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6"/>
  </p:notesMasterIdLst>
  <p:handoutMasterIdLst>
    <p:handoutMasterId r:id="rId57"/>
  </p:handoutMasterIdLst>
  <p:sldIdLst>
    <p:sldId id="356" r:id="rId2"/>
    <p:sldId id="357" r:id="rId3"/>
    <p:sldId id="358" r:id="rId4"/>
    <p:sldId id="431" r:id="rId5"/>
    <p:sldId id="493" r:id="rId6"/>
    <p:sldId id="494" r:id="rId7"/>
    <p:sldId id="521" r:id="rId8"/>
    <p:sldId id="522" r:id="rId9"/>
    <p:sldId id="523" r:id="rId10"/>
    <p:sldId id="495" r:id="rId11"/>
    <p:sldId id="524" r:id="rId12"/>
    <p:sldId id="525" r:id="rId13"/>
    <p:sldId id="526" r:id="rId14"/>
    <p:sldId id="49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497" r:id="rId38"/>
    <p:sldId id="549" r:id="rId39"/>
    <p:sldId id="550" r:id="rId40"/>
    <p:sldId id="551" r:id="rId41"/>
    <p:sldId id="498" r:id="rId42"/>
    <p:sldId id="552" r:id="rId43"/>
    <p:sldId id="499" r:id="rId44"/>
    <p:sldId id="553" r:id="rId45"/>
    <p:sldId id="554" r:id="rId46"/>
    <p:sldId id="501" r:id="rId47"/>
    <p:sldId id="555" r:id="rId48"/>
    <p:sldId id="502" r:id="rId49"/>
    <p:sldId id="556" r:id="rId50"/>
    <p:sldId id="557" r:id="rId51"/>
    <p:sldId id="503" r:id="rId52"/>
    <p:sldId id="504" r:id="rId53"/>
    <p:sldId id="558" r:id="rId54"/>
    <p:sldId id="430" r:id="rId55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75" d="100"/>
          <a:sy n="75" d="100"/>
        </p:scale>
        <p:origin x="10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Hàm giúp dễ quán lý </a:t>
          </a:r>
          <a:r>
            <a:rPr lang="vi-VN" sz="1800" dirty="0" err="1" smtClean="0">
              <a:solidFill>
                <a:schemeClr val="tx1"/>
              </a:solidFill>
            </a:rPr>
            <a:t>code</a:t>
          </a:r>
          <a:r>
            <a:rPr lang="vi-VN" sz="1800" dirty="0" smtClean="0">
              <a:solidFill>
                <a:schemeClr val="tx1"/>
              </a:solidFill>
            </a:rPr>
            <a:t> hơn.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Dễ sử dụng lại các khối lệnh.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Chương trình dễ đọc hiểu hơn.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Thuận tiện trong việc xử lý các event.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51903" custLinFactNeighborY="-64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4359" custLinFactNeighborY="-222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NeighborY="-9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Sử dụng hàm mẫu (template).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Đầu tiên, kiểu của đối tượng được khai báo bằng cách tạo hàm mẫu.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108220E-877D-423E-B6B0-35F579B5AB61}">
      <dgm:prSet phldrT="[Text]" custT="1"/>
      <dgm:spPr/>
      <dgm:t>
        <a:bodyPr/>
        <a:lstStyle/>
        <a:p>
          <a:r>
            <a:rPr lang="vi-VN" sz="1800" dirty="0" smtClean="0"/>
            <a:t>Sau đó, sử dụng từ khóa </a:t>
          </a:r>
          <a:r>
            <a:rPr lang="vi-VN" sz="1800" dirty="0" err="1" smtClean="0"/>
            <a:t>new</a:t>
          </a:r>
          <a:r>
            <a:rPr lang="vi-VN" sz="1800" dirty="0" smtClean="0"/>
            <a:t> để tạo ra các đối tượng từ hàm mẫu.</a:t>
          </a:r>
          <a:endParaRPr lang="en-US" sz="1800" dirty="0"/>
        </a:p>
      </dgm:t>
    </dgm:pt>
    <dgm:pt modelId="{7DE96C91-FC46-43D7-A941-BF807D825824}" type="parTrans" cxnId="{0F2689EC-5D67-4A96-9B66-62DB63570BA0}">
      <dgm:prSet/>
      <dgm:spPr/>
      <dgm:t>
        <a:bodyPr/>
        <a:lstStyle/>
        <a:p>
          <a:endParaRPr lang="en-US" sz="1800"/>
        </a:p>
      </dgm:t>
    </dgm:pt>
    <dgm:pt modelId="{EFD0356D-8F2F-4CD9-86DF-04FD899C1984}" type="sibTrans" cxnId="{0F2689EC-5D67-4A96-9B66-62DB63570BA0}">
      <dgm:prSet/>
      <dgm:spPr/>
      <dgm:t>
        <a:bodyPr/>
        <a:lstStyle/>
        <a:p>
          <a:endParaRPr lang="en-US" sz="1800"/>
        </a:p>
      </dgm:t>
    </dgm:pt>
    <dgm:pt modelId="{72D89FB5-FC38-46C7-BBAE-EF3CD8CB6C96}">
      <dgm:prSet phldrT="[Text]" custT="1"/>
      <dgm:spPr/>
      <dgm:t>
        <a:bodyPr/>
        <a:lstStyle/>
        <a:p>
          <a:r>
            <a:rPr lang="vi-VN" sz="1800" dirty="0" smtClean="0"/>
            <a:t>Có thể sử dụng hàm mẫu để khởi tạo nhiều đối tượng khác nhau.</a:t>
          </a:r>
          <a:endParaRPr lang="en-US" sz="1800" dirty="0"/>
        </a:p>
      </dgm:t>
    </dgm:pt>
    <dgm:pt modelId="{7E9DAFC0-5920-4954-B553-AE0180B5C1F6}" type="parTrans" cxnId="{173C9DD9-9D45-470E-9627-A9A2AE037606}">
      <dgm:prSet/>
      <dgm:spPr/>
      <dgm:t>
        <a:bodyPr/>
        <a:lstStyle/>
        <a:p>
          <a:endParaRPr lang="en-US" sz="1800"/>
        </a:p>
      </dgm:t>
    </dgm:pt>
    <dgm:pt modelId="{BA55984A-80AA-4C2F-89F1-FB2F8FDEA03A}" type="sibTrans" cxnId="{173C9DD9-9D45-470E-9627-A9A2AE037606}">
      <dgm:prSet/>
      <dgm:spPr/>
      <dgm:t>
        <a:bodyPr/>
        <a:lstStyle/>
        <a:p>
          <a:endParaRPr lang="en-US" sz="1800"/>
        </a:p>
      </dgm:t>
    </dgm:pt>
    <dgm:pt modelId="{76E3BAAD-21E6-4FB4-85AE-D7E12633116F}">
      <dgm:prSet phldrT="[Text]" custT="1"/>
      <dgm:spPr/>
      <dgm:t>
        <a:bodyPr/>
        <a:lstStyle/>
        <a:p>
          <a:r>
            <a:rPr lang="vi-VN" sz="1800" dirty="0" smtClean="0"/>
            <a:t>Hàm mẫu nói trên có thể được gọi là hàm Cấu tử.</a:t>
          </a:r>
          <a:endParaRPr lang="en-US" sz="1800" dirty="0"/>
        </a:p>
      </dgm:t>
    </dgm:pt>
    <dgm:pt modelId="{5E7D44B2-7228-49C0-B536-4ECF9D8BD236}" type="parTrans" cxnId="{3CDE7086-BD77-4622-BE3D-16FD147F31FD}">
      <dgm:prSet/>
      <dgm:spPr/>
      <dgm:t>
        <a:bodyPr/>
        <a:lstStyle/>
        <a:p>
          <a:endParaRPr lang="en-US" sz="1800"/>
        </a:p>
      </dgm:t>
    </dgm:pt>
    <dgm:pt modelId="{167EBA95-D2D0-4045-95A1-265C026F5AD2}" type="sibTrans" cxnId="{3CDE7086-BD77-4622-BE3D-16FD147F31FD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63413" custLinFactNeighborY="-224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C6BBCF41-35D6-4B1B-BD42-5668B68AFC58}" type="pres">
      <dgm:prSet presAssocID="{F108220E-877D-423E-B6B0-35F579B5AB61}" presName="parentText" presStyleLbl="node1" presStyleIdx="2" presStyleCnt="5" custScaleY="63413" custLinFactNeighborY="-149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A1D39-D8BF-4AAF-BFAB-54563BA8ED12}" type="pres">
      <dgm:prSet presAssocID="{EFD0356D-8F2F-4CD9-86DF-04FD899C1984}" presName="spacer" presStyleCnt="0"/>
      <dgm:spPr/>
    </dgm:pt>
    <dgm:pt modelId="{F6D2A62E-F4C6-4346-A91A-2E77B46E08D3}" type="pres">
      <dgm:prSet presAssocID="{72D89FB5-FC38-46C7-BBAE-EF3CD8CB6C96}" presName="parentText" presStyleLbl="node1" presStyleIdx="3" presStyleCnt="5" custScaleY="63413" custLinFactNeighborY="-74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5F461-A019-47EE-89EA-7862C7EEBF58}" type="pres">
      <dgm:prSet presAssocID="{BA55984A-80AA-4C2F-89F1-FB2F8FDEA03A}" presName="spacer" presStyleCnt="0"/>
      <dgm:spPr/>
    </dgm:pt>
    <dgm:pt modelId="{59D0942D-FC3F-4A3E-A33B-A2E2D256AD27}" type="pres">
      <dgm:prSet presAssocID="{76E3BAAD-21E6-4FB4-85AE-D7E12633116F}" presName="parentText" presStyleLbl="node1" presStyleIdx="4" presStyleCnt="5" custScaleY="63413" custLinFactNeighborY="131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96BE71-8F91-441B-AAE5-C317D9DF72FC}" type="presOf" srcId="{D32F8FCF-EDF2-4321-B49C-D5DF3D295B52}" destId="{9FF9BD46-DE44-4B30-80ED-AC3A9E213A06}" srcOrd="0" destOrd="0" presId="urn:microsoft.com/office/officeart/2005/8/layout/vList2"/>
    <dgm:cxn modelId="{88E5AFF3-BBBF-4A53-9BED-9F7D28F8CF9B}" type="presOf" srcId="{76E3BAAD-21E6-4FB4-85AE-D7E12633116F}" destId="{59D0942D-FC3F-4A3E-A33B-A2E2D256AD27}" srcOrd="0" destOrd="0" presId="urn:microsoft.com/office/officeart/2005/8/layout/vList2"/>
    <dgm:cxn modelId="{DE4CC539-4085-4680-8056-82F430F8F12A}" type="presOf" srcId="{F108220E-877D-423E-B6B0-35F579B5AB61}" destId="{C6BBCF41-35D6-4B1B-BD42-5668B68AFC58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CDE7086-BD77-4622-BE3D-16FD147F31FD}" srcId="{D32F8FCF-EDF2-4321-B49C-D5DF3D295B52}" destId="{76E3BAAD-21E6-4FB4-85AE-D7E12633116F}" srcOrd="4" destOrd="0" parTransId="{5E7D44B2-7228-49C0-B536-4ECF9D8BD236}" sibTransId="{167EBA95-D2D0-4045-95A1-265C026F5AD2}"/>
    <dgm:cxn modelId="{25B983DB-765A-42D0-BC05-F13E1D5FCD94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3C9DD9-9D45-470E-9627-A9A2AE037606}" srcId="{D32F8FCF-EDF2-4321-B49C-D5DF3D295B52}" destId="{72D89FB5-FC38-46C7-BBAE-EF3CD8CB6C96}" srcOrd="3" destOrd="0" parTransId="{7E9DAFC0-5920-4954-B553-AE0180B5C1F6}" sibTransId="{BA55984A-80AA-4C2F-89F1-FB2F8FDEA03A}"/>
    <dgm:cxn modelId="{59B7CE7F-4676-4261-AF14-B44DA4DDD9C1}" type="presOf" srcId="{FC2A7E5C-B22A-46C4-9AFD-A55CEAE725CE}" destId="{0256FAD6-365E-4CAB-8266-8CECC71F7F52}" srcOrd="0" destOrd="0" presId="urn:microsoft.com/office/officeart/2005/8/layout/vList2"/>
    <dgm:cxn modelId="{0F2689EC-5D67-4A96-9B66-62DB63570BA0}" srcId="{D32F8FCF-EDF2-4321-B49C-D5DF3D295B52}" destId="{F108220E-877D-423E-B6B0-35F579B5AB61}" srcOrd="2" destOrd="0" parTransId="{7DE96C91-FC46-43D7-A941-BF807D825824}" sibTransId="{EFD0356D-8F2F-4CD9-86DF-04FD899C1984}"/>
    <dgm:cxn modelId="{C97E66EB-0D8E-4954-8F9D-B342D2ED5545}" type="presOf" srcId="{72D89FB5-FC38-46C7-BBAE-EF3CD8CB6C96}" destId="{F6D2A62E-F4C6-4346-A91A-2E77B46E08D3}" srcOrd="0" destOrd="0" presId="urn:microsoft.com/office/officeart/2005/8/layout/vList2"/>
    <dgm:cxn modelId="{386EC673-4FEF-419F-B5C9-8C12BD12E6C4}" type="presParOf" srcId="{9FF9BD46-DE44-4B30-80ED-AC3A9E213A06}" destId="{388723AB-37EB-4EC2-B7B0-759657273835}" srcOrd="0" destOrd="0" presId="urn:microsoft.com/office/officeart/2005/8/layout/vList2"/>
    <dgm:cxn modelId="{50B7A1DE-B32B-4A43-B78F-9F86D9DCBC9E}" type="presParOf" srcId="{9FF9BD46-DE44-4B30-80ED-AC3A9E213A06}" destId="{D877BAB3-7DBF-46AB-A039-BE8C107F0C8C}" srcOrd="1" destOrd="0" presId="urn:microsoft.com/office/officeart/2005/8/layout/vList2"/>
    <dgm:cxn modelId="{E34395C5-3404-4FFF-94E5-B4EEDE7DB1EA}" type="presParOf" srcId="{9FF9BD46-DE44-4B30-80ED-AC3A9E213A06}" destId="{0256FAD6-365E-4CAB-8266-8CECC71F7F52}" srcOrd="2" destOrd="0" presId="urn:microsoft.com/office/officeart/2005/8/layout/vList2"/>
    <dgm:cxn modelId="{E2E4DF65-9DFD-41CA-BE44-2FF95F897C16}" type="presParOf" srcId="{9FF9BD46-DE44-4B30-80ED-AC3A9E213A06}" destId="{C7659B18-D08A-4989-A243-1FA1D043C498}" srcOrd="3" destOrd="0" presId="urn:microsoft.com/office/officeart/2005/8/layout/vList2"/>
    <dgm:cxn modelId="{E80F83DB-974C-4720-A717-B384CA264F6A}" type="presParOf" srcId="{9FF9BD46-DE44-4B30-80ED-AC3A9E213A06}" destId="{C6BBCF41-35D6-4B1B-BD42-5668B68AFC58}" srcOrd="4" destOrd="0" presId="urn:microsoft.com/office/officeart/2005/8/layout/vList2"/>
    <dgm:cxn modelId="{332E8445-6002-4439-BBFD-36EC441227E0}" type="presParOf" srcId="{9FF9BD46-DE44-4B30-80ED-AC3A9E213A06}" destId="{50AA1D39-D8BF-4AAF-BFAB-54563BA8ED12}" srcOrd="5" destOrd="0" presId="urn:microsoft.com/office/officeart/2005/8/layout/vList2"/>
    <dgm:cxn modelId="{F1FF1513-8408-422F-B8B7-599C411A98B2}" type="presParOf" srcId="{9FF9BD46-DE44-4B30-80ED-AC3A9E213A06}" destId="{F6D2A62E-F4C6-4346-A91A-2E77B46E08D3}" srcOrd="6" destOrd="0" presId="urn:microsoft.com/office/officeart/2005/8/layout/vList2"/>
    <dgm:cxn modelId="{0040B1D4-BB56-41BA-A502-8E52EACA2B74}" type="presParOf" srcId="{9FF9BD46-DE44-4B30-80ED-AC3A9E213A06}" destId="{D245F461-A019-47EE-89EA-7862C7EEBF58}" srcOrd="7" destOrd="0" presId="urn:microsoft.com/office/officeart/2005/8/layout/vList2"/>
    <dgm:cxn modelId="{1FF782B6-5DB5-47BB-B78A-A81FF36AE942}" type="presParOf" srcId="{9FF9BD46-DE44-4B30-80ED-AC3A9E213A06}" destId="{59D0942D-FC3F-4A3E-A33B-A2E2D256AD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Các thuộc tính và phương thức của đối tượng được định nghĩa ngay trong hàm Cấu tử.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/>
            <a:t>Nó có thể có tham số hoặc không.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E8F6E1F-0F20-4CAA-BE2B-B44A770A6569}" type="presOf" srcId="{FC2A7E5C-B22A-46C4-9AFD-A55CEAE725CE}" destId="{0256FAD6-365E-4CAB-8266-8CECC71F7F52}" srcOrd="0" destOrd="0" presId="urn:microsoft.com/office/officeart/2005/8/layout/vList2"/>
    <dgm:cxn modelId="{29C3D7CC-A0F7-440B-B37B-9B1EAC480ACD}" type="presOf" srcId="{4E1CD5B7-2CF3-44AA-979B-6F420433627D}" destId="{388723AB-37EB-4EC2-B7B0-759657273835}" srcOrd="0" destOrd="0" presId="urn:microsoft.com/office/officeart/2005/8/layout/vList2"/>
    <dgm:cxn modelId="{AAD8941D-4C33-4C83-9712-63130FE06553}" type="presOf" srcId="{D32F8FCF-EDF2-4321-B49C-D5DF3D295B52}" destId="{9FF9BD46-DE44-4B30-80ED-AC3A9E213A06}" srcOrd="0" destOrd="0" presId="urn:microsoft.com/office/officeart/2005/8/layout/vList2"/>
    <dgm:cxn modelId="{12F1401F-FF98-4BCA-A835-11D97DEE2A50}" type="presParOf" srcId="{9FF9BD46-DE44-4B30-80ED-AC3A9E213A06}" destId="{388723AB-37EB-4EC2-B7B0-759657273835}" srcOrd="0" destOrd="0" presId="urn:microsoft.com/office/officeart/2005/8/layout/vList2"/>
    <dgm:cxn modelId="{55DBA3D8-1DA6-43C0-A0CB-08FA5FBA5834}" type="presParOf" srcId="{9FF9BD46-DE44-4B30-80ED-AC3A9E213A06}" destId="{D877BAB3-7DBF-46AB-A039-BE8C107F0C8C}" srcOrd="1" destOrd="0" presId="urn:microsoft.com/office/officeart/2005/8/layout/vList2"/>
    <dgm:cxn modelId="{E9E0A930-9577-4357-B120-3A227D4B9C18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Các thuộc tính chỉ ra những đặc tính của đối tượng.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Để truy xuất vào thuộc tính của đối tượng sử dụng &lt;tên đối tượng&gt;.&lt;tên thuộc tính&gt;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0C5EE-D230-4A5E-BFEC-781BD013FE1E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F640C91-3D27-4370-9509-0C583D467119}" type="presOf" srcId="{FC2A7E5C-B22A-46C4-9AFD-A55CEAE725CE}" destId="{0256FAD6-365E-4CAB-8266-8CECC71F7F52}" srcOrd="0" destOrd="0" presId="urn:microsoft.com/office/officeart/2005/8/layout/vList2"/>
    <dgm:cxn modelId="{28AF8DD6-A5C6-46D7-A5DF-A20448B653EF}" type="presOf" srcId="{4E1CD5B7-2CF3-44AA-979B-6F420433627D}" destId="{388723AB-37EB-4EC2-B7B0-759657273835}" srcOrd="0" destOrd="0" presId="urn:microsoft.com/office/officeart/2005/8/layout/vList2"/>
    <dgm:cxn modelId="{94311D8D-991A-4443-AAAF-69AD153EE3F7}" type="presParOf" srcId="{9FF9BD46-DE44-4B30-80ED-AC3A9E213A06}" destId="{388723AB-37EB-4EC2-B7B0-759657273835}" srcOrd="0" destOrd="0" presId="urn:microsoft.com/office/officeart/2005/8/layout/vList2"/>
    <dgm:cxn modelId="{05FCBCB5-DFE5-4069-A904-B831F00B94C7}" type="presParOf" srcId="{9FF9BD46-DE44-4B30-80ED-AC3A9E213A06}" destId="{D877BAB3-7DBF-46AB-A039-BE8C107F0C8C}" srcOrd="1" destOrd="0" presId="urn:microsoft.com/office/officeart/2005/8/layout/vList2"/>
    <dgm:cxn modelId="{95556D25-522F-4169-9F9F-F10207BD83A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Phương thức hoạt động giống như một hàm.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Một hàm đặt trong một đối tượng được gọi là phương thức.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6BA0A1F-B9B6-41E3-B52C-391E6ABEB9DD}">
      <dgm:prSet phldrT="[Text]" custT="1"/>
      <dgm:spPr/>
      <dgm:t>
        <a:bodyPr/>
        <a:lstStyle/>
        <a:p>
          <a:r>
            <a:rPr lang="vi-VN" sz="1800" dirty="0" smtClean="0"/>
            <a:t>Để gọi một phương thức sử dụng: &lt;tên đối tượng&gt;.&lt;tên phương thức&gt;()</a:t>
          </a:r>
          <a:endParaRPr lang="en-US" sz="1900" dirty="0"/>
        </a:p>
      </dgm:t>
    </dgm:pt>
    <dgm:pt modelId="{FB0A6E15-8DAD-4FE2-82EC-E25379017453}" type="parTrans" cxnId="{EC2A9B20-8AD1-41F2-BD5E-536C9EEF0294}">
      <dgm:prSet/>
      <dgm:spPr/>
      <dgm:t>
        <a:bodyPr/>
        <a:lstStyle/>
        <a:p>
          <a:endParaRPr lang="en-US"/>
        </a:p>
      </dgm:t>
    </dgm:pt>
    <dgm:pt modelId="{DA491DCA-44E0-43F0-BF03-3B445F548CCD}" type="sibTrans" cxnId="{EC2A9B20-8AD1-41F2-BD5E-536C9EEF0294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9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7447" custLinFactNeighborY="-227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0FD9DF1B-4C45-43CC-A6FF-4BA6057F5F2F}" type="pres">
      <dgm:prSet presAssocID="{66BA0A1F-B9B6-41E3-B52C-391E6ABEB9DD}" presName="parentText" presStyleLbl="node1" presStyleIdx="2" presStyleCnt="3" custScaleY="63413" custLinFactNeighborY="-226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A0F9A-4190-4215-BCE3-E30120E91861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5B06A70-65E8-45AD-9780-2C811FDA2A80}" type="presOf" srcId="{FC2A7E5C-B22A-46C4-9AFD-A55CEAE725CE}" destId="{0256FAD6-365E-4CAB-8266-8CECC71F7F52}" srcOrd="0" destOrd="0" presId="urn:microsoft.com/office/officeart/2005/8/layout/vList2"/>
    <dgm:cxn modelId="{64F0F250-5D7A-448D-B254-C43929CB9035}" type="presOf" srcId="{66BA0A1F-B9B6-41E3-B52C-391E6ABEB9DD}" destId="{0FD9DF1B-4C45-43CC-A6FF-4BA6057F5F2F}" srcOrd="0" destOrd="0" presId="urn:microsoft.com/office/officeart/2005/8/layout/vList2"/>
    <dgm:cxn modelId="{EC2A9B20-8AD1-41F2-BD5E-536C9EEF0294}" srcId="{D32F8FCF-EDF2-4321-B49C-D5DF3D295B52}" destId="{66BA0A1F-B9B6-41E3-B52C-391E6ABEB9DD}" srcOrd="2" destOrd="0" parTransId="{FB0A6E15-8DAD-4FE2-82EC-E25379017453}" sibTransId="{DA491DCA-44E0-43F0-BF03-3B445F548CCD}"/>
    <dgm:cxn modelId="{899EBBF7-67CB-4A34-AEF4-13F0D62F613A}" type="presOf" srcId="{D32F8FCF-EDF2-4321-B49C-D5DF3D295B52}" destId="{9FF9BD46-DE44-4B30-80ED-AC3A9E213A06}" srcOrd="0" destOrd="0" presId="urn:microsoft.com/office/officeart/2005/8/layout/vList2"/>
    <dgm:cxn modelId="{E51EF1F4-D8BC-43D4-AD51-ABEBFCE561A8}" type="presParOf" srcId="{9FF9BD46-DE44-4B30-80ED-AC3A9E213A06}" destId="{388723AB-37EB-4EC2-B7B0-759657273835}" srcOrd="0" destOrd="0" presId="urn:microsoft.com/office/officeart/2005/8/layout/vList2"/>
    <dgm:cxn modelId="{93A4441C-69C0-4F4B-B54F-0CFFF96127DA}" type="presParOf" srcId="{9FF9BD46-DE44-4B30-80ED-AC3A9E213A06}" destId="{D877BAB3-7DBF-46AB-A039-BE8C107F0C8C}" srcOrd="1" destOrd="0" presId="urn:microsoft.com/office/officeart/2005/8/layout/vList2"/>
    <dgm:cxn modelId="{277233EF-73CD-434A-A651-22FB48379B3F}" type="presParOf" srcId="{9FF9BD46-DE44-4B30-80ED-AC3A9E213A06}" destId="{0256FAD6-365E-4CAB-8266-8CECC71F7F52}" srcOrd="2" destOrd="0" presId="urn:microsoft.com/office/officeart/2005/8/layout/vList2"/>
    <dgm:cxn modelId="{DEC4C8FD-B107-4150-8E18-DEC3D5D2F39B}" type="presParOf" srcId="{9FF9BD46-DE44-4B30-80ED-AC3A9E213A06}" destId="{C7659B18-D08A-4989-A243-1FA1D043C498}" srcOrd="3" destOrd="0" presId="urn:microsoft.com/office/officeart/2005/8/layout/vList2"/>
    <dgm:cxn modelId="{4B194FC3-FAB5-4424-9D0E-798CC8CEFD0B}" type="presParOf" srcId="{9FF9BD46-DE44-4B30-80ED-AC3A9E213A06}" destId="{0FD9DF1B-4C45-43CC-A6FF-4BA6057F5F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Các đối tượng có sẵn được chia là 3 loại: đối tượng </a:t>
          </a:r>
          <a:r>
            <a:rPr lang="vi-VN" sz="1800" dirty="0" err="1" smtClean="0">
              <a:solidFill>
                <a:schemeClr val="tx1"/>
              </a:solidFill>
            </a:rPr>
            <a:t>built</a:t>
          </a:r>
          <a:r>
            <a:rPr lang="vi-VN" sz="1800" dirty="0" smtClean="0">
              <a:solidFill>
                <a:schemeClr val="tx1"/>
              </a:solidFill>
            </a:rPr>
            <a:t>-in, đối tượng của </a:t>
          </a:r>
          <a:r>
            <a:rPr lang="vi-VN" sz="1800" dirty="0" err="1" smtClean="0">
              <a:solidFill>
                <a:schemeClr val="tx1"/>
              </a:solidFill>
            </a:rPr>
            <a:t>browser</a:t>
          </a:r>
          <a:r>
            <a:rPr lang="vi-VN" sz="1800" dirty="0" smtClean="0">
              <a:solidFill>
                <a:schemeClr val="tx1"/>
              </a:solidFill>
            </a:rPr>
            <a:t> và đối tượng của HTML.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</a:t>
          </a:r>
          <a:r>
            <a:rPr lang="vi-VN" sz="1800" dirty="0" err="1" smtClean="0">
              <a:solidFill>
                <a:schemeClr val="tx1"/>
              </a:solidFill>
            </a:rPr>
            <a:t>built</a:t>
          </a:r>
          <a:r>
            <a:rPr lang="vi-VN" sz="1800" dirty="0" smtClean="0">
              <a:solidFill>
                <a:schemeClr val="tx1"/>
              </a:solidFill>
            </a:rPr>
            <a:t>-in: là các đối tượng tĩnh, được sử dụng để cung cấp thêm các khả năng cho người lập trình.</a:t>
          </a:r>
          <a:endParaRPr lang="en-US" sz="1800" dirty="0">
            <a:solidFill>
              <a:schemeClr val="tx1"/>
            </a:solidFill>
          </a:endParaRP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5905C5C-EE9B-4A1F-9186-048E6720B4EB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của trình duyệt ví dụ như </a:t>
          </a:r>
          <a:r>
            <a:rPr lang="vi-VN" sz="1800" dirty="0" err="1" smtClean="0">
              <a:solidFill>
                <a:schemeClr val="tx1"/>
              </a:solidFill>
            </a:rPr>
            <a:t>window</a:t>
          </a:r>
          <a:r>
            <a:rPr lang="vi-VN" sz="1800" dirty="0" smtClean="0">
              <a:solidFill>
                <a:schemeClr val="tx1"/>
              </a:solidFill>
            </a:rPr>
            <a:t>, </a:t>
          </a:r>
          <a:r>
            <a:rPr lang="vi-VN" sz="1800" dirty="0" err="1" smtClean="0">
              <a:solidFill>
                <a:schemeClr val="tx1"/>
              </a:solidFill>
            </a:rPr>
            <a:t>history</a:t>
          </a:r>
          <a:r>
            <a:rPr lang="vi-VN" sz="1800" dirty="0" smtClean="0">
              <a:solidFill>
                <a:schemeClr val="tx1"/>
              </a:solidFill>
            </a:rPr>
            <a:t>, </a:t>
          </a:r>
          <a:r>
            <a:rPr lang="vi-VN" sz="1800" dirty="0" err="1" smtClean="0">
              <a:solidFill>
                <a:schemeClr val="tx1"/>
              </a:solidFill>
            </a:rPr>
            <a:t>navigator</a:t>
          </a:r>
          <a:r>
            <a:rPr lang="vi-VN" sz="1800" dirty="0" smtClean="0">
              <a:solidFill>
                <a:schemeClr val="tx1"/>
              </a:solidFill>
            </a:rPr>
            <a:t>, ... được sử dụng để cho phép làm việc với trình duyệt.</a:t>
          </a:r>
          <a:endParaRPr lang="en-US" sz="1800" dirty="0">
            <a:solidFill>
              <a:schemeClr val="tx1"/>
            </a:solidFill>
          </a:endParaRPr>
        </a:p>
      </dgm:t>
    </dgm:pt>
    <dgm:pt modelId="{85459610-11B4-4E75-B019-D017A1C878AB}" type="parTrans" cxnId="{17AEB438-C9B9-4316-ADA5-24EA5DC67D6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80BF707-5808-4469-9D9B-67C058762373}" type="sibTrans" cxnId="{17AEB438-C9B9-4316-ADA5-24EA5DC67D6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367C1D2-2735-4C80-B8D9-2B9670657D18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HTML ví dụ như </a:t>
          </a:r>
          <a:r>
            <a:rPr lang="vi-VN" sz="1800" dirty="0" err="1" smtClean="0">
              <a:solidFill>
                <a:schemeClr val="tx1"/>
              </a:solidFill>
            </a:rPr>
            <a:t>form</a:t>
          </a:r>
          <a:r>
            <a:rPr lang="vi-VN" sz="1800" dirty="0" smtClean="0">
              <a:solidFill>
                <a:schemeClr val="tx1"/>
              </a:solidFill>
            </a:rPr>
            <a:t>, </a:t>
          </a:r>
          <a:r>
            <a:rPr lang="vi-VN" sz="1800" dirty="0" err="1" smtClean="0">
              <a:solidFill>
                <a:schemeClr val="tx1"/>
              </a:solidFill>
            </a:rPr>
            <a:t>anchor</a:t>
          </a:r>
          <a:r>
            <a:rPr lang="vi-VN" sz="1800" dirty="0" smtClean="0">
              <a:solidFill>
                <a:schemeClr val="tx1"/>
              </a:solidFill>
            </a:rPr>
            <a:t>, ... được sử dụng để truy xuất vào các phần tử HTML.</a:t>
          </a:r>
          <a:endParaRPr lang="en-US" sz="1800" dirty="0">
            <a:solidFill>
              <a:schemeClr val="tx1"/>
            </a:solidFill>
          </a:endParaRPr>
        </a:p>
      </dgm:t>
    </dgm:pt>
    <dgm:pt modelId="{0765963D-FE85-4D3A-9517-A25AF9659F14}" type="parTrans" cxnId="{19BEAAC4-F005-407F-BE8C-5C92064C0EE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FE1CC01-A043-42D5-95BF-CC0CCE09BF9C}" type="sibTrans" cxnId="{19BEAAC4-F005-407F-BE8C-5C92064C0EE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4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65D80-E617-4332-9E07-19127C64BE63}" type="pres">
      <dgm:prSet presAssocID="{F0AD7B48-9655-4F7B-B743-6FB4FAB6FB1F}" presName="spacer" presStyleCnt="0"/>
      <dgm:spPr/>
    </dgm:pt>
    <dgm:pt modelId="{19B2B139-2D24-4F7B-B6CF-DF493853B6CE}" type="pres">
      <dgm:prSet presAssocID="{E5905C5C-EE9B-4A1F-9186-048E6720B4EB}" presName="parentText" presStyleLbl="node1" presStyleIdx="2" presStyleCnt="4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C2BBB-7756-4B0B-B0A2-B051479D7097}" type="pres">
      <dgm:prSet presAssocID="{980BF707-5808-4469-9D9B-67C058762373}" presName="spacer" presStyleCnt="0"/>
      <dgm:spPr/>
    </dgm:pt>
    <dgm:pt modelId="{9194E121-FC33-46CA-B84A-ED519928180D}" type="pres">
      <dgm:prSet presAssocID="{0367C1D2-2735-4C80-B8D9-2B9670657D18}" presName="parentText" presStyleLbl="node1" presStyleIdx="3" presStyleCnt="4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4ACBE-1581-49EC-A8BC-D7743CD012B6}" type="presOf" srcId="{0367C1D2-2735-4C80-B8D9-2B9670657D18}" destId="{9194E121-FC33-46CA-B84A-ED519928180D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070FA765-FBEF-4450-9D23-5928E51B8998}" type="presOf" srcId="{A36E0D6C-8324-40ED-8BDF-82E7327284BF}" destId="{4129187A-68C7-4C06-A6BD-C4D1FC69683F}" srcOrd="0" destOrd="0" presId="urn:microsoft.com/office/officeart/2005/8/layout/vList2"/>
    <dgm:cxn modelId="{19BEAAC4-F005-407F-BE8C-5C92064C0EE4}" srcId="{D32F8FCF-EDF2-4321-B49C-D5DF3D295B52}" destId="{0367C1D2-2735-4C80-B8D9-2B9670657D18}" srcOrd="3" destOrd="0" parTransId="{0765963D-FE85-4D3A-9517-A25AF9659F14}" sibTransId="{BFE1CC01-A043-42D5-95BF-CC0CCE09BF9C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B060425-B627-49F3-BDB6-E0DFE9A0CF75}" type="presOf" srcId="{E5905C5C-EE9B-4A1F-9186-048E6720B4EB}" destId="{19B2B139-2D24-4F7B-B6CF-DF493853B6CE}" srcOrd="0" destOrd="0" presId="urn:microsoft.com/office/officeart/2005/8/layout/vList2"/>
    <dgm:cxn modelId="{17AEB438-C9B9-4316-ADA5-24EA5DC67D63}" srcId="{D32F8FCF-EDF2-4321-B49C-D5DF3D295B52}" destId="{E5905C5C-EE9B-4A1F-9186-048E6720B4EB}" srcOrd="2" destOrd="0" parTransId="{85459610-11B4-4E75-B019-D017A1C878AB}" sibTransId="{980BF707-5808-4469-9D9B-67C058762373}"/>
    <dgm:cxn modelId="{3CA2FA8E-55EC-412C-8DE0-3458B0AF606C}" type="presOf" srcId="{4E1CD5B7-2CF3-44AA-979B-6F420433627D}" destId="{388723AB-37EB-4EC2-B7B0-759657273835}" srcOrd="0" destOrd="0" presId="urn:microsoft.com/office/officeart/2005/8/layout/vList2"/>
    <dgm:cxn modelId="{E90DC697-A6C7-4CB9-9FC2-ECB29F67549F}" type="presOf" srcId="{D32F8FCF-EDF2-4321-B49C-D5DF3D295B52}" destId="{9FF9BD46-DE44-4B30-80ED-AC3A9E213A06}" srcOrd="0" destOrd="0" presId="urn:microsoft.com/office/officeart/2005/8/layout/vList2"/>
    <dgm:cxn modelId="{67E02C41-1A22-414C-8C6D-36E166559020}" type="presParOf" srcId="{9FF9BD46-DE44-4B30-80ED-AC3A9E213A06}" destId="{388723AB-37EB-4EC2-B7B0-759657273835}" srcOrd="0" destOrd="0" presId="urn:microsoft.com/office/officeart/2005/8/layout/vList2"/>
    <dgm:cxn modelId="{EA63B812-A0D4-4A66-8AB0-1012767FE7B3}" type="presParOf" srcId="{9FF9BD46-DE44-4B30-80ED-AC3A9E213A06}" destId="{38381660-781B-44E8-B9C2-D758374C3862}" srcOrd="1" destOrd="0" presId="urn:microsoft.com/office/officeart/2005/8/layout/vList2"/>
    <dgm:cxn modelId="{71EE460F-FD93-4BF9-94FA-97BDB532EB5F}" type="presParOf" srcId="{9FF9BD46-DE44-4B30-80ED-AC3A9E213A06}" destId="{4129187A-68C7-4C06-A6BD-C4D1FC69683F}" srcOrd="2" destOrd="0" presId="urn:microsoft.com/office/officeart/2005/8/layout/vList2"/>
    <dgm:cxn modelId="{4FEF557F-4788-4A83-8183-AF43393EE081}" type="presParOf" srcId="{9FF9BD46-DE44-4B30-80ED-AC3A9E213A06}" destId="{48C65D80-E617-4332-9E07-19127C64BE63}" srcOrd="3" destOrd="0" presId="urn:microsoft.com/office/officeart/2005/8/layout/vList2"/>
    <dgm:cxn modelId="{8255138C-69A3-49D0-B3DE-E6A595557FEA}" type="presParOf" srcId="{9FF9BD46-DE44-4B30-80ED-AC3A9E213A06}" destId="{19B2B139-2D24-4F7B-B6CF-DF493853B6CE}" srcOrd="4" destOrd="0" presId="urn:microsoft.com/office/officeart/2005/8/layout/vList2"/>
    <dgm:cxn modelId="{C24529FD-D4BE-4827-9A48-AF1EBD996E35}" type="presParOf" srcId="{9FF9BD46-DE44-4B30-80ED-AC3A9E213A06}" destId="{DA3C2BBB-7756-4B0B-B0A2-B051479D7097}" srcOrd="5" destOrd="0" presId="urn:microsoft.com/office/officeart/2005/8/layout/vList2"/>
    <dgm:cxn modelId="{D14666AD-C096-4A49-BA2D-9A075853E1BF}" type="presParOf" srcId="{9FF9BD46-DE44-4B30-80ED-AC3A9E213A06}" destId="{9194E121-FC33-46CA-B84A-ED51992818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String là đối tượng built-in.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 smtClean="0"/>
            <a:t>Cho phép thực thi các thao tác trên kiểu dữ liệu chuỗi.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0A2B6D65-0295-479E-9F32-5B2EA618F6B6}">
      <dgm:prSet phldrT="[Text]"/>
      <dgm:spPr/>
      <dgm:t>
        <a:bodyPr/>
        <a:lstStyle/>
        <a:p>
          <a:r>
            <a:rPr lang="en-US" dirty="0" smtClean="0"/>
            <a:t>Để khởi tạo String sử dụng từ khóa new.</a:t>
          </a:r>
          <a:endParaRPr lang="en-US" dirty="0"/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F8900-6973-498C-90F5-B4809415A619}" type="presOf" srcId="{A36E0D6C-8324-40ED-8BDF-82E7327284BF}" destId="{4129187A-68C7-4C06-A6BD-C4D1FC69683F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C9F9AD53-566D-4948-A47D-DF760B50EB77}" type="presOf" srcId="{4E1CD5B7-2CF3-44AA-979B-6F420433627D}" destId="{388723AB-37EB-4EC2-B7B0-759657273835}" srcOrd="0" destOrd="0" presId="urn:microsoft.com/office/officeart/2005/8/layout/vList2"/>
    <dgm:cxn modelId="{C19C4897-0934-42CD-9FCC-3B91AB68B0C1}" type="presOf" srcId="{0A2B6D65-0295-479E-9F32-5B2EA618F6B6}" destId="{DC3571AA-BD1A-43E7-814B-66C876DA34B1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806A44E-1FEA-4316-BC6C-6DED94126FD4}" type="presOf" srcId="{D32F8FCF-EDF2-4321-B49C-D5DF3D295B52}" destId="{9FF9BD46-DE44-4B30-80ED-AC3A9E213A06}" srcOrd="0" destOrd="0" presId="urn:microsoft.com/office/officeart/2005/8/layout/vList2"/>
    <dgm:cxn modelId="{6B7F4087-9CD3-4A36-9DFD-11E1861B19D0}" type="presParOf" srcId="{9FF9BD46-DE44-4B30-80ED-AC3A9E213A06}" destId="{388723AB-37EB-4EC2-B7B0-759657273835}" srcOrd="0" destOrd="0" presId="urn:microsoft.com/office/officeart/2005/8/layout/vList2"/>
    <dgm:cxn modelId="{4880B385-EAA6-4A00-822F-33BD2EF4D7E3}" type="presParOf" srcId="{9FF9BD46-DE44-4B30-80ED-AC3A9E213A06}" destId="{38381660-781B-44E8-B9C2-D758374C3862}" srcOrd="1" destOrd="0" presId="urn:microsoft.com/office/officeart/2005/8/layout/vList2"/>
    <dgm:cxn modelId="{EB2D9190-3743-46B3-95FB-36D2E0932DD9}" type="presParOf" srcId="{9FF9BD46-DE44-4B30-80ED-AC3A9E213A06}" destId="{4129187A-68C7-4C06-A6BD-C4D1FC69683F}" srcOrd="2" destOrd="0" presId="urn:microsoft.com/office/officeart/2005/8/layout/vList2"/>
    <dgm:cxn modelId="{C89F9A73-CF89-47DB-8CC7-CF01194EFFA7}" type="presParOf" srcId="{9FF9BD46-DE44-4B30-80ED-AC3A9E213A06}" destId="{9556811A-BB3C-476E-9A50-315B438E7846}" srcOrd="3" destOrd="0" presId="urn:microsoft.com/office/officeart/2005/8/layout/vList2"/>
    <dgm:cxn modelId="{7C8F4064-F090-4A83-8514-17A66D10FD56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Đối tượng </a:t>
          </a:r>
          <a:r>
            <a:rPr lang="vi-VN" sz="1800" dirty="0" err="1" smtClean="0"/>
            <a:t>Math</a:t>
          </a:r>
          <a:r>
            <a:rPr lang="vi-VN" sz="1800" dirty="0" smtClean="0"/>
            <a:t> cho phép thực thi các tính toán số học.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vi-VN" sz="1800" dirty="0" err="1" smtClean="0"/>
            <a:t>Math</a:t>
          </a:r>
          <a:r>
            <a:rPr lang="vi-VN" sz="1800" dirty="0" smtClean="0"/>
            <a:t> là một đối tượng cung cấp các thuộc tính và phương thức tĩnh.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bg1"/>
              </a:solidFill>
            </a:rPr>
            <a:t>Vì vậy có thể dùng trực tiếp các thuộc tính và phương thức của </a:t>
          </a:r>
          <a:r>
            <a:rPr lang="vi-VN" sz="1800" dirty="0" err="1" smtClean="0">
              <a:solidFill>
                <a:schemeClr val="bg1"/>
              </a:solidFill>
            </a:rPr>
            <a:t>Math</a:t>
          </a:r>
          <a:r>
            <a:rPr lang="vi-VN" sz="1800" dirty="0" smtClean="0">
              <a:solidFill>
                <a:schemeClr val="bg1"/>
              </a:solidFill>
            </a:rPr>
            <a:t> mà không cần phải </a:t>
          </a:r>
          <a:r>
            <a:rPr lang="vi-VN" sz="1800" dirty="0" err="1" smtClean="0">
              <a:solidFill>
                <a:schemeClr val="bg1"/>
              </a:solidFill>
            </a:rPr>
            <a:t>new</a:t>
          </a:r>
          <a:r>
            <a:rPr lang="vi-VN" sz="1800" dirty="0" smtClean="0">
              <a:solidFill>
                <a:schemeClr val="bg1"/>
              </a:solidFill>
            </a:rPr>
            <a:t> một đối tượng.</a:t>
          </a:r>
          <a:endParaRPr lang="en-US" sz="1800" dirty="0">
            <a:solidFill>
              <a:schemeClr val="bg1"/>
            </a:solidFill>
          </a:endParaRP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8810D8C9-40A0-4F6C-A3AD-4039737F39C1}" type="presOf" srcId="{D32F8FCF-EDF2-4321-B49C-D5DF3D295B52}" destId="{9FF9BD46-DE44-4B30-80ED-AC3A9E213A06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3A7CEA6D-49E9-4E00-BE10-9B130FA81C50}" type="presOf" srcId="{0A2B6D65-0295-479E-9F32-5B2EA618F6B6}" destId="{DC3571AA-BD1A-43E7-814B-66C876DA34B1}" srcOrd="0" destOrd="0" presId="urn:microsoft.com/office/officeart/2005/8/layout/vList2"/>
    <dgm:cxn modelId="{D9E46CC3-C631-4565-B4C4-A0F924E1B203}" type="presOf" srcId="{A36E0D6C-8324-40ED-8BDF-82E7327284BF}" destId="{4129187A-68C7-4C06-A6BD-C4D1FC69683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C97223C-3979-4E19-89AD-09114EB2D249}" type="presOf" srcId="{4E1CD5B7-2CF3-44AA-979B-6F420433627D}" destId="{388723AB-37EB-4EC2-B7B0-759657273835}" srcOrd="0" destOrd="0" presId="urn:microsoft.com/office/officeart/2005/8/layout/vList2"/>
    <dgm:cxn modelId="{43B8D4BF-8825-454C-80C7-F5217560D7C8}" type="presParOf" srcId="{9FF9BD46-DE44-4B30-80ED-AC3A9E213A06}" destId="{388723AB-37EB-4EC2-B7B0-759657273835}" srcOrd="0" destOrd="0" presId="urn:microsoft.com/office/officeart/2005/8/layout/vList2"/>
    <dgm:cxn modelId="{60339DA8-A947-48DA-A9B0-63FBA9309ED9}" type="presParOf" srcId="{9FF9BD46-DE44-4B30-80ED-AC3A9E213A06}" destId="{38381660-781B-44E8-B9C2-D758374C3862}" srcOrd="1" destOrd="0" presId="urn:microsoft.com/office/officeart/2005/8/layout/vList2"/>
    <dgm:cxn modelId="{7CE0EAD7-4DBB-4886-8872-5E983F8E0456}" type="presParOf" srcId="{9FF9BD46-DE44-4B30-80ED-AC3A9E213A06}" destId="{4129187A-68C7-4C06-A6BD-C4D1FC69683F}" srcOrd="2" destOrd="0" presId="urn:microsoft.com/office/officeart/2005/8/layout/vList2"/>
    <dgm:cxn modelId="{A7EAC46E-1F2D-4F1B-93DE-C54D3F7E2FC0}" type="presParOf" srcId="{9FF9BD46-DE44-4B30-80ED-AC3A9E213A06}" destId="{9556811A-BB3C-476E-9A50-315B438E7846}" srcOrd="3" destOrd="0" presId="urn:microsoft.com/office/officeart/2005/8/layout/vList2"/>
    <dgm:cxn modelId="{6C6F200E-2E09-4F88-B404-984CCBFB1A4D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Đối tượng </a:t>
          </a:r>
          <a:r>
            <a:rPr lang="vi-VN" sz="1800" dirty="0" err="1" smtClean="0">
              <a:solidFill>
                <a:schemeClr val="tx1"/>
              </a:solidFill>
            </a:rPr>
            <a:t>Date</a:t>
          </a:r>
          <a:r>
            <a:rPr lang="vi-VN" sz="1800" dirty="0" smtClean="0">
              <a:solidFill>
                <a:schemeClr val="tx1"/>
              </a:solidFill>
            </a:rPr>
            <a:t> cho phép làm việc với kiểu dữ liệu </a:t>
          </a:r>
          <a:r>
            <a:rPr lang="vi-VN" sz="1800" dirty="0" err="1" smtClean="0">
              <a:solidFill>
                <a:schemeClr val="tx1"/>
              </a:solidFill>
            </a:rPr>
            <a:t>date</a:t>
          </a:r>
          <a:r>
            <a:rPr lang="vi-VN" sz="1800" dirty="0" smtClean="0">
              <a:solidFill>
                <a:schemeClr val="tx1"/>
              </a:solidFill>
            </a:rPr>
            <a:t> và time.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Nó hỗ trợ cả 2 kiểu quy ước Universal </a:t>
          </a:r>
          <a:r>
            <a:rPr lang="en-US" sz="1800" dirty="0">
              <a:solidFill>
                <a:schemeClr val="tx1"/>
              </a:solidFill>
            </a:rPr>
            <a:t>Time Coordinated (UTC) </a:t>
          </a:r>
          <a:r>
            <a:rPr lang="en-US" sz="1800" dirty="0" smtClean="0">
              <a:solidFill>
                <a:schemeClr val="tx1"/>
              </a:solidFill>
            </a:rPr>
            <a:t>và </a:t>
          </a:r>
          <a:r>
            <a:rPr lang="en-US" sz="1800" dirty="0">
              <a:solidFill>
                <a:schemeClr val="tx1"/>
              </a:solidFill>
            </a:rPr>
            <a:t>Greenwich Mean Time (GMT</a:t>
          </a:r>
          <a:r>
            <a:rPr lang="en-US" sz="1800" dirty="0" smtClean="0">
              <a:solidFill>
                <a:schemeClr val="tx1"/>
              </a:solidFill>
            </a:rPr>
            <a:t>).</a:t>
          </a:r>
          <a:endParaRPr lang="en-US" sz="1800" dirty="0">
            <a:solidFill>
              <a:schemeClr val="tx1"/>
            </a:solidFill>
          </a:endParaRP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Để thể hiện dữ liệu </a:t>
          </a:r>
          <a:r>
            <a:rPr lang="vi-VN" sz="1800" dirty="0" err="1" smtClean="0">
              <a:solidFill>
                <a:schemeClr val="tx1"/>
              </a:solidFill>
            </a:rPr>
            <a:t>datetime</a:t>
          </a:r>
          <a:r>
            <a:rPr lang="vi-VN" sz="1800" dirty="0" smtClean="0">
              <a:solidFill>
                <a:schemeClr val="tx1"/>
              </a:solidFill>
            </a:rPr>
            <a:t> bất kỳ nó lưu trữ một số nguyên đại diện cho số </a:t>
          </a:r>
          <a:r>
            <a:rPr lang="vi-VN" sz="1800" dirty="0" err="1" smtClean="0">
              <a:solidFill>
                <a:schemeClr val="tx1"/>
              </a:solidFill>
            </a:rPr>
            <a:t>mili</a:t>
          </a:r>
          <a:r>
            <a:rPr lang="vi-VN" sz="1800" dirty="0" smtClean="0">
              <a:solidFill>
                <a:schemeClr val="tx1"/>
              </a:solidFill>
            </a:rPr>
            <a:t> giây tính từ 01/01/1970 00:00:00.0000</a:t>
          </a:r>
          <a:endParaRPr lang="en-US" sz="1800" dirty="0">
            <a:solidFill>
              <a:schemeClr val="tx1"/>
            </a:solidFill>
          </a:endParaRP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16CABA-FA8B-4D39-B626-AD164F22F39C}" type="presOf" srcId="{A36E0D6C-8324-40ED-8BDF-82E7327284BF}" destId="{4129187A-68C7-4C06-A6BD-C4D1FC69683F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AA2C92D-83C5-426F-AD09-EDB2A8BC2E9A}" type="presOf" srcId="{4E1CD5B7-2CF3-44AA-979B-6F420433627D}" destId="{388723AB-37EB-4EC2-B7B0-759657273835}" srcOrd="0" destOrd="0" presId="urn:microsoft.com/office/officeart/2005/8/layout/vList2"/>
    <dgm:cxn modelId="{2D27EAD5-6C53-40CA-AB22-9AEA1A432E3A}" type="presOf" srcId="{D32F8FCF-EDF2-4321-B49C-D5DF3D295B52}" destId="{9FF9BD46-DE44-4B30-80ED-AC3A9E213A06}" srcOrd="0" destOrd="0" presId="urn:microsoft.com/office/officeart/2005/8/layout/vList2"/>
    <dgm:cxn modelId="{AB86062C-0242-4C81-838B-AD83A715CF0D}" type="presOf" srcId="{0A2B6D65-0295-479E-9F32-5B2EA618F6B6}" destId="{DC3571AA-BD1A-43E7-814B-66C876DA34B1}" srcOrd="0" destOrd="0" presId="urn:microsoft.com/office/officeart/2005/8/layout/vList2"/>
    <dgm:cxn modelId="{24B97D41-5B07-495F-ABF2-433E5A954C17}" type="presParOf" srcId="{9FF9BD46-DE44-4B30-80ED-AC3A9E213A06}" destId="{388723AB-37EB-4EC2-B7B0-759657273835}" srcOrd="0" destOrd="0" presId="urn:microsoft.com/office/officeart/2005/8/layout/vList2"/>
    <dgm:cxn modelId="{FE0FD021-D28E-4250-B51A-DF25C8C220C5}" type="presParOf" srcId="{9FF9BD46-DE44-4B30-80ED-AC3A9E213A06}" destId="{38381660-781B-44E8-B9C2-D758374C3862}" srcOrd="1" destOrd="0" presId="urn:microsoft.com/office/officeart/2005/8/layout/vList2"/>
    <dgm:cxn modelId="{96080CEE-A548-4ECC-AEE6-53B6AEEEE78C}" type="presParOf" srcId="{9FF9BD46-DE44-4B30-80ED-AC3A9E213A06}" destId="{4129187A-68C7-4C06-A6BD-C4D1FC69683F}" srcOrd="2" destOrd="0" presId="urn:microsoft.com/office/officeart/2005/8/layout/vList2"/>
    <dgm:cxn modelId="{0674EC8E-DCAA-40D3-8FEF-AD4710A51941}" type="presParOf" srcId="{9FF9BD46-DE44-4B30-80ED-AC3A9E213A06}" destId="{9556811A-BB3C-476E-9A50-315B438E7846}" srcOrd="3" destOrd="0" presId="urn:microsoft.com/office/officeart/2005/8/layout/vList2"/>
    <dgm:cxn modelId="{7F612963-D4D7-48E8-BCD0-1F5AD0070B1C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b="1" dirty="0" smtClean="0">
              <a:solidFill>
                <a:schemeClr val="tx1"/>
              </a:solidFill>
            </a:rPr>
            <a:t>Cho phép viết mã lệnh ngắn gọn hơn.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Tăng khả năng đọc hiểu mã lệnh, giảm thời gian viết.</a:t>
          </a:r>
          <a:endParaRPr lang="en-US" sz="1800" dirty="0">
            <a:solidFill>
              <a:schemeClr val="tx1"/>
            </a:solidFill>
          </a:endParaRP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2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59C89E-19C2-477C-A23C-A8B71CE6E13F}" type="presOf" srcId="{4E1CD5B7-2CF3-44AA-979B-6F420433627D}" destId="{388723AB-37EB-4EC2-B7B0-759657273835}" srcOrd="0" destOrd="0" presId="urn:microsoft.com/office/officeart/2005/8/layout/vList2"/>
    <dgm:cxn modelId="{430D9C98-D2A0-4C05-BDE4-32CC87CE04A8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8026EF14-5E5B-4D1C-B652-092D0F092AE5}" type="presOf" srcId="{A36E0D6C-8324-40ED-8BDF-82E7327284BF}" destId="{4129187A-68C7-4C06-A6BD-C4D1FC69683F}" srcOrd="0" destOrd="0" presId="urn:microsoft.com/office/officeart/2005/8/layout/vList2"/>
    <dgm:cxn modelId="{4C997953-728D-4BC8-BB8D-7BC41C12BC59}" type="presParOf" srcId="{9FF9BD46-DE44-4B30-80ED-AC3A9E213A06}" destId="{388723AB-37EB-4EC2-B7B0-759657273835}" srcOrd="0" destOrd="0" presId="urn:microsoft.com/office/officeart/2005/8/layout/vList2"/>
    <dgm:cxn modelId="{E4D4204D-1D1E-4C89-AE7F-D641A1D87AE0}" type="presParOf" srcId="{9FF9BD46-DE44-4B30-80ED-AC3A9E213A06}" destId="{38381660-781B-44E8-B9C2-D758374C3862}" srcOrd="1" destOrd="0" presId="urn:microsoft.com/office/officeart/2005/8/layout/vList2"/>
    <dgm:cxn modelId="{53E0CC1C-D8FB-49D1-BAC2-7EB8586A7EE5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cung cấp sẵn một số đối tượng cho phép làm việc với trình duyệt.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Chúng được gọi là các đối tượng của trình duyệt.</a:t>
          </a:r>
          <a:endParaRPr lang="en-US" sz="1800" dirty="0">
            <a:solidFill>
              <a:schemeClr val="tx1"/>
            </a:solidFill>
          </a:endParaRP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Với mỗi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 được hiển thị, các đối tượng này được tạo tương ứng với từng nội dung của trang </a:t>
          </a:r>
          <a:r>
            <a:rPr lang="vi-VN" sz="1800" dirty="0" err="1" smtClean="0">
              <a:solidFill>
                <a:schemeClr val="tx1"/>
              </a:solidFill>
            </a:rPr>
            <a:t>web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D0EE7-02EE-4838-A370-A4E3DBF3E8D1}" type="presOf" srcId="{4E1CD5B7-2CF3-44AA-979B-6F420433627D}" destId="{388723AB-37EB-4EC2-B7B0-759657273835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F866934-5DFE-4285-93A3-1D3EF98C5BA3}" type="presOf" srcId="{0A2B6D65-0295-479E-9F32-5B2EA618F6B6}" destId="{DC3571AA-BD1A-43E7-814B-66C876DA34B1}" srcOrd="0" destOrd="0" presId="urn:microsoft.com/office/officeart/2005/8/layout/vList2"/>
    <dgm:cxn modelId="{D8075684-CE14-4F1F-B685-116FF0D9BBB0}" type="presOf" srcId="{D32F8FCF-EDF2-4321-B49C-D5DF3D295B52}" destId="{9FF9BD46-DE44-4B30-80ED-AC3A9E213A06}" srcOrd="0" destOrd="0" presId="urn:microsoft.com/office/officeart/2005/8/layout/vList2"/>
    <dgm:cxn modelId="{5F68BB91-BB0F-43FC-8B00-EF874543BAC5}" type="presOf" srcId="{A36E0D6C-8324-40ED-8BDF-82E7327284BF}" destId="{4129187A-68C7-4C06-A6BD-C4D1FC69683F}" srcOrd="0" destOrd="0" presId="urn:microsoft.com/office/officeart/2005/8/layout/vList2"/>
    <dgm:cxn modelId="{D77CDCD1-A8DA-4247-9786-4A69E4328934}" type="presParOf" srcId="{9FF9BD46-DE44-4B30-80ED-AC3A9E213A06}" destId="{388723AB-37EB-4EC2-B7B0-759657273835}" srcOrd="0" destOrd="0" presId="urn:microsoft.com/office/officeart/2005/8/layout/vList2"/>
    <dgm:cxn modelId="{A2E7117B-41F4-4514-8398-1C119D59FB3A}" type="presParOf" srcId="{9FF9BD46-DE44-4B30-80ED-AC3A9E213A06}" destId="{38381660-781B-44E8-B9C2-D758374C3862}" srcOrd="1" destOrd="0" presId="urn:microsoft.com/office/officeart/2005/8/layout/vList2"/>
    <dgm:cxn modelId="{23C0E676-1CFA-43EA-B7BD-444EB8A43715}" type="presParOf" srcId="{9FF9BD46-DE44-4B30-80ED-AC3A9E213A06}" destId="{4129187A-68C7-4C06-A6BD-C4D1FC69683F}" srcOrd="2" destOrd="0" presId="urn:microsoft.com/office/officeart/2005/8/layout/vList2"/>
    <dgm:cxn modelId="{E8626DAC-228F-4574-83F1-E46C2E45665C}" type="presParOf" srcId="{9FF9BD46-DE44-4B30-80ED-AC3A9E213A06}" destId="{9556811A-BB3C-476E-9A50-315B438E7846}" srcOrd="3" destOrd="0" presId="urn:microsoft.com/office/officeart/2005/8/layout/vList2"/>
    <dgm:cxn modelId="{FA91620B-A78E-4ABA-9C7C-DC9BB6772CBC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Hàm là một khối lệnh nhằm thực hiện một nhiệm vụ nào đó.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/>
            <a:t>Có thể nhận vào tham số.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 smtClean="0"/>
            <a:t>Có thể trả lại giá trị.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vi-VN" sz="1800" dirty="0" smtClean="0"/>
            <a:t>Hàm luôn được đặt trong thẻ </a:t>
          </a:r>
          <a:r>
            <a:rPr lang="vi-VN" sz="1800" dirty="0" err="1" smtClean="0"/>
            <a:t>script</a:t>
          </a:r>
          <a:r>
            <a:rPr lang="vi-VN" sz="1800" dirty="0" smtClean="0"/>
            <a:t>.</a:t>
          </a:r>
          <a:endParaRPr lang="en-US" sz="1800" dirty="0"/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 custT="1"/>
      <dgm:spPr/>
      <dgm:t>
        <a:bodyPr/>
        <a:lstStyle/>
        <a:p>
          <a:r>
            <a:rPr lang="vi-VN" sz="1800" dirty="0" err="1" smtClean="0"/>
            <a:t>JavaScript</a:t>
          </a:r>
          <a:r>
            <a:rPr lang="vi-VN" sz="1800" dirty="0" smtClean="0"/>
            <a:t> hỗ trợ cả hàm có sẵn và hàm do người dùng định nghĩa.</a:t>
          </a:r>
          <a:endParaRPr lang="en-US" sz="1800" dirty="0"/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4932" custLinFactNeighborY="84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5201" custLinFactNeighborY="65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57451" custLinFactNeighborY="64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53873" custLinFactNeighborY="50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5" custScaleY="60171" custLinFactNeighborY="32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48E44E2-0D8C-479B-BE17-9325AE39EB94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JavaScript cho phép truy xuất vào các phần tử HTML hoặc thay đổi cấu trúc của trang web bằng cách sử dụng Document </a:t>
          </a:r>
          <a:r>
            <a:rPr lang="en-US" sz="1500" dirty="0">
              <a:solidFill>
                <a:schemeClr val="tx1"/>
              </a:solidFill>
            </a:rPr>
            <a:t>Object Model (DOM</a:t>
          </a:r>
          <a:r>
            <a:rPr lang="en-US" sz="1500" dirty="0" smtClean="0">
              <a:solidFill>
                <a:schemeClr val="tx1"/>
              </a:solidFill>
            </a:rPr>
            <a:t>).</a:t>
          </a:r>
          <a:endParaRPr lang="en-US" sz="1500" dirty="0">
            <a:solidFill>
              <a:schemeClr val="tx1"/>
            </a:solidFill>
          </a:endParaRPr>
        </a:p>
      </dgm:t>
    </dgm:pt>
    <dgm:pt modelId="{DB542672-276C-4564-A909-4C0B97CE76E0}" type="parTrans" cxnId="{DA695C0A-5BFB-4D06-9B44-9E8D2EFF86AD}">
      <dgm:prSet/>
      <dgm:spPr/>
      <dgm:t>
        <a:bodyPr/>
        <a:lstStyle/>
        <a:p>
          <a:endParaRPr lang="en-US" sz="1500"/>
        </a:p>
      </dgm:t>
    </dgm:pt>
    <dgm:pt modelId="{D663B448-E9B4-43DB-9EDF-120B06FE368B}" type="sibTrans" cxnId="{DA695C0A-5BFB-4D06-9B44-9E8D2EFF86AD}">
      <dgm:prSet/>
      <dgm:spPr/>
      <dgm:t>
        <a:bodyPr/>
        <a:lstStyle/>
        <a:p>
          <a:endParaRPr lang="en-US" sz="1500"/>
        </a:p>
      </dgm:t>
    </dgm:pt>
    <dgm:pt modelId="{6742AED9-16A1-43C4-968B-F6144C1985E8}">
      <dgm:prSet phldrT="[Text]" custT="1"/>
      <dgm:spPr/>
      <dgm:t>
        <a:bodyPr/>
        <a:lstStyle/>
        <a:p>
          <a:r>
            <a:rPr lang="vi-VN" sz="1500" dirty="0" smtClean="0">
              <a:solidFill>
                <a:schemeClr val="tx1"/>
              </a:solidFill>
            </a:rPr>
            <a:t>DOM là một giao diện lập trình ứng dụng (API) cho phép định nghĩa cấu trúc đối tượng và truy xuất các phần tử HTML.</a:t>
          </a:r>
          <a:endParaRPr lang="en-US" sz="1500" dirty="0">
            <a:solidFill>
              <a:schemeClr val="tx1"/>
            </a:solidFill>
          </a:endParaRPr>
        </a:p>
      </dgm:t>
    </dgm:pt>
    <dgm:pt modelId="{C0347713-65D4-41A0-9B9D-279B15A47529}" type="parTrans" cxnId="{A25D6D8C-F6F5-4982-B938-3AA9AEC2350B}">
      <dgm:prSet/>
      <dgm:spPr/>
      <dgm:t>
        <a:bodyPr/>
        <a:lstStyle/>
        <a:p>
          <a:endParaRPr lang="en-US" sz="1500"/>
        </a:p>
      </dgm:t>
    </dgm:pt>
    <dgm:pt modelId="{B2E3861D-AF4F-4C1F-B84E-90CBCA3309D4}" type="sibTrans" cxnId="{A25D6D8C-F6F5-4982-B938-3AA9AEC2350B}">
      <dgm:prSet/>
      <dgm:spPr/>
      <dgm:t>
        <a:bodyPr/>
        <a:lstStyle/>
        <a:p>
          <a:endParaRPr lang="en-US" sz="1500"/>
        </a:p>
      </dgm:t>
    </dgm:pt>
    <dgm:pt modelId="{9FA82BDC-57EF-4C92-8750-C4BFB3822002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Nhờ có DOM, có thể sử dụng JavaScript để thêm, sửa, hoặc xóa các phần tử và nội dung của trang HTML.</a:t>
          </a:r>
          <a:endParaRPr lang="en-US" sz="1500" dirty="0">
            <a:solidFill>
              <a:schemeClr val="tx1"/>
            </a:solidFill>
          </a:endParaRPr>
        </a:p>
      </dgm:t>
    </dgm:pt>
    <dgm:pt modelId="{4AE49A6E-391A-4F99-B788-07A76667C51E}" type="parTrans" cxnId="{86E8CFED-2032-45F0-9DBD-D650033E582D}">
      <dgm:prSet/>
      <dgm:spPr/>
      <dgm:t>
        <a:bodyPr/>
        <a:lstStyle/>
        <a:p>
          <a:endParaRPr lang="en-US" sz="1500"/>
        </a:p>
      </dgm:t>
    </dgm:pt>
    <dgm:pt modelId="{D249845F-19FE-4A87-BBB3-540542C5CDE9}" type="sibTrans" cxnId="{86E8CFED-2032-45F0-9DBD-D650033E582D}">
      <dgm:prSet/>
      <dgm:spPr/>
      <dgm:t>
        <a:bodyPr/>
        <a:lstStyle/>
        <a:p>
          <a:endParaRPr lang="en-US" sz="15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A1DF09-0D19-4FC7-AE14-7B7D89871937}" type="pres">
      <dgm:prSet presAssocID="{F48E44E2-0D8C-479B-BE17-9325AE39EB94}" presName="parentText" presStyleLbl="node1" presStyleIdx="0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C44E-A7F9-4B71-BA0E-ED093581E52C}" type="pres">
      <dgm:prSet presAssocID="{D663B448-E9B4-43DB-9EDF-120B06FE368B}" presName="spacer" presStyleCnt="0"/>
      <dgm:spPr/>
    </dgm:pt>
    <dgm:pt modelId="{1CE5F2F0-E022-4BE7-856A-885870DA7C1F}" type="pres">
      <dgm:prSet presAssocID="{6742AED9-16A1-43C4-968B-F6144C1985E8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5A616-FBFC-46E8-9F93-940C92BFB971}" type="pres">
      <dgm:prSet presAssocID="{B2E3861D-AF4F-4C1F-B84E-90CBCA3309D4}" presName="spacer" presStyleCnt="0"/>
      <dgm:spPr/>
    </dgm:pt>
    <dgm:pt modelId="{D0C60C9B-CE31-41DB-9B2B-83567E6F8AE1}" type="pres">
      <dgm:prSet presAssocID="{9FA82BDC-57EF-4C92-8750-C4BFB3822002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DA78C-6C0A-484B-9ECB-F15068F18936}" type="presOf" srcId="{6742AED9-16A1-43C4-968B-F6144C1985E8}" destId="{1CE5F2F0-E022-4BE7-856A-885870DA7C1F}" srcOrd="0" destOrd="0" presId="urn:microsoft.com/office/officeart/2005/8/layout/vList2"/>
    <dgm:cxn modelId="{DA695C0A-5BFB-4D06-9B44-9E8D2EFF86AD}" srcId="{D32F8FCF-EDF2-4321-B49C-D5DF3D295B52}" destId="{F48E44E2-0D8C-479B-BE17-9325AE39EB94}" srcOrd="0" destOrd="0" parTransId="{DB542672-276C-4564-A909-4C0B97CE76E0}" sibTransId="{D663B448-E9B4-43DB-9EDF-120B06FE368B}"/>
    <dgm:cxn modelId="{FD5A18DB-0874-47F1-BD43-A058B9120EF0}" type="presOf" srcId="{9FA82BDC-57EF-4C92-8750-C4BFB3822002}" destId="{D0C60C9B-CE31-41DB-9B2B-83567E6F8AE1}" srcOrd="0" destOrd="0" presId="urn:microsoft.com/office/officeart/2005/8/layout/vList2"/>
    <dgm:cxn modelId="{F84E54C9-31A5-4D8D-8A84-7D34032C9EF1}" type="presOf" srcId="{D32F8FCF-EDF2-4321-B49C-D5DF3D295B52}" destId="{9FF9BD46-DE44-4B30-80ED-AC3A9E213A06}" srcOrd="0" destOrd="0" presId="urn:microsoft.com/office/officeart/2005/8/layout/vList2"/>
    <dgm:cxn modelId="{86E8CFED-2032-45F0-9DBD-D650033E582D}" srcId="{D32F8FCF-EDF2-4321-B49C-D5DF3D295B52}" destId="{9FA82BDC-57EF-4C92-8750-C4BFB3822002}" srcOrd="2" destOrd="0" parTransId="{4AE49A6E-391A-4F99-B788-07A76667C51E}" sibTransId="{D249845F-19FE-4A87-BBB3-540542C5CDE9}"/>
    <dgm:cxn modelId="{A25D6D8C-F6F5-4982-B938-3AA9AEC2350B}" srcId="{D32F8FCF-EDF2-4321-B49C-D5DF3D295B52}" destId="{6742AED9-16A1-43C4-968B-F6144C1985E8}" srcOrd="1" destOrd="0" parTransId="{C0347713-65D4-41A0-9B9D-279B15A47529}" sibTransId="{B2E3861D-AF4F-4C1F-B84E-90CBCA3309D4}"/>
    <dgm:cxn modelId="{B1434419-C055-4F5B-AD3C-7F35A9EF60C8}" type="presOf" srcId="{F48E44E2-0D8C-479B-BE17-9325AE39EB94}" destId="{7BA1DF09-0D19-4FC7-AE14-7B7D89871937}" srcOrd="0" destOrd="0" presId="urn:microsoft.com/office/officeart/2005/8/layout/vList2"/>
    <dgm:cxn modelId="{E9404037-F931-42C2-BFA8-9BE15152DCCE}" type="presParOf" srcId="{9FF9BD46-DE44-4B30-80ED-AC3A9E213A06}" destId="{7BA1DF09-0D19-4FC7-AE14-7B7D89871937}" srcOrd="0" destOrd="0" presId="urn:microsoft.com/office/officeart/2005/8/layout/vList2"/>
    <dgm:cxn modelId="{752D8FCD-1D89-4831-99C8-5878EA87786A}" type="presParOf" srcId="{9FF9BD46-DE44-4B30-80ED-AC3A9E213A06}" destId="{D9B5C44E-A7F9-4B71-BA0E-ED093581E52C}" srcOrd="1" destOrd="0" presId="urn:microsoft.com/office/officeart/2005/8/layout/vList2"/>
    <dgm:cxn modelId="{B7C4E6BD-8C38-48E4-9379-A1A379C86D19}" type="presParOf" srcId="{9FF9BD46-DE44-4B30-80ED-AC3A9E213A06}" destId="{1CE5F2F0-E022-4BE7-856A-885870DA7C1F}" srcOrd="2" destOrd="0" presId="urn:microsoft.com/office/officeart/2005/8/layout/vList2"/>
    <dgm:cxn modelId="{14A0D160-5FB8-43B2-B001-EB06DFCB20D2}" type="presParOf" srcId="{9FF9BD46-DE44-4B30-80ED-AC3A9E213A06}" destId="{FBE5A616-FBFC-46E8-9F93-940C92BFB971}" srcOrd="3" destOrd="0" presId="urn:microsoft.com/office/officeart/2005/8/layout/vList2"/>
    <dgm:cxn modelId="{5827DDB6-03C4-4D63-A35A-2031F1315D95}" type="presParOf" srcId="{9FF9BD46-DE44-4B30-80ED-AC3A9E213A06}" destId="{D0C60C9B-CE31-41DB-9B2B-83567E6F8A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Đối tượng </a:t>
          </a:r>
          <a:r>
            <a:rPr lang="vi-VN" sz="1800" dirty="0" err="1" smtClean="0"/>
            <a:t>document</a:t>
          </a:r>
          <a:r>
            <a:rPr lang="vi-VN" sz="1800" dirty="0" smtClean="0"/>
            <a:t> cho phép </a:t>
          </a:r>
          <a:r>
            <a:rPr lang="vi-VN" sz="1800" dirty="0" err="1" smtClean="0"/>
            <a:t>JavaScript</a:t>
          </a:r>
          <a:r>
            <a:rPr lang="vi-VN" sz="1800" dirty="0" smtClean="0"/>
            <a:t> truy xuất tất cả các phần tử HTML có hiển thị trong trang </a:t>
          </a:r>
          <a:r>
            <a:rPr lang="vi-VN" sz="1800" dirty="0" err="1" smtClean="0"/>
            <a:t>web</a:t>
          </a:r>
          <a:r>
            <a:rPr lang="vi-VN" sz="1800" dirty="0" smtClean="0"/>
            <a:t>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vi-VN" sz="1800" dirty="0" smtClean="0"/>
            <a:t>Nó cũng cung cấp các đối tượng đại diện cho tập hợp các phần tử cùng loại như: </a:t>
          </a:r>
          <a:r>
            <a:rPr lang="vi-VN" sz="1800" dirty="0" err="1" smtClean="0"/>
            <a:t>links</a:t>
          </a:r>
          <a:r>
            <a:rPr lang="vi-VN" sz="1800" dirty="0" smtClean="0"/>
            <a:t>, </a:t>
          </a:r>
          <a:r>
            <a:rPr lang="vi-VN" sz="1800" dirty="0" err="1" smtClean="0"/>
            <a:t>anchors</a:t>
          </a:r>
          <a:r>
            <a:rPr lang="vi-VN" sz="1800" dirty="0" smtClean="0"/>
            <a:t>, ...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1F5787BA-4F50-43A8-9193-27EEFE7C0753}">
      <dgm:prSet phldrT="[Text]" custT="1"/>
      <dgm:spPr/>
      <dgm:t>
        <a:bodyPr/>
        <a:lstStyle/>
        <a:p>
          <a:r>
            <a:rPr lang="vi-VN" sz="1800" dirty="0" err="1" smtClean="0"/>
            <a:t>document</a:t>
          </a:r>
          <a:r>
            <a:rPr lang="vi-VN" sz="1800" dirty="0" smtClean="0"/>
            <a:t> được tạo khi phần tử BODY được nạp xong.</a:t>
          </a:r>
          <a:endParaRPr lang="en-US" sz="1800" dirty="0"/>
        </a:p>
      </dgm:t>
    </dgm:pt>
    <dgm:pt modelId="{DBA2C83F-EFD4-4A9E-B520-4EC2B0DE5B22}" type="parTrans" cxnId="{D761440C-6965-43D4-BB11-47857A52C9D9}">
      <dgm:prSet/>
      <dgm:spPr/>
      <dgm:t>
        <a:bodyPr/>
        <a:lstStyle/>
        <a:p>
          <a:endParaRPr lang="en-US" sz="1800"/>
        </a:p>
      </dgm:t>
    </dgm:pt>
    <dgm:pt modelId="{0F00CAB2-0A8D-4A9C-8E6C-52249A3B0EDB}" type="sibTrans" cxnId="{D761440C-6965-43D4-BB11-47857A52C9D9}">
      <dgm:prSet/>
      <dgm:spPr/>
      <dgm:t>
        <a:bodyPr/>
        <a:lstStyle/>
        <a:p>
          <a:endParaRPr lang="en-US" sz="1800"/>
        </a:p>
      </dgm:t>
    </dgm:pt>
    <dgm:pt modelId="{D38CC3BE-01B5-4B79-BEFF-7248151B138F}">
      <dgm:prSet phldrT="[Text]" custT="1"/>
      <dgm:spPr/>
      <dgm:t>
        <a:bodyPr/>
        <a:lstStyle/>
        <a:p>
          <a:r>
            <a:rPr lang="vi-VN" sz="1800" dirty="0" smtClean="0"/>
            <a:t>Nó cũng là thành viên của đối tượng </a:t>
          </a:r>
          <a:r>
            <a:rPr lang="vi-VN" sz="1800" dirty="0" err="1" smtClean="0"/>
            <a:t>window</a:t>
          </a:r>
          <a:r>
            <a:rPr lang="vi-VN" sz="1800" dirty="0" smtClean="0"/>
            <a:t>.</a:t>
          </a:r>
          <a:endParaRPr lang="en-US" sz="1800" dirty="0"/>
        </a:p>
      </dgm:t>
    </dgm:pt>
    <dgm:pt modelId="{2053BF80-F78F-4EFB-9008-A3EBA83707DB}" type="parTrans" cxnId="{5110572F-DEEA-45B9-87CD-55BE72AC652A}">
      <dgm:prSet/>
      <dgm:spPr/>
      <dgm:t>
        <a:bodyPr/>
        <a:lstStyle/>
        <a:p>
          <a:endParaRPr lang="en-US" sz="1800"/>
        </a:p>
      </dgm:t>
    </dgm:pt>
    <dgm:pt modelId="{5D443B17-014C-4A32-8F9C-5BA3B036692C}" type="sibTrans" cxnId="{5110572F-DEEA-45B9-87CD-55BE72AC652A}">
      <dgm:prSet/>
      <dgm:spPr/>
      <dgm:t>
        <a:bodyPr/>
        <a:lstStyle/>
        <a:p>
          <a:endParaRPr lang="en-US" sz="1800"/>
        </a:p>
      </dgm:t>
    </dgm:pt>
    <dgm:pt modelId="{03E4F104-6ECE-4CCD-A12E-FA5F2BA51111}">
      <dgm:prSet phldrT="[Text]" custT="1"/>
      <dgm:spPr/>
      <dgm:t>
        <a:bodyPr/>
        <a:lstStyle/>
        <a:p>
          <a:r>
            <a:rPr lang="en-US" sz="1800" dirty="0" smtClean="0"/>
            <a:t>Có thể tham chiếu tới nó bằng cú pháp sau: </a:t>
          </a:r>
          <a:r>
            <a:rPr lang="en-US" sz="1800" dirty="0" err="1" smtClean="0"/>
            <a:t>window.document</a:t>
          </a:r>
          <a:endParaRPr lang="en-US" sz="1800" dirty="0"/>
        </a:p>
      </dgm:t>
    </dgm:pt>
    <dgm:pt modelId="{B7E3B963-F3E8-4729-8774-894EB4E7B102}" type="parTrans" cxnId="{1B03204B-F00E-4B94-84B3-859D3F6E1411}">
      <dgm:prSet/>
      <dgm:spPr/>
      <dgm:t>
        <a:bodyPr/>
        <a:lstStyle/>
        <a:p>
          <a:endParaRPr lang="en-US" sz="1800"/>
        </a:p>
      </dgm:t>
    </dgm:pt>
    <dgm:pt modelId="{14CF86C0-9EB4-4D0A-B8B1-0F25BEDCA4CE}" type="sibTrans" cxnId="{1B03204B-F00E-4B94-84B3-859D3F6E1411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801" custLinFactNeighborY="-5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5" custScaleY="49801" custLinFactNeighborY="-171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D599-A0A0-4348-9577-0E35523A5ACE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197B1D87-296B-44D1-BA3B-F8827A117C2B}" type="pres">
      <dgm:prSet presAssocID="{1F5787BA-4F50-43A8-9193-27EEFE7C0753}" presName="parentText" presStyleLbl="node1" presStyleIdx="2" presStyleCnt="5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32298-53DD-4088-A17C-A37C67298422}" type="pres">
      <dgm:prSet presAssocID="{0F00CAB2-0A8D-4A9C-8E6C-52249A3B0EDB}" presName="spacer" presStyleCnt="0"/>
      <dgm:spPr/>
      <dgm:t>
        <a:bodyPr/>
        <a:lstStyle/>
        <a:p>
          <a:endParaRPr lang="en-US"/>
        </a:p>
      </dgm:t>
    </dgm:pt>
    <dgm:pt modelId="{9EEDEA3D-6978-4CB0-B875-C389C5AE65CC}" type="pres">
      <dgm:prSet presAssocID="{D38CC3BE-01B5-4B79-BEFF-7248151B138F}" presName="parentText" presStyleLbl="node1" presStyleIdx="3" presStyleCnt="5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31DD7-6DBC-4B0B-B977-2280E4937133}" type="pres">
      <dgm:prSet presAssocID="{5D443B17-014C-4A32-8F9C-5BA3B036692C}" presName="spacer" presStyleCnt="0"/>
      <dgm:spPr/>
      <dgm:t>
        <a:bodyPr/>
        <a:lstStyle/>
        <a:p>
          <a:endParaRPr lang="en-US"/>
        </a:p>
      </dgm:t>
    </dgm:pt>
    <dgm:pt modelId="{AF04DADC-DE42-4B7D-A5EC-0FF28B7B9235}" type="pres">
      <dgm:prSet presAssocID="{03E4F104-6ECE-4CCD-A12E-FA5F2BA51111}" presName="parentText" presStyleLbl="node1" presStyleIdx="4" presStyleCnt="5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FDB983-BB63-4237-AAE7-770BFEFAA217}" type="presOf" srcId="{4E1CD5B7-2CF3-44AA-979B-6F420433627D}" destId="{388723AB-37EB-4EC2-B7B0-759657273835}" srcOrd="0" destOrd="0" presId="urn:microsoft.com/office/officeart/2005/8/layout/vList2"/>
    <dgm:cxn modelId="{B6B3B8CC-F73D-4EE3-AF20-644880CF5FD7}" type="presOf" srcId="{A36E0D6C-8324-40ED-8BDF-82E7327284BF}" destId="{4129187A-68C7-4C06-A6BD-C4D1FC69683F}" srcOrd="0" destOrd="0" presId="urn:microsoft.com/office/officeart/2005/8/layout/vList2"/>
    <dgm:cxn modelId="{CA97EF38-FA2C-40F5-94D3-25588A0DC52A}" type="presOf" srcId="{D38CC3BE-01B5-4B79-BEFF-7248151B138F}" destId="{9EEDEA3D-6978-4CB0-B875-C389C5AE65CC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1B03204B-F00E-4B94-84B3-859D3F6E1411}" srcId="{D32F8FCF-EDF2-4321-B49C-D5DF3D295B52}" destId="{03E4F104-6ECE-4CCD-A12E-FA5F2BA51111}" srcOrd="4" destOrd="0" parTransId="{B7E3B963-F3E8-4729-8774-894EB4E7B102}" sibTransId="{14CF86C0-9EB4-4D0A-B8B1-0F25BEDCA4CE}"/>
    <dgm:cxn modelId="{5110572F-DEEA-45B9-87CD-55BE72AC652A}" srcId="{D32F8FCF-EDF2-4321-B49C-D5DF3D295B52}" destId="{D38CC3BE-01B5-4B79-BEFF-7248151B138F}" srcOrd="3" destOrd="0" parTransId="{2053BF80-F78F-4EFB-9008-A3EBA83707DB}" sibTransId="{5D443B17-014C-4A32-8F9C-5BA3B036692C}"/>
    <dgm:cxn modelId="{5AFD61AA-5FAE-4312-A8B9-8A780920C308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761440C-6965-43D4-BB11-47857A52C9D9}" srcId="{D32F8FCF-EDF2-4321-B49C-D5DF3D295B52}" destId="{1F5787BA-4F50-43A8-9193-27EEFE7C0753}" srcOrd="2" destOrd="0" parTransId="{DBA2C83F-EFD4-4A9E-B520-4EC2B0DE5B22}" sibTransId="{0F00CAB2-0A8D-4A9C-8E6C-52249A3B0EDB}"/>
    <dgm:cxn modelId="{0AB4832A-F87B-4E02-A078-0B622BEC24D9}" type="presOf" srcId="{1F5787BA-4F50-43A8-9193-27EEFE7C0753}" destId="{197B1D87-296B-44D1-BA3B-F8827A117C2B}" srcOrd="0" destOrd="0" presId="urn:microsoft.com/office/officeart/2005/8/layout/vList2"/>
    <dgm:cxn modelId="{FB66AE8F-8AD4-48A0-AC61-0D34D2BB4765}" type="presOf" srcId="{03E4F104-6ECE-4CCD-A12E-FA5F2BA51111}" destId="{AF04DADC-DE42-4B7D-A5EC-0FF28B7B9235}" srcOrd="0" destOrd="0" presId="urn:microsoft.com/office/officeart/2005/8/layout/vList2"/>
    <dgm:cxn modelId="{2BEA7521-1802-42EB-AAA2-4D2EA72BD5EE}" type="presParOf" srcId="{9FF9BD46-DE44-4B30-80ED-AC3A9E213A06}" destId="{388723AB-37EB-4EC2-B7B0-759657273835}" srcOrd="0" destOrd="0" presId="urn:microsoft.com/office/officeart/2005/8/layout/vList2"/>
    <dgm:cxn modelId="{88A224AF-8FA2-410A-8EDC-D459127C7AEB}" type="presParOf" srcId="{9FF9BD46-DE44-4B30-80ED-AC3A9E213A06}" destId="{38381660-781B-44E8-B9C2-D758374C3862}" srcOrd="1" destOrd="0" presId="urn:microsoft.com/office/officeart/2005/8/layout/vList2"/>
    <dgm:cxn modelId="{1CFED81F-B204-4919-83B1-6B9ECFF6FB04}" type="presParOf" srcId="{9FF9BD46-DE44-4B30-80ED-AC3A9E213A06}" destId="{4129187A-68C7-4C06-A6BD-C4D1FC69683F}" srcOrd="2" destOrd="0" presId="urn:microsoft.com/office/officeart/2005/8/layout/vList2"/>
    <dgm:cxn modelId="{AAE51C11-92D0-4A60-8CAC-F6DE5319CB5F}" type="presParOf" srcId="{9FF9BD46-DE44-4B30-80ED-AC3A9E213A06}" destId="{8AABD599-A0A0-4348-9577-0E35523A5ACE}" srcOrd="3" destOrd="0" presId="urn:microsoft.com/office/officeart/2005/8/layout/vList2"/>
    <dgm:cxn modelId="{D2306A26-F56D-4122-B674-E0951089A56F}" type="presParOf" srcId="{9FF9BD46-DE44-4B30-80ED-AC3A9E213A06}" destId="{197B1D87-296B-44D1-BA3B-F8827A117C2B}" srcOrd="4" destOrd="0" presId="urn:microsoft.com/office/officeart/2005/8/layout/vList2"/>
    <dgm:cxn modelId="{09662552-FB6A-43CE-9D73-0A4FED1C9C41}" type="presParOf" srcId="{9FF9BD46-DE44-4B30-80ED-AC3A9E213A06}" destId="{7FA32298-53DD-4088-A17C-A37C67298422}" srcOrd="5" destOrd="0" presId="urn:microsoft.com/office/officeart/2005/8/layout/vList2"/>
    <dgm:cxn modelId="{C12D7AB0-E5B4-44B8-943E-41BC9269D138}" type="presParOf" srcId="{9FF9BD46-DE44-4B30-80ED-AC3A9E213A06}" destId="{9EEDEA3D-6978-4CB0-B875-C389C5AE65CC}" srcOrd="6" destOrd="0" presId="urn:microsoft.com/office/officeart/2005/8/layout/vList2"/>
    <dgm:cxn modelId="{2D3DC7CF-962C-46C7-818F-BCD075D9ED0A}" type="presParOf" srcId="{9FF9BD46-DE44-4B30-80ED-AC3A9E213A06}" destId="{C6E31DD7-6DBC-4B0B-B977-2280E4937133}" srcOrd="7" destOrd="0" presId="urn:microsoft.com/office/officeart/2005/8/layout/vList2"/>
    <dgm:cxn modelId="{E5B3B4E3-440A-49F4-8031-5AA344834570}" type="presParOf" srcId="{9FF9BD46-DE44-4B30-80ED-AC3A9E213A06}" destId="{AF04DADC-DE42-4B7D-A5EC-0FF28B7B923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Dại diện cho &lt;form&gt;.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 smtClean="0"/>
            <a:t>Một trang web có thể chứa nhiều &lt;form&gt;.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F5787BA-4F50-43A8-9193-27EEFE7C0753}">
      <dgm:prSet phldrT="[Text]" custT="1"/>
      <dgm:spPr/>
      <dgm:t>
        <a:bodyPr/>
        <a:lstStyle/>
        <a:p>
          <a:r>
            <a:rPr lang="vi-VN" sz="1800" dirty="0" smtClean="0"/>
            <a:t>Mỗi </a:t>
          </a:r>
          <a:r>
            <a:rPr lang="vi-VN" sz="1800" dirty="0" err="1" smtClean="0"/>
            <a:t>form</a:t>
          </a:r>
          <a:r>
            <a:rPr lang="vi-VN" sz="1800" dirty="0" smtClean="0"/>
            <a:t> tương ứng với một &lt;</a:t>
          </a:r>
          <a:r>
            <a:rPr lang="vi-VN" sz="1800" dirty="0" err="1" smtClean="0"/>
            <a:t>form</a:t>
          </a:r>
          <a:r>
            <a:rPr lang="vi-VN" sz="1800" dirty="0" smtClean="0"/>
            <a:t>&gt;.</a:t>
          </a:r>
          <a:endParaRPr lang="en-US" sz="1800" dirty="0"/>
        </a:p>
      </dgm:t>
    </dgm:pt>
    <dgm:pt modelId="{DBA2C83F-EFD4-4A9E-B520-4EC2B0DE5B22}" type="parTrans" cxnId="{D761440C-6965-43D4-BB11-47857A52C9D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F00CAB2-0A8D-4A9C-8E6C-52249A3B0EDB}" type="sibTrans" cxnId="{D761440C-6965-43D4-BB11-47857A52C9D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NeighborY="-5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171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D599-A0A0-4348-9577-0E35523A5ACE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197B1D87-296B-44D1-BA3B-F8827A117C2B}" type="pres">
      <dgm:prSet presAssocID="{1F5787BA-4F50-43A8-9193-27EEFE7C0753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CB0EF425-F9DC-41AA-971C-68F97E2F35DC}" type="presOf" srcId="{4E1CD5B7-2CF3-44AA-979B-6F420433627D}" destId="{388723AB-37EB-4EC2-B7B0-759657273835}" srcOrd="0" destOrd="0" presId="urn:microsoft.com/office/officeart/2005/8/layout/vList2"/>
    <dgm:cxn modelId="{A16A85C8-0D93-4589-BE71-0ED4F67AC542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2FC140-1F23-456B-BF41-50B04346CACF}" type="presOf" srcId="{1F5787BA-4F50-43A8-9193-27EEFE7C0753}" destId="{197B1D87-296B-44D1-BA3B-F8827A117C2B}" srcOrd="0" destOrd="0" presId="urn:microsoft.com/office/officeart/2005/8/layout/vList2"/>
    <dgm:cxn modelId="{D761440C-6965-43D4-BB11-47857A52C9D9}" srcId="{D32F8FCF-EDF2-4321-B49C-D5DF3D295B52}" destId="{1F5787BA-4F50-43A8-9193-27EEFE7C0753}" srcOrd="2" destOrd="0" parTransId="{DBA2C83F-EFD4-4A9E-B520-4EC2B0DE5B22}" sibTransId="{0F00CAB2-0A8D-4A9C-8E6C-52249A3B0EDB}"/>
    <dgm:cxn modelId="{26E9251C-200B-4A9B-8862-FB39AF67EBE7}" type="presOf" srcId="{A36E0D6C-8324-40ED-8BDF-82E7327284BF}" destId="{4129187A-68C7-4C06-A6BD-C4D1FC69683F}" srcOrd="0" destOrd="0" presId="urn:microsoft.com/office/officeart/2005/8/layout/vList2"/>
    <dgm:cxn modelId="{41E81B6B-1401-4411-B148-266AC1DB2D55}" type="presParOf" srcId="{9FF9BD46-DE44-4B30-80ED-AC3A9E213A06}" destId="{388723AB-37EB-4EC2-B7B0-759657273835}" srcOrd="0" destOrd="0" presId="urn:microsoft.com/office/officeart/2005/8/layout/vList2"/>
    <dgm:cxn modelId="{1A92386C-AFAE-4D47-9A0D-27D9C8449CF3}" type="presParOf" srcId="{9FF9BD46-DE44-4B30-80ED-AC3A9E213A06}" destId="{38381660-781B-44E8-B9C2-D758374C3862}" srcOrd="1" destOrd="0" presId="urn:microsoft.com/office/officeart/2005/8/layout/vList2"/>
    <dgm:cxn modelId="{B08DF73F-945B-41B1-B4E0-9DCF42B43154}" type="presParOf" srcId="{9FF9BD46-DE44-4B30-80ED-AC3A9E213A06}" destId="{4129187A-68C7-4C06-A6BD-C4D1FC69683F}" srcOrd="2" destOrd="0" presId="urn:microsoft.com/office/officeart/2005/8/layout/vList2"/>
    <dgm:cxn modelId="{1E05F14F-943F-46C3-A990-DE2B0FB7F6F1}" type="presParOf" srcId="{9FF9BD46-DE44-4B30-80ED-AC3A9E213A06}" destId="{8AABD599-A0A0-4348-9577-0E35523A5ACE}" srcOrd="3" destOrd="0" presId="urn:microsoft.com/office/officeart/2005/8/layout/vList2"/>
    <dgm:cxn modelId="{475C0DB7-4AD8-4B8B-B36A-3BF371963EB3}" type="presParOf" srcId="{9FF9BD46-DE44-4B30-80ED-AC3A9E213A06}" destId="{197B1D87-296B-44D1-BA3B-F8827A117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Để khai báo dùng từ khóa function.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8B8BF0E-5DD1-46FB-AD2D-AD5BA68D622E}">
      <dgm:prSet phldrT="[Text]" custT="1"/>
      <dgm:spPr/>
      <dgm:t>
        <a:bodyPr/>
        <a:lstStyle/>
        <a:p>
          <a:r>
            <a:rPr lang="vi-VN" sz="1800" dirty="0" smtClean="0"/>
            <a:t>Sau từ khóa </a:t>
          </a:r>
          <a:r>
            <a:rPr lang="vi-VN" sz="1800" dirty="0" err="1" smtClean="0"/>
            <a:t>function</a:t>
          </a:r>
          <a:r>
            <a:rPr lang="vi-VN" sz="1800" dirty="0" smtClean="0"/>
            <a:t> là tên hàm và danh sách tham số trong dấu ngoặc đơn.</a:t>
          </a:r>
          <a:endParaRPr lang="en-US" sz="1800" dirty="0"/>
        </a:p>
      </dgm:t>
    </dgm:pt>
    <dgm:pt modelId="{8F8B039F-871D-476B-8050-446C9D10B944}" type="parTrans" cxnId="{18CD09C9-058F-41F0-83F2-49F40929BB44}">
      <dgm:prSet/>
      <dgm:spPr/>
      <dgm:t>
        <a:bodyPr/>
        <a:lstStyle/>
        <a:p>
          <a:endParaRPr lang="en-US" sz="1800"/>
        </a:p>
      </dgm:t>
    </dgm:pt>
    <dgm:pt modelId="{6E0CF978-2404-4913-B9C5-04511233C1B2}" type="sibTrans" cxnId="{18CD09C9-058F-41F0-83F2-49F40929BB44}">
      <dgm:prSet/>
      <dgm:spPr/>
      <dgm:t>
        <a:bodyPr/>
        <a:lstStyle/>
        <a:p>
          <a:endParaRPr lang="en-US" sz="1800"/>
        </a:p>
      </dgm:t>
    </dgm:pt>
    <dgm:pt modelId="{6A23F60C-9C56-4BF0-BC36-D4432B3A657A}">
      <dgm:prSet phldrT="[Text]" custT="1"/>
      <dgm:spPr/>
      <dgm:t>
        <a:bodyPr/>
        <a:lstStyle/>
        <a:p>
          <a:r>
            <a:rPr lang="en-US" sz="1800" dirty="0" smtClean="0"/>
            <a:t>Nếu không có tham số vẫn phải có đủ ngoặc mở và đóng.</a:t>
          </a:r>
          <a:endParaRPr lang="en-US" sz="1800" dirty="0"/>
        </a:p>
      </dgm:t>
    </dgm:pt>
    <dgm:pt modelId="{6B40D5DC-92FA-4A02-82E5-59359E816855}" type="parTrans" cxnId="{0F0021B4-09EA-487A-B621-AFF2CE79F903}">
      <dgm:prSet/>
      <dgm:spPr/>
      <dgm:t>
        <a:bodyPr/>
        <a:lstStyle/>
        <a:p>
          <a:endParaRPr lang="en-US" sz="1800"/>
        </a:p>
      </dgm:t>
    </dgm:pt>
    <dgm:pt modelId="{2A487111-C8C4-4CDB-B422-E0803B9E3978}" type="sibTrans" cxnId="{0F0021B4-09EA-487A-B621-AFF2CE79F903}">
      <dgm:prSet/>
      <dgm:spPr/>
      <dgm:t>
        <a:bodyPr/>
        <a:lstStyle/>
        <a:p>
          <a:endParaRPr lang="en-US" sz="1800"/>
        </a:p>
      </dgm:t>
    </dgm:pt>
    <dgm:pt modelId="{0EB5EED8-3B4B-4FC5-97A1-A0B07A542724}">
      <dgm:prSet phldrT="[Text]" custT="1"/>
      <dgm:spPr/>
      <dgm:t>
        <a:bodyPr/>
        <a:lstStyle/>
        <a:p>
          <a:r>
            <a:rPr lang="en-US" sz="1800" dirty="0" smtClean="0"/>
            <a:t>Thân hàm nằm trong cặp dấu ngoặc xoắn {...}.</a:t>
          </a:r>
          <a:endParaRPr lang="en-US" sz="1800" dirty="0"/>
        </a:p>
      </dgm:t>
    </dgm:pt>
    <dgm:pt modelId="{BFB60AFA-6A80-4F2A-B845-386C89478DC6}" type="parTrans" cxnId="{D26D7B28-78CA-4A44-9969-7BA93F8B8293}">
      <dgm:prSet/>
      <dgm:spPr/>
      <dgm:t>
        <a:bodyPr/>
        <a:lstStyle/>
        <a:p>
          <a:endParaRPr lang="en-US" sz="1800"/>
        </a:p>
      </dgm:t>
    </dgm:pt>
    <dgm:pt modelId="{851902D3-3BFB-4EB5-AF55-9509C5D363AB}" type="sibTrans" cxnId="{D26D7B28-78CA-4A44-9969-7BA93F8B8293}">
      <dgm:prSet/>
      <dgm:spPr/>
      <dgm:t>
        <a:bodyPr/>
        <a:lstStyle/>
        <a:p>
          <a:endParaRPr lang="en-US" sz="1800"/>
        </a:p>
      </dgm:t>
    </dgm:pt>
    <dgm:pt modelId="{A6B8FB47-66FC-4728-9F1B-4A17B05B9AB3}">
      <dgm:prSet phldrT="[Text]" custT="1"/>
      <dgm:spPr/>
      <dgm:t>
        <a:bodyPr/>
        <a:lstStyle/>
        <a:p>
          <a:r>
            <a:rPr lang="vi-VN" sz="1800" dirty="0" smtClean="0"/>
            <a:t>Hàm nên được định nghĩa trước khi gọi.</a:t>
          </a:r>
          <a:endParaRPr lang="en-US" sz="1800" dirty="0"/>
        </a:p>
      </dgm:t>
    </dgm:pt>
    <dgm:pt modelId="{05D42D0E-522A-4F79-ACE2-BFA91C061DC7}" type="parTrans" cxnId="{1026702C-BEF1-427B-9C13-3D59600F1BF6}">
      <dgm:prSet/>
      <dgm:spPr/>
      <dgm:t>
        <a:bodyPr/>
        <a:lstStyle/>
        <a:p>
          <a:endParaRPr lang="en-US" sz="1800"/>
        </a:p>
      </dgm:t>
    </dgm:pt>
    <dgm:pt modelId="{398429F2-4011-4BDE-B6AD-9D116EEE62DB}" type="sibTrans" cxnId="{1026702C-BEF1-427B-9C13-3D59600F1BF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737" custLinFactNeighborY="-134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C7B46CAC-7C6E-4242-BF4E-5CA15FCD90C3}" type="pres">
      <dgm:prSet presAssocID="{68B8BF0E-5DD1-46FB-AD2D-AD5BA68D622E}" presName="parentText" presStyleLbl="node1" presStyleIdx="1" presStyleCnt="5" custScaleY="63413" custLinFactNeighborY="-391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D29F-E818-4170-AD28-7BF9728F2F85}" type="pres">
      <dgm:prSet presAssocID="{6E0CF978-2404-4913-B9C5-04511233C1B2}" presName="spacer" presStyleCnt="0"/>
      <dgm:spPr/>
    </dgm:pt>
    <dgm:pt modelId="{25E88A19-225A-4E40-94A7-8CAF4C6F64C5}" type="pres">
      <dgm:prSet presAssocID="{6A23F60C-9C56-4BF0-BC36-D4432B3A657A}" presName="parentText" presStyleLbl="node1" presStyleIdx="2" presStyleCnt="5" custScaleY="63413" custLinFactNeighborY="-52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469A6-76C7-4CCB-AE80-947F8081104D}" type="pres">
      <dgm:prSet presAssocID="{2A487111-C8C4-4CDB-B422-E0803B9E3978}" presName="spacer" presStyleCnt="0"/>
      <dgm:spPr/>
    </dgm:pt>
    <dgm:pt modelId="{3342BACB-CD9E-46C4-B2FE-D61DB5BE9ADA}" type="pres">
      <dgm:prSet presAssocID="{0EB5EED8-3B4B-4FC5-97A1-A0B07A542724}" presName="parentText" presStyleLbl="node1" presStyleIdx="3" presStyleCnt="5" custScaleY="63413" custLinFactNeighborY="-64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19803-D24B-4A60-B3C3-B6561C80FF69}" type="pres">
      <dgm:prSet presAssocID="{851902D3-3BFB-4EB5-AF55-9509C5D363AB}" presName="spacer" presStyleCnt="0"/>
      <dgm:spPr/>
    </dgm:pt>
    <dgm:pt modelId="{B7F43A92-10B5-427B-B172-481439D41312}" type="pres">
      <dgm:prSet presAssocID="{A6B8FB47-66FC-4728-9F1B-4A17B05B9AB3}" presName="parentText" presStyleLbl="node1" presStyleIdx="4" presStyleCnt="5" custScaleY="63413" custLinFactNeighborY="-64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A8E8CE-2259-4C4A-B859-0D3053DFBAFB}" type="presOf" srcId="{6A23F60C-9C56-4BF0-BC36-D4432B3A657A}" destId="{25E88A19-225A-4E40-94A7-8CAF4C6F64C5}" srcOrd="0" destOrd="0" presId="urn:microsoft.com/office/officeart/2005/8/layout/vList2"/>
    <dgm:cxn modelId="{FBD2D9EC-80A8-4935-ACEB-8BDE3469750B}" type="presOf" srcId="{A6B8FB47-66FC-4728-9F1B-4A17B05B9AB3}" destId="{B7F43A92-10B5-427B-B172-481439D41312}" srcOrd="0" destOrd="0" presId="urn:microsoft.com/office/officeart/2005/8/layout/vList2"/>
    <dgm:cxn modelId="{D26D7B28-78CA-4A44-9969-7BA93F8B8293}" srcId="{D32F8FCF-EDF2-4321-B49C-D5DF3D295B52}" destId="{0EB5EED8-3B4B-4FC5-97A1-A0B07A542724}" srcOrd="3" destOrd="0" parTransId="{BFB60AFA-6A80-4F2A-B845-386C89478DC6}" sibTransId="{851902D3-3BFB-4EB5-AF55-9509C5D363AB}"/>
    <dgm:cxn modelId="{1026702C-BEF1-427B-9C13-3D59600F1BF6}" srcId="{D32F8FCF-EDF2-4321-B49C-D5DF3D295B52}" destId="{A6B8FB47-66FC-4728-9F1B-4A17B05B9AB3}" srcOrd="4" destOrd="0" parTransId="{05D42D0E-522A-4F79-ACE2-BFA91C061DC7}" sibTransId="{398429F2-4011-4BDE-B6AD-9D116EEE62DB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BCBC7FE-5CA0-4DE4-9D1E-3B34604090C2}" type="presOf" srcId="{0EB5EED8-3B4B-4FC5-97A1-A0B07A542724}" destId="{3342BACB-CD9E-46C4-B2FE-D61DB5BE9ADA}" srcOrd="0" destOrd="0" presId="urn:microsoft.com/office/officeart/2005/8/layout/vList2"/>
    <dgm:cxn modelId="{0BBDDAE8-422B-40F1-BE34-5D204270CF98}" type="presOf" srcId="{68B8BF0E-5DD1-46FB-AD2D-AD5BA68D622E}" destId="{C7B46CAC-7C6E-4242-BF4E-5CA15FCD90C3}" srcOrd="0" destOrd="0" presId="urn:microsoft.com/office/officeart/2005/8/layout/vList2"/>
    <dgm:cxn modelId="{18CD09C9-058F-41F0-83F2-49F40929BB44}" srcId="{D32F8FCF-EDF2-4321-B49C-D5DF3D295B52}" destId="{68B8BF0E-5DD1-46FB-AD2D-AD5BA68D622E}" srcOrd="1" destOrd="0" parTransId="{8F8B039F-871D-476B-8050-446C9D10B944}" sibTransId="{6E0CF978-2404-4913-B9C5-04511233C1B2}"/>
    <dgm:cxn modelId="{0F0021B4-09EA-487A-B621-AFF2CE79F903}" srcId="{D32F8FCF-EDF2-4321-B49C-D5DF3D295B52}" destId="{6A23F60C-9C56-4BF0-BC36-D4432B3A657A}" srcOrd="2" destOrd="0" parTransId="{6B40D5DC-92FA-4A02-82E5-59359E816855}" sibTransId="{2A487111-C8C4-4CDB-B422-E0803B9E3978}"/>
    <dgm:cxn modelId="{B2FB58FB-8C6F-42B4-A2D4-7325B9DC3EA2}" type="presOf" srcId="{4E1CD5B7-2CF3-44AA-979B-6F420433627D}" destId="{388723AB-37EB-4EC2-B7B0-759657273835}" srcOrd="0" destOrd="0" presId="urn:microsoft.com/office/officeart/2005/8/layout/vList2"/>
    <dgm:cxn modelId="{10401453-B7B6-48D6-B204-DF7EC8716575}" type="presOf" srcId="{D32F8FCF-EDF2-4321-B49C-D5DF3D295B52}" destId="{9FF9BD46-DE44-4B30-80ED-AC3A9E213A06}" srcOrd="0" destOrd="0" presId="urn:microsoft.com/office/officeart/2005/8/layout/vList2"/>
    <dgm:cxn modelId="{C50805B4-C734-4C31-98A4-77EA560D1BD7}" type="presParOf" srcId="{9FF9BD46-DE44-4B30-80ED-AC3A9E213A06}" destId="{388723AB-37EB-4EC2-B7B0-759657273835}" srcOrd="0" destOrd="0" presId="urn:microsoft.com/office/officeart/2005/8/layout/vList2"/>
    <dgm:cxn modelId="{09579E63-A1E3-4866-B7F8-744CF9AC4A71}" type="presParOf" srcId="{9FF9BD46-DE44-4B30-80ED-AC3A9E213A06}" destId="{D877BAB3-7DBF-46AB-A039-BE8C107F0C8C}" srcOrd="1" destOrd="0" presId="urn:microsoft.com/office/officeart/2005/8/layout/vList2"/>
    <dgm:cxn modelId="{F670ADB3-D68A-4D2C-AB8E-73125BA2A2DA}" type="presParOf" srcId="{9FF9BD46-DE44-4B30-80ED-AC3A9E213A06}" destId="{C7B46CAC-7C6E-4242-BF4E-5CA15FCD90C3}" srcOrd="2" destOrd="0" presId="urn:microsoft.com/office/officeart/2005/8/layout/vList2"/>
    <dgm:cxn modelId="{1FB767B1-F0A6-41AC-B0FC-83A8F25400B8}" type="presParOf" srcId="{9FF9BD46-DE44-4B30-80ED-AC3A9E213A06}" destId="{6887D29F-E818-4170-AD28-7BF9728F2F85}" srcOrd="3" destOrd="0" presId="urn:microsoft.com/office/officeart/2005/8/layout/vList2"/>
    <dgm:cxn modelId="{38E5A7C4-45A3-4074-A1E8-BD61CCCD0FBC}" type="presParOf" srcId="{9FF9BD46-DE44-4B30-80ED-AC3A9E213A06}" destId="{25E88A19-225A-4E40-94A7-8CAF4C6F64C5}" srcOrd="4" destOrd="0" presId="urn:microsoft.com/office/officeart/2005/8/layout/vList2"/>
    <dgm:cxn modelId="{E50737B0-36B6-4982-BAFB-065563F37202}" type="presParOf" srcId="{9FF9BD46-DE44-4B30-80ED-AC3A9E213A06}" destId="{EEE469A6-76C7-4CCB-AE80-947F8081104D}" srcOrd="5" destOrd="0" presId="urn:microsoft.com/office/officeart/2005/8/layout/vList2"/>
    <dgm:cxn modelId="{A2634D15-908A-4506-A328-2BDC2545BCF8}" type="presParOf" srcId="{9FF9BD46-DE44-4B30-80ED-AC3A9E213A06}" destId="{3342BACB-CD9E-46C4-B2FE-D61DB5BE9ADA}" srcOrd="6" destOrd="0" presId="urn:microsoft.com/office/officeart/2005/8/layout/vList2"/>
    <dgm:cxn modelId="{CCC8A2D4-FF6B-44D9-AEF7-1DD1BEEC2A16}" type="presParOf" srcId="{9FF9BD46-DE44-4B30-80ED-AC3A9E213A06}" destId="{A9B19803-D24B-4A60-B3C3-B6561C80FF69}" srcOrd="7" destOrd="0" presId="urn:microsoft.com/office/officeart/2005/8/layout/vList2"/>
    <dgm:cxn modelId="{047B87B2-71CD-488E-8832-88F1CB5A55EF}" type="presParOf" srcId="{9FF9BD46-DE44-4B30-80ED-AC3A9E213A06}" destId="{B7F43A92-10B5-427B-B172-481439D413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Hàm chỉ được chạy khi có lời gọi.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Để gọi hàm dùng tên hàm và dấu mở đóng ngoặc đơn theo sau.</a:t>
          </a:r>
          <a:endParaRPr lang="en-US" sz="1800" dirty="0">
            <a:solidFill>
              <a:schemeClr val="tx1"/>
            </a:solidFill>
          </a:endParaRP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8B2CF6-8B0F-468F-8112-A22058DF91D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Có thể định nghĩa và gọi các hàm trong những tệp JavaScript ở bên ngoài.</a:t>
          </a:r>
          <a:endParaRPr lang="en-US" sz="1800" dirty="0">
            <a:solidFill>
              <a:schemeClr val="tx1"/>
            </a:solidFill>
          </a:endParaRPr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F163437-D22D-4769-B26F-7CC0A02CDBB4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Một hàm có thể được gọi từ một hàm khác.</a:t>
          </a:r>
          <a:endParaRPr lang="en-US" sz="1800" dirty="0">
            <a:solidFill>
              <a:schemeClr val="tx1"/>
            </a:solidFill>
          </a:endParaRPr>
        </a:p>
      </dgm:t>
    </dgm:pt>
    <dgm:pt modelId="{B34413CA-C9E1-42FF-935E-522BF3FE7984}" type="parTrans" cxnId="{3AEB3DC9-57A0-4184-8639-2F4FCF3B15D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78EB1EC-28D9-4931-B8CC-DEA10C8B9F27}" type="sibTrans" cxnId="{3AEB3DC9-57A0-4184-8639-2F4FCF3B15D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ADFBC0C-EC5A-49EE-94F6-7F8E5BCB8AC5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Hàm gọi một hàm khác được gọi là hàm gọi (</a:t>
          </a:r>
          <a:r>
            <a:rPr lang="vi-VN" sz="1800" dirty="0" err="1" smtClean="0">
              <a:solidFill>
                <a:schemeClr val="tx1"/>
              </a:solidFill>
            </a:rPr>
            <a:t>calling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function</a:t>
          </a:r>
          <a:r>
            <a:rPr lang="vi-VN" sz="1800" dirty="0" smtClean="0">
              <a:solidFill>
                <a:schemeClr val="tx1"/>
              </a:solidFill>
            </a:rPr>
            <a:t>), một hàm được gọi bởi hàm khác gọi là hàm bị gọi (</a:t>
          </a:r>
          <a:r>
            <a:rPr lang="vi-VN" sz="1800" dirty="0" err="1" smtClean="0">
              <a:solidFill>
                <a:schemeClr val="tx1"/>
              </a:solidFill>
            </a:rPr>
            <a:t>called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function</a:t>
          </a:r>
          <a:r>
            <a:rPr lang="vi-VN" sz="1800" dirty="0" smtClean="0">
              <a:solidFill>
                <a:schemeClr val="tx1"/>
              </a:solidFill>
            </a:rPr>
            <a:t>).</a:t>
          </a:r>
          <a:endParaRPr lang="en-US" sz="1800" dirty="0">
            <a:solidFill>
              <a:schemeClr val="tx1"/>
            </a:solidFill>
          </a:endParaRPr>
        </a:p>
      </dgm:t>
    </dgm:pt>
    <dgm:pt modelId="{E0AD56E1-6894-4E3A-B5C2-D05D5563C9D2}" type="parTrans" cxnId="{15297E8C-F407-438F-A0FD-C5B8D605D2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8E3B0CF-1F84-4B3F-84D9-D47DB103155E}" type="sibTrans" cxnId="{15297E8C-F407-438F-A0FD-C5B8D605D2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33EAAFB-E600-4473-967A-761B30F27392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Có thể gọi hàm nhiều lần.</a:t>
          </a:r>
          <a:endParaRPr lang="en-US" sz="1800" dirty="0">
            <a:solidFill>
              <a:schemeClr val="tx1"/>
            </a:solidFill>
          </a:endParaRPr>
        </a:p>
      </dgm:t>
    </dgm:pt>
    <dgm:pt modelId="{6CC8AA89-A106-4FCF-83BA-69069DFE8AFB}" type="parTrans" cxnId="{E80F7246-9AD0-4FDE-9995-02356D3B4D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030A65-BF24-4A23-941D-B7C1AECEE422}" type="sibTrans" cxnId="{E80F7246-9AD0-4FDE-9995-02356D3B4D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6" custScaleY="49801" custLinFactNeighborY="-556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1D71F-FF01-46CD-B75E-87859091C308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B47F8E1F-285E-454D-A36D-1C63094FD08C}" type="pres">
      <dgm:prSet presAssocID="{AA8B2CF6-8B0F-468F-8112-A22058DF91D6}" presName="parentText" presStyleLbl="node1" presStyleIdx="2" presStyleCnt="6" custScaleY="49801" custLinFactNeighborY="-81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CF610-EF4F-4EA3-84EF-8F811EA5E4DC}" type="pres">
      <dgm:prSet presAssocID="{9FA55490-1101-481F-8DE4-CD9E8FFF4F7D}" presName="spacer" presStyleCnt="0"/>
      <dgm:spPr/>
      <dgm:t>
        <a:bodyPr/>
        <a:lstStyle/>
        <a:p>
          <a:endParaRPr lang="en-US"/>
        </a:p>
      </dgm:t>
    </dgm:pt>
    <dgm:pt modelId="{4EC6EE5A-D3D9-475C-BE28-AE35D38CA6E3}" type="pres">
      <dgm:prSet presAssocID="{DF163437-D22D-4769-B26F-7CC0A02CDBB4}" presName="parentText" presStyleLbl="node1" presStyleIdx="3" presStyleCnt="6" custScaleY="49801" custLinFactNeighborY="-913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D291D-0045-468C-9ABA-161906D53230}" type="pres">
      <dgm:prSet presAssocID="{B78EB1EC-28D9-4931-B8CC-DEA10C8B9F27}" presName="spacer" presStyleCnt="0"/>
      <dgm:spPr/>
      <dgm:t>
        <a:bodyPr/>
        <a:lstStyle/>
        <a:p>
          <a:endParaRPr lang="en-US"/>
        </a:p>
      </dgm:t>
    </dgm:pt>
    <dgm:pt modelId="{5D7D6FBC-07F0-494E-9C8B-1347E43D3C2A}" type="pres">
      <dgm:prSet presAssocID="{3ADFBC0C-EC5A-49EE-94F6-7F8E5BCB8AC5}" presName="parentText" presStyleLbl="node1" presStyleIdx="4" presStyleCnt="6" custScaleY="49801" custLinFactY="-2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B726-F515-4F9D-9725-CAFED119B21D}" type="pres">
      <dgm:prSet presAssocID="{78E3B0CF-1F84-4B3F-84D9-D47DB103155E}" presName="spacer" presStyleCnt="0"/>
      <dgm:spPr/>
    </dgm:pt>
    <dgm:pt modelId="{5AFBEB52-2018-4361-84D7-F795C2118A00}" type="pres">
      <dgm:prSet presAssocID="{633EAAFB-E600-4473-967A-761B30F27392}" presName="parentText" presStyleLbl="node1" presStyleIdx="5" presStyleCnt="6" custScaleY="49801" custLinFactY="-18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A9AA4B8B-AB2B-422C-B6E8-098997AE463D}" type="presOf" srcId="{A36E0D6C-8324-40ED-8BDF-82E7327284BF}" destId="{4129187A-68C7-4C06-A6BD-C4D1FC69683F}" srcOrd="0" destOrd="0" presId="urn:microsoft.com/office/officeart/2005/8/layout/vList2"/>
    <dgm:cxn modelId="{0E5CEB60-2A3B-49F0-9F26-5E22A9B7E9D2}" type="presOf" srcId="{DF163437-D22D-4769-B26F-7CC0A02CDBB4}" destId="{4EC6EE5A-D3D9-475C-BE28-AE35D38CA6E3}" srcOrd="0" destOrd="0" presId="urn:microsoft.com/office/officeart/2005/8/layout/vList2"/>
    <dgm:cxn modelId="{15297E8C-F407-438F-A0FD-C5B8D605D243}" srcId="{D32F8FCF-EDF2-4321-B49C-D5DF3D295B52}" destId="{3ADFBC0C-EC5A-49EE-94F6-7F8E5BCB8AC5}" srcOrd="4" destOrd="0" parTransId="{E0AD56E1-6894-4E3A-B5C2-D05D5563C9D2}" sibTransId="{78E3B0CF-1F84-4B3F-84D9-D47DB103155E}"/>
    <dgm:cxn modelId="{495E418B-EF78-4867-980A-015EB2AA66D0}" type="presOf" srcId="{633EAAFB-E600-4473-967A-761B30F27392}" destId="{5AFBEB52-2018-4361-84D7-F795C2118A00}" srcOrd="0" destOrd="0" presId="urn:microsoft.com/office/officeart/2005/8/layout/vList2"/>
    <dgm:cxn modelId="{19EA4ACB-09F4-4C61-BA62-6B914C570A99}" type="presOf" srcId="{3ADFBC0C-EC5A-49EE-94F6-7F8E5BCB8AC5}" destId="{5D7D6FBC-07F0-494E-9C8B-1347E43D3C2A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EACBDA5-FB4F-4705-98C0-87A680D00B07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80F7246-9AD0-4FDE-9995-02356D3B4D43}" srcId="{D32F8FCF-EDF2-4321-B49C-D5DF3D295B52}" destId="{633EAAFB-E600-4473-967A-761B30F27392}" srcOrd="5" destOrd="0" parTransId="{6CC8AA89-A106-4FCF-83BA-69069DFE8AFB}" sibTransId="{4B030A65-BF24-4A23-941D-B7C1AECEE422}"/>
    <dgm:cxn modelId="{CDA1CB8F-832B-42C4-9908-7EC2F11D6C51}" type="presOf" srcId="{D32F8FCF-EDF2-4321-B49C-D5DF3D295B52}" destId="{9FF9BD46-DE44-4B30-80ED-AC3A9E213A06}" srcOrd="0" destOrd="0" presId="urn:microsoft.com/office/officeart/2005/8/layout/vList2"/>
    <dgm:cxn modelId="{3AEB3DC9-57A0-4184-8639-2F4FCF3B15D7}" srcId="{D32F8FCF-EDF2-4321-B49C-D5DF3D295B52}" destId="{DF163437-D22D-4769-B26F-7CC0A02CDBB4}" srcOrd="3" destOrd="0" parTransId="{B34413CA-C9E1-42FF-935E-522BF3FE7984}" sibTransId="{B78EB1EC-28D9-4931-B8CC-DEA10C8B9F27}"/>
    <dgm:cxn modelId="{89DC28FB-7713-4AC2-A32D-180A23A04B9D}" type="presOf" srcId="{AA8B2CF6-8B0F-468F-8112-A22058DF91D6}" destId="{B47F8E1F-285E-454D-A36D-1C63094FD08C}" srcOrd="0" destOrd="0" presId="urn:microsoft.com/office/officeart/2005/8/layout/vList2"/>
    <dgm:cxn modelId="{729C2E5E-5F16-4E32-A0C6-B931E150FBDF}" type="presParOf" srcId="{9FF9BD46-DE44-4B30-80ED-AC3A9E213A06}" destId="{388723AB-37EB-4EC2-B7B0-759657273835}" srcOrd="0" destOrd="0" presId="urn:microsoft.com/office/officeart/2005/8/layout/vList2"/>
    <dgm:cxn modelId="{FDE5EE67-17F5-4D4F-9A7B-D77B15387C9B}" type="presParOf" srcId="{9FF9BD46-DE44-4B30-80ED-AC3A9E213A06}" destId="{38381660-781B-44E8-B9C2-D758374C3862}" srcOrd="1" destOrd="0" presId="urn:microsoft.com/office/officeart/2005/8/layout/vList2"/>
    <dgm:cxn modelId="{70663C27-C8AC-47FE-B624-005E7D052CD3}" type="presParOf" srcId="{9FF9BD46-DE44-4B30-80ED-AC3A9E213A06}" destId="{4129187A-68C7-4C06-A6BD-C4D1FC69683F}" srcOrd="2" destOrd="0" presId="urn:microsoft.com/office/officeart/2005/8/layout/vList2"/>
    <dgm:cxn modelId="{420AF9BF-1167-4A3F-9D57-E4EBECDBEE41}" type="presParOf" srcId="{9FF9BD46-DE44-4B30-80ED-AC3A9E213A06}" destId="{E381D71F-FF01-46CD-B75E-87859091C308}" srcOrd="3" destOrd="0" presId="urn:microsoft.com/office/officeart/2005/8/layout/vList2"/>
    <dgm:cxn modelId="{64A8D448-4752-4419-850A-8A9F689C69B7}" type="presParOf" srcId="{9FF9BD46-DE44-4B30-80ED-AC3A9E213A06}" destId="{B47F8E1F-285E-454D-A36D-1C63094FD08C}" srcOrd="4" destOrd="0" presId="urn:microsoft.com/office/officeart/2005/8/layout/vList2"/>
    <dgm:cxn modelId="{120C9756-197E-4BE2-B7C1-40B45C7FD20B}" type="presParOf" srcId="{9FF9BD46-DE44-4B30-80ED-AC3A9E213A06}" destId="{3B1CF610-EF4F-4EA3-84EF-8F811EA5E4DC}" srcOrd="5" destOrd="0" presId="urn:microsoft.com/office/officeart/2005/8/layout/vList2"/>
    <dgm:cxn modelId="{1C966ECD-491B-4395-A33E-55288CDD95A1}" type="presParOf" srcId="{9FF9BD46-DE44-4B30-80ED-AC3A9E213A06}" destId="{4EC6EE5A-D3D9-475C-BE28-AE35D38CA6E3}" srcOrd="6" destOrd="0" presId="urn:microsoft.com/office/officeart/2005/8/layout/vList2"/>
    <dgm:cxn modelId="{F5ACDF81-6B0B-461C-948B-6026F58BC70A}" type="presParOf" srcId="{9FF9BD46-DE44-4B30-80ED-AC3A9E213A06}" destId="{21AD291D-0045-468C-9ABA-161906D53230}" srcOrd="7" destOrd="0" presId="urn:microsoft.com/office/officeart/2005/8/layout/vList2"/>
    <dgm:cxn modelId="{91CFC763-7A2E-43A8-901F-1EEDE70115D5}" type="presParOf" srcId="{9FF9BD46-DE44-4B30-80ED-AC3A9E213A06}" destId="{5D7D6FBC-07F0-494E-9C8B-1347E43D3C2A}" srcOrd="8" destOrd="0" presId="urn:microsoft.com/office/officeart/2005/8/layout/vList2"/>
    <dgm:cxn modelId="{F28F2F4A-1716-414A-930D-709C1A59CD4C}" type="presParOf" srcId="{9FF9BD46-DE44-4B30-80ED-AC3A9E213A06}" destId="{006EB726-F515-4F9D-9725-CAFED119B21D}" srcOrd="9" destOrd="0" presId="urn:microsoft.com/office/officeart/2005/8/layout/vList2"/>
    <dgm:cxn modelId="{4CBAA0D4-E284-4818-B9F5-6EC937C2D0DE}" type="presParOf" srcId="{9FF9BD46-DE44-4B30-80ED-AC3A9E213A06}" destId="{5AFBEB52-2018-4361-84D7-F795C2118A0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Có hai cách truyền tham số là: truyền tham trị và truyền tham chiếu.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b="1" dirty="0" smtClean="0"/>
            <a:t>Truyền tham trị - là cách </a:t>
          </a:r>
          <a:r>
            <a:rPr lang="vi-VN" sz="1800" b="1" dirty="0" err="1" smtClean="0"/>
            <a:t>copy</a:t>
          </a:r>
          <a:r>
            <a:rPr lang="vi-VN" sz="1800" b="1" dirty="0" smtClean="0"/>
            <a:t> giá trị của tham biến gửi cho hàm. Hàm được gọi, không thể thay đổi giá trị của biến ban đầu.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0BBC3E5-2126-4EEF-911A-07FEEA89470B}" type="presOf" srcId="{D32F8FCF-EDF2-4321-B49C-D5DF3D295B52}" destId="{9FF9BD46-DE44-4B30-80ED-AC3A9E213A06}" srcOrd="0" destOrd="0" presId="urn:microsoft.com/office/officeart/2005/8/layout/vList2"/>
    <dgm:cxn modelId="{D63B07F5-34B6-41F3-81F4-BB428F45C0DB}" type="presOf" srcId="{FC2A7E5C-B22A-46C4-9AFD-A55CEAE725CE}" destId="{0256FAD6-365E-4CAB-8266-8CECC71F7F52}" srcOrd="0" destOrd="0" presId="urn:microsoft.com/office/officeart/2005/8/layout/vList2"/>
    <dgm:cxn modelId="{F646A39D-20DD-43E5-AAD6-4BA8BA0F552B}" type="presOf" srcId="{4E1CD5B7-2CF3-44AA-979B-6F420433627D}" destId="{388723AB-37EB-4EC2-B7B0-759657273835}" srcOrd="0" destOrd="0" presId="urn:microsoft.com/office/officeart/2005/8/layout/vList2"/>
    <dgm:cxn modelId="{4CC414B1-6D07-47ED-9756-4C9F27D36058}" type="presParOf" srcId="{9FF9BD46-DE44-4B30-80ED-AC3A9E213A06}" destId="{388723AB-37EB-4EC2-B7B0-759657273835}" srcOrd="0" destOrd="0" presId="urn:microsoft.com/office/officeart/2005/8/layout/vList2"/>
    <dgm:cxn modelId="{9D5F5C70-03F4-4CBA-866A-06AFE42B523A}" type="presParOf" srcId="{9FF9BD46-DE44-4B30-80ED-AC3A9E213A06}" destId="{D877BAB3-7DBF-46AB-A039-BE8C107F0C8C}" srcOrd="1" destOrd="0" presId="urn:microsoft.com/office/officeart/2005/8/layout/vList2"/>
    <dgm:cxn modelId="{99EC7C74-07C8-45AA-A25D-615878B03CC1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b="1" dirty="0" smtClean="0"/>
            <a:t>Truyền tham chiếu - là truyền đối tượng cho hàm.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Hàm được gọi, có thể thay đổi các giá trị của các thuộc tính của đổi tượng ban đầu.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1562967-FB84-4E38-82F8-FED982C95316}">
      <dgm:prSet phldrT="[Text]" custT="1"/>
      <dgm:spPr/>
      <dgm:t>
        <a:bodyPr/>
        <a:lstStyle/>
        <a:p>
          <a:r>
            <a:rPr lang="vi-VN" sz="1800" dirty="0" smtClean="0"/>
            <a:t>Các thay đổi này tác động thực sự lên đối tượng ban đầu.</a:t>
          </a:r>
          <a:endParaRPr lang="en-US" sz="1800" dirty="0"/>
        </a:p>
      </dgm:t>
    </dgm:pt>
    <dgm:pt modelId="{9B9D281A-32B8-4B25-84AB-485334674D31}" type="parTrans" cxnId="{2FA6E40D-96FF-422D-94E3-56AD6D086709}">
      <dgm:prSet/>
      <dgm:spPr/>
      <dgm:t>
        <a:bodyPr/>
        <a:lstStyle/>
        <a:p>
          <a:endParaRPr lang="en-US" sz="1800"/>
        </a:p>
      </dgm:t>
    </dgm:pt>
    <dgm:pt modelId="{704D49BF-E96D-47E7-B8B3-801C6293FC95}" type="sibTrans" cxnId="{2FA6E40D-96FF-422D-94E3-56AD6D086709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5E409-21BC-4175-ACA4-98703AD83CCD}" type="pres">
      <dgm:prSet presAssocID="{D600FDB0-EB0D-494C-8ECC-EFA51A794305}" presName="spacer" presStyleCnt="0"/>
      <dgm:spPr/>
    </dgm:pt>
    <dgm:pt modelId="{A615CE5F-32BD-4275-A04A-D12D0E3C82F0}" type="pres">
      <dgm:prSet presAssocID="{E1562967-FB84-4E38-82F8-FED982C95316}" presName="parentText" presStyleLbl="node1" presStyleIdx="2" presStyleCnt="3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14573AA-B472-4668-AD23-8D0F993AF269}" type="presOf" srcId="{4E1CD5B7-2CF3-44AA-979B-6F420433627D}" destId="{388723AB-37EB-4EC2-B7B0-759657273835}" srcOrd="0" destOrd="0" presId="urn:microsoft.com/office/officeart/2005/8/layout/vList2"/>
    <dgm:cxn modelId="{3D0B16C0-3174-4D69-AA99-611E0261B229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FA6E40D-96FF-422D-94E3-56AD6D086709}" srcId="{D32F8FCF-EDF2-4321-B49C-D5DF3D295B52}" destId="{E1562967-FB84-4E38-82F8-FED982C95316}" srcOrd="2" destOrd="0" parTransId="{9B9D281A-32B8-4B25-84AB-485334674D31}" sibTransId="{704D49BF-E96D-47E7-B8B3-801C6293FC95}"/>
    <dgm:cxn modelId="{BE9C414B-5223-47E7-A875-B97DD6D22E0F}" type="presOf" srcId="{E1562967-FB84-4E38-82F8-FED982C95316}" destId="{A615CE5F-32BD-4275-A04A-D12D0E3C82F0}" srcOrd="0" destOrd="0" presId="urn:microsoft.com/office/officeart/2005/8/layout/vList2"/>
    <dgm:cxn modelId="{F1803A46-94A3-4934-9379-191671667F77}" type="presOf" srcId="{D32F8FCF-EDF2-4321-B49C-D5DF3D295B52}" destId="{9FF9BD46-DE44-4B30-80ED-AC3A9E213A06}" srcOrd="0" destOrd="0" presId="urn:microsoft.com/office/officeart/2005/8/layout/vList2"/>
    <dgm:cxn modelId="{7AD0CDB3-5B96-4400-B170-EA96C026DD60}" type="presParOf" srcId="{9FF9BD46-DE44-4B30-80ED-AC3A9E213A06}" destId="{388723AB-37EB-4EC2-B7B0-759657273835}" srcOrd="0" destOrd="0" presId="urn:microsoft.com/office/officeart/2005/8/layout/vList2"/>
    <dgm:cxn modelId="{68CD341F-1036-4B6E-A2D2-D0AD608901D6}" type="presParOf" srcId="{9FF9BD46-DE44-4B30-80ED-AC3A9E213A06}" destId="{D877BAB3-7DBF-46AB-A039-BE8C107F0C8C}" srcOrd="1" destOrd="0" presId="urn:microsoft.com/office/officeart/2005/8/layout/vList2"/>
    <dgm:cxn modelId="{240A179D-246C-4AC3-921C-E687566704EA}" type="presParOf" srcId="{9FF9BD46-DE44-4B30-80ED-AC3A9E213A06}" destId="{0256FAD6-365E-4CAB-8266-8CECC71F7F52}" srcOrd="2" destOrd="0" presId="urn:microsoft.com/office/officeart/2005/8/layout/vList2"/>
    <dgm:cxn modelId="{DDAD0B4A-2A07-4846-A891-B04357FCF197}" type="presParOf" srcId="{9FF9BD46-DE44-4B30-80ED-AC3A9E213A06}" destId="{4775E409-21BC-4175-ACA4-98703AD83CCD}" srcOrd="3" destOrd="0" presId="urn:microsoft.com/office/officeart/2005/8/layout/vList2"/>
    <dgm:cxn modelId="{AD4389B3-B785-49C0-BF6E-3B9565304899}" type="presParOf" srcId="{9FF9BD46-DE44-4B30-80ED-AC3A9E213A06}" destId="{A615CE5F-32BD-4275-A04A-D12D0E3C82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Là các thực thể với các thuộc tính và phương thức giống với đối tượng thực tế.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Thuộc tính thể hiện các </a:t>
          </a:r>
          <a:r>
            <a:rPr lang="vi-VN" sz="1800" dirty="0" err="1" smtClean="0"/>
            <a:t>biể</a:t>
          </a:r>
          <a:r>
            <a:rPr lang="vi-VN" sz="1800" dirty="0" smtClean="0"/>
            <a:t> hiện và đặc trưng của thực thể.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BB19993-C444-4097-B8A9-973B8287577F}">
      <dgm:prSet phldrT="[Text]" custT="1"/>
      <dgm:spPr/>
      <dgm:t>
        <a:bodyPr/>
        <a:lstStyle/>
        <a:p>
          <a:r>
            <a:rPr lang="vi-VN" sz="1800" dirty="0" smtClean="0"/>
            <a:t>Phương thức thể hiện các khả năng của thực thể.</a:t>
          </a:r>
          <a:endParaRPr lang="en-US" sz="1800" dirty="0"/>
        </a:p>
      </dgm:t>
    </dgm:pt>
    <dgm:pt modelId="{8B3B6F43-832E-4DED-9B5C-CC2E2B04075A}" type="parTrans" cxnId="{AE5084A1-29A4-4B04-95EB-5DE598F06BF7}">
      <dgm:prSet/>
      <dgm:spPr/>
      <dgm:t>
        <a:bodyPr/>
        <a:lstStyle/>
        <a:p>
          <a:endParaRPr lang="en-US" sz="1800"/>
        </a:p>
      </dgm:t>
    </dgm:pt>
    <dgm:pt modelId="{5AF70132-3568-463E-8489-8DD6EFADEA0B}" type="sibTrans" cxnId="{AE5084A1-29A4-4B04-95EB-5DE598F06BF7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29728346-31E9-45D0-9891-500F3B3D8107}" type="pres">
      <dgm:prSet presAssocID="{CBB19993-C444-4097-B8A9-973B8287577F}" presName="parentText" presStyleLbl="node1" presStyleIdx="2" presStyleCnt="3" custScaleY="63413" custLinFactY="-509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13A1094-1845-4AB9-AB6B-4FEF4254EA34}" type="presOf" srcId="{FC2A7E5C-B22A-46C4-9AFD-A55CEAE725CE}" destId="{0256FAD6-365E-4CAB-8266-8CECC71F7F52}" srcOrd="0" destOrd="0" presId="urn:microsoft.com/office/officeart/2005/8/layout/vList2"/>
    <dgm:cxn modelId="{C10B6886-889C-4CBD-9062-87211E99A4C6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471EF2E-9B45-47AD-B8ED-F8C5308A6BCA}" type="presOf" srcId="{4E1CD5B7-2CF3-44AA-979B-6F420433627D}" destId="{388723AB-37EB-4EC2-B7B0-759657273835}" srcOrd="0" destOrd="0" presId="urn:microsoft.com/office/officeart/2005/8/layout/vList2"/>
    <dgm:cxn modelId="{AE5084A1-29A4-4B04-95EB-5DE598F06BF7}" srcId="{D32F8FCF-EDF2-4321-B49C-D5DF3D295B52}" destId="{CBB19993-C444-4097-B8A9-973B8287577F}" srcOrd="2" destOrd="0" parTransId="{8B3B6F43-832E-4DED-9B5C-CC2E2B04075A}" sibTransId="{5AF70132-3568-463E-8489-8DD6EFADEA0B}"/>
    <dgm:cxn modelId="{9A94E0A3-6A18-4D67-A7A8-2CD993927DD3}" type="presOf" srcId="{CBB19993-C444-4097-B8A9-973B8287577F}" destId="{29728346-31E9-45D0-9891-500F3B3D8107}" srcOrd="0" destOrd="0" presId="urn:microsoft.com/office/officeart/2005/8/layout/vList2"/>
    <dgm:cxn modelId="{E9D9A5E4-07BB-4EDF-8A53-BCCFA3989895}" type="presParOf" srcId="{9FF9BD46-DE44-4B30-80ED-AC3A9E213A06}" destId="{388723AB-37EB-4EC2-B7B0-759657273835}" srcOrd="0" destOrd="0" presId="urn:microsoft.com/office/officeart/2005/8/layout/vList2"/>
    <dgm:cxn modelId="{EA1EB251-073B-4ABA-B1C6-F6CD8D6022BB}" type="presParOf" srcId="{9FF9BD46-DE44-4B30-80ED-AC3A9E213A06}" destId="{D877BAB3-7DBF-46AB-A039-BE8C107F0C8C}" srcOrd="1" destOrd="0" presId="urn:microsoft.com/office/officeart/2005/8/layout/vList2"/>
    <dgm:cxn modelId="{4CA699BA-0B6E-4510-8BBE-FAB71F32E3F4}" type="presParOf" srcId="{9FF9BD46-DE44-4B30-80ED-AC3A9E213A06}" destId="{0256FAD6-365E-4CAB-8266-8CECC71F7F52}" srcOrd="2" destOrd="0" presId="urn:microsoft.com/office/officeart/2005/8/layout/vList2"/>
    <dgm:cxn modelId="{D0411264-617A-402A-9470-67CC8CCA2B2A}" type="presParOf" srcId="{9FF9BD46-DE44-4B30-80ED-AC3A9E213A06}" destId="{C7659B18-D08A-4989-A243-1FA1D043C498}" srcOrd="3" destOrd="0" presId="urn:microsoft.com/office/officeart/2005/8/layout/vList2"/>
    <dgm:cxn modelId="{725B1372-AF7E-4A20-8FAD-8F8E7CB4D3B1}" type="presParOf" srcId="{9FF9BD46-DE44-4B30-80ED-AC3A9E213A06}" destId="{29728346-31E9-45D0-9891-500F3B3D81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Các đối tượng có sẵn (</a:t>
          </a:r>
          <a:r>
            <a:rPr lang="vi-VN" sz="1800" dirty="0" err="1" smtClean="0"/>
            <a:t>built</a:t>
          </a:r>
          <a:r>
            <a:rPr lang="vi-VN" sz="1800" dirty="0" smtClean="0"/>
            <a:t>-in </a:t>
          </a:r>
          <a:r>
            <a:rPr lang="vi-VN" sz="1800" dirty="0" err="1" smtClean="0"/>
            <a:t>object</a:t>
          </a:r>
          <a:r>
            <a:rPr lang="vi-VN" sz="1800" dirty="0" smtClean="0"/>
            <a:t>) là những đối tượng được cung cấp bởi </a:t>
          </a:r>
          <a:r>
            <a:rPr lang="vi-VN" sz="1800" dirty="0" err="1" smtClean="0"/>
            <a:t>JavaScript</a:t>
          </a:r>
          <a:r>
            <a:rPr lang="vi-VN" sz="1800" dirty="0" smtClean="0"/>
            <a:t>, chúng có sẵn các phương thức và thuộc tính có thể sử dụng ngay.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Đối tượng tự tạo (</a:t>
          </a:r>
          <a:r>
            <a:rPr lang="vi-VN" sz="1800" dirty="0" err="1" smtClean="0"/>
            <a:t>custom</a:t>
          </a:r>
          <a:r>
            <a:rPr lang="vi-VN" sz="1800" dirty="0" smtClean="0"/>
            <a:t> </a:t>
          </a:r>
          <a:r>
            <a:rPr lang="vi-VN" sz="1800" dirty="0" err="1" smtClean="0"/>
            <a:t>object</a:t>
          </a:r>
          <a:r>
            <a:rPr lang="vi-VN" sz="1800" dirty="0" smtClean="0"/>
            <a:t>) là những đối tượng do người dùng tự định nghĩa.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E4D38-B4B8-4AA4-96D5-D55595458AAA}" type="presOf" srcId="{FC2A7E5C-B22A-46C4-9AFD-A55CEAE725CE}" destId="{0256FAD6-365E-4CAB-8266-8CECC71F7F52}" srcOrd="0" destOrd="0" presId="urn:microsoft.com/office/officeart/2005/8/layout/vList2"/>
    <dgm:cxn modelId="{E9249653-077E-4739-8D3C-C4BA42472AC3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B43BCF6-CA87-488E-9A64-CA5C69FABFFC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6810C6E-38FD-4B59-9218-9BC0412B845A}" type="presParOf" srcId="{9FF9BD46-DE44-4B30-80ED-AC3A9E213A06}" destId="{388723AB-37EB-4EC2-B7B0-759657273835}" srcOrd="0" destOrd="0" presId="urn:microsoft.com/office/officeart/2005/8/layout/vList2"/>
    <dgm:cxn modelId="{79A351FF-5462-4D4B-B9E1-1392899D291A}" type="presParOf" srcId="{9FF9BD46-DE44-4B30-80ED-AC3A9E213A06}" destId="{D877BAB3-7DBF-46AB-A039-BE8C107F0C8C}" srcOrd="1" destOrd="0" presId="urn:microsoft.com/office/officeart/2005/8/layout/vList2"/>
    <dgm:cxn modelId="{55338064-EAEF-4628-9B45-A4F85BF5C85A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err="1" smtClean="0"/>
            <a:t>object</a:t>
          </a:r>
          <a:r>
            <a:rPr lang="vi-VN" sz="1800" dirty="0" smtClean="0"/>
            <a:t> là đối tượng cơ sở của </a:t>
          </a:r>
          <a:r>
            <a:rPr lang="vi-VN" sz="1800" dirty="0" err="1" smtClean="0"/>
            <a:t>JavaScript</a:t>
          </a:r>
          <a:r>
            <a:rPr lang="vi-VN" sz="1800" dirty="0" smtClean="0"/>
            <a:t>, tất cả các đối tượng sau này đều được kế thừa từ </a:t>
          </a:r>
          <a:r>
            <a:rPr lang="vi-VN" sz="1800" dirty="0" err="1" smtClean="0"/>
            <a:t>object</a:t>
          </a:r>
          <a:r>
            <a:rPr lang="vi-VN" sz="1800" dirty="0" smtClean="0"/>
            <a:t>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/>
            <a:t>đối tượng tự tạo, được sinh ra bởi từ khóa </a:t>
          </a:r>
          <a:r>
            <a:rPr lang="vi-VN" sz="1800" dirty="0" err="1" smtClean="0"/>
            <a:t>new</a:t>
          </a:r>
          <a:r>
            <a:rPr lang="vi-VN" sz="1800" dirty="0" smtClean="0"/>
            <a:t>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108220E-877D-423E-B6B0-35F579B5AB61}">
      <dgm:prSet phldrT="[Text]" custT="1"/>
      <dgm:spPr/>
      <dgm:t>
        <a:bodyPr/>
        <a:lstStyle/>
        <a:p>
          <a:r>
            <a:rPr lang="vi-VN" sz="1800" dirty="0" smtClean="0"/>
            <a:t>Có 2 cách để tạo đối tượng đó là: tạo trực tiếp hoặc sử dụng mẫu có sẵn (</a:t>
          </a:r>
          <a:r>
            <a:rPr lang="vi-VN" sz="1800" dirty="0" err="1" smtClean="0"/>
            <a:t>template</a:t>
          </a:r>
          <a:r>
            <a:rPr lang="vi-VN" sz="1800" dirty="0" smtClean="0"/>
            <a:t>).</a:t>
          </a:r>
          <a:endParaRPr lang="en-US" sz="1800" dirty="0"/>
        </a:p>
      </dgm:t>
    </dgm:pt>
    <dgm:pt modelId="{7DE96C91-FC46-43D7-A941-BF807D825824}" type="parTrans" cxnId="{0F2689EC-5D67-4A96-9B66-62DB63570BA0}">
      <dgm:prSet/>
      <dgm:spPr/>
      <dgm:t>
        <a:bodyPr/>
        <a:lstStyle/>
        <a:p>
          <a:endParaRPr lang="en-US" sz="1800"/>
        </a:p>
      </dgm:t>
    </dgm:pt>
    <dgm:pt modelId="{EFD0356D-8F2F-4CD9-86DF-04FD899C1984}" type="sibTrans" cxnId="{0F2689EC-5D67-4A96-9B66-62DB63570BA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3413" custLinFactNeighborY="1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C6BBCF41-35D6-4B1B-BD42-5668B68AFC58}" type="pres">
      <dgm:prSet presAssocID="{F108220E-877D-423E-B6B0-35F579B5AB61}" presName="parentText" presStyleLbl="node1" presStyleIdx="2" presStyleCnt="3" custScaleY="63413" custLinFactNeighborY="39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62EDA47-7D04-449A-AE1C-B24CAE03A5F5}" type="presOf" srcId="{F108220E-877D-423E-B6B0-35F579B5AB61}" destId="{C6BBCF41-35D6-4B1B-BD42-5668B68AFC58}" srcOrd="0" destOrd="0" presId="urn:microsoft.com/office/officeart/2005/8/layout/vList2"/>
    <dgm:cxn modelId="{FDEA3B1F-5EAF-4B2F-A7BF-A16896571100}" type="presOf" srcId="{4E1CD5B7-2CF3-44AA-979B-6F420433627D}" destId="{388723AB-37EB-4EC2-B7B0-759657273835}" srcOrd="0" destOrd="0" presId="urn:microsoft.com/office/officeart/2005/8/layout/vList2"/>
    <dgm:cxn modelId="{93CADCC0-B0E9-4941-A329-0E7B48458231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F2689EC-5D67-4A96-9B66-62DB63570BA0}" srcId="{D32F8FCF-EDF2-4321-B49C-D5DF3D295B52}" destId="{F108220E-877D-423E-B6B0-35F579B5AB61}" srcOrd="2" destOrd="0" parTransId="{7DE96C91-FC46-43D7-A941-BF807D825824}" sibTransId="{EFD0356D-8F2F-4CD9-86DF-04FD899C1984}"/>
    <dgm:cxn modelId="{1111891F-3C8F-40C8-B50A-426BCE0CD15D}" type="presOf" srcId="{D32F8FCF-EDF2-4321-B49C-D5DF3D295B52}" destId="{9FF9BD46-DE44-4B30-80ED-AC3A9E213A06}" srcOrd="0" destOrd="0" presId="urn:microsoft.com/office/officeart/2005/8/layout/vList2"/>
    <dgm:cxn modelId="{1706EF63-FB43-4726-8ABF-D632906B11AA}" type="presParOf" srcId="{9FF9BD46-DE44-4B30-80ED-AC3A9E213A06}" destId="{388723AB-37EB-4EC2-B7B0-759657273835}" srcOrd="0" destOrd="0" presId="urn:microsoft.com/office/officeart/2005/8/layout/vList2"/>
    <dgm:cxn modelId="{694951E9-B01A-4CF3-A33A-EA139D822197}" type="presParOf" srcId="{9FF9BD46-DE44-4B30-80ED-AC3A9E213A06}" destId="{D877BAB3-7DBF-46AB-A039-BE8C107F0C8C}" srcOrd="1" destOrd="0" presId="urn:microsoft.com/office/officeart/2005/8/layout/vList2"/>
    <dgm:cxn modelId="{54D38B34-39F7-4F6C-81E6-A39B436A319F}" type="presParOf" srcId="{9FF9BD46-DE44-4B30-80ED-AC3A9E213A06}" destId="{0256FAD6-365E-4CAB-8266-8CECC71F7F52}" srcOrd="2" destOrd="0" presId="urn:microsoft.com/office/officeart/2005/8/layout/vList2"/>
    <dgm:cxn modelId="{83F4BF30-C57D-4600-AB3D-5CD16DA51844}" type="presParOf" srcId="{9FF9BD46-DE44-4B30-80ED-AC3A9E213A06}" destId="{C7659B18-D08A-4989-A243-1FA1D043C498}" srcOrd="3" destOrd="0" presId="urn:microsoft.com/office/officeart/2005/8/layout/vList2"/>
    <dgm:cxn modelId="{969F3CE5-9997-4B60-B3FE-72DAF097F6ED}" type="presParOf" srcId="{9FF9BD46-DE44-4B30-80ED-AC3A9E213A06}" destId="{C6BBCF41-35D6-4B1B-BD42-5668B68AFC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107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Hàm giúp dễ quán lý </a:t>
          </a:r>
          <a:r>
            <a:rPr lang="vi-VN" sz="1800" kern="1200" dirty="0" err="1" smtClean="0">
              <a:solidFill>
                <a:schemeClr val="tx1"/>
              </a:solidFill>
            </a:rPr>
            <a:t>code</a:t>
          </a:r>
          <a:r>
            <a:rPr lang="vi-VN" sz="1800" kern="1200" dirty="0" smtClean="0">
              <a:solidFill>
                <a:schemeClr val="tx1"/>
              </a:solidFill>
            </a:rPr>
            <a:t> hơn.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342" y="29342"/>
        <a:ext cx="8323316" cy="542390"/>
      </dsp:txXfrm>
    </dsp:sp>
    <dsp:sp modelId="{0256FAD6-365E-4CAB-8266-8CECC71F7F52}">
      <dsp:nvSpPr>
        <dsp:cNvPr id="0" name=""/>
        <dsp:cNvSpPr/>
      </dsp:nvSpPr>
      <dsp:spPr>
        <a:xfrm>
          <a:off x="0" y="795215"/>
          <a:ext cx="8382000" cy="631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Dễ sử dụng lại các khối lệnh.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0830" y="826045"/>
        <a:ext cx="8320340" cy="569895"/>
      </dsp:txXfrm>
    </dsp:sp>
    <dsp:sp modelId="{A6445519-E36D-458F-8F29-D286534B965D}">
      <dsp:nvSpPr>
        <dsp:cNvPr id="0" name=""/>
        <dsp:cNvSpPr/>
      </dsp:nvSpPr>
      <dsp:spPr>
        <a:xfrm>
          <a:off x="0" y="1694017"/>
          <a:ext cx="8382000" cy="66144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Chương trình dễ đọc hiểu hơn.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289" y="1726306"/>
        <a:ext cx="8317422" cy="596862"/>
      </dsp:txXfrm>
    </dsp:sp>
    <dsp:sp modelId="{02F157C3-4AF0-4564-919C-72DA0052C758}">
      <dsp:nvSpPr>
        <dsp:cNvPr id="0" name=""/>
        <dsp:cNvSpPr/>
      </dsp:nvSpPr>
      <dsp:spPr>
        <a:xfrm>
          <a:off x="0" y="2565608"/>
          <a:ext cx="8382000" cy="563755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Thuận tiện trong việc xử lý các event.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520" y="2593128"/>
        <a:ext cx="8326960" cy="5087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157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Sử dụng hàm mẫu (template).</a:t>
          </a:r>
          <a:endParaRPr lang="en-US" sz="1800" kern="1200" dirty="0"/>
        </a:p>
      </dsp:txBody>
      <dsp:txXfrm>
        <a:off x="30058" y="30058"/>
        <a:ext cx="8321884" cy="555635"/>
      </dsp:txXfrm>
    </dsp:sp>
    <dsp:sp modelId="{0256FAD6-365E-4CAB-8266-8CECC71F7F52}">
      <dsp:nvSpPr>
        <dsp:cNvPr id="0" name=""/>
        <dsp:cNvSpPr/>
      </dsp:nvSpPr>
      <dsp:spPr>
        <a:xfrm>
          <a:off x="0" y="762001"/>
          <a:ext cx="8382000" cy="664771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Đầu tiên, kiểu của đối tượng được khai báo bằng cách tạo hàm mẫu.</a:t>
          </a:r>
          <a:endParaRPr lang="en-US" sz="1800" kern="1200" dirty="0"/>
        </a:p>
      </dsp:txBody>
      <dsp:txXfrm>
        <a:off x="32451" y="794452"/>
        <a:ext cx="8317098" cy="599869"/>
      </dsp:txXfrm>
    </dsp:sp>
    <dsp:sp modelId="{C6BBCF41-35D6-4B1B-BD42-5668B68AFC58}">
      <dsp:nvSpPr>
        <dsp:cNvPr id="0" name=""/>
        <dsp:cNvSpPr/>
      </dsp:nvSpPr>
      <dsp:spPr>
        <a:xfrm>
          <a:off x="0" y="1600201"/>
          <a:ext cx="8382000" cy="664771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Sau đó, sử dụng từ khóa </a:t>
          </a:r>
          <a:r>
            <a:rPr lang="vi-VN" sz="1800" kern="1200" dirty="0" err="1" smtClean="0"/>
            <a:t>new</a:t>
          </a:r>
          <a:r>
            <a:rPr lang="vi-VN" sz="1800" kern="1200" dirty="0" smtClean="0"/>
            <a:t> để tạo ra các đối tượng từ hàm mẫu.</a:t>
          </a:r>
          <a:endParaRPr lang="en-US" sz="1800" kern="1200" dirty="0"/>
        </a:p>
      </dsp:txBody>
      <dsp:txXfrm>
        <a:off x="32451" y="1632652"/>
        <a:ext cx="8317098" cy="599869"/>
      </dsp:txXfrm>
    </dsp:sp>
    <dsp:sp modelId="{F6D2A62E-F4C6-4346-A91A-2E77B46E08D3}">
      <dsp:nvSpPr>
        <dsp:cNvPr id="0" name=""/>
        <dsp:cNvSpPr/>
      </dsp:nvSpPr>
      <dsp:spPr>
        <a:xfrm>
          <a:off x="0" y="2438400"/>
          <a:ext cx="8382000" cy="664771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Có thể sử dụng hàm mẫu để khởi tạo nhiều đối tượng khác nhau.</a:t>
          </a:r>
          <a:endParaRPr lang="en-US" sz="1800" kern="1200" dirty="0"/>
        </a:p>
      </dsp:txBody>
      <dsp:txXfrm>
        <a:off x="32451" y="2470851"/>
        <a:ext cx="8317098" cy="599869"/>
      </dsp:txXfrm>
    </dsp:sp>
    <dsp:sp modelId="{59D0942D-FC3F-4A3E-A33B-A2E2D256AD27}">
      <dsp:nvSpPr>
        <dsp:cNvPr id="0" name=""/>
        <dsp:cNvSpPr/>
      </dsp:nvSpPr>
      <dsp:spPr>
        <a:xfrm>
          <a:off x="0" y="3297628"/>
          <a:ext cx="8382000" cy="664771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Hàm mẫu nói trên có thể được gọi là hàm Cấu tử.</a:t>
          </a:r>
          <a:endParaRPr lang="en-US" sz="1800" kern="1200" dirty="0"/>
        </a:p>
      </dsp:txBody>
      <dsp:txXfrm>
        <a:off x="32451" y="3330079"/>
        <a:ext cx="8317098" cy="5998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94922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Các thuộc tính và phương thức của đối tượng được định nghĩa ngay trong hàm Cấu tử.</a:t>
          </a:r>
          <a:endParaRPr lang="en-US" sz="1800" kern="1200" dirty="0"/>
        </a:p>
      </dsp:txBody>
      <dsp:txXfrm>
        <a:off x="34889" y="229811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1393710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Nó có thể có tham số hoặc không.</a:t>
          </a:r>
          <a:endParaRPr lang="en-US" sz="1800" kern="1200" dirty="0"/>
        </a:p>
      </dsp:txBody>
      <dsp:txXfrm>
        <a:off x="37667" y="1431377"/>
        <a:ext cx="8306666" cy="6962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Các thuộc tính chỉ ra những đặc tính của đối tượng.</a:t>
          </a:r>
          <a:endParaRPr lang="en-US" sz="1800" kern="1200" dirty="0"/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784110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Để truy xuất vào thuộc tính của đối tượng sử dụng &lt;tên đối tượng&gt;.&lt;tên thuộc tính&gt;</a:t>
          </a:r>
          <a:endParaRPr lang="en-US" sz="1800" kern="1200" dirty="0"/>
        </a:p>
      </dsp:txBody>
      <dsp:txXfrm>
        <a:off x="37667" y="821777"/>
        <a:ext cx="8306666" cy="6962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Phương thức hoạt động giống như một hàm.</a:t>
          </a:r>
          <a:endParaRPr lang="en-US" sz="1800" kern="1200" dirty="0"/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1004431"/>
          <a:ext cx="8382000" cy="82069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Một hàm đặt trong một đối tượng được gọi là phương thức.</a:t>
          </a:r>
          <a:endParaRPr lang="en-US" sz="1800" kern="1200" dirty="0"/>
        </a:p>
      </dsp:txBody>
      <dsp:txXfrm>
        <a:off x="40063" y="1044494"/>
        <a:ext cx="8301874" cy="740569"/>
      </dsp:txXfrm>
    </dsp:sp>
    <dsp:sp modelId="{0FD9DF1B-4C45-43CC-A6FF-4BA6057F5F2F}">
      <dsp:nvSpPr>
        <dsp:cNvPr id="0" name=""/>
        <dsp:cNvSpPr/>
      </dsp:nvSpPr>
      <dsp:spPr>
        <a:xfrm>
          <a:off x="0" y="2012588"/>
          <a:ext cx="8382000" cy="77160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Để gọi một phương thức sử dụng: &lt;tên đối tượng&gt;.&lt;tên phương thức&gt;()</a:t>
          </a:r>
          <a:endParaRPr lang="en-US" sz="1900" kern="1200" dirty="0"/>
        </a:p>
      </dsp:txBody>
      <dsp:txXfrm>
        <a:off x="37667" y="2050255"/>
        <a:ext cx="8306666" cy="6962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Các đối tượng có sẵn được chia là 3 loại: đối tượng </a:t>
          </a:r>
          <a:r>
            <a:rPr lang="vi-VN" sz="1800" kern="1200" dirty="0" err="1" smtClean="0">
              <a:solidFill>
                <a:schemeClr val="tx1"/>
              </a:solidFill>
            </a:rPr>
            <a:t>built</a:t>
          </a:r>
          <a:r>
            <a:rPr lang="vi-VN" sz="1800" kern="1200" dirty="0" smtClean="0">
              <a:solidFill>
                <a:schemeClr val="tx1"/>
              </a:solidFill>
            </a:rPr>
            <a:t>-in, đối tượng của </a:t>
          </a:r>
          <a:r>
            <a:rPr lang="vi-VN" sz="1800" kern="1200" dirty="0" err="1" smtClean="0">
              <a:solidFill>
                <a:schemeClr val="tx1"/>
              </a:solidFill>
            </a:rPr>
            <a:t>browser</a:t>
          </a:r>
          <a:r>
            <a:rPr lang="vi-VN" sz="1800" kern="1200" dirty="0" smtClean="0">
              <a:solidFill>
                <a:schemeClr val="tx1"/>
              </a:solidFill>
            </a:rPr>
            <a:t> và đối tượng của HTML.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29126"/>
        <a:ext cx="8323748" cy="538403"/>
      </dsp:txXfrm>
    </dsp:sp>
    <dsp:sp modelId="{4129187A-68C7-4C06-A6BD-C4D1FC69683F}">
      <dsp:nvSpPr>
        <dsp:cNvPr id="0" name=""/>
        <dsp:cNvSpPr/>
      </dsp:nvSpPr>
      <dsp:spPr>
        <a:xfrm>
          <a:off x="0" y="803745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33778"/>
                <a:satOff val="-2135"/>
                <a:lumOff val="2055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33778"/>
                <a:satOff val="-2135"/>
                <a:lumOff val="2055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33778"/>
                <a:satOff val="-2135"/>
                <a:lumOff val="20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</a:t>
          </a:r>
          <a:r>
            <a:rPr lang="vi-VN" sz="1800" kern="1200" dirty="0" err="1" smtClean="0">
              <a:solidFill>
                <a:schemeClr val="tx1"/>
              </a:solidFill>
            </a:rPr>
            <a:t>built</a:t>
          </a:r>
          <a:r>
            <a:rPr lang="vi-VN" sz="1800" kern="1200" dirty="0" smtClean="0">
              <a:solidFill>
                <a:schemeClr val="tx1"/>
              </a:solidFill>
            </a:rPr>
            <a:t>-in: là các đối tượng tĩnh, được sử dụng để cung cấp thêm các khả năng cho người lập trình.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832871"/>
        <a:ext cx="8323748" cy="538403"/>
      </dsp:txXfrm>
    </dsp:sp>
    <dsp:sp modelId="{19B2B139-2D24-4F7B-B6CF-DF493853B6CE}">
      <dsp:nvSpPr>
        <dsp:cNvPr id="0" name=""/>
        <dsp:cNvSpPr/>
      </dsp:nvSpPr>
      <dsp:spPr>
        <a:xfrm>
          <a:off x="0" y="1584721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67556"/>
                <a:satOff val="-4269"/>
                <a:lumOff val="41107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67556"/>
                <a:satOff val="-4269"/>
                <a:lumOff val="41107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67556"/>
                <a:satOff val="-4269"/>
                <a:lumOff val="41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của trình duyệt ví dụ như </a:t>
          </a:r>
          <a:r>
            <a:rPr lang="vi-VN" sz="1800" kern="1200" dirty="0" err="1" smtClean="0">
              <a:solidFill>
                <a:schemeClr val="tx1"/>
              </a:solidFill>
            </a:rPr>
            <a:t>window</a:t>
          </a:r>
          <a:r>
            <a:rPr lang="vi-VN" sz="1800" kern="1200" dirty="0" smtClean="0">
              <a:solidFill>
                <a:schemeClr val="tx1"/>
              </a:solidFill>
            </a:rPr>
            <a:t>, </a:t>
          </a:r>
          <a:r>
            <a:rPr lang="vi-VN" sz="1800" kern="1200" dirty="0" err="1" smtClean="0">
              <a:solidFill>
                <a:schemeClr val="tx1"/>
              </a:solidFill>
            </a:rPr>
            <a:t>history</a:t>
          </a:r>
          <a:r>
            <a:rPr lang="vi-VN" sz="1800" kern="1200" dirty="0" smtClean="0">
              <a:solidFill>
                <a:schemeClr val="tx1"/>
              </a:solidFill>
            </a:rPr>
            <a:t>, </a:t>
          </a:r>
          <a:r>
            <a:rPr lang="vi-VN" sz="1800" kern="1200" dirty="0" err="1" smtClean="0">
              <a:solidFill>
                <a:schemeClr val="tx1"/>
              </a:solidFill>
            </a:rPr>
            <a:t>navigator</a:t>
          </a:r>
          <a:r>
            <a:rPr lang="vi-VN" sz="1800" kern="1200" dirty="0" smtClean="0">
              <a:solidFill>
                <a:schemeClr val="tx1"/>
              </a:solidFill>
            </a:rPr>
            <a:t>, ... được sử dụng để cho phép làm việc với trình duyệt.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1613847"/>
        <a:ext cx="8323748" cy="538403"/>
      </dsp:txXfrm>
    </dsp:sp>
    <dsp:sp modelId="{9194E121-FC33-46CA-B84A-ED519928180D}">
      <dsp:nvSpPr>
        <dsp:cNvPr id="0" name=""/>
        <dsp:cNvSpPr/>
      </dsp:nvSpPr>
      <dsp:spPr>
        <a:xfrm>
          <a:off x="0" y="2365697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33778"/>
                <a:satOff val="-2135"/>
                <a:lumOff val="2055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33778"/>
                <a:satOff val="-2135"/>
                <a:lumOff val="2055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33778"/>
                <a:satOff val="-2135"/>
                <a:lumOff val="20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HTML ví dụ như </a:t>
          </a:r>
          <a:r>
            <a:rPr lang="vi-VN" sz="1800" kern="1200" dirty="0" err="1" smtClean="0">
              <a:solidFill>
                <a:schemeClr val="tx1"/>
              </a:solidFill>
            </a:rPr>
            <a:t>form</a:t>
          </a:r>
          <a:r>
            <a:rPr lang="vi-VN" sz="1800" kern="1200" dirty="0" smtClean="0">
              <a:solidFill>
                <a:schemeClr val="tx1"/>
              </a:solidFill>
            </a:rPr>
            <a:t>, </a:t>
          </a:r>
          <a:r>
            <a:rPr lang="vi-VN" sz="1800" kern="1200" dirty="0" err="1" smtClean="0">
              <a:solidFill>
                <a:schemeClr val="tx1"/>
              </a:solidFill>
            </a:rPr>
            <a:t>anchor</a:t>
          </a:r>
          <a:r>
            <a:rPr lang="vi-VN" sz="1800" kern="1200" dirty="0" smtClean="0">
              <a:solidFill>
                <a:schemeClr val="tx1"/>
              </a:solidFill>
            </a:rPr>
            <a:t>, ... được sử dụng để truy xuất vào các phần tử HTML.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2394823"/>
        <a:ext cx="8323748" cy="5384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39621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String là đối tượng built-in.</a:t>
          </a:r>
          <a:endParaRPr lang="en-US" sz="1800" kern="1200" dirty="0"/>
        </a:p>
      </dsp:txBody>
      <dsp:txXfrm>
        <a:off x="19342" y="19342"/>
        <a:ext cx="8343316" cy="357532"/>
      </dsp:txXfrm>
    </dsp:sp>
    <dsp:sp modelId="{4129187A-68C7-4C06-A6BD-C4D1FC69683F}">
      <dsp:nvSpPr>
        <dsp:cNvPr id="0" name=""/>
        <dsp:cNvSpPr/>
      </dsp:nvSpPr>
      <dsp:spPr>
        <a:xfrm>
          <a:off x="0" y="488849"/>
          <a:ext cx="8382000" cy="39621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 phép thực thi các thao tác trên kiểu dữ liệu chuỗi.</a:t>
          </a:r>
          <a:endParaRPr lang="en-US" sz="1800" kern="1200" dirty="0"/>
        </a:p>
      </dsp:txBody>
      <dsp:txXfrm>
        <a:off x="19342" y="508191"/>
        <a:ext cx="8343316" cy="357532"/>
      </dsp:txXfrm>
    </dsp:sp>
    <dsp:sp modelId="{DC3571AA-BD1A-43E7-814B-66C876DA34B1}">
      <dsp:nvSpPr>
        <dsp:cNvPr id="0" name=""/>
        <dsp:cNvSpPr/>
      </dsp:nvSpPr>
      <dsp:spPr>
        <a:xfrm>
          <a:off x="0" y="982986"/>
          <a:ext cx="8382000" cy="39621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Để khởi tạo String sử dụng từ khóa new.</a:t>
          </a:r>
          <a:endParaRPr lang="en-US" sz="1700" kern="1200" dirty="0"/>
        </a:p>
      </dsp:txBody>
      <dsp:txXfrm>
        <a:off x="19342" y="1002328"/>
        <a:ext cx="8343316" cy="3575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Đối tượng </a:t>
          </a:r>
          <a:r>
            <a:rPr lang="vi-VN" sz="1800" kern="1200" dirty="0" err="1" smtClean="0"/>
            <a:t>Math</a:t>
          </a:r>
          <a:r>
            <a:rPr lang="vi-VN" sz="1800" kern="1200" dirty="0" smtClean="0"/>
            <a:t> cho phép thực thi các tính toán số học.</a:t>
          </a:r>
          <a:endParaRPr lang="en-US" sz="1800" kern="1200" dirty="0"/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704681"/>
          <a:ext cx="8382000" cy="58733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/>
            <a:t>Math</a:t>
          </a:r>
          <a:r>
            <a:rPr lang="vi-VN" sz="1800" kern="1200" dirty="0" smtClean="0"/>
            <a:t> là một đối tượng cung cấp các thuộc tính và phương thức tĩnh.</a:t>
          </a:r>
          <a:endParaRPr lang="en-US" sz="1800" kern="1200" dirty="0"/>
        </a:p>
      </dsp:txBody>
      <dsp:txXfrm>
        <a:off x="28671" y="733352"/>
        <a:ext cx="8324658" cy="529991"/>
      </dsp:txXfrm>
    </dsp:sp>
    <dsp:sp modelId="{DC3571AA-BD1A-43E7-814B-66C876DA34B1}">
      <dsp:nvSpPr>
        <dsp:cNvPr id="0" name=""/>
        <dsp:cNvSpPr/>
      </dsp:nvSpPr>
      <dsp:spPr>
        <a:xfrm>
          <a:off x="0" y="1473454"/>
          <a:ext cx="8382000" cy="58733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bg1"/>
              </a:solidFill>
            </a:rPr>
            <a:t>Vì vậy có thể dùng trực tiếp các thuộc tính và phương thức của </a:t>
          </a:r>
          <a:r>
            <a:rPr lang="vi-VN" sz="1800" kern="1200" dirty="0" err="1" smtClean="0">
              <a:solidFill>
                <a:schemeClr val="bg1"/>
              </a:solidFill>
            </a:rPr>
            <a:t>Math</a:t>
          </a:r>
          <a:r>
            <a:rPr lang="vi-VN" sz="1800" kern="1200" dirty="0" smtClean="0">
              <a:solidFill>
                <a:schemeClr val="bg1"/>
              </a:solidFill>
            </a:rPr>
            <a:t> mà không cần phải </a:t>
          </a:r>
          <a:r>
            <a:rPr lang="vi-VN" sz="1800" kern="1200" dirty="0" err="1" smtClean="0">
              <a:solidFill>
                <a:schemeClr val="bg1"/>
              </a:solidFill>
            </a:rPr>
            <a:t>new</a:t>
          </a:r>
          <a:r>
            <a:rPr lang="vi-VN" sz="1800" kern="1200" dirty="0" smtClean="0">
              <a:solidFill>
                <a:schemeClr val="bg1"/>
              </a:solidFill>
            </a:rPr>
            <a:t> một đối tượng.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8671" y="1502125"/>
        <a:ext cx="8324658" cy="5299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Đối tượng </a:t>
          </a:r>
          <a:r>
            <a:rPr lang="vi-VN" sz="1800" kern="1200" dirty="0" err="1" smtClean="0">
              <a:solidFill>
                <a:schemeClr val="tx1"/>
              </a:solidFill>
            </a:rPr>
            <a:t>Date</a:t>
          </a:r>
          <a:r>
            <a:rPr lang="vi-VN" sz="1800" kern="1200" dirty="0" smtClean="0">
              <a:solidFill>
                <a:schemeClr val="tx1"/>
              </a:solidFill>
            </a:rPr>
            <a:t> cho phép làm việc với kiểu dữ liệu </a:t>
          </a:r>
          <a:r>
            <a:rPr lang="vi-VN" sz="1800" kern="1200" dirty="0" err="1" smtClean="0">
              <a:solidFill>
                <a:schemeClr val="tx1"/>
              </a:solidFill>
            </a:rPr>
            <a:t>date</a:t>
          </a:r>
          <a:r>
            <a:rPr lang="vi-VN" sz="1800" kern="1200" dirty="0" smtClean="0">
              <a:solidFill>
                <a:schemeClr val="tx1"/>
              </a:solidFill>
            </a:rPr>
            <a:t> và time.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704681"/>
          <a:ext cx="8382000" cy="587333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02610"/>
                <a:satOff val="-1119"/>
                <a:lumOff val="1278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02610"/>
                <a:satOff val="-1119"/>
                <a:lumOff val="1278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02610"/>
                <a:satOff val="-1119"/>
                <a:lumOff val="127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Nó hỗ trợ cả 2 kiểu quy ước Universal </a:t>
          </a:r>
          <a:r>
            <a:rPr lang="en-US" sz="1800" kern="1200" dirty="0">
              <a:solidFill>
                <a:schemeClr val="tx1"/>
              </a:solidFill>
            </a:rPr>
            <a:t>Time Coordinated (UTC) </a:t>
          </a:r>
          <a:r>
            <a:rPr lang="en-US" sz="1800" kern="1200" dirty="0" smtClean="0">
              <a:solidFill>
                <a:schemeClr val="tx1"/>
              </a:solidFill>
            </a:rPr>
            <a:t>và </a:t>
          </a:r>
          <a:r>
            <a:rPr lang="en-US" sz="1800" kern="1200" dirty="0">
              <a:solidFill>
                <a:schemeClr val="tx1"/>
              </a:solidFill>
            </a:rPr>
            <a:t>Greenwich Mean Time (GMT</a:t>
          </a:r>
          <a:r>
            <a:rPr lang="en-US" sz="1800" kern="1200" dirty="0" smtClean="0">
              <a:solidFill>
                <a:schemeClr val="tx1"/>
              </a:solidFill>
            </a:rPr>
            <a:t>).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71" y="733352"/>
        <a:ext cx="8324658" cy="529991"/>
      </dsp:txXfrm>
    </dsp:sp>
    <dsp:sp modelId="{DC3571AA-BD1A-43E7-814B-66C876DA34B1}">
      <dsp:nvSpPr>
        <dsp:cNvPr id="0" name=""/>
        <dsp:cNvSpPr/>
      </dsp:nvSpPr>
      <dsp:spPr>
        <a:xfrm>
          <a:off x="0" y="1473454"/>
          <a:ext cx="8382000" cy="587333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1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Để thể hiện dữ liệu </a:t>
          </a:r>
          <a:r>
            <a:rPr lang="vi-VN" sz="1800" kern="1200" dirty="0" err="1" smtClean="0">
              <a:solidFill>
                <a:schemeClr val="tx1"/>
              </a:solidFill>
            </a:rPr>
            <a:t>datetime</a:t>
          </a:r>
          <a:r>
            <a:rPr lang="vi-VN" sz="1800" kern="1200" dirty="0" smtClean="0">
              <a:solidFill>
                <a:schemeClr val="tx1"/>
              </a:solidFill>
            </a:rPr>
            <a:t> bất kỳ nó lưu trữ một số nguyên đại diện cho số </a:t>
          </a:r>
          <a:r>
            <a:rPr lang="vi-VN" sz="1800" kern="1200" dirty="0" err="1" smtClean="0">
              <a:solidFill>
                <a:schemeClr val="tx1"/>
              </a:solidFill>
            </a:rPr>
            <a:t>mili</a:t>
          </a:r>
          <a:r>
            <a:rPr lang="vi-VN" sz="1800" kern="1200" dirty="0" smtClean="0">
              <a:solidFill>
                <a:schemeClr val="tx1"/>
              </a:solidFill>
            </a:rPr>
            <a:t> giây tính từ 01/01/1970 00:00:00.0000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71" y="1502125"/>
        <a:ext cx="8324658" cy="52999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5978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b="1" kern="1200" dirty="0" smtClean="0">
              <a:solidFill>
                <a:schemeClr val="tx1"/>
              </a:solidFill>
            </a:rPr>
            <a:t>Cho phép viết mã lệnh ngắn gọn hơn.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581" y="29581"/>
        <a:ext cx="8322838" cy="546816"/>
      </dsp:txXfrm>
    </dsp:sp>
    <dsp:sp modelId="{4129187A-68C7-4C06-A6BD-C4D1FC69683F}">
      <dsp:nvSpPr>
        <dsp:cNvPr id="0" name=""/>
        <dsp:cNvSpPr/>
      </dsp:nvSpPr>
      <dsp:spPr>
        <a:xfrm>
          <a:off x="0" y="1089775"/>
          <a:ext cx="8382000" cy="605978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Tăng khả năng đọc hiểu mã lệnh, giảm thời gian viết.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581" y="1119356"/>
        <a:ext cx="8322838" cy="54681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cung cấp sẵn một số đối tượng cho phép làm việc với trình duyệt.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704681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109454"/>
                <a:satOff val="-716"/>
                <a:lumOff val="12277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109454"/>
                <a:satOff val="-716"/>
                <a:lumOff val="12277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109454"/>
                <a:satOff val="-716"/>
                <a:lumOff val="122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Chúng được gọi là các đối tượng của trình duyệt.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71" y="733352"/>
        <a:ext cx="8324658" cy="529991"/>
      </dsp:txXfrm>
    </dsp:sp>
    <dsp:sp modelId="{DC3571AA-BD1A-43E7-814B-66C876DA34B1}">
      <dsp:nvSpPr>
        <dsp:cNvPr id="0" name=""/>
        <dsp:cNvSpPr/>
      </dsp:nvSpPr>
      <dsp:spPr>
        <a:xfrm>
          <a:off x="0" y="1473454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18907"/>
                <a:satOff val="-1431"/>
                <a:lumOff val="24554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218907"/>
                <a:satOff val="-1431"/>
                <a:lumOff val="24554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218907"/>
                <a:satOff val="-1431"/>
                <a:lumOff val="245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Với mỗi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 được hiển thị, các đối tượng này được tạo tương ứng với từng nội dung của trang </a:t>
          </a:r>
          <a:r>
            <a:rPr lang="vi-VN" sz="1800" kern="1200" dirty="0" err="1" smtClean="0">
              <a:solidFill>
                <a:schemeClr val="tx1"/>
              </a:solidFill>
            </a:rPr>
            <a:t>web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71" y="1502125"/>
        <a:ext cx="8324658" cy="529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03496"/>
          <a:ext cx="8382000" cy="6684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Hàm là một khối lệnh nhằm thực hiện một nhiệm vụ nào đó.</a:t>
          </a:r>
          <a:endParaRPr lang="en-US" sz="1800" kern="1200" dirty="0"/>
        </a:p>
      </dsp:txBody>
      <dsp:txXfrm>
        <a:off x="32629" y="236125"/>
        <a:ext cx="8316742" cy="603154"/>
      </dsp:txXfrm>
    </dsp:sp>
    <dsp:sp modelId="{0256FAD6-365E-4CAB-8266-8CECC71F7F52}">
      <dsp:nvSpPr>
        <dsp:cNvPr id="0" name=""/>
        <dsp:cNvSpPr/>
      </dsp:nvSpPr>
      <dsp:spPr>
        <a:xfrm>
          <a:off x="0" y="1024308"/>
          <a:ext cx="8382000" cy="6716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Có thể nhận vào tham số.</a:t>
          </a:r>
          <a:endParaRPr lang="en-US" sz="1800" kern="1200" dirty="0"/>
        </a:p>
      </dsp:txBody>
      <dsp:txXfrm>
        <a:off x="32789" y="1057097"/>
        <a:ext cx="8316422" cy="606107"/>
      </dsp:txXfrm>
    </dsp:sp>
    <dsp:sp modelId="{A6445519-E36D-458F-8F29-D286534B965D}">
      <dsp:nvSpPr>
        <dsp:cNvPr id="0" name=""/>
        <dsp:cNvSpPr/>
      </dsp:nvSpPr>
      <dsp:spPr>
        <a:xfrm>
          <a:off x="0" y="1881231"/>
          <a:ext cx="8382000" cy="6990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Có thể trả lại giá trị.</a:t>
          </a:r>
          <a:endParaRPr lang="en-US" sz="1800" kern="1200" dirty="0"/>
        </a:p>
      </dsp:txBody>
      <dsp:txXfrm>
        <a:off x="34125" y="1915356"/>
        <a:ext cx="8313750" cy="630813"/>
      </dsp:txXfrm>
    </dsp:sp>
    <dsp:sp modelId="{8A752F96-26E5-4BA9-82C5-29DB2F211C5D}">
      <dsp:nvSpPr>
        <dsp:cNvPr id="0" name=""/>
        <dsp:cNvSpPr/>
      </dsp:nvSpPr>
      <dsp:spPr>
        <a:xfrm>
          <a:off x="0" y="2741822"/>
          <a:ext cx="8382000" cy="65552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Hàm luôn được đặt trong thẻ </a:t>
          </a:r>
          <a:r>
            <a:rPr lang="vi-VN" sz="1800" kern="1200" dirty="0" err="1" smtClean="0"/>
            <a:t>script</a:t>
          </a:r>
          <a:r>
            <a:rPr lang="vi-VN" sz="1800" kern="1200" dirty="0" smtClean="0"/>
            <a:t>.</a:t>
          </a:r>
          <a:endParaRPr lang="en-US" sz="1800" kern="1200" dirty="0"/>
        </a:p>
      </dsp:txBody>
      <dsp:txXfrm>
        <a:off x="32000" y="2773822"/>
        <a:ext cx="8318000" cy="591526"/>
      </dsp:txXfrm>
    </dsp:sp>
    <dsp:sp modelId="{AF7A5ABB-EB40-459B-9B55-BC0E7A936489}">
      <dsp:nvSpPr>
        <dsp:cNvPr id="0" name=""/>
        <dsp:cNvSpPr/>
      </dsp:nvSpPr>
      <dsp:spPr>
        <a:xfrm>
          <a:off x="0" y="3535039"/>
          <a:ext cx="8382000" cy="7321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/>
            <a:t>JavaScript</a:t>
          </a:r>
          <a:r>
            <a:rPr lang="vi-VN" sz="1800" kern="1200" dirty="0" smtClean="0"/>
            <a:t> hỗ trợ cả hàm có sẵn và hàm do người dùng định nghĩa.</a:t>
          </a:r>
          <a:endParaRPr lang="en-US" sz="1800" kern="1200" dirty="0"/>
        </a:p>
      </dsp:txBody>
      <dsp:txXfrm>
        <a:off x="35741" y="3570780"/>
        <a:ext cx="8310518" cy="660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1DF09-0D19-4FC7-AE14-7B7D89871937}">
      <dsp:nvSpPr>
        <dsp:cNvPr id="0" name=""/>
        <dsp:cNvSpPr/>
      </dsp:nvSpPr>
      <dsp:spPr>
        <a:xfrm>
          <a:off x="0" y="1576407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JavaScript cho phép truy xuất vào các phần tử HTML hoặc thay đổi cấu trúc của trang web bằng cách sử dụng Document </a:t>
          </a:r>
          <a:r>
            <a:rPr lang="en-US" sz="1500" kern="1200" dirty="0">
              <a:solidFill>
                <a:schemeClr val="tx1"/>
              </a:solidFill>
            </a:rPr>
            <a:t>Object Model (DOM</a:t>
          </a:r>
          <a:r>
            <a:rPr lang="en-US" sz="1500" kern="1200" dirty="0" smtClean="0">
              <a:solidFill>
                <a:schemeClr val="tx1"/>
              </a:solidFill>
            </a:rPr>
            <a:t>).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581" y="1605988"/>
        <a:ext cx="8322838" cy="546816"/>
      </dsp:txXfrm>
    </dsp:sp>
    <dsp:sp modelId="{1CE5F2F0-E022-4BE7-856A-885870DA7C1F}">
      <dsp:nvSpPr>
        <dsp:cNvPr id="0" name=""/>
        <dsp:cNvSpPr/>
      </dsp:nvSpPr>
      <dsp:spPr>
        <a:xfrm>
          <a:off x="0" y="2369585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>
              <a:solidFill>
                <a:schemeClr val="tx1"/>
              </a:solidFill>
            </a:rPr>
            <a:t>DOM là một giao diện lập trình ứng dụng (API) cho phép định nghĩa cấu trúc đối tượng và truy xuất các phần tử HTML.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581" y="2399166"/>
        <a:ext cx="8322838" cy="546816"/>
      </dsp:txXfrm>
    </dsp:sp>
    <dsp:sp modelId="{D0C60C9B-CE31-41DB-9B2B-83567E6F8AE1}">
      <dsp:nvSpPr>
        <dsp:cNvPr id="0" name=""/>
        <dsp:cNvSpPr/>
      </dsp:nvSpPr>
      <dsp:spPr>
        <a:xfrm>
          <a:off x="0" y="3162764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Nhờ có DOM, có thể sử dụng JavaScript để thêm, sửa, hoặc xóa các phần tử và nội dung của trang HTML.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581" y="3192345"/>
        <a:ext cx="8322838" cy="54681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59364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Đối tượng </a:t>
          </a:r>
          <a:r>
            <a:rPr lang="vi-VN" sz="1800" kern="1200" dirty="0" err="1" smtClean="0"/>
            <a:t>document</a:t>
          </a:r>
          <a:r>
            <a:rPr lang="vi-VN" sz="1800" kern="1200" dirty="0" smtClean="0"/>
            <a:t> cho phép </a:t>
          </a:r>
          <a:r>
            <a:rPr lang="vi-VN" sz="1800" kern="1200" dirty="0" err="1" smtClean="0"/>
            <a:t>JavaScript</a:t>
          </a:r>
          <a:r>
            <a:rPr lang="vi-VN" sz="1800" kern="1200" dirty="0" smtClean="0"/>
            <a:t> truy xuất tất cả các phần tử HTML có hiển thị trong trang </a:t>
          </a:r>
          <a:r>
            <a:rPr lang="vi-VN" sz="1800" kern="1200" dirty="0" err="1" smtClean="0"/>
            <a:t>web</a:t>
          </a:r>
          <a:r>
            <a:rPr lang="vi-VN" sz="1800" kern="1200" dirty="0" smtClean="0"/>
            <a:t>.</a:t>
          </a:r>
          <a:endParaRPr lang="en-US" sz="1800" kern="1200" dirty="0"/>
        </a:p>
      </dsp:txBody>
      <dsp:txXfrm>
        <a:off x="27306" y="27306"/>
        <a:ext cx="8327388" cy="504752"/>
      </dsp:txXfrm>
    </dsp:sp>
    <dsp:sp modelId="{4129187A-68C7-4C06-A6BD-C4D1FC69683F}">
      <dsp:nvSpPr>
        <dsp:cNvPr id="0" name=""/>
        <dsp:cNvSpPr/>
      </dsp:nvSpPr>
      <dsp:spPr>
        <a:xfrm>
          <a:off x="0" y="711103"/>
          <a:ext cx="8382000" cy="559364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8968"/>
                <a:satOff val="-1006"/>
                <a:lumOff val="642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8968"/>
                <a:satOff val="-1006"/>
                <a:lumOff val="642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8968"/>
                <a:satOff val="-1006"/>
                <a:lumOff val="64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Nó cũng cung cấp các đối tượng đại diện cho tập hợp các phần tử cùng loại như: </a:t>
          </a:r>
          <a:r>
            <a:rPr lang="vi-VN" sz="1800" kern="1200" dirty="0" err="1" smtClean="0"/>
            <a:t>links</a:t>
          </a:r>
          <a:r>
            <a:rPr lang="vi-VN" sz="1800" kern="1200" dirty="0" smtClean="0"/>
            <a:t>, </a:t>
          </a:r>
          <a:r>
            <a:rPr lang="vi-VN" sz="1800" kern="1200" dirty="0" err="1" smtClean="0"/>
            <a:t>anchors</a:t>
          </a:r>
          <a:r>
            <a:rPr lang="vi-VN" sz="1800" kern="1200" dirty="0" smtClean="0"/>
            <a:t>, ...</a:t>
          </a:r>
          <a:endParaRPr lang="en-US" sz="1800" kern="1200" dirty="0"/>
        </a:p>
      </dsp:txBody>
      <dsp:txXfrm>
        <a:off x="27306" y="738409"/>
        <a:ext cx="8327388" cy="504752"/>
      </dsp:txXfrm>
    </dsp:sp>
    <dsp:sp modelId="{197B1D87-296B-44D1-BA3B-F8827A117C2B}">
      <dsp:nvSpPr>
        <dsp:cNvPr id="0" name=""/>
        <dsp:cNvSpPr/>
      </dsp:nvSpPr>
      <dsp:spPr>
        <a:xfrm>
          <a:off x="0" y="1407725"/>
          <a:ext cx="8382000" cy="559364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/>
            <a:t>document</a:t>
          </a:r>
          <a:r>
            <a:rPr lang="vi-VN" sz="1800" kern="1200" dirty="0" smtClean="0"/>
            <a:t> được tạo khi phần tử BODY được nạp xong.</a:t>
          </a:r>
          <a:endParaRPr lang="en-US" sz="1800" kern="1200" dirty="0"/>
        </a:p>
      </dsp:txBody>
      <dsp:txXfrm>
        <a:off x="27306" y="1435031"/>
        <a:ext cx="8327388" cy="504752"/>
      </dsp:txXfrm>
    </dsp:sp>
    <dsp:sp modelId="{9EEDEA3D-6978-4CB0-B875-C389C5AE65CC}">
      <dsp:nvSpPr>
        <dsp:cNvPr id="0" name=""/>
        <dsp:cNvSpPr/>
      </dsp:nvSpPr>
      <dsp:spPr>
        <a:xfrm>
          <a:off x="0" y="2139890"/>
          <a:ext cx="8382000" cy="559364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6904"/>
                <a:satOff val="-3018"/>
                <a:lumOff val="1926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6904"/>
                <a:satOff val="-3018"/>
                <a:lumOff val="1926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6904"/>
                <a:satOff val="-3018"/>
                <a:lumOff val="192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Nó cũng là thành viên của đối tượng </a:t>
          </a:r>
          <a:r>
            <a:rPr lang="vi-VN" sz="1800" kern="1200" dirty="0" err="1" smtClean="0"/>
            <a:t>window</a:t>
          </a:r>
          <a:r>
            <a:rPr lang="vi-VN" sz="1800" kern="1200" dirty="0" smtClean="0"/>
            <a:t>.</a:t>
          </a:r>
          <a:endParaRPr lang="en-US" sz="1800" kern="1200" dirty="0"/>
        </a:p>
      </dsp:txBody>
      <dsp:txXfrm>
        <a:off x="27306" y="2167196"/>
        <a:ext cx="8327388" cy="504752"/>
      </dsp:txXfrm>
    </dsp:sp>
    <dsp:sp modelId="{AF04DADC-DE42-4B7D-A5EC-0FF28B7B9235}">
      <dsp:nvSpPr>
        <dsp:cNvPr id="0" name=""/>
        <dsp:cNvSpPr/>
      </dsp:nvSpPr>
      <dsp:spPr>
        <a:xfrm>
          <a:off x="0" y="2872054"/>
          <a:ext cx="8382000" cy="559364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Có thể tham chiếu tới nó bằng cú pháp sau: </a:t>
          </a:r>
          <a:r>
            <a:rPr lang="en-US" sz="1800" kern="1200" dirty="0" err="1" smtClean="0"/>
            <a:t>window.document</a:t>
          </a:r>
          <a:endParaRPr lang="en-US" sz="1800" kern="1200" dirty="0"/>
        </a:p>
      </dsp:txBody>
      <dsp:txXfrm>
        <a:off x="27306" y="2899360"/>
        <a:ext cx="8327388" cy="5047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Dại diện cho &lt;form&gt;.</a:t>
          </a:r>
          <a:endParaRPr lang="en-US" sz="1800" kern="1200" dirty="0"/>
        </a:p>
      </dsp:txBody>
      <dsp:txXfrm>
        <a:off x="29581" y="29581"/>
        <a:ext cx="8322838" cy="546816"/>
      </dsp:txXfrm>
    </dsp:sp>
    <dsp:sp modelId="{4129187A-68C7-4C06-A6BD-C4D1FC69683F}">
      <dsp:nvSpPr>
        <dsp:cNvPr id="0" name=""/>
        <dsp:cNvSpPr/>
      </dsp:nvSpPr>
      <dsp:spPr>
        <a:xfrm>
          <a:off x="0" y="769790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Một trang web có thể chứa nhiều &lt;form&gt;.</a:t>
          </a:r>
          <a:endParaRPr lang="en-US" sz="1800" kern="1200" dirty="0"/>
        </a:p>
      </dsp:txBody>
      <dsp:txXfrm>
        <a:off x="29581" y="799371"/>
        <a:ext cx="8322838" cy="546816"/>
      </dsp:txXfrm>
    </dsp:sp>
    <dsp:sp modelId="{197B1D87-296B-44D1-BA3B-F8827A117C2B}">
      <dsp:nvSpPr>
        <dsp:cNvPr id="0" name=""/>
        <dsp:cNvSpPr/>
      </dsp:nvSpPr>
      <dsp:spPr>
        <a:xfrm>
          <a:off x="0" y="1524464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Mỗi </a:t>
          </a:r>
          <a:r>
            <a:rPr lang="vi-VN" sz="1800" kern="1200" dirty="0" err="1" smtClean="0"/>
            <a:t>form</a:t>
          </a:r>
          <a:r>
            <a:rPr lang="vi-VN" sz="1800" kern="1200" dirty="0" smtClean="0"/>
            <a:t> tương ứng với một &lt;</a:t>
          </a:r>
          <a:r>
            <a:rPr lang="vi-VN" sz="1800" kern="1200" dirty="0" err="1" smtClean="0"/>
            <a:t>form</a:t>
          </a:r>
          <a:r>
            <a:rPr lang="vi-VN" sz="1800" kern="1200" dirty="0" smtClean="0"/>
            <a:t>&gt;.</a:t>
          </a:r>
          <a:endParaRPr lang="en-US" sz="1800" kern="1200" dirty="0"/>
        </a:p>
      </dsp:txBody>
      <dsp:txXfrm>
        <a:off x="29581" y="1554045"/>
        <a:ext cx="8322838" cy="546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76333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Để khai báo dùng từ khóa function.</a:t>
          </a:r>
          <a:endParaRPr lang="en-US" sz="1800" kern="1200" dirty="0"/>
        </a:p>
      </dsp:txBody>
      <dsp:txXfrm>
        <a:off x="34889" y="211222"/>
        <a:ext cx="8312222" cy="644933"/>
      </dsp:txXfrm>
    </dsp:sp>
    <dsp:sp modelId="{C7B46CAC-7C6E-4242-BF4E-5CA15FCD90C3}">
      <dsp:nvSpPr>
        <dsp:cNvPr id="0" name=""/>
        <dsp:cNvSpPr/>
      </dsp:nvSpPr>
      <dsp:spPr>
        <a:xfrm>
          <a:off x="0" y="1030088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Sau từ khóa </a:t>
          </a:r>
          <a:r>
            <a:rPr lang="vi-VN" sz="1800" kern="1200" dirty="0" err="1" smtClean="0"/>
            <a:t>function</a:t>
          </a:r>
          <a:r>
            <a:rPr lang="vi-VN" sz="1800" kern="1200" dirty="0" smtClean="0"/>
            <a:t> là tên hàm và danh sách tham số trong dấu ngoặc đơn.</a:t>
          </a:r>
          <a:endParaRPr lang="en-US" sz="1800" kern="1200" dirty="0"/>
        </a:p>
      </dsp:txBody>
      <dsp:txXfrm>
        <a:off x="37667" y="1067755"/>
        <a:ext cx="8306666" cy="696275"/>
      </dsp:txXfrm>
    </dsp:sp>
    <dsp:sp modelId="{25E88A19-225A-4E40-94A7-8CAF4C6F64C5}">
      <dsp:nvSpPr>
        <dsp:cNvPr id="0" name=""/>
        <dsp:cNvSpPr/>
      </dsp:nvSpPr>
      <dsp:spPr>
        <a:xfrm>
          <a:off x="0" y="1964816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Nếu không có tham số vẫn phải có đủ ngoặc mở và đóng.</a:t>
          </a:r>
          <a:endParaRPr lang="en-US" sz="1800" kern="1200" dirty="0"/>
        </a:p>
      </dsp:txBody>
      <dsp:txXfrm>
        <a:off x="37667" y="2002483"/>
        <a:ext cx="8306666" cy="696275"/>
      </dsp:txXfrm>
    </dsp:sp>
    <dsp:sp modelId="{3342BACB-CD9E-46C4-B2FE-D61DB5BE9ADA}">
      <dsp:nvSpPr>
        <dsp:cNvPr id="0" name=""/>
        <dsp:cNvSpPr/>
      </dsp:nvSpPr>
      <dsp:spPr>
        <a:xfrm>
          <a:off x="0" y="2899548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Thân hàm nằm trong cặp dấu ngoặc xoắn {...}.</a:t>
          </a:r>
          <a:endParaRPr lang="en-US" sz="1800" kern="1200" dirty="0"/>
        </a:p>
      </dsp:txBody>
      <dsp:txXfrm>
        <a:off x="37667" y="2937215"/>
        <a:ext cx="8306666" cy="696275"/>
      </dsp:txXfrm>
    </dsp:sp>
    <dsp:sp modelId="{B7F43A92-10B5-427B-B172-481439D41312}">
      <dsp:nvSpPr>
        <dsp:cNvPr id="0" name=""/>
        <dsp:cNvSpPr/>
      </dsp:nvSpPr>
      <dsp:spPr>
        <a:xfrm>
          <a:off x="0" y="3858357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Hàm nên được định nghĩa trước khi gọi.</a:t>
          </a:r>
          <a:endParaRPr lang="en-US" sz="1800" kern="1200" dirty="0"/>
        </a:p>
      </dsp:txBody>
      <dsp:txXfrm>
        <a:off x="37667" y="3896024"/>
        <a:ext cx="8306666" cy="696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Hàm chỉ được chạy khi có lời gọi.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29126"/>
        <a:ext cx="8323748" cy="538403"/>
      </dsp:txXfrm>
    </dsp:sp>
    <dsp:sp modelId="{4129187A-68C7-4C06-A6BD-C4D1FC69683F}">
      <dsp:nvSpPr>
        <dsp:cNvPr id="0" name=""/>
        <dsp:cNvSpPr/>
      </dsp:nvSpPr>
      <dsp:spPr>
        <a:xfrm>
          <a:off x="0" y="713708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89185"/>
                <a:satOff val="-1423"/>
                <a:lumOff val="13702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89185"/>
                <a:satOff val="-1423"/>
                <a:lumOff val="13702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89185"/>
                <a:satOff val="-1423"/>
                <a:lumOff val="13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Để gọi hàm dùng tên hàm và dấu mở đóng ngoặc đơn theo sau.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742834"/>
        <a:ext cx="8323748" cy="538403"/>
      </dsp:txXfrm>
    </dsp:sp>
    <dsp:sp modelId="{B47F8E1F-285E-454D-A36D-1C63094FD08C}">
      <dsp:nvSpPr>
        <dsp:cNvPr id="0" name=""/>
        <dsp:cNvSpPr/>
      </dsp:nvSpPr>
      <dsp:spPr>
        <a:xfrm>
          <a:off x="0" y="1447800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Có thể định nghĩa và gọi các hàm trong những tệp JavaScript ở bên ngoài.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1476926"/>
        <a:ext cx="8323748" cy="538403"/>
      </dsp:txXfrm>
    </dsp:sp>
    <dsp:sp modelId="{4EC6EE5A-D3D9-475C-BE28-AE35D38CA6E3}">
      <dsp:nvSpPr>
        <dsp:cNvPr id="0" name=""/>
        <dsp:cNvSpPr/>
      </dsp:nvSpPr>
      <dsp:spPr>
        <a:xfrm>
          <a:off x="0" y="2209800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67556"/>
                <a:satOff val="-4269"/>
                <a:lumOff val="41107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67556"/>
                <a:satOff val="-4269"/>
                <a:lumOff val="41107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67556"/>
                <a:satOff val="-4269"/>
                <a:lumOff val="41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Một hàm có thể được gọi từ một hàm khác.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2238926"/>
        <a:ext cx="8323748" cy="538403"/>
      </dsp:txXfrm>
    </dsp:sp>
    <dsp:sp modelId="{5D7D6FBC-07F0-494E-9C8B-1347E43D3C2A}">
      <dsp:nvSpPr>
        <dsp:cNvPr id="0" name=""/>
        <dsp:cNvSpPr/>
      </dsp:nvSpPr>
      <dsp:spPr>
        <a:xfrm>
          <a:off x="0" y="2971796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1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Hàm gọi một hàm khác được gọi là hàm gọi (</a:t>
          </a:r>
          <a:r>
            <a:rPr lang="vi-VN" sz="1800" kern="1200" dirty="0" err="1" smtClean="0">
              <a:solidFill>
                <a:schemeClr val="tx1"/>
              </a:solidFill>
            </a:rPr>
            <a:t>calling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function</a:t>
          </a:r>
          <a:r>
            <a:rPr lang="vi-VN" sz="1800" kern="1200" dirty="0" smtClean="0">
              <a:solidFill>
                <a:schemeClr val="tx1"/>
              </a:solidFill>
            </a:rPr>
            <a:t>), một hàm được gọi bởi hàm khác gọi là hàm bị gọi (</a:t>
          </a:r>
          <a:r>
            <a:rPr lang="vi-VN" sz="1800" kern="1200" dirty="0" err="1" smtClean="0">
              <a:solidFill>
                <a:schemeClr val="tx1"/>
              </a:solidFill>
            </a:rPr>
            <a:t>called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function</a:t>
          </a:r>
          <a:r>
            <a:rPr lang="vi-VN" sz="1800" kern="1200" dirty="0" smtClean="0">
              <a:solidFill>
                <a:schemeClr val="tx1"/>
              </a:solidFill>
            </a:rPr>
            <a:t>).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3000922"/>
        <a:ext cx="8323748" cy="538403"/>
      </dsp:txXfrm>
    </dsp:sp>
    <dsp:sp modelId="{5AFBEB52-2018-4361-84D7-F795C2118A00}">
      <dsp:nvSpPr>
        <dsp:cNvPr id="0" name=""/>
        <dsp:cNvSpPr/>
      </dsp:nvSpPr>
      <dsp:spPr>
        <a:xfrm>
          <a:off x="0" y="3733794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89185"/>
                <a:satOff val="-1423"/>
                <a:lumOff val="13702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89185"/>
                <a:satOff val="-1423"/>
                <a:lumOff val="13702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89185"/>
                <a:satOff val="-1423"/>
                <a:lumOff val="13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Có thể gọi hàm nhiều lần.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126" y="3762920"/>
        <a:ext cx="8323748" cy="5384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Có hai cách truyền tham số là: truyền tham trị và truyền tham chiếu.</a:t>
          </a:r>
          <a:endParaRPr lang="en-US" sz="1800" kern="1200" dirty="0"/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828591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b="1" kern="1200" dirty="0" smtClean="0"/>
            <a:t>Truyền tham trị - là cách </a:t>
          </a:r>
          <a:r>
            <a:rPr lang="vi-VN" sz="1800" b="1" kern="1200" dirty="0" err="1" smtClean="0"/>
            <a:t>copy</a:t>
          </a:r>
          <a:r>
            <a:rPr lang="vi-VN" sz="1800" b="1" kern="1200" dirty="0" smtClean="0"/>
            <a:t> giá trị của tham biến gửi cho hàm. Hàm được gọi, không thể thay đổi giá trị của biến ban đầu.</a:t>
          </a:r>
          <a:endParaRPr lang="en-US" sz="1800" kern="1200" dirty="0"/>
        </a:p>
      </dsp:txBody>
      <dsp:txXfrm>
        <a:off x="37667" y="866258"/>
        <a:ext cx="8306666" cy="696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597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b="1" kern="1200" dirty="0" smtClean="0"/>
            <a:t>Truyền tham chiếu - là truyền đối tượng cho hàm.</a:t>
          </a:r>
          <a:endParaRPr lang="en-US" sz="1800" kern="1200" dirty="0"/>
        </a:p>
      </dsp:txBody>
      <dsp:txXfrm>
        <a:off x="32206" y="32206"/>
        <a:ext cx="8317588" cy="595321"/>
      </dsp:txXfrm>
    </dsp:sp>
    <dsp:sp modelId="{0256FAD6-365E-4CAB-8266-8CECC71F7F52}">
      <dsp:nvSpPr>
        <dsp:cNvPr id="0" name=""/>
        <dsp:cNvSpPr/>
      </dsp:nvSpPr>
      <dsp:spPr>
        <a:xfrm>
          <a:off x="0" y="767802"/>
          <a:ext cx="8382000" cy="712254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Hàm được gọi, có thể thay đổi các giá trị của các thuộc tính của đổi tượng ban đầu.</a:t>
          </a:r>
          <a:endParaRPr lang="en-US" sz="1800" kern="1200" dirty="0"/>
        </a:p>
      </dsp:txBody>
      <dsp:txXfrm>
        <a:off x="34769" y="802571"/>
        <a:ext cx="8312462" cy="642716"/>
      </dsp:txXfrm>
    </dsp:sp>
    <dsp:sp modelId="{A615CE5F-32BD-4275-A04A-D12D0E3C82F0}">
      <dsp:nvSpPr>
        <dsp:cNvPr id="0" name=""/>
        <dsp:cNvSpPr/>
      </dsp:nvSpPr>
      <dsp:spPr>
        <a:xfrm>
          <a:off x="0" y="1652857"/>
          <a:ext cx="8382000" cy="71225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Các thay đổi này tác động thực sự lên đối tượng ban đầu.</a:t>
          </a:r>
          <a:endParaRPr lang="en-US" sz="1800" kern="1200" dirty="0"/>
        </a:p>
      </dsp:txBody>
      <dsp:txXfrm>
        <a:off x="34769" y="1687626"/>
        <a:ext cx="8312462" cy="6427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277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Là các thực thể với các thuộc tính và phương thức giống với đối tượng thực tế.</a:t>
          </a:r>
          <a:endParaRPr lang="en-US" sz="1800" kern="1200" dirty="0"/>
        </a:p>
      </dsp:txBody>
      <dsp:txXfrm>
        <a:off x="25764" y="25764"/>
        <a:ext cx="8330472" cy="476259"/>
      </dsp:txXfrm>
    </dsp:sp>
    <dsp:sp modelId="{0256FAD6-365E-4CAB-8266-8CECC71F7F52}">
      <dsp:nvSpPr>
        <dsp:cNvPr id="0" name=""/>
        <dsp:cNvSpPr/>
      </dsp:nvSpPr>
      <dsp:spPr>
        <a:xfrm>
          <a:off x="0" y="596635"/>
          <a:ext cx="8382000" cy="569803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Thuộc tính thể hiện các </a:t>
          </a:r>
          <a:r>
            <a:rPr lang="vi-VN" sz="1800" kern="1200" dirty="0" err="1" smtClean="0"/>
            <a:t>biể</a:t>
          </a:r>
          <a:r>
            <a:rPr lang="vi-VN" sz="1800" kern="1200" dirty="0" smtClean="0"/>
            <a:t> hiện và đặc trưng của thực thể.</a:t>
          </a:r>
          <a:endParaRPr lang="en-US" sz="1800" kern="1200" dirty="0"/>
        </a:p>
      </dsp:txBody>
      <dsp:txXfrm>
        <a:off x="27815" y="624450"/>
        <a:ext cx="8326370" cy="514173"/>
      </dsp:txXfrm>
    </dsp:sp>
    <dsp:sp modelId="{29728346-31E9-45D0-9891-500F3B3D8107}">
      <dsp:nvSpPr>
        <dsp:cNvPr id="0" name=""/>
        <dsp:cNvSpPr/>
      </dsp:nvSpPr>
      <dsp:spPr>
        <a:xfrm>
          <a:off x="0" y="1208729"/>
          <a:ext cx="8382000" cy="569803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Phương thức thể hiện các khả năng của thực thể.</a:t>
          </a:r>
          <a:endParaRPr lang="en-US" sz="1800" kern="1200" dirty="0"/>
        </a:p>
      </dsp:txBody>
      <dsp:txXfrm>
        <a:off x="27815" y="1236544"/>
        <a:ext cx="8326370" cy="5141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Các đối tượng có sẵn (</a:t>
          </a:r>
          <a:r>
            <a:rPr lang="vi-VN" sz="1800" kern="1200" dirty="0" err="1" smtClean="0"/>
            <a:t>built</a:t>
          </a:r>
          <a:r>
            <a:rPr lang="vi-VN" sz="1800" kern="1200" dirty="0" smtClean="0"/>
            <a:t>-in </a:t>
          </a:r>
          <a:r>
            <a:rPr lang="vi-VN" sz="1800" kern="1200" dirty="0" err="1" smtClean="0"/>
            <a:t>object</a:t>
          </a:r>
          <a:r>
            <a:rPr lang="vi-VN" sz="1800" kern="1200" dirty="0" smtClean="0"/>
            <a:t>) là những đối tượng được cung cấp bởi </a:t>
          </a:r>
          <a:r>
            <a:rPr lang="vi-VN" sz="1800" kern="1200" dirty="0" err="1" smtClean="0"/>
            <a:t>JavaScript</a:t>
          </a:r>
          <a:r>
            <a:rPr lang="vi-VN" sz="1800" kern="1200" dirty="0" smtClean="0"/>
            <a:t>, chúng có sẵn các phương thức và thuộc tính có thể sử dụng ngay.</a:t>
          </a:r>
          <a:endParaRPr lang="en-US" sz="1800" kern="1200" dirty="0"/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936510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Đối tượng tự tạo (</a:t>
          </a:r>
          <a:r>
            <a:rPr lang="vi-VN" sz="1800" kern="1200" dirty="0" err="1" smtClean="0"/>
            <a:t>custom</a:t>
          </a:r>
          <a:r>
            <a:rPr lang="vi-VN" sz="1800" kern="1200" dirty="0" smtClean="0"/>
            <a:t> </a:t>
          </a:r>
          <a:r>
            <a:rPr lang="vi-VN" sz="1800" kern="1200" dirty="0" err="1" smtClean="0"/>
            <a:t>object</a:t>
          </a:r>
          <a:r>
            <a:rPr lang="vi-VN" sz="1800" kern="1200" dirty="0" smtClean="0"/>
            <a:t>) là những đối tượng do người dùng tự định nghĩa.</a:t>
          </a:r>
          <a:endParaRPr lang="en-US" sz="1800" kern="1200" dirty="0"/>
        </a:p>
      </dsp:txBody>
      <dsp:txXfrm>
        <a:off x="37667" y="974177"/>
        <a:ext cx="8306666" cy="6962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3774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err="1" smtClean="0"/>
            <a:t>object</a:t>
          </a:r>
          <a:r>
            <a:rPr lang="vi-VN" sz="1800" kern="1200" dirty="0" smtClean="0"/>
            <a:t> là đối tượng cơ sở của </a:t>
          </a:r>
          <a:r>
            <a:rPr lang="vi-VN" sz="1800" kern="1200" dirty="0" err="1" smtClean="0"/>
            <a:t>JavaScript</a:t>
          </a:r>
          <a:r>
            <a:rPr lang="vi-VN" sz="1800" kern="1200" dirty="0" smtClean="0"/>
            <a:t>, tất cả các đối tượng sau này đều được kế thừa từ </a:t>
          </a:r>
          <a:r>
            <a:rPr lang="vi-VN" sz="1800" kern="1200" dirty="0" err="1" smtClean="0"/>
            <a:t>object</a:t>
          </a:r>
          <a:r>
            <a:rPr lang="vi-VN" sz="1800" kern="1200" dirty="0" smtClean="0"/>
            <a:t>.</a:t>
          </a:r>
          <a:endParaRPr lang="en-US" sz="1800" kern="1200" dirty="0"/>
        </a:p>
      </dsp:txBody>
      <dsp:txXfrm>
        <a:off x="31132" y="31132"/>
        <a:ext cx="8319736" cy="575478"/>
      </dsp:txXfrm>
    </dsp:sp>
    <dsp:sp modelId="{0256FAD6-365E-4CAB-8266-8CECC71F7F52}">
      <dsp:nvSpPr>
        <dsp:cNvPr id="0" name=""/>
        <dsp:cNvSpPr/>
      </dsp:nvSpPr>
      <dsp:spPr>
        <a:xfrm>
          <a:off x="0" y="835488"/>
          <a:ext cx="8382000" cy="688512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đối tượng tự tạo, được sinh ra bởi từ khóa </a:t>
          </a:r>
          <a:r>
            <a:rPr lang="vi-VN" sz="1800" kern="1200" dirty="0" err="1" smtClean="0"/>
            <a:t>new</a:t>
          </a:r>
          <a:r>
            <a:rPr lang="vi-VN" sz="1800" kern="1200" dirty="0" smtClean="0"/>
            <a:t>.</a:t>
          </a:r>
          <a:endParaRPr lang="en-US" sz="1800" kern="1200" dirty="0"/>
        </a:p>
      </dsp:txBody>
      <dsp:txXfrm>
        <a:off x="33610" y="869098"/>
        <a:ext cx="8314780" cy="621292"/>
      </dsp:txXfrm>
    </dsp:sp>
    <dsp:sp modelId="{C6BBCF41-35D6-4B1B-BD42-5668B68AFC58}">
      <dsp:nvSpPr>
        <dsp:cNvPr id="0" name=""/>
        <dsp:cNvSpPr/>
      </dsp:nvSpPr>
      <dsp:spPr>
        <a:xfrm>
          <a:off x="0" y="1673687"/>
          <a:ext cx="8382000" cy="68851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Có 2 cách để tạo đối tượng đó là: tạo trực tiếp hoặc sử dụng mẫu có sẵn (</a:t>
          </a:r>
          <a:r>
            <a:rPr lang="vi-VN" sz="1800" kern="1200" dirty="0" err="1" smtClean="0"/>
            <a:t>template</a:t>
          </a:r>
          <a:r>
            <a:rPr lang="vi-VN" sz="1800" kern="1200" dirty="0" smtClean="0"/>
            <a:t>).</a:t>
          </a:r>
          <a:endParaRPr lang="en-US" sz="1800" kern="1200" dirty="0"/>
        </a:p>
      </dsp:txBody>
      <dsp:txXfrm>
        <a:off x="33610" y="1707297"/>
        <a:ext cx="8314780" cy="621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11/1/2014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15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Functions</a:t>
            </a:r>
            <a:r>
              <a:rPr lang="en-US" sz="4500" b="1" i="1" baseline="0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and Objects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1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Tham số của hàm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939800" y="13716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Cho phép gọi hàm với các đối số truyền vào</a:t>
            </a:r>
            <a:endParaRPr lang="en-US" sz="1600" b="1" dirty="0"/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12954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Giúp nhận được dữ liệu từ lời gọi</a:t>
            </a:r>
            <a:endParaRPr lang="en-US" sz="1600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1371600" y="2819400"/>
            <a:ext cx="2294467" cy="1143000"/>
          </a:xfrm>
          <a:prstGeom prst="wedgeRectCallout">
            <a:avLst>
              <a:gd name="adj1" fmla="val 82464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Các tham số nhận được các giá trị truyền vào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1066800"/>
            <a:ext cx="2438400" cy="11430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Hàm có tham số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895600"/>
            <a:ext cx="4505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Các cách truyền tham số (1/3)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57418676"/>
              </p:ext>
            </p:extLst>
          </p:nvPr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3143250"/>
            <a:ext cx="5210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Các cách truyền tham số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867366114"/>
              </p:ext>
            </p:extLst>
          </p:nvPr>
        </p:nvGraphicFramePr>
        <p:xfrm>
          <a:off x="457200" y="1143000"/>
          <a:ext cx="8382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5463" y="3781425"/>
            <a:ext cx="5553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cách truyền tham số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62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2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var names =new Array(‘James’, ‘Kevin’, ‘Brad’);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function </a:t>
            </a:r>
            <a:r>
              <a:rPr lang="en-US" sz="2200" baseline="30000" dirty="0" err="1">
                <a:cs typeface="Courier New" pitchFamily="49" charset="0"/>
              </a:rPr>
              <a:t>change_names</a:t>
            </a:r>
            <a:r>
              <a:rPr lang="en-US" sz="2200" baseline="30000" dirty="0">
                <a:cs typeface="Courier New" pitchFamily="49" charset="0"/>
              </a:rPr>
              <a:t>(names){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names[0]= ‘Stuart’;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function </a:t>
            </a:r>
            <a:r>
              <a:rPr lang="en-US" sz="2200" baseline="30000" dirty="0" err="1">
                <a:cs typeface="Courier New" pitchFamily="49" charset="0"/>
              </a:rPr>
              <a:t>display_names</a:t>
            </a:r>
            <a:r>
              <a:rPr lang="en-US" sz="2200" baseline="30000" dirty="0">
                <a:cs typeface="Courier New" pitchFamily="49" charset="0"/>
              </a:rPr>
              <a:t>(){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document.writeln</a:t>
            </a:r>
            <a:r>
              <a:rPr lang="en-US" sz="2200" baseline="30000" dirty="0">
                <a:cs typeface="Courier New" pitchFamily="49" charset="0"/>
              </a:rPr>
              <a:t>(‘&lt;H3&gt; List of Student Names:&lt;/H3&gt;’);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for(</a:t>
            </a:r>
            <a:r>
              <a:rPr lang="en-US" sz="2200" baseline="30000" dirty="0" err="1">
                <a:cs typeface="Courier New" pitchFamily="49" charset="0"/>
              </a:rPr>
              <a:t>vari</a:t>
            </a:r>
            <a:r>
              <a:rPr lang="en-US" sz="2200" baseline="30000" dirty="0">
                <a:cs typeface="Courier New" pitchFamily="49" charset="0"/>
              </a:rPr>
              <a:t>=0;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names.length</a:t>
            </a:r>
            <a:r>
              <a:rPr lang="en-US" sz="2200" baseline="30000" dirty="0">
                <a:cs typeface="Courier New" pitchFamily="49" charset="0"/>
              </a:rPr>
              <a:t>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++)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(‘&lt;LI&gt;’ + names[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]+ ‘&lt;/LI&gt;’);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(‘&lt;/UL&gt;’);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change_names</a:t>
            </a:r>
            <a:r>
              <a:rPr lang="en-US" sz="2200" baseline="30000" dirty="0">
                <a:cs typeface="Courier New" pitchFamily="49" charset="0"/>
              </a:rPr>
              <a:t>(names);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(‘&lt;H3&gt; List of Changed Students Names:&lt;/H3&gt;’);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for(</a:t>
            </a:r>
            <a:r>
              <a:rPr lang="en-US" sz="2200" baseline="30000" dirty="0" err="1">
                <a:cs typeface="Courier New" pitchFamily="49" charset="0"/>
              </a:rPr>
              <a:t>vari</a:t>
            </a:r>
            <a:r>
              <a:rPr lang="en-US" sz="2200" baseline="30000" dirty="0">
                <a:cs typeface="Courier New" pitchFamily="49" charset="0"/>
              </a:rPr>
              <a:t>=0;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names.length</a:t>
            </a:r>
            <a:r>
              <a:rPr lang="en-US" sz="2200" baseline="30000" dirty="0">
                <a:cs typeface="Courier New" pitchFamily="49" charset="0"/>
              </a:rPr>
              <a:t>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++)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(‘&lt;LI&gt;’ + names[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]+ ‘&lt;/LI&gt;’);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(‘&lt;/UL&gt;’);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</a:t>
            </a:r>
            <a:r>
              <a:rPr lang="en-US" sz="2200" baseline="30000" dirty="0" err="1">
                <a:cs typeface="Courier New" pitchFamily="49" charset="0"/>
              </a:rPr>
              <a:t>display_names</a:t>
            </a:r>
            <a:r>
              <a:rPr lang="en-US" sz="2200" baseline="30000" dirty="0">
                <a:cs typeface="Courier New" pitchFamily="49" charset="0"/>
              </a:rPr>
              <a:t>(names);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Lệnh return (1/2)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Cho phép trả lại giá trị cho hàm gọi</a:t>
            </a:r>
            <a:endParaRPr lang="en-US" sz="1600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3048000" y="4419600"/>
            <a:ext cx="2294467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Sử dụng return &lt;giá trị&gt; để trả lại giá trị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2971800"/>
            <a:ext cx="19050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Lệnh return</a:t>
            </a:r>
            <a:endParaRPr lang="en-US" sz="2400" b="1" dirty="0"/>
          </a:p>
        </p:txBody>
      </p:sp>
      <p:sp>
        <p:nvSpPr>
          <p:cNvPr id="11" name="Rectangular Callout 10"/>
          <p:cNvSpPr/>
          <p:nvPr/>
        </p:nvSpPr>
        <p:spPr>
          <a:xfrm flipH="1">
            <a:off x="3733798" y="1438275"/>
            <a:ext cx="2209801" cy="1000125"/>
          </a:xfrm>
          <a:prstGeom prst="wedgeRectCallout">
            <a:avLst>
              <a:gd name="adj1" fmla="val 17487"/>
              <a:gd name="adj2" fmla="val 100710"/>
            </a:avLst>
          </a:prstGeom>
          <a:solidFill>
            <a:schemeClr val="accent2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Kết thúc và trả lại điểu khiển cho hàm gọi</a:t>
            </a:r>
            <a:endParaRPr lang="en-US" sz="1600" b="1" dirty="0"/>
          </a:p>
        </p:txBody>
      </p:sp>
      <p:sp>
        <p:nvSpPr>
          <p:cNvPr id="13" name="Rectangular Callout 12"/>
          <p:cNvSpPr/>
          <p:nvPr/>
        </p:nvSpPr>
        <p:spPr>
          <a:xfrm flipH="1">
            <a:off x="6096000" y="3048000"/>
            <a:ext cx="2057400" cy="1076325"/>
          </a:xfrm>
          <a:prstGeom prst="wedgeRectCallout">
            <a:avLst>
              <a:gd name="adj1" fmla="val 78764"/>
              <a:gd name="adj2" fmla="val -17806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Có thể sử dụng để kết thúc hàm bất cứ khi nào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Lệnh return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function factorial(num)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if(num==0)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return0;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en-US" sz="2400" baseline="30000" dirty="0" err="1">
                <a:cs typeface="Courier New" pitchFamily="49" charset="0"/>
              </a:rPr>
              <a:t>elseif</a:t>
            </a:r>
            <a:r>
              <a:rPr lang="en-US" sz="2400" baseline="30000" dirty="0">
                <a:cs typeface="Courier New" pitchFamily="49" charset="0"/>
              </a:rPr>
              <a:t>(num==1)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return1;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var result =num;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while(num&gt;1)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  result = result *(num-1);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  num--;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return result;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varnum</a:t>
            </a:r>
            <a:r>
              <a:rPr lang="en-US" sz="2400" baseline="30000" dirty="0">
                <a:cs typeface="Courier New" pitchFamily="49" charset="0"/>
              </a:rPr>
              <a:t>=prompt(‘Enter number:’,’’);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result = factorial(num);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alert(‘Factorial of ‘ +num+ ‘ is ‘ + result + ‘.’);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62175"/>
            <a:ext cx="5467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Đối tượng (1/2)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7704082"/>
              </p:ext>
            </p:extLst>
          </p:nvPr>
        </p:nvGraphicFramePr>
        <p:xfrm>
          <a:off x="457200" y="1143000"/>
          <a:ext cx="8382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95500" y="3048000"/>
            <a:ext cx="4076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Đối tượng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39325800"/>
              </p:ext>
            </p:extLst>
          </p:nvPr>
        </p:nvGraphicFramePr>
        <p:xfrm>
          <a:off x="457200" y="1600200"/>
          <a:ext cx="8382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92009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cung cấp khá nhiều đối tượng có sẵn, và cho phép người dùng tự định nghĩa thêm các đối tượng.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Tự tạo đối tượng (1/5)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026174033"/>
              </p:ext>
            </p:extLst>
          </p:nvPr>
        </p:nvGraphicFramePr>
        <p:xfrm>
          <a:off x="457200" y="1371600"/>
          <a:ext cx="8382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Tự tạo đối tượng </a:t>
            </a:r>
            <a:r>
              <a:rPr lang="en-US" dirty="0" smtClean="0"/>
              <a:t>(2/5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Cách 1: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="1" baseline="30000" dirty="0">
                <a:latin typeface="Calibri" pitchFamily="34" charset="0"/>
                <a:cs typeface="Calibri" pitchFamily="34" charset="0"/>
              </a:rPr>
              <a:t>Direct Method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Object();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Trong đó,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object_name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là tên của đối tượng.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new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là từ khóa để khởi tạo đối tượng.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O</a:t>
            </a:r>
            <a:r>
              <a:rPr lang="en-US" sz="2800" baseline="30000" dirty="0" smtClean="0">
                <a:cs typeface="Courier New" pitchFamily="49" charset="0"/>
              </a:rPr>
              <a:t>bject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là đối tượng có sẵn của JavaScript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pPr marL="519113"/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839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Giới thiệu về hàm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Tham số của hàm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Câu lệnh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return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Mô tả khái niệm </a:t>
            </a:r>
            <a:r>
              <a:rPr lang="vi-VN" sz="3200" baseline="30000" dirty="0" err="1">
                <a:latin typeface="Calibri" pitchFamily="34" charset="0"/>
                <a:cs typeface="Calibri" pitchFamily="34" charset="0"/>
              </a:rPr>
              <a:t>object</a:t>
            </a:r>
            <a:endParaRPr lang="vi-VN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Sự khác nhau của các đối tượng trình duyệt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3200" baseline="30000" dirty="0">
                <a:latin typeface="Calibri" pitchFamily="34" charset="0"/>
                <a:cs typeface="Calibri" pitchFamily="34" charset="0"/>
              </a:rPr>
              <a:t>Khái niệm DOM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Tự tạo đối tượng </a:t>
            </a:r>
            <a:r>
              <a:rPr lang="en-US" dirty="0" smtClean="0"/>
              <a:t>(3/5</a:t>
            </a:r>
            <a:r>
              <a:rPr lang="en-US" dirty="0"/>
              <a:t>)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018510390"/>
              </p:ext>
            </p:extLst>
          </p:nvPr>
        </p:nvGraphicFramePr>
        <p:xfrm>
          <a:off x="457200" y="1600200"/>
          <a:ext cx="8382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920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Cách 2: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Tự tạo đối tượng </a:t>
            </a:r>
            <a:r>
              <a:rPr lang="en-US" dirty="0" smtClean="0"/>
              <a:t>(4/5</a:t>
            </a:r>
            <a:r>
              <a:rPr lang="en-US" dirty="0"/>
              <a:t>)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973617038"/>
              </p:ext>
            </p:extLst>
          </p:nvPr>
        </p:nvGraphicFramePr>
        <p:xfrm>
          <a:off x="457200" y="1447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4343400"/>
            <a:ext cx="8534400" cy="16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function </a:t>
            </a:r>
            <a:r>
              <a:rPr lang="en-US" sz="2400" baseline="30000" dirty="0" err="1">
                <a:cs typeface="Courier New" pitchFamily="49" charset="0"/>
              </a:rPr>
              <a:t>object_type</a:t>
            </a:r>
            <a:r>
              <a:rPr lang="en-US" sz="2400" baseline="30000" dirty="0">
                <a:cs typeface="Courier New" pitchFamily="49" charset="0"/>
              </a:rPr>
              <a:t>(list of parameters)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 Body specifying properties and methods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Tự tạo đối tượng </a:t>
            </a:r>
            <a:r>
              <a:rPr lang="en-US" dirty="0" smtClean="0"/>
              <a:t>(5/5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209800"/>
            <a:ext cx="85344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//create an object using direct method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</a:t>
            </a:r>
            <a:r>
              <a:rPr lang="en-US" sz="2400" baseline="30000" dirty="0" err="1">
                <a:cs typeface="Courier New" pitchFamily="49" charset="0"/>
              </a:rPr>
              <a:t>doctor_details</a:t>
            </a:r>
            <a:r>
              <a:rPr lang="en-US" sz="2400" baseline="30000" dirty="0">
                <a:cs typeface="Courier New" pitchFamily="49" charset="0"/>
              </a:rPr>
              <a:t>=new Object();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//create an object using new keyword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studOne</a:t>
            </a:r>
            <a:r>
              <a:rPr lang="en-US" sz="2400" baseline="30000" dirty="0">
                <a:cs typeface="Courier New" pitchFamily="49" charset="0"/>
              </a:rPr>
              <a:t> = new </a:t>
            </a:r>
            <a:r>
              <a:rPr lang="en-US" sz="2400" baseline="30000" dirty="0" err="1">
                <a:cs typeface="Courier New" pitchFamily="49" charset="0"/>
              </a:rPr>
              <a:t>student_info</a:t>
            </a:r>
            <a:r>
              <a:rPr lang="en-US" sz="2400" baseline="30000" dirty="0">
                <a:cs typeface="Courier New" pitchFamily="49" charset="0"/>
              </a:rPr>
              <a:t> (‘James’, ‘23’, ‘New Jersey’);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411162"/>
          </a:xfrm>
        </p:spPr>
        <p:txBody>
          <a:bodyPr/>
          <a:lstStyle/>
          <a:p>
            <a:r>
              <a:rPr lang="en-US" dirty="0" smtClean="0"/>
              <a:t>Tạo thuộc tính cho đối tượng (1/2)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76884896"/>
              </p:ext>
            </p:extLst>
          </p:nvPr>
        </p:nvGraphicFramePr>
        <p:xfrm>
          <a:off x="457200" y="12192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971800"/>
            <a:ext cx="853440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1: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student_details=new Object();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student_details.first_name= ‘John’;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student_details.last_name= ‘Fernando’;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student_details.age= ‘15’;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alert(‘Student\’s name: ‘ +student_details.first_name+ ‘ ‘ +student_details.last_name);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43400" y="4953000"/>
            <a:ext cx="4419600" cy="16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305800" cy="411162"/>
          </a:xfrm>
        </p:spPr>
        <p:txBody>
          <a:bodyPr/>
          <a:lstStyle/>
          <a:p>
            <a:r>
              <a:rPr lang="en-US" dirty="0"/>
              <a:t>Tạo thuộc tính cho đối tượng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44781"/>
            <a:ext cx="8534400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2: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 To define the object type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function </a:t>
            </a:r>
            <a:r>
              <a:rPr lang="en-US" sz="2400" baseline="30000" dirty="0" err="1">
                <a:cs typeface="Courier New" pitchFamily="49" charset="0"/>
              </a:rPr>
              <a:t>employee_info</a:t>
            </a:r>
            <a:r>
              <a:rPr lang="en-US" sz="2400" baseline="30000" dirty="0">
                <a:cs typeface="Courier New" pitchFamily="49" charset="0"/>
              </a:rPr>
              <a:t>(name, age, experience)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this.name = name;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en-US" sz="2400" baseline="30000" dirty="0" err="1">
                <a:cs typeface="Courier New" pitchFamily="49" charset="0"/>
              </a:rPr>
              <a:t>this.age</a:t>
            </a:r>
            <a:r>
              <a:rPr lang="en-US" sz="2400" baseline="30000" dirty="0">
                <a:cs typeface="Courier New" pitchFamily="49" charset="0"/>
              </a:rPr>
              <a:t>= age;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en-US" sz="2400" baseline="30000" dirty="0" err="1">
                <a:cs typeface="Courier New" pitchFamily="49" charset="0"/>
              </a:rPr>
              <a:t>this.experience</a:t>
            </a:r>
            <a:r>
              <a:rPr lang="en-US" sz="2400" baseline="30000" dirty="0">
                <a:cs typeface="Courier New" pitchFamily="49" charset="0"/>
              </a:rPr>
              <a:t>= experience;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 Creates an object using new keyword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empMary</a:t>
            </a:r>
            <a:r>
              <a:rPr lang="en-US" sz="2400" baseline="30000" dirty="0">
                <a:cs typeface="Courier New" pitchFamily="49" charset="0"/>
              </a:rPr>
              <a:t>=</a:t>
            </a:r>
            <a:r>
              <a:rPr lang="en-US" sz="2400" baseline="30000" dirty="0" err="1">
                <a:cs typeface="Courier New" pitchFamily="49" charset="0"/>
              </a:rPr>
              <a:t>newemployee_info</a:t>
            </a:r>
            <a:r>
              <a:rPr lang="en-US" sz="2400" baseline="30000" dirty="0">
                <a:cs typeface="Courier New" pitchFamily="49" charset="0"/>
              </a:rPr>
              <a:t>(‘Mary’, ‘34’, ‘5 years’);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alert(“Name: “+ empMary.name + ‘\</a:t>
            </a:r>
            <a:r>
              <a:rPr lang="en-US" sz="2400" baseline="30000" dirty="0" err="1">
                <a:cs typeface="Courier New" pitchFamily="49" charset="0"/>
              </a:rPr>
              <a:t>n’</a:t>
            </a:r>
            <a:r>
              <a:rPr lang="en-US" sz="2400" baseline="30000" dirty="0">
                <a:cs typeface="Courier New" pitchFamily="49" charset="0"/>
              </a:rPr>
              <a:t> +”Age: “+</a:t>
            </a:r>
            <a:r>
              <a:rPr lang="en-US" sz="2400" baseline="30000" dirty="0" err="1">
                <a:cs typeface="Courier New" pitchFamily="49" charset="0"/>
              </a:rPr>
              <a:t>empMary.age</a:t>
            </a:r>
            <a:r>
              <a:rPr lang="en-US" sz="2400" baseline="30000" dirty="0">
                <a:cs typeface="Courier New" pitchFamily="49" charset="0"/>
              </a:rPr>
              <a:t>+ ‘\</a:t>
            </a:r>
            <a:r>
              <a:rPr lang="en-US" sz="2400" baseline="30000" dirty="0" err="1">
                <a:cs typeface="Courier New" pitchFamily="49" charset="0"/>
              </a:rPr>
              <a:t>n’</a:t>
            </a:r>
            <a:r>
              <a:rPr lang="en-US" sz="2400" baseline="30000" dirty="0">
                <a:cs typeface="Courier New" pitchFamily="49" charset="0"/>
              </a:rPr>
              <a:t> +”Experience: “+</a:t>
            </a:r>
            <a:r>
              <a:rPr lang="en-US" sz="2400" baseline="30000" dirty="0" err="1">
                <a:cs typeface="Courier New" pitchFamily="49" charset="0"/>
              </a:rPr>
              <a:t>empMary.experience</a:t>
            </a:r>
            <a:r>
              <a:rPr lang="en-US" sz="2400" baseline="30000" dirty="0">
                <a:cs typeface="Courier New" pitchFamily="49" charset="0"/>
              </a:rPr>
              <a:t>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724400"/>
            <a:ext cx="4191000" cy="183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886200"/>
            <a:ext cx="85344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square =new Object();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square.length</a:t>
            </a:r>
            <a:r>
              <a:rPr lang="en-US" sz="2400" baseline="30000" dirty="0">
                <a:cs typeface="Courier New" pitchFamily="49" charset="0"/>
              </a:rPr>
              <a:t>=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(“5”);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square.cal_area</a:t>
            </a:r>
            <a:r>
              <a:rPr lang="en-US" sz="2400" baseline="30000" dirty="0">
                <a:cs typeface="Courier New" pitchFamily="49" charset="0"/>
              </a:rPr>
              <a:t>=function()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area =(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</a:t>
            </a:r>
            <a:r>
              <a:rPr lang="en-US" sz="2400" baseline="30000" dirty="0" err="1">
                <a:cs typeface="Courier New" pitchFamily="49" charset="0"/>
              </a:rPr>
              <a:t>square.length</a:t>
            </a:r>
            <a:r>
              <a:rPr lang="en-US" sz="2400" baseline="30000" dirty="0">
                <a:cs typeface="Courier New" pitchFamily="49" charset="0"/>
              </a:rPr>
              <a:t>)*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(“4”));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return area;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alert(“Area: “+</a:t>
            </a:r>
            <a:r>
              <a:rPr lang="en-US" sz="2400" baseline="30000" dirty="0" err="1">
                <a:cs typeface="Courier New" pitchFamily="49" charset="0"/>
              </a:rPr>
              <a:t>square.cal_area</a:t>
            </a:r>
            <a:r>
              <a:rPr lang="en-US" sz="2400" baseline="30000" dirty="0">
                <a:cs typeface="Courier New" pitchFamily="49" charset="0"/>
              </a:rPr>
              <a:t>());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411162"/>
          </a:xfrm>
        </p:spPr>
        <p:txBody>
          <a:bodyPr/>
          <a:lstStyle/>
          <a:p>
            <a:r>
              <a:rPr lang="en-US" dirty="0" smtClean="0"/>
              <a:t>Tạo phương thức cho đối tượng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794863069"/>
              </p:ext>
            </p:extLst>
          </p:nvPr>
        </p:nvGraphicFramePr>
        <p:xfrm>
          <a:off x="457200" y="914400"/>
          <a:ext cx="8382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Các đối tượng có sẵn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31619322"/>
              </p:ext>
            </p:extLst>
          </p:nvPr>
        </p:nvGraphicFramePr>
        <p:xfrm>
          <a:off x="457200" y="1752600"/>
          <a:ext cx="8382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Đối tượng String (1/3)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6767854"/>
              </p:ext>
            </p:extLst>
          </p:nvPr>
        </p:nvGraphicFramePr>
        <p:xfrm>
          <a:off x="457200" y="1066800"/>
          <a:ext cx="8382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98516"/>
              </p:ext>
            </p:extLst>
          </p:nvPr>
        </p:nvGraphicFramePr>
        <p:xfrm>
          <a:off x="457200" y="4495800"/>
          <a:ext cx="8153400" cy="167674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29543"/>
                <a:gridCol w="5823857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Thuộc tính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độ dài chuỗi..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 thuộc tính và phương thức vào các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của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4115142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thuộc tính của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String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336588"/>
            <a:ext cx="8534400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 err="1" smtClean="0">
                <a:cs typeface="Courier New" pitchFamily="49" charset="0"/>
              </a:rPr>
              <a:t>var</a:t>
            </a:r>
            <a:r>
              <a:rPr lang="en-US" sz="2400" baseline="30000" dirty="0" smtClean="0">
                <a:cs typeface="Courier New" pitchFamily="49" charset="0"/>
              </a:rPr>
              <a:t> </a:t>
            </a:r>
            <a:r>
              <a:rPr lang="en-US" sz="2400" baseline="30000" dirty="0" err="1" smtClean="0">
                <a:cs typeface="Courier New" pitchFamily="49" charset="0"/>
              </a:rPr>
              <a:t>object_name</a:t>
            </a:r>
            <a:r>
              <a:rPr lang="en-US" sz="2400" baseline="30000" dirty="0" smtClean="0">
                <a:cs typeface="Courier New" pitchFamily="49" charset="0"/>
              </a:rPr>
              <a:t> = new String(“Set of characters”) ;</a:t>
            </a:r>
            <a:endParaRPr lang="en-US" sz="2400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String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3959"/>
              </p:ext>
            </p:extLst>
          </p:nvPr>
        </p:nvGraphicFramePr>
        <p:xfrm>
          <a:off x="457200" y="1371600"/>
          <a:ext cx="8229600" cy="494049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Phương thức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một ký tự tại vị trí bất kỳ.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Nối chuỗi với các chuỗi khác.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vị trí xuất hiện đầu tiên của một chuỗi con trong chuỗi chính.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vị trí xuất hiện cuối cùng của một chuỗi con trong chuỗi chính.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Thay thế một phần của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chỗi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bằng một chuỗi mới, sử dụng biểu thức quy tắc.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Tìm chuỗi con thỏa mãn biểu thức quy tắc cho trước.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076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Chia chuỗi thành các chuỗi con và lưu vào trong 1 mảng.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substring()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Cắt lấy 1 phần của chuỗi chính.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Chuyển đổi thành chuỗi chữ thường.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Danh sách các phương thức của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String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Đối tượng String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33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</a:t>
            </a:r>
            <a:r>
              <a:rPr lang="en-US" sz="2400" baseline="30000" dirty="0" err="1">
                <a:cs typeface="Courier New" pitchFamily="49" charset="0"/>
              </a:rPr>
              <a:t>full_name</a:t>
            </a:r>
            <a:r>
              <a:rPr lang="en-US" sz="2400" baseline="30000" dirty="0">
                <a:cs typeface="Courier New" pitchFamily="49" charset="0"/>
              </a:rPr>
              <a:t>=new String(‘David James Taylor’);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(‘Number of Characters are: ‘ +</a:t>
            </a:r>
            <a:r>
              <a:rPr lang="en-US" sz="2400" baseline="30000" dirty="0" err="1">
                <a:cs typeface="Courier New" pitchFamily="49" charset="0"/>
              </a:rPr>
              <a:t>full_name.length</a:t>
            </a:r>
            <a:r>
              <a:rPr lang="en-US" sz="24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(‘Character at Position 6 is: ‘ +</a:t>
            </a:r>
            <a:r>
              <a:rPr lang="en-US" sz="2400" baseline="30000" dirty="0" err="1">
                <a:cs typeface="Courier New" pitchFamily="49" charset="0"/>
              </a:rPr>
              <a:t>full_name.charAt</a:t>
            </a:r>
            <a:r>
              <a:rPr lang="en-US" sz="2400" baseline="30000" dirty="0">
                <a:cs typeface="Courier New" pitchFamily="49" charset="0"/>
              </a:rPr>
              <a:t>(6)+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(‘Student\’s Name and their Father\’s name are: ‘ +</a:t>
            </a:r>
            <a:r>
              <a:rPr lang="en-US" sz="2400" baseline="30000" dirty="0" err="1">
                <a:cs typeface="Courier New" pitchFamily="49" charset="0"/>
              </a:rPr>
              <a:t>full_name.split</a:t>
            </a:r>
            <a:r>
              <a:rPr lang="en-US" sz="2400" baseline="30000" dirty="0">
                <a:cs typeface="Courier New" pitchFamily="49" charset="0"/>
              </a:rPr>
              <a:t>(‘ ‘,2)+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(‘Student\’s Full Name is: ‘ +</a:t>
            </a:r>
            <a:r>
              <a:rPr lang="en-US" sz="2400" baseline="30000" dirty="0" err="1">
                <a:cs typeface="Courier New" pitchFamily="49" charset="0"/>
              </a:rPr>
              <a:t>full_name.toUpperCase</a:t>
            </a:r>
            <a:r>
              <a:rPr lang="en-US" sz="2400" baseline="30000" dirty="0">
                <a:cs typeface="Courier New" pitchFamily="49" charset="0"/>
              </a:rPr>
              <a:t>());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24350"/>
            <a:ext cx="3724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Giới thiệu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04379805"/>
              </p:ext>
            </p:extLst>
          </p:nvPr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Đối tượng Math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26294246"/>
              </p:ext>
            </p:extLst>
          </p:nvPr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4115142"/>
            <a:ext cx="8534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Cú pháp truy xuất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phương thức: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variable_name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Math.MethodName</a:t>
            </a:r>
            <a:r>
              <a:rPr lang="en-US" sz="2400" baseline="30000" dirty="0">
                <a:cs typeface="Courier New" pitchFamily="49" charset="0"/>
              </a:rPr>
              <a:t>(optional list of parameters);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336588"/>
            <a:ext cx="8534400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Cú pháp truy xuất thuộc tính: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variable_name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Math.PropertyName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Đối tượng Math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</a:t>
            </a:r>
            <a:r>
              <a:rPr lang="en-US" sz="2400" baseline="30000" dirty="0" err="1">
                <a:cs typeface="Courier New" pitchFamily="49" charset="0"/>
              </a:rPr>
              <a:t>full_name</a:t>
            </a:r>
            <a:r>
              <a:rPr lang="en-US" sz="2400" baseline="30000" dirty="0">
                <a:cs typeface="Courier New" pitchFamily="49" charset="0"/>
              </a:rPr>
              <a:t>=new String(‘David James Taylor’);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(‘Number of Characters are: ‘ +</a:t>
            </a:r>
            <a:r>
              <a:rPr lang="en-US" sz="2400" baseline="30000" dirty="0" err="1">
                <a:cs typeface="Courier New" pitchFamily="49" charset="0"/>
              </a:rPr>
              <a:t>full_name.length</a:t>
            </a:r>
            <a:r>
              <a:rPr lang="en-US" sz="24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area =</a:t>
            </a:r>
            <a:r>
              <a:rPr lang="en-US" sz="2400" baseline="30000" dirty="0" err="1">
                <a:cs typeface="Courier New" pitchFamily="49" charset="0"/>
              </a:rPr>
              <a:t>Math.floor</a:t>
            </a:r>
            <a:r>
              <a:rPr lang="en-US" sz="2400" baseline="30000" dirty="0">
                <a:cs typeface="Courier New" pitchFamily="49" charset="0"/>
              </a:rPr>
              <a:t>(</a:t>
            </a:r>
            <a:r>
              <a:rPr lang="en-US" sz="2400" baseline="30000" dirty="0" err="1">
                <a:cs typeface="Courier New" pitchFamily="49" charset="0"/>
              </a:rPr>
              <a:t>tempArea</a:t>
            </a:r>
            <a:r>
              <a:rPr lang="en-US" sz="2400" baseline="30000" dirty="0">
                <a:cs typeface="Courier New" pitchFamily="49" charset="0"/>
              </a:rPr>
              <a:t>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return area;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alert(‘Area of circle is: ‘ +</a:t>
            </a:r>
            <a:r>
              <a:rPr lang="en-US" sz="2400" baseline="30000" dirty="0" err="1">
                <a:cs typeface="Courier New" pitchFamily="49" charset="0"/>
              </a:rPr>
              <a:t>area_circle</a:t>
            </a:r>
            <a:r>
              <a:rPr lang="en-US" sz="2400" baseline="30000" dirty="0">
                <a:cs typeface="Courier New" pitchFamily="49" charset="0"/>
              </a:rPr>
              <a:t>(5));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86200"/>
            <a:ext cx="46482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Đối tượng Date (1/3)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37815974"/>
              </p:ext>
            </p:extLst>
          </p:nvPr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336588"/>
            <a:ext cx="8534400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Date(milliseconds);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Date(year, month, day, hour, minutes, seconds, milliseconds);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Date(“</a:t>
            </a:r>
            <a:r>
              <a:rPr lang="en-US" sz="2400" baseline="30000" dirty="0" err="1">
                <a:cs typeface="Courier New" pitchFamily="49" charset="0"/>
              </a:rPr>
              <a:t>dateString</a:t>
            </a:r>
            <a:r>
              <a:rPr lang="en-US" sz="2400" baseline="30000" dirty="0">
                <a:cs typeface="Courier New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Date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37795"/>
              </p:ext>
            </p:extLst>
          </p:nvPr>
        </p:nvGraphicFramePr>
        <p:xfrm>
          <a:off x="457200" y="1563614"/>
          <a:ext cx="8229600" cy="258200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Phương thức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ngày trong tháng (1-31).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ngày trong tuần (0-6).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số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mili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giây tính từ nửa đêm ngày 01/01/1970.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getFullYear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số năm (bốn chữ số).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phương thức của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Đối tượng Date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smtClean="0">
                <a:cs typeface="Courier New" pitchFamily="49" charset="0"/>
              </a:rPr>
              <a:t>function </a:t>
            </a:r>
            <a:r>
              <a:rPr lang="en-US" sz="2400" baseline="30000" dirty="0" err="1" smtClean="0">
                <a:cs typeface="Courier New" pitchFamily="49" charset="0"/>
              </a:rPr>
              <a:t>display_date</a:t>
            </a:r>
            <a:r>
              <a:rPr lang="en-US" sz="2400" baseline="30000" dirty="0">
                <a:cs typeface="Courier New" pitchFamily="49" charset="0"/>
              </a:rPr>
              <a:t>()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today =new Date();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date =</a:t>
            </a:r>
            <a:r>
              <a:rPr lang="en-US" sz="2400" baseline="30000" dirty="0" err="1">
                <a:cs typeface="Courier New" pitchFamily="49" charset="0"/>
              </a:rPr>
              <a:t>today.getDate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month =</a:t>
            </a:r>
            <a:r>
              <a:rPr lang="en-US" sz="2400" baseline="30000" dirty="0" err="1">
                <a:cs typeface="Courier New" pitchFamily="49" charset="0"/>
              </a:rPr>
              <a:t>today.getMonth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month++;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year =</a:t>
            </a:r>
            <a:r>
              <a:rPr lang="en-US" sz="2400" baseline="30000" dirty="0" err="1">
                <a:cs typeface="Courier New" pitchFamily="49" charset="0"/>
              </a:rPr>
              <a:t>today.getFullYear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alert(‘Today\’s date is: ‘ + month + ‘/’ + date + ‘/’ + year);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display_date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191000"/>
            <a:ext cx="47053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Câu lệnh with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36605667"/>
              </p:ext>
            </p:extLst>
          </p:nvPr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336588"/>
            <a:ext cx="8534400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with(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//Statements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3581400"/>
            <a:ext cx="4114800" cy="286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Các đối tượng của trình duyệt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2698637"/>
              </p:ext>
            </p:extLst>
          </p:nvPr>
        </p:nvGraphicFramePr>
        <p:xfrm>
          <a:off x="457200" y="9144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19400" y="3200400"/>
            <a:ext cx="4029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Đối tượng window (1/4)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914400" y="3048000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Là đối tượng gốc cao nhất</a:t>
            </a:r>
            <a:endParaRPr lang="en-US" sz="1600" b="1" dirty="0"/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8" y="3048000"/>
            <a:ext cx="2362201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Chứa thông tin tương ứng với cửa sổ trình duyệt</a:t>
            </a:r>
            <a:endParaRPr lang="en-US" sz="1600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9897"/>
              <a:gd name="adj2" fmla="val -130499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Tất cả các đối tượng khác của trình duyệt đều là con của </a:t>
            </a:r>
            <a:r>
              <a:rPr lang="vi-VN" sz="1600" b="1" dirty="0" err="1"/>
              <a:t>window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2895600"/>
            <a:ext cx="1676400" cy="7620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window</a:t>
            </a:r>
            <a:endParaRPr lang="en-US" sz="2400" b="1" dirty="0"/>
          </a:p>
        </p:txBody>
      </p:sp>
      <p:sp>
        <p:nvSpPr>
          <p:cNvPr id="11" name="Rectangular Callout 10"/>
          <p:cNvSpPr/>
          <p:nvPr/>
        </p:nvSpPr>
        <p:spPr>
          <a:xfrm flipH="1">
            <a:off x="3733797" y="1066800"/>
            <a:ext cx="2438402" cy="1076325"/>
          </a:xfrm>
          <a:prstGeom prst="wedgeRectCallout">
            <a:avLst>
              <a:gd name="adj1" fmla="val 18819"/>
              <a:gd name="adj2" fmla="val 121179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Có các thuộc tính cho phép thiết đặt text mặc định cho status bar, tiêu đề,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window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4728"/>
              </p:ext>
            </p:extLst>
          </p:nvPr>
        </p:nvGraphicFramePr>
        <p:xfrm>
          <a:off x="457200" y="1492494"/>
          <a:ext cx="8229600" cy="258200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defaultStatus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Thiết đặt hoặc lấy về trạng thái text mặc định của status bar.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nội dung toàn bộ trang HTML (gần tương ứng với phần tử BODY).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lịch sử các liên kết đã duyệt.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nội dung của đường dẫn hiện tại.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Một số thuộc tính hay dùng: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window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78736"/>
              </p:ext>
            </p:extLst>
          </p:nvPr>
        </p:nvGraphicFramePr>
        <p:xfrm>
          <a:off x="457200" y="1492494"/>
          <a:ext cx="8229600" cy="35580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Phương thức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Hiển thị hộp thông báo.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Hiển thị hộp xác nhận.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createPopup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Tạo một cửa sổ pop-up.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Đặt focus vào cửa sổ hiện tại.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Mở tệp trong cửa sổ mới.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 hộp nhập liệu.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số phương thức hay dùng: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Functions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62125991"/>
              </p:ext>
            </p:extLst>
          </p:nvPr>
        </p:nvGraphicFramePr>
        <p:xfrm>
          <a:off x="457200" y="9906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Đối tượng window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&lt;title&gt; window Object &lt;/title&gt;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function </a:t>
            </a:r>
            <a:r>
              <a:rPr lang="en-US" sz="2400" baseline="30000" dirty="0" err="1">
                <a:cs typeface="Courier New" pitchFamily="49" charset="0"/>
              </a:rPr>
              <a:t>new_window</a:t>
            </a:r>
            <a:r>
              <a:rPr lang="en-US" sz="2400" baseline="30000" dirty="0">
                <a:cs typeface="Courier New" pitchFamily="49" charset="0"/>
              </a:rPr>
              <a:t>()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if(confirm(‘Do you want to open a new page?’))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</a:t>
            </a:r>
            <a:r>
              <a:rPr lang="en-US" sz="2400" baseline="30000" dirty="0" err="1">
                <a:cs typeface="Courier New" pitchFamily="49" charset="0"/>
              </a:rPr>
              <a:t>window.open</a:t>
            </a:r>
            <a:r>
              <a:rPr lang="en-US" sz="2400" baseline="30000" dirty="0">
                <a:cs typeface="Courier New" pitchFamily="49" charset="0"/>
              </a:rPr>
              <a:t>(‘http://www.aptech-education.com/pages/about-us/about-aptech.html’, ‘_parent’);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else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</a:t>
            </a:r>
            <a:r>
              <a:rPr lang="en-US" sz="2400" baseline="30000" dirty="0" err="1">
                <a:cs typeface="Courier New" pitchFamily="49" charset="0"/>
              </a:rPr>
              <a:t>window.alert</a:t>
            </a:r>
            <a:r>
              <a:rPr lang="en-US" sz="2400" baseline="30000" dirty="0">
                <a:cs typeface="Courier New" pitchFamily="49" charset="0"/>
              </a:rPr>
              <a:t>(‘In the Current Window’);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&lt;body&gt;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&lt;input type=”button” value=”Click to move to the next </a:t>
            </a:r>
            <a:r>
              <a:rPr lang="en-US" sz="2400" baseline="30000" dirty="0" err="1">
                <a:cs typeface="Courier New" pitchFamily="49" charset="0"/>
              </a:rPr>
              <a:t>page”onClick</a:t>
            </a:r>
            <a:r>
              <a:rPr lang="en-US" sz="2400" baseline="30000" dirty="0">
                <a:cs typeface="Courier New" pitchFamily="49" charset="0"/>
              </a:rPr>
              <a:t>=”</a:t>
            </a:r>
            <a:r>
              <a:rPr lang="en-US" sz="2400" baseline="30000" dirty="0" err="1">
                <a:cs typeface="Courier New" pitchFamily="49" charset="0"/>
              </a:rPr>
              <a:t>new_window</a:t>
            </a:r>
            <a:r>
              <a:rPr lang="en-US" sz="2400" baseline="30000" dirty="0">
                <a:cs typeface="Courier New" pitchFamily="49" charset="0"/>
              </a:rPr>
              <a:t>();”/&gt;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Đối tượng history (1/2)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838200" y="2971800"/>
            <a:ext cx="2184400" cy="11525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Là con của đối tượng </a:t>
            </a:r>
            <a:r>
              <a:rPr lang="vi-VN" sz="1600" b="1" dirty="0" err="1"/>
              <a:t>window</a:t>
            </a:r>
            <a:endParaRPr lang="en-US" sz="1600" b="1" dirty="0"/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8" y="3048000"/>
            <a:ext cx="2438401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Là một mảng chứa các URL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1" y="4343400"/>
            <a:ext cx="2209799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Bao gồm tập hợp các URL đã duyệt qua bởi trình duyệt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819400"/>
            <a:ext cx="18288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  <a:r>
              <a:rPr lang="en-US" sz="2400" b="1" dirty="0" smtClean="0"/>
              <a:t>istory</a:t>
            </a:r>
            <a:endParaRPr lang="en-US" sz="2400" b="1" dirty="0"/>
          </a:p>
        </p:txBody>
      </p:sp>
      <p:sp>
        <p:nvSpPr>
          <p:cNvPr id="9" name="Rectangular Callout 8"/>
          <p:cNvSpPr/>
          <p:nvPr/>
        </p:nvSpPr>
        <p:spPr>
          <a:xfrm flipH="1">
            <a:off x="3733796" y="914400"/>
            <a:ext cx="2743203" cy="1076325"/>
          </a:xfrm>
          <a:prstGeom prst="wedgeRectCallout">
            <a:avLst>
              <a:gd name="adj1" fmla="val 18819"/>
              <a:gd name="adj2" fmla="val 121179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Cho phép chỉ định số lượng URL tối đa lưu trữ trong lịch sử, sử dụng thuộc tính </a:t>
            </a:r>
            <a:r>
              <a:rPr lang="vi-VN" sz="1600" b="1" dirty="0" err="1"/>
              <a:t>length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history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43339"/>
              </p:ext>
            </p:extLst>
          </p:nvPr>
        </p:nvGraphicFramePr>
        <p:xfrm>
          <a:off x="457200" y="1492494"/>
          <a:ext cx="8229600" cy="221556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Phương thức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Chuyển về URL vừa duyệt ngay trước URL hiện tại.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Chuyển đến URL tiếp theo trong danh sách.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Nếu nhận tham số là một số dương N thì tương đương với gọi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N lần, là số âm tương đương với gọi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N lần, là một URL thì chuyển đến URL đó.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phương thức của đối tượng </a:t>
            </a:r>
            <a:r>
              <a:rPr lang="vi-VN" sz="2800" baseline="30000" dirty="0" err="1" smtClean="0">
                <a:latin typeface="Calibri" pitchFamily="34" charset="0"/>
                <a:cs typeface="Calibri" pitchFamily="34" charset="0"/>
              </a:rPr>
              <a:t>history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Đối tượng navigator (1/2)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838200" y="1743075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Chứa thông tin về trình duyệt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72200" y="1666875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Cho phép lấy thông tin như tên, phiên bản, ...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1524000"/>
            <a:ext cx="19812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navigator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42238"/>
              </p:ext>
            </p:extLst>
          </p:nvPr>
        </p:nvGraphicFramePr>
        <p:xfrm>
          <a:off x="457200" y="3406970"/>
          <a:ext cx="8229600" cy="307003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57400"/>
                <a:gridCol w="61722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Thuộc tính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appName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tên của trình duyệt.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appVersion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số hiệu phiên bản của trình duyệt.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browserLanguage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ngôn ngữ của trình duyệt.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cookieEnabled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Thông tin trạng thái cookie.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thông tin hệ điều hành.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2997542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Danh sách các thuộc tính của đối tượng </a:t>
            </a:r>
            <a:r>
              <a:rPr lang="vi-VN" sz="2800" baseline="30000" dirty="0" err="1" smtClean="0">
                <a:latin typeface="Calibri" pitchFamily="34" charset="0"/>
                <a:cs typeface="Calibri" pitchFamily="34" charset="0"/>
              </a:rPr>
              <a:t>navigator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14401"/>
            <a:ext cx="8534400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&lt;!DOCTYPE html&gt;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&lt;title&gt; navigator Object &lt;/title&gt;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function </a:t>
            </a:r>
            <a:r>
              <a:rPr lang="en-US" sz="2200" baseline="30000" dirty="0" err="1">
                <a:cs typeface="Courier New" pitchFamily="49" charset="0"/>
              </a:rPr>
              <a:t>display_browser</a:t>
            </a:r>
            <a:r>
              <a:rPr lang="en-US" sz="2200" baseline="30000" dirty="0">
                <a:cs typeface="Courier New" pitchFamily="49" charset="0"/>
              </a:rPr>
              <a:t>()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(‘Browser name: ‘ +</a:t>
            </a:r>
            <a:r>
              <a:rPr lang="en-US" sz="2200" baseline="30000" dirty="0" err="1">
                <a:cs typeface="Courier New" pitchFamily="49" charset="0"/>
              </a:rPr>
              <a:t>navigator.appName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(‘Browser version: ‘ +</a:t>
            </a:r>
            <a:r>
              <a:rPr lang="en-US" sz="2200" baseline="30000" dirty="0" err="1">
                <a:cs typeface="Courier New" pitchFamily="49" charset="0"/>
              </a:rPr>
              <a:t>navigator.appVersion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(‘Browser language: ‘ +</a:t>
            </a:r>
            <a:r>
              <a:rPr lang="en-US" sz="2200" baseline="30000" dirty="0" err="1">
                <a:cs typeface="Courier New" pitchFamily="49" charset="0"/>
              </a:rPr>
              <a:t>navigator.browserLanguage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(‘Platform: ‘ +</a:t>
            </a:r>
            <a:r>
              <a:rPr lang="en-US" sz="2200" baseline="30000" dirty="0" err="1">
                <a:cs typeface="Courier New" pitchFamily="49" charset="0"/>
              </a:rPr>
              <a:t>navigator.platform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if(</a:t>
            </a:r>
            <a:r>
              <a:rPr lang="en-US" sz="2200" baseline="30000" dirty="0" err="1">
                <a:cs typeface="Courier New" pitchFamily="49" charset="0"/>
              </a:rPr>
              <a:t>navigator.cookieEnabled</a:t>
            </a:r>
            <a:r>
              <a:rPr lang="en-US" sz="2200" baseline="30000" dirty="0">
                <a:cs typeface="Courier New" pitchFamily="49" charset="0"/>
              </a:rPr>
              <a:t>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(‘Cookie is enabled in the browser.’);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&lt;body&gt;</a:t>
            </a:r>
          </a:p>
          <a:p>
            <a:pPr lvl="1" indent="635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&lt;input type=”button” value=”Browser Information” </a:t>
            </a:r>
            <a:r>
              <a:rPr lang="en-US" sz="2200" baseline="30000" dirty="0" err="1">
                <a:cs typeface="Courier New" pitchFamily="49" charset="0"/>
              </a:rPr>
              <a:t>onclick</a:t>
            </a:r>
            <a:r>
              <a:rPr lang="en-US" sz="2200" baseline="30000" dirty="0">
                <a:cs typeface="Courier New" pitchFamily="49" charset="0"/>
              </a:rPr>
              <a:t>=”</a:t>
            </a:r>
            <a:r>
              <a:rPr lang="en-US" sz="2200" baseline="30000" dirty="0" err="1">
                <a:cs typeface="Courier New" pitchFamily="49" charset="0"/>
              </a:rPr>
              <a:t>display_browser</a:t>
            </a:r>
            <a:r>
              <a:rPr lang="en-US" sz="2200" baseline="30000" dirty="0">
                <a:cs typeface="Courier New" pitchFamily="49" charset="0"/>
              </a:rPr>
              <a:t>()”/&gt;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&lt;/body&gt;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Đối tượng navigator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Đối tượng location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838200" y="1209675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Cho phép truy xuất đến thông tin của URL đã nạp hiện tại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72200" y="1133475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/>
              <a:t>Là một phần của đối tượng </a:t>
            </a:r>
            <a:r>
              <a:rPr lang="vi-VN" sz="1600" b="1" dirty="0" err="1"/>
              <a:t>window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990600"/>
            <a:ext cx="19812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location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87298"/>
              </p:ext>
            </p:extLst>
          </p:nvPr>
        </p:nvGraphicFramePr>
        <p:xfrm>
          <a:off x="457200" y="2864094"/>
          <a:ext cx="8229600" cy="35580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57400"/>
                <a:gridCol w="61722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Thuộc tính/Phương thức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hostname và port của URL.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hoặc thiết đặt URL hiện tại.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hoặc thiết đặt đường dẫn của URL.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Nạp trang mới theo URL cung cấp.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reload()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Nạp lại trang (tương đương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refresh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của trình duyệt).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Nạp trang mới nhưng ghi đè URL trong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2438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Danh sách các thuộc tính và phương thức của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location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Mô hình DOM (1/3)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48369992"/>
              </p:ext>
            </p:extLst>
          </p:nvPr>
        </p:nvGraphicFramePr>
        <p:xfrm>
          <a:off x="457200" y="1066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DOM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&lt;html </a:t>
            </a:r>
            <a:r>
              <a:rPr lang="en-US" sz="2400" baseline="30000" dirty="0" err="1">
                <a:cs typeface="Courier New" pitchFamily="49" charset="0"/>
              </a:rPr>
              <a:t>lang</a:t>
            </a:r>
            <a:r>
              <a:rPr lang="en-US" sz="2400" baseline="30000" dirty="0">
                <a:cs typeface="Courier New" pitchFamily="49" charset="0"/>
              </a:rPr>
              <a:t>=”en”&gt;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&lt;title&gt;Welcome&lt;/title&gt;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&lt;h1&gt; Introduction 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ahref</a:t>
            </a:r>
            <a:r>
              <a:rPr lang="en-US" sz="2400" baseline="30000" dirty="0">
                <a:cs typeface="Courier New" pitchFamily="49" charset="0"/>
              </a:rPr>
              <a:t>=”#”&gt;Click Here&lt;/a&gt;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57400"/>
            <a:ext cx="476451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Mô hình DOM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600200"/>
            <a:ext cx="8534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số các đối tượng chuẩn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trong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HTML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DOM: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Form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Link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Đối tượng document (1/3)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1902985"/>
              </p:ext>
            </p:extLst>
          </p:nvPr>
        </p:nvGraphicFramePr>
        <p:xfrm>
          <a:off x="457200" y="1143000"/>
          <a:ext cx="8382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 smtClean="0"/>
              <a:t>Khai báo và định nghĩa hàm (1/3)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13760255"/>
              </p:ext>
            </p:extLst>
          </p:nvPr>
        </p:nvGraphicFramePr>
        <p:xfrm>
          <a:off x="457200" y="11430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document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00445"/>
              </p:ext>
            </p:extLst>
          </p:nvPr>
        </p:nvGraphicFramePr>
        <p:xfrm>
          <a:off x="457200" y="1492495"/>
          <a:ext cx="8229600" cy="31394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670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Thuộc tính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phần tử BODY.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phần tử Title.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anchors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tất cả các thẻ &lt;a&gt;.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tất cả các thẻ &lt;form&gt;.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tất cả các thẻ &lt;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diện cho tất cả các thẻ &lt;link&gt;.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2900" y="11430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Danh sách các thuộc tính của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document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46122"/>
              </p:ext>
            </p:extLst>
          </p:nvPr>
        </p:nvGraphicFramePr>
        <p:xfrm>
          <a:off x="495300" y="1522591"/>
          <a:ext cx="8229600" cy="33426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09800"/>
                <a:gridCol w="6019800"/>
              </a:tblGrid>
              <a:tr h="670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Phương thức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Đóng document stream hiện thời.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getElementById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1 phần tử của HTML theo ID.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getElementsByName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tập hợp các phần tử HTML theo tên.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getElementsByTagName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Lấy về tập hợp các phần tử HTML theo tên thẻ.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Mở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mới, để cho phép nhật dữ liệu từ các phương thức .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hoặc .</a:t>
                      </a:r>
                      <a:r>
                        <a:rPr lang="vi-VN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Ghi dữ liệu vào document stream.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11430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Danh sách các phương thức của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document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Đối tượng document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80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3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&lt;head&gt; &lt;title&gt; Document Object 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function </a:t>
            </a:r>
            <a:r>
              <a:rPr lang="en-US" sz="2300" baseline="30000" dirty="0" err="1">
                <a:cs typeface="Courier New" pitchFamily="49" charset="0"/>
              </a:rPr>
              <a:t>change_image</a:t>
            </a:r>
            <a:r>
              <a:rPr lang="en-US" sz="2300" baseline="30000" dirty="0">
                <a:cs typeface="Courier New" pitchFamily="49" charset="0"/>
              </a:rPr>
              <a:t>()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</a:t>
            </a:r>
            <a:r>
              <a:rPr lang="en-US" sz="2300" baseline="30000" dirty="0" err="1">
                <a:cs typeface="Courier New" pitchFamily="49" charset="0"/>
              </a:rPr>
              <a:t>var</a:t>
            </a:r>
            <a:r>
              <a:rPr lang="en-US" sz="2300" baseline="30000" dirty="0">
                <a:cs typeface="Courier New" pitchFamily="49" charset="0"/>
              </a:rPr>
              <a:t> </a:t>
            </a:r>
            <a:r>
              <a:rPr lang="en-US" sz="2300" baseline="30000" dirty="0" err="1">
                <a:cs typeface="Courier New" pitchFamily="49" charset="0"/>
              </a:rPr>
              <a:t>imgText</a:t>
            </a:r>
            <a:r>
              <a:rPr lang="en-US" sz="2300" baseline="30000" dirty="0">
                <a:cs typeface="Courier New" pitchFamily="49" charset="0"/>
              </a:rPr>
              <a:t>=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’).alt;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if(</a:t>
            </a:r>
            <a:r>
              <a:rPr lang="en-US" sz="2300" baseline="30000" dirty="0" err="1">
                <a:cs typeface="Courier New" pitchFamily="49" charset="0"/>
              </a:rPr>
              <a:t>imgText</a:t>
            </a:r>
            <a:r>
              <a:rPr lang="en-US" sz="2300" baseline="30000" dirty="0">
                <a:cs typeface="Courier New" pitchFamily="49" charset="0"/>
              </a:rPr>
              <a:t>==”ford”)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</a:t>
            </a:r>
            <a:r>
              <a:rPr lang="en-US" sz="2300" baseline="30000" dirty="0" err="1">
                <a:cs typeface="Courier New" pitchFamily="49" charset="0"/>
              </a:rPr>
              <a:t>src</a:t>
            </a:r>
            <a:r>
              <a:rPr lang="en-US" sz="2300" baseline="30000" dirty="0">
                <a:cs typeface="Courier New" pitchFamily="49" charset="0"/>
              </a:rPr>
              <a:t>=”ferrari.jpg”;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’).alt =”</a:t>
            </a:r>
            <a:r>
              <a:rPr lang="en-US" sz="2300" baseline="30000" dirty="0" err="1">
                <a:cs typeface="Courier New" pitchFamily="49" charset="0"/>
              </a:rPr>
              <a:t>ferrari</a:t>
            </a:r>
            <a:r>
              <a:rPr lang="en-US" sz="2300" baseline="30000" dirty="0">
                <a:cs typeface="Courier New" pitchFamily="49" charset="0"/>
              </a:rPr>
              <a:t>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mytext</a:t>
            </a:r>
            <a:r>
              <a:rPr lang="en-US" sz="2300" baseline="30000" dirty="0">
                <a:cs typeface="Courier New" pitchFamily="49" charset="0"/>
              </a:rPr>
              <a:t>’).value =”Ferrari Car”;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} else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</a:t>
            </a:r>
            <a:r>
              <a:rPr lang="en-US" sz="2300" baseline="30000" dirty="0" err="1">
                <a:cs typeface="Courier New" pitchFamily="49" charset="0"/>
              </a:rPr>
              <a:t>src</a:t>
            </a:r>
            <a:r>
              <a:rPr lang="en-US" sz="2300" baseline="30000" dirty="0">
                <a:cs typeface="Courier New" pitchFamily="49" charset="0"/>
              </a:rPr>
              <a:t>=”ford.jpg”;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’).alt =”ford”;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mytext</a:t>
            </a:r>
            <a:r>
              <a:rPr lang="en-US" sz="2300" baseline="30000" dirty="0">
                <a:cs typeface="Courier New" pitchFamily="49" charset="0"/>
              </a:rPr>
              <a:t>’).value =”Ford Car”;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}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&lt;/script&gt;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</a:t>
            </a:r>
            <a:r>
              <a:rPr lang="en-US" sz="2300" baseline="30000" dirty="0" err="1">
                <a:cs typeface="Courier New" pitchFamily="49" charset="0"/>
              </a:rPr>
              <a:t>imgid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” </a:t>
            </a:r>
            <a:r>
              <a:rPr lang="en-US" sz="2300" baseline="30000" dirty="0" err="1">
                <a:cs typeface="Courier New" pitchFamily="49" charset="0"/>
              </a:rPr>
              <a:t>src</a:t>
            </a:r>
            <a:r>
              <a:rPr lang="en-US" sz="2300" baseline="30000" dirty="0">
                <a:cs typeface="Courier New" pitchFamily="49" charset="0"/>
              </a:rPr>
              <a:t>=”ford.jpg” width=”300” height=”300” alt=”ford” /&gt; 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Model: &lt;input type=”text” id=”</a:t>
            </a:r>
            <a:r>
              <a:rPr lang="en-US" sz="2300" baseline="30000" dirty="0" err="1">
                <a:cs typeface="Courier New" pitchFamily="49" charset="0"/>
              </a:rPr>
              <a:t>mytext</a:t>
            </a:r>
            <a:r>
              <a:rPr lang="en-US" sz="2300" baseline="30000" dirty="0">
                <a:cs typeface="Courier New" pitchFamily="49" charset="0"/>
              </a:rPr>
              <a:t>” value=”Ford Car” </a:t>
            </a:r>
            <a:r>
              <a:rPr lang="en-US" sz="2300" baseline="30000" dirty="0" err="1">
                <a:cs typeface="Courier New" pitchFamily="49" charset="0"/>
              </a:rPr>
              <a:t>readonly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readonly</a:t>
            </a:r>
            <a:r>
              <a:rPr lang="en-US" sz="2300" baseline="30000" dirty="0">
                <a:cs typeface="Courier New" pitchFamily="49" charset="0"/>
              </a:rPr>
              <a:t>”/&gt;&lt;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&lt;input type=”button” value=”Change Image” </a:t>
            </a:r>
            <a:r>
              <a:rPr lang="en-US" sz="2300" baseline="30000" dirty="0" err="1">
                <a:cs typeface="Courier New" pitchFamily="49" charset="0"/>
              </a:rPr>
              <a:t>onclick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change_image</a:t>
            </a:r>
            <a:r>
              <a:rPr lang="en-US" sz="2300" baseline="30000" dirty="0">
                <a:cs typeface="Courier New" pitchFamily="49" charset="0"/>
              </a:rPr>
              <a:t>()”/&gt;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Đối tượng form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7911013"/>
              </p:ext>
            </p:extLst>
          </p:nvPr>
        </p:nvGraphicFramePr>
        <p:xfrm>
          <a:off x="457200" y="11430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850483"/>
            <a:ext cx="8534400" cy="608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&lt;head&gt;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&lt;title&gt; Form Object 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</a:t>
            </a:r>
            <a:r>
              <a:rPr lang="en-US" sz="2300" baseline="30000" dirty="0" err="1">
                <a:cs typeface="Courier New" pitchFamily="49" charset="0"/>
              </a:rPr>
              <a:t>functiondisplay_length</a:t>
            </a:r>
            <a:r>
              <a:rPr lang="en-US" sz="2300" baseline="30000" dirty="0">
                <a:cs typeface="Courier New" pitchFamily="49" charset="0"/>
              </a:rPr>
              <a:t>()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var</a:t>
            </a:r>
            <a:r>
              <a:rPr lang="en-US" sz="2300" baseline="30000" dirty="0">
                <a:cs typeface="Courier New" pitchFamily="49" charset="0"/>
              </a:rPr>
              <a:t> count =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(“form1”).length;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alert(‘Number of controls on the form: ‘ + count);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&lt;/script&gt;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&lt;form id=”form1” action=”welcome.php”&gt;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First name: &lt;input type=”text” name=”</a:t>
            </a:r>
            <a:r>
              <a:rPr lang="en-US" sz="2300" baseline="30000" dirty="0" err="1">
                <a:cs typeface="Courier New" pitchFamily="49" charset="0"/>
              </a:rPr>
              <a:t>firstname</a:t>
            </a:r>
            <a:r>
              <a:rPr lang="en-US" sz="2300" baseline="30000" dirty="0">
                <a:cs typeface="Courier New" pitchFamily="49" charset="0"/>
              </a:rPr>
              <a:t>” value=”John” 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Last name: &lt;input type=”text” name=”</a:t>
            </a:r>
            <a:r>
              <a:rPr lang="en-US" sz="2300" baseline="30000" dirty="0" err="1">
                <a:cs typeface="Courier New" pitchFamily="49" charset="0"/>
              </a:rPr>
              <a:t>lastname</a:t>
            </a:r>
            <a:r>
              <a:rPr lang="en-US" sz="2300" baseline="30000" dirty="0">
                <a:cs typeface="Courier New" pitchFamily="49" charset="0"/>
              </a:rPr>
              <a:t>” value=”Smith” 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Age : &lt;input type=”text” name=”age” value=”40” 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&lt;input type=”button” value = ”Controls” </a:t>
            </a:r>
            <a:r>
              <a:rPr lang="en-US" sz="2300" baseline="30000" dirty="0" err="1">
                <a:cs typeface="Courier New" pitchFamily="49" charset="0"/>
              </a:rPr>
              <a:t>onClick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display_length</a:t>
            </a:r>
            <a:r>
              <a:rPr lang="en-US" sz="2300" baseline="30000" dirty="0">
                <a:cs typeface="Courier New" pitchFamily="49" charset="0"/>
              </a:rPr>
              <a:t>()”/&gt;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&lt;/form&gt;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Đối tượng form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kết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hàm là một khối lệnh có thể sử dụng lại, cho phép thực thi tính toán trên các tham số và biến.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Lệnh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return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cho phép kết thúc hàm và trả lại giá trị và điểu khiển cho hàm gọi.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đối tượng dùng để mô tả các thực thể trong thực tế.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hai cách tạo ra một đối tượng, trực tiếp hoặc thông qua hàm Cấu tử.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có sẵn một sô các 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built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-in như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String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Math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...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số đối tượng của trình duyệt là: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window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history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location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...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DOM là kỹ thuật cho phép truy xuất và thao tác động với tất cả các phần tử HTML.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Khai báo và định nghĩa hàm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906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Có thể bao gồm cả chữ cái, số và gạch chân</a:t>
            </a:r>
            <a:endParaRPr lang="en-US" sz="1600" b="1" dirty="0"/>
          </a:p>
        </p:txBody>
      </p:sp>
      <p:sp>
        <p:nvSpPr>
          <p:cNvPr id="13" name="Rectangular Callout 12"/>
          <p:cNvSpPr/>
          <p:nvPr/>
        </p:nvSpPr>
        <p:spPr>
          <a:xfrm flipH="1">
            <a:off x="5867400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Không được trùng với từ khóa</a:t>
            </a:r>
            <a:endParaRPr lang="en-US" sz="1600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6923"/>
              <a:gd name="adj2" fmla="val -104230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Phải bắt đầu bằng chữ cái hoặc dấu gạch chân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2667000"/>
            <a:ext cx="18288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Đặt tên cho hàm</a:t>
            </a:r>
            <a:endParaRPr lang="en-US" sz="2400" b="1" dirty="0"/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Không được bắt đầu bằng số, và không có dấu cách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và định nghĩa hàm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Cú pháp: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function </a:t>
            </a:r>
            <a:r>
              <a:rPr lang="en-US" sz="2400" baseline="30000" dirty="0" err="1">
                <a:cs typeface="Courier New" pitchFamily="49" charset="0"/>
              </a:rPr>
              <a:t>function_name</a:t>
            </a:r>
            <a:r>
              <a:rPr lang="en-US" sz="2400" baseline="30000" dirty="0">
                <a:cs typeface="Courier New" pitchFamily="49" charset="0"/>
              </a:rPr>
              <a:t>(list of parameters)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 Body of the function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524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Gọi hàm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77129262"/>
              </p:ext>
            </p:extLst>
          </p:nvPr>
        </p:nvGraphicFramePr>
        <p:xfrm>
          <a:off x="457200" y="14478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Gọi hàm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4" y="1433513"/>
            <a:ext cx="4772025" cy="436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15731</TotalTime>
  <Words>4498</Words>
  <Application>Microsoft Office PowerPoint</Application>
  <PresentationFormat>On-screen Show (4:3)</PresentationFormat>
  <Paragraphs>797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Mục tiêu</vt:lpstr>
      <vt:lpstr> Giới thiệu</vt:lpstr>
      <vt:lpstr> Functions</vt:lpstr>
      <vt:lpstr>Khai báo và định nghĩa hàm (1/3)</vt:lpstr>
      <vt:lpstr>Khai báo và định nghĩa hàm (2/3)</vt:lpstr>
      <vt:lpstr>Khai báo và định nghĩa hàm (3/3)</vt:lpstr>
      <vt:lpstr>Gọi hàm (1/2)</vt:lpstr>
      <vt:lpstr>Gọi hàm (2/2)</vt:lpstr>
      <vt:lpstr>Tham số của hàm</vt:lpstr>
      <vt:lpstr>Các cách truyền tham số (1/3)</vt:lpstr>
      <vt:lpstr>Các cách truyền tham số (2/3)</vt:lpstr>
      <vt:lpstr>Các cách truyền tham số (3/3)</vt:lpstr>
      <vt:lpstr>Lệnh return (1/2)</vt:lpstr>
      <vt:lpstr>Lệnh return (2/2)</vt:lpstr>
      <vt:lpstr>Đối tượng (1/2)</vt:lpstr>
      <vt:lpstr>Đối tượng (2/2)</vt:lpstr>
      <vt:lpstr>Tự tạo đối tượng (1/5)</vt:lpstr>
      <vt:lpstr>Tự tạo đối tượng (2/5)</vt:lpstr>
      <vt:lpstr>Tự tạo đối tượng (3/5)</vt:lpstr>
      <vt:lpstr>Tự tạo đối tượng (4/5)</vt:lpstr>
      <vt:lpstr>Tự tạo đối tượng (5/5)</vt:lpstr>
      <vt:lpstr>Tạo thuộc tính cho đối tượng (1/2)</vt:lpstr>
      <vt:lpstr>Tạo thuộc tính cho đối tượng (2/2)</vt:lpstr>
      <vt:lpstr>Tạo phương thức cho đối tượng</vt:lpstr>
      <vt:lpstr>Các đối tượng có sẵn</vt:lpstr>
      <vt:lpstr>Đối tượng String (1/3)</vt:lpstr>
      <vt:lpstr>Đối tượng String (2/3)</vt:lpstr>
      <vt:lpstr>Đối tượng String (3/3)</vt:lpstr>
      <vt:lpstr>Đối tượng Math (1/2)</vt:lpstr>
      <vt:lpstr>Đối tượng Math (2/2)</vt:lpstr>
      <vt:lpstr>Đối tượng Date (1/3)</vt:lpstr>
      <vt:lpstr>Đối tượng Date (2/3)</vt:lpstr>
      <vt:lpstr>Đối tượng Date (3/3)</vt:lpstr>
      <vt:lpstr>Câu lệnh with</vt:lpstr>
      <vt:lpstr>Các đối tượng của trình duyệt</vt:lpstr>
      <vt:lpstr>Đối tượng window (1/4)</vt:lpstr>
      <vt:lpstr>Đối tượng window (2/4)</vt:lpstr>
      <vt:lpstr>Đối tượng window (3/4)</vt:lpstr>
      <vt:lpstr>Đối tượng window (4/4)</vt:lpstr>
      <vt:lpstr>Đối tượng history (1/2)</vt:lpstr>
      <vt:lpstr>Đối tượng history (2/2)</vt:lpstr>
      <vt:lpstr>Đối tượng navigator (1/2)</vt:lpstr>
      <vt:lpstr>Đối tượng navigator (2/2)</vt:lpstr>
      <vt:lpstr>Đối tượng location</vt:lpstr>
      <vt:lpstr>Mô hình DOM (1/3)</vt:lpstr>
      <vt:lpstr>Mô hình DOM (2/3)</vt:lpstr>
      <vt:lpstr>Mô hình DOM (3/3)</vt:lpstr>
      <vt:lpstr>Đối tượng document (1/3)</vt:lpstr>
      <vt:lpstr>Đối tượng document (2/3)</vt:lpstr>
      <vt:lpstr>Đối tượng document (3/3)</vt:lpstr>
      <vt:lpstr>Đối tượng form (1/2)</vt:lpstr>
      <vt:lpstr>Đối tượng form (2/2)</vt:lpstr>
      <vt:lpstr>Tổng kết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15 XP</dc:title>
  <dc:creator>Aptech Limited</dc:creator>
  <cp:lastModifiedBy>So1 AQ</cp:lastModifiedBy>
  <cp:revision>2779</cp:revision>
  <dcterms:created xsi:type="dcterms:W3CDTF">2006-08-16T00:00:00Z</dcterms:created>
  <dcterms:modified xsi:type="dcterms:W3CDTF">2014-11-01T01:50:25Z</dcterms:modified>
</cp:coreProperties>
</file>