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7" r:id="rId12"/>
    <p:sldId id="458" r:id="rId13"/>
    <p:sldId id="455" r:id="rId14"/>
    <p:sldId id="459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2" r:id="rId36"/>
    <p:sldId id="483" r:id="rId37"/>
    <p:sldId id="484" r:id="rId38"/>
    <p:sldId id="485" r:id="rId39"/>
    <p:sldId id="481" r:id="rId40"/>
    <p:sldId id="486" r:id="rId41"/>
    <p:sldId id="487" r:id="rId42"/>
    <p:sldId id="488" r:id="rId43"/>
    <p:sldId id="489" r:id="rId44"/>
    <p:sldId id="491" r:id="rId45"/>
    <p:sldId id="430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 varScale="1">
        <p:scale>
          <a:sx n="69" d="100"/>
          <a:sy n="69" d="100"/>
        </p:scale>
        <p:origin x="100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Phần tử &lt;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&gt; được dùng để vẽ các hình khối trên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, và có thể tạo các hình động với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Phần tử &lt;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&gt; cũng cho những khả năng vẽ các đường cong, hình khối, tô mầu đa sắc, và tạo mẫu tô, ...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Phần tử &lt;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&gt; là một thẻ chứa các nội dung khác giống như &lt;</a:t>
          </a:r>
          <a:r>
            <a:rPr lang="vi-VN" sz="1800" dirty="0" err="1" smtClean="0">
              <a:solidFill>
                <a:schemeClr val="tx1"/>
              </a:solidFill>
            </a:rPr>
            <a:t>div</a:t>
          </a:r>
          <a:r>
            <a:rPr lang="vi-VN" sz="1800" dirty="0" smtClean="0">
              <a:solidFill>
                <a:schemeClr val="tx1"/>
              </a:solidFill>
            </a:rPr>
            <a:t>&gt;, &lt;</a:t>
          </a:r>
          <a:r>
            <a:rPr lang="vi-VN" sz="1800" dirty="0" err="1" smtClean="0">
              <a:solidFill>
                <a:schemeClr val="tx1"/>
              </a:solidFill>
            </a:rPr>
            <a:t>table</a:t>
          </a:r>
          <a:r>
            <a:rPr lang="vi-VN" sz="1800" dirty="0" smtClean="0">
              <a:solidFill>
                <a:schemeClr val="tx1"/>
              </a:solidFill>
            </a:rPr>
            <a:t>&gt;, ... tuy nhiên điểm khác biệt chính là phần nội dung của nó thường được vẽ bởi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&lt;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&gt; không chứa các đối tượng hình khối có sẵn, nội dung của nó được vẽ bằng mã lệnh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Để dùng 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, người dùng cần phải chèn thẻ &lt;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&gt; vào trong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Dùng &lt;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&gt; giúp tăng hiệu xuất của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, và tránh được việc phải tải thêm các nội dung đồ họa khác từ bên ngoài.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6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CEEB9-DB53-462E-B429-12910123357A}" type="presOf" srcId="{D32F8FCF-EDF2-4321-B49C-D5DF3D295B52}" destId="{9FF9BD46-DE44-4B30-80ED-AC3A9E213A06}" srcOrd="0" destOrd="0" presId="urn:microsoft.com/office/officeart/2005/8/layout/vList2"/>
    <dgm:cxn modelId="{580D6701-6B72-4472-8F90-ED05C8B811F1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237D834-1C92-49B6-BDC2-5C1F2B06F661}" type="presOf" srcId="{6BA7DE87-A66C-48CD-8302-C3E280786B56}" destId="{0F147CFF-3E8E-4540-9C52-F4C339712692}" srcOrd="0" destOrd="0" presId="urn:microsoft.com/office/officeart/2005/8/layout/vList2"/>
    <dgm:cxn modelId="{17E15EFD-1D34-411D-9570-E653A325FA45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184126A2-8070-4406-B48A-589B2DA4A880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7595EAC3-2DBF-4CA4-9E2E-C6164A69858D}" type="presOf" srcId="{32F9483E-A135-41CD-9B8E-5BB23FE4E385}" destId="{02F157C3-4AF0-4564-919C-72DA0052C758}" srcOrd="0" destOrd="0" presId="urn:microsoft.com/office/officeart/2005/8/layout/vList2"/>
    <dgm:cxn modelId="{68E41276-6900-4170-A4C4-98BFF7DE3473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8A7F3E02-834F-41C1-8E0D-E1B669618767}" type="presParOf" srcId="{9FF9BD46-DE44-4B30-80ED-AC3A9E213A06}" destId="{388723AB-37EB-4EC2-B7B0-759657273835}" srcOrd="0" destOrd="0" presId="urn:microsoft.com/office/officeart/2005/8/layout/vList2"/>
    <dgm:cxn modelId="{80355233-2135-46D4-B629-05373C9F00EA}" type="presParOf" srcId="{9FF9BD46-DE44-4B30-80ED-AC3A9E213A06}" destId="{D877BAB3-7DBF-46AB-A039-BE8C107F0C8C}" srcOrd="1" destOrd="0" presId="urn:microsoft.com/office/officeart/2005/8/layout/vList2"/>
    <dgm:cxn modelId="{F56C8B95-7D1A-4564-AFE3-A17E2EAC1426}" type="presParOf" srcId="{9FF9BD46-DE44-4B30-80ED-AC3A9E213A06}" destId="{0256FAD6-365E-4CAB-8266-8CECC71F7F52}" srcOrd="2" destOrd="0" presId="urn:microsoft.com/office/officeart/2005/8/layout/vList2"/>
    <dgm:cxn modelId="{1149D9E6-9E95-4B6F-9490-5048F2DC7DBF}" type="presParOf" srcId="{9FF9BD46-DE44-4B30-80ED-AC3A9E213A06}" destId="{C88DBDBC-73BA-40D4-ACAA-61468FA8920B}" srcOrd="3" destOrd="0" presId="urn:microsoft.com/office/officeart/2005/8/layout/vList2"/>
    <dgm:cxn modelId="{65D9005E-B034-47A2-9CD4-DE4DA04C0A09}" type="presParOf" srcId="{9FF9BD46-DE44-4B30-80ED-AC3A9E213A06}" destId="{A6445519-E36D-458F-8F29-D286534B965D}" srcOrd="4" destOrd="0" presId="urn:microsoft.com/office/officeart/2005/8/layout/vList2"/>
    <dgm:cxn modelId="{EFB884AB-9D6E-42D3-87AF-0C76D025130A}" type="presParOf" srcId="{9FF9BD46-DE44-4B30-80ED-AC3A9E213A06}" destId="{A2EE26A5-691E-4C3F-B7EF-20DE69EA838D}" srcOrd="5" destOrd="0" presId="urn:microsoft.com/office/officeart/2005/8/layout/vList2"/>
    <dgm:cxn modelId="{0B9CFAB2-C963-4DEB-92DA-96ED6F83A9F3}" type="presParOf" srcId="{9FF9BD46-DE44-4B30-80ED-AC3A9E213A06}" destId="{02F157C3-4AF0-4564-919C-72DA0052C758}" srcOrd="6" destOrd="0" presId="urn:microsoft.com/office/officeart/2005/8/layout/vList2"/>
    <dgm:cxn modelId="{D833AD7B-C154-41A0-B41A-85BBC6B65707}" type="presParOf" srcId="{9FF9BD46-DE44-4B30-80ED-AC3A9E213A06}" destId="{3C7DB9C2-B0E1-49BC-BB9B-F7C0921C4DD2}" srcOrd="7" destOrd="0" presId="urn:microsoft.com/office/officeart/2005/8/layout/vList2"/>
    <dgm:cxn modelId="{A2480EF0-8F2C-4D2A-8AA8-B5D7B144E596}" type="presParOf" srcId="{9FF9BD46-DE44-4B30-80ED-AC3A9E213A06}" destId="{2EB7D3FA-250E-4F56-A9B0-C5AA0134E3BB}" srcOrd="8" destOrd="0" presId="urn:microsoft.com/office/officeart/2005/8/layout/vList2"/>
    <dgm:cxn modelId="{56F77D30-3434-4734-9DA9-F6500B9370FD}" type="presParOf" srcId="{9FF9BD46-DE44-4B30-80ED-AC3A9E213A06}" destId="{8CACE038-891E-47D3-B649-2EB8C1DD8014}" srcOrd="9" destOrd="0" presId="urn:microsoft.com/office/officeart/2005/8/layout/vList2"/>
    <dgm:cxn modelId="{A3F866BB-79B3-4DE9-AF72-56E23C97E552}" type="presParOf" srcId="{9FF9BD46-DE44-4B30-80ED-AC3A9E213A06}" destId="{0F147CFF-3E8E-4540-9C52-F4C3397126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Trong mô hình DOM, các phần tử &lt;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&gt; được đại diện bằng đối tượng </a:t>
          </a:r>
          <a:r>
            <a:rPr lang="vi-VN" sz="1800" dirty="0" err="1" smtClean="0">
              <a:solidFill>
                <a:schemeClr val="tx1"/>
              </a:solidFill>
            </a:rPr>
            <a:t>HTMLCanvasElement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Đối tượng đó cung cấp các phương thức và thuộc tính để thay đổi diện mạo của các phần tử 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Đối tượng này có phương thức </a:t>
          </a:r>
          <a:r>
            <a:rPr lang="vi-VN" sz="1800" dirty="0" err="1" smtClean="0">
              <a:solidFill>
                <a:schemeClr val="tx1"/>
              </a:solidFill>
            </a:rPr>
            <a:t>getContext</a:t>
          </a:r>
          <a:r>
            <a:rPr lang="vi-VN" sz="1800" dirty="0" smtClean="0">
              <a:solidFill>
                <a:schemeClr val="tx1"/>
              </a:solidFill>
            </a:rPr>
            <a:t>(</a:t>
          </a:r>
          <a:r>
            <a:rPr lang="vi-VN" sz="1800" dirty="0" err="1" smtClean="0">
              <a:solidFill>
                <a:schemeClr val="tx1"/>
              </a:solidFill>
            </a:rPr>
            <a:t>context</a:t>
          </a:r>
          <a:r>
            <a:rPr lang="vi-VN" sz="1800" dirty="0" smtClean="0">
              <a:solidFill>
                <a:schemeClr val="tx1"/>
              </a:solidFill>
            </a:rPr>
            <a:t>) cho phép trả về phần nội dung của </a:t>
          </a:r>
          <a:r>
            <a:rPr lang="vi-VN" sz="1800" dirty="0" err="1" smtClean="0">
              <a:solidFill>
                <a:schemeClr val="tx1"/>
              </a:solidFill>
            </a:rPr>
            <a:t>canvas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30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X="-3604" custLinFactNeighborY="100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F95D3C8-574B-4260-9E0D-2C6888FE5C71}" type="presOf" srcId="{4E1CD5B7-2CF3-44AA-979B-6F420433627D}" destId="{388723AB-37EB-4EC2-B7B0-759657273835}" srcOrd="0" destOrd="0" presId="urn:microsoft.com/office/officeart/2005/8/layout/vList2"/>
    <dgm:cxn modelId="{1E09044C-56E4-4818-BFDC-FD5A71A7DC29}" type="presOf" srcId="{D32F8FCF-EDF2-4321-B49C-D5DF3D295B52}" destId="{9FF9BD46-DE44-4B30-80ED-AC3A9E213A06}" srcOrd="0" destOrd="0" presId="urn:microsoft.com/office/officeart/2005/8/layout/vList2"/>
    <dgm:cxn modelId="{90C0A932-EFE8-4FF4-A4D3-32236F2980C7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F90EE30-327B-45D5-8FA7-CDD1B42C008D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38F4F70A-2713-41C0-BF46-77836843DCB3}" type="presParOf" srcId="{9FF9BD46-DE44-4B30-80ED-AC3A9E213A06}" destId="{388723AB-37EB-4EC2-B7B0-759657273835}" srcOrd="0" destOrd="0" presId="urn:microsoft.com/office/officeart/2005/8/layout/vList2"/>
    <dgm:cxn modelId="{B9678028-1918-4985-B1B9-94B8F9843A94}" type="presParOf" srcId="{9FF9BD46-DE44-4B30-80ED-AC3A9E213A06}" destId="{D877BAB3-7DBF-46AB-A039-BE8C107F0C8C}" srcOrd="1" destOrd="0" presId="urn:microsoft.com/office/officeart/2005/8/layout/vList2"/>
    <dgm:cxn modelId="{D516A7DB-90BF-4884-9B9F-AB5120A8041E}" type="presParOf" srcId="{9FF9BD46-DE44-4B30-80ED-AC3A9E213A06}" destId="{0256FAD6-365E-4CAB-8266-8CECC71F7F52}" srcOrd="2" destOrd="0" presId="urn:microsoft.com/office/officeart/2005/8/layout/vList2"/>
    <dgm:cxn modelId="{2A680C68-4199-42D9-9973-9A45671509D3}" type="presParOf" srcId="{9FF9BD46-DE44-4B30-80ED-AC3A9E213A06}" destId="{C88DBDBC-73BA-40D4-ACAA-61468FA8920B}" srcOrd="3" destOrd="0" presId="urn:microsoft.com/office/officeart/2005/8/layout/vList2"/>
    <dgm:cxn modelId="{AC5A3B55-0CF3-4C7D-BDB6-CDEB5571167E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giới thiệu thẻ &lt;</a:t>
          </a:r>
          <a:r>
            <a:rPr lang="en-US" sz="1800" dirty="0" err="1" smtClean="0">
              <a:solidFill>
                <a:schemeClr val="tx1"/>
              </a:solidFill>
            </a:rPr>
            <a:t>eventsource</a:t>
          </a:r>
          <a:r>
            <a:rPr lang="en-US" sz="1800" dirty="0" smtClean="0">
              <a:solidFill>
                <a:schemeClr val="tx1"/>
              </a:solidFill>
            </a:rPr>
            <a:t>&gt; cho phép push các nội dung bên ngoài vào trong trang web. Mô hình này gọi là push model.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Vì thẻ &lt;</a:t>
          </a:r>
          <a:r>
            <a:rPr lang="vi-VN" sz="1800" dirty="0" err="1" smtClean="0">
              <a:solidFill>
                <a:schemeClr val="tx1"/>
              </a:solidFill>
            </a:rPr>
            <a:t>eventsource</a:t>
          </a:r>
          <a:r>
            <a:rPr lang="vi-VN" sz="1800" dirty="0" smtClean="0">
              <a:solidFill>
                <a:schemeClr val="tx1"/>
              </a:solidFill>
            </a:rPr>
            <a:t>&gt; không được hỗ trợ bởi nhiều trình duyệt, nên có thể sử dụng thẻ &lt;</a:t>
          </a:r>
          <a:r>
            <a:rPr lang="vi-VN" sz="1800" dirty="0" err="1" smtClean="0">
              <a:solidFill>
                <a:schemeClr val="tx1"/>
              </a:solidFill>
            </a:rPr>
            <a:t>embed</a:t>
          </a:r>
          <a:r>
            <a:rPr lang="vi-VN" sz="1800" dirty="0" smtClean="0">
              <a:solidFill>
                <a:schemeClr val="tx1"/>
              </a:solidFill>
            </a:rPr>
            <a:t>&gt; để thay thế.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Thẻ &lt;embed&gt; là thẻ mới trong HTML5 và nó có thể cho phép nhúng các nội dung bên ngoài vào trang web.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Các nội dung nhúng có thể là: image, audio, hoặc video.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400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4482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4934" custLinFactNeighborY="-61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0092" custLinFactNeighborY="-900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BA9AAB1-3B89-4583-84D4-6E2F54124937}" type="presOf" srcId="{4E1CD5B7-2CF3-44AA-979B-6F420433627D}" destId="{388723AB-37EB-4EC2-B7B0-759657273835}" srcOrd="0" destOrd="0" presId="urn:microsoft.com/office/officeart/2005/8/layout/vList2"/>
    <dgm:cxn modelId="{BC066ED3-37BD-41FD-BE7D-7B7103BB7833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26F7B0D-A80E-474D-AF73-6887A9F39A14}" type="presOf" srcId="{D32F8FCF-EDF2-4321-B49C-D5DF3D295B52}" destId="{9FF9BD46-DE44-4B30-80ED-AC3A9E213A06}" srcOrd="0" destOrd="0" presId="urn:microsoft.com/office/officeart/2005/8/layout/vList2"/>
    <dgm:cxn modelId="{558AD89B-7BC2-44D0-9809-B38274F41668}" type="presOf" srcId="{32F9483E-A135-41CD-9B8E-5BB23FE4E385}" destId="{02F157C3-4AF0-4564-919C-72DA0052C758}" srcOrd="0" destOrd="0" presId="urn:microsoft.com/office/officeart/2005/8/layout/vList2"/>
    <dgm:cxn modelId="{205B9585-D09D-4038-8275-60C9D27560F4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10D4616-44D6-4C80-84D2-67D4C9CA1621}" type="presParOf" srcId="{9FF9BD46-DE44-4B30-80ED-AC3A9E213A06}" destId="{388723AB-37EB-4EC2-B7B0-759657273835}" srcOrd="0" destOrd="0" presId="urn:microsoft.com/office/officeart/2005/8/layout/vList2"/>
    <dgm:cxn modelId="{E814A25C-C382-4A75-B92B-419CE8AD656D}" type="presParOf" srcId="{9FF9BD46-DE44-4B30-80ED-AC3A9E213A06}" destId="{D877BAB3-7DBF-46AB-A039-BE8C107F0C8C}" srcOrd="1" destOrd="0" presId="urn:microsoft.com/office/officeart/2005/8/layout/vList2"/>
    <dgm:cxn modelId="{2352F8ED-0F63-4806-ABF1-842455846BAD}" type="presParOf" srcId="{9FF9BD46-DE44-4B30-80ED-AC3A9E213A06}" destId="{0256FAD6-365E-4CAB-8266-8CECC71F7F52}" srcOrd="2" destOrd="0" presId="urn:microsoft.com/office/officeart/2005/8/layout/vList2"/>
    <dgm:cxn modelId="{8E249553-624F-413A-8323-BD2A772F6455}" type="presParOf" srcId="{9FF9BD46-DE44-4B30-80ED-AC3A9E213A06}" destId="{C88DBDBC-73BA-40D4-ACAA-61468FA8920B}" srcOrd="3" destOrd="0" presId="urn:microsoft.com/office/officeart/2005/8/layout/vList2"/>
    <dgm:cxn modelId="{E9909E1E-F510-43B5-8571-CE13F7CA28E0}" type="presParOf" srcId="{9FF9BD46-DE44-4B30-80ED-AC3A9E213A06}" destId="{A6445519-E36D-458F-8F29-D286534B965D}" srcOrd="4" destOrd="0" presId="urn:microsoft.com/office/officeart/2005/8/layout/vList2"/>
    <dgm:cxn modelId="{13B8B490-240F-41D3-8928-8A54C91BE446}" type="presParOf" srcId="{9FF9BD46-DE44-4B30-80ED-AC3A9E213A06}" destId="{A2EE26A5-691E-4C3F-B7EF-20DE69EA838D}" srcOrd="5" destOrd="0" presId="urn:microsoft.com/office/officeart/2005/8/layout/vList2"/>
    <dgm:cxn modelId="{2C4E2449-7DFD-4E5E-97F2-63CE8BDF749A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7709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Phần tử &lt;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&gt; được dùng để vẽ các hình khối trên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, và có thể tạo các hình động với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935" y="37935"/>
        <a:ext cx="8306130" cy="701228"/>
      </dsp:txXfrm>
    </dsp:sp>
    <dsp:sp modelId="{0256FAD6-365E-4CAB-8266-8CECC71F7F52}">
      <dsp:nvSpPr>
        <dsp:cNvPr id="0" name=""/>
        <dsp:cNvSpPr/>
      </dsp:nvSpPr>
      <dsp:spPr>
        <a:xfrm>
          <a:off x="0" y="996176"/>
          <a:ext cx="8382000" cy="7565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Phần tử &lt;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&gt; cũng cho những khả năng vẽ các đường cong, hình khối, tô mầu đa sắc, và tạo mẫu tô, ...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31" y="1033107"/>
        <a:ext cx="8308138" cy="682665"/>
      </dsp:txXfrm>
    </dsp:sp>
    <dsp:sp modelId="{A6445519-E36D-458F-8F29-D286534B965D}">
      <dsp:nvSpPr>
        <dsp:cNvPr id="0" name=""/>
        <dsp:cNvSpPr/>
      </dsp:nvSpPr>
      <dsp:spPr>
        <a:xfrm>
          <a:off x="0" y="1954117"/>
          <a:ext cx="8382000" cy="69579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Phần tử &lt;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&gt; là một thẻ chứa các nội dung khác giống như &lt;</a:t>
          </a:r>
          <a:r>
            <a:rPr lang="vi-VN" sz="1800" kern="1200" dirty="0" err="1" smtClean="0">
              <a:solidFill>
                <a:schemeClr val="tx1"/>
              </a:solidFill>
            </a:rPr>
            <a:t>div</a:t>
          </a:r>
          <a:r>
            <a:rPr lang="vi-VN" sz="1800" kern="1200" dirty="0" smtClean="0">
              <a:solidFill>
                <a:schemeClr val="tx1"/>
              </a:solidFill>
            </a:rPr>
            <a:t>&gt;, &lt;</a:t>
          </a:r>
          <a:r>
            <a:rPr lang="vi-VN" sz="1800" kern="1200" dirty="0" err="1" smtClean="0">
              <a:solidFill>
                <a:schemeClr val="tx1"/>
              </a:solidFill>
            </a:rPr>
            <a:t>table</a:t>
          </a:r>
          <a:r>
            <a:rPr lang="vi-VN" sz="1800" kern="1200" dirty="0" smtClean="0">
              <a:solidFill>
                <a:schemeClr val="tx1"/>
              </a:solidFill>
            </a:rPr>
            <a:t>&gt;, ... tuy nhiên điểm khác biệt chính là phần nội dung của nó thường được vẽ bởi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966" y="1988083"/>
        <a:ext cx="8314068" cy="627864"/>
      </dsp:txXfrm>
    </dsp:sp>
    <dsp:sp modelId="{02F157C3-4AF0-4564-919C-72DA0052C758}">
      <dsp:nvSpPr>
        <dsp:cNvPr id="0" name=""/>
        <dsp:cNvSpPr/>
      </dsp:nvSpPr>
      <dsp:spPr>
        <a:xfrm>
          <a:off x="0" y="2824976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&lt;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&gt; không chứa các đối tượng hình khối có sẵn, nội dung của nó được vẽ bằng mã lệnh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72" y="2858148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95832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Để dùng 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, người dùng cần phải chèn thẻ &lt;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&gt; vào trong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415" y="3732247"/>
        <a:ext cx="8309170" cy="673130"/>
      </dsp:txXfrm>
    </dsp:sp>
    <dsp:sp modelId="{0F147CFF-3E8E-4540-9C52-F4C339712692}">
      <dsp:nvSpPr>
        <dsp:cNvPr id="0" name=""/>
        <dsp:cNvSpPr/>
      </dsp:nvSpPr>
      <dsp:spPr>
        <a:xfrm>
          <a:off x="0" y="4675609"/>
          <a:ext cx="8382000" cy="73459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Dùng &lt;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&gt; giúp tăng hiệu xuất của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, và tránh được việc phải tải thêm các nội dung đồ họa khác từ bên ngoài.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5860" y="4711469"/>
        <a:ext cx="8310280" cy="662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58878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Trong mô hình DOM, các phần tử &lt;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&gt; được đại diện bằng đối tượng </a:t>
          </a:r>
          <a:r>
            <a:rPr lang="vi-VN" sz="1800" kern="1200" dirty="0" err="1" smtClean="0">
              <a:solidFill>
                <a:schemeClr val="tx1"/>
              </a:solidFill>
            </a:rPr>
            <a:t>HTMLCanvasElement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742" y="28742"/>
        <a:ext cx="8400716" cy="531304"/>
      </dsp:txXfrm>
    </dsp:sp>
    <dsp:sp modelId="{0256FAD6-365E-4CAB-8266-8CECC71F7F52}">
      <dsp:nvSpPr>
        <dsp:cNvPr id="0" name=""/>
        <dsp:cNvSpPr/>
      </dsp:nvSpPr>
      <dsp:spPr>
        <a:xfrm>
          <a:off x="0" y="734198"/>
          <a:ext cx="8458200" cy="586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Đối tượng đó cung cấp các phương thức và thuộc tính để thay đổi diện mạo của các phần tử 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48" y="762846"/>
        <a:ext cx="8400904" cy="529566"/>
      </dsp:txXfrm>
    </dsp:sp>
    <dsp:sp modelId="{A6445519-E36D-458F-8F29-D286534B965D}">
      <dsp:nvSpPr>
        <dsp:cNvPr id="0" name=""/>
        <dsp:cNvSpPr/>
      </dsp:nvSpPr>
      <dsp:spPr>
        <a:xfrm>
          <a:off x="0" y="1458308"/>
          <a:ext cx="8458200" cy="59909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Đối tượng này có phương thức </a:t>
          </a:r>
          <a:r>
            <a:rPr lang="vi-VN" sz="1800" kern="1200" dirty="0" err="1" smtClean="0">
              <a:solidFill>
                <a:schemeClr val="tx1"/>
              </a:solidFill>
            </a:rPr>
            <a:t>getContext</a:t>
          </a:r>
          <a:r>
            <a:rPr lang="vi-VN" sz="1800" kern="1200" dirty="0" smtClean="0">
              <a:solidFill>
                <a:schemeClr val="tx1"/>
              </a:solidFill>
            </a:rPr>
            <a:t>(</a:t>
          </a:r>
          <a:r>
            <a:rPr lang="vi-VN" sz="1800" kern="1200" dirty="0" err="1" smtClean="0">
              <a:solidFill>
                <a:schemeClr val="tx1"/>
              </a:solidFill>
            </a:rPr>
            <a:t>context</a:t>
          </a:r>
          <a:r>
            <a:rPr lang="vi-VN" sz="1800" kern="1200" dirty="0" smtClean="0">
              <a:solidFill>
                <a:schemeClr val="tx1"/>
              </a:solidFill>
            </a:rPr>
            <a:t>) cho phép trả về phần nội dung của </a:t>
          </a:r>
          <a:r>
            <a:rPr lang="vi-VN" sz="1800" kern="1200" dirty="0" err="1" smtClean="0">
              <a:solidFill>
                <a:schemeClr val="tx1"/>
              </a:solidFill>
            </a:rPr>
            <a:t>canvas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245" y="1487553"/>
        <a:ext cx="8399710" cy="540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70688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giới thiệu thẻ &lt;</a:t>
          </a:r>
          <a:r>
            <a:rPr lang="en-US" sz="1800" kern="1200" dirty="0" err="1" smtClean="0">
              <a:solidFill>
                <a:schemeClr val="tx1"/>
              </a:solidFill>
            </a:rPr>
            <a:t>eventsource</a:t>
          </a:r>
          <a:r>
            <a:rPr lang="en-US" sz="1800" kern="1200" dirty="0" smtClean="0">
              <a:solidFill>
                <a:schemeClr val="tx1"/>
              </a:solidFill>
            </a:rPr>
            <a:t>&gt; cho phép push các nội dung bên ngoài vào trong trang web. Mô hình này gọi là push model.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507" y="34507"/>
        <a:ext cx="8389186" cy="637875"/>
      </dsp:txXfrm>
    </dsp:sp>
    <dsp:sp modelId="{0256FAD6-365E-4CAB-8266-8CECC71F7F52}">
      <dsp:nvSpPr>
        <dsp:cNvPr id="0" name=""/>
        <dsp:cNvSpPr/>
      </dsp:nvSpPr>
      <dsp:spPr>
        <a:xfrm>
          <a:off x="0" y="827366"/>
          <a:ext cx="8458200" cy="712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Vì thẻ &lt;</a:t>
          </a:r>
          <a:r>
            <a:rPr lang="vi-VN" sz="1800" kern="1200" dirty="0" err="1" smtClean="0">
              <a:solidFill>
                <a:schemeClr val="tx1"/>
              </a:solidFill>
            </a:rPr>
            <a:t>eventsource</a:t>
          </a:r>
          <a:r>
            <a:rPr lang="vi-VN" sz="1800" kern="1200" dirty="0" smtClean="0">
              <a:solidFill>
                <a:schemeClr val="tx1"/>
              </a:solidFill>
            </a:rPr>
            <a:t>&gt; không được hỗ trợ bởi nhiều trình duyệt, nên có thể sử dụng thẻ &lt;</a:t>
          </a:r>
          <a:r>
            <a:rPr lang="vi-VN" sz="1800" kern="1200" dirty="0" err="1" smtClean="0">
              <a:solidFill>
                <a:schemeClr val="tx1"/>
              </a:solidFill>
            </a:rPr>
            <a:t>embed</a:t>
          </a:r>
          <a:r>
            <a:rPr lang="vi-VN" sz="1800" kern="1200" dirty="0" smtClean="0">
              <a:solidFill>
                <a:schemeClr val="tx1"/>
              </a:solidFill>
            </a:rPr>
            <a:t>&gt; để thay thế.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766" y="862132"/>
        <a:ext cx="8388668" cy="642658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458200" cy="71718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Thẻ &lt;embed&gt; là thẻ mới trong HTML5 và nó có thể cho phép nhúng các nội dung bên ngoài vào trang web.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5010" y="1711409"/>
        <a:ext cx="8388180" cy="647163"/>
      </dsp:txXfrm>
    </dsp:sp>
    <dsp:sp modelId="{02F157C3-4AF0-4564-919C-72DA0052C758}">
      <dsp:nvSpPr>
        <dsp:cNvPr id="0" name=""/>
        <dsp:cNvSpPr/>
      </dsp:nvSpPr>
      <dsp:spPr>
        <a:xfrm>
          <a:off x="0" y="2514600"/>
          <a:ext cx="8458200" cy="66370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Các nội dung nhúng có thể là: image, audio, hoặc video.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99" y="2546999"/>
        <a:ext cx="8393402" cy="59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17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Canvas and JavaScript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Vẽ đường thẳng trong Canvas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41956"/>
            <a:ext cx="74676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&lt;title&gt;Line&lt;/title&gt;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red;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41956"/>
            <a:ext cx="74676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ctext.moveTo</a:t>
            </a:r>
            <a:r>
              <a:rPr lang="en-GB" sz="2400" baseline="30000" dirty="0" smtClean="0"/>
              <a:t>(100, 150);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ctext.lineTo</a:t>
            </a:r>
            <a:r>
              <a:rPr lang="en-GB" sz="2400" baseline="30000" dirty="0" smtClean="0"/>
              <a:t>(250, 50);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5;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“blue”;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r>
              <a:rPr lang="en-GB" sz="2400" baseline="30000" dirty="0" smtClean="0"/>
              <a:t>      };</a:t>
            </a:r>
          </a:p>
          <a:p>
            <a:r>
              <a:rPr lang="en-GB" sz="2400" baseline="30000" dirty="0" smtClean="0"/>
              <a:t>    &lt;/script&gt;</a:t>
            </a:r>
          </a:p>
          <a:p>
            <a:r>
              <a:rPr lang="en-GB" sz="2400" baseline="30000" dirty="0" smtClean="0"/>
              <a:t>  &lt;/head&gt;</a:t>
            </a:r>
          </a:p>
          <a:p>
            <a:r>
              <a:rPr lang="en-GB" sz="2400" baseline="30000" dirty="0" smtClean="0"/>
              <a:t>  &lt;body&gt;</a:t>
            </a:r>
          </a:p>
          <a:p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width=”360” height=”200”&gt;&lt;/canvas&gt;</a:t>
            </a:r>
          </a:p>
          <a:p>
            <a:r>
              <a:rPr lang="en-GB" sz="2400" baseline="30000" dirty="0" smtClean="0"/>
              <a:t>  &lt;/body&gt;</a:t>
            </a:r>
          </a:p>
          <a:p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Vẽ đường thẳng trong Canvas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23999"/>
            <a:ext cx="5105400" cy="3970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(</a:t>
            </a:r>
            <a:r>
              <a:rPr lang="vi-VN" dirty="0" smtClean="0"/>
              <a:t>1/1</a:t>
            </a:r>
            <a:r>
              <a:rPr lang="en-US" dirty="0" smtClean="0"/>
              <a:t>6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canvas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cho phép làm việc với nhiều đối tượng vẽ hình khối khác nhau.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một số đối tượng: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15240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Rectangle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1336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Cho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phép vẽ hình chữ nhật bằng 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rect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một số phương thức và thuộc tính: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4804"/>
              </p:ext>
            </p:extLst>
          </p:nvPr>
        </p:nvGraphicFramePr>
        <p:xfrm>
          <a:off x="838200" y="3505200"/>
          <a:ext cx="7696200" cy="250777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73594"/>
                <a:gridCol w="5322606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Thuộc tính và phương thức</a:t>
                      </a: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fillStyle</a:t>
                      </a: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Giá trị có thể nhận là: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hoặc CSS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Kiểu mặc định là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solid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tuy nhiên người dùng có thể gán mầu tùy ý.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Vẽ và tô mầu theo kiểu mầu đặt trong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fillStyle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strokeStyle</a:t>
                      </a: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Giá trị có thể nhận là: gradient, pattern hoặc CSS color.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2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0608"/>
              </p:ext>
            </p:extLst>
          </p:nvPr>
        </p:nvGraphicFramePr>
        <p:xfrm>
          <a:off x="762000" y="914400"/>
          <a:ext cx="7696200" cy="20523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817359"/>
                <a:gridCol w="4878841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Thuộc tính và phương thức</a:t>
                      </a: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strokeRect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Vẽ đường viền nhưng không tô mầu, sử dụng mầu đặt trong thuộc tính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strokeStyle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clearRect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  <a:endParaRPr lang="en-US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Xóa các pixel mầu trong hình chữ nhật chỉ định.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971800"/>
            <a:ext cx="8534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506212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green;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3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023434"/>
            <a:ext cx="7467600" cy="461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(‘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’);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(‘2d’);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ctext.rect</a:t>
            </a:r>
            <a:r>
              <a:rPr lang="en-GB" sz="2400" baseline="30000" dirty="0" smtClean="0"/>
              <a:t>(30, 50, 150,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“Magenta”;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‘black’;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width=”278”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4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19200"/>
            <a:ext cx="3276600" cy="31014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1000" y="45720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Arcs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5181600"/>
            <a:ext cx="85344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Cho phép vẽ đường cong.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Tham số gồm: góc bắt đầu, góc kết thúc, bán kính, tâm và chiều vẽ (xuôi hoặc ngược chiều kim đồng hồ).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5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Cú pháp: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295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16512"/>
            <a:ext cx="69342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arc(x, y, radius, </a:t>
            </a:r>
            <a:r>
              <a:rPr lang="en-US" sz="2400" baseline="30000" dirty="0" err="1" smtClean="0"/>
              <a:t>startAngle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endAngle</a:t>
            </a:r>
            <a:r>
              <a:rPr lang="en-US" sz="2400" baseline="30000" dirty="0" smtClean="0"/>
              <a:t>, anticlockwise)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9800"/>
            <a:ext cx="78486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trong đó,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x,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 -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là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tọa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độ tâm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radius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bán kính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startAngle</a:t>
            </a:r>
            <a:r>
              <a:rPr lang="en-US" sz="2800" baseline="30000" dirty="0" smtClean="0"/>
              <a:t>, </a:t>
            </a:r>
            <a:r>
              <a:rPr lang="en-US" sz="2800" baseline="30000" dirty="0" err="1" smtClean="0"/>
              <a:t>endAngle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góc bắt đầu và góc kết thúc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anticlockwise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chiều vẽ, nhận một giá trị true hoặc false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7338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298943"/>
            <a:ext cx="74676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</a:t>
            </a:r>
            <a:r>
              <a:rPr lang="en-GB" sz="2400" dirty="0" smtClean="0"/>
              <a:t> </a:t>
            </a:r>
            <a:r>
              <a:rPr lang="en-GB" sz="2400" baseline="30000" dirty="0" smtClean="0"/>
              <a:t>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6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14400"/>
            <a:ext cx="8229600" cy="581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#</a:t>
            </a:r>
            <a:r>
              <a:rPr lang="en-GB" sz="2400" baseline="30000" dirty="0" err="1" smtClean="0">
                <a:cs typeface="Courier New" pitchFamily="49" charset="0"/>
              </a:rPr>
              <a:t>mCanvas</a:t>
            </a:r>
            <a:r>
              <a:rPr lang="en-GB" sz="2400" baseline="30000" dirty="0" smtClean="0"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  border: 1px solid black;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window.onload</a:t>
            </a:r>
            <a:r>
              <a:rPr lang="en-GB" sz="2400" baseline="30000" dirty="0" smtClean="0">
                <a:cs typeface="Courier New" pitchFamily="49" charset="0"/>
              </a:rPr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canvas = </a:t>
            </a:r>
            <a:r>
              <a:rPr lang="en-GB" sz="2400" baseline="30000" dirty="0" err="1" smtClean="0">
                <a:cs typeface="Courier New" pitchFamily="49" charset="0"/>
              </a:rPr>
              <a:t>document.getElementById</a:t>
            </a:r>
            <a:r>
              <a:rPr lang="en-GB" sz="2400" baseline="30000" dirty="0" smtClean="0">
                <a:cs typeface="Courier New" pitchFamily="49" charset="0"/>
              </a:rPr>
              <a:t>(“</a:t>
            </a:r>
            <a:r>
              <a:rPr lang="en-GB" sz="2400" baseline="30000" dirty="0" err="1" smtClean="0">
                <a:cs typeface="Courier New" pitchFamily="49" charset="0"/>
              </a:rPr>
              <a:t>mCanvas</a:t>
            </a:r>
            <a:r>
              <a:rPr lang="en-GB" sz="2400" baseline="30000" dirty="0" smtClean="0">
                <a:cs typeface="Courier New" pitchFamily="49" charset="0"/>
              </a:rPr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  <a:r>
              <a:rPr lang="en-GB" sz="2400" baseline="30000" dirty="0" err="1" smtClean="0">
                <a:cs typeface="Courier New" pitchFamily="49" charset="0"/>
              </a:rPr>
              <a:t>ctext</a:t>
            </a:r>
            <a:r>
              <a:rPr lang="en-GB" sz="2400" baseline="30000" dirty="0" smtClean="0">
                <a:cs typeface="Courier New" pitchFamily="49" charset="0"/>
              </a:rPr>
              <a:t> = </a:t>
            </a:r>
            <a:r>
              <a:rPr lang="en-GB" sz="2400" baseline="30000" dirty="0" err="1" smtClean="0">
                <a:cs typeface="Courier New" pitchFamily="49" charset="0"/>
              </a:rPr>
              <a:t>canvas.getContext</a:t>
            </a:r>
            <a:r>
              <a:rPr lang="en-GB" sz="2400" baseline="30000" dirty="0" smtClean="0">
                <a:cs typeface="Courier New" pitchFamily="49" charset="0"/>
              </a:rPr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x = </a:t>
            </a:r>
            <a:r>
              <a:rPr lang="en-GB" sz="2400" baseline="30000" dirty="0" err="1" smtClean="0">
                <a:cs typeface="Courier New" pitchFamily="49" charset="0"/>
              </a:rPr>
              <a:t>canvas.width</a:t>
            </a:r>
            <a:r>
              <a:rPr lang="en-GB" sz="2400" baseline="30000" dirty="0" smtClean="0">
                <a:cs typeface="Courier New" pitchFamily="49" charset="0"/>
              </a:rPr>
              <a:t> / 2;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radius = 75;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  <a:r>
              <a:rPr lang="en-GB" sz="2400" baseline="30000" dirty="0" err="1" smtClean="0">
                <a:cs typeface="Courier New" pitchFamily="49" charset="0"/>
              </a:rPr>
              <a:t>startAngle</a:t>
            </a:r>
            <a:r>
              <a:rPr lang="en-GB" sz="2400" baseline="30000" dirty="0" smtClean="0">
                <a:cs typeface="Courier New" pitchFamily="49" charset="0"/>
              </a:rPr>
              <a:t> = 1.1 * </a:t>
            </a:r>
            <a:r>
              <a:rPr lang="en-GB" sz="2400" baseline="30000" dirty="0" err="1" smtClean="0">
                <a:cs typeface="Courier New" pitchFamily="49" charset="0"/>
              </a:rPr>
              <a:t>Math.PI</a:t>
            </a:r>
            <a:r>
              <a:rPr lang="en-GB" sz="2400" baseline="30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  <a:r>
              <a:rPr lang="en-GB" sz="2400" baseline="30000" dirty="0" err="1" smtClean="0">
                <a:cs typeface="Courier New" pitchFamily="49" charset="0"/>
              </a:rPr>
              <a:t>endAngle</a:t>
            </a:r>
            <a:r>
              <a:rPr lang="en-GB" sz="2400" baseline="30000" dirty="0" smtClean="0">
                <a:cs typeface="Courier New" pitchFamily="49" charset="0"/>
              </a:rPr>
              <a:t> = 1.9 * </a:t>
            </a:r>
            <a:r>
              <a:rPr lang="en-GB" sz="2400" baseline="30000" dirty="0" err="1" smtClean="0">
                <a:cs typeface="Courier New" pitchFamily="49" charset="0"/>
              </a:rPr>
              <a:t>Math.PI</a:t>
            </a:r>
            <a:r>
              <a:rPr lang="en-GB" sz="2400" baseline="30000" dirty="0" smtClean="0">
                <a:cs typeface="Courier New" pitchFamily="49" charset="0"/>
              </a:rPr>
              <a:t>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var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  <a:r>
              <a:rPr lang="en-GB" sz="2400" baseline="30000" dirty="0" err="1" smtClean="0">
                <a:cs typeface="Courier New" pitchFamily="49" charset="0"/>
              </a:rPr>
              <a:t>ctrClockwise</a:t>
            </a:r>
            <a:r>
              <a:rPr lang="en-GB" sz="2400" baseline="30000" dirty="0" smtClean="0">
                <a:cs typeface="Courier New" pitchFamily="49" charset="0"/>
              </a:rPr>
              <a:t> = false;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ctext.beginPath</a:t>
            </a:r>
            <a:r>
              <a:rPr lang="en-GB" sz="2400" baseline="30000" dirty="0" smtClean="0">
                <a:cs typeface="Courier New" pitchFamily="49" charset="0"/>
              </a:rPr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ctext.arc(x, y, radius, </a:t>
            </a:r>
            <a:r>
              <a:rPr lang="en-GB" sz="2400" baseline="30000" dirty="0" err="1" smtClean="0">
                <a:cs typeface="Courier New" pitchFamily="49" charset="0"/>
              </a:rPr>
              <a:t>startAngle</a:t>
            </a:r>
            <a:r>
              <a:rPr lang="en-GB" sz="2400" baseline="30000" dirty="0" smtClean="0">
                <a:cs typeface="Courier New" pitchFamily="49" charset="0"/>
              </a:rPr>
              <a:t>, </a:t>
            </a:r>
            <a:r>
              <a:rPr lang="en-GB" sz="2400" baseline="30000" dirty="0" err="1" smtClean="0">
                <a:cs typeface="Courier New" pitchFamily="49" charset="0"/>
              </a:rPr>
              <a:t>endAngle</a:t>
            </a:r>
            <a:r>
              <a:rPr lang="en-GB" sz="2400" baseline="30000" dirty="0" smtClean="0">
                <a:cs typeface="Courier New" pitchFamily="49" charset="0"/>
              </a:rPr>
              <a:t>, </a:t>
            </a:r>
            <a:r>
              <a:rPr lang="en-GB" sz="2400" baseline="30000" dirty="0" err="1" smtClean="0">
                <a:cs typeface="Courier New" pitchFamily="49" charset="0"/>
              </a:rPr>
              <a:t>ctrClockwise</a:t>
            </a:r>
            <a:r>
              <a:rPr lang="en-GB" sz="2400" baseline="30000" dirty="0" smtClean="0">
                <a:cs typeface="Courier New" pitchFamily="49" charset="0"/>
              </a:rPr>
              <a:t>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ctext.lineWidth</a:t>
            </a:r>
            <a:r>
              <a:rPr lang="en-GB" sz="2400" baseline="30000" dirty="0" smtClean="0">
                <a:cs typeface="Courier New" pitchFamily="49" charset="0"/>
              </a:rPr>
              <a:t> = 25;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// line </a:t>
            </a:r>
            <a:r>
              <a:rPr lang="en-GB" sz="2400" baseline="30000" dirty="0" err="1" smtClean="0">
                <a:cs typeface="Courier New" pitchFamily="49" charset="0"/>
              </a:rPr>
              <a:t>color</a:t>
            </a:r>
            <a:endParaRPr lang="en-GB" sz="24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ctext.strokeStyle</a:t>
            </a:r>
            <a:r>
              <a:rPr lang="en-GB" sz="2400" baseline="30000" dirty="0" smtClean="0">
                <a:cs typeface="Courier New" pitchFamily="49" charset="0"/>
              </a:rPr>
              <a:t> = “</a:t>
            </a:r>
            <a:r>
              <a:rPr lang="en-GB" sz="2400" baseline="30000" dirty="0" err="1" smtClean="0">
                <a:cs typeface="Courier New" pitchFamily="49" charset="0"/>
              </a:rPr>
              <a:t>DarkGreen</a:t>
            </a:r>
            <a:r>
              <a:rPr lang="en-GB" sz="2400" baseline="30000" dirty="0" smtClean="0">
                <a:cs typeface="Courier New" pitchFamily="49" charset="0"/>
              </a:rPr>
              <a:t>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</a:t>
            </a:r>
            <a:r>
              <a:rPr lang="en-GB" sz="2400" baseline="30000" dirty="0" err="1" smtClean="0">
                <a:cs typeface="Courier New" pitchFamily="49" charset="0"/>
              </a:rPr>
              <a:t>ctext.stroke</a:t>
            </a:r>
            <a:r>
              <a:rPr lang="en-GB" sz="2400" baseline="30000" dirty="0" smtClean="0">
                <a:cs typeface="Courier New" pitchFamily="49" charset="0"/>
              </a:rPr>
              <a:t>();	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&lt;/script&gt;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>
                <a:cs typeface="Courier New" pitchFamily="49" charset="0"/>
              </a:rPr>
              <a:t>    &lt;canvas id=”</a:t>
            </a:r>
            <a:r>
              <a:rPr lang="en-US" sz="2400" baseline="30000" dirty="0" err="1" smtClean="0">
                <a:cs typeface="Courier New" pitchFamily="49" charset="0"/>
              </a:rPr>
              <a:t>mCanvas</a:t>
            </a:r>
            <a:r>
              <a:rPr lang="en-US" sz="2400" baseline="30000" dirty="0" smtClean="0">
                <a:cs typeface="Courier New" pitchFamily="49" charset="0"/>
              </a:rPr>
              <a:t>” width=”278” height=”250”&gt;&lt;/canvas&gt;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&lt;/body&gt;&lt;/html&gt;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7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055" y="1196181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920500"/>
            <a:ext cx="3124200" cy="3527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8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Circle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1524000"/>
            <a:ext cx="83820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arc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cũng có thể sử dụng để vẽ hình tròn.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vẽ hình tròn cần đặt góc bắt đầu bằng 0 và góc kết thúc là 2*PI.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67838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145846"/>
            <a:ext cx="6934200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arc(x, y, radius, </a:t>
            </a:r>
            <a:r>
              <a:rPr lang="en-US" sz="2400" baseline="30000" dirty="0" err="1" smtClean="0"/>
              <a:t>startAngle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endAngle</a:t>
            </a:r>
            <a:r>
              <a:rPr lang="en-US" sz="2400" baseline="30000" dirty="0" smtClean="0"/>
              <a:t>, anticlockwise)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 smtClean="0">
                <a:latin typeface="Calibri" pitchFamily="34" charset="0"/>
                <a:cs typeface="Calibri" pitchFamily="34" charset="0"/>
              </a:rPr>
              <a:t>Giới </a:t>
            </a: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thiệu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Canvas</a:t>
            </a: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 trong HTML5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Lệnh vẽ các đường thẳng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Sử dụng mầu và mầu trong suốt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Làm việc với các đối tượng đồ họa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Làm việc với các ảnh và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text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Mô tả cách tạo sự kiện bằng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 và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jQuery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Gộp các nội dung bên ngoài vào trang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web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9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79543"/>
            <a:ext cx="74676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blue;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ctrX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canvas.width</a:t>
            </a:r>
            <a:r>
              <a:rPr lang="en-GB" sz="2400" baseline="30000" dirty="0" smtClean="0"/>
              <a:t> / 2;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79543"/>
            <a:ext cx="8077200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ctrY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canvas.height</a:t>
            </a:r>
            <a:r>
              <a:rPr lang="en-GB" sz="2400" baseline="30000" dirty="0" smtClean="0"/>
              <a:t> / 2;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radius = 70;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ctext.arc(</a:t>
            </a:r>
            <a:r>
              <a:rPr lang="en-GB" sz="2400" baseline="30000" dirty="0" err="1" smtClean="0"/>
              <a:t>ctrX</a:t>
            </a:r>
            <a:r>
              <a:rPr lang="en-GB" sz="2400" baseline="30000" dirty="0" smtClean="0"/>
              <a:t>, </a:t>
            </a:r>
            <a:r>
              <a:rPr lang="en-GB" sz="2400" baseline="30000" dirty="0" err="1" smtClean="0"/>
              <a:t>ctrY</a:t>
            </a:r>
            <a:r>
              <a:rPr lang="en-GB" sz="2400" baseline="30000" dirty="0" smtClean="0"/>
              <a:t>, radius, 0, 2 * </a:t>
            </a:r>
            <a:r>
              <a:rPr lang="en-GB" sz="2400" baseline="30000" dirty="0" err="1" smtClean="0"/>
              <a:t>Math.PI</a:t>
            </a:r>
            <a:r>
              <a:rPr lang="en-GB" sz="2400" baseline="30000" dirty="0" smtClean="0"/>
              <a:t>, false);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“</a:t>
            </a:r>
            <a:r>
              <a:rPr lang="en-GB" sz="2400" baseline="30000" dirty="0" err="1" smtClean="0"/>
              <a:t>DarkOrchid</a:t>
            </a:r>
            <a:r>
              <a:rPr lang="en-GB" sz="2400" baseline="30000" dirty="0" smtClean="0"/>
              <a:t>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4;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“black”;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width=”356” height=”150”&gt;&lt;/canvas&gt;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(</a:t>
            </a:r>
            <a:r>
              <a:rPr lang="vi-VN" dirty="0" smtClean="0"/>
              <a:t>1</a:t>
            </a:r>
            <a:r>
              <a:rPr lang="en-US" dirty="0" smtClean="0"/>
              <a:t>0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600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Figure 17.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483642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(</a:t>
            </a:r>
            <a:r>
              <a:rPr lang="vi-VN" dirty="0" smtClean="0"/>
              <a:t>1</a:t>
            </a:r>
            <a:r>
              <a:rPr lang="en-US" dirty="0" smtClean="0"/>
              <a:t>1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Bezier Curves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3716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vẽ đường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cong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Bezier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sử dụng phương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thức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 smtClean="0">
                <a:latin typeface="Calibri" pitchFamily="34" charset="0"/>
                <a:cs typeface="Calibri" pitchFamily="34" charset="0"/>
              </a:rPr>
              <a:t>bezierCurveTo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Đường cong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Bezier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cần cung cấp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điểm, 2 điểm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điều khiển,1 điểm nội dung và một điểm kết thúc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055709"/>
            <a:ext cx="7467600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#</a:t>
            </a:r>
            <a:r>
              <a:rPr lang="en-GB" sz="2400" baseline="30000" dirty="0" err="1" smtClean="0">
                <a:cs typeface="Courier New" pitchFamily="49" charset="0"/>
              </a:rPr>
              <a:t>mCanvas</a:t>
            </a:r>
            <a:r>
              <a:rPr lang="en-GB" sz="2400" baseline="30000" dirty="0" smtClean="0">
                <a:cs typeface="Courier New" pitchFamily="49" charset="0"/>
              </a:rPr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  border: 1px solid maroon;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(</a:t>
            </a:r>
            <a:r>
              <a:rPr lang="vi-VN" dirty="0" smtClean="0"/>
              <a:t>1</a:t>
            </a:r>
            <a:r>
              <a:rPr lang="en-US" dirty="0" smtClean="0"/>
              <a:t>2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4676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ctext.moveTo</a:t>
            </a:r>
            <a:r>
              <a:rPr lang="en-GB" sz="2400" baseline="30000" dirty="0" smtClean="0"/>
              <a:t>(188, 130);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ctext.bezierCurveTo</a:t>
            </a:r>
            <a:r>
              <a:rPr lang="en-GB" sz="2400" baseline="30000" dirty="0" smtClean="0"/>
              <a:t>(140, 10, 388, 10, 288,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15;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// line </a:t>
            </a:r>
            <a:r>
              <a:rPr lang="en-GB" sz="2400" baseline="30000" dirty="0" err="1" smtClean="0"/>
              <a:t>color</a:t>
            </a:r>
            <a:endParaRPr lang="en-GB" sz="2400" baseline="30000" dirty="0" smtClean="0"/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“purple”;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(</a:t>
            </a:r>
            <a:r>
              <a:rPr lang="vi-VN" dirty="0" smtClean="0"/>
              <a:t>1</a:t>
            </a:r>
            <a:r>
              <a:rPr lang="en-US" dirty="0" smtClean="0"/>
              <a:t>3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7526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14" y="2209800"/>
            <a:ext cx="415544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</a:t>
            </a:r>
            <a:r>
              <a:rPr lang="vi-VN" dirty="0" smtClean="0"/>
              <a:t>(</a:t>
            </a:r>
            <a:r>
              <a:rPr lang="en-US" dirty="0" smtClean="0"/>
              <a:t>14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Quadratic Curves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5240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vẽ đường cong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Quadratic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sử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dụng phương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thức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 smtClean="0">
                <a:latin typeface="Calibri" pitchFamily="34" charset="0"/>
                <a:cs typeface="Calibri" pitchFamily="34" charset="0"/>
              </a:rPr>
              <a:t>quadraticCurveTo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()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</a:t>
            </a: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Đường cong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Quadratic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cần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cung cấp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điểm,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1 điểm nội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dung, 1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điểm kết thúc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và một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điểm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điều khiển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331061"/>
            <a:ext cx="746760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#9C9898;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(</a:t>
            </a:r>
            <a:r>
              <a:rPr lang="vi-VN" dirty="0" smtClean="0"/>
              <a:t>1</a:t>
            </a:r>
            <a:r>
              <a:rPr lang="en-US" dirty="0" smtClean="0"/>
              <a:t>5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467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ctext.moveTo</a:t>
            </a:r>
            <a:r>
              <a:rPr lang="en-GB" sz="2400" baseline="30000" dirty="0" smtClean="0"/>
              <a:t>(178, 150);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ctext.quadraticCurveTo</a:t>
            </a:r>
            <a:r>
              <a:rPr lang="en-GB" sz="2400" baseline="30000" dirty="0" smtClean="0"/>
              <a:t>(220, 0, 320, 150);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15;</a:t>
            </a:r>
          </a:p>
          <a:p>
            <a:r>
              <a:rPr lang="en-GB" sz="2400" baseline="30000" dirty="0" smtClean="0"/>
              <a:t>        // line </a:t>
            </a:r>
            <a:r>
              <a:rPr lang="en-GB" sz="2400" baseline="30000" dirty="0" err="1" smtClean="0"/>
              <a:t>color</a:t>
            </a:r>
            <a:endParaRPr lang="en-GB" sz="2400" baseline="30000" dirty="0" smtClean="0"/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“Fuchsia”;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</a:t>
            </a:r>
            <a:r>
              <a:rPr lang="en-GB" sz="2400" baseline="30000" dirty="0" smtClean="0"/>
              <a:t>();</a:t>
            </a:r>
          </a:p>
          <a:p>
            <a:r>
              <a:rPr lang="en-GB" sz="2400" baseline="30000" dirty="0" smtClean="0"/>
              <a:t>      };</a:t>
            </a:r>
          </a:p>
          <a:p>
            <a:r>
              <a:rPr lang="en-GB" sz="2400" baseline="30000" dirty="0" smtClean="0"/>
              <a:t>    &lt;/script&gt;</a:t>
            </a:r>
          </a:p>
          <a:p>
            <a:r>
              <a:rPr lang="en-GB" sz="2400" baseline="30000" dirty="0" smtClean="0"/>
              <a:t>  &lt;/head&gt;</a:t>
            </a:r>
          </a:p>
          <a:p>
            <a:r>
              <a:rPr lang="en-GB" sz="2400" baseline="30000" dirty="0" smtClean="0"/>
              <a:t>  &lt;body&gt;</a:t>
            </a:r>
          </a:p>
          <a:p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width=”378” height=”200”&gt;&lt;/canvas&gt;</a:t>
            </a:r>
          </a:p>
          <a:p>
            <a:r>
              <a:rPr lang="en-GB" sz="2400" baseline="30000" dirty="0" smtClean="0"/>
              <a:t>  &lt;/body&gt;</a:t>
            </a:r>
          </a:p>
          <a:p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đối tượng vẽ hình khối (</a:t>
            </a:r>
            <a:r>
              <a:rPr lang="vi-VN" dirty="0" smtClean="0"/>
              <a:t>1</a:t>
            </a:r>
            <a:r>
              <a:rPr lang="en-US" dirty="0" smtClean="0"/>
              <a:t>6</a:t>
            </a:r>
            <a:r>
              <a:rPr lang="vi-VN" dirty="0" smtClean="0"/>
              <a:t>/1</a:t>
            </a:r>
            <a:r>
              <a:rPr lang="en-US" dirty="0"/>
              <a:t>6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133600"/>
            <a:ext cx="3972625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Làm việc với ảnh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thể vẽ một đối tượng ảnh lên trên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canvas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bằng 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drawImage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Phương thức này cũng cho phép vẽ một phần của ảnh và có thể vẽ với kích thước tăng hoặc giảm so với kích thước ban đầu.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Đối tượng ảnh có thể là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video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image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hoặc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canvas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445939"/>
            <a:ext cx="7467600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#9C9898;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Làm việc với ảnh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083707"/>
            <a:ext cx="7467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imgObj</a:t>
            </a:r>
            <a:r>
              <a:rPr lang="en-GB" sz="2400" baseline="30000" dirty="0" smtClean="0"/>
              <a:t> = new Image();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imgObj.onload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ctext.drawImage</a:t>
            </a:r>
            <a:r>
              <a:rPr lang="en-GB" sz="2400" baseline="30000" dirty="0" smtClean="0"/>
              <a:t>(</a:t>
            </a:r>
            <a:r>
              <a:rPr lang="en-GB" sz="2400" baseline="30000" dirty="0" err="1" smtClean="0"/>
              <a:t>imgObj</a:t>
            </a:r>
            <a:r>
              <a:rPr lang="en-GB" sz="2400" baseline="30000" dirty="0" smtClean="0"/>
              <a:t>, 69, 50);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imgObj.src = “bird.jpg”;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width=”368” height=”300”&gt;&lt;/canvas&gt;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Canvas (1/6)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09709404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Làm việc với ảnh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81200"/>
            <a:ext cx="3505200" cy="3667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Làm việc với text (1/5)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Canvas cho phép thiết đặt font, style, và size của text bằng cách sử dụng thuộc tính font.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Font style có thể là italic, normal, hoặc bold.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Để đặt mầu cho text, sử dụng thuộc tính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fillStyle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819400"/>
            <a:ext cx="7467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&lt;!DOCTYPE HTML&gt;</a:t>
            </a:r>
          </a:p>
          <a:p>
            <a:r>
              <a:rPr lang="en-GB" sz="2400" baseline="30000" dirty="0" smtClean="0"/>
              <a:t>&lt;html&gt;</a:t>
            </a:r>
          </a:p>
          <a:p>
            <a:r>
              <a:rPr lang="en-GB" sz="2400" baseline="30000" dirty="0" smtClean="0"/>
              <a:t>  &lt;head&gt;</a:t>
            </a:r>
          </a:p>
          <a:p>
            <a:r>
              <a:rPr lang="en-GB" sz="2400" baseline="30000" dirty="0" smtClean="0"/>
              <a:t>    &lt;style&gt;</a:t>
            </a:r>
          </a:p>
          <a:p>
            <a:r>
              <a:rPr lang="en-GB" sz="2400" baseline="30000" dirty="0" smtClean="0"/>
              <a:t>      body {</a:t>
            </a:r>
          </a:p>
          <a:p>
            <a:r>
              <a:rPr lang="en-GB" sz="2400" baseline="30000" dirty="0" smtClean="0"/>
              <a:t>        margin: 0px;</a:t>
            </a:r>
          </a:p>
          <a:p>
            <a:r>
              <a:rPr lang="en-GB" sz="2400" baseline="30000" dirty="0" smtClean="0"/>
              <a:t>        padding: 0px;</a:t>
            </a:r>
          </a:p>
          <a:p>
            <a:r>
              <a:rPr lang="en-GB" sz="2400" baseline="30000" dirty="0" smtClean="0"/>
              <a:t>      }</a:t>
            </a:r>
          </a:p>
          <a:p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r>
              <a:rPr lang="en-GB" sz="2400" baseline="30000" dirty="0" smtClean="0"/>
              <a:t>        border: 1px solid blue;</a:t>
            </a:r>
          </a:p>
          <a:p>
            <a:r>
              <a:rPr lang="en-GB" sz="2400" baseline="30000" dirty="0" smtClean="0"/>
              <a:t>      }</a:t>
            </a:r>
          </a:p>
          <a:p>
            <a:r>
              <a:rPr lang="en-GB" sz="2400" baseline="30000" dirty="0" smtClean="0"/>
              <a:t>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Làm việc với text </a:t>
            </a:r>
            <a:r>
              <a:rPr lang="en-US" dirty="0" smtClean="0"/>
              <a:t>(2/5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038237"/>
            <a:ext cx="7467600" cy="360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ctext.font</a:t>
            </a:r>
            <a:r>
              <a:rPr lang="en-GB" sz="2400" baseline="30000" dirty="0" smtClean="0"/>
              <a:t> = “italic 30pt Calibri”;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“</a:t>
            </a:r>
            <a:r>
              <a:rPr lang="en-GB" sz="2400" baseline="30000" dirty="0" err="1" smtClean="0"/>
              <a:t>MediumVioletRed</a:t>
            </a:r>
            <a:r>
              <a:rPr lang="en-GB" sz="2400" baseline="30000" dirty="0" smtClean="0"/>
              <a:t>”;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</a:t>
            </a:r>
            <a:r>
              <a:rPr lang="en-US" sz="2400" baseline="30000" dirty="0" err="1" smtClean="0"/>
              <a:t>ctext.fillText</a:t>
            </a:r>
            <a:r>
              <a:rPr lang="en-US" sz="2400" baseline="30000" dirty="0" smtClean="0"/>
              <a:t>(“Welcome to HTML5!”, 40,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width=”380” height=”170”&gt;&lt;/canvas&gt;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Làm việc với text </a:t>
            </a:r>
            <a:r>
              <a:rPr lang="en-US" dirty="0" smtClean="0"/>
              <a:t>(3/5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97000"/>
            <a:ext cx="46482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48006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thể đặt mầu vẽ bằng 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strokeText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và 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strokeStyle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Làm việc với text </a:t>
            </a:r>
            <a:r>
              <a:rPr lang="en-US" dirty="0" smtClean="0"/>
              <a:t>(4/5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80197"/>
            <a:ext cx="7467600" cy="484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&lt;!DOCTYPE HTML&gt;</a:t>
            </a:r>
          </a:p>
          <a:p>
            <a:r>
              <a:rPr lang="en-GB" sz="2400" baseline="30000" dirty="0" smtClean="0"/>
              <a:t> &lt;html&gt;</a:t>
            </a:r>
          </a:p>
          <a:p>
            <a:r>
              <a:rPr lang="en-GB" sz="2400" baseline="30000" dirty="0" smtClean="0"/>
              <a:t>  &lt;head&gt;</a:t>
            </a:r>
          </a:p>
          <a:p>
            <a:r>
              <a:rPr lang="en-GB" sz="2400" baseline="30000" dirty="0" smtClean="0"/>
              <a:t>    &lt;style&gt;</a:t>
            </a:r>
          </a:p>
          <a:p>
            <a:r>
              <a:rPr lang="en-GB" sz="2400" baseline="30000" dirty="0" smtClean="0"/>
              <a:t>      body {</a:t>
            </a:r>
          </a:p>
          <a:p>
            <a:r>
              <a:rPr lang="en-GB" sz="2400" baseline="30000" dirty="0" smtClean="0"/>
              <a:t>        margin: 0px;</a:t>
            </a:r>
          </a:p>
          <a:p>
            <a:r>
              <a:rPr lang="en-GB" sz="2400" baseline="30000" dirty="0" smtClean="0"/>
              <a:t>        padding: 0px;</a:t>
            </a:r>
          </a:p>
          <a:p>
            <a:r>
              <a:rPr lang="en-GB" sz="2400" baseline="30000" dirty="0" smtClean="0"/>
              <a:t>      }</a:t>
            </a:r>
          </a:p>
          <a:p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r>
              <a:rPr lang="en-GB" sz="2400" baseline="30000" dirty="0" smtClean="0"/>
              <a:t>        border: 1px solid black;</a:t>
            </a:r>
          </a:p>
          <a:p>
            <a:r>
              <a:rPr lang="en-GB" sz="2400" baseline="30000" dirty="0" smtClean="0"/>
              <a:t>      }</a:t>
            </a:r>
          </a:p>
          <a:p>
            <a:r>
              <a:rPr lang="en-GB" sz="2400" baseline="30000" dirty="0" smtClean="0"/>
              <a:t>    &lt;/style&gt;</a:t>
            </a:r>
          </a:p>
          <a:p>
            <a:r>
              <a:rPr lang="en-GB" sz="2400" baseline="30000" dirty="0" smtClean="0"/>
              <a:t>    &lt;script&gt;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{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80197"/>
            <a:ext cx="7467600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x = 80;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y = 110;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ctext.font</a:t>
            </a:r>
            <a:r>
              <a:rPr lang="en-GB" sz="2400" baseline="30000" dirty="0" smtClean="0"/>
              <a:t> = “40pt Calibri”;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 = 2;</a:t>
            </a:r>
          </a:p>
          <a:p>
            <a:r>
              <a:rPr lang="en-GB" sz="2400" baseline="30000" dirty="0" smtClean="0"/>
              <a:t>        // stroke </a:t>
            </a:r>
            <a:r>
              <a:rPr lang="en-GB" sz="2400" baseline="30000" dirty="0" err="1" smtClean="0"/>
              <a:t>color</a:t>
            </a:r>
            <a:endParaRPr lang="en-GB" sz="2400" baseline="30000" dirty="0" smtClean="0"/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 “Brown”;</a:t>
            </a:r>
          </a:p>
          <a:p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ctext.strokeText</a:t>
            </a:r>
            <a:r>
              <a:rPr lang="en-GB" sz="2400" baseline="30000" dirty="0" smtClean="0"/>
              <a:t>(“HTML5”, x, y);</a:t>
            </a:r>
          </a:p>
          <a:p>
            <a:r>
              <a:rPr lang="en-GB" sz="2400" baseline="30000" dirty="0" smtClean="0"/>
              <a:t>      };</a:t>
            </a:r>
          </a:p>
          <a:p>
            <a:r>
              <a:rPr lang="en-GB" sz="2400" baseline="30000" dirty="0" smtClean="0"/>
              <a:t>    &lt;/script&gt;</a:t>
            </a:r>
          </a:p>
          <a:p>
            <a:r>
              <a:rPr lang="en-GB" sz="2400" baseline="30000" dirty="0" smtClean="0"/>
              <a:t>  &lt;/head&gt;</a:t>
            </a:r>
          </a:p>
          <a:p>
            <a:r>
              <a:rPr lang="en-GB" sz="2400" baseline="30000" dirty="0" smtClean="0"/>
              <a:t>  &lt;body&gt;</a:t>
            </a:r>
          </a:p>
          <a:p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width=”360” height=”200”&gt;&lt;/canvas&gt;</a:t>
            </a:r>
          </a:p>
          <a:p>
            <a:r>
              <a:rPr lang="en-GB" sz="2400" baseline="30000" dirty="0" smtClean="0"/>
              <a:t>  &lt;/body&gt;</a:t>
            </a:r>
          </a:p>
          <a:p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Làm việc với text </a:t>
            </a:r>
            <a:r>
              <a:rPr lang="en-US" dirty="0" smtClean="0"/>
              <a:t>(5/5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828800"/>
            <a:ext cx="4652947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 smtClean="0"/>
              <a:t>Đặc tính trong suốt (1/3)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5344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Có 2 cách đặt tính trong suốt cho text và hình khối.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Cách thứ nhất: sử dụng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strokeStyle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và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fillStyle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Cách thứ hai: sử dụng thuộc tính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globalAlpha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globalAlpha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nhận giá trị là 1 số trong khoảng từ 0(hoàn toàn trong suốt) đến 1(không trong suốt).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276600"/>
            <a:ext cx="7467600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body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margin: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padding: 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#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border: 1px solid black;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&lt;/style&gt;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411162"/>
          </a:xfrm>
        </p:spPr>
        <p:txBody>
          <a:bodyPr/>
          <a:lstStyle/>
          <a:p>
            <a:r>
              <a:rPr lang="en-US" dirty="0"/>
              <a:t>Đặc tính trong suốt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4676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(“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(“2d”);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“Indigo”;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ctext.strokeStyle</a:t>
            </a:r>
            <a:r>
              <a:rPr lang="en-GB" sz="2400" baseline="30000" dirty="0" smtClean="0"/>
              <a:t> =”black”;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ctext.lineWidth</a:t>
            </a:r>
            <a:r>
              <a:rPr lang="en-GB" sz="2400" baseline="30000" dirty="0" smtClean="0"/>
              <a:t>=2;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ctext.font</a:t>
            </a:r>
            <a:r>
              <a:rPr lang="en-GB" sz="2400" baseline="30000" dirty="0" smtClean="0"/>
              <a:t> = “italic 30pt Calibri”;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ctext.fillText</a:t>
            </a:r>
            <a:r>
              <a:rPr lang="en-GB" sz="2400" baseline="30000" dirty="0" smtClean="0"/>
              <a:t>(“HTML5”, 40,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ctext.strokeText</a:t>
            </a:r>
            <a:r>
              <a:rPr lang="en-GB" sz="2400" baseline="30000" dirty="0" smtClean="0"/>
              <a:t>(“HTML5”, 40,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=”blue”;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ctext.globalAlpha</a:t>
            </a:r>
            <a:r>
              <a:rPr lang="en-GB" sz="2400" baseline="30000" dirty="0" smtClean="0"/>
              <a:t>=0.5;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	</a:t>
            </a:r>
            <a:r>
              <a:rPr lang="en-GB" sz="2400" baseline="30000" dirty="0" err="1" smtClean="0"/>
              <a:t>ctext.fillRect</a:t>
            </a:r>
            <a:r>
              <a:rPr lang="en-GB" sz="2400" baseline="30000" dirty="0" smtClean="0"/>
              <a:t>(100, 10, 150,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width=”350” height=”170”&gt;&lt;/canvas&gt;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/>
              <a:t>Đặc tính trong suốt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358562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Dùng sự kiện với jQuery </a:t>
            </a:r>
            <a:r>
              <a:rPr lang="en-US" dirty="0" smtClean="0"/>
              <a:t>(1/5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4582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cung cấp 2 sự kiện thường được dùng để tương tác với chuột.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Gồm: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7526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hover() event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23622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cung cấp hàm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hover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nhận vào 2 tham số.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Tham số thứ nhất được thực thi khi di chuột vào phần tử, và tham số thứ 2 được thực thi khi di chuột ra khỏi phần tử.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4093018"/>
            <a:ext cx="7467600" cy="188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&lt;!DOCTYPE html&gt;</a:t>
            </a:r>
          </a:p>
          <a:p>
            <a:r>
              <a:rPr lang="en-GB" sz="2400" baseline="30000" dirty="0" smtClean="0"/>
              <a:t> &lt;html&gt;</a:t>
            </a:r>
          </a:p>
          <a:p>
            <a:r>
              <a:rPr lang="en-GB" sz="2400" baseline="30000" dirty="0" smtClean="0"/>
              <a:t>  &lt;head&gt;</a:t>
            </a:r>
          </a:p>
          <a:p>
            <a:r>
              <a:rPr lang="en-GB" sz="2400" baseline="30000" dirty="0" smtClean="0"/>
              <a:t>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=”jquery-1.7.2.min.js”&gt;&lt;/script&gt;</a:t>
            </a:r>
          </a:p>
          <a:p>
            <a:r>
              <a:rPr lang="en-GB" sz="2400" baseline="30000" dirty="0" smtClean="0"/>
              <a:t>   &lt;script&gt;</a:t>
            </a:r>
          </a:p>
          <a:p>
            <a:r>
              <a:rPr lang="en-GB" sz="2400" baseline="30000" dirty="0" smtClean="0"/>
              <a:t>      $(document).ready(function(){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Canvas </a:t>
            </a:r>
            <a:r>
              <a:rPr lang="en-US" dirty="0" smtClean="0"/>
              <a:t>(2/6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64739"/>
            <a:ext cx="7156126" cy="3107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&lt;title&gt; Canvas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	   canvas{border: medium double red; margin: 4px}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	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>
                <a:cs typeface="Courier New" pitchFamily="49" charset="0"/>
              </a:rPr>
              <a:t>    &lt;canvas width=”278”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Dùng sự kiện với jQuery </a:t>
            </a:r>
            <a:r>
              <a:rPr lang="en-US" dirty="0" smtClean="0"/>
              <a:t>(2/5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90600"/>
            <a:ext cx="7467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smtClean="0"/>
              <a:t>    $(“p”).hover(function(){</a:t>
            </a:r>
          </a:p>
          <a:p>
            <a:r>
              <a:rPr lang="en-US" sz="2400" baseline="30000" dirty="0" smtClean="0"/>
              <a:t>    $(“p”).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color”,”red</a:t>
            </a:r>
            <a:r>
              <a:rPr lang="en-US" sz="2400" baseline="30000" dirty="0" smtClean="0"/>
              <a:t>”);</a:t>
            </a:r>
          </a:p>
          <a:p>
            <a:r>
              <a:rPr lang="en-GB" sz="2400" baseline="30000" dirty="0" smtClean="0"/>
              <a:t>    },function(){</a:t>
            </a:r>
          </a:p>
          <a:p>
            <a:r>
              <a:rPr lang="en-US" sz="2400" baseline="30000" dirty="0" smtClean="0"/>
              <a:t>    $(“p”).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color”,”maroon</a:t>
            </a:r>
            <a:r>
              <a:rPr lang="en-US" sz="2400" baseline="30000" dirty="0" smtClean="0"/>
              <a:t>”);</a:t>
            </a:r>
          </a:p>
          <a:p>
            <a:r>
              <a:rPr lang="en-GB" sz="2400" baseline="30000" dirty="0" smtClean="0"/>
              <a:t>    });</a:t>
            </a:r>
          </a:p>
          <a:p>
            <a:r>
              <a:rPr lang="en-GB" sz="2400" baseline="30000" dirty="0" smtClean="0"/>
              <a:t>  });</a:t>
            </a:r>
          </a:p>
          <a:p>
            <a:r>
              <a:rPr lang="en-GB" sz="2400" baseline="30000" dirty="0" smtClean="0"/>
              <a:t>  &lt;/script&gt;</a:t>
            </a:r>
          </a:p>
          <a:p>
            <a:r>
              <a:rPr lang="en-GB" sz="2400" baseline="30000" dirty="0" smtClean="0"/>
              <a:t> &lt;/head&gt;</a:t>
            </a:r>
          </a:p>
          <a:p>
            <a:r>
              <a:rPr lang="en-GB" sz="2400" baseline="30000" dirty="0" smtClean="0"/>
              <a:t>   &lt;body&gt;</a:t>
            </a:r>
          </a:p>
          <a:p>
            <a:r>
              <a:rPr lang="en-US" sz="2400" baseline="30000" dirty="0" smtClean="0"/>
              <a:t>    &lt;p&gt;Hover the mouse on this line.&lt;/p&gt;</a:t>
            </a:r>
          </a:p>
          <a:p>
            <a:r>
              <a:rPr lang="en-GB" sz="2400" baseline="30000" dirty="0" smtClean="0"/>
              <a:t>   &lt;/body&gt;</a:t>
            </a:r>
          </a:p>
          <a:p>
            <a:r>
              <a:rPr lang="en-GB" sz="2400" baseline="30000" dirty="0" smtClean="0"/>
              <a:t> 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Dùng sự kiện với jQuery </a:t>
            </a:r>
            <a:r>
              <a:rPr lang="en-US" dirty="0" smtClean="0"/>
              <a:t>(3/5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32766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Khi di chuột vào: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838200"/>
            <a:ext cx="32766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Khi di chuột ra: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1981200"/>
            <a:ext cx="4004110" cy="2971800"/>
          </a:xfrm>
          <a:prstGeom prst="rect">
            <a:avLst/>
          </a:prstGeom>
        </p:spPr>
      </p:pic>
      <p:pic>
        <p:nvPicPr>
          <p:cNvPr id="8" name="Picture 7" descr="Figure 17.15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81200"/>
            <a:ext cx="4019751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Dùng sự kiện với jQuery </a:t>
            </a:r>
            <a:r>
              <a:rPr lang="en-US" dirty="0" smtClean="0"/>
              <a:t>(4/5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toggle() event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3716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Gần giống như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hover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(), sự kiện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toggle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đáp lại thao tác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click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chuột.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Hàm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toggle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có thể nhận vào nhiều hơn 2 tham số.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Tất cả các hàm truyền vào cho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toggle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sẽ được thực thi khi có thao tác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click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chuột.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551714"/>
            <a:ext cx="74676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&lt;script </a:t>
            </a:r>
            <a:r>
              <a:rPr lang="en-GB" sz="2400" baseline="30000" dirty="0" err="1" smtClean="0"/>
              <a:t>src</a:t>
            </a:r>
            <a:r>
              <a:rPr lang="en-GB" sz="2400" baseline="30000" dirty="0" smtClean="0"/>
              <a:t>=”jquery-1.7.2.min.js”&gt;&lt;/script&gt;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$(document).ready(function(){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$(“p”).toggle(function(){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$(“body”).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color”,”blue</a:t>
            </a:r>
            <a:r>
              <a:rPr lang="en-US" sz="2400" baseline="30000" dirty="0" smtClean="0"/>
              <a:t>”);},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function(){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$(“body”).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color”,”pink</a:t>
            </a:r>
            <a:r>
              <a:rPr lang="en-US" sz="2400" baseline="30000" dirty="0" smtClean="0"/>
              <a:t>”);},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567641"/>
            <a:ext cx="7467600" cy="260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function(){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$(“body”).</a:t>
            </a:r>
            <a:r>
              <a:rPr lang="en-US" sz="2400" baseline="30000" dirty="0" err="1" smtClean="0"/>
              <a:t>css</a:t>
            </a:r>
            <a:r>
              <a:rPr lang="en-US" sz="2400" baseline="30000" dirty="0" smtClean="0"/>
              <a:t>(“background-</a:t>
            </a:r>
            <a:r>
              <a:rPr lang="en-US" sz="2400" baseline="30000" dirty="0" err="1" smtClean="0"/>
              <a:t>color”,”grey</a:t>
            </a:r>
            <a:r>
              <a:rPr lang="en-US" sz="2400" baseline="30000" dirty="0" smtClean="0"/>
              <a:t>”);}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});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&lt;p&gt;Click to change the colors.&lt;/p&gt;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Dùng sự kiện với jQuery (5/5)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 khi click vào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text: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Figure 17.1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42795"/>
            <a:ext cx="3733800" cy="2767405"/>
          </a:xfrm>
          <a:prstGeom prst="rect">
            <a:avLst/>
          </a:prstGeom>
        </p:spPr>
      </p:pic>
      <p:pic>
        <p:nvPicPr>
          <p:cNvPr id="10" name="Picture 9" descr="Figure 17.17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590800"/>
            <a:ext cx="370114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 smtClean="0"/>
              <a:t>Gộp các nội dung bên ngoài vào trang web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92666527"/>
              </p:ext>
            </p:extLst>
          </p:nvPr>
        </p:nvGraphicFramePr>
        <p:xfrm>
          <a:off x="304800" y="990600"/>
          <a:ext cx="845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4343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898446"/>
            <a:ext cx="7467600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&lt;embed </a:t>
            </a:r>
            <a:r>
              <a:rPr lang="en-GB" sz="2800" baseline="30000" dirty="0" err="1" smtClean="0"/>
              <a:t>src</a:t>
            </a:r>
            <a:r>
              <a:rPr lang="en-GB" sz="2800" baseline="30000" dirty="0" smtClean="0"/>
              <a:t>=”mymovie.mp3”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kết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Phần tử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canvas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 cho phép tạo ra một vùng vẽ đồ họa.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vẽ đường thẳng trên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canvas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sử dụng các 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stroke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beginPath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lineTo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moveTo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Arcs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cho phép vẽ đường tròn hoặc một phần đường tròn.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thể vẽ hình chữ nhật bằng 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rect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Đường cong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bezier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cần 3 tham số là 4 điểm: 2 điểm điểu khiển, 1 điểm nội dung, và một điểm kết thúc.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Đường cong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quadratic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sử dụng 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quadraticCurveTo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để vẽ.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thể vẽ đối tượng ảnh bằng phương thức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drawImage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Canvas </a:t>
            </a:r>
            <a:r>
              <a:rPr lang="en-US" dirty="0" smtClean="0"/>
              <a:t>(3/6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219200"/>
            <a:ext cx="3200401" cy="329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Canvas </a:t>
            </a:r>
            <a:r>
              <a:rPr lang="en-US" dirty="0" smtClean="0"/>
              <a:t>(4/6</a:t>
            </a:r>
            <a:r>
              <a:rPr lang="en-US" dirty="0"/>
              <a:t>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15851346"/>
              </p:ext>
            </p:extLst>
          </p:nvPr>
        </p:nvGraphicFramePr>
        <p:xfrm>
          <a:off x="304800" y="914400"/>
          <a:ext cx="8458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124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749615"/>
            <a:ext cx="74676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&lt;title&gt; Canvas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window.onload</a:t>
            </a:r>
            <a:r>
              <a:rPr lang="en-GB" sz="2400" baseline="30000" dirty="0" smtClean="0"/>
              <a:t> = function()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canvas = </a:t>
            </a:r>
            <a:r>
              <a:rPr lang="en-GB" sz="2400" baseline="30000" dirty="0" err="1" smtClean="0"/>
              <a:t>document.getElementById</a:t>
            </a:r>
            <a:r>
              <a:rPr lang="en-GB" sz="2400" baseline="30000" dirty="0" smtClean="0"/>
              <a:t>(‘</a:t>
            </a:r>
            <a:r>
              <a:rPr lang="en-GB" sz="2400" baseline="30000" dirty="0" err="1" smtClean="0"/>
              <a:t>mCanvas</a:t>
            </a:r>
            <a:r>
              <a:rPr lang="en-GB" sz="2400" baseline="30000" dirty="0" smtClean="0"/>
              <a:t>’);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var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ctext</a:t>
            </a:r>
            <a:r>
              <a:rPr lang="en-GB" sz="2400" baseline="30000" dirty="0" smtClean="0"/>
              <a:t> = </a:t>
            </a:r>
            <a:r>
              <a:rPr lang="en-GB" sz="2400" baseline="30000" dirty="0" err="1" smtClean="0"/>
              <a:t>canvas.getContext</a:t>
            </a:r>
            <a:r>
              <a:rPr lang="en-GB" sz="2400" baseline="30000" dirty="0" smtClean="0"/>
              <a:t>(‘2d’);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Canvas </a:t>
            </a:r>
            <a:r>
              <a:rPr lang="en-US" dirty="0" smtClean="0"/>
              <a:t>(5/6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83665"/>
            <a:ext cx="7467600" cy="285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ctext.beginPath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ctext.rect</a:t>
            </a:r>
            <a:r>
              <a:rPr lang="en-GB" sz="2400" baseline="30000" dirty="0" smtClean="0"/>
              <a:t>(18, 50, 200, 100);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ctext.fillStyle</a:t>
            </a:r>
            <a:r>
              <a:rPr lang="en-GB" sz="2400" baseline="30000" dirty="0" smtClean="0"/>
              <a:t> = ”</a:t>
            </a:r>
            <a:r>
              <a:rPr lang="en-GB" sz="2400" baseline="30000" dirty="0" err="1" smtClean="0"/>
              <a:t>DarkBlue</a:t>
            </a:r>
            <a:r>
              <a:rPr lang="en-GB" sz="2400" baseline="30000" dirty="0" smtClean="0"/>
              <a:t>”;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</a:t>
            </a:r>
            <a:r>
              <a:rPr lang="en-GB" sz="2400" baseline="30000" dirty="0" err="1" smtClean="0"/>
              <a:t>ctext.fill</a:t>
            </a:r>
            <a:r>
              <a:rPr lang="en-GB" sz="2400" baseline="30000" dirty="0" smtClean="0"/>
              <a:t>();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  };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&lt;canvas id=”</a:t>
            </a:r>
            <a:r>
              <a:rPr lang="en-US" sz="2400" baseline="30000" dirty="0" err="1" smtClean="0"/>
              <a:t>mCanvas</a:t>
            </a:r>
            <a:r>
              <a:rPr lang="en-US" sz="2400" baseline="30000" dirty="0" smtClean="0"/>
              <a:t>” width=”578”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&lt;/html&gt;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Canvas </a:t>
            </a:r>
            <a:r>
              <a:rPr lang="en-US" dirty="0" smtClean="0"/>
              <a:t>(6/6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295400"/>
            <a:ext cx="4438385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Vẽ đường thẳng trong Canvas </a:t>
            </a:r>
            <a:r>
              <a:rPr lang="en-US" dirty="0" smtClean="0"/>
              <a:t>(1/3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vẽ đường thẳng sử dụng các phương thức sau: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stroke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beginPath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lineTo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moveTo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Cú pháp như sau: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99258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81534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trong đó,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ctext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là đối tượng đồ họa 2d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beginPath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Bắt đầu một hình vẽ mới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moveTo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Chỉ ra điểm bắt đầu của đường thẳng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lineTo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Chỉ ra điểm kết thúc của đường thẳng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Vẽ đường thẳng vừa định nghĩa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252986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err="1" smtClean="0"/>
              <a:t>ctext.beginPath</a:t>
            </a:r>
            <a:r>
              <a:rPr lang="en-US" sz="2400" baseline="30000" dirty="0" smtClean="0"/>
              <a:t>();</a:t>
            </a:r>
            <a:endParaRPr lang="en-US" sz="2400" dirty="0" smtClean="0"/>
          </a:p>
          <a:p>
            <a:r>
              <a:rPr lang="en-US" sz="2400" baseline="30000" dirty="0" err="1" smtClean="0"/>
              <a:t>ctext.moveTo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x,y</a:t>
            </a:r>
            <a:r>
              <a:rPr lang="en-US" sz="2400" baseline="30000" dirty="0" smtClean="0"/>
              <a:t>);</a:t>
            </a:r>
            <a:endParaRPr lang="en-US" sz="2400" dirty="0" smtClean="0"/>
          </a:p>
          <a:p>
            <a:r>
              <a:rPr lang="en-US" sz="2400" baseline="30000" dirty="0" err="1" smtClean="0"/>
              <a:t>ctext.lineTo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x,y</a:t>
            </a:r>
            <a:r>
              <a:rPr lang="en-US" sz="2400" baseline="30000" dirty="0" smtClean="0"/>
              <a:t>); </a:t>
            </a:r>
            <a:endParaRPr lang="en-US" sz="2400" dirty="0" smtClean="0"/>
          </a:p>
          <a:p>
            <a:r>
              <a:rPr lang="en-US" sz="2400" baseline="30000" dirty="0" err="1" smtClean="0"/>
              <a:t>ctext.stroke</a:t>
            </a:r>
            <a:r>
              <a:rPr lang="en-US" sz="2400" baseline="30000" dirty="0" smtClean="0"/>
              <a:t>();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13890</TotalTime>
  <Words>3792</Words>
  <Application>Microsoft Office PowerPoint</Application>
  <PresentationFormat>On-screen Show (4:3)</PresentationFormat>
  <Paragraphs>666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Mục tiêu</vt:lpstr>
      <vt:lpstr>Phần tử Canvas (1/6)</vt:lpstr>
      <vt:lpstr>Phần tử Canvas (2/6)</vt:lpstr>
      <vt:lpstr>Phần tử Canvas (3/6)</vt:lpstr>
      <vt:lpstr>Phần tử Canvas (4/6)</vt:lpstr>
      <vt:lpstr>Phần tử Canvas (5/6)</vt:lpstr>
      <vt:lpstr>Phần tử Canvas (6/6)</vt:lpstr>
      <vt:lpstr>Vẽ đường thẳng trong Canvas (1/3)</vt:lpstr>
      <vt:lpstr>Vẽ đường thẳng trong Canvas (2/3)</vt:lpstr>
      <vt:lpstr>Vẽ đường thẳng trong Canvas (3/3)</vt:lpstr>
      <vt:lpstr>Các đối tượng vẽ hình khối (1/16)</vt:lpstr>
      <vt:lpstr>Các đối tượng vẽ hình khối (2/16)</vt:lpstr>
      <vt:lpstr>Các đối tượng vẽ hình khối (3/16)</vt:lpstr>
      <vt:lpstr>Các đối tượng vẽ hình khối (4/16)</vt:lpstr>
      <vt:lpstr>Các đối tượng vẽ hình khối (5/16)</vt:lpstr>
      <vt:lpstr>Các đối tượng vẽ hình khối (6/16)</vt:lpstr>
      <vt:lpstr>Các đối tượng vẽ hình khối (7/16)</vt:lpstr>
      <vt:lpstr>Các đối tượng vẽ hình khối (8/16)</vt:lpstr>
      <vt:lpstr>Các đối tượng vẽ hình khối (9/16)</vt:lpstr>
      <vt:lpstr>Các đối tượng vẽ hình khối (10/16)</vt:lpstr>
      <vt:lpstr>Các đối tượng vẽ hình khối (11/16)</vt:lpstr>
      <vt:lpstr>Các đối tượng vẽ hình khối (12/16)</vt:lpstr>
      <vt:lpstr>Các đối tượng vẽ hình khối (13/16)</vt:lpstr>
      <vt:lpstr>Các đối tượng vẽ hình khối (14/16)</vt:lpstr>
      <vt:lpstr>Các đối tượng vẽ hình khối (15/16)</vt:lpstr>
      <vt:lpstr>Các đối tượng vẽ hình khối (16/16)</vt:lpstr>
      <vt:lpstr>Làm việc với ảnh (1/3)</vt:lpstr>
      <vt:lpstr>Làm việc với ảnh (2/3)</vt:lpstr>
      <vt:lpstr>Làm việc với ảnh (3/3)</vt:lpstr>
      <vt:lpstr>Làm việc với text (1/5)</vt:lpstr>
      <vt:lpstr>Làm việc với text (2/5)</vt:lpstr>
      <vt:lpstr>Làm việc với text (3/5)</vt:lpstr>
      <vt:lpstr>Làm việc với text (4/5)</vt:lpstr>
      <vt:lpstr>Làm việc với text (5/5)</vt:lpstr>
      <vt:lpstr>Đặc tính trong suốt (1/3)</vt:lpstr>
      <vt:lpstr>Đặc tính trong suốt (2/3)</vt:lpstr>
      <vt:lpstr>Đặc tính trong suốt (3/3)</vt:lpstr>
      <vt:lpstr>Dùng sự kiện với jQuery (1/5)</vt:lpstr>
      <vt:lpstr>Dùng sự kiện với jQuery (2/5)</vt:lpstr>
      <vt:lpstr>Dùng sự kiện với jQuery (3/5)</vt:lpstr>
      <vt:lpstr>Dùng sự kiện với jQuery (4/5)</vt:lpstr>
      <vt:lpstr>Dùng sự kiện với jQuery (5/5)</vt:lpstr>
      <vt:lpstr>Gộp các nội dung bên ngoài vào trang web</vt:lpstr>
      <vt:lpstr>Tổng kết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17 XP</dc:title>
  <dc:creator>Aptech Limited</dc:creator>
  <cp:lastModifiedBy>So1 AQ</cp:lastModifiedBy>
  <cp:revision>2386</cp:revision>
  <dcterms:created xsi:type="dcterms:W3CDTF">2006-08-16T00:00:00Z</dcterms:created>
  <dcterms:modified xsi:type="dcterms:W3CDTF">2014-10-29T13:51:23Z</dcterms:modified>
</cp:coreProperties>
</file>