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3" r:id="rId9"/>
    <p:sldId id="267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EDD3F-779C-485E-9E1E-BA6F9D91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0D47D0-7F4B-443D-900A-CFC482CA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9A0DC-B878-4907-8372-C21C3E33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C1555-A67F-481E-B4DF-6A0B0C25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ECDCA-40F3-4D11-9475-B86CC95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47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CF0D5-B7A8-4A55-8B5A-C344F18A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FF6787-201B-49AA-8B0B-1E18B57DF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589F3A-3E1E-4D8C-B31A-1787B762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B12B12-B2F6-45CE-B088-8286A7B0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3EE1C4-0B51-4275-AFE7-C4628C81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08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924BAD-DA4D-4C95-B48D-BE9CB5885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FEAAE0-24D9-4EE3-A5D6-1E0176CCB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054E6-EBFE-4680-8D54-A2F76320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0357AF-106D-4A8D-A5A0-D4A4554B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40B215-E371-4461-A9B9-75C84E920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64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2EC47-4C1B-425C-A160-06F23CEF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/>
          </a:bodyPr>
          <a:lstStyle>
            <a:lvl1pPr>
              <a:defRPr sz="2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2361CD-C986-47A0-A690-C321E2FF4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036"/>
            <a:ext cx="10515600" cy="4911928"/>
          </a:xfrm>
        </p:spPr>
        <p:txBody>
          <a:bodyPr/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1063A-5D1B-48BA-9275-6599DEA8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D8B6B5-3878-4BF2-A97F-CB5EB116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CD39D-8164-48BD-A3D9-2FE9AEAE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52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796EC-A7F0-4050-9A53-1B758BDF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F09F42-58AF-4CC8-8005-F9884FF1F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4A6F88-DB54-4BE9-A004-44758051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5D49F7-7AF0-4C10-B88A-30418CC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D93E84-B718-42B9-9023-6D9C5CC6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45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739E-5375-4878-B3DA-F3357B66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A487F6-A9CA-4277-A0AE-5378FDE0F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FD55C3-4A45-4151-B71A-1F239C02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AF8564-7515-47EF-BDBC-9A36D9B8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365616-A12C-47A6-A1B4-E518CD7F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B74CCF-DDFC-40B5-946E-BCE85072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79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7EDDF-98D8-4A3C-876E-D572B71E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13CCEC-1EF8-494D-9302-3AB6FD8C2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A82DC8-CA1F-4890-B327-3540C9789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7CF324-0F9F-4557-825F-31B86D916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310855-8A97-441E-A85F-274CAD379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8F39A53-B9D6-4A34-A621-9101FFB1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A394FE-8554-4400-A36E-5830F63F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53786E-5829-4D2C-90DC-1153BF71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89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1EDC8-3D7F-4A80-8C6A-C67B4A45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9AE7CF-811D-44FE-9E3B-7CCB28BB3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729D09-95A7-4C5B-A6DE-296466B6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8B923D-16B0-43E6-BE03-0C0493F6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56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414DEC-40B5-4C15-B122-DE05E458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35381B-E88C-4C6A-A3F1-7EA37A6F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2493C18-F6E3-4BE7-AF79-F8A21E1B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11BA6-08B2-471D-978D-8D6E64EB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573DCB-0C6E-4E30-B672-69B2ADF1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FD7AA8-5FBD-4F9B-939A-C0AAAC25E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8BB09D-71C3-4669-89D5-6CBAAA4E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5D7C0E-709D-4975-A1B2-2A27DECE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D01F88-4A18-4C34-B448-D7F9FFEB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6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FC9D5-4A5C-42B9-9BF2-8227BAF8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6BA2FD-92EA-4B3C-A6F2-E34C71436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ADEC3-8D0F-4474-A80D-D1BC37FD6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916B52-BCA0-4549-A0EE-2571B0E4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4FE6C2-E0C5-4783-870F-1BCA9C0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DBC325-5A24-4799-AD66-F46B973B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31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CF40E4-3194-4654-97F3-15BDD947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B18EED-0FDE-4D98-A00E-683CCB143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62101-FF1C-424A-873E-CF383EDA5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102C0-EE81-4FCD-8361-FBA99FDEAD9D}" type="datetimeFigureOut">
              <a:rPr kumimoji="1" lang="ja-JP" altLang="en-US" smtClean="0"/>
              <a:t>2019/8/18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D1CF94-A5CB-46B7-A8D6-2FBEF855E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973B22-9686-479A-9E9F-3DF0F3354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66F64-C9A0-4600-92E1-98A3471D63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3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74FAB-F867-426E-96C0-0361D4BAF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How Investors Interpret Past Fund Returns</a:t>
            </a: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01757C-A32F-402E-BDCD-BD4F73468B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87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Empirical Results</a:t>
            </a:r>
            <a:r>
              <a:rPr lang="ja-JP" altLang="en-US" dirty="0"/>
              <a:t>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A72DE2-ED0B-474A-ADAA-0CF175DB2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6218"/>
            <a:ext cx="5558988" cy="4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20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Empirical Results</a:t>
            </a:r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B06E35-B214-47FD-97E7-4D859093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13" y="2927639"/>
            <a:ext cx="5362167" cy="342194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3EEC43F-8563-4FF0-A0EA-E496C8C3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772" y="2927639"/>
            <a:ext cx="5406336" cy="34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1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6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Academic literatures has shown empirical results on the asymmetric flow-response pattern in mutual fund investments</a:t>
            </a:r>
          </a:p>
          <a:p>
            <a:pPr lvl="1"/>
            <a:r>
              <a:rPr lang="en-US" altLang="ja-JP" dirty="0"/>
              <a:t>There is a small (large) positive relation between flows and past bad (good) returns  </a:t>
            </a:r>
            <a:br>
              <a:rPr lang="en-US" altLang="ja-JP" dirty="0"/>
            </a:br>
            <a:endParaRPr lang="ja-JP" altLang="en-US" dirty="0"/>
          </a:p>
          <a:p>
            <a:r>
              <a:rPr kumimoji="1" lang="en-US" altLang="ja-JP" dirty="0"/>
              <a:t>This literature</a:t>
            </a:r>
          </a:p>
          <a:p>
            <a:pPr lvl="1"/>
            <a:r>
              <a:rPr kumimoji="1" lang="en-US" altLang="ja-JP" dirty="0"/>
              <a:t>builds a model to explain for the empirical results with taking into account the investment advisor’s option</a:t>
            </a:r>
          </a:p>
          <a:p>
            <a:pPr lvl="1"/>
            <a:r>
              <a:rPr lang="en-US" altLang="ja-JP" dirty="0"/>
              <a:t>conducts empirical test to support implications from the model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579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r>
              <a:rPr kumimoji="1" lang="ja-JP" altLang="en-US" dirty="0"/>
              <a:t>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The asymmetric flow-response pattern is consistent with a relation between past and future performance with a convex shape (small positive slope in lower region and large slope in higher region).</a:t>
            </a:r>
          </a:p>
          <a:p>
            <a:r>
              <a:rPr lang="en-US" altLang="ja-JP" dirty="0"/>
              <a:t>Although there is the notable exception of the very worst funds, this literature do not attempt to resolve it.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0D194B3-5C3F-4BAB-9455-02D2824B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77" y="3553433"/>
            <a:ext cx="3708305" cy="22453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1ED668-D147-46DF-B7AC-0B8C94B4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44" y="3553433"/>
            <a:ext cx="3687042" cy="22453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06C3721-97DE-43B3-8C21-13DE5FCEE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489" y="3553433"/>
            <a:ext cx="3709411" cy="224539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4D13C4-5656-45C0-B739-DBD1A630BB73}"/>
              </a:ext>
            </a:extLst>
          </p:cNvPr>
          <p:cNvSpPr txBox="1"/>
          <p:nvPr/>
        </p:nvSpPr>
        <p:spPr>
          <a:xfrm>
            <a:off x="368677" y="5835483"/>
            <a:ext cx="3789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Figure 1. Mean future returns net of risk-free rate</a:t>
            </a:r>
            <a:r>
              <a:rPr lang="en-US" altLang="ja-JP" sz="800" dirty="0"/>
              <a:t>. HPZ is the first row of </a:t>
            </a:r>
          </a:p>
          <a:p>
            <a:r>
              <a:rPr lang="en-US" altLang="ja-JP" sz="800" dirty="0"/>
              <a:t>Table III, Panel C of that paper, times four; BG is the first row of Table VII, </a:t>
            </a:r>
          </a:p>
          <a:p>
            <a:r>
              <a:rPr lang="en-US" altLang="ja-JP" sz="800" dirty="0"/>
              <a:t>Panel A of that paper; and, Carhart is from the first column of Table III of</a:t>
            </a:r>
          </a:p>
          <a:p>
            <a:r>
              <a:rPr lang="en-US" altLang="ja-JP" sz="800" dirty="0"/>
              <a:t> that paper, times twelve.</a:t>
            </a:r>
            <a:endParaRPr kumimoji="1" lang="ja-JP" altLang="en-US" sz="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A0350C-B4A6-4558-8592-2EF237053919}"/>
              </a:ext>
            </a:extLst>
          </p:cNvPr>
          <p:cNvSpPr txBox="1"/>
          <p:nvPr/>
        </p:nvSpPr>
        <p:spPr>
          <a:xfrm>
            <a:off x="4288691" y="5835482"/>
            <a:ext cx="3813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Figure 2. Mean future returns net of market risk</a:t>
            </a:r>
            <a:r>
              <a:rPr lang="en-US" altLang="ja-JP" sz="800" dirty="0"/>
              <a:t>. HPZ is the sixth row of </a:t>
            </a:r>
          </a:p>
          <a:p>
            <a:r>
              <a:rPr lang="en-US" altLang="ja-JP" sz="800" dirty="0"/>
              <a:t>Table III, Panel C of that paper, times four; BG is the fourth row of Table VII, </a:t>
            </a:r>
          </a:p>
          <a:p>
            <a:r>
              <a:rPr lang="en-US" altLang="ja-JP" sz="800" dirty="0"/>
              <a:t>Panel A of that paper; and, Carhart is from the third column of Table III of </a:t>
            </a:r>
          </a:p>
          <a:p>
            <a:r>
              <a:rPr lang="en-US" altLang="ja-JP" sz="800" dirty="0"/>
              <a:t>that paper, times twelve.</a:t>
            </a:r>
            <a:endParaRPr kumimoji="1" lang="ja-JP" altLang="en-US" sz="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1B3B2A-19B5-41E3-B36D-11A0C720189F}"/>
              </a:ext>
            </a:extLst>
          </p:cNvPr>
          <p:cNvSpPr txBox="1"/>
          <p:nvPr/>
        </p:nvSpPr>
        <p:spPr>
          <a:xfrm>
            <a:off x="8139947" y="5822878"/>
            <a:ext cx="40350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b="1" dirty="0"/>
              <a:t>Figure 3. Relationship between past and future monthly four-index alphas</a:t>
            </a:r>
            <a:r>
              <a:rPr lang="en-US" altLang="ja-JP" sz="800" dirty="0"/>
              <a:t>. </a:t>
            </a:r>
          </a:p>
          <a:p>
            <a:r>
              <a:rPr lang="en-US" altLang="ja-JP" sz="800" dirty="0"/>
              <a:t>From Gruber (1996); last column of Table II of that paper, times twelve.. 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672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  <a:r>
              <a:rPr kumimoji="1" lang="ja-JP" altLang="en-US" dirty="0"/>
              <a:t>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The source of the asymmetry by same logic as in Heinkel and Stoughton(HS: 1994)</a:t>
            </a:r>
          </a:p>
          <a:p>
            <a:pPr lvl="1"/>
            <a:r>
              <a:rPr lang="en-US" altLang="ja-JP" dirty="0"/>
              <a:t>Retail investors can expect that the investment advisor(IA) will retain exactly those managers whose performance is “good enough” 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If a fund’s past return is below the retention threshold, investors know the next return will reflect a new manager so it hardly matters just how bad the past return was. </a:t>
            </a:r>
            <a:br>
              <a:rPr lang="en-US" altLang="ja-JP" dirty="0"/>
            </a:br>
            <a:r>
              <a:rPr lang="ja-JP" altLang="en-US" dirty="0"/>
              <a:t>→ </a:t>
            </a:r>
            <a:r>
              <a:rPr lang="en-US" altLang="ja-JP" u="sng" dirty="0"/>
              <a:t>Expected future returns, and the net new flows less sensitive</a:t>
            </a:r>
            <a:endParaRPr lang="ja-JP" altLang="en-US" u="sng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If the return signals that last period’s manager will be next period’s manager, then it does matter.</a:t>
            </a:r>
            <a:br>
              <a:rPr lang="en-US" altLang="ja-JP" dirty="0"/>
            </a:br>
            <a:r>
              <a:rPr lang="ja-JP" altLang="en-US" dirty="0"/>
              <a:t>→ </a:t>
            </a:r>
            <a:r>
              <a:rPr lang="en-US" altLang="ja-JP" u="sng" dirty="0"/>
              <a:t>Expected future returns, and the net new flows more sensitive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33084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The </a:t>
            </a:r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This literature model not only the IA’s decision but also manager’s decision between retaining and replacing his asset-selection algorithm which is also affected </a:t>
            </a:r>
            <a:r>
              <a:rPr lang="en-US" altLang="ja-JP" dirty="0"/>
              <a:t>by </a:t>
            </a:r>
            <a:r>
              <a:rPr kumimoji="1" lang="en-US" altLang="ja-JP" dirty="0"/>
              <a:t>the past returns.</a:t>
            </a: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501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Fund Flow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97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Numerical Example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model generates Figure 4 which shows</a:t>
            </a:r>
            <a:br>
              <a:rPr kumimoji="1" lang="en-US" altLang="ja-JP" dirty="0"/>
            </a:br>
            <a:r>
              <a:rPr kumimoji="1" lang="en-US" altLang="ja-JP" dirty="0"/>
              <a:t>asymmetric </a:t>
            </a:r>
            <a:r>
              <a:rPr lang="en-US" altLang="ja-JP" dirty="0"/>
              <a:t>flow-past return </a:t>
            </a:r>
            <a:r>
              <a:rPr kumimoji="1" lang="en-US" altLang="ja-JP" dirty="0"/>
              <a:t>relation </a:t>
            </a:r>
            <a:endParaRPr lang="ja-JP" altLang="en-US" sz="800" dirty="0"/>
          </a:p>
          <a:p>
            <a:r>
              <a:rPr kumimoji="1" lang="en-US" altLang="ja-JP" dirty="0"/>
              <a:t>The vertical jog represents R</a:t>
            </a:r>
            <a:r>
              <a:rPr kumimoji="1" lang="ja-JP" altLang="en-US" baseline="30000" dirty="0"/>
              <a:t>＊</a:t>
            </a:r>
            <a:endParaRPr kumimoji="1" lang="en-US" altLang="ja-JP" sz="1400" dirty="0"/>
          </a:p>
          <a:p>
            <a:endParaRPr kumimoji="1" lang="en-US" altLang="ja-JP" dirty="0"/>
          </a:p>
          <a:p>
            <a:r>
              <a:rPr kumimoji="1" lang="en-US" altLang="ja-JP" dirty="0"/>
              <a:t>Figure 5 shows the effect on the relation</a:t>
            </a:r>
            <a:br>
              <a:rPr kumimoji="1" lang="en-US" altLang="ja-JP" dirty="0"/>
            </a:br>
            <a:r>
              <a:rPr kumimoji="1" lang="en-US" altLang="ja-JP" dirty="0"/>
              <a:t>by increasing</a:t>
            </a:r>
            <a:r>
              <a:rPr lang="en-US" altLang="ja-JP" dirty="0"/>
              <a:t> </a:t>
            </a:r>
            <a:r>
              <a:rPr lang="en-US" altLang="ja-JP" dirty="0" err="1"/>
              <a:t>σ</a:t>
            </a:r>
            <a:r>
              <a:rPr lang="en-US" altLang="ja-JP" baseline="-25000" dirty="0" err="1"/>
              <a:t>s</a:t>
            </a:r>
            <a:r>
              <a:rPr lang="en-US" altLang="ja-JP" dirty="0"/>
              <a:t>  </a:t>
            </a:r>
          </a:p>
          <a:p>
            <a:r>
              <a:rPr lang="en-US" altLang="ja-JP" dirty="0"/>
              <a:t>Convexity increases as the slope on the </a:t>
            </a:r>
            <a:br>
              <a:rPr lang="en-US" altLang="ja-JP" dirty="0"/>
            </a:br>
            <a:r>
              <a:rPr lang="en-US" altLang="ja-JP" dirty="0"/>
              <a:t>below-R* side flattens and the slope on </a:t>
            </a:r>
            <a:br>
              <a:rPr lang="en-US" altLang="ja-JP" dirty="0"/>
            </a:br>
            <a:r>
              <a:rPr lang="en-US" altLang="ja-JP" dirty="0"/>
              <a:t>the above-R* side steepens.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8D03E3-AECC-47BC-9B9E-66ECB2216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589" y="3803041"/>
            <a:ext cx="4059225" cy="245332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9ACA2A-5684-4B49-A163-66E54F567F02}"/>
              </a:ext>
            </a:extLst>
          </p:cNvPr>
          <p:cNvSpPr txBox="1"/>
          <p:nvPr/>
        </p:nvSpPr>
        <p:spPr>
          <a:xfrm>
            <a:off x="7816052" y="6285587"/>
            <a:ext cx="432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/>
              <a:t>Figure 5. Effect of strategy-specific portion on fund-flow response</a:t>
            </a:r>
            <a:r>
              <a:rPr lang="en-US" altLang="ja-JP" sz="800" dirty="0"/>
              <a:t>. Flow/performance relation predicted by the model with α=0.0001, δ=0.01, µ0=0.08, σ2 a=0.005, σ2 p=0.025, and the three indicated values for σ2 s.</a:t>
            </a:r>
            <a:endParaRPr kumimoji="1" lang="ja-JP" altLang="en-US" sz="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733793B-D773-4C53-8A99-5706077C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693" y="866436"/>
            <a:ext cx="4060839" cy="245332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4EBBAA-16F1-4F13-9E19-06CBA024A807}"/>
              </a:ext>
            </a:extLst>
          </p:cNvPr>
          <p:cNvSpPr txBox="1"/>
          <p:nvPr/>
        </p:nvSpPr>
        <p:spPr>
          <a:xfrm>
            <a:off x="7858341" y="3338010"/>
            <a:ext cx="4320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b="1" dirty="0"/>
              <a:t>Figure 4. Fund flows as a function of past return. </a:t>
            </a:r>
            <a:r>
              <a:rPr lang="en-US" altLang="ja-JP" sz="800" dirty="0"/>
              <a:t>Flow/performance relation predicted by the model with α=0.0001, δ=0.01, µ0=0.08, σ2 a=0.005, σ2 s=0.02 </a:t>
            </a:r>
          </a:p>
          <a:p>
            <a:r>
              <a:rPr lang="en-US" altLang="ja-JP" sz="800" dirty="0"/>
              <a:t>and σ2 p=0.025.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8413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Empirical Test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040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9FF20C-438C-435F-AD21-66556D9F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77BD47-0947-431F-A323-4C535D7E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93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439</Words>
  <Application>Microsoft Office PowerPoint</Application>
  <PresentationFormat>ワイド画面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游ゴシック</vt:lpstr>
      <vt:lpstr>游ゴシック Light</vt:lpstr>
      <vt:lpstr>Arial</vt:lpstr>
      <vt:lpstr>Office テーマ</vt:lpstr>
      <vt:lpstr>How Investors Interpret Past Fund Returns</vt:lpstr>
      <vt:lpstr>Summary</vt:lpstr>
      <vt:lpstr>Background１</vt:lpstr>
      <vt:lpstr>Background２</vt:lpstr>
      <vt:lpstr>The Model</vt:lpstr>
      <vt:lpstr>Fund Flow</vt:lpstr>
      <vt:lpstr>Numerical Example</vt:lpstr>
      <vt:lpstr>Empirical Test</vt:lpstr>
      <vt:lpstr>Data</vt:lpstr>
      <vt:lpstr>Empirical Results１</vt:lpstr>
      <vt:lpstr>Empirical Results２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Ohura</dc:creator>
  <cp:lastModifiedBy>Hiroshi Ohura</cp:lastModifiedBy>
  <cp:revision>24</cp:revision>
  <dcterms:created xsi:type="dcterms:W3CDTF">2019-08-17T23:48:20Z</dcterms:created>
  <dcterms:modified xsi:type="dcterms:W3CDTF">2019-08-18T12:05:47Z</dcterms:modified>
</cp:coreProperties>
</file>