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93" r:id="rId3"/>
    <p:sldId id="291" r:id="rId4"/>
    <p:sldId id="289" r:id="rId5"/>
    <p:sldId id="257" r:id="rId6"/>
    <p:sldId id="29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270000"/>
            <a:ext cx="10909300" cy="4599094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09346"/>
            <a:ext cx="12188825" cy="248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100" y="327658"/>
            <a:ext cx="10909300" cy="615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143000"/>
            <a:ext cx="10909300" cy="4726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3100" y="1054100"/>
            <a:ext cx="1090930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2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673100" y="913535"/>
            <a:ext cx="10909300" cy="50366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600" dirty="0" smtClean="0"/>
              <a:t>分析目的</a:t>
            </a:r>
            <a:endParaRPr lang="en-US" altLang="ja-JP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400" dirty="0" smtClean="0"/>
              <a:t>サプライチェーンデータのカスタマー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サプライヤー関係を活用した株式戦略構築の可能性を検証</a:t>
            </a:r>
            <a:endParaRPr lang="en-US" altLang="ja-JP" sz="1400" dirty="0" smtClean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FactSet</a:t>
            </a:r>
            <a:r>
              <a:rPr lang="en-US" altLang="ja-JP" dirty="0" smtClean="0"/>
              <a:t> Revere</a:t>
            </a:r>
            <a:r>
              <a:rPr lang="ja-JP" altLang="en-US" dirty="0" smtClean="0"/>
              <a:t>のグローバルサプライチェーンデータを用いて企業間ネットワークを構築</a:t>
            </a:r>
            <a:endParaRPr lang="en-US" altLang="ja-JP" dirty="0" smtClean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カスタマーに生じたショックの波及効果を分析　⇒　本分析ではカスタマーのリターンを使用（カスタマーモメンタム）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91" y="2563485"/>
            <a:ext cx="3600531" cy="3710378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5782184" y="3161653"/>
            <a:ext cx="5753722" cy="2974528"/>
            <a:chOff x="5250075" y="3459941"/>
            <a:chExt cx="6440554" cy="3008242"/>
          </a:xfrm>
        </p:grpSpPr>
        <p:sp>
          <p:nvSpPr>
            <p:cNvPr id="13" name="円/楕円 12"/>
            <p:cNvSpPr/>
            <p:nvPr/>
          </p:nvSpPr>
          <p:spPr>
            <a:xfrm>
              <a:off x="5250075" y="3459941"/>
              <a:ext cx="1815548" cy="91440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カスタマー </a:t>
              </a:r>
              <a:r>
                <a:rPr kumimoji="1" lang="en-US" altLang="ja-JP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7562578" y="3466565"/>
              <a:ext cx="1815548" cy="91440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カスタマー </a:t>
              </a:r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Ｂ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9875081" y="3473189"/>
              <a:ext cx="1815548" cy="91440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カスタマー </a:t>
              </a:r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Ｃ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7587517" y="5553783"/>
              <a:ext cx="1980829" cy="91440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サプライヤ</a:t>
              </a:r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ー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右矢印 16"/>
            <p:cNvSpPr/>
            <p:nvPr/>
          </p:nvSpPr>
          <p:spPr>
            <a:xfrm rot="2912816">
              <a:off x="6627538" y="4718434"/>
              <a:ext cx="978408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8" name="右矢印 17"/>
            <p:cNvSpPr/>
            <p:nvPr/>
          </p:nvSpPr>
          <p:spPr>
            <a:xfrm rot="5400000">
              <a:off x="8166527" y="4725059"/>
              <a:ext cx="726919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9" name="右矢印 18"/>
            <p:cNvSpPr/>
            <p:nvPr/>
          </p:nvSpPr>
          <p:spPr>
            <a:xfrm rot="7766745">
              <a:off x="9476930" y="4779735"/>
              <a:ext cx="978408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588936" y="6273863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サプライチェーンイメージ（矢印はモノの流れ）</a:t>
            </a:r>
            <a:endParaRPr kumimoji="1" lang="ja-JP" altLang="en-US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5514276" y="2789695"/>
            <a:ext cx="6279934" cy="368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Revere</a:t>
            </a:r>
            <a:r>
              <a:rPr lang="ja-JP" altLang="en-US" dirty="0" smtClean="0"/>
              <a:t>のグローバルサプライチェーンデータ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239865" y="1735810"/>
            <a:ext cx="4370522" cy="223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</a:t>
            </a:r>
            <a:r>
              <a:rPr kumimoji="1" lang="ja-JP" altLang="en-US" dirty="0" smtClean="0"/>
              <a:t>なし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31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分析方法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73100" y="1053023"/>
            <a:ext cx="10909300" cy="57310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ja-JP" sz="1600" dirty="0" smtClean="0"/>
              <a:t>MSCI US, Europe, Japan</a:t>
            </a:r>
            <a:r>
              <a:rPr lang="ja-JP" altLang="en-US" sz="1600" dirty="0" smtClean="0"/>
              <a:t>の構成銘柄（サプライヤー）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カスタマー企業の</a:t>
            </a:r>
            <a:r>
              <a:rPr lang="en-US" altLang="ja-JP" sz="1600" dirty="0" smtClean="0"/>
              <a:t>12M</a:t>
            </a:r>
            <a:r>
              <a:rPr lang="ja-JP" altLang="en-US" sz="1600" dirty="0" smtClean="0"/>
              <a:t>モメンタムを算出</a:t>
            </a:r>
            <a:endParaRPr lang="en-US" altLang="ja-JP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600" dirty="0" smtClean="0"/>
              <a:t>カスタマーが複数ある場合には各カスタマー企業の重要度で加重平均してサプライヤーのスコアを算出</a:t>
            </a:r>
            <a:endParaRPr lang="en-US" altLang="ja-JP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600" dirty="0" smtClean="0"/>
              <a:t>直近のスコアで計算した</a:t>
            </a:r>
            <a:r>
              <a:rPr lang="en-US" altLang="ja-JP" sz="1600" dirty="0" smtClean="0"/>
              <a:t>5</a:t>
            </a:r>
            <a:r>
              <a:rPr lang="ja-JP" altLang="en-US" sz="1600" dirty="0" smtClean="0"/>
              <a:t>分位ポートフォリオを基に</a:t>
            </a:r>
            <a:r>
              <a:rPr lang="en-US" altLang="ja-JP" sz="1600" dirty="0" smtClean="0"/>
              <a:t>Long Short</a:t>
            </a:r>
            <a:r>
              <a:rPr lang="ja-JP" altLang="en-US" sz="1600" dirty="0" smtClean="0"/>
              <a:t>（第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分位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– </a:t>
            </a:r>
            <a:r>
              <a:rPr lang="ja-JP" altLang="en-US" sz="1600" dirty="0" smtClean="0"/>
              <a:t>第</a:t>
            </a:r>
            <a:r>
              <a:rPr lang="en-US" altLang="ja-JP" sz="1600" dirty="0" smtClean="0"/>
              <a:t>5</a:t>
            </a:r>
            <a:r>
              <a:rPr lang="ja-JP" altLang="en-US" sz="1600" dirty="0" smtClean="0"/>
              <a:t>分位）を構築（月末リバランス）</a:t>
            </a:r>
            <a:endParaRPr lang="en-US" altLang="ja-JP" sz="1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ja-JP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ja-JP" sz="1400" dirty="0" smtClean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906025" y="3223644"/>
            <a:ext cx="5753722" cy="2974528"/>
            <a:chOff x="5250075" y="3459941"/>
            <a:chExt cx="6440554" cy="3008242"/>
          </a:xfrm>
        </p:grpSpPr>
        <p:sp>
          <p:nvSpPr>
            <p:cNvPr id="16" name="円/楕円 15"/>
            <p:cNvSpPr/>
            <p:nvPr/>
          </p:nvSpPr>
          <p:spPr>
            <a:xfrm>
              <a:off x="5250075" y="3459941"/>
              <a:ext cx="1815548" cy="91440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カスタマー </a:t>
              </a:r>
              <a:r>
                <a:rPr kumimoji="1" lang="en-US" altLang="ja-JP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7562578" y="3466565"/>
              <a:ext cx="1815548" cy="91440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カスタマー </a:t>
              </a:r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Ｂ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9875081" y="3473189"/>
              <a:ext cx="1815548" cy="91440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カスタマー </a:t>
              </a:r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Ｃ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7587517" y="5553783"/>
              <a:ext cx="1980829" cy="91440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サプライヤ</a:t>
              </a:r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ー</a:t>
              </a:r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右矢印 19"/>
            <p:cNvSpPr/>
            <p:nvPr/>
          </p:nvSpPr>
          <p:spPr>
            <a:xfrm rot="2912816">
              <a:off x="6599368" y="4797429"/>
              <a:ext cx="1189205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1" name="右矢印 20"/>
            <p:cNvSpPr/>
            <p:nvPr/>
          </p:nvSpPr>
          <p:spPr>
            <a:xfrm rot="5400000">
              <a:off x="8122350" y="4769235"/>
              <a:ext cx="815272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2" name="右矢印 21"/>
            <p:cNvSpPr/>
            <p:nvPr/>
          </p:nvSpPr>
          <p:spPr>
            <a:xfrm rot="7766745">
              <a:off x="9349397" y="4837557"/>
              <a:ext cx="1128163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2052211" y="4508461"/>
            <a:ext cx="3653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/>
              <a:t>どのカスタマーの影響が大きいか？</a:t>
            </a:r>
            <a:endParaRPr kumimoji="1" lang="ja-JP" altLang="en-US" b="1" u="sng" dirty="0"/>
          </a:p>
        </p:txBody>
      </p:sp>
      <p:sp>
        <p:nvSpPr>
          <p:cNvPr id="24" name="正方形/長方形 23"/>
          <p:cNvSpPr/>
          <p:nvPr/>
        </p:nvSpPr>
        <p:spPr>
          <a:xfrm>
            <a:off x="7262152" y="3307623"/>
            <a:ext cx="4206594" cy="289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カスタマーの重要度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収益依存割合で計測するのが理想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⇒入手できるデータは限定的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代替指標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44068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時価総額</a:t>
            </a:r>
            <a:endParaRPr lang="en-US" altLang="ja-JP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44068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関係性のある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企業数（次数中心性）</a:t>
            </a:r>
            <a:endParaRPr lang="en-US" altLang="ja-JP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44068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PageRank</a:t>
            </a:r>
            <a:endParaRPr lang="en-US" altLang="ja-JP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08450" y="5907637"/>
            <a:ext cx="234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MSCI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指数構成銘柄）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3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3" y="1889665"/>
            <a:ext cx="4416233" cy="450791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ネットワークの中心性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22433" y="1179085"/>
            <a:ext cx="4092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サプライチェーンイメージ</a:t>
            </a:r>
            <a:endParaRPr kumimoji="1" lang="en-US" altLang="ja-JP" b="1" dirty="0" smtClean="0"/>
          </a:p>
          <a:p>
            <a:r>
              <a:rPr kumimoji="1" lang="ja-JP" altLang="en-US" dirty="0" smtClean="0"/>
              <a:t>（円が大きいノードほど</a:t>
            </a:r>
            <a:r>
              <a:rPr kumimoji="1" lang="en-US" altLang="ja-JP" dirty="0" smtClean="0"/>
              <a:t>PageRank</a:t>
            </a:r>
            <a:r>
              <a:rPr kumimoji="1" lang="ja-JP" altLang="en-US" dirty="0" smtClean="0"/>
              <a:t>が高い）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3100" y="1269999"/>
            <a:ext cx="10909300" cy="5036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800" dirty="0" smtClean="0"/>
              <a:t>次数中心性</a:t>
            </a:r>
            <a:endParaRPr lang="en-US" altLang="ja-JP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600" dirty="0" smtClean="0"/>
              <a:t>ネットワークの中で他の企業とつながりが多い企業が重要</a:t>
            </a:r>
            <a:endParaRPr lang="en-US" altLang="ja-JP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ja-JP" sz="1800" dirty="0" smtClean="0"/>
              <a:t>PageRank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600" dirty="0" smtClean="0"/>
              <a:t>ネットワークの中で多くの企業</a:t>
            </a:r>
            <a:r>
              <a:rPr lang="ja-JP" altLang="en-US" sz="1600" dirty="0" smtClean="0"/>
              <a:t>からリンクされている企業が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（物が流入している企業）がカスタマーとし</a:t>
            </a:r>
            <a:r>
              <a:rPr lang="ja-JP" altLang="en-US" sz="1600" dirty="0"/>
              <a:t>て</a:t>
            </a:r>
            <a:r>
              <a:rPr lang="ja-JP" altLang="en-US" sz="1600" dirty="0" smtClean="0"/>
              <a:t>重要。さらに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重要な企業からリンクされている企業がより重要度が高くなる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600" dirty="0" smtClean="0"/>
              <a:t>（参考）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Google</a:t>
            </a:r>
            <a:r>
              <a:rPr lang="ja-JP" altLang="en-US" sz="1600" dirty="0" smtClean="0"/>
              <a:t>が開発したウェブページの重要度を測るためのアルゴリズム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多くのページからリンクされているページ、重要なページからリンク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されているページが重要</a:t>
            </a:r>
            <a:endParaRPr lang="en-US" altLang="ja-JP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085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セクター毎のパフォーマンス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6046"/>
            <a:ext cx="109537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3100" y="1269999"/>
            <a:ext cx="10909300" cy="5036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600" dirty="0"/>
              <a:t>構築</a:t>
            </a:r>
            <a:r>
              <a:rPr lang="ja-JP" altLang="en-US" sz="1600" dirty="0" smtClean="0"/>
              <a:t>した戦略の特徴</a:t>
            </a:r>
            <a:endParaRPr lang="en-US" altLang="ja-JP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400" dirty="0"/>
              <a:t>対象</a:t>
            </a:r>
            <a:r>
              <a:rPr lang="ja-JP" altLang="en-US" sz="1400" dirty="0" smtClean="0"/>
              <a:t>企業</a:t>
            </a:r>
            <a:endParaRPr lang="en-US" altLang="ja-JP" sz="1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600" dirty="0" smtClean="0"/>
              <a:t>セクター毎の特徴</a:t>
            </a:r>
            <a:endParaRPr lang="en-US" altLang="ja-JP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1400" dirty="0" smtClean="0"/>
              <a:t>収益依存割合で計測するのが理想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5618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24136</TotalTime>
  <Words>234</Words>
  <Application>Microsoft Office PowerPoint</Application>
  <PresentationFormat>ワイド画面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Calibri Light</vt:lpstr>
      <vt:lpstr>Wingdings</vt:lpstr>
      <vt:lpstr>レトロスペクト</vt:lpstr>
      <vt:lpstr>概要</vt:lpstr>
      <vt:lpstr>Revereのグローバルサプライチェーンデータ</vt:lpstr>
      <vt:lpstr>分析方法</vt:lpstr>
      <vt:lpstr>ネットワークの中心性</vt:lpstr>
      <vt:lpstr>セクター毎のパフォーマンス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Advanced Regression Techniques</dc:title>
  <dc:creator>Hiroshi</dc:creator>
  <cp:lastModifiedBy>Hiroshi Ohura</cp:lastModifiedBy>
  <cp:revision>114</cp:revision>
  <dcterms:created xsi:type="dcterms:W3CDTF">2017-09-18T04:46:34Z</dcterms:created>
  <dcterms:modified xsi:type="dcterms:W3CDTF">2018-11-04T12:41:04Z</dcterms:modified>
</cp:coreProperties>
</file>