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70" r:id="rId5"/>
    <p:sldId id="271" r:id="rId6"/>
    <p:sldId id="269" r:id="rId7"/>
    <p:sldId id="272" r:id="rId8"/>
    <p:sldId id="273" r:id="rId9"/>
    <p:sldId id="267"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93" d="100"/>
          <a:sy n="93" d="100"/>
        </p:scale>
        <p:origin x="92"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0EDD3F-779C-485E-9E1E-BA6F9D91B142}"/>
              </a:ext>
            </a:extLst>
          </p:cNvPr>
          <p:cNvSpPr>
            <a:spLocks noGrp="1"/>
          </p:cNvSpPr>
          <p:nvPr>
            <p:ph type="ctrTitle"/>
          </p:nvPr>
        </p:nvSpPr>
        <p:spPr>
          <a:xfrm>
            <a:off x="1524000" y="1122363"/>
            <a:ext cx="9144000" cy="2387600"/>
          </a:xfrm>
        </p:spPr>
        <p:txBody>
          <a:bodyPr anchor="b"/>
          <a:lstStyle>
            <a:lvl1pPr algn="ctr">
              <a:defRPr sz="6000">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360D47D0-7F4B-443D-900A-CFC482CA1D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C79A0DC-B878-4907-8372-C21C3E33F825}"/>
              </a:ext>
            </a:extLst>
          </p:cNvPr>
          <p:cNvSpPr>
            <a:spLocks noGrp="1"/>
          </p:cNvSpPr>
          <p:nvPr>
            <p:ph type="dt" sz="half" idx="10"/>
          </p:nvPr>
        </p:nvSpPr>
        <p:spPr/>
        <p:txBody>
          <a:bodyPr/>
          <a:lstStyle/>
          <a:p>
            <a:fld id="{F3B102C0-EE81-4FCD-8361-FBA99FDEAD9D}" type="datetimeFigureOut">
              <a:rPr kumimoji="1" lang="ja-JP" altLang="en-US" smtClean="0"/>
              <a:t>2019/9/16</a:t>
            </a:fld>
            <a:endParaRPr kumimoji="1" lang="ja-JP" altLang="en-US"/>
          </a:p>
        </p:txBody>
      </p:sp>
      <p:sp>
        <p:nvSpPr>
          <p:cNvPr id="5" name="フッター プレースホルダー 4">
            <a:extLst>
              <a:ext uri="{FF2B5EF4-FFF2-40B4-BE49-F238E27FC236}">
                <a16:creationId xmlns:a16="http://schemas.microsoft.com/office/drawing/2014/main" id="{9FCC1555-A67F-481E-B4DF-6A0B0C25BC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3ECDCA-40F3-4D11-9475-B86CC95E3B3F}"/>
              </a:ext>
            </a:extLst>
          </p:cNvPr>
          <p:cNvSpPr>
            <a:spLocks noGrp="1"/>
          </p:cNvSpPr>
          <p:nvPr>
            <p:ph type="sldNum" sz="quarter" idx="12"/>
          </p:nvPr>
        </p:nvSpPr>
        <p:spPr/>
        <p:txBody>
          <a:bodyPr/>
          <a:lstStyle/>
          <a:p>
            <a:fld id="{70B66F64-C9A0-4600-92E1-98A3471D63F5}" type="slidenum">
              <a:rPr kumimoji="1" lang="ja-JP" altLang="en-US" smtClean="0"/>
              <a:t>‹#›</a:t>
            </a:fld>
            <a:endParaRPr kumimoji="1" lang="ja-JP" altLang="en-US"/>
          </a:p>
        </p:txBody>
      </p:sp>
    </p:spTree>
    <p:extLst>
      <p:ext uri="{BB962C8B-B14F-4D97-AF65-F5344CB8AC3E}">
        <p14:creationId xmlns:p14="http://schemas.microsoft.com/office/powerpoint/2010/main" val="178547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CF0D5-B7A8-4A55-8B5A-C344F18A3D6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2FF6787-201B-49AA-8B0B-1E18B57DF42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589F3A-3E1E-4D8C-B31A-1787B7627499}"/>
              </a:ext>
            </a:extLst>
          </p:cNvPr>
          <p:cNvSpPr>
            <a:spLocks noGrp="1"/>
          </p:cNvSpPr>
          <p:nvPr>
            <p:ph type="dt" sz="half" idx="10"/>
          </p:nvPr>
        </p:nvSpPr>
        <p:spPr/>
        <p:txBody>
          <a:bodyPr/>
          <a:lstStyle/>
          <a:p>
            <a:fld id="{F3B102C0-EE81-4FCD-8361-FBA99FDEAD9D}" type="datetimeFigureOut">
              <a:rPr kumimoji="1" lang="ja-JP" altLang="en-US" smtClean="0"/>
              <a:t>2019/9/16</a:t>
            </a:fld>
            <a:endParaRPr kumimoji="1" lang="ja-JP" altLang="en-US"/>
          </a:p>
        </p:txBody>
      </p:sp>
      <p:sp>
        <p:nvSpPr>
          <p:cNvPr id="5" name="フッター プレースホルダー 4">
            <a:extLst>
              <a:ext uri="{FF2B5EF4-FFF2-40B4-BE49-F238E27FC236}">
                <a16:creationId xmlns:a16="http://schemas.microsoft.com/office/drawing/2014/main" id="{89B12B12-B2F6-45CE-B088-8286A7B0C6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3EE1C4-0B51-4275-AFE7-C4628C818222}"/>
              </a:ext>
            </a:extLst>
          </p:cNvPr>
          <p:cNvSpPr>
            <a:spLocks noGrp="1"/>
          </p:cNvSpPr>
          <p:nvPr>
            <p:ph type="sldNum" sz="quarter" idx="12"/>
          </p:nvPr>
        </p:nvSpPr>
        <p:spPr/>
        <p:txBody>
          <a:bodyPr/>
          <a:lstStyle/>
          <a:p>
            <a:fld id="{70B66F64-C9A0-4600-92E1-98A3471D63F5}" type="slidenum">
              <a:rPr kumimoji="1" lang="ja-JP" altLang="en-US" smtClean="0"/>
              <a:t>‹#›</a:t>
            </a:fld>
            <a:endParaRPr kumimoji="1" lang="ja-JP" altLang="en-US"/>
          </a:p>
        </p:txBody>
      </p:sp>
    </p:spTree>
    <p:extLst>
      <p:ext uri="{BB962C8B-B14F-4D97-AF65-F5344CB8AC3E}">
        <p14:creationId xmlns:p14="http://schemas.microsoft.com/office/powerpoint/2010/main" val="262108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3924BAD-DA4D-4C95-B48D-BE9CB588514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9FEAAE0-24D9-4EE3-A5D6-1E0176CCB74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5054E6-EBFE-4680-8D54-A2F76320ADCA}"/>
              </a:ext>
            </a:extLst>
          </p:cNvPr>
          <p:cNvSpPr>
            <a:spLocks noGrp="1"/>
          </p:cNvSpPr>
          <p:nvPr>
            <p:ph type="dt" sz="half" idx="10"/>
          </p:nvPr>
        </p:nvSpPr>
        <p:spPr/>
        <p:txBody>
          <a:bodyPr/>
          <a:lstStyle/>
          <a:p>
            <a:fld id="{F3B102C0-EE81-4FCD-8361-FBA99FDEAD9D}" type="datetimeFigureOut">
              <a:rPr kumimoji="1" lang="ja-JP" altLang="en-US" smtClean="0"/>
              <a:t>2019/9/16</a:t>
            </a:fld>
            <a:endParaRPr kumimoji="1" lang="ja-JP" altLang="en-US"/>
          </a:p>
        </p:txBody>
      </p:sp>
      <p:sp>
        <p:nvSpPr>
          <p:cNvPr id="5" name="フッター プレースホルダー 4">
            <a:extLst>
              <a:ext uri="{FF2B5EF4-FFF2-40B4-BE49-F238E27FC236}">
                <a16:creationId xmlns:a16="http://schemas.microsoft.com/office/drawing/2014/main" id="{480357AF-106D-4A8D-A5A0-D4A4554B54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40B215-E371-4461-A9B9-75C84E920A1D}"/>
              </a:ext>
            </a:extLst>
          </p:cNvPr>
          <p:cNvSpPr>
            <a:spLocks noGrp="1"/>
          </p:cNvSpPr>
          <p:nvPr>
            <p:ph type="sldNum" sz="quarter" idx="12"/>
          </p:nvPr>
        </p:nvSpPr>
        <p:spPr/>
        <p:txBody>
          <a:bodyPr/>
          <a:lstStyle/>
          <a:p>
            <a:fld id="{70B66F64-C9A0-4600-92E1-98A3471D63F5}" type="slidenum">
              <a:rPr kumimoji="1" lang="ja-JP" altLang="en-US" smtClean="0"/>
              <a:t>‹#›</a:t>
            </a:fld>
            <a:endParaRPr kumimoji="1" lang="ja-JP" altLang="en-US"/>
          </a:p>
        </p:txBody>
      </p:sp>
    </p:spTree>
    <p:extLst>
      <p:ext uri="{BB962C8B-B14F-4D97-AF65-F5344CB8AC3E}">
        <p14:creationId xmlns:p14="http://schemas.microsoft.com/office/powerpoint/2010/main" val="92864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F2EC47-4C1B-425C-A160-06F23CEF501F}"/>
              </a:ext>
            </a:extLst>
          </p:cNvPr>
          <p:cNvSpPr>
            <a:spLocks noGrp="1"/>
          </p:cNvSpPr>
          <p:nvPr>
            <p:ph type="title"/>
          </p:nvPr>
        </p:nvSpPr>
        <p:spPr>
          <a:xfrm>
            <a:off x="838200" y="365126"/>
            <a:ext cx="10515600" cy="693654"/>
          </a:xfrm>
        </p:spPr>
        <p:txBody>
          <a:bodyPr>
            <a:normAutofit/>
          </a:bodyPr>
          <a:lstStyle>
            <a:lvl1pPr>
              <a:defRPr sz="2800">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332361CD-C986-47A0-A690-C321E2FF41E9}"/>
              </a:ext>
            </a:extLst>
          </p:cNvPr>
          <p:cNvSpPr>
            <a:spLocks noGrp="1"/>
          </p:cNvSpPr>
          <p:nvPr>
            <p:ph idx="1"/>
          </p:nvPr>
        </p:nvSpPr>
        <p:spPr>
          <a:xfrm>
            <a:off x="838200" y="1265036"/>
            <a:ext cx="10515600" cy="4911928"/>
          </a:xfrm>
        </p:spPr>
        <p:txBody>
          <a:bodyPr/>
          <a:lstStyle>
            <a:lvl1pPr>
              <a:defRPr sz="2400">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ABF1063A-5D1B-48BA-9275-6599DEA873E1}"/>
              </a:ext>
            </a:extLst>
          </p:cNvPr>
          <p:cNvSpPr>
            <a:spLocks noGrp="1"/>
          </p:cNvSpPr>
          <p:nvPr>
            <p:ph type="dt" sz="half" idx="10"/>
          </p:nvPr>
        </p:nvSpPr>
        <p:spPr/>
        <p:txBody>
          <a:bodyPr/>
          <a:lstStyle/>
          <a:p>
            <a:fld id="{F3B102C0-EE81-4FCD-8361-FBA99FDEAD9D}" type="datetimeFigureOut">
              <a:rPr kumimoji="1" lang="ja-JP" altLang="en-US" smtClean="0"/>
              <a:t>2019/9/16</a:t>
            </a:fld>
            <a:endParaRPr kumimoji="1" lang="ja-JP" altLang="en-US"/>
          </a:p>
        </p:txBody>
      </p:sp>
      <p:sp>
        <p:nvSpPr>
          <p:cNvPr id="5" name="フッター プレースホルダー 4">
            <a:extLst>
              <a:ext uri="{FF2B5EF4-FFF2-40B4-BE49-F238E27FC236}">
                <a16:creationId xmlns:a16="http://schemas.microsoft.com/office/drawing/2014/main" id="{A2D8B6B5-3878-4BF2-A97F-CB5EB11637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0CD39D-8164-48BD-A3D9-2FE9AEAEC002}"/>
              </a:ext>
            </a:extLst>
          </p:cNvPr>
          <p:cNvSpPr>
            <a:spLocks noGrp="1"/>
          </p:cNvSpPr>
          <p:nvPr>
            <p:ph type="sldNum" sz="quarter" idx="12"/>
          </p:nvPr>
        </p:nvSpPr>
        <p:spPr/>
        <p:txBody>
          <a:bodyPr/>
          <a:lstStyle/>
          <a:p>
            <a:fld id="{70B66F64-C9A0-4600-92E1-98A3471D63F5}" type="slidenum">
              <a:rPr kumimoji="1" lang="ja-JP" altLang="en-US" smtClean="0"/>
              <a:t>‹#›</a:t>
            </a:fld>
            <a:endParaRPr kumimoji="1" lang="ja-JP" altLang="en-US"/>
          </a:p>
        </p:txBody>
      </p:sp>
    </p:spTree>
    <p:extLst>
      <p:ext uri="{BB962C8B-B14F-4D97-AF65-F5344CB8AC3E}">
        <p14:creationId xmlns:p14="http://schemas.microsoft.com/office/powerpoint/2010/main" val="2007524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4796EC-A7F0-4050-9A53-1B758BDFBAC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F09F42-58AF-4CC8-8005-F9884FF1FB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B4A6F88-DB54-4BE9-A004-44758051D144}"/>
              </a:ext>
            </a:extLst>
          </p:cNvPr>
          <p:cNvSpPr>
            <a:spLocks noGrp="1"/>
          </p:cNvSpPr>
          <p:nvPr>
            <p:ph type="dt" sz="half" idx="10"/>
          </p:nvPr>
        </p:nvSpPr>
        <p:spPr/>
        <p:txBody>
          <a:bodyPr/>
          <a:lstStyle/>
          <a:p>
            <a:fld id="{F3B102C0-EE81-4FCD-8361-FBA99FDEAD9D}" type="datetimeFigureOut">
              <a:rPr kumimoji="1" lang="ja-JP" altLang="en-US" smtClean="0"/>
              <a:t>2019/9/16</a:t>
            </a:fld>
            <a:endParaRPr kumimoji="1" lang="ja-JP" altLang="en-US"/>
          </a:p>
        </p:txBody>
      </p:sp>
      <p:sp>
        <p:nvSpPr>
          <p:cNvPr id="5" name="フッター プレースホルダー 4">
            <a:extLst>
              <a:ext uri="{FF2B5EF4-FFF2-40B4-BE49-F238E27FC236}">
                <a16:creationId xmlns:a16="http://schemas.microsoft.com/office/drawing/2014/main" id="{145D49F7-7AF0-4C10-B88A-30418CC976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1D93E84-B718-42B9-9023-6D9C5CC64768}"/>
              </a:ext>
            </a:extLst>
          </p:cNvPr>
          <p:cNvSpPr>
            <a:spLocks noGrp="1"/>
          </p:cNvSpPr>
          <p:nvPr>
            <p:ph type="sldNum" sz="quarter" idx="12"/>
          </p:nvPr>
        </p:nvSpPr>
        <p:spPr/>
        <p:txBody>
          <a:bodyPr/>
          <a:lstStyle/>
          <a:p>
            <a:fld id="{70B66F64-C9A0-4600-92E1-98A3471D63F5}" type="slidenum">
              <a:rPr kumimoji="1" lang="ja-JP" altLang="en-US" smtClean="0"/>
              <a:t>‹#›</a:t>
            </a:fld>
            <a:endParaRPr kumimoji="1" lang="ja-JP" altLang="en-US"/>
          </a:p>
        </p:txBody>
      </p:sp>
    </p:spTree>
    <p:extLst>
      <p:ext uri="{BB962C8B-B14F-4D97-AF65-F5344CB8AC3E}">
        <p14:creationId xmlns:p14="http://schemas.microsoft.com/office/powerpoint/2010/main" val="308545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27739E-5375-4878-B3DA-F3357B66D1C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FA487F6-A9CA-4277-A0AE-5378FDE0FBA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FFD55C3-4A45-4151-B71A-1F239C02FB0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DAF8564-7515-47EF-BDBC-9A36D9B82AB0}"/>
              </a:ext>
            </a:extLst>
          </p:cNvPr>
          <p:cNvSpPr>
            <a:spLocks noGrp="1"/>
          </p:cNvSpPr>
          <p:nvPr>
            <p:ph type="dt" sz="half" idx="10"/>
          </p:nvPr>
        </p:nvSpPr>
        <p:spPr/>
        <p:txBody>
          <a:bodyPr/>
          <a:lstStyle/>
          <a:p>
            <a:fld id="{F3B102C0-EE81-4FCD-8361-FBA99FDEAD9D}" type="datetimeFigureOut">
              <a:rPr kumimoji="1" lang="ja-JP" altLang="en-US" smtClean="0"/>
              <a:t>2019/9/16</a:t>
            </a:fld>
            <a:endParaRPr kumimoji="1" lang="ja-JP" altLang="en-US"/>
          </a:p>
        </p:txBody>
      </p:sp>
      <p:sp>
        <p:nvSpPr>
          <p:cNvPr id="6" name="フッター プレースホルダー 5">
            <a:extLst>
              <a:ext uri="{FF2B5EF4-FFF2-40B4-BE49-F238E27FC236}">
                <a16:creationId xmlns:a16="http://schemas.microsoft.com/office/drawing/2014/main" id="{93365616-A12C-47A6-A1B4-E518CD7F5E2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B74CCF-DDFC-40B5-946E-BCE850721477}"/>
              </a:ext>
            </a:extLst>
          </p:cNvPr>
          <p:cNvSpPr>
            <a:spLocks noGrp="1"/>
          </p:cNvSpPr>
          <p:nvPr>
            <p:ph type="sldNum" sz="quarter" idx="12"/>
          </p:nvPr>
        </p:nvSpPr>
        <p:spPr/>
        <p:txBody>
          <a:bodyPr/>
          <a:lstStyle/>
          <a:p>
            <a:fld id="{70B66F64-C9A0-4600-92E1-98A3471D63F5}" type="slidenum">
              <a:rPr kumimoji="1" lang="ja-JP" altLang="en-US" smtClean="0"/>
              <a:t>‹#›</a:t>
            </a:fld>
            <a:endParaRPr kumimoji="1" lang="ja-JP" altLang="en-US"/>
          </a:p>
        </p:txBody>
      </p:sp>
    </p:spTree>
    <p:extLst>
      <p:ext uri="{BB962C8B-B14F-4D97-AF65-F5344CB8AC3E}">
        <p14:creationId xmlns:p14="http://schemas.microsoft.com/office/powerpoint/2010/main" val="4185796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67EDDF-98D8-4A3C-876E-D572B71EC8A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913CCEC-1EF8-494D-9302-3AB6FD8C23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FA82DC8-CA1F-4890-B327-3540C978999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57CF324-0F9F-4557-825F-31B86D916F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B310855-8A97-441E-A85F-274CAD3796C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8F39A53-B9D6-4A34-A621-9101FFB12AD1}"/>
              </a:ext>
            </a:extLst>
          </p:cNvPr>
          <p:cNvSpPr>
            <a:spLocks noGrp="1"/>
          </p:cNvSpPr>
          <p:nvPr>
            <p:ph type="dt" sz="half" idx="10"/>
          </p:nvPr>
        </p:nvSpPr>
        <p:spPr/>
        <p:txBody>
          <a:bodyPr/>
          <a:lstStyle/>
          <a:p>
            <a:fld id="{F3B102C0-EE81-4FCD-8361-FBA99FDEAD9D}" type="datetimeFigureOut">
              <a:rPr kumimoji="1" lang="ja-JP" altLang="en-US" smtClean="0"/>
              <a:t>2019/9/16</a:t>
            </a:fld>
            <a:endParaRPr kumimoji="1" lang="ja-JP" altLang="en-US"/>
          </a:p>
        </p:txBody>
      </p:sp>
      <p:sp>
        <p:nvSpPr>
          <p:cNvPr id="8" name="フッター プレースホルダー 7">
            <a:extLst>
              <a:ext uri="{FF2B5EF4-FFF2-40B4-BE49-F238E27FC236}">
                <a16:creationId xmlns:a16="http://schemas.microsoft.com/office/drawing/2014/main" id="{7BA394FE-8554-4400-A36E-5830F63F565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553786E-5829-4D2C-90DC-1153BF715914}"/>
              </a:ext>
            </a:extLst>
          </p:cNvPr>
          <p:cNvSpPr>
            <a:spLocks noGrp="1"/>
          </p:cNvSpPr>
          <p:nvPr>
            <p:ph type="sldNum" sz="quarter" idx="12"/>
          </p:nvPr>
        </p:nvSpPr>
        <p:spPr/>
        <p:txBody>
          <a:bodyPr/>
          <a:lstStyle/>
          <a:p>
            <a:fld id="{70B66F64-C9A0-4600-92E1-98A3471D63F5}" type="slidenum">
              <a:rPr kumimoji="1" lang="ja-JP" altLang="en-US" smtClean="0"/>
              <a:t>‹#›</a:t>
            </a:fld>
            <a:endParaRPr kumimoji="1" lang="ja-JP" altLang="en-US"/>
          </a:p>
        </p:txBody>
      </p:sp>
    </p:spTree>
    <p:extLst>
      <p:ext uri="{BB962C8B-B14F-4D97-AF65-F5344CB8AC3E}">
        <p14:creationId xmlns:p14="http://schemas.microsoft.com/office/powerpoint/2010/main" val="335989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01EDC8-3D7F-4A80-8C6A-C67B4A45628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9AE7CF-811D-44FE-9E3B-7CCB28BB3B9E}"/>
              </a:ext>
            </a:extLst>
          </p:cNvPr>
          <p:cNvSpPr>
            <a:spLocks noGrp="1"/>
          </p:cNvSpPr>
          <p:nvPr>
            <p:ph type="dt" sz="half" idx="10"/>
          </p:nvPr>
        </p:nvSpPr>
        <p:spPr/>
        <p:txBody>
          <a:bodyPr/>
          <a:lstStyle/>
          <a:p>
            <a:fld id="{F3B102C0-EE81-4FCD-8361-FBA99FDEAD9D}" type="datetimeFigureOut">
              <a:rPr kumimoji="1" lang="ja-JP" altLang="en-US" smtClean="0"/>
              <a:t>2019/9/16</a:t>
            </a:fld>
            <a:endParaRPr kumimoji="1" lang="ja-JP" altLang="en-US"/>
          </a:p>
        </p:txBody>
      </p:sp>
      <p:sp>
        <p:nvSpPr>
          <p:cNvPr id="4" name="フッター プレースホルダー 3">
            <a:extLst>
              <a:ext uri="{FF2B5EF4-FFF2-40B4-BE49-F238E27FC236}">
                <a16:creationId xmlns:a16="http://schemas.microsoft.com/office/drawing/2014/main" id="{D6729D09-95A7-4C5B-A6DE-296466B69E2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E8B923D-16B0-43E6-BE03-0C0493F6E48A}"/>
              </a:ext>
            </a:extLst>
          </p:cNvPr>
          <p:cNvSpPr>
            <a:spLocks noGrp="1"/>
          </p:cNvSpPr>
          <p:nvPr>
            <p:ph type="sldNum" sz="quarter" idx="12"/>
          </p:nvPr>
        </p:nvSpPr>
        <p:spPr/>
        <p:txBody>
          <a:bodyPr/>
          <a:lstStyle/>
          <a:p>
            <a:fld id="{70B66F64-C9A0-4600-92E1-98A3471D63F5}" type="slidenum">
              <a:rPr kumimoji="1" lang="ja-JP" altLang="en-US" smtClean="0"/>
              <a:t>‹#›</a:t>
            </a:fld>
            <a:endParaRPr kumimoji="1" lang="ja-JP" altLang="en-US"/>
          </a:p>
        </p:txBody>
      </p:sp>
    </p:spTree>
    <p:extLst>
      <p:ext uri="{BB962C8B-B14F-4D97-AF65-F5344CB8AC3E}">
        <p14:creationId xmlns:p14="http://schemas.microsoft.com/office/powerpoint/2010/main" val="158656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A414DEC-40B5-4C15-B122-DE05E458F739}"/>
              </a:ext>
            </a:extLst>
          </p:cNvPr>
          <p:cNvSpPr>
            <a:spLocks noGrp="1"/>
          </p:cNvSpPr>
          <p:nvPr>
            <p:ph type="dt" sz="half" idx="10"/>
          </p:nvPr>
        </p:nvSpPr>
        <p:spPr/>
        <p:txBody>
          <a:bodyPr/>
          <a:lstStyle/>
          <a:p>
            <a:fld id="{F3B102C0-EE81-4FCD-8361-FBA99FDEAD9D}" type="datetimeFigureOut">
              <a:rPr kumimoji="1" lang="ja-JP" altLang="en-US" smtClean="0"/>
              <a:t>2019/9/16</a:t>
            </a:fld>
            <a:endParaRPr kumimoji="1" lang="ja-JP" altLang="en-US"/>
          </a:p>
        </p:txBody>
      </p:sp>
      <p:sp>
        <p:nvSpPr>
          <p:cNvPr id="3" name="フッター プレースホルダー 2">
            <a:extLst>
              <a:ext uri="{FF2B5EF4-FFF2-40B4-BE49-F238E27FC236}">
                <a16:creationId xmlns:a16="http://schemas.microsoft.com/office/drawing/2014/main" id="{B735381B-E88C-4C6A-A3F1-7EA37A6FEC2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2493C18-F6E3-4BE7-AF79-F8A21E1BB680}"/>
              </a:ext>
            </a:extLst>
          </p:cNvPr>
          <p:cNvSpPr>
            <a:spLocks noGrp="1"/>
          </p:cNvSpPr>
          <p:nvPr>
            <p:ph type="sldNum" sz="quarter" idx="12"/>
          </p:nvPr>
        </p:nvSpPr>
        <p:spPr/>
        <p:txBody>
          <a:bodyPr/>
          <a:lstStyle/>
          <a:p>
            <a:fld id="{70B66F64-C9A0-4600-92E1-98A3471D63F5}" type="slidenum">
              <a:rPr kumimoji="1" lang="ja-JP" altLang="en-US" smtClean="0"/>
              <a:t>‹#›</a:t>
            </a:fld>
            <a:endParaRPr kumimoji="1" lang="ja-JP" altLang="en-US"/>
          </a:p>
        </p:txBody>
      </p:sp>
    </p:spTree>
    <p:extLst>
      <p:ext uri="{BB962C8B-B14F-4D97-AF65-F5344CB8AC3E}">
        <p14:creationId xmlns:p14="http://schemas.microsoft.com/office/powerpoint/2010/main" val="4214246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411BA6-08B2-471D-978D-8D6E64EB461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573DCB-0C6E-4E30-B672-69B2ADF18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EFD7AA8-5FBD-4F9B-939A-C0AAAC25E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08BB09D-71C3-4669-89D5-6CBAAA4E69D2}"/>
              </a:ext>
            </a:extLst>
          </p:cNvPr>
          <p:cNvSpPr>
            <a:spLocks noGrp="1"/>
          </p:cNvSpPr>
          <p:nvPr>
            <p:ph type="dt" sz="half" idx="10"/>
          </p:nvPr>
        </p:nvSpPr>
        <p:spPr/>
        <p:txBody>
          <a:bodyPr/>
          <a:lstStyle/>
          <a:p>
            <a:fld id="{F3B102C0-EE81-4FCD-8361-FBA99FDEAD9D}" type="datetimeFigureOut">
              <a:rPr kumimoji="1" lang="ja-JP" altLang="en-US" smtClean="0"/>
              <a:t>2019/9/16</a:t>
            </a:fld>
            <a:endParaRPr kumimoji="1" lang="ja-JP" altLang="en-US"/>
          </a:p>
        </p:txBody>
      </p:sp>
      <p:sp>
        <p:nvSpPr>
          <p:cNvPr id="6" name="フッター プレースホルダー 5">
            <a:extLst>
              <a:ext uri="{FF2B5EF4-FFF2-40B4-BE49-F238E27FC236}">
                <a16:creationId xmlns:a16="http://schemas.microsoft.com/office/drawing/2014/main" id="{745D7C0E-709D-4975-A1B2-2A27DECEF6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D01F88-4A18-4C34-B448-D7F9FFEBF95C}"/>
              </a:ext>
            </a:extLst>
          </p:cNvPr>
          <p:cNvSpPr>
            <a:spLocks noGrp="1"/>
          </p:cNvSpPr>
          <p:nvPr>
            <p:ph type="sldNum" sz="quarter" idx="12"/>
          </p:nvPr>
        </p:nvSpPr>
        <p:spPr/>
        <p:txBody>
          <a:bodyPr/>
          <a:lstStyle/>
          <a:p>
            <a:fld id="{70B66F64-C9A0-4600-92E1-98A3471D63F5}" type="slidenum">
              <a:rPr kumimoji="1" lang="ja-JP" altLang="en-US" smtClean="0"/>
              <a:t>‹#›</a:t>
            </a:fld>
            <a:endParaRPr kumimoji="1" lang="ja-JP" altLang="en-US"/>
          </a:p>
        </p:txBody>
      </p:sp>
    </p:spTree>
    <p:extLst>
      <p:ext uri="{BB962C8B-B14F-4D97-AF65-F5344CB8AC3E}">
        <p14:creationId xmlns:p14="http://schemas.microsoft.com/office/powerpoint/2010/main" val="507694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FC9D5-4A5C-42B9-9BF2-8227BAF8595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16BA2FD-92EA-4B3C-A6F2-E34C714364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B6ADEC3-8D0F-4474-A80D-D1BC37FD6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2916B52-BCA0-4549-A0EE-2571B0E42FCF}"/>
              </a:ext>
            </a:extLst>
          </p:cNvPr>
          <p:cNvSpPr>
            <a:spLocks noGrp="1"/>
          </p:cNvSpPr>
          <p:nvPr>
            <p:ph type="dt" sz="half" idx="10"/>
          </p:nvPr>
        </p:nvSpPr>
        <p:spPr/>
        <p:txBody>
          <a:bodyPr/>
          <a:lstStyle/>
          <a:p>
            <a:fld id="{F3B102C0-EE81-4FCD-8361-FBA99FDEAD9D}" type="datetimeFigureOut">
              <a:rPr kumimoji="1" lang="ja-JP" altLang="en-US" smtClean="0"/>
              <a:t>2019/9/16</a:t>
            </a:fld>
            <a:endParaRPr kumimoji="1" lang="ja-JP" altLang="en-US"/>
          </a:p>
        </p:txBody>
      </p:sp>
      <p:sp>
        <p:nvSpPr>
          <p:cNvPr id="6" name="フッター プレースホルダー 5">
            <a:extLst>
              <a:ext uri="{FF2B5EF4-FFF2-40B4-BE49-F238E27FC236}">
                <a16:creationId xmlns:a16="http://schemas.microsoft.com/office/drawing/2014/main" id="{834FE6C2-E0C5-4783-870F-1BCA9C04215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DBC325-5A24-4799-AD66-F46B973B1EB0}"/>
              </a:ext>
            </a:extLst>
          </p:cNvPr>
          <p:cNvSpPr>
            <a:spLocks noGrp="1"/>
          </p:cNvSpPr>
          <p:nvPr>
            <p:ph type="sldNum" sz="quarter" idx="12"/>
          </p:nvPr>
        </p:nvSpPr>
        <p:spPr/>
        <p:txBody>
          <a:bodyPr/>
          <a:lstStyle/>
          <a:p>
            <a:fld id="{70B66F64-C9A0-4600-92E1-98A3471D63F5}" type="slidenum">
              <a:rPr kumimoji="1" lang="ja-JP" altLang="en-US" smtClean="0"/>
              <a:t>‹#›</a:t>
            </a:fld>
            <a:endParaRPr kumimoji="1" lang="ja-JP" altLang="en-US"/>
          </a:p>
        </p:txBody>
      </p:sp>
    </p:spTree>
    <p:extLst>
      <p:ext uri="{BB962C8B-B14F-4D97-AF65-F5344CB8AC3E}">
        <p14:creationId xmlns:p14="http://schemas.microsoft.com/office/powerpoint/2010/main" val="262331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FCF40E4-3194-4654-97F3-15BDD9476A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4B18EED-0FDE-4D98-A00E-683CCB1438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6862101-FF1C-424A-873E-CF383EDA5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102C0-EE81-4FCD-8361-FBA99FDEAD9D}" type="datetimeFigureOut">
              <a:rPr kumimoji="1" lang="ja-JP" altLang="en-US" smtClean="0"/>
              <a:t>2019/9/16</a:t>
            </a:fld>
            <a:endParaRPr kumimoji="1" lang="ja-JP" altLang="en-US"/>
          </a:p>
        </p:txBody>
      </p:sp>
      <p:sp>
        <p:nvSpPr>
          <p:cNvPr id="5" name="フッター プレースホルダー 4">
            <a:extLst>
              <a:ext uri="{FF2B5EF4-FFF2-40B4-BE49-F238E27FC236}">
                <a16:creationId xmlns:a16="http://schemas.microsoft.com/office/drawing/2014/main" id="{01D1CF94-A5CB-46B7-A8D6-2FBEF855E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A973B22-9686-479A-9E9F-3DF0F33549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B66F64-C9A0-4600-92E1-98A3471D63F5}" type="slidenum">
              <a:rPr kumimoji="1" lang="ja-JP" altLang="en-US" smtClean="0"/>
              <a:t>‹#›</a:t>
            </a:fld>
            <a:endParaRPr kumimoji="1" lang="ja-JP" altLang="en-US"/>
          </a:p>
        </p:txBody>
      </p:sp>
    </p:spTree>
    <p:extLst>
      <p:ext uri="{BB962C8B-B14F-4D97-AF65-F5344CB8AC3E}">
        <p14:creationId xmlns:p14="http://schemas.microsoft.com/office/powerpoint/2010/main" val="543389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774FAB-F867-426E-96C0-0361D4BAF60A}"/>
              </a:ext>
            </a:extLst>
          </p:cNvPr>
          <p:cNvSpPr>
            <a:spLocks noGrp="1"/>
          </p:cNvSpPr>
          <p:nvPr>
            <p:ph type="ctrTitle"/>
          </p:nvPr>
        </p:nvSpPr>
        <p:spPr/>
        <p:txBody>
          <a:bodyPr>
            <a:normAutofit/>
          </a:bodyPr>
          <a:lstStyle/>
          <a:p>
            <a:r>
              <a:rPr kumimoji="1" lang="en-US" altLang="ja-JP" sz="3200" dirty="0" err="1"/>
              <a:t>LightGBM</a:t>
            </a:r>
            <a:r>
              <a:rPr kumimoji="1" lang="en-US" altLang="ja-JP" sz="3200" dirty="0"/>
              <a:t>: A Highly Efficient Gradient Boosting Decision Tree</a:t>
            </a:r>
            <a:endParaRPr kumimoji="1" lang="ja-JP" altLang="en-US" sz="3200" dirty="0"/>
          </a:p>
        </p:txBody>
      </p:sp>
      <p:sp>
        <p:nvSpPr>
          <p:cNvPr id="3" name="字幕 2">
            <a:extLst>
              <a:ext uri="{FF2B5EF4-FFF2-40B4-BE49-F238E27FC236}">
                <a16:creationId xmlns:a16="http://schemas.microsoft.com/office/drawing/2014/main" id="{8501757C-A32F-402E-BDCD-BD4F73468BDC}"/>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15587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9FF20C-438C-435F-AD21-66556D9F669A}"/>
              </a:ext>
            </a:extLst>
          </p:cNvPr>
          <p:cNvSpPr>
            <a:spLocks noGrp="1"/>
          </p:cNvSpPr>
          <p:nvPr>
            <p:ph type="title"/>
          </p:nvPr>
        </p:nvSpPr>
        <p:spPr/>
        <p:txBody>
          <a:bodyPr/>
          <a:lstStyle/>
          <a:p>
            <a:r>
              <a:rPr kumimoji="1" lang="en-US" altLang="ja-JP" dirty="0"/>
              <a:t>Summary</a:t>
            </a:r>
            <a:endParaRPr kumimoji="1" lang="ja-JP" altLang="en-US" dirty="0"/>
          </a:p>
        </p:txBody>
      </p:sp>
      <p:sp>
        <p:nvSpPr>
          <p:cNvPr id="3" name="コンテンツ プレースホルダー 2">
            <a:extLst>
              <a:ext uri="{FF2B5EF4-FFF2-40B4-BE49-F238E27FC236}">
                <a16:creationId xmlns:a16="http://schemas.microsoft.com/office/drawing/2014/main" id="{6677BD47-0947-431F-A323-4C535D7E7F48}"/>
              </a:ext>
            </a:extLst>
          </p:cNvPr>
          <p:cNvSpPr>
            <a:spLocks noGrp="1"/>
          </p:cNvSpPr>
          <p:nvPr>
            <p:ph idx="1"/>
          </p:nvPr>
        </p:nvSpPr>
        <p:spPr/>
        <p:txBody>
          <a:bodyPr>
            <a:normAutofit/>
          </a:bodyPr>
          <a:lstStyle/>
          <a:p>
            <a:r>
              <a:rPr lang="en-US" altLang="ja-JP" sz="2000" dirty="0"/>
              <a:t>Conventional implementations of GBDT (Gradient Boosting Decision Tree) need to, for every feature, scan all the data instances to estimate the information gain of all the possible split points, which is very time consuming.</a:t>
            </a:r>
          </a:p>
          <a:p>
            <a:r>
              <a:rPr lang="en-US" altLang="ja-JP" sz="2000" dirty="0"/>
              <a:t>To tackle this problem, this literature proposes </a:t>
            </a:r>
            <a:r>
              <a:rPr lang="en-US" altLang="ja-JP" sz="2000" dirty="0" err="1"/>
              <a:t>LightGBM</a:t>
            </a:r>
            <a:r>
              <a:rPr lang="en-US" altLang="ja-JP" sz="2000" dirty="0"/>
              <a:t>, a new GBDT algorithm with two novel techniques, GOSS which can reduce the number of instances and EFB which can reduce the number of features</a:t>
            </a:r>
          </a:p>
          <a:p>
            <a:r>
              <a:rPr lang="en-US" altLang="ja-JP" sz="2000" dirty="0"/>
              <a:t>The experiments in this literature show that </a:t>
            </a:r>
            <a:r>
              <a:rPr lang="en-US" altLang="ja-JP" sz="2000" dirty="0" err="1"/>
              <a:t>LightGBM</a:t>
            </a:r>
            <a:r>
              <a:rPr lang="en-US" altLang="ja-JP" sz="2000" dirty="0"/>
              <a:t> can accelerate the training process by up to over 20 times while achieving almost the same accuracy</a:t>
            </a:r>
            <a:endParaRPr kumimoji="1" lang="ja-JP" altLang="en-US" sz="2000" dirty="0"/>
          </a:p>
        </p:txBody>
      </p:sp>
    </p:spTree>
    <p:extLst>
      <p:ext uri="{BB962C8B-B14F-4D97-AF65-F5344CB8AC3E}">
        <p14:creationId xmlns:p14="http://schemas.microsoft.com/office/powerpoint/2010/main" val="191579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9FF20C-438C-435F-AD21-66556D9F669A}"/>
              </a:ext>
            </a:extLst>
          </p:cNvPr>
          <p:cNvSpPr>
            <a:spLocks noGrp="1"/>
          </p:cNvSpPr>
          <p:nvPr>
            <p:ph type="title"/>
          </p:nvPr>
        </p:nvSpPr>
        <p:spPr/>
        <p:txBody>
          <a:bodyPr/>
          <a:lstStyle/>
          <a:p>
            <a:r>
              <a:rPr lang="en-US" altLang="ja-JP" dirty="0"/>
              <a:t>GOSS (Gradient-based One-side Sampling) </a:t>
            </a:r>
            <a:endParaRPr kumimoji="1" lang="ja-JP" altLang="en-US" dirty="0"/>
          </a:p>
        </p:txBody>
      </p:sp>
      <p:sp>
        <p:nvSpPr>
          <p:cNvPr id="3" name="コンテンツ プレースホルダー 2">
            <a:extLst>
              <a:ext uri="{FF2B5EF4-FFF2-40B4-BE49-F238E27FC236}">
                <a16:creationId xmlns:a16="http://schemas.microsoft.com/office/drawing/2014/main" id="{6677BD47-0947-431F-A323-4C535D7E7F48}"/>
              </a:ext>
            </a:extLst>
          </p:cNvPr>
          <p:cNvSpPr>
            <a:spLocks noGrp="1"/>
          </p:cNvSpPr>
          <p:nvPr>
            <p:ph idx="1"/>
          </p:nvPr>
        </p:nvSpPr>
        <p:spPr/>
        <p:txBody>
          <a:bodyPr>
            <a:normAutofit/>
          </a:bodyPr>
          <a:lstStyle/>
          <a:p>
            <a:r>
              <a:rPr lang="en-US" altLang="ja-JP" sz="2000" dirty="0"/>
              <a:t>The gradient for each data instance in GBDT is useful information for sampling</a:t>
            </a:r>
          </a:p>
          <a:p>
            <a:pPr lvl="1">
              <a:buFont typeface="Meiryo UI" panose="020B0604030504040204" pitchFamily="50" charset="-128"/>
              <a:buChar char="⁻"/>
            </a:pPr>
            <a:r>
              <a:rPr lang="en-US" altLang="ja-JP" sz="2000" dirty="0"/>
              <a:t>If an instance is associated with a small gradient, the training error for this instance is small and it is already well-trained.</a:t>
            </a:r>
            <a:endParaRPr lang="ja-JP" altLang="en-US" sz="2000" dirty="0"/>
          </a:p>
          <a:p>
            <a:r>
              <a:rPr lang="en-US" altLang="ja-JP" sz="2000" dirty="0"/>
              <a:t>GOSS keeps all the instances with large gradients and performs random sampling on the instances with small gradient</a:t>
            </a:r>
          </a:p>
          <a:p>
            <a:r>
              <a:rPr lang="en-US" altLang="ja-JP" sz="2000" dirty="0"/>
              <a:t>GOSS introduces a constant multiplier for the data instances with small gradients to put more focus on the under-trained instances without changing the original data distribution by much</a:t>
            </a:r>
          </a:p>
          <a:p>
            <a:r>
              <a:rPr lang="en-US" altLang="ja-JP" sz="2000" dirty="0"/>
              <a:t>GOSS Procedure</a:t>
            </a:r>
            <a:endParaRPr kumimoji="1" lang="en-US" altLang="ja-JP" sz="2000" dirty="0"/>
          </a:p>
          <a:p>
            <a:pPr marL="914400" lvl="1" indent="-457200">
              <a:buFont typeface="+mj-lt"/>
              <a:buAutoNum type="arabicPeriod"/>
            </a:pPr>
            <a:r>
              <a:rPr lang="en-US" altLang="ja-JP" sz="2000" dirty="0"/>
              <a:t>Sorts the data instances according to the absolute value of their gradients and selects the top a×100% instances</a:t>
            </a:r>
          </a:p>
          <a:p>
            <a:pPr marL="914400" lvl="1" indent="-457200">
              <a:buFont typeface="+mj-lt"/>
              <a:buAutoNum type="arabicPeriod"/>
            </a:pPr>
            <a:r>
              <a:rPr lang="en-US" altLang="ja-JP" sz="2000" dirty="0"/>
              <a:t>Randomly samples b×100% instances from the rest of the data</a:t>
            </a:r>
          </a:p>
          <a:p>
            <a:pPr marL="914400" lvl="1" indent="-457200">
              <a:buFont typeface="+mj-lt"/>
              <a:buAutoNum type="arabicPeriod"/>
            </a:pPr>
            <a:r>
              <a:rPr lang="en-US" altLang="ja-JP" sz="2000" dirty="0"/>
              <a:t>Amplifies the sampled data with small gradients by a constant 1−a/b when calculating the information gain</a:t>
            </a:r>
            <a:endParaRPr kumimoji="1" lang="en-US" altLang="ja-JP" sz="2000" dirty="0"/>
          </a:p>
        </p:txBody>
      </p:sp>
    </p:spTree>
    <p:extLst>
      <p:ext uri="{BB962C8B-B14F-4D97-AF65-F5344CB8AC3E}">
        <p14:creationId xmlns:p14="http://schemas.microsoft.com/office/powerpoint/2010/main" val="4236971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9FF20C-438C-435F-AD21-66556D9F669A}"/>
              </a:ext>
            </a:extLst>
          </p:cNvPr>
          <p:cNvSpPr>
            <a:spLocks noGrp="1"/>
          </p:cNvSpPr>
          <p:nvPr>
            <p:ph type="title"/>
          </p:nvPr>
        </p:nvSpPr>
        <p:spPr/>
        <p:txBody>
          <a:bodyPr/>
          <a:lstStyle/>
          <a:p>
            <a:r>
              <a:rPr lang="en-US" altLang="ja-JP" dirty="0"/>
              <a:t>GOSS (Gradient-based One-side Sampling) </a:t>
            </a:r>
            <a:endParaRPr kumimoji="1" lang="ja-JP" altLang="en-US" dirty="0"/>
          </a:p>
        </p:txBody>
      </p:sp>
      <p:sp>
        <p:nvSpPr>
          <p:cNvPr id="3" name="コンテンツ プレースホルダー 2">
            <a:extLst>
              <a:ext uri="{FF2B5EF4-FFF2-40B4-BE49-F238E27FC236}">
                <a16:creationId xmlns:a16="http://schemas.microsoft.com/office/drawing/2014/main" id="{6677BD47-0947-431F-A323-4C535D7E7F48}"/>
              </a:ext>
            </a:extLst>
          </p:cNvPr>
          <p:cNvSpPr>
            <a:spLocks noGrp="1"/>
          </p:cNvSpPr>
          <p:nvPr>
            <p:ph idx="1"/>
          </p:nvPr>
        </p:nvSpPr>
        <p:spPr/>
        <p:txBody>
          <a:bodyPr>
            <a:normAutofit/>
          </a:bodyPr>
          <a:lstStyle/>
          <a:p>
            <a:r>
              <a:rPr lang="en-US" altLang="ja-JP" sz="2000" dirty="0"/>
              <a:t>For GBDT, the information gain is usually measured by the variance after splitting, which is defined as below</a:t>
            </a:r>
            <a:br>
              <a:rPr lang="en-US" altLang="ja-JP" sz="2000" dirty="0"/>
            </a:br>
            <a:endParaRPr lang="en-US" altLang="ja-JP" sz="2000" dirty="0"/>
          </a:p>
          <a:p>
            <a:endParaRPr lang="en-US" altLang="ja-JP" sz="2000" dirty="0"/>
          </a:p>
          <a:p>
            <a:endParaRPr lang="en-US" altLang="ja-JP" sz="2000" dirty="0"/>
          </a:p>
          <a:p>
            <a:endParaRPr lang="en-US" altLang="ja-JP" sz="2000" dirty="0"/>
          </a:p>
          <a:p>
            <a:endParaRPr lang="ja-JP" altLang="en-US" sz="2000" dirty="0"/>
          </a:p>
          <a:p>
            <a:r>
              <a:rPr lang="en-US" altLang="ja-JP" sz="2000" dirty="0"/>
              <a:t>GOSS split the instances according to estimated variance gain below</a:t>
            </a:r>
            <a:endParaRPr kumimoji="1" lang="ja-JP" altLang="en-US" sz="2000" dirty="0"/>
          </a:p>
        </p:txBody>
      </p:sp>
      <p:pic>
        <p:nvPicPr>
          <p:cNvPr id="4" name="図 3">
            <a:extLst>
              <a:ext uri="{FF2B5EF4-FFF2-40B4-BE49-F238E27FC236}">
                <a16:creationId xmlns:a16="http://schemas.microsoft.com/office/drawing/2014/main" id="{4CA662D7-0166-4CD3-A8B7-9781D49F1A41}"/>
              </a:ext>
            </a:extLst>
          </p:cNvPr>
          <p:cNvPicPr>
            <a:picLocks noChangeAspect="1"/>
          </p:cNvPicPr>
          <p:nvPr/>
        </p:nvPicPr>
        <p:blipFill>
          <a:blip r:embed="rId2"/>
          <a:stretch>
            <a:fillRect/>
          </a:stretch>
        </p:blipFill>
        <p:spPr>
          <a:xfrm>
            <a:off x="2002505" y="1995328"/>
            <a:ext cx="7705725" cy="1514475"/>
          </a:xfrm>
          <a:prstGeom prst="rect">
            <a:avLst/>
          </a:prstGeom>
        </p:spPr>
      </p:pic>
      <p:pic>
        <p:nvPicPr>
          <p:cNvPr id="6" name="図 5">
            <a:extLst>
              <a:ext uri="{FF2B5EF4-FFF2-40B4-BE49-F238E27FC236}">
                <a16:creationId xmlns:a16="http://schemas.microsoft.com/office/drawing/2014/main" id="{9541E0A9-F227-4230-8AF4-21BDA6F46676}"/>
              </a:ext>
            </a:extLst>
          </p:cNvPr>
          <p:cNvPicPr>
            <a:picLocks noChangeAspect="1"/>
          </p:cNvPicPr>
          <p:nvPr/>
        </p:nvPicPr>
        <p:blipFill>
          <a:blip r:embed="rId3"/>
          <a:stretch>
            <a:fillRect/>
          </a:stretch>
        </p:blipFill>
        <p:spPr>
          <a:xfrm>
            <a:off x="2256064" y="4455544"/>
            <a:ext cx="6896100" cy="638175"/>
          </a:xfrm>
          <a:prstGeom prst="rect">
            <a:avLst/>
          </a:prstGeom>
        </p:spPr>
      </p:pic>
      <p:pic>
        <p:nvPicPr>
          <p:cNvPr id="7" name="図 6">
            <a:extLst>
              <a:ext uri="{FF2B5EF4-FFF2-40B4-BE49-F238E27FC236}">
                <a16:creationId xmlns:a16="http://schemas.microsoft.com/office/drawing/2014/main" id="{43E2892B-8048-4ABC-B2EB-9BA0D77E49B2}"/>
              </a:ext>
            </a:extLst>
          </p:cNvPr>
          <p:cNvPicPr>
            <a:picLocks noChangeAspect="1"/>
          </p:cNvPicPr>
          <p:nvPr/>
        </p:nvPicPr>
        <p:blipFill>
          <a:blip r:embed="rId4"/>
          <a:stretch>
            <a:fillRect/>
          </a:stretch>
        </p:blipFill>
        <p:spPr>
          <a:xfrm>
            <a:off x="1860776" y="5929035"/>
            <a:ext cx="7686675" cy="657225"/>
          </a:xfrm>
          <a:prstGeom prst="rect">
            <a:avLst/>
          </a:prstGeom>
        </p:spPr>
      </p:pic>
      <p:sp>
        <p:nvSpPr>
          <p:cNvPr id="8" name="テキスト ボックス 7">
            <a:extLst>
              <a:ext uri="{FF2B5EF4-FFF2-40B4-BE49-F238E27FC236}">
                <a16:creationId xmlns:a16="http://schemas.microsoft.com/office/drawing/2014/main" id="{A69E34DB-608D-46E0-952A-67644EB20386}"/>
              </a:ext>
            </a:extLst>
          </p:cNvPr>
          <p:cNvSpPr txBox="1"/>
          <p:nvPr/>
        </p:nvSpPr>
        <p:spPr>
          <a:xfrm>
            <a:off x="1546917" y="5149516"/>
            <a:ext cx="45719" cy="369332"/>
          </a:xfrm>
          <a:prstGeom prst="rect">
            <a:avLst/>
          </a:prstGeom>
          <a:noFill/>
        </p:spPr>
        <p:txBody>
          <a:bodyPr wrap="square" rtlCol="0">
            <a:spAutoFit/>
          </a:bodyPr>
          <a:lstStyle/>
          <a:p>
            <a:endParaRPr kumimoji="1" lang="ja-JP" altLang="en-US" dirty="0"/>
          </a:p>
        </p:txBody>
      </p:sp>
      <p:sp>
        <p:nvSpPr>
          <p:cNvPr id="10" name="テキスト ボックス 9">
            <a:extLst>
              <a:ext uri="{FF2B5EF4-FFF2-40B4-BE49-F238E27FC236}">
                <a16:creationId xmlns:a16="http://schemas.microsoft.com/office/drawing/2014/main" id="{33C1CB83-06D5-4809-BA60-B9A25656E4BF}"/>
              </a:ext>
            </a:extLst>
          </p:cNvPr>
          <p:cNvSpPr txBox="1"/>
          <p:nvPr/>
        </p:nvSpPr>
        <p:spPr>
          <a:xfrm>
            <a:off x="1333786" y="5218268"/>
            <a:ext cx="45719" cy="369332"/>
          </a:xfrm>
          <a:prstGeom prst="rect">
            <a:avLst/>
          </a:prstGeom>
          <a:noFill/>
        </p:spPr>
        <p:txBody>
          <a:bodyPr wrap="square" rtlCol="0">
            <a:spAutoFit/>
          </a:bodyPr>
          <a:lstStyle/>
          <a:p>
            <a:endParaRPr kumimoji="1" lang="ja-JP" altLang="en-US" dirty="0"/>
          </a:p>
        </p:txBody>
      </p:sp>
      <p:sp>
        <p:nvSpPr>
          <p:cNvPr id="11" name="テキスト ボックス 10">
            <a:extLst>
              <a:ext uri="{FF2B5EF4-FFF2-40B4-BE49-F238E27FC236}">
                <a16:creationId xmlns:a16="http://schemas.microsoft.com/office/drawing/2014/main" id="{2A8C7681-D844-49DD-9B22-9A4280129D3B}"/>
              </a:ext>
            </a:extLst>
          </p:cNvPr>
          <p:cNvSpPr txBox="1"/>
          <p:nvPr/>
        </p:nvSpPr>
        <p:spPr>
          <a:xfrm>
            <a:off x="830870" y="4276367"/>
            <a:ext cx="461665" cy="92398"/>
          </a:xfrm>
          <a:prstGeom prst="rect">
            <a:avLst/>
          </a:prstGeom>
          <a:noFill/>
        </p:spPr>
        <p:txBody>
          <a:bodyPr vert="eaVert" wrap="none" rtlCol="0">
            <a:spAutoFit/>
          </a:bodyPr>
          <a:lstStyle/>
          <a:p>
            <a:endParaRPr kumimoji="1" lang="ja-JP" altLang="en-US" dirty="0"/>
          </a:p>
        </p:txBody>
      </p:sp>
      <p:sp>
        <p:nvSpPr>
          <p:cNvPr id="12" name="テキスト ボックス 11">
            <a:extLst>
              <a:ext uri="{FF2B5EF4-FFF2-40B4-BE49-F238E27FC236}">
                <a16:creationId xmlns:a16="http://schemas.microsoft.com/office/drawing/2014/main" id="{CBB8ABE1-6EC2-41B4-AD4C-5930CF6B3CCA}"/>
              </a:ext>
            </a:extLst>
          </p:cNvPr>
          <p:cNvSpPr txBox="1"/>
          <p:nvPr/>
        </p:nvSpPr>
        <p:spPr>
          <a:xfrm>
            <a:off x="1852630" y="5264434"/>
            <a:ext cx="6443815" cy="646331"/>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A: subset of the top-a × 100% instances with the larger gradients</a:t>
            </a:r>
          </a:p>
          <a:p>
            <a:r>
              <a:rPr lang="en-US" altLang="ja-JP" sz="1200" dirty="0">
                <a:latin typeface="Meiryo UI" panose="020B0604030504040204" pitchFamily="50" charset="-128"/>
                <a:ea typeface="Meiryo UI" panose="020B0604030504040204" pitchFamily="50" charset="-128"/>
              </a:rPr>
              <a:t>A</a:t>
            </a:r>
            <a:r>
              <a:rPr lang="en-US" altLang="ja-JP" sz="1200" baseline="30000" dirty="0">
                <a:latin typeface="Meiryo UI" panose="020B0604030504040204" pitchFamily="50" charset="-128"/>
                <a:ea typeface="Meiryo UI" panose="020B0604030504040204" pitchFamily="50" charset="-128"/>
              </a:rPr>
              <a:t>c</a:t>
            </a:r>
            <a:r>
              <a:rPr lang="en-US" altLang="ja-JP" sz="1200" dirty="0">
                <a:latin typeface="Meiryo UI" panose="020B0604030504040204" pitchFamily="50" charset="-128"/>
                <a:ea typeface="Meiryo UI" panose="020B0604030504040204" pitchFamily="50" charset="-128"/>
              </a:rPr>
              <a:t>: the remaining set consisting (1 − a) × 100% instances with smaller gradients</a:t>
            </a:r>
          </a:p>
          <a:p>
            <a:r>
              <a:rPr lang="en-US" altLang="ja-JP" sz="1200" dirty="0">
                <a:latin typeface="Meiryo UI" panose="020B0604030504040204" pitchFamily="50" charset="-128"/>
                <a:ea typeface="Meiryo UI" panose="020B0604030504040204" pitchFamily="50" charset="-128"/>
              </a:rPr>
              <a:t>B: subset of instances randomly sampled with size b × |Ac |</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0681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9FF20C-438C-435F-AD21-66556D9F669A}"/>
              </a:ext>
            </a:extLst>
          </p:cNvPr>
          <p:cNvSpPr>
            <a:spLocks noGrp="1"/>
          </p:cNvSpPr>
          <p:nvPr>
            <p:ph type="title"/>
          </p:nvPr>
        </p:nvSpPr>
        <p:spPr/>
        <p:txBody>
          <a:bodyPr/>
          <a:lstStyle/>
          <a:p>
            <a:r>
              <a:rPr lang="en-US" altLang="ja-JP" dirty="0"/>
              <a:t>GOSS (Gradient-based One-side Sampling) </a:t>
            </a:r>
            <a:endParaRPr kumimoji="1" lang="ja-JP" altLang="en-US" dirty="0"/>
          </a:p>
        </p:txBody>
      </p:sp>
      <p:sp>
        <p:nvSpPr>
          <p:cNvPr id="3" name="コンテンツ プレースホルダー 2">
            <a:extLst>
              <a:ext uri="{FF2B5EF4-FFF2-40B4-BE49-F238E27FC236}">
                <a16:creationId xmlns:a16="http://schemas.microsoft.com/office/drawing/2014/main" id="{6677BD47-0947-431F-A323-4C535D7E7F48}"/>
              </a:ext>
            </a:extLst>
          </p:cNvPr>
          <p:cNvSpPr>
            <a:spLocks noGrp="1"/>
          </p:cNvSpPr>
          <p:nvPr>
            <p:ph idx="1"/>
          </p:nvPr>
        </p:nvSpPr>
        <p:spPr>
          <a:xfrm>
            <a:off x="838200" y="1265036"/>
            <a:ext cx="10515600" cy="4911928"/>
          </a:xfrm>
        </p:spPr>
        <p:txBody>
          <a:bodyPr>
            <a:normAutofit/>
          </a:bodyPr>
          <a:lstStyle/>
          <a:p>
            <a:r>
              <a:rPr lang="en-US" altLang="ja-JP" sz="2000" dirty="0"/>
              <a:t>The following theorem indicates that GOSS will not lose much training accuracy and will outperform random sampling</a:t>
            </a:r>
            <a:br>
              <a:rPr lang="en-US" altLang="ja-JP" sz="2000" dirty="0"/>
            </a:br>
            <a:endParaRPr lang="en-US" altLang="ja-JP" sz="2000" dirty="0"/>
          </a:p>
          <a:p>
            <a:endParaRPr lang="en-US" altLang="ja-JP" sz="2000" dirty="0"/>
          </a:p>
          <a:p>
            <a:endParaRPr lang="en-US" altLang="ja-JP" sz="2000" dirty="0"/>
          </a:p>
          <a:p>
            <a:endParaRPr lang="en-US" altLang="ja-JP" sz="2000" dirty="0"/>
          </a:p>
          <a:p>
            <a:pPr marL="0" indent="0">
              <a:buNone/>
            </a:pPr>
            <a:endParaRPr lang="ja-JP" altLang="en-US" sz="2000" dirty="0"/>
          </a:p>
          <a:p>
            <a:pPr marL="457200" indent="-457200">
              <a:buFont typeface="+mj-lt"/>
              <a:buAutoNum type="arabicPeriod"/>
            </a:pPr>
            <a:r>
              <a:rPr lang="en-US" altLang="ja-JP" sz="2000" dirty="0"/>
              <a:t>When the split is not too unbalanced                                        , the approximation error will be dominated by the second term which decrease to 0 in</a:t>
            </a:r>
            <a:r>
              <a:rPr lang="ja-JP" altLang="en-US" sz="2000" dirty="0"/>
              <a:t>　</a:t>
            </a:r>
            <a:r>
              <a:rPr lang="en-US" altLang="ja-JP" sz="2000" dirty="0"/>
              <a:t>        with n </a:t>
            </a:r>
            <a:r>
              <a:rPr lang="ja-JP" altLang="en-US" sz="2000" dirty="0"/>
              <a:t>→ ∞</a:t>
            </a:r>
            <a:r>
              <a:rPr lang="en-US" altLang="ja-JP" sz="2000" dirty="0"/>
              <a:t>. </a:t>
            </a:r>
            <a:br>
              <a:rPr lang="en-US" altLang="ja-JP" sz="2000" dirty="0"/>
            </a:br>
            <a:r>
              <a:rPr lang="en-US" altLang="ja-JP" sz="2000" dirty="0"/>
              <a:t>That means when number of data is large, the approximation is quite accurate.</a:t>
            </a:r>
          </a:p>
          <a:p>
            <a:pPr marL="457200" indent="-457200">
              <a:buFont typeface="+mj-lt"/>
              <a:buAutoNum type="arabicPeriod"/>
            </a:pPr>
            <a:r>
              <a:rPr kumimoji="1" lang="en-US" altLang="ja-JP" sz="2000" dirty="0"/>
              <a:t>Random sampling is a special case of GOSS with α=0. In many cases, GOSS could outperform random sampling, under the condition below</a:t>
            </a:r>
            <a:endParaRPr kumimoji="1" lang="ja-JP" altLang="en-US" sz="2000" dirty="0"/>
          </a:p>
        </p:txBody>
      </p:sp>
      <p:pic>
        <p:nvPicPr>
          <p:cNvPr id="5" name="図 4">
            <a:extLst>
              <a:ext uri="{FF2B5EF4-FFF2-40B4-BE49-F238E27FC236}">
                <a16:creationId xmlns:a16="http://schemas.microsoft.com/office/drawing/2014/main" id="{17AC68A5-776F-40F9-95BB-5C126094F54E}"/>
              </a:ext>
            </a:extLst>
          </p:cNvPr>
          <p:cNvPicPr>
            <a:picLocks noChangeAspect="1"/>
          </p:cNvPicPr>
          <p:nvPr/>
        </p:nvPicPr>
        <p:blipFill>
          <a:blip r:embed="rId2"/>
          <a:stretch>
            <a:fillRect/>
          </a:stretch>
        </p:blipFill>
        <p:spPr>
          <a:xfrm>
            <a:off x="2179684" y="2073175"/>
            <a:ext cx="7667625" cy="1647825"/>
          </a:xfrm>
          <a:prstGeom prst="rect">
            <a:avLst/>
          </a:prstGeom>
        </p:spPr>
      </p:pic>
      <p:pic>
        <p:nvPicPr>
          <p:cNvPr id="8" name="図 7">
            <a:extLst>
              <a:ext uri="{FF2B5EF4-FFF2-40B4-BE49-F238E27FC236}">
                <a16:creationId xmlns:a16="http://schemas.microsoft.com/office/drawing/2014/main" id="{475ED8C9-6564-4BB5-9049-82E7DABE46A4}"/>
              </a:ext>
            </a:extLst>
          </p:cNvPr>
          <p:cNvPicPr>
            <a:picLocks noChangeAspect="1"/>
          </p:cNvPicPr>
          <p:nvPr/>
        </p:nvPicPr>
        <p:blipFill>
          <a:blip r:embed="rId3"/>
          <a:stretch>
            <a:fillRect/>
          </a:stretch>
        </p:blipFill>
        <p:spPr>
          <a:xfrm>
            <a:off x="6013496" y="3868593"/>
            <a:ext cx="2038350" cy="276225"/>
          </a:xfrm>
          <a:prstGeom prst="rect">
            <a:avLst/>
          </a:prstGeom>
        </p:spPr>
      </p:pic>
      <p:pic>
        <p:nvPicPr>
          <p:cNvPr id="10" name="図 9">
            <a:extLst>
              <a:ext uri="{FF2B5EF4-FFF2-40B4-BE49-F238E27FC236}">
                <a16:creationId xmlns:a16="http://schemas.microsoft.com/office/drawing/2014/main" id="{D076BACD-4069-494A-9EE5-46EE742C9A28}"/>
              </a:ext>
            </a:extLst>
          </p:cNvPr>
          <p:cNvPicPr>
            <a:picLocks noChangeAspect="1"/>
          </p:cNvPicPr>
          <p:nvPr/>
        </p:nvPicPr>
        <p:blipFill>
          <a:blip r:embed="rId4"/>
          <a:stretch>
            <a:fillRect/>
          </a:stretch>
        </p:blipFill>
        <p:spPr>
          <a:xfrm>
            <a:off x="8051846" y="3847119"/>
            <a:ext cx="1266825" cy="304800"/>
          </a:xfrm>
          <a:prstGeom prst="rect">
            <a:avLst/>
          </a:prstGeom>
        </p:spPr>
      </p:pic>
      <p:pic>
        <p:nvPicPr>
          <p:cNvPr id="11" name="図 10">
            <a:extLst>
              <a:ext uri="{FF2B5EF4-FFF2-40B4-BE49-F238E27FC236}">
                <a16:creationId xmlns:a16="http://schemas.microsoft.com/office/drawing/2014/main" id="{9D454A78-2FB6-4B65-B4CD-8268C900AFAD}"/>
              </a:ext>
            </a:extLst>
          </p:cNvPr>
          <p:cNvPicPr>
            <a:picLocks noChangeAspect="1"/>
          </p:cNvPicPr>
          <p:nvPr/>
        </p:nvPicPr>
        <p:blipFill>
          <a:blip r:embed="rId5"/>
          <a:stretch>
            <a:fillRect/>
          </a:stretch>
        </p:blipFill>
        <p:spPr>
          <a:xfrm>
            <a:off x="1727856" y="4434926"/>
            <a:ext cx="619125" cy="257175"/>
          </a:xfrm>
          <a:prstGeom prst="rect">
            <a:avLst/>
          </a:prstGeom>
        </p:spPr>
      </p:pic>
      <p:pic>
        <p:nvPicPr>
          <p:cNvPr id="12" name="図 11">
            <a:extLst>
              <a:ext uri="{FF2B5EF4-FFF2-40B4-BE49-F238E27FC236}">
                <a16:creationId xmlns:a16="http://schemas.microsoft.com/office/drawing/2014/main" id="{1FBF6B22-0DD3-4E13-9F3C-7CFBFA9A7623}"/>
              </a:ext>
            </a:extLst>
          </p:cNvPr>
          <p:cNvPicPr>
            <a:picLocks noChangeAspect="1"/>
          </p:cNvPicPr>
          <p:nvPr/>
        </p:nvPicPr>
        <p:blipFill>
          <a:blip r:embed="rId6"/>
          <a:stretch>
            <a:fillRect/>
          </a:stretch>
        </p:blipFill>
        <p:spPr>
          <a:xfrm>
            <a:off x="2964819" y="5879823"/>
            <a:ext cx="1133475" cy="238125"/>
          </a:xfrm>
          <a:prstGeom prst="rect">
            <a:avLst/>
          </a:prstGeom>
        </p:spPr>
      </p:pic>
      <p:sp>
        <p:nvSpPr>
          <p:cNvPr id="14" name="テキスト ボックス 13">
            <a:extLst>
              <a:ext uri="{FF2B5EF4-FFF2-40B4-BE49-F238E27FC236}">
                <a16:creationId xmlns:a16="http://schemas.microsoft.com/office/drawing/2014/main" id="{B28F7165-9714-4EEB-9484-B571AB9BF323}"/>
              </a:ext>
            </a:extLst>
          </p:cNvPr>
          <p:cNvSpPr txBox="1"/>
          <p:nvPr/>
        </p:nvSpPr>
        <p:spPr>
          <a:xfrm>
            <a:off x="4207618" y="5856942"/>
            <a:ext cx="515639" cy="400110"/>
          </a:xfrm>
          <a:prstGeom prst="rect">
            <a:avLst/>
          </a:prstGeom>
          <a:noFill/>
        </p:spPr>
        <p:txBody>
          <a:bodyPr wrap="square" rtlCol="0">
            <a:spAutoFit/>
          </a:bodyPr>
          <a:lstStyle/>
          <a:p>
            <a:r>
              <a:rPr lang="ja-JP" altLang="en-US" sz="2000" dirty="0"/>
              <a:t>⇔</a:t>
            </a:r>
            <a:endParaRPr kumimoji="1" lang="ja-JP" altLang="en-US" sz="2000" dirty="0"/>
          </a:p>
        </p:txBody>
      </p:sp>
      <p:pic>
        <p:nvPicPr>
          <p:cNvPr id="15" name="図 14">
            <a:extLst>
              <a:ext uri="{FF2B5EF4-FFF2-40B4-BE49-F238E27FC236}">
                <a16:creationId xmlns:a16="http://schemas.microsoft.com/office/drawing/2014/main" id="{FF33D464-AAC7-43E0-B564-62442D90CA37}"/>
              </a:ext>
            </a:extLst>
          </p:cNvPr>
          <p:cNvPicPr>
            <a:picLocks noChangeAspect="1"/>
          </p:cNvPicPr>
          <p:nvPr/>
        </p:nvPicPr>
        <p:blipFill>
          <a:blip r:embed="rId7"/>
          <a:stretch>
            <a:fillRect/>
          </a:stretch>
        </p:blipFill>
        <p:spPr>
          <a:xfrm>
            <a:off x="4723257" y="5879823"/>
            <a:ext cx="4171950" cy="276225"/>
          </a:xfrm>
          <a:prstGeom prst="rect">
            <a:avLst/>
          </a:prstGeom>
        </p:spPr>
      </p:pic>
    </p:spTree>
    <p:extLst>
      <p:ext uri="{BB962C8B-B14F-4D97-AF65-F5344CB8AC3E}">
        <p14:creationId xmlns:p14="http://schemas.microsoft.com/office/powerpoint/2010/main" val="886964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9FF20C-438C-435F-AD21-66556D9F669A}"/>
              </a:ext>
            </a:extLst>
          </p:cNvPr>
          <p:cNvSpPr>
            <a:spLocks noGrp="1"/>
          </p:cNvSpPr>
          <p:nvPr>
            <p:ph type="title"/>
          </p:nvPr>
        </p:nvSpPr>
        <p:spPr/>
        <p:txBody>
          <a:bodyPr/>
          <a:lstStyle/>
          <a:p>
            <a:r>
              <a:rPr lang="en-US" altLang="ja-JP" dirty="0"/>
              <a:t>EFB (Exclusive Feature Bundling)</a:t>
            </a:r>
            <a:endParaRPr kumimoji="1" lang="ja-JP" altLang="en-US" dirty="0"/>
          </a:p>
        </p:txBody>
      </p:sp>
      <p:sp>
        <p:nvSpPr>
          <p:cNvPr id="3" name="コンテンツ プレースホルダー 2">
            <a:extLst>
              <a:ext uri="{FF2B5EF4-FFF2-40B4-BE49-F238E27FC236}">
                <a16:creationId xmlns:a16="http://schemas.microsoft.com/office/drawing/2014/main" id="{6677BD47-0947-431F-A323-4C535D7E7F48}"/>
              </a:ext>
            </a:extLst>
          </p:cNvPr>
          <p:cNvSpPr>
            <a:spLocks noGrp="1"/>
          </p:cNvSpPr>
          <p:nvPr>
            <p:ph idx="1"/>
          </p:nvPr>
        </p:nvSpPr>
        <p:spPr/>
        <p:txBody>
          <a:bodyPr>
            <a:normAutofit/>
          </a:bodyPr>
          <a:lstStyle/>
          <a:p>
            <a:r>
              <a:rPr lang="en-US" altLang="ja-JP" sz="2000" dirty="0"/>
              <a:t>This literature proposes </a:t>
            </a:r>
            <a:r>
              <a:rPr lang="en-US" altLang="ja-JP" sz="2000" dirty="0" err="1"/>
              <a:t>LightGBM</a:t>
            </a:r>
            <a:r>
              <a:rPr lang="en-US" altLang="ja-JP" sz="2000" dirty="0"/>
              <a:t> which is a new GBDT (gradient boosting decision tree) algorithm with two novel techniques, GOSS (Gradient-based One-side Sampling) and EFB (Exclusive Feature Bundling).</a:t>
            </a:r>
          </a:p>
          <a:p>
            <a:r>
              <a:rPr lang="en-US" altLang="ja-JP" sz="2000" dirty="0"/>
              <a:t>Conventional implementations of GBDT need to, for every feature, scan all the data instances to estimate the information gain of all the possible split points, which is very time consuming.</a:t>
            </a:r>
          </a:p>
          <a:p>
            <a:r>
              <a:rPr lang="en-US" altLang="ja-JP" sz="2000" dirty="0"/>
              <a:t> </a:t>
            </a:r>
            <a:br>
              <a:rPr lang="en-US" altLang="ja-JP" sz="2000" dirty="0"/>
            </a:br>
            <a:endParaRPr lang="ja-JP" altLang="en-US" sz="2000" dirty="0"/>
          </a:p>
          <a:p>
            <a:r>
              <a:rPr kumimoji="1" lang="en-US" altLang="ja-JP" sz="2000" dirty="0"/>
              <a:t>This literature</a:t>
            </a:r>
          </a:p>
          <a:p>
            <a:pPr lvl="1"/>
            <a:r>
              <a:rPr kumimoji="1" lang="en-US" altLang="ja-JP" sz="2000" dirty="0"/>
              <a:t>builds a model to explain for the empirical results with taking into account the investment advisor’s option</a:t>
            </a:r>
          </a:p>
          <a:p>
            <a:pPr lvl="1"/>
            <a:r>
              <a:rPr lang="en-US" altLang="ja-JP" sz="2000" dirty="0"/>
              <a:t>conducts empirical test to support implications from the model</a:t>
            </a:r>
            <a:r>
              <a:rPr kumimoji="1" lang="en-US" altLang="ja-JP" sz="2000" dirty="0"/>
              <a:t> </a:t>
            </a:r>
            <a:endParaRPr kumimoji="1" lang="ja-JP" altLang="en-US" sz="2000" dirty="0"/>
          </a:p>
        </p:txBody>
      </p:sp>
    </p:spTree>
    <p:extLst>
      <p:ext uri="{BB962C8B-B14F-4D97-AF65-F5344CB8AC3E}">
        <p14:creationId xmlns:p14="http://schemas.microsoft.com/office/powerpoint/2010/main" val="16958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9FF20C-438C-435F-AD21-66556D9F669A}"/>
              </a:ext>
            </a:extLst>
          </p:cNvPr>
          <p:cNvSpPr>
            <a:spLocks noGrp="1"/>
          </p:cNvSpPr>
          <p:nvPr>
            <p:ph type="title"/>
          </p:nvPr>
        </p:nvSpPr>
        <p:spPr/>
        <p:txBody>
          <a:bodyPr/>
          <a:lstStyle/>
          <a:p>
            <a:r>
              <a:rPr lang="en-US" altLang="ja-JP" dirty="0"/>
              <a:t>EFB (Exclusive Feature Bundling)</a:t>
            </a:r>
            <a:endParaRPr kumimoji="1" lang="ja-JP" altLang="en-US" dirty="0"/>
          </a:p>
        </p:txBody>
      </p:sp>
      <p:sp>
        <p:nvSpPr>
          <p:cNvPr id="3" name="コンテンツ プレースホルダー 2">
            <a:extLst>
              <a:ext uri="{FF2B5EF4-FFF2-40B4-BE49-F238E27FC236}">
                <a16:creationId xmlns:a16="http://schemas.microsoft.com/office/drawing/2014/main" id="{6677BD47-0947-431F-A323-4C535D7E7F48}"/>
              </a:ext>
            </a:extLst>
          </p:cNvPr>
          <p:cNvSpPr>
            <a:spLocks noGrp="1"/>
          </p:cNvSpPr>
          <p:nvPr>
            <p:ph idx="1"/>
          </p:nvPr>
        </p:nvSpPr>
        <p:spPr/>
        <p:txBody>
          <a:bodyPr>
            <a:normAutofit/>
          </a:bodyPr>
          <a:lstStyle/>
          <a:p>
            <a:r>
              <a:rPr lang="en-US" altLang="ja-JP" sz="2000" dirty="0"/>
              <a:t>This literature proposes </a:t>
            </a:r>
            <a:r>
              <a:rPr lang="en-US" altLang="ja-JP" sz="2000" dirty="0" err="1"/>
              <a:t>LightGBM</a:t>
            </a:r>
            <a:r>
              <a:rPr lang="en-US" altLang="ja-JP" sz="2000" dirty="0"/>
              <a:t> which is a new GBDT (gradient boosting decision tree) algorithm with two novel techniques, GOSS (Gradient-based One-side Sampling) and EFB (Exclusive Feature Bundling).</a:t>
            </a:r>
          </a:p>
          <a:p>
            <a:r>
              <a:rPr lang="en-US" altLang="ja-JP" sz="2000" dirty="0"/>
              <a:t>Conventional implementations of GBDT need to, for every feature, scan all the data instances to estimate the information gain of all the possible split points, which is very time consuming.</a:t>
            </a:r>
          </a:p>
          <a:p>
            <a:r>
              <a:rPr lang="en-US" altLang="ja-JP" sz="2000" dirty="0"/>
              <a:t> </a:t>
            </a:r>
            <a:br>
              <a:rPr lang="en-US" altLang="ja-JP" sz="2000" dirty="0"/>
            </a:br>
            <a:endParaRPr lang="ja-JP" altLang="en-US" sz="2000" dirty="0"/>
          </a:p>
          <a:p>
            <a:r>
              <a:rPr kumimoji="1" lang="en-US" altLang="ja-JP" sz="2000" dirty="0"/>
              <a:t>This literature</a:t>
            </a:r>
          </a:p>
          <a:p>
            <a:pPr lvl="1"/>
            <a:r>
              <a:rPr kumimoji="1" lang="en-US" altLang="ja-JP" sz="2000" dirty="0"/>
              <a:t>builds a model to explain for the empirical results with taking into account the investment advisor’s option</a:t>
            </a:r>
          </a:p>
          <a:p>
            <a:pPr lvl="1"/>
            <a:r>
              <a:rPr lang="en-US" altLang="ja-JP" sz="2000" dirty="0"/>
              <a:t>conducts empirical test to support implications from the model</a:t>
            </a:r>
            <a:r>
              <a:rPr kumimoji="1" lang="en-US" altLang="ja-JP" sz="2000" dirty="0"/>
              <a:t> </a:t>
            </a:r>
            <a:endParaRPr kumimoji="1" lang="ja-JP" altLang="en-US" sz="2000" dirty="0"/>
          </a:p>
        </p:txBody>
      </p:sp>
    </p:spTree>
    <p:extLst>
      <p:ext uri="{BB962C8B-B14F-4D97-AF65-F5344CB8AC3E}">
        <p14:creationId xmlns:p14="http://schemas.microsoft.com/office/powerpoint/2010/main" val="1143718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9FF20C-438C-435F-AD21-66556D9F669A}"/>
              </a:ext>
            </a:extLst>
          </p:cNvPr>
          <p:cNvSpPr>
            <a:spLocks noGrp="1"/>
          </p:cNvSpPr>
          <p:nvPr>
            <p:ph type="title"/>
          </p:nvPr>
        </p:nvSpPr>
        <p:spPr/>
        <p:txBody>
          <a:bodyPr/>
          <a:lstStyle/>
          <a:p>
            <a:r>
              <a:rPr lang="en-US" altLang="ja-JP" dirty="0"/>
              <a:t>EFB (Exclusive Feature Bundling)</a:t>
            </a:r>
            <a:endParaRPr kumimoji="1" lang="ja-JP" altLang="en-US" dirty="0"/>
          </a:p>
        </p:txBody>
      </p:sp>
      <p:sp>
        <p:nvSpPr>
          <p:cNvPr id="3" name="コンテンツ プレースホルダー 2">
            <a:extLst>
              <a:ext uri="{FF2B5EF4-FFF2-40B4-BE49-F238E27FC236}">
                <a16:creationId xmlns:a16="http://schemas.microsoft.com/office/drawing/2014/main" id="{6677BD47-0947-431F-A323-4C535D7E7F48}"/>
              </a:ext>
            </a:extLst>
          </p:cNvPr>
          <p:cNvSpPr>
            <a:spLocks noGrp="1"/>
          </p:cNvSpPr>
          <p:nvPr>
            <p:ph idx="1"/>
          </p:nvPr>
        </p:nvSpPr>
        <p:spPr/>
        <p:txBody>
          <a:bodyPr>
            <a:normAutofit/>
          </a:bodyPr>
          <a:lstStyle/>
          <a:p>
            <a:r>
              <a:rPr lang="en-US" altLang="ja-JP" sz="2000" dirty="0"/>
              <a:t>This literature proposes </a:t>
            </a:r>
            <a:r>
              <a:rPr lang="en-US" altLang="ja-JP" sz="2000" dirty="0" err="1"/>
              <a:t>LightGBM</a:t>
            </a:r>
            <a:r>
              <a:rPr lang="en-US" altLang="ja-JP" sz="2000" dirty="0"/>
              <a:t> which is a new GBDT (gradient boosting decision tree) algorithm with two novel techniques, GOSS (Gradient-based One-side Sampling) and EFB (Exclusive Feature Bundling).</a:t>
            </a:r>
          </a:p>
          <a:p>
            <a:r>
              <a:rPr lang="en-US" altLang="ja-JP" sz="2000" dirty="0"/>
              <a:t>Conventional implementations of GBDT need to, for every feature, scan all the data instances to estimate the information gain of all the possible split points, which is very time consuming.</a:t>
            </a:r>
          </a:p>
          <a:p>
            <a:r>
              <a:rPr lang="en-US" altLang="ja-JP" sz="2000" dirty="0"/>
              <a:t> </a:t>
            </a:r>
            <a:br>
              <a:rPr lang="en-US" altLang="ja-JP" sz="2000" dirty="0"/>
            </a:br>
            <a:endParaRPr lang="ja-JP" altLang="en-US" sz="2000" dirty="0"/>
          </a:p>
          <a:p>
            <a:r>
              <a:rPr kumimoji="1" lang="en-US" altLang="ja-JP" sz="2000" dirty="0"/>
              <a:t>This literature</a:t>
            </a:r>
          </a:p>
          <a:p>
            <a:pPr lvl="1"/>
            <a:r>
              <a:rPr kumimoji="1" lang="en-US" altLang="ja-JP" sz="2000" dirty="0"/>
              <a:t>builds a model to explain for the empirical results with taking into account the investment advisor’s option</a:t>
            </a:r>
          </a:p>
          <a:p>
            <a:pPr lvl="1"/>
            <a:r>
              <a:rPr lang="en-US" altLang="ja-JP" sz="2000" dirty="0"/>
              <a:t>conducts empirical test to support implications from the model</a:t>
            </a:r>
            <a:r>
              <a:rPr kumimoji="1" lang="en-US" altLang="ja-JP" sz="2000" dirty="0"/>
              <a:t> </a:t>
            </a:r>
            <a:endParaRPr kumimoji="1" lang="ja-JP" altLang="en-US" sz="2000" dirty="0"/>
          </a:p>
        </p:txBody>
      </p:sp>
    </p:spTree>
    <p:extLst>
      <p:ext uri="{BB962C8B-B14F-4D97-AF65-F5344CB8AC3E}">
        <p14:creationId xmlns:p14="http://schemas.microsoft.com/office/powerpoint/2010/main" val="993825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9FF20C-438C-435F-AD21-66556D9F669A}"/>
              </a:ext>
            </a:extLst>
          </p:cNvPr>
          <p:cNvSpPr>
            <a:spLocks noGrp="1"/>
          </p:cNvSpPr>
          <p:nvPr>
            <p:ph type="title"/>
          </p:nvPr>
        </p:nvSpPr>
        <p:spPr/>
        <p:txBody>
          <a:bodyPr/>
          <a:lstStyle/>
          <a:p>
            <a:r>
              <a:rPr lang="en-US" altLang="ja-JP" dirty="0"/>
              <a:t>Data</a:t>
            </a:r>
            <a:endParaRPr kumimoji="1" lang="ja-JP" altLang="en-US" dirty="0"/>
          </a:p>
        </p:txBody>
      </p:sp>
      <p:sp>
        <p:nvSpPr>
          <p:cNvPr id="3" name="コンテンツ プレースホルダー 2">
            <a:extLst>
              <a:ext uri="{FF2B5EF4-FFF2-40B4-BE49-F238E27FC236}">
                <a16:creationId xmlns:a16="http://schemas.microsoft.com/office/drawing/2014/main" id="{6677BD47-0947-431F-A323-4C535D7E7F48}"/>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0579395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1807</TotalTime>
  <Words>578</Words>
  <Application>Microsoft Office PowerPoint</Application>
  <PresentationFormat>ワイド画面</PresentationFormat>
  <Paragraphs>55</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Meiryo UI</vt:lpstr>
      <vt:lpstr>游ゴシック</vt:lpstr>
      <vt:lpstr>游ゴシック Light</vt:lpstr>
      <vt:lpstr>Arial</vt:lpstr>
      <vt:lpstr>Office テーマ</vt:lpstr>
      <vt:lpstr>LightGBM: A Highly Efficient Gradient Boosting Decision Tree</vt:lpstr>
      <vt:lpstr>Summary</vt:lpstr>
      <vt:lpstr>GOSS (Gradient-based One-side Sampling) </vt:lpstr>
      <vt:lpstr>GOSS (Gradient-based One-side Sampling) </vt:lpstr>
      <vt:lpstr>GOSS (Gradient-based One-side Sampling) </vt:lpstr>
      <vt:lpstr>EFB (Exclusive Feature Bundling)</vt:lpstr>
      <vt:lpstr>EFB (Exclusive Feature Bundling)</vt:lpstr>
      <vt:lpstr>EFB (Exclusive Feature Bundling)</vt:lpstr>
      <vt:lpstr>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Ohura</dc:creator>
  <cp:lastModifiedBy>Hiroshi Ohura</cp:lastModifiedBy>
  <cp:revision>39</cp:revision>
  <dcterms:created xsi:type="dcterms:W3CDTF">2019-08-17T23:48:20Z</dcterms:created>
  <dcterms:modified xsi:type="dcterms:W3CDTF">2019-09-16T13:22:01Z</dcterms:modified>
</cp:coreProperties>
</file>