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5" r:id="rId2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75" autoAdjust="0"/>
    <p:restoredTop sz="96844" autoAdjust="0"/>
  </p:normalViewPr>
  <p:slideViewPr>
    <p:cSldViewPr snapToGrid="0">
      <p:cViewPr varScale="1">
        <p:scale>
          <a:sx n="107" d="100"/>
          <a:sy n="107" d="100"/>
        </p:scale>
        <p:origin x="82" y="13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0E76A7-4EF6-4207-AAD4-9F78C27569F1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E8B39C-1888-431B-AA5A-898F0C84E0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7679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8DE941-AE62-255F-0EA2-2B35FD688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F0B3AA3-2D70-527C-8F23-4CB18039C0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EEFB7A-FDBD-0940-483B-1DA5DA55B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153F-14EE-41C4-B622-497179505361}" type="datetime1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F2B84C-738B-3725-2A11-B839348FB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B1D460-7760-EBE0-8BC3-E9103DE0A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CC36-3215-4300-88DE-E875F83D0B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8704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35FA14-FD8D-0577-E9B0-385B82D83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FA2804B-B0AE-0287-3BA7-B439D495D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763547-F4CB-AA6C-487E-F023652B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899B1-B863-4090-8B0B-25A40CD13338}" type="datetime1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23C823-B717-8EC4-A7E3-B9E143F68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6167EF-345D-39E7-3D19-949E771B6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CC36-3215-4300-88DE-E875F83D0B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6899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498CE4C-8859-A41E-7FA6-455022F9FD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D841E0C-9B38-088C-5E57-D1E1EC7CA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57CABD-13A6-E550-0DEF-EA2BE194A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EEC8-90CD-4597-A2EC-2F10590A0462}" type="datetime1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BA8A16-C53C-78B7-FBBD-15DFB0B62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9BADFF-280F-1EC3-CCFF-EFC3CDAD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CC36-3215-4300-88DE-E875F83D0B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9223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CCE691-D2AD-ADED-9E49-A3EF4871E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9B0B3D-EF6A-6518-480B-C87745099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6303A3-FF3A-DC0C-970A-8B876FF95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042FD-EBC8-4DFF-982A-2E1FD83B48B1}" type="datetime1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F48896-3BA3-B992-0CE4-B4187C611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D94A84-065E-5578-1D60-C93E7BE5B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CC36-3215-4300-88DE-E875F83D0B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1898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64D3E7-6031-63B7-84BF-CD6297ECD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A7E982B-77BF-2D85-C705-5F43C409B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520D98-8417-63C9-122B-4454D06B6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B1E4-08CF-4E6F-9B4A-E8BF379EAB0D}" type="datetime1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508897-4669-0A4E-3287-0EDFD5113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388495F-5B09-83C8-F70E-1BEBF7C68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CC36-3215-4300-88DE-E875F83D0B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9280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BC6898-82B2-65DA-24E7-C97E06F06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43B176-BA49-E483-38DE-95912DB3EE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1584616-1F21-637A-B790-023EF912F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91E5337-323F-34D6-7AF5-BBFACA51E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70FE0-74D0-4E1C-89FD-4600B7708026}" type="datetime1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5419E5D-22F8-FF7A-43CC-CA2F3DAFD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601DE37-CA8E-86CC-4436-CA0A0C6F1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CC36-3215-4300-88DE-E875F83D0B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0237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61CA1C-6BCA-9344-71A2-0D1E9B6F4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6732B40-54A4-66B0-27FF-437F237E0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9546B36-0D42-C72D-8807-B95DE3B50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6A05361-6D0B-4516-2605-DD361E610F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9275FC0-B779-5A70-0025-CEFF4AF52C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316980B-DD66-C224-2EA6-AD698010B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D214-9B33-4470-AD77-EBA30EF9C522}" type="datetime1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6AE15E5-E748-636E-8874-D5FBC4172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7D9E9EE-9970-60AC-D7FB-3C495C3B5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CC36-3215-4300-88DE-E875F83D0B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3335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7A52B0-3AD9-0C5C-E0D3-EB0F19532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357853E-60A7-BFDA-C00B-A935CDB43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D601-8ABD-4828-9F69-7B338ADD91FF}" type="datetime1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B3E3D74-FB1F-19EE-F53A-8FBA83AC7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05F7E6C-1A70-10A6-DA3B-098DC4826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CC36-3215-4300-88DE-E875F83D0B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4698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CD10FA7-526E-452F-47A3-FF0E98A60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BC280-192F-4635-A859-34DC29965F08}" type="datetime1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DBBD9B3-A6F8-D9C8-B744-0CA6265F1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9058DAF-59C3-6DB6-06A9-D903393E0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CC36-3215-4300-88DE-E875F83D0B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4575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C396C4-51E6-A9C9-55FA-775686FD4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36E0B1-6383-BA86-8063-A48422F22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CD7C154-83A5-7785-58D5-E9A7540A8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60FE0FE-FA1F-5DFD-1790-674D75F0E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54707-85B9-4CA2-97F0-1F875D808B60}" type="datetime1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CAC655F-2756-41E3-E92B-B32181052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9B956DD-81B1-E0C2-DADA-A81CA7B43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CC36-3215-4300-88DE-E875F83D0B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0714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54E062-6443-E105-EE0C-6C3ABC8D4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C4EF922-41AE-A078-0B12-1603A6D8D7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0A218D0-0477-5643-14C7-8C265553B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EFF77A4-4856-69B8-CFA1-0E5BCF1BC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34DBA-D2BF-45F7-834F-DCDA3F73FDD0}" type="datetime1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831F5B1-D179-E516-A283-5623E1504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E5C5C32-0471-4F2C-C87D-42A0D2B9B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CC36-3215-4300-88DE-E875F83D0B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9141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2E76A13-FD6E-A74D-8825-623AE9301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0DB09B-21DF-33DF-2028-1D7E9EAD1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01BEC7-C645-2790-DD52-CF9853B592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870693-FC01-4561-BD0E-BF0EA74DAEBC}" type="datetime1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20C1A0-758F-FD98-FBED-EAF375296A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9CBCC9-8664-9E45-0B3E-56D8C2736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60408" y="11509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14CC36-3215-4300-88DE-E875F83D0B07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07024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0" Type="http://schemas.openxmlformats.org/officeDocument/2006/relationships/image" Target="../media/image6.svg"/><Relationship Id="rId4" Type="http://schemas.microsoft.com/office/2007/relationships/hdphoto" Target="../media/hdphoto1.wdp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8FF5BEE2-B99E-71B7-893F-5BDAC89A27D9}"/>
              </a:ext>
            </a:extLst>
          </p:cNvPr>
          <p:cNvSpPr/>
          <p:nvPr/>
        </p:nvSpPr>
        <p:spPr>
          <a:xfrm>
            <a:off x="5794201" y="853999"/>
            <a:ext cx="1943753" cy="5580845"/>
          </a:xfrm>
          <a:prstGeom prst="roundRect">
            <a:avLst>
              <a:gd name="adj" fmla="val 3611"/>
            </a:avLst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1" name="図 50" descr="白いバックグラウンドの前にあるベンチ&#10;&#10;中程度の精度で自動的に生成された説明">
            <a:extLst>
              <a:ext uri="{FF2B5EF4-FFF2-40B4-BE49-F238E27FC236}">
                <a16:creationId xmlns:a16="http://schemas.microsoft.com/office/drawing/2014/main" id="{53DE4E6A-1A1B-742D-9BE7-A0BE5D2698E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11703" y="5169504"/>
            <a:ext cx="1705780" cy="1279335"/>
          </a:xfrm>
          <a:prstGeom prst="rect">
            <a:avLst/>
          </a:prstGeom>
        </p:spPr>
      </p:pic>
      <p:pic>
        <p:nvPicPr>
          <p:cNvPr id="52" name="図 51" descr="屋内, 座る, 小さい, テーブル が含まれている画像&#10;&#10;自動的に生成された説明">
            <a:extLst>
              <a:ext uri="{FF2B5EF4-FFF2-40B4-BE49-F238E27FC236}">
                <a16:creationId xmlns:a16="http://schemas.microsoft.com/office/drawing/2014/main" id="{C03F2F83-6235-34A8-EE9B-8BA1DD33C7A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6396880" y="3449617"/>
            <a:ext cx="508165" cy="10795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22D2C278-582C-4766-3706-F51270841972}"/>
              </a:ext>
            </a:extLst>
          </p:cNvPr>
          <p:cNvSpPr/>
          <p:nvPr/>
        </p:nvSpPr>
        <p:spPr>
          <a:xfrm>
            <a:off x="575447" y="876622"/>
            <a:ext cx="3490174" cy="5580845"/>
          </a:xfrm>
          <a:prstGeom prst="roundRect">
            <a:avLst>
              <a:gd name="adj" fmla="val 3611"/>
            </a:avLst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白いバックグラウンドの前にあるベンチ&#10;&#10;中程度の精度で自動的に生成された説明">
            <a:extLst>
              <a:ext uri="{FF2B5EF4-FFF2-40B4-BE49-F238E27FC236}">
                <a16:creationId xmlns:a16="http://schemas.microsoft.com/office/drawing/2014/main" id="{A8692DD5-2555-C3A6-ECAD-EC907164BC7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5044" y="4523226"/>
            <a:ext cx="2682557" cy="2011918"/>
          </a:xfrm>
          <a:prstGeom prst="rect">
            <a:avLst/>
          </a:prstGeom>
        </p:spPr>
      </p:pic>
      <p:pic>
        <p:nvPicPr>
          <p:cNvPr id="6" name="図 5" descr="白い背景に黒い文字が書かれた紙&#10;&#10;中程度の精度で自動的に生成された説明">
            <a:extLst>
              <a:ext uri="{FF2B5EF4-FFF2-40B4-BE49-F238E27FC236}">
                <a16:creationId xmlns:a16="http://schemas.microsoft.com/office/drawing/2014/main" id="{A7C8380A-DD50-1BFE-3A4B-DF4A87B6AF6F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1504947" y="1361418"/>
            <a:ext cx="1577162" cy="1633787"/>
          </a:xfrm>
          <a:prstGeom prst="rect">
            <a:avLst/>
          </a:prstGeom>
        </p:spPr>
      </p:pic>
      <p:pic>
        <p:nvPicPr>
          <p:cNvPr id="7" name="図 6" descr="屋内, 座る, 小さい, テーブル が含まれている画像&#10;&#10;自動的に生成された説明">
            <a:extLst>
              <a:ext uri="{FF2B5EF4-FFF2-40B4-BE49-F238E27FC236}">
                <a16:creationId xmlns:a16="http://schemas.microsoft.com/office/drawing/2014/main" id="{A965E946-6D45-C7FA-ACF7-319938D5930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810185" y="3341880"/>
            <a:ext cx="608584" cy="12929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1022307-11C2-33F7-E2B7-FB69DD047F15}"/>
              </a:ext>
            </a:extLst>
          </p:cNvPr>
          <p:cNvSpPr txBox="1"/>
          <p:nvPr/>
        </p:nvSpPr>
        <p:spPr>
          <a:xfrm>
            <a:off x="601387" y="550543"/>
            <a:ext cx="3591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Miniature IoT unit set (Model 1)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B6FA43A-247A-E781-3A22-0B9BAA226243}"/>
              </a:ext>
            </a:extLst>
          </p:cNvPr>
          <p:cNvSpPr txBox="1"/>
          <p:nvPr/>
        </p:nvSpPr>
        <p:spPr>
          <a:xfrm>
            <a:off x="733454" y="1076727"/>
            <a:ext cx="2553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Miniature IoT door unit (Model 1)</a:t>
            </a:r>
            <a:endParaRPr kumimoji="1" lang="ja-JP" altLang="en-US" sz="12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3828673-36A1-C0F6-568E-1FBBB5287379}"/>
              </a:ext>
            </a:extLst>
          </p:cNvPr>
          <p:cNvSpPr txBox="1"/>
          <p:nvPr/>
        </p:nvSpPr>
        <p:spPr>
          <a:xfrm>
            <a:off x="706458" y="3064881"/>
            <a:ext cx="2759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Miniature IoT lighting unit (Model 1)</a:t>
            </a:r>
            <a:endParaRPr kumimoji="1" lang="ja-JP" altLang="en-US" sz="12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AF73D7E-E3C6-AD81-772A-B97D87EE5A35}"/>
              </a:ext>
            </a:extLst>
          </p:cNvPr>
          <p:cNvSpPr txBox="1"/>
          <p:nvPr/>
        </p:nvSpPr>
        <p:spPr>
          <a:xfrm>
            <a:off x="691979" y="4761174"/>
            <a:ext cx="3284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Miniature IoT air-conditioner unit (Model 1)</a:t>
            </a:r>
            <a:endParaRPr kumimoji="1" lang="ja-JP" altLang="en-US" sz="1200" dirty="0"/>
          </a:p>
        </p:txBody>
      </p:sp>
      <p:pic>
        <p:nvPicPr>
          <p:cNvPr id="14" name="図 13" descr="回路 が含まれている画像&#10;&#10;自動的に生成された説明">
            <a:extLst>
              <a:ext uri="{FF2B5EF4-FFF2-40B4-BE49-F238E27FC236}">
                <a16:creationId xmlns:a16="http://schemas.microsoft.com/office/drawing/2014/main" id="{B635B17A-44A7-B565-17F8-44B414336FF0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4719910" y="651490"/>
            <a:ext cx="628380" cy="14961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図 14" descr="回路 が含まれている画像&#10;&#10;自動的に生成された説明">
            <a:extLst>
              <a:ext uri="{FF2B5EF4-FFF2-40B4-BE49-F238E27FC236}">
                <a16:creationId xmlns:a16="http://schemas.microsoft.com/office/drawing/2014/main" id="{F8093AD4-FB6A-4262-FE27-942796A64BBB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4723829" y="2438987"/>
            <a:ext cx="628380" cy="14961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図 15" descr="回路 が含まれている画像&#10;&#10;自動的に生成された説明">
            <a:extLst>
              <a:ext uri="{FF2B5EF4-FFF2-40B4-BE49-F238E27FC236}">
                <a16:creationId xmlns:a16="http://schemas.microsoft.com/office/drawing/2014/main" id="{426DA067-CE28-7F44-5A68-E24E139E6040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4753138" y="4327284"/>
            <a:ext cx="628380" cy="14961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矢印: 右 16">
            <a:extLst>
              <a:ext uri="{FF2B5EF4-FFF2-40B4-BE49-F238E27FC236}">
                <a16:creationId xmlns:a16="http://schemas.microsoft.com/office/drawing/2014/main" id="{6E8589C9-4012-B869-6EF8-C00995AD66B3}"/>
              </a:ext>
            </a:extLst>
          </p:cNvPr>
          <p:cNvSpPr/>
          <p:nvPr/>
        </p:nvSpPr>
        <p:spPr>
          <a:xfrm>
            <a:off x="3221704" y="1924104"/>
            <a:ext cx="2646960" cy="372450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018F93B-A0E0-9AE1-53D5-789ECC024B94}"/>
              </a:ext>
            </a:extLst>
          </p:cNvPr>
          <p:cNvSpPr txBox="1"/>
          <p:nvPr/>
        </p:nvSpPr>
        <p:spPr>
          <a:xfrm>
            <a:off x="4262558" y="861139"/>
            <a:ext cx="16289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err="1"/>
              <a:t>ESP32S3</a:t>
            </a:r>
            <a:r>
              <a:rPr lang="en-US" altLang="ja-JP" sz="1200" dirty="0"/>
              <a:t>-</a:t>
            </a:r>
            <a:r>
              <a:rPr lang="en-US" altLang="ja-JP" sz="1200" dirty="0" err="1"/>
              <a:t>DevKitC</a:t>
            </a:r>
            <a:r>
              <a:rPr lang="en-US" altLang="ja-JP" sz="1200" dirty="0"/>
              <a:t>-1</a:t>
            </a:r>
            <a:endParaRPr kumimoji="1" lang="ja-JP" altLang="en-US" sz="1200" dirty="0"/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45E99AEA-540A-D728-F21C-BDABFDB9D741}"/>
              </a:ext>
            </a:extLst>
          </p:cNvPr>
          <p:cNvSpPr/>
          <p:nvPr/>
        </p:nvSpPr>
        <p:spPr>
          <a:xfrm>
            <a:off x="3221703" y="3896025"/>
            <a:ext cx="2646960" cy="372450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98CB4483-70D5-FC6A-36D6-2B56D7AD01C1}"/>
              </a:ext>
            </a:extLst>
          </p:cNvPr>
          <p:cNvSpPr/>
          <p:nvPr/>
        </p:nvSpPr>
        <p:spPr>
          <a:xfrm>
            <a:off x="3161587" y="5631551"/>
            <a:ext cx="2707076" cy="372450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23" name="グラフィックス 22" descr="矢印: 時計回りの曲線 単色塗りつぶし">
            <a:extLst>
              <a:ext uri="{FF2B5EF4-FFF2-40B4-BE49-F238E27FC236}">
                <a16:creationId xmlns:a16="http://schemas.microsoft.com/office/drawing/2014/main" id="{10083D90-5379-1F75-8829-C52B4F6937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8357943">
            <a:off x="5422949" y="1209411"/>
            <a:ext cx="914400" cy="914400"/>
          </a:xfrm>
          <a:prstGeom prst="rect">
            <a:avLst/>
          </a:prstGeom>
        </p:spPr>
      </p:pic>
      <p:pic>
        <p:nvPicPr>
          <p:cNvPr id="24" name="グラフィックス 23" descr="矢印: 時計回りの曲線 単色塗りつぶし">
            <a:extLst>
              <a:ext uri="{FF2B5EF4-FFF2-40B4-BE49-F238E27FC236}">
                <a16:creationId xmlns:a16="http://schemas.microsoft.com/office/drawing/2014/main" id="{B72A2B52-950F-0048-909E-9880F144112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8357943">
            <a:off x="8618529" y="1187979"/>
            <a:ext cx="914400" cy="914400"/>
          </a:xfrm>
          <a:prstGeom prst="rect">
            <a:avLst/>
          </a:prstGeom>
        </p:spPr>
      </p:pic>
      <p:pic>
        <p:nvPicPr>
          <p:cNvPr id="26" name="図 25" descr="アイコン&#10;&#10;自動的に生成された説明">
            <a:extLst>
              <a:ext uri="{FF2B5EF4-FFF2-40B4-BE49-F238E27FC236}">
                <a16:creationId xmlns:a16="http://schemas.microsoft.com/office/drawing/2014/main" id="{897559B8-FF08-4125-672C-84FCC81B74C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280" y="1059718"/>
            <a:ext cx="609610" cy="609610"/>
          </a:xfrm>
          <a:prstGeom prst="rect">
            <a:avLst/>
          </a:prstGeom>
        </p:spPr>
      </p:pic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A74BCAF-EA39-E489-B461-733D290BC8F2}"/>
              </a:ext>
            </a:extLst>
          </p:cNvPr>
          <p:cNvSpPr txBox="1"/>
          <p:nvPr/>
        </p:nvSpPr>
        <p:spPr>
          <a:xfrm>
            <a:off x="7628935" y="771592"/>
            <a:ext cx="3482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Miniature EL door firmware (GitHub)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0B31275-C80A-3F43-6CC0-9DF3857294D9}"/>
              </a:ext>
            </a:extLst>
          </p:cNvPr>
          <p:cNvSpPr txBox="1"/>
          <p:nvPr/>
        </p:nvSpPr>
        <p:spPr>
          <a:xfrm>
            <a:off x="7617483" y="2741765"/>
            <a:ext cx="3575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Miniature EL lighting firmware (GitHub)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8E7FACA1-1B18-1E37-53F9-B491CD6A9D64}"/>
              </a:ext>
            </a:extLst>
          </p:cNvPr>
          <p:cNvSpPr txBox="1"/>
          <p:nvPr/>
        </p:nvSpPr>
        <p:spPr>
          <a:xfrm>
            <a:off x="7722302" y="4685015"/>
            <a:ext cx="3972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Miniature EL air-conditioner firmware (GitHub)</a:t>
            </a:r>
          </a:p>
        </p:txBody>
      </p:sp>
      <p:pic>
        <p:nvPicPr>
          <p:cNvPr id="30" name="図 29" descr="白い背景に黒い文字が書かれた紙&#10;&#10;中程度の精度で自動的に生成された説明">
            <a:extLst>
              <a:ext uri="{FF2B5EF4-FFF2-40B4-BE49-F238E27FC236}">
                <a16:creationId xmlns:a16="http://schemas.microsoft.com/office/drawing/2014/main" id="{D97098C0-CD91-70F0-E424-268EBEDA4B47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6357757" y="1425450"/>
            <a:ext cx="952062" cy="986244"/>
          </a:xfrm>
          <a:prstGeom prst="rect">
            <a:avLst/>
          </a:prstGeom>
        </p:spPr>
      </p:pic>
      <p:pic>
        <p:nvPicPr>
          <p:cNvPr id="31" name="図 30" descr="回路 が含まれている画像&#10;&#10;自動的に生成された説明">
            <a:extLst>
              <a:ext uri="{FF2B5EF4-FFF2-40B4-BE49-F238E27FC236}">
                <a16:creationId xmlns:a16="http://schemas.microsoft.com/office/drawing/2014/main" id="{E63C89D0-4810-8A5C-B6C6-00B230A04BBD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6532152" y="1925798"/>
            <a:ext cx="277319" cy="6602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F1A09716-BE85-0EC8-9BA1-3778649F3FF4}"/>
              </a:ext>
            </a:extLst>
          </p:cNvPr>
          <p:cNvSpPr txBox="1"/>
          <p:nvPr/>
        </p:nvSpPr>
        <p:spPr>
          <a:xfrm>
            <a:off x="6052863" y="999638"/>
            <a:ext cx="1576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Versatile miniature </a:t>
            </a:r>
          </a:p>
          <a:p>
            <a:r>
              <a:rPr lang="en-US" altLang="ja-JP" sz="1200" dirty="0"/>
              <a:t>IoT door device</a:t>
            </a:r>
            <a:endParaRPr kumimoji="1" lang="ja-JP" altLang="en-US" sz="1200" dirty="0"/>
          </a:p>
        </p:txBody>
      </p:sp>
      <p:sp>
        <p:nvSpPr>
          <p:cNvPr id="33" name="矢印: 右 32">
            <a:extLst>
              <a:ext uri="{FF2B5EF4-FFF2-40B4-BE49-F238E27FC236}">
                <a16:creationId xmlns:a16="http://schemas.microsoft.com/office/drawing/2014/main" id="{8BDED443-E779-5452-33B6-5909AE7C4158}"/>
              </a:ext>
            </a:extLst>
          </p:cNvPr>
          <p:cNvSpPr/>
          <p:nvPr/>
        </p:nvSpPr>
        <p:spPr>
          <a:xfrm>
            <a:off x="7657207" y="1938921"/>
            <a:ext cx="1661097" cy="372450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34" name="図 33" descr="白い背景に黒い文字が書かれた紙&#10;&#10;中程度の精度で自動的に生成された説明">
            <a:extLst>
              <a:ext uri="{FF2B5EF4-FFF2-40B4-BE49-F238E27FC236}">
                <a16:creationId xmlns:a16="http://schemas.microsoft.com/office/drawing/2014/main" id="{6271384D-442E-0BB7-1F54-E1224161CB7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9661348" y="1527141"/>
            <a:ext cx="952062" cy="986244"/>
          </a:xfrm>
          <a:prstGeom prst="rect">
            <a:avLst/>
          </a:prstGeom>
        </p:spPr>
      </p:pic>
      <p:pic>
        <p:nvPicPr>
          <p:cNvPr id="35" name="図 34" descr="回路 が含まれている画像&#10;&#10;自動的に生成された説明">
            <a:extLst>
              <a:ext uri="{FF2B5EF4-FFF2-40B4-BE49-F238E27FC236}">
                <a16:creationId xmlns:a16="http://schemas.microsoft.com/office/drawing/2014/main" id="{844CAA12-B045-EC06-8DF3-646980C2BD6B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9835743" y="2027489"/>
            <a:ext cx="277319" cy="6602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F0C3D31-9AF1-A538-FCDF-1B97367DEF8E}"/>
              </a:ext>
            </a:extLst>
          </p:cNvPr>
          <p:cNvSpPr txBox="1"/>
          <p:nvPr/>
        </p:nvSpPr>
        <p:spPr>
          <a:xfrm>
            <a:off x="9732510" y="1319093"/>
            <a:ext cx="19623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Miniature EL door device</a:t>
            </a:r>
            <a:endParaRPr kumimoji="1" lang="ja-JP" altLang="en-US" sz="1200" dirty="0"/>
          </a:p>
        </p:txBody>
      </p:sp>
      <p:pic>
        <p:nvPicPr>
          <p:cNvPr id="37" name="グラフィックス 36" descr="矢印: 時計回りの曲線 単色塗りつぶし">
            <a:extLst>
              <a:ext uri="{FF2B5EF4-FFF2-40B4-BE49-F238E27FC236}">
                <a16:creationId xmlns:a16="http://schemas.microsoft.com/office/drawing/2014/main" id="{4B93A262-867A-437B-9423-F562DA49EF9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8357943">
            <a:off x="5411463" y="3196130"/>
            <a:ext cx="914400" cy="914400"/>
          </a:xfrm>
          <a:prstGeom prst="rect">
            <a:avLst/>
          </a:prstGeom>
        </p:spPr>
      </p:pic>
      <p:pic>
        <p:nvPicPr>
          <p:cNvPr id="38" name="グラフィックス 37" descr="矢印: 時計回りの曲線 単色塗りつぶし">
            <a:extLst>
              <a:ext uri="{FF2B5EF4-FFF2-40B4-BE49-F238E27FC236}">
                <a16:creationId xmlns:a16="http://schemas.microsoft.com/office/drawing/2014/main" id="{762D462C-3A56-F04E-7139-3EE974AE626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8357943">
            <a:off x="8566464" y="3147712"/>
            <a:ext cx="914400" cy="914400"/>
          </a:xfrm>
          <a:prstGeom prst="rect">
            <a:avLst/>
          </a:prstGeom>
        </p:spPr>
      </p:pic>
      <p:pic>
        <p:nvPicPr>
          <p:cNvPr id="39" name="図 38" descr="アイコン&#10;&#10;自動的に生成された説明">
            <a:extLst>
              <a:ext uri="{FF2B5EF4-FFF2-40B4-BE49-F238E27FC236}">
                <a16:creationId xmlns:a16="http://schemas.microsoft.com/office/drawing/2014/main" id="{72C751C5-269D-977E-C41D-C171C9A47AD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014" y="3076208"/>
            <a:ext cx="609610" cy="609610"/>
          </a:xfrm>
          <a:prstGeom prst="rect">
            <a:avLst/>
          </a:prstGeom>
        </p:spPr>
      </p:pic>
      <p:pic>
        <p:nvPicPr>
          <p:cNvPr id="40" name="図 39" descr="回路 が含まれている画像&#10;&#10;自動的に生成された説明">
            <a:extLst>
              <a:ext uri="{FF2B5EF4-FFF2-40B4-BE49-F238E27FC236}">
                <a16:creationId xmlns:a16="http://schemas.microsoft.com/office/drawing/2014/main" id="{E52301C2-A3B1-62D6-8216-D3FA14E6F2F0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6256704" y="3885083"/>
            <a:ext cx="277319" cy="6602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8ACBD55-85F8-560E-F97E-DE53E19520B1}"/>
              </a:ext>
            </a:extLst>
          </p:cNvPr>
          <p:cNvSpPr txBox="1"/>
          <p:nvPr/>
        </p:nvSpPr>
        <p:spPr>
          <a:xfrm>
            <a:off x="5913427" y="2938051"/>
            <a:ext cx="1624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Versatile miniature </a:t>
            </a:r>
          </a:p>
          <a:p>
            <a:r>
              <a:rPr lang="en-US" altLang="ja-JP" sz="1200" dirty="0"/>
              <a:t>IoT lighting device</a:t>
            </a:r>
            <a:endParaRPr kumimoji="1" lang="ja-JP" altLang="en-US" sz="1200" dirty="0"/>
          </a:p>
        </p:txBody>
      </p:sp>
      <p:sp>
        <p:nvSpPr>
          <p:cNvPr id="42" name="矢印: 右 41">
            <a:extLst>
              <a:ext uri="{FF2B5EF4-FFF2-40B4-BE49-F238E27FC236}">
                <a16:creationId xmlns:a16="http://schemas.microsoft.com/office/drawing/2014/main" id="{07DDFC1B-B9B3-E2F7-021E-CEE9843DC99A}"/>
              </a:ext>
            </a:extLst>
          </p:cNvPr>
          <p:cNvSpPr/>
          <p:nvPr/>
        </p:nvSpPr>
        <p:spPr>
          <a:xfrm>
            <a:off x="7628935" y="3877945"/>
            <a:ext cx="1661097" cy="372450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43" name="グラフィックス 42" descr="矢印: 時計回りの曲線 単色塗りつぶし">
            <a:extLst>
              <a:ext uri="{FF2B5EF4-FFF2-40B4-BE49-F238E27FC236}">
                <a16:creationId xmlns:a16="http://schemas.microsoft.com/office/drawing/2014/main" id="{7949D354-E1F5-3969-A859-A5F076E7C41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8357943">
            <a:off x="5324785" y="4852103"/>
            <a:ext cx="914400" cy="914400"/>
          </a:xfrm>
          <a:prstGeom prst="rect">
            <a:avLst/>
          </a:prstGeom>
        </p:spPr>
      </p:pic>
      <p:pic>
        <p:nvPicPr>
          <p:cNvPr id="44" name="グラフィックス 43" descr="矢印: 時計回りの曲線 単色塗りつぶし">
            <a:extLst>
              <a:ext uri="{FF2B5EF4-FFF2-40B4-BE49-F238E27FC236}">
                <a16:creationId xmlns:a16="http://schemas.microsoft.com/office/drawing/2014/main" id="{AB789377-552E-48E6-1D9E-4ADED018668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8357943">
            <a:off x="8606645" y="5060549"/>
            <a:ext cx="914400" cy="914400"/>
          </a:xfrm>
          <a:prstGeom prst="rect">
            <a:avLst/>
          </a:prstGeom>
        </p:spPr>
      </p:pic>
      <p:pic>
        <p:nvPicPr>
          <p:cNvPr id="45" name="図 44" descr="アイコン&#10;&#10;自動的に生成された説明">
            <a:extLst>
              <a:ext uri="{FF2B5EF4-FFF2-40B4-BE49-F238E27FC236}">
                <a16:creationId xmlns:a16="http://schemas.microsoft.com/office/drawing/2014/main" id="{9B3CE530-61CA-4276-4EE3-11B331637F7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396" y="4932288"/>
            <a:ext cx="609610" cy="609610"/>
          </a:xfrm>
          <a:prstGeom prst="rect">
            <a:avLst/>
          </a:prstGeom>
        </p:spPr>
      </p:pic>
      <p:pic>
        <p:nvPicPr>
          <p:cNvPr id="46" name="図 45" descr="回路 が含まれている画像&#10;&#10;自動的に生成された説明">
            <a:extLst>
              <a:ext uri="{FF2B5EF4-FFF2-40B4-BE49-F238E27FC236}">
                <a16:creationId xmlns:a16="http://schemas.microsoft.com/office/drawing/2014/main" id="{D776A392-9E6C-27A5-E4A6-B851643586CD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6282017" y="5534779"/>
            <a:ext cx="277319" cy="6602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5D534688-276D-B790-0C33-2BFFEAFB4859}"/>
              </a:ext>
            </a:extLst>
          </p:cNvPr>
          <p:cNvSpPr txBox="1"/>
          <p:nvPr/>
        </p:nvSpPr>
        <p:spPr>
          <a:xfrm>
            <a:off x="6131398" y="4922148"/>
            <a:ext cx="2023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Versatile miniature </a:t>
            </a:r>
          </a:p>
          <a:p>
            <a:r>
              <a:rPr lang="en-US" altLang="ja-JP" sz="1200" dirty="0"/>
              <a:t>IoT air-</a:t>
            </a:r>
            <a:r>
              <a:rPr lang="en-US" altLang="ja-JP" sz="1200" dirty="0" err="1"/>
              <a:t>conditoner</a:t>
            </a:r>
            <a:r>
              <a:rPr lang="en-US" altLang="ja-JP" sz="1200" dirty="0"/>
              <a:t> device</a:t>
            </a:r>
            <a:endParaRPr kumimoji="1" lang="ja-JP" altLang="en-US" sz="1200" dirty="0"/>
          </a:p>
        </p:txBody>
      </p:sp>
      <p:sp>
        <p:nvSpPr>
          <p:cNvPr id="48" name="矢印: 右 47">
            <a:extLst>
              <a:ext uri="{FF2B5EF4-FFF2-40B4-BE49-F238E27FC236}">
                <a16:creationId xmlns:a16="http://schemas.microsoft.com/office/drawing/2014/main" id="{AD3C8568-13A1-2B2C-843F-37E118303CD5}"/>
              </a:ext>
            </a:extLst>
          </p:cNvPr>
          <p:cNvSpPr/>
          <p:nvPr/>
        </p:nvSpPr>
        <p:spPr>
          <a:xfrm>
            <a:off x="7617483" y="5687021"/>
            <a:ext cx="1661097" cy="372450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49" name="図 48" descr="白いバックグラウンドの前にあるベンチ&#10;&#10;中程度の精度で自動的に生成された説明">
            <a:extLst>
              <a:ext uri="{FF2B5EF4-FFF2-40B4-BE49-F238E27FC236}">
                <a16:creationId xmlns:a16="http://schemas.microsoft.com/office/drawing/2014/main" id="{5398E960-366D-1ED8-DBE0-B4B148D270A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49232" y="5120307"/>
            <a:ext cx="1705780" cy="1279335"/>
          </a:xfrm>
          <a:prstGeom prst="rect">
            <a:avLst/>
          </a:prstGeom>
        </p:spPr>
      </p:pic>
      <p:pic>
        <p:nvPicPr>
          <p:cNvPr id="50" name="図 49" descr="屋内, 座る, 小さい, テーブル が含まれている画像&#10;&#10;自動的に生成された説明">
            <a:extLst>
              <a:ext uri="{FF2B5EF4-FFF2-40B4-BE49-F238E27FC236}">
                <a16:creationId xmlns:a16="http://schemas.microsoft.com/office/drawing/2014/main" id="{3E7CD0F0-C465-22AB-5745-CCE4CD2AADA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9755265" y="3304764"/>
            <a:ext cx="508165" cy="10795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A0787E54-D709-F514-440E-47CDFFDC6A04}"/>
              </a:ext>
            </a:extLst>
          </p:cNvPr>
          <p:cNvSpPr txBox="1"/>
          <p:nvPr/>
        </p:nvSpPr>
        <p:spPr>
          <a:xfrm>
            <a:off x="134664" y="29939"/>
            <a:ext cx="569258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/>
              <a:t>Product numbers and creating miniature EL devices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A491F31-251B-7CEF-6859-B3A62AD8E67B}"/>
              </a:ext>
            </a:extLst>
          </p:cNvPr>
          <p:cNvSpPr txBox="1"/>
          <p:nvPr/>
        </p:nvSpPr>
        <p:spPr>
          <a:xfrm>
            <a:off x="9648217" y="3125735"/>
            <a:ext cx="21675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Miniature EL lighting device</a:t>
            </a:r>
            <a:endParaRPr kumimoji="1" lang="ja-JP" altLang="en-US" sz="12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3A7536-D842-88D8-29F2-BBCCA5741F31}"/>
              </a:ext>
            </a:extLst>
          </p:cNvPr>
          <p:cNvSpPr txBox="1"/>
          <p:nvPr/>
        </p:nvSpPr>
        <p:spPr>
          <a:xfrm>
            <a:off x="9410242" y="5190388"/>
            <a:ext cx="26933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Miniature EL air-conditioner device</a:t>
            </a:r>
            <a:endParaRPr kumimoji="1" lang="ja-JP" altLang="en-US" sz="1200" dirty="0"/>
          </a:p>
        </p:txBody>
      </p:sp>
      <p:pic>
        <p:nvPicPr>
          <p:cNvPr id="13" name="図 12" descr="回路 が含まれている画像&#10;&#10;自動的に生成された説明">
            <a:extLst>
              <a:ext uri="{FF2B5EF4-FFF2-40B4-BE49-F238E27FC236}">
                <a16:creationId xmlns:a16="http://schemas.microsoft.com/office/drawing/2014/main" id="{EB6C63E0-F261-A054-0725-F06F8F565B58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9632834" y="3922282"/>
            <a:ext cx="277319" cy="6602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図 18" descr="回路 が含まれている画像&#10;&#10;自動的に生成された説明">
            <a:extLst>
              <a:ext uri="{FF2B5EF4-FFF2-40B4-BE49-F238E27FC236}">
                <a16:creationId xmlns:a16="http://schemas.microsoft.com/office/drawing/2014/main" id="{BAAA67D4-8D4D-08EF-8230-54CD9CA3DD84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9596895" y="5504226"/>
            <a:ext cx="277319" cy="6602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1EB5981-F81C-164C-7621-58D65BAEBE91}"/>
              </a:ext>
            </a:extLst>
          </p:cNvPr>
          <p:cNvSpPr txBox="1"/>
          <p:nvPr/>
        </p:nvSpPr>
        <p:spPr>
          <a:xfrm>
            <a:off x="4212580" y="2653894"/>
            <a:ext cx="16289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err="1"/>
              <a:t>ESP32S3</a:t>
            </a:r>
            <a:r>
              <a:rPr lang="en-US" altLang="ja-JP" sz="1200" dirty="0"/>
              <a:t>-</a:t>
            </a:r>
            <a:r>
              <a:rPr lang="en-US" altLang="ja-JP" sz="1200" dirty="0" err="1"/>
              <a:t>DevKitC</a:t>
            </a:r>
            <a:r>
              <a:rPr lang="en-US" altLang="ja-JP" sz="1200" dirty="0"/>
              <a:t>-1</a:t>
            </a:r>
            <a:endParaRPr kumimoji="1" lang="ja-JP" altLang="en-US" sz="12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A4DFFC5-B30B-A095-589B-0EF0A53C3268}"/>
              </a:ext>
            </a:extLst>
          </p:cNvPr>
          <p:cNvSpPr txBox="1"/>
          <p:nvPr/>
        </p:nvSpPr>
        <p:spPr>
          <a:xfrm>
            <a:off x="4194108" y="4546516"/>
            <a:ext cx="16289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err="1"/>
              <a:t>ESP32S3</a:t>
            </a:r>
            <a:r>
              <a:rPr lang="en-US" altLang="ja-JP" sz="1200" dirty="0"/>
              <a:t>-</a:t>
            </a:r>
            <a:r>
              <a:rPr lang="en-US" altLang="ja-JP" sz="1200" dirty="0" err="1"/>
              <a:t>DevKitC</a:t>
            </a:r>
            <a:r>
              <a:rPr lang="en-US" altLang="ja-JP" sz="1200" dirty="0"/>
              <a:t>-1</a:t>
            </a:r>
            <a:endParaRPr kumimoji="1" lang="ja-JP" altLang="en-US" sz="1200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1808C35D-FAA2-0DB0-F758-C2900F287173}"/>
              </a:ext>
            </a:extLst>
          </p:cNvPr>
          <p:cNvSpPr txBox="1"/>
          <p:nvPr/>
        </p:nvSpPr>
        <p:spPr>
          <a:xfrm>
            <a:off x="4246108" y="481357"/>
            <a:ext cx="4851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Versatile miniature IoT device set (Model 1)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1837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99</Words>
  <Application>Microsoft Office PowerPoint</Application>
  <PresentationFormat>ワイド画面</PresentationFormat>
  <Paragraphs>21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 delivery and Software install plan to in Japan</dc:title>
  <dc:creator>杉村　博</dc:creator>
  <cp:lastModifiedBy>杉村　博</cp:lastModifiedBy>
  <cp:revision>164</cp:revision>
  <cp:lastPrinted>2024-11-13T02:45:51Z</cp:lastPrinted>
  <dcterms:created xsi:type="dcterms:W3CDTF">2024-09-24T00:20:53Z</dcterms:created>
  <dcterms:modified xsi:type="dcterms:W3CDTF">2025-01-27T01:42:00Z</dcterms:modified>
</cp:coreProperties>
</file>