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5" r:id="rId6"/>
    <p:sldId id="277" r:id="rId7"/>
    <p:sldId id="291" r:id="rId8"/>
    <p:sldId id="281" r:id="rId9"/>
    <p:sldId id="261" r:id="rId10"/>
    <p:sldId id="274" r:id="rId11"/>
    <p:sldId id="283" r:id="rId12"/>
    <p:sldId id="284" r:id="rId13"/>
    <p:sldId id="285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6" r:id="rId26"/>
    <p:sldId id="287" r:id="rId27"/>
    <p:sldId id="288" r:id="rId28"/>
    <p:sldId id="289" r:id="rId29"/>
    <p:sldId id="290" r:id="rId30"/>
    <p:sldId id="2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80AA7-3F2F-4CA2-B9CE-39D9013CF27B}" type="datetimeFigureOut">
              <a:rPr lang="en-IE" smtClean="0"/>
              <a:t>19/02/2016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162B9-FCB5-4474-98D8-85616394298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45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162B9-FCB5-4474-98D8-85616394298C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18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4054F15-1529-44FC-A9A2-CDE352D939EA}" type="datetimeFigureOut">
              <a:rPr lang="en-IE" smtClean="0"/>
              <a:pPr/>
              <a:t>19/02/2016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E153065-0453-4A7C-85D9-BDF1A51D5D2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Application </a:t>
            </a:r>
            <a:r>
              <a:rPr lang="en-IE" smtClean="0"/>
              <a:t>to Encryption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Number Theory 2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7350" y="404813"/>
          <a:ext cx="798988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3403440" imgH="1625400" progId="Equation.3">
                  <p:embed/>
                </p:oleObj>
              </mc:Choice>
              <mc:Fallback>
                <p:oleObj name="Equation" r:id="rId3" imgW="3403440" imgH="16254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04813"/>
                        <a:ext cx="7989888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9512" y="188640"/>
          <a:ext cx="4104456" cy="649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2793960" imgH="4419360" progId="Equation.3">
                  <p:embed/>
                </p:oleObj>
              </mc:Choice>
              <mc:Fallback>
                <p:oleObj name="Equation" r:id="rId3" imgW="2793960" imgH="441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4104456" cy="6492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87350" y="404813"/>
          <a:ext cx="798988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3403440" imgH="1625400" progId="Equation.3">
                  <p:embed/>
                </p:oleObj>
              </mc:Choice>
              <mc:Fallback>
                <p:oleObj name="Equation" r:id="rId3" imgW="3403440" imgH="16254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04813"/>
                        <a:ext cx="7989888" cy="3816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79512" y="188640"/>
          <a:ext cx="4104456" cy="649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3" imgW="2793960" imgH="4419360" progId="Equation.3">
                  <p:embed/>
                </p:oleObj>
              </mc:Choice>
              <mc:Fallback>
                <p:oleObj name="Equation" r:id="rId3" imgW="2793960" imgH="441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4104456" cy="6492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IE" smtClean="0"/>
              <a:t>Modular exponentiation</a:t>
            </a:r>
            <a:endParaRPr lang="en-GB" smtClean="0"/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8229600" cy="5000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E" dirty="0" smtClean="0"/>
              <a:t>	We often need to compute </a:t>
            </a:r>
            <a:r>
              <a:rPr lang="en-IE" dirty="0" err="1" smtClean="0">
                <a:solidFill>
                  <a:srgbClr val="0000FF"/>
                </a:solidFill>
              </a:rPr>
              <a:t>a</a:t>
            </a:r>
            <a:r>
              <a:rPr lang="en-IE" baseline="30000" dirty="0" err="1" smtClean="0">
                <a:solidFill>
                  <a:srgbClr val="0000FF"/>
                </a:solidFill>
              </a:rPr>
              <a:t>b</a:t>
            </a:r>
            <a:r>
              <a:rPr lang="en-IE" dirty="0" smtClean="0">
                <a:solidFill>
                  <a:srgbClr val="0000FF"/>
                </a:solidFill>
              </a:rPr>
              <a:t> (mod m)</a:t>
            </a:r>
            <a:r>
              <a:rPr lang="en-IE" dirty="0" smtClean="0"/>
              <a:t>, with a, b, m possibly large. </a:t>
            </a:r>
          </a:p>
          <a:p>
            <a:pPr>
              <a:lnSpc>
                <a:spcPct val="90000"/>
              </a:lnSpc>
              <a:buNone/>
            </a:pPr>
            <a:r>
              <a:rPr lang="en-IE" dirty="0" smtClean="0">
                <a:solidFill>
                  <a:srgbClr val="0000FF"/>
                </a:solidFill>
              </a:rPr>
              <a:t>Example.</a:t>
            </a:r>
            <a:r>
              <a:rPr lang="en-IE" dirty="0" smtClean="0"/>
              <a:t> Compute  5</a:t>
            </a:r>
            <a:r>
              <a:rPr lang="en-IE" baseline="30000" dirty="0" smtClean="0"/>
              <a:t>3</a:t>
            </a:r>
            <a:r>
              <a:rPr lang="en-IE" dirty="0" smtClean="0"/>
              <a:t> (mod 7).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/>
              <a:t>5 mod 7 = 5, 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 mod 7 = 4,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3 </a:t>
            </a:r>
            <a:r>
              <a:rPr lang="en-IE" sz="2400" dirty="0" smtClean="0"/>
              <a:t>mod 7 = 125 mod 7 = 6, </a:t>
            </a:r>
          </a:p>
          <a:p>
            <a:pPr lvl="1">
              <a:lnSpc>
                <a:spcPct val="90000"/>
              </a:lnSpc>
              <a:buNone/>
            </a:pPr>
            <a:r>
              <a:rPr lang="en-IE" sz="2400" dirty="0" smtClean="0"/>
              <a:t>or use </a:t>
            </a:r>
            <a:r>
              <a:rPr lang="en-IE" sz="2800" dirty="0" smtClean="0"/>
              <a:t>(5</a:t>
            </a:r>
            <a:r>
              <a:rPr lang="en-IE" sz="2800" baseline="30000" dirty="0" smtClean="0"/>
              <a:t>2</a:t>
            </a:r>
            <a:r>
              <a:rPr lang="en-IE" sz="2800" dirty="0" smtClean="0"/>
              <a:t> * 5)</a:t>
            </a:r>
            <a:r>
              <a:rPr lang="en-IE" sz="2800" baseline="30000" dirty="0" smtClean="0"/>
              <a:t> </a:t>
            </a:r>
            <a:r>
              <a:rPr lang="en-IE" sz="2800" dirty="0" smtClean="0"/>
              <a:t>mod 7 = 4*5 (mod 7) = 6 </a:t>
            </a:r>
          </a:p>
          <a:p>
            <a:pPr lvl="1">
              <a:lnSpc>
                <a:spcPct val="90000"/>
              </a:lnSpc>
            </a:pPr>
            <a:r>
              <a:rPr lang="en-IE" sz="2400" dirty="0" smtClean="0"/>
              <a:t>So 5</a:t>
            </a:r>
            <a:r>
              <a:rPr lang="en-IE" sz="2400" baseline="30000" dirty="0" smtClean="0"/>
              <a:t>4 </a:t>
            </a:r>
            <a:r>
              <a:rPr lang="en-IE" sz="2400" dirty="0" smtClean="0"/>
              <a:t>mod 7 =  6*5 (mod 7) = 2,  etc.</a:t>
            </a:r>
            <a:r>
              <a:rPr lang="en-IE" sz="2400" baseline="30000" dirty="0" smtClean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IE" sz="2800" dirty="0" smtClean="0"/>
              <a:t>We use these computations in </a:t>
            </a:r>
            <a:r>
              <a:rPr lang="en-IE" sz="2800" dirty="0" smtClean="0">
                <a:solidFill>
                  <a:srgbClr val="0000FF"/>
                </a:solidFill>
              </a:rPr>
              <a:t>public-key encryption algorithms</a:t>
            </a:r>
            <a:r>
              <a:rPr lang="en-IE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IE" sz="2800" dirty="0" smtClean="0">
                <a:solidFill>
                  <a:srgbClr val="FF0000"/>
                </a:solidFill>
              </a:rPr>
              <a:t>Exercise:</a:t>
            </a:r>
            <a:r>
              <a:rPr lang="en-IE" sz="2800" dirty="0" smtClean="0"/>
              <a:t> Compute 3</a:t>
            </a:r>
            <a:r>
              <a:rPr lang="en-IE" sz="2800" baseline="30000" dirty="0" smtClean="0"/>
              <a:t>10</a:t>
            </a:r>
            <a:r>
              <a:rPr lang="en-IE" sz="2800" dirty="0" smtClean="0"/>
              <a:t> mod 7, </a:t>
            </a:r>
            <a:r>
              <a:rPr lang="en-IE" sz="2400" dirty="0" smtClean="0">
                <a:solidFill>
                  <a:srgbClr val="FF0000"/>
                </a:solidFill>
              </a:rPr>
              <a:t>without a calculator.</a:t>
            </a:r>
          </a:p>
          <a:p>
            <a:pPr>
              <a:lnSpc>
                <a:spcPct val="90000"/>
              </a:lnSpc>
            </a:pPr>
            <a:endParaRPr lang="en-IE" sz="2800" baseline="30000" dirty="0" smtClean="0"/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GB" baseline="300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IE" smtClean="0"/>
              <a:t>Modular exponentiation</a:t>
            </a:r>
            <a:endParaRPr lang="en-GB" smtClean="0"/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8229600" cy="53998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sz="2800" dirty="0" smtClean="0">
                <a:solidFill>
                  <a:srgbClr val="0000FF"/>
                </a:solidFill>
              </a:rPr>
              <a:t>Example</a:t>
            </a:r>
            <a:r>
              <a:rPr lang="en-IE" sz="2800" dirty="0" smtClean="0"/>
              <a:t>. Compute 5</a:t>
            </a:r>
            <a:r>
              <a:rPr lang="en-IE" sz="2800" baseline="30000" dirty="0" smtClean="0"/>
              <a:t>40</a:t>
            </a:r>
            <a:r>
              <a:rPr lang="en-IE" sz="2800" dirty="0" smtClean="0"/>
              <a:t> mod 7.</a:t>
            </a:r>
          </a:p>
          <a:p>
            <a:pPr>
              <a:lnSpc>
                <a:spcPct val="80000"/>
              </a:lnSpc>
              <a:buNone/>
            </a:pPr>
            <a:r>
              <a:rPr lang="en-IE" sz="2800" dirty="0" smtClean="0"/>
              <a:t>Use rules of modular multiplication. Don’t need to find 5</a:t>
            </a:r>
            <a:r>
              <a:rPr lang="en-IE" sz="2800" baseline="30000" dirty="0" smtClean="0"/>
              <a:t>40</a:t>
            </a:r>
            <a:r>
              <a:rPr lang="en-IE" sz="2800" dirty="0" smtClean="0"/>
              <a:t> on a calculator.</a:t>
            </a:r>
          </a:p>
          <a:p>
            <a:pPr lvl="1">
              <a:lnSpc>
                <a:spcPct val="80000"/>
              </a:lnSpc>
            </a:pPr>
            <a:endParaRPr lang="en-IE" sz="2400" dirty="0" smtClean="0"/>
          </a:p>
          <a:p>
            <a:pPr lvl="1">
              <a:lnSpc>
                <a:spcPct val="8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1</a:t>
            </a:r>
            <a:r>
              <a:rPr lang="en-IE" sz="2400" dirty="0" smtClean="0"/>
              <a:t> mod 7 = 5</a:t>
            </a:r>
          </a:p>
          <a:p>
            <a:pPr lvl="1">
              <a:lnSpc>
                <a:spcPct val="8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 mod 7 = 4</a:t>
            </a:r>
          </a:p>
          <a:p>
            <a:pPr lvl="1">
              <a:lnSpc>
                <a:spcPct val="8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4</a:t>
            </a:r>
            <a:r>
              <a:rPr lang="en-IE" sz="2400" dirty="0" smtClean="0"/>
              <a:t> mod 7 = 4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  mod 7 = 2</a:t>
            </a:r>
          </a:p>
          <a:p>
            <a:pPr lvl="1">
              <a:lnSpc>
                <a:spcPct val="8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8</a:t>
            </a:r>
            <a:r>
              <a:rPr lang="en-IE" sz="2400" dirty="0" smtClean="0"/>
              <a:t> mod 7 = 2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 mod 7 = 4</a:t>
            </a:r>
          </a:p>
          <a:p>
            <a:pPr lvl="1">
              <a:lnSpc>
                <a:spcPct val="8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16</a:t>
            </a:r>
            <a:r>
              <a:rPr lang="en-IE" sz="2400" dirty="0" smtClean="0"/>
              <a:t> mod 7 = 4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 mod 7 = 2</a:t>
            </a:r>
          </a:p>
          <a:p>
            <a:pPr lvl="1">
              <a:lnSpc>
                <a:spcPct val="8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32</a:t>
            </a:r>
            <a:r>
              <a:rPr lang="en-IE" sz="2400" dirty="0" smtClean="0"/>
              <a:t> mod 7 = 2</a:t>
            </a:r>
            <a:r>
              <a:rPr lang="en-IE" sz="2400" baseline="30000" dirty="0" smtClean="0"/>
              <a:t>2</a:t>
            </a:r>
            <a:r>
              <a:rPr lang="en-IE" sz="2400" dirty="0" smtClean="0"/>
              <a:t> mod 7 = 4</a:t>
            </a:r>
          </a:p>
          <a:p>
            <a:pPr lvl="1">
              <a:lnSpc>
                <a:spcPct val="80000"/>
              </a:lnSpc>
            </a:pPr>
            <a:r>
              <a:rPr lang="en-IE" sz="2400" dirty="0" smtClean="0"/>
              <a:t>5</a:t>
            </a:r>
            <a:r>
              <a:rPr lang="en-IE" sz="2400" baseline="30000" dirty="0" smtClean="0"/>
              <a:t>40 </a:t>
            </a:r>
            <a:r>
              <a:rPr lang="en-IE" sz="2400" dirty="0" smtClean="0"/>
              <a:t>mod 7</a:t>
            </a:r>
            <a:r>
              <a:rPr lang="en-IE" sz="2400" baseline="30000" dirty="0" smtClean="0"/>
              <a:t> </a:t>
            </a:r>
            <a:r>
              <a:rPr lang="en-IE" sz="2400" dirty="0" smtClean="0"/>
              <a:t> = 5</a:t>
            </a:r>
            <a:r>
              <a:rPr lang="en-IE" sz="2400" baseline="30000" dirty="0" smtClean="0"/>
              <a:t>32</a:t>
            </a:r>
            <a:r>
              <a:rPr lang="en-IE" sz="2400" dirty="0" smtClean="0"/>
              <a:t> 5</a:t>
            </a:r>
            <a:r>
              <a:rPr lang="en-IE" sz="2400" baseline="30000" dirty="0" smtClean="0"/>
              <a:t>8</a:t>
            </a:r>
            <a:r>
              <a:rPr lang="en-IE" sz="2400" dirty="0" smtClean="0"/>
              <a:t> (mod 7) </a:t>
            </a:r>
            <a:r>
              <a:rPr lang="en-IE" sz="2000" dirty="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dirty="0" smtClean="0"/>
              <a:t>(4*4) mod 7  = 2 </a:t>
            </a:r>
          </a:p>
          <a:p>
            <a:pPr lvl="1">
              <a:lnSpc>
                <a:spcPct val="80000"/>
              </a:lnSpc>
              <a:buNone/>
            </a:pPr>
            <a:endParaRPr lang="en-IE" sz="2400" dirty="0" smtClean="0"/>
          </a:p>
          <a:p>
            <a:pPr>
              <a:lnSpc>
                <a:spcPct val="80000"/>
              </a:lnSpc>
            </a:pPr>
            <a:r>
              <a:rPr lang="en-IE" sz="2800" dirty="0" smtClean="0">
                <a:solidFill>
                  <a:srgbClr val="0000FF"/>
                </a:solidFill>
              </a:rPr>
              <a:t>We can also use a ‘Fast Algorithm’ on computer to do this!</a:t>
            </a:r>
            <a:endParaRPr lang="en-GB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IE" smtClean="0"/>
              <a:t>Modular exponentiation</a:t>
            </a:r>
            <a:endParaRPr lang="en-GB" smtClean="0"/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>
          <a:xfrm>
            <a:off x="457200" y="1125538"/>
            <a:ext cx="8229600" cy="5000625"/>
          </a:xfrm>
        </p:spPr>
        <p:txBody>
          <a:bodyPr>
            <a:normAutofit lnSpcReduction="10000"/>
          </a:bodyPr>
          <a:lstStyle/>
          <a:p>
            <a:r>
              <a:rPr lang="en-IE" sz="2800" b="1" smtClean="0">
                <a:solidFill>
                  <a:srgbClr val="0000FF"/>
                </a:solidFill>
              </a:rPr>
              <a:t>Algorithm.  </a:t>
            </a:r>
            <a:r>
              <a:rPr lang="en-IE" sz="2800" smtClean="0">
                <a:solidFill>
                  <a:srgbClr val="0000FF"/>
                </a:solidFill>
              </a:rPr>
              <a:t>Need binary form of exponent</a:t>
            </a:r>
          </a:p>
          <a:p>
            <a:r>
              <a:rPr lang="en-GB" sz="2800" b="1" smtClean="0"/>
              <a:t>function</a:t>
            </a:r>
            <a:r>
              <a:rPr lang="en-GB" sz="2800" smtClean="0"/>
              <a:t> modular_pow (base, exponent, modulus) </a:t>
            </a:r>
          </a:p>
          <a:p>
            <a:pPr>
              <a:buFont typeface="Arial" charset="0"/>
              <a:buNone/>
            </a:pPr>
            <a:r>
              <a:rPr lang="en-GB" sz="2800" smtClean="0"/>
              <a:t>	result := 1 </a:t>
            </a:r>
          </a:p>
          <a:p>
            <a:pPr>
              <a:buFont typeface="Arial" charset="0"/>
              <a:buNone/>
            </a:pPr>
            <a:r>
              <a:rPr lang="en-GB" sz="2800" smtClean="0"/>
              <a:t>	</a:t>
            </a:r>
            <a:r>
              <a:rPr lang="en-GB" sz="2800" b="1" smtClean="0"/>
              <a:t>while</a:t>
            </a:r>
            <a:r>
              <a:rPr lang="en-GB" sz="2800" smtClean="0"/>
              <a:t> exponent &gt; 0 </a:t>
            </a:r>
          </a:p>
          <a:p>
            <a:pPr>
              <a:buFont typeface="Arial" charset="0"/>
              <a:buNone/>
            </a:pPr>
            <a:r>
              <a:rPr lang="en-GB" sz="2800" smtClean="0"/>
              <a:t>		</a:t>
            </a:r>
            <a:r>
              <a:rPr lang="en-GB" sz="2800" b="1" smtClean="0"/>
              <a:t>if</a:t>
            </a:r>
            <a:r>
              <a:rPr lang="en-GB" sz="2800" smtClean="0"/>
              <a:t> (exponent % 2 = 1) </a:t>
            </a:r>
          </a:p>
          <a:p>
            <a:pPr>
              <a:buFont typeface="Arial" charset="0"/>
              <a:buNone/>
            </a:pPr>
            <a:r>
              <a:rPr lang="en-GB" sz="2800" smtClean="0"/>
              <a:t>			result = (result * base) </a:t>
            </a:r>
            <a:r>
              <a:rPr lang="en-GB" sz="2800" b="1" smtClean="0"/>
              <a:t>mod</a:t>
            </a:r>
            <a:r>
              <a:rPr lang="en-GB" sz="2800" smtClean="0"/>
              <a:t> modulus </a:t>
            </a:r>
          </a:p>
          <a:p>
            <a:pPr>
              <a:buFont typeface="Arial" charset="0"/>
              <a:buNone/>
            </a:pPr>
            <a:r>
              <a:rPr lang="en-GB" sz="2800" smtClean="0"/>
              <a:t>		exponent := exponent / 2 </a:t>
            </a:r>
          </a:p>
          <a:p>
            <a:pPr>
              <a:buFont typeface="Arial" charset="0"/>
              <a:buNone/>
            </a:pPr>
            <a:r>
              <a:rPr lang="en-GB" sz="2800" smtClean="0"/>
              <a:t>		base = (base * base) </a:t>
            </a:r>
            <a:r>
              <a:rPr lang="en-GB" sz="2800" b="1" smtClean="0"/>
              <a:t>mod</a:t>
            </a:r>
            <a:r>
              <a:rPr lang="en-GB" sz="2800" smtClean="0"/>
              <a:t> modulus </a:t>
            </a:r>
          </a:p>
          <a:p>
            <a:pPr>
              <a:buFont typeface="Arial" charset="0"/>
              <a:buNone/>
            </a:pPr>
            <a:r>
              <a:rPr lang="en-GB" sz="2800" b="1" smtClean="0"/>
              <a:t>	return</a:t>
            </a:r>
            <a:r>
              <a:rPr lang="en-GB" sz="2800" smtClean="0"/>
              <a:t> result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IE" sz="4000" smtClean="0"/>
              <a:t>Chinese remainder theorem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>
            <a:normAutofit lnSpcReduction="10000"/>
          </a:bodyPr>
          <a:lstStyle/>
          <a:p>
            <a:r>
              <a:rPr lang="en-IE" sz="2400" smtClean="0"/>
              <a:t>An Ancient riddle (theorem) on congruences posed by Chinese mathematician Sun Tsu (3</a:t>
            </a:r>
            <a:r>
              <a:rPr lang="en-IE" sz="2400" baseline="30000" smtClean="0"/>
              <a:t>rd</a:t>
            </a:r>
            <a:r>
              <a:rPr lang="en-IE" sz="2400" smtClean="0"/>
              <a:t>-5</a:t>
            </a:r>
            <a:r>
              <a:rPr lang="en-IE" sz="2400" baseline="30000" smtClean="0"/>
              <a:t>th</a:t>
            </a:r>
            <a:r>
              <a:rPr lang="en-IE" sz="2400" smtClean="0"/>
              <a:t> century):</a:t>
            </a:r>
          </a:p>
          <a:p>
            <a:r>
              <a:rPr lang="en-IE" sz="2400" smtClean="0">
                <a:solidFill>
                  <a:srgbClr val="0070C0"/>
                </a:solidFill>
              </a:rPr>
              <a:t>Is there a positive integer x such that when x is divided by 3 it gives remainder 2, when x is divided by 5 it given remainder 4, when divided by 7 it gives a remainder 6? </a:t>
            </a:r>
          </a:p>
          <a:p>
            <a:r>
              <a:rPr lang="en-IE" sz="2400" smtClean="0"/>
              <a:t>So we seek a solution of the following 3 congruence equations   </a:t>
            </a:r>
            <a:r>
              <a:rPr lang="en-IE" sz="2400" smtClean="0">
                <a:solidFill>
                  <a:srgbClr val="0000FF"/>
                </a:solidFill>
              </a:rPr>
              <a:t>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2 (mod 3)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</a:t>
            </a:r>
            <a:r>
              <a:rPr lang="en-IE" sz="2400" smtClean="0">
                <a:solidFill>
                  <a:srgbClr val="0000FF"/>
                </a:solidFill>
              </a:rPr>
              <a:t>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4 (mod 5)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</a:t>
            </a:r>
            <a:r>
              <a:rPr lang="en-IE" sz="2400" smtClean="0">
                <a:solidFill>
                  <a:srgbClr val="0000FF"/>
                </a:solidFill>
              </a:rPr>
              <a:t>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6 (mod 7)</a:t>
            </a:r>
          </a:p>
          <a:p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Note</a:t>
            </a:r>
            <a:r>
              <a:rPr lang="en-IE" sz="2400" smtClean="0">
                <a:sym typeface="Euclid Symbol" pitchFamily="18" charset="2"/>
              </a:rPr>
              <a:t>: that the moduli 3, 5, 7 are pairwise coprime.</a:t>
            </a:r>
          </a:p>
          <a:p>
            <a:r>
              <a:rPr lang="en-IE" sz="2400" smtClean="0">
                <a:sym typeface="Euclid Symbol" pitchFamily="18" charset="2"/>
              </a:rPr>
              <a:t>Also all solutions x of this system are congruent modulo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N = 3*5*7 </a:t>
            </a:r>
            <a:endParaRPr lang="en-IE" sz="24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Chinese remainder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975"/>
            <a:ext cx="8229600" cy="4929188"/>
          </a:xfrm>
        </p:spPr>
        <p:txBody>
          <a:bodyPr>
            <a:normAutofit lnSpcReduction="10000"/>
          </a:bodyPr>
          <a:lstStyle/>
          <a:p>
            <a:r>
              <a:rPr lang="en-IE" sz="2400" smtClean="0"/>
              <a:t>Chinese remainder theorem: Given the system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x 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 r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1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 (mod 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1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)</a:t>
            </a:r>
          </a:p>
          <a:p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x  r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 (mod 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)                                                      (1)</a:t>
            </a:r>
          </a:p>
          <a:p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  ...</a:t>
            </a:r>
          </a:p>
          <a:p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x  r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 (mod 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)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</a:t>
            </a:r>
            <a:r>
              <a:rPr lang="en-IE" sz="2400" smtClean="0">
                <a:sym typeface="Euclid Symbol" pitchFamily="18" charset="2"/>
              </a:rPr>
              <a:t>where the n</a:t>
            </a:r>
            <a:r>
              <a:rPr lang="en-IE" sz="2400" baseline="-25000" smtClean="0">
                <a:sym typeface="Euclid Symbol" pitchFamily="18" charset="2"/>
              </a:rPr>
              <a:t>i</a:t>
            </a:r>
            <a:r>
              <a:rPr lang="en-IE" sz="2400" smtClean="0">
                <a:sym typeface="Euclid Symbol" pitchFamily="18" charset="2"/>
              </a:rPr>
              <a:t> are pairwise relatively prime.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Then the system has a unique solution modulo  N = 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… 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k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.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</a:t>
            </a:r>
            <a:r>
              <a:rPr lang="en-IE" sz="2400" smtClean="0">
                <a:sym typeface="Euclid Symbol" pitchFamily="18" charset="2"/>
              </a:rPr>
              <a:t>There is an explicit formula for the solution of this system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(1)</a:t>
            </a:r>
            <a:r>
              <a:rPr lang="en-IE" sz="2400" smtClean="0">
                <a:sym typeface="Euclid Symbol" pitchFamily="18" charset="2"/>
              </a:rPr>
              <a:t>, which we state as following.</a:t>
            </a:r>
          </a:p>
          <a:p>
            <a:pPr>
              <a:buFont typeface="Arial" charset="0"/>
              <a:buNone/>
            </a:pPr>
            <a:r>
              <a:rPr lang="en-IE" sz="2400" smtClean="0"/>
              <a:t>	Let </a:t>
            </a:r>
            <a:r>
              <a:rPr lang="en-IE" sz="2400" smtClean="0">
                <a:solidFill>
                  <a:srgbClr val="0000FF"/>
                </a:solidFill>
              </a:rPr>
              <a:t>N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</a:rPr>
              <a:t> =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N /n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, </a:t>
            </a:r>
            <a:r>
              <a:rPr lang="en-IE" sz="2400" smtClean="0">
                <a:solidFill>
                  <a:srgbClr val="0000FF"/>
                </a:solidFill>
              </a:rPr>
              <a:t>N</a:t>
            </a:r>
            <a:r>
              <a:rPr lang="en-IE" sz="2400" baseline="-25000" smtClean="0">
                <a:solidFill>
                  <a:srgbClr val="0000FF"/>
                </a:solidFill>
              </a:rPr>
              <a:t>2</a:t>
            </a:r>
            <a:r>
              <a:rPr lang="en-IE" sz="2400" smtClean="0">
                <a:solidFill>
                  <a:srgbClr val="0000FF"/>
                </a:solidFill>
              </a:rPr>
              <a:t> =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N /n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  </a:t>
            </a:r>
            <a:r>
              <a:rPr lang="en-IE" sz="2400" smtClean="0">
                <a:solidFill>
                  <a:srgbClr val="0000FF"/>
                </a:solidFill>
              </a:rPr>
              <a:t>,…, N</a:t>
            </a:r>
            <a:r>
              <a:rPr lang="en-IE" sz="2400" baseline="-25000" smtClean="0">
                <a:solidFill>
                  <a:srgbClr val="0000FF"/>
                </a:solidFill>
              </a:rPr>
              <a:t>k</a:t>
            </a:r>
            <a:r>
              <a:rPr lang="en-IE" sz="2400" smtClean="0">
                <a:solidFill>
                  <a:srgbClr val="0000FF"/>
                </a:solidFill>
              </a:rPr>
              <a:t> =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N /n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k. </a:t>
            </a:r>
            <a:r>
              <a:rPr lang="en-IE" sz="2400" smtClean="0">
                <a:sym typeface="Euclid Symbol" pitchFamily="18" charset="2"/>
              </a:rPr>
              <a:t>Then each pair N</a:t>
            </a:r>
            <a:r>
              <a:rPr lang="en-IE" sz="2400" baseline="-25000" smtClean="0">
                <a:sym typeface="Euclid Symbol" pitchFamily="18" charset="2"/>
              </a:rPr>
              <a:t>i</a:t>
            </a:r>
            <a:r>
              <a:rPr lang="en-IE" sz="2400" smtClean="0">
                <a:sym typeface="Euclid Symbol" pitchFamily="18" charset="2"/>
              </a:rPr>
              <a:t> and n</a:t>
            </a:r>
            <a:r>
              <a:rPr lang="en-IE" sz="2400" baseline="-25000" smtClean="0">
                <a:sym typeface="Euclid Symbol" pitchFamily="18" charset="2"/>
              </a:rPr>
              <a:t>i</a:t>
            </a:r>
            <a:r>
              <a:rPr lang="en-IE" sz="2400" smtClean="0">
                <a:sym typeface="Euclid Symbol" pitchFamily="18" charset="2"/>
              </a:rPr>
              <a:t> are coprime.  Let s</a:t>
            </a:r>
            <a:r>
              <a:rPr lang="en-IE" sz="2400" baseline="-25000" smtClean="0"/>
              <a:t>1</a:t>
            </a:r>
            <a:r>
              <a:rPr lang="en-IE" sz="2400" smtClean="0">
                <a:sym typeface="Euclid Symbol" pitchFamily="18" charset="2"/>
              </a:rPr>
              <a:t>, s</a:t>
            </a:r>
            <a:r>
              <a:rPr lang="en-IE" sz="2400" baseline="-25000" smtClean="0">
                <a:sym typeface="Euclid Symbol" pitchFamily="18" charset="2"/>
              </a:rPr>
              <a:t>2</a:t>
            </a:r>
            <a:r>
              <a:rPr lang="en-IE" sz="2400" smtClean="0">
                <a:sym typeface="Euclid Symbol" pitchFamily="18" charset="2"/>
              </a:rPr>
              <a:t>,…,s</a:t>
            </a:r>
            <a:r>
              <a:rPr lang="en-IE" sz="2400" baseline="-25000" smtClean="0">
                <a:sym typeface="Euclid Symbol" pitchFamily="18" charset="2"/>
              </a:rPr>
              <a:t>k</a:t>
            </a:r>
            <a:r>
              <a:rPr lang="en-IE" sz="2400" smtClean="0">
                <a:sym typeface="Euclid Symbol" pitchFamily="18" charset="2"/>
              </a:rPr>
              <a:t> be the solutions of the congruence equations:</a:t>
            </a:r>
            <a:endParaRPr lang="en-IE" sz="240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Chinese remainder theorem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Let s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, s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,…,s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be the solutions of the congruence equations:</a:t>
            </a:r>
            <a:endParaRPr lang="en-IE" sz="2400" smtClean="0">
              <a:solidFill>
                <a:srgbClr val="0000FF"/>
              </a:solidFill>
            </a:endParaRPr>
          </a:p>
          <a:p>
            <a:r>
              <a:rPr lang="en-IE" sz="2400" smtClean="0">
                <a:solidFill>
                  <a:srgbClr val="FF0000"/>
                </a:solidFill>
              </a:rPr>
              <a:t>N</a:t>
            </a:r>
            <a:r>
              <a:rPr lang="en-IE" sz="2400" baseline="-25000" smtClean="0">
                <a:solidFill>
                  <a:srgbClr val="FF0000"/>
                </a:solidFill>
              </a:rPr>
              <a:t>1</a:t>
            </a:r>
            <a:r>
              <a:rPr lang="en-IE" sz="2400" smtClean="0">
                <a:solidFill>
                  <a:srgbClr val="FF0000"/>
                </a:solidFill>
              </a:rPr>
              <a:t>x 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 1 (mod 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1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)</a:t>
            </a:r>
          </a:p>
          <a:p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x  1 (mod 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)                                                      (2)</a:t>
            </a:r>
          </a:p>
          <a:p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  ...</a:t>
            </a:r>
          </a:p>
          <a:p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k 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x  1 (mod 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)</a:t>
            </a:r>
          </a:p>
          <a:p>
            <a:r>
              <a:rPr lang="en-IE" sz="2400" smtClean="0">
                <a:sym typeface="Euclid Symbol" pitchFamily="18" charset="2"/>
              </a:rPr>
              <a:t>Then 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X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0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=  N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s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r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+ 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s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r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+…+ 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s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r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</a:t>
            </a:r>
            <a:r>
              <a:rPr lang="en-IE" sz="2400" smtClean="0">
                <a:sym typeface="Euclid Symbol" pitchFamily="18" charset="2"/>
              </a:rPr>
              <a:t>is a solution of the system (1).</a:t>
            </a:r>
          </a:p>
          <a:p>
            <a:r>
              <a:rPr lang="en-IE" sz="2400" smtClean="0">
                <a:sym typeface="Euclid Symbol" pitchFamily="18" charset="2"/>
              </a:rPr>
              <a:t>Note that 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s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  1 (mod n</a:t>
            </a:r>
            <a:r>
              <a:rPr lang="en-IE" sz="2400" baseline="-25000" smtClean="0">
                <a:solidFill>
                  <a:srgbClr val="FF0000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) </a:t>
            </a:r>
            <a:r>
              <a:rPr lang="en-IE" sz="2400" smtClean="0">
                <a:sym typeface="Euclid Symbol" pitchFamily="18" charset="2"/>
              </a:rPr>
              <a:t>for each k.</a:t>
            </a:r>
          </a:p>
          <a:p>
            <a:endParaRPr lang="en-IE" sz="2400" smtClean="0">
              <a:sym typeface="Euclid Symbol" pitchFamily="18" charset="2"/>
            </a:endParaRPr>
          </a:p>
          <a:p>
            <a:r>
              <a:rPr lang="en-IE" sz="2400" smtClean="0">
                <a:sym typeface="Euclid Symbol" pitchFamily="18" charset="2"/>
              </a:rPr>
              <a:t>Let’s solve the Chinese congruence problem.</a:t>
            </a:r>
          </a:p>
          <a:p>
            <a:endParaRPr lang="en-IE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Linear congruence equations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>
            <a:normAutofit lnSpcReduction="10000"/>
          </a:bodyPr>
          <a:lstStyle/>
          <a:p>
            <a:r>
              <a:rPr lang="en-IE" sz="2800" smtClean="0"/>
              <a:t>Consider special congruence equation</a:t>
            </a:r>
          </a:p>
          <a:p>
            <a:pPr>
              <a:buFont typeface="Arial" charset="0"/>
              <a:buNone/>
            </a:pPr>
            <a:r>
              <a:rPr lang="en-IE" sz="2800" smtClean="0">
                <a:solidFill>
                  <a:srgbClr val="0000FF"/>
                </a:solidFill>
              </a:rPr>
              <a:t>	ax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1 (mod m)   </a:t>
            </a:r>
            <a:r>
              <a:rPr lang="en-IE" sz="2800" smtClean="0"/>
              <a:t>where a </a:t>
            </a:r>
            <a:r>
              <a:rPr lang="en-IE" sz="2800" smtClean="0">
                <a:sym typeface="Euclid Symbol" pitchFamily="18" charset="2"/>
              </a:rPr>
              <a:t></a:t>
            </a:r>
            <a:r>
              <a:rPr lang="en-IE" sz="2800" smtClean="0"/>
              <a:t> 0 (mod m). </a:t>
            </a:r>
          </a:p>
          <a:p>
            <a:r>
              <a:rPr lang="en-IE" sz="2800" smtClean="0"/>
              <a:t>It’s solution is given by following theorem.</a:t>
            </a:r>
          </a:p>
          <a:p>
            <a:r>
              <a:rPr lang="en-IE" sz="2800" smtClean="0">
                <a:solidFill>
                  <a:srgbClr val="0000FF"/>
                </a:solidFill>
              </a:rPr>
              <a:t>Theorem 11.25. </a:t>
            </a:r>
            <a:r>
              <a:rPr lang="en-IE" sz="2800" smtClean="0"/>
              <a:t>If a and m are coprime, then </a:t>
            </a:r>
            <a:r>
              <a:rPr lang="en-IE" sz="2800" smtClean="0">
                <a:solidFill>
                  <a:srgbClr val="0000FF"/>
                </a:solidFill>
              </a:rPr>
              <a:t>ax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1 (mod m) </a:t>
            </a:r>
            <a:r>
              <a:rPr lang="en-IE" sz="2800" smtClean="0"/>
              <a:t>has a unique solution, otherwise it has no solution.</a:t>
            </a:r>
          </a:p>
          <a:p>
            <a:r>
              <a:rPr lang="en-IE" sz="2800" smtClean="0">
                <a:solidFill>
                  <a:srgbClr val="FF0000"/>
                </a:solidFill>
              </a:rPr>
              <a:t>Example.</a:t>
            </a:r>
            <a:r>
              <a:rPr lang="en-IE" sz="2800" smtClean="0"/>
              <a:t> Consider </a:t>
            </a:r>
            <a:r>
              <a:rPr lang="en-IE" sz="2800" smtClean="0">
                <a:solidFill>
                  <a:srgbClr val="0000FF"/>
                </a:solidFill>
              </a:rPr>
              <a:t>6x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1 (mod 33), </a:t>
            </a:r>
            <a:r>
              <a:rPr lang="en-IE" sz="2800" smtClean="0"/>
              <a:t>then</a:t>
            </a:r>
            <a:r>
              <a:rPr lang="en-IE" sz="2800" smtClean="0">
                <a:solidFill>
                  <a:srgbClr val="0000FF"/>
                </a:solidFill>
              </a:rPr>
              <a:t> gcd(6,33)=3. </a:t>
            </a:r>
            <a:r>
              <a:rPr lang="en-IE" sz="2800" smtClean="0"/>
              <a:t>Thus the equation has no solution.</a:t>
            </a:r>
          </a:p>
          <a:p>
            <a:r>
              <a:rPr lang="en-IE" sz="2800" smtClean="0">
                <a:solidFill>
                  <a:srgbClr val="FF0000"/>
                </a:solidFill>
              </a:rPr>
              <a:t>Example.</a:t>
            </a:r>
            <a:r>
              <a:rPr lang="en-IE" sz="2800" smtClean="0"/>
              <a:t> Consider </a:t>
            </a:r>
            <a:r>
              <a:rPr lang="en-IE" sz="2800" smtClean="0">
                <a:solidFill>
                  <a:srgbClr val="0000FF"/>
                </a:solidFill>
              </a:rPr>
              <a:t>7x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1 (mod 9). </a:t>
            </a:r>
            <a:r>
              <a:rPr lang="en-IE" sz="2800" smtClean="0"/>
              <a:t>Gcd(7,9) =1, so has unique solution.  </a:t>
            </a:r>
            <a:r>
              <a:rPr lang="en-IE" sz="2800" smtClean="0">
                <a:solidFill>
                  <a:srgbClr val="0000FF"/>
                </a:solidFill>
              </a:rPr>
              <a:t>Test the numbers 0,1,2,…8.</a:t>
            </a:r>
            <a:endParaRPr lang="en-IE" sz="2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Chinese remainder theorem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975"/>
            <a:ext cx="8229600" cy="4929188"/>
          </a:xfrm>
        </p:spPr>
        <p:txBody>
          <a:bodyPr>
            <a:normAutofit lnSpcReduction="10000"/>
          </a:bodyPr>
          <a:lstStyle/>
          <a:p>
            <a:r>
              <a:rPr lang="en-IE" sz="2400" smtClean="0"/>
              <a:t>First apply the theorem to 1</a:t>
            </a:r>
            <a:r>
              <a:rPr lang="en-IE" sz="2400" baseline="30000" smtClean="0"/>
              <a:t>st</a:t>
            </a:r>
            <a:r>
              <a:rPr lang="en-IE" sz="2400" smtClean="0"/>
              <a:t> 2 equations.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2 (mod 3)                 (a)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</a:t>
            </a:r>
            <a:r>
              <a:rPr lang="en-IE" sz="2400" smtClean="0">
                <a:solidFill>
                  <a:srgbClr val="0000FF"/>
                </a:solidFill>
              </a:rPr>
              <a:t>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4 (mod 5)                 (b)</a:t>
            </a:r>
          </a:p>
          <a:p>
            <a:pPr>
              <a:buFont typeface="Arial" charset="0"/>
              <a:buNone/>
            </a:pPr>
            <a:r>
              <a:rPr lang="en-IE" sz="2400" smtClean="0">
                <a:sym typeface="Euclid Symbol" pitchFamily="18" charset="2"/>
              </a:rPr>
              <a:t>Theorem says there is a unique solution modulo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N = 3*5=15.</a:t>
            </a:r>
          </a:p>
          <a:p>
            <a:pPr>
              <a:buFont typeface="Arial" charset="0"/>
              <a:buNone/>
            </a:pPr>
            <a:r>
              <a:rPr lang="en-IE" sz="2400" smtClean="0">
                <a:sym typeface="Euclid Symbol" pitchFamily="18" charset="2"/>
              </a:rPr>
              <a:t>From 2</a:t>
            </a:r>
            <a:r>
              <a:rPr lang="en-IE" sz="2400" baseline="30000" smtClean="0">
                <a:sym typeface="Euclid Symbol" pitchFamily="18" charset="2"/>
              </a:rPr>
              <a:t>nd</a:t>
            </a:r>
            <a:r>
              <a:rPr lang="en-IE" sz="2400" smtClean="0">
                <a:sym typeface="Euclid Symbol" pitchFamily="18" charset="2"/>
              </a:rPr>
              <a:t> one, adding multiples of the modulus n = 5 we obtain 3 solutions less than 15.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x = 4, 9, 14.</a:t>
            </a:r>
          </a:p>
          <a:p>
            <a:pPr>
              <a:buFont typeface="Arial" charset="0"/>
              <a:buNone/>
            </a:pPr>
            <a:r>
              <a:rPr lang="en-IE" sz="2400" smtClean="0">
                <a:sym typeface="Euclid Symbol" pitchFamily="18" charset="2"/>
              </a:rPr>
              <a:t>Testing each of these in equation (a) we find that x = 14 is the only solution of both equations. So we get</a:t>
            </a:r>
          </a:p>
          <a:p>
            <a:pPr>
              <a:buFont typeface="Arial" charset="0"/>
              <a:buNone/>
            </a:pPr>
            <a:r>
              <a:rPr lang="en-IE" sz="2400" smtClean="0">
                <a:sym typeface="Euclid Symbol" pitchFamily="18" charset="2"/>
              </a:rPr>
              <a:t>	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(c)</a:t>
            </a:r>
            <a:r>
              <a:rPr lang="en-IE" sz="2400" smtClean="0">
                <a:sym typeface="Euclid Symbol" pitchFamily="18" charset="2"/>
              </a:rPr>
              <a:t>  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x  14 (mod 15)   and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(d)   </a:t>
            </a:r>
            <a:r>
              <a:rPr lang="en-IE" sz="2400" smtClean="0">
                <a:solidFill>
                  <a:srgbClr val="0000FF"/>
                </a:solidFill>
              </a:rPr>
              <a:t>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6 (mod 7)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Chinese remainder theorem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>
            <a:normAutofit lnSpcReduction="10000"/>
          </a:bodyPr>
          <a:lstStyle/>
          <a:p>
            <a:r>
              <a:rPr lang="en-IE" sz="2400" smtClean="0"/>
              <a:t>Theorem tells us there is unique solution </a:t>
            </a:r>
            <a:r>
              <a:rPr lang="en-IE" sz="2400" smtClean="0">
                <a:solidFill>
                  <a:srgbClr val="0000FF"/>
                </a:solidFill>
              </a:rPr>
              <a:t>modulo N = 15*7 = 105.</a:t>
            </a:r>
          </a:p>
          <a:p>
            <a:r>
              <a:rPr lang="en-IE" sz="2400" smtClean="0"/>
              <a:t>Adding multiples of modulus n = 15 to the solution x = 14 of the 1</a:t>
            </a:r>
            <a:r>
              <a:rPr lang="en-IE" sz="2400" baseline="30000" smtClean="0"/>
              <a:t>st</a:t>
            </a:r>
            <a:r>
              <a:rPr lang="en-IE" sz="2400" smtClean="0"/>
              <a:t> equation (c) we obtain the solutions that are &lt; 105.</a:t>
            </a:r>
          </a:p>
          <a:p>
            <a:r>
              <a:rPr lang="en-IE" sz="2400" smtClean="0"/>
              <a:t> 14, 29, 44, 59, 74, 89, 104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Testing each of these solutions in equation (d), we find that 104 is the only solution of both (c) and (d).</a:t>
            </a:r>
            <a:r>
              <a:rPr lang="en-IE" sz="2400" smtClean="0"/>
              <a:t> Thus 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x = 104 </a:t>
            </a:r>
            <a:r>
              <a:rPr lang="en-IE" sz="2400" smtClean="0"/>
              <a:t>is the smallest positive integer satisfying all 3 equations.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Method 2.</a:t>
            </a:r>
            <a:r>
              <a:rPr lang="en-IE" sz="2400" smtClean="0"/>
              <a:t>  We find </a:t>
            </a:r>
          </a:p>
          <a:p>
            <a:r>
              <a:rPr lang="en-IE" sz="2400" smtClean="0"/>
              <a:t>N = 3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/>
              <a:t>5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/>
              <a:t>7 = 105, N</a:t>
            </a:r>
            <a:r>
              <a:rPr lang="en-IE" sz="2400" baseline="-25000" smtClean="0"/>
              <a:t>1</a:t>
            </a:r>
            <a:r>
              <a:rPr lang="en-IE" sz="2400" smtClean="0"/>
              <a:t> = 105/3 = 35, N</a:t>
            </a:r>
            <a:r>
              <a:rPr lang="en-IE" sz="2400" baseline="-25000" smtClean="0"/>
              <a:t>2</a:t>
            </a:r>
            <a:r>
              <a:rPr lang="en-IE" sz="2400" smtClean="0"/>
              <a:t> = 105/5=21, N</a:t>
            </a:r>
            <a:r>
              <a:rPr lang="en-IE" sz="2400" baseline="-25000" smtClean="0"/>
              <a:t>3</a:t>
            </a:r>
            <a:r>
              <a:rPr lang="en-IE" sz="2400" smtClean="0"/>
              <a:t> = 15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Chinese remainder theorem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>
            <a:normAutofit lnSpcReduction="10000"/>
          </a:bodyPr>
          <a:lstStyle/>
          <a:p>
            <a:r>
              <a:rPr lang="en-IE" sz="2400" smtClean="0"/>
              <a:t>We now solve the congruence equations: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35x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1 (mod 3),   21x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1 (mod 5),  15x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1 (mod 7)   </a:t>
            </a:r>
          </a:p>
          <a:p>
            <a:r>
              <a:rPr lang="en-IE" sz="2400" smtClean="0"/>
              <a:t>Reducing 35 mod 3, 21 mod 5 and 15 mod 7 we get: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2x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1 (mod 3),   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1 (mod 5),   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1 (mod 7)   </a:t>
            </a:r>
          </a:p>
          <a:p>
            <a:r>
              <a:rPr lang="en-IE" sz="2400" smtClean="0"/>
              <a:t>Solutions of these are respectively: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  s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</a:rPr>
              <a:t> = 2, s</a:t>
            </a:r>
            <a:r>
              <a:rPr lang="en-IE" sz="2400" baseline="-25000" smtClean="0">
                <a:solidFill>
                  <a:srgbClr val="0000FF"/>
                </a:solidFill>
              </a:rPr>
              <a:t>2</a:t>
            </a:r>
            <a:r>
              <a:rPr lang="en-IE" sz="2400" smtClean="0">
                <a:solidFill>
                  <a:srgbClr val="0000FF"/>
                </a:solidFill>
              </a:rPr>
              <a:t> = 1, s</a:t>
            </a:r>
            <a:r>
              <a:rPr lang="en-IE" sz="2400" baseline="-25000" smtClean="0">
                <a:solidFill>
                  <a:srgbClr val="0000FF"/>
                </a:solidFill>
              </a:rPr>
              <a:t>3</a:t>
            </a:r>
            <a:r>
              <a:rPr lang="en-IE" sz="2400" smtClean="0">
                <a:solidFill>
                  <a:srgbClr val="0000FF"/>
                </a:solidFill>
              </a:rPr>
              <a:t> = 1</a:t>
            </a:r>
          </a:p>
          <a:p>
            <a:r>
              <a:rPr lang="en-IE" sz="2400" smtClean="0">
                <a:sym typeface="Euclid Symbol" pitchFamily="18" charset="2"/>
              </a:rPr>
              <a:t>We substitute into the formula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x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0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=  N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s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r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+ 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s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r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+…+ N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s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k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r</a:t>
            </a:r>
            <a:r>
              <a:rPr lang="en-IE" sz="2400" baseline="-25000" smtClean="0">
                <a:solidFill>
                  <a:srgbClr val="0000FF"/>
                </a:solidFill>
              </a:rPr>
              <a:t>1</a:t>
            </a:r>
            <a:endParaRPr lang="en-IE" sz="2400" smtClean="0">
              <a:solidFill>
                <a:srgbClr val="0000FF"/>
              </a:solidFill>
            </a:endParaRPr>
          </a:p>
          <a:p>
            <a:pPr>
              <a:buFont typeface="Arial" charset="0"/>
              <a:buNone/>
            </a:pPr>
            <a:r>
              <a:rPr lang="en-IE" sz="2400" smtClean="0"/>
              <a:t>	to get solution of original system.</a:t>
            </a:r>
          </a:p>
          <a:p>
            <a:pPr>
              <a:buFont typeface="Arial" charset="0"/>
              <a:buNone/>
            </a:pPr>
            <a:r>
              <a:rPr lang="en-IE" sz="2400" smtClean="0"/>
              <a:t>	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x</a:t>
            </a:r>
            <a:r>
              <a:rPr lang="en-IE" sz="2400" baseline="-25000" smtClean="0">
                <a:solidFill>
                  <a:srgbClr val="0000FF"/>
                </a:solidFill>
                <a:sym typeface="Euclid Symbol" pitchFamily="18" charset="2"/>
              </a:rPr>
              <a:t>0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 =  35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2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2 + 21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1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4 + 15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1</a:t>
            </a:r>
            <a:r>
              <a:rPr lang="en-IE" sz="2400" smtClean="0">
                <a:sym typeface="Euclid Symbol" pitchFamily="18" charset="2"/>
              </a:rPr>
              <a:t>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6 = 314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</a:t>
            </a:r>
            <a:r>
              <a:rPr lang="en-IE" sz="2400" smtClean="0">
                <a:sym typeface="Euclid Symbol" pitchFamily="18" charset="2"/>
              </a:rPr>
              <a:t>Dividing this solution by the modulus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N = 105, we get</a:t>
            </a:r>
          </a:p>
          <a:p>
            <a:pPr>
              <a:buFont typeface="Arial" charset="0"/>
              <a:buNone/>
            </a:pP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	x = 104, the unique solution between 0 and 105.</a:t>
            </a:r>
            <a:endParaRPr lang="en-IE" sz="2400" smtClean="0"/>
          </a:p>
          <a:p>
            <a:endParaRPr lang="en-IE" sz="24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Fermat’s Little Theorem – FLT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IE" sz="2400" smtClean="0"/>
              <a:t>French mathematician Fermat (1601-1665) proved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Fermat’s Little Theorem. </a:t>
            </a:r>
            <a:r>
              <a:rPr lang="en-IE" sz="2400" smtClean="0"/>
              <a:t>If p is prime and a is an integer not divisible by p, then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a</a:t>
            </a:r>
            <a:r>
              <a:rPr lang="en-IE" sz="2400" baseline="30000" smtClean="0">
                <a:solidFill>
                  <a:srgbClr val="0000FF"/>
                </a:solidFill>
              </a:rPr>
              <a:t>p-1</a:t>
            </a:r>
            <a:r>
              <a:rPr lang="en-IE" sz="2400" smtClean="0">
                <a:solidFill>
                  <a:srgbClr val="0000FF"/>
                </a:solidFill>
              </a:rPr>
              <a:t>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1 (mod p) </a:t>
            </a:r>
          </a:p>
          <a:p>
            <a:r>
              <a:rPr lang="en-IE" sz="2400" smtClean="0">
                <a:sym typeface="Euclid Symbol" pitchFamily="18" charset="2"/>
              </a:rPr>
              <a:t>Furthermore, for every integer a we have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a</a:t>
            </a:r>
            <a:r>
              <a:rPr lang="en-IE" sz="2400" baseline="30000" smtClean="0">
                <a:solidFill>
                  <a:srgbClr val="0000FF"/>
                </a:solidFill>
              </a:rPr>
              <a:t>p</a:t>
            </a:r>
            <a:r>
              <a:rPr lang="en-IE" sz="2400" smtClean="0">
                <a:solidFill>
                  <a:srgbClr val="0000FF"/>
                </a:solidFill>
              </a:rPr>
              <a:t>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 a (mod p) </a:t>
            </a:r>
          </a:p>
          <a:p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Example.    </a:t>
            </a:r>
            <a:r>
              <a:rPr lang="en-IE" sz="2400" smtClean="0">
                <a:sym typeface="Euclid Symbol" pitchFamily="18" charset="2"/>
              </a:rPr>
              <a:t>4</a:t>
            </a:r>
            <a:r>
              <a:rPr lang="en-IE" sz="2400" baseline="30000" smtClean="0">
                <a:sym typeface="Euclid Symbol" pitchFamily="18" charset="2"/>
              </a:rPr>
              <a:t>4</a:t>
            </a:r>
            <a:r>
              <a:rPr lang="en-IE" sz="2400" smtClean="0"/>
              <a:t> </a:t>
            </a:r>
            <a:r>
              <a:rPr lang="en-IE" sz="2400" smtClean="0">
                <a:sym typeface="Euclid Symbol" pitchFamily="18" charset="2"/>
              </a:rPr>
              <a:t> 1 (mod 5) </a:t>
            </a:r>
          </a:p>
          <a:p>
            <a:endParaRPr lang="en-IE" sz="2400" smtClean="0">
              <a:sym typeface="Euclid Symbol" pitchFamily="18" charset="2"/>
            </a:endParaRPr>
          </a:p>
          <a:p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Exercise</a:t>
            </a:r>
            <a:r>
              <a:rPr lang="en-IE" sz="2400" smtClean="0">
                <a:sym typeface="Euclid Symbol" pitchFamily="18" charset="2"/>
              </a:rPr>
              <a:t>. Show that 2</a:t>
            </a:r>
            <a:r>
              <a:rPr lang="en-IE" sz="2400" baseline="30000" smtClean="0">
                <a:sym typeface="Euclid Symbol" pitchFamily="18" charset="2"/>
              </a:rPr>
              <a:t>340</a:t>
            </a:r>
            <a:r>
              <a:rPr lang="en-IE" sz="2400" smtClean="0">
                <a:sym typeface="Euclid Symbol" pitchFamily="18" charset="2"/>
              </a:rPr>
              <a:t>  1 (mod 11), using </a:t>
            </a:r>
            <a:r>
              <a:rPr lang="en-IE" sz="2400" smtClean="0">
                <a:solidFill>
                  <a:srgbClr val="FF0000"/>
                </a:solidFill>
                <a:sym typeface="Euclid Symbol" pitchFamily="18" charset="2"/>
              </a:rPr>
              <a:t>Fermat’s Little Theorem</a:t>
            </a:r>
            <a:r>
              <a:rPr lang="en-IE" sz="2400" smtClean="0">
                <a:sym typeface="Euclid Symbol" pitchFamily="18" charset="2"/>
              </a:rPr>
              <a:t>. Note that 340 = 10*34 or  2</a:t>
            </a:r>
            <a:r>
              <a:rPr lang="en-IE" sz="2400" baseline="30000" smtClean="0">
                <a:sym typeface="Euclid Symbol" pitchFamily="18" charset="2"/>
              </a:rPr>
              <a:t>340</a:t>
            </a:r>
            <a:r>
              <a:rPr lang="en-IE" sz="2400" smtClean="0">
                <a:sym typeface="Euclid Symbol" pitchFamily="18" charset="2"/>
              </a:rPr>
              <a:t> = (2</a:t>
            </a:r>
            <a:r>
              <a:rPr lang="en-IE" sz="2400" baseline="30000" smtClean="0">
                <a:sym typeface="Euclid Symbol" pitchFamily="18" charset="2"/>
              </a:rPr>
              <a:t>10</a:t>
            </a:r>
            <a:r>
              <a:rPr lang="en-IE" sz="2400" smtClean="0">
                <a:sym typeface="Euclid Symbol" pitchFamily="18" charset="2"/>
              </a:rPr>
              <a:t>)</a:t>
            </a:r>
            <a:r>
              <a:rPr lang="en-IE" sz="2400" baseline="30000" smtClean="0">
                <a:sym typeface="Euclid Symbol" pitchFamily="18" charset="2"/>
              </a:rPr>
              <a:t>34</a:t>
            </a:r>
            <a:endParaRPr lang="en-IE" sz="2400" smtClean="0">
              <a:sym typeface="Euclid Symbol" pitchFamily="18" charset="2"/>
            </a:endParaRPr>
          </a:p>
          <a:p>
            <a:endParaRPr lang="en-IE" sz="2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RSA Encryption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IE" sz="2400" smtClean="0">
                <a:solidFill>
                  <a:srgbClr val="0000FF"/>
                </a:solidFill>
              </a:rPr>
              <a:t>A message is translated into a sequence of integers, </a:t>
            </a:r>
            <a:r>
              <a:rPr lang="en-IE" sz="2400" smtClean="0"/>
              <a:t>e.g. a to z into 0 to 25.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Group integers together to form larger integers</a:t>
            </a:r>
            <a:r>
              <a:rPr lang="en-IE" sz="2400" smtClean="0"/>
              <a:t>, representing block of letters.</a:t>
            </a:r>
          </a:p>
          <a:p>
            <a:r>
              <a:rPr lang="en-IE" sz="2400" smtClean="0"/>
              <a:t>Transform </a:t>
            </a:r>
            <a:r>
              <a:rPr lang="en-IE" sz="2400" smtClean="0">
                <a:solidFill>
                  <a:srgbClr val="0000FF"/>
                </a:solidFill>
              </a:rPr>
              <a:t>M,</a:t>
            </a:r>
            <a:r>
              <a:rPr lang="en-IE" sz="2400" smtClean="0"/>
              <a:t> an integer representing plaintext, to </a:t>
            </a:r>
            <a:r>
              <a:rPr lang="en-IE" sz="2400" smtClean="0">
                <a:solidFill>
                  <a:srgbClr val="0000FF"/>
                </a:solidFill>
              </a:rPr>
              <a:t>C</a:t>
            </a:r>
            <a:r>
              <a:rPr lang="en-IE" sz="2400" smtClean="0"/>
              <a:t> representing the ciphertext (the encrypted message) by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C = M</a:t>
            </a:r>
            <a:r>
              <a:rPr lang="en-IE" sz="2400" baseline="30000" smtClean="0">
                <a:solidFill>
                  <a:srgbClr val="FF0000"/>
                </a:solidFill>
              </a:rPr>
              <a:t>e</a:t>
            </a:r>
            <a:r>
              <a:rPr lang="en-IE" sz="2400" smtClean="0">
                <a:solidFill>
                  <a:srgbClr val="FF0000"/>
                </a:solidFill>
              </a:rPr>
              <a:t> mod n             </a:t>
            </a:r>
            <a:r>
              <a:rPr lang="en-IE" sz="2400" smtClean="0"/>
              <a:t>(encrypted text)</a:t>
            </a:r>
          </a:p>
          <a:p>
            <a:r>
              <a:rPr lang="en-IE" sz="2400" smtClean="0"/>
              <a:t>Choose primes p, q and </a:t>
            </a:r>
            <a:r>
              <a:rPr lang="en-IE" sz="2400" smtClean="0">
                <a:solidFill>
                  <a:srgbClr val="0000FF"/>
                </a:solidFill>
              </a:rPr>
              <a:t>n = pq</a:t>
            </a:r>
            <a:r>
              <a:rPr lang="en-IE" sz="2400" smtClean="0"/>
              <a:t>. Also choose </a:t>
            </a:r>
            <a:r>
              <a:rPr lang="en-IE" sz="2400" smtClean="0">
                <a:solidFill>
                  <a:srgbClr val="0000FF"/>
                </a:solidFill>
              </a:rPr>
              <a:t>e</a:t>
            </a:r>
            <a:r>
              <a:rPr lang="en-IE" sz="2400" smtClean="0"/>
              <a:t> so that   gcd(e,(p-1)*(q-1)) = 1. And decryption key </a:t>
            </a:r>
            <a:r>
              <a:rPr lang="en-IE" sz="2400" smtClean="0">
                <a:solidFill>
                  <a:srgbClr val="0000FF"/>
                </a:solidFill>
              </a:rPr>
              <a:t>d</a:t>
            </a:r>
            <a:r>
              <a:rPr lang="en-IE" sz="2400" smtClean="0"/>
              <a:t> so that de </a:t>
            </a:r>
            <a:r>
              <a:rPr lang="en-IE" sz="2400" smtClean="0">
                <a:sym typeface="Euclid Symbol" pitchFamily="18" charset="2"/>
              </a:rPr>
              <a:t></a:t>
            </a:r>
            <a:r>
              <a:rPr lang="en-IE" sz="2400" smtClean="0"/>
              <a:t> 1 mod((p-1)(q-1)).  Then plaintext can be recovered by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C</a:t>
            </a:r>
            <a:r>
              <a:rPr lang="en-IE" sz="2400" baseline="30000" smtClean="0">
                <a:solidFill>
                  <a:srgbClr val="FF0000"/>
                </a:solidFill>
              </a:rPr>
              <a:t>d</a:t>
            </a:r>
            <a:r>
              <a:rPr lang="en-IE" sz="2400" smtClean="0">
                <a:solidFill>
                  <a:srgbClr val="FF0000"/>
                </a:solidFill>
              </a:rPr>
              <a:t> mod n </a:t>
            </a:r>
            <a:r>
              <a:rPr lang="en-IE" sz="2400" smtClean="0">
                <a:sym typeface="Euclid Symbol" pitchFamily="18" charset="2"/>
              </a:rPr>
              <a:t></a:t>
            </a:r>
            <a:r>
              <a:rPr lang="en-IE" sz="2400" smtClean="0"/>
              <a:t> M</a:t>
            </a:r>
            <a:r>
              <a:rPr lang="en-IE" sz="2400" baseline="30000" smtClean="0"/>
              <a:t>de</a:t>
            </a:r>
            <a:r>
              <a:rPr lang="en-IE" sz="2400" smtClean="0"/>
              <a:t> = M</a:t>
            </a:r>
            <a:r>
              <a:rPr lang="en-IE" sz="2400" baseline="30000" smtClean="0"/>
              <a:t>1+k(p-1)*(q-1)</a:t>
            </a:r>
            <a:r>
              <a:rPr lang="en-IE" sz="2400" smtClean="0"/>
              <a:t> </a:t>
            </a:r>
            <a:r>
              <a:rPr lang="en-IE" sz="2400" smtClean="0">
                <a:sym typeface="Euclid Symbol" pitchFamily="18" charset="2"/>
              </a:rPr>
              <a:t> M (mod p)</a:t>
            </a:r>
            <a:endParaRPr lang="en-IE" sz="2400" smtClean="0"/>
          </a:p>
          <a:p>
            <a:r>
              <a:rPr lang="en-IE" sz="2400" smtClean="0">
                <a:solidFill>
                  <a:srgbClr val="FF0000"/>
                </a:solidFill>
              </a:rPr>
              <a:t>C</a:t>
            </a:r>
            <a:r>
              <a:rPr lang="en-IE" sz="2400" baseline="30000" smtClean="0">
                <a:solidFill>
                  <a:srgbClr val="FF0000"/>
                </a:solidFill>
              </a:rPr>
              <a:t>d</a:t>
            </a:r>
            <a:r>
              <a:rPr lang="en-IE" sz="2400" smtClean="0">
                <a:solidFill>
                  <a:srgbClr val="FF0000"/>
                </a:solidFill>
              </a:rPr>
              <a:t> mod n </a:t>
            </a:r>
            <a:r>
              <a:rPr lang="en-IE" sz="2400" smtClean="0">
                <a:sym typeface="Euclid Symbol" pitchFamily="18" charset="2"/>
              </a:rPr>
              <a:t></a:t>
            </a:r>
            <a:r>
              <a:rPr lang="en-IE" sz="2400" smtClean="0"/>
              <a:t> M</a:t>
            </a:r>
            <a:r>
              <a:rPr lang="en-IE" sz="2400" baseline="30000" smtClean="0"/>
              <a:t>de</a:t>
            </a:r>
            <a:r>
              <a:rPr lang="en-IE" sz="2400" smtClean="0"/>
              <a:t> = M</a:t>
            </a:r>
            <a:r>
              <a:rPr lang="en-IE" sz="2400" baseline="30000" smtClean="0"/>
              <a:t>1+k(p-1)*(q-1)</a:t>
            </a:r>
            <a:r>
              <a:rPr lang="en-IE" sz="2400" smtClean="0"/>
              <a:t> </a:t>
            </a:r>
            <a:r>
              <a:rPr lang="en-IE" sz="2400" smtClean="0">
                <a:sym typeface="Euclid Symbol" pitchFamily="18" charset="2"/>
              </a:rPr>
              <a:t> M (mod q)</a:t>
            </a:r>
            <a:endParaRPr lang="en-IE" sz="2400" smtClean="0"/>
          </a:p>
          <a:p>
            <a:endParaRPr lang="en-IE" sz="2400" smtClean="0"/>
          </a:p>
          <a:p>
            <a:endParaRPr lang="en-IE" sz="2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 demonstration of the usefulness of the CRT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39552" y="1340768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IE" dirty="0" smtClean="0"/>
                  <a:t>CRT is extremely useful for manipulating very large integers in modulo </a:t>
                </a:r>
                <a:r>
                  <a:rPr lang="en-IE" dirty="0"/>
                  <a:t>arithmetic. We are talking about integers with over </a:t>
                </a:r>
                <a:r>
                  <a:rPr lang="en-IE" dirty="0" smtClean="0"/>
                  <a:t>150 decimal </a:t>
                </a:r>
                <a:r>
                  <a:rPr lang="en-IE" dirty="0"/>
                  <a:t>digits (that is, numbers potentially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IE" b="0" i="1" smtClean="0">
                            <a:latin typeface="Cambria Math"/>
                          </a:rPr>
                          <m:t>150</m:t>
                        </m:r>
                      </m:sup>
                    </m:sSup>
                  </m:oMath>
                </a14:m>
                <a:r>
                  <a:rPr lang="en-IE" dirty="0" smtClean="0"/>
                  <a:t>).</a:t>
                </a:r>
              </a:p>
              <a:p>
                <a:r>
                  <a:rPr lang="en-IE" dirty="0"/>
                  <a:t>To illustrate the idea as to why CRT is useful for </a:t>
                </a:r>
                <a:r>
                  <a:rPr lang="en-IE" dirty="0" smtClean="0"/>
                  <a:t>manipulating very </a:t>
                </a:r>
                <a:r>
                  <a:rPr lang="en-IE" dirty="0"/>
                  <a:t>large numbers in modulo arithmetic, let’s consider </a:t>
                </a:r>
                <a:r>
                  <a:rPr lang="en-IE" dirty="0" smtClean="0"/>
                  <a:t>an example </a:t>
                </a:r>
                <a:r>
                  <a:rPr lang="en-IE" dirty="0"/>
                  <a:t>that can be shown on a slide.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340768"/>
                <a:ext cx="8229600" cy="4525963"/>
              </a:xfrm>
              <a:blipFill rotWithShape="1">
                <a:blip r:embed="rId2"/>
                <a:stretch>
                  <a:fillRect l="-1704" t="-2830" r="-103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137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476672"/>
                <a:ext cx="8229600" cy="59046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E" b="1" u="sng" dirty="0" smtClean="0"/>
                  <a:t>Example: </a:t>
                </a:r>
                <a:r>
                  <a:rPr lang="en-IE" b="1" dirty="0" smtClean="0"/>
                  <a:t>Find the residue, modulo 271,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1" i="1" smtClean="0">
                            <a:latin typeface="Cambria Math"/>
                          </a:rPr>
                          <m:t>𝟓</m:t>
                        </m:r>
                      </m:e>
                      <m:sup>
                        <m:r>
                          <a:rPr lang="en-IE" b="1" i="1" smtClean="0">
                            <a:latin typeface="Cambria Math"/>
                          </a:rPr>
                          <m:t>𝟐𝟗</m:t>
                        </m:r>
                      </m:sup>
                    </m:sSup>
                  </m:oMath>
                </a14:m>
                <a:r>
                  <a:rPr lang="en-IE" b="1" dirty="0" smtClean="0"/>
                  <a:t> and hence calculate the residue, modulo 271, of </a:t>
                </a:r>
                <a14:m>
                  <m:oMath xmlns:m="http://schemas.openxmlformats.org/officeDocument/2006/math">
                    <m:r>
                      <a:rPr lang="en-IE" b="1" i="1" smtClean="0">
                        <a:latin typeface="Cambria Math"/>
                      </a:rPr>
                      <m:t>𝟒𝟖𝟖</m:t>
                    </m:r>
                    <m:r>
                      <a:rPr lang="en-IE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E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1" i="1" smtClean="0">
                            <a:latin typeface="Cambria Math"/>
                          </a:rPr>
                          <m:t>𝟓</m:t>
                        </m:r>
                      </m:e>
                      <m:sup>
                        <m:r>
                          <a:rPr lang="en-IE" b="1" i="1" smtClean="0">
                            <a:latin typeface="Cambria Math"/>
                          </a:rPr>
                          <m:t>𝟐𝟗</m:t>
                        </m:r>
                      </m:sup>
                    </m:sSup>
                    <m:r>
                      <a:rPr lang="en-IE" b="1" i="1" smtClean="0">
                        <a:latin typeface="Cambria Math"/>
                      </a:rPr>
                      <m:t>)</m:t>
                    </m:r>
                  </m:oMath>
                </a14:m>
                <a:endParaRPr lang="en-IE" b="1" dirty="0" smtClean="0"/>
              </a:p>
              <a:p>
                <a:pPr marL="0" indent="0">
                  <a:buNone/>
                </a:pPr>
                <a:endParaRPr lang="en-IE" u="sng" dirty="0" smtClean="0"/>
              </a:p>
              <a:p>
                <a:pPr marL="0" indent="0">
                  <a:buNone/>
                </a:pPr>
                <a:endParaRPr lang="en-IE" u="sng" dirty="0"/>
              </a:p>
              <a:p>
                <a:pPr marL="0" indent="0">
                  <a:buNone/>
                </a:pPr>
                <a:r>
                  <a:rPr lang="en-IE" u="sng" dirty="0" smtClean="0"/>
                  <a:t>Solution:</a:t>
                </a:r>
              </a:p>
              <a:p>
                <a:pPr marL="0" indent="0">
                  <a:buNone/>
                </a:pPr>
                <a:r>
                  <a:rPr lang="en-IE" dirty="0" smtClean="0"/>
                  <a:t>Step 1: Find what powers you need by successive division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76672"/>
                <a:ext cx="8229600" cy="5904656"/>
              </a:xfrm>
              <a:blipFill rotWithShape="1">
                <a:blip r:embed="rId3"/>
                <a:stretch>
                  <a:fillRect l="-1926" t="-103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43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301922"/>
                <a:ext cx="8229600" cy="571936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lain" startAt="2"/>
                </a:pPr>
                <a:r>
                  <a:rPr lang="en-IE" dirty="0" smtClean="0"/>
                  <a:t>29 </a:t>
                </a:r>
              </a:p>
              <a:p>
                <a:pPr marL="0" indent="0">
                  <a:buNone/>
                </a:pPr>
                <a:r>
                  <a:rPr lang="en-IE" dirty="0" smtClean="0"/>
                  <a:t>     14     1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 7      0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 3      1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 1      1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 0      1</a:t>
                </a:r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r>
                  <a:rPr lang="en-IE" dirty="0" smtClean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/>
                          </a:rPr>
                          <m:t>29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IE" b="0" i="1" smtClean="0">
                        <a:latin typeface="Cambria Math"/>
                      </a:rPr>
                      <m:t>=1110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E" b="0" dirty="0" smtClean="0"/>
              </a:p>
              <a:p>
                <a:pPr marL="0" indent="0">
                  <a:buNone/>
                </a:pPr>
                <a:r>
                  <a:rPr lang="en-IE" dirty="0" smtClean="0"/>
                  <a:t>          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/>
                          </a:rPr>
                          <m:t>  2</m:t>
                        </m:r>
                      </m:e>
                      <m:sup>
                        <m:r>
                          <a:rPr lang="en-IE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IE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E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IE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IE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/>
                          </a:rPr>
                          <m:t>+2</m:t>
                        </m:r>
                      </m:e>
                      <m:sup>
                        <m:r>
                          <a:rPr lang="en-IE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E" dirty="0" smtClean="0"/>
                  <a:t>  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            =  16  + 8 +  4  + 1…use these powers to find the overall power of 29.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01922"/>
                <a:ext cx="8229600" cy="5719366"/>
              </a:xfrm>
              <a:blipFill rotWithShape="1">
                <a:blip r:embed="rId2"/>
                <a:stretch>
                  <a:fillRect l="-1778" t="-223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84784" y="476672"/>
            <a:ext cx="0" cy="2952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1600" y="764704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67744" y="4869160"/>
            <a:ext cx="24482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4085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332656"/>
                <a:ext cx="82296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u="sng" dirty="0" smtClean="0"/>
                  <a:t>Step 2: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u="sng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E" b="0" i="1" u="sng" smtClean="0">
                            <a:latin typeface="Cambria Math"/>
                          </a:rPr>
                          <m:t>29</m:t>
                        </m:r>
                      </m:sup>
                    </m:sSup>
                    <m:r>
                      <a:rPr lang="en-IE" b="0" i="1" u="sng" smtClean="0">
                        <a:latin typeface="Cambria Math"/>
                      </a:rPr>
                      <m:t> </m:t>
                    </m:r>
                    <m:r>
                      <a:rPr lang="en-IE" b="0" i="1" u="sng" smtClean="0">
                        <a:latin typeface="Cambria Math"/>
                      </a:rPr>
                      <m:t>𝑚𝑜𝑑</m:t>
                    </m:r>
                    <m:r>
                      <a:rPr lang="en-IE" b="0" i="1" u="sng" smtClean="0">
                        <a:latin typeface="Cambria Math"/>
                      </a:rPr>
                      <m:t>(271)</m:t>
                    </m:r>
                  </m:oMath>
                </a14:m>
                <a:endParaRPr lang="en-IE" u="sng" dirty="0" smtClean="0"/>
              </a:p>
              <a:p>
                <a:pPr marL="0" indent="0">
                  <a:buNone/>
                </a:pPr>
                <a:endParaRPr lang="en-IE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0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i="1">
                          <a:latin typeface="Cambria Math"/>
                        </a:rPr>
                        <m:t>1 (</m:t>
                      </m:r>
                      <m:r>
                        <a:rPr lang="en-IE" i="1">
                          <a:latin typeface="Cambria Math"/>
                        </a:rPr>
                        <m:t>𝑚𝑜𝑑</m:t>
                      </m:r>
                      <m:r>
                        <a:rPr lang="en-IE" i="1">
                          <a:latin typeface="Cambria Math"/>
                        </a:rPr>
                        <m:t>271)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i="1">
                          <a:latin typeface="Cambria Math"/>
                        </a:rPr>
                        <m:t>5 (</m:t>
                      </m:r>
                      <m:r>
                        <a:rPr lang="en-IE" i="1">
                          <a:latin typeface="Cambria Math"/>
                        </a:rPr>
                        <m:t>𝑚𝑜𝑑</m:t>
                      </m:r>
                      <m:r>
                        <a:rPr lang="en-IE" i="1">
                          <a:latin typeface="Cambria Math"/>
                        </a:rPr>
                        <m:t>271)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i="1">
                          <a:latin typeface="Cambria Math"/>
                        </a:rPr>
                        <m:t>25 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/>
                            </a:rPr>
                            <m:t>𝑚𝑜𝑑</m:t>
                          </m:r>
                          <m:r>
                            <a:rPr lang="en-IE" i="1">
                              <a:latin typeface="Cambria Math"/>
                            </a:rPr>
                            <m:t>271</m:t>
                          </m:r>
                        </m:e>
                      </m:d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25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/>
                            </a:rPr>
                            <m:t>𝑚𝑜𝑑</m:t>
                          </m:r>
                          <m:r>
                            <a:rPr lang="en-IE" i="1">
                              <a:latin typeface="Cambria Math"/>
                            </a:rPr>
                            <m:t>271</m:t>
                          </m:r>
                        </m:e>
                      </m:d>
                      <m:r>
                        <a:rPr lang="en-IE" i="1">
                          <a:latin typeface="Cambria Math"/>
                          <a:ea typeface="Cambria Math"/>
                        </a:rPr>
                        <m:t>≡85(</m:t>
                      </m:r>
                      <m:r>
                        <a:rPr lang="en-IE" i="1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IE" i="1">
                          <a:latin typeface="Cambria Math"/>
                          <a:ea typeface="Cambria Math"/>
                        </a:rPr>
                        <m:t>271)</m:t>
                      </m:r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8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85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/>
                            </a:rPr>
                            <m:t>𝑚𝑜𝑑</m:t>
                          </m:r>
                          <m:r>
                            <a:rPr lang="en-IE" i="1">
                              <a:latin typeface="Cambria Math"/>
                            </a:rPr>
                            <m:t>271</m:t>
                          </m:r>
                        </m:e>
                      </m:d>
                      <m:r>
                        <a:rPr lang="en-IE" i="1">
                          <a:latin typeface="Cambria Math"/>
                          <a:ea typeface="Cambria Math"/>
                        </a:rPr>
                        <m:t>≡179</m:t>
                      </m:r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IE" i="1">
                              <a:latin typeface="Cambria Math"/>
                              <a:ea typeface="Cambria Math"/>
                            </a:rPr>
                            <m:t>271</m:t>
                          </m:r>
                        </m:e>
                      </m:d>
                    </m:oMath>
                  </m:oMathPara>
                </a14:m>
                <a:endParaRPr lang="en-IE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b="0" i="1" smtClean="0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/>
                            </a:rPr>
                            <m:t>179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/>
                            </a:rPr>
                            <m:t>𝑚𝑜𝑑</m:t>
                          </m:r>
                          <m:r>
                            <a:rPr lang="en-IE" i="1">
                              <a:latin typeface="Cambria Math"/>
                            </a:rPr>
                            <m:t>271</m:t>
                          </m:r>
                        </m:e>
                      </m:d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63</m:t>
                      </m:r>
                      <m:r>
                        <a:rPr lang="en-IE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IE" i="1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IE" i="1">
                          <a:latin typeface="Cambria Math"/>
                          <a:ea typeface="Cambria Math"/>
                        </a:rPr>
                        <m:t>271)</m:t>
                      </m:r>
                    </m:oMath>
                  </m:oMathPara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/>
                  <a:t>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b="0" i="1" smtClean="0">
                              <a:latin typeface="Cambria Math"/>
                            </a:rPr>
                            <m:t>29</m:t>
                          </m:r>
                        </m:sup>
                      </m:sSup>
                      <m:r>
                        <a:rPr lang="en-I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b="0" i="1" smtClean="0">
                              <a:latin typeface="Cambria Math"/>
                            </a:rPr>
                            <m:t>16+8+4+1</m:t>
                          </m:r>
                        </m:sup>
                      </m:sSup>
                    </m:oMath>
                  </m:oMathPara>
                </a14:m>
                <a:endParaRPr lang="en-IE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b="0" i="1" smtClean="0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b="0" i="1" smtClean="0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b="0" i="1" smtClean="0">
                              <a:latin typeface="Cambria Math"/>
                            </a:rPr>
                            <m:t>8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b="0" i="1" smtClean="0">
                          <a:latin typeface="Cambria Math"/>
                        </a:rPr>
                        <m:t>63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∙179∙85∙5 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271</m:t>
                          </m:r>
                        </m:e>
                      </m:d>
                    </m:oMath>
                  </m:oMathPara>
                </a14:m>
                <a:endParaRPr lang="en-IE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                          ≡</m:t>
                      </m:r>
                      <m:r>
                        <a:rPr lang="en-IE" b="0" i="1" smtClean="0">
                          <a:latin typeface="Cambria Math"/>
                        </a:rPr>
                        <m:t>11277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∙425 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271</m:t>
                          </m:r>
                        </m:e>
                      </m:d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I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11277</m:t>
                          </m:r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/>
                                  <a:ea typeface="Cambria Math"/>
                                </a:rPr>
                                <m:t>𝑚𝑜𝑑</m:t>
                              </m:r>
                              <m:r>
                                <a:rPr lang="en-IE" b="0" i="1" smtClean="0">
                                  <a:latin typeface="Cambria Math"/>
                                  <a:ea typeface="Cambria Math"/>
                                </a:rPr>
                                <m:t>271</m:t>
                              </m:r>
                            </m:e>
                          </m:d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∙425</m:t>
                          </m:r>
                          <m:d>
                            <m:d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E" b="0" i="1" smtClean="0">
                                  <a:latin typeface="Cambria Math"/>
                                  <a:ea typeface="Cambria Math"/>
                                </a:rPr>
                                <m:t>𝑚𝑜𝑑</m:t>
                              </m:r>
                              <m:r>
                                <a:rPr lang="en-IE" b="0" i="1" smtClean="0">
                                  <a:latin typeface="Cambria Math"/>
                                  <a:ea typeface="Cambria Math"/>
                                </a:rPr>
                                <m:t>271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 271</m:t>
                          </m:r>
                        </m:e>
                      </m:d>
                    </m:oMath>
                  </m:oMathPara>
                </a14:m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332656"/>
                <a:ext cx="8229600" cy="6264696"/>
              </a:xfrm>
              <a:blipFill rotWithShape="1">
                <a:blip r:embed="rId2"/>
                <a:stretch>
                  <a:fillRect l="-1407" t="-146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49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404664"/>
                <a:ext cx="8229600" cy="56166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166∙154 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 271</m:t>
                          </m:r>
                        </m:e>
                      </m:d>
                    </m:oMath>
                  </m:oMathPara>
                </a14:m>
                <a:endParaRPr lang="en-IE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25564 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IE" b="0" i="1" smtClean="0">
                              <a:latin typeface="Cambria Math"/>
                              <a:ea typeface="Cambria Math"/>
                            </a:rPr>
                            <m:t> 271</m:t>
                          </m:r>
                        </m:e>
                      </m:d>
                    </m:oMath>
                  </m:oMathPara>
                </a14:m>
                <a:endParaRPr lang="en-IE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90 (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 271)</m:t>
                    </m:r>
                  </m:oMath>
                </a14:m>
                <a:r>
                  <a:rPr lang="en-IE" dirty="0" smtClean="0"/>
                  <a:t>…the residue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E" b="0" i="1" smtClean="0">
                            <a:latin typeface="Cambria Math"/>
                          </a:rPr>
                          <m:t>29 </m:t>
                        </m:r>
                      </m:sup>
                    </m:sSup>
                    <m:r>
                      <a:rPr lang="en-IE" b="0" i="1" smtClean="0">
                        <a:latin typeface="Cambria Math"/>
                      </a:rPr>
                      <m:t>(</m:t>
                    </m:r>
                    <m:r>
                      <a:rPr lang="en-IE" b="0" i="1" smtClean="0">
                        <a:latin typeface="Cambria Math"/>
                      </a:rPr>
                      <m:t>𝑚𝑜𝑑</m:t>
                    </m:r>
                    <m:r>
                      <a:rPr lang="en-IE" b="0" i="1" smtClean="0">
                        <a:latin typeface="Cambria Math"/>
                      </a:rPr>
                      <m:t>271)</m:t>
                    </m:r>
                  </m:oMath>
                </a14:m>
                <a:endParaRPr lang="en-IE" dirty="0" smtClean="0"/>
              </a:p>
              <a:p>
                <a:pPr marL="0" indent="0">
                  <a:buNone/>
                </a:pPr>
                <a:r>
                  <a:rPr lang="en-IE" u="sng" dirty="0" smtClean="0"/>
                  <a:t>Step 3: Use this residue to find the large number</a:t>
                </a:r>
              </a:p>
              <a:p>
                <a:pPr marL="0" indent="0">
                  <a:buNone/>
                </a:pPr>
                <a:r>
                  <a:rPr lang="en-IE" dirty="0" smtClean="0"/>
                  <a:t>Thus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</a:rPr>
                      <m:t>488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IE" b="0" i="1" smtClean="0">
                                <a:latin typeface="Cambria Math"/>
                              </a:rPr>
                              <m:t>29</m:t>
                            </m:r>
                          </m:sup>
                        </m:sSup>
                      </m:e>
                    </m:d>
                  </m:oMath>
                </a14:m>
                <a:r>
                  <a:rPr lang="en-IE" dirty="0" smtClean="0"/>
                  <a:t> (mod 271)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IE" b="0" i="1" smtClean="0">
                        <a:latin typeface="Cambria Math"/>
                        <a:ea typeface="Cambria Math"/>
                      </a:rPr>
                      <m:t>488∙90 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IE" b="0" i="1" smtClean="0">
                            <a:latin typeface="Cambria Math"/>
                            <a:ea typeface="Cambria Math"/>
                          </a:rPr>
                          <m:t> 271</m:t>
                        </m:r>
                      </m:e>
                    </m:d>
                  </m:oMath>
                </a14:m>
                <a:endParaRPr lang="en-IE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18 (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IE" b="0" i="1" smtClean="0">
                          <a:latin typeface="Cambria Math"/>
                          <a:ea typeface="Cambria Math"/>
                        </a:rPr>
                        <m:t> 271)</m:t>
                      </m:r>
                    </m:oMath>
                  </m:oMathPara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404664"/>
                <a:ext cx="8229600" cy="5616624"/>
              </a:xfrm>
              <a:blipFill rotWithShape="1">
                <a:blip r:embed="rId2"/>
                <a:stretch>
                  <a:fillRect l="-1926" r="-125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23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Linear congruence equations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8229600" cy="4713288"/>
          </a:xfrm>
        </p:spPr>
        <p:txBody>
          <a:bodyPr>
            <a:normAutofit lnSpcReduction="10000"/>
          </a:bodyPr>
          <a:lstStyle/>
          <a:p>
            <a:r>
              <a:rPr lang="en-IE" sz="2800" smtClean="0"/>
              <a:t>We consider the more general equation.</a:t>
            </a:r>
          </a:p>
          <a:p>
            <a:r>
              <a:rPr lang="en-IE" sz="2800" smtClean="0">
                <a:solidFill>
                  <a:srgbClr val="0000FF"/>
                </a:solidFill>
              </a:rPr>
              <a:t>ax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b (mod m)  </a:t>
            </a:r>
            <a:r>
              <a:rPr lang="en-IE" sz="2800" smtClean="0"/>
              <a:t>where a </a:t>
            </a:r>
            <a:r>
              <a:rPr lang="en-IE" sz="2800" smtClean="0">
                <a:sym typeface="Euclid Symbol" pitchFamily="18" charset="2"/>
              </a:rPr>
              <a:t> 0 (mod m). Suppose a and m are coprime.</a:t>
            </a:r>
          </a:p>
          <a:p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Theorem 11.26</a:t>
            </a:r>
            <a:r>
              <a:rPr lang="en-IE" sz="2800" smtClean="0">
                <a:sym typeface="Euclid Symbol" pitchFamily="18" charset="2"/>
              </a:rPr>
              <a:t>. Suppose a and m are relatively prime. Then </a:t>
            </a:r>
            <a:r>
              <a:rPr lang="en-IE" sz="2800" smtClean="0">
                <a:solidFill>
                  <a:srgbClr val="0000FF"/>
                </a:solidFill>
              </a:rPr>
              <a:t>ax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b (mod m)</a:t>
            </a:r>
            <a:r>
              <a:rPr lang="en-IE" sz="2800" smtClean="0">
                <a:sym typeface="Euclid Symbol" pitchFamily="18" charset="2"/>
              </a:rPr>
              <a:t> has a unique solution.  And if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s</a:t>
            </a:r>
            <a:r>
              <a:rPr lang="en-IE" sz="2800" smtClean="0">
                <a:sym typeface="Euclid Symbol" pitchFamily="18" charset="2"/>
              </a:rPr>
              <a:t> is the unique solution to </a:t>
            </a:r>
            <a:r>
              <a:rPr lang="en-IE" sz="2800" smtClean="0">
                <a:solidFill>
                  <a:srgbClr val="0000FF"/>
                </a:solidFill>
              </a:rPr>
              <a:t>ax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1 (mod m)</a:t>
            </a:r>
            <a:r>
              <a:rPr lang="en-IE" sz="2800" smtClean="0">
                <a:sym typeface="Euclid Symbol" pitchFamily="18" charset="2"/>
              </a:rPr>
              <a:t>, then 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x = bs </a:t>
            </a:r>
            <a:r>
              <a:rPr lang="en-IE" sz="2800" smtClean="0">
                <a:sym typeface="Euclid Symbol" pitchFamily="18" charset="2"/>
              </a:rPr>
              <a:t>is the unique solution to </a:t>
            </a:r>
            <a:r>
              <a:rPr lang="en-IE" sz="2800" smtClean="0">
                <a:solidFill>
                  <a:srgbClr val="0000FF"/>
                </a:solidFill>
              </a:rPr>
              <a:t>ax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b (mod m).</a:t>
            </a:r>
          </a:p>
          <a:p>
            <a:r>
              <a:rPr lang="en-IE" sz="2800" smtClean="0">
                <a:solidFill>
                  <a:srgbClr val="FF0000"/>
                </a:solidFill>
              </a:rPr>
              <a:t>Example.</a:t>
            </a:r>
            <a:r>
              <a:rPr lang="en-IE" sz="2800" smtClean="0">
                <a:solidFill>
                  <a:srgbClr val="0000FF"/>
                </a:solidFill>
              </a:rPr>
              <a:t> </a:t>
            </a:r>
            <a:r>
              <a:rPr lang="en-IE" sz="2800" smtClean="0"/>
              <a:t>Consider</a:t>
            </a:r>
            <a:r>
              <a:rPr lang="en-IE" sz="2800" smtClean="0">
                <a:solidFill>
                  <a:srgbClr val="0000FF"/>
                </a:solidFill>
              </a:rPr>
              <a:t> 3x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5 (mod 8). </a:t>
            </a:r>
            <a:r>
              <a:rPr lang="en-IE" sz="2800" smtClean="0"/>
              <a:t>Since 3 &amp; 8 are coprime, it has a unique solution. Testing integers </a:t>
            </a:r>
            <a:r>
              <a:rPr lang="en-IE" sz="2800" smtClean="0">
                <a:solidFill>
                  <a:srgbClr val="0000FF"/>
                </a:solidFill>
              </a:rPr>
              <a:t>0,1,…7,  we find 3(7) = 21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5 (mod 8). </a:t>
            </a:r>
            <a:endParaRPr lang="en-IE" sz="28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1752" y="1484784"/>
                <a:ext cx="8503920" cy="4614264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IE" dirty="0" smtClean="0"/>
                  <a:t>	</a:t>
                </a:r>
                <a:r>
                  <a:rPr lang="en-IE" dirty="0" smtClean="0"/>
                  <a:t>Students should note that when we did this last question in the class we got a different answer to the one in the slides.</a:t>
                </a:r>
                <a:endParaRPr lang="en-IE" dirty="0"/>
              </a:p>
              <a:p>
                <a:pPr>
                  <a:buNone/>
                </a:pPr>
                <a:r>
                  <a:rPr lang="en-IE" dirty="0" smtClean="0"/>
                  <a:t>For the question: </a:t>
                </a:r>
                <a:r>
                  <a:rPr lang="en-IE" u="sng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u="sng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IE" i="1" u="sng">
                            <a:latin typeface="Cambria Math"/>
                          </a:rPr>
                          <m:t>29</m:t>
                        </m:r>
                      </m:sup>
                    </m:sSup>
                    <m:r>
                      <a:rPr lang="en-IE" i="1" u="sng">
                        <a:latin typeface="Cambria Math"/>
                      </a:rPr>
                      <m:t> </m:t>
                    </m:r>
                    <m:r>
                      <a:rPr lang="en-IE" i="1" u="sng">
                        <a:latin typeface="Cambria Math"/>
                      </a:rPr>
                      <m:t>𝑚𝑜𝑑</m:t>
                    </m:r>
                    <m:r>
                      <a:rPr lang="en-IE" i="1" u="sng">
                        <a:latin typeface="Cambria Math"/>
                      </a:rPr>
                      <m:t>(271)</m:t>
                    </m:r>
                  </m:oMath>
                </a14:m>
                <a:r>
                  <a:rPr lang="en-IE" u="sng" dirty="0" smtClean="0"/>
                  <a:t> – we got 25</a:t>
                </a:r>
                <a:endParaRPr lang="en-IE" u="sng" dirty="0"/>
              </a:p>
              <a:p>
                <a:pPr>
                  <a:buNone/>
                </a:pPr>
                <a:r>
                  <a:rPr lang="en-IE" dirty="0"/>
                  <a:t>F</a:t>
                </a:r>
                <a:r>
                  <a:rPr lang="en-IE" dirty="0" smtClean="0"/>
                  <a:t>or the second part we got 5. I’m pretty sure there is a mistake in the original notes(not mine btw)</a:t>
                </a:r>
              </a:p>
              <a:p>
                <a:pPr>
                  <a:buNone/>
                </a:pPr>
                <a:r>
                  <a:rPr lang="en-IE" dirty="0" smtClean="0"/>
                  <a:t>The first error is here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IE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IE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>
                              <a:latin typeface="Cambria Math"/>
                            </a:rPr>
                            <m:t>25</m:t>
                          </m:r>
                        </m:e>
                        <m:sup>
                          <m:r>
                            <a:rPr lang="en-IE" i="1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i="1">
                              <a:latin typeface="Cambria Math"/>
                            </a:rPr>
                            <m:t>𝑚𝑜𝑑</m:t>
                          </m:r>
                          <m:r>
                            <a:rPr lang="en-IE" i="1">
                              <a:latin typeface="Cambria Math"/>
                            </a:rPr>
                            <m:t>271</m:t>
                          </m:r>
                        </m:e>
                      </m:d>
                      <m:r>
                        <a:rPr lang="en-IE" i="1">
                          <a:latin typeface="Cambria Math"/>
                          <a:ea typeface="Cambria Math"/>
                        </a:rPr>
                        <m:t>≡85(</m:t>
                      </m:r>
                      <m:r>
                        <a:rPr lang="en-IE" i="1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IE" i="1">
                          <a:latin typeface="Cambria Math"/>
                          <a:ea typeface="Cambria Math"/>
                        </a:rPr>
                        <m:t>271)</m:t>
                      </m:r>
                    </m:oMath>
                  </m:oMathPara>
                </a14:m>
                <a:endParaRPr lang="en-IE" dirty="0"/>
              </a:p>
              <a:p>
                <a:pPr>
                  <a:buNone/>
                </a:pPr>
                <a:r>
                  <a:rPr lang="en-IE" smtClean="0"/>
                  <a:t>this</a:t>
                </a:r>
                <a:r>
                  <a:rPr lang="en-IE" smtClean="0"/>
                  <a:t> </a:t>
                </a:r>
                <a:r>
                  <a:rPr lang="en-IE" dirty="0" smtClean="0"/>
                  <a:t>should </a:t>
                </a:r>
                <a:r>
                  <a:rPr lang="en-IE" smtClean="0"/>
                  <a:t>be 83 not 85 </a:t>
                </a:r>
                <a:r>
                  <a:rPr lang="en-IE" dirty="0" smtClean="0"/>
                  <a:t>– and this throws the rest off.</a:t>
                </a:r>
              </a:p>
              <a:p>
                <a:pPr>
                  <a:buNone/>
                </a:pPr>
                <a:r>
                  <a:rPr lang="en-IE" dirty="0" smtClean="0"/>
                  <a:t>Paul</a:t>
                </a:r>
                <a:endParaRPr lang="en-IE" dirty="0" smtClean="0"/>
              </a:p>
              <a:p>
                <a:pPr>
                  <a:buNone/>
                </a:pPr>
                <a:endParaRPr lang="en-IE" dirty="0" smtClean="0"/>
              </a:p>
              <a:p>
                <a:pPr>
                  <a:buNone/>
                </a:pP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1752" y="1484784"/>
                <a:ext cx="8503920" cy="4614264"/>
              </a:xfrm>
              <a:blipFill rotWithShape="0">
                <a:blip r:embed="rId2"/>
                <a:stretch>
                  <a:fillRect l="-1362" t="-2114" r="-4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Linear congruence equations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IE" sz="2800" smtClean="0">
                <a:solidFill>
                  <a:srgbClr val="0000FF"/>
                </a:solidFill>
              </a:rPr>
              <a:t>Theorem 11.27</a:t>
            </a:r>
            <a:r>
              <a:rPr lang="en-IE" sz="2800" smtClean="0"/>
              <a:t>. Consider  equation </a:t>
            </a:r>
            <a:r>
              <a:rPr lang="en-IE" sz="2800" smtClean="0">
                <a:solidFill>
                  <a:srgbClr val="0000FF"/>
                </a:solidFill>
              </a:rPr>
              <a:t>ax </a:t>
            </a:r>
            <a:r>
              <a:rPr lang="en-IE" sz="28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800" smtClean="0">
                <a:solidFill>
                  <a:srgbClr val="0000FF"/>
                </a:solidFill>
              </a:rPr>
              <a:t> b (mod m) </a:t>
            </a:r>
            <a:r>
              <a:rPr lang="en-IE" sz="2800" smtClean="0"/>
              <a:t>where d = gcd(a,m). 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(i)</a:t>
            </a:r>
            <a:r>
              <a:rPr lang="en-IE" sz="2400" smtClean="0"/>
              <a:t> Suppose d does not divide b. Then </a:t>
            </a:r>
            <a:r>
              <a:rPr lang="en-IE" sz="2400" smtClean="0">
                <a:solidFill>
                  <a:srgbClr val="0000FF"/>
                </a:solidFill>
              </a:rPr>
              <a:t>ax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b (mod m) </a:t>
            </a:r>
            <a:r>
              <a:rPr lang="en-IE" sz="2400" smtClean="0"/>
              <a:t>has no solution.</a:t>
            </a:r>
          </a:p>
          <a:p>
            <a:r>
              <a:rPr lang="en-IE" sz="2400" smtClean="0">
                <a:solidFill>
                  <a:srgbClr val="FF0000"/>
                </a:solidFill>
              </a:rPr>
              <a:t>(ii) </a:t>
            </a:r>
            <a:r>
              <a:rPr lang="en-IE" sz="2400" smtClean="0"/>
              <a:t>Suppose d | b.  Then there are exactly d incongruent solutions modulo m, given by x = x</a:t>
            </a:r>
            <a:r>
              <a:rPr lang="en-IE" sz="2400" baseline="-25000" smtClean="0"/>
              <a:t>0</a:t>
            </a:r>
            <a:r>
              <a:rPr lang="en-IE" sz="2400" smtClean="0"/>
              <a:t> + k(m/d), where x</a:t>
            </a:r>
            <a:r>
              <a:rPr lang="en-IE" sz="2400" baseline="-25000" smtClean="0"/>
              <a:t>0</a:t>
            </a:r>
            <a:r>
              <a:rPr lang="en-IE" sz="2400" smtClean="0"/>
              <a:t> is a particular solution of the Diophantine equation </a:t>
            </a:r>
            <a:r>
              <a:rPr lang="en-IE" sz="2400" smtClean="0">
                <a:solidFill>
                  <a:srgbClr val="0000FF"/>
                </a:solidFill>
              </a:rPr>
              <a:t>ax + my = b </a:t>
            </a:r>
            <a:r>
              <a:rPr lang="en-IE" sz="2400" smtClean="0"/>
              <a:t>and k = 0,1,…,d – 1.</a:t>
            </a:r>
          </a:p>
          <a:p>
            <a:r>
              <a:rPr lang="en-IE" sz="2400" smtClean="0">
                <a:solidFill>
                  <a:srgbClr val="0000FF"/>
                </a:solidFill>
              </a:rPr>
              <a:t>Example.  21x </a:t>
            </a:r>
            <a:r>
              <a:rPr lang="en-IE" sz="2400" smtClean="0">
                <a:solidFill>
                  <a:srgbClr val="0000FF"/>
                </a:solidFill>
                <a:sym typeface="Euclid Symbol" pitchFamily="18" charset="2"/>
              </a:rPr>
              <a:t></a:t>
            </a:r>
            <a:r>
              <a:rPr lang="en-IE" sz="2400" smtClean="0">
                <a:solidFill>
                  <a:srgbClr val="0000FF"/>
                </a:solidFill>
              </a:rPr>
              <a:t> 9 (mod 30)</a:t>
            </a:r>
            <a:r>
              <a:rPr lang="en-IE" sz="2400" smtClean="0"/>
              <a:t>.  Then x </a:t>
            </a:r>
            <a:r>
              <a:rPr lang="en-IE" sz="2400" smtClean="0">
                <a:sym typeface="Euclid Symbol" pitchFamily="18" charset="2"/>
              </a:rPr>
              <a:t> </a:t>
            </a:r>
            <a:r>
              <a:rPr lang="en-IE" sz="2400" smtClean="0"/>
              <a:t>9 (mod 30)  is a solution. Find the other 2 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E" dirty="0" smtClean="0"/>
              <a:t>Modular Inverse of a 2x2 matrix</a:t>
            </a:r>
            <a:endParaRPr lang="en-I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88677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8712968" cy="145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019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92696"/>
            <a:ext cx="8136904" cy="81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1019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692696"/>
            <a:ext cx="8136904" cy="81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204864"/>
            <a:ext cx="8064896" cy="33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7" y="2708920"/>
            <a:ext cx="508452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3573016"/>
            <a:ext cx="25527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4077071"/>
            <a:ext cx="7344816" cy="816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4941168"/>
            <a:ext cx="392043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6165304"/>
            <a:ext cx="6552728" cy="44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75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864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7"/>
            <a:ext cx="8208912" cy="80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708920"/>
            <a:ext cx="7375677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en-IE" sz="4000" smtClean="0"/>
              <a:t>Modular Inverse – Matrix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n-IE" smtClean="0"/>
              <a:t>The determinant is the term: </a:t>
            </a:r>
            <a:r>
              <a:rPr lang="en-IE" smtClean="0">
                <a:solidFill>
                  <a:srgbClr val="0000FF"/>
                </a:solidFill>
              </a:rPr>
              <a:t>a*d – b*c = det</a:t>
            </a:r>
          </a:p>
          <a:p>
            <a:r>
              <a:rPr lang="en-IE" smtClean="0"/>
              <a:t>For modular inverse, we cannot use </a:t>
            </a:r>
            <a:r>
              <a:rPr lang="en-IE" smtClean="0">
                <a:solidFill>
                  <a:srgbClr val="0000FF"/>
                </a:solidFill>
              </a:rPr>
              <a:t>1/det</a:t>
            </a:r>
            <a:r>
              <a:rPr lang="en-IE" smtClean="0"/>
              <a:t> as it’s not an integer usually. So we solve:</a:t>
            </a:r>
          </a:p>
          <a:p>
            <a:r>
              <a:rPr lang="en-IE" smtClean="0">
                <a:solidFill>
                  <a:srgbClr val="0000FF"/>
                </a:solidFill>
              </a:rPr>
              <a:t>det*x</a:t>
            </a:r>
            <a:r>
              <a:rPr lang="en-IE" smtClean="0"/>
              <a:t> </a:t>
            </a:r>
            <a:r>
              <a:rPr lang="en-IE" smtClean="0">
                <a:solidFill>
                  <a:srgbClr val="0000FF"/>
                </a:solidFill>
                <a:sym typeface="Euclid Symbol" pitchFamily="18" charset="2"/>
              </a:rPr>
              <a:t> 1(mod n)</a:t>
            </a:r>
            <a:r>
              <a:rPr lang="en-IE" smtClean="0"/>
              <a:t> . Now x is </a:t>
            </a:r>
            <a:r>
              <a:rPr lang="en-IE" smtClean="0">
                <a:solidFill>
                  <a:srgbClr val="0000FF"/>
                </a:solidFill>
              </a:rPr>
              <a:t>modular inverse </a:t>
            </a:r>
            <a:r>
              <a:rPr lang="en-IE" smtClean="0"/>
              <a:t>of det. </a:t>
            </a:r>
          </a:p>
          <a:p>
            <a:r>
              <a:rPr lang="en-IE" smtClean="0"/>
              <a:t>Also negative numbers are replaced by </a:t>
            </a:r>
            <a:r>
              <a:rPr lang="en-IE" smtClean="0">
                <a:solidFill>
                  <a:srgbClr val="FF0000"/>
                </a:solidFill>
              </a:rPr>
              <a:t>positive congruent (mod n) </a:t>
            </a:r>
            <a:r>
              <a:rPr lang="en-IE" smtClean="0"/>
              <a:t>numbers.</a:t>
            </a:r>
          </a:p>
          <a:p>
            <a:r>
              <a:rPr lang="en-IE" smtClean="0"/>
              <a:t>From these we get the </a:t>
            </a:r>
            <a:r>
              <a:rPr lang="en-IE" smtClean="0">
                <a:solidFill>
                  <a:srgbClr val="0000FF"/>
                </a:solidFill>
              </a:rPr>
              <a:t>modular inverse of A</a:t>
            </a:r>
            <a:r>
              <a:rPr lang="en-IE" smtClean="0"/>
              <a:t>.</a:t>
            </a:r>
          </a:p>
          <a:p>
            <a:endParaRPr lang="en-IE" smtClean="0"/>
          </a:p>
          <a:p>
            <a:endParaRPr lang="en-IE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</TotalTime>
  <Words>1180</Words>
  <Application>Microsoft Office PowerPoint</Application>
  <PresentationFormat>On-screen Show (4:3)</PresentationFormat>
  <Paragraphs>185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Euclid Symbol</vt:lpstr>
      <vt:lpstr>Georgia</vt:lpstr>
      <vt:lpstr>Wingdings</vt:lpstr>
      <vt:lpstr>Wingdings 2</vt:lpstr>
      <vt:lpstr>Civic</vt:lpstr>
      <vt:lpstr>Equation</vt:lpstr>
      <vt:lpstr>Number Theory 2</vt:lpstr>
      <vt:lpstr>Linear congruence equations</vt:lpstr>
      <vt:lpstr>Linear congruence equations</vt:lpstr>
      <vt:lpstr>Linear congruence equations</vt:lpstr>
      <vt:lpstr>Modular Inverse of a 2x2 matrix</vt:lpstr>
      <vt:lpstr>PowerPoint Presentation</vt:lpstr>
      <vt:lpstr>PowerPoint Presentation</vt:lpstr>
      <vt:lpstr>PowerPoint Presentation</vt:lpstr>
      <vt:lpstr>Modular Inverse – Matrix</vt:lpstr>
      <vt:lpstr>PowerPoint Presentation</vt:lpstr>
      <vt:lpstr>PowerPoint Presentation</vt:lpstr>
      <vt:lpstr>PowerPoint Presentation</vt:lpstr>
      <vt:lpstr>PowerPoint Presentation</vt:lpstr>
      <vt:lpstr>Modular exponentiation</vt:lpstr>
      <vt:lpstr>Modular exponentiation</vt:lpstr>
      <vt:lpstr>Modular exponentiation</vt:lpstr>
      <vt:lpstr>Chinese remainder theorem</vt:lpstr>
      <vt:lpstr>Chinese remainder theorem</vt:lpstr>
      <vt:lpstr>Chinese remainder theorem</vt:lpstr>
      <vt:lpstr>Chinese remainder theorem</vt:lpstr>
      <vt:lpstr>Chinese remainder theorem</vt:lpstr>
      <vt:lpstr>Chinese remainder theorem</vt:lpstr>
      <vt:lpstr>Fermat’s Little Theorem – FLT</vt:lpstr>
      <vt:lpstr>RSA Encryption </vt:lpstr>
      <vt:lpstr>A demonstration of the usefulness of the CRT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3</dc:title>
  <dc:creator>blathnaid.sheridan</dc:creator>
  <cp:lastModifiedBy>molloy, paul</cp:lastModifiedBy>
  <cp:revision>23</cp:revision>
  <dcterms:created xsi:type="dcterms:W3CDTF">2013-10-25T07:58:09Z</dcterms:created>
  <dcterms:modified xsi:type="dcterms:W3CDTF">2016-02-19T11:19:53Z</dcterms:modified>
</cp:coreProperties>
</file>