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56" r:id="rId2"/>
    <p:sldId id="278" r:id="rId3"/>
    <p:sldId id="2491" r:id="rId4"/>
    <p:sldId id="2490" r:id="rId5"/>
    <p:sldId id="2492" r:id="rId6"/>
    <p:sldId id="2483" r:id="rId7"/>
    <p:sldId id="2488"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本編" id="{9B551ADD-590E-490D-9F5C-DB7E5C0091CE}">
          <p14:sldIdLst>
            <p14:sldId id="256"/>
            <p14:sldId id="278"/>
            <p14:sldId id="2491"/>
            <p14:sldId id="2490"/>
            <p14:sldId id="2492"/>
            <p14:sldId id="2483"/>
            <p14:sldId id="24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99"/>
    <a:srgbClr val="7F7F7F"/>
    <a:srgbClr val="8585E0"/>
    <a:srgbClr val="DEEBF7"/>
    <a:srgbClr val="D6D6F5"/>
    <a:srgbClr val="FFFFFF"/>
    <a:srgbClr val="607FB7"/>
    <a:srgbClr val="BFBFB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680"/>
  </p:normalViewPr>
  <p:slideViewPr>
    <p:cSldViewPr snapToGrid="0" snapToObjects="1">
      <p:cViewPr varScale="1">
        <p:scale>
          <a:sx n="80" d="100"/>
          <a:sy n="80" d="100"/>
        </p:scale>
        <p:origin x="68" y="25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2" d="100"/>
          <a:sy n="52" d="100"/>
        </p:scale>
        <p:origin x="260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751DEEF-44BB-8930-C82F-AA212C27C3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EDD1CF8-9598-0E18-2A59-8F579DF52A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C7CCD3-8464-4A1A-B842-3BD39643D811}" type="datetimeFigureOut">
              <a:rPr kumimoji="1" lang="ja-JP" altLang="en-US" smtClean="0"/>
              <a:t>2025/9/24</a:t>
            </a:fld>
            <a:endParaRPr kumimoji="1" lang="ja-JP" altLang="en-US"/>
          </a:p>
        </p:txBody>
      </p:sp>
      <p:sp>
        <p:nvSpPr>
          <p:cNvPr id="4" name="フッター プレースホルダー 3">
            <a:extLst>
              <a:ext uri="{FF2B5EF4-FFF2-40B4-BE49-F238E27FC236}">
                <a16:creationId xmlns:a16="http://schemas.microsoft.com/office/drawing/2014/main" id="{DB14D739-C404-100B-DBB8-E8E969C8BF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660BF8C-7E41-ED64-B99F-B11F0703912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7A3FCA-A3AF-49CF-BB15-C3B654B23192}" type="slidenum">
              <a:rPr kumimoji="1" lang="ja-JP" altLang="en-US" smtClean="0"/>
              <a:t>‹#›</a:t>
            </a:fld>
            <a:endParaRPr kumimoji="1" lang="ja-JP" altLang="en-US"/>
          </a:p>
        </p:txBody>
      </p:sp>
    </p:spTree>
    <p:extLst>
      <p:ext uri="{BB962C8B-B14F-4D97-AF65-F5344CB8AC3E}">
        <p14:creationId xmlns:p14="http://schemas.microsoft.com/office/powerpoint/2010/main" val="254523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2C337-F5E2-404C-B60D-4540F6B3FD23}" type="datetimeFigureOut">
              <a:rPr kumimoji="1" lang="ja-JP" altLang="en-US" smtClean="0"/>
              <a:t>2025/9/24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11A36-A0CE-3745-ACF7-69175D282929}" type="slidenum">
              <a:rPr kumimoji="1" lang="ja-JP" altLang="en-US" smtClean="0"/>
              <a:t>‹#›</a:t>
            </a:fld>
            <a:endParaRPr kumimoji="1" lang="ja-JP" altLang="en-US"/>
          </a:p>
        </p:txBody>
      </p:sp>
    </p:spTree>
    <p:extLst>
      <p:ext uri="{BB962C8B-B14F-4D97-AF65-F5344CB8AC3E}">
        <p14:creationId xmlns:p14="http://schemas.microsoft.com/office/powerpoint/2010/main" val="34742584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5A9DB-5E73-3D48-8402-2504192D445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876336-FBFD-4549-9C0F-4B6CDD1D71F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26D0BD6-5CFA-E24E-9E18-69780A6EE732}"/>
              </a:ext>
            </a:extLst>
          </p:cNvPr>
          <p:cNvSpPr>
            <a:spLocks noGrp="1"/>
          </p:cNvSpPr>
          <p:nvPr>
            <p:ph type="dt" sz="half" idx="10"/>
          </p:nvPr>
        </p:nvSpPr>
        <p:spPr/>
        <p:txBody>
          <a:bodyPr/>
          <a:lstStyle/>
          <a:p>
            <a:fld id="{CA0250F3-4B7E-1640-9D73-97D9E206783E}" type="datetime1">
              <a:rPr kumimoji="1" lang="ja-JP" altLang="en-US" smtClean="0"/>
              <a:t>2025/9/24</a:t>
            </a:fld>
            <a:endParaRPr kumimoji="1" lang="ja-JP" altLang="en-US"/>
          </a:p>
        </p:txBody>
      </p:sp>
      <p:sp>
        <p:nvSpPr>
          <p:cNvPr id="5" name="フッター プレースホルダー 4">
            <a:extLst>
              <a:ext uri="{FF2B5EF4-FFF2-40B4-BE49-F238E27FC236}">
                <a16:creationId xmlns:a16="http://schemas.microsoft.com/office/drawing/2014/main" id="{BF3DE26A-82AF-164A-B489-8A9C153B05FD}"/>
              </a:ext>
            </a:extLst>
          </p:cNvPr>
          <p:cNvSpPr>
            <a:spLocks noGrp="1"/>
          </p:cNvSpPr>
          <p:nvPr>
            <p:ph type="ftr" sz="quarter" idx="11"/>
          </p:nvPr>
        </p:nvSpPr>
        <p:spPr>
          <a:xfrm>
            <a:off x="4038600" y="6356350"/>
            <a:ext cx="4114800" cy="365125"/>
          </a:xfrm>
          <a:prstGeom prst="rect">
            <a:avLst/>
          </a:prstGeom>
        </p:spPr>
        <p:txBody>
          <a:bodyPr/>
          <a:lstStyle/>
          <a:p>
            <a:r>
              <a:rPr kumimoji="1" lang="en" altLang="ja-JP"/>
              <a:t>(C) Recruit □□□□□□□□ Co., Ltd. All rights reserved. </a:t>
            </a:r>
            <a:endParaRPr kumimoji="1" lang="ja-JP" altLang="en-US"/>
          </a:p>
        </p:txBody>
      </p:sp>
      <p:sp>
        <p:nvSpPr>
          <p:cNvPr id="6" name="スライド番号プレースホルダー 5">
            <a:extLst>
              <a:ext uri="{FF2B5EF4-FFF2-40B4-BE49-F238E27FC236}">
                <a16:creationId xmlns:a16="http://schemas.microsoft.com/office/drawing/2014/main" id="{87C25F87-B0C1-254B-99D7-47ECCF2339A4}"/>
              </a:ext>
            </a:extLst>
          </p:cNvPr>
          <p:cNvSpPr>
            <a:spLocks noGrp="1"/>
          </p:cNvSpPr>
          <p:nvPr>
            <p:ph type="sldNum" sz="quarter" idx="12"/>
          </p:nvPr>
        </p:nvSpPr>
        <p:spPr/>
        <p:txBody>
          <a:bodyPr/>
          <a:lstStyle/>
          <a:p>
            <a:fld id="{83F46712-EA2B-EB4A-AE01-1F28CC12EB57}" type="slidenum">
              <a:rPr kumimoji="1" lang="ja-JP" altLang="en-US" smtClean="0"/>
              <a:t>‹#›</a:t>
            </a:fld>
            <a:endParaRPr kumimoji="1" lang="ja-JP" altLang="en-US"/>
          </a:p>
        </p:txBody>
      </p:sp>
      <p:pic>
        <p:nvPicPr>
          <p:cNvPr id="8" name="図 7">
            <a:extLst>
              <a:ext uri="{FF2B5EF4-FFF2-40B4-BE49-F238E27FC236}">
                <a16:creationId xmlns:a16="http://schemas.microsoft.com/office/drawing/2014/main" id="{03C5B10B-A504-1045-8F10-BD424550BA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035" cy="6858000"/>
          </a:xfrm>
          <a:prstGeom prst="rect">
            <a:avLst/>
          </a:prstGeom>
        </p:spPr>
      </p:pic>
    </p:spTree>
    <p:extLst>
      <p:ext uri="{BB962C8B-B14F-4D97-AF65-F5344CB8AC3E}">
        <p14:creationId xmlns:p14="http://schemas.microsoft.com/office/powerpoint/2010/main" val="196066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日付プレースホルダー 10">
            <a:extLst>
              <a:ext uri="{FF2B5EF4-FFF2-40B4-BE49-F238E27FC236}">
                <a16:creationId xmlns:a16="http://schemas.microsoft.com/office/drawing/2014/main" id="{B5889FCA-3826-1440-BC1C-2DFB460F1300}"/>
              </a:ext>
            </a:extLst>
          </p:cNvPr>
          <p:cNvSpPr>
            <a:spLocks noGrp="1"/>
          </p:cNvSpPr>
          <p:nvPr>
            <p:ph type="dt" sz="half" idx="14"/>
          </p:nvPr>
        </p:nvSpPr>
        <p:spPr/>
        <p:txBody>
          <a:bodyPr/>
          <a:lstStyle/>
          <a:p>
            <a:fld id="{E0DF67A7-465D-564A-AC48-906443F96BBF}" type="datetime1">
              <a:rPr kumimoji="1" lang="ja-JP" altLang="en-US" smtClean="0"/>
              <a:t>2025/9/24</a:t>
            </a:fld>
            <a:endParaRPr kumimoji="1" lang="ja-JP" altLang="en-US"/>
          </a:p>
        </p:txBody>
      </p:sp>
      <p:sp>
        <p:nvSpPr>
          <p:cNvPr id="12" name="フッター プレースホルダー 11">
            <a:extLst>
              <a:ext uri="{FF2B5EF4-FFF2-40B4-BE49-F238E27FC236}">
                <a16:creationId xmlns:a16="http://schemas.microsoft.com/office/drawing/2014/main" id="{70C304AF-BD6C-DB4B-BC11-2A07322C130F}"/>
              </a:ext>
            </a:extLst>
          </p:cNvPr>
          <p:cNvSpPr>
            <a:spLocks noGrp="1"/>
          </p:cNvSpPr>
          <p:nvPr>
            <p:ph type="ftr" sz="quarter" idx="15"/>
          </p:nvPr>
        </p:nvSpPr>
        <p:spPr>
          <a:xfrm>
            <a:off x="4038600" y="6356350"/>
            <a:ext cx="4114800" cy="365125"/>
          </a:xfrm>
          <a:prstGeom prst="rect">
            <a:avLst/>
          </a:prstGeom>
        </p:spPr>
        <p:txBody>
          <a:bodyPr/>
          <a:lstStyle/>
          <a:p>
            <a:r>
              <a:rPr kumimoji="1" lang="en" altLang="ja-JP"/>
              <a:t>(C) Recruit □□□□□□□□ Co., Ltd. All rights reserved. </a:t>
            </a:r>
            <a:endParaRPr kumimoji="1" lang="ja-JP" altLang="en-US"/>
          </a:p>
        </p:txBody>
      </p:sp>
      <p:sp>
        <p:nvSpPr>
          <p:cNvPr id="13" name="スライド番号プレースホルダー 12">
            <a:extLst>
              <a:ext uri="{FF2B5EF4-FFF2-40B4-BE49-F238E27FC236}">
                <a16:creationId xmlns:a16="http://schemas.microsoft.com/office/drawing/2014/main" id="{F0CFBDA3-B0BB-D44F-BF75-DFF45E2410A6}"/>
              </a:ext>
            </a:extLst>
          </p:cNvPr>
          <p:cNvSpPr>
            <a:spLocks noGrp="1"/>
          </p:cNvSpPr>
          <p:nvPr>
            <p:ph type="sldNum" sz="quarter" idx="16"/>
          </p:nvPr>
        </p:nvSpPr>
        <p:spPr/>
        <p:txBody>
          <a:bodyPr/>
          <a:lstStyle/>
          <a:p>
            <a:fld id="{83F46712-EA2B-EB4A-AE01-1F28CC12EB57}" type="slidenum">
              <a:rPr kumimoji="1" lang="ja-JP" altLang="en-US" smtClean="0"/>
              <a:t>‹#›</a:t>
            </a:fld>
            <a:endParaRPr kumimoji="1" lang="ja-JP" altLang="en-US"/>
          </a:p>
        </p:txBody>
      </p:sp>
      <p:pic>
        <p:nvPicPr>
          <p:cNvPr id="9" name="図 8">
            <a:extLst>
              <a:ext uri="{FF2B5EF4-FFF2-40B4-BE49-F238E27FC236}">
                <a16:creationId xmlns:a16="http://schemas.microsoft.com/office/drawing/2014/main" id="{0B9D5049-3AEE-C840-B5A6-0506907A26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3046"/>
          </a:xfrm>
          <a:prstGeom prst="rect">
            <a:avLst/>
          </a:prstGeom>
        </p:spPr>
      </p:pic>
      <p:sp>
        <p:nvSpPr>
          <p:cNvPr id="14" name="Rectangle 2">
            <a:extLst>
              <a:ext uri="{FF2B5EF4-FFF2-40B4-BE49-F238E27FC236}">
                <a16:creationId xmlns:a16="http://schemas.microsoft.com/office/drawing/2014/main" id="{2E8A2AE9-73B9-A347-8A19-7B295D740609}"/>
              </a:ext>
            </a:extLst>
          </p:cNvPr>
          <p:cNvSpPr>
            <a:spLocks noGrp="1" noChangeArrowheads="1"/>
          </p:cNvSpPr>
          <p:nvPr>
            <p:ph type="title"/>
          </p:nvPr>
        </p:nvSpPr>
        <p:spPr bwMode="auto">
          <a:xfrm>
            <a:off x="409574" y="42137"/>
            <a:ext cx="1124454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a:t>
            </a:r>
            <a:r>
              <a:rPr lang="en-US" altLang="ja-JP" dirty="0"/>
              <a:t> </a:t>
            </a:r>
            <a:r>
              <a:rPr lang="ja-JP" altLang="en-US" dirty="0"/>
              <a:t>タイトルの書式設定</a:t>
            </a:r>
          </a:p>
        </p:txBody>
      </p:sp>
      <p:sp>
        <p:nvSpPr>
          <p:cNvPr id="18" name="スライド番号プレースホルダー 5">
            <a:extLst>
              <a:ext uri="{FF2B5EF4-FFF2-40B4-BE49-F238E27FC236}">
                <a16:creationId xmlns:a16="http://schemas.microsoft.com/office/drawing/2014/main" id="{716ADB9A-56CA-0946-8467-31F7D278F253}"/>
              </a:ext>
            </a:extLst>
          </p:cNvPr>
          <p:cNvSpPr txBox="1">
            <a:spLocks/>
          </p:cNvSpPr>
          <p:nvPr userDrawn="1"/>
        </p:nvSpPr>
        <p:spPr>
          <a:xfrm>
            <a:off x="8763000" y="6508750"/>
            <a:ext cx="2743200" cy="365125"/>
          </a:xfrm>
          <a:prstGeom prst="rect">
            <a:avLst/>
          </a:prstGeom>
        </p:spPr>
        <p:txBody>
          <a:bodyPr vert="horz" lIns="91440" tIns="45720" rIns="91440" bIns="45720" rtlCol="0" anchor="ctr"/>
          <a:lstStyle>
            <a:defPPr>
              <a:defRPr lang="ja-JP"/>
            </a:defPPr>
            <a:lvl1pPr marL="0" marR="0" indent="0" algn="r" defTabSz="914400" rtl="0" eaLnBrk="0" fontAlgn="base" latinLnBrk="0" hangingPunct="0">
              <a:lnSpc>
                <a:spcPct val="100000"/>
              </a:lnSpc>
              <a:spcBef>
                <a:spcPct val="0"/>
              </a:spcBef>
              <a:spcAft>
                <a:spcPct val="0"/>
              </a:spcAft>
              <a:buClrTx/>
              <a:buSzTx/>
              <a:buFontTx/>
              <a:buNone/>
              <a:tabLst/>
              <a:defRPr kumimoji="1" sz="1200" kern="1200">
                <a:solidFill>
                  <a:schemeClr val="tx1">
                    <a:tint val="7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8E15A860-0855-604E-97AC-97548C69E407}" type="slidenum">
              <a:rPr kumimoji="0" lang="en-US" altLang="ja-JP" sz="1400" smtClean="0">
                <a:solidFill>
                  <a:srgbClr val="34464D"/>
                </a:solidFill>
                <a:latin typeface="Arial" panose="020B0604020202020204" pitchFamily="34" charset="0"/>
                <a:ea typeface="Osaka" charset="-128"/>
              </a:rPr>
              <a:pPr>
                <a:defRPr/>
              </a:pPr>
              <a:t>‹#›</a:t>
            </a:fld>
            <a:endParaRPr kumimoji="0" lang="en-US" altLang="ja-JP" sz="1400" dirty="0">
              <a:solidFill>
                <a:srgbClr val="34464D"/>
              </a:solidFill>
              <a:latin typeface="Arial" panose="020B0604020202020204" pitchFamily="34" charset="0"/>
              <a:ea typeface="Osaka" charset="-128"/>
            </a:endParaRPr>
          </a:p>
          <a:p>
            <a:endParaRPr lang="ja-JP" altLang="en-US" dirty="0"/>
          </a:p>
        </p:txBody>
      </p:sp>
      <p:sp>
        <p:nvSpPr>
          <p:cNvPr id="23" name="テキスト プレースホルダー 20">
            <a:extLst>
              <a:ext uri="{FF2B5EF4-FFF2-40B4-BE49-F238E27FC236}">
                <a16:creationId xmlns:a16="http://schemas.microsoft.com/office/drawing/2014/main" id="{7CCD9539-19C6-CD45-9322-ED0DF6336D35}"/>
              </a:ext>
            </a:extLst>
          </p:cNvPr>
          <p:cNvSpPr>
            <a:spLocks noGrp="1"/>
          </p:cNvSpPr>
          <p:nvPr>
            <p:ph type="body" sz="quarter" idx="17"/>
          </p:nvPr>
        </p:nvSpPr>
        <p:spPr>
          <a:xfrm>
            <a:off x="409573" y="898524"/>
            <a:ext cx="11244543" cy="5197475"/>
          </a:xfrm>
        </p:spPr>
        <p:txBody>
          <a:bodyPr/>
          <a:lstStyle/>
          <a:p>
            <a:r>
              <a:rPr kumimoji="1" lang="ja-JP" altLang="en-US" dirty="0"/>
              <a:t>マスター テキストの書式設定
第 </a:t>
            </a:r>
            <a:r>
              <a:rPr kumimoji="1" lang="en-US" altLang="ja-JP" dirty="0"/>
              <a:t>2 </a:t>
            </a:r>
            <a:r>
              <a:rPr kumimoji="1" lang="ja-JP" altLang="en-US" dirty="0"/>
              <a:t>レベル
第 </a:t>
            </a:r>
            <a:r>
              <a:rPr kumimoji="1" lang="en-US" altLang="ja-JP" dirty="0"/>
              <a:t>3 </a:t>
            </a:r>
            <a:r>
              <a:rPr kumimoji="1" lang="ja-JP" altLang="en-US" dirty="0"/>
              <a:t>レベル
第 </a:t>
            </a:r>
            <a:r>
              <a:rPr kumimoji="1" lang="en-US" altLang="ja-JP" dirty="0"/>
              <a:t>4 </a:t>
            </a:r>
            <a:r>
              <a:rPr kumimoji="1" lang="ja-JP" altLang="en-US" dirty="0"/>
              <a:t>レベル
第 </a:t>
            </a:r>
            <a:r>
              <a:rPr kumimoji="1" lang="en-US" altLang="ja-JP" dirty="0"/>
              <a:t>5 </a:t>
            </a:r>
            <a:r>
              <a:rPr kumimoji="1" lang="ja-JP" altLang="en-US" dirty="0"/>
              <a:t>レベル</a:t>
            </a:r>
          </a:p>
        </p:txBody>
      </p:sp>
    </p:spTree>
    <p:extLst>
      <p:ext uri="{BB962C8B-B14F-4D97-AF65-F5344CB8AC3E}">
        <p14:creationId xmlns:p14="http://schemas.microsoft.com/office/powerpoint/2010/main" val="16024521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727197B9-A20C-1D4E-A083-82EAC9248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ＭＳ ゴシック" panose="020B0609070205080204" pitchFamily="49" charset="-128"/>
                <a:ea typeface="ＭＳ ゴシック" panose="020B0609070205080204" pitchFamily="49" charset="-128"/>
              </a:defRPr>
            </a:lvl1pPr>
          </a:lstStyle>
          <a:p>
            <a:fld id="{E94B6F52-40C8-3E41-AE41-3F40B96165D1}" type="datetime1">
              <a:rPr lang="ja-JP" altLang="en-US" smtClean="0"/>
              <a:pPr/>
              <a:t>2025/9/24</a:t>
            </a:fld>
            <a:endParaRPr lang="ja-JP" altLang="en-US"/>
          </a:p>
        </p:txBody>
      </p:sp>
      <p:sp>
        <p:nvSpPr>
          <p:cNvPr id="5" name="フッター プレースホルダー 4">
            <a:extLst>
              <a:ext uri="{FF2B5EF4-FFF2-40B4-BE49-F238E27FC236}">
                <a16:creationId xmlns:a16="http://schemas.microsoft.com/office/drawing/2014/main" id="{1335FC6F-EE9B-D54D-955A-065D9ADCC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600">
                <a:solidFill>
                  <a:schemeClr val="tx1">
                    <a:tint val="75000"/>
                  </a:schemeClr>
                </a:solidFill>
                <a:latin typeface="Arial" panose="020B0604020202020204" pitchFamily="34" charset="0"/>
                <a:cs typeface="Arial" panose="020B0604020202020204" pitchFamily="34" charset="0"/>
              </a:defRPr>
            </a:lvl1pPr>
          </a:lstStyle>
          <a:p>
            <a:r>
              <a:rPr lang="en-US" altLang="ja-JP" dirty="0">
                <a:solidFill>
                  <a:srgbClr val="34464D"/>
                </a:solidFill>
                <a:ea typeface="ヒラギノ角ゴ Pro W3" charset="-128"/>
              </a:rPr>
              <a:t>(C) Recruit  Co., Ltd. All rights reserved.</a:t>
            </a:r>
          </a:p>
        </p:txBody>
      </p:sp>
      <p:sp>
        <p:nvSpPr>
          <p:cNvPr id="6" name="スライド番号プレースホルダー 5">
            <a:extLst>
              <a:ext uri="{FF2B5EF4-FFF2-40B4-BE49-F238E27FC236}">
                <a16:creationId xmlns:a16="http://schemas.microsoft.com/office/drawing/2014/main" id="{B9590776-FDD3-B54D-BB43-9BAB3551B6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marR="0" indent="0" algn="r" defTabSz="914400" rtl="0" eaLnBrk="0" fontAlgn="base" latinLnBrk="0" hangingPunct="0">
              <a:lnSpc>
                <a:spcPct val="100000"/>
              </a:lnSpc>
              <a:spcBef>
                <a:spcPct val="0"/>
              </a:spcBef>
              <a:spcAft>
                <a:spcPct val="0"/>
              </a:spcAft>
              <a:buClrTx/>
              <a:buSzTx/>
              <a:buFontTx/>
              <a:buNone/>
              <a:tabLst/>
              <a:defRPr sz="1200">
                <a:solidFill>
                  <a:schemeClr val="tx1">
                    <a:tint val="75000"/>
                  </a:schemeClr>
                </a:solidFill>
              </a:defRPr>
            </a:lvl1pPr>
          </a:lstStyle>
          <a:p>
            <a:pPr>
              <a:defRPr/>
            </a:pPr>
            <a:fld id="{8E15A860-0855-604E-97AC-97548C69E407}" type="slidenum">
              <a:rPr kumimoji="0" lang="en-US" altLang="ja-JP" smtClean="0">
                <a:solidFill>
                  <a:srgbClr val="34464D"/>
                </a:solidFill>
                <a:latin typeface="Arial" panose="020B0604020202020204" pitchFamily="34" charset="0"/>
                <a:ea typeface="Osaka" charset="-128"/>
              </a:rPr>
              <a:pPr>
                <a:defRPr/>
              </a:pPr>
              <a:t>‹#›</a:t>
            </a:fld>
            <a:endParaRPr kumimoji="0" lang="en-US" altLang="ja-JP" dirty="0">
              <a:solidFill>
                <a:srgbClr val="34464D"/>
              </a:solidFill>
              <a:latin typeface="Arial" panose="020B0604020202020204" pitchFamily="34" charset="0"/>
              <a:ea typeface="Osaka" charset="-128"/>
            </a:endParaRPr>
          </a:p>
        </p:txBody>
      </p:sp>
      <p:sp>
        <p:nvSpPr>
          <p:cNvPr id="8" name="Rectangle 2">
            <a:extLst>
              <a:ext uri="{FF2B5EF4-FFF2-40B4-BE49-F238E27FC236}">
                <a16:creationId xmlns:a16="http://schemas.microsoft.com/office/drawing/2014/main" id="{56D1582C-B658-0545-BCA9-5D7DB6359D9F}"/>
              </a:ext>
            </a:extLst>
          </p:cNvPr>
          <p:cNvSpPr>
            <a:spLocks noGrp="1" noChangeArrowheads="1"/>
          </p:cNvSpPr>
          <p:nvPr>
            <p:ph type="title"/>
          </p:nvPr>
        </p:nvSpPr>
        <p:spPr bwMode="auto">
          <a:xfrm>
            <a:off x="409574" y="33428"/>
            <a:ext cx="1124454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a:t>
            </a:r>
            <a:r>
              <a:rPr lang="en-US" altLang="ja-JP" dirty="0"/>
              <a:t> </a:t>
            </a:r>
            <a:r>
              <a:rPr lang="ja-JP" altLang="en-US"/>
              <a:t>タイトルの書式設定</a:t>
            </a:r>
          </a:p>
        </p:txBody>
      </p:sp>
      <p:sp>
        <p:nvSpPr>
          <p:cNvPr id="9" name="Rectangle 3">
            <a:extLst>
              <a:ext uri="{FF2B5EF4-FFF2-40B4-BE49-F238E27FC236}">
                <a16:creationId xmlns:a16="http://schemas.microsoft.com/office/drawing/2014/main" id="{E90817C8-D341-374A-AFB1-6440C7584BAF}"/>
              </a:ext>
            </a:extLst>
          </p:cNvPr>
          <p:cNvSpPr>
            <a:spLocks noGrp="1" noChangeArrowheads="1"/>
          </p:cNvSpPr>
          <p:nvPr>
            <p:ph type="body" idx="1"/>
          </p:nvPr>
        </p:nvSpPr>
        <p:spPr bwMode="auto">
          <a:xfrm>
            <a:off x="409575" y="898525"/>
            <a:ext cx="11244542"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ja-JP" altLang="en-US" sz="3200" b="0" i="0" u="none" strike="noStrike" kern="0" cap="none" spc="0" normalizeH="0" baseline="0" noProof="0" dirty="0">
                <a:ln>
                  <a:noFill/>
                </a:ln>
                <a:solidFill>
                  <a:srgbClr val="33464D"/>
                </a:solidFill>
                <a:effectLst/>
                <a:uLnTx/>
                <a:uFillTx/>
                <a:latin typeface="Arial"/>
                <a:ea typeface="Osaka"/>
              </a:rPr>
              <a:t>マスタ</a:t>
            </a:r>
            <a:r>
              <a:rPr kumimoji="1" lang="en-US" altLang="ja-JP" sz="3200" b="0" i="0" u="none" strike="noStrike" kern="0" cap="none" spc="0" normalizeH="0" baseline="0" noProof="0" dirty="0">
                <a:ln>
                  <a:noFill/>
                </a:ln>
                <a:solidFill>
                  <a:srgbClr val="33464D"/>
                </a:solidFill>
                <a:effectLst/>
                <a:uLnTx/>
                <a:uFillTx/>
                <a:latin typeface="Arial"/>
                <a:ea typeface="Osaka"/>
              </a:rPr>
              <a:t> </a:t>
            </a:r>
            <a:r>
              <a:rPr kumimoji="1" lang="ja-JP" altLang="en-US" sz="3200" b="0" i="0" u="none" strike="noStrike" kern="0" cap="none" spc="0" normalizeH="0" baseline="0" noProof="0" dirty="0">
                <a:ln>
                  <a:noFill/>
                </a:ln>
                <a:solidFill>
                  <a:srgbClr val="33464D"/>
                </a:solidFill>
                <a:effectLst/>
                <a:uLnTx/>
                <a:uFillTx/>
                <a:latin typeface="Arial"/>
                <a:ea typeface="Osaka"/>
              </a:rPr>
              <a:t>テキストの書式設定</a:t>
            </a:r>
            <a:endParaRPr kumimoji="1" lang="en-US" altLang="ja-JP" sz="3200" b="0" i="0" u="none" strike="noStrike" kern="0" cap="none" spc="0" normalizeH="0" baseline="0" noProof="0" dirty="0">
              <a:ln>
                <a:noFill/>
              </a:ln>
              <a:solidFill>
                <a:srgbClr val="33464D"/>
              </a:solidFill>
              <a:effectLst/>
              <a:uLnTx/>
              <a:uFillTx/>
              <a:latin typeface="Arial"/>
              <a:ea typeface="Osak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1" lang="ja-JP" altLang="en-US" sz="2800" b="0" i="0" u="none" strike="noStrike" kern="0" cap="none" spc="0" normalizeH="0" baseline="0" noProof="0" dirty="0">
                <a:ln>
                  <a:noFill/>
                </a:ln>
                <a:solidFill>
                  <a:srgbClr val="33464D"/>
                </a:solidFill>
                <a:effectLst/>
                <a:uLnTx/>
                <a:uFillTx/>
                <a:latin typeface="Arial"/>
                <a:ea typeface="Osaka"/>
              </a:rPr>
              <a:t>第</a:t>
            </a:r>
            <a:r>
              <a:rPr kumimoji="1" lang="en-US" altLang="ja-JP" sz="2800" b="0" i="0" u="none" strike="noStrike" kern="0" cap="none" spc="0" normalizeH="0" baseline="0" noProof="0" dirty="0">
                <a:ln>
                  <a:noFill/>
                </a:ln>
                <a:solidFill>
                  <a:srgbClr val="33464D"/>
                </a:solidFill>
                <a:effectLst/>
                <a:uLnTx/>
                <a:uFillTx/>
                <a:latin typeface="Arial"/>
                <a:ea typeface="Osaka"/>
              </a:rPr>
              <a:t> 2 </a:t>
            </a:r>
            <a:r>
              <a:rPr kumimoji="1" lang="ja-JP" altLang="en-US" sz="2800" b="0" i="0" u="none" strike="noStrike" kern="0" cap="none" spc="0" normalizeH="0" baseline="0" noProof="0" dirty="0">
                <a:ln>
                  <a:noFill/>
                </a:ln>
                <a:solidFill>
                  <a:srgbClr val="33464D"/>
                </a:solidFill>
                <a:effectLst/>
                <a:uLnTx/>
                <a:uFillTx/>
                <a:latin typeface="Arial"/>
                <a:ea typeface="Osaka"/>
              </a:rPr>
              <a:t>レベル</a:t>
            </a:r>
            <a:endParaRPr kumimoji="1" lang="en-US" altLang="ja-JP" sz="2800" b="0" i="0" u="none" strike="noStrike" kern="0" cap="none" spc="0" normalizeH="0" baseline="0" noProof="0" dirty="0">
              <a:ln>
                <a:noFill/>
              </a:ln>
              <a:solidFill>
                <a:srgbClr val="33464D"/>
              </a:solidFill>
              <a:effectLst/>
              <a:uLnTx/>
              <a:uFillTx/>
              <a:latin typeface="Arial"/>
              <a:ea typeface="Osaka"/>
            </a:endParaRPr>
          </a:p>
          <a:p>
            <a:pPr marL="1143000" marR="0" lvl="2" indent="-228600" algn="l" defTabSz="914400" rtl="0" eaLnBrk="0" fontAlgn="base" latinLnBrk="0" hangingPunct="0">
              <a:lnSpc>
                <a:spcPct val="100000"/>
              </a:lnSpc>
              <a:spcBef>
                <a:spcPct val="20000"/>
              </a:spcBef>
              <a:spcAft>
                <a:spcPct val="0"/>
              </a:spcAft>
              <a:buClrTx/>
              <a:buSzTx/>
              <a:buFontTx/>
              <a:buChar char="•"/>
              <a:tabLst/>
              <a:defRPr/>
            </a:pPr>
            <a:r>
              <a:rPr kumimoji="1" lang="ja-JP" altLang="en-US" sz="2400" b="0" i="0" u="none" strike="noStrike" kern="0" cap="none" spc="0" normalizeH="0" baseline="0" noProof="0" dirty="0">
                <a:ln>
                  <a:noFill/>
                </a:ln>
                <a:solidFill>
                  <a:srgbClr val="33464D"/>
                </a:solidFill>
                <a:effectLst/>
                <a:uLnTx/>
                <a:uFillTx/>
                <a:latin typeface="Arial"/>
                <a:ea typeface="Osaka"/>
              </a:rPr>
              <a:t>第</a:t>
            </a:r>
            <a:r>
              <a:rPr kumimoji="1" lang="en-US" altLang="ja-JP" sz="2400" b="0" i="0" u="none" strike="noStrike" kern="0" cap="none" spc="0" normalizeH="0" baseline="0" noProof="0" dirty="0">
                <a:ln>
                  <a:noFill/>
                </a:ln>
                <a:solidFill>
                  <a:srgbClr val="33464D"/>
                </a:solidFill>
                <a:effectLst/>
                <a:uLnTx/>
                <a:uFillTx/>
                <a:latin typeface="Arial"/>
                <a:ea typeface="Osaka"/>
              </a:rPr>
              <a:t> 3 </a:t>
            </a:r>
            <a:r>
              <a:rPr kumimoji="1" lang="ja-JP" altLang="en-US" sz="2400" b="0" i="0" u="none" strike="noStrike" kern="0" cap="none" spc="0" normalizeH="0" baseline="0" noProof="0" dirty="0">
                <a:ln>
                  <a:noFill/>
                </a:ln>
                <a:solidFill>
                  <a:srgbClr val="33464D"/>
                </a:solidFill>
                <a:effectLst/>
                <a:uLnTx/>
                <a:uFillTx/>
                <a:latin typeface="Arial"/>
                <a:ea typeface="Osaka"/>
              </a:rPr>
              <a:t>レベル</a:t>
            </a:r>
            <a:endParaRPr kumimoji="1" lang="en-US" altLang="ja-JP" sz="2400" b="0" i="0" u="none" strike="noStrike" kern="0" cap="none" spc="0" normalizeH="0" baseline="0" noProof="0" dirty="0">
              <a:ln>
                <a:noFill/>
              </a:ln>
              <a:solidFill>
                <a:srgbClr val="33464D"/>
              </a:solidFill>
              <a:effectLst/>
              <a:uLnTx/>
              <a:uFillTx/>
              <a:latin typeface="Arial"/>
              <a:ea typeface="Osaka"/>
            </a:endParaRPr>
          </a:p>
          <a:p>
            <a:pPr marL="1600200" marR="0" lvl="3" indent="-228600" algn="l" defTabSz="914400" rtl="0" eaLnBrk="0" fontAlgn="base" latinLnBrk="0" hangingPunct="0">
              <a:lnSpc>
                <a:spcPct val="100000"/>
              </a:lnSpc>
              <a:spcBef>
                <a:spcPct val="20000"/>
              </a:spcBef>
              <a:spcAft>
                <a:spcPct val="0"/>
              </a:spcAft>
              <a:buClrTx/>
              <a:buSzTx/>
              <a:buFontTx/>
              <a:buChar char="–"/>
              <a:tabLst/>
              <a:defRPr/>
            </a:pPr>
            <a:r>
              <a:rPr kumimoji="1" lang="ja-JP" altLang="en-US" sz="2000" b="0" i="0" u="none" strike="noStrike" kern="0" cap="none" spc="0" normalizeH="0" baseline="0" noProof="0" dirty="0">
                <a:ln>
                  <a:noFill/>
                </a:ln>
                <a:solidFill>
                  <a:srgbClr val="33464D"/>
                </a:solidFill>
                <a:effectLst/>
                <a:uLnTx/>
                <a:uFillTx/>
                <a:latin typeface="Arial"/>
                <a:ea typeface="Osaka"/>
              </a:rPr>
              <a:t>第</a:t>
            </a:r>
            <a:r>
              <a:rPr kumimoji="1" lang="en-US" altLang="ja-JP" sz="2000" b="0" i="0" u="none" strike="noStrike" kern="0" cap="none" spc="0" normalizeH="0" baseline="0" noProof="0" dirty="0">
                <a:ln>
                  <a:noFill/>
                </a:ln>
                <a:solidFill>
                  <a:srgbClr val="33464D"/>
                </a:solidFill>
                <a:effectLst/>
                <a:uLnTx/>
                <a:uFillTx/>
                <a:latin typeface="Arial"/>
                <a:ea typeface="Osaka"/>
              </a:rPr>
              <a:t> 4 </a:t>
            </a:r>
            <a:r>
              <a:rPr kumimoji="1" lang="ja-JP" altLang="en-US" sz="2000" b="0" i="0" u="none" strike="noStrike" kern="0" cap="none" spc="0" normalizeH="0" baseline="0" noProof="0" dirty="0">
                <a:ln>
                  <a:noFill/>
                </a:ln>
                <a:solidFill>
                  <a:srgbClr val="33464D"/>
                </a:solidFill>
                <a:effectLst/>
                <a:uLnTx/>
                <a:uFillTx/>
                <a:latin typeface="Arial"/>
                <a:ea typeface="Osaka"/>
              </a:rPr>
              <a:t>レベル</a:t>
            </a:r>
            <a:endParaRPr kumimoji="1" lang="en-US" altLang="ja-JP" sz="2000" b="0" i="0" u="none" strike="noStrike" kern="0" cap="none" spc="0" normalizeH="0" baseline="0" noProof="0" dirty="0">
              <a:ln>
                <a:noFill/>
              </a:ln>
              <a:solidFill>
                <a:srgbClr val="33464D"/>
              </a:solidFill>
              <a:effectLst/>
              <a:uLnTx/>
              <a:uFillTx/>
              <a:latin typeface="Arial"/>
              <a:ea typeface="Osaka"/>
            </a:endParaRPr>
          </a:p>
          <a:p>
            <a:pPr marL="2057400" marR="0" lvl="4" indent="-228600" algn="l" defTabSz="914400" rtl="0" eaLnBrk="0" fontAlgn="base" latinLnBrk="0" hangingPunct="0">
              <a:lnSpc>
                <a:spcPct val="100000"/>
              </a:lnSpc>
              <a:spcBef>
                <a:spcPct val="20000"/>
              </a:spcBef>
              <a:spcAft>
                <a:spcPct val="0"/>
              </a:spcAft>
              <a:buClrTx/>
              <a:buSzTx/>
              <a:buFontTx/>
              <a:buChar char="»"/>
              <a:tabLst/>
              <a:defRPr/>
            </a:pPr>
            <a:r>
              <a:rPr kumimoji="1" lang="ja-JP" altLang="en-US" sz="2000" b="0" i="0" u="none" strike="noStrike" kern="0" cap="none" spc="0" normalizeH="0" baseline="0" noProof="0" dirty="0">
                <a:ln>
                  <a:noFill/>
                </a:ln>
                <a:solidFill>
                  <a:srgbClr val="33464D"/>
                </a:solidFill>
                <a:effectLst/>
                <a:uLnTx/>
                <a:uFillTx/>
                <a:latin typeface="Arial"/>
                <a:ea typeface="Osaka"/>
              </a:rPr>
              <a:t>第</a:t>
            </a:r>
            <a:r>
              <a:rPr kumimoji="1" lang="en-US" altLang="ja-JP" sz="2000" b="0" i="0" u="none" strike="noStrike" kern="0" cap="none" spc="0" normalizeH="0" baseline="0" noProof="0" dirty="0">
                <a:ln>
                  <a:noFill/>
                </a:ln>
                <a:solidFill>
                  <a:srgbClr val="33464D"/>
                </a:solidFill>
                <a:effectLst/>
                <a:uLnTx/>
                <a:uFillTx/>
                <a:latin typeface="Arial"/>
                <a:ea typeface="Osaka"/>
              </a:rPr>
              <a:t> 5 </a:t>
            </a:r>
            <a:r>
              <a:rPr kumimoji="1" lang="ja-JP" altLang="en-US" sz="2000" b="0" i="0" u="none" strike="noStrike" kern="0" cap="none" spc="0" normalizeH="0" baseline="0" noProof="0" dirty="0">
                <a:ln>
                  <a:noFill/>
                </a:ln>
                <a:solidFill>
                  <a:srgbClr val="33464D"/>
                </a:solidFill>
                <a:effectLst/>
                <a:uLnTx/>
                <a:uFillTx/>
                <a:latin typeface="Arial"/>
                <a:ea typeface="Osaka"/>
              </a:rPr>
              <a:t>レベル</a:t>
            </a:r>
          </a:p>
        </p:txBody>
      </p:sp>
    </p:spTree>
    <p:extLst>
      <p:ext uri="{BB962C8B-B14F-4D97-AF65-F5344CB8AC3E}">
        <p14:creationId xmlns:p14="http://schemas.microsoft.com/office/powerpoint/2010/main" val="4270562279"/>
      </p:ext>
    </p:extLst>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defTabSz="914400" rtl="0" eaLnBrk="1" latinLnBrk="0" hangingPunct="1">
        <a:lnSpc>
          <a:spcPct val="90000"/>
        </a:lnSpc>
        <a:spcBef>
          <a:spcPct val="0"/>
        </a:spcBef>
        <a:buNone/>
        <a:defRPr kumimoji="1" sz="2200" kern="1200">
          <a:solidFill>
            <a:schemeClr val="accent1">
              <a:lumMod val="75000"/>
            </a:schemeClr>
          </a:solidFill>
          <a:latin typeface="ＭＳ ゴシック" panose="020B0609070205080204" pitchFamily="49" charset="-128"/>
          <a:ea typeface="ＭＳ ゴシック" panose="020B0609070205080204" pitchFamily="49" charset="-128"/>
          <a:cs typeface="+mj-cs"/>
        </a:defRPr>
      </a:lvl1pPr>
    </p:titleStyle>
    <p:bodyStyle>
      <a:lvl1pPr marL="342900" marR="0" indent="-342900" algn="l" defTabSz="914400" rtl="0" eaLnBrk="0" fontAlgn="base" latinLnBrk="0" hangingPunct="0">
        <a:lnSpc>
          <a:spcPct val="100000"/>
        </a:lnSpc>
        <a:spcBef>
          <a:spcPct val="20000"/>
        </a:spcBef>
        <a:spcAft>
          <a:spcPct val="0"/>
        </a:spcAft>
        <a:buClrTx/>
        <a:buSzTx/>
        <a:buFontTx/>
        <a:buChar char="•"/>
        <a:tabLst/>
        <a:defRPr kumimoji="1" sz="3200" kern="1200">
          <a:solidFill>
            <a:schemeClr val="bg2">
              <a:lumMod val="25000"/>
            </a:schemeClr>
          </a:solidFill>
          <a:latin typeface="ＭＳ ゴシック" panose="020B0609070205080204" pitchFamily="49" charset="-128"/>
          <a:ea typeface="ＭＳ ゴシック" panose="020B0609070205080204" pitchFamily="49" charset="-128"/>
          <a:cs typeface="+mn-cs"/>
        </a:defRPr>
      </a:lvl1pPr>
      <a:lvl2pPr marL="742950" marR="0" indent="-285750" algn="l" defTabSz="914400" rtl="0" eaLnBrk="0" fontAlgn="base" latinLnBrk="0" hangingPunct="0">
        <a:lnSpc>
          <a:spcPct val="100000"/>
        </a:lnSpc>
        <a:spcBef>
          <a:spcPct val="20000"/>
        </a:spcBef>
        <a:spcAft>
          <a:spcPct val="0"/>
        </a:spcAft>
        <a:buClrTx/>
        <a:buSzTx/>
        <a:buFontTx/>
        <a:buChar char="–"/>
        <a:tabLst/>
        <a:defRPr kumimoji="1" sz="2400" kern="1200">
          <a:solidFill>
            <a:schemeClr val="bg2">
              <a:lumMod val="25000"/>
            </a:schemeClr>
          </a:solidFill>
          <a:latin typeface="ＭＳ ゴシック" panose="020B0609070205080204" pitchFamily="49" charset="-128"/>
          <a:ea typeface="ＭＳ ゴシック" panose="020B0609070205080204" pitchFamily="49" charset="-128"/>
          <a:cs typeface="+mn-cs"/>
        </a:defRPr>
      </a:lvl2pPr>
      <a:lvl3pPr marL="1143000" marR="0" indent="-228600" algn="l" defTabSz="914400" rtl="0" eaLnBrk="0" fontAlgn="base" latinLnBrk="0" hangingPunct="0">
        <a:lnSpc>
          <a:spcPct val="100000"/>
        </a:lnSpc>
        <a:spcBef>
          <a:spcPct val="20000"/>
        </a:spcBef>
        <a:spcAft>
          <a:spcPct val="0"/>
        </a:spcAft>
        <a:buClrTx/>
        <a:buSzTx/>
        <a:buFontTx/>
        <a:buChar char="•"/>
        <a:tabLst/>
        <a:defRPr kumimoji="1" sz="2000" kern="1200">
          <a:solidFill>
            <a:schemeClr val="bg2">
              <a:lumMod val="25000"/>
            </a:schemeClr>
          </a:solidFill>
          <a:latin typeface="ＭＳ ゴシック" panose="020B0609070205080204" pitchFamily="49" charset="-128"/>
          <a:ea typeface="ＭＳ ゴシック" panose="020B0609070205080204" pitchFamily="49" charset="-128"/>
          <a:cs typeface="+mn-cs"/>
        </a:defRPr>
      </a:lvl3pPr>
      <a:lvl4pPr marL="1600200" marR="0" indent="-228600" algn="l" defTabSz="914400" rtl="0" eaLnBrk="0" fontAlgn="base" latinLnBrk="0" hangingPunct="0">
        <a:lnSpc>
          <a:spcPct val="100000"/>
        </a:lnSpc>
        <a:spcBef>
          <a:spcPct val="20000"/>
        </a:spcBef>
        <a:spcAft>
          <a:spcPct val="0"/>
        </a:spcAft>
        <a:buClrTx/>
        <a:buSzTx/>
        <a:buFontTx/>
        <a:buChar char="–"/>
        <a:tabLst/>
        <a:defRPr kumimoji="1" sz="2000" kern="1200">
          <a:solidFill>
            <a:schemeClr val="bg2">
              <a:lumMod val="25000"/>
            </a:schemeClr>
          </a:solidFill>
          <a:latin typeface="ＭＳ ゴシック" panose="020B0609070205080204" pitchFamily="49" charset="-128"/>
          <a:ea typeface="ＭＳ ゴシック" panose="020B0609070205080204" pitchFamily="49" charset="-128"/>
          <a:cs typeface="+mn-cs"/>
        </a:defRPr>
      </a:lvl4pPr>
      <a:lvl5pPr marL="2057400" marR="0" indent="-228600" algn="l" defTabSz="914400" rtl="0" eaLnBrk="0" fontAlgn="base" latinLnBrk="0" hangingPunct="0">
        <a:lnSpc>
          <a:spcPct val="100000"/>
        </a:lnSpc>
        <a:spcBef>
          <a:spcPct val="20000"/>
        </a:spcBef>
        <a:spcAft>
          <a:spcPct val="0"/>
        </a:spcAft>
        <a:buClrTx/>
        <a:buSzTx/>
        <a:buFontTx/>
        <a:buChar char="»"/>
        <a:tabLst/>
        <a:defRPr kumimoji="1" sz="2000" kern="1200">
          <a:solidFill>
            <a:schemeClr val="bg2">
              <a:lumMod val="25000"/>
            </a:schemeClr>
          </a:solidFill>
          <a:latin typeface="ＭＳ ゴシック" panose="020B0609070205080204" pitchFamily="49" charset="-128"/>
          <a:ea typeface="ＭＳ ゴシック" panose="020B0609070205080204" pitchFamily="49"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techblog.recruit.co.jp/article-485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lotsful.jp/biz/case/3695"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r-search.r-idu.jp/users/0105414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r-search.r-idu.jp/users/01059670" TargetMode="External"/><Relationship Id="rId1" Type="http://schemas.openxmlformats.org/officeDocument/2006/relationships/slideLayout" Target="../slideLayouts/slideLayout2.xml"/><Relationship Id="rId4" Type="http://schemas.openxmlformats.org/officeDocument/2006/relationships/image" Target="cid:3d24ce9a-7782-4793-8678-132ad66f1e67@apcprd04.prod.outlook.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search.r-idu.jp/users/01059589"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2">
            <a:extLst>
              <a:ext uri="{FF2B5EF4-FFF2-40B4-BE49-F238E27FC236}">
                <a16:creationId xmlns:a16="http://schemas.microsoft.com/office/drawing/2014/main" id="{25585D75-63E3-A248-9DB0-5D45BB0D1A66}"/>
              </a:ext>
            </a:extLst>
          </p:cNvPr>
          <p:cNvSpPr txBox="1">
            <a:spLocks noChangeArrowheads="1"/>
          </p:cNvSpPr>
          <p:nvPr/>
        </p:nvSpPr>
        <p:spPr bwMode="auto">
          <a:xfrm>
            <a:off x="4279900" y="3662736"/>
            <a:ext cx="363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rgbClr val="33464D"/>
                </a:solidFill>
                <a:latin typeface="Arial" panose="020B0604020202020204" pitchFamily="34" charset="0"/>
                <a:ea typeface="Osaka" panose="020B0600000000000000" pitchFamily="34" charset="-128"/>
              </a:defRPr>
            </a:lvl1pPr>
            <a:lvl2pPr marL="742950" indent="-285750">
              <a:spcBef>
                <a:spcPct val="20000"/>
              </a:spcBef>
              <a:buChar char="–"/>
              <a:defRPr kumimoji="1" sz="2800">
                <a:solidFill>
                  <a:srgbClr val="33464D"/>
                </a:solidFill>
                <a:latin typeface="Arial" panose="020B0604020202020204" pitchFamily="34" charset="0"/>
                <a:ea typeface="Osaka" panose="020B0600000000000000" pitchFamily="34" charset="-128"/>
              </a:defRPr>
            </a:lvl2pPr>
            <a:lvl3pPr marL="1143000" indent="-228600">
              <a:spcBef>
                <a:spcPct val="20000"/>
              </a:spcBef>
              <a:buChar char="•"/>
              <a:defRPr kumimoji="1" sz="2400">
                <a:solidFill>
                  <a:srgbClr val="33464D"/>
                </a:solidFill>
                <a:latin typeface="Arial" panose="020B0604020202020204" pitchFamily="34" charset="0"/>
                <a:ea typeface="Osaka" panose="020B0600000000000000" pitchFamily="34" charset="-128"/>
              </a:defRPr>
            </a:lvl3pPr>
            <a:lvl4pPr marL="1600200" indent="-228600">
              <a:spcBef>
                <a:spcPct val="20000"/>
              </a:spcBef>
              <a:buChar char="–"/>
              <a:defRPr kumimoji="1" sz="2000">
                <a:solidFill>
                  <a:srgbClr val="33464D"/>
                </a:solidFill>
                <a:latin typeface="Arial" panose="020B0604020202020204" pitchFamily="34" charset="0"/>
                <a:ea typeface="Osaka" panose="020B0600000000000000" pitchFamily="34" charset="-128"/>
              </a:defRPr>
            </a:lvl4pPr>
            <a:lvl5pPr marL="2057400" indent="-228600">
              <a:spcBef>
                <a:spcPct val="20000"/>
              </a:spcBef>
              <a:buChar char="»"/>
              <a:defRPr kumimoji="1" sz="2000">
                <a:solidFill>
                  <a:srgbClr val="33464D"/>
                </a:solidFill>
                <a:latin typeface="Arial" panose="020B0604020202020204" pitchFamily="34" charset="0"/>
                <a:ea typeface="Osaka" panose="020B0600000000000000" pitchFamily="34" charset="-128"/>
              </a:defRPr>
            </a:lvl5pPr>
            <a:lvl6pPr marL="25146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6pPr>
            <a:lvl7pPr marL="29718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7pPr>
            <a:lvl8pPr marL="34290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8pPr>
            <a:lvl9pPr marL="38862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9pPr>
          </a:lstStyle>
          <a:p>
            <a:pPr algn="ctr" eaLnBrk="1" hangingPunct="1">
              <a:spcBef>
                <a:spcPct val="0"/>
              </a:spcBef>
              <a:buFontTx/>
              <a:buNone/>
            </a:pPr>
            <a:r>
              <a:rPr lang="ja-JP" altLang="en-US" sz="1600" dirty="0">
                <a:latin typeface="Meiryo UI" panose="020B0604030504040204" pitchFamily="50" charset="-128"/>
                <a:ea typeface="Meiryo UI" panose="020B0604030504040204" pitchFamily="50" charset="-128"/>
              </a:rPr>
              <a:t>チーム</a:t>
            </a:r>
            <a:r>
              <a:rPr lang="en-US" altLang="ja-JP" sz="1600" dirty="0">
                <a:latin typeface="Meiryo UI" panose="020B0604030504040204" pitchFamily="50" charset="-128"/>
                <a:ea typeface="Meiryo UI" panose="020B0604030504040204" pitchFamily="50" charset="-128"/>
              </a:rPr>
              <a:t>Ring07</a:t>
            </a:r>
            <a:r>
              <a:rPr lang="ja-JP" altLang="en-US" sz="1600" dirty="0">
                <a:latin typeface="Meiryo UI" panose="020B0604030504040204" pitchFamily="50" charset="-128"/>
                <a:ea typeface="Meiryo UI" panose="020B0604030504040204" pitchFamily="50" charset="-128"/>
              </a:rPr>
              <a:t>のメンバー＆サポーター紹介</a:t>
            </a:r>
            <a:endParaRPr lang="en-US" altLang="ja-JP" sz="1600" dirty="0">
              <a:latin typeface="Meiryo UI" panose="020B0604030504040204" pitchFamily="50" charset="-128"/>
              <a:ea typeface="Meiryo UI" panose="020B0604030504040204" pitchFamily="50" charset="-128"/>
            </a:endParaRPr>
          </a:p>
        </p:txBody>
      </p:sp>
      <p:sp>
        <p:nvSpPr>
          <p:cNvPr id="5" name="テキスト ボックス 3">
            <a:extLst>
              <a:ext uri="{FF2B5EF4-FFF2-40B4-BE49-F238E27FC236}">
                <a16:creationId xmlns:a16="http://schemas.microsoft.com/office/drawing/2014/main" id="{67B9DCFA-E61A-FD4E-B45C-230337E262A2}"/>
              </a:ext>
            </a:extLst>
          </p:cNvPr>
          <p:cNvSpPr txBox="1">
            <a:spLocks noChangeArrowheads="1"/>
          </p:cNvSpPr>
          <p:nvPr/>
        </p:nvSpPr>
        <p:spPr bwMode="auto">
          <a:xfrm>
            <a:off x="8257428" y="6311060"/>
            <a:ext cx="363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rgbClr val="33464D"/>
                </a:solidFill>
                <a:latin typeface="Arial" panose="020B0604020202020204" pitchFamily="34" charset="0"/>
                <a:ea typeface="Osaka" panose="020B0600000000000000" pitchFamily="34" charset="-128"/>
              </a:defRPr>
            </a:lvl1pPr>
            <a:lvl2pPr marL="742950" indent="-285750">
              <a:spcBef>
                <a:spcPct val="20000"/>
              </a:spcBef>
              <a:buChar char="–"/>
              <a:defRPr kumimoji="1" sz="2800">
                <a:solidFill>
                  <a:srgbClr val="33464D"/>
                </a:solidFill>
                <a:latin typeface="Arial" panose="020B0604020202020204" pitchFamily="34" charset="0"/>
                <a:ea typeface="Osaka" panose="020B0600000000000000" pitchFamily="34" charset="-128"/>
              </a:defRPr>
            </a:lvl2pPr>
            <a:lvl3pPr marL="1143000" indent="-228600">
              <a:spcBef>
                <a:spcPct val="20000"/>
              </a:spcBef>
              <a:buChar char="•"/>
              <a:defRPr kumimoji="1" sz="2400">
                <a:solidFill>
                  <a:srgbClr val="33464D"/>
                </a:solidFill>
                <a:latin typeface="Arial" panose="020B0604020202020204" pitchFamily="34" charset="0"/>
                <a:ea typeface="Osaka" panose="020B0600000000000000" pitchFamily="34" charset="-128"/>
              </a:defRPr>
            </a:lvl3pPr>
            <a:lvl4pPr marL="1600200" indent="-228600">
              <a:spcBef>
                <a:spcPct val="20000"/>
              </a:spcBef>
              <a:buChar char="–"/>
              <a:defRPr kumimoji="1" sz="2000">
                <a:solidFill>
                  <a:srgbClr val="33464D"/>
                </a:solidFill>
                <a:latin typeface="Arial" panose="020B0604020202020204" pitchFamily="34" charset="0"/>
                <a:ea typeface="Osaka" panose="020B0600000000000000" pitchFamily="34" charset="-128"/>
              </a:defRPr>
            </a:lvl4pPr>
            <a:lvl5pPr marL="2057400" indent="-228600">
              <a:spcBef>
                <a:spcPct val="20000"/>
              </a:spcBef>
              <a:buChar char="»"/>
              <a:defRPr kumimoji="1" sz="2000">
                <a:solidFill>
                  <a:srgbClr val="33464D"/>
                </a:solidFill>
                <a:latin typeface="Arial" panose="020B0604020202020204" pitchFamily="34" charset="0"/>
                <a:ea typeface="Osaka" panose="020B0600000000000000" pitchFamily="34" charset="-128"/>
              </a:defRPr>
            </a:lvl5pPr>
            <a:lvl6pPr marL="25146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6pPr>
            <a:lvl7pPr marL="29718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7pPr>
            <a:lvl8pPr marL="34290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8pPr>
            <a:lvl9pPr marL="3886200" indent="-228600" eaLnBrk="0" fontAlgn="base" hangingPunct="0">
              <a:spcBef>
                <a:spcPct val="20000"/>
              </a:spcBef>
              <a:spcAft>
                <a:spcPct val="0"/>
              </a:spcAft>
              <a:buChar char="»"/>
              <a:defRPr kumimoji="1" sz="2000">
                <a:solidFill>
                  <a:srgbClr val="33464D"/>
                </a:solidFill>
                <a:latin typeface="Arial" panose="020B0604020202020204" pitchFamily="34" charset="0"/>
                <a:ea typeface="Osaka" panose="020B0600000000000000" pitchFamily="34" charset="-128"/>
              </a:defRPr>
            </a:lvl9pPr>
          </a:lstStyle>
          <a:p>
            <a:pPr algn="r" eaLnBrk="1" hangingPunct="1">
              <a:spcBef>
                <a:spcPct val="0"/>
              </a:spcBef>
              <a:buFontTx/>
              <a:buNone/>
            </a:pPr>
            <a:r>
              <a:rPr lang="en-US" altLang="ja-JP" sz="1600" dirty="0">
                <a:latin typeface="Meiryo UI" panose="020B0604030504040204" pitchFamily="50" charset="-128"/>
                <a:ea typeface="Meiryo UI" panose="020B0604030504040204" pitchFamily="50" charset="-128"/>
              </a:rPr>
              <a:t>2025</a:t>
            </a:r>
            <a:r>
              <a:rPr lang="ja-JP" altLang="en-US" sz="1600" dirty="0">
                <a:latin typeface="Meiryo UI" panose="020B0604030504040204" pitchFamily="50" charset="-128"/>
                <a:ea typeface="Meiryo UI" panose="020B0604030504040204" pitchFamily="50" charset="-128"/>
              </a:rPr>
              <a:t>年</a:t>
            </a:r>
            <a:r>
              <a:rPr lang="en-US" altLang="ja-JP" sz="1600" dirty="0">
                <a:latin typeface="Meiryo UI" panose="020B0604030504040204" pitchFamily="50" charset="-128"/>
                <a:ea typeface="Meiryo UI" panose="020B0604030504040204" pitchFamily="50" charset="-128"/>
              </a:rPr>
              <a:t>9</a:t>
            </a:r>
            <a:r>
              <a:rPr lang="ja-JP" altLang="en-US" sz="1600" dirty="0">
                <a:latin typeface="Meiryo UI" panose="020B0604030504040204" pitchFamily="50" charset="-128"/>
                <a:ea typeface="Meiryo UI" panose="020B0604030504040204" pitchFamily="50" charset="-128"/>
              </a:rPr>
              <a:t>月</a:t>
            </a:r>
            <a:r>
              <a:rPr lang="en-US" altLang="ja-JP" sz="1600" dirty="0">
                <a:latin typeface="Meiryo UI" panose="020B0604030504040204" pitchFamily="50" charset="-128"/>
                <a:ea typeface="Meiryo UI" panose="020B0604030504040204" pitchFamily="50" charset="-128"/>
              </a:rPr>
              <a:t>24</a:t>
            </a:r>
            <a:r>
              <a:rPr lang="ja-JP" altLang="en-US" sz="1600" dirty="0">
                <a:latin typeface="Meiryo UI" panose="020B0604030504040204" pitchFamily="50" charset="-128"/>
                <a:ea typeface="Meiryo UI" panose="020B0604030504040204" pitchFamily="50" charset="-128"/>
              </a:rPr>
              <a:t>日</a:t>
            </a:r>
            <a:endParaRPr lang="en-US" altLang="ja-JP" sz="1600" dirty="0">
              <a:latin typeface="Meiryo UI" panose="020B0604030504040204" pitchFamily="50" charset="-128"/>
              <a:ea typeface="Meiryo UI" panose="020B0604030504040204" pitchFamily="50" charset="-128"/>
            </a:endParaRPr>
          </a:p>
        </p:txBody>
      </p:sp>
      <p:sp>
        <p:nvSpPr>
          <p:cNvPr id="10" name="タイトル 1">
            <a:extLst>
              <a:ext uri="{FF2B5EF4-FFF2-40B4-BE49-F238E27FC236}">
                <a16:creationId xmlns:a16="http://schemas.microsoft.com/office/drawing/2014/main" id="{25F5808E-880B-1E4B-95F0-6E5926A1492B}"/>
              </a:ext>
            </a:extLst>
          </p:cNvPr>
          <p:cNvSpPr>
            <a:spLocks noGrp="1"/>
          </p:cNvSpPr>
          <p:nvPr>
            <p:ph type="ctrTitle"/>
          </p:nvPr>
        </p:nvSpPr>
        <p:spPr>
          <a:xfrm>
            <a:off x="2160494" y="1769394"/>
            <a:ext cx="7871012" cy="1617195"/>
          </a:xfrm>
        </p:spPr>
        <p:txBody>
          <a:bodyPr anchor="t">
            <a:normAutofit/>
          </a:bodyPr>
          <a:lstStyle/>
          <a:p>
            <a:r>
              <a:rPr lang="ja-JP" altLang="en-US" sz="2400" dirty="0">
                <a:latin typeface="Meiryo UI" panose="020B0604030504040204" pitchFamily="50" charset="-128"/>
                <a:ea typeface="Meiryo UI" panose="020B0604030504040204" pitchFamily="50" charset="-128"/>
              </a:rPr>
              <a:t>日本人留学生を通じた海外のテストマーケティングを</a:t>
            </a:r>
            <a:br>
              <a:rPr lang="en-US" altLang="ja-JP" sz="2400" dirty="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安価に安全に実施できる「</a:t>
            </a:r>
            <a:r>
              <a:rPr lang="en-US" altLang="ja-JP" sz="2400" dirty="0" err="1">
                <a:latin typeface="Meiryo UI" panose="020B0604030504040204" pitchFamily="50" charset="-128"/>
                <a:ea typeface="Meiryo UI" panose="020B0604030504040204" pitchFamily="50" charset="-128"/>
              </a:rPr>
              <a:t>BlueTry</a:t>
            </a:r>
            <a:r>
              <a:rPr lang="ja-JP" altLang="en-US"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2" name="フッター プレースホルダー 1">
            <a:extLst>
              <a:ext uri="{FF2B5EF4-FFF2-40B4-BE49-F238E27FC236}">
                <a16:creationId xmlns:a16="http://schemas.microsoft.com/office/drawing/2014/main" id="{DDA36884-329D-C14B-873F-22234843EEDB}"/>
              </a:ext>
            </a:extLst>
          </p:cNvPr>
          <p:cNvSpPr>
            <a:spLocks noGrp="1"/>
          </p:cNvSpPr>
          <p:nvPr>
            <p:ph type="ftr" sz="quarter" idx="11"/>
          </p:nvPr>
        </p:nvSpPr>
        <p:spPr/>
        <p:txBody>
          <a:bodyPr/>
          <a:lstStyle/>
          <a:p>
            <a:r>
              <a:rPr kumimoji="1" lang="en" altLang="ja-JP" dirty="0"/>
              <a:t>(C) Recruit Co., Ltd. All rights reserved. </a:t>
            </a:r>
            <a:endParaRPr kumimoji="1" lang="ja-JP" altLang="en-US" dirty="0"/>
          </a:p>
        </p:txBody>
      </p:sp>
    </p:spTree>
    <p:extLst>
      <p:ext uri="{BB962C8B-B14F-4D97-AF65-F5344CB8AC3E}">
        <p14:creationId xmlns:p14="http://schemas.microsoft.com/office/powerpoint/2010/main" val="640142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EB24E-DFEA-477D-A77A-70EBBBF37C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38B55C-C42A-8BCE-FFEA-532323E972C1}"/>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メンバー紹介①</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D05FC97E-81EC-F6DE-BB15-75CD6DD75AEF}"/>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pic>
        <p:nvPicPr>
          <p:cNvPr id="3" name="Picture 12" descr="https://attachments.office.net/owa/hiroto_ochi%40r.recruit.co.jp/service.svc/s/GetAttachmentThumbnail?id=AAMkAGM4YTAzMTJlLTE2ZDgtNDQ2Yy04ZWI1LTdhYTkwNzVmOTliNgBGAAAAAAC9rnY8GUyxRIXAhKe7x%2F5eBwDz5QoMCKamT6bCS586Bg%2BLAAAAAAEMAADz5QoMCKamT6bCS586Bg%2BLAAAD8n54AAABEgAQACAqzMqkz7RAvNConDFhxxA%3D&amp;thumbnailType=2&amp;token=eyJhbGciOiJSUzI1NiIsImtpZCI6IkZBRDY1NDI2MkM2QUYyOTYxQUExRThDQUI3OEZGMUIyNzBFNzA3RTkiLCJ0eXAiOiJKV1QiLCJ4NXQiOiItdFpVSml4cThwWWFvZWpLdDRfeHNuRG5CLWsifQ.eyJvcmlnaW4iOiJodHRwczovL291dGxvb2sub2ZmaWNlLmNvbSIsInVjIjoiNjNkOGFjZmEzYTRjNDUxNDgyNDE5ZDMyYzE5MTU3MTIiLCJzaWduaW5fc3RhdGUiOiJbXCJpbmtub3dubnR3a1wiLFwia21zaVwiXSIsInZlciI6IkV4Y2hhbmdlLkNhbGxiYWNrLlYxIiwiYXBwY3R4c2VuZGVyIjoiT3dhRG93bmxvYWRAMmYyMjRmNDItMzQ0MC00OTczLWE4ZTktNjdmNzcyNzA2MGIzIiwiaXNzcmluZyI6IldXIiwiYXBwY3R4Ijoie1wibXNleGNocHJvdFwiOlwib3dhXCIsXCJwdWlkXCI6XCIxMTUzODAxMTIxMjE1NjEzOTQ4XCIsXCJzY29wZVwiOlwiT3dhRG93bmxvYWRcIixcIm9pZFwiOlwiMWI2YzQ0NmYtNDk5My00NTRiLWE1MmYtMTliNjVhMDMyMmZmXCIsXCJwcmltYXJ5c2lkXCI6XCJTLTEtNS0yMS0xODU4NTA0NTc1LTI1NDMzMjQ4NzItMjYwMjI3MjA2MS0zNjEyNDM1N1wifSIsIm5iZiI6MTYzODkyMTUyNCwiZXhwIjoxNjM4OTIyMTI0LCJpc3MiOiIwMDAwMDAwMi0wMDAwLTBmZjEtY2UwMC0wMDAwMDAwMDAwMDBAMmYyMjRmNDItMzQ0MC00OTczLWE4ZTktNjdmNzcyNzA2MGIzIiwiYXVkIjoiMDAwMDAwMDItMDAwMC0wZmYxLWNlMDAtMDAwMDAwMDAwMDAwL2F0dGFjaG1lbnRzLm9mZmljZS5uZXRAMmYyMjRmNDItMzQ0MC00OTczLWE4ZTktNjdmNzcyNzA2MGIzIiwiaGFwcCI6Im93YSJ9.bM5iN5iCXZJaDIkMtX67qqgOKLDUT03tcOkNF3_77A-93xEZC4gJO_KvVscioW_r27MH5ZoitB_gA-qUXcc7saWFsvkEgX2iVU6liWzP3Gug6lm0ymqc-PjP-l1GonlvYpvMifnCEPqGKF79fvFIsq36XEPmw_aHCtiZsHUGZwt88nfD5YvzwSVA_lVk5xO_XH6wRLZ1CpZxIBqIRSU-Yjaa4ZPKBm5HvoXbt6AZ9Fzxrfh3-xenKKgrdMAeIIWxbmes706ZBBom7BWLoN6OG3djnHWBgFPxRTCW6Or9K-uAd9GKlkYdFGI5ECQXopM8Npr9hilB-y62T732uwGm1w&amp;X-OWA-CANARY=7b9snWoSAU6qcq1c2q6qLtD4KIjdudkYuI7nQCAVk1PrhUcbnKautmHD3XGsraxH0JUSZZnseTM.&amp;owa=outlook.office.com&amp;scriptVer=20211129004.15&amp;animation=true">
            <a:extLst>
              <a:ext uri="{FF2B5EF4-FFF2-40B4-BE49-F238E27FC236}">
                <a16:creationId xmlns:a16="http://schemas.microsoft.com/office/drawing/2014/main" id="{A1076DD0-D8FF-451C-5CE1-1274C043C83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23824" y="828674"/>
            <a:ext cx="1857760" cy="2136759"/>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F469FC87-D369-026C-10D3-27403B39544F}"/>
              </a:ext>
            </a:extLst>
          </p:cNvPr>
          <p:cNvSpPr/>
          <p:nvPr/>
        </p:nvSpPr>
        <p:spPr>
          <a:xfrm>
            <a:off x="2162175" y="828674"/>
            <a:ext cx="9763125" cy="5527676"/>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numCol="2"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越智 啓人（おち ひろと）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所属部署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スタッフ統括本部　ＩＣＴ ＩＣＴ統括室</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基幹システムユニット 基幹システム部 基幹システム１グループ</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リクルートの基幹刷新</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PJ</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JKK</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”にて</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DWH</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のプロダクト開発のリード</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を主軸とした</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DX</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推進チームのリーダーとして社内案件の対応</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リクサーチ</a:t>
            </a:r>
            <a:r>
              <a:rPr kumimoji="0" lang="en-US" altLang="ja-JP" sz="1200" kern="0" dirty="0">
                <a:solidFill>
                  <a:srgbClr val="262699"/>
                </a:solidFill>
                <a:latin typeface="Meiryo UI" panose="020B0604030504040204" pitchFamily="50" charset="-128"/>
                <a:ea typeface="Meiryo UI" panose="020B0604030504040204" pitchFamily="50" charset="-128"/>
              </a:rPr>
              <a:t>URL</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rPr>
              <a:t>リクサーチ</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_</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越智 啓人（リンク貼り直し）</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2013</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富士ゼロックス株式会社 入社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製造業を中心とした</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100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社以上の顧客の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SI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に従事</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同社の全社改革室という役員直轄の部隊に最年少で配属</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新規ソリューションとビジネスモデルの企画担当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全社規模の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DX</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推進の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チームのリード</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2021</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株式会社リクルート 次世代経営管理準備室 入社</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受賞歴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2018</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富士ゼロックス株式会社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ソリューション 社長賞</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新規ソリューション案件の多数導入と高い顧客満足度を評価</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2024</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株式会社リクルート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ICT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統括室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VP</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賞</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新規ソリューションモデル策定とその導入成功を評価</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95300" fontAlgn="base">
              <a:spcBef>
                <a:spcPct val="0"/>
              </a:spcBef>
              <a:spcAft>
                <a:spcPct val="0"/>
              </a:spcAft>
              <a:tabLst>
                <a:tab pos="1076325" algn="l"/>
              </a:tabLs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チームリーダー</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：プロジェクトの推進と企画策定</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95300" fontAlgn="base">
              <a:spcBef>
                <a:spcPct val="0"/>
              </a:spcBef>
              <a:spcAft>
                <a:spcPct val="0"/>
              </a:spcAft>
              <a:tabLst>
                <a:tab pos="1076325" algn="l"/>
              </a:tabLs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プロダクト担当</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：ソリューションモデルやアーキテクチャの設計</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起案背景と想い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今まで国内に閉じたビジネスでは、今後大きくスケールさせていくことは難しいと感じてきました。だからこそ、日本の国力を高められるような、中小企業の海外進出支援という新たなビジネスに挑戦してみたいと考えています。</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自分のこれまでの経験や人脈に加え、リクルートが持つ「マッチングビジネス」の強みを掛け合わせることで、その実現を加速させていきたいです。</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実現に向けての課題感</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実証実験のアプローチの仕方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できること：プロジェクトの推進、</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企画、</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コンサル、プロダクト開発など</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できないこと：投資や</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関連など</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endPar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グロービス経営大学院大学経営研究科 修了（</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MBA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VP</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賞を受賞した事例を</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hlinkClick r:id="rId3"/>
              </a:rPr>
              <a:t>リクルートの</a:t>
            </a: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hlinkClick r:id="rId3"/>
              </a:rPr>
              <a:t>TechBlog</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にて紹介頂く</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富士ゼロックス社の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SE</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部隊（数百名）の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Top5</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に入り、</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新規事業の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企画メンバーにアサインされた経験あり</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富士ゼロックス社の一般職（数千名）の中で、</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名だけが参加できる</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戦略リーダー選抜研修という</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8</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カ月間の研修メンバーに選ばれた経験あり</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副業にて、株式会社デンソーの人事</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DX</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のコンサルタントとして活動し、</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人事の室長の方に評価頂き、</a:t>
            </a: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hlinkClick r:id="rId4"/>
              </a:rPr>
              <a:t>lotsful</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hlinkClick r:id="rId4"/>
              </a:rPr>
              <a:t>のサイト</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にて事例を紹介頂く</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副業にて、株式会社日立製作所にて最新の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エージェント導入の推進を行い、数十名の社員から高評価を頂く</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959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27BE1-258E-F0B3-7561-73F73E5D943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56E7BA-A21A-C547-BAC2-6C219341B915}"/>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メンバー紹介②</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CA262D70-2A4B-27C4-013A-0E51C748CAF2}"/>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sp>
        <p:nvSpPr>
          <p:cNvPr id="6" name="正方形/長方形 5">
            <a:extLst>
              <a:ext uri="{FF2B5EF4-FFF2-40B4-BE49-F238E27FC236}">
                <a16:creationId xmlns:a16="http://schemas.microsoft.com/office/drawing/2014/main" id="{64615C8C-D4A7-D3D6-B6C5-CA4AAD0A1B27}"/>
              </a:ext>
            </a:extLst>
          </p:cNvPr>
          <p:cNvSpPr/>
          <p:nvPr/>
        </p:nvSpPr>
        <p:spPr>
          <a:xfrm>
            <a:off x="2162175" y="828674"/>
            <a:ext cx="9763125" cy="5527676"/>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numCol="2"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蔦谷 空（つたや そら）</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所属部署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Ｄｉｖｉｓｉｏｎ統括本部 ＳａａＳ領域統括</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ビューティＤｉｖｉｓｉｏｎ 営業８部 群馬キレイグループ ３チーム</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美容サロンに対して広告掲載や集客支援の提案を行い、</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店舗の売上や集客アップをサポートし、</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広告戦略の全体設計～経営戦略の課題解決まで担当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リクサーチ</a:t>
            </a:r>
            <a:r>
              <a:rPr kumimoji="0" lang="en-US" altLang="ja-JP" sz="1200" kern="0" dirty="0">
                <a:solidFill>
                  <a:srgbClr val="262699"/>
                </a:solidFill>
                <a:latin typeface="Meiryo UI" panose="020B0604030504040204" pitchFamily="50" charset="-128"/>
                <a:ea typeface="Meiryo UI" panose="020B0604030504040204" pitchFamily="50" charset="-128"/>
              </a:rPr>
              <a:t>URL</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リクサーチ_蔦谷</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 空</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2023</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株式会社リクルート 新卒入社</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海外での生活経験を活かし、一次情報の収集・共有を担うとともに、</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案件進捗管理や渉外対応といった</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PMO</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も担当</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起案背景と想い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海外で暮らす日本人留学生や駐在経験者が持つネットワークや視点には、国内では得られない大きな価値があると常々感じてきた。</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そうした海外居住者と企業を結ぶ仕組みに強い関心がある。</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また、学生時代は父の経営する会社を海外進出させるために尽力したものの、十分な市場理解や体制づくりができず、結果的に失敗に終わった経験がある。この体験から、日本企業が海外市場で自社の価値を伝え、外貨を稼ぐことの難しさと重要性を痛感した。</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だからこそ、現地のリアルな声を安全かつ安価に届けられる「</a:t>
            </a: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rPr>
              <a:t>BlueTry</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」の構想には、個人的な想いと社会的意義の両面で強く共感しており、本気で実現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したいと考えている。</a:t>
            </a: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実現に向けての課題感</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収益の持続性</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サービスの質の担保</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リーガルチェック</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できること：渉外、広告戦略の全体設計～経営戦略、営業</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できないこと：ネットワーク設計、データサイエンス、プロダクト開発</a:t>
            </a:r>
          </a:p>
        </p:txBody>
      </p:sp>
      <p:pic>
        <p:nvPicPr>
          <p:cNvPr id="7" name="図 6">
            <a:extLst>
              <a:ext uri="{FF2B5EF4-FFF2-40B4-BE49-F238E27FC236}">
                <a16:creationId xmlns:a16="http://schemas.microsoft.com/office/drawing/2014/main" id="{6B7E5EC4-4FB5-70B3-305C-CBC9BB3E9E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23824" y="828674"/>
            <a:ext cx="1857760" cy="265885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56587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22476-9BE9-4EE7-ADBB-742A5B6024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6D5BA99-ED1E-67E2-C307-5969100CA232}"/>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メンバー紹介③</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1F65D0FF-3812-F3E4-AEE8-07D663D98924}"/>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sp>
        <p:nvSpPr>
          <p:cNvPr id="6" name="正方形/長方形 5">
            <a:extLst>
              <a:ext uri="{FF2B5EF4-FFF2-40B4-BE49-F238E27FC236}">
                <a16:creationId xmlns:a16="http://schemas.microsoft.com/office/drawing/2014/main" id="{408CD518-FD34-962F-5455-5B9887280FDA}"/>
              </a:ext>
            </a:extLst>
          </p:cNvPr>
          <p:cNvSpPr/>
          <p:nvPr/>
        </p:nvSpPr>
        <p:spPr>
          <a:xfrm>
            <a:off x="2162175" y="828674"/>
            <a:ext cx="9763125" cy="5527676"/>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numCol="2"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小池 良（こいけ りょう）</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所属部署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販促・ＳａａＳ（ライフスタイル）事業担当</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販促領域プロダクトマネジメント室（旅行・飲食・ビューティー・ＩＤＰ） ビューティープロダクトマネジメントユニット</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ビューティープロダクトマネジメント１グループ</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Hot Pepper Beauty</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本体のプロダクトマネジメントグループで、</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将来の予約数計画の作成やコスト管理、</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データ分析に基づく事業課題の特定および解決施策の提案・実行</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リクサーチ</a:t>
            </a:r>
            <a:r>
              <a:rPr kumimoji="0" lang="en-US" altLang="ja-JP" sz="1200" kern="0" dirty="0">
                <a:solidFill>
                  <a:srgbClr val="262699"/>
                </a:solidFill>
                <a:latin typeface="Meiryo UI" panose="020B0604030504040204" pitchFamily="50" charset="-128"/>
                <a:ea typeface="Meiryo UI" panose="020B0604030504040204" pitchFamily="50" charset="-128"/>
              </a:rPr>
              <a:t>URL</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リクサーチ_小池</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 良</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2019</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旭化成株式会社 入社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医薬品原材料事業の事業企画を担当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新工場建設の投資提案および</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海外進出時のマーケティング戦略検討を実施</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2022</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デロイトトーマツコンサルティング合同会社 入社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Customer &amp; Marketing Division</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にて、</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不動産大手の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Web</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サービスの広告戦略策定支援</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耐久消費財メーカーの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EC</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サイト運用支援</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保険会社の</a:t>
            </a:r>
            <a:r>
              <a:rPr kumimoji="0" lang="en-US" altLang="ja-JP" sz="1200" kern="0" dirty="0" err="1">
                <a:solidFill>
                  <a:srgbClr val="000000">
                    <a:lumMod val="65000"/>
                    <a:lumOff val="35000"/>
                  </a:srgbClr>
                </a:solidFill>
                <a:latin typeface="Meiryo UI" panose="020B0604030504040204" pitchFamily="50" charset="-128"/>
                <a:ea typeface="Meiryo UI" panose="020B0604030504040204" pitchFamily="50" charset="-128"/>
              </a:rPr>
              <a:t>BtoB</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新規事業戦略策定支援など担当</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2024</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株式会社リクルート 入社</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新卒で入社したメーカーで、事業企画として海外市場でのマーケティング戦略を検討した経験から、日本企業が海外市場に進出する際の検討プロセスや課題について当事者の視点を提供。</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起案背景と想い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日本国内とは比較にならない「海外」という巨大市場への進出を支援できる</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この案件は、日本企業の稼ぐ力を高めるという全社戦略にも一致しており</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非常に魅力的であると考える。</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留学生等の海外居住者とのマッチングという</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観点と、企業のマーケティング支援という</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Help Business Work Smarter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の観点がミックスされた本案件を事業化し、リクルートの事業拡大に貢献したい。</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実現に向けての課題感</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中小企業が進出したい国・地域で十分な量の調査者を確保できるのか</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いかに調査者にリーチしていくか</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できること：戦略策定</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ビジネス要件検討</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データ分析→課題抽出→改善</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できないこと：技術要件定義、プロダクト開発</a:t>
            </a:r>
          </a:p>
        </p:txBody>
      </p:sp>
      <p:pic>
        <p:nvPicPr>
          <p:cNvPr id="9" name="図 8" descr="犬を抱いている男性&#10;&#10;AI 生成コンテンツは誤りを含む可能性があります。">
            <a:extLst>
              <a:ext uri="{FF2B5EF4-FFF2-40B4-BE49-F238E27FC236}">
                <a16:creationId xmlns:a16="http://schemas.microsoft.com/office/drawing/2014/main" id="{A98B1C39-5122-FD9A-DE85-889FAB998882}"/>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3824" y="828674"/>
            <a:ext cx="1857977" cy="24765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99915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87B1-9CE4-999F-4997-399EF30A0B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BBBE15-26E0-2854-0997-A5453B7DC8B8}"/>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メンバー紹介④</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CB46E52D-BB98-4908-9372-24C6010490B9}"/>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sp>
        <p:nvSpPr>
          <p:cNvPr id="6" name="正方形/長方形 5">
            <a:extLst>
              <a:ext uri="{FF2B5EF4-FFF2-40B4-BE49-F238E27FC236}">
                <a16:creationId xmlns:a16="http://schemas.microsoft.com/office/drawing/2014/main" id="{DED27677-0D19-D586-A1DF-2FC1E6211E12}"/>
              </a:ext>
            </a:extLst>
          </p:cNvPr>
          <p:cNvSpPr/>
          <p:nvPr/>
        </p:nvSpPr>
        <p:spPr>
          <a:xfrm>
            <a:off x="2162175" y="828674"/>
            <a:ext cx="9763125" cy="5527676"/>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numCol="2"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蕪木 創平（かぶらき そうへい）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所属部署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スタッフ統括本部　ＩＣＴ ＩＣＴ統括室</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基幹システムユニット 基幹システム部 基幹システム１グループ</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業務効率化や課題解決のための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ソリューション提案、実開発を実施</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加えて、</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導入に向けた最新技術の調査やその精度検証などを担当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リクサーチ</a:t>
            </a:r>
            <a:r>
              <a:rPr kumimoji="0" lang="en-US" altLang="ja-JP" sz="1200" kern="0" dirty="0">
                <a:solidFill>
                  <a:srgbClr val="262699"/>
                </a:solidFill>
                <a:latin typeface="Meiryo UI" panose="020B0604030504040204" pitchFamily="50" charset="-128"/>
                <a:ea typeface="Meiryo UI" panose="020B0604030504040204" pitchFamily="50" charset="-128"/>
              </a:rPr>
              <a:t>URL</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ja-JP" sz="1200" kern="0" dirty="0">
                <a:solidFill>
                  <a:srgbClr val="000000">
                    <a:lumMod val="65000"/>
                    <a:lumOff val="35000"/>
                  </a:srgbClr>
                </a:solidFill>
                <a:latin typeface="Meiryo UI" panose="020B0604030504040204" pitchFamily="50" charset="-128"/>
                <a:ea typeface="Meiryo UI" panose="020B0604030504040204" pitchFamily="50" charset="-128"/>
                <a:hlinkClick r:id="rId2">
                  <a:extLst>
                    <a:ext uri="{A12FA001-AC4F-418D-AE19-62706E023703}">
                      <ahyp:hlinkClr xmlns:ahyp="http://schemas.microsoft.com/office/drawing/2018/hyperlinkcolor" val="tx"/>
                    </a:ext>
                  </a:extLst>
                </a:hlinkClick>
              </a:rPr>
              <a:t>リクサーチ_蕪木 創平</a:t>
            </a:r>
            <a:endParaRPr kumimoji="0" lang="ja-JP"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2022</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チームラボ株式会社　入社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SI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領域にて</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Web</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アプリケーションエンジニアとして</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不動産会社の複数基幹システム開発・保守を担当</a:t>
            </a:r>
          </a:p>
          <a:p>
            <a:pPr marL="182562" lvl="1" defTabSz="447675"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2024</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株式会社リクルート 入社</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前職やこれまでの開発経験から得た技術力を活かし、</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本案件を実現するためにプラットフォームについて、</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内部のシステム構成やデザインの検討から設計、実開発までを担当</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起案背景と想い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学生時代の部活動（ラグビー）経験や新卒で入社したベンチャー（前職）での経験を通して、「チームを強くすること」、「チームで強い相手に勝つこと」に熱量高く取り組んできた。</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留学生と中小企業をマッチングさせるこの案件では、リクルートが培ってきた</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「個人と企業を繋ぐ」というアセットを活用できるだけでなく、独自のノウハウやデータを蓄積し、リクルートに新たな価値をもたらすことができると感じている。</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本案件を通じてリクルートのさらなる成長に貢献していきたい。</a:t>
            </a: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実現に向けての課題感</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単純な</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Web</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アンケート等だけで中小企業が海外進出を判断するための材料になりうるデータを収集できるかや定性的なデータをどのようにして企業向けに価値ある形として整形し届けるか。</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できること：</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Web</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系システム開発全般（上流から下流工程まで） </a:t>
            </a: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できないこと：営業、マーケティング</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基本情報技術者</a:t>
            </a: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応用情報技術者</a:t>
            </a:r>
            <a:endPar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AWS-SAA</a:t>
            </a:r>
          </a:p>
          <a:p>
            <a:pPr marL="355600" lvl="1" indent="-173038" fontAlgn="base">
              <a:spcBef>
                <a:spcPct val="0"/>
              </a:spcBef>
              <a:spcAft>
                <a:spcPct val="0"/>
              </a:spcAft>
              <a:buFont typeface="Arial" panose="020B0604020202020204" pitchFamily="34" charset="0"/>
              <a:buChar char="•"/>
            </a:pP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VR</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技術者（</a:t>
            </a: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VR</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学会） </a:t>
            </a:r>
          </a:p>
        </p:txBody>
      </p:sp>
      <p:pic>
        <p:nvPicPr>
          <p:cNvPr id="5" name="図 4">
            <a:extLst>
              <a:ext uri="{FF2B5EF4-FFF2-40B4-BE49-F238E27FC236}">
                <a16:creationId xmlns:a16="http://schemas.microsoft.com/office/drawing/2014/main" id="{C4C57367-7F6B-1C5F-2F1B-2893C64DA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24" y="828674"/>
            <a:ext cx="1866901" cy="186690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740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5DBF1-0399-3E1E-4DA5-03524AC36A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B15A42-0142-67DD-31D5-5FDED0F716D4}"/>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サポーター紹介①</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84455CE-0456-2714-FF72-B1812838FF66}"/>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cxnSp>
        <p:nvCxnSpPr>
          <p:cNvPr id="3" name="直線コネクタ 2">
            <a:extLst>
              <a:ext uri="{FF2B5EF4-FFF2-40B4-BE49-F238E27FC236}">
                <a16:creationId xmlns:a16="http://schemas.microsoft.com/office/drawing/2014/main" id="{DE038D0F-FFB6-1469-35E3-DC2510068B3A}"/>
              </a:ext>
            </a:extLst>
          </p:cNvPr>
          <p:cNvCxnSpPr>
            <a:cxnSpLocks/>
          </p:cNvCxnSpPr>
          <p:nvPr/>
        </p:nvCxnSpPr>
        <p:spPr>
          <a:xfrm rot="5400000">
            <a:off x="3258251" y="3558472"/>
            <a:ext cx="5675499" cy="0"/>
          </a:xfrm>
          <a:prstGeom prst="line">
            <a:avLst/>
          </a:prstGeom>
          <a:ln w="19050">
            <a:solidFill>
              <a:srgbClr val="262699"/>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64429E3C-B0ED-0907-130E-B029CFF20E8F}"/>
              </a:ext>
            </a:extLst>
          </p:cNvPr>
          <p:cNvSpPr/>
          <p:nvPr/>
        </p:nvSpPr>
        <p:spPr>
          <a:xfrm>
            <a:off x="1752539" y="682226"/>
            <a:ext cx="4278434" cy="5050301"/>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関根 文也（せきね ふみや）</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デロイトトーマツファイナンシャルアドバイザリー</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金融機関向けストラテジーサービス</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M&amp;A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戦略立案、</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BDD</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PMI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などの支援）</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2012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ソフトバンク入社</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海外営業や電力小売事業の立ち上げに従事</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2016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野村不動産入社</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法人コンサルティング営業や海外部門で企画業務に従事</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2021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東京海上日動火災保険入社</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脱炭素関連の新規事業企画に従事</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2024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デロイトトーマツファイナンシャルアドバイザリー入社</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金融セクターストラテジーチームのマネージャー</a:t>
            </a:r>
            <a:endParaRPr kumimoji="0" lang="en-US" altLang="ja-JP" sz="1200" b="1"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留学生の実態に係る各種調査</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上記を踏まえたサービス設計への反映</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実現に向けての課題感</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本事業における市場規模（スケールするための十分な市場</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規模を有するか）、将来的なアップサイドやクロスセルの検討</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各国における法規制のクリア（留学生の就労関係など）</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できること：サービス初期設計と実現に向けた</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PoC</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の設計</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できないこと：プログラミング</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東京大学経済学部経営学科 卒業</a:t>
            </a:r>
          </a:p>
          <a:p>
            <a:pPr marL="355600" lvl="1" indent="-173038" fontAlgn="base">
              <a:spcBef>
                <a:spcPct val="0"/>
              </a:spcBef>
              <a:spcAft>
                <a:spcPct val="0"/>
              </a:spcAft>
              <a:buFont typeface="Arial" panose="020B0604020202020204" pitchFamily="34" charset="0"/>
              <a:buChar char="•"/>
            </a:pP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早稲田大学大学院経営管理研究科 修了（</a:t>
            </a: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MBA</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p>
        </p:txBody>
      </p:sp>
      <p:pic>
        <p:nvPicPr>
          <p:cNvPr id="6" name="図 5" descr="ネクタイを締めた男性&#10;&#10;AI 生成コンテンツは誤りを含む可能性があります。">
            <a:extLst>
              <a:ext uri="{FF2B5EF4-FFF2-40B4-BE49-F238E27FC236}">
                <a16:creationId xmlns:a16="http://schemas.microsoft.com/office/drawing/2014/main" id="{D4A10D41-ADF8-902A-B604-8507610A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526" y="682226"/>
            <a:ext cx="1339930" cy="2009894"/>
          </a:xfrm>
          <a:prstGeom prst="rect">
            <a:avLst/>
          </a:prstGeom>
          <a:effectLst>
            <a:outerShdw blurRad="50800" dist="38100" dir="2700000" algn="tl" rotWithShape="0">
              <a:prstClr val="black">
                <a:alpha val="40000"/>
              </a:prstClr>
            </a:outerShdw>
          </a:effectLst>
        </p:spPr>
      </p:pic>
      <p:sp>
        <p:nvSpPr>
          <p:cNvPr id="7" name="正方形/長方形 6">
            <a:extLst>
              <a:ext uri="{FF2B5EF4-FFF2-40B4-BE49-F238E27FC236}">
                <a16:creationId xmlns:a16="http://schemas.microsoft.com/office/drawing/2014/main" id="{0CDDAE57-9574-7FFF-7AA7-8C0363586E44}"/>
              </a:ext>
            </a:extLst>
          </p:cNvPr>
          <p:cNvSpPr/>
          <p:nvPr/>
        </p:nvSpPr>
        <p:spPr>
          <a:xfrm>
            <a:off x="7857069" y="682226"/>
            <a:ext cx="4278434" cy="2908699"/>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河合 美貴子（かわい みきこ）</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卸小売業の取締役</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大学卒業後、卸小売業（家業）の取締役に就任</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具体的に支援できること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中小企業側の意見提供（ペルソナとして）</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同じ中小企業経営者の友人が</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100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名以上いる</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留学経験者としての意見提供</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上智大学</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 卒業</a:t>
            </a:r>
          </a:p>
          <a:p>
            <a:pPr marL="355600" lvl="1" indent="-173038" fontAlgn="base">
              <a:spcBef>
                <a:spcPct val="0"/>
              </a:spcBef>
              <a:spcAft>
                <a:spcPct val="0"/>
              </a:spcAft>
              <a:buFont typeface="Arial" panose="020B0604020202020204" pitchFamily="34" charset="0"/>
              <a:buChar char="•"/>
            </a:pP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早稲田大学大学院経営管理研究科 修了（</a:t>
            </a:r>
            <a:r>
              <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rPr>
              <a:t>MBA</a:t>
            </a:r>
            <a:r>
              <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endParaRPr kumimoji="0" lang="en-US" altLang="zh-CN"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カナダへの留学経験あり</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ヘア＆メイクアップアーティストディプロマ取得／華道師範</a:t>
            </a:r>
            <a:endPar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754BE0E8-01E9-A90A-31E5-DD97ED31F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056" y="682226"/>
            <a:ext cx="1507886" cy="20098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12" name="直線コネクタ 11">
            <a:extLst>
              <a:ext uri="{FF2B5EF4-FFF2-40B4-BE49-F238E27FC236}">
                <a16:creationId xmlns:a16="http://schemas.microsoft.com/office/drawing/2014/main" id="{D5602022-1B3B-08DB-26D9-2C907EF93E99}"/>
              </a:ext>
            </a:extLst>
          </p:cNvPr>
          <p:cNvCxnSpPr>
            <a:cxnSpLocks/>
          </p:cNvCxnSpPr>
          <p:nvPr/>
        </p:nvCxnSpPr>
        <p:spPr>
          <a:xfrm rot="10800000">
            <a:off x="6134750" y="3539422"/>
            <a:ext cx="5999451" cy="0"/>
          </a:xfrm>
          <a:prstGeom prst="line">
            <a:avLst/>
          </a:prstGeom>
          <a:ln w="19050">
            <a:solidFill>
              <a:srgbClr val="262699"/>
            </a:solidFill>
            <a:prstDash val="dash"/>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A1F1A6DD-A364-DDF5-F8F0-92DDD836D602}"/>
              </a:ext>
            </a:extLst>
          </p:cNvPr>
          <p:cNvSpPr/>
          <p:nvPr/>
        </p:nvSpPr>
        <p:spPr>
          <a:xfrm>
            <a:off x="7857069" y="3627764"/>
            <a:ext cx="4278434" cy="2908699"/>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岩崎　剛士（いわさき つよし）</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医薬品関連の製造</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販売代理店の常務取締役</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2003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薬剤師免許取得</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2011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事業本部長として現所属企業の新規立ち上げに従事</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2021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常務取締役として就任後、売上規模</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30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憶に拡大</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具体的に支援できること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海外への商品販売を自ら開拓しているため、</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中小企業目線でのペルソナとして助言できる</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グロービス経営大学院大学経営研究科 修了（</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MBA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事業全体の経営およびオペレーション（営業、開発、品質、</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ロジスティック、人事）に明るい</a:t>
            </a:r>
            <a:endPar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endParaRPr>
          </a:p>
        </p:txBody>
      </p:sp>
      <p:pic>
        <p:nvPicPr>
          <p:cNvPr id="16" name="Picture 12" descr="https://attachments.office.net/owa/hiroto_ochi%40r.recruit.co.jp/service.svc/s/GetAttachmentThumbnail?id=AAMkAGM4YTAzMTJlLTE2ZDgtNDQ2Yy04ZWI1LTdhYTkwNzVmOTliNgBGAAAAAAC9rnY8GUyxRIXAhKe7x%2F5eBwDz5QoMCKamT6bCS586Bg%2BLAAAAAAEMAADz5QoMCKamT6bCS586Bg%2BLAAAD8n54AAABEgAQACAqzMqkz7RAvNConDFhxxA%3D&amp;thumbnailType=2&amp;token=eyJhbGciOiJSUzI1NiIsImtpZCI6IkZBRDY1NDI2MkM2QUYyOTYxQUExRThDQUI3OEZGMUIyNzBFNzA3RTkiLCJ0eXAiOiJKV1QiLCJ4NXQiOiItdFpVSml4cThwWWFvZWpLdDRfeHNuRG5CLWsifQ.eyJvcmlnaW4iOiJodHRwczovL291dGxvb2sub2ZmaWNlLmNvbSIsInVjIjoiNjNkOGFjZmEzYTRjNDUxNDgyNDE5ZDMyYzE5MTU3MTIiLCJzaWduaW5fc3RhdGUiOiJbXCJpbmtub3dubnR3a1wiLFwia21zaVwiXSIsInZlciI6IkV4Y2hhbmdlLkNhbGxiYWNrLlYxIiwiYXBwY3R4c2VuZGVyIjoiT3dhRG93bmxvYWRAMmYyMjRmNDItMzQ0MC00OTczLWE4ZTktNjdmNzcyNzA2MGIzIiwiaXNzcmluZyI6IldXIiwiYXBwY3R4Ijoie1wibXNleGNocHJvdFwiOlwib3dhXCIsXCJwdWlkXCI6XCIxMTUzODAxMTIxMjE1NjEzOTQ4XCIsXCJzY29wZVwiOlwiT3dhRG93bmxvYWRcIixcIm9pZFwiOlwiMWI2YzQ0NmYtNDk5My00NTRiLWE1MmYtMTliNjVhMDMyMmZmXCIsXCJwcmltYXJ5c2lkXCI6XCJTLTEtNS0yMS0xODU4NTA0NTc1LTI1NDMzMjQ4NzItMjYwMjI3MjA2MS0zNjEyNDM1N1wifSIsIm5iZiI6MTYzODkyMTUyNCwiZXhwIjoxNjM4OTIyMTI0LCJpc3MiOiIwMDAwMDAwMi0wMDAwLTBmZjEtY2UwMC0wMDAwMDAwMDAwMDBAMmYyMjRmNDItMzQ0MC00OTczLWE4ZTktNjdmNzcyNzA2MGIzIiwiYXVkIjoiMDAwMDAwMDItMDAwMC0wZmYxLWNlMDAtMDAwMDAwMDAwMDAwL2F0dGFjaG1lbnRzLm9mZmljZS5uZXRAMmYyMjRmNDItMzQ0MC00OTczLWE4ZTktNjdmNzcyNzA2MGIzIiwiaGFwcCI6Im93YSJ9.bM5iN5iCXZJaDIkMtX67qqgOKLDUT03tcOkNF3_77A-93xEZC4gJO_KvVscioW_r27MH5ZoitB_gA-qUXcc7saWFsvkEgX2iVU6liWzP3Gug6lm0ymqc-PjP-l1GonlvYpvMifnCEPqGKF79fvFIsq36XEPmw_aHCtiZsHUGZwt88nfD5YvzwSVA_lVk5xO_XH6wRLZ1CpZxIBqIRSU-Yjaa4ZPKBm5HvoXbt6AZ9Fzxrfh3-xenKKgrdMAeIIWxbmes706ZBBom7BWLoN6OG3djnHWBgFPxRTCW6Or9K-uAd9GKlkYdFGI5ECQXopM8Npr9hilB-y62T732uwGm1w&amp;X-OWA-CANARY=7b9snWoSAU6qcq1c2q6qLtD4KIjdudkYuI7nQCAVk1PrhUcbnKautmHD3XGsraxH0JUSZZnseTM.&amp;owa=outlook.office.com&amp;scriptVer=20211129004.15&amp;animation=true">
            <a:extLst>
              <a:ext uri="{FF2B5EF4-FFF2-40B4-BE49-F238E27FC236}">
                <a16:creationId xmlns:a16="http://schemas.microsoft.com/office/drawing/2014/main" id="{0C078336-04C4-7A0C-3DA1-FDC5E7D2A7AC}"/>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a:fillRect/>
          </a:stretch>
        </p:blipFill>
        <p:spPr bwMode="auto">
          <a:xfrm>
            <a:off x="6274057" y="3627764"/>
            <a:ext cx="1508366" cy="1943098"/>
          </a:xfrm>
          <a:prstGeom prst="rect">
            <a:avLst/>
          </a:prstGeom>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6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2A299-D88A-8621-C540-6358E59C808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643656-3885-59CB-898A-E54D708EDC7C}"/>
              </a:ext>
            </a:extLst>
          </p:cNvPr>
          <p:cNvSpPr>
            <a:spLocks noGrp="1"/>
          </p:cNvSpPr>
          <p:nvPr>
            <p:ph type="title"/>
          </p:nvPr>
        </p:nvSpPr>
        <p:spPr/>
        <p:txBody>
          <a:bodyPr anchor="ctr"/>
          <a:lstStyle/>
          <a:p>
            <a:r>
              <a:rPr lang="ja-JP" altLang="en-US" dirty="0">
                <a:latin typeface="Meiryo UI" panose="020B0604030504040204" pitchFamily="50" charset="-128"/>
                <a:ea typeface="Meiryo UI" panose="020B0604030504040204" pitchFamily="50" charset="-128"/>
              </a:rPr>
              <a:t>サポーター紹介②</a:t>
            </a:r>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ABA838E4-278D-07CB-F634-50DB5EFC06D3}"/>
              </a:ext>
            </a:extLst>
          </p:cNvPr>
          <p:cNvSpPr>
            <a:spLocks noGrp="1"/>
          </p:cNvSpPr>
          <p:nvPr>
            <p:ph type="ftr" sz="quarter" idx="15"/>
          </p:nvPr>
        </p:nvSpPr>
        <p:spPr>
          <a:xfrm>
            <a:off x="4038600" y="6356350"/>
            <a:ext cx="4114800" cy="365125"/>
          </a:xfrm>
        </p:spPr>
        <p:txBody>
          <a:bodyPr/>
          <a:lstStyle/>
          <a:p>
            <a:r>
              <a:rPr kumimoji="1" lang="en" altLang="ja-JP" dirty="0"/>
              <a:t>(C) Recruit Co., Ltd. All rights reserved. </a:t>
            </a:r>
            <a:endParaRPr kumimoji="1" lang="ja-JP" altLang="en-US" dirty="0"/>
          </a:p>
        </p:txBody>
      </p:sp>
      <p:cxnSp>
        <p:nvCxnSpPr>
          <p:cNvPr id="3" name="直線コネクタ 2">
            <a:extLst>
              <a:ext uri="{FF2B5EF4-FFF2-40B4-BE49-F238E27FC236}">
                <a16:creationId xmlns:a16="http://schemas.microsoft.com/office/drawing/2014/main" id="{2DFC94B9-3435-BCD9-420F-02169D1642E3}"/>
              </a:ext>
            </a:extLst>
          </p:cNvPr>
          <p:cNvCxnSpPr>
            <a:cxnSpLocks/>
          </p:cNvCxnSpPr>
          <p:nvPr/>
        </p:nvCxnSpPr>
        <p:spPr>
          <a:xfrm rot="5400000">
            <a:off x="3258251" y="3558472"/>
            <a:ext cx="5675499" cy="0"/>
          </a:xfrm>
          <a:prstGeom prst="line">
            <a:avLst/>
          </a:prstGeom>
          <a:ln w="19050">
            <a:solidFill>
              <a:srgbClr val="262699"/>
            </a:solidFill>
            <a:prstDash val="dash"/>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473AC54D-15F9-602C-79EE-C758BC77E2D8}"/>
              </a:ext>
            </a:extLst>
          </p:cNvPr>
          <p:cNvSpPr/>
          <p:nvPr/>
        </p:nvSpPr>
        <p:spPr>
          <a:xfrm>
            <a:off x="1752539" y="682226"/>
            <a:ext cx="4278434" cy="3804049"/>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大島 靖弘（おおしま やすひろ）</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系の上場企業の経営企画</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戦略</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コンサルティング</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企業価値向上に資する施策諸々</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投資・</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M&amp;A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検討</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実行と</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PMI</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、新規事業立ち上げ、</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BCP</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策定、</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JV</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設立など</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2016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外資系コンサルティングファーム　入社</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2020 	IT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領域向けの</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M&amp;A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アドバイザリーファーム 入社</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2021</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 リクルート 次世代経営管理準備室 入社</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2025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現職</a:t>
            </a:r>
            <a:endParaRPr kumimoji="0" lang="en-US" altLang="ja-JP" sz="1200" b="1"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起案資料の精査、事業計画策定支援など</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r>
              <a:rPr kumimoji="0" lang="en-US" altLang="ja-JP" sz="1200" kern="0" dirty="0">
                <a:solidFill>
                  <a:srgbClr val="262699"/>
                </a:solidFill>
                <a:latin typeface="Meiryo UI" panose="020B0604030504040204" pitchFamily="50" charset="-128"/>
                <a:ea typeface="Meiryo UI" panose="020B0604030504040204" pitchFamily="50" charset="-128"/>
              </a:rPr>
              <a:t>/</a:t>
            </a:r>
            <a:r>
              <a:rPr kumimoji="0" lang="ja-JP" altLang="en-US" sz="1200" kern="0" dirty="0">
                <a:solidFill>
                  <a:srgbClr val="262699"/>
                </a:solidFill>
                <a:latin typeface="Meiryo UI" panose="020B0604030504040204" pitchFamily="50" charset="-128"/>
                <a:ea typeface="Meiryo UI" panose="020B0604030504040204" pitchFamily="50" charset="-128"/>
              </a:rPr>
              <a:t>できないこと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できる出来る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出来ないではなく、</a:t>
            </a:r>
            <a:b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どうやったら出来るかを考えます。笑</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プロジェクトマネジメント、投資・</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M&amp;A</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に係る諸検討が得意</a:t>
            </a:r>
          </a:p>
        </p:txBody>
      </p:sp>
      <p:sp>
        <p:nvSpPr>
          <p:cNvPr id="7" name="正方形/長方形 6">
            <a:extLst>
              <a:ext uri="{FF2B5EF4-FFF2-40B4-BE49-F238E27FC236}">
                <a16:creationId xmlns:a16="http://schemas.microsoft.com/office/drawing/2014/main" id="{ABAE9223-93D9-F418-9F34-4A64467872BB}"/>
              </a:ext>
            </a:extLst>
          </p:cNvPr>
          <p:cNvSpPr/>
          <p:nvPr/>
        </p:nvSpPr>
        <p:spPr>
          <a:xfrm>
            <a:off x="7857069" y="682226"/>
            <a:ext cx="4278434" cy="2908699"/>
          </a:xfrm>
          <a:prstGeom prst="rect">
            <a:avLst/>
          </a:prstGeom>
          <a:solidFill>
            <a:schemeClr val="bg1"/>
          </a:solidFill>
          <a:ln>
            <a:noFill/>
          </a:ln>
          <a:effectLst/>
        </p:spPr>
        <p:style>
          <a:lnRef idx="1">
            <a:schemeClr val="accent1"/>
          </a:lnRef>
          <a:fillRef idx="2">
            <a:schemeClr val="accent1"/>
          </a:fillRef>
          <a:effectRef idx="1">
            <a:schemeClr val="accent1"/>
          </a:effectRef>
          <a:fontRef idx="minor">
            <a:schemeClr val="dk1"/>
          </a:fontRef>
        </p:style>
        <p:txBody>
          <a:bodyPr rtlCol="0" anchor="t"/>
          <a:lstStyle/>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氏名（ふりがな）</a:t>
            </a:r>
            <a:br>
              <a:rPr kumimoji="0" lang="en-US" altLang="ja-JP" sz="1200" kern="0" dirty="0">
                <a:solidFill>
                  <a:srgbClr val="262699"/>
                </a:solidFill>
                <a:latin typeface="Meiryo UI" panose="020B0604030504040204" pitchFamily="50" charset="-128"/>
                <a:ea typeface="Meiryo UI" panose="020B0604030504040204" pitchFamily="50" charset="-128"/>
              </a:rPr>
            </a:b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井上 和真（いのうえ かずま）</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lt"/>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所属</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ソリューション企業 シニアコンサルタント・リクルーター</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業務内容</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fontAlgn="base">
              <a:spcBef>
                <a:spcPct val="0"/>
              </a:spcBef>
              <a:spcAft>
                <a:spcPct val="0"/>
              </a:spcAft>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RPO</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・人材紹介</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経歴</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182562" lvl="1" defTabSz="622300" fontAlgn="base">
              <a:spcBef>
                <a:spcPct val="0"/>
              </a:spcBef>
              <a:spcAft>
                <a:spcPct val="0"/>
              </a:spcAft>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2017</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　専門商社 や 人材紹介企業複数社</a:t>
            </a:r>
            <a:b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b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2018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 </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2025</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 リクルート</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事業</a:t>
            </a:r>
            <a:endParaRPr kumimoji="0" lang="en-US" altLang="ja-JP" sz="1200" b="1" kern="0" dirty="0">
              <a:solidFill>
                <a:srgbClr val="000000">
                  <a:lumMod val="65000"/>
                  <a:lumOff val="35000"/>
                </a:srgbClr>
              </a:solidFill>
              <a:latin typeface="Meiryo UI" panose="020B0604030504040204" pitchFamily="50" charset="-128"/>
              <a:ea typeface="Meiryo UI" panose="020B0604030504040204" pitchFamily="50" charset="-128"/>
            </a:endParaRP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チームでの役割</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事業との接続検討・</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ビジネスに対する情報提供</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支援</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できること</a:t>
            </a:r>
            <a:endParaRPr kumimoji="0" lang="en-US" altLang="ja-JP" sz="1200" kern="0" dirty="0">
              <a:solidFill>
                <a:srgbClr val="262699"/>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HR</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ビジネスの企画・設計・推進</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マッチングビジネス推進・仕組みづくり</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営業活動・アドバイザー・デリバリー・</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PM</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管理・品質管理など</a:t>
            </a:r>
          </a:p>
          <a:p>
            <a:pPr marL="228600" indent="-228600" fontAlgn="base">
              <a:spcBef>
                <a:spcPct val="0"/>
              </a:spcBef>
              <a:spcAft>
                <a:spcPct val="0"/>
              </a:spcAft>
              <a:buFont typeface="+mj-ea"/>
              <a:buAutoNum type="arabicPeriod"/>
            </a:pPr>
            <a:r>
              <a:rPr kumimoji="0" lang="ja-JP" altLang="en-US" sz="1200" kern="0" dirty="0">
                <a:solidFill>
                  <a:srgbClr val="262699"/>
                </a:solidFill>
                <a:latin typeface="Meiryo UI" panose="020B0604030504040204" pitchFamily="50" charset="-128"/>
                <a:ea typeface="Meiryo UI" panose="020B0604030504040204" pitchFamily="50" charset="-128"/>
              </a:rPr>
              <a:t>その他</a:t>
            </a:r>
            <a:r>
              <a:rPr kumimoji="0" lang="en-US" altLang="ja-JP" sz="1200" kern="0" dirty="0">
                <a:solidFill>
                  <a:srgbClr val="262699"/>
                </a:solidFill>
                <a:latin typeface="Meiryo UI" panose="020B0604030504040204" pitchFamily="50" charset="-128"/>
                <a:ea typeface="Meiryo UI" panose="020B0604030504040204" pitchFamily="50" charset="-128"/>
              </a:rPr>
              <a:t>PR</a:t>
            </a: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商社での海外ビジネス経験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事業・</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PM</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経験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人材ビジネス約</a:t>
            </a: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20</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年経験</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国家資格２級キャリアコンサルティング技能士</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国家資格キャリアコンサルタント</a:t>
            </a:r>
            <a:endPar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endParaRPr>
          </a:p>
          <a:p>
            <a:pPr marL="355600" lvl="1" indent="-173038" fontAlgn="base">
              <a:spcBef>
                <a:spcPct val="0"/>
              </a:spcBef>
              <a:spcAft>
                <a:spcPct val="0"/>
              </a:spcAft>
              <a:buFont typeface="Arial" panose="020B0604020202020204" pitchFamily="34" charset="0"/>
              <a:buChar char="•"/>
            </a:pPr>
            <a:r>
              <a:rPr kumimoji="0" lang="en-US" altLang="ja-JP" sz="1200" kern="0" dirty="0">
                <a:solidFill>
                  <a:srgbClr val="000000">
                    <a:lumMod val="65000"/>
                    <a:lumOff val="35000"/>
                  </a:srgbClr>
                </a:solidFill>
                <a:latin typeface="Meiryo UI" panose="020B0604030504040204" pitchFamily="50" charset="-128"/>
                <a:ea typeface="Meiryo UI" panose="020B0604030504040204" pitchFamily="50" charset="-128"/>
              </a:rPr>
              <a:t>MBA </a:t>
            </a:r>
            <a:r>
              <a:rPr kumimoji="0" lang="ja-JP" altLang="en-US" sz="1200" kern="0" dirty="0">
                <a:solidFill>
                  <a:srgbClr val="000000">
                    <a:lumMod val="65000"/>
                    <a:lumOff val="35000"/>
                  </a:srgbClr>
                </a:solidFill>
                <a:latin typeface="Meiryo UI" panose="020B0604030504040204" pitchFamily="50" charset="-128"/>
                <a:ea typeface="Meiryo UI" panose="020B0604030504040204" pitchFamily="50" charset="-128"/>
              </a:rPr>
              <a:t>修得</a:t>
            </a:r>
            <a:endParaRPr kumimoji="0" lang="zh-CN" altLang="en-US" sz="1200" kern="0" dirty="0">
              <a:solidFill>
                <a:srgbClr val="000000">
                  <a:lumMod val="65000"/>
                  <a:lumOff val="35000"/>
                </a:srgbClr>
              </a:solidFill>
              <a:latin typeface="Meiryo UI" panose="020B0604030504040204" pitchFamily="50" charset="-128"/>
              <a:ea typeface="Meiryo UI" panose="020B0604030504040204" pitchFamily="50" charset="-128"/>
            </a:endParaRPr>
          </a:p>
        </p:txBody>
      </p:sp>
      <p:pic>
        <p:nvPicPr>
          <p:cNvPr id="8" name="Google Shape;54;p13" title="MIO01558 (2).jpg">
            <a:extLst>
              <a:ext uri="{FF2B5EF4-FFF2-40B4-BE49-F238E27FC236}">
                <a16:creationId xmlns:a16="http://schemas.microsoft.com/office/drawing/2014/main" id="{58008F9E-BBD6-DE1B-1C5F-722E973AB690}"/>
              </a:ext>
            </a:extLst>
          </p:cNvPr>
          <p:cNvPicPr preferRelativeResize="0"/>
          <p:nvPr/>
        </p:nvPicPr>
        <p:blipFill>
          <a:blip r:embed="rId2">
            <a:extLst>
              <a:ext uri="{28A0092B-C50C-407E-A947-70E740481C1C}">
                <a14:useLocalDpi xmlns:a14="http://schemas.microsoft.com/office/drawing/2010/main" val="0"/>
              </a:ext>
            </a:extLst>
          </a:blip>
          <a:stretch>
            <a:fillRect/>
          </a:stretch>
        </p:blipFill>
        <p:spPr>
          <a:xfrm>
            <a:off x="169526" y="682226"/>
            <a:ext cx="1482129" cy="1479949"/>
          </a:xfrm>
          <a:prstGeom prst="rect">
            <a:avLst/>
          </a:prstGeom>
          <a:effectLst>
            <a:outerShdw blurRad="50800" dist="38100" dir="2700000" algn="tl" rotWithShape="0">
              <a:prstClr val="black">
                <a:alpha val="40000"/>
              </a:prstClr>
            </a:outerShdw>
          </a:effectLst>
        </p:spPr>
      </p:pic>
      <p:pic>
        <p:nvPicPr>
          <p:cNvPr id="2050" name="Picture 2">
            <a:extLst>
              <a:ext uri="{FF2B5EF4-FFF2-40B4-BE49-F238E27FC236}">
                <a16:creationId xmlns:a16="http://schemas.microsoft.com/office/drawing/2014/main" id="{23680FE3-157C-5D9A-AFF3-786DDB8F3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4056" y="682226"/>
            <a:ext cx="1507421" cy="200989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7285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2382</Words>
  <Application>Microsoft Office PowerPoint</Application>
  <PresentationFormat>ワイド画面</PresentationFormat>
  <Paragraphs>209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Meiryo UI</vt:lpstr>
      <vt:lpstr>ＭＳ ゴシック</vt:lpstr>
      <vt:lpstr>游ゴシック</vt:lpstr>
      <vt:lpstr>Arial</vt:lpstr>
      <vt:lpstr>Office テーマ</vt:lpstr>
      <vt:lpstr>日本人留学生を通じた海外のテストマーケティングを 安価に安全に実施できる「BlueTry」</vt:lpstr>
      <vt:lpstr>メンバー紹介①</vt:lpstr>
      <vt:lpstr>メンバー紹介②</vt:lpstr>
      <vt:lpstr>メンバー紹介③</vt:lpstr>
      <vt:lpstr>メンバー紹介④</vt:lpstr>
      <vt:lpstr>サポーター紹介①</vt:lpstr>
      <vt:lpstr>サポーター紹介②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2025-09-23T07:44:41Z</dcterms:created>
  <dcterms:modified xsi:type="dcterms:W3CDTF">2025-09-23T19:41:12Z</dcterms:modified>
</cp:coreProperties>
</file>