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5"/>
  </p:notesMasterIdLst>
  <p:sldIdLst>
    <p:sldId id="2147374725" r:id="rId5"/>
    <p:sldId id="2147474836" r:id="rId6"/>
    <p:sldId id="2147473148" r:id="rId7"/>
    <p:sldId id="2147474987" r:id="rId8"/>
    <p:sldId id="2147475162" r:id="rId9"/>
    <p:sldId id="2147475182" r:id="rId10"/>
    <p:sldId id="2147475184" r:id="rId11"/>
    <p:sldId id="2147475186" r:id="rId12"/>
    <p:sldId id="2147475129" r:id="rId13"/>
    <p:sldId id="2147475206" r:id="rId14"/>
    <p:sldId id="2147475173" r:id="rId15"/>
    <p:sldId id="2147475199" r:id="rId16"/>
    <p:sldId id="2147475189" r:id="rId17"/>
    <p:sldId id="2147475214" r:id="rId18"/>
    <p:sldId id="2147475192" r:id="rId19"/>
    <p:sldId id="2147475210" r:id="rId20"/>
    <p:sldId id="2147475211" r:id="rId21"/>
    <p:sldId id="2147475151" r:id="rId22"/>
    <p:sldId id="2147475213" r:id="rId23"/>
    <p:sldId id="2147474723" r:id="rId24"/>
    <p:sldId id="2147475127" r:id="rId25"/>
    <p:sldId id="2147475150" r:id="rId26"/>
    <p:sldId id="2147475657" r:id="rId27"/>
    <p:sldId id="2147475658" r:id="rId28"/>
    <p:sldId id="2147475241" r:id="rId29"/>
    <p:sldId id="2147475228" r:id="rId30"/>
    <p:sldId id="2147475187" r:id="rId31"/>
    <p:sldId id="2147475217" r:id="rId32"/>
    <p:sldId id="2147475207" r:id="rId33"/>
    <p:sldId id="2147475218" r:id="rId34"/>
    <p:sldId id="2147475668" r:id="rId35"/>
    <p:sldId id="2147475678" r:id="rId36"/>
    <p:sldId id="2147475674" r:id="rId37"/>
    <p:sldId id="2147475653" r:id="rId38"/>
    <p:sldId id="2147475655" r:id="rId39"/>
    <p:sldId id="2147475654" r:id="rId40"/>
    <p:sldId id="2147475224" r:id="rId41"/>
    <p:sldId id="2147475221" r:id="rId42"/>
    <p:sldId id="2147475226" r:id="rId43"/>
    <p:sldId id="2147475229" r:id="rId44"/>
    <p:sldId id="2147475220" r:id="rId45"/>
    <p:sldId id="2147475225" r:id="rId46"/>
    <p:sldId id="2147475227" r:id="rId47"/>
    <p:sldId id="2147475223" r:id="rId48"/>
    <p:sldId id="2147475219" r:id="rId49"/>
    <p:sldId id="2147475110" r:id="rId50"/>
    <p:sldId id="2147475107" r:id="rId51"/>
    <p:sldId id="2147475112" r:id="rId52"/>
    <p:sldId id="2147475105" r:id="rId53"/>
    <p:sldId id="2147475047" r:id="rId5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タイトルと本書の位置づけ" id="{44F99486-5EB5-4CE7-8BA1-8FD70D12E558}">
          <p14:sldIdLst>
            <p14:sldId id="2147374725"/>
            <p14:sldId id="2147474836"/>
          </p14:sldIdLst>
        </p14:section>
        <p14:section name="本ツールの概要" id="{8A9BE360-92F4-440F-9BC2-29EA9DEB2773}">
          <p14:sldIdLst>
            <p14:sldId id="2147473148"/>
            <p14:sldId id="2147474987"/>
            <p14:sldId id="2147475162"/>
            <p14:sldId id="2147475182"/>
            <p14:sldId id="2147475184"/>
            <p14:sldId id="2147475186"/>
          </p14:sldIdLst>
        </p14:section>
        <p14:section name="システム要求" id="{2105E93A-55FA-4F80-B33B-752F58FFAF54}">
          <p14:sldIdLst>
            <p14:sldId id="2147475129"/>
            <p14:sldId id="2147475206"/>
            <p14:sldId id="2147475173"/>
            <p14:sldId id="2147475199"/>
            <p14:sldId id="2147475189"/>
            <p14:sldId id="2147475214"/>
            <p14:sldId id="2147475192"/>
            <p14:sldId id="2147475210"/>
            <p14:sldId id="2147475211"/>
            <p14:sldId id="2147475151"/>
            <p14:sldId id="2147475213"/>
            <p14:sldId id="2147474723"/>
            <p14:sldId id="2147475127"/>
            <p14:sldId id="2147475150"/>
            <p14:sldId id="2147475657"/>
          </p14:sldIdLst>
        </p14:section>
        <p14:section name="Appendix" id="{DE438AE8-05ED-4B99-93FA-E9837B006DBE}">
          <p14:sldIdLst>
            <p14:sldId id="2147475658"/>
            <p14:sldId id="2147475241"/>
            <p14:sldId id="2147475228"/>
            <p14:sldId id="2147475187"/>
            <p14:sldId id="2147475217"/>
            <p14:sldId id="2147475207"/>
            <p14:sldId id="2147475218"/>
          </p14:sldIdLst>
        </p14:section>
        <p14:section name="各種MTG資料" id="{4555A03C-FE21-4F96-8F4C-3A55E3BB1A93}">
          <p14:sldIdLst>
            <p14:sldId id="2147475668"/>
            <p14:sldId id="2147475678"/>
            <p14:sldId id="2147475674"/>
            <p14:sldId id="2147475653"/>
            <p14:sldId id="2147475655"/>
            <p14:sldId id="2147475654"/>
            <p14:sldId id="2147475224"/>
            <p14:sldId id="2147475221"/>
            <p14:sldId id="2147475226"/>
            <p14:sldId id="2147475229"/>
            <p14:sldId id="2147475220"/>
            <p14:sldId id="2147475225"/>
            <p14:sldId id="2147475227"/>
            <p14:sldId id="2147475223"/>
            <p14:sldId id="2147475219"/>
            <p14:sldId id="2147475110"/>
            <p14:sldId id="2147475107"/>
            <p14:sldId id="2147475112"/>
            <p14:sldId id="2147475105"/>
            <p14:sldId id="2147475047"/>
          </p14:sldIdLst>
        </p14:section>
        <p14:section name="work" id="{7ECABB23-7817-4AAC-9CB8-98B7B0B095CD}">
          <p14:sldIdLst/>
        </p14:section>
        <p14:section name="old" id="{059F91E3-331E-4CA7-8C9D-6292560CACE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302" userDrawn="1">
          <p15:clr>
            <a:srgbClr val="A4A3A4"/>
          </p15:clr>
        </p15:guide>
        <p15:guide id="4" pos="737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3EA2F22-72E5-849B-19D3-22DE4D68FA8B}" name="西山 卓也" initials="西山" userId="S::takuya_nishiyama@waku-2.com::6188b71d-4eda-479b-9d15-127380d5dbbd" providerId="AD"/>
  <p188:author id="{7733F728-36F7-711B-ADCA-EAADE693109D}" name="黒澤 綾太" initials="黒澤" userId="S::ryota_kurosawa@waku-2.com::df636b65-9841-4553-a4a5-94fb5ae96d1b" providerId="AD"/>
  <p188:author id="{34E73145-AB66-6AE2-B74A-6CF95AEA14DB}" name="中村 一貴" initials="中村" userId="S::kazuki_nakamura@waku-2.com::dfcadf39-8bb8-44d1-8f5e-8637de735512" providerId="AD"/>
  <p188:author id="{8859AF52-9390-D03D-6C89-8B29DAD59F45}" name="有津 拓" initials="有津" userId="S::taku_aritsu@waku-2.com::b0ad4db2-662c-4943-9f76-0a5b00d08daf" providerId="AD"/>
  <p188:author id="{F1F32761-01E8-6056-7038-BB44C368A65E}" name="廣重 仁美" initials="廣仁" userId="S::hitomi_hiroshige@r.recruit.co.jp::c84703b0-159c-4dcd-9b70-45758aeefaa2" providerId="AD"/>
  <p188:author id="{2D605A67-0CE6-8BA2-9562-1D355DCA3B97}" name="高橋 善之" initials="高橋" userId="S::yoshiyuki_takahashi@waku-2.com::7d8c805a-e15e-4715-b325-39d1297df284" providerId="AD"/>
  <p188:author id="{4C103571-49AD-01F4-F759-954E516BFE68}" name="吉川 梓" initials="吉川" userId="S::azusa_yoshikawa@r.recruit.co.jp::a7d28e0a-347e-493b-a50a-e2ded1f90e17" providerId="AD"/>
  <p188:author id="{EBA2B0A7-E502-08C3-231A-23F8C714EC7E}" name="寺島 あゆみ" initials="寺あ" userId="S::ayumi_te@r.recruit.co.jp::ad0d6fe7-158d-4dc4-8f90-7cffdd047b80" providerId="AD"/>
  <p188:author id="{6460BEA9-7274-72F9-072B-5A6B86DB92DA}" name="佐伯 奈々" initials="佐奈" userId="S::nana_saeki@r.recruit.co.jp::4e96e5c6-a182-4590-8066-b53b29189d21" providerId="AD"/>
  <p188:author id="{16FAD4C7-C45D-970D-718A-489A5FCC03C4}" name="菊池 昌平" initials="菊池" userId="S::shohei_kikuchi@waku-2.com::7145d2c9-687d-46a7-a429-a0699edfc43a" providerId="AD"/>
  <p188:author id="{F84CE4EE-3A23-14DE-A6DE-1789363BA741}" name="皆口 晃" initials="皆口" userId="S::akira_minaguchi@waku-2.com::9bfc5e60-ea76-4293-9d99-ac4d94a0654c"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佐伯 奈々" initials="佐伯" lastIdx="1" clrIdx="0">
    <p:extLst>
      <p:ext uri="{19B8F6BF-5375-455C-9EA6-DF929625EA0E}">
        <p15:presenceInfo xmlns:p15="http://schemas.microsoft.com/office/powerpoint/2012/main" userId="S::nana_saeki@r.recruit.co.jp::4e96e5c6-a182-4590-8066-b53b29189d2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6797"/>
    <a:srgbClr val="B9CBE1"/>
    <a:srgbClr val="86A6CC"/>
    <a:srgbClr val="FEE8E9"/>
    <a:srgbClr val="3AABD2"/>
    <a:srgbClr val="FFFF99"/>
    <a:srgbClr val="FF5050"/>
    <a:srgbClr val="F4F7FA"/>
    <a:srgbClr val="FF006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9" d="100"/>
          <a:sy n="149" d="100"/>
        </p:scale>
        <p:origin x="644" y="308"/>
      </p:cViewPr>
      <p:guideLst>
        <p:guide orient="horz" pos="2160"/>
        <p:guide pos="3840"/>
        <p:guide pos="302"/>
        <p:guide pos="737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61" Type="http://schemas.microsoft.com/office/2018/10/relationships/authors" Target="author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59A0A8-DA42-4DC4-9715-AA6E2FEFAD47}" type="datetimeFigureOut">
              <a:rPr kumimoji="1" lang="ja-JP" altLang="en-US" smtClean="0"/>
              <a:t>2025/10/22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F2EC14-C1E5-4F18-AE79-49686B95D87A}" type="slidenum">
              <a:rPr kumimoji="1" lang="ja-JP" altLang="en-US" smtClean="0"/>
              <a:t>‹#›</a:t>
            </a:fld>
            <a:endParaRPr kumimoji="1" lang="ja-JP" altLang="en-US"/>
          </a:p>
        </p:txBody>
      </p:sp>
    </p:spTree>
    <p:extLst>
      <p:ext uri="{BB962C8B-B14F-4D97-AF65-F5344CB8AC3E}">
        <p14:creationId xmlns:p14="http://schemas.microsoft.com/office/powerpoint/2010/main" val="4841072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BF2EC14-C1E5-4F18-AE79-49686B95D87A}" type="slidenum">
              <a:rPr kumimoji="1" lang="ja-JP" altLang="en-US" smtClean="0"/>
              <a:t>3</a:t>
            </a:fld>
            <a:endParaRPr kumimoji="1" lang="ja-JP" altLang="en-US"/>
          </a:p>
        </p:txBody>
      </p:sp>
    </p:spTree>
    <p:extLst>
      <p:ext uri="{BB962C8B-B14F-4D97-AF65-F5344CB8AC3E}">
        <p14:creationId xmlns:p14="http://schemas.microsoft.com/office/powerpoint/2010/main" val="594822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BF2EC14-C1E5-4F18-AE79-49686B95D87A}" type="slidenum">
              <a:rPr kumimoji="1" lang="ja-JP" altLang="en-US" smtClean="0"/>
              <a:t>23</a:t>
            </a:fld>
            <a:endParaRPr kumimoji="1" lang="ja-JP" altLang="en-US"/>
          </a:p>
        </p:txBody>
      </p:sp>
    </p:spTree>
    <p:extLst>
      <p:ext uri="{BB962C8B-B14F-4D97-AF65-F5344CB8AC3E}">
        <p14:creationId xmlns:p14="http://schemas.microsoft.com/office/powerpoint/2010/main" val="32434887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BF2EC14-C1E5-4F18-AE79-49686B95D87A}" type="slidenum">
              <a:rPr kumimoji="1" lang="ja-JP" altLang="en-US" smtClean="0"/>
              <a:t>24</a:t>
            </a:fld>
            <a:endParaRPr kumimoji="1" lang="ja-JP" altLang="en-US"/>
          </a:p>
        </p:txBody>
      </p:sp>
    </p:spTree>
    <p:extLst>
      <p:ext uri="{BB962C8B-B14F-4D97-AF65-F5344CB8AC3E}">
        <p14:creationId xmlns:p14="http://schemas.microsoft.com/office/powerpoint/2010/main" val="905348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F2EC14-C1E5-4F18-AE79-49686B95D87A}"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5009873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F2EC14-C1E5-4F18-AE79-49686B95D87A}"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14134562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F2EC14-C1E5-4F18-AE79-49686B95D87A}"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4439273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F2EC14-C1E5-4F18-AE79-49686B95D87A}"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40742021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9FD021-512F-B95D-2544-7FEE0311A36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838C1B36-FC50-5800-4F78-711C35EE9C66}"/>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2D33C674-A0B8-826B-0744-7A1472E0DE71}"/>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0F994DC-1521-938B-8755-01F9285FD058}"/>
              </a:ext>
            </a:extLst>
          </p:cNvPr>
          <p:cNvSpPr>
            <a:spLocks noGrp="1"/>
          </p:cNvSpPr>
          <p:nvPr>
            <p:ph type="sldNum" sz="quarter" idx="5"/>
          </p:nvPr>
        </p:nvSpPr>
        <p:spPr/>
        <p:txBody>
          <a:bodyPr/>
          <a:lstStyle/>
          <a:p>
            <a:fld id="{2BF2EC14-C1E5-4F18-AE79-49686B95D87A}" type="slidenum">
              <a:rPr kumimoji="1" lang="ja-JP" altLang="en-US" smtClean="0"/>
              <a:t>32</a:t>
            </a:fld>
            <a:endParaRPr kumimoji="1" lang="ja-JP" altLang="en-US"/>
          </a:p>
        </p:txBody>
      </p:sp>
    </p:spTree>
    <p:extLst>
      <p:ext uri="{BB962C8B-B14F-4D97-AF65-F5344CB8AC3E}">
        <p14:creationId xmlns:p14="http://schemas.microsoft.com/office/powerpoint/2010/main" val="20972371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BF2EC14-C1E5-4F18-AE79-49686B95D87A}" type="slidenum">
              <a:rPr kumimoji="1" lang="ja-JP" altLang="en-US" smtClean="0"/>
              <a:t>33</a:t>
            </a:fld>
            <a:endParaRPr kumimoji="1" lang="ja-JP" altLang="en-US"/>
          </a:p>
        </p:txBody>
      </p:sp>
    </p:spTree>
    <p:extLst>
      <p:ext uri="{BB962C8B-B14F-4D97-AF65-F5344CB8AC3E}">
        <p14:creationId xmlns:p14="http://schemas.microsoft.com/office/powerpoint/2010/main" val="23644417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BF2EC14-C1E5-4F18-AE79-49686B95D87A}" type="slidenum">
              <a:rPr kumimoji="1" lang="ja-JP" altLang="en-US" smtClean="0"/>
              <a:t>35</a:t>
            </a:fld>
            <a:endParaRPr kumimoji="1" lang="ja-JP" altLang="en-US"/>
          </a:p>
        </p:txBody>
      </p:sp>
    </p:spTree>
    <p:extLst>
      <p:ext uri="{BB962C8B-B14F-4D97-AF65-F5344CB8AC3E}">
        <p14:creationId xmlns:p14="http://schemas.microsoft.com/office/powerpoint/2010/main" val="905348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a:p>
        </p:txBody>
      </p:sp>
      <p:sp>
        <p:nvSpPr>
          <p:cNvPr id="4" name="スライド番号プレースホルダー 3"/>
          <p:cNvSpPr>
            <a:spLocks noGrp="1"/>
          </p:cNvSpPr>
          <p:nvPr>
            <p:ph type="sldNum" sz="quarter" idx="5"/>
          </p:nvPr>
        </p:nvSpPr>
        <p:spPr/>
        <p:txBody>
          <a:bodyPr/>
          <a:lstStyle/>
          <a:p>
            <a:fld id="{2BF2EC14-C1E5-4F18-AE79-49686B95D87A}" type="slidenum">
              <a:rPr kumimoji="1" lang="ja-JP" altLang="en-US" smtClean="0"/>
              <a:t>37</a:t>
            </a:fld>
            <a:endParaRPr kumimoji="1" lang="ja-JP" altLang="en-US"/>
          </a:p>
        </p:txBody>
      </p:sp>
    </p:spTree>
    <p:extLst>
      <p:ext uri="{BB962C8B-B14F-4D97-AF65-F5344CB8AC3E}">
        <p14:creationId xmlns:p14="http://schemas.microsoft.com/office/powerpoint/2010/main" val="3859131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sz="1800">
              <a:solidFill>
                <a:schemeClr val="accent4">
                  <a:lumMod val="65000"/>
                  <a:lumOff val="35000"/>
                </a:schemeClr>
              </a:solidFill>
              <a:latin typeface="+mn-ea"/>
              <a:cs typeface="Hiragino Kaku Gothic Pro W3" charset="-128"/>
            </a:endParaRPr>
          </a:p>
        </p:txBody>
      </p:sp>
      <p:sp>
        <p:nvSpPr>
          <p:cNvPr id="4" name="スライド番号プレースホルダー 3"/>
          <p:cNvSpPr>
            <a:spLocks noGrp="1"/>
          </p:cNvSpPr>
          <p:nvPr>
            <p:ph type="sldNum" sz="quarter" idx="5"/>
          </p:nvPr>
        </p:nvSpPr>
        <p:spPr/>
        <p:txBody>
          <a:bodyPr/>
          <a:lstStyle/>
          <a:p>
            <a:fld id="{2BF2EC14-C1E5-4F18-AE79-49686B95D87A}" type="slidenum">
              <a:rPr kumimoji="1" lang="ja-JP" altLang="en-US" smtClean="0"/>
              <a:t>5</a:t>
            </a:fld>
            <a:endParaRPr kumimoji="1" lang="ja-JP" altLang="en-US"/>
          </a:p>
        </p:txBody>
      </p:sp>
    </p:spTree>
    <p:extLst>
      <p:ext uri="{BB962C8B-B14F-4D97-AF65-F5344CB8AC3E}">
        <p14:creationId xmlns:p14="http://schemas.microsoft.com/office/powerpoint/2010/main" val="14924135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a:p>
        </p:txBody>
      </p:sp>
      <p:sp>
        <p:nvSpPr>
          <p:cNvPr id="4" name="スライド番号プレースホルダー 3"/>
          <p:cNvSpPr>
            <a:spLocks noGrp="1"/>
          </p:cNvSpPr>
          <p:nvPr>
            <p:ph type="sldNum" sz="quarter" idx="5"/>
          </p:nvPr>
        </p:nvSpPr>
        <p:spPr/>
        <p:txBody>
          <a:bodyPr/>
          <a:lstStyle/>
          <a:p>
            <a:fld id="{2BF2EC14-C1E5-4F18-AE79-49686B95D87A}" type="slidenum">
              <a:rPr kumimoji="1" lang="ja-JP" altLang="en-US" smtClean="0"/>
              <a:t>38</a:t>
            </a:fld>
            <a:endParaRPr kumimoji="1" lang="ja-JP" altLang="en-US"/>
          </a:p>
        </p:txBody>
      </p:sp>
    </p:spTree>
    <p:extLst>
      <p:ext uri="{BB962C8B-B14F-4D97-AF65-F5344CB8AC3E}">
        <p14:creationId xmlns:p14="http://schemas.microsoft.com/office/powerpoint/2010/main" val="33200629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対象外だった入金形態</a:t>
            </a:r>
            <a:r>
              <a:rPr kumimoji="1" lang="en-US" altLang="ja-JP"/>
              <a:t>C</a:t>
            </a:r>
            <a:r>
              <a:rPr kumimoji="1" lang="ja-JP" altLang="en-US"/>
              <a:t>については、</a:t>
            </a:r>
            <a:r>
              <a:rPr kumimoji="1" lang="en-US" altLang="ja-JP"/>
              <a:t>G/L</a:t>
            </a:r>
            <a:r>
              <a:rPr kumimoji="1" lang="ja-JP" altLang="en-US"/>
              <a:t>無しでレコードを出力する</a:t>
            </a:r>
            <a:endParaRPr kumimoji="1" lang="en-US" altLang="ja-JP"/>
          </a:p>
          <a:p>
            <a:r>
              <a:rPr kumimoji="1" lang="ja-JP" altLang="en-US"/>
              <a:t>└ 銀振用のロジックに入金形態</a:t>
            </a:r>
            <a:r>
              <a:rPr kumimoji="1" lang="en-US" altLang="ja-JP"/>
              <a:t>C</a:t>
            </a:r>
            <a:r>
              <a:rPr kumimoji="1" lang="ja-JP" altLang="en-US"/>
              <a:t>を追加するのみで対応可能？（基盤</a:t>
            </a:r>
            <a:r>
              <a:rPr kumimoji="1" lang="en-US" altLang="ja-JP"/>
              <a:t>U</a:t>
            </a:r>
            <a:r>
              <a:rPr kumimoji="1" lang="ja-JP" altLang="en-US"/>
              <a:t>確認）</a:t>
            </a:r>
            <a:endParaRPr kumimoji="1" lang="en-US" altLang="ja-JP"/>
          </a:p>
          <a:p>
            <a:endParaRPr kumimoji="1" lang="en-US" altLang="ja-JP"/>
          </a:p>
          <a:p>
            <a:r>
              <a:rPr kumimoji="1" lang="ja-JP" altLang="en-US"/>
              <a:t>対象外であればツール上エラーメッセージを出力して</a:t>
            </a:r>
            <a:r>
              <a:rPr kumimoji="1" lang="en-US" altLang="ja-JP"/>
              <a:t>ICT</a:t>
            </a:r>
            <a:r>
              <a:rPr kumimoji="1" lang="ja-JP" altLang="en-US"/>
              <a:t>に伝票作成を依頼</a:t>
            </a:r>
          </a:p>
        </p:txBody>
      </p:sp>
      <p:sp>
        <p:nvSpPr>
          <p:cNvPr id="4" name="スライド番号プレースホルダー 3"/>
          <p:cNvSpPr>
            <a:spLocks noGrp="1"/>
          </p:cNvSpPr>
          <p:nvPr>
            <p:ph type="sldNum" sz="quarter" idx="5"/>
          </p:nvPr>
        </p:nvSpPr>
        <p:spPr/>
        <p:txBody>
          <a:bodyPr/>
          <a:lstStyle/>
          <a:p>
            <a:fld id="{2BF2EC14-C1E5-4F18-AE79-49686B95D87A}" type="slidenum">
              <a:rPr kumimoji="1" lang="ja-JP" altLang="en-US" smtClean="0"/>
              <a:t>39</a:t>
            </a:fld>
            <a:endParaRPr kumimoji="1" lang="ja-JP" altLang="en-US"/>
          </a:p>
        </p:txBody>
      </p:sp>
    </p:spTree>
    <p:extLst>
      <p:ext uri="{BB962C8B-B14F-4D97-AF65-F5344CB8AC3E}">
        <p14:creationId xmlns:p14="http://schemas.microsoft.com/office/powerpoint/2010/main" val="32163500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BF2EC14-C1E5-4F18-AE79-49686B95D87A}" type="slidenum">
              <a:rPr kumimoji="1" lang="ja-JP" altLang="en-US" smtClean="0"/>
              <a:t>40</a:t>
            </a:fld>
            <a:endParaRPr kumimoji="1" lang="ja-JP" altLang="en-US"/>
          </a:p>
        </p:txBody>
      </p:sp>
    </p:spTree>
    <p:extLst>
      <p:ext uri="{BB962C8B-B14F-4D97-AF65-F5344CB8AC3E}">
        <p14:creationId xmlns:p14="http://schemas.microsoft.com/office/powerpoint/2010/main" val="42589706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a:spcBef>
                <a:spcPts val="0"/>
              </a:spcBef>
              <a:spcAft>
                <a:spcPts val="0"/>
              </a:spcAft>
            </a:pPr>
            <a:endParaRPr lang="en-US" altLang="ja-JP" sz="1800">
              <a:effectLst/>
              <a:ea typeface="游ゴシック" panose="020B0400000000000000" pitchFamily="50" charset="-128"/>
            </a:endParaRPr>
          </a:p>
        </p:txBody>
      </p:sp>
      <p:sp>
        <p:nvSpPr>
          <p:cNvPr id="4" name="スライド番号プレースホルダー 3"/>
          <p:cNvSpPr>
            <a:spLocks noGrp="1"/>
          </p:cNvSpPr>
          <p:nvPr>
            <p:ph type="sldNum" sz="quarter" idx="5"/>
          </p:nvPr>
        </p:nvSpPr>
        <p:spPr/>
        <p:txBody>
          <a:bodyPr/>
          <a:lstStyle/>
          <a:p>
            <a:fld id="{2BF2EC14-C1E5-4F18-AE79-49686B95D87A}" type="slidenum">
              <a:rPr kumimoji="1" lang="ja-JP" altLang="en-US" smtClean="0"/>
              <a:t>41</a:t>
            </a:fld>
            <a:endParaRPr kumimoji="1" lang="ja-JP" altLang="en-US"/>
          </a:p>
        </p:txBody>
      </p:sp>
    </p:spTree>
    <p:extLst>
      <p:ext uri="{BB962C8B-B14F-4D97-AF65-F5344CB8AC3E}">
        <p14:creationId xmlns:p14="http://schemas.microsoft.com/office/powerpoint/2010/main" val="28244203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BF2EC14-C1E5-4F18-AE79-49686B95D87A}" type="slidenum">
              <a:rPr kumimoji="1" lang="ja-JP" altLang="en-US" smtClean="0"/>
              <a:t>42</a:t>
            </a:fld>
            <a:endParaRPr kumimoji="1" lang="ja-JP" altLang="en-US"/>
          </a:p>
        </p:txBody>
      </p:sp>
    </p:spTree>
    <p:extLst>
      <p:ext uri="{BB962C8B-B14F-4D97-AF65-F5344CB8AC3E}">
        <p14:creationId xmlns:p14="http://schemas.microsoft.com/office/powerpoint/2010/main" val="40333779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BF2EC14-C1E5-4F18-AE79-49686B95D87A}" type="slidenum">
              <a:rPr kumimoji="1" lang="ja-JP" altLang="en-US" smtClean="0"/>
              <a:t>43</a:t>
            </a:fld>
            <a:endParaRPr kumimoji="1" lang="ja-JP" altLang="en-US"/>
          </a:p>
        </p:txBody>
      </p:sp>
    </p:spTree>
    <p:extLst>
      <p:ext uri="{BB962C8B-B14F-4D97-AF65-F5344CB8AC3E}">
        <p14:creationId xmlns:p14="http://schemas.microsoft.com/office/powerpoint/2010/main" val="11649339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BF2EC14-C1E5-4F18-AE79-49686B95D87A}" type="slidenum">
              <a:rPr kumimoji="1" lang="ja-JP" altLang="en-US" smtClean="0"/>
              <a:t>44</a:t>
            </a:fld>
            <a:endParaRPr kumimoji="1" lang="ja-JP" altLang="en-US"/>
          </a:p>
        </p:txBody>
      </p:sp>
    </p:spTree>
    <p:extLst>
      <p:ext uri="{BB962C8B-B14F-4D97-AF65-F5344CB8AC3E}">
        <p14:creationId xmlns:p14="http://schemas.microsoft.com/office/powerpoint/2010/main" val="37237467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2BF2EC14-C1E5-4F18-AE79-49686B95D87A}" type="slidenum">
              <a:rPr kumimoji="1" lang="ja-JP" altLang="en-US" smtClean="0"/>
              <a:t>45</a:t>
            </a:fld>
            <a:endParaRPr kumimoji="1" lang="ja-JP" altLang="en-US"/>
          </a:p>
        </p:txBody>
      </p:sp>
    </p:spTree>
    <p:extLst>
      <p:ext uri="{BB962C8B-B14F-4D97-AF65-F5344CB8AC3E}">
        <p14:creationId xmlns:p14="http://schemas.microsoft.com/office/powerpoint/2010/main" val="7993229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72000" indent="0">
              <a:buFont typeface="+mj-ea"/>
              <a:buNone/>
            </a:pPr>
            <a:endParaRPr kumimoji="1" lang="ja-JP" altLang="en-US"/>
          </a:p>
        </p:txBody>
      </p:sp>
      <p:sp>
        <p:nvSpPr>
          <p:cNvPr id="4" name="スライド番号プレースホルダー 3"/>
          <p:cNvSpPr>
            <a:spLocks noGrp="1"/>
          </p:cNvSpPr>
          <p:nvPr>
            <p:ph type="sldNum" sz="quarter" idx="5"/>
          </p:nvPr>
        </p:nvSpPr>
        <p:spPr/>
        <p:txBody>
          <a:bodyPr/>
          <a:lstStyle/>
          <a:p>
            <a:fld id="{2BF2EC14-C1E5-4F18-AE79-49686B95D87A}" type="slidenum">
              <a:rPr kumimoji="1" lang="ja-JP" altLang="en-US" smtClean="0"/>
              <a:t>46</a:t>
            </a:fld>
            <a:endParaRPr kumimoji="1" lang="ja-JP" altLang="en-US"/>
          </a:p>
        </p:txBody>
      </p:sp>
    </p:spTree>
    <p:extLst>
      <p:ext uri="{BB962C8B-B14F-4D97-AF65-F5344CB8AC3E}">
        <p14:creationId xmlns:p14="http://schemas.microsoft.com/office/powerpoint/2010/main" val="13097102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72000" indent="0">
              <a:buFont typeface="+mj-ea"/>
              <a:buNone/>
            </a:pPr>
            <a:endParaRPr kumimoji="1" lang="ja-JP" altLang="en-US"/>
          </a:p>
        </p:txBody>
      </p:sp>
      <p:sp>
        <p:nvSpPr>
          <p:cNvPr id="4" name="スライド番号プレースホルダー 3"/>
          <p:cNvSpPr>
            <a:spLocks noGrp="1"/>
          </p:cNvSpPr>
          <p:nvPr>
            <p:ph type="sldNum" sz="quarter" idx="5"/>
          </p:nvPr>
        </p:nvSpPr>
        <p:spPr/>
        <p:txBody>
          <a:bodyPr/>
          <a:lstStyle/>
          <a:p>
            <a:fld id="{2BF2EC14-C1E5-4F18-AE79-49686B95D87A}" type="slidenum">
              <a:rPr kumimoji="1" lang="ja-JP" altLang="en-US" smtClean="0"/>
              <a:t>47</a:t>
            </a:fld>
            <a:endParaRPr kumimoji="1" lang="ja-JP" altLang="en-US"/>
          </a:p>
        </p:txBody>
      </p:sp>
    </p:spTree>
    <p:extLst>
      <p:ext uri="{BB962C8B-B14F-4D97-AF65-F5344CB8AC3E}">
        <p14:creationId xmlns:p14="http://schemas.microsoft.com/office/powerpoint/2010/main" val="2050164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a:spcBef>
                <a:spcPts val="0"/>
              </a:spcBef>
              <a:spcAft>
                <a:spcPts val="0"/>
              </a:spcAft>
            </a:pPr>
            <a:endParaRPr lang="ja-JP" altLang="ja-JP" sz="1800">
              <a:effectLst/>
              <a:ea typeface="游ゴシック" panose="020B0400000000000000" pitchFamily="50" charset="-128"/>
            </a:endParaRPr>
          </a:p>
        </p:txBody>
      </p:sp>
      <p:sp>
        <p:nvSpPr>
          <p:cNvPr id="4" name="スライド番号プレースホルダー 3"/>
          <p:cNvSpPr>
            <a:spLocks noGrp="1"/>
          </p:cNvSpPr>
          <p:nvPr>
            <p:ph type="sldNum" sz="quarter" idx="5"/>
          </p:nvPr>
        </p:nvSpPr>
        <p:spPr/>
        <p:txBody>
          <a:bodyPr/>
          <a:lstStyle/>
          <a:p>
            <a:fld id="{2BF2EC14-C1E5-4F18-AE79-49686B95D87A}" type="slidenum">
              <a:rPr kumimoji="1" lang="ja-JP" altLang="en-US" smtClean="0"/>
              <a:t>6</a:t>
            </a:fld>
            <a:endParaRPr kumimoji="1" lang="ja-JP" altLang="en-US"/>
          </a:p>
        </p:txBody>
      </p:sp>
    </p:spTree>
    <p:extLst>
      <p:ext uri="{BB962C8B-B14F-4D97-AF65-F5344CB8AC3E}">
        <p14:creationId xmlns:p14="http://schemas.microsoft.com/office/powerpoint/2010/main" val="27123444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72000" indent="0">
              <a:buFont typeface="+mj-ea"/>
              <a:buNone/>
            </a:pPr>
            <a:endParaRPr kumimoji="1" lang="en-US" altLang="ja-JP"/>
          </a:p>
        </p:txBody>
      </p:sp>
      <p:sp>
        <p:nvSpPr>
          <p:cNvPr id="4" name="スライド番号プレースホルダー 3"/>
          <p:cNvSpPr>
            <a:spLocks noGrp="1"/>
          </p:cNvSpPr>
          <p:nvPr>
            <p:ph type="sldNum" sz="quarter" idx="5"/>
          </p:nvPr>
        </p:nvSpPr>
        <p:spPr/>
        <p:txBody>
          <a:bodyPr/>
          <a:lstStyle/>
          <a:p>
            <a:fld id="{2BF2EC14-C1E5-4F18-AE79-49686B95D87A}" type="slidenum">
              <a:rPr kumimoji="1" lang="ja-JP" altLang="en-US" smtClean="0"/>
              <a:t>48</a:t>
            </a:fld>
            <a:endParaRPr kumimoji="1" lang="ja-JP" altLang="en-US"/>
          </a:p>
        </p:txBody>
      </p:sp>
    </p:spTree>
    <p:extLst>
      <p:ext uri="{BB962C8B-B14F-4D97-AF65-F5344CB8AC3E}">
        <p14:creationId xmlns:p14="http://schemas.microsoft.com/office/powerpoint/2010/main" val="9478951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BF2EC14-C1E5-4F18-AE79-49686B95D87A}"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7740400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72000" indent="0">
              <a:buFont typeface="+mj-ea"/>
              <a:buNone/>
            </a:pPr>
            <a:endParaRPr kumimoji="1" lang="ja-JP" altLang="en-US"/>
          </a:p>
        </p:txBody>
      </p:sp>
      <p:sp>
        <p:nvSpPr>
          <p:cNvPr id="4" name="スライド番号プレースホルダー 3"/>
          <p:cNvSpPr>
            <a:spLocks noGrp="1"/>
          </p:cNvSpPr>
          <p:nvPr>
            <p:ph type="sldNum" sz="quarter" idx="5"/>
          </p:nvPr>
        </p:nvSpPr>
        <p:spPr/>
        <p:txBody>
          <a:bodyPr/>
          <a:lstStyle/>
          <a:p>
            <a:fld id="{2BF2EC14-C1E5-4F18-AE79-49686B95D87A}" type="slidenum">
              <a:rPr kumimoji="1" lang="ja-JP" altLang="en-US" smtClean="0"/>
              <a:t>50</a:t>
            </a:fld>
            <a:endParaRPr kumimoji="1" lang="ja-JP" altLang="en-US"/>
          </a:p>
        </p:txBody>
      </p:sp>
    </p:spTree>
    <p:extLst>
      <p:ext uri="{BB962C8B-B14F-4D97-AF65-F5344CB8AC3E}">
        <p14:creationId xmlns:p14="http://schemas.microsoft.com/office/powerpoint/2010/main" val="184217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a:spcBef>
                <a:spcPts val="0"/>
              </a:spcBef>
              <a:spcAft>
                <a:spcPts val="0"/>
              </a:spcAft>
            </a:pPr>
            <a:endParaRPr lang="ja-JP" altLang="ja-JP" sz="1800">
              <a:effectLst/>
              <a:ea typeface="游ゴシック" panose="020B0400000000000000" pitchFamily="50" charset="-128"/>
            </a:endParaRPr>
          </a:p>
        </p:txBody>
      </p:sp>
      <p:sp>
        <p:nvSpPr>
          <p:cNvPr id="4" name="スライド番号プレースホルダー 3"/>
          <p:cNvSpPr>
            <a:spLocks noGrp="1"/>
          </p:cNvSpPr>
          <p:nvPr>
            <p:ph type="sldNum" sz="quarter" idx="5"/>
          </p:nvPr>
        </p:nvSpPr>
        <p:spPr/>
        <p:txBody>
          <a:bodyPr/>
          <a:lstStyle/>
          <a:p>
            <a:fld id="{2BF2EC14-C1E5-4F18-AE79-49686B95D87A}" type="slidenum">
              <a:rPr kumimoji="1" lang="ja-JP" altLang="en-US" smtClean="0"/>
              <a:t>7</a:t>
            </a:fld>
            <a:endParaRPr kumimoji="1" lang="ja-JP" altLang="en-US"/>
          </a:p>
        </p:txBody>
      </p:sp>
    </p:spTree>
    <p:extLst>
      <p:ext uri="{BB962C8B-B14F-4D97-AF65-F5344CB8AC3E}">
        <p14:creationId xmlns:p14="http://schemas.microsoft.com/office/powerpoint/2010/main" val="3380801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a:solidFill>
                  <a:schemeClr val="accent4">
                    <a:lumMod val="65000"/>
                    <a:lumOff val="35000"/>
                  </a:schemeClr>
                </a:solidFill>
                <a:latin typeface="+mn-ea"/>
                <a:cs typeface="Hiragino Kaku Gothic Pro W3" charset="-128"/>
              </a:rPr>
              <a:t>銀振の場合</a:t>
            </a:r>
            <a:endParaRPr kumimoji="1" lang="en-US" altLang="ja-JP" sz="1200">
              <a:solidFill>
                <a:schemeClr val="accent4">
                  <a:lumMod val="65000"/>
                  <a:lumOff val="35000"/>
                </a:schemeClr>
              </a:solidFill>
              <a:latin typeface="+mn-ea"/>
              <a:cs typeface="Hiragino Kaku Gothic Pro W3" charset="-128"/>
            </a:endParaRPr>
          </a:p>
          <a:p>
            <a:r>
              <a:rPr lang="ja-JP" altLang="en-US" sz="1200">
                <a:solidFill>
                  <a:schemeClr val="accent4">
                    <a:lumMod val="65000"/>
                    <a:lumOff val="35000"/>
                  </a:schemeClr>
                </a:solidFill>
                <a:latin typeface="+mn-ea"/>
                <a:cs typeface="Hiragino Kaku Gothic Pro W3" charset="-128"/>
              </a:rPr>
              <a:t>請求：</a:t>
            </a:r>
            <a:r>
              <a:rPr lang="ja-JP" altLang="en-US" sz="1200" b="1">
                <a:solidFill>
                  <a:schemeClr val="accent4">
                    <a:lumMod val="65000"/>
                    <a:lumOff val="35000"/>
                  </a:schemeClr>
                </a:solidFill>
                <a:latin typeface="+mn-ea"/>
                <a:cs typeface="Hiragino Kaku Gothic Pro W3" charset="-128"/>
              </a:rPr>
              <a:t>売掛金</a:t>
            </a:r>
            <a:r>
              <a:rPr lang="ja-JP" altLang="en-US" sz="1200">
                <a:solidFill>
                  <a:schemeClr val="accent4">
                    <a:lumMod val="65000"/>
                    <a:lumOff val="35000"/>
                  </a:schemeClr>
                </a:solidFill>
                <a:latin typeface="+mn-ea"/>
                <a:cs typeface="Hiragino Kaku Gothic Pro W3" charset="-128"/>
              </a:rPr>
              <a:t>／売掛仮</a:t>
            </a:r>
            <a:endParaRPr kumimoji="1" lang="en-US" altLang="ja-JP" sz="1200">
              <a:solidFill>
                <a:schemeClr val="accent4">
                  <a:lumMod val="65000"/>
                  <a:lumOff val="35000"/>
                </a:schemeClr>
              </a:solidFill>
              <a:latin typeface="+mn-ea"/>
              <a:cs typeface="Hiragino Kaku Gothic Pro W3" charset="-128"/>
            </a:endParaRPr>
          </a:p>
          <a:p>
            <a:r>
              <a:rPr lang="ja-JP" altLang="en-US" sz="1200">
                <a:solidFill>
                  <a:schemeClr val="accent4">
                    <a:lumMod val="65000"/>
                    <a:lumOff val="35000"/>
                  </a:schemeClr>
                </a:solidFill>
                <a:latin typeface="+mn-ea"/>
                <a:cs typeface="Hiragino Kaku Gothic Pro W3" charset="-128"/>
              </a:rPr>
              <a:t>入金：   預金／</a:t>
            </a:r>
            <a:r>
              <a:rPr lang="ja-JP" altLang="en-US" sz="1200" b="1">
                <a:solidFill>
                  <a:schemeClr val="accent4">
                    <a:lumMod val="65000"/>
                    <a:lumOff val="35000"/>
                  </a:schemeClr>
                </a:solidFill>
                <a:latin typeface="+mn-ea"/>
                <a:cs typeface="Hiragino Kaku Gothic Pro W3" charset="-128"/>
              </a:rPr>
              <a:t>仮受金</a:t>
            </a:r>
            <a:endParaRPr lang="en-US" altLang="ja-JP" sz="1200" b="1">
              <a:solidFill>
                <a:schemeClr val="accent4">
                  <a:lumMod val="65000"/>
                  <a:lumOff val="35000"/>
                </a:schemeClr>
              </a:solidFill>
              <a:latin typeface="+mn-ea"/>
              <a:cs typeface="Hiragino Kaku Gothic Pro W3" charset="-128"/>
            </a:endParaRPr>
          </a:p>
          <a:p>
            <a:r>
              <a:rPr lang="ja-JP" altLang="en-US" sz="1200">
                <a:solidFill>
                  <a:schemeClr val="accent4">
                    <a:lumMod val="65000"/>
                    <a:lumOff val="35000"/>
                  </a:schemeClr>
                </a:solidFill>
                <a:latin typeface="+mn-ea"/>
                <a:cs typeface="Hiragino Kaku Gothic Pro W3" charset="-128"/>
              </a:rPr>
              <a:t>消込：仮受金／売掛金</a:t>
            </a:r>
            <a:endParaRPr lang="en-US" altLang="ja-JP" sz="1200">
              <a:solidFill>
                <a:schemeClr val="accent4">
                  <a:lumMod val="65000"/>
                  <a:lumOff val="35000"/>
                </a:schemeClr>
              </a:solidFill>
              <a:latin typeface="+mn-ea"/>
              <a:cs typeface="Hiragino Kaku Gothic Pro W3" charset="-128"/>
            </a:endParaRPr>
          </a:p>
          <a:p>
            <a:endParaRPr lang="en-US" altLang="ja-JP" sz="1200">
              <a:solidFill>
                <a:schemeClr val="accent4">
                  <a:lumMod val="65000"/>
                  <a:lumOff val="35000"/>
                </a:schemeClr>
              </a:solidFill>
              <a:latin typeface="+mn-ea"/>
              <a:cs typeface="Hiragino Kaku Gothic Pro W3" charset="-128"/>
            </a:endParaRPr>
          </a:p>
          <a:p>
            <a:r>
              <a:rPr lang="en-US" altLang="ja-JP" sz="1200">
                <a:solidFill>
                  <a:schemeClr val="accent4">
                    <a:lumMod val="65000"/>
                    <a:lumOff val="35000"/>
                  </a:schemeClr>
                </a:solidFill>
                <a:latin typeface="+mn-ea"/>
                <a:cs typeface="Hiragino Kaku Gothic Pro W3" charset="-128"/>
              </a:rPr>
              <a:t>CVS</a:t>
            </a:r>
            <a:r>
              <a:rPr lang="ja-JP" altLang="en-US" sz="1200">
                <a:solidFill>
                  <a:schemeClr val="accent4">
                    <a:lumMod val="65000"/>
                    <a:lumOff val="35000"/>
                  </a:schemeClr>
                </a:solidFill>
                <a:latin typeface="+mn-ea"/>
                <a:cs typeface="Hiragino Kaku Gothic Pro W3" charset="-128"/>
              </a:rPr>
              <a:t>・口振の場合</a:t>
            </a:r>
            <a:endParaRPr lang="en-US" altLang="ja-JP" sz="1200">
              <a:solidFill>
                <a:schemeClr val="accent4">
                  <a:lumMod val="65000"/>
                  <a:lumOff val="35000"/>
                </a:schemeClr>
              </a:solidFill>
              <a:latin typeface="+mn-ea"/>
              <a:cs typeface="Hiragino Kaku Gothic Pro W3" charset="-128"/>
            </a:endParaRPr>
          </a:p>
          <a:p>
            <a:r>
              <a:rPr lang="ja-JP" altLang="en-US" sz="1200">
                <a:solidFill>
                  <a:schemeClr val="accent4">
                    <a:lumMod val="65000"/>
                    <a:lumOff val="35000"/>
                  </a:schemeClr>
                </a:solidFill>
                <a:latin typeface="+mn-ea"/>
                <a:cs typeface="Hiragino Kaku Gothic Pro W3" charset="-128"/>
              </a:rPr>
              <a:t>請求：   </a:t>
            </a:r>
            <a:r>
              <a:rPr lang="ja-JP" altLang="en-US" sz="1200" b="1">
                <a:solidFill>
                  <a:schemeClr val="accent4">
                    <a:lumMod val="65000"/>
                    <a:lumOff val="35000"/>
                  </a:schemeClr>
                </a:solidFill>
                <a:latin typeface="+mn-ea"/>
                <a:cs typeface="Hiragino Kaku Gothic Pro W3" charset="-128"/>
              </a:rPr>
              <a:t>売掛金</a:t>
            </a:r>
            <a:r>
              <a:rPr lang="ja-JP" altLang="en-US" sz="1200">
                <a:solidFill>
                  <a:schemeClr val="accent4">
                    <a:lumMod val="65000"/>
                    <a:lumOff val="35000"/>
                  </a:schemeClr>
                </a:solidFill>
                <a:latin typeface="+mn-ea"/>
                <a:cs typeface="Hiragino Kaku Gothic Pro W3" charset="-128"/>
              </a:rPr>
              <a:t>／売掛仮</a:t>
            </a:r>
            <a:endParaRPr lang="en-US" altLang="ja-JP" sz="1200">
              <a:solidFill>
                <a:schemeClr val="accent4">
                  <a:lumMod val="65000"/>
                  <a:lumOff val="35000"/>
                </a:schemeClr>
              </a:solidFill>
              <a:latin typeface="+mn-ea"/>
              <a:cs typeface="Hiragino Kaku Gothic Pro W3" charset="-128"/>
            </a:endParaRPr>
          </a:p>
          <a:p>
            <a:r>
              <a:rPr lang="ja-JP" altLang="en-US" sz="1200">
                <a:solidFill>
                  <a:schemeClr val="accent4">
                    <a:lumMod val="65000"/>
                    <a:lumOff val="35000"/>
                  </a:schemeClr>
                </a:solidFill>
                <a:latin typeface="+mn-ea"/>
                <a:cs typeface="Hiragino Kaku Gothic Pro W3" charset="-128"/>
              </a:rPr>
              <a:t>振替：未収入金／</a:t>
            </a:r>
            <a:r>
              <a:rPr lang="ja-JP" altLang="en-US" sz="1200" b="1">
                <a:solidFill>
                  <a:schemeClr val="accent4">
                    <a:lumMod val="65000"/>
                    <a:lumOff val="35000"/>
                  </a:schemeClr>
                </a:solidFill>
                <a:latin typeface="+mn-ea"/>
                <a:cs typeface="Hiragino Kaku Gothic Pro W3" charset="-128"/>
              </a:rPr>
              <a:t>売掛金</a:t>
            </a:r>
            <a:endParaRPr lang="en-US" altLang="ja-JP" sz="1200" b="1">
              <a:solidFill>
                <a:schemeClr val="accent4">
                  <a:lumMod val="65000"/>
                  <a:lumOff val="35000"/>
                </a:schemeClr>
              </a:solidFill>
              <a:latin typeface="+mn-ea"/>
              <a:cs typeface="Hiragino Kaku Gothic Pro W3" charset="-128"/>
            </a:endParaRPr>
          </a:p>
          <a:p>
            <a:r>
              <a:rPr lang="ja-JP" altLang="en-US" sz="1200">
                <a:solidFill>
                  <a:schemeClr val="accent4">
                    <a:lumMod val="65000"/>
                    <a:lumOff val="35000"/>
                  </a:schemeClr>
                </a:solidFill>
                <a:latin typeface="+mn-ea"/>
                <a:cs typeface="Hiragino Kaku Gothic Pro W3" charset="-128"/>
              </a:rPr>
              <a:t>消込：   売掛金／売掛金</a:t>
            </a:r>
            <a:endParaRPr lang="en-US" altLang="ja-JP" sz="1200">
              <a:solidFill>
                <a:schemeClr val="accent4">
                  <a:lumMod val="65000"/>
                  <a:lumOff val="35000"/>
                </a:schemeClr>
              </a:solidFill>
              <a:latin typeface="+mn-ea"/>
              <a:cs typeface="Hiragino Kaku Gothic Pro W3" charset="-128"/>
            </a:endParaRPr>
          </a:p>
          <a:p>
            <a:endParaRPr kumimoji="1" lang="en-US" altLang="ja-JP"/>
          </a:p>
        </p:txBody>
      </p:sp>
      <p:sp>
        <p:nvSpPr>
          <p:cNvPr id="4" name="スライド番号プレースホルダー 3"/>
          <p:cNvSpPr>
            <a:spLocks noGrp="1"/>
          </p:cNvSpPr>
          <p:nvPr>
            <p:ph type="sldNum" sz="quarter" idx="5"/>
          </p:nvPr>
        </p:nvSpPr>
        <p:spPr/>
        <p:txBody>
          <a:bodyPr/>
          <a:lstStyle/>
          <a:p>
            <a:fld id="{2BF2EC14-C1E5-4F18-AE79-49686B95D87A}" type="slidenum">
              <a:rPr kumimoji="1" lang="ja-JP" altLang="en-US" smtClean="0"/>
              <a:t>10</a:t>
            </a:fld>
            <a:endParaRPr kumimoji="1" lang="ja-JP" altLang="en-US"/>
          </a:p>
        </p:txBody>
      </p:sp>
    </p:spTree>
    <p:extLst>
      <p:ext uri="{BB962C8B-B14F-4D97-AF65-F5344CB8AC3E}">
        <p14:creationId xmlns:p14="http://schemas.microsoft.com/office/powerpoint/2010/main" val="15747141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a:spcBef>
                <a:spcPts val="0"/>
              </a:spcBef>
              <a:spcAft>
                <a:spcPts val="0"/>
              </a:spcAft>
            </a:pPr>
            <a:endParaRPr lang="ja-JP" altLang="ja-JP" sz="1800">
              <a:effectLst/>
              <a:ea typeface="游ゴシック" panose="020B0400000000000000" pitchFamily="50" charset="-128"/>
            </a:endParaRPr>
          </a:p>
        </p:txBody>
      </p:sp>
      <p:sp>
        <p:nvSpPr>
          <p:cNvPr id="4" name="スライド番号プレースホルダー 3"/>
          <p:cNvSpPr>
            <a:spLocks noGrp="1"/>
          </p:cNvSpPr>
          <p:nvPr>
            <p:ph type="sldNum" sz="quarter" idx="5"/>
          </p:nvPr>
        </p:nvSpPr>
        <p:spPr/>
        <p:txBody>
          <a:bodyPr/>
          <a:lstStyle/>
          <a:p>
            <a:fld id="{2BF2EC14-C1E5-4F18-AE79-49686B95D87A}" type="slidenum">
              <a:rPr kumimoji="1" lang="ja-JP" altLang="en-US" smtClean="0"/>
              <a:t>13</a:t>
            </a:fld>
            <a:endParaRPr kumimoji="1" lang="ja-JP" altLang="en-US"/>
          </a:p>
        </p:txBody>
      </p:sp>
    </p:spTree>
    <p:extLst>
      <p:ext uri="{BB962C8B-B14F-4D97-AF65-F5344CB8AC3E}">
        <p14:creationId xmlns:p14="http://schemas.microsoft.com/office/powerpoint/2010/main" val="34430108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a:spcBef>
                <a:spcPts val="0"/>
              </a:spcBef>
              <a:spcAft>
                <a:spcPts val="0"/>
              </a:spcAft>
            </a:pPr>
            <a:endParaRPr lang="en-US" altLang="ja-JP" sz="1800">
              <a:effectLst/>
              <a:ea typeface="游ゴシック" panose="020B0400000000000000" pitchFamily="50" charset="-128"/>
            </a:endParaRPr>
          </a:p>
        </p:txBody>
      </p:sp>
      <p:sp>
        <p:nvSpPr>
          <p:cNvPr id="4" name="スライド番号プレースホルダー 3"/>
          <p:cNvSpPr>
            <a:spLocks noGrp="1"/>
          </p:cNvSpPr>
          <p:nvPr>
            <p:ph type="sldNum" sz="quarter" idx="5"/>
          </p:nvPr>
        </p:nvSpPr>
        <p:spPr/>
        <p:txBody>
          <a:bodyPr/>
          <a:lstStyle/>
          <a:p>
            <a:fld id="{2BF2EC14-C1E5-4F18-AE79-49686B95D87A}" type="slidenum">
              <a:rPr kumimoji="1" lang="ja-JP" altLang="en-US" smtClean="0"/>
              <a:t>14</a:t>
            </a:fld>
            <a:endParaRPr kumimoji="1" lang="ja-JP" altLang="en-US"/>
          </a:p>
        </p:txBody>
      </p:sp>
    </p:spTree>
    <p:extLst>
      <p:ext uri="{BB962C8B-B14F-4D97-AF65-F5344CB8AC3E}">
        <p14:creationId xmlns:p14="http://schemas.microsoft.com/office/powerpoint/2010/main" val="25440667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a:spcBef>
                <a:spcPts val="0"/>
              </a:spcBef>
              <a:spcAft>
                <a:spcPts val="0"/>
              </a:spcAft>
            </a:pPr>
            <a:endParaRPr lang="ja-JP" altLang="ja-JP" sz="1800">
              <a:effectLst/>
              <a:ea typeface="游ゴシック" panose="020B0400000000000000" pitchFamily="50" charset="-128"/>
            </a:endParaRPr>
          </a:p>
        </p:txBody>
      </p:sp>
      <p:sp>
        <p:nvSpPr>
          <p:cNvPr id="4" name="スライド番号プレースホルダー 3"/>
          <p:cNvSpPr>
            <a:spLocks noGrp="1"/>
          </p:cNvSpPr>
          <p:nvPr>
            <p:ph type="sldNum" sz="quarter" idx="5"/>
          </p:nvPr>
        </p:nvSpPr>
        <p:spPr/>
        <p:txBody>
          <a:bodyPr/>
          <a:lstStyle/>
          <a:p>
            <a:fld id="{2BF2EC14-C1E5-4F18-AE79-49686B95D87A}" type="slidenum">
              <a:rPr kumimoji="1" lang="ja-JP" altLang="en-US" smtClean="0"/>
              <a:t>15</a:t>
            </a:fld>
            <a:endParaRPr kumimoji="1" lang="ja-JP" altLang="en-US"/>
          </a:p>
        </p:txBody>
      </p:sp>
    </p:spTree>
    <p:extLst>
      <p:ext uri="{BB962C8B-B14F-4D97-AF65-F5344CB8AC3E}">
        <p14:creationId xmlns:p14="http://schemas.microsoft.com/office/powerpoint/2010/main" val="12608204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sz="400"/>
          </a:p>
        </p:txBody>
      </p:sp>
      <p:sp>
        <p:nvSpPr>
          <p:cNvPr id="4" name="スライド番号プレースホルダー 3"/>
          <p:cNvSpPr>
            <a:spLocks noGrp="1"/>
          </p:cNvSpPr>
          <p:nvPr>
            <p:ph type="sldNum" sz="quarter" idx="5"/>
          </p:nvPr>
        </p:nvSpPr>
        <p:spPr/>
        <p:txBody>
          <a:bodyPr/>
          <a:lstStyle/>
          <a:p>
            <a:fld id="{2BF2EC14-C1E5-4F18-AE79-49686B95D87A}" type="slidenum">
              <a:rPr kumimoji="1" lang="ja-JP" altLang="en-US" smtClean="0"/>
              <a:t>17</a:t>
            </a:fld>
            <a:endParaRPr kumimoji="1" lang="ja-JP" altLang="en-US"/>
          </a:p>
        </p:txBody>
      </p:sp>
    </p:spTree>
    <p:extLst>
      <p:ext uri="{BB962C8B-B14F-4D97-AF65-F5344CB8AC3E}">
        <p14:creationId xmlns:p14="http://schemas.microsoft.com/office/powerpoint/2010/main" val="31568333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0.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1.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2.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2.emf"/></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4.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5.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6.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7.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8.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9.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692364C5-ABC3-0C4F-8E0D-6F6689878959}"/>
              </a:ext>
            </a:extLst>
          </p:cNvPr>
          <p:cNvGraphicFramePr>
            <a:graphicFrameLocks noChangeAspect="1"/>
          </p:cNvGraphicFramePr>
          <p:nvPr userDrawn="1">
            <p:custDataLst>
              <p:tags r:id="rId1"/>
            </p:custDataLst>
            <p:extLst>
              <p:ext uri="{D42A27DB-BD31-4B8C-83A1-F6EECF244321}">
                <p14:modId xmlns:p14="http://schemas.microsoft.com/office/powerpoint/2010/main" val="47596018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スライド" r:id="rId3" imgW="7772400" imgH="10058400" progId="TCLayout.ActiveDocument.1">
                  <p:embed/>
                </p:oleObj>
              </mc:Choice>
              <mc:Fallback>
                <p:oleObj name="think-cell スライド" r:id="rId3" imgW="7772400" imgH="10058400" progId="TCLayout.ActiveDocument.1">
                  <p:embed/>
                  <p:pic>
                    <p:nvPicPr>
                      <p:cNvPr id="2" name="オブジェクト 1" hidden="1">
                        <a:extLst>
                          <a:ext uri="{FF2B5EF4-FFF2-40B4-BE49-F238E27FC236}">
                            <a16:creationId xmlns:a16="http://schemas.microsoft.com/office/drawing/2014/main" id="{692364C5-ABC3-0C4F-8E0D-6F6689878959}"/>
                          </a:ext>
                        </a:extLst>
                      </p:cNvPr>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4098" name="Rectangle 2"/>
          <p:cNvSpPr>
            <a:spLocks noGrp="1" noChangeArrowheads="1"/>
          </p:cNvSpPr>
          <p:nvPr>
            <p:ph type="ctrTitle"/>
          </p:nvPr>
        </p:nvSpPr>
        <p:spPr>
          <a:xfrm>
            <a:off x="1541445" y="2362200"/>
            <a:ext cx="10363200" cy="1143000"/>
          </a:xfrm>
        </p:spPr>
        <p:txBody>
          <a:bodyPr/>
          <a:lstStyle>
            <a:lvl1pPr algn="r">
              <a:defRPr sz="2400">
                <a:solidFill>
                  <a:schemeClr val="accent4">
                    <a:lumMod val="65000"/>
                    <a:lumOff val="35000"/>
                  </a:schemeClr>
                </a:solidFill>
                <a:latin typeface="Meiryo UI" panose="020B0604030504040204" pitchFamily="50" charset="-128"/>
                <a:ea typeface="Meiryo UI" panose="020B0604030504040204" pitchFamily="50" charset="-128"/>
                <a:sym typeface="MS UI Gothic" panose="020B0600070205080204" pitchFamily="34" charset="-128"/>
              </a:defRPr>
            </a:lvl1pPr>
          </a:lstStyle>
          <a:p>
            <a:r>
              <a:rPr lang="ja-JP" altLang="en-US"/>
              <a:t>マスター タイトルの書式設定</a:t>
            </a:r>
          </a:p>
        </p:txBody>
      </p:sp>
      <p:sp>
        <p:nvSpPr>
          <p:cNvPr id="4100" name="Rectangle 4"/>
          <p:cNvSpPr>
            <a:spLocks noGrp="1" noChangeArrowheads="1"/>
          </p:cNvSpPr>
          <p:nvPr>
            <p:ph type="subTitle" sz="quarter" idx="1"/>
          </p:nvPr>
        </p:nvSpPr>
        <p:spPr>
          <a:xfrm>
            <a:off x="3370245" y="3141666"/>
            <a:ext cx="8534400" cy="719137"/>
          </a:xfrm>
        </p:spPr>
        <p:txBody>
          <a:bodyPr/>
          <a:lstStyle>
            <a:lvl1pPr marL="0" indent="0" algn="r">
              <a:spcBef>
                <a:spcPct val="0"/>
              </a:spcBef>
              <a:defRPr sz="1400" b="1">
                <a:latin typeface="Meiryo UI" panose="020B0604030504040204" pitchFamily="50" charset="-128"/>
                <a:ea typeface="Meiryo UI" panose="020B0604030504040204" pitchFamily="50" charset="-128"/>
                <a:sym typeface="MS UI Gothic" panose="020B0600070205080204" pitchFamily="34" charset="-128"/>
              </a:defRPr>
            </a:lvl1pPr>
          </a:lstStyle>
          <a:p>
            <a:r>
              <a:rPr lang="ja-JP" altLang="en-US"/>
              <a:t>マスター サブタイトルの書式設定</a:t>
            </a:r>
          </a:p>
        </p:txBody>
      </p:sp>
      <p:sp>
        <p:nvSpPr>
          <p:cNvPr id="5" name="Rectangle 8"/>
          <p:cNvSpPr>
            <a:spLocks noGrp="1" noChangeArrowheads="1"/>
          </p:cNvSpPr>
          <p:nvPr>
            <p:ph type="sldNum" sz="quarter" idx="10"/>
          </p:nvPr>
        </p:nvSpPr>
        <p:spPr/>
        <p:txBody>
          <a:bodyPr/>
          <a:lstStyle>
            <a:lvl1pPr>
              <a:defRPr>
                <a:latin typeface="Meiryo UI" panose="020B0604030504040204" pitchFamily="50" charset="-128"/>
                <a:ea typeface="Meiryo UI" panose="020B0604030504040204" pitchFamily="50" charset="-128"/>
                <a:sym typeface="MS UI Gothic" panose="020B0600070205080204" pitchFamily="34" charset="-128"/>
              </a:defRPr>
            </a:lvl1pPr>
          </a:lstStyle>
          <a:p>
            <a:pPr>
              <a:defRPr/>
            </a:pPr>
            <a:fld id="{323E333F-0F6C-4FC7-A7F3-F21A7CDFE59D}" type="slidenum">
              <a:rPr lang="en-US" altLang="ja-JP" smtClean="0"/>
              <a:pPr>
                <a:defRPr/>
              </a:pPr>
              <a:t>‹#›</a:t>
            </a:fld>
            <a:endParaRPr lang="en-US" altLang="ja-JP"/>
          </a:p>
        </p:txBody>
      </p:sp>
      <p:sp>
        <p:nvSpPr>
          <p:cNvPr id="8" name="正方形/長方形 7"/>
          <p:cNvSpPr/>
          <p:nvPr userDrawn="1"/>
        </p:nvSpPr>
        <p:spPr>
          <a:xfrm flipV="1">
            <a:off x="95333" y="3140971"/>
            <a:ext cx="11988000" cy="45719"/>
          </a:xfrm>
          <a:prstGeom prst="rect">
            <a:avLst/>
          </a:prstGeom>
          <a:gradFill flip="none" rotWithShape="1">
            <a:gsLst>
              <a:gs pos="0">
                <a:srgbClr val="5E9EFF"/>
              </a:gs>
              <a:gs pos="39999">
                <a:srgbClr val="85C2FF"/>
              </a:gs>
              <a:gs pos="70000">
                <a:srgbClr val="C4D6EB"/>
              </a:gs>
              <a:gs pos="100000">
                <a:srgbClr val="FFEBFA"/>
              </a:gs>
            </a:gsLst>
            <a:lin ang="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sz="1100" b="0" i="0">
              <a:solidFill>
                <a:schemeClr val="tx1"/>
              </a:solidFill>
              <a:latin typeface="Meiryo UI" panose="020B0604030504040204" pitchFamily="50" charset="-128"/>
              <a:ea typeface="Meiryo UI" panose="020B0604030504040204" pitchFamily="50" charset="-128"/>
              <a:sym typeface="MS UI Gothic" panose="020B0600070205080204" pitchFamily="34" charset="-128"/>
            </a:endParaRPr>
          </a:p>
        </p:txBody>
      </p:sp>
    </p:spTree>
    <p:extLst>
      <p:ext uri="{BB962C8B-B14F-4D97-AF65-F5344CB8AC3E}">
        <p14:creationId xmlns:p14="http://schemas.microsoft.com/office/powerpoint/2010/main" val="651458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graphicFrame>
        <p:nvGraphicFramePr>
          <p:cNvPr id="5" name="オブジェクト 4" hidden="1">
            <a:extLst>
              <a:ext uri="{FF2B5EF4-FFF2-40B4-BE49-F238E27FC236}">
                <a16:creationId xmlns:a16="http://schemas.microsoft.com/office/drawing/2014/main" id="{DAE9A338-8EF3-E24E-B257-6BFAC36AF9C6}"/>
              </a:ext>
            </a:extLst>
          </p:cNvPr>
          <p:cNvGraphicFramePr>
            <a:graphicFrameLocks noChangeAspect="1"/>
          </p:cNvGraphicFramePr>
          <p:nvPr userDrawn="1">
            <p:custDataLst>
              <p:tags r:id="rId1"/>
            </p:custDataLst>
            <p:extLst>
              <p:ext uri="{D42A27DB-BD31-4B8C-83A1-F6EECF244321}">
                <p14:modId xmlns:p14="http://schemas.microsoft.com/office/powerpoint/2010/main" val="333713003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スライド" r:id="rId3" imgW="7772400" imgH="10058400" progId="TCLayout.ActiveDocument.1">
                  <p:embed/>
                </p:oleObj>
              </mc:Choice>
              <mc:Fallback>
                <p:oleObj name="think-cell スライド" r:id="rId3" imgW="7772400" imgH="10058400" progId="TCLayout.ActiveDocument.1">
                  <p:embed/>
                  <p:pic>
                    <p:nvPicPr>
                      <p:cNvPr id="5" name="オブジェクト 4" hidden="1">
                        <a:extLst>
                          <a:ext uri="{FF2B5EF4-FFF2-40B4-BE49-F238E27FC236}">
                            <a16:creationId xmlns:a16="http://schemas.microsoft.com/office/drawing/2014/main" id="{DAE9A338-8EF3-E24E-B257-6BFAC36AF9C6}"/>
                          </a:ext>
                        </a:extLst>
                      </p:cNvPr>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タイトル 1"/>
          <p:cNvSpPr>
            <a:spLocks noGrp="1"/>
          </p:cNvSpPr>
          <p:nvPr>
            <p:ph type="title"/>
          </p:nvPr>
        </p:nvSpPr>
        <p:spPr/>
        <p:txBody>
          <a:bodyPr/>
          <a:lstStyle>
            <a:lvl1pPr>
              <a:defRPr>
                <a:latin typeface="Meiryo UI" panose="020B0604030504040204" pitchFamily="50" charset="-128"/>
                <a:ea typeface="Meiryo UI" panose="020B0604030504040204" pitchFamily="50" charset="-128"/>
                <a:sym typeface="MS UI Gothic" panose="020B0600070205080204" pitchFamily="34" charset="-128"/>
              </a:defRPr>
            </a:lvl1pPr>
          </a:lstStyle>
          <a:p>
            <a:r>
              <a:rPr lang="ja-JP" altLang="en-US"/>
              <a:t>マスター タイトルの書式設定</a:t>
            </a:r>
          </a:p>
        </p:txBody>
      </p:sp>
      <p:sp>
        <p:nvSpPr>
          <p:cNvPr id="3" name="縦書きテキスト プレースホルダ 2"/>
          <p:cNvSpPr>
            <a:spLocks noGrp="1"/>
          </p:cNvSpPr>
          <p:nvPr>
            <p:ph type="body" orient="vert" idx="1"/>
          </p:nvPr>
        </p:nvSpPr>
        <p:spPr/>
        <p:txBody>
          <a:bodyPr vert="eaVert"/>
          <a:lstStyle>
            <a:lvl1pPr>
              <a:defRPr>
                <a:latin typeface="Meiryo UI" panose="020B0604030504040204" pitchFamily="50" charset="-128"/>
                <a:ea typeface="Meiryo UI" panose="020B0604030504040204" pitchFamily="50" charset="-128"/>
                <a:sym typeface="MS UI Gothic" panose="020B0600070205080204" pitchFamily="34" charset="-128"/>
              </a:defRPr>
            </a:lvl1pPr>
            <a:lvl2pPr>
              <a:defRPr>
                <a:latin typeface="Meiryo UI" panose="020B0604030504040204" pitchFamily="50" charset="-128"/>
                <a:ea typeface="Meiryo UI" panose="020B0604030504040204" pitchFamily="50" charset="-128"/>
                <a:sym typeface="MS UI Gothic" panose="020B0600070205080204" pitchFamily="34" charset="-128"/>
              </a:defRPr>
            </a:lvl2pPr>
            <a:lvl3pPr>
              <a:defRPr>
                <a:latin typeface="Meiryo UI" panose="020B0604030504040204" pitchFamily="50" charset="-128"/>
                <a:ea typeface="Meiryo UI" panose="020B0604030504040204" pitchFamily="50" charset="-128"/>
                <a:sym typeface="MS UI Gothic" panose="020B0600070205080204" pitchFamily="34" charset="-128"/>
              </a:defRPr>
            </a:lvl3pPr>
            <a:lvl4pPr>
              <a:defRPr>
                <a:latin typeface="Meiryo UI" panose="020B0604030504040204" pitchFamily="50" charset="-128"/>
                <a:ea typeface="Meiryo UI" panose="020B0604030504040204" pitchFamily="50" charset="-128"/>
                <a:sym typeface="MS UI Gothic" panose="020B0600070205080204" pitchFamily="34" charset="-128"/>
              </a:defRPr>
            </a:lvl4pPr>
            <a:lvl5pPr>
              <a:defRPr>
                <a:latin typeface="Meiryo UI" panose="020B0604030504040204" pitchFamily="50" charset="-128"/>
                <a:ea typeface="Meiryo UI" panose="020B0604030504040204" pitchFamily="50" charset="-128"/>
                <a:sym typeface="MS UI Gothic" panose="020B0600070205080204" pitchFamily="34" charset="-128"/>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8"/>
          <p:cNvSpPr>
            <a:spLocks noGrp="1" noChangeArrowheads="1"/>
          </p:cNvSpPr>
          <p:nvPr>
            <p:ph type="sldNum" sz="quarter" idx="10"/>
          </p:nvPr>
        </p:nvSpPr>
        <p:spPr>
          <a:ln/>
        </p:spPr>
        <p:txBody>
          <a:bodyPr/>
          <a:lstStyle>
            <a:lvl1pPr>
              <a:defRPr>
                <a:latin typeface="Meiryo UI" panose="020B0604030504040204" pitchFamily="50" charset="-128"/>
                <a:ea typeface="Meiryo UI" panose="020B0604030504040204" pitchFamily="50" charset="-128"/>
                <a:sym typeface="MS UI Gothic" panose="020B0600070205080204" pitchFamily="34" charset="-128"/>
              </a:defRPr>
            </a:lvl1pPr>
          </a:lstStyle>
          <a:p>
            <a:pPr>
              <a:defRPr/>
            </a:pPr>
            <a:fld id="{757521FA-AC5D-4361-92AE-96CAB981DE4F}" type="slidenum">
              <a:rPr lang="en-US" altLang="ja-JP" smtClean="0"/>
              <a:pPr>
                <a:defRPr/>
              </a:pPr>
              <a:t>‹#›</a:t>
            </a:fld>
            <a:endParaRPr lang="en-US" altLang="ja-JP"/>
          </a:p>
        </p:txBody>
      </p:sp>
    </p:spTree>
    <p:extLst>
      <p:ext uri="{BB962C8B-B14F-4D97-AF65-F5344CB8AC3E}">
        <p14:creationId xmlns:p14="http://schemas.microsoft.com/office/powerpoint/2010/main" val="1728172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graphicFrame>
        <p:nvGraphicFramePr>
          <p:cNvPr id="5" name="オブジェクト 4" hidden="1">
            <a:extLst>
              <a:ext uri="{FF2B5EF4-FFF2-40B4-BE49-F238E27FC236}">
                <a16:creationId xmlns:a16="http://schemas.microsoft.com/office/drawing/2014/main" id="{A0440156-9821-C843-B741-1CF8406E4580}"/>
              </a:ext>
            </a:extLst>
          </p:cNvPr>
          <p:cNvGraphicFramePr>
            <a:graphicFrameLocks noChangeAspect="1"/>
          </p:cNvGraphicFramePr>
          <p:nvPr userDrawn="1">
            <p:custDataLst>
              <p:tags r:id="rId1"/>
            </p:custDataLst>
            <p:extLst>
              <p:ext uri="{D42A27DB-BD31-4B8C-83A1-F6EECF244321}">
                <p14:modId xmlns:p14="http://schemas.microsoft.com/office/powerpoint/2010/main" val="19702734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スライド" r:id="rId3" imgW="7772400" imgH="10058400" progId="TCLayout.ActiveDocument.1">
                  <p:embed/>
                </p:oleObj>
              </mc:Choice>
              <mc:Fallback>
                <p:oleObj name="think-cell スライド" r:id="rId3" imgW="7772400" imgH="10058400" progId="TCLayout.ActiveDocument.1">
                  <p:embed/>
                  <p:pic>
                    <p:nvPicPr>
                      <p:cNvPr id="5" name="オブジェクト 4" hidden="1">
                        <a:extLst>
                          <a:ext uri="{FF2B5EF4-FFF2-40B4-BE49-F238E27FC236}">
                            <a16:creationId xmlns:a16="http://schemas.microsoft.com/office/drawing/2014/main" id="{A0440156-9821-C843-B741-1CF8406E4580}"/>
                          </a:ext>
                        </a:extLst>
                      </p:cNvPr>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縦書きタイトル 1"/>
          <p:cNvSpPr>
            <a:spLocks noGrp="1"/>
          </p:cNvSpPr>
          <p:nvPr>
            <p:ph type="title" orient="vert"/>
          </p:nvPr>
        </p:nvSpPr>
        <p:spPr>
          <a:xfrm>
            <a:off x="8879419" y="152403"/>
            <a:ext cx="2891367" cy="6227763"/>
          </a:xfrm>
        </p:spPr>
        <p:txBody>
          <a:bodyPr vert="eaVert"/>
          <a:lstStyle>
            <a:lvl1pPr>
              <a:defRPr>
                <a:latin typeface="Meiryo UI" panose="020B0604030504040204" pitchFamily="50" charset="-128"/>
                <a:ea typeface="Meiryo UI" panose="020B0604030504040204" pitchFamily="50" charset="-128"/>
                <a:sym typeface="MS UI Gothic" panose="020B0600070205080204" pitchFamily="34" charset="-128"/>
              </a:defRPr>
            </a:lvl1pPr>
          </a:lstStyle>
          <a:p>
            <a:r>
              <a:rPr lang="ja-JP" altLang="en-US"/>
              <a:t>マスター タイトルの書式設定</a:t>
            </a:r>
          </a:p>
        </p:txBody>
      </p:sp>
      <p:sp>
        <p:nvSpPr>
          <p:cNvPr id="3" name="縦書きテキスト プレースホルダ 2"/>
          <p:cNvSpPr>
            <a:spLocks noGrp="1"/>
          </p:cNvSpPr>
          <p:nvPr>
            <p:ph type="body" orient="vert" idx="1"/>
          </p:nvPr>
        </p:nvSpPr>
        <p:spPr>
          <a:xfrm>
            <a:off x="203202" y="152403"/>
            <a:ext cx="8473017" cy="6227763"/>
          </a:xfrm>
        </p:spPr>
        <p:txBody>
          <a:bodyPr vert="eaVert"/>
          <a:lstStyle>
            <a:lvl1pPr>
              <a:defRPr>
                <a:latin typeface="Meiryo UI" panose="020B0604030504040204" pitchFamily="50" charset="-128"/>
                <a:ea typeface="Meiryo UI" panose="020B0604030504040204" pitchFamily="50" charset="-128"/>
                <a:sym typeface="MS UI Gothic" panose="020B0600070205080204" pitchFamily="34" charset="-128"/>
              </a:defRPr>
            </a:lvl1pPr>
            <a:lvl2pPr>
              <a:defRPr>
                <a:latin typeface="Meiryo UI" panose="020B0604030504040204" pitchFamily="50" charset="-128"/>
                <a:ea typeface="Meiryo UI" panose="020B0604030504040204" pitchFamily="50" charset="-128"/>
                <a:sym typeface="MS UI Gothic" panose="020B0600070205080204" pitchFamily="34" charset="-128"/>
              </a:defRPr>
            </a:lvl2pPr>
            <a:lvl3pPr>
              <a:defRPr>
                <a:latin typeface="Meiryo UI" panose="020B0604030504040204" pitchFamily="50" charset="-128"/>
                <a:ea typeface="Meiryo UI" panose="020B0604030504040204" pitchFamily="50" charset="-128"/>
                <a:sym typeface="MS UI Gothic" panose="020B0600070205080204" pitchFamily="34" charset="-128"/>
              </a:defRPr>
            </a:lvl3pPr>
            <a:lvl4pPr>
              <a:defRPr>
                <a:latin typeface="Meiryo UI" panose="020B0604030504040204" pitchFamily="50" charset="-128"/>
                <a:ea typeface="Meiryo UI" panose="020B0604030504040204" pitchFamily="50" charset="-128"/>
                <a:sym typeface="MS UI Gothic" panose="020B0600070205080204" pitchFamily="34" charset="-128"/>
              </a:defRPr>
            </a:lvl4pPr>
            <a:lvl5pPr>
              <a:defRPr>
                <a:latin typeface="Meiryo UI" panose="020B0604030504040204" pitchFamily="50" charset="-128"/>
                <a:ea typeface="Meiryo UI" panose="020B0604030504040204" pitchFamily="50" charset="-128"/>
                <a:sym typeface="MS UI Gothic" panose="020B0600070205080204" pitchFamily="34" charset="-128"/>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8"/>
          <p:cNvSpPr>
            <a:spLocks noGrp="1" noChangeArrowheads="1"/>
          </p:cNvSpPr>
          <p:nvPr>
            <p:ph type="sldNum" sz="quarter" idx="10"/>
          </p:nvPr>
        </p:nvSpPr>
        <p:spPr>
          <a:ln/>
        </p:spPr>
        <p:txBody>
          <a:bodyPr/>
          <a:lstStyle>
            <a:lvl1pPr>
              <a:defRPr>
                <a:latin typeface="Meiryo UI" panose="020B0604030504040204" pitchFamily="50" charset="-128"/>
                <a:ea typeface="Meiryo UI" panose="020B0604030504040204" pitchFamily="50" charset="-128"/>
                <a:sym typeface="MS UI Gothic" panose="020B0600070205080204" pitchFamily="34" charset="-128"/>
              </a:defRPr>
            </a:lvl1pPr>
          </a:lstStyle>
          <a:p>
            <a:pPr>
              <a:defRPr/>
            </a:pPr>
            <a:fld id="{1DD5941B-7BC5-40EA-BF7E-4FB4EBB3F66F}" type="slidenum">
              <a:rPr lang="en-US" altLang="ja-JP" smtClean="0"/>
              <a:pPr>
                <a:defRPr/>
              </a:pPr>
              <a:t>‹#›</a:t>
            </a:fld>
            <a:endParaRPr lang="en-US" altLang="ja-JP"/>
          </a:p>
        </p:txBody>
      </p:sp>
    </p:spTree>
    <p:extLst>
      <p:ext uri="{BB962C8B-B14F-4D97-AF65-F5344CB8AC3E}">
        <p14:creationId xmlns:p14="http://schemas.microsoft.com/office/powerpoint/2010/main" val="12020718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タイトルとコンテンツ">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2118600308"/>
              </p:ext>
            </p:extLst>
          </p:nvPr>
        </p:nvGraphicFramePr>
        <p:xfrm>
          <a:off x="1965" y="1604"/>
          <a:ext cx="1953" cy="1587"/>
        </p:xfrm>
        <a:graphic>
          <a:graphicData uri="http://schemas.openxmlformats.org/presentationml/2006/ole">
            <mc:AlternateContent xmlns:mc="http://schemas.openxmlformats.org/markup-compatibility/2006">
              <mc:Choice xmlns:v="urn:schemas-microsoft-com:vml" Requires="v">
                <p:oleObj name="think-cell スライド" r:id="rId3" imgW="270" imgH="270" progId="TCLayout.ActiveDocument.1">
                  <p:embed/>
                </p:oleObj>
              </mc:Choice>
              <mc:Fallback>
                <p:oleObj name="think-cell スライド" r:id="rId3" imgW="270" imgH="270" progId="TCLayout.ActiveDocument.1">
                  <p:embed/>
                  <p:pic>
                    <p:nvPicPr>
                      <p:cNvPr id="2" name="オブジェクト 1" hidden="1"/>
                      <p:cNvPicPr/>
                      <p:nvPr/>
                    </p:nvPicPr>
                    <p:blipFill>
                      <a:blip r:embed="rId4"/>
                      <a:stretch>
                        <a:fillRect/>
                      </a:stretch>
                    </p:blipFill>
                    <p:spPr>
                      <a:xfrm>
                        <a:off x="1965" y="1604"/>
                        <a:ext cx="1953" cy="1587"/>
                      </a:xfrm>
                      <a:prstGeom prst="rect">
                        <a:avLst/>
                      </a:prstGeom>
                    </p:spPr>
                  </p:pic>
                </p:oleObj>
              </mc:Fallback>
            </mc:AlternateContent>
          </a:graphicData>
        </a:graphic>
      </p:graphicFrame>
      <p:sp>
        <p:nvSpPr>
          <p:cNvPr id="5" name="タイトル 4"/>
          <p:cNvSpPr>
            <a:spLocks noGrp="1"/>
          </p:cNvSpPr>
          <p:nvPr>
            <p:ph type="title"/>
          </p:nvPr>
        </p:nvSpPr>
        <p:spPr>
          <a:xfrm>
            <a:off x="240000" y="152417"/>
            <a:ext cx="11712000" cy="379413"/>
          </a:xfrm>
        </p:spPr>
        <p:txBody>
          <a:bodyPr/>
          <a:lstStyle>
            <a:lvl1pPr>
              <a:defRPr>
                <a:solidFill>
                  <a:schemeClr val="tx1">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1pPr>
          </a:lstStyle>
          <a:p>
            <a:r>
              <a:rPr lang="ja-JP" altLang="en-US"/>
              <a:t>マスター タイトルの書式設定</a:t>
            </a:r>
          </a:p>
        </p:txBody>
      </p:sp>
      <p:sp>
        <p:nvSpPr>
          <p:cNvPr id="4" name="Rectangle 8"/>
          <p:cNvSpPr>
            <a:spLocks noGrp="1" noChangeArrowheads="1"/>
          </p:cNvSpPr>
          <p:nvPr>
            <p:ph type="sldNum" sz="quarter" idx="10"/>
          </p:nvPr>
        </p:nvSpPr>
        <p:spPr>
          <a:ln/>
        </p:spPr>
        <p:txBody>
          <a:bodyPr/>
          <a:lstStyle>
            <a:lvl1pPr>
              <a:defRPr>
                <a:latin typeface="Meiryo UI" panose="020B0604030504040204" pitchFamily="50" charset="-128"/>
                <a:ea typeface="Meiryo UI" panose="020B0604030504040204" pitchFamily="50" charset="-128"/>
                <a:sym typeface="MS UI Gothic" panose="020B0600070205080204" pitchFamily="34" charset="-128"/>
              </a:defRPr>
            </a:lvl1pPr>
          </a:lstStyle>
          <a:p>
            <a:pPr>
              <a:defRPr/>
            </a:pPr>
            <a:fld id="{EB72A429-DDC7-41CC-AC2C-79132BE59620}" type="slidenum">
              <a:rPr lang="en-US" altLang="ja-JP" smtClean="0"/>
              <a:pPr>
                <a:defRPr/>
              </a:pPr>
              <a:t>‹#›</a:t>
            </a:fld>
            <a:endParaRPr lang="en-US" altLang="ja-JP"/>
          </a:p>
        </p:txBody>
      </p:sp>
      <p:sp>
        <p:nvSpPr>
          <p:cNvPr id="10" name="テキスト プレースホルダー 10"/>
          <p:cNvSpPr>
            <a:spLocks noGrp="1"/>
          </p:cNvSpPr>
          <p:nvPr>
            <p:ph type="body" sz="quarter" idx="12"/>
          </p:nvPr>
        </p:nvSpPr>
        <p:spPr>
          <a:xfrm>
            <a:off x="239741" y="692696"/>
            <a:ext cx="11712543" cy="720000"/>
          </a:xfrm>
          <a:prstGeom prst="rect">
            <a:avLst/>
          </a:prstGeom>
        </p:spPr>
        <p:txBody>
          <a:bodyPr anchor="t"/>
          <a:lstStyle>
            <a:lvl1pPr marL="263776" indent="-263776">
              <a:buClrTx/>
              <a:buFont typeface="Arial" panose="020B0604020202020204" pitchFamily="34" charset="0"/>
              <a:buChar char="•"/>
              <a:defRPr sz="1477">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1pPr>
            <a:lvl2pPr marL="599357" indent="-263776">
              <a:buFont typeface="Wingdings" panose="05000000000000000000" pitchFamily="2" charset="2"/>
              <a:buChar char="ü"/>
              <a:defRPr>
                <a:latin typeface="Arial" panose="020B0604020202020204" pitchFamily="34" charset="0"/>
                <a:ea typeface="ＭＳ Ｐゴシック" panose="020B0600070205080204" pitchFamily="50" charset="-128"/>
                <a:cs typeface="Arial" panose="020B0604020202020204" pitchFamily="34" charset="0"/>
              </a:defRPr>
            </a:lvl2pPr>
          </a:lstStyle>
          <a:p>
            <a:pPr lvl="0"/>
            <a:r>
              <a:rPr kumimoji="1" lang="ja-JP" altLang="en-US"/>
              <a:t>マスター テキストの書式設定</a:t>
            </a:r>
            <a:endParaRPr kumimoji="1" lang="en-US" altLang="ja-JP"/>
          </a:p>
          <a:p>
            <a:pPr lvl="1"/>
            <a:endParaRPr kumimoji="1" lang="en-US" altLang="ja-JP"/>
          </a:p>
        </p:txBody>
      </p:sp>
      <p:sp>
        <p:nvSpPr>
          <p:cNvPr id="11" name="テキスト プレースホルダー 10"/>
          <p:cNvSpPr>
            <a:spLocks noGrp="1"/>
          </p:cNvSpPr>
          <p:nvPr>
            <p:ph type="body" sz="quarter" idx="13"/>
          </p:nvPr>
        </p:nvSpPr>
        <p:spPr>
          <a:xfrm>
            <a:off x="239741" y="6309352"/>
            <a:ext cx="11712543" cy="288000"/>
          </a:xfrm>
          <a:prstGeom prst="rect">
            <a:avLst/>
          </a:prstGeom>
        </p:spPr>
        <p:txBody>
          <a:bodyPr anchor="b"/>
          <a:lstStyle>
            <a:lvl1pPr marL="0" indent="0">
              <a:buClrTx/>
              <a:buFont typeface="Arial" panose="020B0604020202020204" pitchFamily="34" charset="0"/>
              <a:buNone/>
              <a:defRPr sz="738">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1pPr>
            <a:lvl2pPr marL="335581" indent="0">
              <a:buFont typeface="Wingdings" panose="05000000000000000000" pitchFamily="2" charset="2"/>
              <a:buNone/>
              <a:defRPr/>
            </a:lvl2pPr>
          </a:lstStyle>
          <a:p>
            <a:pPr lvl="0"/>
            <a:r>
              <a:rPr kumimoji="1" lang="ja-JP" altLang="en-US"/>
              <a:t>マスター テキストの書式設定</a:t>
            </a:r>
            <a:endParaRPr kumimoji="1" lang="en-US" altLang="ja-JP"/>
          </a:p>
        </p:txBody>
      </p:sp>
    </p:spTree>
    <p:extLst>
      <p:ext uri="{BB962C8B-B14F-4D97-AF65-F5344CB8AC3E}">
        <p14:creationId xmlns:p14="http://schemas.microsoft.com/office/powerpoint/2010/main" val="3857970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graphicFrame>
        <p:nvGraphicFramePr>
          <p:cNvPr id="7" name="オブジェクト 6" hidden="1">
            <a:extLst>
              <a:ext uri="{FF2B5EF4-FFF2-40B4-BE49-F238E27FC236}">
                <a16:creationId xmlns:a16="http://schemas.microsoft.com/office/drawing/2014/main" id="{2539CB52-F8E0-324D-8D5D-5FB7D93F8CCE}"/>
              </a:ext>
            </a:extLst>
          </p:cNvPr>
          <p:cNvGraphicFramePr>
            <a:graphicFrameLocks noChangeAspect="1"/>
          </p:cNvGraphicFramePr>
          <p:nvPr userDrawn="1">
            <p:custDataLst>
              <p:tags r:id="rId1"/>
            </p:custDataLst>
            <p:extLst>
              <p:ext uri="{D42A27DB-BD31-4B8C-83A1-F6EECF244321}">
                <p14:modId xmlns:p14="http://schemas.microsoft.com/office/powerpoint/2010/main" val="30038698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スライド" r:id="rId3" imgW="7772400" imgH="10058400" progId="TCLayout.ActiveDocument.1">
                  <p:embed/>
                </p:oleObj>
              </mc:Choice>
              <mc:Fallback>
                <p:oleObj name="think-cell スライド" r:id="rId3" imgW="7772400" imgH="10058400" progId="TCLayout.ActiveDocument.1">
                  <p:embed/>
                  <p:pic>
                    <p:nvPicPr>
                      <p:cNvPr id="7" name="オブジェクト 6" hidden="1">
                        <a:extLst>
                          <a:ext uri="{FF2B5EF4-FFF2-40B4-BE49-F238E27FC236}">
                            <a16:creationId xmlns:a16="http://schemas.microsoft.com/office/drawing/2014/main" id="{2539CB52-F8E0-324D-8D5D-5FB7D93F8CCE}"/>
                          </a:ext>
                        </a:extLst>
                      </p:cNvPr>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3" name="コンテンツ プレースホルダ 2"/>
          <p:cNvSpPr>
            <a:spLocks noGrp="1"/>
          </p:cNvSpPr>
          <p:nvPr>
            <p:ph idx="1"/>
          </p:nvPr>
        </p:nvSpPr>
        <p:spPr>
          <a:xfrm>
            <a:off x="336521" y="692699"/>
            <a:ext cx="11525251" cy="1007493"/>
          </a:xfrm>
        </p:spPr>
        <p:txBody>
          <a:bodyPr/>
          <a:lstStyle>
            <a:lvl1pPr marL="265113" indent="-265113">
              <a:buFont typeface="Arial" charset="0"/>
              <a:buChar char="•"/>
              <a:defRPr sz="1400" b="0" i="0">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1pPr>
            <a:lvl2pPr>
              <a:defRPr sz="1400" b="0" i="0">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2pPr>
            <a:lvl3pPr>
              <a:defRPr sz="1400" b="0" i="0">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3pPr>
            <a:lvl4pPr>
              <a:defRPr sz="1400" b="0" i="0">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4pPr>
            <a:lvl5pPr>
              <a:defRPr sz="1400" b="0" i="0">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タイトル 4"/>
          <p:cNvSpPr>
            <a:spLocks noGrp="1"/>
          </p:cNvSpPr>
          <p:nvPr>
            <p:ph type="title"/>
          </p:nvPr>
        </p:nvSpPr>
        <p:spPr/>
        <p:txBody>
          <a:bodyPr/>
          <a:lstStyle>
            <a:lvl1pPr>
              <a:defRPr b="0" i="0">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1pPr>
          </a:lstStyle>
          <a:p>
            <a:r>
              <a:rPr lang="ja-JP" altLang="en-US"/>
              <a:t>マスター タイトルの書式設定</a:t>
            </a:r>
          </a:p>
        </p:txBody>
      </p:sp>
      <p:sp>
        <p:nvSpPr>
          <p:cNvPr id="4" name="Rectangle 8"/>
          <p:cNvSpPr>
            <a:spLocks noGrp="1" noChangeArrowheads="1"/>
          </p:cNvSpPr>
          <p:nvPr>
            <p:ph type="sldNum" sz="quarter" idx="10"/>
          </p:nvPr>
        </p:nvSpPr>
        <p:spPr>
          <a:xfrm>
            <a:off x="4804833" y="6627168"/>
            <a:ext cx="2540000" cy="230832"/>
          </a:xfrm>
          <a:ln/>
        </p:spPr>
        <p:txBody>
          <a:bodyPr/>
          <a:lstStyle>
            <a:lvl1pPr>
              <a:defRPr sz="1100" b="0" i="0">
                <a:solidFill>
                  <a:schemeClr val="bg2">
                    <a:lumMod val="75000"/>
                  </a:schemeClr>
                </a:solidFill>
                <a:latin typeface="Meiryo UI" panose="020B0604030504040204" pitchFamily="50" charset="-128"/>
                <a:ea typeface="Meiryo UI" panose="020B0604030504040204" pitchFamily="50" charset="-128"/>
                <a:cs typeface="Meiryo UI" panose="020B0604030504040204" pitchFamily="50" charset="-128"/>
                <a:sym typeface="MS UI Gothic" panose="020B0600070205080204" pitchFamily="34" charset="-128"/>
              </a:defRPr>
            </a:lvl1pPr>
          </a:lstStyle>
          <a:p>
            <a:pPr>
              <a:defRPr/>
            </a:pPr>
            <a:fld id="{EB72A429-DDC7-41CC-AC2C-79132BE59620}" type="slidenum">
              <a:rPr lang="en-US" altLang="ja-JP" smtClean="0"/>
              <a:pPr>
                <a:defRPr/>
              </a:pPr>
              <a:t>‹#›</a:t>
            </a:fld>
            <a:endParaRPr lang="en-US" altLang="ja-JP"/>
          </a:p>
        </p:txBody>
      </p:sp>
      <p:sp>
        <p:nvSpPr>
          <p:cNvPr id="2" name="テキスト ボックス 1">
            <a:extLst>
              <a:ext uri="{FF2B5EF4-FFF2-40B4-BE49-F238E27FC236}">
                <a16:creationId xmlns:a16="http://schemas.microsoft.com/office/drawing/2014/main" id="{D1CFF65B-A8B2-A742-960E-AEE2B0C95AC6}"/>
              </a:ext>
            </a:extLst>
          </p:cNvPr>
          <p:cNvSpPr txBox="1"/>
          <p:nvPr userDrawn="1"/>
        </p:nvSpPr>
        <p:spPr bwMode="auto">
          <a:xfrm>
            <a:off x="1" y="6629400"/>
            <a:ext cx="1276311" cy="230832"/>
          </a:xfrm>
          <a:prstGeom prst="rect">
            <a:avLst/>
          </a:prstGeom>
          <a:noFill/>
          <a:ln w="9525">
            <a:noFill/>
            <a:miter lim="800000"/>
            <a:headEnd/>
            <a:tailEnd/>
          </a:ln>
        </p:spPr>
        <p:txBody>
          <a:bodyPr wrap="none" rtlCol="0">
            <a:spAutoFit/>
          </a:bodyPr>
          <a:lstStyle/>
          <a:p>
            <a:r>
              <a:rPr kumimoji="1" lang="en-US" altLang="ja-JP" sz="900" b="0" i="0">
                <a:solidFill>
                  <a:schemeClr val="bg2">
                    <a:lumMod val="75000"/>
                  </a:schemeClr>
                </a:solidFill>
                <a:latin typeface="Meiryo UI" panose="020B0604030504040204" pitchFamily="50" charset="-128"/>
                <a:ea typeface="Meiryo UI" panose="020B0604030504040204" pitchFamily="50" charset="-128"/>
                <a:cs typeface="メイリオ"/>
                <a:sym typeface="MS UI Gothic" panose="020B0600070205080204" pitchFamily="34" charset="-128"/>
              </a:rPr>
              <a:t>Strictly Confidential</a:t>
            </a:r>
            <a:endParaRPr kumimoji="1" lang="ja-JP" altLang="en-US" sz="900" b="0" i="0">
              <a:solidFill>
                <a:schemeClr val="bg2">
                  <a:lumMod val="75000"/>
                </a:schemeClr>
              </a:solidFill>
              <a:latin typeface="Meiryo UI" panose="020B0604030504040204" pitchFamily="50" charset="-128"/>
              <a:ea typeface="Meiryo UI" panose="020B0604030504040204" pitchFamily="50" charset="-128"/>
              <a:cs typeface="メイリオ"/>
              <a:sym typeface="MS UI Gothic" panose="020B0600070205080204" pitchFamily="34" charset="-128"/>
            </a:endParaRPr>
          </a:p>
        </p:txBody>
      </p:sp>
      <p:sp>
        <p:nvSpPr>
          <p:cNvPr id="6" name="テキスト ボックス 5">
            <a:extLst>
              <a:ext uri="{FF2B5EF4-FFF2-40B4-BE49-F238E27FC236}">
                <a16:creationId xmlns:a16="http://schemas.microsoft.com/office/drawing/2014/main" id="{BE61E06D-0804-AA4D-AD56-81FE58AB9EB9}"/>
              </a:ext>
            </a:extLst>
          </p:cNvPr>
          <p:cNvSpPr txBox="1"/>
          <p:nvPr userDrawn="1"/>
        </p:nvSpPr>
        <p:spPr bwMode="auto">
          <a:xfrm>
            <a:off x="9713699" y="6629400"/>
            <a:ext cx="2473755" cy="230832"/>
          </a:xfrm>
          <a:prstGeom prst="rect">
            <a:avLst/>
          </a:prstGeom>
          <a:noFill/>
          <a:ln w="9525">
            <a:noFill/>
            <a:miter lim="800000"/>
            <a:headEnd/>
            <a:tailEnd/>
          </a:ln>
        </p:spPr>
        <p:txBody>
          <a:bodyPr wrap="none" rtlCol="0">
            <a:spAutoFit/>
          </a:bodyPr>
          <a:lstStyle/>
          <a:p>
            <a:pPr algn="r"/>
            <a:r>
              <a:rPr kumimoji="1" lang="en-US" altLang="ja-JP" sz="900" b="0" i="0">
                <a:solidFill>
                  <a:schemeClr val="bg2">
                    <a:lumMod val="75000"/>
                  </a:schemeClr>
                </a:solidFill>
                <a:latin typeface="Meiryo UI" panose="020B0604030504040204" pitchFamily="50" charset="-128"/>
                <a:ea typeface="Meiryo UI" panose="020B0604030504040204" pitchFamily="50" charset="-128"/>
                <a:cs typeface="メイリオ"/>
                <a:sym typeface="MS UI Gothic" panose="020B0600070205080204" pitchFamily="34" charset="-128"/>
              </a:rPr>
              <a:t>All Rights Reserved Recruit Co, Ltd 2025</a:t>
            </a:r>
            <a:endParaRPr kumimoji="1" lang="ja-JP" altLang="en-US" sz="900" b="0" i="0">
              <a:solidFill>
                <a:schemeClr val="bg2">
                  <a:lumMod val="75000"/>
                </a:schemeClr>
              </a:solidFill>
              <a:latin typeface="Meiryo UI" panose="020B0604030504040204" pitchFamily="50" charset="-128"/>
              <a:ea typeface="Meiryo UI" panose="020B0604030504040204" pitchFamily="50" charset="-128"/>
              <a:cs typeface="メイリオ"/>
              <a:sym typeface="MS UI Gothic" panose="020B0600070205080204" pitchFamily="34" charset="-128"/>
            </a:endParaRPr>
          </a:p>
        </p:txBody>
      </p:sp>
    </p:spTree>
    <p:extLst>
      <p:ext uri="{BB962C8B-B14F-4D97-AF65-F5344CB8AC3E}">
        <p14:creationId xmlns:p14="http://schemas.microsoft.com/office/powerpoint/2010/main" val="135489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graphicFrame>
        <p:nvGraphicFramePr>
          <p:cNvPr id="5" name="オブジェクト 4" hidden="1">
            <a:extLst>
              <a:ext uri="{FF2B5EF4-FFF2-40B4-BE49-F238E27FC236}">
                <a16:creationId xmlns:a16="http://schemas.microsoft.com/office/drawing/2014/main" id="{C17DF3C4-48CE-2A4C-8633-E29AA26FCCDA}"/>
              </a:ext>
            </a:extLst>
          </p:cNvPr>
          <p:cNvGraphicFramePr>
            <a:graphicFrameLocks noChangeAspect="1"/>
          </p:cNvGraphicFramePr>
          <p:nvPr userDrawn="1">
            <p:custDataLst>
              <p:tags r:id="rId1"/>
            </p:custDataLst>
            <p:extLst>
              <p:ext uri="{D42A27DB-BD31-4B8C-83A1-F6EECF244321}">
                <p14:modId xmlns:p14="http://schemas.microsoft.com/office/powerpoint/2010/main" val="90208778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スライド" r:id="rId3" imgW="7772400" imgH="10058400" progId="TCLayout.ActiveDocument.1">
                  <p:embed/>
                </p:oleObj>
              </mc:Choice>
              <mc:Fallback>
                <p:oleObj name="think-cell スライド" r:id="rId3" imgW="7772400" imgH="10058400" progId="TCLayout.ActiveDocument.1">
                  <p:embed/>
                  <p:pic>
                    <p:nvPicPr>
                      <p:cNvPr id="5" name="オブジェクト 4" hidden="1">
                        <a:extLst>
                          <a:ext uri="{FF2B5EF4-FFF2-40B4-BE49-F238E27FC236}">
                            <a16:creationId xmlns:a16="http://schemas.microsoft.com/office/drawing/2014/main" id="{C17DF3C4-48CE-2A4C-8633-E29AA26FCCDA}"/>
                          </a:ext>
                        </a:extLst>
                      </p:cNvPr>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タイトル 1"/>
          <p:cNvSpPr>
            <a:spLocks noGrp="1"/>
          </p:cNvSpPr>
          <p:nvPr>
            <p:ph type="title"/>
          </p:nvPr>
        </p:nvSpPr>
        <p:spPr>
          <a:xfrm>
            <a:off x="963084" y="4406903"/>
            <a:ext cx="10363200" cy="1362075"/>
          </a:xfrm>
        </p:spPr>
        <p:txBody>
          <a:bodyPr anchor="t"/>
          <a:lstStyle>
            <a:lvl1pPr algn="l">
              <a:defRPr sz="2000" b="1" cap="all">
                <a:latin typeface="Meiryo UI" panose="020B0604030504040204" pitchFamily="50" charset="-128"/>
                <a:ea typeface="Meiryo UI" panose="020B0604030504040204" pitchFamily="50" charset="-128"/>
                <a:sym typeface="MS UI Gothic" panose="020B0600070205080204" pitchFamily="34" charset="-128"/>
              </a:defRPr>
            </a:lvl1pPr>
          </a:lstStyle>
          <a:p>
            <a:r>
              <a:rPr lang="ja-JP" altLang="en-US"/>
              <a:t>マスター タイトルの書式設定</a:t>
            </a:r>
          </a:p>
        </p:txBody>
      </p:sp>
      <p:sp>
        <p:nvSpPr>
          <p:cNvPr id="3" name="テキスト プレースホルダ 2"/>
          <p:cNvSpPr>
            <a:spLocks noGrp="1"/>
          </p:cNvSpPr>
          <p:nvPr>
            <p:ph type="body" idx="1"/>
          </p:nvPr>
        </p:nvSpPr>
        <p:spPr>
          <a:xfrm>
            <a:off x="963084" y="2906713"/>
            <a:ext cx="10363200" cy="1500187"/>
          </a:xfrm>
        </p:spPr>
        <p:txBody>
          <a:bodyPr anchor="b"/>
          <a:lstStyle>
            <a:lvl1pPr marL="0" indent="0">
              <a:buNone/>
              <a:defRPr sz="2000">
                <a:latin typeface="Meiryo UI" panose="020B0604030504040204" pitchFamily="50" charset="-128"/>
                <a:ea typeface="Meiryo UI" panose="020B0604030504040204" pitchFamily="50" charset="-128"/>
                <a:sym typeface="MS UI Gothic" panose="020B0600070205080204" pitchFamily="34" charset="-128"/>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
        <p:nvSpPr>
          <p:cNvPr id="4" name="Rectangle 8"/>
          <p:cNvSpPr>
            <a:spLocks noGrp="1" noChangeArrowheads="1"/>
          </p:cNvSpPr>
          <p:nvPr>
            <p:ph type="sldNum" sz="quarter" idx="10"/>
          </p:nvPr>
        </p:nvSpPr>
        <p:spPr>
          <a:ln/>
        </p:spPr>
        <p:txBody>
          <a:bodyPr/>
          <a:lstStyle>
            <a:lvl1pPr>
              <a:defRPr>
                <a:latin typeface="Meiryo UI" panose="020B0604030504040204" pitchFamily="50" charset="-128"/>
                <a:ea typeface="Meiryo UI" panose="020B0604030504040204" pitchFamily="50" charset="-128"/>
                <a:sym typeface="MS UI Gothic" panose="020B0600070205080204" pitchFamily="34" charset="-128"/>
              </a:defRPr>
            </a:lvl1pPr>
          </a:lstStyle>
          <a:p>
            <a:pPr>
              <a:defRPr/>
            </a:pPr>
            <a:fld id="{CFE70743-B45D-4C2D-9F53-822380FBB922}" type="slidenum">
              <a:rPr lang="en-US" altLang="ja-JP" smtClean="0"/>
              <a:pPr>
                <a:defRPr/>
              </a:pPr>
              <a:t>‹#›</a:t>
            </a:fld>
            <a:endParaRPr lang="en-US" altLang="ja-JP"/>
          </a:p>
        </p:txBody>
      </p:sp>
    </p:spTree>
    <p:extLst>
      <p:ext uri="{BB962C8B-B14F-4D97-AF65-F5344CB8AC3E}">
        <p14:creationId xmlns:p14="http://schemas.microsoft.com/office/powerpoint/2010/main" val="1855199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graphicFrame>
        <p:nvGraphicFramePr>
          <p:cNvPr id="6" name="オブジェクト 5" hidden="1">
            <a:extLst>
              <a:ext uri="{FF2B5EF4-FFF2-40B4-BE49-F238E27FC236}">
                <a16:creationId xmlns:a16="http://schemas.microsoft.com/office/drawing/2014/main" id="{AFF8BF78-A82D-144F-A06A-BED1933A7A6D}"/>
              </a:ext>
            </a:extLst>
          </p:cNvPr>
          <p:cNvGraphicFramePr>
            <a:graphicFrameLocks noChangeAspect="1"/>
          </p:cNvGraphicFramePr>
          <p:nvPr userDrawn="1">
            <p:custDataLst>
              <p:tags r:id="rId1"/>
            </p:custDataLst>
            <p:extLst>
              <p:ext uri="{D42A27DB-BD31-4B8C-83A1-F6EECF244321}">
                <p14:modId xmlns:p14="http://schemas.microsoft.com/office/powerpoint/2010/main" val="15221420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スライド" r:id="rId3" imgW="7772400" imgH="10058400" progId="TCLayout.ActiveDocument.1">
                  <p:embed/>
                </p:oleObj>
              </mc:Choice>
              <mc:Fallback>
                <p:oleObj name="think-cell スライド" r:id="rId3" imgW="7772400" imgH="10058400" progId="TCLayout.ActiveDocument.1">
                  <p:embed/>
                  <p:pic>
                    <p:nvPicPr>
                      <p:cNvPr id="6" name="オブジェクト 5" hidden="1">
                        <a:extLst>
                          <a:ext uri="{FF2B5EF4-FFF2-40B4-BE49-F238E27FC236}">
                            <a16:creationId xmlns:a16="http://schemas.microsoft.com/office/drawing/2014/main" id="{AFF8BF78-A82D-144F-A06A-BED1933A7A6D}"/>
                          </a:ext>
                        </a:extLst>
                      </p:cNvPr>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タイトル 1"/>
          <p:cNvSpPr>
            <a:spLocks noGrp="1"/>
          </p:cNvSpPr>
          <p:nvPr>
            <p:ph type="title"/>
          </p:nvPr>
        </p:nvSpPr>
        <p:spPr/>
        <p:txBody>
          <a:bodyPr/>
          <a:lstStyle>
            <a:lvl1pPr>
              <a:defRPr>
                <a:latin typeface="Meiryo UI" panose="020B0604030504040204" pitchFamily="50" charset="-128"/>
                <a:ea typeface="Meiryo UI" panose="020B0604030504040204" pitchFamily="50" charset="-128"/>
                <a:sym typeface="MS UI Gothic" panose="020B0600070205080204" pitchFamily="34" charset="-128"/>
              </a:defRPr>
            </a:lvl1pPr>
          </a:lstStyle>
          <a:p>
            <a:r>
              <a:rPr lang="ja-JP" altLang="en-US"/>
              <a:t>マスター タイトルの書式設定</a:t>
            </a:r>
          </a:p>
        </p:txBody>
      </p:sp>
      <p:sp>
        <p:nvSpPr>
          <p:cNvPr id="3" name="コンテンツ プレースホルダ 2"/>
          <p:cNvSpPr>
            <a:spLocks noGrp="1"/>
          </p:cNvSpPr>
          <p:nvPr>
            <p:ph sz="half" idx="1"/>
          </p:nvPr>
        </p:nvSpPr>
        <p:spPr>
          <a:xfrm>
            <a:off x="245535" y="692153"/>
            <a:ext cx="5659967" cy="5688013"/>
          </a:xfrm>
        </p:spPr>
        <p:txBody>
          <a:bodyPr/>
          <a:lstStyle>
            <a:lvl1pPr>
              <a:defRPr sz="1400">
                <a:latin typeface="Meiryo UI" panose="020B0604030504040204" pitchFamily="50" charset="-128"/>
                <a:ea typeface="Meiryo UI" panose="020B0604030504040204" pitchFamily="50" charset="-128"/>
                <a:sym typeface="MS UI Gothic" panose="020B0600070205080204" pitchFamily="34" charset="-128"/>
              </a:defRPr>
            </a:lvl1pPr>
            <a:lvl2pPr>
              <a:defRPr sz="1400">
                <a:latin typeface="Meiryo UI" panose="020B0604030504040204" pitchFamily="50" charset="-128"/>
                <a:ea typeface="Meiryo UI" panose="020B0604030504040204" pitchFamily="50" charset="-128"/>
                <a:sym typeface="MS UI Gothic" panose="020B0600070205080204" pitchFamily="34" charset="-128"/>
              </a:defRPr>
            </a:lvl2pPr>
            <a:lvl3pPr>
              <a:defRPr sz="1400">
                <a:latin typeface="Meiryo UI" panose="020B0604030504040204" pitchFamily="50" charset="-128"/>
                <a:ea typeface="Meiryo UI" panose="020B0604030504040204" pitchFamily="50" charset="-128"/>
                <a:sym typeface="MS UI Gothic" panose="020B0600070205080204" pitchFamily="34" charset="-128"/>
              </a:defRPr>
            </a:lvl3pPr>
            <a:lvl4pPr>
              <a:defRPr sz="1400">
                <a:latin typeface="Meiryo UI" panose="020B0604030504040204" pitchFamily="50" charset="-128"/>
                <a:ea typeface="Meiryo UI" panose="020B0604030504040204" pitchFamily="50" charset="-128"/>
                <a:sym typeface="MS UI Gothic" panose="020B0600070205080204" pitchFamily="34" charset="-128"/>
              </a:defRPr>
            </a:lvl4pPr>
            <a:lvl5pPr>
              <a:defRPr sz="1400">
                <a:latin typeface="Meiryo UI" panose="020B0604030504040204" pitchFamily="50" charset="-128"/>
                <a:ea typeface="Meiryo UI" panose="020B0604030504040204" pitchFamily="50" charset="-128"/>
                <a:sym typeface="MS UI Gothic" panose="020B0600070205080204" pitchFamily="34" charset="-128"/>
              </a:defRPr>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 3"/>
          <p:cNvSpPr>
            <a:spLocks noGrp="1"/>
          </p:cNvSpPr>
          <p:nvPr>
            <p:ph sz="half" idx="2"/>
          </p:nvPr>
        </p:nvSpPr>
        <p:spPr>
          <a:xfrm>
            <a:off x="6108702" y="692153"/>
            <a:ext cx="5662084" cy="5688013"/>
          </a:xfrm>
        </p:spPr>
        <p:txBody>
          <a:bodyPr/>
          <a:lstStyle>
            <a:lvl1pPr>
              <a:defRPr sz="1400">
                <a:latin typeface="Meiryo UI" panose="020B0604030504040204" pitchFamily="50" charset="-128"/>
                <a:ea typeface="Meiryo UI" panose="020B0604030504040204" pitchFamily="50" charset="-128"/>
                <a:sym typeface="MS UI Gothic" panose="020B0600070205080204" pitchFamily="34" charset="-128"/>
              </a:defRPr>
            </a:lvl1pPr>
            <a:lvl2pPr>
              <a:defRPr sz="1400">
                <a:latin typeface="Meiryo UI" panose="020B0604030504040204" pitchFamily="50" charset="-128"/>
                <a:ea typeface="Meiryo UI" panose="020B0604030504040204" pitchFamily="50" charset="-128"/>
                <a:sym typeface="MS UI Gothic" panose="020B0600070205080204" pitchFamily="34" charset="-128"/>
              </a:defRPr>
            </a:lvl2pPr>
            <a:lvl3pPr>
              <a:defRPr sz="1400">
                <a:latin typeface="Meiryo UI" panose="020B0604030504040204" pitchFamily="50" charset="-128"/>
                <a:ea typeface="Meiryo UI" panose="020B0604030504040204" pitchFamily="50" charset="-128"/>
                <a:sym typeface="MS UI Gothic" panose="020B0600070205080204" pitchFamily="34" charset="-128"/>
              </a:defRPr>
            </a:lvl3pPr>
            <a:lvl4pPr>
              <a:defRPr sz="1400">
                <a:latin typeface="Meiryo UI" panose="020B0604030504040204" pitchFamily="50" charset="-128"/>
                <a:ea typeface="Meiryo UI" panose="020B0604030504040204" pitchFamily="50" charset="-128"/>
                <a:sym typeface="MS UI Gothic" panose="020B0600070205080204" pitchFamily="34" charset="-128"/>
              </a:defRPr>
            </a:lvl4pPr>
            <a:lvl5pPr>
              <a:defRPr sz="1400">
                <a:latin typeface="Meiryo UI" panose="020B0604030504040204" pitchFamily="50" charset="-128"/>
                <a:ea typeface="Meiryo UI" panose="020B0604030504040204" pitchFamily="50" charset="-128"/>
                <a:sym typeface="MS UI Gothic" panose="020B0600070205080204" pitchFamily="34" charset="-128"/>
              </a:defRPr>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8"/>
          <p:cNvSpPr>
            <a:spLocks noGrp="1" noChangeArrowheads="1"/>
          </p:cNvSpPr>
          <p:nvPr>
            <p:ph type="sldNum" sz="quarter" idx="10"/>
          </p:nvPr>
        </p:nvSpPr>
        <p:spPr>
          <a:ln/>
        </p:spPr>
        <p:txBody>
          <a:bodyPr/>
          <a:lstStyle>
            <a:lvl1pPr>
              <a:defRPr>
                <a:latin typeface="Meiryo UI" panose="020B0604030504040204" pitchFamily="50" charset="-128"/>
                <a:ea typeface="Meiryo UI" panose="020B0604030504040204" pitchFamily="50" charset="-128"/>
                <a:sym typeface="MS UI Gothic" panose="020B0600070205080204" pitchFamily="34" charset="-128"/>
              </a:defRPr>
            </a:lvl1pPr>
          </a:lstStyle>
          <a:p>
            <a:pPr>
              <a:defRPr/>
            </a:pPr>
            <a:fld id="{702576F8-CB8C-4CDF-ACDC-D9135E817F8F}" type="slidenum">
              <a:rPr lang="en-US" altLang="ja-JP" smtClean="0"/>
              <a:pPr>
                <a:defRPr/>
              </a:pPr>
              <a:t>‹#›</a:t>
            </a:fld>
            <a:endParaRPr lang="en-US" altLang="ja-JP"/>
          </a:p>
        </p:txBody>
      </p:sp>
    </p:spTree>
    <p:extLst>
      <p:ext uri="{BB962C8B-B14F-4D97-AF65-F5344CB8AC3E}">
        <p14:creationId xmlns:p14="http://schemas.microsoft.com/office/powerpoint/2010/main" val="3023993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graphicFrame>
        <p:nvGraphicFramePr>
          <p:cNvPr id="8" name="オブジェクト 7" hidden="1">
            <a:extLst>
              <a:ext uri="{FF2B5EF4-FFF2-40B4-BE49-F238E27FC236}">
                <a16:creationId xmlns:a16="http://schemas.microsoft.com/office/drawing/2014/main" id="{9B29765F-6ABE-2E4D-B364-7AE8BACD5E5A}"/>
              </a:ext>
            </a:extLst>
          </p:cNvPr>
          <p:cNvGraphicFramePr>
            <a:graphicFrameLocks noChangeAspect="1"/>
          </p:cNvGraphicFramePr>
          <p:nvPr userDrawn="1">
            <p:custDataLst>
              <p:tags r:id="rId1"/>
            </p:custDataLst>
            <p:extLst>
              <p:ext uri="{D42A27DB-BD31-4B8C-83A1-F6EECF244321}">
                <p14:modId xmlns:p14="http://schemas.microsoft.com/office/powerpoint/2010/main" val="118686065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スライド" r:id="rId3" imgW="7772400" imgH="10058400" progId="TCLayout.ActiveDocument.1">
                  <p:embed/>
                </p:oleObj>
              </mc:Choice>
              <mc:Fallback>
                <p:oleObj name="think-cell スライド" r:id="rId3" imgW="7772400" imgH="10058400" progId="TCLayout.ActiveDocument.1">
                  <p:embed/>
                  <p:pic>
                    <p:nvPicPr>
                      <p:cNvPr id="8" name="オブジェクト 7" hidden="1">
                        <a:extLst>
                          <a:ext uri="{FF2B5EF4-FFF2-40B4-BE49-F238E27FC236}">
                            <a16:creationId xmlns:a16="http://schemas.microsoft.com/office/drawing/2014/main" id="{9B29765F-6ABE-2E4D-B364-7AE8BACD5E5A}"/>
                          </a:ext>
                        </a:extLst>
                      </p:cNvPr>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タイトル 1"/>
          <p:cNvSpPr>
            <a:spLocks noGrp="1"/>
          </p:cNvSpPr>
          <p:nvPr>
            <p:ph type="title"/>
          </p:nvPr>
        </p:nvSpPr>
        <p:spPr>
          <a:xfrm>
            <a:off x="47328" y="130622"/>
            <a:ext cx="10972800" cy="418058"/>
          </a:xfrm>
        </p:spPr>
        <p:txBody>
          <a:bodyPr/>
          <a:lstStyle>
            <a:lvl1pPr>
              <a:defRPr>
                <a:latin typeface="Meiryo UI" panose="020B0604030504040204" pitchFamily="50" charset="-128"/>
                <a:ea typeface="Meiryo UI" panose="020B0604030504040204" pitchFamily="50" charset="-128"/>
                <a:sym typeface="MS UI Gothic" panose="020B0600070205080204" pitchFamily="34" charset="-128"/>
              </a:defRPr>
            </a:lvl1pPr>
          </a:lstStyle>
          <a:p>
            <a:r>
              <a:rPr lang="ja-JP" altLang="en-US"/>
              <a:t>マスター タイトルの書式設定</a:t>
            </a:r>
          </a:p>
        </p:txBody>
      </p:sp>
      <p:sp>
        <p:nvSpPr>
          <p:cNvPr id="3" name="テキスト プレースホルダ 2"/>
          <p:cNvSpPr>
            <a:spLocks noGrp="1"/>
          </p:cNvSpPr>
          <p:nvPr>
            <p:ph type="body" idx="1"/>
          </p:nvPr>
        </p:nvSpPr>
        <p:spPr>
          <a:xfrm>
            <a:off x="609600" y="1535113"/>
            <a:ext cx="5386917" cy="639762"/>
          </a:xfrm>
        </p:spPr>
        <p:txBody>
          <a:bodyPr anchor="b"/>
          <a:lstStyle>
            <a:lvl1pPr marL="0" indent="0">
              <a:buNone/>
              <a:defRPr sz="1400" b="1">
                <a:latin typeface="Meiryo UI" panose="020B0604030504040204" pitchFamily="50" charset="-128"/>
                <a:ea typeface="Meiryo UI" panose="020B0604030504040204" pitchFamily="50" charset="-128"/>
                <a:sym typeface="MS UI Gothic" panose="020B060007020508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 3"/>
          <p:cNvSpPr>
            <a:spLocks noGrp="1"/>
          </p:cNvSpPr>
          <p:nvPr>
            <p:ph sz="half" idx="2"/>
          </p:nvPr>
        </p:nvSpPr>
        <p:spPr>
          <a:xfrm>
            <a:off x="609600" y="2174875"/>
            <a:ext cx="5386917" cy="3951288"/>
          </a:xfrm>
        </p:spPr>
        <p:txBody>
          <a:bodyPr/>
          <a:lstStyle>
            <a:lvl1pPr>
              <a:defRPr sz="1400">
                <a:latin typeface="Meiryo UI" panose="020B0604030504040204" pitchFamily="50" charset="-128"/>
                <a:ea typeface="Meiryo UI" panose="020B0604030504040204" pitchFamily="50" charset="-128"/>
                <a:sym typeface="MS UI Gothic" panose="020B0600070205080204" pitchFamily="34" charset="-128"/>
              </a:defRPr>
            </a:lvl1pPr>
            <a:lvl2pPr>
              <a:defRPr sz="1400">
                <a:latin typeface="Meiryo UI" panose="020B0604030504040204" pitchFamily="50" charset="-128"/>
                <a:ea typeface="Meiryo UI" panose="020B0604030504040204" pitchFamily="50" charset="-128"/>
                <a:sym typeface="MS UI Gothic" panose="020B0600070205080204" pitchFamily="34" charset="-128"/>
              </a:defRPr>
            </a:lvl2pPr>
            <a:lvl3pPr>
              <a:defRPr sz="1400">
                <a:latin typeface="Meiryo UI" panose="020B0604030504040204" pitchFamily="50" charset="-128"/>
                <a:ea typeface="Meiryo UI" panose="020B0604030504040204" pitchFamily="50" charset="-128"/>
                <a:sym typeface="MS UI Gothic" panose="020B0600070205080204" pitchFamily="34" charset="-128"/>
              </a:defRPr>
            </a:lvl3pPr>
            <a:lvl4pPr>
              <a:defRPr sz="1400">
                <a:latin typeface="Meiryo UI" panose="020B0604030504040204" pitchFamily="50" charset="-128"/>
                <a:ea typeface="Meiryo UI" panose="020B0604030504040204" pitchFamily="50" charset="-128"/>
                <a:sym typeface="MS UI Gothic" panose="020B0600070205080204" pitchFamily="34" charset="-128"/>
              </a:defRPr>
            </a:lvl4pPr>
            <a:lvl5pPr>
              <a:defRPr sz="1400">
                <a:latin typeface="Meiryo UI" panose="020B0604030504040204" pitchFamily="50" charset="-128"/>
                <a:ea typeface="Meiryo UI" panose="020B0604030504040204" pitchFamily="50" charset="-128"/>
                <a:sym typeface="MS UI Gothic" panose="020B0600070205080204" pitchFamily="34" charset="-128"/>
              </a:defRPr>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 4"/>
          <p:cNvSpPr>
            <a:spLocks noGrp="1"/>
          </p:cNvSpPr>
          <p:nvPr>
            <p:ph type="body" sz="quarter" idx="3"/>
          </p:nvPr>
        </p:nvSpPr>
        <p:spPr>
          <a:xfrm>
            <a:off x="6193369" y="1535113"/>
            <a:ext cx="5389033" cy="639762"/>
          </a:xfrm>
        </p:spPr>
        <p:txBody>
          <a:bodyPr anchor="b"/>
          <a:lstStyle>
            <a:lvl1pPr marL="0" indent="0">
              <a:buNone/>
              <a:defRPr sz="1400" b="1">
                <a:latin typeface="Meiryo UI" panose="020B0604030504040204" pitchFamily="50" charset="-128"/>
                <a:ea typeface="Meiryo UI" panose="020B0604030504040204" pitchFamily="50" charset="-128"/>
                <a:sym typeface="MS UI Gothic" panose="020B060007020508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 5"/>
          <p:cNvSpPr>
            <a:spLocks noGrp="1"/>
          </p:cNvSpPr>
          <p:nvPr>
            <p:ph sz="quarter" idx="4"/>
          </p:nvPr>
        </p:nvSpPr>
        <p:spPr>
          <a:xfrm>
            <a:off x="6193369" y="2174875"/>
            <a:ext cx="5389033" cy="3951288"/>
          </a:xfrm>
        </p:spPr>
        <p:txBody>
          <a:bodyPr/>
          <a:lstStyle>
            <a:lvl1pPr>
              <a:defRPr sz="1400">
                <a:latin typeface="Meiryo UI" panose="020B0604030504040204" pitchFamily="50" charset="-128"/>
                <a:ea typeface="Meiryo UI" panose="020B0604030504040204" pitchFamily="50" charset="-128"/>
                <a:sym typeface="MS UI Gothic" panose="020B0600070205080204" pitchFamily="34" charset="-128"/>
              </a:defRPr>
            </a:lvl1pPr>
            <a:lvl2pPr>
              <a:defRPr sz="1400">
                <a:latin typeface="Meiryo UI" panose="020B0604030504040204" pitchFamily="50" charset="-128"/>
                <a:ea typeface="Meiryo UI" panose="020B0604030504040204" pitchFamily="50" charset="-128"/>
                <a:sym typeface="MS UI Gothic" panose="020B0600070205080204" pitchFamily="34" charset="-128"/>
              </a:defRPr>
            </a:lvl2pPr>
            <a:lvl3pPr>
              <a:defRPr sz="1400">
                <a:latin typeface="Meiryo UI" panose="020B0604030504040204" pitchFamily="50" charset="-128"/>
                <a:ea typeface="Meiryo UI" panose="020B0604030504040204" pitchFamily="50" charset="-128"/>
                <a:sym typeface="MS UI Gothic" panose="020B0600070205080204" pitchFamily="34" charset="-128"/>
              </a:defRPr>
            </a:lvl3pPr>
            <a:lvl4pPr>
              <a:defRPr sz="1400">
                <a:latin typeface="Meiryo UI" panose="020B0604030504040204" pitchFamily="50" charset="-128"/>
                <a:ea typeface="Meiryo UI" panose="020B0604030504040204" pitchFamily="50" charset="-128"/>
                <a:sym typeface="MS UI Gothic" panose="020B0600070205080204" pitchFamily="34" charset="-128"/>
              </a:defRPr>
            </a:lvl4pPr>
            <a:lvl5pPr>
              <a:defRPr sz="1400">
                <a:latin typeface="Meiryo UI" panose="020B0604030504040204" pitchFamily="50" charset="-128"/>
                <a:ea typeface="Meiryo UI" panose="020B0604030504040204" pitchFamily="50" charset="-128"/>
                <a:sym typeface="MS UI Gothic" panose="020B0600070205080204" pitchFamily="34" charset="-128"/>
              </a:defRPr>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Rectangle 8"/>
          <p:cNvSpPr>
            <a:spLocks noGrp="1" noChangeArrowheads="1"/>
          </p:cNvSpPr>
          <p:nvPr>
            <p:ph type="sldNum" sz="quarter" idx="10"/>
          </p:nvPr>
        </p:nvSpPr>
        <p:spPr>
          <a:ln/>
        </p:spPr>
        <p:txBody>
          <a:bodyPr/>
          <a:lstStyle>
            <a:lvl1pPr>
              <a:defRPr>
                <a:latin typeface="Meiryo UI" panose="020B0604030504040204" pitchFamily="50" charset="-128"/>
                <a:ea typeface="Meiryo UI" panose="020B0604030504040204" pitchFamily="50" charset="-128"/>
                <a:sym typeface="MS UI Gothic" panose="020B0600070205080204" pitchFamily="34" charset="-128"/>
              </a:defRPr>
            </a:lvl1pPr>
          </a:lstStyle>
          <a:p>
            <a:pPr>
              <a:defRPr/>
            </a:pPr>
            <a:fld id="{D9A2BBE0-68D9-49E1-B41C-BF65AA65B2CB}" type="slidenum">
              <a:rPr lang="en-US" altLang="ja-JP" smtClean="0"/>
              <a:pPr>
                <a:defRPr/>
              </a:pPr>
              <a:t>‹#›</a:t>
            </a:fld>
            <a:endParaRPr lang="en-US" altLang="ja-JP"/>
          </a:p>
        </p:txBody>
      </p:sp>
    </p:spTree>
    <p:extLst>
      <p:ext uri="{BB962C8B-B14F-4D97-AF65-F5344CB8AC3E}">
        <p14:creationId xmlns:p14="http://schemas.microsoft.com/office/powerpoint/2010/main" val="1463064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4164698E-3811-7D49-917E-15A0B950E145}"/>
              </a:ext>
            </a:extLst>
          </p:cNvPr>
          <p:cNvGraphicFramePr>
            <a:graphicFrameLocks noChangeAspect="1"/>
          </p:cNvGraphicFramePr>
          <p:nvPr userDrawn="1">
            <p:custDataLst>
              <p:tags r:id="rId1"/>
            </p:custDataLst>
            <p:extLst>
              <p:ext uri="{D42A27DB-BD31-4B8C-83A1-F6EECF244321}">
                <p14:modId xmlns:p14="http://schemas.microsoft.com/office/powerpoint/2010/main" val="395663010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スライド" r:id="rId3" imgW="7772400" imgH="10058400" progId="TCLayout.ActiveDocument.1">
                  <p:embed/>
                </p:oleObj>
              </mc:Choice>
              <mc:Fallback>
                <p:oleObj name="think-cell スライド" r:id="rId3" imgW="7772400" imgH="10058400" progId="TCLayout.ActiveDocument.1">
                  <p:embed/>
                  <p:pic>
                    <p:nvPicPr>
                      <p:cNvPr id="4" name="オブジェクト 3" hidden="1">
                        <a:extLst>
                          <a:ext uri="{FF2B5EF4-FFF2-40B4-BE49-F238E27FC236}">
                            <a16:creationId xmlns:a16="http://schemas.microsoft.com/office/drawing/2014/main" id="{4164698E-3811-7D49-917E-15A0B950E145}"/>
                          </a:ext>
                        </a:extLst>
                      </p:cNvPr>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タイトル 1"/>
          <p:cNvSpPr>
            <a:spLocks noGrp="1"/>
          </p:cNvSpPr>
          <p:nvPr>
            <p:ph type="title"/>
          </p:nvPr>
        </p:nvSpPr>
        <p:spPr/>
        <p:txBody>
          <a:bodyPr/>
          <a:lstStyle>
            <a:lvl1pPr>
              <a:defRPr>
                <a:latin typeface="Meiryo UI" panose="020B0604030504040204" pitchFamily="50" charset="-128"/>
                <a:ea typeface="Meiryo UI" panose="020B0604030504040204" pitchFamily="50" charset="-128"/>
                <a:sym typeface="MS UI Gothic" panose="020B0600070205080204" pitchFamily="34" charset="-128"/>
              </a:defRPr>
            </a:lvl1pPr>
          </a:lstStyle>
          <a:p>
            <a:r>
              <a:rPr lang="ja-JP" altLang="en-US"/>
              <a:t>マスター タイトルの書式設定</a:t>
            </a:r>
          </a:p>
        </p:txBody>
      </p:sp>
      <p:sp>
        <p:nvSpPr>
          <p:cNvPr id="3" name="Rectangle 8"/>
          <p:cNvSpPr>
            <a:spLocks noGrp="1" noChangeArrowheads="1"/>
          </p:cNvSpPr>
          <p:nvPr>
            <p:ph type="sldNum" sz="quarter" idx="10"/>
          </p:nvPr>
        </p:nvSpPr>
        <p:spPr>
          <a:ln/>
        </p:spPr>
        <p:txBody>
          <a:bodyPr/>
          <a:lstStyle>
            <a:lvl1pPr>
              <a:defRPr>
                <a:latin typeface="Meiryo UI" panose="020B0604030504040204" pitchFamily="50" charset="-128"/>
                <a:ea typeface="Meiryo UI" panose="020B0604030504040204" pitchFamily="50" charset="-128"/>
                <a:sym typeface="MS UI Gothic" panose="020B0600070205080204" pitchFamily="34" charset="-128"/>
              </a:defRPr>
            </a:lvl1pPr>
          </a:lstStyle>
          <a:p>
            <a:pPr>
              <a:defRPr/>
            </a:pPr>
            <a:fld id="{FB6271AF-593C-4C79-9441-ADA0DF590AB0}" type="slidenum">
              <a:rPr lang="en-US" altLang="ja-JP" smtClean="0"/>
              <a:pPr>
                <a:defRPr/>
              </a:pPr>
              <a:t>‹#›</a:t>
            </a:fld>
            <a:endParaRPr lang="en-US" altLang="ja-JP"/>
          </a:p>
        </p:txBody>
      </p:sp>
    </p:spTree>
    <p:extLst>
      <p:ext uri="{BB962C8B-B14F-4D97-AF65-F5344CB8AC3E}">
        <p14:creationId xmlns:p14="http://schemas.microsoft.com/office/powerpoint/2010/main" val="2711162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graphicFrame>
        <p:nvGraphicFramePr>
          <p:cNvPr id="3" name="オブジェクト 2" hidden="1">
            <a:extLst>
              <a:ext uri="{FF2B5EF4-FFF2-40B4-BE49-F238E27FC236}">
                <a16:creationId xmlns:a16="http://schemas.microsoft.com/office/drawing/2014/main" id="{24805EEF-BFD5-7E47-BA23-F01AA4AA677B}"/>
              </a:ext>
            </a:extLst>
          </p:cNvPr>
          <p:cNvGraphicFramePr>
            <a:graphicFrameLocks noChangeAspect="1"/>
          </p:cNvGraphicFramePr>
          <p:nvPr userDrawn="1">
            <p:custDataLst>
              <p:tags r:id="rId1"/>
            </p:custDataLst>
            <p:extLst>
              <p:ext uri="{D42A27DB-BD31-4B8C-83A1-F6EECF244321}">
                <p14:modId xmlns:p14="http://schemas.microsoft.com/office/powerpoint/2010/main" val="30244490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スライド" r:id="rId3" imgW="7772400" imgH="10058400" progId="TCLayout.ActiveDocument.1">
                  <p:embed/>
                </p:oleObj>
              </mc:Choice>
              <mc:Fallback>
                <p:oleObj name="think-cell スライド" r:id="rId3" imgW="7772400" imgH="10058400" progId="TCLayout.ActiveDocument.1">
                  <p:embed/>
                  <p:pic>
                    <p:nvPicPr>
                      <p:cNvPr id="3" name="オブジェクト 2" hidden="1">
                        <a:extLst>
                          <a:ext uri="{FF2B5EF4-FFF2-40B4-BE49-F238E27FC236}">
                            <a16:creationId xmlns:a16="http://schemas.microsoft.com/office/drawing/2014/main" id="{24805EEF-BFD5-7E47-BA23-F01AA4AA677B}"/>
                          </a:ext>
                        </a:extLst>
                      </p:cNvPr>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Rectangle 8"/>
          <p:cNvSpPr>
            <a:spLocks noGrp="1" noChangeArrowheads="1"/>
          </p:cNvSpPr>
          <p:nvPr>
            <p:ph type="sldNum" sz="quarter" idx="10"/>
          </p:nvPr>
        </p:nvSpPr>
        <p:spPr>
          <a:ln/>
        </p:spPr>
        <p:txBody>
          <a:bodyPr/>
          <a:lstStyle>
            <a:lvl1pPr>
              <a:defRPr>
                <a:latin typeface="Meiryo UI" panose="020B0604030504040204" pitchFamily="50" charset="-128"/>
                <a:ea typeface="Meiryo UI" panose="020B0604030504040204" pitchFamily="50" charset="-128"/>
                <a:sym typeface="MS UI Gothic" panose="020B0600070205080204" pitchFamily="34" charset="-128"/>
              </a:defRPr>
            </a:lvl1pPr>
          </a:lstStyle>
          <a:p>
            <a:pPr>
              <a:defRPr/>
            </a:pPr>
            <a:fld id="{853161F5-28EC-49E7-9F6A-699FC97E3172}" type="slidenum">
              <a:rPr lang="en-US" altLang="ja-JP" smtClean="0"/>
              <a:pPr>
                <a:defRPr/>
              </a:pPr>
              <a:t>‹#›</a:t>
            </a:fld>
            <a:endParaRPr lang="en-US" altLang="ja-JP"/>
          </a:p>
        </p:txBody>
      </p:sp>
    </p:spTree>
    <p:extLst>
      <p:ext uri="{BB962C8B-B14F-4D97-AF65-F5344CB8AC3E}">
        <p14:creationId xmlns:p14="http://schemas.microsoft.com/office/powerpoint/2010/main" val="2180957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graphicFrame>
        <p:nvGraphicFramePr>
          <p:cNvPr id="6" name="オブジェクト 5" hidden="1">
            <a:extLst>
              <a:ext uri="{FF2B5EF4-FFF2-40B4-BE49-F238E27FC236}">
                <a16:creationId xmlns:a16="http://schemas.microsoft.com/office/drawing/2014/main" id="{BB5EF93E-423E-0047-AE03-185A4C6EC3B6}"/>
              </a:ext>
            </a:extLst>
          </p:cNvPr>
          <p:cNvGraphicFramePr>
            <a:graphicFrameLocks noChangeAspect="1"/>
          </p:cNvGraphicFramePr>
          <p:nvPr userDrawn="1">
            <p:custDataLst>
              <p:tags r:id="rId1"/>
            </p:custDataLst>
            <p:extLst>
              <p:ext uri="{D42A27DB-BD31-4B8C-83A1-F6EECF244321}">
                <p14:modId xmlns:p14="http://schemas.microsoft.com/office/powerpoint/2010/main" val="307908467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スライド" r:id="rId3" imgW="7772400" imgH="10058400" progId="TCLayout.ActiveDocument.1">
                  <p:embed/>
                </p:oleObj>
              </mc:Choice>
              <mc:Fallback>
                <p:oleObj name="think-cell スライド" r:id="rId3" imgW="7772400" imgH="10058400" progId="TCLayout.ActiveDocument.1">
                  <p:embed/>
                  <p:pic>
                    <p:nvPicPr>
                      <p:cNvPr id="6" name="オブジェクト 5" hidden="1">
                        <a:extLst>
                          <a:ext uri="{FF2B5EF4-FFF2-40B4-BE49-F238E27FC236}">
                            <a16:creationId xmlns:a16="http://schemas.microsoft.com/office/drawing/2014/main" id="{BB5EF93E-423E-0047-AE03-185A4C6EC3B6}"/>
                          </a:ext>
                        </a:extLst>
                      </p:cNvPr>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タイトル 1"/>
          <p:cNvSpPr>
            <a:spLocks noGrp="1"/>
          </p:cNvSpPr>
          <p:nvPr>
            <p:ph type="title"/>
          </p:nvPr>
        </p:nvSpPr>
        <p:spPr>
          <a:xfrm>
            <a:off x="609602" y="273050"/>
            <a:ext cx="4011084" cy="1162050"/>
          </a:xfrm>
        </p:spPr>
        <p:txBody>
          <a:bodyPr anchor="b"/>
          <a:lstStyle>
            <a:lvl1pPr algn="l">
              <a:defRPr sz="2000" b="1">
                <a:latin typeface="Meiryo UI" panose="020B0604030504040204" pitchFamily="50" charset="-128"/>
                <a:ea typeface="Meiryo UI" panose="020B0604030504040204" pitchFamily="50" charset="-128"/>
                <a:sym typeface="MS UI Gothic" panose="020B0600070205080204" pitchFamily="34" charset="-128"/>
              </a:defRPr>
            </a:lvl1pPr>
          </a:lstStyle>
          <a:p>
            <a:r>
              <a:rPr lang="ja-JP" altLang="en-US"/>
              <a:t>マスター タイトルの書式設定</a:t>
            </a:r>
          </a:p>
        </p:txBody>
      </p:sp>
      <p:sp>
        <p:nvSpPr>
          <p:cNvPr id="3" name="コンテンツ プレースホルダ 2"/>
          <p:cNvSpPr>
            <a:spLocks noGrp="1"/>
          </p:cNvSpPr>
          <p:nvPr>
            <p:ph idx="1"/>
          </p:nvPr>
        </p:nvSpPr>
        <p:spPr>
          <a:xfrm>
            <a:off x="4766733" y="273053"/>
            <a:ext cx="6815667" cy="5853113"/>
          </a:xfrm>
        </p:spPr>
        <p:txBody>
          <a:bodyPr/>
          <a:lstStyle>
            <a:lvl1pPr>
              <a:defRPr sz="3200">
                <a:latin typeface="Meiryo UI" panose="020B0604030504040204" pitchFamily="50" charset="-128"/>
                <a:ea typeface="Meiryo UI" panose="020B0604030504040204" pitchFamily="50" charset="-128"/>
                <a:sym typeface="MS UI Gothic" panose="020B0600070205080204" pitchFamily="34" charset="-128"/>
              </a:defRPr>
            </a:lvl1pPr>
            <a:lvl2pPr>
              <a:defRPr sz="2800">
                <a:latin typeface="Meiryo UI" panose="020B0604030504040204" pitchFamily="50" charset="-128"/>
                <a:ea typeface="Meiryo UI" panose="020B0604030504040204" pitchFamily="50" charset="-128"/>
                <a:sym typeface="MS UI Gothic" panose="020B0600070205080204" pitchFamily="34" charset="-128"/>
              </a:defRPr>
            </a:lvl2pPr>
            <a:lvl3pPr>
              <a:defRPr sz="2400">
                <a:latin typeface="Meiryo UI" panose="020B0604030504040204" pitchFamily="50" charset="-128"/>
                <a:ea typeface="Meiryo UI" panose="020B0604030504040204" pitchFamily="50" charset="-128"/>
                <a:sym typeface="MS UI Gothic" panose="020B0600070205080204" pitchFamily="34" charset="-128"/>
              </a:defRPr>
            </a:lvl3pPr>
            <a:lvl4pPr>
              <a:defRPr sz="2000">
                <a:latin typeface="Meiryo UI" panose="020B0604030504040204" pitchFamily="50" charset="-128"/>
                <a:ea typeface="Meiryo UI" panose="020B0604030504040204" pitchFamily="50" charset="-128"/>
                <a:sym typeface="MS UI Gothic" panose="020B0600070205080204" pitchFamily="34" charset="-128"/>
              </a:defRPr>
            </a:lvl4pPr>
            <a:lvl5pPr>
              <a:defRPr sz="2000">
                <a:latin typeface="Meiryo UI" panose="020B0604030504040204" pitchFamily="50" charset="-128"/>
                <a:ea typeface="Meiryo UI" panose="020B0604030504040204" pitchFamily="50" charset="-128"/>
                <a:sym typeface="MS UI Gothic" panose="020B0600070205080204" pitchFamily="34" charset="-128"/>
              </a:defRPr>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 3"/>
          <p:cNvSpPr>
            <a:spLocks noGrp="1"/>
          </p:cNvSpPr>
          <p:nvPr>
            <p:ph type="body" sz="half" idx="2"/>
          </p:nvPr>
        </p:nvSpPr>
        <p:spPr>
          <a:xfrm>
            <a:off x="609602" y="1435103"/>
            <a:ext cx="4011084" cy="4691063"/>
          </a:xfrm>
        </p:spPr>
        <p:txBody>
          <a:bodyPr/>
          <a:lstStyle>
            <a:lvl1pPr marL="0" indent="0">
              <a:buNone/>
              <a:defRPr sz="1400">
                <a:latin typeface="Meiryo UI" panose="020B0604030504040204" pitchFamily="50" charset="-128"/>
                <a:ea typeface="Meiryo UI" panose="020B0604030504040204" pitchFamily="50" charset="-128"/>
                <a:sym typeface="MS UI Gothic" panose="020B0600070205080204" pitchFamily="34" charset="-128"/>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8"/>
          <p:cNvSpPr>
            <a:spLocks noGrp="1" noChangeArrowheads="1"/>
          </p:cNvSpPr>
          <p:nvPr>
            <p:ph type="sldNum" sz="quarter" idx="10"/>
          </p:nvPr>
        </p:nvSpPr>
        <p:spPr>
          <a:ln/>
        </p:spPr>
        <p:txBody>
          <a:bodyPr/>
          <a:lstStyle>
            <a:lvl1pPr>
              <a:defRPr>
                <a:latin typeface="Meiryo UI" panose="020B0604030504040204" pitchFamily="50" charset="-128"/>
                <a:ea typeface="Meiryo UI" panose="020B0604030504040204" pitchFamily="50" charset="-128"/>
                <a:sym typeface="MS UI Gothic" panose="020B0600070205080204" pitchFamily="34" charset="-128"/>
              </a:defRPr>
            </a:lvl1pPr>
          </a:lstStyle>
          <a:p>
            <a:pPr>
              <a:defRPr/>
            </a:pPr>
            <a:fld id="{26120A1F-D72B-4AFE-8DCD-89ACC908B363}" type="slidenum">
              <a:rPr lang="en-US" altLang="ja-JP" smtClean="0"/>
              <a:pPr>
                <a:defRPr/>
              </a:pPr>
              <a:t>‹#›</a:t>
            </a:fld>
            <a:endParaRPr lang="en-US" altLang="ja-JP"/>
          </a:p>
        </p:txBody>
      </p:sp>
    </p:spTree>
    <p:extLst>
      <p:ext uri="{BB962C8B-B14F-4D97-AF65-F5344CB8AC3E}">
        <p14:creationId xmlns:p14="http://schemas.microsoft.com/office/powerpoint/2010/main" val="274254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graphicFrame>
        <p:nvGraphicFramePr>
          <p:cNvPr id="6" name="オブジェクト 5" hidden="1">
            <a:extLst>
              <a:ext uri="{FF2B5EF4-FFF2-40B4-BE49-F238E27FC236}">
                <a16:creationId xmlns:a16="http://schemas.microsoft.com/office/drawing/2014/main" id="{F44FC124-4ED1-5944-AD3A-7978DDA8400D}"/>
              </a:ext>
            </a:extLst>
          </p:cNvPr>
          <p:cNvGraphicFramePr>
            <a:graphicFrameLocks noChangeAspect="1"/>
          </p:cNvGraphicFramePr>
          <p:nvPr userDrawn="1">
            <p:custDataLst>
              <p:tags r:id="rId1"/>
            </p:custDataLst>
            <p:extLst>
              <p:ext uri="{D42A27DB-BD31-4B8C-83A1-F6EECF244321}">
                <p14:modId xmlns:p14="http://schemas.microsoft.com/office/powerpoint/2010/main" val="221274461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スライド" r:id="rId3" imgW="7772400" imgH="10058400" progId="TCLayout.ActiveDocument.1">
                  <p:embed/>
                </p:oleObj>
              </mc:Choice>
              <mc:Fallback>
                <p:oleObj name="think-cell スライド" r:id="rId3" imgW="7772400" imgH="10058400" progId="TCLayout.ActiveDocument.1">
                  <p:embed/>
                  <p:pic>
                    <p:nvPicPr>
                      <p:cNvPr id="6" name="オブジェクト 5" hidden="1">
                        <a:extLst>
                          <a:ext uri="{FF2B5EF4-FFF2-40B4-BE49-F238E27FC236}">
                            <a16:creationId xmlns:a16="http://schemas.microsoft.com/office/drawing/2014/main" id="{F44FC124-4ED1-5944-AD3A-7978DDA8400D}"/>
                          </a:ext>
                        </a:extLst>
                      </p:cNvPr>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タイトル 1"/>
          <p:cNvSpPr>
            <a:spLocks noGrp="1"/>
          </p:cNvSpPr>
          <p:nvPr>
            <p:ph type="title"/>
          </p:nvPr>
        </p:nvSpPr>
        <p:spPr>
          <a:xfrm>
            <a:off x="2389717" y="4800600"/>
            <a:ext cx="7315200" cy="566738"/>
          </a:xfrm>
        </p:spPr>
        <p:txBody>
          <a:bodyPr anchor="b"/>
          <a:lstStyle>
            <a:lvl1pPr algn="l">
              <a:defRPr sz="2000" b="1">
                <a:latin typeface="Meiryo UI" panose="020B0604030504040204" pitchFamily="50" charset="-128"/>
                <a:ea typeface="Meiryo UI" panose="020B0604030504040204" pitchFamily="50" charset="-128"/>
                <a:sym typeface="MS UI Gothic" panose="020B0600070205080204" pitchFamily="34" charset="-128"/>
              </a:defRPr>
            </a:lvl1pPr>
          </a:lstStyle>
          <a:p>
            <a:r>
              <a:rPr lang="ja-JP" altLang="en-US"/>
              <a:t>マスター タイトルの書式設定</a:t>
            </a:r>
          </a:p>
        </p:txBody>
      </p:sp>
      <p:sp>
        <p:nvSpPr>
          <p:cNvPr id="3" name="図プレースホルダ 2"/>
          <p:cNvSpPr>
            <a:spLocks noGrp="1"/>
          </p:cNvSpPr>
          <p:nvPr>
            <p:ph type="pic" idx="1"/>
          </p:nvPr>
        </p:nvSpPr>
        <p:spPr>
          <a:xfrm>
            <a:off x="2389717" y="612775"/>
            <a:ext cx="7315200" cy="4114800"/>
          </a:xfrm>
        </p:spPr>
        <p:txBody>
          <a:bodyPr/>
          <a:lstStyle>
            <a:lvl1pPr marL="0" indent="0">
              <a:buNone/>
              <a:defRPr sz="3200">
                <a:latin typeface="Meiryo UI" panose="020B0604030504040204" pitchFamily="50" charset="-128"/>
                <a:ea typeface="Meiryo UI" panose="020B0604030504040204" pitchFamily="50" charset="-128"/>
                <a:sym typeface="MS UI Gothic" panose="020B0600070205080204" pitchFamily="34" charset="-128"/>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a:t>アイコンをクリックして図を追加</a:t>
            </a:r>
          </a:p>
        </p:txBody>
      </p:sp>
      <p:sp>
        <p:nvSpPr>
          <p:cNvPr id="4" name="テキスト プレースホルダ 3"/>
          <p:cNvSpPr>
            <a:spLocks noGrp="1"/>
          </p:cNvSpPr>
          <p:nvPr>
            <p:ph type="body" sz="half" idx="2"/>
          </p:nvPr>
        </p:nvSpPr>
        <p:spPr>
          <a:xfrm>
            <a:off x="2389717" y="5367338"/>
            <a:ext cx="7315200" cy="804862"/>
          </a:xfrm>
        </p:spPr>
        <p:txBody>
          <a:bodyPr/>
          <a:lstStyle>
            <a:lvl1pPr marL="0" indent="0">
              <a:buNone/>
              <a:defRPr sz="1400">
                <a:latin typeface="Meiryo UI" panose="020B0604030504040204" pitchFamily="50" charset="-128"/>
                <a:ea typeface="Meiryo UI" panose="020B0604030504040204" pitchFamily="50" charset="-128"/>
                <a:sym typeface="MS UI Gothic" panose="020B0600070205080204" pitchFamily="34" charset="-128"/>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8"/>
          <p:cNvSpPr>
            <a:spLocks noGrp="1" noChangeArrowheads="1"/>
          </p:cNvSpPr>
          <p:nvPr>
            <p:ph type="sldNum" sz="quarter" idx="10"/>
          </p:nvPr>
        </p:nvSpPr>
        <p:spPr>
          <a:ln/>
        </p:spPr>
        <p:txBody>
          <a:bodyPr/>
          <a:lstStyle>
            <a:lvl1pPr>
              <a:defRPr>
                <a:latin typeface="Meiryo UI" panose="020B0604030504040204" pitchFamily="50" charset="-128"/>
                <a:ea typeface="Meiryo UI" panose="020B0604030504040204" pitchFamily="50" charset="-128"/>
                <a:sym typeface="MS UI Gothic" panose="020B0600070205080204" pitchFamily="34" charset="-128"/>
              </a:defRPr>
            </a:lvl1pPr>
          </a:lstStyle>
          <a:p>
            <a:pPr>
              <a:defRPr/>
            </a:pPr>
            <a:fld id="{2CBEFAA3-D428-4015-B0E7-F87178EBC26E}" type="slidenum">
              <a:rPr lang="en-US" altLang="ja-JP" smtClean="0"/>
              <a:pPr>
                <a:defRPr/>
              </a:pPr>
              <a:t>‹#›</a:t>
            </a:fld>
            <a:endParaRPr lang="en-US" altLang="ja-JP"/>
          </a:p>
        </p:txBody>
      </p:sp>
    </p:spTree>
    <p:extLst>
      <p:ext uri="{BB962C8B-B14F-4D97-AF65-F5344CB8AC3E}">
        <p14:creationId xmlns:p14="http://schemas.microsoft.com/office/powerpoint/2010/main" val="2381440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NULL"/><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オブジェクト 2" hidden="1">
            <a:extLst>
              <a:ext uri="{FF2B5EF4-FFF2-40B4-BE49-F238E27FC236}">
                <a16:creationId xmlns:a16="http://schemas.microsoft.com/office/drawing/2014/main" id="{83E84B6F-E227-A249-B3CD-988C6280650E}"/>
              </a:ext>
            </a:extLst>
          </p:cNvPr>
          <p:cNvGraphicFramePr>
            <a:graphicFrameLocks noChangeAspect="1"/>
          </p:cNvGraphicFramePr>
          <p:nvPr userDrawn="1">
            <p:custDataLst>
              <p:tags r:id="rId14"/>
            </p:custDataLst>
            <p:extLst>
              <p:ext uri="{D42A27DB-BD31-4B8C-83A1-F6EECF244321}">
                <p14:modId xmlns:p14="http://schemas.microsoft.com/office/powerpoint/2010/main" val="2970656748"/>
              </p:ext>
            </p:extLst>
          </p:nvPr>
        </p:nvGraphicFramePr>
        <p:xfrm>
          <a:off x="2119" y="1591"/>
          <a:ext cx="2116" cy="1587"/>
        </p:xfrm>
        <a:graphic>
          <a:graphicData uri="http://schemas.openxmlformats.org/presentationml/2006/ole">
            <mc:AlternateContent xmlns:mc="http://schemas.openxmlformats.org/markup-compatibility/2006">
              <mc:Choice xmlns:v="urn:schemas-microsoft-com:vml" Requires="v">
                <p:oleObj name="think-cell スライド" r:id="rId16" imgW="3886200" imgH="5029200" progId="TCLayout.ActiveDocument.1">
                  <p:embed/>
                </p:oleObj>
              </mc:Choice>
              <mc:Fallback>
                <p:oleObj name="think-cell スライド" r:id="rId16" imgW="3886200" imgH="5029200" progId="TCLayout.ActiveDocument.1">
                  <p:embed/>
                  <p:pic>
                    <p:nvPicPr>
                      <p:cNvPr id="3" name="オブジェクト 2" hidden="1">
                        <a:extLst>
                          <a:ext uri="{FF2B5EF4-FFF2-40B4-BE49-F238E27FC236}">
                            <a16:creationId xmlns:a16="http://schemas.microsoft.com/office/drawing/2014/main" id="{83E84B6F-E227-A249-B3CD-988C6280650E}"/>
                          </a:ext>
                        </a:extLst>
                      </p:cNvPr>
                      <p:cNvPicPr/>
                      <p:nvPr/>
                    </p:nvPicPr>
                    <p:blipFill>
                      <a:blip r:embed="rId17"/>
                      <a:stretch>
                        <a:fillRect/>
                      </a:stretch>
                    </p:blipFill>
                    <p:spPr>
                      <a:xfrm>
                        <a:off x="2119" y="1591"/>
                        <a:ext cx="2116" cy="1587"/>
                      </a:xfrm>
                      <a:prstGeom prst="rect">
                        <a:avLst/>
                      </a:prstGeom>
                    </p:spPr>
                  </p:pic>
                </p:oleObj>
              </mc:Fallback>
            </mc:AlternateContent>
          </a:graphicData>
        </a:graphic>
      </p:graphicFrame>
      <p:sp>
        <p:nvSpPr>
          <p:cNvPr id="2" name="正方形/長方形 1" hidden="1">
            <a:extLst>
              <a:ext uri="{FF2B5EF4-FFF2-40B4-BE49-F238E27FC236}">
                <a16:creationId xmlns:a16="http://schemas.microsoft.com/office/drawing/2014/main" id="{12D9CD71-4F79-BF42-8FF3-F5F2E4E3B1E8}"/>
              </a:ext>
            </a:extLst>
          </p:cNvPr>
          <p:cNvSpPr/>
          <p:nvPr userDrawn="1">
            <p:custDataLst>
              <p:tags r:id="rId15"/>
            </p:custDataLst>
          </p:nvPr>
        </p:nvSpPr>
        <p:spPr>
          <a:xfrm>
            <a:off x="1" y="0"/>
            <a:ext cx="211667" cy="158750"/>
          </a:xfrm>
          <a:prstGeom prst="rect">
            <a:avLst/>
          </a:prstGeom>
          <a:solidFill>
            <a:srgbClr val="FFFF00"/>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kumimoji="1" lang="ja-JP" altLang="en-US" sz="1800" b="0" i="0" baseline="0">
              <a:solidFill>
                <a:schemeClr val="bg2">
                  <a:lumMod val="75000"/>
                </a:schemeClr>
              </a:solidFill>
              <a:latin typeface="Meiryo UI" panose="020B0604030504040204" pitchFamily="50" charset="-128"/>
              <a:ea typeface="Meiryo UI" panose="020B0604030504040204" pitchFamily="50" charset="-128"/>
              <a:cs typeface="Hiragino Kaku Gothic Pro W3" charset="-128"/>
              <a:sym typeface="MS UI Gothic" panose="020B0600070205080204" pitchFamily="34" charset="-128"/>
            </a:endParaRPr>
          </a:p>
        </p:txBody>
      </p:sp>
      <p:sp>
        <p:nvSpPr>
          <p:cNvPr id="1026" name="Rectangle 2"/>
          <p:cNvSpPr>
            <a:spLocks noGrp="1" noChangeArrowheads="1"/>
          </p:cNvSpPr>
          <p:nvPr>
            <p:ph type="title"/>
          </p:nvPr>
        </p:nvSpPr>
        <p:spPr bwMode="auto">
          <a:xfrm>
            <a:off x="203200" y="152403"/>
            <a:ext cx="11480800" cy="379413"/>
          </a:xfrm>
          <a:prstGeom prst="rect">
            <a:avLst/>
          </a:prstGeom>
          <a:noFill/>
          <a:ln w="9525">
            <a:noFill/>
            <a:miter lim="800000"/>
            <a:headEnd/>
            <a:tailEnd/>
          </a:ln>
        </p:spPr>
        <p:txBody>
          <a:bodyPr vert="horz" wrap="square" lIns="87916" tIns="43958" rIns="87916" bIns="43958" numCol="1" anchor="ctr" anchorCtr="0" compatLnSpc="1">
            <a:prstTxWarp prst="textNoShape">
              <a:avLst/>
            </a:prstTxWarp>
          </a:bodyPr>
          <a:lstStyle/>
          <a:p>
            <a:pPr lvl="0"/>
            <a:r>
              <a:rPr lang="ja-JP" altLang="en-US"/>
              <a:t>マスター タイトルの書式設定</a:t>
            </a:r>
          </a:p>
        </p:txBody>
      </p:sp>
      <p:sp>
        <p:nvSpPr>
          <p:cNvPr id="1029" name="Rectangle 7"/>
          <p:cNvSpPr>
            <a:spLocks noGrp="1" noChangeArrowheads="1"/>
          </p:cNvSpPr>
          <p:nvPr>
            <p:ph type="body" idx="1"/>
          </p:nvPr>
        </p:nvSpPr>
        <p:spPr bwMode="auto">
          <a:xfrm>
            <a:off x="300125" y="836715"/>
            <a:ext cx="11525251" cy="56880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3080" name="Rectangle 8"/>
          <p:cNvSpPr>
            <a:spLocks noGrp="1" noChangeArrowheads="1"/>
          </p:cNvSpPr>
          <p:nvPr>
            <p:ph type="sldNum" sz="quarter" idx="4"/>
          </p:nvPr>
        </p:nvSpPr>
        <p:spPr bwMode="auto">
          <a:xfrm>
            <a:off x="4804833" y="6453188"/>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200" b="0" i="0">
                <a:solidFill>
                  <a:schemeClr val="bg2">
                    <a:lumMod val="75000"/>
                  </a:schemeClr>
                </a:solidFill>
                <a:latin typeface="Meiryo UI" panose="020B0604030504040204" pitchFamily="50" charset="-128"/>
                <a:ea typeface="Meiryo UI" panose="020B0604030504040204" pitchFamily="50" charset="-128"/>
                <a:cs typeface="Meiryo UI" panose="020B0604030504040204" pitchFamily="50" charset="-128"/>
                <a:sym typeface="MS UI Gothic" panose="020B0600070205080204" pitchFamily="34" charset="-128"/>
              </a:defRPr>
            </a:lvl1pPr>
          </a:lstStyle>
          <a:p>
            <a:pPr>
              <a:defRPr/>
            </a:pPr>
            <a:fld id="{2517E3F9-F1F1-46C5-A063-BEDE16EE36C0}" type="slidenum">
              <a:rPr lang="en-US" altLang="ja-JP" smtClean="0"/>
              <a:pPr>
                <a:defRPr/>
              </a:pPr>
              <a:t>‹#›</a:t>
            </a:fld>
            <a:endParaRPr lang="en-US" altLang="ja-JP"/>
          </a:p>
        </p:txBody>
      </p:sp>
      <p:sp>
        <p:nvSpPr>
          <p:cNvPr id="7" name="正方形/長方形 6"/>
          <p:cNvSpPr/>
          <p:nvPr/>
        </p:nvSpPr>
        <p:spPr>
          <a:xfrm flipV="1">
            <a:off x="95331" y="548682"/>
            <a:ext cx="11988000" cy="45719"/>
          </a:xfrm>
          <a:prstGeom prst="rect">
            <a:avLst/>
          </a:prstGeom>
          <a:gradFill flip="none" rotWithShape="1">
            <a:gsLst>
              <a:gs pos="0">
                <a:srgbClr val="5E9EFF"/>
              </a:gs>
              <a:gs pos="39999">
                <a:srgbClr val="85C2FF"/>
              </a:gs>
              <a:gs pos="70000">
                <a:srgbClr val="C4D6EB"/>
              </a:gs>
              <a:gs pos="100000">
                <a:srgbClr val="FFEBFA"/>
              </a:gs>
            </a:gsLst>
            <a:lin ang="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sz="1100">
              <a:solidFill>
                <a:schemeClr val="tx1"/>
              </a:solidFill>
              <a:latin typeface="Meiryo UI" panose="020B0604030504040204" pitchFamily="50" charset="-128"/>
              <a:ea typeface="Meiryo UI" panose="020B0604030504040204" pitchFamily="50" charset="-128"/>
              <a:cs typeface="MS PGothic" charset="-128"/>
              <a:sym typeface="MS UI Gothic" panose="020B0600070205080204" pitchFamily="34" charset="-128"/>
            </a:endParaRPr>
          </a:p>
        </p:txBody>
      </p:sp>
      <p:sp>
        <p:nvSpPr>
          <p:cNvPr id="9" name="正方形/長方形 8"/>
          <p:cNvSpPr/>
          <p:nvPr userDrawn="1"/>
        </p:nvSpPr>
        <p:spPr>
          <a:xfrm flipH="1" flipV="1">
            <a:off x="76627" y="6597354"/>
            <a:ext cx="11988000" cy="45719"/>
          </a:xfrm>
          <a:prstGeom prst="rect">
            <a:avLst/>
          </a:prstGeom>
          <a:gradFill flip="none" rotWithShape="1">
            <a:gsLst>
              <a:gs pos="0">
                <a:srgbClr val="5E9EFF"/>
              </a:gs>
              <a:gs pos="39999">
                <a:srgbClr val="85C2FF"/>
              </a:gs>
              <a:gs pos="70000">
                <a:srgbClr val="C4D6EB"/>
              </a:gs>
              <a:gs pos="100000">
                <a:srgbClr val="FFEBFA"/>
              </a:gs>
            </a:gsLst>
            <a:lin ang="0" scaled="1"/>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sz="1100">
              <a:solidFill>
                <a:schemeClr val="tx1"/>
              </a:solidFill>
              <a:latin typeface="Meiryo UI" panose="020B0604030504040204" pitchFamily="50" charset="-128"/>
              <a:ea typeface="Meiryo UI" panose="020B0604030504040204" pitchFamily="50" charset="-128"/>
              <a:cs typeface="MS PGothic" charset="-128"/>
              <a:sym typeface="MS UI Gothic" panose="020B0600070205080204" pitchFamily="34" charset="-128"/>
            </a:endParaRPr>
          </a:p>
        </p:txBody>
      </p:sp>
    </p:spTree>
    <p:extLst>
      <p:ext uri="{BB962C8B-B14F-4D97-AF65-F5344CB8AC3E}">
        <p14:creationId xmlns:p14="http://schemas.microsoft.com/office/powerpoint/2010/main" val="39605753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defTabSz="879475" rtl="0" eaLnBrk="1" fontAlgn="base" hangingPunct="1">
        <a:spcBef>
          <a:spcPct val="0"/>
        </a:spcBef>
        <a:spcAft>
          <a:spcPct val="0"/>
        </a:spcAft>
        <a:defRPr kumimoji="1" b="0" i="0">
          <a:solidFill>
            <a:schemeClr val="accent4">
              <a:lumMod val="65000"/>
              <a:lumOff val="35000"/>
            </a:schemeClr>
          </a:solidFill>
          <a:latin typeface="Meiryo UI" panose="020B0604030504040204" pitchFamily="50" charset="-128"/>
          <a:ea typeface="Meiryo UI" panose="020B0604030504040204" pitchFamily="50" charset="-128"/>
          <a:cs typeface="Meiryo UI" panose="020B0604030504040204" pitchFamily="50" charset="-128"/>
          <a:sym typeface="MS UI Gothic" panose="020B0600070205080204" pitchFamily="34" charset="-128"/>
        </a:defRPr>
      </a:lvl1pPr>
      <a:lvl2pPr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2pPr>
      <a:lvl3pPr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3pPr>
      <a:lvl4pPr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4pPr>
      <a:lvl5pPr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5pPr>
      <a:lvl6pPr marL="457200"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6pPr>
      <a:lvl7pPr marL="914400"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7pPr>
      <a:lvl8pPr marL="1371600"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8pPr>
      <a:lvl9pPr marL="1828800" algn="l" defTabSz="879475" rtl="0" eaLnBrk="1" fontAlgn="base" hangingPunct="1">
        <a:spcBef>
          <a:spcPct val="0"/>
        </a:spcBef>
        <a:spcAft>
          <a:spcPct val="0"/>
        </a:spcAft>
        <a:defRPr kumimoji="1" b="1">
          <a:solidFill>
            <a:srgbClr val="003399"/>
          </a:solidFill>
          <a:latin typeface="MS UI Gothic" pitchFamily="50" charset="-128"/>
          <a:ea typeface="MS UI Gothic" pitchFamily="50" charset="-128"/>
        </a:defRPr>
      </a:lvl9pPr>
    </p:titleStyle>
    <p:bodyStyle>
      <a:lvl1pPr marL="265113" indent="-265113" algn="l" defTabSz="879475" rtl="0" eaLnBrk="1" fontAlgn="base" hangingPunct="1">
        <a:spcBef>
          <a:spcPct val="20000"/>
        </a:spcBef>
        <a:spcAft>
          <a:spcPct val="0"/>
        </a:spcAft>
        <a:buClr>
          <a:schemeClr val="accent2"/>
        </a:buClr>
        <a:buFont typeface="Wingdings" pitchFamily="2" charset="2"/>
        <a:defRPr kumimoji="1"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1pPr>
      <a:lvl2pPr marL="622300" indent="-177800" algn="l" defTabSz="879475" rtl="0" eaLnBrk="1" fontAlgn="base" hangingPunct="1">
        <a:spcBef>
          <a:spcPct val="20000"/>
        </a:spcBef>
        <a:spcAft>
          <a:spcPct val="0"/>
        </a:spcAft>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2pPr>
      <a:lvl3pPr marL="981075" indent="-179388" algn="l" defTabSz="879475" rtl="0" eaLnBrk="1" fontAlgn="base" hangingPunct="1">
        <a:spcBef>
          <a:spcPct val="20000"/>
        </a:spcBef>
        <a:spcAft>
          <a:spcPct val="0"/>
        </a:spcAft>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3pPr>
      <a:lvl4pPr marL="1338263" indent="-177800" algn="l" defTabSz="879475" rtl="0" eaLnBrk="1" fontAlgn="base" hangingPunct="1">
        <a:spcBef>
          <a:spcPct val="20000"/>
        </a:spcBef>
        <a:spcAft>
          <a:spcPct val="0"/>
        </a:spcAft>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4pPr>
      <a:lvl5pPr marL="1709738" indent="-192088" algn="l" defTabSz="879475" rtl="0" eaLnBrk="1" fontAlgn="base" hangingPunct="1">
        <a:spcBef>
          <a:spcPct val="20000"/>
        </a:spcBef>
        <a:spcAft>
          <a:spcPct val="0"/>
        </a:spcAft>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5pPr>
      <a:lvl6pPr marL="2166938" indent="-192088" algn="l" defTabSz="879475" rtl="0" eaLnBrk="1" fontAlgn="base" hangingPunct="1">
        <a:spcBef>
          <a:spcPct val="20000"/>
        </a:spcBef>
        <a:spcAft>
          <a:spcPct val="0"/>
        </a:spcAft>
        <a:buChar char="»"/>
        <a:defRPr kumimoji="1" sz="1400">
          <a:solidFill>
            <a:schemeClr val="tx1"/>
          </a:solidFill>
          <a:latin typeface="+mn-lt"/>
          <a:ea typeface="+mn-ea"/>
        </a:defRPr>
      </a:lvl6pPr>
      <a:lvl7pPr marL="2624138" indent="-192088" algn="l" defTabSz="879475" rtl="0" eaLnBrk="1" fontAlgn="base" hangingPunct="1">
        <a:spcBef>
          <a:spcPct val="20000"/>
        </a:spcBef>
        <a:spcAft>
          <a:spcPct val="0"/>
        </a:spcAft>
        <a:buChar char="»"/>
        <a:defRPr kumimoji="1" sz="1400">
          <a:solidFill>
            <a:schemeClr val="tx1"/>
          </a:solidFill>
          <a:latin typeface="+mn-lt"/>
          <a:ea typeface="+mn-ea"/>
        </a:defRPr>
      </a:lvl7pPr>
      <a:lvl8pPr marL="3081338" indent="-192088" algn="l" defTabSz="879475" rtl="0" eaLnBrk="1" fontAlgn="base" hangingPunct="1">
        <a:spcBef>
          <a:spcPct val="20000"/>
        </a:spcBef>
        <a:spcAft>
          <a:spcPct val="0"/>
        </a:spcAft>
        <a:buChar char="»"/>
        <a:defRPr kumimoji="1" sz="1400">
          <a:solidFill>
            <a:schemeClr val="tx1"/>
          </a:solidFill>
          <a:latin typeface="+mn-lt"/>
          <a:ea typeface="+mn-ea"/>
        </a:defRPr>
      </a:lvl8pPr>
      <a:lvl9pPr marL="3538538" indent="-192088" algn="l" defTabSz="879475" rtl="0" eaLnBrk="1" fontAlgn="base" hangingPunct="1">
        <a:spcBef>
          <a:spcPct val="20000"/>
        </a:spcBef>
        <a:spcAft>
          <a:spcPct val="0"/>
        </a:spcAft>
        <a:buChar char="»"/>
        <a:defRPr kumimoji="1" sz="14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ocorou.sharepoint.com/sites/JKK905/_layouts/15/Doc.aspx?sourcedoc=%7B6228d460-8e45-4111-affe-0172f912f8c4%7D&amp;action=default&amp;uid=%7B6228D460-8E45-4111-AFFE-0172F912F8C4%7D&amp;ListItemId=953553&amp;ListId=%7B68893545-E206-4C87-A1D0-CB18894F78FD%7D&amp;odsp=1&amp;env=prod&amp;xsdata=MDV8MDJ8fGJhNGZjMDc3ZmZjMTRhOGY2OWNlMDhkZDJkZmFhYzZkfDJmMjI0ZjQyMzQ0MDQ5NzNhOGU5NjdmNzcyNzA2MGIzfDB8MHw2Mzg3MTcyNzY4MTQ0MDQwNDZ8VW5rbm93bnxWR1ZoYlhOVFpXTjFjbWwwZVZObGNuWnBZMlY4ZXlKV0lqb2lNQzR3TGpBd01EQWlMQ0pRSWpvaVYybHVNeklpTENKQlRpSTZJazkwYUdWeUlpd2lWMVFpT2pFeGZRPT18MXxMMk5vWVhSekx6RTVPbUl3WVdRMFpHSXlMVFkyTW1NdE5EazBNeTA1WmpjMkxUQmhOV0l3TUdRd09HUmhabDh6TlRobU1ERTVOQzAyWWpCbExUUmtaRE10WVdZek5TMWpNalJtWlRoaE9XVmpPRGRBZFc1eExtZGliQzV6Y0dGalpYTXZiV1Z6YzJGblpYTXZNVGN6TmpFek1EZzRNRGd4T1E9PXxkYjcwZDdlYWM2Mzc0YzI2NjljZTA4ZGQyZGZhYWM2ZHw5ZWYxZmFiYjUyZWY0MDA2YWMzMTNhMzdhYjU1OWNjZA%3D%3D&amp;sdata=czJ5UU56dzF2WHd2KzFEdU1wNm1Mcklwc0NNOFFOQnhIN3FHdWZRTkFYST0%3D&amp;ovuser=2f224f42-3440-4973-a8e9-67f7727060b3%2Ctaku_aritsu%40waku-2.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10.3.53.84/doc/070.JKK/02.NEXUS/IF%E5%AE%9A%E7%BE%A9%E6%9B%B8_375/%E3%80%90IF%E3%80%91%E3%80%90%E4%BB%95%E8%A8%B3%E7%94%9F%E6%88%90%E3%80%91IF%E5%AE%9A%E7%BE%A9%E6%9B%B8_%E4%BB%95%E8%A8%B3(AP_AR_GL)_%E4%BB%A3%E8%A1%A8%E3%83%AC%E3%82%A4%E3%82%A2%E3%82%A6%E3%83%88.xlsx"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2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svg"/><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teams.microsoft.com/l/message/19:meeting_ZDVhOTIyOWYtODVlYy00ODU2LThlNjQtMzgwZjY4MjBhOTI5@thread.v2/1740040293340?context=%7B%22contextType%22%3A%22chat%22%7D"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27.png"/><Relationship Id="rId18" Type="http://schemas.openxmlformats.org/officeDocument/2006/relationships/image" Target="../media/image32.svg"/><Relationship Id="rId3" Type="http://schemas.openxmlformats.org/officeDocument/2006/relationships/image" Target="../media/image17.png"/><Relationship Id="rId7" Type="http://schemas.openxmlformats.org/officeDocument/2006/relationships/image" Target="../media/image15.png"/><Relationship Id="rId12" Type="http://schemas.openxmlformats.org/officeDocument/2006/relationships/image" Target="../media/image26.svg"/><Relationship Id="rId17" Type="http://schemas.openxmlformats.org/officeDocument/2006/relationships/image" Target="../media/image31.png"/><Relationship Id="rId2" Type="http://schemas.openxmlformats.org/officeDocument/2006/relationships/notesSlide" Target="../notesSlides/notesSlide16.xml"/><Relationship Id="rId16" Type="http://schemas.openxmlformats.org/officeDocument/2006/relationships/image" Target="../media/image30.svg"/><Relationship Id="rId1" Type="http://schemas.openxmlformats.org/officeDocument/2006/relationships/slideLayout" Target="../slideLayouts/slideLayout2.xml"/><Relationship Id="rId6" Type="http://schemas.openxmlformats.org/officeDocument/2006/relationships/image" Target="../media/image14.svg"/><Relationship Id="rId11" Type="http://schemas.openxmlformats.org/officeDocument/2006/relationships/image" Target="../media/image25.png"/><Relationship Id="rId5" Type="http://schemas.openxmlformats.org/officeDocument/2006/relationships/image" Target="../media/image13.png"/><Relationship Id="rId15" Type="http://schemas.openxmlformats.org/officeDocument/2006/relationships/image" Target="../media/image2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 Id="rId14" Type="http://schemas.openxmlformats.org/officeDocument/2006/relationships/image" Target="../media/image28.svg"/></Relationships>
</file>

<file path=ppt/slides/_rels/slide33.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27.png"/><Relationship Id="rId18" Type="http://schemas.openxmlformats.org/officeDocument/2006/relationships/image" Target="../media/image32.svg"/><Relationship Id="rId3" Type="http://schemas.openxmlformats.org/officeDocument/2006/relationships/image" Target="../media/image17.png"/><Relationship Id="rId7" Type="http://schemas.openxmlformats.org/officeDocument/2006/relationships/image" Target="../media/image15.png"/><Relationship Id="rId12" Type="http://schemas.openxmlformats.org/officeDocument/2006/relationships/image" Target="../media/image26.svg"/><Relationship Id="rId17" Type="http://schemas.openxmlformats.org/officeDocument/2006/relationships/image" Target="../media/image31.png"/><Relationship Id="rId2" Type="http://schemas.openxmlformats.org/officeDocument/2006/relationships/notesSlide" Target="../notesSlides/notesSlide17.xml"/><Relationship Id="rId16" Type="http://schemas.openxmlformats.org/officeDocument/2006/relationships/image" Target="../media/image30.svg"/><Relationship Id="rId1" Type="http://schemas.openxmlformats.org/officeDocument/2006/relationships/slideLayout" Target="../slideLayouts/slideLayout2.xml"/><Relationship Id="rId6" Type="http://schemas.openxmlformats.org/officeDocument/2006/relationships/image" Target="../media/image14.svg"/><Relationship Id="rId11" Type="http://schemas.openxmlformats.org/officeDocument/2006/relationships/image" Target="../media/image25.png"/><Relationship Id="rId5" Type="http://schemas.openxmlformats.org/officeDocument/2006/relationships/image" Target="../media/image13.png"/><Relationship Id="rId15" Type="http://schemas.openxmlformats.org/officeDocument/2006/relationships/image" Target="../media/image2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 Id="rId14" Type="http://schemas.openxmlformats.org/officeDocument/2006/relationships/image" Target="../media/image28.svg"/></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38.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13.png"/><Relationship Id="rId7"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32.svg"/><Relationship Id="rId4" Type="http://schemas.openxmlformats.org/officeDocument/2006/relationships/image" Target="../media/image14.svg"/><Relationship Id="rId9" Type="http://schemas.openxmlformats.org/officeDocument/2006/relationships/image" Target="../media/image31.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13.png"/><Relationship Id="rId7" Type="http://schemas.openxmlformats.org/officeDocument/2006/relationships/image" Target="../media/image33.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32.svg"/><Relationship Id="rId4" Type="http://schemas.openxmlformats.org/officeDocument/2006/relationships/image" Target="../media/image14.svg"/><Relationship Id="rId9" Type="http://schemas.openxmlformats.org/officeDocument/2006/relationships/image" Target="../media/image31.png"/></Relationships>
</file>

<file path=ppt/slides/_rels/slide43.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13.png"/><Relationship Id="rId7" Type="http://schemas.openxmlformats.org/officeDocument/2006/relationships/image" Target="../media/image33.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32.svg"/><Relationship Id="rId4" Type="http://schemas.openxmlformats.org/officeDocument/2006/relationships/image" Target="../media/image14.svg"/><Relationship Id="rId9" Type="http://schemas.openxmlformats.org/officeDocument/2006/relationships/image" Target="../media/image31.png"/></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4.sv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47.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17.png"/><Relationship Id="rId7"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36.svg"/><Relationship Id="rId5" Type="http://schemas.openxmlformats.org/officeDocument/2006/relationships/image" Target="../media/image35.png"/><Relationship Id="rId10" Type="http://schemas.openxmlformats.org/officeDocument/2006/relationships/image" Target="../media/image16.svg"/><Relationship Id="rId4" Type="http://schemas.openxmlformats.org/officeDocument/2006/relationships/image" Target="../media/image18.svg"/><Relationship Id="rId9" Type="http://schemas.openxmlformats.org/officeDocument/2006/relationships/image" Target="../media/image15.png"/></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4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slides/_rels/slide6.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 Id="rId9" Type="http://schemas.openxmlformats.org/officeDocument/2006/relationships/image" Target="../media/image19.png"/></Relationships>
</file>

<file path=ppt/slides/_rels/slide7.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 Id="rId9" Type="http://schemas.openxmlformats.org/officeDocument/2006/relationships/image" Target="../media/image19.png"/></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 Id="rId9"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871457-75DC-4913-9A65-5D1AE477EAA0}"/>
              </a:ext>
            </a:extLst>
          </p:cNvPr>
          <p:cNvSpPr>
            <a:spLocks noGrp="1"/>
          </p:cNvSpPr>
          <p:nvPr>
            <p:ph type="ctrTitle"/>
          </p:nvPr>
        </p:nvSpPr>
        <p:spPr/>
        <p:txBody>
          <a:bodyPr/>
          <a:lstStyle/>
          <a:p>
            <a:r>
              <a:rPr lang="zh-TW" altLang="en-US">
                <a:latin typeface="Meiryo UI"/>
                <a:ea typeface="Meiryo UI"/>
              </a:rPr>
              <a:t>過渡期伝票作成</a:t>
            </a:r>
            <a:r>
              <a:rPr kumimoji="1" lang="ja-JP" altLang="en-US">
                <a:latin typeface="Meiryo UI"/>
                <a:ea typeface="Meiryo UI"/>
              </a:rPr>
              <a:t>ツールに関する機能要求</a:t>
            </a:r>
            <a:br>
              <a:rPr lang="en-US" altLang="ja-JP"/>
            </a:br>
            <a:endParaRPr kumimoji="1" lang="ja-JP" altLang="en-US"/>
          </a:p>
        </p:txBody>
      </p:sp>
      <p:sp>
        <p:nvSpPr>
          <p:cNvPr id="3" name="字幕 2">
            <a:extLst>
              <a:ext uri="{FF2B5EF4-FFF2-40B4-BE49-F238E27FC236}">
                <a16:creationId xmlns:a16="http://schemas.microsoft.com/office/drawing/2014/main" id="{1CC9F394-DD06-406A-9986-B49E9FA50B2C}"/>
              </a:ext>
            </a:extLst>
          </p:cNvPr>
          <p:cNvSpPr>
            <a:spLocks noGrp="1"/>
          </p:cNvSpPr>
          <p:nvPr>
            <p:ph type="subTitle" sz="quarter" idx="1"/>
          </p:nvPr>
        </p:nvSpPr>
        <p:spPr>
          <a:xfrm>
            <a:off x="3370245" y="3141666"/>
            <a:ext cx="8534400" cy="719137"/>
          </a:xfrm>
        </p:spPr>
        <p:txBody>
          <a:bodyPr/>
          <a:lstStyle/>
          <a:p>
            <a:pPr algn="r" rtl="0" fontAlgn="base"/>
            <a:r>
              <a:rPr lang="en-US" altLang="ja-JP" sz="1800" b="1" i="0" u="none" strike="noStrike">
                <a:solidFill>
                  <a:srgbClr val="595959"/>
                </a:solidFill>
                <a:effectLst/>
                <a:latin typeface="Meiryo UI"/>
                <a:ea typeface="Meiryo UI"/>
                <a:cs typeface="Arial"/>
              </a:rPr>
              <a:t>update </a:t>
            </a:r>
            <a:r>
              <a:rPr lang="en-US" altLang="ja-JP" sz="1800">
                <a:solidFill>
                  <a:srgbClr val="595959"/>
                </a:solidFill>
                <a:latin typeface="Meiryo UI"/>
                <a:ea typeface="Meiryo UI"/>
                <a:cs typeface="Arial"/>
              </a:rPr>
              <a:t>2025/2/4</a:t>
            </a:r>
            <a:endParaRPr lang="ja-JP" altLang="ja-JP" b="0" i="0">
              <a:solidFill>
                <a:srgbClr val="000000"/>
              </a:solidFill>
              <a:effectLst/>
              <a:latin typeface="Meiryo UI" panose="020B0604030504040204" pitchFamily="50" charset="-128"/>
              <a:ea typeface="Meiryo UI" panose="020B0604030504040204" pitchFamily="50" charset="-128"/>
            </a:endParaRPr>
          </a:p>
        </p:txBody>
      </p:sp>
      <p:sp>
        <p:nvSpPr>
          <p:cNvPr id="6" name="スライド番号プレースホルダー 3">
            <a:extLst>
              <a:ext uri="{FF2B5EF4-FFF2-40B4-BE49-F238E27FC236}">
                <a16:creationId xmlns:a16="http://schemas.microsoft.com/office/drawing/2014/main" id="{25CA1371-8658-C8BE-94FC-E62666582087}"/>
              </a:ext>
            </a:extLst>
          </p:cNvPr>
          <p:cNvSpPr txBox="1">
            <a:spLocks/>
          </p:cNvSpPr>
          <p:nvPr/>
        </p:nvSpPr>
        <p:spPr bwMode="auto">
          <a:xfrm>
            <a:off x="4804833" y="6627168"/>
            <a:ext cx="2540000" cy="2308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ja-JP"/>
            </a:defPPr>
            <a:lvl1pPr algn="ctr" rtl="0" fontAlgn="base">
              <a:spcBef>
                <a:spcPct val="0"/>
              </a:spcBef>
              <a:spcAft>
                <a:spcPct val="0"/>
              </a:spcAft>
              <a:defRPr kumimoji="0" sz="1100" b="0" i="0" kern="1200">
                <a:solidFill>
                  <a:schemeClr val="bg2">
                    <a:lumMod val="75000"/>
                  </a:schemeClr>
                </a:solidFill>
                <a:latin typeface="Meiryo UI" panose="020B0604030504040204" pitchFamily="50" charset="-128"/>
                <a:ea typeface="Meiryo UI" panose="020B0604030504040204" pitchFamily="50" charset="-128"/>
                <a:cs typeface="Meiryo UI" panose="020B0604030504040204" pitchFamily="50" charset="-128"/>
                <a:sym typeface="MS UI Gothic" panose="020B0600070205080204" pitchFamily="34" charset="-128"/>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EB72A429-DDC7-41CC-AC2C-79132BE59620}" type="slidenum">
              <a:rPr kumimoji="0" lang="en-US" altLang="ja-JP" sz="1100" b="0" i="0" u="none" strike="noStrike" kern="1200" cap="none" spc="0" normalizeH="0" baseline="0" noProof="0" smtClean="0">
                <a:ln>
                  <a:noFill/>
                </a:ln>
                <a:solidFill>
                  <a:srgbClr val="000000">
                    <a:lumMod val="85000"/>
                    <a:lumOff val="15000"/>
                  </a:srgbClr>
                </a:solidFill>
                <a:effectLst/>
                <a:uLnTx/>
                <a:uFillTx/>
                <a:latin typeface="+mn-ea"/>
                <a:ea typeface="+mn-ea"/>
                <a:sym typeface="MS UI Gothic" panose="020B0600070205080204" pitchFamily="34" charset="-128"/>
              </a:rPr>
              <a:pPr marL="0" marR="0" lvl="0" indent="0" algn="ctr" defTabSz="914400" rtl="0" eaLnBrk="1" fontAlgn="base" latinLnBrk="0" hangingPunct="1">
                <a:lnSpc>
                  <a:spcPct val="100000"/>
                </a:lnSpc>
                <a:spcBef>
                  <a:spcPct val="0"/>
                </a:spcBef>
                <a:spcAft>
                  <a:spcPct val="0"/>
                </a:spcAft>
                <a:buClrTx/>
                <a:buSzTx/>
                <a:buFontTx/>
                <a:buNone/>
                <a:tabLst/>
                <a:defRPr/>
              </a:pPr>
              <a:t>1</a:t>
            </a:fld>
            <a:endParaRPr kumimoji="0" lang="en-US" altLang="ja-JP" sz="1100" b="0" i="0" u="none" strike="noStrike" kern="1200" cap="none" spc="0" normalizeH="0" baseline="0" noProof="0">
              <a:ln>
                <a:noFill/>
              </a:ln>
              <a:solidFill>
                <a:srgbClr val="000000">
                  <a:lumMod val="85000"/>
                  <a:lumOff val="15000"/>
                </a:srgbClr>
              </a:solidFill>
              <a:effectLst/>
              <a:uLnTx/>
              <a:uFillTx/>
              <a:latin typeface="+mn-ea"/>
              <a:ea typeface="+mn-ea"/>
              <a:sym typeface="MS UI Gothic" panose="020B0600070205080204" pitchFamily="34" charset="-128"/>
            </a:endParaRPr>
          </a:p>
        </p:txBody>
      </p:sp>
      <p:sp>
        <p:nvSpPr>
          <p:cNvPr id="4" name="正方形/長方形 3">
            <a:extLst>
              <a:ext uri="{FF2B5EF4-FFF2-40B4-BE49-F238E27FC236}">
                <a16:creationId xmlns:a16="http://schemas.microsoft.com/office/drawing/2014/main" id="{0591BBF4-1B35-C95E-7229-4C781109B36C}"/>
              </a:ext>
            </a:extLst>
          </p:cNvPr>
          <p:cNvSpPr/>
          <p:nvPr/>
        </p:nvSpPr>
        <p:spPr>
          <a:xfrm>
            <a:off x="4761831" y="5883432"/>
            <a:ext cx="7142814" cy="424763"/>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kumimoji="1" lang="ja-JP" altLang="en-US" sz="1000">
                <a:solidFill>
                  <a:schemeClr val="accent2">
                    <a:lumMod val="60000"/>
                    <a:lumOff val="40000"/>
                  </a:schemeClr>
                </a:solidFill>
                <a:latin typeface="+mn-ea"/>
                <a:cs typeface="Hiragino Kaku Gothic Pro W3" charset="-128"/>
              </a:rPr>
              <a:t>参考資料）</a:t>
            </a:r>
            <a:r>
              <a:rPr lang="en-US" altLang="ja-JP" sz="1000">
                <a:solidFill>
                  <a:schemeClr val="accent2">
                    <a:lumMod val="60000"/>
                    <a:lumOff val="40000"/>
                  </a:schemeClr>
                </a:solidFill>
                <a:hlinkClick r:id="rId2" tooltip="https://cocorou.sharepoint.com/sites/jkk905/_layouts/15/doc.aspx?sourcedoc=%7b6228d460-8e45-4111-affe-0172f912f8c4%7d&amp;action=default&amp;uid=%7b6228d460-8e45-4111-affe-0172f912f8c4%7d&amp;listitemid=953553&amp;listid=%7b68893545-e206-4c87-a1d0-cb18894f78fd%7d&amp;odsp=1&amp;env=prod&amp;xsdata=mdv8mdj8fgjhngzjmdc3zmzjmtrhogy2ownlmdhkzdjkzmfhyzzkfdjmmji0zjqymzq0mdq5nznhogu5njdmnzcynza2mgizfdb8mhw2mzg3mtcynzy4mtq0mdqwndz8vw5rbm93bnxwr1zoylhovfpxtjfjbwwwzvzobgnuwnbzmly4zxlkv0lqb2lnqzr3tgpbd01eqwlmq0prswpvavyybhvneklptenkqlrpstzjazkwyudweulpd2lwmvfpt2pfegzrpt18mxxmmk5vwvhsekx6rtvpbul3wvdrmfphsxlmvfkytw1nde5eazbneta1wmpjmkxuqmhov0l3tudrd09humhabdh6tlrobu1ertvoqzaywwpcbexuumtare10wvdzek5tmwpnaljtwlroae9xvmpprgrbzfc1eextzgliqzv6y0dgalpytxziv1z6yzjgblpytxznvgn6tmpfek1ezzrnrgd4t1e9pxxkyjcwzddlywm2mzc0yzi2njljzta4zgqyzgzhywm2zhw5zwyxzmfiyjuyzwy0mda2ywmzmtnhmzdhyju1ownjza%3d%3d&amp;sdata=czj5uu56dzf2whd2kzfedu1wnm1mcklwc0nnoffoqnhin3fhdwzrtkfyst0%3d&amp;ovuser=2f224f42-3440-4973-a8e9-67f7727060b3%2ctaku_aritsu%40waku-2.com">
                  <a:extLst>
                    <a:ext uri="{A12FA001-AC4F-418D-AE19-62706E023703}">
                      <ahyp:hlinkClr xmlns:ahyp="http://schemas.microsoft.com/office/drawing/2018/hyperlinkcolor" val="tx"/>
                    </a:ext>
                  </a:extLst>
                </a:hlinkClick>
              </a:rPr>
              <a:t>Shared Documents/General/44_</a:t>
            </a:r>
            <a:r>
              <a:rPr lang="ja-JP" altLang="en-US" sz="1000">
                <a:solidFill>
                  <a:schemeClr val="accent2">
                    <a:lumMod val="60000"/>
                    <a:lumOff val="40000"/>
                  </a:schemeClr>
                </a:solidFill>
                <a:hlinkClick r:id="rId2" tooltip="https://cocorou.sharepoint.com/sites/jkk905/_layouts/15/doc.aspx?sourcedoc=%7b6228d460-8e45-4111-affe-0172f912f8c4%7d&amp;action=default&amp;uid=%7b6228d460-8e45-4111-affe-0172f912f8c4%7d&amp;listitemid=953553&amp;listid=%7b68893545-e206-4c87-a1d0-cb18894f78fd%7d&amp;odsp=1&amp;env=prod&amp;xsdata=mdv8mdj8fgjhngzjmdc3zmzjmtrhogy2ownlmdhkzdjkzmfhyzzkfdjmmji0zjqymzq0mdq5nznhogu5njdmnzcynza2mgizfdb8mhw2mzg3mtcynzy4mtq0mdqwndz8vw5rbm93bnxwr1zoylhovfpxtjfjbwwwzvzobgnuwnbzmly4zxlkv0lqb2lnqzr3tgpbd01eqwlmq0prswpvavyybhvneklptenkqlrpstzjazkwyudweulpd2lwmvfpt2pfegzrpt18mxxmmk5vwvhsekx6rtvpbul3wvdrmfphsxlmvfkytw1nde5eazbneta1wmpjmkxuqmhov0l3tudrd09humhabdh6tlrobu1ertvoqzaywwpcbexuumtare10wvdzek5tmwpnaljtwlroae9xvmpprgrbzfc1eextzgliqzv6y0dgalpytxziv1z6yzjgblpytxznvgn6tmpfek1ezzrnrgd4t1e9pxxkyjcwzddlywm2mzc0yzi2njljzta4zgqyzgzhywm2zhw5zwyxzmfiyjuyzwy0mda2ywmzmtnhmzdhyju1ownjza%3d%3d&amp;sdata=czj5uu56dzf2whd2kzfedu1wnm1mcklwc0nnoffoqnhin3fhdwzrtkfyst0%3d&amp;ovuser=2f224f42-3440-4973-a8e9-67f7727060b3%2ctaku_aritsu%40waku-2.com">
                  <a:extLst>
                    <a:ext uri="{A12FA001-AC4F-418D-AE19-62706E023703}">
                      <ahyp:hlinkClr xmlns:ahyp="http://schemas.microsoft.com/office/drawing/2018/hyperlinkcolor" val="tx"/>
                    </a:ext>
                  </a:extLst>
                </a:hlinkClick>
              </a:rPr>
              <a:t>ユニット運営</a:t>
            </a:r>
            <a:r>
              <a:rPr lang="en-US" altLang="ja-JP" sz="1000">
                <a:solidFill>
                  <a:schemeClr val="accent2">
                    <a:lumMod val="60000"/>
                    <a:lumOff val="40000"/>
                  </a:schemeClr>
                </a:solidFill>
                <a:hlinkClick r:id="rId2" tooltip="https://cocorou.sharepoint.com/sites/jkk905/_layouts/15/doc.aspx?sourcedoc=%7b6228d460-8e45-4111-affe-0172f912f8c4%7d&amp;action=default&amp;uid=%7b6228d460-8e45-4111-affe-0172f912f8c4%7d&amp;listitemid=953553&amp;listid=%7b68893545-e206-4c87-a1d0-cb18894f78fd%7d&amp;odsp=1&amp;env=prod&amp;xsdata=mdv8mdj8fgjhngzjmdc3zmzjmtrhogy2ownlmdhkzdjkzmfhyzzkfdjmmji0zjqymzq0mdq5nznhogu5njdmnzcynza2mgizfdb8mhw2mzg3mtcynzy4mtq0mdqwndz8vw5rbm93bnxwr1zoylhovfpxtjfjbwwwzvzobgnuwnbzmly4zxlkv0lqb2lnqzr3tgpbd01eqwlmq0prswpvavyybhvneklptenkqlrpstzjazkwyudweulpd2lwmvfpt2pfegzrpt18mxxmmk5vwvhsekx6rtvpbul3wvdrmfphsxlmvfkytw1nde5eazbneta1wmpjmkxuqmhov0l3tudrd09humhabdh6tlrobu1ertvoqzaywwpcbexuumtare10wvdzek5tmwpnaljtwlroae9xvmpprgrbzfc1eextzgliqzv6y0dgalpytxziv1z6yzjgblpytxznvgn6tmpfek1ezzrnrgd4t1e9pxxkyjcwzddlywm2mzc0yzi2njljzta4zgqyzgzhywm2zhw5zwyxzmfiyjuyzwy0mda2ywmzmtnhmzdhyju1ownjza%3d%3d&amp;sdata=czj5uu56dzf2whd2kzfedu1wnm1mcklwc0nnoffoqnhin3fhdwzrtkfyst0%3d&amp;ovuser=2f224f42-3440-4973-a8e9-67f7727060b3%2ctaku_aritsu%40waku-2.com">
                  <a:extLst>
                    <a:ext uri="{A12FA001-AC4F-418D-AE19-62706E023703}">
                      <ahyp:hlinkClr xmlns:ahyp="http://schemas.microsoft.com/office/drawing/2018/hyperlinkcolor" val="tx"/>
                    </a:ext>
                  </a:extLst>
                </a:hlinkClick>
              </a:rPr>
              <a:t>/32_</a:t>
            </a:r>
            <a:r>
              <a:rPr lang="ja-JP" altLang="en-US" sz="1000">
                <a:solidFill>
                  <a:schemeClr val="accent2">
                    <a:lumMod val="60000"/>
                    <a:lumOff val="40000"/>
                  </a:schemeClr>
                </a:solidFill>
                <a:hlinkClick r:id="rId2" tooltip="https://cocorou.sharepoint.com/sites/jkk905/_layouts/15/doc.aspx?sourcedoc=%7b6228d460-8e45-4111-affe-0172f912f8c4%7d&amp;action=default&amp;uid=%7b6228d460-8e45-4111-affe-0172f912f8c4%7d&amp;listitemid=953553&amp;listid=%7b68893545-e206-4c87-a1d0-cb18894f78fd%7d&amp;odsp=1&amp;env=prod&amp;xsdata=mdv8mdj8fgjhngzjmdc3zmzjmtrhogy2ownlmdhkzdjkzmfhyzzkfdjmmji0zjqymzq0mdq5nznhogu5njdmnzcynza2mgizfdb8mhw2mzg3mtcynzy4mtq0mdqwndz8vw5rbm93bnxwr1zoylhovfpxtjfjbwwwzvzobgnuwnbzmly4zxlkv0lqb2lnqzr3tgpbd01eqwlmq0prswpvavyybhvneklptenkqlrpstzjazkwyudweulpd2lwmvfpt2pfegzrpt18mxxmmk5vwvhsekx6rtvpbul3wvdrmfphsxlmvfkytw1nde5eazbneta1wmpjmkxuqmhov0l3tudrd09humhabdh6tlrobu1ertvoqzaywwpcbexuumtare10wvdzek5tmwpnaljtwlroae9xvmpprgrbzfc1eextzgliqzv6y0dgalpytxziv1z6yzjgblpytxznvgn6tmpfek1ezzrnrgd4t1e9pxxkyjcwzddlywm2mzc0yzi2njljzta4zgqyzgzhywm2zhw5zwyxzmfiyjuyzwy0mda2ywmzmtnhmzdhyju1ownjza%3d%3d&amp;sdata=czj5uu56dzf2whd2kzfedu1wnm1mcklwc0nnoffoqnhin3fhdwzrtkfyst0%3d&amp;ovuser=2f224f42-3440-4973-a8e9-67f7727060b3%2ctaku_aritsu%40waku-2.com">
                  <a:extLst>
                    <a:ext uri="{A12FA001-AC4F-418D-AE19-62706E023703}">
                      <ahyp:hlinkClr xmlns:ahyp="http://schemas.microsoft.com/office/drawing/2018/hyperlinkcolor" val="tx"/>
                    </a:ext>
                  </a:extLst>
                </a:hlinkClick>
              </a:rPr>
              <a:t>移行</a:t>
            </a:r>
            <a:r>
              <a:rPr lang="en-US" altLang="ja-JP" sz="1000">
                <a:solidFill>
                  <a:schemeClr val="accent2">
                    <a:lumMod val="60000"/>
                    <a:lumOff val="40000"/>
                  </a:schemeClr>
                </a:solidFill>
                <a:hlinkClick r:id="rId2" tooltip="https://cocorou.sharepoint.com/sites/jkk905/_layouts/15/doc.aspx?sourcedoc=%7b6228d460-8e45-4111-affe-0172f912f8c4%7d&amp;action=default&amp;uid=%7b6228d460-8e45-4111-affe-0172f912f8c4%7d&amp;listitemid=953553&amp;listid=%7b68893545-e206-4c87-a1d0-cb18894f78fd%7d&amp;odsp=1&amp;env=prod&amp;xsdata=mdv8mdj8fgjhngzjmdc3zmzjmtrhogy2ownlmdhkzdjkzmfhyzzkfdjmmji0zjqymzq0mdq5nznhogu5njdmnzcynza2mgizfdb8mhw2mzg3mtcynzy4mtq0mdqwndz8vw5rbm93bnxwr1zoylhovfpxtjfjbwwwzvzobgnuwnbzmly4zxlkv0lqb2lnqzr3tgpbd01eqwlmq0prswpvavyybhvneklptenkqlrpstzjazkwyudweulpd2lwmvfpt2pfegzrpt18mxxmmk5vwvhsekx6rtvpbul3wvdrmfphsxlmvfkytw1nde5eazbneta1wmpjmkxuqmhov0l3tudrd09humhabdh6tlrobu1ertvoqzaywwpcbexuumtare10wvdzek5tmwpnaljtwlroae9xvmpprgrbzfc1eextzgliqzv6y0dgalpytxziv1z6yzjgblpytxznvgn6tmpfek1ezzrnrgd4t1e9pxxkyjcwzddlywm2mzc0yzi2njljzta4zgqyzgzhywm2zhw5zwyxzmfiyjuyzwy0mda2ywmzmtnhmzdhyju1ownjza%3d%3d&amp;sdata=czj5uu56dzf2whd2kzfedu1wnm1mcklwc0nnoffoqnhin3fhdwzrtkfyst0%3d&amp;ovuser=2f224f42-3440-4973-a8e9-67f7727060b3%2ctaku_aritsu%40waku-2.com">
                  <a:extLst>
                    <a:ext uri="{A12FA001-AC4F-418D-AE19-62706E023703}">
                      <ahyp:hlinkClr xmlns:ahyp="http://schemas.microsoft.com/office/drawing/2018/hyperlinkcolor" val="tx"/>
                    </a:ext>
                  </a:extLst>
                </a:hlinkClick>
              </a:rPr>
              <a:t>U/60_</a:t>
            </a:r>
            <a:r>
              <a:rPr lang="ja-JP" altLang="en-US" sz="1000">
                <a:solidFill>
                  <a:schemeClr val="accent2">
                    <a:lumMod val="60000"/>
                    <a:lumOff val="40000"/>
                  </a:schemeClr>
                </a:solidFill>
                <a:hlinkClick r:id="rId2" tooltip="https://cocorou.sharepoint.com/sites/jkk905/_layouts/15/doc.aspx?sourcedoc=%7b6228d460-8e45-4111-affe-0172f912f8c4%7d&amp;action=default&amp;uid=%7b6228d460-8e45-4111-affe-0172f912f8c4%7d&amp;listitemid=953553&amp;listid=%7b68893545-e206-4c87-a1d0-cb18894f78fd%7d&amp;odsp=1&amp;env=prod&amp;xsdata=mdv8mdj8fgjhngzjmdc3zmzjmtrhogy2ownlmdhkzdjkzmfhyzzkfdjmmji0zjqymzq0mdq5nznhogu5njdmnzcynza2mgizfdb8mhw2mzg3mtcynzy4mtq0mdqwndz8vw5rbm93bnxwr1zoylhovfpxtjfjbwwwzvzobgnuwnbzmly4zxlkv0lqb2lnqzr3tgpbd01eqwlmq0prswpvavyybhvneklptenkqlrpstzjazkwyudweulpd2lwmvfpt2pfegzrpt18mxxmmk5vwvhsekx6rtvpbul3wvdrmfphsxlmvfkytw1nde5eazbneta1wmpjmkxuqmhov0l3tudrd09humhabdh6tlrobu1ertvoqzaywwpcbexuumtare10wvdzek5tmwpnaljtwlroae9xvmpprgrbzfc1eextzgliqzv6y0dgalpytxziv1z6yzjgblpytxznvgn6tmpfek1ezzrnrgd4t1e9pxxkyjcwzddlywm2mzc0yzi2njljzta4zgqyzgzhywm2zhw5zwyxzmfiyjuyzwy0mda2ywmzmtnhmzdhyju1ownjza%3d%3d&amp;sdata=czj5uu56dzf2whd2kzfedu1wnm1mcklwc0nnoffoqnhin3fhdwzrtkfyst0%3d&amp;ovuser=2f224f42-3440-4973-a8e9-67f7727060b3%2ctaku_aritsu%40waku-2.com">
                  <a:extLst>
                    <a:ext uri="{A12FA001-AC4F-418D-AE19-62706E023703}">
                      <ahyp:hlinkClr xmlns:ahyp="http://schemas.microsoft.com/office/drawing/2018/hyperlinkcolor" val="tx"/>
                    </a:ext>
                  </a:extLst>
                </a:hlinkClick>
              </a:rPr>
              <a:t>システム移行</a:t>
            </a:r>
            <a:r>
              <a:rPr lang="en-US" altLang="ja-JP" sz="1000">
                <a:solidFill>
                  <a:schemeClr val="accent2">
                    <a:lumMod val="60000"/>
                    <a:lumOff val="40000"/>
                  </a:schemeClr>
                </a:solidFill>
                <a:hlinkClick r:id="rId2" tooltip="https://cocorou.sharepoint.com/sites/jkk905/_layouts/15/doc.aspx?sourcedoc=%7b6228d460-8e45-4111-affe-0172f912f8c4%7d&amp;action=default&amp;uid=%7b6228d460-8e45-4111-affe-0172f912f8c4%7d&amp;listitemid=953553&amp;listid=%7b68893545-e206-4c87-a1d0-cb18894f78fd%7d&amp;odsp=1&amp;env=prod&amp;xsdata=mdv8mdj8fgjhngzjmdc3zmzjmtrhogy2ownlmdhkzdjkzmfhyzzkfdjmmji0zjqymzq0mdq5nznhogu5njdmnzcynza2mgizfdb8mhw2mzg3mtcynzy4mtq0mdqwndz8vw5rbm93bnxwr1zoylhovfpxtjfjbwwwzvzobgnuwnbzmly4zxlkv0lqb2lnqzr3tgpbd01eqwlmq0prswpvavyybhvneklptenkqlrpstzjazkwyudweulpd2lwmvfpt2pfegzrpt18mxxmmk5vwvhsekx6rtvpbul3wvdrmfphsxlmvfkytw1nde5eazbneta1wmpjmkxuqmhov0l3tudrd09humhabdh6tlrobu1ertvoqzaywwpcbexuumtare10wvdzek5tmwpnaljtwlroae9xvmpprgrbzfc1eextzgliqzv6y0dgalpytxziv1z6yzjgblpytxznvgn6tmpfek1ezzrnrgd4t1e9pxxkyjcwzddlywm2mzc0yzi2njljzta4zgqyzgzhywm2zhw5zwyxzmfiyjuyzwy0mda2ywmzmtnhmzdhyju1ownjza%3d%3d&amp;sdata=czj5uu56dzf2whd2kzfedu1wnm1mcklwc0nnoffoqnhin3fhdwzrtkfyst0%3d&amp;ovuser=2f224f42-3440-4973-a8e9-67f7727060b3%2ctaku_aritsu%40waku-2.com">
                  <a:extLst>
                    <a:ext uri="{A12FA001-AC4F-418D-AE19-62706E023703}">
                      <ahyp:hlinkClr xmlns:ahyp="http://schemas.microsoft.com/office/drawing/2018/hyperlinkcolor" val="tx"/>
                    </a:ext>
                  </a:extLst>
                </a:hlinkClick>
              </a:rPr>
              <a:t>/01_</a:t>
            </a:r>
            <a:r>
              <a:rPr lang="ja-JP" altLang="en-US" sz="1000">
                <a:solidFill>
                  <a:schemeClr val="accent2">
                    <a:lumMod val="60000"/>
                    <a:lumOff val="40000"/>
                  </a:schemeClr>
                </a:solidFill>
                <a:hlinkClick r:id="rId2" tooltip="https://cocorou.sharepoint.com/sites/jkk905/_layouts/15/doc.aspx?sourcedoc=%7b6228d460-8e45-4111-affe-0172f912f8c4%7d&amp;action=default&amp;uid=%7b6228d460-8e45-4111-affe-0172f912f8c4%7d&amp;listitemid=953553&amp;listid=%7b68893545-e206-4c87-a1d0-cb18894f78fd%7d&amp;odsp=1&amp;env=prod&amp;xsdata=mdv8mdj8fgjhngzjmdc3zmzjmtrhogy2ownlmdhkzdjkzmfhyzzkfdjmmji0zjqymzq0mdq5nznhogu5njdmnzcynza2mgizfdb8mhw2mzg3mtcynzy4mtq0mdqwndz8vw5rbm93bnxwr1zoylhovfpxtjfjbwwwzvzobgnuwnbzmly4zxlkv0lqb2lnqzr3tgpbd01eqwlmq0prswpvavyybhvneklptenkqlrpstzjazkwyudweulpd2lwmvfpt2pfegzrpt18mxxmmk5vwvhsekx6rtvpbul3wvdrmfphsxlmvfkytw1nde5eazbneta1wmpjmkxuqmhov0l3tudrd09humhabdh6tlrobu1ertvoqzaywwpcbexuumtare10wvdzek5tmwpnaljtwlroae9xvmpprgrbzfc1eextzgliqzv6y0dgalpytxziv1z6yzjgblpytxznvgn6tmpfek1ezzrnrgd4t1e9pxxkyjcwzddlywm2mzc0yzi2njljzta4zgqyzgzhywm2zhw5zwyxzmfiyjuyzwy0mda2ywmzmtnhmzdhyju1ownjza%3d%3d&amp;sdata=czj5uu56dzf2whd2kzfedu1wnm1mcklwc0nnoffoqnhin3fhdwzrtkfyst0%3d&amp;ovuser=2f224f42-3440-4973-a8e9-67f7727060b3%2ctaku_aritsu%40waku-2.com">
                  <a:extLst>
                    <a:ext uri="{A12FA001-AC4F-418D-AE19-62706E023703}">
                      <ahyp:hlinkClr xmlns:ahyp="http://schemas.microsoft.com/office/drawing/2018/hyperlinkcolor" val="tx"/>
                    </a:ext>
                  </a:extLst>
                </a:hlinkClick>
              </a:rPr>
              <a:t>データ移行検討</a:t>
            </a:r>
            <a:r>
              <a:rPr lang="en-US" altLang="ja-JP" sz="1000">
                <a:solidFill>
                  <a:schemeClr val="accent2">
                    <a:lumMod val="60000"/>
                    <a:lumOff val="40000"/>
                  </a:schemeClr>
                </a:solidFill>
                <a:hlinkClick r:id="rId2" tooltip="https://cocorou.sharepoint.com/sites/jkk905/_layouts/15/doc.aspx?sourcedoc=%7b6228d460-8e45-4111-affe-0172f912f8c4%7d&amp;action=default&amp;uid=%7b6228d460-8e45-4111-affe-0172f912f8c4%7d&amp;listitemid=953553&amp;listid=%7b68893545-e206-4c87-a1d0-cb18894f78fd%7d&amp;odsp=1&amp;env=prod&amp;xsdata=mdv8mdj8fgjhngzjmdc3zmzjmtrhogy2ownlmdhkzdjkzmfhyzzkfdjmmji0zjqymzq0mdq5nznhogu5njdmnzcynza2mgizfdb8mhw2mzg3mtcynzy4mtq0mdqwndz8vw5rbm93bnxwr1zoylhovfpxtjfjbwwwzvzobgnuwnbzmly4zxlkv0lqb2lnqzr3tgpbd01eqwlmq0prswpvavyybhvneklptenkqlrpstzjazkwyudweulpd2lwmvfpt2pfegzrpt18mxxmmk5vwvhsekx6rtvpbul3wvdrmfphsxlmvfkytw1nde5eazbneta1wmpjmkxuqmhov0l3tudrd09humhabdh6tlrobu1ertvoqzaywwpcbexuumtare10wvdzek5tmwpnaljtwlroae9xvmpprgrbzfc1eextzgliqzv6y0dgalpytxziv1z6yzjgblpytxznvgn6tmpfek1ezzrnrgd4t1e9pxxkyjcwzddlywm2mzc0yzi2njljzta4zgqyzgzhywm2zhw5zwyxzmfiyjuyzwy0mda2ywmzmtnhmzdhyju1ownjza%3d%3d&amp;sdata=czj5uu56dzf2whd2kzfedu1wnm1mcklwc0nnoffoqnhin3fhdwzrtkfyst0%3d&amp;ovuser=2f224f42-3440-4973-a8e9-67f7727060b3%2ctaku_aritsu%40waku-2.com">
                  <a:extLst>
                    <a:ext uri="{A12FA001-AC4F-418D-AE19-62706E023703}">
                      <ahyp:hlinkClr xmlns:ahyp="http://schemas.microsoft.com/office/drawing/2018/hyperlinkcolor" val="tx"/>
                    </a:ext>
                  </a:extLst>
                </a:hlinkClick>
              </a:rPr>
              <a:t>/O2C/02_</a:t>
            </a:r>
            <a:r>
              <a:rPr lang="ja-JP" altLang="en-US" sz="1000">
                <a:solidFill>
                  <a:schemeClr val="accent2">
                    <a:lumMod val="60000"/>
                    <a:lumOff val="40000"/>
                  </a:schemeClr>
                </a:solidFill>
                <a:hlinkClick r:id="rId2" tooltip="https://cocorou.sharepoint.com/sites/jkk905/_layouts/15/doc.aspx?sourcedoc=%7b6228d460-8e45-4111-affe-0172f912f8c4%7d&amp;action=default&amp;uid=%7b6228d460-8e45-4111-affe-0172f912f8c4%7d&amp;listitemid=953553&amp;listid=%7b68893545-e206-4c87-a1d0-cb18894f78fd%7d&amp;odsp=1&amp;env=prod&amp;xsdata=mdv8mdj8fgjhngzjmdc3zmzjmtrhogy2ownlmdhkzdjkzmfhyzzkfdjmmji0zjqymzq0mdq5nznhogu5njdmnzcynza2mgizfdb8mhw2mzg3mtcynzy4mtq0mdqwndz8vw5rbm93bnxwr1zoylhovfpxtjfjbwwwzvzobgnuwnbzmly4zxlkv0lqb2lnqzr3tgpbd01eqwlmq0prswpvavyybhvneklptenkqlrpstzjazkwyudweulpd2lwmvfpt2pfegzrpt18mxxmmk5vwvhsekx6rtvpbul3wvdrmfphsxlmvfkytw1nde5eazbneta1wmpjmkxuqmhov0l3tudrd09humhabdh6tlrobu1ertvoqzaywwpcbexuumtare10wvdzek5tmwpnaljtwlroae9xvmpprgrbzfc1eextzgliqzv6y0dgalpytxziv1z6yzjgblpytxznvgn6tmpfek1ezzrnrgd4t1e9pxxkyjcwzddlywm2mzc0yzi2njljzta4zgqyzgzhywm2zhw5zwyxzmfiyjuyzwy0mda2ywmzmtnhmzdhyju1ownjza%3d%3d&amp;sdata=czj5uu56dzf2whd2kzfedu1wnm1mcklwc0nnoffoqnhin3fhdwzrtkfyst0%3d&amp;ovuser=2f224f42-3440-4973-a8e9-67f7727060b3%2ctaku_aritsu%40waku-2.com">
                  <a:extLst>
                    <a:ext uri="{A12FA001-AC4F-418D-AE19-62706E023703}">
                      <ahyp:hlinkClr xmlns:ahyp="http://schemas.microsoft.com/office/drawing/2018/hyperlinkcolor" val="tx"/>
                    </a:ext>
                  </a:extLst>
                </a:hlinkClick>
              </a:rPr>
              <a:t>論点検討</a:t>
            </a:r>
            <a:r>
              <a:rPr lang="en-US" altLang="ja-JP" sz="1000">
                <a:solidFill>
                  <a:schemeClr val="accent2">
                    <a:lumMod val="60000"/>
                    <a:lumOff val="40000"/>
                  </a:schemeClr>
                </a:solidFill>
                <a:hlinkClick r:id="rId2" tooltip="https://cocorou.sharepoint.com/sites/jkk905/_layouts/15/doc.aspx?sourcedoc=%7b6228d460-8e45-4111-affe-0172f912f8c4%7d&amp;action=default&amp;uid=%7b6228d460-8e45-4111-affe-0172f912f8c4%7d&amp;listitemid=953553&amp;listid=%7b68893545-e206-4c87-a1d0-cb18894f78fd%7d&amp;odsp=1&amp;env=prod&amp;xsdata=mdv8mdj8fgjhngzjmdc3zmzjmtrhogy2ownlmdhkzdjkzmfhyzzkfdjmmji0zjqymzq0mdq5nznhogu5njdmnzcynza2mgizfdb8mhw2mzg3mtcynzy4mtq0mdqwndz8vw5rbm93bnxwr1zoylhovfpxtjfjbwwwzvzobgnuwnbzmly4zxlkv0lqb2lnqzr3tgpbd01eqwlmq0prswpvavyybhvneklptenkqlrpstzjazkwyudweulpd2lwmvfpt2pfegzrpt18mxxmmk5vwvhsekx6rtvpbul3wvdrmfphsxlmvfkytw1nde5eazbneta1wmpjmkxuqmhov0l3tudrd09humhabdh6tlrobu1ertvoqzaywwpcbexuumtare10wvdzek5tmwpnaljtwlroae9xvmpprgrbzfc1eextzgliqzv6y0dgalpytxziv1z6yzjgblpytxznvgn6tmpfek1ezzrnrgd4t1e9pxxkyjcwzddlywm2mzc0yzi2njljzta4zgqyzgzhywm2zhw5zwyxzmfiyjuyzwy0mda2ywmzmtnhmzdhyju1ownjza%3d%3d&amp;sdata=czj5uu56dzf2whd2kzfedu1wnm1mcklwc0nnoffoqnhin3fhdwzrtkfyst0%3d&amp;ovuser=2f224f42-3440-4973-a8e9-67f7727060b3%2ctaku_aritsu%40waku-2.com">
                  <a:extLst>
                    <a:ext uri="{A12FA001-AC4F-418D-AE19-62706E023703}">
                      <ahyp:hlinkClr xmlns:ahyp="http://schemas.microsoft.com/office/drawing/2018/hyperlinkcolor" val="tx"/>
                    </a:ext>
                  </a:extLst>
                </a:hlinkClick>
              </a:rPr>
              <a:t>/01_SAP</a:t>
            </a:r>
            <a:r>
              <a:rPr lang="ja-JP" altLang="en-US" sz="1000">
                <a:solidFill>
                  <a:schemeClr val="accent2">
                    <a:lumMod val="60000"/>
                    <a:lumOff val="40000"/>
                  </a:schemeClr>
                </a:solidFill>
                <a:hlinkClick r:id="rId2" tooltip="https://cocorou.sharepoint.com/sites/jkk905/_layouts/15/doc.aspx?sourcedoc=%7b6228d460-8e45-4111-affe-0172f912f8c4%7d&amp;action=default&amp;uid=%7b6228d460-8e45-4111-affe-0172f912f8c4%7d&amp;listitemid=953553&amp;listid=%7b68893545-e206-4c87-a1d0-cb18894f78fd%7d&amp;odsp=1&amp;env=prod&amp;xsdata=mdv8mdj8fgjhngzjmdc3zmzjmtrhogy2ownlmdhkzdjkzmfhyzzkfdjmmji0zjqymzq0mdq5nznhogu5njdmnzcynza2mgizfdb8mhw2mzg3mtcynzy4mtq0mdqwndz8vw5rbm93bnxwr1zoylhovfpxtjfjbwwwzvzobgnuwnbzmly4zxlkv0lqb2lnqzr3tgpbd01eqwlmq0prswpvavyybhvneklptenkqlrpstzjazkwyudweulpd2lwmvfpt2pfegzrpt18mxxmmk5vwvhsekx6rtvpbul3wvdrmfphsxlmvfkytw1nde5eazbneta1wmpjmkxuqmhov0l3tudrd09humhabdh6tlrobu1ertvoqzaywwpcbexuumtare10wvdzek5tmwpnaljtwlroae9xvmpprgrbzfc1eextzgliqzv6y0dgalpytxziv1z6yzjgblpytxznvgn6tmpfek1ezzrnrgd4t1e9pxxkyjcwzddlywm2mzc0yzi2njljzta4zgqyzgzhywm2zhw5zwyxzmfiyjuyzwy0mda2ywmzmtnhmzdhyju1ownjza%3d%3d&amp;sdata=czj5uu56dzf2whd2kzfedu1wnm1mcklwc0nnoffoqnhin3fhdwzrtkfyst0%3d&amp;ovuser=2f224f42-3440-4973-a8e9-67f7727060b3%2ctaku_aritsu%40waku-2.com">
                  <a:extLst>
                    <a:ext uri="{A12FA001-AC4F-418D-AE19-62706E023703}">
                      <ahyp:hlinkClr xmlns:ahyp="http://schemas.microsoft.com/office/drawing/2018/hyperlinkcolor" val="tx"/>
                    </a:ext>
                  </a:extLst>
                </a:hlinkClick>
              </a:rPr>
              <a:t>ゴール状態定義</a:t>
            </a:r>
            <a:r>
              <a:rPr lang="en-US" altLang="ja-JP" sz="1000">
                <a:solidFill>
                  <a:schemeClr val="accent2">
                    <a:lumMod val="60000"/>
                    <a:lumOff val="40000"/>
                  </a:schemeClr>
                </a:solidFill>
                <a:hlinkClick r:id="rId2" tooltip="https://cocorou.sharepoint.com/sites/jkk905/_layouts/15/doc.aspx?sourcedoc=%7b6228d460-8e45-4111-affe-0172f912f8c4%7d&amp;action=default&amp;uid=%7b6228d460-8e45-4111-affe-0172f912f8c4%7d&amp;listitemid=953553&amp;listid=%7b68893545-e206-4c87-a1d0-cb18894f78fd%7d&amp;odsp=1&amp;env=prod&amp;xsdata=mdv8mdj8fgjhngzjmdc3zmzjmtrhogy2ownlmdhkzdjkzmfhyzzkfdjmmji0zjqymzq0mdq5nznhogu5njdmnzcynza2mgizfdb8mhw2mzg3mtcynzy4mtq0mdqwndz8vw5rbm93bnxwr1zoylhovfpxtjfjbwwwzvzobgnuwnbzmly4zxlkv0lqb2lnqzr3tgpbd01eqwlmq0prswpvavyybhvneklptenkqlrpstzjazkwyudweulpd2lwmvfpt2pfegzrpt18mxxmmk5vwvhsekx6rtvpbul3wvdrmfphsxlmvfkytw1nde5eazbneta1wmpjmkxuqmhov0l3tudrd09humhabdh6tlrobu1ertvoqzaywwpcbexuumtare10wvdzek5tmwpnaljtwlroae9xvmpprgrbzfc1eextzgliqzv6y0dgalpytxziv1z6yzjgblpytxznvgn6tmpfek1ezzrnrgd4t1e9pxxkyjcwzddlywm2mzc0yzi2njljzta4zgqyzgzhywm2zhw5zwyxzmfiyjuyzwy0mda2ywmzmtnhmzdhyju1ownjza%3d%3d&amp;sdata=czj5uu56dzf2whd2kzfedu1wnm1mcklwc0nnoffoqnhin3fhdwzrtkfyst0%3d&amp;ovuser=2f224f42-3440-4973-a8e9-67f7727060b3%2ctaku_aritsu%40waku-2.com">
                  <a:extLst>
                    <a:ext uri="{A12FA001-AC4F-418D-AE19-62706E023703}">
                      <ahyp:hlinkClr xmlns:ahyp="http://schemas.microsoft.com/office/drawing/2018/hyperlinkcolor" val="tx"/>
                    </a:ext>
                  </a:extLst>
                </a:hlinkClick>
              </a:rPr>
              <a:t>/</a:t>
            </a:r>
            <a:r>
              <a:rPr lang="ja-JP" altLang="en-US" sz="1000">
                <a:solidFill>
                  <a:schemeClr val="accent2">
                    <a:lumMod val="60000"/>
                    <a:lumOff val="40000"/>
                  </a:schemeClr>
                </a:solidFill>
                <a:hlinkClick r:id="rId2" tooltip="https://cocorou.sharepoint.com/sites/jkk905/_layouts/15/doc.aspx?sourcedoc=%7b6228d460-8e45-4111-affe-0172f912f8c4%7d&amp;action=default&amp;uid=%7b6228d460-8e45-4111-affe-0172f912f8c4%7d&amp;listitemid=953553&amp;listid=%7b68893545-e206-4c87-a1d0-cb18894f78fd%7d&amp;odsp=1&amp;env=prod&amp;xsdata=mdv8mdj8fgjhngzjmdc3zmzjmtrhogy2ownlmdhkzdjkzmfhyzzkfdjmmji0zjqymzq0mdq5nznhogu5njdmnzcynza2mgizfdb8mhw2mzg3mtcynzy4mtq0mdqwndz8vw5rbm93bnxwr1zoylhovfpxtjfjbwwwzvzobgnuwnbzmly4zxlkv0lqb2lnqzr3tgpbd01eqwlmq0prswpvavyybhvneklptenkqlrpstzjazkwyudweulpd2lwmvfpt2pfegzrpt18mxxmmk5vwvhsekx6rtvpbul3wvdrmfphsxlmvfkytw1nde5eazbneta1wmpjmkxuqmhov0l3tudrd09humhabdh6tlrobu1ertvoqzaywwpcbexuumtare10wvdzek5tmwpnaljtwlroae9xvmpprgrbzfc1eextzgliqzv6y0dgalpytxziv1z6yzjgblpytxznvgn6tmpfek1ezzrnrgd4t1e9pxxkyjcwzddlywm2mzc0yzi2njljzta4zgqyzgzhywm2zhw5zwyxzmfiyjuyzwy0mda2ywmzmtnhmzdhyju1ownjza%3d%3d&amp;sdata=czj5uu56dzf2whd2kzfedu1wnm1mcklwc0nnoffoqnhin3fhdwzrtkfyst0%3d&amp;ovuser=2f224f42-3440-4973-a8e9-67f7727060b3%2ctaku_aritsu%40waku-2.com">
                  <a:extLst>
                    <a:ext uri="{A12FA001-AC4F-418D-AE19-62706E023703}">
                      <ahyp:hlinkClr xmlns:ahyp="http://schemas.microsoft.com/office/drawing/2018/hyperlinkcolor" val="tx"/>
                    </a:ext>
                  </a:extLst>
                </a:hlinkClick>
              </a:rPr>
              <a:t>入金消込結果連携アドオンの移行検討</a:t>
            </a:r>
            <a:r>
              <a:rPr lang="en-US" altLang="ja-JP" sz="1000">
                <a:solidFill>
                  <a:schemeClr val="accent2">
                    <a:lumMod val="60000"/>
                    <a:lumOff val="40000"/>
                  </a:schemeClr>
                </a:solidFill>
                <a:hlinkClick r:id="rId2" tooltip="https://cocorou.sharepoint.com/sites/jkk905/_layouts/15/doc.aspx?sourcedoc=%7b6228d460-8e45-4111-affe-0172f912f8c4%7d&amp;action=default&amp;uid=%7b6228d460-8e45-4111-affe-0172f912f8c4%7d&amp;listitemid=953553&amp;listid=%7b68893545-e206-4c87-a1d0-cb18894f78fd%7d&amp;odsp=1&amp;env=prod&amp;xsdata=mdv8mdj8fgjhngzjmdc3zmzjmtrhogy2ownlmdhkzdjkzmfhyzzkfdjmmji0zjqymzq0mdq5nznhogu5njdmnzcynza2mgizfdb8mhw2mzg3mtcynzy4mtq0mdqwndz8vw5rbm93bnxwr1zoylhovfpxtjfjbwwwzvzobgnuwnbzmly4zxlkv0lqb2lnqzr3tgpbd01eqwlmq0prswpvavyybhvneklptenkqlrpstzjazkwyudweulpd2lwmvfpt2pfegzrpt18mxxmmk5vwvhsekx6rtvpbul3wvdrmfphsxlmvfkytw1nde5eazbneta1wmpjmkxuqmhov0l3tudrd09humhabdh6tlrobu1ertvoqzaywwpcbexuumtare10wvdzek5tmwpnaljtwlroae9xvmpprgrbzfc1eextzgliqzv6y0dgalpytxziv1z6yzjgblpytxznvgn6tmpfek1ezzrnrgd4t1e9pxxkyjcwzddlywm2mzc0yzi2njljzta4zgqyzgzhywm2zhw5zwyxzmfiyjuyzwy0mda2ywmzmtnhmzdhyju1ownjza%3d%3d&amp;sdata=czj5uu56dzf2whd2kzfedu1wnm1mcklwc0nnoffoqnhin3fhdwzrtkfyst0%3d&amp;ovuser=2f224f42-3440-4973-a8e9-67f7727060b3%2ctaku_aritsu%40waku-2.com">
                  <a:extLst>
                    <a:ext uri="{A12FA001-AC4F-418D-AE19-62706E023703}">
                      <ahyp:hlinkClr xmlns:ahyp="http://schemas.microsoft.com/office/drawing/2018/hyperlinkcolor" val="tx"/>
                    </a:ext>
                  </a:extLst>
                </a:hlinkClick>
              </a:rPr>
              <a:t>/【</a:t>
            </a:r>
            <a:r>
              <a:rPr lang="ja-JP" altLang="en-US" sz="1000">
                <a:solidFill>
                  <a:schemeClr val="accent2">
                    <a:lumMod val="60000"/>
                    <a:lumOff val="40000"/>
                  </a:schemeClr>
                </a:solidFill>
                <a:hlinkClick r:id="rId2" tooltip="https://cocorou.sharepoint.com/sites/jkk905/_layouts/15/doc.aspx?sourcedoc=%7b6228d460-8e45-4111-affe-0172f912f8c4%7d&amp;action=default&amp;uid=%7b6228d460-8e45-4111-affe-0172f912f8c4%7d&amp;listitemid=953553&amp;listid=%7b68893545-e206-4c87-a1d0-cb18894f78fd%7d&amp;odsp=1&amp;env=prod&amp;xsdata=mdv8mdj8fgjhngzjmdc3zmzjmtrhogy2ownlmdhkzdjkzmfhyzzkfdjmmji0zjqymzq0mdq5nznhogu5njdmnzcynza2mgizfdb8mhw2mzg3mtcynzy4mtq0mdqwndz8vw5rbm93bnxwr1zoylhovfpxtjfjbwwwzvzobgnuwnbzmly4zxlkv0lqb2lnqzr3tgpbd01eqwlmq0prswpvavyybhvneklptenkqlrpstzjazkwyudweulpd2lwmvfpt2pfegzrpt18mxxmmk5vwvhsekx6rtvpbul3wvdrmfphsxlmvfkytw1nde5eazbneta1wmpjmkxuqmhov0l3tudrd09humhabdh6tlrobu1ertvoqzaywwpcbexuumtare10wvdzek5tmwpnaljtwlroae9xvmpprgrbzfc1eextzgliqzv6y0dgalpytxziv1z6yzjgblpytxznvgn6tmpfek1ezzrnrgd4t1e9pxxkyjcwzddlywm2mzc0yzi2njljzta4zgqyzgzhywm2zhw5zwyxzmfiyjuyzwy0mda2ywmzmtnhmzdhyju1ownjza%3d%3d&amp;sdata=czj5uu56dzf2whd2kzfedu1wnm1mcklwc0nnoffoqnhin3fhdwzrtkfyst0%3d&amp;ovuser=2f224f42-3440-4973-a8e9-67f7727060b3%2ctaku_aritsu%40waku-2.com">
                  <a:extLst>
                    <a:ext uri="{A12FA001-AC4F-418D-AE19-62706E023703}">
                      <ahyp:hlinkClr xmlns:ahyp="http://schemas.microsoft.com/office/drawing/2018/hyperlinkcolor" val="tx"/>
                    </a:ext>
                  </a:extLst>
                </a:hlinkClick>
              </a:rPr>
              <a:t>移行過渡期対応</a:t>
            </a:r>
            <a:r>
              <a:rPr lang="en-US" altLang="ja-JP" sz="1000">
                <a:solidFill>
                  <a:schemeClr val="accent2">
                    <a:lumMod val="60000"/>
                    <a:lumOff val="40000"/>
                  </a:schemeClr>
                </a:solidFill>
                <a:hlinkClick r:id="rId2" tooltip="https://cocorou.sharepoint.com/sites/jkk905/_layouts/15/doc.aspx?sourcedoc=%7b6228d460-8e45-4111-affe-0172f912f8c4%7d&amp;action=default&amp;uid=%7b6228d460-8e45-4111-affe-0172f912f8c4%7d&amp;listitemid=953553&amp;listid=%7b68893545-e206-4c87-a1d0-cb18894f78fd%7d&amp;odsp=1&amp;env=prod&amp;xsdata=mdv8mdj8fgjhngzjmdc3zmzjmtrhogy2ownlmdhkzdjkzmfhyzzkfdjmmji0zjqymzq0mdq5nznhogu5njdmnzcynza2mgizfdb8mhw2mzg3mtcynzy4mtq0mdqwndz8vw5rbm93bnxwr1zoylhovfpxtjfjbwwwzvzobgnuwnbzmly4zxlkv0lqb2lnqzr3tgpbd01eqwlmq0prswpvavyybhvneklptenkqlrpstzjazkwyudweulpd2lwmvfpt2pfegzrpt18mxxmmk5vwvhsekx6rtvpbul3wvdrmfphsxlmvfkytw1nde5eazbneta1wmpjmkxuqmhov0l3tudrd09humhabdh6tlrobu1ertvoqzaywwpcbexuumtare10wvdzek5tmwpnaljtwlroae9xvmpprgrbzfc1eextzgliqzv6y0dgalpytxziv1z6yzjgblpytxznvgn6tmpfek1ezzrnrgd4t1e9pxxkyjcwzddlywm2mzc0yzi2njljzta4zgqyzgzhywm2zhw5zwyxzmfiyjuyzwy0mda2ywmzmtnhmzdhyju1ownjza%3d%3d&amp;sdata=czj5uu56dzf2whd2kzfedu1wnm1mcklwc0nnoffoqnhin3fhdwzrtkfyst0%3d&amp;ovuser=2f224f42-3440-4973-a8e9-67f7727060b3%2ctaku_aritsu%40waku-2.com">
                  <a:extLst>
                    <a:ext uri="{A12FA001-AC4F-418D-AE19-62706E023703}">
                      <ahyp:hlinkClr xmlns:ahyp="http://schemas.microsoft.com/office/drawing/2018/hyperlinkcolor" val="tx"/>
                    </a:ext>
                  </a:extLst>
                </a:hlinkClick>
              </a:rPr>
              <a:t>】</a:t>
            </a:r>
            <a:r>
              <a:rPr lang="ja-JP" altLang="en-US" sz="1000">
                <a:solidFill>
                  <a:schemeClr val="accent2">
                    <a:lumMod val="60000"/>
                    <a:lumOff val="40000"/>
                  </a:schemeClr>
                </a:solidFill>
                <a:hlinkClick r:id="rId2" tooltip="https://cocorou.sharepoint.com/sites/jkk905/_layouts/15/doc.aspx?sourcedoc=%7b6228d460-8e45-4111-affe-0172f912f8c4%7d&amp;action=default&amp;uid=%7b6228d460-8e45-4111-affe-0172f912f8c4%7d&amp;listitemid=953553&amp;listid=%7b68893545-e206-4c87-a1d0-cb18894f78fd%7d&amp;odsp=1&amp;env=prod&amp;xsdata=mdv8mdj8fgjhngzjmdc3zmzjmtrhogy2ownlmdhkzdjkzmfhyzzkfdjmmji0zjqymzq0mdq5nznhogu5njdmnzcynza2mgizfdb8mhw2mzg3mtcynzy4mtq0mdqwndz8vw5rbm93bnxwr1zoylhovfpxtjfjbwwwzvzobgnuwnbzmly4zxlkv0lqb2lnqzr3tgpbd01eqwlmq0prswpvavyybhvneklptenkqlrpstzjazkwyudweulpd2lwmvfpt2pfegzrpt18mxxmmk5vwvhsekx6rtvpbul3wvdrmfphsxlmvfkytw1nde5eazbneta1wmpjmkxuqmhov0l3tudrd09humhabdh6tlrobu1ertvoqzaywwpcbexuumtare10wvdzek5tmwpnaljtwlroae9xvmpprgrbzfc1eextzgliqzv6y0dgalpytxziv1z6yzjgblpytxznvgn6tmpfek1ezzrnrgd4t1e9pxxkyjcwzddlywm2mzc0yzi2njljzta4zgqyzgzhywm2zhw5zwyxzmfiyjuyzwy0mda2ywmzmtnhmzdhyju1ownjza%3d%3d&amp;sdata=czj5uu56dzf2whd2kzfedu1wnm1mcklwc0nnoffoqnhin3fhdwzrtkfyst0%3d&amp;ovuser=2f224f42-3440-4973-a8e9-67f7727060b3%2ctaku_aritsu%40waku-2.com">
                  <a:extLst>
                    <a:ext uri="{A12FA001-AC4F-418D-AE19-62706E023703}">
                      <ahyp:hlinkClr xmlns:ahyp="http://schemas.microsoft.com/office/drawing/2018/hyperlinkcolor" val="tx"/>
                    </a:ext>
                  </a:extLst>
                </a:hlinkClick>
              </a:rPr>
              <a:t>入金消込結果連携設定項目</a:t>
            </a:r>
            <a:r>
              <a:rPr lang="en-US" altLang="ja-JP" sz="1000">
                <a:solidFill>
                  <a:schemeClr val="accent2">
                    <a:lumMod val="60000"/>
                    <a:lumOff val="40000"/>
                  </a:schemeClr>
                </a:solidFill>
                <a:hlinkClick r:id="rId2" tooltip="https://cocorou.sharepoint.com/sites/jkk905/_layouts/15/doc.aspx?sourcedoc=%7b6228d460-8e45-4111-affe-0172f912f8c4%7d&amp;action=default&amp;uid=%7b6228d460-8e45-4111-affe-0172f912f8c4%7d&amp;listitemid=953553&amp;listid=%7b68893545-e206-4c87-a1d0-cb18894f78fd%7d&amp;odsp=1&amp;env=prod&amp;xsdata=mdv8mdj8fgjhngzjmdc3zmzjmtrhogy2ownlmdhkzdjkzmfhyzzkfdjmmji0zjqymzq0mdq5nznhogu5njdmnzcynza2mgizfdb8mhw2mzg3mtcynzy4mtq0mdqwndz8vw5rbm93bnxwr1zoylhovfpxtjfjbwwwzvzobgnuwnbzmly4zxlkv0lqb2lnqzr3tgpbd01eqwlmq0prswpvavyybhvneklptenkqlrpstzjazkwyudweulpd2lwmvfpt2pfegzrpt18mxxmmk5vwvhsekx6rtvpbul3wvdrmfphsxlmvfkytw1nde5eazbneta1wmpjmkxuqmhov0l3tudrd09humhabdh6tlrobu1ertvoqzaywwpcbexuumtare10wvdzek5tmwpnaljtwlroae9xvmpprgrbzfc1eextzgliqzv6y0dgalpytxziv1z6yzjgblpytxznvgn6tmpfek1ezzrnrgd4t1e9pxxkyjcwzddlywm2mzc0yzi2njljzta4zgqyzgzhywm2zhw5zwyxzmfiyjuyzwy0mda2ywmzmtnhmzdhyju1ownjza%3d%3d&amp;sdata=czj5uu56dzf2whd2kzfedu1wnm1mcklwc0nnoffoqnhin3fhdwzrtkfyst0%3d&amp;ovuser=2f224f42-3440-4973-a8e9-67f7727060b3%2ctaku_aritsu%40waku-2.com">
                  <a:extLst>
                    <a:ext uri="{A12FA001-AC4F-418D-AE19-62706E023703}">
                      <ahyp:hlinkClr xmlns:ahyp="http://schemas.microsoft.com/office/drawing/2018/hyperlinkcolor" val="tx"/>
                    </a:ext>
                  </a:extLst>
                </a:hlinkClick>
              </a:rPr>
              <a:t>.xlsx</a:t>
            </a:r>
            <a:endParaRPr kumimoji="1" lang="ja-JP" altLang="en-US" sz="1000">
              <a:solidFill>
                <a:schemeClr val="accent2">
                  <a:lumMod val="60000"/>
                  <a:lumOff val="40000"/>
                </a:schemeClr>
              </a:solidFill>
              <a:latin typeface="+mn-ea"/>
              <a:cs typeface="Hiragino Kaku Gothic Pro W3" charset="-128"/>
            </a:endParaRPr>
          </a:p>
        </p:txBody>
      </p:sp>
    </p:spTree>
    <p:extLst>
      <p:ext uri="{BB962C8B-B14F-4D97-AF65-F5344CB8AC3E}">
        <p14:creationId xmlns:p14="http://schemas.microsoft.com/office/powerpoint/2010/main" val="3165206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正方形/長方形 89">
            <a:extLst>
              <a:ext uri="{FF2B5EF4-FFF2-40B4-BE49-F238E27FC236}">
                <a16:creationId xmlns:a16="http://schemas.microsoft.com/office/drawing/2014/main" id="{F32C0595-2C63-47E1-74B5-E06D0374A2C8}"/>
              </a:ext>
            </a:extLst>
          </p:cNvPr>
          <p:cNvSpPr/>
          <p:nvPr/>
        </p:nvSpPr>
        <p:spPr>
          <a:xfrm>
            <a:off x="6370869" y="5844718"/>
            <a:ext cx="4003972" cy="684000"/>
          </a:xfrm>
          <a:prstGeom prst="rect">
            <a:avLst/>
          </a:prstGeom>
          <a:solidFill>
            <a:schemeClr val="bg1"/>
          </a:solidFill>
          <a:ln w="9525">
            <a:solidFill>
              <a:schemeClr val="bg1">
                <a:lumMod val="50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endParaRPr lang="en-US" altLang="ja-JP" sz="1050">
              <a:solidFill>
                <a:srgbClr val="000000">
                  <a:lumMod val="65000"/>
                  <a:lumOff val="35000"/>
                </a:srgb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endParaRPr>
          </a:p>
        </p:txBody>
      </p:sp>
      <p:sp>
        <p:nvSpPr>
          <p:cNvPr id="81" name="正方形/長方形 80">
            <a:extLst>
              <a:ext uri="{FF2B5EF4-FFF2-40B4-BE49-F238E27FC236}">
                <a16:creationId xmlns:a16="http://schemas.microsoft.com/office/drawing/2014/main" id="{D52910B0-8F33-DD39-9922-98EE86E80F80}"/>
              </a:ext>
            </a:extLst>
          </p:cNvPr>
          <p:cNvSpPr/>
          <p:nvPr/>
        </p:nvSpPr>
        <p:spPr>
          <a:xfrm>
            <a:off x="10634513" y="2948073"/>
            <a:ext cx="1199983" cy="669035"/>
          </a:xfrm>
          <a:prstGeom prst="rect">
            <a:avLst/>
          </a:prstGeom>
          <a:solidFill>
            <a:schemeClr val="bg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lang="ja-JP" altLang="en-US" sz="1050">
                <a:solidFill>
                  <a:schemeClr val="accent4">
                    <a:lumMod val="65000"/>
                    <a:lumOff val="35000"/>
                  </a:schemeClr>
                </a:solidFill>
                <a:latin typeface="+mn-ea"/>
                <a:ea typeface="Meiryo UI" panose="020B0604030504040204" pitchFamily="50" charset="-128"/>
                <a:cs typeface="Arial" panose="020B0604020202020204" pitchFamily="34" charset="0"/>
                <a:sym typeface="MS UI Gothic" panose="020B0600070205080204" pitchFamily="34" charset="-128"/>
              </a:rPr>
              <a:t>統合請求に含まれる全ての請求</a:t>
            </a:r>
            <a:r>
              <a:rPr lang="en-US" altLang="ja-JP" sz="1050">
                <a:solidFill>
                  <a:schemeClr val="accent4">
                    <a:lumMod val="65000"/>
                    <a:lumOff val="35000"/>
                  </a:schemeClr>
                </a:solidFill>
                <a:latin typeface="+mn-ea"/>
                <a:ea typeface="Meiryo UI" panose="020B0604030504040204" pitchFamily="50" charset="-128"/>
                <a:cs typeface="Arial" panose="020B0604020202020204" pitchFamily="34" charset="0"/>
                <a:sym typeface="MS UI Gothic" panose="020B0600070205080204" pitchFamily="34" charset="-128"/>
              </a:rPr>
              <a:t>#</a:t>
            </a:r>
            <a:r>
              <a:rPr lang="ja-JP" altLang="en-US" sz="1050">
                <a:solidFill>
                  <a:schemeClr val="accent4">
                    <a:lumMod val="65000"/>
                    <a:lumOff val="35000"/>
                  </a:schemeClr>
                </a:solidFill>
                <a:latin typeface="+mn-ea"/>
                <a:ea typeface="Meiryo UI" panose="020B0604030504040204" pitchFamily="50" charset="-128"/>
                <a:cs typeface="Arial" panose="020B0604020202020204" pitchFamily="34" charset="0"/>
                <a:sym typeface="MS UI Gothic" panose="020B0600070205080204" pitchFamily="34" charset="-128"/>
              </a:rPr>
              <a:t>に対して明細を作成する</a:t>
            </a:r>
            <a:r>
              <a:rPr lang="en-US" altLang="ja-JP" sz="1050" baseline="30000">
                <a:solidFill>
                  <a:schemeClr val="accent4">
                    <a:lumMod val="65000"/>
                    <a:lumOff val="35000"/>
                  </a:schemeClr>
                </a:solidFill>
                <a:latin typeface="+mn-ea"/>
                <a:ea typeface="Meiryo UI" panose="020B0604030504040204" pitchFamily="50" charset="-128"/>
                <a:cs typeface="Arial" panose="020B0604020202020204" pitchFamily="34" charset="0"/>
                <a:sym typeface="MS UI Gothic" panose="020B0600070205080204" pitchFamily="34" charset="-128"/>
              </a:rPr>
              <a:t>*</a:t>
            </a:r>
            <a:endParaRPr lang="ja-JP" altLang="en-US" sz="1050">
              <a:solidFill>
                <a:schemeClr val="accent4">
                  <a:lumMod val="65000"/>
                  <a:lumOff val="35000"/>
                </a:schemeClr>
              </a:solidFill>
              <a:latin typeface="+mn-ea"/>
              <a:ea typeface="Meiryo UI" panose="020B0604030504040204" pitchFamily="50" charset="-128"/>
              <a:cs typeface="Arial" panose="020B0604020202020204" pitchFamily="34" charset="0"/>
              <a:sym typeface="MS UI Gothic" panose="020B0600070205080204" pitchFamily="34" charset="-128"/>
            </a:endParaRPr>
          </a:p>
        </p:txBody>
      </p:sp>
      <p:sp>
        <p:nvSpPr>
          <p:cNvPr id="5" name="タイトル 4">
            <a:extLst>
              <a:ext uri="{FF2B5EF4-FFF2-40B4-BE49-F238E27FC236}">
                <a16:creationId xmlns:a16="http://schemas.microsoft.com/office/drawing/2014/main" id="{3D945F68-DFAE-49C4-841B-8F39A5D3C2B7}"/>
              </a:ext>
            </a:extLst>
          </p:cNvPr>
          <p:cNvSpPr>
            <a:spLocks noGrp="1"/>
          </p:cNvSpPr>
          <p:nvPr>
            <p:ph type="title"/>
          </p:nvPr>
        </p:nvSpPr>
        <p:spPr>
          <a:xfrm>
            <a:off x="203200" y="152403"/>
            <a:ext cx="9931400" cy="379413"/>
          </a:xfrm>
        </p:spPr>
        <p:txBody>
          <a:bodyPr/>
          <a:lstStyle/>
          <a:p>
            <a:r>
              <a:rPr lang="ja-JP" altLang="en-US">
                <a:solidFill>
                  <a:schemeClr val="tx1">
                    <a:lumMod val="65000"/>
                    <a:lumOff val="35000"/>
                  </a:schemeClr>
                </a:solidFill>
                <a:latin typeface="+mn-ea"/>
                <a:ea typeface="+mn-ea"/>
              </a:rPr>
              <a:t>インプットおよびアウトプットについて</a:t>
            </a:r>
            <a:endParaRPr lang="en-US" altLang="ja-JP">
              <a:solidFill>
                <a:schemeClr val="tx1">
                  <a:lumMod val="65000"/>
                  <a:lumOff val="35000"/>
                </a:schemeClr>
              </a:solidFill>
              <a:latin typeface="+mn-ea"/>
              <a:ea typeface="+mn-ea"/>
            </a:endParaRPr>
          </a:p>
        </p:txBody>
      </p:sp>
      <p:sp>
        <p:nvSpPr>
          <p:cNvPr id="6" name="スライド番号プレースホルダー 3">
            <a:extLst>
              <a:ext uri="{FF2B5EF4-FFF2-40B4-BE49-F238E27FC236}">
                <a16:creationId xmlns:a16="http://schemas.microsoft.com/office/drawing/2014/main" id="{57192E70-7EF2-441E-B406-8F9A2A5629CA}"/>
              </a:ext>
            </a:extLst>
          </p:cNvPr>
          <p:cNvSpPr txBox="1">
            <a:spLocks/>
          </p:cNvSpPr>
          <p:nvPr/>
        </p:nvSpPr>
        <p:spPr bwMode="auto">
          <a:xfrm>
            <a:off x="4804833" y="6627168"/>
            <a:ext cx="2540000" cy="2308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ja-JP"/>
            </a:defPPr>
            <a:lvl1pPr algn="ctr" rtl="0" fontAlgn="base">
              <a:spcBef>
                <a:spcPct val="0"/>
              </a:spcBef>
              <a:spcAft>
                <a:spcPct val="0"/>
              </a:spcAft>
              <a:defRPr kumimoji="0" sz="1100" b="0" i="0" kern="1200">
                <a:solidFill>
                  <a:schemeClr val="bg2">
                    <a:lumMod val="75000"/>
                  </a:schemeClr>
                </a:solidFill>
                <a:latin typeface="Meiryo UI" panose="020B0604030504040204" pitchFamily="50" charset="-128"/>
                <a:ea typeface="Meiryo UI" panose="020B0604030504040204" pitchFamily="50" charset="-128"/>
                <a:cs typeface="Meiryo UI" panose="020B0604030504040204" pitchFamily="50" charset="-128"/>
                <a:sym typeface="MS UI Gothic" panose="020B0600070205080204" pitchFamily="34" charset="-128"/>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EB72A429-DDC7-41CC-AC2C-79132BE59620}" type="slidenum">
              <a:rPr kumimoji="0" lang="en-US" altLang="ja-JP" sz="1100" b="0" i="0" u="none" strike="noStrike" kern="1200" cap="none" spc="0" normalizeH="0" baseline="0" noProof="0" smtClean="0">
                <a:ln>
                  <a:noFill/>
                </a:ln>
                <a:solidFill>
                  <a:srgbClr val="000000">
                    <a:lumMod val="85000"/>
                    <a:lumOff val="15000"/>
                  </a:srgbClr>
                </a:solidFill>
                <a:effectLst/>
                <a:uLnTx/>
                <a:uFillTx/>
                <a:latin typeface="+mn-ea"/>
                <a:ea typeface="+mn-ea"/>
                <a:sym typeface="MS UI Gothic" panose="020B0600070205080204" pitchFamily="34" charset="-128"/>
              </a:rPr>
              <a:pPr marL="0" marR="0" lvl="0" indent="0" algn="ctr" defTabSz="914400" rtl="0" eaLnBrk="1" fontAlgn="base" latinLnBrk="0" hangingPunct="1">
                <a:lnSpc>
                  <a:spcPct val="100000"/>
                </a:lnSpc>
                <a:spcBef>
                  <a:spcPct val="0"/>
                </a:spcBef>
                <a:spcAft>
                  <a:spcPct val="0"/>
                </a:spcAft>
                <a:buClrTx/>
                <a:buSzTx/>
                <a:buFontTx/>
                <a:buNone/>
                <a:tabLst/>
                <a:defRPr/>
              </a:pPr>
              <a:t>10</a:t>
            </a:fld>
            <a:endParaRPr kumimoji="0" lang="en-US" altLang="ja-JP" sz="1100" b="0" i="0" u="none" strike="noStrike" kern="1200" cap="none" spc="0" normalizeH="0" baseline="0" noProof="0">
              <a:ln>
                <a:noFill/>
              </a:ln>
              <a:solidFill>
                <a:srgbClr val="000000">
                  <a:lumMod val="85000"/>
                  <a:lumOff val="15000"/>
                </a:srgbClr>
              </a:solidFill>
              <a:effectLst/>
              <a:uLnTx/>
              <a:uFillTx/>
              <a:latin typeface="+mn-ea"/>
              <a:ea typeface="+mn-ea"/>
              <a:sym typeface="MS UI Gothic" panose="020B0600070205080204" pitchFamily="34" charset="-128"/>
            </a:endParaRPr>
          </a:p>
        </p:txBody>
      </p:sp>
      <p:sp>
        <p:nvSpPr>
          <p:cNvPr id="2" name="コンテンツ プレースホルダー 1">
            <a:extLst>
              <a:ext uri="{FF2B5EF4-FFF2-40B4-BE49-F238E27FC236}">
                <a16:creationId xmlns:a16="http://schemas.microsoft.com/office/drawing/2014/main" id="{6BE2DEBF-515D-02FD-306C-1BC6395B5E10}"/>
              </a:ext>
            </a:extLst>
          </p:cNvPr>
          <p:cNvSpPr txBox="1">
            <a:spLocks/>
          </p:cNvSpPr>
          <p:nvPr/>
        </p:nvSpPr>
        <p:spPr bwMode="auto">
          <a:xfrm>
            <a:off x="336522" y="642266"/>
            <a:ext cx="11525251" cy="37941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65113" indent="-265113" algn="l" defTabSz="879475" rtl="0" eaLnBrk="1" fontAlgn="base" hangingPunct="1">
              <a:spcBef>
                <a:spcPct val="20000"/>
              </a:spcBef>
              <a:spcAft>
                <a:spcPct val="0"/>
              </a:spcAft>
              <a:buClr>
                <a:schemeClr val="accent2"/>
              </a:buClr>
              <a:buFont typeface="Arial" charset="0"/>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1pPr>
            <a:lvl2pPr marL="622300" indent="-177800" algn="l" defTabSz="879475" rtl="0" eaLnBrk="1" fontAlgn="base" hangingPunct="1">
              <a:spcBef>
                <a:spcPct val="20000"/>
              </a:spcBef>
              <a:spcAft>
                <a:spcPct val="0"/>
              </a:spcAft>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2pPr>
            <a:lvl3pPr marL="981075" indent="-179388" algn="l" defTabSz="879475" rtl="0" eaLnBrk="1" fontAlgn="base" hangingPunct="1">
              <a:spcBef>
                <a:spcPct val="20000"/>
              </a:spcBef>
              <a:spcAft>
                <a:spcPct val="0"/>
              </a:spcAft>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3pPr>
            <a:lvl4pPr marL="1338263" indent="-177800" algn="l" defTabSz="879475" rtl="0" eaLnBrk="1" fontAlgn="base" hangingPunct="1">
              <a:spcBef>
                <a:spcPct val="20000"/>
              </a:spcBef>
              <a:spcAft>
                <a:spcPct val="0"/>
              </a:spcAft>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4pPr>
            <a:lvl5pPr marL="1709738" indent="-192088" algn="l" defTabSz="879475" rtl="0" eaLnBrk="1" fontAlgn="base" hangingPunct="1">
              <a:spcBef>
                <a:spcPct val="20000"/>
              </a:spcBef>
              <a:spcAft>
                <a:spcPct val="0"/>
              </a:spcAft>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5pPr>
            <a:lvl6pPr marL="2166938" indent="-192088" algn="l" defTabSz="879475" rtl="0" eaLnBrk="1" fontAlgn="base" hangingPunct="1">
              <a:spcBef>
                <a:spcPct val="20000"/>
              </a:spcBef>
              <a:spcAft>
                <a:spcPct val="0"/>
              </a:spcAft>
              <a:buChar char="»"/>
              <a:defRPr kumimoji="1" sz="1400">
                <a:solidFill>
                  <a:schemeClr val="tx1"/>
                </a:solidFill>
                <a:latin typeface="+mn-lt"/>
                <a:ea typeface="+mn-ea"/>
              </a:defRPr>
            </a:lvl6pPr>
            <a:lvl7pPr marL="2624138" indent="-192088" algn="l" defTabSz="879475" rtl="0" eaLnBrk="1" fontAlgn="base" hangingPunct="1">
              <a:spcBef>
                <a:spcPct val="20000"/>
              </a:spcBef>
              <a:spcAft>
                <a:spcPct val="0"/>
              </a:spcAft>
              <a:buChar char="»"/>
              <a:defRPr kumimoji="1" sz="1400">
                <a:solidFill>
                  <a:schemeClr val="tx1"/>
                </a:solidFill>
                <a:latin typeface="+mn-lt"/>
                <a:ea typeface="+mn-ea"/>
              </a:defRPr>
            </a:lvl7pPr>
            <a:lvl8pPr marL="3081338" indent="-192088" algn="l" defTabSz="879475" rtl="0" eaLnBrk="1" fontAlgn="base" hangingPunct="1">
              <a:spcBef>
                <a:spcPct val="20000"/>
              </a:spcBef>
              <a:spcAft>
                <a:spcPct val="0"/>
              </a:spcAft>
              <a:buChar char="»"/>
              <a:defRPr kumimoji="1" sz="1400">
                <a:solidFill>
                  <a:schemeClr val="tx1"/>
                </a:solidFill>
                <a:latin typeface="+mn-lt"/>
                <a:ea typeface="+mn-ea"/>
              </a:defRPr>
            </a:lvl8pPr>
            <a:lvl9pPr marL="3538538" indent="-192088" algn="l" defTabSz="879475" rtl="0" eaLnBrk="1" fontAlgn="base" hangingPunct="1">
              <a:spcBef>
                <a:spcPct val="20000"/>
              </a:spcBef>
              <a:spcAft>
                <a:spcPct val="0"/>
              </a:spcAft>
              <a:buChar char="»"/>
              <a:defRPr kumimoji="1" sz="1400">
                <a:solidFill>
                  <a:schemeClr val="tx1"/>
                </a:solidFill>
                <a:latin typeface="+mn-lt"/>
                <a:ea typeface="+mn-ea"/>
              </a:defRPr>
            </a:lvl9pPr>
          </a:lstStyle>
          <a:p>
            <a:r>
              <a:rPr lang="ja-JP" altLang="en-US" sz="1600" kern="0">
                <a:solidFill>
                  <a:schemeClr val="tx1">
                    <a:lumMod val="65000"/>
                    <a:lumOff val="35000"/>
                  </a:schemeClr>
                </a:solidFill>
                <a:latin typeface="+mn-ea"/>
                <a:ea typeface="+mn-ea"/>
              </a:rPr>
              <a:t>インプットは</a:t>
            </a:r>
            <a:r>
              <a:rPr lang="ja-JP" altLang="en-US" sz="1600" b="1" kern="0">
                <a:solidFill>
                  <a:schemeClr val="tx1">
                    <a:lumMod val="65000"/>
                    <a:lumOff val="35000"/>
                  </a:schemeClr>
                </a:solidFill>
                <a:latin typeface="+mn-ea"/>
                <a:ea typeface="+mn-ea"/>
              </a:rPr>
              <a:t>請求書＃</a:t>
            </a:r>
            <a:r>
              <a:rPr lang="ja-JP" altLang="en-US" sz="1600" kern="0">
                <a:solidFill>
                  <a:schemeClr val="tx1">
                    <a:lumMod val="65000"/>
                    <a:lumOff val="35000"/>
                  </a:schemeClr>
                </a:solidFill>
                <a:latin typeface="+mn-ea"/>
                <a:ea typeface="+mn-ea"/>
              </a:rPr>
              <a:t>、</a:t>
            </a:r>
            <a:r>
              <a:rPr lang="ja-JP" altLang="en-US" sz="1600" b="1" kern="0">
                <a:solidFill>
                  <a:schemeClr val="tx1">
                    <a:lumMod val="65000"/>
                    <a:lumOff val="35000"/>
                  </a:schemeClr>
                </a:solidFill>
                <a:latin typeface="+mn-ea"/>
                <a:ea typeface="+mn-ea"/>
              </a:rPr>
              <a:t>転記日付</a:t>
            </a:r>
            <a:r>
              <a:rPr lang="ja-JP" altLang="en-US" sz="1600" kern="0">
                <a:solidFill>
                  <a:schemeClr val="tx1">
                    <a:lumMod val="65000"/>
                    <a:lumOff val="35000"/>
                  </a:schemeClr>
                </a:solidFill>
                <a:latin typeface="+mn-ea"/>
                <a:ea typeface="+mn-ea"/>
              </a:rPr>
              <a:t>を指定する</a:t>
            </a:r>
            <a:endParaRPr lang="en-US" altLang="ja-JP" sz="1600" kern="0">
              <a:solidFill>
                <a:schemeClr val="tx1">
                  <a:lumMod val="65000"/>
                  <a:lumOff val="35000"/>
                </a:schemeClr>
              </a:solidFill>
              <a:latin typeface="+mn-ea"/>
              <a:ea typeface="+mn-ea"/>
            </a:endParaRPr>
          </a:p>
          <a:p>
            <a:r>
              <a:rPr lang="ja-JP" altLang="en-US" sz="1600" kern="0">
                <a:solidFill>
                  <a:schemeClr val="tx1">
                    <a:lumMod val="65000"/>
                    <a:lumOff val="35000"/>
                  </a:schemeClr>
                </a:solidFill>
                <a:latin typeface="+mn-ea"/>
                <a:ea typeface="+mn-ea"/>
              </a:rPr>
              <a:t>アウトプットは下記を満たすものとする</a:t>
            </a:r>
            <a:br>
              <a:rPr lang="en-US" altLang="ja-JP" sz="1600" kern="0">
                <a:solidFill>
                  <a:schemeClr val="tx1">
                    <a:lumMod val="65000"/>
                    <a:lumOff val="35000"/>
                  </a:schemeClr>
                </a:solidFill>
                <a:latin typeface="+mn-ea"/>
                <a:ea typeface="+mn-ea"/>
              </a:rPr>
            </a:br>
            <a:r>
              <a:rPr lang="ja-JP" altLang="en-US" sz="1600" kern="0">
                <a:solidFill>
                  <a:schemeClr val="tx1">
                    <a:lumMod val="65000"/>
                    <a:lumOff val="35000"/>
                  </a:schemeClr>
                </a:solidFill>
                <a:latin typeface="+mn-ea"/>
                <a:ea typeface="+mn-ea"/>
              </a:rPr>
              <a:t>　　</a:t>
            </a:r>
            <a:r>
              <a:rPr lang="ja-JP" altLang="en-US" b="1" kern="0">
                <a:solidFill>
                  <a:schemeClr val="tx1">
                    <a:lumMod val="65000"/>
                    <a:lumOff val="35000"/>
                  </a:schemeClr>
                </a:solidFill>
                <a:latin typeface="+mn-ea"/>
                <a:ea typeface="+mn-ea"/>
              </a:rPr>
              <a:t>①全ての請求</a:t>
            </a:r>
            <a:r>
              <a:rPr lang="en-US" altLang="ja-JP" b="1" kern="0">
                <a:solidFill>
                  <a:schemeClr val="tx1">
                    <a:lumMod val="65000"/>
                    <a:lumOff val="35000"/>
                  </a:schemeClr>
                </a:solidFill>
                <a:latin typeface="+mn-ea"/>
                <a:ea typeface="+mn-ea"/>
              </a:rPr>
              <a:t>#</a:t>
            </a:r>
            <a:r>
              <a:rPr lang="ja-JP" altLang="en-US" b="1" kern="0">
                <a:solidFill>
                  <a:schemeClr val="tx1">
                    <a:lumMod val="65000"/>
                    <a:lumOff val="35000"/>
                  </a:schemeClr>
                </a:solidFill>
                <a:latin typeface="+mn-ea"/>
                <a:ea typeface="+mn-ea"/>
              </a:rPr>
              <a:t>を対象に明細を作成する　②消込単位に伝票登録される形式でファイルを作成する　③登録伝票数に関わらず</a:t>
            </a:r>
            <a:r>
              <a:rPr lang="en-US" altLang="ja-JP" b="1" kern="0">
                <a:solidFill>
                  <a:schemeClr val="tx1">
                    <a:lumMod val="65000"/>
                    <a:lumOff val="35000"/>
                  </a:schemeClr>
                </a:solidFill>
                <a:latin typeface="+mn-ea"/>
                <a:ea typeface="+mn-ea"/>
              </a:rPr>
              <a:t>1</a:t>
            </a:r>
            <a:r>
              <a:rPr lang="ja-JP" altLang="en-US" b="1" kern="0">
                <a:solidFill>
                  <a:schemeClr val="tx1">
                    <a:lumMod val="65000"/>
                    <a:lumOff val="35000"/>
                  </a:schemeClr>
                </a:solidFill>
                <a:latin typeface="+mn-ea"/>
                <a:ea typeface="+mn-ea"/>
              </a:rPr>
              <a:t>ファイルにまとめる</a:t>
            </a:r>
          </a:p>
        </p:txBody>
      </p:sp>
      <p:sp>
        <p:nvSpPr>
          <p:cNvPr id="62" name="正方形/長方形 61">
            <a:extLst>
              <a:ext uri="{FF2B5EF4-FFF2-40B4-BE49-F238E27FC236}">
                <a16:creationId xmlns:a16="http://schemas.microsoft.com/office/drawing/2014/main" id="{A33E6162-CF6E-5B25-EC18-3D0A11561E57}"/>
              </a:ext>
            </a:extLst>
          </p:cNvPr>
          <p:cNvSpPr/>
          <p:nvPr/>
        </p:nvSpPr>
        <p:spPr>
          <a:xfrm>
            <a:off x="261737" y="1646172"/>
            <a:ext cx="3276000" cy="344921"/>
          </a:xfrm>
          <a:prstGeom prst="rect">
            <a:avLst/>
          </a:prstGeom>
          <a:solidFill>
            <a:srgbClr val="3797AE"/>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36000" tIns="36000" rIns="36000" bIns="36000" rtlCol="0" anchor="ctr"/>
          <a:lstStyle>
            <a:defPPr>
              <a:defRPr lang="ja-JP"/>
            </a:defPPr>
            <a:lvl1pPr algn="l" rtl="0" fontAlgn="base">
              <a:spcBef>
                <a:spcPct val="0"/>
              </a:spcBef>
              <a:spcAft>
                <a:spcPct val="0"/>
              </a:spcAft>
              <a:defRPr kumimoji="1" kern="1200">
                <a:solidFill>
                  <a:schemeClr val="lt1"/>
                </a:solidFill>
                <a:latin typeface="+mn-lt"/>
                <a:ea typeface="+mn-ea"/>
                <a:cs typeface="+mn-cs"/>
              </a:defRPr>
            </a:lvl1pPr>
            <a:lvl2pPr marL="457200" algn="l" rtl="0" fontAlgn="base">
              <a:spcBef>
                <a:spcPct val="0"/>
              </a:spcBef>
              <a:spcAft>
                <a:spcPct val="0"/>
              </a:spcAft>
              <a:defRPr kumimoji="1" kern="1200">
                <a:solidFill>
                  <a:schemeClr val="lt1"/>
                </a:solidFill>
                <a:latin typeface="+mn-lt"/>
                <a:ea typeface="+mn-ea"/>
                <a:cs typeface="+mn-cs"/>
              </a:defRPr>
            </a:lvl2pPr>
            <a:lvl3pPr marL="914400" algn="l" rtl="0" fontAlgn="base">
              <a:spcBef>
                <a:spcPct val="0"/>
              </a:spcBef>
              <a:spcAft>
                <a:spcPct val="0"/>
              </a:spcAft>
              <a:defRPr kumimoji="1" kern="1200">
                <a:solidFill>
                  <a:schemeClr val="lt1"/>
                </a:solidFill>
                <a:latin typeface="+mn-lt"/>
                <a:ea typeface="+mn-ea"/>
                <a:cs typeface="+mn-cs"/>
              </a:defRPr>
            </a:lvl3pPr>
            <a:lvl4pPr marL="1371600" algn="l" rtl="0" fontAlgn="base">
              <a:spcBef>
                <a:spcPct val="0"/>
              </a:spcBef>
              <a:spcAft>
                <a:spcPct val="0"/>
              </a:spcAft>
              <a:defRPr kumimoji="1" kern="1200">
                <a:solidFill>
                  <a:schemeClr val="lt1"/>
                </a:solidFill>
                <a:latin typeface="+mn-lt"/>
                <a:ea typeface="+mn-ea"/>
                <a:cs typeface="+mn-cs"/>
              </a:defRPr>
            </a:lvl4pPr>
            <a:lvl5pPr marL="1828800" algn="l" rtl="0" fontAlgn="base">
              <a:spcBef>
                <a:spcPct val="0"/>
              </a:spcBef>
              <a:spcAft>
                <a:spcPct val="0"/>
              </a:spcAft>
              <a:defRPr kumimoji="1" kern="1200">
                <a:solidFill>
                  <a:schemeClr val="lt1"/>
                </a:solidFill>
                <a:latin typeface="+mn-lt"/>
                <a:ea typeface="+mn-ea"/>
                <a:cs typeface="+mn-cs"/>
              </a:defRPr>
            </a:lvl5pPr>
            <a:lvl6pPr marL="2286000" algn="l" defTabSz="914400" rtl="0" eaLnBrk="1" latinLnBrk="0" hangingPunct="1">
              <a:defRPr kumimoji="1" kern="1200">
                <a:solidFill>
                  <a:schemeClr val="lt1"/>
                </a:solidFill>
                <a:latin typeface="+mn-lt"/>
                <a:ea typeface="+mn-ea"/>
                <a:cs typeface="+mn-cs"/>
              </a:defRPr>
            </a:lvl6pPr>
            <a:lvl7pPr marL="2743200" algn="l" defTabSz="914400" rtl="0" eaLnBrk="1" latinLnBrk="0" hangingPunct="1">
              <a:defRPr kumimoji="1" kern="1200">
                <a:solidFill>
                  <a:schemeClr val="lt1"/>
                </a:solidFill>
                <a:latin typeface="+mn-lt"/>
                <a:ea typeface="+mn-ea"/>
                <a:cs typeface="+mn-cs"/>
              </a:defRPr>
            </a:lvl7pPr>
            <a:lvl8pPr marL="3200400" algn="l" defTabSz="914400" rtl="0" eaLnBrk="1" latinLnBrk="0" hangingPunct="1">
              <a:defRPr kumimoji="1" kern="1200">
                <a:solidFill>
                  <a:schemeClr val="lt1"/>
                </a:solidFill>
                <a:latin typeface="+mn-lt"/>
                <a:ea typeface="+mn-ea"/>
                <a:cs typeface="+mn-cs"/>
              </a:defRPr>
            </a:lvl8pPr>
            <a:lvl9pPr marL="3657600" algn="l" defTabSz="914400" rtl="0" eaLnBrk="1" latinLnBrk="0" hangingPunct="1">
              <a:defRPr kumimoji="1"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600" b="1">
                <a:solidFill>
                  <a:schemeClr val="bg1"/>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インプット</a:t>
            </a:r>
            <a:endParaRPr lang="en-US" altLang="ja-JP" sz="1600" b="1">
              <a:solidFill>
                <a:schemeClr val="bg1"/>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endParaRPr>
          </a:p>
        </p:txBody>
      </p:sp>
      <p:sp>
        <p:nvSpPr>
          <p:cNvPr id="65" name="正方形/長方形 64">
            <a:extLst>
              <a:ext uri="{FF2B5EF4-FFF2-40B4-BE49-F238E27FC236}">
                <a16:creationId xmlns:a16="http://schemas.microsoft.com/office/drawing/2014/main" id="{FC1D8C9B-C4BB-74A0-7071-845A60AA99DC}"/>
              </a:ext>
            </a:extLst>
          </p:cNvPr>
          <p:cNvSpPr/>
          <p:nvPr/>
        </p:nvSpPr>
        <p:spPr>
          <a:xfrm>
            <a:off x="3741897" y="1646172"/>
            <a:ext cx="8188367" cy="344921"/>
          </a:xfrm>
          <a:prstGeom prst="rect">
            <a:avLst/>
          </a:prstGeom>
          <a:solidFill>
            <a:srgbClr val="3797AE"/>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36000" tIns="36000" rIns="36000" bIns="36000" rtlCol="0" anchor="ctr"/>
          <a:lstStyle>
            <a:defPPr>
              <a:defRPr lang="ja-JP"/>
            </a:defPPr>
            <a:lvl1pPr algn="l" rtl="0" fontAlgn="base">
              <a:spcBef>
                <a:spcPct val="0"/>
              </a:spcBef>
              <a:spcAft>
                <a:spcPct val="0"/>
              </a:spcAft>
              <a:defRPr kumimoji="1" kern="1200">
                <a:solidFill>
                  <a:schemeClr val="lt1"/>
                </a:solidFill>
                <a:latin typeface="+mn-lt"/>
                <a:ea typeface="+mn-ea"/>
                <a:cs typeface="+mn-cs"/>
              </a:defRPr>
            </a:lvl1pPr>
            <a:lvl2pPr marL="457200" algn="l" rtl="0" fontAlgn="base">
              <a:spcBef>
                <a:spcPct val="0"/>
              </a:spcBef>
              <a:spcAft>
                <a:spcPct val="0"/>
              </a:spcAft>
              <a:defRPr kumimoji="1" kern="1200">
                <a:solidFill>
                  <a:schemeClr val="lt1"/>
                </a:solidFill>
                <a:latin typeface="+mn-lt"/>
                <a:ea typeface="+mn-ea"/>
                <a:cs typeface="+mn-cs"/>
              </a:defRPr>
            </a:lvl2pPr>
            <a:lvl3pPr marL="914400" algn="l" rtl="0" fontAlgn="base">
              <a:spcBef>
                <a:spcPct val="0"/>
              </a:spcBef>
              <a:spcAft>
                <a:spcPct val="0"/>
              </a:spcAft>
              <a:defRPr kumimoji="1" kern="1200">
                <a:solidFill>
                  <a:schemeClr val="lt1"/>
                </a:solidFill>
                <a:latin typeface="+mn-lt"/>
                <a:ea typeface="+mn-ea"/>
                <a:cs typeface="+mn-cs"/>
              </a:defRPr>
            </a:lvl3pPr>
            <a:lvl4pPr marL="1371600" algn="l" rtl="0" fontAlgn="base">
              <a:spcBef>
                <a:spcPct val="0"/>
              </a:spcBef>
              <a:spcAft>
                <a:spcPct val="0"/>
              </a:spcAft>
              <a:defRPr kumimoji="1" kern="1200">
                <a:solidFill>
                  <a:schemeClr val="lt1"/>
                </a:solidFill>
                <a:latin typeface="+mn-lt"/>
                <a:ea typeface="+mn-ea"/>
                <a:cs typeface="+mn-cs"/>
              </a:defRPr>
            </a:lvl4pPr>
            <a:lvl5pPr marL="1828800" algn="l" rtl="0" fontAlgn="base">
              <a:spcBef>
                <a:spcPct val="0"/>
              </a:spcBef>
              <a:spcAft>
                <a:spcPct val="0"/>
              </a:spcAft>
              <a:defRPr kumimoji="1" kern="1200">
                <a:solidFill>
                  <a:schemeClr val="lt1"/>
                </a:solidFill>
                <a:latin typeface="+mn-lt"/>
                <a:ea typeface="+mn-ea"/>
                <a:cs typeface="+mn-cs"/>
              </a:defRPr>
            </a:lvl5pPr>
            <a:lvl6pPr marL="2286000" algn="l" defTabSz="914400" rtl="0" eaLnBrk="1" latinLnBrk="0" hangingPunct="1">
              <a:defRPr kumimoji="1" kern="1200">
                <a:solidFill>
                  <a:schemeClr val="lt1"/>
                </a:solidFill>
                <a:latin typeface="+mn-lt"/>
                <a:ea typeface="+mn-ea"/>
                <a:cs typeface="+mn-cs"/>
              </a:defRPr>
            </a:lvl6pPr>
            <a:lvl7pPr marL="2743200" algn="l" defTabSz="914400" rtl="0" eaLnBrk="1" latinLnBrk="0" hangingPunct="1">
              <a:defRPr kumimoji="1" kern="1200">
                <a:solidFill>
                  <a:schemeClr val="lt1"/>
                </a:solidFill>
                <a:latin typeface="+mn-lt"/>
                <a:ea typeface="+mn-ea"/>
                <a:cs typeface="+mn-cs"/>
              </a:defRPr>
            </a:lvl7pPr>
            <a:lvl8pPr marL="3200400" algn="l" defTabSz="914400" rtl="0" eaLnBrk="1" latinLnBrk="0" hangingPunct="1">
              <a:defRPr kumimoji="1" kern="1200">
                <a:solidFill>
                  <a:schemeClr val="lt1"/>
                </a:solidFill>
                <a:latin typeface="+mn-lt"/>
                <a:ea typeface="+mn-ea"/>
                <a:cs typeface="+mn-cs"/>
              </a:defRPr>
            </a:lvl8pPr>
            <a:lvl9pPr marL="3657600" algn="l" defTabSz="914400" rtl="0" eaLnBrk="1" latinLnBrk="0" hangingPunct="1">
              <a:defRPr kumimoji="1"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600" b="1">
                <a:solidFill>
                  <a:schemeClr val="bg1"/>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アウトプット</a:t>
            </a:r>
            <a:endParaRPr kumimoji="1" lang="en-US" altLang="ja-JP" sz="1600" b="1" i="0" u="none" strike="noStrike" kern="1200" cap="none" spc="0" normalizeH="0" baseline="0" noProof="0">
              <a:ln>
                <a:noFill/>
              </a:ln>
              <a:solidFill>
                <a:schemeClr val="bg1"/>
              </a:solidFill>
              <a:effectLst/>
              <a:uLnTx/>
              <a:uFillTx/>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endParaRPr>
          </a:p>
        </p:txBody>
      </p:sp>
      <p:sp>
        <p:nvSpPr>
          <p:cNvPr id="25" name="フローチャート: 処理 24">
            <a:extLst>
              <a:ext uri="{FF2B5EF4-FFF2-40B4-BE49-F238E27FC236}">
                <a16:creationId xmlns:a16="http://schemas.microsoft.com/office/drawing/2014/main" id="{F7DC58DD-7655-D534-E904-EBAFE5F53A59}"/>
              </a:ext>
            </a:extLst>
          </p:cNvPr>
          <p:cNvSpPr/>
          <p:nvPr/>
        </p:nvSpPr>
        <p:spPr>
          <a:xfrm>
            <a:off x="261737" y="2530338"/>
            <a:ext cx="3276000" cy="1644474"/>
          </a:xfrm>
          <a:prstGeom prst="flowChartProcess">
            <a:avLst/>
          </a:prstGeom>
          <a:solidFill>
            <a:srgbClr val="D7E9F5"/>
          </a:solidFill>
          <a:ln w="19050">
            <a:solidFill>
              <a:srgbClr val="6CADDB"/>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t"/>
          <a:lstStyle/>
          <a:p>
            <a:pPr algn="ctr"/>
            <a:r>
              <a:rPr lang="ja-JP" altLang="en-US" sz="1400">
                <a:solidFill>
                  <a:schemeClr val="accent4">
                    <a:lumMod val="65000"/>
                    <a:lumOff val="35000"/>
                  </a:schemeClr>
                </a:solidFill>
                <a:latin typeface="+mn-ea"/>
                <a:cs typeface="Hiragino Kaku Gothic Pro W3" charset="-128"/>
              </a:rPr>
              <a:t>過渡期</a:t>
            </a:r>
            <a:r>
              <a:rPr kumimoji="1" lang="ja-JP" altLang="en-US" sz="1400">
                <a:solidFill>
                  <a:schemeClr val="accent4">
                    <a:lumMod val="65000"/>
                    <a:lumOff val="35000"/>
                  </a:schemeClr>
                </a:solidFill>
                <a:latin typeface="+mn-ea"/>
                <a:cs typeface="Hiragino Kaku Gothic Pro W3" charset="-128"/>
              </a:rPr>
              <a:t>伝票作成ツール</a:t>
            </a:r>
          </a:p>
        </p:txBody>
      </p:sp>
      <p:sp>
        <p:nvSpPr>
          <p:cNvPr id="26" name="四角形: 角を丸くする 25">
            <a:extLst>
              <a:ext uri="{FF2B5EF4-FFF2-40B4-BE49-F238E27FC236}">
                <a16:creationId xmlns:a16="http://schemas.microsoft.com/office/drawing/2014/main" id="{BE2E15B3-52CD-4E57-6261-8FFF0FB46694}"/>
              </a:ext>
            </a:extLst>
          </p:cNvPr>
          <p:cNvSpPr/>
          <p:nvPr/>
        </p:nvSpPr>
        <p:spPr>
          <a:xfrm>
            <a:off x="2376557" y="3826171"/>
            <a:ext cx="1024545" cy="227582"/>
          </a:xfrm>
          <a:prstGeom prst="roundRect">
            <a:avLst/>
          </a:prstGeom>
          <a:solidFill>
            <a:srgbClr val="4C6680"/>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200">
                <a:solidFill>
                  <a:schemeClr val="bg1"/>
                </a:solidFill>
                <a:latin typeface="+mn-ea"/>
              </a:rPr>
              <a:t>実行</a:t>
            </a:r>
          </a:p>
        </p:txBody>
      </p:sp>
      <p:sp>
        <p:nvSpPr>
          <p:cNvPr id="28" name="四角形: 角を丸くする 27">
            <a:extLst>
              <a:ext uri="{FF2B5EF4-FFF2-40B4-BE49-F238E27FC236}">
                <a16:creationId xmlns:a16="http://schemas.microsoft.com/office/drawing/2014/main" id="{7B52B7A3-914B-2BF5-F1CE-556C2DF4A06E}"/>
              </a:ext>
            </a:extLst>
          </p:cNvPr>
          <p:cNvSpPr/>
          <p:nvPr/>
        </p:nvSpPr>
        <p:spPr>
          <a:xfrm>
            <a:off x="422789" y="2920962"/>
            <a:ext cx="842400" cy="323145"/>
          </a:xfrm>
          <a:prstGeom prst="roundRect">
            <a:avLst>
              <a:gd name="adj" fmla="val 0"/>
            </a:avLst>
          </a:prstGeom>
          <a:solidFill>
            <a:schemeClr val="bg1">
              <a:lumMod val="5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400">
                <a:solidFill>
                  <a:schemeClr val="bg1"/>
                </a:solidFill>
                <a:latin typeface="+mn-ea"/>
                <a:cs typeface="Hiragino Kaku Gothic Pro W3" charset="-128"/>
              </a:rPr>
              <a:t>請求書</a:t>
            </a:r>
            <a:r>
              <a:rPr kumimoji="1" lang="en-US" altLang="ja-JP" sz="1400">
                <a:solidFill>
                  <a:schemeClr val="bg1"/>
                </a:solidFill>
                <a:latin typeface="+mn-ea"/>
                <a:cs typeface="Hiragino Kaku Gothic Pro W3" charset="-128"/>
              </a:rPr>
              <a:t>#</a:t>
            </a:r>
            <a:endParaRPr kumimoji="1" lang="ja-JP" altLang="en-US" sz="1400">
              <a:solidFill>
                <a:schemeClr val="bg1"/>
              </a:solidFill>
              <a:latin typeface="+mn-ea"/>
              <a:cs typeface="Hiragino Kaku Gothic Pro W3" charset="-128"/>
            </a:endParaRPr>
          </a:p>
        </p:txBody>
      </p:sp>
      <p:sp>
        <p:nvSpPr>
          <p:cNvPr id="29" name="四角形: 角を丸くする 28">
            <a:extLst>
              <a:ext uri="{FF2B5EF4-FFF2-40B4-BE49-F238E27FC236}">
                <a16:creationId xmlns:a16="http://schemas.microsoft.com/office/drawing/2014/main" id="{2F721BF0-4822-F163-7468-8FD5E0D40BCA}"/>
              </a:ext>
            </a:extLst>
          </p:cNvPr>
          <p:cNvSpPr/>
          <p:nvPr/>
        </p:nvSpPr>
        <p:spPr>
          <a:xfrm>
            <a:off x="1266696" y="2920962"/>
            <a:ext cx="1513848" cy="323145"/>
          </a:xfrm>
          <a:prstGeom prst="roundRect">
            <a:avLst>
              <a:gd name="adj" fmla="val 0"/>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endParaRPr kumimoji="1" lang="ja-JP" altLang="en-US" sz="1400">
              <a:solidFill>
                <a:schemeClr val="tx1">
                  <a:lumMod val="65000"/>
                  <a:lumOff val="35000"/>
                </a:schemeClr>
              </a:solidFill>
              <a:latin typeface="+mn-ea"/>
              <a:cs typeface="Hiragino Kaku Gothic Pro W3" charset="-128"/>
            </a:endParaRPr>
          </a:p>
        </p:txBody>
      </p:sp>
      <p:sp>
        <p:nvSpPr>
          <p:cNvPr id="44" name="フローチャート: 書類 43">
            <a:extLst>
              <a:ext uri="{FF2B5EF4-FFF2-40B4-BE49-F238E27FC236}">
                <a16:creationId xmlns:a16="http://schemas.microsoft.com/office/drawing/2014/main" id="{92B0968D-700B-8D3E-33B0-38A9A26A6DC3}"/>
              </a:ext>
            </a:extLst>
          </p:cNvPr>
          <p:cNvSpPr/>
          <p:nvPr/>
        </p:nvSpPr>
        <p:spPr>
          <a:xfrm>
            <a:off x="4354459" y="2556493"/>
            <a:ext cx="637269" cy="318634"/>
          </a:xfrm>
          <a:prstGeom prst="flowChartDocument">
            <a:avLst/>
          </a:prstGeom>
          <a:noFill/>
          <a:ln w="19050">
            <a:solidFill>
              <a:srgbClr val="80B09B"/>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100">
                <a:solidFill>
                  <a:schemeClr val="tx1">
                    <a:lumMod val="65000"/>
                    <a:lumOff val="35000"/>
                  </a:schemeClr>
                </a:solidFill>
                <a:effectLst>
                  <a:glow rad="38100">
                    <a:srgbClr val="FFFFFF"/>
                  </a:glow>
                </a:effectLst>
                <a:latin typeface="Meiryo UI"/>
                <a:ea typeface="Meiryo UI"/>
              </a:rPr>
              <a:t>1</a:t>
            </a:r>
            <a:r>
              <a:rPr lang="ja-JP" altLang="en-US" sz="1100">
                <a:solidFill>
                  <a:schemeClr val="tx1">
                    <a:lumMod val="65000"/>
                    <a:lumOff val="35000"/>
                  </a:schemeClr>
                </a:solidFill>
                <a:effectLst>
                  <a:glow rad="38100">
                    <a:srgbClr val="FFFFFF"/>
                  </a:glow>
                </a:effectLst>
                <a:latin typeface="Meiryo UI"/>
                <a:ea typeface="Meiryo UI"/>
              </a:rPr>
              <a:t>ファイル</a:t>
            </a:r>
            <a:endParaRPr kumimoji="1" lang="en-US" altLang="ja-JP" sz="1100" i="0" u="none" strike="noStrike" kern="1200" cap="none" spc="0" normalizeH="0" baseline="0" noProof="0">
              <a:ln>
                <a:noFill/>
              </a:ln>
              <a:solidFill>
                <a:schemeClr val="tx1">
                  <a:lumMod val="65000"/>
                  <a:lumOff val="35000"/>
                </a:schemeClr>
              </a:solidFill>
              <a:effectLst>
                <a:glow rad="38100">
                  <a:srgbClr val="FFFFFF"/>
                </a:glow>
              </a:effectLst>
              <a:uLnTx/>
              <a:uFillTx/>
              <a:latin typeface="Meiryo UI"/>
              <a:ea typeface="Meiryo UI"/>
              <a:cs typeface="+mn-cs"/>
            </a:endParaRPr>
          </a:p>
        </p:txBody>
      </p:sp>
      <p:sp>
        <p:nvSpPr>
          <p:cNvPr id="45" name="吹き出し: 角を丸めた四角形 44">
            <a:extLst>
              <a:ext uri="{FF2B5EF4-FFF2-40B4-BE49-F238E27FC236}">
                <a16:creationId xmlns:a16="http://schemas.microsoft.com/office/drawing/2014/main" id="{9BF0B188-8088-4884-F171-174C22ADCC8B}"/>
              </a:ext>
            </a:extLst>
          </p:cNvPr>
          <p:cNvSpPr/>
          <p:nvPr/>
        </p:nvSpPr>
        <p:spPr>
          <a:xfrm>
            <a:off x="4609987" y="2961250"/>
            <a:ext cx="1585027" cy="810251"/>
          </a:xfrm>
          <a:prstGeom prst="wedgeRoundRectCallout">
            <a:avLst>
              <a:gd name="adj1" fmla="val -39411"/>
              <a:gd name="adj2" fmla="val -70084"/>
              <a:gd name="adj3" fmla="val 16667"/>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endParaRPr kumimoji="1" lang="ja-JP" altLang="en-US" sz="1200">
              <a:solidFill>
                <a:schemeClr val="accent4">
                  <a:lumMod val="65000"/>
                  <a:lumOff val="35000"/>
                </a:schemeClr>
              </a:solidFill>
              <a:latin typeface="+mn-ea"/>
              <a:cs typeface="Hiragino Kaku Gothic Pro W3" charset="-128"/>
            </a:endParaRPr>
          </a:p>
        </p:txBody>
      </p:sp>
      <p:sp>
        <p:nvSpPr>
          <p:cNvPr id="52" name="フローチャート: 書類 51">
            <a:extLst>
              <a:ext uri="{FF2B5EF4-FFF2-40B4-BE49-F238E27FC236}">
                <a16:creationId xmlns:a16="http://schemas.microsoft.com/office/drawing/2014/main" id="{D4644449-D462-1B4D-76CA-052B722A0F8F}"/>
              </a:ext>
            </a:extLst>
          </p:cNvPr>
          <p:cNvSpPr/>
          <p:nvPr/>
        </p:nvSpPr>
        <p:spPr>
          <a:xfrm>
            <a:off x="4723790" y="3046095"/>
            <a:ext cx="1345060" cy="672530"/>
          </a:xfrm>
          <a:prstGeom prst="flowChartDocument">
            <a:avLst/>
          </a:prstGeom>
          <a:solidFill>
            <a:srgbClr val="F4F7FA"/>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t"/>
          <a:lstStyle/>
          <a:p>
            <a:pPr marL="0" marR="0" lvl="0" indent="0" defTabSz="914400" rtl="0" eaLnBrk="1" fontAlgn="auto" latinLnBrk="0" hangingPunct="1">
              <a:lnSpc>
                <a:spcPct val="100000"/>
              </a:lnSpc>
              <a:spcBef>
                <a:spcPts val="0"/>
              </a:spcBef>
              <a:spcAft>
                <a:spcPts val="0"/>
              </a:spcAft>
              <a:buClrTx/>
              <a:buSzTx/>
              <a:buFontTx/>
              <a:buNone/>
              <a:tabLst/>
              <a:defRPr/>
            </a:pPr>
            <a:r>
              <a:rPr kumimoji="1" lang="ja-JP" altLang="en-US" sz="1100" i="0" u="none" strike="noStrike" kern="1200" cap="none" spc="0" normalizeH="0" baseline="0" noProof="0">
                <a:ln>
                  <a:noFill/>
                </a:ln>
                <a:solidFill>
                  <a:schemeClr val="tx1">
                    <a:lumMod val="65000"/>
                    <a:lumOff val="35000"/>
                  </a:schemeClr>
                </a:solidFill>
                <a:effectLst>
                  <a:glow rad="38100">
                    <a:srgbClr val="FFFFFF"/>
                  </a:glow>
                </a:effectLst>
                <a:uLnTx/>
                <a:uFillTx/>
                <a:latin typeface="Meiryo UI"/>
                <a:ea typeface="Meiryo UI"/>
                <a:cs typeface="+mn-cs"/>
              </a:rPr>
              <a:t>　売掛金／仮受金</a:t>
            </a:r>
            <a:endParaRPr kumimoji="1" lang="en-US" altLang="ja-JP" sz="1100" i="0" u="none" strike="noStrike" kern="1200" cap="none" spc="0" normalizeH="0" baseline="0" noProof="0">
              <a:ln>
                <a:noFill/>
              </a:ln>
              <a:solidFill>
                <a:schemeClr val="tx1">
                  <a:lumMod val="65000"/>
                  <a:lumOff val="35000"/>
                </a:schemeClr>
              </a:solidFill>
              <a:effectLst>
                <a:glow rad="38100">
                  <a:srgbClr val="FFFFFF"/>
                </a:glow>
              </a:effectLst>
              <a:uLnTx/>
              <a:uFillTx/>
              <a:latin typeface="Meiryo UI"/>
              <a:ea typeface="Meiryo UI"/>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r>
              <a:rPr lang="ja-JP" altLang="en-US" sz="1100">
                <a:solidFill>
                  <a:schemeClr val="tx1">
                    <a:lumMod val="65000"/>
                    <a:lumOff val="35000"/>
                  </a:schemeClr>
                </a:solidFill>
                <a:effectLst>
                  <a:glow rad="38100">
                    <a:srgbClr val="FFFFFF"/>
                  </a:glow>
                </a:effectLst>
                <a:latin typeface="Meiryo UI"/>
                <a:ea typeface="Meiryo UI"/>
              </a:rPr>
              <a:t>　</a:t>
            </a:r>
            <a:r>
              <a:rPr kumimoji="1" lang="ja-JP" altLang="en-US" sz="1100" i="0" u="none" strike="noStrike" kern="1200" cap="none" spc="0" normalizeH="0" baseline="0" noProof="0">
                <a:ln>
                  <a:noFill/>
                </a:ln>
                <a:solidFill>
                  <a:schemeClr val="tx1">
                    <a:lumMod val="65000"/>
                    <a:lumOff val="35000"/>
                  </a:schemeClr>
                </a:solidFill>
                <a:effectLst>
                  <a:glow rad="38100">
                    <a:srgbClr val="FFFFFF"/>
                  </a:glow>
                </a:effectLst>
                <a:uLnTx/>
                <a:uFillTx/>
                <a:latin typeface="Meiryo UI"/>
                <a:ea typeface="Meiryo UI"/>
                <a:cs typeface="+mn-cs"/>
              </a:rPr>
              <a:t>売掛金／</a:t>
            </a:r>
            <a:endParaRPr kumimoji="1" lang="en-US" altLang="ja-JP" sz="1100" i="0" u="none" strike="noStrike" kern="1200" cap="none" spc="0" normalizeH="0" baseline="0" noProof="0">
              <a:ln>
                <a:noFill/>
              </a:ln>
              <a:solidFill>
                <a:schemeClr val="tx1">
                  <a:lumMod val="65000"/>
                  <a:lumOff val="35000"/>
                </a:schemeClr>
              </a:solidFill>
              <a:effectLst>
                <a:glow rad="38100">
                  <a:srgbClr val="FFFFFF"/>
                </a:glow>
              </a:effectLst>
              <a:uLnTx/>
              <a:uFillTx/>
              <a:latin typeface="Meiryo UI"/>
              <a:ea typeface="Meiryo UI"/>
              <a:cs typeface="+mn-cs"/>
            </a:endParaRPr>
          </a:p>
          <a:p>
            <a:pPr>
              <a:defRPr/>
            </a:pPr>
            <a:r>
              <a:rPr lang="ja-JP" altLang="en-US" sz="1100">
                <a:solidFill>
                  <a:schemeClr val="tx1">
                    <a:lumMod val="65000"/>
                    <a:lumOff val="35000"/>
                  </a:schemeClr>
                </a:solidFill>
                <a:effectLst>
                  <a:glow rad="38100">
                    <a:srgbClr val="FFFFFF"/>
                  </a:glow>
                </a:effectLst>
                <a:latin typeface="Meiryo UI"/>
                <a:ea typeface="Meiryo UI"/>
              </a:rPr>
              <a:t>　</a:t>
            </a:r>
            <a:r>
              <a:rPr kumimoji="1" lang="ja-JP" altLang="en-US" sz="1100" i="0" u="none" strike="noStrike" kern="1200" cap="none" spc="0" normalizeH="0" baseline="0" noProof="0">
                <a:ln>
                  <a:noFill/>
                </a:ln>
                <a:solidFill>
                  <a:schemeClr val="tx1">
                    <a:lumMod val="65000"/>
                    <a:lumOff val="35000"/>
                  </a:schemeClr>
                </a:solidFill>
                <a:effectLst>
                  <a:glow rad="38100">
                    <a:srgbClr val="FFFFFF"/>
                  </a:glow>
                </a:effectLst>
                <a:uLnTx/>
                <a:uFillTx/>
                <a:latin typeface="Meiryo UI"/>
                <a:ea typeface="Meiryo UI"/>
                <a:cs typeface="+mn-cs"/>
              </a:rPr>
              <a:t>売掛金／</a:t>
            </a:r>
            <a:endParaRPr kumimoji="1" lang="en-US" altLang="ja-JP" sz="1100" i="0" u="none" strike="noStrike" kern="1200" cap="none" spc="0" normalizeH="0" baseline="0" noProof="0">
              <a:ln>
                <a:noFill/>
              </a:ln>
              <a:solidFill>
                <a:schemeClr val="tx1">
                  <a:lumMod val="65000"/>
                  <a:lumOff val="35000"/>
                </a:schemeClr>
              </a:solidFill>
              <a:effectLst>
                <a:glow rad="38100">
                  <a:srgbClr val="FFFFFF"/>
                </a:glow>
              </a:effectLst>
              <a:uLnTx/>
              <a:uFillTx/>
              <a:latin typeface="Meiryo UI"/>
              <a:ea typeface="Meiryo UI"/>
              <a:cs typeface="+mn-cs"/>
            </a:endParaRPr>
          </a:p>
        </p:txBody>
      </p:sp>
      <p:sp>
        <p:nvSpPr>
          <p:cNvPr id="50" name="フローチャート: 書類 49">
            <a:extLst>
              <a:ext uri="{FF2B5EF4-FFF2-40B4-BE49-F238E27FC236}">
                <a16:creationId xmlns:a16="http://schemas.microsoft.com/office/drawing/2014/main" id="{00BE2D0B-F009-AD01-B07F-7023D00A9BA4}"/>
              </a:ext>
            </a:extLst>
          </p:cNvPr>
          <p:cNvSpPr/>
          <p:nvPr/>
        </p:nvSpPr>
        <p:spPr>
          <a:xfrm>
            <a:off x="6424975" y="2556493"/>
            <a:ext cx="637269" cy="318634"/>
          </a:xfrm>
          <a:prstGeom prst="flowChartDocument">
            <a:avLst/>
          </a:prstGeom>
          <a:noFill/>
          <a:ln w="19050">
            <a:solidFill>
              <a:srgbClr val="80B09B"/>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100">
                <a:solidFill>
                  <a:schemeClr val="tx1">
                    <a:lumMod val="65000"/>
                    <a:lumOff val="35000"/>
                  </a:schemeClr>
                </a:solidFill>
                <a:effectLst>
                  <a:glow rad="38100">
                    <a:srgbClr val="FFFFFF"/>
                  </a:glow>
                </a:effectLst>
                <a:latin typeface="Meiryo UI"/>
                <a:ea typeface="Meiryo UI"/>
              </a:rPr>
              <a:t>1</a:t>
            </a:r>
            <a:r>
              <a:rPr lang="ja-JP" altLang="en-US" sz="1100">
                <a:solidFill>
                  <a:schemeClr val="tx1">
                    <a:lumMod val="65000"/>
                    <a:lumOff val="35000"/>
                  </a:schemeClr>
                </a:solidFill>
                <a:effectLst>
                  <a:glow rad="38100">
                    <a:srgbClr val="FFFFFF"/>
                  </a:glow>
                </a:effectLst>
                <a:latin typeface="Meiryo UI"/>
                <a:ea typeface="Meiryo UI"/>
              </a:rPr>
              <a:t>ファイル</a:t>
            </a:r>
            <a:endParaRPr kumimoji="1" lang="en-US" altLang="ja-JP" sz="1100" i="0" u="none" strike="noStrike" kern="1200" cap="none" spc="0" normalizeH="0" baseline="0" noProof="0">
              <a:ln>
                <a:noFill/>
              </a:ln>
              <a:solidFill>
                <a:schemeClr val="tx1">
                  <a:lumMod val="65000"/>
                  <a:lumOff val="35000"/>
                </a:schemeClr>
              </a:solidFill>
              <a:effectLst>
                <a:glow rad="38100">
                  <a:srgbClr val="FFFFFF"/>
                </a:glow>
              </a:effectLst>
              <a:uLnTx/>
              <a:uFillTx/>
              <a:latin typeface="Meiryo UI"/>
              <a:ea typeface="Meiryo UI"/>
              <a:cs typeface="+mn-cs"/>
            </a:endParaRPr>
          </a:p>
        </p:txBody>
      </p:sp>
      <p:sp>
        <p:nvSpPr>
          <p:cNvPr id="51" name="吹き出し: 角を丸めた四角形 50">
            <a:extLst>
              <a:ext uri="{FF2B5EF4-FFF2-40B4-BE49-F238E27FC236}">
                <a16:creationId xmlns:a16="http://schemas.microsoft.com/office/drawing/2014/main" id="{C6A4494C-6EC2-8CCC-F524-C026432C9F74}"/>
              </a:ext>
            </a:extLst>
          </p:cNvPr>
          <p:cNvSpPr/>
          <p:nvPr/>
        </p:nvSpPr>
        <p:spPr>
          <a:xfrm>
            <a:off x="6680503" y="2961250"/>
            <a:ext cx="1585027" cy="810251"/>
          </a:xfrm>
          <a:prstGeom prst="wedgeRoundRectCallout">
            <a:avLst>
              <a:gd name="adj1" fmla="val -39411"/>
              <a:gd name="adj2" fmla="val -70084"/>
              <a:gd name="adj3" fmla="val 16667"/>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endParaRPr kumimoji="1" lang="ja-JP" altLang="en-US" sz="1200">
              <a:solidFill>
                <a:schemeClr val="accent4">
                  <a:lumMod val="65000"/>
                  <a:lumOff val="35000"/>
                </a:schemeClr>
              </a:solidFill>
              <a:latin typeface="+mn-ea"/>
              <a:cs typeface="Hiragino Kaku Gothic Pro W3" charset="-128"/>
            </a:endParaRPr>
          </a:p>
        </p:txBody>
      </p:sp>
      <p:sp>
        <p:nvSpPr>
          <p:cNvPr id="9" name="フローチャート: 書類 8">
            <a:extLst>
              <a:ext uri="{FF2B5EF4-FFF2-40B4-BE49-F238E27FC236}">
                <a16:creationId xmlns:a16="http://schemas.microsoft.com/office/drawing/2014/main" id="{715138BF-AB7A-B0D5-F0CA-902339965E05}"/>
              </a:ext>
            </a:extLst>
          </p:cNvPr>
          <p:cNvSpPr/>
          <p:nvPr/>
        </p:nvSpPr>
        <p:spPr>
          <a:xfrm>
            <a:off x="6794306" y="3046095"/>
            <a:ext cx="1119403" cy="479291"/>
          </a:xfrm>
          <a:prstGeom prst="flowChartDocument">
            <a:avLst/>
          </a:prstGeom>
          <a:solidFill>
            <a:srgbClr val="F4F7FA"/>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1" lang="ja-JP" altLang="en-US" sz="1100" i="0" u="none" strike="noStrike" kern="1200" cap="none" spc="0" normalizeH="0" baseline="0" noProof="0">
                <a:ln>
                  <a:noFill/>
                </a:ln>
                <a:solidFill>
                  <a:schemeClr val="tx1">
                    <a:lumMod val="65000"/>
                    <a:lumOff val="35000"/>
                  </a:schemeClr>
                </a:solidFill>
                <a:effectLst>
                  <a:glow rad="38100">
                    <a:srgbClr val="FFFFFF"/>
                  </a:glow>
                </a:effectLst>
                <a:uLnTx/>
                <a:uFillTx/>
                <a:latin typeface="Meiryo UI"/>
                <a:ea typeface="Meiryo UI"/>
                <a:cs typeface="+mn-cs"/>
              </a:rPr>
              <a:t>売掛金／仮受金</a:t>
            </a:r>
            <a:endParaRPr kumimoji="1" lang="en-US" altLang="ja-JP" sz="1100" i="0" u="none" strike="noStrike" kern="1200" cap="none" spc="0" normalizeH="0" baseline="0" noProof="0">
              <a:ln>
                <a:noFill/>
              </a:ln>
              <a:solidFill>
                <a:schemeClr val="tx1">
                  <a:lumMod val="65000"/>
                  <a:lumOff val="35000"/>
                </a:schemeClr>
              </a:solidFill>
              <a:effectLst>
                <a:glow rad="38100">
                  <a:srgbClr val="FFFFFF"/>
                </a:glow>
              </a:effectLst>
              <a:uLnTx/>
              <a:uFillTx/>
              <a:latin typeface="Meiryo UI"/>
              <a:ea typeface="Meiryo UI"/>
              <a:cs typeface="+mn-cs"/>
            </a:endParaRPr>
          </a:p>
        </p:txBody>
      </p:sp>
      <p:sp>
        <p:nvSpPr>
          <p:cNvPr id="12" name="フローチャート: 書類 11">
            <a:extLst>
              <a:ext uri="{FF2B5EF4-FFF2-40B4-BE49-F238E27FC236}">
                <a16:creationId xmlns:a16="http://schemas.microsoft.com/office/drawing/2014/main" id="{AA24D11B-A7A4-2FB8-6D0E-527CD9D76D96}"/>
              </a:ext>
            </a:extLst>
          </p:cNvPr>
          <p:cNvSpPr/>
          <p:nvPr/>
        </p:nvSpPr>
        <p:spPr>
          <a:xfrm>
            <a:off x="6907135" y="3142714"/>
            <a:ext cx="1119403" cy="479291"/>
          </a:xfrm>
          <a:prstGeom prst="flowChartDocument">
            <a:avLst/>
          </a:prstGeom>
          <a:solidFill>
            <a:srgbClr val="F4F7FA"/>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1" lang="ja-JP" altLang="en-US" sz="1100" i="0" u="none" strike="noStrike" kern="1200" cap="none" spc="0" normalizeH="0" baseline="0" noProof="0">
                <a:ln>
                  <a:noFill/>
                </a:ln>
                <a:solidFill>
                  <a:schemeClr val="tx1">
                    <a:lumMod val="65000"/>
                    <a:lumOff val="35000"/>
                  </a:schemeClr>
                </a:solidFill>
                <a:effectLst>
                  <a:glow rad="38100">
                    <a:srgbClr val="FFFFFF"/>
                  </a:glow>
                </a:effectLst>
                <a:uLnTx/>
                <a:uFillTx/>
                <a:latin typeface="Meiryo UI"/>
                <a:ea typeface="Meiryo UI"/>
                <a:cs typeface="+mn-cs"/>
              </a:rPr>
              <a:t>売掛金／仮受金</a:t>
            </a:r>
            <a:endParaRPr kumimoji="1" lang="en-US" altLang="ja-JP" sz="1100" i="0" u="none" strike="noStrike" kern="1200" cap="none" spc="0" normalizeH="0" baseline="0" noProof="0">
              <a:ln>
                <a:noFill/>
              </a:ln>
              <a:solidFill>
                <a:schemeClr val="tx1">
                  <a:lumMod val="65000"/>
                  <a:lumOff val="35000"/>
                </a:schemeClr>
              </a:solidFill>
              <a:effectLst>
                <a:glow rad="38100">
                  <a:srgbClr val="FFFFFF"/>
                </a:glow>
              </a:effectLst>
              <a:uLnTx/>
              <a:uFillTx/>
              <a:latin typeface="Meiryo UI"/>
              <a:ea typeface="Meiryo UI"/>
              <a:cs typeface="+mn-cs"/>
            </a:endParaRPr>
          </a:p>
        </p:txBody>
      </p:sp>
      <p:sp>
        <p:nvSpPr>
          <p:cNvPr id="14" name="フローチャート: 書類 13">
            <a:extLst>
              <a:ext uri="{FF2B5EF4-FFF2-40B4-BE49-F238E27FC236}">
                <a16:creationId xmlns:a16="http://schemas.microsoft.com/office/drawing/2014/main" id="{51D68695-BB6E-B090-1AD0-174A4D6FBF21}"/>
              </a:ext>
            </a:extLst>
          </p:cNvPr>
          <p:cNvSpPr/>
          <p:nvPr/>
        </p:nvSpPr>
        <p:spPr>
          <a:xfrm>
            <a:off x="7019963" y="3239333"/>
            <a:ext cx="1119403" cy="479291"/>
          </a:xfrm>
          <a:prstGeom prst="flowChartDocument">
            <a:avLst/>
          </a:prstGeom>
          <a:solidFill>
            <a:srgbClr val="F4F7FA"/>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1" lang="ja-JP" altLang="en-US" sz="1100" i="0" u="none" strike="noStrike" kern="1200" cap="none" spc="0" normalizeH="0" baseline="0" noProof="0">
                <a:ln>
                  <a:noFill/>
                </a:ln>
                <a:solidFill>
                  <a:schemeClr val="tx1">
                    <a:lumMod val="65000"/>
                    <a:lumOff val="35000"/>
                  </a:schemeClr>
                </a:solidFill>
                <a:effectLst>
                  <a:glow rad="38100">
                    <a:srgbClr val="FFFFFF"/>
                  </a:glow>
                </a:effectLst>
                <a:uLnTx/>
                <a:uFillTx/>
                <a:latin typeface="Meiryo UI"/>
                <a:ea typeface="Meiryo UI"/>
                <a:cs typeface="+mn-cs"/>
              </a:rPr>
              <a:t>売掛金／仮受金</a:t>
            </a:r>
            <a:endParaRPr kumimoji="1" lang="en-US" altLang="ja-JP" sz="1100" i="0" u="none" strike="noStrike" kern="1200" cap="none" spc="0" normalizeH="0" baseline="0" noProof="0">
              <a:ln>
                <a:noFill/>
              </a:ln>
              <a:solidFill>
                <a:schemeClr val="tx1">
                  <a:lumMod val="65000"/>
                  <a:lumOff val="35000"/>
                </a:schemeClr>
              </a:solidFill>
              <a:effectLst>
                <a:glow rad="38100">
                  <a:srgbClr val="FFFFFF"/>
                </a:glow>
              </a:effectLst>
              <a:uLnTx/>
              <a:uFillTx/>
              <a:latin typeface="Meiryo UI"/>
              <a:ea typeface="Meiryo UI"/>
              <a:cs typeface="+mn-cs"/>
            </a:endParaRPr>
          </a:p>
        </p:txBody>
      </p:sp>
      <p:sp>
        <p:nvSpPr>
          <p:cNvPr id="55" name="フローチャート: 書類 54">
            <a:extLst>
              <a:ext uri="{FF2B5EF4-FFF2-40B4-BE49-F238E27FC236}">
                <a16:creationId xmlns:a16="http://schemas.microsoft.com/office/drawing/2014/main" id="{4E26397F-CFAC-0557-5A94-8ECBF373599F}"/>
              </a:ext>
            </a:extLst>
          </p:cNvPr>
          <p:cNvSpPr/>
          <p:nvPr/>
        </p:nvSpPr>
        <p:spPr>
          <a:xfrm>
            <a:off x="4354459" y="4121323"/>
            <a:ext cx="637269" cy="318634"/>
          </a:xfrm>
          <a:prstGeom prst="flowChartDocument">
            <a:avLst/>
          </a:prstGeom>
          <a:noFill/>
          <a:ln w="19050">
            <a:solidFill>
              <a:srgbClr val="80B09B"/>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100">
                <a:solidFill>
                  <a:schemeClr val="tx1">
                    <a:lumMod val="65000"/>
                    <a:lumOff val="35000"/>
                  </a:schemeClr>
                </a:solidFill>
                <a:effectLst>
                  <a:glow rad="38100">
                    <a:srgbClr val="FFFFFF"/>
                  </a:glow>
                </a:effectLst>
                <a:latin typeface="Meiryo UI"/>
                <a:ea typeface="Meiryo UI"/>
              </a:rPr>
              <a:t>1</a:t>
            </a:r>
            <a:r>
              <a:rPr lang="ja-JP" altLang="en-US" sz="1100">
                <a:solidFill>
                  <a:schemeClr val="tx1">
                    <a:lumMod val="65000"/>
                    <a:lumOff val="35000"/>
                  </a:schemeClr>
                </a:solidFill>
                <a:effectLst>
                  <a:glow rad="38100">
                    <a:srgbClr val="FFFFFF"/>
                  </a:glow>
                </a:effectLst>
                <a:latin typeface="Meiryo UI"/>
                <a:ea typeface="Meiryo UI"/>
              </a:rPr>
              <a:t>ファイル</a:t>
            </a:r>
            <a:endParaRPr kumimoji="1" lang="en-US" altLang="ja-JP" sz="1100" i="0" u="none" strike="noStrike" kern="1200" cap="none" spc="0" normalizeH="0" baseline="0" noProof="0">
              <a:ln>
                <a:noFill/>
              </a:ln>
              <a:solidFill>
                <a:schemeClr val="tx1">
                  <a:lumMod val="65000"/>
                  <a:lumOff val="35000"/>
                </a:schemeClr>
              </a:solidFill>
              <a:effectLst>
                <a:glow rad="38100">
                  <a:srgbClr val="FFFFFF"/>
                </a:glow>
              </a:effectLst>
              <a:uLnTx/>
              <a:uFillTx/>
              <a:latin typeface="Meiryo UI"/>
              <a:ea typeface="Meiryo UI"/>
              <a:cs typeface="+mn-cs"/>
            </a:endParaRPr>
          </a:p>
        </p:txBody>
      </p:sp>
      <p:sp>
        <p:nvSpPr>
          <p:cNvPr id="56" name="吹き出し: 角を丸めた四角形 55">
            <a:extLst>
              <a:ext uri="{FF2B5EF4-FFF2-40B4-BE49-F238E27FC236}">
                <a16:creationId xmlns:a16="http://schemas.microsoft.com/office/drawing/2014/main" id="{89AE7C1B-6DC7-21DF-0C55-99676FD3080F}"/>
              </a:ext>
            </a:extLst>
          </p:cNvPr>
          <p:cNvSpPr/>
          <p:nvPr/>
        </p:nvSpPr>
        <p:spPr>
          <a:xfrm>
            <a:off x="4609987" y="4526080"/>
            <a:ext cx="1585027" cy="810251"/>
          </a:xfrm>
          <a:prstGeom prst="wedgeRoundRectCallout">
            <a:avLst>
              <a:gd name="adj1" fmla="val -39411"/>
              <a:gd name="adj2" fmla="val -70084"/>
              <a:gd name="adj3" fmla="val 16667"/>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endParaRPr kumimoji="1" lang="ja-JP" altLang="en-US" sz="1200">
              <a:solidFill>
                <a:schemeClr val="accent4">
                  <a:lumMod val="65000"/>
                  <a:lumOff val="35000"/>
                </a:schemeClr>
              </a:solidFill>
              <a:latin typeface="+mn-ea"/>
              <a:cs typeface="Hiragino Kaku Gothic Pro W3" charset="-128"/>
            </a:endParaRPr>
          </a:p>
        </p:txBody>
      </p:sp>
      <p:sp>
        <p:nvSpPr>
          <p:cNvPr id="19" name="フローチャート: 書類 18">
            <a:extLst>
              <a:ext uri="{FF2B5EF4-FFF2-40B4-BE49-F238E27FC236}">
                <a16:creationId xmlns:a16="http://schemas.microsoft.com/office/drawing/2014/main" id="{6AA1EC84-8E3D-9A8E-669F-675D2C22E6CA}"/>
              </a:ext>
            </a:extLst>
          </p:cNvPr>
          <p:cNvSpPr/>
          <p:nvPr/>
        </p:nvSpPr>
        <p:spPr>
          <a:xfrm>
            <a:off x="4723790" y="4606219"/>
            <a:ext cx="1345060" cy="672530"/>
          </a:xfrm>
          <a:prstGeom prst="flowChartDocument">
            <a:avLst/>
          </a:prstGeom>
          <a:solidFill>
            <a:srgbClr val="F4F7FA"/>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1" lang="ja-JP" altLang="en-US" sz="1100" i="0" u="none" strike="noStrike" kern="1200" cap="none" spc="0" normalizeH="0" baseline="0" noProof="0">
                <a:ln>
                  <a:noFill/>
                </a:ln>
                <a:solidFill>
                  <a:schemeClr val="tx1">
                    <a:lumMod val="65000"/>
                    <a:lumOff val="35000"/>
                  </a:schemeClr>
                </a:solidFill>
                <a:effectLst>
                  <a:glow rad="38100">
                    <a:srgbClr val="FFFFFF"/>
                  </a:glow>
                </a:effectLst>
                <a:uLnTx/>
                <a:uFillTx/>
                <a:latin typeface="Meiryo UI"/>
                <a:ea typeface="Meiryo UI"/>
                <a:cs typeface="+mn-cs"/>
              </a:rPr>
              <a:t>　売掛金／仮受金</a:t>
            </a:r>
            <a:endParaRPr kumimoji="1" lang="en-US" altLang="ja-JP" sz="1100" i="0" u="none" strike="noStrike" kern="1200" cap="none" spc="0" normalizeH="0" baseline="0" noProof="0">
              <a:ln>
                <a:noFill/>
              </a:ln>
              <a:solidFill>
                <a:schemeClr val="tx1">
                  <a:lumMod val="65000"/>
                  <a:lumOff val="35000"/>
                </a:schemeClr>
              </a:solidFill>
              <a:effectLst>
                <a:glow rad="38100">
                  <a:srgbClr val="FFFFFF"/>
                </a:glow>
              </a:effectLst>
              <a:uLnTx/>
              <a:uFillTx/>
              <a:latin typeface="Meiryo UI"/>
              <a:ea typeface="Meiryo UI"/>
              <a:cs typeface="+mn-cs"/>
            </a:endParaRPr>
          </a:p>
        </p:txBody>
      </p:sp>
      <p:sp>
        <p:nvSpPr>
          <p:cNvPr id="57" name="フローチャート: 書類 56">
            <a:extLst>
              <a:ext uri="{FF2B5EF4-FFF2-40B4-BE49-F238E27FC236}">
                <a16:creationId xmlns:a16="http://schemas.microsoft.com/office/drawing/2014/main" id="{ED17D4FF-641B-5407-BC7B-A4FD63F34D9C}"/>
              </a:ext>
            </a:extLst>
          </p:cNvPr>
          <p:cNvSpPr/>
          <p:nvPr/>
        </p:nvSpPr>
        <p:spPr>
          <a:xfrm>
            <a:off x="6424975" y="4121323"/>
            <a:ext cx="637269" cy="318634"/>
          </a:xfrm>
          <a:prstGeom prst="flowChartDocument">
            <a:avLst/>
          </a:prstGeom>
          <a:noFill/>
          <a:ln w="19050">
            <a:solidFill>
              <a:srgbClr val="80B09B"/>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100">
                <a:solidFill>
                  <a:schemeClr val="tx1">
                    <a:lumMod val="65000"/>
                    <a:lumOff val="35000"/>
                  </a:schemeClr>
                </a:solidFill>
                <a:effectLst>
                  <a:glow rad="38100">
                    <a:srgbClr val="FFFFFF"/>
                  </a:glow>
                </a:effectLst>
                <a:latin typeface="Meiryo UI"/>
                <a:ea typeface="Meiryo UI"/>
              </a:rPr>
              <a:t>1</a:t>
            </a:r>
            <a:r>
              <a:rPr lang="ja-JP" altLang="en-US" sz="1100">
                <a:solidFill>
                  <a:schemeClr val="tx1">
                    <a:lumMod val="65000"/>
                    <a:lumOff val="35000"/>
                  </a:schemeClr>
                </a:solidFill>
                <a:effectLst>
                  <a:glow rad="38100">
                    <a:srgbClr val="FFFFFF"/>
                  </a:glow>
                </a:effectLst>
                <a:latin typeface="Meiryo UI"/>
                <a:ea typeface="Meiryo UI"/>
              </a:rPr>
              <a:t>ファイル</a:t>
            </a:r>
            <a:endParaRPr kumimoji="1" lang="en-US" altLang="ja-JP" sz="1100" i="0" u="none" strike="noStrike" kern="1200" cap="none" spc="0" normalizeH="0" baseline="0" noProof="0">
              <a:ln>
                <a:noFill/>
              </a:ln>
              <a:solidFill>
                <a:schemeClr val="tx1">
                  <a:lumMod val="65000"/>
                  <a:lumOff val="35000"/>
                </a:schemeClr>
              </a:solidFill>
              <a:effectLst>
                <a:glow rad="38100">
                  <a:srgbClr val="FFFFFF"/>
                </a:glow>
              </a:effectLst>
              <a:uLnTx/>
              <a:uFillTx/>
              <a:latin typeface="Meiryo UI"/>
              <a:ea typeface="Meiryo UI"/>
              <a:cs typeface="+mn-cs"/>
            </a:endParaRPr>
          </a:p>
        </p:txBody>
      </p:sp>
      <p:sp>
        <p:nvSpPr>
          <p:cNvPr id="58" name="吹き出し: 角を丸めた四角形 57">
            <a:extLst>
              <a:ext uri="{FF2B5EF4-FFF2-40B4-BE49-F238E27FC236}">
                <a16:creationId xmlns:a16="http://schemas.microsoft.com/office/drawing/2014/main" id="{81646559-E48B-B7FF-9D06-D6C77C8F35BF}"/>
              </a:ext>
            </a:extLst>
          </p:cNvPr>
          <p:cNvSpPr/>
          <p:nvPr/>
        </p:nvSpPr>
        <p:spPr>
          <a:xfrm>
            <a:off x="6680503" y="4526080"/>
            <a:ext cx="1585027" cy="810251"/>
          </a:xfrm>
          <a:prstGeom prst="wedgeRoundRectCallout">
            <a:avLst>
              <a:gd name="adj1" fmla="val -39411"/>
              <a:gd name="adj2" fmla="val -70084"/>
              <a:gd name="adj3" fmla="val 16667"/>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endParaRPr kumimoji="1" lang="ja-JP" altLang="en-US" sz="1200">
              <a:solidFill>
                <a:schemeClr val="accent4">
                  <a:lumMod val="65000"/>
                  <a:lumOff val="35000"/>
                </a:schemeClr>
              </a:solidFill>
              <a:latin typeface="+mn-ea"/>
              <a:cs typeface="Hiragino Kaku Gothic Pro W3" charset="-128"/>
            </a:endParaRPr>
          </a:p>
        </p:txBody>
      </p:sp>
      <p:grpSp>
        <p:nvGrpSpPr>
          <p:cNvPr id="21" name="グループ化 20">
            <a:extLst>
              <a:ext uri="{FF2B5EF4-FFF2-40B4-BE49-F238E27FC236}">
                <a16:creationId xmlns:a16="http://schemas.microsoft.com/office/drawing/2014/main" id="{3A8AF840-0CF6-AD94-FAE1-B4E700769065}"/>
              </a:ext>
            </a:extLst>
          </p:cNvPr>
          <p:cNvGrpSpPr/>
          <p:nvPr/>
        </p:nvGrpSpPr>
        <p:grpSpPr>
          <a:xfrm>
            <a:off x="6794303" y="4606219"/>
            <a:ext cx="1345061" cy="672530"/>
            <a:chOff x="8622600" y="3065479"/>
            <a:chExt cx="1816802" cy="1060800"/>
          </a:xfrm>
        </p:grpSpPr>
        <p:sp>
          <p:nvSpPr>
            <p:cNvPr id="22" name="フローチャート: 書類 21">
              <a:extLst>
                <a:ext uri="{FF2B5EF4-FFF2-40B4-BE49-F238E27FC236}">
                  <a16:creationId xmlns:a16="http://schemas.microsoft.com/office/drawing/2014/main" id="{4A0525D5-7449-23DF-FE48-A45B8E8C89D6}"/>
                </a:ext>
              </a:extLst>
            </p:cNvPr>
            <p:cNvSpPr/>
            <p:nvPr/>
          </p:nvSpPr>
          <p:spPr>
            <a:xfrm>
              <a:off x="8622600" y="3065479"/>
              <a:ext cx="1512000" cy="756000"/>
            </a:xfrm>
            <a:prstGeom prst="flowChartDocument">
              <a:avLst/>
            </a:prstGeom>
            <a:solidFill>
              <a:srgbClr val="F4F7FA"/>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1" lang="ja-JP" altLang="en-US" sz="1100" i="0" u="none" strike="noStrike" kern="1200" cap="none" spc="0" normalizeH="0" baseline="0" noProof="0">
                  <a:ln>
                    <a:noFill/>
                  </a:ln>
                  <a:solidFill>
                    <a:schemeClr val="tx1">
                      <a:lumMod val="65000"/>
                      <a:lumOff val="35000"/>
                    </a:schemeClr>
                  </a:solidFill>
                  <a:effectLst>
                    <a:glow rad="38100">
                      <a:srgbClr val="FFFFFF"/>
                    </a:glow>
                  </a:effectLst>
                  <a:uLnTx/>
                  <a:uFillTx/>
                  <a:latin typeface="Meiryo UI"/>
                  <a:ea typeface="Meiryo UI"/>
                  <a:cs typeface="+mn-cs"/>
                </a:rPr>
                <a:t>　売掛金／仮受金</a:t>
              </a:r>
              <a:endParaRPr kumimoji="1" lang="en-US" altLang="ja-JP" sz="1100" i="0" u="none" strike="noStrike" kern="1200" cap="none" spc="0" normalizeH="0" baseline="0" noProof="0">
                <a:ln>
                  <a:noFill/>
                </a:ln>
                <a:solidFill>
                  <a:schemeClr val="tx1">
                    <a:lumMod val="65000"/>
                    <a:lumOff val="35000"/>
                  </a:schemeClr>
                </a:solidFill>
                <a:effectLst>
                  <a:glow rad="38100">
                    <a:srgbClr val="FFFFFF"/>
                  </a:glow>
                </a:effectLst>
                <a:uLnTx/>
                <a:uFillTx/>
                <a:latin typeface="Meiryo UI"/>
                <a:ea typeface="Meiryo UI"/>
                <a:cs typeface="+mn-cs"/>
              </a:endParaRPr>
            </a:p>
          </p:txBody>
        </p:sp>
        <p:sp>
          <p:nvSpPr>
            <p:cNvPr id="23" name="フローチャート: 書類 22">
              <a:extLst>
                <a:ext uri="{FF2B5EF4-FFF2-40B4-BE49-F238E27FC236}">
                  <a16:creationId xmlns:a16="http://schemas.microsoft.com/office/drawing/2014/main" id="{28AFE1F3-7070-7FE5-CB39-E5F2AC40979A}"/>
                </a:ext>
              </a:extLst>
            </p:cNvPr>
            <p:cNvSpPr/>
            <p:nvPr/>
          </p:nvSpPr>
          <p:spPr>
            <a:xfrm>
              <a:off x="8775000" y="3217879"/>
              <a:ext cx="1512000" cy="756000"/>
            </a:xfrm>
            <a:prstGeom prst="flowChartDocument">
              <a:avLst/>
            </a:prstGeom>
            <a:solidFill>
              <a:srgbClr val="F4F7FA"/>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1" lang="ja-JP" altLang="en-US" sz="1100" i="0" u="none" strike="noStrike" kern="1200" cap="none" spc="0" normalizeH="0" baseline="0" noProof="0">
                  <a:ln>
                    <a:noFill/>
                  </a:ln>
                  <a:solidFill>
                    <a:schemeClr val="tx1">
                      <a:lumMod val="65000"/>
                      <a:lumOff val="35000"/>
                    </a:schemeClr>
                  </a:solidFill>
                  <a:effectLst>
                    <a:glow rad="38100">
                      <a:srgbClr val="FFFFFF"/>
                    </a:glow>
                  </a:effectLst>
                  <a:uLnTx/>
                  <a:uFillTx/>
                  <a:latin typeface="Meiryo UI"/>
                  <a:ea typeface="Meiryo UI"/>
                  <a:cs typeface="+mn-cs"/>
                </a:rPr>
                <a:t>　売掛金／仮受金</a:t>
              </a:r>
              <a:endParaRPr kumimoji="1" lang="en-US" altLang="ja-JP" sz="1100" i="0" u="none" strike="noStrike" kern="1200" cap="none" spc="0" normalizeH="0" baseline="0" noProof="0">
                <a:ln>
                  <a:noFill/>
                </a:ln>
                <a:solidFill>
                  <a:schemeClr val="tx1">
                    <a:lumMod val="65000"/>
                    <a:lumOff val="35000"/>
                  </a:schemeClr>
                </a:solidFill>
                <a:effectLst>
                  <a:glow rad="38100">
                    <a:srgbClr val="FFFFFF"/>
                  </a:glow>
                </a:effectLst>
                <a:uLnTx/>
                <a:uFillTx/>
                <a:latin typeface="Meiryo UI"/>
                <a:ea typeface="Meiryo UI"/>
                <a:cs typeface="+mn-cs"/>
              </a:endParaRPr>
            </a:p>
          </p:txBody>
        </p:sp>
        <p:sp>
          <p:nvSpPr>
            <p:cNvPr id="24" name="フローチャート: 書類 23">
              <a:extLst>
                <a:ext uri="{FF2B5EF4-FFF2-40B4-BE49-F238E27FC236}">
                  <a16:creationId xmlns:a16="http://schemas.microsoft.com/office/drawing/2014/main" id="{9356B9A8-182E-E490-BF5B-3F0F22DCDB25}"/>
                </a:ext>
              </a:extLst>
            </p:cNvPr>
            <p:cNvSpPr/>
            <p:nvPr/>
          </p:nvSpPr>
          <p:spPr>
            <a:xfrm>
              <a:off x="8927402" y="3370279"/>
              <a:ext cx="1512000" cy="756000"/>
            </a:xfrm>
            <a:prstGeom prst="flowChartDocument">
              <a:avLst/>
            </a:prstGeom>
            <a:solidFill>
              <a:srgbClr val="F4F7FA"/>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1" lang="ja-JP" altLang="en-US" sz="1100" i="0" u="none" strike="noStrike" kern="1200" cap="none" spc="0" normalizeH="0" baseline="0" noProof="0">
                  <a:ln>
                    <a:noFill/>
                  </a:ln>
                  <a:solidFill>
                    <a:schemeClr val="tx1">
                      <a:lumMod val="65000"/>
                      <a:lumOff val="35000"/>
                    </a:schemeClr>
                  </a:solidFill>
                  <a:effectLst>
                    <a:glow rad="38100">
                      <a:srgbClr val="FFFFFF"/>
                    </a:glow>
                  </a:effectLst>
                  <a:uLnTx/>
                  <a:uFillTx/>
                  <a:latin typeface="Meiryo UI"/>
                  <a:ea typeface="Meiryo UI"/>
                  <a:cs typeface="+mn-cs"/>
                </a:rPr>
                <a:t>売掛金／仮受金</a:t>
              </a:r>
              <a:endParaRPr kumimoji="1" lang="en-US" altLang="ja-JP" sz="1100" i="0" u="none" strike="noStrike" kern="1200" cap="none" spc="0" normalizeH="0" baseline="0" noProof="0">
                <a:ln>
                  <a:noFill/>
                </a:ln>
                <a:solidFill>
                  <a:schemeClr val="tx1">
                    <a:lumMod val="65000"/>
                    <a:lumOff val="35000"/>
                  </a:schemeClr>
                </a:solidFill>
                <a:effectLst>
                  <a:glow rad="38100">
                    <a:srgbClr val="FFFFFF"/>
                  </a:glow>
                </a:effectLst>
                <a:uLnTx/>
                <a:uFillTx/>
                <a:latin typeface="Meiryo UI"/>
                <a:ea typeface="Meiryo UI"/>
                <a:cs typeface="+mn-cs"/>
              </a:endParaRPr>
            </a:p>
          </p:txBody>
        </p:sp>
      </p:grpSp>
      <p:sp>
        <p:nvSpPr>
          <p:cNvPr id="3" name="正方形/長方形 2">
            <a:extLst>
              <a:ext uri="{FF2B5EF4-FFF2-40B4-BE49-F238E27FC236}">
                <a16:creationId xmlns:a16="http://schemas.microsoft.com/office/drawing/2014/main" id="{60AC1479-37DD-CF13-3B20-196E3A25AE6D}"/>
              </a:ext>
            </a:extLst>
          </p:cNvPr>
          <p:cNvSpPr/>
          <p:nvPr/>
        </p:nvSpPr>
        <p:spPr>
          <a:xfrm>
            <a:off x="3741897" y="2496445"/>
            <a:ext cx="438876" cy="1431974"/>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eaVert" lIns="36000" tIns="36000" rIns="36000" bIns="36000" rtlCol="0" anchor="ctr"/>
          <a:lstStyle/>
          <a:p>
            <a:pPr algn="ctr"/>
            <a:r>
              <a:rPr kumimoji="1" lang="ja-JP" altLang="en-US" sz="1400">
                <a:solidFill>
                  <a:schemeClr val="accent4">
                    <a:lumMod val="65000"/>
                    <a:lumOff val="35000"/>
                  </a:schemeClr>
                </a:solidFill>
                <a:latin typeface="+mn-ea"/>
                <a:cs typeface="Hiragino Kaku Gothic Pro W3" charset="-128"/>
              </a:rPr>
              <a:t>統合請求</a:t>
            </a:r>
          </a:p>
        </p:txBody>
      </p:sp>
      <p:sp>
        <p:nvSpPr>
          <p:cNvPr id="27" name="正方形/長方形 26">
            <a:extLst>
              <a:ext uri="{FF2B5EF4-FFF2-40B4-BE49-F238E27FC236}">
                <a16:creationId xmlns:a16="http://schemas.microsoft.com/office/drawing/2014/main" id="{69F3C768-0133-891C-0770-74CDC684232F}"/>
              </a:ext>
            </a:extLst>
          </p:cNvPr>
          <p:cNvSpPr/>
          <p:nvPr/>
        </p:nvSpPr>
        <p:spPr>
          <a:xfrm>
            <a:off x="3741897" y="4174812"/>
            <a:ext cx="438876" cy="1453633"/>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eaVert" lIns="36000" tIns="36000" rIns="36000" bIns="36000" rtlCol="0" anchor="ctr"/>
          <a:lstStyle/>
          <a:p>
            <a:pPr algn="ctr"/>
            <a:r>
              <a:rPr kumimoji="1" lang="ja-JP" altLang="en-US" sz="1400">
                <a:solidFill>
                  <a:schemeClr val="accent4">
                    <a:lumMod val="65000"/>
                    <a:lumOff val="35000"/>
                  </a:schemeClr>
                </a:solidFill>
                <a:latin typeface="+mn-ea"/>
                <a:cs typeface="Hiragino Kaku Gothic Pro W3" charset="-128"/>
              </a:rPr>
              <a:t>単独請求</a:t>
            </a:r>
          </a:p>
        </p:txBody>
      </p:sp>
      <p:cxnSp>
        <p:nvCxnSpPr>
          <p:cNvPr id="31" name="直線コネクタ 30">
            <a:extLst>
              <a:ext uri="{FF2B5EF4-FFF2-40B4-BE49-F238E27FC236}">
                <a16:creationId xmlns:a16="http://schemas.microsoft.com/office/drawing/2014/main" id="{4AD95422-15D2-A7D6-BF23-1BE29BD5269B}"/>
              </a:ext>
            </a:extLst>
          </p:cNvPr>
          <p:cNvCxnSpPr>
            <a:cxnSpLocks/>
          </p:cNvCxnSpPr>
          <p:nvPr/>
        </p:nvCxnSpPr>
        <p:spPr>
          <a:xfrm>
            <a:off x="4312462" y="4051616"/>
            <a:ext cx="6062378"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09FF19D4-5B02-CCA9-1676-2FA84552AB86}"/>
              </a:ext>
            </a:extLst>
          </p:cNvPr>
          <p:cNvCxnSpPr>
            <a:cxnSpLocks/>
          </p:cNvCxnSpPr>
          <p:nvPr/>
        </p:nvCxnSpPr>
        <p:spPr>
          <a:xfrm>
            <a:off x="6309994" y="2496445"/>
            <a:ext cx="0" cy="313200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3" name="右中かっこ 62">
            <a:extLst>
              <a:ext uri="{FF2B5EF4-FFF2-40B4-BE49-F238E27FC236}">
                <a16:creationId xmlns:a16="http://schemas.microsoft.com/office/drawing/2014/main" id="{7A01475E-E11C-9094-752B-831AB55B5DA1}"/>
              </a:ext>
            </a:extLst>
          </p:cNvPr>
          <p:cNvSpPr/>
          <p:nvPr/>
        </p:nvSpPr>
        <p:spPr>
          <a:xfrm>
            <a:off x="10399507" y="2496097"/>
            <a:ext cx="96076" cy="1335452"/>
          </a:xfrm>
          <a:prstGeom prst="rightBrac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7" name="右中かっこ 66">
            <a:extLst>
              <a:ext uri="{FF2B5EF4-FFF2-40B4-BE49-F238E27FC236}">
                <a16:creationId xmlns:a16="http://schemas.microsoft.com/office/drawing/2014/main" id="{9671099F-4807-C9E4-6732-FA0E110CB491}"/>
              </a:ext>
            </a:extLst>
          </p:cNvPr>
          <p:cNvSpPr/>
          <p:nvPr/>
        </p:nvSpPr>
        <p:spPr>
          <a:xfrm rot="5400000">
            <a:off x="7297215" y="4754384"/>
            <a:ext cx="96076" cy="1921515"/>
          </a:xfrm>
          <a:prstGeom prst="rightBrac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nvGrpSpPr>
          <p:cNvPr id="15" name="グループ化 14">
            <a:extLst>
              <a:ext uri="{FF2B5EF4-FFF2-40B4-BE49-F238E27FC236}">
                <a16:creationId xmlns:a16="http://schemas.microsoft.com/office/drawing/2014/main" id="{C0A2F7E8-F876-32E4-21A9-A92BEA5B7F1B}"/>
              </a:ext>
            </a:extLst>
          </p:cNvPr>
          <p:cNvGrpSpPr/>
          <p:nvPr/>
        </p:nvGrpSpPr>
        <p:grpSpPr>
          <a:xfrm>
            <a:off x="4313978" y="2094797"/>
            <a:ext cx="6062546" cy="256202"/>
            <a:chOff x="5252069" y="2118521"/>
            <a:chExt cx="6814990" cy="288000"/>
          </a:xfrm>
        </p:grpSpPr>
        <p:sp>
          <p:nvSpPr>
            <p:cNvPr id="82" name="正方形/長方形 81">
              <a:extLst>
                <a:ext uri="{FF2B5EF4-FFF2-40B4-BE49-F238E27FC236}">
                  <a16:creationId xmlns:a16="http://schemas.microsoft.com/office/drawing/2014/main" id="{C9C241A8-7C32-CB67-6BFB-59D3B5A53AA9}"/>
                </a:ext>
              </a:extLst>
            </p:cNvPr>
            <p:cNvSpPr/>
            <p:nvPr/>
          </p:nvSpPr>
          <p:spPr>
            <a:xfrm>
              <a:off x="5252069" y="2118521"/>
              <a:ext cx="2160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36000" tIns="36000" rIns="36000" bIns="36000" rtlCol="0" anchor="ctr"/>
            <a:lstStyle>
              <a:defPPr>
                <a:defRPr lang="ja-JP"/>
              </a:defPPr>
              <a:lvl1pPr algn="l" rtl="0" fontAlgn="base">
                <a:spcBef>
                  <a:spcPct val="0"/>
                </a:spcBef>
                <a:spcAft>
                  <a:spcPct val="0"/>
                </a:spcAft>
                <a:defRPr kumimoji="1" kern="1200">
                  <a:solidFill>
                    <a:schemeClr val="lt1"/>
                  </a:solidFill>
                  <a:latin typeface="+mn-lt"/>
                  <a:ea typeface="+mn-ea"/>
                  <a:cs typeface="+mn-cs"/>
                </a:defRPr>
              </a:lvl1pPr>
              <a:lvl2pPr marL="457200" algn="l" rtl="0" fontAlgn="base">
                <a:spcBef>
                  <a:spcPct val="0"/>
                </a:spcBef>
                <a:spcAft>
                  <a:spcPct val="0"/>
                </a:spcAft>
                <a:defRPr kumimoji="1" kern="1200">
                  <a:solidFill>
                    <a:schemeClr val="lt1"/>
                  </a:solidFill>
                  <a:latin typeface="+mn-lt"/>
                  <a:ea typeface="+mn-ea"/>
                  <a:cs typeface="+mn-cs"/>
                </a:defRPr>
              </a:lvl2pPr>
              <a:lvl3pPr marL="914400" algn="l" rtl="0" fontAlgn="base">
                <a:spcBef>
                  <a:spcPct val="0"/>
                </a:spcBef>
                <a:spcAft>
                  <a:spcPct val="0"/>
                </a:spcAft>
                <a:defRPr kumimoji="1" kern="1200">
                  <a:solidFill>
                    <a:schemeClr val="lt1"/>
                  </a:solidFill>
                  <a:latin typeface="+mn-lt"/>
                  <a:ea typeface="+mn-ea"/>
                  <a:cs typeface="+mn-cs"/>
                </a:defRPr>
              </a:lvl3pPr>
              <a:lvl4pPr marL="1371600" algn="l" rtl="0" fontAlgn="base">
                <a:spcBef>
                  <a:spcPct val="0"/>
                </a:spcBef>
                <a:spcAft>
                  <a:spcPct val="0"/>
                </a:spcAft>
                <a:defRPr kumimoji="1" kern="1200">
                  <a:solidFill>
                    <a:schemeClr val="lt1"/>
                  </a:solidFill>
                  <a:latin typeface="+mn-lt"/>
                  <a:ea typeface="+mn-ea"/>
                  <a:cs typeface="+mn-cs"/>
                </a:defRPr>
              </a:lvl4pPr>
              <a:lvl5pPr marL="1828800" algn="l" rtl="0" fontAlgn="base">
                <a:spcBef>
                  <a:spcPct val="0"/>
                </a:spcBef>
                <a:spcAft>
                  <a:spcPct val="0"/>
                </a:spcAft>
                <a:defRPr kumimoji="1" kern="1200">
                  <a:solidFill>
                    <a:schemeClr val="lt1"/>
                  </a:solidFill>
                  <a:latin typeface="+mn-lt"/>
                  <a:ea typeface="+mn-ea"/>
                  <a:cs typeface="+mn-cs"/>
                </a:defRPr>
              </a:lvl5pPr>
              <a:lvl6pPr marL="2286000" algn="l" defTabSz="914400" rtl="0" eaLnBrk="1" latinLnBrk="0" hangingPunct="1">
                <a:defRPr kumimoji="1" kern="1200">
                  <a:solidFill>
                    <a:schemeClr val="lt1"/>
                  </a:solidFill>
                  <a:latin typeface="+mn-lt"/>
                  <a:ea typeface="+mn-ea"/>
                  <a:cs typeface="+mn-cs"/>
                </a:defRPr>
              </a:lvl6pPr>
              <a:lvl7pPr marL="2743200" algn="l" defTabSz="914400" rtl="0" eaLnBrk="1" latinLnBrk="0" hangingPunct="1">
                <a:defRPr kumimoji="1" kern="1200">
                  <a:solidFill>
                    <a:schemeClr val="lt1"/>
                  </a:solidFill>
                  <a:latin typeface="+mn-lt"/>
                  <a:ea typeface="+mn-ea"/>
                  <a:cs typeface="+mn-cs"/>
                </a:defRPr>
              </a:lvl7pPr>
              <a:lvl8pPr marL="3200400" algn="l" defTabSz="914400" rtl="0" eaLnBrk="1" latinLnBrk="0" hangingPunct="1">
                <a:defRPr kumimoji="1" kern="1200">
                  <a:solidFill>
                    <a:schemeClr val="lt1"/>
                  </a:solidFill>
                  <a:latin typeface="+mn-lt"/>
                  <a:ea typeface="+mn-ea"/>
                  <a:cs typeface="+mn-cs"/>
                </a:defRPr>
              </a:lvl8pPr>
              <a:lvl9pPr marL="3657600" algn="l" defTabSz="914400" rtl="0" eaLnBrk="1" latinLnBrk="0" hangingPunct="1">
                <a:defRPr kumimoji="1"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a:solidFill>
                    <a:srgbClr val="000000">
                      <a:lumMod val="65000"/>
                      <a:lumOff val="35000"/>
                    </a:srgb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銀振 </a:t>
              </a:r>
              <a:r>
                <a:rPr lang="en-US" altLang="ja-JP" sz="1200">
                  <a:solidFill>
                    <a:srgbClr val="000000">
                      <a:lumMod val="65000"/>
                      <a:lumOff val="35000"/>
                    </a:srgb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 </a:t>
              </a:r>
              <a:r>
                <a:rPr lang="ja-JP" altLang="en-US" sz="1200">
                  <a:solidFill>
                    <a:srgbClr val="000000">
                      <a:lumMod val="65000"/>
                      <a:lumOff val="35000"/>
                    </a:srgb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一括入金の場合</a:t>
              </a:r>
              <a:endParaRPr kumimoji="1" lang="en-US" altLang="ja-JP" sz="1200" b="0" i="0" u="none" strike="noStrike" kern="1200" cap="none" spc="0" normalizeH="0" baseline="0" noProof="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endParaRPr>
            </a:p>
          </p:txBody>
        </p:sp>
        <p:cxnSp>
          <p:nvCxnSpPr>
            <p:cNvPr id="83" name="直線コネクタ 82">
              <a:extLst>
                <a:ext uri="{FF2B5EF4-FFF2-40B4-BE49-F238E27FC236}">
                  <a16:creationId xmlns:a16="http://schemas.microsoft.com/office/drawing/2014/main" id="{4C6E123D-2A1F-A65C-877C-D06D976CBFA5}"/>
                </a:ext>
              </a:extLst>
            </p:cNvPr>
            <p:cNvCxnSpPr>
              <a:cxnSpLocks/>
            </p:cNvCxnSpPr>
            <p:nvPr/>
          </p:nvCxnSpPr>
          <p:spPr>
            <a:xfrm>
              <a:off x="5252069" y="2405157"/>
              <a:ext cx="2160000" cy="0"/>
            </a:xfrm>
            <a:prstGeom prst="line">
              <a:avLst/>
            </a:prstGeom>
            <a:noFill/>
            <a:ln w="9525">
              <a:solidFill>
                <a:schemeClr val="accent4">
                  <a:lumMod val="65000"/>
                  <a:lumOff val="35000"/>
                </a:schemeClr>
              </a:solidFill>
              <a:prstDash val="solid"/>
            </a:ln>
          </p:spPr>
          <p:style>
            <a:lnRef idx="1">
              <a:schemeClr val="accent1"/>
            </a:lnRef>
            <a:fillRef idx="0">
              <a:schemeClr val="accent1"/>
            </a:fillRef>
            <a:effectRef idx="0">
              <a:schemeClr val="accent1"/>
            </a:effectRef>
            <a:fontRef idx="minor">
              <a:schemeClr val="tx1"/>
            </a:fontRef>
          </p:style>
        </p:cxnSp>
        <p:sp>
          <p:nvSpPr>
            <p:cNvPr id="85" name="正方形/長方形 84">
              <a:extLst>
                <a:ext uri="{FF2B5EF4-FFF2-40B4-BE49-F238E27FC236}">
                  <a16:creationId xmlns:a16="http://schemas.microsoft.com/office/drawing/2014/main" id="{1D2296A8-D48F-67B5-1384-FA4DC2F3055A}"/>
                </a:ext>
              </a:extLst>
            </p:cNvPr>
            <p:cNvSpPr/>
            <p:nvPr/>
          </p:nvSpPr>
          <p:spPr>
            <a:xfrm>
              <a:off x="7579564" y="2118521"/>
              <a:ext cx="2160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36000" tIns="36000" rIns="36000" bIns="36000" rtlCol="0" anchor="ctr"/>
            <a:lstStyle>
              <a:defPPr>
                <a:defRPr lang="ja-JP"/>
              </a:defPPr>
              <a:lvl1pPr algn="l" rtl="0" fontAlgn="base">
                <a:spcBef>
                  <a:spcPct val="0"/>
                </a:spcBef>
                <a:spcAft>
                  <a:spcPct val="0"/>
                </a:spcAft>
                <a:defRPr kumimoji="1" kern="1200">
                  <a:solidFill>
                    <a:schemeClr val="lt1"/>
                  </a:solidFill>
                  <a:latin typeface="+mn-lt"/>
                  <a:ea typeface="+mn-ea"/>
                  <a:cs typeface="+mn-cs"/>
                </a:defRPr>
              </a:lvl1pPr>
              <a:lvl2pPr marL="457200" algn="l" rtl="0" fontAlgn="base">
                <a:spcBef>
                  <a:spcPct val="0"/>
                </a:spcBef>
                <a:spcAft>
                  <a:spcPct val="0"/>
                </a:spcAft>
                <a:defRPr kumimoji="1" kern="1200">
                  <a:solidFill>
                    <a:schemeClr val="lt1"/>
                  </a:solidFill>
                  <a:latin typeface="+mn-lt"/>
                  <a:ea typeface="+mn-ea"/>
                  <a:cs typeface="+mn-cs"/>
                </a:defRPr>
              </a:lvl2pPr>
              <a:lvl3pPr marL="914400" algn="l" rtl="0" fontAlgn="base">
                <a:spcBef>
                  <a:spcPct val="0"/>
                </a:spcBef>
                <a:spcAft>
                  <a:spcPct val="0"/>
                </a:spcAft>
                <a:defRPr kumimoji="1" kern="1200">
                  <a:solidFill>
                    <a:schemeClr val="lt1"/>
                  </a:solidFill>
                  <a:latin typeface="+mn-lt"/>
                  <a:ea typeface="+mn-ea"/>
                  <a:cs typeface="+mn-cs"/>
                </a:defRPr>
              </a:lvl3pPr>
              <a:lvl4pPr marL="1371600" algn="l" rtl="0" fontAlgn="base">
                <a:spcBef>
                  <a:spcPct val="0"/>
                </a:spcBef>
                <a:spcAft>
                  <a:spcPct val="0"/>
                </a:spcAft>
                <a:defRPr kumimoji="1" kern="1200">
                  <a:solidFill>
                    <a:schemeClr val="lt1"/>
                  </a:solidFill>
                  <a:latin typeface="+mn-lt"/>
                  <a:ea typeface="+mn-ea"/>
                  <a:cs typeface="+mn-cs"/>
                </a:defRPr>
              </a:lvl4pPr>
              <a:lvl5pPr marL="1828800" algn="l" rtl="0" fontAlgn="base">
                <a:spcBef>
                  <a:spcPct val="0"/>
                </a:spcBef>
                <a:spcAft>
                  <a:spcPct val="0"/>
                </a:spcAft>
                <a:defRPr kumimoji="1" kern="1200">
                  <a:solidFill>
                    <a:schemeClr val="lt1"/>
                  </a:solidFill>
                  <a:latin typeface="+mn-lt"/>
                  <a:ea typeface="+mn-ea"/>
                  <a:cs typeface="+mn-cs"/>
                </a:defRPr>
              </a:lvl5pPr>
              <a:lvl6pPr marL="2286000" algn="l" defTabSz="914400" rtl="0" eaLnBrk="1" latinLnBrk="0" hangingPunct="1">
                <a:defRPr kumimoji="1" kern="1200">
                  <a:solidFill>
                    <a:schemeClr val="lt1"/>
                  </a:solidFill>
                  <a:latin typeface="+mn-lt"/>
                  <a:ea typeface="+mn-ea"/>
                  <a:cs typeface="+mn-cs"/>
                </a:defRPr>
              </a:lvl6pPr>
              <a:lvl7pPr marL="2743200" algn="l" defTabSz="914400" rtl="0" eaLnBrk="1" latinLnBrk="0" hangingPunct="1">
                <a:defRPr kumimoji="1" kern="1200">
                  <a:solidFill>
                    <a:schemeClr val="lt1"/>
                  </a:solidFill>
                  <a:latin typeface="+mn-lt"/>
                  <a:ea typeface="+mn-ea"/>
                  <a:cs typeface="+mn-cs"/>
                </a:defRPr>
              </a:lvl7pPr>
              <a:lvl8pPr marL="3200400" algn="l" defTabSz="914400" rtl="0" eaLnBrk="1" latinLnBrk="0" hangingPunct="1">
                <a:defRPr kumimoji="1" kern="1200">
                  <a:solidFill>
                    <a:schemeClr val="lt1"/>
                  </a:solidFill>
                  <a:latin typeface="+mn-lt"/>
                  <a:ea typeface="+mn-ea"/>
                  <a:cs typeface="+mn-cs"/>
                </a:defRPr>
              </a:lvl8pPr>
              <a:lvl9pPr marL="3657600" algn="l" defTabSz="914400" rtl="0" eaLnBrk="1" latinLnBrk="0" hangingPunct="1">
                <a:defRPr kumimoji="1"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a:solidFill>
                    <a:srgbClr val="000000">
                      <a:lumMod val="65000"/>
                      <a:lumOff val="35000"/>
                    </a:srgb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銀振 </a:t>
              </a:r>
              <a:r>
                <a:rPr lang="en-US" altLang="ja-JP" sz="1200">
                  <a:solidFill>
                    <a:srgbClr val="000000">
                      <a:lumMod val="65000"/>
                      <a:lumOff val="35000"/>
                    </a:srgb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 </a:t>
              </a:r>
              <a:r>
                <a:rPr lang="ja-JP" altLang="en-US" sz="1200">
                  <a:solidFill>
                    <a:srgbClr val="000000">
                      <a:lumMod val="65000"/>
                      <a:lumOff val="35000"/>
                    </a:srgb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分割入金の場合</a:t>
              </a:r>
              <a:endParaRPr kumimoji="1" lang="en-US" altLang="ja-JP" sz="1200" b="0" i="0" u="none" strike="noStrike" kern="1200" cap="none" spc="0" normalizeH="0" baseline="0" noProof="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endParaRPr>
            </a:p>
          </p:txBody>
        </p:sp>
        <p:cxnSp>
          <p:nvCxnSpPr>
            <p:cNvPr id="86" name="直線コネクタ 85">
              <a:extLst>
                <a:ext uri="{FF2B5EF4-FFF2-40B4-BE49-F238E27FC236}">
                  <a16:creationId xmlns:a16="http://schemas.microsoft.com/office/drawing/2014/main" id="{8B8CE840-6A8E-3568-6872-7D0607299A67}"/>
                </a:ext>
              </a:extLst>
            </p:cNvPr>
            <p:cNvCxnSpPr>
              <a:cxnSpLocks/>
            </p:cNvCxnSpPr>
            <p:nvPr/>
          </p:nvCxnSpPr>
          <p:spPr>
            <a:xfrm>
              <a:off x="7579564" y="2405157"/>
              <a:ext cx="2160000" cy="0"/>
            </a:xfrm>
            <a:prstGeom prst="line">
              <a:avLst/>
            </a:prstGeom>
            <a:noFill/>
            <a:ln w="9525">
              <a:solidFill>
                <a:schemeClr val="accent4">
                  <a:lumMod val="65000"/>
                  <a:lumOff val="35000"/>
                </a:schemeClr>
              </a:solidFill>
              <a:prstDash val="solid"/>
            </a:ln>
          </p:spPr>
          <p:style>
            <a:lnRef idx="1">
              <a:schemeClr val="accent1"/>
            </a:lnRef>
            <a:fillRef idx="0">
              <a:schemeClr val="accent1"/>
            </a:fillRef>
            <a:effectRef idx="0">
              <a:schemeClr val="accent1"/>
            </a:effectRef>
            <a:fontRef idx="minor">
              <a:schemeClr val="tx1"/>
            </a:fontRef>
          </p:style>
        </p:cxnSp>
        <p:sp>
          <p:nvSpPr>
            <p:cNvPr id="4" name="正方形/長方形 3">
              <a:extLst>
                <a:ext uri="{FF2B5EF4-FFF2-40B4-BE49-F238E27FC236}">
                  <a16:creationId xmlns:a16="http://schemas.microsoft.com/office/drawing/2014/main" id="{F96E9B5A-F61E-BF39-0753-598FA86FEE4E}"/>
                </a:ext>
              </a:extLst>
            </p:cNvPr>
            <p:cNvSpPr/>
            <p:nvPr/>
          </p:nvSpPr>
          <p:spPr>
            <a:xfrm>
              <a:off x="9907059" y="2118521"/>
              <a:ext cx="2160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36000" tIns="36000" rIns="36000" bIns="36000" rtlCol="0" anchor="ctr"/>
            <a:lstStyle>
              <a:defPPr>
                <a:defRPr lang="ja-JP"/>
              </a:defPPr>
              <a:lvl1pPr algn="l" rtl="0" fontAlgn="base">
                <a:spcBef>
                  <a:spcPct val="0"/>
                </a:spcBef>
                <a:spcAft>
                  <a:spcPct val="0"/>
                </a:spcAft>
                <a:defRPr kumimoji="1" kern="1200">
                  <a:solidFill>
                    <a:schemeClr val="lt1"/>
                  </a:solidFill>
                  <a:latin typeface="+mn-lt"/>
                  <a:ea typeface="+mn-ea"/>
                  <a:cs typeface="+mn-cs"/>
                </a:defRPr>
              </a:lvl1pPr>
              <a:lvl2pPr marL="457200" algn="l" rtl="0" fontAlgn="base">
                <a:spcBef>
                  <a:spcPct val="0"/>
                </a:spcBef>
                <a:spcAft>
                  <a:spcPct val="0"/>
                </a:spcAft>
                <a:defRPr kumimoji="1" kern="1200">
                  <a:solidFill>
                    <a:schemeClr val="lt1"/>
                  </a:solidFill>
                  <a:latin typeface="+mn-lt"/>
                  <a:ea typeface="+mn-ea"/>
                  <a:cs typeface="+mn-cs"/>
                </a:defRPr>
              </a:lvl2pPr>
              <a:lvl3pPr marL="914400" algn="l" rtl="0" fontAlgn="base">
                <a:spcBef>
                  <a:spcPct val="0"/>
                </a:spcBef>
                <a:spcAft>
                  <a:spcPct val="0"/>
                </a:spcAft>
                <a:defRPr kumimoji="1" kern="1200">
                  <a:solidFill>
                    <a:schemeClr val="lt1"/>
                  </a:solidFill>
                  <a:latin typeface="+mn-lt"/>
                  <a:ea typeface="+mn-ea"/>
                  <a:cs typeface="+mn-cs"/>
                </a:defRPr>
              </a:lvl3pPr>
              <a:lvl4pPr marL="1371600" algn="l" rtl="0" fontAlgn="base">
                <a:spcBef>
                  <a:spcPct val="0"/>
                </a:spcBef>
                <a:spcAft>
                  <a:spcPct val="0"/>
                </a:spcAft>
                <a:defRPr kumimoji="1" kern="1200">
                  <a:solidFill>
                    <a:schemeClr val="lt1"/>
                  </a:solidFill>
                  <a:latin typeface="+mn-lt"/>
                  <a:ea typeface="+mn-ea"/>
                  <a:cs typeface="+mn-cs"/>
                </a:defRPr>
              </a:lvl4pPr>
              <a:lvl5pPr marL="1828800" algn="l" rtl="0" fontAlgn="base">
                <a:spcBef>
                  <a:spcPct val="0"/>
                </a:spcBef>
                <a:spcAft>
                  <a:spcPct val="0"/>
                </a:spcAft>
                <a:defRPr kumimoji="1" kern="1200">
                  <a:solidFill>
                    <a:schemeClr val="lt1"/>
                  </a:solidFill>
                  <a:latin typeface="+mn-lt"/>
                  <a:ea typeface="+mn-ea"/>
                  <a:cs typeface="+mn-cs"/>
                </a:defRPr>
              </a:lvl5pPr>
              <a:lvl6pPr marL="2286000" algn="l" defTabSz="914400" rtl="0" eaLnBrk="1" latinLnBrk="0" hangingPunct="1">
                <a:defRPr kumimoji="1" kern="1200">
                  <a:solidFill>
                    <a:schemeClr val="lt1"/>
                  </a:solidFill>
                  <a:latin typeface="+mn-lt"/>
                  <a:ea typeface="+mn-ea"/>
                  <a:cs typeface="+mn-cs"/>
                </a:defRPr>
              </a:lvl6pPr>
              <a:lvl7pPr marL="2743200" algn="l" defTabSz="914400" rtl="0" eaLnBrk="1" latinLnBrk="0" hangingPunct="1">
                <a:defRPr kumimoji="1" kern="1200">
                  <a:solidFill>
                    <a:schemeClr val="lt1"/>
                  </a:solidFill>
                  <a:latin typeface="+mn-lt"/>
                  <a:ea typeface="+mn-ea"/>
                  <a:cs typeface="+mn-cs"/>
                </a:defRPr>
              </a:lvl7pPr>
              <a:lvl8pPr marL="3200400" algn="l" defTabSz="914400" rtl="0" eaLnBrk="1" latinLnBrk="0" hangingPunct="1">
                <a:defRPr kumimoji="1" kern="1200">
                  <a:solidFill>
                    <a:schemeClr val="lt1"/>
                  </a:solidFill>
                  <a:latin typeface="+mn-lt"/>
                  <a:ea typeface="+mn-ea"/>
                  <a:cs typeface="+mn-cs"/>
                </a:defRPr>
              </a:lvl8pPr>
              <a:lvl9pPr marL="3657600" algn="l" defTabSz="914400" rtl="0" eaLnBrk="1" latinLnBrk="0" hangingPunct="1">
                <a:defRPr kumimoji="1"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200">
                  <a:solidFill>
                    <a:srgbClr val="000000">
                      <a:lumMod val="65000"/>
                      <a:lumOff val="35000"/>
                    </a:srgb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CVS</a:t>
              </a:r>
              <a:r>
                <a:rPr lang="ja-JP" altLang="en-US" sz="1200">
                  <a:solidFill>
                    <a:srgbClr val="000000">
                      <a:lumMod val="65000"/>
                      <a:lumOff val="35000"/>
                    </a:srgb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・口振の場合</a:t>
              </a:r>
              <a:endParaRPr kumimoji="1" lang="en-US" altLang="ja-JP" sz="1200" b="0" i="0" u="none" strike="noStrike" kern="1200" cap="none" spc="0" normalizeH="0" baseline="0" noProof="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endParaRPr>
            </a:p>
          </p:txBody>
        </p:sp>
        <p:cxnSp>
          <p:nvCxnSpPr>
            <p:cNvPr id="8" name="直線コネクタ 7">
              <a:extLst>
                <a:ext uri="{FF2B5EF4-FFF2-40B4-BE49-F238E27FC236}">
                  <a16:creationId xmlns:a16="http://schemas.microsoft.com/office/drawing/2014/main" id="{A625CC24-6FEE-4258-D753-8DECADAA2CDB}"/>
                </a:ext>
              </a:extLst>
            </p:cNvPr>
            <p:cNvCxnSpPr>
              <a:cxnSpLocks/>
            </p:cNvCxnSpPr>
            <p:nvPr/>
          </p:nvCxnSpPr>
          <p:spPr>
            <a:xfrm>
              <a:off x="9907059" y="2405157"/>
              <a:ext cx="2160000" cy="0"/>
            </a:xfrm>
            <a:prstGeom prst="line">
              <a:avLst/>
            </a:prstGeom>
            <a:noFill/>
            <a:ln w="9525">
              <a:solidFill>
                <a:schemeClr val="accent4">
                  <a:lumMod val="65000"/>
                  <a:lumOff val="35000"/>
                </a:schemeClr>
              </a:solidFill>
              <a:prstDash val="solid"/>
            </a:ln>
          </p:spPr>
          <p:style>
            <a:lnRef idx="1">
              <a:schemeClr val="accent1"/>
            </a:lnRef>
            <a:fillRef idx="0">
              <a:schemeClr val="accent1"/>
            </a:fillRef>
            <a:effectRef idx="0">
              <a:schemeClr val="accent1"/>
            </a:effectRef>
            <a:fontRef idx="minor">
              <a:schemeClr val="tx1"/>
            </a:fontRef>
          </p:style>
        </p:cxnSp>
      </p:grpSp>
      <p:cxnSp>
        <p:nvCxnSpPr>
          <p:cNvPr id="11" name="直線コネクタ 10">
            <a:extLst>
              <a:ext uri="{FF2B5EF4-FFF2-40B4-BE49-F238E27FC236}">
                <a16:creationId xmlns:a16="http://schemas.microsoft.com/office/drawing/2014/main" id="{38C0AD81-CEAE-6938-AD9C-E07A783994B2}"/>
              </a:ext>
            </a:extLst>
          </p:cNvPr>
          <p:cNvCxnSpPr>
            <a:cxnSpLocks/>
          </p:cNvCxnSpPr>
          <p:nvPr/>
        </p:nvCxnSpPr>
        <p:spPr>
          <a:xfrm>
            <a:off x="8380511" y="2496445"/>
            <a:ext cx="0" cy="313200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30" name="フローチャート: 書類 29">
            <a:extLst>
              <a:ext uri="{FF2B5EF4-FFF2-40B4-BE49-F238E27FC236}">
                <a16:creationId xmlns:a16="http://schemas.microsoft.com/office/drawing/2014/main" id="{69F70B52-BFDF-21F4-9688-79C88A69E46F}"/>
              </a:ext>
            </a:extLst>
          </p:cNvPr>
          <p:cNvSpPr/>
          <p:nvPr/>
        </p:nvSpPr>
        <p:spPr>
          <a:xfrm>
            <a:off x="8495603" y="2556493"/>
            <a:ext cx="637269" cy="318634"/>
          </a:xfrm>
          <a:prstGeom prst="flowChartDocument">
            <a:avLst/>
          </a:prstGeom>
          <a:noFill/>
          <a:ln w="19050">
            <a:solidFill>
              <a:srgbClr val="80B09B"/>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100">
                <a:solidFill>
                  <a:schemeClr val="tx1">
                    <a:lumMod val="65000"/>
                    <a:lumOff val="35000"/>
                  </a:schemeClr>
                </a:solidFill>
                <a:effectLst>
                  <a:glow rad="38100">
                    <a:srgbClr val="FFFFFF"/>
                  </a:glow>
                </a:effectLst>
                <a:latin typeface="Meiryo UI"/>
                <a:ea typeface="Meiryo UI"/>
              </a:rPr>
              <a:t>1</a:t>
            </a:r>
            <a:r>
              <a:rPr lang="ja-JP" altLang="en-US" sz="1100">
                <a:solidFill>
                  <a:schemeClr val="tx1">
                    <a:lumMod val="65000"/>
                    <a:lumOff val="35000"/>
                  </a:schemeClr>
                </a:solidFill>
                <a:effectLst>
                  <a:glow rad="38100">
                    <a:srgbClr val="FFFFFF"/>
                  </a:glow>
                </a:effectLst>
                <a:latin typeface="Meiryo UI"/>
                <a:ea typeface="Meiryo UI"/>
              </a:rPr>
              <a:t>ファイル</a:t>
            </a:r>
            <a:endParaRPr kumimoji="1" lang="en-US" altLang="ja-JP" sz="1100" i="0" u="none" strike="noStrike" kern="1200" cap="none" spc="0" normalizeH="0" baseline="0" noProof="0">
              <a:ln>
                <a:noFill/>
              </a:ln>
              <a:solidFill>
                <a:schemeClr val="tx1">
                  <a:lumMod val="65000"/>
                  <a:lumOff val="35000"/>
                </a:schemeClr>
              </a:solidFill>
              <a:effectLst>
                <a:glow rad="38100">
                  <a:srgbClr val="FFFFFF"/>
                </a:glow>
              </a:effectLst>
              <a:uLnTx/>
              <a:uFillTx/>
              <a:latin typeface="Meiryo UI"/>
              <a:ea typeface="Meiryo UI"/>
              <a:cs typeface="+mn-cs"/>
            </a:endParaRPr>
          </a:p>
        </p:txBody>
      </p:sp>
      <p:sp>
        <p:nvSpPr>
          <p:cNvPr id="33" name="吹き出し: 角を丸めた四角形 32">
            <a:extLst>
              <a:ext uri="{FF2B5EF4-FFF2-40B4-BE49-F238E27FC236}">
                <a16:creationId xmlns:a16="http://schemas.microsoft.com/office/drawing/2014/main" id="{5A1D3F8F-BC4E-60C0-DFE1-9FC9A0DC4AF8}"/>
              </a:ext>
            </a:extLst>
          </p:cNvPr>
          <p:cNvSpPr/>
          <p:nvPr/>
        </p:nvSpPr>
        <p:spPr>
          <a:xfrm>
            <a:off x="8751131" y="2961250"/>
            <a:ext cx="1585027" cy="810251"/>
          </a:xfrm>
          <a:prstGeom prst="wedgeRoundRectCallout">
            <a:avLst>
              <a:gd name="adj1" fmla="val -39411"/>
              <a:gd name="adj2" fmla="val -70084"/>
              <a:gd name="adj3" fmla="val 16667"/>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endParaRPr kumimoji="1" lang="ja-JP" altLang="en-US" sz="1200">
              <a:solidFill>
                <a:schemeClr val="accent4">
                  <a:lumMod val="65000"/>
                  <a:lumOff val="35000"/>
                </a:schemeClr>
              </a:solidFill>
              <a:latin typeface="+mn-ea"/>
              <a:cs typeface="Hiragino Kaku Gothic Pro W3" charset="-128"/>
            </a:endParaRPr>
          </a:p>
        </p:txBody>
      </p:sp>
      <p:sp>
        <p:nvSpPr>
          <p:cNvPr id="35" name="フローチャート: 書類 34">
            <a:extLst>
              <a:ext uri="{FF2B5EF4-FFF2-40B4-BE49-F238E27FC236}">
                <a16:creationId xmlns:a16="http://schemas.microsoft.com/office/drawing/2014/main" id="{73489CCA-1902-F676-927E-0D1456751FA5}"/>
              </a:ext>
            </a:extLst>
          </p:cNvPr>
          <p:cNvSpPr/>
          <p:nvPr/>
        </p:nvSpPr>
        <p:spPr>
          <a:xfrm>
            <a:off x="8864935" y="3046095"/>
            <a:ext cx="1119403" cy="479291"/>
          </a:xfrm>
          <a:prstGeom prst="flowChartDocument">
            <a:avLst/>
          </a:prstGeom>
          <a:solidFill>
            <a:srgbClr val="F4F7FA"/>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1" lang="ja-JP" altLang="en-US" sz="1100" i="0" u="none" strike="noStrike" kern="1200" cap="none" spc="0" normalizeH="0" baseline="0" noProof="0">
                <a:ln>
                  <a:noFill/>
                </a:ln>
                <a:solidFill>
                  <a:schemeClr val="tx1">
                    <a:lumMod val="65000"/>
                    <a:lumOff val="35000"/>
                  </a:schemeClr>
                </a:solidFill>
                <a:effectLst>
                  <a:glow rad="38100">
                    <a:srgbClr val="FFFFFF"/>
                  </a:glow>
                </a:effectLst>
                <a:uLnTx/>
                <a:uFillTx/>
                <a:latin typeface="Meiryo UI"/>
                <a:ea typeface="Meiryo UI"/>
                <a:cs typeface="+mn-cs"/>
              </a:rPr>
              <a:t>売掛金／</a:t>
            </a:r>
            <a:r>
              <a:rPr lang="ja-JP" altLang="en-US" sz="1100">
                <a:solidFill>
                  <a:schemeClr val="tx1">
                    <a:lumMod val="65000"/>
                    <a:lumOff val="35000"/>
                  </a:schemeClr>
                </a:solidFill>
                <a:effectLst>
                  <a:glow rad="38100">
                    <a:srgbClr val="FFFFFF"/>
                  </a:glow>
                </a:effectLst>
                <a:latin typeface="Meiryo UI"/>
                <a:ea typeface="Meiryo UI"/>
              </a:rPr>
              <a:t>売掛金</a:t>
            </a:r>
            <a:endParaRPr kumimoji="1" lang="en-US" altLang="ja-JP" sz="1100" i="0" u="none" strike="noStrike" kern="1200" cap="none" spc="0" normalizeH="0" baseline="0" noProof="0">
              <a:ln>
                <a:noFill/>
              </a:ln>
              <a:solidFill>
                <a:schemeClr val="tx1">
                  <a:lumMod val="65000"/>
                  <a:lumOff val="35000"/>
                </a:schemeClr>
              </a:solidFill>
              <a:effectLst>
                <a:glow rad="38100">
                  <a:srgbClr val="FFFFFF"/>
                </a:glow>
              </a:effectLst>
              <a:uLnTx/>
              <a:uFillTx/>
              <a:latin typeface="Meiryo UI"/>
              <a:ea typeface="Meiryo UI"/>
              <a:cs typeface="+mn-cs"/>
            </a:endParaRPr>
          </a:p>
        </p:txBody>
      </p:sp>
      <p:sp>
        <p:nvSpPr>
          <p:cNvPr id="38" name="フローチャート: 書類 37">
            <a:extLst>
              <a:ext uri="{FF2B5EF4-FFF2-40B4-BE49-F238E27FC236}">
                <a16:creationId xmlns:a16="http://schemas.microsoft.com/office/drawing/2014/main" id="{DC1193E7-30E0-C6F2-21AF-E18DC8EB5D66}"/>
              </a:ext>
            </a:extLst>
          </p:cNvPr>
          <p:cNvSpPr/>
          <p:nvPr/>
        </p:nvSpPr>
        <p:spPr>
          <a:xfrm>
            <a:off x="8965143" y="3142714"/>
            <a:ext cx="1119403" cy="479291"/>
          </a:xfrm>
          <a:prstGeom prst="flowChartDocument">
            <a:avLst/>
          </a:prstGeom>
          <a:solidFill>
            <a:srgbClr val="F4F7FA"/>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1" lang="ja-JP" altLang="en-US" sz="1100" i="0" u="none" strike="noStrike" kern="1200" cap="none" spc="0" normalizeH="0" baseline="0" noProof="0">
                <a:ln>
                  <a:noFill/>
                </a:ln>
                <a:solidFill>
                  <a:schemeClr val="tx1">
                    <a:lumMod val="65000"/>
                    <a:lumOff val="35000"/>
                  </a:schemeClr>
                </a:solidFill>
                <a:effectLst>
                  <a:glow rad="38100">
                    <a:srgbClr val="FFFFFF"/>
                  </a:glow>
                </a:effectLst>
                <a:uLnTx/>
                <a:uFillTx/>
                <a:latin typeface="Meiryo UI"/>
                <a:ea typeface="Meiryo UI"/>
                <a:cs typeface="+mn-cs"/>
              </a:rPr>
              <a:t>売掛金／</a:t>
            </a:r>
            <a:r>
              <a:rPr lang="ja-JP" altLang="en-US" sz="1100">
                <a:solidFill>
                  <a:schemeClr val="tx1">
                    <a:lumMod val="65000"/>
                    <a:lumOff val="35000"/>
                  </a:schemeClr>
                </a:solidFill>
                <a:effectLst>
                  <a:glow rad="38100">
                    <a:srgbClr val="FFFFFF"/>
                  </a:glow>
                </a:effectLst>
                <a:latin typeface="Meiryo UI"/>
                <a:ea typeface="Meiryo UI"/>
              </a:rPr>
              <a:t>売掛金</a:t>
            </a:r>
            <a:endParaRPr kumimoji="1" lang="en-US" altLang="ja-JP" sz="1100" i="0" u="none" strike="noStrike" kern="1200" cap="none" spc="0" normalizeH="0" baseline="0" noProof="0">
              <a:ln>
                <a:noFill/>
              </a:ln>
              <a:solidFill>
                <a:schemeClr val="tx1">
                  <a:lumMod val="65000"/>
                  <a:lumOff val="35000"/>
                </a:schemeClr>
              </a:solidFill>
              <a:effectLst>
                <a:glow rad="38100">
                  <a:srgbClr val="FFFFFF"/>
                </a:glow>
              </a:effectLst>
              <a:uLnTx/>
              <a:uFillTx/>
              <a:latin typeface="Meiryo UI"/>
              <a:ea typeface="Meiryo UI"/>
              <a:cs typeface="+mn-cs"/>
            </a:endParaRPr>
          </a:p>
        </p:txBody>
      </p:sp>
      <p:sp>
        <p:nvSpPr>
          <p:cNvPr id="39" name="フローチャート: 書類 38">
            <a:extLst>
              <a:ext uri="{FF2B5EF4-FFF2-40B4-BE49-F238E27FC236}">
                <a16:creationId xmlns:a16="http://schemas.microsoft.com/office/drawing/2014/main" id="{60566828-1C3E-59B9-BA03-79F8EBE11C12}"/>
              </a:ext>
            </a:extLst>
          </p:cNvPr>
          <p:cNvSpPr/>
          <p:nvPr/>
        </p:nvSpPr>
        <p:spPr>
          <a:xfrm>
            <a:off x="9072424" y="3239333"/>
            <a:ext cx="1119403" cy="479291"/>
          </a:xfrm>
          <a:prstGeom prst="flowChartDocument">
            <a:avLst/>
          </a:prstGeom>
          <a:solidFill>
            <a:srgbClr val="F4F7FA"/>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1" lang="ja-JP" altLang="en-US" sz="1100" i="0" u="none" strike="noStrike" kern="1200" cap="none" spc="0" normalizeH="0" baseline="0" noProof="0">
                <a:ln>
                  <a:noFill/>
                </a:ln>
                <a:solidFill>
                  <a:schemeClr val="tx1">
                    <a:lumMod val="65000"/>
                    <a:lumOff val="35000"/>
                  </a:schemeClr>
                </a:solidFill>
                <a:effectLst>
                  <a:glow rad="38100">
                    <a:srgbClr val="FFFFFF"/>
                  </a:glow>
                </a:effectLst>
                <a:uLnTx/>
                <a:uFillTx/>
                <a:latin typeface="Meiryo UI"/>
                <a:ea typeface="Meiryo UI"/>
                <a:cs typeface="+mn-cs"/>
              </a:rPr>
              <a:t>売掛金／</a:t>
            </a:r>
            <a:r>
              <a:rPr lang="ja-JP" altLang="en-US" sz="1100">
                <a:solidFill>
                  <a:schemeClr val="tx1">
                    <a:lumMod val="65000"/>
                    <a:lumOff val="35000"/>
                  </a:schemeClr>
                </a:solidFill>
                <a:effectLst>
                  <a:glow rad="38100">
                    <a:srgbClr val="FFFFFF"/>
                  </a:glow>
                </a:effectLst>
                <a:latin typeface="Meiryo UI"/>
                <a:ea typeface="Meiryo UI"/>
              </a:rPr>
              <a:t>売掛金</a:t>
            </a:r>
            <a:endParaRPr kumimoji="1" lang="en-US" altLang="ja-JP" sz="1100" i="0" u="none" strike="noStrike" kern="1200" cap="none" spc="0" normalizeH="0" baseline="0" noProof="0">
              <a:ln>
                <a:noFill/>
              </a:ln>
              <a:solidFill>
                <a:schemeClr val="tx1">
                  <a:lumMod val="65000"/>
                  <a:lumOff val="35000"/>
                </a:schemeClr>
              </a:solidFill>
              <a:effectLst>
                <a:glow rad="38100">
                  <a:srgbClr val="FFFFFF"/>
                </a:glow>
              </a:effectLst>
              <a:uLnTx/>
              <a:uFillTx/>
              <a:latin typeface="Meiryo UI"/>
              <a:ea typeface="Meiryo UI"/>
              <a:cs typeface="+mn-cs"/>
            </a:endParaRPr>
          </a:p>
        </p:txBody>
      </p:sp>
      <p:sp>
        <p:nvSpPr>
          <p:cNvPr id="41" name="フローチャート: 書類 40">
            <a:extLst>
              <a:ext uri="{FF2B5EF4-FFF2-40B4-BE49-F238E27FC236}">
                <a16:creationId xmlns:a16="http://schemas.microsoft.com/office/drawing/2014/main" id="{16BD6B69-72C0-1289-8E19-F8C32DA85196}"/>
              </a:ext>
            </a:extLst>
          </p:cNvPr>
          <p:cNvSpPr/>
          <p:nvPr/>
        </p:nvSpPr>
        <p:spPr>
          <a:xfrm>
            <a:off x="8495603" y="4121323"/>
            <a:ext cx="637269" cy="318634"/>
          </a:xfrm>
          <a:prstGeom prst="flowChartDocument">
            <a:avLst/>
          </a:prstGeom>
          <a:noFill/>
          <a:ln w="19050">
            <a:solidFill>
              <a:srgbClr val="80B09B"/>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sz="1100">
                <a:solidFill>
                  <a:schemeClr val="tx1">
                    <a:lumMod val="65000"/>
                    <a:lumOff val="35000"/>
                  </a:schemeClr>
                </a:solidFill>
                <a:effectLst>
                  <a:glow rad="38100">
                    <a:srgbClr val="FFFFFF"/>
                  </a:glow>
                </a:effectLst>
                <a:latin typeface="Meiryo UI"/>
                <a:ea typeface="Meiryo UI"/>
              </a:rPr>
              <a:t>1</a:t>
            </a:r>
            <a:r>
              <a:rPr lang="ja-JP" altLang="en-US" sz="1100">
                <a:solidFill>
                  <a:schemeClr val="tx1">
                    <a:lumMod val="65000"/>
                    <a:lumOff val="35000"/>
                  </a:schemeClr>
                </a:solidFill>
                <a:effectLst>
                  <a:glow rad="38100">
                    <a:srgbClr val="FFFFFF"/>
                  </a:glow>
                </a:effectLst>
                <a:latin typeface="Meiryo UI"/>
                <a:ea typeface="Meiryo UI"/>
              </a:rPr>
              <a:t>ファイル</a:t>
            </a:r>
            <a:endParaRPr kumimoji="1" lang="en-US" altLang="ja-JP" sz="1100" i="0" u="none" strike="noStrike" kern="1200" cap="none" spc="0" normalizeH="0" baseline="0" noProof="0">
              <a:ln>
                <a:noFill/>
              </a:ln>
              <a:solidFill>
                <a:schemeClr val="tx1">
                  <a:lumMod val="65000"/>
                  <a:lumOff val="35000"/>
                </a:schemeClr>
              </a:solidFill>
              <a:effectLst>
                <a:glow rad="38100">
                  <a:srgbClr val="FFFFFF"/>
                </a:glow>
              </a:effectLst>
              <a:uLnTx/>
              <a:uFillTx/>
              <a:latin typeface="Meiryo UI"/>
              <a:ea typeface="Meiryo UI"/>
              <a:cs typeface="+mn-cs"/>
            </a:endParaRPr>
          </a:p>
        </p:txBody>
      </p:sp>
      <p:sp>
        <p:nvSpPr>
          <p:cNvPr id="42" name="吹き出し: 角を丸めた四角形 41">
            <a:extLst>
              <a:ext uri="{FF2B5EF4-FFF2-40B4-BE49-F238E27FC236}">
                <a16:creationId xmlns:a16="http://schemas.microsoft.com/office/drawing/2014/main" id="{04C57989-60E0-0C8D-F0CB-1BB898D91E4F}"/>
              </a:ext>
            </a:extLst>
          </p:cNvPr>
          <p:cNvSpPr/>
          <p:nvPr/>
        </p:nvSpPr>
        <p:spPr>
          <a:xfrm>
            <a:off x="8751131" y="4526080"/>
            <a:ext cx="1585027" cy="810251"/>
          </a:xfrm>
          <a:prstGeom prst="wedgeRoundRectCallout">
            <a:avLst>
              <a:gd name="adj1" fmla="val -39411"/>
              <a:gd name="adj2" fmla="val -70084"/>
              <a:gd name="adj3" fmla="val 16667"/>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endParaRPr kumimoji="1" lang="ja-JP" altLang="en-US" sz="1200">
              <a:solidFill>
                <a:schemeClr val="accent4">
                  <a:lumMod val="65000"/>
                  <a:lumOff val="35000"/>
                </a:schemeClr>
              </a:solidFill>
              <a:latin typeface="+mn-ea"/>
              <a:cs typeface="Hiragino Kaku Gothic Pro W3" charset="-128"/>
            </a:endParaRPr>
          </a:p>
        </p:txBody>
      </p:sp>
      <p:sp>
        <p:nvSpPr>
          <p:cNvPr id="43" name="フローチャート: 書類 42">
            <a:extLst>
              <a:ext uri="{FF2B5EF4-FFF2-40B4-BE49-F238E27FC236}">
                <a16:creationId xmlns:a16="http://schemas.microsoft.com/office/drawing/2014/main" id="{ACEB5D90-4834-843E-17F3-A0159A2315DB}"/>
              </a:ext>
            </a:extLst>
          </p:cNvPr>
          <p:cNvSpPr/>
          <p:nvPr/>
        </p:nvSpPr>
        <p:spPr>
          <a:xfrm>
            <a:off x="8864934" y="4606219"/>
            <a:ext cx="1345060" cy="672530"/>
          </a:xfrm>
          <a:prstGeom prst="flowChartDocument">
            <a:avLst/>
          </a:prstGeom>
          <a:solidFill>
            <a:srgbClr val="F4F7FA"/>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1" lang="ja-JP" altLang="en-US" sz="1100" i="0" u="none" strike="noStrike" kern="1200" cap="none" spc="0" normalizeH="0" baseline="0" noProof="0">
                <a:ln>
                  <a:noFill/>
                </a:ln>
                <a:solidFill>
                  <a:schemeClr val="tx1">
                    <a:lumMod val="65000"/>
                    <a:lumOff val="35000"/>
                  </a:schemeClr>
                </a:solidFill>
                <a:effectLst>
                  <a:glow rad="38100">
                    <a:srgbClr val="FFFFFF"/>
                  </a:glow>
                </a:effectLst>
                <a:uLnTx/>
                <a:uFillTx/>
                <a:latin typeface="Meiryo UI"/>
                <a:ea typeface="Meiryo UI"/>
                <a:cs typeface="+mn-cs"/>
              </a:rPr>
              <a:t>　売掛金／売掛金</a:t>
            </a:r>
            <a:endParaRPr kumimoji="1" lang="en-US" altLang="ja-JP" sz="1100" i="0" u="none" strike="noStrike" kern="1200" cap="none" spc="0" normalizeH="0" baseline="0" noProof="0">
              <a:ln>
                <a:noFill/>
              </a:ln>
              <a:solidFill>
                <a:schemeClr val="tx1">
                  <a:lumMod val="65000"/>
                  <a:lumOff val="35000"/>
                </a:schemeClr>
              </a:solidFill>
              <a:effectLst>
                <a:glow rad="38100">
                  <a:srgbClr val="FFFFFF"/>
                </a:glow>
              </a:effectLst>
              <a:uLnTx/>
              <a:uFillTx/>
              <a:latin typeface="Meiryo UI"/>
              <a:ea typeface="Meiryo UI"/>
              <a:cs typeface="+mn-cs"/>
            </a:endParaRPr>
          </a:p>
        </p:txBody>
      </p:sp>
      <p:sp>
        <p:nvSpPr>
          <p:cNvPr id="77" name="正方形/長方形 76">
            <a:extLst>
              <a:ext uri="{FF2B5EF4-FFF2-40B4-BE49-F238E27FC236}">
                <a16:creationId xmlns:a16="http://schemas.microsoft.com/office/drawing/2014/main" id="{DF6CC935-4056-2145-6A5E-0FFF60FBE0A1}"/>
              </a:ext>
            </a:extLst>
          </p:cNvPr>
          <p:cNvSpPr/>
          <p:nvPr/>
        </p:nvSpPr>
        <p:spPr>
          <a:xfrm>
            <a:off x="8877342" y="5336331"/>
            <a:ext cx="1636970" cy="31000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36000" tIns="36000" rIns="36000" bIns="36000" rtlCol="0" anchor="ctr"/>
          <a:lstStyle>
            <a:defPPr>
              <a:defRPr lang="ja-JP"/>
            </a:defPPr>
            <a:lvl1pPr algn="l" rtl="0" fontAlgn="base">
              <a:spcBef>
                <a:spcPct val="0"/>
              </a:spcBef>
              <a:spcAft>
                <a:spcPct val="0"/>
              </a:spcAft>
              <a:defRPr kumimoji="1" kern="1200">
                <a:solidFill>
                  <a:schemeClr val="lt1"/>
                </a:solidFill>
                <a:latin typeface="+mn-lt"/>
                <a:ea typeface="+mn-ea"/>
                <a:cs typeface="+mn-cs"/>
              </a:defRPr>
            </a:lvl1pPr>
            <a:lvl2pPr marL="457200" algn="l" rtl="0" fontAlgn="base">
              <a:spcBef>
                <a:spcPct val="0"/>
              </a:spcBef>
              <a:spcAft>
                <a:spcPct val="0"/>
              </a:spcAft>
              <a:defRPr kumimoji="1" kern="1200">
                <a:solidFill>
                  <a:schemeClr val="lt1"/>
                </a:solidFill>
                <a:latin typeface="+mn-lt"/>
                <a:ea typeface="+mn-ea"/>
                <a:cs typeface="+mn-cs"/>
              </a:defRPr>
            </a:lvl2pPr>
            <a:lvl3pPr marL="914400" algn="l" rtl="0" fontAlgn="base">
              <a:spcBef>
                <a:spcPct val="0"/>
              </a:spcBef>
              <a:spcAft>
                <a:spcPct val="0"/>
              </a:spcAft>
              <a:defRPr kumimoji="1" kern="1200">
                <a:solidFill>
                  <a:schemeClr val="lt1"/>
                </a:solidFill>
                <a:latin typeface="+mn-lt"/>
                <a:ea typeface="+mn-ea"/>
                <a:cs typeface="+mn-cs"/>
              </a:defRPr>
            </a:lvl3pPr>
            <a:lvl4pPr marL="1371600" algn="l" rtl="0" fontAlgn="base">
              <a:spcBef>
                <a:spcPct val="0"/>
              </a:spcBef>
              <a:spcAft>
                <a:spcPct val="0"/>
              </a:spcAft>
              <a:defRPr kumimoji="1" kern="1200">
                <a:solidFill>
                  <a:schemeClr val="lt1"/>
                </a:solidFill>
                <a:latin typeface="+mn-lt"/>
                <a:ea typeface="+mn-ea"/>
                <a:cs typeface="+mn-cs"/>
              </a:defRPr>
            </a:lvl4pPr>
            <a:lvl5pPr marL="1828800" algn="l" rtl="0" fontAlgn="base">
              <a:spcBef>
                <a:spcPct val="0"/>
              </a:spcBef>
              <a:spcAft>
                <a:spcPct val="0"/>
              </a:spcAft>
              <a:defRPr kumimoji="1" kern="1200">
                <a:solidFill>
                  <a:schemeClr val="lt1"/>
                </a:solidFill>
                <a:latin typeface="+mn-lt"/>
                <a:ea typeface="+mn-ea"/>
                <a:cs typeface="+mn-cs"/>
              </a:defRPr>
            </a:lvl5pPr>
            <a:lvl6pPr marL="2286000" algn="l" defTabSz="914400" rtl="0" eaLnBrk="1" latinLnBrk="0" hangingPunct="1">
              <a:defRPr kumimoji="1" kern="1200">
                <a:solidFill>
                  <a:schemeClr val="lt1"/>
                </a:solidFill>
                <a:latin typeface="+mn-lt"/>
                <a:ea typeface="+mn-ea"/>
                <a:cs typeface="+mn-cs"/>
              </a:defRPr>
            </a:lvl6pPr>
            <a:lvl7pPr marL="2743200" algn="l" defTabSz="914400" rtl="0" eaLnBrk="1" latinLnBrk="0" hangingPunct="1">
              <a:defRPr kumimoji="1" kern="1200">
                <a:solidFill>
                  <a:schemeClr val="lt1"/>
                </a:solidFill>
                <a:latin typeface="+mn-lt"/>
                <a:ea typeface="+mn-ea"/>
                <a:cs typeface="+mn-cs"/>
              </a:defRPr>
            </a:lvl7pPr>
            <a:lvl8pPr marL="3200400" algn="l" defTabSz="914400" rtl="0" eaLnBrk="1" latinLnBrk="0" hangingPunct="1">
              <a:defRPr kumimoji="1" kern="1200">
                <a:solidFill>
                  <a:schemeClr val="lt1"/>
                </a:solidFill>
                <a:latin typeface="+mn-lt"/>
                <a:ea typeface="+mn-ea"/>
                <a:cs typeface="+mn-cs"/>
              </a:defRPr>
            </a:lvl8pPr>
            <a:lvl9pPr marL="3657600" algn="l" defTabSz="914400" rtl="0" eaLnBrk="1" latinLnBrk="0" hangingPunct="1">
              <a:defRPr kumimoji="1" kern="1200">
                <a:solidFill>
                  <a:schemeClr val="lt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Tx/>
              <a:buSzTx/>
              <a:buFontTx/>
              <a:buNone/>
              <a:tabLst/>
              <a:defRPr/>
            </a:pPr>
            <a:r>
              <a:rPr lang="en-US" altLang="ja-JP" sz="800">
                <a:solidFill>
                  <a:srgbClr val="000000">
                    <a:lumMod val="65000"/>
                    <a:lumOff val="35000"/>
                  </a:srgb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 </a:t>
            </a:r>
            <a:r>
              <a:rPr lang="ja-JP" altLang="en-US" sz="800">
                <a:solidFill>
                  <a:srgbClr val="000000">
                    <a:lumMod val="65000"/>
                    <a:lumOff val="35000"/>
                  </a:srgb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税差額分は別伝票で起票する</a:t>
            </a:r>
            <a:endParaRPr lang="en-US" altLang="ja-JP" sz="800">
              <a:solidFill>
                <a:srgbClr val="000000">
                  <a:lumMod val="65000"/>
                  <a:lumOff val="35000"/>
                </a:srgb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endParaRPr>
          </a:p>
          <a:p>
            <a:pPr marL="0" marR="0" lvl="0" indent="0" defTabSz="914400" rtl="0" eaLnBrk="1" fontAlgn="auto" latinLnBrk="0" hangingPunct="1">
              <a:lnSpc>
                <a:spcPct val="100000"/>
              </a:lnSpc>
              <a:spcBef>
                <a:spcPts val="0"/>
              </a:spcBef>
              <a:spcAft>
                <a:spcPts val="0"/>
              </a:spcAft>
              <a:buClrTx/>
              <a:buSzTx/>
              <a:buFontTx/>
              <a:buNone/>
              <a:tabLst/>
              <a:defRPr/>
            </a:pPr>
            <a:r>
              <a:rPr lang="ja-JP" altLang="en-US" sz="800">
                <a:solidFill>
                  <a:srgbClr val="000000">
                    <a:lumMod val="65000"/>
                    <a:lumOff val="35000"/>
                  </a:srgb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   必要があるが、ここでは省略する</a:t>
            </a:r>
            <a:endParaRPr kumimoji="1" lang="en-US" altLang="ja-JP" sz="800" b="0" i="0" u="none" strike="noStrike" kern="1200" cap="none" spc="0" normalizeH="0" baseline="0" noProof="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endParaRPr>
          </a:p>
        </p:txBody>
      </p:sp>
      <p:sp>
        <p:nvSpPr>
          <p:cNvPr id="10" name="右中かっこ 9">
            <a:extLst>
              <a:ext uri="{FF2B5EF4-FFF2-40B4-BE49-F238E27FC236}">
                <a16:creationId xmlns:a16="http://schemas.microsoft.com/office/drawing/2014/main" id="{AAD9FB3D-A6E2-BE51-A907-9DC6929E59AF}"/>
              </a:ext>
            </a:extLst>
          </p:cNvPr>
          <p:cNvSpPr/>
          <p:nvPr/>
        </p:nvSpPr>
        <p:spPr>
          <a:xfrm rot="5400000">
            <a:off x="9368448" y="4754384"/>
            <a:ext cx="96076" cy="1921515"/>
          </a:xfrm>
          <a:prstGeom prst="rightBrac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endParaRPr kumimoji="1" lang="ja-JP" altLang="en-US"/>
          </a:p>
        </p:txBody>
      </p:sp>
      <p:grpSp>
        <p:nvGrpSpPr>
          <p:cNvPr id="49" name="グループ化 48">
            <a:extLst>
              <a:ext uri="{FF2B5EF4-FFF2-40B4-BE49-F238E27FC236}">
                <a16:creationId xmlns:a16="http://schemas.microsoft.com/office/drawing/2014/main" id="{B59323D7-1CE7-14FC-70A3-47A9E7174FFB}"/>
              </a:ext>
            </a:extLst>
          </p:cNvPr>
          <p:cNvGrpSpPr/>
          <p:nvPr/>
        </p:nvGrpSpPr>
        <p:grpSpPr>
          <a:xfrm>
            <a:off x="10619277" y="4147787"/>
            <a:ext cx="1244888" cy="1480658"/>
            <a:chOff x="10616885" y="3917816"/>
            <a:chExt cx="1244888" cy="1480658"/>
          </a:xfrm>
        </p:grpSpPr>
        <p:sp>
          <p:nvSpPr>
            <p:cNvPr id="20" name="正方形/長方形 19">
              <a:extLst>
                <a:ext uri="{FF2B5EF4-FFF2-40B4-BE49-F238E27FC236}">
                  <a16:creationId xmlns:a16="http://schemas.microsoft.com/office/drawing/2014/main" id="{CF0B57B8-25EA-542C-65EE-F439D09D8D52}"/>
                </a:ext>
              </a:extLst>
            </p:cNvPr>
            <p:cNvSpPr/>
            <p:nvPr/>
          </p:nvSpPr>
          <p:spPr>
            <a:xfrm>
              <a:off x="10616885" y="3917816"/>
              <a:ext cx="637270" cy="344922"/>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R="0" lvl="0" defTabSz="914400" rtl="0" eaLnBrk="1" fontAlgn="auto" latinLnBrk="0" hangingPunct="1">
                <a:lnSpc>
                  <a:spcPct val="150000"/>
                </a:lnSpc>
                <a:spcBef>
                  <a:spcPts val="0"/>
                </a:spcBef>
                <a:spcAft>
                  <a:spcPts val="0"/>
                </a:spcAft>
                <a:buClrTx/>
                <a:buSzTx/>
                <a:tabLst/>
                <a:defRPr/>
              </a:pPr>
              <a:r>
                <a:rPr lang="ja-JP" altLang="en-US" sz="1050">
                  <a:solidFill>
                    <a:srgbClr val="000000">
                      <a:lumMod val="65000"/>
                      <a:lumOff val="35000"/>
                    </a:srgb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■凡例</a:t>
              </a:r>
              <a:endParaRPr lang="en-US" altLang="ja-JP" sz="1050">
                <a:solidFill>
                  <a:srgbClr val="000000">
                    <a:lumMod val="65000"/>
                    <a:lumOff val="35000"/>
                  </a:srgb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endParaRPr>
            </a:p>
          </p:txBody>
        </p:sp>
        <p:sp>
          <p:nvSpPr>
            <p:cNvPr id="34" name="フローチャート: 書類 33">
              <a:extLst>
                <a:ext uri="{FF2B5EF4-FFF2-40B4-BE49-F238E27FC236}">
                  <a16:creationId xmlns:a16="http://schemas.microsoft.com/office/drawing/2014/main" id="{04029908-37A0-CF35-31C7-1A43CD83A923}"/>
                </a:ext>
              </a:extLst>
            </p:cNvPr>
            <p:cNvSpPr/>
            <p:nvPr/>
          </p:nvSpPr>
          <p:spPr>
            <a:xfrm>
              <a:off x="10822986" y="4807813"/>
              <a:ext cx="837469" cy="479291"/>
            </a:xfrm>
            <a:prstGeom prst="flowChartDocument">
              <a:avLst/>
            </a:prstGeom>
            <a:solidFill>
              <a:srgbClr val="F4F7FA"/>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i="0" u="none" strike="noStrike" kern="1200" cap="none" spc="0" normalizeH="0" baseline="0" noProof="0">
                  <a:ln>
                    <a:noFill/>
                  </a:ln>
                  <a:solidFill>
                    <a:schemeClr val="tx1">
                      <a:lumMod val="65000"/>
                      <a:lumOff val="35000"/>
                    </a:schemeClr>
                  </a:solidFill>
                  <a:effectLst>
                    <a:glow rad="38100">
                      <a:srgbClr val="FFFFFF"/>
                    </a:glow>
                  </a:effectLst>
                  <a:uLnTx/>
                  <a:uFillTx/>
                  <a:latin typeface="Meiryo UI"/>
                  <a:ea typeface="Meiryo UI"/>
                  <a:cs typeface="+mn-cs"/>
                </a:rPr>
                <a:t>登録伝票</a:t>
              </a:r>
              <a:br>
                <a:rPr kumimoji="1" lang="en-US" altLang="ja-JP" sz="1100" i="0" u="none" strike="noStrike" kern="1200" cap="none" spc="0" normalizeH="0" baseline="0" noProof="0">
                  <a:ln>
                    <a:noFill/>
                  </a:ln>
                  <a:solidFill>
                    <a:schemeClr val="tx1">
                      <a:lumMod val="65000"/>
                      <a:lumOff val="35000"/>
                    </a:schemeClr>
                  </a:solidFill>
                  <a:effectLst>
                    <a:glow rad="38100">
                      <a:srgbClr val="FFFFFF"/>
                    </a:glow>
                  </a:effectLst>
                  <a:uLnTx/>
                  <a:uFillTx/>
                  <a:latin typeface="Meiryo UI"/>
                  <a:ea typeface="Meiryo UI"/>
                  <a:cs typeface="+mn-cs"/>
                </a:rPr>
              </a:br>
              <a:r>
                <a:rPr lang="ja-JP" altLang="en-US" sz="1100">
                  <a:solidFill>
                    <a:schemeClr val="tx1">
                      <a:lumMod val="65000"/>
                      <a:lumOff val="35000"/>
                    </a:schemeClr>
                  </a:solidFill>
                  <a:effectLst>
                    <a:glow rad="38100">
                      <a:srgbClr val="FFFFFF"/>
                    </a:glow>
                  </a:effectLst>
                  <a:latin typeface="Meiryo UI"/>
                  <a:ea typeface="Meiryo UI"/>
                </a:rPr>
                <a:t>イメージ</a:t>
              </a:r>
              <a:endParaRPr kumimoji="1" lang="en-US" altLang="ja-JP" sz="1100" i="0" u="none" strike="noStrike" kern="1200" cap="none" spc="0" normalizeH="0" baseline="0" noProof="0">
                <a:ln>
                  <a:noFill/>
                </a:ln>
                <a:solidFill>
                  <a:schemeClr val="tx1">
                    <a:lumMod val="65000"/>
                    <a:lumOff val="35000"/>
                  </a:schemeClr>
                </a:solidFill>
                <a:effectLst>
                  <a:glow rad="38100">
                    <a:srgbClr val="FFFFFF"/>
                  </a:glow>
                </a:effectLst>
                <a:uLnTx/>
                <a:uFillTx/>
                <a:latin typeface="Meiryo UI"/>
                <a:ea typeface="Meiryo UI"/>
                <a:cs typeface="+mn-cs"/>
              </a:endParaRPr>
            </a:p>
          </p:txBody>
        </p:sp>
        <p:sp>
          <p:nvSpPr>
            <p:cNvPr id="36" name="フローチャート: 書類 35">
              <a:extLst>
                <a:ext uri="{FF2B5EF4-FFF2-40B4-BE49-F238E27FC236}">
                  <a16:creationId xmlns:a16="http://schemas.microsoft.com/office/drawing/2014/main" id="{E571E44D-4A1E-DCB8-20F9-98EF4C00EC07}"/>
                </a:ext>
              </a:extLst>
            </p:cNvPr>
            <p:cNvSpPr/>
            <p:nvPr/>
          </p:nvSpPr>
          <p:spPr>
            <a:xfrm>
              <a:off x="10822986" y="4268736"/>
              <a:ext cx="837469" cy="479291"/>
            </a:xfrm>
            <a:prstGeom prst="flowChartDocument">
              <a:avLst/>
            </a:prstGeom>
            <a:noFill/>
            <a:ln w="19050">
              <a:solidFill>
                <a:srgbClr val="80B09B"/>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i="0" u="none" strike="noStrike" kern="1200" cap="none" spc="0" normalizeH="0" baseline="0" noProof="0">
                  <a:ln>
                    <a:noFill/>
                  </a:ln>
                  <a:solidFill>
                    <a:schemeClr val="tx1">
                      <a:lumMod val="65000"/>
                      <a:lumOff val="35000"/>
                    </a:schemeClr>
                  </a:solidFill>
                  <a:effectLst>
                    <a:glow rad="38100">
                      <a:srgbClr val="FFFFFF"/>
                    </a:glow>
                  </a:effectLst>
                  <a:uLnTx/>
                  <a:uFillTx/>
                  <a:latin typeface="Meiryo UI"/>
                  <a:ea typeface="Meiryo UI"/>
                  <a:cs typeface="+mn-cs"/>
                </a:rPr>
                <a:t>TSV</a:t>
              </a:r>
              <a:r>
                <a:rPr kumimoji="1" lang="ja-JP" altLang="en-US" sz="1100" i="0" u="none" strike="noStrike" kern="1200" cap="none" spc="0" normalizeH="0" baseline="0" noProof="0">
                  <a:ln>
                    <a:noFill/>
                  </a:ln>
                  <a:solidFill>
                    <a:schemeClr val="tx1">
                      <a:lumMod val="65000"/>
                      <a:lumOff val="35000"/>
                    </a:schemeClr>
                  </a:solidFill>
                  <a:effectLst>
                    <a:glow rad="38100">
                      <a:srgbClr val="FFFFFF"/>
                    </a:glow>
                  </a:effectLst>
                  <a:uLnTx/>
                  <a:uFillTx/>
                  <a:latin typeface="Meiryo UI"/>
                  <a:ea typeface="Meiryo UI"/>
                  <a:cs typeface="+mn-cs"/>
                </a:rPr>
                <a:t>ファイル</a:t>
              </a:r>
              <a:endParaRPr kumimoji="1" lang="en-US" altLang="ja-JP" sz="1100" i="0" u="none" strike="noStrike" kern="1200" cap="none" spc="0" normalizeH="0" baseline="0" noProof="0">
                <a:ln>
                  <a:noFill/>
                </a:ln>
                <a:solidFill>
                  <a:schemeClr val="tx1">
                    <a:lumMod val="65000"/>
                    <a:lumOff val="35000"/>
                  </a:schemeClr>
                </a:solidFill>
                <a:effectLst>
                  <a:glow rad="38100">
                    <a:srgbClr val="FFFFFF"/>
                  </a:glow>
                </a:effectLst>
                <a:uLnTx/>
                <a:uFillTx/>
                <a:latin typeface="Meiryo UI"/>
                <a:ea typeface="Meiryo UI"/>
                <a:cs typeface="+mn-cs"/>
              </a:endParaRPr>
            </a:p>
          </p:txBody>
        </p:sp>
        <p:sp>
          <p:nvSpPr>
            <p:cNvPr id="48" name="正方形/長方形 47">
              <a:extLst>
                <a:ext uri="{FF2B5EF4-FFF2-40B4-BE49-F238E27FC236}">
                  <a16:creationId xmlns:a16="http://schemas.microsoft.com/office/drawing/2014/main" id="{C095A47D-C325-A364-868D-FF1009D48375}"/>
                </a:ext>
              </a:extLst>
            </p:cNvPr>
            <p:cNvSpPr/>
            <p:nvPr/>
          </p:nvSpPr>
          <p:spPr>
            <a:xfrm>
              <a:off x="10616885" y="3990564"/>
              <a:ext cx="1244888" cy="1407910"/>
            </a:xfrm>
            <a:prstGeom prst="rec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endParaRPr kumimoji="1" lang="ja-JP" altLang="en-US" sz="1400">
                <a:solidFill>
                  <a:srgbClr val="3797AE"/>
                </a:solidFill>
                <a:latin typeface="+mn-ea"/>
                <a:cs typeface="Hiragino Kaku Gothic Pro W3" charset="-128"/>
              </a:endParaRPr>
            </a:p>
          </p:txBody>
        </p:sp>
      </p:grpSp>
      <p:cxnSp>
        <p:nvCxnSpPr>
          <p:cNvPr id="40" name="直線コネクタ 39">
            <a:extLst>
              <a:ext uri="{FF2B5EF4-FFF2-40B4-BE49-F238E27FC236}">
                <a16:creationId xmlns:a16="http://schemas.microsoft.com/office/drawing/2014/main" id="{80AD1C23-BB5C-C56E-9C2D-83CC81684886}"/>
              </a:ext>
            </a:extLst>
          </p:cNvPr>
          <p:cNvCxnSpPr>
            <a:cxnSpLocks/>
          </p:cNvCxnSpPr>
          <p:nvPr/>
        </p:nvCxnSpPr>
        <p:spPr>
          <a:xfrm flipV="1">
            <a:off x="4354459" y="4439957"/>
            <a:ext cx="168114" cy="1117747"/>
          </a:xfrm>
          <a:prstGeom prst="line">
            <a:avLst/>
          </a:prstGeom>
          <a:ln>
            <a:solidFill>
              <a:schemeClr val="bg1">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64" name="正方形/長方形 63">
            <a:extLst>
              <a:ext uri="{FF2B5EF4-FFF2-40B4-BE49-F238E27FC236}">
                <a16:creationId xmlns:a16="http://schemas.microsoft.com/office/drawing/2014/main" id="{1906219F-0C11-7FA4-8C2D-74F07FC45DF1}"/>
              </a:ext>
            </a:extLst>
          </p:cNvPr>
          <p:cNvSpPr/>
          <p:nvPr/>
        </p:nvSpPr>
        <p:spPr>
          <a:xfrm>
            <a:off x="8888589" y="3765098"/>
            <a:ext cx="2945907" cy="310004"/>
          </a:xfrm>
          <a:prstGeom prst="rect">
            <a:avLst/>
          </a:prstGeom>
          <a:solidFill>
            <a:srgbClr val="FFFFFF">
              <a:alpha val="2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36000" tIns="36000" rIns="36000" bIns="36000" rtlCol="0" anchor="ctr"/>
          <a:lstStyle>
            <a:defPPr>
              <a:defRPr lang="ja-JP"/>
            </a:defPPr>
            <a:lvl1pPr algn="l" rtl="0" fontAlgn="base">
              <a:spcBef>
                <a:spcPct val="0"/>
              </a:spcBef>
              <a:spcAft>
                <a:spcPct val="0"/>
              </a:spcAft>
              <a:defRPr kumimoji="1" kern="1200">
                <a:solidFill>
                  <a:schemeClr val="lt1"/>
                </a:solidFill>
                <a:latin typeface="+mn-lt"/>
                <a:ea typeface="+mn-ea"/>
                <a:cs typeface="+mn-cs"/>
              </a:defRPr>
            </a:lvl1pPr>
            <a:lvl2pPr marL="457200" algn="l" rtl="0" fontAlgn="base">
              <a:spcBef>
                <a:spcPct val="0"/>
              </a:spcBef>
              <a:spcAft>
                <a:spcPct val="0"/>
              </a:spcAft>
              <a:defRPr kumimoji="1" kern="1200">
                <a:solidFill>
                  <a:schemeClr val="lt1"/>
                </a:solidFill>
                <a:latin typeface="+mn-lt"/>
                <a:ea typeface="+mn-ea"/>
                <a:cs typeface="+mn-cs"/>
              </a:defRPr>
            </a:lvl2pPr>
            <a:lvl3pPr marL="914400" algn="l" rtl="0" fontAlgn="base">
              <a:spcBef>
                <a:spcPct val="0"/>
              </a:spcBef>
              <a:spcAft>
                <a:spcPct val="0"/>
              </a:spcAft>
              <a:defRPr kumimoji="1" kern="1200">
                <a:solidFill>
                  <a:schemeClr val="lt1"/>
                </a:solidFill>
                <a:latin typeface="+mn-lt"/>
                <a:ea typeface="+mn-ea"/>
                <a:cs typeface="+mn-cs"/>
              </a:defRPr>
            </a:lvl3pPr>
            <a:lvl4pPr marL="1371600" algn="l" rtl="0" fontAlgn="base">
              <a:spcBef>
                <a:spcPct val="0"/>
              </a:spcBef>
              <a:spcAft>
                <a:spcPct val="0"/>
              </a:spcAft>
              <a:defRPr kumimoji="1" kern="1200">
                <a:solidFill>
                  <a:schemeClr val="lt1"/>
                </a:solidFill>
                <a:latin typeface="+mn-lt"/>
                <a:ea typeface="+mn-ea"/>
                <a:cs typeface="+mn-cs"/>
              </a:defRPr>
            </a:lvl4pPr>
            <a:lvl5pPr marL="1828800" algn="l" rtl="0" fontAlgn="base">
              <a:spcBef>
                <a:spcPct val="0"/>
              </a:spcBef>
              <a:spcAft>
                <a:spcPct val="0"/>
              </a:spcAft>
              <a:defRPr kumimoji="1" kern="1200">
                <a:solidFill>
                  <a:schemeClr val="lt1"/>
                </a:solidFill>
                <a:latin typeface="+mn-lt"/>
                <a:ea typeface="+mn-ea"/>
                <a:cs typeface="+mn-cs"/>
              </a:defRPr>
            </a:lvl5pPr>
            <a:lvl6pPr marL="2286000" algn="l" defTabSz="914400" rtl="0" eaLnBrk="1" latinLnBrk="0" hangingPunct="1">
              <a:defRPr kumimoji="1" kern="1200">
                <a:solidFill>
                  <a:schemeClr val="lt1"/>
                </a:solidFill>
                <a:latin typeface="+mn-lt"/>
                <a:ea typeface="+mn-ea"/>
                <a:cs typeface="+mn-cs"/>
              </a:defRPr>
            </a:lvl6pPr>
            <a:lvl7pPr marL="2743200" algn="l" defTabSz="914400" rtl="0" eaLnBrk="1" latinLnBrk="0" hangingPunct="1">
              <a:defRPr kumimoji="1" kern="1200">
                <a:solidFill>
                  <a:schemeClr val="lt1"/>
                </a:solidFill>
                <a:latin typeface="+mn-lt"/>
                <a:ea typeface="+mn-ea"/>
                <a:cs typeface="+mn-cs"/>
              </a:defRPr>
            </a:lvl7pPr>
            <a:lvl8pPr marL="3200400" algn="l" defTabSz="914400" rtl="0" eaLnBrk="1" latinLnBrk="0" hangingPunct="1">
              <a:defRPr kumimoji="1" kern="1200">
                <a:solidFill>
                  <a:schemeClr val="lt1"/>
                </a:solidFill>
                <a:latin typeface="+mn-lt"/>
                <a:ea typeface="+mn-ea"/>
                <a:cs typeface="+mn-cs"/>
              </a:defRPr>
            </a:lvl8pPr>
            <a:lvl9pPr marL="3657600" algn="l" defTabSz="914400" rtl="0" eaLnBrk="1" latinLnBrk="0" hangingPunct="1">
              <a:defRPr kumimoji="1" kern="1200">
                <a:solidFill>
                  <a:schemeClr val="lt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Tx/>
              <a:buSzTx/>
              <a:buFontTx/>
              <a:buNone/>
              <a:tabLst/>
              <a:defRPr/>
            </a:pPr>
            <a:r>
              <a:rPr lang="en-US" altLang="ja-JP" sz="800">
                <a:solidFill>
                  <a:srgbClr val="000000">
                    <a:lumMod val="65000"/>
                    <a:lumOff val="35000"/>
                  </a:srgbClr>
                </a:solidFill>
                <a:effectLst>
                  <a:glow rad="127000">
                    <a:schemeClr val="bg1"/>
                  </a:glow>
                </a:effectLst>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 </a:t>
            </a:r>
            <a:r>
              <a:rPr lang="ja-JP" altLang="en-US" sz="800">
                <a:solidFill>
                  <a:srgbClr val="000000">
                    <a:lumMod val="65000"/>
                    <a:lumOff val="35000"/>
                  </a:srgbClr>
                </a:solidFill>
                <a:effectLst>
                  <a:glow rad="127000">
                    <a:schemeClr val="bg1"/>
                  </a:glow>
                </a:effectLst>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消込解除不要分が含まれる場合、解除キャンセルする必要があるが、</a:t>
            </a:r>
            <a:br>
              <a:rPr lang="ja-JP" altLang="en-US" sz="800">
                <a:solidFill>
                  <a:srgbClr val="000000">
                    <a:lumMod val="65000"/>
                    <a:lumOff val="35000"/>
                  </a:srgbClr>
                </a:solidFill>
                <a:effectLst>
                  <a:glow rad="127000">
                    <a:schemeClr val="bg1"/>
                  </a:glow>
                </a:effectLst>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br>
            <a:r>
              <a:rPr lang="ja-JP" altLang="en-US" sz="800">
                <a:solidFill>
                  <a:srgbClr val="000000">
                    <a:lumMod val="65000"/>
                    <a:lumOff val="35000"/>
                  </a:srgbClr>
                </a:solidFill>
                <a:effectLst>
                  <a:glow rad="127000">
                    <a:schemeClr val="bg1"/>
                  </a:glow>
                </a:effectLst>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　 当該ツールの対象外のため、別途マニュアル対応が必要となる</a:t>
            </a:r>
          </a:p>
        </p:txBody>
      </p:sp>
      <p:sp>
        <p:nvSpPr>
          <p:cNvPr id="47" name="楕円 46">
            <a:extLst>
              <a:ext uri="{FF2B5EF4-FFF2-40B4-BE49-F238E27FC236}">
                <a16:creationId xmlns:a16="http://schemas.microsoft.com/office/drawing/2014/main" id="{846959CF-A379-FFE6-3950-4A0E7E164B0A}"/>
              </a:ext>
            </a:extLst>
          </p:cNvPr>
          <p:cNvSpPr/>
          <p:nvPr/>
        </p:nvSpPr>
        <p:spPr>
          <a:xfrm>
            <a:off x="10518385" y="2838805"/>
            <a:ext cx="222534" cy="222534"/>
          </a:xfrm>
          <a:prstGeom prst="ellipse">
            <a:avLst/>
          </a:prstGeom>
          <a:solidFill>
            <a:schemeClr val="bg1">
              <a:lumMod val="5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en-US" altLang="ja-JP" sz="1050" b="1">
                <a:solidFill>
                  <a:schemeClr val="bg1"/>
                </a:solidFill>
                <a:latin typeface="+mn-ea"/>
                <a:cs typeface="Hiragino Kaku Gothic Pro W3" charset="-128"/>
              </a:rPr>
              <a:t>1</a:t>
            </a:r>
            <a:endParaRPr kumimoji="1" lang="ja-JP" altLang="en-US" sz="1050" b="1">
              <a:solidFill>
                <a:schemeClr val="bg1"/>
              </a:solidFill>
              <a:latin typeface="+mn-ea"/>
              <a:cs typeface="Hiragino Kaku Gothic Pro W3" charset="-128"/>
            </a:endParaRPr>
          </a:p>
        </p:txBody>
      </p:sp>
      <p:sp>
        <p:nvSpPr>
          <p:cNvPr id="73" name="正方形/長方形 72">
            <a:extLst>
              <a:ext uri="{FF2B5EF4-FFF2-40B4-BE49-F238E27FC236}">
                <a16:creationId xmlns:a16="http://schemas.microsoft.com/office/drawing/2014/main" id="{70886599-77FF-2ECC-C3F8-93B28E2BAC5E}"/>
              </a:ext>
            </a:extLst>
          </p:cNvPr>
          <p:cNvSpPr/>
          <p:nvPr/>
        </p:nvSpPr>
        <p:spPr>
          <a:xfrm>
            <a:off x="3625387" y="5557704"/>
            <a:ext cx="1839383" cy="735938"/>
          </a:xfrm>
          <a:prstGeom prst="rect">
            <a:avLst/>
          </a:prstGeom>
          <a:solidFill>
            <a:schemeClr val="bg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lang="ja-JP" altLang="en-US" sz="1050">
                <a:solidFill>
                  <a:schemeClr val="accent4">
                    <a:lumMod val="65000"/>
                    <a:lumOff val="35000"/>
                  </a:schemeClr>
                </a:solidFill>
                <a:latin typeface="+mn-ea"/>
                <a:ea typeface="Meiryo UI" panose="020B0604030504040204" pitchFamily="50" charset="-128"/>
                <a:cs typeface="Arial" panose="020B0604020202020204" pitchFamily="34" charset="0"/>
                <a:sym typeface="MS UI Gothic" panose="020B0600070205080204" pitchFamily="34" charset="-128"/>
              </a:rPr>
              <a:t>登録伝票数に関わらず、</a:t>
            </a:r>
            <a:r>
              <a:rPr lang="en-US" altLang="ja-JP" sz="1050">
                <a:solidFill>
                  <a:schemeClr val="accent4">
                    <a:lumMod val="65000"/>
                    <a:lumOff val="35000"/>
                  </a:schemeClr>
                </a:solidFill>
                <a:latin typeface="+mn-ea"/>
                <a:ea typeface="Meiryo UI" panose="020B0604030504040204" pitchFamily="50" charset="-128"/>
                <a:cs typeface="Arial" panose="020B0604020202020204" pitchFamily="34" charset="0"/>
                <a:sym typeface="MS UI Gothic" panose="020B0600070205080204" pitchFamily="34" charset="-128"/>
              </a:rPr>
              <a:t>1</a:t>
            </a:r>
            <a:r>
              <a:rPr lang="ja-JP" altLang="en-US" sz="1050">
                <a:solidFill>
                  <a:schemeClr val="accent4">
                    <a:lumMod val="65000"/>
                    <a:lumOff val="35000"/>
                  </a:schemeClr>
                </a:solidFill>
                <a:latin typeface="+mn-ea"/>
                <a:ea typeface="Meiryo UI" panose="020B0604030504040204" pitchFamily="50" charset="-128"/>
                <a:cs typeface="Arial" panose="020B0604020202020204" pitchFamily="34" charset="0"/>
                <a:sym typeface="MS UI Gothic" panose="020B0600070205080204" pitchFamily="34" charset="-128"/>
              </a:rPr>
              <a:t>ファイルにまとめて出力する（ツール</a:t>
            </a:r>
            <a:r>
              <a:rPr lang="en-US" altLang="ja-JP" sz="1050">
                <a:solidFill>
                  <a:schemeClr val="accent4">
                    <a:lumMod val="65000"/>
                    <a:lumOff val="35000"/>
                  </a:schemeClr>
                </a:solidFill>
                <a:latin typeface="+mn-ea"/>
                <a:ea typeface="Meiryo UI" panose="020B0604030504040204" pitchFamily="50" charset="-128"/>
                <a:cs typeface="Arial" panose="020B0604020202020204" pitchFamily="34" charset="0"/>
                <a:sym typeface="MS UI Gothic" panose="020B0600070205080204" pitchFamily="34" charset="-128"/>
              </a:rPr>
              <a:t>1</a:t>
            </a:r>
            <a:r>
              <a:rPr lang="ja-JP" altLang="en-US" sz="1050">
                <a:solidFill>
                  <a:schemeClr val="accent4">
                    <a:lumMod val="65000"/>
                    <a:lumOff val="35000"/>
                  </a:schemeClr>
                </a:solidFill>
                <a:latin typeface="+mn-ea"/>
                <a:ea typeface="Meiryo UI" panose="020B0604030504040204" pitchFamily="50" charset="-128"/>
                <a:cs typeface="Arial" panose="020B0604020202020204" pitchFamily="34" charset="0"/>
                <a:sym typeface="MS UI Gothic" panose="020B0600070205080204" pitchFamily="34" charset="-128"/>
              </a:rPr>
              <a:t>実行につき</a:t>
            </a:r>
            <a:r>
              <a:rPr lang="en-US" altLang="ja-JP" sz="1050">
                <a:solidFill>
                  <a:schemeClr val="accent4">
                    <a:lumMod val="65000"/>
                    <a:lumOff val="35000"/>
                  </a:schemeClr>
                </a:solidFill>
                <a:latin typeface="+mn-ea"/>
                <a:ea typeface="Meiryo UI" panose="020B0604030504040204" pitchFamily="50" charset="-128"/>
                <a:cs typeface="Arial" panose="020B0604020202020204" pitchFamily="34" charset="0"/>
                <a:sym typeface="MS UI Gothic" panose="020B0600070205080204" pitchFamily="34" charset="-128"/>
              </a:rPr>
              <a:t>1</a:t>
            </a:r>
            <a:r>
              <a:rPr lang="ja-JP" altLang="en-US" sz="1050">
                <a:solidFill>
                  <a:schemeClr val="accent4">
                    <a:lumMod val="65000"/>
                    <a:lumOff val="35000"/>
                  </a:schemeClr>
                </a:solidFill>
                <a:latin typeface="+mn-ea"/>
                <a:ea typeface="Meiryo UI" panose="020B0604030504040204" pitchFamily="50" charset="-128"/>
                <a:cs typeface="Arial" panose="020B0604020202020204" pitchFamily="34" charset="0"/>
                <a:sym typeface="MS UI Gothic" panose="020B0600070205080204" pitchFamily="34" charset="-128"/>
              </a:rPr>
              <a:t>ファイルを出力する）</a:t>
            </a:r>
            <a:endParaRPr lang="en-US" altLang="ja-JP" sz="1050">
              <a:solidFill>
                <a:srgbClr val="000000">
                  <a:lumMod val="65000"/>
                  <a:lumOff val="35000"/>
                </a:srgb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endParaRPr>
          </a:p>
        </p:txBody>
      </p:sp>
      <p:sp>
        <p:nvSpPr>
          <p:cNvPr id="78" name="楕円 77">
            <a:extLst>
              <a:ext uri="{FF2B5EF4-FFF2-40B4-BE49-F238E27FC236}">
                <a16:creationId xmlns:a16="http://schemas.microsoft.com/office/drawing/2014/main" id="{E1E0EBBC-A28D-A0E0-9BF0-6F612266FB5D}"/>
              </a:ext>
            </a:extLst>
          </p:cNvPr>
          <p:cNvSpPr/>
          <p:nvPr/>
        </p:nvSpPr>
        <p:spPr>
          <a:xfrm>
            <a:off x="3523812" y="5446437"/>
            <a:ext cx="222534" cy="222534"/>
          </a:xfrm>
          <a:prstGeom prst="ellipse">
            <a:avLst/>
          </a:prstGeom>
          <a:solidFill>
            <a:schemeClr val="bg1">
              <a:lumMod val="5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en-US" altLang="ja-JP" sz="1050" b="1">
                <a:solidFill>
                  <a:schemeClr val="bg1"/>
                </a:solidFill>
                <a:latin typeface="+mn-ea"/>
                <a:cs typeface="Hiragino Kaku Gothic Pro W3" charset="-128"/>
              </a:rPr>
              <a:t>3</a:t>
            </a:r>
            <a:endParaRPr kumimoji="1" lang="ja-JP" altLang="en-US" sz="1050" b="1">
              <a:solidFill>
                <a:schemeClr val="bg1"/>
              </a:solidFill>
              <a:latin typeface="+mn-ea"/>
              <a:cs typeface="Hiragino Kaku Gothic Pro W3" charset="-128"/>
            </a:endParaRPr>
          </a:p>
        </p:txBody>
      </p:sp>
      <p:sp>
        <p:nvSpPr>
          <p:cNvPr id="87" name="正方形/長方形 86">
            <a:extLst>
              <a:ext uri="{FF2B5EF4-FFF2-40B4-BE49-F238E27FC236}">
                <a16:creationId xmlns:a16="http://schemas.microsoft.com/office/drawing/2014/main" id="{F0106E61-445A-1163-6F7A-0AC702CA7C5C}"/>
              </a:ext>
            </a:extLst>
          </p:cNvPr>
          <p:cNvSpPr/>
          <p:nvPr/>
        </p:nvSpPr>
        <p:spPr>
          <a:xfrm>
            <a:off x="6445252" y="5914061"/>
            <a:ext cx="1800000" cy="546233"/>
          </a:xfrm>
          <a:prstGeom prst="rect">
            <a:avLst/>
          </a:prstGeom>
          <a:solidFill>
            <a:schemeClr val="bg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lang="ja-JP" altLang="en-US" sz="1050">
                <a:solidFill>
                  <a:schemeClr val="accent4">
                    <a:lumMod val="65000"/>
                    <a:lumOff val="35000"/>
                  </a:schemeClr>
                </a:solidFill>
                <a:latin typeface="+mn-ea"/>
                <a:ea typeface="Meiryo UI" panose="020B0604030504040204" pitchFamily="50" charset="-128"/>
                <a:cs typeface="Arial" panose="020B0604020202020204" pitchFamily="34" charset="0"/>
                <a:sym typeface="MS UI Gothic" panose="020B0600070205080204" pitchFamily="34" charset="-128"/>
              </a:rPr>
              <a:t>入金</a:t>
            </a:r>
            <a:r>
              <a:rPr lang="en-US" altLang="ja-JP" sz="1050">
                <a:solidFill>
                  <a:schemeClr val="accent4">
                    <a:lumMod val="65000"/>
                    <a:lumOff val="35000"/>
                  </a:schemeClr>
                </a:solidFill>
                <a:latin typeface="+mn-ea"/>
                <a:ea typeface="Meiryo UI" panose="020B0604030504040204" pitchFamily="50" charset="-128"/>
                <a:cs typeface="Arial" panose="020B0604020202020204" pitchFamily="34" charset="0"/>
                <a:sym typeface="MS UI Gothic" panose="020B0600070205080204" pitchFamily="34" charset="-128"/>
              </a:rPr>
              <a:t>#</a:t>
            </a:r>
            <a:r>
              <a:rPr lang="ja-JP" altLang="en-US" sz="1050">
                <a:solidFill>
                  <a:schemeClr val="accent4">
                    <a:lumMod val="65000"/>
                    <a:lumOff val="35000"/>
                  </a:schemeClr>
                </a:solidFill>
                <a:latin typeface="+mn-ea"/>
                <a:ea typeface="Meiryo UI" panose="020B0604030504040204" pitchFamily="50" charset="-128"/>
                <a:cs typeface="Arial" panose="020B0604020202020204" pitchFamily="34" charset="0"/>
                <a:sym typeface="MS UI Gothic" panose="020B0600070205080204" pitchFamily="34" charset="-128"/>
              </a:rPr>
              <a:t>数分の伝票が登録されるファイルを作成する</a:t>
            </a:r>
          </a:p>
        </p:txBody>
      </p:sp>
      <p:sp>
        <p:nvSpPr>
          <p:cNvPr id="88" name="正方形/長方形 87">
            <a:extLst>
              <a:ext uri="{FF2B5EF4-FFF2-40B4-BE49-F238E27FC236}">
                <a16:creationId xmlns:a16="http://schemas.microsoft.com/office/drawing/2014/main" id="{B7A84D8D-95B6-AFB1-DE29-68A812208174}"/>
              </a:ext>
            </a:extLst>
          </p:cNvPr>
          <p:cNvSpPr/>
          <p:nvPr/>
        </p:nvSpPr>
        <p:spPr>
          <a:xfrm>
            <a:off x="8516486" y="5914061"/>
            <a:ext cx="1800000" cy="546233"/>
          </a:xfrm>
          <a:prstGeom prst="rect">
            <a:avLst/>
          </a:prstGeom>
          <a:solidFill>
            <a:schemeClr val="bg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lang="ja-JP" altLang="en-US" sz="1050">
                <a:solidFill>
                  <a:schemeClr val="accent4">
                    <a:lumMod val="65000"/>
                    <a:lumOff val="35000"/>
                  </a:schemeClr>
                </a:solidFill>
                <a:latin typeface="+mn-ea"/>
                <a:ea typeface="Meiryo UI" panose="020B0604030504040204" pitchFamily="50" charset="-128"/>
                <a:cs typeface="Arial" panose="020B0604020202020204" pitchFamily="34" charset="0"/>
                <a:sym typeface="MS UI Gothic" panose="020B0600070205080204" pitchFamily="34" charset="-128"/>
              </a:rPr>
              <a:t>請求</a:t>
            </a:r>
            <a:r>
              <a:rPr lang="en-US" altLang="ja-JP" sz="1050">
                <a:solidFill>
                  <a:schemeClr val="accent4">
                    <a:lumMod val="65000"/>
                    <a:lumOff val="35000"/>
                  </a:schemeClr>
                </a:solidFill>
                <a:latin typeface="+mn-ea"/>
                <a:ea typeface="Meiryo UI" panose="020B0604030504040204" pitchFamily="50" charset="-128"/>
                <a:cs typeface="Arial" panose="020B0604020202020204" pitchFamily="34" charset="0"/>
                <a:sym typeface="MS UI Gothic" panose="020B0600070205080204" pitchFamily="34" charset="-128"/>
              </a:rPr>
              <a:t>#</a:t>
            </a:r>
            <a:r>
              <a:rPr lang="ja-JP" altLang="en-US" sz="1050">
                <a:solidFill>
                  <a:schemeClr val="accent4">
                    <a:lumMod val="65000"/>
                    <a:lumOff val="35000"/>
                  </a:schemeClr>
                </a:solidFill>
                <a:latin typeface="+mn-ea"/>
                <a:ea typeface="Meiryo UI" panose="020B0604030504040204" pitchFamily="50" charset="-128"/>
                <a:cs typeface="Arial" panose="020B0604020202020204" pitchFamily="34" charset="0"/>
                <a:sym typeface="MS UI Gothic" panose="020B0600070205080204" pitchFamily="34" charset="-128"/>
              </a:rPr>
              <a:t>数分の伝票が登録される</a:t>
            </a:r>
            <a:br>
              <a:rPr lang="ja-JP" altLang="en-US" sz="1050">
                <a:solidFill>
                  <a:schemeClr val="accent4">
                    <a:lumMod val="65000"/>
                    <a:lumOff val="35000"/>
                  </a:schemeClr>
                </a:solidFill>
                <a:latin typeface="+mn-ea"/>
                <a:ea typeface="Meiryo UI" panose="020B0604030504040204" pitchFamily="50" charset="-128"/>
                <a:cs typeface="Arial" panose="020B0604020202020204" pitchFamily="34" charset="0"/>
                <a:sym typeface="MS UI Gothic" panose="020B0600070205080204" pitchFamily="34" charset="-128"/>
              </a:rPr>
            </a:br>
            <a:r>
              <a:rPr lang="ja-JP" altLang="en-US" sz="1050">
                <a:solidFill>
                  <a:schemeClr val="accent4">
                    <a:lumMod val="65000"/>
                    <a:lumOff val="35000"/>
                  </a:schemeClr>
                </a:solidFill>
                <a:latin typeface="+mn-ea"/>
                <a:ea typeface="Meiryo UI" panose="020B0604030504040204" pitchFamily="50" charset="-128"/>
                <a:cs typeface="Arial" panose="020B0604020202020204" pitchFamily="34" charset="0"/>
                <a:sym typeface="MS UI Gothic" panose="020B0600070205080204" pitchFamily="34" charset="-128"/>
              </a:rPr>
              <a:t>ファイルを作成する</a:t>
            </a:r>
          </a:p>
        </p:txBody>
      </p:sp>
      <p:sp>
        <p:nvSpPr>
          <p:cNvPr id="60" name="楕円 59">
            <a:extLst>
              <a:ext uri="{FF2B5EF4-FFF2-40B4-BE49-F238E27FC236}">
                <a16:creationId xmlns:a16="http://schemas.microsoft.com/office/drawing/2014/main" id="{FA0EA7F7-256D-DC7F-20F5-BB5D938597BE}"/>
              </a:ext>
            </a:extLst>
          </p:cNvPr>
          <p:cNvSpPr/>
          <p:nvPr/>
        </p:nvSpPr>
        <p:spPr>
          <a:xfrm>
            <a:off x="6263734" y="5750927"/>
            <a:ext cx="222534" cy="222534"/>
          </a:xfrm>
          <a:prstGeom prst="ellipse">
            <a:avLst/>
          </a:prstGeom>
          <a:solidFill>
            <a:schemeClr val="bg1">
              <a:lumMod val="5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en-US" altLang="ja-JP" sz="1050" b="1">
                <a:solidFill>
                  <a:schemeClr val="bg1"/>
                </a:solidFill>
                <a:latin typeface="+mn-ea"/>
                <a:cs typeface="Hiragino Kaku Gothic Pro W3" charset="-128"/>
              </a:rPr>
              <a:t>2</a:t>
            </a:r>
            <a:endParaRPr kumimoji="1" lang="ja-JP" altLang="en-US" sz="1050" b="1">
              <a:solidFill>
                <a:schemeClr val="bg1"/>
              </a:solidFill>
              <a:latin typeface="+mn-ea"/>
              <a:cs typeface="Hiragino Kaku Gothic Pro W3" charset="-128"/>
            </a:endParaRPr>
          </a:p>
        </p:txBody>
      </p:sp>
      <p:sp>
        <p:nvSpPr>
          <p:cNvPr id="16" name="四角形: 角を丸くする 15">
            <a:extLst>
              <a:ext uri="{FF2B5EF4-FFF2-40B4-BE49-F238E27FC236}">
                <a16:creationId xmlns:a16="http://schemas.microsoft.com/office/drawing/2014/main" id="{A9B76281-CB79-C126-CBD7-E15BB9A5C79F}"/>
              </a:ext>
            </a:extLst>
          </p:cNvPr>
          <p:cNvSpPr/>
          <p:nvPr/>
        </p:nvSpPr>
        <p:spPr>
          <a:xfrm>
            <a:off x="422789" y="3352494"/>
            <a:ext cx="842400" cy="323145"/>
          </a:xfrm>
          <a:prstGeom prst="roundRect">
            <a:avLst>
              <a:gd name="adj" fmla="val 0"/>
            </a:avLst>
          </a:prstGeom>
          <a:solidFill>
            <a:schemeClr val="bg1">
              <a:lumMod val="5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400">
                <a:solidFill>
                  <a:schemeClr val="bg1"/>
                </a:solidFill>
                <a:latin typeface="+mn-ea"/>
                <a:cs typeface="Hiragino Kaku Gothic Pro W3" charset="-128"/>
              </a:rPr>
              <a:t>転記日付</a:t>
            </a:r>
            <a:endParaRPr kumimoji="1" lang="ja-JP" altLang="en-US" sz="1400">
              <a:solidFill>
                <a:schemeClr val="bg1"/>
              </a:solidFill>
              <a:latin typeface="+mn-ea"/>
              <a:cs typeface="Hiragino Kaku Gothic Pro W3" charset="-128"/>
            </a:endParaRPr>
          </a:p>
        </p:txBody>
      </p:sp>
      <p:sp>
        <p:nvSpPr>
          <p:cNvPr id="17" name="四角形: 角を丸くする 16">
            <a:extLst>
              <a:ext uri="{FF2B5EF4-FFF2-40B4-BE49-F238E27FC236}">
                <a16:creationId xmlns:a16="http://schemas.microsoft.com/office/drawing/2014/main" id="{4FAE4153-1566-9467-452D-BE6C215112DC}"/>
              </a:ext>
            </a:extLst>
          </p:cNvPr>
          <p:cNvSpPr/>
          <p:nvPr/>
        </p:nvSpPr>
        <p:spPr>
          <a:xfrm>
            <a:off x="1266696" y="3352494"/>
            <a:ext cx="1513848" cy="323145"/>
          </a:xfrm>
          <a:prstGeom prst="roundRect">
            <a:avLst>
              <a:gd name="adj" fmla="val 0"/>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endParaRPr kumimoji="1" lang="ja-JP" altLang="en-US" sz="1400">
              <a:solidFill>
                <a:schemeClr val="tx1">
                  <a:lumMod val="65000"/>
                  <a:lumOff val="35000"/>
                </a:schemeClr>
              </a:solidFill>
              <a:latin typeface="+mn-ea"/>
              <a:cs typeface="Hiragino Kaku Gothic Pro W3" charset="-128"/>
            </a:endParaRPr>
          </a:p>
        </p:txBody>
      </p:sp>
      <p:cxnSp>
        <p:nvCxnSpPr>
          <p:cNvPr id="53" name="直線コネクタ 52">
            <a:extLst>
              <a:ext uri="{FF2B5EF4-FFF2-40B4-BE49-F238E27FC236}">
                <a16:creationId xmlns:a16="http://schemas.microsoft.com/office/drawing/2014/main" id="{73C959CF-4BCF-2213-5F4B-8977B8929234}"/>
              </a:ext>
            </a:extLst>
          </p:cNvPr>
          <p:cNvCxnSpPr>
            <a:cxnSpLocks/>
            <a:stCxn id="13" idx="0"/>
          </p:cNvCxnSpPr>
          <p:nvPr/>
        </p:nvCxnSpPr>
        <p:spPr>
          <a:xfrm flipH="1" flipV="1">
            <a:off x="2218352" y="3123385"/>
            <a:ext cx="340100" cy="1264879"/>
          </a:xfrm>
          <a:prstGeom prst="line">
            <a:avLst/>
          </a:prstGeom>
          <a:ln>
            <a:solidFill>
              <a:schemeClr val="bg1">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8F1B78EF-FFAE-1CA2-3C1D-834943E27501}"/>
              </a:ext>
            </a:extLst>
          </p:cNvPr>
          <p:cNvSpPr/>
          <p:nvPr/>
        </p:nvSpPr>
        <p:spPr>
          <a:xfrm>
            <a:off x="1576176" y="4388264"/>
            <a:ext cx="1964551" cy="890485"/>
          </a:xfrm>
          <a:prstGeom prst="rect">
            <a:avLst/>
          </a:prstGeom>
          <a:solidFill>
            <a:schemeClr val="bg1">
              <a:lumMod val="95000"/>
            </a:schemeClr>
          </a:solidFill>
          <a:ln w="952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kumimoji="1" lang="ja-JP" altLang="en-US" sz="1050" b="1">
                <a:solidFill>
                  <a:schemeClr val="accent4">
                    <a:lumMod val="65000"/>
                    <a:lumOff val="35000"/>
                  </a:schemeClr>
                </a:solidFill>
                <a:latin typeface="+mn-ea"/>
                <a:cs typeface="Hiragino Kaku Gothic Pro W3" charset="-128"/>
              </a:rPr>
              <a:t>補足</a:t>
            </a:r>
            <a:endParaRPr kumimoji="1" lang="en-US" altLang="ja-JP" sz="1050" b="1">
              <a:solidFill>
                <a:schemeClr val="accent4">
                  <a:lumMod val="65000"/>
                  <a:lumOff val="35000"/>
                </a:schemeClr>
              </a:solidFill>
              <a:latin typeface="+mn-ea"/>
              <a:cs typeface="Hiragino Kaku Gothic Pro W3" charset="-128"/>
            </a:endParaRPr>
          </a:p>
          <a:p>
            <a:pPr marL="0" marR="0" lvl="0" indent="0" defTabSz="914400" rtl="0" eaLnBrk="1" fontAlgn="auto" latinLnBrk="0" hangingPunct="1">
              <a:lnSpc>
                <a:spcPct val="100000"/>
              </a:lnSpc>
              <a:spcBef>
                <a:spcPts val="0"/>
              </a:spcBef>
              <a:spcAft>
                <a:spcPts val="0"/>
              </a:spcAft>
              <a:buClrTx/>
              <a:buSzTx/>
              <a:buFontTx/>
              <a:buNone/>
              <a:tabLst/>
              <a:defRPr/>
            </a:pPr>
            <a:r>
              <a:rPr lang="ja-JP" altLang="en-US" sz="1050">
                <a:solidFill>
                  <a:srgbClr val="000000">
                    <a:lumMod val="65000"/>
                    <a:lumOff val="35000"/>
                  </a:srgb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消込取消対象が、</a:t>
            </a:r>
            <a:endParaRPr lang="en-US" altLang="ja-JP" sz="1050">
              <a:solidFill>
                <a:srgbClr val="000000">
                  <a:lumMod val="65000"/>
                  <a:lumOff val="35000"/>
                </a:srgb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endParaRPr>
          </a:p>
          <a:p>
            <a:pPr marR="0" lvl="0" defTabSz="914400" rtl="0" eaLnBrk="1" fontAlgn="auto" latinLnBrk="0" hangingPunct="1">
              <a:lnSpc>
                <a:spcPct val="100000"/>
              </a:lnSpc>
              <a:spcBef>
                <a:spcPts val="0"/>
              </a:spcBef>
              <a:spcAft>
                <a:spcPts val="0"/>
              </a:spcAft>
              <a:buClrTx/>
              <a:buSzTx/>
              <a:tabLst/>
              <a:defRPr/>
            </a:pPr>
            <a:r>
              <a:rPr lang="ja-JP" altLang="en-US" sz="1050">
                <a:solidFill>
                  <a:srgbClr val="000000">
                    <a:lumMod val="65000"/>
                    <a:lumOff val="35000"/>
                  </a:srgb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 ・ 統合請求の場合：統合請求＃</a:t>
            </a:r>
            <a:endParaRPr lang="en-US" altLang="ja-JP" sz="1050">
              <a:solidFill>
                <a:srgbClr val="000000">
                  <a:lumMod val="65000"/>
                  <a:lumOff val="35000"/>
                </a:srgb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endParaRPr>
          </a:p>
          <a:p>
            <a:pPr marR="0" lvl="0" defTabSz="914400" rtl="0" eaLnBrk="1" fontAlgn="auto" latinLnBrk="0" hangingPunct="1">
              <a:lnSpc>
                <a:spcPct val="100000"/>
              </a:lnSpc>
              <a:spcBef>
                <a:spcPts val="0"/>
              </a:spcBef>
              <a:spcAft>
                <a:spcPts val="0"/>
              </a:spcAft>
              <a:buClrTx/>
              <a:buSzTx/>
              <a:tabLst/>
              <a:defRPr/>
            </a:pPr>
            <a:r>
              <a:rPr lang="ja-JP" altLang="en-US" sz="1050">
                <a:solidFill>
                  <a:srgbClr val="000000">
                    <a:lumMod val="65000"/>
                    <a:lumOff val="35000"/>
                  </a:srgb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 ・ 単独請求の場合：請求＃</a:t>
            </a:r>
            <a:endParaRPr lang="en-US" altLang="ja-JP" sz="1050">
              <a:solidFill>
                <a:srgbClr val="000000">
                  <a:lumMod val="65000"/>
                  <a:lumOff val="35000"/>
                </a:srgb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endParaRPr>
          </a:p>
          <a:p>
            <a:pPr marL="0" marR="0" lvl="0" indent="0" defTabSz="914400" rtl="0" eaLnBrk="1" fontAlgn="auto" latinLnBrk="0" hangingPunct="1">
              <a:lnSpc>
                <a:spcPct val="100000"/>
              </a:lnSpc>
              <a:spcBef>
                <a:spcPts val="0"/>
              </a:spcBef>
              <a:spcAft>
                <a:spcPts val="0"/>
              </a:spcAft>
              <a:buClrTx/>
              <a:buSzTx/>
              <a:buFontTx/>
              <a:buNone/>
              <a:tabLst/>
              <a:defRPr/>
            </a:pPr>
            <a:r>
              <a:rPr lang="ja-JP" altLang="en-US" sz="1050">
                <a:solidFill>
                  <a:srgbClr val="000000">
                    <a:lumMod val="65000"/>
                    <a:lumOff val="35000"/>
                  </a:srgb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を指定する</a:t>
            </a:r>
            <a:endParaRPr lang="en-US" altLang="ja-JP" sz="1050">
              <a:solidFill>
                <a:srgbClr val="000000">
                  <a:lumMod val="65000"/>
                  <a:lumOff val="35000"/>
                </a:srgb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endParaRPr>
          </a:p>
        </p:txBody>
      </p:sp>
      <p:sp>
        <p:nvSpPr>
          <p:cNvPr id="37" name="正方形/長方形 36">
            <a:extLst>
              <a:ext uri="{FF2B5EF4-FFF2-40B4-BE49-F238E27FC236}">
                <a16:creationId xmlns:a16="http://schemas.microsoft.com/office/drawing/2014/main" id="{989A4CEF-7BFD-8E77-0EC0-8723E65F9671}"/>
              </a:ext>
            </a:extLst>
          </p:cNvPr>
          <p:cNvSpPr/>
          <p:nvPr/>
        </p:nvSpPr>
        <p:spPr>
          <a:xfrm>
            <a:off x="288250" y="5399475"/>
            <a:ext cx="1964551" cy="890485"/>
          </a:xfrm>
          <a:prstGeom prst="rect">
            <a:avLst/>
          </a:prstGeom>
          <a:solidFill>
            <a:schemeClr val="bg1">
              <a:lumMod val="95000"/>
            </a:schemeClr>
          </a:solidFill>
          <a:ln w="952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kumimoji="1" lang="ja-JP" altLang="en-US" sz="1050" b="1">
                <a:solidFill>
                  <a:schemeClr val="accent4">
                    <a:lumMod val="65000"/>
                    <a:lumOff val="35000"/>
                  </a:schemeClr>
                </a:solidFill>
                <a:latin typeface="+mn-ea"/>
                <a:cs typeface="Hiragino Kaku Gothic Pro W3" charset="-128"/>
              </a:rPr>
              <a:t>補足</a:t>
            </a:r>
            <a:endParaRPr kumimoji="1" lang="en-US" altLang="ja-JP" sz="1050" b="1">
              <a:solidFill>
                <a:schemeClr val="accent4">
                  <a:lumMod val="65000"/>
                  <a:lumOff val="35000"/>
                </a:schemeClr>
              </a:solidFill>
              <a:latin typeface="+mn-ea"/>
              <a:cs typeface="Hiragino Kaku Gothic Pro W3" charset="-128"/>
            </a:endParaRPr>
          </a:p>
          <a:p>
            <a:pPr marL="0" marR="0" lvl="0" indent="0" defTabSz="914400" rtl="0" eaLnBrk="1" fontAlgn="auto" latinLnBrk="0" hangingPunct="1">
              <a:lnSpc>
                <a:spcPct val="100000"/>
              </a:lnSpc>
              <a:spcBef>
                <a:spcPts val="0"/>
              </a:spcBef>
              <a:spcAft>
                <a:spcPts val="0"/>
              </a:spcAft>
              <a:buClrTx/>
              <a:buSzTx/>
              <a:buFontTx/>
              <a:buNone/>
              <a:tabLst/>
              <a:defRPr/>
            </a:pPr>
            <a:r>
              <a:rPr lang="ja-JP" altLang="en-US" sz="1050">
                <a:solidFill>
                  <a:srgbClr val="000000">
                    <a:lumMod val="65000"/>
                    <a:lumOff val="35000"/>
                  </a:srgb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転記日付を入力する</a:t>
            </a:r>
            <a:endParaRPr lang="en-US" altLang="ja-JP" sz="1050">
              <a:solidFill>
                <a:srgbClr val="000000">
                  <a:lumMod val="65000"/>
                  <a:lumOff val="35000"/>
                </a:srgb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endParaRPr>
          </a:p>
          <a:p>
            <a:pPr marL="0" marR="0" lvl="0" indent="0" defTabSz="914400" rtl="0" eaLnBrk="1" fontAlgn="auto" latinLnBrk="0" hangingPunct="1">
              <a:lnSpc>
                <a:spcPct val="100000"/>
              </a:lnSpc>
              <a:spcBef>
                <a:spcPts val="0"/>
              </a:spcBef>
              <a:spcAft>
                <a:spcPts val="0"/>
              </a:spcAft>
              <a:buClrTx/>
              <a:buSzTx/>
              <a:buFontTx/>
              <a:buNone/>
              <a:tabLst/>
              <a:defRPr/>
            </a:pPr>
            <a:r>
              <a:rPr lang="ja-JP" altLang="en-US" sz="1050">
                <a:solidFill>
                  <a:srgbClr val="000000">
                    <a:lumMod val="65000"/>
                    <a:lumOff val="35000"/>
                  </a:srgb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a:t>
            </a:r>
            <a:r>
              <a:rPr lang="en-US" altLang="ja-JP" sz="1050">
                <a:solidFill>
                  <a:srgbClr val="000000">
                    <a:lumMod val="65000"/>
                    <a:lumOff val="35000"/>
                  </a:srgb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NEXUS</a:t>
            </a:r>
            <a:r>
              <a:rPr lang="ja-JP" altLang="en-US" sz="1050">
                <a:solidFill>
                  <a:srgbClr val="000000">
                    <a:lumMod val="65000"/>
                    <a:lumOff val="35000"/>
                  </a:srgb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アップロード時に指定する転記日付と同じ日付にする）</a:t>
            </a:r>
            <a:endParaRPr lang="en-US" altLang="ja-JP" sz="1050">
              <a:solidFill>
                <a:srgbClr val="000000">
                  <a:lumMod val="65000"/>
                  <a:lumOff val="35000"/>
                </a:srgb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endParaRPr>
          </a:p>
        </p:txBody>
      </p:sp>
      <p:cxnSp>
        <p:nvCxnSpPr>
          <p:cNvPr id="46" name="直線コネクタ 45">
            <a:extLst>
              <a:ext uri="{FF2B5EF4-FFF2-40B4-BE49-F238E27FC236}">
                <a16:creationId xmlns:a16="http://schemas.microsoft.com/office/drawing/2014/main" id="{791A3D84-8E08-CDB9-FF91-1A79EF0ACA06}"/>
              </a:ext>
            </a:extLst>
          </p:cNvPr>
          <p:cNvCxnSpPr>
            <a:cxnSpLocks/>
            <a:stCxn id="37" idx="0"/>
          </p:cNvCxnSpPr>
          <p:nvPr/>
        </p:nvCxnSpPr>
        <p:spPr>
          <a:xfrm flipV="1">
            <a:off x="1270526" y="3525386"/>
            <a:ext cx="179484" cy="1874089"/>
          </a:xfrm>
          <a:prstGeom prst="line">
            <a:avLst/>
          </a:prstGeom>
          <a:ln>
            <a:solidFill>
              <a:schemeClr val="bg1">
                <a:lumMod val="50000"/>
              </a:schemeClr>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0244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D945F68-DFAE-49C4-841B-8F39A5D3C2B7}"/>
              </a:ext>
            </a:extLst>
          </p:cNvPr>
          <p:cNvSpPr>
            <a:spLocks noGrp="1"/>
          </p:cNvSpPr>
          <p:nvPr>
            <p:ph type="title"/>
          </p:nvPr>
        </p:nvSpPr>
        <p:spPr>
          <a:xfrm>
            <a:off x="203200" y="152403"/>
            <a:ext cx="9931400" cy="379413"/>
          </a:xfrm>
        </p:spPr>
        <p:txBody>
          <a:bodyPr/>
          <a:lstStyle/>
          <a:p>
            <a:r>
              <a:rPr lang="ja-JP" altLang="en-US">
                <a:solidFill>
                  <a:schemeClr val="tx1">
                    <a:lumMod val="65000"/>
                    <a:lumOff val="35000"/>
                  </a:schemeClr>
                </a:solidFill>
                <a:latin typeface="+mn-ea"/>
                <a:ea typeface="+mn-ea"/>
              </a:rPr>
              <a:t>出力ファイル</a:t>
            </a:r>
            <a:endParaRPr lang="en-US" altLang="ja-JP">
              <a:solidFill>
                <a:schemeClr val="tx1">
                  <a:lumMod val="65000"/>
                  <a:lumOff val="35000"/>
                </a:schemeClr>
              </a:solidFill>
              <a:latin typeface="+mn-ea"/>
              <a:ea typeface="+mn-ea"/>
            </a:endParaRPr>
          </a:p>
        </p:txBody>
      </p:sp>
      <p:sp>
        <p:nvSpPr>
          <p:cNvPr id="6" name="スライド番号プレースホルダー 3">
            <a:extLst>
              <a:ext uri="{FF2B5EF4-FFF2-40B4-BE49-F238E27FC236}">
                <a16:creationId xmlns:a16="http://schemas.microsoft.com/office/drawing/2014/main" id="{57192E70-7EF2-441E-B406-8F9A2A5629CA}"/>
              </a:ext>
            </a:extLst>
          </p:cNvPr>
          <p:cNvSpPr txBox="1">
            <a:spLocks/>
          </p:cNvSpPr>
          <p:nvPr/>
        </p:nvSpPr>
        <p:spPr bwMode="auto">
          <a:xfrm>
            <a:off x="4804833" y="6627168"/>
            <a:ext cx="2540000" cy="2308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ja-JP"/>
            </a:defPPr>
            <a:lvl1pPr algn="ctr" rtl="0" fontAlgn="base">
              <a:spcBef>
                <a:spcPct val="0"/>
              </a:spcBef>
              <a:spcAft>
                <a:spcPct val="0"/>
              </a:spcAft>
              <a:defRPr kumimoji="0" sz="1100" b="0" i="0" kern="1200">
                <a:solidFill>
                  <a:schemeClr val="bg2">
                    <a:lumMod val="75000"/>
                  </a:schemeClr>
                </a:solidFill>
                <a:latin typeface="Meiryo UI" panose="020B0604030504040204" pitchFamily="50" charset="-128"/>
                <a:ea typeface="Meiryo UI" panose="020B0604030504040204" pitchFamily="50" charset="-128"/>
                <a:cs typeface="Meiryo UI" panose="020B0604030504040204" pitchFamily="50" charset="-128"/>
                <a:sym typeface="MS UI Gothic" panose="020B0600070205080204" pitchFamily="34" charset="-128"/>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EB72A429-DDC7-41CC-AC2C-79132BE59620}" type="slidenum">
              <a:rPr kumimoji="0" lang="en-US" altLang="ja-JP" sz="1100" b="0" i="0" u="none" strike="noStrike" kern="1200" cap="none" spc="0" normalizeH="0" baseline="0" noProof="0" smtClean="0">
                <a:ln>
                  <a:noFill/>
                </a:ln>
                <a:solidFill>
                  <a:srgbClr val="000000">
                    <a:lumMod val="85000"/>
                    <a:lumOff val="15000"/>
                  </a:srgbClr>
                </a:solidFill>
                <a:effectLst/>
                <a:uLnTx/>
                <a:uFillTx/>
                <a:latin typeface="+mn-ea"/>
                <a:ea typeface="+mn-ea"/>
                <a:sym typeface="MS UI Gothic" panose="020B0600070205080204" pitchFamily="34" charset="-128"/>
              </a:rPr>
              <a:pPr marL="0" marR="0" lvl="0" indent="0" algn="ctr" defTabSz="914400" rtl="0" eaLnBrk="1" fontAlgn="base" latinLnBrk="0" hangingPunct="1">
                <a:lnSpc>
                  <a:spcPct val="100000"/>
                </a:lnSpc>
                <a:spcBef>
                  <a:spcPct val="0"/>
                </a:spcBef>
                <a:spcAft>
                  <a:spcPct val="0"/>
                </a:spcAft>
                <a:buClrTx/>
                <a:buSzTx/>
                <a:buFontTx/>
                <a:buNone/>
                <a:tabLst/>
                <a:defRPr/>
              </a:pPr>
              <a:t>11</a:t>
            </a:fld>
            <a:endParaRPr kumimoji="0" lang="en-US" altLang="ja-JP" sz="1100" b="0" i="0" u="none" strike="noStrike" kern="1200" cap="none" spc="0" normalizeH="0" baseline="0" noProof="0">
              <a:ln>
                <a:noFill/>
              </a:ln>
              <a:solidFill>
                <a:srgbClr val="000000">
                  <a:lumMod val="85000"/>
                  <a:lumOff val="15000"/>
                </a:srgbClr>
              </a:solidFill>
              <a:effectLst/>
              <a:uLnTx/>
              <a:uFillTx/>
              <a:latin typeface="+mn-ea"/>
              <a:ea typeface="+mn-ea"/>
              <a:sym typeface="MS UI Gothic" panose="020B0600070205080204" pitchFamily="34" charset="-128"/>
            </a:endParaRPr>
          </a:p>
        </p:txBody>
      </p:sp>
      <p:sp>
        <p:nvSpPr>
          <p:cNvPr id="10" name="コンテンツ プレースホルダー 1">
            <a:extLst>
              <a:ext uri="{FF2B5EF4-FFF2-40B4-BE49-F238E27FC236}">
                <a16:creationId xmlns:a16="http://schemas.microsoft.com/office/drawing/2014/main" id="{031AEFA7-705F-4B6B-8FA1-18C92C12675D}"/>
              </a:ext>
            </a:extLst>
          </p:cNvPr>
          <p:cNvSpPr>
            <a:spLocks noGrp="1"/>
          </p:cNvSpPr>
          <p:nvPr>
            <p:ph idx="1"/>
          </p:nvPr>
        </p:nvSpPr>
        <p:spPr>
          <a:xfrm>
            <a:off x="336522" y="642265"/>
            <a:ext cx="11525251" cy="3356157"/>
          </a:xfrm>
        </p:spPr>
        <p:txBody>
          <a:bodyPr/>
          <a:lstStyle/>
          <a:p>
            <a:pPr>
              <a:spcBef>
                <a:spcPts val="1200"/>
              </a:spcBef>
              <a:buFont typeface="Arial" panose="020B0604020202020204" pitchFamily="34" charset="0"/>
              <a:buChar char="•"/>
            </a:pPr>
            <a:r>
              <a:rPr lang="en-US" altLang="ja-JP" sz="1600" kern="0">
                <a:solidFill>
                  <a:schemeClr val="tx1">
                    <a:lumMod val="65000"/>
                    <a:lumOff val="35000"/>
                  </a:schemeClr>
                </a:solidFill>
                <a:latin typeface="+mn-ea"/>
                <a:ea typeface="+mn-ea"/>
              </a:rPr>
              <a:t>NEXUS</a:t>
            </a:r>
            <a:r>
              <a:rPr lang="ja-JP" altLang="en-US" sz="1600" kern="0">
                <a:solidFill>
                  <a:schemeClr val="tx1">
                    <a:lumMod val="65000"/>
                    <a:lumOff val="35000"/>
                  </a:schemeClr>
                </a:solidFill>
                <a:latin typeface="+mn-ea"/>
                <a:ea typeface="+mn-ea"/>
              </a:rPr>
              <a:t>アップロード機能により</a:t>
            </a:r>
            <a:r>
              <a:rPr lang="en-US" altLang="ja-JP" sz="1600" kern="0">
                <a:solidFill>
                  <a:schemeClr val="tx1">
                    <a:lumMod val="65000"/>
                    <a:lumOff val="35000"/>
                  </a:schemeClr>
                </a:solidFill>
                <a:latin typeface="+mn-ea"/>
                <a:ea typeface="+mn-ea"/>
              </a:rPr>
              <a:t>SAP</a:t>
            </a:r>
            <a:r>
              <a:rPr lang="ja-JP" altLang="en-US" sz="1600" kern="0">
                <a:solidFill>
                  <a:schemeClr val="tx1">
                    <a:lumMod val="65000"/>
                    <a:lumOff val="35000"/>
                  </a:schemeClr>
                </a:solidFill>
                <a:latin typeface="+mn-ea"/>
                <a:ea typeface="+mn-ea"/>
              </a:rPr>
              <a:t>に登録するため、作成するファイルは</a:t>
            </a:r>
            <a:r>
              <a:rPr lang="en-US" altLang="ja-JP" sz="1600" kern="0">
                <a:solidFill>
                  <a:schemeClr val="tx1">
                    <a:lumMod val="65000"/>
                    <a:lumOff val="35000"/>
                  </a:schemeClr>
                </a:solidFill>
                <a:latin typeface="+mn-ea"/>
                <a:ea typeface="+mn-ea"/>
              </a:rPr>
              <a:t>NEXUS</a:t>
            </a:r>
            <a:r>
              <a:rPr lang="ja-JP" altLang="en-US" sz="1600" kern="0">
                <a:solidFill>
                  <a:schemeClr val="tx1">
                    <a:lumMod val="65000"/>
                    <a:lumOff val="35000"/>
                  </a:schemeClr>
                </a:solidFill>
                <a:latin typeface="+mn-ea"/>
                <a:ea typeface="+mn-ea"/>
              </a:rPr>
              <a:t>フォーマットに従う</a:t>
            </a:r>
            <a:br>
              <a:rPr lang="en-US" altLang="ja-JP" sz="1600" kern="0">
                <a:solidFill>
                  <a:schemeClr val="tx1">
                    <a:lumMod val="65000"/>
                    <a:lumOff val="35000"/>
                  </a:schemeClr>
                </a:solidFill>
                <a:latin typeface="+mn-ea"/>
                <a:ea typeface="+mn-ea"/>
              </a:rPr>
            </a:br>
            <a:r>
              <a:rPr lang="ja-JP" altLang="en-US" sz="1200" kern="0">
                <a:solidFill>
                  <a:schemeClr val="accent2">
                    <a:lumMod val="60000"/>
                    <a:lumOff val="40000"/>
                  </a:schemeClr>
                </a:solidFill>
                <a:latin typeface="+mn-ea"/>
                <a:ea typeface="+mn-ea"/>
              </a:rPr>
              <a:t>参照先：</a:t>
            </a:r>
            <a:r>
              <a:rPr lang="en-US" altLang="ja-JP" sz="1200">
                <a:solidFill>
                  <a:schemeClr val="accent2">
                    <a:lumMod val="60000"/>
                    <a:lumOff val="40000"/>
                  </a:schemeClr>
                </a:solidFill>
                <a:hlinkClick r:id="rId2">
                  <a:extLst>
                    <a:ext uri="{A12FA001-AC4F-418D-AE19-62706E023703}">
                      <ahyp:hlinkClr xmlns:ahyp="http://schemas.microsoft.com/office/drawing/2018/hyperlinkcolor" val="tx"/>
                    </a:ext>
                  </a:extLst>
                </a:hlinkClick>
              </a:rPr>
              <a:t>10.3.53.84/doc/070.JKK/02.NEXUS/IF</a:t>
            </a:r>
            <a:r>
              <a:rPr lang="ja-JP" altLang="en-US" sz="1200">
                <a:solidFill>
                  <a:schemeClr val="accent2">
                    <a:lumMod val="60000"/>
                    <a:lumOff val="40000"/>
                  </a:schemeClr>
                </a:solidFill>
                <a:hlinkClick r:id="rId2">
                  <a:extLst>
                    <a:ext uri="{A12FA001-AC4F-418D-AE19-62706E023703}">
                      <ahyp:hlinkClr xmlns:ahyp="http://schemas.microsoft.com/office/drawing/2018/hyperlinkcolor" val="tx"/>
                    </a:ext>
                  </a:extLst>
                </a:hlinkClick>
              </a:rPr>
              <a:t>定義書</a:t>
            </a:r>
            <a:r>
              <a:rPr lang="en-US" altLang="ja-JP" sz="1200">
                <a:solidFill>
                  <a:schemeClr val="accent2">
                    <a:lumMod val="60000"/>
                    <a:lumOff val="40000"/>
                  </a:schemeClr>
                </a:solidFill>
                <a:hlinkClick r:id="rId2">
                  <a:extLst>
                    <a:ext uri="{A12FA001-AC4F-418D-AE19-62706E023703}">
                      <ahyp:hlinkClr xmlns:ahyp="http://schemas.microsoft.com/office/drawing/2018/hyperlinkcolor" val="tx"/>
                    </a:ext>
                  </a:extLst>
                </a:hlinkClick>
              </a:rPr>
              <a:t>_375/【IF】【</a:t>
            </a:r>
            <a:r>
              <a:rPr lang="ja-JP" altLang="en-US" sz="1200">
                <a:solidFill>
                  <a:schemeClr val="accent2">
                    <a:lumMod val="60000"/>
                    <a:lumOff val="40000"/>
                  </a:schemeClr>
                </a:solidFill>
                <a:hlinkClick r:id="rId2">
                  <a:extLst>
                    <a:ext uri="{A12FA001-AC4F-418D-AE19-62706E023703}">
                      <ahyp:hlinkClr xmlns:ahyp="http://schemas.microsoft.com/office/drawing/2018/hyperlinkcolor" val="tx"/>
                    </a:ext>
                  </a:extLst>
                </a:hlinkClick>
              </a:rPr>
              <a:t>仕訳生成</a:t>
            </a:r>
            <a:r>
              <a:rPr lang="en-US" altLang="ja-JP" sz="1200">
                <a:solidFill>
                  <a:schemeClr val="accent2">
                    <a:lumMod val="60000"/>
                    <a:lumOff val="40000"/>
                  </a:schemeClr>
                </a:solidFill>
                <a:hlinkClick r:id="rId2">
                  <a:extLst>
                    <a:ext uri="{A12FA001-AC4F-418D-AE19-62706E023703}">
                      <ahyp:hlinkClr xmlns:ahyp="http://schemas.microsoft.com/office/drawing/2018/hyperlinkcolor" val="tx"/>
                    </a:ext>
                  </a:extLst>
                </a:hlinkClick>
              </a:rPr>
              <a:t>】IF</a:t>
            </a:r>
            <a:r>
              <a:rPr lang="ja-JP" altLang="en-US" sz="1200">
                <a:solidFill>
                  <a:schemeClr val="accent2">
                    <a:lumMod val="60000"/>
                    <a:lumOff val="40000"/>
                  </a:schemeClr>
                </a:solidFill>
                <a:hlinkClick r:id="rId2">
                  <a:extLst>
                    <a:ext uri="{A12FA001-AC4F-418D-AE19-62706E023703}">
                      <ahyp:hlinkClr xmlns:ahyp="http://schemas.microsoft.com/office/drawing/2018/hyperlinkcolor" val="tx"/>
                    </a:ext>
                  </a:extLst>
                </a:hlinkClick>
              </a:rPr>
              <a:t>定義書</a:t>
            </a:r>
            <a:r>
              <a:rPr lang="en-US" altLang="ja-JP" sz="1200">
                <a:solidFill>
                  <a:schemeClr val="accent2">
                    <a:lumMod val="60000"/>
                    <a:lumOff val="40000"/>
                  </a:schemeClr>
                </a:solidFill>
                <a:hlinkClick r:id="rId2">
                  <a:extLst>
                    <a:ext uri="{A12FA001-AC4F-418D-AE19-62706E023703}">
                      <ahyp:hlinkClr xmlns:ahyp="http://schemas.microsoft.com/office/drawing/2018/hyperlinkcolor" val="tx"/>
                    </a:ext>
                  </a:extLst>
                </a:hlinkClick>
              </a:rPr>
              <a:t>_</a:t>
            </a:r>
            <a:r>
              <a:rPr lang="ja-JP" altLang="en-US" sz="1200">
                <a:solidFill>
                  <a:schemeClr val="accent2">
                    <a:lumMod val="60000"/>
                    <a:lumOff val="40000"/>
                  </a:schemeClr>
                </a:solidFill>
                <a:hlinkClick r:id="rId2">
                  <a:extLst>
                    <a:ext uri="{A12FA001-AC4F-418D-AE19-62706E023703}">
                      <ahyp:hlinkClr xmlns:ahyp="http://schemas.microsoft.com/office/drawing/2018/hyperlinkcolor" val="tx"/>
                    </a:ext>
                  </a:extLst>
                </a:hlinkClick>
              </a:rPr>
              <a:t>仕訳</a:t>
            </a:r>
            <a:r>
              <a:rPr lang="en-US" altLang="ja-JP" sz="1200">
                <a:solidFill>
                  <a:schemeClr val="accent2">
                    <a:lumMod val="60000"/>
                    <a:lumOff val="40000"/>
                  </a:schemeClr>
                </a:solidFill>
                <a:hlinkClick r:id="rId2">
                  <a:extLst>
                    <a:ext uri="{A12FA001-AC4F-418D-AE19-62706E023703}">
                      <ahyp:hlinkClr xmlns:ahyp="http://schemas.microsoft.com/office/drawing/2018/hyperlinkcolor" val="tx"/>
                    </a:ext>
                  </a:extLst>
                </a:hlinkClick>
              </a:rPr>
              <a:t>(AP_AR_GL)_</a:t>
            </a:r>
            <a:r>
              <a:rPr lang="ja-JP" altLang="en-US" sz="1200">
                <a:solidFill>
                  <a:schemeClr val="accent2">
                    <a:lumMod val="60000"/>
                    <a:lumOff val="40000"/>
                  </a:schemeClr>
                </a:solidFill>
                <a:hlinkClick r:id="rId2">
                  <a:extLst>
                    <a:ext uri="{A12FA001-AC4F-418D-AE19-62706E023703}">
                      <ahyp:hlinkClr xmlns:ahyp="http://schemas.microsoft.com/office/drawing/2018/hyperlinkcolor" val="tx"/>
                    </a:ext>
                  </a:extLst>
                </a:hlinkClick>
              </a:rPr>
              <a:t>代表レイアウト</a:t>
            </a:r>
            <a:r>
              <a:rPr lang="en-US" altLang="ja-JP" sz="1200">
                <a:solidFill>
                  <a:schemeClr val="accent2">
                    <a:lumMod val="60000"/>
                    <a:lumOff val="40000"/>
                  </a:schemeClr>
                </a:solidFill>
                <a:hlinkClick r:id="rId2">
                  <a:extLst>
                    <a:ext uri="{A12FA001-AC4F-418D-AE19-62706E023703}">
                      <ahyp:hlinkClr xmlns:ahyp="http://schemas.microsoft.com/office/drawing/2018/hyperlinkcolor" val="tx"/>
                    </a:ext>
                  </a:extLst>
                </a:hlinkClick>
              </a:rPr>
              <a:t>.xlsx</a:t>
            </a:r>
            <a:br>
              <a:rPr lang="en-US" altLang="ja-JP" sz="1200">
                <a:solidFill>
                  <a:schemeClr val="accent2">
                    <a:lumMod val="60000"/>
                    <a:lumOff val="40000"/>
                  </a:schemeClr>
                </a:solidFill>
              </a:rPr>
            </a:br>
            <a:r>
              <a:rPr lang="ja-JP" altLang="en-US" sz="1200">
                <a:solidFill>
                  <a:schemeClr val="accent2">
                    <a:lumMod val="60000"/>
                    <a:lumOff val="40000"/>
                  </a:schemeClr>
                </a:solidFill>
              </a:rPr>
              <a:t>　　　　　　シート「</a:t>
            </a:r>
            <a:r>
              <a:rPr lang="en-US" altLang="ja-JP" sz="1200">
                <a:solidFill>
                  <a:schemeClr val="accent2">
                    <a:lumMod val="60000"/>
                    <a:lumOff val="40000"/>
                  </a:schemeClr>
                </a:solidFill>
              </a:rPr>
              <a:t>FLDA1031(</a:t>
            </a:r>
            <a:r>
              <a:rPr lang="ja-JP" altLang="en-US" sz="1200">
                <a:solidFill>
                  <a:schemeClr val="accent2">
                    <a:lumMod val="60000"/>
                    <a:lumOff val="40000"/>
                  </a:schemeClr>
                </a:solidFill>
              </a:rPr>
              <a:t>入力ファイル</a:t>
            </a:r>
            <a:r>
              <a:rPr lang="en-US" altLang="ja-JP" sz="1200">
                <a:solidFill>
                  <a:schemeClr val="accent2">
                    <a:lumMod val="60000"/>
                    <a:lumOff val="40000"/>
                  </a:schemeClr>
                </a:solidFill>
              </a:rPr>
              <a:t>)</a:t>
            </a:r>
            <a:r>
              <a:rPr lang="ja-JP" altLang="en-US" sz="1200">
                <a:solidFill>
                  <a:schemeClr val="accent2">
                    <a:lumMod val="60000"/>
                    <a:lumOff val="40000"/>
                  </a:schemeClr>
                </a:solidFill>
              </a:rPr>
              <a:t>」</a:t>
            </a:r>
            <a:endParaRPr lang="en-US" altLang="ja-JP" sz="1200">
              <a:solidFill>
                <a:schemeClr val="accent2">
                  <a:lumMod val="60000"/>
                  <a:lumOff val="40000"/>
                </a:schemeClr>
              </a:solidFill>
            </a:endParaRPr>
          </a:p>
          <a:p>
            <a:pPr>
              <a:spcBef>
                <a:spcPts val="1200"/>
              </a:spcBef>
              <a:buFont typeface="Arial" panose="020B0604020202020204" pitchFamily="34" charset="0"/>
              <a:buChar char="•"/>
            </a:pPr>
            <a:r>
              <a:rPr lang="ja-JP" altLang="en-US" sz="1600">
                <a:solidFill>
                  <a:schemeClr val="tx1">
                    <a:lumMod val="65000"/>
                    <a:lumOff val="35000"/>
                  </a:schemeClr>
                </a:solidFill>
              </a:rPr>
              <a:t>出力ファイルは</a:t>
            </a:r>
            <a:r>
              <a:rPr lang="en-US" altLang="ja-JP" sz="1600">
                <a:solidFill>
                  <a:schemeClr val="tx1">
                    <a:lumMod val="65000"/>
                    <a:lumOff val="35000"/>
                  </a:schemeClr>
                </a:solidFill>
              </a:rPr>
              <a:t>TSV</a:t>
            </a:r>
            <a:r>
              <a:rPr lang="ja-JP" altLang="en-US" sz="1600">
                <a:solidFill>
                  <a:schemeClr val="tx1">
                    <a:lumMod val="65000"/>
                    <a:lumOff val="35000"/>
                  </a:schemeClr>
                </a:solidFill>
              </a:rPr>
              <a:t>形式とする</a:t>
            </a:r>
            <a:endParaRPr lang="en-US" altLang="ja-JP" sz="1600">
              <a:solidFill>
                <a:schemeClr val="tx1">
                  <a:lumMod val="65000"/>
                  <a:lumOff val="35000"/>
                </a:schemeClr>
              </a:solidFill>
            </a:endParaRPr>
          </a:p>
          <a:p>
            <a:pPr>
              <a:spcBef>
                <a:spcPts val="1200"/>
              </a:spcBef>
              <a:buFont typeface="Arial" panose="020B0604020202020204" pitchFamily="34" charset="0"/>
              <a:buChar char="•"/>
            </a:pPr>
            <a:r>
              <a:rPr lang="ja-JP" altLang="en-US" sz="1600">
                <a:solidFill>
                  <a:schemeClr val="tx1">
                    <a:lumMod val="65000"/>
                    <a:lumOff val="35000"/>
                  </a:schemeClr>
                </a:solidFill>
              </a:rPr>
              <a:t>文字コードは</a:t>
            </a:r>
            <a:r>
              <a:rPr lang="en-US" altLang="ja-JP" sz="1600">
                <a:solidFill>
                  <a:schemeClr val="tx1">
                    <a:lumMod val="65000"/>
                    <a:lumOff val="35000"/>
                  </a:schemeClr>
                </a:solidFill>
              </a:rPr>
              <a:t>UTF-8</a:t>
            </a:r>
            <a:r>
              <a:rPr lang="ja-JP" altLang="en-US" sz="1600">
                <a:solidFill>
                  <a:schemeClr val="tx1">
                    <a:lumMod val="65000"/>
                    <a:lumOff val="35000"/>
                  </a:schemeClr>
                </a:solidFill>
              </a:rPr>
              <a:t>とする</a:t>
            </a:r>
            <a:endParaRPr lang="en-US" altLang="ja-JP" sz="1600">
              <a:solidFill>
                <a:schemeClr val="tx1">
                  <a:lumMod val="65000"/>
                  <a:lumOff val="35000"/>
                </a:schemeClr>
              </a:solidFill>
            </a:endParaRPr>
          </a:p>
          <a:p>
            <a:pPr>
              <a:spcBef>
                <a:spcPts val="1200"/>
              </a:spcBef>
              <a:buFont typeface="Arial" panose="020B0604020202020204" pitchFamily="34" charset="0"/>
              <a:buChar char="•"/>
            </a:pPr>
            <a:r>
              <a:rPr lang="ja-JP" altLang="en-US" sz="1600">
                <a:solidFill>
                  <a:schemeClr val="tx1">
                    <a:lumMod val="65000"/>
                    <a:lumOff val="35000"/>
                  </a:schemeClr>
                </a:solidFill>
              </a:rPr>
              <a:t>改行コードは</a:t>
            </a:r>
            <a:r>
              <a:rPr lang="en-US" altLang="ja-JP" sz="1600">
                <a:solidFill>
                  <a:schemeClr val="tx1">
                    <a:lumMod val="65000"/>
                    <a:lumOff val="35000"/>
                  </a:schemeClr>
                </a:solidFill>
              </a:rPr>
              <a:t>LF</a:t>
            </a:r>
            <a:r>
              <a:rPr lang="ja-JP" altLang="en-US" sz="1600">
                <a:solidFill>
                  <a:schemeClr val="tx1">
                    <a:lumMod val="65000"/>
                    <a:lumOff val="35000"/>
                  </a:schemeClr>
                </a:solidFill>
              </a:rPr>
              <a:t>とする</a:t>
            </a:r>
            <a:endParaRPr lang="en-US" altLang="ja-JP" sz="1600">
              <a:solidFill>
                <a:schemeClr val="tx1">
                  <a:lumMod val="65000"/>
                  <a:lumOff val="35000"/>
                </a:schemeClr>
              </a:solidFill>
            </a:endParaRPr>
          </a:p>
          <a:p>
            <a:pPr>
              <a:spcBef>
                <a:spcPts val="1200"/>
              </a:spcBef>
              <a:buFont typeface="Arial" panose="020B0604020202020204" pitchFamily="34" charset="0"/>
              <a:buChar char="•"/>
            </a:pPr>
            <a:r>
              <a:rPr lang="ja-JP" altLang="en-US" sz="1600">
                <a:solidFill>
                  <a:schemeClr val="tx1">
                    <a:lumMod val="65000"/>
                    <a:lumOff val="35000"/>
                  </a:schemeClr>
                </a:solidFill>
                <a:highlight>
                  <a:srgbClr val="FFFF00"/>
                </a:highlight>
              </a:rPr>
              <a:t>ヘッダ情報を付与する</a:t>
            </a:r>
            <a:br>
              <a:rPr lang="en-US" altLang="ja-JP" sz="1600">
                <a:solidFill>
                  <a:schemeClr val="tx1">
                    <a:lumMod val="65000"/>
                    <a:lumOff val="35000"/>
                  </a:schemeClr>
                </a:solidFill>
                <a:highlight>
                  <a:srgbClr val="FFFF00"/>
                </a:highlight>
              </a:rPr>
            </a:br>
            <a:r>
              <a:rPr lang="ja-JP" altLang="en-US" sz="1600">
                <a:solidFill>
                  <a:schemeClr val="tx1">
                    <a:lumMod val="65000"/>
                    <a:lumOff val="35000"/>
                  </a:schemeClr>
                </a:solidFill>
                <a:highlight>
                  <a:srgbClr val="FFFF00"/>
                </a:highlight>
              </a:rPr>
              <a:t>内容については別紙エクセル資料「</a:t>
            </a:r>
            <a:r>
              <a:rPr lang="en-US" altLang="ja-JP" sz="1600">
                <a:solidFill>
                  <a:schemeClr val="tx1">
                    <a:lumMod val="65000"/>
                    <a:lumOff val="35000"/>
                  </a:schemeClr>
                </a:solidFill>
                <a:highlight>
                  <a:srgbClr val="FFFF00"/>
                </a:highlight>
              </a:rPr>
              <a:t>【</a:t>
            </a:r>
            <a:r>
              <a:rPr lang="ja-JP" altLang="en-US" sz="1600">
                <a:solidFill>
                  <a:schemeClr val="tx1">
                    <a:lumMod val="65000"/>
                    <a:lumOff val="35000"/>
                  </a:schemeClr>
                </a:solidFill>
                <a:highlight>
                  <a:srgbClr val="FFFF00"/>
                </a:highlight>
              </a:rPr>
              <a:t>参考</a:t>
            </a:r>
            <a:r>
              <a:rPr lang="en-US" altLang="ja-JP" sz="1600">
                <a:solidFill>
                  <a:schemeClr val="tx1">
                    <a:lumMod val="65000"/>
                    <a:lumOff val="35000"/>
                  </a:schemeClr>
                </a:solidFill>
                <a:highlight>
                  <a:srgbClr val="FFFF00"/>
                </a:highlight>
              </a:rPr>
              <a:t>】</a:t>
            </a:r>
            <a:r>
              <a:rPr lang="ja-JP" altLang="en-US" sz="1600">
                <a:solidFill>
                  <a:schemeClr val="tx1">
                    <a:lumMod val="65000"/>
                    <a:lumOff val="35000"/>
                  </a:schemeClr>
                </a:solidFill>
                <a:highlight>
                  <a:srgbClr val="FFFF00"/>
                </a:highlight>
              </a:rPr>
              <a:t>ヘッダ情報」参照</a:t>
            </a:r>
            <a:endParaRPr lang="en-US" altLang="ja-JP" sz="1600">
              <a:solidFill>
                <a:schemeClr val="tx1">
                  <a:lumMod val="65000"/>
                  <a:lumOff val="35000"/>
                </a:schemeClr>
              </a:solidFill>
              <a:highlight>
                <a:srgbClr val="FFFF00"/>
              </a:highlight>
            </a:endParaRPr>
          </a:p>
          <a:p>
            <a:pPr>
              <a:spcBef>
                <a:spcPts val="1200"/>
              </a:spcBef>
              <a:buFont typeface="Arial" panose="020B0604020202020204" pitchFamily="34" charset="0"/>
              <a:buChar char="•"/>
            </a:pPr>
            <a:r>
              <a:rPr lang="ja-JP" altLang="en-US" sz="1600">
                <a:solidFill>
                  <a:schemeClr val="tx1">
                    <a:lumMod val="65000"/>
                    <a:lumOff val="35000"/>
                  </a:schemeClr>
                </a:solidFill>
              </a:rPr>
              <a:t>出力ファイル名は、「</a:t>
            </a:r>
            <a:r>
              <a:rPr lang="en-US" altLang="ja-JP" sz="1600" err="1">
                <a:solidFill>
                  <a:schemeClr val="tx1">
                    <a:lumMod val="65000"/>
                    <a:lumOff val="35000"/>
                  </a:schemeClr>
                </a:solidFill>
              </a:rPr>
              <a:t>shiwake_katoki_yyyymmddhhmmss.tsv</a:t>
            </a:r>
            <a:r>
              <a:rPr lang="ja-JP" altLang="en-US" sz="1600">
                <a:solidFill>
                  <a:schemeClr val="tx1">
                    <a:lumMod val="65000"/>
                    <a:lumOff val="35000"/>
                  </a:schemeClr>
                </a:solidFill>
              </a:rPr>
              <a:t>」とする</a:t>
            </a:r>
            <a:br>
              <a:rPr lang="en-US" altLang="ja-JP" sz="1600">
                <a:solidFill>
                  <a:schemeClr val="tx1">
                    <a:lumMod val="65000"/>
                    <a:lumOff val="35000"/>
                  </a:schemeClr>
                </a:solidFill>
              </a:rPr>
            </a:br>
            <a:r>
              <a:rPr lang="en-US" altLang="ja-JP" sz="1600" err="1">
                <a:solidFill>
                  <a:schemeClr val="tx1">
                    <a:lumMod val="65000"/>
                    <a:lumOff val="35000"/>
                  </a:schemeClr>
                </a:solidFill>
              </a:rPr>
              <a:t>yyyymmddhhmmss</a:t>
            </a:r>
            <a:r>
              <a:rPr lang="ja-JP" altLang="en-US" sz="1600">
                <a:solidFill>
                  <a:schemeClr val="tx1">
                    <a:lumMod val="65000"/>
                    <a:lumOff val="35000"/>
                  </a:schemeClr>
                </a:solidFill>
              </a:rPr>
              <a:t>は、実行日時を自動設定する　</a:t>
            </a:r>
            <a:r>
              <a:rPr lang="en-US" altLang="ja-JP" sz="1200">
                <a:solidFill>
                  <a:schemeClr val="tx1">
                    <a:lumMod val="65000"/>
                    <a:lumOff val="35000"/>
                  </a:schemeClr>
                </a:solidFill>
              </a:rPr>
              <a:t>ex) shiwake_katoki_20241210191530.tsv</a:t>
            </a:r>
          </a:p>
        </p:txBody>
      </p:sp>
    </p:spTree>
    <p:extLst>
      <p:ext uri="{BB962C8B-B14F-4D97-AF65-F5344CB8AC3E}">
        <p14:creationId xmlns:p14="http://schemas.microsoft.com/office/powerpoint/2010/main" val="1125855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50F8F477-BF03-9412-3FE7-166350E26650}"/>
              </a:ext>
            </a:extLst>
          </p:cNvPr>
          <p:cNvSpPr>
            <a:spLocks noGrp="1"/>
          </p:cNvSpPr>
          <p:nvPr>
            <p:ph type="title"/>
          </p:nvPr>
        </p:nvSpPr>
        <p:spPr/>
        <p:txBody>
          <a:bodyPr/>
          <a:lstStyle/>
          <a:p>
            <a:r>
              <a:rPr lang="ja-JP" altLang="en-US" sz="1800" kern="0">
                <a:solidFill>
                  <a:schemeClr val="tx1">
                    <a:lumMod val="65000"/>
                    <a:lumOff val="35000"/>
                  </a:schemeClr>
                </a:solidFill>
                <a:latin typeface="+mn-ea"/>
                <a:ea typeface="+mn-ea"/>
              </a:rPr>
              <a:t>過渡期伝票の明細サマリ</a:t>
            </a:r>
            <a:endParaRPr kumimoji="1" lang="ja-JP" altLang="en-US"/>
          </a:p>
        </p:txBody>
      </p:sp>
      <p:sp>
        <p:nvSpPr>
          <p:cNvPr id="4" name="スライド番号プレースホルダー 3">
            <a:extLst>
              <a:ext uri="{FF2B5EF4-FFF2-40B4-BE49-F238E27FC236}">
                <a16:creationId xmlns:a16="http://schemas.microsoft.com/office/drawing/2014/main" id="{F00F0E79-25F7-5ABC-3DD3-9DD909119F6E}"/>
              </a:ext>
            </a:extLst>
          </p:cNvPr>
          <p:cNvSpPr>
            <a:spLocks noGrp="1"/>
          </p:cNvSpPr>
          <p:nvPr>
            <p:ph type="sldNum" sz="quarter" idx="10"/>
          </p:nvPr>
        </p:nvSpPr>
        <p:spPr>
          <a:xfrm>
            <a:off x="4804833" y="6603285"/>
            <a:ext cx="2540000" cy="230832"/>
          </a:xfrm>
        </p:spPr>
        <p:txBody>
          <a:bodyPr/>
          <a:lstStyle/>
          <a:p>
            <a:pPr>
              <a:defRPr/>
            </a:pPr>
            <a:fld id="{EB72A429-DDC7-41CC-AC2C-79132BE59620}" type="slidenum">
              <a:rPr lang="en-US" altLang="ja-JP" smtClean="0"/>
              <a:pPr>
                <a:defRPr/>
              </a:pPr>
              <a:t>12</a:t>
            </a:fld>
            <a:endParaRPr lang="en-US" altLang="ja-JP"/>
          </a:p>
        </p:txBody>
      </p:sp>
      <p:sp>
        <p:nvSpPr>
          <p:cNvPr id="61" name="コンテンツ プレースホルダー 1">
            <a:extLst>
              <a:ext uri="{FF2B5EF4-FFF2-40B4-BE49-F238E27FC236}">
                <a16:creationId xmlns:a16="http://schemas.microsoft.com/office/drawing/2014/main" id="{206AC5E4-14CA-469E-7C19-306655518A24}"/>
              </a:ext>
            </a:extLst>
          </p:cNvPr>
          <p:cNvSpPr txBox="1">
            <a:spLocks/>
          </p:cNvSpPr>
          <p:nvPr/>
        </p:nvSpPr>
        <p:spPr bwMode="auto">
          <a:xfrm>
            <a:off x="336522" y="642266"/>
            <a:ext cx="11525251" cy="37941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65113" indent="-265113" algn="l" defTabSz="879475" rtl="0" eaLnBrk="1" fontAlgn="base" hangingPunct="1">
              <a:spcBef>
                <a:spcPct val="20000"/>
              </a:spcBef>
              <a:spcAft>
                <a:spcPct val="0"/>
              </a:spcAft>
              <a:buClr>
                <a:schemeClr val="accent2"/>
              </a:buClr>
              <a:buFont typeface="Arial" charset="0"/>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1pPr>
            <a:lvl2pPr marL="622300" indent="-177800" algn="l" defTabSz="879475" rtl="0" eaLnBrk="1" fontAlgn="base" hangingPunct="1">
              <a:spcBef>
                <a:spcPct val="20000"/>
              </a:spcBef>
              <a:spcAft>
                <a:spcPct val="0"/>
              </a:spcAft>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2pPr>
            <a:lvl3pPr marL="981075" indent="-179388" algn="l" defTabSz="879475" rtl="0" eaLnBrk="1" fontAlgn="base" hangingPunct="1">
              <a:spcBef>
                <a:spcPct val="20000"/>
              </a:spcBef>
              <a:spcAft>
                <a:spcPct val="0"/>
              </a:spcAft>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3pPr>
            <a:lvl4pPr marL="1338263" indent="-177800" algn="l" defTabSz="879475" rtl="0" eaLnBrk="1" fontAlgn="base" hangingPunct="1">
              <a:spcBef>
                <a:spcPct val="20000"/>
              </a:spcBef>
              <a:spcAft>
                <a:spcPct val="0"/>
              </a:spcAft>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4pPr>
            <a:lvl5pPr marL="1709738" indent="-192088" algn="l" defTabSz="879475" rtl="0" eaLnBrk="1" fontAlgn="base" hangingPunct="1">
              <a:spcBef>
                <a:spcPct val="20000"/>
              </a:spcBef>
              <a:spcAft>
                <a:spcPct val="0"/>
              </a:spcAft>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5pPr>
            <a:lvl6pPr marL="2166938" indent="-192088" algn="l" defTabSz="879475" rtl="0" eaLnBrk="1" fontAlgn="base" hangingPunct="1">
              <a:spcBef>
                <a:spcPct val="20000"/>
              </a:spcBef>
              <a:spcAft>
                <a:spcPct val="0"/>
              </a:spcAft>
              <a:buChar char="»"/>
              <a:defRPr kumimoji="1" sz="1400">
                <a:solidFill>
                  <a:schemeClr val="tx1"/>
                </a:solidFill>
                <a:latin typeface="+mn-lt"/>
                <a:ea typeface="+mn-ea"/>
              </a:defRPr>
            </a:lvl6pPr>
            <a:lvl7pPr marL="2624138" indent="-192088" algn="l" defTabSz="879475" rtl="0" eaLnBrk="1" fontAlgn="base" hangingPunct="1">
              <a:spcBef>
                <a:spcPct val="20000"/>
              </a:spcBef>
              <a:spcAft>
                <a:spcPct val="0"/>
              </a:spcAft>
              <a:buChar char="»"/>
              <a:defRPr kumimoji="1" sz="1400">
                <a:solidFill>
                  <a:schemeClr val="tx1"/>
                </a:solidFill>
                <a:latin typeface="+mn-lt"/>
                <a:ea typeface="+mn-ea"/>
              </a:defRPr>
            </a:lvl7pPr>
            <a:lvl8pPr marL="3081338" indent="-192088" algn="l" defTabSz="879475" rtl="0" eaLnBrk="1" fontAlgn="base" hangingPunct="1">
              <a:spcBef>
                <a:spcPct val="20000"/>
              </a:spcBef>
              <a:spcAft>
                <a:spcPct val="0"/>
              </a:spcAft>
              <a:buChar char="»"/>
              <a:defRPr kumimoji="1" sz="1400">
                <a:solidFill>
                  <a:schemeClr val="tx1"/>
                </a:solidFill>
                <a:latin typeface="+mn-lt"/>
                <a:ea typeface="+mn-ea"/>
              </a:defRPr>
            </a:lvl8pPr>
            <a:lvl9pPr marL="3538538" indent="-192088" algn="l" defTabSz="879475" rtl="0" eaLnBrk="1" fontAlgn="base" hangingPunct="1">
              <a:spcBef>
                <a:spcPct val="20000"/>
              </a:spcBef>
              <a:spcAft>
                <a:spcPct val="0"/>
              </a:spcAft>
              <a:buChar char="»"/>
              <a:defRPr kumimoji="1" sz="1400">
                <a:solidFill>
                  <a:schemeClr val="tx1"/>
                </a:solidFill>
                <a:latin typeface="+mn-lt"/>
                <a:ea typeface="+mn-ea"/>
              </a:defRPr>
            </a:lvl9pPr>
          </a:lstStyle>
          <a:p>
            <a:r>
              <a:rPr lang="ja-JP" altLang="en-US" sz="1600" kern="0">
                <a:solidFill>
                  <a:schemeClr val="tx1">
                    <a:lumMod val="65000"/>
                    <a:lumOff val="35000"/>
                  </a:schemeClr>
                </a:solidFill>
                <a:latin typeface="+mn-ea"/>
                <a:ea typeface="+mn-ea"/>
              </a:rPr>
              <a:t>過渡期伝票内に作成する明細について記載する</a:t>
            </a:r>
          </a:p>
        </p:txBody>
      </p:sp>
      <p:grpSp>
        <p:nvGrpSpPr>
          <p:cNvPr id="18" name="グループ化 17">
            <a:extLst>
              <a:ext uri="{FF2B5EF4-FFF2-40B4-BE49-F238E27FC236}">
                <a16:creationId xmlns:a16="http://schemas.microsoft.com/office/drawing/2014/main" id="{69B0076E-26BE-30CC-EAA7-CC61873B6A28}"/>
              </a:ext>
            </a:extLst>
          </p:cNvPr>
          <p:cNvGrpSpPr/>
          <p:nvPr/>
        </p:nvGrpSpPr>
        <p:grpSpPr>
          <a:xfrm>
            <a:off x="1432746" y="1122972"/>
            <a:ext cx="9398738" cy="1044001"/>
            <a:chOff x="957922" y="1334746"/>
            <a:chExt cx="9398738" cy="1044001"/>
          </a:xfrm>
        </p:grpSpPr>
        <p:sp>
          <p:nvSpPr>
            <p:cNvPr id="62" name="正方形/長方形 61">
              <a:extLst>
                <a:ext uri="{FF2B5EF4-FFF2-40B4-BE49-F238E27FC236}">
                  <a16:creationId xmlns:a16="http://schemas.microsoft.com/office/drawing/2014/main" id="{187A77AE-68DF-F724-4EA3-498129E8559E}"/>
                </a:ext>
              </a:extLst>
            </p:cNvPr>
            <p:cNvSpPr/>
            <p:nvPr/>
          </p:nvSpPr>
          <p:spPr>
            <a:xfrm>
              <a:off x="957922" y="1334747"/>
              <a:ext cx="1050492" cy="1044000"/>
            </a:xfrm>
            <a:prstGeom prst="rect">
              <a:avLst/>
            </a:prstGeom>
            <a:solidFill>
              <a:schemeClr val="bg1">
                <a:lumMod val="6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400" b="1">
                  <a:solidFill>
                    <a:schemeClr val="bg1"/>
                  </a:solidFill>
                  <a:latin typeface="+mn-ea"/>
                  <a:cs typeface="Hiragino Kaku Gothic Pro W3" charset="-128"/>
                </a:rPr>
                <a:t>ケース</a:t>
              </a:r>
            </a:p>
          </p:txBody>
        </p:sp>
        <p:sp>
          <p:nvSpPr>
            <p:cNvPr id="63" name="正方形/長方形 62">
              <a:extLst>
                <a:ext uri="{FF2B5EF4-FFF2-40B4-BE49-F238E27FC236}">
                  <a16:creationId xmlns:a16="http://schemas.microsoft.com/office/drawing/2014/main" id="{2E3A4ADC-33BB-5DE6-1D72-6537974BF595}"/>
                </a:ext>
              </a:extLst>
            </p:cNvPr>
            <p:cNvSpPr/>
            <p:nvPr/>
          </p:nvSpPr>
          <p:spPr>
            <a:xfrm>
              <a:off x="2008414" y="1334746"/>
              <a:ext cx="8348246" cy="1044000"/>
            </a:xfrm>
            <a:prstGeom prst="rec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449263" indent="-296863">
                <a:lnSpc>
                  <a:spcPct val="150000"/>
                </a:lnSpc>
                <a:buFont typeface="Wingdings" panose="05000000000000000000" pitchFamily="2" charset="2"/>
                <a:buChar char="ü"/>
              </a:pPr>
              <a:r>
                <a:rPr kumimoji="1" lang="ja-JP" altLang="en-US" sz="1200">
                  <a:solidFill>
                    <a:schemeClr val="tx1">
                      <a:lumMod val="65000"/>
                      <a:lumOff val="35000"/>
                    </a:schemeClr>
                  </a:solidFill>
                  <a:latin typeface="+mn-ea"/>
                  <a:cs typeface="Hiragino Kaku Gothic Pro W3" charset="-128"/>
                </a:rPr>
                <a:t>請求</a:t>
              </a:r>
              <a:r>
                <a:rPr kumimoji="1" lang="en-US" altLang="ja-JP" sz="1200">
                  <a:solidFill>
                    <a:schemeClr val="tx1">
                      <a:lumMod val="65000"/>
                      <a:lumOff val="35000"/>
                    </a:schemeClr>
                  </a:solidFill>
                  <a:latin typeface="+mn-ea"/>
                  <a:cs typeface="Hiragino Kaku Gothic Pro W3" charset="-128"/>
                </a:rPr>
                <a:t>#:S001 </a:t>
              </a:r>
              <a:r>
                <a:rPr kumimoji="1" lang="en-US" altLang="ja-JP" sz="1200" b="1">
                  <a:solidFill>
                    <a:schemeClr val="tx1">
                      <a:lumMod val="65000"/>
                      <a:lumOff val="35000"/>
                    </a:schemeClr>
                  </a:solidFill>
                  <a:latin typeface="+mn-ea"/>
                  <a:cs typeface="Hiragino Kaku Gothic Pro W3" charset="-128"/>
                </a:rPr>
                <a:t>1,109</a:t>
              </a:r>
              <a:r>
                <a:rPr kumimoji="1" lang="ja-JP" altLang="en-US" sz="1200" b="1">
                  <a:solidFill>
                    <a:schemeClr val="tx1">
                      <a:lumMod val="65000"/>
                      <a:lumOff val="35000"/>
                    </a:schemeClr>
                  </a:solidFill>
                  <a:latin typeface="+mn-ea"/>
                  <a:cs typeface="Hiragino Kaku Gothic Pro W3" charset="-128"/>
                </a:rPr>
                <a:t>円</a:t>
              </a:r>
              <a:r>
                <a:rPr kumimoji="1" lang="ja-JP" altLang="en-US" sz="1200">
                  <a:solidFill>
                    <a:schemeClr val="tx1">
                      <a:lumMod val="65000"/>
                      <a:lumOff val="35000"/>
                    </a:schemeClr>
                  </a:solidFill>
                  <a:latin typeface="+mn-ea"/>
                  <a:cs typeface="Hiragino Kaku Gothic Pro W3" charset="-128"/>
                </a:rPr>
                <a:t>および請求</a:t>
              </a:r>
              <a:r>
                <a:rPr kumimoji="1" lang="en-US" altLang="ja-JP" sz="1200">
                  <a:solidFill>
                    <a:schemeClr val="tx1">
                      <a:lumMod val="65000"/>
                      <a:lumOff val="35000"/>
                    </a:schemeClr>
                  </a:solidFill>
                  <a:latin typeface="+mn-ea"/>
                  <a:cs typeface="Hiragino Kaku Gothic Pro W3" charset="-128"/>
                </a:rPr>
                <a:t>#:S002</a:t>
              </a:r>
              <a:r>
                <a:rPr kumimoji="1" lang="ja-JP" altLang="en-US" sz="1200">
                  <a:solidFill>
                    <a:schemeClr val="tx1">
                      <a:lumMod val="65000"/>
                      <a:lumOff val="35000"/>
                    </a:schemeClr>
                  </a:solidFill>
                  <a:latin typeface="+mn-ea"/>
                  <a:cs typeface="Hiragino Kaku Gothic Pro W3" charset="-128"/>
                </a:rPr>
                <a:t> </a:t>
              </a:r>
              <a:r>
                <a:rPr kumimoji="1" lang="en-US" altLang="ja-JP" sz="1200" b="1">
                  <a:solidFill>
                    <a:schemeClr val="tx1">
                      <a:lumMod val="65000"/>
                      <a:lumOff val="35000"/>
                    </a:schemeClr>
                  </a:solidFill>
                  <a:latin typeface="+mn-ea"/>
                  <a:cs typeface="Hiragino Kaku Gothic Pro W3" charset="-128"/>
                </a:rPr>
                <a:t>1,111</a:t>
              </a:r>
              <a:r>
                <a:rPr kumimoji="1" lang="ja-JP" altLang="en-US" sz="1200" b="1">
                  <a:solidFill>
                    <a:schemeClr val="tx1">
                      <a:lumMod val="65000"/>
                      <a:lumOff val="35000"/>
                    </a:schemeClr>
                  </a:solidFill>
                  <a:latin typeface="+mn-ea"/>
                  <a:cs typeface="Hiragino Kaku Gothic Pro W3" charset="-128"/>
                </a:rPr>
                <a:t>円</a:t>
              </a:r>
              <a:r>
                <a:rPr kumimoji="1" lang="ja-JP" altLang="en-US" sz="1200">
                  <a:solidFill>
                    <a:schemeClr val="tx1">
                      <a:lumMod val="65000"/>
                      <a:lumOff val="35000"/>
                    </a:schemeClr>
                  </a:solidFill>
                  <a:latin typeface="+mn-ea"/>
                  <a:cs typeface="Hiragino Kaku Gothic Pro W3" charset="-128"/>
                </a:rPr>
                <a:t>の統合請求</a:t>
              </a:r>
              <a:r>
                <a:rPr kumimoji="1" lang="en-US" altLang="ja-JP" sz="1200">
                  <a:solidFill>
                    <a:schemeClr val="tx1">
                      <a:lumMod val="65000"/>
                      <a:lumOff val="35000"/>
                    </a:schemeClr>
                  </a:solidFill>
                  <a:latin typeface="+mn-ea"/>
                  <a:cs typeface="Hiragino Kaku Gothic Pro W3" charset="-128"/>
                </a:rPr>
                <a:t>#:T001</a:t>
              </a:r>
              <a:r>
                <a:rPr kumimoji="1" lang="ja-JP" altLang="en-US" sz="1200">
                  <a:solidFill>
                    <a:schemeClr val="tx1">
                      <a:lumMod val="65000"/>
                      <a:lumOff val="35000"/>
                    </a:schemeClr>
                  </a:solidFill>
                  <a:latin typeface="+mn-ea"/>
                  <a:cs typeface="Hiragino Kaku Gothic Pro W3" charset="-128"/>
                </a:rPr>
                <a:t> </a:t>
              </a:r>
              <a:r>
                <a:rPr kumimoji="1" lang="en-US" altLang="ja-JP" sz="1200" b="1">
                  <a:solidFill>
                    <a:schemeClr val="tx1">
                      <a:lumMod val="65000"/>
                      <a:lumOff val="35000"/>
                    </a:schemeClr>
                  </a:solidFill>
                  <a:latin typeface="+mn-ea"/>
                  <a:cs typeface="Hiragino Kaku Gothic Pro W3" charset="-128"/>
                </a:rPr>
                <a:t>2,221</a:t>
              </a:r>
              <a:r>
                <a:rPr kumimoji="1" lang="ja-JP" altLang="en-US" sz="1200" b="1">
                  <a:solidFill>
                    <a:schemeClr val="tx1">
                      <a:lumMod val="65000"/>
                      <a:lumOff val="35000"/>
                    </a:schemeClr>
                  </a:solidFill>
                  <a:latin typeface="+mn-ea"/>
                  <a:cs typeface="Hiragino Kaku Gothic Pro W3" charset="-128"/>
                </a:rPr>
                <a:t>円</a:t>
              </a:r>
              <a:r>
                <a:rPr kumimoji="1" lang="ja-JP" altLang="en-US" sz="1200">
                  <a:solidFill>
                    <a:schemeClr val="tx1">
                      <a:lumMod val="65000"/>
                      <a:lumOff val="35000"/>
                    </a:schemeClr>
                  </a:solidFill>
                  <a:latin typeface="+mn-ea"/>
                  <a:cs typeface="Hiragino Kaku Gothic Pro W3" charset="-128"/>
                </a:rPr>
                <a:t>（うち、消費税差額 </a:t>
              </a:r>
              <a:r>
                <a:rPr kumimoji="1" lang="en-US" altLang="ja-JP" sz="1200" b="1">
                  <a:solidFill>
                    <a:schemeClr val="tx1">
                      <a:lumMod val="65000"/>
                      <a:lumOff val="35000"/>
                    </a:schemeClr>
                  </a:solidFill>
                  <a:latin typeface="+mn-ea"/>
                  <a:cs typeface="Hiragino Kaku Gothic Pro W3" charset="-128"/>
                </a:rPr>
                <a:t>1</a:t>
              </a:r>
              <a:r>
                <a:rPr kumimoji="1" lang="ja-JP" altLang="en-US" sz="1200" b="1">
                  <a:solidFill>
                    <a:schemeClr val="tx1">
                      <a:lumMod val="65000"/>
                      <a:lumOff val="35000"/>
                    </a:schemeClr>
                  </a:solidFill>
                  <a:latin typeface="+mn-ea"/>
                  <a:cs typeface="Hiragino Kaku Gothic Pro W3" charset="-128"/>
                </a:rPr>
                <a:t>円</a:t>
              </a:r>
              <a:r>
                <a:rPr kumimoji="1" lang="ja-JP" altLang="en-US" sz="1200">
                  <a:solidFill>
                    <a:schemeClr val="tx1">
                      <a:lumMod val="65000"/>
                      <a:lumOff val="35000"/>
                    </a:schemeClr>
                  </a:solidFill>
                  <a:latin typeface="+mn-ea"/>
                  <a:cs typeface="Hiragino Kaku Gothic Pro W3" charset="-128"/>
                </a:rPr>
                <a:t>）</a:t>
              </a:r>
              <a:r>
                <a:rPr lang="ja-JP" altLang="en-US" sz="1200">
                  <a:solidFill>
                    <a:schemeClr val="tx1">
                      <a:lumMod val="65000"/>
                      <a:lumOff val="35000"/>
                    </a:schemeClr>
                  </a:solidFill>
                  <a:latin typeface="+mn-ea"/>
                  <a:cs typeface="Hiragino Kaku Gothic Pro W3" charset="-128"/>
                </a:rPr>
                <a:t>に対して、</a:t>
              </a:r>
              <a:br>
                <a:rPr lang="en-US" altLang="ja-JP" sz="1200">
                  <a:solidFill>
                    <a:schemeClr val="tx1">
                      <a:lumMod val="65000"/>
                      <a:lumOff val="35000"/>
                    </a:schemeClr>
                  </a:solidFill>
                  <a:latin typeface="+mn-ea"/>
                  <a:cs typeface="Hiragino Kaku Gothic Pro W3" charset="-128"/>
                </a:rPr>
              </a:br>
              <a:r>
                <a:rPr lang="ja-JP" altLang="en-US" sz="1200">
                  <a:solidFill>
                    <a:schemeClr val="tx1">
                      <a:lumMod val="65000"/>
                      <a:lumOff val="35000"/>
                    </a:schemeClr>
                  </a:solidFill>
                  <a:latin typeface="+mn-ea"/>
                  <a:cs typeface="Hiragino Kaku Gothic Pro W3" charset="-128"/>
                </a:rPr>
                <a:t>入金額 </a:t>
              </a:r>
              <a:r>
                <a:rPr lang="en-US" altLang="ja-JP" sz="1200" b="1">
                  <a:solidFill>
                    <a:schemeClr val="tx1">
                      <a:lumMod val="65000"/>
                      <a:lumOff val="35000"/>
                    </a:schemeClr>
                  </a:solidFill>
                  <a:latin typeface="+mn-ea"/>
                  <a:cs typeface="Hiragino Kaku Gothic Pro W3" charset="-128"/>
                </a:rPr>
                <a:t>2,000</a:t>
              </a:r>
              <a:r>
                <a:rPr lang="ja-JP" altLang="en-US" sz="1200" b="1">
                  <a:solidFill>
                    <a:schemeClr val="tx1">
                      <a:lumMod val="65000"/>
                      <a:lumOff val="35000"/>
                    </a:schemeClr>
                  </a:solidFill>
                  <a:latin typeface="+mn-ea"/>
                  <a:cs typeface="Hiragino Kaku Gothic Pro W3" charset="-128"/>
                </a:rPr>
                <a:t>円</a:t>
              </a:r>
              <a:r>
                <a:rPr lang="ja-JP" altLang="en-US" sz="1200">
                  <a:solidFill>
                    <a:schemeClr val="tx1">
                      <a:lumMod val="65000"/>
                      <a:lumOff val="35000"/>
                    </a:schemeClr>
                  </a:solidFill>
                  <a:latin typeface="+mn-ea"/>
                  <a:cs typeface="Hiragino Kaku Gothic Pro W3" charset="-128"/>
                </a:rPr>
                <a:t>および振込手数料 </a:t>
              </a:r>
              <a:r>
                <a:rPr lang="en-US" altLang="ja-JP" sz="1200" b="1">
                  <a:solidFill>
                    <a:schemeClr val="tx1">
                      <a:lumMod val="65000"/>
                      <a:lumOff val="35000"/>
                    </a:schemeClr>
                  </a:solidFill>
                  <a:latin typeface="+mn-ea"/>
                  <a:cs typeface="Hiragino Kaku Gothic Pro W3" charset="-128"/>
                </a:rPr>
                <a:t>220</a:t>
              </a:r>
              <a:r>
                <a:rPr lang="ja-JP" altLang="en-US" sz="1200" b="1">
                  <a:solidFill>
                    <a:schemeClr val="tx1">
                      <a:lumMod val="65000"/>
                      <a:lumOff val="35000"/>
                    </a:schemeClr>
                  </a:solidFill>
                  <a:latin typeface="+mn-ea"/>
                  <a:cs typeface="Hiragino Kaku Gothic Pro W3" charset="-128"/>
                </a:rPr>
                <a:t>円</a:t>
              </a:r>
              <a:r>
                <a:rPr lang="ja-JP" altLang="en-US" sz="1200">
                  <a:solidFill>
                    <a:schemeClr val="tx1">
                      <a:lumMod val="65000"/>
                      <a:lumOff val="35000"/>
                    </a:schemeClr>
                  </a:solidFill>
                  <a:latin typeface="+mn-ea"/>
                  <a:cs typeface="Hiragino Kaku Gothic Pro W3" charset="-128"/>
                </a:rPr>
                <a:t>（うち、消費税 </a:t>
              </a:r>
              <a:r>
                <a:rPr lang="en-US" altLang="ja-JP" sz="1200" b="1">
                  <a:solidFill>
                    <a:schemeClr val="tx1">
                      <a:lumMod val="65000"/>
                      <a:lumOff val="35000"/>
                    </a:schemeClr>
                  </a:solidFill>
                  <a:latin typeface="+mn-ea"/>
                  <a:cs typeface="Hiragino Kaku Gothic Pro W3" charset="-128"/>
                </a:rPr>
                <a:t>20</a:t>
              </a:r>
              <a:r>
                <a:rPr lang="ja-JP" altLang="en-US" sz="1200" b="1">
                  <a:solidFill>
                    <a:schemeClr val="tx1">
                      <a:lumMod val="65000"/>
                      <a:lumOff val="35000"/>
                    </a:schemeClr>
                  </a:solidFill>
                  <a:latin typeface="+mn-ea"/>
                  <a:cs typeface="Hiragino Kaku Gothic Pro W3" charset="-128"/>
                </a:rPr>
                <a:t>円</a:t>
              </a:r>
              <a:r>
                <a:rPr lang="ja-JP" altLang="en-US" sz="1200">
                  <a:solidFill>
                    <a:schemeClr val="tx1">
                      <a:lumMod val="65000"/>
                      <a:lumOff val="35000"/>
                    </a:schemeClr>
                  </a:solidFill>
                  <a:latin typeface="+mn-ea"/>
                  <a:cs typeface="Hiragino Kaku Gothic Pro W3" charset="-128"/>
                </a:rPr>
                <a:t>）、処理手数料 </a:t>
              </a:r>
              <a:r>
                <a:rPr lang="en-US" altLang="ja-JP" sz="1200" b="1">
                  <a:solidFill>
                    <a:schemeClr val="tx1">
                      <a:lumMod val="65000"/>
                      <a:lumOff val="35000"/>
                    </a:schemeClr>
                  </a:solidFill>
                  <a:latin typeface="+mn-ea"/>
                  <a:cs typeface="Hiragino Kaku Gothic Pro W3" charset="-128"/>
                </a:rPr>
                <a:t>1</a:t>
              </a:r>
              <a:r>
                <a:rPr lang="ja-JP" altLang="en-US" sz="1200" b="1">
                  <a:solidFill>
                    <a:schemeClr val="tx1">
                      <a:lumMod val="65000"/>
                      <a:lumOff val="35000"/>
                    </a:schemeClr>
                  </a:solidFill>
                  <a:latin typeface="+mn-ea"/>
                  <a:cs typeface="Hiragino Kaku Gothic Pro W3" charset="-128"/>
                </a:rPr>
                <a:t>円</a:t>
              </a:r>
              <a:r>
                <a:rPr lang="ja-JP" altLang="en-US" sz="1200">
                  <a:solidFill>
                    <a:schemeClr val="tx1">
                      <a:lumMod val="65000"/>
                      <a:lumOff val="35000"/>
                    </a:schemeClr>
                  </a:solidFill>
                  <a:latin typeface="+mn-ea"/>
                  <a:cs typeface="Hiragino Kaku Gothic Pro W3" charset="-128"/>
                </a:rPr>
                <a:t>で消込済</a:t>
              </a:r>
              <a:endParaRPr lang="en-US" altLang="ja-JP" sz="1200">
                <a:solidFill>
                  <a:schemeClr val="tx1">
                    <a:lumMod val="65000"/>
                    <a:lumOff val="35000"/>
                  </a:schemeClr>
                </a:solidFill>
                <a:latin typeface="+mn-ea"/>
                <a:cs typeface="Hiragino Kaku Gothic Pro W3" charset="-128"/>
              </a:endParaRPr>
            </a:p>
            <a:p>
              <a:pPr marL="449263" indent="-296863">
                <a:lnSpc>
                  <a:spcPct val="150000"/>
                </a:lnSpc>
                <a:buFont typeface="Wingdings" panose="05000000000000000000" pitchFamily="2" charset="2"/>
                <a:buChar char="ü"/>
              </a:pPr>
              <a:r>
                <a:rPr kumimoji="1" lang="ja-JP" altLang="en-US" sz="1200">
                  <a:solidFill>
                    <a:schemeClr val="tx1">
                      <a:lumMod val="65000"/>
                      <a:lumOff val="35000"/>
                    </a:schemeClr>
                  </a:solidFill>
                  <a:latin typeface="+mn-ea"/>
                  <a:cs typeface="Hiragino Kaku Gothic Pro W3" charset="-128"/>
                </a:rPr>
                <a:t>上記の入金消込に対して、消込取消を実施</a:t>
              </a:r>
              <a:endParaRPr kumimoji="1" lang="en-US" altLang="ja-JP" sz="1200">
                <a:solidFill>
                  <a:schemeClr val="tx1">
                    <a:lumMod val="65000"/>
                    <a:lumOff val="35000"/>
                  </a:schemeClr>
                </a:solidFill>
                <a:latin typeface="+mn-ea"/>
                <a:cs typeface="Hiragino Kaku Gothic Pro W3" charset="-128"/>
              </a:endParaRPr>
            </a:p>
          </p:txBody>
        </p:sp>
      </p:grpSp>
      <p:sp>
        <p:nvSpPr>
          <p:cNvPr id="88" name="フローチャート: 書類 87">
            <a:extLst>
              <a:ext uri="{FF2B5EF4-FFF2-40B4-BE49-F238E27FC236}">
                <a16:creationId xmlns:a16="http://schemas.microsoft.com/office/drawing/2014/main" id="{C953E943-65EA-0C47-C54E-7E26AE9298E5}"/>
              </a:ext>
            </a:extLst>
          </p:cNvPr>
          <p:cNvSpPr/>
          <p:nvPr/>
        </p:nvSpPr>
        <p:spPr>
          <a:xfrm>
            <a:off x="336522" y="3155772"/>
            <a:ext cx="3831542" cy="2333766"/>
          </a:xfrm>
          <a:prstGeom prst="flowChartDocument">
            <a:avLst/>
          </a:prstGeom>
          <a:solidFill>
            <a:srgbClr val="F4F7FA"/>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marL="0" marR="0" lvl="0" indent="0" defTabSz="914400" rtl="0" eaLnBrk="1" fontAlgn="auto" latinLnBrk="0" hangingPunct="1">
              <a:lnSpc>
                <a:spcPct val="100000"/>
              </a:lnSpc>
              <a:spcBef>
                <a:spcPts val="0"/>
              </a:spcBef>
              <a:spcAft>
                <a:spcPts val="0"/>
              </a:spcAft>
              <a:buClrTx/>
              <a:buSzTx/>
              <a:buFontTx/>
              <a:buNone/>
              <a:tabLst/>
              <a:defRPr/>
            </a:pPr>
            <a:endParaRPr kumimoji="1" lang="en-US" altLang="ja-JP" sz="900" i="0" u="none" strike="noStrike" kern="1200" cap="none" spc="0" normalizeH="0" baseline="0" noProof="0">
              <a:ln>
                <a:noFill/>
              </a:ln>
              <a:solidFill>
                <a:schemeClr val="bg1">
                  <a:lumMod val="75000"/>
                </a:schemeClr>
              </a:solidFill>
              <a:effectLst>
                <a:glow rad="38100">
                  <a:srgbClr val="FFFFFF"/>
                </a:glow>
              </a:effectLst>
              <a:uLnTx/>
              <a:uFillTx/>
              <a:latin typeface="Meiryo UI"/>
              <a:ea typeface="Meiryo UI"/>
              <a:cs typeface="+mn-cs"/>
            </a:endParaRPr>
          </a:p>
        </p:txBody>
      </p:sp>
      <p:grpSp>
        <p:nvGrpSpPr>
          <p:cNvPr id="66" name="グループ化 65">
            <a:extLst>
              <a:ext uri="{FF2B5EF4-FFF2-40B4-BE49-F238E27FC236}">
                <a16:creationId xmlns:a16="http://schemas.microsoft.com/office/drawing/2014/main" id="{C4800A24-4321-33AE-8EBF-59771FF51A5A}"/>
              </a:ext>
            </a:extLst>
          </p:cNvPr>
          <p:cNvGrpSpPr/>
          <p:nvPr/>
        </p:nvGrpSpPr>
        <p:grpSpPr>
          <a:xfrm>
            <a:off x="652818" y="3230465"/>
            <a:ext cx="1489044" cy="323940"/>
            <a:chOff x="203199" y="1903046"/>
            <a:chExt cx="2429641" cy="441332"/>
          </a:xfrm>
          <a:noFill/>
        </p:grpSpPr>
        <p:sp>
          <p:nvSpPr>
            <p:cNvPr id="70" name="正方形/長方形 69">
              <a:extLst>
                <a:ext uri="{FF2B5EF4-FFF2-40B4-BE49-F238E27FC236}">
                  <a16:creationId xmlns:a16="http://schemas.microsoft.com/office/drawing/2014/main" id="{2E168314-29E5-B9E2-23B7-CE500EDAA684}"/>
                </a:ext>
              </a:extLst>
            </p:cNvPr>
            <p:cNvSpPr/>
            <p:nvPr/>
          </p:nvSpPr>
          <p:spPr>
            <a:xfrm>
              <a:off x="203199" y="1903046"/>
              <a:ext cx="2429641" cy="441332"/>
            </a:xfrm>
            <a:prstGeom prst="rect">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36000" tIns="36000" rIns="36000" bIns="36000" rtlCol="0" anchor="ctr"/>
            <a:lstStyle>
              <a:defPPr>
                <a:defRPr lang="ja-JP"/>
              </a:defPPr>
              <a:lvl1pPr algn="l" rtl="0" fontAlgn="base">
                <a:spcBef>
                  <a:spcPct val="0"/>
                </a:spcBef>
                <a:spcAft>
                  <a:spcPct val="0"/>
                </a:spcAft>
                <a:defRPr kumimoji="1" kern="1200">
                  <a:solidFill>
                    <a:schemeClr val="lt1"/>
                  </a:solidFill>
                  <a:latin typeface="+mn-lt"/>
                  <a:ea typeface="+mn-ea"/>
                  <a:cs typeface="+mn-cs"/>
                </a:defRPr>
              </a:lvl1pPr>
              <a:lvl2pPr marL="457200" algn="l" rtl="0" fontAlgn="base">
                <a:spcBef>
                  <a:spcPct val="0"/>
                </a:spcBef>
                <a:spcAft>
                  <a:spcPct val="0"/>
                </a:spcAft>
                <a:defRPr kumimoji="1" kern="1200">
                  <a:solidFill>
                    <a:schemeClr val="lt1"/>
                  </a:solidFill>
                  <a:latin typeface="+mn-lt"/>
                  <a:ea typeface="+mn-ea"/>
                  <a:cs typeface="+mn-cs"/>
                </a:defRPr>
              </a:lvl2pPr>
              <a:lvl3pPr marL="914400" algn="l" rtl="0" fontAlgn="base">
                <a:spcBef>
                  <a:spcPct val="0"/>
                </a:spcBef>
                <a:spcAft>
                  <a:spcPct val="0"/>
                </a:spcAft>
                <a:defRPr kumimoji="1" kern="1200">
                  <a:solidFill>
                    <a:schemeClr val="lt1"/>
                  </a:solidFill>
                  <a:latin typeface="+mn-lt"/>
                  <a:ea typeface="+mn-ea"/>
                  <a:cs typeface="+mn-cs"/>
                </a:defRPr>
              </a:lvl3pPr>
              <a:lvl4pPr marL="1371600" algn="l" rtl="0" fontAlgn="base">
                <a:spcBef>
                  <a:spcPct val="0"/>
                </a:spcBef>
                <a:spcAft>
                  <a:spcPct val="0"/>
                </a:spcAft>
                <a:defRPr kumimoji="1" kern="1200">
                  <a:solidFill>
                    <a:schemeClr val="lt1"/>
                  </a:solidFill>
                  <a:latin typeface="+mn-lt"/>
                  <a:ea typeface="+mn-ea"/>
                  <a:cs typeface="+mn-cs"/>
                </a:defRPr>
              </a:lvl4pPr>
              <a:lvl5pPr marL="1828800" algn="l" rtl="0" fontAlgn="base">
                <a:spcBef>
                  <a:spcPct val="0"/>
                </a:spcBef>
                <a:spcAft>
                  <a:spcPct val="0"/>
                </a:spcAft>
                <a:defRPr kumimoji="1" kern="1200">
                  <a:solidFill>
                    <a:schemeClr val="lt1"/>
                  </a:solidFill>
                  <a:latin typeface="+mn-lt"/>
                  <a:ea typeface="+mn-ea"/>
                  <a:cs typeface="+mn-cs"/>
                </a:defRPr>
              </a:lvl5pPr>
              <a:lvl6pPr marL="2286000" algn="l" defTabSz="914400" rtl="0" eaLnBrk="1" latinLnBrk="0" hangingPunct="1">
                <a:defRPr kumimoji="1" kern="1200">
                  <a:solidFill>
                    <a:schemeClr val="lt1"/>
                  </a:solidFill>
                  <a:latin typeface="+mn-lt"/>
                  <a:ea typeface="+mn-ea"/>
                  <a:cs typeface="+mn-cs"/>
                </a:defRPr>
              </a:lvl6pPr>
              <a:lvl7pPr marL="2743200" algn="l" defTabSz="914400" rtl="0" eaLnBrk="1" latinLnBrk="0" hangingPunct="1">
                <a:defRPr kumimoji="1" kern="1200">
                  <a:solidFill>
                    <a:schemeClr val="lt1"/>
                  </a:solidFill>
                  <a:latin typeface="+mn-lt"/>
                  <a:ea typeface="+mn-ea"/>
                  <a:cs typeface="+mn-cs"/>
                </a:defRPr>
              </a:lvl7pPr>
              <a:lvl8pPr marL="3200400" algn="l" defTabSz="914400" rtl="0" eaLnBrk="1" latinLnBrk="0" hangingPunct="1">
                <a:defRPr kumimoji="1" kern="1200">
                  <a:solidFill>
                    <a:schemeClr val="lt1"/>
                  </a:solidFill>
                  <a:latin typeface="+mn-lt"/>
                  <a:ea typeface="+mn-ea"/>
                  <a:cs typeface="+mn-cs"/>
                </a:defRPr>
              </a:lvl8pPr>
              <a:lvl9pPr marL="3657600" algn="l" defTabSz="914400" rtl="0" eaLnBrk="1" latinLnBrk="0" hangingPunct="1">
                <a:defRPr kumimoji="1"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借方</a:t>
              </a:r>
              <a:endParaRPr kumimoji="1" lang="en-US" altLang="ja-JP" sz="1200" b="0" i="0" u="none" strike="noStrike" kern="1200" cap="none" spc="0" normalizeH="0" baseline="0" noProof="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endParaRPr>
            </a:p>
          </p:txBody>
        </p:sp>
        <p:cxnSp>
          <p:nvCxnSpPr>
            <p:cNvPr id="71" name="直線コネクタ 70">
              <a:extLst>
                <a:ext uri="{FF2B5EF4-FFF2-40B4-BE49-F238E27FC236}">
                  <a16:creationId xmlns:a16="http://schemas.microsoft.com/office/drawing/2014/main" id="{187137AA-BB7B-0FDD-1B36-BCD4CF897A82}"/>
                </a:ext>
              </a:extLst>
            </p:cNvPr>
            <p:cNvCxnSpPr>
              <a:cxnSpLocks/>
            </p:cNvCxnSpPr>
            <p:nvPr/>
          </p:nvCxnSpPr>
          <p:spPr>
            <a:xfrm>
              <a:off x="203199" y="2297686"/>
              <a:ext cx="2429641" cy="0"/>
            </a:xfrm>
            <a:prstGeom prst="line">
              <a:avLst/>
            </a:prstGeom>
            <a:grpFill/>
            <a:ln w="9525">
              <a:solidFill>
                <a:schemeClr val="accent4">
                  <a:lumMod val="65000"/>
                  <a:lumOff val="35000"/>
                </a:schemeClr>
              </a:solidFill>
              <a:prstDash val="solid"/>
            </a:ln>
          </p:spPr>
          <p:style>
            <a:lnRef idx="1">
              <a:schemeClr val="accent1"/>
            </a:lnRef>
            <a:fillRef idx="0">
              <a:schemeClr val="accent1"/>
            </a:fillRef>
            <a:effectRef idx="0">
              <a:schemeClr val="accent1"/>
            </a:effectRef>
            <a:fontRef idx="minor">
              <a:schemeClr val="tx1"/>
            </a:fontRef>
          </p:style>
        </p:cxnSp>
      </p:grpSp>
      <p:grpSp>
        <p:nvGrpSpPr>
          <p:cNvPr id="67" name="グループ化 66">
            <a:extLst>
              <a:ext uri="{FF2B5EF4-FFF2-40B4-BE49-F238E27FC236}">
                <a16:creationId xmlns:a16="http://schemas.microsoft.com/office/drawing/2014/main" id="{D5EA5F4B-D69D-1B83-7800-CA8992C2D998}"/>
              </a:ext>
            </a:extLst>
          </p:cNvPr>
          <p:cNvGrpSpPr/>
          <p:nvPr/>
        </p:nvGrpSpPr>
        <p:grpSpPr>
          <a:xfrm>
            <a:off x="2532889" y="3230465"/>
            <a:ext cx="1489044" cy="323940"/>
            <a:chOff x="203199" y="1903046"/>
            <a:chExt cx="2429641" cy="441332"/>
          </a:xfrm>
          <a:noFill/>
        </p:grpSpPr>
        <p:sp>
          <p:nvSpPr>
            <p:cNvPr id="68" name="正方形/長方形 67">
              <a:extLst>
                <a:ext uri="{FF2B5EF4-FFF2-40B4-BE49-F238E27FC236}">
                  <a16:creationId xmlns:a16="http://schemas.microsoft.com/office/drawing/2014/main" id="{C6D02B89-EA8F-31A3-DA2F-4E9C5D901922}"/>
                </a:ext>
              </a:extLst>
            </p:cNvPr>
            <p:cNvSpPr/>
            <p:nvPr/>
          </p:nvSpPr>
          <p:spPr>
            <a:xfrm>
              <a:off x="203199" y="1903046"/>
              <a:ext cx="2429641" cy="441332"/>
            </a:xfrm>
            <a:prstGeom prst="rect">
              <a:avLst/>
            </a:prstGeom>
            <a:grp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36000" tIns="36000" rIns="36000" bIns="36000" rtlCol="0" anchor="ctr"/>
            <a:lstStyle>
              <a:defPPr>
                <a:defRPr lang="ja-JP"/>
              </a:defPPr>
              <a:lvl1pPr algn="l" rtl="0" fontAlgn="base">
                <a:spcBef>
                  <a:spcPct val="0"/>
                </a:spcBef>
                <a:spcAft>
                  <a:spcPct val="0"/>
                </a:spcAft>
                <a:defRPr kumimoji="1" kern="1200">
                  <a:solidFill>
                    <a:schemeClr val="lt1"/>
                  </a:solidFill>
                  <a:latin typeface="+mn-lt"/>
                  <a:ea typeface="+mn-ea"/>
                  <a:cs typeface="+mn-cs"/>
                </a:defRPr>
              </a:lvl1pPr>
              <a:lvl2pPr marL="457200" algn="l" rtl="0" fontAlgn="base">
                <a:spcBef>
                  <a:spcPct val="0"/>
                </a:spcBef>
                <a:spcAft>
                  <a:spcPct val="0"/>
                </a:spcAft>
                <a:defRPr kumimoji="1" kern="1200">
                  <a:solidFill>
                    <a:schemeClr val="lt1"/>
                  </a:solidFill>
                  <a:latin typeface="+mn-lt"/>
                  <a:ea typeface="+mn-ea"/>
                  <a:cs typeface="+mn-cs"/>
                </a:defRPr>
              </a:lvl2pPr>
              <a:lvl3pPr marL="914400" algn="l" rtl="0" fontAlgn="base">
                <a:spcBef>
                  <a:spcPct val="0"/>
                </a:spcBef>
                <a:spcAft>
                  <a:spcPct val="0"/>
                </a:spcAft>
                <a:defRPr kumimoji="1" kern="1200">
                  <a:solidFill>
                    <a:schemeClr val="lt1"/>
                  </a:solidFill>
                  <a:latin typeface="+mn-lt"/>
                  <a:ea typeface="+mn-ea"/>
                  <a:cs typeface="+mn-cs"/>
                </a:defRPr>
              </a:lvl3pPr>
              <a:lvl4pPr marL="1371600" algn="l" rtl="0" fontAlgn="base">
                <a:spcBef>
                  <a:spcPct val="0"/>
                </a:spcBef>
                <a:spcAft>
                  <a:spcPct val="0"/>
                </a:spcAft>
                <a:defRPr kumimoji="1" kern="1200">
                  <a:solidFill>
                    <a:schemeClr val="lt1"/>
                  </a:solidFill>
                  <a:latin typeface="+mn-lt"/>
                  <a:ea typeface="+mn-ea"/>
                  <a:cs typeface="+mn-cs"/>
                </a:defRPr>
              </a:lvl4pPr>
              <a:lvl5pPr marL="1828800" algn="l" rtl="0" fontAlgn="base">
                <a:spcBef>
                  <a:spcPct val="0"/>
                </a:spcBef>
                <a:spcAft>
                  <a:spcPct val="0"/>
                </a:spcAft>
                <a:defRPr kumimoji="1" kern="1200">
                  <a:solidFill>
                    <a:schemeClr val="lt1"/>
                  </a:solidFill>
                  <a:latin typeface="+mn-lt"/>
                  <a:ea typeface="+mn-ea"/>
                  <a:cs typeface="+mn-cs"/>
                </a:defRPr>
              </a:lvl5pPr>
              <a:lvl6pPr marL="2286000" algn="l" defTabSz="914400" rtl="0" eaLnBrk="1" latinLnBrk="0" hangingPunct="1">
                <a:defRPr kumimoji="1" kern="1200">
                  <a:solidFill>
                    <a:schemeClr val="lt1"/>
                  </a:solidFill>
                  <a:latin typeface="+mn-lt"/>
                  <a:ea typeface="+mn-ea"/>
                  <a:cs typeface="+mn-cs"/>
                </a:defRPr>
              </a:lvl6pPr>
              <a:lvl7pPr marL="2743200" algn="l" defTabSz="914400" rtl="0" eaLnBrk="1" latinLnBrk="0" hangingPunct="1">
                <a:defRPr kumimoji="1" kern="1200">
                  <a:solidFill>
                    <a:schemeClr val="lt1"/>
                  </a:solidFill>
                  <a:latin typeface="+mn-lt"/>
                  <a:ea typeface="+mn-ea"/>
                  <a:cs typeface="+mn-cs"/>
                </a:defRPr>
              </a:lvl7pPr>
              <a:lvl8pPr marL="3200400" algn="l" defTabSz="914400" rtl="0" eaLnBrk="1" latinLnBrk="0" hangingPunct="1">
                <a:defRPr kumimoji="1" kern="1200">
                  <a:solidFill>
                    <a:schemeClr val="lt1"/>
                  </a:solidFill>
                  <a:latin typeface="+mn-lt"/>
                  <a:ea typeface="+mn-ea"/>
                  <a:cs typeface="+mn-cs"/>
                </a:defRPr>
              </a:lvl8pPr>
              <a:lvl9pPr marL="3657600" algn="l" defTabSz="914400" rtl="0" eaLnBrk="1" latinLnBrk="0" hangingPunct="1">
                <a:defRPr kumimoji="1"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貸方</a:t>
              </a:r>
              <a:endParaRPr kumimoji="1" lang="en-US" altLang="ja-JP" sz="1200" b="0" i="0" u="none" strike="noStrike" kern="1200" cap="none" spc="0" normalizeH="0" baseline="0" noProof="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endParaRPr>
            </a:p>
          </p:txBody>
        </p:sp>
        <p:cxnSp>
          <p:nvCxnSpPr>
            <p:cNvPr id="69" name="直線コネクタ 68">
              <a:extLst>
                <a:ext uri="{FF2B5EF4-FFF2-40B4-BE49-F238E27FC236}">
                  <a16:creationId xmlns:a16="http://schemas.microsoft.com/office/drawing/2014/main" id="{6AAB506F-A7C3-652E-98FF-D7613D4F03C4}"/>
                </a:ext>
              </a:extLst>
            </p:cNvPr>
            <p:cNvCxnSpPr/>
            <p:nvPr/>
          </p:nvCxnSpPr>
          <p:spPr>
            <a:xfrm>
              <a:off x="203199" y="2297687"/>
              <a:ext cx="2429641" cy="0"/>
            </a:xfrm>
            <a:prstGeom prst="line">
              <a:avLst/>
            </a:prstGeom>
            <a:grpFill/>
            <a:ln w="9525">
              <a:solidFill>
                <a:schemeClr val="accent4">
                  <a:lumMod val="65000"/>
                  <a:lumOff val="35000"/>
                </a:schemeClr>
              </a:solidFill>
              <a:prstDash val="solid"/>
            </a:ln>
          </p:spPr>
          <p:style>
            <a:lnRef idx="1">
              <a:schemeClr val="accent1"/>
            </a:lnRef>
            <a:fillRef idx="0">
              <a:schemeClr val="accent1"/>
            </a:fillRef>
            <a:effectRef idx="0">
              <a:schemeClr val="accent1"/>
            </a:effectRef>
            <a:fontRef idx="minor">
              <a:schemeClr val="tx1"/>
            </a:fontRef>
          </p:style>
        </p:cxnSp>
      </p:grpSp>
      <p:sp>
        <p:nvSpPr>
          <p:cNvPr id="72" name="正方形/長方形 71">
            <a:extLst>
              <a:ext uri="{FF2B5EF4-FFF2-40B4-BE49-F238E27FC236}">
                <a16:creationId xmlns:a16="http://schemas.microsoft.com/office/drawing/2014/main" id="{9AAD831D-551D-FB8C-0ED7-77ABCC3E48C1}"/>
              </a:ext>
            </a:extLst>
          </p:cNvPr>
          <p:cNvSpPr/>
          <p:nvPr/>
        </p:nvSpPr>
        <p:spPr>
          <a:xfrm>
            <a:off x="652818" y="4278674"/>
            <a:ext cx="1489044" cy="27517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defPPr>
              <a:defRPr lang="ja-JP"/>
            </a:defPPr>
            <a:lvl1pPr algn="l" rtl="0" fontAlgn="base">
              <a:spcBef>
                <a:spcPct val="0"/>
              </a:spcBef>
              <a:spcAft>
                <a:spcPct val="0"/>
              </a:spcAft>
              <a:defRPr kumimoji="1" kern="1200">
                <a:solidFill>
                  <a:schemeClr val="lt1"/>
                </a:solidFill>
                <a:latin typeface="+mn-lt"/>
                <a:ea typeface="+mn-ea"/>
                <a:cs typeface="+mn-cs"/>
              </a:defRPr>
            </a:lvl1pPr>
            <a:lvl2pPr marL="457200" algn="l" rtl="0" fontAlgn="base">
              <a:spcBef>
                <a:spcPct val="0"/>
              </a:spcBef>
              <a:spcAft>
                <a:spcPct val="0"/>
              </a:spcAft>
              <a:defRPr kumimoji="1" kern="1200">
                <a:solidFill>
                  <a:schemeClr val="lt1"/>
                </a:solidFill>
                <a:latin typeface="+mn-lt"/>
                <a:ea typeface="+mn-ea"/>
                <a:cs typeface="+mn-cs"/>
              </a:defRPr>
            </a:lvl2pPr>
            <a:lvl3pPr marL="914400" algn="l" rtl="0" fontAlgn="base">
              <a:spcBef>
                <a:spcPct val="0"/>
              </a:spcBef>
              <a:spcAft>
                <a:spcPct val="0"/>
              </a:spcAft>
              <a:defRPr kumimoji="1" kern="1200">
                <a:solidFill>
                  <a:schemeClr val="lt1"/>
                </a:solidFill>
                <a:latin typeface="+mn-lt"/>
                <a:ea typeface="+mn-ea"/>
                <a:cs typeface="+mn-cs"/>
              </a:defRPr>
            </a:lvl3pPr>
            <a:lvl4pPr marL="1371600" algn="l" rtl="0" fontAlgn="base">
              <a:spcBef>
                <a:spcPct val="0"/>
              </a:spcBef>
              <a:spcAft>
                <a:spcPct val="0"/>
              </a:spcAft>
              <a:defRPr kumimoji="1" kern="1200">
                <a:solidFill>
                  <a:schemeClr val="lt1"/>
                </a:solidFill>
                <a:latin typeface="+mn-lt"/>
                <a:ea typeface="+mn-ea"/>
                <a:cs typeface="+mn-cs"/>
              </a:defRPr>
            </a:lvl4pPr>
            <a:lvl5pPr marL="1828800" algn="l" rtl="0" fontAlgn="base">
              <a:spcBef>
                <a:spcPct val="0"/>
              </a:spcBef>
              <a:spcAft>
                <a:spcPct val="0"/>
              </a:spcAft>
              <a:defRPr kumimoji="1" kern="1200">
                <a:solidFill>
                  <a:schemeClr val="lt1"/>
                </a:solidFill>
                <a:latin typeface="+mn-lt"/>
                <a:ea typeface="+mn-ea"/>
                <a:cs typeface="+mn-cs"/>
              </a:defRPr>
            </a:lvl5pPr>
            <a:lvl6pPr marL="2286000" algn="l" defTabSz="914400" rtl="0" eaLnBrk="1" latinLnBrk="0" hangingPunct="1">
              <a:defRPr kumimoji="1" kern="1200">
                <a:solidFill>
                  <a:schemeClr val="lt1"/>
                </a:solidFill>
                <a:latin typeface="+mn-lt"/>
                <a:ea typeface="+mn-ea"/>
                <a:cs typeface="+mn-cs"/>
              </a:defRPr>
            </a:lvl6pPr>
            <a:lvl7pPr marL="2743200" algn="l" defTabSz="914400" rtl="0" eaLnBrk="1" latinLnBrk="0" hangingPunct="1">
              <a:defRPr kumimoji="1" kern="1200">
                <a:solidFill>
                  <a:schemeClr val="lt1"/>
                </a:solidFill>
                <a:latin typeface="+mn-lt"/>
                <a:ea typeface="+mn-ea"/>
                <a:cs typeface="+mn-cs"/>
              </a:defRPr>
            </a:lvl7pPr>
            <a:lvl8pPr marL="3200400" algn="l" defTabSz="914400" rtl="0" eaLnBrk="1" latinLnBrk="0" hangingPunct="1">
              <a:defRPr kumimoji="1" kern="1200">
                <a:solidFill>
                  <a:schemeClr val="lt1"/>
                </a:solidFill>
                <a:latin typeface="+mn-lt"/>
                <a:ea typeface="+mn-ea"/>
                <a:cs typeface="+mn-cs"/>
              </a:defRPr>
            </a:lvl8pPr>
            <a:lvl9pPr marL="3657600" algn="l" defTabSz="914400" rtl="0" eaLnBrk="1" latinLnBrk="0" hangingPunct="1">
              <a:defRPr kumimoji="1" kern="1200">
                <a:solidFill>
                  <a:schemeClr val="lt1"/>
                </a:solidFill>
                <a:latin typeface="+mn-lt"/>
                <a:ea typeface="+mn-ea"/>
                <a:cs typeface="+mn-cs"/>
              </a:defRPr>
            </a:lvl9pPr>
          </a:lstStyle>
          <a:p>
            <a:pPr algn="ctr">
              <a:defRPr/>
            </a:pPr>
            <a:r>
              <a:rPr kumimoji="1" lang="ja-JP" altLang="en-US" sz="1200" b="0" i="0" u="none" strike="noStrike" kern="1200" cap="none" spc="0" normalizeH="0" baseline="0" noProof="0">
                <a:ln>
                  <a:noFill/>
                </a:ln>
                <a:solidFill>
                  <a:schemeClr val="accent4">
                    <a:lumMod val="65000"/>
                    <a:lumOff val="35000"/>
                  </a:schemeClr>
                </a:solidFill>
                <a:effectLst/>
                <a:uLnTx/>
                <a:uFillTx/>
                <a:latin typeface="Meiryo UI" panose="020B0604030504040204" pitchFamily="50" charset="-128"/>
                <a:ea typeface="Meiryo UI" panose="020B0604030504040204" pitchFamily="50" charset="-128"/>
                <a:cs typeface="Hiragino Kaku Gothic Pro W3" charset="-128"/>
              </a:rPr>
              <a:t>売掛金：      </a:t>
            </a:r>
            <a:r>
              <a:rPr kumimoji="1" lang="en-US" altLang="ja-JP" sz="1200" b="0" i="0" u="none" strike="noStrike" kern="1200" cap="none" spc="0" normalizeH="0" baseline="0" noProof="0">
                <a:ln>
                  <a:noFill/>
                </a:ln>
                <a:solidFill>
                  <a:schemeClr val="accent4">
                    <a:lumMod val="65000"/>
                    <a:lumOff val="35000"/>
                  </a:schemeClr>
                </a:solidFill>
                <a:effectLst/>
                <a:uLnTx/>
                <a:uFillTx/>
                <a:latin typeface="Meiryo UI" panose="020B0604030504040204" pitchFamily="50" charset="-128"/>
                <a:ea typeface="Meiryo UI" panose="020B0604030504040204" pitchFamily="50" charset="-128"/>
                <a:cs typeface="Hiragino Kaku Gothic Pro W3" charset="-128"/>
              </a:rPr>
              <a:t>1 </a:t>
            </a:r>
            <a:r>
              <a:rPr kumimoji="1" lang="ja-JP" altLang="en-US" sz="1200" b="0" i="0" u="none" strike="noStrike" kern="1200" cap="none" spc="0" normalizeH="0" baseline="0" noProof="0">
                <a:ln>
                  <a:noFill/>
                </a:ln>
                <a:solidFill>
                  <a:schemeClr val="accent4">
                    <a:lumMod val="65000"/>
                    <a:lumOff val="35000"/>
                  </a:schemeClr>
                </a:solidFill>
                <a:effectLst/>
                <a:uLnTx/>
                <a:uFillTx/>
                <a:latin typeface="Meiryo UI" panose="020B0604030504040204" pitchFamily="50" charset="-128"/>
                <a:ea typeface="Meiryo UI" panose="020B0604030504040204" pitchFamily="50" charset="-128"/>
                <a:cs typeface="Hiragino Kaku Gothic Pro W3" charset="-128"/>
              </a:rPr>
              <a:t>円</a:t>
            </a:r>
          </a:p>
        </p:txBody>
      </p:sp>
      <p:sp>
        <p:nvSpPr>
          <p:cNvPr id="73" name="正方形/長方形 72">
            <a:extLst>
              <a:ext uri="{FF2B5EF4-FFF2-40B4-BE49-F238E27FC236}">
                <a16:creationId xmlns:a16="http://schemas.microsoft.com/office/drawing/2014/main" id="{66B7F431-AD3A-654C-0079-E5F0D7DD4F44}"/>
              </a:ext>
            </a:extLst>
          </p:cNvPr>
          <p:cNvSpPr/>
          <p:nvPr/>
        </p:nvSpPr>
        <p:spPr>
          <a:xfrm>
            <a:off x="2532889" y="4278674"/>
            <a:ext cx="1489044" cy="27517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defPPr>
              <a:defRPr lang="ja-JP"/>
            </a:defPPr>
            <a:lvl1pPr algn="l" rtl="0" fontAlgn="base">
              <a:spcBef>
                <a:spcPct val="0"/>
              </a:spcBef>
              <a:spcAft>
                <a:spcPct val="0"/>
              </a:spcAft>
              <a:defRPr kumimoji="1" kern="1200">
                <a:solidFill>
                  <a:schemeClr val="lt1"/>
                </a:solidFill>
                <a:latin typeface="+mn-lt"/>
                <a:ea typeface="+mn-ea"/>
                <a:cs typeface="+mn-cs"/>
              </a:defRPr>
            </a:lvl1pPr>
            <a:lvl2pPr marL="457200" algn="l" rtl="0" fontAlgn="base">
              <a:spcBef>
                <a:spcPct val="0"/>
              </a:spcBef>
              <a:spcAft>
                <a:spcPct val="0"/>
              </a:spcAft>
              <a:defRPr kumimoji="1" kern="1200">
                <a:solidFill>
                  <a:schemeClr val="lt1"/>
                </a:solidFill>
                <a:latin typeface="+mn-lt"/>
                <a:ea typeface="+mn-ea"/>
                <a:cs typeface="+mn-cs"/>
              </a:defRPr>
            </a:lvl2pPr>
            <a:lvl3pPr marL="914400" algn="l" rtl="0" fontAlgn="base">
              <a:spcBef>
                <a:spcPct val="0"/>
              </a:spcBef>
              <a:spcAft>
                <a:spcPct val="0"/>
              </a:spcAft>
              <a:defRPr kumimoji="1" kern="1200">
                <a:solidFill>
                  <a:schemeClr val="lt1"/>
                </a:solidFill>
                <a:latin typeface="+mn-lt"/>
                <a:ea typeface="+mn-ea"/>
                <a:cs typeface="+mn-cs"/>
              </a:defRPr>
            </a:lvl3pPr>
            <a:lvl4pPr marL="1371600" algn="l" rtl="0" fontAlgn="base">
              <a:spcBef>
                <a:spcPct val="0"/>
              </a:spcBef>
              <a:spcAft>
                <a:spcPct val="0"/>
              </a:spcAft>
              <a:defRPr kumimoji="1" kern="1200">
                <a:solidFill>
                  <a:schemeClr val="lt1"/>
                </a:solidFill>
                <a:latin typeface="+mn-lt"/>
                <a:ea typeface="+mn-ea"/>
                <a:cs typeface="+mn-cs"/>
              </a:defRPr>
            </a:lvl4pPr>
            <a:lvl5pPr marL="1828800" algn="l" rtl="0" fontAlgn="base">
              <a:spcBef>
                <a:spcPct val="0"/>
              </a:spcBef>
              <a:spcAft>
                <a:spcPct val="0"/>
              </a:spcAft>
              <a:defRPr kumimoji="1" kern="1200">
                <a:solidFill>
                  <a:schemeClr val="lt1"/>
                </a:solidFill>
                <a:latin typeface="+mn-lt"/>
                <a:ea typeface="+mn-ea"/>
                <a:cs typeface="+mn-cs"/>
              </a:defRPr>
            </a:lvl5pPr>
            <a:lvl6pPr marL="2286000" algn="l" defTabSz="914400" rtl="0" eaLnBrk="1" latinLnBrk="0" hangingPunct="1">
              <a:defRPr kumimoji="1" kern="1200">
                <a:solidFill>
                  <a:schemeClr val="lt1"/>
                </a:solidFill>
                <a:latin typeface="+mn-lt"/>
                <a:ea typeface="+mn-ea"/>
                <a:cs typeface="+mn-cs"/>
              </a:defRPr>
            </a:lvl6pPr>
            <a:lvl7pPr marL="2743200" algn="l" defTabSz="914400" rtl="0" eaLnBrk="1" latinLnBrk="0" hangingPunct="1">
              <a:defRPr kumimoji="1" kern="1200">
                <a:solidFill>
                  <a:schemeClr val="lt1"/>
                </a:solidFill>
                <a:latin typeface="+mn-lt"/>
                <a:ea typeface="+mn-ea"/>
                <a:cs typeface="+mn-cs"/>
              </a:defRPr>
            </a:lvl7pPr>
            <a:lvl8pPr marL="3200400" algn="l" defTabSz="914400" rtl="0" eaLnBrk="1" latinLnBrk="0" hangingPunct="1">
              <a:defRPr kumimoji="1" kern="1200">
                <a:solidFill>
                  <a:schemeClr val="lt1"/>
                </a:solidFill>
                <a:latin typeface="+mn-lt"/>
                <a:ea typeface="+mn-ea"/>
                <a:cs typeface="+mn-cs"/>
              </a:defRPr>
            </a:lvl8pPr>
            <a:lvl9pPr marL="3657600" algn="l" defTabSz="914400" rtl="0" eaLnBrk="1" latinLnBrk="0" hangingPunct="1">
              <a:defRPr kumimoji="1" kern="1200">
                <a:solidFill>
                  <a:schemeClr val="lt1"/>
                </a:solidFill>
                <a:latin typeface="+mn-lt"/>
                <a:ea typeface="+mn-ea"/>
                <a:cs typeface="+mn-cs"/>
              </a:defRPr>
            </a:lvl9pPr>
          </a:lstStyle>
          <a:p>
            <a:pPr algn="ctr">
              <a:defRPr/>
            </a:pPr>
            <a:r>
              <a:rPr lang="ja-JP" altLang="en-US" sz="1200">
                <a:solidFill>
                  <a:schemeClr val="accent4">
                    <a:lumMod val="65000"/>
                    <a:lumOff val="35000"/>
                  </a:schemeClr>
                </a:solidFill>
                <a:latin typeface="Meiryo UI" panose="020B0604030504040204" pitchFamily="50" charset="-128"/>
                <a:ea typeface="Meiryo UI" panose="020B0604030504040204" pitchFamily="50" charset="-128"/>
                <a:cs typeface="Hiragino Kaku Gothic Pro W3" charset="-128"/>
              </a:rPr>
              <a:t>仮払消費税</a:t>
            </a:r>
            <a:r>
              <a:rPr kumimoji="1" lang="ja-JP" altLang="en-US" sz="1200" b="0" i="0" u="none" strike="noStrike" kern="1200" cap="none" spc="0" normalizeH="0" baseline="0" noProof="0">
                <a:ln>
                  <a:noFill/>
                </a:ln>
                <a:solidFill>
                  <a:schemeClr val="accent4">
                    <a:lumMod val="65000"/>
                    <a:lumOff val="35000"/>
                  </a:schemeClr>
                </a:solidFill>
                <a:effectLst/>
                <a:uLnTx/>
                <a:uFillTx/>
                <a:latin typeface="Meiryo UI" panose="020B0604030504040204" pitchFamily="50" charset="-128"/>
                <a:ea typeface="Meiryo UI" panose="020B0604030504040204" pitchFamily="50" charset="-128"/>
                <a:cs typeface="Hiragino Kaku Gothic Pro W3" charset="-128"/>
              </a:rPr>
              <a:t>：  </a:t>
            </a:r>
            <a:r>
              <a:rPr kumimoji="1" lang="en-US" altLang="ja-JP" sz="1200" b="0" i="0" u="none" strike="noStrike" kern="1200" cap="none" spc="0" normalizeH="0" baseline="0" noProof="0">
                <a:ln>
                  <a:noFill/>
                </a:ln>
                <a:solidFill>
                  <a:schemeClr val="accent4">
                    <a:lumMod val="65000"/>
                    <a:lumOff val="35000"/>
                  </a:schemeClr>
                </a:solidFill>
                <a:effectLst/>
                <a:uLnTx/>
                <a:uFillTx/>
                <a:latin typeface="Meiryo UI" panose="020B0604030504040204" pitchFamily="50" charset="-128"/>
                <a:ea typeface="Meiryo UI" panose="020B0604030504040204" pitchFamily="50" charset="-128"/>
                <a:cs typeface="Hiragino Kaku Gothic Pro W3" charset="-128"/>
              </a:rPr>
              <a:t>20 </a:t>
            </a:r>
            <a:r>
              <a:rPr kumimoji="1" lang="ja-JP" altLang="en-US" sz="1200" b="0" i="0" u="none" strike="noStrike" kern="1200" cap="none" spc="0" normalizeH="0" baseline="0" noProof="0">
                <a:ln>
                  <a:noFill/>
                </a:ln>
                <a:solidFill>
                  <a:schemeClr val="accent4">
                    <a:lumMod val="65000"/>
                    <a:lumOff val="35000"/>
                  </a:schemeClr>
                </a:solidFill>
                <a:effectLst/>
                <a:uLnTx/>
                <a:uFillTx/>
                <a:latin typeface="Meiryo UI" panose="020B0604030504040204" pitchFamily="50" charset="-128"/>
                <a:ea typeface="Meiryo UI" panose="020B0604030504040204" pitchFamily="50" charset="-128"/>
                <a:cs typeface="Hiragino Kaku Gothic Pro W3" charset="-128"/>
              </a:rPr>
              <a:t>円</a:t>
            </a:r>
          </a:p>
        </p:txBody>
      </p:sp>
      <p:sp>
        <p:nvSpPr>
          <p:cNvPr id="77" name="正方形/長方形 76">
            <a:extLst>
              <a:ext uri="{FF2B5EF4-FFF2-40B4-BE49-F238E27FC236}">
                <a16:creationId xmlns:a16="http://schemas.microsoft.com/office/drawing/2014/main" id="{A11ED779-501E-72F1-9FCC-03046BC6CFA8}"/>
              </a:ext>
            </a:extLst>
          </p:cNvPr>
          <p:cNvSpPr/>
          <p:nvPr/>
        </p:nvSpPr>
        <p:spPr>
          <a:xfrm>
            <a:off x="2532889" y="3616886"/>
            <a:ext cx="1489044" cy="27517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defPPr>
              <a:defRPr lang="ja-JP"/>
            </a:defPPr>
            <a:lvl1pPr algn="l" rtl="0" fontAlgn="base">
              <a:spcBef>
                <a:spcPct val="0"/>
              </a:spcBef>
              <a:spcAft>
                <a:spcPct val="0"/>
              </a:spcAft>
              <a:defRPr kumimoji="1" kern="1200">
                <a:solidFill>
                  <a:schemeClr val="lt1"/>
                </a:solidFill>
                <a:latin typeface="+mn-lt"/>
                <a:ea typeface="+mn-ea"/>
                <a:cs typeface="+mn-cs"/>
              </a:defRPr>
            </a:lvl1pPr>
            <a:lvl2pPr marL="457200" algn="l" rtl="0" fontAlgn="base">
              <a:spcBef>
                <a:spcPct val="0"/>
              </a:spcBef>
              <a:spcAft>
                <a:spcPct val="0"/>
              </a:spcAft>
              <a:defRPr kumimoji="1" kern="1200">
                <a:solidFill>
                  <a:schemeClr val="lt1"/>
                </a:solidFill>
                <a:latin typeface="+mn-lt"/>
                <a:ea typeface="+mn-ea"/>
                <a:cs typeface="+mn-cs"/>
              </a:defRPr>
            </a:lvl2pPr>
            <a:lvl3pPr marL="914400" algn="l" rtl="0" fontAlgn="base">
              <a:spcBef>
                <a:spcPct val="0"/>
              </a:spcBef>
              <a:spcAft>
                <a:spcPct val="0"/>
              </a:spcAft>
              <a:defRPr kumimoji="1" kern="1200">
                <a:solidFill>
                  <a:schemeClr val="lt1"/>
                </a:solidFill>
                <a:latin typeface="+mn-lt"/>
                <a:ea typeface="+mn-ea"/>
                <a:cs typeface="+mn-cs"/>
              </a:defRPr>
            </a:lvl3pPr>
            <a:lvl4pPr marL="1371600" algn="l" rtl="0" fontAlgn="base">
              <a:spcBef>
                <a:spcPct val="0"/>
              </a:spcBef>
              <a:spcAft>
                <a:spcPct val="0"/>
              </a:spcAft>
              <a:defRPr kumimoji="1" kern="1200">
                <a:solidFill>
                  <a:schemeClr val="lt1"/>
                </a:solidFill>
                <a:latin typeface="+mn-lt"/>
                <a:ea typeface="+mn-ea"/>
                <a:cs typeface="+mn-cs"/>
              </a:defRPr>
            </a:lvl4pPr>
            <a:lvl5pPr marL="1828800" algn="l" rtl="0" fontAlgn="base">
              <a:spcBef>
                <a:spcPct val="0"/>
              </a:spcBef>
              <a:spcAft>
                <a:spcPct val="0"/>
              </a:spcAft>
              <a:defRPr kumimoji="1" kern="1200">
                <a:solidFill>
                  <a:schemeClr val="lt1"/>
                </a:solidFill>
                <a:latin typeface="+mn-lt"/>
                <a:ea typeface="+mn-ea"/>
                <a:cs typeface="+mn-cs"/>
              </a:defRPr>
            </a:lvl5pPr>
            <a:lvl6pPr marL="2286000" algn="l" defTabSz="914400" rtl="0" eaLnBrk="1" latinLnBrk="0" hangingPunct="1">
              <a:defRPr kumimoji="1" kern="1200">
                <a:solidFill>
                  <a:schemeClr val="lt1"/>
                </a:solidFill>
                <a:latin typeface="+mn-lt"/>
                <a:ea typeface="+mn-ea"/>
                <a:cs typeface="+mn-cs"/>
              </a:defRPr>
            </a:lvl6pPr>
            <a:lvl7pPr marL="2743200" algn="l" defTabSz="914400" rtl="0" eaLnBrk="1" latinLnBrk="0" hangingPunct="1">
              <a:defRPr kumimoji="1" kern="1200">
                <a:solidFill>
                  <a:schemeClr val="lt1"/>
                </a:solidFill>
                <a:latin typeface="+mn-lt"/>
                <a:ea typeface="+mn-ea"/>
                <a:cs typeface="+mn-cs"/>
              </a:defRPr>
            </a:lvl7pPr>
            <a:lvl8pPr marL="3200400" algn="l" defTabSz="914400" rtl="0" eaLnBrk="1" latinLnBrk="0" hangingPunct="1">
              <a:defRPr kumimoji="1" kern="1200">
                <a:solidFill>
                  <a:schemeClr val="lt1"/>
                </a:solidFill>
                <a:latin typeface="+mn-lt"/>
                <a:ea typeface="+mn-ea"/>
                <a:cs typeface="+mn-cs"/>
              </a:defRPr>
            </a:lvl8pPr>
            <a:lvl9pPr marL="3657600" algn="l" defTabSz="914400" rtl="0" eaLnBrk="1" latinLnBrk="0" hangingPunct="1">
              <a:defRPr kumimoji="1" kern="1200">
                <a:solidFill>
                  <a:schemeClr val="lt1"/>
                </a:solidFill>
                <a:latin typeface="+mn-lt"/>
                <a:ea typeface="+mn-ea"/>
                <a:cs typeface="+mn-cs"/>
              </a:defRPr>
            </a:lvl9pPr>
          </a:lstStyle>
          <a:p>
            <a:pPr algn="ctr">
              <a:defRPr/>
            </a:pPr>
            <a:r>
              <a:rPr kumimoji="1" lang="ja-JP" altLang="en-US" sz="1200" b="0" i="0" u="none" strike="noStrike" kern="1200" cap="none" spc="0" normalizeH="0" baseline="0" noProof="0">
                <a:ln>
                  <a:noFill/>
                </a:ln>
                <a:solidFill>
                  <a:schemeClr val="accent4">
                    <a:lumMod val="65000"/>
                    <a:lumOff val="35000"/>
                  </a:schemeClr>
                </a:solidFill>
                <a:effectLst/>
                <a:uLnTx/>
                <a:uFillTx/>
                <a:latin typeface="Meiryo UI" panose="020B0604030504040204" pitchFamily="50" charset="-128"/>
                <a:ea typeface="Meiryo UI" panose="020B0604030504040204" pitchFamily="50" charset="-128"/>
                <a:cs typeface="Hiragino Kaku Gothic Pro W3" charset="-128"/>
              </a:rPr>
              <a:t>仮受金：</a:t>
            </a:r>
            <a:r>
              <a:rPr kumimoji="1" lang="en-US" altLang="ja-JP" sz="1200" b="0" i="0" u="none" strike="noStrike" kern="1200" cap="none" spc="0" normalizeH="0" baseline="0" noProof="0">
                <a:ln>
                  <a:noFill/>
                </a:ln>
                <a:solidFill>
                  <a:schemeClr val="accent4">
                    <a:lumMod val="65000"/>
                    <a:lumOff val="35000"/>
                  </a:schemeClr>
                </a:solidFill>
                <a:effectLst/>
                <a:uLnTx/>
                <a:uFillTx/>
                <a:latin typeface="Meiryo UI" panose="020B0604030504040204" pitchFamily="50" charset="-128"/>
                <a:ea typeface="Meiryo UI" panose="020B0604030504040204" pitchFamily="50" charset="-128"/>
                <a:cs typeface="Hiragino Kaku Gothic Pro W3" charset="-128"/>
              </a:rPr>
              <a:t>	   2,000 </a:t>
            </a:r>
            <a:r>
              <a:rPr kumimoji="1" lang="ja-JP" altLang="en-US" sz="1200" b="0" i="0" u="none" strike="noStrike" kern="1200" cap="none" spc="0" normalizeH="0" baseline="0" noProof="0">
                <a:ln>
                  <a:noFill/>
                </a:ln>
                <a:solidFill>
                  <a:schemeClr val="accent4">
                    <a:lumMod val="65000"/>
                    <a:lumOff val="35000"/>
                  </a:schemeClr>
                </a:solidFill>
                <a:effectLst/>
                <a:uLnTx/>
                <a:uFillTx/>
                <a:latin typeface="Meiryo UI" panose="020B0604030504040204" pitchFamily="50" charset="-128"/>
                <a:ea typeface="Meiryo UI" panose="020B0604030504040204" pitchFamily="50" charset="-128"/>
                <a:cs typeface="Hiragino Kaku Gothic Pro W3" charset="-128"/>
              </a:rPr>
              <a:t>円</a:t>
            </a:r>
          </a:p>
        </p:txBody>
      </p:sp>
      <p:sp>
        <p:nvSpPr>
          <p:cNvPr id="76" name="正方形/長方形 75">
            <a:extLst>
              <a:ext uri="{FF2B5EF4-FFF2-40B4-BE49-F238E27FC236}">
                <a16:creationId xmlns:a16="http://schemas.microsoft.com/office/drawing/2014/main" id="{78A2ACDD-E2F4-6778-4D5C-2DEEBD0C3EAA}"/>
              </a:ext>
            </a:extLst>
          </p:cNvPr>
          <p:cNvSpPr/>
          <p:nvPr/>
        </p:nvSpPr>
        <p:spPr>
          <a:xfrm>
            <a:off x="652818" y="3616886"/>
            <a:ext cx="1489044" cy="27517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defPPr>
              <a:defRPr lang="ja-JP"/>
            </a:defPPr>
            <a:lvl1pPr algn="l" rtl="0" fontAlgn="base">
              <a:spcBef>
                <a:spcPct val="0"/>
              </a:spcBef>
              <a:spcAft>
                <a:spcPct val="0"/>
              </a:spcAft>
              <a:defRPr kumimoji="1" kern="1200">
                <a:solidFill>
                  <a:schemeClr val="lt1"/>
                </a:solidFill>
                <a:latin typeface="+mn-lt"/>
                <a:ea typeface="+mn-ea"/>
                <a:cs typeface="+mn-cs"/>
              </a:defRPr>
            </a:lvl1pPr>
            <a:lvl2pPr marL="457200" algn="l" rtl="0" fontAlgn="base">
              <a:spcBef>
                <a:spcPct val="0"/>
              </a:spcBef>
              <a:spcAft>
                <a:spcPct val="0"/>
              </a:spcAft>
              <a:defRPr kumimoji="1" kern="1200">
                <a:solidFill>
                  <a:schemeClr val="lt1"/>
                </a:solidFill>
                <a:latin typeface="+mn-lt"/>
                <a:ea typeface="+mn-ea"/>
                <a:cs typeface="+mn-cs"/>
              </a:defRPr>
            </a:lvl2pPr>
            <a:lvl3pPr marL="914400" algn="l" rtl="0" fontAlgn="base">
              <a:spcBef>
                <a:spcPct val="0"/>
              </a:spcBef>
              <a:spcAft>
                <a:spcPct val="0"/>
              </a:spcAft>
              <a:defRPr kumimoji="1" kern="1200">
                <a:solidFill>
                  <a:schemeClr val="lt1"/>
                </a:solidFill>
                <a:latin typeface="+mn-lt"/>
                <a:ea typeface="+mn-ea"/>
                <a:cs typeface="+mn-cs"/>
              </a:defRPr>
            </a:lvl3pPr>
            <a:lvl4pPr marL="1371600" algn="l" rtl="0" fontAlgn="base">
              <a:spcBef>
                <a:spcPct val="0"/>
              </a:spcBef>
              <a:spcAft>
                <a:spcPct val="0"/>
              </a:spcAft>
              <a:defRPr kumimoji="1" kern="1200">
                <a:solidFill>
                  <a:schemeClr val="lt1"/>
                </a:solidFill>
                <a:latin typeface="+mn-lt"/>
                <a:ea typeface="+mn-ea"/>
                <a:cs typeface="+mn-cs"/>
              </a:defRPr>
            </a:lvl4pPr>
            <a:lvl5pPr marL="1828800" algn="l" rtl="0" fontAlgn="base">
              <a:spcBef>
                <a:spcPct val="0"/>
              </a:spcBef>
              <a:spcAft>
                <a:spcPct val="0"/>
              </a:spcAft>
              <a:defRPr kumimoji="1" kern="1200">
                <a:solidFill>
                  <a:schemeClr val="lt1"/>
                </a:solidFill>
                <a:latin typeface="+mn-lt"/>
                <a:ea typeface="+mn-ea"/>
                <a:cs typeface="+mn-cs"/>
              </a:defRPr>
            </a:lvl5pPr>
            <a:lvl6pPr marL="2286000" algn="l" defTabSz="914400" rtl="0" eaLnBrk="1" latinLnBrk="0" hangingPunct="1">
              <a:defRPr kumimoji="1" kern="1200">
                <a:solidFill>
                  <a:schemeClr val="lt1"/>
                </a:solidFill>
                <a:latin typeface="+mn-lt"/>
                <a:ea typeface="+mn-ea"/>
                <a:cs typeface="+mn-cs"/>
              </a:defRPr>
            </a:lvl6pPr>
            <a:lvl7pPr marL="2743200" algn="l" defTabSz="914400" rtl="0" eaLnBrk="1" latinLnBrk="0" hangingPunct="1">
              <a:defRPr kumimoji="1" kern="1200">
                <a:solidFill>
                  <a:schemeClr val="lt1"/>
                </a:solidFill>
                <a:latin typeface="+mn-lt"/>
                <a:ea typeface="+mn-ea"/>
                <a:cs typeface="+mn-cs"/>
              </a:defRPr>
            </a:lvl7pPr>
            <a:lvl8pPr marL="3200400" algn="l" defTabSz="914400" rtl="0" eaLnBrk="1" latinLnBrk="0" hangingPunct="1">
              <a:defRPr kumimoji="1" kern="1200">
                <a:solidFill>
                  <a:schemeClr val="lt1"/>
                </a:solidFill>
                <a:latin typeface="+mn-lt"/>
                <a:ea typeface="+mn-ea"/>
                <a:cs typeface="+mn-cs"/>
              </a:defRPr>
            </a:lvl8pPr>
            <a:lvl9pPr marL="3657600" algn="l" defTabSz="914400" rtl="0" eaLnBrk="1" latinLnBrk="0" hangingPunct="1">
              <a:defRPr kumimoji="1" kern="1200">
                <a:solidFill>
                  <a:schemeClr val="lt1"/>
                </a:solidFill>
                <a:latin typeface="+mn-lt"/>
                <a:ea typeface="+mn-ea"/>
                <a:cs typeface="+mn-cs"/>
              </a:defRPr>
            </a:lvl9pPr>
          </a:lstStyle>
          <a:p>
            <a:pPr algn="ctr">
              <a:defRPr/>
            </a:pPr>
            <a:r>
              <a:rPr kumimoji="1" lang="ja-JP" altLang="en-US" sz="1200" b="0" i="0" u="none" strike="noStrike" kern="1200" cap="none" spc="0" normalizeH="0" baseline="0" noProof="0">
                <a:ln>
                  <a:noFill/>
                </a:ln>
                <a:solidFill>
                  <a:schemeClr val="accent4">
                    <a:lumMod val="65000"/>
                    <a:lumOff val="35000"/>
                  </a:schemeClr>
                </a:solidFill>
                <a:effectLst/>
                <a:uLnTx/>
                <a:uFillTx/>
                <a:latin typeface="Meiryo UI" panose="020B0604030504040204" pitchFamily="50" charset="-128"/>
                <a:ea typeface="Meiryo UI" panose="020B0604030504040204" pitchFamily="50" charset="-128"/>
                <a:cs typeface="Hiragino Kaku Gothic Pro W3" charset="-128"/>
              </a:rPr>
              <a:t>売掛金：</a:t>
            </a:r>
            <a:r>
              <a:rPr kumimoji="1" lang="en-US" altLang="ja-JP" sz="1200" b="0" i="0" u="none" strike="noStrike" kern="1200" cap="none" spc="0" normalizeH="0" baseline="0" noProof="0">
                <a:ln>
                  <a:noFill/>
                </a:ln>
                <a:solidFill>
                  <a:schemeClr val="accent4">
                    <a:lumMod val="65000"/>
                    <a:lumOff val="35000"/>
                  </a:schemeClr>
                </a:solidFill>
                <a:effectLst/>
                <a:uLnTx/>
                <a:uFillTx/>
                <a:latin typeface="Meiryo UI" panose="020B0604030504040204" pitchFamily="50" charset="-128"/>
                <a:ea typeface="Meiryo UI" panose="020B0604030504040204" pitchFamily="50" charset="-128"/>
                <a:cs typeface="Hiragino Kaku Gothic Pro W3" charset="-128"/>
              </a:rPr>
              <a:t>1,109 </a:t>
            </a:r>
            <a:r>
              <a:rPr kumimoji="1" lang="ja-JP" altLang="en-US" sz="1200" b="0" i="0" u="none" strike="noStrike" kern="1200" cap="none" spc="0" normalizeH="0" baseline="0" noProof="0">
                <a:ln>
                  <a:noFill/>
                </a:ln>
                <a:solidFill>
                  <a:schemeClr val="accent4">
                    <a:lumMod val="65000"/>
                    <a:lumOff val="35000"/>
                  </a:schemeClr>
                </a:solidFill>
                <a:effectLst/>
                <a:uLnTx/>
                <a:uFillTx/>
                <a:latin typeface="Meiryo UI" panose="020B0604030504040204" pitchFamily="50" charset="-128"/>
                <a:ea typeface="Meiryo UI" panose="020B0604030504040204" pitchFamily="50" charset="-128"/>
                <a:cs typeface="Hiragino Kaku Gothic Pro W3" charset="-128"/>
              </a:rPr>
              <a:t>円</a:t>
            </a:r>
          </a:p>
        </p:txBody>
      </p:sp>
      <p:sp>
        <p:nvSpPr>
          <p:cNvPr id="78" name="正方形/長方形 77">
            <a:extLst>
              <a:ext uri="{FF2B5EF4-FFF2-40B4-BE49-F238E27FC236}">
                <a16:creationId xmlns:a16="http://schemas.microsoft.com/office/drawing/2014/main" id="{A09812A1-9EA4-9040-DB7A-60C2203C305F}"/>
              </a:ext>
            </a:extLst>
          </p:cNvPr>
          <p:cNvSpPr/>
          <p:nvPr/>
        </p:nvSpPr>
        <p:spPr>
          <a:xfrm>
            <a:off x="652818" y="3947780"/>
            <a:ext cx="1489044" cy="27517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defPPr>
              <a:defRPr lang="ja-JP"/>
            </a:defPPr>
            <a:lvl1pPr algn="l" rtl="0" fontAlgn="base">
              <a:spcBef>
                <a:spcPct val="0"/>
              </a:spcBef>
              <a:spcAft>
                <a:spcPct val="0"/>
              </a:spcAft>
              <a:defRPr kumimoji="1" kern="1200">
                <a:solidFill>
                  <a:schemeClr val="lt1"/>
                </a:solidFill>
                <a:latin typeface="+mn-lt"/>
                <a:ea typeface="+mn-ea"/>
                <a:cs typeface="+mn-cs"/>
              </a:defRPr>
            </a:lvl1pPr>
            <a:lvl2pPr marL="457200" algn="l" rtl="0" fontAlgn="base">
              <a:spcBef>
                <a:spcPct val="0"/>
              </a:spcBef>
              <a:spcAft>
                <a:spcPct val="0"/>
              </a:spcAft>
              <a:defRPr kumimoji="1" kern="1200">
                <a:solidFill>
                  <a:schemeClr val="lt1"/>
                </a:solidFill>
                <a:latin typeface="+mn-lt"/>
                <a:ea typeface="+mn-ea"/>
                <a:cs typeface="+mn-cs"/>
              </a:defRPr>
            </a:lvl2pPr>
            <a:lvl3pPr marL="914400" algn="l" rtl="0" fontAlgn="base">
              <a:spcBef>
                <a:spcPct val="0"/>
              </a:spcBef>
              <a:spcAft>
                <a:spcPct val="0"/>
              </a:spcAft>
              <a:defRPr kumimoji="1" kern="1200">
                <a:solidFill>
                  <a:schemeClr val="lt1"/>
                </a:solidFill>
                <a:latin typeface="+mn-lt"/>
                <a:ea typeface="+mn-ea"/>
                <a:cs typeface="+mn-cs"/>
              </a:defRPr>
            </a:lvl3pPr>
            <a:lvl4pPr marL="1371600" algn="l" rtl="0" fontAlgn="base">
              <a:spcBef>
                <a:spcPct val="0"/>
              </a:spcBef>
              <a:spcAft>
                <a:spcPct val="0"/>
              </a:spcAft>
              <a:defRPr kumimoji="1" kern="1200">
                <a:solidFill>
                  <a:schemeClr val="lt1"/>
                </a:solidFill>
                <a:latin typeface="+mn-lt"/>
                <a:ea typeface="+mn-ea"/>
                <a:cs typeface="+mn-cs"/>
              </a:defRPr>
            </a:lvl4pPr>
            <a:lvl5pPr marL="1828800" algn="l" rtl="0" fontAlgn="base">
              <a:spcBef>
                <a:spcPct val="0"/>
              </a:spcBef>
              <a:spcAft>
                <a:spcPct val="0"/>
              </a:spcAft>
              <a:defRPr kumimoji="1" kern="1200">
                <a:solidFill>
                  <a:schemeClr val="lt1"/>
                </a:solidFill>
                <a:latin typeface="+mn-lt"/>
                <a:ea typeface="+mn-ea"/>
                <a:cs typeface="+mn-cs"/>
              </a:defRPr>
            </a:lvl5pPr>
            <a:lvl6pPr marL="2286000" algn="l" defTabSz="914400" rtl="0" eaLnBrk="1" latinLnBrk="0" hangingPunct="1">
              <a:defRPr kumimoji="1" kern="1200">
                <a:solidFill>
                  <a:schemeClr val="lt1"/>
                </a:solidFill>
                <a:latin typeface="+mn-lt"/>
                <a:ea typeface="+mn-ea"/>
                <a:cs typeface="+mn-cs"/>
              </a:defRPr>
            </a:lvl6pPr>
            <a:lvl7pPr marL="2743200" algn="l" defTabSz="914400" rtl="0" eaLnBrk="1" latinLnBrk="0" hangingPunct="1">
              <a:defRPr kumimoji="1" kern="1200">
                <a:solidFill>
                  <a:schemeClr val="lt1"/>
                </a:solidFill>
                <a:latin typeface="+mn-lt"/>
                <a:ea typeface="+mn-ea"/>
                <a:cs typeface="+mn-cs"/>
              </a:defRPr>
            </a:lvl7pPr>
            <a:lvl8pPr marL="3200400" algn="l" defTabSz="914400" rtl="0" eaLnBrk="1" latinLnBrk="0" hangingPunct="1">
              <a:defRPr kumimoji="1" kern="1200">
                <a:solidFill>
                  <a:schemeClr val="lt1"/>
                </a:solidFill>
                <a:latin typeface="+mn-lt"/>
                <a:ea typeface="+mn-ea"/>
                <a:cs typeface="+mn-cs"/>
              </a:defRPr>
            </a:lvl8pPr>
            <a:lvl9pPr marL="3657600" algn="l" defTabSz="914400" rtl="0" eaLnBrk="1" latinLnBrk="0" hangingPunct="1">
              <a:defRPr kumimoji="1" kern="1200">
                <a:solidFill>
                  <a:schemeClr val="lt1"/>
                </a:solidFill>
                <a:latin typeface="+mn-lt"/>
                <a:ea typeface="+mn-ea"/>
                <a:cs typeface="+mn-cs"/>
              </a:defRPr>
            </a:lvl9pPr>
          </a:lstStyle>
          <a:p>
            <a:pPr algn="ctr">
              <a:defRPr/>
            </a:pPr>
            <a:r>
              <a:rPr kumimoji="1" lang="ja-JP" altLang="en-US" sz="1200" b="0" i="0" u="none" strike="noStrike" kern="1200" cap="none" spc="0" normalizeH="0" baseline="0" noProof="0">
                <a:ln>
                  <a:noFill/>
                </a:ln>
                <a:solidFill>
                  <a:schemeClr val="accent4">
                    <a:lumMod val="65000"/>
                    <a:lumOff val="35000"/>
                  </a:schemeClr>
                </a:solidFill>
                <a:effectLst/>
                <a:uLnTx/>
                <a:uFillTx/>
                <a:latin typeface="Meiryo UI" panose="020B0604030504040204" pitchFamily="50" charset="-128"/>
                <a:ea typeface="Meiryo UI" panose="020B0604030504040204" pitchFamily="50" charset="-128"/>
                <a:cs typeface="Hiragino Kaku Gothic Pro W3" charset="-128"/>
              </a:rPr>
              <a:t>売掛金：</a:t>
            </a:r>
            <a:r>
              <a:rPr kumimoji="1" lang="en-US" altLang="ja-JP" sz="1200" b="0" i="0" u="none" strike="noStrike" kern="1200" cap="none" spc="0" normalizeH="0" baseline="0" noProof="0">
                <a:ln>
                  <a:noFill/>
                </a:ln>
                <a:solidFill>
                  <a:schemeClr val="accent4">
                    <a:lumMod val="65000"/>
                    <a:lumOff val="35000"/>
                  </a:schemeClr>
                </a:solidFill>
                <a:effectLst/>
                <a:uLnTx/>
                <a:uFillTx/>
                <a:latin typeface="Meiryo UI" panose="020B0604030504040204" pitchFamily="50" charset="-128"/>
                <a:ea typeface="Meiryo UI" panose="020B0604030504040204" pitchFamily="50" charset="-128"/>
                <a:cs typeface="Hiragino Kaku Gothic Pro W3" charset="-128"/>
              </a:rPr>
              <a:t>1,111 </a:t>
            </a:r>
            <a:r>
              <a:rPr kumimoji="1" lang="ja-JP" altLang="en-US" sz="1200" b="0" i="0" u="none" strike="noStrike" kern="1200" cap="none" spc="0" normalizeH="0" baseline="0" noProof="0">
                <a:ln>
                  <a:noFill/>
                </a:ln>
                <a:solidFill>
                  <a:schemeClr val="accent4">
                    <a:lumMod val="65000"/>
                    <a:lumOff val="35000"/>
                  </a:schemeClr>
                </a:solidFill>
                <a:effectLst/>
                <a:uLnTx/>
                <a:uFillTx/>
                <a:latin typeface="Meiryo UI" panose="020B0604030504040204" pitchFamily="50" charset="-128"/>
                <a:ea typeface="Meiryo UI" panose="020B0604030504040204" pitchFamily="50" charset="-128"/>
                <a:cs typeface="Hiragino Kaku Gothic Pro W3" charset="-128"/>
              </a:rPr>
              <a:t>円</a:t>
            </a:r>
          </a:p>
        </p:txBody>
      </p:sp>
      <p:sp>
        <p:nvSpPr>
          <p:cNvPr id="79" name="正方形/長方形 78">
            <a:extLst>
              <a:ext uri="{FF2B5EF4-FFF2-40B4-BE49-F238E27FC236}">
                <a16:creationId xmlns:a16="http://schemas.microsoft.com/office/drawing/2014/main" id="{A534897F-74E0-312A-7DED-D983EA631F23}"/>
              </a:ext>
            </a:extLst>
          </p:cNvPr>
          <p:cNvSpPr/>
          <p:nvPr/>
        </p:nvSpPr>
        <p:spPr>
          <a:xfrm>
            <a:off x="2532889" y="3947780"/>
            <a:ext cx="1489044" cy="27517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defPPr>
              <a:defRPr lang="ja-JP"/>
            </a:defPPr>
            <a:lvl1pPr algn="l" rtl="0" fontAlgn="base">
              <a:spcBef>
                <a:spcPct val="0"/>
              </a:spcBef>
              <a:spcAft>
                <a:spcPct val="0"/>
              </a:spcAft>
              <a:defRPr kumimoji="1" kern="1200">
                <a:solidFill>
                  <a:schemeClr val="lt1"/>
                </a:solidFill>
                <a:latin typeface="+mn-lt"/>
                <a:ea typeface="+mn-ea"/>
                <a:cs typeface="+mn-cs"/>
              </a:defRPr>
            </a:lvl1pPr>
            <a:lvl2pPr marL="457200" algn="l" rtl="0" fontAlgn="base">
              <a:spcBef>
                <a:spcPct val="0"/>
              </a:spcBef>
              <a:spcAft>
                <a:spcPct val="0"/>
              </a:spcAft>
              <a:defRPr kumimoji="1" kern="1200">
                <a:solidFill>
                  <a:schemeClr val="lt1"/>
                </a:solidFill>
                <a:latin typeface="+mn-lt"/>
                <a:ea typeface="+mn-ea"/>
                <a:cs typeface="+mn-cs"/>
              </a:defRPr>
            </a:lvl2pPr>
            <a:lvl3pPr marL="914400" algn="l" rtl="0" fontAlgn="base">
              <a:spcBef>
                <a:spcPct val="0"/>
              </a:spcBef>
              <a:spcAft>
                <a:spcPct val="0"/>
              </a:spcAft>
              <a:defRPr kumimoji="1" kern="1200">
                <a:solidFill>
                  <a:schemeClr val="lt1"/>
                </a:solidFill>
                <a:latin typeface="+mn-lt"/>
                <a:ea typeface="+mn-ea"/>
                <a:cs typeface="+mn-cs"/>
              </a:defRPr>
            </a:lvl3pPr>
            <a:lvl4pPr marL="1371600" algn="l" rtl="0" fontAlgn="base">
              <a:spcBef>
                <a:spcPct val="0"/>
              </a:spcBef>
              <a:spcAft>
                <a:spcPct val="0"/>
              </a:spcAft>
              <a:defRPr kumimoji="1" kern="1200">
                <a:solidFill>
                  <a:schemeClr val="lt1"/>
                </a:solidFill>
                <a:latin typeface="+mn-lt"/>
                <a:ea typeface="+mn-ea"/>
                <a:cs typeface="+mn-cs"/>
              </a:defRPr>
            </a:lvl4pPr>
            <a:lvl5pPr marL="1828800" algn="l" rtl="0" fontAlgn="base">
              <a:spcBef>
                <a:spcPct val="0"/>
              </a:spcBef>
              <a:spcAft>
                <a:spcPct val="0"/>
              </a:spcAft>
              <a:defRPr kumimoji="1" kern="1200">
                <a:solidFill>
                  <a:schemeClr val="lt1"/>
                </a:solidFill>
                <a:latin typeface="+mn-lt"/>
                <a:ea typeface="+mn-ea"/>
                <a:cs typeface="+mn-cs"/>
              </a:defRPr>
            </a:lvl5pPr>
            <a:lvl6pPr marL="2286000" algn="l" defTabSz="914400" rtl="0" eaLnBrk="1" latinLnBrk="0" hangingPunct="1">
              <a:defRPr kumimoji="1" kern="1200">
                <a:solidFill>
                  <a:schemeClr val="lt1"/>
                </a:solidFill>
                <a:latin typeface="+mn-lt"/>
                <a:ea typeface="+mn-ea"/>
                <a:cs typeface="+mn-cs"/>
              </a:defRPr>
            </a:lvl6pPr>
            <a:lvl7pPr marL="2743200" algn="l" defTabSz="914400" rtl="0" eaLnBrk="1" latinLnBrk="0" hangingPunct="1">
              <a:defRPr kumimoji="1" kern="1200">
                <a:solidFill>
                  <a:schemeClr val="lt1"/>
                </a:solidFill>
                <a:latin typeface="+mn-lt"/>
                <a:ea typeface="+mn-ea"/>
                <a:cs typeface="+mn-cs"/>
              </a:defRPr>
            </a:lvl7pPr>
            <a:lvl8pPr marL="3200400" algn="l" defTabSz="914400" rtl="0" eaLnBrk="1" latinLnBrk="0" hangingPunct="1">
              <a:defRPr kumimoji="1" kern="1200">
                <a:solidFill>
                  <a:schemeClr val="lt1"/>
                </a:solidFill>
                <a:latin typeface="+mn-lt"/>
                <a:ea typeface="+mn-ea"/>
                <a:cs typeface="+mn-cs"/>
              </a:defRPr>
            </a:lvl8pPr>
            <a:lvl9pPr marL="3657600" algn="l" defTabSz="914400" rtl="0" eaLnBrk="1" latinLnBrk="0" hangingPunct="1">
              <a:defRPr kumimoji="1" kern="1200">
                <a:solidFill>
                  <a:schemeClr val="lt1"/>
                </a:solidFill>
                <a:latin typeface="+mn-lt"/>
                <a:ea typeface="+mn-ea"/>
                <a:cs typeface="+mn-cs"/>
              </a:defRPr>
            </a:lvl9pPr>
          </a:lstStyle>
          <a:p>
            <a:pPr algn="ctr">
              <a:defRPr/>
            </a:pPr>
            <a:r>
              <a:rPr kumimoji="1" lang="ja-JP" altLang="en-US" sz="1200" b="0" i="0" u="none" strike="noStrike" kern="1200" cap="none" spc="0" normalizeH="0" baseline="0" noProof="0">
                <a:ln>
                  <a:noFill/>
                </a:ln>
                <a:solidFill>
                  <a:schemeClr val="accent4">
                    <a:lumMod val="65000"/>
                    <a:lumOff val="35000"/>
                  </a:schemeClr>
                </a:solidFill>
                <a:effectLst/>
                <a:uLnTx/>
                <a:uFillTx/>
                <a:latin typeface="Meiryo UI" panose="020B0604030504040204" pitchFamily="50" charset="-128"/>
                <a:ea typeface="Meiryo UI" panose="020B0604030504040204" pitchFamily="50" charset="-128"/>
                <a:cs typeface="Hiragino Kaku Gothic Pro W3" charset="-128"/>
              </a:rPr>
              <a:t>振込手数料：</a:t>
            </a:r>
            <a:r>
              <a:rPr kumimoji="1" lang="en-US" altLang="ja-JP" sz="1200" b="0" i="0" u="none" strike="noStrike" kern="1200" cap="none" spc="0" normalizeH="0" baseline="0" noProof="0">
                <a:ln>
                  <a:noFill/>
                </a:ln>
                <a:solidFill>
                  <a:schemeClr val="accent4">
                    <a:lumMod val="65000"/>
                    <a:lumOff val="35000"/>
                  </a:schemeClr>
                </a:solidFill>
                <a:effectLst/>
                <a:uLnTx/>
                <a:uFillTx/>
                <a:latin typeface="Meiryo UI" panose="020B0604030504040204" pitchFamily="50" charset="-128"/>
                <a:ea typeface="Meiryo UI" panose="020B0604030504040204" pitchFamily="50" charset="-128"/>
                <a:cs typeface="Hiragino Kaku Gothic Pro W3" charset="-128"/>
              </a:rPr>
              <a:t>200 </a:t>
            </a:r>
            <a:r>
              <a:rPr kumimoji="1" lang="ja-JP" altLang="en-US" sz="1200" b="0" i="0" u="none" strike="noStrike" kern="1200" cap="none" spc="0" normalizeH="0" baseline="0" noProof="0">
                <a:ln>
                  <a:noFill/>
                </a:ln>
                <a:solidFill>
                  <a:schemeClr val="accent4">
                    <a:lumMod val="65000"/>
                    <a:lumOff val="35000"/>
                  </a:schemeClr>
                </a:solidFill>
                <a:effectLst/>
                <a:uLnTx/>
                <a:uFillTx/>
                <a:latin typeface="Meiryo UI" panose="020B0604030504040204" pitchFamily="50" charset="-128"/>
                <a:ea typeface="Meiryo UI" panose="020B0604030504040204" pitchFamily="50" charset="-128"/>
                <a:cs typeface="Hiragino Kaku Gothic Pro W3" charset="-128"/>
              </a:rPr>
              <a:t>円</a:t>
            </a:r>
          </a:p>
        </p:txBody>
      </p:sp>
      <p:sp>
        <p:nvSpPr>
          <p:cNvPr id="91" name="正方形/長方形 90">
            <a:extLst>
              <a:ext uri="{FF2B5EF4-FFF2-40B4-BE49-F238E27FC236}">
                <a16:creationId xmlns:a16="http://schemas.microsoft.com/office/drawing/2014/main" id="{27049816-0E21-0B15-3836-D9B2B11E29BB}"/>
              </a:ext>
            </a:extLst>
          </p:cNvPr>
          <p:cNvSpPr/>
          <p:nvPr/>
        </p:nvSpPr>
        <p:spPr>
          <a:xfrm>
            <a:off x="652818" y="3610861"/>
            <a:ext cx="1489006" cy="607440"/>
          </a:xfrm>
          <a:prstGeom prst="rect">
            <a:avLst/>
          </a:prstGeom>
          <a:noFill/>
          <a:ln w="12700">
            <a:solidFill>
              <a:srgbClr val="3797AE"/>
            </a:solidFill>
            <a:prstDash val="dash"/>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endParaRPr kumimoji="1" lang="ja-JP" altLang="en-US" sz="1200">
              <a:solidFill>
                <a:schemeClr val="accent4">
                  <a:lumMod val="65000"/>
                  <a:lumOff val="35000"/>
                </a:schemeClr>
              </a:solidFill>
              <a:latin typeface="+mn-ea"/>
              <a:cs typeface="Hiragino Kaku Gothic Pro W3" charset="-128"/>
            </a:endParaRPr>
          </a:p>
        </p:txBody>
      </p:sp>
      <p:sp>
        <p:nvSpPr>
          <p:cNvPr id="94" name="正方形/長方形 93">
            <a:extLst>
              <a:ext uri="{FF2B5EF4-FFF2-40B4-BE49-F238E27FC236}">
                <a16:creationId xmlns:a16="http://schemas.microsoft.com/office/drawing/2014/main" id="{F0EFEC1D-9391-40C8-0634-F3FA32A3D332}"/>
              </a:ext>
            </a:extLst>
          </p:cNvPr>
          <p:cNvSpPr/>
          <p:nvPr/>
        </p:nvSpPr>
        <p:spPr>
          <a:xfrm>
            <a:off x="2532927" y="3946412"/>
            <a:ext cx="1489006" cy="607440"/>
          </a:xfrm>
          <a:prstGeom prst="rect">
            <a:avLst/>
          </a:prstGeom>
          <a:noFill/>
          <a:ln w="12700">
            <a:solidFill>
              <a:srgbClr val="3797AE"/>
            </a:solidFill>
            <a:prstDash val="dash"/>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endParaRPr kumimoji="1" lang="ja-JP" altLang="en-US" sz="1200">
              <a:solidFill>
                <a:schemeClr val="accent4">
                  <a:lumMod val="65000"/>
                  <a:lumOff val="35000"/>
                </a:schemeClr>
              </a:solidFill>
              <a:latin typeface="+mn-ea"/>
              <a:cs typeface="Hiragino Kaku Gothic Pro W3" charset="-128"/>
            </a:endParaRPr>
          </a:p>
        </p:txBody>
      </p:sp>
      <p:sp>
        <p:nvSpPr>
          <p:cNvPr id="95" name="楕円 94">
            <a:extLst>
              <a:ext uri="{FF2B5EF4-FFF2-40B4-BE49-F238E27FC236}">
                <a16:creationId xmlns:a16="http://schemas.microsoft.com/office/drawing/2014/main" id="{4226AA5A-A389-6545-67A7-4452E92CCE09}"/>
              </a:ext>
            </a:extLst>
          </p:cNvPr>
          <p:cNvSpPr/>
          <p:nvPr/>
        </p:nvSpPr>
        <p:spPr>
          <a:xfrm>
            <a:off x="432754" y="3658231"/>
            <a:ext cx="186288" cy="192487"/>
          </a:xfrm>
          <a:prstGeom prst="ellipse">
            <a:avLst/>
          </a:prstGeom>
          <a:solidFill>
            <a:srgbClr val="3797AE"/>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en-US" altLang="ja-JP" sz="1100" b="1">
                <a:solidFill>
                  <a:schemeClr val="bg1"/>
                </a:solidFill>
                <a:latin typeface="+mn-ea"/>
                <a:cs typeface="Hiragino Kaku Gothic Pro W3" charset="-128"/>
              </a:rPr>
              <a:t>1</a:t>
            </a:r>
            <a:endParaRPr kumimoji="1" lang="ja-JP" altLang="en-US" sz="1100" b="1">
              <a:solidFill>
                <a:schemeClr val="bg1"/>
              </a:solidFill>
              <a:latin typeface="+mn-ea"/>
              <a:cs typeface="Hiragino Kaku Gothic Pro W3" charset="-128"/>
            </a:endParaRPr>
          </a:p>
        </p:txBody>
      </p:sp>
      <p:sp>
        <p:nvSpPr>
          <p:cNvPr id="97" name="楕円 96">
            <a:extLst>
              <a:ext uri="{FF2B5EF4-FFF2-40B4-BE49-F238E27FC236}">
                <a16:creationId xmlns:a16="http://schemas.microsoft.com/office/drawing/2014/main" id="{4DD2B392-1F34-43C4-CDFD-8A1979603760}"/>
              </a:ext>
            </a:extLst>
          </p:cNvPr>
          <p:cNvSpPr/>
          <p:nvPr/>
        </p:nvSpPr>
        <p:spPr>
          <a:xfrm>
            <a:off x="432754" y="4320019"/>
            <a:ext cx="186288" cy="192487"/>
          </a:xfrm>
          <a:prstGeom prst="ellipse">
            <a:avLst/>
          </a:prstGeom>
          <a:solidFill>
            <a:srgbClr val="3797AE"/>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en-US" altLang="ja-JP" sz="1100" b="1">
                <a:solidFill>
                  <a:schemeClr val="bg1"/>
                </a:solidFill>
                <a:latin typeface="+mn-ea"/>
                <a:cs typeface="Hiragino Kaku Gothic Pro W3" charset="-128"/>
              </a:rPr>
              <a:t>2</a:t>
            </a:r>
            <a:endParaRPr kumimoji="1" lang="ja-JP" altLang="en-US" sz="1100" b="1">
              <a:solidFill>
                <a:schemeClr val="bg1"/>
              </a:solidFill>
              <a:latin typeface="+mn-ea"/>
              <a:cs typeface="Hiragino Kaku Gothic Pro W3" charset="-128"/>
            </a:endParaRPr>
          </a:p>
        </p:txBody>
      </p:sp>
      <p:sp>
        <p:nvSpPr>
          <p:cNvPr id="98" name="楕円 97">
            <a:extLst>
              <a:ext uri="{FF2B5EF4-FFF2-40B4-BE49-F238E27FC236}">
                <a16:creationId xmlns:a16="http://schemas.microsoft.com/office/drawing/2014/main" id="{AFF47B51-CC49-2647-C62D-2C13DD09A3DA}"/>
              </a:ext>
            </a:extLst>
          </p:cNvPr>
          <p:cNvSpPr/>
          <p:nvPr/>
        </p:nvSpPr>
        <p:spPr>
          <a:xfrm>
            <a:off x="2317768" y="3989125"/>
            <a:ext cx="186288" cy="192487"/>
          </a:xfrm>
          <a:prstGeom prst="ellipse">
            <a:avLst/>
          </a:prstGeom>
          <a:solidFill>
            <a:srgbClr val="3797AE"/>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en-US" altLang="ja-JP" sz="1100" b="1">
                <a:solidFill>
                  <a:schemeClr val="bg1"/>
                </a:solidFill>
                <a:latin typeface="+mn-ea"/>
                <a:cs typeface="Hiragino Kaku Gothic Pro W3" charset="-128"/>
              </a:rPr>
              <a:t>4</a:t>
            </a:r>
            <a:endParaRPr kumimoji="1" lang="ja-JP" altLang="en-US" sz="1100" b="1">
              <a:solidFill>
                <a:schemeClr val="bg1"/>
              </a:solidFill>
              <a:latin typeface="+mn-ea"/>
              <a:cs typeface="Hiragino Kaku Gothic Pro W3" charset="-128"/>
            </a:endParaRPr>
          </a:p>
        </p:txBody>
      </p:sp>
      <p:sp>
        <p:nvSpPr>
          <p:cNvPr id="99" name="楕円 98">
            <a:extLst>
              <a:ext uri="{FF2B5EF4-FFF2-40B4-BE49-F238E27FC236}">
                <a16:creationId xmlns:a16="http://schemas.microsoft.com/office/drawing/2014/main" id="{99927B4B-17CD-004C-B267-C5D6557C59E7}"/>
              </a:ext>
            </a:extLst>
          </p:cNvPr>
          <p:cNvSpPr/>
          <p:nvPr/>
        </p:nvSpPr>
        <p:spPr>
          <a:xfrm>
            <a:off x="2317768" y="3658231"/>
            <a:ext cx="186288" cy="192487"/>
          </a:xfrm>
          <a:prstGeom prst="ellipse">
            <a:avLst/>
          </a:prstGeom>
          <a:solidFill>
            <a:srgbClr val="3797AE"/>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en-US" altLang="ja-JP" sz="1100" b="1">
                <a:solidFill>
                  <a:schemeClr val="bg1"/>
                </a:solidFill>
                <a:latin typeface="+mn-ea"/>
                <a:cs typeface="Hiragino Kaku Gothic Pro W3" charset="-128"/>
              </a:rPr>
              <a:t>3</a:t>
            </a:r>
            <a:endParaRPr kumimoji="1" lang="ja-JP" altLang="en-US" sz="1100" b="1">
              <a:solidFill>
                <a:schemeClr val="bg1"/>
              </a:solidFill>
              <a:latin typeface="+mn-ea"/>
              <a:cs typeface="Hiragino Kaku Gothic Pro W3" charset="-128"/>
            </a:endParaRPr>
          </a:p>
        </p:txBody>
      </p:sp>
      <p:sp>
        <p:nvSpPr>
          <p:cNvPr id="5" name="正方形/長方形 4">
            <a:extLst>
              <a:ext uri="{FF2B5EF4-FFF2-40B4-BE49-F238E27FC236}">
                <a16:creationId xmlns:a16="http://schemas.microsoft.com/office/drawing/2014/main" id="{24E36652-994C-DF5C-E3AE-B10BF1B0CC9F}"/>
              </a:ext>
            </a:extLst>
          </p:cNvPr>
          <p:cNvSpPr/>
          <p:nvPr/>
        </p:nvSpPr>
        <p:spPr>
          <a:xfrm>
            <a:off x="2532889" y="4609568"/>
            <a:ext cx="1489044" cy="27517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defPPr>
              <a:defRPr lang="ja-JP"/>
            </a:defPPr>
            <a:lvl1pPr algn="l" rtl="0" fontAlgn="base">
              <a:spcBef>
                <a:spcPct val="0"/>
              </a:spcBef>
              <a:spcAft>
                <a:spcPct val="0"/>
              </a:spcAft>
              <a:defRPr kumimoji="1" kern="1200">
                <a:solidFill>
                  <a:schemeClr val="lt1"/>
                </a:solidFill>
                <a:latin typeface="+mn-lt"/>
                <a:ea typeface="+mn-ea"/>
                <a:cs typeface="+mn-cs"/>
              </a:defRPr>
            </a:lvl1pPr>
            <a:lvl2pPr marL="457200" algn="l" rtl="0" fontAlgn="base">
              <a:spcBef>
                <a:spcPct val="0"/>
              </a:spcBef>
              <a:spcAft>
                <a:spcPct val="0"/>
              </a:spcAft>
              <a:defRPr kumimoji="1" kern="1200">
                <a:solidFill>
                  <a:schemeClr val="lt1"/>
                </a:solidFill>
                <a:latin typeface="+mn-lt"/>
                <a:ea typeface="+mn-ea"/>
                <a:cs typeface="+mn-cs"/>
              </a:defRPr>
            </a:lvl2pPr>
            <a:lvl3pPr marL="914400" algn="l" rtl="0" fontAlgn="base">
              <a:spcBef>
                <a:spcPct val="0"/>
              </a:spcBef>
              <a:spcAft>
                <a:spcPct val="0"/>
              </a:spcAft>
              <a:defRPr kumimoji="1" kern="1200">
                <a:solidFill>
                  <a:schemeClr val="lt1"/>
                </a:solidFill>
                <a:latin typeface="+mn-lt"/>
                <a:ea typeface="+mn-ea"/>
                <a:cs typeface="+mn-cs"/>
              </a:defRPr>
            </a:lvl3pPr>
            <a:lvl4pPr marL="1371600" algn="l" rtl="0" fontAlgn="base">
              <a:spcBef>
                <a:spcPct val="0"/>
              </a:spcBef>
              <a:spcAft>
                <a:spcPct val="0"/>
              </a:spcAft>
              <a:defRPr kumimoji="1" kern="1200">
                <a:solidFill>
                  <a:schemeClr val="lt1"/>
                </a:solidFill>
                <a:latin typeface="+mn-lt"/>
                <a:ea typeface="+mn-ea"/>
                <a:cs typeface="+mn-cs"/>
              </a:defRPr>
            </a:lvl4pPr>
            <a:lvl5pPr marL="1828800" algn="l" rtl="0" fontAlgn="base">
              <a:spcBef>
                <a:spcPct val="0"/>
              </a:spcBef>
              <a:spcAft>
                <a:spcPct val="0"/>
              </a:spcAft>
              <a:defRPr kumimoji="1" kern="1200">
                <a:solidFill>
                  <a:schemeClr val="lt1"/>
                </a:solidFill>
                <a:latin typeface="+mn-lt"/>
                <a:ea typeface="+mn-ea"/>
                <a:cs typeface="+mn-cs"/>
              </a:defRPr>
            </a:lvl5pPr>
            <a:lvl6pPr marL="2286000" algn="l" defTabSz="914400" rtl="0" eaLnBrk="1" latinLnBrk="0" hangingPunct="1">
              <a:defRPr kumimoji="1" kern="1200">
                <a:solidFill>
                  <a:schemeClr val="lt1"/>
                </a:solidFill>
                <a:latin typeface="+mn-lt"/>
                <a:ea typeface="+mn-ea"/>
                <a:cs typeface="+mn-cs"/>
              </a:defRPr>
            </a:lvl6pPr>
            <a:lvl7pPr marL="2743200" algn="l" defTabSz="914400" rtl="0" eaLnBrk="1" latinLnBrk="0" hangingPunct="1">
              <a:defRPr kumimoji="1" kern="1200">
                <a:solidFill>
                  <a:schemeClr val="lt1"/>
                </a:solidFill>
                <a:latin typeface="+mn-lt"/>
                <a:ea typeface="+mn-ea"/>
                <a:cs typeface="+mn-cs"/>
              </a:defRPr>
            </a:lvl7pPr>
            <a:lvl8pPr marL="3200400" algn="l" defTabSz="914400" rtl="0" eaLnBrk="1" latinLnBrk="0" hangingPunct="1">
              <a:defRPr kumimoji="1" kern="1200">
                <a:solidFill>
                  <a:schemeClr val="lt1"/>
                </a:solidFill>
                <a:latin typeface="+mn-lt"/>
                <a:ea typeface="+mn-ea"/>
                <a:cs typeface="+mn-cs"/>
              </a:defRPr>
            </a:lvl8pPr>
            <a:lvl9pPr marL="3657600" algn="l" defTabSz="914400" rtl="0" eaLnBrk="1" latinLnBrk="0" hangingPunct="1">
              <a:defRPr kumimoji="1" kern="1200">
                <a:solidFill>
                  <a:schemeClr val="lt1"/>
                </a:solidFill>
                <a:latin typeface="+mn-lt"/>
                <a:ea typeface="+mn-ea"/>
                <a:cs typeface="+mn-cs"/>
              </a:defRPr>
            </a:lvl9pPr>
          </a:lstStyle>
          <a:p>
            <a:pPr algn="ctr">
              <a:defRPr/>
            </a:pPr>
            <a:r>
              <a:rPr lang="ja-JP" altLang="en-US" sz="1200">
                <a:solidFill>
                  <a:schemeClr val="accent4">
                    <a:lumMod val="65000"/>
                    <a:lumOff val="35000"/>
                  </a:schemeClr>
                </a:solidFill>
                <a:latin typeface="Meiryo UI" panose="020B0604030504040204" pitchFamily="50" charset="-128"/>
                <a:ea typeface="Meiryo UI" panose="020B0604030504040204" pitchFamily="50" charset="-128"/>
                <a:cs typeface="Hiragino Kaku Gothic Pro W3" charset="-128"/>
              </a:rPr>
              <a:t>処理手数料</a:t>
            </a:r>
            <a:r>
              <a:rPr kumimoji="1" lang="ja-JP" altLang="en-US" sz="1200" b="0" i="0" u="none" strike="noStrike" kern="1200" cap="none" spc="0" normalizeH="0" baseline="0" noProof="0">
                <a:ln>
                  <a:noFill/>
                </a:ln>
                <a:solidFill>
                  <a:schemeClr val="accent4">
                    <a:lumMod val="65000"/>
                    <a:lumOff val="35000"/>
                  </a:schemeClr>
                </a:solidFill>
                <a:effectLst/>
                <a:uLnTx/>
                <a:uFillTx/>
                <a:latin typeface="Meiryo UI" panose="020B0604030504040204" pitchFamily="50" charset="-128"/>
                <a:ea typeface="Meiryo UI" panose="020B0604030504040204" pitchFamily="50" charset="-128"/>
                <a:cs typeface="Hiragino Kaku Gothic Pro W3" charset="-128"/>
              </a:rPr>
              <a:t>：    </a:t>
            </a:r>
            <a:r>
              <a:rPr kumimoji="1" lang="en-US" altLang="ja-JP" sz="1200" b="0" i="0" u="none" strike="noStrike" kern="1200" cap="none" spc="0" normalizeH="0" baseline="0" noProof="0">
                <a:ln>
                  <a:noFill/>
                </a:ln>
                <a:solidFill>
                  <a:schemeClr val="accent4">
                    <a:lumMod val="65000"/>
                    <a:lumOff val="35000"/>
                  </a:schemeClr>
                </a:solidFill>
                <a:effectLst/>
                <a:uLnTx/>
                <a:uFillTx/>
                <a:latin typeface="Meiryo UI" panose="020B0604030504040204" pitchFamily="50" charset="-128"/>
                <a:ea typeface="Meiryo UI" panose="020B0604030504040204" pitchFamily="50" charset="-128"/>
                <a:cs typeface="Hiragino Kaku Gothic Pro W3" charset="-128"/>
              </a:rPr>
              <a:t>1 </a:t>
            </a:r>
            <a:r>
              <a:rPr kumimoji="1" lang="ja-JP" altLang="en-US" sz="1200" b="0" i="0" u="none" strike="noStrike" kern="1200" cap="none" spc="0" normalizeH="0" baseline="0" noProof="0">
                <a:ln>
                  <a:noFill/>
                </a:ln>
                <a:solidFill>
                  <a:schemeClr val="accent4">
                    <a:lumMod val="65000"/>
                    <a:lumOff val="35000"/>
                  </a:schemeClr>
                </a:solidFill>
                <a:effectLst/>
                <a:uLnTx/>
                <a:uFillTx/>
                <a:latin typeface="Meiryo UI" panose="020B0604030504040204" pitchFamily="50" charset="-128"/>
                <a:ea typeface="Meiryo UI" panose="020B0604030504040204" pitchFamily="50" charset="-128"/>
                <a:cs typeface="Hiragino Kaku Gothic Pro W3" charset="-128"/>
              </a:rPr>
              <a:t>円</a:t>
            </a:r>
          </a:p>
        </p:txBody>
      </p:sp>
      <p:sp>
        <p:nvSpPr>
          <p:cNvPr id="7" name="楕円 6">
            <a:extLst>
              <a:ext uri="{FF2B5EF4-FFF2-40B4-BE49-F238E27FC236}">
                <a16:creationId xmlns:a16="http://schemas.microsoft.com/office/drawing/2014/main" id="{42F448BC-3D04-7AB6-1023-7BCC496DFE8F}"/>
              </a:ext>
            </a:extLst>
          </p:cNvPr>
          <p:cNvSpPr/>
          <p:nvPr/>
        </p:nvSpPr>
        <p:spPr>
          <a:xfrm>
            <a:off x="2317768" y="4650913"/>
            <a:ext cx="186288" cy="192487"/>
          </a:xfrm>
          <a:prstGeom prst="ellipse">
            <a:avLst/>
          </a:prstGeom>
          <a:solidFill>
            <a:srgbClr val="3797AE"/>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en-US" altLang="ja-JP" sz="1100" b="1">
                <a:solidFill>
                  <a:schemeClr val="bg1"/>
                </a:solidFill>
                <a:latin typeface="+mn-ea"/>
                <a:cs typeface="Hiragino Kaku Gothic Pro W3" charset="-128"/>
              </a:rPr>
              <a:t>5</a:t>
            </a:r>
            <a:endParaRPr kumimoji="1" lang="ja-JP" altLang="en-US" sz="1100" b="1">
              <a:solidFill>
                <a:schemeClr val="bg1"/>
              </a:solidFill>
              <a:latin typeface="+mn-ea"/>
              <a:cs typeface="Hiragino Kaku Gothic Pro W3" charset="-128"/>
            </a:endParaRPr>
          </a:p>
        </p:txBody>
      </p:sp>
      <p:sp>
        <p:nvSpPr>
          <p:cNvPr id="22" name="正方形/長方形 21">
            <a:extLst>
              <a:ext uri="{FF2B5EF4-FFF2-40B4-BE49-F238E27FC236}">
                <a16:creationId xmlns:a16="http://schemas.microsoft.com/office/drawing/2014/main" id="{4225EA21-0AAF-042C-47FB-465949EE04E9}"/>
              </a:ext>
            </a:extLst>
          </p:cNvPr>
          <p:cNvSpPr/>
          <p:nvPr/>
        </p:nvSpPr>
        <p:spPr>
          <a:xfrm>
            <a:off x="647875" y="4609568"/>
            <a:ext cx="1489044" cy="27517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defPPr>
              <a:defRPr lang="ja-JP"/>
            </a:defPPr>
            <a:lvl1pPr algn="l" rtl="0" fontAlgn="base">
              <a:spcBef>
                <a:spcPct val="0"/>
              </a:spcBef>
              <a:spcAft>
                <a:spcPct val="0"/>
              </a:spcAft>
              <a:defRPr kumimoji="1" kern="1200">
                <a:solidFill>
                  <a:schemeClr val="lt1"/>
                </a:solidFill>
                <a:latin typeface="+mn-lt"/>
                <a:ea typeface="+mn-ea"/>
                <a:cs typeface="+mn-cs"/>
              </a:defRPr>
            </a:lvl1pPr>
            <a:lvl2pPr marL="457200" algn="l" rtl="0" fontAlgn="base">
              <a:spcBef>
                <a:spcPct val="0"/>
              </a:spcBef>
              <a:spcAft>
                <a:spcPct val="0"/>
              </a:spcAft>
              <a:defRPr kumimoji="1" kern="1200">
                <a:solidFill>
                  <a:schemeClr val="lt1"/>
                </a:solidFill>
                <a:latin typeface="+mn-lt"/>
                <a:ea typeface="+mn-ea"/>
                <a:cs typeface="+mn-cs"/>
              </a:defRPr>
            </a:lvl2pPr>
            <a:lvl3pPr marL="914400" algn="l" rtl="0" fontAlgn="base">
              <a:spcBef>
                <a:spcPct val="0"/>
              </a:spcBef>
              <a:spcAft>
                <a:spcPct val="0"/>
              </a:spcAft>
              <a:defRPr kumimoji="1" kern="1200">
                <a:solidFill>
                  <a:schemeClr val="lt1"/>
                </a:solidFill>
                <a:latin typeface="+mn-lt"/>
                <a:ea typeface="+mn-ea"/>
                <a:cs typeface="+mn-cs"/>
              </a:defRPr>
            </a:lvl3pPr>
            <a:lvl4pPr marL="1371600" algn="l" rtl="0" fontAlgn="base">
              <a:spcBef>
                <a:spcPct val="0"/>
              </a:spcBef>
              <a:spcAft>
                <a:spcPct val="0"/>
              </a:spcAft>
              <a:defRPr kumimoji="1" kern="1200">
                <a:solidFill>
                  <a:schemeClr val="lt1"/>
                </a:solidFill>
                <a:latin typeface="+mn-lt"/>
                <a:ea typeface="+mn-ea"/>
                <a:cs typeface="+mn-cs"/>
              </a:defRPr>
            </a:lvl4pPr>
            <a:lvl5pPr marL="1828800" algn="l" rtl="0" fontAlgn="base">
              <a:spcBef>
                <a:spcPct val="0"/>
              </a:spcBef>
              <a:spcAft>
                <a:spcPct val="0"/>
              </a:spcAft>
              <a:defRPr kumimoji="1" kern="1200">
                <a:solidFill>
                  <a:schemeClr val="lt1"/>
                </a:solidFill>
                <a:latin typeface="+mn-lt"/>
                <a:ea typeface="+mn-ea"/>
                <a:cs typeface="+mn-cs"/>
              </a:defRPr>
            </a:lvl5pPr>
            <a:lvl6pPr marL="2286000" algn="l" defTabSz="914400" rtl="0" eaLnBrk="1" latinLnBrk="0" hangingPunct="1">
              <a:defRPr kumimoji="1" kern="1200">
                <a:solidFill>
                  <a:schemeClr val="lt1"/>
                </a:solidFill>
                <a:latin typeface="+mn-lt"/>
                <a:ea typeface="+mn-ea"/>
                <a:cs typeface="+mn-cs"/>
              </a:defRPr>
            </a:lvl6pPr>
            <a:lvl7pPr marL="2743200" algn="l" defTabSz="914400" rtl="0" eaLnBrk="1" latinLnBrk="0" hangingPunct="1">
              <a:defRPr kumimoji="1" kern="1200">
                <a:solidFill>
                  <a:schemeClr val="lt1"/>
                </a:solidFill>
                <a:latin typeface="+mn-lt"/>
                <a:ea typeface="+mn-ea"/>
                <a:cs typeface="+mn-cs"/>
              </a:defRPr>
            </a:lvl7pPr>
            <a:lvl8pPr marL="3200400" algn="l" defTabSz="914400" rtl="0" eaLnBrk="1" latinLnBrk="0" hangingPunct="1">
              <a:defRPr kumimoji="1" kern="1200">
                <a:solidFill>
                  <a:schemeClr val="lt1"/>
                </a:solidFill>
                <a:latin typeface="+mn-lt"/>
                <a:ea typeface="+mn-ea"/>
                <a:cs typeface="+mn-cs"/>
              </a:defRPr>
            </a:lvl8pPr>
            <a:lvl9pPr marL="3657600" algn="l" defTabSz="914400" rtl="0" eaLnBrk="1" latinLnBrk="0" hangingPunct="1">
              <a:defRPr kumimoji="1" kern="1200">
                <a:solidFill>
                  <a:schemeClr val="lt1"/>
                </a:solidFill>
                <a:latin typeface="+mn-lt"/>
                <a:ea typeface="+mn-ea"/>
                <a:cs typeface="+mn-cs"/>
              </a:defRPr>
            </a:lvl9pPr>
          </a:lstStyle>
          <a:p>
            <a:pPr>
              <a:defRPr/>
            </a:pPr>
            <a:r>
              <a:rPr lang="ja-JP" altLang="en-US" sz="1200">
                <a:solidFill>
                  <a:schemeClr val="bg1">
                    <a:lumMod val="75000"/>
                  </a:schemeClr>
                </a:solidFill>
                <a:latin typeface="Meiryo UI" panose="020B0604030504040204" pitchFamily="50" charset="-128"/>
                <a:ea typeface="Meiryo UI" panose="020B0604030504040204" pitchFamily="50" charset="-128"/>
                <a:cs typeface="Hiragino Kaku Gothic Pro W3" charset="-128"/>
              </a:rPr>
              <a:t> </a:t>
            </a:r>
            <a:r>
              <a:rPr kumimoji="1" lang="ja-JP" altLang="en-US" sz="1200" b="0" i="0" u="none" strike="noStrike" kern="1200" cap="none" spc="0" normalizeH="0" baseline="0" noProof="0">
                <a:ln>
                  <a:noFill/>
                </a:ln>
                <a:solidFill>
                  <a:schemeClr val="bg1">
                    <a:lumMod val="75000"/>
                  </a:schemeClr>
                </a:solidFill>
                <a:effectLst/>
                <a:uLnTx/>
                <a:uFillTx/>
                <a:latin typeface="Meiryo UI" panose="020B0604030504040204" pitchFamily="50" charset="-128"/>
                <a:ea typeface="Meiryo UI" panose="020B0604030504040204" pitchFamily="50" charset="-128"/>
                <a:cs typeface="Hiragino Kaku Gothic Pro W3" charset="-128"/>
              </a:rPr>
              <a:t>雑収入：</a:t>
            </a:r>
          </a:p>
        </p:txBody>
      </p:sp>
      <p:sp>
        <p:nvSpPr>
          <p:cNvPr id="23" name="楕円 22">
            <a:extLst>
              <a:ext uri="{FF2B5EF4-FFF2-40B4-BE49-F238E27FC236}">
                <a16:creationId xmlns:a16="http://schemas.microsoft.com/office/drawing/2014/main" id="{CD2F5B73-2882-6E2E-6E7A-65CD768D94E1}"/>
              </a:ext>
            </a:extLst>
          </p:cNvPr>
          <p:cNvSpPr/>
          <p:nvPr/>
        </p:nvSpPr>
        <p:spPr>
          <a:xfrm>
            <a:off x="432754" y="4650913"/>
            <a:ext cx="186288" cy="192487"/>
          </a:xfrm>
          <a:prstGeom prst="ellipse">
            <a:avLst/>
          </a:prstGeom>
          <a:solidFill>
            <a:srgbClr val="3797AE"/>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en-US" altLang="ja-JP" sz="1100" b="1">
                <a:solidFill>
                  <a:schemeClr val="bg1"/>
                </a:solidFill>
                <a:latin typeface="+mn-ea"/>
                <a:cs typeface="Hiragino Kaku Gothic Pro W3" charset="-128"/>
              </a:rPr>
              <a:t>5</a:t>
            </a:r>
            <a:endParaRPr kumimoji="1" lang="ja-JP" altLang="en-US" sz="1100" b="1">
              <a:solidFill>
                <a:schemeClr val="bg1"/>
              </a:solidFill>
              <a:latin typeface="+mn-ea"/>
              <a:cs typeface="Hiragino Kaku Gothic Pro W3" charset="-128"/>
            </a:endParaRPr>
          </a:p>
        </p:txBody>
      </p:sp>
      <p:sp>
        <p:nvSpPr>
          <p:cNvPr id="6" name="正方形/長方形 5">
            <a:extLst>
              <a:ext uri="{FF2B5EF4-FFF2-40B4-BE49-F238E27FC236}">
                <a16:creationId xmlns:a16="http://schemas.microsoft.com/office/drawing/2014/main" id="{909C3B28-E5AB-F939-CBC3-0CED421DB4EB}"/>
              </a:ext>
            </a:extLst>
          </p:cNvPr>
          <p:cNvSpPr/>
          <p:nvPr/>
        </p:nvSpPr>
        <p:spPr>
          <a:xfrm>
            <a:off x="336522" y="2559678"/>
            <a:ext cx="3831542" cy="4289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200">
                <a:solidFill>
                  <a:schemeClr val="accent4">
                    <a:lumMod val="65000"/>
                    <a:lumOff val="35000"/>
                  </a:schemeClr>
                </a:solidFill>
                <a:latin typeface="+mn-ea"/>
                <a:cs typeface="Hiragino Kaku Gothic Pro W3" charset="-128"/>
              </a:rPr>
              <a:t>本ツールで作成した過渡期伝票の明細イメージ</a:t>
            </a:r>
          </a:p>
        </p:txBody>
      </p:sp>
      <p:sp>
        <p:nvSpPr>
          <p:cNvPr id="44" name="正方形/長方形 43">
            <a:extLst>
              <a:ext uri="{FF2B5EF4-FFF2-40B4-BE49-F238E27FC236}">
                <a16:creationId xmlns:a16="http://schemas.microsoft.com/office/drawing/2014/main" id="{B6D32783-A542-2144-F8D8-84CF14142936}"/>
              </a:ext>
            </a:extLst>
          </p:cNvPr>
          <p:cNvSpPr/>
          <p:nvPr/>
        </p:nvSpPr>
        <p:spPr>
          <a:xfrm>
            <a:off x="6905436" y="2644264"/>
            <a:ext cx="917838" cy="241555"/>
          </a:xfrm>
          <a:prstGeom prst="rect">
            <a:avLst/>
          </a:prstGeom>
          <a:solidFill>
            <a:srgbClr val="3797AE"/>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100" b="1">
                <a:solidFill>
                  <a:schemeClr val="bg1"/>
                </a:solidFill>
                <a:latin typeface="+mn-ea"/>
                <a:cs typeface="Hiragino Kaku Gothic Pro W3" charset="-128"/>
              </a:rPr>
              <a:t>必須項目</a:t>
            </a:r>
          </a:p>
        </p:txBody>
      </p:sp>
      <p:sp>
        <p:nvSpPr>
          <p:cNvPr id="101" name="正方形/長方形 100">
            <a:extLst>
              <a:ext uri="{FF2B5EF4-FFF2-40B4-BE49-F238E27FC236}">
                <a16:creationId xmlns:a16="http://schemas.microsoft.com/office/drawing/2014/main" id="{756A94F3-9C02-3109-06EC-DF9D8FFD46A1}"/>
              </a:ext>
            </a:extLst>
          </p:cNvPr>
          <p:cNvSpPr/>
          <p:nvPr/>
        </p:nvSpPr>
        <p:spPr>
          <a:xfrm>
            <a:off x="4583273" y="2927745"/>
            <a:ext cx="3240000" cy="54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357188" indent="-233363">
              <a:buFont typeface="Wingdings" panose="05000000000000000000" pitchFamily="2" charset="2"/>
              <a:buChar char="ü"/>
            </a:pPr>
            <a:r>
              <a:rPr lang="ja-JP" altLang="en-US" sz="1200">
                <a:solidFill>
                  <a:schemeClr val="accent4">
                    <a:lumMod val="65000"/>
                    <a:lumOff val="35000"/>
                  </a:schemeClr>
                </a:solidFill>
                <a:latin typeface="+mn-ea"/>
                <a:cs typeface="Hiragino Kaku Gothic Pro W3" charset="-128"/>
              </a:rPr>
              <a:t>請求額ではなく、請求引当額を計上する</a:t>
            </a:r>
            <a:endParaRPr lang="en-US" altLang="ja-JP" sz="1200">
              <a:solidFill>
                <a:schemeClr val="accent4">
                  <a:lumMod val="65000"/>
                  <a:lumOff val="35000"/>
                </a:schemeClr>
              </a:solidFill>
              <a:latin typeface="+mn-ea"/>
              <a:cs typeface="Hiragino Kaku Gothic Pro W3" charset="-128"/>
            </a:endParaRPr>
          </a:p>
          <a:p>
            <a:pPr marL="357188" indent="-233363">
              <a:buFont typeface="Wingdings" panose="05000000000000000000" pitchFamily="2" charset="2"/>
              <a:buChar char="ü"/>
            </a:pPr>
            <a:r>
              <a:rPr kumimoji="1" lang="ja-JP" altLang="en-US" sz="1200">
                <a:solidFill>
                  <a:schemeClr val="accent4">
                    <a:lumMod val="65000"/>
                    <a:lumOff val="35000"/>
                  </a:schemeClr>
                </a:solidFill>
                <a:latin typeface="+mn-ea"/>
                <a:cs typeface="Hiragino Kaku Gothic Pro W3" charset="-128"/>
              </a:rPr>
              <a:t>営業外債権の場合、勘定科目を変換する</a:t>
            </a:r>
            <a:endParaRPr kumimoji="1" lang="ja-JP" altLang="en-US" sz="1400">
              <a:solidFill>
                <a:schemeClr val="accent4">
                  <a:lumMod val="65000"/>
                  <a:lumOff val="35000"/>
                </a:schemeClr>
              </a:solidFill>
              <a:latin typeface="+mn-ea"/>
              <a:cs typeface="Hiragino Kaku Gothic Pro W3" charset="-128"/>
            </a:endParaRPr>
          </a:p>
        </p:txBody>
      </p:sp>
      <p:sp>
        <p:nvSpPr>
          <p:cNvPr id="102" name="楕円 101">
            <a:extLst>
              <a:ext uri="{FF2B5EF4-FFF2-40B4-BE49-F238E27FC236}">
                <a16:creationId xmlns:a16="http://schemas.microsoft.com/office/drawing/2014/main" id="{B77E042C-FE2E-CCCB-D3CB-1BFD30EE037C}"/>
              </a:ext>
            </a:extLst>
          </p:cNvPr>
          <p:cNvSpPr/>
          <p:nvPr/>
        </p:nvSpPr>
        <p:spPr>
          <a:xfrm>
            <a:off x="4490828" y="2647876"/>
            <a:ext cx="222122" cy="216000"/>
          </a:xfrm>
          <a:prstGeom prst="ellipse">
            <a:avLst/>
          </a:prstGeom>
          <a:solidFill>
            <a:srgbClr val="3797AE"/>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en-US" altLang="ja-JP" sz="1200" b="1">
                <a:solidFill>
                  <a:schemeClr val="bg1"/>
                </a:solidFill>
                <a:latin typeface="+mn-ea"/>
                <a:cs typeface="Hiragino Kaku Gothic Pro W3" charset="-128"/>
              </a:rPr>
              <a:t>1</a:t>
            </a:r>
            <a:endParaRPr kumimoji="1" lang="ja-JP" altLang="en-US" sz="1200" b="1">
              <a:solidFill>
                <a:schemeClr val="bg1"/>
              </a:solidFill>
              <a:latin typeface="+mn-ea"/>
              <a:cs typeface="Hiragino Kaku Gothic Pro W3" charset="-128"/>
            </a:endParaRPr>
          </a:p>
        </p:txBody>
      </p:sp>
      <p:sp>
        <p:nvSpPr>
          <p:cNvPr id="103" name="正方形/長方形 102">
            <a:extLst>
              <a:ext uri="{FF2B5EF4-FFF2-40B4-BE49-F238E27FC236}">
                <a16:creationId xmlns:a16="http://schemas.microsoft.com/office/drawing/2014/main" id="{50897588-EF15-46C0-A741-7CDA10DDDAA6}"/>
              </a:ext>
            </a:extLst>
          </p:cNvPr>
          <p:cNvSpPr/>
          <p:nvPr/>
        </p:nvSpPr>
        <p:spPr>
          <a:xfrm>
            <a:off x="4753113" y="2634705"/>
            <a:ext cx="3060000" cy="26067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kumimoji="1" lang="ja-JP" altLang="en-US" sz="1400" b="1">
                <a:solidFill>
                  <a:schemeClr val="accent4">
                    <a:lumMod val="65000"/>
                    <a:lumOff val="35000"/>
                  </a:schemeClr>
                </a:solidFill>
                <a:latin typeface="+mn-ea"/>
                <a:cs typeface="Hiragino Kaku Gothic Pro W3" charset="-128"/>
              </a:rPr>
              <a:t>売掛金</a:t>
            </a:r>
            <a:endParaRPr kumimoji="1" lang="en-US" altLang="ja-JP" sz="1400">
              <a:solidFill>
                <a:schemeClr val="accent4">
                  <a:lumMod val="65000"/>
                  <a:lumOff val="35000"/>
                </a:schemeClr>
              </a:solidFill>
              <a:latin typeface="+mn-ea"/>
              <a:cs typeface="Hiragino Kaku Gothic Pro W3" charset="-128"/>
            </a:endParaRPr>
          </a:p>
        </p:txBody>
      </p:sp>
      <p:sp>
        <p:nvSpPr>
          <p:cNvPr id="27" name="正方形/長方形 26">
            <a:extLst>
              <a:ext uri="{FF2B5EF4-FFF2-40B4-BE49-F238E27FC236}">
                <a16:creationId xmlns:a16="http://schemas.microsoft.com/office/drawing/2014/main" id="{0E83E87E-D372-9909-C1DB-A1CEC9733E53}"/>
              </a:ext>
            </a:extLst>
          </p:cNvPr>
          <p:cNvSpPr/>
          <p:nvPr/>
        </p:nvSpPr>
        <p:spPr>
          <a:xfrm>
            <a:off x="4583273" y="2927745"/>
            <a:ext cx="37020" cy="540000"/>
          </a:xfrm>
          <a:prstGeom prst="rect">
            <a:avLst/>
          </a:prstGeom>
          <a:solidFill>
            <a:srgbClr val="3797AE"/>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endParaRPr kumimoji="1" lang="ja-JP" altLang="en-US" sz="1400">
              <a:solidFill>
                <a:schemeClr val="accent4">
                  <a:lumMod val="65000"/>
                  <a:lumOff val="35000"/>
                </a:schemeClr>
              </a:solidFill>
              <a:latin typeface="+mn-ea"/>
              <a:cs typeface="Hiragino Kaku Gothic Pro W3" charset="-128"/>
            </a:endParaRPr>
          </a:p>
        </p:txBody>
      </p:sp>
      <p:sp>
        <p:nvSpPr>
          <p:cNvPr id="129" name="正方形/長方形 128">
            <a:extLst>
              <a:ext uri="{FF2B5EF4-FFF2-40B4-BE49-F238E27FC236}">
                <a16:creationId xmlns:a16="http://schemas.microsoft.com/office/drawing/2014/main" id="{39AC6E2A-ADF3-D584-630B-7521A88724E7}"/>
              </a:ext>
            </a:extLst>
          </p:cNvPr>
          <p:cNvSpPr/>
          <p:nvPr/>
        </p:nvSpPr>
        <p:spPr>
          <a:xfrm>
            <a:off x="4753112" y="3819365"/>
            <a:ext cx="3060000" cy="26067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kumimoji="1" lang="ja-JP" altLang="en-US" sz="1400" b="1">
                <a:solidFill>
                  <a:schemeClr val="accent4">
                    <a:lumMod val="65000"/>
                    <a:lumOff val="35000"/>
                  </a:schemeClr>
                </a:solidFill>
                <a:latin typeface="+mn-ea"/>
                <a:cs typeface="Hiragino Kaku Gothic Pro W3" charset="-128"/>
              </a:rPr>
              <a:t>売掛金（税差額分）</a:t>
            </a:r>
            <a:endParaRPr kumimoji="1" lang="ja-JP" altLang="en-US" sz="1400">
              <a:solidFill>
                <a:schemeClr val="accent4">
                  <a:lumMod val="65000"/>
                  <a:lumOff val="35000"/>
                </a:schemeClr>
              </a:solidFill>
              <a:latin typeface="+mn-ea"/>
              <a:cs typeface="Hiragino Kaku Gothic Pro W3" charset="-128"/>
            </a:endParaRPr>
          </a:p>
        </p:txBody>
      </p:sp>
      <p:sp>
        <p:nvSpPr>
          <p:cNvPr id="128" name="楕円 127">
            <a:extLst>
              <a:ext uri="{FF2B5EF4-FFF2-40B4-BE49-F238E27FC236}">
                <a16:creationId xmlns:a16="http://schemas.microsoft.com/office/drawing/2014/main" id="{92246ACB-7C7F-43E5-D5B2-36974749D98C}"/>
              </a:ext>
            </a:extLst>
          </p:cNvPr>
          <p:cNvSpPr/>
          <p:nvPr/>
        </p:nvSpPr>
        <p:spPr>
          <a:xfrm>
            <a:off x="4490828" y="3831045"/>
            <a:ext cx="222122" cy="216000"/>
          </a:xfrm>
          <a:prstGeom prst="ellipse">
            <a:avLst/>
          </a:prstGeom>
          <a:solidFill>
            <a:srgbClr val="3797AE"/>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en-US" altLang="ja-JP" sz="1200" b="1">
                <a:solidFill>
                  <a:schemeClr val="bg1"/>
                </a:solidFill>
                <a:latin typeface="+mn-ea"/>
                <a:cs typeface="Hiragino Kaku Gothic Pro W3" charset="-128"/>
              </a:rPr>
              <a:t>2</a:t>
            </a:r>
            <a:endParaRPr kumimoji="1" lang="ja-JP" altLang="en-US" sz="1200" b="1">
              <a:solidFill>
                <a:schemeClr val="bg1"/>
              </a:solidFill>
              <a:latin typeface="+mn-ea"/>
              <a:cs typeface="Hiragino Kaku Gothic Pro W3" charset="-128"/>
            </a:endParaRPr>
          </a:p>
        </p:txBody>
      </p:sp>
      <p:sp>
        <p:nvSpPr>
          <p:cNvPr id="127" name="正方形/長方形 126">
            <a:extLst>
              <a:ext uri="{FF2B5EF4-FFF2-40B4-BE49-F238E27FC236}">
                <a16:creationId xmlns:a16="http://schemas.microsoft.com/office/drawing/2014/main" id="{4E2DE62C-5E80-3EA1-87D3-B7C8865C41E2}"/>
              </a:ext>
            </a:extLst>
          </p:cNvPr>
          <p:cNvSpPr/>
          <p:nvPr/>
        </p:nvSpPr>
        <p:spPr>
          <a:xfrm>
            <a:off x="4583274" y="4110913"/>
            <a:ext cx="3240000" cy="54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357188" indent="-233363">
              <a:buFont typeface="Wingdings" panose="05000000000000000000" pitchFamily="2" charset="2"/>
              <a:buChar char="ü"/>
            </a:pPr>
            <a:r>
              <a:rPr lang="ja-JP" altLang="en-US" sz="1200">
                <a:solidFill>
                  <a:schemeClr val="accent4">
                    <a:lumMod val="65000"/>
                    <a:lumOff val="35000"/>
                  </a:schemeClr>
                </a:solidFill>
                <a:latin typeface="+mn-ea"/>
                <a:cs typeface="Hiragino Kaku Gothic Pro W3" charset="-128"/>
              </a:rPr>
              <a:t>請求書に</a:t>
            </a:r>
            <a:r>
              <a:rPr kumimoji="1" lang="ja-JP" altLang="en-US" sz="1200">
                <a:solidFill>
                  <a:schemeClr val="tx1">
                    <a:lumMod val="65000"/>
                    <a:lumOff val="35000"/>
                  </a:schemeClr>
                </a:solidFill>
                <a:latin typeface="+mn-ea"/>
                <a:cs typeface="Hiragino Kaku Gothic Pro W3" charset="-128"/>
              </a:rPr>
              <a:t>消費税差額がある</a:t>
            </a:r>
            <a:r>
              <a:rPr kumimoji="1" lang="ja-JP" altLang="en-US" sz="1200">
                <a:solidFill>
                  <a:schemeClr val="accent4">
                    <a:lumMod val="65000"/>
                    <a:lumOff val="35000"/>
                  </a:schemeClr>
                </a:solidFill>
                <a:latin typeface="+mn-ea"/>
                <a:cs typeface="Hiragino Kaku Gothic Pro W3" charset="-128"/>
              </a:rPr>
              <a:t>場合、計上する</a:t>
            </a:r>
            <a:endParaRPr kumimoji="1" lang="ja-JP" altLang="en-US" sz="1400">
              <a:solidFill>
                <a:schemeClr val="accent4">
                  <a:lumMod val="65000"/>
                  <a:lumOff val="35000"/>
                </a:schemeClr>
              </a:solidFill>
              <a:latin typeface="+mn-ea"/>
              <a:cs typeface="Hiragino Kaku Gothic Pro W3" charset="-128"/>
            </a:endParaRPr>
          </a:p>
        </p:txBody>
      </p:sp>
      <p:sp>
        <p:nvSpPr>
          <p:cNvPr id="28" name="正方形/長方形 27">
            <a:extLst>
              <a:ext uri="{FF2B5EF4-FFF2-40B4-BE49-F238E27FC236}">
                <a16:creationId xmlns:a16="http://schemas.microsoft.com/office/drawing/2014/main" id="{C23F5AF7-C7EF-2B7B-0694-1E5F00B1D509}"/>
              </a:ext>
            </a:extLst>
          </p:cNvPr>
          <p:cNvSpPr/>
          <p:nvPr/>
        </p:nvSpPr>
        <p:spPr>
          <a:xfrm>
            <a:off x="4583273" y="4110913"/>
            <a:ext cx="37020" cy="540000"/>
          </a:xfrm>
          <a:prstGeom prst="rect">
            <a:avLst/>
          </a:prstGeom>
          <a:solidFill>
            <a:srgbClr val="3797AE"/>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endParaRPr kumimoji="1" lang="ja-JP" altLang="en-US" sz="1400">
              <a:solidFill>
                <a:schemeClr val="accent4">
                  <a:lumMod val="65000"/>
                  <a:lumOff val="35000"/>
                </a:schemeClr>
              </a:solidFill>
              <a:latin typeface="+mn-ea"/>
              <a:cs typeface="Hiragino Kaku Gothic Pro W3" charset="-128"/>
            </a:endParaRPr>
          </a:p>
        </p:txBody>
      </p:sp>
      <p:sp>
        <p:nvSpPr>
          <p:cNvPr id="131" name="正方形/長方形 130">
            <a:extLst>
              <a:ext uri="{FF2B5EF4-FFF2-40B4-BE49-F238E27FC236}">
                <a16:creationId xmlns:a16="http://schemas.microsoft.com/office/drawing/2014/main" id="{E1F95771-9206-2F33-DF79-B00143FA6AF1}"/>
              </a:ext>
            </a:extLst>
          </p:cNvPr>
          <p:cNvSpPr/>
          <p:nvPr/>
        </p:nvSpPr>
        <p:spPr>
          <a:xfrm>
            <a:off x="8397379" y="2621286"/>
            <a:ext cx="3456000" cy="26067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lang="ja-JP" altLang="en-US" sz="1400" b="1">
                <a:solidFill>
                  <a:schemeClr val="accent4">
                    <a:lumMod val="65000"/>
                    <a:lumOff val="35000"/>
                  </a:schemeClr>
                </a:solidFill>
                <a:latin typeface="+mn-ea"/>
                <a:cs typeface="Hiragino Kaku Gothic Pro W3" charset="-128"/>
              </a:rPr>
              <a:t>仮受金</a:t>
            </a:r>
            <a:endParaRPr kumimoji="1" lang="ja-JP" altLang="en-US" sz="1400">
              <a:solidFill>
                <a:schemeClr val="accent4">
                  <a:lumMod val="65000"/>
                  <a:lumOff val="35000"/>
                </a:schemeClr>
              </a:solidFill>
              <a:latin typeface="+mn-ea"/>
              <a:cs typeface="Hiragino Kaku Gothic Pro W3" charset="-128"/>
            </a:endParaRPr>
          </a:p>
        </p:txBody>
      </p:sp>
      <p:sp>
        <p:nvSpPr>
          <p:cNvPr id="132" name="正方形/長方形 131">
            <a:extLst>
              <a:ext uri="{FF2B5EF4-FFF2-40B4-BE49-F238E27FC236}">
                <a16:creationId xmlns:a16="http://schemas.microsoft.com/office/drawing/2014/main" id="{5DA00F1E-F6CC-D72C-3FE0-0F49C601EB35}"/>
              </a:ext>
            </a:extLst>
          </p:cNvPr>
          <p:cNvSpPr/>
          <p:nvPr/>
        </p:nvSpPr>
        <p:spPr>
          <a:xfrm>
            <a:off x="8244660" y="2914326"/>
            <a:ext cx="3600000" cy="54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357188" indent="-233363">
              <a:buFont typeface="Wingdings" panose="05000000000000000000" pitchFamily="2" charset="2"/>
              <a:buChar char="ü"/>
            </a:pPr>
            <a:r>
              <a:rPr lang="ja-JP" altLang="en-US" sz="1200">
                <a:solidFill>
                  <a:schemeClr val="accent4">
                    <a:lumMod val="65000"/>
                    <a:lumOff val="35000"/>
                  </a:schemeClr>
                </a:solidFill>
                <a:latin typeface="+mn-ea"/>
                <a:cs typeface="Hiragino Kaku Gothic Pro W3" charset="-128"/>
              </a:rPr>
              <a:t>入金額ではなく、③以外の勘定から算出した金額を計上する</a:t>
            </a:r>
            <a:br>
              <a:rPr lang="en-US" altLang="ja-JP" sz="1200">
                <a:solidFill>
                  <a:schemeClr val="accent4">
                    <a:lumMod val="65000"/>
                    <a:lumOff val="35000"/>
                  </a:schemeClr>
                </a:solidFill>
                <a:latin typeface="+mn-ea"/>
                <a:cs typeface="Hiragino Kaku Gothic Pro W3" charset="-128"/>
              </a:rPr>
            </a:br>
            <a:r>
              <a:rPr lang="en-US" altLang="ja-JP" sz="1050" baseline="30000">
                <a:solidFill>
                  <a:schemeClr val="accent4">
                    <a:lumMod val="65000"/>
                    <a:lumOff val="35000"/>
                  </a:schemeClr>
                </a:solidFill>
                <a:latin typeface="+mn-ea"/>
                <a:cs typeface="Hiragino Kaku Gothic Pro W3" charset="-128"/>
              </a:rPr>
              <a:t>* </a:t>
            </a:r>
            <a:r>
              <a:rPr lang="ja-JP" altLang="en-US" sz="1050">
                <a:solidFill>
                  <a:schemeClr val="accent4">
                    <a:lumMod val="65000"/>
                    <a:lumOff val="35000"/>
                  </a:schemeClr>
                </a:solidFill>
                <a:latin typeface="+mn-ea"/>
                <a:cs typeface="Hiragino Kaku Gothic Pro W3" charset="-128"/>
              </a:rPr>
              <a:t>算出方法は</a:t>
            </a:r>
            <a:r>
              <a:rPr lang="ja-JP" altLang="en-US" sz="1050">
                <a:solidFill>
                  <a:srgbClr val="000000">
                    <a:lumMod val="65000"/>
                    <a:lumOff val="35000"/>
                  </a:srgbClr>
                </a:solidFill>
                <a:latin typeface="Meiryo UI"/>
                <a:ea typeface="Meiryo UI"/>
              </a:rPr>
              <a:t>、</a:t>
            </a:r>
            <a:r>
              <a:rPr lang="ja-JP" altLang="en-US" sz="1050">
                <a:solidFill>
                  <a:schemeClr val="tx1">
                    <a:lumMod val="65000"/>
                    <a:lumOff val="35000"/>
                  </a:schemeClr>
                </a:solidFill>
                <a:latin typeface="+mn-ea"/>
              </a:rPr>
              <a:t>参考資料のシート「項目マッピング」</a:t>
            </a:r>
            <a:r>
              <a:rPr kumimoji="1" lang="ja-JP" altLang="en-US" sz="105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参照</a:t>
            </a:r>
            <a:endParaRPr lang="en-US" altLang="ja-JP" sz="1200">
              <a:solidFill>
                <a:schemeClr val="accent4">
                  <a:lumMod val="65000"/>
                  <a:lumOff val="35000"/>
                </a:schemeClr>
              </a:solidFill>
              <a:latin typeface="+mn-ea"/>
              <a:cs typeface="Hiragino Kaku Gothic Pro W3" charset="-128"/>
            </a:endParaRPr>
          </a:p>
        </p:txBody>
      </p:sp>
      <p:sp>
        <p:nvSpPr>
          <p:cNvPr id="133" name="楕円 132">
            <a:extLst>
              <a:ext uri="{FF2B5EF4-FFF2-40B4-BE49-F238E27FC236}">
                <a16:creationId xmlns:a16="http://schemas.microsoft.com/office/drawing/2014/main" id="{43E6148F-FFC0-A3C3-E7C8-A103A200394A}"/>
              </a:ext>
            </a:extLst>
          </p:cNvPr>
          <p:cNvSpPr/>
          <p:nvPr/>
        </p:nvSpPr>
        <p:spPr>
          <a:xfrm>
            <a:off x="8142324" y="2634457"/>
            <a:ext cx="216000" cy="216000"/>
          </a:xfrm>
          <a:prstGeom prst="ellipse">
            <a:avLst/>
          </a:prstGeom>
          <a:solidFill>
            <a:srgbClr val="3797AE"/>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en-US" altLang="ja-JP" sz="1200" b="1">
                <a:solidFill>
                  <a:schemeClr val="bg1"/>
                </a:solidFill>
                <a:latin typeface="+mn-ea"/>
                <a:cs typeface="Hiragino Kaku Gothic Pro W3" charset="-128"/>
              </a:rPr>
              <a:t>3</a:t>
            </a:r>
            <a:endParaRPr kumimoji="1" lang="ja-JP" altLang="en-US" sz="1200" b="1">
              <a:solidFill>
                <a:schemeClr val="bg1"/>
              </a:solidFill>
              <a:latin typeface="+mn-ea"/>
              <a:cs typeface="Hiragino Kaku Gothic Pro W3" charset="-128"/>
            </a:endParaRPr>
          </a:p>
        </p:txBody>
      </p:sp>
      <p:sp>
        <p:nvSpPr>
          <p:cNvPr id="30" name="正方形/長方形 29">
            <a:extLst>
              <a:ext uri="{FF2B5EF4-FFF2-40B4-BE49-F238E27FC236}">
                <a16:creationId xmlns:a16="http://schemas.microsoft.com/office/drawing/2014/main" id="{17F54BDC-C11E-C082-E2A6-6D07A1AE1912}"/>
              </a:ext>
            </a:extLst>
          </p:cNvPr>
          <p:cNvSpPr/>
          <p:nvPr/>
        </p:nvSpPr>
        <p:spPr>
          <a:xfrm>
            <a:off x="8245366" y="2914326"/>
            <a:ext cx="36000" cy="540000"/>
          </a:xfrm>
          <a:prstGeom prst="rect">
            <a:avLst/>
          </a:prstGeom>
          <a:solidFill>
            <a:srgbClr val="3797AE"/>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endParaRPr kumimoji="1" lang="ja-JP" altLang="en-US" sz="1400">
              <a:solidFill>
                <a:schemeClr val="accent4">
                  <a:lumMod val="65000"/>
                  <a:lumOff val="35000"/>
                </a:schemeClr>
              </a:solidFill>
              <a:latin typeface="+mn-ea"/>
              <a:cs typeface="Hiragino Kaku Gothic Pro W3" charset="-128"/>
            </a:endParaRPr>
          </a:p>
        </p:txBody>
      </p:sp>
      <p:sp>
        <p:nvSpPr>
          <p:cNvPr id="46" name="正方形/長方形 45">
            <a:extLst>
              <a:ext uri="{FF2B5EF4-FFF2-40B4-BE49-F238E27FC236}">
                <a16:creationId xmlns:a16="http://schemas.microsoft.com/office/drawing/2014/main" id="{5F58DC97-3C3D-CF75-29AE-C0FE72F2C3A1}"/>
              </a:ext>
            </a:extLst>
          </p:cNvPr>
          <p:cNvSpPr/>
          <p:nvPr/>
        </p:nvSpPr>
        <p:spPr>
          <a:xfrm>
            <a:off x="10926822" y="2630845"/>
            <a:ext cx="917838" cy="241555"/>
          </a:xfrm>
          <a:prstGeom prst="rect">
            <a:avLst/>
          </a:prstGeom>
          <a:solidFill>
            <a:srgbClr val="3797AE"/>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100" b="1">
                <a:solidFill>
                  <a:schemeClr val="bg1"/>
                </a:solidFill>
                <a:latin typeface="+mn-ea"/>
                <a:cs typeface="Hiragino Kaku Gothic Pro W3" charset="-128"/>
              </a:rPr>
              <a:t>必須項目</a:t>
            </a:r>
          </a:p>
        </p:txBody>
      </p:sp>
      <p:sp>
        <p:nvSpPr>
          <p:cNvPr id="47" name="正方形/長方形 46">
            <a:extLst>
              <a:ext uri="{FF2B5EF4-FFF2-40B4-BE49-F238E27FC236}">
                <a16:creationId xmlns:a16="http://schemas.microsoft.com/office/drawing/2014/main" id="{B9311FF2-CB1D-3CAB-8B5A-5CC12C5B0B88}"/>
              </a:ext>
            </a:extLst>
          </p:cNvPr>
          <p:cNvSpPr/>
          <p:nvPr/>
        </p:nvSpPr>
        <p:spPr>
          <a:xfrm>
            <a:off x="6905436" y="3828924"/>
            <a:ext cx="917838" cy="241555"/>
          </a:xfrm>
          <a:prstGeom prst="rect">
            <a:avLst/>
          </a:prstGeom>
          <a:solidFill>
            <a:srgbClr val="3797AE">
              <a:alpha val="20000"/>
            </a:srgbClr>
          </a:solidFill>
          <a:ln w="9525">
            <a:solidFill>
              <a:srgbClr val="D7EAEF"/>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100">
                <a:solidFill>
                  <a:schemeClr val="tx1">
                    <a:lumMod val="65000"/>
                    <a:lumOff val="35000"/>
                  </a:schemeClr>
                </a:solidFill>
                <a:latin typeface="+mn-ea"/>
                <a:cs typeface="Hiragino Kaku Gothic Pro W3" charset="-128"/>
              </a:rPr>
              <a:t>条件付き項目</a:t>
            </a:r>
          </a:p>
        </p:txBody>
      </p:sp>
      <p:sp>
        <p:nvSpPr>
          <p:cNvPr id="29" name="正方形/長方形 28">
            <a:extLst>
              <a:ext uri="{FF2B5EF4-FFF2-40B4-BE49-F238E27FC236}">
                <a16:creationId xmlns:a16="http://schemas.microsoft.com/office/drawing/2014/main" id="{6A1911B8-8253-77E1-713F-981DF6A35392}"/>
              </a:ext>
            </a:extLst>
          </p:cNvPr>
          <p:cNvSpPr/>
          <p:nvPr/>
        </p:nvSpPr>
        <p:spPr>
          <a:xfrm>
            <a:off x="8244660" y="4110913"/>
            <a:ext cx="36000" cy="540000"/>
          </a:xfrm>
          <a:prstGeom prst="rect">
            <a:avLst/>
          </a:prstGeom>
          <a:solidFill>
            <a:srgbClr val="3797AE"/>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endParaRPr kumimoji="1" lang="ja-JP" altLang="en-US" sz="1400">
              <a:solidFill>
                <a:schemeClr val="accent4">
                  <a:lumMod val="65000"/>
                  <a:lumOff val="35000"/>
                </a:schemeClr>
              </a:solidFill>
              <a:latin typeface="+mn-ea"/>
              <a:cs typeface="Hiragino Kaku Gothic Pro W3" charset="-128"/>
            </a:endParaRPr>
          </a:p>
        </p:txBody>
      </p:sp>
      <p:sp>
        <p:nvSpPr>
          <p:cNvPr id="135" name="正方形/長方形 134">
            <a:extLst>
              <a:ext uri="{FF2B5EF4-FFF2-40B4-BE49-F238E27FC236}">
                <a16:creationId xmlns:a16="http://schemas.microsoft.com/office/drawing/2014/main" id="{51F0F41B-3FB8-7A47-7A47-5C38250688B1}"/>
              </a:ext>
            </a:extLst>
          </p:cNvPr>
          <p:cNvSpPr/>
          <p:nvPr/>
        </p:nvSpPr>
        <p:spPr>
          <a:xfrm>
            <a:off x="8398085" y="3817874"/>
            <a:ext cx="3456000" cy="26067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kumimoji="1" lang="ja-JP" altLang="en-US" sz="1400" b="1">
                <a:solidFill>
                  <a:schemeClr val="accent4">
                    <a:lumMod val="65000"/>
                    <a:lumOff val="35000"/>
                  </a:schemeClr>
                </a:solidFill>
                <a:latin typeface="+mn-ea"/>
                <a:cs typeface="Hiragino Kaku Gothic Pro W3" charset="-128"/>
              </a:rPr>
              <a:t>振込手数料＆仮払消費税</a:t>
            </a:r>
            <a:endParaRPr kumimoji="1" lang="ja-JP" altLang="en-US" sz="1400">
              <a:solidFill>
                <a:schemeClr val="accent4">
                  <a:lumMod val="65000"/>
                  <a:lumOff val="35000"/>
                </a:schemeClr>
              </a:solidFill>
              <a:latin typeface="+mn-ea"/>
              <a:cs typeface="Hiragino Kaku Gothic Pro W3" charset="-128"/>
            </a:endParaRPr>
          </a:p>
        </p:txBody>
      </p:sp>
      <p:sp>
        <p:nvSpPr>
          <p:cNvPr id="136" name="正方形/長方形 135">
            <a:extLst>
              <a:ext uri="{FF2B5EF4-FFF2-40B4-BE49-F238E27FC236}">
                <a16:creationId xmlns:a16="http://schemas.microsoft.com/office/drawing/2014/main" id="{B482F8AC-ED08-98AA-D7D3-9D4A21D2426F}"/>
              </a:ext>
            </a:extLst>
          </p:cNvPr>
          <p:cNvSpPr/>
          <p:nvPr/>
        </p:nvSpPr>
        <p:spPr>
          <a:xfrm>
            <a:off x="8244660" y="4110913"/>
            <a:ext cx="3600000" cy="54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357188" indent="-233363">
              <a:buFont typeface="Wingdings" panose="05000000000000000000" pitchFamily="2" charset="2"/>
              <a:buChar char="ü"/>
              <a:tabLst>
                <a:tab pos="539750" algn="l"/>
              </a:tabLst>
            </a:pPr>
            <a:r>
              <a:rPr lang="ja-JP" altLang="en-US" sz="1200">
                <a:solidFill>
                  <a:schemeClr val="accent4">
                    <a:lumMod val="65000"/>
                    <a:lumOff val="35000"/>
                  </a:schemeClr>
                </a:solidFill>
                <a:latin typeface="+mn-ea"/>
                <a:cs typeface="Hiragino Kaku Gothic Pro W3" charset="-128"/>
              </a:rPr>
              <a:t>振込手数料がある場合、振込手数料に税抜き額を、</a:t>
            </a:r>
            <a:br>
              <a:rPr lang="en-US" altLang="ja-JP" sz="1200">
                <a:solidFill>
                  <a:schemeClr val="accent4">
                    <a:lumMod val="65000"/>
                    <a:lumOff val="35000"/>
                  </a:schemeClr>
                </a:solidFill>
                <a:latin typeface="+mn-ea"/>
                <a:cs typeface="Hiragino Kaku Gothic Pro W3" charset="-128"/>
              </a:rPr>
            </a:br>
            <a:r>
              <a:rPr lang="ja-JP" altLang="en-US" sz="1200">
                <a:solidFill>
                  <a:schemeClr val="accent4">
                    <a:lumMod val="65000"/>
                    <a:lumOff val="35000"/>
                  </a:schemeClr>
                </a:solidFill>
                <a:latin typeface="+mn-ea"/>
                <a:cs typeface="Hiragino Kaku Gothic Pro W3" charset="-128"/>
              </a:rPr>
              <a:t>消費税分は仮払消費税として別明細で計上する</a:t>
            </a:r>
            <a:endParaRPr lang="en-US" altLang="ja-JP" sz="1200">
              <a:solidFill>
                <a:schemeClr val="accent4">
                  <a:lumMod val="65000"/>
                  <a:lumOff val="35000"/>
                </a:schemeClr>
              </a:solidFill>
              <a:latin typeface="+mn-ea"/>
              <a:cs typeface="Hiragino Kaku Gothic Pro W3" charset="-128"/>
            </a:endParaRPr>
          </a:p>
        </p:txBody>
      </p:sp>
      <p:sp>
        <p:nvSpPr>
          <p:cNvPr id="137" name="楕円 136">
            <a:extLst>
              <a:ext uri="{FF2B5EF4-FFF2-40B4-BE49-F238E27FC236}">
                <a16:creationId xmlns:a16="http://schemas.microsoft.com/office/drawing/2014/main" id="{80018BBB-B6AA-C7DC-6893-33B58CA34990}"/>
              </a:ext>
            </a:extLst>
          </p:cNvPr>
          <p:cNvSpPr/>
          <p:nvPr/>
        </p:nvSpPr>
        <p:spPr>
          <a:xfrm>
            <a:off x="8143030" y="3831045"/>
            <a:ext cx="216000" cy="216000"/>
          </a:xfrm>
          <a:prstGeom prst="ellipse">
            <a:avLst/>
          </a:prstGeom>
          <a:solidFill>
            <a:srgbClr val="3797AE"/>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en-US" altLang="ja-JP" sz="1200" b="1">
                <a:solidFill>
                  <a:schemeClr val="bg1"/>
                </a:solidFill>
                <a:latin typeface="+mn-ea"/>
                <a:cs typeface="Hiragino Kaku Gothic Pro W3" charset="-128"/>
              </a:rPr>
              <a:t>4</a:t>
            </a:r>
            <a:endParaRPr kumimoji="1" lang="ja-JP" altLang="en-US" sz="1200" b="1">
              <a:solidFill>
                <a:schemeClr val="bg1"/>
              </a:solidFill>
              <a:latin typeface="+mn-ea"/>
              <a:cs typeface="Hiragino Kaku Gothic Pro W3" charset="-128"/>
            </a:endParaRPr>
          </a:p>
        </p:txBody>
      </p:sp>
      <p:sp>
        <p:nvSpPr>
          <p:cNvPr id="48" name="正方形/長方形 47">
            <a:extLst>
              <a:ext uri="{FF2B5EF4-FFF2-40B4-BE49-F238E27FC236}">
                <a16:creationId xmlns:a16="http://schemas.microsoft.com/office/drawing/2014/main" id="{5C26187E-B294-7AB7-859F-C74895B86A58}"/>
              </a:ext>
            </a:extLst>
          </p:cNvPr>
          <p:cNvSpPr/>
          <p:nvPr/>
        </p:nvSpPr>
        <p:spPr>
          <a:xfrm>
            <a:off x="10926822" y="3827433"/>
            <a:ext cx="917838" cy="241555"/>
          </a:xfrm>
          <a:prstGeom prst="rect">
            <a:avLst/>
          </a:prstGeom>
          <a:solidFill>
            <a:srgbClr val="3797AE">
              <a:alpha val="20000"/>
            </a:srgbClr>
          </a:solidFill>
          <a:ln w="9525">
            <a:solidFill>
              <a:srgbClr val="D7EAEF"/>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100">
                <a:solidFill>
                  <a:schemeClr val="tx1">
                    <a:lumMod val="65000"/>
                    <a:lumOff val="35000"/>
                  </a:schemeClr>
                </a:solidFill>
                <a:latin typeface="+mn-ea"/>
              </a:rPr>
              <a:t>条件付き項目</a:t>
            </a:r>
          </a:p>
        </p:txBody>
      </p:sp>
      <p:sp>
        <p:nvSpPr>
          <p:cNvPr id="49" name="正方形/長方形 48">
            <a:extLst>
              <a:ext uri="{FF2B5EF4-FFF2-40B4-BE49-F238E27FC236}">
                <a16:creationId xmlns:a16="http://schemas.microsoft.com/office/drawing/2014/main" id="{11EA15A4-124D-8967-0B0F-224475B2C4F3}"/>
              </a:ext>
            </a:extLst>
          </p:cNvPr>
          <p:cNvSpPr/>
          <p:nvPr/>
        </p:nvSpPr>
        <p:spPr>
          <a:xfrm>
            <a:off x="3088064" y="2907700"/>
            <a:ext cx="1080000" cy="226523"/>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r"/>
            <a:r>
              <a:rPr lang="en-US" altLang="ja-JP" sz="1000">
                <a:solidFill>
                  <a:schemeClr val="accent4">
                    <a:lumMod val="65000"/>
                    <a:lumOff val="35000"/>
                  </a:schemeClr>
                </a:solidFill>
                <a:latin typeface="+mn-ea"/>
                <a:cs typeface="Hiragino Kaku Gothic Pro W3" charset="-128"/>
              </a:rPr>
              <a:t>* </a:t>
            </a:r>
            <a:r>
              <a:rPr lang="ja-JP" altLang="en-US" sz="1000">
                <a:solidFill>
                  <a:schemeClr val="accent4">
                    <a:lumMod val="65000"/>
                    <a:lumOff val="35000"/>
                  </a:schemeClr>
                </a:solidFill>
                <a:latin typeface="+mn-ea"/>
                <a:cs typeface="Hiragino Kaku Gothic Pro W3" charset="-128"/>
              </a:rPr>
              <a:t>銀行振込の場合</a:t>
            </a:r>
            <a:endParaRPr kumimoji="1" lang="ja-JP" altLang="en-US" sz="1000">
              <a:solidFill>
                <a:schemeClr val="accent4">
                  <a:lumMod val="65000"/>
                  <a:lumOff val="35000"/>
                </a:schemeClr>
              </a:solidFill>
              <a:latin typeface="+mn-ea"/>
              <a:cs typeface="Hiragino Kaku Gothic Pro W3" charset="-128"/>
            </a:endParaRPr>
          </a:p>
        </p:txBody>
      </p:sp>
      <p:grpSp>
        <p:nvGrpSpPr>
          <p:cNvPr id="8" name="グループ化 7">
            <a:extLst>
              <a:ext uri="{FF2B5EF4-FFF2-40B4-BE49-F238E27FC236}">
                <a16:creationId xmlns:a16="http://schemas.microsoft.com/office/drawing/2014/main" id="{E0277896-368F-A05B-447D-D0E6EA294D09}"/>
              </a:ext>
            </a:extLst>
          </p:cNvPr>
          <p:cNvGrpSpPr/>
          <p:nvPr/>
        </p:nvGrpSpPr>
        <p:grpSpPr>
          <a:xfrm>
            <a:off x="4477400" y="4953607"/>
            <a:ext cx="7376685" cy="833039"/>
            <a:chOff x="4477400" y="4953607"/>
            <a:chExt cx="7376685" cy="833039"/>
          </a:xfrm>
        </p:grpSpPr>
        <p:sp>
          <p:nvSpPr>
            <p:cNvPr id="10" name="正方形/長方形 9">
              <a:extLst>
                <a:ext uri="{FF2B5EF4-FFF2-40B4-BE49-F238E27FC236}">
                  <a16:creationId xmlns:a16="http://schemas.microsoft.com/office/drawing/2014/main" id="{2DAA3BDF-405E-2EAA-BD8C-025AF75AB256}"/>
                </a:ext>
              </a:extLst>
            </p:cNvPr>
            <p:cNvSpPr/>
            <p:nvPr/>
          </p:nvSpPr>
          <p:spPr>
            <a:xfrm>
              <a:off x="8244660" y="5246646"/>
              <a:ext cx="36000" cy="540000"/>
            </a:xfrm>
            <a:prstGeom prst="rect">
              <a:avLst/>
            </a:prstGeom>
            <a:solidFill>
              <a:srgbClr val="3797AE"/>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endParaRPr kumimoji="1" lang="ja-JP" altLang="en-US" sz="1400">
                <a:solidFill>
                  <a:schemeClr val="accent4">
                    <a:lumMod val="65000"/>
                    <a:lumOff val="35000"/>
                  </a:schemeClr>
                </a:solidFill>
                <a:latin typeface="+mn-ea"/>
                <a:cs typeface="Hiragino Kaku Gothic Pro W3" charset="-128"/>
              </a:endParaRPr>
            </a:p>
          </p:txBody>
        </p:sp>
        <p:sp>
          <p:nvSpPr>
            <p:cNvPr id="11" name="正方形/長方形 10">
              <a:extLst>
                <a:ext uri="{FF2B5EF4-FFF2-40B4-BE49-F238E27FC236}">
                  <a16:creationId xmlns:a16="http://schemas.microsoft.com/office/drawing/2014/main" id="{8505F066-951B-04AF-652D-ED1B1F0CE001}"/>
                </a:ext>
              </a:extLst>
            </p:cNvPr>
            <p:cNvSpPr/>
            <p:nvPr/>
          </p:nvSpPr>
          <p:spPr>
            <a:xfrm>
              <a:off x="8398085" y="4953607"/>
              <a:ext cx="3456000" cy="26067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kumimoji="1" lang="ja-JP" altLang="en-US" sz="1400" b="1">
                  <a:solidFill>
                    <a:schemeClr val="accent4">
                      <a:lumMod val="65000"/>
                      <a:lumOff val="35000"/>
                    </a:schemeClr>
                  </a:solidFill>
                  <a:latin typeface="+mn-ea"/>
                  <a:cs typeface="Hiragino Kaku Gothic Pro W3" charset="-128"/>
                </a:rPr>
                <a:t>処理手数料</a:t>
              </a:r>
              <a:endParaRPr kumimoji="1" lang="ja-JP" altLang="en-US" sz="1400">
                <a:solidFill>
                  <a:schemeClr val="accent4">
                    <a:lumMod val="65000"/>
                    <a:lumOff val="35000"/>
                  </a:schemeClr>
                </a:solidFill>
                <a:latin typeface="+mn-ea"/>
                <a:cs typeface="Hiragino Kaku Gothic Pro W3" charset="-128"/>
              </a:endParaRPr>
            </a:p>
          </p:txBody>
        </p:sp>
        <p:sp>
          <p:nvSpPr>
            <p:cNvPr id="13" name="正方形/長方形 12">
              <a:extLst>
                <a:ext uri="{FF2B5EF4-FFF2-40B4-BE49-F238E27FC236}">
                  <a16:creationId xmlns:a16="http://schemas.microsoft.com/office/drawing/2014/main" id="{6A0BBBF6-1D24-4DC7-FE0F-1881C8B08D4A}"/>
                </a:ext>
              </a:extLst>
            </p:cNvPr>
            <p:cNvSpPr/>
            <p:nvPr/>
          </p:nvSpPr>
          <p:spPr>
            <a:xfrm>
              <a:off x="8244660" y="5246646"/>
              <a:ext cx="3600000" cy="54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357188" indent="-233363">
                <a:buFont typeface="Wingdings" panose="05000000000000000000" pitchFamily="2" charset="2"/>
                <a:buChar char="ü"/>
                <a:tabLst>
                  <a:tab pos="539750" algn="l"/>
                </a:tabLst>
              </a:pPr>
              <a:r>
                <a:rPr lang="ja-JP" altLang="en-US" sz="1200">
                  <a:solidFill>
                    <a:schemeClr val="accent4">
                      <a:lumMod val="65000"/>
                      <a:lumOff val="35000"/>
                    </a:schemeClr>
                  </a:solidFill>
                  <a:latin typeface="+mn-ea"/>
                  <a:cs typeface="Hiragino Kaku Gothic Pro W3" charset="-128"/>
                </a:rPr>
                <a:t>処理手数料が正の場合、貸方に処理手数料を</a:t>
              </a:r>
              <a:br>
                <a:rPr lang="en-US" altLang="ja-JP" sz="1200">
                  <a:solidFill>
                    <a:schemeClr val="accent4">
                      <a:lumMod val="65000"/>
                      <a:lumOff val="35000"/>
                    </a:schemeClr>
                  </a:solidFill>
                  <a:latin typeface="+mn-ea"/>
                  <a:cs typeface="Hiragino Kaku Gothic Pro W3" charset="-128"/>
                </a:rPr>
              </a:br>
              <a:r>
                <a:rPr lang="ja-JP" altLang="en-US" sz="1200">
                  <a:solidFill>
                    <a:schemeClr val="accent4">
                      <a:lumMod val="65000"/>
                      <a:lumOff val="35000"/>
                    </a:schemeClr>
                  </a:solidFill>
                  <a:latin typeface="+mn-ea"/>
                  <a:cs typeface="Hiragino Kaku Gothic Pro W3" charset="-128"/>
                </a:rPr>
                <a:t>計上する</a:t>
              </a:r>
              <a:endParaRPr lang="en-US" altLang="ja-JP" sz="1200">
                <a:solidFill>
                  <a:schemeClr val="accent4">
                    <a:lumMod val="65000"/>
                    <a:lumOff val="35000"/>
                  </a:schemeClr>
                </a:solidFill>
                <a:latin typeface="+mn-ea"/>
                <a:cs typeface="Hiragino Kaku Gothic Pro W3" charset="-128"/>
              </a:endParaRPr>
            </a:p>
          </p:txBody>
        </p:sp>
        <p:sp>
          <p:nvSpPr>
            <p:cNvPr id="14" name="楕円 13">
              <a:extLst>
                <a:ext uri="{FF2B5EF4-FFF2-40B4-BE49-F238E27FC236}">
                  <a16:creationId xmlns:a16="http://schemas.microsoft.com/office/drawing/2014/main" id="{2DEC75B7-E3A0-2D5C-71E9-DE4C63AD8EE5}"/>
                </a:ext>
              </a:extLst>
            </p:cNvPr>
            <p:cNvSpPr/>
            <p:nvPr/>
          </p:nvSpPr>
          <p:spPr>
            <a:xfrm>
              <a:off x="8143030" y="4966778"/>
              <a:ext cx="216000" cy="216000"/>
            </a:xfrm>
            <a:prstGeom prst="ellipse">
              <a:avLst/>
            </a:prstGeom>
            <a:solidFill>
              <a:srgbClr val="3797AE"/>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en-US" altLang="ja-JP" sz="1200" b="1">
                  <a:solidFill>
                    <a:schemeClr val="bg1"/>
                  </a:solidFill>
                  <a:latin typeface="+mn-ea"/>
                  <a:cs typeface="Hiragino Kaku Gothic Pro W3" charset="-128"/>
                </a:rPr>
                <a:t>5</a:t>
              </a:r>
              <a:endParaRPr kumimoji="1" lang="ja-JP" altLang="en-US" sz="1200" b="1">
                <a:solidFill>
                  <a:schemeClr val="bg1"/>
                </a:solidFill>
                <a:latin typeface="+mn-ea"/>
                <a:cs typeface="Hiragino Kaku Gothic Pro W3" charset="-128"/>
              </a:endParaRPr>
            </a:p>
          </p:txBody>
        </p:sp>
        <p:sp>
          <p:nvSpPr>
            <p:cNvPr id="15" name="正方形/長方形 14">
              <a:extLst>
                <a:ext uri="{FF2B5EF4-FFF2-40B4-BE49-F238E27FC236}">
                  <a16:creationId xmlns:a16="http://schemas.microsoft.com/office/drawing/2014/main" id="{E9526C65-85F3-0E0A-FADC-64988541CB0F}"/>
                </a:ext>
              </a:extLst>
            </p:cNvPr>
            <p:cNvSpPr/>
            <p:nvPr/>
          </p:nvSpPr>
          <p:spPr>
            <a:xfrm>
              <a:off x="10926822" y="4963166"/>
              <a:ext cx="917838" cy="241555"/>
            </a:xfrm>
            <a:prstGeom prst="rect">
              <a:avLst/>
            </a:prstGeom>
            <a:solidFill>
              <a:srgbClr val="3797AE">
                <a:alpha val="20000"/>
              </a:srgbClr>
            </a:solidFill>
            <a:ln w="9525">
              <a:solidFill>
                <a:srgbClr val="D7EAEF"/>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100">
                  <a:solidFill>
                    <a:schemeClr val="tx1">
                      <a:lumMod val="65000"/>
                      <a:lumOff val="35000"/>
                    </a:schemeClr>
                  </a:solidFill>
                  <a:latin typeface="+mn-ea"/>
                </a:rPr>
                <a:t>条件付き項目</a:t>
              </a:r>
            </a:p>
          </p:txBody>
        </p:sp>
        <p:sp>
          <p:nvSpPr>
            <p:cNvPr id="9" name="正方形/長方形 8">
              <a:extLst>
                <a:ext uri="{FF2B5EF4-FFF2-40B4-BE49-F238E27FC236}">
                  <a16:creationId xmlns:a16="http://schemas.microsoft.com/office/drawing/2014/main" id="{CDB33F4D-D01D-FB75-8662-CF6BDD1BABE0}"/>
                </a:ext>
              </a:extLst>
            </p:cNvPr>
            <p:cNvSpPr/>
            <p:nvPr/>
          </p:nvSpPr>
          <p:spPr>
            <a:xfrm>
              <a:off x="4579030" y="5246646"/>
              <a:ext cx="36000" cy="540000"/>
            </a:xfrm>
            <a:prstGeom prst="rect">
              <a:avLst/>
            </a:prstGeom>
            <a:solidFill>
              <a:srgbClr val="3797AE"/>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endParaRPr kumimoji="1" lang="ja-JP" altLang="en-US" sz="1400">
                <a:solidFill>
                  <a:schemeClr val="accent4">
                    <a:lumMod val="65000"/>
                    <a:lumOff val="35000"/>
                  </a:schemeClr>
                </a:solidFill>
                <a:latin typeface="+mn-ea"/>
                <a:cs typeface="Hiragino Kaku Gothic Pro W3" charset="-128"/>
              </a:endParaRPr>
            </a:p>
          </p:txBody>
        </p:sp>
        <p:sp>
          <p:nvSpPr>
            <p:cNvPr id="16" name="正方形/長方形 15">
              <a:extLst>
                <a:ext uri="{FF2B5EF4-FFF2-40B4-BE49-F238E27FC236}">
                  <a16:creationId xmlns:a16="http://schemas.microsoft.com/office/drawing/2014/main" id="{33E32DD4-4C79-CD72-9BB2-DB98D725FA74}"/>
                </a:ext>
              </a:extLst>
            </p:cNvPr>
            <p:cNvSpPr/>
            <p:nvPr/>
          </p:nvSpPr>
          <p:spPr>
            <a:xfrm>
              <a:off x="4732455" y="4953607"/>
              <a:ext cx="3456000" cy="26067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lang="ja-JP" altLang="en-US" sz="1400" b="1">
                  <a:solidFill>
                    <a:schemeClr val="accent4">
                      <a:lumMod val="65000"/>
                      <a:lumOff val="35000"/>
                    </a:schemeClr>
                  </a:solidFill>
                  <a:latin typeface="+mn-ea"/>
                  <a:cs typeface="Hiragino Kaku Gothic Pro W3" charset="-128"/>
                </a:rPr>
                <a:t>雑収入</a:t>
              </a:r>
              <a:endParaRPr kumimoji="1" lang="ja-JP" altLang="en-US" sz="1400">
                <a:solidFill>
                  <a:schemeClr val="accent4">
                    <a:lumMod val="65000"/>
                    <a:lumOff val="35000"/>
                  </a:schemeClr>
                </a:solidFill>
                <a:latin typeface="+mn-ea"/>
                <a:cs typeface="Hiragino Kaku Gothic Pro W3" charset="-128"/>
              </a:endParaRPr>
            </a:p>
          </p:txBody>
        </p:sp>
        <p:sp>
          <p:nvSpPr>
            <p:cNvPr id="17" name="正方形/長方形 16">
              <a:extLst>
                <a:ext uri="{FF2B5EF4-FFF2-40B4-BE49-F238E27FC236}">
                  <a16:creationId xmlns:a16="http://schemas.microsoft.com/office/drawing/2014/main" id="{D18413D7-895D-7FA1-9060-D0D17A5C1F42}"/>
                </a:ext>
              </a:extLst>
            </p:cNvPr>
            <p:cNvSpPr/>
            <p:nvPr/>
          </p:nvSpPr>
          <p:spPr>
            <a:xfrm>
              <a:off x="4579030" y="5246646"/>
              <a:ext cx="3240000" cy="54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357188" indent="-233363">
                <a:buFont typeface="Wingdings" panose="05000000000000000000" pitchFamily="2" charset="2"/>
                <a:buChar char="ü"/>
                <a:tabLst>
                  <a:tab pos="539750" algn="l"/>
                </a:tabLst>
              </a:pPr>
              <a:r>
                <a:rPr lang="ja-JP" altLang="en-US" sz="1200">
                  <a:solidFill>
                    <a:schemeClr val="accent4">
                      <a:lumMod val="65000"/>
                      <a:lumOff val="35000"/>
                    </a:schemeClr>
                  </a:solidFill>
                  <a:latin typeface="+mn-ea"/>
                  <a:cs typeface="Hiragino Kaku Gothic Pro W3" charset="-128"/>
                </a:rPr>
                <a:t>処理手数料が負の場合、借方に雑収入を</a:t>
              </a:r>
              <a:br>
                <a:rPr lang="en-US" altLang="ja-JP" sz="1200">
                  <a:solidFill>
                    <a:schemeClr val="accent4">
                      <a:lumMod val="65000"/>
                      <a:lumOff val="35000"/>
                    </a:schemeClr>
                  </a:solidFill>
                  <a:latin typeface="+mn-ea"/>
                  <a:cs typeface="Hiragino Kaku Gothic Pro W3" charset="-128"/>
                </a:rPr>
              </a:br>
              <a:r>
                <a:rPr lang="ja-JP" altLang="en-US" sz="1200">
                  <a:solidFill>
                    <a:schemeClr val="accent4">
                      <a:lumMod val="65000"/>
                      <a:lumOff val="35000"/>
                    </a:schemeClr>
                  </a:solidFill>
                  <a:latin typeface="+mn-ea"/>
                  <a:cs typeface="Hiragino Kaku Gothic Pro W3" charset="-128"/>
                </a:rPr>
                <a:t>計上する</a:t>
              </a:r>
              <a:endParaRPr lang="en-US" altLang="ja-JP" sz="1200">
                <a:solidFill>
                  <a:schemeClr val="accent4">
                    <a:lumMod val="65000"/>
                    <a:lumOff val="35000"/>
                  </a:schemeClr>
                </a:solidFill>
                <a:latin typeface="+mn-ea"/>
                <a:cs typeface="Hiragino Kaku Gothic Pro W3" charset="-128"/>
              </a:endParaRPr>
            </a:p>
          </p:txBody>
        </p:sp>
        <p:sp>
          <p:nvSpPr>
            <p:cNvPr id="19" name="楕円 18">
              <a:extLst>
                <a:ext uri="{FF2B5EF4-FFF2-40B4-BE49-F238E27FC236}">
                  <a16:creationId xmlns:a16="http://schemas.microsoft.com/office/drawing/2014/main" id="{F8763093-6B91-3549-04FB-DE4D45E59591}"/>
                </a:ext>
              </a:extLst>
            </p:cNvPr>
            <p:cNvSpPr/>
            <p:nvPr/>
          </p:nvSpPr>
          <p:spPr>
            <a:xfrm>
              <a:off x="4477400" y="4966778"/>
              <a:ext cx="216000" cy="216000"/>
            </a:xfrm>
            <a:prstGeom prst="ellipse">
              <a:avLst/>
            </a:prstGeom>
            <a:solidFill>
              <a:srgbClr val="3797AE"/>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en-US" altLang="ja-JP" sz="1200" b="1">
                  <a:solidFill>
                    <a:schemeClr val="bg1"/>
                  </a:solidFill>
                  <a:latin typeface="+mn-ea"/>
                  <a:cs typeface="Hiragino Kaku Gothic Pro W3" charset="-128"/>
                </a:rPr>
                <a:t>5</a:t>
              </a:r>
              <a:endParaRPr kumimoji="1" lang="ja-JP" altLang="en-US" sz="1200" b="1">
                <a:solidFill>
                  <a:schemeClr val="bg1"/>
                </a:solidFill>
                <a:latin typeface="+mn-ea"/>
                <a:cs typeface="Hiragino Kaku Gothic Pro W3" charset="-128"/>
              </a:endParaRPr>
            </a:p>
          </p:txBody>
        </p:sp>
        <p:sp>
          <p:nvSpPr>
            <p:cNvPr id="20" name="正方形/長方形 19">
              <a:extLst>
                <a:ext uri="{FF2B5EF4-FFF2-40B4-BE49-F238E27FC236}">
                  <a16:creationId xmlns:a16="http://schemas.microsoft.com/office/drawing/2014/main" id="{5C3605AF-AA15-3C1C-2B95-D7D20821CE7C}"/>
                </a:ext>
              </a:extLst>
            </p:cNvPr>
            <p:cNvSpPr/>
            <p:nvPr/>
          </p:nvSpPr>
          <p:spPr>
            <a:xfrm>
              <a:off x="6885914" y="4963166"/>
              <a:ext cx="917838" cy="241555"/>
            </a:xfrm>
            <a:prstGeom prst="rect">
              <a:avLst/>
            </a:prstGeom>
            <a:solidFill>
              <a:srgbClr val="3797AE">
                <a:alpha val="20000"/>
              </a:srgbClr>
            </a:solidFill>
            <a:ln w="9525">
              <a:solidFill>
                <a:srgbClr val="D7EAEF"/>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100">
                  <a:solidFill>
                    <a:schemeClr val="tx1">
                      <a:lumMod val="65000"/>
                      <a:lumOff val="35000"/>
                    </a:schemeClr>
                  </a:solidFill>
                  <a:latin typeface="+mn-ea"/>
                </a:rPr>
                <a:t>条件付き項目</a:t>
              </a:r>
            </a:p>
          </p:txBody>
        </p:sp>
      </p:grpSp>
      <p:sp>
        <p:nvSpPr>
          <p:cNvPr id="25" name="右中かっこ 24">
            <a:extLst>
              <a:ext uri="{FF2B5EF4-FFF2-40B4-BE49-F238E27FC236}">
                <a16:creationId xmlns:a16="http://schemas.microsoft.com/office/drawing/2014/main" id="{A6F07727-1721-859C-BF07-0B239F7DE188}"/>
              </a:ext>
            </a:extLst>
          </p:cNvPr>
          <p:cNvSpPr/>
          <p:nvPr/>
        </p:nvSpPr>
        <p:spPr>
          <a:xfrm rot="5400000">
            <a:off x="8057885" y="2315547"/>
            <a:ext cx="216000" cy="7376400"/>
          </a:xfrm>
          <a:prstGeom prst="rightBrac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59C0FE98-3505-8A8F-B029-D541BB50FBB2}"/>
              </a:ext>
            </a:extLst>
          </p:cNvPr>
          <p:cNvSpPr/>
          <p:nvPr/>
        </p:nvSpPr>
        <p:spPr>
          <a:xfrm>
            <a:off x="6437885" y="6150081"/>
            <a:ext cx="3456000" cy="26067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200">
                <a:solidFill>
                  <a:schemeClr val="accent4">
                    <a:lumMod val="65000"/>
                    <a:lumOff val="35000"/>
                  </a:schemeClr>
                </a:solidFill>
                <a:latin typeface="+mn-ea"/>
                <a:cs typeface="Hiragino Kaku Gothic Pro W3" charset="-128"/>
              </a:rPr>
              <a:t>条件に応じて、どちらか一方を計上する</a:t>
            </a:r>
            <a:endParaRPr kumimoji="1" lang="ja-JP" altLang="en-US" sz="1200">
              <a:solidFill>
                <a:schemeClr val="accent4">
                  <a:lumMod val="65000"/>
                  <a:lumOff val="35000"/>
                </a:schemeClr>
              </a:solidFill>
              <a:latin typeface="+mn-ea"/>
              <a:cs typeface="Hiragino Kaku Gothic Pro W3" charset="-128"/>
            </a:endParaRPr>
          </a:p>
        </p:txBody>
      </p:sp>
    </p:spTree>
    <p:extLst>
      <p:ext uri="{BB962C8B-B14F-4D97-AF65-F5344CB8AC3E}">
        <p14:creationId xmlns:p14="http://schemas.microsoft.com/office/powerpoint/2010/main" val="966387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D945F68-DFAE-49C4-841B-8F39A5D3C2B7}"/>
              </a:ext>
            </a:extLst>
          </p:cNvPr>
          <p:cNvSpPr>
            <a:spLocks noGrp="1"/>
          </p:cNvSpPr>
          <p:nvPr>
            <p:ph type="title"/>
          </p:nvPr>
        </p:nvSpPr>
        <p:spPr>
          <a:xfrm>
            <a:off x="203200" y="152403"/>
            <a:ext cx="9931400" cy="379413"/>
          </a:xfrm>
        </p:spPr>
        <p:txBody>
          <a:bodyPr/>
          <a:lstStyle/>
          <a:p>
            <a:r>
              <a:rPr lang="ja-JP" altLang="en-US">
                <a:solidFill>
                  <a:schemeClr val="tx1">
                    <a:lumMod val="65000"/>
                    <a:lumOff val="35000"/>
                  </a:schemeClr>
                </a:solidFill>
                <a:latin typeface="+mn-ea"/>
                <a:ea typeface="+mn-ea"/>
              </a:rPr>
              <a:t>処理イメージ（</a:t>
            </a:r>
            <a:r>
              <a:rPr lang="en-US" altLang="ja-JP">
                <a:solidFill>
                  <a:schemeClr val="tx1">
                    <a:lumMod val="65000"/>
                    <a:lumOff val="35000"/>
                  </a:schemeClr>
                </a:solidFill>
                <a:latin typeface="+mn-ea"/>
                <a:ea typeface="+mn-ea"/>
              </a:rPr>
              <a:t>1/3</a:t>
            </a:r>
            <a:r>
              <a:rPr lang="ja-JP" altLang="en-US">
                <a:solidFill>
                  <a:schemeClr val="tx1">
                    <a:lumMod val="65000"/>
                    <a:lumOff val="35000"/>
                  </a:schemeClr>
                </a:solidFill>
                <a:latin typeface="+mn-ea"/>
                <a:ea typeface="+mn-ea"/>
              </a:rPr>
              <a:t>）</a:t>
            </a:r>
            <a:endParaRPr lang="en-US" altLang="ja-JP">
              <a:solidFill>
                <a:schemeClr val="tx1">
                  <a:lumMod val="65000"/>
                  <a:lumOff val="35000"/>
                </a:schemeClr>
              </a:solidFill>
              <a:latin typeface="+mn-ea"/>
              <a:ea typeface="+mn-ea"/>
            </a:endParaRPr>
          </a:p>
        </p:txBody>
      </p:sp>
      <p:sp>
        <p:nvSpPr>
          <p:cNvPr id="6" name="スライド番号プレースホルダー 3">
            <a:extLst>
              <a:ext uri="{FF2B5EF4-FFF2-40B4-BE49-F238E27FC236}">
                <a16:creationId xmlns:a16="http://schemas.microsoft.com/office/drawing/2014/main" id="{57192E70-7EF2-441E-B406-8F9A2A5629CA}"/>
              </a:ext>
            </a:extLst>
          </p:cNvPr>
          <p:cNvSpPr txBox="1">
            <a:spLocks/>
          </p:cNvSpPr>
          <p:nvPr/>
        </p:nvSpPr>
        <p:spPr bwMode="auto">
          <a:xfrm>
            <a:off x="4804833" y="6627168"/>
            <a:ext cx="2540000" cy="2308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ja-JP"/>
            </a:defPPr>
            <a:lvl1pPr algn="ctr" rtl="0" fontAlgn="base">
              <a:spcBef>
                <a:spcPct val="0"/>
              </a:spcBef>
              <a:spcAft>
                <a:spcPct val="0"/>
              </a:spcAft>
              <a:defRPr kumimoji="0" sz="1100" b="0" i="0" kern="1200">
                <a:solidFill>
                  <a:schemeClr val="bg2">
                    <a:lumMod val="75000"/>
                  </a:schemeClr>
                </a:solidFill>
                <a:latin typeface="Meiryo UI" panose="020B0604030504040204" pitchFamily="50" charset="-128"/>
                <a:ea typeface="Meiryo UI" panose="020B0604030504040204" pitchFamily="50" charset="-128"/>
                <a:cs typeface="Meiryo UI" panose="020B0604030504040204" pitchFamily="50" charset="-128"/>
                <a:sym typeface="MS UI Gothic" panose="020B0600070205080204" pitchFamily="34" charset="-128"/>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EB72A429-DDC7-41CC-AC2C-79132BE59620}" type="slidenum">
              <a:rPr kumimoji="0" lang="en-US" altLang="ja-JP" sz="1100" b="0" i="0" u="none" strike="noStrike" kern="1200" cap="none" spc="0" normalizeH="0" baseline="0" noProof="0" smtClean="0">
                <a:ln>
                  <a:noFill/>
                </a:ln>
                <a:solidFill>
                  <a:srgbClr val="000000">
                    <a:lumMod val="85000"/>
                    <a:lumOff val="15000"/>
                  </a:srgbClr>
                </a:solidFill>
                <a:effectLst/>
                <a:uLnTx/>
                <a:uFillTx/>
                <a:latin typeface="+mn-ea"/>
                <a:ea typeface="+mn-ea"/>
                <a:sym typeface="MS UI Gothic" panose="020B0600070205080204" pitchFamily="34" charset="-128"/>
              </a:rPr>
              <a:pPr marL="0" marR="0" lvl="0" indent="0" algn="ctr" defTabSz="914400" rtl="0" eaLnBrk="1" fontAlgn="base" latinLnBrk="0" hangingPunct="1">
                <a:lnSpc>
                  <a:spcPct val="100000"/>
                </a:lnSpc>
                <a:spcBef>
                  <a:spcPct val="0"/>
                </a:spcBef>
                <a:spcAft>
                  <a:spcPct val="0"/>
                </a:spcAft>
                <a:buClrTx/>
                <a:buSzTx/>
                <a:buFontTx/>
                <a:buNone/>
                <a:tabLst/>
                <a:defRPr/>
              </a:pPr>
              <a:t>13</a:t>
            </a:fld>
            <a:endParaRPr kumimoji="0" lang="en-US" altLang="ja-JP" sz="1100" b="0" i="0" u="none" strike="noStrike" kern="1200" cap="none" spc="0" normalizeH="0" baseline="0" noProof="0">
              <a:ln>
                <a:noFill/>
              </a:ln>
              <a:solidFill>
                <a:srgbClr val="000000">
                  <a:lumMod val="85000"/>
                  <a:lumOff val="15000"/>
                </a:srgbClr>
              </a:solidFill>
              <a:effectLst/>
              <a:uLnTx/>
              <a:uFillTx/>
              <a:latin typeface="+mn-ea"/>
              <a:ea typeface="+mn-ea"/>
              <a:sym typeface="MS UI Gothic" panose="020B0600070205080204" pitchFamily="34" charset="-128"/>
            </a:endParaRPr>
          </a:p>
        </p:txBody>
      </p:sp>
      <p:sp>
        <p:nvSpPr>
          <p:cNvPr id="2" name="コンテンツ プレースホルダー 1">
            <a:extLst>
              <a:ext uri="{FF2B5EF4-FFF2-40B4-BE49-F238E27FC236}">
                <a16:creationId xmlns:a16="http://schemas.microsoft.com/office/drawing/2014/main" id="{B305BCB3-AF6A-9322-0E84-22393AA6E5B2}"/>
              </a:ext>
            </a:extLst>
          </p:cNvPr>
          <p:cNvSpPr txBox="1">
            <a:spLocks/>
          </p:cNvSpPr>
          <p:nvPr/>
        </p:nvSpPr>
        <p:spPr bwMode="auto">
          <a:xfrm>
            <a:off x="336522" y="642266"/>
            <a:ext cx="11525251" cy="37941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65113" indent="-265113" algn="l" defTabSz="879475" rtl="0" eaLnBrk="1" fontAlgn="base" hangingPunct="1">
              <a:spcBef>
                <a:spcPct val="20000"/>
              </a:spcBef>
              <a:spcAft>
                <a:spcPct val="0"/>
              </a:spcAft>
              <a:buClr>
                <a:schemeClr val="accent2"/>
              </a:buClr>
              <a:buFont typeface="Arial" charset="0"/>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1pPr>
            <a:lvl2pPr marL="622300" indent="-177800" algn="l" defTabSz="879475" rtl="0" eaLnBrk="1" fontAlgn="base" hangingPunct="1">
              <a:spcBef>
                <a:spcPct val="20000"/>
              </a:spcBef>
              <a:spcAft>
                <a:spcPct val="0"/>
              </a:spcAft>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2pPr>
            <a:lvl3pPr marL="981075" indent="-179388" algn="l" defTabSz="879475" rtl="0" eaLnBrk="1" fontAlgn="base" hangingPunct="1">
              <a:spcBef>
                <a:spcPct val="20000"/>
              </a:spcBef>
              <a:spcAft>
                <a:spcPct val="0"/>
              </a:spcAft>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3pPr>
            <a:lvl4pPr marL="1338263" indent="-177800" algn="l" defTabSz="879475" rtl="0" eaLnBrk="1" fontAlgn="base" hangingPunct="1">
              <a:spcBef>
                <a:spcPct val="20000"/>
              </a:spcBef>
              <a:spcAft>
                <a:spcPct val="0"/>
              </a:spcAft>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4pPr>
            <a:lvl5pPr marL="1709738" indent="-192088" algn="l" defTabSz="879475" rtl="0" eaLnBrk="1" fontAlgn="base" hangingPunct="1">
              <a:spcBef>
                <a:spcPct val="20000"/>
              </a:spcBef>
              <a:spcAft>
                <a:spcPct val="0"/>
              </a:spcAft>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5pPr>
            <a:lvl6pPr marL="2166938" indent="-192088" algn="l" defTabSz="879475" rtl="0" eaLnBrk="1" fontAlgn="base" hangingPunct="1">
              <a:spcBef>
                <a:spcPct val="20000"/>
              </a:spcBef>
              <a:spcAft>
                <a:spcPct val="0"/>
              </a:spcAft>
              <a:buChar char="»"/>
              <a:defRPr kumimoji="1" sz="1400">
                <a:solidFill>
                  <a:schemeClr val="tx1"/>
                </a:solidFill>
                <a:latin typeface="+mn-lt"/>
                <a:ea typeface="+mn-ea"/>
              </a:defRPr>
            </a:lvl6pPr>
            <a:lvl7pPr marL="2624138" indent="-192088" algn="l" defTabSz="879475" rtl="0" eaLnBrk="1" fontAlgn="base" hangingPunct="1">
              <a:spcBef>
                <a:spcPct val="20000"/>
              </a:spcBef>
              <a:spcAft>
                <a:spcPct val="0"/>
              </a:spcAft>
              <a:buChar char="»"/>
              <a:defRPr kumimoji="1" sz="1400">
                <a:solidFill>
                  <a:schemeClr val="tx1"/>
                </a:solidFill>
                <a:latin typeface="+mn-lt"/>
                <a:ea typeface="+mn-ea"/>
              </a:defRPr>
            </a:lvl7pPr>
            <a:lvl8pPr marL="3081338" indent="-192088" algn="l" defTabSz="879475" rtl="0" eaLnBrk="1" fontAlgn="base" hangingPunct="1">
              <a:spcBef>
                <a:spcPct val="20000"/>
              </a:spcBef>
              <a:spcAft>
                <a:spcPct val="0"/>
              </a:spcAft>
              <a:buChar char="»"/>
              <a:defRPr kumimoji="1" sz="1400">
                <a:solidFill>
                  <a:schemeClr val="tx1"/>
                </a:solidFill>
                <a:latin typeface="+mn-lt"/>
                <a:ea typeface="+mn-ea"/>
              </a:defRPr>
            </a:lvl8pPr>
            <a:lvl9pPr marL="3538538" indent="-192088" algn="l" defTabSz="879475" rtl="0" eaLnBrk="1" fontAlgn="base" hangingPunct="1">
              <a:spcBef>
                <a:spcPct val="20000"/>
              </a:spcBef>
              <a:spcAft>
                <a:spcPct val="0"/>
              </a:spcAft>
              <a:buChar char="»"/>
              <a:defRPr kumimoji="1" sz="1400">
                <a:solidFill>
                  <a:schemeClr val="tx1"/>
                </a:solidFill>
                <a:latin typeface="+mn-lt"/>
                <a:ea typeface="+mn-ea"/>
              </a:defRPr>
            </a:lvl9pPr>
          </a:lstStyle>
          <a:p>
            <a:r>
              <a:rPr lang="ja-JP" altLang="en-US" sz="1600" kern="0">
                <a:solidFill>
                  <a:schemeClr val="tx1">
                    <a:lumMod val="65000"/>
                    <a:lumOff val="35000"/>
                  </a:schemeClr>
                </a:solidFill>
                <a:latin typeface="+mn-ea"/>
                <a:ea typeface="+mn-ea"/>
              </a:rPr>
              <a:t>消込取消伝票の明細データ作成フローを示す。詳細な設定項目および項目単位の取得元は参考資料（別紙エクセル資料）に示す</a:t>
            </a:r>
            <a:endParaRPr lang="en-US" altLang="ja-JP" sz="1600" kern="0">
              <a:solidFill>
                <a:schemeClr val="tx1">
                  <a:lumMod val="65000"/>
                  <a:lumOff val="35000"/>
                </a:schemeClr>
              </a:solidFill>
              <a:latin typeface="+mn-ea"/>
              <a:ea typeface="+mn-ea"/>
            </a:endParaRPr>
          </a:p>
        </p:txBody>
      </p:sp>
      <p:sp>
        <p:nvSpPr>
          <p:cNvPr id="51" name="楕円 50">
            <a:extLst>
              <a:ext uri="{FF2B5EF4-FFF2-40B4-BE49-F238E27FC236}">
                <a16:creationId xmlns:a16="http://schemas.microsoft.com/office/drawing/2014/main" id="{35A66684-0D84-AEC7-980E-A99C03756DE6}"/>
              </a:ext>
            </a:extLst>
          </p:cNvPr>
          <p:cNvSpPr/>
          <p:nvPr/>
        </p:nvSpPr>
        <p:spPr>
          <a:xfrm>
            <a:off x="391825" y="2755172"/>
            <a:ext cx="215287" cy="222452"/>
          </a:xfrm>
          <a:prstGeom prst="ellipse">
            <a:avLst/>
          </a:prstGeom>
          <a:solidFill>
            <a:schemeClr val="bg1">
              <a:lumMod val="5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en-US" altLang="ja-JP" sz="1200" b="1">
                <a:solidFill>
                  <a:schemeClr val="bg1"/>
                </a:solidFill>
                <a:latin typeface="+mn-ea"/>
                <a:cs typeface="Hiragino Kaku Gothic Pro W3" charset="-128"/>
              </a:rPr>
              <a:t>Ⅲ</a:t>
            </a:r>
            <a:endParaRPr kumimoji="1" lang="ja-JP" altLang="en-US" sz="1200" b="1">
              <a:solidFill>
                <a:schemeClr val="bg1"/>
              </a:solidFill>
              <a:latin typeface="+mn-ea"/>
              <a:cs typeface="Hiragino Kaku Gothic Pro W3" charset="-128"/>
            </a:endParaRPr>
          </a:p>
        </p:txBody>
      </p:sp>
      <p:sp>
        <p:nvSpPr>
          <p:cNvPr id="55" name="正方形/長方形 54">
            <a:extLst>
              <a:ext uri="{FF2B5EF4-FFF2-40B4-BE49-F238E27FC236}">
                <a16:creationId xmlns:a16="http://schemas.microsoft.com/office/drawing/2014/main" id="{AD1620FC-34AA-561D-D803-6ACF92AE5D1B}"/>
              </a:ext>
            </a:extLst>
          </p:cNvPr>
          <p:cNvSpPr/>
          <p:nvPr/>
        </p:nvSpPr>
        <p:spPr>
          <a:xfrm>
            <a:off x="762520" y="3542159"/>
            <a:ext cx="3157542" cy="22245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kumimoji="1" lang="ja-JP" altLang="en-US" sz="1200" b="1">
                <a:solidFill>
                  <a:schemeClr val="accent4">
                    <a:lumMod val="65000"/>
                    <a:lumOff val="35000"/>
                  </a:schemeClr>
                </a:solidFill>
                <a:latin typeface="+mn-ea"/>
                <a:cs typeface="Hiragino Kaku Gothic Pro W3" charset="-128"/>
              </a:rPr>
              <a:t>借方の売掛金明細を作成する</a:t>
            </a:r>
            <a:endParaRPr kumimoji="1" lang="ja-JP" altLang="en-US" sz="1200">
              <a:solidFill>
                <a:schemeClr val="accent4">
                  <a:lumMod val="65000"/>
                  <a:lumOff val="35000"/>
                </a:schemeClr>
              </a:solidFill>
              <a:latin typeface="+mn-ea"/>
              <a:cs typeface="Hiragino Kaku Gothic Pro W3" charset="-128"/>
            </a:endParaRPr>
          </a:p>
        </p:txBody>
      </p:sp>
      <p:sp>
        <p:nvSpPr>
          <p:cNvPr id="59" name="フローチャート: 書類 58">
            <a:extLst>
              <a:ext uri="{FF2B5EF4-FFF2-40B4-BE49-F238E27FC236}">
                <a16:creationId xmlns:a16="http://schemas.microsoft.com/office/drawing/2014/main" id="{3D8419DC-F516-0768-2573-8CEA0D367F98}"/>
              </a:ext>
            </a:extLst>
          </p:cNvPr>
          <p:cNvSpPr/>
          <p:nvPr/>
        </p:nvSpPr>
        <p:spPr>
          <a:xfrm>
            <a:off x="762520" y="3939848"/>
            <a:ext cx="3060000" cy="937014"/>
          </a:xfrm>
          <a:prstGeom prst="flowChartDocument">
            <a:avLst/>
          </a:prstGeom>
          <a:solidFill>
            <a:srgbClr val="F4F7FA"/>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1" lang="ja-JP" altLang="en-US" sz="1000" b="1" i="0" u="none" strike="noStrike" kern="1200" cap="none" spc="0" normalizeH="0" baseline="0" noProof="0">
                <a:ln>
                  <a:noFill/>
                </a:ln>
                <a:solidFill>
                  <a:srgbClr val="3797AE"/>
                </a:solidFill>
                <a:effectLst>
                  <a:glow rad="38100">
                    <a:srgbClr val="FFFFFF"/>
                  </a:glow>
                </a:effectLst>
                <a:uLnTx/>
                <a:uFillTx/>
                <a:latin typeface="Meiryo UI"/>
                <a:ea typeface="Meiryo UI"/>
                <a:cs typeface="+mn-cs"/>
              </a:rPr>
              <a:t>売掛金：</a:t>
            </a:r>
            <a:r>
              <a:rPr kumimoji="1" lang="en-US" altLang="ja-JP" sz="1000" b="1" i="0" u="none" strike="noStrike" kern="1200" cap="none" spc="0" normalizeH="0" baseline="0" noProof="0">
                <a:ln>
                  <a:noFill/>
                </a:ln>
                <a:solidFill>
                  <a:srgbClr val="3797AE"/>
                </a:solidFill>
                <a:effectLst>
                  <a:glow rad="38100">
                    <a:srgbClr val="FFFFFF"/>
                  </a:glow>
                </a:effectLst>
                <a:uLnTx/>
                <a:uFillTx/>
                <a:latin typeface="Meiryo UI"/>
                <a:ea typeface="Meiryo UI"/>
                <a:cs typeface="+mn-cs"/>
              </a:rPr>
              <a:t>1,109</a:t>
            </a:r>
            <a:r>
              <a:rPr kumimoji="1" lang="ja-JP" altLang="en-US" sz="1000" b="1" i="0" u="none" strike="noStrike" kern="1200" cap="none" spc="0" normalizeH="0" baseline="0" noProof="0">
                <a:ln>
                  <a:noFill/>
                </a:ln>
                <a:solidFill>
                  <a:srgbClr val="3797AE"/>
                </a:solidFill>
                <a:effectLst>
                  <a:glow rad="38100">
                    <a:srgbClr val="FFFFFF"/>
                  </a:glow>
                </a:effectLst>
                <a:uLnTx/>
                <a:uFillTx/>
                <a:latin typeface="Meiryo UI"/>
                <a:ea typeface="Meiryo UI"/>
                <a:cs typeface="+mn-cs"/>
              </a:rPr>
              <a:t>円</a:t>
            </a:r>
            <a:r>
              <a:rPr kumimoji="1" lang="en-US" altLang="ja-JP" sz="1000" b="1" i="0" u="none" strike="noStrike" kern="1200" cap="none" spc="0" normalizeH="0" baseline="0" noProof="0">
                <a:ln>
                  <a:noFill/>
                </a:ln>
                <a:solidFill>
                  <a:srgbClr val="3797AE"/>
                </a:solidFill>
                <a:effectLst>
                  <a:glow rad="38100">
                    <a:srgbClr val="FFFFFF"/>
                  </a:glow>
                </a:effectLst>
                <a:uLnTx/>
                <a:uFillTx/>
                <a:latin typeface="Meiryo UI"/>
                <a:ea typeface="Meiryo UI"/>
                <a:cs typeface="+mn-cs"/>
              </a:rPr>
              <a:t>(S001)</a:t>
            </a:r>
            <a:r>
              <a:rPr kumimoji="1" lang="ja-JP" altLang="en-US" sz="1000" i="0" u="none" strike="noStrike" kern="1200" cap="none" spc="0" normalizeH="0" baseline="0" noProof="0">
                <a:ln>
                  <a:noFill/>
                </a:ln>
                <a:solidFill>
                  <a:schemeClr val="bg1">
                    <a:lumMod val="75000"/>
                  </a:schemeClr>
                </a:solidFill>
                <a:effectLst>
                  <a:glow rad="38100">
                    <a:srgbClr val="FFFFFF"/>
                  </a:glow>
                </a:effectLst>
                <a:uLnTx/>
                <a:uFillTx/>
                <a:latin typeface="Meiryo UI"/>
                <a:ea typeface="Meiryo UI"/>
                <a:cs typeface="+mn-cs"/>
              </a:rPr>
              <a:t>／仮受金：   </a:t>
            </a:r>
            <a:r>
              <a:rPr lang="en-US" altLang="ja-JP" sz="1000">
                <a:solidFill>
                  <a:schemeClr val="bg1">
                    <a:lumMod val="75000"/>
                  </a:schemeClr>
                </a:solidFill>
                <a:effectLst>
                  <a:glow rad="38100">
                    <a:srgbClr val="FFFFFF"/>
                  </a:glow>
                </a:effectLst>
                <a:latin typeface="Meiryo UI"/>
                <a:ea typeface="Meiryo UI"/>
              </a:rPr>
              <a:t>2</a:t>
            </a:r>
            <a:r>
              <a:rPr kumimoji="1" lang="en-US" altLang="ja-JP" sz="1000" i="0" u="none" strike="noStrike" kern="1200" cap="none" spc="0" normalizeH="0" baseline="0" noProof="0">
                <a:ln>
                  <a:noFill/>
                </a:ln>
                <a:solidFill>
                  <a:schemeClr val="bg1">
                    <a:lumMod val="75000"/>
                  </a:schemeClr>
                </a:solidFill>
                <a:effectLst>
                  <a:glow rad="38100">
                    <a:srgbClr val="FFFFFF"/>
                  </a:glow>
                </a:effectLst>
                <a:uLnTx/>
                <a:uFillTx/>
                <a:latin typeface="Meiryo UI"/>
                <a:ea typeface="Meiryo UI"/>
                <a:cs typeface="+mn-cs"/>
              </a:rPr>
              <a:t>,000</a:t>
            </a:r>
            <a:r>
              <a:rPr kumimoji="1" lang="ja-JP" altLang="en-US" sz="1000" i="0" u="none" strike="noStrike" kern="1200" cap="none" spc="0" normalizeH="0" baseline="0" noProof="0">
                <a:ln>
                  <a:noFill/>
                </a:ln>
                <a:solidFill>
                  <a:schemeClr val="bg1">
                    <a:lumMod val="75000"/>
                  </a:schemeClr>
                </a:solidFill>
                <a:effectLst>
                  <a:glow rad="38100">
                    <a:srgbClr val="FFFFFF"/>
                  </a:glow>
                </a:effectLst>
                <a:uLnTx/>
                <a:uFillTx/>
                <a:latin typeface="Meiryo UI"/>
                <a:ea typeface="Meiryo UI"/>
                <a:cs typeface="+mn-cs"/>
              </a:rPr>
              <a:t>円</a:t>
            </a:r>
            <a:endParaRPr kumimoji="1" lang="en-US" altLang="ja-JP" sz="1000" i="0" u="none" strike="noStrike" kern="1200" cap="none" spc="0" normalizeH="0" baseline="0" noProof="0">
              <a:ln>
                <a:noFill/>
              </a:ln>
              <a:solidFill>
                <a:schemeClr val="bg1">
                  <a:lumMod val="75000"/>
                </a:schemeClr>
              </a:solidFill>
              <a:effectLst>
                <a:glow rad="38100">
                  <a:srgbClr val="FFFFFF"/>
                </a:glow>
              </a:effectLst>
              <a:uLnTx/>
              <a:uFillTx/>
              <a:latin typeface="Meiryo UI"/>
              <a:ea typeface="Meiryo UI"/>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r>
              <a:rPr kumimoji="1" lang="ja-JP" altLang="en-US" sz="1000" b="1" i="0" u="none" strike="noStrike" kern="1200" cap="none" spc="0" normalizeH="0" baseline="0" noProof="0">
                <a:ln>
                  <a:noFill/>
                </a:ln>
                <a:solidFill>
                  <a:srgbClr val="3797AE"/>
                </a:solidFill>
                <a:effectLst>
                  <a:glow rad="38100">
                    <a:srgbClr val="FFFFFF"/>
                  </a:glow>
                </a:effectLst>
                <a:uLnTx/>
                <a:uFillTx/>
                <a:latin typeface="Meiryo UI"/>
                <a:ea typeface="Meiryo UI"/>
                <a:cs typeface="+mn-cs"/>
              </a:rPr>
              <a:t>売掛金：</a:t>
            </a:r>
            <a:r>
              <a:rPr lang="en-US" altLang="ja-JP" sz="1000" b="1">
                <a:solidFill>
                  <a:srgbClr val="3797AE"/>
                </a:solidFill>
                <a:effectLst>
                  <a:glow rad="38100">
                    <a:srgbClr val="FFFFFF"/>
                  </a:glow>
                </a:effectLst>
                <a:latin typeface="Meiryo UI"/>
                <a:ea typeface="Meiryo UI"/>
              </a:rPr>
              <a:t>1,111</a:t>
            </a:r>
            <a:r>
              <a:rPr kumimoji="1" lang="ja-JP" altLang="en-US" sz="1000" b="1" i="0" u="none" strike="noStrike" kern="1200" cap="none" spc="0" normalizeH="0" baseline="0" noProof="0">
                <a:ln>
                  <a:noFill/>
                </a:ln>
                <a:solidFill>
                  <a:srgbClr val="3797AE"/>
                </a:solidFill>
                <a:effectLst>
                  <a:glow rad="38100">
                    <a:srgbClr val="FFFFFF"/>
                  </a:glow>
                </a:effectLst>
                <a:uLnTx/>
                <a:uFillTx/>
                <a:latin typeface="Meiryo UI"/>
                <a:ea typeface="Meiryo UI"/>
                <a:cs typeface="+mn-cs"/>
              </a:rPr>
              <a:t>円</a:t>
            </a:r>
            <a:r>
              <a:rPr kumimoji="1" lang="en-US" altLang="ja-JP" sz="1000" b="1" i="0" u="none" strike="noStrike" kern="1200" cap="none" spc="0" normalizeH="0" baseline="0" noProof="0">
                <a:ln>
                  <a:noFill/>
                </a:ln>
                <a:solidFill>
                  <a:srgbClr val="3797AE"/>
                </a:solidFill>
                <a:effectLst>
                  <a:glow rad="38100">
                    <a:srgbClr val="FFFFFF"/>
                  </a:glow>
                </a:effectLst>
                <a:uLnTx/>
                <a:uFillTx/>
                <a:latin typeface="Meiryo UI"/>
                <a:ea typeface="Meiryo UI"/>
                <a:cs typeface="+mn-cs"/>
              </a:rPr>
              <a:t>(S002)</a:t>
            </a:r>
            <a:r>
              <a:rPr kumimoji="1" lang="ja-JP" altLang="en-US" sz="1000" i="0" u="none" strike="noStrike" kern="1200" cap="none" spc="0" normalizeH="0" baseline="0" noProof="0">
                <a:ln>
                  <a:noFill/>
                </a:ln>
                <a:solidFill>
                  <a:schemeClr val="bg1">
                    <a:lumMod val="75000"/>
                  </a:schemeClr>
                </a:solidFill>
                <a:effectLst>
                  <a:glow rad="38100">
                    <a:srgbClr val="FFFFFF"/>
                  </a:glow>
                </a:effectLst>
                <a:uLnTx/>
                <a:uFillTx/>
                <a:latin typeface="Meiryo UI"/>
                <a:ea typeface="Meiryo UI"/>
                <a:cs typeface="+mn-cs"/>
              </a:rPr>
              <a:t>／</a:t>
            </a:r>
            <a:r>
              <a:rPr lang="ja-JP" altLang="en-US" sz="1000">
                <a:solidFill>
                  <a:schemeClr val="bg1">
                    <a:lumMod val="75000"/>
                  </a:schemeClr>
                </a:solidFill>
                <a:effectLst>
                  <a:glow rad="38100">
                    <a:srgbClr val="FFFFFF"/>
                  </a:glow>
                </a:effectLst>
                <a:latin typeface="Meiryo UI"/>
                <a:ea typeface="Meiryo UI"/>
              </a:rPr>
              <a:t>振込手数料：</a:t>
            </a:r>
            <a:r>
              <a:rPr lang="en-US" altLang="ja-JP" sz="1000">
                <a:solidFill>
                  <a:schemeClr val="bg1">
                    <a:lumMod val="75000"/>
                  </a:schemeClr>
                </a:solidFill>
                <a:effectLst>
                  <a:glow rad="38100">
                    <a:srgbClr val="FFFFFF"/>
                  </a:glow>
                </a:effectLst>
                <a:latin typeface="Meiryo UI"/>
                <a:ea typeface="Meiryo UI"/>
              </a:rPr>
              <a:t>200</a:t>
            </a:r>
            <a:r>
              <a:rPr lang="ja-JP" altLang="en-US" sz="1000">
                <a:solidFill>
                  <a:schemeClr val="bg1">
                    <a:lumMod val="75000"/>
                  </a:schemeClr>
                </a:solidFill>
                <a:effectLst>
                  <a:glow rad="38100">
                    <a:srgbClr val="FFFFFF"/>
                  </a:glow>
                </a:effectLst>
                <a:latin typeface="Meiryo UI"/>
                <a:ea typeface="Meiryo UI"/>
              </a:rPr>
              <a:t>円</a:t>
            </a:r>
            <a:endParaRPr kumimoji="1" lang="en-US" altLang="ja-JP" sz="1000" i="0" u="none" strike="noStrike" kern="1200" cap="none" spc="0" normalizeH="0" baseline="0" noProof="0">
              <a:ln>
                <a:noFill/>
              </a:ln>
              <a:solidFill>
                <a:schemeClr val="bg1">
                  <a:lumMod val="75000"/>
                </a:schemeClr>
              </a:solidFill>
              <a:effectLst>
                <a:glow rad="38100">
                  <a:srgbClr val="FFFFFF"/>
                </a:glow>
              </a:effectLst>
              <a:uLnTx/>
              <a:uFillTx/>
              <a:latin typeface="Meiryo UI"/>
              <a:ea typeface="Meiryo UI"/>
              <a:cs typeface="+mn-cs"/>
            </a:endParaRPr>
          </a:p>
          <a:p>
            <a:pPr>
              <a:defRPr/>
            </a:pPr>
            <a:r>
              <a:rPr lang="ja-JP" altLang="en-US" sz="1000">
                <a:solidFill>
                  <a:schemeClr val="bg1">
                    <a:lumMod val="75000"/>
                  </a:schemeClr>
                </a:solidFill>
                <a:effectLst>
                  <a:glow rad="38100">
                    <a:srgbClr val="FFFFFF"/>
                  </a:glow>
                </a:effectLst>
                <a:latin typeface="Meiryo UI"/>
                <a:ea typeface="Meiryo UI"/>
              </a:rPr>
              <a:t>売掛金：       </a:t>
            </a:r>
            <a:r>
              <a:rPr lang="en-US" altLang="ja-JP" sz="1000">
                <a:solidFill>
                  <a:schemeClr val="bg1">
                    <a:lumMod val="75000"/>
                  </a:schemeClr>
                </a:solidFill>
                <a:effectLst>
                  <a:glow rad="38100">
                    <a:srgbClr val="FFFFFF"/>
                  </a:glow>
                </a:effectLst>
                <a:latin typeface="Meiryo UI"/>
                <a:ea typeface="Meiryo UI"/>
              </a:rPr>
              <a:t>1</a:t>
            </a:r>
            <a:r>
              <a:rPr lang="ja-JP" altLang="en-US" sz="1000">
                <a:solidFill>
                  <a:schemeClr val="bg1">
                    <a:lumMod val="75000"/>
                  </a:schemeClr>
                </a:solidFill>
                <a:effectLst>
                  <a:glow rad="38100">
                    <a:srgbClr val="FFFFFF"/>
                  </a:glow>
                </a:effectLst>
                <a:latin typeface="Meiryo UI"/>
                <a:ea typeface="Meiryo UI"/>
              </a:rPr>
              <a:t>円    </a:t>
            </a:r>
            <a:r>
              <a:rPr kumimoji="1" lang="ja-JP" altLang="en-US" sz="1000" i="0" u="none" strike="noStrike" kern="1200" cap="none" spc="0" normalizeH="0" baseline="0" noProof="0">
                <a:ln>
                  <a:noFill/>
                </a:ln>
                <a:solidFill>
                  <a:schemeClr val="bg1">
                    <a:lumMod val="75000"/>
                  </a:schemeClr>
                </a:solidFill>
                <a:effectLst>
                  <a:glow rad="38100">
                    <a:srgbClr val="FFFFFF"/>
                  </a:glow>
                </a:effectLst>
                <a:uLnTx/>
                <a:uFillTx/>
                <a:latin typeface="Meiryo UI"/>
                <a:ea typeface="Meiryo UI"/>
                <a:cs typeface="+mn-cs"/>
              </a:rPr>
              <a:t> </a:t>
            </a:r>
            <a:r>
              <a:rPr lang="ja-JP" altLang="en-US" sz="1000">
                <a:solidFill>
                  <a:schemeClr val="bg1">
                    <a:lumMod val="75000"/>
                  </a:schemeClr>
                </a:solidFill>
                <a:effectLst>
                  <a:glow rad="38100">
                    <a:srgbClr val="FFFFFF"/>
                  </a:glow>
                </a:effectLst>
                <a:latin typeface="Meiryo UI"/>
                <a:ea typeface="Meiryo UI"/>
              </a:rPr>
              <a:t>　　　</a:t>
            </a:r>
            <a:r>
              <a:rPr kumimoji="1" lang="ja-JP" altLang="en-US" sz="1000" i="0" u="none" strike="noStrike" kern="1200" cap="none" spc="0" normalizeH="0" baseline="0" noProof="0">
                <a:ln>
                  <a:noFill/>
                </a:ln>
                <a:solidFill>
                  <a:schemeClr val="bg1">
                    <a:lumMod val="75000"/>
                  </a:schemeClr>
                </a:solidFill>
                <a:effectLst>
                  <a:glow rad="38100">
                    <a:srgbClr val="FFFFFF"/>
                  </a:glow>
                </a:effectLst>
                <a:uLnTx/>
                <a:uFillTx/>
                <a:latin typeface="Meiryo UI"/>
                <a:ea typeface="Meiryo UI"/>
                <a:cs typeface="+mn-cs"/>
              </a:rPr>
              <a:t>／仮払消費税</a:t>
            </a:r>
            <a:r>
              <a:rPr lang="ja-JP" altLang="en-US" sz="1000">
                <a:solidFill>
                  <a:schemeClr val="bg1">
                    <a:lumMod val="75000"/>
                  </a:schemeClr>
                </a:solidFill>
                <a:effectLst>
                  <a:glow rad="38100">
                    <a:srgbClr val="FFFFFF"/>
                  </a:glow>
                </a:effectLst>
                <a:latin typeface="Meiryo UI"/>
                <a:ea typeface="Meiryo UI"/>
              </a:rPr>
              <a:t>：　</a:t>
            </a:r>
            <a:r>
              <a:rPr lang="en-US" altLang="ja-JP" sz="1000">
                <a:solidFill>
                  <a:schemeClr val="bg1">
                    <a:lumMod val="75000"/>
                  </a:schemeClr>
                </a:solidFill>
                <a:effectLst>
                  <a:glow rad="38100">
                    <a:srgbClr val="FFFFFF"/>
                  </a:glow>
                </a:effectLst>
                <a:latin typeface="Meiryo UI"/>
                <a:ea typeface="Meiryo UI"/>
              </a:rPr>
              <a:t>20</a:t>
            </a:r>
            <a:r>
              <a:rPr lang="ja-JP" altLang="en-US" sz="1000">
                <a:solidFill>
                  <a:schemeClr val="bg1">
                    <a:lumMod val="75000"/>
                  </a:schemeClr>
                </a:solidFill>
                <a:effectLst>
                  <a:glow rad="38100">
                    <a:srgbClr val="FFFFFF"/>
                  </a:glow>
                </a:effectLst>
                <a:latin typeface="Meiryo UI"/>
                <a:ea typeface="Meiryo UI"/>
              </a:rPr>
              <a:t>円</a:t>
            </a:r>
            <a:endParaRPr lang="en-US" altLang="ja-JP" sz="1000">
              <a:solidFill>
                <a:schemeClr val="bg1">
                  <a:lumMod val="75000"/>
                </a:schemeClr>
              </a:solidFill>
              <a:effectLst>
                <a:glow rad="38100">
                  <a:srgbClr val="FFFFFF"/>
                </a:glow>
              </a:effectLst>
              <a:latin typeface="Meiryo UI"/>
              <a:ea typeface="Meiryo UI"/>
            </a:endParaRPr>
          </a:p>
          <a:p>
            <a:pPr>
              <a:defRPr/>
            </a:pPr>
            <a:r>
              <a:rPr lang="ja-JP" altLang="en-US" sz="1000">
                <a:solidFill>
                  <a:schemeClr val="bg1">
                    <a:lumMod val="75000"/>
                  </a:schemeClr>
                </a:solidFill>
                <a:effectLst>
                  <a:glow rad="38100">
                    <a:srgbClr val="FFFFFF"/>
                  </a:glow>
                </a:effectLst>
                <a:latin typeface="Meiryo UI"/>
                <a:ea typeface="Meiryo UI"/>
              </a:rPr>
              <a:t>　　　　　　　　　　　　　　　　　 ／処理手数料：    </a:t>
            </a:r>
            <a:r>
              <a:rPr lang="en-US" altLang="ja-JP" sz="1000">
                <a:solidFill>
                  <a:schemeClr val="bg1">
                    <a:lumMod val="75000"/>
                  </a:schemeClr>
                </a:solidFill>
                <a:effectLst>
                  <a:glow rad="38100">
                    <a:srgbClr val="FFFFFF"/>
                  </a:glow>
                </a:effectLst>
                <a:latin typeface="Meiryo UI"/>
                <a:ea typeface="Meiryo UI"/>
              </a:rPr>
              <a:t>1</a:t>
            </a:r>
            <a:r>
              <a:rPr lang="ja-JP" altLang="en-US" sz="1000">
                <a:solidFill>
                  <a:schemeClr val="bg1">
                    <a:lumMod val="75000"/>
                  </a:schemeClr>
                </a:solidFill>
                <a:effectLst>
                  <a:glow rad="38100">
                    <a:srgbClr val="FFFFFF"/>
                  </a:glow>
                </a:effectLst>
                <a:latin typeface="Meiryo UI"/>
                <a:ea typeface="Meiryo UI"/>
              </a:rPr>
              <a:t>円</a:t>
            </a:r>
            <a:endParaRPr lang="en-US" altLang="ja-JP" sz="1000">
              <a:solidFill>
                <a:schemeClr val="bg1">
                  <a:lumMod val="75000"/>
                </a:schemeClr>
              </a:solidFill>
              <a:effectLst>
                <a:glow rad="38100">
                  <a:srgbClr val="FFFFFF"/>
                </a:glow>
              </a:effectLst>
              <a:latin typeface="Meiryo UI"/>
              <a:ea typeface="Meiryo UI"/>
            </a:endParaRPr>
          </a:p>
        </p:txBody>
      </p:sp>
      <p:sp>
        <p:nvSpPr>
          <p:cNvPr id="54" name="正方形/長方形 53">
            <a:extLst>
              <a:ext uri="{FF2B5EF4-FFF2-40B4-BE49-F238E27FC236}">
                <a16:creationId xmlns:a16="http://schemas.microsoft.com/office/drawing/2014/main" id="{D801B893-192D-22A6-CD8E-F0B55C9D3214}"/>
              </a:ext>
            </a:extLst>
          </p:cNvPr>
          <p:cNvSpPr/>
          <p:nvPr/>
        </p:nvSpPr>
        <p:spPr>
          <a:xfrm>
            <a:off x="8116471" y="3791346"/>
            <a:ext cx="3780000" cy="228476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252000" indent="-171450">
              <a:spcBef>
                <a:spcPts val="1800"/>
              </a:spcBef>
              <a:buFont typeface="Wingdings" panose="05000000000000000000" pitchFamily="2" charset="2"/>
              <a:buChar char="ü"/>
            </a:pPr>
            <a:r>
              <a:rPr lang="ja-JP" altLang="en-US" sz="1100">
                <a:solidFill>
                  <a:schemeClr val="accent4">
                    <a:lumMod val="65000"/>
                    <a:lumOff val="35000"/>
                  </a:schemeClr>
                </a:solidFill>
                <a:latin typeface="+mn-ea"/>
                <a:cs typeface="Hiragino Kaku Gothic Pro W3" charset="-128"/>
              </a:rPr>
              <a:t>請求＃を</a:t>
            </a:r>
            <a:r>
              <a:rPr lang="en-US" altLang="ja-JP" sz="1100">
                <a:solidFill>
                  <a:schemeClr val="accent4">
                    <a:lumMod val="65000"/>
                    <a:lumOff val="35000"/>
                  </a:schemeClr>
                </a:solidFill>
                <a:latin typeface="+mn-ea"/>
                <a:cs typeface="Hiragino Kaku Gothic Pro W3" charset="-128"/>
              </a:rPr>
              <a:t>Key</a:t>
            </a:r>
            <a:r>
              <a:rPr lang="ja-JP" altLang="en-US" sz="1100">
                <a:solidFill>
                  <a:schemeClr val="accent4">
                    <a:lumMod val="65000"/>
                    <a:lumOff val="35000"/>
                  </a:schemeClr>
                </a:solidFill>
                <a:latin typeface="+mn-ea"/>
                <a:cs typeface="Hiragino Kaku Gothic Pro W3" charset="-128"/>
              </a:rPr>
              <a:t>に、経理入金引当</a:t>
            </a:r>
            <a:r>
              <a:rPr lang="en-US" altLang="ja-JP" sz="1100">
                <a:solidFill>
                  <a:schemeClr val="accent4">
                    <a:lumMod val="65000"/>
                    <a:lumOff val="35000"/>
                  </a:schemeClr>
                </a:solidFill>
                <a:latin typeface="+mn-ea"/>
                <a:cs typeface="Hiragino Kaku Gothic Pro W3" charset="-128"/>
              </a:rPr>
              <a:t>VIEW</a:t>
            </a:r>
            <a:r>
              <a:rPr lang="ja-JP" altLang="en-US" sz="1100">
                <a:solidFill>
                  <a:schemeClr val="accent4">
                    <a:lumMod val="65000"/>
                    <a:lumOff val="35000"/>
                  </a:schemeClr>
                </a:solidFill>
                <a:latin typeface="+mn-ea"/>
                <a:cs typeface="Hiragino Kaku Gothic Pro W3" charset="-128"/>
              </a:rPr>
              <a:t>等から必要な情報を取得して売掛金明細を作成する</a:t>
            </a:r>
            <a:br>
              <a:rPr lang="en-US" altLang="ja-JP" sz="1100">
                <a:solidFill>
                  <a:schemeClr val="accent4">
                    <a:lumMod val="65000"/>
                    <a:lumOff val="35000"/>
                  </a:schemeClr>
                </a:solidFill>
                <a:latin typeface="+mn-ea"/>
                <a:cs typeface="Hiragino Kaku Gothic Pro W3" charset="-128"/>
              </a:rPr>
            </a:br>
            <a:r>
              <a:rPr lang="ja-JP" altLang="en-US" sz="900">
                <a:solidFill>
                  <a:schemeClr val="accent4">
                    <a:lumMod val="65000"/>
                    <a:lumOff val="35000"/>
                  </a:schemeClr>
                </a:solidFill>
                <a:latin typeface="+mn-ea"/>
                <a:cs typeface="Hiragino Kaku Gothic Pro W3" charset="-128"/>
              </a:rPr>
              <a:t>* 請求＃単位に処理する</a:t>
            </a:r>
            <a:endParaRPr kumimoji="1" lang="en-US" altLang="ja-JP" sz="900">
              <a:solidFill>
                <a:schemeClr val="accent4">
                  <a:lumMod val="65000"/>
                  <a:lumOff val="35000"/>
                </a:schemeClr>
              </a:solidFill>
              <a:latin typeface="+mn-ea"/>
              <a:cs typeface="Hiragino Kaku Gothic Pro W3" charset="-128"/>
            </a:endParaRPr>
          </a:p>
          <a:p>
            <a:pPr marL="252000" indent="-171450">
              <a:spcBef>
                <a:spcPts val="1800"/>
              </a:spcBef>
              <a:buFont typeface="Wingdings" panose="05000000000000000000" pitchFamily="2" charset="2"/>
              <a:buChar char="ü"/>
            </a:pPr>
            <a:r>
              <a:rPr lang="ja-JP" altLang="en-US" sz="1100">
                <a:solidFill>
                  <a:schemeClr val="tx1">
                    <a:lumMod val="65000"/>
                    <a:lumOff val="35000"/>
                  </a:schemeClr>
                </a:solidFill>
                <a:latin typeface="+mn-ea"/>
              </a:rPr>
              <a:t>商品Ｃと勘定科目のマッピング表（ツール内に保持するテーブル）を基に、商品</a:t>
            </a:r>
            <a:r>
              <a:rPr lang="en-US" altLang="ja-JP" sz="1100">
                <a:solidFill>
                  <a:schemeClr val="tx1">
                    <a:lumMod val="65000"/>
                    <a:lumOff val="35000"/>
                  </a:schemeClr>
                </a:solidFill>
                <a:latin typeface="+mn-ea"/>
              </a:rPr>
              <a:t>C</a:t>
            </a:r>
            <a:r>
              <a:rPr lang="ja-JP" altLang="en-US" sz="1100">
                <a:solidFill>
                  <a:schemeClr val="tx1">
                    <a:lumMod val="65000"/>
                    <a:lumOff val="35000"/>
                  </a:schemeClr>
                </a:solidFill>
                <a:latin typeface="+mn-ea"/>
              </a:rPr>
              <a:t>を勘定科目に変換する</a:t>
            </a:r>
            <a:br>
              <a:rPr lang="en-US" altLang="ja-JP" sz="1100">
                <a:solidFill>
                  <a:schemeClr val="tx1">
                    <a:lumMod val="65000"/>
                    <a:lumOff val="35000"/>
                  </a:schemeClr>
                </a:solidFill>
                <a:latin typeface="+mn-ea"/>
              </a:rPr>
            </a:br>
            <a:r>
              <a:rPr kumimoji="1" lang="en-US" altLang="ja-JP" sz="9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a:t>
            </a:r>
            <a:r>
              <a:rPr lang="en-US" altLang="ja-JP" sz="900">
                <a:solidFill>
                  <a:schemeClr val="tx1">
                    <a:lumMod val="65000"/>
                    <a:lumOff val="35000"/>
                  </a:schemeClr>
                </a:solidFill>
                <a:latin typeface="+mn-ea"/>
              </a:rPr>
              <a:t> </a:t>
            </a:r>
            <a:r>
              <a:rPr lang="ja-JP" altLang="en-US" sz="900">
                <a:solidFill>
                  <a:schemeClr val="tx1">
                    <a:lumMod val="65000"/>
                    <a:lumOff val="35000"/>
                  </a:schemeClr>
                </a:solidFill>
                <a:latin typeface="+mn-ea"/>
              </a:rPr>
              <a:t>参考資料のシート</a:t>
            </a:r>
            <a:r>
              <a:rPr kumimoji="1" lang="ja-JP" altLang="en-US" sz="9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a:t>
            </a:r>
            <a:r>
              <a:rPr kumimoji="1" lang="en-US" altLang="ja-JP" sz="9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a:t>
            </a:r>
            <a:r>
              <a:rPr kumimoji="1" lang="ja-JP" altLang="en-US" sz="9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参考</a:t>
            </a:r>
            <a:r>
              <a:rPr kumimoji="1" lang="en-US" altLang="ja-JP" sz="9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a:t>
            </a:r>
            <a:r>
              <a:rPr kumimoji="1" lang="ja-JP" altLang="en-US" sz="9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営業外債権の勘定科目変換」参照</a:t>
            </a:r>
            <a:endParaRPr kumimoji="1" lang="en-US" altLang="ja-JP" sz="1100">
              <a:solidFill>
                <a:schemeClr val="tx1">
                  <a:lumMod val="65000"/>
                  <a:lumOff val="35000"/>
                </a:schemeClr>
              </a:solidFill>
              <a:latin typeface="+mn-ea"/>
              <a:cs typeface="Hiragino Kaku Gothic Pro W3" charset="-128"/>
            </a:endParaRPr>
          </a:p>
          <a:p>
            <a:pPr marL="252000" indent="-171450">
              <a:spcBef>
                <a:spcPts val="1800"/>
              </a:spcBef>
              <a:buFont typeface="Wingdings" panose="05000000000000000000" pitchFamily="2" charset="2"/>
              <a:buChar char="ü"/>
            </a:pPr>
            <a:r>
              <a:rPr lang="ja-JP" altLang="en-US" sz="1100">
                <a:solidFill>
                  <a:schemeClr val="tx1">
                    <a:lumMod val="65000"/>
                    <a:lumOff val="35000"/>
                  </a:schemeClr>
                </a:solidFill>
                <a:latin typeface="+mn-ea"/>
              </a:rPr>
              <a:t>請求＃の頭文字をチェックし、下記の通りに処理を分岐する</a:t>
            </a:r>
            <a:br>
              <a:rPr lang="en-US" altLang="ja-JP" sz="1100">
                <a:solidFill>
                  <a:schemeClr val="tx1">
                    <a:lumMod val="65000"/>
                    <a:lumOff val="35000"/>
                  </a:schemeClr>
                </a:solidFill>
                <a:latin typeface="+mn-ea"/>
              </a:rPr>
            </a:br>
            <a:r>
              <a:rPr lang="ja-JP" altLang="en-US" sz="1100">
                <a:solidFill>
                  <a:schemeClr val="tx1">
                    <a:lumMod val="65000"/>
                    <a:lumOff val="35000"/>
                  </a:schemeClr>
                </a:solidFill>
                <a:latin typeface="+mn-ea"/>
              </a:rPr>
              <a:t>　</a:t>
            </a:r>
            <a:r>
              <a:rPr lang="en-US" altLang="ja-JP" sz="1100">
                <a:solidFill>
                  <a:schemeClr val="tx1">
                    <a:lumMod val="65000"/>
                    <a:lumOff val="35000"/>
                  </a:schemeClr>
                </a:solidFill>
                <a:latin typeface="+mn-ea"/>
              </a:rPr>
              <a:t>J, K</a:t>
            </a:r>
            <a:r>
              <a:rPr lang="ja-JP" altLang="en-US" sz="1100">
                <a:solidFill>
                  <a:schemeClr val="tx1">
                    <a:lumMod val="65000"/>
                    <a:lumOff val="35000"/>
                  </a:schemeClr>
                </a:solidFill>
                <a:latin typeface="+mn-ea"/>
              </a:rPr>
              <a:t>：請求＃の頭文字を基に伝票タイプに変換する</a:t>
            </a:r>
            <a:br>
              <a:rPr lang="en-US" altLang="ja-JP" sz="1100">
                <a:solidFill>
                  <a:schemeClr val="tx1">
                    <a:lumMod val="65000"/>
                    <a:lumOff val="35000"/>
                  </a:schemeClr>
                </a:solidFill>
                <a:latin typeface="+mn-ea"/>
              </a:rPr>
            </a:br>
            <a:r>
              <a:rPr lang="ja-JP" altLang="en-US" sz="1100">
                <a:solidFill>
                  <a:schemeClr val="tx1">
                    <a:lumMod val="65000"/>
                    <a:lumOff val="35000"/>
                  </a:schemeClr>
                </a:solidFill>
                <a:latin typeface="+mn-ea"/>
              </a:rPr>
              <a:t>　</a:t>
            </a:r>
            <a:r>
              <a:rPr lang="en-US" altLang="ja-JP" sz="1100">
                <a:solidFill>
                  <a:schemeClr val="tx1">
                    <a:lumMod val="65000"/>
                    <a:lumOff val="35000"/>
                  </a:schemeClr>
                </a:solidFill>
                <a:latin typeface="+mn-ea"/>
              </a:rPr>
              <a:t>S</a:t>
            </a:r>
            <a:r>
              <a:rPr lang="ja-JP" altLang="en-US" sz="1100">
                <a:solidFill>
                  <a:schemeClr val="tx1">
                    <a:lumMod val="65000"/>
                    <a:lumOff val="35000"/>
                  </a:schemeClr>
                </a:solidFill>
                <a:latin typeface="+mn-ea"/>
              </a:rPr>
              <a:t>：請求＃を</a:t>
            </a:r>
            <a:r>
              <a:rPr lang="en-US" altLang="ja-JP" sz="1100">
                <a:solidFill>
                  <a:schemeClr val="tx1">
                    <a:lumMod val="65000"/>
                    <a:lumOff val="35000"/>
                  </a:schemeClr>
                </a:solidFill>
                <a:latin typeface="+mn-ea"/>
              </a:rPr>
              <a:t>Key</a:t>
            </a:r>
            <a:r>
              <a:rPr lang="ja-JP" altLang="en-US" sz="1100">
                <a:solidFill>
                  <a:schemeClr val="tx1">
                    <a:lumMod val="65000"/>
                    <a:lumOff val="35000"/>
                  </a:schemeClr>
                </a:solidFill>
                <a:latin typeface="+mn-ea"/>
              </a:rPr>
              <a:t>にして取得したシステム</a:t>
            </a:r>
            <a:r>
              <a:rPr lang="en-US" altLang="ja-JP" sz="1100">
                <a:solidFill>
                  <a:schemeClr val="tx1">
                    <a:lumMod val="65000"/>
                    <a:lumOff val="35000"/>
                  </a:schemeClr>
                </a:solidFill>
                <a:latin typeface="+mn-ea"/>
              </a:rPr>
              <a:t>C</a:t>
            </a:r>
            <a:r>
              <a:rPr lang="ja-JP" altLang="en-US" sz="1100">
                <a:solidFill>
                  <a:schemeClr val="tx1">
                    <a:lumMod val="65000"/>
                    <a:lumOff val="35000"/>
                  </a:schemeClr>
                </a:solidFill>
                <a:latin typeface="+mn-ea"/>
              </a:rPr>
              <a:t>を基に伝票タイプに変換する</a:t>
            </a:r>
            <a:br>
              <a:rPr lang="en-US" altLang="ja-JP" sz="1100">
                <a:solidFill>
                  <a:schemeClr val="tx1">
                    <a:lumMod val="65000"/>
                    <a:lumOff val="35000"/>
                  </a:schemeClr>
                </a:solidFill>
                <a:latin typeface="+mn-ea"/>
              </a:rPr>
            </a:br>
            <a:r>
              <a:rPr lang="en-US" altLang="ja-JP" sz="900">
                <a:solidFill>
                  <a:schemeClr val="tx1">
                    <a:lumMod val="65000"/>
                    <a:lumOff val="35000"/>
                  </a:schemeClr>
                </a:solidFill>
                <a:latin typeface="+mn-ea"/>
              </a:rPr>
              <a:t>*</a:t>
            </a:r>
            <a:r>
              <a:rPr lang="ja-JP" altLang="en-US" sz="900">
                <a:solidFill>
                  <a:schemeClr val="tx1">
                    <a:lumMod val="65000"/>
                    <a:lumOff val="35000"/>
                  </a:schemeClr>
                </a:solidFill>
                <a:latin typeface="+mn-ea"/>
              </a:rPr>
              <a:t>参考資料のシート「</a:t>
            </a:r>
            <a:r>
              <a:rPr lang="en-US" altLang="ja-JP" sz="900">
                <a:solidFill>
                  <a:schemeClr val="tx1">
                    <a:lumMod val="65000"/>
                    <a:lumOff val="35000"/>
                  </a:schemeClr>
                </a:solidFill>
                <a:latin typeface="+mn-ea"/>
              </a:rPr>
              <a:t>【</a:t>
            </a:r>
            <a:r>
              <a:rPr lang="ja-JP" altLang="en-US" sz="900">
                <a:solidFill>
                  <a:schemeClr val="tx1">
                    <a:lumMod val="65000"/>
                    <a:lumOff val="35000"/>
                  </a:schemeClr>
                </a:solidFill>
                <a:latin typeface="+mn-ea"/>
              </a:rPr>
              <a:t>参考</a:t>
            </a:r>
            <a:r>
              <a:rPr lang="en-US" altLang="ja-JP" sz="900">
                <a:solidFill>
                  <a:schemeClr val="tx1">
                    <a:lumMod val="65000"/>
                    <a:lumOff val="35000"/>
                  </a:schemeClr>
                </a:solidFill>
                <a:latin typeface="+mn-ea"/>
              </a:rPr>
              <a:t>】</a:t>
            </a:r>
            <a:r>
              <a:rPr lang="ja-JP" altLang="en-US" sz="900">
                <a:solidFill>
                  <a:schemeClr val="tx1">
                    <a:lumMod val="65000"/>
                    <a:lumOff val="35000"/>
                  </a:schemeClr>
                </a:solidFill>
                <a:latin typeface="+mn-ea"/>
              </a:rPr>
              <a:t>伝票タイプ設定」参照</a:t>
            </a:r>
            <a:endParaRPr lang="ja-JP" altLang="en-US" sz="1100">
              <a:solidFill>
                <a:schemeClr val="tx1">
                  <a:lumMod val="65000"/>
                  <a:lumOff val="35000"/>
                </a:schemeClr>
              </a:solidFill>
              <a:latin typeface="+mn-ea"/>
            </a:endParaRPr>
          </a:p>
        </p:txBody>
      </p:sp>
      <p:sp>
        <p:nvSpPr>
          <p:cNvPr id="82" name="正方形/長方形 81">
            <a:extLst>
              <a:ext uri="{FF2B5EF4-FFF2-40B4-BE49-F238E27FC236}">
                <a16:creationId xmlns:a16="http://schemas.microsoft.com/office/drawing/2014/main" id="{6BDB5F2C-E279-7014-B5B9-A3C082A4E386}"/>
              </a:ext>
            </a:extLst>
          </p:cNvPr>
          <p:cNvSpPr/>
          <p:nvPr/>
        </p:nvSpPr>
        <p:spPr>
          <a:xfrm>
            <a:off x="4209147" y="988630"/>
            <a:ext cx="3780000" cy="238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36000" tIns="36000" rIns="36000" bIns="36000" rtlCol="0" anchor="ctr"/>
          <a:lstStyle>
            <a:defPPr>
              <a:defRPr lang="ja-JP"/>
            </a:defPPr>
            <a:lvl1pPr algn="l" rtl="0" fontAlgn="base">
              <a:spcBef>
                <a:spcPct val="0"/>
              </a:spcBef>
              <a:spcAft>
                <a:spcPct val="0"/>
              </a:spcAft>
              <a:defRPr kumimoji="1" kern="1200">
                <a:solidFill>
                  <a:schemeClr val="lt1"/>
                </a:solidFill>
                <a:latin typeface="+mn-lt"/>
                <a:ea typeface="+mn-ea"/>
                <a:cs typeface="+mn-cs"/>
              </a:defRPr>
            </a:lvl1pPr>
            <a:lvl2pPr marL="457200" algn="l" rtl="0" fontAlgn="base">
              <a:spcBef>
                <a:spcPct val="0"/>
              </a:spcBef>
              <a:spcAft>
                <a:spcPct val="0"/>
              </a:spcAft>
              <a:defRPr kumimoji="1" kern="1200">
                <a:solidFill>
                  <a:schemeClr val="lt1"/>
                </a:solidFill>
                <a:latin typeface="+mn-lt"/>
                <a:ea typeface="+mn-ea"/>
                <a:cs typeface="+mn-cs"/>
              </a:defRPr>
            </a:lvl2pPr>
            <a:lvl3pPr marL="914400" algn="l" rtl="0" fontAlgn="base">
              <a:spcBef>
                <a:spcPct val="0"/>
              </a:spcBef>
              <a:spcAft>
                <a:spcPct val="0"/>
              </a:spcAft>
              <a:defRPr kumimoji="1" kern="1200">
                <a:solidFill>
                  <a:schemeClr val="lt1"/>
                </a:solidFill>
                <a:latin typeface="+mn-lt"/>
                <a:ea typeface="+mn-ea"/>
                <a:cs typeface="+mn-cs"/>
              </a:defRPr>
            </a:lvl3pPr>
            <a:lvl4pPr marL="1371600" algn="l" rtl="0" fontAlgn="base">
              <a:spcBef>
                <a:spcPct val="0"/>
              </a:spcBef>
              <a:spcAft>
                <a:spcPct val="0"/>
              </a:spcAft>
              <a:defRPr kumimoji="1" kern="1200">
                <a:solidFill>
                  <a:schemeClr val="lt1"/>
                </a:solidFill>
                <a:latin typeface="+mn-lt"/>
                <a:ea typeface="+mn-ea"/>
                <a:cs typeface="+mn-cs"/>
              </a:defRPr>
            </a:lvl4pPr>
            <a:lvl5pPr marL="1828800" algn="l" rtl="0" fontAlgn="base">
              <a:spcBef>
                <a:spcPct val="0"/>
              </a:spcBef>
              <a:spcAft>
                <a:spcPct val="0"/>
              </a:spcAft>
              <a:defRPr kumimoji="1" kern="1200">
                <a:solidFill>
                  <a:schemeClr val="lt1"/>
                </a:solidFill>
                <a:latin typeface="+mn-lt"/>
                <a:ea typeface="+mn-ea"/>
                <a:cs typeface="+mn-cs"/>
              </a:defRPr>
            </a:lvl5pPr>
            <a:lvl6pPr marL="2286000" algn="l" defTabSz="914400" rtl="0" eaLnBrk="1" latinLnBrk="0" hangingPunct="1">
              <a:defRPr kumimoji="1" kern="1200">
                <a:solidFill>
                  <a:schemeClr val="lt1"/>
                </a:solidFill>
                <a:latin typeface="+mn-lt"/>
                <a:ea typeface="+mn-ea"/>
                <a:cs typeface="+mn-cs"/>
              </a:defRPr>
            </a:lvl6pPr>
            <a:lvl7pPr marL="2743200" algn="l" defTabSz="914400" rtl="0" eaLnBrk="1" latinLnBrk="0" hangingPunct="1">
              <a:defRPr kumimoji="1" kern="1200">
                <a:solidFill>
                  <a:schemeClr val="lt1"/>
                </a:solidFill>
                <a:latin typeface="+mn-lt"/>
                <a:ea typeface="+mn-ea"/>
                <a:cs typeface="+mn-cs"/>
              </a:defRPr>
            </a:lvl7pPr>
            <a:lvl8pPr marL="3200400" algn="l" defTabSz="914400" rtl="0" eaLnBrk="1" latinLnBrk="0" hangingPunct="1">
              <a:defRPr kumimoji="1" kern="1200">
                <a:solidFill>
                  <a:schemeClr val="lt1"/>
                </a:solidFill>
                <a:latin typeface="+mn-lt"/>
                <a:ea typeface="+mn-ea"/>
                <a:cs typeface="+mn-cs"/>
              </a:defRPr>
            </a:lvl8pPr>
            <a:lvl9pPr marL="3657600" algn="l" defTabSz="914400" rtl="0" eaLnBrk="1" latinLnBrk="0" hangingPunct="1">
              <a:defRPr kumimoji="1"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処理イメージ</a:t>
            </a:r>
            <a:endParaRPr kumimoji="1" lang="en-US" altLang="ja-JP" sz="1200" b="0" i="0" u="none" strike="noStrike" kern="1200" cap="none" spc="0" normalizeH="0" baseline="0" noProof="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endParaRPr>
          </a:p>
        </p:txBody>
      </p:sp>
      <p:cxnSp>
        <p:nvCxnSpPr>
          <p:cNvPr id="83" name="直線コネクタ 82">
            <a:extLst>
              <a:ext uri="{FF2B5EF4-FFF2-40B4-BE49-F238E27FC236}">
                <a16:creationId xmlns:a16="http://schemas.microsoft.com/office/drawing/2014/main" id="{319EDCFA-D9FB-2C33-99CB-ADE57F0303AE}"/>
              </a:ext>
            </a:extLst>
          </p:cNvPr>
          <p:cNvCxnSpPr>
            <a:cxnSpLocks/>
          </p:cNvCxnSpPr>
          <p:nvPr/>
        </p:nvCxnSpPr>
        <p:spPr>
          <a:xfrm>
            <a:off x="4209147" y="1226421"/>
            <a:ext cx="3780000" cy="0"/>
          </a:xfrm>
          <a:prstGeom prst="line">
            <a:avLst/>
          </a:prstGeom>
          <a:noFill/>
          <a:ln w="9525">
            <a:solidFill>
              <a:schemeClr val="accent4">
                <a:lumMod val="65000"/>
                <a:lumOff val="35000"/>
              </a:schemeClr>
            </a:solidFill>
            <a:prstDash val="solid"/>
          </a:ln>
        </p:spPr>
        <p:style>
          <a:lnRef idx="1">
            <a:schemeClr val="accent1"/>
          </a:lnRef>
          <a:fillRef idx="0">
            <a:schemeClr val="accent1"/>
          </a:fillRef>
          <a:effectRef idx="0">
            <a:schemeClr val="accent1"/>
          </a:effectRef>
          <a:fontRef idx="minor">
            <a:schemeClr val="tx1"/>
          </a:fontRef>
        </p:style>
      </p:cxnSp>
      <p:sp>
        <p:nvSpPr>
          <p:cNvPr id="88" name="正方形/長方形 87">
            <a:extLst>
              <a:ext uri="{FF2B5EF4-FFF2-40B4-BE49-F238E27FC236}">
                <a16:creationId xmlns:a16="http://schemas.microsoft.com/office/drawing/2014/main" id="{0448BF70-6EED-B5B8-3EC3-2A945140943D}"/>
              </a:ext>
            </a:extLst>
          </p:cNvPr>
          <p:cNvSpPr/>
          <p:nvPr/>
        </p:nvSpPr>
        <p:spPr>
          <a:xfrm>
            <a:off x="8116471" y="988630"/>
            <a:ext cx="3780000" cy="238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36000" tIns="36000" rIns="36000" bIns="36000" rtlCol="0" anchor="ctr"/>
          <a:lstStyle>
            <a:defPPr>
              <a:defRPr lang="ja-JP"/>
            </a:defPPr>
            <a:lvl1pPr algn="l" rtl="0" fontAlgn="base">
              <a:spcBef>
                <a:spcPct val="0"/>
              </a:spcBef>
              <a:spcAft>
                <a:spcPct val="0"/>
              </a:spcAft>
              <a:defRPr kumimoji="1" kern="1200">
                <a:solidFill>
                  <a:schemeClr val="lt1"/>
                </a:solidFill>
                <a:latin typeface="+mn-lt"/>
                <a:ea typeface="+mn-ea"/>
                <a:cs typeface="+mn-cs"/>
              </a:defRPr>
            </a:lvl1pPr>
            <a:lvl2pPr marL="457200" algn="l" rtl="0" fontAlgn="base">
              <a:spcBef>
                <a:spcPct val="0"/>
              </a:spcBef>
              <a:spcAft>
                <a:spcPct val="0"/>
              </a:spcAft>
              <a:defRPr kumimoji="1" kern="1200">
                <a:solidFill>
                  <a:schemeClr val="lt1"/>
                </a:solidFill>
                <a:latin typeface="+mn-lt"/>
                <a:ea typeface="+mn-ea"/>
                <a:cs typeface="+mn-cs"/>
              </a:defRPr>
            </a:lvl2pPr>
            <a:lvl3pPr marL="914400" algn="l" rtl="0" fontAlgn="base">
              <a:spcBef>
                <a:spcPct val="0"/>
              </a:spcBef>
              <a:spcAft>
                <a:spcPct val="0"/>
              </a:spcAft>
              <a:defRPr kumimoji="1" kern="1200">
                <a:solidFill>
                  <a:schemeClr val="lt1"/>
                </a:solidFill>
                <a:latin typeface="+mn-lt"/>
                <a:ea typeface="+mn-ea"/>
                <a:cs typeface="+mn-cs"/>
              </a:defRPr>
            </a:lvl3pPr>
            <a:lvl4pPr marL="1371600" algn="l" rtl="0" fontAlgn="base">
              <a:spcBef>
                <a:spcPct val="0"/>
              </a:spcBef>
              <a:spcAft>
                <a:spcPct val="0"/>
              </a:spcAft>
              <a:defRPr kumimoji="1" kern="1200">
                <a:solidFill>
                  <a:schemeClr val="lt1"/>
                </a:solidFill>
                <a:latin typeface="+mn-lt"/>
                <a:ea typeface="+mn-ea"/>
                <a:cs typeface="+mn-cs"/>
              </a:defRPr>
            </a:lvl4pPr>
            <a:lvl5pPr marL="1828800" algn="l" rtl="0" fontAlgn="base">
              <a:spcBef>
                <a:spcPct val="0"/>
              </a:spcBef>
              <a:spcAft>
                <a:spcPct val="0"/>
              </a:spcAft>
              <a:defRPr kumimoji="1" kern="1200">
                <a:solidFill>
                  <a:schemeClr val="lt1"/>
                </a:solidFill>
                <a:latin typeface="+mn-lt"/>
                <a:ea typeface="+mn-ea"/>
                <a:cs typeface="+mn-cs"/>
              </a:defRPr>
            </a:lvl5pPr>
            <a:lvl6pPr marL="2286000" algn="l" defTabSz="914400" rtl="0" eaLnBrk="1" latinLnBrk="0" hangingPunct="1">
              <a:defRPr kumimoji="1" kern="1200">
                <a:solidFill>
                  <a:schemeClr val="lt1"/>
                </a:solidFill>
                <a:latin typeface="+mn-lt"/>
                <a:ea typeface="+mn-ea"/>
                <a:cs typeface="+mn-cs"/>
              </a:defRPr>
            </a:lvl6pPr>
            <a:lvl7pPr marL="2743200" algn="l" defTabSz="914400" rtl="0" eaLnBrk="1" latinLnBrk="0" hangingPunct="1">
              <a:defRPr kumimoji="1" kern="1200">
                <a:solidFill>
                  <a:schemeClr val="lt1"/>
                </a:solidFill>
                <a:latin typeface="+mn-lt"/>
                <a:ea typeface="+mn-ea"/>
                <a:cs typeface="+mn-cs"/>
              </a:defRPr>
            </a:lvl7pPr>
            <a:lvl8pPr marL="3200400" algn="l" defTabSz="914400" rtl="0" eaLnBrk="1" latinLnBrk="0" hangingPunct="1">
              <a:defRPr kumimoji="1" kern="1200">
                <a:solidFill>
                  <a:schemeClr val="lt1"/>
                </a:solidFill>
                <a:latin typeface="+mn-lt"/>
                <a:ea typeface="+mn-ea"/>
                <a:cs typeface="+mn-cs"/>
              </a:defRPr>
            </a:lvl8pPr>
            <a:lvl9pPr marL="3657600" algn="l" defTabSz="914400" rtl="0" eaLnBrk="1" latinLnBrk="0" hangingPunct="1">
              <a:defRPr kumimoji="1"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補足</a:t>
            </a:r>
            <a:endParaRPr kumimoji="1" lang="en-US" altLang="ja-JP" sz="1200" b="0" i="0" u="none" strike="noStrike" kern="1200" cap="none" spc="0" normalizeH="0" baseline="0" noProof="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endParaRPr>
          </a:p>
        </p:txBody>
      </p:sp>
      <p:cxnSp>
        <p:nvCxnSpPr>
          <p:cNvPr id="89" name="直線コネクタ 88">
            <a:extLst>
              <a:ext uri="{FF2B5EF4-FFF2-40B4-BE49-F238E27FC236}">
                <a16:creationId xmlns:a16="http://schemas.microsoft.com/office/drawing/2014/main" id="{39EE20B7-8A12-0166-67F7-7ACB9E6081C5}"/>
              </a:ext>
            </a:extLst>
          </p:cNvPr>
          <p:cNvCxnSpPr>
            <a:cxnSpLocks/>
          </p:cNvCxnSpPr>
          <p:nvPr/>
        </p:nvCxnSpPr>
        <p:spPr>
          <a:xfrm>
            <a:off x="8116471" y="1226421"/>
            <a:ext cx="3780000" cy="0"/>
          </a:xfrm>
          <a:prstGeom prst="line">
            <a:avLst/>
          </a:prstGeom>
          <a:noFill/>
          <a:ln w="9525">
            <a:solidFill>
              <a:schemeClr val="accent4">
                <a:lumMod val="65000"/>
                <a:lumOff val="35000"/>
              </a:schemeClr>
            </a:solidFill>
            <a:prstDash val="solid"/>
          </a:ln>
        </p:spPr>
        <p:style>
          <a:lnRef idx="1">
            <a:schemeClr val="accent1"/>
          </a:lnRef>
          <a:fillRef idx="0">
            <a:schemeClr val="accent1"/>
          </a:fillRef>
          <a:effectRef idx="0">
            <a:schemeClr val="accent1"/>
          </a:effectRef>
          <a:fontRef idx="minor">
            <a:schemeClr val="tx1"/>
          </a:fontRef>
        </p:style>
      </p:cxnSp>
      <p:sp>
        <p:nvSpPr>
          <p:cNvPr id="91" name="正方形/長方形 90">
            <a:extLst>
              <a:ext uri="{FF2B5EF4-FFF2-40B4-BE49-F238E27FC236}">
                <a16:creationId xmlns:a16="http://schemas.microsoft.com/office/drawing/2014/main" id="{6F888884-5041-55AF-C42A-3CC2F5A758A5}"/>
              </a:ext>
            </a:extLst>
          </p:cNvPr>
          <p:cNvSpPr/>
          <p:nvPr/>
        </p:nvSpPr>
        <p:spPr>
          <a:xfrm>
            <a:off x="301824" y="988630"/>
            <a:ext cx="3780000" cy="238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36000" tIns="36000" rIns="36000" bIns="36000" rtlCol="0" anchor="ctr"/>
          <a:lstStyle>
            <a:defPPr>
              <a:defRPr lang="ja-JP"/>
            </a:defPPr>
            <a:lvl1pPr algn="l" rtl="0" fontAlgn="base">
              <a:spcBef>
                <a:spcPct val="0"/>
              </a:spcBef>
              <a:spcAft>
                <a:spcPct val="0"/>
              </a:spcAft>
              <a:defRPr kumimoji="1" kern="1200">
                <a:solidFill>
                  <a:schemeClr val="lt1"/>
                </a:solidFill>
                <a:latin typeface="+mn-lt"/>
                <a:ea typeface="+mn-ea"/>
                <a:cs typeface="+mn-cs"/>
              </a:defRPr>
            </a:lvl1pPr>
            <a:lvl2pPr marL="457200" algn="l" rtl="0" fontAlgn="base">
              <a:spcBef>
                <a:spcPct val="0"/>
              </a:spcBef>
              <a:spcAft>
                <a:spcPct val="0"/>
              </a:spcAft>
              <a:defRPr kumimoji="1" kern="1200">
                <a:solidFill>
                  <a:schemeClr val="lt1"/>
                </a:solidFill>
                <a:latin typeface="+mn-lt"/>
                <a:ea typeface="+mn-ea"/>
                <a:cs typeface="+mn-cs"/>
              </a:defRPr>
            </a:lvl2pPr>
            <a:lvl3pPr marL="914400" algn="l" rtl="0" fontAlgn="base">
              <a:spcBef>
                <a:spcPct val="0"/>
              </a:spcBef>
              <a:spcAft>
                <a:spcPct val="0"/>
              </a:spcAft>
              <a:defRPr kumimoji="1" kern="1200">
                <a:solidFill>
                  <a:schemeClr val="lt1"/>
                </a:solidFill>
                <a:latin typeface="+mn-lt"/>
                <a:ea typeface="+mn-ea"/>
                <a:cs typeface="+mn-cs"/>
              </a:defRPr>
            </a:lvl3pPr>
            <a:lvl4pPr marL="1371600" algn="l" rtl="0" fontAlgn="base">
              <a:spcBef>
                <a:spcPct val="0"/>
              </a:spcBef>
              <a:spcAft>
                <a:spcPct val="0"/>
              </a:spcAft>
              <a:defRPr kumimoji="1" kern="1200">
                <a:solidFill>
                  <a:schemeClr val="lt1"/>
                </a:solidFill>
                <a:latin typeface="+mn-lt"/>
                <a:ea typeface="+mn-ea"/>
                <a:cs typeface="+mn-cs"/>
              </a:defRPr>
            </a:lvl4pPr>
            <a:lvl5pPr marL="1828800" algn="l" rtl="0" fontAlgn="base">
              <a:spcBef>
                <a:spcPct val="0"/>
              </a:spcBef>
              <a:spcAft>
                <a:spcPct val="0"/>
              </a:spcAft>
              <a:defRPr kumimoji="1" kern="1200">
                <a:solidFill>
                  <a:schemeClr val="lt1"/>
                </a:solidFill>
                <a:latin typeface="+mn-lt"/>
                <a:ea typeface="+mn-ea"/>
                <a:cs typeface="+mn-cs"/>
              </a:defRPr>
            </a:lvl5pPr>
            <a:lvl6pPr marL="2286000" algn="l" defTabSz="914400" rtl="0" eaLnBrk="1" latinLnBrk="0" hangingPunct="1">
              <a:defRPr kumimoji="1" kern="1200">
                <a:solidFill>
                  <a:schemeClr val="lt1"/>
                </a:solidFill>
                <a:latin typeface="+mn-lt"/>
                <a:ea typeface="+mn-ea"/>
                <a:cs typeface="+mn-cs"/>
              </a:defRPr>
            </a:lvl6pPr>
            <a:lvl7pPr marL="2743200" algn="l" defTabSz="914400" rtl="0" eaLnBrk="1" latinLnBrk="0" hangingPunct="1">
              <a:defRPr kumimoji="1" kern="1200">
                <a:solidFill>
                  <a:schemeClr val="lt1"/>
                </a:solidFill>
                <a:latin typeface="+mn-lt"/>
                <a:ea typeface="+mn-ea"/>
                <a:cs typeface="+mn-cs"/>
              </a:defRPr>
            </a:lvl7pPr>
            <a:lvl8pPr marL="3200400" algn="l" defTabSz="914400" rtl="0" eaLnBrk="1" latinLnBrk="0" hangingPunct="1">
              <a:defRPr kumimoji="1" kern="1200">
                <a:solidFill>
                  <a:schemeClr val="lt1"/>
                </a:solidFill>
                <a:latin typeface="+mn-lt"/>
                <a:ea typeface="+mn-ea"/>
                <a:cs typeface="+mn-cs"/>
              </a:defRPr>
            </a:lvl8pPr>
            <a:lvl9pPr marL="3657600" algn="l" defTabSz="914400" rtl="0" eaLnBrk="1" latinLnBrk="0" hangingPunct="1">
              <a:defRPr kumimoji="1"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アウトプットイメージ</a:t>
            </a:r>
            <a:endParaRPr kumimoji="1" lang="en-US" altLang="ja-JP" sz="1200" b="0" i="0" u="none" strike="noStrike" kern="1200" cap="none" spc="0" normalizeH="0" baseline="0" noProof="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endParaRPr>
          </a:p>
        </p:txBody>
      </p:sp>
      <p:cxnSp>
        <p:nvCxnSpPr>
          <p:cNvPr id="92" name="直線コネクタ 91">
            <a:extLst>
              <a:ext uri="{FF2B5EF4-FFF2-40B4-BE49-F238E27FC236}">
                <a16:creationId xmlns:a16="http://schemas.microsoft.com/office/drawing/2014/main" id="{1DE9CB56-8B11-A188-41FC-D70FB4170D37}"/>
              </a:ext>
            </a:extLst>
          </p:cNvPr>
          <p:cNvCxnSpPr>
            <a:cxnSpLocks/>
          </p:cNvCxnSpPr>
          <p:nvPr/>
        </p:nvCxnSpPr>
        <p:spPr>
          <a:xfrm>
            <a:off x="301824" y="1226421"/>
            <a:ext cx="3780000" cy="0"/>
          </a:xfrm>
          <a:prstGeom prst="line">
            <a:avLst/>
          </a:prstGeom>
          <a:noFill/>
          <a:ln w="9525">
            <a:solidFill>
              <a:schemeClr val="accent4">
                <a:lumMod val="65000"/>
                <a:lumOff val="3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7" name="直線コネクタ 96">
            <a:extLst>
              <a:ext uri="{FF2B5EF4-FFF2-40B4-BE49-F238E27FC236}">
                <a16:creationId xmlns:a16="http://schemas.microsoft.com/office/drawing/2014/main" id="{4B1B82A0-715B-BFAA-C6EC-808C342132E7}"/>
              </a:ext>
            </a:extLst>
          </p:cNvPr>
          <p:cNvCxnSpPr>
            <a:cxnSpLocks/>
          </p:cNvCxnSpPr>
          <p:nvPr/>
        </p:nvCxnSpPr>
        <p:spPr>
          <a:xfrm>
            <a:off x="301824" y="6133944"/>
            <a:ext cx="11595600" cy="0"/>
          </a:xfrm>
          <a:prstGeom prst="line">
            <a:avLst/>
          </a:prstGeom>
          <a:noFill/>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2731D4BE-7ECA-E398-E129-A4256FCDC311}"/>
              </a:ext>
            </a:extLst>
          </p:cNvPr>
          <p:cNvCxnSpPr>
            <a:cxnSpLocks/>
          </p:cNvCxnSpPr>
          <p:nvPr/>
        </p:nvCxnSpPr>
        <p:spPr>
          <a:xfrm>
            <a:off x="301824" y="3456380"/>
            <a:ext cx="11595600" cy="0"/>
          </a:xfrm>
          <a:prstGeom prst="line">
            <a:avLst/>
          </a:prstGeom>
          <a:noFill/>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47" name="正方形/長方形 46">
            <a:extLst>
              <a:ext uri="{FF2B5EF4-FFF2-40B4-BE49-F238E27FC236}">
                <a16:creationId xmlns:a16="http://schemas.microsoft.com/office/drawing/2014/main" id="{73C0430A-3E40-A2B9-A67E-3EFF332B198D}"/>
              </a:ext>
            </a:extLst>
          </p:cNvPr>
          <p:cNvSpPr/>
          <p:nvPr/>
        </p:nvSpPr>
        <p:spPr>
          <a:xfrm>
            <a:off x="8116471" y="1394212"/>
            <a:ext cx="3780000" cy="59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252000" indent="-171450">
              <a:buFont typeface="Wingdings" panose="05000000000000000000" pitchFamily="2" charset="2"/>
              <a:buChar char="ü"/>
            </a:pPr>
            <a:r>
              <a:rPr lang="ja-JP" altLang="en-US" sz="1100">
                <a:solidFill>
                  <a:schemeClr val="accent4">
                    <a:lumMod val="65000"/>
                    <a:lumOff val="35000"/>
                  </a:schemeClr>
                </a:solidFill>
                <a:latin typeface="+mn-ea"/>
                <a:cs typeface="Hiragino Kaku Gothic Pro W3" charset="-128"/>
              </a:rPr>
              <a:t>請求書＃を</a:t>
            </a:r>
            <a:r>
              <a:rPr lang="en-US" altLang="ja-JP" sz="1100">
                <a:solidFill>
                  <a:schemeClr val="accent4">
                    <a:lumMod val="65000"/>
                    <a:lumOff val="35000"/>
                  </a:schemeClr>
                </a:solidFill>
                <a:latin typeface="+mn-ea"/>
                <a:cs typeface="Hiragino Kaku Gothic Pro W3" charset="-128"/>
              </a:rPr>
              <a:t>Key</a:t>
            </a:r>
            <a:r>
              <a:rPr lang="ja-JP" altLang="en-US" sz="1100">
                <a:solidFill>
                  <a:schemeClr val="accent4">
                    <a:lumMod val="65000"/>
                    <a:lumOff val="35000"/>
                  </a:schemeClr>
                </a:solidFill>
                <a:latin typeface="+mn-ea"/>
                <a:cs typeface="Hiragino Kaku Gothic Pro W3" charset="-128"/>
              </a:rPr>
              <a:t>にして請求＃および入金＃を取得する</a:t>
            </a:r>
            <a:endParaRPr kumimoji="1" lang="ja-JP" altLang="en-US" sz="1100">
              <a:solidFill>
                <a:schemeClr val="accent4">
                  <a:lumMod val="65000"/>
                  <a:lumOff val="35000"/>
                </a:schemeClr>
              </a:solidFill>
              <a:latin typeface="+mn-ea"/>
              <a:cs typeface="Hiragino Kaku Gothic Pro W3" charset="-128"/>
            </a:endParaRPr>
          </a:p>
        </p:txBody>
      </p:sp>
      <p:sp>
        <p:nvSpPr>
          <p:cNvPr id="24" name="フローチャート: 磁気ディスク 23">
            <a:extLst>
              <a:ext uri="{FF2B5EF4-FFF2-40B4-BE49-F238E27FC236}">
                <a16:creationId xmlns:a16="http://schemas.microsoft.com/office/drawing/2014/main" id="{549FCA16-3C95-F53F-7F68-8A9BAE5577F0}"/>
              </a:ext>
            </a:extLst>
          </p:cNvPr>
          <p:cNvSpPr/>
          <p:nvPr/>
        </p:nvSpPr>
        <p:spPr>
          <a:xfrm>
            <a:off x="6729991" y="1419607"/>
            <a:ext cx="1001865" cy="468000"/>
          </a:xfrm>
          <a:prstGeom prst="flowChartMagneticDisk">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t"/>
          <a:lstStyle/>
          <a:p>
            <a:pPr algn="ctr"/>
            <a:r>
              <a:rPr kumimoji="1" lang="ja-JP" altLang="en-US" sz="1000">
                <a:solidFill>
                  <a:schemeClr val="accent4">
                    <a:lumMod val="65000"/>
                    <a:lumOff val="35000"/>
                  </a:schemeClr>
                </a:solidFill>
                <a:latin typeface="+mn-ea"/>
                <a:cs typeface="Hiragino Kaku Gothic Pro W3" charset="-128"/>
              </a:rPr>
              <a:t>経理入金引当</a:t>
            </a:r>
          </a:p>
        </p:txBody>
      </p:sp>
      <p:sp>
        <p:nvSpPr>
          <p:cNvPr id="22" name="円弧 21">
            <a:extLst>
              <a:ext uri="{FF2B5EF4-FFF2-40B4-BE49-F238E27FC236}">
                <a16:creationId xmlns:a16="http://schemas.microsoft.com/office/drawing/2014/main" id="{F1CB7C0A-A0E0-D670-9CAE-9C7314696ADF}"/>
              </a:ext>
            </a:extLst>
          </p:cNvPr>
          <p:cNvSpPr/>
          <p:nvPr/>
        </p:nvSpPr>
        <p:spPr>
          <a:xfrm rot="5400000" flipH="1">
            <a:off x="5467766" y="461285"/>
            <a:ext cx="144000" cy="2412000"/>
          </a:xfrm>
          <a:prstGeom prst="arc">
            <a:avLst>
              <a:gd name="adj1" fmla="val 12147469"/>
              <a:gd name="adj2" fmla="val 21072921"/>
            </a:avLst>
          </a:prstGeom>
          <a:ln>
            <a:solidFill>
              <a:schemeClr val="bg1">
                <a:lumMod val="50000"/>
              </a:schemeClr>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23" name="正方形/長方形 22">
            <a:extLst>
              <a:ext uri="{FF2B5EF4-FFF2-40B4-BE49-F238E27FC236}">
                <a16:creationId xmlns:a16="http://schemas.microsoft.com/office/drawing/2014/main" id="{F05017DA-58F3-6079-D2B3-786E0773CEB4}"/>
              </a:ext>
            </a:extLst>
          </p:cNvPr>
          <p:cNvSpPr/>
          <p:nvPr/>
        </p:nvSpPr>
        <p:spPr>
          <a:xfrm>
            <a:off x="5646833" y="1562472"/>
            <a:ext cx="995393" cy="17829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36000" tIns="36000" rIns="36000" bIns="36000" rtlCol="0" anchor="ctr"/>
          <a:lstStyle>
            <a:defPPr>
              <a:defRPr lang="ja-JP"/>
            </a:defPPr>
            <a:lvl1pPr algn="l" rtl="0" fontAlgn="base">
              <a:spcBef>
                <a:spcPct val="0"/>
              </a:spcBef>
              <a:spcAft>
                <a:spcPct val="0"/>
              </a:spcAft>
              <a:defRPr kumimoji="1" kern="1200">
                <a:solidFill>
                  <a:schemeClr val="lt1"/>
                </a:solidFill>
                <a:latin typeface="+mn-lt"/>
                <a:ea typeface="+mn-ea"/>
                <a:cs typeface="+mn-cs"/>
              </a:defRPr>
            </a:lvl1pPr>
            <a:lvl2pPr marL="457200" algn="l" rtl="0" fontAlgn="base">
              <a:spcBef>
                <a:spcPct val="0"/>
              </a:spcBef>
              <a:spcAft>
                <a:spcPct val="0"/>
              </a:spcAft>
              <a:defRPr kumimoji="1" kern="1200">
                <a:solidFill>
                  <a:schemeClr val="lt1"/>
                </a:solidFill>
                <a:latin typeface="+mn-lt"/>
                <a:ea typeface="+mn-ea"/>
                <a:cs typeface="+mn-cs"/>
              </a:defRPr>
            </a:lvl2pPr>
            <a:lvl3pPr marL="914400" algn="l" rtl="0" fontAlgn="base">
              <a:spcBef>
                <a:spcPct val="0"/>
              </a:spcBef>
              <a:spcAft>
                <a:spcPct val="0"/>
              </a:spcAft>
              <a:defRPr kumimoji="1" kern="1200">
                <a:solidFill>
                  <a:schemeClr val="lt1"/>
                </a:solidFill>
                <a:latin typeface="+mn-lt"/>
                <a:ea typeface="+mn-ea"/>
                <a:cs typeface="+mn-cs"/>
              </a:defRPr>
            </a:lvl3pPr>
            <a:lvl4pPr marL="1371600" algn="l" rtl="0" fontAlgn="base">
              <a:spcBef>
                <a:spcPct val="0"/>
              </a:spcBef>
              <a:spcAft>
                <a:spcPct val="0"/>
              </a:spcAft>
              <a:defRPr kumimoji="1" kern="1200">
                <a:solidFill>
                  <a:schemeClr val="lt1"/>
                </a:solidFill>
                <a:latin typeface="+mn-lt"/>
                <a:ea typeface="+mn-ea"/>
                <a:cs typeface="+mn-cs"/>
              </a:defRPr>
            </a:lvl4pPr>
            <a:lvl5pPr marL="1828800" algn="l" rtl="0" fontAlgn="base">
              <a:spcBef>
                <a:spcPct val="0"/>
              </a:spcBef>
              <a:spcAft>
                <a:spcPct val="0"/>
              </a:spcAft>
              <a:defRPr kumimoji="1" kern="1200">
                <a:solidFill>
                  <a:schemeClr val="lt1"/>
                </a:solidFill>
                <a:latin typeface="+mn-lt"/>
                <a:ea typeface="+mn-ea"/>
                <a:cs typeface="+mn-cs"/>
              </a:defRPr>
            </a:lvl5pPr>
            <a:lvl6pPr marL="2286000" algn="l" defTabSz="914400" rtl="0" eaLnBrk="1" latinLnBrk="0" hangingPunct="1">
              <a:defRPr kumimoji="1" kern="1200">
                <a:solidFill>
                  <a:schemeClr val="lt1"/>
                </a:solidFill>
                <a:latin typeface="+mn-lt"/>
                <a:ea typeface="+mn-ea"/>
                <a:cs typeface="+mn-cs"/>
              </a:defRPr>
            </a:lvl6pPr>
            <a:lvl7pPr marL="2743200" algn="l" defTabSz="914400" rtl="0" eaLnBrk="1" latinLnBrk="0" hangingPunct="1">
              <a:defRPr kumimoji="1" kern="1200">
                <a:solidFill>
                  <a:schemeClr val="lt1"/>
                </a:solidFill>
                <a:latin typeface="+mn-lt"/>
                <a:ea typeface="+mn-ea"/>
                <a:cs typeface="+mn-cs"/>
              </a:defRPr>
            </a:lvl7pPr>
            <a:lvl8pPr marL="3200400" algn="l" defTabSz="914400" rtl="0" eaLnBrk="1" latinLnBrk="0" hangingPunct="1">
              <a:defRPr kumimoji="1" kern="1200">
                <a:solidFill>
                  <a:schemeClr val="lt1"/>
                </a:solidFill>
                <a:latin typeface="+mn-lt"/>
                <a:ea typeface="+mn-ea"/>
                <a:cs typeface="+mn-cs"/>
              </a:defRPr>
            </a:lvl8pPr>
            <a:lvl9pPr marL="3657600" algn="l" defTabSz="914400" rtl="0" eaLnBrk="1" latinLnBrk="0" hangingPunct="1">
              <a:defRPr kumimoji="1"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a:ln>
                  <a:noFill/>
                </a:ln>
                <a:solidFill>
                  <a:srgbClr val="000000">
                    <a:lumMod val="65000"/>
                    <a:lumOff val="35000"/>
                  </a:srgbClr>
                </a:solidFill>
                <a:effectLst>
                  <a:glow rad="127000">
                    <a:schemeClr val="bg1"/>
                  </a:glow>
                </a:effectLst>
                <a:uLnTx/>
                <a:uFillTx/>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Key</a:t>
            </a:r>
            <a:r>
              <a:rPr kumimoji="1" lang="ja-JP" altLang="en-US" sz="1000" b="0" i="0" u="none" strike="noStrike" kern="1200" cap="none" spc="0" normalizeH="0" baseline="0" noProof="0">
                <a:ln>
                  <a:noFill/>
                </a:ln>
                <a:solidFill>
                  <a:srgbClr val="000000">
                    <a:lumMod val="65000"/>
                    <a:lumOff val="35000"/>
                  </a:srgbClr>
                </a:solidFill>
                <a:effectLst>
                  <a:glow rad="127000">
                    <a:schemeClr val="bg1"/>
                  </a:glow>
                </a:effectLst>
                <a:uLnTx/>
                <a:uFillTx/>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a:t>
            </a:r>
            <a:endParaRPr kumimoji="1" lang="en-US" altLang="ja-JP" sz="1000" b="0" i="0" u="none" strike="noStrike" kern="1200" cap="none" spc="0" normalizeH="0" baseline="0" noProof="0">
              <a:ln>
                <a:noFill/>
              </a:ln>
              <a:solidFill>
                <a:srgbClr val="000000">
                  <a:lumMod val="65000"/>
                  <a:lumOff val="35000"/>
                </a:srgbClr>
              </a:solidFill>
              <a:effectLst>
                <a:glow rad="127000">
                  <a:schemeClr val="bg1"/>
                </a:glow>
              </a:effectLst>
              <a:uLnTx/>
              <a:uFillTx/>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b="0" i="0" u="none" strike="noStrike" kern="1200" cap="none" spc="0" normalizeH="0" baseline="0" noProof="0">
                <a:ln>
                  <a:noFill/>
                </a:ln>
                <a:solidFill>
                  <a:srgbClr val="000000">
                    <a:lumMod val="65000"/>
                    <a:lumOff val="35000"/>
                  </a:srgbClr>
                </a:solidFill>
                <a:effectLst>
                  <a:glow rad="127000">
                    <a:schemeClr val="bg1"/>
                  </a:glow>
                </a:effectLst>
                <a:uLnTx/>
                <a:uFillTx/>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統合請求＃</a:t>
            </a:r>
            <a:r>
              <a:rPr kumimoji="1" lang="en-US" altLang="ja-JP" sz="900" b="0" i="0" u="none" strike="noStrike" kern="1200" cap="none" spc="0" normalizeH="0" baseline="0" noProof="0">
                <a:ln>
                  <a:noFill/>
                </a:ln>
                <a:solidFill>
                  <a:srgbClr val="000000">
                    <a:lumMod val="65000"/>
                    <a:lumOff val="35000"/>
                  </a:srgbClr>
                </a:solidFill>
                <a:effectLst>
                  <a:glow rad="127000">
                    <a:schemeClr val="bg1"/>
                  </a:glow>
                </a:effectLst>
                <a:uLnTx/>
                <a:uFillTx/>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or </a:t>
            </a:r>
            <a:r>
              <a:rPr kumimoji="1" lang="ja-JP" altLang="en-US" sz="900" b="0" i="0" u="none" strike="noStrike" kern="1200" cap="none" spc="0" normalizeH="0" baseline="0" noProof="0">
                <a:ln>
                  <a:noFill/>
                </a:ln>
                <a:solidFill>
                  <a:srgbClr val="000000">
                    <a:lumMod val="65000"/>
                    <a:lumOff val="35000"/>
                  </a:srgbClr>
                </a:solidFill>
                <a:effectLst>
                  <a:glow rad="127000">
                    <a:schemeClr val="bg1"/>
                  </a:glow>
                </a:effectLst>
                <a:uLnTx/>
                <a:uFillTx/>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請求＃</a:t>
            </a:r>
            <a:endParaRPr kumimoji="1" lang="en-US" altLang="ja-JP" sz="900" b="0" i="0" u="none" strike="noStrike" kern="1200" cap="none" spc="0" normalizeH="0" baseline="0" noProof="0">
              <a:ln>
                <a:noFill/>
              </a:ln>
              <a:solidFill>
                <a:srgbClr val="000000">
                  <a:lumMod val="65000"/>
                  <a:lumOff val="35000"/>
                </a:srgbClr>
              </a:solidFill>
              <a:effectLst>
                <a:glow rad="127000">
                  <a:schemeClr val="bg1"/>
                </a:glow>
              </a:effectLst>
              <a:uLnTx/>
              <a:uFillTx/>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endParaRPr>
          </a:p>
        </p:txBody>
      </p:sp>
      <p:grpSp>
        <p:nvGrpSpPr>
          <p:cNvPr id="48" name="グループ化 47">
            <a:extLst>
              <a:ext uri="{FF2B5EF4-FFF2-40B4-BE49-F238E27FC236}">
                <a16:creationId xmlns:a16="http://schemas.microsoft.com/office/drawing/2014/main" id="{82E85DF7-A6E4-D308-426F-81BE8FD2D73F}"/>
              </a:ext>
            </a:extLst>
          </p:cNvPr>
          <p:cNvGrpSpPr/>
          <p:nvPr/>
        </p:nvGrpSpPr>
        <p:grpSpPr>
          <a:xfrm>
            <a:off x="4464669" y="1491492"/>
            <a:ext cx="1094400" cy="346677"/>
            <a:chOff x="3180904" y="4353668"/>
            <a:chExt cx="1094400" cy="346677"/>
          </a:xfrm>
        </p:grpSpPr>
        <p:sp>
          <p:nvSpPr>
            <p:cNvPr id="49" name="フローチャート: 定義済み処理 48">
              <a:extLst>
                <a:ext uri="{FF2B5EF4-FFF2-40B4-BE49-F238E27FC236}">
                  <a16:creationId xmlns:a16="http://schemas.microsoft.com/office/drawing/2014/main" id="{87E8231B-18D4-C81A-E46A-B9293A91CEF1}"/>
                </a:ext>
              </a:extLst>
            </p:cNvPr>
            <p:cNvSpPr/>
            <p:nvPr/>
          </p:nvSpPr>
          <p:spPr>
            <a:xfrm>
              <a:off x="3180904" y="4353668"/>
              <a:ext cx="1092630" cy="346677"/>
            </a:xfrm>
            <a:prstGeom prst="flowChartPredefinedProcess">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050">
                <a:solidFill>
                  <a:schemeClr val="accent4">
                    <a:lumMod val="65000"/>
                    <a:lumOff val="35000"/>
                  </a:schemeClr>
                </a:solidFill>
                <a:latin typeface="+mn-ea"/>
              </a:endParaRPr>
            </a:p>
          </p:txBody>
        </p:sp>
        <p:sp>
          <p:nvSpPr>
            <p:cNvPr id="50" name="正方形/長方形 49">
              <a:extLst>
                <a:ext uri="{FF2B5EF4-FFF2-40B4-BE49-F238E27FC236}">
                  <a16:creationId xmlns:a16="http://schemas.microsoft.com/office/drawing/2014/main" id="{C84DDCE5-D93C-EF41-75EB-40209BF14140}"/>
                </a:ext>
              </a:extLst>
            </p:cNvPr>
            <p:cNvSpPr/>
            <p:nvPr/>
          </p:nvSpPr>
          <p:spPr>
            <a:xfrm>
              <a:off x="3180904" y="4353668"/>
              <a:ext cx="1094400" cy="3456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050">
                  <a:solidFill>
                    <a:schemeClr val="accent4">
                      <a:lumMod val="65000"/>
                      <a:lumOff val="35000"/>
                    </a:schemeClr>
                  </a:solidFill>
                  <a:effectLst>
                    <a:glow rad="88900">
                      <a:schemeClr val="bg1"/>
                    </a:glow>
                  </a:effectLst>
                  <a:latin typeface="+mn-ea"/>
                </a:rPr>
                <a:t>請求＃・入金＃</a:t>
              </a:r>
              <a:endParaRPr lang="en-US" altLang="ja-JP" sz="1050">
                <a:solidFill>
                  <a:schemeClr val="accent4">
                    <a:lumMod val="65000"/>
                    <a:lumOff val="35000"/>
                  </a:schemeClr>
                </a:solidFill>
                <a:effectLst>
                  <a:glow rad="88900">
                    <a:schemeClr val="bg1"/>
                  </a:glow>
                </a:effectLst>
                <a:latin typeface="+mn-ea"/>
              </a:endParaRPr>
            </a:p>
            <a:p>
              <a:pPr algn="ctr"/>
              <a:r>
                <a:rPr lang="ja-JP" altLang="en-US" sz="1050">
                  <a:solidFill>
                    <a:schemeClr val="accent4">
                      <a:lumMod val="65000"/>
                      <a:lumOff val="35000"/>
                    </a:schemeClr>
                  </a:solidFill>
                  <a:effectLst>
                    <a:glow rad="88900">
                      <a:schemeClr val="bg1"/>
                    </a:glow>
                  </a:effectLst>
                  <a:latin typeface="+mn-ea"/>
                </a:rPr>
                <a:t>取得</a:t>
              </a:r>
              <a:endParaRPr kumimoji="1" lang="ja-JP" altLang="en-US" sz="1050">
                <a:solidFill>
                  <a:schemeClr val="accent4">
                    <a:lumMod val="65000"/>
                    <a:lumOff val="35000"/>
                  </a:schemeClr>
                </a:solidFill>
                <a:effectLst>
                  <a:glow rad="88900">
                    <a:schemeClr val="bg1"/>
                  </a:glow>
                </a:effectLst>
                <a:latin typeface="+mn-ea"/>
              </a:endParaRPr>
            </a:p>
          </p:txBody>
        </p:sp>
      </p:grpSp>
      <p:sp>
        <p:nvSpPr>
          <p:cNvPr id="36" name="フローチャート: 磁気ディスク 35">
            <a:extLst>
              <a:ext uri="{FF2B5EF4-FFF2-40B4-BE49-F238E27FC236}">
                <a16:creationId xmlns:a16="http://schemas.microsoft.com/office/drawing/2014/main" id="{17CFC3E4-4E20-7EA0-943E-F8B2914F82F1}"/>
              </a:ext>
            </a:extLst>
          </p:cNvPr>
          <p:cNvSpPr/>
          <p:nvPr/>
        </p:nvSpPr>
        <p:spPr>
          <a:xfrm>
            <a:off x="6729991" y="4015302"/>
            <a:ext cx="1001865" cy="468000"/>
          </a:xfrm>
          <a:prstGeom prst="flowChartMagneticDisk">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t"/>
          <a:lstStyle/>
          <a:p>
            <a:pPr algn="ctr"/>
            <a:r>
              <a:rPr kumimoji="1" lang="ja-JP" altLang="en-US" sz="1000">
                <a:solidFill>
                  <a:schemeClr val="accent4">
                    <a:lumMod val="65000"/>
                    <a:lumOff val="35000"/>
                  </a:schemeClr>
                </a:solidFill>
                <a:latin typeface="+mn-ea"/>
                <a:cs typeface="Hiragino Kaku Gothic Pro W3" charset="-128"/>
              </a:rPr>
              <a:t>経理入金引当</a:t>
            </a:r>
            <a:endParaRPr kumimoji="1" lang="ja-JP" altLang="en-US" sz="1050">
              <a:solidFill>
                <a:schemeClr val="accent4">
                  <a:lumMod val="65000"/>
                  <a:lumOff val="35000"/>
                </a:schemeClr>
              </a:solidFill>
              <a:latin typeface="+mn-ea"/>
              <a:cs typeface="Hiragino Kaku Gothic Pro W3" charset="-128"/>
            </a:endParaRPr>
          </a:p>
        </p:txBody>
      </p:sp>
      <p:sp>
        <p:nvSpPr>
          <p:cNvPr id="38" name="フローチャート: 定義済み処理 37">
            <a:extLst>
              <a:ext uri="{FF2B5EF4-FFF2-40B4-BE49-F238E27FC236}">
                <a16:creationId xmlns:a16="http://schemas.microsoft.com/office/drawing/2014/main" id="{9FC16462-3B7C-DE0F-0816-19304E2F7A39}"/>
              </a:ext>
            </a:extLst>
          </p:cNvPr>
          <p:cNvSpPr/>
          <p:nvPr/>
        </p:nvSpPr>
        <p:spPr>
          <a:xfrm>
            <a:off x="4466439" y="4087030"/>
            <a:ext cx="1092630" cy="345092"/>
          </a:xfrm>
          <a:prstGeom prst="flowChartPredefinedProcess">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1050">
                <a:solidFill>
                  <a:schemeClr val="accent4">
                    <a:lumMod val="65000"/>
                    <a:lumOff val="35000"/>
                  </a:schemeClr>
                </a:solidFill>
                <a:latin typeface="+mn-ea"/>
              </a:rPr>
              <a:t>売掛金明細作成</a:t>
            </a:r>
            <a:endParaRPr kumimoji="1" lang="ja-JP" altLang="en-US" sz="1050">
              <a:solidFill>
                <a:schemeClr val="accent4">
                  <a:lumMod val="65000"/>
                  <a:lumOff val="35000"/>
                </a:schemeClr>
              </a:solidFill>
              <a:latin typeface="+mn-ea"/>
            </a:endParaRPr>
          </a:p>
        </p:txBody>
      </p:sp>
      <p:sp>
        <p:nvSpPr>
          <p:cNvPr id="26" name="円弧 25">
            <a:extLst>
              <a:ext uri="{FF2B5EF4-FFF2-40B4-BE49-F238E27FC236}">
                <a16:creationId xmlns:a16="http://schemas.microsoft.com/office/drawing/2014/main" id="{32EC7C85-125F-A9AA-8764-CAB6B23CB3C9}"/>
              </a:ext>
            </a:extLst>
          </p:cNvPr>
          <p:cNvSpPr/>
          <p:nvPr/>
        </p:nvSpPr>
        <p:spPr>
          <a:xfrm rot="5400000" flipH="1">
            <a:off x="5467883" y="3081090"/>
            <a:ext cx="143766" cy="2412000"/>
          </a:xfrm>
          <a:prstGeom prst="arc">
            <a:avLst>
              <a:gd name="adj1" fmla="val 12147469"/>
              <a:gd name="adj2" fmla="val 21072921"/>
            </a:avLst>
          </a:prstGeom>
          <a:ln>
            <a:solidFill>
              <a:schemeClr val="bg1">
                <a:lumMod val="50000"/>
              </a:schemeClr>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30" name="正方形/長方形 29">
            <a:extLst>
              <a:ext uri="{FF2B5EF4-FFF2-40B4-BE49-F238E27FC236}">
                <a16:creationId xmlns:a16="http://schemas.microsoft.com/office/drawing/2014/main" id="{CAED5149-EAD5-8A43-4AC4-FBEAF20AA3AE}"/>
              </a:ext>
            </a:extLst>
          </p:cNvPr>
          <p:cNvSpPr/>
          <p:nvPr/>
        </p:nvSpPr>
        <p:spPr>
          <a:xfrm>
            <a:off x="5646833" y="4182448"/>
            <a:ext cx="995393" cy="17800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36000" tIns="36000" rIns="36000" bIns="36000" rtlCol="0" anchor="ctr"/>
          <a:lstStyle>
            <a:defPPr>
              <a:defRPr lang="ja-JP"/>
            </a:defPPr>
            <a:lvl1pPr algn="l" rtl="0" fontAlgn="base">
              <a:spcBef>
                <a:spcPct val="0"/>
              </a:spcBef>
              <a:spcAft>
                <a:spcPct val="0"/>
              </a:spcAft>
              <a:defRPr kumimoji="1" kern="1200">
                <a:solidFill>
                  <a:schemeClr val="lt1"/>
                </a:solidFill>
                <a:latin typeface="+mn-lt"/>
                <a:ea typeface="+mn-ea"/>
                <a:cs typeface="+mn-cs"/>
              </a:defRPr>
            </a:lvl1pPr>
            <a:lvl2pPr marL="457200" algn="l" rtl="0" fontAlgn="base">
              <a:spcBef>
                <a:spcPct val="0"/>
              </a:spcBef>
              <a:spcAft>
                <a:spcPct val="0"/>
              </a:spcAft>
              <a:defRPr kumimoji="1" kern="1200">
                <a:solidFill>
                  <a:schemeClr val="lt1"/>
                </a:solidFill>
                <a:latin typeface="+mn-lt"/>
                <a:ea typeface="+mn-ea"/>
                <a:cs typeface="+mn-cs"/>
              </a:defRPr>
            </a:lvl2pPr>
            <a:lvl3pPr marL="914400" algn="l" rtl="0" fontAlgn="base">
              <a:spcBef>
                <a:spcPct val="0"/>
              </a:spcBef>
              <a:spcAft>
                <a:spcPct val="0"/>
              </a:spcAft>
              <a:defRPr kumimoji="1" kern="1200">
                <a:solidFill>
                  <a:schemeClr val="lt1"/>
                </a:solidFill>
                <a:latin typeface="+mn-lt"/>
                <a:ea typeface="+mn-ea"/>
                <a:cs typeface="+mn-cs"/>
              </a:defRPr>
            </a:lvl3pPr>
            <a:lvl4pPr marL="1371600" algn="l" rtl="0" fontAlgn="base">
              <a:spcBef>
                <a:spcPct val="0"/>
              </a:spcBef>
              <a:spcAft>
                <a:spcPct val="0"/>
              </a:spcAft>
              <a:defRPr kumimoji="1" kern="1200">
                <a:solidFill>
                  <a:schemeClr val="lt1"/>
                </a:solidFill>
                <a:latin typeface="+mn-lt"/>
                <a:ea typeface="+mn-ea"/>
                <a:cs typeface="+mn-cs"/>
              </a:defRPr>
            </a:lvl4pPr>
            <a:lvl5pPr marL="1828800" algn="l" rtl="0" fontAlgn="base">
              <a:spcBef>
                <a:spcPct val="0"/>
              </a:spcBef>
              <a:spcAft>
                <a:spcPct val="0"/>
              </a:spcAft>
              <a:defRPr kumimoji="1" kern="1200">
                <a:solidFill>
                  <a:schemeClr val="lt1"/>
                </a:solidFill>
                <a:latin typeface="+mn-lt"/>
                <a:ea typeface="+mn-ea"/>
                <a:cs typeface="+mn-cs"/>
              </a:defRPr>
            </a:lvl5pPr>
            <a:lvl6pPr marL="2286000" algn="l" defTabSz="914400" rtl="0" eaLnBrk="1" latinLnBrk="0" hangingPunct="1">
              <a:defRPr kumimoji="1" kern="1200">
                <a:solidFill>
                  <a:schemeClr val="lt1"/>
                </a:solidFill>
                <a:latin typeface="+mn-lt"/>
                <a:ea typeface="+mn-ea"/>
                <a:cs typeface="+mn-cs"/>
              </a:defRPr>
            </a:lvl6pPr>
            <a:lvl7pPr marL="2743200" algn="l" defTabSz="914400" rtl="0" eaLnBrk="1" latinLnBrk="0" hangingPunct="1">
              <a:defRPr kumimoji="1" kern="1200">
                <a:solidFill>
                  <a:schemeClr val="lt1"/>
                </a:solidFill>
                <a:latin typeface="+mn-lt"/>
                <a:ea typeface="+mn-ea"/>
                <a:cs typeface="+mn-cs"/>
              </a:defRPr>
            </a:lvl7pPr>
            <a:lvl8pPr marL="3200400" algn="l" defTabSz="914400" rtl="0" eaLnBrk="1" latinLnBrk="0" hangingPunct="1">
              <a:defRPr kumimoji="1" kern="1200">
                <a:solidFill>
                  <a:schemeClr val="lt1"/>
                </a:solidFill>
                <a:latin typeface="+mn-lt"/>
                <a:ea typeface="+mn-ea"/>
                <a:cs typeface="+mn-cs"/>
              </a:defRPr>
            </a:lvl8pPr>
            <a:lvl9pPr marL="3657600" algn="l" defTabSz="914400" rtl="0" eaLnBrk="1" latinLnBrk="0" hangingPunct="1">
              <a:defRPr kumimoji="1" kern="1200">
                <a:solidFill>
                  <a:schemeClr val="lt1"/>
                </a:solidFill>
                <a:latin typeface="+mn-lt"/>
                <a:ea typeface="+mn-ea"/>
                <a:cs typeface="+mn-cs"/>
              </a:defRPr>
            </a:lvl9pPr>
          </a:lstStyle>
          <a:p>
            <a:pPr algn="ctr" fontAlgn="auto">
              <a:spcBef>
                <a:spcPts val="0"/>
              </a:spcBef>
              <a:spcAft>
                <a:spcPts val="0"/>
              </a:spcAft>
            </a:pPr>
            <a:r>
              <a:rPr lang="en-US" altLang="ja-JP" sz="1000">
                <a:solidFill>
                  <a:srgbClr val="000000">
                    <a:lumMod val="65000"/>
                    <a:lumOff val="35000"/>
                  </a:srgbClr>
                </a:solidFill>
                <a:effectLst>
                  <a:glow rad="127000">
                    <a:schemeClr val="bg1"/>
                  </a:glow>
                </a:effectLst>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Key</a:t>
            </a:r>
            <a:r>
              <a:rPr lang="ja-JP" altLang="en-US" sz="1000">
                <a:solidFill>
                  <a:srgbClr val="000000">
                    <a:lumMod val="65000"/>
                    <a:lumOff val="35000"/>
                  </a:srgbClr>
                </a:solidFill>
                <a:effectLst>
                  <a:glow rad="127000">
                    <a:schemeClr val="bg1"/>
                  </a:glow>
                </a:effectLst>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：請求＃</a:t>
            </a:r>
            <a:endParaRPr lang="en-US" altLang="ja-JP" sz="1000">
              <a:solidFill>
                <a:srgbClr val="000000">
                  <a:lumMod val="65000"/>
                  <a:lumOff val="35000"/>
                </a:srgbClr>
              </a:solidFill>
              <a:effectLst>
                <a:glow rad="127000">
                  <a:schemeClr val="bg1"/>
                </a:glow>
              </a:effectLst>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endParaRPr>
          </a:p>
        </p:txBody>
      </p:sp>
      <p:sp>
        <p:nvSpPr>
          <p:cNvPr id="42" name="テキスト ボックス 41">
            <a:extLst>
              <a:ext uri="{FF2B5EF4-FFF2-40B4-BE49-F238E27FC236}">
                <a16:creationId xmlns:a16="http://schemas.microsoft.com/office/drawing/2014/main" id="{324D64E5-678B-6488-F098-6F8345FDABF1}"/>
              </a:ext>
            </a:extLst>
          </p:cNvPr>
          <p:cNvSpPr txBox="1"/>
          <p:nvPr/>
        </p:nvSpPr>
        <p:spPr bwMode="auto">
          <a:xfrm>
            <a:off x="5069990" y="4794668"/>
            <a:ext cx="464888" cy="230456"/>
          </a:xfrm>
          <a:prstGeom prst="rect">
            <a:avLst/>
          </a:prstGeom>
          <a:noFill/>
          <a:ln w="9525">
            <a:noFill/>
            <a:miter lim="800000"/>
            <a:headEnd/>
            <a:tailEnd/>
          </a:ln>
        </p:spPr>
        <p:txBody>
          <a:bodyPr wrap="square">
            <a:spAutoFit/>
          </a:bodyPr>
          <a:lstStyle/>
          <a:p>
            <a:r>
              <a:rPr kumimoji="1" lang="en-US" altLang="ja-JP" sz="900">
                <a:solidFill>
                  <a:schemeClr val="accent4">
                    <a:lumMod val="65000"/>
                    <a:lumOff val="35000"/>
                  </a:schemeClr>
                </a:solidFill>
                <a:effectLst>
                  <a:glow rad="88900">
                    <a:schemeClr val="bg1"/>
                  </a:glow>
                </a:effectLst>
                <a:latin typeface="+mn-ea"/>
                <a:cs typeface="Hiragino Kaku Gothic Pro W3" charset="-128"/>
              </a:rPr>
              <a:t>etc...</a:t>
            </a:r>
            <a:endParaRPr lang="ja-JP" altLang="en-US" sz="900">
              <a:effectLst>
                <a:glow rad="88900">
                  <a:schemeClr val="bg1"/>
                </a:glow>
              </a:effectLst>
            </a:endParaRPr>
          </a:p>
        </p:txBody>
      </p:sp>
      <p:sp>
        <p:nvSpPr>
          <p:cNvPr id="25" name="フローチャート: 磁気ディスク 24">
            <a:extLst>
              <a:ext uri="{FF2B5EF4-FFF2-40B4-BE49-F238E27FC236}">
                <a16:creationId xmlns:a16="http://schemas.microsoft.com/office/drawing/2014/main" id="{7F288B63-04D7-D13D-C4E2-0972B96FEA1A}"/>
              </a:ext>
            </a:extLst>
          </p:cNvPr>
          <p:cNvSpPr/>
          <p:nvPr/>
        </p:nvSpPr>
        <p:spPr>
          <a:xfrm>
            <a:off x="6729991" y="4725912"/>
            <a:ext cx="1001865" cy="468000"/>
          </a:xfrm>
          <a:prstGeom prst="flowChartMagneticDisk">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t"/>
          <a:lstStyle/>
          <a:p>
            <a:pPr algn="ctr"/>
            <a:r>
              <a:rPr lang="ja-JP" altLang="en-US" sz="900">
                <a:solidFill>
                  <a:schemeClr val="accent4">
                    <a:lumMod val="65000"/>
                    <a:lumOff val="35000"/>
                  </a:schemeClr>
                </a:solidFill>
                <a:latin typeface="+mn-ea"/>
                <a:cs typeface="Hiragino Kaku Gothic Pro W3" charset="-128"/>
              </a:rPr>
              <a:t>勘定科目</a:t>
            </a:r>
            <a:r>
              <a:rPr kumimoji="1" lang="ja-JP" altLang="en-US" sz="900">
                <a:solidFill>
                  <a:schemeClr val="accent4">
                    <a:lumMod val="65000"/>
                    <a:lumOff val="35000"/>
                  </a:schemeClr>
                </a:solidFill>
                <a:latin typeface="+mn-ea"/>
                <a:cs typeface="Hiragino Kaku Gothic Pro W3" charset="-128"/>
              </a:rPr>
              <a:t>変換</a:t>
            </a:r>
            <a:endParaRPr kumimoji="1" lang="en-US" altLang="ja-JP" sz="900">
              <a:solidFill>
                <a:schemeClr val="accent4">
                  <a:lumMod val="65000"/>
                  <a:lumOff val="35000"/>
                </a:schemeClr>
              </a:solidFill>
              <a:latin typeface="+mn-ea"/>
              <a:cs typeface="Hiragino Kaku Gothic Pro W3" charset="-128"/>
            </a:endParaRPr>
          </a:p>
          <a:p>
            <a:pPr algn="ctr"/>
            <a:r>
              <a:rPr lang="ja-JP" altLang="en-US" sz="900">
                <a:solidFill>
                  <a:schemeClr val="accent4">
                    <a:lumMod val="65000"/>
                    <a:lumOff val="35000"/>
                  </a:schemeClr>
                </a:solidFill>
                <a:latin typeface="+mn-ea"/>
                <a:cs typeface="Hiragino Kaku Gothic Pro W3" charset="-128"/>
              </a:rPr>
              <a:t>テーブル</a:t>
            </a:r>
            <a:endParaRPr kumimoji="1" lang="ja-JP" altLang="en-US" sz="900">
              <a:solidFill>
                <a:schemeClr val="accent4">
                  <a:lumMod val="65000"/>
                  <a:lumOff val="35000"/>
                </a:schemeClr>
              </a:solidFill>
              <a:latin typeface="+mn-ea"/>
              <a:cs typeface="Hiragino Kaku Gothic Pro W3" charset="-128"/>
            </a:endParaRPr>
          </a:p>
        </p:txBody>
      </p:sp>
      <p:sp>
        <p:nvSpPr>
          <p:cNvPr id="31" name="フローチャート: 定義済み処理 30">
            <a:extLst>
              <a:ext uri="{FF2B5EF4-FFF2-40B4-BE49-F238E27FC236}">
                <a16:creationId xmlns:a16="http://schemas.microsoft.com/office/drawing/2014/main" id="{722C55F8-1C0F-3AA7-8C20-D6F5BD3C2B1B}"/>
              </a:ext>
            </a:extLst>
          </p:cNvPr>
          <p:cNvSpPr/>
          <p:nvPr/>
        </p:nvSpPr>
        <p:spPr>
          <a:xfrm>
            <a:off x="4466439" y="4800813"/>
            <a:ext cx="1092630" cy="345092"/>
          </a:xfrm>
          <a:prstGeom prst="flowChartPredefinedProcess">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ja-JP" altLang="en-US" sz="1050">
                <a:solidFill>
                  <a:schemeClr val="accent4">
                    <a:lumMod val="65000"/>
                    <a:lumOff val="35000"/>
                  </a:schemeClr>
                </a:solidFill>
                <a:latin typeface="+mn-ea"/>
              </a:rPr>
              <a:t>営業外債権</a:t>
            </a:r>
            <a:endParaRPr kumimoji="1" lang="en-US" altLang="ja-JP" sz="1050">
              <a:solidFill>
                <a:schemeClr val="accent4">
                  <a:lumMod val="65000"/>
                  <a:lumOff val="35000"/>
                </a:schemeClr>
              </a:solidFill>
              <a:latin typeface="+mn-ea"/>
            </a:endParaRPr>
          </a:p>
          <a:p>
            <a:pPr algn="ctr"/>
            <a:r>
              <a:rPr kumimoji="1" lang="ja-JP" altLang="en-US" sz="1050">
                <a:solidFill>
                  <a:schemeClr val="accent4">
                    <a:lumMod val="65000"/>
                    <a:lumOff val="35000"/>
                  </a:schemeClr>
                </a:solidFill>
                <a:latin typeface="+mn-ea"/>
              </a:rPr>
              <a:t>勘定</a:t>
            </a:r>
            <a:r>
              <a:rPr kumimoji="1" lang="en-US" altLang="ja-JP" sz="1050">
                <a:solidFill>
                  <a:schemeClr val="accent4">
                    <a:lumMod val="65000"/>
                    <a:lumOff val="35000"/>
                  </a:schemeClr>
                </a:solidFill>
                <a:latin typeface="+mn-ea"/>
              </a:rPr>
              <a:t>C</a:t>
            </a:r>
            <a:r>
              <a:rPr kumimoji="1" lang="ja-JP" altLang="en-US" sz="1050">
                <a:solidFill>
                  <a:schemeClr val="accent4">
                    <a:lumMod val="65000"/>
                    <a:lumOff val="35000"/>
                  </a:schemeClr>
                </a:solidFill>
                <a:latin typeface="+mn-ea"/>
              </a:rPr>
              <a:t>変換</a:t>
            </a:r>
          </a:p>
        </p:txBody>
      </p:sp>
      <p:sp>
        <p:nvSpPr>
          <p:cNvPr id="33" name="円弧 32">
            <a:extLst>
              <a:ext uri="{FF2B5EF4-FFF2-40B4-BE49-F238E27FC236}">
                <a16:creationId xmlns:a16="http://schemas.microsoft.com/office/drawing/2014/main" id="{1C9F8973-B958-DD2F-C7AF-2197A97D0EDA}"/>
              </a:ext>
            </a:extLst>
          </p:cNvPr>
          <p:cNvSpPr/>
          <p:nvPr/>
        </p:nvSpPr>
        <p:spPr>
          <a:xfrm rot="5400000" flipH="1">
            <a:off x="5467883" y="3794873"/>
            <a:ext cx="143766" cy="2412000"/>
          </a:xfrm>
          <a:prstGeom prst="arc">
            <a:avLst>
              <a:gd name="adj1" fmla="val 12147469"/>
              <a:gd name="adj2" fmla="val 21072921"/>
            </a:avLst>
          </a:prstGeom>
          <a:ln>
            <a:solidFill>
              <a:schemeClr val="bg1">
                <a:lumMod val="50000"/>
              </a:schemeClr>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34" name="正方形/長方形 33">
            <a:extLst>
              <a:ext uri="{FF2B5EF4-FFF2-40B4-BE49-F238E27FC236}">
                <a16:creationId xmlns:a16="http://schemas.microsoft.com/office/drawing/2014/main" id="{CBF65060-0895-7EA3-6421-FC4B524D03DA}"/>
              </a:ext>
            </a:extLst>
          </p:cNvPr>
          <p:cNvSpPr/>
          <p:nvPr/>
        </p:nvSpPr>
        <p:spPr>
          <a:xfrm>
            <a:off x="5646833" y="4896230"/>
            <a:ext cx="995393" cy="17800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36000" tIns="36000" rIns="36000" bIns="36000" rtlCol="0" anchor="ctr"/>
          <a:lstStyle>
            <a:defPPr>
              <a:defRPr lang="ja-JP"/>
            </a:defPPr>
            <a:lvl1pPr algn="l" rtl="0" fontAlgn="base">
              <a:spcBef>
                <a:spcPct val="0"/>
              </a:spcBef>
              <a:spcAft>
                <a:spcPct val="0"/>
              </a:spcAft>
              <a:defRPr kumimoji="1" kern="1200">
                <a:solidFill>
                  <a:schemeClr val="lt1"/>
                </a:solidFill>
                <a:latin typeface="+mn-lt"/>
                <a:ea typeface="+mn-ea"/>
                <a:cs typeface="+mn-cs"/>
              </a:defRPr>
            </a:lvl1pPr>
            <a:lvl2pPr marL="457200" algn="l" rtl="0" fontAlgn="base">
              <a:spcBef>
                <a:spcPct val="0"/>
              </a:spcBef>
              <a:spcAft>
                <a:spcPct val="0"/>
              </a:spcAft>
              <a:defRPr kumimoji="1" kern="1200">
                <a:solidFill>
                  <a:schemeClr val="lt1"/>
                </a:solidFill>
                <a:latin typeface="+mn-lt"/>
                <a:ea typeface="+mn-ea"/>
                <a:cs typeface="+mn-cs"/>
              </a:defRPr>
            </a:lvl2pPr>
            <a:lvl3pPr marL="914400" algn="l" rtl="0" fontAlgn="base">
              <a:spcBef>
                <a:spcPct val="0"/>
              </a:spcBef>
              <a:spcAft>
                <a:spcPct val="0"/>
              </a:spcAft>
              <a:defRPr kumimoji="1" kern="1200">
                <a:solidFill>
                  <a:schemeClr val="lt1"/>
                </a:solidFill>
                <a:latin typeface="+mn-lt"/>
                <a:ea typeface="+mn-ea"/>
                <a:cs typeface="+mn-cs"/>
              </a:defRPr>
            </a:lvl3pPr>
            <a:lvl4pPr marL="1371600" algn="l" rtl="0" fontAlgn="base">
              <a:spcBef>
                <a:spcPct val="0"/>
              </a:spcBef>
              <a:spcAft>
                <a:spcPct val="0"/>
              </a:spcAft>
              <a:defRPr kumimoji="1" kern="1200">
                <a:solidFill>
                  <a:schemeClr val="lt1"/>
                </a:solidFill>
                <a:latin typeface="+mn-lt"/>
                <a:ea typeface="+mn-ea"/>
                <a:cs typeface="+mn-cs"/>
              </a:defRPr>
            </a:lvl4pPr>
            <a:lvl5pPr marL="1828800" algn="l" rtl="0" fontAlgn="base">
              <a:spcBef>
                <a:spcPct val="0"/>
              </a:spcBef>
              <a:spcAft>
                <a:spcPct val="0"/>
              </a:spcAft>
              <a:defRPr kumimoji="1" kern="1200">
                <a:solidFill>
                  <a:schemeClr val="lt1"/>
                </a:solidFill>
                <a:latin typeface="+mn-lt"/>
                <a:ea typeface="+mn-ea"/>
                <a:cs typeface="+mn-cs"/>
              </a:defRPr>
            </a:lvl5pPr>
            <a:lvl6pPr marL="2286000" algn="l" defTabSz="914400" rtl="0" eaLnBrk="1" latinLnBrk="0" hangingPunct="1">
              <a:defRPr kumimoji="1" kern="1200">
                <a:solidFill>
                  <a:schemeClr val="lt1"/>
                </a:solidFill>
                <a:latin typeface="+mn-lt"/>
                <a:ea typeface="+mn-ea"/>
                <a:cs typeface="+mn-cs"/>
              </a:defRPr>
            </a:lvl6pPr>
            <a:lvl7pPr marL="2743200" algn="l" defTabSz="914400" rtl="0" eaLnBrk="1" latinLnBrk="0" hangingPunct="1">
              <a:defRPr kumimoji="1" kern="1200">
                <a:solidFill>
                  <a:schemeClr val="lt1"/>
                </a:solidFill>
                <a:latin typeface="+mn-lt"/>
                <a:ea typeface="+mn-ea"/>
                <a:cs typeface="+mn-cs"/>
              </a:defRPr>
            </a:lvl7pPr>
            <a:lvl8pPr marL="3200400" algn="l" defTabSz="914400" rtl="0" eaLnBrk="1" latinLnBrk="0" hangingPunct="1">
              <a:defRPr kumimoji="1" kern="1200">
                <a:solidFill>
                  <a:schemeClr val="lt1"/>
                </a:solidFill>
                <a:latin typeface="+mn-lt"/>
                <a:ea typeface="+mn-ea"/>
                <a:cs typeface="+mn-cs"/>
              </a:defRPr>
            </a:lvl8pPr>
            <a:lvl9pPr marL="3657600" algn="l" defTabSz="914400" rtl="0" eaLnBrk="1" latinLnBrk="0" hangingPunct="1">
              <a:defRPr kumimoji="1" kern="1200">
                <a:solidFill>
                  <a:schemeClr val="lt1"/>
                </a:solidFill>
                <a:latin typeface="+mn-lt"/>
                <a:ea typeface="+mn-ea"/>
                <a:cs typeface="+mn-cs"/>
              </a:defRPr>
            </a:lvl9pPr>
          </a:lstStyle>
          <a:p>
            <a:pPr algn="ctr" fontAlgn="auto">
              <a:spcBef>
                <a:spcPts val="0"/>
              </a:spcBef>
              <a:spcAft>
                <a:spcPts val="0"/>
              </a:spcAft>
            </a:pPr>
            <a:r>
              <a:rPr lang="en-US" altLang="ja-JP" sz="1000">
                <a:solidFill>
                  <a:srgbClr val="000000">
                    <a:lumMod val="65000"/>
                    <a:lumOff val="35000"/>
                  </a:srgbClr>
                </a:solidFill>
                <a:effectLst>
                  <a:glow rad="127000">
                    <a:schemeClr val="bg1"/>
                  </a:glow>
                </a:effectLst>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Key</a:t>
            </a:r>
            <a:r>
              <a:rPr lang="ja-JP" altLang="en-US" sz="1000">
                <a:solidFill>
                  <a:srgbClr val="000000">
                    <a:lumMod val="65000"/>
                    <a:lumOff val="35000"/>
                  </a:srgbClr>
                </a:solidFill>
                <a:effectLst>
                  <a:glow rad="127000">
                    <a:schemeClr val="bg1"/>
                  </a:glow>
                </a:effectLst>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：商品</a:t>
            </a:r>
            <a:r>
              <a:rPr lang="en-US" altLang="ja-JP" sz="1000">
                <a:solidFill>
                  <a:srgbClr val="000000">
                    <a:lumMod val="65000"/>
                    <a:lumOff val="35000"/>
                  </a:srgbClr>
                </a:solidFill>
                <a:effectLst>
                  <a:glow rad="127000">
                    <a:schemeClr val="bg1"/>
                  </a:glow>
                </a:effectLst>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C</a:t>
            </a:r>
          </a:p>
        </p:txBody>
      </p:sp>
      <p:sp>
        <p:nvSpPr>
          <p:cNvPr id="61" name="テキスト ボックス 60">
            <a:extLst>
              <a:ext uri="{FF2B5EF4-FFF2-40B4-BE49-F238E27FC236}">
                <a16:creationId xmlns:a16="http://schemas.microsoft.com/office/drawing/2014/main" id="{BF27C6B9-37D5-1ECD-1C71-EB36EDAF9049}"/>
              </a:ext>
            </a:extLst>
          </p:cNvPr>
          <p:cNvSpPr txBox="1"/>
          <p:nvPr/>
        </p:nvSpPr>
        <p:spPr bwMode="auto">
          <a:xfrm>
            <a:off x="5069990" y="5505278"/>
            <a:ext cx="464888" cy="230456"/>
          </a:xfrm>
          <a:prstGeom prst="rect">
            <a:avLst/>
          </a:prstGeom>
          <a:noFill/>
          <a:ln w="9525">
            <a:noFill/>
            <a:miter lim="800000"/>
            <a:headEnd/>
            <a:tailEnd/>
          </a:ln>
        </p:spPr>
        <p:txBody>
          <a:bodyPr wrap="square">
            <a:spAutoFit/>
          </a:bodyPr>
          <a:lstStyle/>
          <a:p>
            <a:r>
              <a:rPr kumimoji="1" lang="en-US" altLang="ja-JP" sz="900">
                <a:solidFill>
                  <a:schemeClr val="accent4">
                    <a:lumMod val="65000"/>
                    <a:lumOff val="35000"/>
                  </a:schemeClr>
                </a:solidFill>
                <a:effectLst>
                  <a:glow rad="88900">
                    <a:schemeClr val="bg1"/>
                  </a:glow>
                </a:effectLst>
                <a:latin typeface="+mn-ea"/>
                <a:cs typeface="Hiragino Kaku Gothic Pro W3" charset="-128"/>
              </a:rPr>
              <a:t>etc...</a:t>
            </a:r>
            <a:endParaRPr lang="ja-JP" altLang="en-US" sz="900">
              <a:effectLst>
                <a:glow rad="88900">
                  <a:schemeClr val="bg1"/>
                </a:glow>
              </a:effectLst>
            </a:endParaRPr>
          </a:p>
        </p:txBody>
      </p:sp>
      <p:sp>
        <p:nvSpPr>
          <p:cNvPr id="64" name="フローチャート: 磁気ディスク 63">
            <a:extLst>
              <a:ext uri="{FF2B5EF4-FFF2-40B4-BE49-F238E27FC236}">
                <a16:creationId xmlns:a16="http://schemas.microsoft.com/office/drawing/2014/main" id="{20148B53-7015-6D4F-B0D9-CE7889B49011}"/>
              </a:ext>
            </a:extLst>
          </p:cNvPr>
          <p:cNvSpPr/>
          <p:nvPr/>
        </p:nvSpPr>
        <p:spPr>
          <a:xfrm>
            <a:off x="6729991" y="5436522"/>
            <a:ext cx="1001865" cy="468000"/>
          </a:xfrm>
          <a:prstGeom prst="flowChartMagneticDisk">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b"/>
          <a:lstStyle/>
          <a:p>
            <a:pPr algn="ctr"/>
            <a:r>
              <a:rPr lang="ja-JP" altLang="en-US" sz="1000">
                <a:solidFill>
                  <a:schemeClr val="accent4">
                    <a:lumMod val="65000"/>
                    <a:lumOff val="35000"/>
                  </a:schemeClr>
                </a:solidFill>
                <a:latin typeface="+mn-ea"/>
                <a:cs typeface="Hiragino Kaku Gothic Pro W3" charset="-128"/>
              </a:rPr>
              <a:t>共用</a:t>
            </a:r>
            <a:r>
              <a:rPr kumimoji="1" lang="ja-JP" altLang="en-US" sz="1000">
                <a:solidFill>
                  <a:schemeClr val="accent4">
                    <a:lumMod val="65000"/>
                    <a:lumOff val="35000"/>
                  </a:schemeClr>
                </a:solidFill>
                <a:latin typeface="+mn-ea"/>
                <a:cs typeface="Hiragino Kaku Gothic Pro W3" charset="-128"/>
              </a:rPr>
              <a:t>請求</a:t>
            </a:r>
          </a:p>
        </p:txBody>
      </p:sp>
      <p:sp>
        <p:nvSpPr>
          <p:cNvPr id="70" name="フローチャート: 定義済み処理 69">
            <a:extLst>
              <a:ext uri="{FF2B5EF4-FFF2-40B4-BE49-F238E27FC236}">
                <a16:creationId xmlns:a16="http://schemas.microsoft.com/office/drawing/2014/main" id="{CF811890-44B0-6E5E-32B5-02B321155274}"/>
              </a:ext>
            </a:extLst>
          </p:cNvPr>
          <p:cNvSpPr/>
          <p:nvPr/>
        </p:nvSpPr>
        <p:spPr>
          <a:xfrm>
            <a:off x="4466439" y="5511423"/>
            <a:ext cx="1092630" cy="345092"/>
          </a:xfrm>
          <a:prstGeom prst="flowChartPredefinedProcess">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ja-JP" altLang="en-US" sz="1050">
                <a:solidFill>
                  <a:schemeClr val="accent4">
                    <a:lumMod val="65000"/>
                    <a:lumOff val="35000"/>
                  </a:schemeClr>
                </a:solidFill>
                <a:latin typeface="+mn-ea"/>
              </a:rPr>
              <a:t>伝票タイプ</a:t>
            </a:r>
          </a:p>
          <a:p>
            <a:pPr algn="ctr"/>
            <a:r>
              <a:rPr kumimoji="1" lang="ja-JP" altLang="en-US" sz="1050">
                <a:solidFill>
                  <a:schemeClr val="accent4">
                    <a:lumMod val="65000"/>
                    <a:lumOff val="35000"/>
                  </a:schemeClr>
                </a:solidFill>
                <a:latin typeface="+mn-ea"/>
              </a:rPr>
              <a:t>設定</a:t>
            </a:r>
          </a:p>
        </p:txBody>
      </p:sp>
      <p:sp>
        <p:nvSpPr>
          <p:cNvPr id="75" name="円弧 74">
            <a:extLst>
              <a:ext uri="{FF2B5EF4-FFF2-40B4-BE49-F238E27FC236}">
                <a16:creationId xmlns:a16="http://schemas.microsoft.com/office/drawing/2014/main" id="{14ED7D6B-CB07-85CE-AEA3-B40FA9EE9F5B}"/>
              </a:ext>
            </a:extLst>
          </p:cNvPr>
          <p:cNvSpPr/>
          <p:nvPr/>
        </p:nvSpPr>
        <p:spPr>
          <a:xfrm rot="5400000" flipH="1">
            <a:off x="5467883" y="4505483"/>
            <a:ext cx="143766" cy="2412000"/>
          </a:xfrm>
          <a:prstGeom prst="arc">
            <a:avLst>
              <a:gd name="adj1" fmla="val 12147469"/>
              <a:gd name="adj2" fmla="val 21072921"/>
            </a:avLst>
          </a:prstGeom>
          <a:ln>
            <a:solidFill>
              <a:schemeClr val="bg1">
                <a:lumMod val="50000"/>
              </a:schemeClr>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76" name="正方形/長方形 75">
            <a:extLst>
              <a:ext uri="{FF2B5EF4-FFF2-40B4-BE49-F238E27FC236}">
                <a16:creationId xmlns:a16="http://schemas.microsoft.com/office/drawing/2014/main" id="{484FA8A5-9F03-73DE-9764-B239F853FAB2}"/>
              </a:ext>
            </a:extLst>
          </p:cNvPr>
          <p:cNvSpPr/>
          <p:nvPr/>
        </p:nvSpPr>
        <p:spPr>
          <a:xfrm>
            <a:off x="5646833" y="5538169"/>
            <a:ext cx="995393" cy="31535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36000" tIns="36000" rIns="36000" bIns="36000" rtlCol="0" anchor="ctr"/>
          <a:lstStyle>
            <a:defPPr>
              <a:defRPr lang="ja-JP"/>
            </a:defPPr>
            <a:lvl1pPr algn="l" rtl="0" fontAlgn="base">
              <a:spcBef>
                <a:spcPct val="0"/>
              </a:spcBef>
              <a:spcAft>
                <a:spcPct val="0"/>
              </a:spcAft>
              <a:defRPr kumimoji="1" kern="1200">
                <a:solidFill>
                  <a:schemeClr val="lt1"/>
                </a:solidFill>
                <a:latin typeface="+mn-lt"/>
                <a:ea typeface="+mn-ea"/>
                <a:cs typeface="+mn-cs"/>
              </a:defRPr>
            </a:lvl1pPr>
            <a:lvl2pPr marL="457200" algn="l" rtl="0" fontAlgn="base">
              <a:spcBef>
                <a:spcPct val="0"/>
              </a:spcBef>
              <a:spcAft>
                <a:spcPct val="0"/>
              </a:spcAft>
              <a:defRPr kumimoji="1" kern="1200">
                <a:solidFill>
                  <a:schemeClr val="lt1"/>
                </a:solidFill>
                <a:latin typeface="+mn-lt"/>
                <a:ea typeface="+mn-ea"/>
                <a:cs typeface="+mn-cs"/>
              </a:defRPr>
            </a:lvl2pPr>
            <a:lvl3pPr marL="914400" algn="l" rtl="0" fontAlgn="base">
              <a:spcBef>
                <a:spcPct val="0"/>
              </a:spcBef>
              <a:spcAft>
                <a:spcPct val="0"/>
              </a:spcAft>
              <a:defRPr kumimoji="1" kern="1200">
                <a:solidFill>
                  <a:schemeClr val="lt1"/>
                </a:solidFill>
                <a:latin typeface="+mn-lt"/>
                <a:ea typeface="+mn-ea"/>
                <a:cs typeface="+mn-cs"/>
              </a:defRPr>
            </a:lvl3pPr>
            <a:lvl4pPr marL="1371600" algn="l" rtl="0" fontAlgn="base">
              <a:spcBef>
                <a:spcPct val="0"/>
              </a:spcBef>
              <a:spcAft>
                <a:spcPct val="0"/>
              </a:spcAft>
              <a:defRPr kumimoji="1" kern="1200">
                <a:solidFill>
                  <a:schemeClr val="lt1"/>
                </a:solidFill>
                <a:latin typeface="+mn-lt"/>
                <a:ea typeface="+mn-ea"/>
                <a:cs typeface="+mn-cs"/>
              </a:defRPr>
            </a:lvl4pPr>
            <a:lvl5pPr marL="1828800" algn="l" rtl="0" fontAlgn="base">
              <a:spcBef>
                <a:spcPct val="0"/>
              </a:spcBef>
              <a:spcAft>
                <a:spcPct val="0"/>
              </a:spcAft>
              <a:defRPr kumimoji="1" kern="1200">
                <a:solidFill>
                  <a:schemeClr val="lt1"/>
                </a:solidFill>
                <a:latin typeface="+mn-lt"/>
                <a:ea typeface="+mn-ea"/>
                <a:cs typeface="+mn-cs"/>
              </a:defRPr>
            </a:lvl5pPr>
            <a:lvl6pPr marL="2286000" algn="l" defTabSz="914400" rtl="0" eaLnBrk="1" latinLnBrk="0" hangingPunct="1">
              <a:defRPr kumimoji="1" kern="1200">
                <a:solidFill>
                  <a:schemeClr val="lt1"/>
                </a:solidFill>
                <a:latin typeface="+mn-lt"/>
                <a:ea typeface="+mn-ea"/>
                <a:cs typeface="+mn-cs"/>
              </a:defRPr>
            </a:lvl6pPr>
            <a:lvl7pPr marL="2743200" algn="l" defTabSz="914400" rtl="0" eaLnBrk="1" latinLnBrk="0" hangingPunct="1">
              <a:defRPr kumimoji="1" kern="1200">
                <a:solidFill>
                  <a:schemeClr val="lt1"/>
                </a:solidFill>
                <a:latin typeface="+mn-lt"/>
                <a:ea typeface="+mn-ea"/>
                <a:cs typeface="+mn-cs"/>
              </a:defRPr>
            </a:lvl7pPr>
            <a:lvl8pPr marL="3200400" algn="l" defTabSz="914400" rtl="0" eaLnBrk="1" latinLnBrk="0" hangingPunct="1">
              <a:defRPr kumimoji="1" kern="1200">
                <a:solidFill>
                  <a:schemeClr val="lt1"/>
                </a:solidFill>
                <a:latin typeface="+mn-lt"/>
                <a:ea typeface="+mn-ea"/>
                <a:cs typeface="+mn-cs"/>
              </a:defRPr>
            </a:lvl8pPr>
            <a:lvl9pPr marL="3657600" algn="l" defTabSz="914400" rtl="0" eaLnBrk="1" latinLnBrk="0" hangingPunct="1">
              <a:defRPr kumimoji="1" kern="1200">
                <a:solidFill>
                  <a:schemeClr val="lt1"/>
                </a:solidFill>
                <a:latin typeface="+mn-lt"/>
                <a:ea typeface="+mn-ea"/>
                <a:cs typeface="+mn-cs"/>
              </a:defRPr>
            </a:lvl9pPr>
          </a:lstStyle>
          <a:p>
            <a:pPr algn="ctr" fontAlgn="auto">
              <a:spcBef>
                <a:spcPts val="0"/>
              </a:spcBef>
              <a:spcAft>
                <a:spcPts val="0"/>
              </a:spcAft>
            </a:pPr>
            <a:r>
              <a:rPr lang="en-US" altLang="ja-JP" sz="1000">
                <a:solidFill>
                  <a:srgbClr val="000000">
                    <a:lumMod val="65000"/>
                    <a:lumOff val="35000"/>
                  </a:srgbClr>
                </a:solidFill>
                <a:effectLst>
                  <a:glow rad="127000">
                    <a:schemeClr val="bg1"/>
                  </a:glow>
                </a:effectLst>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Key</a:t>
            </a:r>
            <a:r>
              <a:rPr lang="ja-JP" altLang="en-US" sz="1000">
                <a:solidFill>
                  <a:srgbClr val="000000">
                    <a:lumMod val="65000"/>
                    <a:lumOff val="35000"/>
                  </a:srgbClr>
                </a:solidFill>
                <a:effectLst>
                  <a:glow rad="127000">
                    <a:schemeClr val="bg1"/>
                  </a:glow>
                </a:effectLst>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：請求＃</a:t>
            </a:r>
            <a:endParaRPr lang="en-US" altLang="ja-JP" sz="1000">
              <a:solidFill>
                <a:srgbClr val="000000">
                  <a:lumMod val="65000"/>
                  <a:lumOff val="35000"/>
                </a:srgbClr>
              </a:solidFill>
              <a:effectLst>
                <a:glow rad="127000">
                  <a:schemeClr val="bg1"/>
                </a:glow>
              </a:effectLst>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endParaRPr>
          </a:p>
        </p:txBody>
      </p:sp>
      <p:cxnSp>
        <p:nvCxnSpPr>
          <p:cNvPr id="103" name="直線矢印コネクタ 102">
            <a:extLst>
              <a:ext uri="{FF2B5EF4-FFF2-40B4-BE49-F238E27FC236}">
                <a16:creationId xmlns:a16="http://schemas.microsoft.com/office/drawing/2014/main" id="{3CA1EC1B-53F7-CB62-CE71-95CC87C480B4}"/>
              </a:ext>
            </a:extLst>
          </p:cNvPr>
          <p:cNvCxnSpPr>
            <a:cxnSpLocks/>
            <a:stCxn id="7" idx="2"/>
            <a:endCxn id="38" idx="0"/>
          </p:cNvCxnSpPr>
          <p:nvPr/>
        </p:nvCxnSpPr>
        <p:spPr>
          <a:xfrm>
            <a:off x="5012754" y="3244365"/>
            <a:ext cx="0" cy="842665"/>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線矢印コネクタ 103">
            <a:extLst>
              <a:ext uri="{FF2B5EF4-FFF2-40B4-BE49-F238E27FC236}">
                <a16:creationId xmlns:a16="http://schemas.microsoft.com/office/drawing/2014/main" id="{31B35EC0-457D-557A-B6F1-2DF79BF80DB1}"/>
              </a:ext>
            </a:extLst>
          </p:cNvPr>
          <p:cNvCxnSpPr>
            <a:cxnSpLocks/>
            <a:stCxn id="38" idx="2"/>
            <a:endCxn id="31" idx="0"/>
          </p:cNvCxnSpPr>
          <p:nvPr/>
        </p:nvCxnSpPr>
        <p:spPr>
          <a:xfrm>
            <a:off x="5012754" y="4432122"/>
            <a:ext cx="0" cy="368691"/>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06">
            <a:extLst>
              <a:ext uri="{FF2B5EF4-FFF2-40B4-BE49-F238E27FC236}">
                <a16:creationId xmlns:a16="http://schemas.microsoft.com/office/drawing/2014/main" id="{13C67541-76EE-3516-4EF6-FFB8CAF1959E}"/>
              </a:ext>
            </a:extLst>
          </p:cNvPr>
          <p:cNvCxnSpPr>
            <a:cxnSpLocks/>
            <a:stCxn id="31" idx="2"/>
            <a:endCxn id="70" idx="0"/>
          </p:cNvCxnSpPr>
          <p:nvPr/>
        </p:nvCxnSpPr>
        <p:spPr>
          <a:xfrm>
            <a:off x="5012754" y="5145905"/>
            <a:ext cx="0" cy="365518"/>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線矢印コネクタ 109">
            <a:extLst>
              <a:ext uri="{FF2B5EF4-FFF2-40B4-BE49-F238E27FC236}">
                <a16:creationId xmlns:a16="http://schemas.microsoft.com/office/drawing/2014/main" id="{523FF9D1-F170-7790-7B9E-4A34F2D157D2}"/>
              </a:ext>
            </a:extLst>
          </p:cNvPr>
          <p:cNvCxnSpPr>
            <a:cxnSpLocks/>
            <a:stCxn id="70" idx="2"/>
            <a:endCxn id="122" idx="0"/>
          </p:cNvCxnSpPr>
          <p:nvPr/>
        </p:nvCxnSpPr>
        <p:spPr>
          <a:xfrm flipH="1">
            <a:off x="5011869" y="5856515"/>
            <a:ext cx="885" cy="436331"/>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2" name="楕円 121">
            <a:extLst>
              <a:ext uri="{FF2B5EF4-FFF2-40B4-BE49-F238E27FC236}">
                <a16:creationId xmlns:a16="http://schemas.microsoft.com/office/drawing/2014/main" id="{12C3CD1F-6A48-18A0-7395-CC9284E439E1}"/>
              </a:ext>
            </a:extLst>
          </p:cNvPr>
          <p:cNvSpPr/>
          <p:nvPr/>
        </p:nvSpPr>
        <p:spPr>
          <a:xfrm>
            <a:off x="4210713" y="6292846"/>
            <a:ext cx="1602311" cy="178297"/>
          </a:xfrm>
          <a:prstGeom prst="ellipse">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36000" tIns="36000" rIns="36000" bIns="36000" rtlCol="0" anchor="ctr"/>
          <a:lstStyle>
            <a:defPPr>
              <a:defRPr lang="ja-JP"/>
            </a:defPPr>
            <a:lvl1pPr algn="l" rtl="0" fontAlgn="base">
              <a:spcBef>
                <a:spcPct val="0"/>
              </a:spcBef>
              <a:spcAft>
                <a:spcPct val="0"/>
              </a:spcAft>
              <a:defRPr kumimoji="1" kern="1200">
                <a:solidFill>
                  <a:schemeClr val="lt1"/>
                </a:solidFill>
                <a:latin typeface="+mn-lt"/>
                <a:ea typeface="+mn-ea"/>
                <a:cs typeface="+mn-cs"/>
              </a:defRPr>
            </a:lvl1pPr>
            <a:lvl2pPr marL="457200" algn="l" rtl="0" fontAlgn="base">
              <a:spcBef>
                <a:spcPct val="0"/>
              </a:spcBef>
              <a:spcAft>
                <a:spcPct val="0"/>
              </a:spcAft>
              <a:defRPr kumimoji="1" kern="1200">
                <a:solidFill>
                  <a:schemeClr val="lt1"/>
                </a:solidFill>
                <a:latin typeface="+mn-lt"/>
                <a:ea typeface="+mn-ea"/>
                <a:cs typeface="+mn-cs"/>
              </a:defRPr>
            </a:lvl2pPr>
            <a:lvl3pPr marL="914400" algn="l" rtl="0" fontAlgn="base">
              <a:spcBef>
                <a:spcPct val="0"/>
              </a:spcBef>
              <a:spcAft>
                <a:spcPct val="0"/>
              </a:spcAft>
              <a:defRPr kumimoji="1" kern="1200">
                <a:solidFill>
                  <a:schemeClr val="lt1"/>
                </a:solidFill>
                <a:latin typeface="+mn-lt"/>
                <a:ea typeface="+mn-ea"/>
                <a:cs typeface="+mn-cs"/>
              </a:defRPr>
            </a:lvl3pPr>
            <a:lvl4pPr marL="1371600" algn="l" rtl="0" fontAlgn="base">
              <a:spcBef>
                <a:spcPct val="0"/>
              </a:spcBef>
              <a:spcAft>
                <a:spcPct val="0"/>
              </a:spcAft>
              <a:defRPr kumimoji="1" kern="1200">
                <a:solidFill>
                  <a:schemeClr val="lt1"/>
                </a:solidFill>
                <a:latin typeface="+mn-lt"/>
                <a:ea typeface="+mn-ea"/>
                <a:cs typeface="+mn-cs"/>
              </a:defRPr>
            </a:lvl4pPr>
            <a:lvl5pPr marL="1828800" algn="l" rtl="0" fontAlgn="base">
              <a:spcBef>
                <a:spcPct val="0"/>
              </a:spcBef>
              <a:spcAft>
                <a:spcPct val="0"/>
              </a:spcAft>
              <a:defRPr kumimoji="1" kern="1200">
                <a:solidFill>
                  <a:schemeClr val="lt1"/>
                </a:solidFill>
                <a:latin typeface="+mn-lt"/>
                <a:ea typeface="+mn-ea"/>
                <a:cs typeface="+mn-cs"/>
              </a:defRPr>
            </a:lvl5pPr>
            <a:lvl6pPr marL="2286000" algn="l" defTabSz="914400" rtl="0" eaLnBrk="1" latinLnBrk="0" hangingPunct="1">
              <a:defRPr kumimoji="1" kern="1200">
                <a:solidFill>
                  <a:schemeClr val="lt1"/>
                </a:solidFill>
                <a:latin typeface="+mn-lt"/>
                <a:ea typeface="+mn-ea"/>
                <a:cs typeface="+mn-cs"/>
              </a:defRPr>
            </a:lvl6pPr>
            <a:lvl7pPr marL="2743200" algn="l" defTabSz="914400" rtl="0" eaLnBrk="1" latinLnBrk="0" hangingPunct="1">
              <a:defRPr kumimoji="1" kern="1200">
                <a:solidFill>
                  <a:schemeClr val="lt1"/>
                </a:solidFill>
                <a:latin typeface="+mn-lt"/>
                <a:ea typeface="+mn-ea"/>
                <a:cs typeface="+mn-cs"/>
              </a:defRPr>
            </a:lvl7pPr>
            <a:lvl8pPr marL="3200400" algn="l" defTabSz="914400" rtl="0" eaLnBrk="1" latinLnBrk="0" hangingPunct="1">
              <a:defRPr kumimoji="1" kern="1200">
                <a:solidFill>
                  <a:schemeClr val="lt1"/>
                </a:solidFill>
                <a:latin typeface="+mn-lt"/>
                <a:ea typeface="+mn-ea"/>
                <a:cs typeface="+mn-cs"/>
              </a:defRPr>
            </a:lvl8pPr>
            <a:lvl9pPr marL="3657600" algn="l" defTabSz="914400" rtl="0" eaLnBrk="1" latinLnBrk="0" hangingPunct="1">
              <a:defRPr kumimoji="1"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000">
                <a:solidFill>
                  <a:srgbClr val="000000">
                    <a:lumMod val="65000"/>
                    <a:lumOff val="35000"/>
                  </a:srgbClr>
                </a:solidFill>
                <a:effectLst>
                  <a:glow rad="127000">
                    <a:schemeClr val="bg1"/>
                  </a:glow>
                </a:effectLst>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処理イメージ（</a:t>
            </a:r>
            <a:r>
              <a:rPr lang="en-US" altLang="ja-JP" sz="1000">
                <a:solidFill>
                  <a:srgbClr val="000000">
                    <a:lumMod val="65000"/>
                    <a:lumOff val="35000"/>
                  </a:srgbClr>
                </a:solidFill>
                <a:effectLst>
                  <a:glow rad="127000">
                    <a:schemeClr val="bg1"/>
                  </a:glow>
                </a:effectLst>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2/3</a:t>
            </a:r>
            <a:r>
              <a:rPr lang="ja-JP" altLang="en-US" sz="1000">
                <a:solidFill>
                  <a:srgbClr val="000000">
                    <a:lumMod val="65000"/>
                    <a:lumOff val="35000"/>
                  </a:srgbClr>
                </a:solidFill>
                <a:effectLst>
                  <a:glow rad="127000">
                    <a:schemeClr val="bg1"/>
                  </a:glow>
                </a:effectLst>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）に続く</a:t>
            </a:r>
            <a:endParaRPr kumimoji="1" lang="en-US" altLang="ja-JP" sz="1000" b="0" i="0" u="none" strike="noStrike" kern="1200" cap="none" spc="0" normalizeH="0" baseline="0" noProof="0">
              <a:ln>
                <a:noFill/>
              </a:ln>
              <a:solidFill>
                <a:srgbClr val="000000">
                  <a:lumMod val="65000"/>
                  <a:lumOff val="35000"/>
                </a:srgbClr>
              </a:solidFill>
              <a:effectLst>
                <a:glow rad="127000">
                  <a:schemeClr val="bg1"/>
                </a:glow>
              </a:effectLst>
              <a:uLnTx/>
              <a:uFillTx/>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endParaRPr>
          </a:p>
        </p:txBody>
      </p:sp>
      <p:sp>
        <p:nvSpPr>
          <p:cNvPr id="124" name="正方形/長方形 123">
            <a:extLst>
              <a:ext uri="{FF2B5EF4-FFF2-40B4-BE49-F238E27FC236}">
                <a16:creationId xmlns:a16="http://schemas.microsoft.com/office/drawing/2014/main" id="{9A8C9E76-9EEF-E443-BDA1-8C1D0B1FBEB6}"/>
              </a:ext>
            </a:extLst>
          </p:cNvPr>
          <p:cNvSpPr/>
          <p:nvPr/>
        </p:nvSpPr>
        <p:spPr>
          <a:xfrm>
            <a:off x="762520" y="1406389"/>
            <a:ext cx="3157542" cy="22245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lang="ja-JP" altLang="en-US" sz="1200" b="1">
                <a:solidFill>
                  <a:schemeClr val="accent4">
                    <a:lumMod val="65000"/>
                    <a:lumOff val="35000"/>
                  </a:schemeClr>
                </a:solidFill>
                <a:latin typeface="+mn-ea"/>
                <a:cs typeface="Hiragino Kaku Gothic Pro W3" charset="-128"/>
              </a:rPr>
              <a:t>入力情報から請求＃と入金＃を取得する</a:t>
            </a:r>
            <a:endParaRPr kumimoji="1" lang="ja-JP" altLang="en-US" sz="1200" b="1">
              <a:solidFill>
                <a:schemeClr val="accent4">
                  <a:lumMod val="65000"/>
                  <a:lumOff val="35000"/>
                </a:schemeClr>
              </a:solidFill>
              <a:latin typeface="+mn-ea"/>
              <a:cs typeface="Hiragino Kaku Gothic Pro W3" charset="-128"/>
            </a:endParaRPr>
          </a:p>
        </p:txBody>
      </p:sp>
      <p:sp>
        <p:nvSpPr>
          <p:cNvPr id="125" name="楕円 124">
            <a:extLst>
              <a:ext uri="{FF2B5EF4-FFF2-40B4-BE49-F238E27FC236}">
                <a16:creationId xmlns:a16="http://schemas.microsoft.com/office/drawing/2014/main" id="{5D15E213-DABB-8A72-BCC6-CCBDC685E56E}"/>
              </a:ext>
            </a:extLst>
          </p:cNvPr>
          <p:cNvSpPr/>
          <p:nvPr/>
        </p:nvSpPr>
        <p:spPr>
          <a:xfrm>
            <a:off x="391825" y="1396777"/>
            <a:ext cx="215287" cy="222452"/>
          </a:xfrm>
          <a:prstGeom prst="ellipse">
            <a:avLst/>
          </a:prstGeom>
          <a:solidFill>
            <a:schemeClr val="bg1">
              <a:lumMod val="5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en-US" altLang="ja-JP" sz="1200" b="1">
                <a:solidFill>
                  <a:schemeClr val="bg1"/>
                </a:solidFill>
                <a:latin typeface="+mn-ea"/>
                <a:cs typeface="Hiragino Kaku Gothic Pro W3" charset="-128"/>
              </a:rPr>
              <a:t>Ⅰ</a:t>
            </a:r>
            <a:endParaRPr kumimoji="1" lang="ja-JP" altLang="en-US" sz="1200" b="1">
              <a:solidFill>
                <a:schemeClr val="bg1"/>
              </a:solidFill>
              <a:latin typeface="+mn-ea"/>
              <a:cs typeface="Hiragino Kaku Gothic Pro W3" charset="-128"/>
            </a:endParaRPr>
          </a:p>
        </p:txBody>
      </p:sp>
      <p:sp>
        <p:nvSpPr>
          <p:cNvPr id="4" name="フローチャート: 磁気ディスク 3">
            <a:extLst>
              <a:ext uri="{FF2B5EF4-FFF2-40B4-BE49-F238E27FC236}">
                <a16:creationId xmlns:a16="http://schemas.microsoft.com/office/drawing/2014/main" id="{8F8A67C8-517A-2BB2-E3A3-4902CBC1A444}"/>
              </a:ext>
            </a:extLst>
          </p:cNvPr>
          <p:cNvSpPr/>
          <p:nvPr/>
        </p:nvSpPr>
        <p:spPr>
          <a:xfrm>
            <a:off x="6729991" y="2826826"/>
            <a:ext cx="1001865" cy="468000"/>
          </a:xfrm>
          <a:prstGeom prst="flowChartMagneticDisk">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b"/>
          <a:lstStyle/>
          <a:p>
            <a:pPr algn="ctr"/>
            <a:r>
              <a:rPr kumimoji="1" lang="ja-JP" altLang="en-US" sz="1000">
                <a:solidFill>
                  <a:schemeClr val="accent4">
                    <a:lumMod val="65000"/>
                    <a:lumOff val="35000"/>
                  </a:schemeClr>
                </a:solidFill>
                <a:latin typeface="+mn-ea"/>
                <a:cs typeface="Hiragino Kaku Gothic Pro W3" charset="-128"/>
              </a:rPr>
              <a:t>経理入金</a:t>
            </a:r>
            <a:endParaRPr kumimoji="1" lang="en-US" altLang="ja-JP" sz="1000">
              <a:solidFill>
                <a:schemeClr val="accent4">
                  <a:lumMod val="65000"/>
                  <a:lumOff val="35000"/>
                </a:schemeClr>
              </a:solidFill>
              <a:latin typeface="+mn-ea"/>
              <a:cs typeface="Hiragino Kaku Gothic Pro W3" charset="-128"/>
            </a:endParaRPr>
          </a:p>
        </p:txBody>
      </p:sp>
      <p:sp>
        <p:nvSpPr>
          <p:cNvPr id="7" name="フローチャート: 定義済み処理 6">
            <a:extLst>
              <a:ext uri="{FF2B5EF4-FFF2-40B4-BE49-F238E27FC236}">
                <a16:creationId xmlns:a16="http://schemas.microsoft.com/office/drawing/2014/main" id="{750B2DAC-4AE2-D974-1F4B-5BF6B91742C7}"/>
              </a:ext>
            </a:extLst>
          </p:cNvPr>
          <p:cNvSpPr/>
          <p:nvPr/>
        </p:nvSpPr>
        <p:spPr>
          <a:xfrm>
            <a:off x="4466439" y="2898711"/>
            <a:ext cx="1092630" cy="345654"/>
          </a:xfrm>
          <a:prstGeom prst="flowChartPredefinedProcess">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1050">
                <a:solidFill>
                  <a:schemeClr val="accent4">
                    <a:lumMod val="65000"/>
                    <a:lumOff val="35000"/>
                  </a:schemeClr>
                </a:solidFill>
                <a:latin typeface="+mn-ea"/>
              </a:rPr>
              <a:t>入金形態</a:t>
            </a:r>
            <a:endParaRPr lang="en-US" altLang="ja-JP" sz="1050">
              <a:solidFill>
                <a:schemeClr val="accent4">
                  <a:lumMod val="65000"/>
                  <a:lumOff val="35000"/>
                </a:schemeClr>
              </a:solidFill>
              <a:latin typeface="+mn-ea"/>
            </a:endParaRPr>
          </a:p>
          <a:p>
            <a:pPr algn="ctr"/>
            <a:r>
              <a:rPr kumimoji="1" lang="ja-JP" altLang="en-US" sz="1050">
                <a:solidFill>
                  <a:schemeClr val="accent4">
                    <a:lumMod val="65000"/>
                    <a:lumOff val="35000"/>
                  </a:schemeClr>
                </a:solidFill>
                <a:latin typeface="+mn-ea"/>
              </a:rPr>
              <a:t>チェック</a:t>
            </a:r>
          </a:p>
        </p:txBody>
      </p:sp>
      <p:sp>
        <p:nvSpPr>
          <p:cNvPr id="11" name="円弧 10">
            <a:extLst>
              <a:ext uri="{FF2B5EF4-FFF2-40B4-BE49-F238E27FC236}">
                <a16:creationId xmlns:a16="http://schemas.microsoft.com/office/drawing/2014/main" id="{5568DF4D-745E-5C52-8D52-C549566221EB}"/>
              </a:ext>
            </a:extLst>
          </p:cNvPr>
          <p:cNvSpPr/>
          <p:nvPr/>
        </p:nvSpPr>
        <p:spPr>
          <a:xfrm rot="5400000" flipH="1">
            <a:off x="5467766" y="1881357"/>
            <a:ext cx="144000" cy="2412000"/>
          </a:xfrm>
          <a:prstGeom prst="arc">
            <a:avLst>
              <a:gd name="adj1" fmla="val 12147469"/>
              <a:gd name="adj2" fmla="val 21072921"/>
            </a:avLst>
          </a:prstGeom>
          <a:ln>
            <a:solidFill>
              <a:schemeClr val="bg1">
                <a:lumMod val="50000"/>
              </a:schemeClr>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12" name="正方形/長方形 11">
            <a:extLst>
              <a:ext uri="{FF2B5EF4-FFF2-40B4-BE49-F238E27FC236}">
                <a16:creationId xmlns:a16="http://schemas.microsoft.com/office/drawing/2014/main" id="{AD53C2EA-FC96-385E-304F-8990AC75D79A}"/>
              </a:ext>
            </a:extLst>
          </p:cNvPr>
          <p:cNvSpPr/>
          <p:nvPr/>
        </p:nvSpPr>
        <p:spPr>
          <a:xfrm>
            <a:off x="5646833" y="2982544"/>
            <a:ext cx="995393" cy="17829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36000" tIns="36000" rIns="36000" bIns="36000" rtlCol="0" anchor="ctr"/>
          <a:lstStyle>
            <a:defPPr>
              <a:defRPr lang="ja-JP"/>
            </a:defPPr>
            <a:lvl1pPr algn="l" rtl="0" fontAlgn="base">
              <a:spcBef>
                <a:spcPct val="0"/>
              </a:spcBef>
              <a:spcAft>
                <a:spcPct val="0"/>
              </a:spcAft>
              <a:defRPr kumimoji="1" kern="1200">
                <a:solidFill>
                  <a:schemeClr val="lt1"/>
                </a:solidFill>
                <a:latin typeface="+mn-lt"/>
                <a:ea typeface="+mn-ea"/>
                <a:cs typeface="+mn-cs"/>
              </a:defRPr>
            </a:lvl1pPr>
            <a:lvl2pPr marL="457200" algn="l" rtl="0" fontAlgn="base">
              <a:spcBef>
                <a:spcPct val="0"/>
              </a:spcBef>
              <a:spcAft>
                <a:spcPct val="0"/>
              </a:spcAft>
              <a:defRPr kumimoji="1" kern="1200">
                <a:solidFill>
                  <a:schemeClr val="lt1"/>
                </a:solidFill>
                <a:latin typeface="+mn-lt"/>
                <a:ea typeface="+mn-ea"/>
                <a:cs typeface="+mn-cs"/>
              </a:defRPr>
            </a:lvl2pPr>
            <a:lvl3pPr marL="914400" algn="l" rtl="0" fontAlgn="base">
              <a:spcBef>
                <a:spcPct val="0"/>
              </a:spcBef>
              <a:spcAft>
                <a:spcPct val="0"/>
              </a:spcAft>
              <a:defRPr kumimoji="1" kern="1200">
                <a:solidFill>
                  <a:schemeClr val="lt1"/>
                </a:solidFill>
                <a:latin typeface="+mn-lt"/>
                <a:ea typeface="+mn-ea"/>
                <a:cs typeface="+mn-cs"/>
              </a:defRPr>
            </a:lvl3pPr>
            <a:lvl4pPr marL="1371600" algn="l" rtl="0" fontAlgn="base">
              <a:spcBef>
                <a:spcPct val="0"/>
              </a:spcBef>
              <a:spcAft>
                <a:spcPct val="0"/>
              </a:spcAft>
              <a:defRPr kumimoji="1" kern="1200">
                <a:solidFill>
                  <a:schemeClr val="lt1"/>
                </a:solidFill>
                <a:latin typeface="+mn-lt"/>
                <a:ea typeface="+mn-ea"/>
                <a:cs typeface="+mn-cs"/>
              </a:defRPr>
            </a:lvl4pPr>
            <a:lvl5pPr marL="1828800" algn="l" rtl="0" fontAlgn="base">
              <a:spcBef>
                <a:spcPct val="0"/>
              </a:spcBef>
              <a:spcAft>
                <a:spcPct val="0"/>
              </a:spcAft>
              <a:defRPr kumimoji="1" kern="1200">
                <a:solidFill>
                  <a:schemeClr val="lt1"/>
                </a:solidFill>
                <a:latin typeface="+mn-lt"/>
                <a:ea typeface="+mn-ea"/>
                <a:cs typeface="+mn-cs"/>
              </a:defRPr>
            </a:lvl5pPr>
            <a:lvl6pPr marL="2286000" algn="l" defTabSz="914400" rtl="0" eaLnBrk="1" latinLnBrk="0" hangingPunct="1">
              <a:defRPr kumimoji="1" kern="1200">
                <a:solidFill>
                  <a:schemeClr val="lt1"/>
                </a:solidFill>
                <a:latin typeface="+mn-lt"/>
                <a:ea typeface="+mn-ea"/>
                <a:cs typeface="+mn-cs"/>
              </a:defRPr>
            </a:lvl6pPr>
            <a:lvl7pPr marL="2743200" algn="l" defTabSz="914400" rtl="0" eaLnBrk="1" latinLnBrk="0" hangingPunct="1">
              <a:defRPr kumimoji="1" kern="1200">
                <a:solidFill>
                  <a:schemeClr val="lt1"/>
                </a:solidFill>
                <a:latin typeface="+mn-lt"/>
                <a:ea typeface="+mn-ea"/>
                <a:cs typeface="+mn-cs"/>
              </a:defRPr>
            </a:lvl7pPr>
            <a:lvl8pPr marL="3200400" algn="l" defTabSz="914400" rtl="0" eaLnBrk="1" latinLnBrk="0" hangingPunct="1">
              <a:defRPr kumimoji="1" kern="1200">
                <a:solidFill>
                  <a:schemeClr val="lt1"/>
                </a:solidFill>
                <a:latin typeface="+mn-lt"/>
                <a:ea typeface="+mn-ea"/>
                <a:cs typeface="+mn-cs"/>
              </a:defRPr>
            </a:lvl8pPr>
            <a:lvl9pPr marL="3657600" algn="l" defTabSz="914400" rtl="0" eaLnBrk="1" latinLnBrk="0" hangingPunct="1">
              <a:defRPr kumimoji="1" kern="1200">
                <a:solidFill>
                  <a:schemeClr val="lt1"/>
                </a:solidFill>
                <a:latin typeface="+mn-lt"/>
                <a:ea typeface="+mn-ea"/>
                <a:cs typeface="+mn-cs"/>
              </a:defRPr>
            </a:lvl9pPr>
          </a:lstStyle>
          <a:p>
            <a:pPr algn="ctr" fontAlgn="auto">
              <a:spcBef>
                <a:spcPts val="0"/>
              </a:spcBef>
              <a:spcAft>
                <a:spcPts val="0"/>
              </a:spcAft>
            </a:pPr>
            <a:r>
              <a:rPr lang="en-US" altLang="ja-JP" sz="1000">
                <a:solidFill>
                  <a:srgbClr val="000000">
                    <a:lumMod val="65000"/>
                    <a:lumOff val="35000"/>
                  </a:srgbClr>
                </a:solidFill>
                <a:effectLst>
                  <a:glow rad="127000">
                    <a:schemeClr val="bg1"/>
                  </a:glow>
                </a:effectLst>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Key</a:t>
            </a:r>
            <a:r>
              <a:rPr lang="ja-JP" altLang="en-US" sz="1000">
                <a:solidFill>
                  <a:srgbClr val="000000">
                    <a:lumMod val="65000"/>
                    <a:lumOff val="35000"/>
                  </a:srgbClr>
                </a:solidFill>
                <a:effectLst>
                  <a:glow rad="127000">
                    <a:schemeClr val="bg1"/>
                  </a:glow>
                </a:effectLst>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：入金＃</a:t>
            </a:r>
            <a:endParaRPr lang="en-US" altLang="ja-JP" sz="1000">
              <a:solidFill>
                <a:srgbClr val="000000">
                  <a:lumMod val="65000"/>
                  <a:lumOff val="35000"/>
                </a:srgbClr>
              </a:solidFill>
              <a:effectLst>
                <a:glow rad="127000">
                  <a:schemeClr val="bg1"/>
                </a:glow>
              </a:effectLst>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endParaRPr>
          </a:p>
        </p:txBody>
      </p:sp>
      <p:sp>
        <p:nvSpPr>
          <p:cNvPr id="13" name="正方形/長方形 12">
            <a:extLst>
              <a:ext uri="{FF2B5EF4-FFF2-40B4-BE49-F238E27FC236}">
                <a16:creationId xmlns:a16="http://schemas.microsoft.com/office/drawing/2014/main" id="{39999DB6-79A8-1488-B161-AA11C60D379D}"/>
              </a:ext>
            </a:extLst>
          </p:cNvPr>
          <p:cNvSpPr/>
          <p:nvPr/>
        </p:nvSpPr>
        <p:spPr>
          <a:xfrm>
            <a:off x="8116471" y="2744414"/>
            <a:ext cx="3780000" cy="6534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252000" indent="-171450">
              <a:spcBef>
                <a:spcPts val="1800"/>
              </a:spcBef>
              <a:buFont typeface="Wingdings" panose="05000000000000000000" pitchFamily="2" charset="2"/>
              <a:buChar char="ü"/>
            </a:pPr>
            <a:r>
              <a:rPr kumimoji="1" lang="ja-JP" altLang="en-US" sz="1100">
                <a:solidFill>
                  <a:schemeClr val="accent4">
                    <a:lumMod val="65000"/>
                    <a:lumOff val="35000"/>
                  </a:schemeClr>
                </a:solidFill>
                <a:latin typeface="+mn-ea"/>
                <a:cs typeface="Hiragino Kaku Gothic Pro W3" charset="-128"/>
              </a:rPr>
              <a:t>入金＃を</a:t>
            </a:r>
            <a:r>
              <a:rPr kumimoji="1" lang="en-US" altLang="ja-JP" sz="1100">
                <a:solidFill>
                  <a:schemeClr val="accent4">
                    <a:lumMod val="65000"/>
                    <a:lumOff val="35000"/>
                  </a:schemeClr>
                </a:solidFill>
                <a:latin typeface="+mn-ea"/>
                <a:cs typeface="Hiragino Kaku Gothic Pro W3" charset="-128"/>
              </a:rPr>
              <a:t>Key</a:t>
            </a:r>
            <a:r>
              <a:rPr kumimoji="1" lang="ja-JP" altLang="en-US" sz="1100">
                <a:solidFill>
                  <a:schemeClr val="accent4">
                    <a:lumMod val="65000"/>
                    <a:lumOff val="35000"/>
                  </a:schemeClr>
                </a:solidFill>
                <a:latin typeface="+mn-ea"/>
                <a:cs typeface="Hiragino Kaku Gothic Pro W3" charset="-128"/>
              </a:rPr>
              <a:t>にして入金形態を取得し、</a:t>
            </a:r>
            <a:r>
              <a:rPr lang="ja-JP" altLang="en-US" sz="1100">
                <a:solidFill>
                  <a:schemeClr val="accent4">
                    <a:lumMod val="65000"/>
                    <a:lumOff val="35000"/>
                  </a:schemeClr>
                </a:solidFill>
                <a:latin typeface="+mn-ea"/>
                <a:cs typeface="Hiragino Kaku Gothic Pro W3" charset="-128"/>
              </a:rPr>
              <a:t>銀行振込 </a:t>
            </a:r>
            <a:r>
              <a:rPr lang="en-US" altLang="ja-JP" sz="1100">
                <a:solidFill>
                  <a:schemeClr val="accent4">
                    <a:lumMod val="65000"/>
                    <a:lumOff val="35000"/>
                  </a:schemeClr>
                </a:solidFill>
                <a:latin typeface="+mn-ea"/>
                <a:cs typeface="Hiragino Kaku Gothic Pro W3" charset="-128"/>
              </a:rPr>
              <a:t>or</a:t>
            </a:r>
            <a:r>
              <a:rPr lang="ja-JP" altLang="en-US" sz="1100">
                <a:solidFill>
                  <a:schemeClr val="accent4">
                    <a:lumMod val="65000"/>
                    <a:lumOff val="35000"/>
                  </a:schemeClr>
                </a:solidFill>
                <a:latin typeface="+mn-ea"/>
                <a:cs typeface="Hiragino Kaku Gothic Pro W3" charset="-128"/>
              </a:rPr>
              <a:t> </a:t>
            </a:r>
            <a:r>
              <a:rPr kumimoji="1" lang="en-US" altLang="ja-JP" sz="1100">
                <a:solidFill>
                  <a:schemeClr val="accent4">
                    <a:lumMod val="65000"/>
                    <a:lumOff val="35000"/>
                  </a:schemeClr>
                </a:solidFill>
                <a:latin typeface="+mn-ea"/>
                <a:cs typeface="Hiragino Kaku Gothic Pro W3" charset="-128"/>
              </a:rPr>
              <a:t>CVS</a:t>
            </a:r>
            <a:r>
              <a:rPr kumimoji="1" lang="ja-JP" altLang="en-US" sz="1100">
                <a:solidFill>
                  <a:schemeClr val="accent4">
                    <a:lumMod val="65000"/>
                    <a:lumOff val="35000"/>
                  </a:schemeClr>
                </a:solidFill>
                <a:latin typeface="+mn-ea"/>
                <a:cs typeface="Hiragino Kaku Gothic Pro W3" charset="-128"/>
              </a:rPr>
              <a:t>・</a:t>
            </a:r>
            <a:r>
              <a:rPr lang="ja-JP" altLang="en-US" sz="1100">
                <a:solidFill>
                  <a:schemeClr val="accent4">
                    <a:lumMod val="65000"/>
                    <a:lumOff val="35000"/>
                  </a:schemeClr>
                </a:solidFill>
                <a:latin typeface="+mn-ea"/>
                <a:cs typeface="Hiragino Kaku Gothic Pro W3" charset="-128"/>
              </a:rPr>
              <a:t>口座振替</a:t>
            </a:r>
            <a:r>
              <a:rPr kumimoji="1" lang="ja-JP" altLang="en-US" sz="1100">
                <a:solidFill>
                  <a:schemeClr val="accent4">
                    <a:lumMod val="65000"/>
                    <a:lumOff val="35000"/>
                  </a:schemeClr>
                </a:solidFill>
                <a:latin typeface="+mn-ea"/>
                <a:cs typeface="Hiragino Kaku Gothic Pro W3" charset="-128"/>
              </a:rPr>
              <a:t>を</a:t>
            </a:r>
            <a:r>
              <a:rPr lang="ja-JP" altLang="en-US" sz="1100">
                <a:solidFill>
                  <a:schemeClr val="accent4">
                    <a:lumMod val="65000"/>
                    <a:lumOff val="35000"/>
                  </a:schemeClr>
                </a:solidFill>
                <a:latin typeface="+mn-ea"/>
                <a:cs typeface="Hiragino Kaku Gothic Pro W3" charset="-128"/>
              </a:rPr>
              <a:t>チェック</a:t>
            </a:r>
            <a:r>
              <a:rPr kumimoji="1" lang="ja-JP" altLang="en-US" sz="1100">
                <a:solidFill>
                  <a:schemeClr val="accent4">
                    <a:lumMod val="65000"/>
                    <a:lumOff val="35000"/>
                  </a:schemeClr>
                </a:solidFill>
                <a:latin typeface="+mn-ea"/>
                <a:cs typeface="Hiragino Kaku Gothic Pro W3" charset="-128"/>
              </a:rPr>
              <a:t>する</a:t>
            </a:r>
            <a:br>
              <a:rPr kumimoji="1" lang="en-US" altLang="ja-JP" sz="1100">
                <a:solidFill>
                  <a:schemeClr val="accent4">
                    <a:lumMod val="65000"/>
                    <a:lumOff val="35000"/>
                  </a:schemeClr>
                </a:solidFill>
                <a:latin typeface="+mn-ea"/>
                <a:cs typeface="Hiragino Kaku Gothic Pro W3" charset="-128"/>
              </a:rPr>
            </a:br>
            <a:r>
              <a:rPr kumimoji="1" lang="ja-JP" altLang="en-US" sz="1100">
                <a:solidFill>
                  <a:schemeClr val="accent4">
                    <a:lumMod val="65000"/>
                    <a:lumOff val="35000"/>
                  </a:schemeClr>
                </a:solidFill>
                <a:latin typeface="+mn-ea"/>
                <a:cs typeface="Hiragino Kaku Gothic Pro W3" charset="-128"/>
              </a:rPr>
              <a:t>　①</a:t>
            </a:r>
            <a:r>
              <a:rPr lang="ja-JP" altLang="en-US" sz="1100">
                <a:solidFill>
                  <a:schemeClr val="accent4">
                    <a:lumMod val="65000"/>
                    <a:lumOff val="35000"/>
                  </a:schemeClr>
                </a:solidFill>
                <a:latin typeface="+mn-ea"/>
                <a:cs typeface="Hiragino Kaku Gothic Pro W3" charset="-128"/>
              </a:rPr>
              <a:t>銀行振込       ：入金＃単位に伝票を作成する</a:t>
            </a:r>
            <a:br>
              <a:rPr lang="en-US" altLang="ja-JP" sz="1100">
                <a:solidFill>
                  <a:schemeClr val="accent4">
                    <a:lumMod val="65000"/>
                    <a:lumOff val="35000"/>
                  </a:schemeClr>
                </a:solidFill>
                <a:latin typeface="+mn-ea"/>
                <a:cs typeface="Hiragino Kaku Gothic Pro W3" charset="-128"/>
              </a:rPr>
            </a:br>
            <a:r>
              <a:rPr lang="ja-JP" altLang="en-US" sz="1100">
                <a:solidFill>
                  <a:schemeClr val="accent4">
                    <a:lumMod val="65000"/>
                    <a:lumOff val="35000"/>
                  </a:schemeClr>
                </a:solidFill>
                <a:latin typeface="+mn-ea"/>
                <a:cs typeface="Hiragino Kaku Gothic Pro W3" charset="-128"/>
              </a:rPr>
              <a:t>　②</a:t>
            </a:r>
            <a:r>
              <a:rPr lang="en-US" altLang="ja-JP" sz="1100">
                <a:solidFill>
                  <a:schemeClr val="accent4">
                    <a:lumMod val="65000"/>
                    <a:lumOff val="35000"/>
                  </a:schemeClr>
                </a:solidFill>
                <a:latin typeface="+mn-ea"/>
                <a:cs typeface="Hiragino Kaku Gothic Pro W3" charset="-128"/>
              </a:rPr>
              <a:t>CVS</a:t>
            </a:r>
            <a:r>
              <a:rPr lang="ja-JP" altLang="en-US" sz="1100">
                <a:solidFill>
                  <a:schemeClr val="accent4">
                    <a:lumMod val="65000"/>
                    <a:lumOff val="35000"/>
                  </a:schemeClr>
                </a:solidFill>
                <a:latin typeface="+mn-ea"/>
                <a:cs typeface="Hiragino Kaku Gothic Pro W3" charset="-128"/>
              </a:rPr>
              <a:t>・口座振替：請求＃単位に伝票を作成する</a:t>
            </a:r>
            <a:endParaRPr lang="en-US" altLang="ja-JP" sz="1100">
              <a:solidFill>
                <a:schemeClr val="bg1">
                  <a:lumMod val="85000"/>
                </a:schemeClr>
              </a:solidFill>
              <a:latin typeface="+mn-ea"/>
              <a:cs typeface="Hiragino Kaku Gothic Pro W3" charset="-128"/>
            </a:endParaRPr>
          </a:p>
        </p:txBody>
      </p:sp>
      <p:sp>
        <p:nvSpPr>
          <p:cNvPr id="15" name="正方形/長方形 14">
            <a:extLst>
              <a:ext uri="{FF2B5EF4-FFF2-40B4-BE49-F238E27FC236}">
                <a16:creationId xmlns:a16="http://schemas.microsoft.com/office/drawing/2014/main" id="{7D74FDA0-C66C-37EE-DC44-2918B16FE2B3}"/>
              </a:ext>
            </a:extLst>
          </p:cNvPr>
          <p:cNvSpPr/>
          <p:nvPr/>
        </p:nvSpPr>
        <p:spPr>
          <a:xfrm>
            <a:off x="762520" y="2755172"/>
            <a:ext cx="3157542" cy="22245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lang="ja-JP" altLang="en-US" sz="1200" b="1">
                <a:solidFill>
                  <a:schemeClr val="accent4">
                    <a:lumMod val="65000"/>
                    <a:lumOff val="35000"/>
                  </a:schemeClr>
                </a:solidFill>
                <a:latin typeface="+mn-ea"/>
                <a:cs typeface="Hiragino Kaku Gothic Pro W3" charset="-128"/>
              </a:rPr>
              <a:t>入金形態をチェックする</a:t>
            </a:r>
            <a:endParaRPr kumimoji="1" lang="ja-JP" altLang="en-US" sz="1200" b="1">
              <a:solidFill>
                <a:schemeClr val="accent4">
                  <a:lumMod val="65000"/>
                  <a:lumOff val="35000"/>
                </a:schemeClr>
              </a:solidFill>
              <a:latin typeface="+mn-ea"/>
              <a:cs typeface="Hiragino Kaku Gothic Pro W3" charset="-128"/>
            </a:endParaRPr>
          </a:p>
        </p:txBody>
      </p:sp>
      <p:sp>
        <p:nvSpPr>
          <p:cNvPr id="16" name="楕円 15">
            <a:extLst>
              <a:ext uri="{FF2B5EF4-FFF2-40B4-BE49-F238E27FC236}">
                <a16:creationId xmlns:a16="http://schemas.microsoft.com/office/drawing/2014/main" id="{72C6DA7F-5B83-835D-18AC-03874E18858B}"/>
              </a:ext>
            </a:extLst>
          </p:cNvPr>
          <p:cNvSpPr/>
          <p:nvPr/>
        </p:nvSpPr>
        <p:spPr>
          <a:xfrm>
            <a:off x="391825" y="2041638"/>
            <a:ext cx="215287" cy="222452"/>
          </a:xfrm>
          <a:prstGeom prst="ellipse">
            <a:avLst/>
          </a:prstGeom>
          <a:solidFill>
            <a:schemeClr val="bg1">
              <a:lumMod val="5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en-US" altLang="ja-JP" sz="1200" b="1">
                <a:solidFill>
                  <a:schemeClr val="bg1"/>
                </a:solidFill>
                <a:latin typeface="+mn-ea"/>
                <a:cs typeface="Hiragino Kaku Gothic Pro W3" charset="-128"/>
              </a:rPr>
              <a:t>Ⅱ</a:t>
            </a:r>
            <a:endParaRPr kumimoji="1" lang="ja-JP" altLang="en-US" sz="1200" b="1">
              <a:solidFill>
                <a:schemeClr val="bg1"/>
              </a:solidFill>
              <a:latin typeface="+mn-ea"/>
              <a:cs typeface="Hiragino Kaku Gothic Pro W3" charset="-128"/>
            </a:endParaRPr>
          </a:p>
        </p:txBody>
      </p:sp>
      <p:cxnSp>
        <p:nvCxnSpPr>
          <p:cNvPr id="17" name="直線コネクタ 16">
            <a:extLst>
              <a:ext uri="{FF2B5EF4-FFF2-40B4-BE49-F238E27FC236}">
                <a16:creationId xmlns:a16="http://schemas.microsoft.com/office/drawing/2014/main" id="{C1AF551A-4F9F-2A1D-5F60-7D80A5A58269}"/>
              </a:ext>
            </a:extLst>
          </p:cNvPr>
          <p:cNvCxnSpPr>
            <a:cxnSpLocks/>
          </p:cNvCxnSpPr>
          <p:nvPr/>
        </p:nvCxnSpPr>
        <p:spPr>
          <a:xfrm>
            <a:off x="301824" y="2695128"/>
            <a:ext cx="11595600" cy="0"/>
          </a:xfrm>
          <a:prstGeom prst="line">
            <a:avLst/>
          </a:prstGeom>
          <a:noFill/>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コネクタ: カギ線 13">
            <a:extLst>
              <a:ext uri="{FF2B5EF4-FFF2-40B4-BE49-F238E27FC236}">
                <a16:creationId xmlns:a16="http://schemas.microsoft.com/office/drawing/2014/main" id="{E555AC31-39F3-E2B4-67CA-DD9F24B329BE}"/>
              </a:ext>
            </a:extLst>
          </p:cNvPr>
          <p:cNvCxnSpPr>
            <a:cxnSpLocks/>
            <a:stCxn id="7" idx="2"/>
            <a:endCxn id="8" idx="2"/>
          </p:cNvCxnSpPr>
          <p:nvPr/>
        </p:nvCxnSpPr>
        <p:spPr>
          <a:xfrm rot="16200000" flipH="1">
            <a:off x="5623703" y="2633416"/>
            <a:ext cx="407575" cy="1629472"/>
          </a:xfrm>
          <a:prstGeom prst="bentConnector2">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7F813347-C438-075B-0B61-21DF05EC7F6A}"/>
              </a:ext>
            </a:extLst>
          </p:cNvPr>
          <p:cNvCxnSpPr>
            <a:cxnSpLocks/>
            <a:stCxn id="123" idx="2"/>
            <a:endCxn id="7" idx="0"/>
          </p:cNvCxnSpPr>
          <p:nvPr/>
        </p:nvCxnSpPr>
        <p:spPr>
          <a:xfrm>
            <a:off x="5012754" y="2530044"/>
            <a:ext cx="0" cy="368667"/>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正方形/長方形 31">
            <a:extLst>
              <a:ext uri="{FF2B5EF4-FFF2-40B4-BE49-F238E27FC236}">
                <a16:creationId xmlns:a16="http://schemas.microsoft.com/office/drawing/2014/main" id="{29785AB1-C19B-562D-CF72-1FAA54725920}"/>
              </a:ext>
            </a:extLst>
          </p:cNvPr>
          <p:cNvSpPr/>
          <p:nvPr/>
        </p:nvSpPr>
        <p:spPr>
          <a:xfrm>
            <a:off x="5342940" y="3553984"/>
            <a:ext cx="995393" cy="17829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36000" tIns="36000" rIns="36000" bIns="36000" rtlCol="0" anchor="ctr"/>
          <a:lstStyle>
            <a:defPPr>
              <a:defRPr lang="ja-JP"/>
            </a:defPPr>
            <a:lvl1pPr algn="l" rtl="0" fontAlgn="base">
              <a:spcBef>
                <a:spcPct val="0"/>
              </a:spcBef>
              <a:spcAft>
                <a:spcPct val="0"/>
              </a:spcAft>
              <a:defRPr kumimoji="1" kern="1200">
                <a:solidFill>
                  <a:schemeClr val="lt1"/>
                </a:solidFill>
                <a:latin typeface="+mn-lt"/>
                <a:ea typeface="+mn-ea"/>
                <a:cs typeface="+mn-cs"/>
              </a:defRPr>
            </a:lvl1pPr>
            <a:lvl2pPr marL="457200" algn="l" rtl="0" fontAlgn="base">
              <a:spcBef>
                <a:spcPct val="0"/>
              </a:spcBef>
              <a:spcAft>
                <a:spcPct val="0"/>
              </a:spcAft>
              <a:defRPr kumimoji="1" kern="1200">
                <a:solidFill>
                  <a:schemeClr val="lt1"/>
                </a:solidFill>
                <a:latin typeface="+mn-lt"/>
                <a:ea typeface="+mn-ea"/>
                <a:cs typeface="+mn-cs"/>
              </a:defRPr>
            </a:lvl2pPr>
            <a:lvl3pPr marL="914400" algn="l" rtl="0" fontAlgn="base">
              <a:spcBef>
                <a:spcPct val="0"/>
              </a:spcBef>
              <a:spcAft>
                <a:spcPct val="0"/>
              </a:spcAft>
              <a:defRPr kumimoji="1" kern="1200">
                <a:solidFill>
                  <a:schemeClr val="lt1"/>
                </a:solidFill>
                <a:latin typeface="+mn-lt"/>
                <a:ea typeface="+mn-ea"/>
                <a:cs typeface="+mn-cs"/>
              </a:defRPr>
            </a:lvl3pPr>
            <a:lvl4pPr marL="1371600" algn="l" rtl="0" fontAlgn="base">
              <a:spcBef>
                <a:spcPct val="0"/>
              </a:spcBef>
              <a:spcAft>
                <a:spcPct val="0"/>
              </a:spcAft>
              <a:defRPr kumimoji="1" kern="1200">
                <a:solidFill>
                  <a:schemeClr val="lt1"/>
                </a:solidFill>
                <a:latin typeface="+mn-lt"/>
                <a:ea typeface="+mn-ea"/>
                <a:cs typeface="+mn-cs"/>
              </a:defRPr>
            </a:lvl4pPr>
            <a:lvl5pPr marL="1828800" algn="l" rtl="0" fontAlgn="base">
              <a:spcBef>
                <a:spcPct val="0"/>
              </a:spcBef>
              <a:spcAft>
                <a:spcPct val="0"/>
              </a:spcAft>
              <a:defRPr kumimoji="1" kern="1200">
                <a:solidFill>
                  <a:schemeClr val="lt1"/>
                </a:solidFill>
                <a:latin typeface="+mn-lt"/>
                <a:ea typeface="+mn-ea"/>
                <a:cs typeface="+mn-cs"/>
              </a:defRPr>
            </a:lvl5pPr>
            <a:lvl6pPr marL="2286000" algn="l" defTabSz="914400" rtl="0" eaLnBrk="1" latinLnBrk="0" hangingPunct="1">
              <a:defRPr kumimoji="1" kern="1200">
                <a:solidFill>
                  <a:schemeClr val="lt1"/>
                </a:solidFill>
                <a:latin typeface="+mn-lt"/>
                <a:ea typeface="+mn-ea"/>
                <a:cs typeface="+mn-cs"/>
              </a:defRPr>
            </a:lvl6pPr>
            <a:lvl7pPr marL="2743200" algn="l" defTabSz="914400" rtl="0" eaLnBrk="1" latinLnBrk="0" hangingPunct="1">
              <a:defRPr kumimoji="1" kern="1200">
                <a:solidFill>
                  <a:schemeClr val="lt1"/>
                </a:solidFill>
                <a:latin typeface="+mn-lt"/>
                <a:ea typeface="+mn-ea"/>
                <a:cs typeface="+mn-cs"/>
              </a:defRPr>
            </a:lvl7pPr>
            <a:lvl8pPr marL="3200400" algn="l" defTabSz="914400" rtl="0" eaLnBrk="1" latinLnBrk="0" hangingPunct="1">
              <a:defRPr kumimoji="1" kern="1200">
                <a:solidFill>
                  <a:schemeClr val="lt1"/>
                </a:solidFill>
                <a:latin typeface="+mn-lt"/>
                <a:ea typeface="+mn-ea"/>
                <a:cs typeface="+mn-cs"/>
              </a:defRPr>
            </a:lvl8pPr>
            <a:lvl9pPr marL="3657600" algn="l" defTabSz="914400" rtl="0" eaLnBrk="1" latinLnBrk="0" hangingPunct="1">
              <a:defRPr kumimoji="1"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a:ln>
                  <a:noFill/>
                </a:ln>
                <a:solidFill>
                  <a:srgbClr val="000000">
                    <a:lumMod val="65000"/>
                    <a:lumOff val="35000"/>
                  </a:srgbClr>
                </a:solidFill>
                <a:effectLst>
                  <a:glow rad="127000">
                    <a:schemeClr val="bg1"/>
                  </a:glow>
                </a:effectLst>
                <a:uLnTx/>
                <a:uFillTx/>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CVS</a:t>
            </a:r>
            <a:r>
              <a:rPr kumimoji="1" lang="ja-JP" altLang="en-US" sz="1000" b="0" i="0" u="none" strike="noStrike" kern="1200" cap="none" spc="0" normalizeH="0" baseline="0" noProof="0">
                <a:ln>
                  <a:noFill/>
                </a:ln>
                <a:solidFill>
                  <a:srgbClr val="000000">
                    <a:lumMod val="65000"/>
                    <a:lumOff val="35000"/>
                  </a:srgbClr>
                </a:solidFill>
                <a:effectLst>
                  <a:glow rad="127000">
                    <a:schemeClr val="bg1"/>
                  </a:glow>
                </a:effectLst>
                <a:uLnTx/>
                <a:uFillTx/>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・口振の場合</a:t>
            </a:r>
            <a:endParaRPr kumimoji="1" lang="en-US" altLang="ja-JP" sz="1000" b="0" i="0" u="none" strike="noStrike" kern="1200" cap="none" spc="0" normalizeH="0" baseline="0" noProof="0">
              <a:ln>
                <a:noFill/>
              </a:ln>
              <a:solidFill>
                <a:srgbClr val="000000">
                  <a:lumMod val="65000"/>
                  <a:lumOff val="35000"/>
                </a:srgbClr>
              </a:solidFill>
              <a:effectLst>
                <a:glow rad="127000">
                  <a:schemeClr val="bg1"/>
                </a:glow>
              </a:effectLst>
              <a:uLnTx/>
              <a:uFillTx/>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endParaRPr>
          </a:p>
        </p:txBody>
      </p:sp>
      <p:sp>
        <p:nvSpPr>
          <p:cNvPr id="28" name="正方形/長方形 27">
            <a:extLst>
              <a:ext uri="{FF2B5EF4-FFF2-40B4-BE49-F238E27FC236}">
                <a16:creationId xmlns:a16="http://schemas.microsoft.com/office/drawing/2014/main" id="{5BAF358C-4F73-80DA-9F7E-2E508AD513DD}"/>
              </a:ext>
            </a:extLst>
          </p:cNvPr>
          <p:cNvSpPr/>
          <p:nvPr/>
        </p:nvSpPr>
        <p:spPr>
          <a:xfrm>
            <a:off x="4671050" y="3747900"/>
            <a:ext cx="679867" cy="17829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36000" tIns="36000" rIns="36000" bIns="36000" rtlCol="0" anchor="ctr"/>
          <a:lstStyle>
            <a:defPPr>
              <a:defRPr lang="ja-JP"/>
            </a:defPPr>
            <a:lvl1pPr algn="l" rtl="0" fontAlgn="base">
              <a:spcBef>
                <a:spcPct val="0"/>
              </a:spcBef>
              <a:spcAft>
                <a:spcPct val="0"/>
              </a:spcAft>
              <a:defRPr kumimoji="1" kern="1200">
                <a:solidFill>
                  <a:schemeClr val="lt1"/>
                </a:solidFill>
                <a:latin typeface="+mn-lt"/>
                <a:ea typeface="+mn-ea"/>
                <a:cs typeface="+mn-cs"/>
              </a:defRPr>
            </a:lvl1pPr>
            <a:lvl2pPr marL="457200" algn="l" rtl="0" fontAlgn="base">
              <a:spcBef>
                <a:spcPct val="0"/>
              </a:spcBef>
              <a:spcAft>
                <a:spcPct val="0"/>
              </a:spcAft>
              <a:defRPr kumimoji="1" kern="1200">
                <a:solidFill>
                  <a:schemeClr val="lt1"/>
                </a:solidFill>
                <a:latin typeface="+mn-lt"/>
                <a:ea typeface="+mn-ea"/>
                <a:cs typeface="+mn-cs"/>
              </a:defRPr>
            </a:lvl2pPr>
            <a:lvl3pPr marL="914400" algn="l" rtl="0" fontAlgn="base">
              <a:spcBef>
                <a:spcPct val="0"/>
              </a:spcBef>
              <a:spcAft>
                <a:spcPct val="0"/>
              </a:spcAft>
              <a:defRPr kumimoji="1" kern="1200">
                <a:solidFill>
                  <a:schemeClr val="lt1"/>
                </a:solidFill>
                <a:latin typeface="+mn-lt"/>
                <a:ea typeface="+mn-ea"/>
                <a:cs typeface="+mn-cs"/>
              </a:defRPr>
            </a:lvl3pPr>
            <a:lvl4pPr marL="1371600" algn="l" rtl="0" fontAlgn="base">
              <a:spcBef>
                <a:spcPct val="0"/>
              </a:spcBef>
              <a:spcAft>
                <a:spcPct val="0"/>
              </a:spcAft>
              <a:defRPr kumimoji="1" kern="1200">
                <a:solidFill>
                  <a:schemeClr val="lt1"/>
                </a:solidFill>
                <a:latin typeface="+mn-lt"/>
                <a:ea typeface="+mn-ea"/>
                <a:cs typeface="+mn-cs"/>
              </a:defRPr>
            </a:lvl4pPr>
            <a:lvl5pPr marL="1828800" algn="l" rtl="0" fontAlgn="base">
              <a:spcBef>
                <a:spcPct val="0"/>
              </a:spcBef>
              <a:spcAft>
                <a:spcPct val="0"/>
              </a:spcAft>
              <a:defRPr kumimoji="1" kern="1200">
                <a:solidFill>
                  <a:schemeClr val="lt1"/>
                </a:solidFill>
                <a:latin typeface="+mn-lt"/>
                <a:ea typeface="+mn-ea"/>
                <a:cs typeface="+mn-cs"/>
              </a:defRPr>
            </a:lvl5pPr>
            <a:lvl6pPr marL="2286000" algn="l" defTabSz="914400" rtl="0" eaLnBrk="1" latinLnBrk="0" hangingPunct="1">
              <a:defRPr kumimoji="1" kern="1200">
                <a:solidFill>
                  <a:schemeClr val="lt1"/>
                </a:solidFill>
                <a:latin typeface="+mn-lt"/>
                <a:ea typeface="+mn-ea"/>
                <a:cs typeface="+mn-cs"/>
              </a:defRPr>
            </a:lvl6pPr>
            <a:lvl7pPr marL="2743200" algn="l" defTabSz="914400" rtl="0" eaLnBrk="1" latinLnBrk="0" hangingPunct="1">
              <a:defRPr kumimoji="1" kern="1200">
                <a:solidFill>
                  <a:schemeClr val="lt1"/>
                </a:solidFill>
                <a:latin typeface="+mn-lt"/>
                <a:ea typeface="+mn-ea"/>
                <a:cs typeface="+mn-cs"/>
              </a:defRPr>
            </a:lvl7pPr>
            <a:lvl8pPr marL="3200400" algn="l" defTabSz="914400" rtl="0" eaLnBrk="1" latinLnBrk="0" hangingPunct="1">
              <a:defRPr kumimoji="1" kern="1200">
                <a:solidFill>
                  <a:schemeClr val="lt1"/>
                </a:solidFill>
                <a:latin typeface="+mn-lt"/>
                <a:ea typeface="+mn-ea"/>
                <a:cs typeface="+mn-cs"/>
              </a:defRPr>
            </a:lvl8pPr>
            <a:lvl9pPr marL="3657600" algn="l" defTabSz="914400" rtl="0" eaLnBrk="1" latinLnBrk="0" hangingPunct="1">
              <a:defRPr kumimoji="1"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000">
                <a:solidFill>
                  <a:srgbClr val="000000">
                    <a:lumMod val="65000"/>
                    <a:lumOff val="35000"/>
                  </a:srgbClr>
                </a:solidFill>
                <a:effectLst>
                  <a:glow rad="127000">
                    <a:schemeClr val="bg1"/>
                  </a:glow>
                </a:effectLst>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銀行振込</a:t>
            </a:r>
            <a:r>
              <a:rPr kumimoji="1" lang="ja-JP" altLang="en-US" sz="1000" b="0" i="0" u="none" strike="noStrike" kern="1200" cap="none" spc="0" normalizeH="0" baseline="0" noProof="0">
                <a:ln>
                  <a:noFill/>
                </a:ln>
                <a:solidFill>
                  <a:srgbClr val="000000">
                    <a:lumMod val="65000"/>
                    <a:lumOff val="35000"/>
                  </a:srgbClr>
                </a:solidFill>
                <a:effectLst>
                  <a:glow rad="127000">
                    <a:schemeClr val="bg1"/>
                  </a:glow>
                </a:effectLst>
                <a:uLnTx/>
                <a:uFillTx/>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の場合</a:t>
            </a:r>
            <a:endParaRPr kumimoji="1" lang="en-US" altLang="ja-JP" sz="1000" b="0" i="0" u="none" strike="noStrike" kern="1200" cap="none" spc="0" normalizeH="0" baseline="0" noProof="0">
              <a:ln>
                <a:noFill/>
              </a:ln>
              <a:solidFill>
                <a:srgbClr val="000000">
                  <a:lumMod val="65000"/>
                  <a:lumOff val="35000"/>
                </a:srgbClr>
              </a:solidFill>
              <a:effectLst>
                <a:glow rad="127000">
                  <a:schemeClr val="bg1"/>
                </a:glow>
              </a:effectLst>
              <a:uLnTx/>
              <a:uFillTx/>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endParaRPr>
          </a:p>
        </p:txBody>
      </p:sp>
      <p:sp>
        <p:nvSpPr>
          <p:cNvPr id="8" name="楕円 7">
            <a:extLst>
              <a:ext uri="{FF2B5EF4-FFF2-40B4-BE49-F238E27FC236}">
                <a16:creationId xmlns:a16="http://schemas.microsoft.com/office/drawing/2014/main" id="{31D35A48-3CD6-919C-2667-5DBA3026247A}"/>
              </a:ext>
            </a:extLst>
          </p:cNvPr>
          <p:cNvSpPr/>
          <p:nvPr/>
        </p:nvSpPr>
        <p:spPr>
          <a:xfrm>
            <a:off x="6642226" y="3562791"/>
            <a:ext cx="1602311" cy="178297"/>
          </a:xfrm>
          <a:prstGeom prst="ellipse">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36000" tIns="36000" rIns="36000" bIns="36000" rtlCol="0" anchor="ctr"/>
          <a:lstStyle>
            <a:defPPr>
              <a:defRPr lang="ja-JP"/>
            </a:defPPr>
            <a:lvl1pPr algn="l" rtl="0" fontAlgn="base">
              <a:spcBef>
                <a:spcPct val="0"/>
              </a:spcBef>
              <a:spcAft>
                <a:spcPct val="0"/>
              </a:spcAft>
              <a:defRPr kumimoji="1" kern="1200">
                <a:solidFill>
                  <a:schemeClr val="lt1"/>
                </a:solidFill>
                <a:latin typeface="+mn-lt"/>
                <a:ea typeface="+mn-ea"/>
                <a:cs typeface="+mn-cs"/>
              </a:defRPr>
            </a:lvl1pPr>
            <a:lvl2pPr marL="457200" algn="l" rtl="0" fontAlgn="base">
              <a:spcBef>
                <a:spcPct val="0"/>
              </a:spcBef>
              <a:spcAft>
                <a:spcPct val="0"/>
              </a:spcAft>
              <a:defRPr kumimoji="1" kern="1200">
                <a:solidFill>
                  <a:schemeClr val="lt1"/>
                </a:solidFill>
                <a:latin typeface="+mn-lt"/>
                <a:ea typeface="+mn-ea"/>
                <a:cs typeface="+mn-cs"/>
              </a:defRPr>
            </a:lvl2pPr>
            <a:lvl3pPr marL="914400" algn="l" rtl="0" fontAlgn="base">
              <a:spcBef>
                <a:spcPct val="0"/>
              </a:spcBef>
              <a:spcAft>
                <a:spcPct val="0"/>
              </a:spcAft>
              <a:defRPr kumimoji="1" kern="1200">
                <a:solidFill>
                  <a:schemeClr val="lt1"/>
                </a:solidFill>
                <a:latin typeface="+mn-lt"/>
                <a:ea typeface="+mn-ea"/>
                <a:cs typeface="+mn-cs"/>
              </a:defRPr>
            </a:lvl3pPr>
            <a:lvl4pPr marL="1371600" algn="l" rtl="0" fontAlgn="base">
              <a:spcBef>
                <a:spcPct val="0"/>
              </a:spcBef>
              <a:spcAft>
                <a:spcPct val="0"/>
              </a:spcAft>
              <a:defRPr kumimoji="1" kern="1200">
                <a:solidFill>
                  <a:schemeClr val="lt1"/>
                </a:solidFill>
                <a:latin typeface="+mn-lt"/>
                <a:ea typeface="+mn-ea"/>
                <a:cs typeface="+mn-cs"/>
              </a:defRPr>
            </a:lvl4pPr>
            <a:lvl5pPr marL="1828800" algn="l" rtl="0" fontAlgn="base">
              <a:spcBef>
                <a:spcPct val="0"/>
              </a:spcBef>
              <a:spcAft>
                <a:spcPct val="0"/>
              </a:spcAft>
              <a:defRPr kumimoji="1" kern="1200">
                <a:solidFill>
                  <a:schemeClr val="lt1"/>
                </a:solidFill>
                <a:latin typeface="+mn-lt"/>
                <a:ea typeface="+mn-ea"/>
                <a:cs typeface="+mn-cs"/>
              </a:defRPr>
            </a:lvl5pPr>
            <a:lvl6pPr marL="2286000" algn="l" defTabSz="914400" rtl="0" eaLnBrk="1" latinLnBrk="0" hangingPunct="1">
              <a:defRPr kumimoji="1" kern="1200">
                <a:solidFill>
                  <a:schemeClr val="lt1"/>
                </a:solidFill>
                <a:latin typeface="+mn-lt"/>
                <a:ea typeface="+mn-ea"/>
                <a:cs typeface="+mn-cs"/>
              </a:defRPr>
            </a:lvl6pPr>
            <a:lvl7pPr marL="2743200" algn="l" defTabSz="914400" rtl="0" eaLnBrk="1" latinLnBrk="0" hangingPunct="1">
              <a:defRPr kumimoji="1" kern="1200">
                <a:solidFill>
                  <a:schemeClr val="lt1"/>
                </a:solidFill>
                <a:latin typeface="+mn-lt"/>
                <a:ea typeface="+mn-ea"/>
                <a:cs typeface="+mn-cs"/>
              </a:defRPr>
            </a:lvl7pPr>
            <a:lvl8pPr marL="3200400" algn="l" defTabSz="914400" rtl="0" eaLnBrk="1" latinLnBrk="0" hangingPunct="1">
              <a:defRPr kumimoji="1" kern="1200">
                <a:solidFill>
                  <a:schemeClr val="lt1"/>
                </a:solidFill>
                <a:latin typeface="+mn-lt"/>
                <a:ea typeface="+mn-ea"/>
                <a:cs typeface="+mn-cs"/>
              </a:defRPr>
            </a:lvl8pPr>
            <a:lvl9pPr marL="3657600" algn="l" defTabSz="914400" rtl="0" eaLnBrk="1" latinLnBrk="0" hangingPunct="1">
              <a:defRPr kumimoji="1"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000">
                <a:solidFill>
                  <a:srgbClr val="000000">
                    <a:lumMod val="65000"/>
                    <a:lumOff val="35000"/>
                  </a:srgbClr>
                </a:solidFill>
                <a:effectLst>
                  <a:glow rad="127000">
                    <a:schemeClr val="bg1"/>
                  </a:glow>
                </a:effectLst>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処理イメージ（</a:t>
            </a:r>
            <a:r>
              <a:rPr lang="en-US" altLang="ja-JP" sz="1000">
                <a:solidFill>
                  <a:srgbClr val="000000">
                    <a:lumMod val="65000"/>
                    <a:lumOff val="35000"/>
                  </a:srgbClr>
                </a:solidFill>
                <a:effectLst>
                  <a:glow rad="127000">
                    <a:schemeClr val="bg1"/>
                  </a:glow>
                </a:effectLst>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3/3</a:t>
            </a:r>
            <a:r>
              <a:rPr lang="ja-JP" altLang="en-US" sz="1000">
                <a:solidFill>
                  <a:srgbClr val="000000">
                    <a:lumMod val="65000"/>
                    <a:lumOff val="35000"/>
                  </a:srgbClr>
                </a:solidFill>
                <a:effectLst>
                  <a:glow rad="127000">
                    <a:schemeClr val="bg1"/>
                  </a:glow>
                </a:effectLst>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）に続く</a:t>
            </a:r>
            <a:endParaRPr kumimoji="1" lang="en-US" altLang="ja-JP" sz="1000" b="0" i="0" u="none" strike="noStrike" kern="1200" cap="none" spc="0" normalizeH="0" baseline="0" noProof="0">
              <a:ln>
                <a:noFill/>
              </a:ln>
              <a:solidFill>
                <a:srgbClr val="000000">
                  <a:lumMod val="65000"/>
                  <a:lumOff val="35000"/>
                </a:srgbClr>
              </a:solidFill>
              <a:effectLst>
                <a:glow rad="127000">
                  <a:schemeClr val="bg1"/>
                </a:glow>
              </a:effectLst>
              <a:uLnTx/>
              <a:uFillTx/>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endParaRPr>
          </a:p>
        </p:txBody>
      </p:sp>
      <p:sp>
        <p:nvSpPr>
          <p:cNvPr id="60" name="テキスト ボックス 59">
            <a:extLst>
              <a:ext uri="{FF2B5EF4-FFF2-40B4-BE49-F238E27FC236}">
                <a16:creationId xmlns:a16="http://schemas.microsoft.com/office/drawing/2014/main" id="{0B31E788-E722-6583-2479-9D51F56F99C1}"/>
              </a:ext>
            </a:extLst>
          </p:cNvPr>
          <p:cNvSpPr txBox="1"/>
          <p:nvPr/>
        </p:nvSpPr>
        <p:spPr bwMode="auto">
          <a:xfrm>
            <a:off x="7297704" y="4335230"/>
            <a:ext cx="432000" cy="230832"/>
          </a:xfrm>
          <a:prstGeom prst="rect">
            <a:avLst/>
          </a:prstGeom>
          <a:noFill/>
          <a:ln w="9525">
            <a:noFill/>
            <a:miter lim="800000"/>
            <a:headEnd/>
            <a:tailEnd/>
          </a:ln>
        </p:spPr>
        <p:txBody>
          <a:bodyPr wrap="square">
            <a:spAutoFit/>
          </a:bodyPr>
          <a:lstStyle/>
          <a:p>
            <a:pPr algn="r"/>
            <a:r>
              <a:rPr kumimoji="1" lang="en-US" altLang="ja-JP" sz="900">
                <a:solidFill>
                  <a:schemeClr val="accent4">
                    <a:lumMod val="65000"/>
                    <a:lumOff val="35000"/>
                  </a:schemeClr>
                </a:solidFill>
                <a:effectLst>
                  <a:glow rad="88900">
                    <a:schemeClr val="bg1"/>
                  </a:glow>
                </a:effectLst>
                <a:latin typeface="+mn-ea"/>
                <a:cs typeface="Hiragino Kaku Gothic Pro W3" charset="-128"/>
              </a:rPr>
              <a:t>etc...</a:t>
            </a:r>
            <a:endParaRPr lang="ja-JP" altLang="en-US" sz="900">
              <a:effectLst>
                <a:glow rad="88900">
                  <a:schemeClr val="bg1"/>
                </a:glow>
              </a:effectLst>
            </a:endParaRPr>
          </a:p>
        </p:txBody>
      </p:sp>
      <p:sp>
        <p:nvSpPr>
          <p:cNvPr id="35" name="正方形/長方形 34">
            <a:extLst>
              <a:ext uri="{FF2B5EF4-FFF2-40B4-BE49-F238E27FC236}">
                <a16:creationId xmlns:a16="http://schemas.microsoft.com/office/drawing/2014/main" id="{36AA85D4-4F06-1EA0-47D1-695F72F657C2}"/>
              </a:ext>
            </a:extLst>
          </p:cNvPr>
          <p:cNvSpPr/>
          <p:nvPr/>
        </p:nvSpPr>
        <p:spPr>
          <a:xfrm>
            <a:off x="8116471" y="2001427"/>
            <a:ext cx="3780000" cy="66691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252000" indent="-171450">
              <a:spcBef>
                <a:spcPts val="600"/>
              </a:spcBef>
              <a:buFont typeface="Wingdings" panose="05000000000000000000" pitchFamily="2" charset="2"/>
              <a:buChar char="ü"/>
            </a:pPr>
            <a:r>
              <a:rPr lang="ja-JP" altLang="en-US" sz="1100">
                <a:solidFill>
                  <a:schemeClr val="accent4">
                    <a:lumMod val="65000"/>
                    <a:lumOff val="35000"/>
                  </a:schemeClr>
                </a:solidFill>
                <a:latin typeface="+mn-ea"/>
                <a:cs typeface="Hiragino Kaku Gothic Pro W3" charset="-128"/>
              </a:rPr>
              <a:t>経理請求書</a:t>
            </a:r>
            <a:r>
              <a:rPr lang="en-US" altLang="ja-JP" sz="1100">
                <a:solidFill>
                  <a:schemeClr val="accent4">
                    <a:lumMod val="65000"/>
                    <a:lumOff val="35000"/>
                  </a:schemeClr>
                </a:solidFill>
                <a:latin typeface="+mn-ea"/>
                <a:cs typeface="Hiragino Kaku Gothic Pro W3" charset="-128"/>
              </a:rPr>
              <a:t>VIEW</a:t>
            </a:r>
            <a:r>
              <a:rPr lang="ja-JP" altLang="en-US" sz="1100">
                <a:solidFill>
                  <a:schemeClr val="accent4">
                    <a:lumMod val="65000"/>
                    <a:lumOff val="35000"/>
                  </a:schemeClr>
                </a:solidFill>
                <a:latin typeface="+mn-ea"/>
                <a:cs typeface="Hiragino Kaku Gothic Pro W3" charset="-128"/>
              </a:rPr>
              <a:t>から指定した請求書にあたるレコードを</a:t>
            </a:r>
            <a:br>
              <a:rPr lang="en-US" altLang="ja-JP" sz="1100">
                <a:solidFill>
                  <a:schemeClr val="accent4">
                    <a:lumMod val="65000"/>
                    <a:lumOff val="35000"/>
                  </a:schemeClr>
                </a:solidFill>
                <a:latin typeface="+mn-ea"/>
                <a:cs typeface="Hiragino Kaku Gothic Pro W3" charset="-128"/>
              </a:rPr>
            </a:br>
            <a:r>
              <a:rPr lang="ja-JP" altLang="en-US" sz="1100">
                <a:solidFill>
                  <a:schemeClr val="accent4">
                    <a:lumMod val="65000"/>
                    <a:lumOff val="35000"/>
                  </a:schemeClr>
                </a:solidFill>
                <a:latin typeface="+mn-ea"/>
                <a:cs typeface="Hiragino Kaku Gothic Pro W3" charset="-128"/>
              </a:rPr>
              <a:t>取得する　</a:t>
            </a:r>
            <a:r>
              <a:rPr lang="en-US" altLang="ja-JP" sz="900">
                <a:solidFill>
                  <a:schemeClr val="accent4">
                    <a:lumMod val="65000"/>
                    <a:lumOff val="35000"/>
                  </a:schemeClr>
                </a:solidFill>
                <a:latin typeface="+mn-ea"/>
                <a:cs typeface="Hiragino Kaku Gothic Pro W3" charset="-128"/>
              </a:rPr>
              <a:t>*</a:t>
            </a:r>
            <a:r>
              <a:rPr lang="ja-JP" altLang="en-US" sz="900">
                <a:solidFill>
                  <a:schemeClr val="accent4">
                    <a:lumMod val="65000"/>
                    <a:lumOff val="35000"/>
                  </a:schemeClr>
                </a:solidFill>
                <a:latin typeface="+mn-ea"/>
                <a:cs typeface="Hiragino Kaku Gothic Pro W3" charset="-128"/>
              </a:rPr>
              <a:t> レコードが取得できない場合、消費税差額なしとする</a:t>
            </a:r>
            <a:endParaRPr lang="en-US" altLang="ja-JP" sz="1100">
              <a:solidFill>
                <a:schemeClr val="accent4">
                  <a:lumMod val="65000"/>
                  <a:lumOff val="35000"/>
                </a:schemeClr>
              </a:solidFill>
              <a:latin typeface="+mn-ea"/>
              <a:cs typeface="Hiragino Kaku Gothic Pro W3" charset="-128"/>
            </a:endParaRPr>
          </a:p>
          <a:p>
            <a:pPr marL="252000" indent="-171450">
              <a:spcBef>
                <a:spcPts val="600"/>
              </a:spcBef>
              <a:buFont typeface="Wingdings" panose="05000000000000000000" pitchFamily="2" charset="2"/>
              <a:buChar char="ü"/>
            </a:pPr>
            <a:r>
              <a:rPr lang="ja-JP" altLang="en-US" sz="1100">
                <a:solidFill>
                  <a:schemeClr val="accent4">
                    <a:lumMod val="65000"/>
                    <a:lumOff val="35000"/>
                  </a:schemeClr>
                </a:solidFill>
                <a:latin typeface="+mn-ea"/>
                <a:cs typeface="Hiragino Kaku Gothic Pro W3" charset="-128"/>
              </a:rPr>
              <a:t>消費税差額があるかをチェックする</a:t>
            </a:r>
            <a:endParaRPr lang="en-US" altLang="ja-JP" sz="900">
              <a:solidFill>
                <a:srgbClr val="000000">
                  <a:lumMod val="65000"/>
                  <a:lumOff val="35000"/>
                </a:srgbClr>
              </a:solidFill>
              <a:effectLst>
                <a:glow rad="127000">
                  <a:schemeClr val="bg1"/>
                </a:glow>
              </a:effectLst>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endParaRPr>
          </a:p>
        </p:txBody>
      </p:sp>
      <p:sp>
        <p:nvSpPr>
          <p:cNvPr id="37" name="正方形/長方形 36">
            <a:extLst>
              <a:ext uri="{FF2B5EF4-FFF2-40B4-BE49-F238E27FC236}">
                <a16:creationId xmlns:a16="http://schemas.microsoft.com/office/drawing/2014/main" id="{057B2B2C-AC46-0879-BA11-29E02C41AEB0}"/>
              </a:ext>
            </a:extLst>
          </p:cNvPr>
          <p:cNvSpPr/>
          <p:nvPr/>
        </p:nvSpPr>
        <p:spPr>
          <a:xfrm>
            <a:off x="763748" y="2043776"/>
            <a:ext cx="3168000" cy="22245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kumimoji="1" lang="ja-JP" altLang="en-US" sz="1200" b="1">
                <a:solidFill>
                  <a:schemeClr val="accent4">
                    <a:lumMod val="65000"/>
                    <a:lumOff val="35000"/>
                  </a:schemeClr>
                </a:solidFill>
                <a:latin typeface="+mn-ea"/>
                <a:cs typeface="Hiragino Kaku Gothic Pro W3" charset="-128"/>
              </a:rPr>
              <a:t>消費税差額の有無をチェックする</a:t>
            </a:r>
          </a:p>
        </p:txBody>
      </p:sp>
      <p:sp>
        <p:nvSpPr>
          <p:cNvPr id="39" name="フローチャート: 磁気ディスク 38">
            <a:extLst>
              <a:ext uri="{FF2B5EF4-FFF2-40B4-BE49-F238E27FC236}">
                <a16:creationId xmlns:a16="http://schemas.microsoft.com/office/drawing/2014/main" id="{9E82CBCF-25D8-8DCB-26E3-F4D053E6620D}"/>
              </a:ext>
            </a:extLst>
          </p:cNvPr>
          <p:cNvSpPr/>
          <p:nvPr/>
        </p:nvSpPr>
        <p:spPr>
          <a:xfrm>
            <a:off x="6729991" y="2123217"/>
            <a:ext cx="1001865" cy="468000"/>
          </a:xfrm>
          <a:prstGeom prst="flowChartMagneticDisk">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b"/>
          <a:lstStyle/>
          <a:p>
            <a:pPr algn="ctr"/>
            <a:r>
              <a:rPr kumimoji="1" lang="ja-JP" altLang="en-US" sz="1050">
                <a:solidFill>
                  <a:schemeClr val="accent4">
                    <a:lumMod val="65000"/>
                    <a:lumOff val="35000"/>
                  </a:schemeClr>
                </a:solidFill>
                <a:latin typeface="+mn-ea"/>
                <a:cs typeface="Hiragino Kaku Gothic Pro W3" charset="-128"/>
              </a:rPr>
              <a:t>経理請求書</a:t>
            </a:r>
          </a:p>
        </p:txBody>
      </p:sp>
      <p:sp>
        <p:nvSpPr>
          <p:cNvPr id="123" name="フローチャート: 定義済み処理 122">
            <a:extLst>
              <a:ext uri="{FF2B5EF4-FFF2-40B4-BE49-F238E27FC236}">
                <a16:creationId xmlns:a16="http://schemas.microsoft.com/office/drawing/2014/main" id="{1B47A996-A5C9-2346-2648-A375B073E114}"/>
              </a:ext>
            </a:extLst>
          </p:cNvPr>
          <p:cNvSpPr/>
          <p:nvPr/>
        </p:nvSpPr>
        <p:spPr>
          <a:xfrm>
            <a:off x="4466439" y="2184390"/>
            <a:ext cx="1092630" cy="345654"/>
          </a:xfrm>
          <a:prstGeom prst="flowChartPredefinedProcess">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1050">
                <a:solidFill>
                  <a:schemeClr val="accent4">
                    <a:lumMod val="65000"/>
                    <a:lumOff val="35000"/>
                  </a:schemeClr>
                </a:solidFill>
                <a:latin typeface="+mn-ea"/>
              </a:rPr>
              <a:t>消費税差額チェック</a:t>
            </a:r>
            <a:endParaRPr kumimoji="1" lang="ja-JP" altLang="en-US" sz="1050">
              <a:solidFill>
                <a:schemeClr val="accent4">
                  <a:lumMod val="65000"/>
                  <a:lumOff val="35000"/>
                </a:schemeClr>
              </a:solidFill>
              <a:latin typeface="+mn-ea"/>
            </a:endParaRPr>
          </a:p>
        </p:txBody>
      </p:sp>
      <p:sp>
        <p:nvSpPr>
          <p:cNvPr id="40" name="円弧 39">
            <a:extLst>
              <a:ext uri="{FF2B5EF4-FFF2-40B4-BE49-F238E27FC236}">
                <a16:creationId xmlns:a16="http://schemas.microsoft.com/office/drawing/2014/main" id="{62A3D278-773E-7BE3-5FCC-77C5A45E3BF1}"/>
              </a:ext>
            </a:extLst>
          </p:cNvPr>
          <p:cNvSpPr/>
          <p:nvPr/>
        </p:nvSpPr>
        <p:spPr>
          <a:xfrm rot="5400000" flipH="1">
            <a:off x="5467766" y="1151217"/>
            <a:ext cx="144000" cy="2412000"/>
          </a:xfrm>
          <a:prstGeom prst="arc">
            <a:avLst>
              <a:gd name="adj1" fmla="val 12147469"/>
              <a:gd name="adj2" fmla="val 21072921"/>
            </a:avLst>
          </a:prstGeom>
          <a:ln>
            <a:solidFill>
              <a:schemeClr val="bg1">
                <a:lumMod val="50000"/>
              </a:schemeClr>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126" name="正方形/長方形 125">
            <a:extLst>
              <a:ext uri="{FF2B5EF4-FFF2-40B4-BE49-F238E27FC236}">
                <a16:creationId xmlns:a16="http://schemas.microsoft.com/office/drawing/2014/main" id="{779D27E2-0D02-A38C-9FFD-420648BE88AE}"/>
              </a:ext>
            </a:extLst>
          </p:cNvPr>
          <p:cNvSpPr/>
          <p:nvPr/>
        </p:nvSpPr>
        <p:spPr>
          <a:xfrm>
            <a:off x="5646833" y="2268069"/>
            <a:ext cx="995393" cy="17829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36000" tIns="36000" rIns="36000" bIns="36000" rtlCol="0" anchor="ctr"/>
          <a:lstStyle>
            <a:defPPr>
              <a:defRPr lang="ja-JP"/>
            </a:defPPr>
            <a:lvl1pPr algn="l" rtl="0" fontAlgn="base">
              <a:spcBef>
                <a:spcPct val="0"/>
              </a:spcBef>
              <a:spcAft>
                <a:spcPct val="0"/>
              </a:spcAft>
              <a:defRPr kumimoji="1" kern="1200">
                <a:solidFill>
                  <a:schemeClr val="lt1"/>
                </a:solidFill>
                <a:latin typeface="+mn-lt"/>
                <a:ea typeface="+mn-ea"/>
                <a:cs typeface="+mn-cs"/>
              </a:defRPr>
            </a:lvl1pPr>
            <a:lvl2pPr marL="457200" algn="l" rtl="0" fontAlgn="base">
              <a:spcBef>
                <a:spcPct val="0"/>
              </a:spcBef>
              <a:spcAft>
                <a:spcPct val="0"/>
              </a:spcAft>
              <a:defRPr kumimoji="1" kern="1200">
                <a:solidFill>
                  <a:schemeClr val="lt1"/>
                </a:solidFill>
                <a:latin typeface="+mn-lt"/>
                <a:ea typeface="+mn-ea"/>
                <a:cs typeface="+mn-cs"/>
              </a:defRPr>
            </a:lvl2pPr>
            <a:lvl3pPr marL="914400" algn="l" rtl="0" fontAlgn="base">
              <a:spcBef>
                <a:spcPct val="0"/>
              </a:spcBef>
              <a:spcAft>
                <a:spcPct val="0"/>
              </a:spcAft>
              <a:defRPr kumimoji="1" kern="1200">
                <a:solidFill>
                  <a:schemeClr val="lt1"/>
                </a:solidFill>
                <a:latin typeface="+mn-lt"/>
                <a:ea typeface="+mn-ea"/>
                <a:cs typeface="+mn-cs"/>
              </a:defRPr>
            </a:lvl3pPr>
            <a:lvl4pPr marL="1371600" algn="l" rtl="0" fontAlgn="base">
              <a:spcBef>
                <a:spcPct val="0"/>
              </a:spcBef>
              <a:spcAft>
                <a:spcPct val="0"/>
              </a:spcAft>
              <a:defRPr kumimoji="1" kern="1200">
                <a:solidFill>
                  <a:schemeClr val="lt1"/>
                </a:solidFill>
                <a:latin typeface="+mn-lt"/>
                <a:ea typeface="+mn-ea"/>
                <a:cs typeface="+mn-cs"/>
              </a:defRPr>
            </a:lvl4pPr>
            <a:lvl5pPr marL="1828800" algn="l" rtl="0" fontAlgn="base">
              <a:spcBef>
                <a:spcPct val="0"/>
              </a:spcBef>
              <a:spcAft>
                <a:spcPct val="0"/>
              </a:spcAft>
              <a:defRPr kumimoji="1" kern="1200">
                <a:solidFill>
                  <a:schemeClr val="lt1"/>
                </a:solidFill>
                <a:latin typeface="+mn-lt"/>
                <a:ea typeface="+mn-ea"/>
                <a:cs typeface="+mn-cs"/>
              </a:defRPr>
            </a:lvl5pPr>
            <a:lvl6pPr marL="2286000" algn="l" defTabSz="914400" rtl="0" eaLnBrk="1" latinLnBrk="0" hangingPunct="1">
              <a:defRPr kumimoji="1" kern="1200">
                <a:solidFill>
                  <a:schemeClr val="lt1"/>
                </a:solidFill>
                <a:latin typeface="+mn-lt"/>
                <a:ea typeface="+mn-ea"/>
                <a:cs typeface="+mn-cs"/>
              </a:defRPr>
            </a:lvl6pPr>
            <a:lvl7pPr marL="2743200" algn="l" defTabSz="914400" rtl="0" eaLnBrk="1" latinLnBrk="0" hangingPunct="1">
              <a:defRPr kumimoji="1" kern="1200">
                <a:solidFill>
                  <a:schemeClr val="lt1"/>
                </a:solidFill>
                <a:latin typeface="+mn-lt"/>
                <a:ea typeface="+mn-ea"/>
                <a:cs typeface="+mn-cs"/>
              </a:defRPr>
            </a:lvl7pPr>
            <a:lvl8pPr marL="3200400" algn="l" defTabSz="914400" rtl="0" eaLnBrk="1" latinLnBrk="0" hangingPunct="1">
              <a:defRPr kumimoji="1" kern="1200">
                <a:solidFill>
                  <a:schemeClr val="lt1"/>
                </a:solidFill>
                <a:latin typeface="+mn-lt"/>
                <a:ea typeface="+mn-ea"/>
                <a:cs typeface="+mn-cs"/>
              </a:defRPr>
            </a:lvl8pPr>
            <a:lvl9pPr marL="3657600" algn="l" defTabSz="914400" rtl="0" eaLnBrk="1" latinLnBrk="0" hangingPunct="1">
              <a:defRPr kumimoji="1" kern="1200">
                <a:solidFill>
                  <a:schemeClr val="lt1"/>
                </a:solidFill>
                <a:latin typeface="+mn-lt"/>
                <a:ea typeface="+mn-ea"/>
                <a:cs typeface="+mn-cs"/>
              </a:defRPr>
            </a:lvl9pPr>
          </a:lstStyle>
          <a:p>
            <a:pPr algn="ctr" fontAlgn="auto">
              <a:spcBef>
                <a:spcPts val="0"/>
              </a:spcBef>
              <a:spcAft>
                <a:spcPts val="0"/>
              </a:spcAft>
            </a:pPr>
            <a:r>
              <a:rPr lang="en-US" altLang="ja-JP" sz="1000">
                <a:solidFill>
                  <a:srgbClr val="000000">
                    <a:lumMod val="65000"/>
                    <a:lumOff val="35000"/>
                  </a:srgbClr>
                </a:solidFill>
                <a:effectLst>
                  <a:glow rad="127000">
                    <a:schemeClr val="bg1"/>
                  </a:glow>
                </a:effectLst>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Key</a:t>
            </a:r>
            <a:r>
              <a:rPr lang="ja-JP" altLang="en-US" sz="1000">
                <a:solidFill>
                  <a:srgbClr val="000000">
                    <a:lumMod val="65000"/>
                    <a:lumOff val="35000"/>
                  </a:srgbClr>
                </a:solidFill>
                <a:effectLst>
                  <a:glow rad="127000">
                    <a:schemeClr val="bg1"/>
                  </a:glow>
                </a:effectLst>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：統合請求＃</a:t>
            </a:r>
            <a:endParaRPr lang="en-US" altLang="ja-JP" sz="1000">
              <a:solidFill>
                <a:srgbClr val="000000">
                  <a:lumMod val="65000"/>
                  <a:lumOff val="35000"/>
                </a:srgbClr>
              </a:solidFill>
              <a:effectLst>
                <a:glow rad="127000">
                  <a:schemeClr val="bg1"/>
                </a:glow>
              </a:effectLst>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endParaRPr>
          </a:p>
        </p:txBody>
      </p:sp>
      <p:sp>
        <p:nvSpPr>
          <p:cNvPr id="96" name="楕円 95">
            <a:extLst>
              <a:ext uri="{FF2B5EF4-FFF2-40B4-BE49-F238E27FC236}">
                <a16:creationId xmlns:a16="http://schemas.microsoft.com/office/drawing/2014/main" id="{4BD14DA8-7A15-3402-7D1C-E1F4BD9D9D07}"/>
              </a:ext>
            </a:extLst>
          </p:cNvPr>
          <p:cNvSpPr/>
          <p:nvPr/>
        </p:nvSpPr>
        <p:spPr>
          <a:xfrm>
            <a:off x="391825" y="3548102"/>
            <a:ext cx="216000" cy="222452"/>
          </a:xfrm>
          <a:prstGeom prst="ellipse">
            <a:avLst/>
          </a:prstGeom>
          <a:solidFill>
            <a:schemeClr val="bg1">
              <a:lumMod val="5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en-US" altLang="ja-JP" sz="1200" b="1">
                <a:solidFill>
                  <a:schemeClr val="bg1"/>
                </a:solidFill>
                <a:latin typeface="+mn-ea"/>
                <a:cs typeface="Hiragino Kaku Gothic Pro W3" charset="-128"/>
              </a:rPr>
              <a:t>Ⅳ</a:t>
            </a:r>
            <a:endParaRPr kumimoji="1" lang="ja-JP" altLang="en-US" sz="1200" b="1">
              <a:solidFill>
                <a:schemeClr val="bg1"/>
              </a:solidFill>
              <a:latin typeface="+mn-ea"/>
              <a:cs typeface="Hiragino Kaku Gothic Pro W3" charset="-128"/>
            </a:endParaRPr>
          </a:p>
        </p:txBody>
      </p:sp>
      <p:cxnSp>
        <p:nvCxnSpPr>
          <p:cNvPr id="43" name="直線コネクタ 42">
            <a:extLst>
              <a:ext uri="{FF2B5EF4-FFF2-40B4-BE49-F238E27FC236}">
                <a16:creationId xmlns:a16="http://schemas.microsoft.com/office/drawing/2014/main" id="{AFA9D1D0-F47E-3057-F487-8EF951054912}"/>
              </a:ext>
            </a:extLst>
          </p:cNvPr>
          <p:cNvCxnSpPr>
            <a:cxnSpLocks/>
          </p:cNvCxnSpPr>
          <p:nvPr/>
        </p:nvCxnSpPr>
        <p:spPr>
          <a:xfrm>
            <a:off x="301824" y="1968527"/>
            <a:ext cx="11595600" cy="0"/>
          </a:xfrm>
          <a:prstGeom prst="line">
            <a:avLst/>
          </a:prstGeom>
          <a:noFill/>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4791E409-5AE5-4775-122D-F4FBDCAD956A}"/>
              </a:ext>
            </a:extLst>
          </p:cNvPr>
          <p:cNvCxnSpPr>
            <a:cxnSpLocks/>
            <a:stCxn id="50" idx="2"/>
            <a:endCxn id="123" idx="0"/>
          </p:cNvCxnSpPr>
          <p:nvPr/>
        </p:nvCxnSpPr>
        <p:spPr>
          <a:xfrm>
            <a:off x="5011869" y="1837092"/>
            <a:ext cx="885" cy="347298"/>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正方形/長方形 8">
            <a:extLst>
              <a:ext uri="{FF2B5EF4-FFF2-40B4-BE49-F238E27FC236}">
                <a16:creationId xmlns:a16="http://schemas.microsoft.com/office/drawing/2014/main" id="{03826F0C-35A8-D208-14A7-2FF709275A20}"/>
              </a:ext>
            </a:extLst>
          </p:cNvPr>
          <p:cNvSpPr/>
          <p:nvPr/>
        </p:nvSpPr>
        <p:spPr>
          <a:xfrm>
            <a:off x="1835127" y="5131157"/>
            <a:ext cx="1980000" cy="720000"/>
          </a:xfrm>
          <a:prstGeom prst="rect">
            <a:avLst/>
          </a:prstGeom>
          <a:solidFill>
            <a:srgbClr val="FFFF99"/>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kumimoji="1" lang="ja-JP" altLang="en-US" sz="1000" b="1">
                <a:solidFill>
                  <a:schemeClr val="accent4">
                    <a:lumMod val="65000"/>
                    <a:lumOff val="35000"/>
                  </a:schemeClr>
                </a:solidFill>
                <a:latin typeface="+mn-ea"/>
                <a:cs typeface="Hiragino Kaku Gothic Pro W3" charset="-128"/>
              </a:rPr>
              <a:t>変更要求</a:t>
            </a:r>
            <a:endParaRPr lang="en-US" altLang="ja-JP" sz="1000" b="1">
              <a:solidFill>
                <a:schemeClr val="accent4">
                  <a:lumMod val="65000"/>
                  <a:lumOff val="35000"/>
                </a:schemeClr>
              </a:solidFill>
              <a:latin typeface="+mn-ea"/>
              <a:cs typeface="Hiragino Kaku Gothic Pro W3" charset="-128"/>
            </a:endParaRPr>
          </a:p>
          <a:p>
            <a:r>
              <a:rPr kumimoji="1" lang="ja-JP" altLang="en-US" sz="1000">
                <a:solidFill>
                  <a:schemeClr val="accent4">
                    <a:lumMod val="65000"/>
                    <a:lumOff val="35000"/>
                  </a:schemeClr>
                </a:solidFill>
                <a:latin typeface="+mn-ea"/>
                <a:cs typeface="Hiragino Kaku Gothic Pro W3" charset="-128"/>
              </a:rPr>
              <a:t>共用請求書明細から売上消費税</a:t>
            </a:r>
            <a:r>
              <a:rPr kumimoji="1" lang="en-US" altLang="ja-JP" sz="1000">
                <a:solidFill>
                  <a:schemeClr val="accent4">
                    <a:lumMod val="65000"/>
                    <a:lumOff val="35000"/>
                  </a:schemeClr>
                </a:solidFill>
                <a:latin typeface="+mn-ea"/>
                <a:cs typeface="Hiragino Kaku Gothic Pro W3" charset="-128"/>
              </a:rPr>
              <a:t>C</a:t>
            </a:r>
            <a:r>
              <a:rPr kumimoji="1" lang="ja-JP" altLang="en-US" sz="1000">
                <a:solidFill>
                  <a:schemeClr val="accent4">
                    <a:lumMod val="65000"/>
                    <a:lumOff val="35000"/>
                  </a:schemeClr>
                </a:solidFill>
                <a:latin typeface="+mn-ea"/>
                <a:cs typeface="Hiragino Kaku Gothic Pro W3" charset="-128"/>
              </a:rPr>
              <a:t>を取得し、マッピング表を基に、税コードに変換する</a:t>
            </a:r>
          </a:p>
        </p:txBody>
      </p:sp>
    </p:spTree>
    <p:extLst>
      <p:ext uri="{BB962C8B-B14F-4D97-AF65-F5344CB8AC3E}">
        <p14:creationId xmlns:p14="http://schemas.microsoft.com/office/powerpoint/2010/main" val="613513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D945F68-DFAE-49C4-841B-8F39A5D3C2B7}"/>
              </a:ext>
            </a:extLst>
          </p:cNvPr>
          <p:cNvSpPr>
            <a:spLocks noGrp="1"/>
          </p:cNvSpPr>
          <p:nvPr>
            <p:ph type="title"/>
          </p:nvPr>
        </p:nvSpPr>
        <p:spPr>
          <a:xfrm>
            <a:off x="203200" y="152403"/>
            <a:ext cx="9931400" cy="379413"/>
          </a:xfrm>
        </p:spPr>
        <p:txBody>
          <a:bodyPr/>
          <a:lstStyle/>
          <a:p>
            <a:r>
              <a:rPr lang="ja-JP" altLang="en-US">
                <a:solidFill>
                  <a:schemeClr val="tx1">
                    <a:lumMod val="65000"/>
                    <a:lumOff val="35000"/>
                  </a:schemeClr>
                </a:solidFill>
                <a:latin typeface="+mn-ea"/>
                <a:ea typeface="+mn-ea"/>
              </a:rPr>
              <a:t>処理イメージ（</a:t>
            </a:r>
            <a:r>
              <a:rPr lang="en-US" altLang="ja-JP">
                <a:solidFill>
                  <a:schemeClr val="tx1">
                    <a:lumMod val="65000"/>
                    <a:lumOff val="35000"/>
                  </a:schemeClr>
                </a:solidFill>
                <a:latin typeface="+mn-ea"/>
                <a:ea typeface="+mn-ea"/>
              </a:rPr>
              <a:t>2/3</a:t>
            </a:r>
            <a:r>
              <a:rPr lang="ja-JP" altLang="en-US">
                <a:solidFill>
                  <a:schemeClr val="tx1">
                    <a:lumMod val="65000"/>
                    <a:lumOff val="35000"/>
                  </a:schemeClr>
                </a:solidFill>
                <a:latin typeface="+mn-ea"/>
                <a:ea typeface="+mn-ea"/>
              </a:rPr>
              <a:t>） </a:t>
            </a:r>
            <a:r>
              <a:rPr lang="en-US" altLang="ja-JP" sz="1400">
                <a:solidFill>
                  <a:schemeClr val="tx1">
                    <a:lumMod val="65000"/>
                    <a:lumOff val="35000"/>
                  </a:schemeClr>
                </a:solidFill>
                <a:latin typeface="+mn-ea"/>
                <a:ea typeface="+mn-ea"/>
              </a:rPr>
              <a:t>※</a:t>
            </a:r>
            <a:r>
              <a:rPr lang="ja-JP" altLang="en-US" sz="1400">
                <a:solidFill>
                  <a:schemeClr val="tx1">
                    <a:lumMod val="65000"/>
                    <a:lumOff val="35000"/>
                  </a:schemeClr>
                </a:solidFill>
                <a:latin typeface="+mn-ea"/>
                <a:ea typeface="+mn-ea"/>
              </a:rPr>
              <a:t>銀行振込の場合</a:t>
            </a:r>
            <a:endParaRPr lang="en-US" altLang="ja-JP">
              <a:solidFill>
                <a:schemeClr val="tx1">
                  <a:lumMod val="65000"/>
                  <a:lumOff val="35000"/>
                </a:schemeClr>
              </a:solidFill>
              <a:latin typeface="+mn-ea"/>
              <a:ea typeface="+mn-ea"/>
            </a:endParaRPr>
          </a:p>
        </p:txBody>
      </p:sp>
      <p:sp>
        <p:nvSpPr>
          <p:cNvPr id="6" name="スライド番号プレースホルダー 3">
            <a:extLst>
              <a:ext uri="{FF2B5EF4-FFF2-40B4-BE49-F238E27FC236}">
                <a16:creationId xmlns:a16="http://schemas.microsoft.com/office/drawing/2014/main" id="{57192E70-7EF2-441E-B406-8F9A2A5629CA}"/>
              </a:ext>
            </a:extLst>
          </p:cNvPr>
          <p:cNvSpPr txBox="1">
            <a:spLocks/>
          </p:cNvSpPr>
          <p:nvPr/>
        </p:nvSpPr>
        <p:spPr bwMode="auto">
          <a:xfrm>
            <a:off x="4804833" y="6627168"/>
            <a:ext cx="2540000" cy="2308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ja-JP"/>
            </a:defPPr>
            <a:lvl1pPr algn="ctr" rtl="0" fontAlgn="base">
              <a:spcBef>
                <a:spcPct val="0"/>
              </a:spcBef>
              <a:spcAft>
                <a:spcPct val="0"/>
              </a:spcAft>
              <a:defRPr kumimoji="0" sz="1100" b="0" i="0" kern="1200">
                <a:solidFill>
                  <a:schemeClr val="bg2">
                    <a:lumMod val="75000"/>
                  </a:schemeClr>
                </a:solidFill>
                <a:latin typeface="Meiryo UI" panose="020B0604030504040204" pitchFamily="50" charset="-128"/>
                <a:ea typeface="Meiryo UI" panose="020B0604030504040204" pitchFamily="50" charset="-128"/>
                <a:cs typeface="Meiryo UI" panose="020B0604030504040204" pitchFamily="50" charset="-128"/>
                <a:sym typeface="MS UI Gothic" panose="020B0600070205080204" pitchFamily="34" charset="-128"/>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EB72A429-DDC7-41CC-AC2C-79132BE59620}" type="slidenum">
              <a:rPr kumimoji="0" lang="en-US" altLang="ja-JP" sz="1100" b="0" i="0" u="none" strike="noStrike" kern="1200" cap="none" spc="0" normalizeH="0" baseline="0" noProof="0" smtClean="0">
                <a:ln>
                  <a:noFill/>
                </a:ln>
                <a:solidFill>
                  <a:srgbClr val="000000">
                    <a:lumMod val="85000"/>
                    <a:lumOff val="15000"/>
                  </a:srgbClr>
                </a:solidFill>
                <a:effectLst/>
                <a:uLnTx/>
                <a:uFillTx/>
                <a:latin typeface="+mn-ea"/>
                <a:ea typeface="+mn-ea"/>
                <a:sym typeface="MS UI Gothic" panose="020B0600070205080204" pitchFamily="34" charset="-128"/>
              </a:rPr>
              <a:pPr marL="0" marR="0" lvl="0" indent="0" algn="ctr" defTabSz="914400" rtl="0" eaLnBrk="1" fontAlgn="base" latinLnBrk="0" hangingPunct="1">
                <a:lnSpc>
                  <a:spcPct val="100000"/>
                </a:lnSpc>
                <a:spcBef>
                  <a:spcPct val="0"/>
                </a:spcBef>
                <a:spcAft>
                  <a:spcPct val="0"/>
                </a:spcAft>
                <a:buClrTx/>
                <a:buSzTx/>
                <a:buFontTx/>
                <a:buNone/>
                <a:tabLst/>
                <a:defRPr/>
              </a:pPr>
              <a:t>14</a:t>
            </a:fld>
            <a:endParaRPr kumimoji="0" lang="en-US" altLang="ja-JP" sz="1100" b="0" i="0" u="none" strike="noStrike" kern="1200" cap="none" spc="0" normalizeH="0" baseline="0" noProof="0">
              <a:ln>
                <a:noFill/>
              </a:ln>
              <a:solidFill>
                <a:srgbClr val="000000">
                  <a:lumMod val="85000"/>
                  <a:lumOff val="15000"/>
                </a:srgbClr>
              </a:solidFill>
              <a:effectLst/>
              <a:uLnTx/>
              <a:uFillTx/>
              <a:latin typeface="+mn-ea"/>
              <a:ea typeface="+mn-ea"/>
              <a:sym typeface="MS UI Gothic" panose="020B0600070205080204" pitchFamily="34" charset="-128"/>
            </a:endParaRPr>
          </a:p>
        </p:txBody>
      </p:sp>
      <p:sp>
        <p:nvSpPr>
          <p:cNvPr id="25" name="正方形/長方形 24">
            <a:extLst>
              <a:ext uri="{FF2B5EF4-FFF2-40B4-BE49-F238E27FC236}">
                <a16:creationId xmlns:a16="http://schemas.microsoft.com/office/drawing/2014/main" id="{1F34FC5B-7089-76B0-1B87-26D39C090A69}"/>
              </a:ext>
            </a:extLst>
          </p:cNvPr>
          <p:cNvSpPr/>
          <p:nvPr/>
        </p:nvSpPr>
        <p:spPr>
          <a:xfrm>
            <a:off x="4209147" y="614555"/>
            <a:ext cx="3780000" cy="238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36000" tIns="36000" rIns="36000" bIns="36000" rtlCol="0" anchor="ctr"/>
          <a:lstStyle>
            <a:defPPr>
              <a:defRPr lang="ja-JP"/>
            </a:defPPr>
            <a:lvl1pPr algn="l" rtl="0" fontAlgn="base">
              <a:spcBef>
                <a:spcPct val="0"/>
              </a:spcBef>
              <a:spcAft>
                <a:spcPct val="0"/>
              </a:spcAft>
              <a:defRPr kumimoji="1" kern="1200">
                <a:solidFill>
                  <a:schemeClr val="lt1"/>
                </a:solidFill>
                <a:latin typeface="+mn-lt"/>
                <a:ea typeface="+mn-ea"/>
                <a:cs typeface="+mn-cs"/>
              </a:defRPr>
            </a:lvl1pPr>
            <a:lvl2pPr marL="457200" algn="l" rtl="0" fontAlgn="base">
              <a:spcBef>
                <a:spcPct val="0"/>
              </a:spcBef>
              <a:spcAft>
                <a:spcPct val="0"/>
              </a:spcAft>
              <a:defRPr kumimoji="1" kern="1200">
                <a:solidFill>
                  <a:schemeClr val="lt1"/>
                </a:solidFill>
                <a:latin typeface="+mn-lt"/>
                <a:ea typeface="+mn-ea"/>
                <a:cs typeface="+mn-cs"/>
              </a:defRPr>
            </a:lvl2pPr>
            <a:lvl3pPr marL="914400" algn="l" rtl="0" fontAlgn="base">
              <a:spcBef>
                <a:spcPct val="0"/>
              </a:spcBef>
              <a:spcAft>
                <a:spcPct val="0"/>
              </a:spcAft>
              <a:defRPr kumimoji="1" kern="1200">
                <a:solidFill>
                  <a:schemeClr val="lt1"/>
                </a:solidFill>
                <a:latin typeface="+mn-lt"/>
                <a:ea typeface="+mn-ea"/>
                <a:cs typeface="+mn-cs"/>
              </a:defRPr>
            </a:lvl3pPr>
            <a:lvl4pPr marL="1371600" algn="l" rtl="0" fontAlgn="base">
              <a:spcBef>
                <a:spcPct val="0"/>
              </a:spcBef>
              <a:spcAft>
                <a:spcPct val="0"/>
              </a:spcAft>
              <a:defRPr kumimoji="1" kern="1200">
                <a:solidFill>
                  <a:schemeClr val="lt1"/>
                </a:solidFill>
                <a:latin typeface="+mn-lt"/>
                <a:ea typeface="+mn-ea"/>
                <a:cs typeface="+mn-cs"/>
              </a:defRPr>
            </a:lvl4pPr>
            <a:lvl5pPr marL="1828800" algn="l" rtl="0" fontAlgn="base">
              <a:spcBef>
                <a:spcPct val="0"/>
              </a:spcBef>
              <a:spcAft>
                <a:spcPct val="0"/>
              </a:spcAft>
              <a:defRPr kumimoji="1" kern="1200">
                <a:solidFill>
                  <a:schemeClr val="lt1"/>
                </a:solidFill>
                <a:latin typeface="+mn-lt"/>
                <a:ea typeface="+mn-ea"/>
                <a:cs typeface="+mn-cs"/>
              </a:defRPr>
            </a:lvl5pPr>
            <a:lvl6pPr marL="2286000" algn="l" defTabSz="914400" rtl="0" eaLnBrk="1" latinLnBrk="0" hangingPunct="1">
              <a:defRPr kumimoji="1" kern="1200">
                <a:solidFill>
                  <a:schemeClr val="lt1"/>
                </a:solidFill>
                <a:latin typeface="+mn-lt"/>
                <a:ea typeface="+mn-ea"/>
                <a:cs typeface="+mn-cs"/>
              </a:defRPr>
            </a:lvl6pPr>
            <a:lvl7pPr marL="2743200" algn="l" defTabSz="914400" rtl="0" eaLnBrk="1" latinLnBrk="0" hangingPunct="1">
              <a:defRPr kumimoji="1" kern="1200">
                <a:solidFill>
                  <a:schemeClr val="lt1"/>
                </a:solidFill>
                <a:latin typeface="+mn-lt"/>
                <a:ea typeface="+mn-ea"/>
                <a:cs typeface="+mn-cs"/>
              </a:defRPr>
            </a:lvl7pPr>
            <a:lvl8pPr marL="3200400" algn="l" defTabSz="914400" rtl="0" eaLnBrk="1" latinLnBrk="0" hangingPunct="1">
              <a:defRPr kumimoji="1" kern="1200">
                <a:solidFill>
                  <a:schemeClr val="lt1"/>
                </a:solidFill>
                <a:latin typeface="+mn-lt"/>
                <a:ea typeface="+mn-ea"/>
                <a:cs typeface="+mn-cs"/>
              </a:defRPr>
            </a:lvl8pPr>
            <a:lvl9pPr marL="3657600" algn="l" defTabSz="914400" rtl="0" eaLnBrk="1" latinLnBrk="0" hangingPunct="1">
              <a:defRPr kumimoji="1"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処理イメージ</a:t>
            </a:r>
            <a:endParaRPr kumimoji="1" lang="en-US" altLang="ja-JP" sz="1200" b="0" i="0" u="none" strike="noStrike" kern="1200" cap="none" spc="0" normalizeH="0" baseline="0" noProof="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endParaRPr>
          </a:p>
        </p:txBody>
      </p:sp>
      <p:cxnSp>
        <p:nvCxnSpPr>
          <p:cNvPr id="30" name="直線コネクタ 29">
            <a:extLst>
              <a:ext uri="{FF2B5EF4-FFF2-40B4-BE49-F238E27FC236}">
                <a16:creationId xmlns:a16="http://schemas.microsoft.com/office/drawing/2014/main" id="{AF905CDD-25D8-827B-E2A0-6D95CD417A8D}"/>
              </a:ext>
            </a:extLst>
          </p:cNvPr>
          <p:cNvCxnSpPr>
            <a:cxnSpLocks/>
          </p:cNvCxnSpPr>
          <p:nvPr/>
        </p:nvCxnSpPr>
        <p:spPr>
          <a:xfrm>
            <a:off x="4209147" y="852346"/>
            <a:ext cx="3780000" cy="0"/>
          </a:xfrm>
          <a:prstGeom prst="line">
            <a:avLst/>
          </a:prstGeom>
          <a:noFill/>
          <a:ln w="9525">
            <a:solidFill>
              <a:schemeClr val="accent4">
                <a:lumMod val="65000"/>
                <a:lumOff val="35000"/>
              </a:schemeClr>
            </a:solidFill>
            <a:prstDash val="solid"/>
          </a:ln>
        </p:spPr>
        <p:style>
          <a:lnRef idx="1">
            <a:schemeClr val="accent1"/>
          </a:lnRef>
          <a:fillRef idx="0">
            <a:schemeClr val="accent1"/>
          </a:fillRef>
          <a:effectRef idx="0">
            <a:schemeClr val="accent1"/>
          </a:effectRef>
          <a:fontRef idx="minor">
            <a:schemeClr val="tx1"/>
          </a:fontRef>
        </p:style>
      </p:cxnSp>
      <p:sp>
        <p:nvSpPr>
          <p:cNvPr id="33" name="正方形/長方形 32">
            <a:extLst>
              <a:ext uri="{FF2B5EF4-FFF2-40B4-BE49-F238E27FC236}">
                <a16:creationId xmlns:a16="http://schemas.microsoft.com/office/drawing/2014/main" id="{17C560BB-68C7-F8C1-785A-906E7BF96BA1}"/>
              </a:ext>
            </a:extLst>
          </p:cNvPr>
          <p:cNvSpPr/>
          <p:nvPr/>
        </p:nvSpPr>
        <p:spPr>
          <a:xfrm>
            <a:off x="8116471" y="614555"/>
            <a:ext cx="3780000" cy="238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36000" tIns="36000" rIns="36000" bIns="36000" rtlCol="0" anchor="ctr"/>
          <a:lstStyle>
            <a:defPPr>
              <a:defRPr lang="ja-JP"/>
            </a:defPPr>
            <a:lvl1pPr algn="l" rtl="0" fontAlgn="base">
              <a:spcBef>
                <a:spcPct val="0"/>
              </a:spcBef>
              <a:spcAft>
                <a:spcPct val="0"/>
              </a:spcAft>
              <a:defRPr kumimoji="1" kern="1200">
                <a:solidFill>
                  <a:schemeClr val="lt1"/>
                </a:solidFill>
                <a:latin typeface="+mn-lt"/>
                <a:ea typeface="+mn-ea"/>
                <a:cs typeface="+mn-cs"/>
              </a:defRPr>
            </a:lvl1pPr>
            <a:lvl2pPr marL="457200" algn="l" rtl="0" fontAlgn="base">
              <a:spcBef>
                <a:spcPct val="0"/>
              </a:spcBef>
              <a:spcAft>
                <a:spcPct val="0"/>
              </a:spcAft>
              <a:defRPr kumimoji="1" kern="1200">
                <a:solidFill>
                  <a:schemeClr val="lt1"/>
                </a:solidFill>
                <a:latin typeface="+mn-lt"/>
                <a:ea typeface="+mn-ea"/>
                <a:cs typeface="+mn-cs"/>
              </a:defRPr>
            </a:lvl2pPr>
            <a:lvl3pPr marL="914400" algn="l" rtl="0" fontAlgn="base">
              <a:spcBef>
                <a:spcPct val="0"/>
              </a:spcBef>
              <a:spcAft>
                <a:spcPct val="0"/>
              </a:spcAft>
              <a:defRPr kumimoji="1" kern="1200">
                <a:solidFill>
                  <a:schemeClr val="lt1"/>
                </a:solidFill>
                <a:latin typeface="+mn-lt"/>
                <a:ea typeface="+mn-ea"/>
                <a:cs typeface="+mn-cs"/>
              </a:defRPr>
            </a:lvl3pPr>
            <a:lvl4pPr marL="1371600" algn="l" rtl="0" fontAlgn="base">
              <a:spcBef>
                <a:spcPct val="0"/>
              </a:spcBef>
              <a:spcAft>
                <a:spcPct val="0"/>
              </a:spcAft>
              <a:defRPr kumimoji="1" kern="1200">
                <a:solidFill>
                  <a:schemeClr val="lt1"/>
                </a:solidFill>
                <a:latin typeface="+mn-lt"/>
                <a:ea typeface="+mn-ea"/>
                <a:cs typeface="+mn-cs"/>
              </a:defRPr>
            </a:lvl4pPr>
            <a:lvl5pPr marL="1828800" algn="l" rtl="0" fontAlgn="base">
              <a:spcBef>
                <a:spcPct val="0"/>
              </a:spcBef>
              <a:spcAft>
                <a:spcPct val="0"/>
              </a:spcAft>
              <a:defRPr kumimoji="1" kern="1200">
                <a:solidFill>
                  <a:schemeClr val="lt1"/>
                </a:solidFill>
                <a:latin typeface="+mn-lt"/>
                <a:ea typeface="+mn-ea"/>
                <a:cs typeface="+mn-cs"/>
              </a:defRPr>
            </a:lvl5pPr>
            <a:lvl6pPr marL="2286000" algn="l" defTabSz="914400" rtl="0" eaLnBrk="1" latinLnBrk="0" hangingPunct="1">
              <a:defRPr kumimoji="1" kern="1200">
                <a:solidFill>
                  <a:schemeClr val="lt1"/>
                </a:solidFill>
                <a:latin typeface="+mn-lt"/>
                <a:ea typeface="+mn-ea"/>
                <a:cs typeface="+mn-cs"/>
              </a:defRPr>
            </a:lvl6pPr>
            <a:lvl7pPr marL="2743200" algn="l" defTabSz="914400" rtl="0" eaLnBrk="1" latinLnBrk="0" hangingPunct="1">
              <a:defRPr kumimoji="1" kern="1200">
                <a:solidFill>
                  <a:schemeClr val="lt1"/>
                </a:solidFill>
                <a:latin typeface="+mn-lt"/>
                <a:ea typeface="+mn-ea"/>
                <a:cs typeface="+mn-cs"/>
              </a:defRPr>
            </a:lvl7pPr>
            <a:lvl8pPr marL="3200400" algn="l" defTabSz="914400" rtl="0" eaLnBrk="1" latinLnBrk="0" hangingPunct="1">
              <a:defRPr kumimoji="1" kern="1200">
                <a:solidFill>
                  <a:schemeClr val="lt1"/>
                </a:solidFill>
                <a:latin typeface="+mn-lt"/>
                <a:ea typeface="+mn-ea"/>
                <a:cs typeface="+mn-cs"/>
              </a:defRPr>
            </a:lvl8pPr>
            <a:lvl9pPr marL="3657600" algn="l" defTabSz="914400" rtl="0" eaLnBrk="1" latinLnBrk="0" hangingPunct="1">
              <a:defRPr kumimoji="1"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補足</a:t>
            </a:r>
            <a:endParaRPr kumimoji="1" lang="en-US" altLang="ja-JP" sz="1200" b="0" i="0" u="none" strike="noStrike" kern="1200" cap="none" spc="0" normalizeH="0" baseline="0" noProof="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endParaRPr>
          </a:p>
        </p:txBody>
      </p:sp>
      <p:cxnSp>
        <p:nvCxnSpPr>
          <p:cNvPr id="35" name="直線コネクタ 34">
            <a:extLst>
              <a:ext uri="{FF2B5EF4-FFF2-40B4-BE49-F238E27FC236}">
                <a16:creationId xmlns:a16="http://schemas.microsoft.com/office/drawing/2014/main" id="{D3629F36-987B-E050-934F-DD91D272EA95}"/>
              </a:ext>
            </a:extLst>
          </p:cNvPr>
          <p:cNvCxnSpPr>
            <a:cxnSpLocks/>
          </p:cNvCxnSpPr>
          <p:nvPr/>
        </p:nvCxnSpPr>
        <p:spPr>
          <a:xfrm>
            <a:off x="8116471" y="852346"/>
            <a:ext cx="3780000" cy="0"/>
          </a:xfrm>
          <a:prstGeom prst="line">
            <a:avLst/>
          </a:prstGeom>
          <a:noFill/>
          <a:ln w="9525">
            <a:solidFill>
              <a:schemeClr val="accent4">
                <a:lumMod val="65000"/>
                <a:lumOff val="35000"/>
              </a:schemeClr>
            </a:solidFill>
            <a:prstDash val="solid"/>
          </a:ln>
        </p:spPr>
        <p:style>
          <a:lnRef idx="1">
            <a:schemeClr val="accent1"/>
          </a:lnRef>
          <a:fillRef idx="0">
            <a:schemeClr val="accent1"/>
          </a:fillRef>
          <a:effectRef idx="0">
            <a:schemeClr val="accent1"/>
          </a:effectRef>
          <a:fontRef idx="minor">
            <a:schemeClr val="tx1"/>
          </a:fontRef>
        </p:style>
      </p:cxnSp>
      <p:sp>
        <p:nvSpPr>
          <p:cNvPr id="36" name="正方形/長方形 35">
            <a:extLst>
              <a:ext uri="{FF2B5EF4-FFF2-40B4-BE49-F238E27FC236}">
                <a16:creationId xmlns:a16="http://schemas.microsoft.com/office/drawing/2014/main" id="{B4076436-55A3-4DB4-BEC6-C0AD7183E880}"/>
              </a:ext>
            </a:extLst>
          </p:cNvPr>
          <p:cNvSpPr/>
          <p:nvPr/>
        </p:nvSpPr>
        <p:spPr>
          <a:xfrm>
            <a:off x="301824" y="614555"/>
            <a:ext cx="3780000" cy="238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36000" tIns="36000" rIns="36000" bIns="36000" rtlCol="0" anchor="ctr"/>
          <a:lstStyle>
            <a:defPPr>
              <a:defRPr lang="ja-JP"/>
            </a:defPPr>
            <a:lvl1pPr algn="l" rtl="0" fontAlgn="base">
              <a:spcBef>
                <a:spcPct val="0"/>
              </a:spcBef>
              <a:spcAft>
                <a:spcPct val="0"/>
              </a:spcAft>
              <a:defRPr kumimoji="1" kern="1200">
                <a:solidFill>
                  <a:schemeClr val="lt1"/>
                </a:solidFill>
                <a:latin typeface="+mn-lt"/>
                <a:ea typeface="+mn-ea"/>
                <a:cs typeface="+mn-cs"/>
              </a:defRPr>
            </a:lvl1pPr>
            <a:lvl2pPr marL="457200" algn="l" rtl="0" fontAlgn="base">
              <a:spcBef>
                <a:spcPct val="0"/>
              </a:spcBef>
              <a:spcAft>
                <a:spcPct val="0"/>
              </a:spcAft>
              <a:defRPr kumimoji="1" kern="1200">
                <a:solidFill>
                  <a:schemeClr val="lt1"/>
                </a:solidFill>
                <a:latin typeface="+mn-lt"/>
                <a:ea typeface="+mn-ea"/>
                <a:cs typeface="+mn-cs"/>
              </a:defRPr>
            </a:lvl2pPr>
            <a:lvl3pPr marL="914400" algn="l" rtl="0" fontAlgn="base">
              <a:spcBef>
                <a:spcPct val="0"/>
              </a:spcBef>
              <a:spcAft>
                <a:spcPct val="0"/>
              </a:spcAft>
              <a:defRPr kumimoji="1" kern="1200">
                <a:solidFill>
                  <a:schemeClr val="lt1"/>
                </a:solidFill>
                <a:latin typeface="+mn-lt"/>
                <a:ea typeface="+mn-ea"/>
                <a:cs typeface="+mn-cs"/>
              </a:defRPr>
            </a:lvl3pPr>
            <a:lvl4pPr marL="1371600" algn="l" rtl="0" fontAlgn="base">
              <a:spcBef>
                <a:spcPct val="0"/>
              </a:spcBef>
              <a:spcAft>
                <a:spcPct val="0"/>
              </a:spcAft>
              <a:defRPr kumimoji="1" kern="1200">
                <a:solidFill>
                  <a:schemeClr val="lt1"/>
                </a:solidFill>
                <a:latin typeface="+mn-lt"/>
                <a:ea typeface="+mn-ea"/>
                <a:cs typeface="+mn-cs"/>
              </a:defRPr>
            </a:lvl4pPr>
            <a:lvl5pPr marL="1828800" algn="l" rtl="0" fontAlgn="base">
              <a:spcBef>
                <a:spcPct val="0"/>
              </a:spcBef>
              <a:spcAft>
                <a:spcPct val="0"/>
              </a:spcAft>
              <a:defRPr kumimoji="1" kern="1200">
                <a:solidFill>
                  <a:schemeClr val="lt1"/>
                </a:solidFill>
                <a:latin typeface="+mn-lt"/>
                <a:ea typeface="+mn-ea"/>
                <a:cs typeface="+mn-cs"/>
              </a:defRPr>
            </a:lvl5pPr>
            <a:lvl6pPr marL="2286000" algn="l" defTabSz="914400" rtl="0" eaLnBrk="1" latinLnBrk="0" hangingPunct="1">
              <a:defRPr kumimoji="1" kern="1200">
                <a:solidFill>
                  <a:schemeClr val="lt1"/>
                </a:solidFill>
                <a:latin typeface="+mn-lt"/>
                <a:ea typeface="+mn-ea"/>
                <a:cs typeface="+mn-cs"/>
              </a:defRPr>
            </a:lvl6pPr>
            <a:lvl7pPr marL="2743200" algn="l" defTabSz="914400" rtl="0" eaLnBrk="1" latinLnBrk="0" hangingPunct="1">
              <a:defRPr kumimoji="1" kern="1200">
                <a:solidFill>
                  <a:schemeClr val="lt1"/>
                </a:solidFill>
                <a:latin typeface="+mn-lt"/>
                <a:ea typeface="+mn-ea"/>
                <a:cs typeface="+mn-cs"/>
              </a:defRPr>
            </a:lvl7pPr>
            <a:lvl8pPr marL="3200400" algn="l" defTabSz="914400" rtl="0" eaLnBrk="1" latinLnBrk="0" hangingPunct="1">
              <a:defRPr kumimoji="1" kern="1200">
                <a:solidFill>
                  <a:schemeClr val="lt1"/>
                </a:solidFill>
                <a:latin typeface="+mn-lt"/>
                <a:ea typeface="+mn-ea"/>
                <a:cs typeface="+mn-cs"/>
              </a:defRPr>
            </a:lvl8pPr>
            <a:lvl9pPr marL="3657600" algn="l" defTabSz="914400" rtl="0" eaLnBrk="1" latinLnBrk="0" hangingPunct="1">
              <a:defRPr kumimoji="1"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アウトプットイメージ</a:t>
            </a:r>
            <a:endParaRPr kumimoji="1" lang="en-US" altLang="ja-JP" sz="1200" b="0" i="0" u="none" strike="noStrike" kern="1200" cap="none" spc="0" normalizeH="0" baseline="0" noProof="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endParaRPr>
          </a:p>
        </p:txBody>
      </p:sp>
      <p:cxnSp>
        <p:nvCxnSpPr>
          <p:cNvPr id="37" name="直線コネクタ 36">
            <a:extLst>
              <a:ext uri="{FF2B5EF4-FFF2-40B4-BE49-F238E27FC236}">
                <a16:creationId xmlns:a16="http://schemas.microsoft.com/office/drawing/2014/main" id="{FBE90523-296A-AC59-8277-AB87B954FA44}"/>
              </a:ext>
            </a:extLst>
          </p:cNvPr>
          <p:cNvCxnSpPr>
            <a:cxnSpLocks/>
          </p:cNvCxnSpPr>
          <p:nvPr/>
        </p:nvCxnSpPr>
        <p:spPr>
          <a:xfrm>
            <a:off x="301824" y="852346"/>
            <a:ext cx="3780000" cy="0"/>
          </a:xfrm>
          <a:prstGeom prst="line">
            <a:avLst/>
          </a:prstGeom>
          <a:noFill/>
          <a:ln w="9525">
            <a:solidFill>
              <a:schemeClr val="accent4">
                <a:lumMod val="65000"/>
                <a:lumOff val="3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04271E32-BD63-A553-D434-21887A6E21B1}"/>
              </a:ext>
            </a:extLst>
          </p:cNvPr>
          <p:cNvCxnSpPr>
            <a:cxnSpLocks/>
          </p:cNvCxnSpPr>
          <p:nvPr/>
        </p:nvCxnSpPr>
        <p:spPr>
          <a:xfrm>
            <a:off x="293873" y="1178615"/>
            <a:ext cx="11595600" cy="0"/>
          </a:xfrm>
          <a:prstGeom prst="line">
            <a:avLst/>
          </a:prstGeom>
          <a:noFill/>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3" name="楕円 12">
            <a:extLst>
              <a:ext uri="{FF2B5EF4-FFF2-40B4-BE49-F238E27FC236}">
                <a16:creationId xmlns:a16="http://schemas.microsoft.com/office/drawing/2014/main" id="{A68FA709-9044-4277-D39C-171FBC4664B1}"/>
              </a:ext>
            </a:extLst>
          </p:cNvPr>
          <p:cNvSpPr/>
          <p:nvPr/>
        </p:nvSpPr>
        <p:spPr>
          <a:xfrm>
            <a:off x="4210713" y="949917"/>
            <a:ext cx="1602311" cy="178297"/>
          </a:xfrm>
          <a:prstGeom prst="ellipse">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36000" tIns="36000" rIns="36000" bIns="36000" rtlCol="0" anchor="ctr"/>
          <a:lstStyle>
            <a:defPPr>
              <a:defRPr lang="ja-JP"/>
            </a:defPPr>
            <a:lvl1pPr algn="l" rtl="0" fontAlgn="base">
              <a:spcBef>
                <a:spcPct val="0"/>
              </a:spcBef>
              <a:spcAft>
                <a:spcPct val="0"/>
              </a:spcAft>
              <a:defRPr kumimoji="1" kern="1200">
                <a:solidFill>
                  <a:schemeClr val="lt1"/>
                </a:solidFill>
                <a:latin typeface="+mn-lt"/>
                <a:ea typeface="+mn-ea"/>
                <a:cs typeface="+mn-cs"/>
              </a:defRPr>
            </a:lvl1pPr>
            <a:lvl2pPr marL="457200" algn="l" rtl="0" fontAlgn="base">
              <a:spcBef>
                <a:spcPct val="0"/>
              </a:spcBef>
              <a:spcAft>
                <a:spcPct val="0"/>
              </a:spcAft>
              <a:defRPr kumimoji="1" kern="1200">
                <a:solidFill>
                  <a:schemeClr val="lt1"/>
                </a:solidFill>
                <a:latin typeface="+mn-lt"/>
                <a:ea typeface="+mn-ea"/>
                <a:cs typeface="+mn-cs"/>
              </a:defRPr>
            </a:lvl2pPr>
            <a:lvl3pPr marL="914400" algn="l" rtl="0" fontAlgn="base">
              <a:spcBef>
                <a:spcPct val="0"/>
              </a:spcBef>
              <a:spcAft>
                <a:spcPct val="0"/>
              </a:spcAft>
              <a:defRPr kumimoji="1" kern="1200">
                <a:solidFill>
                  <a:schemeClr val="lt1"/>
                </a:solidFill>
                <a:latin typeface="+mn-lt"/>
                <a:ea typeface="+mn-ea"/>
                <a:cs typeface="+mn-cs"/>
              </a:defRPr>
            </a:lvl3pPr>
            <a:lvl4pPr marL="1371600" algn="l" rtl="0" fontAlgn="base">
              <a:spcBef>
                <a:spcPct val="0"/>
              </a:spcBef>
              <a:spcAft>
                <a:spcPct val="0"/>
              </a:spcAft>
              <a:defRPr kumimoji="1" kern="1200">
                <a:solidFill>
                  <a:schemeClr val="lt1"/>
                </a:solidFill>
                <a:latin typeface="+mn-lt"/>
                <a:ea typeface="+mn-ea"/>
                <a:cs typeface="+mn-cs"/>
              </a:defRPr>
            </a:lvl4pPr>
            <a:lvl5pPr marL="1828800" algn="l" rtl="0" fontAlgn="base">
              <a:spcBef>
                <a:spcPct val="0"/>
              </a:spcBef>
              <a:spcAft>
                <a:spcPct val="0"/>
              </a:spcAft>
              <a:defRPr kumimoji="1" kern="1200">
                <a:solidFill>
                  <a:schemeClr val="lt1"/>
                </a:solidFill>
                <a:latin typeface="+mn-lt"/>
                <a:ea typeface="+mn-ea"/>
                <a:cs typeface="+mn-cs"/>
              </a:defRPr>
            </a:lvl5pPr>
            <a:lvl6pPr marL="2286000" algn="l" defTabSz="914400" rtl="0" eaLnBrk="1" latinLnBrk="0" hangingPunct="1">
              <a:defRPr kumimoji="1" kern="1200">
                <a:solidFill>
                  <a:schemeClr val="lt1"/>
                </a:solidFill>
                <a:latin typeface="+mn-lt"/>
                <a:ea typeface="+mn-ea"/>
                <a:cs typeface="+mn-cs"/>
              </a:defRPr>
            </a:lvl6pPr>
            <a:lvl7pPr marL="2743200" algn="l" defTabSz="914400" rtl="0" eaLnBrk="1" latinLnBrk="0" hangingPunct="1">
              <a:defRPr kumimoji="1" kern="1200">
                <a:solidFill>
                  <a:schemeClr val="lt1"/>
                </a:solidFill>
                <a:latin typeface="+mn-lt"/>
                <a:ea typeface="+mn-ea"/>
                <a:cs typeface="+mn-cs"/>
              </a:defRPr>
            </a:lvl7pPr>
            <a:lvl8pPr marL="3200400" algn="l" defTabSz="914400" rtl="0" eaLnBrk="1" latinLnBrk="0" hangingPunct="1">
              <a:defRPr kumimoji="1" kern="1200">
                <a:solidFill>
                  <a:schemeClr val="lt1"/>
                </a:solidFill>
                <a:latin typeface="+mn-lt"/>
                <a:ea typeface="+mn-ea"/>
                <a:cs typeface="+mn-cs"/>
              </a:defRPr>
            </a:lvl8pPr>
            <a:lvl9pPr marL="3657600" algn="l" defTabSz="914400" rtl="0" eaLnBrk="1" latinLnBrk="0" hangingPunct="1">
              <a:defRPr kumimoji="1"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000">
                <a:solidFill>
                  <a:srgbClr val="000000">
                    <a:lumMod val="65000"/>
                    <a:lumOff val="35000"/>
                  </a:srgbClr>
                </a:solidFill>
                <a:effectLst>
                  <a:glow rad="127000">
                    <a:schemeClr val="bg1"/>
                  </a:glow>
                </a:effectLst>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処理イメージ（</a:t>
            </a:r>
            <a:r>
              <a:rPr lang="en-US" altLang="ja-JP" sz="1000">
                <a:solidFill>
                  <a:srgbClr val="000000">
                    <a:lumMod val="65000"/>
                    <a:lumOff val="35000"/>
                  </a:srgbClr>
                </a:solidFill>
                <a:effectLst>
                  <a:glow rad="127000">
                    <a:schemeClr val="bg1"/>
                  </a:glow>
                </a:effectLst>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1/3</a:t>
            </a:r>
            <a:r>
              <a:rPr lang="ja-JP" altLang="en-US" sz="1000">
                <a:solidFill>
                  <a:srgbClr val="000000">
                    <a:lumMod val="65000"/>
                    <a:lumOff val="35000"/>
                  </a:srgbClr>
                </a:solidFill>
                <a:effectLst>
                  <a:glow rad="127000">
                    <a:schemeClr val="bg1"/>
                  </a:glow>
                </a:effectLst>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）より</a:t>
            </a:r>
            <a:endParaRPr kumimoji="1" lang="en-US" altLang="ja-JP" sz="1000" b="0" i="0" u="none" strike="noStrike" kern="1200" cap="none" spc="0" normalizeH="0" baseline="0" noProof="0">
              <a:ln>
                <a:noFill/>
              </a:ln>
              <a:solidFill>
                <a:srgbClr val="000000">
                  <a:lumMod val="65000"/>
                  <a:lumOff val="35000"/>
                </a:srgbClr>
              </a:solidFill>
              <a:effectLst>
                <a:glow rad="127000">
                  <a:schemeClr val="bg1"/>
                </a:glow>
              </a:effectLst>
              <a:uLnTx/>
              <a:uFillTx/>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endParaRPr>
          </a:p>
        </p:txBody>
      </p:sp>
      <p:sp>
        <p:nvSpPr>
          <p:cNvPr id="38" name="正方形/長方形 37">
            <a:extLst>
              <a:ext uri="{FF2B5EF4-FFF2-40B4-BE49-F238E27FC236}">
                <a16:creationId xmlns:a16="http://schemas.microsoft.com/office/drawing/2014/main" id="{6D7D4580-09B2-144F-1DC4-39363C5AB60A}"/>
              </a:ext>
            </a:extLst>
          </p:cNvPr>
          <p:cNvSpPr/>
          <p:nvPr/>
        </p:nvSpPr>
        <p:spPr>
          <a:xfrm>
            <a:off x="8116471" y="1533520"/>
            <a:ext cx="3780000" cy="78236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252000" indent="-171450">
              <a:buFont typeface="Wingdings" panose="05000000000000000000" pitchFamily="2" charset="2"/>
              <a:buChar char="ü"/>
            </a:pPr>
            <a:r>
              <a:rPr kumimoji="1" lang="ja-JP" altLang="en-US" sz="1100">
                <a:solidFill>
                  <a:schemeClr val="accent4">
                    <a:lumMod val="65000"/>
                    <a:lumOff val="35000"/>
                  </a:schemeClr>
                </a:solidFill>
                <a:latin typeface="+mn-ea"/>
                <a:cs typeface="Hiragino Kaku Gothic Pro W3" charset="-128"/>
              </a:rPr>
              <a:t>振込手数料がある場合、貸方に明細を作成する</a:t>
            </a:r>
            <a:br>
              <a:rPr kumimoji="1" lang="en-US" altLang="ja-JP" sz="1100">
                <a:solidFill>
                  <a:schemeClr val="accent4">
                    <a:lumMod val="65000"/>
                    <a:lumOff val="35000"/>
                  </a:schemeClr>
                </a:solidFill>
                <a:latin typeface="+mn-ea"/>
                <a:cs typeface="Hiragino Kaku Gothic Pro W3" charset="-128"/>
              </a:rPr>
            </a:br>
            <a:r>
              <a:rPr kumimoji="1" lang="ja-JP" altLang="en-US" sz="1000">
                <a:solidFill>
                  <a:schemeClr val="accent4">
                    <a:lumMod val="65000"/>
                    <a:lumOff val="35000"/>
                  </a:schemeClr>
                </a:solidFill>
                <a:latin typeface="+mn-ea"/>
                <a:cs typeface="Hiragino Kaku Gothic Pro W3" charset="-128"/>
              </a:rPr>
              <a:t>└ 金額は、振込手数料（税込み）から振込手数料（</a:t>
            </a:r>
            <a:r>
              <a:rPr lang="ja-JP" altLang="en-US" sz="1000">
                <a:solidFill>
                  <a:schemeClr val="accent4">
                    <a:lumMod val="65000"/>
                    <a:lumOff val="35000"/>
                  </a:schemeClr>
                </a:solidFill>
                <a:latin typeface="+mn-ea"/>
                <a:cs typeface="Hiragino Kaku Gothic Pro W3" charset="-128"/>
              </a:rPr>
              <a:t>税抜き）</a:t>
            </a:r>
            <a:br>
              <a:rPr lang="en-US" altLang="ja-JP" sz="1000">
                <a:solidFill>
                  <a:schemeClr val="accent4">
                    <a:lumMod val="65000"/>
                    <a:lumOff val="35000"/>
                  </a:schemeClr>
                </a:solidFill>
                <a:latin typeface="+mn-ea"/>
                <a:cs typeface="Hiragino Kaku Gothic Pro W3" charset="-128"/>
              </a:rPr>
            </a:br>
            <a:r>
              <a:rPr lang="ja-JP" altLang="en-US" sz="1000">
                <a:solidFill>
                  <a:schemeClr val="accent4">
                    <a:lumMod val="65000"/>
                    <a:lumOff val="35000"/>
                  </a:schemeClr>
                </a:solidFill>
                <a:latin typeface="+mn-ea"/>
                <a:cs typeface="Hiragino Kaku Gothic Pro W3" charset="-128"/>
              </a:rPr>
              <a:t>　　および消費税を算出する</a:t>
            </a:r>
            <a:endParaRPr lang="en-US" altLang="ja-JP" sz="1000">
              <a:solidFill>
                <a:schemeClr val="accent4">
                  <a:lumMod val="65000"/>
                  <a:lumOff val="35000"/>
                </a:schemeClr>
              </a:solidFill>
              <a:latin typeface="+mn-ea"/>
              <a:cs typeface="Hiragino Kaku Gothic Pro W3" charset="-128"/>
            </a:endParaRPr>
          </a:p>
        </p:txBody>
      </p:sp>
      <p:sp>
        <p:nvSpPr>
          <p:cNvPr id="39" name="フローチャート: 磁気ディスク 38">
            <a:extLst>
              <a:ext uri="{FF2B5EF4-FFF2-40B4-BE49-F238E27FC236}">
                <a16:creationId xmlns:a16="http://schemas.microsoft.com/office/drawing/2014/main" id="{C89D8D60-274F-EF02-ADC0-7A0C3B26AF5F}"/>
              </a:ext>
            </a:extLst>
          </p:cNvPr>
          <p:cNvSpPr/>
          <p:nvPr/>
        </p:nvSpPr>
        <p:spPr>
          <a:xfrm>
            <a:off x="6729991" y="1705859"/>
            <a:ext cx="1001865" cy="468000"/>
          </a:xfrm>
          <a:prstGeom prst="flowChartMagneticDisk">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b"/>
          <a:lstStyle/>
          <a:p>
            <a:pPr algn="ctr"/>
            <a:r>
              <a:rPr kumimoji="1" lang="ja-JP" altLang="en-US" sz="1050">
                <a:solidFill>
                  <a:schemeClr val="accent4">
                    <a:lumMod val="65000"/>
                    <a:lumOff val="35000"/>
                  </a:schemeClr>
                </a:solidFill>
                <a:latin typeface="+mn-ea"/>
                <a:cs typeface="Hiragino Kaku Gothic Pro W3" charset="-128"/>
              </a:rPr>
              <a:t>経理入金</a:t>
            </a:r>
          </a:p>
        </p:txBody>
      </p:sp>
      <p:sp>
        <p:nvSpPr>
          <p:cNvPr id="40" name="フローチャート: 定義済み処理 39">
            <a:extLst>
              <a:ext uri="{FF2B5EF4-FFF2-40B4-BE49-F238E27FC236}">
                <a16:creationId xmlns:a16="http://schemas.microsoft.com/office/drawing/2014/main" id="{074FCA9F-D09E-648F-3755-93F1A6FD2C05}"/>
              </a:ext>
            </a:extLst>
          </p:cNvPr>
          <p:cNvSpPr/>
          <p:nvPr/>
        </p:nvSpPr>
        <p:spPr>
          <a:xfrm>
            <a:off x="4466439" y="1769580"/>
            <a:ext cx="1092630" cy="345654"/>
          </a:xfrm>
          <a:prstGeom prst="flowChartPredefinedProcess">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1050">
                <a:solidFill>
                  <a:schemeClr val="accent4">
                    <a:lumMod val="65000"/>
                    <a:lumOff val="35000"/>
                  </a:schemeClr>
                </a:solidFill>
                <a:latin typeface="+mn-ea"/>
              </a:rPr>
              <a:t>振込手数料</a:t>
            </a:r>
            <a:endParaRPr lang="en-US" altLang="ja-JP" sz="1050">
              <a:solidFill>
                <a:schemeClr val="accent4">
                  <a:lumMod val="65000"/>
                  <a:lumOff val="35000"/>
                </a:schemeClr>
              </a:solidFill>
              <a:latin typeface="+mn-ea"/>
            </a:endParaRPr>
          </a:p>
          <a:p>
            <a:pPr algn="ctr"/>
            <a:r>
              <a:rPr kumimoji="1" lang="ja-JP" altLang="en-US" sz="1050">
                <a:solidFill>
                  <a:schemeClr val="accent4">
                    <a:lumMod val="65000"/>
                    <a:lumOff val="35000"/>
                  </a:schemeClr>
                </a:solidFill>
                <a:latin typeface="+mn-ea"/>
              </a:rPr>
              <a:t>明細作成</a:t>
            </a:r>
          </a:p>
        </p:txBody>
      </p:sp>
      <p:sp>
        <p:nvSpPr>
          <p:cNvPr id="44" name="楕円 43">
            <a:extLst>
              <a:ext uri="{FF2B5EF4-FFF2-40B4-BE49-F238E27FC236}">
                <a16:creationId xmlns:a16="http://schemas.microsoft.com/office/drawing/2014/main" id="{54C00D14-A000-B449-65ED-5DC486A61942}"/>
              </a:ext>
            </a:extLst>
          </p:cNvPr>
          <p:cNvSpPr/>
          <p:nvPr/>
        </p:nvSpPr>
        <p:spPr>
          <a:xfrm>
            <a:off x="391825" y="1280184"/>
            <a:ext cx="216000" cy="219731"/>
          </a:xfrm>
          <a:prstGeom prst="ellipse">
            <a:avLst/>
          </a:prstGeom>
          <a:solidFill>
            <a:schemeClr val="bg1">
              <a:lumMod val="5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en-US" altLang="ja-JP" sz="1200" b="1">
                <a:solidFill>
                  <a:schemeClr val="bg1"/>
                </a:solidFill>
                <a:latin typeface="+mn-ea"/>
                <a:cs typeface="Hiragino Kaku Gothic Pro W3" charset="-128"/>
              </a:rPr>
              <a:t>Ⅴ</a:t>
            </a:r>
            <a:endParaRPr kumimoji="1" lang="ja-JP" altLang="en-US" sz="1200" b="1">
              <a:solidFill>
                <a:schemeClr val="bg1"/>
              </a:solidFill>
              <a:latin typeface="+mn-ea"/>
              <a:cs typeface="Hiragino Kaku Gothic Pro W3" charset="-128"/>
            </a:endParaRPr>
          </a:p>
        </p:txBody>
      </p:sp>
      <p:sp>
        <p:nvSpPr>
          <p:cNvPr id="45" name="正方形/長方形 44">
            <a:extLst>
              <a:ext uri="{FF2B5EF4-FFF2-40B4-BE49-F238E27FC236}">
                <a16:creationId xmlns:a16="http://schemas.microsoft.com/office/drawing/2014/main" id="{468F839E-3066-4BD9-9236-4B5E150B3D7B}"/>
              </a:ext>
            </a:extLst>
          </p:cNvPr>
          <p:cNvSpPr/>
          <p:nvPr/>
        </p:nvSpPr>
        <p:spPr>
          <a:xfrm>
            <a:off x="763748" y="1280184"/>
            <a:ext cx="3168000" cy="21973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kumimoji="1" lang="ja-JP" altLang="en-US" sz="1200" b="1">
                <a:solidFill>
                  <a:schemeClr val="accent4">
                    <a:lumMod val="65000"/>
                    <a:lumOff val="35000"/>
                  </a:schemeClr>
                </a:solidFill>
                <a:latin typeface="+mn-ea"/>
                <a:cs typeface="Hiragino Kaku Gothic Pro W3" charset="-128"/>
              </a:rPr>
              <a:t>振込手数料の明細を作成する</a:t>
            </a:r>
          </a:p>
        </p:txBody>
      </p:sp>
      <p:sp>
        <p:nvSpPr>
          <p:cNvPr id="43" name="フローチャート: 書類 42">
            <a:extLst>
              <a:ext uri="{FF2B5EF4-FFF2-40B4-BE49-F238E27FC236}">
                <a16:creationId xmlns:a16="http://schemas.microsoft.com/office/drawing/2014/main" id="{AE9B47A5-D970-9C3C-6CBF-DC9AED521CA7}"/>
              </a:ext>
            </a:extLst>
          </p:cNvPr>
          <p:cNvSpPr/>
          <p:nvPr/>
        </p:nvSpPr>
        <p:spPr>
          <a:xfrm>
            <a:off x="762520" y="1599203"/>
            <a:ext cx="3060000" cy="936000"/>
          </a:xfrm>
          <a:prstGeom prst="flowChartDocument">
            <a:avLst/>
          </a:prstGeom>
          <a:solidFill>
            <a:srgbClr val="F4F7FA"/>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1" lang="ja-JP" altLang="en-US" sz="1000" i="0" u="none" strike="noStrike" kern="1200" cap="none" spc="0" normalizeH="0" baseline="0" noProof="0">
                <a:ln>
                  <a:noFill/>
                </a:ln>
                <a:solidFill>
                  <a:schemeClr val="tx1">
                    <a:lumMod val="65000"/>
                    <a:lumOff val="35000"/>
                  </a:schemeClr>
                </a:solidFill>
                <a:effectLst>
                  <a:glow rad="38100">
                    <a:srgbClr val="FFFFFF"/>
                  </a:glow>
                </a:effectLst>
                <a:uLnTx/>
                <a:uFillTx/>
                <a:latin typeface="Meiryo UI"/>
                <a:ea typeface="Meiryo UI"/>
                <a:cs typeface="+mn-cs"/>
              </a:rPr>
              <a:t>売掛金：</a:t>
            </a:r>
            <a:r>
              <a:rPr kumimoji="1" lang="en-US" altLang="ja-JP" sz="1000" i="0" u="none" strike="noStrike" kern="1200" cap="none" spc="0" normalizeH="0" baseline="0" noProof="0">
                <a:ln>
                  <a:noFill/>
                </a:ln>
                <a:solidFill>
                  <a:schemeClr val="tx1">
                    <a:lumMod val="65000"/>
                    <a:lumOff val="35000"/>
                  </a:schemeClr>
                </a:solidFill>
                <a:effectLst>
                  <a:glow rad="38100">
                    <a:srgbClr val="FFFFFF"/>
                  </a:glow>
                </a:effectLst>
                <a:uLnTx/>
                <a:uFillTx/>
                <a:latin typeface="Meiryo UI"/>
                <a:ea typeface="Meiryo UI"/>
                <a:cs typeface="+mn-cs"/>
              </a:rPr>
              <a:t>1,109</a:t>
            </a:r>
            <a:r>
              <a:rPr kumimoji="1" lang="ja-JP" altLang="en-US" sz="1000" i="0" u="none" strike="noStrike" kern="1200" cap="none" spc="0" normalizeH="0" baseline="0" noProof="0">
                <a:ln>
                  <a:noFill/>
                </a:ln>
                <a:solidFill>
                  <a:schemeClr val="tx1">
                    <a:lumMod val="65000"/>
                    <a:lumOff val="35000"/>
                  </a:schemeClr>
                </a:solidFill>
                <a:effectLst>
                  <a:glow rad="38100">
                    <a:srgbClr val="FFFFFF"/>
                  </a:glow>
                </a:effectLst>
                <a:uLnTx/>
                <a:uFillTx/>
                <a:latin typeface="Meiryo UI"/>
                <a:ea typeface="Meiryo UI"/>
                <a:cs typeface="+mn-cs"/>
              </a:rPr>
              <a:t>円</a:t>
            </a:r>
            <a:r>
              <a:rPr kumimoji="1" lang="en-US" altLang="ja-JP" sz="1000" i="0" u="none" strike="noStrike" kern="1200" cap="none" spc="0" normalizeH="0" baseline="0" noProof="0">
                <a:ln>
                  <a:noFill/>
                </a:ln>
                <a:solidFill>
                  <a:schemeClr val="tx1">
                    <a:lumMod val="65000"/>
                    <a:lumOff val="35000"/>
                  </a:schemeClr>
                </a:solidFill>
                <a:effectLst>
                  <a:glow rad="38100">
                    <a:srgbClr val="FFFFFF"/>
                  </a:glow>
                </a:effectLst>
                <a:uLnTx/>
                <a:uFillTx/>
                <a:latin typeface="Meiryo UI"/>
                <a:ea typeface="Meiryo UI"/>
                <a:cs typeface="+mn-cs"/>
              </a:rPr>
              <a:t>(S001)</a:t>
            </a:r>
            <a:r>
              <a:rPr kumimoji="1" lang="ja-JP" altLang="en-US" sz="1000" i="0" u="none" strike="noStrike" kern="1200" cap="none" spc="0" normalizeH="0" baseline="0" noProof="0">
                <a:ln>
                  <a:noFill/>
                </a:ln>
                <a:solidFill>
                  <a:schemeClr val="bg1">
                    <a:lumMod val="75000"/>
                  </a:schemeClr>
                </a:solidFill>
                <a:effectLst>
                  <a:glow rad="38100">
                    <a:srgbClr val="FFFFFF"/>
                  </a:glow>
                </a:effectLst>
                <a:uLnTx/>
                <a:uFillTx/>
                <a:latin typeface="Meiryo UI"/>
                <a:ea typeface="Meiryo UI"/>
                <a:cs typeface="+mn-cs"/>
              </a:rPr>
              <a:t>／仮受金：</a:t>
            </a:r>
            <a:r>
              <a:rPr lang="en-US" altLang="ja-JP" sz="1000">
                <a:solidFill>
                  <a:schemeClr val="bg1">
                    <a:lumMod val="75000"/>
                  </a:schemeClr>
                </a:solidFill>
                <a:effectLst>
                  <a:glow rad="38100">
                    <a:srgbClr val="FFFFFF"/>
                  </a:glow>
                </a:effectLst>
                <a:latin typeface="Meiryo UI"/>
                <a:ea typeface="Meiryo UI"/>
              </a:rPr>
              <a:t>    2</a:t>
            </a:r>
            <a:r>
              <a:rPr kumimoji="1" lang="en-US" altLang="ja-JP" sz="1000" i="0" u="none" strike="noStrike" kern="1200" cap="none" spc="0" normalizeH="0" baseline="0" noProof="0">
                <a:ln>
                  <a:noFill/>
                </a:ln>
                <a:solidFill>
                  <a:schemeClr val="bg1">
                    <a:lumMod val="75000"/>
                  </a:schemeClr>
                </a:solidFill>
                <a:effectLst>
                  <a:glow rad="38100">
                    <a:srgbClr val="FFFFFF"/>
                  </a:glow>
                </a:effectLst>
                <a:uLnTx/>
                <a:uFillTx/>
                <a:latin typeface="Meiryo UI"/>
                <a:ea typeface="Meiryo UI"/>
                <a:cs typeface="+mn-cs"/>
              </a:rPr>
              <a:t>,000</a:t>
            </a:r>
            <a:r>
              <a:rPr kumimoji="1" lang="ja-JP" altLang="en-US" sz="1000" i="0" u="none" strike="noStrike" kern="1200" cap="none" spc="0" normalizeH="0" baseline="0" noProof="0">
                <a:ln>
                  <a:noFill/>
                </a:ln>
                <a:solidFill>
                  <a:schemeClr val="bg1">
                    <a:lumMod val="75000"/>
                  </a:schemeClr>
                </a:solidFill>
                <a:effectLst>
                  <a:glow rad="38100">
                    <a:srgbClr val="FFFFFF"/>
                  </a:glow>
                </a:effectLst>
                <a:uLnTx/>
                <a:uFillTx/>
                <a:latin typeface="Meiryo UI"/>
                <a:ea typeface="Meiryo UI"/>
                <a:cs typeface="+mn-cs"/>
              </a:rPr>
              <a:t>円</a:t>
            </a:r>
            <a:endParaRPr kumimoji="1" lang="en-US" altLang="ja-JP" sz="1000" i="0" u="none" strike="noStrike" kern="1200" cap="none" spc="0" normalizeH="0" baseline="0" noProof="0">
              <a:ln>
                <a:noFill/>
              </a:ln>
              <a:solidFill>
                <a:schemeClr val="bg1">
                  <a:lumMod val="75000"/>
                </a:schemeClr>
              </a:solidFill>
              <a:effectLst>
                <a:glow rad="38100">
                  <a:srgbClr val="FFFFFF"/>
                </a:glow>
              </a:effectLst>
              <a:uLnTx/>
              <a:uFillTx/>
              <a:latin typeface="Meiryo UI"/>
              <a:ea typeface="Meiryo UI"/>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r>
              <a:rPr kumimoji="1" lang="ja-JP" altLang="en-US" sz="1000" i="0" u="none" strike="noStrike" kern="1200" cap="none" spc="0" normalizeH="0" baseline="0" noProof="0">
                <a:ln>
                  <a:noFill/>
                </a:ln>
                <a:solidFill>
                  <a:schemeClr val="tx1">
                    <a:lumMod val="65000"/>
                    <a:lumOff val="35000"/>
                  </a:schemeClr>
                </a:solidFill>
                <a:effectLst>
                  <a:glow rad="38100">
                    <a:srgbClr val="FFFFFF"/>
                  </a:glow>
                </a:effectLst>
                <a:uLnTx/>
                <a:uFillTx/>
                <a:latin typeface="Meiryo UI"/>
                <a:ea typeface="Meiryo UI"/>
                <a:cs typeface="+mn-cs"/>
              </a:rPr>
              <a:t>売掛金：</a:t>
            </a:r>
            <a:r>
              <a:rPr lang="en-US" altLang="ja-JP" sz="1000">
                <a:solidFill>
                  <a:schemeClr val="tx1">
                    <a:lumMod val="65000"/>
                    <a:lumOff val="35000"/>
                  </a:schemeClr>
                </a:solidFill>
                <a:effectLst>
                  <a:glow rad="38100">
                    <a:srgbClr val="FFFFFF"/>
                  </a:glow>
                </a:effectLst>
                <a:latin typeface="Meiryo UI"/>
                <a:ea typeface="Meiryo UI"/>
              </a:rPr>
              <a:t>1,111</a:t>
            </a:r>
            <a:r>
              <a:rPr kumimoji="1" lang="ja-JP" altLang="en-US" sz="1000" i="0" u="none" strike="noStrike" kern="1200" cap="none" spc="0" normalizeH="0" baseline="0" noProof="0">
                <a:ln>
                  <a:noFill/>
                </a:ln>
                <a:solidFill>
                  <a:schemeClr val="tx1">
                    <a:lumMod val="65000"/>
                    <a:lumOff val="35000"/>
                  </a:schemeClr>
                </a:solidFill>
                <a:effectLst>
                  <a:glow rad="38100">
                    <a:srgbClr val="FFFFFF"/>
                  </a:glow>
                </a:effectLst>
                <a:uLnTx/>
                <a:uFillTx/>
                <a:latin typeface="Meiryo UI"/>
                <a:ea typeface="Meiryo UI"/>
                <a:cs typeface="+mn-cs"/>
              </a:rPr>
              <a:t>円</a:t>
            </a:r>
            <a:r>
              <a:rPr kumimoji="1" lang="en-US" altLang="ja-JP" sz="1000" i="0" u="none" strike="noStrike" kern="1200" cap="none" spc="0" normalizeH="0" baseline="0" noProof="0">
                <a:ln>
                  <a:noFill/>
                </a:ln>
                <a:solidFill>
                  <a:schemeClr val="tx1">
                    <a:lumMod val="65000"/>
                    <a:lumOff val="35000"/>
                  </a:schemeClr>
                </a:solidFill>
                <a:effectLst>
                  <a:glow rad="38100">
                    <a:srgbClr val="FFFFFF"/>
                  </a:glow>
                </a:effectLst>
                <a:uLnTx/>
                <a:uFillTx/>
                <a:latin typeface="Meiryo UI"/>
                <a:ea typeface="Meiryo UI"/>
                <a:cs typeface="+mn-cs"/>
              </a:rPr>
              <a:t>(S002)</a:t>
            </a:r>
            <a:r>
              <a:rPr kumimoji="1" lang="ja-JP" altLang="en-US" sz="1000" i="0" u="none" strike="noStrike" kern="1200" cap="none" spc="0" normalizeH="0" baseline="0" noProof="0">
                <a:ln>
                  <a:noFill/>
                </a:ln>
                <a:solidFill>
                  <a:schemeClr val="tx1">
                    <a:lumMod val="65000"/>
                    <a:lumOff val="35000"/>
                  </a:schemeClr>
                </a:solidFill>
                <a:effectLst>
                  <a:glow rad="38100">
                    <a:srgbClr val="FFFFFF"/>
                  </a:glow>
                </a:effectLst>
                <a:uLnTx/>
                <a:uFillTx/>
                <a:latin typeface="Meiryo UI"/>
                <a:ea typeface="Meiryo UI"/>
                <a:cs typeface="+mn-cs"/>
              </a:rPr>
              <a:t>／</a:t>
            </a:r>
            <a:r>
              <a:rPr lang="ja-JP" altLang="en-US" sz="1000" b="1">
                <a:solidFill>
                  <a:srgbClr val="3797AE"/>
                </a:solidFill>
                <a:effectLst>
                  <a:glow rad="38100">
                    <a:srgbClr val="FFFFFF"/>
                  </a:glow>
                </a:effectLst>
                <a:latin typeface="Meiryo UI"/>
                <a:ea typeface="Meiryo UI"/>
              </a:rPr>
              <a:t>振込手数料：</a:t>
            </a:r>
            <a:r>
              <a:rPr lang="en-US" altLang="ja-JP" sz="1000" b="1">
                <a:solidFill>
                  <a:srgbClr val="3797AE"/>
                </a:solidFill>
                <a:effectLst>
                  <a:glow rad="38100">
                    <a:srgbClr val="FFFFFF"/>
                  </a:glow>
                </a:effectLst>
                <a:latin typeface="Meiryo UI"/>
                <a:ea typeface="Meiryo UI"/>
              </a:rPr>
              <a:t>200</a:t>
            </a:r>
            <a:r>
              <a:rPr lang="ja-JP" altLang="en-US" sz="1000" b="1">
                <a:solidFill>
                  <a:srgbClr val="3797AE"/>
                </a:solidFill>
                <a:effectLst>
                  <a:glow rad="38100">
                    <a:srgbClr val="FFFFFF"/>
                  </a:glow>
                </a:effectLst>
                <a:latin typeface="Meiryo UI"/>
                <a:ea typeface="Meiryo UI"/>
              </a:rPr>
              <a:t>円</a:t>
            </a:r>
            <a:endParaRPr kumimoji="1" lang="en-US" altLang="ja-JP" sz="1000" b="1" i="0" u="none" strike="noStrike" kern="1200" cap="none" spc="0" normalizeH="0" baseline="0" noProof="0">
              <a:ln>
                <a:noFill/>
              </a:ln>
              <a:solidFill>
                <a:srgbClr val="3797AE"/>
              </a:solidFill>
              <a:effectLst>
                <a:glow rad="38100">
                  <a:srgbClr val="FFFFFF"/>
                </a:glow>
              </a:effectLst>
              <a:uLnTx/>
              <a:uFillTx/>
              <a:latin typeface="Meiryo UI"/>
              <a:ea typeface="Meiryo UI"/>
              <a:cs typeface="+mn-cs"/>
            </a:endParaRPr>
          </a:p>
          <a:p>
            <a:pPr>
              <a:defRPr/>
            </a:pPr>
            <a:r>
              <a:rPr lang="ja-JP" altLang="en-US" sz="1000">
                <a:solidFill>
                  <a:schemeClr val="bg1">
                    <a:lumMod val="75000"/>
                  </a:schemeClr>
                </a:solidFill>
                <a:effectLst>
                  <a:glow rad="38100">
                    <a:srgbClr val="FFFFFF"/>
                  </a:glow>
                </a:effectLst>
                <a:latin typeface="Meiryo UI"/>
                <a:ea typeface="Meiryo UI"/>
              </a:rPr>
              <a:t>売掛金：       </a:t>
            </a:r>
            <a:r>
              <a:rPr lang="en-US" altLang="ja-JP" sz="1000">
                <a:solidFill>
                  <a:schemeClr val="bg1">
                    <a:lumMod val="75000"/>
                  </a:schemeClr>
                </a:solidFill>
                <a:effectLst>
                  <a:glow rad="38100">
                    <a:srgbClr val="FFFFFF"/>
                  </a:glow>
                </a:effectLst>
                <a:latin typeface="Meiryo UI"/>
                <a:ea typeface="Meiryo UI"/>
              </a:rPr>
              <a:t>1</a:t>
            </a:r>
            <a:r>
              <a:rPr lang="ja-JP" altLang="en-US" sz="1000">
                <a:solidFill>
                  <a:schemeClr val="bg1">
                    <a:lumMod val="75000"/>
                  </a:schemeClr>
                </a:solidFill>
                <a:effectLst>
                  <a:glow rad="38100">
                    <a:srgbClr val="FFFFFF"/>
                  </a:glow>
                </a:effectLst>
                <a:latin typeface="Meiryo UI"/>
                <a:ea typeface="Meiryo UI"/>
              </a:rPr>
              <a:t>円    </a:t>
            </a:r>
            <a:r>
              <a:rPr kumimoji="1" lang="ja-JP" altLang="en-US" sz="1000" i="0" u="none" strike="noStrike" kern="1200" cap="none" spc="0" normalizeH="0" baseline="0" noProof="0">
                <a:ln>
                  <a:noFill/>
                </a:ln>
                <a:solidFill>
                  <a:schemeClr val="bg1">
                    <a:lumMod val="75000"/>
                  </a:schemeClr>
                </a:solidFill>
                <a:effectLst>
                  <a:glow rad="38100">
                    <a:srgbClr val="FFFFFF"/>
                  </a:glow>
                </a:effectLst>
                <a:uLnTx/>
                <a:uFillTx/>
                <a:latin typeface="Meiryo UI"/>
                <a:ea typeface="Meiryo UI"/>
                <a:cs typeface="+mn-cs"/>
              </a:rPr>
              <a:t> </a:t>
            </a:r>
            <a:r>
              <a:rPr lang="ja-JP" altLang="en-US" sz="1000">
                <a:solidFill>
                  <a:schemeClr val="bg1">
                    <a:lumMod val="75000"/>
                  </a:schemeClr>
                </a:solidFill>
                <a:effectLst>
                  <a:glow rad="38100">
                    <a:srgbClr val="FFFFFF"/>
                  </a:glow>
                </a:effectLst>
                <a:latin typeface="Meiryo UI"/>
                <a:ea typeface="Meiryo UI"/>
              </a:rPr>
              <a:t>　　 </a:t>
            </a:r>
            <a:r>
              <a:rPr kumimoji="1" lang="ja-JP" altLang="en-US" sz="1000" i="0" u="none" strike="noStrike" kern="1200" cap="none" spc="0" normalizeH="0" baseline="0" noProof="0">
                <a:ln>
                  <a:noFill/>
                </a:ln>
                <a:solidFill>
                  <a:schemeClr val="tx1">
                    <a:lumMod val="65000"/>
                    <a:lumOff val="35000"/>
                  </a:schemeClr>
                </a:solidFill>
                <a:effectLst>
                  <a:glow rad="38100">
                    <a:srgbClr val="FFFFFF"/>
                  </a:glow>
                </a:effectLst>
                <a:uLnTx/>
                <a:uFillTx/>
                <a:latin typeface="Meiryo UI"/>
                <a:ea typeface="Meiryo UI"/>
                <a:cs typeface="+mn-cs"/>
              </a:rPr>
              <a:t>／</a:t>
            </a:r>
            <a:r>
              <a:rPr kumimoji="1" lang="ja-JP" altLang="en-US" sz="1000" b="1" i="0" u="none" strike="noStrike" kern="1200" cap="none" spc="0" normalizeH="0" baseline="0" noProof="0">
                <a:ln>
                  <a:noFill/>
                </a:ln>
                <a:solidFill>
                  <a:srgbClr val="3797AE"/>
                </a:solidFill>
                <a:effectLst>
                  <a:glow rad="38100">
                    <a:srgbClr val="FFFFFF"/>
                  </a:glow>
                </a:effectLst>
                <a:uLnTx/>
                <a:uFillTx/>
                <a:latin typeface="Meiryo UI"/>
                <a:ea typeface="Meiryo UI"/>
                <a:cs typeface="+mn-cs"/>
              </a:rPr>
              <a:t>仮払消費税</a:t>
            </a:r>
            <a:r>
              <a:rPr lang="ja-JP" altLang="en-US" sz="1000" b="1">
                <a:solidFill>
                  <a:srgbClr val="3797AE"/>
                </a:solidFill>
                <a:effectLst>
                  <a:glow rad="38100">
                    <a:srgbClr val="FFFFFF"/>
                  </a:glow>
                </a:effectLst>
                <a:latin typeface="Meiryo UI"/>
                <a:ea typeface="Meiryo UI"/>
              </a:rPr>
              <a:t>：　</a:t>
            </a:r>
            <a:r>
              <a:rPr lang="en-US" altLang="ja-JP" sz="1000" b="1">
                <a:solidFill>
                  <a:srgbClr val="3797AE"/>
                </a:solidFill>
                <a:effectLst>
                  <a:glow rad="38100">
                    <a:srgbClr val="FFFFFF"/>
                  </a:glow>
                </a:effectLst>
                <a:latin typeface="Meiryo UI"/>
                <a:ea typeface="Meiryo UI"/>
              </a:rPr>
              <a:t>20</a:t>
            </a:r>
            <a:r>
              <a:rPr lang="ja-JP" altLang="en-US" sz="1000" b="1">
                <a:solidFill>
                  <a:srgbClr val="3797AE"/>
                </a:solidFill>
                <a:effectLst>
                  <a:glow rad="38100">
                    <a:srgbClr val="FFFFFF"/>
                  </a:glow>
                </a:effectLst>
                <a:latin typeface="Meiryo UI"/>
                <a:ea typeface="Meiryo UI"/>
              </a:rPr>
              <a:t>円</a:t>
            </a:r>
            <a:endParaRPr lang="en-US" altLang="ja-JP" sz="1000" b="1">
              <a:solidFill>
                <a:srgbClr val="3797AE"/>
              </a:solidFill>
              <a:effectLst>
                <a:glow rad="38100">
                  <a:srgbClr val="FFFFFF"/>
                </a:glow>
              </a:effectLst>
              <a:latin typeface="Meiryo UI"/>
              <a:ea typeface="Meiryo UI"/>
            </a:endParaRPr>
          </a:p>
          <a:p>
            <a:pPr>
              <a:defRPr/>
            </a:pPr>
            <a:r>
              <a:rPr lang="ja-JP" altLang="en-US" sz="1000">
                <a:solidFill>
                  <a:schemeClr val="bg1">
                    <a:lumMod val="75000"/>
                  </a:schemeClr>
                </a:solidFill>
                <a:effectLst>
                  <a:glow rad="38100">
                    <a:srgbClr val="FFFFFF"/>
                  </a:glow>
                </a:effectLst>
                <a:latin typeface="Meiryo UI"/>
                <a:ea typeface="Meiryo UI"/>
              </a:rPr>
              <a:t>　　　　　　　　　　　　　　　　　／処理手数料：    </a:t>
            </a:r>
            <a:r>
              <a:rPr lang="en-US" altLang="ja-JP" sz="1000">
                <a:solidFill>
                  <a:schemeClr val="bg1">
                    <a:lumMod val="75000"/>
                  </a:schemeClr>
                </a:solidFill>
                <a:effectLst>
                  <a:glow rad="38100">
                    <a:srgbClr val="FFFFFF"/>
                  </a:glow>
                </a:effectLst>
                <a:latin typeface="Meiryo UI"/>
                <a:ea typeface="Meiryo UI"/>
              </a:rPr>
              <a:t>1</a:t>
            </a:r>
            <a:r>
              <a:rPr lang="ja-JP" altLang="en-US" sz="1000">
                <a:solidFill>
                  <a:schemeClr val="bg1">
                    <a:lumMod val="75000"/>
                  </a:schemeClr>
                </a:solidFill>
                <a:effectLst>
                  <a:glow rad="38100">
                    <a:srgbClr val="FFFFFF"/>
                  </a:glow>
                </a:effectLst>
                <a:latin typeface="Meiryo UI"/>
                <a:ea typeface="Meiryo UI"/>
              </a:rPr>
              <a:t>円</a:t>
            </a:r>
            <a:endParaRPr lang="en-US" altLang="ja-JP" sz="1000">
              <a:solidFill>
                <a:schemeClr val="bg1">
                  <a:lumMod val="75000"/>
                </a:schemeClr>
              </a:solidFill>
              <a:effectLst>
                <a:glow rad="38100">
                  <a:srgbClr val="FFFFFF"/>
                </a:glow>
              </a:effectLst>
              <a:latin typeface="Meiryo UI"/>
              <a:ea typeface="Meiryo UI"/>
            </a:endParaRPr>
          </a:p>
        </p:txBody>
      </p:sp>
      <p:sp>
        <p:nvSpPr>
          <p:cNvPr id="46" name="円弧 45">
            <a:extLst>
              <a:ext uri="{FF2B5EF4-FFF2-40B4-BE49-F238E27FC236}">
                <a16:creationId xmlns:a16="http://schemas.microsoft.com/office/drawing/2014/main" id="{B808AADB-D809-E2A2-8B8C-8D2304FB1009}"/>
              </a:ext>
            </a:extLst>
          </p:cNvPr>
          <p:cNvSpPr/>
          <p:nvPr/>
        </p:nvSpPr>
        <p:spPr>
          <a:xfrm rot="5400000" flipH="1">
            <a:off x="5467766" y="744861"/>
            <a:ext cx="144000" cy="2412000"/>
          </a:xfrm>
          <a:prstGeom prst="arc">
            <a:avLst>
              <a:gd name="adj1" fmla="val 12147469"/>
              <a:gd name="adj2" fmla="val 21072921"/>
            </a:avLst>
          </a:prstGeom>
          <a:ln>
            <a:solidFill>
              <a:schemeClr val="bg1">
                <a:lumMod val="50000"/>
              </a:schemeClr>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47" name="正方形/長方形 46">
            <a:extLst>
              <a:ext uri="{FF2B5EF4-FFF2-40B4-BE49-F238E27FC236}">
                <a16:creationId xmlns:a16="http://schemas.microsoft.com/office/drawing/2014/main" id="{F22F19DA-2E23-8C89-BCDC-8F47DE41939F}"/>
              </a:ext>
            </a:extLst>
          </p:cNvPr>
          <p:cNvSpPr/>
          <p:nvPr/>
        </p:nvSpPr>
        <p:spPr>
          <a:xfrm>
            <a:off x="5646833" y="1777264"/>
            <a:ext cx="995393" cy="31586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36000" tIns="36000" rIns="36000" bIns="36000" rtlCol="0" anchor="ctr"/>
          <a:lstStyle>
            <a:defPPr>
              <a:defRPr lang="ja-JP"/>
            </a:defPPr>
            <a:lvl1pPr algn="l" rtl="0" fontAlgn="base">
              <a:spcBef>
                <a:spcPct val="0"/>
              </a:spcBef>
              <a:spcAft>
                <a:spcPct val="0"/>
              </a:spcAft>
              <a:defRPr kumimoji="1" kern="1200">
                <a:solidFill>
                  <a:schemeClr val="lt1"/>
                </a:solidFill>
                <a:latin typeface="+mn-lt"/>
                <a:ea typeface="+mn-ea"/>
                <a:cs typeface="+mn-cs"/>
              </a:defRPr>
            </a:lvl1pPr>
            <a:lvl2pPr marL="457200" algn="l" rtl="0" fontAlgn="base">
              <a:spcBef>
                <a:spcPct val="0"/>
              </a:spcBef>
              <a:spcAft>
                <a:spcPct val="0"/>
              </a:spcAft>
              <a:defRPr kumimoji="1" kern="1200">
                <a:solidFill>
                  <a:schemeClr val="lt1"/>
                </a:solidFill>
                <a:latin typeface="+mn-lt"/>
                <a:ea typeface="+mn-ea"/>
                <a:cs typeface="+mn-cs"/>
              </a:defRPr>
            </a:lvl2pPr>
            <a:lvl3pPr marL="914400" algn="l" rtl="0" fontAlgn="base">
              <a:spcBef>
                <a:spcPct val="0"/>
              </a:spcBef>
              <a:spcAft>
                <a:spcPct val="0"/>
              </a:spcAft>
              <a:defRPr kumimoji="1" kern="1200">
                <a:solidFill>
                  <a:schemeClr val="lt1"/>
                </a:solidFill>
                <a:latin typeface="+mn-lt"/>
                <a:ea typeface="+mn-ea"/>
                <a:cs typeface="+mn-cs"/>
              </a:defRPr>
            </a:lvl3pPr>
            <a:lvl4pPr marL="1371600" algn="l" rtl="0" fontAlgn="base">
              <a:spcBef>
                <a:spcPct val="0"/>
              </a:spcBef>
              <a:spcAft>
                <a:spcPct val="0"/>
              </a:spcAft>
              <a:defRPr kumimoji="1" kern="1200">
                <a:solidFill>
                  <a:schemeClr val="lt1"/>
                </a:solidFill>
                <a:latin typeface="+mn-lt"/>
                <a:ea typeface="+mn-ea"/>
                <a:cs typeface="+mn-cs"/>
              </a:defRPr>
            </a:lvl4pPr>
            <a:lvl5pPr marL="1828800" algn="l" rtl="0" fontAlgn="base">
              <a:spcBef>
                <a:spcPct val="0"/>
              </a:spcBef>
              <a:spcAft>
                <a:spcPct val="0"/>
              </a:spcAft>
              <a:defRPr kumimoji="1" kern="1200">
                <a:solidFill>
                  <a:schemeClr val="lt1"/>
                </a:solidFill>
                <a:latin typeface="+mn-lt"/>
                <a:ea typeface="+mn-ea"/>
                <a:cs typeface="+mn-cs"/>
              </a:defRPr>
            </a:lvl5pPr>
            <a:lvl6pPr marL="2286000" algn="l" defTabSz="914400" rtl="0" eaLnBrk="1" latinLnBrk="0" hangingPunct="1">
              <a:defRPr kumimoji="1" kern="1200">
                <a:solidFill>
                  <a:schemeClr val="lt1"/>
                </a:solidFill>
                <a:latin typeface="+mn-lt"/>
                <a:ea typeface="+mn-ea"/>
                <a:cs typeface="+mn-cs"/>
              </a:defRPr>
            </a:lvl6pPr>
            <a:lvl7pPr marL="2743200" algn="l" defTabSz="914400" rtl="0" eaLnBrk="1" latinLnBrk="0" hangingPunct="1">
              <a:defRPr kumimoji="1" kern="1200">
                <a:solidFill>
                  <a:schemeClr val="lt1"/>
                </a:solidFill>
                <a:latin typeface="+mn-lt"/>
                <a:ea typeface="+mn-ea"/>
                <a:cs typeface="+mn-cs"/>
              </a:defRPr>
            </a:lvl7pPr>
            <a:lvl8pPr marL="3200400" algn="l" defTabSz="914400" rtl="0" eaLnBrk="1" latinLnBrk="0" hangingPunct="1">
              <a:defRPr kumimoji="1" kern="1200">
                <a:solidFill>
                  <a:schemeClr val="lt1"/>
                </a:solidFill>
                <a:latin typeface="+mn-lt"/>
                <a:ea typeface="+mn-ea"/>
                <a:cs typeface="+mn-cs"/>
              </a:defRPr>
            </a:lvl8pPr>
            <a:lvl9pPr marL="3657600" algn="l" defTabSz="914400" rtl="0" eaLnBrk="1" latinLnBrk="0" hangingPunct="1">
              <a:defRPr kumimoji="1" kern="1200">
                <a:solidFill>
                  <a:schemeClr val="lt1"/>
                </a:solidFill>
                <a:latin typeface="+mn-lt"/>
                <a:ea typeface="+mn-ea"/>
                <a:cs typeface="+mn-cs"/>
              </a:defRPr>
            </a:lvl9pPr>
          </a:lstStyle>
          <a:p>
            <a:pPr algn="ctr" fontAlgn="auto">
              <a:spcBef>
                <a:spcPts val="0"/>
              </a:spcBef>
              <a:spcAft>
                <a:spcPts val="0"/>
              </a:spcAft>
            </a:pPr>
            <a:r>
              <a:rPr lang="en-US" altLang="ja-JP" sz="1000">
                <a:solidFill>
                  <a:srgbClr val="000000">
                    <a:lumMod val="65000"/>
                    <a:lumOff val="35000"/>
                  </a:srgbClr>
                </a:solidFill>
                <a:effectLst>
                  <a:glow rad="127000">
                    <a:schemeClr val="bg1"/>
                  </a:glow>
                </a:effectLst>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Key</a:t>
            </a:r>
            <a:r>
              <a:rPr lang="ja-JP" altLang="en-US" sz="1000">
                <a:solidFill>
                  <a:srgbClr val="000000">
                    <a:lumMod val="65000"/>
                    <a:lumOff val="35000"/>
                  </a:srgbClr>
                </a:solidFill>
                <a:effectLst>
                  <a:glow rad="127000">
                    <a:schemeClr val="bg1"/>
                  </a:glow>
                </a:effectLst>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：入金＃</a:t>
            </a:r>
          </a:p>
        </p:txBody>
      </p:sp>
      <p:cxnSp>
        <p:nvCxnSpPr>
          <p:cNvPr id="133" name="直線コネクタ 132">
            <a:extLst>
              <a:ext uri="{FF2B5EF4-FFF2-40B4-BE49-F238E27FC236}">
                <a16:creationId xmlns:a16="http://schemas.microsoft.com/office/drawing/2014/main" id="{6FF9D1D6-9926-0CAA-D340-83E0A030B6EB}"/>
              </a:ext>
            </a:extLst>
          </p:cNvPr>
          <p:cNvCxnSpPr>
            <a:cxnSpLocks/>
          </p:cNvCxnSpPr>
          <p:nvPr/>
        </p:nvCxnSpPr>
        <p:spPr>
          <a:xfrm>
            <a:off x="293873" y="2643876"/>
            <a:ext cx="11595600" cy="0"/>
          </a:xfrm>
          <a:prstGeom prst="line">
            <a:avLst/>
          </a:prstGeom>
          <a:noFill/>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0" name="直線矢印コネクタ 139">
            <a:extLst>
              <a:ext uri="{FF2B5EF4-FFF2-40B4-BE49-F238E27FC236}">
                <a16:creationId xmlns:a16="http://schemas.microsoft.com/office/drawing/2014/main" id="{D43C78F8-7627-D528-D4A8-31594CE391FE}"/>
              </a:ext>
            </a:extLst>
          </p:cNvPr>
          <p:cNvCxnSpPr>
            <a:cxnSpLocks/>
            <a:stCxn id="13" idx="4"/>
            <a:endCxn id="40" idx="0"/>
          </p:cNvCxnSpPr>
          <p:nvPr/>
        </p:nvCxnSpPr>
        <p:spPr>
          <a:xfrm>
            <a:off x="5011869" y="1128214"/>
            <a:ext cx="885" cy="641366"/>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3" name="楕円 142">
            <a:extLst>
              <a:ext uri="{FF2B5EF4-FFF2-40B4-BE49-F238E27FC236}">
                <a16:creationId xmlns:a16="http://schemas.microsoft.com/office/drawing/2014/main" id="{262DD901-8E8C-BC94-1D1A-4B444CF4E656}"/>
              </a:ext>
            </a:extLst>
          </p:cNvPr>
          <p:cNvSpPr/>
          <p:nvPr/>
        </p:nvSpPr>
        <p:spPr>
          <a:xfrm>
            <a:off x="4210713" y="6138680"/>
            <a:ext cx="1602311" cy="178297"/>
          </a:xfrm>
          <a:prstGeom prst="ellipse">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36000" tIns="36000" rIns="36000" bIns="36000" rtlCol="0" anchor="ctr"/>
          <a:lstStyle>
            <a:defPPr>
              <a:defRPr lang="ja-JP"/>
            </a:defPPr>
            <a:lvl1pPr algn="l" rtl="0" fontAlgn="base">
              <a:spcBef>
                <a:spcPct val="0"/>
              </a:spcBef>
              <a:spcAft>
                <a:spcPct val="0"/>
              </a:spcAft>
              <a:defRPr kumimoji="1" kern="1200">
                <a:solidFill>
                  <a:schemeClr val="lt1"/>
                </a:solidFill>
                <a:latin typeface="+mn-lt"/>
                <a:ea typeface="+mn-ea"/>
                <a:cs typeface="+mn-cs"/>
              </a:defRPr>
            </a:lvl1pPr>
            <a:lvl2pPr marL="457200" algn="l" rtl="0" fontAlgn="base">
              <a:spcBef>
                <a:spcPct val="0"/>
              </a:spcBef>
              <a:spcAft>
                <a:spcPct val="0"/>
              </a:spcAft>
              <a:defRPr kumimoji="1" kern="1200">
                <a:solidFill>
                  <a:schemeClr val="lt1"/>
                </a:solidFill>
                <a:latin typeface="+mn-lt"/>
                <a:ea typeface="+mn-ea"/>
                <a:cs typeface="+mn-cs"/>
              </a:defRPr>
            </a:lvl2pPr>
            <a:lvl3pPr marL="914400" algn="l" rtl="0" fontAlgn="base">
              <a:spcBef>
                <a:spcPct val="0"/>
              </a:spcBef>
              <a:spcAft>
                <a:spcPct val="0"/>
              </a:spcAft>
              <a:defRPr kumimoji="1" kern="1200">
                <a:solidFill>
                  <a:schemeClr val="lt1"/>
                </a:solidFill>
                <a:latin typeface="+mn-lt"/>
                <a:ea typeface="+mn-ea"/>
                <a:cs typeface="+mn-cs"/>
              </a:defRPr>
            </a:lvl3pPr>
            <a:lvl4pPr marL="1371600" algn="l" rtl="0" fontAlgn="base">
              <a:spcBef>
                <a:spcPct val="0"/>
              </a:spcBef>
              <a:spcAft>
                <a:spcPct val="0"/>
              </a:spcAft>
              <a:defRPr kumimoji="1" kern="1200">
                <a:solidFill>
                  <a:schemeClr val="lt1"/>
                </a:solidFill>
                <a:latin typeface="+mn-lt"/>
                <a:ea typeface="+mn-ea"/>
                <a:cs typeface="+mn-cs"/>
              </a:defRPr>
            </a:lvl4pPr>
            <a:lvl5pPr marL="1828800" algn="l" rtl="0" fontAlgn="base">
              <a:spcBef>
                <a:spcPct val="0"/>
              </a:spcBef>
              <a:spcAft>
                <a:spcPct val="0"/>
              </a:spcAft>
              <a:defRPr kumimoji="1" kern="1200">
                <a:solidFill>
                  <a:schemeClr val="lt1"/>
                </a:solidFill>
                <a:latin typeface="+mn-lt"/>
                <a:ea typeface="+mn-ea"/>
                <a:cs typeface="+mn-cs"/>
              </a:defRPr>
            </a:lvl5pPr>
            <a:lvl6pPr marL="2286000" algn="l" defTabSz="914400" rtl="0" eaLnBrk="1" latinLnBrk="0" hangingPunct="1">
              <a:defRPr kumimoji="1" kern="1200">
                <a:solidFill>
                  <a:schemeClr val="lt1"/>
                </a:solidFill>
                <a:latin typeface="+mn-lt"/>
                <a:ea typeface="+mn-ea"/>
                <a:cs typeface="+mn-cs"/>
              </a:defRPr>
            </a:lvl6pPr>
            <a:lvl7pPr marL="2743200" algn="l" defTabSz="914400" rtl="0" eaLnBrk="1" latinLnBrk="0" hangingPunct="1">
              <a:defRPr kumimoji="1" kern="1200">
                <a:solidFill>
                  <a:schemeClr val="lt1"/>
                </a:solidFill>
                <a:latin typeface="+mn-lt"/>
                <a:ea typeface="+mn-ea"/>
                <a:cs typeface="+mn-cs"/>
              </a:defRPr>
            </a:lvl7pPr>
            <a:lvl8pPr marL="3200400" algn="l" defTabSz="914400" rtl="0" eaLnBrk="1" latinLnBrk="0" hangingPunct="1">
              <a:defRPr kumimoji="1" kern="1200">
                <a:solidFill>
                  <a:schemeClr val="lt1"/>
                </a:solidFill>
                <a:latin typeface="+mn-lt"/>
                <a:ea typeface="+mn-ea"/>
                <a:cs typeface="+mn-cs"/>
              </a:defRPr>
            </a:lvl8pPr>
            <a:lvl9pPr marL="3657600" algn="l" defTabSz="914400" rtl="0" eaLnBrk="1" latinLnBrk="0" hangingPunct="1">
              <a:defRPr kumimoji="1"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000">
                <a:solidFill>
                  <a:srgbClr val="000000">
                    <a:lumMod val="65000"/>
                    <a:lumOff val="35000"/>
                  </a:srgbClr>
                </a:solidFill>
                <a:effectLst>
                  <a:glow rad="127000">
                    <a:schemeClr val="bg1"/>
                  </a:glow>
                </a:effectLst>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処理終了</a:t>
            </a:r>
            <a:endParaRPr kumimoji="1" lang="en-US" altLang="ja-JP" sz="1000" b="0" i="0" u="none" strike="noStrike" kern="1200" cap="none" spc="0" normalizeH="0" baseline="0" noProof="0">
              <a:ln>
                <a:noFill/>
              </a:ln>
              <a:solidFill>
                <a:srgbClr val="000000">
                  <a:lumMod val="65000"/>
                  <a:lumOff val="35000"/>
                </a:srgbClr>
              </a:solidFill>
              <a:effectLst>
                <a:glow rad="127000">
                  <a:schemeClr val="bg1"/>
                </a:glow>
              </a:effectLst>
              <a:uLnTx/>
              <a:uFillTx/>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endParaRPr>
          </a:p>
        </p:txBody>
      </p:sp>
      <p:sp>
        <p:nvSpPr>
          <p:cNvPr id="4" name="正方形/長方形 3">
            <a:extLst>
              <a:ext uri="{FF2B5EF4-FFF2-40B4-BE49-F238E27FC236}">
                <a16:creationId xmlns:a16="http://schemas.microsoft.com/office/drawing/2014/main" id="{58950295-BD31-19EE-59CE-20FD7D3F09BC}"/>
              </a:ext>
            </a:extLst>
          </p:cNvPr>
          <p:cNvSpPr/>
          <p:nvPr/>
        </p:nvSpPr>
        <p:spPr>
          <a:xfrm>
            <a:off x="8116471" y="5970488"/>
            <a:ext cx="3780000" cy="52871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252000" indent="-171450">
              <a:spcBef>
                <a:spcPts val="1800"/>
              </a:spcBef>
              <a:buFont typeface="Wingdings" panose="05000000000000000000" pitchFamily="2" charset="2"/>
              <a:buChar char="ü"/>
            </a:pPr>
            <a:r>
              <a:rPr lang="ja-JP" altLang="en-US" sz="1100">
                <a:solidFill>
                  <a:schemeClr val="accent4">
                    <a:lumMod val="65000"/>
                    <a:lumOff val="35000"/>
                  </a:schemeClr>
                </a:solidFill>
                <a:latin typeface="+mn-ea"/>
                <a:cs typeface="Hiragino Kaku Gothic Pro W3" charset="-128"/>
              </a:rPr>
              <a:t>全ての入金＃の処理を終えた場合、処理を終了する</a:t>
            </a:r>
            <a:br>
              <a:rPr lang="en-US" altLang="ja-JP" sz="1100">
                <a:solidFill>
                  <a:schemeClr val="accent4">
                    <a:lumMod val="65000"/>
                    <a:lumOff val="35000"/>
                  </a:schemeClr>
                </a:solidFill>
                <a:latin typeface="+mn-ea"/>
                <a:cs typeface="Hiragino Kaku Gothic Pro W3" charset="-128"/>
              </a:rPr>
            </a:br>
            <a:r>
              <a:rPr lang="ja-JP" altLang="en-US" sz="1100">
                <a:solidFill>
                  <a:schemeClr val="accent4">
                    <a:lumMod val="65000"/>
                    <a:lumOff val="35000"/>
                  </a:schemeClr>
                </a:solidFill>
                <a:latin typeface="+mn-ea"/>
                <a:cs typeface="Hiragino Kaku Gothic Pro W3" charset="-128"/>
              </a:rPr>
              <a:t>消費税差額あり、かつ税差額分の明細を作成していない場合、</a:t>
            </a:r>
            <a:br>
              <a:rPr lang="en-US" altLang="ja-JP" sz="1100">
                <a:solidFill>
                  <a:schemeClr val="accent4">
                    <a:lumMod val="65000"/>
                    <a:lumOff val="35000"/>
                  </a:schemeClr>
                </a:solidFill>
                <a:latin typeface="+mn-ea"/>
                <a:cs typeface="Hiragino Kaku Gothic Pro W3" charset="-128"/>
              </a:rPr>
            </a:br>
            <a:r>
              <a:rPr lang="ja-JP" altLang="en-US" sz="1100">
                <a:solidFill>
                  <a:schemeClr val="accent4">
                    <a:lumMod val="65000"/>
                    <a:lumOff val="35000"/>
                  </a:schemeClr>
                </a:solidFill>
                <a:latin typeface="+mn-ea"/>
                <a:cs typeface="Hiragino Kaku Gothic Pro W3" charset="-128"/>
              </a:rPr>
              <a:t>最後の伝票に税差額分および処理手数料明細を作成する</a:t>
            </a:r>
            <a:r>
              <a:rPr lang="en-US" altLang="ja-JP" sz="1100" baseline="30000">
                <a:solidFill>
                  <a:schemeClr val="accent4">
                    <a:lumMod val="65000"/>
                    <a:lumOff val="35000"/>
                  </a:schemeClr>
                </a:solidFill>
                <a:latin typeface="+mn-ea"/>
                <a:cs typeface="Hiragino Kaku Gothic Pro W3" charset="-128"/>
              </a:rPr>
              <a:t>*</a:t>
            </a:r>
            <a:endParaRPr lang="en-US" altLang="ja-JP" sz="1100">
              <a:solidFill>
                <a:schemeClr val="accent4">
                  <a:lumMod val="65000"/>
                  <a:lumOff val="35000"/>
                </a:schemeClr>
              </a:solidFill>
              <a:latin typeface="+mn-ea"/>
              <a:cs typeface="Hiragino Kaku Gothic Pro W3" charset="-128"/>
            </a:endParaRPr>
          </a:p>
        </p:txBody>
      </p:sp>
      <p:cxnSp>
        <p:nvCxnSpPr>
          <p:cNvPr id="26" name="直線矢印コネクタ 25">
            <a:extLst>
              <a:ext uri="{FF2B5EF4-FFF2-40B4-BE49-F238E27FC236}">
                <a16:creationId xmlns:a16="http://schemas.microsoft.com/office/drawing/2014/main" id="{F9D1BF78-3A73-DF6A-9D8D-1D93D5239EA5}"/>
              </a:ext>
            </a:extLst>
          </p:cNvPr>
          <p:cNvCxnSpPr>
            <a:cxnSpLocks/>
            <a:stCxn id="66" idx="2"/>
            <a:endCxn id="19" idx="0"/>
          </p:cNvCxnSpPr>
          <p:nvPr/>
        </p:nvCxnSpPr>
        <p:spPr>
          <a:xfrm>
            <a:off x="5015522" y="3209242"/>
            <a:ext cx="0" cy="172837"/>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楕円 26">
            <a:extLst>
              <a:ext uri="{FF2B5EF4-FFF2-40B4-BE49-F238E27FC236}">
                <a16:creationId xmlns:a16="http://schemas.microsoft.com/office/drawing/2014/main" id="{4F5A85B3-1CE8-632C-037D-7021ACDECE1C}"/>
              </a:ext>
            </a:extLst>
          </p:cNvPr>
          <p:cNvSpPr/>
          <p:nvPr/>
        </p:nvSpPr>
        <p:spPr>
          <a:xfrm>
            <a:off x="391825" y="4511450"/>
            <a:ext cx="215287" cy="222374"/>
          </a:xfrm>
          <a:prstGeom prst="ellipse">
            <a:avLst/>
          </a:prstGeom>
          <a:solidFill>
            <a:schemeClr val="bg1">
              <a:lumMod val="5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en-US" altLang="ja-JP" sz="1200" b="1">
                <a:solidFill>
                  <a:schemeClr val="bg1"/>
                </a:solidFill>
                <a:latin typeface="+mn-ea"/>
                <a:cs typeface="Hiragino Kaku Gothic Pro W3" charset="-128"/>
              </a:rPr>
              <a:t>Ⅶ</a:t>
            </a:r>
            <a:endParaRPr kumimoji="1" lang="ja-JP" altLang="en-US" sz="1200" b="1">
              <a:solidFill>
                <a:schemeClr val="bg1"/>
              </a:solidFill>
              <a:latin typeface="+mn-ea"/>
              <a:cs typeface="Hiragino Kaku Gothic Pro W3" charset="-128"/>
            </a:endParaRPr>
          </a:p>
        </p:txBody>
      </p:sp>
      <p:sp>
        <p:nvSpPr>
          <p:cNvPr id="28" name="正方形/長方形 27">
            <a:extLst>
              <a:ext uri="{FF2B5EF4-FFF2-40B4-BE49-F238E27FC236}">
                <a16:creationId xmlns:a16="http://schemas.microsoft.com/office/drawing/2014/main" id="{1B05809A-B198-9B54-BE77-8EB05BA9ECF5}"/>
              </a:ext>
            </a:extLst>
          </p:cNvPr>
          <p:cNvSpPr/>
          <p:nvPr/>
        </p:nvSpPr>
        <p:spPr>
          <a:xfrm>
            <a:off x="762520" y="4511450"/>
            <a:ext cx="3157542" cy="22237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kumimoji="1" lang="ja-JP" altLang="en-US" sz="1200" b="1">
                <a:solidFill>
                  <a:schemeClr val="accent4">
                    <a:lumMod val="65000"/>
                    <a:lumOff val="35000"/>
                  </a:schemeClr>
                </a:solidFill>
                <a:latin typeface="+mn-ea"/>
                <a:cs typeface="Hiragino Kaku Gothic Pro W3" charset="-128"/>
              </a:rPr>
              <a:t>貸方の仮受金明細を作成する</a:t>
            </a:r>
            <a:endParaRPr kumimoji="1" lang="ja-JP" altLang="en-US" sz="1200">
              <a:solidFill>
                <a:schemeClr val="accent4">
                  <a:lumMod val="65000"/>
                  <a:lumOff val="35000"/>
                </a:schemeClr>
              </a:solidFill>
              <a:latin typeface="+mn-ea"/>
              <a:cs typeface="Hiragino Kaku Gothic Pro W3" charset="-128"/>
            </a:endParaRPr>
          </a:p>
        </p:txBody>
      </p:sp>
      <p:sp>
        <p:nvSpPr>
          <p:cNvPr id="31" name="フローチャート: 書類 30">
            <a:extLst>
              <a:ext uri="{FF2B5EF4-FFF2-40B4-BE49-F238E27FC236}">
                <a16:creationId xmlns:a16="http://schemas.microsoft.com/office/drawing/2014/main" id="{FDFEFCD7-30C2-0FBB-439A-C469F7A35019}"/>
              </a:ext>
            </a:extLst>
          </p:cNvPr>
          <p:cNvSpPr/>
          <p:nvPr/>
        </p:nvSpPr>
        <p:spPr>
          <a:xfrm>
            <a:off x="762520" y="4815784"/>
            <a:ext cx="3060000" cy="936000"/>
          </a:xfrm>
          <a:prstGeom prst="flowChartDocument">
            <a:avLst/>
          </a:prstGeom>
          <a:solidFill>
            <a:srgbClr val="F4F7FA"/>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1" lang="ja-JP" altLang="en-US" sz="1000" i="0" u="none" strike="noStrike" kern="1200" cap="none" spc="0" normalizeH="0" baseline="0" noProof="0">
                <a:ln>
                  <a:noFill/>
                </a:ln>
                <a:solidFill>
                  <a:schemeClr val="tx1">
                    <a:lumMod val="65000"/>
                    <a:lumOff val="35000"/>
                  </a:schemeClr>
                </a:solidFill>
                <a:effectLst>
                  <a:glow rad="38100">
                    <a:srgbClr val="FFFFFF"/>
                  </a:glow>
                </a:effectLst>
                <a:uLnTx/>
                <a:uFillTx/>
                <a:latin typeface="Meiryo UI"/>
                <a:ea typeface="Meiryo UI"/>
                <a:cs typeface="+mn-cs"/>
              </a:rPr>
              <a:t>売掛金：</a:t>
            </a:r>
            <a:r>
              <a:rPr kumimoji="1" lang="en-US" altLang="ja-JP" sz="1000" i="0" u="none" strike="noStrike" kern="1200" cap="none" spc="0" normalizeH="0" baseline="0" noProof="0">
                <a:ln>
                  <a:noFill/>
                </a:ln>
                <a:solidFill>
                  <a:schemeClr val="tx1">
                    <a:lumMod val="65000"/>
                    <a:lumOff val="35000"/>
                  </a:schemeClr>
                </a:solidFill>
                <a:effectLst>
                  <a:glow rad="38100">
                    <a:srgbClr val="FFFFFF"/>
                  </a:glow>
                </a:effectLst>
                <a:uLnTx/>
                <a:uFillTx/>
                <a:latin typeface="Meiryo UI"/>
                <a:ea typeface="Meiryo UI"/>
                <a:cs typeface="+mn-cs"/>
              </a:rPr>
              <a:t>1,109</a:t>
            </a:r>
            <a:r>
              <a:rPr kumimoji="1" lang="ja-JP" altLang="en-US" sz="1000" i="0" u="none" strike="noStrike" kern="1200" cap="none" spc="0" normalizeH="0" baseline="0" noProof="0">
                <a:ln>
                  <a:noFill/>
                </a:ln>
                <a:solidFill>
                  <a:schemeClr val="tx1">
                    <a:lumMod val="65000"/>
                    <a:lumOff val="35000"/>
                  </a:schemeClr>
                </a:solidFill>
                <a:effectLst>
                  <a:glow rad="38100">
                    <a:srgbClr val="FFFFFF"/>
                  </a:glow>
                </a:effectLst>
                <a:uLnTx/>
                <a:uFillTx/>
                <a:latin typeface="Meiryo UI"/>
                <a:ea typeface="Meiryo UI"/>
                <a:cs typeface="+mn-cs"/>
              </a:rPr>
              <a:t>円</a:t>
            </a:r>
            <a:r>
              <a:rPr kumimoji="1" lang="en-US" altLang="ja-JP" sz="1000" i="0" u="none" strike="noStrike" kern="1200" cap="none" spc="0" normalizeH="0" baseline="0" noProof="0">
                <a:ln>
                  <a:noFill/>
                </a:ln>
                <a:solidFill>
                  <a:schemeClr val="tx1">
                    <a:lumMod val="65000"/>
                    <a:lumOff val="35000"/>
                  </a:schemeClr>
                </a:solidFill>
                <a:effectLst>
                  <a:glow rad="38100">
                    <a:srgbClr val="FFFFFF"/>
                  </a:glow>
                </a:effectLst>
                <a:uLnTx/>
                <a:uFillTx/>
                <a:latin typeface="Meiryo UI"/>
                <a:ea typeface="Meiryo UI"/>
                <a:cs typeface="+mn-cs"/>
              </a:rPr>
              <a:t>(S001)</a:t>
            </a:r>
            <a:r>
              <a:rPr kumimoji="1" lang="ja-JP" altLang="en-US" sz="1000" i="0" u="none" strike="noStrike" kern="1200" cap="none" spc="0" normalizeH="0" baseline="0" noProof="0">
                <a:ln>
                  <a:noFill/>
                </a:ln>
                <a:solidFill>
                  <a:schemeClr val="tx1">
                    <a:lumMod val="65000"/>
                    <a:lumOff val="35000"/>
                  </a:schemeClr>
                </a:solidFill>
                <a:effectLst>
                  <a:glow rad="38100">
                    <a:srgbClr val="FFFFFF"/>
                  </a:glow>
                </a:effectLst>
                <a:uLnTx/>
                <a:uFillTx/>
                <a:latin typeface="Meiryo UI"/>
                <a:ea typeface="Meiryo UI"/>
                <a:cs typeface="+mn-cs"/>
              </a:rPr>
              <a:t>／</a:t>
            </a:r>
            <a:r>
              <a:rPr kumimoji="1" lang="ja-JP" altLang="en-US" sz="1000" b="1" i="0" u="none" strike="noStrike" kern="1200" cap="none" spc="0" normalizeH="0" baseline="0" noProof="0">
                <a:ln>
                  <a:noFill/>
                </a:ln>
                <a:solidFill>
                  <a:srgbClr val="3797AE"/>
                </a:solidFill>
                <a:effectLst>
                  <a:glow rad="38100">
                    <a:srgbClr val="FFFFFF"/>
                  </a:glow>
                </a:effectLst>
                <a:uLnTx/>
                <a:uFillTx/>
                <a:latin typeface="Meiryo UI"/>
                <a:ea typeface="Meiryo UI"/>
                <a:cs typeface="+mn-cs"/>
              </a:rPr>
              <a:t>仮受金：   </a:t>
            </a:r>
            <a:r>
              <a:rPr kumimoji="1" lang="en-US" altLang="ja-JP" sz="1000" b="1" i="0" u="none" strike="noStrike" kern="1200" cap="none" spc="0" normalizeH="0" baseline="0" noProof="0">
                <a:ln>
                  <a:noFill/>
                </a:ln>
                <a:solidFill>
                  <a:srgbClr val="3797AE"/>
                </a:solidFill>
                <a:effectLst>
                  <a:glow rad="38100">
                    <a:srgbClr val="FFFFFF"/>
                  </a:glow>
                </a:effectLst>
                <a:uLnTx/>
                <a:uFillTx/>
                <a:latin typeface="Meiryo UI"/>
                <a:ea typeface="Meiryo UI"/>
                <a:cs typeface="+mn-cs"/>
              </a:rPr>
              <a:t>2,000</a:t>
            </a:r>
            <a:r>
              <a:rPr kumimoji="1" lang="ja-JP" altLang="en-US" sz="1000" b="1" i="0" u="none" strike="noStrike" kern="1200" cap="none" spc="0" normalizeH="0" baseline="0" noProof="0">
                <a:ln>
                  <a:noFill/>
                </a:ln>
                <a:solidFill>
                  <a:srgbClr val="3797AE"/>
                </a:solidFill>
                <a:effectLst>
                  <a:glow rad="38100">
                    <a:srgbClr val="FFFFFF"/>
                  </a:glow>
                </a:effectLst>
                <a:uLnTx/>
                <a:uFillTx/>
                <a:latin typeface="Meiryo UI"/>
                <a:ea typeface="Meiryo UI"/>
                <a:cs typeface="+mn-cs"/>
              </a:rPr>
              <a:t>円</a:t>
            </a:r>
            <a:endParaRPr kumimoji="1" lang="en-US" altLang="ja-JP" sz="1000" b="1" i="0" u="none" strike="noStrike" kern="1200" cap="none" spc="0" normalizeH="0" baseline="0" noProof="0">
              <a:ln>
                <a:noFill/>
              </a:ln>
              <a:solidFill>
                <a:srgbClr val="3797AE"/>
              </a:solidFill>
              <a:effectLst>
                <a:glow rad="38100">
                  <a:srgbClr val="FFFFFF"/>
                </a:glow>
              </a:effectLst>
              <a:uLnTx/>
              <a:uFillTx/>
              <a:latin typeface="Meiryo UI"/>
              <a:ea typeface="Meiryo UI"/>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r>
              <a:rPr kumimoji="1" lang="ja-JP" altLang="en-US" sz="1000" i="0" u="none" strike="noStrike" kern="1200" cap="none" spc="0" normalizeH="0" baseline="0" noProof="0">
                <a:ln>
                  <a:noFill/>
                </a:ln>
                <a:solidFill>
                  <a:schemeClr val="tx1">
                    <a:lumMod val="65000"/>
                    <a:lumOff val="35000"/>
                  </a:schemeClr>
                </a:solidFill>
                <a:effectLst>
                  <a:glow rad="38100">
                    <a:srgbClr val="FFFFFF"/>
                  </a:glow>
                </a:effectLst>
                <a:uLnTx/>
                <a:uFillTx/>
                <a:latin typeface="Meiryo UI"/>
                <a:ea typeface="Meiryo UI"/>
                <a:cs typeface="+mn-cs"/>
              </a:rPr>
              <a:t>売掛金：</a:t>
            </a:r>
            <a:r>
              <a:rPr lang="en-US" altLang="ja-JP" sz="1000">
                <a:solidFill>
                  <a:schemeClr val="tx1">
                    <a:lumMod val="65000"/>
                    <a:lumOff val="35000"/>
                  </a:schemeClr>
                </a:solidFill>
                <a:effectLst>
                  <a:glow rad="38100">
                    <a:srgbClr val="FFFFFF"/>
                  </a:glow>
                </a:effectLst>
                <a:latin typeface="Meiryo UI"/>
                <a:ea typeface="Meiryo UI"/>
              </a:rPr>
              <a:t>1,111</a:t>
            </a:r>
            <a:r>
              <a:rPr kumimoji="1" lang="ja-JP" altLang="en-US" sz="1000" i="0" u="none" strike="noStrike" kern="1200" cap="none" spc="0" normalizeH="0" baseline="0" noProof="0">
                <a:ln>
                  <a:noFill/>
                </a:ln>
                <a:solidFill>
                  <a:schemeClr val="tx1">
                    <a:lumMod val="65000"/>
                    <a:lumOff val="35000"/>
                  </a:schemeClr>
                </a:solidFill>
                <a:effectLst>
                  <a:glow rad="38100">
                    <a:srgbClr val="FFFFFF"/>
                  </a:glow>
                </a:effectLst>
                <a:uLnTx/>
                <a:uFillTx/>
                <a:latin typeface="Meiryo UI"/>
                <a:ea typeface="Meiryo UI"/>
                <a:cs typeface="+mn-cs"/>
              </a:rPr>
              <a:t>円</a:t>
            </a:r>
            <a:r>
              <a:rPr kumimoji="1" lang="en-US" altLang="ja-JP" sz="1000" i="0" u="none" strike="noStrike" kern="1200" cap="none" spc="0" normalizeH="0" baseline="0" noProof="0">
                <a:ln>
                  <a:noFill/>
                </a:ln>
                <a:solidFill>
                  <a:schemeClr val="tx1">
                    <a:lumMod val="65000"/>
                    <a:lumOff val="35000"/>
                  </a:schemeClr>
                </a:solidFill>
                <a:effectLst>
                  <a:glow rad="38100">
                    <a:srgbClr val="FFFFFF"/>
                  </a:glow>
                </a:effectLst>
                <a:uLnTx/>
                <a:uFillTx/>
                <a:latin typeface="Meiryo UI"/>
                <a:ea typeface="Meiryo UI"/>
                <a:cs typeface="+mn-cs"/>
              </a:rPr>
              <a:t>(S002)</a:t>
            </a:r>
            <a:r>
              <a:rPr kumimoji="1" lang="ja-JP" altLang="en-US" sz="1000" i="0" u="none" strike="noStrike" kern="1200" cap="none" spc="0" normalizeH="0" baseline="0" noProof="0">
                <a:ln>
                  <a:noFill/>
                </a:ln>
                <a:solidFill>
                  <a:schemeClr val="tx1">
                    <a:lumMod val="65000"/>
                    <a:lumOff val="35000"/>
                  </a:schemeClr>
                </a:solidFill>
                <a:effectLst>
                  <a:glow rad="38100">
                    <a:srgbClr val="FFFFFF"/>
                  </a:glow>
                </a:effectLst>
                <a:uLnTx/>
                <a:uFillTx/>
                <a:latin typeface="Meiryo UI"/>
                <a:ea typeface="Meiryo UI"/>
                <a:cs typeface="+mn-cs"/>
              </a:rPr>
              <a:t>／</a:t>
            </a:r>
            <a:r>
              <a:rPr lang="ja-JP" altLang="en-US" sz="1000">
                <a:solidFill>
                  <a:schemeClr val="tx1">
                    <a:lumMod val="65000"/>
                    <a:lumOff val="35000"/>
                  </a:schemeClr>
                </a:solidFill>
                <a:effectLst>
                  <a:glow rad="38100">
                    <a:srgbClr val="FFFFFF"/>
                  </a:glow>
                </a:effectLst>
                <a:latin typeface="Meiryo UI"/>
                <a:ea typeface="Meiryo UI"/>
              </a:rPr>
              <a:t>振込手数料：</a:t>
            </a:r>
            <a:r>
              <a:rPr lang="en-US" altLang="ja-JP" sz="1000">
                <a:solidFill>
                  <a:schemeClr val="tx1">
                    <a:lumMod val="65000"/>
                    <a:lumOff val="35000"/>
                  </a:schemeClr>
                </a:solidFill>
                <a:effectLst>
                  <a:glow rad="38100">
                    <a:srgbClr val="FFFFFF"/>
                  </a:glow>
                </a:effectLst>
                <a:latin typeface="Meiryo UI"/>
                <a:ea typeface="Meiryo UI"/>
              </a:rPr>
              <a:t>200</a:t>
            </a:r>
            <a:r>
              <a:rPr lang="ja-JP" altLang="en-US" sz="1000">
                <a:solidFill>
                  <a:schemeClr val="tx1">
                    <a:lumMod val="65000"/>
                    <a:lumOff val="35000"/>
                  </a:schemeClr>
                </a:solidFill>
                <a:effectLst>
                  <a:glow rad="38100">
                    <a:srgbClr val="FFFFFF"/>
                  </a:glow>
                </a:effectLst>
                <a:latin typeface="Meiryo UI"/>
                <a:ea typeface="Meiryo UI"/>
              </a:rPr>
              <a:t>円</a:t>
            </a:r>
            <a:endParaRPr kumimoji="1" lang="en-US" altLang="ja-JP" sz="1000" i="0" u="none" strike="noStrike" kern="1200" cap="none" spc="0" normalizeH="0" baseline="0" noProof="0">
              <a:ln>
                <a:noFill/>
              </a:ln>
              <a:solidFill>
                <a:schemeClr val="tx1">
                  <a:lumMod val="65000"/>
                  <a:lumOff val="35000"/>
                </a:schemeClr>
              </a:solidFill>
              <a:effectLst>
                <a:glow rad="38100">
                  <a:srgbClr val="FFFFFF"/>
                </a:glow>
              </a:effectLst>
              <a:uLnTx/>
              <a:uFillTx/>
              <a:latin typeface="Meiryo UI"/>
              <a:ea typeface="Meiryo UI"/>
              <a:cs typeface="+mn-cs"/>
            </a:endParaRPr>
          </a:p>
          <a:p>
            <a:pPr>
              <a:defRPr/>
            </a:pPr>
            <a:r>
              <a:rPr lang="ja-JP" altLang="en-US" sz="1000">
                <a:solidFill>
                  <a:schemeClr val="tx1">
                    <a:lumMod val="65000"/>
                    <a:lumOff val="35000"/>
                  </a:schemeClr>
                </a:solidFill>
                <a:effectLst>
                  <a:glow rad="38100">
                    <a:srgbClr val="FFFFFF"/>
                  </a:glow>
                </a:effectLst>
                <a:latin typeface="Meiryo UI"/>
                <a:ea typeface="Meiryo UI"/>
              </a:rPr>
              <a:t>売掛金：       </a:t>
            </a:r>
            <a:r>
              <a:rPr lang="en-US" altLang="ja-JP" sz="1000">
                <a:solidFill>
                  <a:schemeClr val="tx1">
                    <a:lumMod val="65000"/>
                    <a:lumOff val="35000"/>
                  </a:schemeClr>
                </a:solidFill>
                <a:effectLst>
                  <a:glow rad="38100">
                    <a:srgbClr val="FFFFFF"/>
                  </a:glow>
                </a:effectLst>
                <a:latin typeface="Meiryo UI"/>
                <a:ea typeface="Meiryo UI"/>
              </a:rPr>
              <a:t>1</a:t>
            </a:r>
            <a:r>
              <a:rPr lang="ja-JP" altLang="en-US" sz="1000">
                <a:solidFill>
                  <a:schemeClr val="tx1">
                    <a:lumMod val="65000"/>
                    <a:lumOff val="35000"/>
                  </a:schemeClr>
                </a:solidFill>
                <a:effectLst>
                  <a:glow rad="38100">
                    <a:srgbClr val="FFFFFF"/>
                  </a:glow>
                </a:effectLst>
                <a:latin typeface="Meiryo UI"/>
                <a:ea typeface="Meiryo UI"/>
              </a:rPr>
              <a:t>円    </a:t>
            </a:r>
            <a:r>
              <a:rPr kumimoji="1" lang="ja-JP" altLang="en-US" sz="1000" i="0" u="none" strike="noStrike" kern="1200" cap="none" spc="0" normalizeH="0" baseline="0" noProof="0">
                <a:ln>
                  <a:noFill/>
                </a:ln>
                <a:solidFill>
                  <a:schemeClr val="tx1">
                    <a:lumMod val="65000"/>
                    <a:lumOff val="35000"/>
                  </a:schemeClr>
                </a:solidFill>
                <a:effectLst>
                  <a:glow rad="38100">
                    <a:srgbClr val="FFFFFF"/>
                  </a:glow>
                </a:effectLst>
                <a:uLnTx/>
                <a:uFillTx/>
                <a:latin typeface="Meiryo UI"/>
                <a:ea typeface="Meiryo UI"/>
                <a:cs typeface="+mn-cs"/>
              </a:rPr>
              <a:t> </a:t>
            </a:r>
            <a:r>
              <a:rPr lang="ja-JP" altLang="en-US" sz="1000">
                <a:solidFill>
                  <a:schemeClr val="tx1">
                    <a:lumMod val="65000"/>
                    <a:lumOff val="35000"/>
                  </a:schemeClr>
                </a:solidFill>
                <a:effectLst>
                  <a:glow rad="38100">
                    <a:srgbClr val="FFFFFF"/>
                  </a:glow>
                </a:effectLst>
                <a:latin typeface="Meiryo UI"/>
                <a:ea typeface="Meiryo UI"/>
              </a:rPr>
              <a:t>　　 </a:t>
            </a:r>
            <a:r>
              <a:rPr kumimoji="1" lang="ja-JP" altLang="en-US" sz="1000" i="0" u="none" strike="noStrike" kern="1200" cap="none" spc="0" normalizeH="0" baseline="0" noProof="0">
                <a:ln>
                  <a:noFill/>
                </a:ln>
                <a:solidFill>
                  <a:schemeClr val="tx1">
                    <a:lumMod val="65000"/>
                    <a:lumOff val="35000"/>
                  </a:schemeClr>
                </a:solidFill>
                <a:effectLst>
                  <a:glow rad="38100">
                    <a:srgbClr val="FFFFFF"/>
                  </a:glow>
                </a:effectLst>
                <a:uLnTx/>
                <a:uFillTx/>
                <a:latin typeface="Meiryo UI"/>
                <a:ea typeface="Meiryo UI"/>
                <a:cs typeface="+mn-cs"/>
              </a:rPr>
              <a:t>／</a:t>
            </a:r>
            <a:r>
              <a:rPr lang="ja-JP" altLang="en-US" sz="1000">
                <a:solidFill>
                  <a:schemeClr val="tx1">
                    <a:lumMod val="65000"/>
                    <a:lumOff val="35000"/>
                  </a:schemeClr>
                </a:solidFill>
                <a:effectLst>
                  <a:glow rad="38100">
                    <a:srgbClr val="FFFFFF"/>
                  </a:glow>
                </a:effectLst>
                <a:latin typeface="Meiryo UI"/>
                <a:ea typeface="Meiryo UI"/>
              </a:rPr>
              <a:t>仮払消費税：　</a:t>
            </a:r>
            <a:r>
              <a:rPr lang="en-US" altLang="ja-JP" sz="1000">
                <a:solidFill>
                  <a:schemeClr val="tx1">
                    <a:lumMod val="65000"/>
                    <a:lumOff val="35000"/>
                  </a:schemeClr>
                </a:solidFill>
                <a:effectLst>
                  <a:glow rad="38100">
                    <a:srgbClr val="FFFFFF"/>
                  </a:glow>
                </a:effectLst>
                <a:latin typeface="Meiryo UI"/>
                <a:ea typeface="Meiryo UI"/>
              </a:rPr>
              <a:t>20</a:t>
            </a:r>
            <a:r>
              <a:rPr lang="ja-JP" altLang="en-US" sz="1000">
                <a:solidFill>
                  <a:schemeClr val="tx1">
                    <a:lumMod val="65000"/>
                    <a:lumOff val="35000"/>
                  </a:schemeClr>
                </a:solidFill>
                <a:effectLst>
                  <a:glow rad="38100">
                    <a:srgbClr val="FFFFFF"/>
                  </a:glow>
                </a:effectLst>
                <a:latin typeface="Meiryo UI"/>
                <a:ea typeface="Meiryo UI"/>
              </a:rPr>
              <a:t>円</a:t>
            </a:r>
            <a:endParaRPr lang="en-US" altLang="ja-JP" sz="1000">
              <a:solidFill>
                <a:schemeClr val="tx1">
                  <a:lumMod val="65000"/>
                  <a:lumOff val="35000"/>
                </a:schemeClr>
              </a:solidFill>
              <a:effectLst>
                <a:glow rad="38100">
                  <a:srgbClr val="FFFFFF"/>
                </a:glow>
              </a:effectLst>
              <a:latin typeface="Meiryo UI"/>
              <a:ea typeface="Meiryo UI"/>
            </a:endParaRPr>
          </a:p>
          <a:p>
            <a:pPr>
              <a:defRPr/>
            </a:pPr>
            <a:r>
              <a:rPr lang="ja-JP" altLang="en-US" sz="1000">
                <a:solidFill>
                  <a:schemeClr val="tx1">
                    <a:lumMod val="65000"/>
                    <a:lumOff val="35000"/>
                  </a:schemeClr>
                </a:solidFill>
                <a:effectLst>
                  <a:glow rad="38100">
                    <a:srgbClr val="FFFFFF"/>
                  </a:glow>
                </a:effectLst>
                <a:latin typeface="Meiryo UI"/>
                <a:ea typeface="Meiryo UI"/>
              </a:rPr>
              <a:t>　　　　　　　　　　　　　　　　　／処理手数料：    </a:t>
            </a:r>
            <a:r>
              <a:rPr lang="en-US" altLang="ja-JP" sz="1000">
                <a:solidFill>
                  <a:schemeClr val="tx1">
                    <a:lumMod val="65000"/>
                    <a:lumOff val="35000"/>
                  </a:schemeClr>
                </a:solidFill>
                <a:effectLst>
                  <a:glow rad="38100">
                    <a:srgbClr val="FFFFFF"/>
                  </a:glow>
                </a:effectLst>
                <a:latin typeface="Meiryo UI"/>
                <a:ea typeface="Meiryo UI"/>
              </a:rPr>
              <a:t>1</a:t>
            </a:r>
            <a:r>
              <a:rPr lang="ja-JP" altLang="en-US" sz="1000">
                <a:solidFill>
                  <a:schemeClr val="tx1">
                    <a:lumMod val="65000"/>
                    <a:lumOff val="35000"/>
                  </a:schemeClr>
                </a:solidFill>
                <a:effectLst>
                  <a:glow rad="38100">
                    <a:srgbClr val="FFFFFF"/>
                  </a:glow>
                </a:effectLst>
                <a:latin typeface="Meiryo UI"/>
                <a:ea typeface="Meiryo UI"/>
              </a:rPr>
              <a:t>円</a:t>
            </a:r>
            <a:endParaRPr lang="en-US" altLang="ja-JP" sz="1000">
              <a:solidFill>
                <a:schemeClr val="tx1">
                  <a:lumMod val="65000"/>
                  <a:lumOff val="35000"/>
                </a:schemeClr>
              </a:solidFill>
              <a:effectLst>
                <a:glow rad="38100">
                  <a:srgbClr val="FFFFFF"/>
                </a:glow>
              </a:effectLst>
              <a:latin typeface="Meiryo UI"/>
              <a:ea typeface="Meiryo UI"/>
            </a:endParaRPr>
          </a:p>
        </p:txBody>
      </p:sp>
      <p:sp>
        <p:nvSpPr>
          <p:cNvPr id="32" name="正方形/長方形 31">
            <a:extLst>
              <a:ext uri="{FF2B5EF4-FFF2-40B4-BE49-F238E27FC236}">
                <a16:creationId xmlns:a16="http://schemas.microsoft.com/office/drawing/2014/main" id="{CBBB11FD-B00D-5311-D129-FCD0B4514EC0}"/>
              </a:ext>
            </a:extLst>
          </p:cNvPr>
          <p:cNvSpPr/>
          <p:nvPr/>
        </p:nvSpPr>
        <p:spPr>
          <a:xfrm>
            <a:off x="8116471" y="4726317"/>
            <a:ext cx="3780000" cy="83600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252000" indent="-171450">
              <a:spcBef>
                <a:spcPts val="1800"/>
              </a:spcBef>
              <a:buFont typeface="Wingdings" panose="05000000000000000000" pitchFamily="2" charset="2"/>
              <a:buChar char="ü"/>
            </a:pPr>
            <a:r>
              <a:rPr lang="ja-JP" altLang="en-US" sz="1100">
                <a:solidFill>
                  <a:schemeClr val="accent4">
                    <a:lumMod val="65000"/>
                    <a:lumOff val="35000"/>
                  </a:schemeClr>
                </a:solidFill>
                <a:latin typeface="+mn-ea"/>
                <a:cs typeface="Hiragino Kaku Gothic Pro W3" charset="-128"/>
              </a:rPr>
              <a:t>貸方に仮受金明細を作成する</a:t>
            </a:r>
            <a:br>
              <a:rPr lang="en-US" altLang="ja-JP" sz="1100">
                <a:solidFill>
                  <a:schemeClr val="accent4">
                    <a:lumMod val="65000"/>
                    <a:lumOff val="35000"/>
                  </a:schemeClr>
                </a:solidFill>
                <a:latin typeface="+mn-ea"/>
                <a:cs typeface="Hiragino Kaku Gothic Pro W3" charset="-128"/>
              </a:rPr>
            </a:br>
            <a:r>
              <a:rPr lang="ja-JP" altLang="en-US" sz="1000">
                <a:solidFill>
                  <a:schemeClr val="accent4">
                    <a:lumMod val="65000"/>
                    <a:lumOff val="35000"/>
                  </a:schemeClr>
                </a:solidFill>
                <a:latin typeface="+mn-ea"/>
                <a:cs typeface="Hiragino Kaku Gothic Pro W3" charset="-128"/>
              </a:rPr>
              <a:t>└ 金額は、借方と貸方明細の金額がバランスするように算出する</a:t>
            </a:r>
            <a:endParaRPr lang="en-US" altLang="ja-JP" sz="1100">
              <a:solidFill>
                <a:schemeClr val="accent4">
                  <a:lumMod val="65000"/>
                  <a:lumOff val="35000"/>
                </a:schemeClr>
              </a:solidFill>
              <a:latin typeface="+mn-ea"/>
              <a:cs typeface="Hiragino Kaku Gothic Pro W3" charset="-128"/>
            </a:endParaRPr>
          </a:p>
        </p:txBody>
      </p:sp>
      <p:sp>
        <p:nvSpPr>
          <p:cNvPr id="34" name="フローチャート: 磁気ディスク 33">
            <a:extLst>
              <a:ext uri="{FF2B5EF4-FFF2-40B4-BE49-F238E27FC236}">
                <a16:creationId xmlns:a16="http://schemas.microsoft.com/office/drawing/2014/main" id="{DC05B23E-8997-B43A-D885-343F445476D8}"/>
              </a:ext>
            </a:extLst>
          </p:cNvPr>
          <p:cNvSpPr/>
          <p:nvPr/>
        </p:nvSpPr>
        <p:spPr>
          <a:xfrm>
            <a:off x="6729991" y="4860470"/>
            <a:ext cx="1001865" cy="468000"/>
          </a:xfrm>
          <a:prstGeom prst="flowChartMagneticDisk">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t"/>
          <a:lstStyle/>
          <a:p>
            <a:pPr algn="ctr"/>
            <a:r>
              <a:rPr kumimoji="1" lang="ja-JP" altLang="en-US" sz="1000">
                <a:solidFill>
                  <a:schemeClr val="accent4">
                    <a:lumMod val="65000"/>
                    <a:lumOff val="35000"/>
                  </a:schemeClr>
                </a:solidFill>
                <a:latin typeface="+mn-ea"/>
                <a:cs typeface="Hiragino Kaku Gothic Pro W3" charset="-128"/>
              </a:rPr>
              <a:t>経理入金引当</a:t>
            </a:r>
          </a:p>
        </p:txBody>
      </p:sp>
      <p:sp>
        <p:nvSpPr>
          <p:cNvPr id="41" name="フローチャート: 定義済み処理 40">
            <a:extLst>
              <a:ext uri="{FF2B5EF4-FFF2-40B4-BE49-F238E27FC236}">
                <a16:creationId xmlns:a16="http://schemas.microsoft.com/office/drawing/2014/main" id="{032D71A1-AF79-0446-A3C8-0B9A04D63BF9}"/>
              </a:ext>
            </a:extLst>
          </p:cNvPr>
          <p:cNvSpPr/>
          <p:nvPr/>
        </p:nvSpPr>
        <p:spPr>
          <a:xfrm>
            <a:off x="4466439" y="4918238"/>
            <a:ext cx="1092630" cy="345654"/>
          </a:xfrm>
          <a:prstGeom prst="flowChartPredefinedProcess">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1050">
                <a:solidFill>
                  <a:schemeClr val="accent4">
                    <a:lumMod val="65000"/>
                    <a:lumOff val="35000"/>
                  </a:schemeClr>
                </a:solidFill>
                <a:latin typeface="+mn-ea"/>
              </a:rPr>
              <a:t>貸方明細</a:t>
            </a:r>
            <a:endParaRPr lang="en-US" altLang="ja-JP" sz="1050">
              <a:solidFill>
                <a:schemeClr val="accent4">
                  <a:lumMod val="65000"/>
                  <a:lumOff val="35000"/>
                </a:schemeClr>
              </a:solidFill>
              <a:latin typeface="+mn-ea"/>
            </a:endParaRPr>
          </a:p>
          <a:p>
            <a:pPr algn="ctr"/>
            <a:r>
              <a:rPr kumimoji="1" lang="ja-JP" altLang="en-US" sz="1050">
                <a:solidFill>
                  <a:schemeClr val="accent4">
                    <a:lumMod val="65000"/>
                    <a:lumOff val="35000"/>
                  </a:schemeClr>
                </a:solidFill>
                <a:latin typeface="+mn-ea"/>
              </a:rPr>
              <a:t>作成</a:t>
            </a:r>
          </a:p>
        </p:txBody>
      </p:sp>
      <p:sp>
        <p:nvSpPr>
          <p:cNvPr id="42" name="テキスト ボックス 41">
            <a:extLst>
              <a:ext uri="{FF2B5EF4-FFF2-40B4-BE49-F238E27FC236}">
                <a16:creationId xmlns:a16="http://schemas.microsoft.com/office/drawing/2014/main" id="{6DBBD91C-B59D-1506-43A0-3F98C74C4833}"/>
              </a:ext>
            </a:extLst>
          </p:cNvPr>
          <p:cNvSpPr txBox="1"/>
          <p:nvPr/>
        </p:nvSpPr>
        <p:spPr bwMode="auto">
          <a:xfrm>
            <a:off x="7297704" y="5197340"/>
            <a:ext cx="432000" cy="230832"/>
          </a:xfrm>
          <a:prstGeom prst="rect">
            <a:avLst/>
          </a:prstGeom>
          <a:noFill/>
          <a:ln w="9525">
            <a:noFill/>
            <a:miter lim="800000"/>
            <a:headEnd/>
            <a:tailEnd/>
          </a:ln>
        </p:spPr>
        <p:txBody>
          <a:bodyPr wrap="square">
            <a:spAutoFit/>
          </a:bodyPr>
          <a:lstStyle/>
          <a:p>
            <a:pPr algn="r"/>
            <a:r>
              <a:rPr kumimoji="1" lang="en-US" altLang="ja-JP" sz="900">
                <a:solidFill>
                  <a:schemeClr val="accent4">
                    <a:lumMod val="65000"/>
                    <a:lumOff val="35000"/>
                  </a:schemeClr>
                </a:solidFill>
                <a:effectLst>
                  <a:glow rad="88900">
                    <a:schemeClr val="bg1"/>
                  </a:glow>
                </a:effectLst>
                <a:latin typeface="+mn-ea"/>
                <a:cs typeface="Hiragino Kaku Gothic Pro W3" charset="-128"/>
              </a:rPr>
              <a:t>etc...</a:t>
            </a:r>
            <a:endParaRPr lang="ja-JP" altLang="en-US" sz="900">
              <a:effectLst>
                <a:glow rad="88900">
                  <a:schemeClr val="bg1"/>
                </a:glow>
              </a:effectLst>
            </a:endParaRPr>
          </a:p>
        </p:txBody>
      </p:sp>
      <p:sp>
        <p:nvSpPr>
          <p:cNvPr id="48" name="円弧 47">
            <a:extLst>
              <a:ext uri="{FF2B5EF4-FFF2-40B4-BE49-F238E27FC236}">
                <a16:creationId xmlns:a16="http://schemas.microsoft.com/office/drawing/2014/main" id="{DA605CA1-9385-5ABB-B4E7-2393DBD6008A}"/>
              </a:ext>
            </a:extLst>
          </p:cNvPr>
          <p:cNvSpPr/>
          <p:nvPr/>
        </p:nvSpPr>
        <p:spPr>
          <a:xfrm rot="5400000" flipH="1">
            <a:off x="5467766" y="3899829"/>
            <a:ext cx="144000" cy="2412000"/>
          </a:xfrm>
          <a:prstGeom prst="arc">
            <a:avLst>
              <a:gd name="adj1" fmla="val 12147469"/>
              <a:gd name="adj2" fmla="val 21072921"/>
            </a:avLst>
          </a:prstGeom>
          <a:ln>
            <a:solidFill>
              <a:schemeClr val="bg1">
                <a:lumMod val="50000"/>
              </a:schemeClr>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56" name="正方形/長方形 55">
            <a:extLst>
              <a:ext uri="{FF2B5EF4-FFF2-40B4-BE49-F238E27FC236}">
                <a16:creationId xmlns:a16="http://schemas.microsoft.com/office/drawing/2014/main" id="{4964A043-E5DF-DA24-9DC7-746D10EA7B73}"/>
              </a:ext>
            </a:extLst>
          </p:cNvPr>
          <p:cNvSpPr/>
          <p:nvPr/>
        </p:nvSpPr>
        <p:spPr>
          <a:xfrm>
            <a:off x="5646833" y="4932232"/>
            <a:ext cx="995393" cy="31586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36000" tIns="36000" rIns="36000" bIns="36000" rtlCol="0" anchor="ctr"/>
          <a:lstStyle>
            <a:defPPr>
              <a:defRPr lang="ja-JP"/>
            </a:defPPr>
            <a:lvl1pPr algn="l" rtl="0" fontAlgn="base">
              <a:spcBef>
                <a:spcPct val="0"/>
              </a:spcBef>
              <a:spcAft>
                <a:spcPct val="0"/>
              </a:spcAft>
              <a:defRPr kumimoji="1" kern="1200">
                <a:solidFill>
                  <a:schemeClr val="lt1"/>
                </a:solidFill>
                <a:latin typeface="+mn-lt"/>
                <a:ea typeface="+mn-ea"/>
                <a:cs typeface="+mn-cs"/>
              </a:defRPr>
            </a:lvl1pPr>
            <a:lvl2pPr marL="457200" algn="l" rtl="0" fontAlgn="base">
              <a:spcBef>
                <a:spcPct val="0"/>
              </a:spcBef>
              <a:spcAft>
                <a:spcPct val="0"/>
              </a:spcAft>
              <a:defRPr kumimoji="1" kern="1200">
                <a:solidFill>
                  <a:schemeClr val="lt1"/>
                </a:solidFill>
                <a:latin typeface="+mn-lt"/>
                <a:ea typeface="+mn-ea"/>
                <a:cs typeface="+mn-cs"/>
              </a:defRPr>
            </a:lvl2pPr>
            <a:lvl3pPr marL="914400" algn="l" rtl="0" fontAlgn="base">
              <a:spcBef>
                <a:spcPct val="0"/>
              </a:spcBef>
              <a:spcAft>
                <a:spcPct val="0"/>
              </a:spcAft>
              <a:defRPr kumimoji="1" kern="1200">
                <a:solidFill>
                  <a:schemeClr val="lt1"/>
                </a:solidFill>
                <a:latin typeface="+mn-lt"/>
                <a:ea typeface="+mn-ea"/>
                <a:cs typeface="+mn-cs"/>
              </a:defRPr>
            </a:lvl3pPr>
            <a:lvl4pPr marL="1371600" algn="l" rtl="0" fontAlgn="base">
              <a:spcBef>
                <a:spcPct val="0"/>
              </a:spcBef>
              <a:spcAft>
                <a:spcPct val="0"/>
              </a:spcAft>
              <a:defRPr kumimoji="1" kern="1200">
                <a:solidFill>
                  <a:schemeClr val="lt1"/>
                </a:solidFill>
                <a:latin typeface="+mn-lt"/>
                <a:ea typeface="+mn-ea"/>
                <a:cs typeface="+mn-cs"/>
              </a:defRPr>
            </a:lvl4pPr>
            <a:lvl5pPr marL="1828800" algn="l" rtl="0" fontAlgn="base">
              <a:spcBef>
                <a:spcPct val="0"/>
              </a:spcBef>
              <a:spcAft>
                <a:spcPct val="0"/>
              </a:spcAft>
              <a:defRPr kumimoji="1" kern="1200">
                <a:solidFill>
                  <a:schemeClr val="lt1"/>
                </a:solidFill>
                <a:latin typeface="+mn-lt"/>
                <a:ea typeface="+mn-ea"/>
                <a:cs typeface="+mn-cs"/>
              </a:defRPr>
            </a:lvl5pPr>
            <a:lvl6pPr marL="2286000" algn="l" defTabSz="914400" rtl="0" eaLnBrk="1" latinLnBrk="0" hangingPunct="1">
              <a:defRPr kumimoji="1" kern="1200">
                <a:solidFill>
                  <a:schemeClr val="lt1"/>
                </a:solidFill>
                <a:latin typeface="+mn-lt"/>
                <a:ea typeface="+mn-ea"/>
                <a:cs typeface="+mn-cs"/>
              </a:defRPr>
            </a:lvl6pPr>
            <a:lvl7pPr marL="2743200" algn="l" defTabSz="914400" rtl="0" eaLnBrk="1" latinLnBrk="0" hangingPunct="1">
              <a:defRPr kumimoji="1" kern="1200">
                <a:solidFill>
                  <a:schemeClr val="lt1"/>
                </a:solidFill>
                <a:latin typeface="+mn-lt"/>
                <a:ea typeface="+mn-ea"/>
                <a:cs typeface="+mn-cs"/>
              </a:defRPr>
            </a:lvl7pPr>
            <a:lvl8pPr marL="3200400" algn="l" defTabSz="914400" rtl="0" eaLnBrk="1" latinLnBrk="0" hangingPunct="1">
              <a:defRPr kumimoji="1" kern="1200">
                <a:solidFill>
                  <a:schemeClr val="lt1"/>
                </a:solidFill>
                <a:latin typeface="+mn-lt"/>
                <a:ea typeface="+mn-ea"/>
                <a:cs typeface="+mn-cs"/>
              </a:defRPr>
            </a:lvl8pPr>
            <a:lvl9pPr marL="3657600" algn="l" defTabSz="914400" rtl="0" eaLnBrk="1" latinLnBrk="0" hangingPunct="1">
              <a:defRPr kumimoji="1" kern="1200">
                <a:solidFill>
                  <a:schemeClr val="lt1"/>
                </a:solidFill>
                <a:latin typeface="+mn-lt"/>
                <a:ea typeface="+mn-ea"/>
                <a:cs typeface="+mn-cs"/>
              </a:defRPr>
            </a:lvl9pPr>
          </a:lstStyle>
          <a:p>
            <a:pPr algn="ctr" fontAlgn="auto">
              <a:spcBef>
                <a:spcPts val="0"/>
              </a:spcBef>
              <a:spcAft>
                <a:spcPts val="0"/>
              </a:spcAft>
            </a:pPr>
            <a:r>
              <a:rPr lang="en-US" altLang="ja-JP" sz="1000">
                <a:solidFill>
                  <a:srgbClr val="000000">
                    <a:lumMod val="65000"/>
                    <a:lumOff val="35000"/>
                  </a:srgbClr>
                </a:solidFill>
                <a:effectLst>
                  <a:glow rad="127000">
                    <a:schemeClr val="bg1"/>
                  </a:glow>
                </a:effectLst>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Key</a:t>
            </a:r>
            <a:r>
              <a:rPr lang="ja-JP" altLang="en-US" sz="1000">
                <a:solidFill>
                  <a:srgbClr val="000000">
                    <a:lumMod val="65000"/>
                    <a:lumOff val="35000"/>
                  </a:srgbClr>
                </a:solidFill>
                <a:effectLst>
                  <a:glow rad="127000">
                    <a:schemeClr val="bg1"/>
                  </a:glow>
                </a:effectLst>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：入金＃</a:t>
            </a:r>
          </a:p>
        </p:txBody>
      </p:sp>
      <p:cxnSp>
        <p:nvCxnSpPr>
          <p:cNvPr id="57" name="直線コネクタ 56">
            <a:extLst>
              <a:ext uri="{FF2B5EF4-FFF2-40B4-BE49-F238E27FC236}">
                <a16:creationId xmlns:a16="http://schemas.microsoft.com/office/drawing/2014/main" id="{6FF9D1D6-9926-0CAA-D340-83E0A030B6EB}"/>
              </a:ext>
            </a:extLst>
          </p:cNvPr>
          <p:cNvCxnSpPr>
            <a:cxnSpLocks/>
          </p:cNvCxnSpPr>
          <p:nvPr/>
        </p:nvCxnSpPr>
        <p:spPr>
          <a:xfrm>
            <a:off x="293873" y="4427947"/>
            <a:ext cx="11595600" cy="0"/>
          </a:xfrm>
          <a:prstGeom prst="line">
            <a:avLst/>
          </a:prstGeom>
          <a:noFill/>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0" name="楕円 59">
            <a:extLst>
              <a:ext uri="{FF2B5EF4-FFF2-40B4-BE49-F238E27FC236}">
                <a16:creationId xmlns:a16="http://schemas.microsoft.com/office/drawing/2014/main" id="{6D1856AD-2D9B-8CF2-CFDE-2184406DA696}"/>
              </a:ext>
            </a:extLst>
          </p:cNvPr>
          <p:cNvSpPr/>
          <p:nvPr/>
        </p:nvSpPr>
        <p:spPr>
          <a:xfrm>
            <a:off x="394593" y="2839475"/>
            <a:ext cx="215287" cy="222374"/>
          </a:xfrm>
          <a:prstGeom prst="ellipse">
            <a:avLst/>
          </a:prstGeom>
          <a:solidFill>
            <a:schemeClr val="bg1">
              <a:lumMod val="5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en-US" altLang="ja-JP" sz="1200" b="1">
                <a:solidFill>
                  <a:schemeClr val="bg1"/>
                </a:solidFill>
                <a:latin typeface="+mn-ea"/>
                <a:cs typeface="Hiragino Kaku Gothic Pro W3" charset="-128"/>
              </a:rPr>
              <a:t>Ⅵ</a:t>
            </a:r>
            <a:endParaRPr kumimoji="1" lang="ja-JP" altLang="en-US" sz="1200" b="1">
              <a:solidFill>
                <a:schemeClr val="bg1"/>
              </a:solidFill>
              <a:latin typeface="+mn-ea"/>
              <a:cs typeface="Hiragino Kaku Gothic Pro W3" charset="-128"/>
            </a:endParaRPr>
          </a:p>
        </p:txBody>
      </p:sp>
      <p:sp>
        <p:nvSpPr>
          <p:cNvPr id="61" name="正方形/長方形 60">
            <a:extLst>
              <a:ext uri="{FF2B5EF4-FFF2-40B4-BE49-F238E27FC236}">
                <a16:creationId xmlns:a16="http://schemas.microsoft.com/office/drawing/2014/main" id="{0D9B5A0D-A61D-FBC3-0403-EAF1FB25FBA8}"/>
              </a:ext>
            </a:extLst>
          </p:cNvPr>
          <p:cNvSpPr/>
          <p:nvPr/>
        </p:nvSpPr>
        <p:spPr>
          <a:xfrm>
            <a:off x="765288" y="2779687"/>
            <a:ext cx="3157542" cy="35813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lang="ja-JP" altLang="en-US" sz="1200" b="1">
                <a:solidFill>
                  <a:schemeClr val="accent4">
                    <a:lumMod val="65000"/>
                    <a:lumOff val="35000"/>
                  </a:schemeClr>
                </a:solidFill>
                <a:latin typeface="+mn-ea"/>
                <a:cs typeface="Hiragino Kaku Gothic Pro W3" charset="-128"/>
              </a:rPr>
              <a:t>税差額分の明細を作成する</a:t>
            </a:r>
            <a:endParaRPr kumimoji="1" lang="ja-JP" altLang="en-US" sz="1200">
              <a:solidFill>
                <a:schemeClr val="accent4">
                  <a:lumMod val="65000"/>
                  <a:lumOff val="35000"/>
                </a:schemeClr>
              </a:solidFill>
              <a:latin typeface="+mn-ea"/>
              <a:cs typeface="Hiragino Kaku Gothic Pro W3" charset="-128"/>
            </a:endParaRPr>
          </a:p>
          <a:p>
            <a:r>
              <a:rPr lang="ja-JP" altLang="en-US" sz="1200" b="1">
                <a:solidFill>
                  <a:schemeClr val="accent4">
                    <a:lumMod val="65000"/>
                    <a:lumOff val="35000"/>
                  </a:schemeClr>
                </a:solidFill>
                <a:latin typeface="+mn-ea"/>
                <a:cs typeface="Hiragino Kaku Gothic Pro W3" charset="-128"/>
              </a:rPr>
              <a:t>処理手数料 </a:t>
            </a:r>
            <a:r>
              <a:rPr lang="en-US" altLang="ja-JP" sz="1200" b="1">
                <a:solidFill>
                  <a:schemeClr val="accent4">
                    <a:lumMod val="65000"/>
                    <a:lumOff val="35000"/>
                  </a:schemeClr>
                </a:solidFill>
                <a:latin typeface="+mn-ea"/>
                <a:cs typeface="Hiragino Kaku Gothic Pro W3" charset="-128"/>
              </a:rPr>
              <a:t>or </a:t>
            </a:r>
            <a:r>
              <a:rPr lang="ja-JP" altLang="en-US" sz="1200" b="1">
                <a:solidFill>
                  <a:schemeClr val="accent4">
                    <a:lumMod val="65000"/>
                    <a:lumOff val="35000"/>
                  </a:schemeClr>
                </a:solidFill>
                <a:latin typeface="+mn-ea"/>
                <a:cs typeface="Hiragino Kaku Gothic Pro W3" charset="-128"/>
              </a:rPr>
              <a:t>雑収入</a:t>
            </a:r>
            <a:r>
              <a:rPr kumimoji="1" lang="ja-JP" altLang="en-US" sz="1200" b="1">
                <a:solidFill>
                  <a:schemeClr val="accent4">
                    <a:lumMod val="65000"/>
                    <a:lumOff val="35000"/>
                  </a:schemeClr>
                </a:solidFill>
                <a:latin typeface="+mn-ea"/>
                <a:cs typeface="Hiragino Kaku Gothic Pro W3" charset="-128"/>
              </a:rPr>
              <a:t>明細を作成する</a:t>
            </a:r>
            <a:endParaRPr kumimoji="1" lang="en-US" altLang="ja-JP" sz="1200" b="1">
              <a:solidFill>
                <a:schemeClr val="accent4">
                  <a:lumMod val="65000"/>
                  <a:lumOff val="35000"/>
                </a:schemeClr>
              </a:solidFill>
              <a:latin typeface="+mn-ea"/>
              <a:cs typeface="Hiragino Kaku Gothic Pro W3" charset="-128"/>
            </a:endParaRPr>
          </a:p>
        </p:txBody>
      </p:sp>
      <p:sp>
        <p:nvSpPr>
          <p:cNvPr id="63" name="フローチャート: 書類 62">
            <a:extLst>
              <a:ext uri="{FF2B5EF4-FFF2-40B4-BE49-F238E27FC236}">
                <a16:creationId xmlns:a16="http://schemas.microsoft.com/office/drawing/2014/main" id="{F35A7ACA-46DE-DFDC-35F1-1BBFB7C9280F}"/>
              </a:ext>
            </a:extLst>
          </p:cNvPr>
          <p:cNvSpPr/>
          <p:nvPr/>
        </p:nvSpPr>
        <p:spPr>
          <a:xfrm>
            <a:off x="765288" y="3249592"/>
            <a:ext cx="3060000" cy="936000"/>
          </a:xfrm>
          <a:prstGeom prst="flowChartDocument">
            <a:avLst/>
          </a:prstGeom>
          <a:solidFill>
            <a:srgbClr val="F4F7FA"/>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1" lang="ja-JP" altLang="en-US" sz="1000" i="0" u="none" strike="noStrike" kern="1200" cap="none" spc="0" normalizeH="0" baseline="0" noProof="0">
                <a:ln>
                  <a:noFill/>
                </a:ln>
                <a:solidFill>
                  <a:schemeClr val="tx1">
                    <a:lumMod val="65000"/>
                    <a:lumOff val="35000"/>
                  </a:schemeClr>
                </a:solidFill>
                <a:effectLst>
                  <a:glow rad="38100">
                    <a:srgbClr val="FFFFFF"/>
                  </a:glow>
                </a:effectLst>
                <a:uLnTx/>
                <a:uFillTx/>
                <a:latin typeface="Meiryo UI"/>
                <a:ea typeface="Meiryo UI"/>
                <a:cs typeface="+mn-cs"/>
              </a:rPr>
              <a:t>売掛金：</a:t>
            </a:r>
            <a:r>
              <a:rPr kumimoji="1" lang="en-US" altLang="ja-JP" sz="1000" i="0" u="none" strike="noStrike" kern="1200" cap="none" spc="0" normalizeH="0" baseline="0" noProof="0">
                <a:ln>
                  <a:noFill/>
                </a:ln>
                <a:solidFill>
                  <a:schemeClr val="tx1">
                    <a:lumMod val="65000"/>
                    <a:lumOff val="35000"/>
                  </a:schemeClr>
                </a:solidFill>
                <a:effectLst>
                  <a:glow rad="38100">
                    <a:srgbClr val="FFFFFF"/>
                  </a:glow>
                </a:effectLst>
                <a:uLnTx/>
                <a:uFillTx/>
                <a:latin typeface="Meiryo UI"/>
                <a:ea typeface="Meiryo UI"/>
                <a:cs typeface="+mn-cs"/>
              </a:rPr>
              <a:t>1,109</a:t>
            </a:r>
            <a:r>
              <a:rPr kumimoji="1" lang="ja-JP" altLang="en-US" sz="1000" i="0" u="none" strike="noStrike" kern="1200" cap="none" spc="0" normalizeH="0" baseline="0" noProof="0">
                <a:ln>
                  <a:noFill/>
                </a:ln>
                <a:solidFill>
                  <a:schemeClr val="tx1">
                    <a:lumMod val="65000"/>
                    <a:lumOff val="35000"/>
                  </a:schemeClr>
                </a:solidFill>
                <a:effectLst>
                  <a:glow rad="38100">
                    <a:srgbClr val="FFFFFF"/>
                  </a:glow>
                </a:effectLst>
                <a:uLnTx/>
                <a:uFillTx/>
                <a:latin typeface="Meiryo UI"/>
                <a:ea typeface="Meiryo UI"/>
                <a:cs typeface="+mn-cs"/>
              </a:rPr>
              <a:t>円</a:t>
            </a:r>
            <a:r>
              <a:rPr kumimoji="1" lang="en-US" altLang="ja-JP" sz="1000" i="0" u="none" strike="noStrike" kern="1200" cap="none" spc="0" normalizeH="0" baseline="0" noProof="0">
                <a:ln>
                  <a:noFill/>
                </a:ln>
                <a:solidFill>
                  <a:schemeClr val="tx1">
                    <a:lumMod val="65000"/>
                    <a:lumOff val="35000"/>
                  </a:schemeClr>
                </a:solidFill>
                <a:effectLst>
                  <a:glow rad="38100">
                    <a:srgbClr val="FFFFFF"/>
                  </a:glow>
                </a:effectLst>
                <a:uLnTx/>
                <a:uFillTx/>
                <a:latin typeface="Meiryo UI"/>
                <a:ea typeface="Meiryo UI"/>
                <a:cs typeface="+mn-cs"/>
              </a:rPr>
              <a:t>(S001)</a:t>
            </a:r>
            <a:r>
              <a:rPr kumimoji="1" lang="ja-JP" altLang="en-US" sz="1000" i="0" u="none" strike="noStrike" kern="1200" cap="none" spc="0" normalizeH="0" baseline="0" noProof="0">
                <a:ln>
                  <a:noFill/>
                </a:ln>
                <a:solidFill>
                  <a:schemeClr val="tx1">
                    <a:lumMod val="65000"/>
                    <a:lumOff val="35000"/>
                  </a:schemeClr>
                </a:solidFill>
                <a:effectLst>
                  <a:glow rad="38100">
                    <a:srgbClr val="FFFFFF"/>
                  </a:glow>
                </a:effectLst>
                <a:uLnTx/>
                <a:uFillTx/>
                <a:latin typeface="Meiryo UI"/>
                <a:ea typeface="Meiryo UI"/>
                <a:cs typeface="+mn-cs"/>
              </a:rPr>
              <a:t>／</a:t>
            </a:r>
            <a:r>
              <a:rPr kumimoji="1" lang="ja-JP" altLang="en-US" sz="1000" i="0" u="none" strike="noStrike" kern="1200" cap="none" spc="0" normalizeH="0" baseline="0" noProof="0">
                <a:ln>
                  <a:noFill/>
                </a:ln>
                <a:solidFill>
                  <a:schemeClr val="bg1">
                    <a:lumMod val="75000"/>
                  </a:schemeClr>
                </a:solidFill>
                <a:effectLst>
                  <a:glow rad="38100">
                    <a:srgbClr val="FFFFFF"/>
                  </a:glow>
                </a:effectLst>
                <a:uLnTx/>
                <a:uFillTx/>
                <a:latin typeface="Meiryo UI"/>
                <a:ea typeface="Meiryo UI"/>
                <a:cs typeface="+mn-cs"/>
              </a:rPr>
              <a:t>仮受金：   </a:t>
            </a:r>
            <a:r>
              <a:rPr kumimoji="1" lang="en-US" altLang="ja-JP" sz="1000" i="0" u="none" strike="noStrike" kern="1200" cap="none" spc="0" normalizeH="0" baseline="0" noProof="0">
                <a:ln>
                  <a:noFill/>
                </a:ln>
                <a:solidFill>
                  <a:schemeClr val="bg1">
                    <a:lumMod val="75000"/>
                  </a:schemeClr>
                </a:solidFill>
                <a:effectLst>
                  <a:glow rad="38100">
                    <a:srgbClr val="FFFFFF"/>
                  </a:glow>
                </a:effectLst>
                <a:uLnTx/>
                <a:uFillTx/>
                <a:latin typeface="Meiryo UI"/>
                <a:ea typeface="Meiryo UI"/>
                <a:cs typeface="+mn-cs"/>
              </a:rPr>
              <a:t>2,000</a:t>
            </a:r>
            <a:r>
              <a:rPr kumimoji="1" lang="ja-JP" altLang="en-US" sz="1000" i="0" u="none" strike="noStrike" kern="1200" cap="none" spc="0" normalizeH="0" baseline="0" noProof="0">
                <a:ln>
                  <a:noFill/>
                </a:ln>
                <a:solidFill>
                  <a:schemeClr val="bg1">
                    <a:lumMod val="75000"/>
                  </a:schemeClr>
                </a:solidFill>
                <a:effectLst>
                  <a:glow rad="38100">
                    <a:srgbClr val="FFFFFF"/>
                  </a:glow>
                </a:effectLst>
                <a:uLnTx/>
                <a:uFillTx/>
                <a:latin typeface="Meiryo UI"/>
                <a:ea typeface="Meiryo UI"/>
                <a:cs typeface="+mn-cs"/>
              </a:rPr>
              <a:t>円</a:t>
            </a:r>
            <a:endParaRPr kumimoji="1" lang="en-US" altLang="ja-JP" sz="1000" i="0" u="none" strike="noStrike" kern="1200" cap="none" spc="0" normalizeH="0" baseline="0" noProof="0">
              <a:ln>
                <a:noFill/>
              </a:ln>
              <a:solidFill>
                <a:schemeClr val="bg1">
                  <a:lumMod val="75000"/>
                </a:schemeClr>
              </a:solidFill>
              <a:effectLst>
                <a:glow rad="38100">
                  <a:srgbClr val="FFFFFF"/>
                </a:glow>
              </a:effectLst>
              <a:uLnTx/>
              <a:uFillTx/>
              <a:latin typeface="Meiryo UI"/>
              <a:ea typeface="Meiryo UI"/>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r>
              <a:rPr kumimoji="1" lang="ja-JP" altLang="en-US" sz="1000" i="0" u="none" strike="noStrike" kern="1200" cap="none" spc="0" normalizeH="0" baseline="0" noProof="0">
                <a:ln>
                  <a:noFill/>
                </a:ln>
                <a:solidFill>
                  <a:schemeClr val="tx1">
                    <a:lumMod val="65000"/>
                    <a:lumOff val="35000"/>
                  </a:schemeClr>
                </a:solidFill>
                <a:effectLst>
                  <a:glow rad="38100">
                    <a:srgbClr val="FFFFFF"/>
                  </a:glow>
                </a:effectLst>
                <a:uLnTx/>
                <a:uFillTx/>
                <a:latin typeface="Meiryo UI"/>
                <a:ea typeface="Meiryo UI"/>
                <a:cs typeface="+mn-cs"/>
              </a:rPr>
              <a:t>売掛金：</a:t>
            </a:r>
            <a:r>
              <a:rPr lang="en-US" altLang="ja-JP" sz="1000">
                <a:solidFill>
                  <a:schemeClr val="tx1">
                    <a:lumMod val="65000"/>
                    <a:lumOff val="35000"/>
                  </a:schemeClr>
                </a:solidFill>
                <a:effectLst>
                  <a:glow rad="38100">
                    <a:srgbClr val="FFFFFF"/>
                  </a:glow>
                </a:effectLst>
                <a:latin typeface="Meiryo UI"/>
                <a:ea typeface="Meiryo UI"/>
              </a:rPr>
              <a:t>1,111</a:t>
            </a:r>
            <a:r>
              <a:rPr kumimoji="1" lang="ja-JP" altLang="en-US" sz="1000" i="0" u="none" strike="noStrike" kern="1200" cap="none" spc="0" normalizeH="0" baseline="0" noProof="0">
                <a:ln>
                  <a:noFill/>
                </a:ln>
                <a:solidFill>
                  <a:schemeClr val="tx1">
                    <a:lumMod val="65000"/>
                    <a:lumOff val="35000"/>
                  </a:schemeClr>
                </a:solidFill>
                <a:effectLst>
                  <a:glow rad="38100">
                    <a:srgbClr val="FFFFFF"/>
                  </a:glow>
                </a:effectLst>
                <a:uLnTx/>
                <a:uFillTx/>
                <a:latin typeface="Meiryo UI"/>
                <a:ea typeface="Meiryo UI"/>
                <a:cs typeface="+mn-cs"/>
              </a:rPr>
              <a:t>円</a:t>
            </a:r>
            <a:r>
              <a:rPr kumimoji="1" lang="en-US" altLang="ja-JP" sz="1000" i="0" u="none" strike="noStrike" kern="1200" cap="none" spc="0" normalizeH="0" baseline="0" noProof="0">
                <a:ln>
                  <a:noFill/>
                </a:ln>
                <a:solidFill>
                  <a:schemeClr val="tx1">
                    <a:lumMod val="65000"/>
                    <a:lumOff val="35000"/>
                  </a:schemeClr>
                </a:solidFill>
                <a:effectLst>
                  <a:glow rad="38100">
                    <a:srgbClr val="FFFFFF"/>
                  </a:glow>
                </a:effectLst>
                <a:uLnTx/>
                <a:uFillTx/>
                <a:latin typeface="Meiryo UI"/>
                <a:ea typeface="Meiryo UI"/>
                <a:cs typeface="+mn-cs"/>
              </a:rPr>
              <a:t>(S002)</a:t>
            </a:r>
            <a:r>
              <a:rPr kumimoji="1" lang="ja-JP" altLang="en-US" sz="1000" i="0" u="none" strike="noStrike" kern="1200" cap="none" spc="0" normalizeH="0" baseline="0" noProof="0">
                <a:ln>
                  <a:noFill/>
                </a:ln>
                <a:solidFill>
                  <a:schemeClr val="tx1">
                    <a:lumMod val="65000"/>
                    <a:lumOff val="35000"/>
                  </a:schemeClr>
                </a:solidFill>
                <a:effectLst>
                  <a:glow rad="38100">
                    <a:srgbClr val="FFFFFF"/>
                  </a:glow>
                </a:effectLst>
                <a:uLnTx/>
                <a:uFillTx/>
                <a:latin typeface="Meiryo UI"/>
                <a:ea typeface="Meiryo UI"/>
                <a:cs typeface="+mn-cs"/>
              </a:rPr>
              <a:t>／</a:t>
            </a:r>
            <a:r>
              <a:rPr lang="ja-JP" altLang="en-US" sz="1000">
                <a:solidFill>
                  <a:schemeClr val="tx1">
                    <a:lumMod val="65000"/>
                    <a:lumOff val="35000"/>
                  </a:schemeClr>
                </a:solidFill>
                <a:effectLst>
                  <a:glow rad="38100">
                    <a:srgbClr val="FFFFFF"/>
                  </a:glow>
                </a:effectLst>
                <a:latin typeface="Meiryo UI"/>
                <a:ea typeface="Meiryo UI"/>
              </a:rPr>
              <a:t>振込手数料：</a:t>
            </a:r>
            <a:r>
              <a:rPr lang="en-US" altLang="ja-JP" sz="1000">
                <a:solidFill>
                  <a:schemeClr val="tx1">
                    <a:lumMod val="65000"/>
                    <a:lumOff val="35000"/>
                  </a:schemeClr>
                </a:solidFill>
                <a:effectLst>
                  <a:glow rad="38100">
                    <a:srgbClr val="FFFFFF"/>
                  </a:glow>
                </a:effectLst>
                <a:latin typeface="Meiryo UI"/>
                <a:ea typeface="Meiryo UI"/>
              </a:rPr>
              <a:t>200</a:t>
            </a:r>
            <a:r>
              <a:rPr lang="ja-JP" altLang="en-US" sz="1000">
                <a:solidFill>
                  <a:schemeClr val="tx1">
                    <a:lumMod val="65000"/>
                    <a:lumOff val="35000"/>
                  </a:schemeClr>
                </a:solidFill>
                <a:effectLst>
                  <a:glow rad="38100">
                    <a:srgbClr val="FFFFFF"/>
                  </a:glow>
                </a:effectLst>
                <a:latin typeface="Meiryo UI"/>
                <a:ea typeface="Meiryo UI"/>
              </a:rPr>
              <a:t>円</a:t>
            </a:r>
            <a:endParaRPr kumimoji="1" lang="en-US" altLang="ja-JP" sz="1000" i="0" u="none" strike="noStrike" kern="1200" cap="none" spc="0" normalizeH="0" baseline="0" noProof="0">
              <a:ln>
                <a:noFill/>
              </a:ln>
              <a:solidFill>
                <a:schemeClr val="tx1">
                  <a:lumMod val="65000"/>
                  <a:lumOff val="35000"/>
                </a:schemeClr>
              </a:solidFill>
              <a:effectLst>
                <a:glow rad="38100">
                  <a:srgbClr val="FFFFFF"/>
                </a:glow>
              </a:effectLst>
              <a:uLnTx/>
              <a:uFillTx/>
              <a:latin typeface="Meiryo UI"/>
              <a:ea typeface="Meiryo UI"/>
              <a:cs typeface="+mn-cs"/>
            </a:endParaRPr>
          </a:p>
          <a:p>
            <a:pPr>
              <a:defRPr/>
            </a:pPr>
            <a:r>
              <a:rPr lang="ja-JP" altLang="en-US" sz="1000" b="1">
                <a:solidFill>
                  <a:srgbClr val="3797AE"/>
                </a:solidFill>
                <a:effectLst>
                  <a:glow rad="38100">
                    <a:srgbClr val="FFFFFF"/>
                  </a:glow>
                </a:effectLst>
                <a:latin typeface="Meiryo UI"/>
                <a:ea typeface="Meiryo UI"/>
              </a:rPr>
              <a:t>売掛金：       </a:t>
            </a:r>
            <a:r>
              <a:rPr lang="en-US" altLang="ja-JP" sz="1000" b="1">
                <a:solidFill>
                  <a:srgbClr val="3797AE"/>
                </a:solidFill>
                <a:effectLst>
                  <a:glow rad="38100">
                    <a:srgbClr val="FFFFFF"/>
                  </a:glow>
                </a:effectLst>
                <a:latin typeface="Meiryo UI"/>
                <a:ea typeface="Meiryo UI"/>
              </a:rPr>
              <a:t>1</a:t>
            </a:r>
            <a:r>
              <a:rPr lang="ja-JP" altLang="en-US" sz="1000" b="1">
                <a:solidFill>
                  <a:srgbClr val="3797AE"/>
                </a:solidFill>
                <a:effectLst>
                  <a:glow rad="38100">
                    <a:srgbClr val="FFFFFF"/>
                  </a:glow>
                </a:effectLst>
                <a:latin typeface="Meiryo UI"/>
                <a:ea typeface="Meiryo UI"/>
              </a:rPr>
              <a:t>円    </a:t>
            </a:r>
            <a:r>
              <a:rPr kumimoji="1" lang="ja-JP" altLang="en-US" sz="1000" b="1" i="0" u="none" strike="noStrike" kern="1200" cap="none" spc="0" normalizeH="0" baseline="0" noProof="0">
                <a:ln>
                  <a:noFill/>
                </a:ln>
                <a:solidFill>
                  <a:srgbClr val="3797AE"/>
                </a:solidFill>
                <a:effectLst>
                  <a:glow rad="38100">
                    <a:srgbClr val="FFFFFF"/>
                  </a:glow>
                </a:effectLst>
                <a:uLnTx/>
                <a:uFillTx/>
                <a:latin typeface="Meiryo UI"/>
                <a:ea typeface="Meiryo UI"/>
                <a:cs typeface="+mn-cs"/>
              </a:rPr>
              <a:t> </a:t>
            </a:r>
            <a:r>
              <a:rPr lang="ja-JP" altLang="en-US" sz="1000" b="1">
                <a:solidFill>
                  <a:srgbClr val="3797AE"/>
                </a:solidFill>
                <a:effectLst>
                  <a:glow rad="38100">
                    <a:srgbClr val="FFFFFF"/>
                  </a:glow>
                </a:effectLst>
                <a:latin typeface="Meiryo UI"/>
                <a:ea typeface="Meiryo UI"/>
              </a:rPr>
              <a:t>　　 </a:t>
            </a:r>
            <a:r>
              <a:rPr kumimoji="1" lang="ja-JP" altLang="en-US" sz="1000" i="0" u="none" strike="noStrike" kern="1200" cap="none" spc="0" normalizeH="0" baseline="0" noProof="0">
                <a:ln>
                  <a:noFill/>
                </a:ln>
                <a:solidFill>
                  <a:schemeClr val="tx1">
                    <a:lumMod val="65000"/>
                    <a:lumOff val="35000"/>
                  </a:schemeClr>
                </a:solidFill>
                <a:effectLst>
                  <a:glow rad="38100">
                    <a:srgbClr val="FFFFFF"/>
                  </a:glow>
                </a:effectLst>
                <a:uLnTx/>
                <a:uFillTx/>
                <a:latin typeface="Meiryo UI"/>
                <a:ea typeface="Meiryo UI"/>
                <a:cs typeface="+mn-cs"/>
              </a:rPr>
              <a:t>／</a:t>
            </a:r>
            <a:r>
              <a:rPr lang="ja-JP" altLang="en-US" sz="1000">
                <a:solidFill>
                  <a:schemeClr val="tx1">
                    <a:lumMod val="65000"/>
                    <a:lumOff val="35000"/>
                  </a:schemeClr>
                </a:solidFill>
                <a:effectLst>
                  <a:glow rad="38100">
                    <a:srgbClr val="FFFFFF"/>
                  </a:glow>
                </a:effectLst>
                <a:latin typeface="Meiryo UI"/>
                <a:ea typeface="Meiryo UI"/>
              </a:rPr>
              <a:t>仮払消費税：　</a:t>
            </a:r>
            <a:r>
              <a:rPr lang="en-US" altLang="ja-JP" sz="1000">
                <a:solidFill>
                  <a:schemeClr val="tx1">
                    <a:lumMod val="65000"/>
                    <a:lumOff val="35000"/>
                  </a:schemeClr>
                </a:solidFill>
                <a:effectLst>
                  <a:glow rad="38100">
                    <a:srgbClr val="FFFFFF"/>
                  </a:glow>
                </a:effectLst>
                <a:latin typeface="Meiryo UI"/>
                <a:ea typeface="Meiryo UI"/>
              </a:rPr>
              <a:t>20</a:t>
            </a:r>
            <a:r>
              <a:rPr lang="ja-JP" altLang="en-US" sz="1000">
                <a:solidFill>
                  <a:schemeClr val="tx1">
                    <a:lumMod val="65000"/>
                    <a:lumOff val="35000"/>
                  </a:schemeClr>
                </a:solidFill>
                <a:effectLst>
                  <a:glow rad="38100">
                    <a:srgbClr val="FFFFFF"/>
                  </a:glow>
                </a:effectLst>
                <a:latin typeface="Meiryo UI"/>
                <a:ea typeface="Meiryo UI"/>
              </a:rPr>
              <a:t>円</a:t>
            </a:r>
            <a:endParaRPr lang="en-US" altLang="ja-JP" sz="1000">
              <a:solidFill>
                <a:schemeClr val="tx1">
                  <a:lumMod val="65000"/>
                  <a:lumOff val="35000"/>
                </a:schemeClr>
              </a:solidFill>
              <a:effectLst>
                <a:glow rad="38100">
                  <a:srgbClr val="FFFFFF"/>
                </a:glow>
              </a:effectLst>
              <a:latin typeface="Meiryo UI"/>
              <a:ea typeface="Meiryo UI"/>
            </a:endParaRPr>
          </a:p>
          <a:p>
            <a:pPr>
              <a:defRPr/>
            </a:pPr>
            <a:r>
              <a:rPr lang="ja-JP" altLang="en-US" sz="1000">
                <a:solidFill>
                  <a:schemeClr val="bg1">
                    <a:lumMod val="75000"/>
                  </a:schemeClr>
                </a:solidFill>
                <a:effectLst>
                  <a:glow rad="38100">
                    <a:srgbClr val="FFFFFF"/>
                  </a:glow>
                </a:effectLst>
                <a:latin typeface="Meiryo UI"/>
                <a:ea typeface="Meiryo UI"/>
              </a:rPr>
              <a:t>　　　　　　　　　　　　　　　　　</a:t>
            </a:r>
            <a:r>
              <a:rPr lang="ja-JP" altLang="en-US" sz="1000">
                <a:solidFill>
                  <a:schemeClr val="tx1">
                    <a:lumMod val="65000"/>
                    <a:lumOff val="35000"/>
                  </a:schemeClr>
                </a:solidFill>
                <a:effectLst>
                  <a:glow rad="38100">
                    <a:srgbClr val="FFFFFF"/>
                  </a:glow>
                </a:effectLst>
                <a:latin typeface="Meiryo UI"/>
                <a:ea typeface="Meiryo UI"/>
              </a:rPr>
              <a:t>／</a:t>
            </a:r>
            <a:r>
              <a:rPr lang="ja-JP" altLang="en-US" sz="1000" b="1">
                <a:solidFill>
                  <a:srgbClr val="3797AE"/>
                </a:solidFill>
                <a:effectLst>
                  <a:glow rad="38100">
                    <a:srgbClr val="FFFFFF"/>
                  </a:glow>
                </a:effectLst>
                <a:latin typeface="Meiryo UI"/>
                <a:ea typeface="Meiryo UI"/>
              </a:rPr>
              <a:t>処理手数料：    </a:t>
            </a:r>
            <a:r>
              <a:rPr lang="en-US" altLang="ja-JP" sz="1000" b="1">
                <a:solidFill>
                  <a:srgbClr val="3797AE"/>
                </a:solidFill>
                <a:effectLst>
                  <a:glow rad="38100">
                    <a:srgbClr val="FFFFFF"/>
                  </a:glow>
                </a:effectLst>
                <a:latin typeface="Meiryo UI"/>
                <a:ea typeface="Meiryo UI"/>
              </a:rPr>
              <a:t>1</a:t>
            </a:r>
            <a:r>
              <a:rPr lang="ja-JP" altLang="en-US" sz="1000" b="1">
                <a:solidFill>
                  <a:srgbClr val="3797AE"/>
                </a:solidFill>
                <a:effectLst>
                  <a:glow rad="38100">
                    <a:srgbClr val="FFFFFF"/>
                  </a:glow>
                </a:effectLst>
                <a:latin typeface="Meiryo UI"/>
                <a:ea typeface="Meiryo UI"/>
              </a:rPr>
              <a:t>円</a:t>
            </a:r>
            <a:endParaRPr lang="en-US" altLang="ja-JP" sz="1000" b="1">
              <a:solidFill>
                <a:srgbClr val="3797AE"/>
              </a:solidFill>
              <a:effectLst>
                <a:glow rad="38100">
                  <a:srgbClr val="FFFFFF"/>
                </a:glow>
              </a:effectLst>
              <a:latin typeface="Meiryo UI"/>
              <a:ea typeface="Meiryo UI"/>
            </a:endParaRPr>
          </a:p>
        </p:txBody>
      </p:sp>
      <p:sp>
        <p:nvSpPr>
          <p:cNvPr id="64" name="正方形/長方形 63">
            <a:extLst>
              <a:ext uri="{FF2B5EF4-FFF2-40B4-BE49-F238E27FC236}">
                <a16:creationId xmlns:a16="http://schemas.microsoft.com/office/drawing/2014/main" id="{012E99C4-4F3E-F879-583C-1DE776968C57}"/>
              </a:ext>
            </a:extLst>
          </p:cNvPr>
          <p:cNvSpPr/>
          <p:nvPr/>
        </p:nvSpPr>
        <p:spPr>
          <a:xfrm>
            <a:off x="8119239" y="2711418"/>
            <a:ext cx="3780000" cy="165801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295275" indent="-171450">
              <a:spcBef>
                <a:spcPts val="600"/>
              </a:spcBef>
              <a:buFont typeface="Wingdings" panose="05000000000000000000" pitchFamily="2" charset="2"/>
              <a:buChar char="ü"/>
              <a:tabLst>
                <a:tab pos="539750" algn="l"/>
              </a:tabLst>
            </a:pPr>
            <a:r>
              <a:rPr lang="ja-JP" altLang="en-US" sz="1100">
                <a:solidFill>
                  <a:schemeClr val="accent4">
                    <a:lumMod val="65000"/>
                    <a:lumOff val="35000"/>
                  </a:schemeClr>
                </a:solidFill>
                <a:latin typeface="+mn-ea"/>
                <a:cs typeface="Hiragino Kaku Gothic Pro W3" charset="-128"/>
              </a:rPr>
              <a:t>処理手数料を取得し、値をチェックする</a:t>
            </a:r>
            <a:endParaRPr lang="en-US" altLang="ja-JP" sz="1100">
              <a:solidFill>
                <a:schemeClr val="accent4">
                  <a:lumMod val="65000"/>
                  <a:lumOff val="35000"/>
                </a:schemeClr>
              </a:solidFill>
              <a:latin typeface="+mn-ea"/>
              <a:cs typeface="Hiragino Kaku Gothic Pro W3" charset="-128"/>
            </a:endParaRPr>
          </a:p>
          <a:p>
            <a:pPr marL="295275" indent="-171450">
              <a:spcBef>
                <a:spcPts val="600"/>
              </a:spcBef>
              <a:buFont typeface="Wingdings" panose="05000000000000000000" pitchFamily="2" charset="2"/>
              <a:buChar char="ü"/>
              <a:tabLst>
                <a:tab pos="539750" algn="l"/>
              </a:tabLst>
            </a:pPr>
            <a:r>
              <a:rPr lang="ja-JP" altLang="en-US" sz="1100">
                <a:solidFill>
                  <a:schemeClr val="accent4">
                    <a:lumMod val="65000"/>
                    <a:lumOff val="35000"/>
                  </a:schemeClr>
                </a:solidFill>
                <a:latin typeface="+mn-ea"/>
                <a:cs typeface="Hiragino Kaku Gothic Pro W3" charset="-128"/>
              </a:rPr>
              <a:t>下記の条件を満たす場合、税差額分の明細を作成する</a:t>
            </a:r>
            <a:br>
              <a:rPr lang="en-US" altLang="ja-JP" sz="1100">
                <a:solidFill>
                  <a:schemeClr val="accent4">
                    <a:lumMod val="65000"/>
                    <a:lumOff val="35000"/>
                  </a:schemeClr>
                </a:solidFill>
                <a:latin typeface="+mn-ea"/>
                <a:cs typeface="Hiragino Kaku Gothic Pro W3" charset="-128"/>
              </a:rPr>
            </a:br>
            <a:r>
              <a:rPr lang="ja-JP" altLang="en-US" sz="1000">
                <a:solidFill>
                  <a:schemeClr val="accent4">
                    <a:lumMod val="65000"/>
                    <a:lumOff val="35000"/>
                  </a:schemeClr>
                </a:solidFill>
                <a:latin typeface="+mn-ea"/>
                <a:cs typeface="Hiragino Kaku Gothic Pro W3" charset="-128"/>
              </a:rPr>
              <a:t>・</a:t>
            </a:r>
            <a:r>
              <a:rPr lang="en-US" altLang="ja-JP" sz="1000">
                <a:solidFill>
                  <a:schemeClr val="accent4">
                    <a:lumMod val="65000"/>
                    <a:lumOff val="35000"/>
                  </a:schemeClr>
                </a:solidFill>
                <a:latin typeface="+mn-ea"/>
                <a:cs typeface="Hiragino Kaku Gothic Pro W3" charset="-128"/>
              </a:rPr>
              <a:t> Ⅱ</a:t>
            </a:r>
            <a:r>
              <a:rPr lang="ja-JP" altLang="en-US" sz="1000">
                <a:solidFill>
                  <a:schemeClr val="accent4">
                    <a:lumMod val="65000"/>
                    <a:lumOff val="35000"/>
                  </a:schemeClr>
                </a:solidFill>
                <a:latin typeface="+mn-ea"/>
                <a:cs typeface="Hiragino Kaku Gothic Pro W3" charset="-128"/>
              </a:rPr>
              <a:t>で消費税差額があること</a:t>
            </a:r>
            <a:br>
              <a:rPr lang="en-US" altLang="ja-JP" sz="1000">
                <a:solidFill>
                  <a:schemeClr val="accent4">
                    <a:lumMod val="65000"/>
                    <a:lumOff val="35000"/>
                  </a:schemeClr>
                </a:solidFill>
                <a:latin typeface="+mn-ea"/>
                <a:cs typeface="Hiragino Kaku Gothic Pro W3" charset="-128"/>
              </a:rPr>
            </a:br>
            <a:r>
              <a:rPr lang="ja-JP" altLang="en-US" sz="1000">
                <a:solidFill>
                  <a:schemeClr val="accent4">
                    <a:lumMod val="65000"/>
                    <a:lumOff val="35000"/>
                  </a:schemeClr>
                </a:solidFill>
                <a:latin typeface="+mn-ea"/>
                <a:cs typeface="Hiragino Kaku Gothic Pro W3" charset="-128"/>
              </a:rPr>
              <a:t>・ 同一請求書に対して二重計上にならないこと</a:t>
            </a:r>
            <a:r>
              <a:rPr lang="en-US" altLang="ja-JP" sz="1000" baseline="30000">
                <a:solidFill>
                  <a:schemeClr val="accent4">
                    <a:lumMod val="65000"/>
                    <a:lumOff val="35000"/>
                  </a:schemeClr>
                </a:solidFill>
                <a:latin typeface="+mn-ea"/>
                <a:cs typeface="Hiragino Kaku Gothic Pro W3" charset="-128"/>
              </a:rPr>
              <a:t>*</a:t>
            </a:r>
            <a:br>
              <a:rPr lang="en-US" altLang="ja-JP" sz="1000">
                <a:solidFill>
                  <a:schemeClr val="accent4">
                    <a:lumMod val="65000"/>
                    <a:lumOff val="35000"/>
                  </a:schemeClr>
                </a:solidFill>
                <a:latin typeface="+mn-ea"/>
                <a:cs typeface="Hiragino Kaku Gothic Pro W3" charset="-128"/>
              </a:rPr>
            </a:br>
            <a:r>
              <a:rPr lang="ja-JP" altLang="en-US" sz="1000">
                <a:solidFill>
                  <a:schemeClr val="accent4">
                    <a:lumMod val="65000"/>
                    <a:lumOff val="35000"/>
                  </a:schemeClr>
                </a:solidFill>
                <a:latin typeface="+mn-ea"/>
                <a:cs typeface="Hiragino Kaku Gothic Pro W3" charset="-128"/>
              </a:rPr>
              <a:t>・ 処理手数料がある（</a:t>
            </a:r>
            <a:r>
              <a:rPr lang="en-US" altLang="ja-JP" sz="1000">
                <a:solidFill>
                  <a:schemeClr val="accent4">
                    <a:lumMod val="65000"/>
                    <a:lumOff val="35000"/>
                  </a:schemeClr>
                </a:solidFill>
                <a:latin typeface="+mn-ea"/>
                <a:cs typeface="Hiragino Kaku Gothic Pro W3" charset="-128"/>
              </a:rPr>
              <a:t>0</a:t>
            </a:r>
            <a:r>
              <a:rPr lang="ja-JP" altLang="en-US" sz="1000">
                <a:solidFill>
                  <a:schemeClr val="accent4">
                    <a:lumMod val="65000"/>
                    <a:lumOff val="35000"/>
                  </a:schemeClr>
                </a:solidFill>
                <a:latin typeface="+mn-ea"/>
                <a:cs typeface="Hiragino Kaku Gothic Pro W3" charset="-128"/>
              </a:rPr>
              <a:t>でない）こと</a:t>
            </a:r>
            <a:r>
              <a:rPr lang="en-US" altLang="ja-JP" sz="1000" baseline="30000">
                <a:solidFill>
                  <a:schemeClr val="accent4">
                    <a:lumMod val="65000"/>
                    <a:lumOff val="35000"/>
                  </a:schemeClr>
                </a:solidFill>
                <a:latin typeface="+mn-ea"/>
                <a:cs typeface="Hiragino Kaku Gothic Pro W3" charset="-128"/>
              </a:rPr>
              <a:t>*</a:t>
            </a:r>
            <a:endParaRPr lang="en-US" altLang="ja-JP" sz="1000">
              <a:solidFill>
                <a:schemeClr val="accent4">
                  <a:lumMod val="65000"/>
                  <a:lumOff val="35000"/>
                </a:schemeClr>
              </a:solidFill>
              <a:latin typeface="+mn-ea"/>
              <a:cs typeface="Hiragino Kaku Gothic Pro W3" charset="-128"/>
            </a:endParaRPr>
          </a:p>
          <a:p>
            <a:pPr marL="295275" indent="-171450">
              <a:spcBef>
                <a:spcPts val="600"/>
              </a:spcBef>
              <a:buFont typeface="Wingdings" panose="05000000000000000000" pitchFamily="2" charset="2"/>
              <a:buChar char="ü"/>
              <a:tabLst>
                <a:tab pos="539750" algn="l"/>
              </a:tabLst>
            </a:pPr>
            <a:r>
              <a:rPr lang="ja-JP" altLang="en-US" sz="1100">
                <a:solidFill>
                  <a:schemeClr val="accent4">
                    <a:lumMod val="65000"/>
                    <a:lumOff val="35000"/>
                  </a:schemeClr>
                </a:solidFill>
                <a:latin typeface="+mn-ea"/>
                <a:cs typeface="Hiragino Kaku Gothic Pro W3" charset="-128"/>
              </a:rPr>
              <a:t>処理手数料（税差額分の明細を作成した場合、税差額を控除した値を用いる</a:t>
            </a:r>
            <a:r>
              <a:rPr lang="en-US" altLang="ja-JP" sz="1100" baseline="30000">
                <a:solidFill>
                  <a:schemeClr val="accent4">
                    <a:lumMod val="65000"/>
                    <a:lumOff val="35000"/>
                  </a:schemeClr>
                </a:solidFill>
                <a:latin typeface="+mn-ea"/>
                <a:cs typeface="Hiragino Kaku Gothic Pro W3" charset="-128"/>
              </a:rPr>
              <a:t>*</a:t>
            </a:r>
            <a:r>
              <a:rPr lang="ja-JP" altLang="en-US" sz="1100">
                <a:solidFill>
                  <a:schemeClr val="accent4">
                    <a:lumMod val="65000"/>
                    <a:lumOff val="35000"/>
                  </a:schemeClr>
                </a:solidFill>
                <a:latin typeface="+mn-ea"/>
                <a:cs typeface="Hiragino Kaku Gothic Pro W3" charset="-128"/>
              </a:rPr>
              <a:t>）が、</a:t>
            </a:r>
            <a:br>
              <a:rPr lang="en-US" altLang="ja-JP" sz="1100">
                <a:solidFill>
                  <a:schemeClr val="accent4">
                    <a:lumMod val="65000"/>
                    <a:lumOff val="35000"/>
                  </a:schemeClr>
                </a:solidFill>
                <a:latin typeface="+mn-ea"/>
                <a:cs typeface="Hiragino Kaku Gothic Pro W3" charset="-128"/>
              </a:rPr>
            </a:br>
            <a:r>
              <a:rPr lang="en-US" altLang="ja-JP" sz="1100">
                <a:solidFill>
                  <a:schemeClr val="accent4">
                    <a:lumMod val="65000"/>
                    <a:lumOff val="35000"/>
                  </a:schemeClr>
                </a:solidFill>
                <a:latin typeface="+mn-ea"/>
                <a:cs typeface="Hiragino Kaku Gothic Pro W3" charset="-128"/>
              </a:rPr>
              <a:t>1.</a:t>
            </a:r>
            <a:r>
              <a:rPr lang="ja-JP" altLang="en-US" sz="1100">
                <a:solidFill>
                  <a:schemeClr val="accent4">
                    <a:lumMod val="65000"/>
                    <a:lumOff val="35000"/>
                  </a:schemeClr>
                </a:solidFill>
                <a:latin typeface="+mn-ea"/>
                <a:cs typeface="Hiragino Kaku Gothic Pro W3" charset="-128"/>
              </a:rPr>
              <a:t> 正の場合：貸方に処理手数料明細を作成する</a:t>
            </a:r>
            <a:br>
              <a:rPr lang="en-US" altLang="ja-JP" sz="1100">
                <a:solidFill>
                  <a:schemeClr val="accent4">
                    <a:lumMod val="65000"/>
                    <a:lumOff val="35000"/>
                  </a:schemeClr>
                </a:solidFill>
                <a:latin typeface="+mn-ea"/>
                <a:cs typeface="Hiragino Kaku Gothic Pro W3" charset="-128"/>
              </a:rPr>
            </a:br>
            <a:r>
              <a:rPr lang="en-US" altLang="ja-JP" sz="1100">
                <a:solidFill>
                  <a:schemeClr val="accent4">
                    <a:lumMod val="65000"/>
                    <a:lumOff val="35000"/>
                  </a:schemeClr>
                </a:solidFill>
                <a:latin typeface="+mn-ea"/>
                <a:cs typeface="Hiragino Kaku Gothic Pro W3" charset="-128"/>
              </a:rPr>
              <a:t>2.</a:t>
            </a:r>
            <a:r>
              <a:rPr lang="ja-JP" altLang="en-US" sz="1100">
                <a:solidFill>
                  <a:schemeClr val="accent4">
                    <a:lumMod val="65000"/>
                    <a:lumOff val="35000"/>
                  </a:schemeClr>
                </a:solidFill>
                <a:latin typeface="+mn-ea"/>
                <a:cs typeface="Hiragino Kaku Gothic Pro W3" charset="-128"/>
              </a:rPr>
              <a:t> 負の場合：借方に雑収入明細を作成する</a:t>
            </a:r>
            <a:endParaRPr lang="en-US" altLang="ja-JP" sz="900">
              <a:solidFill>
                <a:schemeClr val="accent4">
                  <a:lumMod val="65000"/>
                  <a:lumOff val="35000"/>
                </a:schemeClr>
              </a:solidFill>
              <a:latin typeface="+mn-ea"/>
              <a:cs typeface="Hiragino Kaku Gothic Pro W3" charset="-128"/>
            </a:endParaRPr>
          </a:p>
        </p:txBody>
      </p:sp>
      <p:sp>
        <p:nvSpPr>
          <p:cNvPr id="65" name="フローチャート: 磁気ディスク 64">
            <a:extLst>
              <a:ext uri="{FF2B5EF4-FFF2-40B4-BE49-F238E27FC236}">
                <a16:creationId xmlns:a16="http://schemas.microsoft.com/office/drawing/2014/main" id="{144231A2-B702-B9BB-B162-6B719E1CC231}"/>
              </a:ext>
            </a:extLst>
          </p:cNvPr>
          <p:cNvSpPr/>
          <p:nvPr/>
        </p:nvSpPr>
        <p:spPr>
          <a:xfrm>
            <a:off x="6732759" y="2791703"/>
            <a:ext cx="1001865" cy="468000"/>
          </a:xfrm>
          <a:prstGeom prst="flowChartMagneticDisk">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t"/>
          <a:lstStyle/>
          <a:p>
            <a:pPr algn="ctr"/>
            <a:r>
              <a:rPr kumimoji="1" lang="ja-JP" altLang="en-US" sz="1000">
                <a:solidFill>
                  <a:schemeClr val="accent4">
                    <a:lumMod val="65000"/>
                    <a:lumOff val="35000"/>
                  </a:schemeClr>
                </a:solidFill>
                <a:latin typeface="+mn-ea"/>
                <a:cs typeface="Hiragino Kaku Gothic Pro W3" charset="-128"/>
              </a:rPr>
              <a:t>経理入金</a:t>
            </a:r>
          </a:p>
        </p:txBody>
      </p:sp>
      <p:sp>
        <p:nvSpPr>
          <p:cNvPr id="66" name="フローチャート: 定義済み処理 65">
            <a:extLst>
              <a:ext uri="{FF2B5EF4-FFF2-40B4-BE49-F238E27FC236}">
                <a16:creationId xmlns:a16="http://schemas.microsoft.com/office/drawing/2014/main" id="{0530AC77-5849-57C1-596B-19BA92448374}"/>
              </a:ext>
            </a:extLst>
          </p:cNvPr>
          <p:cNvSpPr/>
          <p:nvPr/>
        </p:nvSpPr>
        <p:spPr>
          <a:xfrm>
            <a:off x="4469207" y="2863588"/>
            <a:ext cx="1092630" cy="345654"/>
          </a:xfrm>
          <a:prstGeom prst="flowChartPredefinedProcess">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1000">
                <a:solidFill>
                  <a:schemeClr val="accent4">
                    <a:lumMod val="65000"/>
                    <a:lumOff val="35000"/>
                  </a:schemeClr>
                </a:solidFill>
                <a:latin typeface="+mn-ea"/>
              </a:rPr>
              <a:t>処理手数料</a:t>
            </a:r>
            <a:endParaRPr lang="en-US" altLang="ja-JP" sz="1000">
              <a:solidFill>
                <a:schemeClr val="accent4">
                  <a:lumMod val="65000"/>
                  <a:lumOff val="35000"/>
                </a:schemeClr>
              </a:solidFill>
              <a:latin typeface="+mn-ea"/>
            </a:endParaRPr>
          </a:p>
          <a:p>
            <a:pPr algn="ctr"/>
            <a:r>
              <a:rPr kumimoji="1" lang="ja-JP" altLang="en-US" sz="1000">
                <a:solidFill>
                  <a:schemeClr val="accent4">
                    <a:lumMod val="65000"/>
                    <a:lumOff val="35000"/>
                  </a:schemeClr>
                </a:solidFill>
                <a:latin typeface="+mn-ea"/>
              </a:rPr>
              <a:t>有無チェック</a:t>
            </a:r>
          </a:p>
        </p:txBody>
      </p:sp>
      <p:sp>
        <p:nvSpPr>
          <p:cNvPr id="68" name="円弧 67">
            <a:extLst>
              <a:ext uri="{FF2B5EF4-FFF2-40B4-BE49-F238E27FC236}">
                <a16:creationId xmlns:a16="http://schemas.microsoft.com/office/drawing/2014/main" id="{85466984-8F5C-0B5E-9894-50982C4718FA}"/>
              </a:ext>
            </a:extLst>
          </p:cNvPr>
          <p:cNvSpPr/>
          <p:nvPr/>
        </p:nvSpPr>
        <p:spPr>
          <a:xfrm rot="5400000" flipH="1">
            <a:off x="5470534" y="1831062"/>
            <a:ext cx="144000" cy="2412000"/>
          </a:xfrm>
          <a:prstGeom prst="arc">
            <a:avLst>
              <a:gd name="adj1" fmla="val 12147469"/>
              <a:gd name="adj2" fmla="val 21072921"/>
            </a:avLst>
          </a:prstGeom>
          <a:ln>
            <a:solidFill>
              <a:schemeClr val="bg1">
                <a:lumMod val="50000"/>
              </a:schemeClr>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69" name="正方形/長方形 68">
            <a:extLst>
              <a:ext uri="{FF2B5EF4-FFF2-40B4-BE49-F238E27FC236}">
                <a16:creationId xmlns:a16="http://schemas.microsoft.com/office/drawing/2014/main" id="{C24E7AA4-B3F8-6655-109D-65FB916C8AD3}"/>
              </a:ext>
            </a:extLst>
          </p:cNvPr>
          <p:cNvSpPr/>
          <p:nvPr/>
        </p:nvSpPr>
        <p:spPr>
          <a:xfrm>
            <a:off x="5649601" y="2863465"/>
            <a:ext cx="995393" cy="31586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36000" tIns="36000" rIns="36000" bIns="36000" rtlCol="0" anchor="ctr"/>
          <a:lstStyle>
            <a:defPPr>
              <a:defRPr lang="ja-JP"/>
            </a:defPPr>
            <a:lvl1pPr algn="l" rtl="0" fontAlgn="base">
              <a:spcBef>
                <a:spcPct val="0"/>
              </a:spcBef>
              <a:spcAft>
                <a:spcPct val="0"/>
              </a:spcAft>
              <a:defRPr kumimoji="1" kern="1200">
                <a:solidFill>
                  <a:schemeClr val="lt1"/>
                </a:solidFill>
                <a:latin typeface="+mn-lt"/>
                <a:ea typeface="+mn-ea"/>
                <a:cs typeface="+mn-cs"/>
              </a:defRPr>
            </a:lvl1pPr>
            <a:lvl2pPr marL="457200" algn="l" rtl="0" fontAlgn="base">
              <a:spcBef>
                <a:spcPct val="0"/>
              </a:spcBef>
              <a:spcAft>
                <a:spcPct val="0"/>
              </a:spcAft>
              <a:defRPr kumimoji="1" kern="1200">
                <a:solidFill>
                  <a:schemeClr val="lt1"/>
                </a:solidFill>
                <a:latin typeface="+mn-lt"/>
                <a:ea typeface="+mn-ea"/>
                <a:cs typeface="+mn-cs"/>
              </a:defRPr>
            </a:lvl2pPr>
            <a:lvl3pPr marL="914400" algn="l" rtl="0" fontAlgn="base">
              <a:spcBef>
                <a:spcPct val="0"/>
              </a:spcBef>
              <a:spcAft>
                <a:spcPct val="0"/>
              </a:spcAft>
              <a:defRPr kumimoji="1" kern="1200">
                <a:solidFill>
                  <a:schemeClr val="lt1"/>
                </a:solidFill>
                <a:latin typeface="+mn-lt"/>
                <a:ea typeface="+mn-ea"/>
                <a:cs typeface="+mn-cs"/>
              </a:defRPr>
            </a:lvl3pPr>
            <a:lvl4pPr marL="1371600" algn="l" rtl="0" fontAlgn="base">
              <a:spcBef>
                <a:spcPct val="0"/>
              </a:spcBef>
              <a:spcAft>
                <a:spcPct val="0"/>
              </a:spcAft>
              <a:defRPr kumimoji="1" kern="1200">
                <a:solidFill>
                  <a:schemeClr val="lt1"/>
                </a:solidFill>
                <a:latin typeface="+mn-lt"/>
                <a:ea typeface="+mn-ea"/>
                <a:cs typeface="+mn-cs"/>
              </a:defRPr>
            </a:lvl4pPr>
            <a:lvl5pPr marL="1828800" algn="l" rtl="0" fontAlgn="base">
              <a:spcBef>
                <a:spcPct val="0"/>
              </a:spcBef>
              <a:spcAft>
                <a:spcPct val="0"/>
              </a:spcAft>
              <a:defRPr kumimoji="1" kern="1200">
                <a:solidFill>
                  <a:schemeClr val="lt1"/>
                </a:solidFill>
                <a:latin typeface="+mn-lt"/>
                <a:ea typeface="+mn-ea"/>
                <a:cs typeface="+mn-cs"/>
              </a:defRPr>
            </a:lvl5pPr>
            <a:lvl6pPr marL="2286000" algn="l" defTabSz="914400" rtl="0" eaLnBrk="1" latinLnBrk="0" hangingPunct="1">
              <a:defRPr kumimoji="1" kern="1200">
                <a:solidFill>
                  <a:schemeClr val="lt1"/>
                </a:solidFill>
                <a:latin typeface="+mn-lt"/>
                <a:ea typeface="+mn-ea"/>
                <a:cs typeface="+mn-cs"/>
              </a:defRPr>
            </a:lvl6pPr>
            <a:lvl7pPr marL="2743200" algn="l" defTabSz="914400" rtl="0" eaLnBrk="1" latinLnBrk="0" hangingPunct="1">
              <a:defRPr kumimoji="1" kern="1200">
                <a:solidFill>
                  <a:schemeClr val="lt1"/>
                </a:solidFill>
                <a:latin typeface="+mn-lt"/>
                <a:ea typeface="+mn-ea"/>
                <a:cs typeface="+mn-cs"/>
              </a:defRPr>
            </a:lvl7pPr>
            <a:lvl8pPr marL="3200400" algn="l" defTabSz="914400" rtl="0" eaLnBrk="1" latinLnBrk="0" hangingPunct="1">
              <a:defRPr kumimoji="1" kern="1200">
                <a:solidFill>
                  <a:schemeClr val="lt1"/>
                </a:solidFill>
                <a:latin typeface="+mn-lt"/>
                <a:ea typeface="+mn-ea"/>
                <a:cs typeface="+mn-cs"/>
              </a:defRPr>
            </a:lvl8pPr>
            <a:lvl9pPr marL="3657600" algn="l" defTabSz="914400" rtl="0" eaLnBrk="1" latinLnBrk="0" hangingPunct="1">
              <a:defRPr kumimoji="1" kern="1200">
                <a:solidFill>
                  <a:schemeClr val="lt1"/>
                </a:solidFill>
                <a:latin typeface="+mn-lt"/>
                <a:ea typeface="+mn-ea"/>
                <a:cs typeface="+mn-cs"/>
              </a:defRPr>
            </a:lvl9pPr>
          </a:lstStyle>
          <a:p>
            <a:pPr algn="ctr" fontAlgn="auto">
              <a:spcBef>
                <a:spcPts val="0"/>
              </a:spcBef>
              <a:spcAft>
                <a:spcPts val="0"/>
              </a:spcAft>
            </a:pPr>
            <a:r>
              <a:rPr lang="en-US" altLang="ja-JP" sz="1000">
                <a:solidFill>
                  <a:srgbClr val="000000">
                    <a:lumMod val="65000"/>
                    <a:lumOff val="35000"/>
                  </a:srgbClr>
                </a:solidFill>
                <a:effectLst>
                  <a:glow rad="127000">
                    <a:schemeClr val="bg1"/>
                  </a:glow>
                </a:effectLst>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Key</a:t>
            </a:r>
            <a:r>
              <a:rPr lang="ja-JP" altLang="en-US" sz="1000">
                <a:solidFill>
                  <a:srgbClr val="000000">
                    <a:lumMod val="65000"/>
                    <a:lumOff val="35000"/>
                  </a:srgbClr>
                </a:solidFill>
                <a:effectLst>
                  <a:glow rad="127000">
                    <a:schemeClr val="bg1"/>
                  </a:glow>
                </a:effectLst>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：入金＃</a:t>
            </a:r>
          </a:p>
        </p:txBody>
      </p:sp>
      <p:cxnSp>
        <p:nvCxnSpPr>
          <p:cNvPr id="72" name="直線コネクタ 71">
            <a:extLst>
              <a:ext uri="{FF2B5EF4-FFF2-40B4-BE49-F238E27FC236}">
                <a16:creationId xmlns:a16="http://schemas.microsoft.com/office/drawing/2014/main" id="{2F015F25-9C30-AA29-EA35-D91F0CC998F6}"/>
              </a:ext>
            </a:extLst>
          </p:cNvPr>
          <p:cNvCxnSpPr>
            <a:cxnSpLocks/>
          </p:cNvCxnSpPr>
          <p:nvPr/>
        </p:nvCxnSpPr>
        <p:spPr>
          <a:xfrm>
            <a:off x="293873" y="5889837"/>
            <a:ext cx="11595600" cy="0"/>
          </a:xfrm>
          <a:prstGeom prst="line">
            <a:avLst/>
          </a:prstGeom>
          <a:noFill/>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5" name="直線矢印コネクタ 74">
            <a:extLst>
              <a:ext uri="{FF2B5EF4-FFF2-40B4-BE49-F238E27FC236}">
                <a16:creationId xmlns:a16="http://schemas.microsoft.com/office/drawing/2014/main" id="{718B2BC7-7824-0B5E-676D-1DA7CDF6C89C}"/>
              </a:ext>
            </a:extLst>
          </p:cNvPr>
          <p:cNvCxnSpPr>
            <a:cxnSpLocks/>
            <a:stCxn id="40" idx="2"/>
            <a:endCxn id="66" idx="0"/>
          </p:cNvCxnSpPr>
          <p:nvPr/>
        </p:nvCxnSpPr>
        <p:spPr>
          <a:xfrm>
            <a:off x="5012754" y="2115234"/>
            <a:ext cx="2768" cy="74835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矢印コネクタ 78">
            <a:extLst>
              <a:ext uri="{FF2B5EF4-FFF2-40B4-BE49-F238E27FC236}">
                <a16:creationId xmlns:a16="http://schemas.microsoft.com/office/drawing/2014/main" id="{A4DC37E4-858F-0BFD-BAC8-A2BCBEDAA868}"/>
              </a:ext>
            </a:extLst>
          </p:cNvPr>
          <p:cNvCxnSpPr>
            <a:cxnSpLocks/>
            <a:stCxn id="41" idx="2"/>
            <a:endCxn id="143" idx="0"/>
          </p:cNvCxnSpPr>
          <p:nvPr/>
        </p:nvCxnSpPr>
        <p:spPr>
          <a:xfrm flipH="1">
            <a:off x="5011869" y="5263892"/>
            <a:ext cx="885" cy="874788"/>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フローチャート: 定義済み処理 18">
            <a:extLst>
              <a:ext uri="{FF2B5EF4-FFF2-40B4-BE49-F238E27FC236}">
                <a16:creationId xmlns:a16="http://schemas.microsoft.com/office/drawing/2014/main" id="{71860E41-3E4E-C5D2-6B5E-976B88FD7FBF}"/>
              </a:ext>
            </a:extLst>
          </p:cNvPr>
          <p:cNvSpPr/>
          <p:nvPr/>
        </p:nvSpPr>
        <p:spPr>
          <a:xfrm>
            <a:off x="4469207" y="3382079"/>
            <a:ext cx="1092630" cy="345654"/>
          </a:xfrm>
          <a:prstGeom prst="flowChartPredefinedProcess">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1000">
                <a:solidFill>
                  <a:schemeClr val="accent4">
                    <a:lumMod val="65000"/>
                    <a:lumOff val="35000"/>
                  </a:schemeClr>
                </a:solidFill>
                <a:latin typeface="+mn-ea"/>
              </a:rPr>
              <a:t>消費税差額明細作成</a:t>
            </a:r>
            <a:endParaRPr kumimoji="1" lang="ja-JP" altLang="en-US" sz="1000">
              <a:solidFill>
                <a:schemeClr val="accent4">
                  <a:lumMod val="65000"/>
                  <a:lumOff val="35000"/>
                </a:schemeClr>
              </a:solidFill>
              <a:latin typeface="+mn-ea"/>
            </a:endParaRPr>
          </a:p>
        </p:txBody>
      </p:sp>
      <p:cxnSp>
        <p:nvCxnSpPr>
          <p:cNvPr id="24" name="直線矢印コネクタ 23">
            <a:extLst>
              <a:ext uri="{FF2B5EF4-FFF2-40B4-BE49-F238E27FC236}">
                <a16:creationId xmlns:a16="http://schemas.microsoft.com/office/drawing/2014/main" id="{503E1627-FE89-4074-4552-A0211AD61714}"/>
              </a:ext>
            </a:extLst>
          </p:cNvPr>
          <p:cNvCxnSpPr>
            <a:cxnSpLocks/>
            <a:stCxn id="17" idx="2"/>
            <a:endCxn id="41" idx="0"/>
          </p:cNvCxnSpPr>
          <p:nvPr/>
        </p:nvCxnSpPr>
        <p:spPr>
          <a:xfrm flipH="1">
            <a:off x="5012754" y="4246225"/>
            <a:ext cx="2768" cy="672013"/>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正方形/長方形 1">
            <a:extLst>
              <a:ext uri="{FF2B5EF4-FFF2-40B4-BE49-F238E27FC236}">
                <a16:creationId xmlns:a16="http://schemas.microsoft.com/office/drawing/2014/main" id="{2AC25A3A-6072-D0AB-3879-1C070F08E9DC}"/>
              </a:ext>
            </a:extLst>
          </p:cNvPr>
          <p:cNvSpPr/>
          <p:nvPr/>
        </p:nvSpPr>
        <p:spPr>
          <a:xfrm>
            <a:off x="8116471" y="935310"/>
            <a:ext cx="3780000" cy="221153"/>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80550">
              <a:spcBef>
                <a:spcPts val="1800"/>
              </a:spcBef>
            </a:pPr>
            <a:r>
              <a:rPr lang="en-US" altLang="ja-JP" sz="900">
                <a:solidFill>
                  <a:schemeClr val="accent4">
                    <a:lumMod val="65000"/>
                    <a:lumOff val="35000"/>
                  </a:schemeClr>
                </a:solidFill>
                <a:latin typeface="+mn-ea"/>
                <a:cs typeface="Hiragino Kaku Gothic Pro W3" charset="-128"/>
              </a:rPr>
              <a:t>* Appendix </a:t>
            </a:r>
            <a:r>
              <a:rPr lang="ja-JP" altLang="en-US" sz="900">
                <a:solidFill>
                  <a:schemeClr val="accent4">
                    <a:lumMod val="65000"/>
                    <a:lumOff val="35000"/>
                  </a:schemeClr>
                </a:solidFill>
                <a:latin typeface="+mn-ea"/>
                <a:cs typeface="Hiragino Kaku Gothic Pro W3" charset="-128"/>
              </a:rPr>
              <a:t>「分割入金時の消費税差額</a:t>
            </a:r>
            <a:r>
              <a:rPr lang="en-US" altLang="ja-JP" sz="900">
                <a:solidFill>
                  <a:schemeClr val="accent4">
                    <a:lumMod val="65000"/>
                    <a:lumOff val="35000"/>
                  </a:schemeClr>
                </a:solidFill>
                <a:latin typeface="+mn-ea"/>
                <a:cs typeface="Hiragino Kaku Gothic Pro W3" charset="-128"/>
              </a:rPr>
              <a:t>/</a:t>
            </a:r>
            <a:r>
              <a:rPr lang="ja-JP" altLang="en-US" sz="900">
                <a:solidFill>
                  <a:schemeClr val="accent4">
                    <a:lumMod val="65000"/>
                    <a:lumOff val="35000"/>
                  </a:schemeClr>
                </a:solidFill>
                <a:latin typeface="+mn-ea"/>
                <a:cs typeface="Hiragino Kaku Gothic Pro W3" charset="-128"/>
              </a:rPr>
              <a:t>処理手数料の計上について」参照</a:t>
            </a:r>
            <a:endParaRPr lang="en-US" altLang="ja-JP" sz="900">
              <a:solidFill>
                <a:schemeClr val="accent4">
                  <a:lumMod val="65000"/>
                  <a:lumOff val="35000"/>
                </a:schemeClr>
              </a:solidFill>
              <a:latin typeface="+mn-ea"/>
              <a:cs typeface="Hiragino Kaku Gothic Pro W3" charset="-128"/>
            </a:endParaRPr>
          </a:p>
        </p:txBody>
      </p:sp>
      <p:sp>
        <p:nvSpPr>
          <p:cNvPr id="17" name="フローチャート: 定義済み処理 16">
            <a:extLst>
              <a:ext uri="{FF2B5EF4-FFF2-40B4-BE49-F238E27FC236}">
                <a16:creationId xmlns:a16="http://schemas.microsoft.com/office/drawing/2014/main" id="{F1B37459-764A-3BBC-87A7-E41B2F3C7D58}"/>
              </a:ext>
            </a:extLst>
          </p:cNvPr>
          <p:cNvSpPr/>
          <p:nvPr/>
        </p:nvSpPr>
        <p:spPr>
          <a:xfrm>
            <a:off x="4469207" y="3900571"/>
            <a:ext cx="1092630" cy="345654"/>
          </a:xfrm>
          <a:prstGeom prst="flowChartPredefinedProcess">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900">
                <a:solidFill>
                  <a:schemeClr val="accent4">
                    <a:lumMod val="65000"/>
                    <a:lumOff val="35000"/>
                  </a:schemeClr>
                </a:solidFill>
                <a:latin typeface="+mn-ea"/>
              </a:rPr>
              <a:t>処理手</a:t>
            </a:r>
            <a:r>
              <a:rPr lang="en-US" altLang="ja-JP" sz="900">
                <a:solidFill>
                  <a:schemeClr val="accent4">
                    <a:lumMod val="65000"/>
                    <a:lumOff val="35000"/>
                  </a:schemeClr>
                </a:solidFill>
                <a:latin typeface="+mn-ea"/>
              </a:rPr>
              <a:t>/</a:t>
            </a:r>
            <a:r>
              <a:rPr lang="ja-JP" altLang="en-US" sz="900">
                <a:solidFill>
                  <a:schemeClr val="accent4">
                    <a:lumMod val="65000"/>
                    <a:lumOff val="35000"/>
                  </a:schemeClr>
                </a:solidFill>
                <a:latin typeface="+mn-ea"/>
              </a:rPr>
              <a:t>雑収入明細</a:t>
            </a:r>
            <a:r>
              <a:rPr kumimoji="1" lang="ja-JP" altLang="en-US" sz="900">
                <a:solidFill>
                  <a:schemeClr val="accent4">
                    <a:lumMod val="65000"/>
                    <a:lumOff val="35000"/>
                  </a:schemeClr>
                </a:solidFill>
                <a:latin typeface="+mn-ea"/>
              </a:rPr>
              <a:t>作成</a:t>
            </a:r>
          </a:p>
        </p:txBody>
      </p:sp>
      <p:cxnSp>
        <p:nvCxnSpPr>
          <p:cNvPr id="23" name="直線矢印コネクタ 22">
            <a:extLst>
              <a:ext uri="{FF2B5EF4-FFF2-40B4-BE49-F238E27FC236}">
                <a16:creationId xmlns:a16="http://schemas.microsoft.com/office/drawing/2014/main" id="{C9762B6C-F5B2-460F-B088-60B239711279}"/>
              </a:ext>
            </a:extLst>
          </p:cNvPr>
          <p:cNvCxnSpPr>
            <a:cxnSpLocks/>
            <a:stCxn id="19" idx="2"/>
            <a:endCxn id="17" idx="0"/>
          </p:cNvCxnSpPr>
          <p:nvPr/>
        </p:nvCxnSpPr>
        <p:spPr>
          <a:xfrm>
            <a:off x="5015522" y="3727733"/>
            <a:ext cx="0" cy="172838"/>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0553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D945F68-DFAE-49C4-841B-8F39A5D3C2B7}"/>
              </a:ext>
            </a:extLst>
          </p:cNvPr>
          <p:cNvSpPr>
            <a:spLocks noGrp="1"/>
          </p:cNvSpPr>
          <p:nvPr>
            <p:ph type="title"/>
          </p:nvPr>
        </p:nvSpPr>
        <p:spPr>
          <a:xfrm>
            <a:off x="203200" y="152403"/>
            <a:ext cx="9931400" cy="379413"/>
          </a:xfrm>
        </p:spPr>
        <p:txBody>
          <a:bodyPr/>
          <a:lstStyle/>
          <a:p>
            <a:r>
              <a:rPr lang="ja-JP" altLang="en-US">
                <a:solidFill>
                  <a:schemeClr val="tx1">
                    <a:lumMod val="65000"/>
                    <a:lumOff val="35000"/>
                  </a:schemeClr>
                </a:solidFill>
                <a:latin typeface="+mn-ea"/>
                <a:ea typeface="+mn-ea"/>
              </a:rPr>
              <a:t>処理イメージ（</a:t>
            </a:r>
            <a:r>
              <a:rPr lang="en-US" altLang="ja-JP">
                <a:solidFill>
                  <a:schemeClr val="tx1">
                    <a:lumMod val="65000"/>
                    <a:lumOff val="35000"/>
                  </a:schemeClr>
                </a:solidFill>
                <a:latin typeface="+mn-ea"/>
                <a:ea typeface="+mn-ea"/>
              </a:rPr>
              <a:t>3/3</a:t>
            </a:r>
            <a:r>
              <a:rPr lang="ja-JP" altLang="en-US">
                <a:solidFill>
                  <a:schemeClr val="tx1">
                    <a:lumMod val="65000"/>
                    <a:lumOff val="35000"/>
                  </a:schemeClr>
                </a:solidFill>
                <a:latin typeface="+mn-ea"/>
                <a:ea typeface="+mn-ea"/>
              </a:rPr>
              <a:t>）</a:t>
            </a:r>
            <a:r>
              <a:rPr kumimoji="1" lang="ja-JP" altLang="en-US" sz="1800" b="0" i="0" u="none" strike="noStrike" kern="0" cap="none" spc="0" normalizeH="0" baseline="0" noProof="0">
                <a:ln>
                  <a:noFill/>
                </a:ln>
                <a:solidFill>
                  <a:srgbClr val="000000">
                    <a:lumMod val="65000"/>
                    <a:lumOff val="35000"/>
                  </a:srgbClr>
                </a:solidFill>
                <a:effectLst/>
                <a:uLnTx/>
                <a:uFillTx/>
                <a:latin typeface="Meiryo UI"/>
                <a:ea typeface="Meiryo UI"/>
                <a:cs typeface="Arial" panose="020B0604020202020204" pitchFamily="34" charset="0"/>
                <a:sym typeface="MS UI Gothic" panose="020B0600070205080204" pitchFamily="34" charset="-128"/>
              </a:rPr>
              <a:t> </a:t>
            </a:r>
            <a:r>
              <a:rPr kumimoji="1" lang="en-US" altLang="ja-JP" sz="1400" b="0" i="0" u="none" strike="noStrike" kern="0" cap="none" spc="0" normalizeH="0" baseline="0" noProof="0">
                <a:ln>
                  <a:noFill/>
                </a:ln>
                <a:solidFill>
                  <a:srgbClr val="000000">
                    <a:lumMod val="65000"/>
                    <a:lumOff val="35000"/>
                  </a:srgbClr>
                </a:solidFill>
                <a:effectLst/>
                <a:uLnTx/>
                <a:uFillTx/>
                <a:latin typeface="Meiryo UI"/>
                <a:ea typeface="Meiryo UI"/>
                <a:cs typeface="Arial" panose="020B0604020202020204" pitchFamily="34" charset="0"/>
                <a:sym typeface="MS UI Gothic" panose="020B0600070205080204" pitchFamily="34" charset="-128"/>
              </a:rPr>
              <a:t>※CVS</a:t>
            </a:r>
            <a:r>
              <a:rPr kumimoji="1" lang="ja-JP" altLang="en-US" sz="1400" b="0" i="0" u="none" strike="noStrike" kern="0" cap="none" spc="0" normalizeH="0" baseline="0" noProof="0">
                <a:ln>
                  <a:noFill/>
                </a:ln>
                <a:solidFill>
                  <a:srgbClr val="000000">
                    <a:lumMod val="65000"/>
                    <a:lumOff val="35000"/>
                  </a:srgbClr>
                </a:solidFill>
                <a:effectLst/>
                <a:uLnTx/>
                <a:uFillTx/>
                <a:latin typeface="Meiryo UI"/>
                <a:ea typeface="Meiryo UI"/>
                <a:cs typeface="Arial" panose="020B0604020202020204" pitchFamily="34" charset="0"/>
                <a:sym typeface="MS UI Gothic" panose="020B0600070205080204" pitchFamily="34" charset="-128"/>
              </a:rPr>
              <a:t>・口座振替の場合</a:t>
            </a:r>
            <a:endParaRPr lang="en-US" altLang="ja-JP">
              <a:solidFill>
                <a:schemeClr val="tx1">
                  <a:lumMod val="65000"/>
                  <a:lumOff val="35000"/>
                </a:schemeClr>
              </a:solidFill>
              <a:latin typeface="+mn-ea"/>
              <a:ea typeface="+mn-ea"/>
            </a:endParaRPr>
          </a:p>
        </p:txBody>
      </p:sp>
      <p:sp>
        <p:nvSpPr>
          <p:cNvPr id="6" name="スライド番号プレースホルダー 3">
            <a:extLst>
              <a:ext uri="{FF2B5EF4-FFF2-40B4-BE49-F238E27FC236}">
                <a16:creationId xmlns:a16="http://schemas.microsoft.com/office/drawing/2014/main" id="{57192E70-7EF2-441E-B406-8F9A2A5629CA}"/>
              </a:ext>
            </a:extLst>
          </p:cNvPr>
          <p:cNvSpPr txBox="1">
            <a:spLocks/>
          </p:cNvSpPr>
          <p:nvPr/>
        </p:nvSpPr>
        <p:spPr bwMode="auto">
          <a:xfrm>
            <a:off x="4804833" y="6627168"/>
            <a:ext cx="2540000" cy="2308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ja-JP"/>
            </a:defPPr>
            <a:lvl1pPr algn="ctr" rtl="0" fontAlgn="base">
              <a:spcBef>
                <a:spcPct val="0"/>
              </a:spcBef>
              <a:spcAft>
                <a:spcPct val="0"/>
              </a:spcAft>
              <a:defRPr kumimoji="0" sz="1100" b="0" i="0" kern="1200">
                <a:solidFill>
                  <a:schemeClr val="bg2">
                    <a:lumMod val="75000"/>
                  </a:schemeClr>
                </a:solidFill>
                <a:latin typeface="Meiryo UI" panose="020B0604030504040204" pitchFamily="50" charset="-128"/>
                <a:ea typeface="Meiryo UI" panose="020B0604030504040204" pitchFamily="50" charset="-128"/>
                <a:cs typeface="Meiryo UI" panose="020B0604030504040204" pitchFamily="50" charset="-128"/>
                <a:sym typeface="MS UI Gothic" panose="020B0600070205080204" pitchFamily="34" charset="-128"/>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EB72A429-DDC7-41CC-AC2C-79132BE59620}" type="slidenum">
              <a:rPr kumimoji="0" lang="en-US" altLang="ja-JP" sz="1100" b="0" i="0" u="none" strike="noStrike" kern="1200" cap="none" spc="0" normalizeH="0" baseline="0" noProof="0" smtClean="0">
                <a:ln>
                  <a:noFill/>
                </a:ln>
                <a:solidFill>
                  <a:srgbClr val="000000">
                    <a:lumMod val="85000"/>
                    <a:lumOff val="15000"/>
                  </a:srgbClr>
                </a:solidFill>
                <a:effectLst/>
                <a:uLnTx/>
                <a:uFillTx/>
                <a:latin typeface="+mn-ea"/>
                <a:ea typeface="+mn-ea"/>
                <a:sym typeface="MS UI Gothic" panose="020B0600070205080204" pitchFamily="34" charset="-128"/>
              </a:rPr>
              <a:pPr marL="0" marR="0" lvl="0" indent="0" algn="ctr" defTabSz="914400" rtl="0" eaLnBrk="1" fontAlgn="base" latinLnBrk="0" hangingPunct="1">
                <a:lnSpc>
                  <a:spcPct val="100000"/>
                </a:lnSpc>
                <a:spcBef>
                  <a:spcPct val="0"/>
                </a:spcBef>
                <a:spcAft>
                  <a:spcPct val="0"/>
                </a:spcAft>
                <a:buClrTx/>
                <a:buSzTx/>
                <a:buFontTx/>
                <a:buNone/>
                <a:tabLst/>
                <a:defRPr/>
              </a:pPr>
              <a:t>15</a:t>
            </a:fld>
            <a:endParaRPr kumimoji="0" lang="en-US" altLang="ja-JP" sz="1100" b="0" i="0" u="none" strike="noStrike" kern="1200" cap="none" spc="0" normalizeH="0" baseline="0" noProof="0">
              <a:ln>
                <a:noFill/>
              </a:ln>
              <a:solidFill>
                <a:srgbClr val="000000">
                  <a:lumMod val="85000"/>
                  <a:lumOff val="15000"/>
                </a:srgbClr>
              </a:solidFill>
              <a:effectLst/>
              <a:uLnTx/>
              <a:uFillTx/>
              <a:latin typeface="+mn-ea"/>
              <a:ea typeface="+mn-ea"/>
              <a:sym typeface="MS UI Gothic" panose="020B0600070205080204" pitchFamily="34" charset="-128"/>
            </a:endParaRPr>
          </a:p>
        </p:txBody>
      </p:sp>
      <p:grpSp>
        <p:nvGrpSpPr>
          <p:cNvPr id="127" name="グループ化 126">
            <a:extLst>
              <a:ext uri="{FF2B5EF4-FFF2-40B4-BE49-F238E27FC236}">
                <a16:creationId xmlns:a16="http://schemas.microsoft.com/office/drawing/2014/main" id="{A9F22423-1F9B-4B36-E08A-C72D83EA73CC}"/>
              </a:ext>
            </a:extLst>
          </p:cNvPr>
          <p:cNvGrpSpPr/>
          <p:nvPr/>
        </p:nvGrpSpPr>
        <p:grpSpPr>
          <a:xfrm>
            <a:off x="301824" y="614555"/>
            <a:ext cx="11594647" cy="238016"/>
            <a:chOff x="301824" y="1013122"/>
            <a:chExt cx="11594647" cy="238016"/>
          </a:xfrm>
        </p:grpSpPr>
        <p:sp>
          <p:nvSpPr>
            <p:cNvPr id="82" name="正方形/長方形 81">
              <a:extLst>
                <a:ext uri="{FF2B5EF4-FFF2-40B4-BE49-F238E27FC236}">
                  <a16:creationId xmlns:a16="http://schemas.microsoft.com/office/drawing/2014/main" id="{6BDB5F2C-E279-7014-B5B9-A3C082A4E386}"/>
                </a:ext>
              </a:extLst>
            </p:cNvPr>
            <p:cNvSpPr/>
            <p:nvPr/>
          </p:nvSpPr>
          <p:spPr>
            <a:xfrm>
              <a:off x="4209147" y="1013122"/>
              <a:ext cx="3780000" cy="238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36000" tIns="36000" rIns="36000" bIns="36000" rtlCol="0" anchor="ctr"/>
            <a:lstStyle>
              <a:defPPr>
                <a:defRPr lang="ja-JP"/>
              </a:defPPr>
              <a:lvl1pPr algn="l" rtl="0" fontAlgn="base">
                <a:spcBef>
                  <a:spcPct val="0"/>
                </a:spcBef>
                <a:spcAft>
                  <a:spcPct val="0"/>
                </a:spcAft>
                <a:defRPr kumimoji="1" kern="1200">
                  <a:solidFill>
                    <a:schemeClr val="lt1"/>
                  </a:solidFill>
                  <a:latin typeface="+mn-lt"/>
                  <a:ea typeface="+mn-ea"/>
                  <a:cs typeface="+mn-cs"/>
                </a:defRPr>
              </a:lvl1pPr>
              <a:lvl2pPr marL="457200" algn="l" rtl="0" fontAlgn="base">
                <a:spcBef>
                  <a:spcPct val="0"/>
                </a:spcBef>
                <a:spcAft>
                  <a:spcPct val="0"/>
                </a:spcAft>
                <a:defRPr kumimoji="1" kern="1200">
                  <a:solidFill>
                    <a:schemeClr val="lt1"/>
                  </a:solidFill>
                  <a:latin typeface="+mn-lt"/>
                  <a:ea typeface="+mn-ea"/>
                  <a:cs typeface="+mn-cs"/>
                </a:defRPr>
              </a:lvl2pPr>
              <a:lvl3pPr marL="914400" algn="l" rtl="0" fontAlgn="base">
                <a:spcBef>
                  <a:spcPct val="0"/>
                </a:spcBef>
                <a:spcAft>
                  <a:spcPct val="0"/>
                </a:spcAft>
                <a:defRPr kumimoji="1" kern="1200">
                  <a:solidFill>
                    <a:schemeClr val="lt1"/>
                  </a:solidFill>
                  <a:latin typeface="+mn-lt"/>
                  <a:ea typeface="+mn-ea"/>
                  <a:cs typeface="+mn-cs"/>
                </a:defRPr>
              </a:lvl3pPr>
              <a:lvl4pPr marL="1371600" algn="l" rtl="0" fontAlgn="base">
                <a:spcBef>
                  <a:spcPct val="0"/>
                </a:spcBef>
                <a:spcAft>
                  <a:spcPct val="0"/>
                </a:spcAft>
                <a:defRPr kumimoji="1" kern="1200">
                  <a:solidFill>
                    <a:schemeClr val="lt1"/>
                  </a:solidFill>
                  <a:latin typeface="+mn-lt"/>
                  <a:ea typeface="+mn-ea"/>
                  <a:cs typeface="+mn-cs"/>
                </a:defRPr>
              </a:lvl4pPr>
              <a:lvl5pPr marL="1828800" algn="l" rtl="0" fontAlgn="base">
                <a:spcBef>
                  <a:spcPct val="0"/>
                </a:spcBef>
                <a:spcAft>
                  <a:spcPct val="0"/>
                </a:spcAft>
                <a:defRPr kumimoji="1" kern="1200">
                  <a:solidFill>
                    <a:schemeClr val="lt1"/>
                  </a:solidFill>
                  <a:latin typeface="+mn-lt"/>
                  <a:ea typeface="+mn-ea"/>
                  <a:cs typeface="+mn-cs"/>
                </a:defRPr>
              </a:lvl5pPr>
              <a:lvl6pPr marL="2286000" algn="l" defTabSz="914400" rtl="0" eaLnBrk="1" latinLnBrk="0" hangingPunct="1">
                <a:defRPr kumimoji="1" kern="1200">
                  <a:solidFill>
                    <a:schemeClr val="lt1"/>
                  </a:solidFill>
                  <a:latin typeface="+mn-lt"/>
                  <a:ea typeface="+mn-ea"/>
                  <a:cs typeface="+mn-cs"/>
                </a:defRPr>
              </a:lvl6pPr>
              <a:lvl7pPr marL="2743200" algn="l" defTabSz="914400" rtl="0" eaLnBrk="1" latinLnBrk="0" hangingPunct="1">
                <a:defRPr kumimoji="1" kern="1200">
                  <a:solidFill>
                    <a:schemeClr val="lt1"/>
                  </a:solidFill>
                  <a:latin typeface="+mn-lt"/>
                  <a:ea typeface="+mn-ea"/>
                  <a:cs typeface="+mn-cs"/>
                </a:defRPr>
              </a:lvl7pPr>
              <a:lvl8pPr marL="3200400" algn="l" defTabSz="914400" rtl="0" eaLnBrk="1" latinLnBrk="0" hangingPunct="1">
                <a:defRPr kumimoji="1" kern="1200">
                  <a:solidFill>
                    <a:schemeClr val="lt1"/>
                  </a:solidFill>
                  <a:latin typeface="+mn-lt"/>
                  <a:ea typeface="+mn-ea"/>
                  <a:cs typeface="+mn-cs"/>
                </a:defRPr>
              </a:lvl8pPr>
              <a:lvl9pPr marL="3657600" algn="l" defTabSz="914400" rtl="0" eaLnBrk="1" latinLnBrk="0" hangingPunct="1">
                <a:defRPr kumimoji="1"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処理イメージ</a:t>
              </a:r>
              <a:endParaRPr kumimoji="1" lang="en-US" altLang="ja-JP" sz="1200" b="0" i="0" u="none" strike="noStrike" kern="1200" cap="none" spc="0" normalizeH="0" baseline="0" noProof="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endParaRPr>
            </a:p>
          </p:txBody>
        </p:sp>
        <p:cxnSp>
          <p:nvCxnSpPr>
            <p:cNvPr id="83" name="直線コネクタ 82">
              <a:extLst>
                <a:ext uri="{FF2B5EF4-FFF2-40B4-BE49-F238E27FC236}">
                  <a16:creationId xmlns:a16="http://schemas.microsoft.com/office/drawing/2014/main" id="{319EDCFA-D9FB-2C33-99CB-ADE57F0303AE}"/>
                </a:ext>
              </a:extLst>
            </p:cNvPr>
            <p:cNvCxnSpPr>
              <a:cxnSpLocks/>
            </p:cNvCxnSpPr>
            <p:nvPr/>
          </p:nvCxnSpPr>
          <p:spPr>
            <a:xfrm>
              <a:off x="4209147" y="1250913"/>
              <a:ext cx="3780000" cy="0"/>
            </a:xfrm>
            <a:prstGeom prst="line">
              <a:avLst/>
            </a:prstGeom>
            <a:noFill/>
            <a:ln w="9525">
              <a:solidFill>
                <a:schemeClr val="accent4">
                  <a:lumMod val="65000"/>
                  <a:lumOff val="35000"/>
                </a:schemeClr>
              </a:solidFill>
              <a:prstDash val="solid"/>
            </a:ln>
          </p:spPr>
          <p:style>
            <a:lnRef idx="1">
              <a:schemeClr val="accent1"/>
            </a:lnRef>
            <a:fillRef idx="0">
              <a:schemeClr val="accent1"/>
            </a:fillRef>
            <a:effectRef idx="0">
              <a:schemeClr val="accent1"/>
            </a:effectRef>
            <a:fontRef idx="minor">
              <a:schemeClr val="tx1"/>
            </a:fontRef>
          </p:style>
        </p:cxnSp>
        <p:sp>
          <p:nvSpPr>
            <p:cNvPr id="88" name="正方形/長方形 87">
              <a:extLst>
                <a:ext uri="{FF2B5EF4-FFF2-40B4-BE49-F238E27FC236}">
                  <a16:creationId xmlns:a16="http://schemas.microsoft.com/office/drawing/2014/main" id="{0448BF70-6EED-B5B8-3EC3-2A945140943D}"/>
                </a:ext>
              </a:extLst>
            </p:cNvPr>
            <p:cNvSpPr/>
            <p:nvPr/>
          </p:nvSpPr>
          <p:spPr>
            <a:xfrm>
              <a:off x="8116471" y="1013122"/>
              <a:ext cx="3780000" cy="238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36000" tIns="36000" rIns="36000" bIns="36000" rtlCol="0" anchor="ctr"/>
            <a:lstStyle>
              <a:defPPr>
                <a:defRPr lang="ja-JP"/>
              </a:defPPr>
              <a:lvl1pPr algn="l" rtl="0" fontAlgn="base">
                <a:spcBef>
                  <a:spcPct val="0"/>
                </a:spcBef>
                <a:spcAft>
                  <a:spcPct val="0"/>
                </a:spcAft>
                <a:defRPr kumimoji="1" kern="1200">
                  <a:solidFill>
                    <a:schemeClr val="lt1"/>
                  </a:solidFill>
                  <a:latin typeface="+mn-lt"/>
                  <a:ea typeface="+mn-ea"/>
                  <a:cs typeface="+mn-cs"/>
                </a:defRPr>
              </a:lvl1pPr>
              <a:lvl2pPr marL="457200" algn="l" rtl="0" fontAlgn="base">
                <a:spcBef>
                  <a:spcPct val="0"/>
                </a:spcBef>
                <a:spcAft>
                  <a:spcPct val="0"/>
                </a:spcAft>
                <a:defRPr kumimoji="1" kern="1200">
                  <a:solidFill>
                    <a:schemeClr val="lt1"/>
                  </a:solidFill>
                  <a:latin typeface="+mn-lt"/>
                  <a:ea typeface="+mn-ea"/>
                  <a:cs typeface="+mn-cs"/>
                </a:defRPr>
              </a:lvl2pPr>
              <a:lvl3pPr marL="914400" algn="l" rtl="0" fontAlgn="base">
                <a:spcBef>
                  <a:spcPct val="0"/>
                </a:spcBef>
                <a:spcAft>
                  <a:spcPct val="0"/>
                </a:spcAft>
                <a:defRPr kumimoji="1" kern="1200">
                  <a:solidFill>
                    <a:schemeClr val="lt1"/>
                  </a:solidFill>
                  <a:latin typeface="+mn-lt"/>
                  <a:ea typeface="+mn-ea"/>
                  <a:cs typeface="+mn-cs"/>
                </a:defRPr>
              </a:lvl3pPr>
              <a:lvl4pPr marL="1371600" algn="l" rtl="0" fontAlgn="base">
                <a:spcBef>
                  <a:spcPct val="0"/>
                </a:spcBef>
                <a:spcAft>
                  <a:spcPct val="0"/>
                </a:spcAft>
                <a:defRPr kumimoji="1" kern="1200">
                  <a:solidFill>
                    <a:schemeClr val="lt1"/>
                  </a:solidFill>
                  <a:latin typeface="+mn-lt"/>
                  <a:ea typeface="+mn-ea"/>
                  <a:cs typeface="+mn-cs"/>
                </a:defRPr>
              </a:lvl4pPr>
              <a:lvl5pPr marL="1828800" algn="l" rtl="0" fontAlgn="base">
                <a:spcBef>
                  <a:spcPct val="0"/>
                </a:spcBef>
                <a:spcAft>
                  <a:spcPct val="0"/>
                </a:spcAft>
                <a:defRPr kumimoji="1" kern="1200">
                  <a:solidFill>
                    <a:schemeClr val="lt1"/>
                  </a:solidFill>
                  <a:latin typeface="+mn-lt"/>
                  <a:ea typeface="+mn-ea"/>
                  <a:cs typeface="+mn-cs"/>
                </a:defRPr>
              </a:lvl5pPr>
              <a:lvl6pPr marL="2286000" algn="l" defTabSz="914400" rtl="0" eaLnBrk="1" latinLnBrk="0" hangingPunct="1">
                <a:defRPr kumimoji="1" kern="1200">
                  <a:solidFill>
                    <a:schemeClr val="lt1"/>
                  </a:solidFill>
                  <a:latin typeface="+mn-lt"/>
                  <a:ea typeface="+mn-ea"/>
                  <a:cs typeface="+mn-cs"/>
                </a:defRPr>
              </a:lvl6pPr>
              <a:lvl7pPr marL="2743200" algn="l" defTabSz="914400" rtl="0" eaLnBrk="1" latinLnBrk="0" hangingPunct="1">
                <a:defRPr kumimoji="1" kern="1200">
                  <a:solidFill>
                    <a:schemeClr val="lt1"/>
                  </a:solidFill>
                  <a:latin typeface="+mn-lt"/>
                  <a:ea typeface="+mn-ea"/>
                  <a:cs typeface="+mn-cs"/>
                </a:defRPr>
              </a:lvl7pPr>
              <a:lvl8pPr marL="3200400" algn="l" defTabSz="914400" rtl="0" eaLnBrk="1" latinLnBrk="0" hangingPunct="1">
                <a:defRPr kumimoji="1" kern="1200">
                  <a:solidFill>
                    <a:schemeClr val="lt1"/>
                  </a:solidFill>
                  <a:latin typeface="+mn-lt"/>
                  <a:ea typeface="+mn-ea"/>
                  <a:cs typeface="+mn-cs"/>
                </a:defRPr>
              </a:lvl8pPr>
              <a:lvl9pPr marL="3657600" algn="l" defTabSz="914400" rtl="0" eaLnBrk="1" latinLnBrk="0" hangingPunct="1">
                <a:defRPr kumimoji="1"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補足</a:t>
              </a:r>
              <a:endParaRPr kumimoji="1" lang="en-US" altLang="ja-JP" sz="1200" b="0" i="0" u="none" strike="noStrike" kern="1200" cap="none" spc="0" normalizeH="0" baseline="0" noProof="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endParaRPr>
            </a:p>
          </p:txBody>
        </p:sp>
        <p:cxnSp>
          <p:nvCxnSpPr>
            <p:cNvPr id="89" name="直線コネクタ 88">
              <a:extLst>
                <a:ext uri="{FF2B5EF4-FFF2-40B4-BE49-F238E27FC236}">
                  <a16:creationId xmlns:a16="http://schemas.microsoft.com/office/drawing/2014/main" id="{39EE20B7-8A12-0166-67F7-7ACB9E6081C5}"/>
                </a:ext>
              </a:extLst>
            </p:cNvPr>
            <p:cNvCxnSpPr>
              <a:cxnSpLocks/>
            </p:cNvCxnSpPr>
            <p:nvPr/>
          </p:nvCxnSpPr>
          <p:spPr>
            <a:xfrm>
              <a:off x="8116471" y="1250913"/>
              <a:ext cx="3780000" cy="0"/>
            </a:xfrm>
            <a:prstGeom prst="line">
              <a:avLst/>
            </a:prstGeom>
            <a:noFill/>
            <a:ln w="9525">
              <a:solidFill>
                <a:schemeClr val="accent4">
                  <a:lumMod val="65000"/>
                  <a:lumOff val="35000"/>
                </a:schemeClr>
              </a:solidFill>
              <a:prstDash val="solid"/>
            </a:ln>
          </p:spPr>
          <p:style>
            <a:lnRef idx="1">
              <a:schemeClr val="accent1"/>
            </a:lnRef>
            <a:fillRef idx="0">
              <a:schemeClr val="accent1"/>
            </a:fillRef>
            <a:effectRef idx="0">
              <a:schemeClr val="accent1"/>
            </a:effectRef>
            <a:fontRef idx="minor">
              <a:schemeClr val="tx1"/>
            </a:fontRef>
          </p:style>
        </p:cxnSp>
        <p:sp>
          <p:nvSpPr>
            <p:cNvPr id="91" name="正方形/長方形 90">
              <a:extLst>
                <a:ext uri="{FF2B5EF4-FFF2-40B4-BE49-F238E27FC236}">
                  <a16:creationId xmlns:a16="http://schemas.microsoft.com/office/drawing/2014/main" id="{6F888884-5041-55AF-C42A-3CC2F5A758A5}"/>
                </a:ext>
              </a:extLst>
            </p:cNvPr>
            <p:cNvSpPr/>
            <p:nvPr/>
          </p:nvSpPr>
          <p:spPr>
            <a:xfrm>
              <a:off x="301824" y="1013122"/>
              <a:ext cx="3780000" cy="238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36000" tIns="36000" rIns="36000" bIns="36000" rtlCol="0" anchor="ctr"/>
            <a:lstStyle>
              <a:defPPr>
                <a:defRPr lang="ja-JP"/>
              </a:defPPr>
              <a:lvl1pPr algn="l" rtl="0" fontAlgn="base">
                <a:spcBef>
                  <a:spcPct val="0"/>
                </a:spcBef>
                <a:spcAft>
                  <a:spcPct val="0"/>
                </a:spcAft>
                <a:defRPr kumimoji="1" kern="1200">
                  <a:solidFill>
                    <a:schemeClr val="lt1"/>
                  </a:solidFill>
                  <a:latin typeface="+mn-lt"/>
                  <a:ea typeface="+mn-ea"/>
                  <a:cs typeface="+mn-cs"/>
                </a:defRPr>
              </a:lvl1pPr>
              <a:lvl2pPr marL="457200" algn="l" rtl="0" fontAlgn="base">
                <a:spcBef>
                  <a:spcPct val="0"/>
                </a:spcBef>
                <a:spcAft>
                  <a:spcPct val="0"/>
                </a:spcAft>
                <a:defRPr kumimoji="1" kern="1200">
                  <a:solidFill>
                    <a:schemeClr val="lt1"/>
                  </a:solidFill>
                  <a:latin typeface="+mn-lt"/>
                  <a:ea typeface="+mn-ea"/>
                  <a:cs typeface="+mn-cs"/>
                </a:defRPr>
              </a:lvl2pPr>
              <a:lvl3pPr marL="914400" algn="l" rtl="0" fontAlgn="base">
                <a:spcBef>
                  <a:spcPct val="0"/>
                </a:spcBef>
                <a:spcAft>
                  <a:spcPct val="0"/>
                </a:spcAft>
                <a:defRPr kumimoji="1" kern="1200">
                  <a:solidFill>
                    <a:schemeClr val="lt1"/>
                  </a:solidFill>
                  <a:latin typeface="+mn-lt"/>
                  <a:ea typeface="+mn-ea"/>
                  <a:cs typeface="+mn-cs"/>
                </a:defRPr>
              </a:lvl3pPr>
              <a:lvl4pPr marL="1371600" algn="l" rtl="0" fontAlgn="base">
                <a:spcBef>
                  <a:spcPct val="0"/>
                </a:spcBef>
                <a:spcAft>
                  <a:spcPct val="0"/>
                </a:spcAft>
                <a:defRPr kumimoji="1" kern="1200">
                  <a:solidFill>
                    <a:schemeClr val="lt1"/>
                  </a:solidFill>
                  <a:latin typeface="+mn-lt"/>
                  <a:ea typeface="+mn-ea"/>
                  <a:cs typeface="+mn-cs"/>
                </a:defRPr>
              </a:lvl4pPr>
              <a:lvl5pPr marL="1828800" algn="l" rtl="0" fontAlgn="base">
                <a:spcBef>
                  <a:spcPct val="0"/>
                </a:spcBef>
                <a:spcAft>
                  <a:spcPct val="0"/>
                </a:spcAft>
                <a:defRPr kumimoji="1" kern="1200">
                  <a:solidFill>
                    <a:schemeClr val="lt1"/>
                  </a:solidFill>
                  <a:latin typeface="+mn-lt"/>
                  <a:ea typeface="+mn-ea"/>
                  <a:cs typeface="+mn-cs"/>
                </a:defRPr>
              </a:lvl5pPr>
              <a:lvl6pPr marL="2286000" algn="l" defTabSz="914400" rtl="0" eaLnBrk="1" latinLnBrk="0" hangingPunct="1">
                <a:defRPr kumimoji="1" kern="1200">
                  <a:solidFill>
                    <a:schemeClr val="lt1"/>
                  </a:solidFill>
                  <a:latin typeface="+mn-lt"/>
                  <a:ea typeface="+mn-ea"/>
                  <a:cs typeface="+mn-cs"/>
                </a:defRPr>
              </a:lvl6pPr>
              <a:lvl7pPr marL="2743200" algn="l" defTabSz="914400" rtl="0" eaLnBrk="1" latinLnBrk="0" hangingPunct="1">
                <a:defRPr kumimoji="1" kern="1200">
                  <a:solidFill>
                    <a:schemeClr val="lt1"/>
                  </a:solidFill>
                  <a:latin typeface="+mn-lt"/>
                  <a:ea typeface="+mn-ea"/>
                  <a:cs typeface="+mn-cs"/>
                </a:defRPr>
              </a:lvl7pPr>
              <a:lvl8pPr marL="3200400" algn="l" defTabSz="914400" rtl="0" eaLnBrk="1" latinLnBrk="0" hangingPunct="1">
                <a:defRPr kumimoji="1" kern="1200">
                  <a:solidFill>
                    <a:schemeClr val="lt1"/>
                  </a:solidFill>
                  <a:latin typeface="+mn-lt"/>
                  <a:ea typeface="+mn-ea"/>
                  <a:cs typeface="+mn-cs"/>
                </a:defRPr>
              </a:lvl8pPr>
              <a:lvl9pPr marL="3657600" algn="l" defTabSz="914400" rtl="0" eaLnBrk="1" latinLnBrk="0" hangingPunct="1">
                <a:defRPr kumimoji="1"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アウトプットイメージ</a:t>
              </a:r>
              <a:endParaRPr kumimoji="1" lang="en-US" altLang="ja-JP" sz="1200" b="0" i="0" u="none" strike="noStrike" kern="1200" cap="none" spc="0" normalizeH="0" baseline="0" noProof="0">
                <a:ln>
                  <a:noFill/>
                </a:ln>
                <a:solidFill>
                  <a:srgbClr val="000000">
                    <a:lumMod val="65000"/>
                    <a:lumOff val="35000"/>
                  </a:srgbClr>
                </a:solidFill>
                <a:effectLst/>
                <a:uLnTx/>
                <a:uFillTx/>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endParaRPr>
            </a:p>
          </p:txBody>
        </p:sp>
        <p:cxnSp>
          <p:nvCxnSpPr>
            <p:cNvPr id="92" name="直線コネクタ 91">
              <a:extLst>
                <a:ext uri="{FF2B5EF4-FFF2-40B4-BE49-F238E27FC236}">
                  <a16:creationId xmlns:a16="http://schemas.microsoft.com/office/drawing/2014/main" id="{1DE9CB56-8B11-A188-41FC-D70FB4170D37}"/>
                </a:ext>
              </a:extLst>
            </p:cNvPr>
            <p:cNvCxnSpPr>
              <a:cxnSpLocks/>
            </p:cNvCxnSpPr>
            <p:nvPr/>
          </p:nvCxnSpPr>
          <p:spPr>
            <a:xfrm>
              <a:off x="301824" y="1250913"/>
              <a:ext cx="3780000" cy="0"/>
            </a:xfrm>
            <a:prstGeom prst="line">
              <a:avLst/>
            </a:prstGeom>
            <a:noFill/>
            <a:ln w="9525">
              <a:solidFill>
                <a:schemeClr val="accent4">
                  <a:lumMod val="65000"/>
                  <a:lumOff val="35000"/>
                </a:schemeClr>
              </a:solidFill>
              <a:prstDash val="solid"/>
            </a:ln>
          </p:spPr>
          <p:style>
            <a:lnRef idx="1">
              <a:schemeClr val="accent1"/>
            </a:lnRef>
            <a:fillRef idx="0">
              <a:schemeClr val="accent1"/>
            </a:fillRef>
            <a:effectRef idx="0">
              <a:schemeClr val="accent1"/>
            </a:effectRef>
            <a:fontRef idx="minor">
              <a:schemeClr val="tx1"/>
            </a:fontRef>
          </p:style>
        </p:cxnSp>
      </p:grpSp>
      <p:cxnSp>
        <p:nvCxnSpPr>
          <p:cNvPr id="58" name="直線コネクタ 57">
            <a:extLst>
              <a:ext uri="{FF2B5EF4-FFF2-40B4-BE49-F238E27FC236}">
                <a16:creationId xmlns:a16="http://schemas.microsoft.com/office/drawing/2014/main" id="{2731D4BE-7ECA-E398-E129-A4256FCDC311}"/>
              </a:ext>
            </a:extLst>
          </p:cNvPr>
          <p:cNvCxnSpPr>
            <a:cxnSpLocks/>
          </p:cNvCxnSpPr>
          <p:nvPr/>
        </p:nvCxnSpPr>
        <p:spPr>
          <a:xfrm>
            <a:off x="301824" y="3284752"/>
            <a:ext cx="11595600" cy="0"/>
          </a:xfrm>
          <a:prstGeom prst="line">
            <a:avLst/>
          </a:prstGeom>
          <a:noFill/>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51" name="楕円 50">
            <a:extLst>
              <a:ext uri="{FF2B5EF4-FFF2-40B4-BE49-F238E27FC236}">
                <a16:creationId xmlns:a16="http://schemas.microsoft.com/office/drawing/2014/main" id="{35A66684-0D84-AEC7-980E-A99C03756DE6}"/>
              </a:ext>
            </a:extLst>
          </p:cNvPr>
          <p:cNvSpPr/>
          <p:nvPr/>
        </p:nvSpPr>
        <p:spPr>
          <a:xfrm>
            <a:off x="391825" y="1010120"/>
            <a:ext cx="215287" cy="222452"/>
          </a:xfrm>
          <a:prstGeom prst="ellipse">
            <a:avLst/>
          </a:prstGeom>
          <a:solidFill>
            <a:schemeClr val="bg1">
              <a:lumMod val="5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en-US" altLang="ja-JP" sz="1200" b="1">
                <a:solidFill>
                  <a:schemeClr val="bg1"/>
                </a:solidFill>
                <a:latin typeface="+mn-ea"/>
                <a:cs typeface="Hiragino Kaku Gothic Pro W3" charset="-128"/>
              </a:rPr>
              <a:t>Ⅷ</a:t>
            </a:r>
            <a:endParaRPr kumimoji="1" lang="ja-JP" altLang="en-US" sz="1200" b="1">
              <a:solidFill>
                <a:schemeClr val="bg1"/>
              </a:solidFill>
              <a:latin typeface="+mn-ea"/>
              <a:cs typeface="Hiragino Kaku Gothic Pro W3" charset="-128"/>
            </a:endParaRPr>
          </a:p>
        </p:txBody>
      </p:sp>
      <p:sp>
        <p:nvSpPr>
          <p:cNvPr id="55" name="正方形/長方形 54">
            <a:extLst>
              <a:ext uri="{FF2B5EF4-FFF2-40B4-BE49-F238E27FC236}">
                <a16:creationId xmlns:a16="http://schemas.microsoft.com/office/drawing/2014/main" id="{AD1620FC-34AA-561D-D803-6ACF92AE5D1B}"/>
              </a:ext>
            </a:extLst>
          </p:cNvPr>
          <p:cNvSpPr/>
          <p:nvPr/>
        </p:nvSpPr>
        <p:spPr>
          <a:xfrm>
            <a:off x="762520" y="1010121"/>
            <a:ext cx="3157542" cy="22245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kumimoji="1" lang="ja-JP" altLang="en-US" sz="1200" b="1">
                <a:solidFill>
                  <a:schemeClr val="accent4">
                    <a:lumMod val="65000"/>
                    <a:lumOff val="35000"/>
                  </a:schemeClr>
                </a:solidFill>
                <a:latin typeface="+mn-ea"/>
                <a:cs typeface="Hiragino Kaku Gothic Pro W3" charset="-128"/>
              </a:rPr>
              <a:t>借方の売掛金明細を作成する</a:t>
            </a:r>
            <a:endParaRPr kumimoji="1" lang="ja-JP" altLang="en-US" sz="1200">
              <a:solidFill>
                <a:schemeClr val="accent4">
                  <a:lumMod val="65000"/>
                  <a:lumOff val="35000"/>
                </a:schemeClr>
              </a:solidFill>
              <a:latin typeface="+mn-ea"/>
              <a:cs typeface="Hiragino Kaku Gothic Pro W3" charset="-128"/>
            </a:endParaRPr>
          </a:p>
        </p:txBody>
      </p:sp>
      <p:sp>
        <p:nvSpPr>
          <p:cNvPr id="54" name="正方形/長方形 53">
            <a:extLst>
              <a:ext uri="{FF2B5EF4-FFF2-40B4-BE49-F238E27FC236}">
                <a16:creationId xmlns:a16="http://schemas.microsoft.com/office/drawing/2014/main" id="{D801B893-192D-22A6-CD8E-F0B55C9D3214}"/>
              </a:ext>
            </a:extLst>
          </p:cNvPr>
          <p:cNvSpPr/>
          <p:nvPr/>
        </p:nvSpPr>
        <p:spPr>
          <a:xfrm>
            <a:off x="8116471" y="1015068"/>
            <a:ext cx="3780000" cy="22176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252000" indent="-171450">
              <a:spcBef>
                <a:spcPts val="1800"/>
              </a:spcBef>
              <a:buFont typeface="Wingdings" panose="05000000000000000000" pitchFamily="2" charset="2"/>
              <a:buChar char="ü"/>
            </a:pPr>
            <a:r>
              <a:rPr lang="ja-JP" altLang="en-US" sz="1100">
                <a:solidFill>
                  <a:schemeClr val="accent4">
                    <a:lumMod val="65000"/>
                    <a:lumOff val="35000"/>
                  </a:schemeClr>
                </a:solidFill>
                <a:latin typeface="+mn-ea"/>
                <a:cs typeface="Hiragino Kaku Gothic Pro W3" charset="-128"/>
              </a:rPr>
              <a:t>請求＃を</a:t>
            </a:r>
            <a:r>
              <a:rPr lang="en-US" altLang="ja-JP" sz="1100">
                <a:solidFill>
                  <a:schemeClr val="accent4">
                    <a:lumMod val="65000"/>
                    <a:lumOff val="35000"/>
                  </a:schemeClr>
                </a:solidFill>
                <a:latin typeface="+mn-ea"/>
                <a:cs typeface="Hiragino Kaku Gothic Pro W3" charset="-128"/>
              </a:rPr>
              <a:t>Key</a:t>
            </a:r>
            <a:r>
              <a:rPr lang="ja-JP" altLang="en-US" sz="1100">
                <a:solidFill>
                  <a:schemeClr val="accent4">
                    <a:lumMod val="65000"/>
                    <a:lumOff val="35000"/>
                  </a:schemeClr>
                </a:solidFill>
                <a:latin typeface="+mn-ea"/>
                <a:cs typeface="Hiragino Kaku Gothic Pro W3" charset="-128"/>
              </a:rPr>
              <a:t>にして経理入金引当</a:t>
            </a:r>
            <a:r>
              <a:rPr lang="en-US" altLang="ja-JP" sz="1100">
                <a:solidFill>
                  <a:schemeClr val="accent4">
                    <a:lumMod val="65000"/>
                    <a:lumOff val="35000"/>
                  </a:schemeClr>
                </a:solidFill>
                <a:latin typeface="+mn-ea"/>
                <a:cs typeface="Hiragino Kaku Gothic Pro W3" charset="-128"/>
              </a:rPr>
              <a:t>VIEW</a:t>
            </a:r>
            <a:r>
              <a:rPr lang="ja-JP" altLang="en-US" sz="1100">
                <a:solidFill>
                  <a:schemeClr val="accent4">
                    <a:lumMod val="65000"/>
                    <a:lumOff val="35000"/>
                  </a:schemeClr>
                </a:solidFill>
                <a:latin typeface="+mn-ea"/>
                <a:cs typeface="Hiragino Kaku Gothic Pro W3" charset="-128"/>
              </a:rPr>
              <a:t>等から必要な情報を取得して売掛金明細を作成する</a:t>
            </a:r>
            <a:endParaRPr lang="en-US" altLang="ja-JP" sz="1100">
              <a:solidFill>
                <a:schemeClr val="tx1">
                  <a:lumMod val="65000"/>
                  <a:lumOff val="35000"/>
                </a:schemeClr>
              </a:solidFill>
              <a:latin typeface="+mn-ea"/>
            </a:endParaRPr>
          </a:p>
          <a:p>
            <a:pPr marL="252000" indent="-171450">
              <a:spcBef>
                <a:spcPts val="1800"/>
              </a:spcBef>
              <a:buFont typeface="Wingdings" panose="05000000000000000000" pitchFamily="2" charset="2"/>
              <a:buChar char="ü"/>
            </a:pPr>
            <a:r>
              <a:rPr lang="ja-JP" altLang="en-US" sz="1100">
                <a:solidFill>
                  <a:schemeClr val="tx1">
                    <a:lumMod val="65000"/>
                    <a:lumOff val="35000"/>
                  </a:schemeClr>
                </a:solidFill>
                <a:latin typeface="+mn-ea"/>
              </a:rPr>
              <a:t>商品Ｃと勘定科目のマッピング表（ツール内に保持するテーブル）を基に、商品</a:t>
            </a:r>
            <a:r>
              <a:rPr lang="en-US" altLang="ja-JP" sz="1100">
                <a:solidFill>
                  <a:schemeClr val="tx1">
                    <a:lumMod val="65000"/>
                    <a:lumOff val="35000"/>
                  </a:schemeClr>
                </a:solidFill>
                <a:latin typeface="+mn-ea"/>
              </a:rPr>
              <a:t>C</a:t>
            </a:r>
            <a:r>
              <a:rPr lang="ja-JP" altLang="en-US" sz="1100">
                <a:solidFill>
                  <a:schemeClr val="tx1">
                    <a:lumMod val="65000"/>
                    <a:lumOff val="35000"/>
                  </a:schemeClr>
                </a:solidFill>
                <a:latin typeface="+mn-ea"/>
              </a:rPr>
              <a:t>を勘定科目に変換する</a:t>
            </a:r>
            <a:br>
              <a:rPr lang="en-US" altLang="ja-JP" sz="1100">
                <a:solidFill>
                  <a:schemeClr val="tx1">
                    <a:lumMod val="65000"/>
                    <a:lumOff val="35000"/>
                  </a:schemeClr>
                </a:solidFill>
                <a:latin typeface="+mn-ea"/>
              </a:rPr>
            </a:br>
            <a:r>
              <a:rPr kumimoji="1" lang="en-US" altLang="ja-JP" sz="9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a:t>
            </a:r>
            <a:r>
              <a:rPr lang="en-US" altLang="ja-JP" sz="900">
                <a:solidFill>
                  <a:schemeClr val="tx1">
                    <a:lumMod val="65000"/>
                    <a:lumOff val="35000"/>
                  </a:schemeClr>
                </a:solidFill>
                <a:latin typeface="+mn-ea"/>
              </a:rPr>
              <a:t> </a:t>
            </a:r>
            <a:r>
              <a:rPr lang="ja-JP" altLang="en-US" sz="900">
                <a:solidFill>
                  <a:schemeClr val="tx1">
                    <a:lumMod val="65000"/>
                    <a:lumOff val="35000"/>
                  </a:schemeClr>
                </a:solidFill>
                <a:latin typeface="+mn-ea"/>
              </a:rPr>
              <a:t>参考資料のシート</a:t>
            </a:r>
            <a:r>
              <a:rPr kumimoji="1" lang="ja-JP" altLang="en-US" sz="9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a:t>
            </a:r>
            <a:r>
              <a:rPr kumimoji="1" lang="en-US" altLang="ja-JP" sz="9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a:t>
            </a:r>
            <a:r>
              <a:rPr kumimoji="1" lang="ja-JP" altLang="en-US" sz="9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参考</a:t>
            </a:r>
            <a:r>
              <a:rPr kumimoji="1" lang="en-US" altLang="ja-JP" sz="9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a:t>
            </a:r>
            <a:r>
              <a:rPr kumimoji="1" lang="ja-JP" altLang="en-US" sz="9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営業外債権の勘定科目変換」参照</a:t>
            </a:r>
            <a:endParaRPr kumimoji="1" lang="en-US" altLang="ja-JP" sz="900">
              <a:solidFill>
                <a:schemeClr val="tx1">
                  <a:lumMod val="65000"/>
                  <a:lumOff val="35000"/>
                </a:schemeClr>
              </a:solidFill>
              <a:latin typeface="+mn-ea"/>
              <a:cs typeface="Hiragino Kaku Gothic Pro W3" charset="-128"/>
            </a:endParaRPr>
          </a:p>
          <a:p>
            <a:pPr marL="252000" indent="-171450">
              <a:spcBef>
                <a:spcPts val="1800"/>
              </a:spcBef>
              <a:buFont typeface="Wingdings" panose="05000000000000000000" pitchFamily="2" charset="2"/>
              <a:buChar char="ü"/>
            </a:pPr>
            <a:r>
              <a:rPr lang="ja-JP" altLang="en-US" sz="1100">
                <a:solidFill>
                  <a:schemeClr val="tx1">
                    <a:lumMod val="65000"/>
                    <a:lumOff val="35000"/>
                  </a:schemeClr>
                </a:solidFill>
                <a:latin typeface="+mn-ea"/>
              </a:rPr>
              <a:t>請求＃の頭文字をチェックし、下記の通りに処理を分岐する</a:t>
            </a:r>
            <a:br>
              <a:rPr lang="en-US" altLang="ja-JP" sz="1100">
                <a:solidFill>
                  <a:schemeClr val="tx1">
                    <a:lumMod val="65000"/>
                    <a:lumOff val="35000"/>
                  </a:schemeClr>
                </a:solidFill>
                <a:latin typeface="+mn-ea"/>
              </a:rPr>
            </a:br>
            <a:r>
              <a:rPr lang="ja-JP" altLang="en-US" sz="1100">
                <a:solidFill>
                  <a:schemeClr val="tx1">
                    <a:lumMod val="65000"/>
                    <a:lumOff val="35000"/>
                  </a:schemeClr>
                </a:solidFill>
                <a:latin typeface="+mn-ea"/>
              </a:rPr>
              <a:t>　</a:t>
            </a:r>
            <a:r>
              <a:rPr lang="en-US" altLang="ja-JP" sz="1100">
                <a:solidFill>
                  <a:schemeClr val="tx1">
                    <a:lumMod val="65000"/>
                    <a:lumOff val="35000"/>
                  </a:schemeClr>
                </a:solidFill>
                <a:latin typeface="+mn-ea"/>
              </a:rPr>
              <a:t>J, K</a:t>
            </a:r>
            <a:r>
              <a:rPr lang="ja-JP" altLang="en-US" sz="1100">
                <a:solidFill>
                  <a:schemeClr val="tx1">
                    <a:lumMod val="65000"/>
                    <a:lumOff val="35000"/>
                  </a:schemeClr>
                </a:solidFill>
                <a:latin typeface="+mn-ea"/>
              </a:rPr>
              <a:t>：請求＃の頭文字を基に伝票タイプに変換する</a:t>
            </a:r>
            <a:br>
              <a:rPr lang="en-US" altLang="ja-JP" sz="1100">
                <a:solidFill>
                  <a:schemeClr val="tx1">
                    <a:lumMod val="65000"/>
                    <a:lumOff val="35000"/>
                  </a:schemeClr>
                </a:solidFill>
                <a:latin typeface="+mn-ea"/>
              </a:rPr>
            </a:br>
            <a:r>
              <a:rPr lang="ja-JP" altLang="en-US" sz="1100">
                <a:solidFill>
                  <a:schemeClr val="tx1">
                    <a:lumMod val="65000"/>
                    <a:lumOff val="35000"/>
                  </a:schemeClr>
                </a:solidFill>
                <a:latin typeface="+mn-ea"/>
              </a:rPr>
              <a:t>　</a:t>
            </a:r>
            <a:r>
              <a:rPr lang="en-US" altLang="ja-JP" sz="1100">
                <a:solidFill>
                  <a:schemeClr val="tx1">
                    <a:lumMod val="65000"/>
                    <a:lumOff val="35000"/>
                  </a:schemeClr>
                </a:solidFill>
                <a:latin typeface="+mn-ea"/>
              </a:rPr>
              <a:t>S</a:t>
            </a:r>
            <a:r>
              <a:rPr lang="ja-JP" altLang="en-US" sz="1100">
                <a:solidFill>
                  <a:schemeClr val="tx1">
                    <a:lumMod val="65000"/>
                    <a:lumOff val="35000"/>
                  </a:schemeClr>
                </a:solidFill>
                <a:latin typeface="+mn-ea"/>
              </a:rPr>
              <a:t>：請求＃を</a:t>
            </a:r>
            <a:r>
              <a:rPr lang="en-US" altLang="ja-JP" sz="1100">
                <a:solidFill>
                  <a:schemeClr val="tx1">
                    <a:lumMod val="65000"/>
                    <a:lumOff val="35000"/>
                  </a:schemeClr>
                </a:solidFill>
                <a:latin typeface="+mn-ea"/>
              </a:rPr>
              <a:t>Key</a:t>
            </a:r>
            <a:r>
              <a:rPr lang="ja-JP" altLang="en-US" sz="1100">
                <a:solidFill>
                  <a:schemeClr val="tx1">
                    <a:lumMod val="65000"/>
                    <a:lumOff val="35000"/>
                  </a:schemeClr>
                </a:solidFill>
                <a:latin typeface="+mn-ea"/>
              </a:rPr>
              <a:t>にして取得したシステム</a:t>
            </a:r>
            <a:r>
              <a:rPr lang="en-US" altLang="ja-JP" sz="1100">
                <a:solidFill>
                  <a:schemeClr val="tx1">
                    <a:lumMod val="65000"/>
                    <a:lumOff val="35000"/>
                  </a:schemeClr>
                </a:solidFill>
                <a:latin typeface="+mn-ea"/>
              </a:rPr>
              <a:t>C</a:t>
            </a:r>
            <a:r>
              <a:rPr lang="ja-JP" altLang="en-US" sz="1100">
                <a:solidFill>
                  <a:schemeClr val="tx1">
                    <a:lumMod val="65000"/>
                    <a:lumOff val="35000"/>
                  </a:schemeClr>
                </a:solidFill>
                <a:latin typeface="+mn-ea"/>
              </a:rPr>
              <a:t>を基に伝票タイプに変換する</a:t>
            </a:r>
            <a:br>
              <a:rPr lang="en-US" altLang="ja-JP" sz="1100">
                <a:solidFill>
                  <a:schemeClr val="tx1">
                    <a:lumMod val="65000"/>
                    <a:lumOff val="35000"/>
                  </a:schemeClr>
                </a:solidFill>
                <a:latin typeface="+mn-ea"/>
              </a:rPr>
            </a:br>
            <a:r>
              <a:rPr lang="en-US" altLang="ja-JP" sz="900">
                <a:solidFill>
                  <a:schemeClr val="tx1">
                    <a:lumMod val="65000"/>
                    <a:lumOff val="35000"/>
                  </a:schemeClr>
                </a:solidFill>
                <a:latin typeface="+mn-ea"/>
              </a:rPr>
              <a:t>*</a:t>
            </a:r>
            <a:r>
              <a:rPr lang="ja-JP" altLang="en-US" sz="900">
                <a:solidFill>
                  <a:schemeClr val="tx1">
                    <a:lumMod val="65000"/>
                    <a:lumOff val="35000"/>
                  </a:schemeClr>
                </a:solidFill>
                <a:latin typeface="+mn-ea"/>
              </a:rPr>
              <a:t>参考資料のシート「</a:t>
            </a:r>
            <a:r>
              <a:rPr lang="en-US" altLang="ja-JP" sz="900">
                <a:solidFill>
                  <a:schemeClr val="tx1">
                    <a:lumMod val="65000"/>
                    <a:lumOff val="35000"/>
                  </a:schemeClr>
                </a:solidFill>
                <a:latin typeface="+mn-ea"/>
              </a:rPr>
              <a:t>【</a:t>
            </a:r>
            <a:r>
              <a:rPr lang="ja-JP" altLang="en-US" sz="900">
                <a:solidFill>
                  <a:schemeClr val="tx1">
                    <a:lumMod val="65000"/>
                    <a:lumOff val="35000"/>
                  </a:schemeClr>
                </a:solidFill>
                <a:latin typeface="+mn-ea"/>
              </a:rPr>
              <a:t>参考</a:t>
            </a:r>
            <a:r>
              <a:rPr lang="en-US" altLang="ja-JP" sz="900">
                <a:solidFill>
                  <a:schemeClr val="tx1">
                    <a:lumMod val="65000"/>
                    <a:lumOff val="35000"/>
                  </a:schemeClr>
                </a:solidFill>
                <a:latin typeface="+mn-ea"/>
              </a:rPr>
              <a:t>】</a:t>
            </a:r>
            <a:r>
              <a:rPr lang="ja-JP" altLang="en-US" sz="900">
                <a:solidFill>
                  <a:schemeClr val="tx1">
                    <a:lumMod val="65000"/>
                    <a:lumOff val="35000"/>
                  </a:schemeClr>
                </a:solidFill>
                <a:latin typeface="+mn-ea"/>
              </a:rPr>
              <a:t>伝票タイプ設定」参照</a:t>
            </a:r>
            <a:endParaRPr lang="ja-JP" altLang="en-US" sz="1100">
              <a:solidFill>
                <a:schemeClr val="tx1">
                  <a:lumMod val="65000"/>
                  <a:lumOff val="35000"/>
                </a:schemeClr>
              </a:solidFill>
              <a:latin typeface="+mn-ea"/>
            </a:endParaRPr>
          </a:p>
        </p:txBody>
      </p:sp>
      <p:grpSp>
        <p:nvGrpSpPr>
          <p:cNvPr id="12" name="グループ化 11">
            <a:extLst>
              <a:ext uri="{FF2B5EF4-FFF2-40B4-BE49-F238E27FC236}">
                <a16:creationId xmlns:a16="http://schemas.microsoft.com/office/drawing/2014/main" id="{D4E65F93-5228-C541-5ADF-32435372A58F}"/>
              </a:ext>
            </a:extLst>
          </p:cNvPr>
          <p:cNvGrpSpPr/>
          <p:nvPr/>
        </p:nvGrpSpPr>
        <p:grpSpPr>
          <a:xfrm>
            <a:off x="4333766" y="1344340"/>
            <a:ext cx="3398090" cy="468000"/>
            <a:chOff x="4333766" y="1433179"/>
            <a:chExt cx="3398090" cy="468000"/>
          </a:xfrm>
        </p:grpSpPr>
        <p:sp>
          <p:nvSpPr>
            <p:cNvPr id="36" name="フローチャート: 磁気ディスク 35">
              <a:extLst>
                <a:ext uri="{FF2B5EF4-FFF2-40B4-BE49-F238E27FC236}">
                  <a16:creationId xmlns:a16="http://schemas.microsoft.com/office/drawing/2014/main" id="{17CFC3E4-4E20-7EA0-943E-F8B2914F82F1}"/>
                </a:ext>
              </a:extLst>
            </p:cNvPr>
            <p:cNvSpPr/>
            <p:nvPr/>
          </p:nvSpPr>
          <p:spPr>
            <a:xfrm>
              <a:off x="6729991" y="1433179"/>
              <a:ext cx="1001865" cy="468000"/>
            </a:xfrm>
            <a:prstGeom prst="flowChartMagneticDisk">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t"/>
            <a:lstStyle/>
            <a:p>
              <a:pPr algn="ctr"/>
              <a:r>
                <a:rPr kumimoji="1" lang="ja-JP" altLang="en-US" sz="1000">
                  <a:solidFill>
                    <a:schemeClr val="accent4">
                      <a:lumMod val="65000"/>
                      <a:lumOff val="35000"/>
                    </a:schemeClr>
                  </a:solidFill>
                  <a:latin typeface="+mn-ea"/>
                  <a:cs typeface="Hiragino Kaku Gothic Pro W3" charset="-128"/>
                </a:rPr>
                <a:t>経理入金引当</a:t>
              </a:r>
              <a:endParaRPr kumimoji="1" lang="ja-JP" altLang="en-US" sz="1050">
                <a:solidFill>
                  <a:schemeClr val="accent4">
                    <a:lumMod val="65000"/>
                    <a:lumOff val="35000"/>
                  </a:schemeClr>
                </a:solidFill>
                <a:latin typeface="+mn-ea"/>
                <a:cs typeface="Hiragino Kaku Gothic Pro W3" charset="-128"/>
              </a:endParaRPr>
            </a:p>
          </p:txBody>
        </p:sp>
        <p:sp>
          <p:nvSpPr>
            <p:cNvPr id="38" name="フローチャート: 定義済み処理 37">
              <a:extLst>
                <a:ext uri="{FF2B5EF4-FFF2-40B4-BE49-F238E27FC236}">
                  <a16:creationId xmlns:a16="http://schemas.microsoft.com/office/drawing/2014/main" id="{9FC16462-3B7C-DE0F-0816-19304E2F7A39}"/>
                </a:ext>
              </a:extLst>
            </p:cNvPr>
            <p:cNvSpPr/>
            <p:nvPr/>
          </p:nvSpPr>
          <p:spPr>
            <a:xfrm>
              <a:off x="4466439" y="1480415"/>
              <a:ext cx="1092630" cy="345092"/>
            </a:xfrm>
            <a:prstGeom prst="flowChartPredefinedProcess">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1050">
                  <a:solidFill>
                    <a:schemeClr val="accent4">
                      <a:lumMod val="65000"/>
                      <a:lumOff val="35000"/>
                    </a:schemeClr>
                  </a:solidFill>
                  <a:latin typeface="+mn-ea"/>
                </a:rPr>
                <a:t>売掛金明細作成</a:t>
              </a:r>
              <a:endParaRPr kumimoji="1" lang="ja-JP" altLang="en-US" sz="1050">
                <a:solidFill>
                  <a:schemeClr val="accent4">
                    <a:lumMod val="65000"/>
                    <a:lumOff val="35000"/>
                  </a:schemeClr>
                </a:solidFill>
                <a:latin typeface="+mn-ea"/>
              </a:endParaRPr>
            </a:p>
          </p:txBody>
        </p:sp>
        <p:sp>
          <p:nvSpPr>
            <p:cNvPr id="26" name="円弧 25">
              <a:extLst>
                <a:ext uri="{FF2B5EF4-FFF2-40B4-BE49-F238E27FC236}">
                  <a16:creationId xmlns:a16="http://schemas.microsoft.com/office/drawing/2014/main" id="{32EC7C85-125F-A9AA-8764-CAB6B23CB3C9}"/>
                </a:ext>
              </a:extLst>
            </p:cNvPr>
            <p:cNvSpPr/>
            <p:nvPr/>
          </p:nvSpPr>
          <p:spPr>
            <a:xfrm rot="5400000" flipH="1">
              <a:off x="5467883" y="474475"/>
              <a:ext cx="143766" cy="2412000"/>
            </a:xfrm>
            <a:prstGeom prst="arc">
              <a:avLst>
                <a:gd name="adj1" fmla="val 12147469"/>
                <a:gd name="adj2" fmla="val 21072921"/>
              </a:avLst>
            </a:prstGeom>
            <a:ln>
              <a:solidFill>
                <a:schemeClr val="bg1">
                  <a:lumMod val="50000"/>
                </a:schemeClr>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30" name="正方形/長方形 29">
              <a:extLst>
                <a:ext uri="{FF2B5EF4-FFF2-40B4-BE49-F238E27FC236}">
                  <a16:creationId xmlns:a16="http://schemas.microsoft.com/office/drawing/2014/main" id="{CAED5149-EAD5-8A43-4AC4-FBEAF20AA3AE}"/>
                </a:ext>
              </a:extLst>
            </p:cNvPr>
            <p:cNvSpPr/>
            <p:nvPr/>
          </p:nvSpPr>
          <p:spPr>
            <a:xfrm>
              <a:off x="5646833" y="1575833"/>
              <a:ext cx="995393" cy="17800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36000" tIns="36000" rIns="36000" bIns="36000" rtlCol="0" anchor="ctr"/>
            <a:lstStyle>
              <a:defPPr>
                <a:defRPr lang="ja-JP"/>
              </a:defPPr>
              <a:lvl1pPr algn="l" rtl="0" fontAlgn="base">
                <a:spcBef>
                  <a:spcPct val="0"/>
                </a:spcBef>
                <a:spcAft>
                  <a:spcPct val="0"/>
                </a:spcAft>
                <a:defRPr kumimoji="1" kern="1200">
                  <a:solidFill>
                    <a:schemeClr val="lt1"/>
                  </a:solidFill>
                  <a:latin typeface="+mn-lt"/>
                  <a:ea typeface="+mn-ea"/>
                  <a:cs typeface="+mn-cs"/>
                </a:defRPr>
              </a:lvl1pPr>
              <a:lvl2pPr marL="457200" algn="l" rtl="0" fontAlgn="base">
                <a:spcBef>
                  <a:spcPct val="0"/>
                </a:spcBef>
                <a:spcAft>
                  <a:spcPct val="0"/>
                </a:spcAft>
                <a:defRPr kumimoji="1" kern="1200">
                  <a:solidFill>
                    <a:schemeClr val="lt1"/>
                  </a:solidFill>
                  <a:latin typeface="+mn-lt"/>
                  <a:ea typeface="+mn-ea"/>
                  <a:cs typeface="+mn-cs"/>
                </a:defRPr>
              </a:lvl2pPr>
              <a:lvl3pPr marL="914400" algn="l" rtl="0" fontAlgn="base">
                <a:spcBef>
                  <a:spcPct val="0"/>
                </a:spcBef>
                <a:spcAft>
                  <a:spcPct val="0"/>
                </a:spcAft>
                <a:defRPr kumimoji="1" kern="1200">
                  <a:solidFill>
                    <a:schemeClr val="lt1"/>
                  </a:solidFill>
                  <a:latin typeface="+mn-lt"/>
                  <a:ea typeface="+mn-ea"/>
                  <a:cs typeface="+mn-cs"/>
                </a:defRPr>
              </a:lvl3pPr>
              <a:lvl4pPr marL="1371600" algn="l" rtl="0" fontAlgn="base">
                <a:spcBef>
                  <a:spcPct val="0"/>
                </a:spcBef>
                <a:spcAft>
                  <a:spcPct val="0"/>
                </a:spcAft>
                <a:defRPr kumimoji="1" kern="1200">
                  <a:solidFill>
                    <a:schemeClr val="lt1"/>
                  </a:solidFill>
                  <a:latin typeface="+mn-lt"/>
                  <a:ea typeface="+mn-ea"/>
                  <a:cs typeface="+mn-cs"/>
                </a:defRPr>
              </a:lvl4pPr>
              <a:lvl5pPr marL="1828800" algn="l" rtl="0" fontAlgn="base">
                <a:spcBef>
                  <a:spcPct val="0"/>
                </a:spcBef>
                <a:spcAft>
                  <a:spcPct val="0"/>
                </a:spcAft>
                <a:defRPr kumimoji="1" kern="1200">
                  <a:solidFill>
                    <a:schemeClr val="lt1"/>
                  </a:solidFill>
                  <a:latin typeface="+mn-lt"/>
                  <a:ea typeface="+mn-ea"/>
                  <a:cs typeface="+mn-cs"/>
                </a:defRPr>
              </a:lvl5pPr>
              <a:lvl6pPr marL="2286000" algn="l" defTabSz="914400" rtl="0" eaLnBrk="1" latinLnBrk="0" hangingPunct="1">
                <a:defRPr kumimoji="1" kern="1200">
                  <a:solidFill>
                    <a:schemeClr val="lt1"/>
                  </a:solidFill>
                  <a:latin typeface="+mn-lt"/>
                  <a:ea typeface="+mn-ea"/>
                  <a:cs typeface="+mn-cs"/>
                </a:defRPr>
              </a:lvl6pPr>
              <a:lvl7pPr marL="2743200" algn="l" defTabSz="914400" rtl="0" eaLnBrk="1" latinLnBrk="0" hangingPunct="1">
                <a:defRPr kumimoji="1" kern="1200">
                  <a:solidFill>
                    <a:schemeClr val="lt1"/>
                  </a:solidFill>
                  <a:latin typeface="+mn-lt"/>
                  <a:ea typeface="+mn-ea"/>
                  <a:cs typeface="+mn-cs"/>
                </a:defRPr>
              </a:lvl7pPr>
              <a:lvl8pPr marL="3200400" algn="l" defTabSz="914400" rtl="0" eaLnBrk="1" latinLnBrk="0" hangingPunct="1">
                <a:defRPr kumimoji="1" kern="1200">
                  <a:solidFill>
                    <a:schemeClr val="lt1"/>
                  </a:solidFill>
                  <a:latin typeface="+mn-lt"/>
                  <a:ea typeface="+mn-ea"/>
                  <a:cs typeface="+mn-cs"/>
                </a:defRPr>
              </a:lvl8pPr>
              <a:lvl9pPr marL="3657600" algn="l" defTabSz="914400" rtl="0" eaLnBrk="1" latinLnBrk="0" hangingPunct="1">
                <a:defRPr kumimoji="1" kern="1200">
                  <a:solidFill>
                    <a:schemeClr val="lt1"/>
                  </a:solidFill>
                  <a:latin typeface="+mn-lt"/>
                  <a:ea typeface="+mn-ea"/>
                  <a:cs typeface="+mn-cs"/>
                </a:defRPr>
              </a:lvl9pPr>
            </a:lstStyle>
            <a:p>
              <a:pPr algn="ctr" fontAlgn="auto">
                <a:spcBef>
                  <a:spcPts val="0"/>
                </a:spcBef>
                <a:spcAft>
                  <a:spcPts val="0"/>
                </a:spcAft>
              </a:pPr>
              <a:r>
                <a:rPr lang="en-US" altLang="ja-JP" sz="1000">
                  <a:solidFill>
                    <a:srgbClr val="000000">
                      <a:lumMod val="65000"/>
                      <a:lumOff val="35000"/>
                    </a:srgbClr>
                  </a:solidFill>
                  <a:effectLst>
                    <a:glow rad="127000">
                      <a:schemeClr val="bg1"/>
                    </a:glow>
                  </a:effectLst>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Key</a:t>
              </a:r>
              <a:r>
                <a:rPr lang="ja-JP" altLang="en-US" sz="1000">
                  <a:solidFill>
                    <a:srgbClr val="000000">
                      <a:lumMod val="65000"/>
                      <a:lumOff val="35000"/>
                    </a:srgbClr>
                  </a:solidFill>
                  <a:effectLst>
                    <a:glow rad="127000">
                      <a:schemeClr val="bg1"/>
                    </a:glow>
                  </a:effectLst>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：請求＃</a:t>
              </a:r>
              <a:endParaRPr lang="en-US" altLang="ja-JP" sz="1000">
                <a:solidFill>
                  <a:srgbClr val="000000">
                    <a:lumMod val="65000"/>
                    <a:lumOff val="35000"/>
                  </a:srgbClr>
                </a:solidFill>
                <a:effectLst>
                  <a:glow rad="127000">
                    <a:schemeClr val="bg1"/>
                  </a:glow>
                </a:effectLst>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endParaRPr>
            </a:p>
          </p:txBody>
        </p:sp>
      </p:grpSp>
      <p:grpSp>
        <p:nvGrpSpPr>
          <p:cNvPr id="11" name="グループ化 10">
            <a:extLst>
              <a:ext uri="{FF2B5EF4-FFF2-40B4-BE49-F238E27FC236}">
                <a16:creationId xmlns:a16="http://schemas.microsoft.com/office/drawing/2014/main" id="{06231D60-2830-F215-25FD-0EDA66B26446}"/>
              </a:ext>
            </a:extLst>
          </p:cNvPr>
          <p:cNvGrpSpPr/>
          <p:nvPr/>
        </p:nvGrpSpPr>
        <p:grpSpPr>
          <a:xfrm>
            <a:off x="4333766" y="1951062"/>
            <a:ext cx="3398090" cy="468000"/>
            <a:chOff x="4333766" y="2101527"/>
            <a:chExt cx="3398090" cy="468000"/>
          </a:xfrm>
        </p:grpSpPr>
        <p:sp>
          <p:nvSpPr>
            <p:cNvPr id="42" name="テキスト ボックス 41">
              <a:extLst>
                <a:ext uri="{FF2B5EF4-FFF2-40B4-BE49-F238E27FC236}">
                  <a16:creationId xmlns:a16="http://schemas.microsoft.com/office/drawing/2014/main" id="{324D64E5-678B-6488-F098-6F8345FDABF1}"/>
                </a:ext>
              </a:extLst>
            </p:cNvPr>
            <p:cNvSpPr txBox="1"/>
            <p:nvPr/>
          </p:nvSpPr>
          <p:spPr bwMode="auto">
            <a:xfrm>
              <a:off x="5069990" y="2145791"/>
              <a:ext cx="464888" cy="230456"/>
            </a:xfrm>
            <a:prstGeom prst="rect">
              <a:avLst/>
            </a:prstGeom>
            <a:noFill/>
            <a:ln w="9525">
              <a:noFill/>
              <a:miter lim="800000"/>
              <a:headEnd/>
              <a:tailEnd/>
            </a:ln>
          </p:spPr>
          <p:txBody>
            <a:bodyPr wrap="square">
              <a:spAutoFit/>
            </a:bodyPr>
            <a:lstStyle/>
            <a:p>
              <a:r>
                <a:rPr kumimoji="1" lang="en-US" altLang="ja-JP" sz="900">
                  <a:solidFill>
                    <a:schemeClr val="accent4">
                      <a:lumMod val="65000"/>
                      <a:lumOff val="35000"/>
                    </a:schemeClr>
                  </a:solidFill>
                  <a:effectLst>
                    <a:glow rad="88900">
                      <a:schemeClr val="bg1"/>
                    </a:glow>
                  </a:effectLst>
                  <a:latin typeface="+mn-ea"/>
                  <a:cs typeface="Hiragino Kaku Gothic Pro W3" charset="-128"/>
                </a:rPr>
                <a:t>etc...</a:t>
              </a:r>
              <a:endParaRPr lang="ja-JP" altLang="en-US" sz="900">
                <a:effectLst>
                  <a:glow rad="88900">
                    <a:schemeClr val="bg1"/>
                  </a:glow>
                </a:effectLst>
              </a:endParaRPr>
            </a:p>
          </p:txBody>
        </p:sp>
        <p:sp>
          <p:nvSpPr>
            <p:cNvPr id="25" name="フローチャート: 磁気ディスク 24">
              <a:extLst>
                <a:ext uri="{FF2B5EF4-FFF2-40B4-BE49-F238E27FC236}">
                  <a16:creationId xmlns:a16="http://schemas.microsoft.com/office/drawing/2014/main" id="{7F288B63-04D7-D13D-C4E2-0972B96FEA1A}"/>
                </a:ext>
              </a:extLst>
            </p:cNvPr>
            <p:cNvSpPr/>
            <p:nvPr/>
          </p:nvSpPr>
          <p:spPr>
            <a:xfrm>
              <a:off x="6729991" y="2101527"/>
              <a:ext cx="1001865" cy="468000"/>
            </a:xfrm>
            <a:prstGeom prst="flowChartMagneticDisk">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t"/>
            <a:lstStyle/>
            <a:p>
              <a:pPr algn="ctr"/>
              <a:r>
                <a:rPr lang="ja-JP" altLang="en-US" sz="900">
                  <a:solidFill>
                    <a:schemeClr val="accent4">
                      <a:lumMod val="65000"/>
                      <a:lumOff val="35000"/>
                    </a:schemeClr>
                  </a:solidFill>
                  <a:latin typeface="+mn-ea"/>
                  <a:cs typeface="Hiragino Kaku Gothic Pro W3" charset="-128"/>
                </a:rPr>
                <a:t>勘定科目</a:t>
              </a:r>
              <a:r>
                <a:rPr kumimoji="1" lang="ja-JP" altLang="en-US" sz="900">
                  <a:solidFill>
                    <a:schemeClr val="accent4">
                      <a:lumMod val="65000"/>
                      <a:lumOff val="35000"/>
                    </a:schemeClr>
                  </a:solidFill>
                  <a:latin typeface="+mn-ea"/>
                  <a:cs typeface="Hiragino Kaku Gothic Pro W3" charset="-128"/>
                </a:rPr>
                <a:t>変換</a:t>
              </a:r>
              <a:endParaRPr kumimoji="1" lang="en-US" altLang="ja-JP" sz="900">
                <a:solidFill>
                  <a:schemeClr val="accent4">
                    <a:lumMod val="65000"/>
                    <a:lumOff val="35000"/>
                  </a:schemeClr>
                </a:solidFill>
                <a:latin typeface="+mn-ea"/>
                <a:cs typeface="Hiragino Kaku Gothic Pro W3" charset="-128"/>
              </a:endParaRPr>
            </a:p>
            <a:p>
              <a:pPr algn="ctr"/>
              <a:r>
                <a:rPr lang="ja-JP" altLang="en-US" sz="900">
                  <a:solidFill>
                    <a:schemeClr val="accent4">
                      <a:lumMod val="65000"/>
                      <a:lumOff val="35000"/>
                    </a:schemeClr>
                  </a:solidFill>
                  <a:latin typeface="+mn-ea"/>
                  <a:cs typeface="Hiragino Kaku Gothic Pro W3" charset="-128"/>
                </a:rPr>
                <a:t>テーブル</a:t>
              </a:r>
              <a:endParaRPr kumimoji="1" lang="ja-JP" altLang="en-US" sz="900">
                <a:solidFill>
                  <a:schemeClr val="accent4">
                    <a:lumMod val="65000"/>
                    <a:lumOff val="35000"/>
                  </a:schemeClr>
                </a:solidFill>
                <a:latin typeface="+mn-ea"/>
                <a:cs typeface="Hiragino Kaku Gothic Pro W3" charset="-128"/>
              </a:endParaRPr>
            </a:p>
          </p:txBody>
        </p:sp>
        <p:sp>
          <p:nvSpPr>
            <p:cNvPr id="31" name="フローチャート: 定義済み処理 30">
              <a:extLst>
                <a:ext uri="{FF2B5EF4-FFF2-40B4-BE49-F238E27FC236}">
                  <a16:creationId xmlns:a16="http://schemas.microsoft.com/office/drawing/2014/main" id="{722C55F8-1C0F-3AA7-8C20-D6F5BD3C2B1B}"/>
                </a:ext>
              </a:extLst>
            </p:cNvPr>
            <p:cNvSpPr/>
            <p:nvPr/>
          </p:nvSpPr>
          <p:spPr>
            <a:xfrm>
              <a:off x="4466439" y="2151936"/>
              <a:ext cx="1092630" cy="345092"/>
            </a:xfrm>
            <a:prstGeom prst="flowChartPredefinedProcess">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ja-JP" altLang="en-US" sz="1050">
                  <a:solidFill>
                    <a:schemeClr val="accent4">
                      <a:lumMod val="65000"/>
                      <a:lumOff val="35000"/>
                    </a:schemeClr>
                  </a:solidFill>
                  <a:latin typeface="+mn-ea"/>
                </a:rPr>
                <a:t>営業外債権</a:t>
              </a:r>
              <a:endParaRPr kumimoji="1" lang="en-US" altLang="ja-JP" sz="1050">
                <a:solidFill>
                  <a:schemeClr val="accent4">
                    <a:lumMod val="65000"/>
                    <a:lumOff val="35000"/>
                  </a:schemeClr>
                </a:solidFill>
                <a:latin typeface="+mn-ea"/>
              </a:endParaRPr>
            </a:p>
            <a:p>
              <a:pPr algn="ctr"/>
              <a:r>
                <a:rPr kumimoji="1" lang="ja-JP" altLang="en-US" sz="1050">
                  <a:solidFill>
                    <a:schemeClr val="accent4">
                      <a:lumMod val="65000"/>
                      <a:lumOff val="35000"/>
                    </a:schemeClr>
                  </a:solidFill>
                  <a:latin typeface="+mn-ea"/>
                </a:rPr>
                <a:t>勘定</a:t>
              </a:r>
              <a:r>
                <a:rPr kumimoji="1" lang="en-US" altLang="ja-JP" sz="1050">
                  <a:solidFill>
                    <a:schemeClr val="accent4">
                      <a:lumMod val="65000"/>
                      <a:lumOff val="35000"/>
                    </a:schemeClr>
                  </a:solidFill>
                  <a:latin typeface="+mn-ea"/>
                </a:rPr>
                <a:t>C</a:t>
              </a:r>
              <a:r>
                <a:rPr kumimoji="1" lang="ja-JP" altLang="en-US" sz="1050">
                  <a:solidFill>
                    <a:schemeClr val="accent4">
                      <a:lumMod val="65000"/>
                      <a:lumOff val="35000"/>
                    </a:schemeClr>
                  </a:solidFill>
                  <a:latin typeface="+mn-ea"/>
                </a:rPr>
                <a:t>変換</a:t>
              </a:r>
            </a:p>
          </p:txBody>
        </p:sp>
        <p:sp>
          <p:nvSpPr>
            <p:cNvPr id="33" name="円弧 32">
              <a:extLst>
                <a:ext uri="{FF2B5EF4-FFF2-40B4-BE49-F238E27FC236}">
                  <a16:creationId xmlns:a16="http://schemas.microsoft.com/office/drawing/2014/main" id="{1C9F8973-B958-DD2F-C7AF-2197A97D0EDA}"/>
                </a:ext>
              </a:extLst>
            </p:cNvPr>
            <p:cNvSpPr/>
            <p:nvPr/>
          </p:nvSpPr>
          <p:spPr>
            <a:xfrm rot="5400000" flipH="1">
              <a:off x="5467883" y="1145996"/>
              <a:ext cx="143766" cy="2412000"/>
            </a:xfrm>
            <a:prstGeom prst="arc">
              <a:avLst>
                <a:gd name="adj1" fmla="val 12147469"/>
                <a:gd name="adj2" fmla="val 21072921"/>
              </a:avLst>
            </a:prstGeom>
            <a:ln>
              <a:solidFill>
                <a:schemeClr val="bg1">
                  <a:lumMod val="50000"/>
                </a:schemeClr>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34" name="正方形/長方形 33">
              <a:extLst>
                <a:ext uri="{FF2B5EF4-FFF2-40B4-BE49-F238E27FC236}">
                  <a16:creationId xmlns:a16="http://schemas.microsoft.com/office/drawing/2014/main" id="{CBF65060-0895-7EA3-6421-FC4B524D03DA}"/>
                </a:ext>
              </a:extLst>
            </p:cNvPr>
            <p:cNvSpPr/>
            <p:nvPr/>
          </p:nvSpPr>
          <p:spPr>
            <a:xfrm>
              <a:off x="5646833" y="2247353"/>
              <a:ext cx="995393" cy="17800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36000" tIns="36000" rIns="36000" bIns="36000" rtlCol="0" anchor="ctr"/>
            <a:lstStyle>
              <a:defPPr>
                <a:defRPr lang="ja-JP"/>
              </a:defPPr>
              <a:lvl1pPr algn="l" rtl="0" fontAlgn="base">
                <a:spcBef>
                  <a:spcPct val="0"/>
                </a:spcBef>
                <a:spcAft>
                  <a:spcPct val="0"/>
                </a:spcAft>
                <a:defRPr kumimoji="1" kern="1200">
                  <a:solidFill>
                    <a:schemeClr val="lt1"/>
                  </a:solidFill>
                  <a:latin typeface="+mn-lt"/>
                  <a:ea typeface="+mn-ea"/>
                  <a:cs typeface="+mn-cs"/>
                </a:defRPr>
              </a:lvl1pPr>
              <a:lvl2pPr marL="457200" algn="l" rtl="0" fontAlgn="base">
                <a:spcBef>
                  <a:spcPct val="0"/>
                </a:spcBef>
                <a:spcAft>
                  <a:spcPct val="0"/>
                </a:spcAft>
                <a:defRPr kumimoji="1" kern="1200">
                  <a:solidFill>
                    <a:schemeClr val="lt1"/>
                  </a:solidFill>
                  <a:latin typeface="+mn-lt"/>
                  <a:ea typeface="+mn-ea"/>
                  <a:cs typeface="+mn-cs"/>
                </a:defRPr>
              </a:lvl2pPr>
              <a:lvl3pPr marL="914400" algn="l" rtl="0" fontAlgn="base">
                <a:spcBef>
                  <a:spcPct val="0"/>
                </a:spcBef>
                <a:spcAft>
                  <a:spcPct val="0"/>
                </a:spcAft>
                <a:defRPr kumimoji="1" kern="1200">
                  <a:solidFill>
                    <a:schemeClr val="lt1"/>
                  </a:solidFill>
                  <a:latin typeface="+mn-lt"/>
                  <a:ea typeface="+mn-ea"/>
                  <a:cs typeface="+mn-cs"/>
                </a:defRPr>
              </a:lvl3pPr>
              <a:lvl4pPr marL="1371600" algn="l" rtl="0" fontAlgn="base">
                <a:spcBef>
                  <a:spcPct val="0"/>
                </a:spcBef>
                <a:spcAft>
                  <a:spcPct val="0"/>
                </a:spcAft>
                <a:defRPr kumimoji="1" kern="1200">
                  <a:solidFill>
                    <a:schemeClr val="lt1"/>
                  </a:solidFill>
                  <a:latin typeface="+mn-lt"/>
                  <a:ea typeface="+mn-ea"/>
                  <a:cs typeface="+mn-cs"/>
                </a:defRPr>
              </a:lvl4pPr>
              <a:lvl5pPr marL="1828800" algn="l" rtl="0" fontAlgn="base">
                <a:spcBef>
                  <a:spcPct val="0"/>
                </a:spcBef>
                <a:spcAft>
                  <a:spcPct val="0"/>
                </a:spcAft>
                <a:defRPr kumimoji="1" kern="1200">
                  <a:solidFill>
                    <a:schemeClr val="lt1"/>
                  </a:solidFill>
                  <a:latin typeface="+mn-lt"/>
                  <a:ea typeface="+mn-ea"/>
                  <a:cs typeface="+mn-cs"/>
                </a:defRPr>
              </a:lvl5pPr>
              <a:lvl6pPr marL="2286000" algn="l" defTabSz="914400" rtl="0" eaLnBrk="1" latinLnBrk="0" hangingPunct="1">
                <a:defRPr kumimoji="1" kern="1200">
                  <a:solidFill>
                    <a:schemeClr val="lt1"/>
                  </a:solidFill>
                  <a:latin typeface="+mn-lt"/>
                  <a:ea typeface="+mn-ea"/>
                  <a:cs typeface="+mn-cs"/>
                </a:defRPr>
              </a:lvl6pPr>
              <a:lvl7pPr marL="2743200" algn="l" defTabSz="914400" rtl="0" eaLnBrk="1" latinLnBrk="0" hangingPunct="1">
                <a:defRPr kumimoji="1" kern="1200">
                  <a:solidFill>
                    <a:schemeClr val="lt1"/>
                  </a:solidFill>
                  <a:latin typeface="+mn-lt"/>
                  <a:ea typeface="+mn-ea"/>
                  <a:cs typeface="+mn-cs"/>
                </a:defRPr>
              </a:lvl7pPr>
              <a:lvl8pPr marL="3200400" algn="l" defTabSz="914400" rtl="0" eaLnBrk="1" latinLnBrk="0" hangingPunct="1">
                <a:defRPr kumimoji="1" kern="1200">
                  <a:solidFill>
                    <a:schemeClr val="lt1"/>
                  </a:solidFill>
                  <a:latin typeface="+mn-lt"/>
                  <a:ea typeface="+mn-ea"/>
                  <a:cs typeface="+mn-cs"/>
                </a:defRPr>
              </a:lvl8pPr>
              <a:lvl9pPr marL="3657600" algn="l" defTabSz="914400" rtl="0" eaLnBrk="1" latinLnBrk="0" hangingPunct="1">
                <a:defRPr kumimoji="1" kern="1200">
                  <a:solidFill>
                    <a:schemeClr val="lt1"/>
                  </a:solidFill>
                  <a:latin typeface="+mn-lt"/>
                  <a:ea typeface="+mn-ea"/>
                  <a:cs typeface="+mn-cs"/>
                </a:defRPr>
              </a:lvl9pPr>
            </a:lstStyle>
            <a:p>
              <a:pPr algn="ctr" fontAlgn="auto">
                <a:spcBef>
                  <a:spcPts val="0"/>
                </a:spcBef>
                <a:spcAft>
                  <a:spcPts val="0"/>
                </a:spcAft>
              </a:pPr>
              <a:r>
                <a:rPr lang="en-US" altLang="ja-JP" sz="1000">
                  <a:solidFill>
                    <a:srgbClr val="000000">
                      <a:lumMod val="65000"/>
                      <a:lumOff val="35000"/>
                    </a:srgbClr>
                  </a:solidFill>
                  <a:effectLst>
                    <a:glow rad="127000">
                      <a:schemeClr val="bg1"/>
                    </a:glow>
                  </a:effectLst>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Key</a:t>
              </a:r>
              <a:r>
                <a:rPr lang="ja-JP" altLang="en-US" sz="1000">
                  <a:solidFill>
                    <a:srgbClr val="000000">
                      <a:lumMod val="65000"/>
                      <a:lumOff val="35000"/>
                    </a:srgbClr>
                  </a:solidFill>
                  <a:effectLst>
                    <a:glow rad="127000">
                      <a:schemeClr val="bg1"/>
                    </a:glow>
                  </a:effectLst>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：商品</a:t>
              </a:r>
              <a:r>
                <a:rPr lang="en-US" altLang="ja-JP" sz="1000">
                  <a:solidFill>
                    <a:srgbClr val="000000">
                      <a:lumMod val="65000"/>
                      <a:lumOff val="35000"/>
                    </a:srgbClr>
                  </a:solidFill>
                  <a:effectLst>
                    <a:glow rad="127000">
                      <a:schemeClr val="bg1"/>
                    </a:glow>
                  </a:effectLst>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C</a:t>
              </a:r>
            </a:p>
          </p:txBody>
        </p:sp>
      </p:grpSp>
      <p:grpSp>
        <p:nvGrpSpPr>
          <p:cNvPr id="7" name="グループ化 6">
            <a:extLst>
              <a:ext uri="{FF2B5EF4-FFF2-40B4-BE49-F238E27FC236}">
                <a16:creationId xmlns:a16="http://schemas.microsoft.com/office/drawing/2014/main" id="{C46C15A1-36DF-F2A8-ACEE-C4C2D39FD7F8}"/>
              </a:ext>
            </a:extLst>
          </p:cNvPr>
          <p:cNvGrpSpPr/>
          <p:nvPr/>
        </p:nvGrpSpPr>
        <p:grpSpPr>
          <a:xfrm>
            <a:off x="4333766" y="2557784"/>
            <a:ext cx="3398090" cy="468000"/>
            <a:chOff x="4333766" y="2704563"/>
            <a:chExt cx="3398090" cy="468000"/>
          </a:xfrm>
        </p:grpSpPr>
        <p:sp>
          <p:nvSpPr>
            <p:cNvPr id="61" name="テキスト ボックス 60">
              <a:extLst>
                <a:ext uri="{FF2B5EF4-FFF2-40B4-BE49-F238E27FC236}">
                  <a16:creationId xmlns:a16="http://schemas.microsoft.com/office/drawing/2014/main" id="{BF27C6B9-37D5-1ECD-1C71-EB36EDAF9049}"/>
                </a:ext>
              </a:extLst>
            </p:cNvPr>
            <p:cNvSpPr txBox="1"/>
            <p:nvPr/>
          </p:nvSpPr>
          <p:spPr bwMode="auto">
            <a:xfrm>
              <a:off x="5069990" y="2748827"/>
              <a:ext cx="464888" cy="230456"/>
            </a:xfrm>
            <a:prstGeom prst="rect">
              <a:avLst/>
            </a:prstGeom>
            <a:noFill/>
            <a:ln w="9525">
              <a:noFill/>
              <a:miter lim="800000"/>
              <a:headEnd/>
              <a:tailEnd/>
            </a:ln>
          </p:spPr>
          <p:txBody>
            <a:bodyPr wrap="square">
              <a:spAutoFit/>
            </a:bodyPr>
            <a:lstStyle/>
            <a:p>
              <a:r>
                <a:rPr kumimoji="1" lang="en-US" altLang="ja-JP" sz="900">
                  <a:solidFill>
                    <a:schemeClr val="accent4">
                      <a:lumMod val="65000"/>
                      <a:lumOff val="35000"/>
                    </a:schemeClr>
                  </a:solidFill>
                  <a:effectLst>
                    <a:glow rad="88900">
                      <a:schemeClr val="bg1"/>
                    </a:glow>
                  </a:effectLst>
                  <a:latin typeface="+mn-ea"/>
                  <a:cs typeface="Hiragino Kaku Gothic Pro W3" charset="-128"/>
                </a:rPr>
                <a:t>etc...</a:t>
              </a:r>
              <a:endParaRPr lang="ja-JP" altLang="en-US" sz="900">
                <a:effectLst>
                  <a:glow rad="88900">
                    <a:schemeClr val="bg1"/>
                  </a:glow>
                </a:effectLst>
              </a:endParaRPr>
            </a:p>
          </p:txBody>
        </p:sp>
        <p:sp>
          <p:nvSpPr>
            <p:cNvPr id="64" name="フローチャート: 磁気ディスク 63">
              <a:extLst>
                <a:ext uri="{FF2B5EF4-FFF2-40B4-BE49-F238E27FC236}">
                  <a16:creationId xmlns:a16="http://schemas.microsoft.com/office/drawing/2014/main" id="{20148B53-7015-6D4F-B0D9-CE7889B49011}"/>
                </a:ext>
              </a:extLst>
            </p:cNvPr>
            <p:cNvSpPr/>
            <p:nvPr/>
          </p:nvSpPr>
          <p:spPr>
            <a:xfrm>
              <a:off x="6729991" y="2704563"/>
              <a:ext cx="1001865" cy="468000"/>
            </a:xfrm>
            <a:prstGeom prst="flowChartMagneticDisk">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b"/>
            <a:lstStyle/>
            <a:p>
              <a:pPr algn="ctr"/>
              <a:r>
                <a:rPr lang="ja-JP" altLang="en-US" sz="1000">
                  <a:solidFill>
                    <a:schemeClr val="accent4">
                      <a:lumMod val="65000"/>
                      <a:lumOff val="35000"/>
                    </a:schemeClr>
                  </a:solidFill>
                  <a:latin typeface="+mn-ea"/>
                  <a:cs typeface="Hiragino Kaku Gothic Pro W3" charset="-128"/>
                </a:rPr>
                <a:t>共用</a:t>
              </a:r>
              <a:r>
                <a:rPr kumimoji="1" lang="ja-JP" altLang="en-US" sz="1000">
                  <a:solidFill>
                    <a:schemeClr val="accent4">
                      <a:lumMod val="65000"/>
                      <a:lumOff val="35000"/>
                    </a:schemeClr>
                  </a:solidFill>
                  <a:latin typeface="+mn-ea"/>
                  <a:cs typeface="Hiragino Kaku Gothic Pro W3" charset="-128"/>
                </a:rPr>
                <a:t>請求</a:t>
              </a:r>
            </a:p>
          </p:txBody>
        </p:sp>
        <p:sp>
          <p:nvSpPr>
            <p:cNvPr id="70" name="フローチャート: 定義済み処理 69">
              <a:extLst>
                <a:ext uri="{FF2B5EF4-FFF2-40B4-BE49-F238E27FC236}">
                  <a16:creationId xmlns:a16="http://schemas.microsoft.com/office/drawing/2014/main" id="{CF811890-44B0-6E5E-32B5-02B321155274}"/>
                </a:ext>
              </a:extLst>
            </p:cNvPr>
            <p:cNvSpPr/>
            <p:nvPr/>
          </p:nvSpPr>
          <p:spPr>
            <a:xfrm>
              <a:off x="4466439" y="2754972"/>
              <a:ext cx="1092630" cy="345092"/>
            </a:xfrm>
            <a:prstGeom prst="flowChartPredefinedProcess">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ja-JP" altLang="en-US" sz="1050">
                  <a:solidFill>
                    <a:schemeClr val="accent4">
                      <a:lumMod val="65000"/>
                      <a:lumOff val="35000"/>
                    </a:schemeClr>
                  </a:solidFill>
                  <a:latin typeface="+mn-ea"/>
                </a:rPr>
                <a:t>伝票タイプ</a:t>
              </a:r>
              <a:endParaRPr kumimoji="1" lang="en-US" altLang="ja-JP" sz="1050">
                <a:solidFill>
                  <a:schemeClr val="accent4">
                    <a:lumMod val="65000"/>
                    <a:lumOff val="35000"/>
                  </a:schemeClr>
                </a:solidFill>
                <a:latin typeface="+mn-ea"/>
              </a:endParaRPr>
            </a:p>
            <a:p>
              <a:pPr algn="ctr"/>
              <a:r>
                <a:rPr kumimoji="1" lang="ja-JP" altLang="en-US" sz="1050">
                  <a:solidFill>
                    <a:schemeClr val="accent4">
                      <a:lumMod val="65000"/>
                      <a:lumOff val="35000"/>
                    </a:schemeClr>
                  </a:solidFill>
                  <a:latin typeface="+mn-ea"/>
                </a:rPr>
                <a:t>設定</a:t>
              </a:r>
            </a:p>
          </p:txBody>
        </p:sp>
        <p:sp>
          <p:nvSpPr>
            <p:cNvPr id="75" name="円弧 74">
              <a:extLst>
                <a:ext uri="{FF2B5EF4-FFF2-40B4-BE49-F238E27FC236}">
                  <a16:creationId xmlns:a16="http://schemas.microsoft.com/office/drawing/2014/main" id="{14ED7D6B-CB07-85CE-AEA3-B40FA9EE9F5B}"/>
                </a:ext>
              </a:extLst>
            </p:cNvPr>
            <p:cNvSpPr/>
            <p:nvPr/>
          </p:nvSpPr>
          <p:spPr>
            <a:xfrm rot="5400000" flipH="1">
              <a:off x="5467883" y="1749032"/>
              <a:ext cx="143766" cy="2412000"/>
            </a:xfrm>
            <a:prstGeom prst="arc">
              <a:avLst>
                <a:gd name="adj1" fmla="val 12147469"/>
                <a:gd name="adj2" fmla="val 21072921"/>
              </a:avLst>
            </a:prstGeom>
            <a:ln>
              <a:solidFill>
                <a:schemeClr val="bg1">
                  <a:lumMod val="50000"/>
                </a:schemeClr>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76" name="正方形/長方形 75">
              <a:extLst>
                <a:ext uri="{FF2B5EF4-FFF2-40B4-BE49-F238E27FC236}">
                  <a16:creationId xmlns:a16="http://schemas.microsoft.com/office/drawing/2014/main" id="{484FA8A5-9F03-73DE-9764-B239F853FAB2}"/>
                </a:ext>
              </a:extLst>
            </p:cNvPr>
            <p:cNvSpPr/>
            <p:nvPr/>
          </p:nvSpPr>
          <p:spPr>
            <a:xfrm>
              <a:off x="5646833" y="2781718"/>
              <a:ext cx="995393" cy="31535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36000" tIns="36000" rIns="36000" bIns="36000" rtlCol="0" anchor="ctr"/>
            <a:lstStyle>
              <a:defPPr>
                <a:defRPr lang="ja-JP"/>
              </a:defPPr>
              <a:lvl1pPr algn="l" rtl="0" fontAlgn="base">
                <a:spcBef>
                  <a:spcPct val="0"/>
                </a:spcBef>
                <a:spcAft>
                  <a:spcPct val="0"/>
                </a:spcAft>
                <a:defRPr kumimoji="1" kern="1200">
                  <a:solidFill>
                    <a:schemeClr val="lt1"/>
                  </a:solidFill>
                  <a:latin typeface="+mn-lt"/>
                  <a:ea typeface="+mn-ea"/>
                  <a:cs typeface="+mn-cs"/>
                </a:defRPr>
              </a:lvl1pPr>
              <a:lvl2pPr marL="457200" algn="l" rtl="0" fontAlgn="base">
                <a:spcBef>
                  <a:spcPct val="0"/>
                </a:spcBef>
                <a:spcAft>
                  <a:spcPct val="0"/>
                </a:spcAft>
                <a:defRPr kumimoji="1" kern="1200">
                  <a:solidFill>
                    <a:schemeClr val="lt1"/>
                  </a:solidFill>
                  <a:latin typeface="+mn-lt"/>
                  <a:ea typeface="+mn-ea"/>
                  <a:cs typeface="+mn-cs"/>
                </a:defRPr>
              </a:lvl2pPr>
              <a:lvl3pPr marL="914400" algn="l" rtl="0" fontAlgn="base">
                <a:spcBef>
                  <a:spcPct val="0"/>
                </a:spcBef>
                <a:spcAft>
                  <a:spcPct val="0"/>
                </a:spcAft>
                <a:defRPr kumimoji="1" kern="1200">
                  <a:solidFill>
                    <a:schemeClr val="lt1"/>
                  </a:solidFill>
                  <a:latin typeface="+mn-lt"/>
                  <a:ea typeface="+mn-ea"/>
                  <a:cs typeface="+mn-cs"/>
                </a:defRPr>
              </a:lvl3pPr>
              <a:lvl4pPr marL="1371600" algn="l" rtl="0" fontAlgn="base">
                <a:spcBef>
                  <a:spcPct val="0"/>
                </a:spcBef>
                <a:spcAft>
                  <a:spcPct val="0"/>
                </a:spcAft>
                <a:defRPr kumimoji="1" kern="1200">
                  <a:solidFill>
                    <a:schemeClr val="lt1"/>
                  </a:solidFill>
                  <a:latin typeface="+mn-lt"/>
                  <a:ea typeface="+mn-ea"/>
                  <a:cs typeface="+mn-cs"/>
                </a:defRPr>
              </a:lvl4pPr>
              <a:lvl5pPr marL="1828800" algn="l" rtl="0" fontAlgn="base">
                <a:spcBef>
                  <a:spcPct val="0"/>
                </a:spcBef>
                <a:spcAft>
                  <a:spcPct val="0"/>
                </a:spcAft>
                <a:defRPr kumimoji="1" kern="1200">
                  <a:solidFill>
                    <a:schemeClr val="lt1"/>
                  </a:solidFill>
                  <a:latin typeface="+mn-lt"/>
                  <a:ea typeface="+mn-ea"/>
                  <a:cs typeface="+mn-cs"/>
                </a:defRPr>
              </a:lvl5pPr>
              <a:lvl6pPr marL="2286000" algn="l" defTabSz="914400" rtl="0" eaLnBrk="1" latinLnBrk="0" hangingPunct="1">
                <a:defRPr kumimoji="1" kern="1200">
                  <a:solidFill>
                    <a:schemeClr val="lt1"/>
                  </a:solidFill>
                  <a:latin typeface="+mn-lt"/>
                  <a:ea typeface="+mn-ea"/>
                  <a:cs typeface="+mn-cs"/>
                </a:defRPr>
              </a:lvl6pPr>
              <a:lvl7pPr marL="2743200" algn="l" defTabSz="914400" rtl="0" eaLnBrk="1" latinLnBrk="0" hangingPunct="1">
                <a:defRPr kumimoji="1" kern="1200">
                  <a:solidFill>
                    <a:schemeClr val="lt1"/>
                  </a:solidFill>
                  <a:latin typeface="+mn-lt"/>
                  <a:ea typeface="+mn-ea"/>
                  <a:cs typeface="+mn-cs"/>
                </a:defRPr>
              </a:lvl7pPr>
              <a:lvl8pPr marL="3200400" algn="l" defTabSz="914400" rtl="0" eaLnBrk="1" latinLnBrk="0" hangingPunct="1">
                <a:defRPr kumimoji="1" kern="1200">
                  <a:solidFill>
                    <a:schemeClr val="lt1"/>
                  </a:solidFill>
                  <a:latin typeface="+mn-lt"/>
                  <a:ea typeface="+mn-ea"/>
                  <a:cs typeface="+mn-cs"/>
                </a:defRPr>
              </a:lvl8pPr>
              <a:lvl9pPr marL="3657600" algn="l" defTabSz="914400" rtl="0" eaLnBrk="1" latinLnBrk="0" hangingPunct="1">
                <a:defRPr kumimoji="1" kern="1200">
                  <a:solidFill>
                    <a:schemeClr val="lt1"/>
                  </a:solidFill>
                  <a:latin typeface="+mn-lt"/>
                  <a:ea typeface="+mn-ea"/>
                  <a:cs typeface="+mn-cs"/>
                </a:defRPr>
              </a:lvl9pPr>
            </a:lstStyle>
            <a:p>
              <a:pPr algn="ctr" fontAlgn="auto">
                <a:spcBef>
                  <a:spcPts val="0"/>
                </a:spcBef>
                <a:spcAft>
                  <a:spcPts val="0"/>
                </a:spcAft>
              </a:pPr>
              <a:r>
                <a:rPr lang="en-US" altLang="ja-JP" sz="1000">
                  <a:solidFill>
                    <a:srgbClr val="000000">
                      <a:lumMod val="65000"/>
                      <a:lumOff val="35000"/>
                    </a:srgbClr>
                  </a:solidFill>
                  <a:effectLst>
                    <a:glow rad="127000">
                      <a:schemeClr val="bg1"/>
                    </a:glow>
                  </a:effectLst>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Key</a:t>
              </a:r>
              <a:r>
                <a:rPr lang="ja-JP" altLang="en-US" sz="1000">
                  <a:solidFill>
                    <a:srgbClr val="000000">
                      <a:lumMod val="65000"/>
                      <a:lumOff val="35000"/>
                    </a:srgbClr>
                  </a:solidFill>
                  <a:effectLst>
                    <a:glow rad="127000">
                      <a:schemeClr val="bg1"/>
                    </a:glow>
                  </a:effectLst>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：システム</a:t>
              </a:r>
              <a:r>
                <a:rPr lang="en-US" altLang="ja-JP" sz="1000">
                  <a:solidFill>
                    <a:srgbClr val="000000">
                      <a:lumMod val="65000"/>
                      <a:lumOff val="35000"/>
                    </a:srgbClr>
                  </a:solidFill>
                  <a:effectLst>
                    <a:glow rad="127000">
                      <a:schemeClr val="bg1"/>
                    </a:glow>
                  </a:effectLst>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C</a:t>
              </a:r>
            </a:p>
          </p:txBody>
        </p:sp>
      </p:grpSp>
      <p:cxnSp>
        <p:nvCxnSpPr>
          <p:cNvPr id="104" name="直線矢印コネクタ 103">
            <a:extLst>
              <a:ext uri="{FF2B5EF4-FFF2-40B4-BE49-F238E27FC236}">
                <a16:creationId xmlns:a16="http://schemas.microsoft.com/office/drawing/2014/main" id="{31B35EC0-457D-557A-B6F1-2DF79BF80DB1}"/>
              </a:ext>
            </a:extLst>
          </p:cNvPr>
          <p:cNvCxnSpPr>
            <a:cxnSpLocks/>
          </p:cNvCxnSpPr>
          <p:nvPr/>
        </p:nvCxnSpPr>
        <p:spPr>
          <a:xfrm>
            <a:off x="5012754" y="1736668"/>
            <a:ext cx="0" cy="264803"/>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06">
            <a:extLst>
              <a:ext uri="{FF2B5EF4-FFF2-40B4-BE49-F238E27FC236}">
                <a16:creationId xmlns:a16="http://schemas.microsoft.com/office/drawing/2014/main" id="{13C67541-76EE-3516-4EF6-FFB8CAF1959E}"/>
              </a:ext>
            </a:extLst>
          </p:cNvPr>
          <p:cNvCxnSpPr>
            <a:cxnSpLocks/>
          </p:cNvCxnSpPr>
          <p:nvPr/>
        </p:nvCxnSpPr>
        <p:spPr>
          <a:xfrm>
            <a:off x="5012754" y="2346563"/>
            <a:ext cx="0" cy="26163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8" name="グループ化 7">
            <a:extLst>
              <a:ext uri="{FF2B5EF4-FFF2-40B4-BE49-F238E27FC236}">
                <a16:creationId xmlns:a16="http://schemas.microsoft.com/office/drawing/2014/main" id="{FFFA324C-790B-7FF9-EB08-BD68CDB765E4}"/>
              </a:ext>
            </a:extLst>
          </p:cNvPr>
          <p:cNvGrpSpPr/>
          <p:nvPr/>
        </p:nvGrpSpPr>
        <p:grpSpPr>
          <a:xfrm>
            <a:off x="762520" y="1346333"/>
            <a:ext cx="3060000" cy="899999"/>
            <a:chOff x="762520" y="5044389"/>
            <a:chExt cx="3240000" cy="1005824"/>
          </a:xfrm>
        </p:grpSpPr>
        <p:sp>
          <p:nvSpPr>
            <p:cNvPr id="9" name="フローチャート: 書類 8">
              <a:extLst>
                <a:ext uri="{FF2B5EF4-FFF2-40B4-BE49-F238E27FC236}">
                  <a16:creationId xmlns:a16="http://schemas.microsoft.com/office/drawing/2014/main" id="{339400F1-3290-1AB3-A59A-C0CC2948821B}"/>
                </a:ext>
              </a:extLst>
            </p:cNvPr>
            <p:cNvSpPr/>
            <p:nvPr/>
          </p:nvSpPr>
          <p:spPr>
            <a:xfrm>
              <a:off x="762520" y="5044389"/>
              <a:ext cx="3240000" cy="288000"/>
            </a:xfrm>
            <a:prstGeom prst="flowChartDocument">
              <a:avLst/>
            </a:prstGeom>
            <a:solidFill>
              <a:srgbClr val="F4F7FA"/>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1" lang="ja-JP" altLang="en-US" sz="1000" b="1" i="0" u="none" strike="noStrike" kern="1200" cap="none" spc="0" normalizeH="0" baseline="0" noProof="0">
                  <a:ln>
                    <a:noFill/>
                  </a:ln>
                  <a:solidFill>
                    <a:srgbClr val="3797AE"/>
                  </a:solidFill>
                  <a:effectLst>
                    <a:glow rad="38100">
                      <a:srgbClr val="FFFFFF"/>
                    </a:glow>
                  </a:effectLst>
                  <a:uLnTx/>
                  <a:uFillTx/>
                  <a:latin typeface="Meiryo UI"/>
                  <a:ea typeface="Meiryo UI"/>
                  <a:cs typeface="+mn-cs"/>
                </a:rPr>
                <a:t>売掛金：</a:t>
              </a:r>
              <a:r>
                <a:rPr kumimoji="1" lang="en-US" altLang="ja-JP" sz="1000" b="1" i="0" u="none" strike="noStrike" kern="1200" cap="none" spc="0" normalizeH="0" baseline="0" noProof="0">
                  <a:ln>
                    <a:noFill/>
                  </a:ln>
                  <a:solidFill>
                    <a:srgbClr val="3797AE"/>
                  </a:solidFill>
                  <a:effectLst>
                    <a:glow rad="38100">
                      <a:srgbClr val="FFFFFF"/>
                    </a:glow>
                  </a:effectLst>
                  <a:uLnTx/>
                  <a:uFillTx/>
                  <a:latin typeface="Meiryo UI"/>
                  <a:ea typeface="Meiryo UI"/>
                  <a:cs typeface="+mn-cs"/>
                </a:rPr>
                <a:t>1,109</a:t>
              </a:r>
              <a:r>
                <a:rPr kumimoji="1" lang="ja-JP" altLang="en-US" sz="1000" b="1" i="0" u="none" strike="noStrike" kern="1200" cap="none" spc="0" normalizeH="0" baseline="0" noProof="0">
                  <a:ln>
                    <a:noFill/>
                  </a:ln>
                  <a:solidFill>
                    <a:srgbClr val="3797AE"/>
                  </a:solidFill>
                  <a:effectLst>
                    <a:glow rad="38100">
                      <a:srgbClr val="FFFFFF"/>
                    </a:glow>
                  </a:effectLst>
                  <a:uLnTx/>
                  <a:uFillTx/>
                  <a:latin typeface="Meiryo UI"/>
                  <a:ea typeface="Meiryo UI"/>
                  <a:cs typeface="+mn-cs"/>
                </a:rPr>
                <a:t>円</a:t>
              </a:r>
              <a:r>
                <a:rPr kumimoji="1" lang="en-US" altLang="ja-JP" sz="1000" b="1" i="0" u="none" strike="noStrike" kern="1200" cap="none" spc="0" normalizeH="0" baseline="0" noProof="0">
                  <a:ln>
                    <a:noFill/>
                  </a:ln>
                  <a:solidFill>
                    <a:srgbClr val="3797AE"/>
                  </a:solidFill>
                  <a:effectLst>
                    <a:glow rad="38100">
                      <a:srgbClr val="FFFFFF"/>
                    </a:glow>
                  </a:effectLst>
                  <a:uLnTx/>
                  <a:uFillTx/>
                  <a:latin typeface="Meiryo UI"/>
                  <a:ea typeface="Meiryo UI"/>
                  <a:cs typeface="+mn-cs"/>
                </a:rPr>
                <a:t>(S001)</a:t>
              </a:r>
              <a:r>
                <a:rPr kumimoji="1" lang="ja-JP" altLang="en-US" sz="1000" i="0" u="none" strike="noStrike" kern="1200" cap="none" spc="0" normalizeH="0" baseline="0" noProof="0">
                  <a:ln>
                    <a:noFill/>
                  </a:ln>
                  <a:solidFill>
                    <a:schemeClr val="bg1">
                      <a:lumMod val="75000"/>
                    </a:schemeClr>
                  </a:solidFill>
                  <a:effectLst>
                    <a:glow rad="38100">
                      <a:srgbClr val="FFFFFF"/>
                    </a:glow>
                  </a:effectLst>
                  <a:uLnTx/>
                  <a:uFillTx/>
                  <a:latin typeface="Meiryo UI"/>
                  <a:ea typeface="Meiryo UI"/>
                  <a:cs typeface="+mn-cs"/>
                </a:rPr>
                <a:t>／売掛金：</a:t>
              </a:r>
              <a:r>
                <a:rPr kumimoji="1" lang="en-US" altLang="ja-JP" sz="1000" i="0" u="none" strike="noStrike" kern="1200" cap="none" spc="0" normalizeH="0" baseline="0" noProof="0">
                  <a:ln>
                    <a:noFill/>
                  </a:ln>
                  <a:solidFill>
                    <a:schemeClr val="bg1">
                      <a:lumMod val="75000"/>
                    </a:schemeClr>
                  </a:solidFill>
                  <a:effectLst>
                    <a:glow rad="38100">
                      <a:srgbClr val="FFFFFF"/>
                    </a:glow>
                  </a:effectLst>
                  <a:uLnTx/>
                  <a:uFillTx/>
                  <a:latin typeface="Meiryo UI"/>
                  <a:ea typeface="Meiryo UI"/>
                  <a:cs typeface="+mn-cs"/>
                </a:rPr>
                <a:t>1,109</a:t>
              </a:r>
              <a:r>
                <a:rPr kumimoji="1" lang="ja-JP" altLang="en-US" sz="1000" i="0" u="none" strike="noStrike" kern="1200" cap="none" spc="0" normalizeH="0" baseline="0" noProof="0">
                  <a:ln>
                    <a:noFill/>
                  </a:ln>
                  <a:solidFill>
                    <a:schemeClr val="bg1">
                      <a:lumMod val="75000"/>
                    </a:schemeClr>
                  </a:solidFill>
                  <a:effectLst>
                    <a:glow rad="38100">
                      <a:srgbClr val="FFFFFF"/>
                    </a:glow>
                  </a:effectLst>
                  <a:uLnTx/>
                  <a:uFillTx/>
                  <a:latin typeface="Meiryo UI"/>
                  <a:ea typeface="Meiryo UI"/>
                  <a:cs typeface="+mn-cs"/>
                </a:rPr>
                <a:t>円</a:t>
              </a:r>
              <a:endParaRPr kumimoji="1" lang="en-US" altLang="ja-JP" sz="1000" b="1" i="0" u="none" strike="noStrike" kern="1200" cap="none" spc="0" normalizeH="0" baseline="0" noProof="0">
                <a:ln>
                  <a:noFill/>
                </a:ln>
                <a:solidFill>
                  <a:schemeClr val="bg1">
                    <a:lumMod val="75000"/>
                  </a:schemeClr>
                </a:solidFill>
                <a:effectLst>
                  <a:glow rad="38100">
                    <a:srgbClr val="FFFFFF"/>
                  </a:glow>
                </a:effectLst>
                <a:uLnTx/>
                <a:uFillTx/>
                <a:latin typeface="Meiryo UI"/>
                <a:ea typeface="Meiryo UI"/>
                <a:cs typeface="+mn-cs"/>
              </a:endParaRPr>
            </a:p>
          </p:txBody>
        </p:sp>
        <p:sp>
          <p:nvSpPr>
            <p:cNvPr id="10" name="フローチャート: 書類 9">
              <a:extLst>
                <a:ext uri="{FF2B5EF4-FFF2-40B4-BE49-F238E27FC236}">
                  <a16:creationId xmlns:a16="http://schemas.microsoft.com/office/drawing/2014/main" id="{A2547977-EAD2-71ED-E963-857E724FE68D}"/>
                </a:ext>
              </a:extLst>
            </p:cNvPr>
            <p:cNvSpPr/>
            <p:nvPr/>
          </p:nvSpPr>
          <p:spPr>
            <a:xfrm>
              <a:off x="762520" y="5403301"/>
              <a:ext cx="3240000" cy="288000"/>
            </a:xfrm>
            <a:prstGeom prst="flowChartDocument">
              <a:avLst/>
            </a:prstGeom>
            <a:solidFill>
              <a:srgbClr val="F4F7FA"/>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1" lang="ja-JP" altLang="en-US" sz="1000" i="0" u="none" strike="noStrike" kern="1200" cap="none" spc="0" normalizeH="0" baseline="0" noProof="0">
                  <a:ln>
                    <a:noFill/>
                  </a:ln>
                  <a:solidFill>
                    <a:schemeClr val="bg1">
                      <a:lumMod val="75000"/>
                    </a:schemeClr>
                  </a:solidFill>
                  <a:effectLst>
                    <a:glow rad="38100">
                      <a:srgbClr val="FFFFFF"/>
                    </a:glow>
                  </a:effectLst>
                  <a:uLnTx/>
                  <a:uFillTx/>
                  <a:latin typeface="Meiryo UI"/>
                  <a:ea typeface="Meiryo UI"/>
                  <a:cs typeface="+mn-cs"/>
                </a:rPr>
                <a:t>売掛金：</a:t>
              </a:r>
              <a:r>
                <a:rPr lang="en-US" altLang="ja-JP" sz="1000">
                  <a:solidFill>
                    <a:schemeClr val="bg1">
                      <a:lumMod val="75000"/>
                    </a:schemeClr>
                  </a:solidFill>
                  <a:effectLst>
                    <a:glow rad="38100">
                      <a:srgbClr val="FFFFFF"/>
                    </a:glow>
                  </a:effectLst>
                  <a:latin typeface="Meiryo UI"/>
                  <a:ea typeface="Meiryo UI"/>
                </a:rPr>
                <a:t>1,101</a:t>
              </a:r>
              <a:r>
                <a:rPr kumimoji="1" lang="ja-JP" altLang="en-US" sz="1000" i="0" u="none" strike="noStrike" kern="1200" cap="none" spc="0" normalizeH="0" baseline="0" noProof="0">
                  <a:ln>
                    <a:noFill/>
                  </a:ln>
                  <a:solidFill>
                    <a:schemeClr val="bg1">
                      <a:lumMod val="75000"/>
                    </a:schemeClr>
                  </a:solidFill>
                  <a:effectLst>
                    <a:glow rad="38100">
                      <a:srgbClr val="FFFFFF"/>
                    </a:glow>
                  </a:effectLst>
                  <a:uLnTx/>
                  <a:uFillTx/>
                  <a:latin typeface="Meiryo UI"/>
                  <a:ea typeface="Meiryo UI"/>
                  <a:cs typeface="+mn-cs"/>
                </a:rPr>
                <a:t>円</a:t>
              </a:r>
              <a:r>
                <a:rPr kumimoji="1" lang="en-US" altLang="ja-JP" sz="1000" i="0" u="none" strike="noStrike" kern="1200" cap="none" spc="0" normalizeH="0" baseline="0" noProof="0">
                  <a:ln>
                    <a:noFill/>
                  </a:ln>
                  <a:solidFill>
                    <a:schemeClr val="bg1">
                      <a:lumMod val="75000"/>
                    </a:schemeClr>
                  </a:solidFill>
                  <a:effectLst>
                    <a:glow rad="38100">
                      <a:srgbClr val="FFFFFF"/>
                    </a:glow>
                  </a:effectLst>
                  <a:uLnTx/>
                  <a:uFillTx/>
                  <a:latin typeface="Meiryo UI"/>
                  <a:ea typeface="Meiryo UI"/>
                  <a:cs typeface="+mn-cs"/>
                </a:rPr>
                <a:t>(S002)</a:t>
              </a:r>
              <a:r>
                <a:rPr kumimoji="1" lang="ja-JP" altLang="en-US" sz="1000" i="0" u="none" strike="noStrike" kern="1200" cap="none" spc="0" normalizeH="0" baseline="0" noProof="0">
                  <a:ln>
                    <a:noFill/>
                  </a:ln>
                  <a:solidFill>
                    <a:schemeClr val="bg1">
                      <a:lumMod val="75000"/>
                    </a:schemeClr>
                  </a:solidFill>
                  <a:effectLst>
                    <a:glow rad="38100">
                      <a:srgbClr val="FFFFFF"/>
                    </a:glow>
                  </a:effectLst>
                  <a:uLnTx/>
                  <a:uFillTx/>
                  <a:latin typeface="Meiryo UI"/>
                  <a:ea typeface="Meiryo UI"/>
                  <a:cs typeface="+mn-cs"/>
                </a:rPr>
                <a:t>／売掛金：</a:t>
              </a:r>
              <a:r>
                <a:rPr lang="en-US" altLang="ja-JP" sz="1000">
                  <a:solidFill>
                    <a:schemeClr val="bg1">
                      <a:lumMod val="75000"/>
                    </a:schemeClr>
                  </a:solidFill>
                  <a:effectLst>
                    <a:glow rad="38100">
                      <a:srgbClr val="FFFFFF"/>
                    </a:glow>
                  </a:effectLst>
                  <a:latin typeface="Meiryo UI"/>
                  <a:ea typeface="Meiryo UI"/>
                </a:rPr>
                <a:t>1,101</a:t>
              </a:r>
              <a:r>
                <a:rPr kumimoji="1" lang="ja-JP" altLang="en-US" sz="1000" i="0" u="none" strike="noStrike" kern="1200" cap="none" spc="0" normalizeH="0" baseline="0" noProof="0">
                  <a:ln>
                    <a:noFill/>
                  </a:ln>
                  <a:solidFill>
                    <a:schemeClr val="bg1">
                      <a:lumMod val="75000"/>
                    </a:schemeClr>
                  </a:solidFill>
                  <a:effectLst>
                    <a:glow rad="38100">
                      <a:srgbClr val="FFFFFF"/>
                    </a:glow>
                  </a:effectLst>
                  <a:uLnTx/>
                  <a:uFillTx/>
                  <a:latin typeface="Meiryo UI"/>
                  <a:ea typeface="Meiryo UI"/>
                  <a:cs typeface="+mn-cs"/>
                </a:rPr>
                <a:t>円</a:t>
              </a:r>
              <a:endParaRPr kumimoji="1" lang="en-US" altLang="ja-JP" sz="1000" i="0" u="none" strike="noStrike" kern="1200" cap="none" spc="0" normalizeH="0" baseline="0" noProof="0">
                <a:ln>
                  <a:noFill/>
                </a:ln>
                <a:solidFill>
                  <a:schemeClr val="bg1">
                    <a:lumMod val="75000"/>
                  </a:schemeClr>
                </a:solidFill>
                <a:effectLst>
                  <a:glow rad="38100">
                    <a:srgbClr val="FFFFFF"/>
                  </a:glow>
                </a:effectLst>
                <a:uLnTx/>
                <a:uFillTx/>
                <a:latin typeface="Meiryo UI"/>
                <a:ea typeface="Meiryo UI"/>
                <a:cs typeface="+mn-cs"/>
              </a:endParaRPr>
            </a:p>
          </p:txBody>
        </p:sp>
        <p:sp>
          <p:nvSpPr>
            <p:cNvPr id="14" name="フローチャート: 書類 13">
              <a:extLst>
                <a:ext uri="{FF2B5EF4-FFF2-40B4-BE49-F238E27FC236}">
                  <a16:creationId xmlns:a16="http://schemas.microsoft.com/office/drawing/2014/main" id="{43F74C0E-572A-133B-58AE-57C502028E35}"/>
                </a:ext>
              </a:extLst>
            </p:cNvPr>
            <p:cNvSpPr/>
            <p:nvPr/>
          </p:nvSpPr>
          <p:spPr>
            <a:xfrm>
              <a:off x="762520" y="5762213"/>
              <a:ext cx="3240000" cy="288000"/>
            </a:xfrm>
            <a:prstGeom prst="flowChartDocument">
              <a:avLst/>
            </a:prstGeom>
            <a:solidFill>
              <a:srgbClr val="F4F7FA"/>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lang="ja-JP" altLang="en-US" sz="1000">
                  <a:solidFill>
                    <a:schemeClr val="bg1">
                      <a:lumMod val="75000"/>
                    </a:schemeClr>
                  </a:solidFill>
                  <a:effectLst>
                    <a:glow rad="38100">
                      <a:srgbClr val="FFFFFF"/>
                    </a:glow>
                  </a:effectLst>
                  <a:latin typeface="Meiryo UI"/>
                  <a:ea typeface="Meiryo UI"/>
                </a:rPr>
                <a:t>売掛金：       </a:t>
              </a:r>
              <a:r>
                <a:rPr lang="en-US" altLang="ja-JP" sz="1000">
                  <a:solidFill>
                    <a:schemeClr val="bg1">
                      <a:lumMod val="75000"/>
                    </a:schemeClr>
                  </a:solidFill>
                  <a:effectLst>
                    <a:glow rad="38100">
                      <a:srgbClr val="FFFFFF"/>
                    </a:glow>
                  </a:effectLst>
                  <a:latin typeface="Meiryo UI"/>
                  <a:ea typeface="Meiryo UI"/>
                </a:rPr>
                <a:t>1</a:t>
              </a:r>
              <a:r>
                <a:rPr lang="ja-JP" altLang="en-US" sz="1000">
                  <a:solidFill>
                    <a:schemeClr val="bg1">
                      <a:lumMod val="75000"/>
                    </a:schemeClr>
                  </a:solidFill>
                  <a:effectLst>
                    <a:glow rad="38100">
                      <a:srgbClr val="FFFFFF"/>
                    </a:glow>
                  </a:effectLst>
                  <a:latin typeface="Meiryo UI"/>
                  <a:ea typeface="Meiryo UI"/>
                </a:rPr>
                <a:t>円    </a:t>
              </a:r>
              <a:r>
                <a:rPr kumimoji="1" lang="ja-JP" altLang="en-US" sz="1000" i="0" u="none" strike="noStrike" kern="1200" cap="none" spc="0" normalizeH="0" baseline="0" noProof="0">
                  <a:ln>
                    <a:noFill/>
                  </a:ln>
                  <a:solidFill>
                    <a:schemeClr val="bg1">
                      <a:lumMod val="75000"/>
                    </a:schemeClr>
                  </a:solidFill>
                  <a:effectLst>
                    <a:glow rad="38100">
                      <a:srgbClr val="FFFFFF"/>
                    </a:glow>
                  </a:effectLst>
                  <a:uLnTx/>
                  <a:uFillTx/>
                  <a:latin typeface="Meiryo UI"/>
                  <a:ea typeface="Meiryo UI"/>
                  <a:cs typeface="+mn-cs"/>
                </a:rPr>
                <a:t> </a:t>
              </a:r>
              <a:r>
                <a:rPr lang="ja-JP" altLang="en-US" sz="1000">
                  <a:solidFill>
                    <a:schemeClr val="bg1">
                      <a:lumMod val="75000"/>
                    </a:schemeClr>
                  </a:solidFill>
                  <a:effectLst>
                    <a:glow rad="38100">
                      <a:srgbClr val="FFFFFF"/>
                    </a:glow>
                  </a:effectLst>
                  <a:latin typeface="Meiryo UI"/>
                  <a:ea typeface="Meiryo UI"/>
                </a:rPr>
                <a:t>　　 </a:t>
              </a:r>
              <a:r>
                <a:rPr kumimoji="1" lang="ja-JP" altLang="en-US" sz="1000" i="0" u="none" strike="noStrike" kern="1200" cap="none" spc="0" normalizeH="0" baseline="0" noProof="0">
                  <a:ln>
                    <a:noFill/>
                  </a:ln>
                  <a:solidFill>
                    <a:schemeClr val="bg1">
                      <a:lumMod val="75000"/>
                    </a:schemeClr>
                  </a:solidFill>
                  <a:effectLst>
                    <a:glow rad="38100">
                      <a:srgbClr val="FFFFFF"/>
                    </a:glow>
                  </a:effectLst>
                  <a:uLnTx/>
                  <a:uFillTx/>
                  <a:latin typeface="Meiryo UI"/>
                  <a:ea typeface="Meiryo UI"/>
                  <a:cs typeface="+mn-cs"/>
                </a:rPr>
                <a:t>／</a:t>
              </a:r>
              <a:r>
                <a:rPr lang="ja-JP" altLang="en-US" sz="1000">
                  <a:solidFill>
                    <a:schemeClr val="bg1">
                      <a:lumMod val="75000"/>
                    </a:schemeClr>
                  </a:solidFill>
                  <a:effectLst>
                    <a:glow rad="38100">
                      <a:srgbClr val="FFFFFF"/>
                    </a:glow>
                  </a:effectLst>
                  <a:latin typeface="Meiryo UI"/>
                  <a:ea typeface="Meiryo UI"/>
                </a:rPr>
                <a:t>売掛金：       </a:t>
              </a:r>
              <a:r>
                <a:rPr lang="en-US" altLang="ja-JP" sz="1000">
                  <a:solidFill>
                    <a:schemeClr val="bg1">
                      <a:lumMod val="75000"/>
                    </a:schemeClr>
                  </a:solidFill>
                  <a:effectLst>
                    <a:glow rad="38100">
                      <a:srgbClr val="FFFFFF"/>
                    </a:glow>
                  </a:effectLst>
                  <a:latin typeface="Meiryo UI"/>
                  <a:ea typeface="Meiryo UI"/>
                </a:rPr>
                <a:t>1</a:t>
              </a:r>
              <a:r>
                <a:rPr lang="ja-JP" altLang="en-US" sz="1000">
                  <a:solidFill>
                    <a:schemeClr val="bg1">
                      <a:lumMod val="75000"/>
                    </a:schemeClr>
                  </a:solidFill>
                  <a:effectLst>
                    <a:glow rad="38100">
                      <a:srgbClr val="FFFFFF"/>
                    </a:glow>
                  </a:effectLst>
                  <a:latin typeface="Meiryo UI"/>
                  <a:ea typeface="Meiryo UI"/>
                </a:rPr>
                <a:t>円</a:t>
              </a:r>
              <a:endParaRPr kumimoji="1" lang="en-US" altLang="ja-JP" sz="1000" b="1" i="0" u="none" strike="noStrike" kern="1200" cap="none" spc="0" normalizeH="0" baseline="0" noProof="0">
                <a:ln>
                  <a:noFill/>
                </a:ln>
                <a:solidFill>
                  <a:schemeClr val="bg1">
                    <a:lumMod val="75000"/>
                  </a:schemeClr>
                </a:solidFill>
                <a:effectLst>
                  <a:glow rad="38100">
                    <a:srgbClr val="FFFFFF"/>
                  </a:glow>
                </a:effectLst>
                <a:uLnTx/>
                <a:uFillTx/>
                <a:latin typeface="Meiryo UI"/>
                <a:ea typeface="Meiryo UI"/>
                <a:cs typeface="+mn-cs"/>
              </a:endParaRPr>
            </a:p>
          </p:txBody>
        </p:sp>
      </p:grpSp>
      <p:cxnSp>
        <p:nvCxnSpPr>
          <p:cNvPr id="21" name="直線矢印コネクタ 20">
            <a:extLst>
              <a:ext uri="{FF2B5EF4-FFF2-40B4-BE49-F238E27FC236}">
                <a16:creationId xmlns:a16="http://schemas.microsoft.com/office/drawing/2014/main" id="{5C35F0CD-104F-F310-94FF-3D01291B08BA}"/>
              </a:ext>
            </a:extLst>
          </p:cNvPr>
          <p:cNvCxnSpPr>
            <a:cxnSpLocks/>
            <a:stCxn id="70" idx="2"/>
            <a:endCxn id="29" idx="0"/>
          </p:cNvCxnSpPr>
          <p:nvPr/>
        </p:nvCxnSpPr>
        <p:spPr>
          <a:xfrm>
            <a:off x="5012754" y="2953285"/>
            <a:ext cx="0" cy="236170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正方形/長方形 26">
            <a:extLst>
              <a:ext uri="{FF2B5EF4-FFF2-40B4-BE49-F238E27FC236}">
                <a16:creationId xmlns:a16="http://schemas.microsoft.com/office/drawing/2014/main" id="{4E7449EB-51D8-5419-298C-5C2ED30967E6}"/>
              </a:ext>
            </a:extLst>
          </p:cNvPr>
          <p:cNvSpPr/>
          <p:nvPr/>
        </p:nvSpPr>
        <p:spPr>
          <a:xfrm>
            <a:off x="8116471" y="4862405"/>
            <a:ext cx="3780000" cy="12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252000" indent="-171450">
              <a:buFont typeface="Wingdings" panose="05000000000000000000" pitchFamily="2" charset="2"/>
              <a:buChar char="ü"/>
            </a:pPr>
            <a:r>
              <a:rPr lang="ja-JP" altLang="en-US" sz="1100">
                <a:solidFill>
                  <a:schemeClr val="accent4">
                    <a:lumMod val="65000"/>
                    <a:lumOff val="35000"/>
                  </a:schemeClr>
                </a:solidFill>
                <a:latin typeface="+mn-ea"/>
                <a:cs typeface="Hiragino Kaku Gothic Pro W3" charset="-128"/>
              </a:rPr>
              <a:t>消費税差額がある場合、消費税差額を計上する</a:t>
            </a:r>
            <a:br>
              <a:rPr lang="en-US" altLang="ja-JP" sz="1100">
                <a:solidFill>
                  <a:schemeClr val="accent4">
                    <a:lumMod val="65000"/>
                    <a:lumOff val="35000"/>
                  </a:schemeClr>
                </a:solidFill>
                <a:latin typeface="+mn-ea"/>
                <a:cs typeface="Hiragino Kaku Gothic Pro W3" charset="-128"/>
              </a:rPr>
            </a:br>
            <a:r>
              <a:rPr lang="ja-JP" altLang="en-US" sz="1000">
                <a:solidFill>
                  <a:schemeClr val="accent4">
                    <a:lumMod val="65000"/>
                    <a:lumOff val="35000"/>
                  </a:schemeClr>
                </a:solidFill>
                <a:latin typeface="+mn-ea"/>
                <a:cs typeface="Hiragino Kaku Gothic Pro W3" charset="-128"/>
              </a:rPr>
              <a:t>└ </a:t>
            </a:r>
            <a:r>
              <a:rPr lang="en-US" altLang="ja-JP" sz="1000">
                <a:solidFill>
                  <a:schemeClr val="accent4">
                    <a:lumMod val="65000"/>
                    <a:lumOff val="35000"/>
                  </a:schemeClr>
                </a:solidFill>
                <a:latin typeface="+mn-ea"/>
                <a:cs typeface="Hiragino Kaku Gothic Pro W3" charset="-128"/>
              </a:rPr>
              <a:t>CVS</a:t>
            </a:r>
            <a:r>
              <a:rPr lang="ja-JP" altLang="en-US" sz="1000">
                <a:solidFill>
                  <a:schemeClr val="accent4">
                    <a:lumMod val="65000"/>
                    <a:lumOff val="35000"/>
                  </a:schemeClr>
                </a:solidFill>
                <a:latin typeface="+mn-ea"/>
                <a:cs typeface="Hiragino Kaku Gothic Pro W3" charset="-128"/>
              </a:rPr>
              <a:t>・口座振替では消費税差額込みの請求額が必ず入金される</a:t>
            </a:r>
            <a:br>
              <a:rPr lang="en-US" altLang="ja-JP" sz="900">
                <a:solidFill>
                  <a:schemeClr val="accent4">
                    <a:lumMod val="65000"/>
                    <a:lumOff val="35000"/>
                  </a:schemeClr>
                </a:solidFill>
                <a:latin typeface="+mn-ea"/>
                <a:cs typeface="Hiragino Kaku Gothic Pro W3" charset="-128"/>
              </a:rPr>
            </a:br>
            <a:r>
              <a:rPr lang="en-US" altLang="ja-JP" sz="900">
                <a:solidFill>
                  <a:schemeClr val="accent4">
                    <a:lumMod val="65000"/>
                    <a:lumOff val="35000"/>
                  </a:schemeClr>
                </a:solidFill>
                <a:latin typeface="+mn-ea"/>
                <a:cs typeface="Hiragino Kaku Gothic Pro W3" charset="-128"/>
              </a:rPr>
              <a:t>* </a:t>
            </a:r>
            <a:r>
              <a:rPr lang="ja-JP" altLang="en-US" sz="900">
                <a:solidFill>
                  <a:schemeClr val="accent4">
                    <a:lumMod val="65000"/>
                    <a:lumOff val="35000"/>
                  </a:schemeClr>
                </a:solidFill>
                <a:latin typeface="+mn-ea"/>
                <a:cs typeface="Hiragino Kaku Gothic Pro W3" charset="-128"/>
              </a:rPr>
              <a:t>貸方の明細は</a:t>
            </a:r>
            <a:r>
              <a:rPr lang="en-US" altLang="ja-JP" sz="900">
                <a:solidFill>
                  <a:schemeClr val="accent4">
                    <a:lumMod val="65000"/>
                    <a:lumOff val="35000"/>
                  </a:schemeClr>
                </a:solidFill>
                <a:latin typeface="+mn-ea"/>
                <a:cs typeface="Hiragino Kaku Gothic Pro W3" charset="-128"/>
              </a:rPr>
              <a:t>Ⅸ</a:t>
            </a:r>
            <a:r>
              <a:rPr lang="ja-JP" altLang="en-US" sz="900">
                <a:solidFill>
                  <a:schemeClr val="accent4">
                    <a:lumMod val="65000"/>
                    <a:lumOff val="35000"/>
                  </a:schemeClr>
                </a:solidFill>
                <a:latin typeface="+mn-ea"/>
                <a:cs typeface="Hiragino Kaku Gothic Pro W3" charset="-128"/>
              </a:rPr>
              <a:t>と同様に作成する</a:t>
            </a:r>
            <a:endParaRPr kumimoji="1" lang="ja-JP" altLang="en-US" sz="900">
              <a:solidFill>
                <a:schemeClr val="accent4">
                  <a:lumMod val="65000"/>
                  <a:lumOff val="35000"/>
                </a:schemeClr>
              </a:solidFill>
              <a:latin typeface="+mn-ea"/>
              <a:cs typeface="Hiragino Kaku Gothic Pro W3" charset="-128"/>
            </a:endParaRPr>
          </a:p>
        </p:txBody>
      </p:sp>
      <p:sp>
        <p:nvSpPr>
          <p:cNvPr id="28" name="フローチャート: 磁気ディスク 27">
            <a:extLst>
              <a:ext uri="{FF2B5EF4-FFF2-40B4-BE49-F238E27FC236}">
                <a16:creationId xmlns:a16="http://schemas.microsoft.com/office/drawing/2014/main" id="{6E80319D-6231-E696-2AA7-CE5FD26F1A4D}"/>
              </a:ext>
            </a:extLst>
          </p:cNvPr>
          <p:cNvSpPr/>
          <p:nvPr/>
        </p:nvSpPr>
        <p:spPr>
          <a:xfrm>
            <a:off x="6729991" y="5267594"/>
            <a:ext cx="1001865" cy="468000"/>
          </a:xfrm>
          <a:prstGeom prst="flowChartMagneticDisk">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b"/>
          <a:lstStyle/>
          <a:p>
            <a:pPr algn="ctr"/>
            <a:r>
              <a:rPr kumimoji="1" lang="ja-JP" altLang="en-US" sz="1000">
                <a:solidFill>
                  <a:schemeClr val="accent4">
                    <a:lumMod val="65000"/>
                    <a:lumOff val="35000"/>
                  </a:schemeClr>
                </a:solidFill>
                <a:latin typeface="+mn-ea"/>
                <a:cs typeface="Hiragino Kaku Gothic Pro W3" charset="-128"/>
              </a:rPr>
              <a:t>経理請求書</a:t>
            </a:r>
          </a:p>
        </p:txBody>
      </p:sp>
      <p:sp>
        <p:nvSpPr>
          <p:cNvPr id="29" name="フローチャート: 定義済み処理 28">
            <a:extLst>
              <a:ext uri="{FF2B5EF4-FFF2-40B4-BE49-F238E27FC236}">
                <a16:creationId xmlns:a16="http://schemas.microsoft.com/office/drawing/2014/main" id="{3760E884-8D48-FFBB-A88D-BADBAAC91E8A}"/>
              </a:ext>
            </a:extLst>
          </p:cNvPr>
          <p:cNvSpPr/>
          <p:nvPr/>
        </p:nvSpPr>
        <p:spPr>
          <a:xfrm>
            <a:off x="4466439" y="5314987"/>
            <a:ext cx="1092630" cy="345654"/>
          </a:xfrm>
          <a:prstGeom prst="flowChartPredefinedProcess">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1050">
                <a:solidFill>
                  <a:schemeClr val="accent4">
                    <a:lumMod val="65000"/>
                    <a:lumOff val="35000"/>
                  </a:schemeClr>
                </a:solidFill>
                <a:latin typeface="+mn-ea"/>
              </a:rPr>
              <a:t>消費税差額明細作成</a:t>
            </a:r>
            <a:endParaRPr kumimoji="1" lang="ja-JP" altLang="en-US" sz="1050">
              <a:solidFill>
                <a:schemeClr val="accent4">
                  <a:lumMod val="65000"/>
                  <a:lumOff val="35000"/>
                </a:schemeClr>
              </a:solidFill>
              <a:latin typeface="+mn-ea"/>
            </a:endParaRPr>
          </a:p>
        </p:txBody>
      </p:sp>
      <p:grpSp>
        <p:nvGrpSpPr>
          <p:cNvPr id="32" name="グループ化 31">
            <a:extLst>
              <a:ext uri="{FF2B5EF4-FFF2-40B4-BE49-F238E27FC236}">
                <a16:creationId xmlns:a16="http://schemas.microsoft.com/office/drawing/2014/main" id="{6062343C-D3A5-9469-D588-37B1A3D753CF}"/>
              </a:ext>
            </a:extLst>
          </p:cNvPr>
          <p:cNvGrpSpPr/>
          <p:nvPr/>
        </p:nvGrpSpPr>
        <p:grpSpPr>
          <a:xfrm>
            <a:off x="391825" y="4868515"/>
            <a:ext cx="3539923" cy="219731"/>
            <a:chOff x="4294917" y="1587217"/>
            <a:chExt cx="3539923" cy="216000"/>
          </a:xfrm>
        </p:grpSpPr>
        <p:sp>
          <p:nvSpPr>
            <p:cNvPr id="35" name="楕円 34">
              <a:extLst>
                <a:ext uri="{FF2B5EF4-FFF2-40B4-BE49-F238E27FC236}">
                  <a16:creationId xmlns:a16="http://schemas.microsoft.com/office/drawing/2014/main" id="{5C576A6A-12A5-6E39-8C6F-E7C386446C7A}"/>
                </a:ext>
              </a:extLst>
            </p:cNvPr>
            <p:cNvSpPr/>
            <p:nvPr/>
          </p:nvSpPr>
          <p:spPr>
            <a:xfrm>
              <a:off x="4294917" y="1587217"/>
              <a:ext cx="216000" cy="216000"/>
            </a:xfrm>
            <a:prstGeom prst="ellipse">
              <a:avLst/>
            </a:prstGeom>
            <a:solidFill>
              <a:schemeClr val="bg1">
                <a:lumMod val="5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en-US" altLang="ja-JP" sz="1200" b="1">
                  <a:solidFill>
                    <a:schemeClr val="bg1"/>
                  </a:solidFill>
                  <a:latin typeface="+mn-ea"/>
                  <a:cs typeface="Hiragino Kaku Gothic Pro W3" charset="-128"/>
                </a:rPr>
                <a:t>Ⅹ</a:t>
              </a:r>
              <a:endParaRPr kumimoji="1" lang="ja-JP" altLang="en-US" sz="1200" b="1">
                <a:solidFill>
                  <a:schemeClr val="bg1"/>
                </a:solidFill>
                <a:latin typeface="+mn-ea"/>
                <a:cs typeface="Hiragino Kaku Gothic Pro W3" charset="-128"/>
              </a:endParaRPr>
            </a:p>
          </p:txBody>
        </p:sp>
        <p:sp>
          <p:nvSpPr>
            <p:cNvPr id="37" name="正方形/長方形 36">
              <a:extLst>
                <a:ext uri="{FF2B5EF4-FFF2-40B4-BE49-F238E27FC236}">
                  <a16:creationId xmlns:a16="http://schemas.microsoft.com/office/drawing/2014/main" id="{0BDC6B7A-609A-839A-3700-72A8D98B429F}"/>
                </a:ext>
              </a:extLst>
            </p:cNvPr>
            <p:cNvSpPr/>
            <p:nvPr/>
          </p:nvSpPr>
          <p:spPr>
            <a:xfrm>
              <a:off x="4666840" y="1587217"/>
              <a:ext cx="31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kumimoji="1" lang="ja-JP" altLang="en-US" sz="1200" b="1">
                  <a:solidFill>
                    <a:schemeClr val="accent4">
                      <a:lumMod val="65000"/>
                      <a:lumOff val="35000"/>
                    </a:schemeClr>
                  </a:solidFill>
                  <a:latin typeface="+mn-ea"/>
                  <a:cs typeface="Hiragino Kaku Gothic Pro W3" charset="-128"/>
                </a:rPr>
                <a:t>税差額分の明細を作成する</a:t>
              </a:r>
              <a:endParaRPr kumimoji="1" lang="ja-JP" altLang="en-US" sz="1200">
                <a:solidFill>
                  <a:schemeClr val="accent4">
                    <a:lumMod val="65000"/>
                    <a:lumOff val="35000"/>
                  </a:schemeClr>
                </a:solidFill>
                <a:latin typeface="+mn-ea"/>
                <a:cs typeface="Hiragino Kaku Gothic Pro W3" charset="-128"/>
              </a:endParaRPr>
            </a:p>
          </p:txBody>
        </p:sp>
      </p:grpSp>
      <p:sp>
        <p:nvSpPr>
          <p:cNvPr id="39" name="円弧 38">
            <a:extLst>
              <a:ext uri="{FF2B5EF4-FFF2-40B4-BE49-F238E27FC236}">
                <a16:creationId xmlns:a16="http://schemas.microsoft.com/office/drawing/2014/main" id="{C9C07C55-1A21-F82E-D746-02EE8888D157}"/>
              </a:ext>
            </a:extLst>
          </p:cNvPr>
          <p:cNvSpPr/>
          <p:nvPr/>
        </p:nvSpPr>
        <p:spPr>
          <a:xfrm rot="5400000" flipH="1">
            <a:off x="5467766" y="4290268"/>
            <a:ext cx="144000" cy="2412000"/>
          </a:xfrm>
          <a:prstGeom prst="arc">
            <a:avLst>
              <a:gd name="adj1" fmla="val 12147469"/>
              <a:gd name="adj2" fmla="val 21072921"/>
            </a:avLst>
          </a:prstGeom>
          <a:ln>
            <a:solidFill>
              <a:schemeClr val="bg1">
                <a:lumMod val="50000"/>
              </a:schemeClr>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40" name="正方形/長方形 39">
            <a:extLst>
              <a:ext uri="{FF2B5EF4-FFF2-40B4-BE49-F238E27FC236}">
                <a16:creationId xmlns:a16="http://schemas.microsoft.com/office/drawing/2014/main" id="{CEC401CC-3D36-112A-655C-F1C52C2FC63D}"/>
              </a:ext>
            </a:extLst>
          </p:cNvPr>
          <p:cNvSpPr/>
          <p:nvPr/>
        </p:nvSpPr>
        <p:spPr>
          <a:xfrm>
            <a:off x="5646833" y="5322671"/>
            <a:ext cx="995393" cy="31586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36000" tIns="36000" rIns="36000" bIns="36000" rtlCol="0" anchor="ctr"/>
          <a:lstStyle>
            <a:defPPr>
              <a:defRPr lang="ja-JP"/>
            </a:defPPr>
            <a:lvl1pPr algn="l" rtl="0" fontAlgn="base">
              <a:spcBef>
                <a:spcPct val="0"/>
              </a:spcBef>
              <a:spcAft>
                <a:spcPct val="0"/>
              </a:spcAft>
              <a:defRPr kumimoji="1" kern="1200">
                <a:solidFill>
                  <a:schemeClr val="lt1"/>
                </a:solidFill>
                <a:latin typeface="+mn-lt"/>
                <a:ea typeface="+mn-ea"/>
                <a:cs typeface="+mn-cs"/>
              </a:defRPr>
            </a:lvl1pPr>
            <a:lvl2pPr marL="457200" algn="l" rtl="0" fontAlgn="base">
              <a:spcBef>
                <a:spcPct val="0"/>
              </a:spcBef>
              <a:spcAft>
                <a:spcPct val="0"/>
              </a:spcAft>
              <a:defRPr kumimoji="1" kern="1200">
                <a:solidFill>
                  <a:schemeClr val="lt1"/>
                </a:solidFill>
                <a:latin typeface="+mn-lt"/>
                <a:ea typeface="+mn-ea"/>
                <a:cs typeface="+mn-cs"/>
              </a:defRPr>
            </a:lvl2pPr>
            <a:lvl3pPr marL="914400" algn="l" rtl="0" fontAlgn="base">
              <a:spcBef>
                <a:spcPct val="0"/>
              </a:spcBef>
              <a:spcAft>
                <a:spcPct val="0"/>
              </a:spcAft>
              <a:defRPr kumimoji="1" kern="1200">
                <a:solidFill>
                  <a:schemeClr val="lt1"/>
                </a:solidFill>
                <a:latin typeface="+mn-lt"/>
                <a:ea typeface="+mn-ea"/>
                <a:cs typeface="+mn-cs"/>
              </a:defRPr>
            </a:lvl3pPr>
            <a:lvl4pPr marL="1371600" algn="l" rtl="0" fontAlgn="base">
              <a:spcBef>
                <a:spcPct val="0"/>
              </a:spcBef>
              <a:spcAft>
                <a:spcPct val="0"/>
              </a:spcAft>
              <a:defRPr kumimoji="1" kern="1200">
                <a:solidFill>
                  <a:schemeClr val="lt1"/>
                </a:solidFill>
                <a:latin typeface="+mn-lt"/>
                <a:ea typeface="+mn-ea"/>
                <a:cs typeface="+mn-cs"/>
              </a:defRPr>
            </a:lvl4pPr>
            <a:lvl5pPr marL="1828800" algn="l" rtl="0" fontAlgn="base">
              <a:spcBef>
                <a:spcPct val="0"/>
              </a:spcBef>
              <a:spcAft>
                <a:spcPct val="0"/>
              </a:spcAft>
              <a:defRPr kumimoji="1" kern="1200">
                <a:solidFill>
                  <a:schemeClr val="lt1"/>
                </a:solidFill>
                <a:latin typeface="+mn-lt"/>
                <a:ea typeface="+mn-ea"/>
                <a:cs typeface="+mn-cs"/>
              </a:defRPr>
            </a:lvl5pPr>
            <a:lvl6pPr marL="2286000" algn="l" defTabSz="914400" rtl="0" eaLnBrk="1" latinLnBrk="0" hangingPunct="1">
              <a:defRPr kumimoji="1" kern="1200">
                <a:solidFill>
                  <a:schemeClr val="lt1"/>
                </a:solidFill>
                <a:latin typeface="+mn-lt"/>
                <a:ea typeface="+mn-ea"/>
                <a:cs typeface="+mn-cs"/>
              </a:defRPr>
            </a:lvl6pPr>
            <a:lvl7pPr marL="2743200" algn="l" defTabSz="914400" rtl="0" eaLnBrk="1" latinLnBrk="0" hangingPunct="1">
              <a:defRPr kumimoji="1" kern="1200">
                <a:solidFill>
                  <a:schemeClr val="lt1"/>
                </a:solidFill>
                <a:latin typeface="+mn-lt"/>
                <a:ea typeface="+mn-ea"/>
                <a:cs typeface="+mn-cs"/>
              </a:defRPr>
            </a:lvl7pPr>
            <a:lvl8pPr marL="3200400" algn="l" defTabSz="914400" rtl="0" eaLnBrk="1" latinLnBrk="0" hangingPunct="1">
              <a:defRPr kumimoji="1" kern="1200">
                <a:solidFill>
                  <a:schemeClr val="lt1"/>
                </a:solidFill>
                <a:latin typeface="+mn-lt"/>
                <a:ea typeface="+mn-ea"/>
                <a:cs typeface="+mn-cs"/>
              </a:defRPr>
            </a:lvl8pPr>
            <a:lvl9pPr marL="3657600" algn="l" defTabSz="914400" rtl="0" eaLnBrk="1" latinLnBrk="0" hangingPunct="1">
              <a:defRPr kumimoji="1" kern="1200">
                <a:solidFill>
                  <a:schemeClr val="lt1"/>
                </a:solidFill>
                <a:latin typeface="+mn-lt"/>
                <a:ea typeface="+mn-ea"/>
                <a:cs typeface="+mn-cs"/>
              </a:defRPr>
            </a:lvl9pPr>
          </a:lstStyle>
          <a:p>
            <a:pPr algn="ctr" fontAlgn="auto">
              <a:spcBef>
                <a:spcPts val="0"/>
              </a:spcBef>
              <a:spcAft>
                <a:spcPts val="0"/>
              </a:spcAft>
            </a:pPr>
            <a:r>
              <a:rPr lang="en-US" altLang="ja-JP" sz="1000">
                <a:solidFill>
                  <a:srgbClr val="000000">
                    <a:lumMod val="65000"/>
                    <a:lumOff val="35000"/>
                  </a:srgbClr>
                </a:solidFill>
                <a:effectLst>
                  <a:glow rad="127000">
                    <a:schemeClr val="bg1"/>
                  </a:glow>
                </a:effectLst>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Key</a:t>
            </a:r>
            <a:r>
              <a:rPr lang="ja-JP" altLang="en-US" sz="1000">
                <a:solidFill>
                  <a:srgbClr val="000000">
                    <a:lumMod val="65000"/>
                    <a:lumOff val="35000"/>
                  </a:srgbClr>
                </a:solidFill>
                <a:effectLst>
                  <a:glow rad="127000">
                    <a:schemeClr val="bg1"/>
                  </a:glow>
                </a:effectLst>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：統合請求＃</a:t>
            </a:r>
          </a:p>
        </p:txBody>
      </p:sp>
      <p:cxnSp>
        <p:nvCxnSpPr>
          <p:cNvPr id="41" name="直線コネクタ 40">
            <a:extLst>
              <a:ext uri="{FF2B5EF4-FFF2-40B4-BE49-F238E27FC236}">
                <a16:creationId xmlns:a16="http://schemas.microsoft.com/office/drawing/2014/main" id="{E5B359BB-DC3A-7255-23D8-F6DB6E11E878}"/>
              </a:ext>
            </a:extLst>
          </p:cNvPr>
          <p:cNvCxnSpPr>
            <a:cxnSpLocks/>
          </p:cNvCxnSpPr>
          <p:nvPr/>
        </p:nvCxnSpPr>
        <p:spPr>
          <a:xfrm>
            <a:off x="301824" y="6224974"/>
            <a:ext cx="11595600" cy="0"/>
          </a:xfrm>
          <a:prstGeom prst="line">
            <a:avLst/>
          </a:prstGeom>
          <a:noFill/>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43" name="楕円 42">
            <a:extLst>
              <a:ext uri="{FF2B5EF4-FFF2-40B4-BE49-F238E27FC236}">
                <a16:creationId xmlns:a16="http://schemas.microsoft.com/office/drawing/2014/main" id="{29EB928A-8ED0-B27C-8C7C-27A380CB291A}"/>
              </a:ext>
            </a:extLst>
          </p:cNvPr>
          <p:cNvSpPr/>
          <p:nvPr/>
        </p:nvSpPr>
        <p:spPr>
          <a:xfrm>
            <a:off x="391825" y="3402049"/>
            <a:ext cx="215287" cy="216000"/>
          </a:xfrm>
          <a:prstGeom prst="ellipse">
            <a:avLst/>
          </a:prstGeom>
          <a:solidFill>
            <a:schemeClr val="bg1">
              <a:lumMod val="5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en-US" altLang="ja-JP" sz="1200" b="1">
                <a:solidFill>
                  <a:schemeClr val="bg1"/>
                </a:solidFill>
                <a:latin typeface="+mn-ea"/>
                <a:cs typeface="Hiragino Kaku Gothic Pro W3" charset="-128"/>
              </a:rPr>
              <a:t>Ⅸ</a:t>
            </a:r>
            <a:endParaRPr kumimoji="1" lang="ja-JP" altLang="en-US" sz="1200" b="1">
              <a:solidFill>
                <a:schemeClr val="bg1"/>
              </a:solidFill>
              <a:latin typeface="+mn-ea"/>
              <a:cs typeface="Hiragino Kaku Gothic Pro W3" charset="-128"/>
            </a:endParaRPr>
          </a:p>
        </p:txBody>
      </p:sp>
      <p:sp>
        <p:nvSpPr>
          <p:cNvPr id="44" name="正方形/長方形 43">
            <a:extLst>
              <a:ext uri="{FF2B5EF4-FFF2-40B4-BE49-F238E27FC236}">
                <a16:creationId xmlns:a16="http://schemas.microsoft.com/office/drawing/2014/main" id="{90644A70-CDDE-7DE6-416A-56FD2B737A55}"/>
              </a:ext>
            </a:extLst>
          </p:cNvPr>
          <p:cNvSpPr/>
          <p:nvPr/>
        </p:nvSpPr>
        <p:spPr>
          <a:xfrm>
            <a:off x="762520" y="3402049"/>
            <a:ext cx="3157542"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kumimoji="1" lang="ja-JP" altLang="en-US" sz="1200" b="1">
                <a:solidFill>
                  <a:schemeClr val="accent4">
                    <a:lumMod val="65000"/>
                    <a:lumOff val="35000"/>
                  </a:schemeClr>
                </a:solidFill>
                <a:latin typeface="+mn-ea"/>
                <a:cs typeface="Hiragino Kaku Gothic Pro W3" charset="-128"/>
              </a:rPr>
              <a:t>貸方の売掛金明細を作成する</a:t>
            </a:r>
            <a:endParaRPr kumimoji="1" lang="ja-JP" altLang="en-US" sz="1200">
              <a:solidFill>
                <a:schemeClr val="accent4">
                  <a:lumMod val="65000"/>
                  <a:lumOff val="35000"/>
                </a:schemeClr>
              </a:solidFill>
              <a:latin typeface="+mn-ea"/>
              <a:cs typeface="Hiragino Kaku Gothic Pro W3" charset="-128"/>
            </a:endParaRPr>
          </a:p>
        </p:txBody>
      </p:sp>
      <p:sp>
        <p:nvSpPr>
          <p:cNvPr id="45" name="正方形/長方形 44">
            <a:extLst>
              <a:ext uri="{FF2B5EF4-FFF2-40B4-BE49-F238E27FC236}">
                <a16:creationId xmlns:a16="http://schemas.microsoft.com/office/drawing/2014/main" id="{A96B94F1-4883-D1DE-01F6-80592D9AF05C}"/>
              </a:ext>
            </a:extLst>
          </p:cNvPr>
          <p:cNvSpPr/>
          <p:nvPr/>
        </p:nvSpPr>
        <p:spPr>
          <a:xfrm>
            <a:off x="8116471" y="3446205"/>
            <a:ext cx="3780000" cy="11592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252000" indent="-171450">
              <a:buFont typeface="Wingdings" panose="05000000000000000000" pitchFamily="2" charset="2"/>
              <a:buChar char="ü"/>
            </a:pPr>
            <a:r>
              <a:rPr lang="ja-JP" altLang="en-US" sz="1100">
                <a:solidFill>
                  <a:schemeClr val="accent4">
                    <a:lumMod val="65000"/>
                    <a:lumOff val="35000"/>
                  </a:schemeClr>
                </a:solidFill>
                <a:latin typeface="+mn-ea"/>
                <a:cs typeface="Hiragino Kaku Gothic Pro W3" charset="-128"/>
              </a:rPr>
              <a:t>貸方の売掛金（もしくは未収入金）明細を作成する</a:t>
            </a:r>
            <a:br>
              <a:rPr lang="ja-JP" altLang="en-US" sz="1100">
                <a:solidFill>
                  <a:schemeClr val="accent4">
                    <a:lumMod val="65000"/>
                    <a:lumOff val="35000"/>
                  </a:schemeClr>
                </a:solidFill>
                <a:latin typeface="+mn-ea"/>
                <a:cs typeface="Hiragino Kaku Gothic Pro W3" charset="-128"/>
              </a:rPr>
            </a:br>
            <a:r>
              <a:rPr lang="ja-JP" altLang="en-US" sz="1000">
                <a:solidFill>
                  <a:schemeClr val="accent4">
                    <a:lumMod val="65000"/>
                    <a:lumOff val="35000"/>
                  </a:schemeClr>
                </a:solidFill>
                <a:latin typeface="+mn-ea"/>
                <a:cs typeface="Hiragino Kaku Gothic Pro W3" charset="-128"/>
              </a:rPr>
              <a:t>└ 借方の明細から値をコピーした上で不足情報を取得する</a:t>
            </a:r>
            <a:br>
              <a:rPr lang="en-US" altLang="ja-JP" sz="1000">
                <a:solidFill>
                  <a:schemeClr val="accent4">
                    <a:lumMod val="65000"/>
                    <a:lumOff val="35000"/>
                  </a:schemeClr>
                </a:solidFill>
                <a:latin typeface="+mn-ea"/>
                <a:cs typeface="Hiragino Kaku Gothic Pro W3" charset="-128"/>
              </a:rPr>
            </a:br>
            <a:r>
              <a:rPr lang="en-US" altLang="ja-JP" sz="900">
                <a:solidFill>
                  <a:schemeClr val="accent4">
                    <a:lumMod val="65000"/>
                    <a:lumOff val="35000"/>
                  </a:schemeClr>
                </a:solidFill>
                <a:latin typeface="+mn-ea"/>
                <a:cs typeface="Hiragino Kaku Gothic Pro W3" charset="-128"/>
              </a:rPr>
              <a:t>* Ⅷ</a:t>
            </a:r>
            <a:r>
              <a:rPr lang="ja-JP" altLang="en-US" sz="900">
                <a:solidFill>
                  <a:schemeClr val="accent4">
                    <a:lumMod val="65000"/>
                    <a:lumOff val="35000"/>
                  </a:schemeClr>
                </a:solidFill>
                <a:latin typeface="+mn-ea"/>
                <a:cs typeface="Hiragino Kaku Gothic Pro W3" charset="-128"/>
              </a:rPr>
              <a:t>および</a:t>
            </a:r>
            <a:r>
              <a:rPr lang="en-US" altLang="ja-JP" sz="900">
                <a:solidFill>
                  <a:schemeClr val="accent4">
                    <a:lumMod val="65000"/>
                    <a:lumOff val="35000"/>
                  </a:schemeClr>
                </a:solidFill>
                <a:latin typeface="+mn-ea"/>
                <a:cs typeface="Hiragino Kaku Gothic Pro W3" charset="-128"/>
              </a:rPr>
              <a:t>Ⅸ</a:t>
            </a:r>
            <a:r>
              <a:rPr lang="ja-JP" altLang="en-US" sz="900">
                <a:solidFill>
                  <a:schemeClr val="accent4">
                    <a:lumMod val="65000"/>
                    <a:lumOff val="35000"/>
                  </a:schemeClr>
                </a:solidFill>
                <a:latin typeface="+mn-ea"/>
                <a:cs typeface="Hiragino Kaku Gothic Pro W3" charset="-128"/>
              </a:rPr>
              <a:t>を請求</a:t>
            </a:r>
            <a:r>
              <a:rPr lang="en-US" altLang="ja-JP" sz="900">
                <a:solidFill>
                  <a:schemeClr val="accent4">
                    <a:lumMod val="65000"/>
                    <a:lumOff val="35000"/>
                  </a:schemeClr>
                </a:solidFill>
                <a:latin typeface="+mn-ea"/>
                <a:cs typeface="Hiragino Kaku Gothic Pro W3" charset="-128"/>
              </a:rPr>
              <a:t>#</a:t>
            </a:r>
            <a:r>
              <a:rPr lang="ja-JP" altLang="en-US" sz="900">
                <a:solidFill>
                  <a:schemeClr val="accent4">
                    <a:lumMod val="65000"/>
                    <a:lumOff val="35000"/>
                  </a:schemeClr>
                </a:solidFill>
                <a:latin typeface="+mn-ea"/>
                <a:cs typeface="Hiragino Kaku Gothic Pro W3" charset="-128"/>
              </a:rPr>
              <a:t>単位に処理する</a:t>
            </a:r>
          </a:p>
        </p:txBody>
      </p:sp>
      <p:grpSp>
        <p:nvGrpSpPr>
          <p:cNvPr id="18" name="グループ化 17">
            <a:extLst>
              <a:ext uri="{FF2B5EF4-FFF2-40B4-BE49-F238E27FC236}">
                <a16:creationId xmlns:a16="http://schemas.microsoft.com/office/drawing/2014/main" id="{E8CBC516-E659-B41F-B0F4-16C5F0238FD2}"/>
              </a:ext>
            </a:extLst>
          </p:cNvPr>
          <p:cNvGrpSpPr/>
          <p:nvPr/>
        </p:nvGrpSpPr>
        <p:grpSpPr>
          <a:xfrm>
            <a:off x="4333766" y="3791805"/>
            <a:ext cx="3398090" cy="468000"/>
            <a:chOff x="4333766" y="3816472"/>
            <a:chExt cx="3398090" cy="468000"/>
          </a:xfrm>
        </p:grpSpPr>
        <p:sp>
          <p:nvSpPr>
            <p:cNvPr id="52" name="フローチャート: 磁気ディスク 51">
              <a:extLst>
                <a:ext uri="{FF2B5EF4-FFF2-40B4-BE49-F238E27FC236}">
                  <a16:creationId xmlns:a16="http://schemas.microsoft.com/office/drawing/2014/main" id="{08C88175-A114-62EE-D33B-045886A4ED4E}"/>
                </a:ext>
              </a:extLst>
            </p:cNvPr>
            <p:cNvSpPr/>
            <p:nvPr/>
          </p:nvSpPr>
          <p:spPr>
            <a:xfrm>
              <a:off x="6729991" y="3816472"/>
              <a:ext cx="1001865" cy="468000"/>
            </a:xfrm>
            <a:prstGeom prst="flowChartMagneticDisk">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t"/>
            <a:lstStyle/>
            <a:p>
              <a:pPr algn="ctr"/>
              <a:r>
                <a:rPr kumimoji="1" lang="ja-JP" altLang="en-US" sz="1050">
                  <a:solidFill>
                    <a:schemeClr val="accent4">
                      <a:lumMod val="65000"/>
                      <a:lumOff val="35000"/>
                    </a:schemeClr>
                  </a:solidFill>
                  <a:latin typeface="+mn-ea"/>
                  <a:cs typeface="Hiragino Kaku Gothic Pro W3" charset="-128"/>
                </a:rPr>
                <a:t>経理</a:t>
              </a:r>
              <a:r>
                <a:rPr lang="ja-JP" altLang="en-US" sz="1050">
                  <a:solidFill>
                    <a:schemeClr val="accent4">
                      <a:lumMod val="65000"/>
                      <a:lumOff val="35000"/>
                    </a:schemeClr>
                  </a:solidFill>
                  <a:latin typeface="+mn-ea"/>
                  <a:cs typeface="Hiragino Kaku Gothic Pro W3" charset="-128"/>
                </a:rPr>
                <a:t>入金</a:t>
              </a:r>
              <a:r>
                <a:rPr kumimoji="1" lang="ja-JP" altLang="en-US" sz="1050">
                  <a:solidFill>
                    <a:schemeClr val="accent4">
                      <a:lumMod val="65000"/>
                      <a:lumOff val="35000"/>
                    </a:schemeClr>
                  </a:solidFill>
                  <a:latin typeface="+mn-ea"/>
                  <a:cs typeface="Hiragino Kaku Gothic Pro W3" charset="-128"/>
                </a:rPr>
                <a:t>引当</a:t>
              </a:r>
            </a:p>
          </p:txBody>
        </p:sp>
        <p:sp>
          <p:nvSpPr>
            <p:cNvPr id="53" name="フローチャート: 定義済み処理 52">
              <a:extLst>
                <a:ext uri="{FF2B5EF4-FFF2-40B4-BE49-F238E27FC236}">
                  <a16:creationId xmlns:a16="http://schemas.microsoft.com/office/drawing/2014/main" id="{F94CA1BA-70DC-A554-C7A8-5C53B4F75E58}"/>
                </a:ext>
              </a:extLst>
            </p:cNvPr>
            <p:cNvSpPr/>
            <p:nvPr/>
          </p:nvSpPr>
          <p:spPr>
            <a:xfrm>
              <a:off x="4466439" y="3863865"/>
              <a:ext cx="1092630" cy="345654"/>
            </a:xfrm>
            <a:prstGeom prst="flowChartPredefinedProcess">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1050">
                  <a:solidFill>
                    <a:schemeClr val="accent4">
                      <a:lumMod val="65000"/>
                      <a:lumOff val="35000"/>
                    </a:schemeClr>
                  </a:solidFill>
                  <a:latin typeface="+mn-ea"/>
                </a:rPr>
                <a:t>貸方明細</a:t>
              </a:r>
              <a:endParaRPr lang="en-US" altLang="ja-JP" sz="1050">
                <a:solidFill>
                  <a:schemeClr val="accent4">
                    <a:lumMod val="65000"/>
                    <a:lumOff val="35000"/>
                  </a:schemeClr>
                </a:solidFill>
                <a:latin typeface="+mn-ea"/>
              </a:endParaRPr>
            </a:p>
            <a:p>
              <a:pPr algn="ctr"/>
              <a:r>
                <a:rPr kumimoji="1" lang="ja-JP" altLang="en-US" sz="1050">
                  <a:solidFill>
                    <a:schemeClr val="accent4">
                      <a:lumMod val="65000"/>
                      <a:lumOff val="35000"/>
                    </a:schemeClr>
                  </a:solidFill>
                  <a:latin typeface="+mn-ea"/>
                </a:rPr>
                <a:t>作成</a:t>
              </a:r>
            </a:p>
          </p:txBody>
        </p:sp>
        <p:sp>
          <p:nvSpPr>
            <p:cNvPr id="57" name="円弧 56">
              <a:extLst>
                <a:ext uri="{FF2B5EF4-FFF2-40B4-BE49-F238E27FC236}">
                  <a16:creationId xmlns:a16="http://schemas.microsoft.com/office/drawing/2014/main" id="{0510B50A-B346-E702-D42C-875CAEC1F279}"/>
                </a:ext>
              </a:extLst>
            </p:cNvPr>
            <p:cNvSpPr/>
            <p:nvPr/>
          </p:nvSpPr>
          <p:spPr>
            <a:xfrm rot="5400000" flipH="1">
              <a:off x="5467766" y="2852418"/>
              <a:ext cx="144000" cy="2412000"/>
            </a:xfrm>
            <a:prstGeom prst="arc">
              <a:avLst>
                <a:gd name="adj1" fmla="val 12147469"/>
                <a:gd name="adj2" fmla="val 21072921"/>
              </a:avLst>
            </a:prstGeom>
            <a:ln>
              <a:solidFill>
                <a:schemeClr val="bg1">
                  <a:lumMod val="50000"/>
                </a:schemeClr>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62" name="正方形/長方形 61">
              <a:extLst>
                <a:ext uri="{FF2B5EF4-FFF2-40B4-BE49-F238E27FC236}">
                  <a16:creationId xmlns:a16="http://schemas.microsoft.com/office/drawing/2014/main" id="{C0288435-33D9-A42C-9E21-C2876463FEFD}"/>
                </a:ext>
              </a:extLst>
            </p:cNvPr>
            <p:cNvSpPr/>
            <p:nvPr/>
          </p:nvSpPr>
          <p:spPr>
            <a:xfrm>
              <a:off x="5646833" y="3953605"/>
              <a:ext cx="995393" cy="17829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36000" tIns="36000" rIns="36000" bIns="36000" rtlCol="0" anchor="ctr"/>
            <a:lstStyle>
              <a:defPPr>
                <a:defRPr lang="ja-JP"/>
              </a:defPPr>
              <a:lvl1pPr algn="l" rtl="0" fontAlgn="base">
                <a:spcBef>
                  <a:spcPct val="0"/>
                </a:spcBef>
                <a:spcAft>
                  <a:spcPct val="0"/>
                </a:spcAft>
                <a:defRPr kumimoji="1" kern="1200">
                  <a:solidFill>
                    <a:schemeClr val="lt1"/>
                  </a:solidFill>
                  <a:latin typeface="+mn-lt"/>
                  <a:ea typeface="+mn-ea"/>
                  <a:cs typeface="+mn-cs"/>
                </a:defRPr>
              </a:lvl1pPr>
              <a:lvl2pPr marL="457200" algn="l" rtl="0" fontAlgn="base">
                <a:spcBef>
                  <a:spcPct val="0"/>
                </a:spcBef>
                <a:spcAft>
                  <a:spcPct val="0"/>
                </a:spcAft>
                <a:defRPr kumimoji="1" kern="1200">
                  <a:solidFill>
                    <a:schemeClr val="lt1"/>
                  </a:solidFill>
                  <a:latin typeface="+mn-lt"/>
                  <a:ea typeface="+mn-ea"/>
                  <a:cs typeface="+mn-cs"/>
                </a:defRPr>
              </a:lvl2pPr>
              <a:lvl3pPr marL="914400" algn="l" rtl="0" fontAlgn="base">
                <a:spcBef>
                  <a:spcPct val="0"/>
                </a:spcBef>
                <a:spcAft>
                  <a:spcPct val="0"/>
                </a:spcAft>
                <a:defRPr kumimoji="1" kern="1200">
                  <a:solidFill>
                    <a:schemeClr val="lt1"/>
                  </a:solidFill>
                  <a:latin typeface="+mn-lt"/>
                  <a:ea typeface="+mn-ea"/>
                  <a:cs typeface="+mn-cs"/>
                </a:defRPr>
              </a:lvl3pPr>
              <a:lvl4pPr marL="1371600" algn="l" rtl="0" fontAlgn="base">
                <a:spcBef>
                  <a:spcPct val="0"/>
                </a:spcBef>
                <a:spcAft>
                  <a:spcPct val="0"/>
                </a:spcAft>
                <a:defRPr kumimoji="1" kern="1200">
                  <a:solidFill>
                    <a:schemeClr val="lt1"/>
                  </a:solidFill>
                  <a:latin typeface="+mn-lt"/>
                  <a:ea typeface="+mn-ea"/>
                  <a:cs typeface="+mn-cs"/>
                </a:defRPr>
              </a:lvl4pPr>
              <a:lvl5pPr marL="1828800" algn="l" rtl="0" fontAlgn="base">
                <a:spcBef>
                  <a:spcPct val="0"/>
                </a:spcBef>
                <a:spcAft>
                  <a:spcPct val="0"/>
                </a:spcAft>
                <a:defRPr kumimoji="1" kern="1200">
                  <a:solidFill>
                    <a:schemeClr val="lt1"/>
                  </a:solidFill>
                  <a:latin typeface="+mn-lt"/>
                  <a:ea typeface="+mn-ea"/>
                  <a:cs typeface="+mn-cs"/>
                </a:defRPr>
              </a:lvl5pPr>
              <a:lvl6pPr marL="2286000" algn="l" defTabSz="914400" rtl="0" eaLnBrk="1" latinLnBrk="0" hangingPunct="1">
                <a:defRPr kumimoji="1" kern="1200">
                  <a:solidFill>
                    <a:schemeClr val="lt1"/>
                  </a:solidFill>
                  <a:latin typeface="+mn-lt"/>
                  <a:ea typeface="+mn-ea"/>
                  <a:cs typeface="+mn-cs"/>
                </a:defRPr>
              </a:lvl6pPr>
              <a:lvl7pPr marL="2743200" algn="l" defTabSz="914400" rtl="0" eaLnBrk="1" latinLnBrk="0" hangingPunct="1">
                <a:defRPr kumimoji="1" kern="1200">
                  <a:solidFill>
                    <a:schemeClr val="lt1"/>
                  </a:solidFill>
                  <a:latin typeface="+mn-lt"/>
                  <a:ea typeface="+mn-ea"/>
                  <a:cs typeface="+mn-cs"/>
                </a:defRPr>
              </a:lvl7pPr>
              <a:lvl8pPr marL="3200400" algn="l" defTabSz="914400" rtl="0" eaLnBrk="1" latinLnBrk="0" hangingPunct="1">
                <a:defRPr kumimoji="1" kern="1200">
                  <a:solidFill>
                    <a:schemeClr val="lt1"/>
                  </a:solidFill>
                  <a:latin typeface="+mn-lt"/>
                  <a:ea typeface="+mn-ea"/>
                  <a:cs typeface="+mn-cs"/>
                </a:defRPr>
              </a:lvl8pPr>
              <a:lvl9pPr marL="3657600" algn="l" defTabSz="914400" rtl="0" eaLnBrk="1" latinLnBrk="0" hangingPunct="1">
                <a:defRPr kumimoji="1" kern="1200">
                  <a:solidFill>
                    <a:schemeClr val="lt1"/>
                  </a:solidFill>
                  <a:latin typeface="+mn-lt"/>
                  <a:ea typeface="+mn-ea"/>
                  <a:cs typeface="+mn-cs"/>
                </a:defRPr>
              </a:lvl9pPr>
            </a:lstStyle>
            <a:p>
              <a:pPr algn="ctr" fontAlgn="auto">
                <a:spcBef>
                  <a:spcPts val="0"/>
                </a:spcBef>
                <a:spcAft>
                  <a:spcPts val="0"/>
                </a:spcAft>
              </a:pPr>
              <a:r>
                <a:rPr lang="en-US" altLang="ja-JP" sz="1000">
                  <a:solidFill>
                    <a:srgbClr val="000000">
                      <a:lumMod val="65000"/>
                      <a:lumOff val="35000"/>
                    </a:srgbClr>
                  </a:solidFill>
                  <a:effectLst>
                    <a:glow rad="127000">
                      <a:schemeClr val="bg1"/>
                    </a:glow>
                  </a:effectLst>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Key</a:t>
              </a:r>
              <a:r>
                <a:rPr lang="ja-JP" altLang="en-US" sz="1000">
                  <a:solidFill>
                    <a:srgbClr val="000000">
                      <a:lumMod val="65000"/>
                      <a:lumOff val="35000"/>
                    </a:srgbClr>
                  </a:solidFill>
                  <a:effectLst>
                    <a:glow rad="127000">
                      <a:schemeClr val="bg1"/>
                    </a:glow>
                  </a:effectLst>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：請求＃</a:t>
              </a:r>
              <a:endParaRPr lang="en-US" altLang="ja-JP" sz="1000">
                <a:solidFill>
                  <a:srgbClr val="000000">
                    <a:lumMod val="65000"/>
                    <a:lumOff val="35000"/>
                  </a:srgbClr>
                </a:solidFill>
                <a:effectLst>
                  <a:glow rad="127000">
                    <a:schemeClr val="bg1"/>
                  </a:glow>
                </a:effectLst>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endParaRPr>
            </a:p>
          </p:txBody>
        </p:sp>
      </p:grpSp>
      <p:cxnSp>
        <p:nvCxnSpPr>
          <p:cNvPr id="63" name="直線コネクタ 62">
            <a:extLst>
              <a:ext uri="{FF2B5EF4-FFF2-40B4-BE49-F238E27FC236}">
                <a16:creationId xmlns:a16="http://schemas.microsoft.com/office/drawing/2014/main" id="{BACD86B4-A0FC-0329-EA2E-C5174E11D05B}"/>
              </a:ext>
            </a:extLst>
          </p:cNvPr>
          <p:cNvCxnSpPr>
            <a:cxnSpLocks/>
          </p:cNvCxnSpPr>
          <p:nvPr/>
        </p:nvCxnSpPr>
        <p:spPr>
          <a:xfrm>
            <a:off x="301824" y="4766857"/>
            <a:ext cx="11595600" cy="0"/>
          </a:xfrm>
          <a:prstGeom prst="line">
            <a:avLst/>
          </a:prstGeom>
          <a:noFill/>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65" name="グループ化 64">
            <a:extLst>
              <a:ext uri="{FF2B5EF4-FFF2-40B4-BE49-F238E27FC236}">
                <a16:creationId xmlns:a16="http://schemas.microsoft.com/office/drawing/2014/main" id="{63D4C54C-CF6D-7928-C159-E660487D356F}"/>
              </a:ext>
            </a:extLst>
          </p:cNvPr>
          <p:cNvGrpSpPr/>
          <p:nvPr/>
        </p:nvGrpSpPr>
        <p:grpSpPr>
          <a:xfrm>
            <a:off x="762520" y="3732669"/>
            <a:ext cx="3060000" cy="899999"/>
            <a:chOff x="762520" y="5044389"/>
            <a:chExt cx="3240000" cy="1005824"/>
          </a:xfrm>
        </p:grpSpPr>
        <p:sp>
          <p:nvSpPr>
            <p:cNvPr id="66" name="フローチャート: 書類 65">
              <a:extLst>
                <a:ext uri="{FF2B5EF4-FFF2-40B4-BE49-F238E27FC236}">
                  <a16:creationId xmlns:a16="http://schemas.microsoft.com/office/drawing/2014/main" id="{22A5D974-C4E6-0555-06E3-2C4E692A9753}"/>
                </a:ext>
              </a:extLst>
            </p:cNvPr>
            <p:cNvSpPr/>
            <p:nvPr/>
          </p:nvSpPr>
          <p:spPr>
            <a:xfrm>
              <a:off x="762520" y="5044389"/>
              <a:ext cx="3240000" cy="288000"/>
            </a:xfrm>
            <a:prstGeom prst="flowChartDocument">
              <a:avLst/>
            </a:prstGeom>
            <a:solidFill>
              <a:srgbClr val="F4F7FA"/>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1" lang="ja-JP" altLang="en-US" sz="1000" i="0" u="none" strike="noStrike" kern="1200" cap="none" spc="0" normalizeH="0" baseline="0" noProof="0">
                  <a:ln>
                    <a:noFill/>
                  </a:ln>
                  <a:solidFill>
                    <a:schemeClr val="tx1">
                      <a:lumMod val="65000"/>
                      <a:lumOff val="35000"/>
                    </a:schemeClr>
                  </a:solidFill>
                  <a:effectLst>
                    <a:glow rad="38100">
                      <a:srgbClr val="FFFFFF"/>
                    </a:glow>
                  </a:effectLst>
                  <a:uLnTx/>
                  <a:uFillTx/>
                  <a:latin typeface="Meiryo UI"/>
                  <a:ea typeface="Meiryo UI"/>
                  <a:cs typeface="+mn-cs"/>
                </a:rPr>
                <a:t>売掛金：</a:t>
              </a:r>
              <a:r>
                <a:rPr kumimoji="1" lang="en-US" altLang="ja-JP" sz="1000" i="0" u="none" strike="noStrike" kern="1200" cap="none" spc="0" normalizeH="0" baseline="0" noProof="0">
                  <a:ln>
                    <a:noFill/>
                  </a:ln>
                  <a:solidFill>
                    <a:schemeClr val="tx1">
                      <a:lumMod val="65000"/>
                      <a:lumOff val="35000"/>
                    </a:schemeClr>
                  </a:solidFill>
                  <a:effectLst>
                    <a:glow rad="38100">
                      <a:srgbClr val="FFFFFF"/>
                    </a:glow>
                  </a:effectLst>
                  <a:uLnTx/>
                  <a:uFillTx/>
                  <a:latin typeface="Meiryo UI"/>
                  <a:ea typeface="Meiryo UI"/>
                  <a:cs typeface="+mn-cs"/>
                </a:rPr>
                <a:t>1,109</a:t>
              </a:r>
              <a:r>
                <a:rPr kumimoji="1" lang="ja-JP" altLang="en-US" sz="1000" i="0" u="none" strike="noStrike" kern="1200" cap="none" spc="0" normalizeH="0" baseline="0" noProof="0">
                  <a:ln>
                    <a:noFill/>
                  </a:ln>
                  <a:solidFill>
                    <a:schemeClr val="tx1">
                      <a:lumMod val="65000"/>
                      <a:lumOff val="35000"/>
                    </a:schemeClr>
                  </a:solidFill>
                  <a:effectLst>
                    <a:glow rad="38100">
                      <a:srgbClr val="FFFFFF"/>
                    </a:glow>
                  </a:effectLst>
                  <a:uLnTx/>
                  <a:uFillTx/>
                  <a:latin typeface="Meiryo UI"/>
                  <a:ea typeface="Meiryo UI"/>
                  <a:cs typeface="+mn-cs"/>
                </a:rPr>
                <a:t>円</a:t>
              </a:r>
              <a:r>
                <a:rPr kumimoji="1" lang="en-US" altLang="ja-JP" sz="1000" i="0" u="none" strike="noStrike" kern="1200" cap="none" spc="0" normalizeH="0" baseline="0" noProof="0">
                  <a:ln>
                    <a:noFill/>
                  </a:ln>
                  <a:solidFill>
                    <a:schemeClr val="tx1">
                      <a:lumMod val="65000"/>
                      <a:lumOff val="35000"/>
                    </a:schemeClr>
                  </a:solidFill>
                  <a:effectLst>
                    <a:glow rad="38100">
                      <a:srgbClr val="FFFFFF"/>
                    </a:glow>
                  </a:effectLst>
                  <a:uLnTx/>
                  <a:uFillTx/>
                  <a:latin typeface="Meiryo UI"/>
                  <a:ea typeface="Meiryo UI"/>
                  <a:cs typeface="+mn-cs"/>
                </a:rPr>
                <a:t>(S001)</a:t>
              </a:r>
              <a:r>
                <a:rPr kumimoji="1" lang="ja-JP" altLang="en-US" sz="1000" i="0" u="none" strike="noStrike" kern="1200" cap="none" spc="0" normalizeH="0" baseline="0" noProof="0">
                  <a:ln>
                    <a:noFill/>
                  </a:ln>
                  <a:solidFill>
                    <a:schemeClr val="tx1">
                      <a:lumMod val="65000"/>
                      <a:lumOff val="35000"/>
                    </a:schemeClr>
                  </a:solidFill>
                  <a:effectLst>
                    <a:glow rad="38100">
                      <a:srgbClr val="FFFFFF"/>
                    </a:glow>
                  </a:effectLst>
                  <a:uLnTx/>
                  <a:uFillTx/>
                  <a:latin typeface="Meiryo UI"/>
                  <a:ea typeface="Meiryo UI"/>
                  <a:cs typeface="+mn-cs"/>
                </a:rPr>
                <a:t>／</a:t>
              </a:r>
              <a:r>
                <a:rPr kumimoji="1" lang="ja-JP" altLang="en-US" sz="1000" b="1" i="0" u="none" strike="noStrike" kern="1200" cap="none" spc="0" normalizeH="0" baseline="0" noProof="0">
                  <a:ln>
                    <a:noFill/>
                  </a:ln>
                  <a:solidFill>
                    <a:srgbClr val="3797AE"/>
                  </a:solidFill>
                  <a:effectLst>
                    <a:glow rad="38100">
                      <a:srgbClr val="FFFFFF"/>
                    </a:glow>
                  </a:effectLst>
                  <a:uLnTx/>
                  <a:uFillTx/>
                  <a:latin typeface="Meiryo UI"/>
                  <a:ea typeface="Meiryo UI"/>
                  <a:cs typeface="+mn-cs"/>
                </a:rPr>
                <a:t>売掛金：</a:t>
              </a:r>
              <a:r>
                <a:rPr kumimoji="1" lang="en-US" altLang="ja-JP" sz="1000" b="1" i="0" u="none" strike="noStrike" kern="1200" cap="none" spc="0" normalizeH="0" baseline="0" noProof="0">
                  <a:ln>
                    <a:noFill/>
                  </a:ln>
                  <a:solidFill>
                    <a:srgbClr val="3797AE"/>
                  </a:solidFill>
                  <a:effectLst>
                    <a:glow rad="38100">
                      <a:srgbClr val="FFFFFF"/>
                    </a:glow>
                  </a:effectLst>
                  <a:uLnTx/>
                  <a:uFillTx/>
                  <a:latin typeface="Meiryo UI"/>
                  <a:ea typeface="Meiryo UI"/>
                  <a:cs typeface="+mn-cs"/>
                </a:rPr>
                <a:t>1,109</a:t>
              </a:r>
              <a:r>
                <a:rPr kumimoji="1" lang="ja-JP" altLang="en-US" sz="1000" b="1" i="0" u="none" strike="noStrike" kern="1200" cap="none" spc="0" normalizeH="0" baseline="0" noProof="0">
                  <a:ln>
                    <a:noFill/>
                  </a:ln>
                  <a:solidFill>
                    <a:srgbClr val="3797AE"/>
                  </a:solidFill>
                  <a:effectLst>
                    <a:glow rad="38100">
                      <a:srgbClr val="FFFFFF"/>
                    </a:glow>
                  </a:effectLst>
                  <a:uLnTx/>
                  <a:uFillTx/>
                  <a:latin typeface="Meiryo UI"/>
                  <a:ea typeface="Meiryo UI"/>
                  <a:cs typeface="+mn-cs"/>
                </a:rPr>
                <a:t>円</a:t>
              </a:r>
              <a:endParaRPr kumimoji="1" lang="en-US" altLang="ja-JP" sz="1000" b="1" i="0" u="none" strike="noStrike" kern="1200" cap="none" spc="0" normalizeH="0" baseline="0" noProof="0">
                <a:ln>
                  <a:noFill/>
                </a:ln>
                <a:solidFill>
                  <a:srgbClr val="3797AE"/>
                </a:solidFill>
                <a:effectLst>
                  <a:glow rad="38100">
                    <a:srgbClr val="FFFFFF"/>
                  </a:glow>
                </a:effectLst>
                <a:uLnTx/>
                <a:uFillTx/>
                <a:latin typeface="Meiryo UI"/>
                <a:ea typeface="Meiryo UI"/>
                <a:cs typeface="+mn-cs"/>
              </a:endParaRPr>
            </a:p>
          </p:txBody>
        </p:sp>
        <p:sp>
          <p:nvSpPr>
            <p:cNvPr id="67" name="フローチャート: 書類 66">
              <a:extLst>
                <a:ext uri="{FF2B5EF4-FFF2-40B4-BE49-F238E27FC236}">
                  <a16:creationId xmlns:a16="http://schemas.microsoft.com/office/drawing/2014/main" id="{4DC1F9C1-9821-A872-6D80-E3848061A6BF}"/>
                </a:ext>
              </a:extLst>
            </p:cNvPr>
            <p:cNvSpPr/>
            <p:nvPr/>
          </p:nvSpPr>
          <p:spPr>
            <a:xfrm>
              <a:off x="762520" y="5403301"/>
              <a:ext cx="3240000" cy="288000"/>
            </a:xfrm>
            <a:prstGeom prst="flowChartDocument">
              <a:avLst/>
            </a:prstGeom>
            <a:solidFill>
              <a:srgbClr val="F4F7FA"/>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1" lang="ja-JP" altLang="en-US" sz="1000" i="0" u="none" strike="noStrike" kern="1200" cap="none" spc="0" normalizeH="0" baseline="0" noProof="0">
                  <a:ln>
                    <a:noFill/>
                  </a:ln>
                  <a:solidFill>
                    <a:schemeClr val="bg1">
                      <a:lumMod val="75000"/>
                    </a:schemeClr>
                  </a:solidFill>
                  <a:effectLst>
                    <a:glow rad="38100">
                      <a:srgbClr val="FFFFFF"/>
                    </a:glow>
                  </a:effectLst>
                  <a:uLnTx/>
                  <a:uFillTx/>
                  <a:latin typeface="Meiryo UI"/>
                  <a:ea typeface="Meiryo UI"/>
                  <a:cs typeface="+mn-cs"/>
                </a:rPr>
                <a:t>売掛金：</a:t>
              </a:r>
              <a:r>
                <a:rPr lang="en-US" altLang="ja-JP" sz="1000">
                  <a:solidFill>
                    <a:schemeClr val="bg1">
                      <a:lumMod val="75000"/>
                    </a:schemeClr>
                  </a:solidFill>
                  <a:effectLst>
                    <a:glow rad="38100">
                      <a:srgbClr val="FFFFFF"/>
                    </a:glow>
                  </a:effectLst>
                  <a:latin typeface="Meiryo UI"/>
                  <a:ea typeface="Meiryo UI"/>
                </a:rPr>
                <a:t>1,101</a:t>
              </a:r>
              <a:r>
                <a:rPr kumimoji="1" lang="ja-JP" altLang="en-US" sz="1000" i="0" u="none" strike="noStrike" kern="1200" cap="none" spc="0" normalizeH="0" baseline="0" noProof="0">
                  <a:ln>
                    <a:noFill/>
                  </a:ln>
                  <a:solidFill>
                    <a:schemeClr val="bg1">
                      <a:lumMod val="75000"/>
                    </a:schemeClr>
                  </a:solidFill>
                  <a:effectLst>
                    <a:glow rad="38100">
                      <a:srgbClr val="FFFFFF"/>
                    </a:glow>
                  </a:effectLst>
                  <a:uLnTx/>
                  <a:uFillTx/>
                  <a:latin typeface="Meiryo UI"/>
                  <a:ea typeface="Meiryo UI"/>
                  <a:cs typeface="+mn-cs"/>
                </a:rPr>
                <a:t>円</a:t>
              </a:r>
              <a:r>
                <a:rPr kumimoji="1" lang="en-US" altLang="ja-JP" sz="1000" i="0" u="none" strike="noStrike" kern="1200" cap="none" spc="0" normalizeH="0" baseline="0" noProof="0">
                  <a:ln>
                    <a:noFill/>
                  </a:ln>
                  <a:solidFill>
                    <a:schemeClr val="bg1">
                      <a:lumMod val="75000"/>
                    </a:schemeClr>
                  </a:solidFill>
                  <a:effectLst>
                    <a:glow rad="38100">
                      <a:srgbClr val="FFFFFF"/>
                    </a:glow>
                  </a:effectLst>
                  <a:uLnTx/>
                  <a:uFillTx/>
                  <a:latin typeface="Meiryo UI"/>
                  <a:ea typeface="Meiryo UI"/>
                  <a:cs typeface="+mn-cs"/>
                </a:rPr>
                <a:t>(S002)</a:t>
              </a:r>
              <a:r>
                <a:rPr kumimoji="1" lang="ja-JP" altLang="en-US" sz="1000" i="0" u="none" strike="noStrike" kern="1200" cap="none" spc="0" normalizeH="0" baseline="0" noProof="0">
                  <a:ln>
                    <a:noFill/>
                  </a:ln>
                  <a:solidFill>
                    <a:schemeClr val="bg1">
                      <a:lumMod val="75000"/>
                    </a:schemeClr>
                  </a:solidFill>
                  <a:effectLst>
                    <a:glow rad="38100">
                      <a:srgbClr val="FFFFFF"/>
                    </a:glow>
                  </a:effectLst>
                  <a:uLnTx/>
                  <a:uFillTx/>
                  <a:latin typeface="Meiryo UI"/>
                  <a:ea typeface="Meiryo UI"/>
                  <a:cs typeface="+mn-cs"/>
                </a:rPr>
                <a:t>／売掛金：</a:t>
              </a:r>
              <a:r>
                <a:rPr lang="en-US" altLang="ja-JP" sz="1000">
                  <a:solidFill>
                    <a:schemeClr val="bg1">
                      <a:lumMod val="75000"/>
                    </a:schemeClr>
                  </a:solidFill>
                  <a:effectLst>
                    <a:glow rad="38100">
                      <a:srgbClr val="FFFFFF"/>
                    </a:glow>
                  </a:effectLst>
                  <a:latin typeface="Meiryo UI"/>
                  <a:ea typeface="Meiryo UI"/>
                </a:rPr>
                <a:t>1,101</a:t>
              </a:r>
              <a:r>
                <a:rPr kumimoji="1" lang="ja-JP" altLang="en-US" sz="1000" i="0" u="none" strike="noStrike" kern="1200" cap="none" spc="0" normalizeH="0" baseline="0" noProof="0">
                  <a:ln>
                    <a:noFill/>
                  </a:ln>
                  <a:solidFill>
                    <a:schemeClr val="bg1">
                      <a:lumMod val="75000"/>
                    </a:schemeClr>
                  </a:solidFill>
                  <a:effectLst>
                    <a:glow rad="38100">
                      <a:srgbClr val="FFFFFF"/>
                    </a:glow>
                  </a:effectLst>
                  <a:uLnTx/>
                  <a:uFillTx/>
                  <a:latin typeface="Meiryo UI"/>
                  <a:ea typeface="Meiryo UI"/>
                  <a:cs typeface="+mn-cs"/>
                </a:rPr>
                <a:t>円</a:t>
              </a:r>
              <a:endParaRPr kumimoji="1" lang="en-US" altLang="ja-JP" sz="1000" i="0" u="none" strike="noStrike" kern="1200" cap="none" spc="0" normalizeH="0" baseline="0" noProof="0">
                <a:ln>
                  <a:noFill/>
                </a:ln>
                <a:solidFill>
                  <a:schemeClr val="bg1">
                    <a:lumMod val="75000"/>
                  </a:schemeClr>
                </a:solidFill>
                <a:effectLst>
                  <a:glow rad="38100">
                    <a:srgbClr val="FFFFFF"/>
                  </a:glow>
                </a:effectLst>
                <a:uLnTx/>
                <a:uFillTx/>
                <a:latin typeface="Meiryo UI"/>
                <a:ea typeface="Meiryo UI"/>
                <a:cs typeface="+mn-cs"/>
              </a:endParaRPr>
            </a:p>
          </p:txBody>
        </p:sp>
        <p:sp>
          <p:nvSpPr>
            <p:cNvPr id="68" name="フローチャート: 書類 67">
              <a:extLst>
                <a:ext uri="{FF2B5EF4-FFF2-40B4-BE49-F238E27FC236}">
                  <a16:creationId xmlns:a16="http://schemas.microsoft.com/office/drawing/2014/main" id="{670C9DA2-DE7E-77E0-E95B-AAB26A8EA181}"/>
                </a:ext>
              </a:extLst>
            </p:cNvPr>
            <p:cNvSpPr/>
            <p:nvPr/>
          </p:nvSpPr>
          <p:spPr>
            <a:xfrm>
              <a:off x="762520" y="5762213"/>
              <a:ext cx="3240000" cy="288000"/>
            </a:xfrm>
            <a:prstGeom prst="flowChartDocument">
              <a:avLst/>
            </a:prstGeom>
            <a:solidFill>
              <a:srgbClr val="F4F7FA"/>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lang="ja-JP" altLang="en-US" sz="1000">
                  <a:solidFill>
                    <a:schemeClr val="bg1">
                      <a:lumMod val="75000"/>
                    </a:schemeClr>
                  </a:solidFill>
                  <a:effectLst>
                    <a:glow rad="38100">
                      <a:srgbClr val="FFFFFF"/>
                    </a:glow>
                  </a:effectLst>
                  <a:latin typeface="Meiryo UI"/>
                  <a:ea typeface="Meiryo UI"/>
                </a:rPr>
                <a:t>売掛金：       </a:t>
              </a:r>
              <a:r>
                <a:rPr lang="en-US" altLang="ja-JP" sz="1000">
                  <a:solidFill>
                    <a:schemeClr val="bg1">
                      <a:lumMod val="75000"/>
                    </a:schemeClr>
                  </a:solidFill>
                  <a:effectLst>
                    <a:glow rad="38100">
                      <a:srgbClr val="FFFFFF"/>
                    </a:glow>
                  </a:effectLst>
                  <a:latin typeface="Meiryo UI"/>
                  <a:ea typeface="Meiryo UI"/>
                </a:rPr>
                <a:t>1</a:t>
              </a:r>
              <a:r>
                <a:rPr lang="ja-JP" altLang="en-US" sz="1000">
                  <a:solidFill>
                    <a:schemeClr val="bg1">
                      <a:lumMod val="75000"/>
                    </a:schemeClr>
                  </a:solidFill>
                  <a:effectLst>
                    <a:glow rad="38100">
                      <a:srgbClr val="FFFFFF"/>
                    </a:glow>
                  </a:effectLst>
                  <a:latin typeface="Meiryo UI"/>
                  <a:ea typeface="Meiryo UI"/>
                </a:rPr>
                <a:t>円    </a:t>
              </a:r>
              <a:r>
                <a:rPr kumimoji="1" lang="ja-JP" altLang="en-US" sz="1000" i="0" u="none" strike="noStrike" kern="1200" cap="none" spc="0" normalizeH="0" baseline="0" noProof="0">
                  <a:ln>
                    <a:noFill/>
                  </a:ln>
                  <a:solidFill>
                    <a:schemeClr val="bg1">
                      <a:lumMod val="75000"/>
                    </a:schemeClr>
                  </a:solidFill>
                  <a:effectLst>
                    <a:glow rad="38100">
                      <a:srgbClr val="FFFFFF"/>
                    </a:glow>
                  </a:effectLst>
                  <a:uLnTx/>
                  <a:uFillTx/>
                  <a:latin typeface="Meiryo UI"/>
                  <a:ea typeface="Meiryo UI"/>
                  <a:cs typeface="+mn-cs"/>
                </a:rPr>
                <a:t> </a:t>
              </a:r>
              <a:r>
                <a:rPr lang="ja-JP" altLang="en-US" sz="1000">
                  <a:solidFill>
                    <a:schemeClr val="bg1">
                      <a:lumMod val="75000"/>
                    </a:schemeClr>
                  </a:solidFill>
                  <a:effectLst>
                    <a:glow rad="38100">
                      <a:srgbClr val="FFFFFF"/>
                    </a:glow>
                  </a:effectLst>
                  <a:latin typeface="Meiryo UI"/>
                  <a:ea typeface="Meiryo UI"/>
                </a:rPr>
                <a:t>　　 </a:t>
              </a:r>
              <a:r>
                <a:rPr kumimoji="1" lang="ja-JP" altLang="en-US" sz="1000" i="0" u="none" strike="noStrike" kern="1200" cap="none" spc="0" normalizeH="0" baseline="0" noProof="0">
                  <a:ln>
                    <a:noFill/>
                  </a:ln>
                  <a:solidFill>
                    <a:schemeClr val="bg1">
                      <a:lumMod val="75000"/>
                    </a:schemeClr>
                  </a:solidFill>
                  <a:effectLst>
                    <a:glow rad="38100">
                      <a:srgbClr val="FFFFFF"/>
                    </a:glow>
                  </a:effectLst>
                  <a:uLnTx/>
                  <a:uFillTx/>
                  <a:latin typeface="Meiryo UI"/>
                  <a:ea typeface="Meiryo UI"/>
                  <a:cs typeface="+mn-cs"/>
                </a:rPr>
                <a:t>／</a:t>
              </a:r>
              <a:r>
                <a:rPr lang="ja-JP" altLang="en-US" sz="1000">
                  <a:solidFill>
                    <a:schemeClr val="bg1">
                      <a:lumMod val="75000"/>
                    </a:schemeClr>
                  </a:solidFill>
                  <a:effectLst>
                    <a:glow rad="38100">
                      <a:srgbClr val="FFFFFF"/>
                    </a:glow>
                  </a:effectLst>
                  <a:latin typeface="Meiryo UI"/>
                  <a:ea typeface="Meiryo UI"/>
                </a:rPr>
                <a:t>売掛金：       </a:t>
              </a:r>
              <a:r>
                <a:rPr lang="en-US" altLang="ja-JP" sz="1000">
                  <a:solidFill>
                    <a:schemeClr val="bg1">
                      <a:lumMod val="75000"/>
                    </a:schemeClr>
                  </a:solidFill>
                  <a:effectLst>
                    <a:glow rad="38100">
                      <a:srgbClr val="FFFFFF"/>
                    </a:glow>
                  </a:effectLst>
                  <a:latin typeface="Meiryo UI"/>
                  <a:ea typeface="Meiryo UI"/>
                </a:rPr>
                <a:t>1</a:t>
              </a:r>
              <a:r>
                <a:rPr lang="ja-JP" altLang="en-US" sz="1000">
                  <a:solidFill>
                    <a:schemeClr val="bg1">
                      <a:lumMod val="75000"/>
                    </a:schemeClr>
                  </a:solidFill>
                  <a:effectLst>
                    <a:glow rad="38100">
                      <a:srgbClr val="FFFFFF"/>
                    </a:glow>
                  </a:effectLst>
                  <a:latin typeface="Meiryo UI"/>
                  <a:ea typeface="Meiryo UI"/>
                </a:rPr>
                <a:t>円</a:t>
              </a:r>
              <a:endParaRPr kumimoji="1" lang="en-US" altLang="ja-JP" sz="1000" b="1" i="0" u="none" strike="noStrike" kern="1200" cap="none" spc="0" normalizeH="0" baseline="0" noProof="0">
                <a:ln>
                  <a:noFill/>
                </a:ln>
                <a:solidFill>
                  <a:schemeClr val="bg1">
                    <a:lumMod val="75000"/>
                  </a:schemeClr>
                </a:solidFill>
                <a:effectLst>
                  <a:glow rad="38100">
                    <a:srgbClr val="FFFFFF"/>
                  </a:glow>
                </a:effectLst>
                <a:uLnTx/>
                <a:uFillTx/>
                <a:latin typeface="Meiryo UI"/>
                <a:ea typeface="Meiryo UI"/>
                <a:cs typeface="+mn-cs"/>
              </a:endParaRPr>
            </a:p>
          </p:txBody>
        </p:sp>
      </p:grpSp>
      <p:grpSp>
        <p:nvGrpSpPr>
          <p:cNvPr id="69" name="グループ化 68">
            <a:extLst>
              <a:ext uri="{FF2B5EF4-FFF2-40B4-BE49-F238E27FC236}">
                <a16:creationId xmlns:a16="http://schemas.microsoft.com/office/drawing/2014/main" id="{32903E5C-B53C-28DF-02EE-44733FC5C7E3}"/>
              </a:ext>
            </a:extLst>
          </p:cNvPr>
          <p:cNvGrpSpPr/>
          <p:nvPr/>
        </p:nvGrpSpPr>
        <p:grpSpPr>
          <a:xfrm>
            <a:off x="762520" y="5211648"/>
            <a:ext cx="3060000" cy="899999"/>
            <a:chOff x="762520" y="5044389"/>
            <a:chExt cx="3240000" cy="1005824"/>
          </a:xfrm>
        </p:grpSpPr>
        <p:sp>
          <p:nvSpPr>
            <p:cNvPr id="71" name="フローチャート: 書類 70">
              <a:extLst>
                <a:ext uri="{FF2B5EF4-FFF2-40B4-BE49-F238E27FC236}">
                  <a16:creationId xmlns:a16="http://schemas.microsoft.com/office/drawing/2014/main" id="{0032D719-55C8-EC21-0AA7-A8CE61BDB285}"/>
                </a:ext>
              </a:extLst>
            </p:cNvPr>
            <p:cNvSpPr/>
            <p:nvPr/>
          </p:nvSpPr>
          <p:spPr>
            <a:xfrm>
              <a:off x="762520" y="5044389"/>
              <a:ext cx="3240000" cy="288000"/>
            </a:xfrm>
            <a:prstGeom prst="flowChartDocument">
              <a:avLst/>
            </a:prstGeom>
            <a:solidFill>
              <a:srgbClr val="F4F7FA"/>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1" lang="ja-JP" altLang="en-US" sz="1000" i="0" u="none" strike="noStrike" kern="1200" cap="none" spc="0" normalizeH="0" baseline="0" noProof="0">
                  <a:ln>
                    <a:noFill/>
                  </a:ln>
                  <a:solidFill>
                    <a:schemeClr val="tx1">
                      <a:lumMod val="65000"/>
                      <a:lumOff val="35000"/>
                    </a:schemeClr>
                  </a:solidFill>
                  <a:effectLst>
                    <a:glow rad="38100">
                      <a:srgbClr val="FFFFFF"/>
                    </a:glow>
                  </a:effectLst>
                  <a:uLnTx/>
                  <a:uFillTx/>
                  <a:latin typeface="Meiryo UI"/>
                  <a:ea typeface="Meiryo UI"/>
                  <a:cs typeface="+mn-cs"/>
                </a:rPr>
                <a:t>売掛金：</a:t>
              </a:r>
              <a:r>
                <a:rPr kumimoji="1" lang="en-US" altLang="ja-JP" sz="1000" i="0" u="none" strike="noStrike" kern="1200" cap="none" spc="0" normalizeH="0" baseline="0" noProof="0">
                  <a:ln>
                    <a:noFill/>
                  </a:ln>
                  <a:solidFill>
                    <a:schemeClr val="tx1">
                      <a:lumMod val="65000"/>
                      <a:lumOff val="35000"/>
                    </a:schemeClr>
                  </a:solidFill>
                  <a:effectLst>
                    <a:glow rad="38100">
                      <a:srgbClr val="FFFFFF"/>
                    </a:glow>
                  </a:effectLst>
                  <a:uLnTx/>
                  <a:uFillTx/>
                  <a:latin typeface="Meiryo UI"/>
                  <a:ea typeface="Meiryo UI"/>
                  <a:cs typeface="+mn-cs"/>
                </a:rPr>
                <a:t>1,109</a:t>
              </a:r>
              <a:r>
                <a:rPr kumimoji="1" lang="ja-JP" altLang="en-US" sz="1000" i="0" u="none" strike="noStrike" kern="1200" cap="none" spc="0" normalizeH="0" baseline="0" noProof="0">
                  <a:ln>
                    <a:noFill/>
                  </a:ln>
                  <a:solidFill>
                    <a:schemeClr val="tx1">
                      <a:lumMod val="65000"/>
                      <a:lumOff val="35000"/>
                    </a:schemeClr>
                  </a:solidFill>
                  <a:effectLst>
                    <a:glow rad="38100">
                      <a:srgbClr val="FFFFFF"/>
                    </a:glow>
                  </a:effectLst>
                  <a:uLnTx/>
                  <a:uFillTx/>
                  <a:latin typeface="Meiryo UI"/>
                  <a:ea typeface="Meiryo UI"/>
                  <a:cs typeface="+mn-cs"/>
                </a:rPr>
                <a:t>円</a:t>
              </a:r>
              <a:r>
                <a:rPr kumimoji="1" lang="en-US" altLang="ja-JP" sz="1000" i="0" u="none" strike="noStrike" kern="1200" cap="none" spc="0" normalizeH="0" baseline="0" noProof="0">
                  <a:ln>
                    <a:noFill/>
                  </a:ln>
                  <a:solidFill>
                    <a:schemeClr val="tx1">
                      <a:lumMod val="65000"/>
                      <a:lumOff val="35000"/>
                    </a:schemeClr>
                  </a:solidFill>
                  <a:effectLst>
                    <a:glow rad="38100">
                      <a:srgbClr val="FFFFFF"/>
                    </a:glow>
                  </a:effectLst>
                  <a:uLnTx/>
                  <a:uFillTx/>
                  <a:latin typeface="Meiryo UI"/>
                  <a:ea typeface="Meiryo UI"/>
                  <a:cs typeface="+mn-cs"/>
                </a:rPr>
                <a:t>(S001)</a:t>
              </a:r>
              <a:r>
                <a:rPr kumimoji="1" lang="ja-JP" altLang="en-US" sz="1000" i="0" u="none" strike="noStrike" kern="1200" cap="none" spc="0" normalizeH="0" baseline="0" noProof="0">
                  <a:ln>
                    <a:noFill/>
                  </a:ln>
                  <a:solidFill>
                    <a:schemeClr val="tx1">
                      <a:lumMod val="65000"/>
                      <a:lumOff val="35000"/>
                    </a:schemeClr>
                  </a:solidFill>
                  <a:effectLst>
                    <a:glow rad="38100">
                      <a:srgbClr val="FFFFFF"/>
                    </a:glow>
                  </a:effectLst>
                  <a:uLnTx/>
                  <a:uFillTx/>
                  <a:latin typeface="Meiryo UI"/>
                  <a:ea typeface="Meiryo UI"/>
                  <a:cs typeface="+mn-cs"/>
                </a:rPr>
                <a:t>／売掛金：</a:t>
              </a:r>
              <a:r>
                <a:rPr kumimoji="1" lang="en-US" altLang="ja-JP" sz="1000" i="0" u="none" strike="noStrike" kern="1200" cap="none" spc="0" normalizeH="0" baseline="0" noProof="0">
                  <a:ln>
                    <a:noFill/>
                  </a:ln>
                  <a:solidFill>
                    <a:schemeClr val="tx1">
                      <a:lumMod val="65000"/>
                      <a:lumOff val="35000"/>
                    </a:schemeClr>
                  </a:solidFill>
                  <a:effectLst>
                    <a:glow rad="38100">
                      <a:srgbClr val="FFFFFF"/>
                    </a:glow>
                  </a:effectLst>
                  <a:uLnTx/>
                  <a:uFillTx/>
                  <a:latin typeface="Meiryo UI"/>
                  <a:ea typeface="Meiryo UI"/>
                  <a:cs typeface="+mn-cs"/>
                </a:rPr>
                <a:t>1,109</a:t>
              </a:r>
              <a:r>
                <a:rPr kumimoji="1" lang="ja-JP" altLang="en-US" sz="1000" i="0" u="none" strike="noStrike" kern="1200" cap="none" spc="0" normalizeH="0" baseline="0" noProof="0">
                  <a:ln>
                    <a:noFill/>
                  </a:ln>
                  <a:solidFill>
                    <a:schemeClr val="tx1">
                      <a:lumMod val="65000"/>
                      <a:lumOff val="35000"/>
                    </a:schemeClr>
                  </a:solidFill>
                  <a:effectLst>
                    <a:glow rad="38100">
                      <a:srgbClr val="FFFFFF"/>
                    </a:glow>
                  </a:effectLst>
                  <a:uLnTx/>
                  <a:uFillTx/>
                  <a:latin typeface="Meiryo UI"/>
                  <a:ea typeface="Meiryo UI"/>
                  <a:cs typeface="+mn-cs"/>
                </a:rPr>
                <a:t>円</a:t>
              </a:r>
              <a:endParaRPr kumimoji="1" lang="en-US" altLang="ja-JP" sz="1000" i="0" u="none" strike="noStrike" kern="1200" cap="none" spc="0" normalizeH="0" baseline="0" noProof="0">
                <a:ln>
                  <a:noFill/>
                </a:ln>
                <a:solidFill>
                  <a:schemeClr val="tx1">
                    <a:lumMod val="65000"/>
                    <a:lumOff val="35000"/>
                  </a:schemeClr>
                </a:solidFill>
                <a:effectLst>
                  <a:glow rad="38100">
                    <a:srgbClr val="FFFFFF"/>
                  </a:glow>
                </a:effectLst>
                <a:uLnTx/>
                <a:uFillTx/>
                <a:latin typeface="Meiryo UI"/>
                <a:ea typeface="Meiryo UI"/>
                <a:cs typeface="+mn-cs"/>
              </a:endParaRPr>
            </a:p>
          </p:txBody>
        </p:sp>
        <p:sp>
          <p:nvSpPr>
            <p:cNvPr id="72" name="フローチャート: 書類 71">
              <a:extLst>
                <a:ext uri="{FF2B5EF4-FFF2-40B4-BE49-F238E27FC236}">
                  <a16:creationId xmlns:a16="http://schemas.microsoft.com/office/drawing/2014/main" id="{3EB51F63-D623-28C8-7B09-5F26D448F4C6}"/>
                </a:ext>
              </a:extLst>
            </p:cNvPr>
            <p:cNvSpPr/>
            <p:nvPr/>
          </p:nvSpPr>
          <p:spPr>
            <a:xfrm>
              <a:off x="762520" y="5403301"/>
              <a:ext cx="3240000" cy="288000"/>
            </a:xfrm>
            <a:prstGeom prst="flowChartDocument">
              <a:avLst/>
            </a:prstGeom>
            <a:solidFill>
              <a:srgbClr val="F4F7FA"/>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1" lang="ja-JP" altLang="en-US" sz="1000" i="0" u="none" strike="noStrike" kern="1200" cap="none" spc="0" normalizeH="0" baseline="0" noProof="0">
                  <a:ln>
                    <a:noFill/>
                  </a:ln>
                  <a:solidFill>
                    <a:schemeClr val="tx1">
                      <a:lumMod val="65000"/>
                      <a:lumOff val="35000"/>
                    </a:schemeClr>
                  </a:solidFill>
                  <a:effectLst>
                    <a:glow rad="38100">
                      <a:srgbClr val="FFFFFF"/>
                    </a:glow>
                  </a:effectLst>
                  <a:uLnTx/>
                  <a:uFillTx/>
                  <a:latin typeface="Meiryo UI"/>
                  <a:ea typeface="Meiryo UI"/>
                  <a:cs typeface="+mn-cs"/>
                </a:rPr>
                <a:t>売掛金：</a:t>
              </a:r>
              <a:r>
                <a:rPr lang="en-US" altLang="ja-JP" sz="1000">
                  <a:solidFill>
                    <a:schemeClr val="tx1">
                      <a:lumMod val="65000"/>
                      <a:lumOff val="35000"/>
                    </a:schemeClr>
                  </a:solidFill>
                  <a:effectLst>
                    <a:glow rad="38100">
                      <a:srgbClr val="FFFFFF"/>
                    </a:glow>
                  </a:effectLst>
                  <a:latin typeface="Meiryo UI"/>
                  <a:ea typeface="Meiryo UI"/>
                </a:rPr>
                <a:t>1,101</a:t>
              </a:r>
              <a:r>
                <a:rPr kumimoji="1" lang="ja-JP" altLang="en-US" sz="1000" i="0" u="none" strike="noStrike" kern="1200" cap="none" spc="0" normalizeH="0" baseline="0" noProof="0">
                  <a:ln>
                    <a:noFill/>
                  </a:ln>
                  <a:solidFill>
                    <a:schemeClr val="tx1">
                      <a:lumMod val="65000"/>
                      <a:lumOff val="35000"/>
                    </a:schemeClr>
                  </a:solidFill>
                  <a:effectLst>
                    <a:glow rad="38100">
                      <a:srgbClr val="FFFFFF"/>
                    </a:glow>
                  </a:effectLst>
                  <a:uLnTx/>
                  <a:uFillTx/>
                  <a:latin typeface="Meiryo UI"/>
                  <a:ea typeface="Meiryo UI"/>
                  <a:cs typeface="+mn-cs"/>
                </a:rPr>
                <a:t>円</a:t>
              </a:r>
              <a:r>
                <a:rPr kumimoji="1" lang="en-US" altLang="ja-JP" sz="1000" i="0" u="none" strike="noStrike" kern="1200" cap="none" spc="0" normalizeH="0" baseline="0" noProof="0">
                  <a:ln>
                    <a:noFill/>
                  </a:ln>
                  <a:solidFill>
                    <a:schemeClr val="tx1">
                      <a:lumMod val="65000"/>
                      <a:lumOff val="35000"/>
                    </a:schemeClr>
                  </a:solidFill>
                  <a:effectLst>
                    <a:glow rad="38100">
                      <a:srgbClr val="FFFFFF"/>
                    </a:glow>
                  </a:effectLst>
                  <a:uLnTx/>
                  <a:uFillTx/>
                  <a:latin typeface="Meiryo UI"/>
                  <a:ea typeface="Meiryo UI"/>
                  <a:cs typeface="+mn-cs"/>
                </a:rPr>
                <a:t>(S002)</a:t>
              </a:r>
              <a:r>
                <a:rPr kumimoji="1" lang="ja-JP" altLang="en-US" sz="1000" i="0" u="none" strike="noStrike" kern="1200" cap="none" spc="0" normalizeH="0" baseline="0" noProof="0">
                  <a:ln>
                    <a:noFill/>
                  </a:ln>
                  <a:solidFill>
                    <a:schemeClr val="tx1">
                      <a:lumMod val="65000"/>
                      <a:lumOff val="35000"/>
                    </a:schemeClr>
                  </a:solidFill>
                  <a:effectLst>
                    <a:glow rad="38100">
                      <a:srgbClr val="FFFFFF"/>
                    </a:glow>
                  </a:effectLst>
                  <a:uLnTx/>
                  <a:uFillTx/>
                  <a:latin typeface="Meiryo UI"/>
                  <a:ea typeface="Meiryo UI"/>
                  <a:cs typeface="+mn-cs"/>
                </a:rPr>
                <a:t>／売掛金：</a:t>
              </a:r>
              <a:r>
                <a:rPr lang="en-US" altLang="ja-JP" sz="1000">
                  <a:solidFill>
                    <a:schemeClr val="tx1">
                      <a:lumMod val="65000"/>
                      <a:lumOff val="35000"/>
                    </a:schemeClr>
                  </a:solidFill>
                  <a:effectLst>
                    <a:glow rad="38100">
                      <a:srgbClr val="FFFFFF"/>
                    </a:glow>
                  </a:effectLst>
                  <a:latin typeface="Meiryo UI"/>
                  <a:ea typeface="Meiryo UI"/>
                </a:rPr>
                <a:t>1,101</a:t>
              </a:r>
              <a:r>
                <a:rPr kumimoji="1" lang="ja-JP" altLang="en-US" sz="1000" i="0" u="none" strike="noStrike" kern="1200" cap="none" spc="0" normalizeH="0" baseline="0" noProof="0">
                  <a:ln>
                    <a:noFill/>
                  </a:ln>
                  <a:solidFill>
                    <a:schemeClr val="tx1">
                      <a:lumMod val="65000"/>
                      <a:lumOff val="35000"/>
                    </a:schemeClr>
                  </a:solidFill>
                  <a:effectLst>
                    <a:glow rad="38100">
                      <a:srgbClr val="FFFFFF"/>
                    </a:glow>
                  </a:effectLst>
                  <a:uLnTx/>
                  <a:uFillTx/>
                  <a:latin typeface="Meiryo UI"/>
                  <a:ea typeface="Meiryo UI"/>
                  <a:cs typeface="+mn-cs"/>
                </a:rPr>
                <a:t>円</a:t>
              </a:r>
              <a:endParaRPr kumimoji="1" lang="en-US" altLang="ja-JP" sz="1000" i="0" u="none" strike="noStrike" kern="1200" cap="none" spc="0" normalizeH="0" baseline="0" noProof="0">
                <a:ln>
                  <a:noFill/>
                </a:ln>
                <a:solidFill>
                  <a:schemeClr val="tx1">
                    <a:lumMod val="65000"/>
                    <a:lumOff val="35000"/>
                  </a:schemeClr>
                </a:solidFill>
                <a:effectLst>
                  <a:glow rad="38100">
                    <a:srgbClr val="FFFFFF"/>
                  </a:glow>
                </a:effectLst>
                <a:uLnTx/>
                <a:uFillTx/>
                <a:latin typeface="Meiryo UI"/>
                <a:ea typeface="Meiryo UI"/>
                <a:cs typeface="+mn-cs"/>
              </a:endParaRPr>
            </a:p>
          </p:txBody>
        </p:sp>
        <p:sp>
          <p:nvSpPr>
            <p:cNvPr id="73" name="フローチャート: 書類 72">
              <a:extLst>
                <a:ext uri="{FF2B5EF4-FFF2-40B4-BE49-F238E27FC236}">
                  <a16:creationId xmlns:a16="http://schemas.microsoft.com/office/drawing/2014/main" id="{D2F35A77-7E54-92A9-517C-4E61F2EFF370}"/>
                </a:ext>
              </a:extLst>
            </p:cNvPr>
            <p:cNvSpPr/>
            <p:nvPr/>
          </p:nvSpPr>
          <p:spPr>
            <a:xfrm>
              <a:off x="762520" y="5762213"/>
              <a:ext cx="3240000" cy="288000"/>
            </a:xfrm>
            <a:prstGeom prst="flowChartDocument">
              <a:avLst/>
            </a:prstGeom>
            <a:solidFill>
              <a:srgbClr val="F4F7FA"/>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lang="ja-JP" altLang="en-US" sz="1000" b="1">
                  <a:solidFill>
                    <a:srgbClr val="3797AE"/>
                  </a:solidFill>
                  <a:effectLst>
                    <a:glow rad="38100">
                      <a:srgbClr val="FFFFFF"/>
                    </a:glow>
                  </a:effectLst>
                  <a:latin typeface="Meiryo UI"/>
                  <a:ea typeface="Meiryo UI"/>
                </a:rPr>
                <a:t>売掛金：       </a:t>
              </a:r>
              <a:r>
                <a:rPr lang="en-US" altLang="ja-JP" sz="1000" b="1">
                  <a:solidFill>
                    <a:srgbClr val="3797AE"/>
                  </a:solidFill>
                  <a:effectLst>
                    <a:glow rad="38100">
                      <a:srgbClr val="FFFFFF"/>
                    </a:glow>
                  </a:effectLst>
                  <a:latin typeface="Meiryo UI"/>
                  <a:ea typeface="Meiryo UI"/>
                </a:rPr>
                <a:t>1</a:t>
              </a:r>
              <a:r>
                <a:rPr lang="ja-JP" altLang="en-US" sz="1000" b="1">
                  <a:solidFill>
                    <a:srgbClr val="3797AE"/>
                  </a:solidFill>
                  <a:effectLst>
                    <a:glow rad="38100">
                      <a:srgbClr val="FFFFFF"/>
                    </a:glow>
                  </a:effectLst>
                  <a:latin typeface="Meiryo UI"/>
                  <a:ea typeface="Meiryo UI"/>
                </a:rPr>
                <a:t>円    </a:t>
              </a:r>
              <a:r>
                <a:rPr kumimoji="1" lang="ja-JP" altLang="en-US" sz="1000" b="1" i="0" u="none" strike="noStrike" kern="1200" cap="none" spc="0" normalizeH="0" baseline="0" noProof="0">
                  <a:ln>
                    <a:noFill/>
                  </a:ln>
                  <a:solidFill>
                    <a:srgbClr val="3797AE"/>
                  </a:solidFill>
                  <a:effectLst>
                    <a:glow rad="38100">
                      <a:srgbClr val="FFFFFF"/>
                    </a:glow>
                  </a:effectLst>
                  <a:uLnTx/>
                  <a:uFillTx/>
                  <a:latin typeface="Meiryo UI"/>
                  <a:ea typeface="Meiryo UI"/>
                  <a:cs typeface="+mn-cs"/>
                </a:rPr>
                <a:t> </a:t>
              </a:r>
              <a:r>
                <a:rPr lang="ja-JP" altLang="en-US" sz="1000" b="1">
                  <a:solidFill>
                    <a:srgbClr val="3797AE"/>
                  </a:solidFill>
                  <a:effectLst>
                    <a:glow rad="38100">
                      <a:srgbClr val="FFFFFF"/>
                    </a:glow>
                  </a:effectLst>
                  <a:latin typeface="Meiryo UI"/>
                  <a:ea typeface="Meiryo UI"/>
                </a:rPr>
                <a:t>　　 </a:t>
              </a:r>
              <a:r>
                <a:rPr kumimoji="1" lang="ja-JP" altLang="en-US" sz="1000" b="1" i="0" u="none" strike="noStrike" kern="1200" cap="none" spc="0" normalizeH="0" baseline="0" noProof="0">
                  <a:ln>
                    <a:noFill/>
                  </a:ln>
                  <a:solidFill>
                    <a:srgbClr val="3797AE"/>
                  </a:solidFill>
                  <a:effectLst>
                    <a:glow rad="38100">
                      <a:srgbClr val="FFFFFF"/>
                    </a:glow>
                  </a:effectLst>
                  <a:uLnTx/>
                  <a:uFillTx/>
                  <a:latin typeface="Meiryo UI"/>
                  <a:ea typeface="Meiryo UI"/>
                  <a:cs typeface="+mn-cs"/>
                </a:rPr>
                <a:t>／</a:t>
              </a:r>
              <a:r>
                <a:rPr lang="ja-JP" altLang="en-US" sz="1000" b="1">
                  <a:solidFill>
                    <a:srgbClr val="3797AE"/>
                  </a:solidFill>
                  <a:effectLst>
                    <a:glow rad="38100">
                      <a:srgbClr val="FFFFFF"/>
                    </a:glow>
                  </a:effectLst>
                  <a:latin typeface="Meiryo UI"/>
                  <a:ea typeface="Meiryo UI"/>
                </a:rPr>
                <a:t>売掛金：       </a:t>
              </a:r>
              <a:r>
                <a:rPr lang="en-US" altLang="ja-JP" sz="1000" b="1">
                  <a:solidFill>
                    <a:srgbClr val="3797AE"/>
                  </a:solidFill>
                  <a:effectLst>
                    <a:glow rad="38100">
                      <a:srgbClr val="FFFFFF"/>
                    </a:glow>
                  </a:effectLst>
                  <a:latin typeface="Meiryo UI"/>
                  <a:ea typeface="Meiryo UI"/>
                </a:rPr>
                <a:t>1</a:t>
              </a:r>
              <a:r>
                <a:rPr lang="ja-JP" altLang="en-US" sz="1000" b="1">
                  <a:solidFill>
                    <a:srgbClr val="3797AE"/>
                  </a:solidFill>
                  <a:effectLst>
                    <a:glow rad="38100">
                      <a:srgbClr val="FFFFFF"/>
                    </a:glow>
                  </a:effectLst>
                  <a:latin typeface="Meiryo UI"/>
                  <a:ea typeface="Meiryo UI"/>
                </a:rPr>
                <a:t>円</a:t>
              </a:r>
              <a:endParaRPr kumimoji="1" lang="en-US" altLang="ja-JP" sz="1000" b="1" i="0" u="none" strike="noStrike" kern="1200" cap="none" spc="0" normalizeH="0" baseline="0" noProof="0">
                <a:ln>
                  <a:noFill/>
                </a:ln>
                <a:solidFill>
                  <a:srgbClr val="3797AE"/>
                </a:solidFill>
                <a:effectLst>
                  <a:glow rad="38100">
                    <a:srgbClr val="FFFFFF"/>
                  </a:glow>
                </a:effectLst>
                <a:uLnTx/>
                <a:uFillTx/>
                <a:latin typeface="Meiryo UI"/>
                <a:ea typeface="Meiryo UI"/>
                <a:cs typeface="+mn-cs"/>
              </a:endParaRPr>
            </a:p>
          </p:txBody>
        </p:sp>
      </p:grpSp>
      <p:cxnSp>
        <p:nvCxnSpPr>
          <p:cNvPr id="77" name="直線矢印コネクタ 76">
            <a:extLst>
              <a:ext uri="{FF2B5EF4-FFF2-40B4-BE49-F238E27FC236}">
                <a16:creationId xmlns:a16="http://schemas.microsoft.com/office/drawing/2014/main" id="{3CCCB5B0-E037-5903-FAAC-6BB8EE07CF1E}"/>
              </a:ext>
            </a:extLst>
          </p:cNvPr>
          <p:cNvCxnSpPr>
            <a:cxnSpLocks/>
            <a:stCxn id="29" idx="2"/>
            <a:endCxn id="20" idx="0"/>
          </p:cNvCxnSpPr>
          <p:nvPr/>
        </p:nvCxnSpPr>
        <p:spPr>
          <a:xfrm flipH="1">
            <a:off x="5011869" y="5660641"/>
            <a:ext cx="885" cy="710407"/>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線矢印コネクタ 89">
            <a:extLst>
              <a:ext uri="{FF2B5EF4-FFF2-40B4-BE49-F238E27FC236}">
                <a16:creationId xmlns:a16="http://schemas.microsoft.com/office/drawing/2014/main" id="{D35E7BE7-8024-EB01-6E45-B8BC761CBD9C}"/>
              </a:ext>
            </a:extLst>
          </p:cNvPr>
          <p:cNvCxnSpPr>
            <a:cxnSpLocks/>
            <a:stCxn id="4" idx="4"/>
          </p:cNvCxnSpPr>
          <p:nvPr/>
        </p:nvCxnSpPr>
        <p:spPr>
          <a:xfrm>
            <a:off x="5011869" y="814343"/>
            <a:ext cx="885" cy="203158"/>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 name="楕円 3">
            <a:extLst>
              <a:ext uri="{FF2B5EF4-FFF2-40B4-BE49-F238E27FC236}">
                <a16:creationId xmlns:a16="http://schemas.microsoft.com/office/drawing/2014/main" id="{23CE6490-058B-FBC7-58D1-0D792D4B5726}"/>
              </a:ext>
            </a:extLst>
          </p:cNvPr>
          <p:cNvSpPr/>
          <p:nvPr/>
        </p:nvSpPr>
        <p:spPr>
          <a:xfrm>
            <a:off x="4210713" y="1010121"/>
            <a:ext cx="1602311" cy="178297"/>
          </a:xfrm>
          <a:prstGeom prst="ellipse">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36000" tIns="36000" rIns="36000" bIns="36000" rtlCol="0" anchor="ctr"/>
          <a:lstStyle>
            <a:defPPr>
              <a:defRPr lang="ja-JP"/>
            </a:defPPr>
            <a:lvl1pPr algn="l" rtl="0" fontAlgn="base">
              <a:spcBef>
                <a:spcPct val="0"/>
              </a:spcBef>
              <a:spcAft>
                <a:spcPct val="0"/>
              </a:spcAft>
              <a:defRPr kumimoji="1" kern="1200">
                <a:solidFill>
                  <a:schemeClr val="lt1"/>
                </a:solidFill>
                <a:latin typeface="+mn-lt"/>
                <a:ea typeface="+mn-ea"/>
                <a:cs typeface="+mn-cs"/>
              </a:defRPr>
            </a:lvl1pPr>
            <a:lvl2pPr marL="457200" algn="l" rtl="0" fontAlgn="base">
              <a:spcBef>
                <a:spcPct val="0"/>
              </a:spcBef>
              <a:spcAft>
                <a:spcPct val="0"/>
              </a:spcAft>
              <a:defRPr kumimoji="1" kern="1200">
                <a:solidFill>
                  <a:schemeClr val="lt1"/>
                </a:solidFill>
                <a:latin typeface="+mn-lt"/>
                <a:ea typeface="+mn-ea"/>
                <a:cs typeface="+mn-cs"/>
              </a:defRPr>
            </a:lvl2pPr>
            <a:lvl3pPr marL="914400" algn="l" rtl="0" fontAlgn="base">
              <a:spcBef>
                <a:spcPct val="0"/>
              </a:spcBef>
              <a:spcAft>
                <a:spcPct val="0"/>
              </a:spcAft>
              <a:defRPr kumimoji="1" kern="1200">
                <a:solidFill>
                  <a:schemeClr val="lt1"/>
                </a:solidFill>
                <a:latin typeface="+mn-lt"/>
                <a:ea typeface="+mn-ea"/>
                <a:cs typeface="+mn-cs"/>
              </a:defRPr>
            </a:lvl3pPr>
            <a:lvl4pPr marL="1371600" algn="l" rtl="0" fontAlgn="base">
              <a:spcBef>
                <a:spcPct val="0"/>
              </a:spcBef>
              <a:spcAft>
                <a:spcPct val="0"/>
              </a:spcAft>
              <a:defRPr kumimoji="1" kern="1200">
                <a:solidFill>
                  <a:schemeClr val="lt1"/>
                </a:solidFill>
                <a:latin typeface="+mn-lt"/>
                <a:ea typeface="+mn-ea"/>
                <a:cs typeface="+mn-cs"/>
              </a:defRPr>
            </a:lvl4pPr>
            <a:lvl5pPr marL="1828800" algn="l" rtl="0" fontAlgn="base">
              <a:spcBef>
                <a:spcPct val="0"/>
              </a:spcBef>
              <a:spcAft>
                <a:spcPct val="0"/>
              </a:spcAft>
              <a:defRPr kumimoji="1" kern="1200">
                <a:solidFill>
                  <a:schemeClr val="lt1"/>
                </a:solidFill>
                <a:latin typeface="+mn-lt"/>
                <a:ea typeface="+mn-ea"/>
                <a:cs typeface="+mn-cs"/>
              </a:defRPr>
            </a:lvl5pPr>
            <a:lvl6pPr marL="2286000" algn="l" defTabSz="914400" rtl="0" eaLnBrk="1" latinLnBrk="0" hangingPunct="1">
              <a:defRPr kumimoji="1" kern="1200">
                <a:solidFill>
                  <a:schemeClr val="lt1"/>
                </a:solidFill>
                <a:latin typeface="+mn-lt"/>
                <a:ea typeface="+mn-ea"/>
                <a:cs typeface="+mn-cs"/>
              </a:defRPr>
            </a:lvl6pPr>
            <a:lvl7pPr marL="2743200" algn="l" defTabSz="914400" rtl="0" eaLnBrk="1" latinLnBrk="0" hangingPunct="1">
              <a:defRPr kumimoji="1" kern="1200">
                <a:solidFill>
                  <a:schemeClr val="lt1"/>
                </a:solidFill>
                <a:latin typeface="+mn-lt"/>
                <a:ea typeface="+mn-ea"/>
                <a:cs typeface="+mn-cs"/>
              </a:defRPr>
            </a:lvl7pPr>
            <a:lvl8pPr marL="3200400" algn="l" defTabSz="914400" rtl="0" eaLnBrk="1" latinLnBrk="0" hangingPunct="1">
              <a:defRPr kumimoji="1" kern="1200">
                <a:solidFill>
                  <a:schemeClr val="lt1"/>
                </a:solidFill>
                <a:latin typeface="+mn-lt"/>
                <a:ea typeface="+mn-ea"/>
                <a:cs typeface="+mn-cs"/>
              </a:defRPr>
            </a:lvl8pPr>
            <a:lvl9pPr marL="3657600" algn="l" defTabSz="914400" rtl="0" eaLnBrk="1" latinLnBrk="0" hangingPunct="1">
              <a:defRPr kumimoji="1"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000">
                <a:solidFill>
                  <a:srgbClr val="000000">
                    <a:lumMod val="65000"/>
                    <a:lumOff val="35000"/>
                  </a:srgbClr>
                </a:solidFill>
                <a:effectLst>
                  <a:glow rad="127000">
                    <a:schemeClr val="bg1"/>
                  </a:glow>
                </a:effectLst>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処理イメージ（</a:t>
            </a:r>
            <a:r>
              <a:rPr lang="en-US" altLang="ja-JP" sz="1000">
                <a:solidFill>
                  <a:srgbClr val="000000">
                    <a:lumMod val="65000"/>
                    <a:lumOff val="35000"/>
                  </a:srgbClr>
                </a:solidFill>
                <a:effectLst>
                  <a:glow rad="127000">
                    <a:schemeClr val="bg1"/>
                  </a:glow>
                </a:effectLst>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2/3</a:t>
            </a:r>
            <a:r>
              <a:rPr lang="ja-JP" altLang="en-US" sz="1000">
                <a:solidFill>
                  <a:srgbClr val="000000">
                    <a:lumMod val="65000"/>
                    <a:lumOff val="35000"/>
                  </a:srgbClr>
                </a:solidFill>
                <a:effectLst>
                  <a:glow rad="127000">
                    <a:schemeClr val="bg1"/>
                  </a:glow>
                </a:effectLst>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）より</a:t>
            </a:r>
            <a:endParaRPr kumimoji="1" lang="en-US" altLang="ja-JP" sz="1000" b="0" i="0" u="none" strike="noStrike" kern="1200" cap="none" spc="0" normalizeH="0" baseline="0" noProof="0">
              <a:ln>
                <a:noFill/>
              </a:ln>
              <a:solidFill>
                <a:srgbClr val="000000">
                  <a:lumMod val="65000"/>
                  <a:lumOff val="35000"/>
                </a:srgbClr>
              </a:solidFill>
              <a:effectLst>
                <a:glow rad="127000">
                  <a:schemeClr val="bg1"/>
                </a:glow>
              </a:effectLst>
              <a:uLnTx/>
              <a:uFillTx/>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endParaRPr>
          </a:p>
        </p:txBody>
      </p:sp>
      <p:sp>
        <p:nvSpPr>
          <p:cNvPr id="3" name="正方形/長方形 2">
            <a:extLst>
              <a:ext uri="{FF2B5EF4-FFF2-40B4-BE49-F238E27FC236}">
                <a16:creationId xmlns:a16="http://schemas.microsoft.com/office/drawing/2014/main" id="{600EA463-2E45-DF5D-8596-9AE7738C90E5}"/>
              </a:ext>
            </a:extLst>
          </p:cNvPr>
          <p:cNvSpPr/>
          <p:nvPr/>
        </p:nvSpPr>
        <p:spPr>
          <a:xfrm>
            <a:off x="762520" y="2301262"/>
            <a:ext cx="3060000" cy="15226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36000" tIns="36000" rIns="36000" bIns="36000" rtlCol="0" anchor="ctr"/>
          <a:lstStyle>
            <a:defPPr>
              <a:defRPr lang="ja-JP"/>
            </a:defPPr>
            <a:lvl1pPr algn="l" rtl="0" fontAlgn="base">
              <a:spcBef>
                <a:spcPct val="0"/>
              </a:spcBef>
              <a:spcAft>
                <a:spcPct val="0"/>
              </a:spcAft>
              <a:defRPr kumimoji="1" kern="1200">
                <a:solidFill>
                  <a:schemeClr val="lt1"/>
                </a:solidFill>
                <a:latin typeface="+mn-lt"/>
                <a:ea typeface="+mn-ea"/>
                <a:cs typeface="+mn-cs"/>
              </a:defRPr>
            </a:lvl1pPr>
            <a:lvl2pPr marL="457200" algn="l" rtl="0" fontAlgn="base">
              <a:spcBef>
                <a:spcPct val="0"/>
              </a:spcBef>
              <a:spcAft>
                <a:spcPct val="0"/>
              </a:spcAft>
              <a:defRPr kumimoji="1" kern="1200">
                <a:solidFill>
                  <a:schemeClr val="lt1"/>
                </a:solidFill>
                <a:latin typeface="+mn-lt"/>
                <a:ea typeface="+mn-ea"/>
                <a:cs typeface="+mn-cs"/>
              </a:defRPr>
            </a:lvl2pPr>
            <a:lvl3pPr marL="914400" algn="l" rtl="0" fontAlgn="base">
              <a:spcBef>
                <a:spcPct val="0"/>
              </a:spcBef>
              <a:spcAft>
                <a:spcPct val="0"/>
              </a:spcAft>
              <a:defRPr kumimoji="1" kern="1200">
                <a:solidFill>
                  <a:schemeClr val="lt1"/>
                </a:solidFill>
                <a:latin typeface="+mn-lt"/>
                <a:ea typeface="+mn-ea"/>
                <a:cs typeface="+mn-cs"/>
              </a:defRPr>
            </a:lvl3pPr>
            <a:lvl4pPr marL="1371600" algn="l" rtl="0" fontAlgn="base">
              <a:spcBef>
                <a:spcPct val="0"/>
              </a:spcBef>
              <a:spcAft>
                <a:spcPct val="0"/>
              </a:spcAft>
              <a:defRPr kumimoji="1" kern="1200">
                <a:solidFill>
                  <a:schemeClr val="lt1"/>
                </a:solidFill>
                <a:latin typeface="+mn-lt"/>
                <a:ea typeface="+mn-ea"/>
                <a:cs typeface="+mn-cs"/>
              </a:defRPr>
            </a:lvl4pPr>
            <a:lvl5pPr marL="1828800" algn="l" rtl="0" fontAlgn="base">
              <a:spcBef>
                <a:spcPct val="0"/>
              </a:spcBef>
              <a:spcAft>
                <a:spcPct val="0"/>
              </a:spcAft>
              <a:defRPr kumimoji="1" kern="1200">
                <a:solidFill>
                  <a:schemeClr val="lt1"/>
                </a:solidFill>
                <a:latin typeface="+mn-lt"/>
                <a:ea typeface="+mn-ea"/>
                <a:cs typeface="+mn-cs"/>
              </a:defRPr>
            </a:lvl5pPr>
            <a:lvl6pPr marL="2286000" algn="l" defTabSz="914400" rtl="0" eaLnBrk="1" latinLnBrk="0" hangingPunct="1">
              <a:defRPr kumimoji="1" kern="1200">
                <a:solidFill>
                  <a:schemeClr val="lt1"/>
                </a:solidFill>
                <a:latin typeface="+mn-lt"/>
                <a:ea typeface="+mn-ea"/>
                <a:cs typeface="+mn-cs"/>
              </a:defRPr>
            </a:lvl6pPr>
            <a:lvl7pPr marL="2743200" algn="l" defTabSz="914400" rtl="0" eaLnBrk="1" latinLnBrk="0" hangingPunct="1">
              <a:defRPr kumimoji="1" kern="1200">
                <a:solidFill>
                  <a:schemeClr val="lt1"/>
                </a:solidFill>
                <a:latin typeface="+mn-lt"/>
                <a:ea typeface="+mn-ea"/>
                <a:cs typeface="+mn-cs"/>
              </a:defRPr>
            </a:lvl7pPr>
            <a:lvl8pPr marL="3200400" algn="l" defTabSz="914400" rtl="0" eaLnBrk="1" latinLnBrk="0" hangingPunct="1">
              <a:defRPr kumimoji="1" kern="1200">
                <a:solidFill>
                  <a:schemeClr val="lt1"/>
                </a:solidFill>
                <a:latin typeface="+mn-lt"/>
                <a:ea typeface="+mn-ea"/>
                <a:cs typeface="+mn-cs"/>
              </a:defRPr>
            </a:lvl8pPr>
            <a:lvl9pPr marL="3657600" algn="l" defTabSz="914400" rtl="0" eaLnBrk="1" latinLnBrk="0" hangingPunct="1">
              <a:defRPr kumimoji="1" kern="1200">
                <a:solidFill>
                  <a:schemeClr val="lt1"/>
                </a:solidFill>
                <a:latin typeface="+mn-lt"/>
                <a:ea typeface="+mn-ea"/>
                <a:cs typeface="+mn-cs"/>
              </a:defRPr>
            </a:lvl9pPr>
          </a:lstStyle>
          <a:p>
            <a:pPr fontAlgn="auto">
              <a:spcBef>
                <a:spcPts val="0"/>
              </a:spcBef>
              <a:spcAft>
                <a:spcPts val="0"/>
              </a:spcAft>
            </a:pPr>
            <a:r>
              <a:rPr lang="ja-JP" altLang="en-US" sz="900">
                <a:solidFill>
                  <a:schemeClr val="accent4">
                    <a:lumMod val="65000"/>
                    <a:lumOff val="35000"/>
                  </a:schemeClr>
                </a:solidFill>
                <a:latin typeface="+mn-ea"/>
                <a:cs typeface="Hiragino Kaku Gothic Pro W3" charset="-128"/>
              </a:rPr>
              <a:t>* </a:t>
            </a:r>
            <a:r>
              <a:rPr lang="en-US" altLang="ja-JP" sz="900">
                <a:solidFill>
                  <a:schemeClr val="accent4">
                    <a:lumMod val="65000"/>
                    <a:lumOff val="35000"/>
                  </a:schemeClr>
                </a:solidFill>
                <a:latin typeface="+mn-ea"/>
                <a:cs typeface="Hiragino Kaku Gothic Pro W3" charset="-128"/>
              </a:rPr>
              <a:t>CVS</a:t>
            </a:r>
            <a:r>
              <a:rPr lang="ja-JP" altLang="en-US" sz="900">
                <a:solidFill>
                  <a:schemeClr val="accent4">
                    <a:lumMod val="65000"/>
                    <a:lumOff val="35000"/>
                  </a:schemeClr>
                </a:solidFill>
                <a:latin typeface="+mn-ea"/>
                <a:cs typeface="Hiragino Kaku Gothic Pro W3" charset="-128"/>
              </a:rPr>
              <a:t>・口座振替の場合は、</a:t>
            </a:r>
            <a:r>
              <a:rPr lang="en-US" altLang="ja-JP" sz="900">
                <a:solidFill>
                  <a:schemeClr val="accent4">
                    <a:lumMod val="65000"/>
                    <a:lumOff val="35000"/>
                  </a:schemeClr>
                </a:solidFill>
                <a:latin typeface="+mn-ea"/>
                <a:cs typeface="Hiragino Kaku Gothic Pro W3" charset="-128"/>
              </a:rPr>
              <a:t>1</a:t>
            </a:r>
            <a:r>
              <a:rPr lang="ja-JP" altLang="en-US" sz="900">
                <a:solidFill>
                  <a:schemeClr val="accent4">
                    <a:lumMod val="65000"/>
                    <a:lumOff val="35000"/>
                  </a:schemeClr>
                </a:solidFill>
                <a:latin typeface="+mn-ea"/>
                <a:cs typeface="Hiragino Kaku Gothic Pro W3" charset="-128"/>
              </a:rPr>
              <a:t>伝票</a:t>
            </a:r>
            <a:r>
              <a:rPr lang="en-US" altLang="ja-JP" sz="900">
                <a:solidFill>
                  <a:schemeClr val="accent4">
                    <a:lumMod val="65000"/>
                    <a:lumOff val="35000"/>
                  </a:schemeClr>
                </a:solidFill>
                <a:latin typeface="+mn-ea"/>
                <a:cs typeface="Hiragino Kaku Gothic Pro W3" charset="-128"/>
              </a:rPr>
              <a:t>2</a:t>
            </a:r>
            <a:r>
              <a:rPr lang="ja-JP" altLang="en-US" sz="900">
                <a:solidFill>
                  <a:schemeClr val="accent4">
                    <a:lumMod val="65000"/>
                    <a:lumOff val="35000"/>
                  </a:schemeClr>
                </a:solidFill>
                <a:latin typeface="+mn-ea"/>
                <a:cs typeface="Hiragino Kaku Gothic Pro W3" charset="-128"/>
              </a:rPr>
              <a:t>明細の形式となる</a:t>
            </a:r>
            <a:endParaRPr lang="en-US" altLang="ja-JP" sz="900">
              <a:solidFill>
                <a:srgbClr val="000000">
                  <a:lumMod val="65000"/>
                  <a:lumOff val="35000"/>
                </a:srgbClr>
              </a:solidFill>
              <a:effectLst>
                <a:glow rad="127000">
                  <a:schemeClr val="bg1"/>
                </a:glow>
              </a:effectLst>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endParaRPr>
          </a:p>
        </p:txBody>
      </p:sp>
      <p:sp>
        <p:nvSpPr>
          <p:cNvPr id="13" name="テキスト ボックス 12">
            <a:extLst>
              <a:ext uri="{FF2B5EF4-FFF2-40B4-BE49-F238E27FC236}">
                <a16:creationId xmlns:a16="http://schemas.microsoft.com/office/drawing/2014/main" id="{A7FF1DA0-7E91-AE01-BCE0-719649C1F503}"/>
              </a:ext>
            </a:extLst>
          </p:cNvPr>
          <p:cNvSpPr txBox="1"/>
          <p:nvPr/>
        </p:nvSpPr>
        <p:spPr bwMode="auto">
          <a:xfrm>
            <a:off x="7266968" y="1654462"/>
            <a:ext cx="464888" cy="230832"/>
          </a:xfrm>
          <a:prstGeom prst="rect">
            <a:avLst/>
          </a:prstGeom>
          <a:noFill/>
          <a:ln w="9525">
            <a:noFill/>
            <a:miter lim="800000"/>
            <a:headEnd/>
            <a:tailEnd/>
          </a:ln>
        </p:spPr>
        <p:txBody>
          <a:bodyPr wrap="square">
            <a:spAutoFit/>
          </a:bodyPr>
          <a:lstStyle/>
          <a:p>
            <a:r>
              <a:rPr kumimoji="1" lang="en-US" altLang="ja-JP" sz="900">
                <a:solidFill>
                  <a:schemeClr val="accent4">
                    <a:lumMod val="65000"/>
                    <a:lumOff val="35000"/>
                  </a:schemeClr>
                </a:solidFill>
                <a:effectLst>
                  <a:glow rad="88900">
                    <a:schemeClr val="bg1"/>
                  </a:glow>
                </a:effectLst>
                <a:latin typeface="+mn-ea"/>
                <a:cs typeface="Hiragino Kaku Gothic Pro W3" charset="-128"/>
              </a:rPr>
              <a:t>etc...</a:t>
            </a:r>
            <a:endParaRPr lang="ja-JP" altLang="en-US" sz="900">
              <a:effectLst>
                <a:glow rad="88900">
                  <a:schemeClr val="bg1"/>
                </a:glow>
              </a:effectLst>
            </a:endParaRPr>
          </a:p>
        </p:txBody>
      </p:sp>
      <p:sp>
        <p:nvSpPr>
          <p:cNvPr id="20" name="楕円 19">
            <a:extLst>
              <a:ext uri="{FF2B5EF4-FFF2-40B4-BE49-F238E27FC236}">
                <a16:creationId xmlns:a16="http://schemas.microsoft.com/office/drawing/2014/main" id="{11CE8861-3188-F165-F922-537234C075B4}"/>
              </a:ext>
            </a:extLst>
          </p:cNvPr>
          <p:cNvSpPr/>
          <p:nvPr/>
        </p:nvSpPr>
        <p:spPr>
          <a:xfrm>
            <a:off x="4210713" y="6371048"/>
            <a:ext cx="1602311" cy="178297"/>
          </a:xfrm>
          <a:prstGeom prst="ellipse">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36000" tIns="36000" rIns="36000" bIns="36000" rtlCol="0" anchor="ctr"/>
          <a:lstStyle>
            <a:defPPr>
              <a:defRPr lang="ja-JP"/>
            </a:defPPr>
            <a:lvl1pPr algn="l" rtl="0" fontAlgn="base">
              <a:spcBef>
                <a:spcPct val="0"/>
              </a:spcBef>
              <a:spcAft>
                <a:spcPct val="0"/>
              </a:spcAft>
              <a:defRPr kumimoji="1" kern="1200">
                <a:solidFill>
                  <a:schemeClr val="lt1"/>
                </a:solidFill>
                <a:latin typeface="+mn-lt"/>
                <a:ea typeface="+mn-ea"/>
                <a:cs typeface="+mn-cs"/>
              </a:defRPr>
            </a:lvl1pPr>
            <a:lvl2pPr marL="457200" algn="l" rtl="0" fontAlgn="base">
              <a:spcBef>
                <a:spcPct val="0"/>
              </a:spcBef>
              <a:spcAft>
                <a:spcPct val="0"/>
              </a:spcAft>
              <a:defRPr kumimoji="1" kern="1200">
                <a:solidFill>
                  <a:schemeClr val="lt1"/>
                </a:solidFill>
                <a:latin typeface="+mn-lt"/>
                <a:ea typeface="+mn-ea"/>
                <a:cs typeface="+mn-cs"/>
              </a:defRPr>
            </a:lvl2pPr>
            <a:lvl3pPr marL="914400" algn="l" rtl="0" fontAlgn="base">
              <a:spcBef>
                <a:spcPct val="0"/>
              </a:spcBef>
              <a:spcAft>
                <a:spcPct val="0"/>
              </a:spcAft>
              <a:defRPr kumimoji="1" kern="1200">
                <a:solidFill>
                  <a:schemeClr val="lt1"/>
                </a:solidFill>
                <a:latin typeface="+mn-lt"/>
                <a:ea typeface="+mn-ea"/>
                <a:cs typeface="+mn-cs"/>
              </a:defRPr>
            </a:lvl3pPr>
            <a:lvl4pPr marL="1371600" algn="l" rtl="0" fontAlgn="base">
              <a:spcBef>
                <a:spcPct val="0"/>
              </a:spcBef>
              <a:spcAft>
                <a:spcPct val="0"/>
              </a:spcAft>
              <a:defRPr kumimoji="1" kern="1200">
                <a:solidFill>
                  <a:schemeClr val="lt1"/>
                </a:solidFill>
                <a:latin typeface="+mn-lt"/>
                <a:ea typeface="+mn-ea"/>
                <a:cs typeface="+mn-cs"/>
              </a:defRPr>
            </a:lvl4pPr>
            <a:lvl5pPr marL="1828800" algn="l" rtl="0" fontAlgn="base">
              <a:spcBef>
                <a:spcPct val="0"/>
              </a:spcBef>
              <a:spcAft>
                <a:spcPct val="0"/>
              </a:spcAft>
              <a:defRPr kumimoji="1" kern="1200">
                <a:solidFill>
                  <a:schemeClr val="lt1"/>
                </a:solidFill>
                <a:latin typeface="+mn-lt"/>
                <a:ea typeface="+mn-ea"/>
                <a:cs typeface="+mn-cs"/>
              </a:defRPr>
            </a:lvl5pPr>
            <a:lvl6pPr marL="2286000" algn="l" defTabSz="914400" rtl="0" eaLnBrk="1" latinLnBrk="0" hangingPunct="1">
              <a:defRPr kumimoji="1" kern="1200">
                <a:solidFill>
                  <a:schemeClr val="lt1"/>
                </a:solidFill>
                <a:latin typeface="+mn-lt"/>
                <a:ea typeface="+mn-ea"/>
                <a:cs typeface="+mn-cs"/>
              </a:defRPr>
            </a:lvl6pPr>
            <a:lvl7pPr marL="2743200" algn="l" defTabSz="914400" rtl="0" eaLnBrk="1" latinLnBrk="0" hangingPunct="1">
              <a:defRPr kumimoji="1" kern="1200">
                <a:solidFill>
                  <a:schemeClr val="lt1"/>
                </a:solidFill>
                <a:latin typeface="+mn-lt"/>
                <a:ea typeface="+mn-ea"/>
                <a:cs typeface="+mn-cs"/>
              </a:defRPr>
            </a:lvl7pPr>
            <a:lvl8pPr marL="3200400" algn="l" defTabSz="914400" rtl="0" eaLnBrk="1" latinLnBrk="0" hangingPunct="1">
              <a:defRPr kumimoji="1" kern="1200">
                <a:solidFill>
                  <a:schemeClr val="lt1"/>
                </a:solidFill>
                <a:latin typeface="+mn-lt"/>
                <a:ea typeface="+mn-ea"/>
                <a:cs typeface="+mn-cs"/>
              </a:defRPr>
            </a:lvl8pPr>
            <a:lvl9pPr marL="3657600" algn="l" defTabSz="914400" rtl="0" eaLnBrk="1" latinLnBrk="0" hangingPunct="1">
              <a:defRPr kumimoji="1"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000">
                <a:solidFill>
                  <a:srgbClr val="000000">
                    <a:lumMod val="65000"/>
                    <a:lumOff val="35000"/>
                  </a:srgbClr>
                </a:solidFill>
                <a:effectLst>
                  <a:glow rad="127000">
                    <a:schemeClr val="bg1"/>
                  </a:glow>
                </a:effectLst>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rPr>
              <a:t>処理終了</a:t>
            </a:r>
            <a:endParaRPr kumimoji="1" lang="en-US" altLang="ja-JP" sz="1000" b="0" i="0" u="none" strike="noStrike" kern="1200" cap="none" spc="0" normalizeH="0" baseline="0" noProof="0">
              <a:ln>
                <a:noFill/>
              </a:ln>
              <a:solidFill>
                <a:srgbClr val="000000">
                  <a:lumMod val="65000"/>
                  <a:lumOff val="35000"/>
                </a:srgbClr>
              </a:solidFill>
              <a:effectLst>
                <a:glow rad="127000">
                  <a:schemeClr val="bg1"/>
                </a:glow>
              </a:effectLst>
              <a:uLnTx/>
              <a:uFillTx/>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endParaRPr>
          </a:p>
        </p:txBody>
      </p:sp>
      <p:sp>
        <p:nvSpPr>
          <p:cNvPr id="2" name="正方形/長方形 1">
            <a:extLst>
              <a:ext uri="{FF2B5EF4-FFF2-40B4-BE49-F238E27FC236}">
                <a16:creationId xmlns:a16="http://schemas.microsoft.com/office/drawing/2014/main" id="{CCDE88AC-6A3D-02A1-2DDD-DB7483EA0670}"/>
              </a:ext>
            </a:extLst>
          </p:cNvPr>
          <p:cNvSpPr/>
          <p:nvPr/>
        </p:nvSpPr>
        <p:spPr>
          <a:xfrm>
            <a:off x="2281326" y="2519621"/>
            <a:ext cx="1980000" cy="720000"/>
          </a:xfrm>
          <a:prstGeom prst="rect">
            <a:avLst/>
          </a:prstGeom>
          <a:solidFill>
            <a:srgbClr val="FFFF99"/>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kumimoji="1" lang="ja-JP" altLang="en-US" sz="1000" b="1">
                <a:solidFill>
                  <a:schemeClr val="accent4">
                    <a:lumMod val="65000"/>
                    <a:lumOff val="35000"/>
                  </a:schemeClr>
                </a:solidFill>
                <a:latin typeface="+mn-ea"/>
                <a:cs typeface="Hiragino Kaku Gothic Pro W3" charset="-128"/>
              </a:rPr>
              <a:t>変更要求</a:t>
            </a:r>
            <a:endParaRPr lang="en-US" altLang="ja-JP" sz="1000" b="1">
              <a:solidFill>
                <a:schemeClr val="accent4">
                  <a:lumMod val="65000"/>
                  <a:lumOff val="35000"/>
                </a:schemeClr>
              </a:solidFill>
              <a:latin typeface="+mn-ea"/>
              <a:cs typeface="Hiragino Kaku Gothic Pro W3" charset="-128"/>
            </a:endParaRPr>
          </a:p>
          <a:p>
            <a:r>
              <a:rPr kumimoji="1" lang="ja-JP" altLang="en-US" sz="1000">
                <a:solidFill>
                  <a:schemeClr val="accent4">
                    <a:lumMod val="65000"/>
                    <a:lumOff val="35000"/>
                  </a:schemeClr>
                </a:solidFill>
                <a:latin typeface="+mn-ea"/>
                <a:cs typeface="Hiragino Kaku Gothic Pro W3" charset="-128"/>
              </a:rPr>
              <a:t>共用請求書明細から売上消費税</a:t>
            </a:r>
            <a:r>
              <a:rPr kumimoji="1" lang="en-US" altLang="ja-JP" sz="1000">
                <a:solidFill>
                  <a:schemeClr val="accent4">
                    <a:lumMod val="65000"/>
                    <a:lumOff val="35000"/>
                  </a:schemeClr>
                </a:solidFill>
                <a:latin typeface="+mn-ea"/>
                <a:cs typeface="Hiragino Kaku Gothic Pro W3" charset="-128"/>
              </a:rPr>
              <a:t>C</a:t>
            </a:r>
            <a:r>
              <a:rPr kumimoji="1" lang="ja-JP" altLang="en-US" sz="1000">
                <a:solidFill>
                  <a:schemeClr val="accent4">
                    <a:lumMod val="65000"/>
                    <a:lumOff val="35000"/>
                  </a:schemeClr>
                </a:solidFill>
                <a:latin typeface="+mn-ea"/>
                <a:cs typeface="Hiragino Kaku Gothic Pro W3" charset="-128"/>
              </a:rPr>
              <a:t>を取得し、マッピング表を基に、税コードに変換する</a:t>
            </a:r>
          </a:p>
        </p:txBody>
      </p:sp>
    </p:spTree>
    <p:extLst>
      <p:ext uri="{BB962C8B-B14F-4D97-AF65-F5344CB8AC3E}">
        <p14:creationId xmlns:p14="http://schemas.microsoft.com/office/powerpoint/2010/main" val="1054715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D945F68-DFAE-49C4-841B-8F39A5D3C2B7}"/>
              </a:ext>
            </a:extLst>
          </p:cNvPr>
          <p:cNvSpPr>
            <a:spLocks noGrp="1"/>
          </p:cNvSpPr>
          <p:nvPr>
            <p:ph type="title"/>
          </p:nvPr>
        </p:nvSpPr>
        <p:spPr>
          <a:xfrm>
            <a:off x="203200" y="152403"/>
            <a:ext cx="9931400" cy="379413"/>
          </a:xfrm>
        </p:spPr>
        <p:txBody>
          <a:bodyPr/>
          <a:lstStyle/>
          <a:p>
            <a:r>
              <a:rPr lang="ja-JP" altLang="en-US">
                <a:solidFill>
                  <a:schemeClr val="tx1">
                    <a:lumMod val="65000"/>
                    <a:lumOff val="35000"/>
                  </a:schemeClr>
                </a:solidFill>
                <a:latin typeface="+mn-ea"/>
                <a:ea typeface="+mn-ea"/>
              </a:rPr>
              <a:t>簡易フロー（</a:t>
            </a:r>
            <a:r>
              <a:rPr lang="en-US" altLang="ja-JP">
                <a:solidFill>
                  <a:schemeClr val="tx1">
                    <a:lumMod val="65000"/>
                    <a:lumOff val="35000"/>
                  </a:schemeClr>
                </a:solidFill>
                <a:latin typeface="+mn-ea"/>
                <a:ea typeface="+mn-ea"/>
              </a:rPr>
              <a:t>1/4</a:t>
            </a:r>
            <a:r>
              <a:rPr lang="ja-JP" altLang="en-US">
                <a:solidFill>
                  <a:schemeClr val="tx1">
                    <a:lumMod val="65000"/>
                    <a:lumOff val="35000"/>
                  </a:schemeClr>
                </a:solidFill>
                <a:latin typeface="+mn-ea"/>
                <a:ea typeface="+mn-ea"/>
              </a:rPr>
              <a:t>）</a:t>
            </a:r>
            <a:endParaRPr lang="en-US" altLang="ja-JP">
              <a:solidFill>
                <a:schemeClr val="tx1">
                  <a:lumMod val="65000"/>
                  <a:lumOff val="35000"/>
                </a:schemeClr>
              </a:solidFill>
              <a:latin typeface="+mn-ea"/>
              <a:ea typeface="+mn-ea"/>
            </a:endParaRPr>
          </a:p>
        </p:txBody>
      </p:sp>
      <p:sp>
        <p:nvSpPr>
          <p:cNvPr id="6" name="スライド番号プレースホルダー 3">
            <a:extLst>
              <a:ext uri="{FF2B5EF4-FFF2-40B4-BE49-F238E27FC236}">
                <a16:creationId xmlns:a16="http://schemas.microsoft.com/office/drawing/2014/main" id="{57192E70-7EF2-441E-B406-8F9A2A5629CA}"/>
              </a:ext>
            </a:extLst>
          </p:cNvPr>
          <p:cNvSpPr txBox="1">
            <a:spLocks/>
          </p:cNvSpPr>
          <p:nvPr/>
        </p:nvSpPr>
        <p:spPr bwMode="auto">
          <a:xfrm>
            <a:off x="4804833" y="6627168"/>
            <a:ext cx="2540000" cy="2308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ja-JP"/>
            </a:defPPr>
            <a:lvl1pPr algn="ctr" rtl="0" fontAlgn="base">
              <a:spcBef>
                <a:spcPct val="0"/>
              </a:spcBef>
              <a:spcAft>
                <a:spcPct val="0"/>
              </a:spcAft>
              <a:defRPr kumimoji="0" sz="1100" b="0" i="0" kern="1200">
                <a:solidFill>
                  <a:schemeClr val="bg2">
                    <a:lumMod val="75000"/>
                  </a:schemeClr>
                </a:solidFill>
                <a:latin typeface="Meiryo UI" panose="020B0604030504040204" pitchFamily="50" charset="-128"/>
                <a:ea typeface="Meiryo UI" panose="020B0604030504040204" pitchFamily="50" charset="-128"/>
                <a:cs typeface="Meiryo UI" panose="020B0604030504040204" pitchFamily="50" charset="-128"/>
                <a:sym typeface="MS UI Gothic" panose="020B0600070205080204" pitchFamily="34" charset="-128"/>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EB72A429-DDC7-41CC-AC2C-79132BE59620}" type="slidenum">
              <a:rPr kumimoji="0" lang="en-US" altLang="ja-JP" sz="1100" b="0" i="0" u="none" strike="noStrike" kern="1200" cap="none" spc="0" normalizeH="0" baseline="0" noProof="0" smtClean="0">
                <a:ln>
                  <a:noFill/>
                </a:ln>
                <a:solidFill>
                  <a:srgbClr val="000000">
                    <a:lumMod val="85000"/>
                    <a:lumOff val="15000"/>
                  </a:srgbClr>
                </a:solidFill>
                <a:effectLst/>
                <a:uLnTx/>
                <a:uFillTx/>
                <a:latin typeface="+mn-ea"/>
                <a:ea typeface="+mn-ea"/>
                <a:sym typeface="MS UI Gothic" panose="020B0600070205080204" pitchFamily="34" charset="-128"/>
              </a:rPr>
              <a:pPr marL="0" marR="0" lvl="0" indent="0" algn="ctr" defTabSz="914400" rtl="0" eaLnBrk="1" fontAlgn="base" latinLnBrk="0" hangingPunct="1">
                <a:lnSpc>
                  <a:spcPct val="100000"/>
                </a:lnSpc>
                <a:spcBef>
                  <a:spcPct val="0"/>
                </a:spcBef>
                <a:spcAft>
                  <a:spcPct val="0"/>
                </a:spcAft>
                <a:buClrTx/>
                <a:buSzTx/>
                <a:buFontTx/>
                <a:buNone/>
                <a:tabLst/>
                <a:defRPr/>
              </a:pPr>
              <a:t>16</a:t>
            </a:fld>
            <a:endParaRPr kumimoji="0" lang="en-US" altLang="ja-JP" sz="1100" b="0" i="0" u="none" strike="noStrike" kern="1200" cap="none" spc="0" normalizeH="0" baseline="0" noProof="0">
              <a:ln>
                <a:noFill/>
              </a:ln>
              <a:solidFill>
                <a:srgbClr val="000000">
                  <a:lumMod val="85000"/>
                  <a:lumOff val="15000"/>
                </a:srgbClr>
              </a:solidFill>
              <a:effectLst/>
              <a:uLnTx/>
              <a:uFillTx/>
              <a:latin typeface="+mn-ea"/>
              <a:ea typeface="+mn-ea"/>
              <a:sym typeface="MS UI Gothic" panose="020B0600070205080204" pitchFamily="34" charset="-128"/>
            </a:endParaRPr>
          </a:p>
        </p:txBody>
      </p:sp>
      <p:sp>
        <p:nvSpPr>
          <p:cNvPr id="51" name="正方形/長方形 50">
            <a:extLst>
              <a:ext uri="{FF2B5EF4-FFF2-40B4-BE49-F238E27FC236}">
                <a16:creationId xmlns:a16="http://schemas.microsoft.com/office/drawing/2014/main" id="{BAABB495-4692-7A85-FE5D-CD2F6B5D502D}"/>
              </a:ext>
            </a:extLst>
          </p:cNvPr>
          <p:cNvSpPr/>
          <p:nvPr/>
        </p:nvSpPr>
        <p:spPr>
          <a:xfrm>
            <a:off x="1518854" y="683628"/>
            <a:ext cx="4201340" cy="28814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36000" tIns="36000" rIns="36000" bIns="36000" rtlCol="0" anchor="ctr">
            <a:noAutofit/>
          </a:bodyPr>
          <a:lstStyle/>
          <a:p>
            <a:pPr algn="ctr"/>
            <a:r>
              <a:rPr lang="ja-JP" altLang="en-US" sz="1200">
                <a:solidFill>
                  <a:schemeClr val="tx1">
                    <a:lumMod val="65000"/>
                    <a:lumOff val="35000"/>
                  </a:schemeClr>
                </a:solidFill>
                <a:latin typeface="+mn-ea"/>
                <a:cs typeface="Hiragino Kaku Gothic Pro W3" charset="-128"/>
              </a:rPr>
              <a:t>処理</a:t>
            </a:r>
            <a:endParaRPr kumimoji="1" lang="en-US" altLang="ja-JP" sz="1200">
              <a:solidFill>
                <a:schemeClr val="tx1">
                  <a:lumMod val="65000"/>
                  <a:lumOff val="35000"/>
                </a:schemeClr>
              </a:solidFill>
              <a:latin typeface="+mn-ea"/>
              <a:cs typeface="Hiragino Kaku Gothic Pro W3" charset="-128"/>
            </a:endParaRPr>
          </a:p>
        </p:txBody>
      </p:sp>
      <p:cxnSp>
        <p:nvCxnSpPr>
          <p:cNvPr id="52" name="直線コネクタ 51">
            <a:extLst>
              <a:ext uri="{FF2B5EF4-FFF2-40B4-BE49-F238E27FC236}">
                <a16:creationId xmlns:a16="http://schemas.microsoft.com/office/drawing/2014/main" id="{B01264F9-27BC-3713-C318-F28E20E54F84}"/>
              </a:ext>
            </a:extLst>
          </p:cNvPr>
          <p:cNvCxnSpPr>
            <a:cxnSpLocks/>
          </p:cNvCxnSpPr>
          <p:nvPr/>
        </p:nvCxnSpPr>
        <p:spPr>
          <a:xfrm>
            <a:off x="1518854" y="971775"/>
            <a:ext cx="4201340"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4" name="正方形/長方形 53">
            <a:extLst>
              <a:ext uri="{FF2B5EF4-FFF2-40B4-BE49-F238E27FC236}">
                <a16:creationId xmlns:a16="http://schemas.microsoft.com/office/drawing/2014/main" id="{37886245-FF0F-E585-0EE9-C33868B8A695}"/>
              </a:ext>
            </a:extLst>
          </p:cNvPr>
          <p:cNvSpPr/>
          <p:nvPr/>
        </p:nvSpPr>
        <p:spPr>
          <a:xfrm>
            <a:off x="976009" y="683628"/>
            <a:ext cx="432922" cy="28814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36000" tIns="36000" rIns="36000" bIns="36000" rtlCol="0" anchor="ctr">
            <a:noAutofit/>
          </a:bodyPr>
          <a:lstStyle/>
          <a:p>
            <a:pPr algn="ctr"/>
            <a:r>
              <a:rPr lang="en-US" altLang="ja-JP" sz="1200">
                <a:solidFill>
                  <a:schemeClr val="tx1">
                    <a:lumMod val="65000"/>
                    <a:lumOff val="35000"/>
                  </a:schemeClr>
                </a:solidFill>
                <a:latin typeface="+mn-ea"/>
                <a:cs typeface="Hiragino Kaku Gothic Pro W3" charset="-128"/>
              </a:rPr>
              <a:t>#</a:t>
            </a:r>
            <a:endParaRPr kumimoji="1" lang="en-US" altLang="ja-JP" sz="1200">
              <a:solidFill>
                <a:schemeClr val="tx1">
                  <a:lumMod val="65000"/>
                  <a:lumOff val="35000"/>
                </a:schemeClr>
              </a:solidFill>
              <a:latin typeface="+mn-ea"/>
              <a:cs typeface="Hiragino Kaku Gothic Pro W3" charset="-128"/>
            </a:endParaRPr>
          </a:p>
        </p:txBody>
      </p:sp>
      <p:cxnSp>
        <p:nvCxnSpPr>
          <p:cNvPr id="55" name="直線コネクタ 54">
            <a:extLst>
              <a:ext uri="{FF2B5EF4-FFF2-40B4-BE49-F238E27FC236}">
                <a16:creationId xmlns:a16="http://schemas.microsoft.com/office/drawing/2014/main" id="{E14DCEE9-113D-160F-E664-18A22FDBD4B7}"/>
              </a:ext>
            </a:extLst>
          </p:cNvPr>
          <p:cNvCxnSpPr>
            <a:cxnSpLocks/>
          </p:cNvCxnSpPr>
          <p:nvPr/>
        </p:nvCxnSpPr>
        <p:spPr>
          <a:xfrm>
            <a:off x="976009" y="971775"/>
            <a:ext cx="432922"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2" name="楕円 91">
            <a:extLst>
              <a:ext uri="{FF2B5EF4-FFF2-40B4-BE49-F238E27FC236}">
                <a16:creationId xmlns:a16="http://schemas.microsoft.com/office/drawing/2014/main" id="{185739CE-1568-F6C1-3116-20B22C9346DE}"/>
              </a:ext>
            </a:extLst>
          </p:cNvPr>
          <p:cNvSpPr/>
          <p:nvPr/>
        </p:nvSpPr>
        <p:spPr>
          <a:xfrm>
            <a:off x="1084470" y="1670706"/>
            <a:ext cx="216000" cy="216000"/>
          </a:xfrm>
          <a:prstGeom prst="ellipse">
            <a:avLst/>
          </a:prstGeom>
          <a:solidFill>
            <a:schemeClr val="bg1">
              <a:lumMod val="5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36000" tIns="36000" rIns="36000" bIns="36000" rtlCol="0" anchor="ctr"/>
          <a:lstStyle/>
          <a:p>
            <a:pPr algn="ctr"/>
            <a:r>
              <a:rPr lang="en-US" altLang="ja-JP" sz="1200">
                <a:solidFill>
                  <a:schemeClr val="bg1"/>
                </a:solidFill>
                <a:latin typeface="+mn-ea"/>
                <a:cs typeface="Hiragino Kaku Gothic Pro W3" charset="-128"/>
              </a:rPr>
              <a:t>1</a:t>
            </a:r>
            <a:endParaRPr kumimoji="1" lang="ja-JP" altLang="en-US" sz="1200">
              <a:solidFill>
                <a:schemeClr val="bg1"/>
              </a:solidFill>
              <a:latin typeface="+mn-ea"/>
              <a:cs typeface="Hiragino Kaku Gothic Pro W3" charset="-128"/>
            </a:endParaRPr>
          </a:p>
        </p:txBody>
      </p:sp>
      <p:sp>
        <p:nvSpPr>
          <p:cNvPr id="93" name="楕円 92">
            <a:extLst>
              <a:ext uri="{FF2B5EF4-FFF2-40B4-BE49-F238E27FC236}">
                <a16:creationId xmlns:a16="http://schemas.microsoft.com/office/drawing/2014/main" id="{AE0D4FD7-9BD6-7B0A-17C7-B9835424FD37}"/>
              </a:ext>
            </a:extLst>
          </p:cNvPr>
          <p:cNvSpPr/>
          <p:nvPr/>
        </p:nvSpPr>
        <p:spPr>
          <a:xfrm>
            <a:off x="1084470" y="2246933"/>
            <a:ext cx="216000" cy="216000"/>
          </a:xfrm>
          <a:prstGeom prst="ellipse">
            <a:avLst/>
          </a:prstGeom>
          <a:solidFill>
            <a:schemeClr val="bg1">
              <a:lumMod val="5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36000" tIns="36000" rIns="36000" bIns="36000" rtlCol="0" anchor="ctr"/>
          <a:lstStyle/>
          <a:p>
            <a:pPr algn="ctr"/>
            <a:r>
              <a:rPr kumimoji="1" lang="en-US" altLang="ja-JP" sz="1200">
                <a:solidFill>
                  <a:schemeClr val="bg1"/>
                </a:solidFill>
                <a:latin typeface="+mn-ea"/>
                <a:cs typeface="Hiragino Kaku Gothic Pro W3" charset="-128"/>
              </a:rPr>
              <a:t>2</a:t>
            </a:r>
            <a:endParaRPr kumimoji="1" lang="ja-JP" altLang="en-US" sz="1200">
              <a:solidFill>
                <a:schemeClr val="bg1"/>
              </a:solidFill>
              <a:latin typeface="+mn-ea"/>
              <a:cs typeface="Hiragino Kaku Gothic Pro W3" charset="-128"/>
            </a:endParaRPr>
          </a:p>
        </p:txBody>
      </p:sp>
      <p:sp>
        <p:nvSpPr>
          <p:cNvPr id="94" name="楕円 93">
            <a:extLst>
              <a:ext uri="{FF2B5EF4-FFF2-40B4-BE49-F238E27FC236}">
                <a16:creationId xmlns:a16="http://schemas.microsoft.com/office/drawing/2014/main" id="{7F0D3C62-FA77-B54F-30A9-8C6DA4E99611}"/>
              </a:ext>
            </a:extLst>
          </p:cNvPr>
          <p:cNvSpPr/>
          <p:nvPr/>
        </p:nvSpPr>
        <p:spPr>
          <a:xfrm>
            <a:off x="1084470" y="2858946"/>
            <a:ext cx="216000" cy="216000"/>
          </a:xfrm>
          <a:prstGeom prst="ellipse">
            <a:avLst/>
          </a:prstGeom>
          <a:solidFill>
            <a:schemeClr val="bg1">
              <a:lumMod val="5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36000" tIns="36000" rIns="36000" bIns="36000" rtlCol="0" anchor="ctr"/>
          <a:lstStyle/>
          <a:p>
            <a:pPr algn="ctr"/>
            <a:r>
              <a:rPr kumimoji="1" lang="en-US" altLang="ja-JP" sz="1200">
                <a:solidFill>
                  <a:schemeClr val="bg1"/>
                </a:solidFill>
                <a:latin typeface="+mn-ea"/>
                <a:cs typeface="Hiragino Kaku Gothic Pro W3" charset="-128"/>
              </a:rPr>
              <a:t>3</a:t>
            </a:r>
            <a:endParaRPr kumimoji="1" lang="ja-JP" altLang="en-US" sz="1200">
              <a:solidFill>
                <a:schemeClr val="bg1"/>
              </a:solidFill>
              <a:latin typeface="+mn-ea"/>
              <a:cs typeface="Hiragino Kaku Gothic Pro W3" charset="-128"/>
            </a:endParaRPr>
          </a:p>
        </p:txBody>
      </p:sp>
      <p:sp>
        <p:nvSpPr>
          <p:cNvPr id="99" name="楕円 98">
            <a:extLst>
              <a:ext uri="{FF2B5EF4-FFF2-40B4-BE49-F238E27FC236}">
                <a16:creationId xmlns:a16="http://schemas.microsoft.com/office/drawing/2014/main" id="{CE1C50F4-4C42-7D21-21FB-DEB4DA669205}"/>
              </a:ext>
            </a:extLst>
          </p:cNvPr>
          <p:cNvSpPr/>
          <p:nvPr/>
        </p:nvSpPr>
        <p:spPr>
          <a:xfrm>
            <a:off x="1084470" y="3508875"/>
            <a:ext cx="216000" cy="216000"/>
          </a:xfrm>
          <a:prstGeom prst="ellipse">
            <a:avLst/>
          </a:prstGeom>
          <a:solidFill>
            <a:schemeClr val="bg1">
              <a:lumMod val="5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36000" tIns="36000" rIns="36000" bIns="36000" rtlCol="0" anchor="ctr"/>
          <a:lstStyle/>
          <a:p>
            <a:pPr algn="ctr"/>
            <a:r>
              <a:rPr kumimoji="1" lang="en-US" altLang="ja-JP" sz="1200">
                <a:solidFill>
                  <a:schemeClr val="bg1"/>
                </a:solidFill>
                <a:latin typeface="+mn-ea"/>
                <a:cs typeface="Hiragino Kaku Gothic Pro W3" charset="-128"/>
              </a:rPr>
              <a:t>4</a:t>
            </a:r>
            <a:endParaRPr kumimoji="1" lang="ja-JP" altLang="en-US" sz="1200">
              <a:solidFill>
                <a:schemeClr val="bg1"/>
              </a:solidFill>
              <a:latin typeface="+mn-ea"/>
              <a:cs typeface="Hiragino Kaku Gothic Pro W3" charset="-128"/>
            </a:endParaRPr>
          </a:p>
        </p:txBody>
      </p:sp>
      <p:cxnSp>
        <p:nvCxnSpPr>
          <p:cNvPr id="110" name="直線コネクタ 109">
            <a:extLst>
              <a:ext uri="{FF2B5EF4-FFF2-40B4-BE49-F238E27FC236}">
                <a16:creationId xmlns:a16="http://schemas.microsoft.com/office/drawing/2014/main" id="{42B58D34-29AB-564A-E370-6E14C8FB5C3A}"/>
              </a:ext>
            </a:extLst>
          </p:cNvPr>
          <p:cNvCxnSpPr>
            <a:cxnSpLocks/>
          </p:cNvCxnSpPr>
          <p:nvPr/>
        </p:nvCxnSpPr>
        <p:spPr>
          <a:xfrm>
            <a:off x="980777" y="1493205"/>
            <a:ext cx="11052000"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3CE92AB4-0991-D77C-0283-CE38524ABB67}"/>
              </a:ext>
            </a:extLst>
          </p:cNvPr>
          <p:cNvCxnSpPr>
            <a:cxnSpLocks/>
          </p:cNvCxnSpPr>
          <p:nvPr/>
        </p:nvCxnSpPr>
        <p:spPr>
          <a:xfrm>
            <a:off x="980777" y="2063362"/>
            <a:ext cx="11052000"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C897EA36-AFAB-4424-673D-923F4A0E6A74}"/>
              </a:ext>
            </a:extLst>
          </p:cNvPr>
          <p:cNvCxnSpPr>
            <a:cxnSpLocks/>
          </p:cNvCxnSpPr>
          <p:nvPr/>
        </p:nvCxnSpPr>
        <p:spPr>
          <a:xfrm>
            <a:off x="980777" y="2678344"/>
            <a:ext cx="11052000"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082F1F1A-31D1-B0CC-30FF-8FFC6D9FB493}"/>
              </a:ext>
            </a:extLst>
          </p:cNvPr>
          <p:cNvCxnSpPr>
            <a:cxnSpLocks/>
          </p:cNvCxnSpPr>
          <p:nvPr/>
        </p:nvCxnSpPr>
        <p:spPr>
          <a:xfrm>
            <a:off x="980777" y="3979673"/>
            <a:ext cx="11052000"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101" name="楕円 100">
            <a:extLst>
              <a:ext uri="{FF2B5EF4-FFF2-40B4-BE49-F238E27FC236}">
                <a16:creationId xmlns:a16="http://schemas.microsoft.com/office/drawing/2014/main" id="{FE7A4A3D-8F17-0501-CB82-312F1F1CF47B}"/>
              </a:ext>
            </a:extLst>
          </p:cNvPr>
          <p:cNvSpPr/>
          <p:nvPr/>
        </p:nvSpPr>
        <p:spPr>
          <a:xfrm>
            <a:off x="1084470" y="4219482"/>
            <a:ext cx="216000" cy="216000"/>
          </a:xfrm>
          <a:prstGeom prst="ellipse">
            <a:avLst/>
          </a:prstGeom>
          <a:solidFill>
            <a:schemeClr val="bg1">
              <a:lumMod val="5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36000" tIns="36000" rIns="36000" bIns="36000" rtlCol="0" anchor="ctr"/>
          <a:lstStyle/>
          <a:p>
            <a:pPr algn="ctr"/>
            <a:r>
              <a:rPr lang="en-US" altLang="ja-JP" sz="1200">
                <a:solidFill>
                  <a:schemeClr val="bg1"/>
                </a:solidFill>
                <a:latin typeface="+mn-ea"/>
                <a:cs typeface="Hiragino Kaku Gothic Pro W3" charset="-128"/>
              </a:rPr>
              <a:t>5</a:t>
            </a:r>
            <a:endParaRPr kumimoji="1" lang="ja-JP" altLang="en-US" sz="1200">
              <a:solidFill>
                <a:schemeClr val="bg1"/>
              </a:solidFill>
              <a:latin typeface="+mn-ea"/>
              <a:cs typeface="Hiragino Kaku Gothic Pro W3" charset="-128"/>
            </a:endParaRPr>
          </a:p>
        </p:txBody>
      </p:sp>
      <p:cxnSp>
        <p:nvCxnSpPr>
          <p:cNvPr id="133" name="直線コネクタ 132">
            <a:extLst>
              <a:ext uri="{FF2B5EF4-FFF2-40B4-BE49-F238E27FC236}">
                <a16:creationId xmlns:a16="http://schemas.microsoft.com/office/drawing/2014/main" id="{1DED7E23-0E21-3314-F98B-603F1ED29097}"/>
              </a:ext>
            </a:extLst>
          </p:cNvPr>
          <p:cNvCxnSpPr>
            <a:cxnSpLocks/>
          </p:cNvCxnSpPr>
          <p:nvPr/>
        </p:nvCxnSpPr>
        <p:spPr>
          <a:xfrm>
            <a:off x="980777" y="3254077"/>
            <a:ext cx="11052000"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82" name="フローチャート: 定義済み処理 81">
            <a:extLst>
              <a:ext uri="{FF2B5EF4-FFF2-40B4-BE49-F238E27FC236}">
                <a16:creationId xmlns:a16="http://schemas.microsoft.com/office/drawing/2014/main" id="{E3603CAC-AE5C-A271-A671-19E4E4590B47}"/>
              </a:ext>
            </a:extLst>
          </p:cNvPr>
          <p:cNvSpPr/>
          <p:nvPr/>
        </p:nvSpPr>
        <p:spPr>
          <a:xfrm>
            <a:off x="3181359" y="1059151"/>
            <a:ext cx="1092630" cy="346677"/>
          </a:xfrm>
          <a:prstGeom prst="flowChartPredefinedProcess">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1050">
                <a:solidFill>
                  <a:schemeClr val="accent4">
                    <a:lumMod val="65000"/>
                    <a:lumOff val="35000"/>
                  </a:schemeClr>
                </a:solidFill>
                <a:latin typeface="+mn-ea"/>
              </a:rPr>
              <a:t>ツール起動</a:t>
            </a:r>
            <a:endParaRPr lang="en-US" altLang="ja-JP" sz="1050">
              <a:solidFill>
                <a:schemeClr val="accent4">
                  <a:lumMod val="65000"/>
                  <a:lumOff val="35000"/>
                </a:schemeClr>
              </a:solidFill>
              <a:latin typeface="+mn-ea"/>
            </a:endParaRPr>
          </a:p>
        </p:txBody>
      </p:sp>
      <p:sp>
        <p:nvSpPr>
          <p:cNvPr id="86" name="フローチャート: 内部記憶 85">
            <a:extLst>
              <a:ext uri="{FF2B5EF4-FFF2-40B4-BE49-F238E27FC236}">
                <a16:creationId xmlns:a16="http://schemas.microsoft.com/office/drawing/2014/main" id="{D6852F76-C7A9-2F30-9093-DDB95D05699F}"/>
              </a:ext>
            </a:extLst>
          </p:cNvPr>
          <p:cNvSpPr/>
          <p:nvPr/>
        </p:nvSpPr>
        <p:spPr>
          <a:xfrm>
            <a:off x="1572495" y="1616763"/>
            <a:ext cx="916739" cy="345600"/>
          </a:xfrm>
          <a:prstGeom prst="flowChartInternalStorage">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000">
                <a:solidFill>
                  <a:schemeClr val="accent4">
                    <a:lumMod val="65000"/>
                    <a:lumOff val="35000"/>
                  </a:schemeClr>
                </a:solidFill>
                <a:latin typeface="+mn-ea"/>
                <a:cs typeface="Hiragino Kaku Gothic Pro W3" charset="-128"/>
              </a:rPr>
              <a:t>経理入金</a:t>
            </a:r>
            <a:endParaRPr kumimoji="1" lang="en-US" altLang="ja-JP" sz="1000">
              <a:solidFill>
                <a:schemeClr val="accent4">
                  <a:lumMod val="65000"/>
                  <a:lumOff val="35000"/>
                </a:schemeClr>
              </a:solidFill>
              <a:latin typeface="+mn-ea"/>
              <a:cs typeface="Hiragino Kaku Gothic Pro W3" charset="-128"/>
            </a:endParaRPr>
          </a:p>
          <a:p>
            <a:pPr algn="ctr"/>
            <a:r>
              <a:rPr kumimoji="1" lang="ja-JP" altLang="en-US" sz="1000">
                <a:solidFill>
                  <a:schemeClr val="accent4">
                    <a:lumMod val="65000"/>
                    <a:lumOff val="35000"/>
                  </a:schemeClr>
                </a:solidFill>
                <a:latin typeface="+mn-ea"/>
                <a:cs typeface="Hiragino Kaku Gothic Pro W3" charset="-128"/>
              </a:rPr>
              <a:t>引当</a:t>
            </a:r>
          </a:p>
        </p:txBody>
      </p:sp>
      <p:cxnSp>
        <p:nvCxnSpPr>
          <p:cNvPr id="87" name="直線矢印コネクタ 86">
            <a:extLst>
              <a:ext uri="{FF2B5EF4-FFF2-40B4-BE49-F238E27FC236}">
                <a16:creationId xmlns:a16="http://schemas.microsoft.com/office/drawing/2014/main" id="{66208BA7-0AD0-5281-A3F3-3105641CE643}"/>
              </a:ext>
            </a:extLst>
          </p:cNvPr>
          <p:cNvCxnSpPr>
            <a:cxnSpLocks/>
            <a:stCxn id="86" idx="3"/>
            <a:endCxn id="81" idx="1"/>
          </p:cNvCxnSpPr>
          <p:nvPr/>
        </p:nvCxnSpPr>
        <p:spPr>
          <a:xfrm flipV="1">
            <a:off x="2489234" y="1789159"/>
            <a:ext cx="692125" cy="404"/>
          </a:xfrm>
          <a:prstGeom prst="straightConnector1">
            <a:avLst/>
          </a:prstGeom>
          <a:ln>
            <a:solidFill>
              <a:schemeClr val="bg1">
                <a:lumMod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8" name="直線矢印コネクタ 87">
            <a:extLst>
              <a:ext uri="{FF2B5EF4-FFF2-40B4-BE49-F238E27FC236}">
                <a16:creationId xmlns:a16="http://schemas.microsoft.com/office/drawing/2014/main" id="{07A6FEAB-0DCD-BB27-2A3B-DAB66DCF3852}"/>
              </a:ext>
            </a:extLst>
          </p:cNvPr>
          <p:cNvCxnSpPr>
            <a:cxnSpLocks/>
            <a:stCxn id="82" idx="2"/>
            <a:endCxn id="81" idx="0"/>
          </p:cNvCxnSpPr>
          <p:nvPr/>
        </p:nvCxnSpPr>
        <p:spPr>
          <a:xfrm>
            <a:off x="3727674" y="1405828"/>
            <a:ext cx="0" cy="20999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線矢印コネクタ 126">
            <a:extLst>
              <a:ext uri="{FF2B5EF4-FFF2-40B4-BE49-F238E27FC236}">
                <a16:creationId xmlns:a16="http://schemas.microsoft.com/office/drawing/2014/main" id="{A8F0E2CF-E831-7E61-0AD0-87E54F51F6AF}"/>
              </a:ext>
            </a:extLst>
          </p:cNvPr>
          <p:cNvCxnSpPr>
            <a:cxnSpLocks/>
            <a:stCxn id="160" idx="2"/>
            <a:endCxn id="64" idx="0"/>
          </p:cNvCxnSpPr>
          <p:nvPr/>
        </p:nvCxnSpPr>
        <p:spPr>
          <a:xfrm flipH="1">
            <a:off x="3727219" y="5774968"/>
            <a:ext cx="455" cy="25502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 name="直線矢印コネクタ 2">
            <a:extLst>
              <a:ext uri="{FF2B5EF4-FFF2-40B4-BE49-F238E27FC236}">
                <a16:creationId xmlns:a16="http://schemas.microsoft.com/office/drawing/2014/main" id="{74CFEBA0-3353-3C33-DA63-0A59C29C9943}"/>
              </a:ext>
            </a:extLst>
          </p:cNvPr>
          <p:cNvCxnSpPr>
            <a:cxnSpLocks/>
            <a:stCxn id="4" idx="3"/>
            <a:endCxn id="7" idx="1"/>
          </p:cNvCxnSpPr>
          <p:nvPr/>
        </p:nvCxnSpPr>
        <p:spPr>
          <a:xfrm flipV="1">
            <a:off x="2489234" y="2967573"/>
            <a:ext cx="2084690" cy="538"/>
          </a:xfrm>
          <a:prstGeom prst="straightConnector1">
            <a:avLst/>
          </a:prstGeom>
          <a:ln>
            <a:solidFill>
              <a:schemeClr val="bg1">
                <a:lumMod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 name="フローチャート: 内部記憶 3">
            <a:extLst>
              <a:ext uri="{FF2B5EF4-FFF2-40B4-BE49-F238E27FC236}">
                <a16:creationId xmlns:a16="http://schemas.microsoft.com/office/drawing/2014/main" id="{84A148CB-5125-F2A8-2203-8315B39A5D1B}"/>
              </a:ext>
            </a:extLst>
          </p:cNvPr>
          <p:cNvSpPr/>
          <p:nvPr/>
        </p:nvSpPr>
        <p:spPr>
          <a:xfrm>
            <a:off x="1572495" y="2795311"/>
            <a:ext cx="916739" cy="345600"/>
          </a:xfrm>
          <a:prstGeom prst="flowChartInternalStorage">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000">
                <a:solidFill>
                  <a:schemeClr val="accent4">
                    <a:lumMod val="65000"/>
                    <a:lumOff val="35000"/>
                  </a:schemeClr>
                </a:solidFill>
                <a:latin typeface="+mn-ea"/>
                <a:cs typeface="Hiragino Kaku Gothic Pro W3" charset="-128"/>
              </a:rPr>
              <a:t>経理入金</a:t>
            </a:r>
            <a:endParaRPr kumimoji="1" lang="en-US" altLang="ja-JP" sz="1000">
              <a:solidFill>
                <a:schemeClr val="accent4">
                  <a:lumMod val="65000"/>
                  <a:lumOff val="35000"/>
                </a:schemeClr>
              </a:solidFill>
              <a:latin typeface="+mn-ea"/>
              <a:cs typeface="Hiragino Kaku Gothic Pro W3" charset="-128"/>
            </a:endParaRPr>
          </a:p>
          <a:p>
            <a:pPr algn="ctr"/>
            <a:r>
              <a:rPr kumimoji="1" lang="ja-JP" altLang="en-US" sz="1000">
                <a:solidFill>
                  <a:schemeClr val="accent4">
                    <a:lumMod val="65000"/>
                    <a:lumOff val="35000"/>
                  </a:schemeClr>
                </a:solidFill>
                <a:latin typeface="+mn-ea"/>
                <a:cs typeface="Hiragino Kaku Gothic Pro W3" charset="-128"/>
              </a:rPr>
              <a:t>引当</a:t>
            </a:r>
          </a:p>
        </p:txBody>
      </p:sp>
      <p:sp>
        <p:nvSpPr>
          <p:cNvPr id="7" name="フローチャート: 定義済み処理 6">
            <a:extLst>
              <a:ext uri="{FF2B5EF4-FFF2-40B4-BE49-F238E27FC236}">
                <a16:creationId xmlns:a16="http://schemas.microsoft.com/office/drawing/2014/main" id="{9E128809-B39B-01E3-59B0-E99CB0CD7877}"/>
              </a:ext>
            </a:extLst>
          </p:cNvPr>
          <p:cNvSpPr/>
          <p:nvPr/>
        </p:nvSpPr>
        <p:spPr>
          <a:xfrm>
            <a:off x="4573924" y="2794234"/>
            <a:ext cx="1092630" cy="346677"/>
          </a:xfrm>
          <a:prstGeom prst="flowChartPredefinedProcess">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1050">
                <a:solidFill>
                  <a:schemeClr val="accent4">
                    <a:lumMod val="65000"/>
                    <a:lumOff val="35000"/>
                  </a:schemeClr>
                </a:solidFill>
                <a:latin typeface="+mn-ea"/>
              </a:rPr>
              <a:t>単独請求</a:t>
            </a:r>
            <a:endParaRPr lang="en-US" altLang="ja-JP" sz="1050">
              <a:solidFill>
                <a:schemeClr val="accent4">
                  <a:lumMod val="65000"/>
                  <a:lumOff val="35000"/>
                </a:schemeClr>
              </a:solidFill>
              <a:latin typeface="+mn-ea"/>
            </a:endParaRPr>
          </a:p>
          <a:p>
            <a:pPr algn="ctr"/>
            <a:r>
              <a:rPr lang="ja-JP" altLang="en-US" sz="1050">
                <a:solidFill>
                  <a:schemeClr val="accent4">
                    <a:lumMod val="65000"/>
                    <a:lumOff val="35000"/>
                  </a:schemeClr>
                </a:solidFill>
                <a:latin typeface="+mn-ea"/>
              </a:rPr>
              <a:t>情報取得</a:t>
            </a:r>
            <a:endParaRPr kumimoji="1" lang="ja-JP" altLang="en-US" sz="1050">
              <a:solidFill>
                <a:schemeClr val="accent4">
                  <a:lumMod val="65000"/>
                  <a:lumOff val="35000"/>
                </a:schemeClr>
              </a:solidFill>
              <a:latin typeface="+mn-ea"/>
            </a:endParaRPr>
          </a:p>
        </p:txBody>
      </p:sp>
      <p:cxnSp>
        <p:nvCxnSpPr>
          <p:cNvPr id="11" name="コネクタ: カギ線 10">
            <a:extLst>
              <a:ext uri="{FF2B5EF4-FFF2-40B4-BE49-F238E27FC236}">
                <a16:creationId xmlns:a16="http://schemas.microsoft.com/office/drawing/2014/main" id="{B4EBCC26-3DA0-71FC-265C-CCE1DBA1A4DF}"/>
              </a:ext>
            </a:extLst>
          </p:cNvPr>
          <p:cNvCxnSpPr>
            <a:cxnSpLocks/>
            <a:stCxn id="22" idx="3"/>
            <a:endCxn id="7" idx="0"/>
          </p:cNvCxnSpPr>
          <p:nvPr/>
        </p:nvCxnSpPr>
        <p:spPr>
          <a:xfrm>
            <a:off x="4455932" y="2357863"/>
            <a:ext cx="664307" cy="436371"/>
          </a:xfrm>
          <a:prstGeom prst="bentConnector2">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0" name="フローチャート: 定義済み処理 229">
            <a:extLst>
              <a:ext uri="{FF2B5EF4-FFF2-40B4-BE49-F238E27FC236}">
                <a16:creationId xmlns:a16="http://schemas.microsoft.com/office/drawing/2014/main" id="{09A0CEF9-3847-0742-A068-38AEDA53D15F}"/>
              </a:ext>
            </a:extLst>
          </p:cNvPr>
          <p:cNvSpPr/>
          <p:nvPr/>
        </p:nvSpPr>
        <p:spPr>
          <a:xfrm>
            <a:off x="4573924" y="4154143"/>
            <a:ext cx="1092630" cy="346677"/>
          </a:xfrm>
          <a:prstGeom prst="flowChartPredefinedProcess">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1050">
                <a:solidFill>
                  <a:schemeClr val="accent4">
                    <a:lumMod val="65000"/>
                    <a:lumOff val="35000"/>
                  </a:schemeClr>
                </a:solidFill>
                <a:latin typeface="+mn-ea"/>
              </a:rPr>
              <a:t>統合請求＃</a:t>
            </a:r>
            <a:endParaRPr lang="en-US" altLang="ja-JP" sz="1050">
              <a:solidFill>
                <a:schemeClr val="accent4">
                  <a:lumMod val="65000"/>
                  <a:lumOff val="35000"/>
                </a:schemeClr>
              </a:solidFill>
              <a:latin typeface="+mn-ea"/>
            </a:endParaRPr>
          </a:p>
          <a:p>
            <a:pPr algn="ctr"/>
            <a:r>
              <a:rPr kumimoji="1" lang="ja-JP" altLang="en-US" sz="1050">
                <a:solidFill>
                  <a:schemeClr val="accent4">
                    <a:lumMod val="65000"/>
                    <a:lumOff val="35000"/>
                  </a:schemeClr>
                </a:solidFill>
                <a:latin typeface="+mn-ea"/>
              </a:rPr>
              <a:t>チェック</a:t>
            </a:r>
          </a:p>
        </p:txBody>
      </p:sp>
      <p:sp>
        <p:nvSpPr>
          <p:cNvPr id="48" name="正方形/長方形 47">
            <a:extLst>
              <a:ext uri="{FF2B5EF4-FFF2-40B4-BE49-F238E27FC236}">
                <a16:creationId xmlns:a16="http://schemas.microsoft.com/office/drawing/2014/main" id="{45AD5E9A-3CC2-A35A-9ED2-E7331E2674A9}"/>
              </a:ext>
            </a:extLst>
          </p:cNvPr>
          <p:cNvSpPr/>
          <p:nvPr/>
        </p:nvSpPr>
        <p:spPr>
          <a:xfrm>
            <a:off x="5830118" y="683628"/>
            <a:ext cx="6202659" cy="28814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36000" tIns="36000" rIns="36000" bIns="36000" rtlCol="0" anchor="ctr">
            <a:noAutofit/>
          </a:bodyPr>
          <a:lstStyle/>
          <a:p>
            <a:pPr algn="ctr"/>
            <a:r>
              <a:rPr kumimoji="1" lang="ja-JP" altLang="en-US" sz="1200">
                <a:solidFill>
                  <a:schemeClr val="tx1">
                    <a:lumMod val="65000"/>
                    <a:lumOff val="35000"/>
                  </a:schemeClr>
                </a:solidFill>
                <a:latin typeface="+mn-ea"/>
                <a:cs typeface="Hiragino Kaku Gothic Pro W3" charset="-128"/>
              </a:rPr>
              <a:t>要求事項</a:t>
            </a:r>
            <a:endParaRPr kumimoji="1" lang="en-US" altLang="ja-JP" sz="1200">
              <a:solidFill>
                <a:schemeClr val="tx1">
                  <a:lumMod val="65000"/>
                  <a:lumOff val="35000"/>
                </a:schemeClr>
              </a:solidFill>
              <a:latin typeface="+mn-ea"/>
              <a:cs typeface="Hiragino Kaku Gothic Pro W3" charset="-128"/>
            </a:endParaRPr>
          </a:p>
        </p:txBody>
      </p:sp>
      <p:cxnSp>
        <p:nvCxnSpPr>
          <p:cNvPr id="49" name="直線コネクタ 48">
            <a:extLst>
              <a:ext uri="{FF2B5EF4-FFF2-40B4-BE49-F238E27FC236}">
                <a16:creationId xmlns:a16="http://schemas.microsoft.com/office/drawing/2014/main" id="{F15D40F2-2CDA-BE35-EF37-6131428B4949}"/>
              </a:ext>
            </a:extLst>
          </p:cNvPr>
          <p:cNvCxnSpPr>
            <a:cxnSpLocks/>
          </p:cNvCxnSpPr>
          <p:nvPr/>
        </p:nvCxnSpPr>
        <p:spPr>
          <a:xfrm>
            <a:off x="5830118" y="971775"/>
            <a:ext cx="6202659"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9" name="テキスト ボックス 7">
            <a:extLst>
              <a:ext uri="{FF2B5EF4-FFF2-40B4-BE49-F238E27FC236}">
                <a16:creationId xmlns:a16="http://schemas.microsoft.com/office/drawing/2014/main" id="{68525A7C-E0F3-86E0-484B-168E97AD9CAE}"/>
              </a:ext>
            </a:extLst>
          </p:cNvPr>
          <p:cNvSpPr txBox="1"/>
          <p:nvPr/>
        </p:nvSpPr>
        <p:spPr bwMode="auto">
          <a:xfrm>
            <a:off x="5830117" y="1022603"/>
            <a:ext cx="6202655" cy="419774"/>
          </a:xfrm>
          <a:prstGeom prst="rect">
            <a:avLst/>
          </a:prstGeom>
          <a:noFill/>
          <a:ln w="9525">
            <a:noFill/>
            <a:miter lim="800000"/>
            <a:headEnd/>
            <a:tailEnd/>
          </a:ln>
        </p:spPr>
        <p:txBody>
          <a:bodyPr wrap="square" rtlCol="0" anchor="ctr">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171450" indent="-171450" algn="l">
              <a:buFont typeface="Arial" panose="020B0604020202020204" pitchFamily="34" charset="0"/>
              <a:buChar char="•"/>
            </a:pPr>
            <a:r>
              <a:rPr lang="ja-JP" altLang="en-US" sz="1050">
                <a:solidFill>
                  <a:schemeClr val="accent4">
                    <a:lumMod val="65000"/>
                    <a:lumOff val="35000"/>
                  </a:schemeClr>
                </a:solidFill>
                <a:latin typeface="+mn-ea"/>
                <a:cs typeface="メイリオ"/>
              </a:rPr>
              <a:t>ツールを起動できること</a:t>
            </a:r>
            <a:endParaRPr kumimoji="1" lang="ja-JP" altLang="en-US" sz="1050">
              <a:solidFill>
                <a:schemeClr val="accent4">
                  <a:lumMod val="65000"/>
                  <a:lumOff val="35000"/>
                </a:schemeClr>
              </a:solidFill>
              <a:latin typeface="+mn-ea"/>
              <a:cs typeface="メイリオ"/>
            </a:endParaRPr>
          </a:p>
        </p:txBody>
      </p:sp>
      <p:sp>
        <p:nvSpPr>
          <p:cNvPr id="90" name="テキスト ボックス 7">
            <a:extLst>
              <a:ext uri="{FF2B5EF4-FFF2-40B4-BE49-F238E27FC236}">
                <a16:creationId xmlns:a16="http://schemas.microsoft.com/office/drawing/2014/main" id="{BCFEF6F8-903D-48BF-8326-17D0FF0DEEBA}"/>
              </a:ext>
            </a:extLst>
          </p:cNvPr>
          <p:cNvSpPr txBox="1"/>
          <p:nvPr/>
        </p:nvSpPr>
        <p:spPr bwMode="auto">
          <a:xfrm>
            <a:off x="5830117" y="3277742"/>
            <a:ext cx="6202655" cy="676050"/>
          </a:xfrm>
          <a:prstGeom prst="rect">
            <a:avLst/>
          </a:prstGeom>
          <a:noFill/>
          <a:ln w="9525">
            <a:noFill/>
            <a:miter lim="800000"/>
            <a:headEnd/>
            <a:tailEnd/>
          </a:ln>
        </p:spPr>
        <p:txBody>
          <a:bodyPr wrap="square" rtlCol="0" anchor="ctr">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171450" indent="-171450">
              <a:buFont typeface="Arial" panose="020B0604020202020204" pitchFamily="34" charset="0"/>
              <a:buChar char="•"/>
            </a:pPr>
            <a:r>
              <a:rPr lang="ja-JP" altLang="en-US" sz="1050">
                <a:solidFill>
                  <a:schemeClr val="accent4">
                    <a:lumMod val="65000"/>
                    <a:lumOff val="35000"/>
                  </a:schemeClr>
                </a:solidFill>
                <a:latin typeface="+mn-ea"/>
                <a:cs typeface="メイリオ"/>
              </a:rPr>
              <a:t>レコード有無をチェックすること</a:t>
            </a:r>
            <a:br>
              <a:rPr lang="en-US" altLang="ja-JP" sz="1050">
                <a:solidFill>
                  <a:schemeClr val="accent4">
                    <a:lumMod val="65000"/>
                    <a:lumOff val="35000"/>
                  </a:schemeClr>
                </a:solidFill>
                <a:latin typeface="+mn-ea"/>
                <a:cs typeface="メイリオ"/>
              </a:rPr>
            </a:br>
            <a:r>
              <a:rPr lang="ja-JP" altLang="en-US" sz="1050">
                <a:solidFill>
                  <a:schemeClr val="accent4">
                    <a:lumMod val="65000"/>
                    <a:lumOff val="35000"/>
                  </a:schemeClr>
                </a:solidFill>
                <a:latin typeface="+mn-ea"/>
                <a:cs typeface="メイリオ"/>
              </a:rPr>
              <a:t>ありの場合：後続処理に進む</a:t>
            </a:r>
            <a:br>
              <a:rPr lang="en-US" altLang="ja-JP" sz="1050">
                <a:solidFill>
                  <a:schemeClr val="accent4">
                    <a:lumMod val="65000"/>
                    <a:lumOff val="35000"/>
                  </a:schemeClr>
                </a:solidFill>
                <a:latin typeface="+mn-ea"/>
                <a:cs typeface="メイリオ"/>
              </a:rPr>
            </a:br>
            <a:r>
              <a:rPr lang="ja-JP" altLang="en-US" sz="1050">
                <a:solidFill>
                  <a:schemeClr val="accent4">
                    <a:lumMod val="65000"/>
                    <a:lumOff val="35000"/>
                  </a:schemeClr>
                </a:solidFill>
                <a:latin typeface="+mn-ea"/>
                <a:cs typeface="メイリオ"/>
              </a:rPr>
              <a:t>なしの場合：</a:t>
            </a:r>
            <a:r>
              <a:rPr kumimoji="1" lang="ja-JP" altLang="en-US" sz="1050">
                <a:solidFill>
                  <a:schemeClr val="accent4">
                    <a:lumMod val="65000"/>
                    <a:lumOff val="35000"/>
                  </a:schemeClr>
                </a:solidFill>
                <a:latin typeface="+mn-ea"/>
                <a:cs typeface="メイリオ"/>
              </a:rPr>
              <a:t>下記のメッセージを出力して処理を終了する</a:t>
            </a:r>
            <a:br>
              <a:rPr kumimoji="1" lang="en-US" altLang="ja-JP" sz="1050">
                <a:solidFill>
                  <a:schemeClr val="accent4">
                    <a:lumMod val="65000"/>
                    <a:lumOff val="35000"/>
                  </a:schemeClr>
                </a:solidFill>
                <a:latin typeface="+mn-ea"/>
                <a:cs typeface="メイリオ"/>
              </a:rPr>
            </a:br>
            <a:r>
              <a:rPr kumimoji="1" lang="ja-JP" altLang="en-US" sz="1050">
                <a:solidFill>
                  <a:schemeClr val="accent4">
                    <a:lumMod val="65000"/>
                    <a:lumOff val="35000"/>
                  </a:schemeClr>
                </a:solidFill>
                <a:latin typeface="+mn-ea"/>
                <a:cs typeface="メイリオ"/>
              </a:rPr>
              <a:t>　　　　　　　　「</a:t>
            </a:r>
            <a:r>
              <a:rPr kumimoji="1" lang="ja-JP" altLang="en-US" sz="1050">
                <a:solidFill>
                  <a:schemeClr val="accent4">
                    <a:lumMod val="65000"/>
                    <a:lumOff val="35000"/>
                  </a:schemeClr>
                </a:solidFill>
                <a:latin typeface="+mn-ea"/>
                <a:cs typeface="Hiragino Kaku Gothic Pro W3" charset="-128"/>
              </a:rPr>
              <a:t>検索条件に</a:t>
            </a:r>
            <a:r>
              <a:rPr kumimoji="1" lang="en-US" altLang="ja-JP" sz="1050">
                <a:solidFill>
                  <a:schemeClr val="accent4">
                    <a:lumMod val="65000"/>
                    <a:lumOff val="35000"/>
                  </a:schemeClr>
                </a:solidFill>
                <a:latin typeface="+mn-ea"/>
                <a:cs typeface="Hiragino Kaku Gothic Pro W3" charset="-128"/>
              </a:rPr>
              <a:t>hit</a:t>
            </a:r>
            <a:r>
              <a:rPr kumimoji="1" lang="ja-JP" altLang="en-US" sz="1050">
                <a:solidFill>
                  <a:schemeClr val="accent4">
                    <a:lumMod val="65000"/>
                    <a:lumOff val="35000"/>
                  </a:schemeClr>
                </a:solidFill>
                <a:latin typeface="+mn-ea"/>
                <a:cs typeface="Hiragino Kaku Gothic Pro W3" charset="-128"/>
              </a:rPr>
              <a:t>するデータがありませんでした</a:t>
            </a:r>
            <a:r>
              <a:rPr kumimoji="1" lang="ja-JP" altLang="en-US" sz="1050">
                <a:solidFill>
                  <a:schemeClr val="accent4">
                    <a:lumMod val="65000"/>
                    <a:lumOff val="35000"/>
                  </a:schemeClr>
                </a:solidFill>
                <a:latin typeface="+mn-ea"/>
                <a:cs typeface="メイリオ"/>
              </a:rPr>
              <a:t>」</a:t>
            </a:r>
            <a:endParaRPr lang="en-US" altLang="ja-JP" sz="1050">
              <a:solidFill>
                <a:schemeClr val="accent4">
                  <a:lumMod val="65000"/>
                  <a:lumOff val="35000"/>
                </a:schemeClr>
              </a:solidFill>
              <a:latin typeface="+mn-ea"/>
              <a:cs typeface="メイリオ"/>
            </a:endParaRPr>
          </a:p>
        </p:txBody>
      </p:sp>
      <p:sp>
        <p:nvSpPr>
          <p:cNvPr id="91" name="テキスト ボックス 7">
            <a:extLst>
              <a:ext uri="{FF2B5EF4-FFF2-40B4-BE49-F238E27FC236}">
                <a16:creationId xmlns:a16="http://schemas.microsoft.com/office/drawing/2014/main" id="{7B04A073-0CEF-7801-FF86-7FFDE736B2A0}"/>
              </a:ext>
            </a:extLst>
          </p:cNvPr>
          <p:cNvSpPr txBox="1"/>
          <p:nvPr/>
        </p:nvSpPr>
        <p:spPr bwMode="auto">
          <a:xfrm>
            <a:off x="5830117" y="1507127"/>
            <a:ext cx="6202655" cy="543852"/>
          </a:xfrm>
          <a:prstGeom prst="rect">
            <a:avLst/>
          </a:prstGeom>
          <a:noFill/>
          <a:ln w="9525">
            <a:noFill/>
            <a:miter lim="800000"/>
            <a:headEnd/>
            <a:tailEnd/>
          </a:ln>
        </p:spPr>
        <p:txBody>
          <a:bodyPr wrap="square" rtlCol="0" anchor="ctr">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171450" indent="-171450" algn="l">
              <a:buFont typeface="Arial" panose="020B0604020202020204" pitchFamily="34" charset="0"/>
              <a:buChar char="•"/>
            </a:pPr>
            <a:r>
              <a:rPr kumimoji="1" lang="ja-JP" altLang="en-US" sz="1050">
                <a:solidFill>
                  <a:schemeClr val="accent4">
                    <a:lumMod val="65000"/>
                    <a:lumOff val="35000"/>
                  </a:schemeClr>
                </a:solidFill>
                <a:latin typeface="+mn-ea"/>
                <a:cs typeface="メイリオ"/>
              </a:rPr>
              <a:t>検索</a:t>
            </a:r>
            <a:r>
              <a:rPr kumimoji="1" lang="en-US" altLang="ja-JP" sz="1050">
                <a:solidFill>
                  <a:schemeClr val="accent4">
                    <a:lumMod val="65000"/>
                    <a:lumOff val="35000"/>
                  </a:schemeClr>
                </a:solidFill>
                <a:latin typeface="+mn-ea"/>
                <a:cs typeface="メイリオ"/>
              </a:rPr>
              <a:t>BOX</a:t>
            </a:r>
            <a:r>
              <a:rPr kumimoji="1" lang="ja-JP" altLang="en-US" sz="1050">
                <a:solidFill>
                  <a:schemeClr val="accent4">
                    <a:lumMod val="65000"/>
                    <a:lumOff val="35000"/>
                  </a:schemeClr>
                </a:solidFill>
                <a:latin typeface="+mn-ea"/>
                <a:cs typeface="メイリオ"/>
              </a:rPr>
              <a:t>に入力された情報を</a:t>
            </a:r>
            <a:r>
              <a:rPr kumimoji="1" lang="en-US" altLang="ja-JP" sz="1050">
                <a:solidFill>
                  <a:schemeClr val="accent4">
                    <a:lumMod val="65000"/>
                    <a:lumOff val="35000"/>
                  </a:schemeClr>
                </a:solidFill>
                <a:latin typeface="+mn-ea"/>
                <a:cs typeface="メイリオ"/>
              </a:rPr>
              <a:t>Key</a:t>
            </a:r>
            <a:r>
              <a:rPr kumimoji="1" lang="ja-JP" altLang="en-US" sz="1050">
                <a:solidFill>
                  <a:schemeClr val="accent4">
                    <a:lumMod val="65000"/>
                    <a:lumOff val="35000"/>
                  </a:schemeClr>
                </a:solidFill>
                <a:latin typeface="+mn-ea"/>
                <a:cs typeface="メイリオ"/>
              </a:rPr>
              <a:t>に統合請求＃を検索し、レコードを取得すること</a:t>
            </a:r>
            <a:br>
              <a:rPr lang="en-US" altLang="ja-JP" sz="1050">
                <a:solidFill>
                  <a:schemeClr val="accent4">
                    <a:lumMod val="65000"/>
                    <a:lumOff val="35000"/>
                  </a:schemeClr>
                </a:solidFill>
                <a:latin typeface="+mn-ea"/>
                <a:cs typeface="メイリオ"/>
              </a:rPr>
            </a:br>
            <a:r>
              <a:rPr lang="en-US" altLang="ja-JP" sz="900">
                <a:solidFill>
                  <a:schemeClr val="accent4">
                    <a:lumMod val="65000"/>
                    <a:lumOff val="35000"/>
                  </a:schemeClr>
                </a:solidFill>
                <a:latin typeface="+mn-ea"/>
                <a:cs typeface="メイリオ"/>
              </a:rPr>
              <a:t>*</a:t>
            </a:r>
            <a:r>
              <a:rPr lang="ja-JP" altLang="en-US" sz="900">
                <a:solidFill>
                  <a:schemeClr val="accent4">
                    <a:lumMod val="65000"/>
                    <a:lumOff val="35000"/>
                  </a:schemeClr>
                </a:solidFill>
                <a:latin typeface="+mn-ea"/>
                <a:cs typeface="メイリオ"/>
              </a:rPr>
              <a:t> </a:t>
            </a:r>
            <a:r>
              <a:rPr lang="en-US" altLang="ja-JP" sz="900">
                <a:solidFill>
                  <a:schemeClr val="accent4">
                    <a:lumMod val="65000"/>
                    <a:lumOff val="35000"/>
                  </a:schemeClr>
                </a:solidFill>
                <a:latin typeface="+mn-ea"/>
                <a:cs typeface="メイリオ"/>
              </a:rPr>
              <a:t>Neo</a:t>
            </a:r>
            <a:r>
              <a:rPr lang="ja-JP" altLang="en-US" sz="900">
                <a:solidFill>
                  <a:schemeClr val="accent4">
                    <a:lumMod val="65000"/>
                    <a:lumOff val="35000"/>
                  </a:schemeClr>
                </a:solidFill>
                <a:latin typeface="+mn-ea"/>
                <a:cs typeface="メイリオ"/>
              </a:rPr>
              <a:t>顧客コードが論理削除されている場合、</a:t>
            </a:r>
            <a:r>
              <a:rPr lang="en-US" altLang="ja-JP" sz="900">
                <a:solidFill>
                  <a:schemeClr val="accent4">
                    <a:lumMod val="65000"/>
                    <a:lumOff val="35000"/>
                  </a:schemeClr>
                </a:solidFill>
                <a:latin typeface="+mn-ea"/>
                <a:cs typeface="メイリオ"/>
              </a:rPr>
              <a:t>Appendix</a:t>
            </a:r>
            <a:r>
              <a:rPr lang="ja-JP" altLang="en-US" sz="900">
                <a:solidFill>
                  <a:schemeClr val="accent4">
                    <a:lumMod val="65000"/>
                    <a:lumOff val="35000"/>
                  </a:schemeClr>
                </a:solidFill>
                <a:latin typeface="+mn-ea"/>
                <a:cs typeface="メイリオ"/>
              </a:rPr>
              <a:t>「</a:t>
            </a:r>
            <a:r>
              <a:rPr lang="en-US" altLang="ja-JP" sz="900">
                <a:solidFill>
                  <a:schemeClr val="tx1">
                    <a:lumMod val="65000"/>
                    <a:lumOff val="35000"/>
                  </a:schemeClr>
                </a:solidFill>
                <a:latin typeface="+mn-ea"/>
                <a:ea typeface="+mn-ea"/>
              </a:rPr>
              <a:t>Neo</a:t>
            </a:r>
            <a:r>
              <a:rPr lang="ja-JP" altLang="en-US" sz="900">
                <a:solidFill>
                  <a:schemeClr val="tx1">
                    <a:lumMod val="65000"/>
                    <a:lumOff val="35000"/>
                  </a:schemeClr>
                </a:solidFill>
                <a:latin typeface="+mn-ea"/>
                <a:ea typeface="+mn-ea"/>
              </a:rPr>
              <a:t>顧客コードの論理削除について</a:t>
            </a:r>
            <a:r>
              <a:rPr lang="ja-JP" altLang="en-US" sz="900">
                <a:solidFill>
                  <a:schemeClr val="accent4">
                    <a:lumMod val="65000"/>
                    <a:lumOff val="35000"/>
                  </a:schemeClr>
                </a:solidFill>
                <a:latin typeface="+mn-ea"/>
                <a:cs typeface="メイリオ"/>
              </a:rPr>
              <a:t>」に従うこと</a:t>
            </a:r>
            <a:endParaRPr lang="en-US" altLang="ja-JP" sz="900">
              <a:solidFill>
                <a:schemeClr val="accent4">
                  <a:lumMod val="65000"/>
                  <a:lumOff val="35000"/>
                </a:schemeClr>
              </a:solidFill>
              <a:latin typeface="+mn-ea"/>
              <a:cs typeface="メイリオ"/>
            </a:endParaRPr>
          </a:p>
        </p:txBody>
      </p:sp>
      <p:sp>
        <p:nvSpPr>
          <p:cNvPr id="104" name="テキスト ボックス 7">
            <a:extLst>
              <a:ext uri="{FF2B5EF4-FFF2-40B4-BE49-F238E27FC236}">
                <a16:creationId xmlns:a16="http://schemas.microsoft.com/office/drawing/2014/main" id="{FB887E11-6B65-8C4E-15BB-C48B8248B91F}"/>
              </a:ext>
            </a:extLst>
          </p:cNvPr>
          <p:cNvSpPr txBox="1"/>
          <p:nvPr/>
        </p:nvSpPr>
        <p:spPr bwMode="auto">
          <a:xfrm>
            <a:off x="5830118" y="5379019"/>
            <a:ext cx="6202659" cy="419774"/>
          </a:xfrm>
          <a:prstGeom prst="rect">
            <a:avLst/>
          </a:prstGeom>
          <a:noFill/>
          <a:ln w="9525">
            <a:noFill/>
            <a:miter lim="800000"/>
            <a:headEnd/>
            <a:tailEnd/>
          </a:ln>
        </p:spPr>
        <p:txBody>
          <a:bodyPr wrap="square" rtlCol="0" anchor="ctr">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171450" indent="-171450">
              <a:buFont typeface="Arial" panose="020B0604020202020204" pitchFamily="34" charset="0"/>
              <a:buChar char="•"/>
            </a:pPr>
            <a:r>
              <a:rPr lang="ja-JP" altLang="en-US" sz="1050">
                <a:solidFill>
                  <a:schemeClr val="accent4">
                    <a:lumMod val="65000"/>
                    <a:lumOff val="35000"/>
                  </a:schemeClr>
                </a:solidFill>
                <a:latin typeface="+mn-ea"/>
                <a:cs typeface="メイリオ"/>
              </a:rPr>
              <a:t>以降の処理は、②③で取得した入金＃毎にループ処理を行う</a:t>
            </a:r>
            <a:endParaRPr lang="en-US" altLang="ja-JP" sz="1050">
              <a:solidFill>
                <a:schemeClr val="accent4">
                  <a:lumMod val="65000"/>
                  <a:lumOff val="35000"/>
                </a:schemeClr>
              </a:solidFill>
              <a:latin typeface="+mn-ea"/>
              <a:cs typeface="メイリオ"/>
            </a:endParaRPr>
          </a:p>
          <a:p>
            <a:pPr marL="171450" indent="-171450">
              <a:buFont typeface="Arial" panose="020B0604020202020204" pitchFamily="34" charset="0"/>
              <a:buChar char="•"/>
            </a:pPr>
            <a:r>
              <a:rPr lang="ja-JP" altLang="en-US" sz="1050">
                <a:solidFill>
                  <a:schemeClr val="accent4">
                    <a:lumMod val="65000"/>
                    <a:lumOff val="35000"/>
                  </a:schemeClr>
                </a:solidFill>
                <a:latin typeface="+mn-ea"/>
                <a:cs typeface="メイリオ"/>
              </a:rPr>
              <a:t>請求引当取消日が「</a:t>
            </a:r>
            <a:r>
              <a:rPr lang="en-US" altLang="ja-JP" sz="1050">
                <a:solidFill>
                  <a:schemeClr val="accent4">
                    <a:lumMod val="65000"/>
                    <a:lumOff val="35000"/>
                  </a:schemeClr>
                </a:solidFill>
                <a:latin typeface="+mn-ea"/>
                <a:cs typeface="メイリオ"/>
              </a:rPr>
              <a:t>00000000</a:t>
            </a:r>
            <a:r>
              <a:rPr lang="ja-JP" altLang="en-US" sz="1050">
                <a:solidFill>
                  <a:schemeClr val="accent4">
                    <a:lumMod val="65000"/>
                    <a:lumOff val="35000"/>
                  </a:schemeClr>
                </a:solidFill>
                <a:latin typeface="+mn-ea"/>
                <a:cs typeface="メイリオ"/>
              </a:rPr>
              <a:t>」</a:t>
            </a:r>
            <a:r>
              <a:rPr lang="en-US" altLang="ja-JP" sz="1050">
                <a:solidFill>
                  <a:schemeClr val="accent4">
                    <a:lumMod val="65000"/>
                    <a:lumOff val="35000"/>
                  </a:schemeClr>
                </a:solidFill>
                <a:latin typeface="+mn-ea"/>
                <a:cs typeface="メイリオ"/>
              </a:rPr>
              <a:t>(</a:t>
            </a:r>
            <a:r>
              <a:rPr lang="ja-JP" altLang="en-US" sz="1050">
                <a:solidFill>
                  <a:schemeClr val="accent4">
                    <a:lumMod val="65000"/>
                    <a:lumOff val="35000"/>
                  </a:schemeClr>
                </a:solidFill>
                <a:latin typeface="+mn-ea"/>
                <a:cs typeface="メイリオ"/>
              </a:rPr>
              <a:t>請求引当取消されていない対象</a:t>
            </a:r>
            <a:r>
              <a:rPr lang="en-US" altLang="ja-JP" sz="1050">
                <a:solidFill>
                  <a:schemeClr val="accent4">
                    <a:lumMod val="65000"/>
                    <a:lumOff val="35000"/>
                  </a:schemeClr>
                </a:solidFill>
                <a:latin typeface="+mn-ea"/>
                <a:cs typeface="メイリオ"/>
              </a:rPr>
              <a:t>)</a:t>
            </a:r>
            <a:r>
              <a:rPr lang="ja-JP" altLang="en-US" sz="1050">
                <a:solidFill>
                  <a:schemeClr val="accent4">
                    <a:lumMod val="65000"/>
                    <a:lumOff val="35000"/>
                  </a:schemeClr>
                </a:solidFill>
                <a:latin typeface="+mn-ea"/>
                <a:cs typeface="メイリオ"/>
              </a:rPr>
              <a:t>のレコードを抽出すること</a:t>
            </a:r>
            <a:endParaRPr lang="en-US" altLang="ja-JP" sz="1050">
              <a:solidFill>
                <a:schemeClr val="accent4">
                  <a:lumMod val="65000"/>
                  <a:lumOff val="35000"/>
                </a:schemeClr>
              </a:solidFill>
              <a:latin typeface="+mn-ea"/>
              <a:cs typeface="メイリオ"/>
            </a:endParaRPr>
          </a:p>
        </p:txBody>
      </p:sp>
      <p:sp>
        <p:nvSpPr>
          <p:cNvPr id="15" name="テキスト ボックス 7">
            <a:extLst>
              <a:ext uri="{FF2B5EF4-FFF2-40B4-BE49-F238E27FC236}">
                <a16:creationId xmlns:a16="http://schemas.microsoft.com/office/drawing/2014/main" id="{A6F1D083-15C2-CD93-444F-63F591E3210F}"/>
              </a:ext>
            </a:extLst>
          </p:cNvPr>
          <p:cNvSpPr txBox="1"/>
          <p:nvPr/>
        </p:nvSpPr>
        <p:spPr bwMode="auto">
          <a:xfrm>
            <a:off x="5830117" y="2722836"/>
            <a:ext cx="6202655" cy="543852"/>
          </a:xfrm>
          <a:prstGeom prst="rect">
            <a:avLst/>
          </a:prstGeom>
          <a:noFill/>
          <a:ln w="9525">
            <a:noFill/>
            <a:miter lim="800000"/>
            <a:headEnd/>
            <a:tailEnd/>
          </a:ln>
        </p:spPr>
        <p:txBody>
          <a:bodyPr wrap="square" rtlCol="0" anchor="ctr">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171450" indent="-171450">
              <a:buFont typeface="Arial" panose="020B0604020202020204" pitchFamily="34" charset="0"/>
              <a:buChar char="•"/>
            </a:pPr>
            <a:r>
              <a:rPr kumimoji="1" lang="ja-JP" altLang="en-US" sz="1050">
                <a:solidFill>
                  <a:schemeClr val="accent4">
                    <a:lumMod val="65000"/>
                    <a:lumOff val="35000"/>
                  </a:schemeClr>
                </a:solidFill>
                <a:latin typeface="+mn-ea"/>
                <a:cs typeface="メイリオ"/>
              </a:rPr>
              <a:t>検索</a:t>
            </a:r>
            <a:r>
              <a:rPr kumimoji="1" lang="en-US" altLang="ja-JP" sz="1050">
                <a:solidFill>
                  <a:schemeClr val="accent4">
                    <a:lumMod val="65000"/>
                    <a:lumOff val="35000"/>
                  </a:schemeClr>
                </a:solidFill>
                <a:latin typeface="+mn-ea"/>
                <a:cs typeface="メイリオ"/>
              </a:rPr>
              <a:t>BOX</a:t>
            </a:r>
            <a:r>
              <a:rPr kumimoji="1" lang="ja-JP" altLang="en-US" sz="1050">
                <a:solidFill>
                  <a:schemeClr val="accent4">
                    <a:lumMod val="65000"/>
                    <a:lumOff val="35000"/>
                  </a:schemeClr>
                </a:solidFill>
                <a:latin typeface="+mn-ea"/>
                <a:cs typeface="メイリオ"/>
              </a:rPr>
              <a:t>に入力された情報を</a:t>
            </a:r>
            <a:r>
              <a:rPr kumimoji="1" lang="en-US" altLang="ja-JP" sz="1050">
                <a:solidFill>
                  <a:schemeClr val="accent4">
                    <a:lumMod val="65000"/>
                    <a:lumOff val="35000"/>
                  </a:schemeClr>
                </a:solidFill>
                <a:latin typeface="+mn-ea"/>
                <a:cs typeface="メイリオ"/>
              </a:rPr>
              <a:t>Key</a:t>
            </a:r>
            <a:r>
              <a:rPr kumimoji="1" lang="ja-JP" altLang="en-US" sz="1050">
                <a:solidFill>
                  <a:schemeClr val="accent4">
                    <a:lumMod val="65000"/>
                    <a:lumOff val="35000"/>
                  </a:schemeClr>
                </a:solidFill>
                <a:latin typeface="+mn-ea"/>
                <a:cs typeface="メイリオ"/>
              </a:rPr>
              <a:t>に請求＃を検索し、レコードを取得すること</a:t>
            </a:r>
            <a:br>
              <a:rPr kumimoji="1" lang="en-US" altLang="ja-JP" sz="1050">
                <a:solidFill>
                  <a:schemeClr val="accent4">
                    <a:lumMod val="65000"/>
                    <a:lumOff val="35000"/>
                  </a:schemeClr>
                </a:solidFill>
                <a:latin typeface="+mn-ea"/>
                <a:cs typeface="メイリオ"/>
              </a:rPr>
            </a:br>
            <a:r>
              <a:rPr lang="en-US" altLang="ja-JP" sz="900">
                <a:solidFill>
                  <a:schemeClr val="accent4">
                    <a:lumMod val="65000"/>
                    <a:lumOff val="35000"/>
                  </a:schemeClr>
                </a:solidFill>
                <a:latin typeface="+mn-ea"/>
                <a:cs typeface="メイリオ"/>
              </a:rPr>
              <a:t>*</a:t>
            </a:r>
            <a:r>
              <a:rPr lang="ja-JP" altLang="en-US" sz="900">
                <a:solidFill>
                  <a:schemeClr val="accent4">
                    <a:lumMod val="65000"/>
                    <a:lumOff val="35000"/>
                  </a:schemeClr>
                </a:solidFill>
                <a:latin typeface="+mn-ea"/>
                <a:cs typeface="メイリオ"/>
              </a:rPr>
              <a:t> </a:t>
            </a:r>
            <a:r>
              <a:rPr lang="en-US" altLang="ja-JP" sz="900">
                <a:solidFill>
                  <a:schemeClr val="accent4">
                    <a:lumMod val="65000"/>
                    <a:lumOff val="35000"/>
                  </a:schemeClr>
                </a:solidFill>
                <a:latin typeface="+mn-ea"/>
                <a:cs typeface="メイリオ"/>
              </a:rPr>
              <a:t>Neo</a:t>
            </a:r>
            <a:r>
              <a:rPr lang="ja-JP" altLang="en-US" sz="900">
                <a:solidFill>
                  <a:schemeClr val="accent4">
                    <a:lumMod val="65000"/>
                    <a:lumOff val="35000"/>
                  </a:schemeClr>
                </a:solidFill>
                <a:latin typeface="+mn-ea"/>
                <a:cs typeface="メイリオ"/>
              </a:rPr>
              <a:t>顧客コードが論理削除されている場合、</a:t>
            </a:r>
            <a:r>
              <a:rPr lang="en-US" altLang="ja-JP" sz="900">
                <a:solidFill>
                  <a:schemeClr val="accent4">
                    <a:lumMod val="65000"/>
                    <a:lumOff val="35000"/>
                  </a:schemeClr>
                </a:solidFill>
                <a:latin typeface="+mn-ea"/>
                <a:cs typeface="メイリオ"/>
              </a:rPr>
              <a:t>Appendix</a:t>
            </a:r>
            <a:r>
              <a:rPr lang="ja-JP" altLang="en-US" sz="900">
                <a:solidFill>
                  <a:schemeClr val="accent4">
                    <a:lumMod val="65000"/>
                    <a:lumOff val="35000"/>
                  </a:schemeClr>
                </a:solidFill>
                <a:latin typeface="+mn-ea"/>
                <a:cs typeface="メイリオ"/>
              </a:rPr>
              <a:t>「</a:t>
            </a:r>
            <a:r>
              <a:rPr lang="en-US" altLang="ja-JP" sz="900">
                <a:solidFill>
                  <a:schemeClr val="tx1">
                    <a:lumMod val="65000"/>
                    <a:lumOff val="35000"/>
                  </a:schemeClr>
                </a:solidFill>
                <a:latin typeface="+mn-ea"/>
                <a:ea typeface="+mn-ea"/>
              </a:rPr>
              <a:t>Neo</a:t>
            </a:r>
            <a:r>
              <a:rPr lang="ja-JP" altLang="en-US" sz="900">
                <a:solidFill>
                  <a:schemeClr val="tx1">
                    <a:lumMod val="65000"/>
                    <a:lumOff val="35000"/>
                  </a:schemeClr>
                </a:solidFill>
                <a:latin typeface="+mn-ea"/>
                <a:ea typeface="+mn-ea"/>
              </a:rPr>
              <a:t>顧客コードの論理削除について</a:t>
            </a:r>
            <a:r>
              <a:rPr lang="ja-JP" altLang="en-US" sz="900">
                <a:solidFill>
                  <a:schemeClr val="accent4">
                    <a:lumMod val="65000"/>
                    <a:lumOff val="35000"/>
                  </a:schemeClr>
                </a:solidFill>
                <a:latin typeface="+mn-ea"/>
                <a:cs typeface="メイリオ"/>
              </a:rPr>
              <a:t>」に従うこと</a:t>
            </a:r>
            <a:endParaRPr lang="en-US" altLang="ja-JP" sz="900">
              <a:solidFill>
                <a:schemeClr val="accent4">
                  <a:lumMod val="65000"/>
                  <a:lumOff val="35000"/>
                </a:schemeClr>
              </a:solidFill>
              <a:latin typeface="+mn-ea"/>
              <a:cs typeface="メイリオ"/>
            </a:endParaRPr>
          </a:p>
        </p:txBody>
      </p:sp>
      <p:sp>
        <p:nvSpPr>
          <p:cNvPr id="231" name="テキスト ボックス 7">
            <a:extLst>
              <a:ext uri="{FF2B5EF4-FFF2-40B4-BE49-F238E27FC236}">
                <a16:creationId xmlns:a16="http://schemas.microsoft.com/office/drawing/2014/main" id="{7203196F-811A-ECA2-D6C3-876DB2AF9FF9}"/>
              </a:ext>
            </a:extLst>
          </p:cNvPr>
          <p:cNvSpPr txBox="1"/>
          <p:nvPr/>
        </p:nvSpPr>
        <p:spPr bwMode="auto">
          <a:xfrm>
            <a:off x="5830117" y="3999241"/>
            <a:ext cx="6202655" cy="676050"/>
          </a:xfrm>
          <a:prstGeom prst="rect">
            <a:avLst/>
          </a:prstGeom>
          <a:noFill/>
          <a:ln w="9525">
            <a:noFill/>
            <a:miter lim="800000"/>
            <a:headEnd/>
            <a:tailEnd/>
          </a:ln>
        </p:spPr>
        <p:txBody>
          <a:bodyPr wrap="square" rtlCol="0" anchor="ctr">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171450" indent="-171450">
              <a:buFont typeface="Arial" panose="020B0604020202020204" pitchFamily="34" charset="0"/>
              <a:buChar char="•"/>
            </a:pPr>
            <a:r>
              <a:rPr lang="en-US" altLang="ja-JP" sz="1050">
                <a:solidFill>
                  <a:schemeClr val="accent4">
                    <a:lumMod val="65000"/>
                    <a:lumOff val="35000"/>
                  </a:schemeClr>
                </a:solidFill>
                <a:latin typeface="+mn-ea"/>
                <a:cs typeface="メイリオ"/>
              </a:rPr>
              <a:t>hit</a:t>
            </a:r>
            <a:r>
              <a:rPr lang="ja-JP" altLang="en-US" sz="1050">
                <a:solidFill>
                  <a:schemeClr val="accent4">
                    <a:lumMod val="65000"/>
                    <a:lumOff val="35000"/>
                  </a:schemeClr>
                </a:solidFill>
                <a:latin typeface="+mn-ea"/>
                <a:cs typeface="メイリオ"/>
              </a:rPr>
              <a:t>したレコードの統合請求＃をチェックすること</a:t>
            </a:r>
            <a:br>
              <a:rPr lang="en-US" altLang="ja-JP" sz="1050">
                <a:solidFill>
                  <a:schemeClr val="accent4">
                    <a:lumMod val="65000"/>
                    <a:lumOff val="35000"/>
                  </a:schemeClr>
                </a:solidFill>
                <a:latin typeface="+mn-ea"/>
                <a:cs typeface="メイリオ"/>
              </a:rPr>
            </a:br>
            <a:r>
              <a:rPr lang="ja-JP" altLang="en-US" sz="1050">
                <a:solidFill>
                  <a:schemeClr val="accent4">
                    <a:lumMod val="65000"/>
                    <a:lumOff val="35000"/>
                  </a:schemeClr>
                </a:solidFill>
                <a:latin typeface="+mn-ea"/>
                <a:cs typeface="メイリオ"/>
              </a:rPr>
              <a:t>ありの場合：</a:t>
            </a:r>
            <a:r>
              <a:rPr kumimoji="1" lang="ja-JP" altLang="en-US" sz="1050">
                <a:solidFill>
                  <a:schemeClr val="accent4">
                    <a:lumMod val="65000"/>
                    <a:lumOff val="35000"/>
                  </a:schemeClr>
                </a:solidFill>
                <a:latin typeface="+mn-ea"/>
                <a:cs typeface="メイリオ"/>
              </a:rPr>
              <a:t>下記のメッセージを出力して処理を終了する</a:t>
            </a:r>
            <a:br>
              <a:rPr kumimoji="1" lang="en-US" altLang="ja-JP" sz="1050">
                <a:solidFill>
                  <a:schemeClr val="accent4">
                    <a:lumMod val="65000"/>
                    <a:lumOff val="35000"/>
                  </a:schemeClr>
                </a:solidFill>
                <a:latin typeface="+mn-ea"/>
                <a:cs typeface="メイリオ"/>
              </a:rPr>
            </a:br>
            <a:r>
              <a:rPr kumimoji="1" lang="ja-JP" altLang="en-US" sz="1050">
                <a:solidFill>
                  <a:schemeClr val="accent4">
                    <a:lumMod val="65000"/>
                    <a:lumOff val="35000"/>
                  </a:schemeClr>
                </a:solidFill>
                <a:latin typeface="+mn-ea"/>
                <a:cs typeface="メイリオ"/>
              </a:rPr>
              <a:t>　　　　　　　　「統合請求＃を指定してください」</a:t>
            </a:r>
            <a:br>
              <a:rPr lang="en-US" altLang="ja-JP" sz="1050">
                <a:solidFill>
                  <a:schemeClr val="accent4">
                    <a:lumMod val="65000"/>
                    <a:lumOff val="35000"/>
                  </a:schemeClr>
                </a:solidFill>
                <a:latin typeface="+mn-ea"/>
                <a:cs typeface="メイリオ"/>
              </a:rPr>
            </a:br>
            <a:r>
              <a:rPr lang="ja-JP" altLang="en-US" sz="1050">
                <a:solidFill>
                  <a:schemeClr val="accent4">
                    <a:lumMod val="65000"/>
                    <a:lumOff val="35000"/>
                  </a:schemeClr>
                </a:solidFill>
                <a:latin typeface="+mn-ea"/>
                <a:cs typeface="メイリオ"/>
              </a:rPr>
              <a:t>なしの場合：後続処理に進む</a:t>
            </a:r>
            <a:endParaRPr lang="en-US" altLang="ja-JP" sz="1050">
              <a:solidFill>
                <a:schemeClr val="accent4">
                  <a:lumMod val="65000"/>
                  <a:lumOff val="35000"/>
                </a:schemeClr>
              </a:solidFill>
              <a:latin typeface="+mn-ea"/>
              <a:cs typeface="メイリオ"/>
            </a:endParaRPr>
          </a:p>
        </p:txBody>
      </p:sp>
      <p:sp>
        <p:nvSpPr>
          <p:cNvPr id="232" name="フローチャート: 定義済み処理 231">
            <a:extLst>
              <a:ext uri="{FF2B5EF4-FFF2-40B4-BE49-F238E27FC236}">
                <a16:creationId xmlns:a16="http://schemas.microsoft.com/office/drawing/2014/main" id="{5D8FE8B1-3DA1-41C6-FC83-36714B02681A}"/>
              </a:ext>
            </a:extLst>
          </p:cNvPr>
          <p:cNvSpPr/>
          <p:nvPr/>
        </p:nvSpPr>
        <p:spPr>
          <a:xfrm>
            <a:off x="4573924" y="3446941"/>
            <a:ext cx="1092630" cy="346677"/>
          </a:xfrm>
          <a:prstGeom prst="flowChartPredefinedProcess">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1050">
                <a:solidFill>
                  <a:schemeClr val="accent4">
                    <a:lumMod val="65000"/>
                    <a:lumOff val="35000"/>
                  </a:schemeClr>
                </a:solidFill>
                <a:latin typeface="+mn-ea"/>
              </a:rPr>
              <a:t>レコード有無</a:t>
            </a:r>
            <a:endParaRPr lang="en-US" altLang="ja-JP" sz="1050">
              <a:solidFill>
                <a:schemeClr val="accent4">
                  <a:lumMod val="65000"/>
                  <a:lumOff val="35000"/>
                </a:schemeClr>
              </a:solidFill>
              <a:latin typeface="+mn-ea"/>
            </a:endParaRPr>
          </a:p>
          <a:p>
            <a:pPr algn="ctr"/>
            <a:r>
              <a:rPr kumimoji="1" lang="ja-JP" altLang="en-US" sz="1050">
                <a:solidFill>
                  <a:schemeClr val="accent4">
                    <a:lumMod val="65000"/>
                    <a:lumOff val="35000"/>
                  </a:schemeClr>
                </a:solidFill>
                <a:latin typeface="+mn-ea"/>
              </a:rPr>
              <a:t>チェック</a:t>
            </a:r>
          </a:p>
        </p:txBody>
      </p:sp>
      <p:cxnSp>
        <p:nvCxnSpPr>
          <p:cNvPr id="233" name="直線矢印コネクタ 232">
            <a:extLst>
              <a:ext uri="{FF2B5EF4-FFF2-40B4-BE49-F238E27FC236}">
                <a16:creationId xmlns:a16="http://schemas.microsoft.com/office/drawing/2014/main" id="{70FB8C41-493A-AA19-F6E5-382AB153852F}"/>
              </a:ext>
            </a:extLst>
          </p:cNvPr>
          <p:cNvCxnSpPr>
            <a:cxnSpLocks/>
            <a:stCxn id="7" idx="2"/>
            <a:endCxn id="232" idx="0"/>
          </p:cNvCxnSpPr>
          <p:nvPr/>
        </p:nvCxnSpPr>
        <p:spPr>
          <a:xfrm>
            <a:off x="5120239" y="3140911"/>
            <a:ext cx="0" cy="306030"/>
          </a:xfrm>
          <a:prstGeom prst="straightConnector1">
            <a:avLst/>
          </a:prstGeom>
          <a:ln>
            <a:solidFill>
              <a:schemeClr val="bg1">
                <a:lumMod val="50000"/>
              </a:schemeClr>
            </a:solidFill>
            <a:tailEnd type="triangle"/>
          </a:ln>
          <a:effectLst>
            <a:glow>
              <a:schemeClr val="bg1"/>
            </a:glow>
          </a:effectLst>
        </p:spPr>
        <p:style>
          <a:lnRef idx="1">
            <a:schemeClr val="accent1"/>
          </a:lnRef>
          <a:fillRef idx="0">
            <a:schemeClr val="accent1"/>
          </a:fillRef>
          <a:effectRef idx="0">
            <a:schemeClr val="accent1"/>
          </a:effectRef>
          <a:fontRef idx="minor">
            <a:schemeClr val="tx1"/>
          </a:fontRef>
        </p:style>
      </p:cxnSp>
      <p:cxnSp>
        <p:nvCxnSpPr>
          <p:cNvPr id="236" name="直線矢印コネクタ 235">
            <a:extLst>
              <a:ext uri="{FF2B5EF4-FFF2-40B4-BE49-F238E27FC236}">
                <a16:creationId xmlns:a16="http://schemas.microsoft.com/office/drawing/2014/main" id="{77A7A77C-68F9-79B9-8B5D-8F2548EA2E5D}"/>
              </a:ext>
            </a:extLst>
          </p:cNvPr>
          <p:cNvCxnSpPr>
            <a:cxnSpLocks/>
            <a:stCxn id="232" idx="2"/>
            <a:endCxn id="230" idx="0"/>
          </p:cNvCxnSpPr>
          <p:nvPr/>
        </p:nvCxnSpPr>
        <p:spPr>
          <a:xfrm>
            <a:off x="5120239" y="3793618"/>
            <a:ext cx="0" cy="360525"/>
          </a:xfrm>
          <a:prstGeom prst="straightConnector1">
            <a:avLst/>
          </a:prstGeom>
          <a:ln>
            <a:solidFill>
              <a:schemeClr val="bg1">
                <a:lumMod val="50000"/>
              </a:schemeClr>
            </a:solidFill>
            <a:tailEnd type="triangle"/>
          </a:ln>
          <a:effectLst>
            <a:glow>
              <a:schemeClr val="bg1"/>
            </a:glow>
          </a:effectLst>
        </p:spPr>
        <p:style>
          <a:lnRef idx="1">
            <a:schemeClr val="accent1"/>
          </a:lnRef>
          <a:fillRef idx="0">
            <a:schemeClr val="accent1"/>
          </a:fillRef>
          <a:effectRef idx="0">
            <a:schemeClr val="accent1"/>
          </a:effectRef>
          <a:fontRef idx="minor">
            <a:schemeClr val="tx1"/>
          </a:fontRef>
        </p:style>
      </p:cxnSp>
      <p:cxnSp>
        <p:nvCxnSpPr>
          <p:cNvPr id="239" name="直線コネクタ 238">
            <a:extLst>
              <a:ext uri="{FF2B5EF4-FFF2-40B4-BE49-F238E27FC236}">
                <a16:creationId xmlns:a16="http://schemas.microsoft.com/office/drawing/2014/main" id="{F8F91DBE-96B0-AF18-D903-46D7769D321B}"/>
              </a:ext>
            </a:extLst>
          </p:cNvPr>
          <p:cNvCxnSpPr>
            <a:cxnSpLocks/>
          </p:cNvCxnSpPr>
          <p:nvPr/>
        </p:nvCxnSpPr>
        <p:spPr>
          <a:xfrm>
            <a:off x="980777" y="4675291"/>
            <a:ext cx="11052000"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252" name="テキスト ボックス 7">
            <a:extLst>
              <a:ext uri="{FF2B5EF4-FFF2-40B4-BE49-F238E27FC236}">
                <a16:creationId xmlns:a16="http://schemas.microsoft.com/office/drawing/2014/main" id="{5204AC4B-B6F2-7DD5-B021-14DF6124AED8}"/>
              </a:ext>
            </a:extLst>
          </p:cNvPr>
          <p:cNvSpPr txBox="1"/>
          <p:nvPr/>
        </p:nvSpPr>
        <p:spPr bwMode="auto">
          <a:xfrm>
            <a:off x="153780" y="1565502"/>
            <a:ext cx="719999" cy="4320719"/>
          </a:xfrm>
          <a:prstGeom prst="rect">
            <a:avLst/>
          </a:prstGeom>
          <a:solidFill>
            <a:schemeClr val="bg1">
              <a:lumMod val="85000"/>
            </a:schemeClr>
          </a:solidFill>
          <a:ln w="9525">
            <a:noFill/>
            <a:miter lim="800000"/>
            <a:headEnd/>
            <a:tailEnd/>
          </a:ln>
        </p:spPr>
        <p:txBody>
          <a:bodyPr wrap="square" rtlCol="0" anchor="ctr">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kumimoji="1" lang="ja-JP" altLang="en-US" sz="1000">
                <a:solidFill>
                  <a:schemeClr val="accent4">
                    <a:lumMod val="65000"/>
                    <a:lumOff val="35000"/>
                  </a:schemeClr>
                </a:solidFill>
                <a:latin typeface="+mn-ea"/>
                <a:cs typeface="メイリオ"/>
              </a:rPr>
              <a:t>データ</a:t>
            </a:r>
            <a:endParaRPr lang="en-US" altLang="ja-JP" sz="1000">
              <a:solidFill>
                <a:schemeClr val="accent4">
                  <a:lumMod val="65000"/>
                  <a:lumOff val="35000"/>
                </a:schemeClr>
              </a:solidFill>
              <a:latin typeface="+mn-ea"/>
              <a:cs typeface="メイリオ"/>
            </a:endParaRPr>
          </a:p>
          <a:p>
            <a:pPr algn="ctr"/>
            <a:r>
              <a:rPr kumimoji="1" lang="ja-JP" altLang="en-US" sz="1000">
                <a:solidFill>
                  <a:schemeClr val="accent4">
                    <a:lumMod val="65000"/>
                    <a:lumOff val="35000"/>
                  </a:schemeClr>
                </a:solidFill>
                <a:latin typeface="+mn-ea"/>
                <a:cs typeface="メイリオ"/>
              </a:rPr>
              <a:t>取得元</a:t>
            </a:r>
            <a:endParaRPr kumimoji="1" lang="en-US" altLang="ja-JP" sz="1000">
              <a:solidFill>
                <a:schemeClr val="accent4">
                  <a:lumMod val="65000"/>
                  <a:lumOff val="35000"/>
                </a:schemeClr>
              </a:solidFill>
              <a:latin typeface="+mn-ea"/>
              <a:cs typeface="メイリオ"/>
            </a:endParaRPr>
          </a:p>
          <a:p>
            <a:pPr algn="ctr"/>
            <a:r>
              <a:rPr kumimoji="1" lang="ja-JP" altLang="en-US" sz="1000">
                <a:solidFill>
                  <a:schemeClr val="accent4">
                    <a:lumMod val="65000"/>
                    <a:lumOff val="35000"/>
                  </a:schemeClr>
                </a:solidFill>
                <a:latin typeface="+mn-ea"/>
                <a:cs typeface="メイリオ"/>
              </a:rPr>
              <a:t>抽出</a:t>
            </a:r>
          </a:p>
        </p:txBody>
      </p:sp>
      <p:grpSp>
        <p:nvGrpSpPr>
          <p:cNvPr id="253" name="グループ化 252">
            <a:extLst>
              <a:ext uri="{FF2B5EF4-FFF2-40B4-BE49-F238E27FC236}">
                <a16:creationId xmlns:a16="http://schemas.microsoft.com/office/drawing/2014/main" id="{91A3EA8A-4C6F-BD21-9D94-A027FC753EBF}"/>
              </a:ext>
            </a:extLst>
          </p:cNvPr>
          <p:cNvGrpSpPr/>
          <p:nvPr/>
        </p:nvGrpSpPr>
        <p:grpSpPr>
          <a:xfrm>
            <a:off x="153779" y="683628"/>
            <a:ext cx="720000" cy="288147"/>
            <a:chOff x="2512939" y="1950407"/>
            <a:chExt cx="1468121" cy="288147"/>
          </a:xfrm>
        </p:grpSpPr>
        <p:sp>
          <p:nvSpPr>
            <p:cNvPr id="254" name="正方形/長方形 253">
              <a:extLst>
                <a:ext uri="{FF2B5EF4-FFF2-40B4-BE49-F238E27FC236}">
                  <a16:creationId xmlns:a16="http://schemas.microsoft.com/office/drawing/2014/main" id="{4021BCF4-411B-5888-8367-81E615A8FBBD}"/>
                </a:ext>
              </a:extLst>
            </p:cNvPr>
            <p:cNvSpPr/>
            <p:nvPr/>
          </p:nvSpPr>
          <p:spPr>
            <a:xfrm>
              <a:off x="2512939" y="1950407"/>
              <a:ext cx="1468121" cy="28814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36000" tIns="36000" rIns="36000" bIns="36000" rtlCol="0" anchor="ctr">
              <a:noAutofit/>
            </a:bodyPr>
            <a:lstStyle/>
            <a:p>
              <a:pPr algn="ctr"/>
              <a:r>
                <a:rPr kumimoji="1" lang="ja-JP" altLang="en-US" sz="1200">
                  <a:solidFill>
                    <a:schemeClr val="tx1">
                      <a:lumMod val="65000"/>
                      <a:lumOff val="35000"/>
                    </a:schemeClr>
                  </a:solidFill>
                  <a:latin typeface="+mn-ea"/>
                  <a:cs typeface="Hiragino Kaku Gothic Pro W3" charset="-128"/>
                </a:rPr>
                <a:t>分類</a:t>
              </a:r>
              <a:endParaRPr kumimoji="1" lang="en-US" altLang="ja-JP" sz="1200">
                <a:solidFill>
                  <a:schemeClr val="tx1">
                    <a:lumMod val="65000"/>
                    <a:lumOff val="35000"/>
                  </a:schemeClr>
                </a:solidFill>
                <a:latin typeface="+mn-ea"/>
                <a:cs typeface="Hiragino Kaku Gothic Pro W3" charset="-128"/>
              </a:endParaRPr>
            </a:p>
          </p:txBody>
        </p:sp>
        <p:cxnSp>
          <p:nvCxnSpPr>
            <p:cNvPr id="255" name="直線コネクタ 254">
              <a:extLst>
                <a:ext uri="{FF2B5EF4-FFF2-40B4-BE49-F238E27FC236}">
                  <a16:creationId xmlns:a16="http://schemas.microsoft.com/office/drawing/2014/main" id="{89FA4E5E-AE0F-F1AF-17DF-58C993690178}"/>
                </a:ext>
              </a:extLst>
            </p:cNvPr>
            <p:cNvCxnSpPr>
              <a:cxnSpLocks/>
            </p:cNvCxnSpPr>
            <p:nvPr/>
          </p:nvCxnSpPr>
          <p:spPr>
            <a:xfrm>
              <a:off x="2512939" y="2238554"/>
              <a:ext cx="1468121"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108" name="直線矢印コネクタ 107">
            <a:extLst>
              <a:ext uri="{FF2B5EF4-FFF2-40B4-BE49-F238E27FC236}">
                <a16:creationId xmlns:a16="http://schemas.microsoft.com/office/drawing/2014/main" id="{7081C91A-9CCE-9AA9-34C3-17D4A50E6A22}"/>
              </a:ext>
            </a:extLst>
          </p:cNvPr>
          <p:cNvCxnSpPr>
            <a:cxnSpLocks/>
            <a:stCxn id="81" idx="2"/>
            <a:endCxn id="22" idx="0"/>
          </p:cNvCxnSpPr>
          <p:nvPr/>
        </p:nvCxnSpPr>
        <p:spPr>
          <a:xfrm>
            <a:off x="3727674" y="1962497"/>
            <a:ext cx="0" cy="222566"/>
          </a:xfrm>
          <a:prstGeom prst="straightConnector1">
            <a:avLst/>
          </a:prstGeom>
          <a:ln>
            <a:solidFill>
              <a:schemeClr val="bg1">
                <a:lumMod val="50000"/>
              </a:schemeClr>
            </a:solidFill>
            <a:tailEnd type="triangle"/>
          </a:ln>
          <a:effectLst>
            <a:glow rad="63500">
              <a:schemeClr val="bg1"/>
            </a:glow>
          </a:effectLst>
        </p:spPr>
        <p:style>
          <a:lnRef idx="1">
            <a:schemeClr val="accent1"/>
          </a:lnRef>
          <a:fillRef idx="0">
            <a:schemeClr val="accent1"/>
          </a:fillRef>
          <a:effectRef idx="0">
            <a:schemeClr val="accent1"/>
          </a:effectRef>
          <a:fontRef idx="minor">
            <a:schemeClr val="tx1"/>
          </a:fontRef>
        </p:style>
      </p:cxnSp>
      <p:sp>
        <p:nvSpPr>
          <p:cNvPr id="36" name="楕円 35">
            <a:extLst>
              <a:ext uri="{FF2B5EF4-FFF2-40B4-BE49-F238E27FC236}">
                <a16:creationId xmlns:a16="http://schemas.microsoft.com/office/drawing/2014/main" id="{9C520EEF-91E0-61DE-C720-402FF704BDA4}"/>
              </a:ext>
            </a:extLst>
          </p:cNvPr>
          <p:cNvSpPr/>
          <p:nvPr/>
        </p:nvSpPr>
        <p:spPr>
          <a:xfrm>
            <a:off x="1084470" y="4870743"/>
            <a:ext cx="216000" cy="216000"/>
          </a:xfrm>
          <a:prstGeom prst="ellipse">
            <a:avLst/>
          </a:prstGeom>
          <a:solidFill>
            <a:schemeClr val="bg1">
              <a:lumMod val="5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36000" tIns="36000" rIns="36000" bIns="36000" rtlCol="0" anchor="ctr"/>
          <a:lstStyle/>
          <a:p>
            <a:pPr algn="ctr"/>
            <a:r>
              <a:rPr lang="en-US" altLang="ja-JP" sz="1200">
                <a:solidFill>
                  <a:schemeClr val="bg1"/>
                </a:solidFill>
                <a:latin typeface="+mn-ea"/>
                <a:cs typeface="Hiragino Kaku Gothic Pro W3" charset="-128"/>
              </a:rPr>
              <a:t>6</a:t>
            </a:r>
            <a:endParaRPr kumimoji="1" lang="ja-JP" altLang="en-US" sz="1200">
              <a:solidFill>
                <a:schemeClr val="bg1"/>
              </a:solidFill>
              <a:latin typeface="+mn-ea"/>
              <a:cs typeface="Hiragino Kaku Gothic Pro W3" charset="-128"/>
            </a:endParaRPr>
          </a:p>
        </p:txBody>
      </p:sp>
      <p:sp>
        <p:nvSpPr>
          <p:cNvPr id="81" name="フローチャート: 定義済み処理 80">
            <a:extLst>
              <a:ext uri="{FF2B5EF4-FFF2-40B4-BE49-F238E27FC236}">
                <a16:creationId xmlns:a16="http://schemas.microsoft.com/office/drawing/2014/main" id="{6490A833-DFB7-24A5-D479-EDBD7ACB4106}"/>
              </a:ext>
            </a:extLst>
          </p:cNvPr>
          <p:cNvSpPr/>
          <p:nvPr/>
        </p:nvSpPr>
        <p:spPr>
          <a:xfrm>
            <a:off x="3181359" y="1615820"/>
            <a:ext cx="1092630" cy="346677"/>
          </a:xfrm>
          <a:prstGeom prst="flowChartPredefinedProcess">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1050">
                <a:solidFill>
                  <a:schemeClr val="accent4">
                    <a:lumMod val="65000"/>
                    <a:lumOff val="35000"/>
                  </a:schemeClr>
                </a:solidFill>
                <a:latin typeface="+mn-ea"/>
              </a:rPr>
              <a:t>統合請求</a:t>
            </a:r>
            <a:endParaRPr lang="en-US" altLang="ja-JP" sz="1050">
              <a:solidFill>
                <a:schemeClr val="accent4">
                  <a:lumMod val="65000"/>
                  <a:lumOff val="35000"/>
                </a:schemeClr>
              </a:solidFill>
              <a:latin typeface="+mn-ea"/>
            </a:endParaRPr>
          </a:p>
          <a:p>
            <a:pPr algn="ctr"/>
            <a:r>
              <a:rPr lang="ja-JP" altLang="en-US" sz="1050">
                <a:solidFill>
                  <a:schemeClr val="accent4">
                    <a:lumMod val="65000"/>
                    <a:lumOff val="35000"/>
                  </a:schemeClr>
                </a:solidFill>
                <a:latin typeface="+mn-ea"/>
              </a:rPr>
              <a:t>情報取得</a:t>
            </a:r>
            <a:endParaRPr kumimoji="1" lang="ja-JP" altLang="en-US" sz="1050">
              <a:solidFill>
                <a:schemeClr val="accent4">
                  <a:lumMod val="65000"/>
                  <a:lumOff val="35000"/>
                </a:schemeClr>
              </a:solidFill>
              <a:latin typeface="+mn-ea"/>
            </a:endParaRPr>
          </a:p>
        </p:txBody>
      </p:sp>
      <p:cxnSp>
        <p:nvCxnSpPr>
          <p:cNvPr id="26" name="直線矢印コネクタ 25">
            <a:extLst>
              <a:ext uri="{FF2B5EF4-FFF2-40B4-BE49-F238E27FC236}">
                <a16:creationId xmlns:a16="http://schemas.microsoft.com/office/drawing/2014/main" id="{DFB0D944-0C37-CB8A-0B35-28CFAD3B8EF0}"/>
              </a:ext>
            </a:extLst>
          </p:cNvPr>
          <p:cNvCxnSpPr>
            <a:cxnSpLocks/>
            <a:stCxn id="22" idx="2"/>
            <a:endCxn id="39" idx="0"/>
          </p:cNvCxnSpPr>
          <p:nvPr/>
        </p:nvCxnSpPr>
        <p:spPr>
          <a:xfrm>
            <a:off x="3727674" y="2530663"/>
            <a:ext cx="0" cy="2265065"/>
          </a:xfrm>
          <a:prstGeom prst="straightConnector1">
            <a:avLst/>
          </a:prstGeom>
          <a:ln>
            <a:solidFill>
              <a:schemeClr val="bg1">
                <a:lumMod val="50000"/>
              </a:schemeClr>
            </a:solidFill>
            <a:tailEnd type="triangle"/>
          </a:ln>
          <a:effectLst>
            <a:glow rad="63500">
              <a:schemeClr val="bg1"/>
            </a:glow>
          </a:effectLst>
        </p:spPr>
        <p:style>
          <a:lnRef idx="1">
            <a:schemeClr val="accent1"/>
          </a:lnRef>
          <a:fillRef idx="0">
            <a:schemeClr val="accent1"/>
          </a:fillRef>
          <a:effectRef idx="0">
            <a:schemeClr val="accent1"/>
          </a:effectRef>
          <a:fontRef idx="minor">
            <a:schemeClr val="tx1"/>
          </a:fontRef>
        </p:style>
      </p:cxnSp>
      <p:sp>
        <p:nvSpPr>
          <p:cNvPr id="31" name="テキスト ボックス 7">
            <a:extLst>
              <a:ext uri="{FF2B5EF4-FFF2-40B4-BE49-F238E27FC236}">
                <a16:creationId xmlns:a16="http://schemas.microsoft.com/office/drawing/2014/main" id="{3AC02DF2-021F-2454-482D-6AB0934EEB2D}"/>
              </a:ext>
            </a:extLst>
          </p:cNvPr>
          <p:cNvSpPr txBox="1"/>
          <p:nvPr/>
        </p:nvSpPr>
        <p:spPr bwMode="auto">
          <a:xfrm>
            <a:off x="5830117" y="2100018"/>
            <a:ext cx="6202655" cy="552969"/>
          </a:xfrm>
          <a:prstGeom prst="rect">
            <a:avLst/>
          </a:prstGeom>
          <a:noFill/>
          <a:ln w="9525">
            <a:noFill/>
            <a:miter lim="800000"/>
            <a:headEnd/>
            <a:tailEnd/>
          </a:ln>
        </p:spPr>
        <p:txBody>
          <a:bodyPr wrap="square" rtlCol="0" anchor="ctr">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171450" indent="-171450">
              <a:buFont typeface="Arial" panose="020B0604020202020204" pitchFamily="34" charset="0"/>
              <a:buChar char="•"/>
            </a:pPr>
            <a:r>
              <a:rPr lang="ja-JP" altLang="en-US" sz="1050">
                <a:solidFill>
                  <a:schemeClr val="accent4">
                    <a:lumMod val="65000"/>
                    <a:lumOff val="35000"/>
                  </a:schemeClr>
                </a:solidFill>
                <a:latin typeface="+mn-ea"/>
                <a:cs typeface="メイリオ"/>
              </a:rPr>
              <a:t>レコード有無をチェックすること</a:t>
            </a:r>
            <a:endParaRPr lang="en-US" altLang="ja-JP" sz="1050">
              <a:solidFill>
                <a:schemeClr val="accent4">
                  <a:lumMod val="65000"/>
                  <a:lumOff val="35000"/>
                </a:schemeClr>
              </a:solidFill>
              <a:latin typeface="+mn-ea"/>
              <a:cs typeface="メイリオ"/>
            </a:endParaRPr>
          </a:p>
        </p:txBody>
      </p:sp>
      <p:cxnSp>
        <p:nvCxnSpPr>
          <p:cNvPr id="248" name="コネクタ: カギ線 247">
            <a:extLst>
              <a:ext uri="{FF2B5EF4-FFF2-40B4-BE49-F238E27FC236}">
                <a16:creationId xmlns:a16="http://schemas.microsoft.com/office/drawing/2014/main" id="{C12AC3FB-0E84-6A8C-459E-214191D22D0F}"/>
              </a:ext>
            </a:extLst>
          </p:cNvPr>
          <p:cNvCxnSpPr>
            <a:cxnSpLocks/>
            <a:stCxn id="230" idx="2"/>
            <a:endCxn id="160" idx="0"/>
          </p:cNvCxnSpPr>
          <p:nvPr/>
        </p:nvCxnSpPr>
        <p:spPr>
          <a:xfrm rot="5400000">
            <a:off x="3960222" y="4268273"/>
            <a:ext cx="927471" cy="1392565"/>
          </a:xfrm>
          <a:prstGeom prst="bentConnector3">
            <a:avLst>
              <a:gd name="adj1" fmla="val 76175"/>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0" name="フローチャート: 定義済み処理 159">
            <a:extLst>
              <a:ext uri="{FF2B5EF4-FFF2-40B4-BE49-F238E27FC236}">
                <a16:creationId xmlns:a16="http://schemas.microsoft.com/office/drawing/2014/main" id="{C49D39A3-AEE8-32EE-8219-C930CBB0CD32}"/>
              </a:ext>
            </a:extLst>
          </p:cNvPr>
          <p:cNvSpPr/>
          <p:nvPr/>
        </p:nvSpPr>
        <p:spPr>
          <a:xfrm>
            <a:off x="3181359" y="5428291"/>
            <a:ext cx="1092630" cy="346677"/>
          </a:xfrm>
          <a:prstGeom prst="flowChartPredefinedProcess">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ja-JP" altLang="en-US" sz="1050">
                <a:solidFill>
                  <a:schemeClr val="accent4">
                    <a:lumMod val="65000"/>
                    <a:lumOff val="35000"/>
                  </a:schemeClr>
                </a:solidFill>
                <a:latin typeface="+mn-ea"/>
              </a:rPr>
              <a:t>レコード抽出</a:t>
            </a:r>
            <a:endParaRPr kumimoji="1" lang="en-US" altLang="ja-JP" sz="1050">
              <a:solidFill>
                <a:schemeClr val="accent4">
                  <a:lumMod val="65000"/>
                  <a:lumOff val="35000"/>
                </a:schemeClr>
              </a:solidFill>
              <a:latin typeface="+mn-ea"/>
            </a:endParaRPr>
          </a:p>
          <a:p>
            <a:pPr algn="ctr"/>
            <a:r>
              <a:rPr kumimoji="1" lang="en-US" altLang="ja-JP" sz="1000">
                <a:solidFill>
                  <a:schemeClr val="accent4">
                    <a:lumMod val="65000"/>
                    <a:lumOff val="35000"/>
                  </a:schemeClr>
                </a:solidFill>
                <a:latin typeface="+mn-ea"/>
              </a:rPr>
              <a:t>(</a:t>
            </a:r>
            <a:r>
              <a:rPr kumimoji="1" lang="ja-JP" altLang="en-US" sz="1000">
                <a:solidFill>
                  <a:schemeClr val="accent4">
                    <a:lumMod val="65000"/>
                    <a:lumOff val="35000"/>
                  </a:schemeClr>
                </a:solidFill>
                <a:latin typeface="+mn-ea"/>
              </a:rPr>
              <a:t>入金</a:t>
            </a:r>
            <a:r>
              <a:rPr kumimoji="1" lang="en-US" altLang="ja-JP" sz="1000">
                <a:solidFill>
                  <a:schemeClr val="accent4">
                    <a:lumMod val="65000"/>
                    <a:lumOff val="35000"/>
                  </a:schemeClr>
                </a:solidFill>
                <a:latin typeface="+mn-ea"/>
              </a:rPr>
              <a:t>#</a:t>
            </a:r>
            <a:r>
              <a:rPr kumimoji="1" lang="ja-JP" altLang="en-US" sz="1000">
                <a:solidFill>
                  <a:schemeClr val="accent4">
                    <a:lumMod val="65000"/>
                    <a:lumOff val="35000"/>
                  </a:schemeClr>
                </a:solidFill>
                <a:latin typeface="+mn-ea"/>
              </a:rPr>
              <a:t>単位</a:t>
            </a:r>
            <a:r>
              <a:rPr kumimoji="1" lang="en-US" altLang="ja-JP" sz="1000">
                <a:solidFill>
                  <a:schemeClr val="accent4">
                    <a:lumMod val="65000"/>
                    <a:lumOff val="35000"/>
                  </a:schemeClr>
                </a:solidFill>
                <a:latin typeface="+mn-ea"/>
              </a:rPr>
              <a:t>)</a:t>
            </a:r>
            <a:endParaRPr kumimoji="1" lang="ja-JP" altLang="en-US" sz="1000">
              <a:solidFill>
                <a:schemeClr val="accent4">
                  <a:lumMod val="65000"/>
                  <a:lumOff val="35000"/>
                </a:schemeClr>
              </a:solidFill>
              <a:latin typeface="+mn-ea"/>
            </a:endParaRPr>
          </a:p>
        </p:txBody>
      </p:sp>
      <p:sp>
        <p:nvSpPr>
          <p:cNvPr id="22" name="フローチャート: 判断 21">
            <a:extLst>
              <a:ext uri="{FF2B5EF4-FFF2-40B4-BE49-F238E27FC236}">
                <a16:creationId xmlns:a16="http://schemas.microsoft.com/office/drawing/2014/main" id="{89A0D909-6AD6-C7AF-48E0-789B12BD150E}"/>
              </a:ext>
            </a:extLst>
          </p:cNvPr>
          <p:cNvSpPr/>
          <p:nvPr/>
        </p:nvSpPr>
        <p:spPr>
          <a:xfrm>
            <a:off x="2999416" y="2185063"/>
            <a:ext cx="1456516" cy="345600"/>
          </a:xfrm>
          <a:prstGeom prst="flowChartDecision">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36000" tIns="36000" rIns="36000" bIns="36000"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1050">
                <a:solidFill>
                  <a:schemeClr val="accent4">
                    <a:lumMod val="65000"/>
                    <a:lumOff val="35000"/>
                  </a:schemeClr>
                </a:solidFill>
                <a:latin typeface="+mn-ea"/>
              </a:rPr>
              <a:t>レコード有無</a:t>
            </a:r>
            <a:endParaRPr lang="en-US" altLang="ja-JP" sz="1050">
              <a:solidFill>
                <a:schemeClr val="accent4">
                  <a:lumMod val="65000"/>
                  <a:lumOff val="35000"/>
                </a:schemeClr>
              </a:solidFill>
              <a:latin typeface="+mn-ea"/>
            </a:endParaRPr>
          </a:p>
          <a:p>
            <a:pPr algn="ctr"/>
            <a:r>
              <a:rPr kumimoji="1" lang="ja-JP" altLang="en-US" sz="1050">
                <a:solidFill>
                  <a:schemeClr val="accent4">
                    <a:lumMod val="65000"/>
                    <a:lumOff val="35000"/>
                  </a:schemeClr>
                </a:solidFill>
                <a:latin typeface="+mn-ea"/>
              </a:rPr>
              <a:t>チェック</a:t>
            </a:r>
          </a:p>
        </p:txBody>
      </p:sp>
      <p:sp>
        <p:nvSpPr>
          <p:cNvPr id="23" name="フローチャート: 処理 22">
            <a:extLst>
              <a:ext uri="{FF2B5EF4-FFF2-40B4-BE49-F238E27FC236}">
                <a16:creationId xmlns:a16="http://schemas.microsoft.com/office/drawing/2014/main" id="{1E038171-0F3C-2A23-D6D0-E8FCB953343E}"/>
              </a:ext>
            </a:extLst>
          </p:cNvPr>
          <p:cNvSpPr/>
          <p:nvPr/>
        </p:nvSpPr>
        <p:spPr>
          <a:xfrm>
            <a:off x="2540388" y="2419330"/>
            <a:ext cx="984106" cy="181182"/>
          </a:xfrm>
          <a:prstGeom prst="flowChartProcess">
            <a:avLst/>
          </a:prstGeom>
          <a:solidFill>
            <a:srgbClr val="E9EEF3">
              <a:alpha val="8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050" b="1">
                <a:solidFill>
                  <a:schemeClr val="tx1">
                    <a:lumMod val="65000"/>
                    <a:lumOff val="35000"/>
                  </a:schemeClr>
                </a:solidFill>
                <a:latin typeface="+mn-ea"/>
                <a:cs typeface="Hiragino Kaku Gothic Pro W3" charset="-128"/>
              </a:rPr>
              <a:t>あり</a:t>
            </a:r>
            <a:endParaRPr kumimoji="1" lang="ja-JP" altLang="en-US" sz="1050" b="1">
              <a:solidFill>
                <a:schemeClr val="tx1">
                  <a:lumMod val="65000"/>
                  <a:lumOff val="35000"/>
                </a:schemeClr>
              </a:solidFill>
              <a:latin typeface="+mn-ea"/>
              <a:cs typeface="Hiragino Kaku Gothic Pro W3" charset="-128"/>
            </a:endParaRPr>
          </a:p>
        </p:txBody>
      </p:sp>
      <p:sp>
        <p:nvSpPr>
          <p:cNvPr id="24" name="フローチャート: 処理 23">
            <a:extLst>
              <a:ext uri="{FF2B5EF4-FFF2-40B4-BE49-F238E27FC236}">
                <a16:creationId xmlns:a16="http://schemas.microsoft.com/office/drawing/2014/main" id="{C2DD0159-9FDC-2A97-0833-08F8F123338D}"/>
              </a:ext>
            </a:extLst>
          </p:cNvPr>
          <p:cNvSpPr/>
          <p:nvPr/>
        </p:nvSpPr>
        <p:spPr>
          <a:xfrm>
            <a:off x="3930853" y="2419330"/>
            <a:ext cx="984106" cy="181182"/>
          </a:xfrm>
          <a:prstGeom prst="flowChartProcess">
            <a:avLst/>
          </a:prstGeom>
          <a:solidFill>
            <a:srgbClr val="E9EEF3">
              <a:alpha val="8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050" b="1">
                <a:solidFill>
                  <a:schemeClr val="tx1">
                    <a:lumMod val="65000"/>
                    <a:lumOff val="35000"/>
                  </a:schemeClr>
                </a:solidFill>
                <a:latin typeface="+mn-ea"/>
                <a:cs typeface="Hiragino Kaku Gothic Pro W3" charset="-128"/>
              </a:rPr>
              <a:t>なし</a:t>
            </a:r>
          </a:p>
        </p:txBody>
      </p:sp>
      <p:sp>
        <p:nvSpPr>
          <p:cNvPr id="2" name="テキスト ボックス 25">
            <a:extLst>
              <a:ext uri="{FF2B5EF4-FFF2-40B4-BE49-F238E27FC236}">
                <a16:creationId xmlns:a16="http://schemas.microsoft.com/office/drawing/2014/main" id="{54940B6D-770F-7184-E33E-5BEBB0FFB11B}"/>
              </a:ext>
            </a:extLst>
          </p:cNvPr>
          <p:cNvSpPr txBox="1"/>
          <p:nvPr/>
        </p:nvSpPr>
        <p:spPr bwMode="auto">
          <a:xfrm>
            <a:off x="8181012" y="6334635"/>
            <a:ext cx="3851450" cy="215411"/>
          </a:xfrm>
          <a:prstGeom prst="rect">
            <a:avLst/>
          </a:prstGeom>
          <a:noFill/>
          <a:ln w="9525">
            <a:noFill/>
            <a:miter lim="800000"/>
            <a:headEnd/>
            <a:tailEnd/>
          </a:ln>
        </p:spPr>
        <p:txBody>
          <a:bodyPr wrap="square" rtlCol="0" anchor="ctr">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r"/>
            <a:r>
              <a:rPr lang="en-US" altLang="ja-JP" sz="1050">
                <a:solidFill>
                  <a:schemeClr val="accent4">
                    <a:lumMod val="65000"/>
                    <a:lumOff val="35000"/>
                  </a:schemeClr>
                </a:solidFill>
                <a:latin typeface="+mn-ea"/>
                <a:cs typeface="メイリオ"/>
              </a:rPr>
              <a:t>* </a:t>
            </a:r>
            <a:r>
              <a:rPr lang="ja-JP" altLang="en-US" sz="1050">
                <a:solidFill>
                  <a:schemeClr val="accent4">
                    <a:lumMod val="65000"/>
                    <a:lumOff val="35000"/>
                  </a:schemeClr>
                </a:solidFill>
                <a:latin typeface="+mn-ea"/>
                <a:cs typeface="メイリオ"/>
              </a:rPr>
              <a:t>メッセージ表示のイメージは後続スライドの「</a:t>
            </a:r>
            <a:r>
              <a:rPr lang="ja-JP" altLang="en-US" sz="1050">
                <a:solidFill>
                  <a:schemeClr val="tx1">
                    <a:lumMod val="65000"/>
                    <a:lumOff val="35000"/>
                  </a:schemeClr>
                </a:solidFill>
                <a:latin typeface="+mn-ea"/>
                <a:ea typeface="+mn-ea"/>
              </a:rPr>
              <a:t>メッセージ表示</a:t>
            </a:r>
            <a:r>
              <a:rPr lang="ja-JP" altLang="en-US" sz="1050">
                <a:solidFill>
                  <a:schemeClr val="accent4">
                    <a:lumMod val="65000"/>
                    <a:lumOff val="35000"/>
                  </a:schemeClr>
                </a:solidFill>
                <a:latin typeface="+mn-ea"/>
                <a:cs typeface="メイリオ"/>
              </a:rPr>
              <a:t>」参照</a:t>
            </a:r>
            <a:endParaRPr lang="en-US" altLang="ja-JP" sz="1050">
              <a:solidFill>
                <a:schemeClr val="accent4">
                  <a:lumMod val="65000"/>
                  <a:lumOff val="35000"/>
                </a:schemeClr>
              </a:solidFill>
              <a:latin typeface="+mn-ea"/>
              <a:cs typeface="メイリオ"/>
            </a:endParaRPr>
          </a:p>
        </p:txBody>
      </p:sp>
      <p:cxnSp>
        <p:nvCxnSpPr>
          <p:cNvPr id="21" name="直線コネクタ 20">
            <a:extLst>
              <a:ext uri="{FF2B5EF4-FFF2-40B4-BE49-F238E27FC236}">
                <a16:creationId xmlns:a16="http://schemas.microsoft.com/office/drawing/2014/main" id="{68DF54F7-71C1-8FCE-AACE-E52F2359E165}"/>
              </a:ext>
            </a:extLst>
          </p:cNvPr>
          <p:cNvCxnSpPr>
            <a:cxnSpLocks/>
          </p:cNvCxnSpPr>
          <p:nvPr/>
        </p:nvCxnSpPr>
        <p:spPr>
          <a:xfrm>
            <a:off x="664475" y="5876763"/>
            <a:ext cx="11052000"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38" name="テキスト ボックス 7">
            <a:extLst>
              <a:ext uri="{FF2B5EF4-FFF2-40B4-BE49-F238E27FC236}">
                <a16:creationId xmlns:a16="http://schemas.microsoft.com/office/drawing/2014/main" id="{18B15499-7B0F-83F8-1120-7EFE672F0864}"/>
              </a:ext>
            </a:extLst>
          </p:cNvPr>
          <p:cNvSpPr txBox="1"/>
          <p:nvPr/>
        </p:nvSpPr>
        <p:spPr bwMode="auto">
          <a:xfrm>
            <a:off x="5830118" y="4768856"/>
            <a:ext cx="6202659" cy="419774"/>
          </a:xfrm>
          <a:prstGeom prst="rect">
            <a:avLst/>
          </a:prstGeom>
          <a:noFill/>
          <a:ln w="9525">
            <a:noFill/>
            <a:miter lim="800000"/>
            <a:headEnd/>
            <a:tailEnd/>
          </a:ln>
        </p:spPr>
        <p:txBody>
          <a:bodyPr wrap="square" rtlCol="0" anchor="ctr">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171450" indent="-171450">
              <a:buFont typeface="Arial" panose="020B0604020202020204" pitchFamily="34" charset="0"/>
              <a:buChar char="•"/>
            </a:pPr>
            <a:r>
              <a:rPr lang="ja-JP" altLang="en-US" sz="1050">
                <a:solidFill>
                  <a:schemeClr val="accent4">
                    <a:lumMod val="65000"/>
                    <a:lumOff val="35000"/>
                  </a:schemeClr>
                </a:solidFill>
                <a:latin typeface="+mn-ea"/>
                <a:cs typeface="メイリオ"/>
              </a:rPr>
              <a:t>統合請求＃を</a:t>
            </a:r>
            <a:r>
              <a:rPr lang="en-US" altLang="ja-JP" sz="1050">
                <a:solidFill>
                  <a:schemeClr val="accent4">
                    <a:lumMod val="65000"/>
                    <a:lumOff val="35000"/>
                  </a:schemeClr>
                </a:solidFill>
                <a:latin typeface="+mn-ea"/>
                <a:cs typeface="メイリオ"/>
              </a:rPr>
              <a:t>Key</a:t>
            </a:r>
            <a:r>
              <a:rPr lang="ja-JP" altLang="en-US" sz="1050">
                <a:solidFill>
                  <a:schemeClr val="accent4">
                    <a:lumMod val="65000"/>
                    <a:lumOff val="35000"/>
                  </a:schemeClr>
                </a:solidFill>
                <a:latin typeface="+mn-ea"/>
                <a:cs typeface="メイリオ"/>
              </a:rPr>
              <a:t>にレコードを取得すること　</a:t>
            </a:r>
            <a:r>
              <a:rPr lang="en-US" altLang="ja-JP" sz="900">
                <a:solidFill>
                  <a:schemeClr val="accent4">
                    <a:lumMod val="65000"/>
                    <a:lumOff val="35000"/>
                  </a:schemeClr>
                </a:solidFill>
                <a:latin typeface="+mn-ea"/>
                <a:cs typeface="メイリオ"/>
              </a:rPr>
              <a:t>* </a:t>
            </a:r>
            <a:r>
              <a:rPr lang="ja-JP" altLang="en-US" sz="900">
                <a:solidFill>
                  <a:schemeClr val="accent4">
                    <a:lumMod val="65000"/>
                    <a:lumOff val="35000"/>
                  </a:schemeClr>
                </a:solidFill>
                <a:latin typeface="+mn-ea"/>
                <a:cs typeface="Hiragino Kaku Gothic Pro W3" charset="-128"/>
              </a:rPr>
              <a:t>レコードが取得できない場合、消費税差額なしとする</a:t>
            </a:r>
            <a:endParaRPr lang="en-US" altLang="ja-JP" sz="1050">
              <a:solidFill>
                <a:schemeClr val="accent4">
                  <a:lumMod val="65000"/>
                  <a:lumOff val="35000"/>
                </a:schemeClr>
              </a:solidFill>
              <a:latin typeface="+mn-ea"/>
              <a:cs typeface="メイリオ"/>
            </a:endParaRPr>
          </a:p>
          <a:p>
            <a:pPr marL="171450" indent="-171450">
              <a:buFont typeface="Arial" panose="020B0604020202020204" pitchFamily="34" charset="0"/>
              <a:buChar char="•"/>
            </a:pPr>
            <a:r>
              <a:rPr lang="ja-JP" altLang="en-US" sz="1050">
                <a:solidFill>
                  <a:schemeClr val="accent4">
                    <a:lumMod val="65000"/>
                    <a:lumOff val="35000"/>
                  </a:schemeClr>
                </a:solidFill>
                <a:latin typeface="+mn-ea"/>
                <a:cs typeface="メイリオ"/>
              </a:rPr>
              <a:t>差分消費税を取得して消費税差額有無をチェックすること</a:t>
            </a:r>
            <a:endParaRPr lang="en-US" altLang="ja-JP" sz="1050">
              <a:solidFill>
                <a:schemeClr val="accent4">
                  <a:lumMod val="65000"/>
                  <a:lumOff val="35000"/>
                </a:schemeClr>
              </a:solidFill>
              <a:latin typeface="+mn-ea"/>
              <a:cs typeface="メイリオ"/>
            </a:endParaRPr>
          </a:p>
        </p:txBody>
      </p:sp>
      <p:sp>
        <p:nvSpPr>
          <p:cNvPr id="39" name="フローチャート: 定義済み処理 38">
            <a:extLst>
              <a:ext uri="{FF2B5EF4-FFF2-40B4-BE49-F238E27FC236}">
                <a16:creationId xmlns:a16="http://schemas.microsoft.com/office/drawing/2014/main" id="{47383540-ACD9-18CA-1C1D-5F949B6C8266}"/>
              </a:ext>
            </a:extLst>
          </p:cNvPr>
          <p:cNvSpPr/>
          <p:nvPr/>
        </p:nvSpPr>
        <p:spPr>
          <a:xfrm>
            <a:off x="3181359" y="4795728"/>
            <a:ext cx="1092630" cy="346677"/>
          </a:xfrm>
          <a:prstGeom prst="flowChartPredefinedProcess">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1050">
                <a:solidFill>
                  <a:schemeClr val="accent4">
                    <a:lumMod val="65000"/>
                    <a:lumOff val="35000"/>
                  </a:schemeClr>
                </a:solidFill>
                <a:latin typeface="+mn-ea"/>
              </a:rPr>
              <a:t>消費税差額</a:t>
            </a:r>
            <a:endParaRPr lang="en-US" altLang="ja-JP" sz="1050">
              <a:solidFill>
                <a:schemeClr val="accent4">
                  <a:lumMod val="65000"/>
                  <a:lumOff val="35000"/>
                </a:schemeClr>
              </a:solidFill>
              <a:latin typeface="+mn-ea"/>
            </a:endParaRPr>
          </a:p>
          <a:p>
            <a:pPr algn="ctr"/>
            <a:r>
              <a:rPr kumimoji="1" lang="ja-JP" altLang="en-US" sz="1050">
                <a:solidFill>
                  <a:schemeClr val="accent4">
                    <a:lumMod val="65000"/>
                    <a:lumOff val="35000"/>
                  </a:schemeClr>
                </a:solidFill>
                <a:latin typeface="+mn-ea"/>
              </a:rPr>
              <a:t>有無チェック</a:t>
            </a:r>
            <a:endParaRPr kumimoji="1" lang="ja-JP" altLang="en-US" sz="1000">
              <a:solidFill>
                <a:schemeClr val="accent4">
                  <a:lumMod val="65000"/>
                  <a:lumOff val="35000"/>
                </a:schemeClr>
              </a:solidFill>
              <a:latin typeface="+mn-ea"/>
            </a:endParaRPr>
          </a:p>
        </p:txBody>
      </p:sp>
      <p:cxnSp>
        <p:nvCxnSpPr>
          <p:cNvPr id="47" name="直線矢印コネクタ 46">
            <a:extLst>
              <a:ext uri="{FF2B5EF4-FFF2-40B4-BE49-F238E27FC236}">
                <a16:creationId xmlns:a16="http://schemas.microsoft.com/office/drawing/2014/main" id="{622BAD16-7AD6-31F2-AF98-012A2F321E14}"/>
              </a:ext>
            </a:extLst>
          </p:cNvPr>
          <p:cNvCxnSpPr>
            <a:cxnSpLocks/>
            <a:stCxn id="39" idx="2"/>
            <a:endCxn id="160" idx="0"/>
          </p:cNvCxnSpPr>
          <p:nvPr/>
        </p:nvCxnSpPr>
        <p:spPr>
          <a:xfrm>
            <a:off x="3727674" y="5142405"/>
            <a:ext cx="0" cy="285886"/>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6" name="フローチャート: 内部記憶 55">
            <a:extLst>
              <a:ext uri="{FF2B5EF4-FFF2-40B4-BE49-F238E27FC236}">
                <a16:creationId xmlns:a16="http://schemas.microsoft.com/office/drawing/2014/main" id="{774E1209-E551-6CA8-1731-D11FC4CA2891}"/>
              </a:ext>
            </a:extLst>
          </p:cNvPr>
          <p:cNvSpPr/>
          <p:nvPr/>
        </p:nvSpPr>
        <p:spPr>
          <a:xfrm>
            <a:off x="1572041" y="4795728"/>
            <a:ext cx="916739" cy="345600"/>
          </a:xfrm>
          <a:prstGeom prst="flowChartInternalStorage">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050">
                <a:solidFill>
                  <a:schemeClr val="tx1">
                    <a:lumMod val="65000"/>
                    <a:lumOff val="35000"/>
                  </a:schemeClr>
                </a:solidFill>
                <a:latin typeface="+mn-ea"/>
              </a:rPr>
              <a:t>経理請求書</a:t>
            </a:r>
            <a:endParaRPr kumimoji="1" lang="ja-JP" altLang="en-US" sz="1050" baseline="30000">
              <a:solidFill>
                <a:schemeClr val="tx1">
                  <a:lumMod val="65000"/>
                  <a:lumOff val="35000"/>
                </a:schemeClr>
              </a:solidFill>
              <a:latin typeface="+mn-ea"/>
            </a:endParaRPr>
          </a:p>
        </p:txBody>
      </p:sp>
      <p:cxnSp>
        <p:nvCxnSpPr>
          <p:cNvPr id="57" name="直線矢印コネクタ 56">
            <a:extLst>
              <a:ext uri="{FF2B5EF4-FFF2-40B4-BE49-F238E27FC236}">
                <a16:creationId xmlns:a16="http://schemas.microsoft.com/office/drawing/2014/main" id="{E1ED55D8-BB04-1CCB-0A0E-A926F83D719A}"/>
              </a:ext>
            </a:extLst>
          </p:cNvPr>
          <p:cNvCxnSpPr>
            <a:cxnSpLocks/>
            <a:stCxn id="56" idx="3"/>
            <a:endCxn id="39" idx="1"/>
          </p:cNvCxnSpPr>
          <p:nvPr/>
        </p:nvCxnSpPr>
        <p:spPr>
          <a:xfrm>
            <a:off x="2488780" y="4968528"/>
            <a:ext cx="692579" cy="539"/>
          </a:xfrm>
          <a:prstGeom prst="straightConnector1">
            <a:avLst/>
          </a:prstGeom>
          <a:ln>
            <a:solidFill>
              <a:schemeClr val="bg1">
                <a:lumMod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22D7E325-9853-9C2A-614A-EF25DCA1FA30}"/>
              </a:ext>
            </a:extLst>
          </p:cNvPr>
          <p:cNvCxnSpPr>
            <a:cxnSpLocks/>
          </p:cNvCxnSpPr>
          <p:nvPr/>
        </p:nvCxnSpPr>
        <p:spPr>
          <a:xfrm>
            <a:off x="980777" y="5282194"/>
            <a:ext cx="11052000"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62" name="楕円 61">
            <a:extLst>
              <a:ext uri="{FF2B5EF4-FFF2-40B4-BE49-F238E27FC236}">
                <a16:creationId xmlns:a16="http://schemas.microsoft.com/office/drawing/2014/main" id="{A31804E8-2A9B-B962-E4AE-33F42C1E97FE}"/>
              </a:ext>
            </a:extLst>
          </p:cNvPr>
          <p:cNvSpPr/>
          <p:nvPr/>
        </p:nvSpPr>
        <p:spPr>
          <a:xfrm>
            <a:off x="1084470" y="5487322"/>
            <a:ext cx="216000" cy="216000"/>
          </a:xfrm>
          <a:prstGeom prst="ellipse">
            <a:avLst/>
          </a:prstGeom>
          <a:solidFill>
            <a:schemeClr val="bg1">
              <a:lumMod val="5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36000" tIns="36000" rIns="36000" bIns="36000" rtlCol="0" anchor="ctr"/>
          <a:lstStyle/>
          <a:p>
            <a:pPr algn="ctr"/>
            <a:r>
              <a:rPr kumimoji="1" lang="en-US" altLang="ja-JP" sz="1200">
                <a:solidFill>
                  <a:schemeClr val="bg1"/>
                </a:solidFill>
                <a:latin typeface="+mn-ea"/>
                <a:cs typeface="Hiragino Kaku Gothic Pro W3" charset="-128"/>
              </a:rPr>
              <a:t>7</a:t>
            </a:r>
            <a:endParaRPr kumimoji="1" lang="ja-JP" altLang="en-US" sz="1200">
              <a:solidFill>
                <a:schemeClr val="bg1"/>
              </a:solidFill>
              <a:latin typeface="+mn-ea"/>
              <a:cs typeface="Hiragino Kaku Gothic Pro W3" charset="-128"/>
            </a:endParaRPr>
          </a:p>
        </p:txBody>
      </p:sp>
      <p:sp>
        <p:nvSpPr>
          <p:cNvPr id="64" name="楕円 63">
            <a:extLst>
              <a:ext uri="{FF2B5EF4-FFF2-40B4-BE49-F238E27FC236}">
                <a16:creationId xmlns:a16="http://schemas.microsoft.com/office/drawing/2014/main" id="{0AFC0E87-C0E5-3DF6-DFEB-ED55A9ADAE88}"/>
              </a:ext>
            </a:extLst>
          </p:cNvPr>
          <p:cNvSpPr/>
          <p:nvPr/>
        </p:nvSpPr>
        <p:spPr>
          <a:xfrm>
            <a:off x="3565219" y="6029990"/>
            <a:ext cx="324000" cy="324000"/>
          </a:xfrm>
          <a:prstGeom prst="ellipse">
            <a:avLst/>
          </a:prstGeom>
          <a:solidFill>
            <a:schemeClr val="bg1">
              <a:lumMod val="5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en-US" altLang="ja-JP" sz="1400">
                <a:solidFill>
                  <a:schemeClr val="bg1"/>
                </a:solidFill>
                <a:latin typeface="+mn-ea"/>
                <a:cs typeface="Hiragino Kaku Gothic Pro W3" charset="-128"/>
              </a:rPr>
              <a:t>A</a:t>
            </a:r>
            <a:endParaRPr kumimoji="1" lang="ja-JP" altLang="en-US" sz="1400">
              <a:solidFill>
                <a:schemeClr val="bg1"/>
              </a:solidFill>
              <a:latin typeface="+mn-ea"/>
              <a:cs typeface="Hiragino Kaku Gothic Pro W3" charset="-128"/>
            </a:endParaRPr>
          </a:p>
        </p:txBody>
      </p:sp>
    </p:spTree>
    <p:extLst>
      <p:ext uri="{BB962C8B-B14F-4D97-AF65-F5344CB8AC3E}">
        <p14:creationId xmlns:p14="http://schemas.microsoft.com/office/powerpoint/2010/main" val="3242622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D945F68-DFAE-49C4-841B-8F39A5D3C2B7}"/>
              </a:ext>
            </a:extLst>
          </p:cNvPr>
          <p:cNvSpPr>
            <a:spLocks noGrp="1"/>
          </p:cNvSpPr>
          <p:nvPr>
            <p:ph type="title"/>
          </p:nvPr>
        </p:nvSpPr>
        <p:spPr>
          <a:xfrm>
            <a:off x="203200" y="152403"/>
            <a:ext cx="9931400" cy="379413"/>
          </a:xfrm>
        </p:spPr>
        <p:txBody>
          <a:bodyPr/>
          <a:lstStyle/>
          <a:p>
            <a:r>
              <a:rPr lang="ja-JP" altLang="en-US">
                <a:solidFill>
                  <a:schemeClr val="tx1">
                    <a:lumMod val="65000"/>
                    <a:lumOff val="35000"/>
                  </a:schemeClr>
                </a:solidFill>
                <a:latin typeface="+mn-ea"/>
                <a:ea typeface="+mn-ea"/>
              </a:rPr>
              <a:t>簡易フロー（</a:t>
            </a:r>
            <a:r>
              <a:rPr lang="en-US" altLang="ja-JP">
                <a:solidFill>
                  <a:schemeClr val="tx1">
                    <a:lumMod val="65000"/>
                    <a:lumOff val="35000"/>
                  </a:schemeClr>
                </a:solidFill>
                <a:latin typeface="+mn-ea"/>
                <a:ea typeface="+mn-ea"/>
              </a:rPr>
              <a:t>2/4</a:t>
            </a:r>
            <a:r>
              <a:rPr lang="ja-JP" altLang="en-US">
                <a:solidFill>
                  <a:schemeClr val="tx1">
                    <a:lumMod val="65000"/>
                    <a:lumOff val="35000"/>
                  </a:schemeClr>
                </a:solidFill>
                <a:latin typeface="+mn-ea"/>
                <a:ea typeface="+mn-ea"/>
              </a:rPr>
              <a:t>）</a:t>
            </a:r>
            <a:endParaRPr lang="en-US" altLang="ja-JP">
              <a:solidFill>
                <a:schemeClr val="tx1">
                  <a:lumMod val="65000"/>
                  <a:lumOff val="35000"/>
                </a:schemeClr>
              </a:solidFill>
              <a:latin typeface="+mn-ea"/>
              <a:ea typeface="+mn-ea"/>
            </a:endParaRPr>
          </a:p>
        </p:txBody>
      </p:sp>
      <p:sp>
        <p:nvSpPr>
          <p:cNvPr id="6" name="スライド番号プレースホルダー 3">
            <a:extLst>
              <a:ext uri="{FF2B5EF4-FFF2-40B4-BE49-F238E27FC236}">
                <a16:creationId xmlns:a16="http://schemas.microsoft.com/office/drawing/2014/main" id="{57192E70-7EF2-441E-B406-8F9A2A5629CA}"/>
              </a:ext>
            </a:extLst>
          </p:cNvPr>
          <p:cNvSpPr txBox="1">
            <a:spLocks/>
          </p:cNvSpPr>
          <p:nvPr/>
        </p:nvSpPr>
        <p:spPr bwMode="auto">
          <a:xfrm>
            <a:off x="4804833" y="6627168"/>
            <a:ext cx="2540000" cy="2308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ja-JP"/>
            </a:defPPr>
            <a:lvl1pPr algn="ctr" rtl="0" fontAlgn="base">
              <a:spcBef>
                <a:spcPct val="0"/>
              </a:spcBef>
              <a:spcAft>
                <a:spcPct val="0"/>
              </a:spcAft>
              <a:defRPr kumimoji="0" sz="1100" b="0" i="0" kern="1200">
                <a:solidFill>
                  <a:schemeClr val="bg2">
                    <a:lumMod val="75000"/>
                  </a:schemeClr>
                </a:solidFill>
                <a:latin typeface="Meiryo UI" panose="020B0604030504040204" pitchFamily="50" charset="-128"/>
                <a:ea typeface="Meiryo UI" panose="020B0604030504040204" pitchFamily="50" charset="-128"/>
                <a:cs typeface="Meiryo UI" panose="020B0604030504040204" pitchFamily="50" charset="-128"/>
                <a:sym typeface="MS UI Gothic" panose="020B0600070205080204" pitchFamily="34" charset="-128"/>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EB72A429-DDC7-41CC-AC2C-79132BE59620}" type="slidenum">
              <a:rPr kumimoji="0" lang="en-US" altLang="ja-JP" sz="1100" b="0" i="0" u="none" strike="noStrike" kern="1200" cap="none" spc="0" normalizeH="0" baseline="0" noProof="0" smtClean="0">
                <a:ln>
                  <a:noFill/>
                </a:ln>
                <a:solidFill>
                  <a:srgbClr val="000000">
                    <a:lumMod val="85000"/>
                    <a:lumOff val="15000"/>
                  </a:srgbClr>
                </a:solidFill>
                <a:effectLst/>
                <a:uLnTx/>
                <a:uFillTx/>
                <a:latin typeface="+mn-ea"/>
                <a:ea typeface="+mn-ea"/>
                <a:sym typeface="MS UI Gothic" panose="020B0600070205080204" pitchFamily="34" charset="-128"/>
              </a:rPr>
              <a:pPr marL="0" marR="0" lvl="0" indent="0" algn="ctr" defTabSz="914400" rtl="0" eaLnBrk="1" fontAlgn="base" latinLnBrk="0" hangingPunct="1">
                <a:lnSpc>
                  <a:spcPct val="100000"/>
                </a:lnSpc>
                <a:spcBef>
                  <a:spcPct val="0"/>
                </a:spcBef>
                <a:spcAft>
                  <a:spcPct val="0"/>
                </a:spcAft>
                <a:buClrTx/>
                <a:buSzTx/>
                <a:buFontTx/>
                <a:buNone/>
                <a:tabLst/>
                <a:defRPr/>
              </a:pPr>
              <a:t>17</a:t>
            </a:fld>
            <a:endParaRPr kumimoji="0" lang="en-US" altLang="ja-JP" sz="1100" b="0" i="0" u="none" strike="noStrike" kern="1200" cap="none" spc="0" normalizeH="0" baseline="0" noProof="0">
              <a:ln>
                <a:noFill/>
              </a:ln>
              <a:solidFill>
                <a:srgbClr val="000000">
                  <a:lumMod val="85000"/>
                  <a:lumOff val="15000"/>
                </a:srgbClr>
              </a:solidFill>
              <a:effectLst/>
              <a:uLnTx/>
              <a:uFillTx/>
              <a:latin typeface="+mn-ea"/>
              <a:ea typeface="+mn-ea"/>
              <a:sym typeface="MS UI Gothic" panose="020B0600070205080204" pitchFamily="34" charset="-128"/>
            </a:endParaRPr>
          </a:p>
        </p:txBody>
      </p:sp>
      <p:sp>
        <p:nvSpPr>
          <p:cNvPr id="48" name="正方形/長方形 47">
            <a:extLst>
              <a:ext uri="{FF2B5EF4-FFF2-40B4-BE49-F238E27FC236}">
                <a16:creationId xmlns:a16="http://schemas.microsoft.com/office/drawing/2014/main" id="{45AD5E9A-3CC2-A35A-9ED2-E7331E2674A9}"/>
              </a:ext>
            </a:extLst>
          </p:cNvPr>
          <p:cNvSpPr/>
          <p:nvPr/>
        </p:nvSpPr>
        <p:spPr>
          <a:xfrm>
            <a:off x="5829663" y="683628"/>
            <a:ext cx="6202800" cy="28814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36000" tIns="36000" rIns="36000" bIns="36000" rtlCol="0" anchor="ctr">
            <a:noAutofit/>
          </a:bodyPr>
          <a:lstStyle/>
          <a:p>
            <a:pPr algn="ctr"/>
            <a:r>
              <a:rPr kumimoji="1" lang="ja-JP" altLang="en-US" sz="1200">
                <a:solidFill>
                  <a:schemeClr val="tx1">
                    <a:lumMod val="65000"/>
                    <a:lumOff val="35000"/>
                  </a:schemeClr>
                </a:solidFill>
                <a:latin typeface="+mn-ea"/>
                <a:cs typeface="Hiragino Kaku Gothic Pro W3" charset="-128"/>
              </a:rPr>
              <a:t>要求事項</a:t>
            </a:r>
            <a:endParaRPr kumimoji="1" lang="en-US" altLang="ja-JP" sz="1200">
              <a:solidFill>
                <a:schemeClr val="tx1">
                  <a:lumMod val="65000"/>
                  <a:lumOff val="35000"/>
                </a:schemeClr>
              </a:solidFill>
              <a:latin typeface="+mn-ea"/>
              <a:cs typeface="Hiragino Kaku Gothic Pro W3" charset="-128"/>
            </a:endParaRPr>
          </a:p>
        </p:txBody>
      </p:sp>
      <p:cxnSp>
        <p:nvCxnSpPr>
          <p:cNvPr id="49" name="直線コネクタ 48">
            <a:extLst>
              <a:ext uri="{FF2B5EF4-FFF2-40B4-BE49-F238E27FC236}">
                <a16:creationId xmlns:a16="http://schemas.microsoft.com/office/drawing/2014/main" id="{F15D40F2-2CDA-BE35-EF37-6131428B4949}"/>
              </a:ext>
            </a:extLst>
          </p:cNvPr>
          <p:cNvCxnSpPr>
            <a:cxnSpLocks/>
          </p:cNvCxnSpPr>
          <p:nvPr/>
        </p:nvCxnSpPr>
        <p:spPr>
          <a:xfrm>
            <a:off x="5829663" y="971775"/>
            <a:ext cx="6202800"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1" name="正方形/長方形 50">
            <a:extLst>
              <a:ext uri="{FF2B5EF4-FFF2-40B4-BE49-F238E27FC236}">
                <a16:creationId xmlns:a16="http://schemas.microsoft.com/office/drawing/2014/main" id="{BAABB495-4692-7A85-FE5D-CD2F6B5D502D}"/>
              </a:ext>
            </a:extLst>
          </p:cNvPr>
          <p:cNvSpPr/>
          <p:nvPr/>
        </p:nvSpPr>
        <p:spPr>
          <a:xfrm>
            <a:off x="1518399" y="683628"/>
            <a:ext cx="4201340" cy="28814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36000" tIns="36000" rIns="36000" bIns="36000" rtlCol="0" anchor="ctr">
            <a:noAutofit/>
          </a:bodyPr>
          <a:lstStyle/>
          <a:p>
            <a:pPr algn="ctr"/>
            <a:r>
              <a:rPr lang="ja-JP" altLang="en-US" sz="1200">
                <a:solidFill>
                  <a:schemeClr val="tx1">
                    <a:lumMod val="65000"/>
                    <a:lumOff val="35000"/>
                  </a:schemeClr>
                </a:solidFill>
                <a:latin typeface="+mn-ea"/>
                <a:cs typeface="Hiragino Kaku Gothic Pro W3" charset="-128"/>
              </a:rPr>
              <a:t>処理</a:t>
            </a:r>
            <a:endParaRPr kumimoji="1" lang="en-US" altLang="ja-JP" sz="1200">
              <a:solidFill>
                <a:schemeClr val="tx1">
                  <a:lumMod val="65000"/>
                  <a:lumOff val="35000"/>
                </a:schemeClr>
              </a:solidFill>
              <a:latin typeface="+mn-ea"/>
              <a:cs typeface="Hiragino Kaku Gothic Pro W3" charset="-128"/>
            </a:endParaRPr>
          </a:p>
        </p:txBody>
      </p:sp>
      <p:cxnSp>
        <p:nvCxnSpPr>
          <p:cNvPr id="52" name="直線コネクタ 51">
            <a:extLst>
              <a:ext uri="{FF2B5EF4-FFF2-40B4-BE49-F238E27FC236}">
                <a16:creationId xmlns:a16="http://schemas.microsoft.com/office/drawing/2014/main" id="{B01264F9-27BC-3713-C318-F28E20E54F84}"/>
              </a:ext>
            </a:extLst>
          </p:cNvPr>
          <p:cNvCxnSpPr>
            <a:cxnSpLocks/>
          </p:cNvCxnSpPr>
          <p:nvPr/>
        </p:nvCxnSpPr>
        <p:spPr>
          <a:xfrm>
            <a:off x="1518399" y="971775"/>
            <a:ext cx="4201340"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4" name="正方形/長方形 53">
            <a:extLst>
              <a:ext uri="{FF2B5EF4-FFF2-40B4-BE49-F238E27FC236}">
                <a16:creationId xmlns:a16="http://schemas.microsoft.com/office/drawing/2014/main" id="{37886245-FF0F-E585-0EE9-C33868B8A695}"/>
              </a:ext>
            </a:extLst>
          </p:cNvPr>
          <p:cNvSpPr/>
          <p:nvPr/>
        </p:nvSpPr>
        <p:spPr>
          <a:xfrm>
            <a:off x="975554" y="683628"/>
            <a:ext cx="432922" cy="28814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36000" tIns="36000" rIns="36000" bIns="36000" rtlCol="0" anchor="ctr">
            <a:noAutofit/>
          </a:bodyPr>
          <a:lstStyle/>
          <a:p>
            <a:pPr algn="ctr"/>
            <a:r>
              <a:rPr lang="en-US" altLang="ja-JP" sz="1200">
                <a:solidFill>
                  <a:schemeClr val="tx1">
                    <a:lumMod val="65000"/>
                    <a:lumOff val="35000"/>
                  </a:schemeClr>
                </a:solidFill>
                <a:latin typeface="+mn-ea"/>
                <a:cs typeface="Hiragino Kaku Gothic Pro W3" charset="-128"/>
              </a:rPr>
              <a:t>#</a:t>
            </a:r>
            <a:endParaRPr kumimoji="1" lang="en-US" altLang="ja-JP" sz="1200">
              <a:solidFill>
                <a:schemeClr val="tx1">
                  <a:lumMod val="65000"/>
                  <a:lumOff val="35000"/>
                </a:schemeClr>
              </a:solidFill>
              <a:latin typeface="+mn-ea"/>
              <a:cs typeface="Hiragino Kaku Gothic Pro W3" charset="-128"/>
            </a:endParaRPr>
          </a:p>
        </p:txBody>
      </p:sp>
      <p:cxnSp>
        <p:nvCxnSpPr>
          <p:cNvPr id="55" name="直線コネクタ 54">
            <a:extLst>
              <a:ext uri="{FF2B5EF4-FFF2-40B4-BE49-F238E27FC236}">
                <a16:creationId xmlns:a16="http://schemas.microsoft.com/office/drawing/2014/main" id="{E14DCEE9-113D-160F-E664-18A22FDBD4B7}"/>
              </a:ext>
            </a:extLst>
          </p:cNvPr>
          <p:cNvCxnSpPr>
            <a:cxnSpLocks/>
          </p:cNvCxnSpPr>
          <p:nvPr/>
        </p:nvCxnSpPr>
        <p:spPr>
          <a:xfrm>
            <a:off x="975554" y="971775"/>
            <a:ext cx="432922"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3ADC9D93-A24A-1E8F-7230-440F48448D69}"/>
              </a:ext>
            </a:extLst>
          </p:cNvPr>
          <p:cNvCxnSpPr>
            <a:cxnSpLocks/>
          </p:cNvCxnSpPr>
          <p:nvPr/>
        </p:nvCxnSpPr>
        <p:spPr>
          <a:xfrm>
            <a:off x="980463" y="3355603"/>
            <a:ext cx="11052000"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34" name="楕円 33">
            <a:extLst>
              <a:ext uri="{FF2B5EF4-FFF2-40B4-BE49-F238E27FC236}">
                <a16:creationId xmlns:a16="http://schemas.microsoft.com/office/drawing/2014/main" id="{CB32549D-B4A8-5BE3-17EE-F4B653A874D0}"/>
              </a:ext>
            </a:extLst>
          </p:cNvPr>
          <p:cNvSpPr/>
          <p:nvPr/>
        </p:nvSpPr>
        <p:spPr>
          <a:xfrm>
            <a:off x="3565219" y="1049127"/>
            <a:ext cx="324000" cy="324000"/>
          </a:xfrm>
          <a:prstGeom prst="ellipse">
            <a:avLst/>
          </a:prstGeom>
          <a:solidFill>
            <a:schemeClr val="bg1">
              <a:lumMod val="5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en-US" altLang="ja-JP" sz="1400">
                <a:solidFill>
                  <a:schemeClr val="bg1"/>
                </a:solidFill>
                <a:latin typeface="+mn-ea"/>
                <a:cs typeface="Hiragino Kaku Gothic Pro W3" charset="-128"/>
              </a:rPr>
              <a:t>A</a:t>
            </a:r>
            <a:endParaRPr kumimoji="1" lang="ja-JP" altLang="en-US" sz="1400">
              <a:solidFill>
                <a:schemeClr val="bg1"/>
              </a:solidFill>
              <a:latin typeface="+mn-ea"/>
              <a:cs typeface="Hiragino Kaku Gothic Pro W3" charset="-128"/>
            </a:endParaRPr>
          </a:p>
        </p:txBody>
      </p:sp>
      <p:sp>
        <p:nvSpPr>
          <p:cNvPr id="40" name="楕円 39">
            <a:extLst>
              <a:ext uri="{FF2B5EF4-FFF2-40B4-BE49-F238E27FC236}">
                <a16:creationId xmlns:a16="http://schemas.microsoft.com/office/drawing/2014/main" id="{8DE61C71-B2EE-7069-08A9-44A7DA467857}"/>
              </a:ext>
            </a:extLst>
          </p:cNvPr>
          <p:cNvSpPr/>
          <p:nvPr/>
        </p:nvSpPr>
        <p:spPr>
          <a:xfrm>
            <a:off x="1084015" y="4102051"/>
            <a:ext cx="216000" cy="216000"/>
          </a:xfrm>
          <a:prstGeom prst="ellipse">
            <a:avLst/>
          </a:prstGeom>
          <a:solidFill>
            <a:schemeClr val="bg1">
              <a:lumMod val="5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36000" tIns="36000" rIns="36000" bIns="36000" rtlCol="0" anchor="ctr"/>
          <a:lstStyle/>
          <a:p>
            <a:pPr algn="ctr"/>
            <a:r>
              <a:rPr kumimoji="1" lang="en-US" altLang="ja-JP" sz="1200">
                <a:solidFill>
                  <a:schemeClr val="bg1"/>
                </a:solidFill>
                <a:latin typeface="+mn-ea"/>
                <a:cs typeface="Hiragino Kaku Gothic Pro W3" charset="-128"/>
              </a:rPr>
              <a:t>11</a:t>
            </a:r>
            <a:endParaRPr kumimoji="1" lang="ja-JP" altLang="en-US" sz="1200">
              <a:solidFill>
                <a:schemeClr val="bg1"/>
              </a:solidFill>
              <a:latin typeface="+mn-ea"/>
              <a:cs typeface="Hiragino Kaku Gothic Pro W3" charset="-128"/>
            </a:endParaRPr>
          </a:p>
        </p:txBody>
      </p:sp>
      <p:sp>
        <p:nvSpPr>
          <p:cNvPr id="31" name="テキスト ボックス 7">
            <a:extLst>
              <a:ext uri="{FF2B5EF4-FFF2-40B4-BE49-F238E27FC236}">
                <a16:creationId xmlns:a16="http://schemas.microsoft.com/office/drawing/2014/main" id="{0D2AF9B6-C9AC-E631-4B8A-4D5255760450}"/>
              </a:ext>
            </a:extLst>
          </p:cNvPr>
          <p:cNvSpPr txBox="1"/>
          <p:nvPr/>
        </p:nvSpPr>
        <p:spPr bwMode="auto">
          <a:xfrm>
            <a:off x="5829662" y="3952623"/>
            <a:ext cx="6202800" cy="509652"/>
          </a:xfrm>
          <a:prstGeom prst="rect">
            <a:avLst/>
          </a:prstGeom>
          <a:noFill/>
          <a:ln w="9525">
            <a:noFill/>
            <a:miter lim="800000"/>
            <a:headEnd/>
            <a:tailEnd/>
          </a:ln>
        </p:spPr>
        <p:txBody>
          <a:bodyPr wrap="square" rtlCol="0" anchor="ctr">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171450" indent="-171450">
              <a:buFont typeface="Arial" panose="020B0604020202020204" pitchFamily="34" charset="0"/>
              <a:buChar char="•"/>
            </a:pPr>
            <a:r>
              <a:rPr lang="ja-JP" altLang="en-US" sz="1050">
                <a:solidFill>
                  <a:schemeClr val="tx1">
                    <a:lumMod val="65000"/>
                    <a:lumOff val="35000"/>
                  </a:schemeClr>
                </a:solidFill>
                <a:latin typeface="+mn-ea"/>
                <a:ea typeface="+mn-ea"/>
              </a:rPr>
              <a:t>請求＃を</a:t>
            </a:r>
            <a:r>
              <a:rPr lang="en-US" altLang="ja-JP" sz="1050">
                <a:solidFill>
                  <a:schemeClr val="tx1">
                    <a:lumMod val="65000"/>
                    <a:lumOff val="35000"/>
                  </a:schemeClr>
                </a:solidFill>
                <a:latin typeface="+mn-ea"/>
                <a:ea typeface="+mn-ea"/>
              </a:rPr>
              <a:t>Key</a:t>
            </a:r>
            <a:r>
              <a:rPr lang="ja-JP" altLang="en-US" sz="1050">
                <a:solidFill>
                  <a:schemeClr val="tx1">
                    <a:lumMod val="65000"/>
                    <a:lumOff val="35000"/>
                  </a:schemeClr>
                </a:solidFill>
                <a:latin typeface="+mn-ea"/>
                <a:ea typeface="+mn-ea"/>
              </a:rPr>
              <a:t>に伝票明細情報を取得してレコードを作成すること</a:t>
            </a:r>
            <a:br>
              <a:rPr lang="en-US" altLang="ja-JP" sz="1050">
                <a:solidFill>
                  <a:schemeClr val="tx1">
                    <a:lumMod val="65000"/>
                    <a:lumOff val="35000"/>
                  </a:schemeClr>
                </a:solidFill>
                <a:latin typeface="+mn-ea"/>
                <a:ea typeface="+mn-ea"/>
              </a:rPr>
            </a:br>
            <a:r>
              <a:rPr lang="ja-JP" altLang="en-US" sz="1050">
                <a:solidFill>
                  <a:schemeClr val="tx1">
                    <a:lumMod val="65000"/>
                    <a:lumOff val="35000"/>
                  </a:schemeClr>
                </a:solidFill>
                <a:latin typeface="+mn-ea"/>
                <a:ea typeface="+mn-ea"/>
              </a:rPr>
              <a:t>└ 未収入金変換および伝票タイプ設定を含む</a:t>
            </a:r>
            <a:br>
              <a:rPr lang="en-US" altLang="ja-JP" sz="1050">
                <a:solidFill>
                  <a:schemeClr val="tx1">
                    <a:lumMod val="65000"/>
                    <a:lumOff val="35000"/>
                  </a:schemeClr>
                </a:solidFill>
                <a:latin typeface="+mn-ea"/>
                <a:ea typeface="+mn-ea"/>
              </a:rPr>
            </a:br>
            <a:r>
              <a:rPr kumimoji="1" lang="en-US" altLang="ja-JP" sz="9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a:t>
            </a:r>
            <a:r>
              <a:rPr lang="ja-JP" altLang="en-US" sz="900">
                <a:solidFill>
                  <a:srgbClr val="000000">
                    <a:lumMod val="65000"/>
                    <a:lumOff val="35000"/>
                  </a:srgbClr>
                </a:solidFill>
                <a:latin typeface="Meiryo UI"/>
                <a:ea typeface="Meiryo UI"/>
              </a:rPr>
              <a:t> </a:t>
            </a:r>
            <a:r>
              <a:rPr lang="ja-JP" altLang="en-US" sz="900">
                <a:solidFill>
                  <a:schemeClr val="tx1">
                    <a:lumMod val="65000"/>
                    <a:lumOff val="35000"/>
                  </a:schemeClr>
                </a:solidFill>
                <a:latin typeface="+mn-ea"/>
              </a:rPr>
              <a:t>参考資料のシート「項目マッピング」</a:t>
            </a:r>
            <a:r>
              <a:rPr kumimoji="1" lang="ja-JP" altLang="en-US" sz="9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参照</a:t>
            </a:r>
            <a:endParaRPr lang="en-US" altLang="ja-JP" sz="1050">
              <a:solidFill>
                <a:schemeClr val="accent4">
                  <a:lumMod val="65000"/>
                  <a:lumOff val="35000"/>
                </a:schemeClr>
              </a:solidFill>
              <a:latin typeface="+mn-ea"/>
              <a:cs typeface="メイリオ"/>
            </a:endParaRPr>
          </a:p>
        </p:txBody>
      </p:sp>
      <p:sp>
        <p:nvSpPr>
          <p:cNvPr id="37" name="フローチャート: 内部記憶 36">
            <a:extLst>
              <a:ext uri="{FF2B5EF4-FFF2-40B4-BE49-F238E27FC236}">
                <a16:creationId xmlns:a16="http://schemas.microsoft.com/office/drawing/2014/main" id="{3468C945-BC8A-ADAC-4599-E7CB6DBC9FA0}"/>
              </a:ext>
            </a:extLst>
          </p:cNvPr>
          <p:cNvSpPr/>
          <p:nvPr/>
        </p:nvSpPr>
        <p:spPr>
          <a:xfrm>
            <a:off x="1572041" y="3834464"/>
            <a:ext cx="916739" cy="345600"/>
          </a:xfrm>
          <a:prstGeom prst="flowChartInternalStorage">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000">
                <a:solidFill>
                  <a:schemeClr val="tx1">
                    <a:lumMod val="65000"/>
                    <a:lumOff val="35000"/>
                  </a:schemeClr>
                </a:solidFill>
                <a:latin typeface="+mn-ea"/>
              </a:rPr>
              <a:t>経理入金</a:t>
            </a:r>
            <a:endParaRPr kumimoji="1" lang="en-US" altLang="ja-JP" sz="1000">
              <a:solidFill>
                <a:schemeClr val="tx1">
                  <a:lumMod val="65000"/>
                  <a:lumOff val="35000"/>
                </a:schemeClr>
              </a:solidFill>
              <a:latin typeface="+mn-ea"/>
            </a:endParaRPr>
          </a:p>
          <a:p>
            <a:pPr algn="ctr"/>
            <a:r>
              <a:rPr kumimoji="1" lang="ja-JP" altLang="en-US" sz="1000">
                <a:solidFill>
                  <a:schemeClr val="tx1">
                    <a:lumMod val="65000"/>
                    <a:lumOff val="35000"/>
                  </a:schemeClr>
                </a:solidFill>
                <a:latin typeface="+mn-ea"/>
              </a:rPr>
              <a:t>引当</a:t>
            </a:r>
            <a:endParaRPr kumimoji="1" lang="ja-JP" altLang="en-US" sz="1000" baseline="30000">
              <a:solidFill>
                <a:schemeClr val="tx1">
                  <a:lumMod val="65000"/>
                  <a:lumOff val="35000"/>
                </a:schemeClr>
              </a:solidFill>
              <a:latin typeface="+mn-ea"/>
            </a:endParaRPr>
          </a:p>
        </p:txBody>
      </p:sp>
      <p:sp>
        <p:nvSpPr>
          <p:cNvPr id="44" name="フローチャート: 内部記憶 43">
            <a:extLst>
              <a:ext uri="{FF2B5EF4-FFF2-40B4-BE49-F238E27FC236}">
                <a16:creationId xmlns:a16="http://schemas.microsoft.com/office/drawing/2014/main" id="{03FD7343-42A0-F040-8C96-413538C1821E}"/>
              </a:ext>
            </a:extLst>
          </p:cNvPr>
          <p:cNvSpPr/>
          <p:nvPr/>
        </p:nvSpPr>
        <p:spPr>
          <a:xfrm>
            <a:off x="1572041" y="3425456"/>
            <a:ext cx="916739" cy="345600"/>
          </a:xfrm>
          <a:prstGeom prst="flowChartInternalStorage">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050">
                <a:solidFill>
                  <a:schemeClr val="tx1">
                    <a:lumMod val="65000"/>
                    <a:lumOff val="35000"/>
                  </a:schemeClr>
                </a:solidFill>
                <a:latin typeface="+mn-ea"/>
              </a:rPr>
              <a:t>経理入金</a:t>
            </a:r>
            <a:endParaRPr kumimoji="1" lang="ja-JP" altLang="en-US" sz="1050" baseline="30000">
              <a:solidFill>
                <a:schemeClr val="tx1">
                  <a:lumMod val="65000"/>
                  <a:lumOff val="35000"/>
                </a:schemeClr>
              </a:solidFill>
              <a:latin typeface="+mn-ea"/>
            </a:endParaRPr>
          </a:p>
        </p:txBody>
      </p:sp>
      <p:sp>
        <p:nvSpPr>
          <p:cNvPr id="47" name="フローチャート: 内部記憶 46">
            <a:extLst>
              <a:ext uri="{FF2B5EF4-FFF2-40B4-BE49-F238E27FC236}">
                <a16:creationId xmlns:a16="http://schemas.microsoft.com/office/drawing/2014/main" id="{38D27571-DC8B-A733-6B59-0CEA014454EF}"/>
              </a:ext>
            </a:extLst>
          </p:cNvPr>
          <p:cNvSpPr/>
          <p:nvPr/>
        </p:nvSpPr>
        <p:spPr>
          <a:xfrm>
            <a:off x="1572041" y="4243472"/>
            <a:ext cx="916739" cy="345600"/>
          </a:xfrm>
          <a:prstGeom prst="flowChartInternalStorage">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en-US" altLang="ja-JP" sz="1050">
                <a:solidFill>
                  <a:schemeClr val="tx1">
                    <a:lumMod val="65000"/>
                    <a:lumOff val="35000"/>
                  </a:schemeClr>
                </a:solidFill>
                <a:latin typeface="+mn-ea"/>
              </a:rPr>
              <a:t>Neo</a:t>
            </a:r>
            <a:r>
              <a:rPr kumimoji="1" lang="ja-JP" altLang="en-US" sz="1050">
                <a:solidFill>
                  <a:schemeClr val="tx1">
                    <a:lumMod val="65000"/>
                    <a:lumOff val="35000"/>
                  </a:schemeClr>
                </a:solidFill>
                <a:latin typeface="+mn-ea"/>
              </a:rPr>
              <a:t>請求</a:t>
            </a:r>
            <a:endParaRPr kumimoji="1" lang="ja-JP" altLang="en-US" sz="1050" baseline="30000">
              <a:solidFill>
                <a:schemeClr val="tx1">
                  <a:lumMod val="65000"/>
                  <a:lumOff val="35000"/>
                </a:schemeClr>
              </a:solidFill>
              <a:latin typeface="+mn-ea"/>
            </a:endParaRPr>
          </a:p>
        </p:txBody>
      </p:sp>
      <p:sp>
        <p:nvSpPr>
          <p:cNvPr id="86" name="テキスト ボックス 7">
            <a:extLst>
              <a:ext uri="{FF2B5EF4-FFF2-40B4-BE49-F238E27FC236}">
                <a16:creationId xmlns:a16="http://schemas.microsoft.com/office/drawing/2014/main" id="{A5CFDF2D-7EB0-2260-4C1D-E3F8A2520FEA}"/>
              </a:ext>
            </a:extLst>
          </p:cNvPr>
          <p:cNvSpPr txBox="1"/>
          <p:nvPr/>
        </p:nvSpPr>
        <p:spPr bwMode="auto">
          <a:xfrm>
            <a:off x="153781" y="2424079"/>
            <a:ext cx="720000" cy="2574000"/>
          </a:xfrm>
          <a:prstGeom prst="rect">
            <a:avLst/>
          </a:prstGeom>
          <a:solidFill>
            <a:schemeClr val="bg1">
              <a:lumMod val="85000"/>
            </a:schemeClr>
          </a:solidFill>
          <a:ln w="9525">
            <a:noFill/>
            <a:miter lim="800000"/>
            <a:headEnd/>
            <a:tailEnd/>
          </a:ln>
        </p:spPr>
        <p:txBody>
          <a:bodyPr wrap="square" rtlCol="0" anchor="ctr">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1000">
                <a:solidFill>
                  <a:schemeClr val="accent4">
                    <a:lumMod val="65000"/>
                    <a:lumOff val="35000"/>
                  </a:schemeClr>
                </a:solidFill>
                <a:latin typeface="+mn-ea"/>
                <a:cs typeface="メイリオ"/>
              </a:rPr>
              <a:t>借方</a:t>
            </a:r>
            <a:r>
              <a:rPr kumimoji="1" lang="ja-JP" altLang="en-US" sz="1000">
                <a:solidFill>
                  <a:schemeClr val="accent4">
                    <a:lumMod val="65000"/>
                    <a:lumOff val="35000"/>
                  </a:schemeClr>
                </a:solidFill>
                <a:latin typeface="+mn-ea"/>
                <a:cs typeface="メイリオ"/>
              </a:rPr>
              <a:t>明細</a:t>
            </a:r>
            <a:r>
              <a:rPr lang="ja-JP" altLang="en-US" sz="1000">
                <a:solidFill>
                  <a:schemeClr val="accent4">
                    <a:lumMod val="65000"/>
                    <a:lumOff val="35000"/>
                  </a:schemeClr>
                </a:solidFill>
                <a:latin typeface="+mn-ea"/>
                <a:cs typeface="メイリオ"/>
              </a:rPr>
              <a:t>作成</a:t>
            </a:r>
            <a:endParaRPr kumimoji="1" lang="ja-JP" altLang="en-US" sz="1000">
              <a:solidFill>
                <a:schemeClr val="accent4">
                  <a:lumMod val="65000"/>
                  <a:lumOff val="35000"/>
                </a:schemeClr>
              </a:solidFill>
              <a:latin typeface="+mn-ea"/>
              <a:cs typeface="メイリオ"/>
            </a:endParaRPr>
          </a:p>
        </p:txBody>
      </p:sp>
      <p:grpSp>
        <p:nvGrpSpPr>
          <p:cNvPr id="87" name="グループ化 86">
            <a:extLst>
              <a:ext uri="{FF2B5EF4-FFF2-40B4-BE49-F238E27FC236}">
                <a16:creationId xmlns:a16="http://schemas.microsoft.com/office/drawing/2014/main" id="{5E6FB717-61BA-B5A1-D77C-CB2EA1B5B3D9}"/>
              </a:ext>
            </a:extLst>
          </p:cNvPr>
          <p:cNvGrpSpPr/>
          <p:nvPr/>
        </p:nvGrpSpPr>
        <p:grpSpPr>
          <a:xfrm>
            <a:off x="153779" y="683628"/>
            <a:ext cx="720000" cy="288147"/>
            <a:chOff x="2512939" y="1950407"/>
            <a:chExt cx="1468121" cy="288147"/>
          </a:xfrm>
        </p:grpSpPr>
        <p:sp>
          <p:nvSpPr>
            <p:cNvPr id="88" name="正方形/長方形 87">
              <a:extLst>
                <a:ext uri="{FF2B5EF4-FFF2-40B4-BE49-F238E27FC236}">
                  <a16:creationId xmlns:a16="http://schemas.microsoft.com/office/drawing/2014/main" id="{40EAB600-3A6E-6C1B-7AC2-542A12FB3075}"/>
                </a:ext>
              </a:extLst>
            </p:cNvPr>
            <p:cNvSpPr/>
            <p:nvPr/>
          </p:nvSpPr>
          <p:spPr>
            <a:xfrm>
              <a:off x="2512939" y="1950407"/>
              <a:ext cx="1468121" cy="28814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36000" tIns="36000" rIns="36000" bIns="36000" rtlCol="0" anchor="ctr">
              <a:noAutofit/>
            </a:bodyPr>
            <a:lstStyle/>
            <a:p>
              <a:pPr algn="ctr"/>
              <a:r>
                <a:rPr kumimoji="1" lang="ja-JP" altLang="en-US" sz="1200">
                  <a:solidFill>
                    <a:schemeClr val="tx1">
                      <a:lumMod val="65000"/>
                      <a:lumOff val="35000"/>
                    </a:schemeClr>
                  </a:solidFill>
                  <a:latin typeface="+mn-ea"/>
                  <a:cs typeface="Hiragino Kaku Gothic Pro W3" charset="-128"/>
                </a:rPr>
                <a:t>分類</a:t>
              </a:r>
              <a:endParaRPr kumimoji="1" lang="en-US" altLang="ja-JP" sz="1200">
                <a:solidFill>
                  <a:schemeClr val="tx1">
                    <a:lumMod val="65000"/>
                    <a:lumOff val="35000"/>
                  </a:schemeClr>
                </a:solidFill>
                <a:latin typeface="+mn-ea"/>
                <a:cs typeface="Hiragino Kaku Gothic Pro W3" charset="-128"/>
              </a:endParaRPr>
            </a:p>
          </p:txBody>
        </p:sp>
        <p:cxnSp>
          <p:nvCxnSpPr>
            <p:cNvPr id="89" name="直線コネクタ 88">
              <a:extLst>
                <a:ext uri="{FF2B5EF4-FFF2-40B4-BE49-F238E27FC236}">
                  <a16:creationId xmlns:a16="http://schemas.microsoft.com/office/drawing/2014/main" id="{FADE5E65-F1D9-57B6-AEF0-5B3C587E8F72}"/>
                </a:ext>
              </a:extLst>
            </p:cNvPr>
            <p:cNvCxnSpPr>
              <a:cxnSpLocks/>
            </p:cNvCxnSpPr>
            <p:nvPr/>
          </p:nvCxnSpPr>
          <p:spPr>
            <a:xfrm>
              <a:off x="2512939" y="2238554"/>
              <a:ext cx="1468121"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97" name="直線矢印コネクタ 96">
            <a:extLst>
              <a:ext uri="{FF2B5EF4-FFF2-40B4-BE49-F238E27FC236}">
                <a16:creationId xmlns:a16="http://schemas.microsoft.com/office/drawing/2014/main" id="{CB964386-6D6A-D98E-B4A7-6962331F2FAA}"/>
              </a:ext>
            </a:extLst>
          </p:cNvPr>
          <p:cNvCxnSpPr>
            <a:cxnSpLocks/>
            <a:stCxn id="63" idx="2"/>
            <a:endCxn id="23" idx="0"/>
          </p:cNvCxnSpPr>
          <p:nvPr/>
        </p:nvCxnSpPr>
        <p:spPr>
          <a:xfrm>
            <a:off x="3727219" y="2047981"/>
            <a:ext cx="455" cy="405721"/>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線矢印コネクタ 99">
            <a:extLst>
              <a:ext uri="{FF2B5EF4-FFF2-40B4-BE49-F238E27FC236}">
                <a16:creationId xmlns:a16="http://schemas.microsoft.com/office/drawing/2014/main" id="{8D0C00D7-F9B1-12BC-7887-07FA43D54B35}"/>
              </a:ext>
            </a:extLst>
          </p:cNvPr>
          <p:cNvCxnSpPr>
            <a:cxnSpLocks/>
            <a:stCxn id="65" idx="2"/>
            <a:endCxn id="113" idx="0"/>
          </p:cNvCxnSpPr>
          <p:nvPr/>
        </p:nvCxnSpPr>
        <p:spPr>
          <a:xfrm>
            <a:off x="3728104" y="4392139"/>
            <a:ext cx="0" cy="765917"/>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71" name="グループ化 70">
            <a:extLst>
              <a:ext uri="{FF2B5EF4-FFF2-40B4-BE49-F238E27FC236}">
                <a16:creationId xmlns:a16="http://schemas.microsoft.com/office/drawing/2014/main" id="{3BBD8DB3-1678-2425-97AD-C1E92F9FD6CA}"/>
              </a:ext>
            </a:extLst>
          </p:cNvPr>
          <p:cNvGrpSpPr/>
          <p:nvPr/>
        </p:nvGrpSpPr>
        <p:grpSpPr>
          <a:xfrm>
            <a:off x="3180904" y="4044413"/>
            <a:ext cx="1094400" cy="347726"/>
            <a:chOff x="3180904" y="2713066"/>
            <a:chExt cx="1094400" cy="347726"/>
          </a:xfrm>
        </p:grpSpPr>
        <p:sp>
          <p:nvSpPr>
            <p:cNvPr id="45" name="フローチャート: 定義済み処理 44">
              <a:extLst>
                <a:ext uri="{FF2B5EF4-FFF2-40B4-BE49-F238E27FC236}">
                  <a16:creationId xmlns:a16="http://schemas.microsoft.com/office/drawing/2014/main" id="{0E3AC78B-DB2B-6922-23B8-FEC6DD34D6B4}"/>
                </a:ext>
              </a:extLst>
            </p:cNvPr>
            <p:cNvSpPr/>
            <p:nvPr/>
          </p:nvSpPr>
          <p:spPr>
            <a:xfrm>
              <a:off x="3180904" y="2713066"/>
              <a:ext cx="1092630" cy="346677"/>
            </a:xfrm>
            <a:prstGeom prst="flowChartPredefinedProcess">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050">
                <a:solidFill>
                  <a:schemeClr val="accent4">
                    <a:lumMod val="65000"/>
                    <a:lumOff val="35000"/>
                  </a:schemeClr>
                </a:solidFill>
                <a:latin typeface="+mn-ea"/>
              </a:endParaRPr>
            </a:p>
          </p:txBody>
        </p:sp>
        <p:sp>
          <p:nvSpPr>
            <p:cNvPr id="65" name="正方形/長方形 64">
              <a:extLst>
                <a:ext uri="{FF2B5EF4-FFF2-40B4-BE49-F238E27FC236}">
                  <a16:creationId xmlns:a16="http://schemas.microsoft.com/office/drawing/2014/main" id="{AF4BB322-4069-BC38-9011-812D58B6CBEC}"/>
                </a:ext>
              </a:extLst>
            </p:cNvPr>
            <p:cNvSpPr/>
            <p:nvPr/>
          </p:nvSpPr>
          <p:spPr>
            <a:xfrm>
              <a:off x="3180904" y="2715192"/>
              <a:ext cx="1094400" cy="3456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050">
                  <a:solidFill>
                    <a:schemeClr val="accent4">
                      <a:lumMod val="65000"/>
                      <a:lumOff val="35000"/>
                    </a:schemeClr>
                  </a:solidFill>
                  <a:effectLst>
                    <a:glow rad="63500">
                      <a:schemeClr val="bg1"/>
                    </a:glow>
                  </a:effectLst>
                  <a:latin typeface="+mn-ea"/>
                </a:rPr>
                <a:t>売掛金明細</a:t>
              </a:r>
              <a:endParaRPr lang="en-US" altLang="ja-JP" sz="1050">
                <a:solidFill>
                  <a:schemeClr val="accent4">
                    <a:lumMod val="65000"/>
                    <a:lumOff val="35000"/>
                  </a:schemeClr>
                </a:solidFill>
                <a:effectLst>
                  <a:glow rad="63500">
                    <a:schemeClr val="bg1"/>
                  </a:glow>
                </a:effectLst>
                <a:latin typeface="+mn-ea"/>
              </a:endParaRPr>
            </a:p>
            <a:p>
              <a:pPr algn="ctr"/>
              <a:r>
                <a:rPr lang="ja-JP" altLang="en-US" sz="1050">
                  <a:solidFill>
                    <a:schemeClr val="accent4">
                      <a:lumMod val="65000"/>
                      <a:lumOff val="35000"/>
                    </a:schemeClr>
                  </a:solidFill>
                  <a:effectLst>
                    <a:glow rad="63500">
                      <a:schemeClr val="bg1"/>
                    </a:glow>
                  </a:effectLst>
                  <a:latin typeface="+mn-ea"/>
                </a:rPr>
                <a:t>作成</a:t>
              </a:r>
              <a:endParaRPr kumimoji="1" lang="ja-JP" altLang="en-US" sz="1050">
                <a:solidFill>
                  <a:schemeClr val="accent4">
                    <a:lumMod val="65000"/>
                    <a:lumOff val="35000"/>
                  </a:schemeClr>
                </a:solidFill>
                <a:effectLst>
                  <a:glow rad="63500">
                    <a:schemeClr val="bg1"/>
                  </a:glow>
                </a:effectLst>
                <a:latin typeface="+mn-ea"/>
              </a:endParaRPr>
            </a:p>
          </p:txBody>
        </p:sp>
      </p:grpSp>
      <p:cxnSp>
        <p:nvCxnSpPr>
          <p:cNvPr id="27" name="直線矢印コネクタ 26">
            <a:extLst>
              <a:ext uri="{FF2B5EF4-FFF2-40B4-BE49-F238E27FC236}">
                <a16:creationId xmlns:a16="http://schemas.microsoft.com/office/drawing/2014/main" id="{FB714226-27E9-75BE-1675-F23B4C1192D1}"/>
              </a:ext>
            </a:extLst>
          </p:cNvPr>
          <p:cNvCxnSpPr>
            <a:cxnSpLocks/>
            <a:stCxn id="23" idx="2"/>
            <a:endCxn id="65" idx="0"/>
          </p:cNvCxnSpPr>
          <p:nvPr/>
        </p:nvCxnSpPr>
        <p:spPr>
          <a:xfrm>
            <a:off x="3727674" y="2800379"/>
            <a:ext cx="430" cy="124616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CA0869B7-1CC4-83EA-776F-EDB01448D0BF}"/>
              </a:ext>
            </a:extLst>
          </p:cNvPr>
          <p:cNvCxnSpPr>
            <a:cxnSpLocks/>
          </p:cNvCxnSpPr>
          <p:nvPr/>
        </p:nvCxnSpPr>
        <p:spPr>
          <a:xfrm>
            <a:off x="980463" y="2398041"/>
            <a:ext cx="11052000"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23" name="フローチャート: 定義済み処理 22">
            <a:extLst>
              <a:ext uri="{FF2B5EF4-FFF2-40B4-BE49-F238E27FC236}">
                <a16:creationId xmlns:a16="http://schemas.microsoft.com/office/drawing/2014/main" id="{DEF8A8F6-4563-5710-06FC-D87A79712DD8}"/>
              </a:ext>
            </a:extLst>
          </p:cNvPr>
          <p:cNvSpPr/>
          <p:nvPr/>
        </p:nvSpPr>
        <p:spPr>
          <a:xfrm>
            <a:off x="3181359" y="2453702"/>
            <a:ext cx="1092630" cy="346677"/>
          </a:xfrm>
          <a:prstGeom prst="flowChartPredefinedProcess">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1100">
                <a:solidFill>
                  <a:schemeClr val="accent4">
                    <a:lumMod val="65000"/>
                    <a:lumOff val="35000"/>
                  </a:schemeClr>
                </a:solidFill>
                <a:latin typeface="+mn-ea"/>
              </a:rPr>
              <a:t>請求＃取得</a:t>
            </a:r>
            <a:endParaRPr kumimoji="1" lang="ja-JP" altLang="en-US" sz="1100">
              <a:solidFill>
                <a:schemeClr val="accent4">
                  <a:lumMod val="65000"/>
                  <a:lumOff val="35000"/>
                </a:schemeClr>
              </a:solidFill>
              <a:latin typeface="+mn-ea"/>
            </a:endParaRPr>
          </a:p>
        </p:txBody>
      </p:sp>
      <p:sp>
        <p:nvSpPr>
          <p:cNvPr id="24" name="テキスト ボックス 7">
            <a:extLst>
              <a:ext uri="{FF2B5EF4-FFF2-40B4-BE49-F238E27FC236}">
                <a16:creationId xmlns:a16="http://schemas.microsoft.com/office/drawing/2014/main" id="{99522DB5-87AE-AD4D-A3C5-690FD40F1F63}"/>
              </a:ext>
            </a:extLst>
          </p:cNvPr>
          <p:cNvSpPr txBox="1"/>
          <p:nvPr/>
        </p:nvSpPr>
        <p:spPr bwMode="auto">
          <a:xfrm>
            <a:off x="5830118" y="2417153"/>
            <a:ext cx="6202659" cy="419774"/>
          </a:xfrm>
          <a:prstGeom prst="rect">
            <a:avLst/>
          </a:prstGeom>
          <a:noFill/>
          <a:ln w="9525">
            <a:noFill/>
            <a:miter lim="800000"/>
            <a:headEnd/>
            <a:tailEnd/>
          </a:ln>
        </p:spPr>
        <p:txBody>
          <a:bodyPr wrap="square" rtlCol="0" anchor="ctr">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171450" indent="-171450">
              <a:buFont typeface="Arial" panose="020B0604020202020204" pitchFamily="34" charset="0"/>
              <a:buChar char="•"/>
            </a:pPr>
            <a:r>
              <a:rPr lang="ja-JP" altLang="en-US" sz="1050">
                <a:solidFill>
                  <a:schemeClr val="accent4">
                    <a:lumMod val="65000"/>
                    <a:lumOff val="35000"/>
                  </a:schemeClr>
                </a:solidFill>
                <a:latin typeface="+mn-ea"/>
                <a:cs typeface="メイリオ"/>
              </a:rPr>
              <a:t>⑦で取得したレコードの請求＃を取得すること</a:t>
            </a:r>
            <a:br>
              <a:rPr lang="en-US" altLang="ja-JP" sz="1050">
                <a:solidFill>
                  <a:schemeClr val="accent4">
                    <a:lumMod val="65000"/>
                    <a:lumOff val="35000"/>
                  </a:schemeClr>
                </a:solidFill>
                <a:latin typeface="+mn-ea"/>
                <a:cs typeface="メイリオ"/>
              </a:rPr>
            </a:br>
            <a:r>
              <a:rPr lang="ja-JP" altLang="en-US" sz="1050">
                <a:solidFill>
                  <a:schemeClr val="accent4">
                    <a:lumMod val="65000"/>
                    <a:lumOff val="35000"/>
                  </a:schemeClr>
                </a:solidFill>
                <a:latin typeface="+mn-ea"/>
                <a:cs typeface="メイリオ"/>
              </a:rPr>
              <a:t>⑪は請求＃毎にループ処理を行うこと</a:t>
            </a:r>
            <a:endParaRPr lang="en-US" altLang="ja-JP" sz="1050">
              <a:solidFill>
                <a:schemeClr val="accent4">
                  <a:lumMod val="65000"/>
                  <a:lumOff val="35000"/>
                </a:schemeClr>
              </a:solidFill>
              <a:latin typeface="+mn-ea"/>
              <a:cs typeface="メイリオ"/>
            </a:endParaRPr>
          </a:p>
        </p:txBody>
      </p:sp>
      <p:sp>
        <p:nvSpPr>
          <p:cNvPr id="35" name="楕円 34">
            <a:extLst>
              <a:ext uri="{FF2B5EF4-FFF2-40B4-BE49-F238E27FC236}">
                <a16:creationId xmlns:a16="http://schemas.microsoft.com/office/drawing/2014/main" id="{3FB2ECDF-6A75-02D8-6EAB-F21F2D3A63F6}"/>
              </a:ext>
            </a:extLst>
          </p:cNvPr>
          <p:cNvSpPr/>
          <p:nvPr/>
        </p:nvSpPr>
        <p:spPr>
          <a:xfrm>
            <a:off x="1084015" y="2519040"/>
            <a:ext cx="216000" cy="216000"/>
          </a:xfrm>
          <a:prstGeom prst="ellipse">
            <a:avLst/>
          </a:prstGeom>
          <a:solidFill>
            <a:schemeClr val="bg1">
              <a:lumMod val="5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36000" tIns="36000" rIns="36000" bIns="36000" rtlCol="0" anchor="ctr"/>
          <a:lstStyle/>
          <a:p>
            <a:pPr algn="ctr"/>
            <a:r>
              <a:rPr kumimoji="1" lang="en-US" altLang="ja-JP" sz="1200">
                <a:solidFill>
                  <a:schemeClr val="bg1"/>
                </a:solidFill>
                <a:latin typeface="+mn-ea"/>
                <a:cs typeface="Hiragino Kaku Gothic Pro W3" charset="-128"/>
              </a:rPr>
              <a:t>9</a:t>
            </a:r>
            <a:endParaRPr kumimoji="1" lang="ja-JP" altLang="en-US" sz="1200">
              <a:solidFill>
                <a:schemeClr val="bg1"/>
              </a:solidFill>
              <a:latin typeface="+mn-ea"/>
              <a:cs typeface="Hiragino Kaku Gothic Pro W3" charset="-128"/>
            </a:endParaRPr>
          </a:p>
        </p:txBody>
      </p:sp>
      <p:sp>
        <p:nvSpPr>
          <p:cNvPr id="4" name="フローチャート: 内部記憶 3">
            <a:extLst>
              <a:ext uri="{FF2B5EF4-FFF2-40B4-BE49-F238E27FC236}">
                <a16:creationId xmlns:a16="http://schemas.microsoft.com/office/drawing/2014/main" id="{04BF7C6F-FDB6-3BC3-5075-A5612B0E5B81}"/>
              </a:ext>
            </a:extLst>
          </p:cNvPr>
          <p:cNvSpPr/>
          <p:nvPr/>
        </p:nvSpPr>
        <p:spPr>
          <a:xfrm>
            <a:off x="1572041" y="4652479"/>
            <a:ext cx="916739" cy="345600"/>
          </a:xfrm>
          <a:prstGeom prst="flowChartInternalStorage">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en-US" altLang="ja-JP" sz="900">
                <a:solidFill>
                  <a:schemeClr val="accent4">
                    <a:lumMod val="65000"/>
                    <a:lumOff val="35000"/>
                  </a:schemeClr>
                </a:solidFill>
                <a:latin typeface="+mn-ea"/>
                <a:cs typeface="Hiragino Kaku Gothic Pro W3" charset="-128"/>
              </a:rPr>
              <a:t>(</a:t>
            </a:r>
            <a:r>
              <a:rPr kumimoji="1" lang="ja-JP" altLang="en-US" sz="900">
                <a:solidFill>
                  <a:schemeClr val="accent4">
                    <a:lumMod val="65000"/>
                    <a:lumOff val="35000"/>
                  </a:schemeClr>
                </a:solidFill>
                <a:latin typeface="+mn-ea"/>
                <a:cs typeface="Hiragino Kaku Gothic Pro W3" charset="-128"/>
              </a:rPr>
              <a:t>仮</a:t>
            </a:r>
            <a:r>
              <a:rPr kumimoji="1" lang="en-US" altLang="ja-JP" sz="900">
                <a:solidFill>
                  <a:schemeClr val="accent4">
                    <a:lumMod val="65000"/>
                    <a:lumOff val="35000"/>
                  </a:schemeClr>
                </a:solidFill>
                <a:latin typeface="+mn-ea"/>
                <a:cs typeface="Hiragino Kaku Gothic Pro W3" charset="-128"/>
              </a:rPr>
              <a:t>)</a:t>
            </a:r>
            <a:r>
              <a:rPr kumimoji="1" lang="ja-JP" altLang="en-US" sz="900">
                <a:solidFill>
                  <a:schemeClr val="accent4">
                    <a:lumMod val="65000"/>
                    <a:lumOff val="35000"/>
                  </a:schemeClr>
                </a:solidFill>
                <a:latin typeface="+mn-ea"/>
                <a:cs typeface="Hiragino Kaku Gothic Pro W3" charset="-128"/>
              </a:rPr>
              <a:t>未収入金</a:t>
            </a:r>
            <a:endParaRPr kumimoji="1" lang="en-US" altLang="ja-JP" sz="900">
              <a:solidFill>
                <a:schemeClr val="accent4">
                  <a:lumMod val="65000"/>
                  <a:lumOff val="35000"/>
                </a:schemeClr>
              </a:solidFill>
              <a:latin typeface="+mn-ea"/>
              <a:cs typeface="Hiragino Kaku Gothic Pro W3" charset="-128"/>
            </a:endParaRPr>
          </a:p>
          <a:p>
            <a:pPr algn="ctr"/>
            <a:r>
              <a:rPr kumimoji="1" lang="ja-JP" altLang="en-US" sz="900">
                <a:solidFill>
                  <a:schemeClr val="accent4">
                    <a:lumMod val="65000"/>
                    <a:lumOff val="35000"/>
                  </a:schemeClr>
                </a:solidFill>
                <a:latin typeface="+mn-ea"/>
                <a:cs typeface="Hiragino Kaku Gothic Pro W3" charset="-128"/>
              </a:rPr>
              <a:t>変換</a:t>
            </a:r>
            <a:r>
              <a:rPr lang="ja-JP" altLang="en-US" sz="900">
                <a:solidFill>
                  <a:schemeClr val="accent4">
                    <a:lumMod val="65000"/>
                    <a:lumOff val="35000"/>
                  </a:schemeClr>
                </a:solidFill>
                <a:latin typeface="+mn-ea"/>
                <a:cs typeface="Hiragino Kaku Gothic Pro W3" charset="-128"/>
              </a:rPr>
              <a:t>テーブル</a:t>
            </a:r>
            <a:endParaRPr kumimoji="1" lang="ja-JP" altLang="en-US" sz="900">
              <a:solidFill>
                <a:schemeClr val="accent4">
                  <a:lumMod val="65000"/>
                  <a:lumOff val="35000"/>
                </a:schemeClr>
              </a:solidFill>
              <a:latin typeface="+mn-ea"/>
              <a:cs typeface="Hiragino Kaku Gothic Pro W3" charset="-128"/>
            </a:endParaRPr>
          </a:p>
        </p:txBody>
      </p:sp>
      <p:cxnSp>
        <p:nvCxnSpPr>
          <p:cNvPr id="7" name="コネクタ: カギ線 6">
            <a:extLst>
              <a:ext uri="{FF2B5EF4-FFF2-40B4-BE49-F238E27FC236}">
                <a16:creationId xmlns:a16="http://schemas.microsoft.com/office/drawing/2014/main" id="{30778619-7726-11F6-B0C6-D3576A2E6786}"/>
              </a:ext>
            </a:extLst>
          </p:cNvPr>
          <p:cNvCxnSpPr>
            <a:cxnSpLocks/>
            <a:stCxn id="65" idx="1"/>
            <a:endCxn id="4" idx="3"/>
          </p:cNvCxnSpPr>
          <p:nvPr/>
        </p:nvCxnSpPr>
        <p:spPr>
          <a:xfrm rot="10800000" flipV="1">
            <a:off x="2488780" y="4219339"/>
            <a:ext cx="692124" cy="605940"/>
          </a:xfrm>
          <a:prstGeom prst="bentConnector3">
            <a:avLst>
              <a:gd name="adj1" fmla="val 50000"/>
            </a:avLst>
          </a:prstGeom>
          <a:ln>
            <a:solidFill>
              <a:schemeClr val="bg1">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コネクタ: カギ線 7">
            <a:extLst>
              <a:ext uri="{FF2B5EF4-FFF2-40B4-BE49-F238E27FC236}">
                <a16:creationId xmlns:a16="http://schemas.microsoft.com/office/drawing/2014/main" id="{B68667D5-3D71-31AA-7468-95D9E3CC1ADC}"/>
              </a:ext>
            </a:extLst>
          </p:cNvPr>
          <p:cNvCxnSpPr>
            <a:cxnSpLocks/>
            <a:endCxn id="47" idx="3"/>
          </p:cNvCxnSpPr>
          <p:nvPr/>
        </p:nvCxnSpPr>
        <p:spPr>
          <a:xfrm rot="10800000" flipV="1">
            <a:off x="2488780" y="4218340"/>
            <a:ext cx="692124" cy="197931"/>
          </a:xfrm>
          <a:prstGeom prst="bentConnector3">
            <a:avLst>
              <a:gd name="adj1" fmla="val 50000"/>
            </a:avLst>
          </a:prstGeom>
          <a:ln>
            <a:solidFill>
              <a:schemeClr val="bg1">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コネクタ: カギ線 8">
            <a:extLst>
              <a:ext uri="{FF2B5EF4-FFF2-40B4-BE49-F238E27FC236}">
                <a16:creationId xmlns:a16="http://schemas.microsoft.com/office/drawing/2014/main" id="{A276F0EC-35EC-B0E3-FD3C-6B7C21D54E80}"/>
              </a:ext>
            </a:extLst>
          </p:cNvPr>
          <p:cNvCxnSpPr>
            <a:cxnSpLocks/>
            <a:endCxn id="37" idx="3"/>
          </p:cNvCxnSpPr>
          <p:nvPr/>
        </p:nvCxnSpPr>
        <p:spPr>
          <a:xfrm rot="10800000">
            <a:off x="2488780" y="4007265"/>
            <a:ext cx="692124" cy="211077"/>
          </a:xfrm>
          <a:prstGeom prst="bentConnector3">
            <a:avLst>
              <a:gd name="adj1" fmla="val 50000"/>
            </a:avLst>
          </a:prstGeom>
          <a:ln>
            <a:solidFill>
              <a:schemeClr val="bg1">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コネクタ: カギ線 12">
            <a:extLst>
              <a:ext uri="{FF2B5EF4-FFF2-40B4-BE49-F238E27FC236}">
                <a16:creationId xmlns:a16="http://schemas.microsoft.com/office/drawing/2014/main" id="{406F3C93-8E94-4ADF-32AE-75651994162E}"/>
              </a:ext>
            </a:extLst>
          </p:cNvPr>
          <p:cNvCxnSpPr>
            <a:cxnSpLocks/>
            <a:stCxn id="45" idx="1"/>
            <a:endCxn id="44" idx="3"/>
          </p:cNvCxnSpPr>
          <p:nvPr/>
        </p:nvCxnSpPr>
        <p:spPr>
          <a:xfrm rot="10800000">
            <a:off x="2488780" y="3598256"/>
            <a:ext cx="692124" cy="619496"/>
          </a:xfrm>
          <a:prstGeom prst="bentConnector3">
            <a:avLst>
              <a:gd name="adj1" fmla="val 50000"/>
            </a:avLst>
          </a:prstGeom>
          <a:ln>
            <a:solidFill>
              <a:schemeClr val="bg1">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355F385A-6550-EB98-B06B-C2323A4E1641}"/>
              </a:ext>
            </a:extLst>
          </p:cNvPr>
          <p:cNvCxnSpPr>
            <a:cxnSpLocks/>
          </p:cNvCxnSpPr>
          <p:nvPr/>
        </p:nvCxnSpPr>
        <p:spPr>
          <a:xfrm>
            <a:off x="980777" y="1382460"/>
            <a:ext cx="11052000"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1" name="コネクタ: カギ線 60">
            <a:extLst>
              <a:ext uri="{FF2B5EF4-FFF2-40B4-BE49-F238E27FC236}">
                <a16:creationId xmlns:a16="http://schemas.microsoft.com/office/drawing/2014/main" id="{BAD80D78-96EF-093B-EB81-C134E5138D4D}"/>
              </a:ext>
            </a:extLst>
          </p:cNvPr>
          <p:cNvCxnSpPr>
            <a:cxnSpLocks/>
            <a:stCxn id="63" idx="3"/>
            <a:endCxn id="123" idx="0"/>
          </p:cNvCxnSpPr>
          <p:nvPr/>
        </p:nvCxnSpPr>
        <p:spPr>
          <a:xfrm>
            <a:off x="4455477" y="1875181"/>
            <a:ext cx="663243" cy="1079859"/>
          </a:xfrm>
          <a:prstGeom prst="bentConnector2">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2" name="テキスト ボックス 25">
            <a:extLst>
              <a:ext uri="{FF2B5EF4-FFF2-40B4-BE49-F238E27FC236}">
                <a16:creationId xmlns:a16="http://schemas.microsoft.com/office/drawing/2014/main" id="{8AADCEF0-1CDC-6CE8-B4C1-DD678C9CEE05}"/>
              </a:ext>
            </a:extLst>
          </p:cNvPr>
          <p:cNvSpPr txBox="1"/>
          <p:nvPr/>
        </p:nvSpPr>
        <p:spPr bwMode="auto">
          <a:xfrm>
            <a:off x="5829662" y="1393998"/>
            <a:ext cx="6202800" cy="989805"/>
          </a:xfrm>
          <a:prstGeom prst="rect">
            <a:avLst/>
          </a:prstGeom>
          <a:noFill/>
          <a:ln w="9525">
            <a:noFill/>
            <a:miter lim="800000"/>
            <a:headEnd/>
            <a:tailEnd/>
          </a:ln>
        </p:spPr>
        <p:txBody>
          <a:bodyPr wrap="square" rtlCol="0" anchor="ctr">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171450" indent="-171450">
              <a:buFont typeface="Arial" panose="020B0604020202020204" pitchFamily="34" charset="0"/>
              <a:buChar char="•"/>
            </a:pPr>
            <a:r>
              <a:rPr lang="ja-JP" altLang="en-US" sz="1050">
                <a:solidFill>
                  <a:schemeClr val="accent4">
                    <a:lumMod val="65000"/>
                    <a:lumOff val="35000"/>
                  </a:schemeClr>
                </a:solidFill>
                <a:latin typeface="+mn-ea"/>
                <a:cs typeface="メイリオ"/>
              </a:rPr>
              <a:t>入金＃を</a:t>
            </a:r>
            <a:r>
              <a:rPr lang="en-US" altLang="ja-JP" sz="1050">
                <a:solidFill>
                  <a:schemeClr val="accent4">
                    <a:lumMod val="65000"/>
                    <a:lumOff val="35000"/>
                  </a:schemeClr>
                </a:solidFill>
                <a:latin typeface="+mn-ea"/>
                <a:cs typeface="メイリオ"/>
              </a:rPr>
              <a:t>Key</a:t>
            </a:r>
            <a:r>
              <a:rPr lang="ja-JP" altLang="en-US" sz="1050">
                <a:solidFill>
                  <a:schemeClr val="accent4">
                    <a:lumMod val="65000"/>
                    <a:lumOff val="35000"/>
                  </a:schemeClr>
                </a:solidFill>
                <a:latin typeface="+mn-ea"/>
                <a:cs typeface="メイリオ"/>
              </a:rPr>
              <a:t>に入金形態</a:t>
            </a:r>
            <a:r>
              <a:rPr lang="en-US" altLang="ja-JP" sz="1050">
                <a:solidFill>
                  <a:schemeClr val="accent4">
                    <a:lumMod val="65000"/>
                    <a:lumOff val="35000"/>
                  </a:schemeClr>
                </a:solidFill>
                <a:latin typeface="+mn-ea"/>
                <a:cs typeface="メイリオ"/>
              </a:rPr>
              <a:t>C</a:t>
            </a:r>
            <a:r>
              <a:rPr lang="ja-JP" altLang="en-US" sz="1050">
                <a:solidFill>
                  <a:schemeClr val="accent4">
                    <a:lumMod val="65000"/>
                    <a:lumOff val="35000"/>
                  </a:schemeClr>
                </a:solidFill>
                <a:latin typeface="+mn-ea"/>
                <a:cs typeface="メイリオ"/>
              </a:rPr>
              <a:t>を取得し、下記の条件で分岐処理を行うこと</a:t>
            </a:r>
            <a:br>
              <a:rPr lang="en-US" altLang="ja-JP" sz="1050">
                <a:solidFill>
                  <a:schemeClr val="accent4">
                    <a:lumMod val="65000"/>
                    <a:lumOff val="35000"/>
                  </a:schemeClr>
                </a:solidFill>
                <a:latin typeface="+mn-ea"/>
                <a:cs typeface="メイリオ"/>
              </a:rPr>
            </a:br>
            <a:r>
              <a:rPr lang="ja-JP" altLang="en-US" sz="1050">
                <a:solidFill>
                  <a:schemeClr val="accent4">
                    <a:lumMod val="65000"/>
                    <a:lumOff val="35000"/>
                  </a:schemeClr>
                </a:solidFill>
                <a:latin typeface="+mn-ea"/>
                <a:cs typeface="メイリオ"/>
              </a:rPr>
              <a:t>「</a:t>
            </a:r>
            <a:r>
              <a:rPr lang="en-US" altLang="ja-JP" sz="1050">
                <a:solidFill>
                  <a:schemeClr val="accent4">
                    <a:lumMod val="65000"/>
                    <a:lumOff val="35000"/>
                  </a:schemeClr>
                </a:solidFill>
                <a:latin typeface="+mn-ea"/>
                <a:cs typeface="メイリオ"/>
              </a:rPr>
              <a:t>2100</a:t>
            </a:r>
            <a:r>
              <a:rPr lang="ja-JP" altLang="en-US" sz="1050">
                <a:solidFill>
                  <a:schemeClr val="accent4">
                    <a:lumMod val="65000"/>
                    <a:lumOff val="35000"/>
                  </a:schemeClr>
                </a:solidFill>
                <a:latin typeface="+mn-ea"/>
                <a:cs typeface="メイリオ"/>
              </a:rPr>
              <a:t>」</a:t>
            </a:r>
            <a:r>
              <a:rPr lang="en-US" altLang="ja-JP" sz="1050">
                <a:solidFill>
                  <a:schemeClr val="accent4">
                    <a:lumMod val="65000"/>
                    <a:lumOff val="35000"/>
                  </a:schemeClr>
                </a:solidFill>
                <a:latin typeface="+mn-ea"/>
                <a:cs typeface="メイリオ"/>
              </a:rPr>
              <a:t>(</a:t>
            </a:r>
            <a:r>
              <a:rPr lang="ja-JP" altLang="en-US" sz="1050">
                <a:solidFill>
                  <a:schemeClr val="accent4">
                    <a:lumMod val="65000"/>
                    <a:lumOff val="35000"/>
                  </a:schemeClr>
                </a:solidFill>
                <a:latin typeface="+mn-ea"/>
                <a:cs typeface="メイリオ"/>
              </a:rPr>
              <a:t>当座預金</a:t>
            </a:r>
            <a:r>
              <a:rPr lang="en-US" altLang="ja-JP" sz="1050">
                <a:solidFill>
                  <a:schemeClr val="accent4">
                    <a:lumMod val="65000"/>
                    <a:lumOff val="35000"/>
                  </a:schemeClr>
                </a:solidFill>
                <a:latin typeface="+mn-ea"/>
                <a:cs typeface="メイリオ"/>
              </a:rPr>
              <a:t>)</a:t>
            </a:r>
            <a:r>
              <a:rPr lang="ja-JP" altLang="en-US" sz="1050">
                <a:solidFill>
                  <a:schemeClr val="accent4">
                    <a:lumMod val="65000"/>
                    <a:lumOff val="35000"/>
                  </a:schemeClr>
                </a:solidFill>
                <a:latin typeface="+mn-ea"/>
                <a:cs typeface="メイリオ"/>
              </a:rPr>
              <a:t> </a:t>
            </a:r>
            <a:r>
              <a:rPr lang="en-US" altLang="ja-JP" sz="1050">
                <a:solidFill>
                  <a:schemeClr val="accent4">
                    <a:lumMod val="65000"/>
                    <a:lumOff val="35000"/>
                  </a:schemeClr>
                </a:solidFill>
                <a:latin typeface="+mn-ea"/>
                <a:cs typeface="メイリオ"/>
              </a:rPr>
              <a:t>or </a:t>
            </a:r>
            <a:r>
              <a:rPr lang="ja-JP" altLang="en-US" sz="1050">
                <a:solidFill>
                  <a:schemeClr val="accent4">
                    <a:lumMod val="65000"/>
                    <a:lumOff val="35000"/>
                  </a:schemeClr>
                </a:solidFill>
                <a:latin typeface="+mn-ea"/>
                <a:cs typeface="メイリオ"/>
              </a:rPr>
              <a:t>「</a:t>
            </a:r>
            <a:r>
              <a:rPr lang="en-US" altLang="ja-JP" sz="1050">
                <a:solidFill>
                  <a:schemeClr val="accent4">
                    <a:lumMod val="65000"/>
                    <a:lumOff val="35000"/>
                  </a:schemeClr>
                </a:solidFill>
                <a:latin typeface="+mn-ea"/>
                <a:cs typeface="メイリオ"/>
              </a:rPr>
              <a:t>2210</a:t>
            </a:r>
            <a:r>
              <a:rPr lang="ja-JP" altLang="en-US" sz="1050">
                <a:solidFill>
                  <a:schemeClr val="accent4">
                    <a:lumMod val="65000"/>
                    <a:lumOff val="35000"/>
                  </a:schemeClr>
                </a:solidFill>
                <a:latin typeface="+mn-ea"/>
                <a:cs typeface="メイリオ"/>
              </a:rPr>
              <a:t>」</a:t>
            </a:r>
            <a:r>
              <a:rPr lang="en-US" altLang="ja-JP" sz="1050">
                <a:solidFill>
                  <a:schemeClr val="accent4">
                    <a:lumMod val="65000"/>
                    <a:lumOff val="35000"/>
                  </a:schemeClr>
                </a:solidFill>
                <a:latin typeface="+mn-ea"/>
                <a:cs typeface="メイリオ"/>
              </a:rPr>
              <a:t>(</a:t>
            </a:r>
            <a:r>
              <a:rPr lang="ja-JP" altLang="en-US" sz="1050">
                <a:solidFill>
                  <a:schemeClr val="accent4">
                    <a:lumMod val="65000"/>
                    <a:lumOff val="35000"/>
                  </a:schemeClr>
                </a:solidFill>
                <a:latin typeface="+mn-ea"/>
                <a:cs typeface="メイリオ"/>
              </a:rPr>
              <a:t>普通預金</a:t>
            </a:r>
            <a:r>
              <a:rPr lang="en-US" altLang="ja-JP" sz="1050">
                <a:solidFill>
                  <a:schemeClr val="accent4">
                    <a:lumMod val="65000"/>
                    <a:lumOff val="35000"/>
                  </a:schemeClr>
                </a:solidFill>
                <a:latin typeface="+mn-ea"/>
                <a:cs typeface="メイリオ"/>
              </a:rPr>
              <a:t>)</a:t>
            </a:r>
            <a:r>
              <a:rPr lang="ja-JP" altLang="en-US" sz="1050">
                <a:solidFill>
                  <a:schemeClr val="accent4">
                    <a:lumMod val="65000"/>
                    <a:lumOff val="35000"/>
                  </a:schemeClr>
                </a:solidFill>
                <a:latin typeface="+mn-ea"/>
                <a:cs typeface="メイリオ"/>
              </a:rPr>
              <a:t>の場合：銀行振込の処理を行い、</a:t>
            </a:r>
            <a:r>
              <a:rPr lang="ja-JP" altLang="en-US" sz="1050" u="sng">
                <a:solidFill>
                  <a:schemeClr val="accent4">
                    <a:lumMod val="65000"/>
                    <a:lumOff val="35000"/>
                  </a:schemeClr>
                </a:solidFill>
                <a:latin typeface="+mn-ea"/>
                <a:cs typeface="メイリオ"/>
              </a:rPr>
              <a:t>入金単位</a:t>
            </a:r>
            <a:r>
              <a:rPr lang="ja-JP" altLang="en-US" sz="1050">
                <a:solidFill>
                  <a:schemeClr val="accent4">
                    <a:lumMod val="65000"/>
                    <a:lumOff val="35000"/>
                  </a:schemeClr>
                </a:solidFill>
                <a:latin typeface="+mn-ea"/>
                <a:cs typeface="メイリオ"/>
              </a:rPr>
              <a:t>に連番を振る</a:t>
            </a:r>
            <a:br>
              <a:rPr lang="en-US" altLang="ja-JP" sz="1050">
                <a:solidFill>
                  <a:schemeClr val="accent4">
                    <a:lumMod val="65000"/>
                    <a:lumOff val="35000"/>
                  </a:schemeClr>
                </a:solidFill>
                <a:latin typeface="+mn-ea"/>
                <a:cs typeface="メイリオ"/>
              </a:rPr>
            </a:br>
            <a:r>
              <a:rPr lang="ja-JP" altLang="en-US" sz="1050">
                <a:solidFill>
                  <a:schemeClr val="accent4">
                    <a:lumMod val="65000"/>
                    <a:lumOff val="35000"/>
                  </a:schemeClr>
                </a:solidFill>
                <a:latin typeface="+mn-ea"/>
                <a:cs typeface="メイリオ"/>
              </a:rPr>
              <a:t>「</a:t>
            </a:r>
            <a:r>
              <a:rPr lang="en-US" altLang="ja-JP" sz="1050">
                <a:solidFill>
                  <a:schemeClr val="accent4">
                    <a:lumMod val="65000"/>
                    <a:lumOff val="35000"/>
                  </a:schemeClr>
                </a:solidFill>
                <a:latin typeface="+mn-ea"/>
                <a:cs typeface="メイリオ"/>
              </a:rPr>
              <a:t>9220</a:t>
            </a:r>
            <a:r>
              <a:rPr lang="ja-JP" altLang="en-US" sz="1050">
                <a:solidFill>
                  <a:schemeClr val="accent4">
                    <a:lumMod val="65000"/>
                    <a:lumOff val="35000"/>
                  </a:schemeClr>
                </a:solidFill>
                <a:latin typeface="+mn-ea"/>
                <a:cs typeface="メイリオ"/>
              </a:rPr>
              <a:t>」</a:t>
            </a:r>
            <a:r>
              <a:rPr lang="en-US" altLang="ja-JP" sz="1050">
                <a:solidFill>
                  <a:schemeClr val="accent4">
                    <a:lumMod val="65000"/>
                    <a:lumOff val="35000"/>
                  </a:schemeClr>
                </a:solidFill>
                <a:latin typeface="+mn-ea"/>
                <a:cs typeface="メイリオ"/>
              </a:rPr>
              <a:t>(</a:t>
            </a:r>
            <a:r>
              <a:rPr lang="ja-JP" altLang="en-US" sz="1050">
                <a:solidFill>
                  <a:schemeClr val="accent4">
                    <a:lumMod val="65000"/>
                    <a:lumOff val="35000"/>
                  </a:schemeClr>
                </a:solidFill>
                <a:latin typeface="+mn-ea"/>
                <a:cs typeface="メイリオ"/>
              </a:rPr>
              <a:t>当座</a:t>
            </a:r>
            <a:r>
              <a:rPr lang="en-US" altLang="ja-JP" sz="1050">
                <a:solidFill>
                  <a:schemeClr val="accent4">
                    <a:lumMod val="65000"/>
                    <a:lumOff val="35000"/>
                  </a:schemeClr>
                </a:solidFill>
                <a:latin typeface="+mn-ea"/>
                <a:cs typeface="メイリオ"/>
              </a:rPr>
              <a:t>CV)</a:t>
            </a:r>
            <a:r>
              <a:rPr lang="ja-JP" altLang="en-US" sz="1050">
                <a:solidFill>
                  <a:schemeClr val="accent4">
                    <a:lumMod val="65000"/>
                    <a:lumOff val="35000"/>
                  </a:schemeClr>
                </a:solidFill>
                <a:latin typeface="+mn-ea"/>
                <a:cs typeface="メイリオ"/>
              </a:rPr>
              <a:t> </a:t>
            </a:r>
            <a:r>
              <a:rPr lang="en-US" altLang="ja-JP" sz="1050">
                <a:solidFill>
                  <a:schemeClr val="accent4">
                    <a:lumMod val="65000"/>
                    <a:lumOff val="35000"/>
                  </a:schemeClr>
                </a:solidFill>
                <a:latin typeface="+mn-ea"/>
                <a:cs typeface="メイリオ"/>
              </a:rPr>
              <a:t>or</a:t>
            </a:r>
            <a:r>
              <a:rPr lang="ja-JP" altLang="en-US" sz="1050">
                <a:solidFill>
                  <a:schemeClr val="accent4">
                    <a:lumMod val="65000"/>
                    <a:lumOff val="35000"/>
                  </a:schemeClr>
                </a:solidFill>
                <a:latin typeface="+mn-ea"/>
                <a:cs typeface="メイリオ"/>
              </a:rPr>
              <a:t> 「</a:t>
            </a:r>
            <a:r>
              <a:rPr lang="en-US" altLang="ja-JP" sz="1050">
                <a:solidFill>
                  <a:schemeClr val="accent4">
                    <a:lumMod val="65000"/>
                    <a:lumOff val="35000"/>
                  </a:schemeClr>
                </a:solidFill>
                <a:latin typeface="+mn-ea"/>
                <a:cs typeface="メイリオ"/>
              </a:rPr>
              <a:t>9210</a:t>
            </a:r>
            <a:r>
              <a:rPr lang="ja-JP" altLang="en-US" sz="1050">
                <a:solidFill>
                  <a:schemeClr val="accent4">
                    <a:lumMod val="65000"/>
                    <a:lumOff val="35000"/>
                  </a:schemeClr>
                </a:solidFill>
                <a:latin typeface="+mn-ea"/>
                <a:cs typeface="メイリオ"/>
              </a:rPr>
              <a:t>」</a:t>
            </a:r>
            <a:r>
              <a:rPr lang="en-US" altLang="ja-JP" sz="1050">
                <a:solidFill>
                  <a:schemeClr val="accent4">
                    <a:lumMod val="65000"/>
                    <a:lumOff val="35000"/>
                  </a:schemeClr>
                </a:solidFill>
                <a:latin typeface="+mn-ea"/>
                <a:cs typeface="メイリオ"/>
              </a:rPr>
              <a:t>(</a:t>
            </a:r>
            <a:r>
              <a:rPr lang="ja-JP" altLang="en-US" sz="1050">
                <a:solidFill>
                  <a:schemeClr val="accent4">
                    <a:lumMod val="65000"/>
                    <a:lumOff val="35000"/>
                  </a:schemeClr>
                </a:solidFill>
                <a:latin typeface="+mn-ea"/>
                <a:cs typeface="メイリオ"/>
              </a:rPr>
              <a:t>当座自動</a:t>
            </a:r>
            <a:r>
              <a:rPr lang="en-US" altLang="ja-JP" sz="1050">
                <a:solidFill>
                  <a:schemeClr val="accent4">
                    <a:lumMod val="65000"/>
                    <a:lumOff val="35000"/>
                  </a:schemeClr>
                </a:solidFill>
                <a:latin typeface="+mn-ea"/>
                <a:cs typeface="メイリオ"/>
              </a:rPr>
              <a:t>) or </a:t>
            </a:r>
            <a:r>
              <a:rPr lang="ja-JP" altLang="en-US" sz="1050">
                <a:solidFill>
                  <a:schemeClr val="accent4">
                    <a:lumMod val="65000"/>
                    <a:lumOff val="35000"/>
                  </a:schemeClr>
                </a:solidFill>
                <a:latin typeface="+mn-ea"/>
                <a:cs typeface="メイリオ"/>
              </a:rPr>
              <a:t>「</a:t>
            </a:r>
            <a:r>
              <a:rPr lang="en-US" altLang="ja-JP" sz="1050">
                <a:solidFill>
                  <a:schemeClr val="accent4">
                    <a:lumMod val="65000"/>
                    <a:lumOff val="35000"/>
                  </a:schemeClr>
                </a:solidFill>
                <a:latin typeface="+mn-ea"/>
                <a:cs typeface="メイリオ"/>
              </a:rPr>
              <a:t>9230</a:t>
            </a:r>
            <a:r>
              <a:rPr lang="ja-JP" altLang="en-US" sz="1050">
                <a:solidFill>
                  <a:schemeClr val="accent4">
                    <a:lumMod val="65000"/>
                    <a:lumOff val="35000"/>
                  </a:schemeClr>
                </a:solidFill>
                <a:latin typeface="+mn-ea"/>
                <a:cs typeface="メイリオ"/>
              </a:rPr>
              <a:t>」</a:t>
            </a:r>
            <a:r>
              <a:rPr lang="en-US" altLang="ja-JP" sz="1050">
                <a:solidFill>
                  <a:schemeClr val="accent4">
                    <a:lumMod val="65000"/>
                    <a:lumOff val="35000"/>
                  </a:schemeClr>
                </a:solidFill>
                <a:latin typeface="+mn-ea"/>
                <a:cs typeface="メイリオ"/>
              </a:rPr>
              <a:t>(</a:t>
            </a:r>
            <a:r>
              <a:rPr lang="ja-JP" altLang="en-US" sz="1050">
                <a:solidFill>
                  <a:schemeClr val="accent4">
                    <a:lumMod val="65000"/>
                    <a:lumOff val="35000"/>
                  </a:schemeClr>
                </a:solidFill>
                <a:latin typeface="+mn-ea"/>
                <a:cs typeface="メイリオ"/>
              </a:rPr>
              <a:t>自動引落</a:t>
            </a:r>
            <a:r>
              <a:rPr lang="en-US" altLang="ja-JP" sz="1050">
                <a:solidFill>
                  <a:schemeClr val="accent4">
                    <a:lumMod val="65000"/>
                    <a:lumOff val="35000"/>
                  </a:schemeClr>
                </a:solidFill>
                <a:latin typeface="+mn-ea"/>
                <a:cs typeface="メイリオ"/>
              </a:rPr>
              <a:t>)</a:t>
            </a:r>
            <a:r>
              <a:rPr lang="ja-JP" altLang="en-US" sz="1050">
                <a:solidFill>
                  <a:schemeClr val="accent4">
                    <a:lumMod val="65000"/>
                    <a:lumOff val="35000"/>
                  </a:schemeClr>
                </a:solidFill>
                <a:latin typeface="+mn-ea"/>
                <a:cs typeface="メイリオ"/>
              </a:rPr>
              <a:t>：</a:t>
            </a:r>
            <a:r>
              <a:rPr lang="en-US" altLang="ja-JP" sz="1050">
                <a:solidFill>
                  <a:schemeClr val="accent4">
                    <a:lumMod val="65000"/>
                    <a:lumOff val="35000"/>
                  </a:schemeClr>
                </a:solidFill>
                <a:latin typeface="+mn-ea"/>
                <a:cs typeface="メイリオ"/>
              </a:rPr>
              <a:t>CVS</a:t>
            </a:r>
            <a:r>
              <a:rPr lang="ja-JP" altLang="en-US" sz="1050">
                <a:solidFill>
                  <a:schemeClr val="accent4">
                    <a:lumMod val="65000"/>
                    <a:lumOff val="35000"/>
                  </a:schemeClr>
                </a:solidFill>
                <a:latin typeface="+mn-ea"/>
                <a:cs typeface="メイリオ"/>
              </a:rPr>
              <a:t>・口振の処理を行い、</a:t>
            </a:r>
            <a:r>
              <a:rPr lang="ja-JP" altLang="en-US" sz="1050" u="sng">
                <a:solidFill>
                  <a:schemeClr val="accent4">
                    <a:lumMod val="65000"/>
                    <a:lumOff val="35000"/>
                  </a:schemeClr>
                </a:solidFill>
                <a:latin typeface="+mn-ea"/>
                <a:cs typeface="メイリオ"/>
              </a:rPr>
              <a:t>請求単位</a:t>
            </a:r>
            <a:r>
              <a:rPr lang="ja-JP" altLang="en-US" sz="1050">
                <a:solidFill>
                  <a:schemeClr val="accent4">
                    <a:lumMod val="65000"/>
                    <a:lumOff val="35000"/>
                  </a:schemeClr>
                </a:solidFill>
                <a:latin typeface="+mn-ea"/>
                <a:cs typeface="メイリオ"/>
              </a:rPr>
              <a:t>に連番を振る</a:t>
            </a:r>
            <a:br>
              <a:rPr lang="en-US" altLang="ja-JP" sz="1050">
                <a:solidFill>
                  <a:schemeClr val="accent4">
                    <a:lumMod val="65000"/>
                    <a:lumOff val="35000"/>
                  </a:schemeClr>
                </a:solidFill>
                <a:latin typeface="+mn-ea"/>
                <a:cs typeface="メイリオ"/>
              </a:rPr>
            </a:br>
            <a:r>
              <a:rPr lang="ja-JP" altLang="en-US" sz="1050">
                <a:solidFill>
                  <a:schemeClr val="accent4">
                    <a:lumMod val="65000"/>
                    <a:lumOff val="35000"/>
                  </a:schemeClr>
                </a:solidFill>
                <a:latin typeface="+mn-ea"/>
                <a:cs typeface="メイリオ"/>
              </a:rPr>
              <a:t>上記以外：下記のエラーメッセージを出力して処理を終了する</a:t>
            </a:r>
            <a:br>
              <a:rPr lang="en-US" altLang="ja-JP" sz="1050">
                <a:solidFill>
                  <a:schemeClr val="accent4">
                    <a:lumMod val="65000"/>
                    <a:lumOff val="35000"/>
                  </a:schemeClr>
                </a:solidFill>
                <a:latin typeface="+mn-ea"/>
                <a:cs typeface="メイリオ"/>
              </a:rPr>
            </a:br>
            <a:r>
              <a:rPr lang="ja-JP" altLang="en-US" sz="1050">
                <a:solidFill>
                  <a:schemeClr val="accent4">
                    <a:lumMod val="65000"/>
                    <a:lumOff val="35000"/>
                  </a:schemeClr>
                </a:solidFill>
                <a:latin typeface="+mn-ea"/>
                <a:cs typeface="メイリオ"/>
              </a:rPr>
              <a:t>　　　　　　　　「指定した請求書＃は本ツールの対象外です」</a:t>
            </a:r>
            <a:endParaRPr lang="en-US" altLang="ja-JP" sz="1050">
              <a:solidFill>
                <a:schemeClr val="accent4">
                  <a:lumMod val="65000"/>
                  <a:lumOff val="35000"/>
                </a:schemeClr>
              </a:solidFill>
              <a:latin typeface="+mn-ea"/>
              <a:cs typeface="メイリオ"/>
            </a:endParaRPr>
          </a:p>
        </p:txBody>
      </p:sp>
      <p:sp>
        <p:nvSpPr>
          <p:cNvPr id="63" name="フローチャート: 判断 62">
            <a:extLst>
              <a:ext uri="{FF2B5EF4-FFF2-40B4-BE49-F238E27FC236}">
                <a16:creationId xmlns:a16="http://schemas.microsoft.com/office/drawing/2014/main" id="{05FFF8A1-1B6A-F95B-52D7-F3D7C9B87CD0}"/>
              </a:ext>
            </a:extLst>
          </p:cNvPr>
          <p:cNvSpPr/>
          <p:nvPr/>
        </p:nvSpPr>
        <p:spPr>
          <a:xfrm>
            <a:off x="2998961" y="1702381"/>
            <a:ext cx="1456516" cy="345600"/>
          </a:xfrm>
          <a:prstGeom prst="flowChartDecision">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36000" tIns="36000" rIns="36000" bIns="36000"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ja-JP" altLang="en-US" sz="1050">
                <a:solidFill>
                  <a:schemeClr val="accent4">
                    <a:lumMod val="65000"/>
                    <a:lumOff val="35000"/>
                  </a:schemeClr>
                </a:solidFill>
                <a:effectLst>
                  <a:glow rad="88900">
                    <a:schemeClr val="bg1"/>
                  </a:glow>
                </a:effectLst>
                <a:latin typeface="+mn-ea"/>
              </a:rPr>
              <a:t>入金形態チェック</a:t>
            </a:r>
          </a:p>
        </p:txBody>
      </p:sp>
      <p:sp>
        <p:nvSpPr>
          <p:cNvPr id="64" name="フローチャート: 処理 63">
            <a:extLst>
              <a:ext uri="{FF2B5EF4-FFF2-40B4-BE49-F238E27FC236}">
                <a16:creationId xmlns:a16="http://schemas.microsoft.com/office/drawing/2014/main" id="{1D715711-979C-3A57-B6DB-E0DA2BE318D4}"/>
              </a:ext>
            </a:extLst>
          </p:cNvPr>
          <p:cNvSpPr/>
          <p:nvPr/>
        </p:nvSpPr>
        <p:spPr>
          <a:xfrm>
            <a:off x="2584665" y="1936648"/>
            <a:ext cx="894642" cy="181182"/>
          </a:xfrm>
          <a:prstGeom prst="flowChartProcess">
            <a:avLst/>
          </a:prstGeom>
          <a:solidFill>
            <a:srgbClr val="E9EEF3">
              <a:alpha val="8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100" b="1">
                <a:solidFill>
                  <a:schemeClr val="tx1">
                    <a:lumMod val="65000"/>
                    <a:lumOff val="35000"/>
                  </a:schemeClr>
                </a:solidFill>
                <a:latin typeface="+mn-ea"/>
                <a:cs typeface="Hiragino Kaku Gothic Pro W3" charset="-128"/>
              </a:rPr>
              <a:t>銀行振込</a:t>
            </a:r>
          </a:p>
        </p:txBody>
      </p:sp>
      <p:sp>
        <p:nvSpPr>
          <p:cNvPr id="69" name="フローチャート: 処理 68">
            <a:extLst>
              <a:ext uri="{FF2B5EF4-FFF2-40B4-BE49-F238E27FC236}">
                <a16:creationId xmlns:a16="http://schemas.microsoft.com/office/drawing/2014/main" id="{91746AFC-0FF7-D7D2-806C-9A3B11E94F6F}"/>
              </a:ext>
            </a:extLst>
          </p:cNvPr>
          <p:cNvSpPr/>
          <p:nvPr/>
        </p:nvSpPr>
        <p:spPr>
          <a:xfrm>
            <a:off x="3975130" y="1936648"/>
            <a:ext cx="894642" cy="181182"/>
          </a:xfrm>
          <a:prstGeom prst="flowChartProcess">
            <a:avLst/>
          </a:prstGeom>
          <a:solidFill>
            <a:srgbClr val="E9EEF3">
              <a:alpha val="8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en-US" altLang="ja-JP" sz="1100" b="1">
                <a:solidFill>
                  <a:schemeClr val="tx1">
                    <a:lumMod val="65000"/>
                    <a:lumOff val="35000"/>
                  </a:schemeClr>
                </a:solidFill>
                <a:latin typeface="+mn-ea"/>
                <a:cs typeface="Hiragino Kaku Gothic Pro W3" charset="-128"/>
              </a:rPr>
              <a:t>CVS</a:t>
            </a:r>
            <a:r>
              <a:rPr kumimoji="1" lang="ja-JP" altLang="en-US" sz="1100" b="1">
                <a:solidFill>
                  <a:schemeClr val="tx1">
                    <a:lumMod val="65000"/>
                    <a:lumOff val="35000"/>
                  </a:schemeClr>
                </a:solidFill>
                <a:latin typeface="+mn-ea"/>
                <a:cs typeface="Hiragino Kaku Gothic Pro W3" charset="-128"/>
              </a:rPr>
              <a:t>・口振</a:t>
            </a:r>
          </a:p>
        </p:txBody>
      </p:sp>
      <p:sp>
        <p:nvSpPr>
          <p:cNvPr id="70" name="フローチャート: 内部記憶 69">
            <a:extLst>
              <a:ext uri="{FF2B5EF4-FFF2-40B4-BE49-F238E27FC236}">
                <a16:creationId xmlns:a16="http://schemas.microsoft.com/office/drawing/2014/main" id="{BE899403-E846-77DD-3135-25E6FB96B8EB}"/>
              </a:ext>
            </a:extLst>
          </p:cNvPr>
          <p:cNvSpPr/>
          <p:nvPr/>
        </p:nvSpPr>
        <p:spPr>
          <a:xfrm>
            <a:off x="1571588" y="1702603"/>
            <a:ext cx="916739" cy="345600"/>
          </a:xfrm>
          <a:prstGeom prst="flowChartInternalStorage">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050">
                <a:solidFill>
                  <a:schemeClr val="tx1">
                    <a:lumMod val="65000"/>
                    <a:lumOff val="35000"/>
                  </a:schemeClr>
                </a:solidFill>
                <a:latin typeface="+mn-ea"/>
              </a:rPr>
              <a:t>経理入金</a:t>
            </a:r>
            <a:endParaRPr kumimoji="1" lang="ja-JP" altLang="en-US" sz="1050" baseline="30000">
              <a:solidFill>
                <a:schemeClr val="tx1">
                  <a:lumMod val="65000"/>
                  <a:lumOff val="35000"/>
                </a:schemeClr>
              </a:solidFill>
              <a:latin typeface="+mn-ea"/>
            </a:endParaRPr>
          </a:p>
        </p:txBody>
      </p:sp>
      <p:cxnSp>
        <p:nvCxnSpPr>
          <p:cNvPr id="72" name="直線矢印コネクタ 71">
            <a:extLst>
              <a:ext uri="{FF2B5EF4-FFF2-40B4-BE49-F238E27FC236}">
                <a16:creationId xmlns:a16="http://schemas.microsoft.com/office/drawing/2014/main" id="{4FCB56DB-51F2-B1D8-541E-2E102A66FD63}"/>
              </a:ext>
            </a:extLst>
          </p:cNvPr>
          <p:cNvCxnSpPr>
            <a:cxnSpLocks/>
            <a:stCxn id="70" idx="3"/>
            <a:endCxn id="63" idx="1"/>
          </p:cNvCxnSpPr>
          <p:nvPr/>
        </p:nvCxnSpPr>
        <p:spPr>
          <a:xfrm flipV="1">
            <a:off x="2488327" y="1875181"/>
            <a:ext cx="510634" cy="222"/>
          </a:xfrm>
          <a:prstGeom prst="straightConnector1">
            <a:avLst/>
          </a:prstGeom>
          <a:ln>
            <a:solidFill>
              <a:schemeClr val="bg1">
                <a:lumMod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5" name="テキスト ボックス 7">
            <a:extLst>
              <a:ext uri="{FF2B5EF4-FFF2-40B4-BE49-F238E27FC236}">
                <a16:creationId xmlns:a16="http://schemas.microsoft.com/office/drawing/2014/main" id="{0D873478-0A8A-1B52-8BBE-5257F43F2D21}"/>
              </a:ext>
            </a:extLst>
          </p:cNvPr>
          <p:cNvSpPr txBox="1"/>
          <p:nvPr/>
        </p:nvSpPr>
        <p:spPr bwMode="auto">
          <a:xfrm>
            <a:off x="153780" y="1425745"/>
            <a:ext cx="719999" cy="929011"/>
          </a:xfrm>
          <a:prstGeom prst="rect">
            <a:avLst/>
          </a:prstGeom>
          <a:solidFill>
            <a:schemeClr val="bg1">
              <a:lumMod val="85000"/>
            </a:schemeClr>
          </a:solidFill>
          <a:ln w="9525">
            <a:noFill/>
            <a:miter lim="800000"/>
            <a:headEnd/>
            <a:tailEnd/>
          </a:ln>
        </p:spPr>
        <p:txBody>
          <a:bodyPr wrap="square" rtlCol="0" anchor="ctr">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kumimoji="1" lang="ja-JP" altLang="en-US" sz="1000">
                <a:solidFill>
                  <a:schemeClr val="accent4">
                    <a:lumMod val="65000"/>
                    <a:lumOff val="35000"/>
                  </a:schemeClr>
                </a:solidFill>
                <a:latin typeface="+mn-ea"/>
                <a:cs typeface="メイリオ"/>
              </a:rPr>
              <a:t>明細作成方法決定</a:t>
            </a:r>
          </a:p>
        </p:txBody>
      </p:sp>
      <p:sp>
        <p:nvSpPr>
          <p:cNvPr id="76" name="楕円 75">
            <a:extLst>
              <a:ext uri="{FF2B5EF4-FFF2-40B4-BE49-F238E27FC236}">
                <a16:creationId xmlns:a16="http://schemas.microsoft.com/office/drawing/2014/main" id="{24D40760-33AE-DE7B-5332-E17A25219342}"/>
              </a:ext>
            </a:extLst>
          </p:cNvPr>
          <p:cNvSpPr/>
          <p:nvPr/>
        </p:nvSpPr>
        <p:spPr>
          <a:xfrm>
            <a:off x="1084470" y="1793980"/>
            <a:ext cx="216000" cy="216000"/>
          </a:xfrm>
          <a:prstGeom prst="ellipse">
            <a:avLst/>
          </a:prstGeom>
          <a:solidFill>
            <a:schemeClr val="bg1">
              <a:lumMod val="5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36000" tIns="36000" rIns="36000" bIns="36000" rtlCol="0" anchor="ctr"/>
          <a:lstStyle/>
          <a:p>
            <a:pPr algn="ctr"/>
            <a:r>
              <a:rPr kumimoji="1" lang="en-US" altLang="ja-JP" sz="1200">
                <a:solidFill>
                  <a:schemeClr val="bg1"/>
                </a:solidFill>
                <a:latin typeface="+mn-ea"/>
                <a:cs typeface="Hiragino Kaku Gothic Pro W3" charset="-128"/>
              </a:rPr>
              <a:t>8</a:t>
            </a:r>
            <a:endParaRPr kumimoji="1" lang="ja-JP" altLang="en-US" sz="1200">
              <a:solidFill>
                <a:schemeClr val="bg1"/>
              </a:solidFill>
              <a:latin typeface="+mn-ea"/>
              <a:cs typeface="Hiragino Kaku Gothic Pro W3" charset="-128"/>
            </a:endParaRPr>
          </a:p>
        </p:txBody>
      </p:sp>
      <p:sp>
        <p:nvSpPr>
          <p:cNvPr id="102" name="楕円 101">
            <a:extLst>
              <a:ext uri="{FF2B5EF4-FFF2-40B4-BE49-F238E27FC236}">
                <a16:creationId xmlns:a16="http://schemas.microsoft.com/office/drawing/2014/main" id="{04C2AB0B-48D8-5BA5-E2C3-38A364A3E212}"/>
              </a:ext>
            </a:extLst>
          </p:cNvPr>
          <p:cNvSpPr/>
          <p:nvPr/>
        </p:nvSpPr>
        <p:spPr>
          <a:xfrm>
            <a:off x="1083562" y="5771591"/>
            <a:ext cx="216000" cy="216000"/>
          </a:xfrm>
          <a:prstGeom prst="ellipse">
            <a:avLst/>
          </a:prstGeom>
          <a:solidFill>
            <a:schemeClr val="bg1">
              <a:lumMod val="5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36000" tIns="36000" rIns="36000" bIns="36000" rtlCol="0" anchor="ctr"/>
          <a:lstStyle/>
          <a:p>
            <a:pPr algn="ctr"/>
            <a:r>
              <a:rPr lang="en-US" altLang="ja-JP" sz="1200">
                <a:solidFill>
                  <a:schemeClr val="bg1"/>
                </a:solidFill>
                <a:latin typeface="+mn-ea"/>
                <a:cs typeface="Hiragino Kaku Gothic Pro W3" charset="-128"/>
              </a:rPr>
              <a:t>13</a:t>
            </a:r>
            <a:endParaRPr kumimoji="1" lang="ja-JP" altLang="en-US" sz="1200">
              <a:solidFill>
                <a:schemeClr val="bg1"/>
              </a:solidFill>
              <a:latin typeface="+mn-ea"/>
              <a:cs typeface="Hiragino Kaku Gothic Pro W3" charset="-128"/>
            </a:endParaRPr>
          </a:p>
        </p:txBody>
      </p:sp>
      <p:cxnSp>
        <p:nvCxnSpPr>
          <p:cNvPr id="103" name="直線コネクタ 102">
            <a:extLst>
              <a:ext uri="{FF2B5EF4-FFF2-40B4-BE49-F238E27FC236}">
                <a16:creationId xmlns:a16="http://schemas.microsoft.com/office/drawing/2014/main" id="{5615C3AE-A083-7F39-39B7-2D0944786F0A}"/>
              </a:ext>
            </a:extLst>
          </p:cNvPr>
          <p:cNvCxnSpPr>
            <a:cxnSpLocks/>
          </p:cNvCxnSpPr>
          <p:nvPr/>
        </p:nvCxnSpPr>
        <p:spPr>
          <a:xfrm>
            <a:off x="980009" y="6168035"/>
            <a:ext cx="11052000"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105" name="楕円 104">
            <a:extLst>
              <a:ext uri="{FF2B5EF4-FFF2-40B4-BE49-F238E27FC236}">
                <a16:creationId xmlns:a16="http://schemas.microsoft.com/office/drawing/2014/main" id="{3EAE4930-30AC-F6E2-E52E-A1D7116E4DE5}"/>
              </a:ext>
            </a:extLst>
          </p:cNvPr>
          <p:cNvSpPr/>
          <p:nvPr/>
        </p:nvSpPr>
        <p:spPr>
          <a:xfrm>
            <a:off x="1083562" y="5220400"/>
            <a:ext cx="216000" cy="216000"/>
          </a:xfrm>
          <a:prstGeom prst="ellipse">
            <a:avLst/>
          </a:prstGeom>
          <a:solidFill>
            <a:schemeClr val="bg1">
              <a:lumMod val="5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36000" tIns="36000" rIns="36000" bIns="36000" rtlCol="0" anchor="ctr"/>
          <a:lstStyle/>
          <a:p>
            <a:pPr algn="ctr"/>
            <a:r>
              <a:rPr kumimoji="1" lang="en-US" altLang="ja-JP" sz="1200">
                <a:solidFill>
                  <a:schemeClr val="bg1"/>
                </a:solidFill>
                <a:latin typeface="+mn-ea"/>
                <a:cs typeface="Hiragino Kaku Gothic Pro W3" charset="-128"/>
              </a:rPr>
              <a:t>12</a:t>
            </a:r>
            <a:endParaRPr kumimoji="1" lang="ja-JP" altLang="en-US" sz="1200">
              <a:solidFill>
                <a:schemeClr val="bg1"/>
              </a:solidFill>
              <a:latin typeface="+mn-ea"/>
              <a:cs typeface="Hiragino Kaku Gothic Pro W3" charset="-128"/>
            </a:endParaRPr>
          </a:p>
        </p:txBody>
      </p:sp>
      <p:cxnSp>
        <p:nvCxnSpPr>
          <p:cNvPr id="106" name="直線コネクタ 105">
            <a:extLst>
              <a:ext uri="{FF2B5EF4-FFF2-40B4-BE49-F238E27FC236}">
                <a16:creationId xmlns:a16="http://schemas.microsoft.com/office/drawing/2014/main" id="{8CA49D83-6430-6F5B-B7AB-FEE8C06D39FF}"/>
              </a:ext>
            </a:extLst>
          </p:cNvPr>
          <p:cNvCxnSpPr>
            <a:cxnSpLocks/>
          </p:cNvCxnSpPr>
          <p:nvPr/>
        </p:nvCxnSpPr>
        <p:spPr>
          <a:xfrm>
            <a:off x="980009" y="5606305"/>
            <a:ext cx="11052000"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107" name="テキスト ボックス 7">
            <a:extLst>
              <a:ext uri="{FF2B5EF4-FFF2-40B4-BE49-F238E27FC236}">
                <a16:creationId xmlns:a16="http://schemas.microsoft.com/office/drawing/2014/main" id="{827A86C7-F7D4-2019-2F21-CD61A724BAAE}"/>
              </a:ext>
            </a:extLst>
          </p:cNvPr>
          <p:cNvSpPr txBox="1"/>
          <p:nvPr/>
        </p:nvSpPr>
        <p:spPr bwMode="auto">
          <a:xfrm>
            <a:off x="5829208" y="5051047"/>
            <a:ext cx="6202800" cy="560617"/>
          </a:xfrm>
          <a:prstGeom prst="rect">
            <a:avLst/>
          </a:prstGeom>
          <a:noFill/>
          <a:ln w="9525">
            <a:noFill/>
            <a:miter lim="800000"/>
            <a:headEnd/>
            <a:tailEnd/>
          </a:ln>
        </p:spPr>
        <p:txBody>
          <a:bodyPr wrap="square" rtlCol="0" anchor="ctr">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171450" indent="-171450">
              <a:buFont typeface="Arial" panose="020B0604020202020204" pitchFamily="34" charset="0"/>
              <a:buChar char="•"/>
            </a:pPr>
            <a:r>
              <a:rPr lang="ja-JP" altLang="en-US" sz="1050">
                <a:solidFill>
                  <a:schemeClr val="tx1">
                    <a:lumMod val="65000"/>
                    <a:lumOff val="35000"/>
                  </a:schemeClr>
                </a:solidFill>
                <a:latin typeface="+mn-ea"/>
                <a:ea typeface="+mn-ea"/>
              </a:rPr>
              <a:t>入金＃を</a:t>
            </a:r>
            <a:r>
              <a:rPr lang="en-US" altLang="ja-JP" sz="1050">
                <a:solidFill>
                  <a:schemeClr val="tx1">
                    <a:lumMod val="65000"/>
                    <a:lumOff val="35000"/>
                  </a:schemeClr>
                </a:solidFill>
                <a:latin typeface="+mn-ea"/>
                <a:ea typeface="+mn-ea"/>
              </a:rPr>
              <a:t>Key</a:t>
            </a:r>
            <a:r>
              <a:rPr lang="ja-JP" altLang="en-US" sz="1050">
                <a:solidFill>
                  <a:schemeClr val="tx1">
                    <a:lumMod val="65000"/>
                    <a:lumOff val="35000"/>
                  </a:schemeClr>
                </a:solidFill>
                <a:latin typeface="+mn-ea"/>
                <a:ea typeface="+mn-ea"/>
              </a:rPr>
              <a:t>に伝票明細情報を取得</a:t>
            </a:r>
            <a:r>
              <a:rPr lang="ja-JP" altLang="en-US" sz="1050">
                <a:solidFill>
                  <a:schemeClr val="tx1">
                    <a:lumMod val="65000"/>
                    <a:lumOff val="35000"/>
                  </a:schemeClr>
                </a:solidFill>
                <a:latin typeface="+mn-ea"/>
              </a:rPr>
              <a:t>してレコードを作成すること</a:t>
            </a:r>
            <a:br>
              <a:rPr lang="en-US" altLang="ja-JP" sz="1050">
                <a:solidFill>
                  <a:schemeClr val="tx1">
                    <a:lumMod val="65000"/>
                    <a:lumOff val="35000"/>
                  </a:schemeClr>
                </a:solidFill>
                <a:latin typeface="+mn-ea"/>
              </a:rPr>
            </a:br>
            <a:r>
              <a:rPr kumimoji="1" lang="ja-JP" altLang="en-US" sz="1050">
                <a:solidFill>
                  <a:schemeClr val="accent4">
                    <a:lumMod val="65000"/>
                    <a:lumOff val="35000"/>
                  </a:schemeClr>
                </a:solidFill>
                <a:latin typeface="+mn-ea"/>
                <a:cs typeface="Hiragino Kaku Gothic Pro W3" charset="-128"/>
              </a:rPr>
              <a:t>└ 金額は、振込手数料（税込み）から振込手数料（</a:t>
            </a:r>
            <a:r>
              <a:rPr lang="ja-JP" altLang="en-US" sz="1050">
                <a:solidFill>
                  <a:schemeClr val="accent4">
                    <a:lumMod val="65000"/>
                    <a:lumOff val="35000"/>
                  </a:schemeClr>
                </a:solidFill>
                <a:latin typeface="+mn-ea"/>
                <a:cs typeface="Hiragino Kaku Gothic Pro W3" charset="-128"/>
              </a:rPr>
              <a:t>税抜き）を算出する</a:t>
            </a:r>
            <a:br>
              <a:rPr lang="en-US" altLang="ja-JP" sz="1050">
                <a:solidFill>
                  <a:schemeClr val="tx1">
                    <a:lumMod val="65000"/>
                    <a:lumOff val="35000"/>
                  </a:schemeClr>
                </a:solidFill>
                <a:latin typeface="+mn-ea"/>
              </a:rPr>
            </a:br>
            <a:r>
              <a:rPr kumimoji="1" lang="en-US" altLang="ja-JP" sz="9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a:t>
            </a:r>
            <a:r>
              <a:rPr lang="ja-JP" altLang="en-US" sz="900">
                <a:solidFill>
                  <a:srgbClr val="000000">
                    <a:lumMod val="65000"/>
                    <a:lumOff val="35000"/>
                  </a:srgbClr>
                </a:solidFill>
                <a:latin typeface="Meiryo UI"/>
                <a:ea typeface="Meiryo UI"/>
              </a:rPr>
              <a:t> </a:t>
            </a:r>
            <a:r>
              <a:rPr lang="ja-JP" altLang="en-US" sz="900">
                <a:solidFill>
                  <a:schemeClr val="tx1">
                    <a:lumMod val="65000"/>
                    <a:lumOff val="35000"/>
                  </a:schemeClr>
                </a:solidFill>
                <a:latin typeface="+mn-ea"/>
              </a:rPr>
              <a:t>参考資料のシート「項目マッピング」</a:t>
            </a:r>
            <a:r>
              <a:rPr kumimoji="1" lang="ja-JP" altLang="en-US" sz="9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参照</a:t>
            </a:r>
            <a:endParaRPr lang="en-US" altLang="ja-JP" sz="1050">
              <a:solidFill>
                <a:schemeClr val="accent4">
                  <a:lumMod val="65000"/>
                  <a:lumOff val="35000"/>
                </a:schemeClr>
              </a:solidFill>
              <a:latin typeface="+mn-ea"/>
              <a:cs typeface="メイリオ"/>
            </a:endParaRPr>
          </a:p>
        </p:txBody>
      </p:sp>
      <p:cxnSp>
        <p:nvCxnSpPr>
          <p:cNvPr id="108" name="直線矢印コネクタ 107">
            <a:extLst>
              <a:ext uri="{FF2B5EF4-FFF2-40B4-BE49-F238E27FC236}">
                <a16:creationId xmlns:a16="http://schemas.microsoft.com/office/drawing/2014/main" id="{9D36B88D-3A7B-9CBE-5511-CA30FECB2FAF}"/>
              </a:ext>
            </a:extLst>
          </p:cNvPr>
          <p:cNvCxnSpPr>
            <a:cxnSpLocks/>
            <a:stCxn id="113" idx="2"/>
            <a:endCxn id="120" idx="0"/>
          </p:cNvCxnSpPr>
          <p:nvPr/>
        </p:nvCxnSpPr>
        <p:spPr>
          <a:xfrm>
            <a:off x="3728104" y="5503656"/>
            <a:ext cx="0" cy="219755"/>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10" name="グループ化 109">
            <a:extLst>
              <a:ext uri="{FF2B5EF4-FFF2-40B4-BE49-F238E27FC236}">
                <a16:creationId xmlns:a16="http://schemas.microsoft.com/office/drawing/2014/main" id="{138B3B22-9D41-E81A-7BE9-62A455ED7CDF}"/>
              </a:ext>
            </a:extLst>
          </p:cNvPr>
          <p:cNvGrpSpPr/>
          <p:nvPr/>
        </p:nvGrpSpPr>
        <p:grpSpPr>
          <a:xfrm>
            <a:off x="3180904" y="5158056"/>
            <a:ext cx="1094400" cy="346677"/>
            <a:chOff x="3011564" y="3626267"/>
            <a:chExt cx="1094400" cy="346677"/>
          </a:xfrm>
        </p:grpSpPr>
        <p:sp>
          <p:nvSpPr>
            <p:cNvPr id="111" name="フローチャート: 定義済み処理 110">
              <a:extLst>
                <a:ext uri="{FF2B5EF4-FFF2-40B4-BE49-F238E27FC236}">
                  <a16:creationId xmlns:a16="http://schemas.microsoft.com/office/drawing/2014/main" id="{F860F4E7-E8CA-6592-D61B-C36A9B5A46E3}"/>
                </a:ext>
              </a:extLst>
            </p:cNvPr>
            <p:cNvSpPr/>
            <p:nvPr/>
          </p:nvSpPr>
          <p:spPr>
            <a:xfrm>
              <a:off x="3011564" y="3626267"/>
              <a:ext cx="1092630" cy="346677"/>
            </a:xfrm>
            <a:prstGeom prst="flowChartPredefinedProcess">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050">
                <a:solidFill>
                  <a:schemeClr val="accent4">
                    <a:lumMod val="65000"/>
                    <a:lumOff val="35000"/>
                  </a:schemeClr>
                </a:solidFill>
                <a:latin typeface="+mn-ea"/>
              </a:endParaRPr>
            </a:p>
          </p:txBody>
        </p:sp>
        <p:sp>
          <p:nvSpPr>
            <p:cNvPr id="113" name="正方形/長方形 112">
              <a:extLst>
                <a:ext uri="{FF2B5EF4-FFF2-40B4-BE49-F238E27FC236}">
                  <a16:creationId xmlns:a16="http://schemas.microsoft.com/office/drawing/2014/main" id="{F60CF03C-CFCA-92B5-9562-E0C5020B16B7}"/>
                </a:ext>
              </a:extLst>
            </p:cNvPr>
            <p:cNvSpPr/>
            <p:nvPr/>
          </p:nvSpPr>
          <p:spPr>
            <a:xfrm>
              <a:off x="3011564" y="3626267"/>
              <a:ext cx="1094400" cy="3456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050">
                  <a:solidFill>
                    <a:schemeClr val="accent4">
                      <a:lumMod val="65000"/>
                      <a:lumOff val="35000"/>
                    </a:schemeClr>
                  </a:solidFill>
                  <a:effectLst>
                    <a:glow rad="63500">
                      <a:schemeClr val="bg1"/>
                    </a:glow>
                  </a:effectLst>
                  <a:latin typeface="+mn-ea"/>
                </a:rPr>
                <a:t>振込手数料</a:t>
              </a:r>
              <a:endParaRPr lang="en-US" altLang="ja-JP" sz="1050">
                <a:solidFill>
                  <a:schemeClr val="accent4">
                    <a:lumMod val="65000"/>
                    <a:lumOff val="35000"/>
                  </a:schemeClr>
                </a:solidFill>
                <a:effectLst>
                  <a:glow rad="63500">
                    <a:schemeClr val="bg1"/>
                  </a:glow>
                </a:effectLst>
                <a:latin typeface="+mn-ea"/>
              </a:endParaRPr>
            </a:p>
            <a:p>
              <a:pPr algn="ctr"/>
              <a:r>
                <a:rPr lang="ja-JP" altLang="en-US" sz="1050">
                  <a:solidFill>
                    <a:schemeClr val="accent4">
                      <a:lumMod val="65000"/>
                      <a:lumOff val="35000"/>
                    </a:schemeClr>
                  </a:solidFill>
                  <a:effectLst>
                    <a:glow rad="63500">
                      <a:schemeClr val="bg1"/>
                    </a:glow>
                  </a:effectLst>
                  <a:latin typeface="+mn-ea"/>
                </a:rPr>
                <a:t>明細作成</a:t>
              </a:r>
              <a:endParaRPr kumimoji="1" lang="ja-JP" altLang="en-US" sz="1050">
                <a:solidFill>
                  <a:schemeClr val="accent4">
                    <a:lumMod val="65000"/>
                    <a:lumOff val="35000"/>
                  </a:schemeClr>
                </a:solidFill>
                <a:effectLst>
                  <a:glow rad="63500">
                    <a:schemeClr val="bg1"/>
                  </a:glow>
                </a:effectLst>
                <a:latin typeface="+mn-ea"/>
              </a:endParaRPr>
            </a:p>
          </p:txBody>
        </p:sp>
      </p:grpSp>
      <p:sp>
        <p:nvSpPr>
          <p:cNvPr id="114" name="テキスト ボックス 7">
            <a:extLst>
              <a:ext uri="{FF2B5EF4-FFF2-40B4-BE49-F238E27FC236}">
                <a16:creationId xmlns:a16="http://schemas.microsoft.com/office/drawing/2014/main" id="{B31DA6E8-C25A-E9B6-CE3E-74F3E522A51A}"/>
              </a:ext>
            </a:extLst>
          </p:cNvPr>
          <p:cNvSpPr txBox="1"/>
          <p:nvPr/>
        </p:nvSpPr>
        <p:spPr bwMode="auto">
          <a:xfrm>
            <a:off x="153780" y="5071016"/>
            <a:ext cx="719999" cy="1090500"/>
          </a:xfrm>
          <a:prstGeom prst="rect">
            <a:avLst/>
          </a:prstGeom>
          <a:solidFill>
            <a:schemeClr val="bg1">
              <a:lumMod val="85000"/>
            </a:schemeClr>
          </a:solidFill>
          <a:ln w="9525">
            <a:noFill/>
            <a:miter lim="800000"/>
            <a:headEnd/>
            <a:tailEnd/>
          </a:ln>
        </p:spPr>
        <p:txBody>
          <a:bodyPr wrap="square" rtlCol="0" anchor="ctr">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kumimoji="1" lang="ja-JP" altLang="en-US" sz="1000">
                <a:solidFill>
                  <a:schemeClr val="accent4">
                    <a:lumMod val="65000"/>
                    <a:lumOff val="35000"/>
                  </a:schemeClr>
                </a:solidFill>
                <a:latin typeface="+mn-ea"/>
                <a:cs typeface="メイリオ"/>
              </a:rPr>
              <a:t>振手</a:t>
            </a:r>
            <a:endParaRPr kumimoji="1" lang="en-US" altLang="ja-JP" sz="1000">
              <a:solidFill>
                <a:schemeClr val="accent4">
                  <a:lumMod val="65000"/>
                  <a:lumOff val="35000"/>
                </a:schemeClr>
              </a:solidFill>
              <a:latin typeface="+mn-ea"/>
              <a:cs typeface="メイリオ"/>
            </a:endParaRPr>
          </a:p>
          <a:p>
            <a:pPr algn="ctr"/>
            <a:r>
              <a:rPr kumimoji="1" lang="ja-JP" altLang="en-US" sz="1000">
                <a:solidFill>
                  <a:schemeClr val="accent4">
                    <a:lumMod val="65000"/>
                    <a:lumOff val="35000"/>
                  </a:schemeClr>
                </a:solidFill>
                <a:latin typeface="+mn-ea"/>
                <a:cs typeface="メイリオ"/>
              </a:rPr>
              <a:t>明細作成</a:t>
            </a:r>
          </a:p>
        </p:txBody>
      </p:sp>
      <p:cxnSp>
        <p:nvCxnSpPr>
          <p:cNvPr id="115" name="直線コネクタ 114">
            <a:extLst>
              <a:ext uri="{FF2B5EF4-FFF2-40B4-BE49-F238E27FC236}">
                <a16:creationId xmlns:a16="http://schemas.microsoft.com/office/drawing/2014/main" id="{3C6A32B8-5FB8-7BD0-B8A9-104F90D9C448}"/>
              </a:ext>
            </a:extLst>
          </p:cNvPr>
          <p:cNvCxnSpPr>
            <a:cxnSpLocks/>
          </p:cNvCxnSpPr>
          <p:nvPr/>
        </p:nvCxnSpPr>
        <p:spPr>
          <a:xfrm>
            <a:off x="980008" y="5064498"/>
            <a:ext cx="11052000"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117" name="テキスト ボックス 7">
            <a:extLst>
              <a:ext uri="{FF2B5EF4-FFF2-40B4-BE49-F238E27FC236}">
                <a16:creationId xmlns:a16="http://schemas.microsoft.com/office/drawing/2014/main" id="{3ED6766B-EB8E-C599-F4C9-5F811CC4BE7B}"/>
              </a:ext>
            </a:extLst>
          </p:cNvPr>
          <p:cNvSpPr txBox="1"/>
          <p:nvPr/>
        </p:nvSpPr>
        <p:spPr bwMode="auto">
          <a:xfrm>
            <a:off x="5829208" y="5627450"/>
            <a:ext cx="6202800" cy="527536"/>
          </a:xfrm>
          <a:prstGeom prst="rect">
            <a:avLst/>
          </a:prstGeom>
          <a:noFill/>
          <a:ln w="9525">
            <a:noFill/>
            <a:miter lim="800000"/>
            <a:headEnd/>
            <a:tailEnd/>
          </a:ln>
        </p:spPr>
        <p:txBody>
          <a:bodyPr wrap="square" rtlCol="0" anchor="ctr">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171450" indent="-171450">
              <a:buFont typeface="Arial" panose="020B0604020202020204" pitchFamily="34" charset="0"/>
              <a:buChar char="•"/>
            </a:pPr>
            <a:r>
              <a:rPr lang="ja-JP" altLang="en-US" sz="1050">
                <a:solidFill>
                  <a:schemeClr val="tx1">
                    <a:lumMod val="65000"/>
                    <a:lumOff val="35000"/>
                  </a:schemeClr>
                </a:solidFill>
                <a:latin typeface="+mn-ea"/>
                <a:ea typeface="+mn-ea"/>
              </a:rPr>
              <a:t>（振込手数料に値がある場合）⑫で取得した情報を基にレコードを作成すること</a:t>
            </a:r>
            <a:br>
              <a:rPr lang="en-US" altLang="ja-JP" sz="1050">
                <a:solidFill>
                  <a:schemeClr val="tx1">
                    <a:lumMod val="65000"/>
                    <a:lumOff val="35000"/>
                  </a:schemeClr>
                </a:solidFill>
                <a:latin typeface="+mn-ea"/>
                <a:ea typeface="+mn-ea"/>
              </a:rPr>
            </a:br>
            <a:r>
              <a:rPr kumimoji="1" lang="en-US" altLang="ja-JP" sz="9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a:t>
            </a:r>
            <a:r>
              <a:rPr lang="ja-JP" altLang="en-US" sz="900">
                <a:solidFill>
                  <a:srgbClr val="000000">
                    <a:lumMod val="65000"/>
                    <a:lumOff val="35000"/>
                  </a:srgbClr>
                </a:solidFill>
                <a:latin typeface="Meiryo UI"/>
                <a:ea typeface="Meiryo UI"/>
              </a:rPr>
              <a:t> </a:t>
            </a:r>
            <a:r>
              <a:rPr lang="ja-JP" altLang="en-US" sz="900">
                <a:solidFill>
                  <a:schemeClr val="tx1">
                    <a:lumMod val="65000"/>
                    <a:lumOff val="35000"/>
                  </a:schemeClr>
                </a:solidFill>
                <a:latin typeface="+mn-ea"/>
              </a:rPr>
              <a:t>参考資料のシート「項目マッピング」</a:t>
            </a:r>
            <a:r>
              <a:rPr kumimoji="1" lang="ja-JP" altLang="en-US" sz="9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参照</a:t>
            </a:r>
            <a:endParaRPr lang="en-US" altLang="ja-JP" sz="900">
              <a:solidFill>
                <a:schemeClr val="accent4">
                  <a:lumMod val="65000"/>
                  <a:lumOff val="35000"/>
                </a:schemeClr>
              </a:solidFill>
              <a:latin typeface="+mn-ea"/>
              <a:cs typeface="メイリオ"/>
            </a:endParaRPr>
          </a:p>
        </p:txBody>
      </p:sp>
      <p:grpSp>
        <p:nvGrpSpPr>
          <p:cNvPr id="118" name="グループ化 117">
            <a:extLst>
              <a:ext uri="{FF2B5EF4-FFF2-40B4-BE49-F238E27FC236}">
                <a16:creationId xmlns:a16="http://schemas.microsoft.com/office/drawing/2014/main" id="{5EFADA20-2CAF-AA24-9A3C-D600069EE7F7}"/>
              </a:ext>
            </a:extLst>
          </p:cNvPr>
          <p:cNvGrpSpPr/>
          <p:nvPr/>
        </p:nvGrpSpPr>
        <p:grpSpPr>
          <a:xfrm>
            <a:off x="3180904" y="5723411"/>
            <a:ext cx="1094400" cy="346677"/>
            <a:chOff x="3011564" y="3626267"/>
            <a:chExt cx="1094400" cy="346677"/>
          </a:xfrm>
        </p:grpSpPr>
        <p:sp>
          <p:nvSpPr>
            <p:cNvPr id="119" name="フローチャート: 定義済み処理 118">
              <a:extLst>
                <a:ext uri="{FF2B5EF4-FFF2-40B4-BE49-F238E27FC236}">
                  <a16:creationId xmlns:a16="http://schemas.microsoft.com/office/drawing/2014/main" id="{4A35E757-2F2F-7FBB-4182-1A0FE91B12BE}"/>
                </a:ext>
              </a:extLst>
            </p:cNvPr>
            <p:cNvSpPr/>
            <p:nvPr/>
          </p:nvSpPr>
          <p:spPr>
            <a:xfrm>
              <a:off x="3011564" y="3626267"/>
              <a:ext cx="1092630" cy="346677"/>
            </a:xfrm>
            <a:prstGeom prst="flowChartPredefinedProcess">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050">
                <a:solidFill>
                  <a:schemeClr val="accent4">
                    <a:lumMod val="65000"/>
                    <a:lumOff val="35000"/>
                  </a:schemeClr>
                </a:solidFill>
                <a:latin typeface="+mn-ea"/>
              </a:endParaRPr>
            </a:p>
          </p:txBody>
        </p:sp>
        <p:sp>
          <p:nvSpPr>
            <p:cNvPr id="120" name="正方形/長方形 119">
              <a:extLst>
                <a:ext uri="{FF2B5EF4-FFF2-40B4-BE49-F238E27FC236}">
                  <a16:creationId xmlns:a16="http://schemas.microsoft.com/office/drawing/2014/main" id="{EDA09C44-542A-0550-4BB2-90C466929D0C}"/>
                </a:ext>
              </a:extLst>
            </p:cNvPr>
            <p:cNvSpPr/>
            <p:nvPr/>
          </p:nvSpPr>
          <p:spPr>
            <a:xfrm>
              <a:off x="3011564" y="3626267"/>
              <a:ext cx="1094400" cy="3456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050">
                  <a:solidFill>
                    <a:schemeClr val="accent4">
                      <a:lumMod val="65000"/>
                      <a:lumOff val="35000"/>
                    </a:schemeClr>
                  </a:solidFill>
                  <a:effectLst>
                    <a:glow rad="63500">
                      <a:schemeClr val="bg1"/>
                    </a:glow>
                  </a:effectLst>
                  <a:latin typeface="+mn-ea"/>
                </a:rPr>
                <a:t>仮払消費税</a:t>
              </a:r>
              <a:endParaRPr lang="en-US" altLang="ja-JP" sz="1050">
                <a:solidFill>
                  <a:schemeClr val="accent4">
                    <a:lumMod val="65000"/>
                    <a:lumOff val="35000"/>
                  </a:schemeClr>
                </a:solidFill>
                <a:effectLst>
                  <a:glow rad="63500">
                    <a:schemeClr val="bg1"/>
                  </a:glow>
                </a:effectLst>
                <a:latin typeface="+mn-ea"/>
              </a:endParaRPr>
            </a:p>
            <a:p>
              <a:pPr algn="ctr"/>
              <a:r>
                <a:rPr lang="ja-JP" altLang="en-US" sz="1050">
                  <a:solidFill>
                    <a:schemeClr val="accent4">
                      <a:lumMod val="65000"/>
                      <a:lumOff val="35000"/>
                    </a:schemeClr>
                  </a:solidFill>
                  <a:effectLst>
                    <a:glow rad="63500">
                      <a:schemeClr val="bg1"/>
                    </a:glow>
                  </a:effectLst>
                  <a:latin typeface="+mn-ea"/>
                </a:rPr>
                <a:t>明細作成</a:t>
              </a:r>
              <a:endParaRPr kumimoji="1" lang="ja-JP" altLang="en-US" sz="1050">
                <a:solidFill>
                  <a:schemeClr val="accent4">
                    <a:lumMod val="65000"/>
                    <a:lumOff val="35000"/>
                  </a:schemeClr>
                </a:solidFill>
                <a:effectLst>
                  <a:glow rad="63500">
                    <a:schemeClr val="bg1"/>
                  </a:glow>
                </a:effectLst>
                <a:latin typeface="+mn-ea"/>
              </a:endParaRPr>
            </a:p>
          </p:txBody>
        </p:sp>
      </p:grpSp>
      <p:sp>
        <p:nvSpPr>
          <p:cNvPr id="122" name="楕円 121">
            <a:extLst>
              <a:ext uri="{FF2B5EF4-FFF2-40B4-BE49-F238E27FC236}">
                <a16:creationId xmlns:a16="http://schemas.microsoft.com/office/drawing/2014/main" id="{DA2121AA-FB70-28D5-ACFE-2AEDFD968A57}"/>
              </a:ext>
            </a:extLst>
          </p:cNvPr>
          <p:cNvSpPr/>
          <p:nvPr/>
        </p:nvSpPr>
        <p:spPr>
          <a:xfrm>
            <a:off x="3565219" y="6232606"/>
            <a:ext cx="324000" cy="324000"/>
          </a:xfrm>
          <a:prstGeom prst="ellipse">
            <a:avLst/>
          </a:prstGeom>
          <a:solidFill>
            <a:schemeClr val="bg1">
              <a:lumMod val="5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en-US" altLang="ja-JP" sz="1400">
                <a:solidFill>
                  <a:schemeClr val="bg1"/>
                </a:solidFill>
                <a:latin typeface="+mn-ea"/>
                <a:cs typeface="Hiragino Kaku Gothic Pro W3" charset="-128"/>
              </a:rPr>
              <a:t>B</a:t>
            </a:r>
            <a:endParaRPr kumimoji="1" lang="ja-JP" altLang="en-US" sz="1400">
              <a:solidFill>
                <a:schemeClr val="bg1"/>
              </a:solidFill>
              <a:latin typeface="+mn-ea"/>
              <a:cs typeface="Hiragino Kaku Gothic Pro W3" charset="-128"/>
            </a:endParaRPr>
          </a:p>
        </p:txBody>
      </p:sp>
      <p:sp>
        <p:nvSpPr>
          <p:cNvPr id="123" name="フローチャート: 定義済み処理 122">
            <a:extLst>
              <a:ext uri="{FF2B5EF4-FFF2-40B4-BE49-F238E27FC236}">
                <a16:creationId xmlns:a16="http://schemas.microsoft.com/office/drawing/2014/main" id="{01D9BC6E-4EC9-8EA0-000E-DD8A377E3AD5}"/>
              </a:ext>
            </a:extLst>
          </p:cNvPr>
          <p:cNvSpPr/>
          <p:nvPr/>
        </p:nvSpPr>
        <p:spPr>
          <a:xfrm>
            <a:off x="4572405" y="2955040"/>
            <a:ext cx="1092630" cy="326175"/>
          </a:xfrm>
          <a:prstGeom prst="flowChartPredefinedProcess">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1050">
                <a:solidFill>
                  <a:schemeClr val="accent4">
                    <a:lumMod val="65000"/>
                    <a:lumOff val="35000"/>
                  </a:schemeClr>
                </a:solidFill>
                <a:latin typeface="+mn-ea"/>
              </a:rPr>
              <a:t>請求＃取得</a:t>
            </a:r>
            <a:endParaRPr kumimoji="1" lang="ja-JP" altLang="en-US" sz="1050">
              <a:solidFill>
                <a:schemeClr val="accent4">
                  <a:lumMod val="65000"/>
                  <a:lumOff val="35000"/>
                </a:schemeClr>
              </a:solidFill>
              <a:latin typeface="+mn-ea"/>
            </a:endParaRPr>
          </a:p>
        </p:txBody>
      </p:sp>
      <p:sp>
        <p:nvSpPr>
          <p:cNvPr id="124" name="テキスト ボックス 7">
            <a:extLst>
              <a:ext uri="{FF2B5EF4-FFF2-40B4-BE49-F238E27FC236}">
                <a16:creationId xmlns:a16="http://schemas.microsoft.com/office/drawing/2014/main" id="{A9E62F16-7409-A92C-F84D-1755DE0E7E4C}"/>
              </a:ext>
            </a:extLst>
          </p:cNvPr>
          <p:cNvSpPr txBox="1"/>
          <p:nvPr/>
        </p:nvSpPr>
        <p:spPr bwMode="auto">
          <a:xfrm>
            <a:off x="5829208" y="2911890"/>
            <a:ext cx="6202800" cy="396290"/>
          </a:xfrm>
          <a:prstGeom prst="rect">
            <a:avLst/>
          </a:prstGeom>
          <a:noFill/>
          <a:ln w="9525">
            <a:noFill/>
            <a:miter lim="800000"/>
            <a:headEnd/>
            <a:tailEnd/>
          </a:ln>
        </p:spPr>
        <p:txBody>
          <a:bodyPr wrap="square" rtlCol="0" anchor="ctr">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171450" indent="-171450">
              <a:buFont typeface="Arial" panose="020B0604020202020204" pitchFamily="34" charset="0"/>
              <a:buChar char="•"/>
            </a:pPr>
            <a:r>
              <a:rPr lang="ja-JP" altLang="en-US" sz="1050">
                <a:solidFill>
                  <a:schemeClr val="tx1">
                    <a:lumMod val="65000"/>
                    <a:lumOff val="35000"/>
                  </a:schemeClr>
                </a:solidFill>
                <a:latin typeface="+mn-ea"/>
                <a:cs typeface="メイリオ"/>
              </a:rPr>
              <a:t>入金＃を</a:t>
            </a:r>
            <a:r>
              <a:rPr lang="en-US" altLang="ja-JP" sz="1050">
                <a:solidFill>
                  <a:schemeClr val="tx1">
                    <a:lumMod val="65000"/>
                    <a:lumOff val="35000"/>
                  </a:schemeClr>
                </a:solidFill>
                <a:latin typeface="+mn-ea"/>
                <a:cs typeface="メイリオ"/>
              </a:rPr>
              <a:t>Key</a:t>
            </a:r>
            <a:r>
              <a:rPr lang="ja-JP" altLang="en-US" sz="1050">
                <a:solidFill>
                  <a:schemeClr val="tx1">
                    <a:lumMod val="65000"/>
                    <a:lumOff val="35000"/>
                  </a:schemeClr>
                </a:solidFill>
                <a:latin typeface="+mn-ea"/>
                <a:cs typeface="メイリオ"/>
              </a:rPr>
              <a:t>にして請求＃を取得すること</a:t>
            </a:r>
            <a:endParaRPr lang="en-US" altLang="ja-JP" sz="1050">
              <a:solidFill>
                <a:schemeClr val="tx1">
                  <a:lumMod val="65000"/>
                  <a:lumOff val="35000"/>
                </a:schemeClr>
              </a:solidFill>
              <a:latin typeface="+mn-ea"/>
              <a:cs typeface="メイリオ"/>
            </a:endParaRPr>
          </a:p>
        </p:txBody>
      </p:sp>
      <p:cxnSp>
        <p:nvCxnSpPr>
          <p:cNvPr id="126" name="直線コネクタ 125">
            <a:extLst>
              <a:ext uri="{FF2B5EF4-FFF2-40B4-BE49-F238E27FC236}">
                <a16:creationId xmlns:a16="http://schemas.microsoft.com/office/drawing/2014/main" id="{735F682B-7494-7B49-6BFC-5F0BE50CDE2B}"/>
              </a:ext>
            </a:extLst>
          </p:cNvPr>
          <p:cNvCxnSpPr>
            <a:cxnSpLocks/>
          </p:cNvCxnSpPr>
          <p:nvPr/>
        </p:nvCxnSpPr>
        <p:spPr>
          <a:xfrm>
            <a:off x="980463" y="2856039"/>
            <a:ext cx="11052000"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27" name="直線矢印コネクタ 126">
            <a:extLst>
              <a:ext uri="{FF2B5EF4-FFF2-40B4-BE49-F238E27FC236}">
                <a16:creationId xmlns:a16="http://schemas.microsoft.com/office/drawing/2014/main" id="{94FACEA9-E992-0654-D258-34923506D988}"/>
              </a:ext>
            </a:extLst>
          </p:cNvPr>
          <p:cNvCxnSpPr>
            <a:cxnSpLocks/>
            <a:stCxn id="120" idx="2"/>
            <a:endCxn id="122" idx="0"/>
          </p:cNvCxnSpPr>
          <p:nvPr/>
        </p:nvCxnSpPr>
        <p:spPr>
          <a:xfrm flipH="1">
            <a:off x="3727219" y="6069011"/>
            <a:ext cx="885" cy="163595"/>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直線矢印コネクタ 195">
            <a:extLst>
              <a:ext uri="{FF2B5EF4-FFF2-40B4-BE49-F238E27FC236}">
                <a16:creationId xmlns:a16="http://schemas.microsoft.com/office/drawing/2014/main" id="{1179D5AA-73CD-BEFB-5BB0-581B88165E0A}"/>
              </a:ext>
            </a:extLst>
          </p:cNvPr>
          <p:cNvCxnSpPr>
            <a:cxnSpLocks/>
            <a:stCxn id="34" idx="4"/>
            <a:endCxn id="63" idx="0"/>
          </p:cNvCxnSpPr>
          <p:nvPr/>
        </p:nvCxnSpPr>
        <p:spPr>
          <a:xfrm>
            <a:off x="3727219" y="1373127"/>
            <a:ext cx="0" cy="32925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202" name="グループ化 201">
            <a:extLst>
              <a:ext uri="{FF2B5EF4-FFF2-40B4-BE49-F238E27FC236}">
                <a16:creationId xmlns:a16="http://schemas.microsoft.com/office/drawing/2014/main" id="{FF60C1BF-79F1-977B-4634-DF6559334446}"/>
              </a:ext>
            </a:extLst>
          </p:cNvPr>
          <p:cNvGrpSpPr/>
          <p:nvPr/>
        </p:nvGrpSpPr>
        <p:grpSpPr>
          <a:xfrm>
            <a:off x="4570635" y="4044413"/>
            <a:ext cx="1094400" cy="347726"/>
            <a:chOff x="3180904" y="2713066"/>
            <a:chExt cx="1094400" cy="347726"/>
          </a:xfrm>
        </p:grpSpPr>
        <p:sp>
          <p:nvSpPr>
            <p:cNvPr id="203" name="フローチャート: 定義済み処理 202">
              <a:extLst>
                <a:ext uri="{FF2B5EF4-FFF2-40B4-BE49-F238E27FC236}">
                  <a16:creationId xmlns:a16="http://schemas.microsoft.com/office/drawing/2014/main" id="{CDDEDE1C-2C47-75D3-4269-7BF74484AF98}"/>
                </a:ext>
              </a:extLst>
            </p:cNvPr>
            <p:cNvSpPr/>
            <p:nvPr/>
          </p:nvSpPr>
          <p:spPr>
            <a:xfrm>
              <a:off x="3180904" y="2713066"/>
              <a:ext cx="1092630" cy="346677"/>
            </a:xfrm>
            <a:prstGeom prst="flowChartPredefinedProcess">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050">
                <a:solidFill>
                  <a:schemeClr val="accent4">
                    <a:lumMod val="65000"/>
                    <a:lumOff val="35000"/>
                  </a:schemeClr>
                </a:solidFill>
                <a:latin typeface="+mn-ea"/>
              </a:endParaRPr>
            </a:p>
          </p:txBody>
        </p:sp>
        <p:sp>
          <p:nvSpPr>
            <p:cNvPr id="204" name="正方形/長方形 203">
              <a:extLst>
                <a:ext uri="{FF2B5EF4-FFF2-40B4-BE49-F238E27FC236}">
                  <a16:creationId xmlns:a16="http://schemas.microsoft.com/office/drawing/2014/main" id="{64C58962-EAC0-885B-17FA-20DCE016955E}"/>
                </a:ext>
              </a:extLst>
            </p:cNvPr>
            <p:cNvSpPr/>
            <p:nvPr/>
          </p:nvSpPr>
          <p:spPr>
            <a:xfrm>
              <a:off x="3180904" y="2715192"/>
              <a:ext cx="1094400" cy="3456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050">
                  <a:solidFill>
                    <a:schemeClr val="accent4">
                      <a:lumMod val="65000"/>
                      <a:lumOff val="35000"/>
                    </a:schemeClr>
                  </a:solidFill>
                  <a:effectLst>
                    <a:glow rad="63500">
                      <a:schemeClr val="bg1"/>
                    </a:glow>
                  </a:effectLst>
                  <a:latin typeface="+mn-ea"/>
                </a:rPr>
                <a:t>売掛金明細</a:t>
              </a:r>
              <a:endParaRPr lang="en-US" altLang="ja-JP" sz="1050">
                <a:solidFill>
                  <a:schemeClr val="accent4">
                    <a:lumMod val="65000"/>
                    <a:lumOff val="35000"/>
                  </a:schemeClr>
                </a:solidFill>
                <a:effectLst>
                  <a:glow rad="63500">
                    <a:schemeClr val="bg1"/>
                  </a:glow>
                </a:effectLst>
                <a:latin typeface="+mn-ea"/>
              </a:endParaRPr>
            </a:p>
            <a:p>
              <a:pPr algn="ctr"/>
              <a:r>
                <a:rPr lang="ja-JP" altLang="en-US" sz="1050">
                  <a:solidFill>
                    <a:schemeClr val="accent4">
                      <a:lumMod val="65000"/>
                      <a:lumOff val="35000"/>
                    </a:schemeClr>
                  </a:solidFill>
                  <a:effectLst>
                    <a:glow rad="63500">
                      <a:schemeClr val="bg1"/>
                    </a:glow>
                  </a:effectLst>
                  <a:latin typeface="+mn-ea"/>
                </a:rPr>
                <a:t>作成</a:t>
              </a:r>
              <a:endParaRPr kumimoji="1" lang="ja-JP" altLang="en-US" sz="1050">
                <a:solidFill>
                  <a:schemeClr val="accent4">
                    <a:lumMod val="65000"/>
                    <a:lumOff val="35000"/>
                  </a:schemeClr>
                </a:solidFill>
                <a:effectLst>
                  <a:glow rad="63500">
                    <a:schemeClr val="bg1"/>
                  </a:glow>
                </a:effectLst>
                <a:latin typeface="+mn-ea"/>
              </a:endParaRPr>
            </a:p>
          </p:txBody>
        </p:sp>
      </p:grpSp>
      <p:cxnSp>
        <p:nvCxnSpPr>
          <p:cNvPr id="205" name="直線矢印コネクタ 204">
            <a:extLst>
              <a:ext uri="{FF2B5EF4-FFF2-40B4-BE49-F238E27FC236}">
                <a16:creationId xmlns:a16="http://schemas.microsoft.com/office/drawing/2014/main" id="{CBA309CB-F215-207F-79FB-2A4C0B9158B6}"/>
              </a:ext>
            </a:extLst>
          </p:cNvPr>
          <p:cNvCxnSpPr>
            <a:cxnSpLocks/>
            <a:stCxn id="123" idx="2"/>
            <a:endCxn id="203" idx="0"/>
          </p:cNvCxnSpPr>
          <p:nvPr/>
        </p:nvCxnSpPr>
        <p:spPr>
          <a:xfrm flipH="1">
            <a:off x="5116950" y="3281215"/>
            <a:ext cx="1770" cy="763198"/>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8" name="楕円 207">
            <a:extLst>
              <a:ext uri="{FF2B5EF4-FFF2-40B4-BE49-F238E27FC236}">
                <a16:creationId xmlns:a16="http://schemas.microsoft.com/office/drawing/2014/main" id="{51985672-8DE0-B033-1990-CCD9A68C155E}"/>
              </a:ext>
            </a:extLst>
          </p:cNvPr>
          <p:cNvSpPr/>
          <p:nvPr/>
        </p:nvSpPr>
        <p:spPr>
          <a:xfrm>
            <a:off x="4954950" y="6232606"/>
            <a:ext cx="324000" cy="324000"/>
          </a:xfrm>
          <a:prstGeom prst="ellipse">
            <a:avLst/>
          </a:prstGeom>
          <a:solidFill>
            <a:schemeClr val="bg1">
              <a:lumMod val="5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en-US" altLang="ja-JP" sz="1400">
                <a:solidFill>
                  <a:schemeClr val="bg1"/>
                </a:solidFill>
                <a:latin typeface="+mn-ea"/>
                <a:cs typeface="Hiragino Kaku Gothic Pro W3" charset="-128"/>
              </a:rPr>
              <a:t>C</a:t>
            </a:r>
            <a:endParaRPr kumimoji="1" lang="ja-JP" altLang="en-US" sz="1400">
              <a:solidFill>
                <a:schemeClr val="bg1"/>
              </a:solidFill>
              <a:latin typeface="+mn-ea"/>
              <a:cs typeface="Hiragino Kaku Gothic Pro W3" charset="-128"/>
            </a:endParaRPr>
          </a:p>
        </p:txBody>
      </p:sp>
      <p:cxnSp>
        <p:nvCxnSpPr>
          <p:cNvPr id="212" name="直線矢印コネクタ 211">
            <a:extLst>
              <a:ext uri="{FF2B5EF4-FFF2-40B4-BE49-F238E27FC236}">
                <a16:creationId xmlns:a16="http://schemas.microsoft.com/office/drawing/2014/main" id="{E14478CC-2390-0C31-2DB9-B97FDCA1C8E5}"/>
              </a:ext>
            </a:extLst>
          </p:cNvPr>
          <p:cNvCxnSpPr>
            <a:cxnSpLocks/>
            <a:stCxn id="204" idx="2"/>
            <a:endCxn id="208" idx="0"/>
          </p:cNvCxnSpPr>
          <p:nvPr/>
        </p:nvCxnSpPr>
        <p:spPr>
          <a:xfrm flipH="1">
            <a:off x="5116950" y="4392139"/>
            <a:ext cx="885" cy="1840467"/>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6" name="楕円 215">
            <a:extLst>
              <a:ext uri="{FF2B5EF4-FFF2-40B4-BE49-F238E27FC236}">
                <a16:creationId xmlns:a16="http://schemas.microsoft.com/office/drawing/2014/main" id="{48052A90-A0DA-9D51-6EA6-61D07514ED65}"/>
              </a:ext>
            </a:extLst>
          </p:cNvPr>
          <p:cNvSpPr/>
          <p:nvPr/>
        </p:nvSpPr>
        <p:spPr>
          <a:xfrm>
            <a:off x="1084015" y="2997821"/>
            <a:ext cx="216000" cy="216000"/>
          </a:xfrm>
          <a:prstGeom prst="ellipse">
            <a:avLst/>
          </a:prstGeom>
          <a:solidFill>
            <a:schemeClr val="bg1">
              <a:lumMod val="5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36000" tIns="36000" rIns="36000" bIns="36000" rtlCol="0" anchor="ctr"/>
          <a:lstStyle/>
          <a:p>
            <a:pPr algn="ctr"/>
            <a:r>
              <a:rPr kumimoji="1" lang="en-US" altLang="ja-JP" sz="1200">
                <a:solidFill>
                  <a:schemeClr val="bg1"/>
                </a:solidFill>
                <a:latin typeface="+mn-ea"/>
                <a:cs typeface="Hiragino Kaku Gothic Pro W3" charset="-128"/>
              </a:rPr>
              <a:t>10</a:t>
            </a:r>
            <a:endParaRPr kumimoji="1" lang="ja-JP" altLang="en-US" sz="1200">
              <a:solidFill>
                <a:schemeClr val="bg1"/>
              </a:solidFill>
              <a:latin typeface="+mn-ea"/>
              <a:cs typeface="Hiragino Kaku Gothic Pro W3" charset="-128"/>
            </a:endParaRPr>
          </a:p>
        </p:txBody>
      </p:sp>
      <p:sp>
        <p:nvSpPr>
          <p:cNvPr id="217" name="フローチャート: 内部記憶 216">
            <a:extLst>
              <a:ext uri="{FF2B5EF4-FFF2-40B4-BE49-F238E27FC236}">
                <a16:creationId xmlns:a16="http://schemas.microsoft.com/office/drawing/2014/main" id="{C3397C11-54CA-F928-9D7B-03EE2CFA3252}"/>
              </a:ext>
            </a:extLst>
          </p:cNvPr>
          <p:cNvSpPr/>
          <p:nvPr/>
        </p:nvSpPr>
        <p:spPr>
          <a:xfrm>
            <a:off x="1571588" y="5159133"/>
            <a:ext cx="916739" cy="345600"/>
          </a:xfrm>
          <a:prstGeom prst="flowChartInternalStorage">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050">
                <a:solidFill>
                  <a:schemeClr val="tx1">
                    <a:lumMod val="65000"/>
                    <a:lumOff val="35000"/>
                  </a:schemeClr>
                </a:solidFill>
                <a:latin typeface="+mn-ea"/>
              </a:rPr>
              <a:t>経理入金</a:t>
            </a:r>
            <a:endParaRPr kumimoji="1" lang="ja-JP" altLang="en-US" sz="1050" baseline="30000">
              <a:solidFill>
                <a:schemeClr val="tx1">
                  <a:lumMod val="65000"/>
                  <a:lumOff val="35000"/>
                </a:schemeClr>
              </a:solidFill>
              <a:latin typeface="+mn-ea"/>
            </a:endParaRPr>
          </a:p>
        </p:txBody>
      </p:sp>
      <p:cxnSp>
        <p:nvCxnSpPr>
          <p:cNvPr id="218" name="直線矢印コネクタ 217">
            <a:extLst>
              <a:ext uri="{FF2B5EF4-FFF2-40B4-BE49-F238E27FC236}">
                <a16:creationId xmlns:a16="http://schemas.microsoft.com/office/drawing/2014/main" id="{ED9B57B6-7829-DF85-BD92-61527D378C8D}"/>
              </a:ext>
            </a:extLst>
          </p:cNvPr>
          <p:cNvCxnSpPr>
            <a:cxnSpLocks/>
            <a:stCxn id="217" idx="3"/>
            <a:endCxn id="113" idx="1"/>
          </p:cNvCxnSpPr>
          <p:nvPr/>
        </p:nvCxnSpPr>
        <p:spPr>
          <a:xfrm flipV="1">
            <a:off x="2488327" y="5330856"/>
            <a:ext cx="692577" cy="1077"/>
          </a:xfrm>
          <a:prstGeom prst="straightConnector1">
            <a:avLst/>
          </a:prstGeom>
          <a:ln>
            <a:solidFill>
              <a:schemeClr val="bg1">
                <a:lumMod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正方形/長方形 1">
            <a:extLst>
              <a:ext uri="{FF2B5EF4-FFF2-40B4-BE49-F238E27FC236}">
                <a16:creationId xmlns:a16="http://schemas.microsoft.com/office/drawing/2014/main" id="{F52910F3-DC18-AB7A-EA80-AF4BB43A94E9}"/>
              </a:ext>
            </a:extLst>
          </p:cNvPr>
          <p:cNvSpPr/>
          <p:nvPr/>
        </p:nvSpPr>
        <p:spPr>
          <a:xfrm>
            <a:off x="8985927" y="4199154"/>
            <a:ext cx="1980000" cy="748239"/>
          </a:xfrm>
          <a:prstGeom prst="rect">
            <a:avLst/>
          </a:prstGeom>
          <a:solidFill>
            <a:srgbClr val="FFFF99"/>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kumimoji="1" lang="ja-JP" altLang="en-US" sz="1000" b="1">
                <a:solidFill>
                  <a:schemeClr val="accent4">
                    <a:lumMod val="65000"/>
                    <a:lumOff val="35000"/>
                  </a:schemeClr>
                </a:solidFill>
                <a:latin typeface="+mn-ea"/>
                <a:cs typeface="Hiragino Kaku Gothic Pro W3" charset="-128"/>
              </a:rPr>
              <a:t>変更要求</a:t>
            </a:r>
            <a:endParaRPr lang="en-US" altLang="ja-JP" sz="1000" b="1">
              <a:solidFill>
                <a:schemeClr val="accent4">
                  <a:lumMod val="65000"/>
                  <a:lumOff val="35000"/>
                </a:schemeClr>
              </a:solidFill>
              <a:latin typeface="+mn-ea"/>
              <a:cs typeface="Hiragino Kaku Gothic Pro W3" charset="-128"/>
            </a:endParaRPr>
          </a:p>
          <a:p>
            <a:r>
              <a:rPr kumimoji="1" lang="ja-JP" altLang="en-US" sz="1000">
                <a:solidFill>
                  <a:schemeClr val="accent4">
                    <a:lumMod val="65000"/>
                    <a:lumOff val="35000"/>
                  </a:schemeClr>
                </a:solidFill>
                <a:latin typeface="+mn-ea"/>
                <a:cs typeface="Hiragino Kaku Gothic Pro W3" charset="-128"/>
              </a:rPr>
              <a:t>共用請求書明細から売上消費税</a:t>
            </a:r>
            <a:r>
              <a:rPr kumimoji="1" lang="en-US" altLang="ja-JP" sz="1000">
                <a:solidFill>
                  <a:schemeClr val="accent4">
                    <a:lumMod val="65000"/>
                    <a:lumOff val="35000"/>
                  </a:schemeClr>
                </a:solidFill>
                <a:latin typeface="+mn-ea"/>
                <a:cs typeface="Hiragino Kaku Gothic Pro W3" charset="-128"/>
              </a:rPr>
              <a:t>C</a:t>
            </a:r>
            <a:r>
              <a:rPr kumimoji="1" lang="ja-JP" altLang="en-US" sz="1000">
                <a:solidFill>
                  <a:schemeClr val="accent4">
                    <a:lumMod val="65000"/>
                    <a:lumOff val="35000"/>
                  </a:schemeClr>
                </a:solidFill>
                <a:latin typeface="+mn-ea"/>
                <a:cs typeface="Hiragino Kaku Gothic Pro W3" charset="-128"/>
              </a:rPr>
              <a:t>を取得し、マッピング表を基に、税コードに変換する</a:t>
            </a:r>
          </a:p>
        </p:txBody>
      </p:sp>
    </p:spTree>
    <p:extLst>
      <p:ext uri="{BB962C8B-B14F-4D97-AF65-F5344CB8AC3E}">
        <p14:creationId xmlns:p14="http://schemas.microsoft.com/office/powerpoint/2010/main" val="3860255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D945F68-DFAE-49C4-841B-8F39A5D3C2B7}"/>
              </a:ext>
            </a:extLst>
          </p:cNvPr>
          <p:cNvSpPr>
            <a:spLocks noGrp="1"/>
          </p:cNvSpPr>
          <p:nvPr>
            <p:ph type="title"/>
          </p:nvPr>
        </p:nvSpPr>
        <p:spPr>
          <a:xfrm>
            <a:off x="203200" y="152403"/>
            <a:ext cx="9931400" cy="379413"/>
          </a:xfrm>
        </p:spPr>
        <p:txBody>
          <a:bodyPr/>
          <a:lstStyle/>
          <a:p>
            <a:r>
              <a:rPr lang="ja-JP" altLang="en-US">
                <a:solidFill>
                  <a:schemeClr val="tx1">
                    <a:lumMod val="65000"/>
                    <a:lumOff val="35000"/>
                  </a:schemeClr>
                </a:solidFill>
                <a:latin typeface="+mn-ea"/>
                <a:ea typeface="+mn-ea"/>
              </a:rPr>
              <a:t>簡易フロー（</a:t>
            </a:r>
            <a:r>
              <a:rPr lang="en-US" altLang="ja-JP">
                <a:solidFill>
                  <a:schemeClr val="tx1">
                    <a:lumMod val="65000"/>
                    <a:lumOff val="35000"/>
                  </a:schemeClr>
                </a:solidFill>
                <a:latin typeface="+mn-ea"/>
                <a:ea typeface="+mn-ea"/>
              </a:rPr>
              <a:t>3/4</a:t>
            </a:r>
            <a:r>
              <a:rPr lang="ja-JP" altLang="en-US">
                <a:solidFill>
                  <a:schemeClr val="tx1">
                    <a:lumMod val="65000"/>
                    <a:lumOff val="35000"/>
                  </a:schemeClr>
                </a:solidFill>
                <a:latin typeface="+mn-ea"/>
                <a:ea typeface="+mn-ea"/>
              </a:rPr>
              <a:t>）</a:t>
            </a:r>
            <a:endParaRPr lang="en-US" altLang="ja-JP">
              <a:solidFill>
                <a:schemeClr val="tx1">
                  <a:lumMod val="65000"/>
                  <a:lumOff val="35000"/>
                </a:schemeClr>
              </a:solidFill>
              <a:latin typeface="+mn-ea"/>
              <a:ea typeface="+mn-ea"/>
            </a:endParaRPr>
          </a:p>
        </p:txBody>
      </p:sp>
      <p:sp>
        <p:nvSpPr>
          <p:cNvPr id="6" name="スライド番号プレースホルダー 3">
            <a:extLst>
              <a:ext uri="{FF2B5EF4-FFF2-40B4-BE49-F238E27FC236}">
                <a16:creationId xmlns:a16="http://schemas.microsoft.com/office/drawing/2014/main" id="{57192E70-7EF2-441E-B406-8F9A2A5629CA}"/>
              </a:ext>
            </a:extLst>
          </p:cNvPr>
          <p:cNvSpPr txBox="1">
            <a:spLocks/>
          </p:cNvSpPr>
          <p:nvPr/>
        </p:nvSpPr>
        <p:spPr bwMode="auto">
          <a:xfrm>
            <a:off x="4804833" y="6627168"/>
            <a:ext cx="2540000" cy="2308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ja-JP"/>
            </a:defPPr>
            <a:lvl1pPr algn="ctr" rtl="0" fontAlgn="base">
              <a:spcBef>
                <a:spcPct val="0"/>
              </a:spcBef>
              <a:spcAft>
                <a:spcPct val="0"/>
              </a:spcAft>
              <a:defRPr kumimoji="0" sz="1100" b="0" i="0" kern="1200">
                <a:solidFill>
                  <a:schemeClr val="bg2">
                    <a:lumMod val="75000"/>
                  </a:schemeClr>
                </a:solidFill>
                <a:latin typeface="Meiryo UI" panose="020B0604030504040204" pitchFamily="50" charset="-128"/>
                <a:ea typeface="Meiryo UI" panose="020B0604030504040204" pitchFamily="50" charset="-128"/>
                <a:cs typeface="Meiryo UI" panose="020B0604030504040204" pitchFamily="50" charset="-128"/>
                <a:sym typeface="MS UI Gothic" panose="020B0600070205080204" pitchFamily="34" charset="-128"/>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EB72A429-DDC7-41CC-AC2C-79132BE59620}" type="slidenum">
              <a:rPr kumimoji="0" lang="en-US" altLang="ja-JP" sz="1100" b="0" i="0" u="none" strike="noStrike" kern="1200" cap="none" spc="0" normalizeH="0" baseline="0" noProof="0" smtClean="0">
                <a:ln>
                  <a:noFill/>
                </a:ln>
                <a:solidFill>
                  <a:srgbClr val="000000">
                    <a:lumMod val="85000"/>
                    <a:lumOff val="15000"/>
                  </a:srgbClr>
                </a:solidFill>
                <a:effectLst/>
                <a:uLnTx/>
                <a:uFillTx/>
                <a:latin typeface="+mn-ea"/>
                <a:ea typeface="+mn-ea"/>
                <a:sym typeface="MS UI Gothic" panose="020B0600070205080204" pitchFamily="34" charset="-128"/>
              </a:rPr>
              <a:pPr marL="0" marR="0" lvl="0" indent="0" algn="ctr" defTabSz="914400" rtl="0" eaLnBrk="1" fontAlgn="base" latinLnBrk="0" hangingPunct="1">
                <a:lnSpc>
                  <a:spcPct val="100000"/>
                </a:lnSpc>
                <a:spcBef>
                  <a:spcPct val="0"/>
                </a:spcBef>
                <a:spcAft>
                  <a:spcPct val="0"/>
                </a:spcAft>
                <a:buClrTx/>
                <a:buSzTx/>
                <a:buFontTx/>
                <a:buNone/>
                <a:tabLst/>
                <a:defRPr/>
              </a:pPr>
              <a:t>18</a:t>
            </a:fld>
            <a:endParaRPr kumimoji="0" lang="en-US" altLang="ja-JP" sz="1100" b="0" i="0" u="none" strike="noStrike" kern="1200" cap="none" spc="0" normalizeH="0" baseline="0" noProof="0">
              <a:ln>
                <a:noFill/>
              </a:ln>
              <a:solidFill>
                <a:srgbClr val="000000">
                  <a:lumMod val="85000"/>
                  <a:lumOff val="15000"/>
                </a:srgbClr>
              </a:solidFill>
              <a:effectLst/>
              <a:uLnTx/>
              <a:uFillTx/>
              <a:latin typeface="+mn-ea"/>
              <a:ea typeface="+mn-ea"/>
              <a:sym typeface="MS UI Gothic" panose="020B0600070205080204" pitchFamily="34" charset="-128"/>
            </a:endParaRPr>
          </a:p>
        </p:txBody>
      </p:sp>
      <p:sp>
        <p:nvSpPr>
          <p:cNvPr id="48" name="正方形/長方形 47">
            <a:extLst>
              <a:ext uri="{FF2B5EF4-FFF2-40B4-BE49-F238E27FC236}">
                <a16:creationId xmlns:a16="http://schemas.microsoft.com/office/drawing/2014/main" id="{45AD5E9A-3CC2-A35A-9ED2-E7331E2674A9}"/>
              </a:ext>
            </a:extLst>
          </p:cNvPr>
          <p:cNvSpPr/>
          <p:nvPr/>
        </p:nvSpPr>
        <p:spPr>
          <a:xfrm>
            <a:off x="5829209" y="683628"/>
            <a:ext cx="6202800" cy="28814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36000" tIns="36000" rIns="36000" bIns="36000" rtlCol="0" anchor="ctr">
            <a:noAutofit/>
          </a:bodyPr>
          <a:lstStyle/>
          <a:p>
            <a:pPr algn="ctr"/>
            <a:r>
              <a:rPr kumimoji="1" lang="ja-JP" altLang="en-US" sz="1200">
                <a:solidFill>
                  <a:schemeClr val="tx1">
                    <a:lumMod val="65000"/>
                    <a:lumOff val="35000"/>
                  </a:schemeClr>
                </a:solidFill>
                <a:latin typeface="+mn-ea"/>
                <a:cs typeface="Hiragino Kaku Gothic Pro W3" charset="-128"/>
              </a:rPr>
              <a:t>要求事項</a:t>
            </a:r>
            <a:endParaRPr kumimoji="1" lang="en-US" altLang="ja-JP" sz="1200">
              <a:solidFill>
                <a:schemeClr val="tx1">
                  <a:lumMod val="65000"/>
                  <a:lumOff val="35000"/>
                </a:schemeClr>
              </a:solidFill>
              <a:latin typeface="+mn-ea"/>
              <a:cs typeface="Hiragino Kaku Gothic Pro W3" charset="-128"/>
            </a:endParaRPr>
          </a:p>
        </p:txBody>
      </p:sp>
      <p:cxnSp>
        <p:nvCxnSpPr>
          <p:cNvPr id="49" name="直線コネクタ 48">
            <a:extLst>
              <a:ext uri="{FF2B5EF4-FFF2-40B4-BE49-F238E27FC236}">
                <a16:creationId xmlns:a16="http://schemas.microsoft.com/office/drawing/2014/main" id="{F15D40F2-2CDA-BE35-EF37-6131428B4949}"/>
              </a:ext>
            </a:extLst>
          </p:cNvPr>
          <p:cNvCxnSpPr>
            <a:cxnSpLocks/>
          </p:cNvCxnSpPr>
          <p:nvPr/>
        </p:nvCxnSpPr>
        <p:spPr>
          <a:xfrm>
            <a:off x="5829209" y="971775"/>
            <a:ext cx="6202800"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1" name="正方形/長方形 50">
            <a:extLst>
              <a:ext uri="{FF2B5EF4-FFF2-40B4-BE49-F238E27FC236}">
                <a16:creationId xmlns:a16="http://schemas.microsoft.com/office/drawing/2014/main" id="{BAABB495-4692-7A85-FE5D-CD2F6B5D502D}"/>
              </a:ext>
            </a:extLst>
          </p:cNvPr>
          <p:cNvSpPr/>
          <p:nvPr/>
        </p:nvSpPr>
        <p:spPr>
          <a:xfrm>
            <a:off x="1517946" y="683628"/>
            <a:ext cx="4201340" cy="28814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36000" tIns="36000" rIns="36000" bIns="36000" rtlCol="0" anchor="ctr">
            <a:noAutofit/>
          </a:bodyPr>
          <a:lstStyle/>
          <a:p>
            <a:pPr algn="ctr"/>
            <a:r>
              <a:rPr lang="ja-JP" altLang="en-US" sz="1200">
                <a:solidFill>
                  <a:schemeClr val="tx1">
                    <a:lumMod val="65000"/>
                    <a:lumOff val="35000"/>
                  </a:schemeClr>
                </a:solidFill>
                <a:latin typeface="+mn-ea"/>
                <a:cs typeface="Hiragino Kaku Gothic Pro W3" charset="-128"/>
              </a:rPr>
              <a:t>処理</a:t>
            </a:r>
            <a:endParaRPr kumimoji="1" lang="en-US" altLang="ja-JP" sz="1200">
              <a:solidFill>
                <a:schemeClr val="tx1">
                  <a:lumMod val="65000"/>
                  <a:lumOff val="35000"/>
                </a:schemeClr>
              </a:solidFill>
              <a:latin typeface="+mn-ea"/>
              <a:cs typeface="Hiragino Kaku Gothic Pro W3" charset="-128"/>
            </a:endParaRPr>
          </a:p>
        </p:txBody>
      </p:sp>
      <p:cxnSp>
        <p:nvCxnSpPr>
          <p:cNvPr id="52" name="直線コネクタ 51">
            <a:extLst>
              <a:ext uri="{FF2B5EF4-FFF2-40B4-BE49-F238E27FC236}">
                <a16:creationId xmlns:a16="http://schemas.microsoft.com/office/drawing/2014/main" id="{B01264F9-27BC-3713-C318-F28E20E54F84}"/>
              </a:ext>
            </a:extLst>
          </p:cNvPr>
          <p:cNvCxnSpPr>
            <a:cxnSpLocks/>
          </p:cNvCxnSpPr>
          <p:nvPr/>
        </p:nvCxnSpPr>
        <p:spPr>
          <a:xfrm>
            <a:off x="1517946" y="971775"/>
            <a:ext cx="4201340"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4" name="正方形/長方形 53">
            <a:extLst>
              <a:ext uri="{FF2B5EF4-FFF2-40B4-BE49-F238E27FC236}">
                <a16:creationId xmlns:a16="http://schemas.microsoft.com/office/drawing/2014/main" id="{37886245-FF0F-E585-0EE9-C33868B8A695}"/>
              </a:ext>
            </a:extLst>
          </p:cNvPr>
          <p:cNvSpPr/>
          <p:nvPr/>
        </p:nvSpPr>
        <p:spPr>
          <a:xfrm>
            <a:off x="975101" y="683628"/>
            <a:ext cx="432922" cy="28814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36000" tIns="36000" rIns="36000" bIns="36000" rtlCol="0" anchor="ctr">
            <a:noAutofit/>
          </a:bodyPr>
          <a:lstStyle/>
          <a:p>
            <a:pPr algn="ctr"/>
            <a:r>
              <a:rPr lang="en-US" altLang="ja-JP" sz="1200">
                <a:solidFill>
                  <a:schemeClr val="tx1">
                    <a:lumMod val="65000"/>
                    <a:lumOff val="35000"/>
                  </a:schemeClr>
                </a:solidFill>
                <a:latin typeface="+mn-ea"/>
                <a:cs typeface="Hiragino Kaku Gothic Pro W3" charset="-128"/>
              </a:rPr>
              <a:t>#</a:t>
            </a:r>
            <a:endParaRPr kumimoji="1" lang="en-US" altLang="ja-JP" sz="1200">
              <a:solidFill>
                <a:schemeClr val="tx1">
                  <a:lumMod val="65000"/>
                  <a:lumOff val="35000"/>
                </a:schemeClr>
              </a:solidFill>
              <a:latin typeface="+mn-ea"/>
              <a:cs typeface="Hiragino Kaku Gothic Pro W3" charset="-128"/>
            </a:endParaRPr>
          </a:p>
        </p:txBody>
      </p:sp>
      <p:cxnSp>
        <p:nvCxnSpPr>
          <p:cNvPr id="55" name="直線コネクタ 54">
            <a:extLst>
              <a:ext uri="{FF2B5EF4-FFF2-40B4-BE49-F238E27FC236}">
                <a16:creationId xmlns:a16="http://schemas.microsoft.com/office/drawing/2014/main" id="{E14DCEE9-113D-160F-E664-18A22FDBD4B7}"/>
              </a:ext>
            </a:extLst>
          </p:cNvPr>
          <p:cNvCxnSpPr>
            <a:cxnSpLocks/>
          </p:cNvCxnSpPr>
          <p:nvPr/>
        </p:nvCxnSpPr>
        <p:spPr>
          <a:xfrm>
            <a:off x="975101" y="971775"/>
            <a:ext cx="432922"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楕円 33">
            <a:extLst>
              <a:ext uri="{FF2B5EF4-FFF2-40B4-BE49-F238E27FC236}">
                <a16:creationId xmlns:a16="http://schemas.microsoft.com/office/drawing/2014/main" id="{CB32549D-B4A8-5BE3-17EE-F4B653A874D0}"/>
              </a:ext>
            </a:extLst>
          </p:cNvPr>
          <p:cNvSpPr/>
          <p:nvPr/>
        </p:nvSpPr>
        <p:spPr>
          <a:xfrm>
            <a:off x="3564766" y="1049127"/>
            <a:ext cx="324000" cy="324000"/>
          </a:xfrm>
          <a:prstGeom prst="ellipse">
            <a:avLst/>
          </a:prstGeom>
          <a:solidFill>
            <a:schemeClr val="bg1">
              <a:lumMod val="5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en-US" altLang="ja-JP" sz="1400">
                <a:solidFill>
                  <a:schemeClr val="bg1"/>
                </a:solidFill>
                <a:latin typeface="+mn-ea"/>
                <a:cs typeface="Hiragino Kaku Gothic Pro W3" charset="-128"/>
              </a:rPr>
              <a:t>B</a:t>
            </a:r>
            <a:endParaRPr kumimoji="1" lang="ja-JP" altLang="en-US" sz="1400">
              <a:solidFill>
                <a:schemeClr val="bg1"/>
              </a:solidFill>
              <a:latin typeface="+mn-ea"/>
              <a:cs typeface="Hiragino Kaku Gothic Pro W3" charset="-128"/>
            </a:endParaRPr>
          </a:p>
        </p:txBody>
      </p:sp>
      <p:grpSp>
        <p:nvGrpSpPr>
          <p:cNvPr id="45" name="グループ化 44">
            <a:extLst>
              <a:ext uri="{FF2B5EF4-FFF2-40B4-BE49-F238E27FC236}">
                <a16:creationId xmlns:a16="http://schemas.microsoft.com/office/drawing/2014/main" id="{E48F6354-D095-0CA4-296E-A2BE963CE4E1}"/>
              </a:ext>
            </a:extLst>
          </p:cNvPr>
          <p:cNvGrpSpPr/>
          <p:nvPr/>
        </p:nvGrpSpPr>
        <p:grpSpPr>
          <a:xfrm>
            <a:off x="153779" y="683628"/>
            <a:ext cx="720000" cy="288147"/>
            <a:chOff x="2512939" y="1950407"/>
            <a:chExt cx="1468121" cy="288147"/>
          </a:xfrm>
        </p:grpSpPr>
        <p:sp>
          <p:nvSpPr>
            <p:cNvPr id="47" name="正方形/長方形 46">
              <a:extLst>
                <a:ext uri="{FF2B5EF4-FFF2-40B4-BE49-F238E27FC236}">
                  <a16:creationId xmlns:a16="http://schemas.microsoft.com/office/drawing/2014/main" id="{D31FDD50-B4AB-792A-9A77-D9EE171592DD}"/>
                </a:ext>
              </a:extLst>
            </p:cNvPr>
            <p:cNvSpPr/>
            <p:nvPr/>
          </p:nvSpPr>
          <p:spPr>
            <a:xfrm>
              <a:off x="2512939" y="1950407"/>
              <a:ext cx="1468121" cy="28814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36000" tIns="36000" rIns="36000" bIns="36000" rtlCol="0" anchor="ctr">
              <a:noAutofit/>
            </a:bodyPr>
            <a:lstStyle/>
            <a:p>
              <a:pPr algn="ctr"/>
              <a:r>
                <a:rPr kumimoji="1" lang="ja-JP" altLang="en-US" sz="1200">
                  <a:solidFill>
                    <a:schemeClr val="tx1">
                      <a:lumMod val="65000"/>
                      <a:lumOff val="35000"/>
                    </a:schemeClr>
                  </a:solidFill>
                  <a:latin typeface="+mn-ea"/>
                  <a:cs typeface="Hiragino Kaku Gothic Pro W3" charset="-128"/>
                </a:rPr>
                <a:t>分類</a:t>
              </a:r>
              <a:endParaRPr kumimoji="1" lang="en-US" altLang="ja-JP" sz="1200">
                <a:solidFill>
                  <a:schemeClr val="tx1">
                    <a:lumMod val="65000"/>
                    <a:lumOff val="35000"/>
                  </a:schemeClr>
                </a:solidFill>
                <a:latin typeface="+mn-ea"/>
                <a:cs typeface="Hiragino Kaku Gothic Pro W3" charset="-128"/>
              </a:endParaRPr>
            </a:p>
          </p:txBody>
        </p:sp>
        <p:cxnSp>
          <p:nvCxnSpPr>
            <p:cNvPr id="50" name="直線コネクタ 49">
              <a:extLst>
                <a:ext uri="{FF2B5EF4-FFF2-40B4-BE49-F238E27FC236}">
                  <a16:creationId xmlns:a16="http://schemas.microsoft.com/office/drawing/2014/main" id="{6E3FD3C7-52C0-94A0-F963-AC8499710B14}"/>
                </a:ext>
              </a:extLst>
            </p:cNvPr>
            <p:cNvCxnSpPr>
              <a:cxnSpLocks/>
            </p:cNvCxnSpPr>
            <p:nvPr/>
          </p:nvCxnSpPr>
          <p:spPr>
            <a:xfrm>
              <a:off x="2512939" y="2238554"/>
              <a:ext cx="1468121"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79" name="直線矢印コネクタ 78">
            <a:extLst>
              <a:ext uri="{FF2B5EF4-FFF2-40B4-BE49-F238E27FC236}">
                <a16:creationId xmlns:a16="http://schemas.microsoft.com/office/drawing/2014/main" id="{D5CE90C0-B8CE-3881-568A-B4E109E9D81C}"/>
              </a:ext>
            </a:extLst>
          </p:cNvPr>
          <p:cNvCxnSpPr>
            <a:cxnSpLocks/>
            <a:stCxn id="34" idx="4"/>
            <a:endCxn id="32" idx="0"/>
          </p:cNvCxnSpPr>
          <p:nvPr/>
        </p:nvCxnSpPr>
        <p:spPr>
          <a:xfrm>
            <a:off x="3726766" y="1373127"/>
            <a:ext cx="1338" cy="167219"/>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線矢印コネクタ 105">
            <a:extLst>
              <a:ext uri="{FF2B5EF4-FFF2-40B4-BE49-F238E27FC236}">
                <a16:creationId xmlns:a16="http://schemas.microsoft.com/office/drawing/2014/main" id="{955C609A-654E-6731-BDFF-E8534640EAAC}"/>
              </a:ext>
            </a:extLst>
          </p:cNvPr>
          <p:cNvCxnSpPr>
            <a:cxnSpLocks/>
            <a:stCxn id="17" idx="2"/>
            <a:endCxn id="86" idx="0"/>
          </p:cNvCxnSpPr>
          <p:nvPr/>
        </p:nvCxnSpPr>
        <p:spPr>
          <a:xfrm flipH="1">
            <a:off x="3727219" y="2696800"/>
            <a:ext cx="885" cy="710999"/>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7">
            <a:extLst>
              <a:ext uri="{FF2B5EF4-FFF2-40B4-BE49-F238E27FC236}">
                <a16:creationId xmlns:a16="http://schemas.microsoft.com/office/drawing/2014/main" id="{AF0BC67A-0460-5198-7BC1-CDD99BB935FE}"/>
              </a:ext>
            </a:extLst>
          </p:cNvPr>
          <p:cNvSpPr txBox="1"/>
          <p:nvPr/>
        </p:nvSpPr>
        <p:spPr bwMode="auto">
          <a:xfrm>
            <a:off x="153780" y="3106493"/>
            <a:ext cx="719999" cy="2386762"/>
          </a:xfrm>
          <a:prstGeom prst="rect">
            <a:avLst/>
          </a:prstGeom>
          <a:solidFill>
            <a:schemeClr val="bg1">
              <a:lumMod val="85000"/>
            </a:schemeClr>
          </a:solidFill>
          <a:ln w="9525">
            <a:noFill/>
            <a:miter lim="800000"/>
            <a:headEnd/>
            <a:tailEnd/>
          </a:ln>
        </p:spPr>
        <p:txBody>
          <a:bodyPr wrap="square" rtlCol="0" anchor="ctr">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kumimoji="1" lang="ja-JP" altLang="en-US" sz="1000">
                <a:solidFill>
                  <a:schemeClr val="accent4">
                    <a:lumMod val="65000"/>
                    <a:lumOff val="35000"/>
                  </a:schemeClr>
                </a:solidFill>
                <a:latin typeface="+mn-ea"/>
                <a:cs typeface="メイリオ"/>
              </a:rPr>
              <a:t>処理手</a:t>
            </a:r>
            <a:r>
              <a:rPr kumimoji="1" lang="en-US" altLang="ja-JP" sz="1000">
                <a:solidFill>
                  <a:schemeClr val="accent4">
                    <a:lumMod val="65000"/>
                    <a:lumOff val="35000"/>
                  </a:schemeClr>
                </a:solidFill>
                <a:latin typeface="+mn-ea"/>
                <a:cs typeface="メイリオ"/>
              </a:rPr>
              <a:t>/</a:t>
            </a:r>
          </a:p>
          <a:p>
            <a:pPr algn="ctr"/>
            <a:r>
              <a:rPr lang="ja-JP" altLang="en-US" sz="1000">
                <a:solidFill>
                  <a:schemeClr val="accent4">
                    <a:lumMod val="65000"/>
                    <a:lumOff val="35000"/>
                  </a:schemeClr>
                </a:solidFill>
                <a:latin typeface="+mn-ea"/>
                <a:cs typeface="メイリオ"/>
              </a:rPr>
              <a:t>雑収入</a:t>
            </a:r>
            <a:endParaRPr kumimoji="1" lang="en-US" altLang="ja-JP" sz="1000">
              <a:solidFill>
                <a:schemeClr val="accent4">
                  <a:lumMod val="65000"/>
                  <a:lumOff val="35000"/>
                </a:schemeClr>
              </a:solidFill>
              <a:latin typeface="+mn-ea"/>
              <a:cs typeface="メイリオ"/>
            </a:endParaRPr>
          </a:p>
          <a:p>
            <a:pPr algn="ctr"/>
            <a:r>
              <a:rPr kumimoji="1" lang="ja-JP" altLang="en-US" sz="1000">
                <a:solidFill>
                  <a:schemeClr val="accent4">
                    <a:lumMod val="65000"/>
                    <a:lumOff val="35000"/>
                  </a:schemeClr>
                </a:solidFill>
                <a:latin typeface="+mn-ea"/>
                <a:cs typeface="メイリオ"/>
              </a:rPr>
              <a:t>明細作成</a:t>
            </a:r>
          </a:p>
        </p:txBody>
      </p:sp>
      <p:sp>
        <p:nvSpPr>
          <p:cNvPr id="16" name="楕円 15">
            <a:extLst>
              <a:ext uri="{FF2B5EF4-FFF2-40B4-BE49-F238E27FC236}">
                <a16:creationId xmlns:a16="http://schemas.microsoft.com/office/drawing/2014/main" id="{369C2804-A191-AE3A-5868-59DBFB544579}"/>
              </a:ext>
            </a:extLst>
          </p:cNvPr>
          <p:cNvSpPr/>
          <p:nvPr/>
        </p:nvSpPr>
        <p:spPr>
          <a:xfrm>
            <a:off x="1083562" y="3480300"/>
            <a:ext cx="216000" cy="216000"/>
          </a:xfrm>
          <a:prstGeom prst="ellipse">
            <a:avLst/>
          </a:prstGeom>
          <a:solidFill>
            <a:schemeClr val="bg1">
              <a:lumMod val="5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36000" tIns="36000" rIns="36000" bIns="36000" rtlCol="0" anchor="ctr"/>
          <a:lstStyle/>
          <a:p>
            <a:pPr algn="ctr"/>
            <a:r>
              <a:rPr lang="en-US" altLang="ja-JP" sz="1200">
                <a:solidFill>
                  <a:schemeClr val="bg1"/>
                </a:solidFill>
                <a:latin typeface="+mn-ea"/>
                <a:cs typeface="Hiragino Kaku Gothic Pro W3" charset="-128"/>
              </a:rPr>
              <a:t>16</a:t>
            </a:r>
          </a:p>
        </p:txBody>
      </p:sp>
      <p:sp>
        <p:nvSpPr>
          <p:cNvPr id="44" name="テキスト ボックス 7">
            <a:extLst>
              <a:ext uri="{FF2B5EF4-FFF2-40B4-BE49-F238E27FC236}">
                <a16:creationId xmlns:a16="http://schemas.microsoft.com/office/drawing/2014/main" id="{345D6006-9BE1-221D-C174-2CC06EAC235C}"/>
              </a:ext>
            </a:extLst>
          </p:cNvPr>
          <p:cNvSpPr txBox="1"/>
          <p:nvPr/>
        </p:nvSpPr>
        <p:spPr bwMode="auto">
          <a:xfrm>
            <a:off x="5829208" y="4180988"/>
            <a:ext cx="6202800" cy="560617"/>
          </a:xfrm>
          <a:prstGeom prst="rect">
            <a:avLst/>
          </a:prstGeom>
          <a:noFill/>
          <a:ln w="9525">
            <a:noFill/>
            <a:miter lim="800000"/>
            <a:headEnd/>
            <a:tailEnd/>
          </a:ln>
        </p:spPr>
        <p:txBody>
          <a:bodyPr wrap="square" rtlCol="0" anchor="ctr">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171450" indent="-171450">
              <a:buFont typeface="Arial" panose="020B0604020202020204" pitchFamily="34" charset="0"/>
              <a:buChar char="•"/>
            </a:pPr>
            <a:r>
              <a:rPr lang="ja-JP" altLang="en-US" sz="1050">
                <a:solidFill>
                  <a:schemeClr val="tx1">
                    <a:lumMod val="65000"/>
                    <a:lumOff val="35000"/>
                  </a:schemeClr>
                </a:solidFill>
                <a:latin typeface="+mn-ea"/>
                <a:ea typeface="+mn-ea"/>
              </a:rPr>
              <a:t>入金＃を</a:t>
            </a:r>
            <a:r>
              <a:rPr lang="en-US" altLang="ja-JP" sz="1050">
                <a:solidFill>
                  <a:schemeClr val="tx1">
                    <a:lumMod val="65000"/>
                    <a:lumOff val="35000"/>
                  </a:schemeClr>
                </a:solidFill>
                <a:latin typeface="+mn-ea"/>
                <a:ea typeface="+mn-ea"/>
              </a:rPr>
              <a:t>Key</a:t>
            </a:r>
            <a:r>
              <a:rPr lang="ja-JP" altLang="en-US" sz="1050">
                <a:solidFill>
                  <a:schemeClr val="tx1">
                    <a:lumMod val="65000"/>
                    <a:lumOff val="35000"/>
                  </a:schemeClr>
                </a:solidFill>
                <a:latin typeface="+mn-ea"/>
                <a:ea typeface="+mn-ea"/>
              </a:rPr>
              <a:t>に伝票明細情報を取得</a:t>
            </a:r>
            <a:r>
              <a:rPr lang="ja-JP" altLang="en-US" sz="1050">
                <a:solidFill>
                  <a:schemeClr val="tx1">
                    <a:lumMod val="65000"/>
                    <a:lumOff val="35000"/>
                  </a:schemeClr>
                </a:solidFill>
                <a:latin typeface="+mn-ea"/>
              </a:rPr>
              <a:t>してレコードを作成すること</a:t>
            </a:r>
            <a:br>
              <a:rPr lang="en-US" altLang="ja-JP" sz="1050">
                <a:solidFill>
                  <a:schemeClr val="tx1">
                    <a:lumMod val="65000"/>
                    <a:lumOff val="35000"/>
                  </a:schemeClr>
                </a:solidFill>
                <a:latin typeface="+mn-ea"/>
              </a:rPr>
            </a:br>
            <a:r>
              <a:rPr kumimoji="1" lang="ja-JP" altLang="en-US" sz="1050">
                <a:solidFill>
                  <a:schemeClr val="accent4">
                    <a:lumMod val="65000"/>
                    <a:lumOff val="35000"/>
                  </a:schemeClr>
                </a:solidFill>
                <a:latin typeface="+mn-ea"/>
                <a:cs typeface="Hiragino Kaku Gothic Pro W3" charset="-128"/>
              </a:rPr>
              <a:t>└ 金額は⑯で算出した値を用いる</a:t>
            </a:r>
            <a:br>
              <a:rPr lang="en-US" altLang="ja-JP" sz="1050">
                <a:solidFill>
                  <a:schemeClr val="tx1">
                    <a:lumMod val="65000"/>
                    <a:lumOff val="35000"/>
                  </a:schemeClr>
                </a:solidFill>
                <a:latin typeface="+mn-ea"/>
              </a:rPr>
            </a:br>
            <a:r>
              <a:rPr kumimoji="1" lang="en-US" altLang="ja-JP" sz="9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a:t>
            </a:r>
            <a:r>
              <a:rPr lang="ja-JP" altLang="en-US" sz="900">
                <a:solidFill>
                  <a:srgbClr val="000000">
                    <a:lumMod val="65000"/>
                    <a:lumOff val="35000"/>
                  </a:srgbClr>
                </a:solidFill>
                <a:latin typeface="Meiryo UI"/>
                <a:ea typeface="Meiryo UI"/>
              </a:rPr>
              <a:t> </a:t>
            </a:r>
            <a:r>
              <a:rPr lang="ja-JP" altLang="en-US" sz="900">
                <a:solidFill>
                  <a:schemeClr val="tx1">
                    <a:lumMod val="65000"/>
                    <a:lumOff val="35000"/>
                  </a:schemeClr>
                </a:solidFill>
                <a:latin typeface="+mn-ea"/>
              </a:rPr>
              <a:t>参考資料のシート「項目マッピング」</a:t>
            </a:r>
            <a:r>
              <a:rPr kumimoji="1" lang="ja-JP" altLang="en-US" sz="9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参照</a:t>
            </a:r>
            <a:endParaRPr lang="en-US" altLang="ja-JP" sz="1050" baseline="30000">
              <a:solidFill>
                <a:schemeClr val="tx1">
                  <a:lumMod val="65000"/>
                  <a:lumOff val="35000"/>
                </a:schemeClr>
              </a:solidFill>
              <a:latin typeface="+mn-ea"/>
              <a:ea typeface="+mn-ea"/>
            </a:endParaRPr>
          </a:p>
        </p:txBody>
      </p:sp>
      <p:sp>
        <p:nvSpPr>
          <p:cNvPr id="53" name="楕円 52">
            <a:extLst>
              <a:ext uri="{FF2B5EF4-FFF2-40B4-BE49-F238E27FC236}">
                <a16:creationId xmlns:a16="http://schemas.microsoft.com/office/drawing/2014/main" id="{C350A5D6-A936-AD04-FD6E-242C0441C668}"/>
              </a:ext>
            </a:extLst>
          </p:cNvPr>
          <p:cNvSpPr/>
          <p:nvPr/>
        </p:nvSpPr>
        <p:spPr>
          <a:xfrm>
            <a:off x="1083562" y="4353297"/>
            <a:ext cx="216000" cy="216000"/>
          </a:xfrm>
          <a:prstGeom prst="ellipse">
            <a:avLst/>
          </a:prstGeom>
          <a:solidFill>
            <a:schemeClr val="bg1">
              <a:lumMod val="5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36000" tIns="36000" rIns="36000" bIns="36000" rtlCol="0" anchor="ctr"/>
          <a:lstStyle/>
          <a:p>
            <a:pPr algn="ctr"/>
            <a:r>
              <a:rPr lang="en-US" altLang="ja-JP" sz="1200">
                <a:solidFill>
                  <a:schemeClr val="bg1"/>
                </a:solidFill>
                <a:latin typeface="+mn-ea"/>
                <a:cs typeface="Hiragino Kaku Gothic Pro W3" charset="-128"/>
              </a:rPr>
              <a:t>17</a:t>
            </a:r>
          </a:p>
        </p:txBody>
      </p:sp>
      <p:grpSp>
        <p:nvGrpSpPr>
          <p:cNvPr id="56" name="グループ化 55">
            <a:extLst>
              <a:ext uri="{FF2B5EF4-FFF2-40B4-BE49-F238E27FC236}">
                <a16:creationId xmlns:a16="http://schemas.microsoft.com/office/drawing/2014/main" id="{1FA628AE-AFF4-FB85-BB32-48B8C7504C90}"/>
              </a:ext>
            </a:extLst>
          </p:cNvPr>
          <p:cNvGrpSpPr/>
          <p:nvPr/>
        </p:nvGrpSpPr>
        <p:grpSpPr>
          <a:xfrm>
            <a:off x="3180904" y="4272032"/>
            <a:ext cx="1094400" cy="346677"/>
            <a:chOff x="3011564" y="3626267"/>
            <a:chExt cx="1094400" cy="346677"/>
          </a:xfrm>
        </p:grpSpPr>
        <p:sp>
          <p:nvSpPr>
            <p:cNvPr id="57" name="フローチャート: 定義済み処理 56">
              <a:extLst>
                <a:ext uri="{FF2B5EF4-FFF2-40B4-BE49-F238E27FC236}">
                  <a16:creationId xmlns:a16="http://schemas.microsoft.com/office/drawing/2014/main" id="{54C8F3A3-851A-5B40-D7DA-2775DCE19489}"/>
                </a:ext>
              </a:extLst>
            </p:cNvPr>
            <p:cNvSpPr/>
            <p:nvPr/>
          </p:nvSpPr>
          <p:spPr>
            <a:xfrm>
              <a:off x="3011564" y="3626267"/>
              <a:ext cx="1092630" cy="346677"/>
            </a:xfrm>
            <a:prstGeom prst="flowChartPredefinedProcess">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050">
                <a:solidFill>
                  <a:schemeClr val="accent4">
                    <a:lumMod val="65000"/>
                    <a:lumOff val="35000"/>
                  </a:schemeClr>
                </a:solidFill>
                <a:latin typeface="+mn-ea"/>
              </a:endParaRPr>
            </a:p>
          </p:txBody>
        </p:sp>
        <p:sp>
          <p:nvSpPr>
            <p:cNvPr id="58" name="正方形/長方形 57">
              <a:extLst>
                <a:ext uri="{FF2B5EF4-FFF2-40B4-BE49-F238E27FC236}">
                  <a16:creationId xmlns:a16="http://schemas.microsoft.com/office/drawing/2014/main" id="{EAA66810-42FD-B862-C739-A8402B5DAB24}"/>
                </a:ext>
              </a:extLst>
            </p:cNvPr>
            <p:cNvSpPr/>
            <p:nvPr/>
          </p:nvSpPr>
          <p:spPr>
            <a:xfrm>
              <a:off x="3011564" y="3626267"/>
              <a:ext cx="1094400" cy="3456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050">
                  <a:solidFill>
                    <a:schemeClr val="accent4">
                      <a:lumMod val="65000"/>
                      <a:lumOff val="35000"/>
                    </a:schemeClr>
                  </a:solidFill>
                  <a:effectLst>
                    <a:glow rad="63500">
                      <a:schemeClr val="bg1"/>
                    </a:glow>
                  </a:effectLst>
                  <a:latin typeface="+mn-ea"/>
                </a:rPr>
                <a:t>処理手数料</a:t>
              </a:r>
              <a:endParaRPr lang="en-US" altLang="ja-JP" sz="1050">
                <a:solidFill>
                  <a:schemeClr val="accent4">
                    <a:lumMod val="65000"/>
                    <a:lumOff val="35000"/>
                  </a:schemeClr>
                </a:solidFill>
                <a:effectLst>
                  <a:glow rad="63500">
                    <a:schemeClr val="bg1"/>
                  </a:glow>
                </a:effectLst>
                <a:latin typeface="+mn-ea"/>
              </a:endParaRPr>
            </a:p>
            <a:p>
              <a:pPr algn="ctr"/>
              <a:r>
                <a:rPr lang="ja-JP" altLang="en-US" sz="1050">
                  <a:solidFill>
                    <a:schemeClr val="accent4">
                      <a:lumMod val="65000"/>
                      <a:lumOff val="35000"/>
                    </a:schemeClr>
                  </a:solidFill>
                  <a:effectLst>
                    <a:glow rad="63500">
                      <a:schemeClr val="bg1"/>
                    </a:glow>
                  </a:effectLst>
                  <a:latin typeface="+mn-ea"/>
                </a:rPr>
                <a:t>明細作成</a:t>
              </a:r>
              <a:endParaRPr kumimoji="1" lang="ja-JP" altLang="en-US" sz="1050">
                <a:solidFill>
                  <a:schemeClr val="accent4">
                    <a:lumMod val="65000"/>
                    <a:lumOff val="35000"/>
                  </a:schemeClr>
                </a:solidFill>
                <a:effectLst>
                  <a:glow rad="63500">
                    <a:schemeClr val="bg1"/>
                  </a:glow>
                </a:effectLst>
                <a:latin typeface="+mn-ea"/>
              </a:endParaRPr>
            </a:p>
          </p:txBody>
        </p:sp>
      </p:grpSp>
      <p:sp>
        <p:nvSpPr>
          <p:cNvPr id="59" name="テキスト ボックス 7">
            <a:extLst>
              <a:ext uri="{FF2B5EF4-FFF2-40B4-BE49-F238E27FC236}">
                <a16:creationId xmlns:a16="http://schemas.microsoft.com/office/drawing/2014/main" id="{9035311A-E23C-A908-EFDF-29C66FA70E8F}"/>
              </a:ext>
            </a:extLst>
          </p:cNvPr>
          <p:cNvSpPr txBox="1"/>
          <p:nvPr/>
        </p:nvSpPr>
        <p:spPr bwMode="auto">
          <a:xfrm>
            <a:off x="5829208" y="4881176"/>
            <a:ext cx="6202800" cy="560617"/>
          </a:xfrm>
          <a:prstGeom prst="rect">
            <a:avLst/>
          </a:prstGeom>
          <a:noFill/>
          <a:ln w="9525">
            <a:noFill/>
            <a:miter lim="800000"/>
            <a:headEnd/>
            <a:tailEnd/>
          </a:ln>
        </p:spPr>
        <p:txBody>
          <a:bodyPr wrap="square" rtlCol="0" anchor="ctr">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171450" indent="-171450">
              <a:buFont typeface="Arial" panose="020B0604020202020204" pitchFamily="34" charset="0"/>
              <a:buChar char="•"/>
            </a:pPr>
            <a:r>
              <a:rPr lang="ja-JP" altLang="en-US" sz="1050">
                <a:solidFill>
                  <a:schemeClr val="tx1">
                    <a:lumMod val="65000"/>
                    <a:lumOff val="35000"/>
                  </a:schemeClr>
                </a:solidFill>
                <a:latin typeface="+mn-ea"/>
                <a:ea typeface="+mn-ea"/>
              </a:rPr>
              <a:t>入金＃を</a:t>
            </a:r>
            <a:r>
              <a:rPr lang="en-US" altLang="ja-JP" sz="1050">
                <a:solidFill>
                  <a:schemeClr val="tx1">
                    <a:lumMod val="65000"/>
                    <a:lumOff val="35000"/>
                  </a:schemeClr>
                </a:solidFill>
                <a:latin typeface="+mn-ea"/>
                <a:ea typeface="+mn-ea"/>
              </a:rPr>
              <a:t>Key</a:t>
            </a:r>
            <a:r>
              <a:rPr lang="ja-JP" altLang="en-US" sz="1050">
                <a:solidFill>
                  <a:schemeClr val="tx1">
                    <a:lumMod val="65000"/>
                    <a:lumOff val="35000"/>
                  </a:schemeClr>
                </a:solidFill>
                <a:latin typeface="+mn-ea"/>
                <a:ea typeface="+mn-ea"/>
              </a:rPr>
              <a:t>に伝票明細情報を取得</a:t>
            </a:r>
            <a:r>
              <a:rPr lang="ja-JP" altLang="en-US" sz="1050">
                <a:solidFill>
                  <a:schemeClr val="tx1">
                    <a:lumMod val="65000"/>
                    <a:lumOff val="35000"/>
                  </a:schemeClr>
                </a:solidFill>
                <a:latin typeface="+mn-ea"/>
              </a:rPr>
              <a:t>してレコードを作成すること</a:t>
            </a:r>
            <a:br>
              <a:rPr lang="en-US" altLang="ja-JP" sz="1050">
                <a:solidFill>
                  <a:schemeClr val="tx1">
                    <a:lumMod val="65000"/>
                    <a:lumOff val="35000"/>
                  </a:schemeClr>
                </a:solidFill>
                <a:latin typeface="+mn-ea"/>
              </a:rPr>
            </a:br>
            <a:r>
              <a:rPr kumimoji="1" lang="ja-JP" altLang="en-US" sz="1050">
                <a:solidFill>
                  <a:schemeClr val="accent4">
                    <a:lumMod val="65000"/>
                    <a:lumOff val="35000"/>
                  </a:schemeClr>
                </a:solidFill>
                <a:latin typeface="+mn-ea"/>
                <a:cs typeface="Hiragino Kaku Gothic Pro W3" charset="-128"/>
              </a:rPr>
              <a:t>└ 金額は⑯で算出した値</a:t>
            </a:r>
            <a:r>
              <a:rPr lang="ja-JP" altLang="en-US" sz="1050">
                <a:solidFill>
                  <a:schemeClr val="accent4">
                    <a:lumMod val="65000"/>
                    <a:lumOff val="35000"/>
                  </a:schemeClr>
                </a:solidFill>
                <a:latin typeface="+mn-ea"/>
                <a:cs typeface="Hiragino Kaku Gothic Pro W3" charset="-128"/>
              </a:rPr>
              <a:t>のマイナス額</a:t>
            </a:r>
            <a:r>
              <a:rPr kumimoji="1" lang="ja-JP" altLang="en-US" sz="1050">
                <a:solidFill>
                  <a:schemeClr val="accent4">
                    <a:lumMod val="65000"/>
                    <a:lumOff val="35000"/>
                  </a:schemeClr>
                </a:solidFill>
                <a:latin typeface="+mn-ea"/>
                <a:cs typeface="Hiragino Kaku Gothic Pro W3" charset="-128"/>
              </a:rPr>
              <a:t>を用いる</a:t>
            </a:r>
            <a:br>
              <a:rPr lang="en-US" altLang="ja-JP" sz="1050">
                <a:solidFill>
                  <a:schemeClr val="tx1">
                    <a:lumMod val="65000"/>
                    <a:lumOff val="35000"/>
                  </a:schemeClr>
                </a:solidFill>
                <a:latin typeface="+mn-ea"/>
              </a:rPr>
            </a:br>
            <a:r>
              <a:rPr kumimoji="1" lang="en-US" altLang="ja-JP" sz="9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a:t>
            </a:r>
            <a:r>
              <a:rPr lang="ja-JP" altLang="en-US" sz="900">
                <a:solidFill>
                  <a:srgbClr val="000000">
                    <a:lumMod val="65000"/>
                    <a:lumOff val="35000"/>
                  </a:srgbClr>
                </a:solidFill>
                <a:latin typeface="Meiryo UI"/>
                <a:ea typeface="Meiryo UI"/>
              </a:rPr>
              <a:t> </a:t>
            </a:r>
            <a:r>
              <a:rPr lang="ja-JP" altLang="en-US" sz="900">
                <a:solidFill>
                  <a:schemeClr val="tx1">
                    <a:lumMod val="65000"/>
                    <a:lumOff val="35000"/>
                  </a:schemeClr>
                </a:solidFill>
                <a:latin typeface="+mn-ea"/>
              </a:rPr>
              <a:t>参考資料のシート「項目マッピング」</a:t>
            </a:r>
            <a:r>
              <a:rPr kumimoji="1" lang="ja-JP" altLang="en-US" sz="9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参照</a:t>
            </a:r>
            <a:endParaRPr lang="en-US" altLang="ja-JP" sz="1050" baseline="30000">
              <a:solidFill>
                <a:schemeClr val="tx1">
                  <a:lumMod val="65000"/>
                  <a:lumOff val="35000"/>
                </a:schemeClr>
              </a:solidFill>
              <a:latin typeface="+mn-ea"/>
              <a:ea typeface="+mn-ea"/>
            </a:endParaRPr>
          </a:p>
        </p:txBody>
      </p:sp>
      <p:sp>
        <p:nvSpPr>
          <p:cNvPr id="60" name="楕円 59">
            <a:extLst>
              <a:ext uri="{FF2B5EF4-FFF2-40B4-BE49-F238E27FC236}">
                <a16:creationId xmlns:a16="http://schemas.microsoft.com/office/drawing/2014/main" id="{0B8DF9AE-C7EB-8B85-A512-17B119A5B232}"/>
              </a:ext>
            </a:extLst>
          </p:cNvPr>
          <p:cNvSpPr/>
          <p:nvPr/>
        </p:nvSpPr>
        <p:spPr>
          <a:xfrm>
            <a:off x="1083562" y="5053484"/>
            <a:ext cx="216000" cy="216000"/>
          </a:xfrm>
          <a:prstGeom prst="ellipse">
            <a:avLst/>
          </a:prstGeom>
          <a:solidFill>
            <a:schemeClr val="bg1">
              <a:lumMod val="5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36000" tIns="36000" rIns="36000" bIns="36000" rtlCol="0" anchor="ctr"/>
          <a:lstStyle/>
          <a:p>
            <a:pPr algn="ctr"/>
            <a:r>
              <a:rPr lang="en-US" altLang="ja-JP" sz="1200">
                <a:solidFill>
                  <a:schemeClr val="bg1"/>
                </a:solidFill>
                <a:latin typeface="+mn-ea"/>
                <a:cs typeface="Hiragino Kaku Gothic Pro W3" charset="-128"/>
              </a:rPr>
              <a:t>18</a:t>
            </a:r>
          </a:p>
        </p:txBody>
      </p:sp>
      <p:grpSp>
        <p:nvGrpSpPr>
          <p:cNvPr id="68" name="グループ化 67">
            <a:extLst>
              <a:ext uri="{FF2B5EF4-FFF2-40B4-BE49-F238E27FC236}">
                <a16:creationId xmlns:a16="http://schemas.microsoft.com/office/drawing/2014/main" id="{39FCA3FD-4799-D065-A65C-A91C63EA9222}"/>
              </a:ext>
            </a:extLst>
          </p:cNvPr>
          <p:cNvGrpSpPr/>
          <p:nvPr/>
        </p:nvGrpSpPr>
        <p:grpSpPr>
          <a:xfrm>
            <a:off x="4331335" y="4988146"/>
            <a:ext cx="1094400" cy="346677"/>
            <a:chOff x="3011564" y="3626267"/>
            <a:chExt cx="1094400" cy="346677"/>
          </a:xfrm>
        </p:grpSpPr>
        <p:sp>
          <p:nvSpPr>
            <p:cNvPr id="70" name="フローチャート: 定義済み処理 69">
              <a:extLst>
                <a:ext uri="{FF2B5EF4-FFF2-40B4-BE49-F238E27FC236}">
                  <a16:creationId xmlns:a16="http://schemas.microsoft.com/office/drawing/2014/main" id="{CA7E4B2B-A0B0-BE06-5430-68B54FAFF62C}"/>
                </a:ext>
              </a:extLst>
            </p:cNvPr>
            <p:cNvSpPr/>
            <p:nvPr/>
          </p:nvSpPr>
          <p:spPr>
            <a:xfrm>
              <a:off x="3011564" y="3626267"/>
              <a:ext cx="1092630" cy="346677"/>
            </a:xfrm>
            <a:prstGeom prst="flowChartPredefinedProcess">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050">
                <a:solidFill>
                  <a:schemeClr val="accent4">
                    <a:lumMod val="65000"/>
                    <a:lumOff val="35000"/>
                  </a:schemeClr>
                </a:solidFill>
                <a:latin typeface="+mn-ea"/>
              </a:endParaRPr>
            </a:p>
          </p:txBody>
        </p:sp>
        <p:sp>
          <p:nvSpPr>
            <p:cNvPr id="71" name="正方形/長方形 70">
              <a:extLst>
                <a:ext uri="{FF2B5EF4-FFF2-40B4-BE49-F238E27FC236}">
                  <a16:creationId xmlns:a16="http://schemas.microsoft.com/office/drawing/2014/main" id="{2F8F4266-75C2-3E78-8767-15977442BC79}"/>
                </a:ext>
              </a:extLst>
            </p:cNvPr>
            <p:cNvSpPr/>
            <p:nvPr/>
          </p:nvSpPr>
          <p:spPr>
            <a:xfrm>
              <a:off x="3011564" y="3626267"/>
              <a:ext cx="1094400" cy="3456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050">
                  <a:solidFill>
                    <a:schemeClr val="accent4">
                      <a:lumMod val="65000"/>
                      <a:lumOff val="35000"/>
                    </a:schemeClr>
                  </a:solidFill>
                  <a:effectLst>
                    <a:glow rad="63500">
                      <a:schemeClr val="bg1"/>
                    </a:glow>
                  </a:effectLst>
                  <a:latin typeface="+mn-ea"/>
                </a:rPr>
                <a:t>雑収入明細</a:t>
              </a:r>
              <a:endParaRPr lang="en-US" altLang="ja-JP" sz="1050">
                <a:solidFill>
                  <a:schemeClr val="accent4">
                    <a:lumMod val="65000"/>
                    <a:lumOff val="35000"/>
                  </a:schemeClr>
                </a:solidFill>
                <a:effectLst>
                  <a:glow rad="63500">
                    <a:schemeClr val="bg1"/>
                  </a:glow>
                </a:effectLst>
                <a:latin typeface="+mn-ea"/>
              </a:endParaRPr>
            </a:p>
            <a:p>
              <a:pPr algn="ctr"/>
              <a:r>
                <a:rPr lang="ja-JP" altLang="en-US" sz="1050">
                  <a:solidFill>
                    <a:schemeClr val="accent4">
                      <a:lumMod val="65000"/>
                      <a:lumOff val="35000"/>
                    </a:schemeClr>
                  </a:solidFill>
                  <a:effectLst>
                    <a:glow rad="63500">
                      <a:schemeClr val="bg1"/>
                    </a:glow>
                  </a:effectLst>
                  <a:latin typeface="+mn-ea"/>
                </a:rPr>
                <a:t>作成</a:t>
              </a:r>
              <a:endParaRPr kumimoji="1" lang="ja-JP" altLang="en-US" sz="1050">
                <a:solidFill>
                  <a:schemeClr val="accent4">
                    <a:lumMod val="65000"/>
                    <a:lumOff val="35000"/>
                  </a:schemeClr>
                </a:solidFill>
                <a:effectLst>
                  <a:glow rad="63500">
                    <a:schemeClr val="bg1"/>
                  </a:glow>
                </a:effectLst>
                <a:latin typeface="+mn-ea"/>
              </a:endParaRPr>
            </a:p>
          </p:txBody>
        </p:sp>
      </p:grpSp>
      <p:sp>
        <p:nvSpPr>
          <p:cNvPr id="86" name="フローチャート: 判断 85">
            <a:extLst>
              <a:ext uri="{FF2B5EF4-FFF2-40B4-BE49-F238E27FC236}">
                <a16:creationId xmlns:a16="http://schemas.microsoft.com/office/drawing/2014/main" id="{C34EDA1A-B1B9-B7F6-672F-8682E0A46539}"/>
              </a:ext>
            </a:extLst>
          </p:cNvPr>
          <p:cNvSpPr/>
          <p:nvPr/>
        </p:nvSpPr>
        <p:spPr>
          <a:xfrm>
            <a:off x="2998961" y="3407799"/>
            <a:ext cx="1456516" cy="345600"/>
          </a:xfrm>
          <a:prstGeom prst="flowChartDecision">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36000" tIns="36000" rIns="36000" bIns="36000"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1050">
                <a:solidFill>
                  <a:schemeClr val="accent4">
                    <a:lumMod val="65000"/>
                    <a:lumOff val="35000"/>
                  </a:schemeClr>
                </a:solidFill>
                <a:effectLst>
                  <a:glow rad="88900">
                    <a:schemeClr val="bg1"/>
                  </a:glow>
                </a:effectLst>
                <a:latin typeface="+mn-ea"/>
              </a:rPr>
              <a:t>処理手</a:t>
            </a:r>
            <a:r>
              <a:rPr lang="en-US" altLang="ja-JP" sz="1050">
                <a:solidFill>
                  <a:schemeClr val="accent4">
                    <a:lumMod val="65000"/>
                    <a:lumOff val="35000"/>
                  </a:schemeClr>
                </a:solidFill>
                <a:effectLst>
                  <a:glow rad="88900">
                    <a:schemeClr val="bg1"/>
                  </a:glow>
                </a:effectLst>
                <a:latin typeface="+mn-ea"/>
              </a:rPr>
              <a:t>/</a:t>
            </a:r>
            <a:r>
              <a:rPr lang="ja-JP" altLang="en-US" sz="1050">
                <a:solidFill>
                  <a:schemeClr val="accent4">
                    <a:lumMod val="65000"/>
                    <a:lumOff val="35000"/>
                  </a:schemeClr>
                </a:solidFill>
                <a:effectLst>
                  <a:glow rad="88900">
                    <a:schemeClr val="bg1"/>
                  </a:glow>
                </a:effectLst>
                <a:latin typeface="+mn-ea"/>
              </a:rPr>
              <a:t>雑収入</a:t>
            </a:r>
            <a:endParaRPr lang="en-US" altLang="ja-JP" sz="1050">
              <a:solidFill>
                <a:schemeClr val="accent4">
                  <a:lumMod val="65000"/>
                  <a:lumOff val="35000"/>
                </a:schemeClr>
              </a:solidFill>
              <a:effectLst>
                <a:glow rad="88900">
                  <a:schemeClr val="bg1"/>
                </a:glow>
              </a:effectLst>
              <a:latin typeface="+mn-ea"/>
            </a:endParaRPr>
          </a:p>
          <a:p>
            <a:pPr algn="ctr"/>
            <a:r>
              <a:rPr lang="ja-JP" altLang="en-US" sz="1050">
                <a:solidFill>
                  <a:schemeClr val="accent4">
                    <a:lumMod val="65000"/>
                    <a:lumOff val="35000"/>
                  </a:schemeClr>
                </a:solidFill>
                <a:effectLst>
                  <a:glow rad="88900">
                    <a:schemeClr val="bg1"/>
                  </a:glow>
                </a:effectLst>
                <a:latin typeface="+mn-ea"/>
              </a:rPr>
              <a:t>チェック</a:t>
            </a:r>
            <a:endParaRPr kumimoji="1" lang="en-US" altLang="ja-JP" sz="1050">
              <a:solidFill>
                <a:schemeClr val="accent4">
                  <a:lumMod val="65000"/>
                  <a:lumOff val="35000"/>
                </a:schemeClr>
              </a:solidFill>
              <a:effectLst>
                <a:glow rad="88900">
                  <a:schemeClr val="bg1"/>
                </a:glow>
              </a:effectLst>
              <a:latin typeface="+mn-ea"/>
            </a:endParaRPr>
          </a:p>
        </p:txBody>
      </p:sp>
      <p:sp>
        <p:nvSpPr>
          <p:cNvPr id="87" name="フローチャート: 処理 86">
            <a:extLst>
              <a:ext uri="{FF2B5EF4-FFF2-40B4-BE49-F238E27FC236}">
                <a16:creationId xmlns:a16="http://schemas.microsoft.com/office/drawing/2014/main" id="{7FC7A8CB-E00E-CD96-478D-C38B7378F6A6}"/>
              </a:ext>
            </a:extLst>
          </p:cNvPr>
          <p:cNvSpPr/>
          <p:nvPr/>
        </p:nvSpPr>
        <p:spPr>
          <a:xfrm>
            <a:off x="2760353" y="3783589"/>
            <a:ext cx="894642" cy="181182"/>
          </a:xfrm>
          <a:prstGeom prst="flowChartProcess">
            <a:avLst/>
          </a:prstGeom>
          <a:solidFill>
            <a:srgbClr val="E9EEF3">
              <a:alpha val="8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en-US" altLang="ja-JP" sz="1100" b="1">
                <a:solidFill>
                  <a:schemeClr val="tx1">
                    <a:lumMod val="65000"/>
                    <a:lumOff val="35000"/>
                  </a:schemeClr>
                </a:solidFill>
                <a:latin typeface="+mn-ea"/>
                <a:cs typeface="Hiragino Kaku Gothic Pro W3" charset="-128"/>
              </a:rPr>
              <a:t>0&lt;</a:t>
            </a:r>
            <a:r>
              <a:rPr lang="ja-JP" altLang="en-US" sz="1100" b="1">
                <a:solidFill>
                  <a:schemeClr val="tx1">
                    <a:lumMod val="65000"/>
                    <a:lumOff val="35000"/>
                  </a:schemeClr>
                </a:solidFill>
                <a:latin typeface="+mn-ea"/>
                <a:cs typeface="Hiragino Kaku Gothic Pro W3" charset="-128"/>
              </a:rPr>
              <a:t>値</a:t>
            </a:r>
            <a:endParaRPr kumimoji="1" lang="ja-JP" altLang="en-US" sz="1100" b="1">
              <a:solidFill>
                <a:schemeClr val="tx1">
                  <a:lumMod val="65000"/>
                  <a:lumOff val="35000"/>
                </a:schemeClr>
              </a:solidFill>
              <a:latin typeface="+mn-ea"/>
              <a:cs typeface="Hiragino Kaku Gothic Pro W3" charset="-128"/>
            </a:endParaRPr>
          </a:p>
        </p:txBody>
      </p:sp>
      <p:sp>
        <p:nvSpPr>
          <p:cNvPr id="88" name="フローチャート: 処理 87">
            <a:extLst>
              <a:ext uri="{FF2B5EF4-FFF2-40B4-BE49-F238E27FC236}">
                <a16:creationId xmlns:a16="http://schemas.microsoft.com/office/drawing/2014/main" id="{3FCB4BE4-4463-6905-1288-79AB3281555B}"/>
              </a:ext>
            </a:extLst>
          </p:cNvPr>
          <p:cNvSpPr/>
          <p:nvPr/>
        </p:nvSpPr>
        <p:spPr>
          <a:xfrm>
            <a:off x="4331335" y="3342715"/>
            <a:ext cx="894642" cy="181182"/>
          </a:xfrm>
          <a:prstGeom prst="flowChartProcess">
            <a:avLst/>
          </a:prstGeom>
          <a:solidFill>
            <a:srgbClr val="E9EEF3">
              <a:alpha val="80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100" b="1">
                <a:solidFill>
                  <a:schemeClr val="tx1">
                    <a:lumMod val="65000"/>
                    <a:lumOff val="35000"/>
                  </a:schemeClr>
                </a:solidFill>
                <a:latin typeface="+mn-ea"/>
                <a:cs typeface="Hiragino Kaku Gothic Pro W3" charset="-128"/>
              </a:rPr>
              <a:t>値</a:t>
            </a:r>
            <a:r>
              <a:rPr kumimoji="1" lang="en-US" altLang="ja-JP" sz="1100" b="1">
                <a:solidFill>
                  <a:schemeClr val="tx1">
                    <a:lumMod val="65000"/>
                    <a:lumOff val="35000"/>
                  </a:schemeClr>
                </a:solidFill>
                <a:latin typeface="+mn-ea"/>
                <a:cs typeface="Hiragino Kaku Gothic Pro W3" charset="-128"/>
              </a:rPr>
              <a:t>&lt;0</a:t>
            </a:r>
            <a:endParaRPr kumimoji="1" lang="ja-JP" altLang="en-US" sz="1100" b="1">
              <a:solidFill>
                <a:schemeClr val="tx1">
                  <a:lumMod val="65000"/>
                  <a:lumOff val="35000"/>
                </a:schemeClr>
              </a:solidFill>
              <a:latin typeface="+mn-ea"/>
              <a:cs typeface="Hiragino Kaku Gothic Pro W3" charset="-128"/>
            </a:endParaRPr>
          </a:p>
        </p:txBody>
      </p:sp>
      <p:sp>
        <p:nvSpPr>
          <p:cNvPr id="89" name="フローチャート: 内部記憶 88">
            <a:extLst>
              <a:ext uri="{FF2B5EF4-FFF2-40B4-BE49-F238E27FC236}">
                <a16:creationId xmlns:a16="http://schemas.microsoft.com/office/drawing/2014/main" id="{9ED8DF31-55BF-22C5-241E-5F5F1BA59DFA}"/>
              </a:ext>
            </a:extLst>
          </p:cNvPr>
          <p:cNvSpPr/>
          <p:nvPr/>
        </p:nvSpPr>
        <p:spPr>
          <a:xfrm>
            <a:off x="1571588" y="3408021"/>
            <a:ext cx="916739" cy="345600"/>
          </a:xfrm>
          <a:prstGeom prst="flowChartInternalStorage">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050">
                <a:solidFill>
                  <a:schemeClr val="tx1">
                    <a:lumMod val="65000"/>
                    <a:lumOff val="35000"/>
                  </a:schemeClr>
                </a:solidFill>
                <a:latin typeface="+mn-ea"/>
              </a:rPr>
              <a:t>経理入金</a:t>
            </a:r>
            <a:endParaRPr kumimoji="1" lang="ja-JP" altLang="en-US" sz="1050" baseline="30000">
              <a:solidFill>
                <a:schemeClr val="tx1">
                  <a:lumMod val="65000"/>
                  <a:lumOff val="35000"/>
                </a:schemeClr>
              </a:solidFill>
              <a:latin typeface="+mn-ea"/>
            </a:endParaRPr>
          </a:p>
        </p:txBody>
      </p:sp>
      <p:cxnSp>
        <p:nvCxnSpPr>
          <p:cNvPr id="96" name="直線矢印コネクタ 95">
            <a:extLst>
              <a:ext uri="{FF2B5EF4-FFF2-40B4-BE49-F238E27FC236}">
                <a16:creationId xmlns:a16="http://schemas.microsoft.com/office/drawing/2014/main" id="{B2B92ABD-D406-8F43-7BDE-087A780AED2B}"/>
              </a:ext>
            </a:extLst>
          </p:cNvPr>
          <p:cNvCxnSpPr>
            <a:cxnSpLocks/>
            <a:stCxn id="89" idx="3"/>
            <a:endCxn id="86" idx="1"/>
          </p:cNvCxnSpPr>
          <p:nvPr/>
        </p:nvCxnSpPr>
        <p:spPr>
          <a:xfrm flipV="1">
            <a:off x="2488327" y="3580599"/>
            <a:ext cx="510634" cy="222"/>
          </a:xfrm>
          <a:prstGeom prst="straightConnector1">
            <a:avLst/>
          </a:prstGeom>
          <a:ln>
            <a:solidFill>
              <a:schemeClr val="bg1">
                <a:lumMod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2" name="直線矢印コネクタ 101">
            <a:extLst>
              <a:ext uri="{FF2B5EF4-FFF2-40B4-BE49-F238E27FC236}">
                <a16:creationId xmlns:a16="http://schemas.microsoft.com/office/drawing/2014/main" id="{1C3553B2-542D-37EA-BE6D-4B19272BDEE0}"/>
              </a:ext>
            </a:extLst>
          </p:cNvPr>
          <p:cNvCxnSpPr>
            <a:cxnSpLocks/>
            <a:stCxn id="58" idx="2"/>
            <a:endCxn id="115" idx="0"/>
          </p:cNvCxnSpPr>
          <p:nvPr/>
        </p:nvCxnSpPr>
        <p:spPr>
          <a:xfrm flipH="1">
            <a:off x="3726766" y="4617632"/>
            <a:ext cx="1338" cy="1113478"/>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5" name="テキスト ボックス 7">
            <a:extLst>
              <a:ext uri="{FF2B5EF4-FFF2-40B4-BE49-F238E27FC236}">
                <a16:creationId xmlns:a16="http://schemas.microsoft.com/office/drawing/2014/main" id="{60F164D2-807F-34D4-09E8-947B0B9587CD}"/>
              </a:ext>
            </a:extLst>
          </p:cNvPr>
          <p:cNvSpPr txBox="1"/>
          <p:nvPr/>
        </p:nvSpPr>
        <p:spPr bwMode="auto">
          <a:xfrm>
            <a:off x="5829208" y="3115343"/>
            <a:ext cx="6202800" cy="939504"/>
          </a:xfrm>
          <a:prstGeom prst="rect">
            <a:avLst/>
          </a:prstGeom>
          <a:noFill/>
          <a:ln w="9525">
            <a:noFill/>
            <a:miter lim="800000"/>
            <a:headEnd/>
            <a:tailEnd/>
          </a:ln>
        </p:spPr>
        <p:txBody>
          <a:bodyPr wrap="square" rtlCol="0" anchor="ctr">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171450" indent="-171450">
              <a:buFont typeface="Arial" panose="020B0604020202020204" pitchFamily="34" charset="0"/>
              <a:buChar char="•"/>
            </a:pPr>
            <a:r>
              <a:rPr lang="ja-JP" altLang="en-US" sz="1050">
                <a:solidFill>
                  <a:schemeClr val="accent4">
                    <a:lumMod val="65000"/>
                    <a:lumOff val="35000"/>
                  </a:schemeClr>
                </a:solidFill>
                <a:latin typeface="+mn-ea"/>
                <a:cs typeface="Hiragino Kaku Gothic Pro W3" charset="-128"/>
              </a:rPr>
              <a:t>同一伝票に消費税差額がある場合、</a:t>
            </a:r>
            <a:r>
              <a:rPr lang="ja-JP" altLang="en-US" sz="1050">
                <a:solidFill>
                  <a:schemeClr val="tx1">
                    <a:lumMod val="65000"/>
                    <a:lumOff val="35000"/>
                  </a:schemeClr>
                </a:solidFill>
                <a:latin typeface="+mn-ea"/>
              </a:rPr>
              <a:t>処理</a:t>
            </a:r>
            <a:r>
              <a:rPr lang="ja-JP" altLang="en-US" sz="1050">
                <a:solidFill>
                  <a:schemeClr val="tx1">
                    <a:lumMod val="65000"/>
                    <a:lumOff val="35000"/>
                  </a:schemeClr>
                </a:solidFill>
                <a:latin typeface="+mn-ea"/>
                <a:ea typeface="+mn-ea"/>
              </a:rPr>
              <a:t>手数料から</a:t>
            </a:r>
            <a:r>
              <a:rPr lang="ja-JP" altLang="en-US" sz="1050">
                <a:solidFill>
                  <a:schemeClr val="tx1">
                    <a:lumMod val="65000"/>
                    <a:lumOff val="35000"/>
                  </a:schemeClr>
                </a:solidFill>
                <a:latin typeface="+mn-ea"/>
              </a:rPr>
              <a:t>税差額分を控除した値</a:t>
            </a:r>
            <a:r>
              <a:rPr lang="ja-JP" altLang="en-US" sz="1050">
                <a:solidFill>
                  <a:schemeClr val="tx1">
                    <a:lumMod val="65000"/>
                    <a:lumOff val="35000"/>
                  </a:schemeClr>
                </a:solidFill>
                <a:latin typeface="+mn-ea"/>
                <a:ea typeface="+mn-ea"/>
              </a:rPr>
              <a:t>を</a:t>
            </a:r>
            <a:r>
              <a:rPr lang="ja-JP" altLang="en-US" sz="1050">
                <a:solidFill>
                  <a:schemeClr val="tx1">
                    <a:lumMod val="65000"/>
                    <a:lumOff val="35000"/>
                  </a:schemeClr>
                </a:solidFill>
                <a:latin typeface="+mn-ea"/>
              </a:rPr>
              <a:t>チェックする</a:t>
            </a:r>
            <a:r>
              <a:rPr lang="ja-JP" altLang="en-US" sz="1050">
                <a:solidFill>
                  <a:schemeClr val="tx1">
                    <a:lumMod val="65000"/>
                    <a:lumOff val="35000"/>
                  </a:schemeClr>
                </a:solidFill>
                <a:latin typeface="+mn-ea"/>
                <a:ea typeface="+mn-ea"/>
              </a:rPr>
              <a:t>こと</a:t>
            </a:r>
            <a:br>
              <a:rPr lang="en-US" altLang="ja-JP" sz="1050">
                <a:solidFill>
                  <a:schemeClr val="tx1">
                    <a:lumMod val="65000"/>
                    <a:lumOff val="35000"/>
                  </a:schemeClr>
                </a:solidFill>
                <a:latin typeface="+mn-ea"/>
              </a:rPr>
            </a:br>
            <a:r>
              <a:rPr lang="ja-JP" altLang="en-US" sz="1050">
                <a:solidFill>
                  <a:schemeClr val="tx1">
                    <a:lumMod val="65000"/>
                    <a:lumOff val="35000"/>
                  </a:schemeClr>
                </a:solidFill>
                <a:latin typeface="+mn-ea"/>
              </a:rPr>
              <a:t>└ </a:t>
            </a:r>
            <a:r>
              <a:rPr lang="ja-JP" altLang="en-US" sz="1050">
                <a:solidFill>
                  <a:schemeClr val="tx1">
                    <a:lumMod val="65000"/>
                    <a:lumOff val="35000"/>
                  </a:schemeClr>
                </a:solidFill>
                <a:latin typeface="+mn-ea"/>
                <a:ea typeface="+mn-ea"/>
              </a:rPr>
              <a:t>処理手数料ー（ー差分消費税額）</a:t>
            </a:r>
            <a:r>
              <a:rPr lang="en-US" altLang="ja-JP" sz="1050" baseline="30000">
                <a:solidFill>
                  <a:schemeClr val="tx1">
                    <a:lumMod val="65000"/>
                    <a:lumOff val="35000"/>
                  </a:schemeClr>
                </a:solidFill>
                <a:latin typeface="+mn-ea"/>
                <a:ea typeface="+mn-ea"/>
              </a:rPr>
              <a:t>*</a:t>
            </a:r>
            <a:br>
              <a:rPr lang="en-US" altLang="ja-JP" sz="900" baseline="30000">
                <a:solidFill>
                  <a:schemeClr val="accent4">
                    <a:lumMod val="65000"/>
                    <a:lumOff val="35000"/>
                  </a:schemeClr>
                </a:solidFill>
                <a:latin typeface="+mn-ea"/>
                <a:ea typeface="+mn-ea"/>
              </a:rPr>
            </a:br>
            <a:r>
              <a:rPr lang="en-US" altLang="ja-JP" sz="900">
                <a:solidFill>
                  <a:schemeClr val="accent4">
                    <a:lumMod val="65000"/>
                    <a:lumOff val="35000"/>
                  </a:schemeClr>
                </a:solidFill>
                <a:latin typeface="+mn-ea"/>
              </a:rPr>
              <a:t>* </a:t>
            </a:r>
            <a:r>
              <a:rPr lang="ja-JP" altLang="en-US" sz="900">
                <a:solidFill>
                  <a:schemeClr val="accent4">
                    <a:lumMod val="65000"/>
                    <a:lumOff val="35000"/>
                  </a:schemeClr>
                </a:solidFill>
                <a:latin typeface="+mn-ea"/>
              </a:rPr>
              <a:t>消費税差額がある場合、処理手数料に（ー税差額）が合算されるため、（ー差分消費税額）を除く</a:t>
            </a:r>
            <a:endParaRPr lang="en-US" altLang="ja-JP" sz="900">
              <a:solidFill>
                <a:schemeClr val="accent4">
                  <a:lumMod val="65000"/>
                  <a:lumOff val="35000"/>
                </a:schemeClr>
              </a:solidFill>
              <a:latin typeface="+mn-ea"/>
            </a:endParaRPr>
          </a:p>
          <a:p>
            <a:pPr marL="171450" indent="-171450">
              <a:buFont typeface="Arial" panose="020B0604020202020204" pitchFamily="34" charset="0"/>
              <a:buChar char="•"/>
            </a:pPr>
            <a:r>
              <a:rPr lang="ja-JP" altLang="en-US" sz="1000">
                <a:solidFill>
                  <a:schemeClr val="accent4">
                    <a:lumMod val="65000"/>
                    <a:lumOff val="35000"/>
                  </a:schemeClr>
                </a:solidFill>
                <a:latin typeface="+mn-ea"/>
              </a:rPr>
              <a:t>同一伝票に消費税差額がない場合、処理手数料をチェックすること</a:t>
            </a:r>
            <a:endParaRPr lang="en-US" altLang="ja-JP" sz="1000">
              <a:solidFill>
                <a:schemeClr val="accent4">
                  <a:lumMod val="65000"/>
                  <a:lumOff val="35000"/>
                </a:schemeClr>
              </a:solidFill>
              <a:latin typeface="+mn-ea"/>
            </a:endParaRPr>
          </a:p>
          <a:p>
            <a:pPr marL="171450" indent="-171450">
              <a:buFont typeface="Arial" panose="020B0604020202020204" pitchFamily="34" charset="0"/>
              <a:buChar char="•"/>
            </a:pPr>
            <a:r>
              <a:rPr lang="ja-JP" altLang="en-US" sz="1050">
                <a:solidFill>
                  <a:schemeClr val="accent4">
                    <a:lumMod val="65000"/>
                    <a:lumOff val="35000"/>
                  </a:schemeClr>
                </a:solidFill>
                <a:latin typeface="+mn-ea"/>
              </a:rPr>
              <a:t>チェックした値が</a:t>
            </a:r>
            <a:r>
              <a:rPr lang="en-US" altLang="ja-JP" sz="1050">
                <a:solidFill>
                  <a:schemeClr val="accent4">
                    <a:lumMod val="65000"/>
                    <a:lumOff val="35000"/>
                  </a:schemeClr>
                </a:solidFill>
                <a:latin typeface="+mn-ea"/>
              </a:rPr>
              <a:t>0</a:t>
            </a:r>
            <a:r>
              <a:rPr lang="ja-JP" altLang="en-US" sz="1050">
                <a:solidFill>
                  <a:schemeClr val="accent4">
                    <a:lumMod val="65000"/>
                    <a:lumOff val="35000"/>
                  </a:schemeClr>
                </a:solidFill>
                <a:latin typeface="+mn-ea"/>
              </a:rPr>
              <a:t>の場合、⑰⑱をスキップすること</a:t>
            </a:r>
            <a:endParaRPr lang="en-US" altLang="ja-JP" sz="1050">
              <a:solidFill>
                <a:schemeClr val="tx1">
                  <a:lumMod val="65000"/>
                  <a:lumOff val="35000"/>
                </a:schemeClr>
              </a:solidFill>
              <a:latin typeface="+mn-ea"/>
              <a:ea typeface="+mn-ea"/>
            </a:endParaRPr>
          </a:p>
        </p:txBody>
      </p:sp>
      <p:cxnSp>
        <p:nvCxnSpPr>
          <p:cNvPr id="107" name="直線コネクタ 106">
            <a:extLst>
              <a:ext uri="{FF2B5EF4-FFF2-40B4-BE49-F238E27FC236}">
                <a16:creationId xmlns:a16="http://schemas.microsoft.com/office/drawing/2014/main" id="{CB4F88BF-2033-515F-C7F2-AFF15CE6BA94}"/>
              </a:ext>
            </a:extLst>
          </p:cNvPr>
          <p:cNvCxnSpPr>
            <a:cxnSpLocks/>
          </p:cNvCxnSpPr>
          <p:nvPr/>
        </p:nvCxnSpPr>
        <p:spPr>
          <a:xfrm>
            <a:off x="980009" y="4109818"/>
            <a:ext cx="11052000"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1E8AF60F-4ADE-E26A-BCA7-2F31F2760462}"/>
              </a:ext>
            </a:extLst>
          </p:cNvPr>
          <p:cNvCxnSpPr>
            <a:cxnSpLocks/>
          </p:cNvCxnSpPr>
          <p:nvPr/>
        </p:nvCxnSpPr>
        <p:spPr>
          <a:xfrm>
            <a:off x="980009" y="4812775"/>
            <a:ext cx="11052000"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9" name="直線矢印コネクタ 108">
            <a:extLst>
              <a:ext uri="{FF2B5EF4-FFF2-40B4-BE49-F238E27FC236}">
                <a16:creationId xmlns:a16="http://schemas.microsoft.com/office/drawing/2014/main" id="{EB663A20-E4D7-5565-6C4E-B3E4AA0CF77F}"/>
              </a:ext>
            </a:extLst>
          </p:cNvPr>
          <p:cNvCxnSpPr>
            <a:cxnSpLocks/>
            <a:stCxn id="86" idx="2"/>
            <a:endCxn id="58" idx="0"/>
          </p:cNvCxnSpPr>
          <p:nvPr/>
        </p:nvCxnSpPr>
        <p:spPr>
          <a:xfrm>
            <a:off x="3727219" y="3753399"/>
            <a:ext cx="885" cy="518633"/>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コネクタ: カギ線 113">
            <a:extLst>
              <a:ext uri="{FF2B5EF4-FFF2-40B4-BE49-F238E27FC236}">
                <a16:creationId xmlns:a16="http://schemas.microsoft.com/office/drawing/2014/main" id="{E3212340-AD38-E1F6-9943-7AC7AED77335}"/>
              </a:ext>
            </a:extLst>
          </p:cNvPr>
          <p:cNvCxnSpPr>
            <a:cxnSpLocks/>
            <a:stCxn id="86" idx="3"/>
            <a:endCxn id="71" idx="0"/>
          </p:cNvCxnSpPr>
          <p:nvPr/>
        </p:nvCxnSpPr>
        <p:spPr>
          <a:xfrm>
            <a:off x="4455477" y="3580599"/>
            <a:ext cx="423058" cy="1407547"/>
          </a:xfrm>
          <a:prstGeom prst="bentConnector2">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24D68A92-C4B6-0181-5D98-CB67692D98E6}"/>
              </a:ext>
            </a:extLst>
          </p:cNvPr>
          <p:cNvCxnSpPr>
            <a:cxnSpLocks/>
          </p:cNvCxnSpPr>
          <p:nvPr/>
        </p:nvCxnSpPr>
        <p:spPr>
          <a:xfrm>
            <a:off x="980463" y="1982294"/>
            <a:ext cx="11052000"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楕円 1">
            <a:extLst>
              <a:ext uri="{FF2B5EF4-FFF2-40B4-BE49-F238E27FC236}">
                <a16:creationId xmlns:a16="http://schemas.microsoft.com/office/drawing/2014/main" id="{3EAE4930-30AC-F6E2-E52E-A1D7116E4DE5}"/>
              </a:ext>
            </a:extLst>
          </p:cNvPr>
          <p:cNvSpPr/>
          <p:nvPr/>
        </p:nvSpPr>
        <p:spPr>
          <a:xfrm>
            <a:off x="1084015" y="2416539"/>
            <a:ext cx="216000" cy="216000"/>
          </a:xfrm>
          <a:prstGeom prst="ellipse">
            <a:avLst/>
          </a:prstGeom>
          <a:solidFill>
            <a:schemeClr val="bg1">
              <a:lumMod val="5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36000" tIns="36000" rIns="36000" bIns="36000" rtlCol="0" anchor="ctr"/>
          <a:lstStyle/>
          <a:p>
            <a:pPr algn="ctr"/>
            <a:r>
              <a:rPr kumimoji="1" lang="en-US" altLang="ja-JP" sz="1200">
                <a:solidFill>
                  <a:schemeClr val="bg1"/>
                </a:solidFill>
                <a:latin typeface="+mn-ea"/>
                <a:cs typeface="Hiragino Kaku Gothic Pro W3" charset="-128"/>
              </a:rPr>
              <a:t>15</a:t>
            </a:r>
            <a:endParaRPr kumimoji="1" lang="ja-JP" altLang="en-US" sz="1200">
              <a:solidFill>
                <a:schemeClr val="bg1"/>
              </a:solidFill>
              <a:latin typeface="+mn-ea"/>
              <a:cs typeface="Hiragino Kaku Gothic Pro W3" charset="-128"/>
            </a:endParaRPr>
          </a:p>
        </p:txBody>
      </p:sp>
      <p:sp>
        <p:nvSpPr>
          <p:cNvPr id="3" name="テキスト ボックス 7">
            <a:extLst>
              <a:ext uri="{FF2B5EF4-FFF2-40B4-BE49-F238E27FC236}">
                <a16:creationId xmlns:a16="http://schemas.microsoft.com/office/drawing/2014/main" id="{6ADB20C1-CC27-8821-4133-D99560033934}"/>
              </a:ext>
            </a:extLst>
          </p:cNvPr>
          <p:cNvSpPr txBox="1"/>
          <p:nvPr/>
        </p:nvSpPr>
        <p:spPr bwMode="auto">
          <a:xfrm>
            <a:off x="153781" y="1461661"/>
            <a:ext cx="720000" cy="1584453"/>
          </a:xfrm>
          <a:prstGeom prst="rect">
            <a:avLst/>
          </a:prstGeom>
          <a:solidFill>
            <a:schemeClr val="bg1">
              <a:lumMod val="85000"/>
            </a:schemeClr>
          </a:solidFill>
          <a:ln w="9525">
            <a:noFill/>
            <a:miter lim="800000"/>
            <a:headEnd/>
            <a:tailEnd/>
          </a:ln>
        </p:spPr>
        <p:txBody>
          <a:bodyPr wrap="square" rtlCol="0" anchor="ctr">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1000">
                <a:solidFill>
                  <a:schemeClr val="accent4">
                    <a:lumMod val="65000"/>
                    <a:lumOff val="35000"/>
                  </a:schemeClr>
                </a:solidFill>
                <a:latin typeface="+mn-ea"/>
                <a:cs typeface="メイリオ"/>
              </a:rPr>
              <a:t>税差額分明細作成</a:t>
            </a:r>
            <a:endParaRPr kumimoji="1" lang="ja-JP" altLang="en-US" sz="1000">
              <a:solidFill>
                <a:schemeClr val="accent4">
                  <a:lumMod val="65000"/>
                  <a:lumOff val="35000"/>
                </a:schemeClr>
              </a:solidFill>
              <a:latin typeface="+mn-ea"/>
              <a:cs typeface="メイリオ"/>
            </a:endParaRPr>
          </a:p>
        </p:txBody>
      </p:sp>
      <p:cxnSp>
        <p:nvCxnSpPr>
          <p:cNvPr id="4" name="直線コネクタ 3">
            <a:extLst>
              <a:ext uri="{FF2B5EF4-FFF2-40B4-BE49-F238E27FC236}">
                <a16:creationId xmlns:a16="http://schemas.microsoft.com/office/drawing/2014/main" id="{13E6BED6-84D0-02A2-7ED8-1C5785A4688D}"/>
              </a:ext>
            </a:extLst>
          </p:cNvPr>
          <p:cNvCxnSpPr>
            <a:cxnSpLocks/>
          </p:cNvCxnSpPr>
          <p:nvPr/>
        </p:nvCxnSpPr>
        <p:spPr>
          <a:xfrm>
            <a:off x="980463" y="3066783"/>
            <a:ext cx="11052000"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11" name="グループ化 10">
            <a:extLst>
              <a:ext uri="{FF2B5EF4-FFF2-40B4-BE49-F238E27FC236}">
                <a16:creationId xmlns:a16="http://schemas.microsoft.com/office/drawing/2014/main" id="{33EB10B4-B9C1-D421-134C-7EA42780B840}"/>
              </a:ext>
            </a:extLst>
          </p:cNvPr>
          <p:cNvGrpSpPr/>
          <p:nvPr/>
        </p:nvGrpSpPr>
        <p:grpSpPr>
          <a:xfrm>
            <a:off x="3180904" y="2351200"/>
            <a:ext cx="1094400" cy="346677"/>
            <a:chOff x="3180904" y="4353668"/>
            <a:chExt cx="1094400" cy="346677"/>
          </a:xfrm>
        </p:grpSpPr>
        <p:sp>
          <p:nvSpPr>
            <p:cNvPr id="36" name="フローチャート: 定義済み処理 35">
              <a:extLst>
                <a:ext uri="{FF2B5EF4-FFF2-40B4-BE49-F238E27FC236}">
                  <a16:creationId xmlns:a16="http://schemas.microsoft.com/office/drawing/2014/main" id="{F5C0CC2A-EF55-20A2-9C4D-147EB31163DC}"/>
                </a:ext>
              </a:extLst>
            </p:cNvPr>
            <p:cNvSpPr/>
            <p:nvPr/>
          </p:nvSpPr>
          <p:spPr>
            <a:xfrm>
              <a:off x="3180904" y="4353668"/>
              <a:ext cx="1092630" cy="346677"/>
            </a:xfrm>
            <a:prstGeom prst="flowChartPredefinedProcess">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050">
                <a:solidFill>
                  <a:schemeClr val="accent4">
                    <a:lumMod val="65000"/>
                    <a:lumOff val="35000"/>
                  </a:schemeClr>
                </a:solidFill>
                <a:latin typeface="+mn-ea"/>
              </a:endParaRPr>
            </a:p>
          </p:txBody>
        </p:sp>
        <p:sp>
          <p:nvSpPr>
            <p:cNvPr id="17" name="正方形/長方形 16">
              <a:extLst>
                <a:ext uri="{FF2B5EF4-FFF2-40B4-BE49-F238E27FC236}">
                  <a16:creationId xmlns:a16="http://schemas.microsoft.com/office/drawing/2014/main" id="{0BC19C41-8629-74BC-AE99-51B62BA6A335}"/>
                </a:ext>
              </a:extLst>
            </p:cNvPr>
            <p:cNvSpPr/>
            <p:nvPr/>
          </p:nvSpPr>
          <p:spPr>
            <a:xfrm>
              <a:off x="3180904" y="4353668"/>
              <a:ext cx="1094400" cy="3456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050">
                  <a:solidFill>
                    <a:schemeClr val="accent4">
                      <a:lumMod val="65000"/>
                      <a:lumOff val="35000"/>
                    </a:schemeClr>
                  </a:solidFill>
                  <a:effectLst>
                    <a:glow rad="63500">
                      <a:schemeClr val="bg1"/>
                    </a:glow>
                  </a:effectLst>
                  <a:latin typeface="+mn-ea"/>
                </a:rPr>
                <a:t>消費税差額</a:t>
              </a:r>
              <a:endParaRPr lang="en-US" altLang="ja-JP" sz="1050">
                <a:solidFill>
                  <a:schemeClr val="accent4">
                    <a:lumMod val="65000"/>
                    <a:lumOff val="35000"/>
                  </a:schemeClr>
                </a:solidFill>
                <a:effectLst>
                  <a:glow rad="63500">
                    <a:schemeClr val="bg1"/>
                  </a:glow>
                </a:effectLst>
                <a:latin typeface="+mn-ea"/>
              </a:endParaRPr>
            </a:p>
            <a:p>
              <a:pPr algn="ctr"/>
              <a:r>
                <a:rPr lang="ja-JP" altLang="en-US" sz="1050">
                  <a:solidFill>
                    <a:schemeClr val="accent4">
                      <a:lumMod val="65000"/>
                      <a:lumOff val="35000"/>
                    </a:schemeClr>
                  </a:solidFill>
                  <a:effectLst>
                    <a:glow rad="63500">
                      <a:schemeClr val="bg1"/>
                    </a:glow>
                  </a:effectLst>
                  <a:latin typeface="+mn-ea"/>
                </a:rPr>
                <a:t>明細作成</a:t>
              </a:r>
              <a:endParaRPr kumimoji="1" lang="ja-JP" altLang="en-US" sz="1050">
                <a:solidFill>
                  <a:schemeClr val="accent4">
                    <a:lumMod val="65000"/>
                    <a:lumOff val="35000"/>
                  </a:schemeClr>
                </a:solidFill>
                <a:effectLst>
                  <a:glow rad="63500">
                    <a:schemeClr val="bg1"/>
                  </a:glow>
                </a:effectLst>
                <a:latin typeface="+mn-ea"/>
              </a:endParaRPr>
            </a:p>
          </p:txBody>
        </p:sp>
      </p:grpSp>
      <p:sp>
        <p:nvSpPr>
          <p:cNvPr id="18" name="テキスト ボックス 7">
            <a:extLst>
              <a:ext uri="{FF2B5EF4-FFF2-40B4-BE49-F238E27FC236}">
                <a16:creationId xmlns:a16="http://schemas.microsoft.com/office/drawing/2014/main" id="{D1874F18-600E-E9E0-3239-A8C54E92AB53}"/>
              </a:ext>
            </a:extLst>
          </p:cNvPr>
          <p:cNvSpPr txBox="1"/>
          <p:nvPr/>
        </p:nvSpPr>
        <p:spPr bwMode="auto">
          <a:xfrm>
            <a:off x="5829662" y="2021317"/>
            <a:ext cx="6202800" cy="1006443"/>
          </a:xfrm>
          <a:prstGeom prst="rect">
            <a:avLst/>
          </a:prstGeom>
          <a:noFill/>
          <a:ln w="9525">
            <a:noFill/>
            <a:miter lim="800000"/>
            <a:headEnd/>
            <a:tailEnd/>
          </a:ln>
        </p:spPr>
        <p:txBody>
          <a:bodyPr wrap="square" rtlCol="0" anchor="ctr">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171450" indent="-171450">
              <a:buFont typeface="Arial" panose="020B0604020202020204" pitchFamily="34" charset="0"/>
              <a:buChar char="•"/>
            </a:pPr>
            <a:r>
              <a:rPr lang="ja-JP" altLang="en-US" sz="1050">
                <a:solidFill>
                  <a:schemeClr val="tx1">
                    <a:lumMod val="65000"/>
                    <a:lumOff val="35000"/>
                  </a:schemeClr>
                </a:solidFill>
                <a:latin typeface="+mn-ea"/>
              </a:rPr>
              <a:t>下記の条件を満たす場合、税差額分の明細を作成する</a:t>
            </a:r>
            <a:br>
              <a:rPr lang="en-US" altLang="ja-JP" sz="1050">
                <a:solidFill>
                  <a:schemeClr val="tx1">
                    <a:lumMod val="65000"/>
                    <a:lumOff val="35000"/>
                  </a:schemeClr>
                </a:solidFill>
                <a:latin typeface="+mn-ea"/>
              </a:rPr>
            </a:br>
            <a:r>
              <a:rPr lang="ja-JP" altLang="en-US" sz="1050">
                <a:solidFill>
                  <a:schemeClr val="tx1">
                    <a:lumMod val="65000"/>
                    <a:lumOff val="35000"/>
                  </a:schemeClr>
                </a:solidFill>
                <a:latin typeface="+mn-ea"/>
              </a:rPr>
              <a:t>└ 金額以外の設定値は借方の売掛金（未収入金）明細の値をコピーすること</a:t>
            </a:r>
            <a:br>
              <a:rPr lang="en-US" altLang="ja-JP" sz="1050">
                <a:solidFill>
                  <a:schemeClr val="tx1">
                    <a:lumMod val="65000"/>
                    <a:lumOff val="35000"/>
                  </a:schemeClr>
                </a:solidFill>
                <a:latin typeface="+mn-ea"/>
                <a:ea typeface="+mn-ea"/>
              </a:rPr>
            </a:br>
            <a:r>
              <a:rPr lang="ja-JP" altLang="en-US" sz="900">
                <a:solidFill>
                  <a:schemeClr val="tx1">
                    <a:lumMod val="65000"/>
                    <a:lumOff val="35000"/>
                  </a:schemeClr>
                </a:solidFill>
                <a:latin typeface="+mn-ea"/>
                <a:ea typeface="+mn-ea"/>
              </a:rPr>
              <a:t>* 参考資料のシート「項目マッピング」参照</a:t>
            </a:r>
            <a:br>
              <a:rPr lang="ja-JP" altLang="en-US" sz="1050">
                <a:solidFill>
                  <a:schemeClr val="tx1">
                    <a:lumMod val="65000"/>
                    <a:lumOff val="35000"/>
                  </a:schemeClr>
                </a:solidFill>
                <a:latin typeface="+mn-ea"/>
              </a:rPr>
            </a:br>
            <a:r>
              <a:rPr lang="en-US" altLang="ja-JP" sz="1050">
                <a:solidFill>
                  <a:schemeClr val="tx1">
                    <a:lumMod val="65000"/>
                    <a:lumOff val="35000"/>
                  </a:schemeClr>
                </a:solidFill>
                <a:latin typeface="+mn-ea"/>
              </a:rPr>
              <a:t>1. </a:t>
            </a:r>
            <a:r>
              <a:rPr lang="ja-JP" altLang="en-US" sz="1050">
                <a:solidFill>
                  <a:schemeClr val="tx1">
                    <a:lumMod val="65000"/>
                    <a:lumOff val="35000"/>
                  </a:schemeClr>
                </a:solidFill>
                <a:latin typeface="+mn-ea"/>
              </a:rPr>
              <a:t>⑥で消費税差額があること</a:t>
            </a:r>
            <a:br>
              <a:rPr lang="ja-JP" altLang="en-US" sz="1050">
                <a:solidFill>
                  <a:schemeClr val="tx1">
                    <a:lumMod val="65000"/>
                    <a:lumOff val="35000"/>
                  </a:schemeClr>
                </a:solidFill>
                <a:latin typeface="+mn-ea"/>
              </a:rPr>
            </a:br>
            <a:r>
              <a:rPr lang="en-US" altLang="ja-JP" sz="1050">
                <a:solidFill>
                  <a:schemeClr val="tx1">
                    <a:lumMod val="65000"/>
                    <a:lumOff val="35000"/>
                  </a:schemeClr>
                </a:solidFill>
                <a:latin typeface="+mn-ea"/>
              </a:rPr>
              <a:t>2. </a:t>
            </a:r>
            <a:r>
              <a:rPr lang="ja-JP" altLang="en-US" sz="1050">
                <a:solidFill>
                  <a:schemeClr val="tx1">
                    <a:lumMod val="65000"/>
                    <a:lumOff val="35000"/>
                  </a:schemeClr>
                </a:solidFill>
                <a:latin typeface="+mn-ea"/>
              </a:rPr>
              <a:t>税差額分の明細を作成していないこと</a:t>
            </a:r>
            <a:r>
              <a:rPr lang="en-US" altLang="ja-JP" sz="1050" baseline="30000">
                <a:solidFill>
                  <a:schemeClr val="tx1">
                    <a:lumMod val="65000"/>
                    <a:lumOff val="35000"/>
                  </a:schemeClr>
                </a:solidFill>
                <a:latin typeface="+mn-ea"/>
              </a:rPr>
              <a:t>*</a:t>
            </a:r>
            <a:br>
              <a:rPr lang="ja-JP" altLang="en-US" sz="1050">
                <a:solidFill>
                  <a:schemeClr val="tx1">
                    <a:lumMod val="65000"/>
                    <a:lumOff val="35000"/>
                  </a:schemeClr>
                </a:solidFill>
                <a:latin typeface="+mn-ea"/>
              </a:rPr>
            </a:br>
            <a:r>
              <a:rPr lang="en-US" altLang="ja-JP" sz="1050">
                <a:solidFill>
                  <a:schemeClr val="tx1">
                    <a:lumMod val="65000"/>
                    <a:lumOff val="35000"/>
                  </a:schemeClr>
                </a:solidFill>
                <a:latin typeface="+mn-ea"/>
              </a:rPr>
              <a:t>3. </a:t>
            </a:r>
            <a:r>
              <a:rPr lang="ja-JP" altLang="en-US" sz="1050">
                <a:solidFill>
                  <a:schemeClr val="tx1">
                    <a:lumMod val="65000"/>
                    <a:lumOff val="35000"/>
                  </a:schemeClr>
                </a:solidFill>
                <a:latin typeface="+mn-ea"/>
              </a:rPr>
              <a:t>⑭で処理手数料がある（</a:t>
            </a:r>
            <a:r>
              <a:rPr lang="en-US" altLang="ja-JP" sz="1050">
                <a:solidFill>
                  <a:schemeClr val="tx1">
                    <a:lumMod val="65000"/>
                    <a:lumOff val="35000"/>
                  </a:schemeClr>
                </a:solidFill>
                <a:latin typeface="+mn-ea"/>
              </a:rPr>
              <a:t>0</a:t>
            </a:r>
            <a:r>
              <a:rPr lang="ja-JP" altLang="en-US" sz="1050">
                <a:solidFill>
                  <a:schemeClr val="tx1">
                    <a:lumMod val="65000"/>
                    <a:lumOff val="35000"/>
                  </a:schemeClr>
                </a:solidFill>
                <a:latin typeface="+mn-ea"/>
              </a:rPr>
              <a:t>でない）こと</a:t>
            </a:r>
            <a:r>
              <a:rPr lang="en-US" altLang="ja-JP" sz="1050" baseline="30000">
                <a:solidFill>
                  <a:schemeClr val="tx1">
                    <a:lumMod val="65000"/>
                    <a:lumOff val="35000"/>
                  </a:schemeClr>
                </a:solidFill>
                <a:latin typeface="+mn-ea"/>
              </a:rPr>
              <a:t>*</a:t>
            </a:r>
            <a:endParaRPr lang="en-US" altLang="ja-JP" sz="1050">
              <a:solidFill>
                <a:schemeClr val="tx1">
                  <a:lumMod val="65000"/>
                  <a:lumOff val="35000"/>
                </a:schemeClr>
              </a:solidFill>
              <a:latin typeface="+mn-ea"/>
            </a:endParaRPr>
          </a:p>
        </p:txBody>
      </p:sp>
      <p:grpSp>
        <p:nvGrpSpPr>
          <p:cNvPr id="29" name="グループ化 28">
            <a:extLst>
              <a:ext uri="{FF2B5EF4-FFF2-40B4-BE49-F238E27FC236}">
                <a16:creationId xmlns:a16="http://schemas.microsoft.com/office/drawing/2014/main" id="{F714EE48-BCBF-88A3-4F35-E07D914FCAD3}"/>
              </a:ext>
            </a:extLst>
          </p:cNvPr>
          <p:cNvGrpSpPr/>
          <p:nvPr/>
        </p:nvGrpSpPr>
        <p:grpSpPr>
          <a:xfrm>
            <a:off x="3180904" y="1540346"/>
            <a:ext cx="1094400" cy="346677"/>
            <a:chOff x="3180904" y="4353668"/>
            <a:chExt cx="1094400" cy="346677"/>
          </a:xfrm>
        </p:grpSpPr>
        <p:sp>
          <p:nvSpPr>
            <p:cNvPr id="31" name="フローチャート: 定義済み処理 30">
              <a:extLst>
                <a:ext uri="{FF2B5EF4-FFF2-40B4-BE49-F238E27FC236}">
                  <a16:creationId xmlns:a16="http://schemas.microsoft.com/office/drawing/2014/main" id="{D34AE69C-5339-A60F-0796-0F2EEB672A75}"/>
                </a:ext>
              </a:extLst>
            </p:cNvPr>
            <p:cNvSpPr/>
            <p:nvPr/>
          </p:nvSpPr>
          <p:spPr>
            <a:xfrm>
              <a:off x="3180904" y="4353668"/>
              <a:ext cx="1092630" cy="346677"/>
            </a:xfrm>
            <a:prstGeom prst="flowChartPredefinedProcess">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050">
                <a:solidFill>
                  <a:schemeClr val="accent4">
                    <a:lumMod val="65000"/>
                    <a:lumOff val="35000"/>
                  </a:schemeClr>
                </a:solidFill>
                <a:latin typeface="+mn-ea"/>
              </a:endParaRPr>
            </a:p>
          </p:txBody>
        </p:sp>
        <p:sp>
          <p:nvSpPr>
            <p:cNvPr id="32" name="正方形/長方形 31">
              <a:extLst>
                <a:ext uri="{FF2B5EF4-FFF2-40B4-BE49-F238E27FC236}">
                  <a16:creationId xmlns:a16="http://schemas.microsoft.com/office/drawing/2014/main" id="{6A2020A5-5AD3-1007-3C67-99B379502067}"/>
                </a:ext>
              </a:extLst>
            </p:cNvPr>
            <p:cNvSpPr/>
            <p:nvPr/>
          </p:nvSpPr>
          <p:spPr>
            <a:xfrm>
              <a:off x="3180904" y="4353668"/>
              <a:ext cx="1094400" cy="3456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050">
                  <a:solidFill>
                    <a:schemeClr val="accent4">
                      <a:lumMod val="65000"/>
                      <a:lumOff val="35000"/>
                    </a:schemeClr>
                  </a:solidFill>
                  <a:effectLst>
                    <a:glow rad="63500">
                      <a:schemeClr val="bg1"/>
                    </a:glow>
                  </a:effectLst>
                  <a:latin typeface="+mn-ea"/>
                </a:rPr>
                <a:t>処理手数料</a:t>
              </a:r>
              <a:endParaRPr lang="en-US" altLang="ja-JP" sz="1050">
                <a:solidFill>
                  <a:schemeClr val="accent4">
                    <a:lumMod val="65000"/>
                    <a:lumOff val="35000"/>
                  </a:schemeClr>
                </a:solidFill>
                <a:effectLst>
                  <a:glow rad="63500">
                    <a:schemeClr val="bg1"/>
                  </a:glow>
                </a:effectLst>
                <a:latin typeface="+mn-ea"/>
              </a:endParaRPr>
            </a:p>
            <a:p>
              <a:pPr algn="ctr"/>
              <a:r>
                <a:rPr lang="ja-JP" altLang="en-US" sz="1050">
                  <a:solidFill>
                    <a:schemeClr val="accent4">
                      <a:lumMod val="65000"/>
                      <a:lumOff val="35000"/>
                    </a:schemeClr>
                  </a:solidFill>
                  <a:effectLst>
                    <a:glow rad="63500">
                      <a:schemeClr val="bg1"/>
                    </a:glow>
                  </a:effectLst>
                  <a:latin typeface="+mn-ea"/>
                </a:rPr>
                <a:t>有無チェック</a:t>
              </a:r>
              <a:endParaRPr lang="en-US" altLang="ja-JP" sz="1050">
                <a:solidFill>
                  <a:schemeClr val="accent4">
                    <a:lumMod val="65000"/>
                    <a:lumOff val="35000"/>
                  </a:schemeClr>
                </a:solidFill>
                <a:effectLst>
                  <a:glow rad="63500">
                    <a:schemeClr val="bg1"/>
                  </a:glow>
                </a:effectLst>
                <a:latin typeface="+mn-ea"/>
              </a:endParaRPr>
            </a:p>
          </p:txBody>
        </p:sp>
      </p:grpSp>
      <p:sp>
        <p:nvSpPr>
          <p:cNvPr id="33" name="フローチャート: 内部記憶 32">
            <a:extLst>
              <a:ext uri="{FF2B5EF4-FFF2-40B4-BE49-F238E27FC236}">
                <a16:creationId xmlns:a16="http://schemas.microsoft.com/office/drawing/2014/main" id="{4042DC8B-5911-07EA-F3E3-BA7CF97D05C6}"/>
              </a:ext>
            </a:extLst>
          </p:cNvPr>
          <p:cNvSpPr/>
          <p:nvPr/>
        </p:nvSpPr>
        <p:spPr>
          <a:xfrm>
            <a:off x="1572041" y="1540346"/>
            <a:ext cx="916739" cy="345600"/>
          </a:xfrm>
          <a:prstGeom prst="flowChartInternalStorage">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050">
                <a:solidFill>
                  <a:schemeClr val="tx1">
                    <a:lumMod val="65000"/>
                    <a:lumOff val="35000"/>
                  </a:schemeClr>
                </a:solidFill>
                <a:latin typeface="+mn-ea"/>
              </a:rPr>
              <a:t>経理入金</a:t>
            </a:r>
            <a:endParaRPr kumimoji="1" lang="ja-JP" altLang="en-US" sz="1050" baseline="30000">
              <a:solidFill>
                <a:schemeClr val="tx1">
                  <a:lumMod val="65000"/>
                  <a:lumOff val="35000"/>
                </a:schemeClr>
              </a:solidFill>
              <a:latin typeface="+mn-ea"/>
            </a:endParaRPr>
          </a:p>
        </p:txBody>
      </p:sp>
      <p:cxnSp>
        <p:nvCxnSpPr>
          <p:cNvPr id="35" name="直線矢印コネクタ 34">
            <a:extLst>
              <a:ext uri="{FF2B5EF4-FFF2-40B4-BE49-F238E27FC236}">
                <a16:creationId xmlns:a16="http://schemas.microsoft.com/office/drawing/2014/main" id="{5C9B4DCB-5245-DF28-4271-7703B791E420}"/>
              </a:ext>
            </a:extLst>
          </p:cNvPr>
          <p:cNvCxnSpPr>
            <a:cxnSpLocks/>
            <a:stCxn id="33" idx="3"/>
            <a:endCxn id="31" idx="1"/>
          </p:cNvCxnSpPr>
          <p:nvPr/>
        </p:nvCxnSpPr>
        <p:spPr>
          <a:xfrm>
            <a:off x="2488780" y="1713146"/>
            <a:ext cx="692124" cy="539"/>
          </a:xfrm>
          <a:prstGeom prst="straightConnector1">
            <a:avLst/>
          </a:prstGeom>
          <a:ln>
            <a:solidFill>
              <a:schemeClr val="bg1">
                <a:lumMod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7" name="テキスト ボックス 7">
            <a:extLst>
              <a:ext uri="{FF2B5EF4-FFF2-40B4-BE49-F238E27FC236}">
                <a16:creationId xmlns:a16="http://schemas.microsoft.com/office/drawing/2014/main" id="{2CB35F45-70E5-6744-62EC-28C6F149839F}"/>
              </a:ext>
            </a:extLst>
          </p:cNvPr>
          <p:cNvSpPr txBox="1"/>
          <p:nvPr/>
        </p:nvSpPr>
        <p:spPr bwMode="auto">
          <a:xfrm>
            <a:off x="5829208" y="1482330"/>
            <a:ext cx="6202800" cy="404181"/>
          </a:xfrm>
          <a:prstGeom prst="rect">
            <a:avLst/>
          </a:prstGeom>
          <a:noFill/>
          <a:ln w="9525">
            <a:noFill/>
            <a:miter lim="800000"/>
            <a:headEnd/>
            <a:tailEnd/>
          </a:ln>
        </p:spPr>
        <p:txBody>
          <a:bodyPr wrap="square" rtlCol="0" anchor="ctr">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171450" indent="-171450">
              <a:buFont typeface="Arial" panose="020B0604020202020204" pitchFamily="34" charset="0"/>
              <a:buChar char="•"/>
            </a:pPr>
            <a:r>
              <a:rPr lang="ja-JP" altLang="en-US" sz="1050">
                <a:solidFill>
                  <a:schemeClr val="tx1">
                    <a:lumMod val="65000"/>
                    <a:lumOff val="35000"/>
                  </a:schemeClr>
                </a:solidFill>
                <a:latin typeface="+mn-ea"/>
                <a:ea typeface="+mn-ea"/>
              </a:rPr>
              <a:t>入金＃を</a:t>
            </a:r>
            <a:r>
              <a:rPr lang="en-US" altLang="ja-JP" sz="1050">
                <a:solidFill>
                  <a:schemeClr val="tx1">
                    <a:lumMod val="65000"/>
                    <a:lumOff val="35000"/>
                  </a:schemeClr>
                </a:solidFill>
                <a:latin typeface="+mn-ea"/>
                <a:ea typeface="+mn-ea"/>
              </a:rPr>
              <a:t>Key</a:t>
            </a:r>
            <a:r>
              <a:rPr lang="ja-JP" altLang="en-US" sz="1050">
                <a:solidFill>
                  <a:schemeClr val="tx1">
                    <a:lumMod val="65000"/>
                    <a:lumOff val="35000"/>
                  </a:schemeClr>
                </a:solidFill>
                <a:latin typeface="+mn-ea"/>
                <a:ea typeface="+mn-ea"/>
              </a:rPr>
              <a:t>に処理手数料額を取得し、値をチェックすること</a:t>
            </a:r>
            <a:endParaRPr lang="en-US" altLang="ja-JP" sz="1050">
              <a:solidFill>
                <a:schemeClr val="accent4">
                  <a:lumMod val="65000"/>
                  <a:lumOff val="35000"/>
                </a:schemeClr>
              </a:solidFill>
              <a:latin typeface="+mn-ea"/>
              <a:cs typeface="メイリオ"/>
            </a:endParaRPr>
          </a:p>
        </p:txBody>
      </p:sp>
      <p:cxnSp>
        <p:nvCxnSpPr>
          <p:cNvPr id="46" name="直線矢印コネクタ 45">
            <a:extLst>
              <a:ext uri="{FF2B5EF4-FFF2-40B4-BE49-F238E27FC236}">
                <a16:creationId xmlns:a16="http://schemas.microsoft.com/office/drawing/2014/main" id="{438E2EF9-0B1E-CBA3-E6D7-453BCEBED7DA}"/>
              </a:ext>
            </a:extLst>
          </p:cNvPr>
          <p:cNvCxnSpPr>
            <a:cxnSpLocks/>
            <a:stCxn id="32" idx="2"/>
            <a:endCxn id="36" idx="0"/>
          </p:cNvCxnSpPr>
          <p:nvPr/>
        </p:nvCxnSpPr>
        <p:spPr>
          <a:xfrm flipH="1">
            <a:off x="3727219" y="1885946"/>
            <a:ext cx="885" cy="46525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3" name="楕円 72">
            <a:extLst>
              <a:ext uri="{FF2B5EF4-FFF2-40B4-BE49-F238E27FC236}">
                <a16:creationId xmlns:a16="http://schemas.microsoft.com/office/drawing/2014/main" id="{1A584C30-7FA5-3F08-DFCB-A33C4561BF51}"/>
              </a:ext>
            </a:extLst>
          </p:cNvPr>
          <p:cNvSpPr/>
          <p:nvPr/>
        </p:nvSpPr>
        <p:spPr>
          <a:xfrm>
            <a:off x="1084015" y="1599632"/>
            <a:ext cx="216000" cy="216000"/>
          </a:xfrm>
          <a:prstGeom prst="ellipse">
            <a:avLst/>
          </a:prstGeom>
          <a:solidFill>
            <a:schemeClr val="bg1">
              <a:lumMod val="5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36000" tIns="36000" rIns="36000" bIns="36000" rtlCol="0" anchor="ctr"/>
          <a:lstStyle/>
          <a:p>
            <a:pPr algn="ctr"/>
            <a:r>
              <a:rPr kumimoji="1" lang="en-US" altLang="ja-JP" sz="1200">
                <a:solidFill>
                  <a:schemeClr val="bg1"/>
                </a:solidFill>
                <a:latin typeface="+mn-ea"/>
                <a:cs typeface="Hiragino Kaku Gothic Pro W3" charset="-128"/>
              </a:rPr>
              <a:t>14</a:t>
            </a:r>
            <a:endParaRPr kumimoji="1" lang="ja-JP" altLang="en-US" sz="1200">
              <a:solidFill>
                <a:schemeClr val="bg1"/>
              </a:solidFill>
              <a:latin typeface="+mn-ea"/>
              <a:cs typeface="Hiragino Kaku Gothic Pro W3" charset="-128"/>
            </a:endParaRPr>
          </a:p>
        </p:txBody>
      </p:sp>
      <p:cxnSp>
        <p:nvCxnSpPr>
          <p:cNvPr id="74" name="直線コネクタ 73">
            <a:extLst>
              <a:ext uri="{FF2B5EF4-FFF2-40B4-BE49-F238E27FC236}">
                <a16:creationId xmlns:a16="http://schemas.microsoft.com/office/drawing/2014/main" id="{70BE6BAD-7B90-A2C6-AE52-FBEC7509B3C1}"/>
              </a:ext>
            </a:extLst>
          </p:cNvPr>
          <p:cNvCxnSpPr>
            <a:cxnSpLocks/>
          </p:cNvCxnSpPr>
          <p:nvPr/>
        </p:nvCxnSpPr>
        <p:spPr>
          <a:xfrm>
            <a:off x="980463" y="1440992"/>
            <a:ext cx="11052000"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8" name="コネクタ: カギ線 77">
            <a:extLst>
              <a:ext uri="{FF2B5EF4-FFF2-40B4-BE49-F238E27FC236}">
                <a16:creationId xmlns:a16="http://schemas.microsoft.com/office/drawing/2014/main" id="{0406505D-26BD-DB75-A895-CF2FD68DF0B9}"/>
              </a:ext>
            </a:extLst>
          </p:cNvPr>
          <p:cNvCxnSpPr>
            <a:cxnSpLocks/>
            <a:stCxn id="71" idx="2"/>
            <a:endCxn id="115" idx="0"/>
          </p:cNvCxnSpPr>
          <p:nvPr/>
        </p:nvCxnSpPr>
        <p:spPr>
          <a:xfrm rot="5400000">
            <a:off x="4103969" y="4956544"/>
            <a:ext cx="397364" cy="1151769"/>
          </a:xfrm>
          <a:prstGeom prst="bentConnector3">
            <a:avLst>
              <a:gd name="adj1" fmla="val 50000"/>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コネクタ 98">
            <a:extLst>
              <a:ext uri="{FF2B5EF4-FFF2-40B4-BE49-F238E27FC236}">
                <a16:creationId xmlns:a16="http://schemas.microsoft.com/office/drawing/2014/main" id="{78D489E3-5860-E6E9-DBE3-79CE4C18D5B5}"/>
              </a:ext>
            </a:extLst>
          </p:cNvPr>
          <p:cNvCxnSpPr>
            <a:cxnSpLocks/>
          </p:cNvCxnSpPr>
          <p:nvPr/>
        </p:nvCxnSpPr>
        <p:spPr>
          <a:xfrm>
            <a:off x="980009" y="5532966"/>
            <a:ext cx="11052000"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115" name="楕円 114">
            <a:extLst>
              <a:ext uri="{FF2B5EF4-FFF2-40B4-BE49-F238E27FC236}">
                <a16:creationId xmlns:a16="http://schemas.microsoft.com/office/drawing/2014/main" id="{3B14FD29-AE33-77AE-E0E6-BF5A71ED7BDE}"/>
              </a:ext>
            </a:extLst>
          </p:cNvPr>
          <p:cNvSpPr/>
          <p:nvPr/>
        </p:nvSpPr>
        <p:spPr>
          <a:xfrm>
            <a:off x="3564766" y="5731110"/>
            <a:ext cx="324000" cy="324000"/>
          </a:xfrm>
          <a:prstGeom prst="ellipse">
            <a:avLst/>
          </a:prstGeom>
          <a:solidFill>
            <a:schemeClr val="bg1">
              <a:lumMod val="5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en-US" altLang="ja-JP" sz="1400">
                <a:solidFill>
                  <a:schemeClr val="bg1"/>
                </a:solidFill>
                <a:latin typeface="+mn-ea"/>
                <a:cs typeface="Hiragino Kaku Gothic Pro W3" charset="-128"/>
              </a:rPr>
              <a:t>D</a:t>
            </a:r>
            <a:endParaRPr kumimoji="1" lang="ja-JP" altLang="en-US" sz="1400">
              <a:solidFill>
                <a:schemeClr val="bg1"/>
              </a:solidFill>
              <a:latin typeface="+mn-ea"/>
              <a:cs typeface="Hiragino Kaku Gothic Pro W3" charset="-128"/>
            </a:endParaRPr>
          </a:p>
        </p:txBody>
      </p:sp>
      <p:sp>
        <p:nvSpPr>
          <p:cNvPr id="8" name="正方形/長方形 7">
            <a:extLst>
              <a:ext uri="{FF2B5EF4-FFF2-40B4-BE49-F238E27FC236}">
                <a16:creationId xmlns:a16="http://schemas.microsoft.com/office/drawing/2014/main" id="{C401C88E-F660-6B8F-85ED-E97BC55251DB}"/>
              </a:ext>
            </a:extLst>
          </p:cNvPr>
          <p:cNvSpPr/>
          <p:nvPr/>
        </p:nvSpPr>
        <p:spPr>
          <a:xfrm>
            <a:off x="8303236" y="5582418"/>
            <a:ext cx="3780000" cy="221153"/>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80550">
              <a:spcBef>
                <a:spcPts val="1800"/>
              </a:spcBef>
            </a:pPr>
            <a:r>
              <a:rPr lang="en-US" altLang="ja-JP" sz="900">
                <a:solidFill>
                  <a:schemeClr val="accent4">
                    <a:lumMod val="65000"/>
                    <a:lumOff val="35000"/>
                  </a:schemeClr>
                </a:solidFill>
                <a:latin typeface="+mn-ea"/>
                <a:cs typeface="Hiragino Kaku Gothic Pro W3" charset="-128"/>
              </a:rPr>
              <a:t>* Appendix </a:t>
            </a:r>
            <a:r>
              <a:rPr lang="ja-JP" altLang="en-US" sz="900">
                <a:solidFill>
                  <a:schemeClr val="accent4">
                    <a:lumMod val="65000"/>
                    <a:lumOff val="35000"/>
                  </a:schemeClr>
                </a:solidFill>
                <a:latin typeface="+mn-ea"/>
                <a:cs typeface="Hiragino Kaku Gothic Pro W3" charset="-128"/>
              </a:rPr>
              <a:t>「分割入金時の消費税差額</a:t>
            </a:r>
            <a:r>
              <a:rPr lang="en-US" altLang="ja-JP" sz="900">
                <a:solidFill>
                  <a:schemeClr val="accent4">
                    <a:lumMod val="65000"/>
                    <a:lumOff val="35000"/>
                  </a:schemeClr>
                </a:solidFill>
                <a:latin typeface="+mn-ea"/>
                <a:cs typeface="Hiragino Kaku Gothic Pro W3" charset="-128"/>
              </a:rPr>
              <a:t>/</a:t>
            </a:r>
            <a:r>
              <a:rPr lang="ja-JP" altLang="en-US" sz="900">
                <a:solidFill>
                  <a:schemeClr val="accent4">
                    <a:lumMod val="65000"/>
                    <a:lumOff val="35000"/>
                  </a:schemeClr>
                </a:solidFill>
                <a:latin typeface="+mn-ea"/>
                <a:cs typeface="Hiragino Kaku Gothic Pro W3" charset="-128"/>
              </a:rPr>
              <a:t>処理手数料の計上について」参照</a:t>
            </a:r>
            <a:endParaRPr lang="en-US" altLang="ja-JP" sz="900">
              <a:solidFill>
                <a:schemeClr val="accent4">
                  <a:lumMod val="65000"/>
                  <a:lumOff val="35000"/>
                </a:schemeClr>
              </a:solidFill>
              <a:latin typeface="+mn-ea"/>
              <a:cs typeface="Hiragino Kaku Gothic Pro W3" charset="-128"/>
            </a:endParaRPr>
          </a:p>
        </p:txBody>
      </p:sp>
    </p:spTree>
    <p:extLst>
      <p:ext uri="{BB962C8B-B14F-4D97-AF65-F5344CB8AC3E}">
        <p14:creationId xmlns:p14="http://schemas.microsoft.com/office/powerpoint/2010/main" val="4615362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D945F68-DFAE-49C4-841B-8F39A5D3C2B7}"/>
              </a:ext>
            </a:extLst>
          </p:cNvPr>
          <p:cNvSpPr>
            <a:spLocks noGrp="1"/>
          </p:cNvSpPr>
          <p:nvPr>
            <p:ph type="title"/>
          </p:nvPr>
        </p:nvSpPr>
        <p:spPr>
          <a:xfrm>
            <a:off x="203200" y="152403"/>
            <a:ext cx="9931400" cy="379413"/>
          </a:xfrm>
        </p:spPr>
        <p:txBody>
          <a:bodyPr/>
          <a:lstStyle/>
          <a:p>
            <a:r>
              <a:rPr lang="ja-JP" altLang="en-US">
                <a:solidFill>
                  <a:schemeClr val="tx1">
                    <a:lumMod val="65000"/>
                    <a:lumOff val="35000"/>
                  </a:schemeClr>
                </a:solidFill>
                <a:latin typeface="+mn-ea"/>
                <a:ea typeface="+mn-ea"/>
              </a:rPr>
              <a:t>簡易フロー（</a:t>
            </a:r>
            <a:r>
              <a:rPr lang="en-US" altLang="ja-JP">
                <a:solidFill>
                  <a:schemeClr val="tx1">
                    <a:lumMod val="65000"/>
                    <a:lumOff val="35000"/>
                  </a:schemeClr>
                </a:solidFill>
                <a:latin typeface="+mn-ea"/>
                <a:ea typeface="+mn-ea"/>
              </a:rPr>
              <a:t>4/4</a:t>
            </a:r>
            <a:r>
              <a:rPr lang="ja-JP" altLang="en-US">
                <a:solidFill>
                  <a:schemeClr val="tx1">
                    <a:lumMod val="65000"/>
                    <a:lumOff val="35000"/>
                  </a:schemeClr>
                </a:solidFill>
                <a:latin typeface="+mn-ea"/>
                <a:ea typeface="+mn-ea"/>
              </a:rPr>
              <a:t>）</a:t>
            </a:r>
            <a:endParaRPr lang="en-US" altLang="ja-JP">
              <a:solidFill>
                <a:schemeClr val="tx1">
                  <a:lumMod val="65000"/>
                  <a:lumOff val="35000"/>
                </a:schemeClr>
              </a:solidFill>
              <a:latin typeface="+mn-ea"/>
              <a:ea typeface="+mn-ea"/>
            </a:endParaRPr>
          </a:p>
        </p:txBody>
      </p:sp>
      <p:sp>
        <p:nvSpPr>
          <p:cNvPr id="6" name="スライド番号プレースホルダー 3">
            <a:extLst>
              <a:ext uri="{FF2B5EF4-FFF2-40B4-BE49-F238E27FC236}">
                <a16:creationId xmlns:a16="http://schemas.microsoft.com/office/drawing/2014/main" id="{57192E70-7EF2-441E-B406-8F9A2A5629CA}"/>
              </a:ext>
            </a:extLst>
          </p:cNvPr>
          <p:cNvSpPr txBox="1">
            <a:spLocks/>
          </p:cNvSpPr>
          <p:nvPr/>
        </p:nvSpPr>
        <p:spPr bwMode="auto">
          <a:xfrm>
            <a:off x="4804833" y="6627168"/>
            <a:ext cx="2540000" cy="2308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ja-JP"/>
            </a:defPPr>
            <a:lvl1pPr algn="ctr" rtl="0" fontAlgn="base">
              <a:spcBef>
                <a:spcPct val="0"/>
              </a:spcBef>
              <a:spcAft>
                <a:spcPct val="0"/>
              </a:spcAft>
              <a:defRPr kumimoji="0" sz="1100" b="0" i="0" kern="1200">
                <a:solidFill>
                  <a:schemeClr val="bg2">
                    <a:lumMod val="75000"/>
                  </a:schemeClr>
                </a:solidFill>
                <a:latin typeface="Meiryo UI" panose="020B0604030504040204" pitchFamily="50" charset="-128"/>
                <a:ea typeface="Meiryo UI" panose="020B0604030504040204" pitchFamily="50" charset="-128"/>
                <a:cs typeface="Meiryo UI" panose="020B0604030504040204" pitchFamily="50" charset="-128"/>
                <a:sym typeface="MS UI Gothic" panose="020B0600070205080204" pitchFamily="34" charset="-128"/>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EB72A429-DDC7-41CC-AC2C-79132BE59620}" type="slidenum">
              <a:rPr kumimoji="0" lang="en-US" altLang="ja-JP" sz="1100" b="0" i="0" u="none" strike="noStrike" kern="1200" cap="none" spc="0" normalizeH="0" baseline="0" noProof="0" smtClean="0">
                <a:ln>
                  <a:noFill/>
                </a:ln>
                <a:solidFill>
                  <a:srgbClr val="000000">
                    <a:lumMod val="85000"/>
                    <a:lumOff val="15000"/>
                  </a:srgbClr>
                </a:solidFill>
                <a:effectLst/>
                <a:uLnTx/>
                <a:uFillTx/>
                <a:latin typeface="+mn-ea"/>
                <a:ea typeface="+mn-ea"/>
                <a:sym typeface="MS UI Gothic" panose="020B0600070205080204" pitchFamily="34" charset="-128"/>
              </a:rPr>
              <a:pPr marL="0" marR="0" lvl="0" indent="0" algn="ctr" defTabSz="914400" rtl="0" eaLnBrk="1" fontAlgn="base" latinLnBrk="0" hangingPunct="1">
                <a:lnSpc>
                  <a:spcPct val="100000"/>
                </a:lnSpc>
                <a:spcBef>
                  <a:spcPct val="0"/>
                </a:spcBef>
                <a:spcAft>
                  <a:spcPct val="0"/>
                </a:spcAft>
                <a:buClrTx/>
                <a:buSzTx/>
                <a:buFontTx/>
                <a:buNone/>
                <a:tabLst/>
                <a:defRPr/>
              </a:pPr>
              <a:t>19</a:t>
            </a:fld>
            <a:endParaRPr kumimoji="0" lang="en-US" altLang="ja-JP" sz="1100" b="0" i="0" u="none" strike="noStrike" kern="1200" cap="none" spc="0" normalizeH="0" baseline="0" noProof="0">
              <a:ln>
                <a:noFill/>
              </a:ln>
              <a:solidFill>
                <a:srgbClr val="000000">
                  <a:lumMod val="85000"/>
                  <a:lumOff val="15000"/>
                </a:srgbClr>
              </a:solidFill>
              <a:effectLst/>
              <a:uLnTx/>
              <a:uFillTx/>
              <a:latin typeface="+mn-ea"/>
              <a:ea typeface="+mn-ea"/>
              <a:sym typeface="MS UI Gothic" panose="020B0600070205080204" pitchFamily="34" charset="-128"/>
            </a:endParaRPr>
          </a:p>
        </p:txBody>
      </p:sp>
      <p:sp>
        <p:nvSpPr>
          <p:cNvPr id="48" name="正方形/長方形 47">
            <a:extLst>
              <a:ext uri="{FF2B5EF4-FFF2-40B4-BE49-F238E27FC236}">
                <a16:creationId xmlns:a16="http://schemas.microsoft.com/office/drawing/2014/main" id="{45AD5E9A-3CC2-A35A-9ED2-E7331E2674A9}"/>
              </a:ext>
            </a:extLst>
          </p:cNvPr>
          <p:cNvSpPr/>
          <p:nvPr/>
        </p:nvSpPr>
        <p:spPr>
          <a:xfrm>
            <a:off x="5829209" y="683628"/>
            <a:ext cx="6202800" cy="28814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36000" tIns="36000" rIns="36000" bIns="36000" rtlCol="0" anchor="ctr">
            <a:noAutofit/>
          </a:bodyPr>
          <a:lstStyle/>
          <a:p>
            <a:pPr algn="ctr"/>
            <a:r>
              <a:rPr kumimoji="1" lang="ja-JP" altLang="en-US" sz="1200">
                <a:solidFill>
                  <a:schemeClr val="tx1">
                    <a:lumMod val="65000"/>
                    <a:lumOff val="35000"/>
                  </a:schemeClr>
                </a:solidFill>
                <a:latin typeface="+mn-ea"/>
                <a:cs typeface="Hiragino Kaku Gothic Pro W3" charset="-128"/>
              </a:rPr>
              <a:t>要求事項</a:t>
            </a:r>
            <a:endParaRPr kumimoji="1" lang="en-US" altLang="ja-JP" sz="1200">
              <a:solidFill>
                <a:schemeClr val="tx1">
                  <a:lumMod val="65000"/>
                  <a:lumOff val="35000"/>
                </a:schemeClr>
              </a:solidFill>
              <a:latin typeface="+mn-ea"/>
              <a:cs typeface="Hiragino Kaku Gothic Pro W3" charset="-128"/>
            </a:endParaRPr>
          </a:p>
        </p:txBody>
      </p:sp>
      <p:cxnSp>
        <p:nvCxnSpPr>
          <p:cNvPr id="49" name="直線コネクタ 48">
            <a:extLst>
              <a:ext uri="{FF2B5EF4-FFF2-40B4-BE49-F238E27FC236}">
                <a16:creationId xmlns:a16="http://schemas.microsoft.com/office/drawing/2014/main" id="{F15D40F2-2CDA-BE35-EF37-6131428B4949}"/>
              </a:ext>
            </a:extLst>
          </p:cNvPr>
          <p:cNvCxnSpPr>
            <a:cxnSpLocks/>
          </p:cNvCxnSpPr>
          <p:nvPr/>
        </p:nvCxnSpPr>
        <p:spPr>
          <a:xfrm>
            <a:off x="5829209" y="971775"/>
            <a:ext cx="6202800"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1" name="正方形/長方形 50">
            <a:extLst>
              <a:ext uri="{FF2B5EF4-FFF2-40B4-BE49-F238E27FC236}">
                <a16:creationId xmlns:a16="http://schemas.microsoft.com/office/drawing/2014/main" id="{BAABB495-4692-7A85-FE5D-CD2F6B5D502D}"/>
              </a:ext>
            </a:extLst>
          </p:cNvPr>
          <p:cNvSpPr/>
          <p:nvPr/>
        </p:nvSpPr>
        <p:spPr>
          <a:xfrm>
            <a:off x="1517946" y="683628"/>
            <a:ext cx="4201340" cy="28814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36000" tIns="36000" rIns="36000" bIns="36000" rtlCol="0" anchor="ctr">
            <a:noAutofit/>
          </a:bodyPr>
          <a:lstStyle/>
          <a:p>
            <a:pPr algn="ctr"/>
            <a:r>
              <a:rPr lang="ja-JP" altLang="en-US" sz="1200">
                <a:solidFill>
                  <a:schemeClr val="tx1">
                    <a:lumMod val="65000"/>
                    <a:lumOff val="35000"/>
                  </a:schemeClr>
                </a:solidFill>
                <a:latin typeface="+mn-ea"/>
                <a:cs typeface="Hiragino Kaku Gothic Pro W3" charset="-128"/>
              </a:rPr>
              <a:t>処理</a:t>
            </a:r>
            <a:endParaRPr kumimoji="1" lang="en-US" altLang="ja-JP" sz="1200">
              <a:solidFill>
                <a:schemeClr val="tx1">
                  <a:lumMod val="65000"/>
                  <a:lumOff val="35000"/>
                </a:schemeClr>
              </a:solidFill>
              <a:latin typeface="+mn-ea"/>
              <a:cs typeface="Hiragino Kaku Gothic Pro W3" charset="-128"/>
            </a:endParaRPr>
          </a:p>
        </p:txBody>
      </p:sp>
      <p:cxnSp>
        <p:nvCxnSpPr>
          <p:cNvPr id="52" name="直線コネクタ 51">
            <a:extLst>
              <a:ext uri="{FF2B5EF4-FFF2-40B4-BE49-F238E27FC236}">
                <a16:creationId xmlns:a16="http://schemas.microsoft.com/office/drawing/2014/main" id="{B01264F9-27BC-3713-C318-F28E20E54F84}"/>
              </a:ext>
            </a:extLst>
          </p:cNvPr>
          <p:cNvCxnSpPr>
            <a:cxnSpLocks/>
          </p:cNvCxnSpPr>
          <p:nvPr/>
        </p:nvCxnSpPr>
        <p:spPr>
          <a:xfrm>
            <a:off x="1517946" y="971775"/>
            <a:ext cx="4201340"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4" name="正方形/長方形 53">
            <a:extLst>
              <a:ext uri="{FF2B5EF4-FFF2-40B4-BE49-F238E27FC236}">
                <a16:creationId xmlns:a16="http://schemas.microsoft.com/office/drawing/2014/main" id="{37886245-FF0F-E585-0EE9-C33868B8A695}"/>
              </a:ext>
            </a:extLst>
          </p:cNvPr>
          <p:cNvSpPr/>
          <p:nvPr/>
        </p:nvSpPr>
        <p:spPr>
          <a:xfrm>
            <a:off x="975101" y="683628"/>
            <a:ext cx="432922" cy="28814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36000" tIns="36000" rIns="36000" bIns="36000" rtlCol="0" anchor="ctr">
            <a:noAutofit/>
          </a:bodyPr>
          <a:lstStyle/>
          <a:p>
            <a:pPr algn="ctr"/>
            <a:r>
              <a:rPr lang="en-US" altLang="ja-JP" sz="1200">
                <a:solidFill>
                  <a:schemeClr val="tx1">
                    <a:lumMod val="65000"/>
                    <a:lumOff val="35000"/>
                  </a:schemeClr>
                </a:solidFill>
                <a:latin typeface="+mn-ea"/>
                <a:cs typeface="Hiragino Kaku Gothic Pro W3" charset="-128"/>
              </a:rPr>
              <a:t>#</a:t>
            </a:r>
            <a:endParaRPr kumimoji="1" lang="en-US" altLang="ja-JP" sz="1200">
              <a:solidFill>
                <a:schemeClr val="tx1">
                  <a:lumMod val="65000"/>
                  <a:lumOff val="35000"/>
                </a:schemeClr>
              </a:solidFill>
              <a:latin typeface="+mn-ea"/>
              <a:cs typeface="Hiragino Kaku Gothic Pro W3" charset="-128"/>
            </a:endParaRPr>
          </a:p>
        </p:txBody>
      </p:sp>
      <p:cxnSp>
        <p:nvCxnSpPr>
          <p:cNvPr id="55" name="直線コネクタ 54">
            <a:extLst>
              <a:ext uri="{FF2B5EF4-FFF2-40B4-BE49-F238E27FC236}">
                <a16:creationId xmlns:a16="http://schemas.microsoft.com/office/drawing/2014/main" id="{E14DCEE9-113D-160F-E664-18A22FDBD4B7}"/>
              </a:ext>
            </a:extLst>
          </p:cNvPr>
          <p:cNvCxnSpPr>
            <a:cxnSpLocks/>
          </p:cNvCxnSpPr>
          <p:nvPr/>
        </p:nvCxnSpPr>
        <p:spPr>
          <a:xfrm>
            <a:off x="975101" y="971775"/>
            <a:ext cx="432922"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4" name="楕円 33">
            <a:extLst>
              <a:ext uri="{FF2B5EF4-FFF2-40B4-BE49-F238E27FC236}">
                <a16:creationId xmlns:a16="http://schemas.microsoft.com/office/drawing/2014/main" id="{CB32549D-B4A8-5BE3-17EE-F4B653A874D0}"/>
              </a:ext>
            </a:extLst>
          </p:cNvPr>
          <p:cNvSpPr/>
          <p:nvPr/>
        </p:nvSpPr>
        <p:spPr>
          <a:xfrm>
            <a:off x="3564766" y="1049127"/>
            <a:ext cx="324000" cy="324000"/>
          </a:xfrm>
          <a:prstGeom prst="ellipse">
            <a:avLst/>
          </a:prstGeom>
          <a:solidFill>
            <a:schemeClr val="bg1">
              <a:lumMod val="5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en-US" altLang="ja-JP" sz="1400">
                <a:solidFill>
                  <a:schemeClr val="bg1"/>
                </a:solidFill>
                <a:latin typeface="+mn-ea"/>
                <a:cs typeface="Hiragino Kaku Gothic Pro W3" charset="-128"/>
              </a:rPr>
              <a:t>D</a:t>
            </a:r>
            <a:endParaRPr kumimoji="1" lang="ja-JP" altLang="en-US" sz="1400">
              <a:solidFill>
                <a:schemeClr val="bg1"/>
              </a:solidFill>
              <a:latin typeface="+mn-ea"/>
              <a:cs typeface="Hiragino Kaku Gothic Pro W3" charset="-128"/>
            </a:endParaRPr>
          </a:p>
        </p:txBody>
      </p:sp>
      <p:grpSp>
        <p:nvGrpSpPr>
          <p:cNvPr id="45" name="グループ化 44">
            <a:extLst>
              <a:ext uri="{FF2B5EF4-FFF2-40B4-BE49-F238E27FC236}">
                <a16:creationId xmlns:a16="http://schemas.microsoft.com/office/drawing/2014/main" id="{E48F6354-D095-0CA4-296E-A2BE963CE4E1}"/>
              </a:ext>
            </a:extLst>
          </p:cNvPr>
          <p:cNvGrpSpPr/>
          <p:nvPr/>
        </p:nvGrpSpPr>
        <p:grpSpPr>
          <a:xfrm>
            <a:off x="153779" y="683628"/>
            <a:ext cx="720000" cy="288147"/>
            <a:chOff x="2512939" y="1950407"/>
            <a:chExt cx="1468121" cy="288147"/>
          </a:xfrm>
        </p:grpSpPr>
        <p:sp>
          <p:nvSpPr>
            <p:cNvPr id="47" name="正方形/長方形 46">
              <a:extLst>
                <a:ext uri="{FF2B5EF4-FFF2-40B4-BE49-F238E27FC236}">
                  <a16:creationId xmlns:a16="http://schemas.microsoft.com/office/drawing/2014/main" id="{D31FDD50-B4AB-792A-9A77-D9EE171592DD}"/>
                </a:ext>
              </a:extLst>
            </p:cNvPr>
            <p:cNvSpPr/>
            <p:nvPr/>
          </p:nvSpPr>
          <p:spPr>
            <a:xfrm>
              <a:off x="2512939" y="1950407"/>
              <a:ext cx="1468121" cy="28814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36000" tIns="36000" rIns="36000" bIns="36000" rtlCol="0" anchor="ctr">
              <a:noAutofit/>
            </a:bodyPr>
            <a:lstStyle/>
            <a:p>
              <a:pPr algn="ctr"/>
              <a:r>
                <a:rPr kumimoji="1" lang="ja-JP" altLang="en-US" sz="1200">
                  <a:solidFill>
                    <a:schemeClr val="tx1">
                      <a:lumMod val="65000"/>
                      <a:lumOff val="35000"/>
                    </a:schemeClr>
                  </a:solidFill>
                  <a:latin typeface="+mn-ea"/>
                  <a:cs typeface="Hiragino Kaku Gothic Pro W3" charset="-128"/>
                </a:rPr>
                <a:t>分類</a:t>
              </a:r>
              <a:endParaRPr kumimoji="1" lang="en-US" altLang="ja-JP" sz="1200">
                <a:solidFill>
                  <a:schemeClr val="tx1">
                    <a:lumMod val="65000"/>
                    <a:lumOff val="35000"/>
                  </a:schemeClr>
                </a:solidFill>
                <a:latin typeface="+mn-ea"/>
                <a:cs typeface="Hiragino Kaku Gothic Pro W3" charset="-128"/>
              </a:endParaRPr>
            </a:p>
          </p:txBody>
        </p:sp>
        <p:cxnSp>
          <p:nvCxnSpPr>
            <p:cNvPr id="50" name="直線コネクタ 49">
              <a:extLst>
                <a:ext uri="{FF2B5EF4-FFF2-40B4-BE49-F238E27FC236}">
                  <a16:creationId xmlns:a16="http://schemas.microsoft.com/office/drawing/2014/main" id="{6E3FD3C7-52C0-94A0-F963-AC8499710B14}"/>
                </a:ext>
              </a:extLst>
            </p:cNvPr>
            <p:cNvCxnSpPr>
              <a:cxnSpLocks/>
            </p:cNvCxnSpPr>
            <p:nvPr/>
          </p:nvCxnSpPr>
          <p:spPr>
            <a:xfrm>
              <a:off x="2512939" y="2238554"/>
              <a:ext cx="1468121" cy="0"/>
            </a:xfrm>
            <a:prstGeom prst="line">
              <a:avLst/>
            </a:prstGeom>
            <a:ln w="95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87" name="テキスト ボックス 7">
            <a:extLst>
              <a:ext uri="{FF2B5EF4-FFF2-40B4-BE49-F238E27FC236}">
                <a16:creationId xmlns:a16="http://schemas.microsoft.com/office/drawing/2014/main" id="{49BB13AA-04A1-29F1-FB30-40C7CCB02480}"/>
              </a:ext>
            </a:extLst>
          </p:cNvPr>
          <p:cNvSpPr txBox="1"/>
          <p:nvPr/>
        </p:nvSpPr>
        <p:spPr bwMode="auto">
          <a:xfrm>
            <a:off x="5829662" y="3580629"/>
            <a:ext cx="6202800" cy="730389"/>
          </a:xfrm>
          <a:prstGeom prst="rect">
            <a:avLst/>
          </a:prstGeom>
          <a:noFill/>
          <a:ln w="9525">
            <a:noFill/>
            <a:miter lim="800000"/>
            <a:headEnd/>
            <a:tailEnd/>
          </a:ln>
        </p:spPr>
        <p:txBody>
          <a:bodyPr wrap="square" rtlCol="0" anchor="ctr">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171450" indent="-171450">
              <a:buFont typeface="Arial" panose="020B0604020202020204" pitchFamily="34" charset="0"/>
              <a:buChar char="•"/>
            </a:pPr>
            <a:r>
              <a:rPr lang="ja-JP" altLang="en-US" sz="1050">
                <a:solidFill>
                  <a:schemeClr val="tx1">
                    <a:lumMod val="65000"/>
                    <a:lumOff val="35000"/>
                  </a:schemeClr>
                </a:solidFill>
                <a:latin typeface="+mn-ea"/>
                <a:ea typeface="+mn-ea"/>
              </a:rPr>
              <a:t>統合請求＃を</a:t>
            </a:r>
            <a:r>
              <a:rPr lang="en-US" altLang="ja-JP" sz="1050">
                <a:solidFill>
                  <a:schemeClr val="tx1">
                    <a:lumMod val="65000"/>
                    <a:lumOff val="35000"/>
                  </a:schemeClr>
                </a:solidFill>
                <a:latin typeface="+mn-ea"/>
                <a:ea typeface="+mn-ea"/>
              </a:rPr>
              <a:t>Key</a:t>
            </a:r>
            <a:r>
              <a:rPr lang="ja-JP" altLang="en-US" sz="1050">
                <a:solidFill>
                  <a:schemeClr val="tx1">
                    <a:lumMod val="65000"/>
                    <a:lumOff val="35000"/>
                  </a:schemeClr>
                </a:solidFill>
                <a:latin typeface="+mn-ea"/>
                <a:ea typeface="+mn-ea"/>
              </a:rPr>
              <a:t>に差分消費税額を取得すること</a:t>
            </a:r>
            <a:br>
              <a:rPr lang="en-US" altLang="ja-JP" sz="1050">
                <a:solidFill>
                  <a:schemeClr val="tx1">
                    <a:lumMod val="65000"/>
                    <a:lumOff val="35000"/>
                  </a:schemeClr>
                </a:solidFill>
                <a:latin typeface="+mn-ea"/>
              </a:rPr>
            </a:br>
            <a:r>
              <a:rPr lang="ja-JP" altLang="en-US" sz="1050">
                <a:solidFill>
                  <a:schemeClr val="tx1">
                    <a:lumMod val="65000"/>
                    <a:lumOff val="35000"/>
                  </a:schemeClr>
                </a:solidFill>
                <a:latin typeface="+mn-ea"/>
              </a:rPr>
              <a:t>└ 金額以外の設定値は借方の売掛金（未収入金）明細の値をコピーすること</a:t>
            </a:r>
            <a:br>
              <a:rPr lang="en-US" altLang="ja-JP" sz="1050">
                <a:solidFill>
                  <a:schemeClr val="tx1">
                    <a:lumMod val="65000"/>
                    <a:lumOff val="35000"/>
                  </a:schemeClr>
                </a:solidFill>
                <a:latin typeface="+mn-ea"/>
                <a:ea typeface="+mn-ea"/>
              </a:rPr>
            </a:br>
            <a:r>
              <a:rPr kumimoji="1" lang="en-US" altLang="ja-JP" sz="9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a:t>
            </a:r>
            <a:r>
              <a:rPr lang="ja-JP" altLang="en-US" sz="900">
                <a:solidFill>
                  <a:srgbClr val="000000">
                    <a:lumMod val="65000"/>
                    <a:lumOff val="35000"/>
                  </a:srgbClr>
                </a:solidFill>
                <a:latin typeface="Meiryo UI"/>
                <a:ea typeface="Meiryo UI"/>
              </a:rPr>
              <a:t> </a:t>
            </a:r>
            <a:r>
              <a:rPr lang="ja-JP" altLang="en-US" sz="900">
                <a:solidFill>
                  <a:schemeClr val="tx1">
                    <a:lumMod val="65000"/>
                    <a:lumOff val="35000"/>
                  </a:schemeClr>
                </a:solidFill>
                <a:latin typeface="+mn-ea"/>
              </a:rPr>
              <a:t>参考資料のシート「項目マッピング」</a:t>
            </a:r>
            <a:r>
              <a:rPr kumimoji="1" lang="ja-JP" altLang="en-US" sz="9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参照</a:t>
            </a:r>
            <a:endParaRPr lang="en-US" altLang="ja-JP" sz="1050">
              <a:solidFill>
                <a:schemeClr val="accent4">
                  <a:lumMod val="65000"/>
                  <a:lumOff val="35000"/>
                </a:schemeClr>
              </a:solidFill>
              <a:latin typeface="+mn-ea"/>
              <a:cs typeface="メイリオ"/>
            </a:endParaRPr>
          </a:p>
        </p:txBody>
      </p:sp>
      <p:sp>
        <p:nvSpPr>
          <p:cNvPr id="103" name="テキスト ボックス 7">
            <a:extLst>
              <a:ext uri="{FF2B5EF4-FFF2-40B4-BE49-F238E27FC236}">
                <a16:creationId xmlns:a16="http://schemas.microsoft.com/office/drawing/2014/main" id="{AEE1F94E-751D-8E50-DC7A-286C952A28C2}"/>
              </a:ext>
            </a:extLst>
          </p:cNvPr>
          <p:cNvSpPr txBox="1"/>
          <p:nvPr/>
        </p:nvSpPr>
        <p:spPr bwMode="auto">
          <a:xfrm>
            <a:off x="5814558" y="4529662"/>
            <a:ext cx="6202800" cy="419774"/>
          </a:xfrm>
          <a:prstGeom prst="rect">
            <a:avLst/>
          </a:prstGeom>
          <a:noFill/>
          <a:ln w="9525">
            <a:noFill/>
            <a:miter lim="800000"/>
            <a:headEnd/>
            <a:tailEnd/>
          </a:ln>
        </p:spPr>
        <p:txBody>
          <a:bodyPr wrap="square" rtlCol="0" anchor="ctr">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171450" indent="-171450" algn="l">
              <a:buFont typeface="Arial" panose="020B0604020202020204" pitchFamily="34" charset="0"/>
              <a:buChar char="•"/>
            </a:pPr>
            <a:r>
              <a:rPr lang="ja-JP" altLang="en-US" sz="1050">
                <a:solidFill>
                  <a:schemeClr val="accent4">
                    <a:lumMod val="65000"/>
                    <a:lumOff val="35000"/>
                  </a:schemeClr>
                </a:solidFill>
                <a:latin typeface="+mn-ea"/>
                <a:cs typeface="メイリオ"/>
              </a:rPr>
              <a:t>⑦で取得した入金＃全ての処理が完了した場合、ファイルを出力して処理を終了すること</a:t>
            </a:r>
            <a:endParaRPr lang="en-US" altLang="ja-JP" sz="1050">
              <a:solidFill>
                <a:schemeClr val="accent4">
                  <a:lumMod val="65000"/>
                  <a:lumOff val="35000"/>
                </a:schemeClr>
              </a:solidFill>
              <a:latin typeface="+mn-ea"/>
              <a:cs typeface="メイリオ"/>
            </a:endParaRPr>
          </a:p>
          <a:p>
            <a:pPr marL="171450" indent="-171450" algn="l">
              <a:buFont typeface="Arial" panose="020B0604020202020204" pitchFamily="34" charset="0"/>
              <a:buChar char="•"/>
            </a:pPr>
            <a:r>
              <a:rPr lang="ja-JP" altLang="en-US" sz="1050">
                <a:solidFill>
                  <a:schemeClr val="accent4">
                    <a:lumMod val="65000"/>
                    <a:lumOff val="35000"/>
                  </a:schemeClr>
                </a:solidFill>
                <a:latin typeface="+mn-ea"/>
                <a:cs typeface="メイリオ"/>
              </a:rPr>
              <a:t>⑥で</a:t>
            </a:r>
            <a:r>
              <a:rPr lang="ja-JP" altLang="en-US" sz="1050">
                <a:solidFill>
                  <a:schemeClr val="accent4">
                    <a:lumMod val="65000"/>
                    <a:lumOff val="35000"/>
                  </a:schemeClr>
                </a:solidFill>
                <a:latin typeface="+mn-ea"/>
                <a:cs typeface="Hiragino Kaku Gothic Pro W3" charset="-128"/>
              </a:rPr>
              <a:t>消費税差額あり、かつ税差額分の明細を作成していない場合、最後に作成した伝票に税差額分および</a:t>
            </a:r>
            <a:br>
              <a:rPr lang="en-US" altLang="ja-JP" sz="1050">
                <a:solidFill>
                  <a:schemeClr val="accent4">
                    <a:lumMod val="65000"/>
                    <a:lumOff val="35000"/>
                  </a:schemeClr>
                </a:solidFill>
                <a:latin typeface="+mn-ea"/>
                <a:cs typeface="Hiragino Kaku Gothic Pro W3" charset="-128"/>
              </a:rPr>
            </a:br>
            <a:r>
              <a:rPr lang="ja-JP" altLang="en-US" sz="1050">
                <a:solidFill>
                  <a:schemeClr val="accent4">
                    <a:lumMod val="65000"/>
                    <a:lumOff val="35000"/>
                  </a:schemeClr>
                </a:solidFill>
                <a:latin typeface="+mn-ea"/>
                <a:cs typeface="Hiragino Kaku Gothic Pro W3" charset="-128"/>
              </a:rPr>
              <a:t>処理手数料明細を作成する</a:t>
            </a:r>
            <a:endParaRPr lang="en-US" altLang="ja-JP" sz="1050">
              <a:solidFill>
                <a:schemeClr val="accent4">
                  <a:lumMod val="65000"/>
                  <a:lumOff val="35000"/>
                </a:schemeClr>
              </a:solidFill>
              <a:latin typeface="+mn-ea"/>
              <a:cs typeface="メイリオ"/>
            </a:endParaRPr>
          </a:p>
        </p:txBody>
      </p:sp>
      <p:cxnSp>
        <p:nvCxnSpPr>
          <p:cNvPr id="46" name="直線矢印コネクタ 45">
            <a:extLst>
              <a:ext uri="{FF2B5EF4-FFF2-40B4-BE49-F238E27FC236}">
                <a16:creationId xmlns:a16="http://schemas.microsoft.com/office/drawing/2014/main" id="{1CC48EA7-EAD4-02E6-6188-E93437AF7C75}"/>
              </a:ext>
            </a:extLst>
          </p:cNvPr>
          <p:cNvCxnSpPr>
            <a:cxnSpLocks/>
            <a:stCxn id="34" idx="4"/>
            <a:endCxn id="62" idx="0"/>
          </p:cNvCxnSpPr>
          <p:nvPr/>
        </p:nvCxnSpPr>
        <p:spPr>
          <a:xfrm>
            <a:off x="3726766" y="1373127"/>
            <a:ext cx="0" cy="56646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テキスト ボックス 7">
            <a:extLst>
              <a:ext uri="{FF2B5EF4-FFF2-40B4-BE49-F238E27FC236}">
                <a16:creationId xmlns:a16="http://schemas.microsoft.com/office/drawing/2014/main" id="{5B7D7DF5-EA25-B14D-D3BC-CC6143D8C146}"/>
              </a:ext>
            </a:extLst>
          </p:cNvPr>
          <p:cNvSpPr txBox="1"/>
          <p:nvPr/>
        </p:nvSpPr>
        <p:spPr bwMode="auto">
          <a:xfrm>
            <a:off x="5829208" y="2811460"/>
            <a:ext cx="6202800" cy="527462"/>
          </a:xfrm>
          <a:prstGeom prst="rect">
            <a:avLst/>
          </a:prstGeom>
          <a:noFill/>
          <a:ln w="9525">
            <a:noFill/>
            <a:miter lim="800000"/>
            <a:headEnd/>
            <a:tailEnd/>
          </a:ln>
        </p:spPr>
        <p:txBody>
          <a:bodyPr wrap="square" rtlCol="0" anchor="ctr">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171450" indent="-171450">
              <a:buFont typeface="Arial" panose="020B0604020202020204" pitchFamily="34" charset="0"/>
              <a:buChar char="•"/>
            </a:pPr>
            <a:r>
              <a:rPr lang="ja-JP" altLang="en-US" sz="1050">
                <a:solidFill>
                  <a:schemeClr val="accent4">
                    <a:lumMod val="65000"/>
                    <a:lumOff val="35000"/>
                  </a:schemeClr>
                </a:solidFill>
                <a:latin typeface="+mn-ea"/>
                <a:cs typeface="Hiragino Kaku Gothic Pro W3" charset="-128"/>
              </a:rPr>
              <a:t>借方の明細から値をコピーした上で、</a:t>
            </a:r>
            <a:r>
              <a:rPr lang="ja-JP" altLang="en-US" sz="1050">
                <a:solidFill>
                  <a:schemeClr val="tx1">
                    <a:lumMod val="65000"/>
                    <a:lumOff val="35000"/>
                  </a:schemeClr>
                </a:solidFill>
                <a:latin typeface="+mn-ea"/>
                <a:cs typeface="Hiragino Kaku Gothic Pro W3" charset="-128"/>
              </a:rPr>
              <a:t>請求</a:t>
            </a:r>
            <a:r>
              <a:rPr lang="ja-JP" altLang="en-US" sz="1050">
                <a:solidFill>
                  <a:schemeClr val="tx1">
                    <a:lumMod val="65000"/>
                    <a:lumOff val="35000"/>
                  </a:schemeClr>
                </a:solidFill>
                <a:latin typeface="+mn-ea"/>
                <a:ea typeface="+mn-ea"/>
              </a:rPr>
              <a:t>＃を</a:t>
            </a:r>
            <a:r>
              <a:rPr lang="en-US" altLang="ja-JP" sz="1050">
                <a:solidFill>
                  <a:schemeClr val="tx1">
                    <a:lumMod val="65000"/>
                    <a:lumOff val="35000"/>
                  </a:schemeClr>
                </a:solidFill>
                <a:latin typeface="+mn-ea"/>
                <a:ea typeface="+mn-ea"/>
              </a:rPr>
              <a:t>Key</a:t>
            </a:r>
            <a:r>
              <a:rPr lang="ja-JP" altLang="en-US" sz="1050">
                <a:solidFill>
                  <a:schemeClr val="tx1">
                    <a:lumMod val="65000"/>
                    <a:lumOff val="35000"/>
                  </a:schemeClr>
                </a:solidFill>
                <a:latin typeface="+mn-ea"/>
                <a:ea typeface="+mn-ea"/>
              </a:rPr>
              <a:t>に</a:t>
            </a:r>
            <a:r>
              <a:rPr lang="ja-JP" altLang="en-US" sz="1050">
                <a:solidFill>
                  <a:schemeClr val="accent4">
                    <a:lumMod val="65000"/>
                    <a:lumOff val="35000"/>
                  </a:schemeClr>
                </a:solidFill>
                <a:latin typeface="+mn-ea"/>
                <a:cs typeface="Hiragino Kaku Gothic Pro W3" charset="-128"/>
              </a:rPr>
              <a:t>不足情報を取得し、</a:t>
            </a:r>
            <a:r>
              <a:rPr lang="ja-JP" altLang="en-US" sz="1050">
                <a:solidFill>
                  <a:schemeClr val="tx1">
                    <a:lumMod val="65000"/>
                    <a:lumOff val="35000"/>
                  </a:schemeClr>
                </a:solidFill>
                <a:latin typeface="+mn-ea"/>
              </a:rPr>
              <a:t>レコードを作成すること</a:t>
            </a:r>
            <a:br>
              <a:rPr lang="en-US" altLang="ja-JP" sz="1050">
                <a:solidFill>
                  <a:schemeClr val="tx1">
                    <a:lumMod val="65000"/>
                    <a:lumOff val="35000"/>
                  </a:schemeClr>
                </a:solidFill>
                <a:latin typeface="+mn-ea"/>
                <a:ea typeface="+mn-ea"/>
              </a:rPr>
            </a:br>
            <a:r>
              <a:rPr kumimoji="1" lang="en-US" altLang="ja-JP" sz="9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a:t>
            </a:r>
            <a:r>
              <a:rPr lang="ja-JP" altLang="en-US" sz="900">
                <a:solidFill>
                  <a:srgbClr val="000000">
                    <a:lumMod val="65000"/>
                    <a:lumOff val="35000"/>
                  </a:srgbClr>
                </a:solidFill>
                <a:latin typeface="Meiryo UI"/>
                <a:ea typeface="Meiryo UI"/>
              </a:rPr>
              <a:t> </a:t>
            </a:r>
            <a:r>
              <a:rPr lang="ja-JP" altLang="en-US" sz="900">
                <a:solidFill>
                  <a:schemeClr val="tx1">
                    <a:lumMod val="65000"/>
                    <a:lumOff val="35000"/>
                  </a:schemeClr>
                </a:solidFill>
                <a:latin typeface="+mn-ea"/>
              </a:rPr>
              <a:t>参考資料のシート「項目マッピング」</a:t>
            </a:r>
            <a:r>
              <a:rPr kumimoji="1" lang="ja-JP" altLang="en-US" sz="9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参照</a:t>
            </a:r>
            <a:endParaRPr lang="en-US" altLang="ja-JP" sz="900">
              <a:solidFill>
                <a:schemeClr val="accent4">
                  <a:lumMod val="65000"/>
                  <a:lumOff val="35000"/>
                </a:schemeClr>
              </a:solidFill>
              <a:latin typeface="+mn-ea"/>
              <a:cs typeface="メイリオ"/>
            </a:endParaRPr>
          </a:p>
        </p:txBody>
      </p:sp>
      <p:sp>
        <p:nvSpPr>
          <p:cNvPr id="41" name="楕円 40">
            <a:extLst>
              <a:ext uri="{FF2B5EF4-FFF2-40B4-BE49-F238E27FC236}">
                <a16:creationId xmlns:a16="http://schemas.microsoft.com/office/drawing/2014/main" id="{3EAE4930-30AC-F6E2-E52E-A1D7116E4DE5}"/>
              </a:ext>
            </a:extLst>
          </p:cNvPr>
          <p:cNvSpPr/>
          <p:nvPr/>
        </p:nvSpPr>
        <p:spPr>
          <a:xfrm>
            <a:off x="1083562" y="2971386"/>
            <a:ext cx="216000" cy="216000"/>
          </a:xfrm>
          <a:prstGeom prst="ellipse">
            <a:avLst/>
          </a:prstGeom>
          <a:solidFill>
            <a:schemeClr val="bg1">
              <a:lumMod val="5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36000" tIns="36000" rIns="36000" bIns="36000" rtlCol="0" anchor="ctr"/>
          <a:lstStyle/>
          <a:p>
            <a:pPr algn="ctr"/>
            <a:r>
              <a:rPr lang="en-US" altLang="ja-JP" sz="1200">
                <a:solidFill>
                  <a:schemeClr val="bg1"/>
                </a:solidFill>
                <a:latin typeface="+mn-ea"/>
                <a:cs typeface="Hiragino Kaku Gothic Pro W3" charset="-128"/>
              </a:rPr>
              <a:t>20</a:t>
            </a:r>
            <a:endParaRPr kumimoji="1" lang="ja-JP" altLang="en-US" sz="1200">
              <a:solidFill>
                <a:schemeClr val="bg1"/>
              </a:solidFill>
              <a:latin typeface="+mn-ea"/>
              <a:cs typeface="Hiragino Kaku Gothic Pro W3" charset="-128"/>
            </a:endParaRPr>
          </a:p>
        </p:txBody>
      </p:sp>
      <p:cxnSp>
        <p:nvCxnSpPr>
          <p:cNvPr id="69" name="直線矢印コネクタ 68">
            <a:extLst>
              <a:ext uri="{FF2B5EF4-FFF2-40B4-BE49-F238E27FC236}">
                <a16:creationId xmlns:a16="http://schemas.microsoft.com/office/drawing/2014/main" id="{9D36B88D-3A7B-9CBE-5511-CA30FECB2FAF}"/>
              </a:ext>
            </a:extLst>
          </p:cNvPr>
          <p:cNvCxnSpPr>
            <a:cxnSpLocks/>
            <a:stCxn id="71" idx="4"/>
            <a:endCxn id="68" idx="0"/>
          </p:cNvCxnSpPr>
          <p:nvPr/>
        </p:nvCxnSpPr>
        <p:spPr>
          <a:xfrm>
            <a:off x="5116950" y="1373127"/>
            <a:ext cx="0" cy="1535877"/>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3C6A32B8-5FB8-7BD0-B8A9-104F90D9C448}"/>
              </a:ext>
            </a:extLst>
          </p:cNvPr>
          <p:cNvCxnSpPr>
            <a:cxnSpLocks/>
          </p:cNvCxnSpPr>
          <p:nvPr/>
        </p:nvCxnSpPr>
        <p:spPr>
          <a:xfrm>
            <a:off x="980009" y="3543152"/>
            <a:ext cx="11052000"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72" name="テキスト ボックス 7">
            <a:extLst>
              <a:ext uri="{FF2B5EF4-FFF2-40B4-BE49-F238E27FC236}">
                <a16:creationId xmlns:a16="http://schemas.microsoft.com/office/drawing/2014/main" id="{1E20FB68-7554-E7C8-EBFA-A3748B0E36D1}"/>
              </a:ext>
            </a:extLst>
          </p:cNvPr>
          <p:cNvSpPr txBox="1"/>
          <p:nvPr/>
        </p:nvSpPr>
        <p:spPr bwMode="auto">
          <a:xfrm>
            <a:off x="153781" y="2624244"/>
            <a:ext cx="720000" cy="865398"/>
          </a:xfrm>
          <a:prstGeom prst="rect">
            <a:avLst/>
          </a:prstGeom>
          <a:solidFill>
            <a:schemeClr val="bg1">
              <a:lumMod val="85000"/>
            </a:schemeClr>
          </a:solidFill>
          <a:ln w="9525">
            <a:noFill/>
            <a:miter lim="800000"/>
            <a:headEnd/>
            <a:tailEnd/>
          </a:ln>
        </p:spPr>
        <p:txBody>
          <a:bodyPr wrap="square" rtlCol="0" anchor="ctr">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kumimoji="1" lang="ja-JP" altLang="en-US" sz="1000">
                <a:solidFill>
                  <a:schemeClr val="accent4">
                    <a:lumMod val="65000"/>
                    <a:lumOff val="35000"/>
                  </a:schemeClr>
                </a:solidFill>
                <a:latin typeface="+mn-ea"/>
                <a:cs typeface="メイリオ"/>
              </a:rPr>
              <a:t>貸方明細</a:t>
            </a:r>
            <a:r>
              <a:rPr lang="ja-JP" altLang="en-US" sz="1000">
                <a:solidFill>
                  <a:schemeClr val="accent4">
                    <a:lumMod val="65000"/>
                    <a:lumOff val="35000"/>
                  </a:schemeClr>
                </a:solidFill>
                <a:latin typeface="+mn-ea"/>
                <a:cs typeface="メイリオ"/>
              </a:rPr>
              <a:t>作成</a:t>
            </a:r>
            <a:endParaRPr kumimoji="1" lang="ja-JP" altLang="en-US" sz="1000">
              <a:solidFill>
                <a:schemeClr val="accent4">
                  <a:lumMod val="65000"/>
                  <a:lumOff val="35000"/>
                </a:schemeClr>
              </a:solidFill>
              <a:latin typeface="+mn-ea"/>
              <a:cs typeface="メイリオ"/>
            </a:endParaRPr>
          </a:p>
        </p:txBody>
      </p:sp>
      <p:sp>
        <p:nvSpPr>
          <p:cNvPr id="75" name="テキスト ボックス 7">
            <a:extLst>
              <a:ext uri="{FF2B5EF4-FFF2-40B4-BE49-F238E27FC236}">
                <a16:creationId xmlns:a16="http://schemas.microsoft.com/office/drawing/2014/main" id="{0D1B6064-92B9-AED6-2DCF-3595771BCA1A}"/>
              </a:ext>
            </a:extLst>
          </p:cNvPr>
          <p:cNvSpPr txBox="1"/>
          <p:nvPr/>
        </p:nvSpPr>
        <p:spPr bwMode="auto">
          <a:xfrm>
            <a:off x="153781" y="3580629"/>
            <a:ext cx="720000" cy="730389"/>
          </a:xfrm>
          <a:prstGeom prst="rect">
            <a:avLst/>
          </a:prstGeom>
          <a:solidFill>
            <a:schemeClr val="bg1">
              <a:lumMod val="85000"/>
            </a:schemeClr>
          </a:solidFill>
          <a:ln w="9525">
            <a:noFill/>
            <a:miter lim="800000"/>
            <a:headEnd/>
            <a:tailEnd/>
          </a:ln>
        </p:spPr>
        <p:txBody>
          <a:bodyPr wrap="square" rtlCol="0" anchor="ctr">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1000">
                <a:solidFill>
                  <a:schemeClr val="accent4">
                    <a:lumMod val="65000"/>
                    <a:lumOff val="35000"/>
                  </a:schemeClr>
                </a:solidFill>
                <a:latin typeface="+mn-ea"/>
                <a:cs typeface="メイリオ"/>
              </a:rPr>
              <a:t>税差額分明細作成</a:t>
            </a:r>
            <a:endParaRPr kumimoji="1" lang="ja-JP" altLang="en-US" sz="1000">
              <a:solidFill>
                <a:schemeClr val="accent4">
                  <a:lumMod val="65000"/>
                  <a:lumOff val="35000"/>
                </a:schemeClr>
              </a:solidFill>
              <a:latin typeface="+mn-ea"/>
              <a:cs typeface="メイリオ"/>
            </a:endParaRPr>
          </a:p>
        </p:txBody>
      </p:sp>
      <p:sp>
        <p:nvSpPr>
          <p:cNvPr id="83" name="楕円 82">
            <a:extLst>
              <a:ext uri="{FF2B5EF4-FFF2-40B4-BE49-F238E27FC236}">
                <a16:creationId xmlns:a16="http://schemas.microsoft.com/office/drawing/2014/main" id="{2358716E-6FAC-924D-B28C-BCF2D6027E3F}"/>
              </a:ext>
            </a:extLst>
          </p:cNvPr>
          <p:cNvSpPr/>
          <p:nvPr/>
        </p:nvSpPr>
        <p:spPr>
          <a:xfrm>
            <a:off x="1083562" y="3837823"/>
            <a:ext cx="216000" cy="216000"/>
          </a:xfrm>
          <a:prstGeom prst="ellipse">
            <a:avLst/>
          </a:prstGeom>
          <a:solidFill>
            <a:schemeClr val="bg1">
              <a:lumMod val="5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36000" tIns="36000" rIns="36000" bIns="36000" rtlCol="0" anchor="ctr"/>
          <a:lstStyle/>
          <a:p>
            <a:pPr algn="ctr"/>
            <a:r>
              <a:rPr lang="en-US" altLang="ja-JP" sz="1200">
                <a:solidFill>
                  <a:schemeClr val="bg1"/>
                </a:solidFill>
                <a:latin typeface="+mn-ea"/>
                <a:cs typeface="Hiragino Kaku Gothic Pro W3" charset="-128"/>
              </a:rPr>
              <a:t>21</a:t>
            </a:r>
            <a:endParaRPr kumimoji="1" lang="ja-JP" altLang="en-US" sz="1200">
              <a:solidFill>
                <a:schemeClr val="bg1"/>
              </a:solidFill>
              <a:latin typeface="+mn-ea"/>
              <a:cs typeface="Hiragino Kaku Gothic Pro W3" charset="-128"/>
            </a:endParaRPr>
          </a:p>
        </p:txBody>
      </p:sp>
      <p:grpSp>
        <p:nvGrpSpPr>
          <p:cNvPr id="84" name="グループ化 83">
            <a:extLst>
              <a:ext uri="{FF2B5EF4-FFF2-40B4-BE49-F238E27FC236}">
                <a16:creationId xmlns:a16="http://schemas.microsoft.com/office/drawing/2014/main" id="{2F2C3EBF-4964-88DA-A61F-BC19FB679B7C}"/>
              </a:ext>
            </a:extLst>
          </p:cNvPr>
          <p:cNvGrpSpPr/>
          <p:nvPr/>
        </p:nvGrpSpPr>
        <p:grpSpPr>
          <a:xfrm>
            <a:off x="4568865" y="3782736"/>
            <a:ext cx="1094400" cy="326175"/>
            <a:chOff x="3180904" y="4353668"/>
            <a:chExt cx="1094400" cy="346677"/>
          </a:xfrm>
        </p:grpSpPr>
        <p:sp>
          <p:nvSpPr>
            <p:cNvPr id="85" name="フローチャート: 定義済み処理 84">
              <a:extLst>
                <a:ext uri="{FF2B5EF4-FFF2-40B4-BE49-F238E27FC236}">
                  <a16:creationId xmlns:a16="http://schemas.microsoft.com/office/drawing/2014/main" id="{C003BAD1-4ED4-5EE7-B328-8E8418A2E32F}"/>
                </a:ext>
              </a:extLst>
            </p:cNvPr>
            <p:cNvSpPr/>
            <p:nvPr/>
          </p:nvSpPr>
          <p:spPr>
            <a:xfrm>
              <a:off x="3180904" y="4353668"/>
              <a:ext cx="1092630" cy="346677"/>
            </a:xfrm>
            <a:prstGeom prst="flowChartPredefinedProcess">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sz="1050">
                <a:solidFill>
                  <a:schemeClr val="accent4">
                    <a:lumMod val="65000"/>
                    <a:lumOff val="35000"/>
                  </a:schemeClr>
                </a:solidFill>
                <a:latin typeface="+mn-ea"/>
              </a:endParaRPr>
            </a:p>
          </p:txBody>
        </p:sp>
        <p:sp>
          <p:nvSpPr>
            <p:cNvPr id="86" name="正方形/長方形 85">
              <a:extLst>
                <a:ext uri="{FF2B5EF4-FFF2-40B4-BE49-F238E27FC236}">
                  <a16:creationId xmlns:a16="http://schemas.microsoft.com/office/drawing/2014/main" id="{85CD1E8A-FE71-3984-CA25-D292C093F7A5}"/>
                </a:ext>
              </a:extLst>
            </p:cNvPr>
            <p:cNvSpPr/>
            <p:nvPr/>
          </p:nvSpPr>
          <p:spPr>
            <a:xfrm>
              <a:off x="3180904" y="4353668"/>
              <a:ext cx="1094400" cy="3456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050">
                  <a:solidFill>
                    <a:schemeClr val="accent4">
                      <a:lumMod val="65000"/>
                      <a:lumOff val="35000"/>
                    </a:schemeClr>
                  </a:solidFill>
                  <a:effectLst>
                    <a:glow rad="63500">
                      <a:schemeClr val="bg1"/>
                    </a:glow>
                  </a:effectLst>
                  <a:latin typeface="+mn-ea"/>
                </a:rPr>
                <a:t>消費税差額</a:t>
              </a:r>
              <a:endParaRPr lang="en-US" altLang="ja-JP" sz="1050">
                <a:solidFill>
                  <a:schemeClr val="accent4">
                    <a:lumMod val="65000"/>
                    <a:lumOff val="35000"/>
                  </a:schemeClr>
                </a:solidFill>
                <a:effectLst>
                  <a:glow rad="63500">
                    <a:schemeClr val="bg1"/>
                  </a:glow>
                </a:effectLst>
                <a:latin typeface="+mn-ea"/>
              </a:endParaRPr>
            </a:p>
            <a:p>
              <a:pPr algn="ctr"/>
              <a:r>
                <a:rPr lang="ja-JP" altLang="en-US" sz="1050">
                  <a:solidFill>
                    <a:schemeClr val="accent4">
                      <a:lumMod val="65000"/>
                      <a:lumOff val="35000"/>
                    </a:schemeClr>
                  </a:solidFill>
                  <a:effectLst>
                    <a:glow rad="63500">
                      <a:schemeClr val="bg1"/>
                    </a:glow>
                  </a:effectLst>
                  <a:latin typeface="+mn-ea"/>
                </a:rPr>
                <a:t>明細作成</a:t>
              </a:r>
              <a:endParaRPr kumimoji="1" lang="ja-JP" altLang="en-US" sz="1050">
                <a:solidFill>
                  <a:schemeClr val="accent4">
                    <a:lumMod val="65000"/>
                    <a:lumOff val="35000"/>
                  </a:schemeClr>
                </a:solidFill>
                <a:effectLst>
                  <a:glow rad="63500">
                    <a:schemeClr val="bg1"/>
                  </a:glow>
                </a:effectLst>
                <a:latin typeface="+mn-ea"/>
              </a:endParaRPr>
            </a:p>
          </p:txBody>
        </p:sp>
      </p:grpSp>
      <p:sp>
        <p:nvSpPr>
          <p:cNvPr id="88" name="フローチャート: 内部記憶 87">
            <a:extLst>
              <a:ext uri="{FF2B5EF4-FFF2-40B4-BE49-F238E27FC236}">
                <a16:creationId xmlns:a16="http://schemas.microsoft.com/office/drawing/2014/main" id="{74CE4EA3-4937-070A-A103-71275A6DA62C}"/>
              </a:ext>
            </a:extLst>
          </p:cNvPr>
          <p:cNvSpPr/>
          <p:nvPr/>
        </p:nvSpPr>
        <p:spPr>
          <a:xfrm>
            <a:off x="1572041" y="3793404"/>
            <a:ext cx="916739" cy="324000"/>
          </a:xfrm>
          <a:prstGeom prst="flowChartInternalStorage">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050">
                <a:solidFill>
                  <a:schemeClr val="tx1">
                    <a:lumMod val="65000"/>
                    <a:lumOff val="35000"/>
                  </a:schemeClr>
                </a:solidFill>
                <a:latin typeface="+mn-ea"/>
              </a:rPr>
              <a:t>経理請求書</a:t>
            </a:r>
            <a:endParaRPr kumimoji="1" lang="ja-JP" altLang="en-US" sz="1050" baseline="30000">
              <a:solidFill>
                <a:schemeClr val="tx1">
                  <a:lumMod val="65000"/>
                  <a:lumOff val="35000"/>
                </a:schemeClr>
              </a:solidFill>
              <a:latin typeface="+mn-ea"/>
            </a:endParaRPr>
          </a:p>
        </p:txBody>
      </p:sp>
      <p:cxnSp>
        <p:nvCxnSpPr>
          <p:cNvPr id="101" name="直線コネクタ 100">
            <a:extLst>
              <a:ext uri="{FF2B5EF4-FFF2-40B4-BE49-F238E27FC236}">
                <a16:creationId xmlns:a16="http://schemas.microsoft.com/office/drawing/2014/main" id="{49516761-34B0-D829-6971-E49F817FFDB0}"/>
              </a:ext>
            </a:extLst>
          </p:cNvPr>
          <p:cNvCxnSpPr>
            <a:cxnSpLocks/>
          </p:cNvCxnSpPr>
          <p:nvPr/>
        </p:nvCxnSpPr>
        <p:spPr>
          <a:xfrm>
            <a:off x="980009" y="4342812"/>
            <a:ext cx="11052000"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 name="直線矢印コネクタ 3">
            <a:extLst>
              <a:ext uri="{FF2B5EF4-FFF2-40B4-BE49-F238E27FC236}">
                <a16:creationId xmlns:a16="http://schemas.microsoft.com/office/drawing/2014/main" id="{6542A6A9-42DB-3F76-64C0-091AB739E29A}"/>
              </a:ext>
            </a:extLst>
          </p:cNvPr>
          <p:cNvCxnSpPr>
            <a:cxnSpLocks/>
            <a:endCxn id="85" idx="1"/>
          </p:cNvCxnSpPr>
          <p:nvPr/>
        </p:nvCxnSpPr>
        <p:spPr>
          <a:xfrm flipV="1">
            <a:off x="2488780" y="3945824"/>
            <a:ext cx="2080085" cy="252"/>
          </a:xfrm>
          <a:prstGeom prst="straightConnector1">
            <a:avLst/>
          </a:prstGeom>
          <a:ln>
            <a:solidFill>
              <a:schemeClr val="bg1">
                <a:lumMod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2E83E3FD-494E-6493-36B0-34EDEDFC6E43}"/>
              </a:ext>
            </a:extLst>
          </p:cNvPr>
          <p:cNvCxnSpPr>
            <a:cxnSpLocks/>
          </p:cNvCxnSpPr>
          <p:nvPr/>
        </p:nvCxnSpPr>
        <p:spPr>
          <a:xfrm>
            <a:off x="980009" y="2611067"/>
            <a:ext cx="11052000"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40" name="楕円 39">
            <a:extLst>
              <a:ext uri="{FF2B5EF4-FFF2-40B4-BE49-F238E27FC236}">
                <a16:creationId xmlns:a16="http://schemas.microsoft.com/office/drawing/2014/main" id="{785A9951-C09B-C799-1FF6-54B06C4A1658}"/>
              </a:ext>
            </a:extLst>
          </p:cNvPr>
          <p:cNvSpPr/>
          <p:nvPr/>
        </p:nvSpPr>
        <p:spPr>
          <a:xfrm>
            <a:off x="1083562" y="1994410"/>
            <a:ext cx="216000" cy="216000"/>
          </a:xfrm>
          <a:prstGeom prst="ellipse">
            <a:avLst/>
          </a:prstGeom>
          <a:solidFill>
            <a:schemeClr val="bg1">
              <a:lumMod val="5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36000" tIns="36000" rIns="36000" bIns="36000" rtlCol="0" anchor="ctr"/>
          <a:lstStyle/>
          <a:p>
            <a:pPr algn="ctr"/>
            <a:r>
              <a:rPr lang="en-US" altLang="ja-JP" sz="1200">
                <a:solidFill>
                  <a:schemeClr val="bg1"/>
                </a:solidFill>
                <a:latin typeface="+mn-ea"/>
                <a:cs typeface="Hiragino Kaku Gothic Pro W3" charset="-128"/>
              </a:rPr>
              <a:t>19</a:t>
            </a:r>
            <a:endParaRPr kumimoji="1" lang="ja-JP" altLang="en-US" sz="1200">
              <a:solidFill>
                <a:schemeClr val="bg1"/>
              </a:solidFill>
              <a:latin typeface="+mn-ea"/>
              <a:cs typeface="Hiragino Kaku Gothic Pro W3" charset="-128"/>
            </a:endParaRPr>
          </a:p>
        </p:txBody>
      </p:sp>
      <p:sp>
        <p:nvSpPr>
          <p:cNvPr id="42" name="テキスト ボックス 7">
            <a:extLst>
              <a:ext uri="{FF2B5EF4-FFF2-40B4-BE49-F238E27FC236}">
                <a16:creationId xmlns:a16="http://schemas.microsoft.com/office/drawing/2014/main" id="{2B5E60CB-D901-68EF-621B-8D4EDAAF3BBE}"/>
              </a:ext>
            </a:extLst>
          </p:cNvPr>
          <p:cNvSpPr txBox="1"/>
          <p:nvPr/>
        </p:nvSpPr>
        <p:spPr bwMode="auto">
          <a:xfrm>
            <a:off x="5829208" y="1864210"/>
            <a:ext cx="6202800" cy="509652"/>
          </a:xfrm>
          <a:prstGeom prst="rect">
            <a:avLst/>
          </a:prstGeom>
          <a:noFill/>
          <a:ln w="9525">
            <a:noFill/>
            <a:miter lim="800000"/>
            <a:headEnd/>
            <a:tailEnd/>
          </a:ln>
        </p:spPr>
        <p:txBody>
          <a:bodyPr wrap="square" rtlCol="0" anchor="ctr">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171450" indent="-171450">
              <a:buFont typeface="Arial" panose="020B0604020202020204" pitchFamily="34" charset="0"/>
              <a:buChar char="•"/>
            </a:pPr>
            <a:r>
              <a:rPr lang="ja-JP" altLang="en-US" sz="1050">
                <a:solidFill>
                  <a:schemeClr val="tx1">
                    <a:lumMod val="65000"/>
                    <a:lumOff val="35000"/>
                  </a:schemeClr>
                </a:solidFill>
                <a:latin typeface="+mn-ea"/>
                <a:ea typeface="+mn-ea"/>
              </a:rPr>
              <a:t>入金＃を</a:t>
            </a:r>
            <a:r>
              <a:rPr lang="en-US" altLang="ja-JP" sz="1050">
                <a:solidFill>
                  <a:schemeClr val="tx1">
                    <a:lumMod val="65000"/>
                    <a:lumOff val="35000"/>
                  </a:schemeClr>
                </a:solidFill>
                <a:latin typeface="+mn-ea"/>
                <a:ea typeface="+mn-ea"/>
              </a:rPr>
              <a:t>Key</a:t>
            </a:r>
            <a:r>
              <a:rPr lang="ja-JP" altLang="en-US" sz="1050">
                <a:solidFill>
                  <a:schemeClr val="tx1">
                    <a:lumMod val="65000"/>
                    <a:lumOff val="35000"/>
                  </a:schemeClr>
                </a:solidFill>
                <a:latin typeface="+mn-ea"/>
                <a:ea typeface="+mn-ea"/>
              </a:rPr>
              <a:t>に伝票明細情報を取得</a:t>
            </a:r>
            <a:r>
              <a:rPr lang="ja-JP" altLang="en-US" sz="1050">
                <a:solidFill>
                  <a:schemeClr val="tx1">
                    <a:lumMod val="65000"/>
                    <a:lumOff val="35000"/>
                  </a:schemeClr>
                </a:solidFill>
                <a:latin typeface="+mn-ea"/>
              </a:rPr>
              <a:t>してレコードを作成すること</a:t>
            </a:r>
            <a:br>
              <a:rPr lang="en-US" altLang="ja-JP" sz="1050">
                <a:solidFill>
                  <a:schemeClr val="tx1">
                    <a:lumMod val="65000"/>
                    <a:lumOff val="35000"/>
                  </a:schemeClr>
                </a:solidFill>
                <a:latin typeface="+mn-ea"/>
              </a:rPr>
            </a:br>
            <a:r>
              <a:rPr lang="ja-JP" altLang="en-US" sz="1050">
                <a:solidFill>
                  <a:schemeClr val="accent4">
                    <a:lumMod val="65000"/>
                    <a:lumOff val="35000"/>
                  </a:schemeClr>
                </a:solidFill>
                <a:latin typeface="+mn-ea"/>
                <a:cs typeface="Hiragino Kaku Gothic Pro W3" charset="-128"/>
              </a:rPr>
              <a:t>└ 金額は借方と貸方明細の金額がバランスするように算出する</a:t>
            </a:r>
            <a:br>
              <a:rPr lang="en-US" altLang="ja-JP" sz="1050">
                <a:solidFill>
                  <a:schemeClr val="tx1">
                    <a:lumMod val="65000"/>
                    <a:lumOff val="35000"/>
                  </a:schemeClr>
                </a:solidFill>
                <a:latin typeface="+mn-ea"/>
              </a:rPr>
            </a:br>
            <a:r>
              <a:rPr kumimoji="1" lang="en-US" altLang="ja-JP" sz="9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a:t>
            </a:r>
            <a:r>
              <a:rPr lang="ja-JP" altLang="en-US" sz="900">
                <a:solidFill>
                  <a:srgbClr val="000000">
                    <a:lumMod val="65000"/>
                    <a:lumOff val="35000"/>
                  </a:srgbClr>
                </a:solidFill>
                <a:latin typeface="Meiryo UI"/>
                <a:ea typeface="Meiryo UI"/>
              </a:rPr>
              <a:t> </a:t>
            </a:r>
            <a:r>
              <a:rPr lang="ja-JP" altLang="en-US" sz="900">
                <a:solidFill>
                  <a:schemeClr val="tx1">
                    <a:lumMod val="65000"/>
                    <a:lumOff val="35000"/>
                  </a:schemeClr>
                </a:solidFill>
                <a:latin typeface="+mn-ea"/>
              </a:rPr>
              <a:t>参考資料のシート「項目マッピング」</a:t>
            </a:r>
            <a:r>
              <a:rPr kumimoji="1" lang="ja-JP" altLang="en-US" sz="9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参照</a:t>
            </a:r>
            <a:endParaRPr lang="en-US" altLang="ja-JP" sz="900">
              <a:solidFill>
                <a:schemeClr val="accent4">
                  <a:lumMod val="65000"/>
                  <a:lumOff val="35000"/>
                </a:schemeClr>
              </a:solidFill>
              <a:latin typeface="+mn-ea"/>
              <a:cs typeface="メイリオ"/>
            </a:endParaRPr>
          </a:p>
        </p:txBody>
      </p:sp>
      <p:sp>
        <p:nvSpPr>
          <p:cNvPr id="53" name="フローチャート: 内部記憶 52">
            <a:extLst>
              <a:ext uri="{FF2B5EF4-FFF2-40B4-BE49-F238E27FC236}">
                <a16:creationId xmlns:a16="http://schemas.microsoft.com/office/drawing/2014/main" id="{98D13858-32A2-6EAC-38C0-A02FE7534114}"/>
              </a:ext>
            </a:extLst>
          </p:cNvPr>
          <p:cNvSpPr/>
          <p:nvPr/>
        </p:nvSpPr>
        <p:spPr>
          <a:xfrm>
            <a:off x="1571588" y="1709537"/>
            <a:ext cx="916739" cy="345600"/>
          </a:xfrm>
          <a:prstGeom prst="flowChartInternalStorage">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050">
                <a:solidFill>
                  <a:schemeClr val="tx1">
                    <a:lumMod val="65000"/>
                    <a:lumOff val="35000"/>
                  </a:schemeClr>
                </a:solidFill>
                <a:latin typeface="+mn-ea"/>
              </a:rPr>
              <a:t>経理入金</a:t>
            </a:r>
            <a:endParaRPr kumimoji="1" lang="ja-JP" altLang="en-US" sz="1050" baseline="30000">
              <a:solidFill>
                <a:schemeClr val="tx1">
                  <a:lumMod val="65000"/>
                  <a:lumOff val="35000"/>
                </a:schemeClr>
              </a:solidFill>
              <a:latin typeface="+mn-ea"/>
            </a:endParaRPr>
          </a:p>
        </p:txBody>
      </p:sp>
      <p:sp>
        <p:nvSpPr>
          <p:cNvPr id="56" name="フローチャート: 内部記憶 55">
            <a:extLst>
              <a:ext uri="{FF2B5EF4-FFF2-40B4-BE49-F238E27FC236}">
                <a16:creationId xmlns:a16="http://schemas.microsoft.com/office/drawing/2014/main" id="{88A42F34-E9DC-2AD0-0819-BFEAE16F9980}"/>
              </a:ext>
            </a:extLst>
          </p:cNvPr>
          <p:cNvSpPr/>
          <p:nvPr/>
        </p:nvSpPr>
        <p:spPr>
          <a:xfrm>
            <a:off x="1571588" y="2170718"/>
            <a:ext cx="916739" cy="345600"/>
          </a:xfrm>
          <a:prstGeom prst="flowChartInternalStorage">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000">
                <a:solidFill>
                  <a:schemeClr val="tx1">
                    <a:lumMod val="65000"/>
                    <a:lumOff val="35000"/>
                  </a:schemeClr>
                </a:solidFill>
                <a:latin typeface="+mn-ea"/>
              </a:rPr>
              <a:t>経理入金</a:t>
            </a:r>
            <a:endParaRPr kumimoji="1" lang="en-US" altLang="ja-JP" sz="1000">
              <a:solidFill>
                <a:schemeClr val="tx1">
                  <a:lumMod val="65000"/>
                  <a:lumOff val="35000"/>
                </a:schemeClr>
              </a:solidFill>
              <a:latin typeface="+mn-ea"/>
            </a:endParaRPr>
          </a:p>
          <a:p>
            <a:pPr algn="ctr"/>
            <a:r>
              <a:rPr kumimoji="1" lang="ja-JP" altLang="en-US" sz="1000">
                <a:solidFill>
                  <a:schemeClr val="tx1">
                    <a:lumMod val="65000"/>
                    <a:lumOff val="35000"/>
                  </a:schemeClr>
                </a:solidFill>
                <a:latin typeface="+mn-ea"/>
              </a:rPr>
              <a:t>引当</a:t>
            </a:r>
            <a:endParaRPr kumimoji="1" lang="ja-JP" altLang="en-US" sz="1000" baseline="30000">
              <a:solidFill>
                <a:schemeClr val="tx1">
                  <a:lumMod val="65000"/>
                  <a:lumOff val="35000"/>
                </a:schemeClr>
              </a:solidFill>
              <a:latin typeface="+mn-ea"/>
            </a:endParaRPr>
          </a:p>
        </p:txBody>
      </p:sp>
      <p:cxnSp>
        <p:nvCxnSpPr>
          <p:cNvPr id="57" name="コネクタ: カギ線 56">
            <a:extLst>
              <a:ext uri="{FF2B5EF4-FFF2-40B4-BE49-F238E27FC236}">
                <a16:creationId xmlns:a16="http://schemas.microsoft.com/office/drawing/2014/main" id="{9BEA237B-32A3-C836-3D03-75D4092F93FE}"/>
              </a:ext>
            </a:extLst>
          </p:cNvPr>
          <p:cNvCxnSpPr>
            <a:cxnSpLocks/>
            <a:stCxn id="62" idx="1"/>
            <a:endCxn id="53" idx="3"/>
          </p:cNvCxnSpPr>
          <p:nvPr/>
        </p:nvCxnSpPr>
        <p:spPr>
          <a:xfrm rot="10800000">
            <a:off x="2488327" y="1882338"/>
            <a:ext cx="692124" cy="230591"/>
          </a:xfrm>
          <a:prstGeom prst="bentConnector3">
            <a:avLst>
              <a:gd name="adj1" fmla="val 50000"/>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コネクタ: カギ線 57">
            <a:extLst>
              <a:ext uri="{FF2B5EF4-FFF2-40B4-BE49-F238E27FC236}">
                <a16:creationId xmlns:a16="http://schemas.microsoft.com/office/drawing/2014/main" id="{0896A7A2-EE29-55CB-6384-DAB164772C98}"/>
              </a:ext>
            </a:extLst>
          </p:cNvPr>
          <p:cNvCxnSpPr>
            <a:cxnSpLocks/>
            <a:stCxn id="62" idx="1"/>
            <a:endCxn id="56" idx="3"/>
          </p:cNvCxnSpPr>
          <p:nvPr/>
        </p:nvCxnSpPr>
        <p:spPr>
          <a:xfrm rot="10800000" flipV="1">
            <a:off x="2488327" y="2112928"/>
            <a:ext cx="692124" cy="230590"/>
          </a:xfrm>
          <a:prstGeom prst="bentConnector3">
            <a:avLst>
              <a:gd name="adj1" fmla="val 50000"/>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1" name="テキスト ボックス 7">
            <a:extLst>
              <a:ext uri="{FF2B5EF4-FFF2-40B4-BE49-F238E27FC236}">
                <a16:creationId xmlns:a16="http://schemas.microsoft.com/office/drawing/2014/main" id="{45178862-6108-96F7-1C0E-295D8FEE7F35}"/>
              </a:ext>
            </a:extLst>
          </p:cNvPr>
          <p:cNvSpPr txBox="1"/>
          <p:nvPr/>
        </p:nvSpPr>
        <p:spPr bwMode="auto">
          <a:xfrm>
            <a:off x="153780" y="1668181"/>
            <a:ext cx="719999" cy="900000"/>
          </a:xfrm>
          <a:prstGeom prst="rect">
            <a:avLst/>
          </a:prstGeom>
          <a:solidFill>
            <a:schemeClr val="bg1">
              <a:lumMod val="85000"/>
            </a:schemeClr>
          </a:solidFill>
          <a:ln w="9525">
            <a:noFill/>
            <a:miter lim="800000"/>
            <a:headEnd/>
            <a:tailEnd/>
          </a:ln>
        </p:spPr>
        <p:txBody>
          <a:bodyPr wrap="square" rtlCol="0" anchor="ctr">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kumimoji="1" lang="ja-JP" altLang="en-US" sz="1000">
                <a:solidFill>
                  <a:schemeClr val="accent4">
                    <a:lumMod val="65000"/>
                    <a:lumOff val="35000"/>
                  </a:schemeClr>
                </a:solidFill>
                <a:latin typeface="+mn-ea"/>
                <a:cs typeface="メイリオ"/>
              </a:rPr>
              <a:t>仮受金</a:t>
            </a:r>
            <a:endParaRPr kumimoji="1" lang="en-US" altLang="ja-JP" sz="1000">
              <a:solidFill>
                <a:schemeClr val="accent4">
                  <a:lumMod val="65000"/>
                  <a:lumOff val="35000"/>
                </a:schemeClr>
              </a:solidFill>
              <a:latin typeface="+mn-ea"/>
              <a:cs typeface="メイリオ"/>
            </a:endParaRPr>
          </a:p>
          <a:p>
            <a:pPr algn="ctr"/>
            <a:r>
              <a:rPr kumimoji="1" lang="ja-JP" altLang="en-US" sz="1000">
                <a:solidFill>
                  <a:schemeClr val="accent4">
                    <a:lumMod val="65000"/>
                    <a:lumOff val="35000"/>
                  </a:schemeClr>
                </a:solidFill>
                <a:latin typeface="+mn-ea"/>
                <a:cs typeface="メイリオ"/>
              </a:rPr>
              <a:t>明細</a:t>
            </a:r>
            <a:r>
              <a:rPr lang="ja-JP" altLang="en-US" sz="1000">
                <a:solidFill>
                  <a:schemeClr val="accent4">
                    <a:lumMod val="65000"/>
                    <a:lumOff val="35000"/>
                  </a:schemeClr>
                </a:solidFill>
                <a:latin typeface="+mn-ea"/>
                <a:cs typeface="メイリオ"/>
              </a:rPr>
              <a:t>作成</a:t>
            </a:r>
            <a:endParaRPr kumimoji="1" lang="ja-JP" altLang="en-US" sz="1000">
              <a:solidFill>
                <a:schemeClr val="accent4">
                  <a:lumMod val="65000"/>
                  <a:lumOff val="35000"/>
                </a:schemeClr>
              </a:solidFill>
              <a:latin typeface="+mn-ea"/>
              <a:cs typeface="メイリオ"/>
            </a:endParaRPr>
          </a:p>
        </p:txBody>
      </p:sp>
      <p:cxnSp>
        <p:nvCxnSpPr>
          <p:cNvPr id="63" name="直線コネクタ 62">
            <a:extLst>
              <a:ext uri="{FF2B5EF4-FFF2-40B4-BE49-F238E27FC236}">
                <a16:creationId xmlns:a16="http://schemas.microsoft.com/office/drawing/2014/main" id="{127299F3-2EE4-ABF4-848A-FABA313CD1EA}"/>
              </a:ext>
            </a:extLst>
          </p:cNvPr>
          <p:cNvCxnSpPr>
            <a:cxnSpLocks/>
          </p:cNvCxnSpPr>
          <p:nvPr/>
        </p:nvCxnSpPr>
        <p:spPr>
          <a:xfrm>
            <a:off x="980009" y="1625296"/>
            <a:ext cx="11052000" cy="0"/>
          </a:xfrm>
          <a:prstGeom prst="line">
            <a:avLst/>
          </a:prstGeom>
          <a:ln>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68" name="フローチャート: 定義済み処理 67">
            <a:extLst>
              <a:ext uri="{FF2B5EF4-FFF2-40B4-BE49-F238E27FC236}">
                <a16:creationId xmlns:a16="http://schemas.microsoft.com/office/drawing/2014/main" id="{723814C1-D522-5404-E6C4-42EF7C98757D}"/>
              </a:ext>
            </a:extLst>
          </p:cNvPr>
          <p:cNvSpPr/>
          <p:nvPr/>
        </p:nvSpPr>
        <p:spPr>
          <a:xfrm>
            <a:off x="4570635" y="2909004"/>
            <a:ext cx="1092630" cy="346677"/>
          </a:xfrm>
          <a:prstGeom prst="flowChartPredefinedProcess">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1050">
                <a:solidFill>
                  <a:schemeClr val="accent4">
                    <a:lumMod val="65000"/>
                    <a:lumOff val="35000"/>
                  </a:schemeClr>
                </a:solidFill>
                <a:latin typeface="+mn-ea"/>
              </a:rPr>
              <a:t>売掛金明細</a:t>
            </a:r>
            <a:endParaRPr lang="en-US" altLang="ja-JP" sz="1050">
              <a:solidFill>
                <a:schemeClr val="accent4">
                  <a:lumMod val="65000"/>
                  <a:lumOff val="35000"/>
                </a:schemeClr>
              </a:solidFill>
              <a:latin typeface="+mn-ea"/>
            </a:endParaRPr>
          </a:p>
          <a:p>
            <a:pPr algn="ctr"/>
            <a:r>
              <a:rPr lang="ja-JP" altLang="en-US" sz="1050">
                <a:solidFill>
                  <a:schemeClr val="accent4">
                    <a:lumMod val="65000"/>
                    <a:lumOff val="35000"/>
                  </a:schemeClr>
                </a:solidFill>
                <a:effectLst>
                  <a:glow rad="63500">
                    <a:schemeClr val="bg1"/>
                  </a:glow>
                </a:effectLst>
                <a:latin typeface="+mn-ea"/>
              </a:rPr>
              <a:t>作成</a:t>
            </a:r>
            <a:endParaRPr kumimoji="1" lang="ja-JP" altLang="en-US" sz="1050">
              <a:solidFill>
                <a:schemeClr val="accent4">
                  <a:lumMod val="65000"/>
                  <a:lumOff val="35000"/>
                </a:schemeClr>
              </a:solidFill>
              <a:latin typeface="+mn-ea"/>
            </a:endParaRPr>
          </a:p>
        </p:txBody>
      </p:sp>
      <p:sp>
        <p:nvSpPr>
          <p:cNvPr id="71" name="楕円 70">
            <a:extLst>
              <a:ext uri="{FF2B5EF4-FFF2-40B4-BE49-F238E27FC236}">
                <a16:creationId xmlns:a16="http://schemas.microsoft.com/office/drawing/2014/main" id="{F5F8E180-3CE8-CB2A-A671-0C5A5A24A811}"/>
              </a:ext>
            </a:extLst>
          </p:cNvPr>
          <p:cNvSpPr/>
          <p:nvPr/>
        </p:nvSpPr>
        <p:spPr>
          <a:xfrm>
            <a:off x="4954950" y="1049127"/>
            <a:ext cx="324000" cy="324000"/>
          </a:xfrm>
          <a:prstGeom prst="ellipse">
            <a:avLst/>
          </a:prstGeom>
          <a:solidFill>
            <a:schemeClr val="bg1">
              <a:lumMod val="5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en-US" altLang="ja-JP" sz="1400">
                <a:solidFill>
                  <a:schemeClr val="bg1"/>
                </a:solidFill>
                <a:latin typeface="+mn-ea"/>
                <a:cs typeface="Hiragino Kaku Gothic Pro W3" charset="-128"/>
              </a:rPr>
              <a:t>C</a:t>
            </a:r>
            <a:endParaRPr kumimoji="1" lang="ja-JP" altLang="en-US" sz="1400">
              <a:solidFill>
                <a:schemeClr val="bg1"/>
              </a:solidFill>
              <a:latin typeface="+mn-ea"/>
              <a:cs typeface="Hiragino Kaku Gothic Pro W3" charset="-128"/>
            </a:endParaRPr>
          </a:p>
        </p:txBody>
      </p:sp>
      <p:cxnSp>
        <p:nvCxnSpPr>
          <p:cNvPr id="110" name="直線矢印コネクタ 109">
            <a:extLst>
              <a:ext uri="{FF2B5EF4-FFF2-40B4-BE49-F238E27FC236}">
                <a16:creationId xmlns:a16="http://schemas.microsoft.com/office/drawing/2014/main" id="{64B82906-F5AC-B0BA-F893-F42626EEE569}"/>
              </a:ext>
            </a:extLst>
          </p:cNvPr>
          <p:cNvCxnSpPr>
            <a:cxnSpLocks/>
            <a:stCxn id="62" idx="2"/>
            <a:endCxn id="104" idx="0"/>
          </p:cNvCxnSpPr>
          <p:nvPr/>
        </p:nvCxnSpPr>
        <p:spPr>
          <a:xfrm>
            <a:off x="3726766" y="2286266"/>
            <a:ext cx="0" cy="2279945"/>
          </a:xfrm>
          <a:prstGeom prst="straightConnector1">
            <a:avLst/>
          </a:prstGeom>
          <a:ln>
            <a:solidFill>
              <a:schemeClr val="bg1">
                <a:lumMod val="50000"/>
              </a:schemeClr>
            </a:solidFill>
            <a:tailEnd type="triangle"/>
          </a:ln>
          <a:effectLst>
            <a:glow rad="88900">
              <a:schemeClr val="bg1"/>
            </a:glow>
          </a:effectLst>
        </p:spPr>
        <p:style>
          <a:lnRef idx="1">
            <a:schemeClr val="accent1"/>
          </a:lnRef>
          <a:fillRef idx="0">
            <a:schemeClr val="accent1"/>
          </a:fillRef>
          <a:effectRef idx="0">
            <a:schemeClr val="accent1"/>
          </a:effectRef>
          <a:fontRef idx="minor">
            <a:schemeClr val="tx1"/>
          </a:fontRef>
        </p:style>
      </p:cxnSp>
      <p:cxnSp>
        <p:nvCxnSpPr>
          <p:cNvPr id="114" name="直線矢印コネクタ 113">
            <a:extLst>
              <a:ext uri="{FF2B5EF4-FFF2-40B4-BE49-F238E27FC236}">
                <a16:creationId xmlns:a16="http://schemas.microsoft.com/office/drawing/2014/main" id="{DACAB829-83B1-85DE-FB15-9F791EE16A44}"/>
              </a:ext>
            </a:extLst>
          </p:cNvPr>
          <p:cNvCxnSpPr>
            <a:cxnSpLocks/>
            <a:stCxn id="68" idx="2"/>
            <a:endCxn id="85" idx="0"/>
          </p:cNvCxnSpPr>
          <p:nvPr/>
        </p:nvCxnSpPr>
        <p:spPr>
          <a:xfrm flipH="1">
            <a:off x="5115180" y="3255681"/>
            <a:ext cx="1770" cy="527055"/>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4" name="フローチャート: 定義済み処理 103">
            <a:extLst>
              <a:ext uri="{FF2B5EF4-FFF2-40B4-BE49-F238E27FC236}">
                <a16:creationId xmlns:a16="http://schemas.microsoft.com/office/drawing/2014/main" id="{60AD80C5-E974-30A7-56C4-FEA297402D42}"/>
              </a:ext>
            </a:extLst>
          </p:cNvPr>
          <p:cNvSpPr/>
          <p:nvPr/>
        </p:nvSpPr>
        <p:spPr>
          <a:xfrm>
            <a:off x="3180451" y="4566211"/>
            <a:ext cx="1092630" cy="346677"/>
          </a:xfrm>
          <a:prstGeom prst="flowChartPredefinedProcess">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1050">
                <a:solidFill>
                  <a:schemeClr val="accent4">
                    <a:lumMod val="65000"/>
                    <a:lumOff val="35000"/>
                  </a:schemeClr>
                </a:solidFill>
                <a:latin typeface="+mn-ea"/>
              </a:rPr>
              <a:t>処理終了</a:t>
            </a:r>
            <a:endParaRPr kumimoji="1" lang="ja-JP" altLang="en-US" sz="1050">
              <a:solidFill>
                <a:schemeClr val="accent4">
                  <a:lumMod val="65000"/>
                  <a:lumOff val="35000"/>
                </a:schemeClr>
              </a:solidFill>
              <a:latin typeface="+mn-ea"/>
            </a:endParaRPr>
          </a:p>
        </p:txBody>
      </p:sp>
      <p:sp>
        <p:nvSpPr>
          <p:cNvPr id="62" name="フローチャート: 定義済み処理 61">
            <a:extLst>
              <a:ext uri="{FF2B5EF4-FFF2-40B4-BE49-F238E27FC236}">
                <a16:creationId xmlns:a16="http://schemas.microsoft.com/office/drawing/2014/main" id="{523DD6C5-0F54-1DDE-BAE2-1DBAAD22738C}"/>
              </a:ext>
            </a:extLst>
          </p:cNvPr>
          <p:cNvSpPr/>
          <p:nvPr/>
        </p:nvSpPr>
        <p:spPr>
          <a:xfrm>
            <a:off x="3180451" y="1939589"/>
            <a:ext cx="1092630" cy="346677"/>
          </a:xfrm>
          <a:prstGeom prst="flowChartPredefinedProcess">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ja-JP" altLang="en-US" sz="1050">
                <a:solidFill>
                  <a:schemeClr val="accent4">
                    <a:lumMod val="65000"/>
                    <a:lumOff val="35000"/>
                  </a:schemeClr>
                </a:solidFill>
                <a:latin typeface="+mn-ea"/>
              </a:rPr>
              <a:t>仮受金明細</a:t>
            </a:r>
            <a:endParaRPr lang="en-US" altLang="ja-JP" sz="1050">
              <a:solidFill>
                <a:schemeClr val="accent4">
                  <a:lumMod val="65000"/>
                  <a:lumOff val="35000"/>
                </a:schemeClr>
              </a:solidFill>
              <a:latin typeface="+mn-ea"/>
            </a:endParaRPr>
          </a:p>
          <a:p>
            <a:pPr algn="ctr"/>
            <a:r>
              <a:rPr lang="ja-JP" altLang="en-US" sz="1050">
                <a:solidFill>
                  <a:schemeClr val="accent4">
                    <a:lumMod val="65000"/>
                    <a:lumOff val="35000"/>
                  </a:schemeClr>
                </a:solidFill>
                <a:effectLst>
                  <a:glow rad="63500">
                    <a:schemeClr val="bg1"/>
                  </a:glow>
                </a:effectLst>
                <a:latin typeface="+mn-ea"/>
              </a:rPr>
              <a:t>作成</a:t>
            </a:r>
            <a:endParaRPr kumimoji="1" lang="ja-JP" altLang="en-US" sz="1050">
              <a:solidFill>
                <a:schemeClr val="accent4">
                  <a:lumMod val="65000"/>
                  <a:lumOff val="35000"/>
                </a:schemeClr>
              </a:solidFill>
              <a:latin typeface="+mn-ea"/>
            </a:endParaRPr>
          </a:p>
        </p:txBody>
      </p:sp>
      <p:cxnSp>
        <p:nvCxnSpPr>
          <p:cNvPr id="118" name="コネクタ: カギ線 117">
            <a:extLst>
              <a:ext uri="{FF2B5EF4-FFF2-40B4-BE49-F238E27FC236}">
                <a16:creationId xmlns:a16="http://schemas.microsoft.com/office/drawing/2014/main" id="{096A2C05-4648-E15B-31DC-63371988860A}"/>
              </a:ext>
            </a:extLst>
          </p:cNvPr>
          <p:cNvCxnSpPr>
            <a:cxnSpLocks/>
            <a:stCxn id="86" idx="2"/>
            <a:endCxn id="104" idx="0"/>
          </p:cNvCxnSpPr>
          <p:nvPr/>
        </p:nvCxnSpPr>
        <p:spPr>
          <a:xfrm rot="5400000">
            <a:off x="4192260" y="3642405"/>
            <a:ext cx="458313" cy="1389299"/>
          </a:xfrm>
          <a:prstGeom prst="bentConnector3">
            <a:avLst>
              <a:gd name="adj1" fmla="val 50000"/>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7873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D945F68-DFAE-49C4-841B-8F39A5D3C2B7}"/>
              </a:ext>
            </a:extLst>
          </p:cNvPr>
          <p:cNvSpPr>
            <a:spLocks noGrp="1"/>
          </p:cNvSpPr>
          <p:nvPr>
            <p:ph type="title"/>
          </p:nvPr>
        </p:nvSpPr>
        <p:spPr>
          <a:xfrm>
            <a:off x="203200" y="152403"/>
            <a:ext cx="9931400" cy="379413"/>
          </a:xfrm>
        </p:spPr>
        <p:txBody>
          <a:bodyPr/>
          <a:lstStyle/>
          <a:p>
            <a:r>
              <a:rPr lang="ja-JP" altLang="en-US">
                <a:solidFill>
                  <a:schemeClr val="tx1">
                    <a:lumMod val="65000"/>
                    <a:lumOff val="35000"/>
                  </a:schemeClr>
                </a:solidFill>
                <a:latin typeface="+mn-ea"/>
                <a:ea typeface="+mn-ea"/>
              </a:rPr>
              <a:t>本書の位置づけ</a:t>
            </a:r>
            <a:endParaRPr lang="en-US" altLang="ja-JP">
              <a:solidFill>
                <a:schemeClr val="tx1">
                  <a:lumMod val="65000"/>
                  <a:lumOff val="35000"/>
                </a:schemeClr>
              </a:solidFill>
              <a:latin typeface="+mn-ea"/>
              <a:ea typeface="+mn-ea"/>
            </a:endParaRPr>
          </a:p>
        </p:txBody>
      </p:sp>
      <p:sp>
        <p:nvSpPr>
          <p:cNvPr id="6" name="スライド番号プレースホルダー 3">
            <a:extLst>
              <a:ext uri="{FF2B5EF4-FFF2-40B4-BE49-F238E27FC236}">
                <a16:creationId xmlns:a16="http://schemas.microsoft.com/office/drawing/2014/main" id="{57192E70-7EF2-441E-B406-8F9A2A5629CA}"/>
              </a:ext>
            </a:extLst>
          </p:cNvPr>
          <p:cNvSpPr txBox="1">
            <a:spLocks/>
          </p:cNvSpPr>
          <p:nvPr/>
        </p:nvSpPr>
        <p:spPr bwMode="auto">
          <a:xfrm>
            <a:off x="4804833" y="6627168"/>
            <a:ext cx="2540000" cy="2308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ja-JP"/>
            </a:defPPr>
            <a:lvl1pPr algn="ctr" rtl="0" fontAlgn="base">
              <a:spcBef>
                <a:spcPct val="0"/>
              </a:spcBef>
              <a:spcAft>
                <a:spcPct val="0"/>
              </a:spcAft>
              <a:defRPr kumimoji="0" sz="1100" b="0" i="0" kern="1200">
                <a:solidFill>
                  <a:schemeClr val="bg2">
                    <a:lumMod val="75000"/>
                  </a:schemeClr>
                </a:solidFill>
                <a:latin typeface="Meiryo UI" panose="020B0604030504040204" pitchFamily="50" charset="-128"/>
                <a:ea typeface="Meiryo UI" panose="020B0604030504040204" pitchFamily="50" charset="-128"/>
                <a:cs typeface="Meiryo UI" panose="020B0604030504040204" pitchFamily="50" charset="-128"/>
                <a:sym typeface="MS UI Gothic" panose="020B0600070205080204" pitchFamily="34" charset="-128"/>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EB72A429-DDC7-41CC-AC2C-79132BE59620}" type="slidenum">
              <a:rPr kumimoji="0" lang="en-US" altLang="ja-JP" sz="1100" b="0" i="0" u="none" strike="noStrike" kern="1200" cap="none" spc="0" normalizeH="0" baseline="0" noProof="0" smtClean="0">
                <a:ln>
                  <a:noFill/>
                </a:ln>
                <a:solidFill>
                  <a:srgbClr val="000000">
                    <a:lumMod val="85000"/>
                    <a:lumOff val="15000"/>
                  </a:srgbClr>
                </a:solidFill>
                <a:effectLst/>
                <a:uLnTx/>
                <a:uFillTx/>
                <a:latin typeface="+mn-ea"/>
                <a:ea typeface="+mn-ea"/>
                <a:sym typeface="MS UI Gothic" panose="020B0600070205080204" pitchFamily="34" charset="-128"/>
              </a:rPr>
              <a:pPr marL="0" marR="0" lvl="0" indent="0" algn="ctr" defTabSz="914400" rtl="0" eaLnBrk="1" fontAlgn="base" latinLnBrk="0" hangingPunct="1">
                <a:lnSpc>
                  <a:spcPct val="100000"/>
                </a:lnSpc>
                <a:spcBef>
                  <a:spcPct val="0"/>
                </a:spcBef>
                <a:spcAft>
                  <a:spcPct val="0"/>
                </a:spcAft>
                <a:buClrTx/>
                <a:buSzTx/>
                <a:buFontTx/>
                <a:buNone/>
                <a:tabLst/>
                <a:defRPr/>
              </a:pPr>
              <a:t>2</a:t>
            </a:fld>
            <a:endParaRPr kumimoji="0" lang="en-US" altLang="ja-JP" sz="1100" b="0" i="0" u="none" strike="noStrike" kern="1200" cap="none" spc="0" normalizeH="0" baseline="0" noProof="0">
              <a:ln>
                <a:noFill/>
              </a:ln>
              <a:solidFill>
                <a:srgbClr val="000000">
                  <a:lumMod val="85000"/>
                  <a:lumOff val="15000"/>
                </a:srgbClr>
              </a:solidFill>
              <a:effectLst/>
              <a:uLnTx/>
              <a:uFillTx/>
              <a:latin typeface="+mn-ea"/>
              <a:ea typeface="+mn-ea"/>
              <a:sym typeface="MS UI Gothic" panose="020B0600070205080204" pitchFamily="34" charset="-128"/>
            </a:endParaRPr>
          </a:p>
        </p:txBody>
      </p:sp>
      <p:sp>
        <p:nvSpPr>
          <p:cNvPr id="10" name="コンテンツ プレースホルダー 1">
            <a:extLst>
              <a:ext uri="{FF2B5EF4-FFF2-40B4-BE49-F238E27FC236}">
                <a16:creationId xmlns:a16="http://schemas.microsoft.com/office/drawing/2014/main" id="{031AEFA7-705F-4B6B-8FA1-18C92C12675D}"/>
              </a:ext>
            </a:extLst>
          </p:cNvPr>
          <p:cNvSpPr>
            <a:spLocks noGrp="1"/>
          </p:cNvSpPr>
          <p:nvPr>
            <p:ph idx="1"/>
          </p:nvPr>
        </p:nvSpPr>
        <p:spPr>
          <a:xfrm>
            <a:off x="336522" y="642265"/>
            <a:ext cx="11525251" cy="760407"/>
          </a:xfrm>
        </p:spPr>
        <p:txBody>
          <a:bodyPr/>
          <a:lstStyle/>
          <a:p>
            <a:r>
              <a:rPr lang="ja-JP" altLang="en-US" sz="1600">
                <a:solidFill>
                  <a:schemeClr val="tx1">
                    <a:lumMod val="65000"/>
                    <a:lumOff val="35000"/>
                  </a:schemeClr>
                </a:solidFill>
                <a:latin typeface="+mn-ea"/>
                <a:ea typeface="+mn-ea"/>
              </a:rPr>
              <a:t>本書では、過渡期業務で必要となる入金消込取消伝票を作成するための補助ツールについてのシステム要件を示す</a:t>
            </a:r>
            <a:endParaRPr lang="en-US" altLang="ja-JP" sz="1600">
              <a:solidFill>
                <a:schemeClr val="tx1">
                  <a:lumMod val="65000"/>
                  <a:lumOff val="35000"/>
                </a:schemeClr>
              </a:solidFill>
              <a:latin typeface="+mn-ea"/>
              <a:ea typeface="+mn-ea"/>
            </a:endParaRPr>
          </a:p>
        </p:txBody>
      </p:sp>
    </p:spTree>
    <p:extLst>
      <p:ext uri="{BB962C8B-B14F-4D97-AF65-F5344CB8AC3E}">
        <p14:creationId xmlns:p14="http://schemas.microsoft.com/office/powerpoint/2010/main" val="7350740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フローチャート: 処理 8">
            <a:extLst>
              <a:ext uri="{FF2B5EF4-FFF2-40B4-BE49-F238E27FC236}">
                <a16:creationId xmlns:a16="http://schemas.microsoft.com/office/drawing/2014/main" id="{15CE3211-FE7A-9ABB-0010-7897118A2F45}"/>
              </a:ext>
            </a:extLst>
          </p:cNvPr>
          <p:cNvSpPr/>
          <p:nvPr/>
        </p:nvSpPr>
        <p:spPr>
          <a:xfrm>
            <a:off x="2563000" y="1679365"/>
            <a:ext cx="6855704" cy="3838935"/>
          </a:xfrm>
          <a:prstGeom prst="flowChartProcess">
            <a:avLst/>
          </a:prstGeom>
          <a:solidFill>
            <a:srgbClr val="D7E9F5"/>
          </a:solidFill>
          <a:ln w="19050">
            <a:solidFill>
              <a:srgbClr val="6CADDB"/>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t"/>
          <a:lstStyle/>
          <a:p>
            <a:pPr algn="ctr"/>
            <a:r>
              <a:rPr lang="ja-JP" altLang="en-US" sz="1400">
                <a:solidFill>
                  <a:schemeClr val="accent4">
                    <a:lumMod val="65000"/>
                    <a:lumOff val="35000"/>
                  </a:schemeClr>
                </a:solidFill>
                <a:latin typeface="+mn-ea"/>
                <a:cs typeface="Hiragino Kaku Gothic Pro W3" charset="-128"/>
              </a:rPr>
              <a:t>過渡期</a:t>
            </a:r>
            <a:r>
              <a:rPr kumimoji="1" lang="ja-JP" altLang="en-US" sz="1400">
                <a:solidFill>
                  <a:schemeClr val="accent4">
                    <a:lumMod val="65000"/>
                    <a:lumOff val="35000"/>
                  </a:schemeClr>
                </a:solidFill>
                <a:latin typeface="+mn-ea"/>
                <a:cs typeface="Hiragino Kaku Gothic Pro W3" charset="-128"/>
              </a:rPr>
              <a:t>伝票作成ツール</a:t>
            </a:r>
          </a:p>
        </p:txBody>
      </p:sp>
      <p:sp>
        <p:nvSpPr>
          <p:cNvPr id="11" name="四角形: 角を丸くする 10">
            <a:extLst>
              <a:ext uri="{FF2B5EF4-FFF2-40B4-BE49-F238E27FC236}">
                <a16:creationId xmlns:a16="http://schemas.microsoft.com/office/drawing/2014/main" id="{06ECA0FF-B216-203D-36D8-AC6A269CF435}"/>
              </a:ext>
            </a:extLst>
          </p:cNvPr>
          <p:cNvSpPr/>
          <p:nvPr/>
        </p:nvSpPr>
        <p:spPr>
          <a:xfrm>
            <a:off x="7981264" y="2657236"/>
            <a:ext cx="1024545" cy="227582"/>
          </a:xfrm>
          <a:prstGeom prst="roundRect">
            <a:avLst/>
          </a:prstGeom>
          <a:solidFill>
            <a:srgbClr val="4C6680"/>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200">
                <a:solidFill>
                  <a:schemeClr val="bg1"/>
                </a:solidFill>
                <a:latin typeface="+mn-ea"/>
              </a:rPr>
              <a:t>実行</a:t>
            </a:r>
          </a:p>
        </p:txBody>
      </p:sp>
      <p:sp>
        <p:nvSpPr>
          <p:cNvPr id="5" name="タイトル 4">
            <a:extLst>
              <a:ext uri="{FF2B5EF4-FFF2-40B4-BE49-F238E27FC236}">
                <a16:creationId xmlns:a16="http://schemas.microsoft.com/office/drawing/2014/main" id="{3D945F68-DFAE-49C4-841B-8F39A5D3C2B7}"/>
              </a:ext>
            </a:extLst>
          </p:cNvPr>
          <p:cNvSpPr>
            <a:spLocks noGrp="1"/>
          </p:cNvSpPr>
          <p:nvPr>
            <p:ph type="title"/>
          </p:nvPr>
        </p:nvSpPr>
        <p:spPr>
          <a:xfrm>
            <a:off x="203200" y="152403"/>
            <a:ext cx="9931400" cy="379413"/>
          </a:xfrm>
        </p:spPr>
        <p:txBody>
          <a:bodyPr/>
          <a:lstStyle/>
          <a:p>
            <a:r>
              <a:rPr lang="ja-JP" altLang="en-US">
                <a:solidFill>
                  <a:schemeClr val="tx1">
                    <a:lumMod val="65000"/>
                    <a:lumOff val="35000"/>
                  </a:schemeClr>
                </a:solidFill>
                <a:latin typeface="+mn-ea"/>
                <a:ea typeface="+mn-ea"/>
              </a:rPr>
              <a:t>メッセージ表示（</a:t>
            </a:r>
            <a:r>
              <a:rPr lang="en-US" altLang="ja-JP">
                <a:solidFill>
                  <a:schemeClr val="tx1">
                    <a:lumMod val="65000"/>
                    <a:lumOff val="35000"/>
                  </a:schemeClr>
                </a:solidFill>
                <a:latin typeface="+mn-ea"/>
                <a:ea typeface="+mn-ea"/>
              </a:rPr>
              <a:t>1/3</a:t>
            </a:r>
            <a:r>
              <a:rPr lang="ja-JP" altLang="en-US">
                <a:solidFill>
                  <a:schemeClr val="tx1">
                    <a:lumMod val="65000"/>
                    <a:lumOff val="35000"/>
                  </a:schemeClr>
                </a:solidFill>
                <a:latin typeface="+mn-ea"/>
                <a:ea typeface="+mn-ea"/>
              </a:rPr>
              <a:t>） </a:t>
            </a:r>
            <a:r>
              <a:rPr lang="en-US" altLang="ja-JP">
                <a:solidFill>
                  <a:schemeClr val="tx1">
                    <a:lumMod val="65000"/>
                    <a:lumOff val="35000"/>
                  </a:schemeClr>
                </a:solidFill>
                <a:latin typeface="+mn-ea"/>
                <a:ea typeface="+mn-ea"/>
              </a:rPr>
              <a:t>- </a:t>
            </a:r>
            <a:r>
              <a:rPr lang="ja-JP" altLang="en-US">
                <a:solidFill>
                  <a:schemeClr val="tx1">
                    <a:lumMod val="65000"/>
                    <a:lumOff val="35000"/>
                  </a:schemeClr>
                </a:solidFill>
                <a:latin typeface="+mn-ea"/>
                <a:ea typeface="+mn-ea"/>
              </a:rPr>
              <a:t>正常系</a:t>
            </a:r>
            <a:endParaRPr lang="en-US" altLang="ja-JP">
              <a:solidFill>
                <a:schemeClr val="tx1">
                  <a:lumMod val="65000"/>
                  <a:lumOff val="35000"/>
                </a:schemeClr>
              </a:solidFill>
              <a:latin typeface="+mn-ea"/>
              <a:ea typeface="+mn-ea"/>
            </a:endParaRPr>
          </a:p>
        </p:txBody>
      </p:sp>
      <p:sp>
        <p:nvSpPr>
          <p:cNvPr id="6" name="スライド番号プレースホルダー 3">
            <a:extLst>
              <a:ext uri="{FF2B5EF4-FFF2-40B4-BE49-F238E27FC236}">
                <a16:creationId xmlns:a16="http://schemas.microsoft.com/office/drawing/2014/main" id="{57192E70-7EF2-441E-B406-8F9A2A5629CA}"/>
              </a:ext>
            </a:extLst>
          </p:cNvPr>
          <p:cNvSpPr txBox="1">
            <a:spLocks/>
          </p:cNvSpPr>
          <p:nvPr/>
        </p:nvSpPr>
        <p:spPr bwMode="auto">
          <a:xfrm>
            <a:off x="4804833" y="6627168"/>
            <a:ext cx="2540000" cy="2308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ja-JP"/>
            </a:defPPr>
            <a:lvl1pPr algn="ctr" rtl="0" fontAlgn="base">
              <a:spcBef>
                <a:spcPct val="0"/>
              </a:spcBef>
              <a:spcAft>
                <a:spcPct val="0"/>
              </a:spcAft>
              <a:defRPr kumimoji="0" sz="1100" b="0" i="0" kern="1200">
                <a:solidFill>
                  <a:schemeClr val="bg2">
                    <a:lumMod val="75000"/>
                  </a:schemeClr>
                </a:solidFill>
                <a:latin typeface="Meiryo UI" panose="020B0604030504040204" pitchFamily="50" charset="-128"/>
                <a:ea typeface="Meiryo UI" panose="020B0604030504040204" pitchFamily="50" charset="-128"/>
                <a:cs typeface="Meiryo UI" panose="020B0604030504040204" pitchFamily="50" charset="-128"/>
                <a:sym typeface="MS UI Gothic" panose="020B0600070205080204" pitchFamily="34" charset="-128"/>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EB72A429-DDC7-41CC-AC2C-79132BE59620}" type="slidenum">
              <a:rPr kumimoji="0" lang="en-US" altLang="ja-JP" sz="1100" b="0" i="0" u="none" strike="noStrike" kern="1200" cap="none" spc="0" normalizeH="0" baseline="0" noProof="0" smtClean="0">
                <a:ln>
                  <a:noFill/>
                </a:ln>
                <a:solidFill>
                  <a:srgbClr val="000000">
                    <a:lumMod val="85000"/>
                    <a:lumOff val="15000"/>
                  </a:srgbClr>
                </a:solidFill>
                <a:effectLst/>
                <a:uLnTx/>
                <a:uFillTx/>
                <a:latin typeface="+mn-ea"/>
                <a:ea typeface="+mn-ea"/>
                <a:sym typeface="MS UI Gothic" panose="020B0600070205080204" pitchFamily="34" charset="-128"/>
              </a:rPr>
              <a:pPr marL="0" marR="0" lvl="0" indent="0" algn="ctr" defTabSz="914400" rtl="0" eaLnBrk="1" fontAlgn="base" latinLnBrk="0" hangingPunct="1">
                <a:lnSpc>
                  <a:spcPct val="100000"/>
                </a:lnSpc>
                <a:spcBef>
                  <a:spcPct val="0"/>
                </a:spcBef>
                <a:spcAft>
                  <a:spcPct val="0"/>
                </a:spcAft>
                <a:buClrTx/>
                <a:buSzTx/>
                <a:buFontTx/>
                <a:buNone/>
                <a:tabLst/>
                <a:defRPr/>
              </a:pPr>
              <a:t>20</a:t>
            </a:fld>
            <a:endParaRPr kumimoji="0" lang="en-US" altLang="ja-JP" sz="1100" b="0" i="0" u="none" strike="noStrike" kern="1200" cap="none" spc="0" normalizeH="0" baseline="0" noProof="0">
              <a:ln>
                <a:noFill/>
              </a:ln>
              <a:solidFill>
                <a:srgbClr val="000000">
                  <a:lumMod val="85000"/>
                  <a:lumOff val="15000"/>
                </a:srgbClr>
              </a:solidFill>
              <a:effectLst/>
              <a:uLnTx/>
              <a:uFillTx/>
              <a:latin typeface="+mn-ea"/>
              <a:ea typeface="+mn-ea"/>
              <a:sym typeface="MS UI Gothic" panose="020B0600070205080204" pitchFamily="34" charset="-128"/>
            </a:endParaRPr>
          </a:p>
        </p:txBody>
      </p:sp>
      <p:sp>
        <p:nvSpPr>
          <p:cNvPr id="10" name="コンテンツ プレースホルダー 1">
            <a:extLst>
              <a:ext uri="{FF2B5EF4-FFF2-40B4-BE49-F238E27FC236}">
                <a16:creationId xmlns:a16="http://schemas.microsoft.com/office/drawing/2014/main" id="{031AEFA7-705F-4B6B-8FA1-18C92C12675D}"/>
              </a:ext>
            </a:extLst>
          </p:cNvPr>
          <p:cNvSpPr>
            <a:spLocks noGrp="1"/>
          </p:cNvSpPr>
          <p:nvPr>
            <p:ph idx="1"/>
          </p:nvPr>
        </p:nvSpPr>
        <p:spPr>
          <a:xfrm>
            <a:off x="336522" y="642265"/>
            <a:ext cx="11525251" cy="368303"/>
          </a:xfrm>
        </p:spPr>
        <p:txBody>
          <a:bodyPr/>
          <a:lstStyle/>
          <a:p>
            <a:r>
              <a:rPr lang="ja-JP" altLang="en-US" sz="1600">
                <a:solidFill>
                  <a:schemeClr val="tx1">
                    <a:lumMod val="65000"/>
                    <a:lumOff val="35000"/>
                  </a:schemeClr>
                </a:solidFill>
                <a:latin typeface="+mn-ea"/>
                <a:ea typeface="+mn-ea"/>
              </a:rPr>
              <a:t>正常終了した場合、その旨をメッセージとして表示する</a:t>
            </a:r>
            <a:endParaRPr lang="en-US" altLang="ja-JP" sz="1600">
              <a:solidFill>
                <a:schemeClr val="tx1">
                  <a:lumMod val="65000"/>
                  <a:lumOff val="35000"/>
                </a:schemeClr>
              </a:solidFill>
              <a:latin typeface="+mn-ea"/>
              <a:ea typeface="+mn-ea"/>
            </a:endParaRPr>
          </a:p>
        </p:txBody>
      </p:sp>
      <p:sp>
        <p:nvSpPr>
          <p:cNvPr id="8" name="四角形: 角を丸くする 7">
            <a:extLst>
              <a:ext uri="{FF2B5EF4-FFF2-40B4-BE49-F238E27FC236}">
                <a16:creationId xmlns:a16="http://schemas.microsoft.com/office/drawing/2014/main" id="{AA8B733B-A4FE-48DD-0900-CA4D6A63E9E1}"/>
              </a:ext>
            </a:extLst>
          </p:cNvPr>
          <p:cNvSpPr/>
          <p:nvPr/>
        </p:nvSpPr>
        <p:spPr>
          <a:xfrm>
            <a:off x="3578087" y="3281817"/>
            <a:ext cx="5009322" cy="1161744"/>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400">
                <a:solidFill>
                  <a:schemeClr val="accent4">
                    <a:lumMod val="65000"/>
                    <a:lumOff val="35000"/>
                  </a:schemeClr>
                </a:solidFill>
                <a:latin typeface="+mn-ea"/>
                <a:cs typeface="Hiragino Kaku Gothic Pro W3" charset="-128"/>
              </a:rPr>
              <a:t>正常終了しました</a:t>
            </a:r>
            <a:endParaRPr lang="en-US" altLang="ja-JP" sz="1400">
              <a:solidFill>
                <a:schemeClr val="accent4">
                  <a:lumMod val="65000"/>
                  <a:lumOff val="35000"/>
                </a:schemeClr>
              </a:solidFill>
              <a:latin typeface="+mn-ea"/>
              <a:cs typeface="Hiragino Kaku Gothic Pro W3" charset="-128"/>
            </a:endParaRPr>
          </a:p>
        </p:txBody>
      </p:sp>
      <p:cxnSp>
        <p:nvCxnSpPr>
          <p:cNvPr id="13" name="直線コネクタ 12">
            <a:extLst>
              <a:ext uri="{FF2B5EF4-FFF2-40B4-BE49-F238E27FC236}">
                <a16:creationId xmlns:a16="http://schemas.microsoft.com/office/drawing/2014/main" id="{8BA2B755-B936-3381-7DA4-589E2048E34C}"/>
              </a:ext>
            </a:extLst>
          </p:cNvPr>
          <p:cNvCxnSpPr>
            <a:cxnSpLocks/>
          </p:cNvCxnSpPr>
          <p:nvPr/>
        </p:nvCxnSpPr>
        <p:spPr>
          <a:xfrm>
            <a:off x="2667483" y="3070346"/>
            <a:ext cx="6646738" cy="0"/>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4" name="フローチャート: 処理 13">
            <a:extLst>
              <a:ext uri="{FF2B5EF4-FFF2-40B4-BE49-F238E27FC236}">
                <a16:creationId xmlns:a16="http://schemas.microsoft.com/office/drawing/2014/main" id="{934BBFB3-9DB5-B445-FADA-3DFD1BA3F58F}"/>
              </a:ext>
            </a:extLst>
          </p:cNvPr>
          <p:cNvSpPr/>
          <p:nvPr/>
        </p:nvSpPr>
        <p:spPr>
          <a:xfrm rot="1800000">
            <a:off x="8668515" y="1794248"/>
            <a:ext cx="1051772" cy="292807"/>
          </a:xfrm>
          <a:prstGeom prst="flowChartProcess">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400" b="1">
                <a:solidFill>
                  <a:schemeClr val="accent4">
                    <a:lumMod val="65000"/>
                    <a:lumOff val="35000"/>
                  </a:schemeClr>
                </a:solidFill>
                <a:latin typeface="+mn-ea"/>
                <a:cs typeface="Hiragino Kaku Gothic Pro W3" charset="-128"/>
              </a:rPr>
              <a:t>イメージ</a:t>
            </a:r>
          </a:p>
        </p:txBody>
      </p:sp>
      <p:sp>
        <p:nvSpPr>
          <p:cNvPr id="4" name="四角形: 角を丸くする 3">
            <a:extLst>
              <a:ext uri="{FF2B5EF4-FFF2-40B4-BE49-F238E27FC236}">
                <a16:creationId xmlns:a16="http://schemas.microsoft.com/office/drawing/2014/main" id="{B890B76B-2944-EAA9-EEC7-1462E2E7C1AC}"/>
              </a:ext>
            </a:extLst>
          </p:cNvPr>
          <p:cNvSpPr/>
          <p:nvPr/>
        </p:nvSpPr>
        <p:spPr>
          <a:xfrm>
            <a:off x="2975895" y="2169747"/>
            <a:ext cx="842400" cy="323145"/>
          </a:xfrm>
          <a:prstGeom prst="roundRect">
            <a:avLst>
              <a:gd name="adj" fmla="val 0"/>
            </a:avLst>
          </a:prstGeom>
          <a:solidFill>
            <a:schemeClr val="bg1">
              <a:lumMod val="5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200">
                <a:solidFill>
                  <a:schemeClr val="bg1"/>
                </a:solidFill>
                <a:latin typeface="+mn-ea"/>
                <a:cs typeface="Hiragino Kaku Gothic Pro W3" charset="-128"/>
              </a:rPr>
              <a:t>請求書</a:t>
            </a:r>
            <a:r>
              <a:rPr kumimoji="1" lang="en-US" altLang="ja-JP" sz="1200">
                <a:solidFill>
                  <a:schemeClr val="bg1"/>
                </a:solidFill>
                <a:latin typeface="+mn-ea"/>
                <a:cs typeface="Hiragino Kaku Gothic Pro W3" charset="-128"/>
              </a:rPr>
              <a:t>#</a:t>
            </a:r>
            <a:endParaRPr kumimoji="1" lang="ja-JP" altLang="en-US" sz="1200">
              <a:solidFill>
                <a:schemeClr val="bg1"/>
              </a:solidFill>
              <a:latin typeface="+mn-ea"/>
              <a:cs typeface="Hiragino Kaku Gothic Pro W3" charset="-128"/>
            </a:endParaRPr>
          </a:p>
        </p:txBody>
      </p:sp>
      <p:sp>
        <p:nvSpPr>
          <p:cNvPr id="7" name="四角形: 角を丸くする 6">
            <a:extLst>
              <a:ext uri="{FF2B5EF4-FFF2-40B4-BE49-F238E27FC236}">
                <a16:creationId xmlns:a16="http://schemas.microsoft.com/office/drawing/2014/main" id="{AAE9ECB3-FC6E-1C18-DAA8-6E51B490E3DB}"/>
              </a:ext>
            </a:extLst>
          </p:cNvPr>
          <p:cNvSpPr/>
          <p:nvPr/>
        </p:nvSpPr>
        <p:spPr>
          <a:xfrm>
            <a:off x="3819802" y="2169747"/>
            <a:ext cx="1513848" cy="323145"/>
          </a:xfrm>
          <a:prstGeom prst="roundRect">
            <a:avLst>
              <a:gd name="adj" fmla="val 0"/>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en-US" altLang="ja-JP" sz="1400">
                <a:solidFill>
                  <a:schemeClr val="tx1">
                    <a:lumMod val="65000"/>
                    <a:lumOff val="35000"/>
                  </a:schemeClr>
                </a:solidFill>
                <a:latin typeface="+mn-ea"/>
                <a:cs typeface="Hiragino Kaku Gothic Pro W3" charset="-128"/>
              </a:rPr>
              <a:t>JJF1000001</a:t>
            </a:r>
            <a:endParaRPr kumimoji="1" lang="ja-JP" altLang="en-US" sz="1400">
              <a:solidFill>
                <a:schemeClr val="tx1">
                  <a:lumMod val="65000"/>
                  <a:lumOff val="35000"/>
                </a:schemeClr>
              </a:solidFill>
              <a:latin typeface="+mn-ea"/>
              <a:cs typeface="Hiragino Kaku Gothic Pro W3" charset="-128"/>
            </a:endParaRPr>
          </a:p>
        </p:txBody>
      </p:sp>
    </p:spTree>
    <p:extLst>
      <p:ext uri="{BB962C8B-B14F-4D97-AF65-F5344CB8AC3E}">
        <p14:creationId xmlns:p14="http://schemas.microsoft.com/office/powerpoint/2010/main" val="23101161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フローチャート: 処理 36">
            <a:extLst>
              <a:ext uri="{FF2B5EF4-FFF2-40B4-BE49-F238E27FC236}">
                <a16:creationId xmlns:a16="http://schemas.microsoft.com/office/drawing/2014/main" id="{2980D8A0-B96A-3D9E-5F0D-E8D083D4BAF6}"/>
              </a:ext>
            </a:extLst>
          </p:cNvPr>
          <p:cNvSpPr/>
          <p:nvPr/>
        </p:nvSpPr>
        <p:spPr>
          <a:xfrm>
            <a:off x="2563000" y="1679365"/>
            <a:ext cx="6855704" cy="3838935"/>
          </a:xfrm>
          <a:prstGeom prst="flowChartProcess">
            <a:avLst/>
          </a:prstGeom>
          <a:solidFill>
            <a:srgbClr val="D7E9F5"/>
          </a:solidFill>
          <a:ln w="19050">
            <a:solidFill>
              <a:srgbClr val="6CADDB"/>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t"/>
          <a:lstStyle/>
          <a:p>
            <a:pPr algn="ctr"/>
            <a:r>
              <a:rPr lang="ja-JP" altLang="en-US" sz="1400">
                <a:solidFill>
                  <a:schemeClr val="accent4">
                    <a:lumMod val="65000"/>
                    <a:lumOff val="35000"/>
                  </a:schemeClr>
                </a:solidFill>
                <a:latin typeface="+mn-ea"/>
                <a:cs typeface="Hiragino Kaku Gothic Pro W3" charset="-128"/>
              </a:rPr>
              <a:t>過渡期</a:t>
            </a:r>
            <a:r>
              <a:rPr kumimoji="1" lang="ja-JP" altLang="en-US" sz="1400">
                <a:solidFill>
                  <a:schemeClr val="accent4">
                    <a:lumMod val="65000"/>
                    <a:lumOff val="35000"/>
                  </a:schemeClr>
                </a:solidFill>
                <a:latin typeface="+mn-ea"/>
                <a:cs typeface="Hiragino Kaku Gothic Pro W3" charset="-128"/>
              </a:rPr>
              <a:t>伝票作成ツール</a:t>
            </a:r>
          </a:p>
        </p:txBody>
      </p:sp>
      <p:sp>
        <p:nvSpPr>
          <p:cNvPr id="38" name="四角形: 角を丸くする 37">
            <a:extLst>
              <a:ext uri="{FF2B5EF4-FFF2-40B4-BE49-F238E27FC236}">
                <a16:creationId xmlns:a16="http://schemas.microsoft.com/office/drawing/2014/main" id="{57AC4A1E-FDBC-FAF4-0585-7770D3EB2ACC}"/>
              </a:ext>
            </a:extLst>
          </p:cNvPr>
          <p:cNvSpPr/>
          <p:nvPr/>
        </p:nvSpPr>
        <p:spPr>
          <a:xfrm>
            <a:off x="7981264" y="2657236"/>
            <a:ext cx="1024545" cy="227582"/>
          </a:xfrm>
          <a:prstGeom prst="roundRect">
            <a:avLst/>
          </a:prstGeom>
          <a:solidFill>
            <a:srgbClr val="4C6680"/>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200">
                <a:solidFill>
                  <a:schemeClr val="bg1"/>
                </a:solidFill>
                <a:latin typeface="+mn-ea"/>
              </a:rPr>
              <a:t>実行</a:t>
            </a:r>
          </a:p>
        </p:txBody>
      </p:sp>
      <p:cxnSp>
        <p:nvCxnSpPr>
          <p:cNvPr id="43" name="直線コネクタ 42">
            <a:extLst>
              <a:ext uri="{FF2B5EF4-FFF2-40B4-BE49-F238E27FC236}">
                <a16:creationId xmlns:a16="http://schemas.microsoft.com/office/drawing/2014/main" id="{322FA076-C8F2-6FBF-AE5B-B79B7E845523}"/>
              </a:ext>
            </a:extLst>
          </p:cNvPr>
          <p:cNvCxnSpPr>
            <a:cxnSpLocks/>
          </p:cNvCxnSpPr>
          <p:nvPr/>
        </p:nvCxnSpPr>
        <p:spPr>
          <a:xfrm>
            <a:off x="2667483" y="3070346"/>
            <a:ext cx="6646738" cy="0"/>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44" name="フローチャート: 処理 43">
            <a:extLst>
              <a:ext uri="{FF2B5EF4-FFF2-40B4-BE49-F238E27FC236}">
                <a16:creationId xmlns:a16="http://schemas.microsoft.com/office/drawing/2014/main" id="{8FB9C9DD-C2AA-70C1-B41A-B3123DA207CE}"/>
              </a:ext>
            </a:extLst>
          </p:cNvPr>
          <p:cNvSpPr/>
          <p:nvPr/>
        </p:nvSpPr>
        <p:spPr>
          <a:xfrm rot="1800000">
            <a:off x="8668515" y="1794248"/>
            <a:ext cx="1051772" cy="292807"/>
          </a:xfrm>
          <a:prstGeom prst="flowChartProcess">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400" b="1">
                <a:solidFill>
                  <a:schemeClr val="accent4">
                    <a:lumMod val="65000"/>
                    <a:lumOff val="35000"/>
                  </a:schemeClr>
                </a:solidFill>
                <a:latin typeface="+mn-ea"/>
                <a:cs typeface="Hiragino Kaku Gothic Pro W3" charset="-128"/>
              </a:rPr>
              <a:t>イメージ</a:t>
            </a:r>
          </a:p>
        </p:txBody>
      </p:sp>
      <p:sp>
        <p:nvSpPr>
          <p:cNvPr id="5" name="タイトル 4">
            <a:extLst>
              <a:ext uri="{FF2B5EF4-FFF2-40B4-BE49-F238E27FC236}">
                <a16:creationId xmlns:a16="http://schemas.microsoft.com/office/drawing/2014/main" id="{3D945F68-DFAE-49C4-841B-8F39A5D3C2B7}"/>
              </a:ext>
            </a:extLst>
          </p:cNvPr>
          <p:cNvSpPr>
            <a:spLocks noGrp="1"/>
          </p:cNvSpPr>
          <p:nvPr>
            <p:ph type="title"/>
          </p:nvPr>
        </p:nvSpPr>
        <p:spPr>
          <a:xfrm>
            <a:off x="203200" y="152403"/>
            <a:ext cx="9931400" cy="379413"/>
          </a:xfrm>
        </p:spPr>
        <p:txBody>
          <a:bodyPr/>
          <a:lstStyle/>
          <a:p>
            <a:r>
              <a:rPr lang="ja-JP" altLang="en-US">
                <a:solidFill>
                  <a:schemeClr val="tx1">
                    <a:lumMod val="65000"/>
                    <a:lumOff val="35000"/>
                  </a:schemeClr>
                </a:solidFill>
                <a:latin typeface="+mn-ea"/>
                <a:ea typeface="+mn-ea"/>
              </a:rPr>
              <a:t>メッセージ表示（</a:t>
            </a:r>
            <a:r>
              <a:rPr lang="en-US" altLang="ja-JP">
                <a:solidFill>
                  <a:schemeClr val="tx1">
                    <a:lumMod val="65000"/>
                    <a:lumOff val="35000"/>
                  </a:schemeClr>
                </a:solidFill>
                <a:latin typeface="+mn-ea"/>
                <a:ea typeface="+mn-ea"/>
              </a:rPr>
              <a:t>2/3</a:t>
            </a:r>
            <a:r>
              <a:rPr lang="ja-JP" altLang="en-US">
                <a:solidFill>
                  <a:schemeClr val="tx1">
                    <a:lumMod val="65000"/>
                    <a:lumOff val="35000"/>
                  </a:schemeClr>
                </a:solidFill>
                <a:latin typeface="+mn-ea"/>
                <a:ea typeface="+mn-ea"/>
              </a:rPr>
              <a:t>） </a:t>
            </a:r>
            <a:r>
              <a:rPr lang="en-US" altLang="ja-JP">
                <a:solidFill>
                  <a:schemeClr val="tx1">
                    <a:lumMod val="65000"/>
                    <a:lumOff val="35000"/>
                  </a:schemeClr>
                </a:solidFill>
                <a:latin typeface="+mn-ea"/>
                <a:ea typeface="+mn-ea"/>
              </a:rPr>
              <a:t>- </a:t>
            </a:r>
            <a:r>
              <a:rPr lang="ja-JP" altLang="en-US">
                <a:solidFill>
                  <a:schemeClr val="tx1">
                    <a:lumMod val="65000"/>
                    <a:lumOff val="35000"/>
                  </a:schemeClr>
                </a:solidFill>
                <a:latin typeface="+mn-ea"/>
                <a:ea typeface="+mn-ea"/>
              </a:rPr>
              <a:t>準正常系</a:t>
            </a:r>
            <a:endParaRPr lang="en-US" altLang="ja-JP">
              <a:solidFill>
                <a:schemeClr val="tx1">
                  <a:lumMod val="65000"/>
                  <a:lumOff val="35000"/>
                </a:schemeClr>
              </a:solidFill>
              <a:latin typeface="+mn-ea"/>
              <a:ea typeface="+mn-ea"/>
            </a:endParaRPr>
          </a:p>
        </p:txBody>
      </p:sp>
      <p:sp>
        <p:nvSpPr>
          <p:cNvPr id="6" name="スライド番号プレースホルダー 3">
            <a:extLst>
              <a:ext uri="{FF2B5EF4-FFF2-40B4-BE49-F238E27FC236}">
                <a16:creationId xmlns:a16="http://schemas.microsoft.com/office/drawing/2014/main" id="{57192E70-7EF2-441E-B406-8F9A2A5629CA}"/>
              </a:ext>
            </a:extLst>
          </p:cNvPr>
          <p:cNvSpPr txBox="1">
            <a:spLocks/>
          </p:cNvSpPr>
          <p:nvPr/>
        </p:nvSpPr>
        <p:spPr bwMode="auto">
          <a:xfrm>
            <a:off x="4804833" y="6627168"/>
            <a:ext cx="2540000" cy="2308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ja-JP"/>
            </a:defPPr>
            <a:lvl1pPr algn="ctr" rtl="0" fontAlgn="base">
              <a:spcBef>
                <a:spcPct val="0"/>
              </a:spcBef>
              <a:spcAft>
                <a:spcPct val="0"/>
              </a:spcAft>
              <a:defRPr kumimoji="0" sz="1100" b="0" i="0" kern="1200">
                <a:solidFill>
                  <a:schemeClr val="bg2">
                    <a:lumMod val="75000"/>
                  </a:schemeClr>
                </a:solidFill>
                <a:latin typeface="Meiryo UI" panose="020B0604030504040204" pitchFamily="50" charset="-128"/>
                <a:ea typeface="Meiryo UI" panose="020B0604030504040204" pitchFamily="50" charset="-128"/>
                <a:cs typeface="Meiryo UI" panose="020B0604030504040204" pitchFamily="50" charset="-128"/>
                <a:sym typeface="MS UI Gothic" panose="020B0600070205080204" pitchFamily="34" charset="-128"/>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EB72A429-DDC7-41CC-AC2C-79132BE59620}" type="slidenum">
              <a:rPr kumimoji="0" lang="en-US" altLang="ja-JP" sz="1100" b="0" i="0" u="none" strike="noStrike" kern="1200" cap="none" spc="0" normalizeH="0" baseline="0" noProof="0" smtClean="0">
                <a:ln>
                  <a:noFill/>
                </a:ln>
                <a:solidFill>
                  <a:srgbClr val="000000">
                    <a:lumMod val="85000"/>
                    <a:lumOff val="15000"/>
                  </a:srgbClr>
                </a:solidFill>
                <a:effectLst/>
                <a:uLnTx/>
                <a:uFillTx/>
                <a:latin typeface="+mn-ea"/>
                <a:ea typeface="+mn-ea"/>
                <a:sym typeface="MS UI Gothic" panose="020B0600070205080204" pitchFamily="34" charset="-128"/>
              </a:rPr>
              <a:pPr marL="0" marR="0" lvl="0" indent="0" algn="ctr" defTabSz="914400" rtl="0" eaLnBrk="1" fontAlgn="base" latinLnBrk="0" hangingPunct="1">
                <a:lnSpc>
                  <a:spcPct val="100000"/>
                </a:lnSpc>
                <a:spcBef>
                  <a:spcPct val="0"/>
                </a:spcBef>
                <a:spcAft>
                  <a:spcPct val="0"/>
                </a:spcAft>
                <a:buClrTx/>
                <a:buSzTx/>
                <a:buFontTx/>
                <a:buNone/>
                <a:tabLst/>
                <a:defRPr/>
              </a:pPr>
              <a:t>21</a:t>
            </a:fld>
            <a:endParaRPr kumimoji="0" lang="en-US" altLang="ja-JP" sz="1100" b="0" i="0" u="none" strike="noStrike" kern="1200" cap="none" spc="0" normalizeH="0" baseline="0" noProof="0">
              <a:ln>
                <a:noFill/>
              </a:ln>
              <a:solidFill>
                <a:srgbClr val="000000">
                  <a:lumMod val="85000"/>
                  <a:lumOff val="15000"/>
                </a:srgbClr>
              </a:solidFill>
              <a:effectLst/>
              <a:uLnTx/>
              <a:uFillTx/>
              <a:latin typeface="+mn-ea"/>
              <a:ea typeface="+mn-ea"/>
              <a:sym typeface="MS UI Gothic" panose="020B0600070205080204" pitchFamily="34" charset="-128"/>
            </a:endParaRPr>
          </a:p>
        </p:txBody>
      </p:sp>
      <p:sp>
        <p:nvSpPr>
          <p:cNvPr id="10" name="コンテンツ プレースホルダー 1">
            <a:extLst>
              <a:ext uri="{FF2B5EF4-FFF2-40B4-BE49-F238E27FC236}">
                <a16:creationId xmlns:a16="http://schemas.microsoft.com/office/drawing/2014/main" id="{031AEFA7-705F-4B6B-8FA1-18C92C12675D}"/>
              </a:ext>
            </a:extLst>
          </p:cNvPr>
          <p:cNvSpPr>
            <a:spLocks noGrp="1"/>
          </p:cNvSpPr>
          <p:nvPr>
            <p:ph idx="1"/>
          </p:nvPr>
        </p:nvSpPr>
        <p:spPr>
          <a:xfrm>
            <a:off x="336522" y="642265"/>
            <a:ext cx="11525251" cy="368303"/>
          </a:xfrm>
        </p:spPr>
        <p:txBody>
          <a:bodyPr/>
          <a:lstStyle/>
          <a:p>
            <a:r>
              <a:rPr lang="ja-JP" altLang="en-US" sz="1600">
                <a:solidFill>
                  <a:schemeClr val="tx1">
                    <a:lumMod val="65000"/>
                    <a:lumOff val="35000"/>
                  </a:schemeClr>
                </a:solidFill>
                <a:latin typeface="+mn-ea"/>
                <a:ea typeface="+mn-ea"/>
              </a:rPr>
              <a:t>検索条件に</a:t>
            </a:r>
            <a:r>
              <a:rPr lang="en-US" altLang="ja-JP" sz="1600">
                <a:solidFill>
                  <a:schemeClr val="tx1">
                    <a:lumMod val="65000"/>
                    <a:lumOff val="35000"/>
                  </a:schemeClr>
                </a:solidFill>
                <a:latin typeface="+mn-ea"/>
                <a:ea typeface="+mn-ea"/>
              </a:rPr>
              <a:t>hit</a:t>
            </a:r>
            <a:r>
              <a:rPr lang="ja-JP" altLang="en-US" sz="1600">
                <a:solidFill>
                  <a:schemeClr val="tx1">
                    <a:lumMod val="65000"/>
                    <a:lumOff val="35000"/>
                  </a:schemeClr>
                </a:solidFill>
                <a:latin typeface="+mn-ea"/>
                <a:ea typeface="+mn-ea"/>
              </a:rPr>
              <a:t>するデータが存在しない場合、その旨をメッセージとして表示する</a:t>
            </a:r>
            <a:endParaRPr lang="en-US" altLang="ja-JP" sz="1600">
              <a:solidFill>
                <a:schemeClr val="tx1">
                  <a:lumMod val="65000"/>
                  <a:lumOff val="35000"/>
                </a:schemeClr>
              </a:solidFill>
              <a:latin typeface="+mn-ea"/>
              <a:ea typeface="+mn-ea"/>
            </a:endParaRPr>
          </a:p>
        </p:txBody>
      </p:sp>
      <p:sp>
        <p:nvSpPr>
          <p:cNvPr id="8" name="四角形: 角を丸くする 7">
            <a:extLst>
              <a:ext uri="{FF2B5EF4-FFF2-40B4-BE49-F238E27FC236}">
                <a16:creationId xmlns:a16="http://schemas.microsoft.com/office/drawing/2014/main" id="{AA8B733B-A4FE-48DD-0900-CA4D6A63E9E1}"/>
              </a:ext>
            </a:extLst>
          </p:cNvPr>
          <p:cNvSpPr/>
          <p:nvPr/>
        </p:nvSpPr>
        <p:spPr>
          <a:xfrm>
            <a:off x="3578087" y="3281817"/>
            <a:ext cx="5009322" cy="1161744"/>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400">
                <a:solidFill>
                  <a:schemeClr val="accent4">
                    <a:lumMod val="65000"/>
                    <a:lumOff val="35000"/>
                  </a:schemeClr>
                </a:solidFill>
                <a:latin typeface="+mn-ea"/>
                <a:cs typeface="Hiragino Kaku Gothic Pro W3" charset="-128"/>
              </a:rPr>
              <a:t>検索条件に</a:t>
            </a:r>
            <a:r>
              <a:rPr kumimoji="1" lang="en-US" altLang="ja-JP" sz="1400">
                <a:solidFill>
                  <a:schemeClr val="accent4">
                    <a:lumMod val="65000"/>
                    <a:lumOff val="35000"/>
                  </a:schemeClr>
                </a:solidFill>
                <a:latin typeface="+mn-ea"/>
                <a:cs typeface="Hiragino Kaku Gothic Pro W3" charset="-128"/>
              </a:rPr>
              <a:t>hit</a:t>
            </a:r>
            <a:r>
              <a:rPr kumimoji="1" lang="ja-JP" altLang="en-US" sz="1400">
                <a:solidFill>
                  <a:schemeClr val="accent4">
                    <a:lumMod val="65000"/>
                    <a:lumOff val="35000"/>
                  </a:schemeClr>
                </a:solidFill>
                <a:latin typeface="+mn-ea"/>
                <a:cs typeface="Hiragino Kaku Gothic Pro W3" charset="-128"/>
              </a:rPr>
              <a:t>するデータがありませんでした</a:t>
            </a:r>
          </a:p>
        </p:txBody>
      </p:sp>
      <p:sp>
        <p:nvSpPr>
          <p:cNvPr id="4" name="四角形: 角を丸くする 3">
            <a:extLst>
              <a:ext uri="{FF2B5EF4-FFF2-40B4-BE49-F238E27FC236}">
                <a16:creationId xmlns:a16="http://schemas.microsoft.com/office/drawing/2014/main" id="{EAC0EBA5-5CB0-3EB4-F352-5C8F48E9EF20}"/>
              </a:ext>
            </a:extLst>
          </p:cNvPr>
          <p:cNvSpPr/>
          <p:nvPr/>
        </p:nvSpPr>
        <p:spPr>
          <a:xfrm>
            <a:off x="2975895" y="2169747"/>
            <a:ext cx="842400" cy="323145"/>
          </a:xfrm>
          <a:prstGeom prst="roundRect">
            <a:avLst>
              <a:gd name="adj" fmla="val 0"/>
            </a:avLst>
          </a:prstGeom>
          <a:solidFill>
            <a:schemeClr val="bg1">
              <a:lumMod val="5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200">
                <a:solidFill>
                  <a:schemeClr val="bg1"/>
                </a:solidFill>
                <a:latin typeface="+mn-ea"/>
                <a:cs typeface="Hiragino Kaku Gothic Pro W3" charset="-128"/>
              </a:rPr>
              <a:t>請求書</a:t>
            </a:r>
            <a:r>
              <a:rPr kumimoji="1" lang="en-US" altLang="ja-JP" sz="1200">
                <a:solidFill>
                  <a:schemeClr val="bg1"/>
                </a:solidFill>
                <a:latin typeface="+mn-ea"/>
                <a:cs typeface="Hiragino Kaku Gothic Pro W3" charset="-128"/>
              </a:rPr>
              <a:t>#</a:t>
            </a:r>
            <a:endParaRPr kumimoji="1" lang="ja-JP" altLang="en-US" sz="1200">
              <a:solidFill>
                <a:schemeClr val="bg1"/>
              </a:solidFill>
              <a:latin typeface="+mn-ea"/>
              <a:cs typeface="Hiragino Kaku Gothic Pro W3" charset="-128"/>
            </a:endParaRPr>
          </a:p>
        </p:txBody>
      </p:sp>
      <p:sp>
        <p:nvSpPr>
          <p:cNvPr id="7" name="四角形: 角を丸くする 6">
            <a:extLst>
              <a:ext uri="{FF2B5EF4-FFF2-40B4-BE49-F238E27FC236}">
                <a16:creationId xmlns:a16="http://schemas.microsoft.com/office/drawing/2014/main" id="{94068FB1-F0FA-CAF2-EF0C-DDCEF188A096}"/>
              </a:ext>
            </a:extLst>
          </p:cNvPr>
          <p:cNvSpPr/>
          <p:nvPr/>
        </p:nvSpPr>
        <p:spPr>
          <a:xfrm>
            <a:off x="3819802" y="2169747"/>
            <a:ext cx="1513848" cy="323145"/>
          </a:xfrm>
          <a:prstGeom prst="roundRect">
            <a:avLst>
              <a:gd name="adj" fmla="val 0"/>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en-US" altLang="ja-JP" sz="1400">
                <a:solidFill>
                  <a:schemeClr val="tx1">
                    <a:lumMod val="65000"/>
                    <a:lumOff val="35000"/>
                  </a:schemeClr>
                </a:solidFill>
                <a:latin typeface="+mn-ea"/>
                <a:cs typeface="Hiragino Kaku Gothic Pro W3" charset="-128"/>
              </a:rPr>
              <a:t>JJF2000001</a:t>
            </a:r>
            <a:endParaRPr kumimoji="1" lang="ja-JP" altLang="en-US" sz="1400">
              <a:solidFill>
                <a:schemeClr val="tx1">
                  <a:lumMod val="65000"/>
                  <a:lumOff val="35000"/>
                </a:schemeClr>
              </a:solidFill>
              <a:latin typeface="+mn-ea"/>
              <a:cs typeface="Hiragino Kaku Gothic Pro W3" charset="-128"/>
            </a:endParaRPr>
          </a:p>
        </p:txBody>
      </p:sp>
    </p:spTree>
    <p:extLst>
      <p:ext uri="{BB962C8B-B14F-4D97-AF65-F5344CB8AC3E}">
        <p14:creationId xmlns:p14="http://schemas.microsoft.com/office/powerpoint/2010/main" val="26937487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フローチャート: 処理 6">
            <a:extLst>
              <a:ext uri="{FF2B5EF4-FFF2-40B4-BE49-F238E27FC236}">
                <a16:creationId xmlns:a16="http://schemas.microsoft.com/office/drawing/2014/main" id="{768AA07C-ED6E-B62E-9C3D-A8B99099D752}"/>
              </a:ext>
            </a:extLst>
          </p:cNvPr>
          <p:cNvSpPr/>
          <p:nvPr/>
        </p:nvSpPr>
        <p:spPr>
          <a:xfrm>
            <a:off x="2563000" y="1679365"/>
            <a:ext cx="6855704" cy="3838935"/>
          </a:xfrm>
          <a:prstGeom prst="flowChartProcess">
            <a:avLst/>
          </a:prstGeom>
          <a:solidFill>
            <a:srgbClr val="D7E9F5"/>
          </a:solidFill>
          <a:ln w="19050">
            <a:solidFill>
              <a:srgbClr val="6CADDB"/>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t"/>
          <a:lstStyle/>
          <a:p>
            <a:pPr algn="ctr"/>
            <a:r>
              <a:rPr lang="ja-JP" altLang="en-US" sz="1400">
                <a:solidFill>
                  <a:schemeClr val="accent4">
                    <a:lumMod val="65000"/>
                    <a:lumOff val="35000"/>
                  </a:schemeClr>
                </a:solidFill>
                <a:latin typeface="+mn-ea"/>
                <a:cs typeface="Hiragino Kaku Gothic Pro W3" charset="-128"/>
              </a:rPr>
              <a:t>過渡期</a:t>
            </a:r>
            <a:r>
              <a:rPr kumimoji="1" lang="ja-JP" altLang="en-US" sz="1400">
                <a:solidFill>
                  <a:schemeClr val="accent4">
                    <a:lumMod val="65000"/>
                    <a:lumOff val="35000"/>
                  </a:schemeClr>
                </a:solidFill>
                <a:latin typeface="+mn-ea"/>
                <a:cs typeface="Hiragino Kaku Gothic Pro W3" charset="-128"/>
              </a:rPr>
              <a:t>伝票作成ツール</a:t>
            </a:r>
          </a:p>
        </p:txBody>
      </p:sp>
      <p:sp>
        <p:nvSpPr>
          <p:cNvPr id="3" name="四角形: 角を丸くする 2">
            <a:extLst>
              <a:ext uri="{FF2B5EF4-FFF2-40B4-BE49-F238E27FC236}">
                <a16:creationId xmlns:a16="http://schemas.microsoft.com/office/drawing/2014/main" id="{14509981-C04B-99A5-2EF6-550BDB27F99F}"/>
              </a:ext>
            </a:extLst>
          </p:cNvPr>
          <p:cNvSpPr/>
          <p:nvPr/>
        </p:nvSpPr>
        <p:spPr>
          <a:xfrm>
            <a:off x="3578087" y="3281817"/>
            <a:ext cx="5009322" cy="1161744"/>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400">
                <a:solidFill>
                  <a:schemeClr val="accent4">
                    <a:lumMod val="65000"/>
                    <a:lumOff val="35000"/>
                  </a:schemeClr>
                </a:solidFill>
                <a:latin typeface="+mn-ea"/>
                <a:cs typeface="Hiragino Kaku Gothic Pro W3" charset="-128"/>
              </a:rPr>
              <a:t>検索条件に不備があります</a:t>
            </a:r>
          </a:p>
        </p:txBody>
      </p:sp>
      <p:sp>
        <p:nvSpPr>
          <p:cNvPr id="8" name="四角形: 角を丸くする 7">
            <a:extLst>
              <a:ext uri="{FF2B5EF4-FFF2-40B4-BE49-F238E27FC236}">
                <a16:creationId xmlns:a16="http://schemas.microsoft.com/office/drawing/2014/main" id="{D91CE85D-4D24-3C9D-F4F2-404A882D55F8}"/>
              </a:ext>
            </a:extLst>
          </p:cNvPr>
          <p:cNvSpPr/>
          <p:nvPr/>
        </p:nvSpPr>
        <p:spPr>
          <a:xfrm>
            <a:off x="7981264" y="2657236"/>
            <a:ext cx="1024545" cy="227582"/>
          </a:xfrm>
          <a:prstGeom prst="roundRect">
            <a:avLst/>
          </a:prstGeom>
          <a:solidFill>
            <a:srgbClr val="4C6680"/>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200">
                <a:solidFill>
                  <a:schemeClr val="bg1"/>
                </a:solidFill>
                <a:latin typeface="+mn-ea"/>
              </a:rPr>
              <a:t>実行</a:t>
            </a:r>
          </a:p>
        </p:txBody>
      </p:sp>
      <p:sp>
        <p:nvSpPr>
          <p:cNvPr id="9" name="四角形: 角を丸くする 8">
            <a:extLst>
              <a:ext uri="{FF2B5EF4-FFF2-40B4-BE49-F238E27FC236}">
                <a16:creationId xmlns:a16="http://schemas.microsoft.com/office/drawing/2014/main" id="{C66190E3-56F5-E0CD-92B6-E28AD2546FA2}"/>
              </a:ext>
            </a:extLst>
          </p:cNvPr>
          <p:cNvSpPr/>
          <p:nvPr/>
        </p:nvSpPr>
        <p:spPr>
          <a:xfrm>
            <a:off x="2975895" y="2169747"/>
            <a:ext cx="842400" cy="323145"/>
          </a:xfrm>
          <a:prstGeom prst="roundRect">
            <a:avLst>
              <a:gd name="adj" fmla="val 0"/>
            </a:avLst>
          </a:prstGeom>
          <a:solidFill>
            <a:schemeClr val="bg1">
              <a:lumMod val="5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200">
                <a:solidFill>
                  <a:schemeClr val="bg1"/>
                </a:solidFill>
                <a:latin typeface="+mn-ea"/>
                <a:cs typeface="Hiragino Kaku Gothic Pro W3" charset="-128"/>
              </a:rPr>
              <a:t>請求</a:t>
            </a:r>
            <a:r>
              <a:rPr lang="ja-JP" altLang="en-US" sz="1200">
                <a:solidFill>
                  <a:schemeClr val="bg1"/>
                </a:solidFill>
                <a:latin typeface="+mn-ea"/>
                <a:cs typeface="Hiragino Kaku Gothic Pro W3" charset="-128"/>
              </a:rPr>
              <a:t>書</a:t>
            </a:r>
            <a:r>
              <a:rPr kumimoji="1" lang="en-US" altLang="ja-JP" sz="1200">
                <a:solidFill>
                  <a:schemeClr val="bg1"/>
                </a:solidFill>
                <a:latin typeface="+mn-ea"/>
                <a:cs typeface="Hiragino Kaku Gothic Pro W3" charset="-128"/>
              </a:rPr>
              <a:t>#</a:t>
            </a:r>
            <a:endParaRPr kumimoji="1" lang="ja-JP" altLang="en-US" sz="1200">
              <a:solidFill>
                <a:schemeClr val="bg1"/>
              </a:solidFill>
              <a:latin typeface="+mn-ea"/>
              <a:cs typeface="Hiragino Kaku Gothic Pro W3" charset="-128"/>
            </a:endParaRPr>
          </a:p>
        </p:txBody>
      </p:sp>
      <p:sp>
        <p:nvSpPr>
          <p:cNvPr id="11" name="四角形: 角を丸くする 10">
            <a:extLst>
              <a:ext uri="{FF2B5EF4-FFF2-40B4-BE49-F238E27FC236}">
                <a16:creationId xmlns:a16="http://schemas.microsoft.com/office/drawing/2014/main" id="{12074F19-1AD4-4D06-E115-A5CD09871068}"/>
              </a:ext>
            </a:extLst>
          </p:cNvPr>
          <p:cNvSpPr/>
          <p:nvPr/>
        </p:nvSpPr>
        <p:spPr>
          <a:xfrm>
            <a:off x="3819802" y="2169747"/>
            <a:ext cx="1513848" cy="323145"/>
          </a:xfrm>
          <a:prstGeom prst="roundRect">
            <a:avLst>
              <a:gd name="adj" fmla="val 0"/>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ja-JP" sz="1400">
                <a:solidFill>
                  <a:schemeClr val="tx1">
                    <a:lumMod val="65000"/>
                    <a:lumOff val="35000"/>
                  </a:schemeClr>
                </a:solidFill>
                <a:effectLst/>
                <a:ea typeface="ｍｓ ｐゴシック" panose="020B0600070205080204" pitchFamily="50" charset="-128"/>
              </a:rPr>
              <a:t>JJC</a:t>
            </a:r>
            <a:r>
              <a:rPr lang="en-US" altLang="ja-JP" sz="1400">
                <a:solidFill>
                  <a:schemeClr val="tx1">
                    <a:lumMod val="65000"/>
                    <a:lumOff val="35000"/>
                  </a:schemeClr>
                </a:solidFill>
                <a:effectLst/>
                <a:ea typeface="ｍｓ ｐゴシック" panose="020B0600070205080204" pitchFamily="50" charset="-128"/>
              </a:rPr>
              <a:t>000</a:t>
            </a:r>
            <a:r>
              <a:rPr lang="ja-JP" altLang="ja-JP" sz="1400">
                <a:solidFill>
                  <a:schemeClr val="tx1">
                    <a:lumMod val="65000"/>
                    <a:lumOff val="35000"/>
                  </a:schemeClr>
                </a:solidFill>
                <a:effectLst/>
                <a:ea typeface="ｍｓ ｐゴシック" panose="020B0600070205080204" pitchFamily="50" charset="-128"/>
              </a:rPr>
              <a:t>01</a:t>
            </a:r>
            <a:endParaRPr kumimoji="1" lang="ja-JP" altLang="en-US" sz="1100">
              <a:solidFill>
                <a:schemeClr val="tx1">
                  <a:lumMod val="65000"/>
                  <a:lumOff val="35000"/>
                </a:schemeClr>
              </a:solidFill>
              <a:latin typeface="+mn-ea"/>
              <a:cs typeface="Hiragino Kaku Gothic Pro W3" charset="-128"/>
            </a:endParaRPr>
          </a:p>
        </p:txBody>
      </p:sp>
      <p:cxnSp>
        <p:nvCxnSpPr>
          <p:cNvPr id="18" name="直線コネクタ 17">
            <a:extLst>
              <a:ext uri="{FF2B5EF4-FFF2-40B4-BE49-F238E27FC236}">
                <a16:creationId xmlns:a16="http://schemas.microsoft.com/office/drawing/2014/main" id="{BCE23FBF-75F6-D901-35D0-357C3255958E}"/>
              </a:ext>
            </a:extLst>
          </p:cNvPr>
          <p:cNvCxnSpPr>
            <a:cxnSpLocks/>
          </p:cNvCxnSpPr>
          <p:nvPr/>
        </p:nvCxnSpPr>
        <p:spPr>
          <a:xfrm>
            <a:off x="2667483" y="3070346"/>
            <a:ext cx="6646738" cy="0"/>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9" name="フローチャート: 処理 18">
            <a:extLst>
              <a:ext uri="{FF2B5EF4-FFF2-40B4-BE49-F238E27FC236}">
                <a16:creationId xmlns:a16="http://schemas.microsoft.com/office/drawing/2014/main" id="{DF72AE57-348B-68B7-40C1-C03A846B94C5}"/>
              </a:ext>
            </a:extLst>
          </p:cNvPr>
          <p:cNvSpPr/>
          <p:nvPr/>
        </p:nvSpPr>
        <p:spPr>
          <a:xfrm rot="1800000">
            <a:off x="8668515" y="1794248"/>
            <a:ext cx="1051772" cy="292807"/>
          </a:xfrm>
          <a:prstGeom prst="flowChartProcess">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400" b="1">
                <a:solidFill>
                  <a:schemeClr val="accent4">
                    <a:lumMod val="65000"/>
                    <a:lumOff val="35000"/>
                  </a:schemeClr>
                </a:solidFill>
                <a:latin typeface="+mn-ea"/>
                <a:cs typeface="Hiragino Kaku Gothic Pro W3" charset="-128"/>
              </a:rPr>
              <a:t>イメージ</a:t>
            </a:r>
          </a:p>
        </p:txBody>
      </p:sp>
      <p:sp>
        <p:nvSpPr>
          <p:cNvPr id="5" name="タイトル 4">
            <a:extLst>
              <a:ext uri="{FF2B5EF4-FFF2-40B4-BE49-F238E27FC236}">
                <a16:creationId xmlns:a16="http://schemas.microsoft.com/office/drawing/2014/main" id="{3D945F68-DFAE-49C4-841B-8F39A5D3C2B7}"/>
              </a:ext>
            </a:extLst>
          </p:cNvPr>
          <p:cNvSpPr>
            <a:spLocks noGrp="1"/>
          </p:cNvSpPr>
          <p:nvPr>
            <p:ph type="title"/>
          </p:nvPr>
        </p:nvSpPr>
        <p:spPr>
          <a:xfrm>
            <a:off x="203200" y="152403"/>
            <a:ext cx="9931400" cy="379413"/>
          </a:xfrm>
        </p:spPr>
        <p:txBody>
          <a:bodyPr/>
          <a:lstStyle/>
          <a:p>
            <a:r>
              <a:rPr lang="ja-JP" altLang="en-US">
                <a:solidFill>
                  <a:schemeClr val="tx1">
                    <a:lumMod val="65000"/>
                    <a:lumOff val="35000"/>
                  </a:schemeClr>
                </a:solidFill>
                <a:latin typeface="+mn-ea"/>
                <a:ea typeface="+mn-ea"/>
              </a:rPr>
              <a:t>メッセージ表示（</a:t>
            </a:r>
            <a:r>
              <a:rPr lang="en-US" altLang="ja-JP">
                <a:solidFill>
                  <a:schemeClr val="tx1">
                    <a:lumMod val="65000"/>
                    <a:lumOff val="35000"/>
                  </a:schemeClr>
                </a:solidFill>
                <a:latin typeface="+mn-ea"/>
                <a:ea typeface="+mn-ea"/>
              </a:rPr>
              <a:t>3/3</a:t>
            </a:r>
            <a:r>
              <a:rPr lang="ja-JP" altLang="en-US">
                <a:solidFill>
                  <a:schemeClr val="tx1">
                    <a:lumMod val="65000"/>
                    <a:lumOff val="35000"/>
                  </a:schemeClr>
                </a:solidFill>
                <a:latin typeface="+mn-ea"/>
                <a:ea typeface="+mn-ea"/>
              </a:rPr>
              <a:t>） </a:t>
            </a:r>
            <a:r>
              <a:rPr lang="en-US" altLang="ja-JP">
                <a:solidFill>
                  <a:schemeClr val="tx1">
                    <a:lumMod val="65000"/>
                    <a:lumOff val="35000"/>
                  </a:schemeClr>
                </a:solidFill>
                <a:latin typeface="+mn-ea"/>
                <a:ea typeface="+mn-ea"/>
              </a:rPr>
              <a:t>- </a:t>
            </a:r>
            <a:r>
              <a:rPr lang="ja-JP" altLang="en-US">
                <a:solidFill>
                  <a:schemeClr val="tx1">
                    <a:lumMod val="65000"/>
                    <a:lumOff val="35000"/>
                  </a:schemeClr>
                </a:solidFill>
                <a:latin typeface="+mn-ea"/>
                <a:ea typeface="+mn-ea"/>
              </a:rPr>
              <a:t>異常系</a:t>
            </a:r>
            <a:endParaRPr lang="en-US" altLang="ja-JP">
              <a:solidFill>
                <a:schemeClr val="tx1">
                  <a:lumMod val="65000"/>
                  <a:lumOff val="35000"/>
                </a:schemeClr>
              </a:solidFill>
              <a:latin typeface="+mn-ea"/>
              <a:ea typeface="+mn-ea"/>
            </a:endParaRPr>
          </a:p>
        </p:txBody>
      </p:sp>
      <p:sp>
        <p:nvSpPr>
          <p:cNvPr id="6" name="スライド番号プレースホルダー 3">
            <a:extLst>
              <a:ext uri="{FF2B5EF4-FFF2-40B4-BE49-F238E27FC236}">
                <a16:creationId xmlns:a16="http://schemas.microsoft.com/office/drawing/2014/main" id="{57192E70-7EF2-441E-B406-8F9A2A5629CA}"/>
              </a:ext>
            </a:extLst>
          </p:cNvPr>
          <p:cNvSpPr txBox="1">
            <a:spLocks/>
          </p:cNvSpPr>
          <p:nvPr/>
        </p:nvSpPr>
        <p:spPr bwMode="auto">
          <a:xfrm>
            <a:off x="4804833" y="6627168"/>
            <a:ext cx="2540000" cy="2308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ja-JP"/>
            </a:defPPr>
            <a:lvl1pPr algn="ctr" rtl="0" fontAlgn="base">
              <a:spcBef>
                <a:spcPct val="0"/>
              </a:spcBef>
              <a:spcAft>
                <a:spcPct val="0"/>
              </a:spcAft>
              <a:defRPr kumimoji="0" sz="1100" b="0" i="0" kern="1200">
                <a:solidFill>
                  <a:schemeClr val="bg2">
                    <a:lumMod val="75000"/>
                  </a:schemeClr>
                </a:solidFill>
                <a:latin typeface="Meiryo UI" panose="020B0604030504040204" pitchFamily="50" charset="-128"/>
                <a:ea typeface="Meiryo UI" panose="020B0604030504040204" pitchFamily="50" charset="-128"/>
                <a:cs typeface="Meiryo UI" panose="020B0604030504040204" pitchFamily="50" charset="-128"/>
                <a:sym typeface="MS UI Gothic" panose="020B0600070205080204" pitchFamily="34" charset="-128"/>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EB72A429-DDC7-41CC-AC2C-79132BE59620}" type="slidenum">
              <a:rPr kumimoji="0" lang="en-US" altLang="ja-JP" sz="1100" b="0" i="0" u="none" strike="noStrike" kern="1200" cap="none" spc="0" normalizeH="0" baseline="0" noProof="0" smtClean="0">
                <a:ln>
                  <a:noFill/>
                </a:ln>
                <a:solidFill>
                  <a:srgbClr val="000000">
                    <a:lumMod val="85000"/>
                    <a:lumOff val="15000"/>
                  </a:srgbClr>
                </a:solidFill>
                <a:effectLst/>
                <a:uLnTx/>
                <a:uFillTx/>
                <a:latin typeface="+mn-ea"/>
                <a:ea typeface="+mn-ea"/>
                <a:sym typeface="MS UI Gothic" panose="020B0600070205080204" pitchFamily="34" charset="-128"/>
              </a:rPr>
              <a:pPr marL="0" marR="0" lvl="0" indent="0" algn="ctr" defTabSz="914400" rtl="0" eaLnBrk="1" fontAlgn="base" latinLnBrk="0" hangingPunct="1">
                <a:lnSpc>
                  <a:spcPct val="100000"/>
                </a:lnSpc>
                <a:spcBef>
                  <a:spcPct val="0"/>
                </a:spcBef>
                <a:spcAft>
                  <a:spcPct val="0"/>
                </a:spcAft>
                <a:buClrTx/>
                <a:buSzTx/>
                <a:buFontTx/>
                <a:buNone/>
                <a:tabLst/>
                <a:defRPr/>
              </a:pPr>
              <a:t>22</a:t>
            </a:fld>
            <a:endParaRPr kumimoji="0" lang="en-US" altLang="ja-JP" sz="1100" b="0" i="0" u="none" strike="noStrike" kern="1200" cap="none" spc="0" normalizeH="0" baseline="0" noProof="0">
              <a:ln>
                <a:noFill/>
              </a:ln>
              <a:solidFill>
                <a:srgbClr val="000000">
                  <a:lumMod val="85000"/>
                  <a:lumOff val="15000"/>
                </a:srgbClr>
              </a:solidFill>
              <a:effectLst/>
              <a:uLnTx/>
              <a:uFillTx/>
              <a:latin typeface="+mn-ea"/>
              <a:ea typeface="+mn-ea"/>
              <a:sym typeface="MS UI Gothic" panose="020B0600070205080204" pitchFamily="34" charset="-128"/>
            </a:endParaRPr>
          </a:p>
        </p:txBody>
      </p:sp>
      <p:sp>
        <p:nvSpPr>
          <p:cNvPr id="10" name="コンテンツ プレースホルダー 1">
            <a:extLst>
              <a:ext uri="{FF2B5EF4-FFF2-40B4-BE49-F238E27FC236}">
                <a16:creationId xmlns:a16="http://schemas.microsoft.com/office/drawing/2014/main" id="{031AEFA7-705F-4B6B-8FA1-18C92C12675D}"/>
              </a:ext>
            </a:extLst>
          </p:cNvPr>
          <p:cNvSpPr>
            <a:spLocks noGrp="1"/>
          </p:cNvSpPr>
          <p:nvPr>
            <p:ph idx="1"/>
          </p:nvPr>
        </p:nvSpPr>
        <p:spPr>
          <a:xfrm>
            <a:off x="336522" y="642265"/>
            <a:ext cx="11525251" cy="368303"/>
          </a:xfrm>
        </p:spPr>
        <p:txBody>
          <a:bodyPr/>
          <a:lstStyle/>
          <a:p>
            <a:r>
              <a:rPr lang="ja-JP" altLang="en-US" sz="1600">
                <a:solidFill>
                  <a:schemeClr val="tx1">
                    <a:lumMod val="65000"/>
                    <a:lumOff val="35000"/>
                  </a:schemeClr>
                </a:solidFill>
                <a:latin typeface="+mn-ea"/>
                <a:ea typeface="+mn-ea"/>
              </a:rPr>
              <a:t>想定外の入力をした場合、エラーメッセージを表示する。ここでは、入力項目に桁数不足がある場合を例に示す</a:t>
            </a:r>
            <a:endParaRPr lang="en-US" altLang="ja-JP" sz="1600">
              <a:solidFill>
                <a:schemeClr val="tx1">
                  <a:lumMod val="65000"/>
                  <a:lumOff val="35000"/>
                </a:schemeClr>
              </a:solidFill>
              <a:latin typeface="+mn-ea"/>
              <a:ea typeface="+mn-ea"/>
            </a:endParaRPr>
          </a:p>
        </p:txBody>
      </p:sp>
      <p:sp>
        <p:nvSpPr>
          <p:cNvPr id="13" name="吹き出し: 円形 12">
            <a:extLst>
              <a:ext uri="{FF2B5EF4-FFF2-40B4-BE49-F238E27FC236}">
                <a16:creationId xmlns:a16="http://schemas.microsoft.com/office/drawing/2014/main" id="{DE6DACD4-C997-A9EB-6AB9-B5786A94DACC}"/>
              </a:ext>
            </a:extLst>
          </p:cNvPr>
          <p:cNvSpPr/>
          <p:nvPr/>
        </p:nvSpPr>
        <p:spPr>
          <a:xfrm>
            <a:off x="5422334" y="1940653"/>
            <a:ext cx="1137036" cy="364914"/>
          </a:xfrm>
          <a:prstGeom prst="wedgeEllipseCallout">
            <a:avLst>
              <a:gd name="adj1" fmla="val -51602"/>
              <a:gd name="adj2" fmla="val 55713"/>
            </a:avLst>
          </a:prstGeom>
          <a:solidFill>
            <a:srgbClr val="FF8585"/>
          </a:solidFill>
          <a:ln w="952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400">
                <a:solidFill>
                  <a:schemeClr val="bg1"/>
                </a:solidFill>
                <a:latin typeface="+mn-ea"/>
                <a:cs typeface="Hiragino Kaku Gothic Pro W3" charset="-128"/>
              </a:rPr>
              <a:t>桁数不足</a:t>
            </a:r>
          </a:p>
        </p:txBody>
      </p:sp>
    </p:spTree>
    <p:extLst>
      <p:ext uri="{BB962C8B-B14F-4D97-AF65-F5344CB8AC3E}">
        <p14:creationId xmlns:p14="http://schemas.microsoft.com/office/powerpoint/2010/main" val="16481874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AF698F5E-9C69-3D1B-8DC6-B21206EA6A81}"/>
              </a:ext>
            </a:extLst>
          </p:cNvPr>
          <p:cNvSpPr>
            <a:spLocks noGrp="1"/>
          </p:cNvSpPr>
          <p:nvPr>
            <p:ph type="title"/>
          </p:nvPr>
        </p:nvSpPr>
        <p:spPr/>
        <p:txBody>
          <a:bodyPr/>
          <a:lstStyle/>
          <a:p>
            <a:r>
              <a:rPr lang="ja-JP" altLang="en-US"/>
              <a:t>対象外ケースにおける出力メッセージと伝票ファイルの作成有無</a:t>
            </a:r>
          </a:p>
        </p:txBody>
      </p:sp>
      <p:sp>
        <p:nvSpPr>
          <p:cNvPr id="4" name="スライド番号プレースホルダー 3">
            <a:extLst>
              <a:ext uri="{FF2B5EF4-FFF2-40B4-BE49-F238E27FC236}">
                <a16:creationId xmlns:a16="http://schemas.microsoft.com/office/drawing/2014/main" id="{3633D630-5961-F50E-57AB-37C9A2A089E4}"/>
              </a:ext>
            </a:extLst>
          </p:cNvPr>
          <p:cNvSpPr>
            <a:spLocks noGrp="1"/>
          </p:cNvSpPr>
          <p:nvPr>
            <p:ph type="sldNum" sz="quarter" idx="10"/>
          </p:nvPr>
        </p:nvSpPr>
        <p:spPr/>
        <p:txBody>
          <a:bodyPr/>
          <a:lstStyle/>
          <a:p>
            <a:pPr>
              <a:defRPr/>
            </a:pPr>
            <a:fld id="{EB72A429-DDC7-41CC-AC2C-79132BE59620}" type="slidenum">
              <a:rPr lang="en-US" altLang="ja-JP" smtClean="0"/>
              <a:pPr>
                <a:defRPr/>
              </a:pPr>
              <a:t>23</a:t>
            </a:fld>
            <a:endParaRPr lang="en-US" altLang="ja-JP"/>
          </a:p>
        </p:txBody>
      </p:sp>
      <p:sp>
        <p:nvSpPr>
          <p:cNvPr id="7" name="フローチャート: 処理 6">
            <a:extLst>
              <a:ext uri="{FF2B5EF4-FFF2-40B4-BE49-F238E27FC236}">
                <a16:creationId xmlns:a16="http://schemas.microsoft.com/office/drawing/2014/main" id="{502CF60A-3BD4-BB8C-876D-8A81C03F2866}"/>
              </a:ext>
            </a:extLst>
          </p:cNvPr>
          <p:cNvSpPr/>
          <p:nvPr/>
        </p:nvSpPr>
        <p:spPr>
          <a:xfrm>
            <a:off x="1555576" y="4762482"/>
            <a:ext cx="9900000" cy="1753329"/>
          </a:xfrm>
          <a:prstGeom prst="flowChartProcess">
            <a:avLst/>
          </a:prstGeom>
          <a:solidFill>
            <a:srgbClr val="D7E9F5"/>
          </a:solidFill>
          <a:ln w="19050">
            <a:solidFill>
              <a:srgbClr val="6CADDB"/>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t"/>
          <a:lstStyle/>
          <a:p>
            <a:pPr algn="ctr">
              <a:lnSpc>
                <a:spcPct val="150000"/>
              </a:lnSpc>
            </a:pPr>
            <a:r>
              <a:rPr lang="ja-JP" altLang="en-US" sz="1200">
                <a:solidFill>
                  <a:schemeClr val="accent4">
                    <a:lumMod val="65000"/>
                    <a:lumOff val="35000"/>
                  </a:schemeClr>
                </a:solidFill>
                <a:latin typeface="+mn-ea"/>
                <a:cs typeface="Hiragino Kaku Gothic Pro W3" charset="-128"/>
              </a:rPr>
              <a:t>過渡期</a:t>
            </a:r>
            <a:r>
              <a:rPr kumimoji="1" lang="ja-JP" altLang="en-US" sz="1200">
                <a:solidFill>
                  <a:schemeClr val="accent4">
                    <a:lumMod val="65000"/>
                    <a:lumOff val="35000"/>
                  </a:schemeClr>
                </a:solidFill>
                <a:latin typeface="+mn-ea"/>
                <a:cs typeface="Hiragino Kaku Gothic Pro W3" charset="-128"/>
              </a:rPr>
              <a:t>伝票作成ツール</a:t>
            </a:r>
          </a:p>
        </p:txBody>
      </p:sp>
      <p:sp>
        <p:nvSpPr>
          <p:cNvPr id="9" name="四角形: 角を丸くする 8">
            <a:extLst>
              <a:ext uri="{FF2B5EF4-FFF2-40B4-BE49-F238E27FC236}">
                <a16:creationId xmlns:a16="http://schemas.microsoft.com/office/drawing/2014/main" id="{7C0FFB32-9F12-FD3D-5CBD-1D2B640195B7}"/>
              </a:ext>
            </a:extLst>
          </p:cNvPr>
          <p:cNvSpPr/>
          <p:nvPr/>
        </p:nvSpPr>
        <p:spPr>
          <a:xfrm>
            <a:off x="1748302" y="5023015"/>
            <a:ext cx="765818" cy="267062"/>
          </a:xfrm>
          <a:prstGeom prst="roundRect">
            <a:avLst>
              <a:gd name="adj" fmla="val 0"/>
            </a:avLst>
          </a:prstGeom>
          <a:solidFill>
            <a:schemeClr val="bg1">
              <a:lumMod val="5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200">
                <a:solidFill>
                  <a:schemeClr val="bg1"/>
                </a:solidFill>
                <a:latin typeface="+mn-ea"/>
                <a:cs typeface="Hiragino Kaku Gothic Pro W3" charset="-128"/>
              </a:rPr>
              <a:t>請求書</a:t>
            </a:r>
            <a:r>
              <a:rPr kumimoji="1" lang="en-US" altLang="ja-JP" sz="1200">
                <a:solidFill>
                  <a:schemeClr val="bg1"/>
                </a:solidFill>
                <a:latin typeface="+mn-ea"/>
                <a:cs typeface="Hiragino Kaku Gothic Pro W3" charset="-128"/>
              </a:rPr>
              <a:t>#</a:t>
            </a:r>
            <a:endParaRPr kumimoji="1" lang="ja-JP" altLang="en-US" sz="1200">
              <a:solidFill>
                <a:schemeClr val="bg1"/>
              </a:solidFill>
              <a:latin typeface="+mn-ea"/>
              <a:cs typeface="Hiragino Kaku Gothic Pro W3" charset="-128"/>
            </a:endParaRPr>
          </a:p>
        </p:txBody>
      </p:sp>
      <p:sp>
        <p:nvSpPr>
          <p:cNvPr id="12" name="四角形: 角を丸くする 11">
            <a:extLst>
              <a:ext uri="{FF2B5EF4-FFF2-40B4-BE49-F238E27FC236}">
                <a16:creationId xmlns:a16="http://schemas.microsoft.com/office/drawing/2014/main" id="{3F029FB8-58A0-8573-8DFC-32FF3D7A6BF1}"/>
              </a:ext>
            </a:extLst>
          </p:cNvPr>
          <p:cNvSpPr/>
          <p:nvPr/>
        </p:nvSpPr>
        <p:spPr>
          <a:xfrm>
            <a:off x="2520346" y="5023015"/>
            <a:ext cx="1044000" cy="267062"/>
          </a:xfrm>
          <a:prstGeom prst="roundRect">
            <a:avLst>
              <a:gd name="adj" fmla="val 0"/>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1200000001</a:t>
            </a:r>
            <a:endParaRPr kumimoji="1" lang="ja-JP" altLang="en-US" sz="1200" b="0" i="0" u="none" strike="noStrike" kern="1200" cap="none" spc="0" normalizeH="0" baseline="0" noProof="0">
              <a:ln>
                <a:noFill/>
              </a:ln>
              <a:solidFill>
                <a:srgbClr val="000000">
                  <a:lumMod val="65000"/>
                  <a:lumOff val="35000"/>
                </a:srgbClr>
              </a:solidFill>
              <a:effectLst/>
              <a:uLnTx/>
              <a:uFillTx/>
              <a:latin typeface="Meiryo UI"/>
              <a:ea typeface="Meiryo UI"/>
              <a:cs typeface="+mn-cs"/>
            </a:endParaRPr>
          </a:p>
        </p:txBody>
      </p:sp>
      <p:sp>
        <p:nvSpPr>
          <p:cNvPr id="13" name="四角形: 角を丸くする 12">
            <a:extLst>
              <a:ext uri="{FF2B5EF4-FFF2-40B4-BE49-F238E27FC236}">
                <a16:creationId xmlns:a16="http://schemas.microsoft.com/office/drawing/2014/main" id="{0E22B03C-1EAE-30CC-1856-FDE25BB027B5}"/>
              </a:ext>
            </a:extLst>
          </p:cNvPr>
          <p:cNvSpPr/>
          <p:nvPr/>
        </p:nvSpPr>
        <p:spPr>
          <a:xfrm>
            <a:off x="3689264" y="5028181"/>
            <a:ext cx="765818" cy="267062"/>
          </a:xfrm>
          <a:prstGeom prst="roundRect">
            <a:avLst>
              <a:gd name="adj" fmla="val 0"/>
            </a:avLst>
          </a:prstGeom>
          <a:solidFill>
            <a:schemeClr val="bg1">
              <a:lumMod val="5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200">
                <a:solidFill>
                  <a:schemeClr val="bg1"/>
                </a:solidFill>
                <a:latin typeface="+mn-ea"/>
                <a:cs typeface="Hiragino Kaku Gothic Pro W3" charset="-128"/>
              </a:rPr>
              <a:t>転記日付</a:t>
            </a:r>
            <a:endParaRPr kumimoji="1" lang="ja-JP" altLang="en-US" sz="1200">
              <a:solidFill>
                <a:schemeClr val="bg1"/>
              </a:solidFill>
              <a:latin typeface="+mn-ea"/>
              <a:cs typeface="Hiragino Kaku Gothic Pro W3" charset="-128"/>
            </a:endParaRPr>
          </a:p>
        </p:txBody>
      </p:sp>
      <p:sp>
        <p:nvSpPr>
          <p:cNvPr id="14" name="四角形: 角を丸くする 13">
            <a:extLst>
              <a:ext uri="{FF2B5EF4-FFF2-40B4-BE49-F238E27FC236}">
                <a16:creationId xmlns:a16="http://schemas.microsoft.com/office/drawing/2014/main" id="{56271640-2D4B-4B04-405B-DF473116D595}"/>
              </a:ext>
            </a:extLst>
          </p:cNvPr>
          <p:cNvSpPr/>
          <p:nvPr/>
        </p:nvSpPr>
        <p:spPr>
          <a:xfrm>
            <a:off x="4464632" y="5028181"/>
            <a:ext cx="1044000" cy="267062"/>
          </a:xfrm>
          <a:prstGeom prst="roundRect">
            <a:avLst>
              <a:gd name="adj" fmla="val 0"/>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kumimoji="1" lang="en-US" altLang="ja-JP" sz="1200">
                <a:solidFill>
                  <a:schemeClr val="tx1">
                    <a:lumMod val="65000"/>
                    <a:lumOff val="35000"/>
                  </a:schemeClr>
                </a:solidFill>
                <a:latin typeface="+mn-ea"/>
                <a:cs typeface="Hiragino Kaku Gothic Pro W3" charset="-128"/>
              </a:rPr>
              <a:t>20251030</a:t>
            </a:r>
            <a:endParaRPr kumimoji="1" lang="ja-JP" altLang="en-US" sz="1200">
              <a:solidFill>
                <a:schemeClr val="tx1">
                  <a:lumMod val="65000"/>
                  <a:lumOff val="35000"/>
                </a:schemeClr>
              </a:solidFill>
              <a:latin typeface="+mn-ea"/>
              <a:cs typeface="Hiragino Kaku Gothic Pro W3" charset="-128"/>
            </a:endParaRPr>
          </a:p>
        </p:txBody>
      </p:sp>
      <p:sp>
        <p:nvSpPr>
          <p:cNvPr id="8" name="四角形: 角を丸くする 7">
            <a:extLst>
              <a:ext uri="{FF2B5EF4-FFF2-40B4-BE49-F238E27FC236}">
                <a16:creationId xmlns:a16="http://schemas.microsoft.com/office/drawing/2014/main" id="{855A17FF-80EC-2C74-4F98-5B2DDD8EBEE8}"/>
              </a:ext>
            </a:extLst>
          </p:cNvPr>
          <p:cNvSpPr/>
          <p:nvPr/>
        </p:nvSpPr>
        <p:spPr>
          <a:xfrm>
            <a:off x="7869790" y="5041830"/>
            <a:ext cx="1024545" cy="227582"/>
          </a:xfrm>
          <a:prstGeom prst="roundRect">
            <a:avLst/>
          </a:prstGeom>
          <a:solidFill>
            <a:srgbClr val="3F6797"/>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200">
                <a:solidFill>
                  <a:schemeClr val="bg1"/>
                </a:solidFill>
                <a:latin typeface="+mn-ea"/>
              </a:rPr>
              <a:t>実行</a:t>
            </a:r>
          </a:p>
        </p:txBody>
      </p:sp>
      <p:sp>
        <p:nvSpPr>
          <p:cNvPr id="18" name="四角形: 角を丸くする 17">
            <a:extLst>
              <a:ext uri="{FF2B5EF4-FFF2-40B4-BE49-F238E27FC236}">
                <a16:creationId xmlns:a16="http://schemas.microsoft.com/office/drawing/2014/main" id="{4F7F790D-11C9-4916-3BC0-F42DC9CEBE68}"/>
              </a:ext>
            </a:extLst>
          </p:cNvPr>
          <p:cNvSpPr/>
          <p:nvPr/>
        </p:nvSpPr>
        <p:spPr>
          <a:xfrm>
            <a:off x="9058003" y="5041830"/>
            <a:ext cx="1024545" cy="227582"/>
          </a:xfrm>
          <a:prstGeom prst="roundRect">
            <a:avLst/>
          </a:prstGeom>
          <a:solidFill>
            <a:srgbClr val="3F6797"/>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en-US" altLang="ja-JP" sz="1200">
                <a:solidFill>
                  <a:schemeClr val="bg1"/>
                </a:solidFill>
                <a:latin typeface="+mn-ea"/>
              </a:rPr>
              <a:t>TSV</a:t>
            </a:r>
            <a:r>
              <a:rPr lang="ja-JP" altLang="en-US" sz="1200">
                <a:solidFill>
                  <a:schemeClr val="bg1"/>
                </a:solidFill>
                <a:latin typeface="+mn-ea"/>
              </a:rPr>
              <a:t>変換</a:t>
            </a:r>
          </a:p>
        </p:txBody>
      </p:sp>
      <p:cxnSp>
        <p:nvCxnSpPr>
          <p:cNvPr id="20" name="直線コネクタ 19">
            <a:extLst>
              <a:ext uri="{FF2B5EF4-FFF2-40B4-BE49-F238E27FC236}">
                <a16:creationId xmlns:a16="http://schemas.microsoft.com/office/drawing/2014/main" id="{6FD4F31B-7083-5781-DEAD-FAC6E2455DE9}"/>
              </a:ext>
            </a:extLst>
          </p:cNvPr>
          <p:cNvCxnSpPr>
            <a:cxnSpLocks/>
          </p:cNvCxnSpPr>
          <p:nvPr/>
        </p:nvCxnSpPr>
        <p:spPr>
          <a:xfrm>
            <a:off x="1744550" y="5386743"/>
            <a:ext cx="951252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1" name="表 64">
            <a:extLst>
              <a:ext uri="{FF2B5EF4-FFF2-40B4-BE49-F238E27FC236}">
                <a16:creationId xmlns:a16="http://schemas.microsoft.com/office/drawing/2014/main" id="{DA141DF4-2DE5-949F-9901-3EE2BA64AA57}"/>
              </a:ext>
            </a:extLst>
          </p:cNvPr>
          <p:cNvGraphicFramePr>
            <a:graphicFrameLocks noGrp="1"/>
          </p:cNvGraphicFramePr>
          <p:nvPr/>
        </p:nvGraphicFramePr>
        <p:xfrm>
          <a:off x="1744550" y="5507060"/>
          <a:ext cx="9512529" cy="926044"/>
        </p:xfrm>
        <a:graphic>
          <a:graphicData uri="http://schemas.openxmlformats.org/drawingml/2006/table">
            <a:tbl>
              <a:tblPr>
                <a:tableStyleId>{5C22544A-7EE6-4342-B048-85BDC9FD1C3A}</a:tableStyleId>
              </a:tblPr>
              <a:tblGrid>
                <a:gridCol w="994433">
                  <a:extLst>
                    <a:ext uri="{9D8B030D-6E8A-4147-A177-3AD203B41FA5}">
                      <a16:colId xmlns:a16="http://schemas.microsoft.com/office/drawing/2014/main" val="3196283479"/>
                    </a:ext>
                  </a:extLst>
                </a:gridCol>
                <a:gridCol w="782022">
                  <a:extLst>
                    <a:ext uri="{9D8B030D-6E8A-4147-A177-3AD203B41FA5}">
                      <a16:colId xmlns:a16="http://schemas.microsoft.com/office/drawing/2014/main" val="2564232094"/>
                    </a:ext>
                  </a:extLst>
                </a:gridCol>
                <a:gridCol w="843905">
                  <a:extLst>
                    <a:ext uri="{9D8B030D-6E8A-4147-A177-3AD203B41FA5}">
                      <a16:colId xmlns:a16="http://schemas.microsoft.com/office/drawing/2014/main" val="1926503468"/>
                    </a:ext>
                  </a:extLst>
                </a:gridCol>
                <a:gridCol w="994433">
                  <a:extLst>
                    <a:ext uri="{9D8B030D-6E8A-4147-A177-3AD203B41FA5}">
                      <a16:colId xmlns:a16="http://schemas.microsoft.com/office/drawing/2014/main" val="1412782316"/>
                    </a:ext>
                  </a:extLst>
                </a:gridCol>
                <a:gridCol w="723483">
                  <a:extLst>
                    <a:ext uri="{9D8B030D-6E8A-4147-A177-3AD203B41FA5}">
                      <a16:colId xmlns:a16="http://schemas.microsoft.com/office/drawing/2014/main" val="110704672"/>
                    </a:ext>
                  </a:extLst>
                </a:gridCol>
                <a:gridCol w="721812">
                  <a:extLst>
                    <a:ext uri="{9D8B030D-6E8A-4147-A177-3AD203B41FA5}">
                      <a16:colId xmlns:a16="http://schemas.microsoft.com/office/drawing/2014/main" val="2725567175"/>
                    </a:ext>
                  </a:extLst>
                </a:gridCol>
                <a:gridCol w="994433">
                  <a:extLst>
                    <a:ext uri="{9D8B030D-6E8A-4147-A177-3AD203B41FA5}">
                      <a16:colId xmlns:a16="http://schemas.microsoft.com/office/drawing/2014/main" val="4214270838"/>
                    </a:ext>
                  </a:extLst>
                </a:gridCol>
                <a:gridCol w="768642">
                  <a:extLst>
                    <a:ext uri="{9D8B030D-6E8A-4147-A177-3AD203B41FA5}">
                      <a16:colId xmlns:a16="http://schemas.microsoft.com/office/drawing/2014/main" val="4154267150"/>
                    </a:ext>
                  </a:extLst>
                </a:gridCol>
                <a:gridCol w="843905">
                  <a:extLst>
                    <a:ext uri="{9D8B030D-6E8A-4147-A177-3AD203B41FA5}">
                      <a16:colId xmlns:a16="http://schemas.microsoft.com/office/drawing/2014/main" val="3609710782"/>
                    </a:ext>
                  </a:extLst>
                </a:gridCol>
                <a:gridCol w="1071369">
                  <a:extLst>
                    <a:ext uri="{9D8B030D-6E8A-4147-A177-3AD203B41FA5}">
                      <a16:colId xmlns:a16="http://schemas.microsoft.com/office/drawing/2014/main" val="3430545139"/>
                    </a:ext>
                  </a:extLst>
                </a:gridCol>
                <a:gridCol w="774092">
                  <a:extLst>
                    <a:ext uri="{9D8B030D-6E8A-4147-A177-3AD203B41FA5}">
                      <a16:colId xmlns:a16="http://schemas.microsoft.com/office/drawing/2014/main" val="4039057057"/>
                    </a:ext>
                  </a:extLst>
                </a:gridCol>
              </a:tblGrid>
              <a:tr h="234422">
                <a:tc>
                  <a:txBody>
                    <a:bodyPr/>
                    <a:lstStyle/>
                    <a:p>
                      <a:r>
                        <a:rPr kumimoji="1" lang="ja-JP" altLang="en-US" sz="900" b="1">
                          <a:solidFill>
                            <a:schemeClr val="tx1">
                              <a:lumMod val="65000"/>
                              <a:lumOff val="35000"/>
                            </a:schemeClr>
                          </a:solidFill>
                        </a:rPr>
                        <a:t>連番</a:t>
                      </a:r>
                    </a:p>
                  </a:txBody>
                  <a:tcPr marL="95702" marR="95702">
                    <a:lnL w="9525" cap="flat" cmpd="sng" algn="ctr">
                      <a:solidFill>
                        <a:schemeClr val="bg1">
                          <a:lumMod val="50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kumimoji="1" lang="ja-JP" altLang="en-US" sz="900" b="1">
                          <a:solidFill>
                            <a:schemeClr val="tx1">
                              <a:lumMod val="65000"/>
                              <a:lumOff val="35000"/>
                            </a:schemeClr>
                          </a:solidFill>
                        </a:rPr>
                        <a:t>伝票タイプ</a:t>
                      </a: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kumimoji="1" lang="ja-JP" altLang="en-US" sz="900" b="1">
                          <a:solidFill>
                            <a:schemeClr val="tx1">
                              <a:lumMod val="65000"/>
                              <a:lumOff val="35000"/>
                            </a:schemeClr>
                          </a:solidFill>
                        </a:rPr>
                        <a:t>転記日付</a:t>
                      </a: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kumimoji="1" lang="ja-JP" altLang="en-US" sz="900" b="1">
                          <a:solidFill>
                            <a:schemeClr val="tx1">
                              <a:lumMod val="65000"/>
                              <a:lumOff val="35000"/>
                            </a:schemeClr>
                          </a:solidFill>
                        </a:rPr>
                        <a:t>参照伝票番号</a:t>
                      </a: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kumimoji="1" lang="ja-JP" altLang="en-US" sz="900" b="1">
                          <a:solidFill>
                            <a:schemeClr val="tx1">
                              <a:lumMod val="65000"/>
                              <a:lumOff val="35000"/>
                            </a:schemeClr>
                          </a:solidFill>
                        </a:rPr>
                        <a:t>明細番号</a:t>
                      </a: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kumimoji="1" lang="ja-JP" altLang="en-US" sz="900" b="1">
                          <a:solidFill>
                            <a:schemeClr val="tx1">
                              <a:lumMod val="65000"/>
                              <a:lumOff val="35000"/>
                            </a:schemeClr>
                          </a:solidFill>
                        </a:rPr>
                        <a:t>転記</a:t>
                      </a:r>
                      <a:r>
                        <a:rPr kumimoji="1" lang="en-US" altLang="ja-JP" sz="900" b="1">
                          <a:solidFill>
                            <a:schemeClr val="tx1">
                              <a:lumMod val="65000"/>
                              <a:lumOff val="35000"/>
                            </a:schemeClr>
                          </a:solidFill>
                        </a:rPr>
                        <a:t>Key</a:t>
                      </a:r>
                      <a:endParaRPr kumimoji="1" lang="ja-JP" altLang="en-US" sz="900" b="1">
                        <a:solidFill>
                          <a:schemeClr val="tx1">
                            <a:lumMod val="65000"/>
                            <a:lumOff val="35000"/>
                          </a:schemeClr>
                        </a:solidFill>
                      </a:endParaRP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b="1">
                          <a:solidFill>
                            <a:schemeClr val="tx1">
                              <a:lumMod val="65000"/>
                              <a:lumOff val="35000"/>
                            </a:schemeClr>
                          </a:solidFill>
                        </a:rPr>
                        <a:t>得意先コード</a:t>
                      </a: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kumimoji="1" lang="en-US" altLang="ja-JP" sz="900" b="1">
                          <a:solidFill>
                            <a:schemeClr val="tx1">
                              <a:lumMod val="65000"/>
                              <a:lumOff val="35000"/>
                            </a:schemeClr>
                          </a:solidFill>
                        </a:rPr>
                        <a:t>G/L</a:t>
                      </a:r>
                      <a:endParaRPr kumimoji="1" lang="ja-JP" altLang="en-US" sz="900" b="1">
                        <a:solidFill>
                          <a:schemeClr val="tx1">
                            <a:lumMod val="65000"/>
                            <a:lumOff val="35000"/>
                          </a:schemeClr>
                        </a:solidFill>
                      </a:endParaRPr>
                    </a:p>
                  </a:txBody>
                  <a:tcPr marL="95702" marR="95702">
                    <a:lnL w="9525"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12700" cap="flat" cmpd="sng" algn="ctr">
                      <a:solidFill>
                        <a:srgbClr val="4C668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kumimoji="1" lang="ja-JP" altLang="en-US" sz="900" b="1">
                          <a:solidFill>
                            <a:schemeClr val="tx1">
                              <a:lumMod val="65000"/>
                              <a:lumOff val="35000"/>
                            </a:schemeClr>
                          </a:solidFill>
                        </a:rPr>
                        <a:t>伝票通貨額</a:t>
                      </a:r>
                    </a:p>
                  </a:txBody>
                  <a:tcPr marL="95702" marR="95702">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12700" cap="flat" cmpd="sng" algn="ctr">
                      <a:solidFill>
                        <a:srgbClr val="4C668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kumimoji="1" lang="ja-JP" altLang="en-US" sz="900" b="1">
                          <a:solidFill>
                            <a:schemeClr val="tx1">
                              <a:lumMod val="65000"/>
                              <a:lumOff val="35000"/>
                            </a:schemeClr>
                          </a:solidFill>
                        </a:rPr>
                        <a:t>ソートキー</a:t>
                      </a:r>
                    </a:p>
                  </a:txBody>
                  <a:tcPr marL="95702" marR="95702">
                    <a:lnL w="31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kumimoji="1" lang="ja-JP" altLang="en-US" sz="900" b="1">
                          <a:solidFill>
                            <a:schemeClr val="tx1">
                              <a:lumMod val="65000"/>
                              <a:lumOff val="35000"/>
                            </a:schemeClr>
                          </a:solidFill>
                        </a:rPr>
                        <a:t>支払方法</a:t>
                      </a:r>
                    </a:p>
                  </a:txBody>
                  <a:tcPr marL="95702" marR="95702">
                    <a:lnL w="9525" cap="flat" cmpd="sng" algn="ctr">
                      <a:no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51582665"/>
                  </a:ext>
                </a:extLst>
              </a:tr>
              <a:tr h="234422">
                <a:tc>
                  <a:txBody>
                    <a:bodyPr/>
                    <a:lstStyle/>
                    <a:p>
                      <a:r>
                        <a:rPr kumimoji="1" lang="en-US" altLang="ja-JP" sz="900">
                          <a:solidFill>
                            <a:schemeClr val="tx1">
                              <a:lumMod val="65000"/>
                              <a:lumOff val="35000"/>
                            </a:schemeClr>
                          </a:solidFill>
                        </a:rPr>
                        <a:t>0000000001</a:t>
                      </a:r>
                      <a:endParaRPr kumimoji="1" lang="ja-JP" altLang="en-US" sz="900">
                        <a:solidFill>
                          <a:schemeClr val="tx1">
                            <a:lumMod val="65000"/>
                            <a:lumOff val="35000"/>
                          </a:schemeClr>
                        </a:solidFill>
                      </a:endParaRPr>
                    </a:p>
                  </a:txBody>
                  <a:tcPr marL="95702" marR="95702">
                    <a:lnL w="9525" cap="flat" cmpd="sng" algn="ctr">
                      <a:solidFill>
                        <a:schemeClr val="bg1">
                          <a:lumMod val="50000"/>
                        </a:schemeClr>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rgbClr val="D7E9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a:solidFill>
                            <a:schemeClr val="tx1">
                              <a:lumMod val="65000"/>
                              <a:lumOff val="35000"/>
                            </a:schemeClr>
                          </a:solidFill>
                        </a:rPr>
                        <a:t>ZD</a:t>
                      </a: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rgbClr val="D7E9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a:solidFill>
                            <a:schemeClr val="tx1">
                              <a:lumMod val="65000"/>
                              <a:lumOff val="35000"/>
                            </a:schemeClr>
                          </a:solidFill>
                        </a:rPr>
                        <a:t>20251030</a:t>
                      </a:r>
                      <a:endParaRPr kumimoji="1" lang="ja-JP" altLang="en-US" sz="900">
                        <a:solidFill>
                          <a:schemeClr val="tx1">
                            <a:lumMod val="65000"/>
                            <a:lumOff val="35000"/>
                          </a:schemeClr>
                        </a:solidFill>
                      </a:endParaRPr>
                    </a:p>
                  </a:txBody>
                  <a:tcPr marL="95702" marR="95702">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rgbClr val="D7E9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1200000001</a:t>
                      </a:r>
                      <a:endParaRPr kumimoji="1" lang="ja-JP" altLang="en-US" sz="900" b="0" i="0" u="none" strike="noStrike" kern="1200" cap="none" spc="0" normalizeH="0" baseline="0" noProof="0">
                        <a:ln>
                          <a:noFill/>
                        </a:ln>
                        <a:solidFill>
                          <a:srgbClr val="000000">
                            <a:lumMod val="65000"/>
                            <a:lumOff val="35000"/>
                          </a:srgbClr>
                        </a:solidFill>
                        <a:effectLst/>
                        <a:uLnTx/>
                        <a:uFillTx/>
                        <a:latin typeface="Meiryo UI"/>
                        <a:ea typeface="Meiryo UI"/>
                        <a:cs typeface="+mn-cs"/>
                      </a:endParaRPr>
                    </a:p>
                  </a:txBody>
                  <a:tcPr marL="95702" marR="95702">
                    <a:lnL w="3175" cap="flat" cmpd="sng" algn="ctr">
                      <a:solidFill>
                        <a:schemeClr val="bg1"/>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rgbClr val="D7E9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a:solidFill>
                            <a:schemeClr val="tx1">
                              <a:lumMod val="65000"/>
                              <a:lumOff val="35000"/>
                            </a:schemeClr>
                          </a:solidFill>
                        </a:rPr>
                        <a:t>001</a:t>
                      </a: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rgbClr val="D7E9F5"/>
                    </a:solidFill>
                  </a:tcPr>
                </a:tc>
                <a:tc>
                  <a:txBody>
                    <a:bodyPr/>
                    <a:lstStyle/>
                    <a:p>
                      <a:pPr algn="l"/>
                      <a:r>
                        <a:rPr kumimoji="1" lang="en-US" altLang="ja-JP" sz="900">
                          <a:solidFill>
                            <a:schemeClr val="tx1">
                              <a:lumMod val="65000"/>
                              <a:lumOff val="35000"/>
                            </a:schemeClr>
                          </a:solidFill>
                        </a:rPr>
                        <a:t>07</a:t>
                      </a: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rgbClr val="D7E9F5"/>
                    </a:solidFill>
                  </a:tcPr>
                </a:tc>
                <a:tc>
                  <a:txBody>
                    <a:bodyPr/>
                    <a:lstStyle/>
                    <a:p>
                      <a:pPr algn="l"/>
                      <a:r>
                        <a:rPr kumimoji="1" lang="en-US" altLang="ja-JP" sz="900">
                          <a:solidFill>
                            <a:schemeClr val="tx1">
                              <a:lumMod val="65000"/>
                              <a:lumOff val="35000"/>
                            </a:schemeClr>
                          </a:solidFill>
                        </a:rPr>
                        <a:t>1234567001</a:t>
                      </a: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rgbClr val="D7E9F5"/>
                    </a:solidFill>
                  </a:tcPr>
                </a:tc>
                <a:tc>
                  <a:txBody>
                    <a:bodyPr/>
                    <a:lstStyle/>
                    <a:p>
                      <a:pPr algn="l"/>
                      <a:r>
                        <a:rPr kumimoji="1" lang="en-US" altLang="ja-JP" sz="900">
                          <a:solidFill>
                            <a:schemeClr val="tx1">
                              <a:lumMod val="65000"/>
                              <a:lumOff val="35000"/>
                            </a:schemeClr>
                          </a:solidFill>
                        </a:rPr>
                        <a:t>1300000</a:t>
                      </a:r>
                      <a:endParaRPr kumimoji="1" lang="ja-JP" altLang="en-US" sz="900">
                        <a:solidFill>
                          <a:schemeClr val="tx1">
                            <a:lumMod val="65000"/>
                            <a:lumOff val="35000"/>
                          </a:schemeClr>
                        </a:solidFill>
                      </a:endParaRPr>
                    </a:p>
                  </a:txBody>
                  <a:tcPr marL="95702" marR="95702">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rgbClr val="4C6680"/>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rgbClr val="D7E9F5"/>
                    </a:solidFill>
                  </a:tcPr>
                </a:tc>
                <a:tc>
                  <a:txBody>
                    <a:bodyPr/>
                    <a:lstStyle/>
                    <a:p>
                      <a:pPr algn="r"/>
                      <a:r>
                        <a:rPr kumimoji="1" lang="en-US" altLang="ja-JP" sz="900">
                          <a:solidFill>
                            <a:schemeClr val="tx1">
                              <a:lumMod val="65000"/>
                              <a:lumOff val="35000"/>
                            </a:schemeClr>
                          </a:solidFill>
                        </a:rPr>
                        <a:t>1,000</a:t>
                      </a:r>
                      <a:endParaRPr kumimoji="1" lang="ja-JP" altLang="en-US" sz="900">
                        <a:solidFill>
                          <a:schemeClr val="tx1">
                            <a:lumMod val="65000"/>
                            <a:lumOff val="35000"/>
                          </a:schemeClr>
                        </a:solidFill>
                      </a:endParaRPr>
                    </a:p>
                  </a:txBody>
                  <a:tcPr marL="95702" marR="95702">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rgbClr val="4C6680"/>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rgbClr val="D7E9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a:solidFill>
                            <a:schemeClr val="tx1">
                              <a:lumMod val="65000"/>
                              <a:lumOff val="35000"/>
                            </a:schemeClr>
                          </a:solidFill>
                        </a:rPr>
                        <a:t>S0000001</a:t>
                      </a:r>
                      <a:r>
                        <a:rPr kumimoji="1" lang="ja-JP" altLang="en-US" sz="900">
                          <a:solidFill>
                            <a:schemeClr val="tx1">
                              <a:lumMod val="65000"/>
                              <a:lumOff val="35000"/>
                            </a:schemeClr>
                          </a:solidFill>
                        </a:rPr>
                        <a:t>*</a:t>
                      </a:r>
                      <a:r>
                        <a:rPr kumimoji="1" lang="en-US" altLang="ja-JP" sz="900">
                          <a:solidFill>
                            <a:schemeClr val="tx1">
                              <a:lumMod val="65000"/>
                              <a:lumOff val="35000"/>
                            </a:schemeClr>
                          </a:solidFill>
                        </a:rPr>
                        <a:t>01</a:t>
                      </a:r>
                      <a:endParaRPr kumimoji="1" lang="ja-JP" altLang="en-US" sz="900">
                        <a:solidFill>
                          <a:schemeClr val="tx1">
                            <a:lumMod val="65000"/>
                            <a:lumOff val="35000"/>
                          </a:schemeClr>
                        </a:solidFill>
                      </a:endParaRPr>
                    </a:p>
                  </a:txBody>
                  <a:tcPr marL="95702" marR="95702">
                    <a:lnL w="31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rgbClr val="D7E9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schemeClr val="tx1">
                              <a:lumMod val="65000"/>
                              <a:lumOff val="35000"/>
                            </a:schemeClr>
                          </a:solidFill>
                          <a:effectLst/>
                          <a:uLnTx/>
                          <a:uFillTx/>
                          <a:latin typeface="+mn-lt"/>
                          <a:ea typeface="+mn-ea"/>
                          <a:cs typeface="+mn-cs"/>
                        </a:rPr>
                        <a:t>T</a:t>
                      </a:r>
                      <a:endParaRPr kumimoji="1" lang="ja-JP" altLang="en-US" sz="900" b="0" i="0" u="none" strike="noStrike" kern="1200" cap="none" spc="0" normalizeH="0" baseline="0" noProof="0">
                        <a:ln>
                          <a:noFill/>
                        </a:ln>
                        <a:solidFill>
                          <a:schemeClr val="tx1">
                            <a:lumMod val="65000"/>
                            <a:lumOff val="35000"/>
                          </a:schemeClr>
                        </a:solidFill>
                        <a:effectLst/>
                        <a:uLnTx/>
                        <a:uFillTx/>
                        <a:latin typeface="+mn-lt"/>
                        <a:ea typeface="+mn-ea"/>
                        <a:cs typeface="+mn-cs"/>
                      </a:endParaRPr>
                    </a:p>
                  </a:txBody>
                  <a:tcPr marL="95702" marR="95702">
                    <a:lnL w="9525" cap="flat" cmpd="sng" algn="ctr">
                      <a:no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rgbClr val="D7E9F5"/>
                    </a:solidFill>
                  </a:tcPr>
                </a:tc>
                <a:extLst>
                  <a:ext uri="{0D108BD9-81ED-4DB2-BD59-A6C34878D82A}">
                    <a16:rowId xmlns:a16="http://schemas.microsoft.com/office/drawing/2014/main" val="2429405040"/>
                  </a:ext>
                </a:extLst>
              </a:tr>
              <a:tr h="1311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0000000001</a:t>
                      </a:r>
                      <a:endParaRPr kumimoji="1" lang="ja-JP" altLang="en-US" sz="900" b="0" i="0" u="none" strike="noStrike" kern="1200" cap="none" spc="0" normalizeH="0" baseline="0" noProof="0">
                        <a:ln>
                          <a:noFill/>
                        </a:ln>
                        <a:solidFill>
                          <a:srgbClr val="000000">
                            <a:lumMod val="65000"/>
                            <a:lumOff val="35000"/>
                          </a:srgbClr>
                        </a:solidFill>
                        <a:effectLst/>
                        <a:uLnTx/>
                        <a:uFillTx/>
                        <a:latin typeface="Meiryo UI"/>
                        <a:ea typeface="Meiryo UI"/>
                        <a:cs typeface="+mn-cs"/>
                      </a:endParaRPr>
                    </a:p>
                  </a:txBody>
                  <a:tcPr marL="95702" marR="95702">
                    <a:lnL w="9525" cap="flat" cmpd="sng" algn="ctr">
                      <a:solidFill>
                        <a:schemeClr val="bg1">
                          <a:lumMod val="50000"/>
                        </a:schemeClr>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rgbClr val="D7E9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a:solidFill>
                            <a:schemeClr val="tx1">
                              <a:lumMod val="65000"/>
                              <a:lumOff val="35000"/>
                            </a:schemeClr>
                          </a:solidFill>
                        </a:rPr>
                        <a:t>ZD</a:t>
                      </a: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rgbClr val="D7E9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20251030</a:t>
                      </a:r>
                      <a:endParaRPr kumimoji="1" lang="ja-JP" altLang="en-US" sz="900" b="0" i="0" u="none" strike="noStrike" kern="1200" cap="none" spc="0" normalizeH="0" baseline="0" noProof="0">
                        <a:ln>
                          <a:noFill/>
                        </a:ln>
                        <a:solidFill>
                          <a:srgbClr val="000000">
                            <a:lumMod val="65000"/>
                            <a:lumOff val="35000"/>
                          </a:srgbClr>
                        </a:solidFill>
                        <a:effectLst/>
                        <a:uLnTx/>
                        <a:uFillTx/>
                        <a:latin typeface="Meiryo UI"/>
                        <a:ea typeface="Meiryo UI"/>
                        <a:cs typeface="+mn-cs"/>
                      </a:endParaRPr>
                    </a:p>
                  </a:txBody>
                  <a:tcPr marL="95702" marR="95702">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rgbClr val="D7E9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1200000001</a:t>
                      </a:r>
                      <a:endParaRPr kumimoji="1" lang="ja-JP" altLang="en-US" sz="900" b="0" i="0" u="none" strike="noStrike" kern="1200" cap="none" spc="0" normalizeH="0" baseline="0" noProof="0">
                        <a:ln>
                          <a:noFill/>
                        </a:ln>
                        <a:solidFill>
                          <a:srgbClr val="000000">
                            <a:lumMod val="65000"/>
                            <a:lumOff val="35000"/>
                          </a:srgbClr>
                        </a:solidFill>
                        <a:effectLst/>
                        <a:uLnTx/>
                        <a:uFillTx/>
                        <a:latin typeface="Meiryo UI"/>
                        <a:ea typeface="Meiryo UI"/>
                        <a:cs typeface="+mn-cs"/>
                      </a:endParaRPr>
                    </a:p>
                  </a:txBody>
                  <a:tcPr marL="95702" marR="95702">
                    <a:lnL w="3175" cap="flat" cmpd="sng" algn="ctr">
                      <a:solidFill>
                        <a:schemeClr val="bg1"/>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rgbClr val="D7E9F5"/>
                    </a:solidFill>
                  </a:tcPr>
                </a:tc>
                <a:tc>
                  <a:txBody>
                    <a:bodyPr/>
                    <a:lstStyle/>
                    <a:p>
                      <a:pPr algn="l"/>
                      <a:r>
                        <a:rPr kumimoji="1" lang="en-US" altLang="ja-JP" sz="900">
                          <a:solidFill>
                            <a:schemeClr val="tx1">
                              <a:lumMod val="65000"/>
                              <a:lumOff val="35000"/>
                            </a:schemeClr>
                          </a:solidFill>
                        </a:rPr>
                        <a:t>002</a:t>
                      </a: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rgbClr val="D7E9F5"/>
                    </a:solidFill>
                  </a:tcPr>
                </a:tc>
                <a:tc>
                  <a:txBody>
                    <a:bodyPr/>
                    <a:lstStyle/>
                    <a:p>
                      <a:pPr algn="l"/>
                      <a:r>
                        <a:rPr kumimoji="1" lang="en-US" altLang="ja-JP" sz="900">
                          <a:solidFill>
                            <a:schemeClr val="tx1">
                              <a:lumMod val="65000"/>
                              <a:lumOff val="35000"/>
                            </a:schemeClr>
                          </a:solidFill>
                        </a:rPr>
                        <a:t>07</a:t>
                      </a: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rgbClr val="D7E9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a:solidFill>
                            <a:schemeClr val="tx1">
                              <a:lumMod val="65000"/>
                              <a:lumOff val="35000"/>
                            </a:schemeClr>
                          </a:solidFill>
                        </a:rPr>
                        <a:t>1234567001</a:t>
                      </a: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rgbClr val="D7E9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a:solidFill>
                            <a:schemeClr val="tx1">
                              <a:lumMod val="65000"/>
                              <a:lumOff val="35000"/>
                            </a:schemeClr>
                          </a:solidFill>
                        </a:rPr>
                        <a:t>1300000</a:t>
                      </a:r>
                      <a:endParaRPr kumimoji="1" lang="ja-JP" altLang="en-US" sz="900">
                        <a:solidFill>
                          <a:schemeClr val="tx1">
                            <a:lumMod val="65000"/>
                            <a:lumOff val="35000"/>
                          </a:schemeClr>
                        </a:solidFill>
                      </a:endParaRPr>
                    </a:p>
                  </a:txBody>
                  <a:tcPr marL="95702" marR="95702">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rgbClr val="D7E9F5"/>
                    </a:solidFill>
                  </a:tcPr>
                </a:tc>
                <a:tc>
                  <a:txBody>
                    <a:bodyPr/>
                    <a:lstStyle/>
                    <a:p>
                      <a:pPr algn="r"/>
                      <a:r>
                        <a:rPr kumimoji="1" lang="en-US" altLang="ja-JP" sz="900">
                          <a:solidFill>
                            <a:schemeClr val="tx1">
                              <a:lumMod val="65000"/>
                              <a:lumOff val="35000"/>
                            </a:schemeClr>
                          </a:solidFill>
                        </a:rPr>
                        <a:t>500</a:t>
                      </a:r>
                      <a:endParaRPr kumimoji="1" lang="ja-JP" altLang="en-US" sz="900">
                        <a:solidFill>
                          <a:schemeClr val="tx1">
                            <a:lumMod val="65000"/>
                            <a:lumOff val="35000"/>
                          </a:schemeClr>
                        </a:solidFill>
                      </a:endParaRPr>
                    </a:p>
                  </a:txBody>
                  <a:tcPr marL="95702" marR="95702">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rgbClr val="D7E9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a:solidFill>
                            <a:schemeClr val="tx1">
                              <a:lumMod val="65000"/>
                              <a:lumOff val="35000"/>
                            </a:schemeClr>
                          </a:solidFill>
                        </a:rPr>
                        <a:t>S0000001</a:t>
                      </a:r>
                      <a:r>
                        <a:rPr kumimoji="1" lang="ja-JP" altLang="en-US" sz="900">
                          <a:solidFill>
                            <a:schemeClr val="tx1">
                              <a:lumMod val="65000"/>
                              <a:lumOff val="35000"/>
                            </a:schemeClr>
                          </a:solidFill>
                        </a:rPr>
                        <a:t>*</a:t>
                      </a:r>
                      <a:r>
                        <a:rPr kumimoji="1" lang="en-US" altLang="ja-JP" sz="900">
                          <a:solidFill>
                            <a:schemeClr val="tx1">
                              <a:lumMod val="65000"/>
                              <a:lumOff val="35000"/>
                            </a:schemeClr>
                          </a:solidFill>
                        </a:rPr>
                        <a:t>02</a:t>
                      </a:r>
                      <a:endParaRPr kumimoji="1" lang="ja-JP" altLang="en-US" sz="900">
                        <a:solidFill>
                          <a:schemeClr val="tx1">
                            <a:lumMod val="65000"/>
                            <a:lumOff val="35000"/>
                          </a:schemeClr>
                        </a:solidFill>
                      </a:endParaRPr>
                    </a:p>
                  </a:txBody>
                  <a:tcPr marL="95702" marR="95702">
                    <a:lnL w="31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rgbClr val="D7E9F5"/>
                    </a:solidFill>
                  </a:tcPr>
                </a:tc>
                <a:tc>
                  <a:txBody>
                    <a:bodyPr/>
                    <a:lstStyle/>
                    <a:p>
                      <a:pPr algn="l"/>
                      <a:r>
                        <a:rPr lang="en-US" altLang="ja-JP" sz="900">
                          <a:solidFill>
                            <a:schemeClr val="tx1">
                              <a:lumMod val="65000"/>
                              <a:lumOff val="35000"/>
                            </a:schemeClr>
                          </a:solidFill>
                          <a:latin typeface="+mn-ea"/>
                        </a:rPr>
                        <a:t>T</a:t>
                      </a:r>
                      <a:endParaRPr lang="ja-JP" altLang="en-US" sz="900">
                        <a:solidFill>
                          <a:schemeClr val="tx1">
                            <a:lumMod val="65000"/>
                            <a:lumOff val="35000"/>
                          </a:schemeClr>
                        </a:solidFill>
                        <a:latin typeface="+mn-ea"/>
                      </a:endParaRPr>
                    </a:p>
                  </a:txBody>
                  <a:tcPr marL="95702" marR="95702">
                    <a:lnL w="9525" cap="flat" cmpd="sng" algn="ctr">
                      <a:no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rgbClr val="D7E9F5"/>
                    </a:solidFill>
                  </a:tcPr>
                </a:tc>
                <a:extLst>
                  <a:ext uri="{0D108BD9-81ED-4DB2-BD59-A6C34878D82A}">
                    <a16:rowId xmlns:a16="http://schemas.microsoft.com/office/drawing/2014/main" val="553886454"/>
                  </a:ext>
                </a:extLst>
              </a:tr>
              <a:tr h="1704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0000000001</a:t>
                      </a:r>
                      <a:endParaRPr kumimoji="1" lang="ja-JP" altLang="en-US" sz="900" b="0" i="0" u="none" strike="noStrike" kern="1200" cap="none" spc="0" normalizeH="0" baseline="0" noProof="0">
                        <a:ln>
                          <a:noFill/>
                        </a:ln>
                        <a:solidFill>
                          <a:srgbClr val="000000">
                            <a:lumMod val="65000"/>
                            <a:lumOff val="35000"/>
                          </a:srgbClr>
                        </a:solidFill>
                        <a:effectLst/>
                        <a:uLnTx/>
                        <a:uFillTx/>
                        <a:latin typeface="Meiryo UI"/>
                        <a:ea typeface="Meiryo UI"/>
                        <a:cs typeface="+mn-cs"/>
                      </a:endParaRPr>
                    </a:p>
                  </a:txBody>
                  <a:tcPr marL="95702" marR="95702">
                    <a:lnL w="9525" cap="flat" cmpd="sng" algn="ctr">
                      <a:solidFill>
                        <a:schemeClr val="bg1">
                          <a:lumMod val="50000"/>
                        </a:schemeClr>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D7E9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a:solidFill>
                            <a:schemeClr val="tx1">
                              <a:lumMod val="65000"/>
                              <a:lumOff val="35000"/>
                            </a:schemeClr>
                          </a:solidFill>
                        </a:rPr>
                        <a:t>ZD</a:t>
                      </a: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D7E9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20251030</a:t>
                      </a:r>
                      <a:endParaRPr kumimoji="1" lang="ja-JP" altLang="en-US" sz="900" b="0" i="0" u="none" strike="noStrike" kern="1200" cap="none" spc="0" normalizeH="0" baseline="0" noProof="0">
                        <a:ln>
                          <a:noFill/>
                        </a:ln>
                        <a:solidFill>
                          <a:srgbClr val="000000">
                            <a:lumMod val="65000"/>
                            <a:lumOff val="35000"/>
                          </a:srgbClr>
                        </a:solidFill>
                        <a:effectLst/>
                        <a:uLnTx/>
                        <a:uFillTx/>
                        <a:latin typeface="Meiryo UI"/>
                        <a:ea typeface="Meiryo UI"/>
                        <a:cs typeface="+mn-cs"/>
                      </a:endParaRPr>
                    </a:p>
                  </a:txBody>
                  <a:tcPr marL="95702" marR="95702">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D7E9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1200000001</a:t>
                      </a:r>
                      <a:endParaRPr kumimoji="1" lang="ja-JP" altLang="en-US" sz="900" b="0" i="0" u="none" strike="noStrike" kern="1200" cap="none" spc="0" normalizeH="0" baseline="0" noProof="0">
                        <a:ln>
                          <a:noFill/>
                        </a:ln>
                        <a:solidFill>
                          <a:srgbClr val="000000">
                            <a:lumMod val="65000"/>
                            <a:lumOff val="35000"/>
                          </a:srgbClr>
                        </a:solidFill>
                        <a:effectLst/>
                        <a:uLnTx/>
                        <a:uFillTx/>
                        <a:latin typeface="Meiryo UI"/>
                        <a:ea typeface="Meiryo UI"/>
                        <a:cs typeface="+mn-cs"/>
                      </a:endParaRPr>
                    </a:p>
                  </a:txBody>
                  <a:tcPr marL="95702" marR="95702">
                    <a:lnL w="3175" cap="flat" cmpd="sng" algn="ctr">
                      <a:solidFill>
                        <a:schemeClr val="bg1"/>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D7E9F5"/>
                    </a:solidFill>
                  </a:tcPr>
                </a:tc>
                <a:tc>
                  <a:txBody>
                    <a:bodyPr/>
                    <a:lstStyle/>
                    <a:p>
                      <a:pPr algn="l"/>
                      <a:r>
                        <a:rPr kumimoji="1" lang="en-US" altLang="ja-JP" sz="900">
                          <a:solidFill>
                            <a:schemeClr val="tx1">
                              <a:lumMod val="65000"/>
                              <a:lumOff val="35000"/>
                            </a:schemeClr>
                          </a:solidFill>
                        </a:rPr>
                        <a:t>003</a:t>
                      </a: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D7E9F5"/>
                    </a:solidFill>
                  </a:tcPr>
                </a:tc>
                <a:tc>
                  <a:txBody>
                    <a:bodyPr/>
                    <a:lstStyle/>
                    <a:p>
                      <a:pPr algn="l"/>
                      <a:r>
                        <a:rPr kumimoji="1" lang="en-US" altLang="ja-JP" sz="900">
                          <a:solidFill>
                            <a:schemeClr val="tx1">
                              <a:lumMod val="65000"/>
                              <a:lumOff val="35000"/>
                            </a:schemeClr>
                          </a:solidFill>
                        </a:rPr>
                        <a:t>50</a:t>
                      </a: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D7E9F5"/>
                    </a:solidFill>
                  </a:tcPr>
                </a:tc>
                <a:tc>
                  <a:txBody>
                    <a:bodyPr/>
                    <a:lstStyle/>
                    <a:p>
                      <a:pPr algn="l"/>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D7E9F5"/>
                    </a:solidFill>
                  </a:tcPr>
                </a:tc>
                <a:tc>
                  <a:txBody>
                    <a:bodyPr/>
                    <a:lstStyle/>
                    <a:p>
                      <a:pPr algn="l"/>
                      <a:r>
                        <a:rPr kumimoji="1" lang="en-US" altLang="ja-JP" sz="900">
                          <a:solidFill>
                            <a:schemeClr val="tx1">
                              <a:lumMod val="65000"/>
                              <a:lumOff val="35000"/>
                            </a:schemeClr>
                          </a:solidFill>
                        </a:rPr>
                        <a:t>5910110</a:t>
                      </a:r>
                      <a:endParaRPr kumimoji="1" lang="ja-JP" altLang="en-US" sz="900">
                        <a:solidFill>
                          <a:schemeClr val="tx1">
                            <a:lumMod val="65000"/>
                            <a:lumOff val="35000"/>
                          </a:schemeClr>
                        </a:solidFill>
                      </a:endParaRPr>
                    </a:p>
                  </a:txBody>
                  <a:tcPr marL="95702" marR="95702">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D7E9F5"/>
                    </a:solidFill>
                  </a:tcPr>
                </a:tc>
                <a:tc>
                  <a:txBody>
                    <a:bodyPr/>
                    <a:lstStyle/>
                    <a:p>
                      <a:pPr algn="r"/>
                      <a:r>
                        <a:rPr kumimoji="1" lang="en-US" altLang="ja-JP" sz="900">
                          <a:solidFill>
                            <a:schemeClr val="tx1">
                              <a:lumMod val="65000"/>
                              <a:lumOff val="35000"/>
                            </a:schemeClr>
                          </a:solidFill>
                        </a:rPr>
                        <a:t>1,500</a:t>
                      </a:r>
                      <a:endParaRPr kumimoji="1" lang="ja-JP" altLang="en-US" sz="900">
                        <a:solidFill>
                          <a:schemeClr val="tx1">
                            <a:lumMod val="65000"/>
                            <a:lumOff val="35000"/>
                          </a:schemeClr>
                        </a:solidFill>
                      </a:endParaRPr>
                    </a:p>
                  </a:txBody>
                  <a:tcPr marL="95702" marR="95702">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D7E9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900" b="0" i="0" u="none" strike="noStrike" kern="1200" cap="none" spc="0" normalizeH="0" baseline="0" noProof="0">
                        <a:ln>
                          <a:noFill/>
                        </a:ln>
                        <a:solidFill>
                          <a:schemeClr val="tx1">
                            <a:lumMod val="65000"/>
                            <a:lumOff val="35000"/>
                          </a:schemeClr>
                        </a:solidFill>
                        <a:effectLst/>
                        <a:uLnTx/>
                        <a:uFillTx/>
                        <a:latin typeface="Meiryo UI"/>
                        <a:ea typeface="Meiryo UI"/>
                        <a:cs typeface="+mn-cs"/>
                      </a:endParaRPr>
                    </a:p>
                  </a:txBody>
                  <a:tcPr marL="95702" marR="95702">
                    <a:lnL w="31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D7E9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900" b="0" i="0" u="none" strike="noStrike" kern="1200" cap="none" spc="0" normalizeH="0" baseline="0" noProof="0">
                        <a:ln>
                          <a:noFill/>
                        </a:ln>
                        <a:solidFill>
                          <a:schemeClr val="tx1">
                            <a:lumMod val="65000"/>
                            <a:lumOff val="35000"/>
                          </a:schemeClr>
                        </a:solidFill>
                        <a:effectLst/>
                        <a:uLnTx/>
                        <a:uFillTx/>
                        <a:latin typeface="Meiryo UI"/>
                        <a:ea typeface="Meiryo UI"/>
                        <a:cs typeface="+mn-cs"/>
                      </a:endParaRPr>
                    </a:p>
                  </a:txBody>
                  <a:tcPr marL="95702" marR="95702">
                    <a:lnL w="9525" cap="flat" cmpd="sng" algn="ctr">
                      <a:no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D7E9F5"/>
                    </a:solidFill>
                  </a:tcPr>
                </a:tc>
                <a:extLst>
                  <a:ext uri="{0D108BD9-81ED-4DB2-BD59-A6C34878D82A}">
                    <a16:rowId xmlns:a16="http://schemas.microsoft.com/office/drawing/2014/main" val="2953791528"/>
                  </a:ext>
                </a:extLst>
              </a:tr>
            </a:tbl>
          </a:graphicData>
        </a:graphic>
      </p:graphicFrame>
      <p:sp>
        <p:nvSpPr>
          <p:cNvPr id="41" name="コンテンツ プレースホルダー 40">
            <a:extLst>
              <a:ext uri="{FF2B5EF4-FFF2-40B4-BE49-F238E27FC236}">
                <a16:creationId xmlns:a16="http://schemas.microsoft.com/office/drawing/2014/main" id="{5C506F1A-98EB-CBC7-B649-5A730B45B843}"/>
              </a:ext>
            </a:extLst>
          </p:cNvPr>
          <p:cNvSpPr>
            <a:spLocks noGrp="1"/>
          </p:cNvSpPr>
          <p:nvPr>
            <p:ph idx="1"/>
          </p:nvPr>
        </p:nvSpPr>
        <p:spPr>
          <a:xfrm>
            <a:off x="336521" y="692699"/>
            <a:ext cx="11525251" cy="568751"/>
          </a:xfrm>
        </p:spPr>
        <p:txBody>
          <a:bodyPr/>
          <a:lstStyle/>
          <a:p>
            <a:r>
              <a:rPr lang="ja-JP" altLang="en-US"/>
              <a:t>経理業務で使用可能な伝票ファイルを作成できない（対象外）ケースについて、メッセージを出力する</a:t>
            </a:r>
            <a:endParaRPr lang="en-US" altLang="ja-JP"/>
          </a:p>
          <a:p>
            <a:r>
              <a:rPr lang="ja-JP" altLang="en-US"/>
              <a:t>上記のケースにおいても、過渡期伝票ファイルは保守業務</a:t>
            </a:r>
            <a:r>
              <a:rPr lang="en-US" altLang="ja-JP" baseline="30000"/>
              <a:t>*1</a:t>
            </a:r>
            <a:r>
              <a:rPr lang="ja-JP" altLang="en-US"/>
              <a:t>に活用するため作成する方針とする</a:t>
            </a:r>
          </a:p>
        </p:txBody>
      </p:sp>
      <p:sp>
        <p:nvSpPr>
          <p:cNvPr id="52" name="正方形/長方形 51">
            <a:extLst>
              <a:ext uri="{FF2B5EF4-FFF2-40B4-BE49-F238E27FC236}">
                <a16:creationId xmlns:a16="http://schemas.microsoft.com/office/drawing/2014/main" id="{BC225B67-C0E5-EDD7-61F7-008DC1D7487D}"/>
              </a:ext>
            </a:extLst>
          </p:cNvPr>
          <p:cNvSpPr/>
          <p:nvPr/>
        </p:nvSpPr>
        <p:spPr>
          <a:xfrm>
            <a:off x="10011013" y="4276413"/>
            <a:ext cx="1944000" cy="756000"/>
          </a:xfrm>
          <a:prstGeom prst="rect">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kumimoji="1" lang="en-US" altLang="ja-JP" sz="1100" b="1">
                <a:solidFill>
                  <a:schemeClr val="accent4">
                    <a:lumMod val="65000"/>
                    <a:lumOff val="35000"/>
                  </a:schemeClr>
                </a:solidFill>
                <a:latin typeface="+mn-ea"/>
                <a:cs typeface="Hiragino Kaku Gothic Pro W3" charset="-128"/>
              </a:rPr>
              <a:t>UI</a:t>
            </a:r>
            <a:r>
              <a:rPr kumimoji="1" lang="ja-JP" altLang="en-US" sz="1100" b="1">
                <a:solidFill>
                  <a:schemeClr val="accent4">
                    <a:lumMod val="65000"/>
                    <a:lumOff val="35000"/>
                  </a:schemeClr>
                </a:solidFill>
                <a:latin typeface="+mn-ea"/>
                <a:cs typeface="Hiragino Kaku Gothic Pro W3" charset="-128"/>
              </a:rPr>
              <a:t>イメージ</a:t>
            </a:r>
            <a:endParaRPr kumimoji="1" lang="en-US" altLang="ja-JP" sz="1100" b="1">
              <a:solidFill>
                <a:schemeClr val="accent4">
                  <a:lumMod val="65000"/>
                  <a:lumOff val="35000"/>
                </a:schemeClr>
              </a:solidFill>
              <a:latin typeface="+mn-ea"/>
              <a:cs typeface="Hiragino Kaku Gothic Pro W3" charset="-128"/>
            </a:endParaRPr>
          </a:p>
          <a:p>
            <a:r>
              <a:rPr kumimoji="1" lang="ja-JP" altLang="en-US" sz="1100" b="1">
                <a:solidFill>
                  <a:schemeClr val="accent4">
                    <a:lumMod val="65000"/>
                    <a:lumOff val="35000"/>
                  </a:schemeClr>
                </a:solidFill>
                <a:latin typeface="+mn-ea"/>
                <a:cs typeface="Hiragino Kaku Gothic Pro W3" charset="-128"/>
              </a:rPr>
              <a:t>実行ボタン押下時</a:t>
            </a:r>
            <a:r>
              <a:rPr kumimoji="1" lang="ja-JP" altLang="en-US" sz="1100">
                <a:solidFill>
                  <a:schemeClr val="accent4">
                    <a:lumMod val="65000"/>
                    <a:lumOff val="35000"/>
                  </a:schemeClr>
                </a:solidFill>
                <a:latin typeface="+mn-ea"/>
                <a:cs typeface="Hiragino Kaku Gothic Pro W3" charset="-128"/>
              </a:rPr>
              <a:t>に</a:t>
            </a:r>
            <a:r>
              <a:rPr kumimoji="1" lang="ja-JP" altLang="en-US" sz="1100" b="1">
                <a:solidFill>
                  <a:schemeClr val="accent4">
                    <a:lumMod val="65000"/>
                    <a:lumOff val="35000"/>
                  </a:schemeClr>
                </a:solidFill>
                <a:latin typeface="+mn-ea"/>
                <a:cs typeface="Hiragino Kaku Gothic Pro W3" charset="-128"/>
              </a:rPr>
              <a:t>メッセージ</a:t>
            </a:r>
            <a:r>
              <a:rPr lang="ja-JP" altLang="en-US" sz="1100">
                <a:solidFill>
                  <a:schemeClr val="accent4">
                    <a:lumMod val="65000"/>
                    <a:lumOff val="35000"/>
                  </a:schemeClr>
                </a:solidFill>
                <a:latin typeface="+mn-ea"/>
                <a:cs typeface="Hiragino Kaku Gothic Pro W3" charset="-128"/>
              </a:rPr>
              <a:t>と</a:t>
            </a:r>
            <a:r>
              <a:rPr lang="ja-JP" altLang="en-US" sz="1100" b="1">
                <a:solidFill>
                  <a:schemeClr val="accent4">
                    <a:lumMod val="65000"/>
                    <a:lumOff val="35000"/>
                  </a:schemeClr>
                </a:solidFill>
                <a:latin typeface="+mn-ea"/>
                <a:cs typeface="Hiragino Kaku Gothic Pro W3" charset="-128"/>
              </a:rPr>
              <a:t>過渡期伝票の内容</a:t>
            </a:r>
            <a:r>
              <a:rPr lang="ja-JP" altLang="en-US" sz="1100">
                <a:solidFill>
                  <a:schemeClr val="accent4">
                    <a:lumMod val="65000"/>
                    <a:lumOff val="35000"/>
                  </a:schemeClr>
                </a:solidFill>
                <a:latin typeface="+mn-ea"/>
                <a:cs typeface="Hiragino Kaku Gothic Pro W3" charset="-128"/>
              </a:rPr>
              <a:t>をスプシに</a:t>
            </a:r>
            <a:r>
              <a:rPr kumimoji="1" lang="ja-JP" altLang="en-US" sz="1100">
                <a:solidFill>
                  <a:schemeClr val="accent4">
                    <a:lumMod val="65000"/>
                    <a:lumOff val="35000"/>
                  </a:schemeClr>
                </a:solidFill>
                <a:latin typeface="+mn-ea"/>
                <a:cs typeface="Hiragino Kaku Gothic Pro W3" charset="-128"/>
              </a:rPr>
              <a:t>出力する</a:t>
            </a:r>
          </a:p>
        </p:txBody>
      </p:sp>
      <p:sp>
        <p:nvSpPr>
          <p:cNvPr id="2" name="四角形: 角を丸くする 1">
            <a:extLst>
              <a:ext uri="{FF2B5EF4-FFF2-40B4-BE49-F238E27FC236}">
                <a16:creationId xmlns:a16="http://schemas.microsoft.com/office/drawing/2014/main" id="{2605E7ED-3259-D14D-51C1-0618DAF0DFD7}"/>
              </a:ext>
            </a:extLst>
          </p:cNvPr>
          <p:cNvSpPr/>
          <p:nvPr/>
        </p:nvSpPr>
        <p:spPr>
          <a:xfrm>
            <a:off x="4853805" y="5634877"/>
            <a:ext cx="3327210" cy="741871"/>
          </a:xfrm>
          <a:prstGeom prst="round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lang="ja-JP" altLang="en-US" sz="1200">
                <a:solidFill>
                  <a:schemeClr val="accent4">
                    <a:lumMod val="65000"/>
                    <a:lumOff val="35000"/>
                  </a:schemeClr>
                </a:solidFill>
                <a:latin typeface="+mn-ea"/>
              </a:rPr>
              <a:t>指定した内容はツール対象外の入金形態が含まれるため、不完全な結果になります</a:t>
            </a:r>
            <a:endParaRPr lang="en-US" altLang="ja-JP" sz="1200">
              <a:solidFill>
                <a:schemeClr val="accent4">
                  <a:lumMod val="65000"/>
                  <a:lumOff val="35000"/>
                </a:schemeClr>
              </a:solidFill>
              <a:latin typeface="+mn-ea"/>
            </a:endParaRPr>
          </a:p>
          <a:p>
            <a:r>
              <a:rPr lang="ja-JP" altLang="en-US" sz="1200" b="1" u="sng">
                <a:solidFill>
                  <a:schemeClr val="accent4">
                    <a:lumMod val="65000"/>
                    <a:lumOff val="35000"/>
                  </a:schemeClr>
                </a:solidFill>
                <a:latin typeface="+mn-ea"/>
              </a:rPr>
              <a:t>伝票ファイルを作成しないでください</a:t>
            </a:r>
            <a:endParaRPr lang="en-US" altLang="ja-JP" sz="1200" b="1" u="sng">
              <a:solidFill>
                <a:schemeClr val="accent4">
                  <a:lumMod val="65000"/>
                  <a:lumOff val="35000"/>
                </a:schemeClr>
              </a:solidFill>
              <a:latin typeface="+mn-ea"/>
            </a:endParaRPr>
          </a:p>
        </p:txBody>
      </p:sp>
      <p:sp>
        <p:nvSpPr>
          <p:cNvPr id="35" name="正方形/長方形 34">
            <a:extLst>
              <a:ext uri="{FF2B5EF4-FFF2-40B4-BE49-F238E27FC236}">
                <a16:creationId xmlns:a16="http://schemas.microsoft.com/office/drawing/2014/main" id="{70C549D3-3189-0FF8-4DEF-C162A0EA1EB3}"/>
              </a:ext>
            </a:extLst>
          </p:cNvPr>
          <p:cNvSpPr/>
          <p:nvPr/>
        </p:nvSpPr>
        <p:spPr>
          <a:xfrm>
            <a:off x="203185" y="4683226"/>
            <a:ext cx="577445" cy="1872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en-US" altLang="ja-JP" sz="1200">
                <a:solidFill>
                  <a:schemeClr val="accent4">
                    <a:lumMod val="65000"/>
                    <a:lumOff val="35000"/>
                  </a:schemeClr>
                </a:solidFill>
                <a:latin typeface="+mn-ea"/>
              </a:rPr>
              <a:t>UI</a:t>
            </a:r>
          </a:p>
          <a:p>
            <a:pPr algn="ctr"/>
            <a:r>
              <a:rPr lang="ja-JP" altLang="en-US" sz="1200">
                <a:solidFill>
                  <a:schemeClr val="accent4">
                    <a:lumMod val="65000"/>
                    <a:lumOff val="35000"/>
                  </a:schemeClr>
                </a:solidFill>
                <a:latin typeface="+mn-ea"/>
              </a:rPr>
              <a:t>イメージ</a:t>
            </a:r>
            <a:endParaRPr lang="en-US" altLang="ja-JP" sz="1200">
              <a:solidFill>
                <a:schemeClr val="accent4">
                  <a:lumMod val="65000"/>
                  <a:lumOff val="35000"/>
                </a:schemeClr>
              </a:solidFill>
              <a:latin typeface="+mn-ea"/>
            </a:endParaRPr>
          </a:p>
        </p:txBody>
      </p:sp>
      <p:sp>
        <p:nvSpPr>
          <p:cNvPr id="34" name="正方形/長方形 33">
            <a:extLst>
              <a:ext uri="{FF2B5EF4-FFF2-40B4-BE49-F238E27FC236}">
                <a16:creationId xmlns:a16="http://schemas.microsoft.com/office/drawing/2014/main" id="{0350E77E-8813-0364-8B8E-58C6694E181B}"/>
              </a:ext>
            </a:extLst>
          </p:cNvPr>
          <p:cNvSpPr/>
          <p:nvPr/>
        </p:nvSpPr>
        <p:spPr>
          <a:xfrm>
            <a:off x="203185" y="1337310"/>
            <a:ext cx="577445" cy="32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200">
                <a:solidFill>
                  <a:schemeClr val="accent4">
                    <a:lumMod val="65000"/>
                    <a:lumOff val="35000"/>
                  </a:schemeClr>
                </a:solidFill>
                <a:latin typeface="+mn-ea"/>
              </a:rPr>
              <a:t>変更</a:t>
            </a:r>
            <a:endParaRPr lang="en-US" altLang="ja-JP" sz="1200">
              <a:solidFill>
                <a:schemeClr val="accent4">
                  <a:lumMod val="65000"/>
                  <a:lumOff val="35000"/>
                </a:schemeClr>
              </a:solidFill>
              <a:latin typeface="+mn-ea"/>
            </a:endParaRPr>
          </a:p>
          <a:p>
            <a:pPr algn="ctr"/>
            <a:r>
              <a:rPr lang="ja-JP" altLang="en-US" sz="1200">
                <a:solidFill>
                  <a:schemeClr val="accent4">
                    <a:lumMod val="65000"/>
                    <a:lumOff val="35000"/>
                  </a:schemeClr>
                </a:solidFill>
                <a:latin typeface="+mn-ea"/>
              </a:rPr>
              <a:t>要求</a:t>
            </a:r>
            <a:endParaRPr lang="en-US" altLang="ja-JP" sz="1200">
              <a:solidFill>
                <a:schemeClr val="accent4">
                  <a:lumMod val="65000"/>
                  <a:lumOff val="35000"/>
                </a:schemeClr>
              </a:solidFill>
              <a:latin typeface="+mn-ea"/>
            </a:endParaRPr>
          </a:p>
        </p:txBody>
      </p:sp>
      <p:cxnSp>
        <p:nvCxnSpPr>
          <p:cNvPr id="37" name="直線コネクタ 36">
            <a:extLst>
              <a:ext uri="{FF2B5EF4-FFF2-40B4-BE49-F238E27FC236}">
                <a16:creationId xmlns:a16="http://schemas.microsoft.com/office/drawing/2014/main" id="{4C4EBB2D-E333-2791-16BA-A197848B0C35}"/>
              </a:ext>
            </a:extLst>
          </p:cNvPr>
          <p:cNvCxnSpPr>
            <a:cxnSpLocks/>
          </p:cNvCxnSpPr>
          <p:nvPr/>
        </p:nvCxnSpPr>
        <p:spPr>
          <a:xfrm flipH="1">
            <a:off x="780630" y="1337310"/>
            <a:ext cx="0" cy="32400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D19C9F09-A2EF-4469-6522-D3415A958D14}"/>
              </a:ext>
            </a:extLst>
          </p:cNvPr>
          <p:cNvCxnSpPr>
            <a:cxnSpLocks/>
          </p:cNvCxnSpPr>
          <p:nvPr/>
        </p:nvCxnSpPr>
        <p:spPr>
          <a:xfrm flipH="1">
            <a:off x="780630" y="4683226"/>
            <a:ext cx="0" cy="18720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265C1DE6-7251-3BDA-E96E-C224C0EAD225}"/>
              </a:ext>
            </a:extLst>
          </p:cNvPr>
          <p:cNvCxnSpPr>
            <a:cxnSpLocks/>
            <a:stCxn id="52" idx="1"/>
          </p:cNvCxnSpPr>
          <p:nvPr/>
        </p:nvCxnSpPr>
        <p:spPr>
          <a:xfrm flipH="1">
            <a:off x="8588550" y="4654413"/>
            <a:ext cx="1422463" cy="387417"/>
          </a:xfrm>
          <a:prstGeom prst="line">
            <a:avLst/>
          </a:prstGeom>
          <a:ln>
            <a:solidFill>
              <a:schemeClr val="bg1">
                <a:lumMod val="50000"/>
              </a:schemeClr>
            </a:solidFill>
            <a:tailEnd type="oval"/>
          </a:ln>
          <a:effectLst>
            <a:glow>
              <a:schemeClr val="bg1"/>
            </a:glow>
          </a:effectLst>
        </p:spPr>
        <p:style>
          <a:lnRef idx="1">
            <a:schemeClr val="accent1"/>
          </a:lnRef>
          <a:fillRef idx="0">
            <a:schemeClr val="accent1"/>
          </a:fillRef>
          <a:effectRef idx="0">
            <a:schemeClr val="accent1"/>
          </a:effectRef>
          <a:fontRef idx="minor">
            <a:schemeClr val="tx1"/>
          </a:fontRef>
        </p:style>
      </p:cxnSp>
      <p:sp>
        <p:nvSpPr>
          <p:cNvPr id="68" name="正方形/長方形 67">
            <a:extLst>
              <a:ext uri="{FF2B5EF4-FFF2-40B4-BE49-F238E27FC236}">
                <a16:creationId xmlns:a16="http://schemas.microsoft.com/office/drawing/2014/main" id="{305F7DD2-B67D-BB50-2642-1C66CA7287F7}"/>
              </a:ext>
            </a:extLst>
          </p:cNvPr>
          <p:cNvSpPr/>
          <p:nvPr/>
        </p:nvSpPr>
        <p:spPr>
          <a:xfrm>
            <a:off x="8782255" y="890152"/>
            <a:ext cx="3168000" cy="32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kumimoji="1" lang="en-US" altLang="ja-JP" sz="1000">
                <a:solidFill>
                  <a:schemeClr val="accent4">
                    <a:lumMod val="65000"/>
                    <a:lumOff val="35000"/>
                  </a:schemeClr>
                </a:solidFill>
                <a:latin typeface="+mn-ea"/>
              </a:rPr>
              <a:t>*1 Appendix.</a:t>
            </a:r>
            <a:r>
              <a:rPr kumimoji="1" lang="ja-JP" altLang="en-US" sz="1000">
                <a:solidFill>
                  <a:schemeClr val="accent4">
                    <a:lumMod val="65000"/>
                    <a:lumOff val="35000"/>
                  </a:schemeClr>
                </a:solidFill>
                <a:latin typeface="+mn-ea"/>
              </a:rPr>
              <a:t>「対象外ケースにおける業務イメージ」を参照</a:t>
            </a:r>
            <a:endParaRPr kumimoji="1" lang="en-US" altLang="ja-JP" sz="1000">
              <a:solidFill>
                <a:schemeClr val="accent4">
                  <a:lumMod val="65000"/>
                  <a:lumOff val="35000"/>
                </a:schemeClr>
              </a:solidFill>
              <a:latin typeface="+mn-ea"/>
            </a:endParaRPr>
          </a:p>
          <a:p>
            <a:r>
              <a:rPr kumimoji="1" lang="en-US" altLang="ja-JP" sz="1000">
                <a:solidFill>
                  <a:schemeClr val="accent4">
                    <a:lumMod val="65000"/>
                    <a:lumOff val="35000"/>
                  </a:schemeClr>
                </a:solidFill>
                <a:latin typeface="+mn-ea"/>
              </a:rPr>
              <a:t>*2 Appendix.</a:t>
            </a:r>
            <a:r>
              <a:rPr kumimoji="1" lang="ja-JP" altLang="en-US" sz="1000">
                <a:solidFill>
                  <a:schemeClr val="accent4">
                    <a:lumMod val="65000"/>
                    <a:lumOff val="35000"/>
                  </a:schemeClr>
                </a:solidFill>
                <a:latin typeface="+mn-ea"/>
              </a:rPr>
              <a:t>「ツール対象外の入金形態</a:t>
            </a:r>
            <a:r>
              <a:rPr kumimoji="1" lang="en-US" altLang="ja-JP" sz="1000">
                <a:solidFill>
                  <a:schemeClr val="accent4">
                    <a:lumMod val="65000"/>
                    <a:lumOff val="35000"/>
                  </a:schemeClr>
                </a:solidFill>
                <a:latin typeface="+mn-ea"/>
              </a:rPr>
              <a:t>C</a:t>
            </a:r>
            <a:r>
              <a:rPr kumimoji="1" lang="ja-JP" altLang="en-US" sz="1000">
                <a:solidFill>
                  <a:schemeClr val="accent4">
                    <a:lumMod val="65000"/>
                    <a:lumOff val="35000"/>
                  </a:schemeClr>
                </a:solidFill>
                <a:latin typeface="+mn-ea"/>
              </a:rPr>
              <a:t>について」を参照</a:t>
            </a:r>
            <a:endParaRPr kumimoji="1" lang="en-US" altLang="ja-JP" sz="1000">
              <a:solidFill>
                <a:schemeClr val="accent4">
                  <a:lumMod val="65000"/>
                  <a:lumOff val="35000"/>
                </a:schemeClr>
              </a:solidFill>
              <a:latin typeface="+mn-ea"/>
            </a:endParaRPr>
          </a:p>
        </p:txBody>
      </p:sp>
      <p:grpSp>
        <p:nvGrpSpPr>
          <p:cNvPr id="58" name="グループ化 57">
            <a:extLst>
              <a:ext uri="{FF2B5EF4-FFF2-40B4-BE49-F238E27FC236}">
                <a16:creationId xmlns:a16="http://schemas.microsoft.com/office/drawing/2014/main" id="{D4F89200-1805-CD68-5B23-2BCA5BB74E2C}"/>
              </a:ext>
            </a:extLst>
          </p:cNvPr>
          <p:cNvGrpSpPr/>
          <p:nvPr/>
        </p:nvGrpSpPr>
        <p:grpSpPr>
          <a:xfrm>
            <a:off x="925904" y="2623441"/>
            <a:ext cx="11023390" cy="704769"/>
            <a:chOff x="925904" y="2532798"/>
            <a:chExt cx="11023390" cy="704769"/>
          </a:xfrm>
        </p:grpSpPr>
        <p:sp>
          <p:nvSpPr>
            <p:cNvPr id="118" name="正方形/長方形 117">
              <a:extLst>
                <a:ext uri="{FF2B5EF4-FFF2-40B4-BE49-F238E27FC236}">
                  <a16:creationId xmlns:a16="http://schemas.microsoft.com/office/drawing/2014/main" id="{F16BF069-86D6-B95D-573A-ACE367E0C075}"/>
                </a:ext>
              </a:extLst>
            </p:cNvPr>
            <p:cNvSpPr/>
            <p:nvPr/>
          </p:nvSpPr>
          <p:spPr>
            <a:xfrm>
              <a:off x="925904" y="2532798"/>
              <a:ext cx="1125583" cy="704769"/>
            </a:xfrm>
            <a:prstGeom prst="rect">
              <a:avLst/>
            </a:prstGeom>
            <a:solidFill>
              <a:schemeClr val="bg1"/>
            </a:solidFill>
            <a:ln w="952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200">
                  <a:solidFill>
                    <a:schemeClr val="accent4">
                      <a:lumMod val="65000"/>
                      <a:lumOff val="35000"/>
                    </a:schemeClr>
                  </a:solidFill>
                  <a:latin typeface="+mn-ea"/>
                </a:rPr>
                <a:t>出力</a:t>
              </a:r>
              <a:endParaRPr lang="en-US" altLang="ja-JP" sz="1200">
                <a:solidFill>
                  <a:schemeClr val="accent4">
                    <a:lumMod val="65000"/>
                    <a:lumOff val="35000"/>
                  </a:schemeClr>
                </a:solidFill>
                <a:latin typeface="+mn-ea"/>
              </a:endParaRPr>
            </a:p>
            <a:p>
              <a:pPr algn="ctr"/>
              <a:r>
                <a:rPr lang="ja-JP" altLang="en-US" sz="1200">
                  <a:solidFill>
                    <a:schemeClr val="accent4">
                      <a:lumMod val="65000"/>
                      <a:lumOff val="35000"/>
                    </a:schemeClr>
                  </a:solidFill>
                  <a:latin typeface="+mn-ea"/>
                </a:rPr>
                <a:t>メッセージ</a:t>
              </a:r>
              <a:endParaRPr lang="en-US" altLang="ja-JP" sz="1200">
                <a:solidFill>
                  <a:schemeClr val="accent4">
                    <a:lumMod val="65000"/>
                    <a:lumOff val="35000"/>
                  </a:schemeClr>
                </a:solidFill>
                <a:latin typeface="+mn-ea"/>
              </a:endParaRPr>
            </a:p>
          </p:txBody>
        </p:sp>
        <p:sp>
          <p:nvSpPr>
            <p:cNvPr id="44" name="正方形/長方形 43">
              <a:extLst>
                <a:ext uri="{FF2B5EF4-FFF2-40B4-BE49-F238E27FC236}">
                  <a16:creationId xmlns:a16="http://schemas.microsoft.com/office/drawing/2014/main" id="{F4427708-CC7F-C435-26EE-9426CE1803D5}"/>
                </a:ext>
              </a:extLst>
            </p:cNvPr>
            <p:cNvSpPr/>
            <p:nvPr/>
          </p:nvSpPr>
          <p:spPr>
            <a:xfrm>
              <a:off x="2239315" y="2532798"/>
              <a:ext cx="3168564" cy="70476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lang="ja-JP" altLang="en-US" sz="1100">
                  <a:solidFill>
                    <a:schemeClr val="accent4">
                      <a:lumMod val="65000"/>
                      <a:lumOff val="35000"/>
                    </a:schemeClr>
                  </a:solidFill>
                  <a:latin typeface="+mn-ea"/>
                </a:rPr>
                <a:t>現状　 ：ー（出力無し）</a:t>
              </a:r>
              <a:endParaRPr lang="en-US" altLang="ja-JP" sz="1100">
                <a:solidFill>
                  <a:schemeClr val="accent4">
                    <a:lumMod val="65000"/>
                    <a:lumOff val="35000"/>
                  </a:schemeClr>
                </a:solidFill>
                <a:latin typeface="+mn-ea"/>
              </a:endParaRPr>
            </a:p>
            <a:p>
              <a:r>
                <a:rPr lang="ja-JP" altLang="en-US" sz="1100">
                  <a:solidFill>
                    <a:schemeClr val="accent4">
                      <a:lumMod val="65000"/>
                      <a:lumOff val="35000"/>
                    </a:schemeClr>
                  </a:solidFill>
                  <a:latin typeface="+mn-ea"/>
                </a:rPr>
                <a:t>変更後：指定した内容はツール対象外の入金形態が含まれるため、不完全な結果になります</a:t>
              </a:r>
              <a:endParaRPr lang="en-US" altLang="ja-JP" sz="1100">
                <a:solidFill>
                  <a:schemeClr val="accent4">
                    <a:lumMod val="65000"/>
                    <a:lumOff val="35000"/>
                  </a:schemeClr>
                </a:solidFill>
                <a:latin typeface="+mn-ea"/>
              </a:endParaRPr>
            </a:p>
            <a:p>
              <a:r>
                <a:rPr lang="ja-JP" altLang="en-US" sz="1100" b="1" u="sng">
                  <a:solidFill>
                    <a:schemeClr val="accent4">
                      <a:lumMod val="65000"/>
                      <a:lumOff val="35000"/>
                    </a:schemeClr>
                  </a:solidFill>
                  <a:latin typeface="+mn-ea"/>
                </a:rPr>
                <a:t>伝票ファイルを作成しないでください</a:t>
              </a:r>
              <a:endParaRPr lang="en-US" altLang="ja-JP" sz="1100" b="1" u="sng">
                <a:solidFill>
                  <a:schemeClr val="accent4">
                    <a:lumMod val="65000"/>
                    <a:lumOff val="35000"/>
                  </a:schemeClr>
                </a:solidFill>
                <a:latin typeface="+mn-ea"/>
              </a:endParaRPr>
            </a:p>
          </p:txBody>
        </p:sp>
        <p:sp>
          <p:nvSpPr>
            <p:cNvPr id="45" name="正方形/長方形 44">
              <a:extLst>
                <a:ext uri="{FF2B5EF4-FFF2-40B4-BE49-F238E27FC236}">
                  <a16:creationId xmlns:a16="http://schemas.microsoft.com/office/drawing/2014/main" id="{C32A991B-16F8-44E8-34C4-DBBFC65C51B3}"/>
                </a:ext>
              </a:extLst>
            </p:cNvPr>
            <p:cNvSpPr/>
            <p:nvPr/>
          </p:nvSpPr>
          <p:spPr>
            <a:xfrm>
              <a:off x="8780730" y="2532798"/>
              <a:ext cx="3168564" cy="70476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kumimoji="1" lang="ja-JP" altLang="en-US" sz="1100">
                  <a:solidFill>
                    <a:schemeClr val="accent4">
                      <a:lumMod val="65000"/>
                      <a:lumOff val="35000"/>
                    </a:schemeClr>
                  </a:solidFill>
                  <a:latin typeface="+mn-ea"/>
                  <a:cs typeface="Hiragino Kaku Gothic Pro W3" charset="-128"/>
                </a:rPr>
                <a:t>現状　 ：検索条件に</a:t>
              </a:r>
              <a:r>
                <a:rPr kumimoji="1" lang="en-US" altLang="ja-JP" sz="1100">
                  <a:solidFill>
                    <a:schemeClr val="accent4">
                      <a:lumMod val="65000"/>
                      <a:lumOff val="35000"/>
                    </a:schemeClr>
                  </a:solidFill>
                  <a:latin typeface="+mn-ea"/>
                  <a:cs typeface="Hiragino Kaku Gothic Pro W3" charset="-128"/>
                </a:rPr>
                <a:t>hit</a:t>
              </a:r>
              <a:r>
                <a:rPr kumimoji="1" lang="ja-JP" altLang="en-US" sz="1100">
                  <a:solidFill>
                    <a:schemeClr val="accent4">
                      <a:lumMod val="65000"/>
                      <a:lumOff val="35000"/>
                    </a:schemeClr>
                  </a:solidFill>
                  <a:latin typeface="+mn-ea"/>
                  <a:cs typeface="Hiragino Kaku Gothic Pro W3" charset="-128"/>
                </a:rPr>
                <a:t>するデータがありませんでした</a:t>
              </a:r>
              <a:endParaRPr kumimoji="1" lang="en-US" altLang="ja-JP" sz="1100">
                <a:solidFill>
                  <a:schemeClr val="accent4">
                    <a:lumMod val="65000"/>
                    <a:lumOff val="35000"/>
                  </a:schemeClr>
                </a:solidFill>
                <a:latin typeface="+mn-ea"/>
                <a:cs typeface="Hiragino Kaku Gothic Pro W3" charset="-128"/>
              </a:endParaRPr>
            </a:p>
            <a:p>
              <a:r>
                <a:rPr lang="ja-JP" altLang="en-US" sz="1100">
                  <a:solidFill>
                    <a:schemeClr val="accent4">
                      <a:lumMod val="65000"/>
                      <a:lumOff val="35000"/>
                    </a:schemeClr>
                  </a:solidFill>
                  <a:latin typeface="+mn-ea"/>
                </a:rPr>
                <a:t>変更後：指定した内容は誤入力もしくは古い情報のため、伝票ファイルを作成できません</a:t>
              </a:r>
              <a:endParaRPr lang="en-US" altLang="ja-JP" sz="1100">
                <a:solidFill>
                  <a:schemeClr val="accent4">
                    <a:lumMod val="65000"/>
                    <a:lumOff val="35000"/>
                  </a:schemeClr>
                </a:solidFill>
                <a:latin typeface="+mn-ea"/>
              </a:endParaRPr>
            </a:p>
          </p:txBody>
        </p:sp>
        <p:sp>
          <p:nvSpPr>
            <p:cNvPr id="46" name="正方形/長方形 45">
              <a:extLst>
                <a:ext uri="{FF2B5EF4-FFF2-40B4-BE49-F238E27FC236}">
                  <a16:creationId xmlns:a16="http://schemas.microsoft.com/office/drawing/2014/main" id="{1A00D727-C0FE-E74C-609A-89A8248952A8}"/>
                </a:ext>
              </a:extLst>
            </p:cNvPr>
            <p:cNvSpPr/>
            <p:nvPr/>
          </p:nvSpPr>
          <p:spPr>
            <a:xfrm>
              <a:off x="5504077" y="2532798"/>
              <a:ext cx="3168564" cy="70476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lang="ja-JP" altLang="en-US" sz="1100">
                  <a:solidFill>
                    <a:schemeClr val="accent4">
                      <a:lumMod val="65000"/>
                      <a:lumOff val="35000"/>
                    </a:schemeClr>
                  </a:solidFill>
                  <a:latin typeface="+mn-ea"/>
                </a:rPr>
                <a:t>現状　 ：ー（出力無し）</a:t>
              </a:r>
              <a:endParaRPr lang="en-US" altLang="ja-JP" sz="1100">
                <a:solidFill>
                  <a:schemeClr val="accent4">
                    <a:lumMod val="65000"/>
                    <a:lumOff val="35000"/>
                  </a:schemeClr>
                </a:solidFill>
                <a:latin typeface="+mn-ea"/>
              </a:endParaRPr>
            </a:p>
            <a:p>
              <a:r>
                <a:rPr lang="ja-JP" altLang="en-US" sz="1100">
                  <a:solidFill>
                    <a:schemeClr val="accent4">
                      <a:lumMod val="65000"/>
                      <a:lumOff val="35000"/>
                    </a:schemeClr>
                  </a:solidFill>
                  <a:latin typeface="+mn-ea"/>
                </a:rPr>
                <a:t>変更後：指定した内容は手数料が含まれ、多重計上の可能性があります</a:t>
              </a:r>
              <a:endParaRPr lang="en-US" altLang="ja-JP" sz="1100">
                <a:solidFill>
                  <a:schemeClr val="accent4">
                    <a:lumMod val="65000"/>
                    <a:lumOff val="35000"/>
                  </a:schemeClr>
                </a:solidFill>
                <a:latin typeface="+mn-ea"/>
              </a:endParaRPr>
            </a:p>
            <a:p>
              <a:r>
                <a:rPr lang="ja-JP" altLang="en-US" sz="1100" b="1" u="sng">
                  <a:solidFill>
                    <a:schemeClr val="accent4">
                      <a:lumMod val="65000"/>
                      <a:lumOff val="35000"/>
                    </a:schemeClr>
                  </a:solidFill>
                  <a:latin typeface="+mn-ea"/>
                </a:rPr>
                <a:t>伝票ファイルを作成しないでください</a:t>
              </a:r>
              <a:endParaRPr lang="en-US" altLang="ja-JP" sz="1100" b="1" u="sng">
                <a:solidFill>
                  <a:schemeClr val="accent4">
                    <a:lumMod val="65000"/>
                    <a:lumOff val="35000"/>
                  </a:schemeClr>
                </a:solidFill>
                <a:latin typeface="+mn-ea"/>
              </a:endParaRPr>
            </a:p>
          </p:txBody>
        </p:sp>
      </p:grpSp>
      <p:sp>
        <p:nvSpPr>
          <p:cNvPr id="5" name="正方形/長方形 4">
            <a:extLst>
              <a:ext uri="{FF2B5EF4-FFF2-40B4-BE49-F238E27FC236}">
                <a16:creationId xmlns:a16="http://schemas.microsoft.com/office/drawing/2014/main" id="{87ECAE5C-C3F4-B888-84F5-81769CE8C19F}"/>
              </a:ext>
            </a:extLst>
          </p:cNvPr>
          <p:cNvSpPr/>
          <p:nvPr/>
        </p:nvSpPr>
        <p:spPr>
          <a:xfrm>
            <a:off x="2239313" y="1372807"/>
            <a:ext cx="9710942" cy="32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300">
                <a:solidFill>
                  <a:schemeClr val="accent4">
                    <a:lumMod val="65000"/>
                    <a:lumOff val="35000"/>
                  </a:schemeClr>
                </a:solidFill>
                <a:latin typeface="+mn-ea"/>
              </a:rPr>
              <a:t>ケース別：</a:t>
            </a:r>
            <a:r>
              <a:rPr lang="ja-JP" altLang="en-US" sz="1300">
                <a:solidFill>
                  <a:schemeClr val="accent4">
                    <a:lumMod val="65000"/>
                    <a:lumOff val="35000"/>
                  </a:schemeClr>
                </a:solidFill>
                <a:latin typeface="+mn-ea"/>
              </a:rPr>
              <a:t>出力メッセージと伝票ファイルの作成有無</a:t>
            </a:r>
            <a:endParaRPr kumimoji="1" lang="ja-JP" altLang="en-US" sz="1300">
              <a:solidFill>
                <a:schemeClr val="accent4">
                  <a:lumMod val="65000"/>
                  <a:lumOff val="35000"/>
                </a:schemeClr>
              </a:solidFill>
              <a:latin typeface="+mn-ea"/>
            </a:endParaRPr>
          </a:p>
        </p:txBody>
      </p:sp>
      <p:cxnSp>
        <p:nvCxnSpPr>
          <p:cNvPr id="78" name="直線コネクタ 77">
            <a:extLst>
              <a:ext uri="{FF2B5EF4-FFF2-40B4-BE49-F238E27FC236}">
                <a16:creationId xmlns:a16="http://schemas.microsoft.com/office/drawing/2014/main" id="{D4CAEBF3-1B7E-43D4-AE11-C89F706E96D9}"/>
              </a:ext>
            </a:extLst>
          </p:cNvPr>
          <p:cNvCxnSpPr>
            <a:cxnSpLocks/>
          </p:cNvCxnSpPr>
          <p:nvPr/>
        </p:nvCxnSpPr>
        <p:spPr>
          <a:xfrm>
            <a:off x="2239313" y="1700220"/>
            <a:ext cx="9710942"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9" name="直線コネクタ 128">
            <a:extLst>
              <a:ext uri="{FF2B5EF4-FFF2-40B4-BE49-F238E27FC236}">
                <a16:creationId xmlns:a16="http://schemas.microsoft.com/office/drawing/2014/main" id="{6F099F16-D349-E3F2-5186-A63AB14BDDC5}"/>
              </a:ext>
            </a:extLst>
          </p:cNvPr>
          <p:cNvCxnSpPr>
            <a:cxnSpLocks/>
          </p:cNvCxnSpPr>
          <p:nvPr/>
        </p:nvCxnSpPr>
        <p:spPr>
          <a:xfrm>
            <a:off x="2237744" y="3386943"/>
            <a:ext cx="9712511"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59" name="グループ化 58">
            <a:extLst>
              <a:ext uri="{FF2B5EF4-FFF2-40B4-BE49-F238E27FC236}">
                <a16:creationId xmlns:a16="http://schemas.microsoft.com/office/drawing/2014/main" id="{9C780F2A-DC44-489B-48F1-F1589FB1373E}"/>
              </a:ext>
            </a:extLst>
          </p:cNvPr>
          <p:cNvGrpSpPr/>
          <p:nvPr/>
        </p:nvGrpSpPr>
        <p:grpSpPr>
          <a:xfrm>
            <a:off x="925902" y="3445676"/>
            <a:ext cx="11024353" cy="730800"/>
            <a:chOff x="925902" y="3444872"/>
            <a:chExt cx="11024353" cy="730800"/>
          </a:xfrm>
        </p:grpSpPr>
        <p:sp>
          <p:nvSpPr>
            <p:cNvPr id="11" name="正方形/長方形 10">
              <a:extLst>
                <a:ext uri="{FF2B5EF4-FFF2-40B4-BE49-F238E27FC236}">
                  <a16:creationId xmlns:a16="http://schemas.microsoft.com/office/drawing/2014/main" id="{7A3A9CAB-CA77-20B6-B3F3-6A1FA3942375}"/>
                </a:ext>
              </a:extLst>
            </p:cNvPr>
            <p:cNvSpPr/>
            <p:nvPr/>
          </p:nvSpPr>
          <p:spPr>
            <a:xfrm>
              <a:off x="925902" y="3445363"/>
              <a:ext cx="1125584" cy="729818"/>
            </a:xfrm>
            <a:prstGeom prst="rect">
              <a:avLst/>
            </a:prstGeom>
            <a:solidFill>
              <a:schemeClr val="bg1"/>
            </a:solidFill>
            <a:ln w="952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200">
                  <a:solidFill>
                    <a:schemeClr val="accent4">
                      <a:lumMod val="65000"/>
                      <a:lumOff val="35000"/>
                    </a:schemeClr>
                  </a:solidFill>
                  <a:latin typeface="+mn-ea"/>
                </a:rPr>
                <a:t>伝票ファイルの</a:t>
              </a:r>
              <a:endParaRPr lang="en-US" altLang="ja-JP" sz="1200">
                <a:solidFill>
                  <a:schemeClr val="accent4">
                    <a:lumMod val="65000"/>
                    <a:lumOff val="35000"/>
                  </a:schemeClr>
                </a:solidFill>
                <a:latin typeface="+mn-ea"/>
              </a:endParaRPr>
            </a:p>
            <a:p>
              <a:pPr algn="ctr"/>
              <a:r>
                <a:rPr lang="ja-JP" altLang="en-US" sz="1200">
                  <a:solidFill>
                    <a:schemeClr val="accent4">
                      <a:lumMod val="65000"/>
                      <a:lumOff val="35000"/>
                    </a:schemeClr>
                  </a:solidFill>
                  <a:latin typeface="+mn-ea"/>
                </a:rPr>
                <a:t>作成有無</a:t>
              </a:r>
              <a:endParaRPr kumimoji="1" lang="ja-JP" altLang="en-US" sz="1200">
                <a:solidFill>
                  <a:schemeClr val="accent4">
                    <a:lumMod val="65000"/>
                    <a:lumOff val="35000"/>
                  </a:schemeClr>
                </a:solidFill>
                <a:latin typeface="+mn-ea"/>
              </a:endParaRPr>
            </a:p>
          </p:txBody>
        </p:sp>
        <p:sp>
          <p:nvSpPr>
            <p:cNvPr id="6" name="正方形/長方形 5">
              <a:extLst>
                <a:ext uri="{FF2B5EF4-FFF2-40B4-BE49-F238E27FC236}">
                  <a16:creationId xmlns:a16="http://schemas.microsoft.com/office/drawing/2014/main" id="{E8688950-C54B-0C0A-D16F-ADA49746B9AF}"/>
                </a:ext>
              </a:extLst>
            </p:cNvPr>
            <p:cNvSpPr/>
            <p:nvPr/>
          </p:nvSpPr>
          <p:spPr>
            <a:xfrm>
              <a:off x="8781691" y="3444872"/>
              <a:ext cx="3168564" cy="7308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100">
                  <a:solidFill>
                    <a:schemeClr val="accent4">
                      <a:lumMod val="65000"/>
                      <a:lumOff val="35000"/>
                    </a:schemeClr>
                  </a:solidFill>
                  <a:latin typeface="+mn-ea"/>
                </a:rPr>
                <a:t>作成</a:t>
              </a:r>
              <a:r>
                <a:rPr kumimoji="1" lang="ja-JP" altLang="en-US" sz="1100">
                  <a:solidFill>
                    <a:schemeClr val="accent4">
                      <a:lumMod val="65000"/>
                      <a:lumOff val="35000"/>
                    </a:schemeClr>
                  </a:solidFill>
                  <a:latin typeface="+mn-ea"/>
                </a:rPr>
                <a:t>不可</a:t>
              </a:r>
            </a:p>
          </p:txBody>
        </p:sp>
        <p:sp>
          <p:nvSpPr>
            <p:cNvPr id="15" name="正方形/長方形 14">
              <a:extLst>
                <a:ext uri="{FF2B5EF4-FFF2-40B4-BE49-F238E27FC236}">
                  <a16:creationId xmlns:a16="http://schemas.microsoft.com/office/drawing/2014/main" id="{9643DE01-91A8-2AB2-B5E1-22F5958E2302}"/>
                </a:ext>
              </a:extLst>
            </p:cNvPr>
            <p:cNvSpPr/>
            <p:nvPr/>
          </p:nvSpPr>
          <p:spPr>
            <a:xfrm>
              <a:off x="2239315" y="3445662"/>
              <a:ext cx="3168564" cy="72922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lang="ja-JP" altLang="en-US" sz="1100">
                  <a:solidFill>
                    <a:schemeClr val="tx1">
                      <a:lumMod val="65000"/>
                      <a:lumOff val="35000"/>
                    </a:schemeClr>
                  </a:solidFill>
                  <a:latin typeface="+mn-ea"/>
                </a:rPr>
                <a:t>ツール対象の入金形態分の過渡期伝票ファイルを</a:t>
              </a:r>
              <a:br>
                <a:rPr lang="en-US" altLang="ja-JP" sz="1100">
                  <a:solidFill>
                    <a:schemeClr val="tx1">
                      <a:lumMod val="65000"/>
                      <a:lumOff val="35000"/>
                    </a:schemeClr>
                  </a:solidFill>
                  <a:latin typeface="+mn-ea"/>
                </a:rPr>
              </a:br>
              <a:r>
                <a:rPr lang="ja-JP" altLang="en-US" sz="1100">
                  <a:solidFill>
                    <a:schemeClr val="tx1">
                      <a:lumMod val="65000"/>
                      <a:lumOff val="35000"/>
                    </a:schemeClr>
                  </a:solidFill>
                  <a:latin typeface="+mn-ea"/>
                </a:rPr>
                <a:t>作成する（現状ママ）</a:t>
              </a:r>
              <a:endParaRPr lang="en-US" altLang="ja-JP" sz="1100">
                <a:solidFill>
                  <a:schemeClr val="tx1">
                    <a:lumMod val="65000"/>
                    <a:lumOff val="35000"/>
                  </a:schemeClr>
                </a:solidFill>
                <a:latin typeface="+mn-ea"/>
              </a:endParaRPr>
            </a:p>
          </p:txBody>
        </p:sp>
        <p:sp>
          <p:nvSpPr>
            <p:cNvPr id="16" name="正方形/長方形 15">
              <a:extLst>
                <a:ext uri="{FF2B5EF4-FFF2-40B4-BE49-F238E27FC236}">
                  <a16:creationId xmlns:a16="http://schemas.microsoft.com/office/drawing/2014/main" id="{751D7539-DB49-86ED-87A8-74822143FD60}"/>
                </a:ext>
              </a:extLst>
            </p:cNvPr>
            <p:cNvSpPr/>
            <p:nvPr/>
          </p:nvSpPr>
          <p:spPr>
            <a:xfrm>
              <a:off x="5503116" y="3444872"/>
              <a:ext cx="3168564" cy="7308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lang="ja-JP" altLang="en-US" sz="1100">
                  <a:solidFill>
                    <a:schemeClr val="tx1">
                      <a:lumMod val="65000"/>
                      <a:lumOff val="35000"/>
                    </a:schemeClr>
                  </a:solidFill>
                  <a:latin typeface="+mn-ea"/>
                </a:rPr>
                <a:t>手数料込みの過渡期伝票ファイルを作成する</a:t>
              </a:r>
              <a:br>
                <a:rPr lang="en-US" altLang="ja-JP" sz="1100">
                  <a:solidFill>
                    <a:schemeClr val="tx1">
                      <a:lumMod val="65000"/>
                      <a:lumOff val="35000"/>
                    </a:schemeClr>
                  </a:solidFill>
                  <a:latin typeface="+mn-ea"/>
                </a:rPr>
              </a:br>
              <a:r>
                <a:rPr lang="ja-JP" altLang="en-US" sz="1100">
                  <a:solidFill>
                    <a:schemeClr val="tx1">
                      <a:lumMod val="65000"/>
                      <a:lumOff val="35000"/>
                    </a:schemeClr>
                  </a:solidFill>
                  <a:latin typeface="+mn-ea"/>
                </a:rPr>
                <a:t>（現状ママ）</a:t>
              </a:r>
              <a:endParaRPr lang="en-US" altLang="ja-JP" sz="1100">
                <a:solidFill>
                  <a:schemeClr val="tx1">
                    <a:lumMod val="65000"/>
                    <a:lumOff val="35000"/>
                  </a:schemeClr>
                </a:solidFill>
                <a:latin typeface="+mn-ea"/>
              </a:endParaRPr>
            </a:p>
          </p:txBody>
        </p:sp>
      </p:grpSp>
      <p:grpSp>
        <p:nvGrpSpPr>
          <p:cNvPr id="57" name="グループ化 56">
            <a:extLst>
              <a:ext uri="{FF2B5EF4-FFF2-40B4-BE49-F238E27FC236}">
                <a16:creationId xmlns:a16="http://schemas.microsoft.com/office/drawing/2014/main" id="{E7B0A64B-BF68-52B9-62E6-038EB644E735}"/>
              </a:ext>
            </a:extLst>
          </p:cNvPr>
          <p:cNvGrpSpPr/>
          <p:nvPr/>
        </p:nvGrpSpPr>
        <p:grpSpPr>
          <a:xfrm>
            <a:off x="925904" y="1800376"/>
            <a:ext cx="11024351" cy="705600"/>
            <a:chOff x="925904" y="1799572"/>
            <a:chExt cx="11024351" cy="705600"/>
          </a:xfrm>
        </p:grpSpPr>
        <p:sp>
          <p:nvSpPr>
            <p:cNvPr id="30" name="正方形/長方形 29">
              <a:extLst>
                <a:ext uri="{FF2B5EF4-FFF2-40B4-BE49-F238E27FC236}">
                  <a16:creationId xmlns:a16="http://schemas.microsoft.com/office/drawing/2014/main" id="{046F7B2C-F827-984C-D90B-861A93FB45E8}"/>
                </a:ext>
              </a:extLst>
            </p:cNvPr>
            <p:cNvSpPr/>
            <p:nvPr/>
          </p:nvSpPr>
          <p:spPr>
            <a:xfrm>
              <a:off x="2240275" y="1799572"/>
              <a:ext cx="3168564" cy="7056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kumimoji="1" lang="ja-JP" altLang="en-US" sz="1200">
                  <a:solidFill>
                    <a:schemeClr val="accent4">
                      <a:lumMod val="65000"/>
                      <a:lumOff val="35000"/>
                    </a:schemeClr>
                  </a:solidFill>
                  <a:latin typeface="+mn-ea"/>
                </a:rPr>
                <a:t>対象外の入金形態が</a:t>
              </a:r>
              <a:r>
                <a:rPr kumimoji="1" lang="en-US" altLang="ja-JP" sz="1200">
                  <a:solidFill>
                    <a:schemeClr val="accent4">
                      <a:lumMod val="65000"/>
                      <a:lumOff val="35000"/>
                    </a:schemeClr>
                  </a:solidFill>
                  <a:latin typeface="+mn-ea"/>
                </a:rPr>
                <a:t>1</a:t>
              </a:r>
              <a:r>
                <a:rPr kumimoji="1" lang="ja-JP" altLang="en-US" sz="1200">
                  <a:solidFill>
                    <a:schemeClr val="accent4">
                      <a:lumMod val="65000"/>
                      <a:lumOff val="35000"/>
                    </a:schemeClr>
                  </a:solidFill>
                  <a:latin typeface="+mn-ea"/>
                </a:rPr>
                <a:t>つでも含まれる場合</a:t>
              </a:r>
              <a:r>
                <a:rPr kumimoji="1" lang="en-US" altLang="ja-JP" sz="1200" baseline="30000">
                  <a:solidFill>
                    <a:schemeClr val="accent4">
                      <a:lumMod val="65000"/>
                      <a:lumOff val="35000"/>
                    </a:schemeClr>
                  </a:solidFill>
                  <a:latin typeface="+mn-ea"/>
                </a:rPr>
                <a:t>*2</a:t>
              </a:r>
              <a:endParaRPr kumimoji="1" lang="ja-JP" altLang="en-US" sz="1200">
                <a:solidFill>
                  <a:schemeClr val="accent4">
                    <a:lumMod val="65000"/>
                    <a:lumOff val="35000"/>
                  </a:schemeClr>
                </a:solidFill>
                <a:latin typeface="+mn-ea"/>
              </a:endParaRPr>
            </a:p>
          </p:txBody>
        </p:sp>
        <p:sp>
          <p:nvSpPr>
            <p:cNvPr id="31" name="正方形/長方形 30">
              <a:extLst>
                <a:ext uri="{FF2B5EF4-FFF2-40B4-BE49-F238E27FC236}">
                  <a16:creationId xmlns:a16="http://schemas.microsoft.com/office/drawing/2014/main" id="{70A2B844-1D04-1C57-D32C-2FB13BB189FC}"/>
                </a:ext>
              </a:extLst>
            </p:cNvPr>
            <p:cNvSpPr/>
            <p:nvPr/>
          </p:nvSpPr>
          <p:spPr>
            <a:xfrm>
              <a:off x="8781691" y="1799572"/>
              <a:ext cx="3168564" cy="7056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kumimoji="1" lang="ja-JP" altLang="en-US" sz="1200">
                  <a:solidFill>
                    <a:schemeClr val="accent4">
                      <a:lumMod val="65000"/>
                      <a:lumOff val="35000"/>
                    </a:schemeClr>
                  </a:solidFill>
                  <a:latin typeface="+mn-ea"/>
                </a:rPr>
                <a:t>経理入金引当上にデータがない場合</a:t>
              </a:r>
              <a:endParaRPr kumimoji="1" lang="en-US" altLang="ja-JP" sz="1200">
                <a:solidFill>
                  <a:schemeClr val="accent4">
                    <a:lumMod val="65000"/>
                    <a:lumOff val="35000"/>
                  </a:schemeClr>
                </a:solidFill>
                <a:latin typeface="+mn-ea"/>
              </a:endParaRPr>
            </a:p>
          </p:txBody>
        </p:sp>
        <p:sp>
          <p:nvSpPr>
            <p:cNvPr id="32" name="正方形/長方形 31">
              <a:extLst>
                <a:ext uri="{FF2B5EF4-FFF2-40B4-BE49-F238E27FC236}">
                  <a16:creationId xmlns:a16="http://schemas.microsoft.com/office/drawing/2014/main" id="{E55CE595-7661-E00E-D4E6-1AD6D53FA177}"/>
                </a:ext>
              </a:extLst>
            </p:cNvPr>
            <p:cNvSpPr/>
            <p:nvPr/>
          </p:nvSpPr>
          <p:spPr>
            <a:xfrm>
              <a:off x="5504077" y="1799572"/>
              <a:ext cx="3168564" cy="7056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kumimoji="1" lang="ja-JP" altLang="en-US" sz="1200">
                  <a:solidFill>
                    <a:schemeClr val="accent4">
                      <a:lumMod val="65000"/>
                      <a:lumOff val="35000"/>
                    </a:schemeClr>
                  </a:solidFill>
                  <a:latin typeface="+mn-ea"/>
                </a:rPr>
                <a:t>振込手数料、処理手数料が含まれる場合</a:t>
              </a:r>
            </a:p>
          </p:txBody>
        </p:sp>
        <p:sp>
          <p:nvSpPr>
            <p:cNvPr id="39" name="正方形/長方形 38">
              <a:extLst>
                <a:ext uri="{FF2B5EF4-FFF2-40B4-BE49-F238E27FC236}">
                  <a16:creationId xmlns:a16="http://schemas.microsoft.com/office/drawing/2014/main" id="{25F3BA0F-2940-9774-3785-A51F0586C725}"/>
                </a:ext>
              </a:extLst>
            </p:cNvPr>
            <p:cNvSpPr/>
            <p:nvPr/>
          </p:nvSpPr>
          <p:spPr>
            <a:xfrm>
              <a:off x="925904" y="1799572"/>
              <a:ext cx="1125583" cy="705600"/>
            </a:xfrm>
            <a:prstGeom prst="rect">
              <a:avLst/>
            </a:prstGeom>
            <a:solidFill>
              <a:schemeClr val="bg1"/>
            </a:solidFill>
            <a:ln w="952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200">
                  <a:solidFill>
                    <a:schemeClr val="accent4">
                      <a:lumMod val="65000"/>
                      <a:lumOff val="35000"/>
                    </a:schemeClr>
                  </a:solidFill>
                  <a:latin typeface="+mn-ea"/>
                </a:rPr>
                <a:t>条件</a:t>
              </a:r>
              <a:endParaRPr lang="en-US" altLang="ja-JP" sz="1200">
                <a:solidFill>
                  <a:schemeClr val="accent4">
                    <a:lumMod val="65000"/>
                    <a:lumOff val="35000"/>
                  </a:schemeClr>
                </a:solidFill>
                <a:latin typeface="+mn-ea"/>
              </a:endParaRPr>
            </a:p>
          </p:txBody>
        </p:sp>
      </p:grpSp>
      <p:cxnSp>
        <p:nvCxnSpPr>
          <p:cNvPr id="61" name="直線コネクタ 60">
            <a:extLst>
              <a:ext uri="{FF2B5EF4-FFF2-40B4-BE49-F238E27FC236}">
                <a16:creationId xmlns:a16="http://schemas.microsoft.com/office/drawing/2014/main" id="{4086D9B8-B87E-522F-440B-4D6498844F93}"/>
              </a:ext>
            </a:extLst>
          </p:cNvPr>
          <p:cNvCxnSpPr>
            <a:cxnSpLocks/>
          </p:cNvCxnSpPr>
          <p:nvPr/>
        </p:nvCxnSpPr>
        <p:spPr>
          <a:xfrm>
            <a:off x="2237744" y="2564708"/>
            <a:ext cx="9712511"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D03A84B2-4D1A-9511-F478-DA2BE1F0D5A5}"/>
              </a:ext>
            </a:extLst>
          </p:cNvPr>
          <p:cNvCxnSpPr>
            <a:cxnSpLocks/>
            <a:stCxn id="84" idx="0"/>
            <a:endCxn id="44" idx="2"/>
          </p:cNvCxnSpPr>
          <p:nvPr/>
        </p:nvCxnSpPr>
        <p:spPr>
          <a:xfrm flipH="1" flipV="1">
            <a:off x="3823597" y="3328210"/>
            <a:ext cx="454285" cy="719461"/>
          </a:xfrm>
          <a:prstGeom prst="line">
            <a:avLst/>
          </a:prstGeom>
          <a:ln>
            <a:solidFill>
              <a:schemeClr val="bg1">
                <a:lumMod val="50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84" name="正方形/長方形 83">
            <a:extLst>
              <a:ext uri="{FF2B5EF4-FFF2-40B4-BE49-F238E27FC236}">
                <a16:creationId xmlns:a16="http://schemas.microsoft.com/office/drawing/2014/main" id="{501C49A4-198D-E684-9020-4BFB3B53A54B}"/>
              </a:ext>
            </a:extLst>
          </p:cNvPr>
          <p:cNvSpPr/>
          <p:nvPr/>
        </p:nvSpPr>
        <p:spPr>
          <a:xfrm>
            <a:off x="3143882" y="4047671"/>
            <a:ext cx="2268000" cy="646905"/>
          </a:xfrm>
          <a:prstGeom prst="rect">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lang="ja-JP" altLang="en-US" sz="1100" b="1">
                <a:solidFill>
                  <a:schemeClr val="tx1">
                    <a:lumMod val="65000"/>
                    <a:lumOff val="35000"/>
                  </a:schemeClr>
                </a:solidFill>
                <a:latin typeface="+mn-ea"/>
              </a:rPr>
              <a:t>補足</a:t>
            </a:r>
            <a:endParaRPr lang="en-US" altLang="ja-JP" sz="1100" b="1">
              <a:solidFill>
                <a:schemeClr val="tx1">
                  <a:lumMod val="65000"/>
                  <a:lumOff val="35000"/>
                </a:schemeClr>
              </a:solidFill>
              <a:latin typeface="+mn-ea"/>
            </a:endParaRPr>
          </a:p>
          <a:p>
            <a:r>
              <a:rPr lang="ja-JP" altLang="en-US" sz="1100">
                <a:solidFill>
                  <a:schemeClr val="tx1">
                    <a:lumMod val="65000"/>
                    <a:lumOff val="35000"/>
                  </a:schemeClr>
                </a:solidFill>
                <a:latin typeface="+mn-ea"/>
              </a:rPr>
              <a:t>経理業務では作成しないが、保守業務用にツール上作成可能な設計にする</a:t>
            </a:r>
            <a:endParaRPr lang="en-US" altLang="ja-JP" sz="1100">
              <a:solidFill>
                <a:schemeClr val="tx1">
                  <a:lumMod val="65000"/>
                  <a:lumOff val="35000"/>
                </a:schemeClr>
              </a:solidFill>
              <a:latin typeface="+mn-ea"/>
            </a:endParaRPr>
          </a:p>
        </p:txBody>
      </p:sp>
      <p:sp>
        <p:nvSpPr>
          <p:cNvPr id="25" name="正方形/長方形 24">
            <a:extLst>
              <a:ext uri="{FF2B5EF4-FFF2-40B4-BE49-F238E27FC236}">
                <a16:creationId xmlns:a16="http://schemas.microsoft.com/office/drawing/2014/main" id="{31FA2DFB-9C16-2E30-90A3-693E33F9290D}"/>
              </a:ext>
            </a:extLst>
          </p:cNvPr>
          <p:cNvSpPr/>
          <p:nvPr/>
        </p:nvSpPr>
        <p:spPr>
          <a:xfrm>
            <a:off x="8707401" y="5762862"/>
            <a:ext cx="1944000" cy="711596"/>
          </a:xfrm>
          <a:prstGeom prst="rect">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lang="ja-JP" altLang="en-US" sz="1100" b="1">
                <a:solidFill>
                  <a:schemeClr val="tx1">
                    <a:lumMod val="65000"/>
                    <a:lumOff val="35000"/>
                  </a:schemeClr>
                </a:solidFill>
                <a:latin typeface="+mn-ea"/>
              </a:rPr>
              <a:t>補足</a:t>
            </a:r>
            <a:endParaRPr lang="en-US" altLang="ja-JP" sz="1100" b="1">
              <a:solidFill>
                <a:schemeClr val="tx1">
                  <a:lumMod val="65000"/>
                  <a:lumOff val="35000"/>
                </a:schemeClr>
              </a:solidFill>
              <a:latin typeface="+mn-ea"/>
            </a:endParaRPr>
          </a:p>
          <a:p>
            <a:r>
              <a:rPr lang="ja-JP" altLang="en-US" sz="1100" b="1">
                <a:solidFill>
                  <a:schemeClr val="tx1">
                    <a:lumMod val="65000"/>
                    <a:lumOff val="35000"/>
                  </a:schemeClr>
                </a:solidFill>
                <a:latin typeface="+mn-ea"/>
              </a:rPr>
              <a:t>複数の条件</a:t>
            </a:r>
            <a:r>
              <a:rPr lang="ja-JP" altLang="en-US" sz="1100">
                <a:solidFill>
                  <a:schemeClr val="tx1">
                    <a:lumMod val="65000"/>
                    <a:lumOff val="35000"/>
                  </a:schemeClr>
                </a:solidFill>
                <a:latin typeface="+mn-ea"/>
              </a:rPr>
              <a:t>に該当する場合、</a:t>
            </a:r>
            <a:r>
              <a:rPr lang="en-US" altLang="ja-JP" sz="1100" b="1">
                <a:solidFill>
                  <a:schemeClr val="tx1">
                    <a:lumMod val="65000"/>
                    <a:lumOff val="35000"/>
                  </a:schemeClr>
                </a:solidFill>
                <a:latin typeface="+mn-ea"/>
              </a:rPr>
              <a:t>1</a:t>
            </a:r>
            <a:r>
              <a:rPr lang="ja-JP" altLang="en-US" sz="1100" b="1">
                <a:solidFill>
                  <a:schemeClr val="tx1">
                    <a:lumMod val="65000"/>
                    <a:lumOff val="35000"/>
                  </a:schemeClr>
                </a:solidFill>
                <a:latin typeface="+mn-ea"/>
              </a:rPr>
              <a:t>つのポップアップに全てのメッセージ</a:t>
            </a:r>
            <a:r>
              <a:rPr lang="ja-JP" altLang="en-US" sz="1100">
                <a:solidFill>
                  <a:schemeClr val="tx1">
                    <a:lumMod val="65000"/>
                    <a:lumOff val="35000"/>
                  </a:schemeClr>
                </a:solidFill>
                <a:latin typeface="+mn-ea"/>
              </a:rPr>
              <a:t>を出力</a:t>
            </a:r>
            <a:endParaRPr lang="en-US" altLang="ja-JP" sz="1100">
              <a:solidFill>
                <a:schemeClr val="tx1">
                  <a:lumMod val="65000"/>
                  <a:lumOff val="35000"/>
                </a:schemeClr>
              </a:solidFill>
              <a:latin typeface="+mn-ea"/>
            </a:endParaRPr>
          </a:p>
        </p:txBody>
      </p:sp>
      <p:cxnSp>
        <p:nvCxnSpPr>
          <p:cNvPr id="29" name="直線コネクタ 28">
            <a:extLst>
              <a:ext uri="{FF2B5EF4-FFF2-40B4-BE49-F238E27FC236}">
                <a16:creationId xmlns:a16="http://schemas.microsoft.com/office/drawing/2014/main" id="{C0408E41-AC78-5BBF-8489-BCAD64CBCCF3}"/>
              </a:ext>
            </a:extLst>
          </p:cNvPr>
          <p:cNvCxnSpPr>
            <a:cxnSpLocks/>
            <a:stCxn id="25" idx="1"/>
          </p:cNvCxnSpPr>
          <p:nvPr/>
        </p:nvCxnSpPr>
        <p:spPr>
          <a:xfrm flipH="1">
            <a:off x="7968576" y="6118660"/>
            <a:ext cx="738825" cy="67907"/>
          </a:xfrm>
          <a:prstGeom prst="line">
            <a:avLst/>
          </a:prstGeom>
          <a:ln>
            <a:solidFill>
              <a:schemeClr val="bg1">
                <a:lumMod val="50000"/>
              </a:schemeClr>
            </a:solidFill>
            <a:tailEnd type="oval"/>
          </a:ln>
          <a:effectLst>
            <a:glow>
              <a:schemeClr val="bg1"/>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68483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AF698F5E-9C69-3D1B-8DC6-B21206EA6A81}"/>
              </a:ext>
            </a:extLst>
          </p:cNvPr>
          <p:cNvSpPr>
            <a:spLocks noGrp="1"/>
          </p:cNvSpPr>
          <p:nvPr>
            <p:ph type="title"/>
          </p:nvPr>
        </p:nvSpPr>
        <p:spPr/>
        <p:txBody>
          <a:bodyPr/>
          <a:lstStyle/>
          <a:p>
            <a:r>
              <a:rPr kumimoji="1" lang="ja-JP" altLang="en-US"/>
              <a:t>対象外ケースにおける業務イメージ</a:t>
            </a:r>
          </a:p>
        </p:txBody>
      </p:sp>
      <p:sp>
        <p:nvSpPr>
          <p:cNvPr id="4" name="スライド番号プレースホルダー 3">
            <a:extLst>
              <a:ext uri="{FF2B5EF4-FFF2-40B4-BE49-F238E27FC236}">
                <a16:creationId xmlns:a16="http://schemas.microsoft.com/office/drawing/2014/main" id="{3633D630-5961-F50E-57AB-37C9A2A089E4}"/>
              </a:ext>
            </a:extLst>
          </p:cNvPr>
          <p:cNvSpPr>
            <a:spLocks noGrp="1"/>
          </p:cNvSpPr>
          <p:nvPr>
            <p:ph type="sldNum" sz="quarter" idx="10"/>
          </p:nvPr>
        </p:nvSpPr>
        <p:spPr/>
        <p:txBody>
          <a:bodyPr/>
          <a:lstStyle/>
          <a:p>
            <a:pPr>
              <a:defRPr/>
            </a:pPr>
            <a:fld id="{EB72A429-DDC7-41CC-AC2C-79132BE59620}" type="slidenum">
              <a:rPr lang="en-US" altLang="ja-JP" smtClean="0"/>
              <a:pPr>
                <a:defRPr/>
              </a:pPr>
              <a:t>24</a:t>
            </a:fld>
            <a:endParaRPr lang="en-US" altLang="ja-JP"/>
          </a:p>
        </p:txBody>
      </p:sp>
      <p:sp>
        <p:nvSpPr>
          <p:cNvPr id="2" name="コンテンツ プレースホルダー 1">
            <a:extLst>
              <a:ext uri="{FF2B5EF4-FFF2-40B4-BE49-F238E27FC236}">
                <a16:creationId xmlns:a16="http://schemas.microsoft.com/office/drawing/2014/main" id="{4A0385E9-15E7-DD3C-26E8-DAAE31D2126B}"/>
              </a:ext>
            </a:extLst>
          </p:cNvPr>
          <p:cNvSpPr>
            <a:spLocks noGrp="1"/>
          </p:cNvSpPr>
          <p:nvPr>
            <p:ph idx="1"/>
          </p:nvPr>
        </p:nvSpPr>
        <p:spPr>
          <a:xfrm>
            <a:off x="333374" y="692699"/>
            <a:ext cx="11525251" cy="334573"/>
          </a:xfrm>
          <a:prstGeom prst="rect">
            <a:avLst/>
          </a:prstGeom>
        </p:spPr>
        <p:txBody>
          <a:bodyPr/>
          <a:lstStyle/>
          <a:p>
            <a:r>
              <a:rPr kumimoji="1" lang="ja-JP" altLang="en-US"/>
              <a:t>対象外ケースにおいて、経理業務には</a:t>
            </a:r>
            <a:r>
              <a:rPr lang="ja-JP" altLang="en-US"/>
              <a:t>過渡期（</a:t>
            </a:r>
            <a:r>
              <a:rPr lang="en-US" altLang="ja-JP"/>
              <a:t>ZD</a:t>
            </a:r>
            <a:r>
              <a:rPr lang="ja-JP" altLang="en-US"/>
              <a:t>）</a:t>
            </a:r>
            <a:r>
              <a:rPr kumimoji="1" lang="ja-JP" altLang="en-US"/>
              <a:t>伝票ファイルは不要だが、保守業務のために作成する方針</a:t>
            </a:r>
          </a:p>
        </p:txBody>
      </p:sp>
      <p:cxnSp>
        <p:nvCxnSpPr>
          <p:cNvPr id="161" name="直線矢印コネクタ 160">
            <a:extLst>
              <a:ext uri="{FF2B5EF4-FFF2-40B4-BE49-F238E27FC236}">
                <a16:creationId xmlns:a16="http://schemas.microsoft.com/office/drawing/2014/main" id="{47EAA4FF-5809-E3F4-6B51-E047F0480098}"/>
              </a:ext>
            </a:extLst>
          </p:cNvPr>
          <p:cNvCxnSpPr>
            <a:cxnSpLocks/>
            <a:endCxn id="15" idx="1"/>
          </p:cNvCxnSpPr>
          <p:nvPr/>
        </p:nvCxnSpPr>
        <p:spPr>
          <a:xfrm flipV="1">
            <a:off x="3104339" y="5351558"/>
            <a:ext cx="4785568" cy="10281"/>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正方形/長方形 11">
            <a:extLst>
              <a:ext uri="{FF2B5EF4-FFF2-40B4-BE49-F238E27FC236}">
                <a16:creationId xmlns:a16="http://schemas.microsoft.com/office/drawing/2014/main" id="{8E35B163-43CC-A0DC-5E0D-19DD42767EC3}"/>
              </a:ext>
            </a:extLst>
          </p:cNvPr>
          <p:cNvSpPr/>
          <p:nvPr/>
        </p:nvSpPr>
        <p:spPr>
          <a:xfrm>
            <a:off x="4813670" y="3118380"/>
            <a:ext cx="1209172" cy="1554990"/>
          </a:xfrm>
          <a:prstGeom prst="rect">
            <a:avLst/>
          </a:prstGeom>
          <a:solidFill>
            <a:schemeClr val="bg1"/>
          </a:solidFill>
          <a:ln w="952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t"/>
          <a:lstStyle/>
          <a:p>
            <a:pPr algn="ctr"/>
            <a:r>
              <a:rPr kumimoji="1" lang="en-US" altLang="ja-JP" sz="1000">
                <a:solidFill>
                  <a:schemeClr val="accent4">
                    <a:lumMod val="65000"/>
                    <a:lumOff val="35000"/>
                  </a:schemeClr>
                </a:solidFill>
                <a:latin typeface="+mn-ea"/>
              </a:rPr>
              <a:t>SAP</a:t>
            </a:r>
            <a:endParaRPr kumimoji="1" lang="ja-JP" altLang="en-US" sz="1000">
              <a:solidFill>
                <a:schemeClr val="accent4">
                  <a:lumMod val="65000"/>
                  <a:lumOff val="35000"/>
                </a:schemeClr>
              </a:solidFill>
              <a:latin typeface="+mn-ea"/>
            </a:endParaRPr>
          </a:p>
        </p:txBody>
      </p:sp>
      <p:sp>
        <p:nvSpPr>
          <p:cNvPr id="13" name="正方形/長方形 12">
            <a:extLst>
              <a:ext uri="{FF2B5EF4-FFF2-40B4-BE49-F238E27FC236}">
                <a16:creationId xmlns:a16="http://schemas.microsoft.com/office/drawing/2014/main" id="{C3E21A81-05BE-92EB-119A-3961243F4CF1}"/>
              </a:ext>
            </a:extLst>
          </p:cNvPr>
          <p:cNvSpPr/>
          <p:nvPr/>
        </p:nvSpPr>
        <p:spPr>
          <a:xfrm>
            <a:off x="6351788" y="3118380"/>
            <a:ext cx="1209172" cy="1554990"/>
          </a:xfrm>
          <a:prstGeom prst="rect">
            <a:avLst/>
          </a:prstGeom>
          <a:solidFill>
            <a:schemeClr val="bg1"/>
          </a:solidFill>
          <a:ln w="952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t"/>
          <a:lstStyle/>
          <a:p>
            <a:pPr algn="ctr"/>
            <a:r>
              <a:rPr kumimoji="1" lang="en-US" altLang="ja-JP" sz="1000">
                <a:solidFill>
                  <a:schemeClr val="accent4">
                    <a:lumMod val="65000"/>
                    <a:lumOff val="35000"/>
                  </a:schemeClr>
                </a:solidFill>
                <a:latin typeface="+mn-ea"/>
              </a:rPr>
              <a:t>NEXUS</a:t>
            </a:r>
            <a:endParaRPr kumimoji="1" lang="ja-JP" altLang="en-US" sz="1000">
              <a:solidFill>
                <a:schemeClr val="accent4">
                  <a:lumMod val="65000"/>
                  <a:lumOff val="35000"/>
                </a:schemeClr>
              </a:solidFill>
              <a:latin typeface="+mn-ea"/>
            </a:endParaRPr>
          </a:p>
        </p:txBody>
      </p:sp>
      <p:sp>
        <p:nvSpPr>
          <p:cNvPr id="14" name="正方形/長方形 13">
            <a:extLst>
              <a:ext uri="{FF2B5EF4-FFF2-40B4-BE49-F238E27FC236}">
                <a16:creationId xmlns:a16="http://schemas.microsoft.com/office/drawing/2014/main" id="{8A044026-7F60-2815-7484-6F1DF17C9199}"/>
              </a:ext>
            </a:extLst>
          </p:cNvPr>
          <p:cNvSpPr/>
          <p:nvPr/>
        </p:nvSpPr>
        <p:spPr>
          <a:xfrm>
            <a:off x="7889907" y="3118380"/>
            <a:ext cx="1209172" cy="1554990"/>
          </a:xfrm>
          <a:prstGeom prst="rect">
            <a:avLst/>
          </a:prstGeom>
          <a:solidFill>
            <a:schemeClr val="bg1"/>
          </a:solidFill>
          <a:ln w="952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t"/>
          <a:lstStyle/>
          <a:p>
            <a:pPr algn="ctr"/>
            <a:r>
              <a:rPr kumimoji="1" lang="en-US" altLang="ja-JP" sz="1000">
                <a:solidFill>
                  <a:schemeClr val="accent4">
                    <a:lumMod val="65000"/>
                    <a:lumOff val="35000"/>
                  </a:schemeClr>
                </a:solidFill>
                <a:latin typeface="+mn-ea"/>
              </a:rPr>
              <a:t>Neo</a:t>
            </a:r>
            <a:endParaRPr kumimoji="1" lang="ja-JP" altLang="en-US" sz="1000">
              <a:solidFill>
                <a:schemeClr val="accent4">
                  <a:lumMod val="65000"/>
                  <a:lumOff val="35000"/>
                </a:schemeClr>
              </a:solidFill>
              <a:latin typeface="+mn-ea"/>
            </a:endParaRPr>
          </a:p>
        </p:txBody>
      </p:sp>
      <p:sp>
        <p:nvSpPr>
          <p:cNvPr id="33" name="正方形/長方形 32">
            <a:extLst>
              <a:ext uri="{FF2B5EF4-FFF2-40B4-BE49-F238E27FC236}">
                <a16:creationId xmlns:a16="http://schemas.microsoft.com/office/drawing/2014/main" id="{D89FB5BC-B776-9AAB-9DD1-6861C27CC2F7}"/>
              </a:ext>
            </a:extLst>
          </p:cNvPr>
          <p:cNvSpPr/>
          <p:nvPr/>
        </p:nvSpPr>
        <p:spPr>
          <a:xfrm>
            <a:off x="2526961" y="4325688"/>
            <a:ext cx="577378" cy="302316"/>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i="0" u="none" strike="noStrike" kern="1200" cap="none" spc="0" normalizeH="0" baseline="0" noProof="0">
                <a:ln>
                  <a:noFill/>
                </a:ln>
                <a:solidFill>
                  <a:srgbClr val="000000">
                    <a:lumMod val="65000"/>
                    <a:lumOff val="35000"/>
                  </a:srgbClr>
                </a:solidFill>
                <a:effectLst/>
                <a:uLnTx/>
                <a:uFillTx/>
                <a:latin typeface="Meiryo UI"/>
                <a:ea typeface="Meiryo UI"/>
                <a:cs typeface="+mn-cs"/>
              </a:rPr>
              <a:t>経理</a:t>
            </a:r>
          </a:p>
        </p:txBody>
      </p:sp>
      <p:sp>
        <p:nvSpPr>
          <p:cNvPr id="34" name="正方形/長方形 33">
            <a:extLst>
              <a:ext uri="{FF2B5EF4-FFF2-40B4-BE49-F238E27FC236}">
                <a16:creationId xmlns:a16="http://schemas.microsoft.com/office/drawing/2014/main" id="{88517391-97D3-FDD2-FA33-6D3D065F3CF1}"/>
              </a:ext>
            </a:extLst>
          </p:cNvPr>
          <p:cNvSpPr/>
          <p:nvPr/>
        </p:nvSpPr>
        <p:spPr>
          <a:xfrm>
            <a:off x="2369082" y="3118380"/>
            <a:ext cx="893137" cy="456486"/>
          </a:xfrm>
          <a:prstGeom prst="rect">
            <a:avLst/>
          </a:prstGeom>
          <a:solidFill>
            <a:schemeClr val="bg1"/>
          </a:solidFill>
          <a:ln w="952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en-US" altLang="ja-JP" sz="1000">
                <a:solidFill>
                  <a:schemeClr val="accent4">
                    <a:lumMod val="65000"/>
                    <a:lumOff val="35000"/>
                  </a:schemeClr>
                </a:solidFill>
                <a:latin typeface="+mn-ea"/>
              </a:rPr>
              <a:t>ZD</a:t>
            </a:r>
            <a:r>
              <a:rPr kumimoji="1" lang="ja-JP" altLang="en-US" sz="1000">
                <a:solidFill>
                  <a:schemeClr val="accent4">
                    <a:lumMod val="65000"/>
                    <a:lumOff val="35000"/>
                  </a:schemeClr>
                </a:solidFill>
                <a:latin typeface="+mn-ea"/>
              </a:rPr>
              <a:t>ツール</a:t>
            </a:r>
          </a:p>
        </p:txBody>
      </p:sp>
      <p:grpSp>
        <p:nvGrpSpPr>
          <p:cNvPr id="43" name="グループ化 42">
            <a:extLst>
              <a:ext uri="{FF2B5EF4-FFF2-40B4-BE49-F238E27FC236}">
                <a16:creationId xmlns:a16="http://schemas.microsoft.com/office/drawing/2014/main" id="{CE371D24-D1FE-01B2-0A46-0FE4687AF33B}"/>
              </a:ext>
            </a:extLst>
          </p:cNvPr>
          <p:cNvGrpSpPr/>
          <p:nvPr/>
        </p:nvGrpSpPr>
        <p:grpSpPr>
          <a:xfrm>
            <a:off x="2591594" y="4000220"/>
            <a:ext cx="448112" cy="373571"/>
            <a:chOff x="2101488" y="4889409"/>
            <a:chExt cx="684334" cy="570497"/>
          </a:xfrm>
        </p:grpSpPr>
        <p:pic>
          <p:nvPicPr>
            <p:cNvPr id="35" name="グラフィックス 34">
              <a:extLst>
                <a:ext uri="{FF2B5EF4-FFF2-40B4-BE49-F238E27FC236}">
                  <a16:creationId xmlns:a16="http://schemas.microsoft.com/office/drawing/2014/main" id="{F9B22548-9DF8-9F7D-F1A3-507F79743F4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01488" y="5079575"/>
              <a:ext cx="380331" cy="380331"/>
            </a:xfrm>
            <a:prstGeom prst="rect">
              <a:avLst/>
            </a:prstGeom>
          </p:spPr>
        </p:pic>
        <p:pic>
          <p:nvPicPr>
            <p:cNvPr id="36" name="グラフィックス 35">
              <a:extLst>
                <a:ext uri="{FF2B5EF4-FFF2-40B4-BE49-F238E27FC236}">
                  <a16:creationId xmlns:a16="http://schemas.microsoft.com/office/drawing/2014/main" id="{3CB3F8C3-F308-F02B-2CCC-5B528FBFC8A3}"/>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405491" y="4889409"/>
              <a:ext cx="380331" cy="380331"/>
            </a:xfrm>
            <a:prstGeom prst="rect">
              <a:avLst/>
            </a:prstGeom>
          </p:spPr>
        </p:pic>
      </p:grpSp>
      <p:grpSp>
        <p:nvGrpSpPr>
          <p:cNvPr id="132" name="グループ化 131">
            <a:extLst>
              <a:ext uri="{FF2B5EF4-FFF2-40B4-BE49-F238E27FC236}">
                <a16:creationId xmlns:a16="http://schemas.microsoft.com/office/drawing/2014/main" id="{B25B7B82-4471-C866-1928-60518FDC301F}"/>
              </a:ext>
            </a:extLst>
          </p:cNvPr>
          <p:cNvGrpSpPr/>
          <p:nvPr/>
        </p:nvGrpSpPr>
        <p:grpSpPr>
          <a:xfrm>
            <a:off x="2685116" y="3626257"/>
            <a:ext cx="201177" cy="310519"/>
            <a:chOff x="2604196" y="3626257"/>
            <a:chExt cx="201177" cy="310519"/>
          </a:xfrm>
        </p:grpSpPr>
        <p:cxnSp>
          <p:nvCxnSpPr>
            <p:cNvPr id="37" name="直線矢印コネクタ 36">
              <a:extLst>
                <a:ext uri="{FF2B5EF4-FFF2-40B4-BE49-F238E27FC236}">
                  <a16:creationId xmlns:a16="http://schemas.microsoft.com/office/drawing/2014/main" id="{D444CD16-6B85-6908-F2A9-F4139B3A2775}"/>
                </a:ext>
              </a:extLst>
            </p:cNvPr>
            <p:cNvCxnSpPr/>
            <p:nvPr/>
          </p:nvCxnSpPr>
          <p:spPr>
            <a:xfrm flipV="1">
              <a:off x="2604196" y="3626257"/>
              <a:ext cx="0" cy="310519"/>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50FF8416-4907-4D0B-7814-6C01D9FADC9D}"/>
                </a:ext>
              </a:extLst>
            </p:cNvPr>
            <p:cNvCxnSpPr>
              <a:cxnSpLocks/>
            </p:cNvCxnSpPr>
            <p:nvPr/>
          </p:nvCxnSpPr>
          <p:spPr>
            <a:xfrm rot="10800000" flipV="1">
              <a:off x="2805373" y="3626257"/>
              <a:ext cx="0" cy="310519"/>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39" name="正方形/長方形 38">
            <a:extLst>
              <a:ext uri="{FF2B5EF4-FFF2-40B4-BE49-F238E27FC236}">
                <a16:creationId xmlns:a16="http://schemas.microsoft.com/office/drawing/2014/main" id="{C8348168-35A2-01FB-0A95-B02ED86BF156}"/>
              </a:ext>
            </a:extLst>
          </p:cNvPr>
          <p:cNvSpPr/>
          <p:nvPr/>
        </p:nvSpPr>
        <p:spPr>
          <a:xfrm>
            <a:off x="2900104" y="3645737"/>
            <a:ext cx="788820" cy="31215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000">
                <a:solidFill>
                  <a:schemeClr val="accent4">
                    <a:lumMod val="65000"/>
                    <a:lumOff val="35000"/>
                  </a:schemeClr>
                </a:solidFill>
                <a:latin typeface="+mn-ea"/>
              </a:rPr>
              <a:t>対象外</a:t>
            </a:r>
            <a:r>
              <a:rPr lang="en-US" altLang="ja-JP" sz="1000">
                <a:solidFill>
                  <a:schemeClr val="accent4">
                    <a:lumMod val="65000"/>
                    <a:lumOff val="35000"/>
                  </a:schemeClr>
                </a:solidFill>
                <a:latin typeface="+mn-ea"/>
              </a:rPr>
              <a:t>MSG</a:t>
            </a:r>
            <a:endParaRPr kumimoji="1" lang="ja-JP" altLang="en-US" sz="1000">
              <a:solidFill>
                <a:schemeClr val="accent4">
                  <a:lumMod val="65000"/>
                  <a:lumOff val="35000"/>
                </a:schemeClr>
              </a:solidFill>
              <a:latin typeface="+mn-ea"/>
            </a:endParaRPr>
          </a:p>
        </p:txBody>
      </p:sp>
      <p:sp>
        <p:nvSpPr>
          <p:cNvPr id="40" name="正方形/長方形 39">
            <a:extLst>
              <a:ext uri="{FF2B5EF4-FFF2-40B4-BE49-F238E27FC236}">
                <a16:creationId xmlns:a16="http://schemas.microsoft.com/office/drawing/2014/main" id="{0C87918A-7E48-E995-97BA-00F2E87F73C2}"/>
              </a:ext>
            </a:extLst>
          </p:cNvPr>
          <p:cNvSpPr/>
          <p:nvPr/>
        </p:nvSpPr>
        <p:spPr>
          <a:xfrm>
            <a:off x="2096502" y="3645737"/>
            <a:ext cx="592652" cy="31215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000">
                <a:solidFill>
                  <a:schemeClr val="accent4">
                    <a:lumMod val="65000"/>
                    <a:lumOff val="35000"/>
                  </a:schemeClr>
                </a:solidFill>
                <a:latin typeface="+mn-ea"/>
              </a:rPr>
              <a:t>実行</a:t>
            </a:r>
            <a:endParaRPr kumimoji="1" lang="ja-JP" altLang="en-US" sz="1000">
              <a:solidFill>
                <a:schemeClr val="accent4">
                  <a:lumMod val="65000"/>
                  <a:lumOff val="35000"/>
                </a:schemeClr>
              </a:solidFill>
              <a:latin typeface="+mn-ea"/>
            </a:endParaRPr>
          </a:p>
        </p:txBody>
      </p:sp>
      <p:sp>
        <p:nvSpPr>
          <p:cNvPr id="54" name="正方形/長方形 53">
            <a:extLst>
              <a:ext uri="{FF2B5EF4-FFF2-40B4-BE49-F238E27FC236}">
                <a16:creationId xmlns:a16="http://schemas.microsoft.com/office/drawing/2014/main" id="{E77ECB2B-FF0D-9B31-C794-4BA37F16EE5F}"/>
              </a:ext>
            </a:extLst>
          </p:cNvPr>
          <p:cNvSpPr/>
          <p:nvPr/>
        </p:nvSpPr>
        <p:spPr>
          <a:xfrm>
            <a:off x="792243" y="3020769"/>
            <a:ext cx="639347" cy="3456000"/>
          </a:xfrm>
          <a:prstGeom prst="rect">
            <a:avLst/>
          </a:prstGeom>
          <a:solidFill>
            <a:srgbClr val="F4F7FA"/>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000">
                <a:solidFill>
                  <a:schemeClr val="accent4">
                    <a:lumMod val="65000"/>
                    <a:lumOff val="35000"/>
                  </a:schemeClr>
                </a:solidFill>
                <a:latin typeface="+mn-ea"/>
              </a:rPr>
              <a:t>特殊対応</a:t>
            </a:r>
          </a:p>
        </p:txBody>
      </p:sp>
      <p:sp>
        <p:nvSpPr>
          <p:cNvPr id="137" name="フローチャート: 書類 136">
            <a:extLst>
              <a:ext uri="{FF2B5EF4-FFF2-40B4-BE49-F238E27FC236}">
                <a16:creationId xmlns:a16="http://schemas.microsoft.com/office/drawing/2014/main" id="{9B780BC7-170F-3B01-CCB1-38DF99C609C0}"/>
              </a:ext>
            </a:extLst>
          </p:cNvPr>
          <p:cNvSpPr/>
          <p:nvPr/>
        </p:nvSpPr>
        <p:spPr>
          <a:xfrm>
            <a:off x="7984341" y="3762684"/>
            <a:ext cx="801494" cy="346022"/>
          </a:xfrm>
          <a:prstGeom prst="flowChartDocumen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100">
                <a:solidFill>
                  <a:schemeClr val="accent4">
                    <a:lumMod val="65000"/>
                    <a:lumOff val="35000"/>
                  </a:schemeClr>
                </a:solidFill>
                <a:latin typeface="+mn-ea"/>
                <a:cs typeface="Hiragino Kaku Gothic Pro W3" charset="-128"/>
              </a:rPr>
              <a:t>未消込債権</a:t>
            </a:r>
            <a:endParaRPr lang="en-US" altLang="ja-JP" sz="1100">
              <a:solidFill>
                <a:schemeClr val="accent4">
                  <a:lumMod val="65000"/>
                  <a:lumOff val="35000"/>
                </a:schemeClr>
              </a:solidFill>
              <a:latin typeface="+mn-ea"/>
              <a:cs typeface="Hiragino Kaku Gothic Pro W3" charset="-128"/>
            </a:endParaRPr>
          </a:p>
        </p:txBody>
      </p:sp>
      <p:cxnSp>
        <p:nvCxnSpPr>
          <p:cNvPr id="141" name="直線矢印コネクタ 140">
            <a:extLst>
              <a:ext uri="{FF2B5EF4-FFF2-40B4-BE49-F238E27FC236}">
                <a16:creationId xmlns:a16="http://schemas.microsoft.com/office/drawing/2014/main" id="{9873C521-0E13-2D08-2A45-471A8C24D85F}"/>
              </a:ext>
            </a:extLst>
          </p:cNvPr>
          <p:cNvCxnSpPr>
            <a:cxnSpLocks/>
          </p:cNvCxnSpPr>
          <p:nvPr/>
        </p:nvCxnSpPr>
        <p:spPr>
          <a:xfrm>
            <a:off x="3104339" y="4305910"/>
            <a:ext cx="1951666"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2" name="フローチャート: 書類 141">
            <a:extLst>
              <a:ext uri="{FF2B5EF4-FFF2-40B4-BE49-F238E27FC236}">
                <a16:creationId xmlns:a16="http://schemas.microsoft.com/office/drawing/2014/main" id="{0E4E13B9-0F30-D298-B90B-E92B0698E5ED}"/>
              </a:ext>
            </a:extLst>
          </p:cNvPr>
          <p:cNvSpPr/>
          <p:nvPr/>
        </p:nvSpPr>
        <p:spPr>
          <a:xfrm>
            <a:off x="5056005" y="4105324"/>
            <a:ext cx="724504" cy="401172"/>
          </a:xfrm>
          <a:prstGeom prst="flowChartDocumen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en-US" altLang="ja-JP" sz="1000">
                <a:solidFill>
                  <a:schemeClr val="accent4">
                    <a:lumMod val="65000"/>
                    <a:lumOff val="35000"/>
                  </a:schemeClr>
                </a:solidFill>
                <a:latin typeface="+mn-ea"/>
              </a:rPr>
              <a:t>ZD</a:t>
            </a:r>
            <a:r>
              <a:rPr kumimoji="1" lang="ja-JP" altLang="en-US" sz="1000">
                <a:solidFill>
                  <a:schemeClr val="accent4">
                    <a:lumMod val="65000"/>
                    <a:lumOff val="35000"/>
                  </a:schemeClr>
                </a:solidFill>
                <a:latin typeface="+mn-ea"/>
              </a:rPr>
              <a:t>伝票</a:t>
            </a:r>
          </a:p>
        </p:txBody>
      </p:sp>
      <p:sp>
        <p:nvSpPr>
          <p:cNvPr id="62" name="四角形: 角を丸くする 61">
            <a:extLst>
              <a:ext uri="{FF2B5EF4-FFF2-40B4-BE49-F238E27FC236}">
                <a16:creationId xmlns:a16="http://schemas.microsoft.com/office/drawing/2014/main" id="{D2D1E10D-5F00-FD6B-BE04-B4EDA622D1E1}"/>
              </a:ext>
            </a:extLst>
          </p:cNvPr>
          <p:cNvSpPr/>
          <p:nvPr/>
        </p:nvSpPr>
        <p:spPr>
          <a:xfrm rot="1800000">
            <a:off x="8468308" y="3649961"/>
            <a:ext cx="635052" cy="178330"/>
          </a:xfrm>
          <a:prstGeom prst="roundRect">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050">
                <a:solidFill>
                  <a:srgbClr val="3797AE"/>
                </a:solidFill>
                <a:latin typeface="+mn-ea"/>
                <a:cs typeface="Hiragino Kaku Gothic Pro W3" charset="-128"/>
              </a:rPr>
              <a:t>ロック解除</a:t>
            </a:r>
          </a:p>
        </p:txBody>
      </p:sp>
      <p:pic>
        <p:nvPicPr>
          <p:cNvPr id="128" name="Picture 2">
            <a:extLst>
              <a:ext uri="{FF2B5EF4-FFF2-40B4-BE49-F238E27FC236}">
                <a16:creationId xmlns:a16="http://schemas.microsoft.com/office/drawing/2014/main" id="{A5667495-51F9-D008-8325-79E0FC2CCC42}"/>
              </a:ext>
            </a:extLst>
          </p:cNvPr>
          <p:cNvPicPr>
            <a:picLocks noChangeAspect="1" noChangeArrowheads="1"/>
          </p:cNvPicPr>
          <p:nvPr/>
        </p:nvPicPr>
        <p:blipFill>
          <a:blip r:embed="rId7">
            <a:clrChange>
              <a:clrFrom>
                <a:srgbClr val="000000">
                  <a:alpha val="0"/>
                </a:srgbClr>
              </a:clrFrom>
              <a:clrTo>
                <a:srgbClr val="000000">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716503" y="3960189"/>
            <a:ext cx="312909" cy="312909"/>
          </a:xfrm>
          <a:prstGeom prst="rect">
            <a:avLst/>
          </a:prstGeom>
          <a:noFill/>
          <a:extLst>
            <a:ext uri="{909E8E84-426E-40DD-AFC4-6F175D3DCCD1}">
              <a14:hiddenFill xmlns:a14="http://schemas.microsoft.com/office/drawing/2010/main">
                <a:solidFill>
                  <a:srgbClr val="FFFFFF"/>
                </a:solidFill>
              </a14:hiddenFill>
            </a:ext>
          </a:extLst>
        </p:spPr>
      </p:pic>
      <p:sp>
        <p:nvSpPr>
          <p:cNvPr id="129" name="&quot;禁止&quot;マーク 128">
            <a:extLst>
              <a:ext uri="{FF2B5EF4-FFF2-40B4-BE49-F238E27FC236}">
                <a16:creationId xmlns:a16="http://schemas.microsoft.com/office/drawing/2014/main" id="{9141CB73-1C5A-6F72-A4CF-22CB36350DC9}"/>
              </a:ext>
            </a:extLst>
          </p:cNvPr>
          <p:cNvSpPr/>
          <p:nvPr/>
        </p:nvSpPr>
        <p:spPr>
          <a:xfrm>
            <a:off x="8789464" y="4220001"/>
            <a:ext cx="166694" cy="166695"/>
          </a:xfrm>
          <a:prstGeom prst="noSmoking">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endParaRPr kumimoji="1" lang="ja-JP" altLang="en-US" sz="1400">
              <a:solidFill>
                <a:schemeClr val="accent4">
                  <a:lumMod val="65000"/>
                  <a:lumOff val="35000"/>
                </a:schemeClr>
              </a:solidFill>
              <a:latin typeface="+mn-ea"/>
              <a:cs typeface="Hiragino Kaku Gothic Pro W3" charset="-128"/>
            </a:endParaRPr>
          </a:p>
        </p:txBody>
      </p:sp>
      <p:sp>
        <p:nvSpPr>
          <p:cNvPr id="15" name="正方形/長方形 14">
            <a:extLst>
              <a:ext uri="{FF2B5EF4-FFF2-40B4-BE49-F238E27FC236}">
                <a16:creationId xmlns:a16="http://schemas.microsoft.com/office/drawing/2014/main" id="{32C6C1E3-FE31-8760-F326-100E1F97DD39}"/>
              </a:ext>
            </a:extLst>
          </p:cNvPr>
          <p:cNvSpPr/>
          <p:nvPr/>
        </p:nvSpPr>
        <p:spPr>
          <a:xfrm>
            <a:off x="7889907" y="5011478"/>
            <a:ext cx="1209172" cy="680159"/>
          </a:xfrm>
          <a:prstGeom prst="rect">
            <a:avLst/>
          </a:prstGeom>
          <a:solidFill>
            <a:schemeClr val="bg1"/>
          </a:solidFill>
          <a:ln w="952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t"/>
          <a:lstStyle/>
          <a:p>
            <a:pPr algn="ctr"/>
            <a:r>
              <a:rPr kumimoji="1" lang="en-US" altLang="ja-JP" sz="1000">
                <a:solidFill>
                  <a:schemeClr val="accent4">
                    <a:lumMod val="65000"/>
                    <a:lumOff val="35000"/>
                  </a:schemeClr>
                </a:solidFill>
                <a:latin typeface="+mn-ea"/>
              </a:rPr>
              <a:t>RIND</a:t>
            </a:r>
            <a:endParaRPr kumimoji="1" lang="ja-JP" altLang="en-US" sz="1000">
              <a:solidFill>
                <a:schemeClr val="accent4">
                  <a:lumMod val="65000"/>
                  <a:lumOff val="35000"/>
                </a:schemeClr>
              </a:solidFill>
              <a:latin typeface="+mn-ea"/>
            </a:endParaRPr>
          </a:p>
        </p:txBody>
      </p:sp>
      <p:grpSp>
        <p:nvGrpSpPr>
          <p:cNvPr id="48" name="グループ化 47">
            <a:extLst>
              <a:ext uri="{FF2B5EF4-FFF2-40B4-BE49-F238E27FC236}">
                <a16:creationId xmlns:a16="http://schemas.microsoft.com/office/drawing/2014/main" id="{C1E529CB-B710-74EC-856D-89A4E6F4DFF8}"/>
              </a:ext>
            </a:extLst>
          </p:cNvPr>
          <p:cNvGrpSpPr/>
          <p:nvPr/>
        </p:nvGrpSpPr>
        <p:grpSpPr>
          <a:xfrm>
            <a:off x="2526961" y="5015301"/>
            <a:ext cx="577378" cy="627784"/>
            <a:chOff x="2112423" y="5603284"/>
            <a:chExt cx="662465" cy="720300"/>
          </a:xfrm>
        </p:grpSpPr>
        <p:sp>
          <p:nvSpPr>
            <p:cNvPr id="44" name="正方形/長方形 43">
              <a:extLst>
                <a:ext uri="{FF2B5EF4-FFF2-40B4-BE49-F238E27FC236}">
                  <a16:creationId xmlns:a16="http://schemas.microsoft.com/office/drawing/2014/main" id="{A8A1A30D-D297-8804-FE7A-6F456255A453}"/>
                </a:ext>
              </a:extLst>
            </p:cNvPr>
            <p:cNvSpPr/>
            <p:nvPr/>
          </p:nvSpPr>
          <p:spPr>
            <a:xfrm>
              <a:off x="2112423" y="5976716"/>
              <a:ext cx="662465" cy="346868"/>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100">
                  <a:solidFill>
                    <a:srgbClr val="000000">
                      <a:lumMod val="65000"/>
                      <a:lumOff val="35000"/>
                    </a:srgbClr>
                  </a:solidFill>
                  <a:latin typeface="Meiryo UI"/>
                  <a:ea typeface="Meiryo UI"/>
                </a:rPr>
                <a:t>保守</a:t>
              </a:r>
              <a:endParaRPr kumimoji="1" lang="ja-JP" altLang="en-US" sz="1100" i="0" u="none" strike="noStrike" kern="1200" cap="none" spc="0" normalizeH="0" baseline="0" noProof="0">
                <a:ln>
                  <a:noFill/>
                </a:ln>
                <a:solidFill>
                  <a:srgbClr val="000000">
                    <a:lumMod val="65000"/>
                    <a:lumOff val="35000"/>
                  </a:srgbClr>
                </a:solidFill>
                <a:effectLst/>
                <a:uLnTx/>
                <a:uFillTx/>
                <a:latin typeface="Meiryo UI"/>
                <a:ea typeface="Meiryo UI"/>
                <a:cs typeface="+mn-cs"/>
              </a:endParaRPr>
            </a:p>
          </p:txBody>
        </p:sp>
        <p:grpSp>
          <p:nvGrpSpPr>
            <p:cNvPr id="45" name="グループ化 44">
              <a:extLst>
                <a:ext uri="{FF2B5EF4-FFF2-40B4-BE49-F238E27FC236}">
                  <a16:creationId xmlns:a16="http://schemas.microsoft.com/office/drawing/2014/main" id="{6F32578B-AE42-A6C2-4073-1DFCC1AE8477}"/>
                </a:ext>
              </a:extLst>
            </p:cNvPr>
            <p:cNvGrpSpPr/>
            <p:nvPr/>
          </p:nvGrpSpPr>
          <p:grpSpPr>
            <a:xfrm>
              <a:off x="2186580" y="5603284"/>
              <a:ext cx="514150" cy="428623"/>
              <a:chOff x="2101488" y="4889409"/>
              <a:chExt cx="684334" cy="570497"/>
            </a:xfrm>
          </p:grpSpPr>
          <p:pic>
            <p:nvPicPr>
              <p:cNvPr id="46" name="グラフィックス 45">
                <a:extLst>
                  <a:ext uri="{FF2B5EF4-FFF2-40B4-BE49-F238E27FC236}">
                    <a16:creationId xmlns:a16="http://schemas.microsoft.com/office/drawing/2014/main" id="{751BD003-76C8-AFE2-964B-C390EAAD314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01488" y="5079575"/>
                <a:ext cx="380331" cy="380331"/>
              </a:xfrm>
              <a:prstGeom prst="rect">
                <a:avLst/>
              </a:prstGeom>
            </p:spPr>
          </p:pic>
          <p:pic>
            <p:nvPicPr>
              <p:cNvPr id="47" name="グラフィックス 46">
                <a:extLst>
                  <a:ext uri="{FF2B5EF4-FFF2-40B4-BE49-F238E27FC236}">
                    <a16:creationId xmlns:a16="http://schemas.microsoft.com/office/drawing/2014/main" id="{6208990D-9ADF-CE9E-EFBF-5B6664CE6745}"/>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405491" y="4889409"/>
                <a:ext cx="380331" cy="380331"/>
              </a:xfrm>
              <a:prstGeom prst="rect">
                <a:avLst/>
              </a:prstGeom>
            </p:spPr>
          </p:pic>
        </p:grpSp>
      </p:grpSp>
      <p:sp>
        <p:nvSpPr>
          <p:cNvPr id="52" name="正方形/長方形 51">
            <a:extLst>
              <a:ext uri="{FF2B5EF4-FFF2-40B4-BE49-F238E27FC236}">
                <a16:creationId xmlns:a16="http://schemas.microsoft.com/office/drawing/2014/main" id="{5603EB9E-32AE-351C-1091-CCC8C976C1D4}"/>
              </a:ext>
            </a:extLst>
          </p:cNvPr>
          <p:cNvSpPr/>
          <p:nvPr/>
        </p:nvSpPr>
        <p:spPr>
          <a:xfrm>
            <a:off x="5274364" y="5206643"/>
            <a:ext cx="774054" cy="31215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000">
                <a:solidFill>
                  <a:schemeClr val="accent4">
                    <a:lumMod val="65000"/>
                    <a:lumOff val="35000"/>
                  </a:schemeClr>
                </a:solidFill>
                <a:effectLst>
                  <a:glow rad="127000">
                    <a:schemeClr val="bg1"/>
                  </a:glow>
                </a:effectLst>
                <a:latin typeface="+mn-ea"/>
              </a:rPr>
              <a:t>情報参照</a:t>
            </a:r>
            <a:endParaRPr kumimoji="1" lang="ja-JP" altLang="en-US" sz="1000">
              <a:solidFill>
                <a:schemeClr val="accent4">
                  <a:lumMod val="65000"/>
                  <a:lumOff val="35000"/>
                </a:schemeClr>
              </a:solidFill>
              <a:effectLst>
                <a:glow rad="127000">
                  <a:schemeClr val="bg1"/>
                </a:glow>
              </a:effectLst>
              <a:latin typeface="+mn-ea"/>
            </a:endParaRPr>
          </a:p>
        </p:txBody>
      </p:sp>
      <p:sp>
        <p:nvSpPr>
          <p:cNvPr id="145" name="フローチャート: 書類 144">
            <a:extLst>
              <a:ext uri="{FF2B5EF4-FFF2-40B4-BE49-F238E27FC236}">
                <a16:creationId xmlns:a16="http://schemas.microsoft.com/office/drawing/2014/main" id="{B8F3CE1E-8565-93EF-D2C0-E5AC1F8BB2D8}"/>
              </a:ext>
            </a:extLst>
          </p:cNvPr>
          <p:cNvSpPr/>
          <p:nvPr/>
        </p:nvSpPr>
        <p:spPr>
          <a:xfrm>
            <a:off x="1802457" y="4636397"/>
            <a:ext cx="724504" cy="401172"/>
          </a:xfrm>
          <a:prstGeom prst="flowChartDocumen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en-US" altLang="ja-JP" sz="1000">
                <a:solidFill>
                  <a:schemeClr val="accent4">
                    <a:lumMod val="65000"/>
                    <a:lumOff val="35000"/>
                  </a:schemeClr>
                </a:solidFill>
                <a:latin typeface="+mn-ea"/>
              </a:rPr>
              <a:t>ZD</a:t>
            </a:r>
            <a:r>
              <a:rPr lang="ja-JP" altLang="en-US" sz="1000">
                <a:solidFill>
                  <a:schemeClr val="accent4">
                    <a:lumMod val="65000"/>
                    <a:lumOff val="35000"/>
                  </a:schemeClr>
                </a:solidFill>
                <a:latin typeface="+mn-ea"/>
              </a:rPr>
              <a:t>手作成</a:t>
            </a:r>
            <a:endParaRPr lang="en-US" altLang="ja-JP" sz="1000">
              <a:solidFill>
                <a:schemeClr val="accent4">
                  <a:lumMod val="65000"/>
                  <a:lumOff val="35000"/>
                </a:schemeClr>
              </a:solidFill>
              <a:latin typeface="+mn-ea"/>
            </a:endParaRPr>
          </a:p>
          <a:p>
            <a:pPr algn="ctr"/>
            <a:r>
              <a:rPr lang="ja-JP" altLang="en-US" sz="1000">
                <a:solidFill>
                  <a:schemeClr val="accent4">
                    <a:lumMod val="65000"/>
                    <a:lumOff val="35000"/>
                  </a:schemeClr>
                </a:solidFill>
                <a:latin typeface="+mn-ea"/>
              </a:rPr>
              <a:t>ファイル</a:t>
            </a:r>
            <a:endParaRPr kumimoji="1" lang="ja-JP" altLang="en-US" sz="1000">
              <a:solidFill>
                <a:schemeClr val="accent4">
                  <a:lumMod val="65000"/>
                  <a:lumOff val="35000"/>
                </a:schemeClr>
              </a:solidFill>
              <a:latin typeface="+mn-ea"/>
            </a:endParaRPr>
          </a:p>
        </p:txBody>
      </p:sp>
      <p:grpSp>
        <p:nvGrpSpPr>
          <p:cNvPr id="133" name="グループ化 132">
            <a:extLst>
              <a:ext uri="{FF2B5EF4-FFF2-40B4-BE49-F238E27FC236}">
                <a16:creationId xmlns:a16="http://schemas.microsoft.com/office/drawing/2014/main" id="{86CCE52C-D1E1-3A2B-F162-84AEF6B6BF2C}"/>
              </a:ext>
            </a:extLst>
          </p:cNvPr>
          <p:cNvGrpSpPr/>
          <p:nvPr/>
        </p:nvGrpSpPr>
        <p:grpSpPr>
          <a:xfrm>
            <a:off x="2680909" y="4611243"/>
            <a:ext cx="205384" cy="352722"/>
            <a:chOff x="2599989" y="4675265"/>
            <a:chExt cx="205384" cy="352722"/>
          </a:xfrm>
        </p:grpSpPr>
        <p:cxnSp>
          <p:nvCxnSpPr>
            <p:cNvPr id="152" name="直線矢印コネクタ 151">
              <a:extLst>
                <a:ext uri="{FF2B5EF4-FFF2-40B4-BE49-F238E27FC236}">
                  <a16:creationId xmlns:a16="http://schemas.microsoft.com/office/drawing/2014/main" id="{8E90FB8D-2EA0-CC63-CB54-6FC1B0DCEF9B}"/>
                </a:ext>
              </a:extLst>
            </p:cNvPr>
            <p:cNvCxnSpPr>
              <a:cxnSpLocks/>
            </p:cNvCxnSpPr>
            <p:nvPr/>
          </p:nvCxnSpPr>
          <p:spPr>
            <a:xfrm flipV="1">
              <a:off x="2599989" y="4675265"/>
              <a:ext cx="0" cy="341571"/>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直線矢印コネクタ 162">
              <a:extLst>
                <a:ext uri="{FF2B5EF4-FFF2-40B4-BE49-F238E27FC236}">
                  <a16:creationId xmlns:a16="http://schemas.microsoft.com/office/drawing/2014/main" id="{26957073-FC2B-C5AD-BB91-777A23EF0EA8}"/>
                </a:ext>
              </a:extLst>
            </p:cNvPr>
            <p:cNvCxnSpPr>
              <a:cxnSpLocks/>
            </p:cNvCxnSpPr>
            <p:nvPr/>
          </p:nvCxnSpPr>
          <p:spPr>
            <a:xfrm rot="10800000" flipV="1">
              <a:off x="2805373" y="4686416"/>
              <a:ext cx="0" cy="341571"/>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66" name="正方形/長方形 165">
            <a:extLst>
              <a:ext uri="{FF2B5EF4-FFF2-40B4-BE49-F238E27FC236}">
                <a16:creationId xmlns:a16="http://schemas.microsoft.com/office/drawing/2014/main" id="{B56FAC23-81E1-D354-3E71-4C38D3FF6A04}"/>
              </a:ext>
            </a:extLst>
          </p:cNvPr>
          <p:cNvSpPr/>
          <p:nvPr/>
        </p:nvSpPr>
        <p:spPr>
          <a:xfrm>
            <a:off x="9309818" y="2953394"/>
            <a:ext cx="2089939" cy="345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000">
                <a:solidFill>
                  <a:schemeClr val="accent4">
                    <a:lumMod val="65000"/>
                    <a:lumOff val="35000"/>
                  </a:schemeClr>
                </a:solidFill>
                <a:latin typeface="+mn-ea"/>
              </a:rPr>
              <a:t>事業側から要望がある場合、</a:t>
            </a:r>
            <a:endParaRPr kumimoji="1" lang="en-US" altLang="ja-JP" sz="1000">
              <a:solidFill>
                <a:schemeClr val="accent4">
                  <a:lumMod val="65000"/>
                  <a:lumOff val="35000"/>
                </a:schemeClr>
              </a:solidFill>
              <a:latin typeface="+mn-ea"/>
            </a:endParaRPr>
          </a:p>
          <a:p>
            <a:pPr algn="ctr"/>
            <a:r>
              <a:rPr kumimoji="1" lang="ja-JP" altLang="en-US" sz="1000">
                <a:solidFill>
                  <a:schemeClr val="accent4">
                    <a:lumMod val="65000"/>
                    <a:lumOff val="35000"/>
                  </a:schemeClr>
                </a:solidFill>
                <a:latin typeface="+mn-ea"/>
              </a:rPr>
              <a:t>保守業務にて</a:t>
            </a:r>
            <a:r>
              <a:rPr kumimoji="1" lang="en-US" altLang="ja-JP" sz="1000">
                <a:solidFill>
                  <a:schemeClr val="accent4">
                    <a:lumMod val="65000"/>
                    <a:lumOff val="35000"/>
                  </a:schemeClr>
                </a:solidFill>
                <a:latin typeface="+mn-ea"/>
              </a:rPr>
              <a:t>ZD</a:t>
            </a:r>
            <a:r>
              <a:rPr kumimoji="1" lang="ja-JP" altLang="en-US" sz="1000">
                <a:solidFill>
                  <a:schemeClr val="accent4">
                    <a:lumMod val="65000"/>
                    <a:lumOff val="35000"/>
                  </a:schemeClr>
                </a:solidFill>
                <a:latin typeface="+mn-ea"/>
              </a:rPr>
              <a:t>伝票を手作成する</a:t>
            </a:r>
            <a:endParaRPr kumimoji="1" lang="en-US" altLang="ja-JP" sz="1000">
              <a:solidFill>
                <a:schemeClr val="accent4">
                  <a:lumMod val="65000"/>
                  <a:lumOff val="35000"/>
                </a:schemeClr>
              </a:solidFill>
              <a:latin typeface="+mn-ea"/>
            </a:endParaRPr>
          </a:p>
          <a:p>
            <a:pPr algn="ctr"/>
            <a:r>
              <a:rPr kumimoji="1" lang="ja-JP" altLang="en-US" sz="1000">
                <a:solidFill>
                  <a:schemeClr val="accent4">
                    <a:lumMod val="65000"/>
                    <a:lumOff val="35000"/>
                  </a:schemeClr>
                </a:solidFill>
                <a:latin typeface="+mn-ea"/>
              </a:rPr>
              <a:t>（</a:t>
            </a:r>
            <a:r>
              <a:rPr kumimoji="1" lang="en-US" altLang="ja-JP" sz="1000">
                <a:solidFill>
                  <a:schemeClr val="accent4">
                    <a:lumMod val="65000"/>
                    <a:lumOff val="35000"/>
                  </a:schemeClr>
                </a:solidFill>
                <a:latin typeface="+mn-ea"/>
              </a:rPr>
              <a:t>Neo</a:t>
            </a:r>
            <a:r>
              <a:rPr lang="ja-JP" altLang="en-US" sz="1000">
                <a:solidFill>
                  <a:schemeClr val="accent4">
                    <a:lumMod val="65000"/>
                    <a:lumOff val="35000"/>
                  </a:schemeClr>
                </a:solidFill>
                <a:latin typeface="+mn-ea"/>
              </a:rPr>
              <a:t>＝</a:t>
            </a:r>
            <a:r>
              <a:rPr kumimoji="1" lang="en-US" altLang="ja-JP" sz="1000">
                <a:solidFill>
                  <a:schemeClr val="accent4">
                    <a:lumMod val="65000"/>
                    <a:lumOff val="35000"/>
                  </a:schemeClr>
                </a:solidFill>
                <a:latin typeface="+mn-ea"/>
              </a:rPr>
              <a:t>SAP </a:t>
            </a:r>
            <a:r>
              <a:rPr kumimoji="1" lang="ja-JP" altLang="en-US" sz="1000">
                <a:solidFill>
                  <a:schemeClr val="accent4">
                    <a:lumMod val="65000"/>
                    <a:lumOff val="35000"/>
                  </a:schemeClr>
                </a:solidFill>
                <a:latin typeface="+mn-ea"/>
              </a:rPr>
              <a:t>かつ 請求ロック解除）</a:t>
            </a:r>
            <a:endParaRPr kumimoji="1" lang="en-US" altLang="ja-JP" sz="1000">
              <a:solidFill>
                <a:schemeClr val="accent4">
                  <a:lumMod val="65000"/>
                  <a:lumOff val="35000"/>
                </a:schemeClr>
              </a:solidFill>
              <a:latin typeface="+mn-ea"/>
            </a:endParaRPr>
          </a:p>
        </p:txBody>
      </p:sp>
      <p:sp>
        <p:nvSpPr>
          <p:cNvPr id="168" name="吹き出し: 四角形 167">
            <a:extLst>
              <a:ext uri="{FF2B5EF4-FFF2-40B4-BE49-F238E27FC236}">
                <a16:creationId xmlns:a16="http://schemas.microsoft.com/office/drawing/2014/main" id="{7213E502-AF58-A5C5-8A1F-432858C4C35E}"/>
              </a:ext>
            </a:extLst>
          </p:cNvPr>
          <p:cNvSpPr/>
          <p:nvPr/>
        </p:nvSpPr>
        <p:spPr>
          <a:xfrm>
            <a:off x="3768434" y="5576665"/>
            <a:ext cx="2880000" cy="581734"/>
          </a:xfrm>
          <a:prstGeom prst="wedgeRectCallout">
            <a:avLst>
              <a:gd name="adj1" fmla="val -55375"/>
              <a:gd name="adj2" fmla="val -20801"/>
            </a:avLst>
          </a:prstGeom>
          <a:solidFill>
            <a:srgbClr val="FFEBEB"/>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kumimoji="1" lang="ja-JP" altLang="en-US" sz="1000" b="1">
                <a:solidFill>
                  <a:schemeClr val="accent4">
                    <a:lumMod val="65000"/>
                    <a:lumOff val="35000"/>
                  </a:schemeClr>
                </a:solidFill>
                <a:latin typeface="+mn-ea"/>
              </a:rPr>
              <a:t>使用タイミング</a:t>
            </a:r>
            <a:endParaRPr kumimoji="1" lang="en-US" altLang="ja-JP" sz="1000" b="1">
              <a:solidFill>
                <a:schemeClr val="accent4">
                  <a:lumMod val="65000"/>
                  <a:lumOff val="35000"/>
                </a:schemeClr>
              </a:solidFill>
              <a:latin typeface="+mn-ea"/>
            </a:endParaRPr>
          </a:p>
          <a:p>
            <a:r>
              <a:rPr kumimoji="1" lang="en-US" altLang="ja-JP" sz="1000">
                <a:solidFill>
                  <a:schemeClr val="accent4">
                    <a:lumMod val="65000"/>
                    <a:lumOff val="35000"/>
                  </a:schemeClr>
                </a:solidFill>
                <a:latin typeface="+mn-ea"/>
              </a:rPr>
              <a:t>ZD</a:t>
            </a:r>
            <a:r>
              <a:rPr kumimoji="1" lang="ja-JP" altLang="en-US" sz="1000">
                <a:solidFill>
                  <a:schemeClr val="accent4">
                    <a:lumMod val="65000"/>
                    <a:lumOff val="35000"/>
                  </a:schemeClr>
                </a:solidFill>
                <a:latin typeface="+mn-ea"/>
              </a:rPr>
              <a:t>伝票を手作成する際に、作業負荷減・品質向上のため、０から作成する</a:t>
            </a:r>
            <a:r>
              <a:rPr lang="ja-JP" altLang="en-US" sz="1000">
                <a:solidFill>
                  <a:schemeClr val="accent4">
                    <a:lumMod val="65000"/>
                    <a:lumOff val="35000"/>
                  </a:schemeClr>
                </a:solidFill>
                <a:latin typeface="+mn-ea"/>
              </a:rPr>
              <a:t>のではなく、</a:t>
            </a:r>
            <a:r>
              <a:rPr lang="en-US" altLang="ja-JP" sz="1000">
                <a:solidFill>
                  <a:schemeClr val="accent4">
                    <a:lumMod val="65000"/>
                    <a:lumOff val="35000"/>
                  </a:schemeClr>
                </a:solidFill>
                <a:latin typeface="+mn-ea"/>
              </a:rPr>
              <a:t>ZD</a:t>
            </a:r>
            <a:r>
              <a:rPr lang="ja-JP" altLang="en-US" sz="1000">
                <a:solidFill>
                  <a:schemeClr val="accent4">
                    <a:lumMod val="65000"/>
                    <a:lumOff val="35000"/>
                  </a:schemeClr>
                </a:solidFill>
                <a:latin typeface="+mn-ea"/>
              </a:rPr>
              <a:t>伝票を</a:t>
            </a:r>
            <a:r>
              <a:rPr kumimoji="1" lang="ja-JP" altLang="en-US" sz="1000">
                <a:solidFill>
                  <a:schemeClr val="accent4">
                    <a:lumMod val="65000"/>
                    <a:lumOff val="35000"/>
                  </a:schemeClr>
                </a:solidFill>
                <a:latin typeface="+mn-ea"/>
              </a:rPr>
              <a:t>修正する</a:t>
            </a:r>
          </a:p>
        </p:txBody>
      </p:sp>
      <p:sp>
        <p:nvSpPr>
          <p:cNvPr id="172" name="正方形/長方形 171">
            <a:extLst>
              <a:ext uri="{FF2B5EF4-FFF2-40B4-BE49-F238E27FC236}">
                <a16:creationId xmlns:a16="http://schemas.microsoft.com/office/drawing/2014/main" id="{0537C400-16FD-9BAC-C69B-58A5E3C72E26}"/>
              </a:ext>
            </a:extLst>
          </p:cNvPr>
          <p:cNvSpPr/>
          <p:nvPr/>
        </p:nvSpPr>
        <p:spPr>
          <a:xfrm>
            <a:off x="3405962" y="4319270"/>
            <a:ext cx="1133294" cy="193823"/>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en-US" altLang="ja-JP" sz="1000">
                <a:solidFill>
                  <a:schemeClr val="accent4">
                    <a:lumMod val="65000"/>
                    <a:lumOff val="35000"/>
                  </a:schemeClr>
                </a:solidFill>
                <a:effectLst>
                  <a:glow rad="127000">
                    <a:schemeClr val="bg1"/>
                  </a:glow>
                </a:effectLst>
                <a:latin typeface="+mn-ea"/>
              </a:rPr>
              <a:t>※</a:t>
            </a:r>
            <a:r>
              <a:rPr lang="ja-JP" altLang="en-US" sz="1000">
                <a:solidFill>
                  <a:schemeClr val="accent4">
                    <a:lumMod val="65000"/>
                    <a:lumOff val="35000"/>
                  </a:schemeClr>
                </a:solidFill>
                <a:effectLst>
                  <a:glow rad="127000">
                    <a:schemeClr val="bg1"/>
                  </a:glow>
                </a:effectLst>
                <a:latin typeface="+mn-ea"/>
              </a:rPr>
              <a:t>登録者は要検討</a:t>
            </a:r>
            <a:endParaRPr kumimoji="1" lang="ja-JP" altLang="en-US" sz="1000">
              <a:solidFill>
                <a:schemeClr val="accent4">
                  <a:lumMod val="65000"/>
                  <a:lumOff val="35000"/>
                </a:schemeClr>
              </a:solidFill>
              <a:effectLst>
                <a:glow rad="127000">
                  <a:schemeClr val="bg1"/>
                </a:glow>
              </a:effectLst>
              <a:latin typeface="+mn-ea"/>
            </a:endParaRPr>
          </a:p>
        </p:txBody>
      </p:sp>
      <p:sp>
        <p:nvSpPr>
          <p:cNvPr id="144" name="正方形/長方形 143">
            <a:extLst>
              <a:ext uri="{FF2B5EF4-FFF2-40B4-BE49-F238E27FC236}">
                <a16:creationId xmlns:a16="http://schemas.microsoft.com/office/drawing/2014/main" id="{397633CD-03B5-885F-AE1F-236E458ACCC7}"/>
              </a:ext>
            </a:extLst>
          </p:cNvPr>
          <p:cNvSpPr/>
          <p:nvPr/>
        </p:nvSpPr>
        <p:spPr>
          <a:xfrm>
            <a:off x="6473969" y="3957613"/>
            <a:ext cx="851459" cy="31215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en-US" altLang="ja-JP" sz="1000">
                <a:solidFill>
                  <a:schemeClr val="accent4">
                    <a:lumMod val="65000"/>
                    <a:lumOff val="35000"/>
                  </a:schemeClr>
                </a:solidFill>
                <a:effectLst>
                  <a:glow rad="127000">
                    <a:schemeClr val="bg1"/>
                  </a:glow>
                </a:effectLst>
                <a:latin typeface="+mn-ea"/>
              </a:rPr>
              <a:t>Neo</a:t>
            </a:r>
            <a:r>
              <a:rPr lang="ja-JP" altLang="en-US" sz="1000">
                <a:solidFill>
                  <a:schemeClr val="accent4">
                    <a:lumMod val="65000"/>
                    <a:lumOff val="35000"/>
                  </a:schemeClr>
                </a:solidFill>
                <a:effectLst>
                  <a:glow rad="127000">
                    <a:schemeClr val="bg1"/>
                  </a:glow>
                </a:effectLst>
                <a:latin typeface="+mn-ea"/>
              </a:rPr>
              <a:t>返却</a:t>
            </a:r>
            <a:r>
              <a:rPr lang="ja-JP" altLang="en-US" sz="1000" b="1">
                <a:solidFill>
                  <a:srgbClr val="C00000"/>
                </a:solidFill>
                <a:effectLst>
                  <a:glow rad="127000">
                    <a:schemeClr val="bg1"/>
                  </a:glow>
                </a:effectLst>
                <a:latin typeface="+mn-ea"/>
              </a:rPr>
              <a:t>あり</a:t>
            </a:r>
            <a:endParaRPr kumimoji="1" lang="ja-JP" altLang="en-US" sz="1000" b="1">
              <a:solidFill>
                <a:srgbClr val="C00000"/>
              </a:solidFill>
              <a:effectLst>
                <a:glow rad="127000">
                  <a:schemeClr val="bg1"/>
                </a:glow>
              </a:effectLst>
              <a:latin typeface="+mn-ea"/>
            </a:endParaRPr>
          </a:p>
        </p:txBody>
      </p:sp>
      <p:sp>
        <p:nvSpPr>
          <p:cNvPr id="53" name="正方形/長方形 52">
            <a:extLst>
              <a:ext uri="{FF2B5EF4-FFF2-40B4-BE49-F238E27FC236}">
                <a16:creationId xmlns:a16="http://schemas.microsoft.com/office/drawing/2014/main" id="{F7292B56-257F-716A-0CEC-54C799182AC3}"/>
              </a:ext>
            </a:extLst>
          </p:cNvPr>
          <p:cNvSpPr/>
          <p:nvPr/>
        </p:nvSpPr>
        <p:spPr>
          <a:xfrm>
            <a:off x="792243" y="1121565"/>
            <a:ext cx="639347" cy="1783467"/>
          </a:xfrm>
          <a:prstGeom prst="rect">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000">
                <a:solidFill>
                  <a:schemeClr val="accent4">
                    <a:lumMod val="65000"/>
                    <a:lumOff val="35000"/>
                  </a:schemeClr>
                </a:solidFill>
                <a:latin typeface="+mn-ea"/>
              </a:rPr>
              <a:t>通常対応</a:t>
            </a:r>
          </a:p>
        </p:txBody>
      </p:sp>
      <p:sp>
        <p:nvSpPr>
          <p:cNvPr id="18" name="正方形/長方形 17">
            <a:extLst>
              <a:ext uri="{FF2B5EF4-FFF2-40B4-BE49-F238E27FC236}">
                <a16:creationId xmlns:a16="http://schemas.microsoft.com/office/drawing/2014/main" id="{03F82C61-6EF8-853C-A7E3-1D9BA7886254}"/>
              </a:ext>
            </a:extLst>
          </p:cNvPr>
          <p:cNvSpPr/>
          <p:nvPr/>
        </p:nvSpPr>
        <p:spPr>
          <a:xfrm>
            <a:off x="2526961" y="2494117"/>
            <a:ext cx="577378" cy="302316"/>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i="0" u="none" strike="noStrike" kern="1200" cap="none" spc="0" normalizeH="0" baseline="0" noProof="0">
                <a:ln>
                  <a:noFill/>
                </a:ln>
                <a:solidFill>
                  <a:srgbClr val="000000">
                    <a:lumMod val="65000"/>
                    <a:lumOff val="35000"/>
                  </a:srgbClr>
                </a:solidFill>
                <a:effectLst/>
                <a:uLnTx/>
                <a:uFillTx/>
                <a:latin typeface="Meiryo UI"/>
                <a:ea typeface="Meiryo UI"/>
                <a:cs typeface="+mn-cs"/>
              </a:rPr>
              <a:t>経理</a:t>
            </a:r>
          </a:p>
        </p:txBody>
      </p:sp>
      <p:sp>
        <p:nvSpPr>
          <p:cNvPr id="5" name="正方形/長方形 4">
            <a:extLst>
              <a:ext uri="{FF2B5EF4-FFF2-40B4-BE49-F238E27FC236}">
                <a16:creationId xmlns:a16="http://schemas.microsoft.com/office/drawing/2014/main" id="{49FB4399-63AE-43CA-30C5-9BD3CE18D5BD}"/>
              </a:ext>
            </a:extLst>
          </p:cNvPr>
          <p:cNvSpPr/>
          <p:nvPr/>
        </p:nvSpPr>
        <p:spPr>
          <a:xfrm>
            <a:off x="4813670" y="1230165"/>
            <a:ext cx="1209172" cy="1554989"/>
          </a:xfrm>
          <a:prstGeom prst="rect">
            <a:avLst/>
          </a:prstGeom>
          <a:solidFill>
            <a:schemeClr val="bg1"/>
          </a:solidFill>
          <a:ln w="952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t"/>
          <a:lstStyle/>
          <a:p>
            <a:pPr algn="ctr"/>
            <a:r>
              <a:rPr kumimoji="1" lang="en-US" altLang="ja-JP" sz="1000">
                <a:solidFill>
                  <a:schemeClr val="accent4">
                    <a:lumMod val="65000"/>
                    <a:lumOff val="35000"/>
                  </a:schemeClr>
                </a:solidFill>
                <a:latin typeface="+mn-ea"/>
              </a:rPr>
              <a:t>SAP</a:t>
            </a:r>
            <a:endParaRPr kumimoji="1" lang="ja-JP" altLang="en-US" sz="1000">
              <a:solidFill>
                <a:schemeClr val="accent4">
                  <a:lumMod val="65000"/>
                  <a:lumOff val="35000"/>
                </a:schemeClr>
              </a:solidFill>
              <a:latin typeface="+mn-ea"/>
            </a:endParaRPr>
          </a:p>
        </p:txBody>
      </p:sp>
      <p:sp>
        <p:nvSpPr>
          <p:cNvPr id="7" name="正方形/長方形 6">
            <a:extLst>
              <a:ext uri="{FF2B5EF4-FFF2-40B4-BE49-F238E27FC236}">
                <a16:creationId xmlns:a16="http://schemas.microsoft.com/office/drawing/2014/main" id="{258FDD8F-8755-D2FC-9E4B-BC9F5F5E4973}"/>
              </a:ext>
            </a:extLst>
          </p:cNvPr>
          <p:cNvSpPr/>
          <p:nvPr/>
        </p:nvSpPr>
        <p:spPr>
          <a:xfrm>
            <a:off x="6351788" y="1230165"/>
            <a:ext cx="1209172" cy="1554989"/>
          </a:xfrm>
          <a:prstGeom prst="rect">
            <a:avLst/>
          </a:prstGeom>
          <a:solidFill>
            <a:schemeClr val="bg1"/>
          </a:solidFill>
          <a:ln w="952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t"/>
          <a:lstStyle/>
          <a:p>
            <a:pPr algn="ctr"/>
            <a:r>
              <a:rPr kumimoji="1" lang="en-US" altLang="ja-JP" sz="1000">
                <a:solidFill>
                  <a:schemeClr val="accent4">
                    <a:lumMod val="65000"/>
                    <a:lumOff val="35000"/>
                  </a:schemeClr>
                </a:solidFill>
                <a:latin typeface="+mn-ea"/>
              </a:rPr>
              <a:t>NEXUS</a:t>
            </a:r>
            <a:endParaRPr kumimoji="1" lang="ja-JP" altLang="en-US" sz="1000">
              <a:solidFill>
                <a:schemeClr val="accent4">
                  <a:lumMod val="65000"/>
                  <a:lumOff val="35000"/>
                </a:schemeClr>
              </a:solidFill>
              <a:latin typeface="+mn-ea"/>
            </a:endParaRPr>
          </a:p>
        </p:txBody>
      </p:sp>
      <p:sp>
        <p:nvSpPr>
          <p:cNvPr id="8" name="正方形/長方形 7">
            <a:extLst>
              <a:ext uri="{FF2B5EF4-FFF2-40B4-BE49-F238E27FC236}">
                <a16:creationId xmlns:a16="http://schemas.microsoft.com/office/drawing/2014/main" id="{3A20B8B4-F07D-07CC-EF92-CDAC261720C1}"/>
              </a:ext>
            </a:extLst>
          </p:cNvPr>
          <p:cNvSpPr/>
          <p:nvPr/>
        </p:nvSpPr>
        <p:spPr>
          <a:xfrm>
            <a:off x="7889907" y="1241064"/>
            <a:ext cx="1209172" cy="1554989"/>
          </a:xfrm>
          <a:prstGeom prst="rect">
            <a:avLst/>
          </a:prstGeom>
          <a:solidFill>
            <a:schemeClr val="bg1"/>
          </a:solidFill>
          <a:ln w="952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t"/>
          <a:lstStyle/>
          <a:p>
            <a:pPr algn="ctr"/>
            <a:r>
              <a:rPr kumimoji="1" lang="en-US" altLang="ja-JP" sz="1000">
                <a:solidFill>
                  <a:schemeClr val="accent4">
                    <a:lumMod val="65000"/>
                    <a:lumOff val="35000"/>
                  </a:schemeClr>
                </a:solidFill>
                <a:latin typeface="+mn-ea"/>
              </a:rPr>
              <a:t>Neo</a:t>
            </a:r>
            <a:endParaRPr kumimoji="1" lang="ja-JP" altLang="en-US" sz="1000">
              <a:solidFill>
                <a:schemeClr val="accent4">
                  <a:lumMod val="65000"/>
                  <a:lumOff val="35000"/>
                </a:schemeClr>
              </a:solidFill>
              <a:latin typeface="+mn-ea"/>
            </a:endParaRPr>
          </a:p>
        </p:txBody>
      </p:sp>
      <p:sp>
        <p:nvSpPr>
          <p:cNvPr id="11" name="正方形/長方形 10">
            <a:extLst>
              <a:ext uri="{FF2B5EF4-FFF2-40B4-BE49-F238E27FC236}">
                <a16:creationId xmlns:a16="http://schemas.microsoft.com/office/drawing/2014/main" id="{33EB0A18-2D01-30C2-8008-5D160ED5E702}"/>
              </a:ext>
            </a:extLst>
          </p:cNvPr>
          <p:cNvSpPr/>
          <p:nvPr/>
        </p:nvSpPr>
        <p:spPr>
          <a:xfrm>
            <a:off x="2369082" y="1230165"/>
            <a:ext cx="893137" cy="456486"/>
          </a:xfrm>
          <a:prstGeom prst="rect">
            <a:avLst/>
          </a:prstGeom>
          <a:solidFill>
            <a:schemeClr val="bg1"/>
          </a:solidFill>
          <a:ln w="952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en-US" altLang="ja-JP" sz="1000">
                <a:solidFill>
                  <a:schemeClr val="accent4">
                    <a:lumMod val="65000"/>
                    <a:lumOff val="35000"/>
                  </a:schemeClr>
                </a:solidFill>
                <a:latin typeface="+mn-ea"/>
              </a:rPr>
              <a:t>ZD</a:t>
            </a:r>
            <a:r>
              <a:rPr kumimoji="1" lang="ja-JP" altLang="en-US" sz="1000">
                <a:solidFill>
                  <a:schemeClr val="accent4">
                    <a:lumMod val="65000"/>
                    <a:lumOff val="35000"/>
                  </a:schemeClr>
                </a:solidFill>
                <a:latin typeface="+mn-ea"/>
              </a:rPr>
              <a:t>ツール</a:t>
            </a:r>
          </a:p>
        </p:txBody>
      </p:sp>
      <p:grpSp>
        <p:nvGrpSpPr>
          <p:cNvPr id="42" name="グループ化 41">
            <a:extLst>
              <a:ext uri="{FF2B5EF4-FFF2-40B4-BE49-F238E27FC236}">
                <a16:creationId xmlns:a16="http://schemas.microsoft.com/office/drawing/2014/main" id="{79BDBF23-E070-B593-5C07-BF660358D1A8}"/>
              </a:ext>
            </a:extLst>
          </p:cNvPr>
          <p:cNvGrpSpPr/>
          <p:nvPr/>
        </p:nvGrpSpPr>
        <p:grpSpPr>
          <a:xfrm>
            <a:off x="2591594" y="2168649"/>
            <a:ext cx="448112" cy="373570"/>
            <a:chOff x="2101488" y="2478621"/>
            <a:chExt cx="684334" cy="570497"/>
          </a:xfrm>
        </p:grpSpPr>
        <p:pic>
          <p:nvPicPr>
            <p:cNvPr id="16" name="グラフィックス 15">
              <a:extLst>
                <a:ext uri="{FF2B5EF4-FFF2-40B4-BE49-F238E27FC236}">
                  <a16:creationId xmlns:a16="http://schemas.microsoft.com/office/drawing/2014/main" id="{1C53E17D-6E6C-8D94-28CF-0FD7396C07E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01488" y="2668787"/>
              <a:ext cx="380331" cy="380331"/>
            </a:xfrm>
            <a:prstGeom prst="rect">
              <a:avLst/>
            </a:prstGeom>
          </p:spPr>
        </p:pic>
        <p:pic>
          <p:nvPicPr>
            <p:cNvPr id="17" name="グラフィックス 16">
              <a:extLst>
                <a:ext uri="{FF2B5EF4-FFF2-40B4-BE49-F238E27FC236}">
                  <a16:creationId xmlns:a16="http://schemas.microsoft.com/office/drawing/2014/main" id="{5D974B88-624C-12D0-F92C-3164641817EF}"/>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405491" y="2478621"/>
              <a:ext cx="380331" cy="380331"/>
            </a:xfrm>
            <a:prstGeom prst="rect">
              <a:avLst/>
            </a:prstGeom>
          </p:spPr>
        </p:pic>
      </p:grpSp>
      <p:cxnSp>
        <p:nvCxnSpPr>
          <p:cNvPr id="21" name="直線矢印コネクタ 20">
            <a:extLst>
              <a:ext uri="{FF2B5EF4-FFF2-40B4-BE49-F238E27FC236}">
                <a16:creationId xmlns:a16="http://schemas.microsoft.com/office/drawing/2014/main" id="{4AA9C405-F831-BFE1-6A23-83B1BCDBDA54}"/>
              </a:ext>
            </a:extLst>
          </p:cNvPr>
          <p:cNvCxnSpPr/>
          <p:nvPr/>
        </p:nvCxnSpPr>
        <p:spPr>
          <a:xfrm flipV="1">
            <a:off x="2685116" y="1722516"/>
            <a:ext cx="0" cy="341571"/>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9F9C2535-FB10-C772-3E74-E705AE375AD4}"/>
              </a:ext>
            </a:extLst>
          </p:cNvPr>
          <p:cNvCxnSpPr>
            <a:cxnSpLocks/>
          </p:cNvCxnSpPr>
          <p:nvPr/>
        </p:nvCxnSpPr>
        <p:spPr>
          <a:xfrm rot="10800000" flipV="1">
            <a:off x="2886293" y="1722516"/>
            <a:ext cx="0" cy="341571"/>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正方形/長方形 22">
            <a:extLst>
              <a:ext uri="{FF2B5EF4-FFF2-40B4-BE49-F238E27FC236}">
                <a16:creationId xmlns:a16="http://schemas.microsoft.com/office/drawing/2014/main" id="{76A42532-7A16-AE87-2F17-F3DE46C8A21E}"/>
              </a:ext>
            </a:extLst>
          </p:cNvPr>
          <p:cNvSpPr/>
          <p:nvPr/>
        </p:nvSpPr>
        <p:spPr>
          <a:xfrm>
            <a:off x="2900104" y="1757522"/>
            <a:ext cx="788820" cy="31215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000">
                <a:solidFill>
                  <a:schemeClr val="accent4">
                    <a:lumMod val="65000"/>
                    <a:lumOff val="35000"/>
                  </a:schemeClr>
                </a:solidFill>
                <a:latin typeface="+mn-ea"/>
              </a:rPr>
              <a:t>対象外</a:t>
            </a:r>
            <a:r>
              <a:rPr lang="en-US" altLang="ja-JP" sz="1000">
                <a:solidFill>
                  <a:schemeClr val="accent4">
                    <a:lumMod val="65000"/>
                    <a:lumOff val="35000"/>
                  </a:schemeClr>
                </a:solidFill>
                <a:latin typeface="+mn-ea"/>
              </a:rPr>
              <a:t>MSG</a:t>
            </a:r>
            <a:endParaRPr kumimoji="1" lang="ja-JP" altLang="en-US" sz="1000">
              <a:solidFill>
                <a:schemeClr val="accent4">
                  <a:lumMod val="65000"/>
                  <a:lumOff val="35000"/>
                </a:schemeClr>
              </a:solidFill>
              <a:latin typeface="+mn-ea"/>
            </a:endParaRPr>
          </a:p>
        </p:txBody>
      </p:sp>
      <p:sp>
        <p:nvSpPr>
          <p:cNvPr id="24" name="正方形/長方形 23">
            <a:extLst>
              <a:ext uri="{FF2B5EF4-FFF2-40B4-BE49-F238E27FC236}">
                <a16:creationId xmlns:a16="http://schemas.microsoft.com/office/drawing/2014/main" id="{425F0F78-CB5A-5FB0-74B4-8F5C020B8AD8}"/>
              </a:ext>
            </a:extLst>
          </p:cNvPr>
          <p:cNvSpPr/>
          <p:nvPr/>
        </p:nvSpPr>
        <p:spPr>
          <a:xfrm>
            <a:off x="2096502" y="1757522"/>
            <a:ext cx="592652" cy="31215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000">
                <a:solidFill>
                  <a:schemeClr val="accent4">
                    <a:lumMod val="65000"/>
                    <a:lumOff val="35000"/>
                  </a:schemeClr>
                </a:solidFill>
                <a:latin typeface="+mn-ea"/>
              </a:rPr>
              <a:t>実行</a:t>
            </a:r>
            <a:endParaRPr kumimoji="1" lang="ja-JP" altLang="en-US" sz="1000">
              <a:solidFill>
                <a:schemeClr val="accent4">
                  <a:lumMod val="65000"/>
                  <a:lumOff val="35000"/>
                </a:schemeClr>
              </a:solidFill>
              <a:latin typeface="+mn-ea"/>
            </a:endParaRPr>
          </a:p>
        </p:txBody>
      </p:sp>
      <p:sp>
        <p:nvSpPr>
          <p:cNvPr id="27" name="フローチャート: 書類 26">
            <a:extLst>
              <a:ext uri="{FF2B5EF4-FFF2-40B4-BE49-F238E27FC236}">
                <a16:creationId xmlns:a16="http://schemas.microsoft.com/office/drawing/2014/main" id="{7318286D-8C51-2372-23A4-F45DCD5E88F9}"/>
              </a:ext>
            </a:extLst>
          </p:cNvPr>
          <p:cNvSpPr/>
          <p:nvPr/>
        </p:nvSpPr>
        <p:spPr>
          <a:xfrm>
            <a:off x="5056005" y="2267902"/>
            <a:ext cx="724504" cy="401172"/>
          </a:xfrm>
          <a:prstGeom prst="flowChartDocumen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000">
                <a:solidFill>
                  <a:schemeClr val="accent4">
                    <a:lumMod val="65000"/>
                    <a:lumOff val="35000"/>
                  </a:schemeClr>
                </a:solidFill>
                <a:latin typeface="+mn-ea"/>
              </a:rPr>
              <a:t>振替伝票</a:t>
            </a:r>
          </a:p>
        </p:txBody>
      </p:sp>
      <p:grpSp>
        <p:nvGrpSpPr>
          <p:cNvPr id="130" name="グループ化 129">
            <a:extLst>
              <a:ext uri="{FF2B5EF4-FFF2-40B4-BE49-F238E27FC236}">
                <a16:creationId xmlns:a16="http://schemas.microsoft.com/office/drawing/2014/main" id="{C53AD8EC-1402-B320-08D6-F85E1F70A90F}"/>
              </a:ext>
            </a:extLst>
          </p:cNvPr>
          <p:cNvGrpSpPr/>
          <p:nvPr/>
        </p:nvGrpSpPr>
        <p:grpSpPr>
          <a:xfrm>
            <a:off x="7984341" y="1832981"/>
            <a:ext cx="1114739" cy="584714"/>
            <a:chOff x="7607627" y="2547980"/>
            <a:chExt cx="1279016" cy="670883"/>
          </a:xfrm>
        </p:grpSpPr>
        <p:sp>
          <p:nvSpPr>
            <p:cNvPr id="59" name="フローチャート: 書類 58">
              <a:extLst>
                <a:ext uri="{FF2B5EF4-FFF2-40B4-BE49-F238E27FC236}">
                  <a16:creationId xmlns:a16="http://schemas.microsoft.com/office/drawing/2014/main" id="{5729BE13-0586-808D-A664-939E6B6AD2FB}"/>
                </a:ext>
              </a:extLst>
            </p:cNvPr>
            <p:cNvSpPr/>
            <p:nvPr/>
          </p:nvSpPr>
          <p:spPr>
            <a:xfrm>
              <a:off x="7607627" y="2632012"/>
              <a:ext cx="919609" cy="397015"/>
            </a:xfrm>
            <a:prstGeom prst="flowChartDocumen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100">
                  <a:solidFill>
                    <a:schemeClr val="accent4">
                      <a:lumMod val="65000"/>
                      <a:lumOff val="35000"/>
                    </a:schemeClr>
                  </a:solidFill>
                  <a:latin typeface="+mn-ea"/>
                  <a:cs typeface="Hiragino Kaku Gothic Pro W3" charset="-128"/>
                </a:rPr>
                <a:t>消込済債権</a:t>
              </a:r>
              <a:endParaRPr lang="en-US" altLang="ja-JP" sz="1100">
                <a:solidFill>
                  <a:schemeClr val="accent4">
                    <a:lumMod val="65000"/>
                    <a:lumOff val="35000"/>
                  </a:schemeClr>
                </a:solidFill>
                <a:latin typeface="+mn-ea"/>
                <a:cs typeface="Hiragino Kaku Gothic Pro W3" charset="-128"/>
              </a:endParaRPr>
            </a:p>
          </p:txBody>
        </p:sp>
        <p:sp>
          <p:nvSpPr>
            <p:cNvPr id="60" name="四角形: 角を丸くする 59">
              <a:extLst>
                <a:ext uri="{FF2B5EF4-FFF2-40B4-BE49-F238E27FC236}">
                  <a16:creationId xmlns:a16="http://schemas.microsoft.com/office/drawing/2014/main" id="{D7DD980A-4A34-8AD8-E26D-90380CA3E9DF}"/>
                </a:ext>
              </a:extLst>
            </p:cNvPr>
            <p:cNvSpPr/>
            <p:nvPr/>
          </p:nvSpPr>
          <p:spPr>
            <a:xfrm rot="1800000">
              <a:off x="8158004" y="2547980"/>
              <a:ext cx="728639" cy="204610"/>
            </a:xfrm>
            <a:prstGeom prst="roundRect">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050">
                  <a:solidFill>
                    <a:schemeClr val="accent4">
                      <a:lumMod val="65000"/>
                      <a:lumOff val="35000"/>
                    </a:schemeClr>
                  </a:solidFill>
                  <a:latin typeface="+mn-ea"/>
                  <a:cs typeface="Hiragino Kaku Gothic Pro W3" charset="-128"/>
                </a:rPr>
                <a:t>請求ロック</a:t>
              </a:r>
            </a:p>
          </p:txBody>
        </p:sp>
        <p:pic>
          <p:nvPicPr>
            <p:cNvPr id="63" name="Picture 2">
              <a:extLst>
                <a:ext uri="{FF2B5EF4-FFF2-40B4-BE49-F238E27FC236}">
                  <a16:creationId xmlns:a16="http://schemas.microsoft.com/office/drawing/2014/main" id="{F3F1C28D-95D2-731B-31A7-2E4CEF4F290E}"/>
                </a:ext>
              </a:extLst>
            </p:cNvPr>
            <p:cNvPicPr>
              <a:picLocks noChangeAspect="1" noChangeArrowheads="1"/>
            </p:cNvPicPr>
            <p:nvPr/>
          </p:nvPicPr>
          <p:blipFill>
            <a:blip r:embed="rId7">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40165" y="2859841"/>
              <a:ext cx="359022" cy="359022"/>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60" name="直線矢印コネクタ 159">
            <a:extLst>
              <a:ext uri="{FF2B5EF4-FFF2-40B4-BE49-F238E27FC236}">
                <a16:creationId xmlns:a16="http://schemas.microsoft.com/office/drawing/2014/main" id="{290E6A69-C2B6-E8CC-0160-D93C13CD38FB}"/>
              </a:ext>
            </a:extLst>
          </p:cNvPr>
          <p:cNvCxnSpPr>
            <a:cxnSpLocks/>
            <a:endCxn id="27" idx="1"/>
          </p:cNvCxnSpPr>
          <p:nvPr/>
        </p:nvCxnSpPr>
        <p:spPr>
          <a:xfrm>
            <a:off x="3104339" y="2464821"/>
            <a:ext cx="1951666" cy="3667"/>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5" name="正方形/長方形 164">
            <a:extLst>
              <a:ext uri="{FF2B5EF4-FFF2-40B4-BE49-F238E27FC236}">
                <a16:creationId xmlns:a16="http://schemas.microsoft.com/office/drawing/2014/main" id="{61D3A5AC-9690-1F83-741C-2B222F9EE901}"/>
              </a:ext>
            </a:extLst>
          </p:cNvPr>
          <p:cNvSpPr/>
          <p:nvPr/>
        </p:nvSpPr>
        <p:spPr>
          <a:xfrm>
            <a:off x="9309818" y="1121565"/>
            <a:ext cx="2089939" cy="178346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000">
                <a:solidFill>
                  <a:schemeClr val="accent4">
                    <a:lumMod val="65000"/>
                    <a:lumOff val="35000"/>
                  </a:schemeClr>
                </a:solidFill>
                <a:latin typeface="+mn-ea"/>
              </a:rPr>
              <a:t>ツール対象外ケースにおいて、</a:t>
            </a:r>
            <a:endParaRPr kumimoji="1" lang="en-US" altLang="ja-JP" sz="1000">
              <a:solidFill>
                <a:schemeClr val="accent4">
                  <a:lumMod val="65000"/>
                  <a:lumOff val="35000"/>
                </a:schemeClr>
              </a:solidFill>
              <a:latin typeface="+mn-ea"/>
            </a:endParaRPr>
          </a:p>
          <a:p>
            <a:pPr algn="ctr"/>
            <a:r>
              <a:rPr lang="ja-JP" altLang="en-US" sz="1000">
                <a:solidFill>
                  <a:schemeClr val="accent4">
                    <a:lumMod val="65000"/>
                    <a:lumOff val="35000"/>
                  </a:schemeClr>
                </a:solidFill>
                <a:latin typeface="+mn-ea"/>
              </a:rPr>
              <a:t>原則、</a:t>
            </a:r>
            <a:r>
              <a:rPr lang="en-US" altLang="ja-JP" sz="1000">
                <a:solidFill>
                  <a:schemeClr val="accent4">
                    <a:lumMod val="65000"/>
                    <a:lumOff val="35000"/>
                  </a:schemeClr>
                </a:solidFill>
                <a:latin typeface="+mn-ea"/>
              </a:rPr>
              <a:t>SAP</a:t>
            </a:r>
            <a:r>
              <a:rPr lang="ja-JP" altLang="en-US" sz="1000">
                <a:solidFill>
                  <a:schemeClr val="accent4">
                    <a:lumMod val="65000"/>
                    <a:lumOff val="35000"/>
                  </a:schemeClr>
                </a:solidFill>
                <a:latin typeface="+mn-ea"/>
              </a:rPr>
              <a:t>への振伝対応とする</a:t>
            </a:r>
            <a:endParaRPr lang="en-US" altLang="ja-JP" sz="1000">
              <a:solidFill>
                <a:schemeClr val="accent4">
                  <a:lumMod val="65000"/>
                  <a:lumOff val="35000"/>
                </a:schemeClr>
              </a:solidFill>
              <a:latin typeface="+mn-ea"/>
            </a:endParaRPr>
          </a:p>
          <a:p>
            <a:pPr algn="ctr"/>
            <a:r>
              <a:rPr kumimoji="1" lang="ja-JP" altLang="en-US" sz="1000">
                <a:solidFill>
                  <a:schemeClr val="accent4">
                    <a:lumMod val="65000"/>
                    <a:lumOff val="35000"/>
                  </a:schemeClr>
                </a:solidFill>
                <a:latin typeface="+mn-ea"/>
              </a:rPr>
              <a:t>（</a:t>
            </a:r>
            <a:r>
              <a:rPr kumimoji="1" lang="en-US" altLang="ja-JP" sz="1000">
                <a:solidFill>
                  <a:schemeClr val="accent4">
                    <a:lumMod val="65000"/>
                    <a:lumOff val="35000"/>
                  </a:schemeClr>
                </a:solidFill>
                <a:latin typeface="+mn-ea"/>
              </a:rPr>
              <a:t>Neo</a:t>
            </a:r>
            <a:r>
              <a:rPr kumimoji="1" lang="ja-JP" altLang="en-US" sz="1000">
                <a:solidFill>
                  <a:schemeClr val="accent4">
                    <a:lumMod val="65000"/>
                    <a:lumOff val="35000"/>
                  </a:schemeClr>
                </a:solidFill>
                <a:latin typeface="+mn-ea"/>
              </a:rPr>
              <a:t>≠</a:t>
            </a:r>
            <a:r>
              <a:rPr kumimoji="1" lang="en-US" altLang="ja-JP" sz="1000">
                <a:solidFill>
                  <a:schemeClr val="accent4">
                    <a:lumMod val="65000"/>
                    <a:lumOff val="35000"/>
                  </a:schemeClr>
                </a:solidFill>
                <a:latin typeface="+mn-ea"/>
              </a:rPr>
              <a:t>SAP </a:t>
            </a:r>
            <a:r>
              <a:rPr kumimoji="1" lang="ja-JP" altLang="en-US" sz="1000">
                <a:solidFill>
                  <a:schemeClr val="accent4">
                    <a:lumMod val="65000"/>
                    <a:lumOff val="35000"/>
                  </a:schemeClr>
                </a:solidFill>
                <a:latin typeface="+mn-ea"/>
              </a:rPr>
              <a:t>かつ 請求ロック状態）</a:t>
            </a:r>
            <a:endParaRPr kumimoji="1" lang="en-US" altLang="ja-JP" sz="1000">
              <a:solidFill>
                <a:schemeClr val="accent4">
                  <a:lumMod val="65000"/>
                  <a:lumOff val="35000"/>
                </a:schemeClr>
              </a:solidFill>
              <a:latin typeface="+mn-ea"/>
            </a:endParaRPr>
          </a:p>
        </p:txBody>
      </p:sp>
      <p:sp>
        <p:nvSpPr>
          <p:cNvPr id="32" name="正方形/長方形 31">
            <a:extLst>
              <a:ext uri="{FF2B5EF4-FFF2-40B4-BE49-F238E27FC236}">
                <a16:creationId xmlns:a16="http://schemas.microsoft.com/office/drawing/2014/main" id="{55C03B2D-B90E-6A75-A77C-6BF4DE42F955}"/>
              </a:ext>
            </a:extLst>
          </p:cNvPr>
          <p:cNvSpPr/>
          <p:nvPr/>
        </p:nvSpPr>
        <p:spPr>
          <a:xfrm>
            <a:off x="6483307" y="2147238"/>
            <a:ext cx="851459" cy="31215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en-US" altLang="ja-JP" sz="1000">
                <a:solidFill>
                  <a:schemeClr val="accent4">
                    <a:lumMod val="65000"/>
                    <a:lumOff val="35000"/>
                  </a:schemeClr>
                </a:solidFill>
                <a:effectLst>
                  <a:glow rad="127000">
                    <a:schemeClr val="bg1"/>
                  </a:glow>
                </a:effectLst>
                <a:latin typeface="+mn-ea"/>
              </a:rPr>
              <a:t>Neo</a:t>
            </a:r>
            <a:r>
              <a:rPr lang="ja-JP" altLang="en-US" sz="1000">
                <a:solidFill>
                  <a:schemeClr val="accent4">
                    <a:lumMod val="65000"/>
                    <a:lumOff val="35000"/>
                  </a:schemeClr>
                </a:solidFill>
                <a:effectLst>
                  <a:glow rad="127000">
                    <a:schemeClr val="bg1"/>
                  </a:glow>
                </a:effectLst>
                <a:latin typeface="+mn-ea"/>
              </a:rPr>
              <a:t>返却</a:t>
            </a:r>
            <a:r>
              <a:rPr lang="ja-JP" altLang="en-US" sz="1000" b="1">
                <a:solidFill>
                  <a:srgbClr val="C00000"/>
                </a:solidFill>
                <a:effectLst>
                  <a:glow rad="127000">
                    <a:schemeClr val="bg1"/>
                  </a:glow>
                </a:effectLst>
                <a:latin typeface="+mn-ea"/>
              </a:rPr>
              <a:t>なし</a:t>
            </a:r>
            <a:endParaRPr kumimoji="1" lang="ja-JP" altLang="en-US" sz="1000" b="1">
              <a:solidFill>
                <a:srgbClr val="C00000"/>
              </a:solidFill>
              <a:effectLst>
                <a:glow rad="127000">
                  <a:schemeClr val="bg1"/>
                </a:glow>
              </a:effectLst>
              <a:latin typeface="+mn-ea"/>
            </a:endParaRPr>
          </a:p>
        </p:txBody>
      </p:sp>
      <p:cxnSp>
        <p:nvCxnSpPr>
          <p:cNvPr id="9" name="コネクタ: カギ線 8">
            <a:extLst>
              <a:ext uri="{FF2B5EF4-FFF2-40B4-BE49-F238E27FC236}">
                <a16:creationId xmlns:a16="http://schemas.microsoft.com/office/drawing/2014/main" id="{481E6B91-32F5-8069-925B-C97A2E94BE1A}"/>
              </a:ext>
            </a:extLst>
          </p:cNvPr>
          <p:cNvCxnSpPr>
            <a:cxnSpLocks/>
            <a:stCxn id="27" idx="3"/>
            <a:endCxn id="59" idx="1"/>
          </p:cNvCxnSpPr>
          <p:nvPr/>
        </p:nvCxnSpPr>
        <p:spPr>
          <a:xfrm flipV="1">
            <a:off x="5780509" y="2079231"/>
            <a:ext cx="2203832" cy="389257"/>
          </a:xfrm>
          <a:prstGeom prst="bentConnector3">
            <a:avLst/>
          </a:prstGeom>
          <a:ln>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 name="コネクタ: カギ線 18">
            <a:extLst>
              <a:ext uri="{FF2B5EF4-FFF2-40B4-BE49-F238E27FC236}">
                <a16:creationId xmlns:a16="http://schemas.microsoft.com/office/drawing/2014/main" id="{7E702A48-0F6B-B518-33BB-BD46DA420FAC}"/>
              </a:ext>
            </a:extLst>
          </p:cNvPr>
          <p:cNvCxnSpPr>
            <a:cxnSpLocks/>
          </p:cNvCxnSpPr>
          <p:nvPr/>
        </p:nvCxnSpPr>
        <p:spPr>
          <a:xfrm flipV="1">
            <a:off x="5805177" y="3914091"/>
            <a:ext cx="2203832" cy="389257"/>
          </a:xfrm>
          <a:prstGeom prst="bentConnector3">
            <a:avLst/>
          </a:prstGeom>
          <a:ln>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0" name="正方形/長方形 19">
            <a:extLst>
              <a:ext uri="{FF2B5EF4-FFF2-40B4-BE49-F238E27FC236}">
                <a16:creationId xmlns:a16="http://schemas.microsoft.com/office/drawing/2014/main" id="{E6439054-8547-4AA5-C0E9-53D4D94B2A9C}"/>
              </a:ext>
            </a:extLst>
          </p:cNvPr>
          <p:cNvSpPr/>
          <p:nvPr/>
        </p:nvSpPr>
        <p:spPr>
          <a:xfrm>
            <a:off x="2974657" y="4687462"/>
            <a:ext cx="639714" cy="193823"/>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000">
                <a:solidFill>
                  <a:schemeClr val="accent4">
                    <a:lumMod val="65000"/>
                    <a:lumOff val="35000"/>
                  </a:schemeClr>
                </a:solidFill>
                <a:effectLst>
                  <a:glow rad="127000">
                    <a:schemeClr val="bg1"/>
                  </a:glow>
                </a:effectLst>
                <a:latin typeface="+mn-ea"/>
              </a:rPr>
              <a:t>請求書</a:t>
            </a:r>
            <a:r>
              <a:rPr lang="en-US" altLang="ja-JP" sz="1000">
                <a:solidFill>
                  <a:schemeClr val="accent4">
                    <a:lumMod val="65000"/>
                    <a:lumOff val="35000"/>
                  </a:schemeClr>
                </a:solidFill>
                <a:effectLst>
                  <a:glow rad="127000">
                    <a:schemeClr val="bg1"/>
                  </a:glow>
                </a:effectLst>
                <a:latin typeface="+mn-ea"/>
              </a:rPr>
              <a:t>No</a:t>
            </a:r>
            <a:endParaRPr kumimoji="1" lang="ja-JP" altLang="en-US" sz="1000">
              <a:solidFill>
                <a:schemeClr val="accent4">
                  <a:lumMod val="65000"/>
                  <a:lumOff val="35000"/>
                </a:schemeClr>
              </a:solidFill>
              <a:effectLst>
                <a:glow rad="127000">
                  <a:schemeClr val="bg1"/>
                </a:glow>
              </a:effectLst>
              <a:latin typeface="+mn-ea"/>
            </a:endParaRPr>
          </a:p>
        </p:txBody>
      </p:sp>
      <p:sp>
        <p:nvSpPr>
          <p:cNvPr id="31" name="正方形/長方形 30">
            <a:extLst>
              <a:ext uri="{FF2B5EF4-FFF2-40B4-BE49-F238E27FC236}">
                <a16:creationId xmlns:a16="http://schemas.microsoft.com/office/drawing/2014/main" id="{AD37F2F9-81F8-13F8-1B43-ADE4E60AB70D}"/>
              </a:ext>
            </a:extLst>
          </p:cNvPr>
          <p:cNvSpPr/>
          <p:nvPr/>
        </p:nvSpPr>
        <p:spPr>
          <a:xfrm>
            <a:off x="2369082" y="6003812"/>
            <a:ext cx="893137" cy="456486"/>
          </a:xfrm>
          <a:prstGeom prst="rect">
            <a:avLst/>
          </a:prstGeom>
          <a:solidFill>
            <a:schemeClr val="bg1"/>
          </a:solidFill>
          <a:ln w="952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en-US" altLang="ja-JP" sz="1000">
                <a:solidFill>
                  <a:schemeClr val="accent4">
                    <a:lumMod val="65000"/>
                    <a:lumOff val="35000"/>
                  </a:schemeClr>
                </a:solidFill>
                <a:latin typeface="+mn-ea"/>
              </a:rPr>
              <a:t>ZD</a:t>
            </a:r>
            <a:r>
              <a:rPr kumimoji="1" lang="ja-JP" altLang="en-US" sz="1000">
                <a:solidFill>
                  <a:schemeClr val="accent4">
                    <a:lumMod val="65000"/>
                    <a:lumOff val="35000"/>
                  </a:schemeClr>
                </a:solidFill>
                <a:latin typeface="+mn-ea"/>
              </a:rPr>
              <a:t>ツール</a:t>
            </a:r>
          </a:p>
        </p:txBody>
      </p:sp>
      <p:grpSp>
        <p:nvGrpSpPr>
          <p:cNvPr id="134" name="グループ化 133">
            <a:extLst>
              <a:ext uri="{FF2B5EF4-FFF2-40B4-BE49-F238E27FC236}">
                <a16:creationId xmlns:a16="http://schemas.microsoft.com/office/drawing/2014/main" id="{58F9E940-7A0D-0DA2-D715-806CA56C1726}"/>
              </a:ext>
            </a:extLst>
          </p:cNvPr>
          <p:cNvGrpSpPr/>
          <p:nvPr/>
        </p:nvGrpSpPr>
        <p:grpSpPr>
          <a:xfrm>
            <a:off x="2685116" y="5638433"/>
            <a:ext cx="201177" cy="341571"/>
            <a:chOff x="2604196" y="5638433"/>
            <a:chExt cx="201177" cy="341571"/>
          </a:xfrm>
        </p:grpSpPr>
        <p:cxnSp>
          <p:nvCxnSpPr>
            <p:cNvPr id="50" name="直線矢印コネクタ 49">
              <a:extLst>
                <a:ext uri="{FF2B5EF4-FFF2-40B4-BE49-F238E27FC236}">
                  <a16:creationId xmlns:a16="http://schemas.microsoft.com/office/drawing/2014/main" id="{816F9F06-B449-47CF-39A1-D884C8FA334B}"/>
                </a:ext>
              </a:extLst>
            </p:cNvPr>
            <p:cNvCxnSpPr/>
            <p:nvPr/>
          </p:nvCxnSpPr>
          <p:spPr>
            <a:xfrm flipV="1">
              <a:off x="2604196" y="5638433"/>
              <a:ext cx="0" cy="341571"/>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A0D21E06-94C4-B1CD-F15E-F931941F25FC}"/>
                </a:ext>
              </a:extLst>
            </p:cNvPr>
            <p:cNvCxnSpPr>
              <a:cxnSpLocks/>
            </p:cNvCxnSpPr>
            <p:nvPr/>
          </p:nvCxnSpPr>
          <p:spPr>
            <a:xfrm rot="10800000" flipV="1">
              <a:off x="2805373" y="5638433"/>
              <a:ext cx="0" cy="341571"/>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55" name="正方形/長方形 54">
            <a:extLst>
              <a:ext uri="{FF2B5EF4-FFF2-40B4-BE49-F238E27FC236}">
                <a16:creationId xmlns:a16="http://schemas.microsoft.com/office/drawing/2014/main" id="{D99BC31D-476D-B43E-FDFF-F89406359D00}"/>
              </a:ext>
            </a:extLst>
          </p:cNvPr>
          <p:cNvSpPr/>
          <p:nvPr/>
        </p:nvSpPr>
        <p:spPr>
          <a:xfrm>
            <a:off x="3017360" y="5721117"/>
            <a:ext cx="489795" cy="176203"/>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000">
                <a:solidFill>
                  <a:schemeClr val="accent4">
                    <a:lumMod val="65000"/>
                    <a:lumOff val="35000"/>
                  </a:schemeClr>
                </a:solidFill>
                <a:latin typeface="+mn-ea"/>
              </a:rPr>
              <a:t>実行</a:t>
            </a:r>
            <a:r>
              <a:rPr lang="en-US" altLang="ja-JP" sz="1000" baseline="30000">
                <a:solidFill>
                  <a:schemeClr val="accent4">
                    <a:lumMod val="65000"/>
                    <a:lumOff val="35000"/>
                  </a:schemeClr>
                </a:solidFill>
                <a:latin typeface="+mn-ea"/>
              </a:rPr>
              <a:t>*</a:t>
            </a:r>
            <a:endParaRPr kumimoji="1" lang="ja-JP" altLang="en-US" sz="1000">
              <a:solidFill>
                <a:schemeClr val="accent4">
                  <a:lumMod val="65000"/>
                  <a:lumOff val="35000"/>
                </a:schemeClr>
              </a:solidFill>
              <a:latin typeface="+mn-ea"/>
            </a:endParaRPr>
          </a:p>
        </p:txBody>
      </p:sp>
      <p:sp>
        <p:nvSpPr>
          <p:cNvPr id="56" name="フローチャート: 書類 55">
            <a:extLst>
              <a:ext uri="{FF2B5EF4-FFF2-40B4-BE49-F238E27FC236}">
                <a16:creationId xmlns:a16="http://schemas.microsoft.com/office/drawing/2014/main" id="{ACA4D0E3-9BFD-4A3F-B357-FE6D50DD9EEA}"/>
              </a:ext>
            </a:extLst>
          </p:cNvPr>
          <p:cNvSpPr/>
          <p:nvPr/>
        </p:nvSpPr>
        <p:spPr>
          <a:xfrm>
            <a:off x="1802457" y="5602640"/>
            <a:ext cx="724504" cy="401172"/>
          </a:xfrm>
          <a:prstGeom prst="flowChartDocument">
            <a:avLst/>
          </a:prstGeom>
          <a:solidFill>
            <a:srgbClr val="F4F7FA"/>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en-US" altLang="ja-JP" sz="1000">
                <a:solidFill>
                  <a:schemeClr val="accent4">
                    <a:lumMod val="65000"/>
                    <a:lumOff val="35000"/>
                  </a:schemeClr>
                </a:solidFill>
                <a:latin typeface="+mn-ea"/>
              </a:rPr>
              <a:t>ZD</a:t>
            </a:r>
            <a:r>
              <a:rPr lang="ja-JP" altLang="en-US" sz="1000">
                <a:solidFill>
                  <a:schemeClr val="accent4">
                    <a:lumMod val="65000"/>
                    <a:lumOff val="35000"/>
                  </a:schemeClr>
                </a:solidFill>
                <a:latin typeface="+mn-ea"/>
              </a:rPr>
              <a:t>伝票</a:t>
            </a:r>
            <a:endParaRPr lang="en-US" altLang="ja-JP" sz="1000">
              <a:solidFill>
                <a:schemeClr val="accent4">
                  <a:lumMod val="65000"/>
                  <a:lumOff val="35000"/>
                </a:schemeClr>
              </a:solidFill>
              <a:latin typeface="+mn-ea"/>
            </a:endParaRPr>
          </a:p>
          <a:p>
            <a:pPr algn="ctr"/>
            <a:r>
              <a:rPr lang="ja-JP" altLang="en-US" sz="1000">
                <a:solidFill>
                  <a:schemeClr val="accent4">
                    <a:lumMod val="65000"/>
                    <a:lumOff val="35000"/>
                  </a:schemeClr>
                </a:solidFill>
                <a:latin typeface="+mn-ea"/>
              </a:rPr>
              <a:t>ファイル</a:t>
            </a:r>
            <a:endParaRPr kumimoji="1" lang="ja-JP" altLang="en-US" sz="1000">
              <a:solidFill>
                <a:schemeClr val="accent4">
                  <a:lumMod val="65000"/>
                  <a:lumOff val="35000"/>
                </a:schemeClr>
              </a:solidFill>
              <a:latin typeface="+mn-ea"/>
            </a:endParaRPr>
          </a:p>
        </p:txBody>
      </p:sp>
      <p:sp>
        <p:nvSpPr>
          <p:cNvPr id="131" name="正方形/長方形 130">
            <a:extLst>
              <a:ext uri="{FF2B5EF4-FFF2-40B4-BE49-F238E27FC236}">
                <a16:creationId xmlns:a16="http://schemas.microsoft.com/office/drawing/2014/main" id="{BAC684D1-A47E-1FFE-0BB9-AD73B77AAE48}"/>
              </a:ext>
            </a:extLst>
          </p:cNvPr>
          <p:cNvSpPr/>
          <p:nvPr/>
        </p:nvSpPr>
        <p:spPr>
          <a:xfrm>
            <a:off x="3304336" y="6247093"/>
            <a:ext cx="2475656" cy="21320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en-US" altLang="ja-JP" sz="1000">
                <a:solidFill>
                  <a:schemeClr val="accent4">
                    <a:lumMod val="65000"/>
                    <a:lumOff val="35000"/>
                  </a:schemeClr>
                </a:solidFill>
                <a:latin typeface="+mn-ea"/>
              </a:rPr>
              <a:t>*</a:t>
            </a:r>
            <a:r>
              <a:rPr lang="ja-JP" altLang="en-US" sz="1000">
                <a:solidFill>
                  <a:schemeClr val="accent4">
                    <a:lumMod val="65000"/>
                    <a:lumOff val="35000"/>
                  </a:schemeClr>
                </a:solidFill>
                <a:latin typeface="+mn-ea"/>
              </a:rPr>
              <a:t>保守担当者に</a:t>
            </a:r>
            <a:r>
              <a:rPr lang="en-US" altLang="ja-JP" sz="1000">
                <a:solidFill>
                  <a:schemeClr val="accent4">
                    <a:lumMod val="65000"/>
                    <a:lumOff val="35000"/>
                  </a:schemeClr>
                </a:solidFill>
                <a:latin typeface="+mn-ea"/>
              </a:rPr>
              <a:t>ZD</a:t>
            </a:r>
            <a:r>
              <a:rPr lang="ja-JP" altLang="en-US" sz="1000">
                <a:solidFill>
                  <a:schemeClr val="accent4">
                    <a:lumMod val="65000"/>
                    <a:lumOff val="35000"/>
                  </a:schemeClr>
                </a:solidFill>
                <a:latin typeface="+mn-ea"/>
              </a:rPr>
              <a:t>ツールの権限がある前提</a:t>
            </a:r>
            <a:endParaRPr kumimoji="1" lang="ja-JP" altLang="en-US" sz="1000">
              <a:solidFill>
                <a:schemeClr val="accent4">
                  <a:lumMod val="65000"/>
                  <a:lumOff val="35000"/>
                </a:schemeClr>
              </a:solidFill>
              <a:latin typeface="+mn-ea"/>
            </a:endParaRPr>
          </a:p>
        </p:txBody>
      </p:sp>
    </p:spTree>
    <p:extLst>
      <p:ext uri="{BB962C8B-B14F-4D97-AF65-F5344CB8AC3E}">
        <p14:creationId xmlns:p14="http://schemas.microsoft.com/office/powerpoint/2010/main" val="36037337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AF698F5E-9C69-3D1B-8DC6-B21206EA6A81}"/>
              </a:ext>
            </a:extLst>
          </p:cNvPr>
          <p:cNvSpPr>
            <a:spLocks noGrp="1"/>
          </p:cNvSpPr>
          <p:nvPr>
            <p:ph type="title"/>
          </p:nvPr>
        </p:nvSpPr>
        <p:spPr/>
        <p:txBody>
          <a:bodyPr/>
          <a:lstStyle/>
          <a:p>
            <a:r>
              <a:rPr kumimoji="1" lang="ja-JP" altLang="en-US"/>
              <a:t>ツール対象外の入金形態</a:t>
            </a:r>
            <a:r>
              <a:rPr kumimoji="1" lang="en-US" altLang="ja-JP"/>
              <a:t>C</a:t>
            </a:r>
            <a:r>
              <a:rPr kumimoji="1" lang="ja-JP" altLang="en-US"/>
              <a:t>について</a:t>
            </a:r>
          </a:p>
        </p:txBody>
      </p:sp>
      <p:sp>
        <p:nvSpPr>
          <p:cNvPr id="4" name="スライド番号プレースホルダー 3">
            <a:extLst>
              <a:ext uri="{FF2B5EF4-FFF2-40B4-BE49-F238E27FC236}">
                <a16:creationId xmlns:a16="http://schemas.microsoft.com/office/drawing/2014/main" id="{3633D630-5961-F50E-57AB-37C9A2A089E4}"/>
              </a:ext>
            </a:extLst>
          </p:cNvPr>
          <p:cNvSpPr>
            <a:spLocks noGrp="1"/>
          </p:cNvSpPr>
          <p:nvPr>
            <p:ph type="sldNum" sz="quarter" idx="10"/>
          </p:nvPr>
        </p:nvSpPr>
        <p:spPr/>
        <p:txBody>
          <a:bodyPr/>
          <a:lstStyle/>
          <a:p>
            <a:pPr>
              <a:defRPr/>
            </a:pPr>
            <a:fld id="{EB72A429-DDC7-41CC-AC2C-79132BE59620}" type="slidenum">
              <a:rPr lang="en-US" altLang="ja-JP" smtClean="0"/>
              <a:pPr>
                <a:defRPr/>
              </a:pPr>
              <a:t>25</a:t>
            </a:fld>
            <a:endParaRPr lang="en-US" altLang="ja-JP"/>
          </a:p>
        </p:txBody>
      </p:sp>
      <p:sp>
        <p:nvSpPr>
          <p:cNvPr id="2" name="コンテンツ プレースホルダー 1">
            <a:extLst>
              <a:ext uri="{FF2B5EF4-FFF2-40B4-BE49-F238E27FC236}">
                <a16:creationId xmlns:a16="http://schemas.microsoft.com/office/drawing/2014/main" id="{FCB1CE1D-5A2D-48BC-C210-BB87FE85147C}"/>
              </a:ext>
            </a:extLst>
          </p:cNvPr>
          <p:cNvSpPr>
            <a:spLocks noGrp="1"/>
          </p:cNvSpPr>
          <p:nvPr>
            <p:ph idx="1"/>
          </p:nvPr>
        </p:nvSpPr>
        <p:spPr>
          <a:xfrm>
            <a:off x="336522" y="642264"/>
            <a:ext cx="11525251" cy="701982"/>
          </a:xfrm>
        </p:spPr>
        <p:txBody>
          <a:bodyPr/>
          <a:lstStyle/>
          <a:p>
            <a:pPr>
              <a:spcBef>
                <a:spcPts val="0"/>
              </a:spcBef>
              <a:spcAft>
                <a:spcPts val="600"/>
              </a:spcAft>
              <a:buFont typeface="Arial" panose="020B0604020202020204" pitchFamily="34" charset="0"/>
              <a:buChar char="•"/>
            </a:pPr>
            <a:r>
              <a:rPr lang="ja-JP" altLang="en-US">
                <a:solidFill>
                  <a:schemeClr val="tx1">
                    <a:lumMod val="65000"/>
                    <a:lumOff val="35000"/>
                  </a:schemeClr>
                </a:solidFill>
                <a:latin typeface="+mn-ea"/>
                <a:ea typeface="+mn-ea"/>
              </a:rPr>
              <a:t>ツール対象としている入金形態</a:t>
            </a:r>
            <a:r>
              <a:rPr lang="en-US" altLang="ja-JP">
                <a:solidFill>
                  <a:schemeClr val="tx1">
                    <a:lumMod val="65000"/>
                    <a:lumOff val="35000"/>
                  </a:schemeClr>
                </a:solidFill>
                <a:latin typeface="+mn-ea"/>
                <a:ea typeface="+mn-ea"/>
              </a:rPr>
              <a:t>C</a:t>
            </a:r>
            <a:r>
              <a:rPr lang="ja-JP" altLang="en-US">
                <a:solidFill>
                  <a:schemeClr val="tx1">
                    <a:lumMod val="65000"/>
                    <a:lumOff val="35000"/>
                  </a:schemeClr>
                </a:solidFill>
                <a:latin typeface="+mn-ea"/>
                <a:ea typeface="+mn-ea"/>
              </a:rPr>
              <a:t>は、銀行振込、コンビニ収納、口座振替に属する</a:t>
            </a:r>
            <a:r>
              <a:rPr lang="en-US" altLang="ja-JP">
                <a:solidFill>
                  <a:schemeClr val="tx1">
                    <a:lumMod val="65000"/>
                    <a:lumOff val="35000"/>
                  </a:schemeClr>
                </a:solidFill>
                <a:latin typeface="+mn-ea"/>
                <a:ea typeface="+mn-ea"/>
              </a:rPr>
              <a:t>5</a:t>
            </a:r>
            <a:r>
              <a:rPr lang="ja-JP" altLang="en-US">
                <a:solidFill>
                  <a:schemeClr val="tx1">
                    <a:lumMod val="65000"/>
                    <a:lumOff val="35000"/>
                  </a:schemeClr>
                </a:solidFill>
                <a:latin typeface="+mn-ea"/>
                <a:ea typeface="+mn-ea"/>
              </a:rPr>
              <a:t>件のみであり、他のコードについては対象外とする</a:t>
            </a:r>
            <a:endParaRPr lang="en-US" altLang="ja-JP">
              <a:solidFill>
                <a:schemeClr val="tx1">
                  <a:lumMod val="65000"/>
                  <a:lumOff val="35000"/>
                </a:schemeClr>
              </a:solidFill>
              <a:latin typeface="+mn-ea"/>
              <a:ea typeface="+mn-ea"/>
            </a:endParaRPr>
          </a:p>
        </p:txBody>
      </p:sp>
      <p:grpSp>
        <p:nvGrpSpPr>
          <p:cNvPr id="19" name="グループ化 18">
            <a:extLst>
              <a:ext uri="{FF2B5EF4-FFF2-40B4-BE49-F238E27FC236}">
                <a16:creationId xmlns:a16="http://schemas.microsoft.com/office/drawing/2014/main" id="{0C090A38-5442-3367-8056-61ACE67D7C10}"/>
              </a:ext>
            </a:extLst>
          </p:cNvPr>
          <p:cNvGrpSpPr/>
          <p:nvPr/>
        </p:nvGrpSpPr>
        <p:grpSpPr>
          <a:xfrm>
            <a:off x="2796203" y="1163403"/>
            <a:ext cx="2124000" cy="288000"/>
            <a:chOff x="1828798" y="2761609"/>
            <a:chExt cx="3399692" cy="288000"/>
          </a:xfrm>
        </p:grpSpPr>
        <p:sp>
          <p:nvSpPr>
            <p:cNvPr id="20" name="正方形/長方形 19">
              <a:extLst>
                <a:ext uri="{FF2B5EF4-FFF2-40B4-BE49-F238E27FC236}">
                  <a16:creationId xmlns:a16="http://schemas.microsoft.com/office/drawing/2014/main" id="{78F233AD-8D70-3A7F-3679-F7E3ECC96421}"/>
                </a:ext>
              </a:extLst>
            </p:cNvPr>
            <p:cNvSpPr/>
            <p:nvPr/>
          </p:nvSpPr>
          <p:spPr>
            <a:xfrm>
              <a:off x="1828798" y="2761609"/>
              <a:ext cx="3399692" cy="288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R="0" lvl="0" algn="ctr" defTabSz="914400" rtl="0" eaLnBrk="1" fontAlgn="auto" latinLnBrk="0" hangingPunct="1">
                <a:lnSpc>
                  <a:spcPct val="100000"/>
                </a:lnSpc>
                <a:spcBef>
                  <a:spcPts val="600"/>
                </a:spcBef>
                <a:spcAft>
                  <a:spcPts val="0"/>
                </a:spcAft>
                <a:buClrTx/>
                <a:buSzTx/>
                <a:tabLst/>
                <a:defRPr/>
              </a:pPr>
              <a:r>
                <a:rPr lang="ja-JP" altLang="en-US" sz="1200">
                  <a:solidFill>
                    <a:srgbClr val="000000">
                      <a:lumMod val="65000"/>
                      <a:lumOff val="35000"/>
                    </a:srgbClr>
                  </a:solidFill>
                  <a:latin typeface="Meiryo UI"/>
                  <a:ea typeface="Meiryo UI"/>
                </a:rPr>
                <a:t>入金形態（和名）</a:t>
              </a:r>
              <a:endParaRPr kumimoji="1" lang="ja-JP" altLang="en-US" sz="1200" i="0" u="none" strike="noStrike" kern="1200" cap="none" spc="0" normalizeH="0" baseline="0" noProof="0">
                <a:ln>
                  <a:noFill/>
                </a:ln>
                <a:solidFill>
                  <a:srgbClr val="000000">
                    <a:lumMod val="65000"/>
                    <a:lumOff val="35000"/>
                  </a:srgbClr>
                </a:solidFill>
                <a:effectLst/>
                <a:uLnTx/>
                <a:uFillTx/>
                <a:latin typeface="Meiryo UI"/>
                <a:ea typeface="Meiryo UI"/>
                <a:cs typeface="+mn-cs"/>
              </a:endParaRPr>
            </a:p>
          </p:txBody>
        </p:sp>
        <p:cxnSp>
          <p:nvCxnSpPr>
            <p:cNvPr id="21" name="直線コネクタ 20">
              <a:extLst>
                <a:ext uri="{FF2B5EF4-FFF2-40B4-BE49-F238E27FC236}">
                  <a16:creationId xmlns:a16="http://schemas.microsoft.com/office/drawing/2014/main" id="{CE99D4AB-6B76-DE3C-04D6-9807850FA4E5}"/>
                </a:ext>
              </a:extLst>
            </p:cNvPr>
            <p:cNvCxnSpPr>
              <a:cxnSpLocks/>
            </p:cNvCxnSpPr>
            <p:nvPr/>
          </p:nvCxnSpPr>
          <p:spPr>
            <a:xfrm>
              <a:off x="1828798" y="3049609"/>
              <a:ext cx="3399692"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48" name="四角形: 角を丸くする 47">
            <a:extLst>
              <a:ext uri="{FF2B5EF4-FFF2-40B4-BE49-F238E27FC236}">
                <a16:creationId xmlns:a16="http://schemas.microsoft.com/office/drawing/2014/main" id="{229D1A63-6E5C-CA82-B159-1836F4D76E9C}"/>
              </a:ext>
            </a:extLst>
          </p:cNvPr>
          <p:cNvSpPr/>
          <p:nvPr/>
        </p:nvSpPr>
        <p:spPr>
          <a:xfrm>
            <a:off x="1205411" y="1544470"/>
            <a:ext cx="1023815" cy="642798"/>
          </a:xfrm>
          <a:prstGeom prst="roundRect">
            <a:avLst/>
          </a:prstGeom>
          <a:solidFill>
            <a:srgbClr val="3F6797"/>
          </a:solidFill>
          <a:ln w="9525">
            <a:solidFill>
              <a:srgbClr val="3F6797"/>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ja-JP" altLang="en-US" sz="1050" b="1">
                <a:solidFill>
                  <a:srgbClr val="FFFFFF"/>
                </a:solidFill>
                <a:latin typeface="Meiryo UI"/>
                <a:ea typeface="Meiryo UI"/>
              </a:rPr>
              <a:t>銀行振込</a:t>
            </a:r>
          </a:p>
        </p:txBody>
      </p:sp>
      <p:sp>
        <p:nvSpPr>
          <p:cNvPr id="49" name="四角形: 角を丸くする 48">
            <a:extLst>
              <a:ext uri="{FF2B5EF4-FFF2-40B4-BE49-F238E27FC236}">
                <a16:creationId xmlns:a16="http://schemas.microsoft.com/office/drawing/2014/main" id="{24E0B19F-33FE-B58A-AB8F-5D7AF7115325}"/>
              </a:ext>
            </a:extLst>
          </p:cNvPr>
          <p:cNvSpPr/>
          <p:nvPr/>
        </p:nvSpPr>
        <p:spPr>
          <a:xfrm>
            <a:off x="1205411" y="2241279"/>
            <a:ext cx="1023815" cy="294393"/>
          </a:xfrm>
          <a:prstGeom prst="roundRect">
            <a:avLst/>
          </a:prstGeom>
          <a:solidFill>
            <a:srgbClr val="3F6797"/>
          </a:solidFill>
          <a:ln w="9525">
            <a:solidFill>
              <a:srgbClr val="3F6797"/>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ja-JP" altLang="en-US" sz="1050" b="1">
                <a:solidFill>
                  <a:srgbClr val="FFFFFF"/>
                </a:solidFill>
                <a:latin typeface="Meiryo UI"/>
                <a:ea typeface="Meiryo UI"/>
              </a:rPr>
              <a:t>コンビニ収納</a:t>
            </a:r>
          </a:p>
        </p:txBody>
      </p:sp>
      <p:sp>
        <p:nvSpPr>
          <p:cNvPr id="50" name="四角形: 角を丸くする 49">
            <a:extLst>
              <a:ext uri="{FF2B5EF4-FFF2-40B4-BE49-F238E27FC236}">
                <a16:creationId xmlns:a16="http://schemas.microsoft.com/office/drawing/2014/main" id="{3A32BF7E-7C46-A89A-1739-FF24001AB4A4}"/>
              </a:ext>
            </a:extLst>
          </p:cNvPr>
          <p:cNvSpPr/>
          <p:nvPr/>
        </p:nvSpPr>
        <p:spPr>
          <a:xfrm>
            <a:off x="1205411" y="2589683"/>
            <a:ext cx="1023815" cy="642799"/>
          </a:xfrm>
          <a:prstGeom prst="roundRect">
            <a:avLst/>
          </a:prstGeom>
          <a:solidFill>
            <a:srgbClr val="3F6797"/>
          </a:solidFill>
          <a:ln w="9525">
            <a:solidFill>
              <a:srgbClr val="3F6797"/>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ja-JP" altLang="en-US" sz="1050" b="1">
                <a:solidFill>
                  <a:srgbClr val="FFFFFF"/>
                </a:solidFill>
                <a:latin typeface="Meiryo UI"/>
                <a:ea typeface="Meiryo UI"/>
              </a:rPr>
              <a:t>口座振替</a:t>
            </a:r>
          </a:p>
        </p:txBody>
      </p:sp>
      <p:sp>
        <p:nvSpPr>
          <p:cNvPr id="7" name="正方形/長方形 6">
            <a:extLst>
              <a:ext uri="{FF2B5EF4-FFF2-40B4-BE49-F238E27FC236}">
                <a16:creationId xmlns:a16="http://schemas.microsoft.com/office/drawing/2014/main" id="{E28A4F62-5EC7-9ADB-1193-29B056FCF48B}"/>
              </a:ext>
            </a:extLst>
          </p:cNvPr>
          <p:cNvSpPr/>
          <p:nvPr/>
        </p:nvSpPr>
        <p:spPr>
          <a:xfrm>
            <a:off x="2796203" y="1544469"/>
            <a:ext cx="2123999" cy="294393"/>
          </a:xfrm>
          <a:prstGeom prst="rect">
            <a:avLst/>
          </a:prstGeom>
          <a:solidFill>
            <a:schemeClr val="bg1">
              <a:lumMod val="95000"/>
            </a:schemeClr>
          </a:solidFill>
          <a:ln w="9525">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schemeClr val="tx1">
                    <a:lumMod val="65000"/>
                    <a:lumOff val="35000"/>
                  </a:schemeClr>
                </a:solidFill>
                <a:effectLst/>
                <a:uLnTx/>
                <a:uFillTx/>
                <a:latin typeface="Meiryo UI"/>
                <a:ea typeface="Meiryo UI"/>
                <a:cs typeface="+mn-cs"/>
              </a:rPr>
              <a:t>当座預金</a:t>
            </a:r>
            <a:endParaRPr kumimoji="1" lang="ja-JP" altLang="en-US" sz="1200" i="0" u="none" strike="noStrike" kern="1200" cap="none" spc="0" normalizeH="0" baseline="0" noProof="0">
              <a:ln>
                <a:noFill/>
              </a:ln>
              <a:solidFill>
                <a:schemeClr val="tx1">
                  <a:lumMod val="65000"/>
                  <a:lumOff val="35000"/>
                </a:schemeClr>
              </a:solidFill>
              <a:effectLst/>
              <a:uLnTx/>
              <a:uFillTx/>
              <a:latin typeface="Meiryo UI"/>
              <a:ea typeface="Meiryo UI"/>
              <a:cs typeface="+mn-cs"/>
            </a:endParaRPr>
          </a:p>
        </p:txBody>
      </p:sp>
      <p:sp>
        <p:nvSpPr>
          <p:cNvPr id="38" name="正方形/長方形 37">
            <a:extLst>
              <a:ext uri="{FF2B5EF4-FFF2-40B4-BE49-F238E27FC236}">
                <a16:creationId xmlns:a16="http://schemas.microsoft.com/office/drawing/2014/main" id="{714FB8F3-AE46-7ADF-C40B-7A6FE9CBF795}"/>
              </a:ext>
            </a:extLst>
          </p:cNvPr>
          <p:cNvSpPr/>
          <p:nvPr/>
        </p:nvSpPr>
        <p:spPr>
          <a:xfrm>
            <a:off x="2796203" y="1892874"/>
            <a:ext cx="2123999" cy="294393"/>
          </a:xfrm>
          <a:prstGeom prst="rect">
            <a:avLst/>
          </a:prstGeom>
          <a:solidFill>
            <a:schemeClr val="bg1">
              <a:lumMod val="95000"/>
            </a:schemeClr>
          </a:solidFill>
          <a:ln w="9525">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schemeClr val="tx1">
                    <a:lumMod val="65000"/>
                    <a:lumOff val="35000"/>
                  </a:schemeClr>
                </a:solidFill>
                <a:effectLst/>
                <a:uLnTx/>
                <a:uFillTx/>
                <a:latin typeface="Meiryo UI"/>
                <a:ea typeface="Meiryo UI"/>
                <a:cs typeface="+mn-cs"/>
              </a:rPr>
              <a:t>普通預金</a:t>
            </a:r>
            <a:endParaRPr kumimoji="1" lang="ja-JP" altLang="en-US" sz="1200" i="0" u="none" strike="noStrike" kern="1200" cap="none" spc="0" normalizeH="0" baseline="0" noProof="0">
              <a:ln>
                <a:noFill/>
              </a:ln>
              <a:solidFill>
                <a:schemeClr val="tx1">
                  <a:lumMod val="65000"/>
                  <a:lumOff val="35000"/>
                </a:schemeClr>
              </a:solidFill>
              <a:effectLst/>
              <a:uLnTx/>
              <a:uFillTx/>
              <a:latin typeface="Meiryo UI"/>
              <a:ea typeface="Meiryo UI"/>
              <a:cs typeface="+mn-cs"/>
            </a:endParaRPr>
          </a:p>
        </p:txBody>
      </p:sp>
      <p:sp>
        <p:nvSpPr>
          <p:cNvPr id="41" name="正方形/長方形 40">
            <a:extLst>
              <a:ext uri="{FF2B5EF4-FFF2-40B4-BE49-F238E27FC236}">
                <a16:creationId xmlns:a16="http://schemas.microsoft.com/office/drawing/2014/main" id="{49B9636D-67D3-00CF-55F1-3618F6D6E7D6}"/>
              </a:ext>
            </a:extLst>
          </p:cNvPr>
          <p:cNvSpPr/>
          <p:nvPr/>
        </p:nvSpPr>
        <p:spPr>
          <a:xfrm>
            <a:off x="2796203" y="2241279"/>
            <a:ext cx="2123999" cy="294393"/>
          </a:xfrm>
          <a:prstGeom prst="rect">
            <a:avLst/>
          </a:prstGeom>
          <a:solidFill>
            <a:schemeClr val="bg1">
              <a:lumMod val="95000"/>
            </a:schemeClr>
          </a:solidFill>
          <a:ln w="9525">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b="1">
                <a:solidFill>
                  <a:schemeClr val="tx1">
                    <a:lumMod val="65000"/>
                    <a:lumOff val="35000"/>
                  </a:schemeClr>
                </a:solidFill>
                <a:latin typeface="Meiryo UI"/>
                <a:ea typeface="Meiryo UI"/>
              </a:rPr>
              <a:t>当座</a:t>
            </a:r>
            <a:r>
              <a:rPr lang="en-US" altLang="ja-JP" sz="1200" b="1">
                <a:solidFill>
                  <a:schemeClr val="tx1">
                    <a:lumMod val="65000"/>
                    <a:lumOff val="35000"/>
                  </a:schemeClr>
                </a:solidFill>
                <a:latin typeface="Meiryo UI"/>
                <a:ea typeface="Meiryo UI"/>
              </a:rPr>
              <a:t>CVS</a:t>
            </a:r>
            <a:endParaRPr kumimoji="1" lang="ja-JP" altLang="en-US" sz="1200" i="0" u="none" strike="noStrike" kern="1200" cap="none" spc="0" normalizeH="0" baseline="0" noProof="0">
              <a:ln>
                <a:noFill/>
              </a:ln>
              <a:solidFill>
                <a:schemeClr val="tx1">
                  <a:lumMod val="65000"/>
                  <a:lumOff val="35000"/>
                </a:schemeClr>
              </a:solidFill>
              <a:effectLst/>
              <a:uLnTx/>
              <a:uFillTx/>
              <a:latin typeface="Meiryo UI"/>
              <a:ea typeface="Meiryo UI"/>
              <a:cs typeface="+mn-cs"/>
            </a:endParaRPr>
          </a:p>
        </p:txBody>
      </p:sp>
      <p:sp>
        <p:nvSpPr>
          <p:cNvPr id="44" name="正方形/長方形 43">
            <a:extLst>
              <a:ext uri="{FF2B5EF4-FFF2-40B4-BE49-F238E27FC236}">
                <a16:creationId xmlns:a16="http://schemas.microsoft.com/office/drawing/2014/main" id="{7AECB1F1-B0DE-4033-886E-7B986B9D0E2F}"/>
              </a:ext>
            </a:extLst>
          </p:cNvPr>
          <p:cNvSpPr/>
          <p:nvPr/>
        </p:nvSpPr>
        <p:spPr>
          <a:xfrm>
            <a:off x="2796203" y="2589684"/>
            <a:ext cx="2123999" cy="294393"/>
          </a:xfrm>
          <a:prstGeom prst="rect">
            <a:avLst/>
          </a:prstGeom>
          <a:solidFill>
            <a:schemeClr val="bg1">
              <a:lumMod val="95000"/>
            </a:schemeClr>
          </a:solidFill>
          <a:ln w="9525">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b="1">
                <a:solidFill>
                  <a:schemeClr val="tx1">
                    <a:lumMod val="65000"/>
                    <a:lumOff val="35000"/>
                  </a:schemeClr>
                </a:solidFill>
                <a:latin typeface="Meiryo UI"/>
                <a:ea typeface="Meiryo UI"/>
              </a:rPr>
              <a:t>当座自動引落</a:t>
            </a:r>
            <a:endParaRPr kumimoji="1" lang="ja-JP" altLang="en-US" sz="1200" i="0" u="none" strike="noStrike" kern="1200" cap="none" spc="0" normalizeH="0" baseline="0" noProof="0">
              <a:ln>
                <a:noFill/>
              </a:ln>
              <a:solidFill>
                <a:schemeClr val="tx1">
                  <a:lumMod val="65000"/>
                  <a:lumOff val="35000"/>
                </a:schemeClr>
              </a:solidFill>
              <a:effectLst/>
              <a:uLnTx/>
              <a:uFillTx/>
              <a:latin typeface="Meiryo UI"/>
              <a:ea typeface="Meiryo UI"/>
              <a:cs typeface="+mn-cs"/>
            </a:endParaRPr>
          </a:p>
        </p:txBody>
      </p:sp>
      <p:sp>
        <p:nvSpPr>
          <p:cNvPr id="47" name="正方形/長方形 46">
            <a:extLst>
              <a:ext uri="{FF2B5EF4-FFF2-40B4-BE49-F238E27FC236}">
                <a16:creationId xmlns:a16="http://schemas.microsoft.com/office/drawing/2014/main" id="{F0A92958-661F-FA08-30D2-81B7195516E2}"/>
              </a:ext>
            </a:extLst>
          </p:cNvPr>
          <p:cNvSpPr/>
          <p:nvPr/>
        </p:nvSpPr>
        <p:spPr>
          <a:xfrm>
            <a:off x="2796203" y="2938089"/>
            <a:ext cx="2123999" cy="294393"/>
          </a:xfrm>
          <a:prstGeom prst="rect">
            <a:avLst/>
          </a:prstGeom>
          <a:solidFill>
            <a:schemeClr val="bg1">
              <a:lumMod val="95000"/>
            </a:schemeClr>
          </a:solidFill>
          <a:ln w="9525">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b="1">
                <a:solidFill>
                  <a:schemeClr val="tx1">
                    <a:lumMod val="65000"/>
                    <a:lumOff val="35000"/>
                  </a:schemeClr>
                </a:solidFill>
                <a:latin typeface="Meiryo UI"/>
                <a:ea typeface="Meiryo UI"/>
              </a:rPr>
              <a:t>当座引落</a:t>
            </a:r>
            <a:r>
              <a:rPr lang="en-US" altLang="ja-JP" sz="1200" b="1">
                <a:solidFill>
                  <a:schemeClr val="tx1">
                    <a:lumMod val="65000"/>
                    <a:lumOff val="35000"/>
                  </a:schemeClr>
                </a:solidFill>
                <a:latin typeface="Meiryo UI"/>
                <a:ea typeface="Meiryo UI"/>
              </a:rPr>
              <a:t>JCB</a:t>
            </a:r>
            <a:endParaRPr kumimoji="1" lang="ja-JP" altLang="en-US" sz="1200" i="0" u="none" strike="noStrike" kern="1200" cap="none" spc="0" normalizeH="0" baseline="0" noProof="0">
              <a:ln>
                <a:noFill/>
              </a:ln>
              <a:solidFill>
                <a:schemeClr val="tx1">
                  <a:lumMod val="65000"/>
                  <a:lumOff val="35000"/>
                </a:schemeClr>
              </a:solidFill>
              <a:effectLst/>
              <a:uLnTx/>
              <a:uFillTx/>
              <a:latin typeface="Meiryo UI"/>
              <a:ea typeface="Meiryo UI"/>
              <a:cs typeface="+mn-cs"/>
            </a:endParaRPr>
          </a:p>
        </p:txBody>
      </p:sp>
      <p:sp>
        <p:nvSpPr>
          <p:cNvPr id="53" name="正方形/長方形 52">
            <a:extLst>
              <a:ext uri="{FF2B5EF4-FFF2-40B4-BE49-F238E27FC236}">
                <a16:creationId xmlns:a16="http://schemas.microsoft.com/office/drawing/2014/main" id="{19485158-C951-3B60-63FE-B9408D43EB48}"/>
              </a:ext>
            </a:extLst>
          </p:cNvPr>
          <p:cNvSpPr/>
          <p:nvPr/>
        </p:nvSpPr>
        <p:spPr>
          <a:xfrm>
            <a:off x="2796203" y="3286494"/>
            <a:ext cx="2123999" cy="294393"/>
          </a:xfrm>
          <a:prstGeom prst="rect">
            <a:avLst/>
          </a:prstGeom>
          <a:solidFill>
            <a:schemeClr val="bg1">
              <a:lumMod val="95000"/>
            </a:schemeClr>
          </a:solidFill>
          <a:ln w="9525">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a:solidFill>
                  <a:schemeClr val="tx1">
                    <a:lumMod val="65000"/>
                    <a:lumOff val="35000"/>
                  </a:schemeClr>
                </a:solidFill>
                <a:latin typeface="Meiryo UI"/>
                <a:ea typeface="Meiryo UI"/>
              </a:rPr>
              <a:t>小切手</a:t>
            </a:r>
            <a:endParaRPr kumimoji="1" lang="ja-JP" altLang="en-US" sz="1200" i="0" u="none" strike="noStrike" kern="1200" cap="none" spc="0" normalizeH="0" baseline="0" noProof="0">
              <a:ln>
                <a:noFill/>
              </a:ln>
              <a:solidFill>
                <a:schemeClr val="tx1">
                  <a:lumMod val="65000"/>
                  <a:lumOff val="35000"/>
                </a:schemeClr>
              </a:solidFill>
              <a:effectLst/>
              <a:uLnTx/>
              <a:uFillTx/>
              <a:latin typeface="Meiryo UI"/>
              <a:ea typeface="Meiryo UI"/>
              <a:cs typeface="+mn-cs"/>
            </a:endParaRPr>
          </a:p>
        </p:txBody>
      </p:sp>
      <p:sp>
        <p:nvSpPr>
          <p:cNvPr id="56" name="正方形/長方形 55">
            <a:extLst>
              <a:ext uri="{FF2B5EF4-FFF2-40B4-BE49-F238E27FC236}">
                <a16:creationId xmlns:a16="http://schemas.microsoft.com/office/drawing/2014/main" id="{118E81CF-3693-228B-83A7-CA9D45FA0EFE}"/>
              </a:ext>
            </a:extLst>
          </p:cNvPr>
          <p:cNvSpPr/>
          <p:nvPr/>
        </p:nvSpPr>
        <p:spPr>
          <a:xfrm>
            <a:off x="2796203" y="3634899"/>
            <a:ext cx="2123999" cy="294393"/>
          </a:xfrm>
          <a:prstGeom prst="rect">
            <a:avLst/>
          </a:prstGeom>
          <a:solidFill>
            <a:schemeClr val="bg1">
              <a:lumMod val="95000"/>
            </a:schemeClr>
          </a:solidFill>
          <a:ln w="9525">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i="0" u="none" strike="noStrike" kern="1200" cap="none" spc="0" normalizeH="0" baseline="0" noProof="0">
                <a:ln>
                  <a:noFill/>
                </a:ln>
                <a:solidFill>
                  <a:schemeClr val="tx1">
                    <a:lumMod val="65000"/>
                    <a:lumOff val="35000"/>
                  </a:schemeClr>
                </a:solidFill>
                <a:effectLst/>
                <a:uLnTx/>
                <a:uFillTx/>
                <a:latin typeface="Meiryo UI"/>
                <a:ea typeface="Meiryo UI"/>
                <a:cs typeface="+mn-cs"/>
              </a:rPr>
              <a:t>受取手形</a:t>
            </a:r>
          </a:p>
        </p:txBody>
      </p:sp>
      <p:sp>
        <p:nvSpPr>
          <p:cNvPr id="59" name="正方形/長方形 58">
            <a:extLst>
              <a:ext uri="{FF2B5EF4-FFF2-40B4-BE49-F238E27FC236}">
                <a16:creationId xmlns:a16="http://schemas.microsoft.com/office/drawing/2014/main" id="{A60F8B8A-3874-77DD-D8A1-311ABF8D9A1C}"/>
              </a:ext>
            </a:extLst>
          </p:cNvPr>
          <p:cNvSpPr/>
          <p:nvPr/>
        </p:nvSpPr>
        <p:spPr>
          <a:xfrm>
            <a:off x="2796203" y="3983304"/>
            <a:ext cx="2123999" cy="294393"/>
          </a:xfrm>
          <a:prstGeom prst="rect">
            <a:avLst/>
          </a:prstGeom>
          <a:solidFill>
            <a:schemeClr val="bg1">
              <a:lumMod val="95000"/>
            </a:schemeClr>
          </a:solidFill>
          <a:ln w="9525">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a:solidFill>
                  <a:schemeClr val="tx1">
                    <a:lumMod val="65000"/>
                    <a:lumOff val="35000"/>
                  </a:schemeClr>
                </a:solidFill>
                <a:latin typeface="Meiryo UI"/>
                <a:ea typeface="Meiryo UI"/>
              </a:rPr>
              <a:t>先日付小切手</a:t>
            </a:r>
            <a:endParaRPr kumimoji="1" lang="ja-JP" altLang="en-US" sz="1200" i="0" u="none" strike="noStrike" kern="1200" cap="none" spc="0" normalizeH="0" baseline="0" noProof="0">
              <a:ln>
                <a:noFill/>
              </a:ln>
              <a:solidFill>
                <a:schemeClr val="tx1">
                  <a:lumMod val="65000"/>
                  <a:lumOff val="35000"/>
                </a:schemeClr>
              </a:solidFill>
              <a:effectLst/>
              <a:uLnTx/>
              <a:uFillTx/>
              <a:latin typeface="Meiryo UI"/>
              <a:ea typeface="Meiryo UI"/>
              <a:cs typeface="+mn-cs"/>
            </a:endParaRPr>
          </a:p>
        </p:txBody>
      </p:sp>
      <p:sp>
        <p:nvSpPr>
          <p:cNvPr id="62" name="正方形/長方形 61">
            <a:extLst>
              <a:ext uri="{FF2B5EF4-FFF2-40B4-BE49-F238E27FC236}">
                <a16:creationId xmlns:a16="http://schemas.microsoft.com/office/drawing/2014/main" id="{9997A4AF-253D-4384-00D6-6DBF6E381F3E}"/>
              </a:ext>
            </a:extLst>
          </p:cNvPr>
          <p:cNvSpPr/>
          <p:nvPr/>
        </p:nvSpPr>
        <p:spPr>
          <a:xfrm>
            <a:off x="2796203" y="4331709"/>
            <a:ext cx="2123999" cy="294393"/>
          </a:xfrm>
          <a:prstGeom prst="rect">
            <a:avLst/>
          </a:prstGeom>
          <a:solidFill>
            <a:schemeClr val="bg1">
              <a:lumMod val="95000"/>
            </a:schemeClr>
          </a:solidFill>
          <a:ln w="9525">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i="0" u="none" strike="noStrike" kern="1200" cap="none" spc="0" normalizeH="0" baseline="0" noProof="0">
                <a:ln>
                  <a:noFill/>
                </a:ln>
                <a:solidFill>
                  <a:schemeClr val="tx1">
                    <a:lumMod val="65000"/>
                    <a:lumOff val="35000"/>
                  </a:schemeClr>
                </a:solidFill>
                <a:effectLst/>
                <a:uLnTx/>
                <a:uFillTx/>
                <a:latin typeface="Meiryo UI"/>
                <a:ea typeface="Meiryo UI"/>
                <a:cs typeface="+mn-cs"/>
              </a:rPr>
              <a:t>相殺</a:t>
            </a:r>
          </a:p>
        </p:txBody>
      </p:sp>
      <p:sp>
        <p:nvSpPr>
          <p:cNvPr id="66" name="正方形/長方形 65">
            <a:extLst>
              <a:ext uri="{FF2B5EF4-FFF2-40B4-BE49-F238E27FC236}">
                <a16:creationId xmlns:a16="http://schemas.microsoft.com/office/drawing/2014/main" id="{2116A362-5BC0-FE08-89DA-4E095FBAE1E1}"/>
              </a:ext>
            </a:extLst>
          </p:cNvPr>
          <p:cNvSpPr/>
          <p:nvPr/>
        </p:nvSpPr>
        <p:spPr>
          <a:xfrm>
            <a:off x="2796203" y="4680114"/>
            <a:ext cx="2123999" cy="294393"/>
          </a:xfrm>
          <a:prstGeom prst="rect">
            <a:avLst/>
          </a:prstGeom>
          <a:solidFill>
            <a:schemeClr val="bg1">
              <a:lumMod val="95000"/>
            </a:schemeClr>
          </a:solidFill>
          <a:ln w="9525">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a:solidFill>
                  <a:schemeClr val="tx1">
                    <a:lumMod val="65000"/>
                    <a:lumOff val="35000"/>
                  </a:schemeClr>
                </a:solidFill>
                <a:latin typeface="Meiryo UI"/>
                <a:ea typeface="Meiryo UI"/>
              </a:rPr>
              <a:t>切手</a:t>
            </a:r>
            <a:endParaRPr kumimoji="1" lang="ja-JP" altLang="en-US" sz="1200" i="0" u="none" strike="noStrike" kern="1200" cap="none" spc="0" normalizeH="0" baseline="0" noProof="0">
              <a:ln>
                <a:noFill/>
              </a:ln>
              <a:solidFill>
                <a:schemeClr val="tx1">
                  <a:lumMod val="65000"/>
                  <a:lumOff val="35000"/>
                </a:schemeClr>
              </a:solidFill>
              <a:effectLst/>
              <a:uLnTx/>
              <a:uFillTx/>
              <a:latin typeface="Meiryo UI"/>
              <a:ea typeface="Meiryo UI"/>
              <a:cs typeface="+mn-cs"/>
            </a:endParaRPr>
          </a:p>
        </p:txBody>
      </p:sp>
      <p:sp>
        <p:nvSpPr>
          <p:cNvPr id="69" name="正方形/長方形 68">
            <a:extLst>
              <a:ext uri="{FF2B5EF4-FFF2-40B4-BE49-F238E27FC236}">
                <a16:creationId xmlns:a16="http://schemas.microsoft.com/office/drawing/2014/main" id="{1006D8A3-4DA1-4EF0-31E3-B7812C52FD19}"/>
              </a:ext>
            </a:extLst>
          </p:cNvPr>
          <p:cNvSpPr/>
          <p:nvPr/>
        </p:nvSpPr>
        <p:spPr>
          <a:xfrm>
            <a:off x="2796203" y="5028519"/>
            <a:ext cx="2123999" cy="294393"/>
          </a:xfrm>
          <a:prstGeom prst="rect">
            <a:avLst/>
          </a:prstGeom>
          <a:solidFill>
            <a:schemeClr val="bg1">
              <a:lumMod val="95000"/>
            </a:schemeClr>
          </a:solidFill>
          <a:ln w="9525">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a:solidFill>
                  <a:schemeClr val="tx1">
                    <a:lumMod val="65000"/>
                    <a:lumOff val="35000"/>
                  </a:schemeClr>
                </a:solidFill>
                <a:latin typeface="Meiryo UI"/>
                <a:ea typeface="Meiryo UI"/>
              </a:rPr>
              <a:t>為替差損</a:t>
            </a:r>
            <a:endParaRPr kumimoji="1" lang="ja-JP" altLang="en-US" sz="1200" i="0" u="none" strike="noStrike" kern="1200" cap="none" spc="0" normalizeH="0" baseline="0" noProof="0">
              <a:ln>
                <a:noFill/>
              </a:ln>
              <a:solidFill>
                <a:schemeClr val="tx1">
                  <a:lumMod val="65000"/>
                  <a:lumOff val="35000"/>
                </a:schemeClr>
              </a:solidFill>
              <a:effectLst/>
              <a:uLnTx/>
              <a:uFillTx/>
              <a:latin typeface="Meiryo UI"/>
              <a:ea typeface="Meiryo UI"/>
              <a:cs typeface="+mn-cs"/>
            </a:endParaRPr>
          </a:p>
        </p:txBody>
      </p:sp>
      <p:sp>
        <p:nvSpPr>
          <p:cNvPr id="72" name="正方形/長方形 71">
            <a:extLst>
              <a:ext uri="{FF2B5EF4-FFF2-40B4-BE49-F238E27FC236}">
                <a16:creationId xmlns:a16="http://schemas.microsoft.com/office/drawing/2014/main" id="{835DC53E-51B8-7772-4EAC-8E7EA7A8DEBB}"/>
              </a:ext>
            </a:extLst>
          </p:cNvPr>
          <p:cNvSpPr/>
          <p:nvPr/>
        </p:nvSpPr>
        <p:spPr>
          <a:xfrm>
            <a:off x="2796203" y="5376924"/>
            <a:ext cx="2123999" cy="294393"/>
          </a:xfrm>
          <a:prstGeom prst="rect">
            <a:avLst/>
          </a:prstGeom>
          <a:solidFill>
            <a:schemeClr val="bg1">
              <a:lumMod val="95000"/>
            </a:schemeClr>
          </a:solidFill>
          <a:ln w="9525">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i="0" u="none" strike="noStrike" kern="1200" cap="none" spc="0" normalizeH="0" baseline="0" noProof="0">
                <a:ln>
                  <a:noFill/>
                </a:ln>
                <a:solidFill>
                  <a:schemeClr val="tx1">
                    <a:lumMod val="65000"/>
                    <a:lumOff val="35000"/>
                  </a:schemeClr>
                </a:solidFill>
                <a:effectLst/>
                <a:uLnTx/>
                <a:uFillTx/>
                <a:latin typeface="Meiryo UI"/>
                <a:ea typeface="Meiryo UI"/>
                <a:cs typeface="+mn-cs"/>
              </a:rPr>
              <a:t>振替</a:t>
            </a:r>
            <a:r>
              <a:rPr kumimoji="1" lang="en-US" altLang="ja-JP" sz="1200" i="0" u="none" strike="noStrike" kern="1200" cap="none" spc="0" normalizeH="0" baseline="0" noProof="0">
                <a:ln>
                  <a:noFill/>
                </a:ln>
                <a:solidFill>
                  <a:schemeClr val="tx1">
                    <a:lumMod val="65000"/>
                    <a:lumOff val="35000"/>
                  </a:schemeClr>
                </a:solidFill>
                <a:effectLst/>
                <a:uLnTx/>
                <a:uFillTx/>
                <a:latin typeface="Meiryo UI"/>
                <a:ea typeface="Meiryo UI"/>
                <a:cs typeface="+mn-cs"/>
              </a:rPr>
              <a:t>Cap-N</a:t>
            </a:r>
            <a:endParaRPr kumimoji="1" lang="ja-JP" altLang="en-US" sz="1200" i="0" u="none" strike="noStrike" kern="1200" cap="none" spc="0" normalizeH="0" baseline="0" noProof="0">
              <a:ln>
                <a:noFill/>
              </a:ln>
              <a:solidFill>
                <a:schemeClr val="tx1">
                  <a:lumMod val="65000"/>
                  <a:lumOff val="35000"/>
                </a:schemeClr>
              </a:solidFill>
              <a:effectLst/>
              <a:uLnTx/>
              <a:uFillTx/>
              <a:latin typeface="Meiryo UI"/>
              <a:ea typeface="Meiryo UI"/>
              <a:cs typeface="+mn-cs"/>
            </a:endParaRPr>
          </a:p>
        </p:txBody>
      </p:sp>
      <p:sp>
        <p:nvSpPr>
          <p:cNvPr id="76" name="正方形/長方形 75">
            <a:extLst>
              <a:ext uri="{FF2B5EF4-FFF2-40B4-BE49-F238E27FC236}">
                <a16:creationId xmlns:a16="http://schemas.microsoft.com/office/drawing/2014/main" id="{EC8B6FF8-9C6B-E9D5-2FF9-9FF6156A06E8}"/>
              </a:ext>
            </a:extLst>
          </p:cNvPr>
          <p:cNvSpPr/>
          <p:nvPr/>
        </p:nvSpPr>
        <p:spPr>
          <a:xfrm>
            <a:off x="2796203" y="5725329"/>
            <a:ext cx="2123999" cy="294393"/>
          </a:xfrm>
          <a:prstGeom prst="rect">
            <a:avLst/>
          </a:prstGeom>
          <a:solidFill>
            <a:schemeClr val="bg1">
              <a:lumMod val="95000"/>
            </a:schemeClr>
          </a:solidFill>
          <a:ln w="9525">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i="0" u="none" strike="noStrike" kern="1200" cap="none" spc="0" normalizeH="0" baseline="0" noProof="0">
                <a:ln>
                  <a:noFill/>
                </a:ln>
                <a:solidFill>
                  <a:schemeClr val="tx1">
                    <a:lumMod val="65000"/>
                    <a:lumOff val="35000"/>
                  </a:schemeClr>
                </a:solidFill>
                <a:effectLst/>
                <a:uLnTx/>
                <a:uFillTx/>
                <a:latin typeface="Meiryo UI"/>
                <a:ea typeface="Meiryo UI"/>
                <a:cs typeface="+mn-cs"/>
              </a:rPr>
              <a:t>振替</a:t>
            </a:r>
            <a:r>
              <a:rPr lang="en-US" altLang="ja-JP" sz="1200">
                <a:solidFill>
                  <a:schemeClr val="tx1">
                    <a:lumMod val="65000"/>
                    <a:lumOff val="35000"/>
                  </a:schemeClr>
                </a:solidFill>
                <a:latin typeface="Meiryo UI"/>
                <a:ea typeface="Meiryo UI"/>
              </a:rPr>
              <a:t>S7</a:t>
            </a:r>
            <a:r>
              <a:rPr kumimoji="1" lang="en-US" altLang="ja-JP" sz="1200" i="0" u="none" strike="noStrike" kern="1200" cap="none" spc="0" normalizeH="0" baseline="0" noProof="0">
                <a:ln>
                  <a:noFill/>
                </a:ln>
                <a:solidFill>
                  <a:schemeClr val="tx1">
                    <a:lumMod val="65000"/>
                    <a:lumOff val="35000"/>
                  </a:schemeClr>
                </a:solidFill>
                <a:effectLst/>
                <a:uLnTx/>
                <a:uFillTx/>
                <a:latin typeface="Meiryo UI"/>
                <a:ea typeface="Meiryo UI"/>
                <a:cs typeface="+mn-cs"/>
              </a:rPr>
              <a:t>-N</a:t>
            </a:r>
            <a:endParaRPr kumimoji="1" lang="ja-JP" altLang="en-US" sz="1200" i="0" u="none" strike="noStrike" kern="1200" cap="none" spc="0" normalizeH="0" baseline="0" noProof="0">
              <a:ln>
                <a:noFill/>
              </a:ln>
              <a:solidFill>
                <a:schemeClr val="tx1">
                  <a:lumMod val="65000"/>
                  <a:lumOff val="35000"/>
                </a:schemeClr>
              </a:solidFill>
              <a:effectLst/>
              <a:uLnTx/>
              <a:uFillTx/>
              <a:latin typeface="Meiryo UI"/>
              <a:ea typeface="Meiryo UI"/>
              <a:cs typeface="+mn-cs"/>
            </a:endParaRPr>
          </a:p>
        </p:txBody>
      </p:sp>
      <p:grpSp>
        <p:nvGrpSpPr>
          <p:cNvPr id="120" name="グループ化 119">
            <a:extLst>
              <a:ext uri="{FF2B5EF4-FFF2-40B4-BE49-F238E27FC236}">
                <a16:creationId xmlns:a16="http://schemas.microsoft.com/office/drawing/2014/main" id="{A97868D2-2E35-86E2-1EB3-7B0B64CE080F}"/>
              </a:ext>
            </a:extLst>
          </p:cNvPr>
          <p:cNvGrpSpPr/>
          <p:nvPr/>
        </p:nvGrpSpPr>
        <p:grpSpPr>
          <a:xfrm>
            <a:off x="5089874" y="1163403"/>
            <a:ext cx="1006123" cy="5204726"/>
            <a:chOff x="5089874" y="1321063"/>
            <a:chExt cx="1006123" cy="5204726"/>
          </a:xfrm>
        </p:grpSpPr>
        <p:grpSp>
          <p:nvGrpSpPr>
            <p:cNvPr id="22" name="グループ化 21">
              <a:extLst>
                <a:ext uri="{FF2B5EF4-FFF2-40B4-BE49-F238E27FC236}">
                  <a16:creationId xmlns:a16="http://schemas.microsoft.com/office/drawing/2014/main" id="{8C2700E4-5DDA-E076-AB2C-E59F411913FD}"/>
                </a:ext>
              </a:extLst>
            </p:cNvPr>
            <p:cNvGrpSpPr/>
            <p:nvPr/>
          </p:nvGrpSpPr>
          <p:grpSpPr>
            <a:xfrm>
              <a:off x="5089874" y="1321063"/>
              <a:ext cx="1006122" cy="288000"/>
              <a:chOff x="1828798" y="2761609"/>
              <a:chExt cx="3399692" cy="288000"/>
            </a:xfrm>
          </p:grpSpPr>
          <p:sp>
            <p:nvSpPr>
              <p:cNvPr id="23" name="正方形/長方形 22">
                <a:extLst>
                  <a:ext uri="{FF2B5EF4-FFF2-40B4-BE49-F238E27FC236}">
                    <a16:creationId xmlns:a16="http://schemas.microsoft.com/office/drawing/2014/main" id="{C1190505-3598-F97B-E6F3-D3776A57874E}"/>
                  </a:ext>
                </a:extLst>
              </p:cNvPr>
              <p:cNvSpPr/>
              <p:nvPr/>
            </p:nvSpPr>
            <p:spPr>
              <a:xfrm>
                <a:off x="1828798" y="2761609"/>
                <a:ext cx="3399692" cy="288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R="0" lvl="0" algn="ctr" defTabSz="914400" rtl="0" eaLnBrk="1" fontAlgn="auto" latinLnBrk="0" hangingPunct="1">
                  <a:lnSpc>
                    <a:spcPct val="100000"/>
                  </a:lnSpc>
                  <a:spcBef>
                    <a:spcPts val="600"/>
                  </a:spcBef>
                  <a:spcAft>
                    <a:spcPts val="0"/>
                  </a:spcAft>
                  <a:buClrTx/>
                  <a:buSzTx/>
                  <a:tabLst/>
                  <a:defRPr/>
                </a:pPr>
                <a:r>
                  <a:rPr lang="ja-JP" altLang="en-US" sz="1200">
                    <a:solidFill>
                      <a:srgbClr val="000000">
                        <a:lumMod val="65000"/>
                        <a:lumOff val="35000"/>
                      </a:srgbClr>
                    </a:solidFill>
                    <a:latin typeface="Meiryo UI"/>
                    <a:ea typeface="Meiryo UI"/>
                  </a:rPr>
                  <a:t>入金形態</a:t>
                </a:r>
                <a:r>
                  <a:rPr lang="en-US" altLang="ja-JP" sz="1200">
                    <a:solidFill>
                      <a:srgbClr val="000000">
                        <a:lumMod val="65000"/>
                        <a:lumOff val="35000"/>
                      </a:srgbClr>
                    </a:solidFill>
                    <a:latin typeface="Meiryo UI"/>
                    <a:ea typeface="Meiryo UI"/>
                  </a:rPr>
                  <a:t>C</a:t>
                </a:r>
                <a:endParaRPr kumimoji="1" lang="ja-JP" altLang="en-US" sz="1200" i="0" u="none" strike="noStrike" kern="1200" cap="none" spc="0" normalizeH="0" baseline="0" noProof="0">
                  <a:ln>
                    <a:noFill/>
                  </a:ln>
                  <a:solidFill>
                    <a:srgbClr val="000000">
                      <a:lumMod val="65000"/>
                      <a:lumOff val="35000"/>
                    </a:srgbClr>
                  </a:solidFill>
                  <a:effectLst/>
                  <a:uLnTx/>
                  <a:uFillTx/>
                  <a:latin typeface="Meiryo UI"/>
                  <a:ea typeface="Meiryo UI"/>
                  <a:cs typeface="+mn-cs"/>
                </a:endParaRPr>
              </a:p>
            </p:txBody>
          </p:sp>
          <p:cxnSp>
            <p:nvCxnSpPr>
              <p:cNvPr id="24" name="直線コネクタ 23">
                <a:extLst>
                  <a:ext uri="{FF2B5EF4-FFF2-40B4-BE49-F238E27FC236}">
                    <a16:creationId xmlns:a16="http://schemas.microsoft.com/office/drawing/2014/main" id="{895EBEA6-85DA-6E0D-A1D9-D0E46D0B0148}"/>
                  </a:ext>
                </a:extLst>
              </p:cNvPr>
              <p:cNvCxnSpPr>
                <a:cxnSpLocks/>
              </p:cNvCxnSpPr>
              <p:nvPr/>
            </p:nvCxnSpPr>
            <p:spPr>
              <a:xfrm>
                <a:off x="1828798" y="3049609"/>
                <a:ext cx="3399692"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3" name="正方形/長方形 12">
              <a:extLst>
                <a:ext uri="{FF2B5EF4-FFF2-40B4-BE49-F238E27FC236}">
                  <a16:creationId xmlns:a16="http://schemas.microsoft.com/office/drawing/2014/main" id="{ACEFA33A-B73F-862A-BAC2-746B77D8304A}"/>
                </a:ext>
              </a:extLst>
            </p:cNvPr>
            <p:cNvSpPr/>
            <p:nvPr/>
          </p:nvSpPr>
          <p:spPr>
            <a:xfrm>
              <a:off x="5089875" y="1702129"/>
              <a:ext cx="1006122" cy="294393"/>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R="0" lvl="0" algn="ctr" defTabSz="914400" rtl="0" eaLnBrk="1" fontAlgn="auto" latinLnBrk="0" hangingPunct="1">
                <a:lnSpc>
                  <a:spcPct val="100000"/>
                </a:lnSpc>
                <a:spcBef>
                  <a:spcPts val="600"/>
                </a:spcBef>
                <a:spcAft>
                  <a:spcPts val="0"/>
                </a:spcAft>
                <a:buClrTx/>
                <a:buSzTx/>
                <a:defRPr/>
              </a:pPr>
              <a:r>
                <a:rPr lang="en-US" altLang="ja-JP" sz="1200">
                  <a:solidFill>
                    <a:schemeClr val="tx1">
                      <a:lumMod val="65000"/>
                      <a:lumOff val="35000"/>
                    </a:schemeClr>
                  </a:solidFill>
                  <a:effectLst>
                    <a:glow>
                      <a:schemeClr val="bg1"/>
                    </a:glow>
                  </a:effectLst>
                  <a:latin typeface="Meiryo UI"/>
                  <a:ea typeface="Meiryo UI"/>
                </a:rPr>
                <a:t>2100</a:t>
              </a:r>
            </a:p>
          </p:txBody>
        </p:sp>
        <p:sp>
          <p:nvSpPr>
            <p:cNvPr id="37" name="正方形/長方形 36">
              <a:extLst>
                <a:ext uri="{FF2B5EF4-FFF2-40B4-BE49-F238E27FC236}">
                  <a16:creationId xmlns:a16="http://schemas.microsoft.com/office/drawing/2014/main" id="{7BB4598E-D355-808C-54A0-4EBE3AF4C668}"/>
                </a:ext>
              </a:extLst>
            </p:cNvPr>
            <p:cNvSpPr/>
            <p:nvPr/>
          </p:nvSpPr>
          <p:spPr>
            <a:xfrm>
              <a:off x="5089875" y="2050534"/>
              <a:ext cx="1006122" cy="294393"/>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R="0" lvl="0" algn="ctr" defTabSz="914400" rtl="0" eaLnBrk="1" fontAlgn="auto" latinLnBrk="0" hangingPunct="1">
                <a:lnSpc>
                  <a:spcPct val="100000"/>
                </a:lnSpc>
                <a:spcBef>
                  <a:spcPts val="600"/>
                </a:spcBef>
                <a:spcAft>
                  <a:spcPts val="0"/>
                </a:spcAft>
                <a:buClrTx/>
                <a:buSzTx/>
                <a:defRPr/>
              </a:pPr>
              <a:r>
                <a:rPr lang="en-US" altLang="ja-JP" sz="1200">
                  <a:solidFill>
                    <a:schemeClr val="tx1">
                      <a:lumMod val="65000"/>
                      <a:lumOff val="35000"/>
                    </a:schemeClr>
                  </a:solidFill>
                  <a:effectLst>
                    <a:glow>
                      <a:schemeClr val="bg1"/>
                    </a:glow>
                  </a:effectLst>
                  <a:latin typeface="Meiryo UI"/>
                  <a:ea typeface="Meiryo UI"/>
                </a:rPr>
                <a:t>2210</a:t>
              </a:r>
            </a:p>
          </p:txBody>
        </p:sp>
        <p:sp>
          <p:nvSpPr>
            <p:cNvPr id="40" name="正方形/長方形 39">
              <a:extLst>
                <a:ext uri="{FF2B5EF4-FFF2-40B4-BE49-F238E27FC236}">
                  <a16:creationId xmlns:a16="http://schemas.microsoft.com/office/drawing/2014/main" id="{46103A58-0127-8020-4803-731CFD159B07}"/>
                </a:ext>
              </a:extLst>
            </p:cNvPr>
            <p:cNvSpPr/>
            <p:nvPr/>
          </p:nvSpPr>
          <p:spPr>
            <a:xfrm>
              <a:off x="5089875" y="2398939"/>
              <a:ext cx="1006122" cy="294393"/>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R="0" lvl="0" algn="ctr" defTabSz="914400" rtl="0" eaLnBrk="1" fontAlgn="auto" latinLnBrk="0" hangingPunct="1">
                <a:lnSpc>
                  <a:spcPct val="100000"/>
                </a:lnSpc>
                <a:spcBef>
                  <a:spcPts val="600"/>
                </a:spcBef>
                <a:spcAft>
                  <a:spcPts val="0"/>
                </a:spcAft>
                <a:buClrTx/>
                <a:buSzTx/>
                <a:defRPr/>
              </a:pPr>
              <a:r>
                <a:rPr lang="en-US" altLang="ja-JP" sz="1200">
                  <a:solidFill>
                    <a:schemeClr val="tx1">
                      <a:lumMod val="65000"/>
                      <a:lumOff val="35000"/>
                    </a:schemeClr>
                  </a:solidFill>
                  <a:effectLst>
                    <a:glow>
                      <a:schemeClr val="bg1"/>
                    </a:glow>
                  </a:effectLst>
                  <a:latin typeface="Meiryo UI"/>
                  <a:ea typeface="Meiryo UI"/>
                </a:rPr>
                <a:t>9220</a:t>
              </a:r>
            </a:p>
          </p:txBody>
        </p:sp>
        <p:sp>
          <p:nvSpPr>
            <p:cNvPr id="43" name="正方形/長方形 42">
              <a:extLst>
                <a:ext uri="{FF2B5EF4-FFF2-40B4-BE49-F238E27FC236}">
                  <a16:creationId xmlns:a16="http://schemas.microsoft.com/office/drawing/2014/main" id="{CAF4E1F9-3640-6159-A5A6-5BBEDE798671}"/>
                </a:ext>
              </a:extLst>
            </p:cNvPr>
            <p:cNvSpPr/>
            <p:nvPr/>
          </p:nvSpPr>
          <p:spPr>
            <a:xfrm>
              <a:off x="5089875" y="2747344"/>
              <a:ext cx="1006122" cy="294393"/>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R="0" lvl="0" algn="ctr" defTabSz="914400" rtl="0" eaLnBrk="1" fontAlgn="auto" latinLnBrk="0" hangingPunct="1">
                <a:lnSpc>
                  <a:spcPct val="100000"/>
                </a:lnSpc>
                <a:spcBef>
                  <a:spcPts val="600"/>
                </a:spcBef>
                <a:spcAft>
                  <a:spcPts val="0"/>
                </a:spcAft>
                <a:buClrTx/>
                <a:buSzTx/>
                <a:defRPr/>
              </a:pPr>
              <a:r>
                <a:rPr lang="en-US" altLang="ja-JP" sz="1200">
                  <a:solidFill>
                    <a:schemeClr val="tx1">
                      <a:lumMod val="65000"/>
                      <a:lumOff val="35000"/>
                    </a:schemeClr>
                  </a:solidFill>
                  <a:effectLst>
                    <a:glow>
                      <a:schemeClr val="bg1"/>
                    </a:glow>
                  </a:effectLst>
                  <a:latin typeface="Meiryo UI"/>
                  <a:ea typeface="Meiryo UI"/>
                </a:rPr>
                <a:t>9210</a:t>
              </a:r>
            </a:p>
          </p:txBody>
        </p:sp>
        <p:sp>
          <p:nvSpPr>
            <p:cNvPr id="46" name="正方形/長方形 45">
              <a:extLst>
                <a:ext uri="{FF2B5EF4-FFF2-40B4-BE49-F238E27FC236}">
                  <a16:creationId xmlns:a16="http://schemas.microsoft.com/office/drawing/2014/main" id="{FE2873FD-0F92-CCF0-FAA8-27FD436277FF}"/>
                </a:ext>
              </a:extLst>
            </p:cNvPr>
            <p:cNvSpPr/>
            <p:nvPr/>
          </p:nvSpPr>
          <p:spPr>
            <a:xfrm>
              <a:off x="5089875" y="3095749"/>
              <a:ext cx="1006122" cy="294393"/>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R="0" lvl="0" algn="ctr" defTabSz="914400" rtl="0" eaLnBrk="1" fontAlgn="auto" latinLnBrk="0" hangingPunct="1">
                <a:lnSpc>
                  <a:spcPct val="100000"/>
                </a:lnSpc>
                <a:spcBef>
                  <a:spcPts val="600"/>
                </a:spcBef>
                <a:spcAft>
                  <a:spcPts val="0"/>
                </a:spcAft>
                <a:buClrTx/>
                <a:buSzTx/>
                <a:defRPr/>
              </a:pPr>
              <a:r>
                <a:rPr lang="en-US" altLang="ja-JP" sz="1200">
                  <a:solidFill>
                    <a:schemeClr val="tx1">
                      <a:lumMod val="65000"/>
                      <a:lumOff val="35000"/>
                    </a:schemeClr>
                  </a:solidFill>
                  <a:effectLst>
                    <a:glow>
                      <a:schemeClr val="bg1"/>
                    </a:glow>
                  </a:effectLst>
                  <a:latin typeface="Meiryo UI"/>
                  <a:ea typeface="Meiryo UI"/>
                </a:rPr>
                <a:t>9230</a:t>
              </a:r>
            </a:p>
          </p:txBody>
        </p:sp>
        <p:sp>
          <p:nvSpPr>
            <p:cNvPr id="52" name="正方形/長方形 51">
              <a:extLst>
                <a:ext uri="{FF2B5EF4-FFF2-40B4-BE49-F238E27FC236}">
                  <a16:creationId xmlns:a16="http://schemas.microsoft.com/office/drawing/2014/main" id="{6FEEFDE5-8576-F645-E925-EA9C944772E2}"/>
                </a:ext>
              </a:extLst>
            </p:cNvPr>
            <p:cNvSpPr/>
            <p:nvPr/>
          </p:nvSpPr>
          <p:spPr>
            <a:xfrm>
              <a:off x="5089875" y="3444154"/>
              <a:ext cx="1006122" cy="294393"/>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R="0" lvl="0" algn="ctr" defTabSz="914400" rtl="0" eaLnBrk="1" fontAlgn="auto" latinLnBrk="0" hangingPunct="1">
                <a:lnSpc>
                  <a:spcPct val="100000"/>
                </a:lnSpc>
                <a:spcBef>
                  <a:spcPts val="600"/>
                </a:spcBef>
                <a:spcAft>
                  <a:spcPts val="0"/>
                </a:spcAft>
                <a:buClrTx/>
                <a:buSzTx/>
                <a:defRPr/>
              </a:pPr>
              <a:r>
                <a:rPr lang="en-US" altLang="ja-JP" sz="1200">
                  <a:solidFill>
                    <a:schemeClr val="tx1">
                      <a:lumMod val="65000"/>
                      <a:lumOff val="35000"/>
                    </a:schemeClr>
                  </a:solidFill>
                  <a:effectLst>
                    <a:glow>
                      <a:schemeClr val="bg1"/>
                    </a:glow>
                  </a:effectLst>
                  <a:latin typeface="Meiryo UI"/>
                  <a:ea typeface="Meiryo UI"/>
                </a:rPr>
                <a:t>1210</a:t>
              </a:r>
            </a:p>
          </p:txBody>
        </p:sp>
        <p:sp>
          <p:nvSpPr>
            <p:cNvPr id="55" name="正方形/長方形 54">
              <a:extLst>
                <a:ext uri="{FF2B5EF4-FFF2-40B4-BE49-F238E27FC236}">
                  <a16:creationId xmlns:a16="http://schemas.microsoft.com/office/drawing/2014/main" id="{8FB02D72-B68B-66E8-62FA-88EA81B5F892}"/>
                </a:ext>
              </a:extLst>
            </p:cNvPr>
            <p:cNvSpPr/>
            <p:nvPr/>
          </p:nvSpPr>
          <p:spPr>
            <a:xfrm>
              <a:off x="5089875" y="3792559"/>
              <a:ext cx="1006122" cy="294393"/>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R="0" lvl="0" algn="ctr" defTabSz="914400" rtl="0" eaLnBrk="1" fontAlgn="auto" latinLnBrk="0" hangingPunct="1">
                <a:lnSpc>
                  <a:spcPct val="100000"/>
                </a:lnSpc>
                <a:spcBef>
                  <a:spcPts val="600"/>
                </a:spcBef>
                <a:spcAft>
                  <a:spcPts val="0"/>
                </a:spcAft>
                <a:buClrTx/>
                <a:buSzTx/>
                <a:defRPr/>
              </a:pPr>
              <a:r>
                <a:rPr lang="en-US" altLang="ja-JP" sz="1200">
                  <a:solidFill>
                    <a:schemeClr val="tx1">
                      <a:lumMod val="65000"/>
                      <a:lumOff val="35000"/>
                    </a:schemeClr>
                  </a:solidFill>
                  <a:effectLst>
                    <a:glow>
                      <a:schemeClr val="bg1"/>
                    </a:glow>
                  </a:effectLst>
                  <a:latin typeface="Meiryo UI"/>
                  <a:ea typeface="Meiryo UI"/>
                </a:rPr>
                <a:t>3110</a:t>
              </a:r>
            </a:p>
          </p:txBody>
        </p:sp>
        <p:sp>
          <p:nvSpPr>
            <p:cNvPr id="58" name="正方形/長方形 57">
              <a:extLst>
                <a:ext uri="{FF2B5EF4-FFF2-40B4-BE49-F238E27FC236}">
                  <a16:creationId xmlns:a16="http://schemas.microsoft.com/office/drawing/2014/main" id="{70246A94-C5BA-2367-DD6A-A9BE3C831BFB}"/>
                </a:ext>
              </a:extLst>
            </p:cNvPr>
            <p:cNvSpPr/>
            <p:nvPr/>
          </p:nvSpPr>
          <p:spPr>
            <a:xfrm>
              <a:off x="5089875" y="4140964"/>
              <a:ext cx="1006122" cy="294393"/>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R="0" lvl="0" algn="ctr" defTabSz="914400" rtl="0" eaLnBrk="1" fontAlgn="auto" latinLnBrk="0" hangingPunct="1">
                <a:lnSpc>
                  <a:spcPct val="100000"/>
                </a:lnSpc>
                <a:spcBef>
                  <a:spcPts val="600"/>
                </a:spcBef>
                <a:spcAft>
                  <a:spcPts val="0"/>
                </a:spcAft>
                <a:buClrTx/>
                <a:buSzTx/>
                <a:defRPr/>
              </a:pPr>
              <a:r>
                <a:rPr lang="en-US" altLang="ja-JP" sz="1200">
                  <a:solidFill>
                    <a:schemeClr val="tx1">
                      <a:lumMod val="65000"/>
                      <a:lumOff val="35000"/>
                    </a:schemeClr>
                  </a:solidFill>
                  <a:effectLst>
                    <a:glow>
                      <a:schemeClr val="bg1"/>
                    </a:glow>
                  </a:effectLst>
                  <a:latin typeface="Meiryo UI"/>
                  <a:ea typeface="Meiryo UI"/>
                </a:rPr>
                <a:t>3120</a:t>
              </a:r>
            </a:p>
          </p:txBody>
        </p:sp>
        <p:sp>
          <p:nvSpPr>
            <p:cNvPr id="61" name="正方形/長方形 60">
              <a:extLst>
                <a:ext uri="{FF2B5EF4-FFF2-40B4-BE49-F238E27FC236}">
                  <a16:creationId xmlns:a16="http://schemas.microsoft.com/office/drawing/2014/main" id="{BA4CFF3D-FC39-CCBC-F4D8-5A89421BB4CF}"/>
                </a:ext>
              </a:extLst>
            </p:cNvPr>
            <p:cNvSpPr/>
            <p:nvPr/>
          </p:nvSpPr>
          <p:spPr>
            <a:xfrm>
              <a:off x="5089875" y="4489369"/>
              <a:ext cx="1006122" cy="294393"/>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R="0" lvl="0" algn="ctr" defTabSz="914400" rtl="0" eaLnBrk="1" fontAlgn="auto" latinLnBrk="0" hangingPunct="1">
                <a:lnSpc>
                  <a:spcPct val="100000"/>
                </a:lnSpc>
                <a:spcBef>
                  <a:spcPts val="600"/>
                </a:spcBef>
                <a:spcAft>
                  <a:spcPts val="0"/>
                </a:spcAft>
                <a:buClrTx/>
                <a:buSzTx/>
                <a:defRPr/>
              </a:pPr>
              <a:r>
                <a:rPr lang="en-US" altLang="ja-JP" sz="1200">
                  <a:solidFill>
                    <a:schemeClr val="tx1">
                      <a:lumMod val="65000"/>
                      <a:lumOff val="35000"/>
                    </a:schemeClr>
                  </a:solidFill>
                  <a:effectLst>
                    <a:glow>
                      <a:schemeClr val="bg1"/>
                    </a:glow>
                  </a:effectLst>
                  <a:latin typeface="Meiryo UI"/>
                  <a:ea typeface="Meiryo UI"/>
                </a:rPr>
                <a:t>4100</a:t>
              </a:r>
            </a:p>
          </p:txBody>
        </p:sp>
        <p:sp>
          <p:nvSpPr>
            <p:cNvPr id="65" name="正方形/長方形 64">
              <a:extLst>
                <a:ext uri="{FF2B5EF4-FFF2-40B4-BE49-F238E27FC236}">
                  <a16:creationId xmlns:a16="http://schemas.microsoft.com/office/drawing/2014/main" id="{8522231E-4E8E-3F51-38DE-0398BF5F79B6}"/>
                </a:ext>
              </a:extLst>
            </p:cNvPr>
            <p:cNvSpPr/>
            <p:nvPr/>
          </p:nvSpPr>
          <p:spPr>
            <a:xfrm>
              <a:off x="5089875" y="4837774"/>
              <a:ext cx="1006122" cy="294393"/>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R="0" lvl="0" algn="ctr" defTabSz="914400" rtl="0" eaLnBrk="1" fontAlgn="auto" latinLnBrk="0" hangingPunct="1">
                <a:lnSpc>
                  <a:spcPct val="100000"/>
                </a:lnSpc>
                <a:spcBef>
                  <a:spcPts val="600"/>
                </a:spcBef>
                <a:spcAft>
                  <a:spcPts val="0"/>
                </a:spcAft>
                <a:buClrTx/>
                <a:buSzTx/>
                <a:defRPr/>
              </a:pPr>
              <a:r>
                <a:rPr lang="en-US" altLang="ja-JP" sz="1200">
                  <a:solidFill>
                    <a:schemeClr val="tx1">
                      <a:lumMod val="65000"/>
                      <a:lumOff val="35000"/>
                    </a:schemeClr>
                  </a:solidFill>
                  <a:effectLst>
                    <a:glow>
                      <a:schemeClr val="bg1"/>
                    </a:glow>
                  </a:effectLst>
                  <a:latin typeface="Meiryo UI"/>
                  <a:ea typeface="Meiryo UI"/>
                </a:rPr>
                <a:t>4210</a:t>
              </a:r>
            </a:p>
          </p:txBody>
        </p:sp>
        <p:sp>
          <p:nvSpPr>
            <p:cNvPr id="68" name="正方形/長方形 67">
              <a:extLst>
                <a:ext uri="{FF2B5EF4-FFF2-40B4-BE49-F238E27FC236}">
                  <a16:creationId xmlns:a16="http://schemas.microsoft.com/office/drawing/2014/main" id="{191B5402-4DFC-B9A0-BD72-44BF09912E34}"/>
                </a:ext>
              </a:extLst>
            </p:cNvPr>
            <p:cNvSpPr/>
            <p:nvPr/>
          </p:nvSpPr>
          <p:spPr>
            <a:xfrm>
              <a:off x="5089875" y="5186179"/>
              <a:ext cx="1006122" cy="294393"/>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R="0" lvl="0" algn="ctr" defTabSz="914400" rtl="0" eaLnBrk="1" fontAlgn="auto" latinLnBrk="0" hangingPunct="1">
                <a:lnSpc>
                  <a:spcPct val="100000"/>
                </a:lnSpc>
                <a:spcBef>
                  <a:spcPts val="600"/>
                </a:spcBef>
                <a:spcAft>
                  <a:spcPts val="0"/>
                </a:spcAft>
                <a:buClrTx/>
                <a:buSzTx/>
                <a:defRPr/>
              </a:pPr>
              <a:r>
                <a:rPr lang="en-US" altLang="ja-JP" sz="1200">
                  <a:solidFill>
                    <a:schemeClr val="tx1">
                      <a:lumMod val="65000"/>
                      <a:lumOff val="35000"/>
                    </a:schemeClr>
                  </a:solidFill>
                  <a:effectLst>
                    <a:glow>
                      <a:schemeClr val="bg1"/>
                    </a:glow>
                  </a:effectLst>
                  <a:latin typeface="Meiryo UI"/>
                  <a:ea typeface="Meiryo UI"/>
                </a:rPr>
                <a:t>4300</a:t>
              </a:r>
            </a:p>
          </p:txBody>
        </p:sp>
        <p:sp>
          <p:nvSpPr>
            <p:cNvPr id="71" name="正方形/長方形 70">
              <a:extLst>
                <a:ext uri="{FF2B5EF4-FFF2-40B4-BE49-F238E27FC236}">
                  <a16:creationId xmlns:a16="http://schemas.microsoft.com/office/drawing/2014/main" id="{EF1606D3-3C16-0083-D4FA-83A1DF69CAFC}"/>
                </a:ext>
              </a:extLst>
            </p:cNvPr>
            <p:cNvSpPr/>
            <p:nvPr/>
          </p:nvSpPr>
          <p:spPr>
            <a:xfrm>
              <a:off x="5089875" y="5534584"/>
              <a:ext cx="1006122" cy="294393"/>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R="0" lvl="0" algn="ctr" defTabSz="914400" rtl="0" eaLnBrk="1" fontAlgn="auto" latinLnBrk="0" hangingPunct="1">
                <a:lnSpc>
                  <a:spcPct val="100000"/>
                </a:lnSpc>
                <a:spcBef>
                  <a:spcPts val="600"/>
                </a:spcBef>
                <a:spcAft>
                  <a:spcPts val="0"/>
                </a:spcAft>
                <a:buClrTx/>
                <a:buSzTx/>
                <a:defRPr/>
              </a:pPr>
              <a:r>
                <a:rPr lang="en-US" altLang="ja-JP" sz="1200">
                  <a:solidFill>
                    <a:schemeClr val="tx1">
                      <a:lumMod val="65000"/>
                      <a:lumOff val="35000"/>
                    </a:schemeClr>
                  </a:solidFill>
                  <a:effectLst>
                    <a:glow>
                      <a:schemeClr val="bg1"/>
                    </a:glow>
                  </a:effectLst>
                  <a:latin typeface="Meiryo UI"/>
                  <a:ea typeface="Meiryo UI"/>
                </a:rPr>
                <a:t>9250</a:t>
              </a:r>
            </a:p>
          </p:txBody>
        </p:sp>
        <p:sp>
          <p:nvSpPr>
            <p:cNvPr id="75" name="正方形/長方形 74">
              <a:extLst>
                <a:ext uri="{FF2B5EF4-FFF2-40B4-BE49-F238E27FC236}">
                  <a16:creationId xmlns:a16="http://schemas.microsoft.com/office/drawing/2014/main" id="{3F7BC727-86AE-A0B3-5FAF-F4592235E1A0}"/>
                </a:ext>
              </a:extLst>
            </p:cNvPr>
            <p:cNvSpPr/>
            <p:nvPr/>
          </p:nvSpPr>
          <p:spPr>
            <a:xfrm>
              <a:off x="5089875" y="5882989"/>
              <a:ext cx="1006122" cy="294393"/>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R="0" lvl="0" algn="ctr" defTabSz="914400" rtl="0" eaLnBrk="1" fontAlgn="auto" latinLnBrk="0" hangingPunct="1">
                <a:lnSpc>
                  <a:spcPct val="100000"/>
                </a:lnSpc>
                <a:spcBef>
                  <a:spcPts val="600"/>
                </a:spcBef>
                <a:spcAft>
                  <a:spcPts val="0"/>
                </a:spcAft>
                <a:buClrTx/>
                <a:buSzTx/>
                <a:defRPr/>
              </a:pPr>
              <a:r>
                <a:rPr lang="en-US" altLang="ja-JP" sz="1200">
                  <a:solidFill>
                    <a:schemeClr val="tx1">
                      <a:lumMod val="65000"/>
                      <a:lumOff val="35000"/>
                    </a:schemeClr>
                  </a:solidFill>
                  <a:effectLst>
                    <a:glow>
                      <a:schemeClr val="bg1"/>
                    </a:glow>
                  </a:effectLst>
                  <a:latin typeface="Meiryo UI"/>
                  <a:ea typeface="Meiryo UI"/>
                </a:rPr>
                <a:t>9252</a:t>
              </a:r>
            </a:p>
          </p:txBody>
        </p:sp>
        <p:sp>
          <p:nvSpPr>
            <p:cNvPr id="78" name="正方形/長方形 77">
              <a:extLst>
                <a:ext uri="{FF2B5EF4-FFF2-40B4-BE49-F238E27FC236}">
                  <a16:creationId xmlns:a16="http://schemas.microsoft.com/office/drawing/2014/main" id="{79786A47-328B-125D-4B94-E96747707E46}"/>
                </a:ext>
              </a:extLst>
            </p:cNvPr>
            <p:cNvSpPr/>
            <p:nvPr/>
          </p:nvSpPr>
          <p:spPr>
            <a:xfrm>
              <a:off x="5089875" y="6231396"/>
              <a:ext cx="1006122" cy="294393"/>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R="0" lvl="0" algn="ctr" defTabSz="914400" rtl="0" eaLnBrk="1" fontAlgn="auto" latinLnBrk="0" hangingPunct="1">
                <a:lnSpc>
                  <a:spcPct val="100000"/>
                </a:lnSpc>
                <a:spcBef>
                  <a:spcPts val="600"/>
                </a:spcBef>
                <a:spcAft>
                  <a:spcPts val="0"/>
                </a:spcAft>
                <a:buClrTx/>
                <a:buSzTx/>
                <a:defRPr/>
              </a:pPr>
              <a:r>
                <a:rPr lang="en-US" altLang="ja-JP" sz="1200">
                  <a:solidFill>
                    <a:schemeClr val="tx1">
                      <a:lumMod val="65000"/>
                      <a:lumOff val="35000"/>
                    </a:schemeClr>
                  </a:solidFill>
                  <a:effectLst>
                    <a:glow>
                      <a:schemeClr val="bg1"/>
                    </a:glow>
                  </a:effectLst>
                  <a:latin typeface="Meiryo UI"/>
                  <a:ea typeface="Meiryo UI"/>
                </a:rPr>
                <a:t>9900</a:t>
              </a:r>
            </a:p>
          </p:txBody>
        </p:sp>
      </p:grpSp>
      <p:sp>
        <p:nvSpPr>
          <p:cNvPr id="79" name="正方形/長方形 78">
            <a:extLst>
              <a:ext uri="{FF2B5EF4-FFF2-40B4-BE49-F238E27FC236}">
                <a16:creationId xmlns:a16="http://schemas.microsoft.com/office/drawing/2014/main" id="{DFF26B7B-A9CB-604E-D91A-3B4CF5E17C62}"/>
              </a:ext>
            </a:extLst>
          </p:cNvPr>
          <p:cNvSpPr/>
          <p:nvPr/>
        </p:nvSpPr>
        <p:spPr>
          <a:xfrm>
            <a:off x="2796203" y="6073736"/>
            <a:ext cx="2123999" cy="294393"/>
          </a:xfrm>
          <a:prstGeom prst="rect">
            <a:avLst/>
          </a:prstGeom>
          <a:solidFill>
            <a:schemeClr val="bg1">
              <a:lumMod val="95000"/>
            </a:schemeClr>
          </a:solidFill>
          <a:ln w="9525">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a:solidFill>
                  <a:schemeClr val="tx1">
                    <a:lumMod val="65000"/>
                    <a:lumOff val="35000"/>
                  </a:schemeClr>
                </a:solidFill>
                <a:latin typeface="Meiryo UI"/>
                <a:ea typeface="Meiryo UI"/>
              </a:rPr>
              <a:t>その他</a:t>
            </a:r>
            <a:endParaRPr kumimoji="1" lang="ja-JP" altLang="en-US" sz="1200" i="0" u="none" strike="noStrike" kern="1200" cap="none" spc="0" normalizeH="0" baseline="0" noProof="0">
              <a:ln>
                <a:noFill/>
              </a:ln>
              <a:solidFill>
                <a:schemeClr val="tx1">
                  <a:lumMod val="65000"/>
                  <a:lumOff val="35000"/>
                </a:schemeClr>
              </a:solidFill>
              <a:effectLst/>
              <a:uLnTx/>
              <a:uFillTx/>
              <a:latin typeface="Meiryo UI"/>
              <a:ea typeface="Meiryo UI"/>
              <a:cs typeface="+mn-cs"/>
            </a:endParaRPr>
          </a:p>
        </p:txBody>
      </p:sp>
      <p:sp>
        <p:nvSpPr>
          <p:cNvPr id="80" name="正方形/長方形 79">
            <a:extLst>
              <a:ext uri="{FF2B5EF4-FFF2-40B4-BE49-F238E27FC236}">
                <a16:creationId xmlns:a16="http://schemas.microsoft.com/office/drawing/2014/main" id="{119015A6-0B54-BD62-18AD-E2735583ECA7}"/>
              </a:ext>
            </a:extLst>
          </p:cNvPr>
          <p:cNvSpPr/>
          <p:nvPr/>
        </p:nvSpPr>
        <p:spPr>
          <a:xfrm>
            <a:off x="2321216" y="1544468"/>
            <a:ext cx="409739" cy="294393"/>
          </a:xfrm>
          <a:prstGeom prst="rect">
            <a:avLst/>
          </a:prstGeom>
          <a:solidFill>
            <a:schemeClr val="bg1">
              <a:lumMod val="50000"/>
            </a:schemeClr>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a:ln>
                  <a:noFill/>
                </a:ln>
                <a:solidFill>
                  <a:schemeClr val="bg1"/>
                </a:solidFill>
                <a:effectLst/>
                <a:uLnTx/>
                <a:uFillTx/>
                <a:latin typeface="Meiryo UI"/>
                <a:ea typeface="Meiryo UI"/>
                <a:cs typeface="+mn-cs"/>
              </a:rPr>
              <a:t>1</a:t>
            </a:r>
            <a:endParaRPr kumimoji="1" lang="ja-JP" altLang="en-US" sz="1200" i="0" u="none" strike="noStrike" kern="1200" cap="none" spc="0" normalizeH="0" baseline="0" noProof="0">
              <a:ln>
                <a:noFill/>
              </a:ln>
              <a:solidFill>
                <a:schemeClr val="bg1"/>
              </a:solidFill>
              <a:effectLst/>
              <a:uLnTx/>
              <a:uFillTx/>
              <a:latin typeface="Meiryo UI"/>
              <a:ea typeface="Meiryo UI"/>
              <a:cs typeface="+mn-cs"/>
            </a:endParaRPr>
          </a:p>
        </p:txBody>
      </p:sp>
      <p:sp>
        <p:nvSpPr>
          <p:cNvPr id="81" name="正方形/長方形 80">
            <a:extLst>
              <a:ext uri="{FF2B5EF4-FFF2-40B4-BE49-F238E27FC236}">
                <a16:creationId xmlns:a16="http://schemas.microsoft.com/office/drawing/2014/main" id="{66993FB4-B1D5-0CCA-A140-6DCE2ABB3317}"/>
              </a:ext>
            </a:extLst>
          </p:cNvPr>
          <p:cNvSpPr/>
          <p:nvPr/>
        </p:nvSpPr>
        <p:spPr>
          <a:xfrm>
            <a:off x="2321216" y="1892874"/>
            <a:ext cx="409739" cy="294393"/>
          </a:xfrm>
          <a:prstGeom prst="rect">
            <a:avLst/>
          </a:prstGeom>
          <a:solidFill>
            <a:schemeClr val="bg1">
              <a:lumMod val="50000"/>
            </a:schemeClr>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a:ln>
                  <a:noFill/>
                </a:ln>
                <a:solidFill>
                  <a:schemeClr val="bg1"/>
                </a:solidFill>
                <a:effectLst/>
                <a:uLnTx/>
                <a:uFillTx/>
                <a:latin typeface="Meiryo UI"/>
                <a:ea typeface="Meiryo UI"/>
                <a:cs typeface="+mn-cs"/>
              </a:rPr>
              <a:t>2</a:t>
            </a:r>
            <a:endParaRPr kumimoji="1" lang="ja-JP" altLang="en-US" sz="1200" i="0" u="none" strike="noStrike" kern="1200" cap="none" spc="0" normalizeH="0" baseline="0" noProof="0">
              <a:ln>
                <a:noFill/>
              </a:ln>
              <a:solidFill>
                <a:schemeClr val="bg1"/>
              </a:solidFill>
              <a:effectLst/>
              <a:uLnTx/>
              <a:uFillTx/>
              <a:latin typeface="Meiryo UI"/>
              <a:ea typeface="Meiryo UI"/>
              <a:cs typeface="+mn-cs"/>
            </a:endParaRPr>
          </a:p>
        </p:txBody>
      </p:sp>
      <p:sp>
        <p:nvSpPr>
          <p:cNvPr id="82" name="正方形/長方形 81">
            <a:extLst>
              <a:ext uri="{FF2B5EF4-FFF2-40B4-BE49-F238E27FC236}">
                <a16:creationId xmlns:a16="http://schemas.microsoft.com/office/drawing/2014/main" id="{615AAD74-9ED7-CFEF-32F7-AF95C67160B5}"/>
              </a:ext>
            </a:extLst>
          </p:cNvPr>
          <p:cNvSpPr/>
          <p:nvPr/>
        </p:nvSpPr>
        <p:spPr>
          <a:xfrm>
            <a:off x="2321216" y="2241279"/>
            <a:ext cx="409739" cy="294393"/>
          </a:xfrm>
          <a:prstGeom prst="rect">
            <a:avLst/>
          </a:prstGeom>
          <a:solidFill>
            <a:schemeClr val="bg1">
              <a:lumMod val="50000"/>
            </a:schemeClr>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a:ln>
                  <a:noFill/>
                </a:ln>
                <a:solidFill>
                  <a:schemeClr val="bg1"/>
                </a:solidFill>
                <a:effectLst/>
                <a:uLnTx/>
                <a:uFillTx/>
                <a:latin typeface="Meiryo UI"/>
                <a:ea typeface="Meiryo UI"/>
                <a:cs typeface="+mn-cs"/>
              </a:rPr>
              <a:t>3</a:t>
            </a:r>
            <a:endParaRPr kumimoji="1" lang="ja-JP" altLang="en-US" sz="1200" i="0" u="none" strike="noStrike" kern="1200" cap="none" spc="0" normalizeH="0" baseline="0" noProof="0">
              <a:ln>
                <a:noFill/>
              </a:ln>
              <a:solidFill>
                <a:schemeClr val="bg1"/>
              </a:solidFill>
              <a:effectLst/>
              <a:uLnTx/>
              <a:uFillTx/>
              <a:latin typeface="Meiryo UI"/>
              <a:ea typeface="Meiryo UI"/>
              <a:cs typeface="+mn-cs"/>
            </a:endParaRPr>
          </a:p>
        </p:txBody>
      </p:sp>
      <p:sp>
        <p:nvSpPr>
          <p:cNvPr id="83" name="正方形/長方形 82">
            <a:extLst>
              <a:ext uri="{FF2B5EF4-FFF2-40B4-BE49-F238E27FC236}">
                <a16:creationId xmlns:a16="http://schemas.microsoft.com/office/drawing/2014/main" id="{AE18AAEE-A2C3-BBA8-1687-56289203D487}"/>
              </a:ext>
            </a:extLst>
          </p:cNvPr>
          <p:cNvSpPr/>
          <p:nvPr/>
        </p:nvSpPr>
        <p:spPr>
          <a:xfrm>
            <a:off x="2321216" y="2589684"/>
            <a:ext cx="409739" cy="294393"/>
          </a:xfrm>
          <a:prstGeom prst="rect">
            <a:avLst/>
          </a:prstGeom>
          <a:solidFill>
            <a:schemeClr val="bg1">
              <a:lumMod val="50000"/>
            </a:schemeClr>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a:ln>
                  <a:noFill/>
                </a:ln>
                <a:solidFill>
                  <a:schemeClr val="bg1"/>
                </a:solidFill>
                <a:effectLst/>
                <a:uLnTx/>
                <a:uFillTx/>
                <a:latin typeface="Meiryo UI"/>
                <a:ea typeface="Meiryo UI"/>
                <a:cs typeface="+mn-cs"/>
              </a:rPr>
              <a:t>4</a:t>
            </a:r>
            <a:endParaRPr kumimoji="1" lang="ja-JP" altLang="en-US" sz="1200" i="0" u="none" strike="noStrike" kern="1200" cap="none" spc="0" normalizeH="0" baseline="0" noProof="0">
              <a:ln>
                <a:noFill/>
              </a:ln>
              <a:solidFill>
                <a:schemeClr val="bg1"/>
              </a:solidFill>
              <a:effectLst/>
              <a:uLnTx/>
              <a:uFillTx/>
              <a:latin typeface="Meiryo UI"/>
              <a:ea typeface="Meiryo UI"/>
              <a:cs typeface="+mn-cs"/>
            </a:endParaRPr>
          </a:p>
        </p:txBody>
      </p:sp>
      <p:sp>
        <p:nvSpPr>
          <p:cNvPr id="84" name="正方形/長方形 83">
            <a:extLst>
              <a:ext uri="{FF2B5EF4-FFF2-40B4-BE49-F238E27FC236}">
                <a16:creationId xmlns:a16="http://schemas.microsoft.com/office/drawing/2014/main" id="{9A826BFA-0781-CDE2-0CDD-965FA493F16B}"/>
              </a:ext>
            </a:extLst>
          </p:cNvPr>
          <p:cNvSpPr/>
          <p:nvPr/>
        </p:nvSpPr>
        <p:spPr>
          <a:xfrm>
            <a:off x="2321216" y="2938089"/>
            <a:ext cx="409739" cy="294393"/>
          </a:xfrm>
          <a:prstGeom prst="rect">
            <a:avLst/>
          </a:prstGeom>
          <a:solidFill>
            <a:schemeClr val="bg1">
              <a:lumMod val="50000"/>
            </a:schemeClr>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a:ln>
                  <a:noFill/>
                </a:ln>
                <a:solidFill>
                  <a:schemeClr val="bg1"/>
                </a:solidFill>
                <a:effectLst/>
                <a:uLnTx/>
                <a:uFillTx/>
                <a:latin typeface="Meiryo UI"/>
                <a:ea typeface="Meiryo UI"/>
                <a:cs typeface="+mn-cs"/>
              </a:rPr>
              <a:t>5</a:t>
            </a:r>
            <a:endParaRPr kumimoji="1" lang="ja-JP" altLang="en-US" sz="1200" i="0" u="none" strike="noStrike" kern="1200" cap="none" spc="0" normalizeH="0" baseline="0" noProof="0">
              <a:ln>
                <a:noFill/>
              </a:ln>
              <a:solidFill>
                <a:schemeClr val="bg1"/>
              </a:solidFill>
              <a:effectLst/>
              <a:uLnTx/>
              <a:uFillTx/>
              <a:latin typeface="Meiryo UI"/>
              <a:ea typeface="Meiryo UI"/>
              <a:cs typeface="+mn-cs"/>
            </a:endParaRPr>
          </a:p>
        </p:txBody>
      </p:sp>
      <p:sp>
        <p:nvSpPr>
          <p:cNvPr id="85" name="正方形/長方形 84">
            <a:extLst>
              <a:ext uri="{FF2B5EF4-FFF2-40B4-BE49-F238E27FC236}">
                <a16:creationId xmlns:a16="http://schemas.microsoft.com/office/drawing/2014/main" id="{19207B01-BA55-94A3-09E8-7C9E35F72A68}"/>
              </a:ext>
            </a:extLst>
          </p:cNvPr>
          <p:cNvSpPr/>
          <p:nvPr/>
        </p:nvSpPr>
        <p:spPr>
          <a:xfrm>
            <a:off x="2321216" y="3286494"/>
            <a:ext cx="409739" cy="294393"/>
          </a:xfrm>
          <a:prstGeom prst="rect">
            <a:avLst/>
          </a:prstGeom>
          <a:solidFill>
            <a:schemeClr val="bg1">
              <a:lumMod val="50000"/>
            </a:schemeClr>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a:ln>
                  <a:noFill/>
                </a:ln>
                <a:solidFill>
                  <a:schemeClr val="bg1"/>
                </a:solidFill>
                <a:effectLst/>
                <a:uLnTx/>
                <a:uFillTx/>
                <a:latin typeface="Meiryo UI"/>
                <a:ea typeface="Meiryo UI"/>
                <a:cs typeface="+mn-cs"/>
              </a:rPr>
              <a:t>6</a:t>
            </a:r>
            <a:endParaRPr kumimoji="1" lang="ja-JP" altLang="en-US" sz="1200" i="0" u="none" strike="noStrike" kern="1200" cap="none" spc="0" normalizeH="0" baseline="0" noProof="0">
              <a:ln>
                <a:noFill/>
              </a:ln>
              <a:solidFill>
                <a:schemeClr val="bg1"/>
              </a:solidFill>
              <a:effectLst/>
              <a:uLnTx/>
              <a:uFillTx/>
              <a:latin typeface="Meiryo UI"/>
              <a:ea typeface="Meiryo UI"/>
              <a:cs typeface="+mn-cs"/>
            </a:endParaRPr>
          </a:p>
        </p:txBody>
      </p:sp>
      <p:sp>
        <p:nvSpPr>
          <p:cNvPr id="86" name="正方形/長方形 85">
            <a:extLst>
              <a:ext uri="{FF2B5EF4-FFF2-40B4-BE49-F238E27FC236}">
                <a16:creationId xmlns:a16="http://schemas.microsoft.com/office/drawing/2014/main" id="{FF6A5AF4-58AA-42FC-06F4-BEC6EB6D43BF}"/>
              </a:ext>
            </a:extLst>
          </p:cNvPr>
          <p:cNvSpPr/>
          <p:nvPr/>
        </p:nvSpPr>
        <p:spPr>
          <a:xfrm>
            <a:off x="2321216" y="3634899"/>
            <a:ext cx="409739" cy="294393"/>
          </a:xfrm>
          <a:prstGeom prst="rect">
            <a:avLst/>
          </a:prstGeom>
          <a:solidFill>
            <a:schemeClr val="bg1">
              <a:lumMod val="50000"/>
            </a:schemeClr>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a:ln>
                  <a:noFill/>
                </a:ln>
                <a:solidFill>
                  <a:schemeClr val="bg1"/>
                </a:solidFill>
                <a:effectLst/>
                <a:uLnTx/>
                <a:uFillTx/>
                <a:latin typeface="Meiryo UI"/>
                <a:ea typeface="Meiryo UI"/>
                <a:cs typeface="+mn-cs"/>
              </a:rPr>
              <a:t>7</a:t>
            </a:r>
            <a:endParaRPr kumimoji="1" lang="ja-JP" altLang="en-US" sz="1200" i="0" u="none" strike="noStrike" kern="1200" cap="none" spc="0" normalizeH="0" baseline="0" noProof="0">
              <a:ln>
                <a:noFill/>
              </a:ln>
              <a:solidFill>
                <a:schemeClr val="bg1"/>
              </a:solidFill>
              <a:effectLst/>
              <a:uLnTx/>
              <a:uFillTx/>
              <a:latin typeface="Meiryo UI"/>
              <a:ea typeface="Meiryo UI"/>
              <a:cs typeface="+mn-cs"/>
            </a:endParaRPr>
          </a:p>
        </p:txBody>
      </p:sp>
      <p:sp>
        <p:nvSpPr>
          <p:cNvPr id="87" name="正方形/長方形 86">
            <a:extLst>
              <a:ext uri="{FF2B5EF4-FFF2-40B4-BE49-F238E27FC236}">
                <a16:creationId xmlns:a16="http://schemas.microsoft.com/office/drawing/2014/main" id="{31A1CFE1-92B3-E0EA-3545-6A725833ADFD}"/>
              </a:ext>
            </a:extLst>
          </p:cNvPr>
          <p:cNvSpPr/>
          <p:nvPr/>
        </p:nvSpPr>
        <p:spPr>
          <a:xfrm>
            <a:off x="2321216" y="3983304"/>
            <a:ext cx="409739" cy="294393"/>
          </a:xfrm>
          <a:prstGeom prst="rect">
            <a:avLst/>
          </a:prstGeom>
          <a:solidFill>
            <a:schemeClr val="bg1">
              <a:lumMod val="50000"/>
            </a:schemeClr>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a:ln>
                  <a:noFill/>
                </a:ln>
                <a:solidFill>
                  <a:schemeClr val="bg1"/>
                </a:solidFill>
                <a:effectLst/>
                <a:uLnTx/>
                <a:uFillTx/>
                <a:latin typeface="Meiryo UI"/>
                <a:ea typeface="Meiryo UI"/>
                <a:cs typeface="+mn-cs"/>
              </a:rPr>
              <a:t>8</a:t>
            </a:r>
            <a:endParaRPr kumimoji="1" lang="ja-JP" altLang="en-US" sz="1200" i="0" u="none" strike="noStrike" kern="1200" cap="none" spc="0" normalizeH="0" baseline="0" noProof="0">
              <a:ln>
                <a:noFill/>
              </a:ln>
              <a:solidFill>
                <a:schemeClr val="bg1"/>
              </a:solidFill>
              <a:effectLst/>
              <a:uLnTx/>
              <a:uFillTx/>
              <a:latin typeface="Meiryo UI"/>
              <a:ea typeface="Meiryo UI"/>
              <a:cs typeface="+mn-cs"/>
            </a:endParaRPr>
          </a:p>
        </p:txBody>
      </p:sp>
      <p:sp>
        <p:nvSpPr>
          <p:cNvPr id="88" name="正方形/長方形 87">
            <a:extLst>
              <a:ext uri="{FF2B5EF4-FFF2-40B4-BE49-F238E27FC236}">
                <a16:creationId xmlns:a16="http://schemas.microsoft.com/office/drawing/2014/main" id="{4E9FAADD-FA3F-4599-AA33-CFC0688F646F}"/>
              </a:ext>
            </a:extLst>
          </p:cNvPr>
          <p:cNvSpPr/>
          <p:nvPr/>
        </p:nvSpPr>
        <p:spPr>
          <a:xfrm>
            <a:off x="2321216" y="4331709"/>
            <a:ext cx="409739" cy="294393"/>
          </a:xfrm>
          <a:prstGeom prst="rect">
            <a:avLst/>
          </a:prstGeom>
          <a:solidFill>
            <a:schemeClr val="bg1">
              <a:lumMod val="50000"/>
            </a:schemeClr>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a:ln>
                  <a:noFill/>
                </a:ln>
                <a:solidFill>
                  <a:schemeClr val="bg1"/>
                </a:solidFill>
                <a:effectLst/>
                <a:uLnTx/>
                <a:uFillTx/>
                <a:latin typeface="Meiryo UI"/>
                <a:ea typeface="Meiryo UI"/>
                <a:cs typeface="+mn-cs"/>
              </a:rPr>
              <a:t>9</a:t>
            </a:r>
            <a:endParaRPr kumimoji="1" lang="ja-JP" altLang="en-US" sz="1200" i="0" u="none" strike="noStrike" kern="1200" cap="none" spc="0" normalizeH="0" baseline="0" noProof="0">
              <a:ln>
                <a:noFill/>
              </a:ln>
              <a:solidFill>
                <a:schemeClr val="bg1"/>
              </a:solidFill>
              <a:effectLst/>
              <a:uLnTx/>
              <a:uFillTx/>
              <a:latin typeface="Meiryo UI"/>
              <a:ea typeface="Meiryo UI"/>
              <a:cs typeface="+mn-cs"/>
            </a:endParaRPr>
          </a:p>
        </p:txBody>
      </p:sp>
      <p:sp>
        <p:nvSpPr>
          <p:cNvPr id="89" name="正方形/長方形 88">
            <a:extLst>
              <a:ext uri="{FF2B5EF4-FFF2-40B4-BE49-F238E27FC236}">
                <a16:creationId xmlns:a16="http://schemas.microsoft.com/office/drawing/2014/main" id="{B9D7EA93-6235-79C5-99C2-0B87EC0A6B48}"/>
              </a:ext>
            </a:extLst>
          </p:cNvPr>
          <p:cNvSpPr/>
          <p:nvPr/>
        </p:nvSpPr>
        <p:spPr>
          <a:xfrm>
            <a:off x="2321216" y="4680114"/>
            <a:ext cx="409739" cy="294393"/>
          </a:xfrm>
          <a:prstGeom prst="rect">
            <a:avLst/>
          </a:prstGeom>
          <a:solidFill>
            <a:schemeClr val="bg1">
              <a:lumMod val="50000"/>
            </a:schemeClr>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a:ln>
                  <a:noFill/>
                </a:ln>
                <a:solidFill>
                  <a:schemeClr val="bg1"/>
                </a:solidFill>
                <a:effectLst/>
                <a:uLnTx/>
                <a:uFillTx/>
                <a:latin typeface="Meiryo UI"/>
                <a:ea typeface="Meiryo UI"/>
                <a:cs typeface="+mn-cs"/>
              </a:rPr>
              <a:t>10</a:t>
            </a:r>
            <a:endParaRPr kumimoji="1" lang="ja-JP" altLang="en-US" sz="1200" i="0" u="none" strike="noStrike" kern="1200" cap="none" spc="0" normalizeH="0" baseline="0" noProof="0">
              <a:ln>
                <a:noFill/>
              </a:ln>
              <a:solidFill>
                <a:schemeClr val="bg1"/>
              </a:solidFill>
              <a:effectLst/>
              <a:uLnTx/>
              <a:uFillTx/>
              <a:latin typeface="Meiryo UI"/>
              <a:ea typeface="Meiryo UI"/>
              <a:cs typeface="+mn-cs"/>
            </a:endParaRPr>
          </a:p>
        </p:txBody>
      </p:sp>
      <p:sp>
        <p:nvSpPr>
          <p:cNvPr id="90" name="正方形/長方形 89">
            <a:extLst>
              <a:ext uri="{FF2B5EF4-FFF2-40B4-BE49-F238E27FC236}">
                <a16:creationId xmlns:a16="http://schemas.microsoft.com/office/drawing/2014/main" id="{0986A882-05B7-BC1E-0E26-3A4B3E90F96A}"/>
              </a:ext>
            </a:extLst>
          </p:cNvPr>
          <p:cNvSpPr/>
          <p:nvPr/>
        </p:nvSpPr>
        <p:spPr>
          <a:xfrm>
            <a:off x="2321216" y="5028519"/>
            <a:ext cx="409739" cy="294393"/>
          </a:xfrm>
          <a:prstGeom prst="rect">
            <a:avLst/>
          </a:prstGeom>
          <a:solidFill>
            <a:schemeClr val="bg1">
              <a:lumMod val="50000"/>
            </a:schemeClr>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a:ln>
                  <a:noFill/>
                </a:ln>
                <a:solidFill>
                  <a:schemeClr val="bg1"/>
                </a:solidFill>
                <a:effectLst/>
                <a:uLnTx/>
                <a:uFillTx/>
                <a:latin typeface="Meiryo UI"/>
                <a:ea typeface="Meiryo UI"/>
                <a:cs typeface="+mn-cs"/>
              </a:rPr>
              <a:t>11</a:t>
            </a:r>
            <a:endParaRPr kumimoji="1" lang="ja-JP" altLang="en-US" sz="1200" i="0" u="none" strike="noStrike" kern="1200" cap="none" spc="0" normalizeH="0" baseline="0" noProof="0">
              <a:ln>
                <a:noFill/>
              </a:ln>
              <a:solidFill>
                <a:schemeClr val="bg1"/>
              </a:solidFill>
              <a:effectLst/>
              <a:uLnTx/>
              <a:uFillTx/>
              <a:latin typeface="Meiryo UI"/>
              <a:ea typeface="Meiryo UI"/>
              <a:cs typeface="+mn-cs"/>
            </a:endParaRPr>
          </a:p>
        </p:txBody>
      </p:sp>
      <p:sp>
        <p:nvSpPr>
          <p:cNvPr id="91" name="正方形/長方形 90">
            <a:extLst>
              <a:ext uri="{FF2B5EF4-FFF2-40B4-BE49-F238E27FC236}">
                <a16:creationId xmlns:a16="http://schemas.microsoft.com/office/drawing/2014/main" id="{CAE8946E-2EE9-2B8B-EB92-1FE59D4F2E56}"/>
              </a:ext>
            </a:extLst>
          </p:cNvPr>
          <p:cNvSpPr/>
          <p:nvPr/>
        </p:nvSpPr>
        <p:spPr>
          <a:xfrm>
            <a:off x="2321216" y="5376924"/>
            <a:ext cx="409739" cy="294393"/>
          </a:xfrm>
          <a:prstGeom prst="rect">
            <a:avLst/>
          </a:prstGeom>
          <a:solidFill>
            <a:schemeClr val="bg1">
              <a:lumMod val="50000"/>
            </a:schemeClr>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a:ln>
                  <a:noFill/>
                </a:ln>
                <a:solidFill>
                  <a:schemeClr val="bg1"/>
                </a:solidFill>
                <a:effectLst/>
                <a:uLnTx/>
                <a:uFillTx/>
                <a:latin typeface="Meiryo UI"/>
                <a:ea typeface="Meiryo UI"/>
                <a:cs typeface="+mn-cs"/>
              </a:rPr>
              <a:t>12</a:t>
            </a:r>
            <a:endParaRPr kumimoji="1" lang="ja-JP" altLang="en-US" sz="1200" i="0" u="none" strike="noStrike" kern="1200" cap="none" spc="0" normalizeH="0" baseline="0" noProof="0">
              <a:ln>
                <a:noFill/>
              </a:ln>
              <a:solidFill>
                <a:schemeClr val="bg1"/>
              </a:solidFill>
              <a:effectLst/>
              <a:uLnTx/>
              <a:uFillTx/>
              <a:latin typeface="Meiryo UI"/>
              <a:ea typeface="Meiryo UI"/>
              <a:cs typeface="+mn-cs"/>
            </a:endParaRPr>
          </a:p>
        </p:txBody>
      </p:sp>
      <p:sp>
        <p:nvSpPr>
          <p:cNvPr id="92" name="正方形/長方形 91">
            <a:extLst>
              <a:ext uri="{FF2B5EF4-FFF2-40B4-BE49-F238E27FC236}">
                <a16:creationId xmlns:a16="http://schemas.microsoft.com/office/drawing/2014/main" id="{9A3E5EE3-7FFF-0E34-4A78-652DF2499221}"/>
              </a:ext>
            </a:extLst>
          </p:cNvPr>
          <p:cNvSpPr/>
          <p:nvPr/>
        </p:nvSpPr>
        <p:spPr>
          <a:xfrm>
            <a:off x="2321216" y="5727084"/>
            <a:ext cx="409739" cy="294393"/>
          </a:xfrm>
          <a:prstGeom prst="rect">
            <a:avLst/>
          </a:prstGeom>
          <a:solidFill>
            <a:schemeClr val="bg1">
              <a:lumMod val="50000"/>
            </a:schemeClr>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a:ln>
                  <a:noFill/>
                </a:ln>
                <a:solidFill>
                  <a:schemeClr val="bg1"/>
                </a:solidFill>
                <a:effectLst/>
                <a:uLnTx/>
                <a:uFillTx/>
                <a:latin typeface="Meiryo UI"/>
                <a:ea typeface="Meiryo UI"/>
                <a:cs typeface="+mn-cs"/>
              </a:rPr>
              <a:t>13</a:t>
            </a:r>
            <a:endParaRPr kumimoji="1" lang="ja-JP" altLang="en-US" sz="1200" i="0" u="none" strike="noStrike" kern="1200" cap="none" spc="0" normalizeH="0" baseline="0" noProof="0">
              <a:ln>
                <a:noFill/>
              </a:ln>
              <a:solidFill>
                <a:schemeClr val="bg1"/>
              </a:solidFill>
              <a:effectLst/>
              <a:uLnTx/>
              <a:uFillTx/>
              <a:latin typeface="Meiryo UI"/>
              <a:ea typeface="Meiryo UI"/>
              <a:cs typeface="+mn-cs"/>
            </a:endParaRPr>
          </a:p>
        </p:txBody>
      </p:sp>
      <p:sp>
        <p:nvSpPr>
          <p:cNvPr id="93" name="正方形/長方形 92">
            <a:extLst>
              <a:ext uri="{FF2B5EF4-FFF2-40B4-BE49-F238E27FC236}">
                <a16:creationId xmlns:a16="http://schemas.microsoft.com/office/drawing/2014/main" id="{7BEF423B-C33C-D2D0-3E66-60BD48EC90C5}"/>
              </a:ext>
            </a:extLst>
          </p:cNvPr>
          <p:cNvSpPr/>
          <p:nvPr/>
        </p:nvSpPr>
        <p:spPr>
          <a:xfrm>
            <a:off x="2321216" y="6073736"/>
            <a:ext cx="409739" cy="294393"/>
          </a:xfrm>
          <a:prstGeom prst="rect">
            <a:avLst/>
          </a:prstGeom>
          <a:solidFill>
            <a:schemeClr val="bg1">
              <a:lumMod val="50000"/>
            </a:schemeClr>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a:ln>
                  <a:noFill/>
                </a:ln>
                <a:solidFill>
                  <a:schemeClr val="bg1"/>
                </a:solidFill>
                <a:effectLst/>
                <a:uLnTx/>
                <a:uFillTx/>
                <a:latin typeface="Meiryo UI"/>
                <a:ea typeface="Meiryo UI"/>
                <a:cs typeface="+mn-cs"/>
              </a:rPr>
              <a:t>14</a:t>
            </a:r>
            <a:endParaRPr kumimoji="1" lang="ja-JP" altLang="en-US" sz="1200" i="0" u="none" strike="noStrike" kern="1200" cap="none" spc="0" normalizeH="0" baseline="0" noProof="0">
              <a:ln>
                <a:noFill/>
              </a:ln>
              <a:solidFill>
                <a:schemeClr val="bg1"/>
              </a:solidFill>
              <a:effectLst/>
              <a:uLnTx/>
              <a:uFillTx/>
              <a:latin typeface="Meiryo UI"/>
              <a:ea typeface="Meiryo UI"/>
              <a:cs typeface="+mn-cs"/>
            </a:endParaRPr>
          </a:p>
        </p:txBody>
      </p:sp>
      <p:cxnSp>
        <p:nvCxnSpPr>
          <p:cNvPr id="95" name="直線矢印コネクタ 94">
            <a:extLst>
              <a:ext uri="{FF2B5EF4-FFF2-40B4-BE49-F238E27FC236}">
                <a16:creationId xmlns:a16="http://schemas.microsoft.com/office/drawing/2014/main" id="{C6BCB7D3-A259-CE86-2D31-00AEA214F86D}"/>
              </a:ext>
            </a:extLst>
          </p:cNvPr>
          <p:cNvCxnSpPr>
            <a:cxnSpLocks/>
          </p:cNvCxnSpPr>
          <p:nvPr/>
        </p:nvCxnSpPr>
        <p:spPr>
          <a:xfrm>
            <a:off x="7473774" y="1544469"/>
            <a:ext cx="0" cy="1688013"/>
          </a:xfrm>
          <a:prstGeom prst="straightConnector1">
            <a:avLst/>
          </a:prstGeom>
          <a:ln w="38100">
            <a:solidFill>
              <a:srgbClr val="3F6797"/>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6" name="直線矢印コネクタ 95">
            <a:extLst>
              <a:ext uri="{FF2B5EF4-FFF2-40B4-BE49-F238E27FC236}">
                <a16:creationId xmlns:a16="http://schemas.microsoft.com/office/drawing/2014/main" id="{049E3110-D07E-B639-4552-3D577110D505}"/>
              </a:ext>
            </a:extLst>
          </p:cNvPr>
          <p:cNvCxnSpPr>
            <a:cxnSpLocks/>
          </p:cNvCxnSpPr>
          <p:nvPr/>
        </p:nvCxnSpPr>
        <p:spPr>
          <a:xfrm>
            <a:off x="7473774" y="3286494"/>
            <a:ext cx="0" cy="3081635"/>
          </a:xfrm>
          <a:prstGeom prst="straightConnector1">
            <a:avLst/>
          </a:prstGeom>
          <a:ln w="38100">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9" name="正方形/長方形 98">
            <a:extLst>
              <a:ext uri="{FF2B5EF4-FFF2-40B4-BE49-F238E27FC236}">
                <a16:creationId xmlns:a16="http://schemas.microsoft.com/office/drawing/2014/main" id="{954D0490-506F-373D-B479-CE0017A78DB7}"/>
              </a:ext>
            </a:extLst>
          </p:cNvPr>
          <p:cNvSpPr/>
          <p:nvPr/>
        </p:nvSpPr>
        <p:spPr>
          <a:xfrm>
            <a:off x="7733673" y="1544728"/>
            <a:ext cx="3252913" cy="1687753"/>
          </a:xfrm>
          <a:prstGeom prst="rect">
            <a:avLst/>
          </a:prstGeom>
          <a:solidFill>
            <a:srgbClr val="EAEFF6"/>
          </a:solidFill>
          <a:ln w="9525">
            <a:solidFill>
              <a:srgbClr val="CEDBEA"/>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600">
                <a:solidFill>
                  <a:srgbClr val="3F6797"/>
                </a:solidFill>
                <a:effectLst>
                  <a:glow rad="127000">
                    <a:schemeClr val="bg1"/>
                  </a:glow>
                </a:effectLst>
                <a:latin typeface="+mn-ea"/>
              </a:rPr>
              <a:t>ツールが</a:t>
            </a:r>
            <a:r>
              <a:rPr lang="ja-JP" altLang="en-US" sz="1600" b="1">
                <a:solidFill>
                  <a:srgbClr val="3F6797"/>
                </a:solidFill>
                <a:effectLst>
                  <a:glow rad="127000">
                    <a:schemeClr val="bg1"/>
                  </a:glow>
                </a:effectLst>
                <a:latin typeface="+mn-ea"/>
              </a:rPr>
              <a:t>対象としている</a:t>
            </a:r>
            <a:endParaRPr lang="en-US" altLang="ja-JP" sz="1600" b="1">
              <a:solidFill>
                <a:srgbClr val="3F6797"/>
              </a:solidFill>
              <a:effectLst>
                <a:glow rad="127000">
                  <a:schemeClr val="bg1"/>
                </a:glow>
              </a:effectLst>
              <a:latin typeface="+mn-ea"/>
            </a:endParaRPr>
          </a:p>
          <a:p>
            <a:pPr algn="ctr"/>
            <a:r>
              <a:rPr lang="ja-JP" altLang="en-US" sz="1600">
                <a:solidFill>
                  <a:srgbClr val="3F6797"/>
                </a:solidFill>
                <a:effectLst>
                  <a:glow rad="127000">
                    <a:schemeClr val="bg1"/>
                  </a:glow>
                </a:effectLst>
                <a:latin typeface="+mn-ea"/>
              </a:rPr>
              <a:t>入金形態</a:t>
            </a:r>
            <a:br>
              <a:rPr lang="en-US" altLang="ja-JP" sz="1200">
                <a:solidFill>
                  <a:srgbClr val="3F6797"/>
                </a:solidFill>
                <a:effectLst>
                  <a:glow rad="127000">
                    <a:schemeClr val="bg1"/>
                  </a:glow>
                </a:effectLst>
                <a:latin typeface="+mn-ea"/>
              </a:rPr>
            </a:br>
            <a:r>
              <a:rPr lang="en-US" altLang="ja-JP" sz="1600" b="1">
                <a:solidFill>
                  <a:srgbClr val="3F6797"/>
                </a:solidFill>
                <a:effectLst>
                  <a:glow rad="127000">
                    <a:schemeClr val="bg1"/>
                  </a:glow>
                </a:effectLst>
                <a:latin typeface="+mn-ea"/>
              </a:rPr>
              <a:t>※</a:t>
            </a:r>
            <a:r>
              <a:rPr lang="ja-JP" altLang="en-US" sz="1600" b="1">
                <a:solidFill>
                  <a:srgbClr val="3F6797"/>
                </a:solidFill>
                <a:effectLst>
                  <a:glow rad="127000">
                    <a:schemeClr val="bg1"/>
                  </a:glow>
                </a:effectLst>
                <a:latin typeface="+mn-ea"/>
              </a:rPr>
              <a:t>全体割合 </a:t>
            </a:r>
            <a:r>
              <a:rPr lang="en-US" altLang="ja-JP" sz="1600" b="1">
                <a:solidFill>
                  <a:srgbClr val="3F6797"/>
                </a:solidFill>
                <a:effectLst>
                  <a:glow rad="127000">
                    <a:schemeClr val="bg1"/>
                  </a:glow>
                </a:effectLst>
                <a:latin typeface="+mn-ea"/>
              </a:rPr>
              <a:t>: 99.97%</a:t>
            </a:r>
          </a:p>
        </p:txBody>
      </p:sp>
      <p:sp>
        <p:nvSpPr>
          <p:cNvPr id="100" name="正方形/長方形 99">
            <a:extLst>
              <a:ext uri="{FF2B5EF4-FFF2-40B4-BE49-F238E27FC236}">
                <a16:creationId xmlns:a16="http://schemas.microsoft.com/office/drawing/2014/main" id="{25626148-C1BF-EC4F-BC33-38B7D41E12BE}"/>
              </a:ext>
            </a:extLst>
          </p:cNvPr>
          <p:cNvSpPr/>
          <p:nvPr/>
        </p:nvSpPr>
        <p:spPr>
          <a:xfrm>
            <a:off x="7733673" y="3286494"/>
            <a:ext cx="3252913" cy="3081635"/>
          </a:xfrm>
          <a:prstGeom prst="rect">
            <a:avLst/>
          </a:prstGeom>
          <a:solidFill>
            <a:schemeClr val="bg1">
              <a:lumMod val="95000"/>
            </a:schemeClr>
          </a:solidFill>
          <a:ln w="9525">
            <a:solidFill>
              <a:srgbClr val="CEDBEA"/>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600">
                <a:solidFill>
                  <a:schemeClr val="tx1">
                    <a:lumMod val="65000"/>
                    <a:lumOff val="35000"/>
                  </a:schemeClr>
                </a:solidFill>
                <a:effectLst>
                  <a:glow rad="127000">
                    <a:schemeClr val="bg1"/>
                  </a:glow>
                </a:effectLst>
                <a:latin typeface="+mn-ea"/>
              </a:rPr>
              <a:t>ツールが</a:t>
            </a:r>
            <a:r>
              <a:rPr lang="ja-JP" altLang="en-US" sz="1600" b="1">
                <a:solidFill>
                  <a:schemeClr val="tx1">
                    <a:lumMod val="65000"/>
                    <a:lumOff val="35000"/>
                  </a:schemeClr>
                </a:solidFill>
                <a:effectLst>
                  <a:glow rad="127000">
                    <a:schemeClr val="bg1"/>
                  </a:glow>
                </a:effectLst>
                <a:latin typeface="+mn-ea"/>
              </a:rPr>
              <a:t>対象としていない</a:t>
            </a:r>
            <a:endParaRPr lang="en-US" altLang="ja-JP" sz="1600" b="1">
              <a:solidFill>
                <a:schemeClr val="tx1">
                  <a:lumMod val="65000"/>
                  <a:lumOff val="35000"/>
                </a:schemeClr>
              </a:solidFill>
              <a:effectLst>
                <a:glow rad="127000">
                  <a:schemeClr val="bg1"/>
                </a:glow>
              </a:effectLst>
              <a:latin typeface="+mn-ea"/>
            </a:endParaRPr>
          </a:p>
          <a:p>
            <a:pPr algn="ctr"/>
            <a:r>
              <a:rPr lang="ja-JP" altLang="en-US" sz="1600">
                <a:solidFill>
                  <a:schemeClr val="tx1">
                    <a:lumMod val="65000"/>
                    <a:lumOff val="35000"/>
                  </a:schemeClr>
                </a:solidFill>
                <a:effectLst>
                  <a:glow rad="127000">
                    <a:schemeClr val="bg1"/>
                  </a:glow>
                </a:effectLst>
                <a:latin typeface="+mn-ea"/>
              </a:rPr>
              <a:t>入金形態</a:t>
            </a:r>
            <a:br>
              <a:rPr lang="en-US" altLang="ja-JP" sz="1600">
                <a:solidFill>
                  <a:schemeClr val="tx1">
                    <a:lumMod val="65000"/>
                    <a:lumOff val="35000"/>
                  </a:schemeClr>
                </a:solidFill>
                <a:effectLst>
                  <a:glow rad="127000">
                    <a:schemeClr val="bg1"/>
                  </a:glow>
                </a:effectLst>
                <a:latin typeface="+mn-ea"/>
              </a:rPr>
            </a:br>
            <a:r>
              <a:rPr lang="en-US" altLang="ja-JP" sz="1600" b="1">
                <a:solidFill>
                  <a:srgbClr val="3F6797"/>
                </a:solidFill>
                <a:effectLst>
                  <a:glow rad="127000">
                    <a:schemeClr val="bg1"/>
                  </a:glow>
                </a:effectLst>
                <a:latin typeface="+mn-ea"/>
              </a:rPr>
              <a:t>※</a:t>
            </a:r>
            <a:r>
              <a:rPr lang="ja-JP" altLang="en-US" sz="1600" b="1">
                <a:solidFill>
                  <a:srgbClr val="3F6797"/>
                </a:solidFill>
                <a:effectLst>
                  <a:glow rad="127000">
                    <a:schemeClr val="bg1"/>
                  </a:glow>
                </a:effectLst>
                <a:latin typeface="+mn-ea"/>
              </a:rPr>
              <a:t>全体割合 </a:t>
            </a:r>
            <a:r>
              <a:rPr lang="en-US" altLang="ja-JP" sz="1600" b="1">
                <a:solidFill>
                  <a:srgbClr val="3F6797"/>
                </a:solidFill>
                <a:effectLst>
                  <a:glow rad="127000">
                    <a:schemeClr val="bg1"/>
                  </a:glow>
                </a:effectLst>
                <a:latin typeface="+mn-ea"/>
              </a:rPr>
              <a:t>: 0.03%</a:t>
            </a:r>
            <a:endParaRPr lang="ja-JP" altLang="en-US" sz="1600">
              <a:solidFill>
                <a:schemeClr val="tx1">
                  <a:lumMod val="65000"/>
                  <a:lumOff val="35000"/>
                </a:schemeClr>
              </a:solidFill>
              <a:effectLst>
                <a:glow rad="127000">
                  <a:schemeClr val="bg1"/>
                </a:glow>
              </a:effectLst>
              <a:latin typeface="+mn-ea"/>
            </a:endParaRPr>
          </a:p>
        </p:txBody>
      </p:sp>
      <p:sp>
        <p:nvSpPr>
          <p:cNvPr id="101" name="四角形: 角を丸くする 100">
            <a:extLst>
              <a:ext uri="{FF2B5EF4-FFF2-40B4-BE49-F238E27FC236}">
                <a16:creationId xmlns:a16="http://schemas.microsoft.com/office/drawing/2014/main" id="{7280C878-F514-B9C3-D181-B4BBFC764C7C}"/>
              </a:ext>
            </a:extLst>
          </p:cNvPr>
          <p:cNvSpPr/>
          <p:nvPr/>
        </p:nvSpPr>
        <p:spPr>
          <a:xfrm>
            <a:off x="7607283" y="5401847"/>
            <a:ext cx="3505693" cy="743842"/>
          </a:xfrm>
          <a:prstGeom prst="roundRect">
            <a:avLst/>
          </a:prstGeom>
          <a:solidFill>
            <a:srgbClr val="EAEFF6"/>
          </a:solidFill>
          <a:ln w="9525">
            <a:solidFill>
              <a:srgbClr val="3F6797"/>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lang="en-US" altLang="ja-JP" sz="1000">
                <a:solidFill>
                  <a:srgbClr val="3F6797"/>
                </a:solidFill>
                <a:effectLst>
                  <a:glow rad="127000">
                    <a:schemeClr val="bg1"/>
                  </a:glow>
                </a:effectLst>
                <a:latin typeface="+mn-ea"/>
                <a:cs typeface="Hiragino Kaku Gothic Pro W3" charset="-128"/>
              </a:rPr>
              <a:t>【</a:t>
            </a:r>
            <a:r>
              <a:rPr lang="ja-JP" altLang="en-US" sz="1000">
                <a:solidFill>
                  <a:srgbClr val="3F6797"/>
                </a:solidFill>
                <a:effectLst>
                  <a:glow rad="127000">
                    <a:schemeClr val="bg1"/>
                  </a:glow>
                </a:effectLst>
                <a:latin typeface="+mn-ea"/>
                <a:cs typeface="Hiragino Kaku Gothic Pro W3" charset="-128"/>
              </a:rPr>
              <a:t>補足</a:t>
            </a:r>
            <a:r>
              <a:rPr lang="en-US" altLang="ja-JP" sz="1000">
                <a:solidFill>
                  <a:srgbClr val="3F6797"/>
                </a:solidFill>
                <a:effectLst>
                  <a:glow rad="127000">
                    <a:schemeClr val="bg1"/>
                  </a:glow>
                </a:effectLst>
                <a:latin typeface="+mn-ea"/>
                <a:cs typeface="Hiragino Kaku Gothic Pro W3" charset="-128"/>
              </a:rPr>
              <a:t>】</a:t>
            </a:r>
          </a:p>
          <a:p>
            <a:r>
              <a:rPr kumimoji="1" lang="ja-JP" altLang="en-US" sz="1000">
                <a:solidFill>
                  <a:srgbClr val="3F6797"/>
                </a:solidFill>
                <a:effectLst>
                  <a:glow rad="127000">
                    <a:schemeClr val="bg1"/>
                  </a:glow>
                </a:effectLst>
                <a:latin typeface="+mn-ea"/>
                <a:cs typeface="Hiragino Kaku Gothic Pro W3" charset="-128"/>
              </a:rPr>
              <a:t>　</a:t>
            </a:r>
            <a:r>
              <a:rPr kumimoji="1" lang="en-US" altLang="ja-JP" sz="1000">
                <a:solidFill>
                  <a:srgbClr val="3F6797"/>
                </a:solidFill>
                <a:effectLst>
                  <a:glow rad="127000">
                    <a:schemeClr val="bg1"/>
                  </a:glow>
                </a:effectLst>
                <a:latin typeface="+mn-ea"/>
                <a:cs typeface="Hiragino Kaku Gothic Pro W3" charset="-128"/>
              </a:rPr>
              <a:t>C3</a:t>
            </a:r>
            <a:r>
              <a:rPr kumimoji="1" lang="ja-JP" altLang="en-US" sz="1000">
                <a:solidFill>
                  <a:srgbClr val="3F6797"/>
                </a:solidFill>
                <a:effectLst>
                  <a:glow rad="127000">
                    <a:schemeClr val="bg1"/>
                  </a:glow>
                </a:effectLst>
                <a:latin typeface="+mn-ea"/>
                <a:cs typeface="Hiragino Kaku Gothic Pro W3" charset="-128"/>
              </a:rPr>
              <a:t>で入金形態の混在ケースも確認されている</a:t>
            </a:r>
            <a:br>
              <a:rPr kumimoji="1" lang="en-US" altLang="ja-JP" sz="1000">
                <a:solidFill>
                  <a:srgbClr val="3F6797"/>
                </a:solidFill>
                <a:effectLst>
                  <a:glow rad="127000">
                    <a:schemeClr val="bg1"/>
                  </a:glow>
                </a:effectLst>
                <a:latin typeface="+mn-ea"/>
                <a:cs typeface="Hiragino Kaku Gothic Pro W3" charset="-128"/>
              </a:rPr>
            </a:br>
            <a:r>
              <a:rPr kumimoji="1" lang="ja-JP" altLang="en-US" sz="1000">
                <a:solidFill>
                  <a:srgbClr val="3F6797"/>
                </a:solidFill>
                <a:effectLst>
                  <a:glow rad="127000">
                    <a:schemeClr val="bg1"/>
                  </a:glow>
                </a:effectLst>
                <a:latin typeface="+mn-ea"/>
                <a:cs typeface="Hiragino Kaku Gothic Pro W3" charset="-128"/>
              </a:rPr>
              <a:t>　</a:t>
            </a:r>
            <a:r>
              <a:rPr kumimoji="1" lang="en-US" altLang="ja-JP" sz="1000">
                <a:solidFill>
                  <a:srgbClr val="3F6797"/>
                </a:solidFill>
                <a:effectLst>
                  <a:glow rad="127000">
                    <a:schemeClr val="bg1"/>
                  </a:glow>
                </a:effectLst>
                <a:latin typeface="+mn-ea"/>
                <a:cs typeface="Hiragino Kaku Gothic Pro W3" charset="-128"/>
              </a:rPr>
              <a:t>ex. </a:t>
            </a:r>
            <a:r>
              <a:rPr kumimoji="1" lang="ja-JP" altLang="en-US" sz="1000">
                <a:solidFill>
                  <a:srgbClr val="3F6797"/>
                </a:solidFill>
                <a:effectLst>
                  <a:glow rad="127000">
                    <a:schemeClr val="bg1"/>
                  </a:glow>
                </a:effectLst>
                <a:latin typeface="+mn-ea"/>
                <a:cs typeface="Hiragino Kaku Gothic Pro W3" charset="-128"/>
              </a:rPr>
              <a:t>請求</a:t>
            </a:r>
            <a:r>
              <a:rPr kumimoji="1" lang="en-US" altLang="ja-JP" sz="1000">
                <a:solidFill>
                  <a:srgbClr val="3F6797"/>
                </a:solidFill>
                <a:effectLst>
                  <a:glow rad="127000">
                    <a:schemeClr val="bg1"/>
                  </a:glow>
                </a:effectLst>
                <a:latin typeface="+mn-ea"/>
                <a:cs typeface="Hiragino Kaku Gothic Pro W3" charset="-128"/>
              </a:rPr>
              <a:t>10,000</a:t>
            </a:r>
            <a:r>
              <a:rPr kumimoji="1" lang="ja-JP" altLang="en-US" sz="1000">
                <a:solidFill>
                  <a:srgbClr val="3F6797"/>
                </a:solidFill>
                <a:effectLst>
                  <a:glow rad="127000">
                    <a:schemeClr val="bg1"/>
                  </a:glow>
                </a:effectLst>
                <a:latin typeface="+mn-ea"/>
                <a:cs typeface="Hiragino Kaku Gothic Pro W3" charset="-128"/>
              </a:rPr>
              <a:t>円に対し、</a:t>
            </a:r>
            <a:br>
              <a:rPr kumimoji="1" lang="en-US" altLang="ja-JP" sz="1000">
                <a:solidFill>
                  <a:srgbClr val="3F6797"/>
                </a:solidFill>
                <a:effectLst>
                  <a:glow rad="127000">
                    <a:schemeClr val="bg1"/>
                  </a:glow>
                </a:effectLst>
                <a:latin typeface="+mn-ea"/>
                <a:cs typeface="Hiragino Kaku Gothic Pro W3" charset="-128"/>
              </a:rPr>
            </a:br>
            <a:r>
              <a:rPr kumimoji="1" lang="ja-JP" altLang="en-US" sz="1000">
                <a:solidFill>
                  <a:srgbClr val="3F6797"/>
                </a:solidFill>
                <a:effectLst>
                  <a:glow rad="127000">
                    <a:schemeClr val="bg1"/>
                  </a:glow>
                </a:effectLst>
                <a:latin typeface="+mn-ea"/>
                <a:cs typeface="Hiragino Kaku Gothic Pro W3" charset="-128"/>
              </a:rPr>
              <a:t>　　　　　銀振</a:t>
            </a:r>
            <a:r>
              <a:rPr kumimoji="1" lang="en-US" altLang="ja-JP" sz="1000">
                <a:solidFill>
                  <a:srgbClr val="3F6797"/>
                </a:solidFill>
                <a:effectLst>
                  <a:glow rad="127000">
                    <a:schemeClr val="bg1"/>
                  </a:glow>
                </a:effectLst>
                <a:latin typeface="+mn-ea"/>
                <a:cs typeface="Hiragino Kaku Gothic Pro W3" charset="-128"/>
              </a:rPr>
              <a:t>5,000</a:t>
            </a:r>
            <a:r>
              <a:rPr kumimoji="1" lang="ja-JP" altLang="en-US" sz="1000">
                <a:solidFill>
                  <a:srgbClr val="3F6797"/>
                </a:solidFill>
                <a:effectLst>
                  <a:glow rad="127000">
                    <a:schemeClr val="bg1"/>
                  </a:glow>
                </a:effectLst>
                <a:latin typeface="+mn-ea"/>
                <a:cs typeface="Hiragino Kaku Gothic Pro W3" charset="-128"/>
              </a:rPr>
              <a:t>円 </a:t>
            </a:r>
            <a:r>
              <a:rPr kumimoji="1" lang="en-US" altLang="ja-JP" sz="1000">
                <a:solidFill>
                  <a:srgbClr val="3F6797"/>
                </a:solidFill>
                <a:effectLst>
                  <a:glow rad="127000">
                    <a:schemeClr val="bg1"/>
                  </a:glow>
                </a:effectLst>
                <a:latin typeface="+mn-ea"/>
                <a:cs typeface="Hiragino Kaku Gothic Pro W3" charset="-128"/>
              </a:rPr>
              <a:t>+ </a:t>
            </a:r>
            <a:r>
              <a:rPr kumimoji="1" lang="ja-JP" altLang="en-US" sz="1000">
                <a:solidFill>
                  <a:srgbClr val="3F6797"/>
                </a:solidFill>
                <a:effectLst>
                  <a:glow rad="127000">
                    <a:schemeClr val="bg1"/>
                  </a:glow>
                </a:effectLst>
                <a:latin typeface="+mn-ea"/>
                <a:cs typeface="Hiragino Kaku Gothic Pro W3" charset="-128"/>
              </a:rPr>
              <a:t>為替差損</a:t>
            </a:r>
            <a:r>
              <a:rPr kumimoji="1" lang="en-US" altLang="ja-JP" sz="1000">
                <a:solidFill>
                  <a:srgbClr val="3F6797"/>
                </a:solidFill>
                <a:effectLst>
                  <a:glow rad="127000">
                    <a:schemeClr val="bg1"/>
                  </a:glow>
                </a:effectLst>
                <a:latin typeface="+mn-ea"/>
                <a:cs typeface="Hiragino Kaku Gothic Pro W3" charset="-128"/>
              </a:rPr>
              <a:t>2,000</a:t>
            </a:r>
            <a:r>
              <a:rPr kumimoji="1" lang="ja-JP" altLang="en-US" sz="1000">
                <a:solidFill>
                  <a:srgbClr val="3F6797"/>
                </a:solidFill>
                <a:effectLst>
                  <a:glow rad="127000">
                    <a:schemeClr val="bg1"/>
                  </a:glow>
                </a:effectLst>
                <a:latin typeface="+mn-ea"/>
                <a:cs typeface="Hiragino Kaku Gothic Pro W3" charset="-128"/>
              </a:rPr>
              <a:t>円 </a:t>
            </a:r>
            <a:r>
              <a:rPr kumimoji="1" lang="en-US" altLang="ja-JP" sz="1000">
                <a:solidFill>
                  <a:srgbClr val="3F6797"/>
                </a:solidFill>
                <a:effectLst>
                  <a:glow rad="127000">
                    <a:schemeClr val="bg1"/>
                  </a:glow>
                </a:effectLst>
                <a:latin typeface="+mn-ea"/>
                <a:cs typeface="Hiragino Kaku Gothic Pro W3" charset="-128"/>
              </a:rPr>
              <a:t>+ </a:t>
            </a:r>
            <a:r>
              <a:rPr kumimoji="1" lang="ja-JP" altLang="en-US" sz="1000">
                <a:solidFill>
                  <a:srgbClr val="3F6797"/>
                </a:solidFill>
                <a:effectLst>
                  <a:glow rad="127000">
                    <a:schemeClr val="bg1"/>
                  </a:glow>
                </a:effectLst>
                <a:latin typeface="+mn-ea"/>
                <a:cs typeface="Hiragino Kaku Gothic Pro W3" charset="-128"/>
              </a:rPr>
              <a:t>その他</a:t>
            </a:r>
            <a:r>
              <a:rPr kumimoji="1" lang="en-US" altLang="ja-JP" sz="1000">
                <a:solidFill>
                  <a:srgbClr val="3F6797"/>
                </a:solidFill>
                <a:effectLst>
                  <a:glow rad="127000">
                    <a:schemeClr val="bg1"/>
                  </a:glow>
                </a:effectLst>
                <a:latin typeface="+mn-ea"/>
                <a:cs typeface="Hiragino Kaku Gothic Pro W3" charset="-128"/>
              </a:rPr>
              <a:t>3,000</a:t>
            </a:r>
            <a:r>
              <a:rPr kumimoji="1" lang="ja-JP" altLang="en-US" sz="1000">
                <a:solidFill>
                  <a:srgbClr val="3F6797"/>
                </a:solidFill>
                <a:effectLst>
                  <a:glow rad="127000">
                    <a:schemeClr val="bg1"/>
                  </a:glow>
                </a:effectLst>
                <a:latin typeface="+mn-ea"/>
                <a:cs typeface="Hiragino Kaku Gothic Pro W3" charset="-128"/>
              </a:rPr>
              <a:t>円</a:t>
            </a:r>
          </a:p>
        </p:txBody>
      </p:sp>
      <p:grpSp>
        <p:nvGrpSpPr>
          <p:cNvPr id="122" name="グループ化 121">
            <a:extLst>
              <a:ext uri="{FF2B5EF4-FFF2-40B4-BE49-F238E27FC236}">
                <a16:creationId xmlns:a16="http://schemas.microsoft.com/office/drawing/2014/main" id="{7AC30577-79F9-6410-629F-42544FD98C00}"/>
              </a:ext>
            </a:extLst>
          </p:cNvPr>
          <p:cNvGrpSpPr/>
          <p:nvPr/>
        </p:nvGrpSpPr>
        <p:grpSpPr>
          <a:xfrm>
            <a:off x="6260103" y="1163403"/>
            <a:ext cx="1006122" cy="288000"/>
            <a:chOff x="1828798" y="2761609"/>
            <a:chExt cx="3399692" cy="288000"/>
          </a:xfrm>
        </p:grpSpPr>
        <p:sp>
          <p:nvSpPr>
            <p:cNvPr id="137" name="正方形/長方形 136">
              <a:extLst>
                <a:ext uri="{FF2B5EF4-FFF2-40B4-BE49-F238E27FC236}">
                  <a16:creationId xmlns:a16="http://schemas.microsoft.com/office/drawing/2014/main" id="{5F428239-3C7F-38E4-BD60-F6ABD6A7B137}"/>
                </a:ext>
              </a:extLst>
            </p:cNvPr>
            <p:cNvSpPr/>
            <p:nvPr/>
          </p:nvSpPr>
          <p:spPr>
            <a:xfrm>
              <a:off x="1828798" y="2761609"/>
              <a:ext cx="3399692" cy="288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R="0" lvl="0" algn="ctr" defTabSz="914400" rtl="0" eaLnBrk="1" fontAlgn="auto" latinLnBrk="0" hangingPunct="1">
                <a:lnSpc>
                  <a:spcPct val="100000"/>
                </a:lnSpc>
                <a:spcBef>
                  <a:spcPts val="600"/>
                </a:spcBef>
                <a:spcAft>
                  <a:spcPts val="0"/>
                </a:spcAft>
                <a:buClrTx/>
                <a:buSzTx/>
                <a:tabLst/>
                <a:defRPr/>
              </a:pPr>
              <a:r>
                <a:rPr lang="ja-JP" altLang="en-US" sz="1200">
                  <a:solidFill>
                    <a:srgbClr val="000000">
                      <a:lumMod val="65000"/>
                      <a:lumOff val="35000"/>
                    </a:srgbClr>
                  </a:solidFill>
                  <a:latin typeface="Meiryo UI"/>
                  <a:ea typeface="Meiryo UI"/>
                </a:rPr>
                <a:t>件数</a:t>
              </a:r>
              <a:r>
                <a:rPr lang="en-US" altLang="ja-JP" sz="800">
                  <a:solidFill>
                    <a:srgbClr val="000000">
                      <a:lumMod val="65000"/>
                      <a:lumOff val="35000"/>
                    </a:srgbClr>
                  </a:solidFill>
                  <a:latin typeface="Meiryo UI"/>
                  <a:ea typeface="Meiryo UI"/>
                </a:rPr>
                <a:t>(’25.3)*</a:t>
              </a:r>
              <a:endParaRPr kumimoji="1" lang="ja-JP" altLang="en-US" sz="1200" i="0" u="none" strike="noStrike" kern="1200" cap="none" spc="0" normalizeH="0" baseline="0" noProof="0">
                <a:ln>
                  <a:noFill/>
                </a:ln>
                <a:solidFill>
                  <a:srgbClr val="000000">
                    <a:lumMod val="65000"/>
                    <a:lumOff val="35000"/>
                  </a:srgbClr>
                </a:solidFill>
                <a:effectLst/>
                <a:uLnTx/>
                <a:uFillTx/>
                <a:latin typeface="Meiryo UI"/>
                <a:ea typeface="Meiryo UI"/>
                <a:cs typeface="+mn-cs"/>
              </a:endParaRPr>
            </a:p>
          </p:txBody>
        </p:sp>
        <p:cxnSp>
          <p:nvCxnSpPr>
            <p:cNvPr id="138" name="直線コネクタ 137">
              <a:extLst>
                <a:ext uri="{FF2B5EF4-FFF2-40B4-BE49-F238E27FC236}">
                  <a16:creationId xmlns:a16="http://schemas.microsoft.com/office/drawing/2014/main" id="{4AA17FE0-94F1-BEA3-BD43-93436FDB8A87}"/>
                </a:ext>
              </a:extLst>
            </p:cNvPr>
            <p:cNvCxnSpPr>
              <a:cxnSpLocks/>
            </p:cNvCxnSpPr>
            <p:nvPr/>
          </p:nvCxnSpPr>
          <p:spPr>
            <a:xfrm>
              <a:off x="1828798" y="3049609"/>
              <a:ext cx="3399692"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23" name="正方形/長方形 122">
            <a:extLst>
              <a:ext uri="{FF2B5EF4-FFF2-40B4-BE49-F238E27FC236}">
                <a16:creationId xmlns:a16="http://schemas.microsoft.com/office/drawing/2014/main" id="{AFE7638E-B536-FB79-2DD9-948FFC373DB5}"/>
              </a:ext>
            </a:extLst>
          </p:cNvPr>
          <p:cNvSpPr/>
          <p:nvPr/>
        </p:nvSpPr>
        <p:spPr>
          <a:xfrm>
            <a:off x="6260104" y="1544469"/>
            <a:ext cx="1006122" cy="294393"/>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R="0" lvl="0" algn="r" defTabSz="914400" rtl="0" eaLnBrk="1" fontAlgn="auto" latinLnBrk="0" hangingPunct="1">
              <a:lnSpc>
                <a:spcPct val="100000"/>
              </a:lnSpc>
              <a:spcBef>
                <a:spcPts val="600"/>
              </a:spcBef>
              <a:spcAft>
                <a:spcPts val="0"/>
              </a:spcAft>
              <a:buClrTx/>
              <a:buSzTx/>
              <a:defRPr/>
            </a:pPr>
            <a:r>
              <a:rPr lang="en-US" altLang="ja-JP" sz="1200">
                <a:solidFill>
                  <a:schemeClr val="tx1">
                    <a:lumMod val="65000"/>
                    <a:lumOff val="35000"/>
                  </a:schemeClr>
                </a:solidFill>
                <a:effectLst>
                  <a:glow>
                    <a:schemeClr val="bg1"/>
                  </a:glow>
                </a:effectLst>
                <a:latin typeface="Meiryo UI"/>
                <a:ea typeface="Meiryo UI"/>
              </a:rPr>
              <a:t>48,903</a:t>
            </a:r>
          </a:p>
        </p:txBody>
      </p:sp>
      <p:sp>
        <p:nvSpPr>
          <p:cNvPr id="124" name="正方形/長方形 123">
            <a:extLst>
              <a:ext uri="{FF2B5EF4-FFF2-40B4-BE49-F238E27FC236}">
                <a16:creationId xmlns:a16="http://schemas.microsoft.com/office/drawing/2014/main" id="{5C8A2077-E32D-FD80-98E1-C81DC7506FB0}"/>
              </a:ext>
            </a:extLst>
          </p:cNvPr>
          <p:cNvSpPr/>
          <p:nvPr/>
        </p:nvSpPr>
        <p:spPr>
          <a:xfrm>
            <a:off x="6260104" y="1892874"/>
            <a:ext cx="1006122" cy="294393"/>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R="0" lvl="0" algn="r" defTabSz="914400" rtl="0" eaLnBrk="1" fontAlgn="auto" latinLnBrk="0" hangingPunct="1">
              <a:lnSpc>
                <a:spcPct val="100000"/>
              </a:lnSpc>
              <a:spcBef>
                <a:spcPts val="600"/>
              </a:spcBef>
              <a:spcAft>
                <a:spcPts val="0"/>
              </a:spcAft>
              <a:buClrTx/>
              <a:buSzTx/>
              <a:defRPr/>
            </a:pPr>
            <a:r>
              <a:rPr lang="en-US" altLang="ja-JP" sz="1200">
                <a:solidFill>
                  <a:schemeClr val="tx1">
                    <a:lumMod val="65000"/>
                    <a:lumOff val="35000"/>
                  </a:schemeClr>
                </a:solidFill>
                <a:effectLst>
                  <a:glow>
                    <a:schemeClr val="bg1"/>
                  </a:glow>
                </a:effectLst>
                <a:latin typeface="Meiryo UI"/>
                <a:ea typeface="Meiryo UI"/>
              </a:rPr>
              <a:t>21,168</a:t>
            </a:r>
          </a:p>
        </p:txBody>
      </p:sp>
      <p:sp>
        <p:nvSpPr>
          <p:cNvPr id="125" name="正方形/長方形 124">
            <a:extLst>
              <a:ext uri="{FF2B5EF4-FFF2-40B4-BE49-F238E27FC236}">
                <a16:creationId xmlns:a16="http://schemas.microsoft.com/office/drawing/2014/main" id="{1EDFB0BF-51B7-0DB9-B28D-F0A1773A50A4}"/>
              </a:ext>
            </a:extLst>
          </p:cNvPr>
          <p:cNvSpPr/>
          <p:nvPr/>
        </p:nvSpPr>
        <p:spPr>
          <a:xfrm>
            <a:off x="6260104" y="2241279"/>
            <a:ext cx="1006122" cy="294393"/>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R="0" lvl="0" algn="r" defTabSz="914400" rtl="0" eaLnBrk="1" fontAlgn="auto" latinLnBrk="0" hangingPunct="1">
              <a:lnSpc>
                <a:spcPct val="100000"/>
              </a:lnSpc>
              <a:spcBef>
                <a:spcPts val="600"/>
              </a:spcBef>
              <a:spcAft>
                <a:spcPts val="0"/>
              </a:spcAft>
              <a:buClrTx/>
              <a:buSzTx/>
              <a:defRPr/>
            </a:pPr>
            <a:r>
              <a:rPr lang="en-US" altLang="ja-JP" sz="1200">
                <a:solidFill>
                  <a:schemeClr val="tx1">
                    <a:lumMod val="65000"/>
                    <a:lumOff val="35000"/>
                  </a:schemeClr>
                </a:solidFill>
                <a:effectLst>
                  <a:glow>
                    <a:schemeClr val="bg1"/>
                  </a:glow>
                </a:effectLst>
                <a:latin typeface="Meiryo UI"/>
                <a:ea typeface="Meiryo UI"/>
              </a:rPr>
              <a:t>239,671</a:t>
            </a:r>
          </a:p>
        </p:txBody>
      </p:sp>
      <p:sp>
        <p:nvSpPr>
          <p:cNvPr id="126" name="正方形/長方形 125">
            <a:extLst>
              <a:ext uri="{FF2B5EF4-FFF2-40B4-BE49-F238E27FC236}">
                <a16:creationId xmlns:a16="http://schemas.microsoft.com/office/drawing/2014/main" id="{CD0B5832-487F-B9CD-E242-6CC5C8E34411}"/>
              </a:ext>
            </a:extLst>
          </p:cNvPr>
          <p:cNvSpPr/>
          <p:nvPr/>
        </p:nvSpPr>
        <p:spPr>
          <a:xfrm>
            <a:off x="6260104" y="2589684"/>
            <a:ext cx="1006122" cy="294393"/>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R="0" lvl="0" algn="r" defTabSz="914400" rtl="0" eaLnBrk="1" fontAlgn="auto" latinLnBrk="0" hangingPunct="1">
              <a:lnSpc>
                <a:spcPct val="100000"/>
              </a:lnSpc>
              <a:spcBef>
                <a:spcPts val="600"/>
              </a:spcBef>
              <a:spcAft>
                <a:spcPts val="0"/>
              </a:spcAft>
              <a:buClrTx/>
              <a:buSzTx/>
              <a:defRPr/>
            </a:pPr>
            <a:r>
              <a:rPr lang="en-US" altLang="ja-JP" sz="1200">
                <a:solidFill>
                  <a:schemeClr val="tx1">
                    <a:lumMod val="65000"/>
                    <a:lumOff val="35000"/>
                  </a:schemeClr>
                </a:solidFill>
                <a:effectLst>
                  <a:glow>
                    <a:schemeClr val="bg1"/>
                  </a:glow>
                </a:effectLst>
                <a:latin typeface="Meiryo UI"/>
                <a:ea typeface="Meiryo UI"/>
              </a:rPr>
              <a:t>15,822</a:t>
            </a:r>
          </a:p>
        </p:txBody>
      </p:sp>
      <p:sp>
        <p:nvSpPr>
          <p:cNvPr id="127" name="正方形/長方形 126">
            <a:extLst>
              <a:ext uri="{FF2B5EF4-FFF2-40B4-BE49-F238E27FC236}">
                <a16:creationId xmlns:a16="http://schemas.microsoft.com/office/drawing/2014/main" id="{92F91B5F-270A-6626-BEC2-EB0E39C44C42}"/>
              </a:ext>
            </a:extLst>
          </p:cNvPr>
          <p:cNvSpPr/>
          <p:nvPr/>
        </p:nvSpPr>
        <p:spPr>
          <a:xfrm>
            <a:off x="6260104" y="2938089"/>
            <a:ext cx="1006122" cy="294393"/>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R="0" lvl="0" algn="r" defTabSz="914400" rtl="0" eaLnBrk="1" fontAlgn="auto" latinLnBrk="0" hangingPunct="1">
              <a:lnSpc>
                <a:spcPct val="100000"/>
              </a:lnSpc>
              <a:spcBef>
                <a:spcPts val="600"/>
              </a:spcBef>
              <a:spcAft>
                <a:spcPts val="0"/>
              </a:spcAft>
              <a:buClrTx/>
              <a:buSzTx/>
              <a:defRPr/>
            </a:pPr>
            <a:r>
              <a:rPr lang="en-US" altLang="ja-JP" sz="1200">
                <a:solidFill>
                  <a:schemeClr val="tx1">
                    <a:lumMod val="65000"/>
                    <a:lumOff val="35000"/>
                  </a:schemeClr>
                </a:solidFill>
                <a:effectLst>
                  <a:glow>
                    <a:schemeClr val="bg1"/>
                  </a:glow>
                </a:effectLst>
                <a:latin typeface="Meiryo UI"/>
                <a:ea typeface="Meiryo UI"/>
              </a:rPr>
              <a:t>26,618</a:t>
            </a:r>
          </a:p>
        </p:txBody>
      </p:sp>
      <p:sp>
        <p:nvSpPr>
          <p:cNvPr id="128" name="正方形/長方形 127">
            <a:extLst>
              <a:ext uri="{FF2B5EF4-FFF2-40B4-BE49-F238E27FC236}">
                <a16:creationId xmlns:a16="http://schemas.microsoft.com/office/drawing/2014/main" id="{C1E0E895-B47D-383E-64E6-9863C69D4EB2}"/>
              </a:ext>
            </a:extLst>
          </p:cNvPr>
          <p:cNvSpPr/>
          <p:nvPr/>
        </p:nvSpPr>
        <p:spPr>
          <a:xfrm>
            <a:off x="6260104" y="3286494"/>
            <a:ext cx="1006122" cy="294393"/>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R="0" lvl="0" algn="r" defTabSz="914400" rtl="0" eaLnBrk="1" fontAlgn="auto" latinLnBrk="0" hangingPunct="1">
              <a:lnSpc>
                <a:spcPct val="100000"/>
              </a:lnSpc>
              <a:spcBef>
                <a:spcPts val="600"/>
              </a:spcBef>
              <a:spcAft>
                <a:spcPts val="0"/>
              </a:spcAft>
              <a:buClrTx/>
              <a:buSzTx/>
              <a:defRPr/>
            </a:pPr>
            <a:r>
              <a:rPr lang="en-US" altLang="ja-JP" sz="1200">
                <a:solidFill>
                  <a:schemeClr val="tx1">
                    <a:lumMod val="65000"/>
                    <a:lumOff val="35000"/>
                  </a:schemeClr>
                </a:solidFill>
                <a:effectLst>
                  <a:glow>
                    <a:schemeClr val="bg1"/>
                  </a:glow>
                </a:effectLst>
                <a:latin typeface="Meiryo UI"/>
                <a:ea typeface="Meiryo UI"/>
              </a:rPr>
              <a:t>0</a:t>
            </a:r>
          </a:p>
        </p:txBody>
      </p:sp>
      <p:sp>
        <p:nvSpPr>
          <p:cNvPr id="129" name="正方形/長方形 128">
            <a:extLst>
              <a:ext uri="{FF2B5EF4-FFF2-40B4-BE49-F238E27FC236}">
                <a16:creationId xmlns:a16="http://schemas.microsoft.com/office/drawing/2014/main" id="{6F143BBD-C4F8-7058-C683-541A90221661}"/>
              </a:ext>
            </a:extLst>
          </p:cNvPr>
          <p:cNvSpPr/>
          <p:nvPr/>
        </p:nvSpPr>
        <p:spPr>
          <a:xfrm>
            <a:off x="6260104" y="3634899"/>
            <a:ext cx="1006122" cy="294393"/>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R="0" lvl="0" algn="r" defTabSz="914400" rtl="0" eaLnBrk="1" fontAlgn="auto" latinLnBrk="0" hangingPunct="1">
              <a:lnSpc>
                <a:spcPct val="100000"/>
              </a:lnSpc>
              <a:spcBef>
                <a:spcPts val="600"/>
              </a:spcBef>
              <a:spcAft>
                <a:spcPts val="0"/>
              </a:spcAft>
              <a:buClrTx/>
              <a:buSzTx/>
              <a:defRPr/>
            </a:pPr>
            <a:r>
              <a:rPr lang="en-US" altLang="ja-JP" sz="1200">
                <a:solidFill>
                  <a:schemeClr val="tx1">
                    <a:lumMod val="65000"/>
                    <a:lumOff val="35000"/>
                  </a:schemeClr>
                </a:solidFill>
                <a:effectLst>
                  <a:glow>
                    <a:schemeClr val="bg1"/>
                  </a:glow>
                </a:effectLst>
                <a:latin typeface="Meiryo UI"/>
                <a:ea typeface="Meiryo UI"/>
              </a:rPr>
              <a:t>13</a:t>
            </a:r>
          </a:p>
        </p:txBody>
      </p:sp>
      <p:sp>
        <p:nvSpPr>
          <p:cNvPr id="130" name="正方形/長方形 129">
            <a:extLst>
              <a:ext uri="{FF2B5EF4-FFF2-40B4-BE49-F238E27FC236}">
                <a16:creationId xmlns:a16="http://schemas.microsoft.com/office/drawing/2014/main" id="{B420F92C-1521-37EB-FDE8-4A53241394C4}"/>
              </a:ext>
            </a:extLst>
          </p:cNvPr>
          <p:cNvSpPr/>
          <p:nvPr/>
        </p:nvSpPr>
        <p:spPr>
          <a:xfrm>
            <a:off x="6260104" y="3983304"/>
            <a:ext cx="1006122" cy="294393"/>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R="0" lvl="0" algn="r" defTabSz="914400" rtl="0" eaLnBrk="1" fontAlgn="auto" latinLnBrk="0" hangingPunct="1">
              <a:lnSpc>
                <a:spcPct val="100000"/>
              </a:lnSpc>
              <a:spcBef>
                <a:spcPts val="600"/>
              </a:spcBef>
              <a:spcAft>
                <a:spcPts val="0"/>
              </a:spcAft>
              <a:buClrTx/>
              <a:buSzTx/>
              <a:defRPr/>
            </a:pPr>
            <a:r>
              <a:rPr lang="en-US" altLang="ja-JP" sz="1200">
                <a:solidFill>
                  <a:schemeClr val="tx1">
                    <a:lumMod val="65000"/>
                    <a:lumOff val="35000"/>
                  </a:schemeClr>
                </a:solidFill>
                <a:effectLst>
                  <a:glow>
                    <a:schemeClr val="bg1"/>
                  </a:glow>
                </a:effectLst>
                <a:latin typeface="Meiryo UI"/>
                <a:ea typeface="Meiryo UI"/>
              </a:rPr>
              <a:t>0</a:t>
            </a:r>
          </a:p>
        </p:txBody>
      </p:sp>
      <p:sp>
        <p:nvSpPr>
          <p:cNvPr id="131" name="正方形/長方形 130">
            <a:extLst>
              <a:ext uri="{FF2B5EF4-FFF2-40B4-BE49-F238E27FC236}">
                <a16:creationId xmlns:a16="http://schemas.microsoft.com/office/drawing/2014/main" id="{0CCEBEFA-18ED-95B4-9A5E-FF3F1429B20F}"/>
              </a:ext>
            </a:extLst>
          </p:cNvPr>
          <p:cNvSpPr/>
          <p:nvPr/>
        </p:nvSpPr>
        <p:spPr>
          <a:xfrm>
            <a:off x="6260104" y="4331709"/>
            <a:ext cx="1006122" cy="294393"/>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R="0" lvl="0" algn="r" defTabSz="914400" rtl="0" eaLnBrk="1" fontAlgn="auto" latinLnBrk="0" hangingPunct="1">
              <a:lnSpc>
                <a:spcPct val="100000"/>
              </a:lnSpc>
              <a:spcBef>
                <a:spcPts val="600"/>
              </a:spcBef>
              <a:spcAft>
                <a:spcPts val="0"/>
              </a:spcAft>
              <a:buClrTx/>
              <a:buSzTx/>
              <a:defRPr/>
            </a:pPr>
            <a:r>
              <a:rPr lang="en-US" altLang="ja-JP" sz="1200">
                <a:solidFill>
                  <a:schemeClr val="tx1">
                    <a:lumMod val="65000"/>
                    <a:lumOff val="35000"/>
                  </a:schemeClr>
                </a:solidFill>
                <a:effectLst>
                  <a:glow>
                    <a:schemeClr val="bg1"/>
                  </a:glow>
                </a:effectLst>
                <a:latin typeface="Meiryo UI"/>
                <a:ea typeface="Meiryo UI"/>
              </a:rPr>
              <a:t>25</a:t>
            </a:r>
          </a:p>
        </p:txBody>
      </p:sp>
      <p:sp>
        <p:nvSpPr>
          <p:cNvPr id="132" name="正方形/長方形 131">
            <a:extLst>
              <a:ext uri="{FF2B5EF4-FFF2-40B4-BE49-F238E27FC236}">
                <a16:creationId xmlns:a16="http://schemas.microsoft.com/office/drawing/2014/main" id="{68A73F7F-9374-DF22-9B20-D8CD400B2DAE}"/>
              </a:ext>
            </a:extLst>
          </p:cNvPr>
          <p:cNvSpPr/>
          <p:nvPr/>
        </p:nvSpPr>
        <p:spPr>
          <a:xfrm>
            <a:off x="6260104" y="4680114"/>
            <a:ext cx="1006122" cy="294393"/>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R="0" lvl="0" algn="r" defTabSz="914400" rtl="0" eaLnBrk="1" fontAlgn="auto" latinLnBrk="0" hangingPunct="1">
              <a:lnSpc>
                <a:spcPct val="100000"/>
              </a:lnSpc>
              <a:spcBef>
                <a:spcPts val="600"/>
              </a:spcBef>
              <a:spcAft>
                <a:spcPts val="0"/>
              </a:spcAft>
              <a:buClrTx/>
              <a:buSzTx/>
              <a:defRPr/>
            </a:pPr>
            <a:r>
              <a:rPr lang="en-US" altLang="ja-JP" sz="1200">
                <a:solidFill>
                  <a:schemeClr val="tx1">
                    <a:lumMod val="65000"/>
                    <a:lumOff val="35000"/>
                  </a:schemeClr>
                </a:solidFill>
                <a:effectLst>
                  <a:glow>
                    <a:schemeClr val="bg1"/>
                  </a:glow>
                </a:effectLst>
                <a:latin typeface="Meiryo UI"/>
                <a:ea typeface="Meiryo UI"/>
              </a:rPr>
              <a:t>0</a:t>
            </a:r>
          </a:p>
        </p:txBody>
      </p:sp>
      <p:sp>
        <p:nvSpPr>
          <p:cNvPr id="133" name="正方形/長方形 132">
            <a:extLst>
              <a:ext uri="{FF2B5EF4-FFF2-40B4-BE49-F238E27FC236}">
                <a16:creationId xmlns:a16="http://schemas.microsoft.com/office/drawing/2014/main" id="{0A179057-544D-0B95-EE00-83394AC71A09}"/>
              </a:ext>
            </a:extLst>
          </p:cNvPr>
          <p:cNvSpPr/>
          <p:nvPr/>
        </p:nvSpPr>
        <p:spPr>
          <a:xfrm>
            <a:off x="6260104" y="5028519"/>
            <a:ext cx="1006122" cy="294393"/>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R="0" lvl="0" algn="r" defTabSz="914400" rtl="0" eaLnBrk="1" fontAlgn="auto" latinLnBrk="0" hangingPunct="1">
              <a:lnSpc>
                <a:spcPct val="100000"/>
              </a:lnSpc>
              <a:spcBef>
                <a:spcPts val="600"/>
              </a:spcBef>
              <a:spcAft>
                <a:spcPts val="0"/>
              </a:spcAft>
              <a:buClrTx/>
              <a:buSzTx/>
              <a:defRPr/>
            </a:pPr>
            <a:r>
              <a:rPr lang="en-US" altLang="ja-JP" sz="1200">
                <a:solidFill>
                  <a:schemeClr val="tx1">
                    <a:lumMod val="65000"/>
                    <a:lumOff val="35000"/>
                  </a:schemeClr>
                </a:solidFill>
                <a:effectLst>
                  <a:glow>
                    <a:schemeClr val="bg1"/>
                  </a:glow>
                </a:effectLst>
                <a:latin typeface="Meiryo UI"/>
                <a:ea typeface="Meiryo UI"/>
              </a:rPr>
              <a:t>3</a:t>
            </a:r>
          </a:p>
        </p:txBody>
      </p:sp>
      <p:sp>
        <p:nvSpPr>
          <p:cNvPr id="134" name="正方形/長方形 133">
            <a:extLst>
              <a:ext uri="{FF2B5EF4-FFF2-40B4-BE49-F238E27FC236}">
                <a16:creationId xmlns:a16="http://schemas.microsoft.com/office/drawing/2014/main" id="{D7865EFC-DD71-403A-7E6A-50F4F67D79E8}"/>
              </a:ext>
            </a:extLst>
          </p:cNvPr>
          <p:cNvSpPr/>
          <p:nvPr/>
        </p:nvSpPr>
        <p:spPr>
          <a:xfrm>
            <a:off x="6260104" y="5376924"/>
            <a:ext cx="1006122" cy="294393"/>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R="0" lvl="0" algn="r" defTabSz="914400" rtl="0" eaLnBrk="1" fontAlgn="auto" latinLnBrk="0" hangingPunct="1">
              <a:lnSpc>
                <a:spcPct val="100000"/>
              </a:lnSpc>
              <a:spcBef>
                <a:spcPts val="600"/>
              </a:spcBef>
              <a:spcAft>
                <a:spcPts val="0"/>
              </a:spcAft>
              <a:buClrTx/>
              <a:buSzTx/>
              <a:defRPr/>
            </a:pPr>
            <a:r>
              <a:rPr lang="en-US" altLang="ja-JP" sz="1200">
                <a:solidFill>
                  <a:schemeClr val="tx1">
                    <a:lumMod val="65000"/>
                    <a:lumOff val="35000"/>
                  </a:schemeClr>
                </a:solidFill>
                <a:effectLst>
                  <a:glow>
                    <a:schemeClr val="bg1"/>
                  </a:glow>
                </a:effectLst>
                <a:latin typeface="Meiryo UI"/>
                <a:ea typeface="Meiryo UI"/>
              </a:rPr>
              <a:t>0</a:t>
            </a:r>
          </a:p>
        </p:txBody>
      </p:sp>
      <p:sp>
        <p:nvSpPr>
          <p:cNvPr id="135" name="正方形/長方形 134">
            <a:extLst>
              <a:ext uri="{FF2B5EF4-FFF2-40B4-BE49-F238E27FC236}">
                <a16:creationId xmlns:a16="http://schemas.microsoft.com/office/drawing/2014/main" id="{91892A1C-366E-6821-CF7B-8A9EB6BFCC93}"/>
              </a:ext>
            </a:extLst>
          </p:cNvPr>
          <p:cNvSpPr/>
          <p:nvPr/>
        </p:nvSpPr>
        <p:spPr>
          <a:xfrm>
            <a:off x="6260104" y="5725329"/>
            <a:ext cx="1006122" cy="294393"/>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R="0" lvl="0" algn="r" defTabSz="914400" rtl="0" eaLnBrk="1" fontAlgn="auto" latinLnBrk="0" hangingPunct="1">
              <a:lnSpc>
                <a:spcPct val="100000"/>
              </a:lnSpc>
              <a:spcBef>
                <a:spcPts val="600"/>
              </a:spcBef>
              <a:spcAft>
                <a:spcPts val="0"/>
              </a:spcAft>
              <a:buClrTx/>
              <a:buSzTx/>
              <a:defRPr/>
            </a:pPr>
            <a:r>
              <a:rPr lang="en-US" altLang="ja-JP" sz="1200">
                <a:solidFill>
                  <a:schemeClr val="tx1">
                    <a:lumMod val="65000"/>
                    <a:lumOff val="35000"/>
                  </a:schemeClr>
                </a:solidFill>
                <a:effectLst>
                  <a:glow>
                    <a:schemeClr val="bg1"/>
                  </a:glow>
                </a:effectLst>
                <a:latin typeface="Meiryo UI"/>
                <a:ea typeface="Meiryo UI"/>
              </a:rPr>
              <a:t>50</a:t>
            </a:r>
          </a:p>
        </p:txBody>
      </p:sp>
      <p:sp>
        <p:nvSpPr>
          <p:cNvPr id="136" name="正方形/長方形 135">
            <a:extLst>
              <a:ext uri="{FF2B5EF4-FFF2-40B4-BE49-F238E27FC236}">
                <a16:creationId xmlns:a16="http://schemas.microsoft.com/office/drawing/2014/main" id="{2897BFAE-6BAD-BF1F-6919-505CEAC9F050}"/>
              </a:ext>
            </a:extLst>
          </p:cNvPr>
          <p:cNvSpPr/>
          <p:nvPr/>
        </p:nvSpPr>
        <p:spPr>
          <a:xfrm>
            <a:off x="6260104" y="6073736"/>
            <a:ext cx="1006122" cy="294393"/>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R="0" lvl="0" algn="r" defTabSz="914400" rtl="0" eaLnBrk="1" fontAlgn="auto" latinLnBrk="0" hangingPunct="1">
              <a:lnSpc>
                <a:spcPct val="100000"/>
              </a:lnSpc>
              <a:spcBef>
                <a:spcPts val="600"/>
              </a:spcBef>
              <a:spcAft>
                <a:spcPts val="0"/>
              </a:spcAft>
              <a:buClrTx/>
              <a:buSzTx/>
              <a:defRPr/>
            </a:pPr>
            <a:r>
              <a:rPr lang="en-US" altLang="ja-JP" sz="1200">
                <a:solidFill>
                  <a:schemeClr val="tx1">
                    <a:lumMod val="65000"/>
                    <a:lumOff val="35000"/>
                  </a:schemeClr>
                </a:solidFill>
                <a:effectLst>
                  <a:glow>
                    <a:schemeClr val="bg1"/>
                  </a:glow>
                </a:effectLst>
                <a:latin typeface="Meiryo UI"/>
                <a:ea typeface="Meiryo UI"/>
              </a:rPr>
              <a:t>15</a:t>
            </a:r>
          </a:p>
        </p:txBody>
      </p:sp>
      <p:sp>
        <p:nvSpPr>
          <p:cNvPr id="139" name="正方形/長方形 138">
            <a:extLst>
              <a:ext uri="{FF2B5EF4-FFF2-40B4-BE49-F238E27FC236}">
                <a16:creationId xmlns:a16="http://schemas.microsoft.com/office/drawing/2014/main" id="{AE0A9C6C-B485-EF5D-E2E6-8171DC08E6A2}"/>
              </a:ext>
            </a:extLst>
          </p:cNvPr>
          <p:cNvSpPr/>
          <p:nvPr/>
        </p:nvSpPr>
        <p:spPr>
          <a:xfrm>
            <a:off x="11068551" y="6152903"/>
            <a:ext cx="917532" cy="215226"/>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t"/>
          <a:lstStyle/>
          <a:p>
            <a:pPr marR="0" lvl="0" defTabSz="914400" rtl="0" eaLnBrk="1" fontAlgn="auto" latinLnBrk="0" hangingPunct="1">
              <a:lnSpc>
                <a:spcPct val="100000"/>
              </a:lnSpc>
              <a:spcBef>
                <a:spcPts val="600"/>
              </a:spcBef>
              <a:spcAft>
                <a:spcPts val="0"/>
              </a:spcAft>
              <a:buClrTx/>
              <a:buSzTx/>
              <a:tabLst/>
              <a:defRPr/>
            </a:pPr>
            <a:r>
              <a:rPr lang="en-US" altLang="ja-JP" sz="800">
                <a:solidFill>
                  <a:schemeClr val="tx1">
                    <a:lumMod val="65000"/>
                    <a:lumOff val="35000"/>
                  </a:schemeClr>
                </a:solidFill>
                <a:latin typeface="Meiryo UI"/>
                <a:ea typeface="Meiryo UI"/>
              </a:rPr>
              <a:t>* HR</a:t>
            </a:r>
            <a:r>
              <a:rPr lang="ja-JP" altLang="en-US" sz="800">
                <a:solidFill>
                  <a:schemeClr val="tx1">
                    <a:lumMod val="65000"/>
                    <a:lumOff val="35000"/>
                  </a:schemeClr>
                </a:solidFill>
                <a:latin typeface="Meiryo UI"/>
                <a:ea typeface="Meiryo UI"/>
              </a:rPr>
              <a:t>分を含む数字</a:t>
            </a:r>
            <a:endParaRPr lang="en-US" altLang="ja-JP" sz="800">
              <a:solidFill>
                <a:schemeClr val="tx1">
                  <a:lumMod val="65000"/>
                  <a:lumOff val="35000"/>
                </a:schemeClr>
              </a:solidFill>
              <a:latin typeface="Meiryo UI"/>
              <a:ea typeface="Meiryo UI"/>
            </a:endParaRPr>
          </a:p>
        </p:txBody>
      </p:sp>
      <p:sp>
        <p:nvSpPr>
          <p:cNvPr id="5" name="正方形/長方形 4">
            <a:extLst>
              <a:ext uri="{FF2B5EF4-FFF2-40B4-BE49-F238E27FC236}">
                <a16:creationId xmlns:a16="http://schemas.microsoft.com/office/drawing/2014/main" id="{35A3F3AA-EEFA-B7C4-4B94-E6A0D366BAFA}"/>
              </a:ext>
            </a:extLst>
          </p:cNvPr>
          <p:cNvSpPr/>
          <p:nvPr/>
        </p:nvSpPr>
        <p:spPr>
          <a:xfrm>
            <a:off x="9310914" y="3287079"/>
            <a:ext cx="2052000" cy="936855"/>
          </a:xfrm>
          <a:prstGeom prst="rect">
            <a:avLst/>
          </a:prstGeom>
          <a:solidFill>
            <a:schemeClr val="bg1">
              <a:lumMod val="8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kumimoji="1" lang="ja-JP" altLang="en-US" sz="1050" b="1">
                <a:solidFill>
                  <a:schemeClr val="accent4">
                    <a:lumMod val="65000"/>
                    <a:lumOff val="35000"/>
                  </a:schemeClr>
                </a:solidFill>
                <a:effectLst>
                  <a:glow rad="127000">
                    <a:schemeClr val="bg1"/>
                  </a:glow>
                </a:effectLst>
                <a:latin typeface="+mn-ea"/>
                <a:cs typeface="Hiragino Kaku Gothic Pro W3" charset="-128"/>
              </a:rPr>
              <a:t>補足</a:t>
            </a:r>
            <a:endParaRPr kumimoji="1" lang="en-US" altLang="ja-JP" sz="1050" b="1">
              <a:solidFill>
                <a:schemeClr val="accent4">
                  <a:lumMod val="65000"/>
                  <a:lumOff val="35000"/>
                </a:schemeClr>
              </a:solidFill>
              <a:effectLst>
                <a:glow rad="127000">
                  <a:schemeClr val="bg1"/>
                </a:glow>
              </a:effectLst>
              <a:latin typeface="+mn-ea"/>
              <a:cs typeface="Hiragino Kaku Gothic Pro W3" charset="-128"/>
            </a:endParaRPr>
          </a:p>
          <a:p>
            <a:r>
              <a:rPr kumimoji="1" lang="ja-JP" altLang="en-US" sz="1050">
                <a:solidFill>
                  <a:schemeClr val="accent4">
                    <a:lumMod val="65000"/>
                    <a:lumOff val="35000"/>
                  </a:schemeClr>
                </a:solidFill>
                <a:effectLst>
                  <a:glow rad="127000">
                    <a:schemeClr val="bg1"/>
                  </a:glow>
                </a:effectLst>
                <a:latin typeface="+mn-ea"/>
                <a:cs typeface="Hiragino Kaku Gothic Pro W3" charset="-128"/>
              </a:rPr>
              <a:t>表は調査時点の実績ベースであり、左記以外の入金形態も存在する</a:t>
            </a:r>
            <a:endParaRPr lang="en-US" altLang="ja-JP" sz="1050">
              <a:solidFill>
                <a:schemeClr val="accent4">
                  <a:lumMod val="65000"/>
                  <a:lumOff val="35000"/>
                </a:schemeClr>
              </a:solidFill>
              <a:effectLst>
                <a:glow rad="127000">
                  <a:schemeClr val="bg1"/>
                </a:glow>
              </a:effectLst>
              <a:latin typeface="+mn-ea"/>
              <a:cs typeface="Hiragino Kaku Gothic Pro W3" charset="-128"/>
            </a:endParaRPr>
          </a:p>
          <a:p>
            <a:r>
              <a:rPr kumimoji="1" lang="ja-JP" altLang="en-US" sz="1050">
                <a:solidFill>
                  <a:schemeClr val="accent4">
                    <a:lumMod val="65000"/>
                    <a:lumOff val="35000"/>
                  </a:schemeClr>
                </a:solidFill>
                <a:effectLst>
                  <a:glow rad="127000">
                    <a:schemeClr val="bg1"/>
                  </a:glow>
                </a:effectLst>
                <a:latin typeface="+mn-ea"/>
                <a:cs typeface="Hiragino Kaku Gothic Pro W3" charset="-128"/>
              </a:rPr>
              <a:t>└ </a:t>
            </a:r>
            <a:r>
              <a:rPr kumimoji="1" lang="ja-JP" altLang="en-US" sz="1050" b="1">
                <a:solidFill>
                  <a:schemeClr val="accent4">
                    <a:lumMod val="65000"/>
                    <a:lumOff val="35000"/>
                  </a:schemeClr>
                </a:solidFill>
                <a:effectLst>
                  <a:glow rad="127000">
                    <a:schemeClr val="bg1"/>
                  </a:glow>
                </a:effectLst>
                <a:latin typeface="+mn-ea"/>
                <a:cs typeface="Hiragino Kaku Gothic Pro W3" charset="-128"/>
              </a:rPr>
              <a:t>ツール対象の</a:t>
            </a:r>
            <a:r>
              <a:rPr kumimoji="1" lang="en-US" altLang="ja-JP" sz="1050" b="1">
                <a:solidFill>
                  <a:schemeClr val="accent4">
                    <a:lumMod val="65000"/>
                    <a:lumOff val="35000"/>
                  </a:schemeClr>
                </a:solidFill>
                <a:effectLst>
                  <a:glow rad="127000">
                    <a:schemeClr val="bg1"/>
                  </a:glow>
                </a:effectLst>
                <a:latin typeface="+mn-ea"/>
                <a:cs typeface="Hiragino Kaku Gothic Pro W3" charset="-128"/>
              </a:rPr>
              <a:t>5</a:t>
            </a:r>
            <a:r>
              <a:rPr lang="ja-JP" altLang="en-US" sz="1050" b="1">
                <a:solidFill>
                  <a:schemeClr val="accent4">
                    <a:lumMod val="65000"/>
                    <a:lumOff val="35000"/>
                  </a:schemeClr>
                </a:solidFill>
                <a:effectLst>
                  <a:glow rad="127000">
                    <a:schemeClr val="bg1"/>
                  </a:glow>
                </a:effectLst>
                <a:latin typeface="+mn-ea"/>
                <a:cs typeface="Hiragino Kaku Gothic Pro W3" charset="-128"/>
              </a:rPr>
              <a:t>件</a:t>
            </a:r>
            <a:r>
              <a:rPr kumimoji="1" lang="ja-JP" altLang="en-US" sz="1050" b="1">
                <a:solidFill>
                  <a:schemeClr val="accent4">
                    <a:lumMod val="65000"/>
                    <a:lumOff val="35000"/>
                  </a:schemeClr>
                </a:solidFill>
                <a:effectLst>
                  <a:glow rad="127000">
                    <a:schemeClr val="bg1"/>
                  </a:glow>
                </a:effectLst>
                <a:latin typeface="+mn-ea"/>
                <a:cs typeface="Hiragino Kaku Gothic Pro W3" charset="-128"/>
              </a:rPr>
              <a:t>以外を対象外</a:t>
            </a:r>
            <a:r>
              <a:rPr kumimoji="1" lang="ja-JP" altLang="en-US" sz="1050">
                <a:solidFill>
                  <a:schemeClr val="accent4">
                    <a:lumMod val="65000"/>
                    <a:lumOff val="35000"/>
                  </a:schemeClr>
                </a:solidFill>
                <a:effectLst>
                  <a:glow rad="127000">
                    <a:schemeClr val="bg1"/>
                  </a:glow>
                </a:effectLst>
                <a:latin typeface="+mn-ea"/>
                <a:cs typeface="Hiragino Kaku Gothic Pro W3" charset="-128"/>
              </a:rPr>
              <a:t>とする必要あり</a:t>
            </a:r>
          </a:p>
        </p:txBody>
      </p:sp>
      <p:cxnSp>
        <p:nvCxnSpPr>
          <p:cNvPr id="8" name="直線コネクタ 7">
            <a:extLst>
              <a:ext uri="{FF2B5EF4-FFF2-40B4-BE49-F238E27FC236}">
                <a16:creationId xmlns:a16="http://schemas.microsoft.com/office/drawing/2014/main" id="{B0315357-A661-2625-252F-F89869D98AA8}"/>
              </a:ext>
            </a:extLst>
          </p:cNvPr>
          <p:cNvCxnSpPr>
            <a:cxnSpLocks/>
            <a:stCxn id="5" idx="2"/>
          </p:cNvCxnSpPr>
          <p:nvPr/>
        </p:nvCxnSpPr>
        <p:spPr>
          <a:xfrm flipH="1">
            <a:off x="9590193" y="4223934"/>
            <a:ext cx="746721" cy="242870"/>
          </a:xfrm>
          <a:prstGeom prst="line">
            <a:avLst/>
          </a:prstGeom>
          <a:ln>
            <a:solidFill>
              <a:schemeClr val="bg1">
                <a:lumMod val="50000"/>
              </a:schemeClr>
            </a:solidFill>
            <a:headEnd type="none"/>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77981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D945F68-DFAE-49C4-841B-8F39A5D3C2B7}"/>
              </a:ext>
            </a:extLst>
          </p:cNvPr>
          <p:cNvSpPr>
            <a:spLocks noGrp="1"/>
          </p:cNvSpPr>
          <p:nvPr>
            <p:ph type="title"/>
          </p:nvPr>
        </p:nvSpPr>
        <p:spPr>
          <a:xfrm>
            <a:off x="203200" y="152403"/>
            <a:ext cx="9931400" cy="379413"/>
          </a:xfrm>
        </p:spPr>
        <p:txBody>
          <a:bodyPr/>
          <a:lstStyle/>
          <a:p>
            <a:r>
              <a:rPr lang="en-US" altLang="ja-JP">
                <a:solidFill>
                  <a:schemeClr val="tx1">
                    <a:lumMod val="65000"/>
                    <a:lumOff val="35000"/>
                  </a:schemeClr>
                </a:solidFill>
                <a:latin typeface="+mn-ea"/>
                <a:ea typeface="+mn-ea"/>
              </a:rPr>
              <a:t>ZD</a:t>
            </a:r>
            <a:r>
              <a:rPr lang="ja-JP" altLang="en-US">
                <a:solidFill>
                  <a:schemeClr val="tx1">
                    <a:lumMod val="65000"/>
                    <a:lumOff val="35000"/>
                  </a:schemeClr>
                </a:solidFill>
                <a:latin typeface="+mn-ea"/>
                <a:ea typeface="+mn-ea"/>
              </a:rPr>
              <a:t>伝票における支払方法の設定値について</a:t>
            </a:r>
            <a:endParaRPr lang="en-US" altLang="ja-JP">
              <a:solidFill>
                <a:schemeClr val="tx1">
                  <a:lumMod val="65000"/>
                  <a:lumOff val="35000"/>
                </a:schemeClr>
              </a:solidFill>
              <a:latin typeface="+mn-ea"/>
              <a:ea typeface="+mn-ea"/>
            </a:endParaRPr>
          </a:p>
        </p:txBody>
      </p:sp>
      <p:sp>
        <p:nvSpPr>
          <p:cNvPr id="2" name="スライド番号プレースホルダー 1">
            <a:extLst>
              <a:ext uri="{FF2B5EF4-FFF2-40B4-BE49-F238E27FC236}">
                <a16:creationId xmlns:a16="http://schemas.microsoft.com/office/drawing/2014/main" id="{3C486530-5864-8157-7240-59769DA5A02A}"/>
              </a:ext>
            </a:extLst>
          </p:cNvPr>
          <p:cNvSpPr>
            <a:spLocks noGrp="1"/>
          </p:cNvSpPr>
          <p:nvPr>
            <p:ph type="sldNum" sz="quarter"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B72A429-DDC7-41CC-AC2C-79132BE59620}" type="slidenum">
              <a:rPr kumimoji="0" lang="en-US" altLang="ja-JP" sz="1100" b="0" i="0" u="none" strike="noStrike" kern="1200" cap="none" spc="0" normalizeH="0" baseline="0" noProof="0" smtClean="0">
                <a:ln>
                  <a:noFill/>
                </a:ln>
                <a:solidFill>
                  <a:srgbClr val="808080">
                    <a:lumMod val="75000"/>
                  </a:srgbClr>
                </a:solidFill>
                <a:effectLst/>
                <a:uLnTx/>
                <a:uFillTx/>
                <a:latin typeface="Meiryo UI"/>
                <a:ea typeface="Meiryo UI"/>
                <a:sym typeface="MS UI Gothic" panose="020B0600070205080204" pitchFamily="34" charset="-128"/>
              </a:rPr>
              <a:pPr marL="0" marR="0" lvl="0" indent="0" algn="ctr" defTabSz="914400" rtl="0" eaLnBrk="1" fontAlgn="auto" latinLnBrk="0" hangingPunct="1">
                <a:lnSpc>
                  <a:spcPct val="100000"/>
                </a:lnSpc>
                <a:spcBef>
                  <a:spcPts val="0"/>
                </a:spcBef>
                <a:spcAft>
                  <a:spcPts val="0"/>
                </a:spcAft>
                <a:buClrTx/>
                <a:buSzTx/>
                <a:buFontTx/>
                <a:buNone/>
                <a:tabLst/>
                <a:defRPr/>
              </a:pPr>
              <a:t>26</a:t>
            </a:fld>
            <a:endParaRPr kumimoji="0" lang="en-US" altLang="ja-JP" sz="1100" b="0" i="0" u="none" strike="noStrike" kern="1200" cap="none" spc="0" normalizeH="0" baseline="0" noProof="0">
              <a:ln>
                <a:noFill/>
              </a:ln>
              <a:solidFill>
                <a:srgbClr val="808080">
                  <a:lumMod val="75000"/>
                </a:srgbClr>
              </a:solidFill>
              <a:effectLst/>
              <a:uLnTx/>
              <a:uFillTx/>
              <a:latin typeface="Meiryo UI"/>
              <a:ea typeface="Meiryo UI"/>
              <a:sym typeface="MS UI Gothic" panose="020B0600070205080204" pitchFamily="34" charset="-128"/>
            </a:endParaRPr>
          </a:p>
        </p:txBody>
      </p:sp>
      <p:sp>
        <p:nvSpPr>
          <p:cNvPr id="124" name="コンテンツ プレースホルダー 1">
            <a:extLst>
              <a:ext uri="{FF2B5EF4-FFF2-40B4-BE49-F238E27FC236}">
                <a16:creationId xmlns:a16="http://schemas.microsoft.com/office/drawing/2014/main" id="{77B23339-8805-FD47-2E7B-790D22F66B63}"/>
              </a:ext>
            </a:extLst>
          </p:cNvPr>
          <p:cNvSpPr>
            <a:spLocks noGrp="1"/>
          </p:cNvSpPr>
          <p:nvPr>
            <p:ph idx="1"/>
          </p:nvPr>
        </p:nvSpPr>
        <p:spPr>
          <a:xfrm>
            <a:off x="336522" y="642264"/>
            <a:ext cx="11525251" cy="424241"/>
          </a:xfrm>
        </p:spPr>
        <p:txBody>
          <a:bodyPr/>
          <a:lstStyle/>
          <a:p>
            <a:pPr>
              <a:spcBef>
                <a:spcPts val="0"/>
              </a:spcBef>
              <a:spcAft>
                <a:spcPts val="600"/>
              </a:spcAft>
              <a:buFont typeface="Arial" panose="020B0604020202020204" pitchFamily="34" charset="0"/>
              <a:buChar char="•"/>
            </a:pPr>
            <a:r>
              <a:rPr lang="ja-JP" altLang="en-US" sz="1600">
                <a:solidFill>
                  <a:schemeClr val="tx1">
                    <a:lumMod val="65000"/>
                    <a:lumOff val="35000"/>
                  </a:schemeClr>
                </a:solidFill>
                <a:latin typeface="+mn-ea"/>
                <a:ea typeface="+mn-ea"/>
              </a:rPr>
              <a:t>過渡期業務の消込取消で作成される債権を自動消込対象外とする方針でよいかを確認したい</a:t>
            </a:r>
            <a:endParaRPr lang="en-US" altLang="ja-JP" sz="1600">
              <a:solidFill>
                <a:schemeClr val="tx1">
                  <a:lumMod val="65000"/>
                  <a:lumOff val="35000"/>
                </a:schemeClr>
              </a:solidFill>
              <a:latin typeface="+mn-ea"/>
              <a:ea typeface="+mn-ea"/>
            </a:endParaRPr>
          </a:p>
        </p:txBody>
      </p:sp>
      <p:sp>
        <p:nvSpPr>
          <p:cNvPr id="6" name="正方形/長方形 5">
            <a:extLst>
              <a:ext uri="{FF2B5EF4-FFF2-40B4-BE49-F238E27FC236}">
                <a16:creationId xmlns:a16="http://schemas.microsoft.com/office/drawing/2014/main" id="{51A87EA2-36E9-065E-6FA3-F6D9BE374376}"/>
              </a:ext>
            </a:extLst>
          </p:cNvPr>
          <p:cNvSpPr/>
          <p:nvPr/>
        </p:nvSpPr>
        <p:spPr>
          <a:xfrm>
            <a:off x="330227" y="1531869"/>
            <a:ext cx="946932" cy="1089315"/>
          </a:xfrm>
          <a:prstGeom prst="rect">
            <a:avLst/>
          </a:prstGeom>
          <a:solidFill>
            <a:schemeClr val="bg1">
              <a:lumMod val="5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ja-JP" altLang="en-US" sz="1200" b="1">
                <a:solidFill>
                  <a:schemeClr val="bg1"/>
                </a:solidFill>
                <a:latin typeface="+mn-ea"/>
              </a:rPr>
              <a:t>背景</a:t>
            </a:r>
          </a:p>
        </p:txBody>
      </p:sp>
      <p:sp>
        <p:nvSpPr>
          <p:cNvPr id="8" name="正方形/長方形 7">
            <a:extLst>
              <a:ext uri="{FF2B5EF4-FFF2-40B4-BE49-F238E27FC236}">
                <a16:creationId xmlns:a16="http://schemas.microsoft.com/office/drawing/2014/main" id="{AF4438DF-6E0F-0128-685E-DC3D94FEF2DE}"/>
              </a:ext>
            </a:extLst>
          </p:cNvPr>
          <p:cNvSpPr/>
          <p:nvPr/>
        </p:nvSpPr>
        <p:spPr>
          <a:xfrm>
            <a:off x="1277159" y="1531869"/>
            <a:ext cx="10584613" cy="108931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357188" indent="-261938">
              <a:spcBef>
                <a:spcPts val="600"/>
              </a:spcBef>
              <a:buFont typeface="Wingdings" panose="05000000000000000000" pitchFamily="2" charset="2"/>
              <a:buChar char="ü"/>
            </a:pPr>
            <a:r>
              <a:rPr lang="ja-JP" altLang="en-US" sz="1400">
                <a:solidFill>
                  <a:schemeClr val="accent4">
                    <a:lumMod val="65000"/>
                    <a:lumOff val="35000"/>
                  </a:schemeClr>
                </a:solidFill>
                <a:latin typeface="+mn-ea"/>
              </a:rPr>
              <a:t>通常業務において消込取消後の債権を自動消込対象外にするため、支払方法に</a:t>
            </a:r>
            <a:r>
              <a:rPr lang="ja-JP" altLang="en-US" sz="1400" b="1">
                <a:solidFill>
                  <a:schemeClr val="accent4">
                    <a:lumMod val="65000"/>
                    <a:lumOff val="35000"/>
                  </a:schemeClr>
                </a:solidFill>
                <a:latin typeface="+mn-ea"/>
              </a:rPr>
              <a:t>消込取消・再登録待ち「</a:t>
            </a:r>
            <a:r>
              <a:rPr lang="en-US" altLang="ja-JP" sz="1400" b="1">
                <a:solidFill>
                  <a:schemeClr val="accent4">
                    <a:lumMod val="65000"/>
                    <a:lumOff val="35000"/>
                  </a:schemeClr>
                </a:solidFill>
                <a:latin typeface="+mn-ea"/>
              </a:rPr>
              <a:t>Y</a:t>
            </a:r>
            <a:r>
              <a:rPr lang="ja-JP" altLang="en-US" sz="1400" b="1">
                <a:solidFill>
                  <a:schemeClr val="accent4">
                    <a:lumMod val="65000"/>
                    <a:lumOff val="35000"/>
                  </a:schemeClr>
                </a:solidFill>
                <a:latin typeface="+mn-ea"/>
              </a:rPr>
              <a:t>」</a:t>
            </a:r>
            <a:r>
              <a:rPr lang="ja-JP" altLang="en-US" sz="1400">
                <a:solidFill>
                  <a:schemeClr val="accent4">
                    <a:lumMod val="65000"/>
                    <a:lumOff val="35000"/>
                  </a:schemeClr>
                </a:solidFill>
                <a:latin typeface="+mn-ea"/>
              </a:rPr>
              <a:t>を設定する方針となった</a:t>
            </a:r>
            <a:endParaRPr lang="en-US" altLang="ja-JP" sz="1400">
              <a:solidFill>
                <a:schemeClr val="accent4">
                  <a:lumMod val="65000"/>
                  <a:lumOff val="35000"/>
                </a:schemeClr>
              </a:solidFill>
              <a:latin typeface="+mn-ea"/>
            </a:endParaRPr>
          </a:p>
          <a:p>
            <a:pPr marL="357188" indent="-261938">
              <a:spcBef>
                <a:spcPts val="600"/>
              </a:spcBef>
              <a:buFont typeface="Wingdings" panose="05000000000000000000" pitchFamily="2" charset="2"/>
              <a:buChar char="ü"/>
            </a:pPr>
            <a:r>
              <a:rPr lang="ja-JP" altLang="en-US" sz="1400">
                <a:solidFill>
                  <a:schemeClr val="accent4">
                    <a:lumMod val="65000"/>
                    <a:lumOff val="35000"/>
                  </a:schemeClr>
                </a:solidFill>
                <a:latin typeface="+mn-ea"/>
              </a:rPr>
              <a:t>現状、</a:t>
            </a:r>
            <a:r>
              <a:rPr lang="en-US" altLang="ja-JP" sz="1400">
                <a:solidFill>
                  <a:schemeClr val="accent4">
                    <a:lumMod val="65000"/>
                    <a:lumOff val="35000"/>
                  </a:schemeClr>
                </a:solidFill>
                <a:latin typeface="+mn-ea"/>
              </a:rPr>
              <a:t>ZD</a:t>
            </a:r>
            <a:r>
              <a:rPr lang="ja-JP" altLang="en-US" sz="1400">
                <a:solidFill>
                  <a:schemeClr val="accent4">
                    <a:lumMod val="65000"/>
                    <a:lumOff val="35000"/>
                  </a:schemeClr>
                </a:solidFill>
                <a:latin typeface="+mn-ea"/>
              </a:rPr>
              <a:t>伝票</a:t>
            </a:r>
            <a:r>
              <a:rPr lang="ja-JP" altLang="en-US" sz="1200">
                <a:solidFill>
                  <a:schemeClr val="accent4">
                    <a:lumMod val="65000"/>
                    <a:lumOff val="35000"/>
                  </a:schemeClr>
                </a:solidFill>
                <a:latin typeface="+mn-ea"/>
              </a:rPr>
              <a:t>（銀振・</a:t>
            </a:r>
            <a:r>
              <a:rPr lang="en-US" altLang="ja-JP" sz="1200">
                <a:solidFill>
                  <a:schemeClr val="accent4">
                    <a:lumMod val="65000"/>
                    <a:lumOff val="35000"/>
                  </a:schemeClr>
                </a:solidFill>
                <a:latin typeface="+mn-ea"/>
              </a:rPr>
              <a:t>CVS</a:t>
            </a:r>
            <a:r>
              <a:rPr lang="ja-JP" altLang="en-US" sz="1200">
                <a:solidFill>
                  <a:schemeClr val="accent4">
                    <a:lumMod val="65000"/>
                    <a:lumOff val="35000"/>
                  </a:schemeClr>
                </a:solidFill>
                <a:latin typeface="+mn-ea"/>
              </a:rPr>
              <a:t>の場合</a:t>
            </a:r>
            <a:r>
              <a:rPr lang="en-US" altLang="ja-JP" sz="1200" baseline="30000">
                <a:solidFill>
                  <a:schemeClr val="accent4">
                    <a:lumMod val="65000"/>
                    <a:lumOff val="35000"/>
                  </a:schemeClr>
                </a:solidFill>
                <a:latin typeface="+mn-ea"/>
              </a:rPr>
              <a:t>*</a:t>
            </a:r>
            <a:r>
              <a:rPr lang="ja-JP" altLang="en-US" sz="1200">
                <a:solidFill>
                  <a:schemeClr val="accent4">
                    <a:lumMod val="65000"/>
                    <a:lumOff val="35000"/>
                  </a:schemeClr>
                </a:solidFill>
                <a:latin typeface="+mn-ea"/>
              </a:rPr>
              <a:t>）</a:t>
            </a:r>
            <a:r>
              <a:rPr lang="ja-JP" altLang="en-US" sz="1400">
                <a:solidFill>
                  <a:schemeClr val="accent4">
                    <a:lumMod val="65000"/>
                    <a:lumOff val="35000"/>
                  </a:schemeClr>
                </a:solidFill>
                <a:latin typeface="+mn-ea"/>
              </a:rPr>
              <a:t>の支払方法には</a:t>
            </a:r>
            <a:r>
              <a:rPr lang="ja-JP" altLang="en-US" sz="1400" b="1">
                <a:solidFill>
                  <a:schemeClr val="accent4">
                    <a:lumMod val="65000"/>
                    <a:lumOff val="35000"/>
                  </a:schemeClr>
                </a:solidFill>
                <a:latin typeface="+mn-ea"/>
              </a:rPr>
              <a:t>「</a:t>
            </a:r>
            <a:r>
              <a:rPr lang="en-US" altLang="ja-JP" sz="1400" b="1">
                <a:solidFill>
                  <a:schemeClr val="accent4">
                    <a:lumMod val="65000"/>
                    <a:lumOff val="35000"/>
                  </a:schemeClr>
                </a:solidFill>
                <a:latin typeface="+mn-ea"/>
              </a:rPr>
              <a:t>T</a:t>
            </a:r>
            <a:r>
              <a:rPr lang="ja-JP" altLang="en-US" sz="1400" b="1">
                <a:solidFill>
                  <a:schemeClr val="accent4">
                    <a:lumMod val="65000"/>
                    <a:lumOff val="35000"/>
                  </a:schemeClr>
                </a:solidFill>
                <a:latin typeface="+mn-ea"/>
              </a:rPr>
              <a:t>」</a:t>
            </a:r>
            <a:r>
              <a:rPr lang="ja-JP" altLang="en-US" sz="1400">
                <a:solidFill>
                  <a:schemeClr val="accent4">
                    <a:lumMod val="65000"/>
                    <a:lumOff val="35000"/>
                  </a:schemeClr>
                </a:solidFill>
                <a:latin typeface="+mn-ea"/>
              </a:rPr>
              <a:t>を設定しており、変更要否を議論していない　</a:t>
            </a:r>
            <a:br>
              <a:rPr lang="en-US" altLang="ja-JP" sz="1400">
                <a:solidFill>
                  <a:schemeClr val="accent4">
                    <a:lumMod val="65000"/>
                    <a:lumOff val="35000"/>
                  </a:schemeClr>
                </a:solidFill>
                <a:latin typeface="+mn-ea"/>
              </a:rPr>
            </a:br>
            <a:r>
              <a:rPr lang="en-US" altLang="ja-JP" sz="1050">
                <a:solidFill>
                  <a:schemeClr val="accent4">
                    <a:lumMod val="65000"/>
                    <a:lumOff val="35000"/>
                  </a:schemeClr>
                </a:solidFill>
                <a:latin typeface="+mn-ea"/>
              </a:rPr>
              <a:t>* </a:t>
            </a:r>
            <a:r>
              <a:rPr lang="ja-JP" altLang="en-US" sz="1050">
                <a:solidFill>
                  <a:schemeClr val="accent4">
                    <a:lumMod val="65000"/>
                    <a:lumOff val="35000"/>
                  </a:schemeClr>
                </a:solidFill>
                <a:latin typeface="+mn-ea"/>
              </a:rPr>
              <a:t>口座振替の場合は「補足」で詳述</a:t>
            </a:r>
            <a:endParaRPr lang="ja-JP" altLang="en-US" sz="1050" b="1">
              <a:solidFill>
                <a:schemeClr val="accent4">
                  <a:lumMod val="65000"/>
                  <a:lumOff val="35000"/>
                </a:schemeClr>
              </a:solidFill>
              <a:latin typeface="+mn-ea"/>
            </a:endParaRPr>
          </a:p>
        </p:txBody>
      </p:sp>
      <p:sp>
        <p:nvSpPr>
          <p:cNvPr id="12" name="正方形/長方形 11">
            <a:extLst>
              <a:ext uri="{FF2B5EF4-FFF2-40B4-BE49-F238E27FC236}">
                <a16:creationId xmlns:a16="http://schemas.microsoft.com/office/drawing/2014/main" id="{60CD8DD3-C22A-C982-B0CD-6506106E1E46}"/>
              </a:ext>
            </a:extLst>
          </p:cNvPr>
          <p:cNvSpPr/>
          <p:nvPr/>
        </p:nvSpPr>
        <p:spPr>
          <a:xfrm>
            <a:off x="330227" y="3249592"/>
            <a:ext cx="946932" cy="1089000"/>
          </a:xfrm>
          <a:prstGeom prst="rect">
            <a:avLst/>
          </a:prstGeom>
          <a:solidFill>
            <a:srgbClr val="3F6797"/>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ja-JP" altLang="en-US" sz="1200" b="1">
                <a:solidFill>
                  <a:schemeClr val="bg1"/>
                </a:solidFill>
                <a:latin typeface="+mn-ea"/>
              </a:rPr>
              <a:t>論点</a:t>
            </a:r>
          </a:p>
        </p:txBody>
      </p:sp>
      <p:sp>
        <p:nvSpPr>
          <p:cNvPr id="13" name="正方形/長方形 12">
            <a:extLst>
              <a:ext uri="{FF2B5EF4-FFF2-40B4-BE49-F238E27FC236}">
                <a16:creationId xmlns:a16="http://schemas.microsoft.com/office/drawing/2014/main" id="{BABA62BC-9C32-A547-237B-B14369EA5B6F}"/>
              </a:ext>
            </a:extLst>
          </p:cNvPr>
          <p:cNvSpPr/>
          <p:nvPr/>
        </p:nvSpPr>
        <p:spPr>
          <a:xfrm>
            <a:off x="1277159" y="3249592"/>
            <a:ext cx="10584613" cy="1089000"/>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357188" indent="-261938">
              <a:spcBef>
                <a:spcPts val="600"/>
              </a:spcBef>
              <a:buFont typeface="Wingdings" panose="05000000000000000000" pitchFamily="2" charset="2"/>
              <a:buChar char="ü"/>
            </a:pPr>
            <a:r>
              <a:rPr lang="ja-JP" altLang="en-US" sz="1400">
                <a:solidFill>
                  <a:schemeClr val="tx1">
                    <a:lumMod val="65000"/>
                    <a:lumOff val="35000"/>
                  </a:schemeClr>
                </a:solidFill>
              </a:rPr>
              <a:t>過渡期業務においても、消込取消後の債権を自動消込対象外とする認識であっているか？</a:t>
            </a:r>
            <a:br>
              <a:rPr lang="en-US" altLang="ja-JP" sz="1400">
                <a:solidFill>
                  <a:schemeClr val="tx1">
                    <a:lumMod val="65000"/>
                    <a:lumOff val="35000"/>
                  </a:schemeClr>
                </a:solidFill>
              </a:rPr>
            </a:br>
            <a:r>
              <a:rPr lang="ja-JP" altLang="en-US" sz="1400">
                <a:solidFill>
                  <a:schemeClr val="tx1">
                    <a:lumMod val="65000"/>
                    <a:lumOff val="35000"/>
                  </a:schemeClr>
                </a:solidFill>
              </a:rPr>
              <a:t>└ あっている場合は、銀振・</a:t>
            </a:r>
            <a:r>
              <a:rPr lang="en-US" altLang="ja-JP" sz="1400">
                <a:solidFill>
                  <a:schemeClr val="tx1">
                    <a:lumMod val="65000"/>
                    <a:lumOff val="35000"/>
                  </a:schemeClr>
                </a:solidFill>
              </a:rPr>
              <a:t>CVS</a:t>
            </a:r>
            <a:r>
              <a:rPr lang="ja-JP" altLang="en-US" sz="1400">
                <a:solidFill>
                  <a:schemeClr val="tx1">
                    <a:lumMod val="65000"/>
                    <a:lumOff val="35000"/>
                  </a:schemeClr>
                </a:solidFill>
              </a:rPr>
              <a:t>について支払方法に「</a:t>
            </a:r>
            <a:r>
              <a:rPr lang="en-US" altLang="ja-JP" sz="1400">
                <a:solidFill>
                  <a:schemeClr val="tx1">
                    <a:lumMod val="65000"/>
                    <a:lumOff val="35000"/>
                  </a:schemeClr>
                </a:solidFill>
              </a:rPr>
              <a:t>Y</a:t>
            </a:r>
            <a:r>
              <a:rPr lang="ja-JP" altLang="en-US" sz="1400">
                <a:solidFill>
                  <a:schemeClr val="tx1">
                    <a:lumMod val="65000"/>
                    <a:lumOff val="35000"/>
                  </a:schemeClr>
                </a:solidFill>
              </a:rPr>
              <a:t>」を設定するように変更する</a:t>
            </a:r>
            <a:endParaRPr lang="en-US" altLang="ja-JP" sz="1400">
              <a:solidFill>
                <a:schemeClr val="tx1">
                  <a:lumMod val="65000"/>
                  <a:lumOff val="35000"/>
                </a:schemeClr>
              </a:solidFill>
            </a:endParaRPr>
          </a:p>
        </p:txBody>
      </p:sp>
      <p:cxnSp>
        <p:nvCxnSpPr>
          <p:cNvPr id="22" name="直線コネクタ 21">
            <a:extLst>
              <a:ext uri="{FF2B5EF4-FFF2-40B4-BE49-F238E27FC236}">
                <a16:creationId xmlns:a16="http://schemas.microsoft.com/office/drawing/2014/main" id="{5AB01475-9531-DFA7-2D98-2DDA9B812299}"/>
              </a:ext>
            </a:extLst>
          </p:cNvPr>
          <p:cNvCxnSpPr>
            <a:cxnSpLocks/>
          </p:cNvCxnSpPr>
          <p:nvPr/>
        </p:nvCxnSpPr>
        <p:spPr>
          <a:xfrm>
            <a:off x="330227" y="4737716"/>
            <a:ext cx="1153154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3" name="正方形/長方形 22">
            <a:extLst>
              <a:ext uri="{FF2B5EF4-FFF2-40B4-BE49-F238E27FC236}">
                <a16:creationId xmlns:a16="http://schemas.microsoft.com/office/drawing/2014/main" id="{7E53666D-E9A7-EEA7-F26F-2D7FF1FAB34F}"/>
              </a:ext>
            </a:extLst>
          </p:cNvPr>
          <p:cNvSpPr/>
          <p:nvPr/>
        </p:nvSpPr>
        <p:spPr>
          <a:xfrm>
            <a:off x="330227" y="5136128"/>
            <a:ext cx="11531546" cy="779214"/>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95250">
              <a:spcBef>
                <a:spcPts val="600"/>
              </a:spcBef>
            </a:pPr>
            <a:r>
              <a:rPr lang="ja-JP" altLang="en-US" sz="1400">
                <a:solidFill>
                  <a:schemeClr val="tx1">
                    <a:lumMod val="65000"/>
                    <a:lumOff val="35000"/>
                  </a:schemeClr>
                </a:solidFill>
              </a:rPr>
              <a:t>口座振替については、消込取消した場合「</a:t>
            </a:r>
            <a:r>
              <a:rPr lang="en-US" altLang="ja-JP" sz="1400">
                <a:solidFill>
                  <a:schemeClr val="tx1">
                    <a:lumMod val="65000"/>
                    <a:lumOff val="35000"/>
                  </a:schemeClr>
                </a:solidFill>
              </a:rPr>
              <a:t>E</a:t>
            </a:r>
            <a:r>
              <a:rPr lang="ja-JP" altLang="en-US" sz="1400">
                <a:solidFill>
                  <a:schemeClr val="tx1">
                    <a:lumMod val="65000"/>
                    <a:lumOff val="35000"/>
                  </a:schemeClr>
                </a:solidFill>
              </a:rPr>
              <a:t>」が設定される</a:t>
            </a:r>
          </a:p>
          <a:p>
            <a:pPr marL="95250">
              <a:spcBef>
                <a:spcPts val="600"/>
              </a:spcBef>
            </a:pPr>
            <a:r>
              <a:rPr lang="ja-JP" altLang="en-US" sz="1400">
                <a:solidFill>
                  <a:schemeClr val="tx1">
                    <a:lumMod val="65000"/>
                    <a:lumOff val="35000"/>
                  </a:schemeClr>
                </a:solidFill>
              </a:rPr>
              <a:t>└ 「</a:t>
            </a:r>
            <a:r>
              <a:rPr lang="en-US" altLang="ja-JP" sz="1400">
                <a:solidFill>
                  <a:schemeClr val="tx1">
                    <a:lumMod val="65000"/>
                    <a:lumOff val="35000"/>
                  </a:schemeClr>
                </a:solidFill>
              </a:rPr>
              <a:t>E</a:t>
            </a:r>
            <a:r>
              <a:rPr lang="ja-JP" altLang="en-US" sz="1400">
                <a:solidFill>
                  <a:schemeClr val="tx1">
                    <a:lumMod val="65000"/>
                    <a:lumOff val="35000"/>
                  </a:schemeClr>
                </a:solidFill>
              </a:rPr>
              <a:t>」は自動消込対象外 かつ 口座振替であるという判断材料になるため、現状ママの方針とする</a:t>
            </a:r>
          </a:p>
        </p:txBody>
      </p:sp>
      <p:sp>
        <p:nvSpPr>
          <p:cNvPr id="24" name="正方形/長方形 23">
            <a:extLst>
              <a:ext uri="{FF2B5EF4-FFF2-40B4-BE49-F238E27FC236}">
                <a16:creationId xmlns:a16="http://schemas.microsoft.com/office/drawing/2014/main" id="{090F99A5-7CBC-AA31-4D57-80EABD9EDA87}"/>
              </a:ext>
            </a:extLst>
          </p:cNvPr>
          <p:cNvSpPr/>
          <p:nvPr/>
        </p:nvSpPr>
        <p:spPr>
          <a:xfrm>
            <a:off x="330226" y="4873281"/>
            <a:ext cx="1290755" cy="262848"/>
          </a:xfrm>
          <a:prstGeom prst="rect">
            <a:avLst/>
          </a:prstGeom>
          <a:solidFill>
            <a:schemeClr val="bg1">
              <a:lumMod val="8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ja-JP" altLang="en-US" sz="1200" b="1">
                <a:solidFill>
                  <a:schemeClr val="tx1">
                    <a:lumMod val="65000"/>
                    <a:lumOff val="35000"/>
                  </a:schemeClr>
                </a:solidFill>
                <a:effectLst>
                  <a:glow rad="127000">
                    <a:schemeClr val="bg1"/>
                  </a:glow>
                </a:effectLst>
                <a:latin typeface="+mn-ea"/>
              </a:rPr>
              <a:t>補足</a:t>
            </a:r>
          </a:p>
        </p:txBody>
      </p:sp>
      <p:sp>
        <p:nvSpPr>
          <p:cNvPr id="25" name="二等辺三角形 24">
            <a:extLst>
              <a:ext uri="{FF2B5EF4-FFF2-40B4-BE49-F238E27FC236}">
                <a16:creationId xmlns:a16="http://schemas.microsoft.com/office/drawing/2014/main" id="{4101BE71-4725-F368-5D3F-2342A0DBE010}"/>
              </a:ext>
            </a:extLst>
          </p:cNvPr>
          <p:cNvSpPr/>
          <p:nvPr/>
        </p:nvSpPr>
        <p:spPr>
          <a:xfrm rot="10800000">
            <a:off x="4803459" y="2839745"/>
            <a:ext cx="2585083" cy="191286"/>
          </a:xfrm>
          <a:prstGeom prst="triangle">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5400000" scaled="1"/>
            <a:tileRect/>
          </a:gra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endParaRPr kumimoji="1" lang="ja-JP" altLang="en-US" sz="1000">
              <a:solidFill>
                <a:schemeClr val="accent4">
                  <a:lumMod val="65000"/>
                  <a:lumOff val="35000"/>
                </a:schemeClr>
              </a:solidFill>
              <a:latin typeface="+mn-ea"/>
            </a:endParaRPr>
          </a:p>
        </p:txBody>
      </p:sp>
    </p:spTree>
    <p:extLst>
      <p:ext uri="{BB962C8B-B14F-4D97-AF65-F5344CB8AC3E}">
        <p14:creationId xmlns:p14="http://schemas.microsoft.com/office/powerpoint/2010/main" val="5037774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D945F68-DFAE-49C4-841B-8F39A5D3C2B7}"/>
              </a:ext>
            </a:extLst>
          </p:cNvPr>
          <p:cNvSpPr>
            <a:spLocks noGrp="1"/>
          </p:cNvSpPr>
          <p:nvPr>
            <p:ph type="title"/>
          </p:nvPr>
        </p:nvSpPr>
        <p:spPr>
          <a:xfrm>
            <a:off x="203200" y="152403"/>
            <a:ext cx="9931400" cy="379413"/>
          </a:xfrm>
        </p:spPr>
        <p:txBody>
          <a:bodyPr/>
          <a:lstStyle/>
          <a:p>
            <a:r>
              <a:rPr lang="ja-JP" altLang="en-US">
                <a:solidFill>
                  <a:schemeClr val="tx1">
                    <a:lumMod val="65000"/>
                    <a:lumOff val="35000"/>
                  </a:schemeClr>
                </a:solidFill>
                <a:latin typeface="+mn-ea"/>
                <a:ea typeface="+mn-ea"/>
              </a:rPr>
              <a:t>分割入金の場合の過渡期伝票について</a:t>
            </a:r>
            <a:endParaRPr lang="en-US" altLang="ja-JP">
              <a:solidFill>
                <a:schemeClr val="tx1">
                  <a:lumMod val="65000"/>
                  <a:lumOff val="35000"/>
                </a:schemeClr>
              </a:solidFill>
              <a:latin typeface="+mn-ea"/>
              <a:ea typeface="+mn-ea"/>
            </a:endParaRPr>
          </a:p>
        </p:txBody>
      </p:sp>
      <p:sp>
        <p:nvSpPr>
          <p:cNvPr id="2" name="スライド番号プレースホルダー 1">
            <a:extLst>
              <a:ext uri="{FF2B5EF4-FFF2-40B4-BE49-F238E27FC236}">
                <a16:creationId xmlns:a16="http://schemas.microsoft.com/office/drawing/2014/main" id="{3C486530-5864-8157-7240-59769DA5A02A}"/>
              </a:ext>
            </a:extLst>
          </p:cNvPr>
          <p:cNvSpPr>
            <a:spLocks noGrp="1"/>
          </p:cNvSpPr>
          <p:nvPr>
            <p:ph type="sldNum" sz="quarter"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B72A429-DDC7-41CC-AC2C-79132BE59620}" type="slidenum">
              <a:rPr kumimoji="0" lang="en-US" altLang="ja-JP" sz="1100" b="0" i="0" u="none" strike="noStrike" kern="1200" cap="none" spc="0" normalizeH="0" baseline="0" noProof="0" smtClean="0">
                <a:ln>
                  <a:noFill/>
                </a:ln>
                <a:solidFill>
                  <a:srgbClr val="808080">
                    <a:lumMod val="75000"/>
                  </a:srgbClr>
                </a:solidFill>
                <a:effectLst/>
                <a:uLnTx/>
                <a:uFillTx/>
                <a:latin typeface="Meiryo UI"/>
                <a:ea typeface="Meiryo UI"/>
                <a:sym typeface="MS UI Gothic" panose="020B0600070205080204" pitchFamily="34" charset="-128"/>
              </a:rPr>
              <a:pPr marL="0" marR="0" lvl="0" indent="0" algn="ctr" defTabSz="914400" rtl="0" eaLnBrk="1" fontAlgn="auto" latinLnBrk="0" hangingPunct="1">
                <a:lnSpc>
                  <a:spcPct val="100000"/>
                </a:lnSpc>
                <a:spcBef>
                  <a:spcPts val="0"/>
                </a:spcBef>
                <a:spcAft>
                  <a:spcPts val="0"/>
                </a:spcAft>
                <a:buClrTx/>
                <a:buSzTx/>
                <a:buFontTx/>
                <a:buNone/>
                <a:tabLst/>
                <a:defRPr/>
              </a:pPr>
              <a:t>27</a:t>
            </a:fld>
            <a:endParaRPr kumimoji="0" lang="en-US" altLang="ja-JP" sz="1100" b="0" i="0" u="none" strike="noStrike" kern="1200" cap="none" spc="0" normalizeH="0" baseline="0" noProof="0">
              <a:ln>
                <a:noFill/>
              </a:ln>
              <a:solidFill>
                <a:srgbClr val="808080">
                  <a:lumMod val="75000"/>
                </a:srgbClr>
              </a:solidFill>
              <a:effectLst/>
              <a:uLnTx/>
              <a:uFillTx/>
              <a:latin typeface="Meiryo UI"/>
              <a:ea typeface="Meiryo UI"/>
              <a:sym typeface="MS UI Gothic" panose="020B0600070205080204" pitchFamily="34" charset="-128"/>
            </a:endParaRPr>
          </a:p>
        </p:txBody>
      </p:sp>
      <p:sp>
        <p:nvSpPr>
          <p:cNvPr id="124" name="コンテンツ プレースホルダー 1">
            <a:extLst>
              <a:ext uri="{FF2B5EF4-FFF2-40B4-BE49-F238E27FC236}">
                <a16:creationId xmlns:a16="http://schemas.microsoft.com/office/drawing/2014/main" id="{77B23339-8805-FD47-2E7B-790D22F66B63}"/>
              </a:ext>
            </a:extLst>
          </p:cNvPr>
          <p:cNvSpPr>
            <a:spLocks noGrp="1"/>
          </p:cNvSpPr>
          <p:nvPr>
            <p:ph idx="1"/>
          </p:nvPr>
        </p:nvSpPr>
        <p:spPr>
          <a:xfrm>
            <a:off x="336522" y="642264"/>
            <a:ext cx="11525251" cy="424241"/>
          </a:xfrm>
        </p:spPr>
        <p:txBody>
          <a:bodyPr/>
          <a:lstStyle/>
          <a:p>
            <a:pPr>
              <a:spcAft>
                <a:spcPts val="600"/>
              </a:spcAft>
              <a:buFont typeface="Arial" panose="020B0604020202020204" pitchFamily="34" charset="0"/>
              <a:buChar char="•"/>
            </a:pPr>
            <a:r>
              <a:rPr lang="ja-JP" altLang="en-US" sz="1600">
                <a:solidFill>
                  <a:schemeClr val="tx1">
                    <a:lumMod val="65000"/>
                    <a:lumOff val="35000"/>
                  </a:schemeClr>
                </a:solidFill>
                <a:latin typeface="+mn-ea"/>
                <a:ea typeface="+mn-ea"/>
              </a:rPr>
              <a:t>過渡期業務に於ける消込取消において、分割入金の場合、</a:t>
            </a:r>
            <a:r>
              <a:rPr lang="ja-JP" altLang="en-US" sz="1600">
                <a:solidFill>
                  <a:srgbClr val="000000">
                    <a:lumMod val="65000"/>
                    <a:lumOff val="35000"/>
                  </a:srgbClr>
                </a:solidFill>
                <a:effectLst>
                  <a:glow rad="38100">
                    <a:srgbClr val="FFFFFF"/>
                  </a:glow>
                </a:effectLst>
                <a:latin typeface="Meiryo UI"/>
                <a:ea typeface="Meiryo UI"/>
              </a:rPr>
              <a:t>売掛金の金額</a:t>
            </a:r>
            <a:r>
              <a:rPr lang="ja-JP" altLang="en-US" sz="1600">
                <a:solidFill>
                  <a:schemeClr val="tx1">
                    <a:lumMod val="65000"/>
                    <a:lumOff val="35000"/>
                  </a:schemeClr>
                </a:solidFill>
                <a:latin typeface="+mn-ea"/>
                <a:ea typeface="+mn-ea"/>
              </a:rPr>
              <a:t>は請求引当額（≠請求額）となる</a:t>
            </a:r>
            <a:endParaRPr lang="en-US" altLang="ja-JP" sz="1600">
              <a:solidFill>
                <a:schemeClr val="tx1">
                  <a:lumMod val="65000"/>
                  <a:lumOff val="35000"/>
                </a:schemeClr>
              </a:solidFill>
              <a:latin typeface="+mn-ea"/>
              <a:ea typeface="+mn-ea"/>
            </a:endParaRPr>
          </a:p>
        </p:txBody>
      </p:sp>
      <p:grpSp>
        <p:nvGrpSpPr>
          <p:cNvPr id="163" name="グループ化 162">
            <a:extLst>
              <a:ext uri="{FF2B5EF4-FFF2-40B4-BE49-F238E27FC236}">
                <a16:creationId xmlns:a16="http://schemas.microsoft.com/office/drawing/2014/main" id="{19E0CBC3-31D7-741A-A796-4E4324B187BE}"/>
              </a:ext>
            </a:extLst>
          </p:cNvPr>
          <p:cNvGrpSpPr/>
          <p:nvPr/>
        </p:nvGrpSpPr>
        <p:grpSpPr>
          <a:xfrm>
            <a:off x="1056287" y="1236672"/>
            <a:ext cx="10068556" cy="705600"/>
            <a:chOff x="571997" y="1236672"/>
            <a:chExt cx="10068556" cy="705600"/>
          </a:xfrm>
        </p:grpSpPr>
        <p:sp>
          <p:nvSpPr>
            <p:cNvPr id="105" name="正方形/長方形 104">
              <a:extLst>
                <a:ext uri="{FF2B5EF4-FFF2-40B4-BE49-F238E27FC236}">
                  <a16:creationId xmlns:a16="http://schemas.microsoft.com/office/drawing/2014/main" id="{F5D2252D-65EF-BF49-DC4D-A7531E84A047}"/>
                </a:ext>
              </a:extLst>
            </p:cNvPr>
            <p:cNvSpPr/>
            <p:nvPr/>
          </p:nvSpPr>
          <p:spPr>
            <a:xfrm>
              <a:off x="571997" y="1236672"/>
              <a:ext cx="1228842" cy="705600"/>
            </a:xfrm>
            <a:prstGeom prst="rect">
              <a:avLst/>
            </a:prstGeom>
            <a:solidFill>
              <a:schemeClr val="bg1">
                <a:lumMod val="5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i="0" u="none" strike="noStrike" kern="1200" cap="none" spc="0" normalizeH="0" baseline="0" noProof="0">
                  <a:ln>
                    <a:noFill/>
                  </a:ln>
                  <a:solidFill>
                    <a:srgbClr val="FFFFFF"/>
                  </a:solidFill>
                  <a:effectLst/>
                  <a:uLnTx/>
                  <a:uFillTx/>
                  <a:latin typeface="Meiryo UI"/>
                  <a:ea typeface="Meiryo UI"/>
                  <a:cs typeface="+mn-cs"/>
                </a:rPr>
                <a:t>ケース</a:t>
              </a:r>
              <a:endParaRPr kumimoji="1" lang="ja-JP" altLang="en-US" sz="1100" b="0" i="0" u="none" strike="noStrike" kern="1200" cap="none" spc="0" normalizeH="0" baseline="0" noProof="0">
                <a:ln>
                  <a:noFill/>
                </a:ln>
                <a:solidFill>
                  <a:srgbClr val="FFFFFF"/>
                </a:solidFill>
                <a:effectLst/>
                <a:uLnTx/>
                <a:uFillTx/>
                <a:latin typeface="Meiryo UI"/>
                <a:ea typeface="Meiryo UI"/>
                <a:cs typeface="+mn-cs"/>
              </a:endParaRPr>
            </a:p>
          </p:txBody>
        </p:sp>
        <p:sp>
          <p:nvSpPr>
            <p:cNvPr id="106" name="正方形/長方形 105">
              <a:extLst>
                <a:ext uri="{FF2B5EF4-FFF2-40B4-BE49-F238E27FC236}">
                  <a16:creationId xmlns:a16="http://schemas.microsoft.com/office/drawing/2014/main" id="{9A70E841-615B-DA99-9AED-B84C2FBCB92A}"/>
                </a:ext>
              </a:extLst>
            </p:cNvPr>
            <p:cNvSpPr/>
            <p:nvPr/>
          </p:nvSpPr>
          <p:spPr>
            <a:xfrm>
              <a:off x="1800840" y="1324116"/>
              <a:ext cx="8839713" cy="530713"/>
            </a:xfrm>
            <a:prstGeom prst="rect">
              <a:avLst/>
            </a:prstGeom>
            <a:solidFill>
              <a:srgbClr val="FFFFFF">
                <a:alpha val="30196"/>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36000" rIns="36000" rtlCol="0" anchor="ctr"/>
            <a:lstStyle/>
            <a:p>
              <a:pPr marL="361950" marR="0" lvl="0" indent="-265113" algn="l" defTabSz="914400" rtl="0" eaLnBrk="1" fontAlgn="auto" latinLnBrk="0" hangingPunct="1">
                <a:lnSpc>
                  <a:spcPct val="100000"/>
                </a:lnSpc>
                <a:spcBef>
                  <a:spcPts val="0"/>
                </a:spcBef>
                <a:spcAft>
                  <a:spcPts val="300"/>
                </a:spcAft>
                <a:buClrTx/>
                <a:buSzTx/>
                <a:buFont typeface="Wingdings" panose="05000000000000000000" pitchFamily="2" charset="2"/>
                <a:buChar char="ü"/>
                <a:tabLst/>
                <a:defRPr/>
              </a:pPr>
              <a:r>
                <a:rPr kumimoji="1" lang="ja-JP" altLang="en-US" sz="1400" b="0" i="0" u="none" strike="noStrike" kern="1200" cap="none" spc="0" normalizeH="0" baseline="0" noProof="0">
                  <a:ln>
                    <a:noFill/>
                  </a:ln>
                  <a:solidFill>
                    <a:srgbClr val="000000">
                      <a:lumMod val="65000"/>
                      <a:lumOff val="35000"/>
                    </a:srgbClr>
                  </a:solidFill>
                  <a:effectLst>
                    <a:glow rad="38100">
                      <a:srgbClr val="FFFFFF"/>
                    </a:glow>
                  </a:effectLst>
                  <a:uLnTx/>
                  <a:uFillTx/>
                  <a:latin typeface="Meiryo UI"/>
                  <a:ea typeface="Meiryo UI"/>
                  <a:cs typeface="+mn-cs"/>
                </a:rPr>
                <a:t>分割入金（</a:t>
              </a:r>
              <a:r>
                <a:rPr kumimoji="1" lang="en-US" altLang="ja-JP" sz="1400" b="0" i="0" u="none" strike="noStrike" kern="1200" cap="none" spc="0" normalizeH="0" baseline="0" noProof="0">
                  <a:ln>
                    <a:noFill/>
                  </a:ln>
                  <a:solidFill>
                    <a:srgbClr val="000000">
                      <a:lumMod val="65000"/>
                      <a:lumOff val="35000"/>
                    </a:srgbClr>
                  </a:solidFill>
                  <a:effectLst>
                    <a:glow rad="38100">
                      <a:srgbClr val="FFFFFF"/>
                    </a:glow>
                  </a:effectLst>
                  <a:uLnTx/>
                  <a:uFillTx/>
                  <a:latin typeface="Meiryo UI"/>
                  <a:ea typeface="Meiryo UI"/>
                  <a:cs typeface="+mn-cs"/>
                </a:rPr>
                <a:t>1</a:t>
              </a:r>
              <a:r>
                <a:rPr kumimoji="1" lang="ja-JP" altLang="en-US" sz="1400" b="0" i="0" u="none" strike="noStrike" kern="1200" cap="none" spc="0" normalizeH="0" baseline="0" noProof="0">
                  <a:ln>
                    <a:noFill/>
                  </a:ln>
                  <a:solidFill>
                    <a:srgbClr val="000000">
                      <a:lumMod val="65000"/>
                      <a:lumOff val="35000"/>
                    </a:srgbClr>
                  </a:solidFill>
                  <a:effectLst>
                    <a:glow rad="38100">
                      <a:srgbClr val="FFFFFF"/>
                    </a:glow>
                  </a:effectLst>
                  <a:uLnTx/>
                  <a:uFillTx/>
                  <a:latin typeface="Meiryo UI"/>
                  <a:ea typeface="Meiryo UI"/>
                  <a:cs typeface="+mn-cs"/>
                </a:rPr>
                <a:t>つの請求に対し、複数回の入金で消込）に対して消込取消を</a:t>
              </a:r>
              <a:r>
                <a:rPr kumimoji="1" lang="en-US" altLang="ja-JP" sz="1400" b="0" i="0" u="none" strike="noStrike" kern="1200" cap="none" spc="0" normalizeH="0" baseline="0" noProof="0">
                  <a:ln>
                    <a:noFill/>
                  </a:ln>
                  <a:solidFill>
                    <a:srgbClr val="000000">
                      <a:lumMod val="65000"/>
                      <a:lumOff val="35000"/>
                    </a:srgbClr>
                  </a:solidFill>
                  <a:effectLst>
                    <a:glow rad="38100">
                      <a:srgbClr val="FFFFFF"/>
                    </a:glow>
                  </a:effectLst>
                  <a:uLnTx/>
                  <a:uFillTx/>
                  <a:latin typeface="Meiryo UI"/>
                  <a:ea typeface="Meiryo UI"/>
                  <a:cs typeface="+mn-cs"/>
                </a:rPr>
                <a:t>SAP</a:t>
              </a:r>
              <a:r>
                <a:rPr kumimoji="1" lang="ja-JP" altLang="en-US" sz="1400" b="0" i="0" u="none" strike="noStrike" kern="1200" cap="none" spc="0" normalizeH="0" baseline="0" noProof="0">
                  <a:ln>
                    <a:noFill/>
                  </a:ln>
                  <a:solidFill>
                    <a:srgbClr val="000000">
                      <a:lumMod val="65000"/>
                      <a:lumOff val="35000"/>
                    </a:srgbClr>
                  </a:solidFill>
                  <a:effectLst>
                    <a:glow rad="38100">
                      <a:srgbClr val="FFFFFF"/>
                    </a:glow>
                  </a:effectLst>
                  <a:uLnTx/>
                  <a:uFillTx/>
                  <a:latin typeface="Meiryo UI"/>
                  <a:ea typeface="Meiryo UI"/>
                  <a:cs typeface="+mn-cs"/>
                </a:rPr>
                <a:t>で行う</a:t>
              </a:r>
              <a:endParaRPr kumimoji="1" lang="en-US" altLang="ja-JP" sz="1400" b="0" i="0" u="none" strike="noStrike" kern="1200" cap="none" spc="0" normalizeH="0" baseline="0" noProof="0">
                <a:ln>
                  <a:noFill/>
                </a:ln>
                <a:solidFill>
                  <a:srgbClr val="000000">
                    <a:lumMod val="65000"/>
                    <a:lumOff val="35000"/>
                  </a:srgbClr>
                </a:solidFill>
                <a:effectLst>
                  <a:glow rad="38100">
                    <a:srgbClr val="FFFFFF"/>
                  </a:glow>
                </a:effectLst>
                <a:uLnTx/>
                <a:uFillTx/>
                <a:latin typeface="Meiryo UI"/>
                <a:ea typeface="Meiryo UI"/>
                <a:cs typeface="+mn-cs"/>
              </a:endParaRPr>
            </a:p>
            <a:p>
              <a:pPr marL="361950" marR="0" lvl="0" indent="-265113" algn="l" defTabSz="914400" rtl="0" eaLnBrk="1" fontAlgn="auto" latinLnBrk="0" hangingPunct="1">
                <a:lnSpc>
                  <a:spcPct val="100000"/>
                </a:lnSpc>
                <a:spcBef>
                  <a:spcPts val="0"/>
                </a:spcBef>
                <a:spcAft>
                  <a:spcPts val="300"/>
                </a:spcAft>
                <a:buClrTx/>
                <a:buSzTx/>
                <a:buFont typeface="Wingdings" panose="05000000000000000000" pitchFamily="2" charset="2"/>
                <a:buChar char="ü"/>
                <a:tabLst/>
                <a:defRPr/>
              </a:pPr>
              <a:r>
                <a:rPr lang="en-US" altLang="ja-JP" sz="1400">
                  <a:solidFill>
                    <a:srgbClr val="000000">
                      <a:lumMod val="65000"/>
                      <a:lumOff val="35000"/>
                    </a:srgbClr>
                  </a:solidFill>
                  <a:effectLst>
                    <a:glow rad="38100">
                      <a:srgbClr val="FFFFFF"/>
                    </a:glow>
                  </a:effectLst>
                  <a:latin typeface="Meiryo UI"/>
                  <a:ea typeface="Meiryo UI"/>
                </a:rPr>
                <a:t>C/O</a:t>
              </a:r>
              <a:r>
                <a:rPr lang="ja-JP" altLang="en-US" sz="1400">
                  <a:solidFill>
                    <a:srgbClr val="000000">
                      <a:lumMod val="65000"/>
                      <a:lumOff val="35000"/>
                    </a:srgbClr>
                  </a:solidFill>
                  <a:effectLst>
                    <a:glow rad="38100">
                      <a:srgbClr val="FFFFFF"/>
                    </a:glow>
                  </a:effectLst>
                  <a:latin typeface="Meiryo UI"/>
                  <a:ea typeface="Meiryo UI"/>
                </a:rPr>
                <a:t>前に消込完了しており、</a:t>
              </a:r>
              <a:r>
                <a:rPr lang="en-US" altLang="ja-JP" sz="1400">
                  <a:solidFill>
                    <a:srgbClr val="000000">
                      <a:lumMod val="65000"/>
                      <a:lumOff val="35000"/>
                    </a:srgbClr>
                  </a:solidFill>
                  <a:effectLst>
                    <a:glow rad="38100">
                      <a:srgbClr val="FFFFFF"/>
                    </a:glow>
                  </a:effectLst>
                  <a:latin typeface="Meiryo UI"/>
                  <a:ea typeface="Meiryo UI"/>
                </a:rPr>
                <a:t>SAP</a:t>
              </a:r>
              <a:r>
                <a:rPr lang="ja-JP" altLang="en-US" sz="1400">
                  <a:solidFill>
                    <a:srgbClr val="000000">
                      <a:lumMod val="65000"/>
                      <a:lumOff val="35000"/>
                    </a:srgbClr>
                  </a:solidFill>
                  <a:effectLst>
                    <a:glow rad="38100">
                      <a:srgbClr val="FFFFFF"/>
                    </a:glow>
                  </a:effectLst>
                  <a:latin typeface="Meiryo UI"/>
                  <a:ea typeface="Meiryo UI"/>
                </a:rPr>
                <a:t>には移行されていない ＝ </a:t>
              </a:r>
              <a:r>
                <a:rPr lang="en-US" altLang="ja-JP" sz="1400">
                  <a:solidFill>
                    <a:srgbClr val="000000">
                      <a:lumMod val="65000"/>
                      <a:lumOff val="35000"/>
                    </a:srgbClr>
                  </a:solidFill>
                  <a:effectLst>
                    <a:glow rad="38100">
                      <a:srgbClr val="FFFFFF"/>
                    </a:glow>
                  </a:effectLst>
                  <a:latin typeface="Meiryo UI"/>
                  <a:ea typeface="Meiryo UI"/>
                </a:rPr>
                <a:t>SAP</a:t>
              </a:r>
              <a:r>
                <a:rPr lang="ja-JP" altLang="en-US" sz="1400">
                  <a:solidFill>
                    <a:srgbClr val="000000">
                      <a:lumMod val="65000"/>
                      <a:lumOff val="35000"/>
                    </a:srgbClr>
                  </a:solidFill>
                  <a:effectLst>
                    <a:glow rad="38100">
                      <a:srgbClr val="FFFFFF"/>
                    </a:glow>
                  </a:effectLst>
                  <a:latin typeface="Meiryo UI"/>
                  <a:ea typeface="Meiryo UI"/>
                </a:rPr>
                <a:t>に過渡期伝票（伝票タイプ：</a:t>
              </a:r>
              <a:r>
                <a:rPr lang="en-US" altLang="ja-JP" sz="1400">
                  <a:solidFill>
                    <a:srgbClr val="000000">
                      <a:lumMod val="65000"/>
                      <a:lumOff val="35000"/>
                    </a:srgbClr>
                  </a:solidFill>
                  <a:effectLst>
                    <a:glow rad="38100">
                      <a:srgbClr val="FFFFFF"/>
                    </a:glow>
                  </a:effectLst>
                  <a:latin typeface="Meiryo UI"/>
                  <a:ea typeface="Meiryo UI"/>
                </a:rPr>
                <a:t>ZD</a:t>
              </a:r>
              <a:r>
                <a:rPr lang="ja-JP" altLang="en-US" sz="1400">
                  <a:solidFill>
                    <a:srgbClr val="000000">
                      <a:lumMod val="65000"/>
                      <a:lumOff val="35000"/>
                    </a:srgbClr>
                  </a:solidFill>
                  <a:effectLst>
                    <a:glow rad="38100">
                      <a:srgbClr val="FFFFFF"/>
                    </a:glow>
                  </a:effectLst>
                  <a:latin typeface="Meiryo UI"/>
                  <a:ea typeface="Meiryo UI"/>
                </a:rPr>
                <a:t>）を登録する</a:t>
              </a:r>
              <a:endParaRPr kumimoji="1" lang="en-US" altLang="ja-JP" sz="1400" b="0" i="0" u="none" strike="noStrike" kern="1200" cap="none" spc="0" normalizeH="0" baseline="0" noProof="0">
                <a:ln>
                  <a:noFill/>
                </a:ln>
                <a:solidFill>
                  <a:srgbClr val="000000">
                    <a:lumMod val="65000"/>
                    <a:lumOff val="35000"/>
                  </a:srgbClr>
                </a:solidFill>
                <a:effectLst>
                  <a:glow rad="38100">
                    <a:srgbClr val="FFFFFF"/>
                  </a:glow>
                </a:effectLst>
                <a:uLnTx/>
                <a:uFillTx/>
                <a:latin typeface="Meiryo UI"/>
                <a:ea typeface="Meiryo UI"/>
                <a:cs typeface="+mn-cs"/>
              </a:endParaRPr>
            </a:p>
          </p:txBody>
        </p:sp>
      </p:grpSp>
      <p:sp>
        <p:nvSpPr>
          <p:cNvPr id="156" name="正方形/長方形 155">
            <a:extLst>
              <a:ext uri="{FF2B5EF4-FFF2-40B4-BE49-F238E27FC236}">
                <a16:creationId xmlns:a16="http://schemas.microsoft.com/office/drawing/2014/main" id="{DABBD5B9-12D9-8E65-A95F-BF52AC4E2ED7}"/>
              </a:ext>
            </a:extLst>
          </p:cNvPr>
          <p:cNvSpPr/>
          <p:nvPr/>
        </p:nvSpPr>
        <p:spPr>
          <a:xfrm>
            <a:off x="1056287" y="5572815"/>
            <a:ext cx="1228842" cy="707140"/>
          </a:xfrm>
          <a:prstGeom prst="rect">
            <a:avLst/>
          </a:prstGeom>
          <a:solidFill>
            <a:srgbClr val="1485A0"/>
          </a:solidFill>
          <a:ln w="9525">
            <a:solidFill>
              <a:srgbClr val="1485A0"/>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i="0" u="none" strike="noStrike" kern="1200" cap="none" spc="0" normalizeH="0" baseline="0" noProof="0">
                <a:ln>
                  <a:noFill/>
                </a:ln>
                <a:solidFill>
                  <a:srgbClr val="FFFFFF"/>
                </a:solidFill>
                <a:effectLst/>
                <a:uLnTx/>
                <a:uFillTx/>
                <a:latin typeface="Meiryo UI"/>
                <a:ea typeface="Meiryo UI"/>
                <a:cs typeface="+mn-cs"/>
              </a:rPr>
              <a:t>過渡期伝票</a:t>
            </a:r>
            <a:r>
              <a:rPr lang="ja-JP" altLang="en-US" sz="1400" b="1">
                <a:solidFill>
                  <a:srgbClr val="FFFFFF"/>
                </a:solidFill>
                <a:latin typeface="Meiryo UI"/>
                <a:ea typeface="Meiryo UI"/>
              </a:rPr>
              <a:t>の</a:t>
            </a:r>
            <a:br>
              <a:rPr lang="en-US" altLang="ja-JP" sz="1400" b="1">
                <a:solidFill>
                  <a:srgbClr val="FFFFFF"/>
                </a:solidFill>
                <a:latin typeface="Meiryo UI"/>
                <a:ea typeface="Meiryo UI"/>
              </a:rPr>
            </a:br>
            <a:r>
              <a:rPr lang="ja-JP" altLang="en-US" sz="1400" b="1">
                <a:solidFill>
                  <a:srgbClr val="FFFFFF"/>
                </a:solidFill>
                <a:latin typeface="Meiryo UI"/>
                <a:ea typeface="Meiryo UI"/>
              </a:rPr>
              <a:t>制約</a:t>
            </a:r>
            <a:endParaRPr kumimoji="1" lang="ja-JP" altLang="en-US" sz="1100" b="0" i="0" u="none" strike="noStrike" kern="1200" cap="none" spc="0" normalizeH="0" baseline="0" noProof="0">
              <a:ln>
                <a:noFill/>
              </a:ln>
              <a:solidFill>
                <a:srgbClr val="FFFFFF"/>
              </a:solidFill>
              <a:effectLst/>
              <a:uLnTx/>
              <a:uFillTx/>
              <a:latin typeface="Meiryo UI"/>
              <a:ea typeface="Meiryo UI"/>
              <a:cs typeface="+mn-cs"/>
            </a:endParaRPr>
          </a:p>
        </p:txBody>
      </p:sp>
      <p:sp>
        <p:nvSpPr>
          <p:cNvPr id="157" name="正方形/長方形 156">
            <a:extLst>
              <a:ext uri="{FF2B5EF4-FFF2-40B4-BE49-F238E27FC236}">
                <a16:creationId xmlns:a16="http://schemas.microsoft.com/office/drawing/2014/main" id="{BAC36FD3-EF39-9AE4-F5AB-CCA6BF2B32D1}"/>
              </a:ext>
            </a:extLst>
          </p:cNvPr>
          <p:cNvSpPr/>
          <p:nvPr/>
        </p:nvSpPr>
        <p:spPr>
          <a:xfrm>
            <a:off x="2285130" y="5573577"/>
            <a:ext cx="8850584" cy="706378"/>
          </a:xfrm>
          <a:prstGeom prst="rect">
            <a:avLst/>
          </a:prstGeom>
          <a:solidFill>
            <a:srgbClr val="FFFFFF">
              <a:alpha val="30196"/>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36000" rIns="36000" rtlCol="0" anchor="ctr"/>
          <a:lstStyle/>
          <a:p>
            <a:pPr marL="361950" marR="0" lvl="0" indent="-265113"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r>
              <a:rPr lang="ja-JP" altLang="en-US" sz="1400">
                <a:solidFill>
                  <a:srgbClr val="000000">
                    <a:lumMod val="65000"/>
                    <a:lumOff val="35000"/>
                  </a:srgbClr>
                </a:solidFill>
                <a:effectLst>
                  <a:glow rad="38100">
                    <a:srgbClr val="FFFFFF"/>
                  </a:glow>
                </a:effectLst>
                <a:latin typeface="Meiryo UI"/>
                <a:ea typeface="Meiryo UI"/>
              </a:rPr>
              <a:t>過渡期業務の制約上、売掛金の金額は請求引当額（≠請求額）となる</a:t>
            </a:r>
            <a:endParaRPr lang="en-US" altLang="ja-JP" sz="1400">
              <a:solidFill>
                <a:srgbClr val="000000">
                  <a:lumMod val="65000"/>
                  <a:lumOff val="35000"/>
                </a:srgbClr>
              </a:solidFill>
              <a:effectLst>
                <a:glow rad="38100">
                  <a:srgbClr val="FFFFFF"/>
                </a:glow>
              </a:effectLst>
              <a:latin typeface="Meiryo UI"/>
              <a:ea typeface="Meiryo UI"/>
            </a:endParaRPr>
          </a:p>
        </p:txBody>
      </p:sp>
      <p:grpSp>
        <p:nvGrpSpPr>
          <p:cNvPr id="11" name="グループ化 10">
            <a:extLst>
              <a:ext uri="{FF2B5EF4-FFF2-40B4-BE49-F238E27FC236}">
                <a16:creationId xmlns:a16="http://schemas.microsoft.com/office/drawing/2014/main" id="{66D1F894-3579-E4F2-B860-98D7F6E51A69}"/>
              </a:ext>
            </a:extLst>
          </p:cNvPr>
          <p:cNvGrpSpPr/>
          <p:nvPr/>
        </p:nvGrpSpPr>
        <p:grpSpPr>
          <a:xfrm>
            <a:off x="1056287" y="2315323"/>
            <a:ext cx="10079427" cy="2949327"/>
            <a:chOff x="968195" y="2315323"/>
            <a:chExt cx="10079427" cy="2949327"/>
          </a:xfrm>
        </p:grpSpPr>
        <p:sp>
          <p:nvSpPr>
            <p:cNvPr id="4" name="フローチャート: 処理 3">
              <a:extLst>
                <a:ext uri="{FF2B5EF4-FFF2-40B4-BE49-F238E27FC236}">
                  <a16:creationId xmlns:a16="http://schemas.microsoft.com/office/drawing/2014/main" id="{276D6F1D-A118-377A-68B6-AE8B74B9F5CB}"/>
                </a:ext>
              </a:extLst>
            </p:cNvPr>
            <p:cNvSpPr/>
            <p:nvPr/>
          </p:nvSpPr>
          <p:spPr>
            <a:xfrm>
              <a:off x="968195" y="2315323"/>
              <a:ext cx="3749407" cy="2489152"/>
            </a:xfrm>
            <a:prstGeom prst="flowChartProcess">
              <a:avLst/>
            </a:prstGeom>
            <a:solidFill>
              <a:schemeClr val="bg1"/>
            </a:solidFill>
            <a:ln w="9525">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Neo-ARK</a:t>
              </a:r>
            </a:p>
          </p:txBody>
        </p:sp>
        <p:sp>
          <p:nvSpPr>
            <p:cNvPr id="13" name="フローチャート: 書類 12">
              <a:extLst>
                <a:ext uri="{FF2B5EF4-FFF2-40B4-BE49-F238E27FC236}">
                  <a16:creationId xmlns:a16="http://schemas.microsoft.com/office/drawing/2014/main" id="{A874FB49-4DA7-027B-50A2-C46AD74D6FBB}"/>
                </a:ext>
              </a:extLst>
            </p:cNvPr>
            <p:cNvSpPr/>
            <p:nvPr/>
          </p:nvSpPr>
          <p:spPr>
            <a:xfrm>
              <a:off x="1164184" y="3200542"/>
              <a:ext cx="1361270" cy="824229"/>
            </a:xfrm>
            <a:prstGeom prst="flowChartDocument">
              <a:avLst/>
            </a:prstGeom>
            <a:solidFill>
              <a:srgbClr val="F4F7FA"/>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1" lang="ja-JP" altLang="en-US" sz="1000" b="1" i="0" u="none" strike="noStrike" kern="1200" cap="none" spc="0" normalizeH="0" baseline="0" noProof="0">
                  <a:ln>
                    <a:noFill/>
                  </a:ln>
                  <a:solidFill>
                    <a:srgbClr val="3F6797"/>
                  </a:solidFill>
                  <a:effectLst>
                    <a:glow rad="38100">
                      <a:srgbClr val="FFFFFF"/>
                    </a:glow>
                  </a:effectLst>
                  <a:uLnTx/>
                  <a:uFillTx/>
                  <a:latin typeface="Meiryo UI"/>
                  <a:ea typeface="Meiryo UI"/>
                  <a:cs typeface="+mn-cs"/>
                </a:rPr>
                <a:t>請求：</a:t>
              </a:r>
              <a:r>
                <a:rPr kumimoji="1" lang="en-US" altLang="ja-JP" sz="1000" b="1" i="0" u="none" strike="noStrike" kern="1200" cap="none" spc="0" normalizeH="0" baseline="0" noProof="0">
                  <a:ln>
                    <a:noFill/>
                  </a:ln>
                  <a:solidFill>
                    <a:srgbClr val="3F6797"/>
                  </a:solidFill>
                  <a:effectLst>
                    <a:glow rad="38100">
                      <a:srgbClr val="FFFFFF"/>
                    </a:glow>
                  </a:effectLst>
                  <a:uLnTx/>
                  <a:uFillTx/>
                  <a:latin typeface="Meiryo UI"/>
                  <a:ea typeface="Meiryo UI"/>
                  <a:cs typeface="+mn-cs"/>
                </a:rPr>
                <a:t>S001</a:t>
              </a:r>
            </a:p>
            <a:p>
              <a:pPr marL="0" marR="0" lvl="0" indent="0" defTabSz="914400" rtl="0" eaLnBrk="1" fontAlgn="auto" latinLnBrk="0" hangingPunct="1">
                <a:lnSpc>
                  <a:spcPct val="100000"/>
                </a:lnSpc>
                <a:spcBef>
                  <a:spcPts val="0"/>
                </a:spcBef>
                <a:spcAft>
                  <a:spcPts val="0"/>
                </a:spcAft>
                <a:buClrTx/>
                <a:buSzTx/>
                <a:buFontTx/>
                <a:buNone/>
                <a:tabLst/>
                <a:defRPr/>
              </a:pPr>
              <a:r>
                <a:rPr kumimoji="1" lang="ja-JP" altLang="en-US" sz="1000" b="1" i="0" u="none" strike="noStrike" kern="1200" cap="none" spc="0" normalizeH="0" baseline="0" noProof="0">
                  <a:ln>
                    <a:noFill/>
                  </a:ln>
                  <a:solidFill>
                    <a:srgbClr val="3F6797"/>
                  </a:solidFill>
                  <a:effectLst>
                    <a:glow rad="38100">
                      <a:srgbClr val="FFFFFF"/>
                    </a:glow>
                  </a:effectLst>
                  <a:uLnTx/>
                  <a:uFillTx/>
                  <a:latin typeface="Meiryo UI"/>
                  <a:ea typeface="Meiryo UI"/>
                  <a:cs typeface="+mn-cs"/>
                </a:rPr>
                <a:t>└ 請求額：</a:t>
              </a:r>
              <a:r>
                <a:rPr lang="en-US" altLang="ja-JP" sz="1000" b="1">
                  <a:solidFill>
                    <a:srgbClr val="3F6797"/>
                  </a:solidFill>
                  <a:effectLst>
                    <a:glow rad="38100">
                      <a:srgbClr val="FFFFFF"/>
                    </a:glow>
                  </a:effectLst>
                  <a:latin typeface="Meiryo UI"/>
                  <a:ea typeface="Meiryo UI"/>
                </a:rPr>
                <a:t>500</a:t>
              </a:r>
              <a:r>
                <a:rPr lang="ja-JP" altLang="en-US" sz="1000" b="1">
                  <a:solidFill>
                    <a:srgbClr val="3F6797"/>
                  </a:solidFill>
                  <a:effectLst>
                    <a:glow rad="38100">
                      <a:srgbClr val="FFFFFF"/>
                    </a:glow>
                  </a:effectLst>
                  <a:latin typeface="Meiryo UI"/>
                  <a:ea typeface="Meiryo UI"/>
                </a:rPr>
                <a:t>円</a:t>
              </a:r>
              <a:endParaRPr kumimoji="1" lang="en-US" altLang="ja-JP" sz="1000" b="1" i="0" u="none" strike="noStrike" kern="1200" cap="none" spc="0" normalizeH="0" baseline="0" noProof="0">
                <a:ln>
                  <a:noFill/>
                </a:ln>
                <a:solidFill>
                  <a:srgbClr val="3F6797"/>
                </a:solidFill>
                <a:effectLst>
                  <a:glow rad="38100">
                    <a:srgbClr val="FFFFFF"/>
                  </a:glow>
                </a:effectLst>
                <a:uLnTx/>
                <a:uFillTx/>
                <a:latin typeface="Meiryo UI"/>
                <a:ea typeface="Meiryo UI"/>
                <a:cs typeface="+mn-cs"/>
              </a:endParaRPr>
            </a:p>
          </p:txBody>
        </p:sp>
        <p:sp>
          <p:nvSpPr>
            <p:cNvPr id="17" name="フローチャート: 書類 16">
              <a:extLst>
                <a:ext uri="{FF2B5EF4-FFF2-40B4-BE49-F238E27FC236}">
                  <a16:creationId xmlns:a16="http://schemas.microsoft.com/office/drawing/2014/main" id="{9B2AE98B-1D86-9EC4-0D7E-53A871CEC376}"/>
                </a:ext>
              </a:extLst>
            </p:cNvPr>
            <p:cNvSpPr/>
            <p:nvPr/>
          </p:nvSpPr>
          <p:spPr>
            <a:xfrm>
              <a:off x="3160343" y="2788427"/>
              <a:ext cx="1361270" cy="824229"/>
            </a:xfrm>
            <a:prstGeom prst="flowChartDocument">
              <a:avLst/>
            </a:prstGeom>
            <a:solidFill>
              <a:srgbClr val="F4F7FA"/>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1" lang="ja-JP" altLang="en-US" sz="1000" b="1" i="0" u="none" strike="noStrike" kern="1200" cap="none" spc="0" normalizeH="0" baseline="0" noProof="0">
                  <a:ln>
                    <a:noFill/>
                  </a:ln>
                  <a:solidFill>
                    <a:srgbClr val="3F6797"/>
                  </a:solidFill>
                  <a:effectLst>
                    <a:glow rad="38100">
                      <a:srgbClr val="FFFFFF"/>
                    </a:glow>
                  </a:effectLst>
                  <a:uLnTx/>
                  <a:uFillTx/>
                  <a:latin typeface="Meiryo UI"/>
                  <a:ea typeface="Meiryo UI"/>
                  <a:cs typeface="+mn-cs"/>
                </a:rPr>
                <a:t>入金：</a:t>
              </a:r>
              <a:r>
                <a:rPr kumimoji="1" lang="en-US" altLang="ja-JP" sz="1000" b="1" i="0" u="none" strike="noStrike" kern="1200" cap="none" spc="0" normalizeH="0" baseline="0" noProof="0">
                  <a:ln>
                    <a:noFill/>
                  </a:ln>
                  <a:solidFill>
                    <a:srgbClr val="3F6797"/>
                  </a:solidFill>
                  <a:effectLst>
                    <a:glow rad="38100">
                      <a:srgbClr val="FFFFFF"/>
                    </a:glow>
                  </a:effectLst>
                  <a:uLnTx/>
                  <a:uFillTx/>
                  <a:latin typeface="Meiryo UI"/>
                  <a:ea typeface="Meiryo UI"/>
                  <a:cs typeface="+mn-cs"/>
                </a:rPr>
                <a:t>N001</a:t>
              </a:r>
            </a:p>
            <a:p>
              <a:pPr marL="0" marR="0" lvl="0" indent="0" defTabSz="914400" rtl="0" eaLnBrk="1" fontAlgn="auto" latinLnBrk="0" hangingPunct="1">
                <a:lnSpc>
                  <a:spcPct val="100000"/>
                </a:lnSpc>
                <a:spcBef>
                  <a:spcPts val="0"/>
                </a:spcBef>
                <a:spcAft>
                  <a:spcPts val="0"/>
                </a:spcAft>
                <a:buClrTx/>
                <a:buSzTx/>
                <a:buFontTx/>
                <a:buNone/>
                <a:tabLst/>
                <a:defRPr/>
              </a:pPr>
              <a:r>
                <a:rPr kumimoji="1" lang="ja-JP" altLang="en-US" sz="1000" b="1" i="0" u="none" strike="noStrike" kern="1200" cap="none" spc="0" normalizeH="0" baseline="0" noProof="0">
                  <a:ln>
                    <a:noFill/>
                  </a:ln>
                  <a:solidFill>
                    <a:srgbClr val="3F6797"/>
                  </a:solidFill>
                  <a:effectLst>
                    <a:glow rad="38100">
                      <a:srgbClr val="FFFFFF"/>
                    </a:glow>
                  </a:effectLst>
                  <a:uLnTx/>
                  <a:uFillTx/>
                  <a:latin typeface="Meiryo UI"/>
                  <a:ea typeface="Meiryo UI"/>
                  <a:cs typeface="+mn-cs"/>
                </a:rPr>
                <a:t>└ 入金額：</a:t>
              </a:r>
              <a:r>
                <a:rPr kumimoji="1" lang="en-US" altLang="ja-JP" sz="1000" b="1" i="0" u="none" strike="noStrike" kern="1200" cap="none" spc="0" normalizeH="0" baseline="0" noProof="0">
                  <a:ln>
                    <a:noFill/>
                  </a:ln>
                  <a:solidFill>
                    <a:srgbClr val="3F6797"/>
                  </a:solidFill>
                  <a:effectLst>
                    <a:glow rad="38100">
                      <a:srgbClr val="FFFFFF"/>
                    </a:glow>
                  </a:effectLst>
                  <a:uLnTx/>
                  <a:uFillTx/>
                  <a:latin typeface="Meiryo UI"/>
                  <a:ea typeface="Meiryo UI"/>
                  <a:cs typeface="+mn-cs"/>
                </a:rPr>
                <a:t>4</a:t>
              </a:r>
              <a:r>
                <a:rPr lang="en-US" altLang="ja-JP" sz="1000" b="1">
                  <a:solidFill>
                    <a:srgbClr val="3F6797"/>
                  </a:solidFill>
                  <a:effectLst>
                    <a:glow rad="38100">
                      <a:srgbClr val="FFFFFF"/>
                    </a:glow>
                  </a:effectLst>
                  <a:latin typeface="Meiryo UI"/>
                  <a:ea typeface="Meiryo UI"/>
                </a:rPr>
                <a:t>00</a:t>
              </a:r>
              <a:r>
                <a:rPr lang="ja-JP" altLang="en-US" sz="1000" b="1">
                  <a:solidFill>
                    <a:srgbClr val="3F6797"/>
                  </a:solidFill>
                  <a:effectLst>
                    <a:glow rad="38100">
                      <a:srgbClr val="FFFFFF"/>
                    </a:glow>
                  </a:effectLst>
                  <a:latin typeface="Meiryo UI"/>
                  <a:ea typeface="Meiryo UI"/>
                </a:rPr>
                <a:t>円</a:t>
              </a:r>
              <a:endParaRPr kumimoji="1" lang="en-US" altLang="ja-JP" sz="1000" b="1" i="0" u="none" strike="noStrike" kern="1200" cap="none" spc="0" normalizeH="0" baseline="0" noProof="0">
                <a:ln>
                  <a:noFill/>
                </a:ln>
                <a:solidFill>
                  <a:srgbClr val="3F6797"/>
                </a:solidFill>
                <a:effectLst>
                  <a:glow rad="38100">
                    <a:srgbClr val="FFFFFF"/>
                  </a:glow>
                </a:effectLst>
                <a:uLnTx/>
                <a:uFillTx/>
                <a:latin typeface="Meiryo UI"/>
                <a:ea typeface="Meiryo UI"/>
                <a:cs typeface="+mn-cs"/>
              </a:endParaRPr>
            </a:p>
          </p:txBody>
        </p:sp>
        <p:sp>
          <p:nvSpPr>
            <p:cNvPr id="19" name="フローチャート: 書類 18">
              <a:extLst>
                <a:ext uri="{FF2B5EF4-FFF2-40B4-BE49-F238E27FC236}">
                  <a16:creationId xmlns:a16="http://schemas.microsoft.com/office/drawing/2014/main" id="{C7FFA60E-6AD6-8AA2-2290-A4EE3C59CE87}"/>
                </a:ext>
              </a:extLst>
            </p:cNvPr>
            <p:cNvSpPr/>
            <p:nvPr/>
          </p:nvSpPr>
          <p:spPr>
            <a:xfrm>
              <a:off x="3160343" y="3782931"/>
              <a:ext cx="1361270" cy="824229"/>
            </a:xfrm>
            <a:prstGeom prst="flowChartDocument">
              <a:avLst/>
            </a:prstGeom>
            <a:solidFill>
              <a:srgbClr val="F4F7FA"/>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1" lang="ja-JP" altLang="en-US" sz="1000" b="1" i="0" u="none" strike="noStrike" kern="1200" cap="none" spc="0" normalizeH="0" baseline="0" noProof="0">
                  <a:ln>
                    <a:noFill/>
                  </a:ln>
                  <a:solidFill>
                    <a:srgbClr val="3F6797"/>
                  </a:solidFill>
                  <a:effectLst>
                    <a:glow rad="38100">
                      <a:srgbClr val="FFFFFF"/>
                    </a:glow>
                  </a:effectLst>
                  <a:uLnTx/>
                  <a:uFillTx/>
                  <a:latin typeface="Meiryo UI"/>
                  <a:ea typeface="Meiryo UI"/>
                  <a:cs typeface="+mn-cs"/>
                </a:rPr>
                <a:t>入金：</a:t>
              </a:r>
              <a:r>
                <a:rPr kumimoji="1" lang="en-US" altLang="ja-JP" sz="1000" b="1" i="0" u="none" strike="noStrike" kern="1200" cap="none" spc="0" normalizeH="0" baseline="0" noProof="0">
                  <a:ln>
                    <a:noFill/>
                  </a:ln>
                  <a:solidFill>
                    <a:srgbClr val="3F6797"/>
                  </a:solidFill>
                  <a:effectLst>
                    <a:glow rad="38100">
                      <a:srgbClr val="FFFFFF"/>
                    </a:glow>
                  </a:effectLst>
                  <a:uLnTx/>
                  <a:uFillTx/>
                  <a:latin typeface="Meiryo UI"/>
                  <a:ea typeface="Meiryo UI"/>
                  <a:cs typeface="+mn-cs"/>
                </a:rPr>
                <a:t>N002</a:t>
              </a:r>
            </a:p>
            <a:p>
              <a:pPr marL="0" marR="0" lvl="0" indent="0" defTabSz="914400" rtl="0" eaLnBrk="1" fontAlgn="auto" latinLnBrk="0" hangingPunct="1">
                <a:lnSpc>
                  <a:spcPct val="100000"/>
                </a:lnSpc>
                <a:spcBef>
                  <a:spcPts val="0"/>
                </a:spcBef>
                <a:spcAft>
                  <a:spcPts val="0"/>
                </a:spcAft>
                <a:buClrTx/>
                <a:buSzTx/>
                <a:buFontTx/>
                <a:buNone/>
                <a:tabLst/>
                <a:defRPr/>
              </a:pPr>
              <a:r>
                <a:rPr kumimoji="1" lang="ja-JP" altLang="en-US" sz="1000" b="1" i="0" u="none" strike="noStrike" kern="1200" cap="none" spc="0" normalizeH="0" baseline="0" noProof="0">
                  <a:ln>
                    <a:noFill/>
                  </a:ln>
                  <a:solidFill>
                    <a:srgbClr val="3F6797"/>
                  </a:solidFill>
                  <a:effectLst>
                    <a:glow rad="38100">
                      <a:srgbClr val="FFFFFF"/>
                    </a:glow>
                  </a:effectLst>
                  <a:uLnTx/>
                  <a:uFillTx/>
                  <a:latin typeface="Meiryo UI"/>
                  <a:ea typeface="Meiryo UI"/>
                  <a:cs typeface="+mn-cs"/>
                </a:rPr>
                <a:t>└ 入金額：</a:t>
              </a:r>
              <a:r>
                <a:rPr lang="en-US" altLang="ja-JP" sz="1000" b="1">
                  <a:solidFill>
                    <a:srgbClr val="3F6797"/>
                  </a:solidFill>
                  <a:effectLst>
                    <a:glow rad="38100">
                      <a:srgbClr val="FFFFFF"/>
                    </a:glow>
                  </a:effectLst>
                  <a:latin typeface="Meiryo UI"/>
                  <a:ea typeface="Meiryo UI"/>
                </a:rPr>
                <a:t>100</a:t>
              </a:r>
              <a:r>
                <a:rPr lang="ja-JP" altLang="en-US" sz="1000" b="1">
                  <a:solidFill>
                    <a:srgbClr val="3F6797"/>
                  </a:solidFill>
                  <a:effectLst>
                    <a:glow rad="38100">
                      <a:srgbClr val="FFFFFF"/>
                    </a:glow>
                  </a:effectLst>
                  <a:latin typeface="Meiryo UI"/>
                  <a:ea typeface="Meiryo UI"/>
                </a:rPr>
                <a:t>円</a:t>
              </a:r>
              <a:endParaRPr kumimoji="1" lang="en-US" altLang="ja-JP" sz="1000" b="1" i="0" u="none" strike="noStrike" kern="1200" cap="none" spc="0" normalizeH="0" baseline="0" noProof="0">
                <a:ln>
                  <a:noFill/>
                </a:ln>
                <a:solidFill>
                  <a:srgbClr val="3F6797"/>
                </a:solidFill>
                <a:effectLst>
                  <a:glow rad="38100">
                    <a:srgbClr val="FFFFFF"/>
                  </a:glow>
                </a:effectLst>
                <a:uLnTx/>
                <a:uFillTx/>
                <a:latin typeface="Meiryo UI"/>
                <a:ea typeface="Meiryo UI"/>
                <a:cs typeface="+mn-cs"/>
              </a:endParaRPr>
            </a:p>
          </p:txBody>
        </p:sp>
        <p:cxnSp>
          <p:nvCxnSpPr>
            <p:cNvPr id="20" name="直線矢印コネクタ 15">
              <a:extLst>
                <a:ext uri="{FF2B5EF4-FFF2-40B4-BE49-F238E27FC236}">
                  <a16:creationId xmlns:a16="http://schemas.microsoft.com/office/drawing/2014/main" id="{1E3342A6-40B1-A522-6EB6-9B33ABB9DC1F}"/>
                </a:ext>
              </a:extLst>
            </p:cNvPr>
            <p:cNvCxnSpPr>
              <a:cxnSpLocks/>
              <a:stCxn id="17" idx="1"/>
              <a:endCxn id="13" idx="3"/>
            </p:cNvCxnSpPr>
            <p:nvPr/>
          </p:nvCxnSpPr>
          <p:spPr>
            <a:xfrm flipH="1">
              <a:off x="2525454" y="3200542"/>
              <a:ext cx="634889" cy="412115"/>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15">
              <a:extLst>
                <a:ext uri="{FF2B5EF4-FFF2-40B4-BE49-F238E27FC236}">
                  <a16:creationId xmlns:a16="http://schemas.microsoft.com/office/drawing/2014/main" id="{8B86B32E-E8B0-D82D-E19A-D7A7FE34304E}"/>
                </a:ext>
              </a:extLst>
            </p:cNvPr>
            <p:cNvCxnSpPr>
              <a:cxnSpLocks/>
              <a:stCxn id="19" idx="1"/>
              <a:endCxn id="13" idx="3"/>
            </p:cNvCxnSpPr>
            <p:nvPr/>
          </p:nvCxnSpPr>
          <p:spPr>
            <a:xfrm flipH="1" flipV="1">
              <a:off x="2525454" y="3612657"/>
              <a:ext cx="634889" cy="58238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0" name="正方形/長方形 99">
              <a:extLst>
                <a:ext uri="{FF2B5EF4-FFF2-40B4-BE49-F238E27FC236}">
                  <a16:creationId xmlns:a16="http://schemas.microsoft.com/office/drawing/2014/main" id="{FBA3A7D9-D26E-5BB1-9123-CC70854E4D37}"/>
                </a:ext>
              </a:extLst>
            </p:cNvPr>
            <p:cNvSpPr/>
            <p:nvPr/>
          </p:nvSpPr>
          <p:spPr>
            <a:xfrm>
              <a:off x="2559735" y="3167975"/>
              <a:ext cx="566327" cy="358802"/>
            </a:xfrm>
            <a:prstGeom prst="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i="0" u="none" strike="noStrike" kern="1200" cap="none" spc="0" normalizeH="0" baseline="0" noProof="0">
                  <a:ln>
                    <a:noFill/>
                  </a:ln>
                  <a:solidFill>
                    <a:srgbClr val="000000">
                      <a:lumMod val="65000"/>
                      <a:lumOff val="35000"/>
                    </a:srgbClr>
                  </a:solidFill>
                  <a:effectLst>
                    <a:glow rad="127000">
                      <a:schemeClr val="bg1"/>
                    </a:glow>
                  </a:effectLst>
                  <a:uLnTx/>
                  <a:uFillTx/>
                  <a:latin typeface="Meiryo UI"/>
                  <a:ea typeface="Meiryo UI"/>
                  <a:cs typeface="+mn-cs"/>
                </a:rPr>
                <a:t>消込</a:t>
              </a:r>
              <a:br>
                <a:rPr kumimoji="1" lang="en-US" altLang="ja-JP" sz="1000" b="1" i="0" u="none" strike="noStrike" kern="1200" cap="none" spc="0" normalizeH="0" baseline="0" noProof="0">
                  <a:ln>
                    <a:noFill/>
                  </a:ln>
                  <a:solidFill>
                    <a:srgbClr val="000000">
                      <a:lumMod val="65000"/>
                      <a:lumOff val="35000"/>
                    </a:srgbClr>
                  </a:solidFill>
                  <a:effectLst>
                    <a:glow rad="127000">
                      <a:schemeClr val="bg1"/>
                    </a:glow>
                  </a:effectLst>
                  <a:uLnTx/>
                  <a:uFillTx/>
                  <a:latin typeface="Meiryo UI"/>
                  <a:ea typeface="Meiryo UI"/>
                  <a:cs typeface="+mn-cs"/>
                </a:rPr>
              </a:br>
              <a:r>
                <a:rPr kumimoji="1" lang="en-US" altLang="ja-JP" sz="1000" b="1" i="0" u="none" strike="noStrike" kern="1200" cap="none" spc="0" normalizeH="0" baseline="0" noProof="0">
                  <a:ln>
                    <a:noFill/>
                  </a:ln>
                  <a:solidFill>
                    <a:srgbClr val="000000">
                      <a:lumMod val="65000"/>
                      <a:lumOff val="35000"/>
                    </a:srgbClr>
                  </a:solidFill>
                  <a:effectLst>
                    <a:glow rad="127000">
                      <a:schemeClr val="bg1"/>
                    </a:glow>
                  </a:effectLst>
                  <a:uLnTx/>
                  <a:uFillTx/>
                  <a:latin typeface="Meiryo UI"/>
                  <a:ea typeface="Meiryo UI"/>
                  <a:cs typeface="+mn-cs"/>
                </a:rPr>
                <a:t>(1</a:t>
              </a:r>
              <a:r>
                <a:rPr kumimoji="1" lang="ja-JP" altLang="en-US" sz="1000" b="1" i="0" u="none" strike="noStrike" kern="1200" cap="none" spc="0" normalizeH="0" baseline="0" noProof="0">
                  <a:ln>
                    <a:noFill/>
                  </a:ln>
                  <a:solidFill>
                    <a:srgbClr val="000000">
                      <a:lumMod val="65000"/>
                      <a:lumOff val="35000"/>
                    </a:srgbClr>
                  </a:solidFill>
                  <a:effectLst>
                    <a:glow rad="127000">
                      <a:schemeClr val="bg1"/>
                    </a:glow>
                  </a:effectLst>
                  <a:uLnTx/>
                  <a:uFillTx/>
                  <a:latin typeface="Meiryo UI"/>
                  <a:ea typeface="Meiryo UI"/>
                  <a:cs typeface="+mn-cs"/>
                </a:rPr>
                <a:t>回目</a:t>
              </a:r>
              <a:r>
                <a:rPr kumimoji="1" lang="en-US" altLang="ja-JP" sz="1000" b="1" i="0" u="none" strike="noStrike" kern="1200" cap="none" spc="0" normalizeH="0" baseline="0" noProof="0">
                  <a:ln>
                    <a:noFill/>
                  </a:ln>
                  <a:solidFill>
                    <a:srgbClr val="000000">
                      <a:lumMod val="65000"/>
                      <a:lumOff val="35000"/>
                    </a:srgbClr>
                  </a:solidFill>
                  <a:effectLst>
                    <a:glow rad="127000">
                      <a:schemeClr val="bg1"/>
                    </a:glow>
                  </a:effectLst>
                  <a:uLnTx/>
                  <a:uFillTx/>
                  <a:latin typeface="Meiryo UI"/>
                  <a:ea typeface="Meiryo UI"/>
                  <a:cs typeface="+mn-cs"/>
                </a:rPr>
                <a:t>)</a:t>
              </a:r>
              <a:endParaRPr kumimoji="1" lang="ja-JP" altLang="en-US" sz="1000" b="1" i="0" u="none" strike="noStrike" kern="1200" cap="none" spc="0" normalizeH="0" baseline="0" noProof="0">
                <a:ln>
                  <a:noFill/>
                </a:ln>
                <a:solidFill>
                  <a:srgbClr val="000000">
                    <a:lumMod val="65000"/>
                    <a:lumOff val="35000"/>
                  </a:srgbClr>
                </a:solidFill>
                <a:effectLst>
                  <a:glow rad="127000">
                    <a:schemeClr val="bg1"/>
                  </a:glow>
                </a:effectLst>
                <a:uLnTx/>
                <a:uFillTx/>
                <a:latin typeface="Meiryo UI"/>
                <a:ea typeface="Meiryo UI"/>
                <a:cs typeface="+mn-cs"/>
              </a:endParaRPr>
            </a:p>
          </p:txBody>
        </p:sp>
        <p:sp>
          <p:nvSpPr>
            <p:cNvPr id="103" name="正方形/長方形 102">
              <a:extLst>
                <a:ext uri="{FF2B5EF4-FFF2-40B4-BE49-F238E27FC236}">
                  <a16:creationId xmlns:a16="http://schemas.microsoft.com/office/drawing/2014/main" id="{7AB82CDA-BC48-F16A-6B55-FEB8856AF3CE}"/>
                </a:ext>
              </a:extLst>
            </p:cNvPr>
            <p:cNvSpPr/>
            <p:nvPr/>
          </p:nvSpPr>
          <p:spPr>
            <a:xfrm>
              <a:off x="2559735" y="3738311"/>
              <a:ext cx="566327" cy="358802"/>
            </a:xfrm>
            <a:prstGeom prst="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i="0" u="none" strike="noStrike" kern="1200" cap="none" spc="0" normalizeH="0" baseline="0" noProof="0">
                  <a:ln>
                    <a:noFill/>
                  </a:ln>
                  <a:solidFill>
                    <a:srgbClr val="000000">
                      <a:lumMod val="65000"/>
                      <a:lumOff val="35000"/>
                    </a:srgbClr>
                  </a:solidFill>
                  <a:effectLst>
                    <a:glow rad="127000">
                      <a:schemeClr val="bg1"/>
                    </a:glow>
                  </a:effectLst>
                  <a:uLnTx/>
                  <a:uFillTx/>
                  <a:latin typeface="Meiryo UI"/>
                  <a:ea typeface="Meiryo UI"/>
                  <a:cs typeface="+mn-cs"/>
                </a:rPr>
                <a:t>消込</a:t>
              </a:r>
              <a:br>
                <a:rPr kumimoji="1" lang="en-US" altLang="ja-JP" sz="1000" b="1" i="0" u="none" strike="noStrike" kern="1200" cap="none" spc="0" normalizeH="0" baseline="0" noProof="0">
                  <a:ln>
                    <a:noFill/>
                  </a:ln>
                  <a:solidFill>
                    <a:srgbClr val="000000">
                      <a:lumMod val="65000"/>
                      <a:lumOff val="35000"/>
                    </a:srgbClr>
                  </a:solidFill>
                  <a:effectLst>
                    <a:glow rad="127000">
                      <a:schemeClr val="bg1"/>
                    </a:glow>
                  </a:effectLst>
                  <a:uLnTx/>
                  <a:uFillTx/>
                  <a:latin typeface="Meiryo UI"/>
                  <a:ea typeface="Meiryo UI"/>
                  <a:cs typeface="+mn-cs"/>
                </a:rPr>
              </a:br>
              <a:r>
                <a:rPr kumimoji="1" lang="en-US" altLang="ja-JP" sz="1000" b="1" i="0" u="none" strike="noStrike" kern="1200" cap="none" spc="0" normalizeH="0" baseline="0" noProof="0">
                  <a:ln>
                    <a:noFill/>
                  </a:ln>
                  <a:solidFill>
                    <a:srgbClr val="000000">
                      <a:lumMod val="65000"/>
                      <a:lumOff val="35000"/>
                    </a:srgbClr>
                  </a:solidFill>
                  <a:effectLst>
                    <a:glow rad="127000">
                      <a:schemeClr val="bg1"/>
                    </a:glow>
                  </a:effectLst>
                  <a:uLnTx/>
                  <a:uFillTx/>
                  <a:latin typeface="Meiryo UI"/>
                  <a:ea typeface="Meiryo UI"/>
                  <a:cs typeface="+mn-cs"/>
                </a:rPr>
                <a:t>(2</a:t>
              </a:r>
              <a:r>
                <a:rPr kumimoji="1" lang="ja-JP" altLang="en-US" sz="1000" b="1" i="0" u="none" strike="noStrike" kern="1200" cap="none" spc="0" normalizeH="0" baseline="0" noProof="0">
                  <a:ln>
                    <a:noFill/>
                  </a:ln>
                  <a:solidFill>
                    <a:srgbClr val="000000">
                      <a:lumMod val="65000"/>
                      <a:lumOff val="35000"/>
                    </a:srgbClr>
                  </a:solidFill>
                  <a:effectLst>
                    <a:glow rad="127000">
                      <a:schemeClr val="bg1"/>
                    </a:glow>
                  </a:effectLst>
                  <a:uLnTx/>
                  <a:uFillTx/>
                  <a:latin typeface="Meiryo UI"/>
                  <a:ea typeface="Meiryo UI"/>
                  <a:cs typeface="+mn-cs"/>
                </a:rPr>
                <a:t>回目</a:t>
              </a:r>
              <a:r>
                <a:rPr kumimoji="1" lang="en-US" altLang="ja-JP" sz="1000" b="1" i="0" u="none" strike="noStrike" kern="1200" cap="none" spc="0" normalizeH="0" baseline="0" noProof="0">
                  <a:ln>
                    <a:noFill/>
                  </a:ln>
                  <a:solidFill>
                    <a:srgbClr val="000000">
                      <a:lumMod val="65000"/>
                      <a:lumOff val="35000"/>
                    </a:srgbClr>
                  </a:solidFill>
                  <a:effectLst>
                    <a:glow rad="127000">
                      <a:schemeClr val="bg1"/>
                    </a:glow>
                  </a:effectLst>
                  <a:uLnTx/>
                  <a:uFillTx/>
                  <a:latin typeface="Meiryo UI"/>
                  <a:ea typeface="Meiryo UI"/>
                  <a:cs typeface="+mn-cs"/>
                </a:rPr>
                <a:t>)</a:t>
              </a:r>
              <a:endParaRPr kumimoji="1" lang="ja-JP" altLang="en-US" sz="1000" b="1" i="0" u="none" strike="noStrike" kern="1200" cap="none" spc="0" normalizeH="0" baseline="0" noProof="0">
                <a:ln>
                  <a:noFill/>
                </a:ln>
                <a:solidFill>
                  <a:srgbClr val="000000">
                    <a:lumMod val="65000"/>
                    <a:lumOff val="35000"/>
                  </a:srgbClr>
                </a:solidFill>
                <a:effectLst>
                  <a:glow rad="127000">
                    <a:schemeClr val="bg1"/>
                  </a:glow>
                </a:effectLst>
                <a:uLnTx/>
                <a:uFillTx/>
                <a:latin typeface="Meiryo UI"/>
                <a:ea typeface="Meiryo UI"/>
                <a:cs typeface="+mn-cs"/>
              </a:endParaRPr>
            </a:p>
          </p:txBody>
        </p:sp>
        <p:sp>
          <p:nvSpPr>
            <p:cNvPr id="149" name="正方形/長方形 148">
              <a:extLst>
                <a:ext uri="{FF2B5EF4-FFF2-40B4-BE49-F238E27FC236}">
                  <a16:creationId xmlns:a16="http://schemas.microsoft.com/office/drawing/2014/main" id="{E367E6B1-C141-A90C-DB28-7FF7110195A6}"/>
                </a:ext>
              </a:extLst>
            </p:cNvPr>
            <p:cNvSpPr/>
            <p:nvPr/>
          </p:nvSpPr>
          <p:spPr>
            <a:xfrm>
              <a:off x="4660792" y="5018802"/>
              <a:ext cx="829160" cy="202535"/>
            </a:xfrm>
            <a:prstGeom prst="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cap="none" spc="0" normalizeH="0" baseline="0" noProof="0">
                  <a:ln>
                    <a:noFill/>
                  </a:ln>
                  <a:solidFill>
                    <a:srgbClr val="000000">
                      <a:lumMod val="65000"/>
                      <a:lumOff val="35000"/>
                    </a:srgbClr>
                  </a:solidFill>
                  <a:effectLst>
                    <a:glow rad="127000">
                      <a:schemeClr val="bg1"/>
                    </a:glow>
                  </a:effectLst>
                  <a:uLnTx/>
                  <a:uFillTx/>
                  <a:latin typeface="Meiryo UI"/>
                  <a:ea typeface="Meiryo UI"/>
                  <a:cs typeface="+mn-cs"/>
                </a:rPr>
                <a:t>Neo</a:t>
              </a:r>
              <a:r>
                <a:rPr kumimoji="1" lang="ja-JP" altLang="en-US" sz="1000" b="1" i="0" u="none" strike="noStrike" kern="1200" cap="none" spc="0" normalizeH="0" baseline="0" noProof="0">
                  <a:ln>
                    <a:noFill/>
                  </a:ln>
                  <a:solidFill>
                    <a:srgbClr val="000000">
                      <a:lumMod val="65000"/>
                      <a:lumOff val="35000"/>
                    </a:srgbClr>
                  </a:solidFill>
                  <a:effectLst>
                    <a:glow rad="127000">
                      <a:schemeClr val="bg1"/>
                    </a:glow>
                  </a:effectLst>
                  <a:uLnTx/>
                  <a:uFillTx/>
                  <a:latin typeface="Meiryo UI"/>
                  <a:ea typeface="Meiryo UI"/>
                  <a:cs typeface="+mn-cs"/>
                </a:rPr>
                <a:t>返却</a:t>
              </a:r>
            </a:p>
          </p:txBody>
        </p:sp>
        <p:sp>
          <p:nvSpPr>
            <p:cNvPr id="111" name="フローチャート: 処理 110">
              <a:extLst>
                <a:ext uri="{FF2B5EF4-FFF2-40B4-BE49-F238E27FC236}">
                  <a16:creationId xmlns:a16="http://schemas.microsoft.com/office/drawing/2014/main" id="{9DBED618-2CD6-CC14-9ACC-C54F552F4CEC}"/>
                </a:ext>
              </a:extLst>
            </p:cNvPr>
            <p:cNvSpPr/>
            <p:nvPr/>
          </p:nvSpPr>
          <p:spPr>
            <a:xfrm>
              <a:off x="5433144" y="2315323"/>
              <a:ext cx="4666598" cy="2489152"/>
            </a:xfrm>
            <a:prstGeom prst="flowChartProcess">
              <a:avLst/>
            </a:prstGeom>
            <a:solidFill>
              <a:schemeClr val="bg1"/>
            </a:solidFill>
            <a:ln w="9525">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SAP</a:t>
              </a:r>
            </a:p>
          </p:txBody>
        </p:sp>
        <p:grpSp>
          <p:nvGrpSpPr>
            <p:cNvPr id="123" name="グループ化 122">
              <a:extLst>
                <a:ext uri="{FF2B5EF4-FFF2-40B4-BE49-F238E27FC236}">
                  <a16:creationId xmlns:a16="http://schemas.microsoft.com/office/drawing/2014/main" id="{FFFB8B90-75D1-E155-E20F-DD49768AD217}"/>
                </a:ext>
              </a:extLst>
            </p:cNvPr>
            <p:cNvGrpSpPr/>
            <p:nvPr/>
          </p:nvGrpSpPr>
          <p:grpSpPr>
            <a:xfrm>
              <a:off x="10367273" y="3072939"/>
              <a:ext cx="680349" cy="912023"/>
              <a:chOff x="9674642" y="4188946"/>
              <a:chExt cx="856532" cy="1148200"/>
            </a:xfrm>
          </p:grpSpPr>
          <p:grpSp>
            <p:nvGrpSpPr>
              <p:cNvPr id="125" name="グループ化 124">
                <a:extLst>
                  <a:ext uri="{FF2B5EF4-FFF2-40B4-BE49-F238E27FC236}">
                    <a16:creationId xmlns:a16="http://schemas.microsoft.com/office/drawing/2014/main" id="{8DCEFC75-5F1E-3372-124D-4AD2EE4E0295}"/>
                  </a:ext>
                </a:extLst>
              </p:cNvPr>
              <p:cNvGrpSpPr/>
              <p:nvPr/>
            </p:nvGrpSpPr>
            <p:grpSpPr>
              <a:xfrm>
                <a:off x="9674642" y="4188946"/>
                <a:ext cx="856532" cy="714050"/>
                <a:chOff x="9472779" y="4113971"/>
                <a:chExt cx="1036404" cy="864000"/>
              </a:xfrm>
            </p:grpSpPr>
            <p:pic>
              <p:nvPicPr>
                <p:cNvPr id="127" name="グラフィックス 126">
                  <a:extLst>
                    <a:ext uri="{FF2B5EF4-FFF2-40B4-BE49-F238E27FC236}">
                      <a16:creationId xmlns:a16="http://schemas.microsoft.com/office/drawing/2014/main" id="{340B835D-2432-A4FB-69FF-57B2EDD8003A}"/>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72779" y="4401971"/>
                  <a:ext cx="576000" cy="576000"/>
                </a:xfrm>
                <a:prstGeom prst="rect">
                  <a:avLst/>
                </a:prstGeom>
              </p:spPr>
            </p:pic>
            <p:pic>
              <p:nvPicPr>
                <p:cNvPr id="129" name="グラフィックス 128">
                  <a:extLst>
                    <a:ext uri="{FF2B5EF4-FFF2-40B4-BE49-F238E27FC236}">
                      <a16:creationId xmlns:a16="http://schemas.microsoft.com/office/drawing/2014/main" id="{AA38445F-2D7A-433D-983B-CEA70166F0B6}"/>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933183" y="4113971"/>
                  <a:ext cx="576000" cy="576000"/>
                </a:xfrm>
                <a:prstGeom prst="rect">
                  <a:avLst/>
                </a:prstGeom>
              </p:spPr>
            </p:pic>
          </p:grpSp>
          <p:sp>
            <p:nvSpPr>
              <p:cNvPr id="126" name="正方形/長方形 125">
                <a:extLst>
                  <a:ext uri="{FF2B5EF4-FFF2-40B4-BE49-F238E27FC236}">
                    <a16:creationId xmlns:a16="http://schemas.microsoft.com/office/drawing/2014/main" id="{171ADC96-3E50-D8EE-2174-3DE6393D5C7D}"/>
                  </a:ext>
                </a:extLst>
              </p:cNvPr>
              <p:cNvSpPr/>
              <p:nvPr/>
            </p:nvSpPr>
            <p:spPr>
              <a:xfrm>
                <a:off x="9688328" y="4902996"/>
                <a:ext cx="829160" cy="434150"/>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i="0" u="none" strike="noStrike" kern="1200" cap="none" spc="0" normalizeH="0" baseline="0" noProof="0">
                    <a:ln>
                      <a:noFill/>
                    </a:ln>
                    <a:solidFill>
                      <a:srgbClr val="000000">
                        <a:lumMod val="65000"/>
                        <a:lumOff val="35000"/>
                      </a:srgbClr>
                    </a:solidFill>
                    <a:effectLst/>
                    <a:uLnTx/>
                    <a:uFillTx/>
                    <a:latin typeface="Meiryo UI"/>
                    <a:ea typeface="Meiryo UI"/>
                    <a:cs typeface="+mn-cs"/>
                  </a:rPr>
                  <a:t>経理作業</a:t>
                </a:r>
                <a:endParaRPr kumimoji="1" lang="en-US" altLang="ja-JP" sz="1000" i="0" u="none" strike="noStrike" kern="1200" cap="none" spc="0" normalizeH="0" baseline="0" noProof="0">
                  <a:ln>
                    <a:noFill/>
                  </a:ln>
                  <a:solidFill>
                    <a:srgbClr val="000000">
                      <a:lumMod val="65000"/>
                      <a:lumOff val="35000"/>
                    </a:srgbClr>
                  </a:solidFill>
                  <a:effectLst/>
                  <a:uLnTx/>
                  <a:uFillTx/>
                  <a:latin typeface="Meiryo UI"/>
                  <a:ea typeface="Meiryo UI"/>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i="0" u="none" strike="noStrike" kern="1200" cap="none" spc="0" normalizeH="0" baseline="0" noProof="0">
                    <a:ln>
                      <a:noFill/>
                    </a:ln>
                    <a:solidFill>
                      <a:srgbClr val="000000">
                        <a:lumMod val="65000"/>
                        <a:lumOff val="35000"/>
                      </a:srgbClr>
                    </a:solidFill>
                    <a:effectLst/>
                    <a:uLnTx/>
                    <a:uFillTx/>
                    <a:latin typeface="Meiryo UI"/>
                    <a:ea typeface="Meiryo UI"/>
                    <a:cs typeface="+mn-cs"/>
                  </a:rPr>
                  <a:t>(</a:t>
                </a:r>
                <a:r>
                  <a:rPr kumimoji="1" lang="ja-JP" altLang="en-US" sz="1000" i="0" u="none" strike="noStrike" kern="1200" cap="none" spc="0" normalizeH="0" baseline="0" noProof="0">
                    <a:ln>
                      <a:noFill/>
                    </a:ln>
                    <a:solidFill>
                      <a:srgbClr val="000000">
                        <a:lumMod val="65000"/>
                        <a:lumOff val="35000"/>
                      </a:srgbClr>
                    </a:solidFill>
                    <a:effectLst/>
                    <a:uLnTx/>
                    <a:uFillTx/>
                    <a:latin typeface="Meiryo UI"/>
                    <a:ea typeface="Meiryo UI"/>
                    <a:cs typeface="+mn-cs"/>
                  </a:rPr>
                  <a:t>ツール</a:t>
                </a:r>
                <a:r>
                  <a:rPr kumimoji="1" lang="en-US" altLang="ja-JP" sz="1000" i="0" u="none" strike="noStrike" kern="1200" cap="none" spc="0" normalizeH="0" baseline="0" noProof="0">
                    <a:ln>
                      <a:noFill/>
                    </a:ln>
                    <a:solidFill>
                      <a:srgbClr val="000000">
                        <a:lumMod val="65000"/>
                        <a:lumOff val="35000"/>
                      </a:srgbClr>
                    </a:solidFill>
                    <a:effectLst/>
                    <a:uLnTx/>
                    <a:uFillTx/>
                    <a:latin typeface="Meiryo UI"/>
                    <a:ea typeface="Meiryo UI"/>
                    <a:cs typeface="+mn-cs"/>
                  </a:rPr>
                  <a:t>)</a:t>
                </a:r>
                <a:endParaRPr kumimoji="1" lang="ja-JP" altLang="en-US" sz="1000" i="0" u="none" strike="noStrike" kern="1200" cap="none" spc="0" normalizeH="0" baseline="0" noProof="0">
                  <a:ln>
                    <a:noFill/>
                  </a:ln>
                  <a:solidFill>
                    <a:srgbClr val="000000">
                      <a:lumMod val="65000"/>
                      <a:lumOff val="35000"/>
                    </a:srgbClr>
                  </a:solidFill>
                  <a:effectLst/>
                  <a:uLnTx/>
                  <a:uFillTx/>
                  <a:latin typeface="Meiryo UI"/>
                  <a:ea typeface="Meiryo UI"/>
                  <a:cs typeface="+mn-cs"/>
                </a:endParaRPr>
              </a:p>
            </p:txBody>
          </p:sp>
        </p:grpSp>
        <p:sp>
          <p:nvSpPr>
            <p:cNvPr id="137" name="フローチャート: 書類 136">
              <a:extLst>
                <a:ext uri="{FF2B5EF4-FFF2-40B4-BE49-F238E27FC236}">
                  <a16:creationId xmlns:a16="http://schemas.microsoft.com/office/drawing/2014/main" id="{CFD35C7F-9760-82FD-C52D-689C8715ABEA}"/>
                </a:ext>
              </a:extLst>
            </p:cNvPr>
            <p:cNvSpPr/>
            <p:nvPr/>
          </p:nvSpPr>
          <p:spPr>
            <a:xfrm>
              <a:off x="5731879" y="2801589"/>
              <a:ext cx="3170230" cy="683431"/>
            </a:xfrm>
            <a:prstGeom prst="flowChartDocument">
              <a:avLst/>
            </a:prstGeom>
            <a:solidFill>
              <a:srgbClr val="F4F7FA"/>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cap="none" spc="0" normalizeH="0" baseline="0" noProof="0">
                  <a:ln>
                    <a:noFill/>
                  </a:ln>
                  <a:solidFill>
                    <a:srgbClr val="3F6797"/>
                  </a:solidFill>
                  <a:effectLst>
                    <a:glow rad="38100">
                      <a:srgbClr val="FFFFFF"/>
                    </a:glow>
                  </a:effectLst>
                  <a:uLnTx/>
                  <a:uFillTx/>
                  <a:latin typeface="Meiryo UI"/>
                  <a:ea typeface="Meiryo UI"/>
                  <a:cs typeface="+mn-cs"/>
                </a:rPr>
                <a:t>【</a:t>
              </a:r>
              <a:r>
                <a:rPr kumimoji="1" lang="ja-JP" altLang="en-US" sz="1000" b="1" i="0" u="none" strike="noStrike" kern="1200" cap="none" spc="0" normalizeH="0" baseline="0" noProof="0">
                  <a:ln>
                    <a:noFill/>
                  </a:ln>
                  <a:solidFill>
                    <a:srgbClr val="3F6797"/>
                  </a:solidFill>
                  <a:effectLst>
                    <a:glow rad="38100">
                      <a:srgbClr val="FFFFFF"/>
                    </a:glow>
                  </a:effectLst>
                  <a:uLnTx/>
                  <a:uFillTx/>
                  <a:latin typeface="Meiryo UI"/>
                  <a:ea typeface="Meiryo UI"/>
                  <a:cs typeface="+mn-cs"/>
                </a:rPr>
                <a:t>過渡期伝票</a:t>
              </a:r>
              <a:r>
                <a:rPr kumimoji="1" lang="en-US" altLang="ja-JP" sz="1000" b="1" i="0" u="none" strike="noStrike" kern="1200" cap="none" spc="0" normalizeH="0" baseline="0" noProof="0">
                  <a:ln>
                    <a:noFill/>
                  </a:ln>
                  <a:solidFill>
                    <a:srgbClr val="3F6797"/>
                  </a:solidFill>
                  <a:effectLst>
                    <a:glow rad="38100">
                      <a:srgbClr val="FFFFFF"/>
                    </a:glow>
                  </a:effectLst>
                  <a:uLnTx/>
                  <a:uFillTx/>
                  <a:latin typeface="Meiryo UI"/>
                  <a:ea typeface="Meiryo UI"/>
                  <a:cs typeface="+mn-cs"/>
                </a:rPr>
                <a:t>(ZD)】</a:t>
              </a:r>
            </a:p>
            <a:p>
              <a:pPr marL="0" marR="0" lvl="0" indent="0" defTabSz="914400" rtl="0" eaLnBrk="1" fontAlgn="auto" latinLnBrk="0" hangingPunct="1">
                <a:lnSpc>
                  <a:spcPct val="100000"/>
                </a:lnSpc>
                <a:spcBef>
                  <a:spcPts val="0"/>
                </a:spcBef>
                <a:spcAft>
                  <a:spcPts val="0"/>
                </a:spcAft>
                <a:buClrTx/>
                <a:buSzTx/>
                <a:buFontTx/>
                <a:buNone/>
                <a:tabLst/>
                <a:defRPr/>
              </a:pPr>
              <a:r>
                <a:rPr kumimoji="1" lang="ja-JP" altLang="en-US" sz="1000" b="1" i="0" u="none" strike="noStrike" kern="1200" cap="none" spc="0" normalizeH="0" baseline="0" noProof="0">
                  <a:ln>
                    <a:noFill/>
                  </a:ln>
                  <a:solidFill>
                    <a:srgbClr val="3F6797"/>
                  </a:solidFill>
                  <a:effectLst>
                    <a:glow rad="38100">
                      <a:srgbClr val="FFFFFF"/>
                    </a:glow>
                  </a:effectLst>
                  <a:uLnTx/>
                  <a:uFillTx/>
                  <a:latin typeface="Meiryo UI"/>
                  <a:ea typeface="Meiryo UI"/>
                  <a:cs typeface="+mn-cs"/>
                </a:rPr>
                <a:t>　売掛金：</a:t>
              </a:r>
              <a:r>
                <a:rPr kumimoji="1" lang="en-US" altLang="ja-JP" sz="1000" b="1" i="0" u="none" strike="noStrike" kern="1200" cap="none" spc="0" normalizeH="0" baseline="0" noProof="0">
                  <a:ln>
                    <a:noFill/>
                  </a:ln>
                  <a:solidFill>
                    <a:srgbClr val="3F6797"/>
                  </a:solidFill>
                  <a:effectLst>
                    <a:glow rad="38100">
                      <a:srgbClr val="FFFFFF"/>
                    </a:glow>
                  </a:effectLst>
                  <a:uLnTx/>
                  <a:uFillTx/>
                  <a:latin typeface="Meiryo UI"/>
                  <a:ea typeface="Meiryo UI"/>
                  <a:cs typeface="+mn-cs"/>
                </a:rPr>
                <a:t>400</a:t>
              </a:r>
              <a:r>
                <a:rPr kumimoji="1" lang="ja-JP" altLang="en-US" sz="1000" b="1" i="0" u="none" strike="noStrike" kern="1200" cap="none" spc="0" normalizeH="0" baseline="0" noProof="0">
                  <a:ln>
                    <a:noFill/>
                  </a:ln>
                  <a:solidFill>
                    <a:srgbClr val="3F6797"/>
                  </a:solidFill>
                  <a:effectLst>
                    <a:glow rad="38100">
                      <a:srgbClr val="FFFFFF"/>
                    </a:glow>
                  </a:effectLst>
                  <a:uLnTx/>
                  <a:uFillTx/>
                  <a:latin typeface="Meiryo UI"/>
                  <a:ea typeface="Meiryo UI"/>
                  <a:cs typeface="+mn-cs"/>
                </a:rPr>
                <a:t>円</a:t>
              </a:r>
              <a:r>
                <a:rPr kumimoji="1" lang="en-US" altLang="ja-JP" sz="1000" b="1" i="0" u="none" strike="noStrike" kern="1200" cap="none" spc="0" normalizeH="0" baseline="0" noProof="0">
                  <a:ln>
                    <a:noFill/>
                  </a:ln>
                  <a:solidFill>
                    <a:srgbClr val="3F6797"/>
                  </a:solidFill>
                  <a:effectLst>
                    <a:glow rad="38100">
                      <a:srgbClr val="FFFFFF"/>
                    </a:glow>
                  </a:effectLst>
                  <a:uLnTx/>
                  <a:uFillTx/>
                  <a:latin typeface="Meiryo UI"/>
                  <a:ea typeface="Meiryo UI"/>
                  <a:cs typeface="+mn-cs"/>
                </a:rPr>
                <a:t>(S001)</a:t>
              </a:r>
              <a:r>
                <a:rPr kumimoji="1" lang="ja-JP" altLang="en-US" sz="1000" b="1" i="0" u="none" strike="noStrike" kern="1200" cap="none" spc="0" normalizeH="0" baseline="0" noProof="0">
                  <a:ln>
                    <a:noFill/>
                  </a:ln>
                  <a:solidFill>
                    <a:srgbClr val="3F6797"/>
                  </a:solidFill>
                  <a:effectLst>
                    <a:glow rad="38100">
                      <a:srgbClr val="FFFFFF"/>
                    </a:glow>
                  </a:effectLst>
                  <a:uLnTx/>
                  <a:uFillTx/>
                  <a:latin typeface="Meiryo UI"/>
                  <a:ea typeface="Meiryo UI"/>
                  <a:cs typeface="+mn-cs"/>
                </a:rPr>
                <a:t>／仮受金：</a:t>
              </a:r>
              <a:r>
                <a:rPr kumimoji="1" lang="en-US" altLang="ja-JP" sz="1000" b="1" i="0" u="none" strike="noStrike" kern="1200" cap="none" spc="0" normalizeH="0" baseline="0" noProof="0">
                  <a:ln>
                    <a:noFill/>
                  </a:ln>
                  <a:solidFill>
                    <a:srgbClr val="3F6797"/>
                  </a:solidFill>
                  <a:effectLst>
                    <a:glow rad="38100">
                      <a:srgbClr val="FFFFFF"/>
                    </a:glow>
                  </a:effectLst>
                  <a:uLnTx/>
                  <a:uFillTx/>
                  <a:latin typeface="Meiryo UI"/>
                  <a:ea typeface="Meiryo UI"/>
                  <a:cs typeface="+mn-cs"/>
                </a:rPr>
                <a:t>400</a:t>
              </a:r>
              <a:r>
                <a:rPr kumimoji="1" lang="ja-JP" altLang="en-US" sz="1000" b="1" i="0" u="none" strike="noStrike" kern="1200" cap="none" spc="0" normalizeH="0" baseline="0" noProof="0">
                  <a:ln>
                    <a:noFill/>
                  </a:ln>
                  <a:solidFill>
                    <a:srgbClr val="3F6797"/>
                  </a:solidFill>
                  <a:effectLst>
                    <a:glow rad="38100">
                      <a:srgbClr val="FFFFFF"/>
                    </a:glow>
                  </a:effectLst>
                  <a:uLnTx/>
                  <a:uFillTx/>
                  <a:latin typeface="Meiryo UI"/>
                  <a:ea typeface="Meiryo UI"/>
                  <a:cs typeface="+mn-cs"/>
                </a:rPr>
                <a:t>円</a:t>
              </a:r>
              <a:r>
                <a:rPr kumimoji="1" lang="en-US" altLang="ja-JP" sz="1000" b="1" i="0" u="none" strike="noStrike" kern="1200" cap="none" spc="0" normalizeH="0" baseline="0" noProof="0">
                  <a:ln>
                    <a:noFill/>
                  </a:ln>
                  <a:solidFill>
                    <a:srgbClr val="3F6797"/>
                  </a:solidFill>
                  <a:effectLst>
                    <a:glow rad="38100">
                      <a:srgbClr val="FFFFFF"/>
                    </a:glow>
                  </a:effectLst>
                  <a:uLnTx/>
                  <a:uFillTx/>
                  <a:latin typeface="Meiryo UI"/>
                  <a:ea typeface="Meiryo UI"/>
                  <a:cs typeface="+mn-cs"/>
                </a:rPr>
                <a:t>(N001)</a:t>
              </a:r>
            </a:p>
          </p:txBody>
        </p:sp>
        <p:cxnSp>
          <p:nvCxnSpPr>
            <p:cNvPr id="140" name="直線矢印コネクタ 15">
              <a:extLst>
                <a:ext uri="{FF2B5EF4-FFF2-40B4-BE49-F238E27FC236}">
                  <a16:creationId xmlns:a16="http://schemas.microsoft.com/office/drawing/2014/main" id="{D9D631B0-C782-8028-07AD-6F9FBD88E09A}"/>
                </a:ext>
              </a:extLst>
            </p:cNvPr>
            <p:cNvCxnSpPr>
              <a:cxnSpLocks/>
              <a:stCxn id="127" idx="1"/>
              <a:endCxn id="137" idx="3"/>
            </p:cNvCxnSpPr>
            <p:nvPr/>
          </p:nvCxnSpPr>
          <p:spPr>
            <a:xfrm flipH="1" flipV="1">
              <a:off x="8902109" y="3143305"/>
              <a:ext cx="1465164" cy="307751"/>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直線矢印コネクタ 15">
              <a:extLst>
                <a:ext uri="{FF2B5EF4-FFF2-40B4-BE49-F238E27FC236}">
                  <a16:creationId xmlns:a16="http://schemas.microsoft.com/office/drawing/2014/main" id="{9FCC526A-C5CF-72B5-33B3-74FA41C8C4D8}"/>
                </a:ext>
              </a:extLst>
            </p:cNvPr>
            <p:cNvCxnSpPr>
              <a:cxnSpLocks/>
              <a:stCxn id="167" idx="2"/>
              <a:endCxn id="4" idx="2"/>
            </p:cNvCxnSpPr>
            <p:nvPr/>
          </p:nvCxnSpPr>
          <p:spPr>
            <a:xfrm rot="5400000">
              <a:off x="4760223" y="2247703"/>
              <a:ext cx="639449" cy="4474095"/>
            </a:xfrm>
            <a:prstGeom prst="bentConnector3">
              <a:avLst>
                <a:gd name="adj1" fmla="val 135750"/>
              </a:avLst>
            </a:prstGeom>
            <a:ln w="1905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166" name="グループ化 165">
              <a:extLst>
                <a:ext uri="{FF2B5EF4-FFF2-40B4-BE49-F238E27FC236}">
                  <a16:creationId xmlns:a16="http://schemas.microsoft.com/office/drawing/2014/main" id="{60A516D3-2E2B-4804-1421-F67A74CF1759}"/>
                </a:ext>
              </a:extLst>
            </p:cNvPr>
            <p:cNvGrpSpPr/>
            <p:nvPr/>
          </p:nvGrpSpPr>
          <p:grpSpPr>
            <a:xfrm>
              <a:off x="8849551" y="4329090"/>
              <a:ext cx="2053526" cy="935560"/>
              <a:chOff x="8871805" y="3821713"/>
              <a:chExt cx="2053526" cy="935560"/>
            </a:xfrm>
          </p:grpSpPr>
          <p:sp>
            <p:nvSpPr>
              <p:cNvPr id="162" name="吹き出し: 角を丸めた四角形 161">
                <a:extLst>
                  <a:ext uri="{FF2B5EF4-FFF2-40B4-BE49-F238E27FC236}">
                    <a16:creationId xmlns:a16="http://schemas.microsoft.com/office/drawing/2014/main" id="{85CE61A8-447F-1C33-D634-01553E04CFE2}"/>
                  </a:ext>
                </a:extLst>
              </p:cNvPr>
              <p:cNvSpPr/>
              <p:nvPr/>
            </p:nvSpPr>
            <p:spPr>
              <a:xfrm>
                <a:off x="8871805" y="3821713"/>
                <a:ext cx="2053526" cy="935560"/>
              </a:xfrm>
              <a:prstGeom prst="wedgeRoundRectCallout">
                <a:avLst>
                  <a:gd name="adj1" fmla="val -37059"/>
                  <a:gd name="adj2" fmla="val -66713"/>
                  <a:gd name="adj3" fmla="val 16667"/>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t"/>
              <a:lstStyle/>
              <a:p>
                <a:pPr marL="171450" indent="-171450">
                  <a:buFont typeface="Wingdings" panose="05000000000000000000" pitchFamily="2" charset="2"/>
                  <a:buChar char="Ø"/>
                </a:pPr>
                <a:r>
                  <a:rPr kumimoji="1" lang="ja-JP" altLang="en-US" sz="900">
                    <a:solidFill>
                      <a:schemeClr val="accent4">
                        <a:lumMod val="65000"/>
                        <a:lumOff val="35000"/>
                      </a:schemeClr>
                    </a:solidFill>
                    <a:latin typeface="+mn-ea"/>
                  </a:rPr>
                  <a:t>以下の形式では登録不可</a:t>
                </a:r>
              </a:p>
            </p:txBody>
          </p:sp>
          <p:sp>
            <p:nvSpPr>
              <p:cNvPr id="160" name="フローチャート: 書類 159">
                <a:extLst>
                  <a:ext uri="{FF2B5EF4-FFF2-40B4-BE49-F238E27FC236}">
                    <a16:creationId xmlns:a16="http://schemas.microsoft.com/office/drawing/2014/main" id="{EAEAB2DA-E303-4A25-04C9-928374E18583}"/>
                  </a:ext>
                </a:extLst>
              </p:cNvPr>
              <p:cNvSpPr/>
              <p:nvPr/>
            </p:nvSpPr>
            <p:spPr>
              <a:xfrm>
                <a:off x="8941831" y="4091335"/>
                <a:ext cx="1915268" cy="616664"/>
              </a:xfrm>
              <a:prstGeom prst="flowChartDocument">
                <a:avLst/>
              </a:prstGeom>
              <a:solidFill>
                <a:srgbClr val="F4F7FA"/>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1" lang="en-US" altLang="ja-JP" sz="900" i="0" u="none" strike="noStrike" kern="1200" cap="none" spc="0" normalizeH="0" baseline="0" noProof="0">
                    <a:ln>
                      <a:noFill/>
                    </a:ln>
                    <a:solidFill>
                      <a:srgbClr val="3F6797"/>
                    </a:solidFill>
                    <a:effectLst>
                      <a:glow rad="38100">
                        <a:srgbClr val="FFFFFF"/>
                      </a:glow>
                    </a:effectLst>
                    <a:uLnTx/>
                    <a:uFillTx/>
                    <a:latin typeface="Meiryo UI"/>
                    <a:ea typeface="Meiryo UI"/>
                    <a:cs typeface="+mn-cs"/>
                  </a:rPr>
                  <a:t>【</a:t>
                </a:r>
                <a:r>
                  <a:rPr kumimoji="1" lang="ja-JP" altLang="en-US" sz="900" i="0" u="none" strike="noStrike" kern="1200" cap="none" spc="0" normalizeH="0" baseline="0" noProof="0">
                    <a:ln>
                      <a:noFill/>
                    </a:ln>
                    <a:solidFill>
                      <a:srgbClr val="3F6797"/>
                    </a:solidFill>
                    <a:effectLst>
                      <a:glow rad="38100">
                        <a:srgbClr val="FFFFFF"/>
                      </a:glow>
                    </a:effectLst>
                    <a:uLnTx/>
                    <a:uFillTx/>
                    <a:latin typeface="Meiryo UI"/>
                    <a:ea typeface="Meiryo UI"/>
                    <a:cs typeface="+mn-cs"/>
                  </a:rPr>
                  <a:t>過渡期伝票</a:t>
                </a:r>
                <a:r>
                  <a:rPr kumimoji="1" lang="en-US" altLang="ja-JP" sz="900" i="0" u="none" strike="noStrike" kern="1200" cap="none" spc="0" normalizeH="0" baseline="0" noProof="0">
                    <a:ln>
                      <a:noFill/>
                    </a:ln>
                    <a:solidFill>
                      <a:srgbClr val="3F6797"/>
                    </a:solidFill>
                    <a:effectLst>
                      <a:glow rad="38100">
                        <a:srgbClr val="FFFFFF"/>
                      </a:glow>
                    </a:effectLst>
                    <a:uLnTx/>
                    <a:uFillTx/>
                    <a:latin typeface="Meiryo UI"/>
                    <a:ea typeface="Meiryo UI"/>
                    <a:cs typeface="+mn-cs"/>
                  </a:rPr>
                  <a:t>】</a:t>
                </a:r>
                <a:endParaRPr lang="en-US" altLang="ja-JP" sz="900">
                  <a:solidFill>
                    <a:srgbClr val="3F6797"/>
                  </a:solidFill>
                  <a:effectLst>
                    <a:glow rad="38100">
                      <a:srgbClr val="FFFFFF"/>
                    </a:glow>
                  </a:effectLst>
                  <a:latin typeface="Meiryo UI"/>
                  <a:ea typeface="Meiryo UI"/>
                </a:endParaRPr>
              </a:p>
              <a:p>
                <a:pPr marL="0" marR="0" lvl="0" indent="0" defTabSz="914400" rtl="0" eaLnBrk="1" fontAlgn="auto" latinLnBrk="0" hangingPunct="1">
                  <a:lnSpc>
                    <a:spcPct val="100000"/>
                  </a:lnSpc>
                  <a:spcBef>
                    <a:spcPts val="0"/>
                  </a:spcBef>
                  <a:spcAft>
                    <a:spcPts val="0"/>
                  </a:spcAft>
                  <a:buClrTx/>
                  <a:buSzTx/>
                  <a:buFontTx/>
                  <a:buNone/>
                  <a:tabLst/>
                  <a:defRPr/>
                </a:pPr>
                <a:r>
                  <a:rPr kumimoji="1" lang="ja-JP" altLang="en-US" sz="900" i="0" u="none" strike="noStrike" kern="1200" cap="none" spc="0" normalizeH="0" baseline="0" noProof="0">
                    <a:ln>
                      <a:noFill/>
                    </a:ln>
                    <a:solidFill>
                      <a:srgbClr val="3F6797"/>
                    </a:solidFill>
                    <a:effectLst>
                      <a:glow rad="38100">
                        <a:srgbClr val="FFFFFF"/>
                      </a:glow>
                    </a:effectLst>
                    <a:uLnTx/>
                    <a:uFillTx/>
                    <a:latin typeface="Meiryo UI"/>
                    <a:ea typeface="Meiryo UI"/>
                    <a:cs typeface="+mn-cs"/>
                  </a:rPr>
                  <a:t>　売掛金：</a:t>
                </a:r>
                <a:r>
                  <a:rPr kumimoji="1" lang="en-US" altLang="ja-JP" sz="900" i="0" u="none" strike="noStrike" kern="1200" cap="none" spc="0" normalizeH="0" baseline="0" noProof="0">
                    <a:ln>
                      <a:noFill/>
                    </a:ln>
                    <a:solidFill>
                      <a:srgbClr val="3F6797"/>
                    </a:solidFill>
                    <a:effectLst>
                      <a:glow rad="38100">
                        <a:srgbClr val="FFFFFF"/>
                      </a:glow>
                    </a:effectLst>
                    <a:uLnTx/>
                    <a:uFillTx/>
                    <a:latin typeface="Meiryo UI"/>
                    <a:ea typeface="Meiryo UI"/>
                    <a:cs typeface="+mn-cs"/>
                  </a:rPr>
                  <a:t>500</a:t>
                </a:r>
                <a:r>
                  <a:rPr kumimoji="1" lang="ja-JP" altLang="en-US" sz="900" i="0" u="none" strike="noStrike" kern="1200" cap="none" spc="0" normalizeH="0" baseline="0" noProof="0">
                    <a:ln>
                      <a:noFill/>
                    </a:ln>
                    <a:solidFill>
                      <a:srgbClr val="3F6797"/>
                    </a:solidFill>
                    <a:effectLst>
                      <a:glow rad="38100">
                        <a:srgbClr val="FFFFFF"/>
                      </a:glow>
                    </a:effectLst>
                    <a:uLnTx/>
                    <a:uFillTx/>
                    <a:latin typeface="Meiryo UI"/>
                    <a:ea typeface="Meiryo UI"/>
                    <a:cs typeface="+mn-cs"/>
                  </a:rPr>
                  <a:t>円／仮受金：</a:t>
                </a:r>
                <a:r>
                  <a:rPr kumimoji="1" lang="en-US" altLang="ja-JP" sz="900" i="0" u="none" strike="noStrike" kern="1200" cap="none" spc="0" normalizeH="0" baseline="0" noProof="0">
                    <a:ln>
                      <a:noFill/>
                    </a:ln>
                    <a:solidFill>
                      <a:srgbClr val="3F6797"/>
                    </a:solidFill>
                    <a:effectLst>
                      <a:glow rad="38100">
                        <a:srgbClr val="FFFFFF"/>
                      </a:glow>
                    </a:effectLst>
                    <a:uLnTx/>
                    <a:uFillTx/>
                    <a:latin typeface="Meiryo UI"/>
                    <a:ea typeface="Meiryo UI"/>
                    <a:cs typeface="+mn-cs"/>
                  </a:rPr>
                  <a:t>400</a:t>
                </a:r>
                <a:r>
                  <a:rPr kumimoji="1" lang="ja-JP" altLang="en-US" sz="900" i="0" u="none" strike="noStrike" kern="1200" cap="none" spc="0" normalizeH="0" baseline="0" noProof="0">
                    <a:ln>
                      <a:noFill/>
                    </a:ln>
                    <a:solidFill>
                      <a:srgbClr val="3F6797"/>
                    </a:solidFill>
                    <a:effectLst>
                      <a:glow rad="38100">
                        <a:srgbClr val="FFFFFF"/>
                      </a:glow>
                    </a:effectLst>
                    <a:uLnTx/>
                    <a:uFillTx/>
                    <a:latin typeface="Meiryo UI"/>
                    <a:ea typeface="Meiryo UI"/>
                    <a:cs typeface="+mn-cs"/>
                  </a:rPr>
                  <a:t>円</a:t>
                </a:r>
                <a:endParaRPr kumimoji="1" lang="en-US" altLang="ja-JP" sz="900" i="0" u="none" strike="noStrike" kern="1200" cap="none" spc="0" normalizeH="0" baseline="0" noProof="0">
                  <a:ln>
                    <a:noFill/>
                  </a:ln>
                  <a:solidFill>
                    <a:srgbClr val="3F6797"/>
                  </a:solidFill>
                  <a:effectLst>
                    <a:glow rad="38100">
                      <a:srgbClr val="FFFFFF"/>
                    </a:glow>
                  </a:effectLst>
                  <a:uLnTx/>
                  <a:uFillTx/>
                  <a:latin typeface="Meiryo UI"/>
                  <a:ea typeface="Meiryo UI"/>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r>
                  <a:rPr lang="ja-JP" altLang="en-US" sz="900">
                    <a:solidFill>
                      <a:srgbClr val="3F6797"/>
                    </a:solidFill>
                    <a:effectLst>
                      <a:glow rad="38100">
                        <a:srgbClr val="FFFFFF"/>
                      </a:glow>
                    </a:effectLst>
                    <a:latin typeface="Meiryo UI"/>
                    <a:ea typeface="Meiryo UI"/>
                  </a:rPr>
                  <a:t>　　　　　　　　　　　 ／仮受金：</a:t>
                </a:r>
                <a:r>
                  <a:rPr lang="en-US" altLang="ja-JP" sz="900">
                    <a:solidFill>
                      <a:srgbClr val="3F6797"/>
                    </a:solidFill>
                    <a:effectLst>
                      <a:glow rad="38100">
                        <a:srgbClr val="FFFFFF"/>
                      </a:glow>
                    </a:effectLst>
                    <a:latin typeface="Meiryo UI"/>
                    <a:ea typeface="Meiryo UI"/>
                  </a:rPr>
                  <a:t>100</a:t>
                </a:r>
                <a:r>
                  <a:rPr lang="ja-JP" altLang="en-US" sz="900">
                    <a:solidFill>
                      <a:srgbClr val="3F6797"/>
                    </a:solidFill>
                    <a:effectLst>
                      <a:glow rad="38100">
                        <a:srgbClr val="FFFFFF"/>
                      </a:glow>
                    </a:effectLst>
                    <a:latin typeface="Meiryo UI"/>
                    <a:ea typeface="Meiryo UI"/>
                  </a:rPr>
                  <a:t>円</a:t>
                </a:r>
                <a:endParaRPr kumimoji="1" lang="en-US" altLang="ja-JP" sz="900" i="0" u="none" strike="noStrike" kern="1200" cap="none" spc="0" normalizeH="0" baseline="0" noProof="0">
                  <a:ln>
                    <a:noFill/>
                  </a:ln>
                  <a:solidFill>
                    <a:srgbClr val="3F6797"/>
                  </a:solidFill>
                  <a:effectLst>
                    <a:glow rad="38100">
                      <a:srgbClr val="FFFFFF"/>
                    </a:glow>
                  </a:effectLst>
                  <a:uLnTx/>
                  <a:uFillTx/>
                  <a:latin typeface="Meiryo UI"/>
                  <a:ea typeface="Meiryo UI"/>
                  <a:cs typeface="+mn-cs"/>
                </a:endParaRPr>
              </a:p>
            </p:txBody>
          </p:sp>
        </p:grpSp>
        <p:sp>
          <p:nvSpPr>
            <p:cNvPr id="167" name="フローチャート: 書類 166">
              <a:extLst>
                <a:ext uri="{FF2B5EF4-FFF2-40B4-BE49-F238E27FC236}">
                  <a16:creationId xmlns:a16="http://schemas.microsoft.com/office/drawing/2014/main" id="{81802296-81D2-68DE-D142-3A5382FEAD01}"/>
                </a:ext>
              </a:extLst>
            </p:cNvPr>
            <p:cNvSpPr/>
            <p:nvPr/>
          </p:nvSpPr>
          <p:spPr>
            <a:xfrm>
              <a:off x="5731879" y="3526777"/>
              <a:ext cx="3170230" cy="683431"/>
            </a:xfrm>
            <a:prstGeom prst="flowChartDocument">
              <a:avLst/>
            </a:prstGeom>
            <a:solidFill>
              <a:srgbClr val="F4F7FA"/>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cap="none" spc="0" normalizeH="0" baseline="0" noProof="0">
                  <a:ln>
                    <a:noFill/>
                  </a:ln>
                  <a:solidFill>
                    <a:srgbClr val="3F6797"/>
                  </a:solidFill>
                  <a:effectLst>
                    <a:glow rad="38100">
                      <a:srgbClr val="FFFFFF"/>
                    </a:glow>
                  </a:effectLst>
                  <a:uLnTx/>
                  <a:uFillTx/>
                  <a:latin typeface="Meiryo UI"/>
                  <a:ea typeface="Meiryo UI"/>
                  <a:cs typeface="+mn-cs"/>
                </a:rPr>
                <a:t>【</a:t>
              </a:r>
              <a:r>
                <a:rPr kumimoji="1" lang="ja-JP" altLang="en-US" sz="1000" b="1" i="0" u="none" strike="noStrike" kern="1200" cap="none" spc="0" normalizeH="0" baseline="0" noProof="0">
                  <a:ln>
                    <a:noFill/>
                  </a:ln>
                  <a:solidFill>
                    <a:srgbClr val="3F6797"/>
                  </a:solidFill>
                  <a:effectLst>
                    <a:glow rad="38100">
                      <a:srgbClr val="FFFFFF"/>
                    </a:glow>
                  </a:effectLst>
                  <a:uLnTx/>
                  <a:uFillTx/>
                  <a:latin typeface="Meiryo UI"/>
                  <a:ea typeface="Meiryo UI"/>
                  <a:cs typeface="+mn-cs"/>
                </a:rPr>
                <a:t>過渡期伝票</a:t>
              </a:r>
              <a:r>
                <a:rPr kumimoji="1" lang="en-US" altLang="ja-JP" sz="1000" b="1" i="0" u="none" strike="noStrike" kern="1200" cap="none" spc="0" normalizeH="0" baseline="0" noProof="0">
                  <a:ln>
                    <a:noFill/>
                  </a:ln>
                  <a:solidFill>
                    <a:srgbClr val="3F6797"/>
                  </a:solidFill>
                  <a:effectLst>
                    <a:glow rad="38100">
                      <a:srgbClr val="FFFFFF"/>
                    </a:glow>
                  </a:effectLst>
                  <a:uLnTx/>
                  <a:uFillTx/>
                  <a:latin typeface="Meiryo UI"/>
                  <a:ea typeface="Meiryo UI"/>
                  <a:cs typeface="+mn-cs"/>
                </a:rPr>
                <a:t>(ZD)】</a:t>
              </a:r>
            </a:p>
            <a:p>
              <a:pPr marL="0" marR="0" lvl="0" indent="0" defTabSz="914400" rtl="0" eaLnBrk="1" fontAlgn="auto" latinLnBrk="0" hangingPunct="1">
                <a:lnSpc>
                  <a:spcPct val="100000"/>
                </a:lnSpc>
                <a:spcBef>
                  <a:spcPts val="0"/>
                </a:spcBef>
                <a:spcAft>
                  <a:spcPts val="0"/>
                </a:spcAft>
                <a:buClrTx/>
                <a:buSzTx/>
                <a:buFontTx/>
                <a:buNone/>
                <a:tabLst/>
                <a:defRPr/>
              </a:pPr>
              <a:r>
                <a:rPr lang="ja-JP" altLang="en-US" sz="1000" b="1">
                  <a:solidFill>
                    <a:srgbClr val="3F6797"/>
                  </a:solidFill>
                  <a:effectLst>
                    <a:glow rad="38100">
                      <a:srgbClr val="FFFFFF"/>
                    </a:glow>
                  </a:effectLst>
                  <a:latin typeface="Meiryo UI"/>
                  <a:ea typeface="Meiryo UI"/>
                </a:rPr>
                <a:t>　売掛金：</a:t>
              </a:r>
              <a:r>
                <a:rPr lang="en-US" altLang="ja-JP" sz="1000" b="1">
                  <a:solidFill>
                    <a:srgbClr val="3F6797"/>
                  </a:solidFill>
                  <a:effectLst>
                    <a:glow rad="38100">
                      <a:srgbClr val="FFFFFF"/>
                    </a:glow>
                  </a:effectLst>
                  <a:latin typeface="Meiryo UI"/>
                  <a:ea typeface="Meiryo UI"/>
                </a:rPr>
                <a:t>100</a:t>
              </a:r>
              <a:r>
                <a:rPr lang="ja-JP" altLang="en-US" sz="1000" b="1">
                  <a:solidFill>
                    <a:srgbClr val="3F6797"/>
                  </a:solidFill>
                  <a:effectLst>
                    <a:glow rad="38100">
                      <a:srgbClr val="FFFFFF"/>
                    </a:glow>
                  </a:effectLst>
                  <a:latin typeface="Meiryo UI"/>
                  <a:ea typeface="Meiryo UI"/>
                </a:rPr>
                <a:t>円</a:t>
              </a:r>
              <a:r>
                <a:rPr lang="en-US" altLang="ja-JP" sz="1000" b="1">
                  <a:solidFill>
                    <a:srgbClr val="3F6797"/>
                  </a:solidFill>
                  <a:effectLst>
                    <a:glow rad="38100">
                      <a:srgbClr val="FFFFFF"/>
                    </a:glow>
                  </a:effectLst>
                  <a:latin typeface="Meiryo UI"/>
                  <a:ea typeface="Meiryo UI"/>
                </a:rPr>
                <a:t>(S001)</a:t>
              </a:r>
              <a:r>
                <a:rPr lang="ja-JP" altLang="en-US" sz="1000" b="1">
                  <a:solidFill>
                    <a:srgbClr val="3F6797"/>
                  </a:solidFill>
                  <a:effectLst>
                    <a:glow rad="38100">
                      <a:srgbClr val="FFFFFF"/>
                    </a:glow>
                  </a:effectLst>
                  <a:latin typeface="Meiryo UI"/>
                  <a:ea typeface="Meiryo UI"/>
                </a:rPr>
                <a:t>／仮受金：</a:t>
              </a:r>
              <a:r>
                <a:rPr lang="en-US" altLang="ja-JP" sz="1000" b="1">
                  <a:solidFill>
                    <a:srgbClr val="3F6797"/>
                  </a:solidFill>
                  <a:effectLst>
                    <a:glow rad="38100">
                      <a:srgbClr val="FFFFFF"/>
                    </a:glow>
                  </a:effectLst>
                  <a:latin typeface="Meiryo UI"/>
                  <a:ea typeface="Meiryo UI"/>
                </a:rPr>
                <a:t>100</a:t>
              </a:r>
              <a:r>
                <a:rPr lang="ja-JP" altLang="en-US" sz="1000" b="1">
                  <a:solidFill>
                    <a:srgbClr val="3F6797"/>
                  </a:solidFill>
                  <a:effectLst>
                    <a:glow rad="38100">
                      <a:srgbClr val="FFFFFF"/>
                    </a:glow>
                  </a:effectLst>
                  <a:latin typeface="Meiryo UI"/>
                  <a:ea typeface="Meiryo UI"/>
                </a:rPr>
                <a:t>円</a:t>
              </a:r>
              <a:r>
                <a:rPr lang="en-US" altLang="ja-JP" sz="1000" b="1">
                  <a:solidFill>
                    <a:srgbClr val="3F6797"/>
                  </a:solidFill>
                  <a:effectLst>
                    <a:glow rad="38100">
                      <a:srgbClr val="FFFFFF"/>
                    </a:glow>
                  </a:effectLst>
                  <a:latin typeface="Meiryo UI"/>
                  <a:ea typeface="Meiryo UI"/>
                </a:rPr>
                <a:t>(N002)</a:t>
              </a:r>
              <a:endParaRPr kumimoji="1" lang="en-US" altLang="ja-JP" sz="1000" b="1" i="0" u="none" strike="noStrike" kern="1200" cap="none" spc="0" normalizeH="0" baseline="0" noProof="0">
                <a:ln>
                  <a:noFill/>
                </a:ln>
                <a:solidFill>
                  <a:srgbClr val="3F6797"/>
                </a:solidFill>
                <a:effectLst>
                  <a:glow rad="38100">
                    <a:srgbClr val="FFFFFF"/>
                  </a:glow>
                </a:effectLst>
                <a:uLnTx/>
                <a:uFillTx/>
                <a:latin typeface="Meiryo UI"/>
                <a:ea typeface="Meiryo UI"/>
                <a:cs typeface="+mn-cs"/>
              </a:endParaRPr>
            </a:p>
          </p:txBody>
        </p:sp>
        <p:sp>
          <p:nvSpPr>
            <p:cNvPr id="150" name="正方形/長方形 149">
              <a:extLst>
                <a:ext uri="{FF2B5EF4-FFF2-40B4-BE49-F238E27FC236}">
                  <a16:creationId xmlns:a16="http://schemas.microsoft.com/office/drawing/2014/main" id="{49CE1BA3-5C73-214C-B8FD-90B293FF2784}"/>
                </a:ext>
              </a:extLst>
            </p:cNvPr>
            <p:cNvSpPr/>
            <p:nvPr/>
          </p:nvSpPr>
          <p:spPr>
            <a:xfrm>
              <a:off x="5687048" y="2741199"/>
              <a:ext cx="1706313" cy="1526707"/>
            </a:xfrm>
            <a:prstGeom prst="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endParaRPr kumimoji="1" lang="ja-JP" altLang="en-US" sz="1000">
                <a:solidFill>
                  <a:schemeClr val="accent4">
                    <a:lumMod val="65000"/>
                    <a:lumOff val="35000"/>
                  </a:schemeClr>
                </a:solidFill>
                <a:latin typeface="+mn-ea"/>
              </a:endParaRPr>
            </a:p>
          </p:txBody>
        </p:sp>
        <p:cxnSp>
          <p:nvCxnSpPr>
            <p:cNvPr id="172" name="直線矢印コネクタ 15">
              <a:extLst>
                <a:ext uri="{FF2B5EF4-FFF2-40B4-BE49-F238E27FC236}">
                  <a16:creationId xmlns:a16="http://schemas.microsoft.com/office/drawing/2014/main" id="{F00E5C7E-F562-626B-9AAE-756D8ABF55AB}"/>
                </a:ext>
              </a:extLst>
            </p:cNvPr>
            <p:cNvCxnSpPr>
              <a:cxnSpLocks/>
              <a:stCxn id="127" idx="1"/>
              <a:endCxn id="167" idx="3"/>
            </p:cNvCxnSpPr>
            <p:nvPr/>
          </p:nvCxnSpPr>
          <p:spPr>
            <a:xfrm flipH="1">
              <a:off x="8902109" y="3451056"/>
              <a:ext cx="1465164" cy="417437"/>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3" name="吹き出し: 四角形 2">
            <a:extLst>
              <a:ext uri="{FF2B5EF4-FFF2-40B4-BE49-F238E27FC236}">
                <a16:creationId xmlns:a16="http://schemas.microsoft.com/office/drawing/2014/main" id="{528E8C45-8EE0-295E-C5CD-46335BF703F5}"/>
              </a:ext>
            </a:extLst>
          </p:cNvPr>
          <p:cNvSpPr/>
          <p:nvPr/>
        </p:nvSpPr>
        <p:spPr>
          <a:xfrm>
            <a:off x="7075403" y="4393621"/>
            <a:ext cx="1664735" cy="517672"/>
          </a:xfrm>
          <a:prstGeom prst="wedgeRectCallout">
            <a:avLst>
              <a:gd name="adj1" fmla="val -34689"/>
              <a:gd name="adj2" fmla="val -66398"/>
            </a:avLst>
          </a:prstGeom>
          <a:solidFill>
            <a:srgbClr val="FF8585"/>
          </a:solidFill>
          <a:ln w="9525">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72000" tIns="36000" rIns="72000" bIns="36000" rtlCol="0" anchor="ctr"/>
          <a:lstStyle/>
          <a:p>
            <a:r>
              <a:rPr kumimoji="1" lang="ja-JP" altLang="en-US" sz="1000">
                <a:solidFill>
                  <a:schemeClr val="bg1"/>
                </a:solidFill>
                <a:latin typeface="+mn-ea"/>
                <a:cs typeface="Hiragino Kaku Gothic Pro W3" charset="-128"/>
              </a:rPr>
              <a:t>同一請求</a:t>
            </a:r>
            <a:r>
              <a:rPr kumimoji="1" lang="en-US" altLang="ja-JP" sz="1000">
                <a:solidFill>
                  <a:schemeClr val="bg1"/>
                </a:solidFill>
                <a:latin typeface="+mn-ea"/>
                <a:cs typeface="Hiragino Kaku Gothic Pro W3" charset="-128"/>
              </a:rPr>
              <a:t>#(S001)</a:t>
            </a:r>
            <a:r>
              <a:rPr kumimoji="1" lang="ja-JP" altLang="en-US" sz="1000">
                <a:solidFill>
                  <a:schemeClr val="bg1"/>
                </a:solidFill>
                <a:latin typeface="+mn-ea"/>
                <a:cs typeface="Hiragino Kaku Gothic Pro W3" charset="-128"/>
              </a:rPr>
              <a:t>の明細が</a:t>
            </a:r>
            <a:r>
              <a:rPr lang="ja-JP" altLang="en-US" sz="1000">
                <a:solidFill>
                  <a:schemeClr val="bg1"/>
                </a:solidFill>
                <a:latin typeface="+mn-ea"/>
                <a:cs typeface="Hiragino Kaku Gothic Pro W3" charset="-128"/>
              </a:rPr>
              <a:t>複数作成され、金額が異なる</a:t>
            </a:r>
            <a:endParaRPr kumimoji="1" lang="ja-JP" altLang="en-US" sz="1000">
              <a:solidFill>
                <a:schemeClr val="bg1"/>
              </a:solidFill>
              <a:latin typeface="+mn-ea"/>
              <a:cs typeface="Hiragino Kaku Gothic Pro W3" charset="-128"/>
            </a:endParaRPr>
          </a:p>
        </p:txBody>
      </p:sp>
    </p:spTree>
    <p:extLst>
      <p:ext uri="{BB962C8B-B14F-4D97-AF65-F5344CB8AC3E}">
        <p14:creationId xmlns:p14="http://schemas.microsoft.com/office/powerpoint/2010/main" val="36272522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3FB08F7C-E3EE-44CF-4B6D-9E44CB69081B}"/>
              </a:ext>
            </a:extLst>
          </p:cNvPr>
          <p:cNvSpPr>
            <a:spLocks noGrp="1"/>
          </p:cNvSpPr>
          <p:nvPr>
            <p:ph idx="1"/>
          </p:nvPr>
        </p:nvSpPr>
        <p:spPr/>
        <p:txBody>
          <a:bodyPr/>
          <a:lstStyle/>
          <a:p>
            <a:r>
              <a:rPr kumimoji="1" lang="en-US" altLang="ja-JP" sz="1600"/>
              <a:t>1</a:t>
            </a:r>
            <a:r>
              <a:rPr kumimoji="1" lang="ja-JP" altLang="en-US" sz="1600"/>
              <a:t>つの請求書に対して税差額を</a:t>
            </a:r>
            <a:r>
              <a:rPr lang="ja-JP" altLang="en-US" sz="1600"/>
              <a:t>二重</a:t>
            </a:r>
            <a:r>
              <a:rPr kumimoji="1" lang="ja-JP" altLang="en-US" sz="1600"/>
              <a:t>計上しない（分割入金時、作成する複数伝票のうちの</a:t>
            </a:r>
            <a:r>
              <a:rPr kumimoji="1" lang="en-US" altLang="ja-JP" sz="1600"/>
              <a:t>1</a:t>
            </a:r>
            <a:r>
              <a:rPr kumimoji="1" lang="ja-JP" altLang="en-US" sz="1600"/>
              <a:t>伝票に計上する）</a:t>
            </a:r>
            <a:endParaRPr kumimoji="1" lang="en-US" altLang="ja-JP" sz="1600"/>
          </a:p>
          <a:p>
            <a:r>
              <a:rPr lang="ja-JP" altLang="en-US" sz="1600"/>
              <a:t>税差額を計上した伝票の処理手数料は税差額を控除した金額にする</a:t>
            </a:r>
            <a:endParaRPr kumimoji="1" lang="en-US" altLang="ja-JP" sz="1600"/>
          </a:p>
        </p:txBody>
      </p:sp>
      <p:sp>
        <p:nvSpPr>
          <p:cNvPr id="3" name="タイトル 2">
            <a:extLst>
              <a:ext uri="{FF2B5EF4-FFF2-40B4-BE49-F238E27FC236}">
                <a16:creationId xmlns:a16="http://schemas.microsoft.com/office/drawing/2014/main" id="{686DE415-F7B7-FBB0-4F1E-6BB534F6B869}"/>
              </a:ext>
            </a:extLst>
          </p:cNvPr>
          <p:cNvSpPr>
            <a:spLocks noGrp="1"/>
          </p:cNvSpPr>
          <p:nvPr>
            <p:ph type="title"/>
          </p:nvPr>
        </p:nvSpPr>
        <p:spPr/>
        <p:txBody>
          <a:bodyPr/>
          <a:lstStyle/>
          <a:p>
            <a:r>
              <a:rPr kumimoji="1" lang="ja-JP" altLang="en-US"/>
              <a:t>分割入金時の消費税差額</a:t>
            </a:r>
            <a:r>
              <a:rPr kumimoji="1" lang="en-US" altLang="ja-JP"/>
              <a:t>/</a:t>
            </a:r>
            <a:r>
              <a:rPr kumimoji="1" lang="ja-JP" altLang="en-US"/>
              <a:t>処理手数料の計上について</a:t>
            </a:r>
          </a:p>
        </p:txBody>
      </p:sp>
      <p:sp>
        <p:nvSpPr>
          <p:cNvPr id="4" name="スライド番号プレースホルダー 3">
            <a:extLst>
              <a:ext uri="{FF2B5EF4-FFF2-40B4-BE49-F238E27FC236}">
                <a16:creationId xmlns:a16="http://schemas.microsoft.com/office/drawing/2014/main" id="{9107CE49-A922-1A3C-234E-87A768CA3AD4}"/>
              </a:ext>
            </a:extLst>
          </p:cNvPr>
          <p:cNvSpPr>
            <a:spLocks noGrp="1"/>
          </p:cNvSpPr>
          <p:nvPr>
            <p:ph type="sldNum" sz="quarter" idx="10"/>
          </p:nvPr>
        </p:nvSpPr>
        <p:spPr/>
        <p:txBody>
          <a:bodyPr/>
          <a:lstStyle/>
          <a:p>
            <a:pPr>
              <a:defRPr/>
            </a:pPr>
            <a:fld id="{EB72A429-DDC7-41CC-AC2C-79132BE59620}" type="slidenum">
              <a:rPr lang="en-US" altLang="ja-JP" smtClean="0"/>
              <a:pPr>
                <a:defRPr/>
              </a:pPr>
              <a:t>28</a:t>
            </a:fld>
            <a:endParaRPr lang="en-US" altLang="ja-JP"/>
          </a:p>
        </p:txBody>
      </p:sp>
      <p:sp>
        <p:nvSpPr>
          <p:cNvPr id="6" name="フローチャート: 処理 5">
            <a:extLst>
              <a:ext uri="{FF2B5EF4-FFF2-40B4-BE49-F238E27FC236}">
                <a16:creationId xmlns:a16="http://schemas.microsoft.com/office/drawing/2014/main" id="{7B8A54F2-2FC2-28F4-FC3F-259D4A0DAF00}"/>
              </a:ext>
            </a:extLst>
          </p:cNvPr>
          <p:cNvSpPr/>
          <p:nvPr/>
        </p:nvSpPr>
        <p:spPr>
          <a:xfrm>
            <a:off x="1056287" y="2610659"/>
            <a:ext cx="3749407" cy="2489152"/>
          </a:xfrm>
          <a:prstGeom prst="flowChartProcess">
            <a:avLst/>
          </a:prstGeom>
          <a:solidFill>
            <a:schemeClr val="bg1"/>
          </a:solidFill>
          <a:ln w="9525">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Neo-ARK</a:t>
            </a:r>
          </a:p>
        </p:txBody>
      </p:sp>
      <p:sp>
        <p:nvSpPr>
          <p:cNvPr id="7" name="フローチャート: 書類 6">
            <a:extLst>
              <a:ext uri="{FF2B5EF4-FFF2-40B4-BE49-F238E27FC236}">
                <a16:creationId xmlns:a16="http://schemas.microsoft.com/office/drawing/2014/main" id="{550DE6BB-C292-D5F9-14CE-22AC7F588737}"/>
              </a:ext>
            </a:extLst>
          </p:cNvPr>
          <p:cNvSpPr/>
          <p:nvPr/>
        </p:nvSpPr>
        <p:spPr>
          <a:xfrm>
            <a:off x="1252276" y="3495878"/>
            <a:ext cx="1361270" cy="824229"/>
          </a:xfrm>
          <a:prstGeom prst="flowChartDocument">
            <a:avLst/>
          </a:prstGeom>
          <a:solidFill>
            <a:srgbClr val="F4F7FA"/>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1" lang="ja-JP" altLang="en-US" sz="1000" b="1" i="0" u="none" strike="noStrike" kern="1200" cap="none" spc="0" normalizeH="0" baseline="0" noProof="0">
                <a:ln>
                  <a:noFill/>
                </a:ln>
                <a:solidFill>
                  <a:srgbClr val="3F6797"/>
                </a:solidFill>
                <a:effectLst>
                  <a:glow rad="38100">
                    <a:srgbClr val="FFFFFF"/>
                  </a:glow>
                </a:effectLst>
                <a:uLnTx/>
                <a:uFillTx/>
                <a:latin typeface="Meiryo UI"/>
                <a:ea typeface="Meiryo UI"/>
                <a:cs typeface="+mn-cs"/>
              </a:rPr>
              <a:t>請求：</a:t>
            </a:r>
            <a:r>
              <a:rPr kumimoji="1" lang="en-US" altLang="ja-JP" sz="1000" b="1" i="0" u="none" strike="noStrike" kern="1200" cap="none" spc="0" normalizeH="0" baseline="0" noProof="0">
                <a:ln>
                  <a:noFill/>
                </a:ln>
                <a:solidFill>
                  <a:srgbClr val="3F6797"/>
                </a:solidFill>
                <a:effectLst>
                  <a:glow rad="38100">
                    <a:srgbClr val="FFFFFF"/>
                  </a:glow>
                </a:effectLst>
                <a:uLnTx/>
                <a:uFillTx/>
                <a:latin typeface="Meiryo UI"/>
                <a:ea typeface="Meiryo UI"/>
                <a:cs typeface="+mn-cs"/>
              </a:rPr>
              <a:t>S001</a:t>
            </a:r>
          </a:p>
          <a:p>
            <a:pPr marL="0" marR="0" lvl="0" indent="0" defTabSz="914400" rtl="0" eaLnBrk="1" fontAlgn="auto" latinLnBrk="0" hangingPunct="1">
              <a:lnSpc>
                <a:spcPct val="100000"/>
              </a:lnSpc>
              <a:spcBef>
                <a:spcPts val="0"/>
              </a:spcBef>
              <a:spcAft>
                <a:spcPts val="0"/>
              </a:spcAft>
              <a:buClrTx/>
              <a:buSzTx/>
              <a:buFontTx/>
              <a:buNone/>
              <a:tabLst/>
              <a:defRPr/>
            </a:pPr>
            <a:r>
              <a:rPr kumimoji="1" lang="ja-JP" altLang="en-US" sz="1000" b="1" i="0" u="none" strike="noStrike" kern="1200" cap="none" spc="0" normalizeH="0" baseline="0" noProof="0">
                <a:ln>
                  <a:noFill/>
                </a:ln>
                <a:solidFill>
                  <a:srgbClr val="3F6797"/>
                </a:solidFill>
                <a:effectLst>
                  <a:glow rad="38100">
                    <a:srgbClr val="FFFFFF"/>
                  </a:glow>
                </a:effectLst>
                <a:uLnTx/>
                <a:uFillTx/>
                <a:latin typeface="Meiryo UI"/>
                <a:ea typeface="Meiryo UI"/>
                <a:cs typeface="+mn-cs"/>
              </a:rPr>
              <a:t>└ 請求額：</a:t>
            </a:r>
            <a:r>
              <a:rPr kumimoji="1" lang="en-US" altLang="ja-JP" sz="1000" b="1" i="0" u="none" strike="noStrike" kern="1200" cap="none" spc="0" normalizeH="0" baseline="0" noProof="0">
                <a:ln>
                  <a:noFill/>
                </a:ln>
                <a:solidFill>
                  <a:srgbClr val="3F6797"/>
                </a:solidFill>
                <a:effectLst>
                  <a:glow rad="38100">
                    <a:srgbClr val="FFFFFF"/>
                  </a:glow>
                </a:effectLst>
                <a:uLnTx/>
                <a:uFillTx/>
                <a:latin typeface="Meiryo UI"/>
                <a:ea typeface="Meiryo UI"/>
                <a:cs typeface="+mn-cs"/>
              </a:rPr>
              <a:t>2</a:t>
            </a:r>
            <a:r>
              <a:rPr lang="en-US" altLang="ja-JP" sz="1000" b="1">
                <a:solidFill>
                  <a:srgbClr val="3F6797"/>
                </a:solidFill>
                <a:effectLst>
                  <a:glow rad="38100">
                    <a:srgbClr val="FFFFFF"/>
                  </a:glow>
                </a:effectLst>
                <a:latin typeface="Meiryo UI"/>
                <a:ea typeface="Meiryo UI"/>
              </a:rPr>
              <a:t>,220</a:t>
            </a:r>
            <a:r>
              <a:rPr lang="ja-JP" altLang="en-US" sz="1000" b="1">
                <a:solidFill>
                  <a:srgbClr val="3F6797"/>
                </a:solidFill>
                <a:effectLst>
                  <a:glow rad="38100">
                    <a:srgbClr val="FFFFFF"/>
                  </a:glow>
                </a:effectLst>
                <a:latin typeface="Meiryo UI"/>
                <a:ea typeface="Meiryo UI"/>
              </a:rPr>
              <a:t>円</a:t>
            </a:r>
            <a:endParaRPr lang="en-US" altLang="ja-JP" sz="1000" b="1">
              <a:solidFill>
                <a:srgbClr val="3F6797"/>
              </a:solidFill>
              <a:effectLst>
                <a:glow rad="38100">
                  <a:srgbClr val="FFFFFF"/>
                </a:glow>
              </a:effectLst>
              <a:latin typeface="Meiryo UI"/>
              <a:ea typeface="Meiryo UI"/>
            </a:endParaRPr>
          </a:p>
          <a:p>
            <a:pPr marL="0" marR="0" lvl="0" indent="0" defTabSz="914400" rtl="0" eaLnBrk="1" fontAlgn="auto" latinLnBrk="0" hangingPunct="1">
              <a:lnSpc>
                <a:spcPct val="100000"/>
              </a:lnSpc>
              <a:spcBef>
                <a:spcPts val="0"/>
              </a:spcBef>
              <a:spcAft>
                <a:spcPts val="0"/>
              </a:spcAft>
              <a:buClrTx/>
              <a:buSzTx/>
              <a:buFontTx/>
              <a:buNone/>
              <a:tabLst/>
              <a:defRPr/>
            </a:pPr>
            <a:endParaRPr lang="en-US" altLang="ja-JP" sz="1000" b="1">
              <a:solidFill>
                <a:srgbClr val="3F6797"/>
              </a:solidFill>
              <a:effectLst>
                <a:glow rad="38100">
                  <a:srgbClr val="FFFFFF"/>
                </a:glow>
              </a:effectLst>
              <a:latin typeface="Meiryo UI"/>
              <a:ea typeface="Meiryo UI"/>
            </a:endParaRPr>
          </a:p>
          <a:p>
            <a:pPr marL="0" marR="0" lvl="0" indent="0" defTabSz="914400" rtl="0" eaLnBrk="1" fontAlgn="auto" latinLnBrk="0" hangingPunct="1">
              <a:lnSpc>
                <a:spcPct val="100000"/>
              </a:lnSpc>
              <a:spcBef>
                <a:spcPts val="0"/>
              </a:spcBef>
              <a:spcAft>
                <a:spcPts val="0"/>
              </a:spcAft>
              <a:buClrTx/>
              <a:buSzTx/>
              <a:buFontTx/>
              <a:buNone/>
              <a:tabLst/>
              <a:defRPr/>
            </a:pPr>
            <a:r>
              <a:rPr lang="ja-JP" altLang="en-US" sz="1000" b="1">
                <a:solidFill>
                  <a:srgbClr val="3F6797"/>
                </a:solidFill>
                <a:effectLst>
                  <a:glow rad="38100">
                    <a:srgbClr val="FFFFFF"/>
                  </a:glow>
                </a:effectLst>
                <a:latin typeface="Meiryo UI"/>
                <a:ea typeface="Meiryo UI"/>
              </a:rPr>
              <a:t>税差額：</a:t>
            </a:r>
            <a:r>
              <a:rPr lang="en-US" altLang="ja-JP" sz="1000" b="1">
                <a:solidFill>
                  <a:srgbClr val="3F6797"/>
                </a:solidFill>
                <a:effectLst>
                  <a:glow rad="38100">
                    <a:srgbClr val="FFFFFF"/>
                  </a:glow>
                </a:effectLst>
                <a:latin typeface="Meiryo UI"/>
                <a:ea typeface="Meiryo UI"/>
              </a:rPr>
              <a:t>1</a:t>
            </a:r>
            <a:r>
              <a:rPr lang="ja-JP" altLang="en-US" sz="1000" b="1">
                <a:solidFill>
                  <a:srgbClr val="3F6797"/>
                </a:solidFill>
                <a:effectLst>
                  <a:glow rad="38100">
                    <a:srgbClr val="FFFFFF"/>
                  </a:glow>
                </a:effectLst>
                <a:latin typeface="Meiryo UI"/>
                <a:ea typeface="Meiryo UI"/>
              </a:rPr>
              <a:t>円</a:t>
            </a:r>
            <a:endParaRPr lang="en-US" altLang="ja-JP" sz="1000" b="1">
              <a:solidFill>
                <a:srgbClr val="3F6797"/>
              </a:solidFill>
              <a:effectLst>
                <a:glow rad="38100">
                  <a:srgbClr val="FFFFFF"/>
                </a:glow>
              </a:effectLst>
              <a:latin typeface="Meiryo UI"/>
              <a:ea typeface="Meiryo UI"/>
            </a:endParaRPr>
          </a:p>
        </p:txBody>
      </p:sp>
      <p:sp>
        <p:nvSpPr>
          <p:cNvPr id="8" name="フローチャート: 書類 7">
            <a:extLst>
              <a:ext uri="{FF2B5EF4-FFF2-40B4-BE49-F238E27FC236}">
                <a16:creationId xmlns:a16="http://schemas.microsoft.com/office/drawing/2014/main" id="{9190864C-B859-9A19-E95D-844BAD71529B}"/>
              </a:ext>
            </a:extLst>
          </p:cNvPr>
          <p:cNvSpPr/>
          <p:nvPr/>
        </p:nvSpPr>
        <p:spPr>
          <a:xfrm>
            <a:off x="3248435" y="3083763"/>
            <a:ext cx="1361270" cy="824229"/>
          </a:xfrm>
          <a:prstGeom prst="flowChartDocument">
            <a:avLst/>
          </a:prstGeom>
          <a:solidFill>
            <a:srgbClr val="F4F7FA"/>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1" lang="ja-JP" altLang="en-US" sz="1000" b="1" i="0" u="none" strike="noStrike" kern="1200" cap="none" spc="0" normalizeH="0" baseline="0" noProof="0">
                <a:ln>
                  <a:noFill/>
                </a:ln>
                <a:solidFill>
                  <a:srgbClr val="3F6797"/>
                </a:solidFill>
                <a:effectLst>
                  <a:glow rad="38100">
                    <a:srgbClr val="FFFFFF"/>
                  </a:glow>
                </a:effectLst>
                <a:uLnTx/>
                <a:uFillTx/>
                <a:latin typeface="Meiryo UI"/>
                <a:ea typeface="Meiryo UI"/>
                <a:cs typeface="+mn-cs"/>
              </a:rPr>
              <a:t>入金：</a:t>
            </a:r>
            <a:r>
              <a:rPr kumimoji="1" lang="en-US" altLang="ja-JP" sz="1000" b="1" i="0" u="none" strike="noStrike" kern="1200" cap="none" spc="0" normalizeH="0" baseline="0" noProof="0">
                <a:ln>
                  <a:noFill/>
                </a:ln>
                <a:solidFill>
                  <a:srgbClr val="3F6797"/>
                </a:solidFill>
                <a:effectLst>
                  <a:glow rad="38100">
                    <a:srgbClr val="FFFFFF"/>
                  </a:glow>
                </a:effectLst>
                <a:uLnTx/>
                <a:uFillTx/>
                <a:latin typeface="Meiryo UI"/>
                <a:ea typeface="Meiryo UI"/>
                <a:cs typeface="+mn-cs"/>
              </a:rPr>
              <a:t>N001</a:t>
            </a:r>
          </a:p>
          <a:p>
            <a:pPr marL="0" marR="0" lvl="0" indent="0" defTabSz="914400" rtl="0" eaLnBrk="1" fontAlgn="auto" latinLnBrk="0" hangingPunct="1">
              <a:lnSpc>
                <a:spcPct val="100000"/>
              </a:lnSpc>
              <a:spcBef>
                <a:spcPts val="0"/>
              </a:spcBef>
              <a:spcAft>
                <a:spcPts val="0"/>
              </a:spcAft>
              <a:buClrTx/>
              <a:buSzTx/>
              <a:buFontTx/>
              <a:buNone/>
              <a:tabLst/>
              <a:defRPr/>
            </a:pPr>
            <a:r>
              <a:rPr kumimoji="1" lang="ja-JP" altLang="en-US" sz="1000" b="1" i="0" u="none" strike="noStrike" kern="1200" cap="none" spc="0" normalizeH="0" baseline="0" noProof="0">
                <a:ln>
                  <a:noFill/>
                </a:ln>
                <a:solidFill>
                  <a:srgbClr val="3F6797"/>
                </a:solidFill>
                <a:effectLst>
                  <a:glow rad="38100">
                    <a:srgbClr val="FFFFFF"/>
                  </a:glow>
                </a:effectLst>
                <a:uLnTx/>
                <a:uFillTx/>
                <a:latin typeface="Meiryo UI"/>
                <a:ea typeface="Meiryo UI"/>
                <a:cs typeface="+mn-cs"/>
              </a:rPr>
              <a:t>└ 入金額：</a:t>
            </a:r>
            <a:r>
              <a:rPr kumimoji="1" lang="en-US" altLang="ja-JP" sz="1000" b="1" i="0" u="none" strike="noStrike" kern="1200" cap="none" spc="0" normalizeH="0" baseline="0" noProof="0">
                <a:ln>
                  <a:noFill/>
                </a:ln>
                <a:solidFill>
                  <a:srgbClr val="3F6797"/>
                </a:solidFill>
                <a:effectLst>
                  <a:glow rad="38100">
                    <a:srgbClr val="FFFFFF"/>
                  </a:glow>
                </a:effectLst>
                <a:uLnTx/>
                <a:uFillTx/>
                <a:latin typeface="Meiryo UI"/>
                <a:ea typeface="Meiryo UI"/>
                <a:cs typeface="+mn-cs"/>
              </a:rPr>
              <a:t>1,200</a:t>
            </a:r>
            <a:r>
              <a:rPr lang="ja-JP" altLang="en-US" sz="1000" b="1">
                <a:solidFill>
                  <a:srgbClr val="3F6797"/>
                </a:solidFill>
                <a:effectLst>
                  <a:glow rad="38100">
                    <a:srgbClr val="FFFFFF"/>
                  </a:glow>
                </a:effectLst>
                <a:latin typeface="Meiryo UI"/>
                <a:ea typeface="Meiryo UI"/>
              </a:rPr>
              <a:t>円</a:t>
            </a:r>
            <a:endParaRPr kumimoji="1" lang="en-US" altLang="ja-JP" sz="1000" b="1" i="0" u="none" strike="noStrike" kern="1200" cap="none" spc="0" normalizeH="0" baseline="0" noProof="0">
              <a:ln>
                <a:noFill/>
              </a:ln>
              <a:solidFill>
                <a:srgbClr val="3F6797"/>
              </a:solidFill>
              <a:effectLst>
                <a:glow rad="38100">
                  <a:srgbClr val="FFFFFF"/>
                </a:glow>
              </a:effectLst>
              <a:uLnTx/>
              <a:uFillTx/>
              <a:latin typeface="Meiryo UI"/>
              <a:ea typeface="Meiryo UI"/>
              <a:cs typeface="+mn-cs"/>
            </a:endParaRPr>
          </a:p>
        </p:txBody>
      </p:sp>
      <p:sp>
        <p:nvSpPr>
          <p:cNvPr id="9" name="フローチャート: 書類 8">
            <a:extLst>
              <a:ext uri="{FF2B5EF4-FFF2-40B4-BE49-F238E27FC236}">
                <a16:creationId xmlns:a16="http://schemas.microsoft.com/office/drawing/2014/main" id="{3A375839-156D-77C3-8720-760F1AD43ED9}"/>
              </a:ext>
            </a:extLst>
          </p:cNvPr>
          <p:cNvSpPr/>
          <p:nvPr/>
        </p:nvSpPr>
        <p:spPr>
          <a:xfrm>
            <a:off x="3248435" y="4078267"/>
            <a:ext cx="1361270" cy="824229"/>
          </a:xfrm>
          <a:prstGeom prst="flowChartDocument">
            <a:avLst/>
          </a:prstGeom>
          <a:solidFill>
            <a:srgbClr val="F4F7FA"/>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1" lang="ja-JP" altLang="en-US" sz="1000" b="1" i="0" u="none" strike="noStrike" kern="1200" cap="none" spc="0" normalizeH="0" baseline="0" noProof="0">
                <a:ln>
                  <a:noFill/>
                </a:ln>
                <a:solidFill>
                  <a:srgbClr val="3F6797"/>
                </a:solidFill>
                <a:effectLst>
                  <a:glow rad="38100">
                    <a:srgbClr val="FFFFFF"/>
                  </a:glow>
                </a:effectLst>
                <a:uLnTx/>
                <a:uFillTx/>
                <a:latin typeface="Meiryo UI"/>
                <a:ea typeface="Meiryo UI"/>
                <a:cs typeface="+mn-cs"/>
              </a:rPr>
              <a:t>入金：</a:t>
            </a:r>
            <a:r>
              <a:rPr kumimoji="1" lang="en-US" altLang="ja-JP" sz="1000" b="1" i="0" u="none" strike="noStrike" kern="1200" cap="none" spc="0" normalizeH="0" baseline="0" noProof="0">
                <a:ln>
                  <a:noFill/>
                </a:ln>
                <a:solidFill>
                  <a:srgbClr val="3F6797"/>
                </a:solidFill>
                <a:effectLst>
                  <a:glow rad="38100">
                    <a:srgbClr val="FFFFFF"/>
                  </a:glow>
                </a:effectLst>
                <a:uLnTx/>
                <a:uFillTx/>
                <a:latin typeface="Meiryo UI"/>
                <a:ea typeface="Meiryo UI"/>
                <a:cs typeface="+mn-cs"/>
              </a:rPr>
              <a:t>N002</a:t>
            </a:r>
          </a:p>
          <a:p>
            <a:pPr marL="0" marR="0" lvl="0" indent="0" defTabSz="914400" rtl="0" eaLnBrk="1" fontAlgn="auto" latinLnBrk="0" hangingPunct="1">
              <a:lnSpc>
                <a:spcPct val="100000"/>
              </a:lnSpc>
              <a:spcBef>
                <a:spcPts val="0"/>
              </a:spcBef>
              <a:spcAft>
                <a:spcPts val="0"/>
              </a:spcAft>
              <a:buClrTx/>
              <a:buSzTx/>
              <a:buFontTx/>
              <a:buNone/>
              <a:tabLst/>
              <a:defRPr/>
            </a:pPr>
            <a:r>
              <a:rPr kumimoji="1" lang="ja-JP" altLang="en-US" sz="1000" b="1" i="0" u="none" strike="noStrike" kern="1200" cap="none" spc="0" normalizeH="0" baseline="0" noProof="0">
                <a:ln>
                  <a:noFill/>
                </a:ln>
                <a:solidFill>
                  <a:srgbClr val="3F6797"/>
                </a:solidFill>
                <a:effectLst>
                  <a:glow rad="38100">
                    <a:srgbClr val="FFFFFF"/>
                  </a:glow>
                </a:effectLst>
                <a:uLnTx/>
                <a:uFillTx/>
                <a:latin typeface="Meiryo UI"/>
                <a:ea typeface="Meiryo UI"/>
                <a:cs typeface="+mn-cs"/>
              </a:rPr>
              <a:t>└ 入金額：</a:t>
            </a:r>
            <a:r>
              <a:rPr lang="en-US" altLang="ja-JP" sz="1000" b="1">
                <a:solidFill>
                  <a:srgbClr val="3F6797"/>
                </a:solidFill>
                <a:effectLst>
                  <a:glow rad="38100">
                    <a:srgbClr val="FFFFFF"/>
                  </a:glow>
                </a:effectLst>
                <a:latin typeface="Meiryo UI"/>
                <a:ea typeface="Meiryo UI"/>
              </a:rPr>
              <a:t>1,019</a:t>
            </a:r>
            <a:r>
              <a:rPr lang="ja-JP" altLang="en-US" sz="1000" b="1">
                <a:solidFill>
                  <a:srgbClr val="3F6797"/>
                </a:solidFill>
                <a:effectLst>
                  <a:glow rad="38100">
                    <a:srgbClr val="FFFFFF"/>
                  </a:glow>
                </a:effectLst>
                <a:latin typeface="Meiryo UI"/>
                <a:ea typeface="Meiryo UI"/>
              </a:rPr>
              <a:t>円</a:t>
            </a:r>
            <a:endParaRPr lang="en-US" altLang="ja-JP" sz="1000" b="1">
              <a:solidFill>
                <a:srgbClr val="3F6797"/>
              </a:solidFill>
              <a:effectLst>
                <a:glow rad="38100">
                  <a:srgbClr val="FFFFFF"/>
                </a:glow>
              </a:effectLst>
              <a:latin typeface="Meiryo UI"/>
              <a:ea typeface="Meiryo UI"/>
            </a:endParaRPr>
          </a:p>
          <a:p>
            <a:pPr marL="0" marR="0" lvl="0" indent="0" defTabSz="914400" rtl="0" eaLnBrk="1" fontAlgn="auto" latinLnBrk="0" hangingPunct="1">
              <a:lnSpc>
                <a:spcPct val="100000"/>
              </a:lnSpc>
              <a:spcBef>
                <a:spcPts val="0"/>
              </a:spcBef>
              <a:spcAft>
                <a:spcPts val="0"/>
              </a:spcAft>
              <a:buClrTx/>
              <a:buSzTx/>
              <a:buFontTx/>
              <a:buNone/>
              <a:tabLst/>
              <a:defRPr/>
            </a:pPr>
            <a:r>
              <a:rPr kumimoji="1" lang="ja-JP" altLang="en-US" sz="1000" b="1" i="0" u="none" strike="noStrike" kern="1200" cap="none" spc="0" normalizeH="0" baseline="0" noProof="0">
                <a:ln>
                  <a:noFill/>
                </a:ln>
                <a:solidFill>
                  <a:srgbClr val="3F6797"/>
                </a:solidFill>
                <a:effectLst>
                  <a:glow rad="38100">
                    <a:srgbClr val="FFFFFF"/>
                  </a:glow>
                </a:effectLst>
                <a:uLnTx/>
                <a:uFillTx/>
                <a:latin typeface="Meiryo UI"/>
                <a:ea typeface="Meiryo UI"/>
                <a:cs typeface="+mn-cs"/>
              </a:rPr>
              <a:t>└ 処理手：</a:t>
            </a:r>
            <a:r>
              <a:rPr lang="en-US" altLang="ja-JP" sz="1000" b="1">
                <a:solidFill>
                  <a:srgbClr val="3F6797"/>
                </a:solidFill>
                <a:effectLst>
                  <a:glow rad="38100">
                    <a:srgbClr val="FFFFFF"/>
                  </a:glow>
                </a:effectLst>
                <a:latin typeface="Meiryo UI"/>
                <a:ea typeface="Meiryo UI"/>
              </a:rPr>
              <a:t>1</a:t>
            </a:r>
            <a:r>
              <a:rPr kumimoji="1" lang="ja-JP" altLang="en-US" sz="1000" b="1" i="0" u="none" strike="noStrike" kern="1200" cap="none" spc="0" normalizeH="0" baseline="0" noProof="0">
                <a:ln>
                  <a:noFill/>
                </a:ln>
                <a:solidFill>
                  <a:srgbClr val="3F6797"/>
                </a:solidFill>
                <a:effectLst>
                  <a:glow rad="38100">
                    <a:srgbClr val="FFFFFF"/>
                  </a:glow>
                </a:effectLst>
                <a:uLnTx/>
                <a:uFillTx/>
                <a:latin typeface="Meiryo UI"/>
                <a:ea typeface="Meiryo UI"/>
                <a:cs typeface="+mn-cs"/>
              </a:rPr>
              <a:t>円</a:t>
            </a:r>
            <a:endParaRPr kumimoji="1" lang="en-US" altLang="ja-JP" sz="1000" b="1" i="0" u="none" strike="noStrike" kern="1200" cap="none" spc="0" normalizeH="0" baseline="0" noProof="0">
              <a:ln>
                <a:noFill/>
              </a:ln>
              <a:solidFill>
                <a:srgbClr val="3F6797"/>
              </a:solidFill>
              <a:effectLst>
                <a:glow rad="38100">
                  <a:srgbClr val="FFFFFF"/>
                </a:glow>
              </a:effectLst>
              <a:uLnTx/>
              <a:uFillTx/>
              <a:latin typeface="Meiryo UI"/>
              <a:ea typeface="Meiryo UI"/>
              <a:cs typeface="+mn-cs"/>
            </a:endParaRPr>
          </a:p>
        </p:txBody>
      </p:sp>
      <p:cxnSp>
        <p:nvCxnSpPr>
          <p:cNvPr id="10" name="直線矢印コネクタ 15">
            <a:extLst>
              <a:ext uri="{FF2B5EF4-FFF2-40B4-BE49-F238E27FC236}">
                <a16:creationId xmlns:a16="http://schemas.microsoft.com/office/drawing/2014/main" id="{A569ADC6-F305-3EA3-FC88-9E742850AD3B}"/>
              </a:ext>
            </a:extLst>
          </p:cNvPr>
          <p:cNvCxnSpPr>
            <a:cxnSpLocks/>
            <a:stCxn id="8" idx="1"/>
            <a:endCxn id="7" idx="3"/>
          </p:cNvCxnSpPr>
          <p:nvPr/>
        </p:nvCxnSpPr>
        <p:spPr>
          <a:xfrm flipH="1">
            <a:off x="2613546" y="3495878"/>
            <a:ext cx="634889" cy="412115"/>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5">
            <a:extLst>
              <a:ext uri="{FF2B5EF4-FFF2-40B4-BE49-F238E27FC236}">
                <a16:creationId xmlns:a16="http://schemas.microsoft.com/office/drawing/2014/main" id="{4F0EB803-D6C4-31CE-A2AE-989CEBCA4FB8}"/>
              </a:ext>
            </a:extLst>
          </p:cNvPr>
          <p:cNvCxnSpPr>
            <a:cxnSpLocks/>
            <a:stCxn id="9" idx="1"/>
            <a:endCxn id="7" idx="3"/>
          </p:cNvCxnSpPr>
          <p:nvPr/>
        </p:nvCxnSpPr>
        <p:spPr>
          <a:xfrm flipH="1" flipV="1">
            <a:off x="2613546" y="3907993"/>
            <a:ext cx="634889" cy="58238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正方形/長方形 11">
            <a:extLst>
              <a:ext uri="{FF2B5EF4-FFF2-40B4-BE49-F238E27FC236}">
                <a16:creationId xmlns:a16="http://schemas.microsoft.com/office/drawing/2014/main" id="{E1D2E8E6-EA73-6744-1657-477AA68E21AD}"/>
              </a:ext>
            </a:extLst>
          </p:cNvPr>
          <p:cNvSpPr/>
          <p:nvPr/>
        </p:nvSpPr>
        <p:spPr>
          <a:xfrm>
            <a:off x="2647827" y="3463311"/>
            <a:ext cx="566327" cy="358802"/>
          </a:xfrm>
          <a:prstGeom prst="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i="0" u="none" strike="noStrike" kern="1200" cap="none" spc="0" normalizeH="0" baseline="0" noProof="0">
                <a:ln>
                  <a:noFill/>
                </a:ln>
                <a:solidFill>
                  <a:srgbClr val="000000">
                    <a:lumMod val="65000"/>
                    <a:lumOff val="35000"/>
                  </a:srgbClr>
                </a:solidFill>
                <a:effectLst>
                  <a:glow rad="127000">
                    <a:schemeClr val="bg1"/>
                  </a:glow>
                </a:effectLst>
                <a:uLnTx/>
                <a:uFillTx/>
                <a:latin typeface="Meiryo UI"/>
                <a:ea typeface="Meiryo UI"/>
                <a:cs typeface="+mn-cs"/>
              </a:rPr>
              <a:t>消込</a:t>
            </a:r>
            <a:br>
              <a:rPr kumimoji="1" lang="en-US" altLang="ja-JP" sz="1000" b="1" i="0" u="none" strike="noStrike" kern="1200" cap="none" spc="0" normalizeH="0" baseline="0" noProof="0">
                <a:ln>
                  <a:noFill/>
                </a:ln>
                <a:solidFill>
                  <a:srgbClr val="000000">
                    <a:lumMod val="65000"/>
                    <a:lumOff val="35000"/>
                  </a:srgbClr>
                </a:solidFill>
                <a:effectLst>
                  <a:glow rad="127000">
                    <a:schemeClr val="bg1"/>
                  </a:glow>
                </a:effectLst>
                <a:uLnTx/>
                <a:uFillTx/>
                <a:latin typeface="Meiryo UI"/>
                <a:ea typeface="Meiryo UI"/>
                <a:cs typeface="+mn-cs"/>
              </a:rPr>
            </a:br>
            <a:r>
              <a:rPr kumimoji="1" lang="en-US" altLang="ja-JP" sz="1000" b="1" i="0" u="none" strike="noStrike" kern="1200" cap="none" spc="0" normalizeH="0" baseline="0" noProof="0">
                <a:ln>
                  <a:noFill/>
                </a:ln>
                <a:solidFill>
                  <a:srgbClr val="000000">
                    <a:lumMod val="65000"/>
                    <a:lumOff val="35000"/>
                  </a:srgbClr>
                </a:solidFill>
                <a:effectLst>
                  <a:glow rad="127000">
                    <a:schemeClr val="bg1"/>
                  </a:glow>
                </a:effectLst>
                <a:uLnTx/>
                <a:uFillTx/>
                <a:latin typeface="Meiryo UI"/>
                <a:ea typeface="Meiryo UI"/>
                <a:cs typeface="+mn-cs"/>
              </a:rPr>
              <a:t>(1</a:t>
            </a:r>
            <a:r>
              <a:rPr kumimoji="1" lang="ja-JP" altLang="en-US" sz="1000" b="1" i="0" u="none" strike="noStrike" kern="1200" cap="none" spc="0" normalizeH="0" baseline="0" noProof="0">
                <a:ln>
                  <a:noFill/>
                </a:ln>
                <a:solidFill>
                  <a:srgbClr val="000000">
                    <a:lumMod val="65000"/>
                    <a:lumOff val="35000"/>
                  </a:srgbClr>
                </a:solidFill>
                <a:effectLst>
                  <a:glow rad="127000">
                    <a:schemeClr val="bg1"/>
                  </a:glow>
                </a:effectLst>
                <a:uLnTx/>
                <a:uFillTx/>
                <a:latin typeface="Meiryo UI"/>
                <a:ea typeface="Meiryo UI"/>
                <a:cs typeface="+mn-cs"/>
              </a:rPr>
              <a:t>回目</a:t>
            </a:r>
            <a:r>
              <a:rPr kumimoji="1" lang="en-US" altLang="ja-JP" sz="1000" b="1" i="0" u="none" strike="noStrike" kern="1200" cap="none" spc="0" normalizeH="0" baseline="0" noProof="0">
                <a:ln>
                  <a:noFill/>
                </a:ln>
                <a:solidFill>
                  <a:srgbClr val="000000">
                    <a:lumMod val="65000"/>
                    <a:lumOff val="35000"/>
                  </a:srgbClr>
                </a:solidFill>
                <a:effectLst>
                  <a:glow rad="127000">
                    <a:schemeClr val="bg1"/>
                  </a:glow>
                </a:effectLst>
                <a:uLnTx/>
                <a:uFillTx/>
                <a:latin typeface="Meiryo UI"/>
                <a:ea typeface="Meiryo UI"/>
                <a:cs typeface="+mn-cs"/>
              </a:rPr>
              <a:t>)</a:t>
            </a:r>
            <a:endParaRPr kumimoji="1" lang="ja-JP" altLang="en-US" sz="1000" b="1" i="0" u="none" strike="noStrike" kern="1200" cap="none" spc="0" normalizeH="0" baseline="0" noProof="0">
              <a:ln>
                <a:noFill/>
              </a:ln>
              <a:solidFill>
                <a:srgbClr val="000000">
                  <a:lumMod val="65000"/>
                  <a:lumOff val="35000"/>
                </a:srgbClr>
              </a:solidFill>
              <a:effectLst>
                <a:glow rad="127000">
                  <a:schemeClr val="bg1"/>
                </a:glow>
              </a:effectLst>
              <a:uLnTx/>
              <a:uFillTx/>
              <a:latin typeface="Meiryo UI"/>
              <a:ea typeface="Meiryo UI"/>
              <a:cs typeface="+mn-cs"/>
            </a:endParaRPr>
          </a:p>
        </p:txBody>
      </p:sp>
      <p:sp>
        <p:nvSpPr>
          <p:cNvPr id="13" name="正方形/長方形 12">
            <a:extLst>
              <a:ext uri="{FF2B5EF4-FFF2-40B4-BE49-F238E27FC236}">
                <a16:creationId xmlns:a16="http://schemas.microsoft.com/office/drawing/2014/main" id="{4F286A2D-77A2-2EF9-3E05-5FFE14129353}"/>
              </a:ext>
            </a:extLst>
          </p:cNvPr>
          <p:cNvSpPr/>
          <p:nvPr/>
        </p:nvSpPr>
        <p:spPr>
          <a:xfrm>
            <a:off x="2647827" y="4033647"/>
            <a:ext cx="566327" cy="358802"/>
          </a:xfrm>
          <a:prstGeom prst="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i="0" u="none" strike="noStrike" kern="1200" cap="none" spc="0" normalizeH="0" baseline="0" noProof="0">
                <a:ln>
                  <a:noFill/>
                </a:ln>
                <a:solidFill>
                  <a:srgbClr val="000000">
                    <a:lumMod val="65000"/>
                    <a:lumOff val="35000"/>
                  </a:srgbClr>
                </a:solidFill>
                <a:effectLst>
                  <a:glow rad="127000">
                    <a:schemeClr val="bg1"/>
                  </a:glow>
                </a:effectLst>
                <a:uLnTx/>
                <a:uFillTx/>
                <a:latin typeface="Meiryo UI"/>
                <a:ea typeface="Meiryo UI"/>
                <a:cs typeface="+mn-cs"/>
              </a:rPr>
              <a:t>消込</a:t>
            </a:r>
            <a:br>
              <a:rPr kumimoji="1" lang="en-US" altLang="ja-JP" sz="1000" b="1" i="0" u="none" strike="noStrike" kern="1200" cap="none" spc="0" normalizeH="0" baseline="0" noProof="0">
                <a:ln>
                  <a:noFill/>
                </a:ln>
                <a:solidFill>
                  <a:srgbClr val="000000">
                    <a:lumMod val="65000"/>
                    <a:lumOff val="35000"/>
                  </a:srgbClr>
                </a:solidFill>
                <a:effectLst>
                  <a:glow rad="127000">
                    <a:schemeClr val="bg1"/>
                  </a:glow>
                </a:effectLst>
                <a:uLnTx/>
                <a:uFillTx/>
                <a:latin typeface="Meiryo UI"/>
                <a:ea typeface="Meiryo UI"/>
                <a:cs typeface="+mn-cs"/>
              </a:rPr>
            </a:br>
            <a:r>
              <a:rPr kumimoji="1" lang="en-US" altLang="ja-JP" sz="1000" b="1" i="0" u="none" strike="noStrike" kern="1200" cap="none" spc="0" normalizeH="0" baseline="0" noProof="0">
                <a:ln>
                  <a:noFill/>
                </a:ln>
                <a:solidFill>
                  <a:srgbClr val="000000">
                    <a:lumMod val="65000"/>
                    <a:lumOff val="35000"/>
                  </a:srgbClr>
                </a:solidFill>
                <a:effectLst>
                  <a:glow rad="127000">
                    <a:schemeClr val="bg1"/>
                  </a:glow>
                </a:effectLst>
                <a:uLnTx/>
                <a:uFillTx/>
                <a:latin typeface="Meiryo UI"/>
                <a:ea typeface="Meiryo UI"/>
                <a:cs typeface="+mn-cs"/>
              </a:rPr>
              <a:t>(2</a:t>
            </a:r>
            <a:r>
              <a:rPr kumimoji="1" lang="ja-JP" altLang="en-US" sz="1000" b="1" i="0" u="none" strike="noStrike" kern="1200" cap="none" spc="0" normalizeH="0" baseline="0" noProof="0">
                <a:ln>
                  <a:noFill/>
                </a:ln>
                <a:solidFill>
                  <a:srgbClr val="000000">
                    <a:lumMod val="65000"/>
                    <a:lumOff val="35000"/>
                  </a:srgbClr>
                </a:solidFill>
                <a:effectLst>
                  <a:glow rad="127000">
                    <a:schemeClr val="bg1"/>
                  </a:glow>
                </a:effectLst>
                <a:uLnTx/>
                <a:uFillTx/>
                <a:latin typeface="Meiryo UI"/>
                <a:ea typeface="Meiryo UI"/>
                <a:cs typeface="+mn-cs"/>
              </a:rPr>
              <a:t>回目</a:t>
            </a:r>
            <a:r>
              <a:rPr kumimoji="1" lang="en-US" altLang="ja-JP" sz="1000" b="1" i="0" u="none" strike="noStrike" kern="1200" cap="none" spc="0" normalizeH="0" baseline="0" noProof="0">
                <a:ln>
                  <a:noFill/>
                </a:ln>
                <a:solidFill>
                  <a:srgbClr val="000000">
                    <a:lumMod val="65000"/>
                    <a:lumOff val="35000"/>
                  </a:srgbClr>
                </a:solidFill>
                <a:effectLst>
                  <a:glow rad="127000">
                    <a:schemeClr val="bg1"/>
                  </a:glow>
                </a:effectLst>
                <a:uLnTx/>
                <a:uFillTx/>
                <a:latin typeface="Meiryo UI"/>
                <a:ea typeface="Meiryo UI"/>
                <a:cs typeface="+mn-cs"/>
              </a:rPr>
              <a:t>)</a:t>
            </a:r>
            <a:endParaRPr kumimoji="1" lang="ja-JP" altLang="en-US" sz="1000" b="1" i="0" u="none" strike="noStrike" kern="1200" cap="none" spc="0" normalizeH="0" baseline="0" noProof="0">
              <a:ln>
                <a:noFill/>
              </a:ln>
              <a:solidFill>
                <a:srgbClr val="000000">
                  <a:lumMod val="65000"/>
                  <a:lumOff val="35000"/>
                </a:srgbClr>
              </a:solidFill>
              <a:effectLst>
                <a:glow rad="127000">
                  <a:schemeClr val="bg1"/>
                </a:glow>
              </a:effectLst>
              <a:uLnTx/>
              <a:uFillTx/>
              <a:latin typeface="Meiryo UI"/>
              <a:ea typeface="Meiryo UI"/>
              <a:cs typeface="+mn-cs"/>
            </a:endParaRPr>
          </a:p>
        </p:txBody>
      </p:sp>
      <p:sp>
        <p:nvSpPr>
          <p:cNvPr id="15" name="フローチャート: 処理 14">
            <a:extLst>
              <a:ext uri="{FF2B5EF4-FFF2-40B4-BE49-F238E27FC236}">
                <a16:creationId xmlns:a16="http://schemas.microsoft.com/office/drawing/2014/main" id="{F1D4DF0D-06D9-D2AA-D0AA-01EE1AF9F291}"/>
              </a:ext>
            </a:extLst>
          </p:cNvPr>
          <p:cNvSpPr/>
          <p:nvPr/>
        </p:nvSpPr>
        <p:spPr>
          <a:xfrm>
            <a:off x="5521236" y="2610659"/>
            <a:ext cx="4666598" cy="2489152"/>
          </a:xfrm>
          <a:prstGeom prst="flowChartProcess">
            <a:avLst/>
          </a:prstGeom>
          <a:solidFill>
            <a:schemeClr val="bg1"/>
          </a:solidFill>
          <a:ln w="9525">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SAP</a:t>
            </a:r>
          </a:p>
        </p:txBody>
      </p:sp>
      <p:grpSp>
        <p:nvGrpSpPr>
          <p:cNvPr id="16" name="グループ化 15">
            <a:extLst>
              <a:ext uri="{FF2B5EF4-FFF2-40B4-BE49-F238E27FC236}">
                <a16:creationId xmlns:a16="http://schemas.microsoft.com/office/drawing/2014/main" id="{DA39E3ED-7AA5-B06B-46B7-B3ECE7410779}"/>
              </a:ext>
            </a:extLst>
          </p:cNvPr>
          <p:cNvGrpSpPr/>
          <p:nvPr/>
        </p:nvGrpSpPr>
        <p:grpSpPr>
          <a:xfrm>
            <a:off x="10455365" y="3466719"/>
            <a:ext cx="680349" cy="912023"/>
            <a:chOff x="9674642" y="4188946"/>
            <a:chExt cx="856532" cy="1148200"/>
          </a:xfrm>
        </p:grpSpPr>
        <p:grpSp>
          <p:nvGrpSpPr>
            <p:cNvPr id="26" name="グループ化 25">
              <a:extLst>
                <a:ext uri="{FF2B5EF4-FFF2-40B4-BE49-F238E27FC236}">
                  <a16:creationId xmlns:a16="http://schemas.microsoft.com/office/drawing/2014/main" id="{FD2B21EF-EAB4-6090-591C-A4C3373D625B}"/>
                </a:ext>
              </a:extLst>
            </p:cNvPr>
            <p:cNvGrpSpPr/>
            <p:nvPr/>
          </p:nvGrpSpPr>
          <p:grpSpPr>
            <a:xfrm>
              <a:off x="9674642" y="4188946"/>
              <a:ext cx="856532" cy="714050"/>
              <a:chOff x="9472779" y="4113971"/>
              <a:chExt cx="1036404" cy="864000"/>
            </a:xfrm>
          </p:grpSpPr>
          <p:pic>
            <p:nvPicPr>
              <p:cNvPr id="28" name="グラフィックス 27">
                <a:extLst>
                  <a:ext uri="{FF2B5EF4-FFF2-40B4-BE49-F238E27FC236}">
                    <a16:creationId xmlns:a16="http://schemas.microsoft.com/office/drawing/2014/main" id="{B57B49B2-731D-EB5C-0759-508FC789A54C}"/>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72779" y="4401971"/>
                <a:ext cx="576000" cy="576000"/>
              </a:xfrm>
              <a:prstGeom prst="rect">
                <a:avLst/>
              </a:prstGeom>
            </p:spPr>
          </p:pic>
          <p:pic>
            <p:nvPicPr>
              <p:cNvPr id="29" name="グラフィックス 28">
                <a:extLst>
                  <a:ext uri="{FF2B5EF4-FFF2-40B4-BE49-F238E27FC236}">
                    <a16:creationId xmlns:a16="http://schemas.microsoft.com/office/drawing/2014/main" id="{17650C15-4C4F-B6D5-38B4-09EF05C2DF33}"/>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933183" y="4113971"/>
                <a:ext cx="576000" cy="576000"/>
              </a:xfrm>
              <a:prstGeom prst="rect">
                <a:avLst/>
              </a:prstGeom>
            </p:spPr>
          </p:pic>
        </p:grpSp>
        <p:sp>
          <p:nvSpPr>
            <p:cNvPr id="27" name="正方形/長方形 26">
              <a:extLst>
                <a:ext uri="{FF2B5EF4-FFF2-40B4-BE49-F238E27FC236}">
                  <a16:creationId xmlns:a16="http://schemas.microsoft.com/office/drawing/2014/main" id="{AB0F2732-2374-CBFB-DB5F-8143012BBE67}"/>
                </a:ext>
              </a:extLst>
            </p:cNvPr>
            <p:cNvSpPr/>
            <p:nvPr/>
          </p:nvSpPr>
          <p:spPr>
            <a:xfrm>
              <a:off x="9688328" y="4902996"/>
              <a:ext cx="829160" cy="434150"/>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i="0" u="none" strike="noStrike" kern="1200" cap="none" spc="0" normalizeH="0" baseline="0" noProof="0">
                  <a:ln>
                    <a:noFill/>
                  </a:ln>
                  <a:solidFill>
                    <a:srgbClr val="000000">
                      <a:lumMod val="65000"/>
                      <a:lumOff val="35000"/>
                    </a:srgbClr>
                  </a:solidFill>
                  <a:effectLst/>
                  <a:uLnTx/>
                  <a:uFillTx/>
                  <a:latin typeface="Meiryo UI"/>
                  <a:ea typeface="Meiryo UI"/>
                  <a:cs typeface="+mn-cs"/>
                </a:rPr>
                <a:t>経理作業</a:t>
              </a:r>
              <a:endParaRPr kumimoji="1" lang="en-US" altLang="ja-JP" sz="1000" i="0" u="none" strike="noStrike" kern="1200" cap="none" spc="0" normalizeH="0" baseline="0" noProof="0">
                <a:ln>
                  <a:noFill/>
                </a:ln>
                <a:solidFill>
                  <a:srgbClr val="000000">
                    <a:lumMod val="65000"/>
                    <a:lumOff val="35000"/>
                  </a:srgbClr>
                </a:solidFill>
                <a:effectLst/>
                <a:uLnTx/>
                <a:uFillTx/>
                <a:latin typeface="Meiryo UI"/>
                <a:ea typeface="Meiryo UI"/>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i="0" u="none" strike="noStrike" kern="1200" cap="none" spc="0" normalizeH="0" baseline="0" noProof="0">
                  <a:ln>
                    <a:noFill/>
                  </a:ln>
                  <a:solidFill>
                    <a:srgbClr val="000000">
                      <a:lumMod val="65000"/>
                      <a:lumOff val="35000"/>
                    </a:srgbClr>
                  </a:solidFill>
                  <a:effectLst/>
                  <a:uLnTx/>
                  <a:uFillTx/>
                  <a:latin typeface="Meiryo UI"/>
                  <a:ea typeface="Meiryo UI"/>
                  <a:cs typeface="+mn-cs"/>
                </a:rPr>
                <a:t>(</a:t>
              </a:r>
              <a:r>
                <a:rPr kumimoji="1" lang="ja-JP" altLang="en-US" sz="1000" i="0" u="none" strike="noStrike" kern="1200" cap="none" spc="0" normalizeH="0" baseline="0" noProof="0">
                  <a:ln>
                    <a:noFill/>
                  </a:ln>
                  <a:solidFill>
                    <a:srgbClr val="000000">
                      <a:lumMod val="65000"/>
                      <a:lumOff val="35000"/>
                    </a:srgbClr>
                  </a:solidFill>
                  <a:effectLst/>
                  <a:uLnTx/>
                  <a:uFillTx/>
                  <a:latin typeface="Meiryo UI"/>
                  <a:ea typeface="Meiryo UI"/>
                  <a:cs typeface="+mn-cs"/>
                </a:rPr>
                <a:t>ツール</a:t>
              </a:r>
              <a:r>
                <a:rPr kumimoji="1" lang="en-US" altLang="ja-JP" sz="1000" i="0" u="none" strike="noStrike" kern="1200" cap="none" spc="0" normalizeH="0" baseline="0" noProof="0">
                  <a:ln>
                    <a:noFill/>
                  </a:ln>
                  <a:solidFill>
                    <a:srgbClr val="000000">
                      <a:lumMod val="65000"/>
                      <a:lumOff val="35000"/>
                    </a:srgbClr>
                  </a:solidFill>
                  <a:effectLst/>
                  <a:uLnTx/>
                  <a:uFillTx/>
                  <a:latin typeface="Meiryo UI"/>
                  <a:ea typeface="Meiryo UI"/>
                  <a:cs typeface="+mn-cs"/>
                </a:rPr>
                <a:t>)</a:t>
              </a:r>
              <a:endParaRPr kumimoji="1" lang="ja-JP" altLang="en-US" sz="1000" i="0" u="none" strike="noStrike" kern="1200" cap="none" spc="0" normalizeH="0" baseline="0" noProof="0">
                <a:ln>
                  <a:noFill/>
                </a:ln>
                <a:solidFill>
                  <a:srgbClr val="000000">
                    <a:lumMod val="65000"/>
                    <a:lumOff val="35000"/>
                  </a:srgbClr>
                </a:solidFill>
                <a:effectLst/>
                <a:uLnTx/>
                <a:uFillTx/>
                <a:latin typeface="Meiryo UI"/>
                <a:ea typeface="Meiryo UI"/>
                <a:cs typeface="+mn-cs"/>
              </a:endParaRPr>
            </a:p>
          </p:txBody>
        </p:sp>
      </p:grpSp>
      <p:sp>
        <p:nvSpPr>
          <p:cNvPr id="17" name="フローチャート: 書類 16">
            <a:extLst>
              <a:ext uri="{FF2B5EF4-FFF2-40B4-BE49-F238E27FC236}">
                <a16:creationId xmlns:a16="http://schemas.microsoft.com/office/drawing/2014/main" id="{1499C306-9FAE-3AA9-D025-672376E00591}"/>
              </a:ext>
            </a:extLst>
          </p:cNvPr>
          <p:cNvSpPr/>
          <p:nvPr/>
        </p:nvSpPr>
        <p:spPr>
          <a:xfrm>
            <a:off x="5819971" y="3083763"/>
            <a:ext cx="3485870" cy="683431"/>
          </a:xfrm>
          <a:prstGeom prst="flowChartDocument">
            <a:avLst/>
          </a:prstGeom>
          <a:solidFill>
            <a:srgbClr val="F4F7FA"/>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cap="none" spc="0" normalizeH="0" baseline="0" noProof="0">
                <a:ln>
                  <a:noFill/>
                </a:ln>
                <a:solidFill>
                  <a:srgbClr val="3F6797"/>
                </a:solidFill>
                <a:effectLst>
                  <a:glow rad="38100">
                    <a:srgbClr val="FFFFFF"/>
                  </a:glow>
                </a:effectLst>
                <a:uLnTx/>
                <a:uFillTx/>
                <a:latin typeface="Meiryo UI"/>
                <a:ea typeface="Meiryo UI"/>
                <a:cs typeface="+mn-cs"/>
              </a:rPr>
              <a:t>【</a:t>
            </a:r>
            <a:r>
              <a:rPr kumimoji="1" lang="ja-JP" altLang="en-US" sz="1000" b="1" i="0" u="none" strike="noStrike" kern="1200" cap="none" spc="0" normalizeH="0" baseline="0" noProof="0">
                <a:ln>
                  <a:noFill/>
                </a:ln>
                <a:solidFill>
                  <a:srgbClr val="3F6797"/>
                </a:solidFill>
                <a:effectLst>
                  <a:glow rad="38100">
                    <a:srgbClr val="FFFFFF"/>
                  </a:glow>
                </a:effectLst>
                <a:uLnTx/>
                <a:uFillTx/>
                <a:latin typeface="Meiryo UI"/>
                <a:ea typeface="Meiryo UI"/>
                <a:cs typeface="+mn-cs"/>
              </a:rPr>
              <a:t>過渡期伝票</a:t>
            </a:r>
            <a:r>
              <a:rPr kumimoji="1" lang="en-US" altLang="ja-JP" sz="1000" b="1" i="0" u="none" strike="noStrike" kern="1200" cap="none" spc="0" normalizeH="0" baseline="0" noProof="0">
                <a:ln>
                  <a:noFill/>
                </a:ln>
                <a:solidFill>
                  <a:srgbClr val="3F6797"/>
                </a:solidFill>
                <a:effectLst>
                  <a:glow rad="38100">
                    <a:srgbClr val="FFFFFF"/>
                  </a:glow>
                </a:effectLst>
                <a:uLnTx/>
                <a:uFillTx/>
                <a:latin typeface="Meiryo UI"/>
                <a:ea typeface="Meiryo UI"/>
                <a:cs typeface="+mn-cs"/>
              </a:rPr>
              <a:t>(ZD)】</a:t>
            </a:r>
          </a:p>
          <a:p>
            <a:pPr marL="0" marR="0" lvl="0" indent="0" defTabSz="914400" rtl="0" eaLnBrk="1" fontAlgn="auto" latinLnBrk="0" hangingPunct="1">
              <a:lnSpc>
                <a:spcPct val="100000"/>
              </a:lnSpc>
              <a:spcBef>
                <a:spcPts val="0"/>
              </a:spcBef>
              <a:spcAft>
                <a:spcPts val="0"/>
              </a:spcAft>
              <a:buClrTx/>
              <a:buSzTx/>
              <a:buFontTx/>
              <a:buNone/>
              <a:tabLst/>
              <a:defRPr/>
            </a:pPr>
            <a:r>
              <a:rPr kumimoji="1" lang="ja-JP" altLang="en-US" sz="1000" b="1" i="0" u="none" strike="noStrike" kern="1200" cap="none" spc="0" normalizeH="0" baseline="0" noProof="0">
                <a:ln>
                  <a:noFill/>
                </a:ln>
                <a:solidFill>
                  <a:srgbClr val="3F6797"/>
                </a:solidFill>
                <a:effectLst>
                  <a:glow rad="38100">
                    <a:srgbClr val="FFFFFF"/>
                  </a:glow>
                </a:effectLst>
                <a:uLnTx/>
                <a:uFillTx/>
                <a:latin typeface="Meiryo UI"/>
                <a:ea typeface="Meiryo UI"/>
                <a:cs typeface="+mn-cs"/>
              </a:rPr>
              <a:t>　売掛金：</a:t>
            </a:r>
            <a:r>
              <a:rPr lang="en-US" altLang="ja-JP" sz="1000" b="1">
                <a:solidFill>
                  <a:srgbClr val="3F6797"/>
                </a:solidFill>
                <a:effectLst>
                  <a:glow rad="38100">
                    <a:srgbClr val="FFFFFF"/>
                  </a:glow>
                </a:effectLst>
                <a:latin typeface="Meiryo UI"/>
                <a:ea typeface="Meiryo UI"/>
              </a:rPr>
              <a:t>1,2</a:t>
            </a:r>
            <a:r>
              <a:rPr kumimoji="1" lang="en-US" altLang="ja-JP" sz="1000" b="1" i="0" u="none" strike="noStrike" kern="1200" cap="none" spc="0" normalizeH="0" baseline="0" noProof="0">
                <a:ln>
                  <a:noFill/>
                </a:ln>
                <a:solidFill>
                  <a:srgbClr val="3F6797"/>
                </a:solidFill>
                <a:effectLst>
                  <a:glow rad="38100">
                    <a:srgbClr val="FFFFFF"/>
                  </a:glow>
                </a:effectLst>
                <a:uLnTx/>
                <a:uFillTx/>
                <a:latin typeface="Meiryo UI"/>
                <a:ea typeface="Meiryo UI"/>
                <a:cs typeface="+mn-cs"/>
              </a:rPr>
              <a:t>00</a:t>
            </a:r>
            <a:r>
              <a:rPr kumimoji="1" lang="ja-JP" altLang="en-US" sz="1000" b="1" i="0" u="none" strike="noStrike" kern="1200" cap="none" spc="0" normalizeH="0" baseline="0" noProof="0">
                <a:ln>
                  <a:noFill/>
                </a:ln>
                <a:solidFill>
                  <a:srgbClr val="3F6797"/>
                </a:solidFill>
                <a:effectLst>
                  <a:glow rad="38100">
                    <a:srgbClr val="FFFFFF"/>
                  </a:glow>
                </a:effectLst>
                <a:uLnTx/>
                <a:uFillTx/>
                <a:latin typeface="Meiryo UI"/>
                <a:ea typeface="Meiryo UI"/>
                <a:cs typeface="+mn-cs"/>
              </a:rPr>
              <a:t>円</a:t>
            </a:r>
            <a:r>
              <a:rPr kumimoji="1" lang="en-US" altLang="ja-JP" sz="1000" b="1" i="0" u="none" strike="noStrike" kern="1200" cap="none" spc="0" normalizeH="0" baseline="0" noProof="0">
                <a:ln>
                  <a:noFill/>
                </a:ln>
                <a:solidFill>
                  <a:srgbClr val="3F6797"/>
                </a:solidFill>
                <a:effectLst>
                  <a:glow rad="38100">
                    <a:srgbClr val="FFFFFF"/>
                  </a:glow>
                </a:effectLst>
                <a:uLnTx/>
                <a:uFillTx/>
                <a:latin typeface="Meiryo UI"/>
                <a:ea typeface="Meiryo UI"/>
                <a:cs typeface="+mn-cs"/>
              </a:rPr>
              <a:t>(S001)</a:t>
            </a:r>
            <a:r>
              <a:rPr kumimoji="1" lang="ja-JP" altLang="en-US" sz="1000" b="1" i="0" u="none" strike="noStrike" kern="1200" cap="none" spc="0" normalizeH="0" baseline="0" noProof="0">
                <a:ln>
                  <a:noFill/>
                </a:ln>
                <a:solidFill>
                  <a:srgbClr val="3F6797"/>
                </a:solidFill>
                <a:effectLst>
                  <a:glow rad="38100">
                    <a:srgbClr val="FFFFFF"/>
                  </a:glow>
                </a:effectLst>
                <a:uLnTx/>
                <a:uFillTx/>
                <a:latin typeface="Meiryo UI"/>
                <a:ea typeface="Meiryo UI"/>
                <a:cs typeface="+mn-cs"/>
              </a:rPr>
              <a:t>／仮受金：</a:t>
            </a:r>
            <a:r>
              <a:rPr lang="en-US" altLang="ja-JP" sz="1000" b="1">
                <a:solidFill>
                  <a:srgbClr val="3F6797"/>
                </a:solidFill>
                <a:effectLst>
                  <a:glow rad="38100">
                    <a:srgbClr val="FFFFFF"/>
                  </a:glow>
                </a:effectLst>
                <a:latin typeface="Meiryo UI"/>
                <a:ea typeface="Meiryo UI"/>
              </a:rPr>
              <a:t>1,2</a:t>
            </a:r>
            <a:r>
              <a:rPr kumimoji="1" lang="en-US" altLang="ja-JP" sz="1000" b="1" i="0" u="none" strike="noStrike" kern="1200" cap="none" spc="0" normalizeH="0" baseline="0" noProof="0">
                <a:ln>
                  <a:noFill/>
                </a:ln>
                <a:solidFill>
                  <a:srgbClr val="3F6797"/>
                </a:solidFill>
                <a:effectLst>
                  <a:glow rad="38100">
                    <a:srgbClr val="FFFFFF"/>
                  </a:glow>
                </a:effectLst>
                <a:uLnTx/>
                <a:uFillTx/>
                <a:latin typeface="Meiryo UI"/>
                <a:ea typeface="Meiryo UI"/>
                <a:cs typeface="+mn-cs"/>
              </a:rPr>
              <a:t>00</a:t>
            </a:r>
            <a:r>
              <a:rPr kumimoji="1" lang="ja-JP" altLang="en-US" sz="1000" b="1" i="0" u="none" strike="noStrike" kern="1200" cap="none" spc="0" normalizeH="0" baseline="0" noProof="0">
                <a:ln>
                  <a:noFill/>
                </a:ln>
                <a:solidFill>
                  <a:srgbClr val="3F6797"/>
                </a:solidFill>
                <a:effectLst>
                  <a:glow rad="38100">
                    <a:srgbClr val="FFFFFF"/>
                  </a:glow>
                </a:effectLst>
                <a:uLnTx/>
                <a:uFillTx/>
                <a:latin typeface="Meiryo UI"/>
                <a:ea typeface="Meiryo UI"/>
                <a:cs typeface="+mn-cs"/>
              </a:rPr>
              <a:t>円</a:t>
            </a:r>
            <a:r>
              <a:rPr kumimoji="1" lang="en-US" altLang="ja-JP" sz="1000" b="1" i="0" u="none" strike="noStrike" kern="1200" cap="none" spc="0" normalizeH="0" baseline="0" noProof="0">
                <a:ln>
                  <a:noFill/>
                </a:ln>
                <a:solidFill>
                  <a:srgbClr val="3F6797"/>
                </a:solidFill>
                <a:effectLst>
                  <a:glow rad="38100">
                    <a:srgbClr val="FFFFFF"/>
                  </a:glow>
                </a:effectLst>
                <a:uLnTx/>
                <a:uFillTx/>
                <a:latin typeface="Meiryo UI"/>
                <a:ea typeface="Meiryo UI"/>
                <a:cs typeface="+mn-cs"/>
              </a:rPr>
              <a:t>(N001)</a:t>
            </a:r>
          </a:p>
        </p:txBody>
      </p:sp>
      <p:cxnSp>
        <p:nvCxnSpPr>
          <p:cNvPr id="18" name="直線矢印コネクタ 15">
            <a:extLst>
              <a:ext uri="{FF2B5EF4-FFF2-40B4-BE49-F238E27FC236}">
                <a16:creationId xmlns:a16="http://schemas.microsoft.com/office/drawing/2014/main" id="{25B8857D-F89C-B613-DEA9-1804705612B9}"/>
              </a:ext>
            </a:extLst>
          </p:cNvPr>
          <p:cNvCxnSpPr>
            <a:cxnSpLocks/>
            <a:stCxn id="28" idx="1"/>
            <a:endCxn id="17" idx="3"/>
          </p:cNvCxnSpPr>
          <p:nvPr/>
        </p:nvCxnSpPr>
        <p:spPr>
          <a:xfrm flipH="1" flipV="1">
            <a:off x="9305841" y="3425479"/>
            <a:ext cx="1149524" cy="419357"/>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フローチャート: 書類 20">
            <a:extLst>
              <a:ext uri="{FF2B5EF4-FFF2-40B4-BE49-F238E27FC236}">
                <a16:creationId xmlns:a16="http://schemas.microsoft.com/office/drawing/2014/main" id="{C6CFDD41-52D5-7262-0356-F1EF00B53991}"/>
              </a:ext>
            </a:extLst>
          </p:cNvPr>
          <p:cNvSpPr/>
          <p:nvPr/>
        </p:nvSpPr>
        <p:spPr>
          <a:xfrm>
            <a:off x="5819970" y="4078267"/>
            <a:ext cx="3485869" cy="817570"/>
          </a:xfrm>
          <a:prstGeom prst="flowChartDocument">
            <a:avLst/>
          </a:prstGeom>
          <a:solidFill>
            <a:srgbClr val="F4F7FA"/>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cap="none" spc="0" normalizeH="0" baseline="0" noProof="0">
                <a:ln>
                  <a:noFill/>
                </a:ln>
                <a:solidFill>
                  <a:srgbClr val="3F6797"/>
                </a:solidFill>
                <a:effectLst>
                  <a:glow rad="38100">
                    <a:srgbClr val="FFFFFF"/>
                  </a:glow>
                </a:effectLst>
                <a:uLnTx/>
                <a:uFillTx/>
                <a:latin typeface="Meiryo UI"/>
                <a:ea typeface="Meiryo UI"/>
                <a:cs typeface="+mn-cs"/>
              </a:rPr>
              <a:t>【</a:t>
            </a:r>
            <a:r>
              <a:rPr kumimoji="1" lang="ja-JP" altLang="en-US" sz="1000" b="1" i="0" u="none" strike="noStrike" kern="1200" cap="none" spc="0" normalizeH="0" baseline="0" noProof="0">
                <a:ln>
                  <a:noFill/>
                </a:ln>
                <a:solidFill>
                  <a:srgbClr val="3F6797"/>
                </a:solidFill>
                <a:effectLst>
                  <a:glow rad="38100">
                    <a:srgbClr val="FFFFFF"/>
                  </a:glow>
                </a:effectLst>
                <a:uLnTx/>
                <a:uFillTx/>
                <a:latin typeface="Meiryo UI"/>
                <a:ea typeface="Meiryo UI"/>
                <a:cs typeface="+mn-cs"/>
              </a:rPr>
              <a:t>過渡期伝票</a:t>
            </a:r>
            <a:r>
              <a:rPr kumimoji="1" lang="en-US" altLang="ja-JP" sz="1000" b="1" i="0" u="none" strike="noStrike" kern="1200" cap="none" spc="0" normalizeH="0" baseline="0" noProof="0">
                <a:ln>
                  <a:noFill/>
                </a:ln>
                <a:solidFill>
                  <a:srgbClr val="3F6797"/>
                </a:solidFill>
                <a:effectLst>
                  <a:glow rad="38100">
                    <a:srgbClr val="FFFFFF"/>
                  </a:glow>
                </a:effectLst>
                <a:uLnTx/>
                <a:uFillTx/>
                <a:latin typeface="Meiryo UI"/>
                <a:ea typeface="Meiryo UI"/>
                <a:cs typeface="+mn-cs"/>
              </a:rPr>
              <a:t>(ZD)】</a:t>
            </a:r>
          </a:p>
          <a:p>
            <a:pPr marL="0" marR="0" lvl="0" indent="0" defTabSz="914400" rtl="0" eaLnBrk="1" fontAlgn="auto" latinLnBrk="0" hangingPunct="1">
              <a:lnSpc>
                <a:spcPct val="100000"/>
              </a:lnSpc>
              <a:spcBef>
                <a:spcPts val="0"/>
              </a:spcBef>
              <a:spcAft>
                <a:spcPts val="0"/>
              </a:spcAft>
              <a:buClrTx/>
              <a:buSzTx/>
              <a:buFontTx/>
              <a:buNone/>
              <a:tabLst/>
              <a:defRPr/>
            </a:pPr>
            <a:r>
              <a:rPr lang="ja-JP" altLang="en-US" sz="1000" b="1">
                <a:solidFill>
                  <a:srgbClr val="3F6797"/>
                </a:solidFill>
                <a:effectLst>
                  <a:glow rad="38100">
                    <a:srgbClr val="FFFFFF"/>
                  </a:glow>
                </a:effectLst>
                <a:latin typeface="Meiryo UI"/>
                <a:ea typeface="Meiryo UI"/>
              </a:rPr>
              <a:t>　売掛金：</a:t>
            </a:r>
            <a:r>
              <a:rPr lang="en-US" altLang="ja-JP" sz="1000" b="1">
                <a:solidFill>
                  <a:srgbClr val="3F6797"/>
                </a:solidFill>
                <a:effectLst>
                  <a:glow rad="38100">
                    <a:srgbClr val="FFFFFF"/>
                  </a:glow>
                </a:effectLst>
                <a:latin typeface="Meiryo UI"/>
                <a:ea typeface="Meiryo UI"/>
              </a:rPr>
              <a:t>1,020</a:t>
            </a:r>
            <a:r>
              <a:rPr lang="ja-JP" altLang="en-US" sz="1000" b="1">
                <a:solidFill>
                  <a:srgbClr val="3F6797"/>
                </a:solidFill>
                <a:effectLst>
                  <a:glow rad="38100">
                    <a:srgbClr val="FFFFFF"/>
                  </a:glow>
                </a:effectLst>
                <a:latin typeface="Meiryo UI"/>
                <a:ea typeface="Meiryo UI"/>
              </a:rPr>
              <a:t>円</a:t>
            </a:r>
            <a:r>
              <a:rPr lang="en-US" altLang="ja-JP" sz="1000" b="1">
                <a:solidFill>
                  <a:srgbClr val="3F6797"/>
                </a:solidFill>
                <a:effectLst>
                  <a:glow rad="38100">
                    <a:srgbClr val="FFFFFF"/>
                  </a:glow>
                </a:effectLst>
                <a:latin typeface="Meiryo UI"/>
                <a:ea typeface="Meiryo UI"/>
              </a:rPr>
              <a:t>(S001)</a:t>
            </a:r>
            <a:r>
              <a:rPr lang="ja-JP" altLang="en-US" sz="1000" b="1">
                <a:solidFill>
                  <a:srgbClr val="3F6797"/>
                </a:solidFill>
                <a:effectLst>
                  <a:glow rad="38100">
                    <a:srgbClr val="FFFFFF"/>
                  </a:glow>
                </a:effectLst>
                <a:latin typeface="Meiryo UI"/>
                <a:ea typeface="Meiryo UI"/>
              </a:rPr>
              <a:t>／仮受金：</a:t>
            </a:r>
            <a:r>
              <a:rPr lang="en-US" altLang="ja-JP" sz="1000" b="1">
                <a:solidFill>
                  <a:srgbClr val="3F6797"/>
                </a:solidFill>
                <a:effectLst>
                  <a:glow rad="38100">
                    <a:srgbClr val="FFFFFF"/>
                  </a:glow>
                </a:effectLst>
                <a:latin typeface="Meiryo UI"/>
                <a:ea typeface="Meiryo UI"/>
              </a:rPr>
              <a:t>1,019</a:t>
            </a:r>
            <a:r>
              <a:rPr lang="ja-JP" altLang="en-US" sz="1000" b="1">
                <a:solidFill>
                  <a:srgbClr val="3F6797"/>
                </a:solidFill>
                <a:effectLst>
                  <a:glow rad="38100">
                    <a:srgbClr val="FFFFFF"/>
                  </a:glow>
                </a:effectLst>
                <a:latin typeface="Meiryo UI"/>
                <a:ea typeface="Meiryo UI"/>
              </a:rPr>
              <a:t>円</a:t>
            </a:r>
            <a:r>
              <a:rPr lang="en-US" altLang="ja-JP" sz="1000" b="1">
                <a:solidFill>
                  <a:srgbClr val="3F6797"/>
                </a:solidFill>
                <a:effectLst>
                  <a:glow rad="38100">
                    <a:srgbClr val="FFFFFF"/>
                  </a:glow>
                </a:effectLst>
                <a:latin typeface="Meiryo UI"/>
                <a:ea typeface="Meiryo UI"/>
              </a:rPr>
              <a:t>(N002)</a:t>
            </a:r>
          </a:p>
          <a:p>
            <a:pPr marL="0" marR="0" lvl="0" indent="0" defTabSz="914400" rtl="0" eaLnBrk="1" fontAlgn="auto" latinLnBrk="0" hangingPunct="1">
              <a:lnSpc>
                <a:spcPct val="100000"/>
              </a:lnSpc>
              <a:spcBef>
                <a:spcPts val="0"/>
              </a:spcBef>
              <a:spcAft>
                <a:spcPts val="0"/>
              </a:spcAft>
              <a:buClrTx/>
              <a:buSzTx/>
              <a:buFontTx/>
              <a:buNone/>
              <a:tabLst/>
              <a:defRPr/>
            </a:pPr>
            <a:r>
              <a:rPr lang="ja-JP" altLang="en-US" sz="1000" b="1">
                <a:solidFill>
                  <a:srgbClr val="3F6797"/>
                </a:solidFill>
                <a:effectLst>
                  <a:glow rad="38100">
                    <a:srgbClr val="FFFFFF"/>
                  </a:glow>
                </a:effectLst>
                <a:latin typeface="Meiryo UI"/>
                <a:ea typeface="Meiryo UI"/>
              </a:rPr>
              <a:t>　売掛金：       </a:t>
            </a:r>
            <a:r>
              <a:rPr lang="en-US" altLang="ja-JP" sz="1000" b="1">
                <a:solidFill>
                  <a:srgbClr val="3F6797"/>
                </a:solidFill>
                <a:effectLst>
                  <a:glow rad="38100">
                    <a:srgbClr val="FFFFFF"/>
                  </a:glow>
                </a:effectLst>
                <a:latin typeface="Meiryo UI"/>
                <a:ea typeface="Meiryo UI"/>
              </a:rPr>
              <a:t>1</a:t>
            </a:r>
            <a:r>
              <a:rPr lang="ja-JP" altLang="en-US" sz="1000" b="1">
                <a:solidFill>
                  <a:srgbClr val="3F6797"/>
                </a:solidFill>
                <a:effectLst>
                  <a:glow rad="38100">
                    <a:srgbClr val="FFFFFF"/>
                  </a:glow>
                </a:effectLst>
                <a:latin typeface="Meiryo UI"/>
                <a:ea typeface="Meiryo UI"/>
              </a:rPr>
              <a:t>円　 　　　　／処理手：       </a:t>
            </a:r>
            <a:r>
              <a:rPr lang="en-US" altLang="ja-JP" sz="1000" b="1">
                <a:solidFill>
                  <a:srgbClr val="3F6797"/>
                </a:solidFill>
                <a:effectLst>
                  <a:glow rad="38100">
                    <a:srgbClr val="FFFFFF"/>
                  </a:glow>
                </a:effectLst>
                <a:latin typeface="Meiryo UI"/>
                <a:ea typeface="Meiryo UI"/>
              </a:rPr>
              <a:t>2</a:t>
            </a:r>
            <a:r>
              <a:rPr lang="ja-JP" altLang="en-US" sz="1000" b="1">
                <a:solidFill>
                  <a:srgbClr val="3F6797"/>
                </a:solidFill>
                <a:effectLst>
                  <a:glow rad="38100">
                    <a:srgbClr val="FFFFFF"/>
                  </a:glow>
                </a:effectLst>
                <a:latin typeface="Meiryo UI"/>
                <a:ea typeface="Meiryo UI"/>
              </a:rPr>
              <a:t>円</a:t>
            </a:r>
            <a:endParaRPr lang="en-US" altLang="ja-JP" sz="1000" b="1">
              <a:solidFill>
                <a:srgbClr val="3F6797"/>
              </a:solidFill>
              <a:effectLst>
                <a:glow rad="38100">
                  <a:srgbClr val="FFFFFF"/>
                </a:glow>
              </a:effectLst>
              <a:latin typeface="Meiryo UI"/>
              <a:ea typeface="Meiryo UI"/>
            </a:endParaRPr>
          </a:p>
        </p:txBody>
      </p:sp>
      <p:sp>
        <p:nvSpPr>
          <p:cNvPr id="22" name="正方形/長方形 21">
            <a:extLst>
              <a:ext uri="{FF2B5EF4-FFF2-40B4-BE49-F238E27FC236}">
                <a16:creationId xmlns:a16="http://schemas.microsoft.com/office/drawing/2014/main" id="{BF6CA465-B6C6-AA19-5E84-94DF3EB901BD}"/>
              </a:ext>
            </a:extLst>
          </p:cNvPr>
          <p:cNvSpPr/>
          <p:nvPr/>
        </p:nvSpPr>
        <p:spPr>
          <a:xfrm>
            <a:off x="5911467" y="4444052"/>
            <a:ext cx="1194925" cy="234104"/>
          </a:xfrm>
          <a:prstGeom prst="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endParaRPr kumimoji="1" lang="ja-JP" altLang="en-US" sz="1000">
              <a:solidFill>
                <a:schemeClr val="accent4">
                  <a:lumMod val="65000"/>
                  <a:lumOff val="35000"/>
                </a:schemeClr>
              </a:solidFill>
              <a:latin typeface="+mn-ea"/>
            </a:endParaRPr>
          </a:p>
        </p:txBody>
      </p:sp>
      <p:cxnSp>
        <p:nvCxnSpPr>
          <p:cNvPr id="23" name="直線矢印コネクタ 15">
            <a:extLst>
              <a:ext uri="{FF2B5EF4-FFF2-40B4-BE49-F238E27FC236}">
                <a16:creationId xmlns:a16="http://schemas.microsoft.com/office/drawing/2014/main" id="{1E1F2A0F-8D62-61FB-4EAD-88AD2D77D4F4}"/>
              </a:ext>
            </a:extLst>
          </p:cNvPr>
          <p:cNvCxnSpPr>
            <a:cxnSpLocks/>
            <a:stCxn id="28" idx="1"/>
            <a:endCxn id="21" idx="3"/>
          </p:cNvCxnSpPr>
          <p:nvPr/>
        </p:nvCxnSpPr>
        <p:spPr>
          <a:xfrm flipH="1">
            <a:off x="9305839" y="3844836"/>
            <a:ext cx="1149526" cy="642216"/>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7" name="グループ化 36">
            <a:extLst>
              <a:ext uri="{FF2B5EF4-FFF2-40B4-BE49-F238E27FC236}">
                <a16:creationId xmlns:a16="http://schemas.microsoft.com/office/drawing/2014/main" id="{79E6B494-35E0-B395-E4A7-D557493C870A}"/>
              </a:ext>
            </a:extLst>
          </p:cNvPr>
          <p:cNvGrpSpPr/>
          <p:nvPr/>
        </p:nvGrpSpPr>
        <p:grpSpPr>
          <a:xfrm>
            <a:off x="1056287" y="1460913"/>
            <a:ext cx="10068556" cy="939154"/>
            <a:chOff x="571997" y="1236672"/>
            <a:chExt cx="10068556" cy="705600"/>
          </a:xfrm>
        </p:grpSpPr>
        <p:sp>
          <p:nvSpPr>
            <p:cNvPr id="38" name="正方形/長方形 37">
              <a:extLst>
                <a:ext uri="{FF2B5EF4-FFF2-40B4-BE49-F238E27FC236}">
                  <a16:creationId xmlns:a16="http://schemas.microsoft.com/office/drawing/2014/main" id="{D8E9FB7F-241A-3233-AD3B-C07BED8FE27B}"/>
                </a:ext>
              </a:extLst>
            </p:cNvPr>
            <p:cNvSpPr/>
            <p:nvPr/>
          </p:nvSpPr>
          <p:spPr>
            <a:xfrm>
              <a:off x="571997" y="1236672"/>
              <a:ext cx="1228842" cy="705600"/>
            </a:xfrm>
            <a:prstGeom prst="rect">
              <a:avLst/>
            </a:prstGeom>
            <a:solidFill>
              <a:schemeClr val="bg1">
                <a:lumMod val="5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i="0" u="none" strike="noStrike" kern="1200" cap="none" spc="0" normalizeH="0" baseline="0" noProof="0">
                  <a:ln>
                    <a:noFill/>
                  </a:ln>
                  <a:solidFill>
                    <a:srgbClr val="FFFFFF"/>
                  </a:solidFill>
                  <a:effectLst/>
                  <a:uLnTx/>
                  <a:uFillTx/>
                  <a:latin typeface="Meiryo UI"/>
                  <a:ea typeface="Meiryo UI"/>
                  <a:cs typeface="+mn-cs"/>
                </a:rPr>
                <a:t>ケース</a:t>
              </a:r>
              <a:endParaRPr kumimoji="1" lang="ja-JP" altLang="en-US" sz="1100" b="0" i="0" u="none" strike="noStrike" kern="1200" cap="none" spc="0" normalizeH="0" baseline="0" noProof="0">
                <a:ln>
                  <a:noFill/>
                </a:ln>
                <a:solidFill>
                  <a:srgbClr val="FFFFFF"/>
                </a:solidFill>
                <a:effectLst/>
                <a:uLnTx/>
                <a:uFillTx/>
                <a:latin typeface="Meiryo UI"/>
                <a:ea typeface="Meiryo UI"/>
                <a:cs typeface="+mn-cs"/>
              </a:endParaRPr>
            </a:p>
          </p:txBody>
        </p:sp>
        <p:sp>
          <p:nvSpPr>
            <p:cNvPr id="39" name="正方形/長方形 38">
              <a:extLst>
                <a:ext uri="{FF2B5EF4-FFF2-40B4-BE49-F238E27FC236}">
                  <a16:creationId xmlns:a16="http://schemas.microsoft.com/office/drawing/2014/main" id="{E8D0B401-CF88-310D-DE17-862A632DEB24}"/>
                </a:ext>
              </a:extLst>
            </p:cNvPr>
            <p:cNvSpPr/>
            <p:nvPr/>
          </p:nvSpPr>
          <p:spPr>
            <a:xfrm>
              <a:off x="1800840" y="1324116"/>
              <a:ext cx="8839713" cy="530713"/>
            </a:xfrm>
            <a:prstGeom prst="rect">
              <a:avLst/>
            </a:prstGeom>
            <a:solidFill>
              <a:srgbClr val="FFFFFF">
                <a:alpha val="30196"/>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36000" rIns="36000" rtlCol="0" anchor="ctr"/>
            <a:lstStyle/>
            <a:p>
              <a:pPr marL="361950" marR="0" lvl="0" indent="-265113" algn="l" defTabSz="914400" rtl="0" eaLnBrk="1" fontAlgn="auto" latinLnBrk="0" hangingPunct="1">
                <a:lnSpc>
                  <a:spcPct val="100000"/>
                </a:lnSpc>
                <a:spcBef>
                  <a:spcPts val="0"/>
                </a:spcBef>
                <a:spcAft>
                  <a:spcPts val="300"/>
                </a:spcAft>
                <a:buClrTx/>
                <a:buSzTx/>
                <a:buFont typeface="Wingdings" panose="05000000000000000000" pitchFamily="2" charset="2"/>
                <a:buChar char="ü"/>
                <a:tabLst/>
                <a:defRPr/>
              </a:pPr>
              <a:r>
                <a:rPr kumimoji="1" lang="en-US" altLang="ja-JP" sz="1200" b="0" i="0" u="none" strike="noStrike" kern="1200" cap="none" spc="0" normalizeH="0" baseline="0" noProof="0">
                  <a:ln>
                    <a:noFill/>
                  </a:ln>
                  <a:solidFill>
                    <a:srgbClr val="000000">
                      <a:lumMod val="65000"/>
                      <a:lumOff val="35000"/>
                    </a:srgbClr>
                  </a:solidFill>
                  <a:effectLst>
                    <a:glow rad="38100">
                      <a:srgbClr val="FFFFFF"/>
                    </a:glow>
                  </a:effectLst>
                  <a:uLnTx/>
                  <a:uFillTx/>
                  <a:latin typeface="Meiryo UI"/>
                  <a:ea typeface="Meiryo UI"/>
                  <a:cs typeface="+mn-cs"/>
                </a:rPr>
                <a:t>1</a:t>
              </a:r>
              <a:r>
                <a:rPr kumimoji="1" lang="ja-JP" altLang="en-US" sz="1200" b="0" i="0" u="none" strike="noStrike" kern="1200" cap="none" spc="0" normalizeH="0" baseline="0" noProof="0">
                  <a:ln>
                    <a:noFill/>
                  </a:ln>
                  <a:solidFill>
                    <a:srgbClr val="000000">
                      <a:lumMod val="65000"/>
                      <a:lumOff val="35000"/>
                    </a:srgbClr>
                  </a:solidFill>
                  <a:effectLst>
                    <a:glow rad="38100">
                      <a:srgbClr val="FFFFFF"/>
                    </a:glow>
                  </a:effectLst>
                  <a:uLnTx/>
                  <a:uFillTx/>
                  <a:latin typeface="Meiryo UI"/>
                  <a:ea typeface="Meiryo UI"/>
                  <a:cs typeface="+mn-cs"/>
                </a:rPr>
                <a:t>つの請求に対し、複数回の入金で消込</a:t>
              </a:r>
              <a:endParaRPr kumimoji="1" lang="en-US" altLang="ja-JP" sz="1200" b="0" i="0" u="none" strike="noStrike" kern="1200" cap="none" spc="0" normalizeH="0" baseline="0" noProof="0">
                <a:ln>
                  <a:noFill/>
                </a:ln>
                <a:solidFill>
                  <a:srgbClr val="000000">
                    <a:lumMod val="65000"/>
                    <a:lumOff val="35000"/>
                  </a:srgbClr>
                </a:solidFill>
                <a:effectLst>
                  <a:glow rad="38100">
                    <a:srgbClr val="FFFFFF"/>
                  </a:glow>
                </a:effectLst>
                <a:uLnTx/>
                <a:uFillTx/>
                <a:latin typeface="Meiryo UI"/>
                <a:ea typeface="Meiryo UI"/>
                <a:cs typeface="+mn-cs"/>
              </a:endParaRPr>
            </a:p>
            <a:p>
              <a:pPr marL="361950" marR="0" lvl="0" indent="-265113" algn="l" defTabSz="914400" rtl="0" eaLnBrk="1" fontAlgn="auto" latinLnBrk="0" hangingPunct="1">
                <a:lnSpc>
                  <a:spcPct val="100000"/>
                </a:lnSpc>
                <a:spcBef>
                  <a:spcPts val="0"/>
                </a:spcBef>
                <a:spcAft>
                  <a:spcPts val="300"/>
                </a:spcAft>
                <a:buClrTx/>
                <a:buSzTx/>
                <a:buFont typeface="Wingdings" panose="05000000000000000000" pitchFamily="2" charset="2"/>
                <a:buChar char="ü"/>
                <a:tabLst/>
                <a:defRPr/>
              </a:pPr>
              <a:r>
                <a:rPr lang="ja-JP" altLang="en-US" sz="1200">
                  <a:solidFill>
                    <a:srgbClr val="000000">
                      <a:lumMod val="65000"/>
                      <a:lumOff val="35000"/>
                    </a:srgbClr>
                  </a:solidFill>
                  <a:effectLst>
                    <a:glow rad="38100">
                      <a:srgbClr val="FFFFFF"/>
                    </a:glow>
                  </a:effectLst>
                  <a:latin typeface="Meiryo UI"/>
                  <a:ea typeface="Meiryo UI"/>
                </a:rPr>
                <a:t>請求額</a:t>
              </a:r>
              <a:r>
                <a:rPr lang="en-US" altLang="ja-JP" sz="1200">
                  <a:solidFill>
                    <a:srgbClr val="000000">
                      <a:lumMod val="65000"/>
                      <a:lumOff val="35000"/>
                    </a:srgbClr>
                  </a:solidFill>
                  <a:effectLst>
                    <a:glow rad="38100">
                      <a:srgbClr val="FFFFFF"/>
                    </a:glow>
                  </a:effectLst>
                  <a:latin typeface="Meiryo UI"/>
                  <a:ea typeface="Meiryo UI"/>
                </a:rPr>
                <a:t>(</a:t>
              </a:r>
              <a:r>
                <a:rPr lang="ja-JP" altLang="en-US" sz="1200">
                  <a:solidFill>
                    <a:srgbClr val="000000">
                      <a:lumMod val="65000"/>
                      <a:lumOff val="35000"/>
                    </a:srgbClr>
                  </a:solidFill>
                  <a:effectLst>
                    <a:glow rad="38100">
                      <a:srgbClr val="FFFFFF"/>
                    </a:glow>
                  </a:effectLst>
                  <a:latin typeface="Meiryo UI"/>
                  <a:ea typeface="Meiryo UI"/>
                </a:rPr>
                <a:t>税差額抜き</a:t>
              </a:r>
              <a:r>
                <a:rPr lang="en-US" altLang="ja-JP" sz="1200">
                  <a:solidFill>
                    <a:srgbClr val="000000">
                      <a:lumMod val="65000"/>
                      <a:lumOff val="35000"/>
                    </a:srgbClr>
                  </a:solidFill>
                  <a:effectLst>
                    <a:glow rad="38100">
                      <a:srgbClr val="FFFFFF"/>
                    </a:glow>
                  </a:effectLst>
                  <a:latin typeface="Meiryo UI"/>
                  <a:ea typeface="Meiryo UI"/>
                </a:rPr>
                <a:t>)</a:t>
              </a:r>
              <a:r>
                <a:rPr lang="ja-JP" altLang="en-US" sz="1200">
                  <a:solidFill>
                    <a:srgbClr val="000000">
                      <a:lumMod val="65000"/>
                      <a:lumOff val="35000"/>
                    </a:srgbClr>
                  </a:solidFill>
                  <a:effectLst>
                    <a:glow rad="38100">
                      <a:srgbClr val="FFFFFF"/>
                    </a:glow>
                  </a:effectLst>
                  <a:latin typeface="Meiryo UI"/>
                  <a:ea typeface="Meiryo UI"/>
                </a:rPr>
                <a:t>に対して、入金額が</a:t>
              </a:r>
              <a:r>
                <a:rPr lang="en-US" altLang="ja-JP" sz="1200">
                  <a:solidFill>
                    <a:srgbClr val="000000">
                      <a:lumMod val="65000"/>
                      <a:lumOff val="35000"/>
                    </a:srgbClr>
                  </a:solidFill>
                  <a:effectLst>
                    <a:glow rad="38100">
                      <a:srgbClr val="FFFFFF"/>
                    </a:glow>
                  </a:effectLst>
                  <a:latin typeface="Meiryo UI"/>
                  <a:ea typeface="Meiryo UI"/>
                </a:rPr>
                <a:t>1</a:t>
              </a:r>
              <a:r>
                <a:rPr lang="ja-JP" altLang="en-US" sz="1200">
                  <a:solidFill>
                    <a:srgbClr val="000000">
                      <a:lumMod val="65000"/>
                      <a:lumOff val="35000"/>
                    </a:srgbClr>
                  </a:solidFill>
                  <a:effectLst>
                    <a:glow rad="38100">
                      <a:srgbClr val="FFFFFF"/>
                    </a:glow>
                  </a:effectLst>
                  <a:latin typeface="Meiryo UI"/>
                  <a:ea typeface="Meiryo UI"/>
                </a:rPr>
                <a:t>円不足するため処理手数料を計上して消込</a:t>
              </a:r>
              <a:endParaRPr lang="en-US" altLang="ja-JP" sz="1200">
                <a:solidFill>
                  <a:srgbClr val="000000">
                    <a:lumMod val="65000"/>
                    <a:lumOff val="35000"/>
                  </a:srgbClr>
                </a:solidFill>
                <a:effectLst>
                  <a:glow rad="38100">
                    <a:srgbClr val="FFFFFF"/>
                  </a:glow>
                </a:effectLst>
                <a:latin typeface="Meiryo UI"/>
                <a:ea typeface="Meiryo UI"/>
              </a:endParaRPr>
            </a:p>
            <a:p>
              <a:pPr marL="361950" indent="-265113">
                <a:spcAft>
                  <a:spcPts val="300"/>
                </a:spcAft>
                <a:buFont typeface="Wingdings" panose="05000000000000000000" pitchFamily="2" charset="2"/>
                <a:buChar char="ü"/>
                <a:defRPr/>
              </a:pPr>
              <a:r>
                <a:rPr kumimoji="1" lang="ja-JP" altLang="en-US" sz="1200" b="0" i="0" u="none" strike="noStrike" kern="1200" cap="none" spc="0" normalizeH="0" baseline="0" noProof="0">
                  <a:ln>
                    <a:noFill/>
                  </a:ln>
                  <a:solidFill>
                    <a:srgbClr val="000000">
                      <a:lumMod val="65000"/>
                      <a:lumOff val="35000"/>
                    </a:srgbClr>
                  </a:solidFill>
                  <a:effectLst>
                    <a:glow rad="38100">
                      <a:srgbClr val="FFFFFF"/>
                    </a:glow>
                  </a:effectLst>
                  <a:uLnTx/>
                  <a:uFillTx/>
                  <a:latin typeface="Meiryo UI"/>
                  <a:ea typeface="Meiryo UI"/>
                  <a:cs typeface="+mn-cs"/>
                </a:rPr>
                <a:t>上記の消込に対して消込取消を</a:t>
              </a:r>
              <a:r>
                <a:rPr kumimoji="1" lang="en-US" altLang="ja-JP" sz="1200" b="0" i="0" u="none" strike="noStrike" kern="1200" cap="none" spc="0" normalizeH="0" baseline="0" noProof="0">
                  <a:ln>
                    <a:noFill/>
                  </a:ln>
                  <a:solidFill>
                    <a:srgbClr val="000000">
                      <a:lumMod val="65000"/>
                      <a:lumOff val="35000"/>
                    </a:srgbClr>
                  </a:solidFill>
                  <a:effectLst>
                    <a:glow rad="38100">
                      <a:srgbClr val="FFFFFF"/>
                    </a:glow>
                  </a:effectLst>
                  <a:uLnTx/>
                  <a:uFillTx/>
                  <a:latin typeface="Meiryo UI"/>
                  <a:ea typeface="Meiryo UI"/>
                  <a:cs typeface="+mn-cs"/>
                </a:rPr>
                <a:t>SAP</a:t>
              </a:r>
              <a:r>
                <a:rPr kumimoji="1" lang="ja-JP" altLang="en-US" sz="1200" b="0" i="0" u="none" strike="noStrike" kern="1200" cap="none" spc="0" normalizeH="0" baseline="0" noProof="0">
                  <a:ln>
                    <a:noFill/>
                  </a:ln>
                  <a:solidFill>
                    <a:srgbClr val="000000">
                      <a:lumMod val="65000"/>
                      <a:lumOff val="35000"/>
                    </a:srgbClr>
                  </a:solidFill>
                  <a:effectLst>
                    <a:glow rad="38100">
                      <a:srgbClr val="FFFFFF"/>
                    </a:glow>
                  </a:effectLst>
                  <a:uLnTx/>
                  <a:uFillTx/>
                  <a:latin typeface="Meiryo UI"/>
                  <a:ea typeface="Meiryo UI"/>
                  <a:cs typeface="+mn-cs"/>
                </a:rPr>
                <a:t>で行う</a:t>
              </a:r>
              <a:endParaRPr kumimoji="1" lang="en-US" altLang="ja-JP" sz="1200" b="0" i="0" u="none" strike="noStrike" kern="1200" cap="none" spc="0" normalizeH="0" baseline="0" noProof="0">
                <a:ln>
                  <a:noFill/>
                </a:ln>
                <a:solidFill>
                  <a:srgbClr val="000000">
                    <a:lumMod val="65000"/>
                    <a:lumOff val="35000"/>
                  </a:srgbClr>
                </a:solidFill>
                <a:effectLst>
                  <a:glow rad="38100">
                    <a:srgbClr val="FFFFFF"/>
                  </a:glow>
                </a:effectLst>
                <a:uLnTx/>
                <a:uFillTx/>
                <a:latin typeface="Meiryo UI"/>
                <a:ea typeface="Meiryo UI"/>
                <a:cs typeface="+mn-cs"/>
              </a:endParaRPr>
            </a:p>
          </p:txBody>
        </p:sp>
      </p:grpSp>
      <p:sp>
        <p:nvSpPr>
          <p:cNvPr id="40" name="吹き出し: 線 39">
            <a:extLst>
              <a:ext uri="{FF2B5EF4-FFF2-40B4-BE49-F238E27FC236}">
                <a16:creationId xmlns:a16="http://schemas.microsoft.com/office/drawing/2014/main" id="{0D3CD049-3841-7EF2-4115-4EE44EF2E0D3}"/>
              </a:ext>
            </a:extLst>
          </p:cNvPr>
          <p:cNvSpPr/>
          <p:nvPr/>
        </p:nvSpPr>
        <p:spPr>
          <a:xfrm>
            <a:off x="4804833" y="5292715"/>
            <a:ext cx="2592000" cy="941078"/>
          </a:xfrm>
          <a:prstGeom prst="borderCallout1">
            <a:avLst>
              <a:gd name="adj1" fmla="val -6261"/>
              <a:gd name="adj2" fmla="val 49025"/>
              <a:gd name="adj3" fmla="val -72318"/>
              <a:gd name="adj4" fmla="val 73468"/>
            </a:avLst>
          </a:prstGeom>
          <a:solidFill>
            <a:srgbClr val="FEE8E9"/>
          </a:solidFill>
          <a:ln w="9525">
            <a:solidFill>
              <a:schemeClr val="bg1">
                <a:lumMod val="50000"/>
              </a:schemeClr>
            </a:solidFill>
            <a:tailEnd type="ova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72000" tIns="36000" rIns="72000" bIns="36000" rtlCol="0" anchor="ctr"/>
          <a:lstStyle/>
          <a:p>
            <a:pPr marL="171450" indent="-171450">
              <a:buFont typeface="Wingdings" panose="05000000000000000000" pitchFamily="2" charset="2"/>
              <a:buChar char="ü"/>
            </a:pPr>
            <a:r>
              <a:rPr lang="en-US" altLang="ja-JP" sz="1000" b="1">
                <a:solidFill>
                  <a:schemeClr val="tx1">
                    <a:lumMod val="65000"/>
                    <a:lumOff val="35000"/>
                  </a:schemeClr>
                </a:solidFill>
                <a:latin typeface="+mn-ea"/>
                <a:cs typeface="Hiragino Kaku Gothic Pro W3" charset="-128"/>
              </a:rPr>
              <a:t>1</a:t>
            </a:r>
            <a:r>
              <a:rPr lang="ja-JP" altLang="en-US" sz="1000" b="1">
                <a:solidFill>
                  <a:schemeClr val="tx1">
                    <a:lumMod val="65000"/>
                    <a:lumOff val="35000"/>
                  </a:schemeClr>
                </a:solidFill>
                <a:latin typeface="+mn-ea"/>
                <a:cs typeface="Hiragino Kaku Gothic Pro W3" charset="-128"/>
              </a:rPr>
              <a:t>つの伝票に</a:t>
            </a:r>
            <a:r>
              <a:rPr kumimoji="1" lang="ja-JP" altLang="en-US" sz="1000" b="1">
                <a:solidFill>
                  <a:schemeClr val="tx1">
                    <a:lumMod val="65000"/>
                    <a:lumOff val="35000"/>
                  </a:schemeClr>
                </a:solidFill>
                <a:latin typeface="+mn-ea"/>
                <a:cs typeface="Hiragino Kaku Gothic Pro W3" charset="-128"/>
              </a:rPr>
              <a:t>税差額を計上</a:t>
            </a:r>
            <a:r>
              <a:rPr kumimoji="1" lang="ja-JP" altLang="en-US" sz="1000">
                <a:solidFill>
                  <a:schemeClr val="tx1">
                    <a:lumMod val="65000"/>
                    <a:lumOff val="35000"/>
                  </a:schemeClr>
                </a:solidFill>
                <a:latin typeface="+mn-ea"/>
                <a:cs typeface="Hiragino Kaku Gothic Pro W3" charset="-128"/>
              </a:rPr>
              <a:t>する</a:t>
            </a:r>
            <a:br>
              <a:rPr lang="en-US" altLang="ja-JP" sz="1000">
                <a:solidFill>
                  <a:schemeClr val="tx1">
                    <a:lumMod val="65000"/>
                    <a:lumOff val="35000"/>
                  </a:schemeClr>
                </a:solidFill>
                <a:latin typeface="+mn-ea"/>
                <a:cs typeface="Hiragino Kaku Gothic Pro W3" charset="-128"/>
              </a:rPr>
            </a:br>
            <a:r>
              <a:rPr lang="ja-JP" altLang="en-US" sz="1000">
                <a:solidFill>
                  <a:schemeClr val="tx1">
                    <a:lumMod val="65000"/>
                    <a:lumOff val="35000"/>
                  </a:schemeClr>
                </a:solidFill>
                <a:latin typeface="+mn-ea"/>
                <a:cs typeface="Hiragino Kaku Gothic Pro W3" charset="-128"/>
              </a:rPr>
              <a:t>└ </a:t>
            </a:r>
            <a:r>
              <a:rPr lang="ja-JP" altLang="en-US" sz="1000" b="1">
                <a:solidFill>
                  <a:schemeClr val="tx1">
                    <a:lumMod val="65000"/>
                    <a:lumOff val="35000"/>
                  </a:schemeClr>
                </a:solidFill>
                <a:latin typeface="+mn-ea"/>
                <a:cs typeface="Hiragino Kaku Gothic Pro W3" charset="-128"/>
              </a:rPr>
              <a:t>処理手数料がある伝票</a:t>
            </a:r>
            <a:r>
              <a:rPr lang="ja-JP" altLang="en-US" sz="1000">
                <a:solidFill>
                  <a:schemeClr val="tx1">
                    <a:lumMod val="65000"/>
                    <a:lumOff val="35000"/>
                  </a:schemeClr>
                </a:solidFill>
                <a:latin typeface="+mn-ea"/>
                <a:cs typeface="Hiragino Kaku Gothic Pro W3" charset="-128"/>
              </a:rPr>
              <a:t>に優先して計上</a:t>
            </a:r>
            <a:br>
              <a:rPr lang="en-US" altLang="ja-JP" sz="1000">
                <a:solidFill>
                  <a:schemeClr val="tx1">
                    <a:lumMod val="65000"/>
                    <a:lumOff val="35000"/>
                  </a:schemeClr>
                </a:solidFill>
                <a:latin typeface="+mn-ea"/>
                <a:cs typeface="Hiragino Kaku Gothic Pro W3" charset="-128"/>
              </a:rPr>
            </a:br>
            <a:r>
              <a:rPr lang="ja-JP" altLang="en-US" sz="1000">
                <a:solidFill>
                  <a:schemeClr val="tx1">
                    <a:lumMod val="65000"/>
                    <a:lumOff val="35000"/>
                  </a:schemeClr>
                </a:solidFill>
                <a:latin typeface="+mn-ea"/>
                <a:cs typeface="Hiragino Kaku Gothic Pro W3" charset="-128"/>
              </a:rPr>
              <a:t>└ </a:t>
            </a:r>
            <a:r>
              <a:rPr kumimoji="1" lang="ja-JP" altLang="en-US" sz="1000">
                <a:solidFill>
                  <a:schemeClr val="tx1">
                    <a:lumMod val="65000"/>
                    <a:lumOff val="35000"/>
                  </a:schemeClr>
                </a:solidFill>
                <a:latin typeface="+mn-ea"/>
                <a:cs typeface="Hiragino Kaku Gothic Pro W3" charset="-128"/>
              </a:rPr>
              <a:t>処理手数料がない場合、</a:t>
            </a:r>
            <a:r>
              <a:rPr kumimoji="1" lang="ja-JP" altLang="en-US" sz="1000" b="1">
                <a:solidFill>
                  <a:schemeClr val="tx1">
                    <a:lumMod val="65000"/>
                    <a:lumOff val="35000"/>
                  </a:schemeClr>
                </a:solidFill>
                <a:latin typeface="+mn-ea"/>
                <a:cs typeface="Hiragino Kaku Gothic Pro W3" charset="-128"/>
              </a:rPr>
              <a:t>最後に作成した伝票に</a:t>
            </a:r>
            <a:r>
              <a:rPr lang="ja-JP" altLang="en-US" sz="1000" b="1">
                <a:solidFill>
                  <a:schemeClr val="tx1">
                    <a:lumMod val="65000"/>
                    <a:lumOff val="35000"/>
                  </a:schemeClr>
                </a:solidFill>
                <a:latin typeface="+mn-ea"/>
                <a:cs typeface="Hiragino Kaku Gothic Pro W3" charset="-128"/>
              </a:rPr>
              <a:t>計上</a:t>
            </a:r>
            <a:endParaRPr kumimoji="1" lang="ja-JP" altLang="en-US" sz="1000" b="1">
              <a:solidFill>
                <a:schemeClr val="tx1">
                  <a:lumMod val="65000"/>
                  <a:lumOff val="35000"/>
                </a:schemeClr>
              </a:solidFill>
              <a:latin typeface="+mn-ea"/>
              <a:cs typeface="Hiragino Kaku Gothic Pro W3" charset="-128"/>
            </a:endParaRPr>
          </a:p>
        </p:txBody>
      </p:sp>
      <p:sp>
        <p:nvSpPr>
          <p:cNvPr id="41" name="吹き出し: 線 40">
            <a:extLst>
              <a:ext uri="{FF2B5EF4-FFF2-40B4-BE49-F238E27FC236}">
                <a16:creationId xmlns:a16="http://schemas.microsoft.com/office/drawing/2014/main" id="{FA92039F-10B7-AE29-1B15-4EC71091DAA9}"/>
              </a:ext>
            </a:extLst>
          </p:cNvPr>
          <p:cNvSpPr/>
          <p:nvPr/>
        </p:nvSpPr>
        <p:spPr>
          <a:xfrm>
            <a:off x="7667834" y="5292715"/>
            <a:ext cx="2556000" cy="941078"/>
          </a:xfrm>
          <a:prstGeom prst="borderCallout1">
            <a:avLst>
              <a:gd name="adj1" fmla="val -6261"/>
              <a:gd name="adj2" fmla="val 49025"/>
              <a:gd name="adj3" fmla="val -74039"/>
              <a:gd name="adj4" fmla="val 23978"/>
            </a:avLst>
          </a:prstGeom>
          <a:solidFill>
            <a:srgbClr val="FEE8E9"/>
          </a:solidFill>
          <a:ln w="9525">
            <a:solidFill>
              <a:schemeClr val="bg1">
                <a:lumMod val="50000"/>
              </a:schemeClr>
            </a:solidFill>
            <a:tailEnd type="ova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72000" tIns="36000" rIns="72000" bIns="36000" rtlCol="0" anchor="ctr"/>
          <a:lstStyle/>
          <a:p>
            <a:pPr marL="171450" indent="-171450">
              <a:buFont typeface="Wingdings" panose="05000000000000000000" pitchFamily="2" charset="2"/>
              <a:buChar char="ü"/>
            </a:pPr>
            <a:r>
              <a:rPr kumimoji="1" lang="ja-JP" altLang="en-US" sz="1000">
                <a:solidFill>
                  <a:schemeClr val="tx1">
                    <a:lumMod val="65000"/>
                    <a:lumOff val="35000"/>
                  </a:schemeClr>
                </a:solidFill>
                <a:latin typeface="+mn-ea"/>
                <a:cs typeface="Hiragino Kaku Gothic Pro W3" charset="-128"/>
              </a:rPr>
              <a:t>税差額を計上した場合、当該伝票</a:t>
            </a:r>
            <a:r>
              <a:rPr lang="ja-JP" altLang="en-US" sz="1000">
                <a:solidFill>
                  <a:schemeClr val="tx1">
                    <a:lumMod val="65000"/>
                    <a:lumOff val="35000"/>
                  </a:schemeClr>
                </a:solidFill>
                <a:latin typeface="+mn-ea"/>
                <a:cs typeface="Hiragino Kaku Gothic Pro W3" charset="-128"/>
              </a:rPr>
              <a:t>の</a:t>
            </a:r>
            <a:r>
              <a:rPr kumimoji="1" lang="ja-JP" altLang="en-US" sz="1000">
                <a:solidFill>
                  <a:schemeClr val="tx1">
                    <a:lumMod val="65000"/>
                    <a:lumOff val="35000"/>
                  </a:schemeClr>
                </a:solidFill>
                <a:latin typeface="+mn-ea"/>
                <a:cs typeface="Hiragino Kaku Gothic Pro W3" charset="-128"/>
              </a:rPr>
              <a:t>処理手数料は</a:t>
            </a:r>
            <a:r>
              <a:rPr kumimoji="1" lang="ja-JP" altLang="en-US" sz="1000" b="1">
                <a:solidFill>
                  <a:schemeClr val="tx1">
                    <a:lumMod val="65000"/>
                    <a:lumOff val="35000"/>
                  </a:schemeClr>
                </a:solidFill>
                <a:latin typeface="+mn-ea"/>
                <a:cs typeface="Hiragino Kaku Gothic Pro W3" charset="-128"/>
              </a:rPr>
              <a:t>税差額を控除した金額</a:t>
            </a:r>
            <a:r>
              <a:rPr kumimoji="1" lang="ja-JP" altLang="en-US" sz="1000">
                <a:solidFill>
                  <a:schemeClr val="tx1">
                    <a:lumMod val="65000"/>
                    <a:lumOff val="35000"/>
                  </a:schemeClr>
                </a:solidFill>
                <a:latin typeface="+mn-ea"/>
                <a:cs typeface="Hiragino Kaku Gothic Pro W3" charset="-128"/>
              </a:rPr>
              <a:t>にする</a:t>
            </a:r>
          </a:p>
        </p:txBody>
      </p:sp>
      <p:sp>
        <p:nvSpPr>
          <p:cNvPr id="42" name="正方形/長方形 41">
            <a:extLst>
              <a:ext uri="{FF2B5EF4-FFF2-40B4-BE49-F238E27FC236}">
                <a16:creationId xmlns:a16="http://schemas.microsoft.com/office/drawing/2014/main" id="{E5175F31-ACCE-BF34-4C4B-92BB05ECD584}"/>
              </a:ext>
            </a:extLst>
          </p:cNvPr>
          <p:cNvSpPr/>
          <p:nvPr/>
        </p:nvSpPr>
        <p:spPr>
          <a:xfrm>
            <a:off x="7541152" y="4444052"/>
            <a:ext cx="1194924" cy="234104"/>
          </a:xfrm>
          <a:prstGeom prst="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endParaRPr kumimoji="1" lang="ja-JP" altLang="en-US" sz="1000">
              <a:solidFill>
                <a:schemeClr val="accent4">
                  <a:lumMod val="65000"/>
                  <a:lumOff val="35000"/>
                </a:schemeClr>
              </a:solidFill>
              <a:latin typeface="+mn-ea"/>
            </a:endParaRPr>
          </a:p>
        </p:txBody>
      </p:sp>
      <p:sp>
        <p:nvSpPr>
          <p:cNvPr id="47" name="吹き出し: 四角形 46">
            <a:extLst>
              <a:ext uri="{FF2B5EF4-FFF2-40B4-BE49-F238E27FC236}">
                <a16:creationId xmlns:a16="http://schemas.microsoft.com/office/drawing/2014/main" id="{F1448FD4-FB57-3B3E-AD79-2FB0715D7380}"/>
              </a:ext>
            </a:extLst>
          </p:cNvPr>
          <p:cNvSpPr/>
          <p:nvPr/>
        </p:nvSpPr>
        <p:spPr>
          <a:xfrm>
            <a:off x="2172533" y="4887356"/>
            <a:ext cx="2556000" cy="490044"/>
          </a:xfrm>
          <a:prstGeom prst="wedgeRectCallout">
            <a:avLst>
              <a:gd name="adj1" fmla="val 13056"/>
              <a:gd name="adj2" fmla="val -71566"/>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t"/>
          <a:lstStyle/>
          <a:p>
            <a:r>
              <a:rPr kumimoji="1" lang="en-US" altLang="ja-JP" sz="900">
                <a:solidFill>
                  <a:schemeClr val="accent4">
                    <a:lumMod val="65000"/>
                    <a:lumOff val="35000"/>
                  </a:schemeClr>
                </a:solidFill>
                <a:latin typeface="+mn-ea"/>
              </a:rPr>
              <a:t>Neo</a:t>
            </a:r>
            <a:r>
              <a:rPr kumimoji="1" lang="ja-JP" altLang="en-US" sz="900">
                <a:solidFill>
                  <a:schemeClr val="accent4">
                    <a:lumMod val="65000"/>
                    <a:lumOff val="35000"/>
                  </a:schemeClr>
                </a:solidFill>
                <a:latin typeface="+mn-ea"/>
              </a:rPr>
              <a:t>では、請求額</a:t>
            </a:r>
            <a:r>
              <a:rPr kumimoji="1" lang="en-US" altLang="ja-JP" sz="900">
                <a:solidFill>
                  <a:schemeClr val="accent4">
                    <a:lumMod val="65000"/>
                    <a:lumOff val="35000"/>
                  </a:schemeClr>
                </a:solidFill>
                <a:latin typeface="+mn-ea"/>
              </a:rPr>
              <a:t>2,220</a:t>
            </a:r>
            <a:r>
              <a:rPr kumimoji="1" lang="ja-JP" altLang="en-US" sz="900">
                <a:solidFill>
                  <a:schemeClr val="accent4">
                    <a:lumMod val="65000"/>
                    <a:lumOff val="35000"/>
                  </a:schemeClr>
                </a:solidFill>
                <a:latin typeface="+mn-ea"/>
              </a:rPr>
              <a:t>円（税差額抜き）に対して引当を行う</a:t>
            </a:r>
            <a:endParaRPr kumimoji="1" lang="en-US" altLang="ja-JP" sz="900">
              <a:solidFill>
                <a:schemeClr val="accent4">
                  <a:lumMod val="65000"/>
                  <a:lumOff val="35000"/>
                </a:schemeClr>
              </a:solidFill>
              <a:latin typeface="+mn-ea"/>
            </a:endParaRPr>
          </a:p>
          <a:p>
            <a:r>
              <a:rPr kumimoji="1" lang="ja-JP" altLang="en-US" sz="900">
                <a:solidFill>
                  <a:schemeClr val="accent4">
                    <a:lumMod val="65000"/>
                    <a:lumOff val="35000"/>
                  </a:schemeClr>
                </a:solidFill>
                <a:latin typeface="+mn-ea"/>
              </a:rPr>
              <a:t>└ </a:t>
            </a:r>
            <a:r>
              <a:rPr kumimoji="1" lang="en-US" altLang="ja-JP" sz="900">
                <a:solidFill>
                  <a:schemeClr val="accent4">
                    <a:lumMod val="65000"/>
                    <a:lumOff val="35000"/>
                  </a:schemeClr>
                </a:solidFill>
                <a:latin typeface="+mn-ea"/>
              </a:rPr>
              <a:t>1</a:t>
            </a:r>
            <a:r>
              <a:rPr kumimoji="1" lang="ja-JP" altLang="en-US" sz="900">
                <a:solidFill>
                  <a:schemeClr val="accent4">
                    <a:lumMod val="65000"/>
                    <a:lumOff val="35000"/>
                  </a:schemeClr>
                </a:solidFill>
                <a:latin typeface="+mn-ea"/>
              </a:rPr>
              <a:t>円が不足するため、処理手</a:t>
            </a:r>
            <a:r>
              <a:rPr kumimoji="1" lang="en-US" altLang="ja-JP" sz="900">
                <a:solidFill>
                  <a:schemeClr val="accent4">
                    <a:lumMod val="65000"/>
                    <a:lumOff val="35000"/>
                  </a:schemeClr>
                </a:solidFill>
                <a:latin typeface="+mn-ea"/>
              </a:rPr>
              <a:t>1</a:t>
            </a:r>
            <a:r>
              <a:rPr kumimoji="1" lang="ja-JP" altLang="en-US" sz="900">
                <a:solidFill>
                  <a:schemeClr val="accent4">
                    <a:lumMod val="65000"/>
                    <a:lumOff val="35000"/>
                  </a:schemeClr>
                </a:solidFill>
                <a:latin typeface="+mn-ea"/>
              </a:rPr>
              <a:t>円を計上して引当</a:t>
            </a:r>
          </a:p>
        </p:txBody>
      </p:sp>
    </p:spTree>
    <p:extLst>
      <p:ext uri="{BB962C8B-B14F-4D97-AF65-F5344CB8AC3E}">
        <p14:creationId xmlns:p14="http://schemas.microsoft.com/office/powerpoint/2010/main" val="9033743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D945F68-DFAE-49C4-841B-8F39A5D3C2B7}"/>
              </a:ext>
            </a:extLst>
          </p:cNvPr>
          <p:cNvSpPr>
            <a:spLocks noGrp="1"/>
          </p:cNvSpPr>
          <p:nvPr>
            <p:ph type="title"/>
          </p:nvPr>
        </p:nvSpPr>
        <p:spPr>
          <a:xfrm>
            <a:off x="203200" y="152403"/>
            <a:ext cx="9931400" cy="379413"/>
          </a:xfrm>
        </p:spPr>
        <p:txBody>
          <a:bodyPr/>
          <a:lstStyle/>
          <a:p>
            <a:r>
              <a:rPr lang="en-US" altLang="ja-JP">
                <a:solidFill>
                  <a:schemeClr val="tx1">
                    <a:lumMod val="65000"/>
                    <a:lumOff val="35000"/>
                  </a:schemeClr>
                </a:solidFill>
                <a:latin typeface="+mn-ea"/>
                <a:ea typeface="+mn-ea"/>
              </a:rPr>
              <a:t>Neo</a:t>
            </a:r>
            <a:r>
              <a:rPr lang="ja-JP" altLang="en-US">
                <a:solidFill>
                  <a:schemeClr val="tx1">
                    <a:lumMod val="65000"/>
                    <a:lumOff val="35000"/>
                  </a:schemeClr>
                </a:solidFill>
                <a:latin typeface="+mn-ea"/>
                <a:ea typeface="+mn-ea"/>
              </a:rPr>
              <a:t>顧客コードの論理削除について</a:t>
            </a:r>
            <a:endParaRPr lang="en-US" altLang="ja-JP">
              <a:solidFill>
                <a:schemeClr val="tx1">
                  <a:lumMod val="65000"/>
                  <a:lumOff val="35000"/>
                </a:schemeClr>
              </a:solidFill>
              <a:latin typeface="+mn-ea"/>
              <a:ea typeface="+mn-ea"/>
            </a:endParaRPr>
          </a:p>
        </p:txBody>
      </p:sp>
      <p:sp>
        <p:nvSpPr>
          <p:cNvPr id="2" name="スライド番号プレースホルダー 1">
            <a:extLst>
              <a:ext uri="{FF2B5EF4-FFF2-40B4-BE49-F238E27FC236}">
                <a16:creationId xmlns:a16="http://schemas.microsoft.com/office/drawing/2014/main" id="{3C486530-5864-8157-7240-59769DA5A02A}"/>
              </a:ext>
            </a:extLst>
          </p:cNvPr>
          <p:cNvSpPr>
            <a:spLocks noGrp="1"/>
          </p:cNvSpPr>
          <p:nvPr>
            <p:ph type="sldNum" sz="quarter"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B72A429-DDC7-41CC-AC2C-79132BE59620}" type="slidenum">
              <a:rPr kumimoji="0" lang="en-US" altLang="ja-JP" sz="1100" b="0" i="0" u="none" strike="noStrike" kern="1200" cap="none" spc="0" normalizeH="0" baseline="0" noProof="0" smtClean="0">
                <a:ln>
                  <a:noFill/>
                </a:ln>
                <a:solidFill>
                  <a:srgbClr val="808080">
                    <a:lumMod val="75000"/>
                  </a:srgbClr>
                </a:solidFill>
                <a:effectLst/>
                <a:uLnTx/>
                <a:uFillTx/>
                <a:latin typeface="Meiryo UI"/>
                <a:ea typeface="Meiryo UI"/>
                <a:sym typeface="MS UI Gothic" panose="020B0600070205080204" pitchFamily="34" charset="-128"/>
              </a:rPr>
              <a:pPr marL="0" marR="0" lvl="0" indent="0" algn="ctr" defTabSz="914400" rtl="0" eaLnBrk="1" fontAlgn="auto" latinLnBrk="0" hangingPunct="1">
                <a:lnSpc>
                  <a:spcPct val="100000"/>
                </a:lnSpc>
                <a:spcBef>
                  <a:spcPts val="0"/>
                </a:spcBef>
                <a:spcAft>
                  <a:spcPts val="0"/>
                </a:spcAft>
                <a:buClrTx/>
                <a:buSzTx/>
                <a:buFontTx/>
                <a:buNone/>
                <a:tabLst/>
                <a:defRPr/>
              </a:pPr>
              <a:t>29</a:t>
            </a:fld>
            <a:endParaRPr kumimoji="0" lang="en-US" altLang="ja-JP" sz="1100" b="0" i="0" u="none" strike="noStrike" kern="1200" cap="none" spc="0" normalizeH="0" baseline="0" noProof="0">
              <a:ln>
                <a:noFill/>
              </a:ln>
              <a:solidFill>
                <a:srgbClr val="808080">
                  <a:lumMod val="75000"/>
                </a:srgbClr>
              </a:solidFill>
              <a:effectLst/>
              <a:uLnTx/>
              <a:uFillTx/>
              <a:latin typeface="Meiryo UI"/>
              <a:ea typeface="Meiryo UI"/>
              <a:sym typeface="MS UI Gothic" panose="020B0600070205080204" pitchFamily="34" charset="-128"/>
            </a:endParaRPr>
          </a:p>
        </p:txBody>
      </p:sp>
      <p:sp>
        <p:nvSpPr>
          <p:cNvPr id="124" name="コンテンツ プレースホルダー 1">
            <a:extLst>
              <a:ext uri="{FF2B5EF4-FFF2-40B4-BE49-F238E27FC236}">
                <a16:creationId xmlns:a16="http://schemas.microsoft.com/office/drawing/2014/main" id="{77B23339-8805-FD47-2E7B-790D22F66B63}"/>
              </a:ext>
            </a:extLst>
          </p:cNvPr>
          <p:cNvSpPr>
            <a:spLocks noGrp="1"/>
          </p:cNvSpPr>
          <p:nvPr>
            <p:ph idx="1"/>
          </p:nvPr>
        </p:nvSpPr>
        <p:spPr>
          <a:xfrm>
            <a:off x="336522" y="642264"/>
            <a:ext cx="11525251" cy="424241"/>
          </a:xfrm>
        </p:spPr>
        <p:txBody>
          <a:bodyPr/>
          <a:lstStyle/>
          <a:p>
            <a:pPr>
              <a:spcAft>
                <a:spcPts val="600"/>
              </a:spcAft>
              <a:buFont typeface="Arial" panose="020B0604020202020204" pitchFamily="34" charset="0"/>
              <a:buChar char="•"/>
            </a:pPr>
            <a:r>
              <a:rPr lang="ja-JP" altLang="en-US" sz="1600">
                <a:solidFill>
                  <a:schemeClr val="tx1">
                    <a:lumMod val="65000"/>
                    <a:lumOff val="35000"/>
                  </a:schemeClr>
                </a:solidFill>
                <a:latin typeface="+mn-ea"/>
                <a:ea typeface="+mn-ea"/>
              </a:rPr>
              <a:t>請求伝票の得意先コード（</a:t>
            </a:r>
            <a:r>
              <a:rPr lang="en-US" altLang="ja-JP" sz="1600">
                <a:solidFill>
                  <a:schemeClr val="tx1">
                    <a:lumMod val="65000"/>
                    <a:lumOff val="35000"/>
                  </a:schemeClr>
                </a:solidFill>
                <a:latin typeface="+mn-ea"/>
                <a:ea typeface="+mn-ea"/>
              </a:rPr>
              <a:t>Neo</a:t>
            </a:r>
            <a:r>
              <a:rPr lang="ja-JP" altLang="en-US" sz="1600">
                <a:solidFill>
                  <a:schemeClr val="tx1">
                    <a:lumMod val="65000"/>
                    <a:lumOff val="35000"/>
                  </a:schemeClr>
                </a:solidFill>
                <a:latin typeface="+mn-ea"/>
                <a:ea typeface="+mn-ea"/>
              </a:rPr>
              <a:t>顧客コード）が論理削除されている場合、エラーメッセージを表示して処理を終了する</a:t>
            </a:r>
            <a:endParaRPr lang="en-US" altLang="ja-JP" sz="1600">
              <a:solidFill>
                <a:schemeClr val="tx1">
                  <a:lumMod val="65000"/>
                  <a:lumOff val="35000"/>
                </a:schemeClr>
              </a:solidFill>
              <a:latin typeface="+mn-ea"/>
              <a:ea typeface="+mn-ea"/>
            </a:endParaRPr>
          </a:p>
        </p:txBody>
      </p:sp>
      <p:pic>
        <p:nvPicPr>
          <p:cNvPr id="7" name="図 6">
            <a:extLst>
              <a:ext uri="{FF2B5EF4-FFF2-40B4-BE49-F238E27FC236}">
                <a16:creationId xmlns:a16="http://schemas.microsoft.com/office/drawing/2014/main" id="{CA1D68AF-1BE9-F569-01ED-84DD146F03E0}"/>
              </a:ext>
            </a:extLst>
          </p:cNvPr>
          <p:cNvPicPr>
            <a:picLocks noChangeAspect="1"/>
          </p:cNvPicPr>
          <p:nvPr/>
        </p:nvPicPr>
        <p:blipFill>
          <a:blip r:embed="rId3"/>
          <a:stretch>
            <a:fillRect/>
          </a:stretch>
        </p:blipFill>
        <p:spPr>
          <a:xfrm>
            <a:off x="777240" y="1750478"/>
            <a:ext cx="10637520" cy="2308693"/>
          </a:xfrm>
          <a:prstGeom prst="rect">
            <a:avLst/>
          </a:prstGeom>
        </p:spPr>
      </p:pic>
      <p:sp>
        <p:nvSpPr>
          <p:cNvPr id="9" name="吹き出し: 角を丸めた四角形 8">
            <a:extLst>
              <a:ext uri="{FF2B5EF4-FFF2-40B4-BE49-F238E27FC236}">
                <a16:creationId xmlns:a16="http://schemas.microsoft.com/office/drawing/2014/main" id="{5B0E69A9-0D6F-4EFB-31D3-0C3826B77682}"/>
              </a:ext>
            </a:extLst>
          </p:cNvPr>
          <p:cNvSpPr/>
          <p:nvPr/>
        </p:nvSpPr>
        <p:spPr>
          <a:xfrm>
            <a:off x="1438101" y="4405533"/>
            <a:ext cx="2556000" cy="1308819"/>
          </a:xfrm>
          <a:prstGeom prst="wedgeRoundRectCallout">
            <a:avLst>
              <a:gd name="adj1" fmla="val -21837"/>
              <a:gd name="adj2" fmla="val -72783"/>
              <a:gd name="adj3" fmla="val 16667"/>
            </a:avLst>
          </a:prstGeom>
          <a:solidFill>
            <a:srgbClr val="FEE8E9"/>
          </a:solidFill>
          <a:ln w="9525">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266700" indent="-266700">
              <a:buFont typeface="+mj-lt"/>
              <a:buAutoNum type="arabicPeriod"/>
            </a:pPr>
            <a:r>
              <a:rPr kumimoji="1" lang="ja-JP" altLang="en-US" sz="1200">
                <a:solidFill>
                  <a:schemeClr val="accent4">
                    <a:lumMod val="65000"/>
                    <a:lumOff val="35000"/>
                  </a:schemeClr>
                </a:solidFill>
                <a:effectLst>
                  <a:glow rad="127000">
                    <a:schemeClr val="bg1"/>
                  </a:glow>
                </a:effectLst>
                <a:latin typeface="+mn-ea"/>
                <a:cs typeface="Hiragino Kaku Gothic Pro W3" charset="-128"/>
              </a:rPr>
              <a:t>請求伝票の得意先コードを</a:t>
            </a:r>
            <a:r>
              <a:rPr kumimoji="1" lang="en-US" altLang="ja-JP" sz="1200">
                <a:solidFill>
                  <a:schemeClr val="accent4">
                    <a:lumMod val="65000"/>
                    <a:lumOff val="35000"/>
                  </a:schemeClr>
                </a:solidFill>
                <a:effectLst>
                  <a:glow rad="127000">
                    <a:schemeClr val="bg1"/>
                  </a:glow>
                </a:effectLst>
                <a:latin typeface="+mn-ea"/>
                <a:cs typeface="Hiragino Kaku Gothic Pro W3" charset="-128"/>
              </a:rPr>
              <a:t>Key</a:t>
            </a:r>
            <a:r>
              <a:rPr kumimoji="1" lang="ja-JP" altLang="en-US" sz="1200">
                <a:solidFill>
                  <a:schemeClr val="accent4">
                    <a:lumMod val="65000"/>
                    <a:lumOff val="35000"/>
                  </a:schemeClr>
                </a:solidFill>
                <a:effectLst>
                  <a:glow rad="127000">
                    <a:schemeClr val="bg1"/>
                  </a:glow>
                </a:effectLst>
                <a:latin typeface="+mn-ea"/>
                <a:cs typeface="Hiragino Kaku Gothic Pro W3" charset="-128"/>
              </a:rPr>
              <a:t>に、フロント窓口コードを検索する</a:t>
            </a:r>
            <a:br>
              <a:rPr kumimoji="1" lang="en-US" altLang="ja-JP" sz="1200">
                <a:solidFill>
                  <a:schemeClr val="accent4">
                    <a:lumMod val="65000"/>
                    <a:lumOff val="35000"/>
                  </a:schemeClr>
                </a:solidFill>
                <a:effectLst>
                  <a:glow rad="127000">
                    <a:schemeClr val="bg1"/>
                  </a:glow>
                </a:effectLst>
                <a:latin typeface="+mn-ea"/>
                <a:cs typeface="Hiragino Kaku Gothic Pro W3" charset="-128"/>
              </a:rPr>
            </a:br>
            <a:endParaRPr kumimoji="1" lang="en-US" altLang="ja-JP" sz="1200">
              <a:solidFill>
                <a:schemeClr val="accent4">
                  <a:lumMod val="65000"/>
                  <a:lumOff val="35000"/>
                </a:schemeClr>
              </a:solidFill>
              <a:effectLst>
                <a:glow rad="127000">
                  <a:schemeClr val="bg1"/>
                </a:glow>
              </a:effectLst>
              <a:latin typeface="+mn-ea"/>
              <a:cs typeface="Hiragino Kaku Gothic Pro W3" charset="-128"/>
            </a:endParaRPr>
          </a:p>
          <a:p>
            <a:pPr marL="266700" indent="-266700">
              <a:buFont typeface="+mj-lt"/>
              <a:buAutoNum type="arabicPeriod"/>
            </a:pPr>
            <a:r>
              <a:rPr kumimoji="1" lang="ja-JP" altLang="en-US" sz="1200">
                <a:solidFill>
                  <a:schemeClr val="accent4">
                    <a:lumMod val="65000"/>
                    <a:lumOff val="35000"/>
                  </a:schemeClr>
                </a:solidFill>
                <a:effectLst>
                  <a:glow rad="127000">
                    <a:schemeClr val="bg1"/>
                  </a:glow>
                </a:effectLst>
                <a:latin typeface="+mn-ea"/>
                <a:cs typeface="Hiragino Kaku Gothic Pro W3" charset="-128"/>
              </a:rPr>
              <a:t>論理削除区分を取得する</a:t>
            </a:r>
            <a:endParaRPr kumimoji="1" lang="en-US" altLang="ja-JP" sz="1200">
              <a:solidFill>
                <a:schemeClr val="accent4">
                  <a:lumMod val="65000"/>
                  <a:lumOff val="35000"/>
                </a:schemeClr>
              </a:solidFill>
              <a:effectLst>
                <a:glow rad="127000">
                  <a:schemeClr val="bg1"/>
                </a:glow>
              </a:effectLst>
              <a:latin typeface="+mn-ea"/>
              <a:cs typeface="Hiragino Kaku Gothic Pro W3" charset="-128"/>
            </a:endParaRPr>
          </a:p>
        </p:txBody>
      </p:sp>
      <p:sp>
        <p:nvSpPr>
          <p:cNvPr id="10" name="吹き出し: 角を丸めた四角形 9">
            <a:extLst>
              <a:ext uri="{FF2B5EF4-FFF2-40B4-BE49-F238E27FC236}">
                <a16:creationId xmlns:a16="http://schemas.microsoft.com/office/drawing/2014/main" id="{0D7FFEF7-C45D-E9AD-012C-1DE41ED2EFFC}"/>
              </a:ext>
            </a:extLst>
          </p:cNvPr>
          <p:cNvSpPr/>
          <p:nvPr/>
        </p:nvSpPr>
        <p:spPr>
          <a:xfrm>
            <a:off x="6916188" y="4405533"/>
            <a:ext cx="3996000" cy="1308819"/>
          </a:xfrm>
          <a:prstGeom prst="wedgeRoundRectCallout">
            <a:avLst>
              <a:gd name="adj1" fmla="val 20939"/>
              <a:gd name="adj2" fmla="val -73418"/>
              <a:gd name="adj3" fmla="val 16667"/>
            </a:avLst>
          </a:prstGeom>
          <a:solidFill>
            <a:srgbClr val="FEE8E9"/>
          </a:solidFill>
          <a:ln w="9525">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228600" indent="-228600">
              <a:buFont typeface="+mj-lt"/>
              <a:buAutoNum type="arabicPeriod" startAt="3"/>
            </a:pPr>
            <a:r>
              <a:rPr kumimoji="1" lang="ja-JP" altLang="en-US" sz="1200">
                <a:solidFill>
                  <a:schemeClr val="accent4">
                    <a:lumMod val="65000"/>
                    <a:lumOff val="35000"/>
                  </a:schemeClr>
                </a:solidFill>
                <a:effectLst>
                  <a:glow rad="127000">
                    <a:schemeClr val="bg1"/>
                  </a:glow>
                </a:effectLst>
                <a:latin typeface="+mn-ea"/>
                <a:cs typeface="Hiragino Kaku Gothic Pro W3" charset="-128"/>
              </a:rPr>
              <a:t>０以外（論理削除済）</a:t>
            </a:r>
            <a:r>
              <a:rPr lang="ja-JP" altLang="en-US" sz="1200">
                <a:solidFill>
                  <a:schemeClr val="accent4">
                    <a:lumMod val="65000"/>
                    <a:lumOff val="35000"/>
                  </a:schemeClr>
                </a:solidFill>
                <a:effectLst>
                  <a:glow rad="127000">
                    <a:schemeClr val="bg1"/>
                  </a:glow>
                </a:effectLst>
                <a:latin typeface="+mn-ea"/>
                <a:cs typeface="Hiragino Kaku Gothic Pro W3" charset="-128"/>
              </a:rPr>
              <a:t>の</a:t>
            </a:r>
            <a:r>
              <a:rPr kumimoji="1" lang="ja-JP" altLang="en-US" sz="1200">
                <a:solidFill>
                  <a:schemeClr val="accent4">
                    <a:lumMod val="65000"/>
                    <a:lumOff val="35000"/>
                  </a:schemeClr>
                </a:solidFill>
                <a:effectLst>
                  <a:glow rad="127000">
                    <a:schemeClr val="bg1"/>
                  </a:glow>
                </a:effectLst>
                <a:latin typeface="+mn-ea"/>
                <a:cs typeface="Hiragino Kaku Gothic Pro W3" charset="-128"/>
              </a:rPr>
              <a:t>場合、エラーメッセージ「指定した請求の顧客コード</a:t>
            </a:r>
            <a:r>
              <a:rPr lang="ja-JP" altLang="en-US" sz="1200">
                <a:solidFill>
                  <a:schemeClr val="accent4">
                    <a:lumMod val="65000"/>
                    <a:lumOff val="35000"/>
                  </a:schemeClr>
                </a:solidFill>
                <a:effectLst>
                  <a:glow rad="127000">
                    <a:schemeClr val="bg1"/>
                  </a:glow>
                </a:effectLst>
                <a:latin typeface="+mn-ea"/>
                <a:cs typeface="Hiragino Kaku Gothic Pro W3" charset="-128"/>
              </a:rPr>
              <a:t>は</a:t>
            </a:r>
            <a:r>
              <a:rPr kumimoji="1" lang="ja-JP" altLang="en-US" sz="1200">
                <a:solidFill>
                  <a:schemeClr val="accent4">
                    <a:lumMod val="65000"/>
                    <a:lumOff val="35000"/>
                  </a:schemeClr>
                </a:solidFill>
                <a:effectLst>
                  <a:glow rad="127000">
                    <a:schemeClr val="bg1"/>
                  </a:glow>
                </a:effectLst>
                <a:latin typeface="+mn-ea"/>
                <a:cs typeface="Hiragino Kaku Gothic Pro W3" charset="-128"/>
              </a:rPr>
              <a:t>論理削除されています」を表示して、</a:t>
            </a:r>
            <a:r>
              <a:rPr lang="ja-JP" altLang="en-US" sz="1200">
                <a:solidFill>
                  <a:schemeClr val="accent4">
                    <a:lumMod val="65000"/>
                    <a:lumOff val="35000"/>
                  </a:schemeClr>
                </a:solidFill>
                <a:effectLst>
                  <a:glow rad="127000">
                    <a:schemeClr val="bg1"/>
                  </a:glow>
                </a:effectLst>
                <a:latin typeface="+mn-ea"/>
                <a:cs typeface="Hiragino Kaku Gothic Pro W3" charset="-128"/>
              </a:rPr>
              <a:t>処理を終了する</a:t>
            </a:r>
            <a:endParaRPr kumimoji="1" lang="ja-JP" altLang="en-US" sz="1200">
              <a:solidFill>
                <a:schemeClr val="accent4">
                  <a:lumMod val="65000"/>
                  <a:lumOff val="35000"/>
                </a:schemeClr>
              </a:solidFill>
              <a:effectLst>
                <a:glow rad="127000">
                  <a:schemeClr val="bg1"/>
                </a:glow>
              </a:effectLst>
              <a:latin typeface="+mn-ea"/>
              <a:cs typeface="Hiragino Kaku Gothic Pro W3" charset="-128"/>
            </a:endParaRPr>
          </a:p>
        </p:txBody>
      </p:sp>
      <p:sp>
        <p:nvSpPr>
          <p:cNvPr id="14" name="フローチャート: 処理 13">
            <a:extLst>
              <a:ext uri="{FF2B5EF4-FFF2-40B4-BE49-F238E27FC236}">
                <a16:creationId xmlns:a16="http://schemas.microsoft.com/office/drawing/2014/main" id="{032A10CF-CE59-1BD3-EB32-E15F682F291D}"/>
              </a:ext>
            </a:extLst>
          </p:cNvPr>
          <p:cNvSpPr/>
          <p:nvPr/>
        </p:nvSpPr>
        <p:spPr>
          <a:xfrm>
            <a:off x="777240" y="1486666"/>
            <a:ext cx="1506252" cy="258624"/>
          </a:xfrm>
          <a:prstGeom prst="flowChartProcess">
            <a:avLst/>
          </a:prstGeom>
          <a:solidFill>
            <a:schemeClr val="accent6">
              <a:lumMod val="50000"/>
            </a:schemeClr>
          </a:solidFill>
          <a:ln w="9525">
            <a:solidFill>
              <a:schemeClr val="accent6">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85725"/>
            <a:r>
              <a:rPr kumimoji="1" lang="en-US" altLang="ja-JP" sz="1050">
                <a:solidFill>
                  <a:schemeClr val="bg1"/>
                </a:solidFill>
                <a:latin typeface="+mn-ea"/>
                <a:cs typeface="Hiragino Kaku Gothic Pro W3" charset="-128"/>
              </a:rPr>
              <a:t>NEX_</a:t>
            </a:r>
            <a:r>
              <a:rPr kumimoji="1" lang="ja-JP" altLang="en-US" sz="1050">
                <a:solidFill>
                  <a:schemeClr val="bg1"/>
                </a:solidFill>
                <a:latin typeface="+mn-ea"/>
                <a:cs typeface="Hiragino Kaku Gothic Pro W3" charset="-128"/>
              </a:rPr>
              <a:t>顧客窓口</a:t>
            </a:r>
            <a:r>
              <a:rPr kumimoji="1" lang="en-US" altLang="ja-JP" sz="1050">
                <a:solidFill>
                  <a:schemeClr val="bg1"/>
                </a:solidFill>
                <a:latin typeface="+mn-ea"/>
                <a:cs typeface="Hiragino Kaku Gothic Pro W3" charset="-128"/>
              </a:rPr>
              <a:t>VIEW</a:t>
            </a:r>
            <a:endParaRPr kumimoji="1" lang="ja-JP" altLang="en-US" sz="1050" baseline="30000">
              <a:solidFill>
                <a:schemeClr val="bg1"/>
              </a:solidFill>
              <a:latin typeface="+mn-ea"/>
              <a:cs typeface="Hiragino Kaku Gothic Pro W3" charset="-128"/>
            </a:endParaRPr>
          </a:p>
        </p:txBody>
      </p:sp>
      <p:sp>
        <p:nvSpPr>
          <p:cNvPr id="15" name="正方形/長方形 14">
            <a:extLst>
              <a:ext uri="{FF2B5EF4-FFF2-40B4-BE49-F238E27FC236}">
                <a16:creationId xmlns:a16="http://schemas.microsoft.com/office/drawing/2014/main" id="{3D996F6C-42B5-FB22-D24D-1CDB0CD51C0D}"/>
              </a:ext>
            </a:extLst>
          </p:cNvPr>
          <p:cNvSpPr/>
          <p:nvPr/>
        </p:nvSpPr>
        <p:spPr>
          <a:xfrm>
            <a:off x="777240" y="2834640"/>
            <a:ext cx="10637520" cy="1224531"/>
          </a:xfrm>
          <a:prstGeom prst="rect">
            <a:avLst/>
          </a:prstGeom>
          <a:noFill/>
          <a:ln w="19050">
            <a:solidFill>
              <a:srgbClr val="0070C0"/>
            </a:solidFill>
          </a:ln>
          <a:effectLst>
            <a:glow rad="25400">
              <a:schemeClr val="bg1"/>
            </a:glow>
          </a:effectLst>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endParaRPr kumimoji="1" lang="ja-JP" altLang="en-US" sz="1000">
              <a:solidFill>
                <a:schemeClr val="accent4">
                  <a:lumMod val="65000"/>
                  <a:lumOff val="35000"/>
                </a:schemeClr>
              </a:solidFill>
              <a:latin typeface="+mn-ea"/>
            </a:endParaRPr>
          </a:p>
        </p:txBody>
      </p:sp>
    </p:spTree>
    <p:extLst>
      <p:ext uri="{BB962C8B-B14F-4D97-AF65-F5344CB8AC3E}">
        <p14:creationId xmlns:p14="http://schemas.microsoft.com/office/powerpoint/2010/main" val="2902226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526929-0A60-04CD-4157-9646552836A3}"/>
              </a:ext>
            </a:extLst>
          </p:cNvPr>
          <p:cNvSpPr>
            <a:spLocks noGrp="1"/>
          </p:cNvSpPr>
          <p:nvPr>
            <p:ph type="sldNum" sz="quarter" idx="10"/>
          </p:nvPr>
        </p:nvSpPr>
        <p:spPr/>
        <p:txBody>
          <a:bodyPr/>
          <a:lstStyle/>
          <a:p>
            <a:pPr>
              <a:defRPr/>
            </a:pPr>
            <a:fld id="{EB72A429-DDC7-41CC-AC2C-79132BE59620}" type="slidenum">
              <a:rPr lang="en-US" altLang="ja-JP" smtClean="0"/>
              <a:pPr>
                <a:defRPr/>
              </a:pPr>
              <a:t>3</a:t>
            </a:fld>
            <a:endParaRPr lang="en-US" altLang="ja-JP"/>
          </a:p>
        </p:txBody>
      </p:sp>
      <p:grpSp>
        <p:nvGrpSpPr>
          <p:cNvPr id="5" name="グループ化 4">
            <a:extLst>
              <a:ext uri="{FF2B5EF4-FFF2-40B4-BE49-F238E27FC236}">
                <a16:creationId xmlns:a16="http://schemas.microsoft.com/office/drawing/2014/main" id="{7B92B6B4-DA9A-453A-9B5C-AA84E978569C}"/>
              </a:ext>
            </a:extLst>
          </p:cNvPr>
          <p:cNvGrpSpPr/>
          <p:nvPr/>
        </p:nvGrpSpPr>
        <p:grpSpPr>
          <a:xfrm>
            <a:off x="313038" y="3062416"/>
            <a:ext cx="9959533" cy="733168"/>
            <a:chOff x="313038" y="2800863"/>
            <a:chExt cx="8303740" cy="1029732"/>
          </a:xfrm>
        </p:grpSpPr>
        <p:sp>
          <p:nvSpPr>
            <p:cNvPr id="6" name="テキスト ボックス 5">
              <a:extLst>
                <a:ext uri="{FF2B5EF4-FFF2-40B4-BE49-F238E27FC236}">
                  <a16:creationId xmlns:a16="http://schemas.microsoft.com/office/drawing/2014/main" id="{A7FA368B-0BCF-1AA6-14B4-AF8D2A85FCFC}"/>
                </a:ext>
              </a:extLst>
            </p:cNvPr>
            <p:cNvSpPr txBox="1"/>
            <p:nvPr/>
          </p:nvSpPr>
          <p:spPr bwMode="auto">
            <a:xfrm>
              <a:off x="313038" y="2800865"/>
              <a:ext cx="214184" cy="1029730"/>
            </a:xfrm>
            <a:prstGeom prst="rect">
              <a:avLst/>
            </a:prstGeom>
            <a:solidFill>
              <a:schemeClr val="bg1">
                <a:lumMod val="75000"/>
              </a:schemeClr>
            </a:solidFill>
            <a:ln w="9525">
              <a:noFill/>
              <a:miter lim="800000"/>
              <a:headEnd/>
              <a:tailEnd/>
            </a:ln>
          </p:spPr>
          <p:txBody>
            <a:bodyPr wrap="square" rtlCol="0">
              <a:noAutofit/>
            </a:bodyPr>
            <a:lstStyle/>
            <a:p>
              <a:pPr algn="l"/>
              <a:endParaRPr kumimoji="1" lang="ja-JP" altLang="en-US" sz="1600">
                <a:solidFill>
                  <a:schemeClr val="accent4">
                    <a:lumMod val="65000"/>
                    <a:lumOff val="35000"/>
                  </a:schemeClr>
                </a:solidFill>
                <a:latin typeface="Meiryo UI" panose="020B0604030504040204" pitchFamily="50" charset="-128"/>
                <a:ea typeface="Meiryo UI" panose="020B0604030504040204" pitchFamily="50" charset="-128"/>
                <a:cs typeface="メイリオ"/>
              </a:endParaRPr>
            </a:p>
          </p:txBody>
        </p:sp>
        <p:sp>
          <p:nvSpPr>
            <p:cNvPr id="7" name="テキスト ボックス 6">
              <a:extLst>
                <a:ext uri="{FF2B5EF4-FFF2-40B4-BE49-F238E27FC236}">
                  <a16:creationId xmlns:a16="http://schemas.microsoft.com/office/drawing/2014/main" id="{D41DD57A-CF9E-8136-F37B-0083838EB178}"/>
                </a:ext>
              </a:extLst>
            </p:cNvPr>
            <p:cNvSpPr txBox="1"/>
            <p:nvPr/>
          </p:nvSpPr>
          <p:spPr bwMode="auto">
            <a:xfrm>
              <a:off x="527222" y="2800863"/>
              <a:ext cx="8089556" cy="1029731"/>
            </a:xfrm>
            <a:prstGeom prst="rect">
              <a:avLst/>
            </a:prstGeom>
            <a:noFill/>
            <a:ln w="9525">
              <a:noFill/>
              <a:miter lim="800000"/>
              <a:headEnd/>
              <a:tailEnd/>
            </a:ln>
          </p:spPr>
          <p:txBody>
            <a:bodyPr wrap="square" rtlCol="0" anchor="ctr">
              <a:noAutofit/>
            </a:bodyPr>
            <a:lstStyle/>
            <a:p>
              <a:pPr indent="180975" algn="l"/>
              <a:r>
                <a:rPr kumimoji="1" lang="ja-JP" altLang="en-US" sz="2800" b="1">
                  <a:solidFill>
                    <a:schemeClr val="accent4">
                      <a:lumMod val="65000"/>
                      <a:lumOff val="35000"/>
                    </a:schemeClr>
                  </a:solidFill>
                  <a:latin typeface="Meiryo UI" panose="020B0604030504040204" pitchFamily="50" charset="-128"/>
                  <a:ea typeface="Meiryo UI" panose="020B0604030504040204" pitchFamily="50" charset="-128"/>
                  <a:cs typeface="メイリオ"/>
                </a:rPr>
                <a:t>本ツールの概要</a:t>
              </a:r>
              <a:endParaRPr kumimoji="1" lang="en-US" altLang="ja-JP" sz="2800" b="1">
                <a:solidFill>
                  <a:schemeClr val="accent4">
                    <a:lumMod val="65000"/>
                    <a:lumOff val="35000"/>
                  </a:schemeClr>
                </a:solidFill>
                <a:latin typeface="Meiryo UI" panose="020B0604030504040204" pitchFamily="50" charset="-128"/>
                <a:ea typeface="Meiryo UI" panose="020B0604030504040204" pitchFamily="50" charset="-128"/>
                <a:cs typeface="メイリオ"/>
              </a:endParaRPr>
            </a:p>
          </p:txBody>
        </p:sp>
        <p:cxnSp>
          <p:nvCxnSpPr>
            <p:cNvPr id="8" name="直線コネクタ 7">
              <a:extLst>
                <a:ext uri="{FF2B5EF4-FFF2-40B4-BE49-F238E27FC236}">
                  <a16:creationId xmlns:a16="http://schemas.microsoft.com/office/drawing/2014/main" id="{79CD1E4A-766B-489F-3D17-CD815E2AAEDC}"/>
                </a:ext>
              </a:extLst>
            </p:cNvPr>
            <p:cNvCxnSpPr>
              <a:cxnSpLocks/>
            </p:cNvCxnSpPr>
            <p:nvPr/>
          </p:nvCxnSpPr>
          <p:spPr>
            <a:xfrm>
              <a:off x="601362" y="3830595"/>
              <a:ext cx="801541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871910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D945F68-DFAE-49C4-841B-8F39A5D3C2B7}"/>
              </a:ext>
            </a:extLst>
          </p:cNvPr>
          <p:cNvSpPr>
            <a:spLocks noGrp="1"/>
          </p:cNvSpPr>
          <p:nvPr>
            <p:ph type="title"/>
          </p:nvPr>
        </p:nvSpPr>
        <p:spPr>
          <a:xfrm>
            <a:off x="203200" y="152403"/>
            <a:ext cx="9931400" cy="379413"/>
          </a:xfrm>
        </p:spPr>
        <p:txBody>
          <a:bodyPr/>
          <a:lstStyle/>
          <a:p>
            <a:r>
              <a:rPr lang="en-US" altLang="ja-JP">
                <a:solidFill>
                  <a:schemeClr val="tx1">
                    <a:lumMod val="65000"/>
                    <a:lumOff val="35000"/>
                  </a:schemeClr>
                </a:solidFill>
                <a:latin typeface="+mn-ea"/>
                <a:ea typeface="+mn-ea"/>
              </a:rPr>
              <a:t>【</a:t>
            </a:r>
            <a:r>
              <a:rPr lang="ja-JP" altLang="en-US">
                <a:solidFill>
                  <a:schemeClr val="tx1">
                    <a:lumMod val="65000"/>
                    <a:lumOff val="35000"/>
                  </a:schemeClr>
                </a:solidFill>
                <a:latin typeface="+mn-ea"/>
                <a:ea typeface="+mn-ea"/>
              </a:rPr>
              <a:t>備忘</a:t>
            </a:r>
            <a:r>
              <a:rPr lang="en-US" altLang="ja-JP">
                <a:solidFill>
                  <a:schemeClr val="tx1">
                    <a:lumMod val="65000"/>
                    <a:lumOff val="35000"/>
                  </a:schemeClr>
                </a:solidFill>
                <a:latin typeface="+mn-ea"/>
                <a:ea typeface="+mn-ea"/>
              </a:rPr>
              <a:t>】</a:t>
            </a:r>
            <a:r>
              <a:rPr lang="ja-JP" altLang="en-US">
                <a:solidFill>
                  <a:schemeClr val="tx1">
                    <a:lumMod val="65000"/>
                    <a:lumOff val="35000"/>
                  </a:schemeClr>
                </a:solidFill>
                <a:latin typeface="+mn-ea"/>
                <a:ea typeface="+mn-ea"/>
              </a:rPr>
              <a:t>手数料と同額債権の誤消込について</a:t>
            </a:r>
            <a:endParaRPr lang="en-US" altLang="ja-JP">
              <a:solidFill>
                <a:schemeClr val="tx1">
                  <a:lumMod val="65000"/>
                  <a:lumOff val="35000"/>
                </a:schemeClr>
              </a:solidFill>
              <a:latin typeface="+mn-ea"/>
              <a:ea typeface="+mn-ea"/>
            </a:endParaRPr>
          </a:p>
        </p:txBody>
      </p:sp>
      <p:sp>
        <p:nvSpPr>
          <p:cNvPr id="2" name="スライド番号プレースホルダー 1">
            <a:extLst>
              <a:ext uri="{FF2B5EF4-FFF2-40B4-BE49-F238E27FC236}">
                <a16:creationId xmlns:a16="http://schemas.microsoft.com/office/drawing/2014/main" id="{3C486530-5864-8157-7240-59769DA5A02A}"/>
              </a:ext>
            </a:extLst>
          </p:cNvPr>
          <p:cNvSpPr>
            <a:spLocks noGrp="1"/>
          </p:cNvSpPr>
          <p:nvPr>
            <p:ph type="sldNum" sz="quarter"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B72A429-DDC7-41CC-AC2C-79132BE59620}" type="slidenum">
              <a:rPr kumimoji="0" lang="en-US" altLang="ja-JP" sz="1100" b="0" i="0" u="none" strike="noStrike" kern="1200" cap="none" spc="0" normalizeH="0" baseline="0" noProof="0" smtClean="0">
                <a:ln>
                  <a:noFill/>
                </a:ln>
                <a:solidFill>
                  <a:srgbClr val="808080">
                    <a:lumMod val="75000"/>
                  </a:srgbClr>
                </a:solidFill>
                <a:effectLst/>
                <a:uLnTx/>
                <a:uFillTx/>
                <a:latin typeface="Meiryo UI"/>
                <a:ea typeface="Meiryo UI"/>
                <a:sym typeface="MS UI Gothic" panose="020B0600070205080204" pitchFamily="34" charset="-128"/>
              </a:rPr>
              <a:pPr marL="0" marR="0" lvl="0" indent="0" algn="ctr" defTabSz="914400" rtl="0" eaLnBrk="1" fontAlgn="auto" latinLnBrk="0" hangingPunct="1">
                <a:lnSpc>
                  <a:spcPct val="100000"/>
                </a:lnSpc>
                <a:spcBef>
                  <a:spcPts val="0"/>
                </a:spcBef>
                <a:spcAft>
                  <a:spcPts val="0"/>
                </a:spcAft>
                <a:buClrTx/>
                <a:buSzTx/>
                <a:buFontTx/>
                <a:buNone/>
                <a:tabLst/>
                <a:defRPr/>
              </a:pPr>
              <a:t>30</a:t>
            </a:fld>
            <a:endParaRPr kumimoji="0" lang="en-US" altLang="ja-JP" sz="1100" b="0" i="0" u="none" strike="noStrike" kern="1200" cap="none" spc="0" normalizeH="0" baseline="0" noProof="0">
              <a:ln>
                <a:noFill/>
              </a:ln>
              <a:solidFill>
                <a:srgbClr val="808080">
                  <a:lumMod val="75000"/>
                </a:srgbClr>
              </a:solidFill>
              <a:effectLst/>
              <a:uLnTx/>
              <a:uFillTx/>
              <a:latin typeface="Meiryo UI"/>
              <a:ea typeface="Meiryo UI"/>
              <a:sym typeface="MS UI Gothic" panose="020B0600070205080204" pitchFamily="34" charset="-128"/>
            </a:endParaRPr>
          </a:p>
        </p:txBody>
      </p:sp>
      <p:sp>
        <p:nvSpPr>
          <p:cNvPr id="124" name="コンテンツ プレースホルダー 1">
            <a:extLst>
              <a:ext uri="{FF2B5EF4-FFF2-40B4-BE49-F238E27FC236}">
                <a16:creationId xmlns:a16="http://schemas.microsoft.com/office/drawing/2014/main" id="{77B23339-8805-FD47-2E7B-790D22F66B63}"/>
              </a:ext>
            </a:extLst>
          </p:cNvPr>
          <p:cNvSpPr>
            <a:spLocks noGrp="1"/>
          </p:cNvSpPr>
          <p:nvPr>
            <p:ph idx="1"/>
          </p:nvPr>
        </p:nvSpPr>
        <p:spPr>
          <a:xfrm>
            <a:off x="336522" y="642264"/>
            <a:ext cx="11525251" cy="424241"/>
          </a:xfrm>
        </p:spPr>
        <p:txBody>
          <a:bodyPr/>
          <a:lstStyle/>
          <a:p>
            <a:pPr>
              <a:spcBef>
                <a:spcPts val="0"/>
              </a:spcBef>
              <a:spcAft>
                <a:spcPts val="600"/>
              </a:spcAft>
              <a:buFont typeface="Arial" panose="020B0604020202020204" pitchFamily="34" charset="0"/>
              <a:buChar char="•"/>
            </a:pPr>
            <a:r>
              <a:rPr lang="en-US" altLang="ja-JP" sz="1600">
                <a:solidFill>
                  <a:schemeClr val="tx1">
                    <a:lumMod val="65000"/>
                    <a:lumOff val="35000"/>
                  </a:schemeClr>
                </a:solidFill>
                <a:latin typeface="+mn-ea"/>
                <a:ea typeface="+mn-ea"/>
              </a:rPr>
              <a:t>AsIs</a:t>
            </a:r>
            <a:r>
              <a:rPr lang="ja-JP" altLang="en-US" sz="1600">
                <a:solidFill>
                  <a:schemeClr val="tx1">
                    <a:lumMod val="65000"/>
                    <a:lumOff val="35000"/>
                  </a:schemeClr>
                </a:solidFill>
                <a:latin typeface="+mn-ea"/>
                <a:ea typeface="+mn-ea"/>
              </a:rPr>
              <a:t>（全社会計）の自動消込に於いて、入金額よりも多い金額を消し込むケースが確認されている</a:t>
            </a:r>
            <a:endParaRPr lang="en-US" altLang="ja-JP" sz="1600">
              <a:solidFill>
                <a:schemeClr val="tx1">
                  <a:lumMod val="65000"/>
                  <a:lumOff val="35000"/>
                </a:schemeClr>
              </a:solidFill>
              <a:latin typeface="+mn-ea"/>
              <a:ea typeface="+mn-ea"/>
            </a:endParaRPr>
          </a:p>
          <a:p>
            <a:pPr>
              <a:spcBef>
                <a:spcPts val="0"/>
              </a:spcBef>
              <a:spcAft>
                <a:spcPts val="600"/>
              </a:spcAft>
              <a:buFont typeface="Arial" panose="020B0604020202020204" pitchFamily="34" charset="0"/>
              <a:buChar char="•"/>
            </a:pPr>
            <a:r>
              <a:rPr lang="ja-JP" altLang="en-US" sz="1600">
                <a:solidFill>
                  <a:schemeClr val="tx1">
                    <a:lumMod val="65000"/>
                    <a:lumOff val="35000"/>
                  </a:schemeClr>
                </a:solidFill>
                <a:latin typeface="+mn-ea"/>
                <a:ea typeface="+mn-ea"/>
              </a:rPr>
              <a:t>本ケースが取り消しされないまま移行日を迎えると、本ツールを用いた</a:t>
            </a:r>
            <a:r>
              <a:rPr lang="en-US" altLang="ja-JP" sz="1600">
                <a:solidFill>
                  <a:schemeClr val="tx1">
                    <a:lumMod val="65000"/>
                    <a:lumOff val="35000"/>
                  </a:schemeClr>
                </a:solidFill>
                <a:latin typeface="+mn-ea"/>
                <a:ea typeface="+mn-ea"/>
              </a:rPr>
              <a:t>SAP</a:t>
            </a:r>
            <a:r>
              <a:rPr lang="ja-JP" altLang="en-US" sz="1600">
                <a:solidFill>
                  <a:schemeClr val="tx1">
                    <a:lumMod val="65000"/>
                    <a:lumOff val="35000"/>
                  </a:schemeClr>
                </a:solidFill>
                <a:latin typeface="+mn-ea"/>
                <a:ea typeface="+mn-ea"/>
              </a:rPr>
              <a:t>での修正が難しいため対応を検討する必要がある</a:t>
            </a:r>
            <a:endParaRPr lang="en-US" altLang="ja-JP" sz="1600">
              <a:solidFill>
                <a:schemeClr val="tx1">
                  <a:lumMod val="65000"/>
                  <a:lumOff val="35000"/>
                </a:schemeClr>
              </a:solidFill>
              <a:latin typeface="+mn-ea"/>
              <a:ea typeface="+mn-ea"/>
            </a:endParaRPr>
          </a:p>
        </p:txBody>
      </p:sp>
      <p:sp>
        <p:nvSpPr>
          <p:cNvPr id="3" name="正方形/長方形 2">
            <a:extLst>
              <a:ext uri="{FF2B5EF4-FFF2-40B4-BE49-F238E27FC236}">
                <a16:creationId xmlns:a16="http://schemas.microsoft.com/office/drawing/2014/main" id="{FCFB37A1-2CA3-A37F-07C1-B5F7C6A3DF3E}"/>
              </a:ext>
            </a:extLst>
          </p:cNvPr>
          <p:cNvSpPr/>
          <p:nvPr/>
        </p:nvSpPr>
        <p:spPr>
          <a:xfrm>
            <a:off x="3482543" y="6362048"/>
            <a:ext cx="8379229" cy="188557"/>
          </a:xfrm>
          <a:prstGeom prst="rect">
            <a:avLst/>
          </a:prstGeom>
          <a:solidFill>
            <a:schemeClr val="bg1"/>
          </a:solidFill>
          <a:ln w="95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lang="ja-JP" altLang="en-US" sz="1000">
                <a:hlinkClick r:id="rId3"/>
              </a:rPr>
              <a:t>皆口 晃</a:t>
            </a:r>
            <a:r>
              <a:rPr lang="en-US" altLang="ja-JP" sz="1000">
                <a:hlinkClick r:id="rId3"/>
              </a:rPr>
              <a:t>: </a:t>
            </a:r>
            <a:r>
              <a:rPr lang="ja-JP" altLang="en-US" sz="1000">
                <a:hlinkClick r:id="rId3"/>
              </a:rPr>
              <a:t>笹木 亮子　大須賀 太一　富田 大介 （ 湯浅 貴征　有津 拓 ）   </a:t>
            </a:r>
            <a:r>
              <a:rPr lang="en-US" altLang="ja-JP" sz="1000">
                <a:hlinkClick r:id="rId3"/>
              </a:rPr>
              <a:t>【</a:t>
            </a:r>
            <a:r>
              <a:rPr lang="ja-JP" altLang="en-US" sz="1000">
                <a:hlinkClick r:id="rId3"/>
              </a:rPr>
              <a:t>緊急ではないです</a:t>
            </a:r>
            <a:r>
              <a:rPr lang="en-US" altLang="ja-JP" sz="1000">
                <a:hlinkClick r:id="rId3"/>
              </a:rPr>
              <a:t>】 880</a:t>
            </a:r>
            <a:r>
              <a:rPr lang="ja-JP" altLang="en-US" sz="1000">
                <a:hlinkClick r:id="rId3"/>
              </a:rPr>
              <a:t>円誤消込が放置されたママ移行を迎えると、</a:t>
            </a:r>
            <a:r>
              <a:rPr lang="en-US" altLang="ja-JP" sz="1000">
                <a:hlinkClick r:id="rId3"/>
              </a:rPr>
              <a:t>ZD</a:t>
            </a:r>
            <a:r>
              <a:rPr lang="ja-JP" altLang="en-US" sz="1000">
                <a:hlinkClick r:id="rId3"/>
              </a:rPr>
              <a:t>ツ</a:t>
            </a:r>
            <a:r>
              <a:rPr lang="en-US" altLang="ja-JP" sz="1000">
                <a:hlinkClick r:id="rId3"/>
              </a:rPr>
              <a:t>...</a:t>
            </a:r>
            <a:endParaRPr lang="ja-JP" altLang="en-US" sz="1000"/>
          </a:p>
        </p:txBody>
      </p:sp>
      <p:sp>
        <p:nvSpPr>
          <p:cNvPr id="4" name="正方形/長方形 3">
            <a:extLst>
              <a:ext uri="{FF2B5EF4-FFF2-40B4-BE49-F238E27FC236}">
                <a16:creationId xmlns:a16="http://schemas.microsoft.com/office/drawing/2014/main" id="{47BE16AF-BFA3-064F-F9C1-E654289A6303}"/>
              </a:ext>
            </a:extLst>
          </p:cNvPr>
          <p:cNvSpPr/>
          <p:nvPr/>
        </p:nvSpPr>
        <p:spPr>
          <a:xfrm>
            <a:off x="9996661" y="112141"/>
            <a:ext cx="1709257" cy="349005"/>
          </a:xfrm>
          <a:prstGeom prst="rect">
            <a:avLst/>
          </a:prstGeom>
          <a:solidFill>
            <a:srgbClr val="3F6797"/>
          </a:solidFill>
          <a:ln w="9525">
            <a:solidFill>
              <a:srgbClr val="3F679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altLang="ja-JP" sz="1100">
                <a:solidFill>
                  <a:schemeClr val="bg1"/>
                </a:solidFill>
                <a:latin typeface="Meiryo UI" panose="020B0604030504040204" pitchFamily="50" charset="-128"/>
                <a:ea typeface="Meiryo UI" panose="020B0604030504040204" pitchFamily="50" charset="-128"/>
              </a:rPr>
              <a:t>2/25</a:t>
            </a:r>
            <a:r>
              <a:rPr lang="ja-JP" altLang="en-US" sz="1100">
                <a:solidFill>
                  <a:schemeClr val="bg1"/>
                </a:solidFill>
                <a:latin typeface="Meiryo UI" panose="020B0604030504040204" pitchFamily="50" charset="-128"/>
                <a:ea typeface="Meiryo UI" panose="020B0604030504040204" pitchFamily="50" charset="-128"/>
              </a:rPr>
              <a:t>時点　備忘</a:t>
            </a:r>
          </a:p>
        </p:txBody>
      </p:sp>
      <p:sp>
        <p:nvSpPr>
          <p:cNvPr id="6" name="正方形/長方形 5">
            <a:extLst>
              <a:ext uri="{FF2B5EF4-FFF2-40B4-BE49-F238E27FC236}">
                <a16:creationId xmlns:a16="http://schemas.microsoft.com/office/drawing/2014/main" id="{51A87EA2-36E9-065E-6FA3-F6D9BE374376}"/>
              </a:ext>
            </a:extLst>
          </p:cNvPr>
          <p:cNvSpPr/>
          <p:nvPr/>
        </p:nvSpPr>
        <p:spPr>
          <a:xfrm>
            <a:off x="330227" y="1475479"/>
            <a:ext cx="946932" cy="744016"/>
          </a:xfrm>
          <a:prstGeom prst="rect">
            <a:avLst/>
          </a:prstGeom>
          <a:solidFill>
            <a:schemeClr val="bg1">
              <a:lumMod val="5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ja-JP" altLang="en-US" sz="1200" b="1">
                <a:solidFill>
                  <a:schemeClr val="bg1"/>
                </a:solidFill>
                <a:latin typeface="+mn-ea"/>
              </a:rPr>
              <a:t>ケース</a:t>
            </a:r>
          </a:p>
        </p:txBody>
      </p:sp>
      <p:sp>
        <p:nvSpPr>
          <p:cNvPr id="8" name="正方形/長方形 7">
            <a:extLst>
              <a:ext uri="{FF2B5EF4-FFF2-40B4-BE49-F238E27FC236}">
                <a16:creationId xmlns:a16="http://schemas.microsoft.com/office/drawing/2014/main" id="{AF4438DF-6E0F-0128-685E-DC3D94FEF2DE}"/>
              </a:ext>
            </a:extLst>
          </p:cNvPr>
          <p:cNvSpPr/>
          <p:nvPr/>
        </p:nvSpPr>
        <p:spPr>
          <a:xfrm>
            <a:off x="1277159" y="1475479"/>
            <a:ext cx="10584613" cy="744016"/>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357188" indent="-261938">
              <a:spcBef>
                <a:spcPts val="600"/>
              </a:spcBef>
              <a:buFont typeface="Wingdings" panose="05000000000000000000" pitchFamily="2" charset="2"/>
              <a:buChar char="ü"/>
            </a:pPr>
            <a:r>
              <a:rPr lang="ja-JP" altLang="en-US" sz="1400">
                <a:solidFill>
                  <a:schemeClr val="accent4">
                    <a:lumMod val="65000"/>
                    <a:lumOff val="35000"/>
                  </a:schemeClr>
                </a:solidFill>
                <a:latin typeface="+mn-ea"/>
              </a:rPr>
              <a:t>請求①：</a:t>
            </a:r>
            <a:r>
              <a:rPr lang="en-US" altLang="ja-JP" sz="1400">
                <a:solidFill>
                  <a:schemeClr val="accent4">
                    <a:lumMod val="65000"/>
                    <a:lumOff val="35000"/>
                  </a:schemeClr>
                </a:solidFill>
                <a:latin typeface="+mn-ea"/>
              </a:rPr>
              <a:t>10,000</a:t>
            </a:r>
            <a:r>
              <a:rPr lang="ja-JP" altLang="en-US" sz="1400">
                <a:solidFill>
                  <a:schemeClr val="accent4">
                    <a:lumMod val="65000"/>
                    <a:lumOff val="35000"/>
                  </a:schemeClr>
                </a:solidFill>
                <a:latin typeface="+mn-ea"/>
              </a:rPr>
              <a:t>円に対して</a:t>
            </a:r>
            <a:r>
              <a:rPr lang="en-US" altLang="ja-JP" sz="1400">
                <a:solidFill>
                  <a:schemeClr val="accent4">
                    <a:lumMod val="65000"/>
                    <a:lumOff val="35000"/>
                  </a:schemeClr>
                </a:solidFill>
                <a:latin typeface="+mn-ea"/>
              </a:rPr>
              <a:t>10,000</a:t>
            </a:r>
            <a:r>
              <a:rPr lang="ja-JP" altLang="en-US" sz="1400">
                <a:solidFill>
                  <a:schemeClr val="accent4">
                    <a:lumMod val="65000"/>
                    <a:lumOff val="35000"/>
                  </a:schemeClr>
                </a:solidFill>
                <a:latin typeface="+mn-ea"/>
              </a:rPr>
              <a:t>円の入金があったが、請求①と同時に請求②：</a:t>
            </a:r>
            <a:r>
              <a:rPr lang="en-US" altLang="ja-JP" sz="1400">
                <a:solidFill>
                  <a:schemeClr val="accent4">
                    <a:lumMod val="65000"/>
                    <a:lumOff val="35000"/>
                  </a:schemeClr>
                </a:solidFill>
                <a:latin typeface="+mn-ea"/>
              </a:rPr>
              <a:t>880</a:t>
            </a:r>
            <a:r>
              <a:rPr lang="ja-JP" altLang="en-US" sz="1400">
                <a:solidFill>
                  <a:schemeClr val="accent4">
                    <a:lumMod val="65000"/>
                    <a:lumOff val="35000"/>
                  </a:schemeClr>
                </a:solidFill>
                <a:latin typeface="+mn-ea"/>
              </a:rPr>
              <a:t>円も消し込まれた</a:t>
            </a:r>
            <a:endParaRPr lang="en-US" altLang="ja-JP" sz="1400">
              <a:solidFill>
                <a:schemeClr val="accent4">
                  <a:lumMod val="65000"/>
                  <a:lumOff val="35000"/>
                </a:schemeClr>
              </a:solidFill>
              <a:latin typeface="+mn-ea"/>
            </a:endParaRPr>
          </a:p>
          <a:p>
            <a:pPr marL="95250">
              <a:spcBef>
                <a:spcPts val="600"/>
              </a:spcBef>
              <a:tabLst>
                <a:tab pos="357188" algn="l"/>
              </a:tabLst>
            </a:pPr>
            <a:r>
              <a:rPr lang="ja-JP" altLang="en-US" sz="1400">
                <a:solidFill>
                  <a:schemeClr val="accent4">
                    <a:lumMod val="65000"/>
                    <a:lumOff val="35000"/>
                  </a:schemeClr>
                </a:solidFill>
                <a:latin typeface="+mn-ea"/>
              </a:rPr>
              <a:t>➡</a:t>
            </a:r>
            <a:r>
              <a:rPr lang="en-US" altLang="ja-JP" sz="1400">
                <a:solidFill>
                  <a:schemeClr val="accent4">
                    <a:lumMod val="65000"/>
                    <a:lumOff val="35000"/>
                  </a:schemeClr>
                </a:solidFill>
                <a:latin typeface="+mn-ea"/>
              </a:rPr>
              <a:t>	</a:t>
            </a:r>
            <a:r>
              <a:rPr lang="ja-JP" altLang="en-US" sz="1400">
                <a:solidFill>
                  <a:schemeClr val="accent4">
                    <a:lumMod val="65000"/>
                    <a:lumOff val="35000"/>
                  </a:schemeClr>
                </a:solidFill>
                <a:latin typeface="+mn-ea"/>
              </a:rPr>
              <a:t>この場合、消込完了に見えるため、請求①、②ともに移行対象外となる ＝ 修正する場合、</a:t>
            </a:r>
            <a:r>
              <a:rPr lang="en-US" altLang="ja-JP" sz="1400">
                <a:solidFill>
                  <a:schemeClr val="accent4">
                    <a:lumMod val="65000"/>
                    <a:lumOff val="35000"/>
                  </a:schemeClr>
                </a:solidFill>
                <a:latin typeface="+mn-ea"/>
              </a:rPr>
              <a:t>ZD</a:t>
            </a:r>
            <a:r>
              <a:rPr lang="ja-JP" altLang="en-US" sz="1400">
                <a:solidFill>
                  <a:schemeClr val="accent4">
                    <a:lumMod val="65000"/>
                    <a:lumOff val="35000"/>
                  </a:schemeClr>
                </a:solidFill>
                <a:latin typeface="+mn-ea"/>
              </a:rPr>
              <a:t>伝票の登録が必要となる</a:t>
            </a:r>
            <a:endParaRPr kumimoji="1" lang="ja-JP" altLang="en-US" sz="1400">
              <a:solidFill>
                <a:schemeClr val="tx1">
                  <a:lumMod val="65000"/>
                  <a:lumOff val="35000"/>
                </a:schemeClr>
              </a:solidFill>
            </a:endParaRPr>
          </a:p>
        </p:txBody>
      </p:sp>
      <p:sp>
        <p:nvSpPr>
          <p:cNvPr id="11" name="二等辺三角形 10">
            <a:extLst>
              <a:ext uri="{FF2B5EF4-FFF2-40B4-BE49-F238E27FC236}">
                <a16:creationId xmlns:a16="http://schemas.microsoft.com/office/drawing/2014/main" id="{239205FC-A0D7-6EC3-5420-957BE6DB13B1}"/>
              </a:ext>
            </a:extLst>
          </p:cNvPr>
          <p:cNvSpPr/>
          <p:nvPr/>
        </p:nvSpPr>
        <p:spPr>
          <a:xfrm rot="10800000">
            <a:off x="4803459" y="2349627"/>
            <a:ext cx="2585083" cy="191286"/>
          </a:xfrm>
          <a:prstGeom prst="triangle">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lin ang="5400000" scaled="1"/>
            <a:tileRect/>
          </a:gra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endParaRPr kumimoji="1" lang="ja-JP" altLang="en-US" sz="1000">
              <a:solidFill>
                <a:schemeClr val="accent4">
                  <a:lumMod val="65000"/>
                  <a:lumOff val="35000"/>
                </a:schemeClr>
              </a:solidFill>
              <a:latin typeface="+mn-ea"/>
            </a:endParaRPr>
          </a:p>
        </p:txBody>
      </p:sp>
      <p:sp>
        <p:nvSpPr>
          <p:cNvPr id="12" name="正方形/長方形 11">
            <a:extLst>
              <a:ext uri="{FF2B5EF4-FFF2-40B4-BE49-F238E27FC236}">
                <a16:creationId xmlns:a16="http://schemas.microsoft.com/office/drawing/2014/main" id="{60CD8DD3-C22A-C982-B0CD-6506106E1E46}"/>
              </a:ext>
            </a:extLst>
          </p:cNvPr>
          <p:cNvSpPr/>
          <p:nvPr/>
        </p:nvSpPr>
        <p:spPr>
          <a:xfrm>
            <a:off x="330227" y="2671046"/>
            <a:ext cx="946932" cy="744016"/>
          </a:xfrm>
          <a:prstGeom prst="rect">
            <a:avLst/>
          </a:prstGeom>
          <a:solidFill>
            <a:schemeClr val="bg1">
              <a:lumMod val="5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ja-JP" altLang="en-US" sz="1200" b="1">
                <a:solidFill>
                  <a:schemeClr val="bg1"/>
                </a:solidFill>
                <a:latin typeface="+mn-ea"/>
              </a:rPr>
              <a:t>現時点の</a:t>
            </a:r>
            <a:br>
              <a:rPr lang="en-US" altLang="ja-JP" sz="1200" b="1">
                <a:solidFill>
                  <a:schemeClr val="bg1"/>
                </a:solidFill>
                <a:latin typeface="+mn-ea"/>
              </a:rPr>
            </a:br>
            <a:r>
              <a:rPr lang="ja-JP" altLang="en-US" sz="1200" b="1">
                <a:solidFill>
                  <a:schemeClr val="bg1"/>
                </a:solidFill>
                <a:latin typeface="+mn-ea"/>
              </a:rPr>
              <a:t>見解</a:t>
            </a:r>
          </a:p>
        </p:txBody>
      </p:sp>
      <p:sp>
        <p:nvSpPr>
          <p:cNvPr id="13" name="正方形/長方形 12">
            <a:extLst>
              <a:ext uri="{FF2B5EF4-FFF2-40B4-BE49-F238E27FC236}">
                <a16:creationId xmlns:a16="http://schemas.microsoft.com/office/drawing/2014/main" id="{BABA62BC-9C32-A547-237B-B14369EA5B6F}"/>
              </a:ext>
            </a:extLst>
          </p:cNvPr>
          <p:cNvSpPr/>
          <p:nvPr/>
        </p:nvSpPr>
        <p:spPr>
          <a:xfrm>
            <a:off x="1277159" y="2671046"/>
            <a:ext cx="10584613" cy="744016"/>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357188" indent="-261938">
              <a:spcBef>
                <a:spcPts val="600"/>
              </a:spcBef>
              <a:buFont typeface="Wingdings" panose="05000000000000000000" pitchFamily="2" charset="2"/>
              <a:buChar char="ü"/>
            </a:pPr>
            <a:r>
              <a:rPr lang="ja-JP" altLang="en-US" sz="1400">
                <a:solidFill>
                  <a:schemeClr val="tx1">
                    <a:lumMod val="65000"/>
                    <a:lumOff val="35000"/>
                  </a:schemeClr>
                </a:solidFill>
              </a:rPr>
              <a:t>本来の入金額（</a:t>
            </a:r>
            <a:r>
              <a:rPr lang="en-US" altLang="ja-JP" sz="1400">
                <a:solidFill>
                  <a:schemeClr val="tx1">
                    <a:lumMod val="65000"/>
                    <a:lumOff val="35000"/>
                  </a:schemeClr>
                </a:solidFill>
              </a:rPr>
              <a:t>10,000</a:t>
            </a:r>
            <a:r>
              <a:rPr lang="ja-JP" altLang="en-US" sz="1400">
                <a:solidFill>
                  <a:schemeClr val="tx1">
                    <a:lumMod val="65000"/>
                    <a:lumOff val="35000"/>
                  </a:schemeClr>
                </a:solidFill>
              </a:rPr>
              <a:t>円）と手数料額（</a:t>
            </a:r>
            <a:r>
              <a:rPr lang="en-US" altLang="ja-JP" sz="1400">
                <a:solidFill>
                  <a:schemeClr val="tx1">
                    <a:lumMod val="65000"/>
                    <a:lumOff val="35000"/>
                  </a:schemeClr>
                </a:solidFill>
              </a:rPr>
              <a:t>880</a:t>
            </a:r>
            <a:r>
              <a:rPr lang="ja-JP" altLang="en-US" sz="1400">
                <a:solidFill>
                  <a:schemeClr val="tx1">
                    <a:lumMod val="65000"/>
                    <a:lumOff val="35000"/>
                  </a:schemeClr>
                </a:solidFill>
              </a:rPr>
              <a:t>円）と誤認して自動消込処理が動作しているように見える</a:t>
            </a:r>
            <a:endParaRPr lang="en-US" altLang="ja-JP" sz="1400">
              <a:solidFill>
                <a:schemeClr val="tx1">
                  <a:lumMod val="65000"/>
                  <a:lumOff val="35000"/>
                </a:schemeClr>
              </a:solidFill>
            </a:endParaRPr>
          </a:p>
          <a:p>
            <a:pPr marL="357188" indent="-261938">
              <a:spcBef>
                <a:spcPts val="600"/>
              </a:spcBef>
              <a:buFont typeface="Wingdings" panose="05000000000000000000" pitchFamily="2" charset="2"/>
              <a:buChar char="ü"/>
            </a:pPr>
            <a:r>
              <a:rPr kumimoji="1" lang="ja-JP" altLang="en-US" sz="1400">
                <a:solidFill>
                  <a:schemeClr val="tx1">
                    <a:lumMod val="65000"/>
                    <a:lumOff val="35000"/>
                  </a:schemeClr>
                </a:solidFill>
              </a:rPr>
              <a:t>同一法人に対し、たまたま</a:t>
            </a:r>
            <a:r>
              <a:rPr kumimoji="1" lang="en-US" altLang="ja-JP" sz="1400">
                <a:solidFill>
                  <a:schemeClr val="tx1">
                    <a:lumMod val="65000"/>
                    <a:lumOff val="35000"/>
                  </a:schemeClr>
                </a:solidFill>
              </a:rPr>
              <a:t>880</a:t>
            </a:r>
            <a:r>
              <a:rPr kumimoji="1" lang="ja-JP" altLang="en-US" sz="1400">
                <a:solidFill>
                  <a:schemeClr val="tx1">
                    <a:lumMod val="65000"/>
                    <a:lumOff val="35000"/>
                  </a:schemeClr>
                </a:solidFill>
              </a:rPr>
              <a:t>円の請求が存在したため、それぞれを自動消込しているように見える</a:t>
            </a:r>
          </a:p>
        </p:txBody>
      </p:sp>
      <p:sp>
        <p:nvSpPr>
          <p:cNvPr id="7" name="正方形/長方形 6">
            <a:extLst>
              <a:ext uri="{FF2B5EF4-FFF2-40B4-BE49-F238E27FC236}">
                <a16:creationId xmlns:a16="http://schemas.microsoft.com/office/drawing/2014/main" id="{9290DC8B-81CC-C7A5-0DEE-7C66E3E71575}"/>
              </a:ext>
            </a:extLst>
          </p:cNvPr>
          <p:cNvSpPr/>
          <p:nvPr/>
        </p:nvSpPr>
        <p:spPr>
          <a:xfrm>
            <a:off x="330227" y="3746157"/>
            <a:ext cx="946932" cy="1146633"/>
          </a:xfrm>
          <a:prstGeom prst="rect">
            <a:avLst/>
          </a:prstGeom>
          <a:solidFill>
            <a:srgbClr val="3F6797"/>
          </a:solidFill>
          <a:ln w="9525">
            <a:solidFill>
              <a:srgbClr val="3F6797"/>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altLang="ja-JP" sz="1200" b="1">
                <a:solidFill>
                  <a:schemeClr val="bg1"/>
                </a:solidFill>
                <a:latin typeface="+mn-ea"/>
              </a:rPr>
              <a:t>ZD</a:t>
            </a:r>
            <a:r>
              <a:rPr lang="ja-JP" altLang="en-US" sz="1200" b="1">
                <a:solidFill>
                  <a:schemeClr val="bg1"/>
                </a:solidFill>
                <a:latin typeface="+mn-ea"/>
              </a:rPr>
              <a:t>ツールを</a:t>
            </a:r>
            <a:endParaRPr lang="en-US" altLang="ja-JP" sz="1200" b="1">
              <a:solidFill>
                <a:schemeClr val="bg1"/>
              </a:solidFill>
              <a:latin typeface="+mn-ea"/>
            </a:endParaRPr>
          </a:p>
          <a:p>
            <a:pPr algn="ctr"/>
            <a:r>
              <a:rPr lang="ja-JP" altLang="en-US" sz="1200" b="1">
                <a:solidFill>
                  <a:schemeClr val="bg1"/>
                </a:solidFill>
                <a:latin typeface="+mn-ea"/>
              </a:rPr>
              <a:t>利用した</a:t>
            </a:r>
            <a:endParaRPr lang="en-US" altLang="ja-JP" sz="1200" b="1">
              <a:solidFill>
                <a:schemeClr val="bg1"/>
              </a:solidFill>
              <a:latin typeface="+mn-ea"/>
            </a:endParaRPr>
          </a:p>
          <a:p>
            <a:pPr algn="ctr"/>
            <a:r>
              <a:rPr lang="ja-JP" altLang="en-US" sz="1200" b="1">
                <a:solidFill>
                  <a:schemeClr val="bg1"/>
                </a:solidFill>
                <a:latin typeface="+mn-ea"/>
              </a:rPr>
              <a:t>場合の挙動</a:t>
            </a:r>
          </a:p>
        </p:txBody>
      </p:sp>
      <p:sp>
        <p:nvSpPr>
          <p:cNvPr id="9" name="正方形/長方形 8">
            <a:extLst>
              <a:ext uri="{FF2B5EF4-FFF2-40B4-BE49-F238E27FC236}">
                <a16:creationId xmlns:a16="http://schemas.microsoft.com/office/drawing/2014/main" id="{54757020-AD81-E437-C53A-12AF74902818}"/>
              </a:ext>
            </a:extLst>
          </p:cNvPr>
          <p:cNvSpPr/>
          <p:nvPr/>
        </p:nvSpPr>
        <p:spPr>
          <a:xfrm>
            <a:off x="1277159" y="3746157"/>
            <a:ext cx="10584613" cy="1146633"/>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357188" indent="-261938">
              <a:spcBef>
                <a:spcPts val="600"/>
              </a:spcBef>
              <a:buFont typeface="Wingdings" panose="05000000000000000000" pitchFamily="2" charset="2"/>
              <a:buChar char="ü"/>
            </a:pPr>
            <a:r>
              <a:rPr lang="en-US" altLang="ja-JP" sz="1400">
                <a:solidFill>
                  <a:schemeClr val="tx1">
                    <a:lumMod val="65000"/>
                    <a:lumOff val="35000"/>
                  </a:schemeClr>
                </a:solidFill>
              </a:rPr>
              <a:t>ZD</a:t>
            </a:r>
            <a:r>
              <a:rPr lang="ja-JP" altLang="en-US" sz="1400">
                <a:solidFill>
                  <a:schemeClr val="tx1">
                    <a:lumMod val="65000"/>
                    <a:lumOff val="35000"/>
                  </a:schemeClr>
                </a:solidFill>
              </a:rPr>
              <a:t>ツールでは上記のような誤消込が発生したかどうかを検知することは困難なため、通常通り下記の</a:t>
            </a:r>
            <a:r>
              <a:rPr lang="en-US" altLang="ja-JP" sz="1400">
                <a:solidFill>
                  <a:schemeClr val="tx1">
                    <a:lumMod val="65000"/>
                    <a:lumOff val="35000"/>
                  </a:schemeClr>
                </a:solidFill>
              </a:rPr>
              <a:t>ZD</a:t>
            </a:r>
            <a:r>
              <a:rPr lang="ja-JP" altLang="en-US" sz="1400">
                <a:solidFill>
                  <a:schemeClr val="tx1">
                    <a:lumMod val="65000"/>
                    <a:lumOff val="35000"/>
                  </a:schemeClr>
                </a:solidFill>
              </a:rPr>
              <a:t>伝票を登録することになる</a:t>
            </a:r>
            <a:br>
              <a:rPr lang="en-US" altLang="ja-JP" sz="1400">
                <a:solidFill>
                  <a:schemeClr val="tx1">
                    <a:lumMod val="65000"/>
                    <a:lumOff val="35000"/>
                  </a:schemeClr>
                </a:solidFill>
              </a:rPr>
            </a:br>
            <a:r>
              <a:rPr lang="en-US" altLang="ja-JP" sz="1400">
                <a:solidFill>
                  <a:schemeClr val="tx1">
                    <a:lumMod val="65000"/>
                    <a:lumOff val="35000"/>
                  </a:schemeClr>
                </a:solidFill>
              </a:rPr>
              <a:t>	</a:t>
            </a:r>
            <a:r>
              <a:rPr lang="ja-JP" altLang="en-US" sz="1400">
                <a:solidFill>
                  <a:schemeClr val="tx1">
                    <a:lumMod val="65000"/>
                    <a:lumOff val="35000"/>
                  </a:schemeClr>
                </a:solidFill>
              </a:rPr>
              <a:t>売掛金 </a:t>
            </a:r>
            <a:r>
              <a:rPr lang="en-US" altLang="ja-JP" sz="1400">
                <a:solidFill>
                  <a:schemeClr val="tx1">
                    <a:lumMod val="65000"/>
                    <a:lumOff val="35000"/>
                  </a:schemeClr>
                </a:solidFill>
              </a:rPr>
              <a:t>10,000</a:t>
            </a:r>
            <a:r>
              <a:rPr lang="ja-JP" altLang="en-US" sz="1400">
                <a:solidFill>
                  <a:schemeClr val="tx1">
                    <a:lumMod val="65000"/>
                    <a:lumOff val="35000"/>
                  </a:schemeClr>
                </a:solidFill>
              </a:rPr>
              <a:t> ／ </a:t>
            </a:r>
            <a:r>
              <a:rPr lang="ja-JP" altLang="en-US" sz="1400" b="1">
                <a:solidFill>
                  <a:srgbClr val="C00000"/>
                </a:solidFill>
                <a:latin typeface="+mj-lt"/>
              </a:rPr>
              <a:t>仮受金 </a:t>
            </a:r>
            <a:r>
              <a:rPr lang="en-US" altLang="ja-JP" sz="1400" b="1">
                <a:solidFill>
                  <a:srgbClr val="C00000"/>
                </a:solidFill>
                <a:latin typeface="+mj-lt"/>
              </a:rPr>
              <a:t>10,880</a:t>
            </a:r>
            <a:r>
              <a:rPr lang="ja-JP" altLang="en-US" sz="1400" b="1">
                <a:solidFill>
                  <a:srgbClr val="C00000"/>
                </a:solidFill>
                <a:latin typeface="+mj-lt"/>
              </a:rPr>
              <a:t> </a:t>
            </a:r>
            <a:r>
              <a:rPr lang="ja-JP" altLang="en-US" sz="1400">
                <a:solidFill>
                  <a:srgbClr val="C00000"/>
                </a:solidFill>
                <a:latin typeface="+mj-lt"/>
              </a:rPr>
              <a:t>（実際の入金額は</a:t>
            </a:r>
            <a:r>
              <a:rPr lang="en-US" altLang="ja-JP" sz="1400">
                <a:solidFill>
                  <a:srgbClr val="C00000"/>
                </a:solidFill>
                <a:latin typeface="+mj-lt"/>
              </a:rPr>
              <a:t>10,000</a:t>
            </a:r>
            <a:r>
              <a:rPr lang="ja-JP" altLang="en-US" sz="1400">
                <a:solidFill>
                  <a:srgbClr val="C00000"/>
                </a:solidFill>
                <a:latin typeface="+mj-lt"/>
              </a:rPr>
              <a:t>円だが、</a:t>
            </a:r>
            <a:r>
              <a:rPr lang="en-US" altLang="ja-JP" sz="1400">
                <a:solidFill>
                  <a:srgbClr val="C00000"/>
                </a:solidFill>
                <a:latin typeface="+mj-lt"/>
              </a:rPr>
              <a:t>10,880</a:t>
            </a:r>
            <a:r>
              <a:rPr lang="ja-JP" altLang="en-US" sz="1400">
                <a:solidFill>
                  <a:srgbClr val="C00000"/>
                </a:solidFill>
                <a:latin typeface="+mj-lt"/>
              </a:rPr>
              <a:t>円の仮受金が計上されてしまう）</a:t>
            </a:r>
            <a:br>
              <a:rPr lang="en-US" altLang="ja-JP" sz="1400">
                <a:solidFill>
                  <a:schemeClr val="tx1">
                    <a:lumMod val="65000"/>
                    <a:lumOff val="35000"/>
                  </a:schemeClr>
                </a:solidFill>
              </a:rPr>
            </a:br>
            <a:r>
              <a:rPr lang="en-US" altLang="ja-JP" sz="1400">
                <a:solidFill>
                  <a:schemeClr val="tx1">
                    <a:lumMod val="65000"/>
                    <a:lumOff val="35000"/>
                  </a:schemeClr>
                </a:solidFill>
              </a:rPr>
              <a:t>	</a:t>
            </a:r>
            <a:r>
              <a:rPr lang="ja-JP" altLang="en-US" sz="1400">
                <a:solidFill>
                  <a:schemeClr val="tx1">
                    <a:lumMod val="65000"/>
                    <a:lumOff val="35000"/>
                  </a:schemeClr>
                </a:solidFill>
              </a:rPr>
              <a:t>売掛金 </a:t>
            </a:r>
            <a:r>
              <a:rPr lang="en-US" altLang="ja-JP" sz="1400">
                <a:solidFill>
                  <a:schemeClr val="tx1">
                    <a:lumMod val="65000"/>
                    <a:lumOff val="35000"/>
                  </a:schemeClr>
                </a:solidFill>
              </a:rPr>
              <a:t>880</a:t>
            </a:r>
          </a:p>
          <a:p>
            <a:pPr marL="357188" indent="-261938">
              <a:spcBef>
                <a:spcPts val="600"/>
              </a:spcBef>
              <a:buFont typeface="Wingdings" panose="05000000000000000000" pitchFamily="2" charset="2"/>
              <a:buChar char="ü"/>
            </a:pPr>
            <a:r>
              <a:rPr lang="en-US" altLang="ja-JP" sz="1400">
                <a:solidFill>
                  <a:schemeClr val="tx1">
                    <a:lumMod val="65000"/>
                    <a:lumOff val="35000"/>
                  </a:schemeClr>
                </a:solidFill>
              </a:rPr>
              <a:t>SAP</a:t>
            </a:r>
            <a:r>
              <a:rPr lang="ja-JP" altLang="en-US" sz="1400">
                <a:solidFill>
                  <a:schemeClr val="tx1">
                    <a:lumMod val="65000"/>
                    <a:lumOff val="35000"/>
                  </a:schemeClr>
                </a:solidFill>
              </a:rPr>
              <a:t>では、貸借がズレてしまうために、</a:t>
            </a:r>
            <a:r>
              <a:rPr lang="en-US" altLang="ja-JP" sz="1400">
                <a:solidFill>
                  <a:schemeClr val="tx1">
                    <a:lumMod val="65000"/>
                    <a:lumOff val="35000"/>
                  </a:schemeClr>
                </a:solidFill>
              </a:rPr>
              <a:t>10,880</a:t>
            </a:r>
            <a:r>
              <a:rPr lang="ja-JP" altLang="en-US" sz="1400">
                <a:solidFill>
                  <a:schemeClr val="tx1">
                    <a:lumMod val="65000"/>
                    <a:lumOff val="35000"/>
                  </a:schemeClr>
                </a:solidFill>
              </a:rPr>
              <a:t>円を</a:t>
            </a:r>
            <a:r>
              <a:rPr lang="en-US" altLang="ja-JP" sz="1400">
                <a:solidFill>
                  <a:schemeClr val="tx1">
                    <a:lumMod val="65000"/>
                    <a:lumOff val="35000"/>
                  </a:schemeClr>
                </a:solidFill>
              </a:rPr>
              <a:t>10,000</a:t>
            </a:r>
            <a:r>
              <a:rPr lang="ja-JP" altLang="en-US" sz="1400">
                <a:solidFill>
                  <a:schemeClr val="tx1">
                    <a:lumMod val="65000"/>
                    <a:lumOff val="35000"/>
                  </a:schemeClr>
                </a:solidFill>
              </a:rPr>
              <a:t>円に是正することはできない（</a:t>
            </a:r>
            <a:r>
              <a:rPr lang="en-US" altLang="ja-JP" sz="1400">
                <a:solidFill>
                  <a:schemeClr val="tx1">
                    <a:lumMod val="65000"/>
                    <a:lumOff val="35000"/>
                  </a:schemeClr>
                </a:solidFill>
              </a:rPr>
              <a:t>NRI</a:t>
            </a:r>
            <a:r>
              <a:rPr lang="ja-JP" altLang="en-US" sz="1400">
                <a:solidFill>
                  <a:schemeClr val="tx1">
                    <a:lumMod val="65000"/>
                    <a:lumOff val="35000"/>
                  </a:schemeClr>
                </a:solidFill>
              </a:rPr>
              <a:t>湯浅さん確認済）</a:t>
            </a:r>
            <a:endParaRPr lang="en-US" altLang="ja-JP" sz="1400">
              <a:solidFill>
                <a:schemeClr val="tx1">
                  <a:lumMod val="65000"/>
                  <a:lumOff val="35000"/>
                </a:schemeClr>
              </a:solidFill>
            </a:endParaRPr>
          </a:p>
        </p:txBody>
      </p:sp>
      <p:cxnSp>
        <p:nvCxnSpPr>
          <p:cNvPr id="14" name="直線コネクタ 13">
            <a:extLst>
              <a:ext uri="{FF2B5EF4-FFF2-40B4-BE49-F238E27FC236}">
                <a16:creationId xmlns:a16="http://schemas.microsoft.com/office/drawing/2014/main" id="{C15627C3-5653-F7CC-9892-11B5C0352286}"/>
              </a:ext>
            </a:extLst>
          </p:cNvPr>
          <p:cNvCxnSpPr>
            <a:cxnSpLocks/>
          </p:cNvCxnSpPr>
          <p:nvPr/>
        </p:nvCxnSpPr>
        <p:spPr>
          <a:xfrm>
            <a:off x="330227" y="5038107"/>
            <a:ext cx="11531545"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5" name="正方形/長方形 14">
            <a:extLst>
              <a:ext uri="{FF2B5EF4-FFF2-40B4-BE49-F238E27FC236}">
                <a16:creationId xmlns:a16="http://schemas.microsoft.com/office/drawing/2014/main" id="{8F119085-3DDB-D0F3-53D0-3155B230674C}"/>
              </a:ext>
            </a:extLst>
          </p:cNvPr>
          <p:cNvSpPr/>
          <p:nvPr/>
        </p:nvSpPr>
        <p:spPr>
          <a:xfrm>
            <a:off x="330227" y="5436519"/>
            <a:ext cx="11531546" cy="89014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438150" indent="-342900">
              <a:spcBef>
                <a:spcPts val="600"/>
              </a:spcBef>
              <a:buFont typeface="+mj-lt"/>
              <a:buAutoNum type="arabicPeriod"/>
            </a:pPr>
            <a:r>
              <a:rPr lang="en-US" altLang="ja-JP" sz="1400">
                <a:solidFill>
                  <a:schemeClr val="tx1">
                    <a:lumMod val="65000"/>
                    <a:lumOff val="35000"/>
                  </a:schemeClr>
                </a:solidFill>
              </a:rPr>
              <a:t>ZD</a:t>
            </a:r>
            <a:r>
              <a:rPr lang="ja-JP" altLang="en-US" sz="1400">
                <a:solidFill>
                  <a:schemeClr val="tx1">
                    <a:lumMod val="65000"/>
                    <a:lumOff val="35000"/>
                  </a:schemeClr>
                </a:solidFill>
              </a:rPr>
              <a:t>伝票を正しく手動で登録する ・・・ </a:t>
            </a:r>
            <a:r>
              <a:rPr lang="en-US" altLang="ja-JP" sz="1400">
                <a:solidFill>
                  <a:schemeClr val="tx1">
                    <a:lumMod val="65000"/>
                    <a:lumOff val="35000"/>
                  </a:schemeClr>
                </a:solidFill>
              </a:rPr>
              <a:t>ZD</a:t>
            </a:r>
            <a:r>
              <a:rPr lang="ja-JP" altLang="en-US" sz="1400">
                <a:solidFill>
                  <a:schemeClr val="tx1">
                    <a:lumMod val="65000"/>
                    <a:lumOff val="35000"/>
                  </a:schemeClr>
                </a:solidFill>
              </a:rPr>
              <a:t>ツールの開発背景を鑑みるとハードルが高い認識</a:t>
            </a:r>
            <a:endParaRPr lang="en-US" altLang="ja-JP" sz="1400">
              <a:solidFill>
                <a:schemeClr val="tx1">
                  <a:lumMod val="65000"/>
                  <a:lumOff val="35000"/>
                </a:schemeClr>
              </a:solidFill>
            </a:endParaRPr>
          </a:p>
          <a:p>
            <a:pPr marL="438150" indent="-342900">
              <a:spcBef>
                <a:spcPts val="600"/>
              </a:spcBef>
              <a:buFont typeface="+mj-lt"/>
              <a:buAutoNum type="arabicPeriod"/>
            </a:pPr>
            <a:r>
              <a:rPr lang="ja-JP" altLang="en-US" sz="1400">
                <a:solidFill>
                  <a:schemeClr val="tx1">
                    <a:lumMod val="65000"/>
                    <a:lumOff val="35000"/>
                  </a:schemeClr>
                </a:solidFill>
              </a:rPr>
              <a:t>移行前に本ケースが残らないようクリーニングする ・・・ </a:t>
            </a:r>
            <a:r>
              <a:rPr lang="en-US" altLang="ja-JP" sz="1400">
                <a:solidFill>
                  <a:schemeClr val="tx1">
                    <a:lumMod val="65000"/>
                    <a:lumOff val="35000"/>
                  </a:schemeClr>
                </a:solidFill>
              </a:rPr>
              <a:t>AsIs</a:t>
            </a:r>
            <a:r>
              <a:rPr lang="ja-JP" altLang="en-US" sz="1400">
                <a:solidFill>
                  <a:schemeClr val="tx1">
                    <a:lumMod val="65000"/>
                    <a:lumOff val="35000"/>
                  </a:schemeClr>
                </a:solidFill>
              </a:rPr>
              <a:t>の挙動について正確な原因把握が必要</a:t>
            </a:r>
            <a:endParaRPr lang="en-US" altLang="ja-JP" sz="1400">
              <a:solidFill>
                <a:schemeClr val="tx1">
                  <a:lumMod val="65000"/>
                  <a:lumOff val="35000"/>
                </a:schemeClr>
              </a:solidFill>
            </a:endParaRPr>
          </a:p>
          <a:p>
            <a:pPr marL="438150" indent="-342900">
              <a:spcBef>
                <a:spcPts val="600"/>
              </a:spcBef>
              <a:buFont typeface="+mj-lt"/>
              <a:buAutoNum type="arabicPeriod"/>
            </a:pPr>
            <a:r>
              <a:rPr lang="en-US" altLang="ja-JP" sz="1400">
                <a:solidFill>
                  <a:schemeClr val="tx1">
                    <a:lumMod val="65000"/>
                    <a:lumOff val="35000"/>
                  </a:schemeClr>
                </a:solidFill>
              </a:rPr>
              <a:t>ZD</a:t>
            </a:r>
            <a:r>
              <a:rPr lang="ja-JP" altLang="en-US" sz="1400">
                <a:solidFill>
                  <a:schemeClr val="tx1">
                    <a:lumMod val="65000"/>
                    <a:lumOff val="35000"/>
                  </a:schemeClr>
                </a:solidFill>
              </a:rPr>
              <a:t>ツールをリッチに改修する（本ケースの場合は異なる伝票を作成できるようにする） ・・・ 大幅な追加開発となる</a:t>
            </a:r>
            <a:endParaRPr lang="en-US" altLang="ja-JP" sz="1400">
              <a:solidFill>
                <a:schemeClr val="tx1">
                  <a:lumMod val="65000"/>
                  <a:lumOff val="35000"/>
                </a:schemeClr>
              </a:solidFill>
            </a:endParaRPr>
          </a:p>
        </p:txBody>
      </p:sp>
      <p:sp>
        <p:nvSpPr>
          <p:cNvPr id="16" name="正方形/長方形 15">
            <a:extLst>
              <a:ext uri="{FF2B5EF4-FFF2-40B4-BE49-F238E27FC236}">
                <a16:creationId xmlns:a16="http://schemas.microsoft.com/office/drawing/2014/main" id="{9693B7AC-0F82-282A-B950-84BC8F6B5164}"/>
              </a:ext>
            </a:extLst>
          </p:cNvPr>
          <p:cNvSpPr/>
          <p:nvPr/>
        </p:nvSpPr>
        <p:spPr>
          <a:xfrm>
            <a:off x="330226" y="5173672"/>
            <a:ext cx="1290755" cy="262848"/>
          </a:xfrm>
          <a:prstGeom prst="rect">
            <a:avLst/>
          </a:prstGeom>
          <a:solidFill>
            <a:srgbClr val="BECFE4"/>
          </a:solidFill>
          <a:ln w="9525">
            <a:solidFill>
              <a:srgbClr val="3F6797"/>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ja-JP" altLang="en-US" sz="1200" b="1">
                <a:solidFill>
                  <a:srgbClr val="3F6797"/>
                </a:solidFill>
                <a:effectLst>
                  <a:glow rad="127000">
                    <a:schemeClr val="bg1"/>
                  </a:glow>
                </a:effectLst>
                <a:latin typeface="+mn-ea"/>
              </a:rPr>
              <a:t>取り得る対応案</a:t>
            </a:r>
          </a:p>
        </p:txBody>
      </p:sp>
      <p:sp>
        <p:nvSpPr>
          <p:cNvPr id="17" name="四角形: 角を丸くする 16">
            <a:extLst>
              <a:ext uri="{FF2B5EF4-FFF2-40B4-BE49-F238E27FC236}">
                <a16:creationId xmlns:a16="http://schemas.microsoft.com/office/drawing/2014/main" id="{BB236DA6-B879-A086-273D-9C63C1A6D96E}"/>
              </a:ext>
            </a:extLst>
          </p:cNvPr>
          <p:cNvSpPr/>
          <p:nvPr/>
        </p:nvSpPr>
        <p:spPr>
          <a:xfrm>
            <a:off x="9377233" y="5518828"/>
            <a:ext cx="2199512" cy="725524"/>
          </a:xfrm>
          <a:prstGeom prst="roundRect">
            <a:avLst/>
          </a:prstGeom>
          <a:solidFill>
            <a:srgbClr val="F9E7E7"/>
          </a:solidFill>
          <a:ln w="9525">
            <a:solidFill>
              <a:srgbClr val="C00000"/>
            </a:solidFill>
            <a:tailEnd type="ova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r>
              <a:rPr lang="ja-JP" altLang="en-US" sz="1000">
                <a:solidFill>
                  <a:schemeClr val="accent4">
                    <a:lumMod val="65000"/>
                    <a:lumOff val="35000"/>
                  </a:schemeClr>
                </a:solidFill>
                <a:effectLst>
                  <a:glow rad="127000">
                    <a:schemeClr val="bg1"/>
                  </a:glow>
                </a:effectLst>
                <a:latin typeface="+mn-ea"/>
              </a:rPr>
              <a:t>対応案については他にも考えられる可能性が有るため、別途検討が必要</a:t>
            </a:r>
          </a:p>
        </p:txBody>
      </p:sp>
    </p:spTree>
    <p:extLst>
      <p:ext uri="{BB962C8B-B14F-4D97-AF65-F5344CB8AC3E}">
        <p14:creationId xmlns:p14="http://schemas.microsoft.com/office/powerpoint/2010/main" val="1825374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AFEE3E-41FF-76AB-0970-5AA68EBBF1DC}"/>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DA98A908-49D0-EE01-E99E-86F43E199F9D}"/>
              </a:ext>
            </a:extLst>
          </p:cNvPr>
          <p:cNvSpPr>
            <a:spLocks noGrp="1"/>
          </p:cNvSpPr>
          <p:nvPr>
            <p:ph type="title"/>
          </p:nvPr>
        </p:nvSpPr>
        <p:spPr/>
        <p:txBody>
          <a:bodyPr/>
          <a:lstStyle/>
          <a:p>
            <a:r>
              <a:rPr kumimoji="1" lang="ja-JP" altLang="en-US"/>
              <a:t>本日のゴール</a:t>
            </a:r>
          </a:p>
        </p:txBody>
      </p:sp>
      <p:sp>
        <p:nvSpPr>
          <p:cNvPr id="4" name="スライド番号プレースホルダー 3">
            <a:extLst>
              <a:ext uri="{FF2B5EF4-FFF2-40B4-BE49-F238E27FC236}">
                <a16:creationId xmlns:a16="http://schemas.microsoft.com/office/drawing/2014/main" id="{90DEBDEE-CBAD-A64F-0A11-A7721E1C3D78}"/>
              </a:ext>
            </a:extLst>
          </p:cNvPr>
          <p:cNvSpPr>
            <a:spLocks noGrp="1"/>
          </p:cNvSpPr>
          <p:nvPr>
            <p:ph type="sldNum" sz="quarter" idx="10"/>
          </p:nvPr>
        </p:nvSpPr>
        <p:spPr/>
        <p:txBody>
          <a:bodyPr/>
          <a:lstStyle/>
          <a:p>
            <a:pPr>
              <a:defRPr/>
            </a:pPr>
            <a:fld id="{EB72A429-DDC7-41CC-AC2C-79132BE59620}" type="slidenum">
              <a:rPr lang="en-US" altLang="ja-JP" smtClean="0"/>
              <a:pPr>
                <a:defRPr/>
              </a:pPr>
              <a:t>31</a:t>
            </a:fld>
            <a:endParaRPr lang="en-US" altLang="ja-JP"/>
          </a:p>
        </p:txBody>
      </p:sp>
      <p:pic>
        <p:nvPicPr>
          <p:cNvPr id="5" name="図 4">
            <a:extLst>
              <a:ext uri="{FF2B5EF4-FFF2-40B4-BE49-F238E27FC236}">
                <a16:creationId xmlns:a16="http://schemas.microsoft.com/office/drawing/2014/main" id="{15BD6789-B553-434A-B71F-584547A1E287}"/>
              </a:ext>
            </a:extLst>
          </p:cNvPr>
          <p:cNvPicPr>
            <a:picLocks noChangeAspect="1"/>
          </p:cNvPicPr>
          <p:nvPr/>
        </p:nvPicPr>
        <p:blipFill>
          <a:blip r:embed="rId2"/>
          <a:stretch>
            <a:fillRect/>
          </a:stretch>
        </p:blipFill>
        <p:spPr>
          <a:xfrm>
            <a:off x="955303" y="702576"/>
            <a:ext cx="10281394" cy="5770016"/>
          </a:xfrm>
          <a:prstGeom prst="rect">
            <a:avLst/>
          </a:prstGeom>
          <a:ln>
            <a:solidFill>
              <a:schemeClr val="bg1">
                <a:lumMod val="50000"/>
              </a:schemeClr>
            </a:solidFill>
          </a:ln>
          <a:effectLst>
            <a:outerShdw blurRad="50800" dist="38100" dir="2700000" algn="tl" rotWithShape="0">
              <a:prstClr val="black">
                <a:alpha val="40000"/>
              </a:prstClr>
            </a:outerShdw>
          </a:effectLst>
        </p:spPr>
      </p:pic>
      <p:sp>
        <p:nvSpPr>
          <p:cNvPr id="7" name="正方形/長方形 6">
            <a:extLst>
              <a:ext uri="{FF2B5EF4-FFF2-40B4-BE49-F238E27FC236}">
                <a16:creationId xmlns:a16="http://schemas.microsoft.com/office/drawing/2014/main" id="{A2EB5C2A-0613-84DB-CAD9-D3F8E39D0E20}"/>
              </a:ext>
            </a:extLst>
          </p:cNvPr>
          <p:cNvSpPr/>
          <p:nvPr/>
        </p:nvSpPr>
        <p:spPr>
          <a:xfrm>
            <a:off x="7501044" y="2783835"/>
            <a:ext cx="3564000" cy="828000"/>
          </a:xfrm>
          <a:prstGeom prst="rect">
            <a:avLst/>
          </a:prstGeom>
          <a:noFill/>
          <a:ln w="19050">
            <a:solidFill>
              <a:srgbClr val="3F6797"/>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endParaRPr kumimoji="1" lang="ja-JP" altLang="en-US" sz="1000">
              <a:solidFill>
                <a:schemeClr val="accent4">
                  <a:lumMod val="65000"/>
                  <a:lumOff val="35000"/>
                </a:schemeClr>
              </a:solidFill>
              <a:latin typeface="+mn-ea"/>
            </a:endParaRPr>
          </a:p>
        </p:txBody>
      </p:sp>
      <p:sp>
        <p:nvSpPr>
          <p:cNvPr id="10" name="二等辺三角形 9">
            <a:extLst>
              <a:ext uri="{FF2B5EF4-FFF2-40B4-BE49-F238E27FC236}">
                <a16:creationId xmlns:a16="http://schemas.microsoft.com/office/drawing/2014/main" id="{988181EA-C5D5-639C-F26E-BD48B170FAAD}"/>
              </a:ext>
            </a:extLst>
          </p:cNvPr>
          <p:cNvSpPr/>
          <p:nvPr/>
        </p:nvSpPr>
        <p:spPr>
          <a:xfrm rot="10800000">
            <a:off x="8396233" y="5018416"/>
            <a:ext cx="1411799" cy="194699"/>
          </a:xfrm>
          <a:prstGeom prst="triangle">
            <a:avLst/>
          </a:prstGeom>
          <a:solidFill>
            <a:schemeClr val="bg1">
              <a:lumMod val="95000"/>
            </a:schemeClr>
          </a:solidFill>
          <a:ln w="952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endParaRPr kumimoji="1" lang="ja-JP" altLang="en-US" sz="1400">
              <a:solidFill>
                <a:schemeClr val="accent4">
                  <a:lumMod val="65000"/>
                  <a:lumOff val="35000"/>
                </a:schemeClr>
              </a:solidFill>
              <a:latin typeface="+mn-ea"/>
              <a:cs typeface="Hiragino Kaku Gothic Pro W3" charset="-128"/>
            </a:endParaRPr>
          </a:p>
        </p:txBody>
      </p:sp>
      <p:sp>
        <p:nvSpPr>
          <p:cNvPr id="9" name="正方形/長方形 8">
            <a:extLst>
              <a:ext uri="{FF2B5EF4-FFF2-40B4-BE49-F238E27FC236}">
                <a16:creationId xmlns:a16="http://schemas.microsoft.com/office/drawing/2014/main" id="{8FB1AA5B-0C76-3370-C692-34CC9937B1D6}"/>
              </a:ext>
            </a:extLst>
          </p:cNvPr>
          <p:cNvSpPr/>
          <p:nvPr/>
        </p:nvSpPr>
        <p:spPr>
          <a:xfrm>
            <a:off x="6820706" y="3804233"/>
            <a:ext cx="5076000" cy="1080000"/>
          </a:xfrm>
          <a:prstGeom prst="rect">
            <a:avLst/>
          </a:prstGeom>
          <a:solidFill>
            <a:schemeClr val="bg1"/>
          </a:solidFill>
          <a:ln w="19050">
            <a:solidFill>
              <a:srgbClr val="3F6797"/>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indent="88900"/>
            <a:r>
              <a:rPr lang="en-US" altLang="ja-JP" sz="1400">
                <a:solidFill>
                  <a:schemeClr val="tx1">
                    <a:lumMod val="65000"/>
                    <a:lumOff val="35000"/>
                  </a:schemeClr>
                </a:solidFill>
                <a:effectLst>
                  <a:glow>
                    <a:schemeClr val="bg1"/>
                  </a:glow>
                </a:effectLst>
                <a:latin typeface="+mn-ea"/>
              </a:rPr>
              <a:t>ZD</a:t>
            </a:r>
            <a:r>
              <a:rPr lang="ja-JP" altLang="en-US" sz="1400">
                <a:solidFill>
                  <a:schemeClr val="tx1">
                    <a:lumMod val="65000"/>
                    <a:lumOff val="35000"/>
                  </a:schemeClr>
                </a:solidFill>
                <a:effectLst>
                  <a:glow>
                    <a:schemeClr val="bg1"/>
                  </a:glow>
                </a:effectLst>
                <a:latin typeface="+mn-ea"/>
              </a:rPr>
              <a:t>ツール対象外のケースでは、原則、</a:t>
            </a:r>
            <a:r>
              <a:rPr lang="en-US" altLang="ja-JP" sz="1400">
                <a:solidFill>
                  <a:schemeClr val="tx1">
                    <a:lumMod val="65000"/>
                    <a:lumOff val="35000"/>
                  </a:schemeClr>
                </a:solidFill>
                <a:effectLst>
                  <a:glow>
                    <a:schemeClr val="bg1"/>
                  </a:glow>
                </a:effectLst>
                <a:latin typeface="+mn-ea"/>
              </a:rPr>
              <a:t>SAP</a:t>
            </a:r>
            <a:r>
              <a:rPr lang="ja-JP" altLang="en-US" sz="1400">
                <a:solidFill>
                  <a:schemeClr val="tx1">
                    <a:lumMod val="65000"/>
                    <a:lumOff val="35000"/>
                  </a:schemeClr>
                </a:solidFill>
                <a:effectLst>
                  <a:glow>
                    <a:schemeClr val="bg1"/>
                  </a:glow>
                </a:effectLst>
                <a:latin typeface="+mn-ea"/>
              </a:rPr>
              <a:t>への振伝登録で対応し、</a:t>
            </a:r>
            <a:endParaRPr lang="en-US" altLang="ja-JP" sz="1400">
              <a:solidFill>
                <a:schemeClr val="tx1">
                  <a:lumMod val="65000"/>
                  <a:lumOff val="35000"/>
                </a:schemeClr>
              </a:solidFill>
              <a:effectLst>
                <a:glow>
                  <a:schemeClr val="bg1"/>
                </a:glow>
              </a:effectLst>
              <a:latin typeface="+mn-ea"/>
            </a:endParaRPr>
          </a:p>
          <a:p>
            <a:pPr indent="88900"/>
            <a:r>
              <a:rPr lang="ja-JP" altLang="en-US" sz="1400">
                <a:solidFill>
                  <a:schemeClr val="tx1">
                    <a:lumMod val="65000"/>
                    <a:lumOff val="35000"/>
                  </a:schemeClr>
                </a:solidFill>
                <a:effectLst>
                  <a:glow>
                    <a:schemeClr val="bg1"/>
                  </a:glow>
                </a:effectLst>
                <a:latin typeface="+mn-ea"/>
              </a:rPr>
              <a:t>事業から</a:t>
            </a:r>
            <a:r>
              <a:rPr lang="en-US" altLang="ja-JP" sz="1400">
                <a:solidFill>
                  <a:schemeClr val="tx1">
                    <a:lumMod val="65000"/>
                    <a:lumOff val="35000"/>
                  </a:schemeClr>
                </a:solidFill>
                <a:effectLst>
                  <a:glow>
                    <a:schemeClr val="bg1"/>
                  </a:glow>
                </a:effectLst>
                <a:latin typeface="+mn-ea"/>
              </a:rPr>
              <a:t>Neo</a:t>
            </a:r>
            <a:r>
              <a:rPr lang="ja-JP" altLang="en-US" sz="1400">
                <a:solidFill>
                  <a:schemeClr val="tx1">
                    <a:lumMod val="65000"/>
                    <a:lumOff val="35000"/>
                  </a:schemeClr>
                </a:solidFill>
                <a:effectLst>
                  <a:glow>
                    <a:schemeClr val="bg1"/>
                  </a:glow>
                </a:effectLst>
                <a:latin typeface="+mn-ea"/>
              </a:rPr>
              <a:t>ロック解除等の要望がある場合は、</a:t>
            </a:r>
            <a:r>
              <a:rPr lang="en-US" altLang="ja-JP" sz="1400">
                <a:solidFill>
                  <a:schemeClr val="tx1">
                    <a:lumMod val="65000"/>
                    <a:lumOff val="35000"/>
                  </a:schemeClr>
                </a:solidFill>
                <a:effectLst>
                  <a:glow>
                    <a:schemeClr val="bg1"/>
                  </a:glow>
                </a:effectLst>
                <a:latin typeface="+mn-ea"/>
              </a:rPr>
              <a:t>ZD</a:t>
            </a:r>
            <a:r>
              <a:rPr lang="ja-JP" altLang="en-US" sz="1400">
                <a:solidFill>
                  <a:schemeClr val="tx1">
                    <a:lumMod val="65000"/>
                    <a:lumOff val="35000"/>
                  </a:schemeClr>
                </a:solidFill>
                <a:effectLst>
                  <a:glow>
                    <a:schemeClr val="bg1"/>
                  </a:glow>
                </a:effectLst>
                <a:latin typeface="+mn-ea"/>
              </a:rPr>
              <a:t>伝票ファイルを</a:t>
            </a:r>
            <a:endParaRPr lang="en-US" altLang="ja-JP" sz="1400">
              <a:solidFill>
                <a:schemeClr val="tx1">
                  <a:lumMod val="65000"/>
                  <a:lumOff val="35000"/>
                </a:schemeClr>
              </a:solidFill>
              <a:effectLst>
                <a:glow>
                  <a:schemeClr val="bg1"/>
                </a:glow>
              </a:effectLst>
              <a:latin typeface="+mn-ea"/>
            </a:endParaRPr>
          </a:p>
          <a:p>
            <a:pPr indent="88900"/>
            <a:r>
              <a:rPr lang="ja-JP" altLang="en-US" sz="1400">
                <a:solidFill>
                  <a:schemeClr val="tx1">
                    <a:lumMod val="65000"/>
                    <a:lumOff val="35000"/>
                  </a:schemeClr>
                </a:solidFill>
                <a:effectLst>
                  <a:glow>
                    <a:schemeClr val="bg1"/>
                  </a:glow>
                </a:effectLst>
                <a:latin typeface="+mn-ea"/>
              </a:rPr>
              <a:t>手作成して登録するという方針</a:t>
            </a:r>
            <a:endParaRPr lang="en-US" altLang="ja-JP" sz="1400">
              <a:solidFill>
                <a:schemeClr val="tx1">
                  <a:lumMod val="65000"/>
                  <a:lumOff val="35000"/>
                </a:schemeClr>
              </a:solidFill>
              <a:effectLst>
                <a:glow>
                  <a:schemeClr val="bg1"/>
                </a:glow>
              </a:effectLst>
              <a:latin typeface="+mn-ea"/>
            </a:endParaRPr>
          </a:p>
          <a:p>
            <a:pPr indent="88900">
              <a:spcBef>
                <a:spcPts val="600"/>
              </a:spcBef>
            </a:pPr>
            <a:r>
              <a:rPr kumimoji="1" lang="ja-JP" altLang="en-US" sz="1400">
                <a:solidFill>
                  <a:schemeClr val="tx1">
                    <a:lumMod val="65000"/>
                    <a:lumOff val="35000"/>
                  </a:schemeClr>
                </a:solidFill>
                <a:effectLst>
                  <a:glow>
                    <a:schemeClr val="bg1"/>
                  </a:glow>
                </a:effectLst>
                <a:latin typeface="+mn-ea"/>
              </a:rPr>
              <a:t>➡現状、上記の具体的な実施手順は決まっていない認識</a:t>
            </a:r>
            <a:endParaRPr kumimoji="1" lang="en-US" altLang="ja-JP" sz="1400">
              <a:solidFill>
                <a:schemeClr val="tx1">
                  <a:lumMod val="65000"/>
                  <a:lumOff val="35000"/>
                </a:schemeClr>
              </a:solidFill>
              <a:effectLst>
                <a:glow>
                  <a:schemeClr val="bg1"/>
                </a:glow>
              </a:effectLst>
              <a:latin typeface="+mn-ea"/>
            </a:endParaRPr>
          </a:p>
        </p:txBody>
      </p:sp>
      <p:sp>
        <p:nvSpPr>
          <p:cNvPr id="12" name="正方形/長方形 11">
            <a:extLst>
              <a:ext uri="{FF2B5EF4-FFF2-40B4-BE49-F238E27FC236}">
                <a16:creationId xmlns:a16="http://schemas.microsoft.com/office/drawing/2014/main" id="{A7056FCC-C475-2510-D849-52A118468789}"/>
              </a:ext>
            </a:extLst>
          </p:cNvPr>
          <p:cNvSpPr/>
          <p:nvPr/>
        </p:nvSpPr>
        <p:spPr>
          <a:xfrm>
            <a:off x="5740705" y="3804233"/>
            <a:ext cx="1080000" cy="1080000"/>
          </a:xfrm>
          <a:prstGeom prst="rect">
            <a:avLst/>
          </a:prstGeom>
          <a:solidFill>
            <a:srgbClr val="3F6797"/>
          </a:solidFill>
          <a:ln w="19050">
            <a:solidFill>
              <a:srgbClr val="3F6797"/>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b="1">
                <a:solidFill>
                  <a:schemeClr val="bg1"/>
                </a:solidFill>
                <a:latin typeface="+mn-ea"/>
                <a:cs typeface="Hiragino Kaku Gothic Pro W3" charset="-128"/>
              </a:rPr>
              <a:t>背景</a:t>
            </a:r>
          </a:p>
        </p:txBody>
      </p:sp>
      <p:sp>
        <p:nvSpPr>
          <p:cNvPr id="11" name="正方形/長方形 10">
            <a:extLst>
              <a:ext uri="{FF2B5EF4-FFF2-40B4-BE49-F238E27FC236}">
                <a16:creationId xmlns:a16="http://schemas.microsoft.com/office/drawing/2014/main" id="{FC37144E-A458-B0B7-A481-A6CE7E6AA79D}"/>
              </a:ext>
            </a:extLst>
          </p:cNvPr>
          <p:cNvSpPr/>
          <p:nvPr/>
        </p:nvSpPr>
        <p:spPr>
          <a:xfrm>
            <a:off x="6820705" y="5347298"/>
            <a:ext cx="5076000" cy="1080000"/>
          </a:xfrm>
          <a:prstGeom prst="rect">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285750" indent="-196850">
              <a:spcBef>
                <a:spcPts val="600"/>
              </a:spcBef>
              <a:buFont typeface="Wingdings" panose="05000000000000000000" pitchFamily="2" charset="2"/>
              <a:buChar char="Ø"/>
            </a:pPr>
            <a:r>
              <a:rPr lang="en-US" altLang="ja-JP" sz="1400" b="1">
                <a:solidFill>
                  <a:schemeClr val="tx1">
                    <a:lumMod val="65000"/>
                    <a:lumOff val="35000"/>
                  </a:schemeClr>
                </a:solidFill>
                <a:effectLst>
                  <a:glow rad="127000">
                    <a:schemeClr val="bg1"/>
                  </a:glow>
                </a:effectLst>
                <a:latin typeface="+mn-ea"/>
              </a:rPr>
              <a:t>ZD</a:t>
            </a:r>
            <a:r>
              <a:rPr lang="ja-JP" altLang="en-US" sz="1400" b="1">
                <a:solidFill>
                  <a:schemeClr val="tx1">
                    <a:lumMod val="65000"/>
                    <a:lumOff val="35000"/>
                  </a:schemeClr>
                </a:solidFill>
                <a:effectLst>
                  <a:glow rad="127000">
                    <a:schemeClr val="bg1"/>
                  </a:glow>
                </a:effectLst>
                <a:latin typeface="+mn-ea"/>
              </a:rPr>
              <a:t>ツール対象外ケースの業務フロー</a:t>
            </a:r>
            <a:r>
              <a:rPr lang="ja-JP" altLang="en-US" sz="1400">
                <a:solidFill>
                  <a:schemeClr val="tx1">
                    <a:lumMod val="65000"/>
                    <a:lumOff val="35000"/>
                  </a:schemeClr>
                </a:solidFill>
                <a:effectLst>
                  <a:glow rad="127000">
                    <a:schemeClr val="bg1"/>
                  </a:glow>
                </a:effectLst>
                <a:latin typeface="+mn-ea"/>
              </a:rPr>
              <a:t>について認識合わせする</a:t>
            </a:r>
            <a:endParaRPr lang="en-US" altLang="ja-JP" sz="1100">
              <a:solidFill>
                <a:schemeClr val="tx1">
                  <a:lumMod val="65000"/>
                  <a:lumOff val="35000"/>
                </a:schemeClr>
              </a:solidFill>
              <a:effectLst>
                <a:glow rad="127000">
                  <a:schemeClr val="bg1"/>
                </a:glow>
              </a:effectLst>
              <a:latin typeface="+mn-ea"/>
            </a:endParaRPr>
          </a:p>
        </p:txBody>
      </p:sp>
      <p:sp>
        <p:nvSpPr>
          <p:cNvPr id="16" name="正方形/長方形 15">
            <a:extLst>
              <a:ext uri="{FF2B5EF4-FFF2-40B4-BE49-F238E27FC236}">
                <a16:creationId xmlns:a16="http://schemas.microsoft.com/office/drawing/2014/main" id="{11AB1628-EF5E-9EAE-9172-2BE0A61EAACF}"/>
              </a:ext>
            </a:extLst>
          </p:cNvPr>
          <p:cNvSpPr/>
          <p:nvPr/>
        </p:nvSpPr>
        <p:spPr>
          <a:xfrm>
            <a:off x="5740705" y="5347298"/>
            <a:ext cx="1080000" cy="1080000"/>
          </a:xfrm>
          <a:prstGeom prst="rect">
            <a:avLst/>
          </a:prstGeom>
          <a:solidFill>
            <a:srgbClr val="FEE8E9"/>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b="1">
                <a:solidFill>
                  <a:schemeClr val="tx1">
                    <a:lumMod val="65000"/>
                    <a:lumOff val="35000"/>
                  </a:schemeClr>
                </a:solidFill>
                <a:effectLst>
                  <a:glow rad="127000">
                    <a:schemeClr val="bg1"/>
                  </a:glow>
                </a:effectLst>
                <a:latin typeface="+mn-ea"/>
                <a:cs typeface="Hiragino Kaku Gothic Pro W3" charset="-128"/>
              </a:rPr>
              <a:t>ゴール</a:t>
            </a:r>
          </a:p>
        </p:txBody>
      </p:sp>
      <p:sp>
        <p:nvSpPr>
          <p:cNvPr id="2" name="正方形/長方形 1">
            <a:extLst>
              <a:ext uri="{FF2B5EF4-FFF2-40B4-BE49-F238E27FC236}">
                <a16:creationId xmlns:a16="http://schemas.microsoft.com/office/drawing/2014/main" id="{156C25CE-2224-AC51-92DB-56ED1B118BD5}"/>
              </a:ext>
            </a:extLst>
          </p:cNvPr>
          <p:cNvSpPr/>
          <p:nvPr/>
        </p:nvSpPr>
        <p:spPr>
          <a:xfrm>
            <a:off x="9713779" y="112141"/>
            <a:ext cx="2275021" cy="349005"/>
          </a:xfrm>
          <a:prstGeom prst="rect">
            <a:avLst/>
          </a:prstGeom>
          <a:solidFill>
            <a:srgbClr val="3F6797"/>
          </a:solidFill>
          <a:ln w="9525">
            <a:solidFill>
              <a:srgbClr val="3F679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altLang="ja-JP" sz="1100">
                <a:solidFill>
                  <a:schemeClr val="bg1"/>
                </a:solidFill>
                <a:latin typeface="Meiryo UI" panose="020B0604030504040204" pitchFamily="50" charset="-128"/>
                <a:ea typeface="Meiryo UI" panose="020B0604030504040204" pitchFamily="50" charset="-128"/>
              </a:rPr>
              <a:t>10/22 </a:t>
            </a:r>
            <a:r>
              <a:rPr lang="ja-JP" altLang="en-US" sz="1100">
                <a:solidFill>
                  <a:schemeClr val="bg1"/>
                </a:solidFill>
                <a:latin typeface="Meiryo UI" panose="020B0604030504040204" pitchFamily="50" charset="-128"/>
                <a:ea typeface="Meiryo UI" panose="020B0604030504040204" pitchFamily="50" charset="-128"/>
              </a:rPr>
              <a:t>ファイナンス</a:t>
            </a:r>
            <a:r>
              <a:rPr lang="en-US" altLang="ja-JP" sz="1100">
                <a:solidFill>
                  <a:schemeClr val="bg1"/>
                </a:solidFill>
                <a:latin typeface="Meiryo UI" panose="020B0604030504040204" pitchFamily="50" charset="-128"/>
                <a:ea typeface="Meiryo UI" panose="020B0604030504040204" pitchFamily="50" charset="-128"/>
              </a:rPr>
              <a:t>U</a:t>
            </a:r>
            <a:r>
              <a:rPr lang="ja-JP" altLang="en-US" sz="1100">
                <a:solidFill>
                  <a:schemeClr val="bg1"/>
                </a:solidFill>
                <a:latin typeface="Meiryo UI" panose="020B0604030504040204" pitchFamily="50" charset="-128"/>
                <a:ea typeface="Meiryo UI" panose="020B0604030504040204" pitchFamily="50" charset="-128"/>
              </a:rPr>
              <a:t>向け</a:t>
            </a:r>
          </a:p>
        </p:txBody>
      </p:sp>
    </p:spTree>
    <p:extLst>
      <p:ext uri="{BB962C8B-B14F-4D97-AF65-F5344CB8AC3E}">
        <p14:creationId xmlns:p14="http://schemas.microsoft.com/office/powerpoint/2010/main" val="40906137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5F66C3-0754-F772-C6B8-E93950E9EF9E}"/>
            </a:ext>
          </a:extLst>
        </p:cNvPr>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D960DCF-AF30-ED2A-4E19-A599681C6AC9}"/>
              </a:ext>
            </a:extLst>
          </p:cNvPr>
          <p:cNvSpPr>
            <a:spLocks noGrp="1"/>
          </p:cNvSpPr>
          <p:nvPr>
            <p:ph idx="1"/>
          </p:nvPr>
        </p:nvSpPr>
        <p:spPr/>
        <p:txBody>
          <a:bodyPr/>
          <a:lstStyle/>
          <a:p>
            <a:r>
              <a:rPr lang="en-US" altLang="ja-JP"/>
              <a:t>ZD</a:t>
            </a:r>
            <a:r>
              <a:rPr lang="ja-JP" altLang="en-US"/>
              <a:t>ツール対象外ケースにおける具体的な実施手順を検討するにあたり、まずは業務フローについて認識合わせしたい</a:t>
            </a:r>
            <a:endParaRPr lang="en-US" altLang="ja-JP"/>
          </a:p>
          <a:p>
            <a:pPr marL="0" indent="0">
              <a:buNone/>
            </a:pPr>
            <a:endParaRPr lang="en-US" altLang="ja-JP"/>
          </a:p>
        </p:txBody>
      </p:sp>
      <p:sp>
        <p:nvSpPr>
          <p:cNvPr id="3" name="タイトル 2">
            <a:extLst>
              <a:ext uri="{FF2B5EF4-FFF2-40B4-BE49-F238E27FC236}">
                <a16:creationId xmlns:a16="http://schemas.microsoft.com/office/drawing/2014/main" id="{EB6296A0-7A13-80F1-AE44-543A1AADD786}"/>
              </a:ext>
            </a:extLst>
          </p:cNvPr>
          <p:cNvSpPr>
            <a:spLocks noGrp="1"/>
          </p:cNvSpPr>
          <p:nvPr>
            <p:ph type="title"/>
          </p:nvPr>
        </p:nvSpPr>
        <p:spPr/>
        <p:txBody>
          <a:bodyPr/>
          <a:lstStyle/>
          <a:p>
            <a:r>
              <a:rPr kumimoji="1" lang="en-US" altLang="ja-JP"/>
              <a:t>ZD</a:t>
            </a:r>
            <a:r>
              <a:rPr kumimoji="1" lang="ja-JP" altLang="en-US"/>
              <a:t>ツール対象外のケースにおける業務フロー（叩き）</a:t>
            </a:r>
          </a:p>
        </p:txBody>
      </p:sp>
      <p:sp>
        <p:nvSpPr>
          <p:cNvPr id="4" name="スライド番号プレースホルダー 3">
            <a:extLst>
              <a:ext uri="{FF2B5EF4-FFF2-40B4-BE49-F238E27FC236}">
                <a16:creationId xmlns:a16="http://schemas.microsoft.com/office/drawing/2014/main" id="{7A917499-F49F-A877-3F8B-BD17E28D9839}"/>
              </a:ext>
            </a:extLst>
          </p:cNvPr>
          <p:cNvSpPr>
            <a:spLocks noGrp="1"/>
          </p:cNvSpPr>
          <p:nvPr>
            <p:ph type="sldNum" sz="quarter" idx="10"/>
          </p:nvPr>
        </p:nvSpPr>
        <p:spPr/>
        <p:txBody>
          <a:bodyPr/>
          <a:lstStyle/>
          <a:p>
            <a:pPr>
              <a:defRPr/>
            </a:pPr>
            <a:fld id="{EB72A429-DDC7-41CC-AC2C-79132BE59620}" type="slidenum">
              <a:rPr lang="en-US" altLang="ja-JP" smtClean="0"/>
              <a:pPr>
                <a:defRPr/>
              </a:pPr>
              <a:t>32</a:t>
            </a:fld>
            <a:endParaRPr lang="en-US" altLang="ja-JP"/>
          </a:p>
        </p:txBody>
      </p:sp>
      <p:sp>
        <p:nvSpPr>
          <p:cNvPr id="82" name="正方形/長方形 81">
            <a:extLst>
              <a:ext uri="{FF2B5EF4-FFF2-40B4-BE49-F238E27FC236}">
                <a16:creationId xmlns:a16="http://schemas.microsoft.com/office/drawing/2014/main" id="{383C3698-95AD-C238-9F8E-B626A898CA07}"/>
              </a:ext>
            </a:extLst>
          </p:cNvPr>
          <p:cNvSpPr/>
          <p:nvPr/>
        </p:nvSpPr>
        <p:spPr>
          <a:xfrm>
            <a:off x="9713779" y="112141"/>
            <a:ext cx="2275021" cy="349005"/>
          </a:xfrm>
          <a:prstGeom prst="rect">
            <a:avLst/>
          </a:prstGeom>
          <a:solidFill>
            <a:srgbClr val="3F6797"/>
          </a:solidFill>
          <a:ln w="9525">
            <a:solidFill>
              <a:srgbClr val="3F679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altLang="ja-JP" sz="1100">
                <a:solidFill>
                  <a:schemeClr val="bg1"/>
                </a:solidFill>
                <a:latin typeface="Meiryo UI" panose="020B0604030504040204" pitchFamily="50" charset="-128"/>
                <a:ea typeface="Meiryo UI" panose="020B0604030504040204" pitchFamily="50" charset="-128"/>
              </a:rPr>
              <a:t>10/22 </a:t>
            </a:r>
            <a:r>
              <a:rPr lang="ja-JP" altLang="en-US" sz="1100">
                <a:solidFill>
                  <a:schemeClr val="bg1"/>
                </a:solidFill>
                <a:latin typeface="Meiryo UI" panose="020B0604030504040204" pitchFamily="50" charset="-128"/>
                <a:ea typeface="Meiryo UI" panose="020B0604030504040204" pitchFamily="50" charset="-128"/>
              </a:rPr>
              <a:t>ファイナンス</a:t>
            </a:r>
            <a:r>
              <a:rPr lang="en-US" altLang="ja-JP" sz="1100">
                <a:solidFill>
                  <a:schemeClr val="bg1"/>
                </a:solidFill>
                <a:latin typeface="Meiryo UI" panose="020B0604030504040204" pitchFamily="50" charset="-128"/>
                <a:ea typeface="Meiryo UI" panose="020B0604030504040204" pitchFamily="50" charset="-128"/>
              </a:rPr>
              <a:t>U</a:t>
            </a:r>
            <a:r>
              <a:rPr lang="ja-JP" altLang="en-US" sz="1100">
                <a:solidFill>
                  <a:schemeClr val="bg1"/>
                </a:solidFill>
                <a:latin typeface="Meiryo UI" panose="020B0604030504040204" pitchFamily="50" charset="-128"/>
                <a:ea typeface="Meiryo UI" panose="020B0604030504040204" pitchFamily="50" charset="-128"/>
              </a:rPr>
              <a:t>向け</a:t>
            </a:r>
          </a:p>
        </p:txBody>
      </p:sp>
      <p:cxnSp>
        <p:nvCxnSpPr>
          <p:cNvPr id="234" name="直線コネクタ 233">
            <a:extLst>
              <a:ext uri="{FF2B5EF4-FFF2-40B4-BE49-F238E27FC236}">
                <a16:creationId xmlns:a16="http://schemas.microsoft.com/office/drawing/2014/main" id="{14980383-225B-44C5-4B41-7D63EE40478A}"/>
              </a:ext>
            </a:extLst>
          </p:cNvPr>
          <p:cNvCxnSpPr>
            <a:cxnSpLocks/>
          </p:cNvCxnSpPr>
          <p:nvPr/>
        </p:nvCxnSpPr>
        <p:spPr>
          <a:xfrm>
            <a:off x="787426" y="4419071"/>
            <a:ext cx="11188800"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6" name="コネクタ: カギ線 65">
            <a:extLst>
              <a:ext uri="{FF2B5EF4-FFF2-40B4-BE49-F238E27FC236}">
                <a16:creationId xmlns:a16="http://schemas.microsoft.com/office/drawing/2014/main" id="{1048577D-D4F1-F9B7-CA00-0592D20DDAF1}"/>
              </a:ext>
            </a:extLst>
          </p:cNvPr>
          <p:cNvCxnSpPr>
            <a:cxnSpLocks/>
            <a:stCxn id="137" idx="3"/>
            <a:endCxn id="65" idx="0"/>
          </p:cNvCxnSpPr>
          <p:nvPr/>
        </p:nvCxnSpPr>
        <p:spPr>
          <a:xfrm>
            <a:off x="6928849" y="3686700"/>
            <a:ext cx="775964" cy="989555"/>
          </a:xfrm>
          <a:prstGeom prst="bentConnector2">
            <a:avLst/>
          </a:prstGeom>
          <a:ln>
            <a:solidFill>
              <a:schemeClr val="bg1">
                <a:lumMod val="50000"/>
              </a:schemeClr>
            </a:solidFill>
            <a:tailEnd type="triangle"/>
          </a:ln>
          <a:effectLst>
            <a:glow rad="127000">
              <a:schemeClr val="bg1"/>
            </a:glow>
          </a:effectLst>
        </p:spPr>
        <p:style>
          <a:lnRef idx="1">
            <a:schemeClr val="accent1"/>
          </a:lnRef>
          <a:fillRef idx="0">
            <a:schemeClr val="accent1"/>
          </a:fillRef>
          <a:effectRef idx="0">
            <a:schemeClr val="accent1"/>
          </a:effectRef>
          <a:fontRef idx="minor">
            <a:schemeClr val="tx1"/>
          </a:fontRef>
        </p:style>
      </p:cxnSp>
      <p:cxnSp>
        <p:nvCxnSpPr>
          <p:cNvPr id="105" name="コネクタ: カギ線 104">
            <a:extLst>
              <a:ext uri="{FF2B5EF4-FFF2-40B4-BE49-F238E27FC236}">
                <a16:creationId xmlns:a16="http://schemas.microsoft.com/office/drawing/2014/main" id="{237A5A71-110F-34FF-1DEB-705FD4AA8BDD}"/>
              </a:ext>
            </a:extLst>
          </p:cNvPr>
          <p:cNvCxnSpPr>
            <a:cxnSpLocks/>
            <a:stCxn id="71" idx="3"/>
            <a:endCxn id="104" idx="2"/>
          </p:cNvCxnSpPr>
          <p:nvPr/>
        </p:nvCxnSpPr>
        <p:spPr>
          <a:xfrm flipV="1">
            <a:off x="11024824" y="3881311"/>
            <a:ext cx="540768" cy="989555"/>
          </a:xfrm>
          <a:prstGeom prst="bentConnector2">
            <a:avLst/>
          </a:prstGeom>
          <a:ln>
            <a:solidFill>
              <a:schemeClr val="bg1">
                <a:lumMod val="50000"/>
              </a:schemeClr>
            </a:solidFill>
            <a:tailEnd type="triangle"/>
          </a:ln>
          <a:effectLst>
            <a:glow rad="127000">
              <a:schemeClr val="bg1"/>
            </a:glow>
          </a:effectLst>
        </p:spPr>
        <p:style>
          <a:lnRef idx="1">
            <a:schemeClr val="accent1"/>
          </a:lnRef>
          <a:fillRef idx="0">
            <a:schemeClr val="accent1"/>
          </a:fillRef>
          <a:effectRef idx="0">
            <a:schemeClr val="accent1"/>
          </a:effectRef>
          <a:fontRef idx="minor">
            <a:schemeClr val="tx1"/>
          </a:fontRef>
        </p:style>
      </p:cxnSp>
      <p:cxnSp>
        <p:nvCxnSpPr>
          <p:cNvPr id="170" name="直線コネクタ 169">
            <a:extLst>
              <a:ext uri="{FF2B5EF4-FFF2-40B4-BE49-F238E27FC236}">
                <a16:creationId xmlns:a16="http://schemas.microsoft.com/office/drawing/2014/main" id="{67385830-DE69-9408-D9BD-D58A00F5C5B6}"/>
              </a:ext>
            </a:extLst>
          </p:cNvPr>
          <p:cNvCxnSpPr>
            <a:cxnSpLocks/>
          </p:cNvCxnSpPr>
          <p:nvPr/>
        </p:nvCxnSpPr>
        <p:spPr>
          <a:xfrm>
            <a:off x="787426" y="2292452"/>
            <a:ext cx="11188800"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3" name="コネクタ: カギ線 122">
            <a:extLst>
              <a:ext uri="{FF2B5EF4-FFF2-40B4-BE49-F238E27FC236}">
                <a16:creationId xmlns:a16="http://schemas.microsoft.com/office/drawing/2014/main" id="{611DAF49-3997-1F19-A426-D744693AAE60}"/>
              </a:ext>
            </a:extLst>
          </p:cNvPr>
          <p:cNvCxnSpPr>
            <a:cxnSpLocks/>
            <a:stCxn id="78" idx="3"/>
            <a:endCxn id="99" idx="2"/>
          </p:cNvCxnSpPr>
          <p:nvPr/>
        </p:nvCxnSpPr>
        <p:spPr>
          <a:xfrm flipV="1">
            <a:off x="3194649" y="2027651"/>
            <a:ext cx="647984" cy="1659049"/>
          </a:xfrm>
          <a:prstGeom prst="bentConnector2">
            <a:avLst/>
          </a:prstGeom>
          <a:ln>
            <a:solidFill>
              <a:schemeClr val="bg1">
                <a:lumMod val="50000"/>
              </a:schemeClr>
            </a:solidFill>
            <a:tailEnd type="triangle"/>
          </a:ln>
          <a:effectLst>
            <a:glow rad="127000">
              <a:schemeClr val="bg1"/>
            </a:glow>
          </a:effectLst>
        </p:spPr>
        <p:style>
          <a:lnRef idx="1">
            <a:schemeClr val="accent1"/>
          </a:lnRef>
          <a:fillRef idx="0">
            <a:schemeClr val="accent1"/>
          </a:fillRef>
          <a:effectRef idx="0">
            <a:schemeClr val="accent1"/>
          </a:effectRef>
          <a:fontRef idx="minor">
            <a:schemeClr val="tx1"/>
          </a:fontRef>
        </p:style>
      </p:cxnSp>
      <p:cxnSp>
        <p:nvCxnSpPr>
          <p:cNvPr id="38" name="コネクタ: カギ線 37">
            <a:extLst>
              <a:ext uri="{FF2B5EF4-FFF2-40B4-BE49-F238E27FC236}">
                <a16:creationId xmlns:a16="http://schemas.microsoft.com/office/drawing/2014/main" id="{47358795-D9AE-ADD8-96FC-5230F47461E5}"/>
              </a:ext>
            </a:extLst>
          </p:cNvPr>
          <p:cNvCxnSpPr>
            <a:cxnSpLocks/>
            <a:stCxn id="32" idx="3"/>
            <a:endCxn id="33" idx="0"/>
          </p:cNvCxnSpPr>
          <p:nvPr/>
        </p:nvCxnSpPr>
        <p:spPr>
          <a:xfrm>
            <a:off x="1301548" y="1833040"/>
            <a:ext cx="725795" cy="638883"/>
          </a:xfrm>
          <a:prstGeom prst="bentConnector2">
            <a:avLst/>
          </a:prstGeom>
          <a:ln>
            <a:solidFill>
              <a:schemeClr val="bg1">
                <a:lumMod val="50000"/>
              </a:schemeClr>
            </a:solidFill>
            <a:tailEnd type="triangle"/>
          </a:ln>
          <a:effectLst>
            <a:glow rad="127000">
              <a:schemeClr val="bg1"/>
            </a:glow>
          </a:effectLst>
        </p:spPr>
        <p:style>
          <a:lnRef idx="1">
            <a:schemeClr val="accent1"/>
          </a:lnRef>
          <a:fillRef idx="0">
            <a:schemeClr val="accent1"/>
          </a:fillRef>
          <a:effectRef idx="0">
            <a:schemeClr val="accent1"/>
          </a:effectRef>
          <a:fontRef idx="minor">
            <a:schemeClr val="tx1"/>
          </a:fontRef>
        </p:style>
      </p:cxnSp>
      <p:cxnSp>
        <p:nvCxnSpPr>
          <p:cNvPr id="73" name="コネクタ: カギ線 72">
            <a:extLst>
              <a:ext uri="{FF2B5EF4-FFF2-40B4-BE49-F238E27FC236}">
                <a16:creationId xmlns:a16="http://schemas.microsoft.com/office/drawing/2014/main" id="{EDB4D32A-7449-2D13-A2B3-9E524511AD48}"/>
              </a:ext>
            </a:extLst>
          </p:cNvPr>
          <p:cNvCxnSpPr>
            <a:cxnSpLocks/>
            <a:stCxn id="99" idx="3"/>
            <a:endCxn id="5" idx="0"/>
          </p:cNvCxnSpPr>
          <p:nvPr/>
        </p:nvCxnSpPr>
        <p:spPr>
          <a:xfrm>
            <a:off x="4018351" y="1833040"/>
            <a:ext cx="715234" cy="1659049"/>
          </a:xfrm>
          <a:prstGeom prst="bentConnector2">
            <a:avLst/>
          </a:prstGeom>
          <a:ln>
            <a:solidFill>
              <a:schemeClr val="bg1">
                <a:lumMod val="50000"/>
              </a:schemeClr>
            </a:solidFill>
            <a:tailEnd type="triangle"/>
          </a:ln>
          <a:effectLst>
            <a:glow rad="127000">
              <a:schemeClr val="bg1"/>
            </a:glow>
          </a:effectLst>
        </p:spPr>
        <p:style>
          <a:lnRef idx="1">
            <a:schemeClr val="accent1"/>
          </a:lnRef>
          <a:fillRef idx="0">
            <a:schemeClr val="accent1"/>
          </a:fillRef>
          <a:effectRef idx="0">
            <a:schemeClr val="accent1"/>
          </a:effectRef>
          <a:fontRef idx="minor">
            <a:schemeClr val="tx1"/>
          </a:fontRef>
        </p:style>
      </p:cxnSp>
      <p:cxnSp>
        <p:nvCxnSpPr>
          <p:cNvPr id="129" name="コネクタ: カギ線 128">
            <a:extLst>
              <a:ext uri="{FF2B5EF4-FFF2-40B4-BE49-F238E27FC236}">
                <a16:creationId xmlns:a16="http://schemas.microsoft.com/office/drawing/2014/main" id="{E2F79D92-75CA-E2D9-8B9C-63187790D4BC}"/>
              </a:ext>
            </a:extLst>
          </p:cNvPr>
          <p:cNvCxnSpPr>
            <a:cxnSpLocks/>
            <a:stCxn id="99" idx="3"/>
            <a:endCxn id="120" idx="0"/>
          </p:cNvCxnSpPr>
          <p:nvPr/>
        </p:nvCxnSpPr>
        <p:spPr>
          <a:xfrm>
            <a:off x="4018351" y="1833040"/>
            <a:ext cx="1908419" cy="1659049"/>
          </a:xfrm>
          <a:prstGeom prst="bentConnector2">
            <a:avLst/>
          </a:prstGeom>
          <a:ln>
            <a:solidFill>
              <a:schemeClr val="bg1">
                <a:lumMod val="50000"/>
              </a:schemeClr>
            </a:solidFill>
            <a:tailEnd type="triangle"/>
          </a:ln>
          <a:effectLst>
            <a:glow rad="127000">
              <a:schemeClr val="bg1"/>
            </a:glow>
          </a:effectLst>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8184301E-067F-82E9-AB1A-8D69F02C0F91}"/>
              </a:ext>
            </a:extLst>
          </p:cNvPr>
          <p:cNvCxnSpPr>
            <a:cxnSpLocks/>
          </p:cNvCxnSpPr>
          <p:nvPr/>
        </p:nvCxnSpPr>
        <p:spPr>
          <a:xfrm>
            <a:off x="716765" y="1438457"/>
            <a:ext cx="0" cy="81727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35A99579-E4EB-D255-D9A5-D02D49F1B283}"/>
              </a:ext>
            </a:extLst>
          </p:cNvPr>
          <p:cNvCxnSpPr>
            <a:cxnSpLocks/>
          </p:cNvCxnSpPr>
          <p:nvPr/>
        </p:nvCxnSpPr>
        <p:spPr>
          <a:xfrm>
            <a:off x="716765" y="2328043"/>
            <a:ext cx="0" cy="20556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正方形/長方形 17">
            <a:extLst>
              <a:ext uri="{FF2B5EF4-FFF2-40B4-BE49-F238E27FC236}">
                <a16:creationId xmlns:a16="http://schemas.microsoft.com/office/drawing/2014/main" id="{80A41162-D670-046D-D326-7FBDE2FAA844}"/>
              </a:ext>
            </a:extLst>
          </p:cNvPr>
          <p:cNvSpPr/>
          <p:nvPr/>
        </p:nvSpPr>
        <p:spPr>
          <a:xfrm>
            <a:off x="189611" y="1438457"/>
            <a:ext cx="527154" cy="818409"/>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400">
                <a:solidFill>
                  <a:schemeClr val="accent4">
                    <a:lumMod val="65000"/>
                    <a:lumOff val="35000"/>
                  </a:schemeClr>
                </a:solidFill>
                <a:effectLst>
                  <a:glow rad="127000">
                    <a:schemeClr val="bg1"/>
                  </a:glow>
                </a:effectLst>
                <a:latin typeface="+mn-ea"/>
              </a:rPr>
              <a:t>事業</a:t>
            </a:r>
          </a:p>
        </p:txBody>
      </p:sp>
      <p:sp>
        <p:nvSpPr>
          <p:cNvPr id="19" name="正方形/長方形 18">
            <a:extLst>
              <a:ext uri="{FF2B5EF4-FFF2-40B4-BE49-F238E27FC236}">
                <a16:creationId xmlns:a16="http://schemas.microsoft.com/office/drawing/2014/main" id="{DDAF27E4-99D8-45F8-7D3F-7E05E4D71314}"/>
              </a:ext>
            </a:extLst>
          </p:cNvPr>
          <p:cNvSpPr/>
          <p:nvPr/>
        </p:nvSpPr>
        <p:spPr>
          <a:xfrm>
            <a:off x="189611" y="2328043"/>
            <a:ext cx="527154" cy="20556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400">
                <a:solidFill>
                  <a:schemeClr val="accent4">
                    <a:lumMod val="65000"/>
                    <a:lumOff val="35000"/>
                  </a:schemeClr>
                </a:solidFill>
                <a:effectLst>
                  <a:glow rad="127000">
                    <a:schemeClr val="bg1"/>
                  </a:glow>
                </a:effectLst>
                <a:latin typeface="+mn-ea"/>
              </a:rPr>
              <a:t>経理</a:t>
            </a:r>
            <a:endParaRPr lang="en-US" altLang="ja-JP" sz="1400">
              <a:solidFill>
                <a:schemeClr val="accent4">
                  <a:lumMod val="65000"/>
                  <a:lumOff val="35000"/>
                </a:schemeClr>
              </a:solidFill>
              <a:effectLst>
                <a:glow rad="127000">
                  <a:schemeClr val="bg1"/>
                </a:glow>
              </a:effectLst>
              <a:latin typeface="+mn-ea"/>
            </a:endParaRPr>
          </a:p>
        </p:txBody>
      </p:sp>
      <p:grpSp>
        <p:nvGrpSpPr>
          <p:cNvPr id="133" name="グループ化 132">
            <a:extLst>
              <a:ext uri="{FF2B5EF4-FFF2-40B4-BE49-F238E27FC236}">
                <a16:creationId xmlns:a16="http://schemas.microsoft.com/office/drawing/2014/main" id="{50B626ED-582F-2D32-304E-D0572533C9DC}"/>
              </a:ext>
            </a:extLst>
          </p:cNvPr>
          <p:cNvGrpSpPr/>
          <p:nvPr/>
        </p:nvGrpSpPr>
        <p:grpSpPr>
          <a:xfrm>
            <a:off x="189611" y="4454659"/>
            <a:ext cx="527154" cy="2055600"/>
            <a:chOff x="189611" y="4454659"/>
            <a:chExt cx="527154" cy="2055600"/>
          </a:xfrm>
        </p:grpSpPr>
        <p:cxnSp>
          <p:nvCxnSpPr>
            <p:cNvPr id="49" name="直線コネクタ 48">
              <a:extLst>
                <a:ext uri="{FF2B5EF4-FFF2-40B4-BE49-F238E27FC236}">
                  <a16:creationId xmlns:a16="http://schemas.microsoft.com/office/drawing/2014/main" id="{49C61C1C-B254-8358-DA46-DAAA3739142C}"/>
                </a:ext>
              </a:extLst>
            </p:cNvPr>
            <p:cNvCxnSpPr>
              <a:cxnSpLocks/>
            </p:cNvCxnSpPr>
            <p:nvPr/>
          </p:nvCxnSpPr>
          <p:spPr>
            <a:xfrm>
              <a:off x="716765" y="4454659"/>
              <a:ext cx="0" cy="20556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0" name="正方形/長方形 19">
              <a:extLst>
                <a:ext uri="{FF2B5EF4-FFF2-40B4-BE49-F238E27FC236}">
                  <a16:creationId xmlns:a16="http://schemas.microsoft.com/office/drawing/2014/main" id="{F5D853A6-674D-B9BD-B0AA-BE63C842AE26}"/>
                </a:ext>
              </a:extLst>
            </p:cNvPr>
            <p:cNvSpPr/>
            <p:nvPr/>
          </p:nvSpPr>
          <p:spPr>
            <a:xfrm>
              <a:off x="189611" y="4454659"/>
              <a:ext cx="527154" cy="20556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400">
                  <a:solidFill>
                    <a:schemeClr val="accent4">
                      <a:lumMod val="65000"/>
                      <a:lumOff val="35000"/>
                    </a:schemeClr>
                  </a:solidFill>
                  <a:effectLst>
                    <a:glow rad="127000">
                      <a:schemeClr val="bg1"/>
                    </a:glow>
                  </a:effectLst>
                  <a:latin typeface="+mn-ea"/>
                </a:rPr>
                <a:t>保守</a:t>
              </a:r>
              <a:endParaRPr lang="en-US" altLang="ja-JP" sz="1400">
                <a:solidFill>
                  <a:schemeClr val="accent4">
                    <a:lumMod val="65000"/>
                    <a:lumOff val="35000"/>
                  </a:schemeClr>
                </a:solidFill>
                <a:effectLst>
                  <a:glow rad="127000">
                    <a:schemeClr val="bg1"/>
                  </a:glow>
                </a:effectLst>
                <a:latin typeface="+mn-ea"/>
              </a:endParaRPr>
            </a:p>
          </p:txBody>
        </p:sp>
      </p:grpSp>
      <p:cxnSp>
        <p:nvCxnSpPr>
          <p:cNvPr id="14" name="直線矢印コネクタ 13">
            <a:extLst>
              <a:ext uri="{FF2B5EF4-FFF2-40B4-BE49-F238E27FC236}">
                <a16:creationId xmlns:a16="http://schemas.microsoft.com/office/drawing/2014/main" id="{E0622AAB-BA17-6181-1496-2037B02D1C37}"/>
              </a:ext>
            </a:extLst>
          </p:cNvPr>
          <p:cNvCxnSpPr>
            <a:cxnSpLocks/>
            <a:stCxn id="67" idx="2"/>
            <a:endCxn id="78" idx="0"/>
          </p:cNvCxnSpPr>
          <p:nvPr/>
        </p:nvCxnSpPr>
        <p:spPr>
          <a:xfrm>
            <a:off x="3018931" y="2861145"/>
            <a:ext cx="0" cy="630945"/>
          </a:xfrm>
          <a:prstGeom prst="straightConnector1">
            <a:avLst/>
          </a:prstGeom>
          <a:ln>
            <a:solidFill>
              <a:schemeClr val="bg1">
                <a:lumMod val="50000"/>
              </a:schemeClr>
            </a:solidFill>
            <a:tailEnd type="triangle"/>
          </a:ln>
          <a:effectLst>
            <a:glow rad="127000">
              <a:schemeClr val="bg1"/>
            </a:glow>
          </a:effectLst>
        </p:spPr>
        <p:style>
          <a:lnRef idx="1">
            <a:schemeClr val="accent1"/>
          </a:lnRef>
          <a:fillRef idx="0">
            <a:schemeClr val="accent1"/>
          </a:fillRef>
          <a:effectRef idx="0">
            <a:schemeClr val="accent1"/>
          </a:effectRef>
          <a:fontRef idx="minor">
            <a:schemeClr val="tx1"/>
          </a:fontRef>
        </p:style>
      </p:cxnSp>
      <p:pic>
        <p:nvPicPr>
          <p:cNvPr id="32" name="グラフィックス 31">
            <a:extLst>
              <a:ext uri="{FF2B5EF4-FFF2-40B4-BE49-F238E27FC236}">
                <a16:creationId xmlns:a16="http://schemas.microsoft.com/office/drawing/2014/main" id="{6F4F9E1E-1095-9E67-292B-8C46D08DA335}"/>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0112" y="1638429"/>
            <a:ext cx="351436" cy="389222"/>
          </a:xfrm>
          <a:prstGeom prst="rect">
            <a:avLst/>
          </a:prstGeom>
        </p:spPr>
      </p:pic>
      <p:pic>
        <p:nvPicPr>
          <p:cNvPr id="33" name="グラフィックス 32">
            <a:extLst>
              <a:ext uri="{FF2B5EF4-FFF2-40B4-BE49-F238E27FC236}">
                <a16:creationId xmlns:a16="http://schemas.microsoft.com/office/drawing/2014/main" id="{A3BD21B6-1995-8E54-5F0B-CA2E312357F4}"/>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851625" y="2471923"/>
            <a:ext cx="351436" cy="389222"/>
          </a:xfrm>
          <a:prstGeom prst="rect">
            <a:avLst/>
          </a:prstGeom>
        </p:spPr>
      </p:pic>
      <p:pic>
        <p:nvPicPr>
          <p:cNvPr id="44" name="グラフィックス 43">
            <a:extLst>
              <a:ext uri="{FF2B5EF4-FFF2-40B4-BE49-F238E27FC236}">
                <a16:creationId xmlns:a16="http://schemas.microsoft.com/office/drawing/2014/main" id="{E3AF7638-B630-40A6-6E34-2FD7A77751A9}"/>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832902" y="3486546"/>
            <a:ext cx="391741" cy="389222"/>
          </a:xfrm>
          <a:prstGeom prst="rect">
            <a:avLst/>
          </a:prstGeom>
        </p:spPr>
      </p:pic>
      <p:sp>
        <p:nvSpPr>
          <p:cNvPr id="60" name="正方形/長方形 59">
            <a:extLst>
              <a:ext uri="{FF2B5EF4-FFF2-40B4-BE49-F238E27FC236}">
                <a16:creationId xmlns:a16="http://schemas.microsoft.com/office/drawing/2014/main" id="{721F6916-E415-D644-135D-8C64893C7326}"/>
              </a:ext>
            </a:extLst>
          </p:cNvPr>
          <p:cNvSpPr/>
          <p:nvPr/>
        </p:nvSpPr>
        <p:spPr>
          <a:xfrm>
            <a:off x="2574935" y="3023412"/>
            <a:ext cx="900208" cy="209873"/>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200">
                <a:solidFill>
                  <a:schemeClr val="accent4">
                    <a:lumMod val="65000"/>
                    <a:lumOff val="35000"/>
                  </a:schemeClr>
                </a:solidFill>
                <a:effectLst>
                  <a:glow rad="127000">
                    <a:schemeClr val="bg1"/>
                  </a:glow>
                </a:effectLst>
                <a:latin typeface="+mn-ea"/>
              </a:rPr>
              <a:t>対象外の</a:t>
            </a:r>
            <a:endParaRPr lang="en-US" altLang="ja-JP" sz="1200">
              <a:solidFill>
                <a:schemeClr val="accent4">
                  <a:lumMod val="65000"/>
                  <a:lumOff val="35000"/>
                </a:schemeClr>
              </a:solidFill>
              <a:effectLst>
                <a:glow rad="127000">
                  <a:schemeClr val="bg1"/>
                </a:glow>
              </a:effectLst>
              <a:latin typeface="+mn-ea"/>
            </a:endParaRPr>
          </a:p>
          <a:p>
            <a:pPr algn="ctr"/>
            <a:r>
              <a:rPr lang="ja-JP" altLang="en-US" sz="1200">
                <a:solidFill>
                  <a:schemeClr val="accent4">
                    <a:lumMod val="65000"/>
                    <a:lumOff val="35000"/>
                  </a:schemeClr>
                </a:solidFill>
                <a:effectLst>
                  <a:glow rad="127000">
                    <a:schemeClr val="bg1"/>
                  </a:glow>
                </a:effectLst>
                <a:latin typeface="+mn-ea"/>
              </a:rPr>
              <a:t>連絡</a:t>
            </a:r>
            <a:endParaRPr lang="en-US" altLang="ja-JP" sz="1200">
              <a:solidFill>
                <a:schemeClr val="accent4">
                  <a:lumMod val="65000"/>
                  <a:lumOff val="35000"/>
                </a:schemeClr>
              </a:solidFill>
              <a:effectLst>
                <a:glow rad="127000">
                  <a:schemeClr val="bg1"/>
                </a:glow>
              </a:effectLst>
              <a:latin typeface="+mn-ea"/>
            </a:endParaRPr>
          </a:p>
        </p:txBody>
      </p:sp>
      <p:pic>
        <p:nvPicPr>
          <p:cNvPr id="104" name="グラフィックス 103">
            <a:extLst>
              <a:ext uri="{FF2B5EF4-FFF2-40B4-BE49-F238E27FC236}">
                <a16:creationId xmlns:a16="http://schemas.microsoft.com/office/drawing/2014/main" id="{1669C0EB-DC79-853B-1CF1-9BBC062DE468}"/>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389874" y="3492090"/>
            <a:ext cx="351436" cy="389222"/>
          </a:xfrm>
          <a:prstGeom prst="rect">
            <a:avLst/>
          </a:prstGeom>
        </p:spPr>
      </p:pic>
      <p:pic>
        <p:nvPicPr>
          <p:cNvPr id="65" name="グラフィックス 64">
            <a:extLst>
              <a:ext uri="{FF2B5EF4-FFF2-40B4-BE49-F238E27FC236}">
                <a16:creationId xmlns:a16="http://schemas.microsoft.com/office/drawing/2014/main" id="{17A3A115-29D4-041D-2DDF-A99015CE3670}"/>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529095" y="4676256"/>
            <a:ext cx="351436" cy="389222"/>
          </a:xfrm>
          <a:prstGeom prst="rect">
            <a:avLst/>
          </a:prstGeom>
        </p:spPr>
      </p:pic>
      <p:pic>
        <p:nvPicPr>
          <p:cNvPr id="71" name="グラフィックス 70">
            <a:extLst>
              <a:ext uri="{FF2B5EF4-FFF2-40B4-BE49-F238E27FC236}">
                <a16:creationId xmlns:a16="http://schemas.microsoft.com/office/drawing/2014/main" id="{D64155E0-EEB9-2F66-60EA-38BA49AF00B6}"/>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73388" y="4676256"/>
            <a:ext cx="351436" cy="389222"/>
          </a:xfrm>
          <a:prstGeom prst="rect">
            <a:avLst/>
          </a:prstGeom>
        </p:spPr>
      </p:pic>
      <p:cxnSp>
        <p:nvCxnSpPr>
          <p:cNvPr id="87" name="直線矢印コネクタ 86">
            <a:extLst>
              <a:ext uri="{FF2B5EF4-FFF2-40B4-BE49-F238E27FC236}">
                <a16:creationId xmlns:a16="http://schemas.microsoft.com/office/drawing/2014/main" id="{993CCDF8-F292-C4F6-A198-64BF644B2D49}"/>
              </a:ext>
            </a:extLst>
          </p:cNvPr>
          <p:cNvCxnSpPr>
            <a:cxnSpLocks/>
            <a:stCxn id="65" idx="2"/>
          </p:cNvCxnSpPr>
          <p:nvPr/>
        </p:nvCxnSpPr>
        <p:spPr>
          <a:xfrm>
            <a:off x="7704812" y="5065479"/>
            <a:ext cx="1825" cy="53495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0" name="正方形/長方形 89">
            <a:extLst>
              <a:ext uri="{FF2B5EF4-FFF2-40B4-BE49-F238E27FC236}">
                <a16:creationId xmlns:a16="http://schemas.microsoft.com/office/drawing/2014/main" id="{B77B1585-3220-6F65-0B0E-E9E44C17231C}"/>
              </a:ext>
            </a:extLst>
          </p:cNvPr>
          <p:cNvSpPr/>
          <p:nvPr/>
        </p:nvSpPr>
        <p:spPr>
          <a:xfrm>
            <a:off x="6853618" y="5161162"/>
            <a:ext cx="1702388" cy="27934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en-US" altLang="ja-JP" sz="1200">
                <a:solidFill>
                  <a:schemeClr val="accent4">
                    <a:lumMod val="65000"/>
                    <a:lumOff val="35000"/>
                  </a:schemeClr>
                </a:solidFill>
                <a:effectLst>
                  <a:glow rad="127000">
                    <a:schemeClr val="bg1"/>
                  </a:glow>
                </a:effectLst>
                <a:latin typeface="+mn-ea"/>
              </a:rPr>
              <a:t>ZD</a:t>
            </a:r>
            <a:r>
              <a:rPr lang="ja-JP" altLang="en-US" sz="1200">
                <a:solidFill>
                  <a:schemeClr val="accent4">
                    <a:lumMod val="65000"/>
                    <a:lumOff val="35000"/>
                  </a:schemeClr>
                </a:solidFill>
                <a:effectLst>
                  <a:glow rad="127000">
                    <a:schemeClr val="bg1"/>
                  </a:glow>
                </a:effectLst>
                <a:latin typeface="+mn-ea"/>
              </a:rPr>
              <a:t>伝票不足分の補完</a:t>
            </a:r>
            <a:endParaRPr lang="en-US" altLang="ja-JP" sz="1200">
              <a:solidFill>
                <a:schemeClr val="accent4">
                  <a:lumMod val="65000"/>
                  <a:lumOff val="35000"/>
                </a:schemeClr>
              </a:solidFill>
              <a:effectLst>
                <a:glow rad="127000">
                  <a:schemeClr val="bg1"/>
                </a:glow>
              </a:effectLst>
              <a:latin typeface="+mn-ea"/>
            </a:endParaRPr>
          </a:p>
          <a:p>
            <a:pPr algn="ctr"/>
            <a:r>
              <a:rPr lang="en-US" altLang="ja-JP" sz="1050">
                <a:solidFill>
                  <a:schemeClr val="accent4">
                    <a:lumMod val="65000"/>
                    <a:lumOff val="35000"/>
                  </a:schemeClr>
                </a:solidFill>
                <a:effectLst>
                  <a:glow rad="127000">
                    <a:schemeClr val="bg1"/>
                  </a:glow>
                </a:effectLst>
                <a:latin typeface="+mn-ea"/>
              </a:rPr>
              <a:t>(</a:t>
            </a:r>
            <a:r>
              <a:rPr lang="ja-JP" altLang="en-US" sz="1050">
                <a:solidFill>
                  <a:schemeClr val="accent4">
                    <a:lumMod val="65000"/>
                    <a:lumOff val="35000"/>
                  </a:schemeClr>
                </a:solidFill>
                <a:effectLst>
                  <a:glow rad="127000">
                    <a:schemeClr val="bg1"/>
                  </a:glow>
                </a:effectLst>
                <a:latin typeface="+mn-ea"/>
              </a:rPr>
              <a:t>連番、伝票ヘッダ</a:t>
            </a:r>
            <a:r>
              <a:rPr lang="en-US" altLang="ja-JP" sz="1050">
                <a:solidFill>
                  <a:schemeClr val="accent4">
                    <a:lumMod val="65000"/>
                    <a:lumOff val="35000"/>
                  </a:schemeClr>
                </a:solidFill>
                <a:effectLst>
                  <a:glow rad="127000">
                    <a:schemeClr val="bg1"/>
                  </a:glow>
                </a:effectLst>
                <a:latin typeface="+mn-ea"/>
              </a:rPr>
              <a:t>Text </a:t>
            </a:r>
            <a:r>
              <a:rPr lang="ja-JP" altLang="en-US" sz="1050">
                <a:solidFill>
                  <a:schemeClr val="accent4">
                    <a:lumMod val="65000"/>
                    <a:lumOff val="35000"/>
                  </a:schemeClr>
                </a:solidFill>
                <a:effectLst>
                  <a:glow rad="127000">
                    <a:schemeClr val="bg1"/>
                  </a:glow>
                </a:effectLst>
                <a:latin typeface="+mn-ea"/>
              </a:rPr>
              <a:t>等</a:t>
            </a:r>
            <a:r>
              <a:rPr lang="en-US" altLang="ja-JP" sz="1050">
                <a:solidFill>
                  <a:schemeClr val="accent4">
                    <a:lumMod val="65000"/>
                    <a:lumOff val="35000"/>
                  </a:schemeClr>
                </a:solidFill>
                <a:effectLst>
                  <a:glow rad="127000">
                    <a:schemeClr val="bg1"/>
                  </a:glow>
                </a:effectLst>
                <a:latin typeface="+mn-ea"/>
              </a:rPr>
              <a:t>)</a:t>
            </a:r>
            <a:endParaRPr lang="ja-JP" altLang="en-US" sz="1050">
              <a:solidFill>
                <a:schemeClr val="accent4">
                  <a:lumMod val="65000"/>
                  <a:lumOff val="35000"/>
                </a:schemeClr>
              </a:solidFill>
              <a:effectLst>
                <a:glow rad="127000">
                  <a:schemeClr val="bg1"/>
                </a:glow>
              </a:effectLst>
              <a:latin typeface="+mn-ea"/>
            </a:endParaRPr>
          </a:p>
        </p:txBody>
      </p:sp>
      <p:pic>
        <p:nvPicPr>
          <p:cNvPr id="91" name="グラフィックス 90">
            <a:extLst>
              <a:ext uri="{FF2B5EF4-FFF2-40B4-BE49-F238E27FC236}">
                <a16:creationId xmlns:a16="http://schemas.microsoft.com/office/drawing/2014/main" id="{1C2FF0B2-9F83-0435-E41C-564DADD7547D}"/>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655852" y="5555838"/>
            <a:ext cx="391741" cy="389222"/>
          </a:xfrm>
          <a:prstGeom prst="rect">
            <a:avLst/>
          </a:prstGeom>
        </p:spPr>
      </p:pic>
      <p:cxnSp>
        <p:nvCxnSpPr>
          <p:cNvPr id="92" name="直線矢印コネクタ 91">
            <a:extLst>
              <a:ext uri="{FF2B5EF4-FFF2-40B4-BE49-F238E27FC236}">
                <a16:creationId xmlns:a16="http://schemas.microsoft.com/office/drawing/2014/main" id="{1A0DD715-04DD-4ABF-6A82-A8787AA55675}"/>
              </a:ext>
            </a:extLst>
          </p:cNvPr>
          <p:cNvCxnSpPr>
            <a:cxnSpLocks/>
            <a:stCxn id="71" idx="2"/>
            <a:endCxn id="91" idx="0"/>
          </p:cNvCxnSpPr>
          <p:nvPr/>
        </p:nvCxnSpPr>
        <p:spPr>
          <a:xfrm>
            <a:off x="10849106" y="5065479"/>
            <a:ext cx="2617" cy="490361"/>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3" name="正方形/長方形 92">
            <a:extLst>
              <a:ext uri="{FF2B5EF4-FFF2-40B4-BE49-F238E27FC236}">
                <a16:creationId xmlns:a16="http://schemas.microsoft.com/office/drawing/2014/main" id="{19F0CE23-260A-900E-546E-5ABF05F3074D}"/>
              </a:ext>
            </a:extLst>
          </p:cNvPr>
          <p:cNvSpPr/>
          <p:nvPr/>
        </p:nvSpPr>
        <p:spPr>
          <a:xfrm>
            <a:off x="10279200" y="5195897"/>
            <a:ext cx="1162753" cy="209873"/>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en-US" altLang="ja-JP" sz="1200">
                <a:solidFill>
                  <a:schemeClr val="accent4">
                    <a:lumMod val="65000"/>
                    <a:lumOff val="35000"/>
                  </a:schemeClr>
                </a:solidFill>
                <a:effectLst>
                  <a:glow rad="127000">
                    <a:schemeClr val="bg1"/>
                  </a:glow>
                </a:effectLst>
                <a:latin typeface="+mn-ea"/>
              </a:rPr>
              <a:t>SAP</a:t>
            </a:r>
            <a:r>
              <a:rPr lang="ja-JP" altLang="en-US" sz="1200">
                <a:solidFill>
                  <a:schemeClr val="accent4">
                    <a:lumMod val="65000"/>
                    <a:lumOff val="35000"/>
                  </a:schemeClr>
                </a:solidFill>
                <a:effectLst>
                  <a:glow rad="127000">
                    <a:schemeClr val="bg1"/>
                  </a:glow>
                </a:effectLst>
                <a:latin typeface="+mn-ea"/>
              </a:rPr>
              <a:t>登録</a:t>
            </a:r>
          </a:p>
        </p:txBody>
      </p:sp>
      <p:pic>
        <p:nvPicPr>
          <p:cNvPr id="56" name="グラフィックス 55">
            <a:extLst>
              <a:ext uri="{FF2B5EF4-FFF2-40B4-BE49-F238E27FC236}">
                <a16:creationId xmlns:a16="http://schemas.microsoft.com/office/drawing/2014/main" id="{38DDD432-117D-8485-AF09-A8AEDCAE3C18}"/>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727220" y="4676256"/>
            <a:ext cx="351436" cy="389222"/>
          </a:xfrm>
          <a:prstGeom prst="rect">
            <a:avLst/>
          </a:prstGeom>
        </p:spPr>
      </p:pic>
      <p:cxnSp>
        <p:nvCxnSpPr>
          <p:cNvPr id="83" name="直線矢印コネクタ 82">
            <a:extLst>
              <a:ext uri="{FF2B5EF4-FFF2-40B4-BE49-F238E27FC236}">
                <a16:creationId xmlns:a16="http://schemas.microsoft.com/office/drawing/2014/main" id="{9E7AD768-EB04-A2A2-1F2F-A5AF636352D8}"/>
              </a:ext>
            </a:extLst>
          </p:cNvPr>
          <p:cNvCxnSpPr>
            <a:cxnSpLocks/>
            <a:endCxn id="84" idx="0"/>
          </p:cNvCxnSpPr>
          <p:nvPr/>
        </p:nvCxnSpPr>
        <p:spPr>
          <a:xfrm flipH="1">
            <a:off x="8900937" y="5065479"/>
            <a:ext cx="0" cy="53495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84" name="グラフィックス 83">
            <a:extLst>
              <a:ext uri="{FF2B5EF4-FFF2-40B4-BE49-F238E27FC236}">
                <a16:creationId xmlns:a16="http://schemas.microsoft.com/office/drawing/2014/main" id="{B7B56F77-F2F2-3AC3-CC69-E4ED5299C8C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56769" y="5600432"/>
            <a:ext cx="488335" cy="485196"/>
          </a:xfrm>
          <a:prstGeom prst="rect">
            <a:avLst/>
          </a:prstGeom>
        </p:spPr>
      </p:pic>
      <p:sp>
        <p:nvSpPr>
          <p:cNvPr id="85" name="テキスト ボックス 84">
            <a:extLst>
              <a:ext uri="{FF2B5EF4-FFF2-40B4-BE49-F238E27FC236}">
                <a16:creationId xmlns:a16="http://schemas.microsoft.com/office/drawing/2014/main" id="{3644566F-B612-9793-DF1D-B3328C829E5D}"/>
              </a:ext>
            </a:extLst>
          </p:cNvPr>
          <p:cNvSpPr txBox="1"/>
          <p:nvPr/>
        </p:nvSpPr>
        <p:spPr bwMode="auto">
          <a:xfrm>
            <a:off x="8597448" y="5748438"/>
            <a:ext cx="606976" cy="265643"/>
          </a:xfrm>
          <a:prstGeom prst="rect">
            <a:avLst/>
          </a:prstGeom>
          <a:noFill/>
          <a:ln w="9525">
            <a:noFill/>
            <a:miter lim="800000"/>
            <a:headEnd/>
            <a:tailEnd/>
          </a:ln>
        </p:spPr>
        <p:txBody>
          <a:bodyPr wrap="square" anchor="ctr">
            <a:spAutoFit/>
          </a:bodyPr>
          <a:lstStyle/>
          <a:p>
            <a:pPr algn="ctr"/>
            <a:r>
              <a:rPr lang="en-US" altLang="ja-JP" sz="1050" b="1">
                <a:solidFill>
                  <a:srgbClr val="3AABD2"/>
                </a:solidFill>
              </a:rPr>
              <a:t>TSV</a:t>
            </a:r>
            <a:endParaRPr lang="ja-JP" altLang="en-US" sz="1050" b="1">
              <a:solidFill>
                <a:srgbClr val="3AABD2"/>
              </a:solidFill>
            </a:endParaRPr>
          </a:p>
        </p:txBody>
      </p:sp>
      <p:sp>
        <p:nvSpPr>
          <p:cNvPr id="57" name="正方形/長方形 56">
            <a:extLst>
              <a:ext uri="{FF2B5EF4-FFF2-40B4-BE49-F238E27FC236}">
                <a16:creationId xmlns:a16="http://schemas.microsoft.com/office/drawing/2014/main" id="{E8734CE0-8BC9-8CE6-ACCE-89343B6FB198}"/>
              </a:ext>
            </a:extLst>
          </p:cNvPr>
          <p:cNvSpPr/>
          <p:nvPr/>
        </p:nvSpPr>
        <p:spPr>
          <a:xfrm>
            <a:off x="8325908" y="5195897"/>
            <a:ext cx="1162753" cy="209873"/>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en-US" altLang="ja-JP" sz="1200">
                <a:solidFill>
                  <a:schemeClr val="accent4">
                    <a:lumMod val="65000"/>
                    <a:lumOff val="35000"/>
                  </a:schemeClr>
                </a:solidFill>
                <a:effectLst>
                  <a:glow rad="127000">
                    <a:schemeClr val="bg1"/>
                  </a:glow>
                </a:effectLst>
                <a:latin typeface="+mn-ea"/>
              </a:rPr>
              <a:t>TSV</a:t>
            </a:r>
            <a:r>
              <a:rPr lang="ja-JP" altLang="en-US" sz="1200">
                <a:solidFill>
                  <a:schemeClr val="accent4">
                    <a:lumMod val="65000"/>
                    <a:lumOff val="35000"/>
                  </a:schemeClr>
                </a:solidFill>
                <a:effectLst>
                  <a:glow rad="127000">
                    <a:schemeClr val="bg1"/>
                  </a:glow>
                </a:effectLst>
                <a:latin typeface="+mn-ea"/>
              </a:rPr>
              <a:t>変換</a:t>
            </a:r>
          </a:p>
        </p:txBody>
      </p:sp>
      <p:grpSp>
        <p:nvGrpSpPr>
          <p:cNvPr id="95" name="グループ化 94">
            <a:extLst>
              <a:ext uri="{FF2B5EF4-FFF2-40B4-BE49-F238E27FC236}">
                <a16:creationId xmlns:a16="http://schemas.microsoft.com/office/drawing/2014/main" id="{E55B926B-A106-05C8-EBD2-442310E04EA3}"/>
              </a:ext>
            </a:extLst>
          </p:cNvPr>
          <p:cNvGrpSpPr/>
          <p:nvPr/>
        </p:nvGrpSpPr>
        <p:grpSpPr>
          <a:xfrm>
            <a:off x="7365536" y="5599955"/>
            <a:ext cx="667674" cy="485673"/>
            <a:chOff x="6035739" y="6007264"/>
            <a:chExt cx="683945" cy="500727"/>
          </a:xfrm>
          <a:solidFill>
            <a:srgbClr val="3AABD2"/>
          </a:solidFill>
        </p:grpSpPr>
        <p:pic>
          <p:nvPicPr>
            <p:cNvPr id="89" name="グラフィックス 88">
              <a:extLst>
                <a:ext uri="{FF2B5EF4-FFF2-40B4-BE49-F238E27FC236}">
                  <a16:creationId xmlns:a16="http://schemas.microsoft.com/office/drawing/2014/main" id="{243A06F1-415C-30C8-5443-22558D972738}"/>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127604" y="6007264"/>
              <a:ext cx="500727" cy="500727"/>
            </a:xfrm>
            <a:prstGeom prst="rect">
              <a:avLst/>
            </a:prstGeom>
          </p:spPr>
        </p:pic>
        <p:sp>
          <p:nvSpPr>
            <p:cNvPr id="94" name="テキスト ボックス 93">
              <a:extLst>
                <a:ext uri="{FF2B5EF4-FFF2-40B4-BE49-F238E27FC236}">
                  <a16:creationId xmlns:a16="http://schemas.microsoft.com/office/drawing/2014/main" id="{99D337A5-BF80-6721-95A0-CB2E1024921D}"/>
                </a:ext>
              </a:extLst>
            </p:cNvPr>
            <p:cNvSpPr txBox="1"/>
            <p:nvPr/>
          </p:nvSpPr>
          <p:spPr bwMode="auto">
            <a:xfrm>
              <a:off x="6035739" y="6171422"/>
              <a:ext cx="683945" cy="253916"/>
            </a:xfrm>
            <a:prstGeom prst="rect">
              <a:avLst/>
            </a:prstGeom>
            <a:noFill/>
            <a:ln w="9525">
              <a:noFill/>
              <a:miter lim="800000"/>
              <a:headEnd/>
              <a:tailEnd/>
            </a:ln>
          </p:spPr>
          <p:txBody>
            <a:bodyPr wrap="square" anchor="ctr">
              <a:spAutoFit/>
            </a:bodyPr>
            <a:lstStyle/>
            <a:p>
              <a:pPr algn="ctr"/>
              <a:r>
                <a:rPr lang="en-US" altLang="ja-JP" sz="1050" b="1">
                  <a:solidFill>
                    <a:srgbClr val="3AABD2"/>
                  </a:solidFill>
                  <a:effectLst>
                    <a:glow rad="127000">
                      <a:schemeClr val="bg1"/>
                    </a:glow>
                  </a:effectLst>
                </a:rPr>
                <a:t>Excel</a:t>
              </a:r>
              <a:endParaRPr lang="ja-JP" altLang="en-US" sz="1050" b="1">
                <a:solidFill>
                  <a:srgbClr val="3AABD2"/>
                </a:solidFill>
                <a:effectLst>
                  <a:glow rad="127000">
                    <a:schemeClr val="bg1"/>
                  </a:glow>
                </a:effectLst>
              </a:endParaRPr>
            </a:p>
          </p:txBody>
        </p:sp>
      </p:grpSp>
      <p:grpSp>
        <p:nvGrpSpPr>
          <p:cNvPr id="179" name="グループ化 178">
            <a:extLst>
              <a:ext uri="{FF2B5EF4-FFF2-40B4-BE49-F238E27FC236}">
                <a16:creationId xmlns:a16="http://schemas.microsoft.com/office/drawing/2014/main" id="{0399744F-10D3-D675-7B21-769E96023B02}"/>
              </a:ext>
            </a:extLst>
          </p:cNvPr>
          <p:cNvGrpSpPr/>
          <p:nvPr/>
        </p:nvGrpSpPr>
        <p:grpSpPr>
          <a:xfrm>
            <a:off x="5351965" y="3339248"/>
            <a:ext cx="571013" cy="312066"/>
            <a:chOff x="7136430" y="2938461"/>
            <a:chExt cx="910331" cy="500727"/>
          </a:xfrm>
        </p:grpSpPr>
        <p:pic>
          <p:nvPicPr>
            <p:cNvPr id="29" name="グラフィックス 28">
              <a:extLst>
                <a:ext uri="{FF2B5EF4-FFF2-40B4-BE49-F238E27FC236}">
                  <a16:creationId xmlns:a16="http://schemas.microsoft.com/office/drawing/2014/main" id="{D81AC15E-3906-3414-29A9-F67199EEFC05}"/>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341488" y="2938461"/>
              <a:ext cx="500727" cy="500727"/>
            </a:xfrm>
            <a:prstGeom prst="rect">
              <a:avLst/>
            </a:prstGeom>
          </p:spPr>
        </p:pic>
        <p:sp>
          <p:nvSpPr>
            <p:cNvPr id="31" name="テキスト ボックス 30">
              <a:extLst>
                <a:ext uri="{FF2B5EF4-FFF2-40B4-BE49-F238E27FC236}">
                  <a16:creationId xmlns:a16="http://schemas.microsoft.com/office/drawing/2014/main" id="{AFC4191D-5231-DC8D-EF36-B8E40E724BAB}"/>
                </a:ext>
              </a:extLst>
            </p:cNvPr>
            <p:cNvSpPr txBox="1"/>
            <p:nvPr/>
          </p:nvSpPr>
          <p:spPr bwMode="auto">
            <a:xfrm>
              <a:off x="7136430" y="3102619"/>
              <a:ext cx="910331" cy="253916"/>
            </a:xfrm>
            <a:prstGeom prst="rect">
              <a:avLst/>
            </a:prstGeom>
            <a:noFill/>
            <a:ln w="9525">
              <a:noFill/>
              <a:miter lim="800000"/>
              <a:headEnd/>
              <a:tailEnd/>
            </a:ln>
          </p:spPr>
          <p:txBody>
            <a:bodyPr wrap="square" anchor="ctr">
              <a:spAutoFit/>
            </a:bodyPr>
            <a:lstStyle/>
            <a:p>
              <a:pPr algn="ctr"/>
              <a:r>
                <a:rPr lang="en-US" altLang="ja-JP" sz="1050" b="1">
                  <a:solidFill>
                    <a:srgbClr val="3F6797"/>
                  </a:solidFill>
                  <a:effectLst>
                    <a:glow rad="127000">
                      <a:schemeClr val="bg1"/>
                    </a:glow>
                  </a:effectLst>
                </a:rPr>
                <a:t>Excel</a:t>
              </a:r>
              <a:endParaRPr lang="ja-JP" altLang="en-US" sz="1050" b="1">
                <a:solidFill>
                  <a:srgbClr val="3F6797"/>
                </a:solidFill>
                <a:effectLst>
                  <a:glow rad="127000">
                    <a:schemeClr val="bg1"/>
                  </a:glow>
                </a:effectLst>
              </a:endParaRPr>
            </a:p>
          </p:txBody>
        </p:sp>
      </p:grpSp>
      <p:pic>
        <p:nvPicPr>
          <p:cNvPr id="5" name="グラフィックス 4">
            <a:extLst>
              <a:ext uri="{FF2B5EF4-FFF2-40B4-BE49-F238E27FC236}">
                <a16:creationId xmlns:a16="http://schemas.microsoft.com/office/drawing/2014/main" id="{6873FB81-08B7-DF5B-349D-A741BB0A3B45}"/>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557867" y="3492090"/>
            <a:ext cx="351436" cy="389222"/>
          </a:xfrm>
          <a:prstGeom prst="rect">
            <a:avLst/>
          </a:prstGeom>
        </p:spPr>
      </p:pic>
      <p:cxnSp>
        <p:nvCxnSpPr>
          <p:cNvPr id="53" name="直線矢印コネクタ 52">
            <a:extLst>
              <a:ext uri="{FF2B5EF4-FFF2-40B4-BE49-F238E27FC236}">
                <a16:creationId xmlns:a16="http://schemas.microsoft.com/office/drawing/2014/main" id="{895C867A-F9AD-105A-E15D-D50EAC6EBAFD}"/>
              </a:ext>
            </a:extLst>
          </p:cNvPr>
          <p:cNvCxnSpPr>
            <a:cxnSpLocks/>
            <a:stCxn id="33" idx="3"/>
            <a:endCxn id="67" idx="1"/>
          </p:cNvCxnSpPr>
          <p:nvPr/>
        </p:nvCxnSpPr>
        <p:spPr>
          <a:xfrm>
            <a:off x="2203061" y="2666534"/>
            <a:ext cx="640152" cy="0"/>
          </a:xfrm>
          <a:prstGeom prst="straightConnector1">
            <a:avLst/>
          </a:prstGeom>
          <a:ln>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67" name="グラフィックス 66">
            <a:extLst>
              <a:ext uri="{FF2B5EF4-FFF2-40B4-BE49-F238E27FC236}">
                <a16:creationId xmlns:a16="http://schemas.microsoft.com/office/drawing/2014/main" id="{FE82DF25-2F43-2A4C-8DF6-20AD8AB386E4}"/>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843213" y="2471923"/>
            <a:ext cx="351436" cy="389222"/>
          </a:xfrm>
          <a:prstGeom prst="rect">
            <a:avLst/>
          </a:prstGeom>
        </p:spPr>
      </p:pic>
      <p:pic>
        <p:nvPicPr>
          <p:cNvPr id="99" name="グラフィックス 98">
            <a:extLst>
              <a:ext uri="{FF2B5EF4-FFF2-40B4-BE49-F238E27FC236}">
                <a16:creationId xmlns:a16="http://schemas.microsoft.com/office/drawing/2014/main" id="{5671ACB9-9356-2AEC-FD82-20A2262B8E5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66915" y="1638429"/>
            <a:ext cx="351436" cy="389222"/>
          </a:xfrm>
          <a:prstGeom prst="rect">
            <a:avLst/>
          </a:prstGeom>
        </p:spPr>
      </p:pic>
      <p:sp>
        <p:nvSpPr>
          <p:cNvPr id="110" name="円弧 109">
            <a:extLst>
              <a:ext uri="{FF2B5EF4-FFF2-40B4-BE49-F238E27FC236}">
                <a16:creationId xmlns:a16="http://schemas.microsoft.com/office/drawing/2014/main" id="{088ECDD0-61C0-0D65-E66B-F15762F3E6BA}"/>
              </a:ext>
            </a:extLst>
          </p:cNvPr>
          <p:cNvSpPr/>
          <p:nvPr/>
        </p:nvSpPr>
        <p:spPr>
          <a:xfrm rot="5400000" flipV="1">
            <a:off x="1381367" y="2758095"/>
            <a:ext cx="1291953" cy="199928"/>
          </a:xfrm>
          <a:prstGeom prst="arc">
            <a:avLst>
              <a:gd name="adj1" fmla="val 16393243"/>
              <a:gd name="adj2" fmla="val 5247843"/>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1" name="吹き出し: 四角形 110">
            <a:extLst>
              <a:ext uri="{FF2B5EF4-FFF2-40B4-BE49-F238E27FC236}">
                <a16:creationId xmlns:a16="http://schemas.microsoft.com/office/drawing/2014/main" id="{EBCFC3E3-557A-4DE4-51B7-1ED4B34A6869}"/>
              </a:ext>
            </a:extLst>
          </p:cNvPr>
          <p:cNvSpPr/>
          <p:nvPr/>
        </p:nvSpPr>
        <p:spPr>
          <a:xfrm>
            <a:off x="1135786" y="4028633"/>
            <a:ext cx="1279028" cy="279322"/>
          </a:xfrm>
          <a:prstGeom prst="wedgeRectCallout">
            <a:avLst>
              <a:gd name="adj1" fmla="val 20896"/>
              <a:gd name="adj2" fmla="val -92970"/>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200">
                <a:solidFill>
                  <a:schemeClr val="accent4">
                    <a:lumMod val="65000"/>
                    <a:lumOff val="35000"/>
                  </a:schemeClr>
                </a:solidFill>
                <a:latin typeface="+mn-ea"/>
                <a:cs typeface="Hiragino Kaku Gothic Pro W3" charset="-128"/>
              </a:rPr>
              <a:t>対象外</a:t>
            </a:r>
            <a:r>
              <a:rPr kumimoji="1" lang="en-US" altLang="ja-JP" sz="1200">
                <a:solidFill>
                  <a:schemeClr val="accent4">
                    <a:lumMod val="65000"/>
                    <a:lumOff val="35000"/>
                  </a:schemeClr>
                </a:solidFill>
                <a:latin typeface="+mn-ea"/>
                <a:cs typeface="Hiragino Kaku Gothic Pro W3" charset="-128"/>
              </a:rPr>
              <a:t>MSG</a:t>
            </a:r>
            <a:r>
              <a:rPr kumimoji="1" lang="ja-JP" altLang="en-US" sz="1200">
                <a:solidFill>
                  <a:schemeClr val="accent4">
                    <a:lumMod val="65000"/>
                    <a:lumOff val="35000"/>
                  </a:schemeClr>
                </a:solidFill>
                <a:latin typeface="+mn-ea"/>
                <a:cs typeface="Hiragino Kaku Gothic Pro W3" charset="-128"/>
              </a:rPr>
              <a:t>出力</a:t>
            </a:r>
            <a:endParaRPr kumimoji="1" lang="en-US" altLang="ja-JP" sz="1200">
              <a:solidFill>
                <a:schemeClr val="accent4">
                  <a:lumMod val="65000"/>
                  <a:lumOff val="35000"/>
                </a:schemeClr>
              </a:solidFill>
              <a:latin typeface="+mn-ea"/>
              <a:cs typeface="Hiragino Kaku Gothic Pro W3" charset="-128"/>
            </a:endParaRPr>
          </a:p>
        </p:txBody>
      </p:sp>
      <p:sp>
        <p:nvSpPr>
          <p:cNvPr id="112" name="正方形/長方形 111">
            <a:extLst>
              <a:ext uri="{FF2B5EF4-FFF2-40B4-BE49-F238E27FC236}">
                <a16:creationId xmlns:a16="http://schemas.microsoft.com/office/drawing/2014/main" id="{0AFE3D8F-D981-91DB-8FB8-C0014EB6FD15}"/>
              </a:ext>
            </a:extLst>
          </p:cNvPr>
          <p:cNvSpPr/>
          <p:nvPr/>
        </p:nvSpPr>
        <p:spPr>
          <a:xfrm>
            <a:off x="1473887" y="3054807"/>
            <a:ext cx="1162753" cy="209873"/>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en-US" altLang="ja-JP" sz="1200">
                <a:solidFill>
                  <a:schemeClr val="accent4">
                    <a:lumMod val="65000"/>
                    <a:lumOff val="35000"/>
                  </a:schemeClr>
                </a:solidFill>
                <a:effectLst>
                  <a:glow rad="127000">
                    <a:schemeClr val="bg1"/>
                  </a:glow>
                </a:effectLst>
                <a:latin typeface="+mn-ea"/>
              </a:rPr>
              <a:t>ZD</a:t>
            </a:r>
            <a:r>
              <a:rPr lang="ja-JP" altLang="en-US" sz="1200">
                <a:solidFill>
                  <a:schemeClr val="accent4">
                    <a:lumMod val="65000"/>
                    <a:lumOff val="35000"/>
                  </a:schemeClr>
                </a:solidFill>
                <a:effectLst>
                  <a:glow rad="127000">
                    <a:schemeClr val="bg1"/>
                  </a:glow>
                </a:effectLst>
                <a:latin typeface="+mn-ea"/>
              </a:rPr>
              <a:t>ツール</a:t>
            </a:r>
            <a:endParaRPr lang="en-US" altLang="ja-JP" sz="1200">
              <a:solidFill>
                <a:schemeClr val="accent4">
                  <a:lumMod val="65000"/>
                  <a:lumOff val="35000"/>
                </a:schemeClr>
              </a:solidFill>
              <a:effectLst>
                <a:glow rad="127000">
                  <a:schemeClr val="bg1"/>
                </a:glow>
              </a:effectLst>
              <a:latin typeface="+mn-ea"/>
            </a:endParaRPr>
          </a:p>
          <a:p>
            <a:pPr algn="ctr"/>
            <a:r>
              <a:rPr lang="ja-JP" altLang="en-US" sz="1200">
                <a:solidFill>
                  <a:schemeClr val="accent4">
                    <a:lumMod val="65000"/>
                    <a:lumOff val="35000"/>
                  </a:schemeClr>
                </a:solidFill>
                <a:effectLst>
                  <a:glow rad="127000">
                    <a:schemeClr val="bg1"/>
                  </a:glow>
                </a:effectLst>
                <a:latin typeface="+mn-ea"/>
              </a:rPr>
              <a:t>実行</a:t>
            </a:r>
          </a:p>
        </p:txBody>
      </p:sp>
      <p:sp>
        <p:nvSpPr>
          <p:cNvPr id="134" name="正方形/長方形 133">
            <a:extLst>
              <a:ext uri="{FF2B5EF4-FFF2-40B4-BE49-F238E27FC236}">
                <a16:creationId xmlns:a16="http://schemas.microsoft.com/office/drawing/2014/main" id="{D4D0095F-C31D-EEDE-D82E-B6B788E5AF2D}"/>
              </a:ext>
            </a:extLst>
          </p:cNvPr>
          <p:cNvSpPr/>
          <p:nvPr/>
        </p:nvSpPr>
        <p:spPr>
          <a:xfrm>
            <a:off x="4372595" y="3899771"/>
            <a:ext cx="721978" cy="209873"/>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200">
                <a:solidFill>
                  <a:schemeClr val="accent4">
                    <a:lumMod val="65000"/>
                    <a:lumOff val="35000"/>
                  </a:schemeClr>
                </a:solidFill>
                <a:effectLst>
                  <a:glow rad="127000">
                    <a:schemeClr val="bg1"/>
                  </a:glow>
                </a:effectLst>
                <a:latin typeface="+mn-ea"/>
              </a:rPr>
              <a:t>振伝対応</a:t>
            </a:r>
            <a:endParaRPr lang="en-US" altLang="ja-JP" sz="1200">
              <a:solidFill>
                <a:schemeClr val="accent4">
                  <a:lumMod val="65000"/>
                  <a:lumOff val="35000"/>
                </a:schemeClr>
              </a:solidFill>
              <a:effectLst>
                <a:glow rad="127000">
                  <a:schemeClr val="bg1"/>
                </a:glow>
              </a:effectLst>
              <a:latin typeface="+mn-ea"/>
            </a:endParaRPr>
          </a:p>
        </p:txBody>
      </p:sp>
      <p:pic>
        <p:nvPicPr>
          <p:cNvPr id="137" name="グラフィックス 136">
            <a:extLst>
              <a:ext uri="{FF2B5EF4-FFF2-40B4-BE49-F238E27FC236}">
                <a16:creationId xmlns:a16="http://schemas.microsoft.com/office/drawing/2014/main" id="{60D9F3CC-524F-FD82-9B79-3C86704A315E}"/>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577413" y="3492090"/>
            <a:ext cx="351436" cy="389222"/>
          </a:xfrm>
          <a:prstGeom prst="rect">
            <a:avLst/>
          </a:prstGeom>
        </p:spPr>
      </p:pic>
      <p:sp>
        <p:nvSpPr>
          <p:cNvPr id="140" name="正方形/長方形 139">
            <a:extLst>
              <a:ext uri="{FF2B5EF4-FFF2-40B4-BE49-F238E27FC236}">
                <a16:creationId xmlns:a16="http://schemas.microsoft.com/office/drawing/2014/main" id="{306F627C-506B-A01F-B2E2-28013133A092}"/>
              </a:ext>
            </a:extLst>
          </p:cNvPr>
          <p:cNvSpPr/>
          <p:nvPr/>
        </p:nvSpPr>
        <p:spPr>
          <a:xfrm>
            <a:off x="4757380" y="1842817"/>
            <a:ext cx="578954" cy="23699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lang="ja-JP" altLang="en-US" sz="1200">
                <a:solidFill>
                  <a:schemeClr val="accent4">
                    <a:lumMod val="65000"/>
                    <a:lumOff val="35000"/>
                  </a:schemeClr>
                </a:solidFill>
                <a:effectLst>
                  <a:glow rad="127000">
                    <a:schemeClr val="bg1"/>
                  </a:glow>
                </a:effectLst>
                <a:latin typeface="+mn-ea"/>
              </a:rPr>
              <a:t>原則</a:t>
            </a:r>
            <a:endParaRPr lang="en-US" altLang="ja-JP" sz="1200" b="1">
              <a:solidFill>
                <a:schemeClr val="accent4">
                  <a:lumMod val="65000"/>
                  <a:lumOff val="35000"/>
                </a:schemeClr>
              </a:solidFill>
              <a:effectLst>
                <a:glow rad="127000">
                  <a:schemeClr val="bg1"/>
                </a:glow>
              </a:effectLst>
              <a:latin typeface="+mn-ea"/>
            </a:endParaRPr>
          </a:p>
        </p:txBody>
      </p:sp>
      <p:sp>
        <p:nvSpPr>
          <p:cNvPr id="142" name="正方形/長方形 141">
            <a:extLst>
              <a:ext uri="{FF2B5EF4-FFF2-40B4-BE49-F238E27FC236}">
                <a16:creationId xmlns:a16="http://schemas.microsoft.com/office/drawing/2014/main" id="{2F9784C5-8FC9-D964-1FA3-823B7BED9463}"/>
              </a:ext>
            </a:extLst>
          </p:cNvPr>
          <p:cNvSpPr/>
          <p:nvPr/>
        </p:nvSpPr>
        <p:spPr>
          <a:xfrm>
            <a:off x="5118804" y="3899770"/>
            <a:ext cx="1547625" cy="33215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en-US" altLang="ja-JP" sz="1200">
                <a:solidFill>
                  <a:schemeClr val="accent4">
                    <a:lumMod val="65000"/>
                    <a:lumOff val="35000"/>
                  </a:schemeClr>
                </a:solidFill>
                <a:effectLst>
                  <a:glow>
                    <a:schemeClr val="bg1"/>
                  </a:glow>
                </a:effectLst>
                <a:latin typeface="+mn-ea"/>
              </a:rPr>
              <a:t>ZD</a:t>
            </a:r>
            <a:r>
              <a:rPr lang="ja-JP" altLang="en-US" sz="1200">
                <a:solidFill>
                  <a:schemeClr val="accent4">
                    <a:lumMod val="65000"/>
                    <a:lumOff val="35000"/>
                  </a:schemeClr>
                </a:solidFill>
                <a:effectLst>
                  <a:glow>
                    <a:schemeClr val="bg1"/>
                  </a:glow>
                </a:effectLst>
                <a:latin typeface="+mn-ea"/>
              </a:rPr>
              <a:t>伝票一部作成</a:t>
            </a:r>
            <a:r>
              <a:rPr lang="ja-JP" altLang="en-US" sz="1200">
                <a:solidFill>
                  <a:srgbClr val="3F6797"/>
                </a:solidFill>
                <a:effectLst>
                  <a:glow>
                    <a:schemeClr val="bg1"/>
                  </a:glow>
                </a:effectLst>
                <a:latin typeface="+mn-ea"/>
              </a:rPr>
              <a:t>➀</a:t>
            </a:r>
            <a:endParaRPr lang="en-US" altLang="ja-JP" sz="1200">
              <a:solidFill>
                <a:srgbClr val="3F6797"/>
              </a:solidFill>
              <a:effectLst>
                <a:glow>
                  <a:schemeClr val="bg1"/>
                </a:glow>
              </a:effectLst>
              <a:latin typeface="+mn-ea"/>
            </a:endParaRPr>
          </a:p>
          <a:p>
            <a:pPr algn="ctr"/>
            <a:r>
              <a:rPr lang="en-US" altLang="ja-JP" sz="1050">
                <a:solidFill>
                  <a:schemeClr val="accent4">
                    <a:lumMod val="65000"/>
                    <a:lumOff val="35000"/>
                  </a:schemeClr>
                </a:solidFill>
                <a:effectLst>
                  <a:glow>
                    <a:schemeClr val="bg1"/>
                  </a:glow>
                </a:effectLst>
                <a:latin typeface="+mn-ea"/>
              </a:rPr>
              <a:t>(</a:t>
            </a:r>
            <a:r>
              <a:rPr lang="ja-JP" altLang="en-US" sz="1050">
                <a:solidFill>
                  <a:schemeClr val="accent4">
                    <a:lumMod val="65000"/>
                    <a:lumOff val="35000"/>
                  </a:schemeClr>
                </a:solidFill>
                <a:effectLst>
                  <a:glow>
                    <a:schemeClr val="bg1"/>
                  </a:glow>
                </a:effectLst>
                <a:latin typeface="+mn-ea"/>
              </a:rPr>
              <a:t>貸借勘定</a:t>
            </a:r>
            <a:r>
              <a:rPr lang="en-US" altLang="ja-JP" sz="1050">
                <a:solidFill>
                  <a:schemeClr val="accent4">
                    <a:lumMod val="65000"/>
                    <a:lumOff val="35000"/>
                  </a:schemeClr>
                </a:solidFill>
                <a:effectLst>
                  <a:glow>
                    <a:schemeClr val="bg1"/>
                  </a:glow>
                </a:effectLst>
                <a:latin typeface="+mn-ea"/>
              </a:rPr>
              <a:t>C</a:t>
            </a:r>
            <a:r>
              <a:rPr lang="ja-JP" altLang="en-US" sz="1050">
                <a:solidFill>
                  <a:schemeClr val="accent4">
                    <a:lumMod val="65000"/>
                    <a:lumOff val="35000"/>
                  </a:schemeClr>
                </a:solidFill>
                <a:effectLst>
                  <a:glow>
                    <a:schemeClr val="bg1"/>
                  </a:glow>
                </a:effectLst>
                <a:latin typeface="+mn-ea"/>
              </a:rPr>
              <a:t>、金額 等</a:t>
            </a:r>
            <a:r>
              <a:rPr lang="en-US" altLang="ja-JP" sz="1050">
                <a:solidFill>
                  <a:schemeClr val="accent4">
                    <a:lumMod val="65000"/>
                    <a:lumOff val="35000"/>
                  </a:schemeClr>
                </a:solidFill>
                <a:effectLst>
                  <a:glow>
                    <a:schemeClr val="bg1"/>
                  </a:glow>
                </a:effectLst>
                <a:latin typeface="+mn-ea"/>
              </a:rPr>
              <a:t>)</a:t>
            </a:r>
            <a:endParaRPr lang="ja-JP" altLang="en-US" sz="1200">
              <a:solidFill>
                <a:srgbClr val="3F6797"/>
              </a:solidFill>
              <a:effectLst>
                <a:glow>
                  <a:schemeClr val="bg1"/>
                </a:glow>
              </a:effectLst>
              <a:latin typeface="+mn-ea"/>
            </a:endParaRPr>
          </a:p>
        </p:txBody>
      </p:sp>
      <p:cxnSp>
        <p:nvCxnSpPr>
          <p:cNvPr id="145" name="直線矢印コネクタ 144">
            <a:extLst>
              <a:ext uri="{FF2B5EF4-FFF2-40B4-BE49-F238E27FC236}">
                <a16:creationId xmlns:a16="http://schemas.microsoft.com/office/drawing/2014/main" id="{7735825A-F328-5FBA-5DB9-6D2F2341BCFB}"/>
              </a:ext>
            </a:extLst>
          </p:cNvPr>
          <p:cNvCxnSpPr>
            <a:cxnSpLocks/>
            <a:stCxn id="120" idx="3"/>
            <a:endCxn id="137" idx="1"/>
          </p:cNvCxnSpPr>
          <p:nvPr/>
        </p:nvCxnSpPr>
        <p:spPr>
          <a:xfrm>
            <a:off x="6102488" y="3686700"/>
            <a:ext cx="474925" cy="0"/>
          </a:xfrm>
          <a:prstGeom prst="straightConnector1">
            <a:avLst/>
          </a:prstGeom>
          <a:ln>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05" name="四角形: 角を丸くする 204">
            <a:extLst>
              <a:ext uri="{FF2B5EF4-FFF2-40B4-BE49-F238E27FC236}">
                <a16:creationId xmlns:a16="http://schemas.microsoft.com/office/drawing/2014/main" id="{9FCBD556-E207-6C26-FA0D-DA0B08A0E11F}"/>
              </a:ext>
            </a:extLst>
          </p:cNvPr>
          <p:cNvSpPr/>
          <p:nvPr/>
        </p:nvSpPr>
        <p:spPr>
          <a:xfrm>
            <a:off x="4461546" y="4145935"/>
            <a:ext cx="544075" cy="194843"/>
          </a:xfrm>
          <a:prstGeom prst="roundRect">
            <a:avLst>
              <a:gd name="adj" fmla="val 32780"/>
            </a:avLst>
          </a:prstGeom>
          <a:solidFill>
            <a:schemeClr val="bg1">
              <a:lumMod val="5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100">
                <a:solidFill>
                  <a:schemeClr val="bg1"/>
                </a:solidFill>
                <a:latin typeface="+mn-ea"/>
                <a:cs typeface="Hiragino Kaku Gothic Pro W3" charset="-128"/>
              </a:rPr>
              <a:t>終了</a:t>
            </a:r>
          </a:p>
        </p:txBody>
      </p:sp>
      <p:pic>
        <p:nvPicPr>
          <p:cNvPr id="120" name="グラフィックス 119">
            <a:extLst>
              <a:ext uri="{FF2B5EF4-FFF2-40B4-BE49-F238E27FC236}">
                <a16:creationId xmlns:a16="http://schemas.microsoft.com/office/drawing/2014/main" id="{22291322-126E-3982-0763-D89025484A9D}"/>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751052" y="3492090"/>
            <a:ext cx="351436" cy="389222"/>
          </a:xfrm>
          <a:prstGeom prst="rect">
            <a:avLst/>
          </a:prstGeom>
        </p:spPr>
      </p:pic>
      <p:sp>
        <p:nvSpPr>
          <p:cNvPr id="240" name="正方形/長方形 239">
            <a:extLst>
              <a:ext uri="{FF2B5EF4-FFF2-40B4-BE49-F238E27FC236}">
                <a16:creationId xmlns:a16="http://schemas.microsoft.com/office/drawing/2014/main" id="{B01E6B56-D9BD-913D-6282-84F390B9B61F}"/>
              </a:ext>
            </a:extLst>
          </p:cNvPr>
          <p:cNvSpPr/>
          <p:nvPr/>
        </p:nvSpPr>
        <p:spPr>
          <a:xfrm>
            <a:off x="5953248" y="1842817"/>
            <a:ext cx="847646" cy="38168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lang="ja-JP" altLang="en-US" sz="1200" b="1">
                <a:solidFill>
                  <a:schemeClr val="accent4">
                    <a:lumMod val="65000"/>
                    <a:lumOff val="35000"/>
                  </a:schemeClr>
                </a:solidFill>
                <a:effectLst>
                  <a:glow>
                    <a:schemeClr val="bg1"/>
                  </a:glow>
                </a:effectLst>
                <a:latin typeface="+mn-ea"/>
              </a:rPr>
              <a:t>強い要望</a:t>
            </a:r>
            <a:r>
              <a:rPr lang="ja-JP" altLang="en-US" sz="1200">
                <a:solidFill>
                  <a:schemeClr val="accent4">
                    <a:lumMod val="65000"/>
                    <a:lumOff val="35000"/>
                  </a:schemeClr>
                </a:solidFill>
                <a:effectLst>
                  <a:glow>
                    <a:schemeClr val="bg1"/>
                  </a:glow>
                </a:effectLst>
                <a:latin typeface="+mn-ea"/>
              </a:rPr>
              <a:t>がある場合</a:t>
            </a:r>
            <a:endParaRPr lang="en-US" altLang="ja-JP" sz="1200">
              <a:solidFill>
                <a:schemeClr val="accent4">
                  <a:lumMod val="65000"/>
                  <a:lumOff val="35000"/>
                </a:schemeClr>
              </a:solidFill>
              <a:effectLst>
                <a:glow>
                  <a:schemeClr val="bg1"/>
                </a:glow>
              </a:effectLst>
              <a:latin typeface="+mn-ea"/>
            </a:endParaRPr>
          </a:p>
        </p:txBody>
      </p:sp>
      <p:grpSp>
        <p:nvGrpSpPr>
          <p:cNvPr id="52" name="グループ化 51">
            <a:extLst>
              <a:ext uri="{FF2B5EF4-FFF2-40B4-BE49-F238E27FC236}">
                <a16:creationId xmlns:a16="http://schemas.microsoft.com/office/drawing/2014/main" id="{2239E630-D9E1-EBD1-8B02-01E5E5FAA3C6}"/>
              </a:ext>
            </a:extLst>
          </p:cNvPr>
          <p:cNvGrpSpPr/>
          <p:nvPr/>
        </p:nvGrpSpPr>
        <p:grpSpPr>
          <a:xfrm>
            <a:off x="801994" y="1083449"/>
            <a:ext cx="11188800" cy="301301"/>
            <a:chOff x="947063" y="1353172"/>
            <a:chExt cx="10947530" cy="288000"/>
          </a:xfrm>
          <a:solidFill>
            <a:schemeClr val="bg1">
              <a:lumMod val="95000"/>
            </a:schemeClr>
          </a:solidFill>
        </p:grpSpPr>
        <p:sp>
          <p:nvSpPr>
            <p:cNvPr id="25" name="矢印: 五方向 24">
              <a:extLst>
                <a:ext uri="{FF2B5EF4-FFF2-40B4-BE49-F238E27FC236}">
                  <a16:creationId xmlns:a16="http://schemas.microsoft.com/office/drawing/2014/main" id="{6193AF26-B8C4-C992-5E04-E2BEA97FBBCC}"/>
                </a:ext>
              </a:extLst>
            </p:cNvPr>
            <p:cNvSpPr/>
            <p:nvPr/>
          </p:nvSpPr>
          <p:spPr>
            <a:xfrm>
              <a:off x="4417430" y="1353172"/>
              <a:ext cx="7477163" cy="288000"/>
            </a:xfrm>
            <a:prstGeom prst="homePlate">
              <a:avLst>
                <a:gd name="adj" fmla="val 39027"/>
              </a:avLst>
            </a:prstGeom>
            <a:grpFill/>
            <a:ln w="952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400">
                  <a:solidFill>
                    <a:schemeClr val="tx1">
                      <a:lumMod val="65000"/>
                      <a:lumOff val="35000"/>
                    </a:schemeClr>
                  </a:solidFill>
                  <a:effectLst>
                    <a:glow rad="88900">
                      <a:schemeClr val="bg1"/>
                    </a:glow>
                  </a:effectLst>
                  <a:latin typeface="+mn-ea"/>
                </a:rPr>
                <a:t>振伝対応 </a:t>
              </a:r>
              <a:r>
                <a:rPr lang="en-US" altLang="ja-JP" sz="1400">
                  <a:solidFill>
                    <a:schemeClr val="tx1">
                      <a:lumMod val="65000"/>
                      <a:lumOff val="35000"/>
                    </a:schemeClr>
                  </a:solidFill>
                  <a:effectLst>
                    <a:glow rad="88900">
                      <a:schemeClr val="bg1"/>
                    </a:glow>
                  </a:effectLst>
                  <a:latin typeface="+mn-ea"/>
                </a:rPr>
                <a:t>or</a:t>
              </a:r>
              <a:r>
                <a:rPr lang="ja-JP" altLang="en-US" sz="1400">
                  <a:solidFill>
                    <a:schemeClr val="tx1">
                      <a:lumMod val="65000"/>
                      <a:lumOff val="35000"/>
                    </a:schemeClr>
                  </a:solidFill>
                  <a:effectLst>
                    <a:glow rad="88900">
                      <a:schemeClr val="bg1"/>
                    </a:glow>
                  </a:effectLst>
                  <a:latin typeface="+mn-ea"/>
                </a:rPr>
                <a:t> </a:t>
              </a:r>
              <a:r>
                <a:rPr lang="en-US" altLang="ja-JP" sz="1400">
                  <a:solidFill>
                    <a:schemeClr val="tx1">
                      <a:lumMod val="65000"/>
                      <a:lumOff val="35000"/>
                    </a:schemeClr>
                  </a:solidFill>
                  <a:effectLst>
                    <a:glow rad="88900">
                      <a:schemeClr val="bg1"/>
                    </a:glow>
                  </a:effectLst>
                  <a:latin typeface="+mn-ea"/>
                </a:rPr>
                <a:t>ZD</a:t>
              </a:r>
              <a:r>
                <a:rPr lang="ja-JP" altLang="en-US" sz="1400">
                  <a:solidFill>
                    <a:schemeClr val="tx1">
                      <a:lumMod val="65000"/>
                      <a:lumOff val="35000"/>
                    </a:schemeClr>
                  </a:solidFill>
                  <a:effectLst>
                    <a:glow rad="88900">
                      <a:schemeClr val="bg1"/>
                    </a:glow>
                  </a:effectLst>
                  <a:latin typeface="+mn-ea"/>
                </a:rPr>
                <a:t>手作成対応</a:t>
              </a:r>
            </a:p>
          </p:txBody>
        </p:sp>
        <p:sp>
          <p:nvSpPr>
            <p:cNvPr id="6" name="矢印: 五方向 5">
              <a:extLst>
                <a:ext uri="{FF2B5EF4-FFF2-40B4-BE49-F238E27FC236}">
                  <a16:creationId xmlns:a16="http://schemas.microsoft.com/office/drawing/2014/main" id="{3343B4EB-96D6-6DDB-C4B9-5A94D8F38CA0}"/>
                </a:ext>
              </a:extLst>
            </p:cNvPr>
            <p:cNvSpPr/>
            <p:nvPr/>
          </p:nvSpPr>
          <p:spPr>
            <a:xfrm>
              <a:off x="947063" y="1353172"/>
              <a:ext cx="1871729" cy="288000"/>
            </a:xfrm>
            <a:prstGeom prst="homePlate">
              <a:avLst>
                <a:gd name="adj" fmla="val 39027"/>
              </a:avLst>
            </a:prstGeom>
            <a:grpFill/>
            <a:ln w="952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400">
                  <a:solidFill>
                    <a:schemeClr val="tx1">
                      <a:lumMod val="65000"/>
                      <a:lumOff val="35000"/>
                    </a:schemeClr>
                  </a:solidFill>
                  <a:effectLst>
                    <a:glow rad="88900">
                      <a:schemeClr val="bg1"/>
                    </a:glow>
                  </a:effectLst>
                  <a:latin typeface="+mn-ea"/>
                  <a:cs typeface="Hiragino Kaku Gothic Pro W3" charset="-128"/>
                </a:rPr>
                <a:t>対象外ケースの検知</a:t>
              </a:r>
              <a:endParaRPr kumimoji="1" lang="ja-JP" altLang="en-US" sz="1400">
                <a:solidFill>
                  <a:schemeClr val="tx1">
                    <a:lumMod val="65000"/>
                    <a:lumOff val="35000"/>
                  </a:schemeClr>
                </a:solidFill>
                <a:effectLst>
                  <a:glow rad="88900">
                    <a:schemeClr val="bg1"/>
                  </a:glow>
                </a:effectLst>
                <a:latin typeface="+mn-ea"/>
                <a:cs typeface="Hiragino Kaku Gothic Pro W3" charset="-128"/>
              </a:endParaRPr>
            </a:p>
          </p:txBody>
        </p:sp>
        <p:sp>
          <p:nvSpPr>
            <p:cNvPr id="24" name="矢印: 五方向 23">
              <a:extLst>
                <a:ext uri="{FF2B5EF4-FFF2-40B4-BE49-F238E27FC236}">
                  <a16:creationId xmlns:a16="http://schemas.microsoft.com/office/drawing/2014/main" id="{CA1E1E9D-F590-B29E-79DE-A17ABE99FCBD}"/>
                </a:ext>
              </a:extLst>
            </p:cNvPr>
            <p:cNvSpPr/>
            <p:nvPr/>
          </p:nvSpPr>
          <p:spPr>
            <a:xfrm>
              <a:off x="2841159" y="1353172"/>
              <a:ext cx="1551864" cy="288000"/>
            </a:xfrm>
            <a:prstGeom prst="homePlate">
              <a:avLst>
                <a:gd name="adj" fmla="val 39027"/>
              </a:avLst>
            </a:prstGeom>
            <a:grpFill/>
            <a:ln w="952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400">
                  <a:solidFill>
                    <a:schemeClr val="tx1">
                      <a:lumMod val="65000"/>
                      <a:lumOff val="35000"/>
                    </a:schemeClr>
                  </a:solidFill>
                  <a:effectLst>
                    <a:glow rad="88900">
                      <a:schemeClr val="bg1"/>
                    </a:glow>
                  </a:effectLst>
                  <a:latin typeface="+mn-ea"/>
                </a:rPr>
                <a:t>対応方針の報告</a:t>
              </a:r>
            </a:p>
          </p:txBody>
        </p:sp>
      </p:grpSp>
      <p:pic>
        <p:nvPicPr>
          <p:cNvPr id="30" name="グラフィックス 29">
            <a:extLst>
              <a:ext uri="{FF2B5EF4-FFF2-40B4-BE49-F238E27FC236}">
                <a16:creationId xmlns:a16="http://schemas.microsoft.com/office/drawing/2014/main" id="{C78BAEF4-362D-42A1-5FF9-820297F0856A}"/>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704386" y="4676256"/>
            <a:ext cx="351436" cy="389222"/>
          </a:xfrm>
          <a:prstGeom prst="rect">
            <a:avLst/>
          </a:prstGeom>
        </p:spPr>
      </p:pic>
      <p:pic>
        <p:nvPicPr>
          <p:cNvPr id="34" name="グラフィックス 33">
            <a:extLst>
              <a:ext uri="{FF2B5EF4-FFF2-40B4-BE49-F238E27FC236}">
                <a16:creationId xmlns:a16="http://schemas.microsoft.com/office/drawing/2014/main" id="{BF61E0CB-C757-5298-209A-7833F5B61862}"/>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677152" y="5555838"/>
            <a:ext cx="391741" cy="389222"/>
          </a:xfrm>
          <a:prstGeom prst="rect">
            <a:avLst/>
          </a:prstGeom>
        </p:spPr>
      </p:pic>
      <p:cxnSp>
        <p:nvCxnSpPr>
          <p:cNvPr id="35" name="直線矢印コネクタ 34">
            <a:extLst>
              <a:ext uri="{FF2B5EF4-FFF2-40B4-BE49-F238E27FC236}">
                <a16:creationId xmlns:a16="http://schemas.microsoft.com/office/drawing/2014/main" id="{5902F936-BE14-D92B-7D8F-7B5A31175D0D}"/>
              </a:ext>
            </a:extLst>
          </p:cNvPr>
          <p:cNvCxnSpPr>
            <a:cxnSpLocks/>
            <a:stCxn id="30" idx="2"/>
            <a:endCxn id="34" idx="0"/>
          </p:cNvCxnSpPr>
          <p:nvPr/>
        </p:nvCxnSpPr>
        <p:spPr>
          <a:xfrm flipH="1">
            <a:off x="9873023" y="5065477"/>
            <a:ext cx="7081" cy="490361"/>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正方形/長方形 35">
            <a:extLst>
              <a:ext uri="{FF2B5EF4-FFF2-40B4-BE49-F238E27FC236}">
                <a16:creationId xmlns:a16="http://schemas.microsoft.com/office/drawing/2014/main" id="{09F3655E-DDDD-5617-380A-8F1FE25DB435}"/>
              </a:ext>
            </a:extLst>
          </p:cNvPr>
          <p:cNvSpPr/>
          <p:nvPr/>
        </p:nvSpPr>
        <p:spPr>
          <a:xfrm>
            <a:off x="9294122" y="5195897"/>
            <a:ext cx="1162753" cy="209873"/>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200">
                <a:solidFill>
                  <a:schemeClr val="accent4">
                    <a:lumMod val="65000"/>
                    <a:lumOff val="35000"/>
                  </a:schemeClr>
                </a:solidFill>
                <a:effectLst>
                  <a:glow rad="127000">
                    <a:schemeClr val="bg1"/>
                  </a:glow>
                </a:effectLst>
                <a:latin typeface="+mn-ea"/>
              </a:rPr>
              <a:t>妥当性検証</a:t>
            </a:r>
            <a:r>
              <a:rPr lang="ja-JP" altLang="en-US" sz="1200">
                <a:solidFill>
                  <a:srgbClr val="3F6797"/>
                </a:solidFill>
                <a:effectLst>
                  <a:glow rad="127000">
                    <a:schemeClr val="bg1"/>
                  </a:glow>
                </a:effectLst>
                <a:latin typeface="+mn-ea"/>
              </a:rPr>
              <a:t>❸</a:t>
            </a:r>
          </a:p>
        </p:txBody>
      </p:sp>
      <p:cxnSp>
        <p:nvCxnSpPr>
          <p:cNvPr id="209" name="コネクタ: カギ線 208">
            <a:extLst>
              <a:ext uri="{FF2B5EF4-FFF2-40B4-BE49-F238E27FC236}">
                <a16:creationId xmlns:a16="http://schemas.microsoft.com/office/drawing/2014/main" id="{B4AF7EA8-25F7-656E-5981-F0C4AED8EFA1}"/>
              </a:ext>
            </a:extLst>
          </p:cNvPr>
          <p:cNvCxnSpPr>
            <a:stCxn id="99" idx="3"/>
            <a:endCxn id="5" idx="0"/>
          </p:cNvCxnSpPr>
          <p:nvPr/>
        </p:nvCxnSpPr>
        <p:spPr>
          <a:xfrm>
            <a:off x="4018351" y="1833040"/>
            <a:ext cx="715234" cy="1659049"/>
          </a:xfrm>
          <a:prstGeom prst="bentConnector2">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68" name="グループ化 67">
            <a:extLst>
              <a:ext uri="{FF2B5EF4-FFF2-40B4-BE49-F238E27FC236}">
                <a16:creationId xmlns:a16="http://schemas.microsoft.com/office/drawing/2014/main" id="{0B91155E-A592-E947-4DCB-97F747114F87}"/>
              </a:ext>
            </a:extLst>
          </p:cNvPr>
          <p:cNvGrpSpPr/>
          <p:nvPr/>
        </p:nvGrpSpPr>
        <p:grpSpPr>
          <a:xfrm>
            <a:off x="792548" y="4518617"/>
            <a:ext cx="5722218" cy="1188000"/>
            <a:chOff x="867609" y="5147054"/>
            <a:chExt cx="5626533" cy="770856"/>
          </a:xfrm>
        </p:grpSpPr>
        <p:sp>
          <p:nvSpPr>
            <p:cNvPr id="191" name="正方形/長方形 190">
              <a:extLst>
                <a:ext uri="{FF2B5EF4-FFF2-40B4-BE49-F238E27FC236}">
                  <a16:creationId xmlns:a16="http://schemas.microsoft.com/office/drawing/2014/main" id="{D95F5990-2FF0-8010-37C9-B1D61389663E}"/>
                </a:ext>
              </a:extLst>
            </p:cNvPr>
            <p:cNvSpPr/>
            <p:nvPr/>
          </p:nvSpPr>
          <p:spPr>
            <a:xfrm>
              <a:off x="1255235" y="5147281"/>
              <a:ext cx="5238907" cy="770400"/>
            </a:xfrm>
            <a:prstGeom prst="rect">
              <a:avLst/>
            </a:prstGeom>
            <a:solidFill>
              <a:schemeClr val="bg1"/>
            </a:solidFill>
            <a:ln w="9525">
              <a:solidFill>
                <a:srgbClr val="3F6797"/>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t"/>
            <a:lstStyle/>
            <a:p>
              <a:r>
                <a:rPr lang="ja-JP" altLang="en-US" sz="1200">
                  <a:solidFill>
                    <a:srgbClr val="3F6797"/>
                  </a:solidFill>
                  <a:latin typeface="+mn-ea"/>
                  <a:cs typeface="Hiragino Kaku Gothic Pro W3" charset="-128"/>
                </a:rPr>
                <a:t>❶</a:t>
              </a:r>
              <a:r>
                <a:rPr lang="ja-JP" altLang="en-US" sz="1200">
                  <a:solidFill>
                    <a:schemeClr val="tx1">
                      <a:lumMod val="65000"/>
                      <a:lumOff val="35000"/>
                    </a:schemeClr>
                  </a:solidFill>
                  <a:latin typeface="+mn-ea"/>
                  <a:cs typeface="Hiragino Kaku Gothic Pro W3" charset="-128"/>
                </a:rPr>
                <a:t> どんなコミュニケーションを取るのか？</a:t>
              </a:r>
              <a:r>
                <a:rPr lang="ja-JP" altLang="en-US" sz="1200" b="1">
                  <a:solidFill>
                    <a:schemeClr val="tx1">
                      <a:lumMod val="65000"/>
                      <a:lumOff val="35000"/>
                    </a:schemeClr>
                  </a:solidFill>
                  <a:latin typeface="+mn-ea"/>
                  <a:cs typeface="Hiragino Kaku Gothic Pro W3" charset="-128"/>
                </a:rPr>
                <a:t>対応方針の報告する</a:t>
              </a:r>
              <a:r>
                <a:rPr lang="ja-JP" altLang="en-US" sz="1200">
                  <a:solidFill>
                    <a:schemeClr val="tx1">
                      <a:lumMod val="65000"/>
                      <a:lumOff val="35000"/>
                    </a:schemeClr>
                  </a:solidFill>
                  <a:latin typeface="+mn-ea"/>
                  <a:cs typeface="Hiragino Kaku Gothic Pro W3" charset="-128"/>
                </a:rPr>
                <a:t>？</a:t>
              </a:r>
              <a:r>
                <a:rPr lang="ja-JP" altLang="en-US" sz="1200" b="1">
                  <a:solidFill>
                    <a:schemeClr val="tx1">
                      <a:lumMod val="65000"/>
                      <a:lumOff val="35000"/>
                    </a:schemeClr>
                  </a:solidFill>
                  <a:latin typeface="+mn-ea"/>
                  <a:cs typeface="Hiragino Kaku Gothic Pro W3" charset="-128"/>
                </a:rPr>
                <a:t>事業要望を確認する</a:t>
              </a:r>
              <a:r>
                <a:rPr lang="ja-JP" altLang="en-US" sz="1200">
                  <a:solidFill>
                    <a:schemeClr val="tx1">
                      <a:lumMod val="65000"/>
                      <a:lumOff val="35000"/>
                    </a:schemeClr>
                  </a:solidFill>
                  <a:latin typeface="+mn-ea"/>
                  <a:cs typeface="Hiragino Kaku Gothic Pro W3" charset="-128"/>
                </a:rPr>
                <a:t>？</a:t>
              </a:r>
              <a:endParaRPr lang="en-US" altLang="ja-JP" sz="1200">
                <a:solidFill>
                  <a:schemeClr val="tx1">
                    <a:lumMod val="65000"/>
                    <a:lumOff val="35000"/>
                  </a:schemeClr>
                </a:solidFill>
                <a:latin typeface="+mn-ea"/>
                <a:cs typeface="Hiragino Kaku Gothic Pro W3" charset="-128"/>
              </a:endParaRPr>
            </a:p>
            <a:p>
              <a:r>
                <a:rPr lang="ja-JP" altLang="en-US" sz="1200">
                  <a:solidFill>
                    <a:srgbClr val="3F6797"/>
                  </a:solidFill>
                  <a:latin typeface="+mn-ea"/>
                  <a:cs typeface="Hiragino Kaku Gothic Pro W3" charset="-128"/>
                </a:rPr>
                <a:t>❷</a:t>
              </a:r>
              <a:r>
                <a:rPr lang="ja-JP" altLang="en-US" sz="1200">
                  <a:solidFill>
                    <a:schemeClr val="tx1">
                      <a:lumMod val="65000"/>
                      <a:lumOff val="35000"/>
                    </a:schemeClr>
                  </a:solidFill>
                  <a:latin typeface="+mn-ea"/>
                  <a:cs typeface="Hiragino Kaku Gothic Pro W3" charset="-128"/>
                </a:rPr>
                <a:t> </a:t>
              </a:r>
              <a:r>
                <a:rPr lang="en-US" altLang="ja-JP" sz="1200" b="1" err="1">
                  <a:solidFill>
                    <a:schemeClr val="tx1">
                      <a:lumMod val="65000"/>
                      <a:lumOff val="35000"/>
                    </a:schemeClr>
                  </a:solidFill>
                  <a:latin typeface="+mn-ea"/>
                  <a:cs typeface="Hiragino Kaku Gothic Pro W3" charset="-128"/>
                </a:rPr>
                <a:t>SmartDB</a:t>
              </a:r>
              <a:r>
                <a:rPr lang="ja-JP" altLang="en-US" sz="1200" b="1">
                  <a:solidFill>
                    <a:schemeClr val="tx1">
                      <a:lumMod val="65000"/>
                      <a:lumOff val="35000"/>
                    </a:schemeClr>
                  </a:solidFill>
                  <a:latin typeface="+mn-ea"/>
                  <a:cs typeface="Hiragino Kaku Gothic Pro W3" charset="-128"/>
                </a:rPr>
                <a:t>経由の申請</a:t>
              </a:r>
              <a:r>
                <a:rPr lang="ja-JP" altLang="en-US" sz="1200">
                  <a:solidFill>
                    <a:schemeClr val="tx1">
                      <a:lumMod val="65000"/>
                      <a:lumOff val="35000"/>
                    </a:schemeClr>
                  </a:solidFill>
                  <a:latin typeface="+mn-ea"/>
                  <a:cs typeface="Hiragino Kaku Gothic Pro W3" charset="-128"/>
                </a:rPr>
                <a:t>で認識合うか？</a:t>
              </a:r>
              <a:endParaRPr lang="en-US" altLang="ja-JP" sz="1200">
                <a:solidFill>
                  <a:schemeClr val="tx1">
                    <a:lumMod val="65000"/>
                    <a:lumOff val="35000"/>
                  </a:schemeClr>
                </a:solidFill>
                <a:latin typeface="+mn-ea"/>
                <a:cs typeface="Hiragino Kaku Gothic Pro W3" charset="-128"/>
              </a:endParaRPr>
            </a:p>
            <a:p>
              <a:r>
                <a:rPr lang="ja-JP" altLang="en-US" sz="1200">
                  <a:solidFill>
                    <a:srgbClr val="3F6797"/>
                  </a:solidFill>
                  <a:latin typeface="+mn-ea"/>
                  <a:cs typeface="Hiragino Kaku Gothic Pro W3" charset="-128"/>
                </a:rPr>
                <a:t>❸ </a:t>
              </a:r>
              <a:r>
                <a:rPr lang="ja-JP" altLang="en-US" sz="1200">
                  <a:solidFill>
                    <a:schemeClr val="tx1">
                      <a:lumMod val="65000"/>
                      <a:lumOff val="35000"/>
                    </a:schemeClr>
                  </a:solidFill>
                  <a:latin typeface="+mn-ea"/>
                  <a:cs typeface="Hiragino Kaku Gothic Pro W3" charset="-128"/>
                </a:rPr>
                <a:t>本番機に</a:t>
              </a:r>
              <a:r>
                <a:rPr lang="en-US" altLang="ja-JP" sz="1200">
                  <a:solidFill>
                    <a:schemeClr val="tx1">
                      <a:lumMod val="65000"/>
                      <a:lumOff val="35000"/>
                    </a:schemeClr>
                  </a:solidFill>
                  <a:latin typeface="+mn-ea"/>
                  <a:cs typeface="Hiragino Kaku Gothic Pro W3" charset="-128"/>
                </a:rPr>
                <a:t>ZD</a:t>
              </a:r>
              <a:r>
                <a:rPr lang="ja-JP" altLang="en-US" sz="1200">
                  <a:solidFill>
                    <a:schemeClr val="tx1">
                      <a:lumMod val="65000"/>
                      <a:lumOff val="35000"/>
                    </a:schemeClr>
                  </a:solidFill>
                  <a:latin typeface="+mn-ea"/>
                  <a:cs typeface="Hiragino Kaku Gothic Pro W3" charset="-128"/>
                </a:rPr>
                <a:t>伝票を登録する前に検証環境で妥当性を確認する方針</a:t>
              </a:r>
              <a:br>
                <a:rPr lang="en-US" altLang="ja-JP" sz="1200">
                  <a:solidFill>
                    <a:schemeClr val="tx1">
                      <a:lumMod val="65000"/>
                      <a:lumOff val="35000"/>
                    </a:schemeClr>
                  </a:solidFill>
                  <a:latin typeface="+mn-ea"/>
                  <a:cs typeface="Hiragino Kaku Gothic Pro W3" charset="-128"/>
                </a:rPr>
              </a:br>
              <a:r>
                <a:rPr lang="ja-JP" altLang="en-US" sz="1200">
                  <a:solidFill>
                    <a:schemeClr val="tx1">
                      <a:lumMod val="65000"/>
                      <a:lumOff val="35000"/>
                    </a:schemeClr>
                  </a:solidFill>
                  <a:latin typeface="+mn-ea"/>
                  <a:cs typeface="Hiragino Kaku Gothic Pro W3" charset="-128"/>
                </a:rPr>
                <a:t>　　アプリ観点：入金消込結果連携の内容が正しいこと</a:t>
              </a:r>
              <a:endParaRPr lang="en-US" altLang="ja-JP" sz="1200">
                <a:solidFill>
                  <a:schemeClr val="tx1">
                    <a:lumMod val="65000"/>
                    <a:lumOff val="35000"/>
                  </a:schemeClr>
                </a:solidFill>
                <a:latin typeface="+mn-ea"/>
                <a:cs typeface="Hiragino Kaku Gothic Pro W3" charset="-128"/>
              </a:endParaRPr>
            </a:p>
            <a:p>
              <a:r>
                <a:rPr lang="ja-JP" altLang="en-US" sz="1200">
                  <a:solidFill>
                    <a:schemeClr val="tx1">
                      <a:lumMod val="65000"/>
                      <a:lumOff val="35000"/>
                    </a:schemeClr>
                  </a:solidFill>
                  <a:latin typeface="+mn-ea"/>
                  <a:cs typeface="Hiragino Kaku Gothic Pro W3" charset="-128"/>
                </a:rPr>
                <a:t>　　ファイナンス観点：</a:t>
              </a:r>
              <a:r>
                <a:rPr lang="en-US" altLang="ja-JP" sz="1200">
                  <a:solidFill>
                    <a:schemeClr val="tx1">
                      <a:lumMod val="65000"/>
                      <a:lumOff val="35000"/>
                    </a:schemeClr>
                  </a:solidFill>
                  <a:latin typeface="+mn-ea"/>
                  <a:cs typeface="Hiragino Kaku Gothic Pro W3" charset="-128"/>
                </a:rPr>
                <a:t>ZD</a:t>
              </a:r>
              <a:r>
                <a:rPr lang="ja-JP" altLang="en-US" sz="1200">
                  <a:solidFill>
                    <a:schemeClr val="tx1">
                      <a:lumMod val="65000"/>
                      <a:lumOff val="35000"/>
                    </a:schemeClr>
                  </a:solidFill>
                  <a:latin typeface="+mn-ea"/>
                  <a:cs typeface="Hiragino Kaku Gothic Pro W3" charset="-128"/>
                </a:rPr>
                <a:t>伝票の内容</a:t>
              </a:r>
              <a:r>
                <a:rPr lang="ja-JP" altLang="en-US" sz="1050">
                  <a:solidFill>
                    <a:schemeClr val="tx1">
                      <a:lumMod val="65000"/>
                      <a:lumOff val="35000"/>
                    </a:schemeClr>
                  </a:solidFill>
                  <a:latin typeface="+mn-ea"/>
                  <a:cs typeface="Hiragino Kaku Gothic Pro W3" charset="-128"/>
                </a:rPr>
                <a:t>（勘定</a:t>
              </a:r>
              <a:r>
                <a:rPr lang="en-US" altLang="ja-JP" sz="1050">
                  <a:solidFill>
                    <a:schemeClr val="tx1">
                      <a:lumMod val="65000"/>
                      <a:lumOff val="35000"/>
                    </a:schemeClr>
                  </a:solidFill>
                  <a:latin typeface="+mn-ea"/>
                  <a:cs typeface="Hiragino Kaku Gothic Pro W3" charset="-128"/>
                </a:rPr>
                <a:t>C</a:t>
              </a:r>
              <a:r>
                <a:rPr lang="ja-JP" altLang="en-US" sz="1050">
                  <a:solidFill>
                    <a:schemeClr val="tx1">
                      <a:lumMod val="65000"/>
                      <a:lumOff val="35000"/>
                    </a:schemeClr>
                  </a:solidFill>
                  <a:latin typeface="+mn-ea"/>
                  <a:cs typeface="Hiragino Kaku Gothic Pro W3" charset="-128"/>
                </a:rPr>
                <a:t>や金額等）</a:t>
              </a:r>
              <a:r>
                <a:rPr lang="ja-JP" altLang="en-US" sz="1200">
                  <a:solidFill>
                    <a:schemeClr val="tx1">
                      <a:lumMod val="65000"/>
                      <a:lumOff val="35000"/>
                    </a:schemeClr>
                  </a:solidFill>
                  <a:latin typeface="+mn-ea"/>
                  <a:cs typeface="Hiragino Kaku Gothic Pro W3" charset="-128"/>
                </a:rPr>
                <a:t>が正しいこと</a:t>
              </a:r>
              <a:br>
                <a:rPr lang="en-US" altLang="ja-JP" sz="1200">
                  <a:solidFill>
                    <a:schemeClr val="tx1">
                      <a:lumMod val="65000"/>
                      <a:lumOff val="35000"/>
                    </a:schemeClr>
                  </a:solidFill>
                  <a:latin typeface="+mn-ea"/>
                  <a:cs typeface="Hiragino Kaku Gothic Pro W3" charset="-128"/>
                </a:rPr>
              </a:br>
              <a:r>
                <a:rPr lang="ja-JP" altLang="en-US" sz="1200">
                  <a:solidFill>
                    <a:schemeClr val="tx1">
                      <a:lumMod val="65000"/>
                      <a:lumOff val="35000"/>
                    </a:schemeClr>
                  </a:solidFill>
                  <a:latin typeface="+mn-ea"/>
                  <a:cs typeface="Hiragino Kaku Gothic Pro W3" charset="-128"/>
                </a:rPr>
                <a:t>　　➡</a:t>
              </a:r>
              <a:r>
                <a:rPr lang="ja-JP" altLang="en-US" sz="1200" b="1">
                  <a:solidFill>
                    <a:schemeClr val="tx1">
                      <a:lumMod val="65000"/>
                      <a:lumOff val="35000"/>
                    </a:schemeClr>
                  </a:solidFill>
                  <a:latin typeface="+mn-ea"/>
                  <a:cs typeface="Hiragino Kaku Gothic Pro W3" charset="-128"/>
                </a:rPr>
                <a:t>ファイナンス観点でも確認した方が良い</a:t>
              </a:r>
              <a:r>
                <a:rPr lang="ja-JP" altLang="en-US" sz="1200">
                  <a:solidFill>
                    <a:schemeClr val="tx1">
                      <a:lumMod val="65000"/>
                      <a:lumOff val="35000"/>
                    </a:schemeClr>
                  </a:solidFill>
                  <a:latin typeface="+mn-ea"/>
                  <a:cs typeface="Hiragino Kaku Gothic Pro W3" charset="-128"/>
                </a:rPr>
                <a:t>と考えたが、どうか？</a:t>
              </a:r>
              <a:endParaRPr lang="en-US" altLang="ja-JP" sz="1200">
                <a:solidFill>
                  <a:schemeClr val="tx1">
                    <a:lumMod val="65000"/>
                    <a:lumOff val="35000"/>
                  </a:schemeClr>
                </a:solidFill>
                <a:latin typeface="+mn-ea"/>
                <a:cs typeface="Hiragino Kaku Gothic Pro W3" charset="-128"/>
              </a:endParaRPr>
            </a:p>
          </p:txBody>
        </p:sp>
        <p:sp>
          <p:nvSpPr>
            <p:cNvPr id="58" name="正方形/長方形 57">
              <a:extLst>
                <a:ext uri="{FF2B5EF4-FFF2-40B4-BE49-F238E27FC236}">
                  <a16:creationId xmlns:a16="http://schemas.microsoft.com/office/drawing/2014/main" id="{9DC31E92-22DC-F359-E47D-77F070D05079}"/>
                </a:ext>
              </a:extLst>
            </p:cNvPr>
            <p:cNvSpPr/>
            <p:nvPr/>
          </p:nvSpPr>
          <p:spPr>
            <a:xfrm>
              <a:off x="867609" y="5147054"/>
              <a:ext cx="391739" cy="770856"/>
            </a:xfrm>
            <a:prstGeom prst="rect">
              <a:avLst/>
            </a:prstGeom>
            <a:solidFill>
              <a:srgbClr val="3F6797"/>
            </a:solidFill>
            <a:ln w="9525">
              <a:solidFill>
                <a:srgbClr val="3F6797"/>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200" b="1">
                  <a:solidFill>
                    <a:schemeClr val="bg1"/>
                  </a:solidFill>
                  <a:latin typeface="+mn-ea"/>
                  <a:cs typeface="Hiragino Kaku Gothic Pro W3" charset="-128"/>
                </a:rPr>
                <a:t>確認事項</a:t>
              </a:r>
            </a:p>
          </p:txBody>
        </p:sp>
      </p:grpSp>
      <p:grpSp>
        <p:nvGrpSpPr>
          <p:cNvPr id="64" name="グループ化 63">
            <a:extLst>
              <a:ext uri="{FF2B5EF4-FFF2-40B4-BE49-F238E27FC236}">
                <a16:creationId xmlns:a16="http://schemas.microsoft.com/office/drawing/2014/main" id="{C548512A-D969-9C73-12AC-ADE2B5622D10}"/>
              </a:ext>
            </a:extLst>
          </p:cNvPr>
          <p:cNvGrpSpPr/>
          <p:nvPr/>
        </p:nvGrpSpPr>
        <p:grpSpPr>
          <a:xfrm>
            <a:off x="792549" y="5811606"/>
            <a:ext cx="5722220" cy="648000"/>
            <a:chOff x="6703929" y="1803841"/>
            <a:chExt cx="5626535" cy="619395"/>
          </a:xfrm>
        </p:grpSpPr>
        <p:sp>
          <p:nvSpPr>
            <p:cNvPr id="223" name="正方形/長方形 222">
              <a:extLst>
                <a:ext uri="{FF2B5EF4-FFF2-40B4-BE49-F238E27FC236}">
                  <a16:creationId xmlns:a16="http://schemas.microsoft.com/office/drawing/2014/main" id="{362D1ED8-09A1-419F-06A9-081020711C86}"/>
                </a:ext>
              </a:extLst>
            </p:cNvPr>
            <p:cNvSpPr/>
            <p:nvPr/>
          </p:nvSpPr>
          <p:spPr>
            <a:xfrm>
              <a:off x="7091557" y="1803841"/>
              <a:ext cx="5238907" cy="619395"/>
            </a:xfrm>
            <a:prstGeom prst="rect">
              <a:avLst/>
            </a:prstGeom>
            <a:solidFill>
              <a:schemeClr val="bg1"/>
            </a:solidFill>
            <a:ln w="9525">
              <a:solidFill>
                <a:srgbClr val="3F6797"/>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t"/>
            <a:lstStyle/>
            <a:p>
              <a:r>
                <a:rPr lang="ja-JP" altLang="en-US" sz="1200">
                  <a:solidFill>
                    <a:srgbClr val="3F6797"/>
                  </a:solidFill>
                  <a:latin typeface="+mn-ea"/>
                  <a:cs typeface="Hiragino Kaku Gothic Pro W3" charset="-128"/>
                </a:rPr>
                <a:t>➀ </a:t>
              </a:r>
              <a:r>
                <a:rPr lang="ja-JP" altLang="en-US" sz="1200">
                  <a:solidFill>
                    <a:schemeClr val="tx1">
                      <a:lumMod val="65000"/>
                      <a:lumOff val="35000"/>
                    </a:schemeClr>
                  </a:solidFill>
                  <a:latin typeface="+mn-ea"/>
                  <a:cs typeface="Hiragino Kaku Gothic Pro W3" charset="-128"/>
                </a:rPr>
                <a:t>保守担当がゼロから手作成するには複雑な手順を検討する必要があるため、</a:t>
              </a:r>
              <a:endParaRPr lang="en-US" altLang="ja-JP" sz="1200">
                <a:solidFill>
                  <a:schemeClr val="tx1">
                    <a:lumMod val="65000"/>
                    <a:lumOff val="35000"/>
                  </a:schemeClr>
                </a:solidFill>
                <a:latin typeface="+mn-ea"/>
                <a:cs typeface="Hiragino Kaku Gothic Pro W3" charset="-128"/>
              </a:endParaRPr>
            </a:p>
            <a:p>
              <a:r>
                <a:rPr lang="ja-JP" altLang="en-US" sz="1200">
                  <a:solidFill>
                    <a:schemeClr val="tx1">
                      <a:lumMod val="65000"/>
                      <a:lumOff val="35000"/>
                    </a:schemeClr>
                  </a:solidFill>
                  <a:latin typeface="+mn-ea"/>
                  <a:cs typeface="Hiragino Kaku Gothic Pro W3" charset="-128"/>
                </a:rPr>
                <a:t>　　</a:t>
              </a:r>
              <a:r>
                <a:rPr lang="en-US" altLang="ja-JP" sz="1200" b="1">
                  <a:solidFill>
                    <a:schemeClr val="tx1">
                      <a:lumMod val="65000"/>
                      <a:lumOff val="35000"/>
                    </a:schemeClr>
                  </a:solidFill>
                  <a:latin typeface="+mn-ea"/>
                  <a:cs typeface="Hiragino Kaku Gothic Pro W3" charset="-128"/>
                </a:rPr>
                <a:t>ZD</a:t>
              </a:r>
              <a:r>
                <a:rPr lang="ja-JP" altLang="en-US" sz="1200" b="1">
                  <a:solidFill>
                    <a:schemeClr val="tx1">
                      <a:lumMod val="65000"/>
                      <a:lumOff val="35000"/>
                    </a:schemeClr>
                  </a:solidFill>
                  <a:latin typeface="+mn-ea"/>
                  <a:cs typeface="Hiragino Kaku Gothic Pro W3" charset="-128"/>
                </a:rPr>
                <a:t>伝票の一部項目について作成していただきたい</a:t>
              </a:r>
              <a:endParaRPr lang="en-US" altLang="ja-JP" sz="1200" b="1">
                <a:solidFill>
                  <a:schemeClr val="tx1">
                    <a:lumMod val="65000"/>
                    <a:lumOff val="35000"/>
                  </a:schemeClr>
                </a:solidFill>
                <a:latin typeface="+mn-ea"/>
                <a:cs typeface="Hiragino Kaku Gothic Pro W3" charset="-128"/>
              </a:endParaRPr>
            </a:p>
            <a:p>
              <a:r>
                <a:rPr lang="ja-JP" altLang="en-US" sz="1200">
                  <a:solidFill>
                    <a:schemeClr val="tx1">
                      <a:lumMod val="65000"/>
                      <a:lumOff val="35000"/>
                    </a:schemeClr>
                  </a:solidFill>
                  <a:latin typeface="+mn-ea"/>
                  <a:cs typeface="Hiragino Kaku Gothic Pro W3" charset="-128"/>
                </a:rPr>
                <a:t>　　</a:t>
              </a:r>
              <a:r>
                <a:rPr lang="en-US" altLang="ja-JP" sz="1200">
                  <a:solidFill>
                    <a:schemeClr val="tx1">
                      <a:lumMod val="65000"/>
                      <a:lumOff val="35000"/>
                    </a:schemeClr>
                  </a:solidFill>
                  <a:latin typeface="+mn-ea"/>
                  <a:cs typeface="Hiragino Kaku Gothic Pro W3" charset="-128"/>
                </a:rPr>
                <a:t>(</a:t>
              </a:r>
              <a:r>
                <a:rPr lang="ja-JP" altLang="en-US" sz="1200">
                  <a:solidFill>
                    <a:schemeClr val="tx1">
                      <a:lumMod val="65000"/>
                      <a:lumOff val="35000"/>
                    </a:schemeClr>
                  </a:solidFill>
                  <a:latin typeface="+mn-ea"/>
                  <a:cs typeface="Hiragino Kaku Gothic Pro W3" charset="-128"/>
                </a:rPr>
                <a:t>作成対象・作成フォーマットは別途認識合わせ予定</a:t>
              </a:r>
              <a:r>
                <a:rPr lang="en-US" altLang="ja-JP" sz="1200">
                  <a:solidFill>
                    <a:schemeClr val="tx1">
                      <a:lumMod val="65000"/>
                      <a:lumOff val="35000"/>
                    </a:schemeClr>
                  </a:solidFill>
                  <a:latin typeface="+mn-ea"/>
                  <a:cs typeface="Hiragino Kaku Gothic Pro W3" charset="-128"/>
                </a:rPr>
                <a:t>)</a:t>
              </a:r>
            </a:p>
          </p:txBody>
        </p:sp>
        <p:sp>
          <p:nvSpPr>
            <p:cNvPr id="62" name="正方形/長方形 61">
              <a:extLst>
                <a:ext uri="{FF2B5EF4-FFF2-40B4-BE49-F238E27FC236}">
                  <a16:creationId xmlns:a16="http://schemas.microsoft.com/office/drawing/2014/main" id="{3845BBE9-D4E3-9C63-6261-5E892283E4B8}"/>
                </a:ext>
              </a:extLst>
            </p:cNvPr>
            <p:cNvSpPr/>
            <p:nvPr/>
          </p:nvSpPr>
          <p:spPr>
            <a:xfrm>
              <a:off x="6703929" y="1803841"/>
              <a:ext cx="391739" cy="619395"/>
            </a:xfrm>
            <a:prstGeom prst="rect">
              <a:avLst/>
            </a:prstGeom>
            <a:solidFill>
              <a:schemeClr val="bg1"/>
            </a:solidFill>
            <a:ln w="9525">
              <a:solidFill>
                <a:srgbClr val="3F6797"/>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200" b="1">
                  <a:solidFill>
                    <a:srgbClr val="3F6797"/>
                  </a:solidFill>
                  <a:latin typeface="+mn-ea"/>
                  <a:cs typeface="Hiragino Kaku Gothic Pro W3" charset="-128"/>
                </a:rPr>
                <a:t>依頼事項</a:t>
              </a:r>
            </a:p>
          </p:txBody>
        </p:sp>
      </p:grpSp>
      <p:sp>
        <p:nvSpPr>
          <p:cNvPr id="70" name="正方形/長方形 69">
            <a:extLst>
              <a:ext uri="{FF2B5EF4-FFF2-40B4-BE49-F238E27FC236}">
                <a16:creationId xmlns:a16="http://schemas.microsoft.com/office/drawing/2014/main" id="{ED99964E-B38C-1EF3-164A-6222036249EA}"/>
              </a:ext>
            </a:extLst>
          </p:cNvPr>
          <p:cNvSpPr/>
          <p:nvPr/>
        </p:nvSpPr>
        <p:spPr>
          <a:xfrm>
            <a:off x="6853618" y="6268021"/>
            <a:ext cx="5064318" cy="24223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lang="en-US" altLang="ja-JP" sz="1100">
                <a:solidFill>
                  <a:schemeClr val="accent4">
                    <a:lumMod val="65000"/>
                    <a:lumOff val="35000"/>
                  </a:schemeClr>
                </a:solidFill>
                <a:latin typeface="+mn-ea"/>
                <a:cs typeface="Hiragino Kaku Gothic Pro W3" charset="-128"/>
              </a:rPr>
              <a:t>※</a:t>
            </a:r>
            <a:r>
              <a:rPr lang="ja-JP" altLang="en-US" sz="1100">
                <a:solidFill>
                  <a:schemeClr val="tx1">
                    <a:lumMod val="65000"/>
                    <a:lumOff val="35000"/>
                  </a:schemeClr>
                </a:solidFill>
                <a:latin typeface="+mn-ea"/>
                <a:cs typeface="Hiragino Kaku Gothic Pro W3" charset="-128"/>
              </a:rPr>
              <a:t>保守作業（</a:t>
            </a:r>
            <a:r>
              <a:rPr lang="en-US" altLang="ja-JP" sz="1100">
                <a:solidFill>
                  <a:schemeClr val="tx1">
                    <a:lumMod val="65000"/>
                    <a:lumOff val="35000"/>
                  </a:schemeClr>
                </a:solidFill>
                <a:latin typeface="+mn-ea"/>
                <a:cs typeface="Hiragino Kaku Gothic Pro W3" charset="-128"/>
              </a:rPr>
              <a:t>ZD</a:t>
            </a:r>
            <a:r>
              <a:rPr lang="ja-JP" altLang="en-US" sz="1100">
                <a:solidFill>
                  <a:schemeClr val="tx1">
                    <a:lumMod val="65000"/>
                    <a:lumOff val="35000"/>
                  </a:schemeClr>
                </a:solidFill>
                <a:latin typeface="+mn-ea"/>
                <a:cs typeface="Hiragino Kaku Gothic Pro W3" charset="-128"/>
              </a:rPr>
              <a:t>伝票の補完～</a:t>
            </a:r>
            <a:r>
              <a:rPr lang="en-US" altLang="ja-JP" sz="1100">
                <a:solidFill>
                  <a:schemeClr val="tx1">
                    <a:lumMod val="65000"/>
                    <a:lumOff val="35000"/>
                  </a:schemeClr>
                </a:solidFill>
                <a:latin typeface="+mn-ea"/>
                <a:cs typeface="Hiragino Kaku Gothic Pro W3" charset="-128"/>
              </a:rPr>
              <a:t>SAP</a:t>
            </a:r>
            <a:r>
              <a:rPr lang="ja-JP" altLang="en-US" sz="1100">
                <a:solidFill>
                  <a:schemeClr val="tx1">
                    <a:lumMod val="65000"/>
                    <a:lumOff val="35000"/>
                  </a:schemeClr>
                </a:solidFill>
                <a:latin typeface="+mn-ea"/>
                <a:cs typeface="Hiragino Kaku Gothic Pro W3" charset="-128"/>
              </a:rPr>
              <a:t>登録）のリードタイムとして、</a:t>
            </a:r>
            <a:r>
              <a:rPr lang="en-US" altLang="ja-JP" sz="1100">
                <a:solidFill>
                  <a:schemeClr val="tx1">
                    <a:lumMod val="65000"/>
                    <a:lumOff val="35000"/>
                  </a:schemeClr>
                </a:solidFill>
                <a:latin typeface="+mn-ea"/>
                <a:cs typeface="Hiragino Kaku Gothic Pro W3" charset="-128"/>
              </a:rPr>
              <a:t>2</a:t>
            </a:r>
            <a:r>
              <a:rPr lang="ja-JP" altLang="en-US" sz="1100">
                <a:solidFill>
                  <a:schemeClr val="tx1">
                    <a:lumMod val="65000"/>
                    <a:lumOff val="35000"/>
                  </a:schemeClr>
                </a:solidFill>
                <a:latin typeface="+mn-ea"/>
                <a:cs typeface="Hiragino Kaku Gothic Pro W3" charset="-128"/>
              </a:rPr>
              <a:t>週間程度いただく想定</a:t>
            </a:r>
          </a:p>
        </p:txBody>
      </p:sp>
      <p:sp>
        <p:nvSpPr>
          <p:cNvPr id="88" name="正方形/長方形 87">
            <a:extLst>
              <a:ext uri="{FF2B5EF4-FFF2-40B4-BE49-F238E27FC236}">
                <a16:creationId xmlns:a16="http://schemas.microsoft.com/office/drawing/2014/main" id="{11AEE426-6FF7-CA9C-09AD-2A1C0E851FB6}"/>
              </a:ext>
            </a:extLst>
          </p:cNvPr>
          <p:cNvSpPr/>
          <p:nvPr/>
        </p:nvSpPr>
        <p:spPr>
          <a:xfrm>
            <a:off x="2443342" y="3536982"/>
            <a:ext cx="544076" cy="20987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900">
                <a:solidFill>
                  <a:schemeClr val="accent4">
                    <a:lumMod val="65000"/>
                    <a:lumOff val="35000"/>
                  </a:schemeClr>
                </a:solidFill>
                <a:effectLst>
                  <a:glow rad="127000">
                    <a:schemeClr val="bg1"/>
                  </a:glow>
                </a:effectLst>
                <a:latin typeface="+mn-ea"/>
              </a:rPr>
              <a:t>担当者</a:t>
            </a:r>
            <a:endParaRPr lang="en-US" altLang="ja-JP" sz="900">
              <a:solidFill>
                <a:schemeClr val="accent4">
                  <a:lumMod val="65000"/>
                  <a:lumOff val="35000"/>
                </a:schemeClr>
              </a:solidFill>
              <a:effectLst>
                <a:glow rad="127000">
                  <a:schemeClr val="bg1"/>
                </a:glow>
              </a:effectLst>
              <a:latin typeface="+mn-ea"/>
            </a:endParaRPr>
          </a:p>
        </p:txBody>
      </p:sp>
      <p:pic>
        <p:nvPicPr>
          <p:cNvPr id="78" name="グラフィックス 77">
            <a:extLst>
              <a:ext uri="{FF2B5EF4-FFF2-40B4-BE49-F238E27FC236}">
                <a16:creationId xmlns:a16="http://schemas.microsoft.com/office/drawing/2014/main" id="{C8F3CC48-F143-10DC-C366-6D32140C9AD8}"/>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843213" y="3492090"/>
            <a:ext cx="351436" cy="389222"/>
          </a:xfrm>
          <a:prstGeom prst="rect">
            <a:avLst/>
          </a:prstGeom>
        </p:spPr>
      </p:pic>
      <p:cxnSp>
        <p:nvCxnSpPr>
          <p:cNvPr id="96" name="コネクタ: カギ線 95">
            <a:extLst>
              <a:ext uri="{FF2B5EF4-FFF2-40B4-BE49-F238E27FC236}">
                <a16:creationId xmlns:a16="http://schemas.microsoft.com/office/drawing/2014/main" id="{4B780308-1830-789B-A3AC-ED45D1FFA092}"/>
              </a:ext>
            </a:extLst>
          </p:cNvPr>
          <p:cNvCxnSpPr>
            <a:cxnSpLocks/>
            <a:stCxn id="99" idx="3"/>
            <a:endCxn id="120" idx="0"/>
          </p:cNvCxnSpPr>
          <p:nvPr/>
        </p:nvCxnSpPr>
        <p:spPr>
          <a:xfrm>
            <a:off x="4018351" y="1833040"/>
            <a:ext cx="1908419" cy="1659049"/>
          </a:xfrm>
          <a:prstGeom prst="bentConnector2">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コネクタ: カギ線 100">
            <a:extLst>
              <a:ext uri="{FF2B5EF4-FFF2-40B4-BE49-F238E27FC236}">
                <a16:creationId xmlns:a16="http://schemas.microsoft.com/office/drawing/2014/main" id="{5B8E8875-0543-309B-CCE2-A606D3853403}"/>
              </a:ext>
            </a:extLst>
          </p:cNvPr>
          <p:cNvCxnSpPr>
            <a:cxnSpLocks/>
            <a:stCxn id="71" idx="3"/>
            <a:endCxn id="104" idx="2"/>
          </p:cNvCxnSpPr>
          <p:nvPr/>
        </p:nvCxnSpPr>
        <p:spPr>
          <a:xfrm flipV="1">
            <a:off x="11024824" y="3881311"/>
            <a:ext cx="540768" cy="989555"/>
          </a:xfrm>
          <a:prstGeom prst="bentConnector2">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9" name="正方形/長方形 108">
            <a:extLst>
              <a:ext uri="{FF2B5EF4-FFF2-40B4-BE49-F238E27FC236}">
                <a16:creationId xmlns:a16="http://schemas.microsoft.com/office/drawing/2014/main" id="{3B2DD9AB-8591-BC60-4C14-F658845F46BE}"/>
              </a:ext>
            </a:extLst>
          </p:cNvPr>
          <p:cNvSpPr/>
          <p:nvPr/>
        </p:nvSpPr>
        <p:spPr>
          <a:xfrm>
            <a:off x="11128795" y="4523786"/>
            <a:ext cx="873594" cy="209873"/>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200">
                <a:solidFill>
                  <a:schemeClr val="accent4">
                    <a:lumMod val="65000"/>
                    <a:lumOff val="35000"/>
                  </a:schemeClr>
                </a:solidFill>
                <a:effectLst>
                  <a:glow rad="127000">
                    <a:schemeClr val="bg1"/>
                  </a:glow>
                </a:effectLst>
                <a:latin typeface="+mn-ea"/>
              </a:rPr>
              <a:t>完了連絡</a:t>
            </a:r>
            <a:endParaRPr lang="ja-JP" altLang="en-US" sz="1200">
              <a:solidFill>
                <a:srgbClr val="3F6797"/>
              </a:solidFill>
              <a:effectLst>
                <a:glow rad="127000">
                  <a:schemeClr val="bg1"/>
                </a:glow>
              </a:effectLst>
              <a:latin typeface="+mn-ea"/>
            </a:endParaRPr>
          </a:p>
        </p:txBody>
      </p:sp>
      <p:cxnSp>
        <p:nvCxnSpPr>
          <p:cNvPr id="100" name="直線矢印コネクタ 99">
            <a:extLst>
              <a:ext uri="{FF2B5EF4-FFF2-40B4-BE49-F238E27FC236}">
                <a16:creationId xmlns:a16="http://schemas.microsoft.com/office/drawing/2014/main" id="{AA4EC9B2-88C3-2C9E-ABAB-854B3839362D}"/>
              </a:ext>
            </a:extLst>
          </p:cNvPr>
          <p:cNvCxnSpPr>
            <a:cxnSpLocks/>
            <a:stCxn id="65" idx="3"/>
            <a:endCxn id="56" idx="1"/>
          </p:cNvCxnSpPr>
          <p:nvPr/>
        </p:nvCxnSpPr>
        <p:spPr>
          <a:xfrm>
            <a:off x="7880531" y="4870867"/>
            <a:ext cx="846689" cy="0"/>
          </a:xfrm>
          <a:prstGeom prst="straightConnector1">
            <a:avLst/>
          </a:prstGeom>
          <a:ln>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a:extLst>
              <a:ext uri="{FF2B5EF4-FFF2-40B4-BE49-F238E27FC236}">
                <a16:creationId xmlns:a16="http://schemas.microsoft.com/office/drawing/2014/main" id="{0B1C116D-2900-C629-B347-5D331DA5794E}"/>
              </a:ext>
            </a:extLst>
          </p:cNvPr>
          <p:cNvCxnSpPr>
            <a:cxnSpLocks/>
            <a:stCxn id="56" idx="3"/>
            <a:endCxn id="30" idx="1"/>
          </p:cNvCxnSpPr>
          <p:nvPr/>
        </p:nvCxnSpPr>
        <p:spPr>
          <a:xfrm>
            <a:off x="9078656" y="4870867"/>
            <a:ext cx="625730" cy="0"/>
          </a:xfrm>
          <a:prstGeom prst="straightConnector1">
            <a:avLst/>
          </a:prstGeom>
          <a:ln>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1A88A4BA-F0F5-7530-2071-59A1944AE377}"/>
              </a:ext>
            </a:extLst>
          </p:cNvPr>
          <p:cNvCxnSpPr>
            <a:cxnSpLocks/>
            <a:endCxn id="71" idx="1"/>
          </p:cNvCxnSpPr>
          <p:nvPr/>
        </p:nvCxnSpPr>
        <p:spPr>
          <a:xfrm>
            <a:off x="10219102" y="4870867"/>
            <a:ext cx="454286" cy="0"/>
          </a:xfrm>
          <a:prstGeom prst="straightConnector1">
            <a:avLst/>
          </a:prstGeom>
          <a:ln>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6" name="コネクタ: カギ線 105">
            <a:extLst>
              <a:ext uri="{FF2B5EF4-FFF2-40B4-BE49-F238E27FC236}">
                <a16:creationId xmlns:a16="http://schemas.microsoft.com/office/drawing/2014/main" id="{E3DA05AA-60C6-74FF-40CF-E70053BDC179}"/>
              </a:ext>
            </a:extLst>
          </p:cNvPr>
          <p:cNvCxnSpPr>
            <a:cxnSpLocks/>
            <a:stCxn id="32" idx="3"/>
            <a:endCxn id="33" idx="0"/>
          </p:cNvCxnSpPr>
          <p:nvPr/>
        </p:nvCxnSpPr>
        <p:spPr>
          <a:xfrm>
            <a:off x="1301548" y="1833040"/>
            <a:ext cx="725795" cy="638883"/>
          </a:xfrm>
          <a:prstGeom prst="bentConnector2">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 name="正方形/長方形 45">
            <a:extLst>
              <a:ext uri="{FF2B5EF4-FFF2-40B4-BE49-F238E27FC236}">
                <a16:creationId xmlns:a16="http://schemas.microsoft.com/office/drawing/2014/main" id="{83E6A2D3-89C2-13F0-40C2-68E7F4661A67}"/>
              </a:ext>
            </a:extLst>
          </p:cNvPr>
          <p:cNvSpPr/>
          <p:nvPr/>
        </p:nvSpPr>
        <p:spPr>
          <a:xfrm>
            <a:off x="1494090" y="1725637"/>
            <a:ext cx="1057048" cy="209873"/>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200">
                <a:solidFill>
                  <a:schemeClr val="accent4">
                    <a:lumMod val="65000"/>
                    <a:lumOff val="35000"/>
                  </a:schemeClr>
                </a:solidFill>
                <a:effectLst>
                  <a:glow rad="127000">
                    <a:schemeClr val="bg1"/>
                  </a:glow>
                </a:effectLst>
                <a:latin typeface="+mn-ea"/>
                <a:cs typeface="Hiragino Kaku Gothic Pro W3" charset="-128"/>
              </a:rPr>
              <a:t>消込取消申請</a:t>
            </a:r>
          </a:p>
        </p:txBody>
      </p:sp>
      <p:cxnSp>
        <p:nvCxnSpPr>
          <p:cNvPr id="113" name="コネクタ: カギ線 112">
            <a:extLst>
              <a:ext uri="{FF2B5EF4-FFF2-40B4-BE49-F238E27FC236}">
                <a16:creationId xmlns:a16="http://schemas.microsoft.com/office/drawing/2014/main" id="{2CBA248D-8D07-E2B5-A486-E4B1AF43751E}"/>
              </a:ext>
            </a:extLst>
          </p:cNvPr>
          <p:cNvCxnSpPr>
            <a:cxnSpLocks/>
            <a:stCxn id="78" idx="3"/>
            <a:endCxn id="99" idx="2"/>
          </p:cNvCxnSpPr>
          <p:nvPr/>
        </p:nvCxnSpPr>
        <p:spPr>
          <a:xfrm flipV="1">
            <a:off x="3194649" y="2027651"/>
            <a:ext cx="647984" cy="1659049"/>
          </a:xfrm>
          <a:prstGeom prst="bentConnector2">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正方形/長方形 22">
            <a:extLst>
              <a:ext uri="{FF2B5EF4-FFF2-40B4-BE49-F238E27FC236}">
                <a16:creationId xmlns:a16="http://schemas.microsoft.com/office/drawing/2014/main" id="{98591D97-1690-E392-F34C-9FF7FFD5414F}"/>
              </a:ext>
            </a:extLst>
          </p:cNvPr>
          <p:cNvSpPr/>
          <p:nvPr/>
        </p:nvSpPr>
        <p:spPr>
          <a:xfrm>
            <a:off x="3318311" y="2750318"/>
            <a:ext cx="1057048" cy="209873"/>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200">
                <a:solidFill>
                  <a:schemeClr val="tx1">
                    <a:lumMod val="65000"/>
                    <a:lumOff val="35000"/>
                  </a:schemeClr>
                </a:solidFill>
                <a:effectLst>
                  <a:glow rad="127000">
                    <a:schemeClr val="bg1"/>
                  </a:glow>
                </a:effectLst>
                <a:latin typeface="+mn-ea"/>
              </a:rPr>
              <a:t>対応方針の</a:t>
            </a:r>
            <a:endParaRPr lang="en-US" altLang="ja-JP" sz="1200">
              <a:solidFill>
                <a:schemeClr val="tx1">
                  <a:lumMod val="65000"/>
                  <a:lumOff val="35000"/>
                </a:schemeClr>
              </a:solidFill>
              <a:effectLst>
                <a:glow rad="127000">
                  <a:schemeClr val="bg1"/>
                </a:glow>
              </a:effectLst>
              <a:latin typeface="+mn-ea"/>
            </a:endParaRPr>
          </a:p>
          <a:p>
            <a:pPr algn="ctr"/>
            <a:r>
              <a:rPr lang="ja-JP" altLang="en-US" sz="1200">
                <a:solidFill>
                  <a:schemeClr val="tx1">
                    <a:lumMod val="65000"/>
                    <a:lumOff val="35000"/>
                  </a:schemeClr>
                </a:solidFill>
                <a:effectLst>
                  <a:glow rad="127000">
                    <a:schemeClr val="bg1"/>
                  </a:glow>
                </a:effectLst>
                <a:latin typeface="+mn-ea"/>
              </a:rPr>
              <a:t>報告</a:t>
            </a:r>
            <a:r>
              <a:rPr lang="ja-JP" altLang="en-US" sz="1200">
                <a:solidFill>
                  <a:srgbClr val="3F6797"/>
                </a:solidFill>
                <a:effectLst>
                  <a:glow rad="127000">
                    <a:schemeClr val="bg1"/>
                  </a:glow>
                </a:effectLst>
                <a:latin typeface="+mn-ea"/>
              </a:rPr>
              <a:t>❶</a:t>
            </a:r>
            <a:endParaRPr lang="en-US" altLang="ja-JP" sz="1200">
              <a:solidFill>
                <a:srgbClr val="3F6797"/>
              </a:solidFill>
              <a:effectLst>
                <a:glow rad="127000">
                  <a:schemeClr val="bg1"/>
                </a:glow>
              </a:effectLst>
              <a:latin typeface="+mn-ea"/>
            </a:endParaRPr>
          </a:p>
        </p:txBody>
      </p:sp>
      <p:cxnSp>
        <p:nvCxnSpPr>
          <p:cNvPr id="117" name="コネクタ: カギ線 116">
            <a:extLst>
              <a:ext uri="{FF2B5EF4-FFF2-40B4-BE49-F238E27FC236}">
                <a16:creationId xmlns:a16="http://schemas.microsoft.com/office/drawing/2014/main" id="{8D5A5DD0-21CA-FF23-0965-DFE1C6489279}"/>
              </a:ext>
            </a:extLst>
          </p:cNvPr>
          <p:cNvCxnSpPr>
            <a:cxnSpLocks/>
            <a:stCxn id="137" idx="3"/>
            <a:endCxn id="65" idx="0"/>
          </p:cNvCxnSpPr>
          <p:nvPr/>
        </p:nvCxnSpPr>
        <p:spPr>
          <a:xfrm>
            <a:off x="6928849" y="3686700"/>
            <a:ext cx="775964" cy="989555"/>
          </a:xfrm>
          <a:prstGeom prst="bentConnector2">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CFCAA160-3C11-755F-FEF0-13522C47491E}"/>
              </a:ext>
            </a:extLst>
          </p:cNvPr>
          <p:cNvSpPr/>
          <p:nvPr/>
        </p:nvSpPr>
        <p:spPr>
          <a:xfrm>
            <a:off x="7008900" y="3588262"/>
            <a:ext cx="1406931" cy="209873"/>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en-US" altLang="ja-JP" sz="1200">
                <a:solidFill>
                  <a:schemeClr val="accent4">
                    <a:lumMod val="65000"/>
                    <a:lumOff val="35000"/>
                  </a:schemeClr>
                </a:solidFill>
                <a:effectLst>
                  <a:glow rad="127000">
                    <a:schemeClr val="bg1"/>
                  </a:glow>
                </a:effectLst>
                <a:latin typeface="+mn-ea"/>
              </a:rPr>
              <a:t>ZD</a:t>
            </a:r>
            <a:r>
              <a:rPr lang="ja-JP" altLang="en-US" sz="1200">
                <a:solidFill>
                  <a:schemeClr val="accent4">
                    <a:lumMod val="65000"/>
                    <a:lumOff val="35000"/>
                  </a:schemeClr>
                </a:solidFill>
                <a:effectLst>
                  <a:glow rad="127000">
                    <a:schemeClr val="bg1"/>
                  </a:glow>
                </a:effectLst>
                <a:latin typeface="+mn-ea"/>
              </a:rPr>
              <a:t>手作成の申請</a:t>
            </a:r>
            <a:r>
              <a:rPr lang="ja-JP" altLang="en-US" sz="1200">
                <a:solidFill>
                  <a:srgbClr val="3F6797"/>
                </a:solidFill>
                <a:effectLst>
                  <a:glow rad="127000">
                    <a:schemeClr val="bg1"/>
                  </a:glow>
                </a:effectLst>
                <a:latin typeface="+mn-ea"/>
              </a:rPr>
              <a:t>❷</a:t>
            </a:r>
          </a:p>
        </p:txBody>
      </p:sp>
      <p:grpSp>
        <p:nvGrpSpPr>
          <p:cNvPr id="8" name="グループ化 7">
            <a:extLst>
              <a:ext uri="{FF2B5EF4-FFF2-40B4-BE49-F238E27FC236}">
                <a16:creationId xmlns:a16="http://schemas.microsoft.com/office/drawing/2014/main" id="{E413F575-875C-EEF0-7814-853412CB0BAC}"/>
              </a:ext>
            </a:extLst>
          </p:cNvPr>
          <p:cNvGrpSpPr/>
          <p:nvPr/>
        </p:nvGrpSpPr>
        <p:grpSpPr>
          <a:xfrm>
            <a:off x="7054895" y="3856228"/>
            <a:ext cx="1314940" cy="312066"/>
            <a:chOff x="7305163" y="3052685"/>
            <a:chExt cx="1346984" cy="321739"/>
          </a:xfrm>
        </p:grpSpPr>
        <p:sp>
          <p:nvSpPr>
            <p:cNvPr id="9" name="テキスト ボックス 8">
              <a:extLst>
                <a:ext uri="{FF2B5EF4-FFF2-40B4-BE49-F238E27FC236}">
                  <a16:creationId xmlns:a16="http://schemas.microsoft.com/office/drawing/2014/main" id="{37BDA1FE-79F7-FBF5-BD71-12F01FDE542B}"/>
                </a:ext>
              </a:extLst>
            </p:cNvPr>
            <p:cNvSpPr txBox="1"/>
            <p:nvPr/>
          </p:nvSpPr>
          <p:spPr bwMode="auto">
            <a:xfrm>
              <a:off x="7716147" y="3116463"/>
              <a:ext cx="936000" cy="253916"/>
            </a:xfrm>
            <a:prstGeom prst="rect">
              <a:avLst/>
            </a:prstGeom>
            <a:noFill/>
            <a:ln w="9525">
              <a:noFill/>
              <a:miter lim="800000"/>
              <a:headEnd/>
              <a:tailEnd/>
            </a:ln>
          </p:spPr>
          <p:txBody>
            <a:bodyPr wrap="square" anchor="ctr">
              <a:spAutoFit/>
            </a:bodyPr>
            <a:lstStyle/>
            <a:p>
              <a:r>
                <a:rPr lang="ja-JP" altLang="en-US" sz="1050" b="1">
                  <a:solidFill>
                    <a:srgbClr val="3F6797"/>
                  </a:solidFill>
                  <a:effectLst>
                    <a:glow rad="127000">
                      <a:schemeClr val="bg1"/>
                    </a:glow>
                  </a:effectLst>
                </a:rPr>
                <a:t>＋請求書</a:t>
              </a:r>
              <a:r>
                <a:rPr lang="en-US" altLang="ja-JP" sz="1050" b="1">
                  <a:solidFill>
                    <a:srgbClr val="3F6797"/>
                  </a:solidFill>
                  <a:effectLst>
                    <a:glow rad="127000">
                      <a:schemeClr val="bg1"/>
                    </a:glow>
                  </a:effectLst>
                </a:rPr>
                <a:t>No</a:t>
              </a:r>
              <a:endParaRPr lang="ja-JP" altLang="en-US" sz="1050" b="1">
                <a:solidFill>
                  <a:srgbClr val="3F6797"/>
                </a:solidFill>
                <a:effectLst>
                  <a:glow rad="127000">
                    <a:schemeClr val="bg1"/>
                  </a:glow>
                </a:effectLst>
              </a:endParaRPr>
            </a:p>
          </p:txBody>
        </p:sp>
        <p:grpSp>
          <p:nvGrpSpPr>
            <p:cNvPr id="10" name="グループ化 9">
              <a:extLst>
                <a:ext uri="{FF2B5EF4-FFF2-40B4-BE49-F238E27FC236}">
                  <a16:creationId xmlns:a16="http://schemas.microsoft.com/office/drawing/2014/main" id="{077F8797-E75D-59B4-8691-8220CAA11C40}"/>
                </a:ext>
              </a:extLst>
            </p:cNvPr>
            <p:cNvGrpSpPr/>
            <p:nvPr/>
          </p:nvGrpSpPr>
          <p:grpSpPr>
            <a:xfrm>
              <a:off x="7305163" y="3052685"/>
              <a:ext cx="584928" cy="321739"/>
              <a:chOff x="7136433" y="2938461"/>
              <a:chExt cx="910332" cy="500727"/>
            </a:xfrm>
          </p:grpSpPr>
          <p:pic>
            <p:nvPicPr>
              <p:cNvPr id="11" name="グラフィックス 10">
                <a:extLst>
                  <a:ext uri="{FF2B5EF4-FFF2-40B4-BE49-F238E27FC236}">
                    <a16:creationId xmlns:a16="http://schemas.microsoft.com/office/drawing/2014/main" id="{108A1EF5-D616-FDD1-FF28-567717E788C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341488" y="2938461"/>
                <a:ext cx="500727" cy="500727"/>
              </a:xfrm>
              <a:prstGeom prst="rect">
                <a:avLst/>
              </a:prstGeom>
            </p:spPr>
          </p:pic>
          <p:sp>
            <p:nvSpPr>
              <p:cNvPr id="12" name="テキスト ボックス 11">
                <a:extLst>
                  <a:ext uri="{FF2B5EF4-FFF2-40B4-BE49-F238E27FC236}">
                    <a16:creationId xmlns:a16="http://schemas.microsoft.com/office/drawing/2014/main" id="{1872D1B6-6400-1FBB-6DD6-2BB826501D2A}"/>
                  </a:ext>
                </a:extLst>
              </p:cNvPr>
              <p:cNvSpPr txBox="1"/>
              <p:nvPr/>
            </p:nvSpPr>
            <p:spPr bwMode="auto">
              <a:xfrm>
                <a:off x="7136433" y="3102620"/>
                <a:ext cx="910332" cy="253916"/>
              </a:xfrm>
              <a:prstGeom prst="rect">
                <a:avLst/>
              </a:prstGeom>
              <a:noFill/>
              <a:ln w="9525">
                <a:noFill/>
                <a:miter lim="800000"/>
                <a:headEnd/>
                <a:tailEnd/>
              </a:ln>
            </p:spPr>
            <p:txBody>
              <a:bodyPr wrap="square" anchor="ctr">
                <a:spAutoFit/>
              </a:bodyPr>
              <a:lstStyle/>
              <a:p>
                <a:pPr algn="ctr"/>
                <a:r>
                  <a:rPr lang="en-US" altLang="ja-JP" sz="1050" b="1">
                    <a:solidFill>
                      <a:srgbClr val="3F6797"/>
                    </a:solidFill>
                    <a:effectLst>
                      <a:glow rad="127000">
                        <a:schemeClr val="bg1"/>
                      </a:glow>
                    </a:effectLst>
                  </a:rPr>
                  <a:t>Excel</a:t>
                </a:r>
                <a:endParaRPr lang="ja-JP" altLang="en-US" sz="1050" b="1">
                  <a:solidFill>
                    <a:srgbClr val="3F6797"/>
                  </a:solidFill>
                  <a:effectLst>
                    <a:glow rad="127000">
                      <a:schemeClr val="bg1"/>
                    </a:glow>
                  </a:effectLst>
                </a:endParaRPr>
              </a:p>
            </p:txBody>
          </p:sp>
        </p:grpSp>
      </p:grpSp>
    </p:spTree>
    <p:extLst>
      <p:ext uri="{BB962C8B-B14F-4D97-AF65-F5344CB8AC3E}">
        <p14:creationId xmlns:p14="http://schemas.microsoft.com/office/powerpoint/2010/main" val="31397068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079260-3CB0-03C4-FA63-9160DCD03395}"/>
            </a:ext>
          </a:extLst>
        </p:cNvPr>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EDBDF289-61F9-2303-58DA-7D7ED4411221}"/>
              </a:ext>
            </a:extLst>
          </p:cNvPr>
          <p:cNvSpPr>
            <a:spLocks noGrp="1"/>
          </p:cNvSpPr>
          <p:nvPr>
            <p:ph idx="1"/>
          </p:nvPr>
        </p:nvSpPr>
        <p:spPr/>
        <p:txBody>
          <a:bodyPr/>
          <a:lstStyle/>
          <a:p>
            <a:r>
              <a:rPr lang="en-US" altLang="ja-JP"/>
              <a:t>ZD</a:t>
            </a:r>
            <a:r>
              <a:rPr lang="ja-JP" altLang="en-US"/>
              <a:t>ツール対象外ケースにおける具体的な実施手順を検討するにあたり、まずは業務フローについて認識合わせしたい</a:t>
            </a:r>
            <a:endParaRPr lang="en-US" altLang="ja-JP"/>
          </a:p>
          <a:p>
            <a:pPr marL="0" indent="0">
              <a:buNone/>
            </a:pPr>
            <a:endParaRPr lang="en-US" altLang="ja-JP"/>
          </a:p>
        </p:txBody>
      </p:sp>
      <p:sp>
        <p:nvSpPr>
          <p:cNvPr id="3" name="タイトル 2">
            <a:extLst>
              <a:ext uri="{FF2B5EF4-FFF2-40B4-BE49-F238E27FC236}">
                <a16:creationId xmlns:a16="http://schemas.microsoft.com/office/drawing/2014/main" id="{D23BA6B1-B974-8A42-96AE-72178CD4CF88}"/>
              </a:ext>
            </a:extLst>
          </p:cNvPr>
          <p:cNvSpPr>
            <a:spLocks noGrp="1"/>
          </p:cNvSpPr>
          <p:nvPr>
            <p:ph type="title"/>
          </p:nvPr>
        </p:nvSpPr>
        <p:spPr/>
        <p:txBody>
          <a:bodyPr/>
          <a:lstStyle/>
          <a:p>
            <a:r>
              <a:rPr kumimoji="1" lang="en-US" altLang="ja-JP"/>
              <a:t>ZD</a:t>
            </a:r>
            <a:r>
              <a:rPr kumimoji="1" lang="ja-JP" altLang="en-US"/>
              <a:t>ツール対象外のケースにおける業務フロー（叩き）</a:t>
            </a:r>
          </a:p>
        </p:txBody>
      </p:sp>
      <p:sp>
        <p:nvSpPr>
          <p:cNvPr id="4" name="スライド番号プレースホルダー 3">
            <a:extLst>
              <a:ext uri="{FF2B5EF4-FFF2-40B4-BE49-F238E27FC236}">
                <a16:creationId xmlns:a16="http://schemas.microsoft.com/office/drawing/2014/main" id="{C06DF9E8-4D63-D4C7-ED33-BA35B61312FD}"/>
              </a:ext>
            </a:extLst>
          </p:cNvPr>
          <p:cNvSpPr>
            <a:spLocks noGrp="1"/>
          </p:cNvSpPr>
          <p:nvPr>
            <p:ph type="sldNum" sz="quarter" idx="10"/>
          </p:nvPr>
        </p:nvSpPr>
        <p:spPr/>
        <p:txBody>
          <a:bodyPr/>
          <a:lstStyle/>
          <a:p>
            <a:pPr>
              <a:defRPr/>
            </a:pPr>
            <a:fld id="{EB72A429-DDC7-41CC-AC2C-79132BE59620}" type="slidenum">
              <a:rPr lang="en-US" altLang="ja-JP" smtClean="0"/>
              <a:pPr>
                <a:defRPr/>
              </a:pPr>
              <a:t>33</a:t>
            </a:fld>
            <a:endParaRPr lang="en-US" altLang="ja-JP"/>
          </a:p>
        </p:txBody>
      </p:sp>
      <p:sp>
        <p:nvSpPr>
          <p:cNvPr id="82" name="正方形/長方形 81">
            <a:extLst>
              <a:ext uri="{FF2B5EF4-FFF2-40B4-BE49-F238E27FC236}">
                <a16:creationId xmlns:a16="http://schemas.microsoft.com/office/drawing/2014/main" id="{FA3E933E-8F38-119F-1C8E-427016FD4213}"/>
              </a:ext>
            </a:extLst>
          </p:cNvPr>
          <p:cNvSpPr/>
          <p:nvPr/>
        </p:nvSpPr>
        <p:spPr>
          <a:xfrm>
            <a:off x="9713779" y="112141"/>
            <a:ext cx="2275021" cy="349005"/>
          </a:xfrm>
          <a:prstGeom prst="rect">
            <a:avLst/>
          </a:prstGeom>
          <a:solidFill>
            <a:srgbClr val="3F6797"/>
          </a:solidFill>
          <a:ln w="9525">
            <a:solidFill>
              <a:srgbClr val="3F679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altLang="ja-JP" sz="1100">
                <a:solidFill>
                  <a:schemeClr val="bg1"/>
                </a:solidFill>
                <a:latin typeface="Meiryo UI" panose="020B0604030504040204" pitchFamily="50" charset="-128"/>
                <a:ea typeface="Meiryo UI" panose="020B0604030504040204" pitchFamily="50" charset="-128"/>
              </a:rPr>
              <a:t>10/22 </a:t>
            </a:r>
            <a:r>
              <a:rPr lang="ja-JP" altLang="en-US" sz="1100">
                <a:solidFill>
                  <a:schemeClr val="bg1"/>
                </a:solidFill>
                <a:latin typeface="Meiryo UI" panose="020B0604030504040204" pitchFamily="50" charset="-128"/>
                <a:ea typeface="Meiryo UI" panose="020B0604030504040204" pitchFamily="50" charset="-128"/>
              </a:rPr>
              <a:t>ファイナンス</a:t>
            </a:r>
            <a:r>
              <a:rPr lang="en-US" altLang="ja-JP" sz="1100">
                <a:solidFill>
                  <a:schemeClr val="bg1"/>
                </a:solidFill>
                <a:latin typeface="Meiryo UI" panose="020B0604030504040204" pitchFamily="50" charset="-128"/>
                <a:ea typeface="Meiryo UI" panose="020B0604030504040204" pitchFamily="50" charset="-128"/>
              </a:rPr>
              <a:t>U</a:t>
            </a:r>
            <a:r>
              <a:rPr lang="ja-JP" altLang="en-US" sz="1100">
                <a:solidFill>
                  <a:schemeClr val="bg1"/>
                </a:solidFill>
                <a:latin typeface="Meiryo UI" panose="020B0604030504040204" pitchFamily="50" charset="-128"/>
                <a:ea typeface="Meiryo UI" panose="020B0604030504040204" pitchFamily="50" charset="-128"/>
              </a:rPr>
              <a:t>向け</a:t>
            </a:r>
            <a:r>
              <a:rPr lang="en-US" altLang="ja-JP" sz="1100" b="1">
                <a:solidFill>
                  <a:schemeClr val="bg1"/>
                </a:solidFill>
                <a:latin typeface="Meiryo UI" panose="020B0604030504040204" pitchFamily="50" charset="-128"/>
                <a:ea typeface="Meiryo UI" panose="020B0604030504040204" pitchFamily="50" charset="-128"/>
              </a:rPr>
              <a:t>(</a:t>
            </a:r>
            <a:r>
              <a:rPr lang="ja-JP" altLang="en-US" sz="1100" b="1">
                <a:solidFill>
                  <a:schemeClr val="bg1"/>
                </a:solidFill>
                <a:latin typeface="Meiryo UI" panose="020B0604030504040204" pitchFamily="50" charset="-128"/>
                <a:ea typeface="Meiryo UI" panose="020B0604030504040204" pitchFamily="50" charset="-128"/>
              </a:rPr>
              <a:t>更新版</a:t>
            </a:r>
            <a:r>
              <a:rPr lang="en-US" altLang="ja-JP" sz="1100" b="1">
                <a:solidFill>
                  <a:schemeClr val="bg1"/>
                </a:solidFill>
                <a:latin typeface="Meiryo UI" panose="020B0604030504040204" pitchFamily="50" charset="-128"/>
                <a:ea typeface="Meiryo UI" panose="020B0604030504040204" pitchFamily="50" charset="-128"/>
              </a:rPr>
              <a:t>)</a:t>
            </a:r>
            <a:endParaRPr lang="ja-JP" altLang="en-US" sz="1100" b="1">
              <a:solidFill>
                <a:schemeClr val="bg1"/>
              </a:solidFill>
              <a:latin typeface="Meiryo UI" panose="020B0604030504040204" pitchFamily="50" charset="-128"/>
              <a:ea typeface="Meiryo UI" panose="020B0604030504040204" pitchFamily="50" charset="-128"/>
            </a:endParaRPr>
          </a:p>
        </p:txBody>
      </p:sp>
      <p:cxnSp>
        <p:nvCxnSpPr>
          <p:cNvPr id="234" name="直線コネクタ 233">
            <a:extLst>
              <a:ext uri="{FF2B5EF4-FFF2-40B4-BE49-F238E27FC236}">
                <a16:creationId xmlns:a16="http://schemas.microsoft.com/office/drawing/2014/main" id="{BDDA2E54-4DC7-943F-0194-F0232A003CC9}"/>
              </a:ext>
            </a:extLst>
          </p:cNvPr>
          <p:cNvCxnSpPr>
            <a:cxnSpLocks/>
          </p:cNvCxnSpPr>
          <p:nvPr/>
        </p:nvCxnSpPr>
        <p:spPr>
          <a:xfrm>
            <a:off x="787426" y="4419071"/>
            <a:ext cx="11188800"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6" name="コネクタ: カギ線 65">
            <a:extLst>
              <a:ext uri="{FF2B5EF4-FFF2-40B4-BE49-F238E27FC236}">
                <a16:creationId xmlns:a16="http://schemas.microsoft.com/office/drawing/2014/main" id="{4A183EF4-FE80-BAF3-F7DF-78A51CFDD8F5}"/>
              </a:ext>
            </a:extLst>
          </p:cNvPr>
          <p:cNvCxnSpPr>
            <a:cxnSpLocks/>
            <a:stCxn id="137" idx="3"/>
            <a:endCxn id="65" idx="0"/>
          </p:cNvCxnSpPr>
          <p:nvPr/>
        </p:nvCxnSpPr>
        <p:spPr>
          <a:xfrm>
            <a:off x="6928849" y="3686700"/>
            <a:ext cx="775964" cy="989555"/>
          </a:xfrm>
          <a:prstGeom prst="bentConnector2">
            <a:avLst/>
          </a:prstGeom>
          <a:ln>
            <a:solidFill>
              <a:schemeClr val="bg1">
                <a:lumMod val="50000"/>
              </a:schemeClr>
            </a:solidFill>
            <a:tailEnd type="triangle"/>
          </a:ln>
          <a:effectLst>
            <a:glow rad="127000">
              <a:schemeClr val="bg1"/>
            </a:glow>
          </a:effectLst>
        </p:spPr>
        <p:style>
          <a:lnRef idx="1">
            <a:schemeClr val="accent1"/>
          </a:lnRef>
          <a:fillRef idx="0">
            <a:schemeClr val="accent1"/>
          </a:fillRef>
          <a:effectRef idx="0">
            <a:schemeClr val="accent1"/>
          </a:effectRef>
          <a:fontRef idx="minor">
            <a:schemeClr val="tx1"/>
          </a:fontRef>
        </p:style>
      </p:cxnSp>
      <p:cxnSp>
        <p:nvCxnSpPr>
          <p:cNvPr id="170" name="直線コネクタ 169">
            <a:extLst>
              <a:ext uri="{FF2B5EF4-FFF2-40B4-BE49-F238E27FC236}">
                <a16:creationId xmlns:a16="http://schemas.microsoft.com/office/drawing/2014/main" id="{9C8BE1BD-6E06-F832-EB4D-A3FF64CFA75C}"/>
              </a:ext>
            </a:extLst>
          </p:cNvPr>
          <p:cNvCxnSpPr>
            <a:cxnSpLocks/>
          </p:cNvCxnSpPr>
          <p:nvPr/>
        </p:nvCxnSpPr>
        <p:spPr>
          <a:xfrm>
            <a:off x="787426" y="2292452"/>
            <a:ext cx="11188800" cy="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23" name="コネクタ: カギ線 122">
            <a:extLst>
              <a:ext uri="{FF2B5EF4-FFF2-40B4-BE49-F238E27FC236}">
                <a16:creationId xmlns:a16="http://schemas.microsoft.com/office/drawing/2014/main" id="{73A69CBF-7CAA-AF93-8DEC-2C827D5EDBB5}"/>
              </a:ext>
            </a:extLst>
          </p:cNvPr>
          <p:cNvCxnSpPr>
            <a:cxnSpLocks/>
            <a:stCxn id="78" idx="3"/>
            <a:endCxn id="99" idx="2"/>
          </p:cNvCxnSpPr>
          <p:nvPr/>
        </p:nvCxnSpPr>
        <p:spPr>
          <a:xfrm flipV="1">
            <a:off x="3194649" y="2027651"/>
            <a:ext cx="647984" cy="1659049"/>
          </a:xfrm>
          <a:prstGeom prst="bentConnector2">
            <a:avLst/>
          </a:prstGeom>
          <a:ln>
            <a:solidFill>
              <a:schemeClr val="bg1">
                <a:lumMod val="50000"/>
              </a:schemeClr>
            </a:solidFill>
            <a:tailEnd type="triangle"/>
          </a:ln>
          <a:effectLst>
            <a:glow rad="127000">
              <a:schemeClr val="bg1"/>
            </a:glow>
          </a:effectLst>
        </p:spPr>
        <p:style>
          <a:lnRef idx="1">
            <a:schemeClr val="accent1"/>
          </a:lnRef>
          <a:fillRef idx="0">
            <a:schemeClr val="accent1"/>
          </a:fillRef>
          <a:effectRef idx="0">
            <a:schemeClr val="accent1"/>
          </a:effectRef>
          <a:fontRef idx="minor">
            <a:schemeClr val="tx1"/>
          </a:fontRef>
        </p:style>
      </p:cxnSp>
      <p:cxnSp>
        <p:nvCxnSpPr>
          <p:cNvPr id="38" name="コネクタ: カギ線 37">
            <a:extLst>
              <a:ext uri="{FF2B5EF4-FFF2-40B4-BE49-F238E27FC236}">
                <a16:creationId xmlns:a16="http://schemas.microsoft.com/office/drawing/2014/main" id="{AA9AD54C-0C38-F866-C21C-42ED6A8F2DDC}"/>
              </a:ext>
            </a:extLst>
          </p:cNvPr>
          <p:cNvCxnSpPr>
            <a:cxnSpLocks/>
            <a:stCxn id="32" idx="3"/>
            <a:endCxn id="33" idx="0"/>
          </p:cNvCxnSpPr>
          <p:nvPr/>
        </p:nvCxnSpPr>
        <p:spPr>
          <a:xfrm>
            <a:off x="1301548" y="1833040"/>
            <a:ext cx="725795" cy="638883"/>
          </a:xfrm>
          <a:prstGeom prst="bentConnector2">
            <a:avLst/>
          </a:prstGeom>
          <a:ln>
            <a:solidFill>
              <a:schemeClr val="bg1">
                <a:lumMod val="50000"/>
              </a:schemeClr>
            </a:solidFill>
            <a:tailEnd type="triangle"/>
          </a:ln>
          <a:effectLst>
            <a:glow rad="127000">
              <a:schemeClr val="bg1"/>
            </a:glow>
          </a:effectLst>
        </p:spPr>
        <p:style>
          <a:lnRef idx="1">
            <a:schemeClr val="accent1"/>
          </a:lnRef>
          <a:fillRef idx="0">
            <a:schemeClr val="accent1"/>
          </a:fillRef>
          <a:effectRef idx="0">
            <a:schemeClr val="accent1"/>
          </a:effectRef>
          <a:fontRef idx="minor">
            <a:schemeClr val="tx1"/>
          </a:fontRef>
        </p:style>
      </p:cxnSp>
      <p:cxnSp>
        <p:nvCxnSpPr>
          <p:cNvPr id="73" name="コネクタ: カギ線 72">
            <a:extLst>
              <a:ext uri="{FF2B5EF4-FFF2-40B4-BE49-F238E27FC236}">
                <a16:creationId xmlns:a16="http://schemas.microsoft.com/office/drawing/2014/main" id="{55257C38-96D2-036C-D1E3-650C2DF6D703}"/>
              </a:ext>
            </a:extLst>
          </p:cNvPr>
          <p:cNvCxnSpPr>
            <a:cxnSpLocks/>
            <a:stCxn id="99" idx="3"/>
            <a:endCxn id="5" idx="0"/>
          </p:cNvCxnSpPr>
          <p:nvPr/>
        </p:nvCxnSpPr>
        <p:spPr>
          <a:xfrm>
            <a:off x="4018351" y="1833040"/>
            <a:ext cx="715234" cy="1659049"/>
          </a:xfrm>
          <a:prstGeom prst="bentConnector2">
            <a:avLst/>
          </a:prstGeom>
          <a:ln>
            <a:solidFill>
              <a:schemeClr val="bg1">
                <a:lumMod val="50000"/>
              </a:schemeClr>
            </a:solidFill>
            <a:tailEnd type="triangle"/>
          </a:ln>
          <a:effectLst>
            <a:glow rad="127000">
              <a:schemeClr val="bg1"/>
            </a:glow>
          </a:effectLst>
        </p:spPr>
        <p:style>
          <a:lnRef idx="1">
            <a:schemeClr val="accent1"/>
          </a:lnRef>
          <a:fillRef idx="0">
            <a:schemeClr val="accent1"/>
          </a:fillRef>
          <a:effectRef idx="0">
            <a:schemeClr val="accent1"/>
          </a:effectRef>
          <a:fontRef idx="minor">
            <a:schemeClr val="tx1"/>
          </a:fontRef>
        </p:style>
      </p:cxnSp>
      <p:cxnSp>
        <p:nvCxnSpPr>
          <p:cNvPr id="129" name="コネクタ: カギ線 128">
            <a:extLst>
              <a:ext uri="{FF2B5EF4-FFF2-40B4-BE49-F238E27FC236}">
                <a16:creationId xmlns:a16="http://schemas.microsoft.com/office/drawing/2014/main" id="{E93479CE-724B-CF36-82DB-1C950CE1873F}"/>
              </a:ext>
            </a:extLst>
          </p:cNvPr>
          <p:cNvCxnSpPr>
            <a:cxnSpLocks/>
            <a:stCxn id="99" idx="3"/>
            <a:endCxn id="120" idx="0"/>
          </p:cNvCxnSpPr>
          <p:nvPr/>
        </p:nvCxnSpPr>
        <p:spPr>
          <a:xfrm>
            <a:off x="4018351" y="1833040"/>
            <a:ext cx="1908419" cy="1659049"/>
          </a:xfrm>
          <a:prstGeom prst="bentConnector2">
            <a:avLst/>
          </a:prstGeom>
          <a:ln>
            <a:solidFill>
              <a:schemeClr val="bg1">
                <a:lumMod val="50000"/>
              </a:schemeClr>
            </a:solidFill>
            <a:tailEnd type="triangle"/>
          </a:ln>
          <a:effectLst>
            <a:glow rad="127000">
              <a:schemeClr val="bg1"/>
            </a:glow>
          </a:effectLst>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47DF8B8B-B653-1098-3B85-A3F36F89F31F}"/>
              </a:ext>
            </a:extLst>
          </p:cNvPr>
          <p:cNvCxnSpPr>
            <a:cxnSpLocks/>
          </p:cNvCxnSpPr>
          <p:nvPr/>
        </p:nvCxnSpPr>
        <p:spPr>
          <a:xfrm>
            <a:off x="716765" y="1438457"/>
            <a:ext cx="0" cy="81727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8727E02B-9A53-105A-6C12-88D275BA7AA8}"/>
              </a:ext>
            </a:extLst>
          </p:cNvPr>
          <p:cNvCxnSpPr>
            <a:cxnSpLocks/>
          </p:cNvCxnSpPr>
          <p:nvPr/>
        </p:nvCxnSpPr>
        <p:spPr>
          <a:xfrm>
            <a:off x="716765" y="2328043"/>
            <a:ext cx="0" cy="20556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8" name="正方形/長方形 17">
            <a:extLst>
              <a:ext uri="{FF2B5EF4-FFF2-40B4-BE49-F238E27FC236}">
                <a16:creationId xmlns:a16="http://schemas.microsoft.com/office/drawing/2014/main" id="{F49FAA75-9FD5-B7BF-C422-1D9C19216BF2}"/>
              </a:ext>
            </a:extLst>
          </p:cNvPr>
          <p:cNvSpPr/>
          <p:nvPr/>
        </p:nvSpPr>
        <p:spPr>
          <a:xfrm>
            <a:off x="189611" y="1438457"/>
            <a:ext cx="527154" cy="818409"/>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400">
                <a:solidFill>
                  <a:schemeClr val="accent4">
                    <a:lumMod val="65000"/>
                    <a:lumOff val="35000"/>
                  </a:schemeClr>
                </a:solidFill>
                <a:effectLst>
                  <a:glow rad="127000">
                    <a:schemeClr val="bg1"/>
                  </a:glow>
                </a:effectLst>
                <a:latin typeface="+mn-ea"/>
              </a:rPr>
              <a:t>事業</a:t>
            </a:r>
          </a:p>
        </p:txBody>
      </p:sp>
      <p:sp>
        <p:nvSpPr>
          <p:cNvPr id="19" name="正方形/長方形 18">
            <a:extLst>
              <a:ext uri="{FF2B5EF4-FFF2-40B4-BE49-F238E27FC236}">
                <a16:creationId xmlns:a16="http://schemas.microsoft.com/office/drawing/2014/main" id="{252F53EA-F227-FC8E-FCA2-F059CBEEDEB6}"/>
              </a:ext>
            </a:extLst>
          </p:cNvPr>
          <p:cNvSpPr/>
          <p:nvPr/>
        </p:nvSpPr>
        <p:spPr>
          <a:xfrm>
            <a:off x="189611" y="2328043"/>
            <a:ext cx="527154" cy="20556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400">
                <a:solidFill>
                  <a:schemeClr val="accent4">
                    <a:lumMod val="65000"/>
                    <a:lumOff val="35000"/>
                  </a:schemeClr>
                </a:solidFill>
                <a:effectLst>
                  <a:glow rad="127000">
                    <a:schemeClr val="bg1"/>
                  </a:glow>
                </a:effectLst>
                <a:latin typeface="+mn-ea"/>
              </a:rPr>
              <a:t>経理</a:t>
            </a:r>
            <a:endParaRPr lang="en-US" altLang="ja-JP" sz="1400">
              <a:solidFill>
                <a:schemeClr val="accent4">
                  <a:lumMod val="65000"/>
                  <a:lumOff val="35000"/>
                </a:schemeClr>
              </a:solidFill>
              <a:effectLst>
                <a:glow rad="127000">
                  <a:schemeClr val="bg1"/>
                </a:glow>
              </a:effectLst>
              <a:latin typeface="+mn-ea"/>
            </a:endParaRPr>
          </a:p>
        </p:txBody>
      </p:sp>
      <p:grpSp>
        <p:nvGrpSpPr>
          <p:cNvPr id="133" name="グループ化 132">
            <a:extLst>
              <a:ext uri="{FF2B5EF4-FFF2-40B4-BE49-F238E27FC236}">
                <a16:creationId xmlns:a16="http://schemas.microsoft.com/office/drawing/2014/main" id="{934995BA-B103-1B13-4FA9-BFEC3ECCC47B}"/>
              </a:ext>
            </a:extLst>
          </p:cNvPr>
          <p:cNvGrpSpPr/>
          <p:nvPr/>
        </p:nvGrpSpPr>
        <p:grpSpPr>
          <a:xfrm>
            <a:off x="189611" y="4454659"/>
            <a:ext cx="527154" cy="2055600"/>
            <a:chOff x="189611" y="4454659"/>
            <a:chExt cx="527154" cy="2055600"/>
          </a:xfrm>
        </p:grpSpPr>
        <p:cxnSp>
          <p:nvCxnSpPr>
            <p:cNvPr id="49" name="直線コネクタ 48">
              <a:extLst>
                <a:ext uri="{FF2B5EF4-FFF2-40B4-BE49-F238E27FC236}">
                  <a16:creationId xmlns:a16="http://schemas.microsoft.com/office/drawing/2014/main" id="{AD53DC9B-4A34-D130-3516-33C87C482650}"/>
                </a:ext>
              </a:extLst>
            </p:cNvPr>
            <p:cNvCxnSpPr>
              <a:cxnSpLocks/>
            </p:cNvCxnSpPr>
            <p:nvPr/>
          </p:nvCxnSpPr>
          <p:spPr>
            <a:xfrm>
              <a:off x="716765" y="4454659"/>
              <a:ext cx="0" cy="205560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0" name="正方形/長方形 19">
              <a:extLst>
                <a:ext uri="{FF2B5EF4-FFF2-40B4-BE49-F238E27FC236}">
                  <a16:creationId xmlns:a16="http://schemas.microsoft.com/office/drawing/2014/main" id="{B5799829-A483-6A39-9494-4D1604249648}"/>
                </a:ext>
              </a:extLst>
            </p:cNvPr>
            <p:cNvSpPr/>
            <p:nvPr/>
          </p:nvSpPr>
          <p:spPr>
            <a:xfrm>
              <a:off x="189611" y="4454659"/>
              <a:ext cx="527154" cy="20556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400">
                  <a:solidFill>
                    <a:schemeClr val="accent4">
                      <a:lumMod val="65000"/>
                      <a:lumOff val="35000"/>
                    </a:schemeClr>
                  </a:solidFill>
                  <a:effectLst>
                    <a:glow rad="127000">
                      <a:schemeClr val="bg1"/>
                    </a:glow>
                  </a:effectLst>
                  <a:latin typeface="+mn-ea"/>
                </a:rPr>
                <a:t>保守</a:t>
              </a:r>
              <a:endParaRPr lang="en-US" altLang="ja-JP" sz="1400">
                <a:solidFill>
                  <a:schemeClr val="accent4">
                    <a:lumMod val="65000"/>
                    <a:lumOff val="35000"/>
                  </a:schemeClr>
                </a:solidFill>
                <a:effectLst>
                  <a:glow rad="127000">
                    <a:schemeClr val="bg1"/>
                  </a:glow>
                </a:effectLst>
                <a:latin typeface="+mn-ea"/>
              </a:endParaRPr>
            </a:p>
          </p:txBody>
        </p:sp>
      </p:grpSp>
      <p:cxnSp>
        <p:nvCxnSpPr>
          <p:cNvPr id="14" name="直線矢印コネクタ 13">
            <a:extLst>
              <a:ext uri="{FF2B5EF4-FFF2-40B4-BE49-F238E27FC236}">
                <a16:creationId xmlns:a16="http://schemas.microsoft.com/office/drawing/2014/main" id="{432F18B4-D05D-3D7B-F980-CA06E2296FB2}"/>
              </a:ext>
            </a:extLst>
          </p:cNvPr>
          <p:cNvCxnSpPr>
            <a:cxnSpLocks/>
            <a:stCxn id="67" idx="2"/>
            <a:endCxn id="78" idx="0"/>
          </p:cNvCxnSpPr>
          <p:nvPr/>
        </p:nvCxnSpPr>
        <p:spPr>
          <a:xfrm>
            <a:off x="3018931" y="2861145"/>
            <a:ext cx="0" cy="630945"/>
          </a:xfrm>
          <a:prstGeom prst="straightConnector1">
            <a:avLst/>
          </a:prstGeom>
          <a:ln>
            <a:solidFill>
              <a:schemeClr val="bg1">
                <a:lumMod val="50000"/>
              </a:schemeClr>
            </a:solidFill>
            <a:tailEnd type="triangle"/>
          </a:ln>
          <a:effectLst>
            <a:glow rad="127000">
              <a:schemeClr val="bg1"/>
            </a:glow>
          </a:effectLst>
        </p:spPr>
        <p:style>
          <a:lnRef idx="1">
            <a:schemeClr val="accent1"/>
          </a:lnRef>
          <a:fillRef idx="0">
            <a:schemeClr val="accent1"/>
          </a:fillRef>
          <a:effectRef idx="0">
            <a:schemeClr val="accent1"/>
          </a:effectRef>
          <a:fontRef idx="minor">
            <a:schemeClr val="tx1"/>
          </a:fontRef>
        </p:style>
      </p:cxnSp>
      <p:pic>
        <p:nvPicPr>
          <p:cNvPr id="32" name="グラフィックス 31">
            <a:extLst>
              <a:ext uri="{FF2B5EF4-FFF2-40B4-BE49-F238E27FC236}">
                <a16:creationId xmlns:a16="http://schemas.microsoft.com/office/drawing/2014/main" id="{30595388-6720-9DEA-368B-2F59A52DE7B0}"/>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0112" y="1638429"/>
            <a:ext cx="351436" cy="389222"/>
          </a:xfrm>
          <a:prstGeom prst="rect">
            <a:avLst/>
          </a:prstGeom>
        </p:spPr>
      </p:pic>
      <p:pic>
        <p:nvPicPr>
          <p:cNvPr id="33" name="グラフィックス 32">
            <a:extLst>
              <a:ext uri="{FF2B5EF4-FFF2-40B4-BE49-F238E27FC236}">
                <a16:creationId xmlns:a16="http://schemas.microsoft.com/office/drawing/2014/main" id="{1187EE65-E601-8392-5FDD-70F47084C5FC}"/>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851625" y="2471923"/>
            <a:ext cx="351436" cy="389222"/>
          </a:xfrm>
          <a:prstGeom prst="rect">
            <a:avLst/>
          </a:prstGeom>
        </p:spPr>
      </p:pic>
      <p:pic>
        <p:nvPicPr>
          <p:cNvPr id="44" name="グラフィックス 43">
            <a:extLst>
              <a:ext uri="{FF2B5EF4-FFF2-40B4-BE49-F238E27FC236}">
                <a16:creationId xmlns:a16="http://schemas.microsoft.com/office/drawing/2014/main" id="{63B2724D-9EBA-818A-8E44-AF97340550D4}"/>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832902" y="3486546"/>
            <a:ext cx="391741" cy="389222"/>
          </a:xfrm>
          <a:prstGeom prst="rect">
            <a:avLst/>
          </a:prstGeom>
        </p:spPr>
      </p:pic>
      <p:sp>
        <p:nvSpPr>
          <p:cNvPr id="60" name="正方形/長方形 59">
            <a:extLst>
              <a:ext uri="{FF2B5EF4-FFF2-40B4-BE49-F238E27FC236}">
                <a16:creationId xmlns:a16="http://schemas.microsoft.com/office/drawing/2014/main" id="{1CA6E5A9-DE9D-DCA0-D224-2D7E35127B0D}"/>
              </a:ext>
            </a:extLst>
          </p:cNvPr>
          <p:cNvSpPr/>
          <p:nvPr/>
        </p:nvSpPr>
        <p:spPr>
          <a:xfrm>
            <a:off x="2574935" y="3023412"/>
            <a:ext cx="900208" cy="209873"/>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200">
                <a:solidFill>
                  <a:schemeClr val="accent4">
                    <a:lumMod val="65000"/>
                    <a:lumOff val="35000"/>
                  </a:schemeClr>
                </a:solidFill>
                <a:effectLst>
                  <a:glow rad="127000">
                    <a:schemeClr val="bg1"/>
                  </a:glow>
                </a:effectLst>
                <a:latin typeface="+mn-ea"/>
              </a:rPr>
              <a:t>対象外の</a:t>
            </a:r>
            <a:endParaRPr lang="en-US" altLang="ja-JP" sz="1200">
              <a:solidFill>
                <a:schemeClr val="accent4">
                  <a:lumMod val="65000"/>
                  <a:lumOff val="35000"/>
                </a:schemeClr>
              </a:solidFill>
              <a:effectLst>
                <a:glow rad="127000">
                  <a:schemeClr val="bg1"/>
                </a:glow>
              </a:effectLst>
              <a:latin typeface="+mn-ea"/>
            </a:endParaRPr>
          </a:p>
          <a:p>
            <a:pPr algn="ctr"/>
            <a:r>
              <a:rPr lang="ja-JP" altLang="en-US" sz="1200">
                <a:solidFill>
                  <a:schemeClr val="accent4">
                    <a:lumMod val="65000"/>
                    <a:lumOff val="35000"/>
                  </a:schemeClr>
                </a:solidFill>
                <a:effectLst>
                  <a:glow rad="127000">
                    <a:schemeClr val="bg1"/>
                  </a:glow>
                </a:effectLst>
                <a:latin typeface="+mn-ea"/>
              </a:rPr>
              <a:t>連絡</a:t>
            </a:r>
            <a:endParaRPr lang="en-US" altLang="ja-JP" sz="1200">
              <a:solidFill>
                <a:schemeClr val="accent4">
                  <a:lumMod val="65000"/>
                  <a:lumOff val="35000"/>
                </a:schemeClr>
              </a:solidFill>
              <a:effectLst>
                <a:glow rad="127000">
                  <a:schemeClr val="bg1"/>
                </a:glow>
              </a:effectLst>
              <a:latin typeface="+mn-ea"/>
            </a:endParaRPr>
          </a:p>
        </p:txBody>
      </p:sp>
      <p:pic>
        <p:nvPicPr>
          <p:cNvPr id="104" name="グラフィックス 103">
            <a:extLst>
              <a:ext uri="{FF2B5EF4-FFF2-40B4-BE49-F238E27FC236}">
                <a16:creationId xmlns:a16="http://schemas.microsoft.com/office/drawing/2014/main" id="{7195A344-04A8-E78B-39AE-9CDFF55472D2}"/>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389874" y="3492090"/>
            <a:ext cx="351436" cy="389222"/>
          </a:xfrm>
          <a:prstGeom prst="rect">
            <a:avLst/>
          </a:prstGeom>
        </p:spPr>
      </p:pic>
      <p:pic>
        <p:nvPicPr>
          <p:cNvPr id="65" name="グラフィックス 64">
            <a:extLst>
              <a:ext uri="{FF2B5EF4-FFF2-40B4-BE49-F238E27FC236}">
                <a16:creationId xmlns:a16="http://schemas.microsoft.com/office/drawing/2014/main" id="{F08DF75D-5CC3-3CE2-4D04-C1A230232E73}"/>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529095" y="4676256"/>
            <a:ext cx="351436" cy="389222"/>
          </a:xfrm>
          <a:prstGeom prst="rect">
            <a:avLst/>
          </a:prstGeom>
        </p:spPr>
      </p:pic>
      <p:pic>
        <p:nvPicPr>
          <p:cNvPr id="71" name="グラフィックス 70">
            <a:extLst>
              <a:ext uri="{FF2B5EF4-FFF2-40B4-BE49-F238E27FC236}">
                <a16:creationId xmlns:a16="http://schemas.microsoft.com/office/drawing/2014/main" id="{3E4E426C-29E7-04D8-9D13-C67CEB19637E}"/>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73388" y="3486546"/>
            <a:ext cx="351436" cy="389222"/>
          </a:xfrm>
          <a:prstGeom prst="rect">
            <a:avLst/>
          </a:prstGeom>
        </p:spPr>
      </p:pic>
      <p:cxnSp>
        <p:nvCxnSpPr>
          <p:cNvPr id="87" name="直線矢印コネクタ 86">
            <a:extLst>
              <a:ext uri="{FF2B5EF4-FFF2-40B4-BE49-F238E27FC236}">
                <a16:creationId xmlns:a16="http://schemas.microsoft.com/office/drawing/2014/main" id="{232A3B77-38D6-4936-DB5C-073B111E8D52}"/>
              </a:ext>
            </a:extLst>
          </p:cNvPr>
          <p:cNvCxnSpPr>
            <a:cxnSpLocks/>
            <a:stCxn id="65" idx="2"/>
          </p:cNvCxnSpPr>
          <p:nvPr/>
        </p:nvCxnSpPr>
        <p:spPr>
          <a:xfrm>
            <a:off x="7704812" y="5065479"/>
            <a:ext cx="1825" cy="53495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0" name="正方形/長方形 89">
            <a:extLst>
              <a:ext uri="{FF2B5EF4-FFF2-40B4-BE49-F238E27FC236}">
                <a16:creationId xmlns:a16="http://schemas.microsoft.com/office/drawing/2014/main" id="{71A05C45-3EFA-C3CD-7CC1-7E81928E659F}"/>
              </a:ext>
            </a:extLst>
          </p:cNvPr>
          <p:cNvSpPr/>
          <p:nvPr/>
        </p:nvSpPr>
        <p:spPr>
          <a:xfrm>
            <a:off x="6853618" y="5161162"/>
            <a:ext cx="1702388" cy="27934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en-US" altLang="ja-JP" sz="1200">
                <a:solidFill>
                  <a:schemeClr val="accent4">
                    <a:lumMod val="65000"/>
                    <a:lumOff val="35000"/>
                  </a:schemeClr>
                </a:solidFill>
                <a:effectLst>
                  <a:glow rad="127000">
                    <a:schemeClr val="bg1"/>
                  </a:glow>
                </a:effectLst>
                <a:latin typeface="+mn-ea"/>
              </a:rPr>
              <a:t>ZD</a:t>
            </a:r>
            <a:r>
              <a:rPr lang="ja-JP" altLang="en-US" sz="1200">
                <a:solidFill>
                  <a:schemeClr val="accent4">
                    <a:lumMod val="65000"/>
                    <a:lumOff val="35000"/>
                  </a:schemeClr>
                </a:solidFill>
                <a:effectLst>
                  <a:glow rad="127000">
                    <a:schemeClr val="bg1"/>
                  </a:glow>
                </a:effectLst>
                <a:latin typeface="+mn-ea"/>
              </a:rPr>
              <a:t>伝票不足分の補完</a:t>
            </a:r>
            <a:endParaRPr lang="en-US" altLang="ja-JP" sz="1200">
              <a:solidFill>
                <a:schemeClr val="accent4">
                  <a:lumMod val="65000"/>
                  <a:lumOff val="35000"/>
                </a:schemeClr>
              </a:solidFill>
              <a:effectLst>
                <a:glow rad="127000">
                  <a:schemeClr val="bg1"/>
                </a:glow>
              </a:effectLst>
              <a:latin typeface="+mn-ea"/>
            </a:endParaRPr>
          </a:p>
          <a:p>
            <a:pPr algn="ctr"/>
            <a:r>
              <a:rPr lang="en-US" altLang="ja-JP" sz="1050">
                <a:solidFill>
                  <a:schemeClr val="accent4">
                    <a:lumMod val="65000"/>
                    <a:lumOff val="35000"/>
                  </a:schemeClr>
                </a:solidFill>
                <a:effectLst>
                  <a:glow rad="127000">
                    <a:schemeClr val="bg1"/>
                  </a:glow>
                </a:effectLst>
                <a:latin typeface="+mn-ea"/>
              </a:rPr>
              <a:t>(</a:t>
            </a:r>
            <a:r>
              <a:rPr lang="ja-JP" altLang="en-US" sz="1050">
                <a:solidFill>
                  <a:schemeClr val="accent4">
                    <a:lumMod val="65000"/>
                    <a:lumOff val="35000"/>
                  </a:schemeClr>
                </a:solidFill>
                <a:effectLst>
                  <a:glow rad="127000">
                    <a:schemeClr val="bg1"/>
                  </a:glow>
                </a:effectLst>
                <a:latin typeface="+mn-ea"/>
              </a:rPr>
              <a:t>連番、伝票ヘッダ</a:t>
            </a:r>
            <a:r>
              <a:rPr lang="en-US" altLang="ja-JP" sz="1050">
                <a:solidFill>
                  <a:schemeClr val="accent4">
                    <a:lumMod val="65000"/>
                    <a:lumOff val="35000"/>
                  </a:schemeClr>
                </a:solidFill>
                <a:effectLst>
                  <a:glow rad="127000">
                    <a:schemeClr val="bg1"/>
                  </a:glow>
                </a:effectLst>
                <a:latin typeface="+mn-ea"/>
              </a:rPr>
              <a:t>Text </a:t>
            </a:r>
            <a:r>
              <a:rPr lang="ja-JP" altLang="en-US" sz="1050">
                <a:solidFill>
                  <a:schemeClr val="accent4">
                    <a:lumMod val="65000"/>
                    <a:lumOff val="35000"/>
                  </a:schemeClr>
                </a:solidFill>
                <a:effectLst>
                  <a:glow rad="127000">
                    <a:schemeClr val="bg1"/>
                  </a:glow>
                </a:effectLst>
                <a:latin typeface="+mn-ea"/>
              </a:rPr>
              <a:t>等</a:t>
            </a:r>
            <a:r>
              <a:rPr lang="en-US" altLang="ja-JP" sz="1050">
                <a:solidFill>
                  <a:schemeClr val="accent4">
                    <a:lumMod val="65000"/>
                    <a:lumOff val="35000"/>
                  </a:schemeClr>
                </a:solidFill>
                <a:effectLst>
                  <a:glow rad="127000">
                    <a:schemeClr val="bg1"/>
                  </a:glow>
                </a:effectLst>
                <a:latin typeface="+mn-ea"/>
              </a:rPr>
              <a:t>)</a:t>
            </a:r>
            <a:endParaRPr lang="ja-JP" altLang="en-US" sz="1050">
              <a:solidFill>
                <a:schemeClr val="accent4">
                  <a:lumMod val="65000"/>
                  <a:lumOff val="35000"/>
                </a:schemeClr>
              </a:solidFill>
              <a:effectLst>
                <a:glow rad="127000">
                  <a:schemeClr val="bg1"/>
                </a:glow>
              </a:effectLst>
              <a:latin typeface="+mn-ea"/>
            </a:endParaRPr>
          </a:p>
        </p:txBody>
      </p:sp>
      <p:pic>
        <p:nvPicPr>
          <p:cNvPr id="91" name="グラフィックス 90">
            <a:extLst>
              <a:ext uri="{FF2B5EF4-FFF2-40B4-BE49-F238E27FC236}">
                <a16:creationId xmlns:a16="http://schemas.microsoft.com/office/drawing/2014/main" id="{566FEED8-A013-55F9-FF47-6A023DFFD38B}"/>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655852" y="3973683"/>
            <a:ext cx="391741" cy="389222"/>
          </a:xfrm>
          <a:prstGeom prst="rect">
            <a:avLst/>
          </a:prstGeom>
        </p:spPr>
      </p:pic>
      <p:cxnSp>
        <p:nvCxnSpPr>
          <p:cNvPr id="92" name="直線矢印コネクタ 91">
            <a:extLst>
              <a:ext uri="{FF2B5EF4-FFF2-40B4-BE49-F238E27FC236}">
                <a16:creationId xmlns:a16="http://schemas.microsoft.com/office/drawing/2014/main" id="{324A0BD9-C7C9-276B-A86B-7DB480A81263}"/>
              </a:ext>
            </a:extLst>
          </p:cNvPr>
          <p:cNvCxnSpPr>
            <a:cxnSpLocks/>
            <a:stCxn id="71" idx="2"/>
            <a:endCxn id="91" idx="0"/>
          </p:cNvCxnSpPr>
          <p:nvPr/>
        </p:nvCxnSpPr>
        <p:spPr>
          <a:xfrm>
            <a:off x="10849106" y="3875768"/>
            <a:ext cx="2617" cy="97915"/>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3" name="正方形/長方形 92">
            <a:extLst>
              <a:ext uri="{FF2B5EF4-FFF2-40B4-BE49-F238E27FC236}">
                <a16:creationId xmlns:a16="http://schemas.microsoft.com/office/drawing/2014/main" id="{D6DC6A6B-E955-2AAC-BFE2-8CC5619EB206}"/>
              </a:ext>
            </a:extLst>
          </p:cNvPr>
          <p:cNvSpPr/>
          <p:nvPr/>
        </p:nvSpPr>
        <p:spPr>
          <a:xfrm>
            <a:off x="10279200" y="4009001"/>
            <a:ext cx="1162753" cy="209873"/>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en-US" altLang="ja-JP" sz="1200">
                <a:solidFill>
                  <a:schemeClr val="accent4">
                    <a:lumMod val="65000"/>
                    <a:lumOff val="35000"/>
                  </a:schemeClr>
                </a:solidFill>
                <a:effectLst>
                  <a:glow rad="127000">
                    <a:schemeClr val="bg1"/>
                  </a:glow>
                </a:effectLst>
                <a:latin typeface="+mn-ea"/>
              </a:rPr>
              <a:t>SAP</a:t>
            </a:r>
            <a:r>
              <a:rPr lang="ja-JP" altLang="en-US" sz="1200">
                <a:solidFill>
                  <a:schemeClr val="accent4">
                    <a:lumMod val="65000"/>
                    <a:lumOff val="35000"/>
                  </a:schemeClr>
                </a:solidFill>
                <a:effectLst>
                  <a:glow rad="127000">
                    <a:schemeClr val="bg1"/>
                  </a:glow>
                </a:effectLst>
                <a:latin typeface="+mn-ea"/>
              </a:rPr>
              <a:t>登録</a:t>
            </a:r>
          </a:p>
        </p:txBody>
      </p:sp>
      <p:pic>
        <p:nvPicPr>
          <p:cNvPr id="56" name="グラフィックス 55">
            <a:extLst>
              <a:ext uri="{FF2B5EF4-FFF2-40B4-BE49-F238E27FC236}">
                <a16:creationId xmlns:a16="http://schemas.microsoft.com/office/drawing/2014/main" id="{E670C82D-8D03-9109-06DE-031DAF396D19}"/>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727220" y="4676256"/>
            <a:ext cx="351436" cy="389222"/>
          </a:xfrm>
          <a:prstGeom prst="rect">
            <a:avLst/>
          </a:prstGeom>
        </p:spPr>
      </p:pic>
      <p:cxnSp>
        <p:nvCxnSpPr>
          <p:cNvPr id="83" name="直線矢印コネクタ 82">
            <a:extLst>
              <a:ext uri="{FF2B5EF4-FFF2-40B4-BE49-F238E27FC236}">
                <a16:creationId xmlns:a16="http://schemas.microsoft.com/office/drawing/2014/main" id="{2AB5CB71-BEBE-424E-5F6D-E3FCFA225671}"/>
              </a:ext>
            </a:extLst>
          </p:cNvPr>
          <p:cNvCxnSpPr>
            <a:cxnSpLocks/>
            <a:endCxn id="84" idx="0"/>
          </p:cNvCxnSpPr>
          <p:nvPr/>
        </p:nvCxnSpPr>
        <p:spPr>
          <a:xfrm flipH="1">
            <a:off x="8900937" y="5065479"/>
            <a:ext cx="0" cy="534954"/>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84" name="グラフィックス 83">
            <a:extLst>
              <a:ext uri="{FF2B5EF4-FFF2-40B4-BE49-F238E27FC236}">
                <a16:creationId xmlns:a16="http://schemas.microsoft.com/office/drawing/2014/main" id="{1279A1B7-25B5-04DF-A379-D16CC6E2851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656769" y="5600432"/>
            <a:ext cx="488335" cy="485196"/>
          </a:xfrm>
          <a:prstGeom prst="rect">
            <a:avLst/>
          </a:prstGeom>
        </p:spPr>
      </p:pic>
      <p:sp>
        <p:nvSpPr>
          <p:cNvPr id="85" name="テキスト ボックス 84">
            <a:extLst>
              <a:ext uri="{FF2B5EF4-FFF2-40B4-BE49-F238E27FC236}">
                <a16:creationId xmlns:a16="http://schemas.microsoft.com/office/drawing/2014/main" id="{FEE4D476-B8F6-5884-31CA-F2D4469D16CB}"/>
              </a:ext>
            </a:extLst>
          </p:cNvPr>
          <p:cNvSpPr txBox="1"/>
          <p:nvPr/>
        </p:nvSpPr>
        <p:spPr bwMode="auto">
          <a:xfrm>
            <a:off x="8597448" y="5748438"/>
            <a:ext cx="606976" cy="265643"/>
          </a:xfrm>
          <a:prstGeom prst="rect">
            <a:avLst/>
          </a:prstGeom>
          <a:noFill/>
          <a:ln w="9525">
            <a:noFill/>
            <a:miter lim="800000"/>
            <a:headEnd/>
            <a:tailEnd/>
          </a:ln>
        </p:spPr>
        <p:txBody>
          <a:bodyPr wrap="square" anchor="ctr">
            <a:spAutoFit/>
          </a:bodyPr>
          <a:lstStyle/>
          <a:p>
            <a:pPr algn="ctr"/>
            <a:r>
              <a:rPr lang="en-US" altLang="ja-JP" sz="1050" b="1">
                <a:solidFill>
                  <a:srgbClr val="3AABD2"/>
                </a:solidFill>
              </a:rPr>
              <a:t>TSV</a:t>
            </a:r>
            <a:endParaRPr lang="ja-JP" altLang="en-US" sz="1050" b="1">
              <a:solidFill>
                <a:srgbClr val="3AABD2"/>
              </a:solidFill>
            </a:endParaRPr>
          </a:p>
        </p:txBody>
      </p:sp>
      <p:sp>
        <p:nvSpPr>
          <p:cNvPr id="57" name="正方形/長方形 56">
            <a:extLst>
              <a:ext uri="{FF2B5EF4-FFF2-40B4-BE49-F238E27FC236}">
                <a16:creationId xmlns:a16="http://schemas.microsoft.com/office/drawing/2014/main" id="{06F1083E-0CB3-6792-1854-636D5F680D68}"/>
              </a:ext>
            </a:extLst>
          </p:cNvPr>
          <p:cNvSpPr/>
          <p:nvPr/>
        </p:nvSpPr>
        <p:spPr>
          <a:xfrm>
            <a:off x="8325908" y="5195897"/>
            <a:ext cx="1162753" cy="209873"/>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en-US" altLang="ja-JP" sz="1200">
                <a:solidFill>
                  <a:schemeClr val="accent4">
                    <a:lumMod val="65000"/>
                    <a:lumOff val="35000"/>
                  </a:schemeClr>
                </a:solidFill>
                <a:effectLst>
                  <a:glow rad="127000">
                    <a:schemeClr val="bg1"/>
                  </a:glow>
                </a:effectLst>
                <a:latin typeface="+mn-ea"/>
              </a:rPr>
              <a:t>TSV</a:t>
            </a:r>
            <a:r>
              <a:rPr lang="ja-JP" altLang="en-US" sz="1200">
                <a:solidFill>
                  <a:schemeClr val="accent4">
                    <a:lumMod val="65000"/>
                    <a:lumOff val="35000"/>
                  </a:schemeClr>
                </a:solidFill>
                <a:effectLst>
                  <a:glow rad="127000">
                    <a:schemeClr val="bg1"/>
                  </a:glow>
                </a:effectLst>
                <a:latin typeface="+mn-ea"/>
              </a:rPr>
              <a:t>変換</a:t>
            </a:r>
          </a:p>
        </p:txBody>
      </p:sp>
      <p:grpSp>
        <p:nvGrpSpPr>
          <p:cNvPr id="95" name="グループ化 94">
            <a:extLst>
              <a:ext uri="{FF2B5EF4-FFF2-40B4-BE49-F238E27FC236}">
                <a16:creationId xmlns:a16="http://schemas.microsoft.com/office/drawing/2014/main" id="{F00E72D3-DC60-771A-3480-042DAEC1ABE8}"/>
              </a:ext>
            </a:extLst>
          </p:cNvPr>
          <p:cNvGrpSpPr/>
          <p:nvPr/>
        </p:nvGrpSpPr>
        <p:grpSpPr>
          <a:xfrm>
            <a:off x="7365536" y="5599955"/>
            <a:ext cx="667674" cy="485673"/>
            <a:chOff x="6035739" y="6007264"/>
            <a:chExt cx="683945" cy="500727"/>
          </a:xfrm>
          <a:solidFill>
            <a:srgbClr val="3AABD2"/>
          </a:solidFill>
        </p:grpSpPr>
        <p:pic>
          <p:nvPicPr>
            <p:cNvPr id="89" name="グラフィックス 88">
              <a:extLst>
                <a:ext uri="{FF2B5EF4-FFF2-40B4-BE49-F238E27FC236}">
                  <a16:creationId xmlns:a16="http://schemas.microsoft.com/office/drawing/2014/main" id="{33B33374-3F78-F271-87D8-2171CF09A05C}"/>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127604" y="6007264"/>
              <a:ext cx="500727" cy="500727"/>
            </a:xfrm>
            <a:prstGeom prst="rect">
              <a:avLst/>
            </a:prstGeom>
          </p:spPr>
        </p:pic>
        <p:sp>
          <p:nvSpPr>
            <p:cNvPr id="94" name="テキスト ボックス 93">
              <a:extLst>
                <a:ext uri="{FF2B5EF4-FFF2-40B4-BE49-F238E27FC236}">
                  <a16:creationId xmlns:a16="http://schemas.microsoft.com/office/drawing/2014/main" id="{9B9F3595-CD87-4B13-BFFD-B51C965FB605}"/>
                </a:ext>
              </a:extLst>
            </p:cNvPr>
            <p:cNvSpPr txBox="1"/>
            <p:nvPr/>
          </p:nvSpPr>
          <p:spPr bwMode="auto">
            <a:xfrm>
              <a:off x="6035739" y="6171422"/>
              <a:ext cx="683945" cy="253916"/>
            </a:xfrm>
            <a:prstGeom prst="rect">
              <a:avLst/>
            </a:prstGeom>
            <a:noFill/>
            <a:ln w="9525">
              <a:noFill/>
              <a:miter lim="800000"/>
              <a:headEnd/>
              <a:tailEnd/>
            </a:ln>
          </p:spPr>
          <p:txBody>
            <a:bodyPr wrap="square" anchor="ctr">
              <a:spAutoFit/>
            </a:bodyPr>
            <a:lstStyle/>
            <a:p>
              <a:pPr algn="ctr"/>
              <a:r>
                <a:rPr lang="en-US" altLang="ja-JP" sz="1050" b="1">
                  <a:solidFill>
                    <a:srgbClr val="3AABD2"/>
                  </a:solidFill>
                  <a:effectLst>
                    <a:glow rad="127000">
                      <a:schemeClr val="bg1"/>
                    </a:glow>
                  </a:effectLst>
                </a:rPr>
                <a:t>Excel</a:t>
              </a:r>
              <a:endParaRPr lang="ja-JP" altLang="en-US" sz="1050" b="1">
                <a:solidFill>
                  <a:srgbClr val="3AABD2"/>
                </a:solidFill>
                <a:effectLst>
                  <a:glow rad="127000">
                    <a:schemeClr val="bg1"/>
                  </a:glow>
                </a:effectLst>
              </a:endParaRPr>
            </a:p>
          </p:txBody>
        </p:sp>
      </p:grpSp>
      <p:grpSp>
        <p:nvGrpSpPr>
          <p:cNvPr id="179" name="グループ化 178">
            <a:extLst>
              <a:ext uri="{FF2B5EF4-FFF2-40B4-BE49-F238E27FC236}">
                <a16:creationId xmlns:a16="http://schemas.microsoft.com/office/drawing/2014/main" id="{379271E2-5009-651C-87B6-D2D146ECECAF}"/>
              </a:ext>
            </a:extLst>
          </p:cNvPr>
          <p:cNvGrpSpPr/>
          <p:nvPr/>
        </p:nvGrpSpPr>
        <p:grpSpPr>
          <a:xfrm>
            <a:off x="5351965" y="3339248"/>
            <a:ext cx="571013" cy="312066"/>
            <a:chOff x="7136430" y="2938461"/>
            <a:chExt cx="910331" cy="500727"/>
          </a:xfrm>
        </p:grpSpPr>
        <p:pic>
          <p:nvPicPr>
            <p:cNvPr id="29" name="グラフィックス 28">
              <a:extLst>
                <a:ext uri="{FF2B5EF4-FFF2-40B4-BE49-F238E27FC236}">
                  <a16:creationId xmlns:a16="http://schemas.microsoft.com/office/drawing/2014/main" id="{5565EBE4-BA65-101C-7DC0-247DE1257720}"/>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341488" y="2938461"/>
              <a:ext cx="500727" cy="500727"/>
            </a:xfrm>
            <a:prstGeom prst="rect">
              <a:avLst/>
            </a:prstGeom>
          </p:spPr>
        </p:pic>
        <p:sp>
          <p:nvSpPr>
            <p:cNvPr id="31" name="テキスト ボックス 30">
              <a:extLst>
                <a:ext uri="{FF2B5EF4-FFF2-40B4-BE49-F238E27FC236}">
                  <a16:creationId xmlns:a16="http://schemas.microsoft.com/office/drawing/2014/main" id="{E3E155A4-5E2F-EECC-892B-A05294A73AE6}"/>
                </a:ext>
              </a:extLst>
            </p:cNvPr>
            <p:cNvSpPr txBox="1"/>
            <p:nvPr/>
          </p:nvSpPr>
          <p:spPr bwMode="auto">
            <a:xfrm>
              <a:off x="7136430" y="3102619"/>
              <a:ext cx="910331" cy="253916"/>
            </a:xfrm>
            <a:prstGeom prst="rect">
              <a:avLst/>
            </a:prstGeom>
            <a:noFill/>
            <a:ln w="9525">
              <a:noFill/>
              <a:miter lim="800000"/>
              <a:headEnd/>
              <a:tailEnd/>
            </a:ln>
          </p:spPr>
          <p:txBody>
            <a:bodyPr wrap="square" anchor="ctr">
              <a:spAutoFit/>
            </a:bodyPr>
            <a:lstStyle/>
            <a:p>
              <a:pPr algn="ctr"/>
              <a:r>
                <a:rPr lang="en-US" altLang="ja-JP" sz="1050" b="1">
                  <a:solidFill>
                    <a:srgbClr val="3F6797"/>
                  </a:solidFill>
                  <a:effectLst>
                    <a:glow rad="127000">
                      <a:schemeClr val="bg1"/>
                    </a:glow>
                  </a:effectLst>
                </a:rPr>
                <a:t>Excel</a:t>
              </a:r>
              <a:endParaRPr lang="ja-JP" altLang="en-US" sz="1050" b="1">
                <a:solidFill>
                  <a:srgbClr val="3F6797"/>
                </a:solidFill>
                <a:effectLst>
                  <a:glow rad="127000">
                    <a:schemeClr val="bg1"/>
                  </a:glow>
                </a:effectLst>
              </a:endParaRPr>
            </a:p>
          </p:txBody>
        </p:sp>
      </p:grpSp>
      <p:pic>
        <p:nvPicPr>
          <p:cNvPr id="5" name="グラフィックス 4">
            <a:extLst>
              <a:ext uri="{FF2B5EF4-FFF2-40B4-BE49-F238E27FC236}">
                <a16:creationId xmlns:a16="http://schemas.microsoft.com/office/drawing/2014/main" id="{F4C83054-DF42-70F9-43B2-A92E72355B34}"/>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557867" y="3492090"/>
            <a:ext cx="351436" cy="389222"/>
          </a:xfrm>
          <a:prstGeom prst="rect">
            <a:avLst/>
          </a:prstGeom>
        </p:spPr>
      </p:pic>
      <p:cxnSp>
        <p:nvCxnSpPr>
          <p:cNvPr id="53" name="直線矢印コネクタ 52">
            <a:extLst>
              <a:ext uri="{FF2B5EF4-FFF2-40B4-BE49-F238E27FC236}">
                <a16:creationId xmlns:a16="http://schemas.microsoft.com/office/drawing/2014/main" id="{46201FB1-5864-74FC-3651-BB04C2706955}"/>
              </a:ext>
            </a:extLst>
          </p:cNvPr>
          <p:cNvCxnSpPr>
            <a:cxnSpLocks/>
            <a:stCxn id="33" idx="3"/>
            <a:endCxn id="67" idx="1"/>
          </p:cNvCxnSpPr>
          <p:nvPr/>
        </p:nvCxnSpPr>
        <p:spPr>
          <a:xfrm>
            <a:off x="2203061" y="2666534"/>
            <a:ext cx="640152" cy="0"/>
          </a:xfrm>
          <a:prstGeom prst="straightConnector1">
            <a:avLst/>
          </a:prstGeom>
          <a:ln>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67" name="グラフィックス 66">
            <a:extLst>
              <a:ext uri="{FF2B5EF4-FFF2-40B4-BE49-F238E27FC236}">
                <a16:creationId xmlns:a16="http://schemas.microsoft.com/office/drawing/2014/main" id="{570073DB-5A0F-630B-1AB9-C58B26FC263E}"/>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843213" y="2471923"/>
            <a:ext cx="351436" cy="389222"/>
          </a:xfrm>
          <a:prstGeom prst="rect">
            <a:avLst/>
          </a:prstGeom>
        </p:spPr>
      </p:pic>
      <p:pic>
        <p:nvPicPr>
          <p:cNvPr id="99" name="グラフィックス 98">
            <a:extLst>
              <a:ext uri="{FF2B5EF4-FFF2-40B4-BE49-F238E27FC236}">
                <a16:creationId xmlns:a16="http://schemas.microsoft.com/office/drawing/2014/main" id="{EFDF44DC-92F9-8EB4-F4E5-715A9FE304D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66915" y="1638429"/>
            <a:ext cx="351436" cy="389222"/>
          </a:xfrm>
          <a:prstGeom prst="rect">
            <a:avLst/>
          </a:prstGeom>
        </p:spPr>
      </p:pic>
      <p:sp>
        <p:nvSpPr>
          <p:cNvPr id="110" name="円弧 109">
            <a:extLst>
              <a:ext uri="{FF2B5EF4-FFF2-40B4-BE49-F238E27FC236}">
                <a16:creationId xmlns:a16="http://schemas.microsoft.com/office/drawing/2014/main" id="{07733755-2DB0-DCD6-B66E-35B1808CD322}"/>
              </a:ext>
            </a:extLst>
          </p:cNvPr>
          <p:cNvSpPr/>
          <p:nvPr/>
        </p:nvSpPr>
        <p:spPr>
          <a:xfrm rot="5400000" flipV="1">
            <a:off x="1381367" y="2758095"/>
            <a:ext cx="1291953" cy="199928"/>
          </a:xfrm>
          <a:prstGeom prst="arc">
            <a:avLst>
              <a:gd name="adj1" fmla="val 16393243"/>
              <a:gd name="adj2" fmla="val 5247843"/>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1" name="吹き出し: 四角形 110">
            <a:extLst>
              <a:ext uri="{FF2B5EF4-FFF2-40B4-BE49-F238E27FC236}">
                <a16:creationId xmlns:a16="http://schemas.microsoft.com/office/drawing/2014/main" id="{5DF46808-6A45-C2FA-BDE2-C04952A801A0}"/>
              </a:ext>
            </a:extLst>
          </p:cNvPr>
          <p:cNvSpPr/>
          <p:nvPr/>
        </p:nvSpPr>
        <p:spPr>
          <a:xfrm>
            <a:off x="1135786" y="4028633"/>
            <a:ext cx="1279028" cy="279322"/>
          </a:xfrm>
          <a:prstGeom prst="wedgeRectCallout">
            <a:avLst>
              <a:gd name="adj1" fmla="val 20896"/>
              <a:gd name="adj2" fmla="val -92970"/>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200">
                <a:solidFill>
                  <a:schemeClr val="accent4">
                    <a:lumMod val="65000"/>
                    <a:lumOff val="35000"/>
                  </a:schemeClr>
                </a:solidFill>
                <a:latin typeface="+mn-ea"/>
                <a:cs typeface="Hiragino Kaku Gothic Pro W3" charset="-128"/>
              </a:rPr>
              <a:t>対象外</a:t>
            </a:r>
            <a:r>
              <a:rPr kumimoji="1" lang="en-US" altLang="ja-JP" sz="1200">
                <a:solidFill>
                  <a:schemeClr val="accent4">
                    <a:lumMod val="65000"/>
                    <a:lumOff val="35000"/>
                  </a:schemeClr>
                </a:solidFill>
                <a:latin typeface="+mn-ea"/>
                <a:cs typeface="Hiragino Kaku Gothic Pro W3" charset="-128"/>
              </a:rPr>
              <a:t>MSG</a:t>
            </a:r>
            <a:r>
              <a:rPr kumimoji="1" lang="ja-JP" altLang="en-US" sz="1200">
                <a:solidFill>
                  <a:schemeClr val="accent4">
                    <a:lumMod val="65000"/>
                    <a:lumOff val="35000"/>
                  </a:schemeClr>
                </a:solidFill>
                <a:latin typeface="+mn-ea"/>
                <a:cs typeface="Hiragino Kaku Gothic Pro W3" charset="-128"/>
              </a:rPr>
              <a:t>出力</a:t>
            </a:r>
            <a:endParaRPr kumimoji="1" lang="en-US" altLang="ja-JP" sz="1200">
              <a:solidFill>
                <a:schemeClr val="accent4">
                  <a:lumMod val="65000"/>
                  <a:lumOff val="35000"/>
                </a:schemeClr>
              </a:solidFill>
              <a:latin typeface="+mn-ea"/>
              <a:cs typeface="Hiragino Kaku Gothic Pro W3" charset="-128"/>
            </a:endParaRPr>
          </a:p>
        </p:txBody>
      </p:sp>
      <p:sp>
        <p:nvSpPr>
          <p:cNvPr id="112" name="正方形/長方形 111">
            <a:extLst>
              <a:ext uri="{FF2B5EF4-FFF2-40B4-BE49-F238E27FC236}">
                <a16:creationId xmlns:a16="http://schemas.microsoft.com/office/drawing/2014/main" id="{96A8331C-B7E5-3592-B9A9-9F663081F36E}"/>
              </a:ext>
            </a:extLst>
          </p:cNvPr>
          <p:cNvSpPr/>
          <p:nvPr/>
        </p:nvSpPr>
        <p:spPr>
          <a:xfrm>
            <a:off x="1473887" y="3054807"/>
            <a:ext cx="1162753" cy="209873"/>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en-US" altLang="ja-JP" sz="1200">
                <a:solidFill>
                  <a:schemeClr val="accent4">
                    <a:lumMod val="65000"/>
                    <a:lumOff val="35000"/>
                  </a:schemeClr>
                </a:solidFill>
                <a:effectLst>
                  <a:glow rad="127000">
                    <a:schemeClr val="bg1"/>
                  </a:glow>
                </a:effectLst>
                <a:latin typeface="+mn-ea"/>
              </a:rPr>
              <a:t>ZD</a:t>
            </a:r>
            <a:r>
              <a:rPr lang="ja-JP" altLang="en-US" sz="1200">
                <a:solidFill>
                  <a:schemeClr val="accent4">
                    <a:lumMod val="65000"/>
                    <a:lumOff val="35000"/>
                  </a:schemeClr>
                </a:solidFill>
                <a:effectLst>
                  <a:glow rad="127000">
                    <a:schemeClr val="bg1"/>
                  </a:glow>
                </a:effectLst>
                <a:latin typeface="+mn-ea"/>
              </a:rPr>
              <a:t>ツール</a:t>
            </a:r>
            <a:endParaRPr lang="en-US" altLang="ja-JP" sz="1200">
              <a:solidFill>
                <a:schemeClr val="accent4">
                  <a:lumMod val="65000"/>
                  <a:lumOff val="35000"/>
                </a:schemeClr>
              </a:solidFill>
              <a:effectLst>
                <a:glow rad="127000">
                  <a:schemeClr val="bg1"/>
                </a:glow>
              </a:effectLst>
              <a:latin typeface="+mn-ea"/>
            </a:endParaRPr>
          </a:p>
          <a:p>
            <a:pPr algn="ctr"/>
            <a:r>
              <a:rPr lang="ja-JP" altLang="en-US" sz="1200">
                <a:solidFill>
                  <a:schemeClr val="accent4">
                    <a:lumMod val="65000"/>
                    <a:lumOff val="35000"/>
                  </a:schemeClr>
                </a:solidFill>
                <a:effectLst>
                  <a:glow rad="127000">
                    <a:schemeClr val="bg1"/>
                  </a:glow>
                </a:effectLst>
                <a:latin typeface="+mn-ea"/>
              </a:rPr>
              <a:t>実行</a:t>
            </a:r>
          </a:p>
        </p:txBody>
      </p:sp>
      <p:sp>
        <p:nvSpPr>
          <p:cNvPr id="134" name="正方形/長方形 133">
            <a:extLst>
              <a:ext uri="{FF2B5EF4-FFF2-40B4-BE49-F238E27FC236}">
                <a16:creationId xmlns:a16="http://schemas.microsoft.com/office/drawing/2014/main" id="{1A87A1A4-4625-3053-5808-1DB5EA241259}"/>
              </a:ext>
            </a:extLst>
          </p:cNvPr>
          <p:cNvSpPr/>
          <p:nvPr/>
        </p:nvSpPr>
        <p:spPr>
          <a:xfrm>
            <a:off x="4372595" y="3899771"/>
            <a:ext cx="721978" cy="209873"/>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200">
                <a:solidFill>
                  <a:schemeClr val="accent4">
                    <a:lumMod val="65000"/>
                    <a:lumOff val="35000"/>
                  </a:schemeClr>
                </a:solidFill>
                <a:effectLst>
                  <a:glow rad="127000">
                    <a:schemeClr val="bg1"/>
                  </a:glow>
                </a:effectLst>
                <a:latin typeface="+mn-ea"/>
              </a:rPr>
              <a:t>振伝対応</a:t>
            </a:r>
            <a:endParaRPr lang="en-US" altLang="ja-JP" sz="1200">
              <a:solidFill>
                <a:schemeClr val="accent4">
                  <a:lumMod val="65000"/>
                  <a:lumOff val="35000"/>
                </a:schemeClr>
              </a:solidFill>
              <a:effectLst>
                <a:glow rad="127000">
                  <a:schemeClr val="bg1"/>
                </a:glow>
              </a:effectLst>
              <a:latin typeface="+mn-ea"/>
            </a:endParaRPr>
          </a:p>
        </p:txBody>
      </p:sp>
      <p:pic>
        <p:nvPicPr>
          <p:cNvPr id="137" name="グラフィックス 136">
            <a:extLst>
              <a:ext uri="{FF2B5EF4-FFF2-40B4-BE49-F238E27FC236}">
                <a16:creationId xmlns:a16="http://schemas.microsoft.com/office/drawing/2014/main" id="{2242C95D-85FD-91F7-D2C4-DC1A2CC970F5}"/>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577413" y="3492090"/>
            <a:ext cx="351436" cy="389222"/>
          </a:xfrm>
          <a:prstGeom prst="rect">
            <a:avLst/>
          </a:prstGeom>
        </p:spPr>
      </p:pic>
      <p:sp>
        <p:nvSpPr>
          <p:cNvPr id="140" name="正方形/長方形 139">
            <a:extLst>
              <a:ext uri="{FF2B5EF4-FFF2-40B4-BE49-F238E27FC236}">
                <a16:creationId xmlns:a16="http://schemas.microsoft.com/office/drawing/2014/main" id="{4AAE1182-C93F-4A13-4178-2DCB9FC242DF}"/>
              </a:ext>
            </a:extLst>
          </p:cNvPr>
          <p:cNvSpPr/>
          <p:nvPr/>
        </p:nvSpPr>
        <p:spPr>
          <a:xfrm>
            <a:off x="4757380" y="1842817"/>
            <a:ext cx="578954" cy="23699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lang="ja-JP" altLang="en-US" sz="1200">
                <a:solidFill>
                  <a:schemeClr val="accent4">
                    <a:lumMod val="65000"/>
                    <a:lumOff val="35000"/>
                  </a:schemeClr>
                </a:solidFill>
                <a:effectLst>
                  <a:glow rad="127000">
                    <a:schemeClr val="bg1"/>
                  </a:glow>
                </a:effectLst>
                <a:latin typeface="+mn-ea"/>
              </a:rPr>
              <a:t>原則</a:t>
            </a:r>
            <a:endParaRPr lang="en-US" altLang="ja-JP" sz="1200" b="1">
              <a:solidFill>
                <a:schemeClr val="accent4">
                  <a:lumMod val="65000"/>
                  <a:lumOff val="35000"/>
                </a:schemeClr>
              </a:solidFill>
              <a:effectLst>
                <a:glow rad="127000">
                  <a:schemeClr val="bg1"/>
                </a:glow>
              </a:effectLst>
              <a:latin typeface="+mn-ea"/>
            </a:endParaRPr>
          </a:p>
        </p:txBody>
      </p:sp>
      <p:sp>
        <p:nvSpPr>
          <p:cNvPr id="142" name="正方形/長方形 141">
            <a:extLst>
              <a:ext uri="{FF2B5EF4-FFF2-40B4-BE49-F238E27FC236}">
                <a16:creationId xmlns:a16="http://schemas.microsoft.com/office/drawing/2014/main" id="{86599409-2A8D-1EB3-77E3-91D4A1DC39AB}"/>
              </a:ext>
            </a:extLst>
          </p:cNvPr>
          <p:cNvSpPr/>
          <p:nvPr/>
        </p:nvSpPr>
        <p:spPr>
          <a:xfrm>
            <a:off x="5118804" y="3899770"/>
            <a:ext cx="1547625" cy="33215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en-US" altLang="ja-JP" sz="1200">
                <a:solidFill>
                  <a:schemeClr val="accent4">
                    <a:lumMod val="65000"/>
                    <a:lumOff val="35000"/>
                  </a:schemeClr>
                </a:solidFill>
                <a:effectLst>
                  <a:glow>
                    <a:schemeClr val="bg1"/>
                  </a:glow>
                </a:effectLst>
                <a:latin typeface="+mn-ea"/>
              </a:rPr>
              <a:t>ZD</a:t>
            </a:r>
            <a:r>
              <a:rPr lang="ja-JP" altLang="en-US" sz="1200">
                <a:solidFill>
                  <a:schemeClr val="accent4">
                    <a:lumMod val="65000"/>
                    <a:lumOff val="35000"/>
                  </a:schemeClr>
                </a:solidFill>
                <a:effectLst>
                  <a:glow>
                    <a:schemeClr val="bg1"/>
                  </a:glow>
                </a:effectLst>
                <a:latin typeface="+mn-ea"/>
              </a:rPr>
              <a:t>伝票一部作成</a:t>
            </a:r>
            <a:r>
              <a:rPr lang="ja-JP" altLang="en-US" sz="1200">
                <a:solidFill>
                  <a:srgbClr val="3F6797"/>
                </a:solidFill>
                <a:effectLst>
                  <a:glow>
                    <a:schemeClr val="bg1"/>
                  </a:glow>
                </a:effectLst>
                <a:latin typeface="+mn-ea"/>
              </a:rPr>
              <a:t>➀</a:t>
            </a:r>
            <a:endParaRPr lang="en-US" altLang="ja-JP" sz="1200">
              <a:solidFill>
                <a:srgbClr val="3F6797"/>
              </a:solidFill>
              <a:effectLst>
                <a:glow>
                  <a:schemeClr val="bg1"/>
                </a:glow>
              </a:effectLst>
              <a:latin typeface="+mn-ea"/>
            </a:endParaRPr>
          </a:p>
          <a:p>
            <a:pPr algn="ctr"/>
            <a:r>
              <a:rPr lang="en-US" altLang="ja-JP" sz="1050">
                <a:solidFill>
                  <a:schemeClr val="accent4">
                    <a:lumMod val="65000"/>
                    <a:lumOff val="35000"/>
                  </a:schemeClr>
                </a:solidFill>
                <a:effectLst>
                  <a:glow>
                    <a:schemeClr val="bg1"/>
                  </a:glow>
                </a:effectLst>
                <a:latin typeface="+mn-ea"/>
              </a:rPr>
              <a:t>(</a:t>
            </a:r>
            <a:r>
              <a:rPr lang="ja-JP" altLang="en-US" sz="1050">
                <a:solidFill>
                  <a:schemeClr val="accent4">
                    <a:lumMod val="65000"/>
                    <a:lumOff val="35000"/>
                  </a:schemeClr>
                </a:solidFill>
                <a:effectLst>
                  <a:glow>
                    <a:schemeClr val="bg1"/>
                  </a:glow>
                </a:effectLst>
                <a:latin typeface="+mn-ea"/>
              </a:rPr>
              <a:t>貸借勘定</a:t>
            </a:r>
            <a:r>
              <a:rPr lang="en-US" altLang="ja-JP" sz="1050">
                <a:solidFill>
                  <a:schemeClr val="accent4">
                    <a:lumMod val="65000"/>
                    <a:lumOff val="35000"/>
                  </a:schemeClr>
                </a:solidFill>
                <a:effectLst>
                  <a:glow>
                    <a:schemeClr val="bg1"/>
                  </a:glow>
                </a:effectLst>
                <a:latin typeface="+mn-ea"/>
              </a:rPr>
              <a:t>C</a:t>
            </a:r>
            <a:r>
              <a:rPr lang="ja-JP" altLang="en-US" sz="1050">
                <a:solidFill>
                  <a:schemeClr val="accent4">
                    <a:lumMod val="65000"/>
                    <a:lumOff val="35000"/>
                  </a:schemeClr>
                </a:solidFill>
                <a:effectLst>
                  <a:glow>
                    <a:schemeClr val="bg1"/>
                  </a:glow>
                </a:effectLst>
                <a:latin typeface="+mn-ea"/>
              </a:rPr>
              <a:t>、金額 等</a:t>
            </a:r>
            <a:r>
              <a:rPr lang="en-US" altLang="ja-JP" sz="1050">
                <a:solidFill>
                  <a:schemeClr val="accent4">
                    <a:lumMod val="65000"/>
                    <a:lumOff val="35000"/>
                  </a:schemeClr>
                </a:solidFill>
                <a:effectLst>
                  <a:glow>
                    <a:schemeClr val="bg1"/>
                  </a:glow>
                </a:effectLst>
                <a:latin typeface="+mn-ea"/>
              </a:rPr>
              <a:t>)</a:t>
            </a:r>
            <a:endParaRPr lang="ja-JP" altLang="en-US" sz="1200">
              <a:solidFill>
                <a:srgbClr val="3F6797"/>
              </a:solidFill>
              <a:effectLst>
                <a:glow>
                  <a:schemeClr val="bg1"/>
                </a:glow>
              </a:effectLst>
              <a:latin typeface="+mn-ea"/>
            </a:endParaRPr>
          </a:p>
        </p:txBody>
      </p:sp>
      <p:cxnSp>
        <p:nvCxnSpPr>
          <p:cNvPr id="145" name="直線矢印コネクタ 144">
            <a:extLst>
              <a:ext uri="{FF2B5EF4-FFF2-40B4-BE49-F238E27FC236}">
                <a16:creationId xmlns:a16="http://schemas.microsoft.com/office/drawing/2014/main" id="{C7F5C940-E197-882E-EA4D-C9B9B769C387}"/>
              </a:ext>
            </a:extLst>
          </p:cNvPr>
          <p:cNvCxnSpPr>
            <a:cxnSpLocks/>
            <a:stCxn id="120" idx="3"/>
            <a:endCxn id="137" idx="1"/>
          </p:cNvCxnSpPr>
          <p:nvPr/>
        </p:nvCxnSpPr>
        <p:spPr>
          <a:xfrm>
            <a:off x="6102488" y="3686700"/>
            <a:ext cx="474925" cy="0"/>
          </a:xfrm>
          <a:prstGeom prst="straightConnector1">
            <a:avLst/>
          </a:prstGeom>
          <a:ln>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05" name="四角形: 角を丸くする 204">
            <a:extLst>
              <a:ext uri="{FF2B5EF4-FFF2-40B4-BE49-F238E27FC236}">
                <a16:creationId xmlns:a16="http://schemas.microsoft.com/office/drawing/2014/main" id="{A17B6AB5-87B5-E509-BB33-4797D483B64A}"/>
              </a:ext>
            </a:extLst>
          </p:cNvPr>
          <p:cNvSpPr/>
          <p:nvPr/>
        </p:nvSpPr>
        <p:spPr>
          <a:xfrm>
            <a:off x="4461546" y="4145935"/>
            <a:ext cx="544075" cy="194843"/>
          </a:xfrm>
          <a:prstGeom prst="roundRect">
            <a:avLst>
              <a:gd name="adj" fmla="val 32780"/>
            </a:avLst>
          </a:prstGeom>
          <a:solidFill>
            <a:schemeClr val="bg1">
              <a:lumMod val="5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100">
                <a:solidFill>
                  <a:schemeClr val="bg1"/>
                </a:solidFill>
                <a:latin typeface="+mn-ea"/>
                <a:cs typeface="Hiragino Kaku Gothic Pro W3" charset="-128"/>
              </a:rPr>
              <a:t>終了</a:t>
            </a:r>
          </a:p>
        </p:txBody>
      </p:sp>
      <p:pic>
        <p:nvPicPr>
          <p:cNvPr id="120" name="グラフィックス 119">
            <a:extLst>
              <a:ext uri="{FF2B5EF4-FFF2-40B4-BE49-F238E27FC236}">
                <a16:creationId xmlns:a16="http://schemas.microsoft.com/office/drawing/2014/main" id="{A1C3B6EB-3DB6-F926-24CF-4071AF5FAED6}"/>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751052" y="3492090"/>
            <a:ext cx="351436" cy="389222"/>
          </a:xfrm>
          <a:prstGeom prst="rect">
            <a:avLst/>
          </a:prstGeom>
        </p:spPr>
      </p:pic>
      <p:sp>
        <p:nvSpPr>
          <p:cNvPr id="240" name="正方形/長方形 239">
            <a:extLst>
              <a:ext uri="{FF2B5EF4-FFF2-40B4-BE49-F238E27FC236}">
                <a16:creationId xmlns:a16="http://schemas.microsoft.com/office/drawing/2014/main" id="{70E531F8-7055-CCCD-C030-53DE36FCBED2}"/>
              </a:ext>
            </a:extLst>
          </p:cNvPr>
          <p:cNvSpPr/>
          <p:nvPr/>
        </p:nvSpPr>
        <p:spPr>
          <a:xfrm>
            <a:off x="5953248" y="1842817"/>
            <a:ext cx="847646" cy="38168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lang="ja-JP" altLang="en-US" sz="1200" b="1">
                <a:solidFill>
                  <a:schemeClr val="accent4">
                    <a:lumMod val="65000"/>
                    <a:lumOff val="35000"/>
                  </a:schemeClr>
                </a:solidFill>
                <a:effectLst>
                  <a:glow>
                    <a:schemeClr val="bg1"/>
                  </a:glow>
                </a:effectLst>
                <a:latin typeface="+mn-ea"/>
              </a:rPr>
              <a:t>強い要望</a:t>
            </a:r>
            <a:r>
              <a:rPr lang="ja-JP" altLang="en-US" sz="1200">
                <a:solidFill>
                  <a:schemeClr val="accent4">
                    <a:lumMod val="65000"/>
                    <a:lumOff val="35000"/>
                  </a:schemeClr>
                </a:solidFill>
                <a:effectLst>
                  <a:glow>
                    <a:schemeClr val="bg1"/>
                  </a:glow>
                </a:effectLst>
                <a:latin typeface="+mn-ea"/>
              </a:rPr>
              <a:t>がある場合</a:t>
            </a:r>
            <a:endParaRPr lang="en-US" altLang="ja-JP" sz="1200">
              <a:solidFill>
                <a:schemeClr val="accent4">
                  <a:lumMod val="65000"/>
                  <a:lumOff val="35000"/>
                </a:schemeClr>
              </a:solidFill>
              <a:effectLst>
                <a:glow>
                  <a:schemeClr val="bg1"/>
                </a:glow>
              </a:effectLst>
              <a:latin typeface="+mn-ea"/>
            </a:endParaRPr>
          </a:p>
        </p:txBody>
      </p:sp>
      <p:grpSp>
        <p:nvGrpSpPr>
          <p:cNvPr id="52" name="グループ化 51">
            <a:extLst>
              <a:ext uri="{FF2B5EF4-FFF2-40B4-BE49-F238E27FC236}">
                <a16:creationId xmlns:a16="http://schemas.microsoft.com/office/drawing/2014/main" id="{A11F763B-3853-3C6B-70D7-C9E7C6E429D6}"/>
              </a:ext>
            </a:extLst>
          </p:cNvPr>
          <p:cNvGrpSpPr/>
          <p:nvPr/>
        </p:nvGrpSpPr>
        <p:grpSpPr>
          <a:xfrm>
            <a:off x="801994" y="1083449"/>
            <a:ext cx="11188800" cy="301301"/>
            <a:chOff x="947063" y="1353172"/>
            <a:chExt cx="10947530" cy="288000"/>
          </a:xfrm>
          <a:solidFill>
            <a:schemeClr val="bg1">
              <a:lumMod val="95000"/>
            </a:schemeClr>
          </a:solidFill>
        </p:grpSpPr>
        <p:sp>
          <p:nvSpPr>
            <p:cNvPr id="25" name="矢印: 五方向 24">
              <a:extLst>
                <a:ext uri="{FF2B5EF4-FFF2-40B4-BE49-F238E27FC236}">
                  <a16:creationId xmlns:a16="http://schemas.microsoft.com/office/drawing/2014/main" id="{4AD8FDD3-FABE-AF6B-B624-026127F48311}"/>
                </a:ext>
              </a:extLst>
            </p:cNvPr>
            <p:cNvSpPr/>
            <p:nvPr/>
          </p:nvSpPr>
          <p:spPr>
            <a:xfrm>
              <a:off x="4417430" y="1353172"/>
              <a:ext cx="7477163" cy="288000"/>
            </a:xfrm>
            <a:prstGeom prst="homePlate">
              <a:avLst>
                <a:gd name="adj" fmla="val 39027"/>
              </a:avLst>
            </a:prstGeom>
            <a:grpFill/>
            <a:ln w="952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400">
                  <a:solidFill>
                    <a:schemeClr val="tx1">
                      <a:lumMod val="65000"/>
                      <a:lumOff val="35000"/>
                    </a:schemeClr>
                  </a:solidFill>
                  <a:effectLst>
                    <a:glow rad="88900">
                      <a:schemeClr val="bg1"/>
                    </a:glow>
                  </a:effectLst>
                  <a:latin typeface="+mn-ea"/>
                </a:rPr>
                <a:t>振伝対応 </a:t>
              </a:r>
              <a:r>
                <a:rPr lang="en-US" altLang="ja-JP" sz="1400">
                  <a:solidFill>
                    <a:schemeClr val="tx1">
                      <a:lumMod val="65000"/>
                      <a:lumOff val="35000"/>
                    </a:schemeClr>
                  </a:solidFill>
                  <a:effectLst>
                    <a:glow rad="88900">
                      <a:schemeClr val="bg1"/>
                    </a:glow>
                  </a:effectLst>
                  <a:latin typeface="+mn-ea"/>
                </a:rPr>
                <a:t>or</a:t>
              </a:r>
              <a:r>
                <a:rPr lang="ja-JP" altLang="en-US" sz="1400">
                  <a:solidFill>
                    <a:schemeClr val="tx1">
                      <a:lumMod val="65000"/>
                      <a:lumOff val="35000"/>
                    </a:schemeClr>
                  </a:solidFill>
                  <a:effectLst>
                    <a:glow rad="88900">
                      <a:schemeClr val="bg1"/>
                    </a:glow>
                  </a:effectLst>
                  <a:latin typeface="+mn-ea"/>
                </a:rPr>
                <a:t> </a:t>
              </a:r>
              <a:r>
                <a:rPr lang="en-US" altLang="ja-JP" sz="1400">
                  <a:solidFill>
                    <a:schemeClr val="tx1">
                      <a:lumMod val="65000"/>
                      <a:lumOff val="35000"/>
                    </a:schemeClr>
                  </a:solidFill>
                  <a:effectLst>
                    <a:glow rad="88900">
                      <a:schemeClr val="bg1"/>
                    </a:glow>
                  </a:effectLst>
                  <a:latin typeface="+mn-ea"/>
                </a:rPr>
                <a:t>ZD</a:t>
              </a:r>
              <a:r>
                <a:rPr lang="ja-JP" altLang="en-US" sz="1400">
                  <a:solidFill>
                    <a:schemeClr val="tx1">
                      <a:lumMod val="65000"/>
                      <a:lumOff val="35000"/>
                    </a:schemeClr>
                  </a:solidFill>
                  <a:effectLst>
                    <a:glow rad="88900">
                      <a:schemeClr val="bg1"/>
                    </a:glow>
                  </a:effectLst>
                  <a:latin typeface="+mn-ea"/>
                </a:rPr>
                <a:t>手作成対応</a:t>
              </a:r>
            </a:p>
          </p:txBody>
        </p:sp>
        <p:sp>
          <p:nvSpPr>
            <p:cNvPr id="6" name="矢印: 五方向 5">
              <a:extLst>
                <a:ext uri="{FF2B5EF4-FFF2-40B4-BE49-F238E27FC236}">
                  <a16:creationId xmlns:a16="http://schemas.microsoft.com/office/drawing/2014/main" id="{472DAEC9-D017-B5CD-EF8C-EE972649EE7B}"/>
                </a:ext>
              </a:extLst>
            </p:cNvPr>
            <p:cNvSpPr/>
            <p:nvPr/>
          </p:nvSpPr>
          <p:spPr>
            <a:xfrm>
              <a:off x="947063" y="1353172"/>
              <a:ext cx="1871729" cy="288000"/>
            </a:xfrm>
            <a:prstGeom prst="homePlate">
              <a:avLst>
                <a:gd name="adj" fmla="val 39027"/>
              </a:avLst>
            </a:prstGeom>
            <a:grpFill/>
            <a:ln w="952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400">
                  <a:solidFill>
                    <a:schemeClr val="tx1">
                      <a:lumMod val="65000"/>
                      <a:lumOff val="35000"/>
                    </a:schemeClr>
                  </a:solidFill>
                  <a:effectLst>
                    <a:glow rad="88900">
                      <a:schemeClr val="bg1"/>
                    </a:glow>
                  </a:effectLst>
                  <a:latin typeface="+mn-ea"/>
                  <a:cs typeface="Hiragino Kaku Gothic Pro W3" charset="-128"/>
                </a:rPr>
                <a:t>対象外ケースの検知</a:t>
              </a:r>
              <a:endParaRPr kumimoji="1" lang="ja-JP" altLang="en-US" sz="1400">
                <a:solidFill>
                  <a:schemeClr val="tx1">
                    <a:lumMod val="65000"/>
                    <a:lumOff val="35000"/>
                  </a:schemeClr>
                </a:solidFill>
                <a:effectLst>
                  <a:glow rad="88900">
                    <a:schemeClr val="bg1"/>
                  </a:glow>
                </a:effectLst>
                <a:latin typeface="+mn-ea"/>
                <a:cs typeface="Hiragino Kaku Gothic Pro W3" charset="-128"/>
              </a:endParaRPr>
            </a:p>
          </p:txBody>
        </p:sp>
        <p:sp>
          <p:nvSpPr>
            <p:cNvPr id="24" name="矢印: 五方向 23">
              <a:extLst>
                <a:ext uri="{FF2B5EF4-FFF2-40B4-BE49-F238E27FC236}">
                  <a16:creationId xmlns:a16="http://schemas.microsoft.com/office/drawing/2014/main" id="{4FA719A6-F470-87CD-EB7F-60C0776372D4}"/>
                </a:ext>
              </a:extLst>
            </p:cNvPr>
            <p:cNvSpPr/>
            <p:nvPr/>
          </p:nvSpPr>
          <p:spPr>
            <a:xfrm>
              <a:off x="2841159" y="1353172"/>
              <a:ext cx="1551864" cy="288000"/>
            </a:xfrm>
            <a:prstGeom prst="homePlate">
              <a:avLst>
                <a:gd name="adj" fmla="val 39027"/>
              </a:avLst>
            </a:prstGeom>
            <a:grpFill/>
            <a:ln w="952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400">
                  <a:solidFill>
                    <a:schemeClr val="tx1">
                      <a:lumMod val="65000"/>
                      <a:lumOff val="35000"/>
                    </a:schemeClr>
                  </a:solidFill>
                  <a:effectLst>
                    <a:glow rad="88900">
                      <a:schemeClr val="bg1"/>
                    </a:glow>
                  </a:effectLst>
                  <a:latin typeface="+mn-ea"/>
                </a:rPr>
                <a:t>対応方針の報告</a:t>
              </a:r>
            </a:p>
          </p:txBody>
        </p:sp>
      </p:grpSp>
      <p:pic>
        <p:nvPicPr>
          <p:cNvPr id="30" name="グラフィックス 29">
            <a:extLst>
              <a:ext uri="{FF2B5EF4-FFF2-40B4-BE49-F238E27FC236}">
                <a16:creationId xmlns:a16="http://schemas.microsoft.com/office/drawing/2014/main" id="{E4258E5A-F6EA-FDDB-E81C-C2E9A3FFB735}"/>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704386" y="4676256"/>
            <a:ext cx="351436" cy="389222"/>
          </a:xfrm>
          <a:prstGeom prst="rect">
            <a:avLst/>
          </a:prstGeom>
        </p:spPr>
      </p:pic>
      <p:pic>
        <p:nvPicPr>
          <p:cNvPr id="34" name="グラフィックス 33">
            <a:extLst>
              <a:ext uri="{FF2B5EF4-FFF2-40B4-BE49-F238E27FC236}">
                <a16:creationId xmlns:a16="http://schemas.microsoft.com/office/drawing/2014/main" id="{9D737853-C9B1-7C1B-06F9-F070F8CCAC5A}"/>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677152" y="5555838"/>
            <a:ext cx="391741" cy="389222"/>
          </a:xfrm>
          <a:prstGeom prst="rect">
            <a:avLst/>
          </a:prstGeom>
        </p:spPr>
      </p:pic>
      <p:cxnSp>
        <p:nvCxnSpPr>
          <p:cNvPr id="35" name="直線矢印コネクタ 34">
            <a:extLst>
              <a:ext uri="{FF2B5EF4-FFF2-40B4-BE49-F238E27FC236}">
                <a16:creationId xmlns:a16="http://schemas.microsoft.com/office/drawing/2014/main" id="{6194FE35-1756-2BBE-A560-A5F519E01F20}"/>
              </a:ext>
            </a:extLst>
          </p:cNvPr>
          <p:cNvCxnSpPr>
            <a:cxnSpLocks/>
            <a:stCxn id="30" idx="2"/>
            <a:endCxn id="34" idx="0"/>
          </p:cNvCxnSpPr>
          <p:nvPr/>
        </p:nvCxnSpPr>
        <p:spPr>
          <a:xfrm flipH="1">
            <a:off x="9873023" y="5065477"/>
            <a:ext cx="7081" cy="490361"/>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正方形/長方形 35">
            <a:extLst>
              <a:ext uri="{FF2B5EF4-FFF2-40B4-BE49-F238E27FC236}">
                <a16:creationId xmlns:a16="http://schemas.microsoft.com/office/drawing/2014/main" id="{BA1D6397-DF65-34AD-6BDF-487BC51527FA}"/>
              </a:ext>
            </a:extLst>
          </p:cNvPr>
          <p:cNvSpPr/>
          <p:nvPr/>
        </p:nvSpPr>
        <p:spPr>
          <a:xfrm>
            <a:off x="9294122" y="5195897"/>
            <a:ext cx="1162753" cy="209873"/>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200">
                <a:solidFill>
                  <a:schemeClr val="accent4">
                    <a:lumMod val="65000"/>
                    <a:lumOff val="35000"/>
                  </a:schemeClr>
                </a:solidFill>
                <a:effectLst>
                  <a:glow rad="127000">
                    <a:schemeClr val="bg1"/>
                  </a:glow>
                </a:effectLst>
                <a:latin typeface="+mn-ea"/>
              </a:rPr>
              <a:t>妥当性検証</a:t>
            </a:r>
            <a:r>
              <a:rPr lang="ja-JP" altLang="en-US" sz="1200">
                <a:solidFill>
                  <a:srgbClr val="3F6797"/>
                </a:solidFill>
                <a:effectLst>
                  <a:glow rad="127000">
                    <a:schemeClr val="bg1"/>
                  </a:glow>
                </a:effectLst>
                <a:latin typeface="+mn-ea"/>
              </a:rPr>
              <a:t>❸</a:t>
            </a:r>
          </a:p>
        </p:txBody>
      </p:sp>
      <p:cxnSp>
        <p:nvCxnSpPr>
          <p:cNvPr id="209" name="コネクタ: カギ線 208">
            <a:extLst>
              <a:ext uri="{FF2B5EF4-FFF2-40B4-BE49-F238E27FC236}">
                <a16:creationId xmlns:a16="http://schemas.microsoft.com/office/drawing/2014/main" id="{2D357022-AAE3-6E26-7A0A-1D4DFF92AF48}"/>
              </a:ext>
            </a:extLst>
          </p:cNvPr>
          <p:cNvCxnSpPr>
            <a:stCxn id="99" idx="3"/>
            <a:endCxn id="5" idx="0"/>
          </p:cNvCxnSpPr>
          <p:nvPr/>
        </p:nvCxnSpPr>
        <p:spPr>
          <a:xfrm>
            <a:off x="4018351" y="1833040"/>
            <a:ext cx="715234" cy="1659049"/>
          </a:xfrm>
          <a:prstGeom prst="bentConnector2">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68" name="グループ化 67">
            <a:extLst>
              <a:ext uri="{FF2B5EF4-FFF2-40B4-BE49-F238E27FC236}">
                <a16:creationId xmlns:a16="http://schemas.microsoft.com/office/drawing/2014/main" id="{2E24BE8F-1C78-8B0C-D34F-2EF2CEBEFFF2}"/>
              </a:ext>
            </a:extLst>
          </p:cNvPr>
          <p:cNvGrpSpPr/>
          <p:nvPr/>
        </p:nvGrpSpPr>
        <p:grpSpPr>
          <a:xfrm>
            <a:off x="792548" y="4518616"/>
            <a:ext cx="5956758" cy="1991642"/>
            <a:chOff x="867609" y="5147054"/>
            <a:chExt cx="5857151" cy="770856"/>
          </a:xfrm>
        </p:grpSpPr>
        <p:sp>
          <p:nvSpPr>
            <p:cNvPr id="191" name="正方形/長方形 190">
              <a:extLst>
                <a:ext uri="{FF2B5EF4-FFF2-40B4-BE49-F238E27FC236}">
                  <a16:creationId xmlns:a16="http://schemas.microsoft.com/office/drawing/2014/main" id="{14D63000-1664-03B2-6753-45B73400FA99}"/>
                </a:ext>
              </a:extLst>
            </p:cNvPr>
            <p:cNvSpPr/>
            <p:nvPr/>
          </p:nvSpPr>
          <p:spPr>
            <a:xfrm>
              <a:off x="1255235" y="5147281"/>
              <a:ext cx="5469525" cy="770400"/>
            </a:xfrm>
            <a:prstGeom prst="rect">
              <a:avLst/>
            </a:prstGeom>
            <a:solidFill>
              <a:schemeClr val="bg1"/>
            </a:solidFill>
            <a:ln w="9525">
              <a:solidFill>
                <a:srgbClr val="3F6797"/>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t"/>
            <a:lstStyle/>
            <a:p>
              <a:r>
                <a:rPr lang="ja-JP" altLang="en-US" sz="1200">
                  <a:solidFill>
                    <a:srgbClr val="3F6797"/>
                  </a:solidFill>
                  <a:latin typeface="+mn-ea"/>
                  <a:cs typeface="Hiragino Kaku Gothic Pro W3" charset="-128"/>
                </a:rPr>
                <a:t>❶</a:t>
              </a:r>
              <a:r>
                <a:rPr lang="ja-JP" altLang="en-US" sz="1200">
                  <a:solidFill>
                    <a:schemeClr val="tx1">
                      <a:lumMod val="65000"/>
                      <a:lumOff val="35000"/>
                    </a:schemeClr>
                  </a:solidFill>
                  <a:latin typeface="+mn-ea"/>
                  <a:cs typeface="Hiragino Kaku Gothic Pro W3" charset="-128"/>
                </a:rPr>
                <a:t> 対象外ケースによりコミュニケーション方法が異なる</a:t>
              </a:r>
              <a:br>
                <a:rPr lang="en-US" altLang="ja-JP" sz="1200">
                  <a:solidFill>
                    <a:schemeClr val="tx1">
                      <a:lumMod val="65000"/>
                      <a:lumOff val="35000"/>
                    </a:schemeClr>
                  </a:solidFill>
                  <a:latin typeface="+mn-ea"/>
                  <a:cs typeface="Hiragino Kaku Gothic Pro W3" charset="-128"/>
                </a:rPr>
              </a:br>
              <a:r>
                <a:rPr lang="ja-JP" altLang="en-US" sz="1200">
                  <a:solidFill>
                    <a:schemeClr val="tx1">
                      <a:lumMod val="65000"/>
                      <a:lumOff val="35000"/>
                    </a:schemeClr>
                  </a:solidFill>
                  <a:latin typeface="+mn-ea"/>
                  <a:cs typeface="Hiragino Kaku Gothic Pro W3" charset="-128"/>
                </a:rPr>
                <a:t>└手数料を含む：事業要望の確認（件数が多く、</a:t>
              </a:r>
              <a:r>
                <a:rPr lang="en-US" altLang="ja-JP" sz="1200">
                  <a:solidFill>
                    <a:schemeClr val="tx1">
                      <a:lumMod val="65000"/>
                      <a:lumOff val="35000"/>
                    </a:schemeClr>
                  </a:solidFill>
                  <a:latin typeface="+mn-ea"/>
                  <a:cs typeface="Hiragino Kaku Gothic Pro W3" charset="-128"/>
                </a:rPr>
                <a:t>Neo</a:t>
              </a:r>
              <a:r>
                <a:rPr lang="ja-JP" altLang="en-US" sz="1200">
                  <a:solidFill>
                    <a:schemeClr val="tx1">
                      <a:lumMod val="65000"/>
                      <a:lumOff val="35000"/>
                    </a:schemeClr>
                  </a:solidFill>
                  <a:latin typeface="+mn-ea"/>
                  <a:cs typeface="Hiragino Kaku Gothic Pro W3" charset="-128"/>
                </a:rPr>
                <a:t>と</a:t>
              </a:r>
              <a:r>
                <a:rPr lang="en-US" altLang="ja-JP" sz="1200">
                  <a:solidFill>
                    <a:schemeClr val="tx1">
                      <a:lumMod val="65000"/>
                      <a:lumOff val="35000"/>
                    </a:schemeClr>
                  </a:solidFill>
                  <a:latin typeface="+mn-ea"/>
                  <a:cs typeface="Hiragino Kaku Gothic Pro W3" charset="-128"/>
                </a:rPr>
                <a:t>SAP</a:t>
              </a:r>
              <a:r>
                <a:rPr lang="ja-JP" altLang="en-US" sz="1200">
                  <a:solidFill>
                    <a:schemeClr val="tx1">
                      <a:lumMod val="65000"/>
                      <a:lumOff val="35000"/>
                    </a:schemeClr>
                  </a:solidFill>
                  <a:latin typeface="+mn-ea"/>
                  <a:cs typeface="Hiragino Kaku Gothic Pro W3" charset="-128"/>
                </a:rPr>
                <a:t>のズレが大きくなりうるため）</a:t>
              </a:r>
              <a:endParaRPr lang="en-US" altLang="ja-JP" sz="1200">
                <a:solidFill>
                  <a:schemeClr val="tx1">
                    <a:lumMod val="65000"/>
                    <a:lumOff val="35000"/>
                  </a:schemeClr>
                </a:solidFill>
                <a:latin typeface="+mn-ea"/>
                <a:cs typeface="Hiragino Kaku Gothic Pro W3" charset="-128"/>
              </a:endParaRPr>
            </a:p>
            <a:p>
              <a:r>
                <a:rPr lang="ja-JP" altLang="en-US" sz="1200">
                  <a:solidFill>
                    <a:schemeClr val="tx1">
                      <a:lumMod val="65000"/>
                      <a:lumOff val="35000"/>
                    </a:schemeClr>
                  </a:solidFill>
                  <a:latin typeface="+mn-ea"/>
                  <a:cs typeface="Hiragino Kaku Gothic Pro W3" charset="-128"/>
                </a:rPr>
                <a:t>└対象外の入金形態</a:t>
              </a:r>
              <a:r>
                <a:rPr lang="en-US" altLang="ja-JP" sz="1200">
                  <a:solidFill>
                    <a:schemeClr val="tx1">
                      <a:lumMod val="65000"/>
                      <a:lumOff val="35000"/>
                    </a:schemeClr>
                  </a:solidFill>
                  <a:latin typeface="+mn-ea"/>
                  <a:cs typeface="Hiragino Kaku Gothic Pro W3" charset="-128"/>
                </a:rPr>
                <a:t>C</a:t>
              </a:r>
              <a:r>
                <a:rPr lang="ja-JP" altLang="en-US" sz="1200">
                  <a:solidFill>
                    <a:schemeClr val="tx1">
                      <a:lumMod val="65000"/>
                      <a:lumOff val="35000"/>
                    </a:schemeClr>
                  </a:solidFill>
                  <a:latin typeface="+mn-ea"/>
                  <a:cs typeface="Hiragino Kaku Gothic Pro W3" charset="-128"/>
                </a:rPr>
                <a:t>を含む：対応方針の報告（振伝対応で頑張る）</a:t>
              </a:r>
              <a:endParaRPr lang="en-US" altLang="ja-JP" sz="1200">
                <a:solidFill>
                  <a:schemeClr val="tx1">
                    <a:lumMod val="65000"/>
                    <a:lumOff val="35000"/>
                  </a:schemeClr>
                </a:solidFill>
                <a:latin typeface="+mn-ea"/>
                <a:cs typeface="Hiragino Kaku Gothic Pro W3" charset="-128"/>
              </a:endParaRPr>
            </a:p>
            <a:p>
              <a:r>
                <a:rPr lang="ja-JP" altLang="en-US" sz="1200">
                  <a:solidFill>
                    <a:schemeClr val="tx1">
                      <a:lumMod val="65000"/>
                      <a:lumOff val="35000"/>
                    </a:schemeClr>
                  </a:solidFill>
                  <a:latin typeface="+mn-ea"/>
                  <a:cs typeface="Hiragino Kaku Gothic Pro W3" charset="-128"/>
                </a:rPr>
                <a:t>└パージ済：対応方針の報告（振伝対応しか選択肢がないため）</a:t>
              </a:r>
              <a:endParaRPr lang="en-US" altLang="ja-JP" sz="1200">
                <a:solidFill>
                  <a:schemeClr val="tx1">
                    <a:lumMod val="65000"/>
                    <a:lumOff val="35000"/>
                  </a:schemeClr>
                </a:solidFill>
                <a:latin typeface="+mn-ea"/>
                <a:cs typeface="Hiragino Kaku Gothic Pro W3" charset="-128"/>
              </a:endParaRPr>
            </a:p>
            <a:p>
              <a:r>
                <a:rPr lang="ja-JP" altLang="en-US" sz="1200">
                  <a:solidFill>
                    <a:srgbClr val="3F6797"/>
                  </a:solidFill>
                  <a:latin typeface="+mn-ea"/>
                  <a:cs typeface="Hiragino Kaku Gothic Pro W3" charset="-128"/>
                </a:rPr>
                <a:t>❷</a:t>
              </a:r>
              <a:r>
                <a:rPr lang="ja-JP" altLang="en-US" sz="1200">
                  <a:solidFill>
                    <a:schemeClr val="tx1">
                      <a:lumMod val="65000"/>
                      <a:lumOff val="35000"/>
                    </a:schemeClr>
                  </a:solidFill>
                  <a:latin typeface="+mn-ea"/>
                  <a:cs typeface="Hiragino Kaku Gothic Pro W3" charset="-128"/>
                </a:rPr>
                <a:t> </a:t>
              </a:r>
              <a:r>
                <a:rPr lang="en-US" altLang="ja-JP" sz="1200" err="1">
                  <a:solidFill>
                    <a:schemeClr val="tx1">
                      <a:lumMod val="65000"/>
                      <a:lumOff val="35000"/>
                    </a:schemeClr>
                  </a:solidFill>
                  <a:latin typeface="+mn-ea"/>
                  <a:cs typeface="Hiragino Kaku Gothic Pro W3" charset="-128"/>
                </a:rPr>
                <a:t>SmartDB</a:t>
              </a:r>
              <a:r>
                <a:rPr lang="ja-JP" altLang="en-US" sz="1200">
                  <a:solidFill>
                    <a:schemeClr val="tx1">
                      <a:lumMod val="65000"/>
                      <a:lumOff val="35000"/>
                    </a:schemeClr>
                  </a:solidFill>
                  <a:latin typeface="+mn-ea"/>
                  <a:cs typeface="Hiragino Kaku Gothic Pro W3" charset="-128"/>
                </a:rPr>
                <a:t>経由で申請する</a:t>
              </a:r>
              <a:endParaRPr lang="en-US" altLang="ja-JP" sz="1200">
                <a:solidFill>
                  <a:schemeClr val="tx1">
                    <a:lumMod val="65000"/>
                    <a:lumOff val="35000"/>
                  </a:schemeClr>
                </a:solidFill>
                <a:latin typeface="+mn-ea"/>
                <a:cs typeface="Hiragino Kaku Gothic Pro W3" charset="-128"/>
              </a:endParaRPr>
            </a:p>
            <a:p>
              <a:r>
                <a:rPr lang="ja-JP" altLang="en-US" sz="1200">
                  <a:solidFill>
                    <a:srgbClr val="3F6797"/>
                  </a:solidFill>
                  <a:latin typeface="+mn-ea"/>
                  <a:cs typeface="Hiragino Kaku Gothic Pro W3" charset="-128"/>
                </a:rPr>
                <a:t>❸ </a:t>
              </a:r>
              <a:r>
                <a:rPr lang="ja-JP" altLang="en-US" sz="1200">
                  <a:solidFill>
                    <a:schemeClr val="tx1">
                      <a:lumMod val="65000"/>
                      <a:lumOff val="35000"/>
                    </a:schemeClr>
                  </a:solidFill>
                  <a:latin typeface="+mn-ea"/>
                  <a:cs typeface="Hiragino Kaku Gothic Pro W3" charset="-128"/>
                </a:rPr>
                <a:t>本番機に</a:t>
              </a:r>
              <a:r>
                <a:rPr lang="en-US" altLang="ja-JP" sz="1200">
                  <a:solidFill>
                    <a:schemeClr val="tx1">
                      <a:lumMod val="65000"/>
                      <a:lumOff val="35000"/>
                    </a:schemeClr>
                  </a:solidFill>
                  <a:latin typeface="+mn-ea"/>
                  <a:cs typeface="Hiragino Kaku Gothic Pro W3" charset="-128"/>
                </a:rPr>
                <a:t>ZD</a:t>
              </a:r>
              <a:r>
                <a:rPr lang="ja-JP" altLang="en-US" sz="1200">
                  <a:solidFill>
                    <a:schemeClr val="tx1">
                      <a:lumMod val="65000"/>
                      <a:lumOff val="35000"/>
                    </a:schemeClr>
                  </a:solidFill>
                  <a:latin typeface="+mn-ea"/>
                  <a:cs typeface="Hiragino Kaku Gothic Pro W3" charset="-128"/>
                </a:rPr>
                <a:t>伝票を登録する前に検証環境で妥当性を確認する方針</a:t>
              </a:r>
              <a:br>
                <a:rPr lang="en-US" altLang="ja-JP" sz="1200">
                  <a:solidFill>
                    <a:schemeClr val="tx1">
                      <a:lumMod val="65000"/>
                      <a:lumOff val="35000"/>
                    </a:schemeClr>
                  </a:solidFill>
                  <a:latin typeface="+mn-ea"/>
                  <a:cs typeface="Hiragino Kaku Gothic Pro W3" charset="-128"/>
                </a:rPr>
              </a:br>
              <a:r>
                <a:rPr lang="ja-JP" altLang="en-US" sz="1200">
                  <a:solidFill>
                    <a:schemeClr val="tx1">
                      <a:lumMod val="65000"/>
                      <a:lumOff val="35000"/>
                    </a:schemeClr>
                  </a:solidFill>
                  <a:latin typeface="+mn-ea"/>
                  <a:cs typeface="Hiragino Kaku Gothic Pro W3" charset="-128"/>
                </a:rPr>
                <a:t>　　アプリ観点：入金消込結果連携の内容が正しいこと</a:t>
              </a:r>
              <a:endParaRPr lang="en-US" altLang="ja-JP" sz="1200">
                <a:solidFill>
                  <a:schemeClr val="tx1">
                    <a:lumMod val="65000"/>
                    <a:lumOff val="35000"/>
                  </a:schemeClr>
                </a:solidFill>
                <a:latin typeface="+mn-ea"/>
                <a:cs typeface="Hiragino Kaku Gothic Pro W3" charset="-128"/>
              </a:endParaRPr>
            </a:p>
            <a:p>
              <a:r>
                <a:rPr lang="ja-JP" altLang="en-US" sz="1200">
                  <a:solidFill>
                    <a:schemeClr val="tx1">
                      <a:lumMod val="65000"/>
                      <a:lumOff val="35000"/>
                    </a:schemeClr>
                  </a:solidFill>
                  <a:latin typeface="+mn-ea"/>
                  <a:cs typeface="Hiragino Kaku Gothic Pro W3" charset="-128"/>
                </a:rPr>
                <a:t>　　ファイナンス観点：</a:t>
              </a:r>
              <a:r>
                <a:rPr lang="en-US" altLang="ja-JP" sz="1200">
                  <a:solidFill>
                    <a:schemeClr val="tx1">
                      <a:lumMod val="65000"/>
                      <a:lumOff val="35000"/>
                    </a:schemeClr>
                  </a:solidFill>
                  <a:latin typeface="+mn-ea"/>
                  <a:cs typeface="Hiragino Kaku Gothic Pro W3" charset="-128"/>
                </a:rPr>
                <a:t>ZD</a:t>
              </a:r>
              <a:r>
                <a:rPr lang="ja-JP" altLang="en-US" sz="1200">
                  <a:solidFill>
                    <a:schemeClr val="tx1">
                      <a:lumMod val="65000"/>
                      <a:lumOff val="35000"/>
                    </a:schemeClr>
                  </a:solidFill>
                  <a:latin typeface="+mn-ea"/>
                  <a:cs typeface="Hiragino Kaku Gothic Pro W3" charset="-128"/>
                </a:rPr>
                <a:t>伝票の内容</a:t>
              </a:r>
              <a:r>
                <a:rPr lang="ja-JP" altLang="en-US" sz="1050">
                  <a:solidFill>
                    <a:schemeClr val="tx1">
                      <a:lumMod val="65000"/>
                      <a:lumOff val="35000"/>
                    </a:schemeClr>
                  </a:solidFill>
                  <a:latin typeface="+mn-ea"/>
                  <a:cs typeface="Hiragino Kaku Gothic Pro W3" charset="-128"/>
                </a:rPr>
                <a:t>（勘定</a:t>
              </a:r>
              <a:r>
                <a:rPr lang="en-US" altLang="ja-JP" sz="1050">
                  <a:solidFill>
                    <a:schemeClr val="tx1">
                      <a:lumMod val="65000"/>
                      <a:lumOff val="35000"/>
                    </a:schemeClr>
                  </a:solidFill>
                  <a:latin typeface="+mn-ea"/>
                  <a:cs typeface="Hiragino Kaku Gothic Pro W3" charset="-128"/>
                </a:rPr>
                <a:t>C</a:t>
              </a:r>
              <a:r>
                <a:rPr lang="ja-JP" altLang="en-US" sz="1050">
                  <a:solidFill>
                    <a:schemeClr val="tx1">
                      <a:lumMod val="65000"/>
                      <a:lumOff val="35000"/>
                    </a:schemeClr>
                  </a:solidFill>
                  <a:latin typeface="+mn-ea"/>
                  <a:cs typeface="Hiragino Kaku Gothic Pro W3" charset="-128"/>
                </a:rPr>
                <a:t>や金額等）</a:t>
              </a:r>
              <a:r>
                <a:rPr lang="ja-JP" altLang="en-US" sz="1200">
                  <a:solidFill>
                    <a:schemeClr val="tx1">
                      <a:lumMod val="65000"/>
                      <a:lumOff val="35000"/>
                    </a:schemeClr>
                  </a:solidFill>
                  <a:latin typeface="+mn-ea"/>
                  <a:cs typeface="Hiragino Kaku Gothic Pro W3" charset="-128"/>
                </a:rPr>
                <a:t>が正しいこと</a:t>
              </a:r>
              <a:br>
                <a:rPr lang="en-US" altLang="ja-JP" sz="1200">
                  <a:solidFill>
                    <a:schemeClr val="tx1">
                      <a:lumMod val="65000"/>
                      <a:lumOff val="35000"/>
                    </a:schemeClr>
                  </a:solidFill>
                  <a:latin typeface="+mn-ea"/>
                  <a:cs typeface="Hiragino Kaku Gothic Pro W3" charset="-128"/>
                </a:rPr>
              </a:br>
              <a:r>
                <a:rPr lang="ja-JP" altLang="en-US" sz="1200">
                  <a:solidFill>
                    <a:schemeClr val="tx1">
                      <a:lumMod val="65000"/>
                      <a:lumOff val="35000"/>
                    </a:schemeClr>
                  </a:solidFill>
                  <a:latin typeface="+mn-ea"/>
                  <a:cs typeface="Hiragino Kaku Gothic Pro W3" charset="-128"/>
                </a:rPr>
                <a:t>　　➡</a:t>
              </a:r>
              <a:r>
                <a:rPr lang="ja-JP" altLang="en-US" sz="1200" b="1">
                  <a:solidFill>
                    <a:schemeClr val="tx1">
                      <a:lumMod val="65000"/>
                      <a:lumOff val="35000"/>
                    </a:schemeClr>
                  </a:solidFill>
                  <a:latin typeface="+mn-ea"/>
                  <a:cs typeface="Hiragino Kaku Gothic Pro W3" charset="-128"/>
                </a:rPr>
                <a:t>ファイナンス観点でも確認した方が良い</a:t>
              </a:r>
              <a:r>
                <a:rPr lang="ja-JP" altLang="en-US" sz="1200">
                  <a:solidFill>
                    <a:schemeClr val="tx1">
                      <a:lumMod val="65000"/>
                      <a:lumOff val="35000"/>
                    </a:schemeClr>
                  </a:solidFill>
                  <a:latin typeface="+mn-ea"/>
                  <a:cs typeface="Hiragino Kaku Gothic Pro W3" charset="-128"/>
                </a:rPr>
                <a:t>と考えたが、どうか？</a:t>
              </a:r>
              <a:endParaRPr lang="en-US" altLang="ja-JP" sz="1200">
                <a:solidFill>
                  <a:schemeClr val="tx1">
                    <a:lumMod val="65000"/>
                    <a:lumOff val="35000"/>
                  </a:schemeClr>
                </a:solidFill>
                <a:latin typeface="+mn-ea"/>
                <a:cs typeface="Hiragino Kaku Gothic Pro W3" charset="-128"/>
              </a:endParaRPr>
            </a:p>
          </p:txBody>
        </p:sp>
        <p:sp>
          <p:nvSpPr>
            <p:cNvPr id="58" name="正方形/長方形 57">
              <a:extLst>
                <a:ext uri="{FF2B5EF4-FFF2-40B4-BE49-F238E27FC236}">
                  <a16:creationId xmlns:a16="http://schemas.microsoft.com/office/drawing/2014/main" id="{792E10C4-D955-2190-7F7D-35F304B2E692}"/>
                </a:ext>
              </a:extLst>
            </p:cNvPr>
            <p:cNvSpPr/>
            <p:nvPr/>
          </p:nvSpPr>
          <p:spPr>
            <a:xfrm>
              <a:off x="867609" y="5147054"/>
              <a:ext cx="391739" cy="770856"/>
            </a:xfrm>
            <a:prstGeom prst="rect">
              <a:avLst/>
            </a:prstGeom>
            <a:solidFill>
              <a:srgbClr val="3F6797"/>
            </a:solidFill>
            <a:ln w="9525">
              <a:solidFill>
                <a:srgbClr val="3F6797"/>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200" b="1">
                  <a:solidFill>
                    <a:schemeClr val="bg1"/>
                  </a:solidFill>
                  <a:latin typeface="+mn-ea"/>
                  <a:cs typeface="Hiragino Kaku Gothic Pro W3" charset="-128"/>
                </a:rPr>
                <a:t>確認事項</a:t>
              </a:r>
            </a:p>
          </p:txBody>
        </p:sp>
      </p:grpSp>
      <p:grpSp>
        <p:nvGrpSpPr>
          <p:cNvPr id="64" name="グループ化 63">
            <a:extLst>
              <a:ext uri="{FF2B5EF4-FFF2-40B4-BE49-F238E27FC236}">
                <a16:creationId xmlns:a16="http://schemas.microsoft.com/office/drawing/2014/main" id="{345FE206-325A-584D-48DE-FD47B8FC4F13}"/>
              </a:ext>
            </a:extLst>
          </p:cNvPr>
          <p:cNvGrpSpPr/>
          <p:nvPr/>
        </p:nvGrpSpPr>
        <p:grpSpPr>
          <a:xfrm>
            <a:off x="716765" y="6940175"/>
            <a:ext cx="5722220" cy="792000"/>
            <a:chOff x="6703929" y="1803841"/>
            <a:chExt cx="5626535" cy="619395"/>
          </a:xfrm>
        </p:grpSpPr>
        <p:sp>
          <p:nvSpPr>
            <p:cNvPr id="223" name="正方形/長方形 222">
              <a:extLst>
                <a:ext uri="{FF2B5EF4-FFF2-40B4-BE49-F238E27FC236}">
                  <a16:creationId xmlns:a16="http://schemas.microsoft.com/office/drawing/2014/main" id="{800CA42D-E06D-045E-5140-1935BC03C6EA}"/>
                </a:ext>
              </a:extLst>
            </p:cNvPr>
            <p:cNvSpPr/>
            <p:nvPr/>
          </p:nvSpPr>
          <p:spPr>
            <a:xfrm>
              <a:off x="7091557" y="1803841"/>
              <a:ext cx="5238907" cy="619395"/>
            </a:xfrm>
            <a:prstGeom prst="rect">
              <a:avLst/>
            </a:prstGeom>
            <a:solidFill>
              <a:schemeClr val="bg1"/>
            </a:solidFill>
            <a:ln w="9525">
              <a:solidFill>
                <a:srgbClr val="3F6797"/>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t"/>
            <a:lstStyle/>
            <a:p>
              <a:r>
                <a:rPr lang="ja-JP" altLang="en-US" sz="1200">
                  <a:solidFill>
                    <a:srgbClr val="3F6797"/>
                  </a:solidFill>
                  <a:latin typeface="+mn-ea"/>
                  <a:cs typeface="Hiragino Kaku Gothic Pro W3" charset="-128"/>
                </a:rPr>
                <a:t>➀ </a:t>
              </a:r>
              <a:r>
                <a:rPr lang="ja-JP" altLang="en-US" sz="1200">
                  <a:solidFill>
                    <a:schemeClr val="tx1">
                      <a:lumMod val="65000"/>
                      <a:lumOff val="35000"/>
                    </a:schemeClr>
                  </a:solidFill>
                  <a:latin typeface="+mn-ea"/>
                  <a:cs typeface="Hiragino Kaku Gothic Pro W3" charset="-128"/>
                </a:rPr>
                <a:t>保守担当がゼロから手作成するには複雑な手順を検討する必要があるため、</a:t>
              </a:r>
              <a:endParaRPr lang="en-US" altLang="ja-JP" sz="1200">
                <a:solidFill>
                  <a:schemeClr val="tx1">
                    <a:lumMod val="65000"/>
                    <a:lumOff val="35000"/>
                  </a:schemeClr>
                </a:solidFill>
                <a:latin typeface="+mn-ea"/>
                <a:cs typeface="Hiragino Kaku Gothic Pro W3" charset="-128"/>
              </a:endParaRPr>
            </a:p>
            <a:p>
              <a:r>
                <a:rPr lang="ja-JP" altLang="en-US" sz="1200">
                  <a:solidFill>
                    <a:schemeClr val="tx1">
                      <a:lumMod val="65000"/>
                      <a:lumOff val="35000"/>
                    </a:schemeClr>
                  </a:solidFill>
                  <a:latin typeface="+mn-ea"/>
                  <a:cs typeface="Hiragino Kaku Gothic Pro W3" charset="-128"/>
                </a:rPr>
                <a:t>　　</a:t>
              </a:r>
              <a:r>
                <a:rPr lang="en-US" altLang="ja-JP" sz="1200" b="1">
                  <a:solidFill>
                    <a:schemeClr val="tx1">
                      <a:lumMod val="65000"/>
                      <a:lumOff val="35000"/>
                    </a:schemeClr>
                  </a:solidFill>
                  <a:latin typeface="+mn-ea"/>
                  <a:cs typeface="Hiragino Kaku Gothic Pro W3" charset="-128"/>
                </a:rPr>
                <a:t>ZD</a:t>
              </a:r>
              <a:r>
                <a:rPr lang="ja-JP" altLang="en-US" sz="1200" b="1">
                  <a:solidFill>
                    <a:schemeClr val="tx1">
                      <a:lumMod val="65000"/>
                      <a:lumOff val="35000"/>
                    </a:schemeClr>
                  </a:solidFill>
                  <a:latin typeface="+mn-ea"/>
                  <a:cs typeface="Hiragino Kaku Gothic Pro W3" charset="-128"/>
                </a:rPr>
                <a:t>伝票の一部項目について作成していただきたい</a:t>
              </a:r>
              <a:endParaRPr lang="en-US" altLang="ja-JP" sz="1200" b="1">
                <a:solidFill>
                  <a:schemeClr val="tx1">
                    <a:lumMod val="65000"/>
                    <a:lumOff val="35000"/>
                  </a:schemeClr>
                </a:solidFill>
                <a:latin typeface="+mn-ea"/>
                <a:cs typeface="Hiragino Kaku Gothic Pro W3" charset="-128"/>
              </a:endParaRPr>
            </a:p>
            <a:p>
              <a:r>
                <a:rPr lang="ja-JP" altLang="en-US" sz="1200">
                  <a:solidFill>
                    <a:schemeClr val="tx1">
                      <a:lumMod val="65000"/>
                      <a:lumOff val="35000"/>
                    </a:schemeClr>
                  </a:solidFill>
                  <a:latin typeface="+mn-ea"/>
                  <a:cs typeface="Hiragino Kaku Gothic Pro W3" charset="-128"/>
                </a:rPr>
                <a:t>　　</a:t>
              </a:r>
              <a:r>
                <a:rPr lang="en-US" altLang="ja-JP" sz="1200">
                  <a:solidFill>
                    <a:schemeClr val="tx1">
                      <a:lumMod val="65000"/>
                      <a:lumOff val="35000"/>
                    </a:schemeClr>
                  </a:solidFill>
                  <a:latin typeface="+mn-ea"/>
                  <a:cs typeface="Hiragino Kaku Gothic Pro W3" charset="-128"/>
                </a:rPr>
                <a:t>(</a:t>
              </a:r>
              <a:r>
                <a:rPr lang="ja-JP" altLang="en-US" sz="1200">
                  <a:solidFill>
                    <a:schemeClr val="tx1">
                      <a:lumMod val="65000"/>
                      <a:lumOff val="35000"/>
                    </a:schemeClr>
                  </a:solidFill>
                  <a:latin typeface="+mn-ea"/>
                  <a:cs typeface="Hiragino Kaku Gothic Pro W3" charset="-128"/>
                </a:rPr>
                <a:t>作成対象・作成フォーマットは別途認識合わせ予定</a:t>
              </a:r>
              <a:r>
                <a:rPr lang="en-US" altLang="ja-JP" sz="1200">
                  <a:solidFill>
                    <a:schemeClr val="tx1">
                      <a:lumMod val="65000"/>
                      <a:lumOff val="35000"/>
                    </a:schemeClr>
                  </a:solidFill>
                  <a:latin typeface="+mn-ea"/>
                  <a:cs typeface="Hiragino Kaku Gothic Pro W3" charset="-128"/>
                </a:rPr>
                <a:t>)</a:t>
              </a:r>
            </a:p>
            <a:p>
              <a:r>
                <a:rPr lang="ja-JP" altLang="en-US" sz="1200">
                  <a:solidFill>
                    <a:schemeClr val="tx1">
                      <a:lumMod val="65000"/>
                      <a:lumOff val="35000"/>
                    </a:schemeClr>
                  </a:solidFill>
                  <a:latin typeface="+mn-ea"/>
                  <a:cs typeface="Hiragino Kaku Gothic Pro W3" charset="-128"/>
                </a:rPr>
                <a:t>→認識合わせ済</a:t>
              </a:r>
              <a:endParaRPr lang="en-US" altLang="ja-JP" sz="1200">
                <a:solidFill>
                  <a:schemeClr val="tx1">
                    <a:lumMod val="65000"/>
                    <a:lumOff val="35000"/>
                  </a:schemeClr>
                </a:solidFill>
                <a:latin typeface="+mn-ea"/>
                <a:cs typeface="Hiragino Kaku Gothic Pro W3" charset="-128"/>
              </a:endParaRPr>
            </a:p>
          </p:txBody>
        </p:sp>
        <p:sp>
          <p:nvSpPr>
            <p:cNvPr id="62" name="正方形/長方形 61">
              <a:extLst>
                <a:ext uri="{FF2B5EF4-FFF2-40B4-BE49-F238E27FC236}">
                  <a16:creationId xmlns:a16="http://schemas.microsoft.com/office/drawing/2014/main" id="{79F329A7-D5A3-BBC9-B099-A127BE5C2478}"/>
                </a:ext>
              </a:extLst>
            </p:cNvPr>
            <p:cNvSpPr/>
            <p:nvPr/>
          </p:nvSpPr>
          <p:spPr>
            <a:xfrm>
              <a:off x="6703929" y="1803841"/>
              <a:ext cx="391739" cy="619395"/>
            </a:xfrm>
            <a:prstGeom prst="rect">
              <a:avLst/>
            </a:prstGeom>
            <a:solidFill>
              <a:schemeClr val="bg1"/>
            </a:solidFill>
            <a:ln w="9525">
              <a:solidFill>
                <a:srgbClr val="3F6797"/>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200" b="1">
                  <a:solidFill>
                    <a:srgbClr val="3F6797"/>
                  </a:solidFill>
                  <a:latin typeface="+mn-ea"/>
                  <a:cs typeface="Hiragino Kaku Gothic Pro W3" charset="-128"/>
                </a:rPr>
                <a:t>依頼事項</a:t>
              </a:r>
            </a:p>
          </p:txBody>
        </p:sp>
      </p:grpSp>
      <p:sp>
        <p:nvSpPr>
          <p:cNvPr id="70" name="正方形/長方形 69">
            <a:extLst>
              <a:ext uri="{FF2B5EF4-FFF2-40B4-BE49-F238E27FC236}">
                <a16:creationId xmlns:a16="http://schemas.microsoft.com/office/drawing/2014/main" id="{D02D0C54-4304-DB34-4C0B-EC6D15834E08}"/>
              </a:ext>
            </a:extLst>
          </p:cNvPr>
          <p:cNvSpPr/>
          <p:nvPr/>
        </p:nvSpPr>
        <p:spPr>
          <a:xfrm>
            <a:off x="6853618" y="6268021"/>
            <a:ext cx="5064318" cy="24223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lang="en-US" altLang="ja-JP" sz="1100">
                <a:solidFill>
                  <a:schemeClr val="accent4">
                    <a:lumMod val="65000"/>
                    <a:lumOff val="35000"/>
                  </a:schemeClr>
                </a:solidFill>
                <a:latin typeface="+mn-ea"/>
                <a:cs typeface="Hiragino Kaku Gothic Pro W3" charset="-128"/>
              </a:rPr>
              <a:t>※</a:t>
            </a:r>
            <a:r>
              <a:rPr lang="ja-JP" altLang="en-US" sz="1100">
                <a:solidFill>
                  <a:schemeClr val="tx1">
                    <a:lumMod val="65000"/>
                    <a:lumOff val="35000"/>
                  </a:schemeClr>
                </a:solidFill>
                <a:latin typeface="+mn-ea"/>
                <a:cs typeface="Hiragino Kaku Gothic Pro W3" charset="-128"/>
              </a:rPr>
              <a:t>保守作業（</a:t>
            </a:r>
            <a:r>
              <a:rPr lang="en-US" altLang="ja-JP" sz="1100">
                <a:solidFill>
                  <a:schemeClr val="tx1">
                    <a:lumMod val="65000"/>
                    <a:lumOff val="35000"/>
                  </a:schemeClr>
                </a:solidFill>
                <a:latin typeface="+mn-ea"/>
                <a:cs typeface="Hiragino Kaku Gothic Pro W3" charset="-128"/>
              </a:rPr>
              <a:t>ZD</a:t>
            </a:r>
            <a:r>
              <a:rPr lang="ja-JP" altLang="en-US" sz="1100">
                <a:solidFill>
                  <a:schemeClr val="tx1">
                    <a:lumMod val="65000"/>
                    <a:lumOff val="35000"/>
                  </a:schemeClr>
                </a:solidFill>
                <a:latin typeface="+mn-ea"/>
                <a:cs typeface="Hiragino Kaku Gothic Pro W3" charset="-128"/>
              </a:rPr>
              <a:t>伝票の補完～</a:t>
            </a:r>
            <a:r>
              <a:rPr lang="en-US" altLang="ja-JP" sz="1100">
                <a:solidFill>
                  <a:schemeClr val="tx1">
                    <a:lumMod val="65000"/>
                    <a:lumOff val="35000"/>
                  </a:schemeClr>
                </a:solidFill>
                <a:latin typeface="+mn-ea"/>
                <a:cs typeface="Hiragino Kaku Gothic Pro W3" charset="-128"/>
              </a:rPr>
              <a:t>SAP</a:t>
            </a:r>
            <a:r>
              <a:rPr lang="ja-JP" altLang="en-US" sz="1100">
                <a:solidFill>
                  <a:schemeClr val="tx1">
                    <a:lumMod val="65000"/>
                    <a:lumOff val="35000"/>
                  </a:schemeClr>
                </a:solidFill>
                <a:latin typeface="+mn-ea"/>
                <a:cs typeface="Hiragino Kaku Gothic Pro W3" charset="-128"/>
              </a:rPr>
              <a:t>登録）のリードタイムとして、</a:t>
            </a:r>
            <a:r>
              <a:rPr lang="en-US" altLang="ja-JP" sz="1100">
                <a:solidFill>
                  <a:schemeClr val="tx1">
                    <a:lumMod val="65000"/>
                    <a:lumOff val="35000"/>
                  </a:schemeClr>
                </a:solidFill>
                <a:latin typeface="+mn-ea"/>
                <a:cs typeface="Hiragino Kaku Gothic Pro W3" charset="-128"/>
              </a:rPr>
              <a:t>2</a:t>
            </a:r>
            <a:r>
              <a:rPr lang="ja-JP" altLang="en-US" sz="1100">
                <a:solidFill>
                  <a:schemeClr val="tx1">
                    <a:lumMod val="65000"/>
                    <a:lumOff val="35000"/>
                  </a:schemeClr>
                </a:solidFill>
                <a:latin typeface="+mn-ea"/>
                <a:cs typeface="Hiragino Kaku Gothic Pro W3" charset="-128"/>
              </a:rPr>
              <a:t>週間程度いただく想定</a:t>
            </a:r>
          </a:p>
        </p:txBody>
      </p:sp>
      <p:sp>
        <p:nvSpPr>
          <p:cNvPr id="88" name="正方形/長方形 87">
            <a:extLst>
              <a:ext uri="{FF2B5EF4-FFF2-40B4-BE49-F238E27FC236}">
                <a16:creationId xmlns:a16="http://schemas.microsoft.com/office/drawing/2014/main" id="{31B77AD1-C4AD-8E1F-38A4-0D4F4DCE762A}"/>
              </a:ext>
            </a:extLst>
          </p:cNvPr>
          <p:cNvSpPr/>
          <p:nvPr/>
        </p:nvSpPr>
        <p:spPr>
          <a:xfrm>
            <a:off x="2443342" y="3536982"/>
            <a:ext cx="544076" cy="20987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900">
                <a:solidFill>
                  <a:schemeClr val="accent4">
                    <a:lumMod val="65000"/>
                    <a:lumOff val="35000"/>
                  </a:schemeClr>
                </a:solidFill>
                <a:effectLst>
                  <a:glow rad="127000">
                    <a:schemeClr val="bg1"/>
                  </a:glow>
                </a:effectLst>
                <a:latin typeface="+mn-ea"/>
              </a:rPr>
              <a:t>担当者</a:t>
            </a:r>
            <a:endParaRPr lang="en-US" altLang="ja-JP" sz="900">
              <a:solidFill>
                <a:schemeClr val="accent4">
                  <a:lumMod val="65000"/>
                  <a:lumOff val="35000"/>
                </a:schemeClr>
              </a:solidFill>
              <a:effectLst>
                <a:glow rad="127000">
                  <a:schemeClr val="bg1"/>
                </a:glow>
              </a:effectLst>
              <a:latin typeface="+mn-ea"/>
            </a:endParaRPr>
          </a:p>
        </p:txBody>
      </p:sp>
      <p:pic>
        <p:nvPicPr>
          <p:cNvPr id="78" name="グラフィックス 77">
            <a:extLst>
              <a:ext uri="{FF2B5EF4-FFF2-40B4-BE49-F238E27FC236}">
                <a16:creationId xmlns:a16="http://schemas.microsoft.com/office/drawing/2014/main" id="{26DFAA7B-F271-2209-650F-C0DE81127AD0}"/>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843213" y="3492090"/>
            <a:ext cx="351436" cy="389222"/>
          </a:xfrm>
          <a:prstGeom prst="rect">
            <a:avLst/>
          </a:prstGeom>
        </p:spPr>
      </p:pic>
      <p:cxnSp>
        <p:nvCxnSpPr>
          <p:cNvPr id="96" name="コネクタ: カギ線 95">
            <a:extLst>
              <a:ext uri="{FF2B5EF4-FFF2-40B4-BE49-F238E27FC236}">
                <a16:creationId xmlns:a16="http://schemas.microsoft.com/office/drawing/2014/main" id="{4ED219F2-E4A5-A2E2-EB17-00529594246B}"/>
              </a:ext>
            </a:extLst>
          </p:cNvPr>
          <p:cNvCxnSpPr>
            <a:cxnSpLocks/>
            <a:stCxn id="99" idx="3"/>
            <a:endCxn id="120" idx="0"/>
          </p:cNvCxnSpPr>
          <p:nvPr/>
        </p:nvCxnSpPr>
        <p:spPr>
          <a:xfrm>
            <a:off x="4018351" y="1833040"/>
            <a:ext cx="1908419" cy="1659049"/>
          </a:xfrm>
          <a:prstGeom prst="bentConnector2">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9" name="正方形/長方形 108">
            <a:extLst>
              <a:ext uri="{FF2B5EF4-FFF2-40B4-BE49-F238E27FC236}">
                <a16:creationId xmlns:a16="http://schemas.microsoft.com/office/drawing/2014/main" id="{9DD3B60F-9844-2274-824D-B9E98279C665}"/>
              </a:ext>
            </a:extLst>
          </p:cNvPr>
          <p:cNvSpPr/>
          <p:nvPr/>
        </p:nvSpPr>
        <p:spPr>
          <a:xfrm>
            <a:off x="11128795" y="4523786"/>
            <a:ext cx="873594" cy="209873"/>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200">
                <a:solidFill>
                  <a:schemeClr val="accent4">
                    <a:lumMod val="65000"/>
                    <a:lumOff val="35000"/>
                  </a:schemeClr>
                </a:solidFill>
                <a:effectLst>
                  <a:glow rad="127000">
                    <a:schemeClr val="bg1"/>
                  </a:glow>
                </a:effectLst>
                <a:latin typeface="+mn-ea"/>
              </a:rPr>
              <a:t>完了連絡</a:t>
            </a:r>
            <a:endParaRPr lang="ja-JP" altLang="en-US" sz="1200">
              <a:solidFill>
                <a:srgbClr val="3F6797"/>
              </a:solidFill>
              <a:effectLst>
                <a:glow rad="127000">
                  <a:schemeClr val="bg1"/>
                </a:glow>
              </a:effectLst>
              <a:latin typeface="+mn-ea"/>
            </a:endParaRPr>
          </a:p>
        </p:txBody>
      </p:sp>
      <p:cxnSp>
        <p:nvCxnSpPr>
          <p:cNvPr id="100" name="直線矢印コネクタ 99">
            <a:extLst>
              <a:ext uri="{FF2B5EF4-FFF2-40B4-BE49-F238E27FC236}">
                <a16:creationId xmlns:a16="http://schemas.microsoft.com/office/drawing/2014/main" id="{1E981C3D-3FCD-0FC3-FD1F-35A22EAFA7E7}"/>
              </a:ext>
            </a:extLst>
          </p:cNvPr>
          <p:cNvCxnSpPr>
            <a:cxnSpLocks/>
            <a:stCxn id="65" idx="3"/>
            <a:endCxn id="56" idx="1"/>
          </p:cNvCxnSpPr>
          <p:nvPr/>
        </p:nvCxnSpPr>
        <p:spPr>
          <a:xfrm>
            <a:off x="7880531" y="4870867"/>
            <a:ext cx="846689" cy="0"/>
          </a:xfrm>
          <a:prstGeom prst="straightConnector1">
            <a:avLst/>
          </a:prstGeom>
          <a:ln>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a:extLst>
              <a:ext uri="{FF2B5EF4-FFF2-40B4-BE49-F238E27FC236}">
                <a16:creationId xmlns:a16="http://schemas.microsoft.com/office/drawing/2014/main" id="{BF9E07F1-18A8-BE37-6922-A4134BF0E98B}"/>
              </a:ext>
            </a:extLst>
          </p:cNvPr>
          <p:cNvCxnSpPr>
            <a:cxnSpLocks/>
            <a:stCxn id="56" idx="3"/>
            <a:endCxn id="30" idx="1"/>
          </p:cNvCxnSpPr>
          <p:nvPr/>
        </p:nvCxnSpPr>
        <p:spPr>
          <a:xfrm>
            <a:off x="9078656" y="4870867"/>
            <a:ext cx="625730" cy="0"/>
          </a:xfrm>
          <a:prstGeom prst="straightConnector1">
            <a:avLst/>
          </a:prstGeom>
          <a:ln>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6" name="コネクタ: カギ線 105">
            <a:extLst>
              <a:ext uri="{FF2B5EF4-FFF2-40B4-BE49-F238E27FC236}">
                <a16:creationId xmlns:a16="http://schemas.microsoft.com/office/drawing/2014/main" id="{0868D658-212C-657D-0BC4-BD2313A88D21}"/>
              </a:ext>
            </a:extLst>
          </p:cNvPr>
          <p:cNvCxnSpPr>
            <a:cxnSpLocks/>
            <a:stCxn id="32" idx="3"/>
            <a:endCxn id="33" idx="0"/>
          </p:cNvCxnSpPr>
          <p:nvPr/>
        </p:nvCxnSpPr>
        <p:spPr>
          <a:xfrm>
            <a:off x="1301548" y="1833040"/>
            <a:ext cx="725795" cy="638883"/>
          </a:xfrm>
          <a:prstGeom prst="bentConnector2">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6" name="正方形/長方形 45">
            <a:extLst>
              <a:ext uri="{FF2B5EF4-FFF2-40B4-BE49-F238E27FC236}">
                <a16:creationId xmlns:a16="http://schemas.microsoft.com/office/drawing/2014/main" id="{790DBE00-85A3-5116-F571-69DDA6A7FB13}"/>
              </a:ext>
            </a:extLst>
          </p:cNvPr>
          <p:cNvSpPr/>
          <p:nvPr/>
        </p:nvSpPr>
        <p:spPr>
          <a:xfrm>
            <a:off x="1494090" y="1725637"/>
            <a:ext cx="1057048" cy="209873"/>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200">
                <a:solidFill>
                  <a:schemeClr val="accent4">
                    <a:lumMod val="65000"/>
                    <a:lumOff val="35000"/>
                  </a:schemeClr>
                </a:solidFill>
                <a:effectLst>
                  <a:glow rad="127000">
                    <a:schemeClr val="bg1"/>
                  </a:glow>
                </a:effectLst>
                <a:latin typeface="+mn-ea"/>
                <a:cs typeface="Hiragino Kaku Gothic Pro W3" charset="-128"/>
              </a:rPr>
              <a:t>消込取消申請</a:t>
            </a:r>
          </a:p>
        </p:txBody>
      </p:sp>
      <p:cxnSp>
        <p:nvCxnSpPr>
          <p:cNvPr id="113" name="コネクタ: カギ線 112">
            <a:extLst>
              <a:ext uri="{FF2B5EF4-FFF2-40B4-BE49-F238E27FC236}">
                <a16:creationId xmlns:a16="http://schemas.microsoft.com/office/drawing/2014/main" id="{2DBE4831-5611-1FD2-D2F8-A9F776C0CAC8}"/>
              </a:ext>
            </a:extLst>
          </p:cNvPr>
          <p:cNvCxnSpPr>
            <a:cxnSpLocks/>
            <a:stCxn id="78" idx="3"/>
            <a:endCxn id="99" idx="2"/>
          </p:cNvCxnSpPr>
          <p:nvPr/>
        </p:nvCxnSpPr>
        <p:spPr>
          <a:xfrm flipV="1">
            <a:off x="3194649" y="2027651"/>
            <a:ext cx="647984" cy="1659049"/>
          </a:xfrm>
          <a:prstGeom prst="bentConnector2">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正方形/長方形 22">
            <a:extLst>
              <a:ext uri="{FF2B5EF4-FFF2-40B4-BE49-F238E27FC236}">
                <a16:creationId xmlns:a16="http://schemas.microsoft.com/office/drawing/2014/main" id="{3E319DBA-7D51-6AA2-D98B-3BAAFB7361A7}"/>
              </a:ext>
            </a:extLst>
          </p:cNvPr>
          <p:cNvSpPr/>
          <p:nvPr/>
        </p:nvSpPr>
        <p:spPr>
          <a:xfrm>
            <a:off x="3318311" y="2750318"/>
            <a:ext cx="1057048" cy="209873"/>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200">
                <a:solidFill>
                  <a:schemeClr val="tx1">
                    <a:lumMod val="65000"/>
                    <a:lumOff val="35000"/>
                  </a:schemeClr>
                </a:solidFill>
                <a:effectLst>
                  <a:glow rad="127000">
                    <a:schemeClr val="bg1"/>
                  </a:glow>
                </a:effectLst>
                <a:latin typeface="+mn-ea"/>
              </a:rPr>
              <a:t>対応方針の</a:t>
            </a:r>
            <a:endParaRPr lang="en-US" altLang="ja-JP" sz="1200">
              <a:solidFill>
                <a:schemeClr val="tx1">
                  <a:lumMod val="65000"/>
                  <a:lumOff val="35000"/>
                </a:schemeClr>
              </a:solidFill>
              <a:effectLst>
                <a:glow rad="127000">
                  <a:schemeClr val="bg1"/>
                </a:glow>
              </a:effectLst>
              <a:latin typeface="+mn-ea"/>
            </a:endParaRPr>
          </a:p>
          <a:p>
            <a:pPr algn="ctr"/>
            <a:r>
              <a:rPr lang="ja-JP" altLang="en-US" sz="1200">
                <a:solidFill>
                  <a:schemeClr val="tx1">
                    <a:lumMod val="65000"/>
                    <a:lumOff val="35000"/>
                  </a:schemeClr>
                </a:solidFill>
                <a:effectLst>
                  <a:glow rad="127000">
                    <a:schemeClr val="bg1"/>
                  </a:glow>
                </a:effectLst>
                <a:latin typeface="+mn-ea"/>
              </a:rPr>
              <a:t>報告</a:t>
            </a:r>
            <a:r>
              <a:rPr lang="ja-JP" altLang="en-US" sz="1200">
                <a:solidFill>
                  <a:srgbClr val="3F6797"/>
                </a:solidFill>
                <a:effectLst>
                  <a:glow rad="127000">
                    <a:schemeClr val="bg1"/>
                  </a:glow>
                </a:effectLst>
                <a:latin typeface="+mn-ea"/>
              </a:rPr>
              <a:t>❶</a:t>
            </a:r>
            <a:endParaRPr lang="en-US" altLang="ja-JP" sz="1200">
              <a:solidFill>
                <a:srgbClr val="3F6797"/>
              </a:solidFill>
              <a:effectLst>
                <a:glow rad="127000">
                  <a:schemeClr val="bg1"/>
                </a:glow>
              </a:effectLst>
              <a:latin typeface="+mn-ea"/>
            </a:endParaRPr>
          </a:p>
        </p:txBody>
      </p:sp>
      <p:cxnSp>
        <p:nvCxnSpPr>
          <p:cNvPr id="117" name="コネクタ: カギ線 116">
            <a:extLst>
              <a:ext uri="{FF2B5EF4-FFF2-40B4-BE49-F238E27FC236}">
                <a16:creationId xmlns:a16="http://schemas.microsoft.com/office/drawing/2014/main" id="{8D2AA32E-47B3-20D3-968D-F7B901978C23}"/>
              </a:ext>
            </a:extLst>
          </p:cNvPr>
          <p:cNvCxnSpPr>
            <a:cxnSpLocks/>
            <a:stCxn id="137" idx="3"/>
            <a:endCxn id="65" idx="0"/>
          </p:cNvCxnSpPr>
          <p:nvPr/>
        </p:nvCxnSpPr>
        <p:spPr>
          <a:xfrm>
            <a:off x="6928849" y="3686700"/>
            <a:ext cx="775964" cy="989555"/>
          </a:xfrm>
          <a:prstGeom prst="bentConnector2">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9" name="正方形/長方形 68">
            <a:extLst>
              <a:ext uri="{FF2B5EF4-FFF2-40B4-BE49-F238E27FC236}">
                <a16:creationId xmlns:a16="http://schemas.microsoft.com/office/drawing/2014/main" id="{F257FC27-6C77-1C3C-7658-F7B479C2616A}"/>
              </a:ext>
            </a:extLst>
          </p:cNvPr>
          <p:cNvSpPr/>
          <p:nvPr/>
        </p:nvSpPr>
        <p:spPr>
          <a:xfrm>
            <a:off x="7008900" y="3588262"/>
            <a:ext cx="1406931" cy="209873"/>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en-US" altLang="ja-JP" sz="1200">
                <a:solidFill>
                  <a:schemeClr val="accent4">
                    <a:lumMod val="65000"/>
                    <a:lumOff val="35000"/>
                  </a:schemeClr>
                </a:solidFill>
                <a:effectLst>
                  <a:glow rad="127000">
                    <a:schemeClr val="bg1"/>
                  </a:glow>
                </a:effectLst>
                <a:latin typeface="+mn-ea"/>
              </a:rPr>
              <a:t>ZD</a:t>
            </a:r>
            <a:r>
              <a:rPr lang="ja-JP" altLang="en-US" sz="1200">
                <a:solidFill>
                  <a:schemeClr val="accent4">
                    <a:lumMod val="65000"/>
                    <a:lumOff val="35000"/>
                  </a:schemeClr>
                </a:solidFill>
                <a:effectLst>
                  <a:glow rad="127000">
                    <a:schemeClr val="bg1"/>
                  </a:glow>
                </a:effectLst>
                <a:latin typeface="+mn-ea"/>
              </a:rPr>
              <a:t>手作成の申請</a:t>
            </a:r>
            <a:r>
              <a:rPr lang="ja-JP" altLang="en-US" sz="1200">
                <a:solidFill>
                  <a:srgbClr val="3F6797"/>
                </a:solidFill>
                <a:effectLst>
                  <a:glow rad="127000">
                    <a:schemeClr val="bg1"/>
                  </a:glow>
                </a:effectLst>
                <a:latin typeface="+mn-ea"/>
              </a:rPr>
              <a:t>❷</a:t>
            </a:r>
          </a:p>
        </p:txBody>
      </p:sp>
      <p:grpSp>
        <p:nvGrpSpPr>
          <p:cNvPr id="183" name="グループ化 182">
            <a:extLst>
              <a:ext uri="{FF2B5EF4-FFF2-40B4-BE49-F238E27FC236}">
                <a16:creationId xmlns:a16="http://schemas.microsoft.com/office/drawing/2014/main" id="{3D280998-1ECE-B8EA-6B40-053C0CDA0BE9}"/>
              </a:ext>
            </a:extLst>
          </p:cNvPr>
          <p:cNvGrpSpPr/>
          <p:nvPr/>
        </p:nvGrpSpPr>
        <p:grpSpPr>
          <a:xfrm>
            <a:off x="7054895" y="3856228"/>
            <a:ext cx="1314940" cy="312066"/>
            <a:chOff x="7305163" y="3052685"/>
            <a:chExt cx="1346984" cy="321739"/>
          </a:xfrm>
        </p:grpSpPr>
        <p:sp>
          <p:nvSpPr>
            <p:cNvPr id="37" name="テキスト ボックス 36">
              <a:extLst>
                <a:ext uri="{FF2B5EF4-FFF2-40B4-BE49-F238E27FC236}">
                  <a16:creationId xmlns:a16="http://schemas.microsoft.com/office/drawing/2014/main" id="{3FAA6691-EE45-B3D1-B562-54F8C185AC6F}"/>
                </a:ext>
              </a:extLst>
            </p:cNvPr>
            <p:cNvSpPr txBox="1"/>
            <p:nvPr/>
          </p:nvSpPr>
          <p:spPr bwMode="auto">
            <a:xfrm>
              <a:off x="7716147" y="3116463"/>
              <a:ext cx="936000" cy="253916"/>
            </a:xfrm>
            <a:prstGeom prst="rect">
              <a:avLst/>
            </a:prstGeom>
            <a:noFill/>
            <a:ln w="9525">
              <a:noFill/>
              <a:miter lim="800000"/>
              <a:headEnd/>
              <a:tailEnd/>
            </a:ln>
          </p:spPr>
          <p:txBody>
            <a:bodyPr wrap="square" anchor="ctr">
              <a:spAutoFit/>
            </a:bodyPr>
            <a:lstStyle/>
            <a:p>
              <a:r>
                <a:rPr lang="ja-JP" altLang="en-US" sz="1050" b="1">
                  <a:solidFill>
                    <a:srgbClr val="3F6797"/>
                  </a:solidFill>
                  <a:effectLst>
                    <a:glow rad="127000">
                      <a:schemeClr val="bg1"/>
                    </a:glow>
                  </a:effectLst>
                </a:rPr>
                <a:t>＋請求書</a:t>
              </a:r>
              <a:r>
                <a:rPr lang="en-US" altLang="ja-JP" sz="1050" b="1">
                  <a:solidFill>
                    <a:srgbClr val="3F6797"/>
                  </a:solidFill>
                  <a:effectLst>
                    <a:glow rad="127000">
                      <a:schemeClr val="bg1"/>
                    </a:glow>
                  </a:effectLst>
                </a:rPr>
                <a:t>No</a:t>
              </a:r>
              <a:endParaRPr lang="ja-JP" altLang="en-US" sz="1050" b="1">
                <a:solidFill>
                  <a:srgbClr val="3F6797"/>
                </a:solidFill>
                <a:effectLst>
                  <a:glow rad="127000">
                    <a:schemeClr val="bg1"/>
                  </a:glow>
                </a:effectLst>
              </a:endParaRPr>
            </a:p>
          </p:txBody>
        </p:sp>
        <p:grpSp>
          <p:nvGrpSpPr>
            <p:cNvPr id="180" name="グループ化 179">
              <a:extLst>
                <a:ext uri="{FF2B5EF4-FFF2-40B4-BE49-F238E27FC236}">
                  <a16:creationId xmlns:a16="http://schemas.microsoft.com/office/drawing/2014/main" id="{5218EBFF-CDFB-0933-FB95-7C5BF61B8446}"/>
                </a:ext>
              </a:extLst>
            </p:cNvPr>
            <p:cNvGrpSpPr/>
            <p:nvPr/>
          </p:nvGrpSpPr>
          <p:grpSpPr>
            <a:xfrm>
              <a:off x="7305163" y="3052685"/>
              <a:ext cx="584928" cy="321739"/>
              <a:chOff x="7136433" y="2938461"/>
              <a:chExt cx="910332" cy="500727"/>
            </a:xfrm>
          </p:grpSpPr>
          <p:pic>
            <p:nvPicPr>
              <p:cNvPr id="181" name="グラフィックス 180">
                <a:extLst>
                  <a:ext uri="{FF2B5EF4-FFF2-40B4-BE49-F238E27FC236}">
                    <a16:creationId xmlns:a16="http://schemas.microsoft.com/office/drawing/2014/main" id="{0ACA3208-9500-D8C4-7E08-7AA56F6FC09C}"/>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341488" y="2938461"/>
                <a:ext cx="500727" cy="500727"/>
              </a:xfrm>
              <a:prstGeom prst="rect">
                <a:avLst/>
              </a:prstGeom>
            </p:spPr>
          </p:pic>
          <p:sp>
            <p:nvSpPr>
              <p:cNvPr id="182" name="テキスト ボックス 181">
                <a:extLst>
                  <a:ext uri="{FF2B5EF4-FFF2-40B4-BE49-F238E27FC236}">
                    <a16:creationId xmlns:a16="http://schemas.microsoft.com/office/drawing/2014/main" id="{338C7C32-A4D9-39F3-E627-7E5E6AD35D79}"/>
                  </a:ext>
                </a:extLst>
              </p:cNvPr>
              <p:cNvSpPr txBox="1"/>
              <p:nvPr/>
            </p:nvSpPr>
            <p:spPr bwMode="auto">
              <a:xfrm>
                <a:off x="7136433" y="3102620"/>
                <a:ext cx="910332" cy="253916"/>
              </a:xfrm>
              <a:prstGeom prst="rect">
                <a:avLst/>
              </a:prstGeom>
              <a:noFill/>
              <a:ln w="9525">
                <a:noFill/>
                <a:miter lim="800000"/>
                <a:headEnd/>
                <a:tailEnd/>
              </a:ln>
            </p:spPr>
            <p:txBody>
              <a:bodyPr wrap="square" anchor="ctr">
                <a:spAutoFit/>
              </a:bodyPr>
              <a:lstStyle/>
              <a:p>
                <a:pPr algn="ctr"/>
                <a:r>
                  <a:rPr lang="en-US" altLang="ja-JP" sz="1050" b="1">
                    <a:solidFill>
                      <a:srgbClr val="3F6797"/>
                    </a:solidFill>
                    <a:effectLst>
                      <a:glow rad="127000">
                        <a:schemeClr val="bg1"/>
                      </a:glow>
                    </a:effectLst>
                  </a:rPr>
                  <a:t>Excel</a:t>
                </a:r>
                <a:endParaRPr lang="ja-JP" altLang="en-US" sz="1050" b="1">
                  <a:solidFill>
                    <a:srgbClr val="3F6797"/>
                  </a:solidFill>
                  <a:effectLst>
                    <a:glow rad="127000">
                      <a:schemeClr val="bg1"/>
                    </a:glow>
                  </a:effectLst>
                </a:endParaRPr>
              </a:p>
            </p:txBody>
          </p:sp>
        </p:grpSp>
      </p:grpSp>
    </p:spTree>
    <p:extLst>
      <p:ext uri="{BB962C8B-B14F-4D97-AF65-F5344CB8AC3E}">
        <p14:creationId xmlns:p14="http://schemas.microsoft.com/office/powerpoint/2010/main" val="40091051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AF698F5E-9C69-3D1B-8DC6-B21206EA6A81}"/>
              </a:ext>
            </a:extLst>
          </p:cNvPr>
          <p:cNvSpPr>
            <a:spLocks noGrp="1"/>
          </p:cNvSpPr>
          <p:nvPr>
            <p:ph type="title"/>
          </p:nvPr>
        </p:nvSpPr>
        <p:spPr/>
        <p:txBody>
          <a:bodyPr/>
          <a:lstStyle/>
          <a:p>
            <a:r>
              <a:rPr kumimoji="1" lang="ja-JP" altLang="en-US"/>
              <a:t>背景</a:t>
            </a:r>
          </a:p>
        </p:txBody>
      </p:sp>
      <p:sp>
        <p:nvSpPr>
          <p:cNvPr id="4" name="スライド番号プレースホルダー 3">
            <a:extLst>
              <a:ext uri="{FF2B5EF4-FFF2-40B4-BE49-F238E27FC236}">
                <a16:creationId xmlns:a16="http://schemas.microsoft.com/office/drawing/2014/main" id="{3633D630-5961-F50E-57AB-37C9A2A089E4}"/>
              </a:ext>
            </a:extLst>
          </p:cNvPr>
          <p:cNvSpPr>
            <a:spLocks noGrp="1"/>
          </p:cNvSpPr>
          <p:nvPr>
            <p:ph type="sldNum" sz="quarter" idx="10"/>
          </p:nvPr>
        </p:nvSpPr>
        <p:spPr/>
        <p:txBody>
          <a:bodyPr/>
          <a:lstStyle/>
          <a:p>
            <a:pPr>
              <a:defRPr/>
            </a:pPr>
            <a:fld id="{EB72A429-DDC7-41CC-AC2C-79132BE59620}" type="slidenum">
              <a:rPr lang="en-US" altLang="ja-JP" smtClean="0"/>
              <a:pPr>
                <a:defRPr/>
              </a:pPr>
              <a:t>34</a:t>
            </a:fld>
            <a:endParaRPr lang="en-US" altLang="ja-JP"/>
          </a:p>
        </p:txBody>
      </p:sp>
      <p:pic>
        <p:nvPicPr>
          <p:cNvPr id="132" name="図 131">
            <a:extLst>
              <a:ext uri="{FF2B5EF4-FFF2-40B4-BE49-F238E27FC236}">
                <a16:creationId xmlns:a16="http://schemas.microsoft.com/office/drawing/2014/main" id="{1A206975-5358-B874-C100-ED790EE39F8E}"/>
              </a:ext>
            </a:extLst>
          </p:cNvPr>
          <p:cNvPicPr>
            <a:picLocks noChangeAspect="1"/>
          </p:cNvPicPr>
          <p:nvPr/>
        </p:nvPicPr>
        <p:blipFill>
          <a:blip r:embed="rId2"/>
          <a:stretch>
            <a:fillRect/>
          </a:stretch>
        </p:blipFill>
        <p:spPr>
          <a:xfrm>
            <a:off x="1594289" y="712449"/>
            <a:ext cx="8558705" cy="4803227"/>
          </a:xfrm>
          <a:prstGeom prst="rect">
            <a:avLst/>
          </a:prstGeom>
        </p:spPr>
      </p:pic>
      <p:sp>
        <p:nvSpPr>
          <p:cNvPr id="133" name="正方形/長方形 132">
            <a:extLst>
              <a:ext uri="{FF2B5EF4-FFF2-40B4-BE49-F238E27FC236}">
                <a16:creationId xmlns:a16="http://schemas.microsoft.com/office/drawing/2014/main" id="{1145DAAE-7BCF-5DCA-C0A0-7BD0B127BBBB}"/>
              </a:ext>
            </a:extLst>
          </p:cNvPr>
          <p:cNvSpPr/>
          <p:nvPr/>
        </p:nvSpPr>
        <p:spPr>
          <a:xfrm>
            <a:off x="1896380" y="4064305"/>
            <a:ext cx="4285406" cy="369773"/>
          </a:xfrm>
          <a:prstGeom prst="rect">
            <a:avLst/>
          </a:prstGeom>
          <a:solidFill>
            <a:srgbClr val="FFEBEB">
              <a:alpha val="30000"/>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endParaRPr kumimoji="1" lang="ja-JP" altLang="en-US" sz="1000">
              <a:solidFill>
                <a:schemeClr val="accent4">
                  <a:lumMod val="65000"/>
                  <a:lumOff val="35000"/>
                </a:schemeClr>
              </a:solidFill>
              <a:latin typeface="+mn-ea"/>
            </a:endParaRPr>
          </a:p>
        </p:txBody>
      </p:sp>
      <p:sp>
        <p:nvSpPr>
          <p:cNvPr id="134" name="正方形/長方形 133">
            <a:extLst>
              <a:ext uri="{FF2B5EF4-FFF2-40B4-BE49-F238E27FC236}">
                <a16:creationId xmlns:a16="http://schemas.microsoft.com/office/drawing/2014/main" id="{C77FF8EF-4FB8-0B41-FD3D-E0BBE94C0022}"/>
              </a:ext>
            </a:extLst>
          </p:cNvPr>
          <p:cNvSpPr/>
          <p:nvPr/>
        </p:nvSpPr>
        <p:spPr>
          <a:xfrm>
            <a:off x="7185455" y="2644639"/>
            <a:ext cx="2595015" cy="277331"/>
          </a:xfrm>
          <a:prstGeom prst="rect">
            <a:avLst/>
          </a:prstGeom>
          <a:solidFill>
            <a:srgbClr val="FFEBEB">
              <a:alpha val="30000"/>
            </a:srgb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endParaRPr kumimoji="1" lang="ja-JP" altLang="en-US" sz="1000">
              <a:solidFill>
                <a:schemeClr val="accent4">
                  <a:lumMod val="65000"/>
                  <a:lumOff val="35000"/>
                </a:schemeClr>
              </a:solidFill>
              <a:latin typeface="+mn-ea"/>
            </a:endParaRPr>
          </a:p>
        </p:txBody>
      </p:sp>
      <p:sp>
        <p:nvSpPr>
          <p:cNvPr id="135" name="正方形/長方形 134">
            <a:extLst>
              <a:ext uri="{FF2B5EF4-FFF2-40B4-BE49-F238E27FC236}">
                <a16:creationId xmlns:a16="http://schemas.microsoft.com/office/drawing/2014/main" id="{0A540D54-48EA-045C-9A86-7F6D83EFD2CC}"/>
              </a:ext>
            </a:extLst>
          </p:cNvPr>
          <p:cNvSpPr/>
          <p:nvPr/>
        </p:nvSpPr>
        <p:spPr>
          <a:xfrm>
            <a:off x="3013786" y="3836869"/>
            <a:ext cx="3168000" cy="218283"/>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en-US" altLang="ja-JP" sz="1200" b="1">
                <a:solidFill>
                  <a:srgbClr val="C00000"/>
                </a:solidFill>
                <a:effectLst>
                  <a:glow rad="127000">
                    <a:schemeClr val="bg1"/>
                  </a:glow>
                </a:effectLst>
                <a:latin typeface="+mn-ea"/>
              </a:rPr>
              <a:t>ZD</a:t>
            </a:r>
            <a:r>
              <a:rPr lang="ja-JP" altLang="en-US" sz="1200" b="1">
                <a:solidFill>
                  <a:srgbClr val="C00000"/>
                </a:solidFill>
                <a:effectLst>
                  <a:glow rad="127000">
                    <a:schemeClr val="bg1"/>
                  </a:glow>
                </a:effectLst>
                <a:latin typeface="+mn-ea"/>
              </a:rPr>
              <a:t>ツールで</a:t>
            </a:r>
            <a:r>
              <a:rPr lang="en-US" altLang="ja-JP" sz="1200" b="1">
                <a:solidFill>
                  <a:srgbClr val="C00000"/>
                </a:solidFill>
                <a:effectLst>
                  <a:glow rad="127000">
                    <a:schemeClr val="bg1"/>
                  </a:glow>
                </a:effectLst>
                <a:latin typeface="+mn-ea"/>
              </a:rPr>
              <a:t>100</a:t>
            </a:r>
            <a:r>
              <a:rPr lang="ja-JP" altLang="en-US" sz="1200" b="1">
                <a:solidFill>
                  <a:srgbClr val="C00000"/>
                </a:solidFill>
                <a:effectLst>
                  <a:glow rad="127000">
                    <a:schemeClr val="bg1"/>
                  </a:glow>
                </a:effectLst>
                <a:latin typeface="+mn-ea"/>
              </a:rPr>
              <a:t>点を取れないケースが存在する</a:t>
            </a:r>
            <a:endParaRPr kumimoji="1" lang="ja-JP" altLang="en-US" sz="1200" b="1">
              <a:solidFill>
                <a:srgbClr val="C00000"/>
              </a:solidFill>
              <a:effectLst>
                <a:glow rad="127000">
                  <a:schemeClr val="bg1"/>
                </a:glow>
              </a:effectLst>
              <a:latin typeface="+mn-ea"/>
            </a:endParaRPr>
          </a:p>
        </p:txBody>
      </p:sp>
      <p:sp>
        <p:nvSpPr>
          <p:cNvPr id="136" name="正方形/長方形 135">
            <a:extLst>
              <a:ext uri="{FF2B5EF4-FFF2-40B4-BE49-F238E27FC236}">
                <a16:creationId xmlns:a16="http://schemas.microsoft.com/office/drawing/2014/main" id="{605DF036-951F-FD63-6A00-F9BDE28530E9}"/>
              </a:ext>
            </a:extLst>
          </p:cNvPr>
          <p:cNvSpPr/>
          <p:nvPr/>
        </p:nvSpPr>
        <p:spPr>
          <a:xfrm>
            <a:off x="7185453" y="2946931"/>
            <a:ext cx="3312000" cy="88993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171450" indent="-171450">
              <a:buFont typeface="Wingdings" panose="05000000000000000000" pitchFamily="2" charset="2"/>
              <a:buChar char="ü"/>
            </a:pPr>
            <a:r>
              <a:rPr lang="en-US" altLang="ja-JP" sz="1100" b="1">
                <a:solidFill>
                  <a:srgbClr val="C00000"/>
                </a:solidFill>
                <a:effectLst>
                  <a:glow rad="127000">
                    <a:schemeClr val="bg1"/>
                  </a:glow>
                </a:effectLst>
                <a:latin typeface="+mn-ea"/>
              </a:rPr>
              <a:t>[BI</a:t>
            </a:r>
            <a:r>
              <a:rPr lang="ja-JP" altLang="en-US" sz="1100" b="1">
                <a:solidFill>
                  <a:srgbClr val="C00000"/>
                </a:solidFill>
                <a:effectLst>
                  <a:glow rad="127000">
                    <a:schemeClr val="bg1"/>
                  </a:glow>
                </a:effectLst>
                <a:latin typeface="+mn-ea"/>
              </a:rPr>
              <a:t>ツール</a:t>
            </a:r>
            <a:r>
              <a:rPr lang="en-US" altLang="ja-JP" sz="1100" b="1">
                <a:solidFill>
                  <a:srgbClr val="C00000"/>
                </a:solidFill>
                <a:effectLst>
                  <a:glow rad="127000">
                    <a:schemeClr val="bg1"/>
                  </a:glow>
                </a:effectLst>
                <a:latin typeface="+mn-ea"/>
              </a:rPr>
              <a:t>]</a:t>
            </a:r>
            <a:r>
              <a:rPr lang="ja-JP" altLang="en-US" sz="1100" b="1">
                <a:solidFill>
                  <a:srgbClr val="C00000"/>
                </a:solidFill>
                <a:effectLst>
                  <a:glow rad="127000">
                    <a:schemeClr val="bg1"/>
                  </a:glow>
                </a:effectLst>
                <a:latin typeface="+mn-ea"/>
              </a:rPr>
              <a:t> 該当ケースの場合、メッセージを</a:t>
            </a:r>
            <a:r>
              <a:rPr kumimoji="1" lang="ja-JP" altLang="en-US" sz="1100" b="1">
                <a:solidFill>
                  <a:srgbClr val="C00000"/>
                </a:solidFill>
                <a:effectLst>
                  <a:glow rad="127000">
                    <a:schemeClr val="bg1"/>
                  </a:glow>
                </a:effectLst>
                <a:latin typeface="+mn-ea"/>
              </a:rPr>
              <a:t>出力する</a:t>
            </a:r>
            <a:endParaRPr kumimoji="1" lang="en-US" altLang="ja-JP" sz="1100" b="1">
              <a:solidFill>
                <a:srgbClr val="C00000"/>
              </a:solidFill>
              <a:effectLst>
                <a:glow rad="127000">
                  <a:schemeClr val="bg1"/>
                </a:glow>
              </a:effectLst>
              <a:latin typeface="+mn-ea"/>
            </a:endParaRPr>
          </a:p>
          <a:p>
            <a:pPr marL="171450" indent="-171450">
              <a:buFont typeface="Wingdings" panose="05000000000000000000" pitchFamily="2" charset="2"/>
              <a:buChar char="ü"/>
            </a:pPr>
            <a:r>
              <a:rPr lang="en-US" altLang="ja-JP" sz="1100" b="1">
                <a:solidFill>
                  <a:srgbClr val="C00000"/>
                </a:solidFill>
                <a:effectLst>
                  <a:glow rad="127000">
                    <a:schemeClr val="bg1"/>
                  </a:glow>
                </a:effectLst>
                <a:latin typeface="+mn-ea"/>
              </a:rPr>
              <a:t>[</a:t>
            </a:r>
            <a:r>
              <a:rPr lang="ja-JP" altLang="en-US" sz="1100" b="1">
                <a:solidFill>
                  <a:srgbClr val="C00000"/>
                </a:solidFill>
                <a:effectLst>
                  <a:glow rad="127000">
                    <a:schemeClr val="bg1"/>
                  </a:glow>
                </a:effectLst>
                <a:latin typeface="+mn-ea"/>
              </a:rPr>
              <a:t>経理業務</a:t>
            </a:r>
            <a:r>
              <a:rPr lang="en-US" altLang="ja-JP" sz="1100" b="1">
                <a:solidFill>
                  <a:srgbClr val="C00000"/>
                </a:solidFill>
                <a:effectLst>
                  <a:glow rad="127000">
                    <a:schemeClr val="bg1"/>
                  </a:glow>
                </a:effectLst>
                <a:latin typeface="+mn-ea"/>
              </a:rPr>
              <a:t>] </a:t>
            </a:r>
            <a:r>
              <a:rPr lang="ja-JP" altLang="en-US" sz="1100" b="1">
                <a:solidFill>
                  <a:srgbClr val="C00000"/>
                </a:solidFill>
                <a:effectLst>
                  <a:glow rad="127000">
                    <a:schemeClr val="bg1"/>
                  </a:glow>
                </a:effectLst>
                <a:latin typeface="+mn-ea"/>
              </a:rPr>
              <a:t>原則、</a:t>
            </a:r>
            <a:r>
              <a:rPr lang="en-US" altLang="ja-JP" sz="1100" b="1">
                <a:solidFill>
                  <a:srgbClr val="C00000"/>
                </a:solidFill>
                <a:effectLst>
                  <a:glow rad="127000">
                    <a:schemeClr val="bg1"/>
                  </a:glow>
                </a:effectLst>
                <a:latin typeface="+mn-ea"/>
              </a:rPr>
              <a:t>SAP</a:t>
            </a:r>
            <a:r>
              <a:rPr lang="ja-JP" altLang="en-US" sz="1100" b="1">
                <a:solidFill>
                  <a:srgbClr val="C00000"/>
                </a:solidFill>
                <a:effectLst>
                  <a:glow rad="127000">
                    <a:schemeClr val="bg1"/>
                  </a:glow>
                </a:effectLst>
                <a:latin typeface="+mn-ea"/>
              </a:rPr>
              <a:t>振伝登録で対応する</a:t>
            </a:r>
            <a:endParaRPr lang="en-US" altLang="ja-JP" sz="1100" b="1">
              <a:solidFill>
                <a:srgbClr val="C00000"/>
              </a:solidFill>
              <a:effectLst>
                <a:glow rad="127000">
                  <a:schemeClr val="bg1"/>
                </a:glow>
              </a:effectLst>
              <a:latin typeface="+mn-ea"/>
            </a:endParaRPr>
          </a:p>
          <a:p>
            <a:pPr marL="171450" indent="-171450">
              <a:buFont typeface="Wingdings" panose="05000000000000000000" pitchFamily="2" charset="2"/>
              <a:buChar char="ü"/>
            </a:pPr>
            <a:r>
              <a:rPr lang="en-US" altLang="ja-JP" sz="1100" b="1">
                <a:solidFill>
                  <a:srgbClr val="C00000"/>
                </a:solidFill>
                <a:effectLst>
                  <a:glow rad="127000">
                    <a:schemeClr val="bg1"/>
                  </a:glow>
                </a:effectLst>
                <a:latin typeface="+mn-ea"/>
              </a:rPr>
              <a:t>[</a:t>
            </a:r>
            <a:r>
              <a:rPr lang="ja-JP" altLang="en-US" sz="1100" b="1">
                <a:solidFill>
                  <a:srgbClr val="C00000"/>
                </a:solidFill>
                <a:effectLst>
                  <a:glow rad="127000">
                    <a:schemeClr val="bg1"/>
                  </a:glow>
                </a:effectLst>
                <a:latin typeface="+mn-ea"/>
              </a:rPr>
              <a:t>保守業務</a:t>
            </a:r>
            <a:r>
              <a:rPr lang="en-US" altLang="ja-JP" sz="1100" b="1">
                <a:solidFill>
                  <a:srgbClr val="C00000"/>
                </a:solidFill>
                <a:effectLst>
                  <a:glow rad="127000">
                    <a:schemeClr val="bg1"/>
                  </a:glow>
                </a:effectLst>
                <a:latin typeface="+mn-ea"/>
              </a:rPr>
              <a:t>]</a:t>
            </a:r>
            <a:r>
              <a:rPr lang="ja-JP" altLang="en-US" sz="1100" b="1">
                <a:solidFill>
                  <a:srgbClr val="C00000"/>
                </a:solidFill>
                <a:effectLst>
                  <a:glow rad="127000">
                    <a:schemeClr val="bg1"/>
                  </a:glow>
                </a:effectLst>
                <a:latin typeface="+mn-ea"/>
              </a:rPr>
              <a:t> </a:t>
            </a:r>
            <a:r>
              <a:rPr lang="en-US" altLang="ja-JP" sz="1100" b="1">
                <a:solidFill>
                  <a:srgbClr val="C00000"/>
                </a:solidFill>
                <a:effectLst>
                  <a:glow rad="127000">
                    <a:schemeClr val="bg1"/>
                  </a:glow>
                </a:effectLst>
                <a:latin typeface="+mn-ea"/>
              </a:rPr>
              <a:t>Neo</a:t>
            </a:r>
            <a:r>
              <a:rPr lang="ja-JP" altLang="en-US" sz="1100" b="1">
                <a:solidFill>
                  <a:srgbClr val="C00000"/>
                </a:solidFill>
                <a:effectLst>
                  <a:glow rad="127000">
                    <a:schemeClr val="bg1"/>
                  </a:glow>
                </a:effectLst>
                <a:latin typeface="+mn-ea"/>
              </a:rPr>
              <a:t>＝</a:t>
            </a:r>
            <a:r>
              <a:rPr lang="en-US" altLang="ja-JP" sz="1100" b="1">
                <a:solidFill>
                  <a:srgbClr val="C00000"/>
                </a:solidFill>
                <a:effectLst>
                  <a:glow rad="127000">
                    <a:schemeClr val="bg1"/>
                  </a:glow>
                </a:effectLst>
                <a:latin typeface="+mn-ea"/>
              </a:rPr>
              <a:t>SAP</a:t>
            </a:r>
            <a:r>
              <a:rPr lang="ja-JP" altLang="en-US" sz="1100" b="1">
                <a:solidFill>
                  <a:srgbClr val="C00000"/>
                </a:solidFill>
                <a:effectLst>
                  <a:glow rad="127000">
                    <a:schemeClr val="bg1"/>
                  </a:glow>
                </a:effectLst>
                <a:latin typeface="+mn-ea"/>
              </a:rPr>
              <a:t>状態を作りたい場合は、</a:t>
            </a:r>
            <a:br>
              <a:rPr lang="en-US" altLang="ja-JP" sz="1100" b="1">
                <a:solidFill>
                  <a:srgbClr val="C00000"/>
                </a:solidFill>
                <a:effectLst>
                  <a:glow rad="127000">
                    <a:schemeClr val="bg1"/>
                  </a:glow>
                </a:effectLst>
                <a:latin typeface="+mn-ea"/>
              </a:rPr>
            </a:br>
            <a:r>
              <a:rPr lang="en-US" altLang="ja-JP" sz="1100" b="1">
                <a:solidFill>
                  <a:srgbClr val="C00000"/>
                </a:solidFill>
                <a:effectLst>
                  <a:glow rad="127000">
                    <a:schemeClr val="bg1"/>
                  </a:glow>
                </a:effectLst>
                <a:latin typeface="+mn-ea"/>
              </a:rPr>
              <a:t>2</a:t>
            </a:r>
            <a:r>
              <a:rPr lang="ja-JP" altLang="en-US" sz="1100" b="1">
                <a:solidFill>
                  <a:srgbClr val="C00000"/>
                </a:solidFill>
                <a:effectLst>
                  <a:glow rad="127000">
                    <a:schemeClr val="bg1"/>
                  </a:glow>
                </a:effectLst>
                <a:latin typeface="+mn-ea"/>
              </a:rPr>
              <a:t>週間程度の期間をもらって対応</a:t>
            </a:r>
            <a:br>
              <a:rPr lang="en-US" altLang="ja-JP" sz="1100" b="1">
                <a:solidFill>
                  <a:srgbClr val="C00000"/>
                </a:solidFill>
                <a:effectLst>
                  <a:glow rad="127000">
                    <a:schemeClr val="bg1"/>
                  </a:glow>
                </a:effectLst>
                <a:latin typeface="+mn-ea"/>
              </a:rPr>
            </a:br>
            <a:r>
              <a:rPr lang="ja-JP" altLang="en-US" sz="1100" b="1">
                <a:solidFill>
                  <a:srgbClr val="C00000"/>
                </a:solidFill>
                <a:effectLst>
                  <a:glow rad="127000">
                    <a:schemeClr val="bg1"/>
                  </a:glow>
                </a:effectLst>
                <a:latin typeface="+mn-ea"/>
              </a:rPr>
              <a:t>└ </a:t>
            </a:r>
            <a:r>
              <a:rPr lang="en-US" altLang="ja-JP" sz="1100" b="1">
                <a:solidFill>
                  <a:srgbClr val="C00000"/>
                </a:solidFill>
                <a:effectLst>
                  <a:glow rad="127000">
                    <a:schemeClr val="bg1"/>
                  </a:glow>
                </a:effectLst>
                <a:latin typeface="+mn-ea"/>
              </a:rPr>
              <a:t>ZD</a:t>
            </a:r>
            <a:r>
              <a:rPr lang="ja-JP" altLang="en-US" sz="1100" b="1">
                <a:solidFill>
                  <a:srgbClr val="C00000"/>
                </a:solidFill>
                <a:effectLst>
                  <a:glow rad="127000">
                    <a:schemeClr val="bg1"/>
                  </a:glow>
                </a:effectLst>
                <a:latin typeface="+mn-ea"/>
              </a:rPr>
              <a:t>伝票ファイルを手作成する方針で検討</a:t>
            </a:r>
            <a:endParaRPr kumimoji="1" lang="en-US" altLang="ja-JP" sz="1100" b="1">
              <a:solidFill>
                <a:srgbClr val="C00000"/>
              </a:solidFill>
              <a:effectLst>
                <a:glow rad="127000">
                  <a:schemeClr val="bg1"/>
                </a:glow>
              </a:effectLst>
              <a:latin typeface="+mn-ea"/>
            </a:endParaRPr>
          </a:p>
        </p:txBody>
      </p:sp>
      <p:cxnSp>
        <p:nvCxnSpPr>
          <p:cNvPr id="138" name="コネクタ: カギ線 137">
            <a:extLst>
              <a:ext uri="{FF2B5EF4-FFF2-40B4-BE49-F238E27FC236}">
                <a16:creationId xmlns:a16="http://schemas.microsoft.com/office/drawing/2014/main" id="{0617F769-B46C-F110-B463-4EDB782AFCF6}"/>
              </a:ext>
            </a:extLst>
          </p:cNvPr>
          <p:cNvCxnSpPr>
            <a:cxnSpLocks/>
            <a:stCxn id="135" idx="3"/>
            <a:endCxn id="136" idx="1"/>
          </p:cNvCxnSpPr>
          <p:nvPr/>
        </p:nvCxnSpPr>
        <p:spPr>
          <a:xfrm flipV="1">
            <a:off x="6181786" y="3391900"/>
            <a:ext cx="1003667" cy="554111"/>
          </a:xfrm>
          <a:prstGeom prst="bentConnector3">
            <a:avLst>
              <a:gd name="adj1" fmla="val 4503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7" name="正方形/長方形 146">
            <a:extLst>
              <a:ext uri="{FF2B5EF4-FFF2-40B4-BE49-F238E27FC236}">
                <a16:creationId xmlns:a16="http://schemas.microsoft.com/office/drawing/2014/main" id="{968D9CAE-BA5B-604B-0B36-EA87298E2133}"/>
              </a:ext>
            </a:extLst>
          </p:cNvPr>
          <p:cNvSpPr/>
          <p:nvPr/>
        </p:nvSpPr>
        <p:spPr>
          <a:xfrm>
            <a:off x="1679028" y="5738648"/>
            <a:ext cx="1008993" cy="725214"/>
          </a:xfrm>
          <a:prstGeom prst="rect">
            <a:avLst/>
          </a:prstGeom>
          <a:solidFill>
            <a:srgbClr val="FFEBEB"/>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200">
                <a:solidFill>
                  <a:schemeClr val="accent4">
                    <a:lumMod val="65000"/>
                    <a:lumOff val="35000"/>
                  </a:schemeClr>
                </a:solidFill>
                <a:latin typeface="+mn-ea"/>
              </a:rPr>
              <a:t>未決事項</a:t>
            </a:r>
            <a:endParaRPr kumimoji="1" lang="ja-JP" altLang="en-US" sz="1200">
              <a:solidFill>
                <a:schemeClr val="accent4">
                  <a:lumMod val="65000"/>
                  <a:lumOff val="35000"/>
                </a:schemeClr>
              </a:solidFill>
              <a:latin typeface="+mn-ea"/>
            </a:endParaRPr>
          </a:p>
        </p:txBody>
      </p:sp>
      <p:sp>
        <p:nvSpPr>
          <p:cNvPr id="148" name="正方形/長方形 147">
            <a:extLst>
              <a:ext uri="{FF2B5EF4-FFF2-40B4-BE49-F238E27FC236}">
                <a16:creationId xmlns:a16="http://schemas.microsoft.com/office/drawing/2014/main" id="{4F57B027-EE06-53D9-6641-2B8D4660FC96}"/>
              </a:ext>
            </a:extLst>
          </p:cNvPr>
          <p:cNvSpPr/>
          <p:nvPr/>
        </p:nvSpPr>
        <p:spPr>
          <a:xfrm>
            <a:off x="2688021" y="5738648"/>
            <a:ext cx="7464973" cy="725214"/>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315913" indent="-228600">
              <a:buFont typeface="+mj-ea"/>
              <a:buAutoNum type="circleNumDbPlain"/>
            </a:pPr>
            <a:r>
              <a:rPr lang="ja-JP" altLang="en-US" sz="1200">
                <a:solidFill>
                  <a:schemeClr val="accent4">
                    <a:lumMod val="65000"/>
                    <a:lumOff val="35000"/>
                  </a:schemeClr>
                </a:solidFill>
                <a:latin typeface="+mn-ea"/>
              </a:rPr>
              <a:t>該当ケースにおける</a:t>
            </a:r>
            <a:r>
              <a:rPr lang="en-US" altLang="ja-JP" sz="1200" b="1">
                <a:solidFill>
                  <a:schemeClr val="accent4">
                    <a:lumMod val="65000"/>
                    <a:lumOff val="35000"/>
                  </a:schemeClr>
                </a:solidFill>
                <a:latin typeface="+mn-ea"/>
              </a:rPr>
              <a:t>ZD</a:t>
            </a:r>
            <a:r>
              <a:rPr lang="ja-JP" altLang="en-US" sz="1200" b="1">
                <a:solidFill>
                  <a:schemeClr val="accent4">
                    <a:lumMod val="65000"/>
                    <a:lumOff val="35000"/>
                  </a:schemeClr>
                </a:solidFill>
                <a:latin typeface="+mn-ea"/>
              </a:rPr>
              <a:t>伝票ファイルの作成有無</a:t>
            </a:r>
            <a:br>
              <a:rPr lang="en-US" altLang="ja-JP" sz="1200" b="1">
                <a:solidFill>
                  <a:schemeClr val="accent4">
                    <a:lumMod val="65000"/>
                    <a:lumOff val="35000"/>
                  </a:schemeClr>
                </a:solidFill>
                <a:latin typeface="+mn-ea"/>
              </a:rPr>
            </a:br>
            <a:r>
              <a:rPr lang="ja-JP" altLang="en-US" sz="1200" b="1">
                <a:solidFill>
                  <a:schemeClr val="accent4">
                    <a:lumMod val="65000"/>
                    <a:lumOff val="35000"/>
                  </a:schemeClr>
                </a:solidFill>
                <a:latin typeface="+mn-ea"/>
              </a:rPr>
              <a:t>└ </a:t>
            </a:r>
            <a:r>
              <a:rPr lang="ja-JP" altLang="en-US" sz="1200">
                <a:solidFill>
                  <a:schemeClr val="accent4">
                    <a:lumMod val="65000"/>
                    <a:lumOff val="35000"/>
                  </a:schemeClr>
                </a:solidFill>
                <a:latin typeface="+mn-ea"/>
              </a:rPr>
              <a:t>経理業務および保守業務（</a:t>
            </a:r>
            <a:r>
              <a:rPr lang="en-US" altLang="ja-JP" sz="1200">
                <a:solidFill>
                  <a:schemeClr val="accent4">
                    <a:lumMod val="65000"/>
                    <a:lumOff val="35000"/>
                  </a:schemeClr>
                </a:solidFill>
                <a:latin typeface="+mn-ea"/>
              </a:rPr>
              <a:t>ZD</a:t>
            </a:r>
            <a:r>
              <a:rPr lang="ja-JP" altLang="en-US" sz="1200">
                <a:solidFill>
                  <a:schemeClr val="accent4">
                    <a:lumMod val="65000"/>
                    <a:lumOff val="35000"/>
                  </a:schemeClr>
                </a:solidFill>
                <a:latin typeface="+mn-ea"/>
              </a:rPr>
              <a:t>伝票手作成）を踏まえて検討する必要あり</a:t>
            </a:r>
            <a:endParaRPr lang="en-US" altLang="ja-JP" sz="1200">
              <a:solidFill>
                <a:schemeClr val="accent4">
                  <a:lumMod val="65000"/>
                  <a:lumOff val="35000"/>
                </a:schemeClr>
              </a:solidFill>
              <a:latin typeface="+mn-ea"/>
            </a:endParaRPr>
          </a:p>
          <a:p>
            <a:pPr marL="315913" indent="-228600">
              <a:buFont typeface="+mj-ea"/>
              <a:buAutoNum type="circleNumDbPlain"/>
            </a:pPr>
            <a:r>
              <a:rPr kumimoji="1" lang="ja-JP" altLang="en-US" sz="1200">
                <a:solidFill>
                  <a:schemeClr val="accent4">
                    <a:lumMod val="65000"/>
                    <a:lumOff val="35000"/>
                  </a:schemeClr>
                </a:solidFill>
                <a:latin typeface="+mn-ea"/>
              </a:rPr>
              <a:t>該当ケースの場合に出力する</a:t>
            </a:r>
            <a:r>
              <a:rPr kumimoji="1" lang="ja-JP" altLang="en-US" sz="1200" b="1">
                <a:solidFill>
                  <a:schemeClr val="accent4">
                    <a:lumMod val="65000"/>
                    <a:lumOff val="35000"/>
                  </a:schemeClr>
                </a:solidFill>
                <a:latin typeface="+mn-ea"/>
              </a:rPr>
              <a:t>メッセージ内容</a:t>
            </a:r>
            <a:endParaRPr lang="en-US" altLang="ja-JP" sz="1200" b="1">
              <a:solidFill>
                <a:schemeClr val="accent4">
                  <a:lumMod val="65000"/>
                  <a:lumOff val="35000"/>
                </a:schemeClr>
              </a:solidFill>
              <a:latin typeface="+mn-ea"/>
            </a:endParaRPr>
          </a:p>
        </p:txBody>
      </p:sp>
      <p:sp>
        <p:nvSpPr>
          <p:cNvPr id="2" name="正方形/長方形 1">
            <a:extLst>
              <a:ext uri="{FF2B5EF4-FFF2-40B4-BE49-F238E27FC236}">
                <a16:creationId xmlns:a16="http://schemas.microsoft.com/office/drawing/2014/main" id="{6500E9E8-31BB-E926-75A6-37AC9D92F03B}"/>
              </a:ext>
            </a:extLst>
          </p:cNvPr>
          <p:cNvSpPr/>
          <p:nvPr/>
        </p:nvSpPr>
        <p:spPr>
          <a:xfrm>
            <a:off x="9713779" y="112141"/>
            <a:ext cx="2275021" cy="349005"/>
          </a:xfrm>
          <a:prstGeom prst="rect">
            <a:avLst/>
          </a:prstGeom>
          <a:solidFill>
            <a:srgbClr val="3F6797"/>
          </a:solidFill>
          <a:ln w="9525">
            <a:solidFill>
              <a:srgbClr val="3F679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altLang="ja-JP" sz="1100">
                <a:solidFill>
                  <a:schemeClr val="bg1"/>
                </a:solidFill>
                <a:latin typeface="Meiryo UI" panose="020B0604030504040204" pitchFamily="50" charset="-128"/>
                <a:ea typeface="Meiryo UI" panose="020B0604030504040204" pitchFamily="50" charset="-128"/>
              </a:rPr>
              <a:t>6/12 </a:t>
            </a:r>
            <a:r>
              <a:rPr lang="ja-JP" altLang="en-US" sz="1100">
                <a:solidFill>
                  <a:schemeClr val="bg1"/>
                </a:solidFill>
                <a:latin typeface="Meiryo UI" panose="020B0604030504040204" pitchFamily="50" charset="-128"/>
                <a:ea typeface="Meiryo UI" panose="020B0604030504040204" pitchFamily="50" charset="-128"/>
              </a:rPr>
              <a:t>ファイナンス</a:t>
            </a:r>
            <a:r>
              <a:rPr lang="en-US" altLang="ja-JP" sz="1100">
                <a:solidFill>
                  <a:schemeClr val="bg1"/>
                </a:solidFill>
                <a:latin typeface="Meiryo UI" panose="020B0604030504040204" pitchFamily="50" charset="-128"/>
                <a:ea typeface="Meiryo UI" panose="020B0604030504040204" pitchFamily="50" charset="-128"/>
              </a:rPr>
              <a:t>U</a:t>
            </a:r>
            <a:r>
              <a:rPr lang="ja-JP" altLang="en-US" sz="1100">
                <a:solidFill>
                  <a:schemeClr val="bg1"/>
                </a:solidFill>
                <a:latin typeface="Meiryo UI" panose="020B0604030504040204" pitchFamily="50" charset="-128"/>
                <a:ea typeface="Meiryo UI" panose="020B0604030504040204" pitchFamily="50" charset="-128"/>
              </a:rPr>
              <a:t>向け</a:t>
            </a:r>
          </a:p>
        </p:txBody>
      </p:sp>
    </p:spTree>
    <p:extLst>
      <p:ext uri="{BB962C8B-B14F-4D97-AF65-F5344CB8AC3E}">
        <p14:creationId xmlns:p14="http://schemas.microsoft.com/office/powerpoint/2010/main" val="33420756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AF698F5E-9C69-3D1B-8DC6-B21206EA6A81}"/>
              </a:ext>
            </a:extLst>
          </p:cNvPr>
          <p:cNvSpPr>
            <a:spLocks noGrp="1"/>
          </p:cNvSpPr>
          <p:nvPr>
            <p:ph type="title"/>
          </p:nvPr>
        </p:nvSpPr>
        <p:spPr/>
        <p:txBody>
          <a:bodyPr/>
          <a:lstStyle/>
          <a:p>
            <a:r>
              <a:rPr kumimoji="1" lang="ja-JP" altLang="en-US"/>
              <a:t>ツール対象外ケースにおける業務イメージ</a:t>
            </a:r>
          </a:p>
        </p:txBody>
      </p:sp>
      <p:sp>
        <p:nvSpPr>
          <p:cNvPr id="4" name="スライド番号プレースホルダー 3">
            <a:extLst>
              <a:ext uri="{FF2B5EF4-FFF2-40B4-BE49-F238E27FC236}">
                <a16:creationId xmlns:a16="http://schemas.microsoft.com/office/drawing/2014/main" id="{3633D630-5961-F50E-57AB-37C9A2A089E4}"/>
              </a:ext>
            </a:extLst>
          </p:cNvPr>
          <p:cNvSpPr>
            <a:spLocks noGrp="1"/>
          </p:cNvSpPr>
          <p:nvPr>
            <p:ph type="sldNum" sz="quarter" idx="10"/>
          </p:nvPr>
        </p:nvSpPr>
        <p:spPr/>
        <p:txBody>
          <a:bodyPr/>
          <a:lstStyle/>
          <a:p>
            <a:pPr>
              <a:defRPr/>
            </a:pPr>
            <a:fld id="{EB72A429-DDC7-41CC-AC2C-79132BE59620}" type="slidenum">
              <a:rPr lang="en-US" altLang="ja-JP" smtClean="0"/>
              <a:pPr>
                <a:defRPr/>
              </a:pPr>
              <a:t>35</a:t>
            </a:fld>
            <a:endParaRPr lang="en-US" altLang="ja-JP"/>
          </a:p>
        </p:txBody>
      </p:sp>
      <p:sp>
        <p:nvSpPr>
          <p:cNvPr id="2" name="コンテンツ プレースホルダー 1">
            <a:extLst>
              <a:ext uri="{FF2B5EF4-FFF2-40B4-BE49-F238E27FC236}">
                <a16:creationId xmlns:a16="http://schemas.microsoft.com/office/drawing/2014/main" id="{4A0385E9-15E7-DD3C-26E8-DAAE31D2126B}"/>
              </a:ext>
            </a:extLst>
          </p:cNvPr>
          <p:cNvSpPr>
            <a:spLocks noGrp="1"/>
          </p:cNvSpPr>
          <p:nvPr>
            <p:ph idx="1"/>
          </p:nvPr>
        </p:nvSpPr>
        <p:spPr>
          <a:xfrm>
            <a:off x="333374" y="692699"/>
            <a:ext cx="11525251" cy="334573"/>
          </a:xfrm>
          <a:prstGeom prst="rect">
            <a:avLst/>
          </a:prstGeom>
        </p:spPr>
        <p:txBody>
          <a:bodyPr/>
          <a:lstStyle/>
          <a:p>
            <a:r>
              <a:rPr kumimoji="1" lang="ja-JP" altLang="en-US"/>
              <a:t>経理業務には</a:t>
            </a:r>
            <a:r>
              <a:rPr kumimoji="1" lang="en-US" altLang="ja-JP"/>
              <a:t>ZD</a:t>
            </a:r>
            <a:r>
              <a:rPr kumimoji="1" lang="ja-JP" altLang="en-US"/>
              <a:t>伝票ファイルは不要だが、保守業務を考慮すると作成するメリット有り</a:t>
            </a:r>
          </a:p>
        </p:txBody>
      </p:sp>
      <p:sp>
        <p:nvSpPr>
          <p:cNvPr id="6" name="正方形/長方形 5">
            <a:extLst>
              <a:ext uri="{FF2B5EF4-FFF2-40B4-BE49-F238E27FC236}">
                <a16:creationId xmlns:a16="http://schemas.microsoft.com/office/drawing/2014/main" id="{5CA93BEE-7EF9-5CAD-4328-9E22B69E4F6E}"/>
              </a:ext>
            </a:extLst>
          </p:cNvPr>
          <p:cNvSpPr/>
          <p:nvPr/>
        </p:nvSpPr>
        <p:spPr>
          <a:xfrm>
            <a:off x="9713779" y="112141"/>
            <a:ext cx="2275021" cy="349005"/>
          </a:xfrm>
          <a:prstGeom prst="rect">
            <a:avLst/>
          </a:prstGeom>
          <a:solidFill>
            <a:srgbClr val="3F6797"/>
          </a:solidFill>
          <a:ln w="9525">
            <a:solidFill>
              <a:srgbClr val="3F679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altLang="ja-JP" sz="1100">
                <a:solidFill>
                  <a:schemeClr val="bg1"/>
                </a:solidFill>
                <a:latin typeface="Meiryo UI" panose="020B0604030504040204" pitchFamily="50" charset="-128"/>
                <a:ea typeface="Meiryo UI" panose="020B0604030504040204" pitchFamily="50" charset="-128"/>
              </a:rPr>
              <a:t>6/12 </a:t>
            </a:r>
            <a:r>
              <a:rPr lang="ja-JP" altLang="en-US" sz="1100">
                <a:solidFill>
                  <a:schemeClr val="bg1"/>
                </a:solidFill>
                <a:latin typeface="Meiryo UI" panose="020B0604030504040204" pitchFamily="50" charset="-128"/>
                <a:ea typeface="Meiryo UI" panose="020B0604030504040204" pitchFamily="50" charset="-128"/>
              </a:rPr>
              <a:t>ファイナンス</a:t>
            </a:r>
            <a:r>
              <a:rPr lang="en-US" altLang="ja-JP" sz="1100">
                <a:solidFill>
                  <a:schemeClr val="bg1"/>
                </a:solidFill>
                <a:latin typeface="Meiryo UI" panose="020B0604030504040204" pitchFamily="50" charset="-128"/>
                <a:ea typeface="Meiryo UI" panose="020B0604030504040204" pitchFamily="50" charset="-128"/>
              </a:rPr>
              <a:t>U</a:t>
            </a:r>
            <a:r>
              <a:rPr lang="ja-JP" altLang="en-US" sz="1100">
                <a:solidFill>
                  <a:schemeClr val="bg1"/>
                </a:solidFill>
                <a:latin typeface="Meiryo UI" panose="020B0604030504040204" pitchFamily="50" charset="-128"/>
                <a:ea typeface="Meiryo UI" panose="020B0604030504040204" pitchFamily="50" charset="-128"/>
              </a:rPr>
              <a:t>向け</a:t>
            </a:r>
          </a:p>
        </p:txBody>
      </p:sp>
      <p:cxnSp>
        <p:nvCxnSpPr>
          <p:cNvPr id="161" name="直線矢印コネクタ 160">
            <a:extLst>
              <a:ext uri="{FF2B5EF4-FFF2-40B4-BE49-F238E27FC236}">
                <a16:creationId xmlns:a16="http://schemas.microsoft.com/office/drawing/2014/main" id="{47EAA4FF-5809-E3F4-6B51-E047F0480098}"/>
              </a:ext>
            </a:extLst>
          </p:cNvPr>
          <p:cNvCxnSpPr>
            <a:cxnSpLocks/>
            <a:endCxn id="15" idx="1"/>
          </p:cNvCxnSpPr>
          <p:nvPr/>
        </p:nvCxnSpPr>
        <p:spPr>
          <a:xfrm flipV="1">
            <a:off x="3104339" y="5351558"/>
            <a:ext cx="4785568" cy="10281"/>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正方形/長方形 11">
            <a:extLst>
              <a:ext uri="{FF2B5EF4-FFF2-40B4-BE49-F238E27FC236}">
                <a16:creationId xmlns:a16="http://schemas.microsoft.com/office/drawing/2014/main" id="{8E35B163-43CC-A0DC-5E0D-19DD42767EC3}"/>
              </a:ext>
            </a:extLst>
          </p:cNvPr>
          <p:cNvSpPr/>
          <p:nvPr/>
        </p:nvSpPr>
        <p:spPr>
          <a:xfrm>
            <a:off x="4813670" y="3118380"/>
            <a:ext cx="1209172" cy="1554990"/>
          </a:xfrm>
          <a:prstGeom prst="rect">
            <a:avLst/>
          </a:prstGeom>
          <a:solidFill>
            <a:schemeClr val="bg1"/>
          </a:solidFill>
          <a:ln w="952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t"/>
          <a:lstStyle/>
          <a:p>
            <a:pPr algn="ctr"/>
            <a:r>
              <a:rPr kumimoji="1" lang="en-US" altLang="ja-JP" sz="1000">
                <a:solidFill>
                  <a:schemeClr val="accent4">
                    <a:lumMod val="65000"/>
                    <a:lumOff val="35000"/>
                  </a:schemeClr>
                </a:solidFill>
                <a:latin typeface="+mn-ea"/>
              </a:rPr>
              <a:t>SAP</a:t>
            </a:r>
            <a:endParaRPr kumimoji="1" lang="ja-JP" altLang="en-US" sz="1000">
              <a:solidFill>
                <a:schemeClr val="accent4">
                  <a:lumMod val="65000"/>
                  <a:lumOff val="35000"/>
                </a:schemeClr>
              </a:solidFill>
              <a:latin typeface="+mn-ea"/>
            </a:endParaRPr>
          </a:p>
        </p:txBody>
      </p:sp>
      <p:sp>
        <p:nvSpPr>
          <p:cNvPr id="13" name="正方形/長方形 12">
            <a:extLst>
              <a:ext uri="{FF2B5EF4-FFF2-40B4-BE49-F238E27FC236}">
                <a16:creationId xmlns:a16="http://schemas.microsoft.com/office/drawing/2014/main" id="{C3E21A81-05BE-92EB-119A-3961243F4CF1}"/>
              </a:ext>
            </a:extLst>
          </p:cNvPr>
          <p:cNvSpPr/>
          <p:nvPr/>
        </p:nvSpPr>
        <p:spPr>
          <a:xfrm>
            <a:off x="6351788" y="3118380"/>
            <a:ext cx="1209172" cy="1554990"/>
          </a:xfrm>
          <a:prstGeom prst="rect">
            <a:avLst/>
          </a:prstGeom>
          <a:solidFill>
            <a:schemeClr val="bg1"/>
          </a:solidFill>
          <a:ln w="952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t"/>
          <a:lstStyle/>
          <a:p>
            <a:pPr algn="ctr"/>
            <a:r>
              <a:rPr kumimoji="1" lang="en-US" altLang="ja-JP" sz="1000">
                <a:solidFill>
                  <a:schemeClr val="accent4">
                    <a:lumMod val="65000"/>
                    <a:lumOff val="35000"/>
                  </a:schemeClr>
                </a:solidFill>
                <a:latin typeface="+mn-ea"/>
              </a:rPr>
              <a:t>NEXUS</a:t>
            </a:r>
            <a:endParaRPr kumimoji="1" lang="ja-JP" altLang="en-US" sz="1000">
              <a:solidFill>
                <a:schemeClr val="accent4">
                  <a:lumMod val="65000"/>
                  <a:lumOff val="35000"/>
                </a:schemeClr>
              </a:solidFill>
              <a:latin typeface="+mn-ea"/>
            </a:endParaRPr>
          </a:p>
        </p:txBody>
      </p:sp>
      <p:sp>
        <p:nvSpPr>
          <p:cNvPr id="14" name="正方形/長方形 13">
            <a:extLst>
              <a:ext uri="{FF2B5EF4-FFF2-40B4-BE49-F238E27FC236}">
                <a16:creationId xmlns:a16="http://schemas.microsoft.com/office/drawing/2014/main" id="{8A044026-7F60-2815-7484-6F1DF17C9199}"/>
              </a:ext>
            </a:extLst>
          </p:cNvPr>
          <p:cNvSpPr/>
          <p:nvPr/>
        </p:nvSpPr>
        <p:spPr>
          <a:xfrm>
            <a:off x="7889907" y="3118380"/>
            <a:ext cx="1209172" cy="1554990"/>
          </a:xfrm>
          <a:prstGeom prst="rect">
            <a:avLst/>
          </a:prstGeom>
          <a:solidFill>
            <a:schemeClr val="bg1"/>
          </a:solidFill>
          <a:ln w="952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t"/>
          <a:lstStyle/>
          <a:p>
            <a:pPr algn="ctr"/>
            <a:r>
              <a:rPr kumimoji="1" lang="en-US" altLang="ja-JP" sz="1000">
                <a:solidFill>
                  <a:schemeClr val="accent4">
                    <a:lumMod val="65000"/>
                    <a:lumOff val="35000"/>
                  </a:schemeClr>
                </a:solidFill>
                <a:latin typeface="+mn-ea"/>
              </a:rPr>
              <a:t>Neo</a:t>
            </a:r>
            <a:endParaRPr kumimoji="1" lang="ja-JP" altLang="en-US" sz="1000">
              <a:solidFill>
                <a:schemeClr val="accent4">
                  <a:lumMod val="65000"/>
                  <a:lumOff val="35000"/>
                </a:schemeClr>
              </a:solidFill>
              <a:latin typeface="+mn-ea"/>
            </a:endParaRPr>
          </a:p>
        </p:txBody>
      </p:sp>
      <p:sp>
        <p:nvSpPr>
          <p:cNvPr id="33" name="正方形/長方形 32">
            <a:extLst>
              <a:ext uri="{FF2B5EF4-FFF2-40B4-BE49-F238E27FC236}">
                <a16:creationId xmlns:a16="http://schemas.microsoft.com/office/drawing/2014/main" id="{D89FB5BC-B776-9AAB-9DD1-6861C27CC2F7}"/>
              </a:ext>
            </a:extLst>
          </p:cNvPr>
          <p:cNvSpPr/>
          <p:nvPr/>
        </p:nvSpPr>
        <p:spPr>
          <a:xfrm>
            <a:off x="2526961" y="4325688"/>
            <a:ext cx="577378" cy="302316"/>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i="0" u="none" strike="noStrike" kern="1200" cap="none" spc="0" normalizeH="0" baseline="0" noProof="0">
                <a:ln>
                  <a:noFill/>
                </a:ln>
                <a:solidFill>
                  <a:srgbClr val="000000">
                    <a:lumMod val="65000"/>
                    <a:lumOff val="35000"/>
                  </a:srgbClr>
                </a:solidFill>
                <a:effectLst/>
                <a:uLnTx/>
                <a:uFillTx/>
                <a:latin typeface="Meiryo UI"/>
                <a:ea typeface="Meiryo UI"/>
                <a:cs typeface="+mn-cs"/>
              </a:rPr>
              <a:t>経理</a:t>
            </a:r>
          </a:p>
        </p:txBody>
      </p:sp>
      <p:sp>
        <p:nvSpPr>
          <p:cNvPr id="34" name="正方形/長方形 33">
            <a:extLst>
              <a:ext uri="{FF2B5EF4-FFF2-40B4-BE49-F238E27FC236}">
                <a16:creationId xmlns:a16="http://schemas.microsoft.com/office/drawing/2014/main" id="{88517391-97D3-FDD2-FA33-6D3D065F3CF1}"/>
              </a:ext>
            </a:extLst>
          </p:cNvPr>
          <p:cNvSpPr/>
          <p:nvPr/>
        </p:nvSpPr>
        <p:spPr>
          <a:xfrm>
            <a:off x="2369082" y="3118380"/>
            <a:ext cx="893137" cy="456486"/>
          </a:xfrm>
          <a:prstGeom prst="rect">
            <a:avLst/>
          </a:prstGeom>
          <a:solidFill>
            <a:schemeClr val="bg1"/>
          </a:solidFill>
          <a:ln w="952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en-US" altLang="ja-JP" sz="1000">
                <a:solidFill>
                  <a:schemeClr val="accent4">
                    <a:lumMod val="65000"/>
                    <a:lumOff val="35000"/>
                  </a:schemeClr>
                </a:solidFill>
                <a:latin typeface="+mn-ea"/>
              </a:rPr>
              <a:t>ZD</a:t>
            </a:r>
            <a:r>
              <a:rPr kumimoji="1" lang="ja-JP" altLang="en-US" sz="1000">
                <a:solidFill>
                  <a:schemeClr val="accent4">
                    <a:lumMod val="65000"/>
                    <a:lumOff val="35000"/>
                  </a:schemeClr>
                </a:solidFill>
                <a:latin typeface="+mn-ea"/>
              </a:rPr>
              <a:t>ツール</a:t>
            </a:r>
          </a:p>
        </p:txBody>
      </p:sp>
      <p:grpSp>
        <p:nvGrpSpPr>
          <p:cNvPr id="43" name="グループ化 42">
            <a:extLst>
              <a:ext uri="{FF2B5EF4-FFF2-40B4-BE49-F238E27FC236}">
                <a16:creationId xmlns:a16="http://schemas.microsoft.com/office/drawing/2014/main" id="{CE371D24-D1FE-01B2-0A46-0FE4687AF33B}"/>
              </a:ext>
            </a:extLst>
          </p:cNvPr>
          <p:cNvGrpSpPr/>
          <p:nvPr/>
        </p:nvGrpSpPr>
        <p:grpSpPr>
          <a:xfrm>
            <a:off x="2591594" y="4000220"/>
            <a:ext cx="448112" cy="373571"/>
            <a:chOff x="2101488" y="4889409"/>
            <a:chExt cx="684334" cy="570497"/>
          </a:xfrm>
        </p:grpSpPr>
        <p:pic>
          <p:nvPicPr>
            <p:cNvPr id="35" name="グラフィックス 34">
              <a:extLst>
                <a:ext uri="{FF2B5EF4-FFF2-40B4-BE49-F238E27FC236}">
                  <a16:creationId xmlns:a16="http://schemas.microsoft.com/office/drawing/2014/main" id="{F9B22548-9DF8-9F7D-F1A3-507F79743F4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01488" y="5079575"/>
              <a:ext cx="380331" cy="380331"/>
            </a:xfrm>
            <a:prstGeom prst="rect">
              <a:avLst/>
            </a:prstGeom>
          </p:spPr>
        </p:pic>
        <p:pic>
          <p:nvPicPr>
            <p:cNvPr id="36" name="グラフィックス 35">
              <a:extLst>
                <a:ext uri="{FF2B5EF4-FFF2-40B4-BE49-F238E27FC236}">
                  <a16:creationId xmlns:a16="http://schemas.microsoft.com/office/drawing/2014/main" id="{3CB3F8C3-F308-F02B-2CCC-5B528FBFC8A3}"/>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405491" y="4889409"/>
              <a:ext cx="380331" cy="380331"/>
            </a:xfrm>
            <a:prstGeom prst="rect">
              <a:avLst/>
            </a:prstGeom>
          </p:spPr>
        </p:pic>
      </p:grpSp>
      <p:grpSp>
        <p:nvGrpSpPr>
          <p:cNvPr id="132" name="グループ化 131">
            <a:extLst>
              <a:ext uri="{FF2B5EF4-FFF2-40B4-BE49-F238E27FC236}">
                <a16:creationId xmlns:a16="http://schemas.microsoft.com/office/drawing/2014/main" id="{B25B7B82-4471-C866-1928-60518FDC301F}"/>
              </a:ext>
            </a:extLst>
          </p:cNvPr>
          <p:cNvGrpSpPr/>
          <p:nvPr/>
        </p:nvGrpSpPr>
        <p:grpSpPr>
          <a:xfrm>
            <a:off x="2685116" y="3626257"/>
            <a:ext cx="201177" cy="310519"/>
            <a:chOff x="2604196" y="3626257"/>
            <a:chExt cx="201177" cy="310519"/>
          </a:xfrm>
        </p:grpSpPr>
        <p:cxnSp>
          <p:nvCxnSpPr>
            <p:cNvPr id="37" name="直線矢印コネクタ 36">
              <a:extLst>
                <a:ext uri="{FF2B5EF4-FFF2-40B4-BE49-F238E27FC236}">
                  <a16:creationId xmlns:a16="http://schemas.microsoft.com/office/drawing/2014/main" id="{D444CD16-6B85-6908-F2A9-F4139B3A2775}"/>
                </a:ext>
              </a:extLst>
            </p:cNvPr>
            <p:cNvCxnSpPr/>
            <p:nvPr/>
          </p:nvCxnSpPr>
          <p:spPr>
            <a:xfrm flipV="1">
              <a:off x="2604196" y="3626257"/>
              <a:ext cx="0" cy="310519"/>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50FF8416-4907-4D0B-7814-6C01D9FADC9D}"/>
                </a:ext>
              </a:extLst>
            </p:cNvPr>
            <p:cNvCxnSpPr>
              <a:cxnSpLocks/>
            </p:cNvCxnSpPr>
            <p:nvPr/>
          </p:nvCxnSpPr>
          <p:spPr>
            <a:xfrm rot="10800000" flipV="1">
              <a:off x="2805373" y="3626257"/>
              <a:ext cx="0" cy="310519"/>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39" name="正方形/長方形 38">
            <a:extLst>
              <a:ext uri="{FF2B5EF4-FFF2-40B4-BE49-F238E27FC236}">
                <a16:creationId xmlns:a16="http://schemas.microsoft.com/office/drawing/2014/main" id="{C8348168-35A2-01FB-0A95-B02ED86BF156}"/>
              </a:ext>
            </a:extLst>
          </p:cNvPr>
          <p:cNvSpPr/>
          <p:nvPr/>
        </p:nvSpPr>
        <p:spPr>
          <a:xfrm>
            <a:off x="2900104" y="3645737"/>
            <a:ext cx="788820" cy="31215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000">
                <a:solidFill>
                  <a:schemeClr val="accent4">
                    <a:lumMod val="65000"/>
                    <a:lumOff val="35000"/>
                  </a:schemeClr>
                </a:solidFill>
                <a:latin typeface="+mn-ea"/>
              </a:rPr>
              <a:t>対象外</a:t>
            </a:r>
            <a:r>
              <a:rPr lang="en-US" altLang="ja-JP" sz="1000">
                <a:solidFill>
                  <a:schemeClr val="accent4">
                    <a:lumMod val="65000"/>
                    <a:lumOff val="35000"/>
                  </a:schemeClr>
                </a:solidFill>
                <a:latin typeface="+mn-ea"/>
              </a:rPr>
              <a:t>MSG</a:t>
            </a:r>
            <a:endParaRPr kumimoji="1" lang="ja-JP" altLang="en-US" sz="1000">
              <a:solidFill>
                <a:schemeClr val="accent4">
                  <a:lumMod val="65000"/>
                  <a:lumOff val="35000"/>
                </a:schemeClr>
              </a:solidFill>
              <a:latin typeface="+mn-ea"/>
            </a:endParaRPr>
          </a:p>
        </p:txBody>
      </p:sp>
      <p:sp>
        <p:nvSpPr>
          <p:cNvPr id="40" name="正方形/長方形 39">
            <a:extLst>
              <a:ext uri="{FF2B5EF4-FFF2-40B4-BE49-F238E27FC236}">
                <a16:creationId xmlns:a16="http://schemas.microsoft.com/office/drawing/2014/main" id="{0C87918A-7E48-E995-97BA-00F2E87F73C2}"/>
              </a:ext>
            </a:extLst>
          </p:cNvPr>
          <p:cNvSpPr/>
          <p:nvPr/>
        </p:nvSpPr>
        <p:spPr>
          <a:xfrm>
            <a:off x="2096502" y="3645737"/>
            <a:ext cx="592652" cy="31215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000">
                <a:solidFill>
                  <a:schemeClr val="accent4">
                    <a:lumMod val="65000"/>
                    <a:lumOff val="35000"/>
                  </a:schemeClr>
                </a:solidFill>
                <a:latin typeface="+mn-ea"/>
              </a:rPr>
              <a:t>実行</a:t>
            </a:r>
            <a:endParaRPr kumimoji="1" lang="ja-JP" altLang="en-US" sz="1000">
              <a:solidFill>
                <a:schemeClr val="accent4">
                  <a:lumMod val="65000"/>
                  <a:lumOff val="35000"/>
                </a:schemeClr>
              </a:solidFill>
              <a:latin typeface="+mn-ea"/>
            </a:endParaRPr>
          </a:p>
        </p:txBody>
      </p:sp>
      <p:sp>
        <p:nvSpPr>
          <p:cNvPr id="54" name="正方形/長方形 53">
            <a:extLst>
              <a:ext uri="{FF2B5EF4-FFF2-40B4-BE49-F238E27FC236}">
                <a16:creationId xmlns:a16="http://schemas.microsoft.com/office/drawing/2014/main" id="{E77ECB2B-FF0D-9B31-C794-4BA37F16EE5F}"/>
              </a:ext>
            </a:extLst>
          </p:cNvPr>
          <p:cNvSpPr/>
          <p:nvPr/>
        </p:nvSpPr>
        <p:spPr>
          <a:xfrm>
            <a:off x="792243" y="3020769"/>
            <a:ext cx="639347" cy="3456000"/>
          </a:xfrm>
          <a:prstGeom prst="rect">
            <a:avLst/>
          </a:prstGeom>
          <a:solidFill>
            <a:srgbClr val="F4F7FA"/>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000">
                <a:solidFill>
                  <a:schemeClr val="accent4">
                    <a:lumMod val="65000"/>
                    <a:lumOff val="35000"/>
                  </a:schemeClr>
                </a:solidFill>
                <a:latin typeface="+mn-ea"/>
              </a:rPr>
              <a:t>特殊対応</a:t>
            </a:r>
          </a:p>
        </p:txBody>
      </p:sp>
      <p:sp>
        <p:nvSpPr>
          <p:cNvPr id="137" name="フローチャート: 書類 136">
            <a:extLst>
              <a:ext uri="{FF2B5EF4-FFF2-40B4-BE49-F238E27FC236}">
                <a16:creationId xmlns:a16="http://schemas.microsoft.com/office/drawing/2014/main" id="{9B780BC7-170F-3B01-CCB1-38DF99C609C0}"/>
              </a:ext>
            </a:extLst>
          </p:cNvPr>
          <p:cNvSpPr/>
          <p:nvPr/>
        </p:nvSpPr>
        <p:spPr>
          <a:xfrm>
            <a:off x="7984341" y="3762684"/>
            <a:ext cx="801494" cy="346022"/>
          </a:xfrm>
          <a:prstGeom prst="flowChartDocumen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100">
                <a:solidFill>
                  <a:schemeClr val="accent4">
                    <a:lumMod val="65000"/>
                    <a:lumOff val="35000"/>
                  </a:schemeClr>
                </a:solidFill>
                <a:latin typeface="+mn-ea"/>
                <a:cs typeface="Hiragino Kaku Gothic Pro W3" charset="-128"/>
              </a:rPr>
              <a:t>未消込債権</a:t>
            </a:r>
            <a:endParaRPr lang="en-US" altLang="ja-JP" sz="1100">
              <a:solidFill>
                <a:schemeClr val="accent4">
                  <a:lumMod val="65000"/>
                  <a:lumOff val="35000"/>
                </a:schemeClr>
              </a:solidFill>
              <a:latin typeface="+mn-ea"/>
              <a:cs typeface="Hiragino Kaku Gothic Pro W3" charset="-128"/>
            </a:endParaRPr>
          </a:p>
        </p:txBody>
      </p:sp>
      <p:cxnSp>
        <p:nvCxnSpPr>
          <p:cNvPr id="141" name="直線矢印コネクタ 140">
            <a:extLst>
              <a:ext uri="{FF2B5EF4-FFF2-40B4-BE49-F238E27FC236}">
                <a16:creationId xmlns:a16="http://schemas.microsoft.com/office/drawing/2014/main" id="{9873C521-0E13-2D08-2A45-471A8C24D85F}"/>
              </a:ext>
            </a:extLst>
          </p:cNvPr>
          <p:cNvCxnSpPr>
            <a:cxnSpLocks/>
          </p:cNvCxnSpPr>
          <p:nvPr/>
        </p:nvCxnSpPr>
        <p:spPr>
          <a:xfrm>
            <a:off x="3104339" y="4305910"/>
            <a:ext cx="1951666"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2" name="フローチャート: 書類 141">
            <a:extLst>
              <a:ext uri="{FF2B5EF4-FFF2-40B4-BE49-F238E27FC236}">
                <a16:creationId xmlns:a16="http://schemas.microsoft.com/office/drawing/2014/main" id="{0E4E13B9-0F30-D298-B90B-E92B0698E5ED}"/>
              </a:ext>
            </a:extLst>
          </p:cNvPr>
          <p:cNvSpPr/>
          <p:nvPr/>
        </p:nvSpPr>
        <p:spPr>
          <a:xfrm>
            <a:off x="5056005" y="4105324"/>
            <a:ext cx="724504" cy="401172"/>
          </a:xfrm>
          <a:prstGeom prst="flowChartDocumen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en-US" altLang="ja-JP" sz="1000">
                <a:solidFill>
                  <a:schemeClr val="accent4">
                    <a:lumMod val="65000"/>
                    <a:lumOff val="35000"/>
                  </a:schemeClr>
                </a:solidFill>
                <a:latin typeface="+mn-ea"/>
              </a:rPr>
              <a:t>ZD</a:t>
            </a:r>
            <a:r>
              <a:rPr kumimoji="1" lang="ja-JP" altLang="en-US" sz="1000">
                <a:solidFill>
                  <a:schemeClr val="accent4">
                    <a:lumMod val="65000"/>
                    <a:lumOff val="35000"/>
                  </a:schemeClr>
                </a:solidFill>
                <a:latin typeface="+mn-ea"/>
              </a:rPr>
              <a:t>伝票</a:t>
            </a:r>
          </a:p>
        </p:txBody>
      </p:sp>
      <p:sp>
        <p:nvSpPr>
          <p:cNvPr id="62" name="四角形: 角を丸くする 61">
            <a:extLst>
              <a:ext uri="{FF2B5EF4-FFF2-40B4-BE49-F238E27FC236}">
                <a16:creationId xmlns:a16="http://schemas.microsoft.com/office/drawing/2014/main" id="{D2D1E10D-5F00-FD6B-BE04-B4EDA622D1E1}"/>
              </a:ext>
            </a:extLst>
          </p:cNvPr>
          <p:cNvSpPr/>
          <p:nvPr/>
        </p:nvSpPr>
        <p:spPr>
          <a:xfrm rot="1800000">
            <a:off x="8468308" y="3649961"/>
            <a:ext cx="635052" cy="178330"/>
          </a:xfrm>
          <a:prstGeom prst="roundRect">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050">
                <a:solidFill>
                  <a:srgbClr val="3797AE"/>
                </a:solidFill>
                <a:latin typeface="+mn-ea"/>
                <a:cs typeface="Hiragino Kaku Gothic Pro W3" charset="-128"/>
              </a:rPr>
              <a:t>ロック解除</a:t>
            </a:r>
          </a:p>
        </p:txBody>
      </p:sp>
      <p:pic>
        <p:nvPicPr>
          <p:cNvPr id="128" name="Picture 2">
            <a:extLst>
              <a:ext uri="{FF2B5EF4-FFF2-40B4-BE49-F238E27FC236}">
                <a16:creationId xmlns:a16="http://schemas.microsoft.com/office/drawing/2014/main" id="{A5667495-51F9-D008-8325-79E0FC2CCC42}"/>
              </a:ext>
            </a:extLst>
          </p:cNvPr>
          <p:cNvPicPr>
            <a:picLocks noChangeAspect="1" noChangeArrowheads="1"/>
          </p:cNvPicPr>
          <p:nvPr/>
        </p:nvPicPr>
        <p:blipFill>
          <a:blip r:embed="rId7">
            <a:clrChange>
              <a:clrFrom>
                <a:srgbClr val="000000">
                  <a:alpha val="0"/>
                </a:srgbClr>
              </a:clrFrom>
              <a:clrTo>
                <a:srgbClr val="000000">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716503" y="3960189"/>
            <a:ext cx="312909" cy="312909"/>
          </a:xfrm>
          <a:prstGeom prst="rect">
            <a:avLst/>
          </a:prstGeom>
          <a:noFill/>
          <a:extLst>
            <a:ext uri="{909E8E84-426E-40DD-AFC4-6F175D3DCCD1}">
              <a14:hiddenFill xmlns:a14="http://schemas.microsoft.com/office/drawing/2010/main">
                <a:solidFill>
                  <a:srgbClr val="FFFFFF"/>
                </a:solidFill>
              </a14:hiddenFill>
            </a:ext>
          </a:extLst>
        </p:spPr>
      </p:pic>
      <p:sp>
        <p:nvSpPr>
          <p:cNvPr id="129" name="&quot;禁止&quot;マーク 128">
            <a:extLst>
              <a:ext uri="{FF2B5EF4-FFF2-40B4-BE49-F238E27FC236}">
                <a16:creationId xmlns:a16="http://schemas.microsoft.com/office/drawing/2014/main" id="{9141CB73-1C5A-6F72-A4CF-22CB36350DC9}"/>
              </a:ext>
            </a:extLst>
          </p:cNvPr>
          <p:cNvSpPr/>
          <p:nvPr/>
        </p:nvSpPr>
        <p:spPr>
          <a:xfrm>
            <a:off x="8789464" y="4220001"/>
            <a:ext cx="166694" cy="166695"/>
          </a:xfrm>
          <a:prstGeom prst="noSmoking">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endParaRPr kumimoji="1" lang="ja-JP" altLang="en-US" sz="1400">
              <a:solidFill>
                <a:schemeClr val="accent4">
                  <a:lumMod val="65000"/>
                  <a:lumOff val="35000"/>
                </a:schemeClr>
              </a:solidFill>
              <a:latin typeface="+mn-ea"/>
              <a:cs typeface="Hiragino Kaku Gothic Pro W3" charset="-128"/>
            </a:endParaRPr>
          </a:p>
        </p:txBody>
      </p:sp>
      <p:sp>
        <p:nvSpPr>
          <p:cNvPr id="15" name="正方形/長方形 14">
            <a:extLst>
              <a:ext uri="{FF2B5EF4-FFF2-40B4-BE49-F238E27FC236}">
                <a16:creationId xmlns:a16="http://schemas.microsoft.com/office/drawing/2014/main" id="{32C6C1E3-FE31-8760-F326-100E1F97DD39}"/>
              </a:ext>
            </a:extLst>
          </p:cNvPr>
          <p:cNvSpPr/>
          <p:nvPr/>
        </p:nvSpPr>
        <p:spPr>
          <a:xfrm>
            <a:off x="7889907" y="5011478"/>
            <a:ext cx="1209172" cy="680159"/>
          </a:xfrm>
          <a:prstGeom prst="rect">
            <a:avLst/>
          </a:prstGeom>
          <a:solidFill>
            <a:schemeClr val="bg1"/>
          </a:solidFill>
          <a:ln w="952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t"/>
          <a:lstStyle/>
          <a:p>
            <a:pPr algn="ctr"/>
            <a:r>
              <a:rPr kumimoji="1" lang="en-US" altLang="ja-JP" sz="1000">
                <a:solidFill>
                  <a:schemeClr val="accent4">
                    <a:lumMod val="65000"/>
                    <a:lumOff val="35000"/>
                  </a:schemeClr>
                </a:solidFill>
                <a:latin typeface="+mn-ea"/>
              </a:rPr>
              <a:t>RIND</a:t>
            </a:r>
            <a:endParaRPr kumimoji="1" lang="ja-JP" altLang="en-US" sz="1000">
              <a:solidFill>
                <a:schemeClr val="accent4">
                  <a:lumMod val="65000"/>
                  <a:lumOff val="35000"/>
                </a:schemeClr>
              </a:solidFill>
              <a:latin typeface="+mn-ea"/>
            </a:endParaRPr>
          </a:p>
        </p:txBody>
      </p:sp>
      <p:grpSp>
        <p:nvGrpSpPr>
          <p:cNvPr id="48" name="グループ化 47">
            <a:extLst>
              <a:ext uri="{FF2B5EF4-FFF2-40B4-BE49-F238E27FC236}">
                <a16:creationId xmlns:a16="http://schemas.microsoft.com/office/drawing/2014/main" id="{C1E529CB-B710-74EC-856D-89A4E6F4DFF8}"/>
              </a:ext>
            </a:extLst>
          </p:cNvPr>
          <p:cNvGrpSpPr/>
          <p:nvPr/>
        </p:nvGrpSpPr>
        <p:grpSpPr>
          <a:xfrm>
            <a:off x="2526961" y="5015301"/>
            <a:ext cx="577378" cy="627784"/>
            <a:chOff x="2112423" y="5603284"/>
            <a:chExt cx="662465" cy="720300"/>
          </a:xfrm>
        </p:grpSpPr>
        <p:sp>
          <p:nvSpPr>
            <p:cNvPr id="44" name="正方形/長方形 43">
              <a:extLst>
                <a:ext uri="{FF2B5EF4-FFF2-40B4-BE49-F238E27FC236}">
                  <a16:creationId xmlns:a16="http://schemas.microsoft.com/office/drawing/2014/main" id="{A8A1A30D-D297-8804-FE7A-6F456255A453}"/>
                </a:ext>
              </a:extLst>
            </p:cNvPr>
            <p:cNvSpPr/>
            <p:nvPr/>
          </p:nvSpPr>
          <p:spPr>
            <a:xfrm>
              <a:off x="2112423" y="5976716"/>
              <a:ext cx="662465" cy="346868"/>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100">
                  <a:solidFill>
                    <a:srgbClr val="000000">
                      <a:lumMod val="65000"/>
                      <a:lumOff val="35000"/>
                    </a:srgbClr>
                  </a:solidFill>
                  <a:latin typeface="Meiryo UI"/>
                  <a:ea typeface="Meiryo UI"/>
                </a:rPr>
                <a:t>保守</a:t>
              </a:r>
              <a:endParaRPr kumimoji="1" lang="ja-JP" altLang="en-US" sz="1100" i="0" u="none" strike="noStrike" kern="1200" cap="none" spc="0" normalizeH="0" baseline="0" noProof="0">
                <a:ln>
                  <a:noFill/>
                </a:ln>
                <a:solidFill>
                  <a:srgbClr val="000000">
                    <a:lumMod val="65000"/>
                    <a:lumOff val="35000"/>
                  </a:srgbClr>
                </a:solidFill>
                <a:effectLst/>
                <a:uLnTx/>
                <a:uFillTx/>
                <a:latin typeface="Meiryo UI"/>
                <a:ea typeface="Meiryo UI"/>
                <a:cs typeface="+mn-cs"/>
              </a:endParaRPr>
            </a:p>
          </p:txBody>
        </p:sp>
        <p:grpSp>
          <p:nvGrpSpPr>
            <p:cNvPr id="45" name="グループ化 44">
              <a:extLst>
                <a:ext uri="{FF2B5EF4-FFF2-40B4-BE49-F238E27FC236}">
                  <a16:creationId xmlns:a16="http://schemas.microsoft.com/office/drawing/2014/main" id="{6F32578B-AE42-A6C2-4073-1DFCC1AE8477}"/>
                </a:ext>
              </a:extLst>
            </p:cNvPr>
            <p:cNvGrpSpPr/>
            <p:nvPr/>
          </p:nvGrpSpPr>
          <p:grpSpPr>
            <a:xfrm>
              <a:off x="2186580" y="5603284"/>
              <a:ext cx="514150" cy="428623"/>
              <a:chOff x="2101488" y="4889409"/>
              <a:chExt cx="684334" cy="570497"/>
            </a:xfrm>
          </p:grpSpPr>
          <p:pic>
            <p:nvPicPr>
              <p:cNvPr id="46" name="グラフィックス 45">
                <a:extLst>
                  <a:ext uri="{FF2B5EF4-FFF2-40B4-BE49-F238E27FC236}">
                    <a16:creationId xmlns:a16="http://schemas.microsoft.com/office/drawing/2014/main" id="{751BD003-76C8-AFE2-964B-C390EAAD314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01488" y="5079575"/>
                <a:ext cx="380331" cy="380331"/>
              </a:xfrm>
              <a:prstGeom prst="rect">
                <a:avLst/>
              </a:prstGeom>
            </p:spPr>
          </p:pic>
          <p:pic>
            <p:nvPicPr>
              <p:cNvPr id="47" name="グラフィックス 46">
                <a:extLst>
                  <a:ext uri="{FF2B5EF4-FFF2-40B4-BE49-F238E27FC236}">
                    <a16:creationId xmlns:a16="http://schemas.microsoft.com/office/drawing/2014/main" id="{6208990D-9ADF-CE9E-EFBF-5B6664CE6745}"/>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405491" y="4889409"/>
                <a:ext cx="380331" cy="380331"/>
              </a:xfrm>
              <a:prstGeom prst="rect">
                <a:avLst/>
              </a:prstGeom>
            </p:spPr>
          </p:pic>
        </p:grpSp>
      </p:grpSp>
      <p:sp>
        <p:nvSpPr>
          <p:cNvPr id="52" name="正方形/長方形 51">
            <a:extLst>
              <a:ext uri="{FF2B5EF4-FFF2-40B4-BE49-F238E27FC236}">
                <a16:creationId xmlns:a16="http://schemas.microsoft.com/office/drawing/2014/main" id="{5603EB9E-32AE-351C-1091-CCC8C976C1D4}"/>
              </a:ext>
            </a:extLst>
          </p:cNvPr>
          <p:cNvSpPr/>
          <p:nvPr/>
        </p:nvSpPr>
        <p:spPr>
          <a:xfrm>
            <a:off x="5274364" y="5206643"/>
            <a:ext cx="774054" cy="31215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000">
                <a:solidFill>
                  <a:schemeClr val="accent4">
                    <a:lumMod val="65000"/>
                    <a:lumOff val="35000"/>
                  </a:schemeClr>
                </a:solidFill>
                <a:effectLst>
                  <a:glow rad="127000">
                    <a:schemeClr val="bg1"/>
                  </a:glow>
                </a:effectLst>
                <a:latin typeface="+mn-ea"/>
              </a:rPr>
              <a:t>情報参照</a:t>
            </a:r>
            <a:endParaRPr kumimoji="1" lang="ja-JP" altLang="en-US" sz="1000">
              <a:solidFill>
                <a:schemeClr val="accent4">
                  <a:lumMod val="65000"/>
                  <a:lumOff val="35000"/>
                </a:schemeClr>
              </a:solidFill>
              <a:effectLst>
                <a:glow rad="127000">
                  <a:schemeClr val="bg1"/>
                </a:glow>
              </a:effectLst>
              <a:latin typeface="+mn-ea"/>
            </a:endParaRPr>
          </a:p>
        </p:txBody>
      </p:sp>
      <p:sp>
        <p:nvSpPr>
          <p:cNvPr id="145" name="フローチャート: 書類 144">
            <a:extLst>
              <a:ext uri="{FF2B5EF4-FFF2-40B4-BE49-F238E27FC236}">
                <a16:creationId xmlns:a16="http://schemas.microsoft.com/office/drawing/2014/main" id="{B8F3CE1E-8565-93EF-D2C0-E5AC1F8BB2D8}"/>
              </a:ext>
            </a:extLst>
          </p:cNvPr>
          <p:cNvSpPr/>
          <p:nvPr/>
        </p:nvSpPr>
        <p:spPr>
          <a:xfrm>
            <a:off x="1802457" y="4636397"/>
            <a:ext cx="724504" cy="401172"/>
          </a:xfrm>
          <a:prstGeom prst="flowChartDocumen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en-US" altLang="ja-JP" sz="1000">
                <a:solidFill>
                  <a:schemeClr val="accent4">
                    <a:lumMod val="65000"/>
                    <a:lumOff val="35000"/>
                  </a:schemeClr>
                </a:solidFill>
                <a:latin typeface="+mn-ea"/>
              </a:rPr>
              <a:t>ZD</a:t>
            </a:r>
            <a:r>
              <a:rPr lang="ja-JP" altLang="en-US" sz="1000">
                <a:solidFill>
                  <a:schemeClr val="accent4">
                    <a:lumMod val="65000"/>
                    <a:lumOff val="35000"/>
                  </a:schemeClr>
                </a:solidFill>
                <a:latin typeface="+mn-ea"/>
              </a:rPr>
              <a:t>手作成</a:t>
            </a:r>
            <a:endParaRPr lang="en-US" altLang="ja-JP" sz="1000">
              <a:solidFill>
                <a:schemeClr val="accent4">
                  <a:lumMod val="65000"/>
                  <a:lumOff val="35000"/>
                </a:schemeClr>
              </a:solidFill>
              <a:latin typeface="+mn-ea"/>
            </a:endParaRPr>
          </a:p>
          <a:p>
            <a:pPr algn="ctr"/>
            <a:r>
              <a:rPr lang="ja-JP" altLang="en-US" sz="1000">
                <a:solidFill>
                  <a:schemeClr val="accent4">
                    <a:lumMod val="65000"/>
                    <a:lumOff val="35000"/>
                  </a:schemeClr>
                </a:solidFill>
                <a:latin typeface="+mn-ea"/>
              </a:rPr>
              <a:t>ファイル</a:t>
            </a:r>
            <a:endParaRPr kumimoji="1" lang="ja-JP" altLang="en-US" sz="1000">
              <a:solidFill>
                <a:schemeClr val="accent4">
                  <a:lumMod val="65000"/>
                  <a:lumOff val="35000"/>
                </a:schemeClr>
              </a:solidFill>
              <a:latin typeface="+mn-ea"/>
            </a:endParaRPr>
          </a:p>
        </p:txBody>
      </p:sp>
      <p:grpSp>
        <p:nvGrpSpPr>
          <p:cNvPr id="133" name="グループ化 132">
            <a:extLst>
              <a:ext uri="{FF2B5EF4-FFF2-40B4-BE49-F238E27FC236}">
                <a16:creationId xmlns:a16="http://schemas.microsoft.com/office/drawing/2014/main" id="{86CCE52C-D1E1-3A2B-F162-84AEF6B6BF2C}"/>
              </a:ext>
            </a:extLst>
          </p:cNvPr>
          <p:cNvGrpSpPr/>
          <p:nvPr/>
        </p:nvGrpSpPr>
        <p:grpSpPr>
          <a:xfrm>
            <a:off x="2680909" y="4611243"/>
            <a:ext cx="205384" cy="352722"/>
            <a:chOff x="2599989" y="4675265"/>
            <a:chExt cx="205384" cy="352722"/>
          </a:xfrm>
        </p:grpSpPr>
        <p:cxnSp>
          <p:nvCxnSpPr>
            <p:cNvPr id="152" name="直線矢印コネクタ 151">
              <a:extLst>
                <a:ext uri="{FF2B5EF4-FFF2-40B4-BE49-F238E27FC236}">
                  <a16:creationId xmlns:a16="http://schemas.microsoft.com/office/drawing/2014/main" id="{8E90FB8D-2EA0-CC63-CB54-6FC1B0DCEF9B}"/>
                </a:ext>
              </a:extLst>
            </p:cNvPr>
            <p:cNvCxnSpPr>
              <a:cxnSpLocks/>
            </p:cNvCxnSpPr>
            <p:nvPr/>
          </p:nvCxnSpPr>
          <p:spPr>
            <a:xfrm flipV="1">
              <a:off x="2599989" y="4675265"/>
              <a:ext cx="0" cy="341571"/>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直線矢印コネクタ 162">
              <a:extLst>
                <a:ext uri="{FF2B5EF4-FFF2-40B4-BE49-F238E27FC236}">
                  <a16:creationId xmlns:a16="http://schemas.microsoft.com/office/drawing/2014/main" id="{26957073-FC2B-C5AD-BB91-777A23EF0EA8}"/>
                </a:ext>
              </a:extLst>
            </p:cNvPr>
            <p:cNvCxnSpPr>
              <a:cxnSpLocks/>
            </p:cNvCxnSpPr>
            <p:nvPr/>
          </p:nvCxnSpPr>
          <p:spPr>
            <a:xfrm rot="10800000" flipV="1">
              <a:off x="2805373" y="4686416"/>
              <a:ext cx="0" cy="341571"/>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66" name="正方形/長方形 165">
            <a:extLst>
              <a:ext uri="{FF2B5EF4-FFF2-40B4-BE49-F238E27FC236}">
                <a16:creationId xmlns:a16="http://schemas.microsoft.com/office/drawing/2014/main" id="{B56FAC23-81E1-D354-3E71-4C38D3FF6A04}"/>
              </a:ext>
            </a:extLst>
          </p:cNvPr>
          <p:cNvSpPr/>
          <p:nvPr/>
        </p:nvSpPr>
        <p:spPr>
          <a:xfrm>
            <a:off x="9309818" y="2953394"/>
            <a:ext cx="2089939" cy="345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000">
                <a:solidFill>
                  <a:schemeClr val="accent4">
                    <a:lumMod val="65000"/>
                    <a:lumOff val="35000"/>
                  </a:schemeClr>
                </a:solidFill>
                <a:latin typeface="+mn-ea"/>
              </a:rPr>
              <a:t>事業側から要望がある場合、</a:t>
            </a:r>
            <a:endParaRPr kumimoji="1" lang="en-US" altLang="ja-JP" sz="1000">
              <a:solidFill>
                <a:schemeClr val="accent4">
                  <a:lumMod val="65000"/>
                  <a:lumOff val="35000"/>
                </a:schemeClr>
              </a:solidFill>
              <a:latin typeface="+mn-ea"/>
            </a:endParaRPr>
          </a:p>
          <a:p>
            <a:pPr algn="ctr"/>
            <a:r>
              <a:rPr kumimoji="1" lang="ja-JP" altLang="en-US" sz="1000">
                <a:solidFill>
                  <a:schemeClr val="accent4">
                    <a:lumMod val="65000"/>
                    <a:lumOff val="35000"/>
                  </a:schemeClr>
                </a:solidFill>
                <a:latin typeface="+mn-ea"/>
              </a:rPr>
              <a:t>保守業務にて</a:t>
            </a:r>
            <a:r>
              <a:rPr kumimoji="1" lang="en-US" altLang="ja-JP" sz="1000">
                <a:solidFill>
                  <a:schemeClr val="accent4">
                    <a:lumMod val="65000"/>
                    <a:lumOff val="35000"/>
                  </a:schemeClr>
                </a:solidFill>
                <a:latin typeface="+mn-ea"/>
              </a:rPr>
              <a:t>ZD</a:t>
            </a:r>
            <a:r>
              <a:rPr kumimoji="1" lang="ja-JP" altLang="en-US" sz="1000">
                <a:solidFill>
                  <a:schemeClr val="accent4">
                    <a:lumMod val="65000"/>
                    <a:lumOff val="35000"/>
                  </a:schemeClr>
                </a:solidFill>
                <a:latin typeface="+mn-ea"/>
              </a:rPr>
              <a:t>伝票を手作成する</a:t>
            </a:r>
            <a:endParaRPr kumimoji="1" lang="en-US" altLang="ja-JP" sz="1000">
              <a:solidFill>
                <a:schemeClr val="accent4">
                  <a:lumMod val="65000"/>
                  <a:lumOff val="35000"/>
                </a:schemeClr>
              </a:solidFill>
              <a:latin typeface="+mn-ea"/>
            </a:endParaRPr>
          </a:p>
          <a:p>
            <a:pPr algn="ctr"/>
            <a:r>
              <a:rPr kumimoji="1" lang="ja-JP" altLang="en-US" sz="1000">
                <a:solidFill>
                  <a:schemeClr val="accent4">
                    <a:lumMod val="65000"/>
                    <a:lumOff val="35000"/>
                  </a:schemeClr>
                </a:solidFill>
                <a:latin typeface="+mn-ea"/>
              </a:rPr>
              <a:t>（</a:t>
            </a:r>
            <a:r>
              <a:rPr kumimoji="1" lang="en-US" altLang="ja-JP" sz="1000">
                <a:solidFill>
                  <a:schemeClr val="accent4">
                    <a:lumMod val="65000"/>
                    <a:lumOff val="35000"/>
                  </a:schemeClr>
                </a:solidFill>
                <a:latin typeface="+mn-ea"/>
              </a:rPr>
              <a:t>Neo</a:t>
            </a:r>
            <a:r>
              <a:rPr lang="ja-JP" altLang="en-US" sz="1000">
                <a:solidFill>
                  <a:schemeClr val="accent4">
                    <a:lumMod val="65000"/>
                    <a:lumOff val="35000"/>
                  </a:schemeClr>
                </a:solidFill>
                <a:latin typeface="+mn-ea"/>
              </a:rPr>
              <a:t>＝</a:t>
            </a:r>
            <a:r>
              <a:rPr kumimoji="1" lang="en-US" altLang="ja-JP" sz="1000">
                <a:solidFill>
                  <a:schemeClr val="accent4">
                    <a:lumMod val="65000"/>
                    <a:lumOff val="35000"/>
                  </a:schemeClr>
                </a:solidFill>
                <a:latin typeface="+mn-ea"/>
              </a:rPr>
              <a:t>SAP </a:t>
            </a:r>
            <a:r>
              <a:rPr kumimoji="1" lang="ja-JP" altLang="en-US" sz="1000">
                <a:solidFill>
                  <a:schemeClr val="accent4">
                    <a:lumMod val="65000"/>
                    <a:lumOff val="35000"/>
                  </a:schemeClr>
                </a:solidFill>
                <a:latin typeface="+mn-ea"/>
              </a:rPr>
              <a:t>かつ 請求ロック解除）</a:t>
            </a:r>
            <a:endParaRPr kumimoji="1" lang="en-US" altLang="ja-JP" sz="1000">
              <a:solidFill>
                <a:schemeClr val="accent4">
                  <a:lumMod val="65000"/>
                  <a:lumOff val="35000"/>
                </a:schemeClr>
              </a:solidFill>
              <a:latin typeface="+mn-ea"/>
            </a:endParaRPr>
          </a:p>
        </p:txBody>
      </p:sp>
      <p:sp>
        <p:nvSpPr>
          <p:cNvPr id="168" name="吹き出し: 四角形 167">
            <a:extLst>
              <a:ext uri="{FF2B5EF4-FFF2-40B4-BE49-F238E27FC236}">
                <a16:creationId xmlns:a16="http://schemas.microsoft.com/office/drawing/2014/main" id="{7213E502-AF58-A5C5-8A1F-432858C4C35E}"/>
              </a:ext>
            </a:extLst>
          </p:cNvPr>
          <p:cNvSpPr/>
          <p:nvPr/>
        </p:nvSpPr>
        <p:spPr>
          <a:xfrm>
            <a:off x="3798033" y="5583567"/>
            <a:ext cx="3145190" cy="581734"/>
          </a:xfrm>
          <a:prstGeom prst="wedgeRectCallout">
            <a:avLst>
              <a:gd name="adj1" fmla="val -55375"/>
              <a:gd name="adj2" fmla="val -20801"/>
            </a:avLst>
          </a:prstGeom>
          <a:solidFill>
            <a:srgbClr val="FFEBEB"/>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kumimoji="1" lang="ja-JP" altLang="en-US" sz="1000" b="1">
                <a:solidFill>
                  <a:schemeClr val="accent4">
                    <a:lumMod val="65000"/>
                    <a:lumOff val="35000"/>
                  </a:schemeClr>
                </a:solidFill>
                <a:latin typeface="+mn-ea"/>
              </a:rPr>
              <a:t>メリット</a:t>
            </a:r>
            <a:endParaRPr kumimoji="1" lang="en-US" altLang="ja-JP" sz="1000" b="1">
              <a:solidFill>
                <a:schemeClr val="accent4">
                  <a:lumMod val="65000"/>
                  <a:lumOff val="35000"/>
                </a:schemeClr>
              </a:solidFill>
              <a:latin typeface="+mn-ea"/>
            </a:endParaRPr>
          </a:p>
          <a:p>
            <a:r>
              <a:rPr kumimoji="1" lang="en-US" altLang="ja-JP" sz="1000">
                <a:solidFill>
                  <a:schemeClr val="accent4">
                    <a:lumMod val="65000"/>
                    <a:lumOff val="35000"/>
                  </a:schemeClr>
                </a:solidFill>
                <a:latin typeface="+mn-ea"/>
              </a:rPr>
              <a:t>100</a:t>
            </a:r>
            <a:r>
              <a:rPr kumimoji="1" lang="ja-JP" altLang="en-US" sz="1000">
                <a:solidFill>
                  <a:schemeClr val="accent4">
                    <a:lumMod val="65000"/>
                    <a:lumOff val="35000"/>
                  </a:schemeClr>
                </a:solidFill>
                <a:latin typeface="+mn-ea"/>
              </a:rPr>
              <a:t>点取れていない</a:t>
            </a:r>
            <a:r>
              <a:rPr kumimoji="1" lang="en-US" altLang="ja-JP" sz="1000">
                <a:solidFill>
                  <a:schemeClr val="accent4">
                    <a:lumMod val="65000"/>
                    <a:lumOff val="35000"/>
                  </a:schemeClr>
                </a:solidFill>
                <a:latin typeface="+mn-ea"/>
              </a:rPr>
              <a:t>ZD</a:t>
            </a:r>
            <a:r>
              <a:rPr kumimoji="1" lang="ja-JP" altLang="en-US" sz="1000">
                <a:solidFill>
                  <a:schemeClr val="accent4">
                    <a:lumMod val="65000"/>
                    <a:lumOff val="35000"/>
                  </a:schemeClr>
                </a:solidFill>
                <a:latin typeface="+mn-ea"/>
              </a:rPr>
              <a:t>伝票ファイルだが、</a:t>
            </a:r>
            <a:endParaRPr kumimoji="1" lang="en-US" altLang="ja-JP" sz="1000">
              <a:solidFill>
                <a:schemeClr val="accent4">
                  <a:lumMod val="65000"/>
                  <a:lumOff val="35000"/>
                </a:schemeClr>
              </a:solidFill>
              <a:latin typeface="+mn-ea"/>
            </a:endParaRPr>
          </a:p>
          <a:p>
            <a:r>
              <a:rPr kumimoji="1" lang="ja-JP" altLang="en-US" sz="1000">
                <a:solidFill>
                  <a:schemeClr val="accent4">
                    <a:lumMod val="65000"/>
                    <a:lumOff val="35000"/>
                  </a:schemeClr>
                </a:solidFill>
                <a:latin typeface="+mn-ea"/>
              </a:rPr>
              <a:t>０から作成するより修正した方が作業負荷減・品質向上</a:t>
            </a:r>
          </a:p>
        </p:txBody>
      </p:sp>
      <p:sp>
        <p:nvSpPr>
          <p:cNvPr id="172" name="正方形/長方形 171">
            <a:extLst>
              <a:ext uri="{FF2B5EF4-FFF2-40B4-BE49-F238E27FC236}">
                <a16:creationId xmlns:a16="http://schemas.microsoft.com/office/drawing/2014/main" id="{0537C400-16FD-9BAC-C69B-58A5E3C72E26}"/>
              </a:ext>
            </a:extLst>
          </p:cNvPr>
          <p:cNvSpPr/>
          <p:nvPr/>
        </p:nvSpPr>
        <p:spPr>
          <a:xfrm>
            <a:off x="3405962" y="4319270"/>
            <a:ext cx="1133294" cy="193823"/>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en-US" altLang="ja-JP" sz="1000">
                <a:solidFill>
                  <a:schemeClr val="accent4">
                    <a:lumMod val="65000"/>
                    <a:lumOff val="35000"/>
                  </a:schemeClr>
                </a:solidFill>
                <a:effectLst>
                  <a:glow rad="127000">
                    <a:schemeClr val="bg1"/>
                  </a:glow>
                </a:effectLst>
                <a:latin typeface="+mn-ea"/>
              </a:rPr>
              <a:t>※</a:t>
            </a:r>
            <a:r>
              <a:rPr lang="ja-JP" altLang="en-US" sz="1000">
                <a:solidFill>
                  <a:schemeClr val="accent4">
                    <a:lumMod val="65000"/>
                    <a:lumOff val="35000"/>
                  </a:schemeClr>
                </a:solidFill>
                <a:effectLst>
                  <a:glow rad="127000">
                    <a:schemeClr val="bg1"/>
                  </a:glow>
                </a:effectLst>
                <a:latin typeface="+mn-ea"/>
              </a:rPr>
              <a:t>登録者は要検討</a:t>
            </a:r>
            <a:endParaRPr kumimoji="1" lang="ja-JP" altLang="en-US" sz="1000">
              <a:solidFill>
                <a:schemeClr val="accent4">
                  <a:lumMod val="65000"/>
                  <a:lumOff val="35000"/>
                </a:schemeClr>
              </a:solidFill>
              <a:effectLst>
                <a:glow rad="127000">
                  <a:schemeClr val="bg1"/>
                </a:glow>
              </a:effectLst>
              <a:latin typeface="+mn-ea"/>
            </a:endParaRPr>
          </a:p>
        </p:txBody>
      </p:sp>
      <p:sp>
        <p:nvSpPr>
          <p:cNvPr id="144" name="正方形/長方形 143">
            <a:extLst>
              <a:ext uri="{FF2B5EF4-FFF2-40B4-BE49-F238E27FC236}">
                <a16:creationId xmlns:a16="http://schemas.microsoft.com/office/drawing/2014/main" id="{397633CD-03B5-885F-AE1F-236E458ACCC7}"/>
              </a:ext>
            </a:extLst>
          </p:cNvPr>
          <p:cNvSpPr/>
          <p:nvPr/>
        </p:nvSpPr>
        <p:spPr>
          <a:xfrm>
            <a:off x="6473969" y="3957613"/>
            <a:ext cx="851459" cy="31215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en-US" altLang="ja-JP" sz="1000">
                <a:solidFill>
                  <a:schemeClr val="accent4">
                    <a:lumMod val="65000"/>
                    <a:lumOff val="35000"/>
                  </a:schemeClr>
                </a:solidFill>
                <a:effectLst>
                  <a:glow rad="127000">
                    <a:schemeClr val="bg1"/>
                  </a:glow>
                </a:effectLst>
                <a:latin typeface="+mn-ea"/>
              </a:rPr>
              <a:t>Neo</a:t>
            </a:r>
            <a:r>
              <a:rPr lang="ja-JP" altLang="en-US" sz="1000">
                <a:solidFill>
                  <a:schemeClr val="accent4">
                    <a:lumMod val="65000"/>
                    <a:lumOff val="35000"/>
                  </a:schemeClr>
                </a:solidFill>
                <a:effectLst>
                  <a:glow rad="127000">
                    <a:schemeClr val="bg1"/>
                  </a:glow>
                </a:effectLst>
                <a:latin typeface="+mn-ea"/>
              </a:rPr>
              <a:t>返却</a:t>
            </a:r>
            <a:r>
              <a:rPr lang="ja-JP" altLang="en-US" sz="1000" b="1">
                <a:solidFill>
                  <a:srgbClr val="C00000"/>
                </a:solidFill>
                <a:effectLst>
                  <a:glow rad="127000">
                    <a:schemeClr val="bg1"/>
                  </a:glow>
                </a:effectLst>
                <a:latin typeface="+mn-ea"/>
              </a:rPr>
              <a:t>あり</a:t>
            </a:r>
            <a:endParaRPr kumimoji="1" lang="ja-JP" altLang="en-US" sz="1000" b="1">
              <a:solidFill>
                <a:srgbClr val="C00000"/>
              </a:solidFill>
              <a:effectLst>
                <a:glow rad="127000">
                  <a:schemeClr val="bg1"/>
                </a:glow>
              </a:effectLst>
              <a:latin typeface="+mn-ea"/>
            </a:endParaRPr>
          </a:p>
        </p:txBody>
      </p:sp>
      <p:sp>
        <p:nvSpPr>
          <p:cNvPr id="53" name="正方形/長方形 52">
            <a:extLst>
              <a:ext uri="{FF2B5EF4-FFF2-40B4-BE49-F238E27FC236}">
                <a16:creationId xmlns:a16="http://schemas.microsoft.com/office/drawing/2014/main" id="{F7292B56-257F-716A-0CEC-54C799182AC3}"/>
              </a:ext>
            </a:extLst>
          </p:cNvPr>
          <p:cNvSpPr/>
          <p:nvPr/>
        </p:nvSpPr>
        <p:spPr>
          <a:xfrm>
            <a:off x="792243" y="1121565"/>
            <a:ext cx="639347" cy="1783467"/>
          </a:xfrm>
          <a:prstGeom prst="rect">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000">
                <a:solidFill>
                  <a:schemeClr val="accent4">
                    <a:lumMod val="65000"/>
                    <a:lumOff val="35000"/>
                  </a:schemeClr>
                </a:solidFill>
                <a:latin typeface="+mn-ea"/>
              </a:rPr>
              <a:t>通常対応</a:t>
            </a:r>
          </a:p>
        </p:txBody>
      </p:sp>
      <p:sp>
        <p:nvSpPr>
          <p:cNvPr id="18" name="正方形/長方形 17">
            <a:extLst>
              <a:ext uri="{FF2B5EF4-FFF2-40B4-BE49-F238E27FC236}">
                <a16:creationId xmlns:a16="http://schemas.microsoft.com/office/drawing/2014/main" id="{03F82C61-6EF8-853C-A7E3-1D9BA7886254}"/>
              </a:ext>
            </a:extLst>
          </p:cNvPr>
          <p:cNvSpPr/>
          <p:nvPr/>
        </p:nvSpPr>
        <p:spPr>
          <a:xfrm>
            <a:off x="2526961" y="2494117"/>
            <a:ext cx="577378" cy="302316"/>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i="0" u="none" strike="noStrike" kern="1200" cap="none" spc="0" normalizeH="0" baseline="0" noProof="0">
                <a:ln>
                  <a:noFill/>
                </a:ln>
                <a:solidFill>
                  <a:srgbClr val="000000">
                    <a:lumMod val="65000"/>
                    <a:lumOff val="35000"/>
                  </a:srgbClr>
                </a:solidFill>
                <a:effectLst/>
                <a:uLnTx/>
                <a:uFillTx/>
                <a:latin typeface="Meiryo UI"/>
                <a:ea typeface="Meiryo UI"/>
                <a:cs typeface="+mn-cs"/>
              </a:rPr>
              <a:t>経理</a:t>
            </a:r>
          </a:p>
        </p:txBody>
      </p:sp>
      <p:sp>
        <p:nvSpPr>
          <p:cNvPr id="5" name="正方形/長方形 4">
            <a:extLst>
              <a:ext uri="{FF2B5EF4-FFF2-40B4-BE49-F238E27FC236}">
                <a16:creationId xmlns:a16="http://schemas.microsoft.com/office/drawing/2014/main" id="{49FB4399-63AE-43CA-30C5-9BD3CE18D5BD}"/>
              </a:ext>
            </a:extLst>
          </p:cNvPr>
          <p:cNvSpPr/>
          <p:nvPr/>
        </p:nvSpPr>
        <p:spPr>
          <a:xfrm>
            <a:off x="4813670" y="1230165"/>
            <a:ext cx="1209172" cy="1554989"/>
          </a:xfrm>
          <a:prstGeom prst="rect">
            <a:avLst/>
          </a:prstGeom>
          <a:solidFill>
            <a:schemeClr val="bg1"/>
          </a:solidFill>
          <a:ln w="952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t"/>
          <a:lstStyle/>
          <a:p>
            <a:pPr algn="ctr"/>
            <a:r>
              <a:rPr kumimoji="1" lang="en-US" altLang="ja-JP" sz="1000">
                <a:solidFill>
                  <a:schemeClr val="accent4">
                    <a:lumMod val="65000"/>
                    <a:lumOff val="35000"/>
                  </a:schemeClr>
                </a:solidFill>
                <a:latin typeface="+mn-ea"/>
              </a:rPr>
              <a:t>SAP</a:t>
            </a:r>
            <a:endParaRPr kumimoji="1" lang="ja-JP" altLang="en-US" sz="1000">
              <a:solidFill>
                <a:schemeClr val="accent4">
                  <a:lumMod val="65000"/>
                  <a:lumOff val="35000"/>
                </a:schemeClr>
              </a:solidFill>
              <a:latin typeface="+mn-ea"/>
            </a:endParaRPr>
          </a:p>
        </p:txBody>
      </p:sp>
      <p:sp>
        <p:nvSpPr>
          <p:cNvPr id="7" name="正方形/長方形 6">
            <a:extLst>
              <a:ext uri="{FF2B5EF4-FFF2-40B4-BE49-F238E27FC236}">
                <a16:creationId xmlns:a16="http://schemas.microsoft.com/office/drawing/2014/main" id="{258FDD8F-8755-D2FC-9E4B-BC9F5F5E4973}"/>
              </a:ext>
            </a:extLst>
          </p:cNvPr>
          <p:cNvSpPr/>
          <p:nvPr/>
        </p:nvSpPr>
        <p:spPr>
          <a:xfrm>
            <a:off x="6351788" y="1230165"/>
            <a:ext cx="1209172" cy="1554989"/>
          </a:xfrm>
          <a:prstGeom prst="rect">
            <a:avLst/>
          </a:prstGeom>
          <a:solidFill>
            <a:schemeClr val="bg1"/>
          </a:solidFill>
          <a:ln w="952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t"/>
          <a:lstStyle/>
          <a:p>
            <a:pPr algn="ctr"/>
            <a:r>
              <a:rPr kumimoji="1" lang="en-US" altLang="ja-JP" sz="1000">
                <a:solidFill>
                  <a:schemeClr val="accent4">
                    <a:lumMod val="65000"/>
                    <a:lumOff val="35000"/>
                  </a:schemeClr>
                </a:solidFill>
                <a:latin typeface="+mn-ea"/>
              </a:rPr>
              <a:t>NEXUS</a:t>
            </a:r>
            <a:endParaRPr kumimoji="1" lang="ja-JP" altLang="en-US" sz="1000">
              <a:solidFill>
                <a:schemeClr val="accent4">
                  <a:lumMod val="65000"/>
                  <a:lumOff val="35000"/>
                </a:schemeClr>
              </a:solidFill>
              <a:latin typeface="+mn-ea"/>
            </a:endParaRPr>
          </a:p>
        </p:txBody>
      </p:sp>
      <p:sp>
        <p:nvSpPr>
          <p:cNvPr id="8" name="正方形/長方形 7">
            <a:extLst>
              <a:ext uri="{FF2B5EF4-FFF2-40B4-BE49-F238E27FC236}">
                <a16:creationId xmlns:a16="http://schemas.microsoft.com/office/drawing/2014/main" id="{3A20B8B4-F07D-07CC-EF92-CDAC261720C1}"/>
              </a:ext>
            </a:extLst>
          </p:cNvPr>
          <p:cNvSpPr/>
          <p:nvPr/>
        </p:nvSpPr>
        <p:spPr>
          <a:xfrm>
            <a:off x="7889907" y="1241064"/>
            <a:ext cx="1209172" cy="1554989"/>
          </a:xfrm>
          <a:prstGeom prst="rect">
            <a:avLst/>
          </a:prstGeom>
          <a:solidFill>
            <a:schemeClr val="bg1"/>
          </a:solidFill>
          <a:ln w="952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t"/>
          <a:lstStyle/>
          <a:p>
            <a:pPr algn="ctr"/>
            <a:r>
              <a:rPr kumimoji="1" lang="en-US" altLang="ja-JP" sz="1000">
                <a:solidFill>
                  <a:schemeClr val="accent4">
                    <a:lumMod val="65000"/>
                    <a:lumOff val="35000"/>
                  </a:schemeClr>
                </a:solidFill>
                <a:latin typeface="+mn-ea"/>
              </a:rPr>
              <a:t>Neo</a:t>
            </a:r>
            <a:endParaRPr kumimoji="1" lang="ja-JP" altLang="en-US" sz="1000">
              <a:solidFill>
                <a:schemeClr val="accent4">
                  <a:lumMod val="65000"/>
                  <a:lumOff val="35000"/>
                </a:schemeClr>
              </a:solidFill>
              <a:latin typeface="+mn-ea"/>
            </a:endParaRPr>
          </a:p>
        </p:txBody>
      </p:sp>
      <p:sp>
        <p:nvSpPr>
          <p:cNvPr id="11" name="正方形/長方形 10">
            <a:extLst>
              <a:ext uri="{FF2B5EF4-FFF2-40B4-BE49-F238E27FC236}">
                <a16:creationId xmlns:a16="http://schemas.microsoft.com/office/drawing/2014/main" id="{33EB0A18-2D01-30C2-8008-5D160ED5E702}"/>
              </a:ext>
            </a:extLst>
          </p:cNvPr>
          <p:cNvSpPr/>
          <p:nvPr/>
        </p:nvSpPr>
        <p:spPr>
          <a:xfrm>
            <a:off x="2369082" y="1230165"/>
            <a:ext cx="893137" cy="456486"/>
          </a:xfrm>
          <a:prstGeom prst="rect">
            <a:avLst/>
          </a:prstGeom>
          <a:solidFill>
            <a:schemeClr val="bg1"/>
          </a:solidFill>
          <a:ln w="952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en-US" altLang="ja-JP" sz="1000">
                <a:solidFill>
                  <a:schemeClr val="accent4">
                    <a:lumMod val="65000"/>
                    <a:lumOff val="35000"/>
                  </a:schemeClr>
                </a:solidFill>
                <a:latin typeface="+mn-ea"/>
              </a:rPr>
              <a:t>ZD</a:t>
            </a:r>
            <a:r>
              <a:rPr kumimoji="1" lang="ja-JP" altLang="en-US" sz="1000">
                <a:solidFill>
                  <a:schemeClr val="accent4">
                    <a:lumMod val="65000"/>
                    <a:lumOff val="35000"/>
                  </a:schemeClr>
                </a:solidFill>
                <a:latin typeface="+mn-ea"/>
              </a:rPr>
              <a:t>ツール</a:t>
            </a:r>
          </a:p>
        </p:txBody>
      </p:sp>
      <p:grpSp>
        <p:nvGrpSpPr>
          <p:cNvPr id="42" name="グループ化 41">
            <a:extLst>
              <a:ext uri="{FF2B5EF4-FFF2-40B4-BE49-F238E27FC236}">
                <a16:creationId xmlns:a16="http://schemas.microsoft.com/office/drawing/2014/main" id="{79BDBF23-E070-B593-5C07-BF660358D1A8}"/>
              </a:ext>
            </a:extLst>
          </p:cNvPr>
          <p:cNvGrpSpPr/>
          <p:nvPr/>
        </p:nvGrpSpPr>
        <p:grpSpPr>
          <a:xfrm>
            <a:off x="2591594" y="2168649"/>
            <a:ext cx="448112" cy="373570"/>
            <a:chOff x="2101488" y="2478621"/>
            <a:chExt cx="684334" cy="570497"/>
          </a:xfrm>
        </p:grpSpPr>
        <p:pic>
          <p:nvPicPr>
            <p:cNvPr id="16" name="グラフィックス 15">
              <a:extLst>
                <a:ext uri="{FF2B5EF4-FFF2-40B4-BE49-F238E27FC236}">
                  <a16:creationId xmlns:a16="http://schemas.microsoft.com/office/drawing/2014/main" id="{1C53E17D-6E6C-8D94-28CF-0FD7396C07E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01488" y="2668787"/>
              <a:ext cx="380331" cy="380331"/>
            </a:xfrm>
            <a:prstGeom prst="rect">
              <a:avLst/>
            </a:prstGeom>
          </p:spPr>
        </p:pic>
        <p:pic>
          <p:nvPicPr>
            <p:cNvPr id="17" name="グラフィックス 16">
              <a:extLst>
                <a:ext uri="{FF2B5EF4-FFF2-40B4-BE49-F238E27FC236}">
                  <a16:creationId xmlns:a16="http://schemas.microsoft.com/office/drawing/2014/main" id="{5D974B88-624C-12D0-F92C-3164641817EF}"/>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405491" y="2478621"/>
              <a:ext cx="380331" cy="380331"/>
            </a:xfrm>
            <a:prstGeom prst="rect">
              <a:avLst/>
            </a:prstGeom>
          </p:spPr>
        </p:pic>
      </p:grpSp>
      <p:cxnSp>
        <p:nvCxnSpPr>
          <p:cNvPr id="21" name="直線矢印コネクタ 20">
            <a:extLst>
              <a:ext uri="{FF2B5EF4-FFF2-40B4-BE49-F238E27FC236}">
                <a16:creationId xmlns:a16="http://schemas.microsoft.com/office/drawing/2014/main" id="{4AA9C405-F831-BFE1-6A23-83B1BCDBDA54}"/>
              </a:ext>
            </a:extLst>
          </p:cNvPr>
          <p:cNvCxnSpPr/>
          <p:nvPr/>
        </p:nvCxnSpPr>
        <p:spPr>
          <a:xfrm flipV="1">
            <a:off x="2685116" y="1722516"/>
            <a:ext cx="0" cy="341571"/>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9F9C2535-FB10-C772-3E74-E705AE375AD4}"/>
              </a:ext>
            </a:extLst>
          </p:cNvPr>
          <p:cNvCxnSpPr>
            <a:cxnSpLocks/>
          </p:cNvCxnSpPr>
          <p:nvPr/>
        </p:nvCxnSpPr>
        <p:spPr>
          <a:xfrm rot="10800000" flipV="1">
            <a:off x="2886293" y="1722516"/>
            <a:ext cx="0" cy="341571"/>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正方形/長方形 22">
            <a:extLst>
              <a:ext uri="{FF2B5EF4-FFF2-40B4-BE49-F238E27FC236}">
                <a16:creationId xmlns:a16="http://schemas.microsoft.com/office/drawing/2014/main" id="{76A42532-7A16-AE87-2F17-F3DE46C8A21E}"/>
              </a:ext>
            </a:extLst>
          </p:cNvPr>
          <p:cNvSpPr/>
          <p:nvPr/>
        </p:nvSpPr>
        <p:spPr>
          <a:xfrm>
            <a:off x="2900104" y="1757522"/>
            <a:ext cx="788820" cy="31215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000">
                <a:solidFill>
                  <a:schemeClr val="accent4">
                    <a:lumMod val="65000"/>
                    <a:lumOff val="35000"/>
                  </a:schemeClr>
                </a:solidFill>
                <a:latin typeface="+mn-ea"/>
              </a:rPr>
              <a:t>対象外</a:t>
            </a:r>
            <a:r>
              <a:rPr lang="en-US" altLang="ja-JP" sz="1000">
                <a:solidFill>
                  <a:schemeClr val="accent4">
                    <a:lumMod val="65000"/>
                    <a:lumOff val="35000"/>
                  </a:schemeClr>
                </a:solidFill>
                <a:latin typeface="+mn-ea"/>
              </a:rPr>
              <a:t>MSG</a:t>
            </a:r>
            <a:endParaRPr kumimoji="1" lang="ja-JP" altLang="en-US" sz="1000">
              <a:solidFill>
                <a:schemeClr val="accent4">
                  <a:lumMod val="65000"/>
                  <a:lumOff val="35000"/>
                </a:schemeClr>
              </a:solidFill>
              <a:latin typeface="+mn-ea"/>
            </a:endParaRPr>
          </a:p>
        </p:txBody>
      </p:sp>
      <p:sp>
        <p:nvSpPr>
          <p:cNvPr id="24" name="正方形/長方形 23">
            <a:extLst>
              <a:ext uri="{FF2B5EF4-FFF2-40B4-BE49-F238E27FC236}">
                <a16:creationId xmlns:a16="http://schemas.microsoft.com/office/drawing/2014/main" id="{425F0F78-CB5A-5FB0-74B4-8F5C020B8AD8}"/>
              </a:ext>
            </a:extLst>
          </p:cNvPr>
          <p:cNvSpPr/>
          <p:nvPr/>
        </p:nvSpPr>
        <p:spPr>
          <a:xfrm>
            <a:off x="2096502" y="1757522"/>
            <a:ext cx="592652" cy="31215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000">
                <a:solidFill>
                  <a:schemeClr val="accent4">
                    <a:lumMod val="65000"/>
                    <a:lumOff val="35000"/>
                  </a:schemeClr>
                </a:solidFill>
                <a:latin typeface="+mn-ea"/>
              </a:rPr>
              <a:t>実行</a:t>
            </a:r>
            <a:endParaRPr kumimoji="1" lang="ja-JP" altLang="en-US" sz="1000">
              <a:solidFill>
                <a:schemeClr val="accent4">
                  <a:lumMod val="65000"/>
                  <a:lumOff val="35000"/>
                </a:schemeClr>
              </a:solidFill>
              <a:latin typeface="+mn-ea"/>
            </a:endParaRPr>
          </a:p>
        </p:txBody>
      </p:sp>
      <p:sp>
        <p:nvSpPr>
          <p:cNvPr id="27" name="フローチャート: 書類 26">
            <a:extLst>
              <a:ext uri="{FF2B5EF4-FFF2-40B4-BE49-F238E27FC236}">
                <a16:creationId xmlns:a16="http://schemas.microsoft.com/office/drawing/2014/main" id="{7318286D-8C51-2372-23A4-F45DCD5E88F9}"/>
              </a:ext>
            </a:extLst>
          </p:cNvPr>
          <p:cNvSpPr/>
          <p:nvPr/>
        </p:nvSpPr>
        <p:spPr>
          <a:xfrm>
            <a:off x="5056005" y="2267902"/>
            <a:ext cx="724504" cy="401172"/>
          </a:xfrm>
          <a:prstGeom prst="flowChartDocumen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000">
                <a:solidFill>
                  <a:schemeClr val="accent4">
                    <a:lumMod val="65000"/>
                    <a:lumOff val="35000"/>
                  </a:schemeClr>
                </a:solidFill>
                <a:latin typeface="+mn-ea"/>
              </a:rPr>
              <a:t>振替伝票</a:t>
            </a:r>
          </a:p>
        </p:txBody>
      </p:sp>
      <p:grpSp>
        <p:nvGrpSpPr>
          <p:cNvPr id="130" name="グループ化 129">
            <a:extLst>
              <a:ext uri="{FF2B5EF4-FFF2-40B4-BE49-F238E27FC236}">
                <a16:creationId xmlns:a16="http://schemas.microsoft.com/office/drawing/2014/main" id="{C53AD8EC-1402-B320-08D6-F85E1F70A90F}"/>
              </a:ext>
            </a:extLst>
          </p:cNvPr>
          <p:cNvGrpSpPr/>
          <p:nvPr/>
        </p:nvGrpSpPr>
        <p:grpSpPr>
          <a:xfrm>
            <a:off x="7984341" y="1832981"/>
            <a:ext cx="1114739" cy="584714"/>
            <a:chOff x="7607627" y="2547980"/>
            <a:chExt cx="1279016" cy="670883"/>
          </a:xfrm>
        </p:grpSpPr>
        <p:sp>
          <p:nvSpPr>
            <p:cNvPr id="59" name="フローチャート: 書類 58">
              <a:extLst>
                <a:ext uri="{FF2B5EF4-FFF2-40B4-BE49-F238E27FC236}">
                  <a16:creationId xmlns:a16="http://schemas.microsoft.com/office/drawing/2014/main" id="{5729BE13-0586-808D-A664-939E6B6AD2FB}"/>
                </a:ext>
              </a:extLst>
            </p:cNvPr>
            <p:cNvSpPr/>
            <p:nvPr/>
          </p:nvSpPr>
          <p:spPr>
            <a:xfrm>
              <a:off x="7607627" y="2632012"/>
              <a:ext cx="919609" cy="397015"/>
            </a:xfrm>
            <a:prstGeom prst="flowChartDocumen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100">
                  <a:solidFill>
                    <a:schemeClr val="accent4">
                      <a:lumMod val="65000"/>
                      <a:lumOff val="35000"/>
                    </a:schemeClr>
                  </a:solidFill>
                  <a:latin typeface="+mn-ea"/>
                  <a:cs typeface="Hiragino Kaku Gothic Pro W3" charset="-128"/>
                </a:rPr>
                <a:t>消込済債権</a:t>
              </a:r>
              <a:endParaRPr lang="en-US" altLang="ja-JP" sz="1100">
                <a:solidFill>
                  <a:schemeClr val="accent4">
                    <a:lumMod val="65000"/>
                    <a:lumOff val="35000"/>
                  </a:schemeClr>
                </a:solidFill>
                <a:latin typeface="+mn-ea"/>
                <a:cs typeface="Hiragino Kaku Gothic Pro W3" charset="-128"/>
              </a:endParaRPr>
            </a:p>
          </p:txBody>
        </p:sp>
        <p:sp>
          <p:nvSpPr>
            <p:cNvPr id="60" name="四角形: 角を丸くする 59">
              <a:extLst>
                <a:ext uri="{FF2B5EF4-FFF2-40B4-BE49-F238E27FC236}">
                  <a16:creationId xmlns:a16="http://schemas.microsoft.com/office/drawing/2014/main" id="{D7DD980A-4A34-8AD8-E26D-90380CA3E9DF}"/>
                </a:ext>
              </a:extLst>
            </p:cNvPr>
            <p:cNvSpPr/>
            <p:nvPr/>
          </p:nvSpPr>
          <p:spPr>
            <a:xfrm rot="1800000">
              <a:off x="8158004" y="2547980"/>
              <a:ext cx="728639" cy="204610"/>
            </a:xfrm>
            <a:prstGeom prst="roundRect">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050">
                  <a:solidFill>
                    <a:schemeClr val="accent4">
                      <a:lumMod val="65000"/>
                      <a:lumOff val="35000"/>
                    </a:schemeClr>
                  </a:solidFill>
                  <a:latin typeface="+mn-ea"/>
                  <a:cs typeface="Hiragino Kaku Gothic Pro W3" charset="-128"/>
                </a:rPr>
                <a:t>請求ロック</a:t>
              </a:r>
            </a:p>
          </p:txBody>
        </p:sp>
        <p:pic>
          <p:nvPicPr>
            <p:cNvPr id="63" name="Picture 2">
              <a:extLst>
                <a:ext uri="{FF2B5EF4-FFF2-40B4-BE49-F238E27FC236}">
                  <a16:creationId xmlns:a16="http://schemas.microsoft.com/office/drawing/2014/main" id="{F3F1C28D-95D2-731B-31A7-2E4CEF4F290E}"/>
                </a:ext>
              </a:extLst>
            </p:cNvPr>
            <p:cNvPicPr>
              <a:picLocks noChangeAspect="1" noChangeArrowheads="1"/>
            </p:cNvPicPr>
            <p:nvPr/>
          </p:nvPicPr>
          <p:blipFill>
            <a:blip r:embed="rId7">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40165" y="2859841"/>
              <a:ext cx="359022" cy="359022"/>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60" name="直線矢印コネクタ 159">
            <a:extLst>
              <a:ext uri="{FF2B5EF4-FFF2-40B4-BE49-F238E27FC236}">
                <a16:creationId xmlns:a16="http://schemas.microsoft.com/office/drawing/2014/main" id="{290E6A69-C2B6-E8CC-0160-D93C13CD38FB}"/>
              </a:ext>
            </a:extLst>
          </p:cNvPr>
          <p:cNvCxnSpPr>
            <a:cxnSpLocks/>
            <a:endCxn id="27" idx="1"/>
          </p:cNvCxnSpPr>
          <p:nvPr/>
        </p:nvCxnSpPr>
        <p:spPr>
          <a:xfrm>
            <a:off x="3104339" y="2464821"/>
            <a:ext cx="1951666" cy="3667"/>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5" name="正方形/長方形 164">
            <a:extLst>
              <a:ext uri="{FF2B5EF4-FFF2-40B4-BE49-F238E27FC236}">
                <a16:creationId xmlns:a16="http://schemas.microsoft.com/office/drawing/2014/main" id="{61D3A5AC-9690-1F83-741C-2B222F9EE901}"/>
              </a:ext>
            </a:extLst>
          </p:cNvPr>
          <p:cNvSpPr/>
          <p:nvPr/>
        </p:nvSpPr>
        <p:spPr>
          <a:xfrm>
            <a:off x="9309818" y="1121565"/>
            <a:ext cx="2089939" cy="178346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000">
                <a:solidFill>
                  <a:schemeClr val="accent4">
                    <a:lumMod val="65000"/>
                    <a:lumOff val="35000"/>
                  </a:schemeClr>
                </a:solidFill>
                <a:latin typeface="+mn-ea"/>
              </a:rPr>
              <a:t>ツール対象外ケースにおいて、</a:t>
            </a:r>
            <a:endParaRPr kumimoji="1" lang="en-US" altLang="ja-JP" sz="1000">
              <a:solidFill>
                <a:schemeClr val="accent4">
                  <a:lumMod val="65000"/>
                  <a:lumOff val="35000"/>
                </a:schemeClr>
              </a:solidFill>
              <a:latin typeface="+mn-ea"/>
            </a:endParaRPr>
          </a:p>
          <a:p>
            <a:pPr algn="ctr"/>
            <a:r>
              <a:rPr lang="ja-JP" altLang="en-US" sz="1000">
                <a:solidFill>
                  <a:schemeClr val="accent4">
                    <a:lumMod val="65000"/>
                    <a:lumOff val="35000"/>
                  </a:schemeClr>
                </a:solidFill>
                <a:latin typeface="+mn-ea"/>
              </a:rPr>
              <a:t>原則、</a:t>
            </a:r>
            <a:r>
              <a:rPr lang="en-US" altLang="ja-JP" sz="1000">
                <a:solidFill>
                  <a:schemeClr val="accent4">
                    <a:lumMod val="65000"/>
                    <a:lumOff val="35000"/>
                  </a:schemeClr>
                </a:solidFill>
                <a:latin typeface="+mn-ea"/>
              </a:rPr>
              <a:t>SAP</a:t>
            </a:r>
            <a:r>
              <a:rPr lang="ja-JP" altLang="en-US" sz="1000">
                <a:solidFill>
                  <a:schemeClr val="accent4">
                    <a:lumMod val="65000"/>
                    <a:lumOff val="35000"/>
                  </a:schemeClr>
                </a:solidFill>
                <a:latin typeface="+mn-ea"/>
              </a:rPr>
              <a:t>への振伝対応とする</a:t>
            </a:r>
            <a:endParaRPr lang="en-US" altLang="ja-JP" sz="1000">
              <a:solidFill>
                <a:schemeClr val="accent4">
                  <a:lumMod val="65000"/>
                  <a:lumOff val="35000"/>
                </a:schemeClr>
              </a:solidFill>
              <a:latin typeface="+mn-ea"/>
            </a:endParaRPr>
          </a:p>
          <a:p>
            <a:pPr algn="ctr"/>
            <a:r>
              <a:rPr kumimoji="1" lang="ja-JP" altLang="en-US" sz="1000">
                <a:solidFill>
                  <a:schemeClr val="accent4">
                    <a:lumMod val="65000"/>
                    <a:lumOff val="35000"/>
                  </a:schemeClr>
                </a:solidFill>
                <a:latin typeface="+mn-ea"/>
              </a:rPr>
              <a:t>（</a:t>
            </a:r>
            <a:r>
              <a:rPr kumimoji="1" lang="en-US" altLang="ja-JP" sz="1000">
                <a:solidFill>
                  <a:schemeClr val="accent4">
                    <a:lumMod val="65000"/>
                    <a:lumOff val="35000"/>
                  </a:schemeClr>
                </a:solidFill>
                <a:latin typeface="+mn-ea"/>
              </a:rPr>
              <a:t>Neo</a:t>
            </a:r>
            <a:r>
              <a:rPr kumimoji="1" lang="ja-JP" altLang="en-US" sz="1000">
                <a:solidFill>
                  <a:schemeClr val="accent4">
                    <a:lumMod val="65000"/>
                    <a:lumOff val="35000"/>
                  </a:schemeClr>
                </a:solidFill>
                <a:latin typeface="+mn-ea"/>
              </a:rPr>
              <a:t>≠</a:t>
            </a:r>
            <a:r>
              <a:rPr kumimoji="1" lang="en-US" altLang="ja-JP" sz="1000">
                <a:solidFill>
                  <a:schemeClr val="accent4">
                    <a:lumMod val="65000"/>
                    <a:lumOff val="35000"/>
                  </a:schemeClr>
                </a:solidFill>
                <a:latin typeface="+mn-ea"/>
              </a:rPr>
              <a:t>SAP </a:t>
            </a:r>
            <a:r>
              <a:rPr kumimoji="1" lang="ja-JP" altLang="en-US" sz="1000">
                <a:solidFill>
                  <a:schemeClr val="accent4">
                    <a:lumMod val="65000"/>
                    <a:lumOff val="35000"/>
                  </a:schemeClr>
                </a:solidFill>
                <a:latin typeface="+mn-ea"/>
              </a:rPr>
              <a:t>かつ 請求ロック状態）</a:t>
            </a:r>
            <a:endParaRPr kumimoji="1" lang="en-US" altLang="ja-JP" sz="1000">
              <a:solidFill>
                <a:schemeClr val="accent4">
                  <a:lumMod val="65000"/>
                  <a:lumOff val="35000"/>
                </a:schemeClr>
              </a:solidFill>
              <a:latin typeface="+mn-ea"/>
            </a:endParaRPr>
          </a:p>
        </p:txBody>
      </p:sp>
      <p:sp>
        <p:nvSpPr>
          <p:cNvPr id="32" name="正方形/長方形 31">
            <a:extLst>
              <a:ext uri="{FF2B5EF4-FFF2-40B4-BE49-F238E27FC236}">
                <a16:creationId xmlns:a16="http://schemas.microsoft.com/office/drawing/2014/main" id="{55C03B2D-B90E-6A75-A77C-6BF4DE42F955}"/>
              </a:ext>
            </a:extLst>
          </p:cNvPr>
          <p:cNvSpPr/>
          <p:nvPr/>
        </p:nvSpPr>
        <p:spPr>
          <a:xfrm>
            <a:off x="6483307" y="2147238"/>
            <a:ext cx="851459" cy="31215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en-US" altLang="ja-JP" sz="1000">
                <a:solidFill>
                  <a:schemeClr val="accent4">
                    <a:lumMod val="65000"/>
                    <a:lumOff val="35000"/>
                  </a:schemeClr>
                </a:solidFill>
                <a:effectLst>
                  <a:glow rad="127000">
                    <a:schemeClr val="bg1"/>
                  </a:glow>
                </a:effectLst>
                <a:latin typeface="+mn-ea"/>
              </a:rPr>
              <a:t>Neo</a:t>
            </a:r>
            <a:r>
              <a:rPr lang="ja-JP" altLang="en-US" sz="1000">
                <a:solidFill>
                  <a:schemeClr val="accent4">
                    <a:lumMod val="65000"/>
                    <a:lumOff val="35000"/>
                  </a:schemeClr>
                </a:solidFill>
                <a:effectLst>
                  <a:glow rad="127000">
                    <a:schemeClr val="bg1"/>
                  </a:glow>
                </a:effectLst>
                <a:latin typeface="+mn-ea"/>
              </a:rPr>
              <a:t>返却</a:t>
            </a:r>
            <a:r>
              <a:rPr lang="ja-JP" altLang="en-US" sz="1000" b="1">
                <a:solidFill>
                  <a:srgbClr val="C00000"/>
                </a:solidFill>
                <a:effectLst>
                  <a:glow rad="127000">
                    <a:schemeClr val="bg1"/>
                  </a:glow>
                </a:effectLst>
                <a:latin typeface="+mn-ea"/>
              </a:rPr>
              <a:t>なし</a:t>
            </a:r>
            <a:endParaRPr kumimoji="1" lang="ja-JP" altLang="en-US" sz="1000" b="1">
              <a:solidFill>
                <a:srgbClr val="C00000"/>
              </a:solidFill>
              <a:effectLst>
                <a:glow rad="127000">
                  <a:schemeClr val="bg1"/>
                </a:glow>
              </a:effectLst>
              <a:latin typeface="+mn-ea"/>
            </a:endParaRPr>
          </a:p>
        </p:txBody>
      </p:sp>
      <p:cxnSp>
        <p:nvCxnSpPr>
          <p:cNvPr id="9" name="コネクタ: カギ線 8">
            <a:extLst>
              <a:ext uri="{FF2B5EF4-FFF2-40B4-BE49-F238E27FC236}">
                <a16:creationId xmlns:a16="http://schemas.microsoft.com/office/drawing/2014/main" id="{481E6B91-32F5-8069-925B-C97A2E94BE1A}"/>
              </a:ext>
            </a:extLst>
          </p:cNvPr>
          <p:cNvCxnSpPr>
            <a:cxnSpLocks/>
            <a:stCxn id="27" idx="3"/>
            <a:endCxn id="59" idx="1"/>
          </p:cNvCxnSpPr>
          <p:nvPr/>
        </p:nvCxnSpPr>
        <p:spPr>
          <a:xfrm flipV="1">
            <a:off x="5780509" y="2079231"/>
            <a:ext cx="2203832" cy="389257"/>
          </a:xfrm>
          <a:prstGeom prst="bentConnector3">
            <a:avLst/>
          </a:prstGeom>
          <a:ln>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 name="コネクタ: カギ線 18">
            <a:extLst>
              <a:ext uri="{FF2B5EF4-FFF2-40B4-BE49-F238E27FC236}">
                <a16:creationId xmlns:a16="http://schemas.microsoft.com/office/drawing/2014/main" id="{7E702A48-0F6B-B518-33BB-BD46DA420FAC}"/>
              </a:ext>
            </a:extLst>
          </p:cNvPr>
          <p:cNvCxnSpPr>
            <a:cxnSpLocks/>
          </p:cNvCxnSpPr>
          <p:nvPr/>
        </p:nvCxnSpPr>
        <p:spPr>
          <a:xfrm flipV="1">
            <a:off x="5805177" y="3914091"/>
            <a:ext cx="2203832" cy="389257"/>
          </a:xfrm>
          <a:prstGeom prst="bentConnector3">
            <a:avLst/>
          </a:prstGeom>
          <a:ln>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0" name="正方形/長方形 19">
            <a:extLst>
              <a:ext uri="{FF2B5EF4-FFF2-40B4-BE49-F238E27FC236}">
                <a16:creationId xmlns:a16="http://schemas.microsoft.com/office/drawing/2014/main" id="{E6439054-8547-4AA5-C0E9-53D4D94B2A9C}"/>
              </a:ext>
            </a:extLst>
          </p:cNvPr>
          <p:cNvSpPr/>
          <p:nvPr/>
        </p:nvSpPr>
        <p:spPr>
          <a:xfrm>
            <a:off x="2974657" y="4687462"/>
            <a:ext cx="639714" cy="193823"/>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000">
                <a:solidFill>
                  <a:schemeClr val="accent4">
                    <a:lumMod val="65000"/>
                    <a:lumOff val="35000"/>
                  </a:schemeClr>
                </a:solidFill>
                <a:effectLst>
                  <a:glow rad="127000">
                    <a:schemeClr val="bg1"/>
                  </a:glow>
                </a:effectLst>
                <a:latin typeface="+mn-ea"/>
              </a:rPr>
              <a:t>請求書</a:t>
            </a:r>
            <a:r>
              <a:rPr lang="en-US" altLang="ja-JP" sz="1000">
                <a:solidFill>
                  <a:schemeClr val="accent4">
                    <a:lumMod val="65000"/>
                    <a:lumOff val="35000"/>
                  </a:schemeClr>
                </a:solidFill>
                <a:effectLst>
                  <a:glow rad="127000">
                    <a:schemeClr val="bg1"/>
                  </a:glow>
                </a:effectLst>
                <a:latin typeface="+mn-ea"/>
              </a:rPr>
              <a:t>No</a:t>
            </a:r>
            <a:endParaRPr kumimoji="1" lang="ja-JP" altLang="en-US" sz="1000">
              <a:solidFill>
                <a:schemeClr val="accent4">
                  <a:lumMod val="65000"/>
                  <a:lumOff val="35000"/>
                </a:schemeClr>
              </a:solidFill>
              <a:effectLst>
                <a:glow rad="127000">
                  <a:schemeClr val="bg1"/>
                </a:glow>
              </a:effectLst>
              <a:latin typeface="+mn-ea"/>
            </a:endParaRPr>
          </a:p>
        </p:txBody>
      </p:sp>
      <p:sp>
        <p:nvSpPr>
          <p:cNvPr id="31" name="正方形/長方形 30">
            <a:extLst>
              <a:ext uri="{FF2B5EF4-FFF2-40B4-BE49-F238E27FC236}">
                <a16:creationId xmlns:a16="http://schemas.microsoft.com/office/drawing/2014/main" id="{AD37F2F9-81F8-13F8-1B43-ADE4E60AB70D}"/>
              </a:ext>
            </a:extLst>
          </p:cNvPr>
          <p:cNvSpPr/>
          <p:nvPr/>
        </p:nvSpPr>
        <p:spPr>
          <a:xfrm>
            <a:off x="2369082" y="6003812"/>
            <a:ext cx="893137" cy="456486"/>
          </a:xfrm>
          <a:prstGeom prst="rect">
            <a:avLst/>
          </a:prstGeom>
          <a:solidFill>
            <a:schemeClr val="bg1"/>
          </a:solidFill>
          <a:ln w="952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en-US" altLang="ja-JP" sz="1000">
                <a:solidFill>
                  <a:schemeClr val="accent4">
                    <a:lumMod val="65000"/>
                    <a:lumOff val="35000"/>
                  </a:schemeClr>
                </a:solidFill>
                <a:latin typeface="+mn-ea"/>
              </a:rPr>
              <a:t>ZD</a:t>
            </a:r>
            <a:r>
              <a:rPr kumimoji="1" lang="ja-JP" altLang="en-US" sz="1000">
                <a:solidFill>
                  <a:schemeClr val="accent4">
                    <a:lumMod val="65000"/>
                    <a:lumOff val="35000"/>
                  </a:schemeClr>
                </a:solidFill>
                <a:latin typeface="+mn-ea"/>
              </a:rPr>
              <a:t>ツール</a:t>
            </a:r>
          </a:p>
        </p:txBody>
      </p:sp>
      <p:grpSp>
        <p:nvGrpSpPr>
          <p:cNvPr id="134" name="グループ化 133">
            <a:extLst>
              <a:ext uri="{FF2B5EF4-FFF2-40B4-BE49-F238E27FC236}">
                <a16:creationId xmlns:a16="http://schemas.microsoft.com/office/drawing/2014/main" id="{58F9E940-7A0D-0DA2-D715-806CA56C1726}"/>
              </a:ext>
            </a:extLst>
          </p:cNvPr>
          <p:cNvGrpSpPr/>
          <p:nvPr/>
        </p:nvGrpSpPr>
        <p:grpSpPr>
          <a:xfrm>
            <a:off x="2685116" y="5638433"/>
            <a:ext cx="201177" cy="341571"/>
            <a:chOff x="2604196" y="5638433"/>
            <a:chExt cx="201177" cy="341571"/>
          </a:xfrm>
        </p:grpSpPr>
        <p:cxnSp>
          <p:nvCxnSpPr>
            <p:cNvPr id="50" name="直線矢印コネクタ 49">
              <a:extLst>
                <a:ext uri="{FF2B5EF4-FFF2-40B4-BE49-F238E27FC236}">
                  <a16:creationId xmlns:a16="http://schemas.microsoft.com/office/drawing/2014/main" id="{816F9F06-B449-47CF-39A1-D884C8FA334B}"/>
                </a:ext>
              </a:extLst>
            </p:cNvPr>
            <p:cNvCxnSpPr/>
            <p:nvPr/>
          </p:nvCxnSpPr>
          <p:spPr>
            <a:xfrm flipV="1">
              <a:off x="2604196" y="5638433"/>
              <a:ext cx="0" cy="341571"/>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A0D21E06-94C4-B1CD-F15E-F931941F25FC}"/>
                </a:ext>
              </a:extLst>
            </p:cNvPr>
            <p:cNvCxnSpPr>
              <a:cxnSpLocks/>
            </p:cNvCxnSpPr>
            <p:nvPr/>
          </p:nvCxnSpPr>
          <p:spPr>
            <a:xfrm rot="10800000" flipV="1">
              <a:off x="2805373" y="5638433"/>
              <a:ext cx="0" cy="341571"/>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55" name="正方形/長方形 54">
            <a:extLst>
              <a:ext uri="{FF2B5EF4-FFF2-40B4-BE49-F238E27FC236}">
                <a16:creationId xmlns:a16="http://schemas.microsoft.com/office/drawing/2014/main" id="{D99BC31D-476D-B43E-FDFF-F89406359D00}"/>
              </a:ext>
            </a:extLst>
          </p:cNvPr>
          <p:cNvSpPr/>
          <p:nvPr/>
        </p:nvSpPr>
        <p:spPr>
          <a:xfrm>
            <a:off x="3017360" y="5721117"/>
            <a:ext cx="489795" cy="176203"/>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000">
                <a:solidFill>
                  <a:schemeClr val="accent4">
                    <a:lumMod val="65000"/>
                    <a:lumOff val="35000"/>
                  </a:schemeClr>
                </a:solidFill>
                <a:latin typeface="+mn-ea"/>
              </a:rPr>
              <a:t>実行</a:t>
            </a:r>
            <a:r>
              <a:rPr lang="en-US" altLang="ja-JP" sz="1000" baseline="30000">
                <a:solidFill>
                  <a:schemeClr val="accent4">
                    <a:lumMod val="65000"/>
                    <a:lumOff val="35000"/>
                  </a:schemeClr>
                </a:solidFill>
                <a:latin typeface="+mn-ea"/>
              </a:rPr>
              <a:t>*</a:t>
            </a:r>
            <a:endParaRPr kumimoji="1" lang="ja-JP" altLang="en-US" sz="1000">
              <a:solidFill>
                <a:schemeClr val="accent4">
                  <a:lumMod val="65000"/>
                  <a:lumOff val="35000"/>
                </a:schemeClr>
              </a:solidFill>
              <a:latin typeface="+mn-ea"/>
            </a:endParaRPr>
          </a:p>
        </p:txBody>
      </p:sp>
      <p:sp>
        <p:nvSpPr>
          <p:cNvPr id="56" name="フローチャート: 書類 55">
            <a:extLst>
              <a:ext uri="{FF2B5EF4-FFF2-40B4-BE49-F238E27FC236}">
                <a16:creationId xmlns:a16="http://schemas.microsoft.com/office/drawing/2014/main" id="{ACA4D0E3-9BFD-4A3F-B357-FE6D50DD9EEA}"/>
              </a:ext>
            </a:extLst>
          </p:cNvPr>
          <p:cNvSpPr/>
          <p:nvPr/>
        </p:nvSpPr>
        <p:spPr>
          <a:xfrm>
            <a:off x="1802457" y="5602640"/>
            <a:ext cx="724504" cy="401172"/>
          </a:xfrm>
          <a:prstGeom prst="flowChartDocument">
            <a:avLst/>
          </a:prstGeom>
          <a:solidFill>
            <a:srgbClr val="F4F7FA"/>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en-US" altLang="ja-JP" sz="1000">
                <a:solidFill>
                  <a:schemeClr val="accent4">
                    <a:lumMod val="65000"/>
                    <a:lumOff val="35000"/>
                  </a:schemeClr>
                </a:solidFill>
                <a:latin typeface="+mn-ea"/>
              </a:rPr>
              <a:t>ZD</a:t>
            </a:r>
            <a:r>
              <a:rPr lang="ja-JP" altLang="en-US" sz="1000">
                <a:solidFill>
                  <a:schemeClr val="accent4">
                    <a:lumMod val="65000"/>
                    <a:lumOff val="35000"/>
                  </a:schemeClr>
                </a:solidFill>
                <a:latin typeface="+mn-ea"/>
              </a:rPr>
              <a:t>伝票</a:t>
            </a:r>
            <a:endParaRPr lang="en-US" altLang="ja-JP" sz="1000">
              <a:solidFill>
                <a:schemeClr val="accent4">
                  <a:lumMod val="65000"/>
                  <a:lumOff val="35000"/>
                </a:schemeClr>
              </a:solidFill>
              <a:latin typeface="+mn-ea"/>
            </a:endParaRPr>
          </a:p>
          <a:p>
            <a:pPr algn="ctr"/>
            <a:r>
              <a:rPr lang="ja-JP" altLang="en-US" sz="1000">
                <a:solidFill>
                  <a:schemeClr val="accent4">
                    <a:lumMod val="65000"/>
                    <a:lumOff val="35000"/>
                  </a:schemeClr>
                </a:solidFill>
                <a:latin typeface="+mn-ea"/>
              </a:rPr>
              <a:t>ファイル</a:t>
            </a:r>
            <a:endParaRPr kumimoji="1" lang="ja-JP" altLang="en-US" sz="1000">
              <a:solidFill>
                <a:schemeClr val="accent4">
                  <a:lumMod val="65000"/>
                  <a:lumOff val="35000"/>
                </a:schemeClr>
              </a:solidFill>
              <a:latin typeface="+mn-ea"/>
            </a:endParaRPr>
          </a:p>
        </p:txBody>
      </p:sp>
      <p:sp>
        <p:nvSpPr>
          <p:cNvPr id="131" name="正方形/長方形 130">
            <a:extLst>
              <a:ext uri="{FF2B5EF4-FFF2-40B4-BE49-F238E27FC236}">
                <a16:creationId xmlns:a16="http://schemas.microsoft.com/office/drawing/2014/main" id="{BAC684D1-A47E-1FFE-0BB9-AD73B77AAE48}"/>
              </a:ext>
            </a:extLst>
          </p:cNvPr>
          <p:cNvSpPr/>
          <p:nvPr/>
        </p:nvSpPr>
        <p:spPr>
          <a:xfrm>
            <a:off x="3304336" y="6247093"/>
            <a:ext cx="2475656" cy="21320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en-US" altLang="ja-JP" sz="1000">
                <a:solidFill>
                  <a:schemeClr val="accent4">
                    <a:lumMod val="65000"/>
                    <a:lumOff val="35000"/>
                  </a:schemeClr>
                </a:solidFill>
                <a:latin typeface="+mn-ea"/>
              </a:rPr>
              <a:t>*</a:t>
            </a:r>
            <a:r>
              <a:rPr lang="ja-JP" altLang="en-US" sz="1000">
                <a:solidFill>
                  <a:schemeClr val="accent4">
                    <a:lumMod val="65000"/>
                    <a:lumOff val="35000"/>
                  </a:schemeClr>
                </a:solidFill>
                <a:latin typeface="+mn-ea"/>
              </a:rPr>
              <a:t>保守担当者に</a:t>
            </a:r>
            <a:r>
              <a:rPr lang="en-US" altLang="ja-JP" sz="1000">
                <a:solidFill>
                  <a:schemeClr val="accent4">
                    <a:lumMod val="65000"/>
                    <a:lumOff val="35000"/>
                  </a:schemeClr>
                </a:solidFill>
                <a:latin typeface="+mn-ea"/>
              </a:rPr>
              <a:t>ZD</a:t>
            </a:r>
            <a:r>
              <a:rPr lang="ja-JP" altLang="en-US" sz="1000">
                <a:solidFill>
                  <a:schemeClr val="accent4">
                    <a:lumMod val="65000"/>
                    <a:lumOff val="35000"/>
                  </a:schemeClr>
                </a:solidFill>
                <a:latin typeface="+mn-ea"/>
              </a:rPr>
              <a:t>ツールの権限がある前提</a:t>
            </a:r>
            <a:endParaRPr kumimoji="1" lang="ja-JP" altLang="en-US" sz="1000">
              <a:solidFill>
                <a:schemeClr val="accent4">
                  <a:lumMod val="65000"/>
                  <a:lumOff val="35000"/>
                </a:schemeClr>
              </a:solidFill>
              <a:latin typeface="+mn-ea"/>
            </a:endParaRPr>
          </a:p>
        </p:txBody>
      </p:sp>
    </p:spTree>
    <p:extLst>
      <p:ext uri="{BB962C8B-B14F-4D97-AF65-F5344CB8AC3E}">
        <p14:creationId xmlns:p14="http://schemas.microsoft.com/office/powerpoint/2010/main" val="4481369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AF698F5E-9C69-3D1B-8DC6-B21206EA6A81}"/>
              </a:ext>
            </a:extLst>
          </p:cNvPr>
          <p:cNvSpPr>
            <a:spLocks noGrp="1"/>
          </p:cNvSpPr>
          <p:nvPr>
            <p:ph type="title"/>
          </p:nvPr>
        </p:nvSpPr>
        <p:spPr/>
        <p:txBody>
          <a:bodyPr/>
          <a:lstStyle/>
          <a:p>
            <a:r>
              <a:rPr lang="ja-JP" altLang="en-US"/>
              <a:t>経理</a:t>
            </a:r>
            <a:r>
              <a:rPr lang="en-US" altLang="ja-JP"/>
              <a:t>/</a:t>
            </a:r>
            <a:r>
              <a:rPr lang="ja-JP" altLang="en-US"/>
              <a:t>保守業務 および </a:t>
            </a:r>
            <a:r>
              <a:rPr kumimoji="1" lang="ja-JP" altLang="en-US"/>
              <a:t>出力メッセージ</a:t>
            </a:r>
          </a:p>
        </p:txBody>
      </p:sp>
      <p:sp>
        <p:nvSpPr>
          <p:cNvPr id="4" name="スライド番号プレースホルダー 3">
            <a:extLst>
              <a:ext uri="{FF2B5EF4-FFF2-40B4-BE49-F238E27FC236}">
                <a16:creationId xmlns:a16="http://schemas.microsoft.com/office/drawing/2014/main" id="{3633D630-5961-F50E-57AB-37C9A2A089E4}"/>
              </a:ext>
            </a:extLst>
          </p:cNvPr>
          <p:cNvSpPr>
            <a:spLocks noGrp="1"/>
          </p:cNvSpPr>
          <p:nvPr>
            <p:ph type="sldNum" sz="quarter" idx="10"/>
          </p:nvPr>
        </p:nvSpPr>
        <p:spPr/>
        <p:txBody>
          <a:bodyPr/>
          <a:lstStyle/>
          <a:p>
            <a:pPr>
              <a:defRPr/>
            </a:pPr>
            <a:fld id="{EB72A429-DDC7-41CC-AC2C-79132BE59620}" type="slidenum">
              <a:rPr lang="en-US" altLang="ja-JP" smtClean="0"/>
              <a:pPr>
                <a:defRPr/>
              </a:pPr>
              <a:t>36</a:t>
            </a:fld>
            <a:endParaRPr lang="en-US" altLang="ja-JP"/>
          </a:p>
        </p:txBody>
      </p:sp>
      <p:sp>
        <p:nvSpPr>
          <p:cNvPr id="2" name="コンテンツ プレースホルダー 1">
            <a:extLst>
              <a:ext uri="{FF2B5EF4-FFF2-40B4-BE49-F238E27FC236}">
                <a16:creationId xmlns:a16="http://schemas.microsoft.com/office/drawing/2014/main" id="{D4B8A1D7-1222-9C0F-4017-CB80CD07F235}"/>
              </a:ext>
            </a:extLst>
          </p:cNvPr>
          <p:cNvSpPr>
            <a:spLocks noGrp="1"/>
          </p:cNvSpPr>
          <p:nvPr>
            <p:ph idx="1"/>
          </p:nvPr>
        </p:nvSpPr>
        <p:spPr>
          <a:xfrm>
            <a:off x="333374" y="692699"/>
            <a:ext cx="11525251" cy="334573"/>
          </a:xfrm>
          <a:prstGeom prst="rect">
            <a:avLst/>
          </a:prstGeom>
        </p:spPr>
        <p:txBody>
          <a:bodyPr/>
          <a:lstStyle/>
          <a:p>
            <a:r>
              <a:rPr kumimoji="1" lang="ja-JP" altLang="en-US"/>
              <a:t>経理</a:t>
            </a:r>
            <a:r>
              <a:rPr lang="en-US" altLang="ja-JP"/>
              <a:t>/</a:t>
            </a:r>
            <a:r>
              <a:rPr kumimoji="1" lang="ja-JP" altLang="en-US"/>
              <a:t>保守業務への影響を踏まえて、ツール実行時の</a:t>
            </a:r>
            <a:r>
              <a:rPr kumimoji="1" lang="en-US" altLang="ja-JP"/>
              <a:t>ZD</a:t>
            </a:r>
            <a:r>
              <a:rPr kumimoji="1" lang="ja-JP" altLang="en-US"/>
              <a:t>伝票ファイルの作成有無を決めたい</a:t>
            </a:r>
            <a:endParaRPr kumimoji="1" lang="en-US" altLang="ja-JP"/>
          </a:p>
          <a:p>
            <a:r>
              <a:rPr lang="en-US" altLang="ja-JP"/>
              <a:t>ZD</a:t>
            </a:r>
            <a:r>
              <a:rPr lang="ja-JP" altLang="en-US"/>
              <a:t>ツール対象外のケースにおける出力メッセージを決めたい</a:t>
            </a:r>
            <a:endParaRPr kumimoji="1" lang="ja-JP" altLang="en-US"/>
          </a:p>
        </p:txBody>
      </p:sp>
      <p:grpSp>
        <p:nvGrpSpPr>
          <p:cNvPr id="87" name="グループ化 86">
            <a:extLst>
              <a:ext uri="{FF2B5EF4-FFF2-40B4-BE49-F238E27FC236}">
                <a16:creationId xmlns:a16="http://schemas.microsoft.com/office/drawing/2014/main" id="{1831E2A6-4906-C31E-A594-5451989A38FC}"/>
              </a:ext>
            </a:extLst>
          </p:cNvPr>
          <p:cNvGrpSpPr/>
          <p:nvPr/>
        </p:nvGrpSpPr>
        <p:grpSpPr>
          <a:xfrm>
            <a:off x="10573973" y="835500"/>
            <a:ext cx="1069142" cy="642186"/>
            <a:chOff x="9020791" y="817213"/>
            <a:chExt cx="1069142" cy="642186"/>
          </a:xfrm>
        </p:grpSpPr>
        <p:sp>
          <p:nvSpPr>
            <p:cNvPr id="84" name="正方形/長方形 83">
              <a:extLst>
                <a:ext uri="{FF2B5EF4-FFF2-40B4-BE49-F238E27FC236}">
                  <a16:creationId xmlns:a16="http://schemas.microsoft.com/office/drawing/2014/main" id="{A7B065BD-C1A3-2E4C-48CB-4596935B5058}"/>
                </a:ext>
              </a:extLst>
            </p:cNvPr>
            <p:cNvSpPr/>
            <p:nvPr/>
          </p:nvSpPr>
          <p:spPr>
            <a:xfrm>
              <a:off x="9138930" y="978169"/>
              <a:ext cx="951002" cy="48123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lang="ja-JP" altLang="en-US" sz="1000" b="1">
                  <a:solidFill>
                    <a:srgbClr val="3F6797"/>
                  </a:solidFill>
                  <a:latin typeface="+mn-ea"/>
                </a:rPr>
                <a:t>ポジティブ要素</a:t>
              </a:r>
              <a:endParaRPr lang="en-US" altLang="ja-JP" sz="1000" b="1">
                <a:solidFill>
                  <a:srgbClr val="3F6797"/>
                </a:solidFill>
                <a:latin typeface="+mn-ea"/>
              </a:endParaRPr>
            </a:p>
            <a:p>
              <a:r>
                <a:rPr lang="ja-JP" altLang="en-US" sz="1000" b="1">
                  <a:solidFill>
                    <a:srgbClr val="FF5050"/>
                  </a:solidFill>
                  <a:latin typeface="+mn-ea"/>
                </a:rPr>
                <a:t>ネガティブ要素</a:t>
              </a:r>
            </a:p>
          </p:txBody>
        </p:sp>
        <p:sp>
          <p:nvSpPr>
            <p:cNvPr id="85" name="正方形/長方形 84">
              <a:extLst>
                <a:ext uri="{FF2B5EF4-FFF2-40B4-BE49-F238E27FC236}">
                  <a16:creationId xmlns:a16="http://schemas.microsoft.com/office/drawing/2014/main" id="{E7496032-F5B1-5151-2DE7-3FA3A2FB6EBC}"/>
                </a:ext>
              </a:extLst>
            </p:cNvPr>
            <p:cNvSpPr/>
            <p:nvPr/>
          </p:nvSpPr>
          <p:spPr>
            <a:xfrm>
              <a:off x="9083751" y="817286"/>
              <a:ext cx="422856" cy="25564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lang="ja-JP" altLang="en-US" sz="1000" b="1">
                  <a:solidFill>
                    <a:schemeClr val="tx1">
                      <a:lumMod val="65000"/>
                      <a:lumOff val="35000"/>
                    </a:schemeClr>
                  </a:solidFill>
                  <a:latin typeface="+mn-ea"/>
                </a:rPr>
                <a:t>凡例</a:t>
              </a:r>
            </a:p>
          </p:txBody>
        </p:sp>
        <p:sp>
          <p:nvSpPr>
            <p:cNvPr id="86" name="正方形/長方形 85">
              <a:extLst>
                <a:ext uri="{FF2B5EF4-FFF2-40B4-BE49-F238E27FC236}">
                  <a16:creationId xmlns:a16="http://schemas.microsoft.com/office/drawing/2014/main" id="{F099D20D-E4C4-717A-5970-E8E7CB7890D3}"/>
                </a:ext>
              </a:extLst>
            </p:cNvPr>
            <p:cNvSpPr/>
            <p:nvPr/>
          </p:nvSpPr>
          <p:spPr>
            <a:xfrm>
              <a:off x="9020791" y="817213"/>
              <a:ext cx="1069142" cy="599527"/>
            </a:xfrm>
            <a:prstGeom prst="rect">
              <a:avLst/>
            </a:prstGeom>
            <a:no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endParaRPr lang="ja-JP" altLang="en-US" sz="1000" b="1">
                <a:solidFill>
                  <a:schemeClr val="tx1">
                    <a:lumMod val="65000"/>
                    <a:lumOff val="35000"/>
                  </a:schemeClr>
                </a:solidFill>
                <a:latin typeface="+mn-ea"/>
              </a:endParaRPr>
            </a:p>
          </p:txBody>
        </p:sp>
      </p:grpSp>
      <p:sp>
        <p:nvSpPr>
          <p:cNvPr id="44" name="正方形/長方形 43">
            <a:extLst>
              <a:ext uri="{FF2B5EF4-FFF2-40B4-BE49-F238E27FC236}">
                <a16:creationId xmlns:a16="http://schemas.microsoft.com/office/drawing/2014/main" id="{F4427708-CC7F-C435-26EE-9426CE1803D5}"/>
              </a:ext>
            </a:extLst>
          </p:cNvPr>
          <p:cNvSpPr/>
          <p:nvPr/>
        </p:nvSpPr>
        <p:spPr>
          <a:xfrm>
            <a:off x="2379326" y="5565441"/>
            <a:ext cx="3060609" cy="85277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lang="ja-JP" altLang="en-US" sz="1100">
                <a:solidFill>
                  <a:schemeClr val="accent4">
                    <a:lumMod val="65000"/>
                    <a:lumOff val="35000"/>
                  </a:schemeClr>
                </a:solidFill>
                <a:latin typeface="+mn-ea"/>
              </a:rPr>
              <a:t>現状　 ：ー（出力無し）</a:t>
            </a:r>
            <a:endParaRPr lang="en-US" altLang="ja-JP" sz="1100">
              <a:solidFill>
                <a:schemeClr val="accent4">
                  <a:lumMod val="65000"/>
                  <a:lumOff val="35000"/>
                </a:schemeClr>
              </a:solidFill>
              <a:latin typeface="+mn-ea"/>
            </a:endParaRPr>
          </a:p>
          <a:p>
            <a:r>
              <a:rPr lang="ja-JP" altLang="en-US" sz="1100">
                <a:solidFill>
                  <a:schemeClr val="accent4">
                    <a:lumMod val="65000"/>
                    <a:lumOff val="35000"/>
                  </a:schemeClr>
                </a:solidFill>
                <a:latin typeface="+mn-ea"/>
              </a:rPr>
              <a:t>変更後：指定した内容はツール対象外の入金形態が含まれるため、伝票ファイルを作成できません。</a:t>
            </a:r>
            <a:endParaRPr lang="en-US" altLang="ja-JP" sz="1100">
              <a:solidFill>
                <a:schemeClr val="accent4">
                  <a:lumMod val="65000"/>
                  <a:lumOff val="35000"/>
                </a:schemeClr>
              </a:solidFill>
              <a:latin typeface="+mn-ea"/>
            </a:endParaRPr>
          </a:p>
        </p:txBody>
      </p:sp>
      <p:sp>
        <p:nvSpPr>
          <p:cNvPr id="45" name="正方形/長方形 44">
            <a:extLst>
              <a:ext uri="{FF2B5EF4-FFF2-40B4-BE49-F238E27FC236}">
                <a16:creationId xmlns:a16="http://schemas.microsoft.com/office/drawing/2014/main" id="{C32A991B-16F8-44E8-34C4-DBBFC65C51B3}"/>
              </a:ext>
            </a:extLst>
          </p:cNvPr>
          <p:cNvSpPr/>
          <p:nvPr/>
        </p:nvSpPr>
        <p:spPr>
          <a:xfrm>
            <a:off x="8697872" y="5565441"/>
            <a:ext cx="3060609" cy="85277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kumimoji="1" lang="ja-JP" altLang="en-US" sz="1100">
                <a:solidFill>
                  <a:schemeClr val="accent4">
                    <a:lumMod val="65000"/>
                    <a:lumOff val="35000"/>
                  </a:schemeClr>
                </a:solidFill>
                <a:latin typeface="+mn-ea"/>
                <a:cs typeface="Hiragino Kaku Gothic Pro W3" charset="-128"/>
              </a:rPr>
              <a:t>現状　 ：検索条件に</a:t>
            </a:r>
            <a:r>
              <a:rPr kumimoji="1" lang="en-US" altLang="ja-JP" sz="1100">
                <a:solidFill>
                  <a:schemeClr val="accent4">
                    <a:lumMod val="65000"/>
                    <a:lumOff val="35000"/>
                  </a:schemeClr>
                </a:solidFill>
                <a:latin typeface="+mn-ea"/>
                <a:cs typeface="Hiragino Kaku Gothic Pro W3" charset="-128"/>
              </a:rPr>
              <a:t>hit</a:t>
            </a:r>
            <a:r>
              <a:rPr kumimoji="1" lang="ja-JP" altLang="en-US" sz="1100">
                <a:solidFill>
                  <a:schemeClr val="accent4">
                    <a:lumMod val="65000"/>
                    <a:lumOff val="35000"/>
                  </a:schemeClr>
                </a:solidFill>
                <a:latin typeface="+mn-ea"/>
                <a:cs typeface="Hiragino Kaku Gothic Pro W3" charset="-128"/>
              </a:rPr>
              <a:t>するデータがありませんでした</a:t>
            </a:r>
            <a:endParaRPr kumimoji="1" lang="en-US" altLang="ja-JP" sz="1100">
              <a:solidFill>
                <a:schemeClr val="accent4">
                  <a:lumMod val="65000"/>
                  <a:lumOff val="35000"/>
                </a:schemeClr>
              </a:solidFill>
              <a:latin typeface="+mn-ea"/>
              <a:cs typeface="Hiragino Kaku Gothic Pro W3" charset="-128"/>
            </a:endParaRPr>
          </a:p>
          <a:p>
            <a:r>
              <a:rPr lang="ja-JP" altLang="en-US" sz="1100">
                <a:solidFill>
                  <a:schemeClr val="accent4">
                    <a:lumMod val="65000"/>
                    <a:lumOff val="35000"/>
                  </a:schemeClr>
                </a:solidFill>
                <a:latin typeface="+mn-ea"/>
              </a:rPr>
              <a:t>変更後：指定した内容は誤入力もしくは古い情報のため、伝票ファイルを作成できません。</a:t>
            </a:r>
            <a:endParaRPr lang="en-US" altLang="ja-JP" sz="1100">
              <a:solidFill>
                <a:schemeClr val="accent4">
                  <a:lumMod val="65000"/>
                  <a:lumOff val="35000"/>
                </a:schemeClr>
              </a:solidFill>
              <a:latin typeface="+mn-ea"/>
            </a:endParaRPr>
          </a:p>
        </p:txBody>
      </p:sp>
      <p:sp>
        <p:nvSpPr>
          <p:cNvPr id="46" name="正方形/長方形 45">
            <a:extLst>
              <a:ext uri="{FF2B5EF4-FFF2-40B4-BE49-F238E27FC236}">
                <a16:creationId xmlns:a16="http://schemas.microsoft.com/office/drawing/2014/main" id="{1A00D727-C0FE-E74C-609A-89A8248952A8}"/>
              </a:ext>
            </a:extLst>
          </p:cNvPr>
          <p:cNvSpPr/>
          <p:nvPr/>
        </p:nvSpPr>
        <p:spPr>
          <a:xfrm>
            <a:off x="5532856" y="5565441"/>
            <a:ext cx="3060609" cy="85277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lang="ja-JP" altLang="en-US" sz="1100">
                <a:solidFill>
                  <a:schemeClr val="accent4">
                    <a:lumMod val="65000"/>
                    <a:lumOff val="35000"/>
                  </a:schemeClr>
                </a:solidFill>
                <a:latin typeface="+mn-ea"/>
              </a:rPr>
              <a:t>現状　 ：ー（出力無し）</a:t>
            </a:r>
            <a:endParaRPr lang="en-US" altLang="ja-JP" sz="1100">
              <a:solidFill>
                <a:schemeClr val="accent4">
                  <a:lumMod val="65000"/>
                  <a:lumOff val="35000"/>
                </a:schemeClr>
              </a:solidFill>
              <a:latin typeface="+mn-ea"/>
            </a:endParaRPr>
          </a:p>
          <a:p>
            <a:r>
              <a:rPr lang="ja-JP" altLang="en-US" sz="1100">
                <a:solidFill>
                  <a:schemeClr val="accent4">
                    <a:lumMod val="65000"/>
                    <a:lumOff val="35000"/>
                  </a:schemeClr>
                </a:solidFill>
                <a:latin typeface="+mn-ea"/>
              </a:rPr>
              <a:t>変更後：指定した内容は手数料が含まれ、多重計上の可能性があります。伝票ファイルを作成しないでください。</a:t>
            </a:r>
            <a:endParaRPr lang="en-US" altLang="ja-JP" sz="1100">
              <a:solidFill>
                <a:schemeClr val="accent4">
                  <a:lumMod val="65000"/>
                  <a:lumOff val="35000"/>
                </a:schemeClr>
              </a:solidFill>
              <a:latin typeface="+mn-ea"/>
            </a:endParaRPr>
          </a:p>
        </p:txBody>
      </p:sp>
      <p:cxnSp>
        <p:nvCxnSpPr>
          <p:cNvPr id="80" name="直線コネクタ 79">
            <a:extLst>
              <a:ext uri="{FF2B5EF4-FFF2-40B4-BE49-F238E27FC236}">
                <a16:creationId xmlns:a16="http://schemas.microsoft.com/office/drawing/2014/main" id="{E6494301-BE82-449C-BBEB-145EA55E3072}"/>
              </a:ext>
            </a:extLst>
          </p:cNvPr>
          <p:cNvCxnSpPr>
            <a:cxnSpLocks/>
          </p:cNvCxnSpPr>
          <p:nvPr/>
        </p:nvCxnSpPr>
        <p:spPr>
          <a:xfrm>
            <a:off x="1462055" y="1931527"/>
            <a:ext cx="734828"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5" name="正方形/長方形 14">
            <a:extLst>
              <a:ext uri="{FF2B5EF4-FFF2-40B4-BE49-F238E27FC236}">
                <a16:creationId xmlns:a16="http://schemas.microsoft.com/office/drawing/2014/main" id="{A7D2008C-60CC-F9CA-53CA-B3AD443DB489}"/>
              </a:ext>
            </a:extLst>
          </p:cNvPr>
          <p:cNvSpPr/>
          <p:nvPr/>
        </p:nvSpPr>
        <p:spPr>
          <a:xfrm>
            <a:off x="1462055" y="1179966"/>
            <a:ext cx="734828" cy="75156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b"/>
          <a:lstStyle/>
          <a:p>
            <a:pPr algn="ctr"/>
            <a:r>
              <a:rPr lang="en-US" altLang="ja-JP" sz="1100">
                <a:solidFill>
                  <a:schemeClr val="accent4">
                    <a:lumMod val="65000"/>
                    <a:lumOff val="35000"/>
                  </a:schemeClr>
                </a:solidFill>
                <a:latin typeface="+mn-ea"/>
              </a:rPr>
              <a:t>ZD</a:t>
            </a:r>
            <a:r>
              <a:rPr lang="ja-JP" altLang="en-US" sz="1100">
                <a:solidFill>
                  <a:schemeClr val="accent4">
                    <a:lumMod val="65000"/>
                    <a:lumOff val="35000"/>
                  </a:schemeClr>
                </a:solidFill>
                <a:latin typeface="+mn-ea"/>
              </a:rPr>
              <a:t>伝票の</a:t>
            </a:r>
            <a:endParaRPr lang="en-US" altLang="ja-JP" sz="1100">
              <a:solidFill>
                <a:schemeClr val="accent4">
                  <a:lumMod val="65000"/>
                  <a:lumOff val="35000"/>
                </a:schemeClr>
              </a:solidFill>
              <a:latin typeface="+mn-ea"/>
            </a:endParaRPr>
          </a:p>
          <a:p>
            <a:pPr algn="ctr"/>
            <a:r>
              <a:rPr lang="ja-JP" altLang="en-US" sz="1100">
                <a:solidFill>
                  <a:schemeClr val="accent4">
                    <a:lumMod val="65000"/>
                    <a:lumOff val="35000"/>
                  </a:schemeClr>
                </a:solidFill>
                <a:latin typeface="+mn-ea"/>
              </a:rPr>
              <a:t>作成有無</a:t>
            </a:r>
            <a:endParaRPr lang="en-US" altLang="ja-JP" sz="1100">
              <a:solidFill>
                <a:schemeClr val="accent4">
                  <a:lumMod val="65000"/>
                  <a:lumOff val="35000"/>
                </a:schemeClr>
              </a:solidFill>
              <a:latin typeface="+mn-ea"/>
            </a:endParaRPr>
          </a:p>
        </p:txBody>
      </p:sp>
      <p:sp>
        <p:nvSpPr>
          <p:cNvPr id="5" name="正方形/長方形 4">
            <a:extLst>
              <a:ext uri="{FF2B5EF4-FFF2-40B4-BE49-F238E27FC236}">
                <a16:creationId xmlns:a16="http://schemas.microsoft.com/office/drawing/2014/main" id="{87ECAE5C-C3F4-B888-84F5-81769CE8C19F}"/>
              </a:ext>
            </a:extLst>
          </p:cNvPr>
          <p:cNvSpPr/>
          <p:nvPr/>
        </p:nvSpPr>
        <p:spPr>
          <a:xfrm>
            <a:off x="2379325" y="1225532"/>
            <a:ext cx="9380084" cy="32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en-US" altLang="ja-JP" sz="1100">
                <a:solidFill>
                  <a:schemeClr val="accent4">
                    <a:lumMod val="65000"/>
                    <a:lumOff val="35000"/>
                  </a:schemeClr>
                </a:solidFill>
                <a:latin typeface="+mn-ea"/>
              </a:rPr>
              <a:t>ZD</a:t>
            </a:r>
            <a:r>
              <a:rPr kumimoji="1" lang="ja-JP" altLang="en-US" sz="1100">
                <a:solidFill>
                  <a:schemeClr val="accent4">
                    <a:lumMod val="65000"/>
                    <a:lumOff val="35000"/>
                  </a:schemeClr>
                </a:solidFill>
                <a:latin typeface="+mn-ea"/>
              </a:rPr>
              <a:t>ツール対象外のケース</a:t>
            </a:r>
            <a:r>
              <a:rPr lang="ja-JP" altLang="en-US" sz="1100">
                <a:solidFill>
                  <a:schemeClr val="accent4">
                    <a:lumMod val="65000"/>
                    <a:lumOff val="35000"/>
                  </a:schemeClr>
                </a:solidFill>
                <a:latin typeface="+mn-ea"/>
              </a:rPr>
              <a:t>における</a:t>
            </a:r>
            <a:r>
              <a:rPr kumimoji="1" lang="ja-JP" altLang="en-US" sz="1100">
                <a:solidFill>
                  <a:schemeClr val="accent4">
                    <a:lumMod val="65000"/>
                    <a:lumOff val="35000"/>
                  </a:schemeClr>
                </a:solidFill>
                <a:latin typeface="+mn-ea"/>
              </a:rPr>
              <a:t>業務内容</a:t>
            </a:r>
          </a:p>
        </p:txBody>
      </p:sp>
      <p:cxnSp>
        <p:nvCxnSpPr>
          <p:cNvPr id="74" name="直線コネクタ 73">
            <a:extLst>
              <a:ext uri="{FF2B5EF4-FFF2-40B4-BE49-F238E27FC236}">
                <a16:creationId xmlns:a16="http://schemas.microsoft.com/office/drawing/2014/main" id="{698D157F-09E3-F728-AA93-65046DA736B3}"/>
              </a:ext>
            </a:extLst>
          </p:cNvPr>
          <p:cNvCxnSpPr>
            <a:cxnSpLocks/>
          </p:cNvCxnSpPr>
          <p:nvPr/>
        </p:nvCxnSpPr>
        <p:spPr>
          <a:xfrm>
            <a:off x="1462055" y="2810194"/>
            <a:ext cx="10287597"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E79E428B-1A85-B655-C7CC-6E97F5931D53}"/>
              </a:ext>
            </a:extLst>
          </p:cNvPr>
          <p:cNvCxnSpPr>
            <a:cxnSpLocks/>
          </p:cNvCxnSpPr>
          <p:nvPr/>
        </p:nvCxnSpPr>
        <p:spPr>
          <a:xfrm>
            <a:off x="1462055" y="4534367"/>
            <a:ext cx="10287597"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6" name="正方形/長方形 15">
            <a:extLst>
              <a:ext uri="{FF2B5EF4-FFF2-40B4-BE49-F238E27FC236}">
                <a16:creationId xmlns:a16="http://schemas.microsoft.com/office/drawing/2014/main" id="{505A2A00-D230-C709-E30F-C614619464C0}"/>
              </a:ext>
            </a:extLst>
          </p:cNvPr>
          <p:cNvSpPr/>
          <p:nvPr/>
        </p:nvSpPr>
        <p:spPr>
          <a:xfrm>
            <a:off x="2379326" y="1982829"/>
            <a:ext cx="3060609" cy="802143"/>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lang="ja-JP" altLang="en-US" sz="1100">
                <a:solidFill>
                  <a:schemeClr val="accent4">
                    <a:lumMod val="65000"/>
                    <a:lumOff val="35000"/>
                  </a:schemeClr>
                </a:solidFill>
                <a:latin typeface="+mn-ea"/>
              </a:rPr>
              <a:t>すべて振伝登録（</a:t>
            </a:r>
            <a:r>
              <a:rPr lang="ja-JP" altLang="en-US" sz="1100" b="1">
                <a:solidFill>
                  <a:srgbClr val="3F6797"/>
                </a:solidFill>
                <a:latin typeface="+mn-ea"/>
              </a:rPr>
              <a:t>業務内容が統一可能</a:t>
            </a:r>
            <a:r>
              <a:rPr lang="ja-JP" altLang="en-US" sz="1100">
                <a:solidFill>
                  <a:schemeClr val="accent4">
                    <a:lumMod val="65000"/>
                    <a:lumOff val="35000"/>
                  </a:schemeClr>
                </a:solidFill>
                <a:latin typeface="+mn-ea"/>
              </a:rPr>
              <a:t>）</a:t>
            </a:r>
            <a:endParaRPr lang="en-US" altLang="ja-JP" sz="1100">
              <a:solidFill>
                <a:schemeClr val="accent4">
                  <a:lumMod val="65000"/>
                  <a:lumOff val="35000"/>
                </a:schemeClr>
              </a:solidFill>
              <a:latin typeface="+mn-ea"/>
            </a:endParaRPr>
          </a:p>
        </p:txBody>
      </p:sp>
      <p:sp>
        <p:nvSpPr>
          <p:cNvPr id="67" name="正方形/長方形 66">
            <a:extLst>
              <a:ext uri="{FF2B5EF4-FFF2-40B4-BE49-F238E27FC236}">
                <a16:creationId xmlns:a16="http://schemas.microsoft.com/office/drawing/2014/main" id="{49406334-9943-C493-7AF6-3722392DD0BB}"/>
              </a:ext>
            </a:extLst>
          </p:cNvPr>
          <p:cNvSpPr/>
          <p:nvPr/>
        </p:nvSpPr>
        <p:spPr>
          <a:xfrm>
            <a:off x="2379326" y="4563444"/>
            <a:ext cx="3060609" cy="80693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lang="en-US" altLang="ja-JP" sz="1100" b="1">
                <a:solidFill>
                  <a:srgbClr val="3F6797"/>
                </a:solidFill>
                <a:latin typeface="+mn-ea"/>
              </a:rPr>
              <a:t>ZD</a:t>
            </a:r>
            <a:r>
              <a:rPr lang="ja-JP" altLang="en-US" sz="1100" b="1">
                <a:solidFill>
                  <a:srgbClr val="3F6797"/>
                </a:solidFill>
                <a:latin typeface="+mn-ea"/>
              </a:rPr>
              <a:t>伝票の修正により作成</a:t>
            </a:r>
            <a:endParaRPr lang="en-US" altLang="ja-JP" sz="1100" b="1">
              <a:solidFill>
                <a:srgbClr val="3F6797"/>
              </a:solidFill>
              <a:latin typeface="+mn-ea"/>
            </a:endParaRPr>
          </a:p>
        </p:txBody>
      </p:sp>
      <p:sp>
        <p:nvSpPr>
          <p:cNvPr id="17" name="正方形/長方形 16">
            <a:extLst>
              <a:ext uri="{FF2B5EF4-FFF2-40B4-BE49-F238E27FC236}">
                <a16:creationId xmlns:a16="http://schemas.microsoft.com/office/drawing/2014/main" id="{E8688950-C54B-0C0A-D16F-ADA49746B9AF}"/>
              </a:ext>
            </a:extLst>
          </p:cNvPr>
          <p:cNvSpPr/>
          <p:nvPr/>
        </p:nvSpPr>
        <p:spPr>
          <a:xfrm>
            <a:off x="8698800" y="2834738"/>
            <a:ext cx="3060609" cy="81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100">
                <a:solidFill>
                  <a:schemeClr val="accent4">
                    <a:lumMod val="65000"/>
                    <a:lumOff val="35000"/>
                  </a:schemeClr>
                </a:solidFill>
                <a:latin typeface="+mn-ea"/>
              </a:rPr>
              <a:t>出力不可</a:t>
            </a:r>
          </a:p>
        </p:txBody>
      </p:sp>
      <p:sp>
        <p:nvSpPr>
          <p:cNvPr id="30" name="正方形/長方形 29">
            <a:extLst>
              <a:ext uri="{FF2B5EF4-FFF2-40B4-BE49-F238E27FC236}">
                <a16:creationId xmlns:a16="http://schemas.microsoft.com/office/drawing/2014/main" id="{046F7B2C-F827-984C-D90B-861A93FB45E8}"/>
              </a:ext>
            </a:extLst>
          </p:cNvPr>
          <p:cNvSpPr/>
          <p:nvPr/>
        </p:nvSpPr>
        <p:spPr>
          <a:xfrm>
            <a:off x="2380254" y="1603905"/>
            <a:ext cx="3060609" cy="32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100">
                <a:solidFill>
                  <a:schemeClr val="accent4">
                    <a:lumMod val="65000"/>
                    <a:lumOff val="35000"/>
                  </a:schemeClr>
                </a:solidFill>
                <a:latin typeface="+mn-ea"/>
              </a:rPr>
              <a:t>条件</a:t>
            </a:r>
            <a:r>
              <a:rPr kumimoji="1" lang="en-US" altLang="ja-JP" sz="1100">
                <a:solidFill>
                  <a:schemeClr val="accent4">
                    <a:lumMod val="65000"/>
                    <a:lumOff val="35000"/>
                  </a:schemeClr>
                </a:solidFill>
                <a:latin typeface="+mn-ea"/>
              </a:rPr>
              <a:t>1.</a:t>
            </a:r>
            <a:r>
              <a:rPr kumimoji="1" lang="ja-JP" altLang="en-US" sz="1100">
                <a:solidFill>
                  <a:schemeClr val="accent4">
                    <a:lumMod val="65000"/>
                    <a:lumOff val="35000"/>
                  </a:schemeClr>
                </a:solidFill>
                <a:latin typeface="+mn-ea"/>
              </a:rPr>
              <a:t>　対象外の入金形態が</a:t>
            </a:r>
            <a:r>
              <a:rPr kumimoji="1" lang="en-US" altLang="ja-JP" sz="1100">
                <a:solidFill>
                  <a:schemeClr val="accent4">
                    <a:lumMod val="65000"/>
                    <a:lumOff val="35000"/>
                  </a:schemeClr>
                </a:solidFill>
                <a:latin typeface="+mn-ea"/>
              </a:rPr>
              <a:t>1</a:t>
            </a:r>
            <a:r>
              <a:rPr kumimoji="1" lang="ja-JP" altLang="en-US" sz="1100">
                <a:solidFill>
                  <a:schemeClr val="accent4">
                    <a:lumMod val="65000"/>
                    <a:lumOff val="35000"/>
                  </a:schemeClr>
                </a:solidFill>
                <a:latin typeface="+mn-ea"/>
              </a:rPr>
              <a:t>つでも含まれる場合</a:t>
            </a:r>
          </a:p>
        </p:txBody>
      </p:sp>
      <p:sp>
        <p:nvSpPr>
          <p:cNvPr id="31" name="正方形/長方形 30">
            <a:extLst>
              <a:ext uri="{FF2B5EF4-FFF2-40B4-BE49-F238E27FC236}">
                <a16:creationId xmlns:a16="http://schemas.microsoft.com/office/drawing/2014/main" id="{70A2B844-1D04-1C57-D32C-2FB13BB189FC}"/>
              </a:ext>
            </a:extLst>
          </p:cNvPr>
          <p:cNvSpPr/>
          <p:nvPr/>
        </p:nvSpPr>
        <p:spPr>
          <a:xfrm>
            <a:off x="8698800" y="1603905"/>
            <a:ext cx="3060609" cy="32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100">
                <a:solidFill>
                  <a:schemeClr val="accent4">
                    <a:lumMod val="65000"/>
                    <a:lumOff val="35000"/>
                  </a:schemeClr>
                </a:solidFill>
                <a:latin typeface="+mn-ea"/>
              </a:rPr>
              <a:t>条件</a:t>
            </a:r>
            <a:r>
              <a:rPr lang="en-US" altLang="ja-JP" sz="1100">
                <a:solidFill>
                  <a:schemeClr val="accent4">
                    <a:lumMod val="65000"/>
                    <a:lumOff val="35000"/>
                  </a:schemeClr>
                </a:solidFill>
                <a:latin typeface="+mn-ea"/>
              </a:rPr>
              <a:t>3</a:t>
            </a:r>
            <a:r>
              <a:rPr kumimoji="1" lang="en-US" altLang="ja-JP" sz="1100">
                <a:solidFill>
                  <a:schemeClr val="accent4">
                    <a:lumMod val="65000"/>
                    <a:lumOff val="35000"/>
                  </a:schemeClr>
                </a:solidFill>
                <a:latin typeface="+mn-ea"/>
              </a:rPr>
              <a:t>.</a:t>
            </a:r>
            <a:r>
              <a:rPr kumimoji="1" lang="ja-JP" altLang="en-US" sz="1100">
                <a:solidFill>
                  <a:schemeClr val="accent4">
                    <a:lumMod val="65000"/>
                    <a:lumOff val="35000"/>
                  </a:schemeClr>
                </a:solidFill>
                <a:latin typeface="+mn-ea"/>
              </a:rPr>
              <a:t>　経理入金引当上にデータがない場合</a:t>
            </a:r>
            <a:endParaRPr kumimoji="1" lang="en-US" altLang="ja-JP" sz="1100">
              <a:solidFill>
                <a:schemeClr val="accent4">
                  <a:lumMod val="65000"/>
                  <a:lumOff val="35000"/>
                </a:schemeClr>
              </a:solidFill>
              <a:latin typeface="+mn-ea"/>
            </a:endParaRPr>
          </a:p>
        </p:txBody>
      </p:sp>
      <p:cxnSp>
        <p:nvCxnSpPr>
          <p:cNvPr id="48" name="直線コネクタ 47">
            <a:extLst>
              <a:ext uri="{FF2B5EF4-FFF2-40B4-BE49-F238E27FC236}">
                <a16:creationId xmlns:a16="http://schemas.microsoft.com/office/drawing/2014/main" id="{2F889A15-5136-603C-FD06-3C44D1313D2E}"/>
              </a:ext>
            </a:extLst>
          </p:cNvPr>
          <p:cNvCxnSpPr>
            <a:cxnSpLocks/>
          </p:cNvCxnSpPr>
          <p:nvPr/>
        </p:nvCxnSpPr>
        <p:spPr>
          <a:xfrm>
            <a:off x="2380124" y="1931527"/>
            <a:ext cx="305945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7672D551-37D7-C049-3F9D-2B64402CCBAA}"/>
              </a:ext>
            </a:extLst>
          </p:cNvPr>
          <p:cNvCxnSpPr>
            <a:cxnSpLocks/>
          </p:cNvCxnSpPr>
          <p:nvPr/>
        </p:nvCxnSpPr>
        <p:spPr>
          <a:xfrm>
            <a:off x="8699954" y="1931527"/>
            <a:ext cx="305945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0" name="正方形/長方形 69">
            <a:extLst>
              <a:ext uri="{FF2B5EF4-FFF2-40B4-BE49-F238E27FC236}">
                <a16:creationId xmlns:a16="http://schemas.microsoft.com/office/drawing/2014/main" id="{B5C78BA4-ADD0-D961-7C3B-656C3CC766DF}"/>
              </a:ext>
            </a:extLst>
          </p:cNvPr>
          <p:cNvSpPr/>
          <p:nvPr/>
        </p:nvSpPr>
        <p:spPr>
          <a:xfrm>
            <a:off x="2379326" y="3698360"/>
            <a:ext cx="3060609" cy="81146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lang="en-US" altLang="ja-JP" sz="1100" b="1">
                <a:solidFill>
                  <a:srgbClr val="FF5050"/>
                </a:solidFill>
                <a:latin typeface="+mn-ea"/>
              </a:rPr>
              <a:t>ZD</a:t>
            </a:r>
            <a:r>
              <a:rPr lang="ja-JP" altLang="en-US" sz="1100" b="1">
                <a:solidFill>
                  <a:srgbClr val="FF5050"/>
                </a:solidFill>
                <a:latin typeface="+mn-ea"/>
              </a:rPr>
              <a:t>伝票を０から手作成</a:t>
            </a:r>
          </a:p>
        </p:txBody>
      </p:sp>
      <p:cxnSp>
        <p:nvCxnSpPr>
          <p:cNvPr id="78" name="直線コネクタ 77">
            <a:extLst>
              <a:ext uri="{FF2B5EF4-FFF2-40B4-BE49-F238E27FC236}">
                <a16:creationId xmlns:a16="http://schemas.microsoft.com/office/drawing/2014/main" id="{D4CAEBF3-1B7E-43D4-AE11-C89F706E96D9}"/>
              </a:ext>
            </a:extLst>
          </p:cNvPr>
          <p:cNvCxnSpPr>
            <a:cxnSpLocks/>
          </p:cNvCxnSpPr>
          <p:nvPr/>
        </p:nvCxnSpPr>
        <p:spPr>
          <a:xfrm>
            <a:off x="2379325" y="1545062"/>
            <a:ext cx="9380084"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9" name="正方形/長方形 88">
            <a:extLst>
              <a:ext uri="{FF2B5EF4-FFF2-40B4-BE49-F238E27FC236}">
                <a16:creationId xmlns:a16="http://schemas.microsoft.com/office/drawing/2014/main" id="{EE1BB410-F63C-9961-870E-474D8CB1F655}"/>
              </a:ext>
            </a:extLst>
          </p:cNvPr>
          <p:cNvSpPr/>
          <p:nvPr/>
        </p:nvSpPr>
        <p:spPr>
          <a:xfrm>
            <a:off x="8698800" y="3698359"/>
            <a:ext cx="3060609" cy="808463"/>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100">
                <a:solidFill>
                  <a:schemeClr val="accent4">
                    <a:lumMod val="65000"/>
                    <a:lumOff val="35000"/>
                  </a:schemeClr>
                </a:solidFill>
                <a:latin typeface="+mn-ea"/>
              </a:rPr>
              <a:t>手作成不可</a:t>
            </a:r>
            <a:endParaRPr lang="en-US" altLang="ja-JP" sz="1100">
              <a:solidFill>
                <a:schemeClr val="accent4">
                  <a:lumMod val="65000"/>
                  <a:lumOff val="35000"/>
                </a:schemeClr>
              </a:solidFill>
              <a:latin typeface="+mn-ea"/>
            </a:endParaRPr>
          </a:p>
        </p:txBody>
      </p:sp>
      <p:sp>
        <p:nvSpPr>
          <p:cNvPr id="118" name="正方形/長方形 117">
            <a:extLst>
              <a:ext uri="{FF2B5EF4-FFF2-40B4-BE49-F238E27FC236}">
                <a16:creationId xmlns:a16="http://schemas.microsoft.com/office/drawing/2014/main" id="{F16BF069-86D6-B95D-573A-ACE367E0C075}"/>
              </a:ext>
            </a:extLst>
          </p:cNvPr>
          <p:cNvSpPr/>
          <p:nvPr/>
        </p:nvSpPr>
        <p:spPr>
          <a:xfrm>
            <a:off x="427572" y="5565441"/>
            <a:ext cx="1769312" cy="852771"/>
          </a:xfrm>
          <a:prstGeom prst="rect">
            <a:avLst/>
          </a:prstGeom>
          <a:solidFill>
            <a:schemeClr val="bg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200">
                <a:solidFill>
                  <a:schemeClr val="accent4">
                    <a:lumMod val="65000"/>
                    <a:lumOff val="35000"/>
                  </a:schemeClr>
                </a:solidFill>
                <a:latin typeface="+mn-ea"/>
              </a:rPr>
              <a:t>出力メッセージ（仮案）</a:t>
            </a:r>
            <a:endParaRPr lang="en-US" altLang="ja-JP" sz="1200">
              <a:solidFill>
                <a:schemeClr val="accent4">
                  <a:lumMod val="65000"/>
                  <a:lumOff val="35000"/>
                </a:schemeClr>
              </a:solidFill>
              <a:latin typeface="+mn-ea"/>
            </a:endParaRPr>
          </a:p>
        </p:txBody>
      </p:sp>
      <p:cxnSp>
        <p:nvCxnSpPr>
          <p:cNvPr id="129" name="直線コネクタ 128">
            <a:extLst>
              <a:ext uri="{FF2B5EF4-FFF2-40B4-BE49-F238E27FC236}">
                <a16:creationId xmlns:a16="http://schemas.microsoft.com/office/drawing/2014/main" id="{6F099F16-D349-E3F2-5186-A63AB14BDDC5}"/>
              </a:ext>
            </a:extLst>
          </p:cNvPr>
          <p:cNvCxnSpPr>
            <a:cxnSpLocks/>
          </p:cNvCxnSpPr>
          <p:nvPr/>
        </p:nvCxnSpPr>
        <p:spPr>
          <a:xfrm>
            <a:off x="426000" y="5467370"/>
            <a:ext cx="11340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8" name="正方形/長方形 27">
            <a:extLst>
              <a:ext uri="{FF2B5EF4-FFF2-40B4-BE49-F238E27FC236}">
                <a16:creationId xmlns:a16="http://schemas.microsoft.com/office/drawing/2014/main" id="{7A3A9CAB-CA77-20B6-B3F3-6A1FA3942375}"/>
              </a:ext>
            </a:extLst>
          </p:cNvPr>
          <p:cNvSpPr/>
          <p:nvPr/>
        </p:nvSpPr>
        <p:spPr>
          <a:xfrm>
            <a:off x="427571" y="1974186"/>
            <a:ext cx="851861" cy="1672015"/>
          </a:xfrm>
          <a:prstGeom prst="rec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200">
                <a:solidFill>
                  <a:schemeClr val="accent4">
                    <a:lumMod val="65000"/>
                    <a:lumOff val="35000"/>
                  </a:schemeClr>
                </a:solidFill>
                <a:latin typeface="+mn-ea"/>
              </a:rPr>
              <a:t>経理</a:t>
            </a:r>
            <a:r>
              <a:rPr kumimoji="1" lang="ja-JP" altLang="en-US" sz="1200">
                <a:solidFill>
                  <a:schemeClr val="accent4">
                    <a:lumMod val="65000"/>
                    <a:lumOff val="35000"/>
                  </a:schemeClr>
                </a:solidFill>
                <a:latin typeface="+mn-ea"/>
              </a:rPr>
              <a:t>業務</a:t>
            </a:r>
          </a:p>
        </p:txBody>
      </p:sp>
      <p:sp>
        <p:nvSpPr>
          <p:cNvPr id="29" name="正方形/長方形 28">
            <a:extLst>
              <a:ext uri="{FF2B5EF4-FFF2-40B4-BE49-F238E27FC236}">
                <a16:creationId xmlns:a16="http://schemas.microsoft.com/office/drawing/2014/main" id="{CB628F1E-4735-763D-C1AA-D1CB9DC5CB74}"/>
              </a:ext>
            </a:extLst>
          </p:cNvPr>
          <p:cNvSpPr/>
          <p:nvPr/>
        </p:nvSpPr>
        <p:spPr>
          <a:xfrm>
            <a:off x="427571" y="3698359"/>
            <a:ext cx="851861" cy="1672015"/>
          </a:xfrm>
          <a:prstGeom prst="rec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200">
                <a:solidFill>
                  <a:schemeClr val="accent4">
                    <a:lumMod val="65000"/>
                    <a:lumOff val="35000"/>
                  </a:schemeClr>
                </a:solidFill>
                <a:latin typeface="+mn-ea"/>
              </a:rPr>
              <a:t>保守業務</a:t>
            </a:r>
          </a:p>
        </p:txBody>
      </p:sp>
      <p:cxnSp>
        <p:nvCxnSpPr>
          <p:cNvPr id="41" name="直線コネクタ 40">
            <a:extLst>
              <a:ext uri="{FF2B5EF4-FFF2-40B4-BE49-F238E27FC236}">
                <a16:creationId xmlns:a16="http://schemas.microsoft.com/office/drawing/2014/main" id="{2B6AF15D-FE57-B30F-5969-EDB890CE7875}"/>
              </a:ext>
            </a:extLst>
          </p:cNvPr>
          <p:cNvCxnSpPr>
            <a:cxnSpLocks/>
          </p:cNvCxnSpPr>
          <p:nvPr/>
        </p:nvCxnSpPr>
        <p:spPr>
          <a:xfrm>
            <a:off x="1462055" y="3672280"/>
            <a:ext cx="10287597"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42" name="正方形/長方形 41">
            <a:extLst>
              <a:ext uri="{FF2B5EF4-FFF2-40B4-BE49-F238E27FC236}">
                <a16:creationId xmlns:a16="http://schemas.microsoft.com/office/drawing/2014/main" id="{9643DE01-91A8-2AB2-B5E1-22F5958E2302}"/>
              </a:ext>
            </a:extLst>
          </p:cNvPr>
          <p:cNvSpPr/>
          <p:nvPr/>
        </p:nvSpPr>
        <p:spPr>
          <a:xfrm>
            <a:off x="2379326" y="2842595"/>
            <a:ext cx="3060609" cy="802143"/>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lang="ja-JP" altLang="en-US" sz="1100">
                <a:solidFill>
                  <a:schemeClr val="bg1">
                    <a:lumMod val="75000"/>
                  </a:schemeClr>
                </a:solidFill>
                <a:latin typeface="+mn-ea"/>
              </a:rPr>
              <a:t>使用する：</a:t>
            </a:r>
            <a:r>
              <a:rPr lang="en-US" altLang="ja-JP" sz="1100">
                <a:solidFill>
                  <a:schemeClr val="bg1">
                    <a:lumMod val="75000"/>
                  </a:schemeClr>
                </a:solidFill>
                <a:latin typeface="+mn-ea"/>
              </a:rPr>
              <a:t>ZD</a:t>
            </a:r>
            <a:r>
              <a:rPr lang="ja-JP" altLang="en-US" sz="1100">
                <a:solidFill>
                  <a:schemeClr val="bg1">
                    <a:lumMod val="75000"/>
                  </a:schemeClr>
                </a:solidFill>
                <a:latin typeface="+mn-ea"/>
              </a:rPr>
              <a:t>伝票＋振伝登録（ツール対象外分）</a:t>
            </a:r>
            <a:endParaRPr lang="en-US" altLang="ja-JP" sz="1100">
              <a:solidFill>
                <a:schemeClr val="bg1">
                  <a:lumMod val="75000"/>
                </a:schemeClr>
              </a:solidFill>
              <a:latin typeface="+mn-ea"/>
            </a:endParaRPr>
          </a:p>
          <a:p>
            <a:endParaRPr lang="en-US" altLang="ja-JP" sz="1100">
              <a:solidFill>
                <a:schemeClr val="accent4">
                  <a:lumMod val="65000"/>
                  <a:lumOff val="35000"/>
                </a:schemeClr>
              </a:solidFill>
              <a:latin typeface="+mn-ea"/>
            </a:endParaRPr>
          </a:p>
          <a:p>
            <a:r>
              <a:rPr lang="ja-JP" altLang="en-US" sz="1100">
                <a:solidFill>
                  <a:schemeClr val="accent4">
                    <a:lumMod val="65000"/>
                    <a:lumOff val="35000"/>
                  </a:schemeClr>
                </a:solidFill>
                <a:latin typeface="+mn-ea"/>
              </a:rPr>
              <a:t>使用しない：すべて振伝登録</a:t>
            </a:r>
            <a:endParaRPr lang="en-US" altLang="ja-JP" sz="1100">
              <a:solidFill>
                <a:schemeClr val="tx1">
                  <a:lumMod val="65000"/>
                  <a:lumOff val="35000"/>
                </a:schemeClr>
              </a:solidFill>
              <a:latin typeface="+mn-ea"/>
            </a:endParaRPr>
          </a:p>
          <a:p>
            <a:r>
              <a:rPr lang="ja-JP" altLang="en-US" sz="1100" b="1">
                <a:solidFill>
                  <a:schemeClr val="tx1">
                    <a:lumMod val="65000"/>
                    <a:lumOff val="35000"/>
                  </a:schemeClr>
                </a:solidFill>
                <a:latin typeface="+mn-ea"/>
              </a:rPr>
              <a:t>└ </a:t>
            </a:r>
            <a:r>
              <a:rPr lang="ja-JP" altLang="en-US" sz="1100" b="1">
                <a:solidFill>
                  <a:srgbClr val="FF5050"/>
                </a:solidFill>
                <a:latin typeface="+mn-ea"/>
              </a:rPr>
              <a:t>ツール実行時、経理に不要な</a:t>
            </a:r>
            <a:r>
              <a:rPr lang="en-US" altLang="ja-JP" sz="1100" b="1">
                <a:solidFill>
                  <a:srgbClr val="FF5050"/>
                </a:solidFill>
                <a:latin typeface="+mn-ea"/>
              </a:rPr>
              <a:t>ZD</a:t>
            </a:r>
            <a:r>
              <a:rPr lang="ja-JP" altLang="en-US" sz="1100" b="1">
                <a:solidFill>
                  <a:srgbClr val="FF5050"/>
                </a:solidFill>
                <a:latin typeface="+mn-ea"/>
              </a:rPr>
              <a:t>伝票がスプシ上表示される</a:t>
            </a:r>
            <a:r>
              <a:rPr lang="ja-JP" altLang="en-US" sz="1100">
                <a:solidFill>
                  <a:schemeClr val="tx1">
                    <a:lumMod val="65000"/>
                    <a:lumOff val="35000"/>
                  </a:schemeClr>
                </a:solidFill>
                <a:latin typeface="+mn-ea"/>
              </a:rPr>
              <a:t>（</a:t>
            </a:r>
            <a:r>
              <a:rPr lang="en-US" altLang="ja-JP" sz="1100">
                <a:solidFill>
                  <a:schemeClr val="tx1">
                    <a:lumMod val="65000"/>
                    <a:lumOff val="35000"/>
                  </a:schemeClr>
                </a:solidFill>
                <a:latin typeface="+mn-ea"/>
              </a:rPr>
              <a:t>TSV</a:t>
            </a:r>
            <a:r>
              <a:rPr lang="ja-JP" altLang="en-US" sz="1100">
                <a:solidFill>
                  <a:schemeClr val="tx1">
                    <a:lumMod val="65000"/>
                    <a:lumOff val="35000"/>
                  </a:schemeClr>
                </a:solidFill>
                <a:latin typeface="+mn-ea"/>
              </a:rPr>
              <a:t>変換ボタン押下しないようにする）</a:t>
            </a:r>
            <a:endParaRPr lang="en-US" altLang="ja-JP" sz="1100">
              <a:solidFill>
                <a:schemeClr val="tx1">
                  <a:lumMod val="65000"/>
                  <a:lumOff val="35000"/>
                </a:schemeClr>
              </a:solidFill>
              <a:latin typeface="+mn-ea"/>
            </a:endParaRPr>
          </a:p>
        </p:txBody>
      </p:sp>
      <p:sp>
        <p:nvSpPr>
          <p:cNvPr id="43" name="正方形/長方形 42">
            <a:extLst>
              <a:ext uri="{FF2B5EF4-FFF2-40B4-BE49-F238E27FC236}">
                <a16:creationId xmlns:a16="http://schemas.microsoft.com/office/drawing/2014/main" id="{B557D1C5-FAEC-92BD-7144-EAA13E8C83CF}"/>
              </a:ext>
            </a:extLst>
          </p:cNvPr>
          <p:cNvSpPr/>
          <p:nvPr/>
        </p:nvSpPr>
        <p:spPr>
          <a:xfrm>
            <a:off x="8698800" y="4560374"/>
            <a:ext cx="3060609" cy="81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100">
                <a:solidFill>
                  <a:schemeClr val="accent4">
                    <a:lumMod val="65000"/>
                    <a:lumOff val="35000"/>
                  </a:schemeClr>
                </a:solidFill>
                <a:latin typeface="+mn-ea"/>
              </a:rPr>
              <a:t>出力不可</a:t>
            </a:r>
          </a:p>
        </p:txBody>
      </p:sp>
      <p:sp>
        <p:nvSpPr>
          <p:cNvPr id="47" name="正方形/長方形 46">
            <a:extLst>
              <a:ext uri="{FF2B5EF4-FFF2-40B4-BE49-F238E27FC236}">
                <a16:creationId xmlns:a16="http://schemas.microsoft.com/office/drawing/2014/main" id="{B51CFA50-D040-0515-E367-361AA0CB30B1}"/>
              </a:ext>
            </a:extLst>
          </p:cNvPr>
          <p:cNvSpPr/>
          <p:nvPr/>
        </p:nvSpPr>
        <p:spPr>
          <a:xfrm>
            <a:off x="8698800" y="1982829"/>
            <a:ext cx="3060609" cy="808463"/>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lang="ja-JP" altLang="en-US" sz="1100">
                <a:solidFill>
                  <a:schemeClr val="accent4">
                    <a:lumMod val="65000"/>
                    <a:lumOff val="35000"/>
                  </a:schemeClr>
                </a:solidFill>
                <a:latin typeface="+mn-ea"/>
              </a:rPr>
              <a:t>同左</a:t>
            </a:r>
            <a:endParaRPr lang="en-US" altLang="ja-JP" sz="1100">
              <a:solidFill>
                <a:schemeClr val="accent4">
                  <a:lumMod val="65000"/>
                  <a:lumOff val="35000"/>
                </a:schemeClr>
              </a:solidFill>
              <a:latin typeface="+mn-ea"/>
            </a:endParaRPr>
          </a:p>
        </p:txBody>
      </p:sp>
      <p:sp>
        <p:nvSpPr>
          <p:cNvPr id="32" name="正方形/長方形 31">
            <a:extLst>
              <a:ext uri="{FF2B5EF4-FFF2-40B4-BE49-F238E27FC236}">
                <a16:creationId xmlns:a16="http://schemas.microsoft.com/office/drawing/2014/main" id="{E55CE595-7661-E00E-D4E6-1AD6D53FA177}"/>
              </a:ext>
            </a:extLst>
          </p:cNvPr>
          <p:cNvSpPr/>
          <p:nvPr/>
        </p:nvSpPr>
        <p:spPr>
          <a:xfrm>
            <a:off x="5532856" y="1603905"/>
            <a:ext cx="3060609" cy="32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100">
                <a:solidFill>
                  <a:schemeClr val="accent4">
                    <a:lumMod val="65000"/>
                    <a:lumOff val="35000"/>
                  </a:schemeClr>
                </a:solidFill>
                <a:latin typeface="+mn-ea"/>
              </a:rPr>
              <a:t>条件</a:t>
            </a:r>
            <a:r>
              <a:rPr lang="en-US" altLang="ja-JP" sz="1100">
                <a:solidFill>
                  <a:schemeClr val="accent4">
                    <a:lumMod val="65000"/>
                    <a:lumOff val="35000"/>
                  </a:schemeClr>
                </a:solidFill>
                <a:latin typeface="+mn-ea"/>
              </a:rPr>
              <a:t>2</a:t>
            </a:r>
            <a:r>
              <a:rPr kumimoji="1" lang="en-US" altLang="ja-JP" sz="1100">
                <a:solidFill>
                  <a:schemeClr val="accent4">
                    <a:lumMod val="65000"/>
                    <a:lumOff val="35000"/>
                  </a:schemeClr>
                </a:solidFill>
                <a:latin typeface="+mn-ea"/>
              </a:rPr>
              <a:t>.</a:t>
            </a:r>
            <a:r>
              <a:rPr kumimoji="1" lang="ja-JP" altLang="en-US" sz="1100">
                <a:solidFill>
                  <a:schemeClr val="accent4">
                    <a:lumMod val="65000"/>
                    <a:lumOff val="35000"/>
                  </a:schemeClr>
                </a:solidFill>
                <a:latin typeface="+mn-ea"/>
              </a:rPr>
              <a:t>　振込手数料、処理手数料が含まれる場合</a:t>
            </a:r>
          </a:p>
        </p:txBody>
      </p:sp>
      <p:cxnSp>
        <p:nvCxnSpPr>
          <p:cNvPr id="50" name="直線コネクタ 49">
            <a:extLst>
              <a:ext uri="{FF2B5EF4-FFF2-40B4-BE49-F238E27FC236}">
                <a16:creationId xmlns:a16="http://schemas.microsoft.com/office/drawing/2014/main" id="{A537B65C-E2A7-0A04-6EA8-2FF886827BD3}"/>
              </a:ext>
            </a:extLst>
          </p:cNvPr>
          <p:cNvCxnSpPr>
            <a:cxnSpLocks/>
          </p:cNvCxnSpPr>
          <p:nvPr/>
        </p:nvCxnSpPr>
        <p:spPr>
          <a:xfrm>
            <a:off x="5531960" y="1931527"/>
            <a:ext cx="305945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1" name="正方形/長方形 100">
            <a:extLst>
              <a:ext uri="{FF2B5EF4-FFF2-40B4-BE49-F238E27FC236}">
                <a16:creationId xmlns:a16="http://schemas.microsoft.com/office/drawing/2014/main" id="{EBB24E0C-017E-9E40-CF30-776A07E24F01}"/>
              </a:ext>
            </a:extLst>
          </p:cNvPr>
          <p:cNvSpPr/>
          <p:nvPr/>
        </p:nvSpPr>
        <p:spPr>
          <a:xfrm>
            <a:off x="5531928" y="1982830"/>
            <a:ext cx="3060609" cy="80846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lang="ja-JP" altLang="en-US" sz="1100">
                <a:solidFill>
                  <a:schemeClr val="accent4">
                    <a:lumMod val="65000"/>
                    <a:lumOff val="35000"/>
                  </a:schemeClr>
                </a:solidFill>
                <a:latin typeface="+mn-ea"/>
              </a:rPr>
              <a:t>同左</a:t>
            </a:r>
            <a:endParaRPr lang="en-US" altLang="ja-JP" sz="1100">
              <a:solidFill>
                <a:schemeClr val="accent4">
                  <a:lumMod val="65000"/>
                  <a:lumOff val="35000"/>
                </a:schemeClr>
              </a:solidFill>
              <a:latin typeface="+mn-ea"/>
            </a:endParaRPr>
          </a:p>
        </p:txBody>
      </p:sp>
      <p:sp>
        <p:nvSpPr>
          <p:cNvPr id="52" name="正方形/長方形 51">
            <a:extLst>
              <a:ext uri="{FF2B5EF4-FFF2-40B4-BE49-F238E27FC236}">
                <a16:creationId xmlns:a16="http://schemas.microsoft.com/office/drawing/2014/main" id="{751D7539-DB49-86ED-87A8-74822143FD60}"/>
              </a:ext>
            </a:extLst>
          </p:cNvPr>
          <p:cNvSpPr/>
          <p:nvPr/>
        </p:nvSpPr>
        <p:spPr>
          <a:xfrm>
            <a:off x="5531928" y="2834738"/>
            <a:ext cx="3060609" cy="80846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lang="ja-JP" altLang="en-US" sz="1100">
                <a:solidFill>
                  <a:schemeClr val="bg1">
                    <a:lumMod val="75000"/>
                  </a:schemeClr>
                </a:solidFill>
                <a:latin typeface="+mn-ea"/>
              </a:rPr>
              <a:t>使用する：</a:t>
            </a:r>
            <a:r>
              <a:rPr lang="en-US" altLang="ja-JP" sz="1100">
                <a:solidFill>
                  <a:schemeClr val="bg1">
                    <a:lumMod val="75000"/>
                  </a:schemeClr>
                </a:solidFill>
                <a:latin typeface="+mn-ea"/>
              </a:rPr>
              <a:t>ZD</a:t>
            </a:r>
            <a:r>
              <a:rPr lang="ja-JP" altLang="en-US" sz="1100">
                <a:solidFill>
                  <a:schemeClr val="bg1">
                    <a:lumMod val="75000"/>
                  </a:schemeClr>
                </a:solidFill>
                <a:latin typeface="+mn-ea"/>
              </a:rPr>
              <a:t>伝票＋振伝登録（修正分）</a:t>
            </a:r>
            <a:endParaRPr lang="en-US" altLang="ja-JP" sz="1100">
              <a:solidFill>
                <a:schemeClr val="bg1">
                  <a:lumMod val="75000"/>
                </a:schemeClr>
              </a:solidFill>
              <a:latin typeface="+mn-ea"/>
            </a:endParaRPr>
          </a:p>
          <a:p>
            <a:endParaRPr lang="en-US" altLang="ja-JP" sz="1100">
              <a:solidFill>
                <a:schemeClr val="tx1">
                  <a:lumMod val="65000"/>
                  <a:lumOff val="35000"/>
                </a:schemeClr>
              </a:solidFill>
              <a:latin typeface="+mn-ea"/>
            </a:endParaRPr>
          </a:p>
          <a:p>
            <a:r>
              <a:rPr lang="ja-JP" altLang="en-US" sz="1100">
                <a:solidFill>
                  <a:schemeClr val="tx1">
                    <a:lumMod val="65000"/>
                    <a:lumOff val="35000"/>
                  </a:schemeClr>
                </a:solidFill>
                <a:latin typeface="+mn-ea"/>
              </a:rPr>
              <a:t>使用しない：同左</a:t>
            </a:r>
            <a:endParaRPr lang="en-US" altLang="ja-JP" sz="1100">
              <a:solidFill>
                <a:srgbClr val="FF5050"/>
              </a:solidFill>
              <a:latin typeface="+mn-ea"/>
            </a:endParaRPr>
          </a:p>
        </p:txBody>
      </p:sp>
      <p:sp>
        <p:nvSpPr>
          <p:cNvPr id="54" name="正方形/長方形 53">
            <a:extLst>
              <a:ext uri="{FF2B5EF4-FFF2-40B4-BE49-F238E27FC236}">
                <a16:creationId xmlns:a16="http://schemas.microsoft.com/office/drawing/2014/main" id="{8ACF93C3-A2C5-F7BF-5505-AF643CF924E3}"/>
              </a:ext>
            </a:extLst>
          </p:cNvPr>
          <p:cNvSpPr/>
          <p:nvPr/>
        </p:nvSpPr>
        <p:spPr>
          <a:xfrm>
            <a:off x="5532856" y="4563444"/>
            <a:ext cx="3060609" cy="80693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lang="ja-JP" altLang="en-US" sz="1100">
                <a:solidFill>
                  <a:schemeClr val="tx1">
                    <a:lumMod val="65000"/>
                    <a:lumOff val="35000"/>
                  </a:schemeClr>
                </a:solidFill>
                <a:latin typeface="+mn-ea"/>
              </a:rPr>
              <a:t>同左</a:t>
            </a:r>
          </a:p>
        </p:txBody>
      </p:sp>
      <p:sp>
        <p:nvSpPr>
          <p:cNvPr id="55" name="正方形/長方形 54">
            <a:extLst>
              <a:ext uri="{FF2B5EF4-FFF2-40B4-BE49-F238E27FC236}">
                <a16:creationId xmlns:a16="http://schemas.microsoft.com/office/drawing/2014/main" id="{1CC55211-22A8-7217-482C-907904AD711D}"/>
              </a:ext>
            </a:extLst>
          </p:cNvPr>
          <p:cNvSpPr/>
          <p:nvPr/>
        </p:nvSpPr>
        <p:spPr>
          <a:xfrm>
            <a:off x="5532856" y="3698360"/>
            <a:ext cx="3060609" cy="81146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lang="ja-JP" altLang="en-US" sz="1100">
                <a:solidFill>
                  <a:schemeClr val="tx1">
                    <a:lumMod val="65000"/>
                    <a:lumOff val="35000"/>
                  </a:schemeClr>
                </a:solidFill>
                <a:latin typeface="+mn-ea"/>
              </a:rPr>
              <a:t>同左</a:t>
            </a:r>
          </a:p>
        </p:txBody>
      </p:sp>
      <p:sp>
        <p:nvSpPr>
          <p:cNvPr id="73" name="正方形/長方形 72">
            <a:extLst>
              <a:ext uri="{FF2B5EF4-FFF2-40B4-BE49-F238E27FC236}">
                <a16:creationId xmlns:a16="http://schemas.microsoft.com/office/drawing/2014/main" id="{FB38AA31-1EF9-C253-5D7B-0922E76163CF}"/>
              </a:ext>
            </a:extLst>
          </p:cNvPr>
          <p:cNvSpPr/>
          <p:nvPr/>
        </p:nvSpPr>
        <p:spPr>
          <a:xfrm>
            <a:off x="1462055" y="2016811"/>
            <a:ext cx="734828" cy="75156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400">
                <a:solidFill>
                  <a:schemeClr val="accent4">
                    <a:lumMod val="65000"/>
                    <a:lumOff val="35000"/>
                  </a:schemeClr>
                </a:solidFill>
                <a:latin typeface="+mn-ea"/>
              </a:rPr>
              <a:t>無</a:t>
            </a:r>
            <a:endParaRPr lang="en-US" altLang="ja-JP" sz="1400">
              <a:solidFill>
                <a:schemeClr val="accent4">
                  <a:lumMod val="65000"/>
                  <a:lumOff val="35000"/>
                </a:schemeClr>
              </a:solidFill>
              <a:latin typeface="+mn-ea"/>
            </a:endParaRPr>
          </a:p>
        </p:txBody>
      </p:sp>
      <p:sp>
        <p:nvSpPr>
          <p:cNvPr id="75" name="正方形/長方形 74">
            <a:extLst>
              <a:ext uri="{FF2B5EF4-FFF2-40B4-BE49-F238E27FC236}">
                <a16:creationId xmlns:a16="http://schemas.microsoft.com/office/drawing/2014/main" id="{4A4104AC-4F07-FC12-AD0A-96213AB4EB1E}"/>
              </a:ext>
            </a:extLst>
          </p:cNvPr>
          <p:cNvSpPr/>
          <p:nvPr/>
        </p:nvSpPr>
        <p:spPr>
          <a:xfrm>
            <a:off x="1462055" y="2867885"/>
            <a:ext cx="734828" cy="75156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400">
                <a:solidFill>
                  <a:schemeClr val="accent4">
                    <a:lumMod val="65000"/>
                    <a:lumOff val="35000"/>
                  </a:schemeClr>
                </a:solidFill>
                <a:latin typeface="+mn-ea"/>
              </a:rPr>
              <a:t>有</a:t>
            </a:r>
            <a:endParaRPr lang="en-US" altLang="ja-JP" sz="1400">
              <a:solidFill>
                <a:schemeClr val="accent4">
                  <a:lumMod val="65000"/>
                  <a:lumOff val="35000"/>
                </a:schemeClr>
              </a:solidFill>
              <a:latin typeface="+mn-ea"/>
            </a:endParaRPr>
          </a:p>
        </p:txBody>
      </p:sp>
      <p:sp>
        <p:nvSpPr>
          <p:cNvPr id="79" name="正方形/長方形 78">
            <a:extLst>
              <a:ext uri="{FF2B5EF4-FFF2-40B4-BE49-F238E27FC236}">
                <a16:creationId xmlns:a16="http://schemas.microsoft.com/office/drawing/2014/main" id="{F638E101-0CAB-4FE0-C11F-A238BC917F95}"/>
              </a:ext>
            </a:extLst>
          </p:cNvPr>
          <p:cNvSpPr/>
          <p:nvPr/>
        </p:nvSpPr>
        <p:spPr>
          <a:xfrm>
            <a:off x="1462055" y="3728310"/>
            <a:ext cx="734828" cy="75156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400">
                <a:solidFill>
                  <a:schemeClr val="accent4">
                    <a:lumMod val="65000"/>
                    <a:lumOff val="35000"/>
                  </a:schemeClr>
                </a:solidFill>
                <a:latin typeface="+mn-ea"/>
              </a:rPr>
              <a:t>無</a:t>
            </a:r>
            <a:endParaRPr lang="en-US" altLang="ja-JP" sz="1400">
              <a:solidFill>
                <a:schemeClr val="accent4">
                  <a:lumMod val="65000"/>
                  <a:lumOff val="35000"/>
                </a:schemeClr>
              </a:solidFill>
              <a:latin typeface="+mn-ea"/>
            </a:endParaRPr>
          </a:p>
        </p:txBody>
      </p:sp>
      <p:sp>
        <p:nvSpPr>
          <p:cNvPr id="81" name="正方形/長方形 80">
            <a:extLst>
              <a:ext uri="{FF2B5EF4-FFF2-40B4-BE49-F238E27FC236}">
                <a16:creationId xmlns:a16="http://schemas.microsoft.com/office/drawing/2014/main" id="{50E81957-CBA7-C76D-F2D6-12334C52C663}"/>
              </a:ext>
            </a:extLst>
          </p:cNvPr>
          <p:cNvSpPr/>
          <p:nvPr/>
        </p:nvSpPr>
        <p:spPr>
          <a:xfrm>
            <a:off x="1462055" y="4591128"/>
            <a:ext cx="734828" cy="75156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400">
                <a:solidFill>
                  <a:schemeClr val="accent4">
                    <a:lumMod val="65000"/>
                    <a:lumOff val="35000"/>
                  </a:schemeClr>
                </a:solidFill>
                <a:latin typeface="+mn-ea"/>
              </a:rPr>
              <a:t>有</a:t>
            </a:r>
            <a:endParaRPr lang="en-US" altLang="ja-JP" sz="1400">
              <a:solidFill>
                <a:schemeClr val="accent4">
                  <a:lumMod val="65000"/>
                  <a:lumOff val="35000"/>
                </a:schemeClr>
              </a:solidFill>
              <a:latin typeface="+mn-ea"/>
            </a:endParaRPr>
          </a:p>
        </p:txBody>
      </p:sp>
      <p:sp>
        <p:nvSpPr>
          <p:cNvPr id="6" name="正方形/長方形 5">
            <a:extLst>
              <a:ext uri="{FF2B5EF4-FFF2-40B4-BE49-F238E27FC236}">
                <a16:creationId xmlns:a16="http://schemas.microsoft.com/office/drawing/2014/main" id="{64833952-2B22-66C5-4C39-27D86270F1E7}"/>
              </a:ext>
            </a:extLst>
          </p:cNvPr>
          <p:cNvSpPr/>
          <p:nvPr/>
        </p:nvSpPr>
        <p:spPr>
          <a:xfrm>
            <a:off x="9713779" y="112141"/>
            <a:ext cx="2275021" cy="349005"/>
          </a:xfrm>
          <a:prstGeom prst="rect">
            <a:avLst/>
          </a:prstGeom>
          <a:solidFill>
            <a:srgbClr val="3F6797"/>
          </a:solidFill>
          <a:ln w="9525">
            <a:solidFill>
              <a:srgbClr val="3F679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altLang="ja-JP" sz="1100">
                <a:solidFill>
                  <a:schemeClr val="bg1"/>
                </a:solidFill>
                <a:latin typeface="Meiryo UI" panose="020B0604030504040204" pitchFamily="50" charset="-128"/>
                <a:ea typeface="Meiryo UI" panose="020B0604030504040204" pitchFamily="50" charset="-128"/>
              </a:rPr>
              <a:t>6/12 </a:t>
            </a:r>
            <a:r>
              <a:rPr lang="ja-JP" altLang="en-US" sz="1100">
                <a:solidFill>
                  <a:schemeClr val="bg1"/>
                </a:solidFill>
                <a:latin typeface="Meiryo UI" panose="020B0604030504040204" pitchFamily="50" charset="-128"/>
                <a:ea typeface="Meiryo UI" panose="020B0604030504040204" pitchFamily="50" charset="-128"/>
              </a:rPr>
              <a:t>ファイナンス</a:t>
            </a:r>
            <a:r>
              <a:rPr lang="en-US" altLang="ja-JP" sz="1100">
                <a:solidFill>
                  <a:schemeClr val="bg1"/>
                </a:solidFill>
                <a:latin typeface="Meiryo UI" panose="020B0604030504040204" pitchFamily="50" charset="-128"/>
                <a:ea typeface="Meiryo UI" panose="020B0604030504040204" pitchFamily="50" charset="-128"/>
              </a:rPr>
              <a:t>U</a:t>
            </a:r>
            <a:r>
              <a:rPr lang="ja-JP" altLang="en-US" sz="1100">
                <a:solidFill>
                  <a:schemeClr val="bg1"/>
                </a:solidFill>
                <a:latin typeface="Meiryo UI" panose="020B0604030504040204" pitchFamily="50" charset="-128"/>
                <a:ea typeface="Meiryo UI" panose="020B0604030504040204" pitchFamily="50" charset="-128"/>
              </a:rPr>
              <a:t>向け</a:t>
            </a:r>
          </a:p>
        </p:txBody>
      </p:sp>
      <p:sp>
        <p:nvSpPr>
          <p:cNvPr id="10" name="正方形/長方形 9">
            <a:extLst>
              <a:ext uri="{FF2B5EF4-FFF2-40B4-BE49-F238E27FC236}">
                <a16:creationId xmlns:a16="http://schemas.microsoft.com/office/drawing/2014/main" id="{FA970F33-C5D5-5002-C0D3-39A50A7B65F3}"/>
              </a:ext>
            </a:extLst>
          </p:cNvPr>
          <p:cNvSpPr/>
          <p:nvPr/>
        </p:nvSpPr>
        <p:spPr>
          <a:xfrm>
            <a:off x="6395409" y="6356080"/>
            <a:ext cx="5364000" cy="23083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lang="en-US" altLang="ja-JP" sz="1100">
                <a:solidFill>
                  <a:schemeClr val="accent4">
                    <a:lumMod val="65000"/>
                    <a:lumOff val="35000"/>
                  </a:schemeClr>
                </a:solidFill>
                <a:latin typeface="+mn-ea"/>
              </a:rPr>
              <a:t>※</a:t>
            </a:r>
            <a:r>
              <a:rPr lang="ja-JP" altLang="en-US" sz="1100">
                <a:solidFill>
                  <a:schemeClr val="accent4">
                    <a:lumMod val="65000"/>
                    <a:lumOff val="35000"/>
                  </a:schemeClr>
                </a:solidFill>
                <a:latin typeface="+mn-ea"/>
              </a:rPr>
              <a:t>メッセージ出力後の対応内容は業務マニュアルに記載する想定のためメッセージに含めていない</a:t>
            </a:r>
          </a:p>
        </p:txBody>
      </p:sp>
      <p:sp>
        <p:nvSpPr>
          <p:cNvPr id="11" name="正方形/長方形 10">
            <a:extLst>
              <a:ext uri="{FF2B5EF4-FFF2-40B4-BE49-F238E27FC236}">
                <a16:creationId xmlns:a16="http://schemas.microsoft.com/office/drawing/2014/main" id="{142BC129-433E-B592-5B7D-C1A5EFAAFF50}"/>
              </a:ext>
            </a:extLst>
          </p:cNvPr>
          <p:cNvSpPr/>
          <p:nvPr/>
        </p:nvSpPr>
        <p:spPr>
          <a:xfrm>
            <a:off x="9392147" y="1949033"/>
            <a:ext cx="2376000" cy="852595"/>
          </a:xfrm>
          <a:prstGeom prst="rect">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lang="ja-JP" altLang="en-US" sz="1000">
                <a:solidFill>
                  <a:schemeClr val="accent4">
                    <a:lumMod val="65000"/>
                    <a:lumOff val="35000"/>
                  </a:schemeClr>
                </a:solidFill>
                <a:latin typeface="+mn-ea"/>
              </a:rPr>
              <a:t>要確認（時間あれば）</a:t>
            </a:r>
            <a:endParaRPr lang="en-US" altLang="ja-JP" sz="1000">
              <a:solidFill>
                <a:schemeClr val="accent4">
                  <a:lumMod val="65000"/>
                  <a:lumOff val="35000"/>
                </a:schemeClr>
              </a:solidFill>
              <a:latin typeface="+mn-ea"/>
            </a:endParaRPr>
          </a:p>
          <a:p>
            <a:r>
              <a:rPr lang="en-US" altLang="ja-JP" sz="1000">
                <a:solidFill>
                  <a:schemeClr val="accent4">
                    <a:lumMod val="65000"/>
                    <a:lumOff val="35000"/>
                  </a:schemeClr>
                </a:solidFill>
                <a:latin typeface="+mn-ea"/>
              </a:rPr>
              <a:t>RIND</a:t>
            </a:r>
            <a:r>
              <a:rPr lang="ja-JP" altLang="en-US" sz="1000">
                <a:solidFill>
                  <a:schemeClr val="accent4">
                    <a:lumMod val="65000"/>
                    <a:lumOff val="35000"/>
                  </a:schemeClr>
                </a:solidFill>
                <a:latin typeface="+mn-ea"/>
              </a:rPr>
              <a:t>参照不可だが振伝登録可能？</a:t>
            </a:r>
            <a:endParaRPr lang="en-US" altLang="ja-JP" sz="1000">
              <a:solidFill>
                <a:schemeClr val="accent4">
                  <a:lumMod val="65000"/>
                  <a:lumOff val="35000"/>
                </a:schemeClr>
              </a:solidFill>
              <a:latin typeface="+mn-ea"/>
            </a:endParaRPr>
          </a:p>
          <a:p>
            <a:r>
              <a:rPr lang="ja-JP" altLang="en-US" sz="1000">
                <a:solidFill>
                  <a:schemeClr val="accent4">
                    <a:lumMod val="65000"/>
                    <a:lumOff val="35000"/>
                  </a:schemeClr>
                </a:solidFill>
                <a:latin typeface="+mn-ea"/>
              </a:rPr>
              <a:t>事業と経理間でやり取りしながら作成可能？</a:t>
            </a:r>
            <a:endParaRPr lang="en-US" altLang="ja-JP" sz="1000">
              <a:solidFill>
                <a:schemeClr val="accent4">
                  <a:lumMod val="65000"/>
                  <a:lumOff val="35000"/>
                </a:schemeClr>
              </a:solidFill>
              <a:latin typeface="+mn-ea"/>
            </a:endParaRPr>
          </a:p>
          <a:p>
            <a:r>
              <a:rPr lang="ja-JP" altLang="en-US" sz="1000" b="1">
                <a:solidFill>
                  <a:schemeClr val="accent4">
                    <a:lumMod val="65000"/>
                    <a:lumOff val="35000"/>
                  </a:schemeClr>
                </a:solidFill>
                <a:latin typeface="+mn-ea"/>
              </a:rPr>
              <a:t>➡経理データとして保管されているため、情報参照可能</a:t>
            </a:r>
            <a:endParaRPr lang="en-US" altLang="ja-JP" sz="1000" b="1">
              <a:solidFill>
                <a:schemeClr val="accent4">
                  <a:lumMod val="65000"/>
                  <a:lumOff val="35000"/>
                </a:schemeClr>
              </a:solidFill>
              <a:latin typeface="+mn-ea"/>
            </a:endParaRPr>
          </a:p>
        </p:txBody>
      </p:sp>
    </p:spTree>
    <p:extLst>
      <p:ext uri="{BB962C8B-B14F-4D97-AF65-F5344CB8AC3E}">
        <p14:creationId xmlns:p14="http://schemas.microsoft.com/office/powerpoint/2010/main" val="4843665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正方形/長方形 44">
            <a:extLst>
              <a:ext uri="{FF2B5EF4-FFF2-40B4-BE49-F238E27FC236}">
                <a16:creationId xmlns:a16="http://schemas.microsoft.com/office/drawing/2014/main" id="{61993684-D04F-D6AC-8957-10B0EA90437F}"/>
              </a:ext>
            </a:extLst>
          </p:cNvPr>
          <p:cNvSpPr/>
          <p:nvPr/>
        </p:nvSpPr>
        <p:spPr>
          <a:xfrm>
            <a:off x="6693649" y="2139427"/>
            <a:ext cx="2196612" cy="575086"/>
          </a:xfrm>
          <a:prstGeom prst="rect">
            <a:avLst/>
          </a:prstGeom>
          <a:solidFill>
            <a:srgbClr val="ECF5F8"/>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endParaRPr kumimoji="1" lang="ja-JP" altLang="en-US" sz="1400">
              <a:solidFill>
                <a:schemeClr val="accent4">
                  <a:lumMod val="65000"/>
                  <a:lumOff val="35000"/>
                </a:schemeClr>
              </a:solidFill>
              <a:latin typeface="+mn-ea"/>
              <a:cs typeface="Hiragino Kaku Gothic Pro W3" charset="-128"/>
            </a:endParaRPr>
          </a:p>
        </p:txBody>
      </p:sp>
      <p:sp>
        <p:nvSpPr>
          <p:cNvPr id="2" name="コンテンツ プレースホルダー 1">
            <a:extLst>
              <a:ext uri="{FF2B5EF4-FFF2-40B4-BE49-F238E27FC236}">
                <a16:creationId xmlns:a16="http://schemas.microsoft.com/office/drawing/2014/main" id="{9230A0E7-6209-CD1C-1926-FDBC998DBDA8}"/>
              </a:ext>
            </a:extLst>
          </p:cNvPr>
          <p:cNvSpPr>
            <a:spLocks noGrp="1"/>
          </p:cNvSpPr>
          <p:nvPr>
            <p:ph idx="1"/>
          </p:nvPr>
        </p:nvSpPr>
        <p:spPr>
          <a:xfrm>
            <a:off x="336521" y="692700"/>
            <a:ext cx="11525251" cy="604086"/>
          </a:xfrm>
        </p:spPr>
        <p:txBody>
          <a:bodyPr/>
          <a:lstStyle/>
          <a:p>
            <a:r>
              <a:rPr lang="ja-JP" altLang="en-US"/>
              <a:t>複数</a:t>
            </a:r>
            <a:r>
              <a:rPr kumimoji="1" lang="ja-JP" altLang="en-US"/>
              <a:t>請求書に対して一括入金で消し込むケースについて考慮</a:t>
            </a:r>
            <a:r>
              <a:rPr lang="ja-JP" altLang="en-US"/>
              <a:t>が不足していた</a:t>
            </a:r>
            <a:r>
              <a:rPr kumimoji="1" lang="ja-JP" altLang="en-US"/>
              <a:t>ため実現性を検討した</a:t>
            </a:r>
          </a:p>
          <a:p>
            <a:r>
              <a:rPr kumimoji="1" lang="ja-JP" altLang="en-US"/>
              <a:t>１クリックで正確な伝票ファイルを作りきることは</a:t>
            </a:r>
            <a:r>
              <a:rPr lang="ja-JP" altLang="en-US"/>
              <a:t>困難である</a:t>
            </a:r>
            <a:r>
              <a:rPr kumimoji="1" lang="ja-JP" altLang="en-US"/>
              <a:t>ため、一部の運用対処についてご相談したい</a:t>
            </a:r>
          </a:p>
        </p:txBody>
      </p:sp>
      <p:sp>
        <p:nvSpPr>
          <p:cNvPr id="3" name="タイトル 2">
            <a:extLst>
              <a:ext uri="{FF2B5EF4-FFF2-40B4-BE49-F238E27FC236}">
                <a16:creationId xmlns:a16="http://schemas.microsoft.com/office/drawing/2014/main" id="{8C55E317-9141-4661-E8C6-C0F9E3231981}"/>
              </a:ext>
            </a:extLst>
          </p:cNvPr>
          <p:cNvSpPr>
            <a:spLocks noGrp="1"/>
          </p:cNvSpPr>
          <p:nvPr>
            <p:ph type="title"/>
          </p:nvPr>
        </p:nvSpPr>
        <p:spPr/>
        <p:txBody>
          <a:bodyPr/>
          <a:lstStyle/>
          <a:p>
            <a:r>
              <a:rPr lang="ja-JP" altLang="en-US">
                <a:solidFill>
                  <a:schemeClr val="tx1">
                    <a:lumMod val="65000"/>
                    <a:lumOff val="35000"/>
                  </a:schemeClr>
                </a:solidFill>
                <a:latin typeface="+mn-ea"/>
                <a:cs typeface="Hiragino Kaku Gothic Pro W3" charset="-128"/>
              </a:rPr>
              <a:t>複数請求書に対して一括入金で消し込むケースにおける</a:t>
            </a:r>
            <a:r>
              <a:rPr lang="en-US" altLang="ja-JP">
                <a:solidFill>
                  <a:schemeClr val="tx1">
                    <a:lumMod val="65000"/>
                    <a:lumOff val="35000"/>
                  </a:schemeClr>
                </a:solidFill>
                <a:latin typeface="+mn-ea"/>
                <a:cs typeface="Hiragino Kaku Gothic Pro W3" charset="-128"/>
              </a:rPr>
              <a:t>ZD</a:t>
            </a:r>
            <a:r>
              <a:rPr lang="ja-JP" altLang="en-US">
                <a:solidFill>
                  <a:schemeClr val="tx1">
                    <a:lumMod val="65000"/>
                    <a:lumOff val="35000"/>
                  </a:schemeClr>
                </a:solidFill>
                <a:latin typeface="+mn-ea"/>
                <a:cs typeface="Hiragino Kaku Gothic Pro W3" charset="-128"/>
              </a:rPr>
              <a:t>ツール実現性検討</a:t>
            </a:r>
            <a:endParaRPr kumimoji="1" lang="ja-JP" altLang="en-US"/>
          </a:p>
        </p:txBody>
      </p:sp>
      <p:sp>
        <p:nvSpPr>
          <p:cNvPr id="4" name="スライド番号プレースホルダー 3">
            <a:extLst>
              <a:ext uri="{FF2B5EF4-FFF2-40B4-BE49-F238E27FC236}">
                <a16:creationId xmlns:a16="http://schemas.microsoft.com/office/drawing/2014/main" id="{ADED4D6B-AC81-81ED-5D1E-735671DF7571}"/>
              </a:ext>
            </a:extLst>
          </p:cNvPr>
          <p:cNvSpPr>
            <a:spLocks noGrp="1"/>
          </p:cNvSpPr>
          <p:nvPr>
            <p:ph type="sldNum" sz="quarter" idx="10"/>
          </p:nvPr>
        </p:nvSpPr>
        <p:spPr/>
        <p:txBody>
          <a:bodyPr/>
          <a:lstStyle/>
          <a:p>
            <a:pPr>
              <a:defRPr/>
            </a:pPr>
            <a:fld id="{EB72A429-DDC7-41CC-AC2C-79132BE59620}" type="slidenum">
              <a:rPr lang="en-US" altLang="ja-JP" smtClean="0"/>
              <a:pPr>
                <a:defRPr/>
              </a:pPr>
              <a:t>37</a:t>
            </a:fld>
            <a:endParaRPr lang="en-US" altLang="ja-JP"/>
          </a:p>
        </p:txBody>
      </p:sp>
      <p:cxnSp>
        <p:nvCxnSpPr>
          <p:cNvPr id="29" name="直線コネクタ 28">
            <a:extLst>
              <a:ext uri="{FF2B5EF4-FFF2-40B4-BE49-F238E27FC236}">
                <a16:creationId xmlns:a16="http://schemas.microsoft.com/office/drawing/2014/main" id="{0E4C753F-E3D0-35E7-589D-503232070A4E}"/>
              </a:ext>
            </a:extLst>
          </p:cNvPr>
          <p:cNvCxnSpPr>
            <a:cxnSpLocks/>
          </p:cNvCxnSpPr>
          <p:nvPr/>
        </p:nvCxnSpPr>
        <p:spPr>
          <a:xfrm>
            <a:off x="316292" y="6246884"/>
            <a:ext cx="115236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0" name="正方形/長方形 29">
            <a:extLst>
              <a:ext uri="{FF2B5EF4-FFF2-40B4-BE49-F238E27FC236}">
                <a16:creationId xmlns:a16="http://schemas.microsoft.com/office/drawing/2014/main" id="{3181B562-7F54-649C-7FFF-D5B2A8F366A2}"/>
              </a:ext>
            </a:extLst>
          </p:cNvPr>
          <p:cNvSpPr/>
          <p:nvPr/>
        </p:nvSpPr>
        <p:spPr>
          <a:xfrm>
            <a:off x="316292" y="6280136"/>
            <a:ext cx="115236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71438" algn="ctr">
              <a:lnSpc>
                <a:spcPts val="1500"/>
              </a:lnSpc>
            </a:pPr>
            <a:r>
              <a:rPr lang="en-US" altLang="ja-JP" sz="1200" b="1">
                <a:solidFill>
                  <a:srgbClr val="3F6797"/>
                </a:solidFill>
                <a:latin typeface="+mn-ea"/>
                <a:cs typeface="Hiragino Kaku Gothic Pro W3" charset="-128"/>
              </a:rPr>
              <a:t>1</a:t>
            </a:r>
            <a:r>
              <a:rPr lang="ja-JP" altLang="en-US" sz="1200" b="1">
                <a:solidFill>
                  <a:srgbClr val="3F6797"/>
                </a:solidFill>
                <a:latin typeface="+mn-ea"/>
                <a:cs typeface="Hiragino Kaku Gothic Pro W3" charset="-128"/>
              </a:rPr>
              <a:t>クリックで正確な伝票ファイルを作りきることは困難であるため、運用対処方法を検討した</a:t>
            </a:r>
            <a:endParaRPr lang="en-US" altLang="ja-JP" sz="1200" b="1">
              <a:solidFill>
                <a:srgbClr val="3F6797"/>
              </a:solidFill>
              <a:latin typeface="+mn-ea"/>
              <a:cs typeface="Hiragino Kaku Gothic Pro W3" charset="-128"/>
            </a:endParaRPr>
          </a:p>
        </p:txBody>
      </p:sp>
      <p:sp>
        <p:nvSpPr>
          <p:cNvPr id="7" name="正方形/長方形 6">
            <a:extLst>
              <a:ext uri="{FF2B5EF4-FFF2-40B4-BE49-F238E27FC236}">
                <a16:creationId xmlns:a16="http://schemas.microsoft.com/office/drawing/2014/main" id="{6DA9ACEC-42BC-7C73-1CB6-8FFB5B6D57B5}"/>
              </a:ext>
            </a:extLst>
          </p:cNvPr>
          <p:cNvSpPr/>
          <p:nvPr/>
        </p:nvSpPr>
        <p:spPr>
          <a:xfrm>
            <a:off x="1300132" y="3153952"/>
            <a:ext cx="2196612" cy="396000"/>
          </a:xfrm>
          <a:prstGeom prst="rect">
            <a:avLst/>
          </a:prstGeom>
          <a:solidFill>
            <a:srgbClr val="ECF5F8"/>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endParaRPr kumimoji="1" lang="ja-JP" altLang="en-US" sz="1400">
              <a:solidFill>
                <a:schemeClr val="accent4">
                  <a:lumMod val="65000"/>
                  <a:lumOff val="35000"/>
                </a:schemeClr>
              </a:solidFill>
              <a:latin typeface="+mn-ea"/>
              <a:cs typeface="Hiragino Kaku Gothic Pro W3" charset="-128"/>
            </a:endParaRPr>
          </a:p>
        </p:txBody>
      </p:sp>
      <p:sp>
        <p:nvSpPr>
          <p:cNvPr id="11" name="正方形/長方形 10">
            <a:extLst>
              <a:ext uri="{FF2B5EF4-FFF2-40B4-BE49-F238E27FC236}">
                <a16:creationId xmlns:a16="http://schemas.microsoft.com/office/drawing/2014/main" id="{4C9D0467-8280-454B-A279-A3560CF06BB2}"/>
              </a:ext>
            </a:extLst>
          </p:cNvPr>
          <p:cNvSpPr/>
          <p:nvPr/>
        </p:nvSpPr>
        <p:spPr>
          <a:xfrm>
            <a:off x="6693649" y="3162045"/>
            <a:ext cx="2196612" cy="360000"/>
          </a:xfrm>
          <a:prstGeom prst="rect">
            <a:avLst/>
          </a:prstGeom>
          <a:solidFill>
            <a:srgbClr val="ECF5F8"/>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endParaRPr kumimoji="1" lang="ja-JP" altLang="en-US" sz="1400">
              <a:solidFill>
                <a:schemeClr val="accent4">
                  <a:lumMod val="65000"/>
                  <a:lumOff val="35000"/>
                </a:schemeClr>
              </a:solidFill>
              <a:latin typeface="+mn-ea"/>
              <a:cs typeface="Hiragino Kaku Gothic Pro W3" charset="-128"/>
            </a:endParaRPr>
          </a:p>
        </p:txBody>
      </p:sp>
      <p:sp>
        <p:nvSpPr>
          <p:cNvPr id="12" name="正方形/長方形 11">
            <a:extLst>
              <a:ext uri="{FF2B5EF4-FFF2-40B4-BE49-F238E27FC236}">
                <a16:creationId xmlns:a16="http://schemas.microsoft.com/office/drawing/2014/main" id="{D9E5EB01-3258-608B-5782-803F3B1F8EFF}"/>
              </a:ext>
            </a:extLst>
          </p:cNvPr>
          <p:cNvSpPr/>
          <p:nvPr/>
        </p:nvSpPr>
        <p:spPr>
          <a:xfrm>
            <a:off x="1300132" y="2139427"/>
            <a:ext cx="2196612" cy="575086"/>
          </a:xfrm>
          <a:prstGeom prst="rect">
            <a:avLst/>
          </a:prstGeom>
          <a:solidFill>
            <a:srgbClr val="ECF5F8"/>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endParaRPr kumimoji="1" lang="ja-JP" altLang="en-US" sz="1400">
              <a:solidFill>
                <a:schemeClr val="accent4">
                  <a:lumMod val="65000"/>
                  <a:lumOff val="35000"/>
                </a:schemeClr>
              </a:solidFill>
              <a:latin typeface="+mn-ea"/>
              <a:cs typeface="Hiragino Kaku Gothic Pro W3" charset="-128"/>
            </a:endParaRPr>
          </a:p>
        </p:txBody>
      </p:sp>
      <p:sp>
        <p:nvSpPr>
          <p:cNvPr id="13" name="正方形/長方形 12">
            <a:extLst>
              <a:ext uri="{FF2B5EF4-FFF2-40B4-BE49-F238E27FC236}">
                <a16:creationId xmlns:a16="http://schemas.microsoft.com/office/drawing/2014/main" id="{8F2ACE25-213D-FA6B-29F6-7E16494233CB}"/>
              </a:ext>
            </a:extLst>
          </p:cNvPr>
          <p:cNvSpPr/>
          <p:nvPr/>
        </p:nvSpPr>
        <p:spPr>
          <a:xfrm>
            <a:off x="1209340" y="1624864"/>
            <a:ext cx="5221455" cy="118526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71438">
              <a:lnSpc>
                <a:spcPts val="1600"/>
              </a:lnSpc>
            </a:pPr>
            <a:r>
              <a:rPr lang="ja-JP" altLang="en-US" sz="1200">
                <a:solidFill>
                  <a:schemeClr val="tx1">
                    <a:lumMod val="65000"/>
                    <a:lumOff val="35000"/>
                  </a:schemeClr>
                </a:solidFill>
                <a:latin typeface="+mn-ea"/>
                <a:cs typeface="Hiragino Kaku Gothic Pro W3" charset="-128"/>
              </a:rPr>
              <a:t>請求書</a:t>
            </a:r>
            <a:r>
              <a:rPr lang="en-US" altLang="ja-JP" sz="1200">
                <a:solidFill>
                  <a:schemeClr val="tx1">
                    <a:lumMod val="65000"/>
                    <a:lumOff val="35000"/>
                  </a:schemeClr>
                </a:solidFill>
                <a:latin typeface="+mn-ea"/>
                <a:cs typeface="Hiragino Kaku Gothic Pro W3" charset="-128"/>
              </a:rPr>
              <a:t>A1,000</a:t>
            </a:r>
            <a:r>
              <a:rPr lang="ja-JP" altLang="en-US" sz="1200">
                <a:solidFill>
                  <a:schemeClr val="tx1">
                    <a:lumMod val="65000"/>
                    <a:lumOff val="35000"/>
                  </a:schemeClr>
                </a:solidFill>
                <a:latin typeface="+mn-ea"/>
                <a:cs typeface="Hiragino Kaku Gothic Pro W3" charset="-128"/>
              </a:rPr>
              <a:t>および請求書</a:t>
            </a:r>
            <a:r>
              <a:rPr lang="en-US" altLang="ja-JP" sz="1200">
                <a:solidFill>
                  <a:schemeClr val="tx1">
                    <a:lumMod val="65000"/>
                    <a:lumOff val="35000"/>
                  </a:schemeClr>
                </a:solidFill>
                <a:latin typeface="+mn-ea"/>
                <a:cs typeface="Hiragino Kaku Gothic Pro W3" charset="-128"/>
              </a:rPr>
              <a:t>B 501</a:t>
            </a:r>
            <a:r>
              <a:rPr lang="ja-JP" altLang="en-US" sz="1200" b="1">
                <a:solidFill>
                  <a:schemeClr val="tx1">
                    <a:lumMod val="65000"/>
                    <a:lumOff val="35000"/>
                  </a:schemeClr>
                </a:solidFill>
                <a:latin typeface="+mn-ea"/>
                <a:cs typeface="Hiragino Kaku Gothic Pro W3" charset="-128"/>
              </a:rPr>
              <a:t>（税差額あり）</a:t>
            </a:r>
            <a:r>
              <a:rPr lang="ja-JP" altLang="en-US" sz="1200">
                <a:solidFill>
                  <a:schemeClr val="tx1">
                    <a:lumMod val="65000"/>
                    <a:lumOff val="35000"/>
                  </a:schemeClr>
                </a:solidFill>
                <a:latin typeface="+mn-ea"/>
                <a:cs typeface="Hiragino Kaku Gothic Pro W3" charset="-128"/>
              </a:rPr>
              <a:t>を入金 </a:t>
            </a:r>
            <a:r>
              <a:rPr lang="en-US" altLang="ja-JP" sz="1200">
                <a:solidFill>
                  <a:schemeClr val="tx1">
                    <a:lumMod val="65000"/>
                    <a:lumOff val="35000"/>
                  </a:schemeClr>
                </a:solidFill>
                <a:latin typeface="+mn-ea"/>
                <a:cs typeface="Hiragino Kaku Gothic Pro W3" charset="-128"/>
              </a:rPr>
              <a:t>1,501</a:t>
            </a:r>
            <a:r>
              <a:rPr lang="ja-JP" altLang="en-US" sz="1200">
                <a:solidFill>
                  <a:schemeClr val="tx1">
                    <a:lumMod val="65000"/>
                    <a:lumOff val="35000"/>
                  </a:schemeClr>
                </a:solidFill>
                <a:latin typeface="+mn-ea"/>
                <a:cs typeface="Hiragino Kaku Gothic Pro W3" charset="-128"/>
              </a:rPr>
              <a:t>で消込</a:t>
            </a:r>
          </a:p>
          <a:p>
            <a:pPr marL="71438">
              <a:lnSpc>
                <a:spcPts val="1600"/>
              </a:lnSpc>
            </a:pPr>
            <a:r>
              <a:rPr lang="ja-JP" altLang="en-US" sz="1050" u="sng">
                <a:solidFill>
                  <a:schemeClr val="tx1">
                    <a:lumMod val="65000"/>
                    <a:lumOff val="35000"/>
                  </a:schemeClr>
                </a:solidFill>
                <a:latin typeface="+mn-ea"/>
                <a:cs typeface="Hiragino Kaku Gothic Pro W3" charset="-128"/>
              </a:rPr>
              <a:t>仕訳イメージ（消込伝票）</a:t>
            </a:r>
          </a:p>
          <a:p>
            <a:pPr marL="71438">
              <a:lnSpc>
                <a:spcPts val="1600"/>
              </a:lnSpc>
            </a:pPr>
            <a:r>
              <a:rPr lang="ja-JP" altLang="en-US" sz="1200">
                <a:solidFill>
                  <a:schemeClr val="tx1">
                    <a:lumMod val="65000"/>
                    <a:lumOff val="35000"/>
                  </a:schemeClr>
                </a:solidFill>
                <a:latin typeface="+mn-ea"/>
                <a:cs typeface="Hiragino Kaku Gothic Pro W3" charset="-128"/>
              </a:rPr>
              <a:t>仮受金 </a:t>
            </a:r>
            <a:r>
              <a:rPr lang="en-US" altLang="ja-JP" sz="1200">
                <a:solidFill>
                  <a:schemeClr val="tx1">
                    <a:lumMod val="65000"/>
                    <a:lumOff val="35000"/>
                  </a:schemeClr>
                </a:solidFill>
                <a:latin typeface="+mn-ea"/>
                <a:cs typeface="Hiragino Kaku Gothic Pro W3" charset="-128"/>
              </a:rPr>
              <a:t>1,501</a:t>
            </a:r>
            <a:r>
              <a:rPr lang="ja-JP" altLang="en-US" sz="1200">
                <a:solidFill>
                  <a:schemeClr val="tx1">
                    <a:lumMod val="65000"/>
                    <a:lumOff val="35000"/>
                  </a:schemeClr>
                </a:solidFill>
                <a:latin typeface="+mn-ea"/>
                <a:cs typeface="Hiragino Kaku Gothic Pro W3" charset="-128"/>
              </a:rPr>
              <a:t>／売掛金 </a:t>
            </a:r>
            <a:r>
              <a:rPr lang="en-US" altLang="ja-JP" sz="1200">
                <a:solidFill>
                  <a:schemeClr val="tx1">
                    <a:lumMod val="65000"/>
                    <a:lumOff val="35000"/>
                  </a:schemeClr>
                </a:solidFill>
                <a:latin typeface="+mn-ea"/>
                <a:cs typeface="Hiragino Kaku Gothic Pro W3" charset="-128"/>
              </a:rPr>
              <a:t>1,000	</a:t>
            </a:r>
            <a:r>
              <a:rPr lang="ja-JP" altLang="en-US" sz="1200">
                <a:solidFill>
                  <a:schemeClr val="tx1">
                    <a:lumMod val="65000"/>
                    <a:lumOff val="35000"/>
                  </a:schemeClr>
                </a:solidFill>
                <a:latin typeface="+mn-ea"/>
                <a:cs typeface="Hiragino Kaku Gothic Pro W3" charset="-128"/>
              </a:rPr>
              <a:t>←請求書</a:t>
            </a:r>
            <a:r>
              <a:rPr lang="en-US" altLang="ja-JP" sz="1200">
                <a:solidFill>
                  <a:schemeClr val="tx1">
                    <a:lumMod val="65000"/>
                    <a:lumOff val="35000"/>
                  </a:schemeClr>
                </a:solidFill>
                <a:latin typeface="+mn-ea"/>
                <a:cs typeface="Hiragino Kaku Gothic Pro W3" charset="-128"/>
              </a:rPr>
              <a:t>A</a:t>
            </a:r>
          </a:p>
          <a:p>
            <a:pPr marL="71438">
              <a:lnSpc>
                <a:spcPts val="1600"/>
              </a:lnSpc>
            </a:pPr>
            <a:r>
              <a:rPr lang="en-US" altLang="ja-JP" sz="1200">
                <a:solidFill>
                  <a:schemeClr val="tx1">
                    <a:lumMod val="65000"/>
                    <a:lumOff val="35000"/>
                  </a:schemeClr>
                </a:solidFill>
                <a:latin typeface="+mn-ea"/>
                <a:cs typeface="Hiragino Kaku Gothic Pro W3" charset="-128"/>
              </a:rPr>
              <a:t>                  </a:t>
            </a:r>
            <a:r>
              <a:rPr lang="ja-JP" altLang="en-US" sz="1200">
                <a:solidFill>
                  <a:schemeClr val="tx1">
                    <a:lumMod val="65000"/>
                    <a:lumOff val="35000"/>
                  </a:schemeClr>
                </a:solidFill>
                <a:latin typeface="+mn-ea"/>
                <a:cs typeface="Hiragino Kaku Gothic Pro W3" charset="-128"/>
              </a:rPr>
              <a:t>／売掛金 </a:t>
            </a:r>
            <a:r>
              <a:rPr lang="en-US" altLang="ja-JP" sz="1200">
                <a:solidFill>
                  <a:schemeClr val="tx1">
                    <a:lumMod val="65000"/>
                    <a:lumOff val="35000"/>
                  </a:schemeClr>
                </a:solidFill>
                <a:latin typeface="+mn-ea"/>
                <a:cs typeface="Hiragino Kaku Gothic Pro W3" charset="-128"/>
              </a:rPr>
              <a:t>500	</a:t>
            </a:r>
            <a:r>
              <a:rPr lang="ja-JP" altLang="en-US" sz="1200">
                <a:solidFill>
                  <a:schemeClr val="tx1">
                    <a:lumMod val="65000"/>
                    <a:lumOff val="35000"/>
                  </a:schemeClr>
                </a:solidFill>
                <a:latin typeface="+mn-ea"/>
                <a:cs typeface="Hiragino Kaku Gothic Pro W3" charset="-128"/>
              </a:rPr>
              <a:t>←請求書</a:t>
            </a:r>
            <a:r>
              <a:rPr lang="en-US" altLang="ja-JP" sz="1200">
                <a:solidFill>
                  <a:schemeClr val="tx1">
                    <a:lumMod val="65000"/>
                    <a:lumOff val="35000"/>
                  </a:schemeClr>
                </a:solidFill>
                <a:latin typeface="+mn-ea"/>
                <a:cs typeface="Hiragino Kaku Gothic Pro W3" charset="-128"/>
              </a:rPr>
              <a:t>B</a:t>
            </a:r>
          </a:p>
          <a:p>
            <a:pPr marL="71438">
              <a:lnSpc>
                <a:spcPts val="1600"/>
              </a:lnSpc>
            </a:pPr>
            <a:r>
              <a:rPr lang="en-US" altLang="ja-JP" sz="1200">
                <a:solidFill>
                  <a:schemeClr val="tx1">
                    <a:lumMod val="65000"/>
                    <a:lumOff val="35000"/>
                  </a:schemeClr>
                </a:solidFill>
                <a:latin typeface="+mn-ea"/>
                <a:cs typeface="Hiragino Kaku Gothic Pro W3" charset="-128"/>
              </a:rPr>
              <a:t>                  </a:t>
            </a:r>
            <a:r>
              <a:rPr lang="ja-JP" altLang="en-US" sz="1200">
                <a:solidFill>
                  <a:schemeClr val="tx1">
                    <a:lumMod val="65000"/>
                    <a:lumOff val="35000"/>
                  </a:schemeClr>
                </a:solidFill>
                <a:latin typeface="+mn-ea"/>
                <a:cs typeface="Hiragino Kaku Gothic Pro W3" charset="-128"/>
              </a:rPr>
              <a:t>／売掛金 </a:t>
            </a:r>
            <a:r>
              <a:rPr lang="en-US" altLang="ja-JP" sz="1200">
                <a:solidFill>
                  <a:schemeClr val="tx1">
                    <a:lumMod val="65000"/>
                    <a:lumOff val="35000"/>
                  </a:schemeClr>
                </a:solidFill>
                <a:latin typeface="+mn-ea"/>
                <a:cs typeface="Hiragino Kaku Gothic Pro W3" charset="-128"/>
              </a:rPr>
              <a:t>1		</a:t>
            </a:r>
            <a:r>
              <a:rPr lang="ja-JP" altLang="en-US" sz="1200">
                <a:solidFill>
                  <a:schemeClr val="tx1">
                    <a:lumMod val="65000"/>
                    <a:lumOff val="35000"/>
                  </a:schemeClr>
                </a:solidFill>
                <a:latin typeface="+mn-ea"/>
                <a:cs typeface="Hiragino Kaku Gothic Pro W3" charset="-128"/>
              </a:rPr>
              <a:t>←消費税差額分</a:t>
            </a:r>
            <a:endParaRPr lang="en-US" altLang="ja-JP" sz="1200">
              <a:solidFill>
                <a:schemeClr val="tx1">
                  <a:lumMod val="65000"/>
                  <a:lumOff val="35000"/>
                </a:schemeClr>
              </a:solidFill>
              <a:latin typeface="+mn-ea"/>
              <a:cs typeface="Hiragino Kaku Gothic Pro W3" charset="-128"/>
            </a:endParaRPr>
          </a:p>
        </p:txBody>
      </p:sp>
      <p:sp>
        <p:nvSpPr>
          <p:cNvPr id="14" name="正方形/長方形 13">
            <a:extLst>
              <a:ext uri="{FF2B5EF4-FFF2-40B4-BE49-F238E27FC236}">
                <a16:creationId xmlns:a16="http://schemas.microsoft.com/office/drawing/2014/main" id="{9702FB41-7319-B8D6-272F-5AB9765667A3}"/>
              </a:ext>
            </a:extLst>
          </p:cNvPr>
          <p:cNvSpPr/>
          <p:nvPr/>
        </p:nvSpPr>
        <p:spPr>
          <a:xfrm>
            <a:off x="6616545" y="1624864"/>
            <a:ext cx="5221455" cy="118526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71438">
              <a:lnSpc>
                <a:spcPts val="1500"/>
              </a:lnSpc>
            </a:pPr>
            <a:r>
              <a:rPr lang="ja-JP" altLang="en-US" sz="1200">
                <a:solidFill>
                  <a:schemeClr val="tx1">
                    <a:lumMod val="65000"/>
                    <a:lumOff val="35000"/>
                  </a:schemeClr>
                </a:solidFill>
                <a:latin typeface="+mn-ea"/>
                <a:cs typeface="Hiragino Kaku Gothic Pro W3" charset="-128"/>
              </a:rPr>
              <a:t>請求書</a:t>
            </a:r>
            <a:r>
              <a:rPr lang="en-US" altLang="ja-JP" sz="1200">
                <a:solidFill>
                  <a:schemeClr val="tx1">
                    <a:lumMod val="65000"/>
                    <a:lumOff val="35000"/>
                  </a:schemeClr>
                </a:solidFill>
                <a:latin typeface="+mn-ea"/>
                <a:cs typeface="Hiragino Kaku Gothic Pro W3" charset="-128"/>
              </a:rPr>
              <a:t>A1,000</a:t>
            </a:r>
            <a:r>
              <a:rPr lang="ja-JP" altLang="en-US" sz="1200">
                <a:solidFill>
                  <a:schemeClr val="tx1">
                    <a:lumMod val="65000"/>
                    <a:lumOff val="35000"/>
                  </a:schemeClr>
                </a:solidFill>
                <a:latin typeface="+mn-ea"/>
                <a:cs typeface="Hiragino Kaku Gothic Pro W3" charset="-128"/>
              </a:rPr>
              <a:t>および請求書</a:t>
            </a:r>
            <a:r>
              <a:rPr lang="en-US" altLang="ja-JP" sz="1200">
                <a:solidFill>
                  <a:schemeClr val="tx1">
                    <a:lumMod val="65000"/>
                    <a:lumOff val="35000"/>
                  </a:schemeClr>
                </a:solidFill>
                <a:latin typeface="+mn-ea"/>
                <a:cs typeface="Hiragino Kaku Gothic Pro W3" charset="-128"/>
              </a:rPr>
              <a:t>B 500</a:t>
            </a:r>
            <a:r>
              <a:rPr lang="ja-JP" altLang="en-US" sz="1200" b="1">
                <a:solidFill>
                  <a:schemeClr val="tx1">
                    <a:lumMod val="65000"/>
                    <a:lumOff val="35000"/>
                  </a:schemeClr>
                </a:solidFill>
                <a:latin typeface="+mn-ea"/>
                <a:cs typeface="Hiragino Kaku Gothic Pro W3" charset="-128"/>
              </a:rPr>
              <a:t>（税差額なし）</a:t>
            </a:r>
            <a:r>
              <a:rPr lang="ja-JP" altLang="en-US" sz="1200">
                <a:solidFill>
                  <a:schemeClr val="tx1">
                    <a:lumMod val="65000"/>
                    <a:lumOff val="35000"/>
                  </a:schemeClr>
                </a:solidFill>
                <a:latin typeface="+mn-ea"/>
                <a:cs typeface="Hiragino Kaku Gothic Pro W3" charset="-128"/>
              </a:rPr>
              <a:t>を入金</a:t>
            </a:r>
            <a:r>
              <a:rPr lang="en-US" altLang="ja-JP" sz="1200">
                <a:solidFill>
                  <a:schemeClr val="tx1">
                    <a:lumMod val="65000"/>
                    <a:lumOff val="35000"/>
                  </a:schemeClr>
                </a:solidFill>
                <a:latin typeface="+mn-ea"/>
                <a:cs typeface="Hiragino Kaku Gothic Pro W3" charset="-128"/>
              </a:rPr>
              <a:t>1,501</a:t>
            </a:r>
            <a:r>
              <a:rPr lang="ja-JP" altLang="en-US" sz="1200">
                <a:solidFill>
                  <a:schemeClr val="tx1">
                    <a:lumMod val="65000"/>
                    <a:lumOff val="35000"/>
                  </a:schemeClr>
                </a:solidFill>
                <a:latin typeface="+mn-ea"/>
                <a:cs typeface="Hiragino Kaku Gothic Pro W3" charset="-128"/>
              </a:rPr>
              <a:t>で消込</a:t>
            </a:r>
          </a:p>
          <a:p>
            <a:pPr marL="71438">
              <a:lnSpc>
                <a:spcPts val="1500"/>
              </a:lnSpc>
            </a:pPr>
            <a:r>
              <a:rPr lang="ja-JP" altLang="en-US" sz="1050" u="sng">
                <a:solidFill>
                  <a:schemeClr val="tx1">
                    <a:lumMod val="65000"/>
                    <a:lumOff val="35000"/>
                  </a:schemeClr>
                </a:solidFill>
                <a:latin typeface="+mn-ea"/>
                <a:cs typeface="Hiragino Kaku Gothic Pro W3" charset="-128"/>
              </a:rPr>
              <a:t>仕訳イメージ（消込伝票）</a:t>
            </a:r>
          </a:p>
          <a:p>
            <a:pPr marL="71438">
              <a:lnSpc>
                <a:spcPts val="1500"/>
              </a:lnSpc>
            </a:pPr>
            <a:r>
              <a:rPr lang="ja-JP" altLang="en-US" sz="1200">
                <a:solidFill>
                  <a:schemeClr val="tx1">
                    <a:lumMod val="65000"/>
                    <a:lumOff val="35000"/>
                  </a:schemeClr>
                </a:solidFill>
                <a:latin typeface="+mn-ea"/>
                <a:cs typeface="Hiragino Kaku Gothic Pro W3" charset="-128"/>
              </a:rPr>
              <a:t>仮受金 </a:t>
            </a:r>
            <a:r>
              <a:rPr lang="en-US" altLang="ja-JP" sz="1200">
                <a:solidFill>
                  <a:schemeClr val="tx1">
                    <a:lumMod val="65000"/>
                    <a:lumOff val="35000"/>
                  </a:schemeClr>
                </a:solidFill>
                <a:latin typeface="+mn-ea"/>
                <a:cs typeface="Hiragino Kaku Gothic Pro W3" charset="-128"/>
              </a:rPr>
              <a:t>1,501</a:t>
            </a:r>
            <a:r>
              <a:rPr lang="ja-JP" altLang="en-US" sz="1200">
                <a:solidFill>
                  <a:schemeClr val="tx1">
                    <a:lumMod val="65000"/>
                    <a:lumOff val="35000"/>
                  </a:schemeClr>
                </a:solidFill>
                <a:latin typeface="+mn-ea"/>
                <a:cs typeface="Hiragino Kaku Gothic Pro W3" charset="-128"/>
              </a:rPr>
              <a:t>／ 売掛金 </a:t>
            </a:r>
            <a:r>
              <a:rPr lang="en-US" altLang="ja-JP" sz="1200">
                <a:solidFill>
                  <a:schemeClr val="tx1">
                    <a:lumMod val="65000"/>
                    <a:lumOff val="35000"/>
                  </a:schemeClr>
                </a:solidFill>
                <a:latin typeface="+mn-ea"/>
                <a:cs typeface="Hiragino Kaku Gothic Pro W3" charset="-128"/>
              </a:rPr>
              <a:t>1,000	</a:t>
            </a:r>
            <a:r>
              <a:rPr lang="ja-JP" altLang="en-US" sz="1200">
                <a:solidFill>
                  <a:schemeClr val="tx1">
                    <a:lumMod val="65000"/>
                    <a:lumOff val="35000"/>
                  </a:schemeClr>
                </a:solidFill>
                <a:latin typeface="+mn-ea"/>
                <a:cs typeface="Hiragino Kaku Gothic Pro W3" charset="-128"/>
              </a:rPr>
              <a:t>←請求書</a:t>
            </a:r>
            <a:r>
              <a:rPr lang="en-US" altLang="ja-JP" sz="1200">
                <a:solidFill>
                  <a:schemeClr val="tx1">
                    <a:lumMod val="65000"/>
                    <a:lumOff val="35000"/>
                  </a:schemeClr>
                </a:solidFill>
                <a:latin typeface="+mn-ea"/>
                <a:cs typeface="Hiragino Kaku Gothic Pro W3" charset="-128"/>
              </a:rPr>
              <a:t>A</a:t>
            </a:r>
          </a:p>
          <a:p>
            <a:pPr marL="71438">
              <a:lnSpc>
                <a:spcPts val="1500"/>
              </a:lnSpc>
            </a:pPr>
            <a:r>
              <a:rPr lang="en-US" altLang="ja-JP" sz="1200">
                <a:solidFill>
                  <a:schemeClr val="tx1">
                    <a:lumMod val="65000"/>
                    <a:lumOff val="35000"/>
                  </a:schemeClr>
                </a:solidFill>
                <a:latin typeface="+mn-ea"/>
                <a:cs typeface="Hiragino Kaku Gothic Pro W3" charset="-128"/>
              </a:rPr>
              <a:t>                  </a:t>
            </a:r>
            <a:r>
              <a:rPr lang="ja-JP" altLang="en-US" sz="1200">
                <a:solidFill>
                  <a:schemeClr val="tx1">
                    <a:lumMod val="65000"/>
                    <a:lumOff val="35000"/>
                  </a:schemeClr>
                </a:solidFill>
                <a:latin typeface="+mn-ea"/>
                <a:cs typeface="Hiragino Kaku Gothic Pro W3" charset="-128"/>
              </a:rPr>
              <a:t>／ 売掛金 </a:t>
            </a:r>
            <a:r>
              <a:rPr lang="en-US" altLang="ja-JP" sz="1200">
                <a:solidFill>
                  <a:schemeClr val="tx1">
                    <a:lumMod val="65000"/>
                    <a:lumOff val="35000"/>
                  </a:schemeClr>
                </a:solidFill>
                <a:latin typeface="+mn-ea"/>
                <a:cs typeface="Hiragino Kaku Gothic Pro W3" charset="-128"/>
              </a:rPr>
              <a:t>500	</a:t>
            </a:r>
            <a:r>
              <a:rPr lang="ja-JP" altLang="en-US" sz="1200">
                <a:solidFill>
                  <a:schemeClr val="tx1">
                    <a:lumMod val="65000"/>
                    <a:lumOff val="35000"/>
                  </a:schemeClr>
                </a:solidFill>
                <a:latin typeface="+mn-ea"/>
                <a:cs typeface="Hiragino Kaku Gothic Pro W3" charset="-128"/>
              </a:rPr>
              <a:t>←請求書</a:t>
            </a:r>
            <a:r>
              <a:rPr lang="en-US" altLang="ja-JP" sz="1200">
                <a:solidFill>
                  <a:schemeClr val="tx1">
                    <a:lumMod val="65000"/>
                    <a:lumOff val="35000"/>
                  </a:schemeClr>
                </a:solidFill>
                <a:latin typeface="+mn-ea"/>
                <a:cs typeface="Hiragino Kaku Gothic Pro W3" charset="-128"/>
              </a:rPr>
              <a:t>B</a:t>
            </a:r>
          </a:p>
          <a:p>
            <a:pPr marL="71438">
              <a:lnSpc>
                <a:spcPts val="1500"/>
              </a:lnSpc>
            </a:pPr>
            <a:r>
              <a:rPr lang="en-US" altLang="ja-JP" sz="1200">
                <a:solidFill>
                  <a:schemeClr val="tx1">
                    <a:lumMod val="65000"/>
                    <a:lumOff val="35000"/>
                  </a:schemeClr>
                </a:solidFill>
                <a:latin typeface="+mn-ea"/>
                <a:cs typeface="Hiragino Kaku Gothic Pro W3" charset="-128"/>
              </a:rPr>
              <a:t>                  </a:t>
            </a:r>
            <a:r>
              <a:rPr lang="ja-JP" altLang="en-US" sz="1200">
                <a:solidFill>
                  <a:schemeClr val="tx1">
                    <a:lumMod val="65000"/>
                    <a:lumOff val="35000"/>
                  </a:schemeClr>
                </a:solidFill>
                <a:latin typeface="+mn-ea"/>
                <a:cs typeface="Hiragino Kaku Gothic Pro W3" charset="-128"/>
              </a:rPr>
              <a:t>／ 雑収入 </a:t>
            </a:r>
            <a:r>
              <a:rPr lang="en-US" altLang="ja-JP" sz="1200">
                <a:solidFill>
                  <a:schemeClr val="tx1">
                    <a:lumMod val="65000"/>
                    <a:lumOff val="35000"/>
                  </a:schemeClr>
                </a:solidFill>
                <a:latin typeface="+mn-ea"/>
                <a:cs typeface="Hiragino Kaku Gothic Pro W3" charset="-128"/>
              </a:rPr>
              <a:t>1 	</a:t>
            </a:r>
            <a:r>
              <a:rPr lang="ja-JP" altLang="en-US" sz="1200">
                <a:solidFill>
                  <a:schemeClr val="tx1">
                    <a:lumMod val="65000"/>
                    <a:lumOff val="35000"/>
                  </a:schemeClr>
                </a:solidFill>
                <a:latin typeface="+mn-ea"/>
                <a:cs typeface="Hiragino Kaku Gothic Pro W3" charset="-128"/>
              </a:rPr>
              <a:t>←請求額より</a:t>
            </a:r>
            <a:r>
              <a:rPr lang="en-US" altLang="ja-JP" sz="1200">
                <a:solidFill>
                  <a:schemeClr val="tx1">
                    <a:lumMod val="65000"/>
                    <a:lumOff val="35000"/>
                  </a:schemeClr>
                </a:solidFill>
                <a:latin typeface="+mn-ea"/>
                <a:cs typeface="Hiragino Kaku Gothic Pro W3" charset="-128"/>
              </a:rPr>
              <a:t>1</a:t>
            </a:r>
            <a:r>
              <a:rPr lang="ja-JP" altLang="en-US" sz="1200">
                <a:solidFill>
                  <a:schemeClr val="tx1">
                    <a:lumMod val="65000"/>
                    <a:lumOff val="35000"/>
                  </a:schemeClr>
                </a:solidFill>
                <a:latin typeface="+mn-ea"/>
                <a:cs typeface="Hiragino Kaku Gothic Pro W3" charset="-128"/>
              </a:rPr>
              <a:t>円多いため計上</a:t>
            </a:r>
            <a:endParaRPr lang="en-US" altLang="ja-JP" sz="1200">
              <a:solidFill>
                <a:schemeClr val="tx1">
                  <a:lumMod val="65000"/>
                  <a:lumOff val="35000"/>
                </a:schemeClr>
              </a:solidFill>
              <a:latin typeface="+mn-ea"/>
              <a:cs typeface="Hiragino Kaku Gothic Pro W3" charset="-128"/>
            </a:endParaRPr>
          </a:p>
        </p:txBody>
      </p:sp>
      <p:sp>
        <p:nvSpPr>
          <p:cNvPr id="15" name="正方形/長方形 14">
            <a:extLst>
              <a:ext uri="{FF2B5EF4-FFF2-40B4-BE49-F238E27FC236}">
                <a16:creationId xmlns:a16="http://schemas.microsoft.com/office/drawing/2014/main" id="{8E875B2B-6110-391E-8093-B7E1905895C2}"/>
              </a:ext>
            </a:extLst>
          </p:cNvPr>
          <p:cNvSpPr/>
          <p:nvPr/>
        </p:nvSpPr>
        <p:spPr>
          <a:xfrm>
            <a:off x="1209340" y="2895799"/>
            <a:ext cx="2609646" cy="71145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71438">
              <a:lnSpc>
                <a:spcPts val="1600"/>
              </a:lnSpc>
            </a:pPr>
            <a:r>
              <a:rPr lang="ja-JP" altLang="en-US" sz="1050" u="sng">
                <a:solidFill>
                  <a:schemeClr val="tx1">
                    <a:lumMod val="65000"/>
                    <a:lumOff val="35000"/>
                  </a:schemeClr>
                </a:solidFill>
                <a:latin typeface="+mn-ea"/>
                <a:cs typeface="Hiragino Kaku Gothic Pro W3" charset="-128"/>
              </a:rPr>
              <a:t>ツール実行結果（請求書</a:t>
            </a:r>
            <a:r>
              <a:rPr lang="en-US" altLang="ja-JP" sz="1050" u="sng">
                <a:solidFill>
                  <a:schemeClr val="tx1">
                    <a:lumMod val="65000"/>
                    <a:lumOff val="35000"/>
                  </a:schemeClr>
                </a:solidFill>
                <a:latin typeface="+mn-ea"/>
                <a:cs typeface="Hiragino Kaku Gothic Pro W3" charset="-128"/>
              </a:rPr>
              <a:t>A</a:t>
            </a:r>
            <a:r>
              <a:rPr lang="ja-JP" altLang="en-US" sz="1050" u="sng">
                <a:solidFill>
                  <a:schemeClr val="tx1">
                    <a:lumMod val="65000"/>
                    <a:lumOff val="35000"/>
                  </a:schemeClr>
                </a:solidFill>
                <a:latin typeface="+mn-ea"/>
                <a:cs typeface="Hiragino Kaku Gothic Pro W3" charset="-128"/>
              </a:rPr>
              <a:t>指定）</a:t>
            </a:r>
          </a:p>
          <a:p>
            <a:pPr marL="71438">
              <a:lnSpc>
                <a:spcPts val="1600"/>
              </a:lnSpc>
            </a:pPr>
            <a:r>
              <a:rPr lang="ja-JP" altLang="en-US" sz="1200">
                <a:solidFill>
                  <a:schemeClr val="tx1">
                    <a:lumMod val="65000"/>
                    <a:lumOff val="35000"/>
                  </a:schemeClr>
                </a:solidFill>
                <a:latin typeface="+mn-ea"/>
                <a:cs typeface="Hiragino Kaku Gothic Pro W3" charset="-128"/>
              </a:rPr>
              <a:t>売掛金 </a:t>
            </a:r>
            <a:r>
              <a:rPr lang="en-US" altLang="ja-JP" sz="1200">
                <a:solidFill>
                  <a:schemeClr val="tx1">
                    <a:lumMod val="65000"/>
                    <a:lumOff val="35000"/>
                  </a:schemeClr>
                </a:solidFill>
                <a:latin typeface="+mn-ea"/>
                <a:cs typeface="Hiragino Kaku Gothic Pro W3" charset="-128"/>
              </a:rPr>
              <a:t>1,000</a:t>
            </a:r>
            <a:r>
              <a:rPr lang="ja-JP" altLang="en-US" sz="1200">
                <a:solidFill>
                  <a:schemeClr val="tx1">
                    <a:lumMod val="65000"/>
                    <a:lumOff val="35000"/>
                  </a:schemeClr>
                </a:solidFill>
                <a:latin typeface="+mn-ea"/>
                <a:cs typeface="Hiragino Kaku Gothic Pro W3" charset="-128"/>
              </a:rPr>
              <a:t>／ 仮受金 </a:t>
            </a:r>
            <a:r>
              <a:rPr lang="en-US" altLang="ja-JP" sz="1200" b="1">
                <a:solidFill>
                  <a:srgbClr val="3F6797"/>
                </a:solidFill>
                <a:latin typeface="+mn-ea"/>
                <a:cs typeface="Hiragino Kaku Gothic Pro W3" charset="-128"/>
              </a:rPr>
              <a:t>1,001</a:t>
            </a:r>
          </a:p>
          <a:p>
            <a:pPr marL="71438">
              <a:lnSpc>
                <a:spcPts val="1600"/>
              </a:lnSpc>
            </a:pPr>
            <a:r>
              <a:rPr lang="ja-JP" altLang="en-US" sz="1200" b="1">
                <a:solidFill>
                  <a:srgbClr val="3F6797"/>
                </a:solidFill>
                <a:latin typeface="+mn-ea"/>
                <a:cs typeface="Hiragino Kaku Gothic Pro W3" charset="-128"/>
              </a:rPr>
              <a:t>雑収入 </a:t>
            </a:r>
            <a:r>
              <a:rPr lang="en-US" altLang="ja-JP" sz="1200" b="1">
                <a:solidFill>
                  <a:srgbClr val="3F6797"/>
                </a:solidFill>
                <a:latin typeface="+mn-ea"/>
                <a:cs typeface="Hiragino Kaku Gothic Pro W3" charset="-128"/>
              </a:rPr>
              <a:t>1       </a:t>
            </a:r>
            <a:r>
              <a:rPr lang="ja-JP" altLang="en-US" sz="1200">
                <a:solidFill>
                  <a:schemeClr val="tx1">
                    <a:lumMod val="65000"/>
                    <a:lumOff val="35000"/>
                  </a:schemeClr>
                </a:solidFill>
                <a:latin typeface="+mn-ea"/>
                <a:cs typeface="Hiragino Kaku Gothic Pro W3" charset="-128"/>
              </a:rPr>
              <a:t>／</a:t>
            </a:r>
            <a:endParaRPr lang="en-US" altLang="ja-JP" sz="1200">
              <a:solidFill>
                <a:schemeClr val="tx1">
                  <a:lumMod val="65000"/>
                  <a:lumOff val="35000"/>
                </a:schemeClr>
              </a:solidFill>
              <a:latin typeface="+mn-ea"/>
              <a:cs typeface="Hiragino Kaku Gothic Pro W3" charset="-128"/>
            </a:endParaRPr>
          </a:p>
        </p:txBody>
      </p:sp>
      <p:sp>
        <p:nvSpPr>
          <p:cNvPr id="16" name="正方形/長方形 15">
            <a:extLst>
              <a:ext uri="{FF2B5EF4-FFF2-40B4-BE49-F238E27FC236}">
                <a16:creationId xmlns:a16="http://schemas.microsoft.com/office/drawing/2014/main" id="{08795066-F073-10EB-6697-0925FF55594D}"/>
              </a:ext>
            </a:extLst>
          </p:cNvPr>
          <p:cNvSpPr/>
          <p:nvPr/>
        </p:nvSpPr>
        <p:spPr>
          <a:xfrm>
            <a:off x="6616546" y="2895799"/>
            <a:ext cx="2609247" cy="70548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71438">
              <a:lnSpc>
                <a:spcPts val="1600"/>
              </a:lnSpc>
            </a:pPr>
            <a:r>
              <a:rPr lang="ja-JP" altLang="en-US" sz="1050" u="sng">
                <a:solidFill>
                  <a:schemeClr val="tx1">
                    <a:lumMod val="65000"/>
                    <a:lumOff val="35000"/>
                  </a:schemeClr>
                </a:solidFill>
                <a:latin typeface="+mn-ea"/>
                <a:cs typeface="Hiragino Kaku Gothic Pro W3" charset="-128"/>
              </a:rPr>
              <a:t>ツール実行結果（請求書</a:t>
            </a:r>
            <a:r>
              <a:rPr lang="en-US" altLang="ja-JP" sz="1050" u="sng">
                <a:solidFill>
                  <a:schemeClr val="tx1">
                    <a:lumMod val="65000"/>
                    <a:lumOff val="35000"/>
                  </a:schemeClr>
                </a:solidFill>
                <a:latin typeface="+mn-ea"/>
                <a:cs typeface="Hiragino Kaku Gothic Pro W3" charset="-128"/>
              </a:rPr>
              <a:t>A</a:t>
            </a:r>
            <a:r>
              <a:rPr lang="ja-JP" altLang="en-US" sz="1050" u="sng">
                <a:solidFill>
                  <a:schemeClr val="tx1">
                    <a:lumMod val="65000"/>
                    <a:lumOff val="35000"/>
                  </a:schemeClr>
                </a:solidFill>
                <a:latin typeface="+mn-ea"/>
                <a:cs typeface="Hiragino Kaku Gothic Pro W3" charset="-128"/>
              </a:rPr>
              <a:t>指定）</a:t>
            </a:r>
          </a:p>
          <a:p>
            <a:pPr marL="71438">
              <a:lnSpc>
                <a:spcPts val="1500"/>
              </a:lnSpc>
            </a:pPr>
            <a:r>
              <a:rPr lang="ja-JP" altLang="en-US" sz="1200">
                <a:solidFill>
                  <a:schemeClr val="tx1">
                    <a:lumMod val="65000"/>
                    <a:lumOff val="35000"/>
                  </a:schemeClr>
                </a:solidFill>
                <a:latin typeface="+mn-ea"/>
                <a:cs typeface="Hiragino Kaku Gothic Pro W3" charset="-128"/>
              </a:rPr>
              <a:t>売掛金 </a:t>
            </a:r>
            <a:r>
              <a:rPr lang="en-US" altLang="ja-JP" sz="1200">
                <a:solidFill>
                  <a:schemeClr val="tx1">
                    <a:lumMod val="65000"/>
                    <a:lumOff val="35000"/>
                  </a:schemeClr>
                </a:solidFill>
                <a:latin typeface="+mn-ea"/>
                <a:cs typeface="Hiragino Kaku Gothic Pro W3" charset="-128"/>
              </a:rPr>
              <a:t>1,000</a:t>
            </a:r>
            <a:r>
              <a:rPr lang="ja-JP" altLang="en-US" sz="1200">
                <a:solidFill>
                  <a:schemeClr val="tx1">
                    <a:lumMod val="65000"/>
                    <a:lumOff val="35000"/>
                  </a:schemeClr>
                </a:solidFill>
                <a:latin typeface="+mn-ea"/>
                <a:cs typeface="Hiragino Kaku Gothic Pro W3" charset="-128"/>
              </a:rPr>
              <a:t>／ 仮受金 </a:t>
            </a:r>
            <a:r>
              <a:rPr lang="en-US" altLang="ja-JP" sz="1200">
                <a:solidFill>
                  <a:schemeClr val="tx1">
                    <a:lumMod val="65000"/>
                    <a:lumOff val="35000"/>
                  </a:schemeClr>
                </a:solidFill>
                <a:latin typeface="+mn-ea"/>
                <a:cs typeface="Hiragino Kaku Gothic Pro W3" charset="-128"/>
              </a:rPr>
              <a:t>1,001</a:t>
            </a:r>
          </a:p>
          <a:p>
            <a:pPr marL="71438">
              <a:lnSpc>
                <a:spcPts val="1500"/>
              </a:lnSpc>
            </a:pPr>
            <a:r>
              <a:rPr lang="ja-JP" altLang="en-US" sz="1200">
                <a:solidFill>
                  <a:schemeClr val="tx1">
                    <a:lumMod val="65000"/>
                    <a:lumOff val="35000"/>
                  </a:schemeClr>
                </a:solidFill>
                <a:latin typeface="+mn-ea"/>
                <a:cs typeface="Hiragino Kaku Gothic Pro W3" charset="-128"/>
              </a:rPr>
              <a:t>雑収入 </a:t>
            </a:r>
            <a:r>
              <a:rPr lang="en-US" altLang="ja-JP" sz="1200">
                <a:solidFill>
                  <a:schemeClr val="tx1">
                    <a:lumMod val="65000"/>
                    <a:lumOff val="35000"/>
                  </a:schemeClr>
                </a:solidFill>
                <a:latin typeface="+mn-ea"/>
                <a:cs typeface="Hiragino Kaku Gothic Pro W3" charset="-128"/>
              </a:rPr>
              <a:t>1       </a:t>
            </a:r>
            <a:r>
              <a:rPr lang="ja-JP" altLang="en-US" sz="1200">
                <a:solidFill>
                  <a:schemeClr val="tx1">
                    <a:lumMod val="65000"/>
                    <a:lumOff val="35000"/>
                  </a:schemeClr>
                </a:solidFill>
                <a:latin typeface="+mn-ea"/>
                <a:cs typeface="Hiragino Kaku Gothic Pro W3" charset="-128"/>
              </a:rPr>
              <a:t>／ </a:t>
            </a:r>
            <a:r>
              <a:rPr lang="en-US" altLang="ja-JP" sz="1200">
                <a:solidFill>
                  <a:schemeClr val="tx1">
                    <a:lumMod val="65000"/>
                    <a:lumOff val="35000"/>
                  </a:schemeClr>
                </a:solidFill>
                <a:latin typeface="+mn-ea"/>
                <a:cs typeface="Hiragino Kaku Gothic Pro W3" charset="-128"/>
              </a:rPr>
              <a:t>(1</a:t>
            </a:r>
            <a:r>
              <a:rPr lang="ja-JP" altLang="en-US" sz="1200">
                <a:solidFill>
                  <a:schemeClr val="tx1">
                    <a:lumMod val="65000"/>
                    <a:lumOff val="35000"/>
                  </a:schemeClr>
                </a:solidFill>
                <a:latin typeface="+mn-ea"/>
                <a:cs typeface="Hiragino Kaku Gothic Pro W3" charset="-128"/>
              </a:rPr>
              <a:t>番目</a:t>
            </a:r>
            <a:r>
              <a:rPr lang="en-US" altLang="ja-JP" sz="1200">
                <a:solidFill>
                  <a:schemeClr val="tx1">
                    <a:lumMod val="65000"/>
                    <a:lumOff val="35000"/>
                  </a:schemeClr>
                </a:solidFill>
                <a:latin typeface="+mn-ea"/>
                <a:cs typeface="Hiragino Kaku Gothic Pro W3" charset="-128"/>
              </a:rPr>
              <a:t>)</a:t>
            </a:r>
            <a:endParaRPr lang="ja-JP" altLang="en-US" sz="1200" b="1">
              <a:solidFill>
                <a:schemeClr val="tx1">
                  <a:lumMod val="65000"/>
                  <a:lumOff val="35000"/>
                </a:schemeClr>
              </a:solidFill>
              <a:latin typeface="+mn-ea"/>
              <a:cs typeface="Hiragino Kaku Gothic Pro W3" charset="-128"/>
            </a:endParaRPr>
          </a:p>
        </p:txBody>
      </p:sp>
      <p:cxnSp>
        <p:nvCxnSpPr>
          <p:cNvPr id="19" name="直線コネクタ 18">
            <a:extLst>
              <a:ext uri="{FF2B5EF4-FFF2-40B4-BE49-F238E27FC236}">
                <a16:creationId xmlns:a16="http://schemas.microsoft.com/office/drawing/2014/main" id="{1D2D88EC-4BD4-C42D-2D03-0EC06DCD7D43}"/>
              </a:ext>
            </a:extLst>
          </p:cNvPr>
          <p:cNvCxnSpPr>
            <a:cxnSpLocks/>
          </p:cNvCxnSpPr>
          <p:nvPr/>
        </p:nvCxnSpPr>
        <p:spPr>
          <a:xfrm>
            <a:off x="1209340" y="1573851"/>
            <a:ext cx="522145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FAF9F89F-A115-1A0B-15FD-B6C8C8B5DDFD}"/>
              </a:ext>
            </a:extLst>
          </p:cNvPr>
          <p:cNvCxnSpPr>
            <a:cxnSpLocks/>
          </p:cNvCxnSpPr>
          <p:nvPr/>
        </p:nvCxnSpPr>
        <p:spPr>
          <a:xfrm>
            <a:off x="6616545" y="1573851"/>
            <a:ext cx="522145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92FD791E-A7F8-9B66-96D1-3C823DEB0834}"/>
              </a:ext>
            </a:extLst>
          </p:cNvPr>
          <p:cNvCxnSpPr>
            <a:cxnSpLocks/>
          </p:cNvCxnSpPr>
          <p:nvPr/>
        </p:nvCxnSpPr>
        <p:spPr>
          <a:xfrm>
            <a:off x="1169745" y="2852964"/>
            <a:ext cx="10630163"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61B7902E-FEF9-71B0-8C51-CEE07D0ED978}"/>
              </a:ext>
            </a:extLst>
          </p:cNvPr>
          <p:cNvCxnSpPr>
            <a:cxnSpLocks/>
          </p:cNvCxnSpPr>
          <p:nvPr/>
        </p:nvCxnSpPr>
        <p:spPr>
          <a:xfrm>
            <a:off x="1169745" y="4502617"/>
            <a:ext cx="10630163"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4ECACD76-BB51-FCC3-3738-F3DC3F71C02D}"/>
              </a:ext>
            </a:extLst>
          </p:cNvPr>
          <p:cNvCxnSpPr>
            <a:cxnSpLocks/>
          </p:cNvCxnSpPr>
          <p:nvPr/>
        </p:nvCxnSpPr>
        <p:spPr>
          <a:xfrm>
            <a:off x="6523670" y="1624864"/>
            <a:ext cx="0" cy="4445181"/>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7" name="正方形/長方形 26">
            <a:extLst>
              <a:ext uri="{FF2B5EF4-FFF2-40B4-BE49-F238E27FC236}">
                <a16:creationId xmlns:a16="http://schemas.microsoft.com/office/drawing/2014/main" id="{F5787E32-5369-B93F-C88F-96BDB34689E5}"/>
              </a:ext>
            </a:extLst>
          </p:cNvPr>
          <p:cNvSpPr/>
          <p:nvPr/>
        </p:nvSpPr>
        <p:spPr>
          <a:xfrm>
            <a:off x="316292" y="2895800"/>
            <a:ext cx="828000" cy="1563982"/>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lnSpc>
                <a:spcPts val="1500"/>
              </a:lnSpc>
            </a:pPr>
            <a:r>
              <a:rPr lang="en-US" altLang="ja-JP" sz="1200">
                <a:solidFill>
                  <a:schemeClr val="tx1">
                    <a:lumMod val="65000"/>
                    <a:lumOff val="35000"/>
                  </a:schemeClr>
                </a:solidFill>
                <a:latin typeface="+mn-ea"/>
                <a:cs typeface="Hiragino Kaku Gothic Pro W3" charset="-128"/>
              </a:rPr>
              <a:t>ZD</a:t>
            </a:r>
            <a:r>
              <a:rPr lang="ja-JP" altLang="en-US" sz="1200">
                <a:solidFill>
                  <a:schemeClr val="tx1">
                    <a:lumMod val="65000"/>
                    <a:lumOff val="35000"/>
                  </a:schemeClr>
                </a:solidFill>
                <a:latin typeface="+mn-ea"/>
                <a:cs typeface="Hiragino Kaku Gothic Pro W3" charset="-128"/>
              </a:rPr>
              <a:t>ツール</a:t>
            </a:r>
            <a:endParaRPr lang="en-US" altLang="ja-JP" sz="1200">
              <a:solidFill>
                <a:schemeClr val="tx1">
                  <a:lumMod val="65000"/>
                  <a:lumOff val="35000"/>
                </a:schemeClr>
              </a:solidFill>
              <a:latin typeface="+mn-ea"/>
              <a:cs typeface="Hiragino Kaku Gothic Pro W3" charset="-128"/>
            </a:endParaRPr>
          </a:p>
          <a:p>
            <a:pPr algn="ctr">
              <a:lnSpc>
                <a:spcPts val="1500"/>
              </a:lnSpc>
            </a:pPr>
            <a:r>
              <a:rPr lang="ja-JP" altLang="en-US" sz="1200">
                <a:solidFill>
                  <a:schemeClr val="tx1">
                    <a:lumMod val="65000"/>
                    <a:lumOff val="35000"/>
                  </a:schemeClr>
                </a:solidFill>
                <a:latin typeface="+mn-ea"/>
                <a:cs typeface="Hiragino Kaku Gothic Pro W3" charset="-128"/>
              </a:rPr>
              <a:t>課題</a:t>
            </a:r>
            <a:endParaRPr lang="en-US" altLang="ja-JP" sz="1200">
              <a:solidFill>
                <a:schemeClr val="tx1">
                  <a:lumMod val="65000"/>
                  <a:lumOff val="35000"/>
                </a:schemeClr>
              </a:solidFill>
              <a:latin typeface="+mn-ea"/>
              <a:cs typeface="Hiragino Kaku Gothic Pro W3" charset="-128"/>
            </a:endParaRPr>
          </a:p>
        </p:txBody>
      </p:sp>
      <p:sp>
        <p:nvSpPr>
          <p:cNvPr id="28" name="正方形/長方形 27">
            <a:extLst>
              <a:ext uri="{FF2B5EF4-FFF2-40B4-BE49-F238E27FC236}">
                <a16:creationId xmlns:a16="http://schemas.microsoft.com/office/drawing/2014/main" id="{A211B336-706C-5ACE-C4CA-66AC35843B47}"/>
              </a:ext>
            </a:extLst>
          </p:cNvPr>
          <p:cNvSpPr/>
          <p:nvPr/>
        </p:nvSpPr>
        <p:spPr>
          <a:xfrm>
            <a:off x="316292" y="4545452"/>
            <a:ext cx="828000" cy="1599423"/>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lnSpc>
                <a:spcPts val="1500"/>
              </a:lnSpc>
            </a:pPr>
            <a:r>
              <a:rPr lang="ja-JP" altLang="en-US" sz="1200">
                <a:solidFill>
                  <a:schemeClr val="tx1">
                    <a:lumMod val="65000"/>
                    <a:lumOff val="35000"/>
                  </a:schemeClr>
                </a:solidFill>
                <a:latin typeface="+mn-ea"/>
                <a:cs typeface="Hiragino Kaku Gothic Pro W3" charset="-128"/>
              </a:rPr>
              <a:t>実現性</a:t>
            </a:r>
            <a:endParaRPr lang="en-US" altLang="ja-JP" sz="1200">
              <a:solidFill>
                <a:schemeClr val="tx1">
                  <a:lumMod val="65000"/>
                  <a:lumOff val="35000"/>
                </a:schemeClr>
              </a:solidFill>
              <a:latin typeface="+mn-ea"/>
              <a:cs typeface="Hiragino Kaku Gothic Pro W3" charset="-128"/>
            </a:endParaRPr>
          </a:p>
          <a:p>
            <a:pPr algn="ctr">
              <a:lnSpc>
                <a:spcPts val="1500"/>
              </a:lnSpc>
            </a:pPr>
            <a:r>
              <a:rPr lang="ja-JP" altLang="en-US" sz="1200">
                <a:solidFill>
                  <a:schemeClr val="tx1">
                    <a:lumMod val="65000"/>
                    <a:lumOff val="35000"/>
                  </a:schemeClr>
                </a:solidFill>
                <a:latin typeface="+mn-ea"/>
                <a:cs typeface="Hiragino Kaku Gothic Pro W3" charset="-128"/>
              </a:rPr>
              <a:t>検討</a:t>
            </a:r>
            <a:endParaRPr lang="en-US" altLang="ja-JP" sz="1200">
              <a:solidFill>
                <a:schemeClr val="tx1">
                  <a:lumMod val="65000"/>
                  <a:lumOff val="35000"/>
                </a:schemeClr>
              </a:solidFill>
              <a:latin typeface="+mn-ea"/>
              <a:cs typeface="Hiragino Kaku Gothic Pro W3" charset="-128"/>
            </a:endParaRPr>
          </a:p>
          <a:p>
            <a:pPr algn="ctr">
              <a:lnSpc>
                <a:spcPts val="1500"/>
              </a:lnSpc>
            </a:pPr>
            <a:r>
              <a:rPr lang="ja-JP" altLang="en-US" sz="1200">
                <a:solidFill>
                  <a:schemeClr val="tx1">
                    <a:lumMod val="65000"/>
                    <a:lumOff val="35000"/>
                  </a:schemeClr>
                </a:solidFill>
                <a:latin typeface="+mn-ea"/>
                <a:cs typeface="Hiragino Kaku Gothic Pro W3" charset="-128"/>
              </a:rPr>
              <a:t>（捨て案）</a:t>
            </a:r>
            <a:endParaRPr lang="en-US" altLang="ja-JP" sz="1200">
              <a:solidFill>
                <a:schemeClr val="tx1">
                  <a:lumMod val="65000"/>
                  <a:lumOff val="35000"/>
                </a:schemeClr>
              </a:solidFill>
              <a:latin typeface="+mn-ea"/>
              <a:cs typeface="Hiragino Kaku Gothic Pro W3" charset="-128"/>
            </a:endParaRPr>
          </a:p>
        </p:txBody>
      </p:sp>
      <p:grpSp>
        <p:nvGrpSpPr>
          <p:cNvPr id="40" name="グループ化 39">
            <a:extLst>
              <a:ext uri="{FF2B5EF4-FFF2-40B4-BE49-F238E27FC236}">
                <a16:creationId xmlns:a16="http://schemas.microsoft.com/office/drawing/2014/main" id="{70438FE5-6DC3-32F1-22B2-F9CA8574280E}"/>
              </a:ext>
            </a:extLst>
          </p:cNvPr>
          <p:cNvGrpSpPr/>
          <p:nvPr/>
        </p:nvGrpSpPr>
        <p:grpSpPr>
          <a:xfrm>
            <a:off x="9228354" y="2895799"/>
            <a:ext cx="2571555" cy="689166"/>
            <a:chOff x="9228354" y="2953990"/>
            <a:chExt cx="2571555" cy="689166"/>
          </a:xfrm>
        </p:grpSpPr>
        <p:sp>
          <p:nvSpPr>
            <p:cNvPr id="9" name="正方形/長方形 8">
              <a:extLst>
                <a:ext uri="{FF2B5EF4-FFF2-40B4-BE49-F238E27FC236}">
                  <a16:creationId xmlns:a16="http://schemas.microsoft.com/office/drawing/2014/main" id="{583FF0A9-87D9-30AE-996F-0DAB9E2FE64B}"/>
                </a:ext>
              </a:extLst>
            </p:cNvPr>
            <p:cNvSpPr/>
            <p:nvPr/>
          </p:nvSpPr>
          <p:spPr>
            <a:xfrm>
              <a:off x="9309296" y="3220236"/>
              <a:ext cx="1944542" cy="360000"/>
            </a:xfrm>
            <a:prstGeom prst="rect">
              <a:avLst/>
            </a:prstGeom>
            <a:solidFill>
              <a:srgbClr val="ECF5F8"/>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endParaRPr kumimoji="1" lang="ja-JP" altLang="en-US" sz="1400">
                <a:solidFill>
                  <a:schemeClr val="accent4">
                    <a:lumMod val="65000"/>
                    <a:lumOff val="35000"/>
                  </a:schemeClr>
                </a:solidFill>
                <a:latin typeface="+mn-ea"/>
                <a:cs typeface="Hiragino Kaku Gothic Pro W3" charset="-128"/>
              </a:endParaRPr>
            </a:p>
          </p:txBody>
        </p:sp>
        <p:sp>
          <p:nvSpPr>
            <p:cNvPr id="31" name="正方形/長方形 30">
              <a:extLst>
                <a:ext uri="{FF2B5EF4-FFF2-40B4-BE49-F238E27FC236}">
                  <a16:creationId xmlns:a16="http://schemas.microsoft.com/office/drawing/2014/main" id="{93C802E6-1997-F4EB-DD44-BB550B0E23F4}"/>
                </a:ext>
              </a:extLst>
            </p:cNvPr>
            <p:cNvSpPr/>
            <p:nvPr/>
          </p:nvSpPr>
          <p:spPr>
            <a:xfrm>
              <a:off x="9228354" y="2953990"/>
              <a:ext cx="2571555" cy="68916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71438">
                <a:lnSpc>
                  <a:spcPts val="1500"/>
                </a:lnSpc>
              </a:pPr>
              <a:r>
                <a:rPr lang="ja-JP" altLang="en-US" sz="1050" u="sng">
                  <a:solidFill>
                    <a:schemeClr val="tx1">
                      <a:lumMod val="65000"/>
                      <a:lumOff val="35000"/>
                    </a:schemeClr>
                  </a:solidFill>
                  <a:latin typeface="+mn-ea"/>
                  <a:cs typeface="Hiragino Kaku Gothic Pro W3" charset="-128"/>
                </a:rPr>
                <a:t>ツール実行結果（請求書</a:t>
              </a:r>
              <a:r>
                <a:rPr lang="en-US" altLang="ja-JP" sz="1050" u="sng">
                  <a:solidFill>
                    <a:schemeClr val="tx1">
                      <a:lumMod val="65000"/>
                      <a:lumOff val="35000"/>
                    </a:schemeClr>
                  </a:solidFill>
                  <a:latin typeface="+mn-ea"/>
                  <a:cs typeface="Hiragino Kaku Gothic Pro W3" charset="-128"/>
                </a:rPr>
                <a:t>B</a:t>
              </a:r>
              <a:r>
                <a:rPr lang="ja-JP" altLang="en-US" sz="1050" u="sng">
                  <a:solidFill>
                    <a:schemeClr val="tx1">
                      <a:lumMod val="65000"/>
                      <a:lumOff val="35000"/>
                    </a:schemeClr>
                  </a:solidFill>
                  <a:latin typeface="+mn-ea"/>
                  <a:cs typeface="Hiragino Kaku Gothic Pro W3" charset="-128"/>
                </a:rPr>
                <a:t>指定）</a:t>
              </a:r>
              <a:endParaRPr lang="en-US" altLang="ja-JP" sz="1050" u="sng">
                <a:solidFill>
                  <a:schemeClr val="tx1">
                    <a:lumMod val="65000"/>
                    <a:lumOff val="35000"/>
                  </a:schemeClr>
                </a:solidFill>
                <a:latin typeface="+mn-ea"/>
                <a:cs typeface="Hiragino Kaku Gothic Pro W3" charset="-128"/>
              </a:endParaRPr>
            </a:p>
            <a:p>
              <a:pPr marL="71438">
                <a:lnSpc>
                  <a:spcPts val="1500"/>
                </a:lnSpc>
              </a:pPr>
              <a:r>
                <a:rPr lang="ja-JP" altLang="en-US" sz="1200">
                  <a:solidFill>
                    <a:schemeClr val="tx1">
                      <a:lumMod val="65000"/>
                      <a:lumOff val="35000"/>
                    </a:schemeClr>
                  </a:solidFill>
                  <a:latin typeface="+mn-ea"/>
                  <a:cs typeface="Hiragino Kaku Gothic Pro W3" charset="-128"/>
                </a:rPr>
                <a:t>売掛金 </a:t>
              </a:r>
              <a:r>
                <a:rPr lang="en-US" altLang="ja-JP" sz="1200">
                  <a:solidFill>
                    <a:schemeClr val="tx1">
                      <a:lumMod val="65000"/>
                      <a:lumOff val="35000"/>
                    </a:schemeClr>
                  </a:solidFill>
                  <a:latin typeface="+mn-ea"/>
                  <a:cs typeface="Hiragino Kaku Gothic Pro W3" charset="-128"/>
                </a:rPr>
                <a:t>500</a:t>
              </a:r>
              <a:r>
                <a:rPr lang="ja-JP" altLang="en-US" sz="1200">
                  <a:solidFill>
                    <a:schemeClr val="tx1">
                      <a:lumMod val="65000"/>
                      <a:lumOff val="35000"/>
                    </a:schemeClr>
                  </a:solidFill>
                  <a:latin typeface="+mn-ea"/>
                  <a:cs typeface="Hiragino Kaku Gothic Pro W3" charset="-128"/>
                </a:rPr>
                <a:t>／ 仮受金 </a:t>
              </a:r>
              <a:r>
                <a:rPr lang="en-US" altLang="ja-JP" sz="1200" b="1">
                  <a:solidFill>
                    <a:srgbClr val="3F6797"/>
                  </a:solidFill>
                  <a:latin typeface="+mn-ea"/>
                  <a:cs typeface="Hiragino Kaku Gothic Pro W3" charset="-128"/>
                </a:rPr>
                <a:t>501</a:t>
              </a:r>
            </a:p>
            <a:p>
              <a:pPr marL="71438">
                <a:lnSpc>
                  <a:spcPts val="1500"/>
                </a:lnSpc>
              </a:pPr>
              <a:r>
                <a:rPr lang="ja-JP" altLang="en-US" sz="1200" b="1">
                  <a:solidFill>
                    <a:srgbClr val="3F6797"/>
                  </a:solidFill>
                  <a:latin typeface="+mn-ea"/>
                  <a:cs typeface="Hiragino Kaku Gothic Pro W3" charset="-128"/>
                </a:rPr>
                <a:t>雑収入 </a:t>
              </a:r>
              <a:r>
                <a:rPr lang="en-US" altLang="ja-JP" sz="1200" b="1">
                  <a:solidFill>
                    <a:srgbClr val="3F6797"/>
                  </a:solidFill>
                  <a:latin typeface="+mn-ea"/>
                  <a:cs typeface="Hiragino Kaku Gothic Pro W3" charset="-128"/>
                </a:rPr>
                <a:t>1</a:t>
              </a:r>
              <a:r>
                <a:rPr lang="en-US" altLang="ja-JP" sz="1200">
                  <a:solidFill>
                    <a:schemeClr val="tx1">
                      <a:lumMod val="65000"/>
                      <a:lumOff val="35000"/>
                    </a:schemeClr>
                  </a:solidFill>
                  <a:latin typeface="+mn-ea"/>
                  <a:cs typeface="Hiragino Kaku Gothic Pro W3" charset="-128"/>
                </a:rPr>
                <a:t>    </a:t>
              </a:r>
              <a:r>
                <a:rPr lang="ja-JP" altLang="en-US" sz="1200">
                  <a:solidFill>
                    <a:schemeClr val="tx1">
                      <a:lumMod val="65000"/>
                      <a:lumOff val="35000"/>
                    </a:schemeClr>
                  </a:solidFill>
                  <a:latin typeface="+mn-ea"/>
                  <a:cs typeface="Hiragino Kaku Gothic Pro W3" charset="-128"/>
                </a:rPr>
                <a:t>／</a:t>
              </a:r>
              <a:r>
                <a:rPr lang="en-US" altLang="ja-JP" sz="1200">
                  <a:solidFill>
                    <a:schemeClr val="tx1">
                      <a:lumMod val="65000"/>
                      <a:lumOff val="35000"/>
                    </a:schemeClr>
                  </a:solidFill>
                  <a:latin typeface="+mn-ea"/>
                  <a:cs typeface="Hiragino Kaku Gothic Pro W3" charset="-128"/>
                </a:rPr>
                <a:t> (2</a:t>
              </a:r>
              <a:r>
                <a:rPr lang="ja-JP" altLang="en-US" sz="1200">
                  <a:solidFill>
                    <a:schemeClr val="tx1">
                      <a:lumMod val="65000"/>
                      <a:lumOff val="35000"/>
                    </a:schemeClr>
                  </a:solidFill>
                  <a:latin typeface="+mn-ea"/>
                  <a:cs typeface="Hiragino Kaku Gothic Pro W3" charset="-128"/>
                </a:rPr>
                <a:t>番目</a:t>
              </a:r>
              <a:r>
                <a:rPr lang="en-US" altLang="ja-JP" sz="1200">
                  <a:solidFill>
                    <a:schemeClr val="tx1">
                      <a:lumMod val="65000"/>
                      <a:lumOff val="35000"/>
                    </a:schemeClr>
                  </a:solidFill>
                  <a:latin typeface="+mn-ea"/>
                  <a:cs typeface="Hiragino Kaku Gothic Pro W3" charset="-128"/>
                </a:rPr>
                <a:t>)</a:t>
              </a:r>
              <a:endParaRPr lang="ja-JP" altLang="en-US" sz="1200" b="1">
                <a:solidFill>
                  <a:schemeClr val="tx1">
                    <a:lumMod val="65000"/>
                    <a:lumOff val="35000"/>
                  </a:schemeClr>
                </a:solidFill>
                <a:latin typeface="+mn-ea"/>
                <a:cs typeface="Hiragino Kaku Gothic Pro W3" charset="-128"/>
              </a:endParaRPr>
            </a:p>
          </p:txBody>
        </p:sp>
      </p:grpSp>
      <p:sp>
        <p:nvSpPr>
          <p:cNvPr id="32" name="正方形/長方形 31">
            <a:extLst>
              <a:ext uri="{FF2B5EF4-FFF2-40B4-BE49-F238E27FC236}">
                <a16:creationId xmlns:a16="http://schemas.microsoft.com/office/drawing/2014/main" id="{E27D7C66-51D1-118B-A550-32511036FCEC}"/>
              </a:ext>
            </a:extLst>
          </p:cNvPr>
          <p:cNvSpPr/>
          <p:nvPr/>
        </p:nvSpPr>
        <p:spPr>
          <a:xfrm>
            <a:off x="1209340" y="3559336"/>
            <a:ext cx="5221455" cy="393693"/>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t"/>
          <a:lstStyle/>
          <a:p>
            <a:pPr marL="71438" indent="-71438">
              <a:lnSpc>
                <a:spcPts val="1600"/>
              </a:lnSpc>
            </a:pPr>
            <a:r>
              <a:rPr lang="en-US" altLang="ja-JP" sz="1200">
                <a:solidFill>
                  <a:srgbClr val="3F6797"/>
                </a:solidFill>
                <a:latin typeface="+mn-ea"/>
                <a:cs typeface="Hiragino Kaku Gothic Pro W3" charset="-128"/>
              </a:rPr>
              <a:t>【</a:t>
            </a:r>
            <a:r>
              <a:rPr lang="ja-JP" altLang="en-US" sz="1200">
                <a:solidFill>
                  <a:srgbClr val="3F6797"/>
                </a:solidFill>
                <a:latin typeface="+mn-ea"/>
                <a:cs typeface="Hiragino Kaku Gothic Pro W3" charset="-128"/>
              </a:rPr>
              <a:t>課題</a:t>
            </a:r>
            <a:r>
              <a:rPr lang="en-US" altLang="ja-JP" sz="1200">
                <a:solidFill>
                  <a:srgbClr val="3F6797"/>
                </a:solidFill>
                <a:latin typeface="+mn-ea"/>
                <a:cs typeface="Hiragino Kaku Gothic Pro W3" charset="-128"/>
              </a:rPr>
              <a:t>】</a:t>
            </a:r>
            <a:r>
              <a:rPr lang="ja-JP" altLang="en-US" sz="1200">
                <a:solidFill>
                  <a:srgbClr val="3F6797"/>
                </a:solidFill>
                <a:latin typeface="+mn-ea"/>
                <a:cs typeface="Hiragino Kaku Gothic Pro W3" charset="-128"/>
              </a:rPr>
              <a:t>請求書</a:t>
            </a:r>
            <a:r>
              <a:rPr lang="en-US" altLang="ja-JP" sz="1200">
                <a:solidFill>
                  <a:srgbClr val="3F6797"/>
                </a:solidFill>
                <a:latin typeface="+mn-ea"/>
                <a:cs typeface="Hiragino Kaku Gothic Pro W3" charset="-128"/>
              </a:rPr>
              <a:t>A</a:t>
            </a:r>
            <a:r>
              <a:rPr lang="ja-JP" altLang="en-US" sz="1200">
                <a:solidFill>
                  <a:srgbClr val="3F6797"/>
                </a:solidFill>
                <a:latin typeface="+mn-ea"/>
                <a:cs typeface="Hiragino Kaku Gothic Pro W3" charset="-128"/>
              </a:rPr>
              <a:t>を指定してツール実行した場合、</a:t>
            </a:r>
            <a:r>
              <a:rPr lang="ja-JP" altLang="en-US" sz="1200" b="1">
                <a:solidFill>
                  <a:srgbClr val="3F6797"/>
                </a:solidFill>
                <a:latin typeface="+mn-ea"/>
                <a:cs typeface="Hiragino Kaku Gothic Pro W3" charset="-128"/>
              </a:rPr>
              <a:t>不要な雑収入が含まれて</a:t>
            </a:r>
            <a:r>
              <a:rPr lang="ja-JP" altLang="en-US" sz="1200">
                <a:solidFill>
                  <a:srgbClr val="3F6797"/>
                </a:solidFill>
                <a:latin typeface="+mn-ea"/>
                <a:cs typeface="Hiragino Kaku Gothic Pro W3" charset="-128"/>
              </a:rPr>
              <a:t>しまう</a:t>
            </a:r>
            <a:endParaRPr lang="en-US" altLang="ja-JP" sz="1200">
              <a:solidFill>
                <a:srgbClr val="3F6797"/>
              </a:solidFill>
              <a:latin typeface="+mn-ea"/>
              <a:cs typeface="Hiragino Kaku Gothic Pro W3" charset="-128"/>
            </a:endParaRPr>
          </a:p>
        </p:txBody>
      </p:sp>
      <p:sp>
        <p:nvSpPr>
          <p:cNvPr id="35" name="正方形/長方形 34">
            <a:extLst>
              <a:ext uri="{FF2B5EF4-FFF2-40B4-BE49-F238E27FC236}">
                <a16:creationId xmlns:a16="http://schemas.microsoft.com/office/drawing/2014/main" id="{2F5176AA-6491-0EA3-93BE-A43C86A4F84A}"/>
              </a:ext>
            </a:extLst>
          </p:cNvPr>
          <p:cNvSpPr/>
          <p:nvPr/>
        </p:nvSpPr>
        <p:spPr>
          <a:xfrm>
            <a:off x="1209340" y="3997307"/>
            <a:ext cx="5221455" cy="46247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t"/>
          <a:lstStyle/>
          <a:p>
            <a:pPr>
              <a:lnSpc>
                <a:spcPts val="1600"/>
              </a:lnSpc>
            </a:pPr>
            <a:r>
              <a:rPr lang="en-US" altLang="ja-JP" sz="1200">
                <a:solidFill>
                  <a:schemeClr val="tx1">
                    <a:lumMod val="65000"/>
                    <a:lumOff val="35000"/>
                  </a:schemeClr>
                </a:solidFill>
                <a:latin typeface="+mn-ea"/>
                <a:cs typeface="Hiragino Kaku Gothic Pro W3" charset="-128"/>
              </a:rPr>
              <a:t>【</a:t>
            </a:r>
            <a:r>
              <a:rPr lang="ja-JP" altLang="en-US" sz="1200">
                <a:solidFill>
                  <a:schemeClr val="tx1">
                    <a:lumMod val="65000"/>
                    <a:lumOff val="35000"/>
                  </a:schemeClr>
                </a:solidFill>
                <a:latin typeface="+mn-ea"/>
                <a:cs typeface="Hiragino Kaku Gothic Pro W3" charset="-128"/>
              </a:rPr>
              <a:t>原因</a:t>
            </a:r>
            <a:r>
              <a:rPr lang="en-US" altLang="ja-JP" sz="1200">
                <a:solidFill>
                  <a:schemeClr val="tx1">
                    <a:lumMod val="65000"/>
                    <a:lumOff val="35000"/>
                  </a:schemeClr>
                </a:solidFill>
                <a:latin typeface="+mn-ea"/>
                <a:cs typeface="Hiragino Kaku Gothic Pro W3" charset="-128"/>
              </a:rPr>
              <a:t>】RINDBERG</a:t>
            </a:r>
            <a:r>
              <a:rPr lang="ja-JP" altLang="en-US" sz="1200">
                <a:solidFill>
                  <a:schemeClr val="tx1">
                    <a:lumMod val="65000"/>
                    <a:lumOff val="35000"/>
                  </a:schemeClr>
                </a:solidFill>
                <a:latin typeface="+mn-ea"/>
                <a:cs typeface="Hiragino Kaku Gothic Pro W3" charset="-128"/>
              </a:rPr>
              <a:t>上のデータが請求額より</a:t>
            </a:r>
            <a:r>
              <a:rPr lang="en-US" altLang="ja-JP" sz="1200">
                <a:solidFill>
                  <a:schemeClr val="tx1">
                    <a:lumMod val="65000"/>
                    <a:lumOff val="35000"/>
                  </a:schemeClr>
                </a:solidFill>
                <a:latin typeface="+mn-ea"/>
                <a:cs typeface="Hiragino Kaku Gothic Pro W3" charset="-128"/>
              </a:rPr>
              <a:t>1</a:t>
            </a:r>
            <a:r>
              <a:rPr lang="ja-JP" altLang="en-US" sz="1200">
                <a:solidFill>
                  <a:schemeClr val="tx1">
                    <a:lumMod val="65000"/>
                    <a:lumOff val="35000"/>
                  </a:schemeClr>
                </a:solidFill>
                <a:latin typeface="+mn-ea"/>
                <a:cs typeface="Hiragino Kaku Gothic Pro W3" charset="-128"/>
              </a:rPr>
              <a:t>円多く入金されているケースと同じため</a:t>
            </a:r>
            <a:br>
              <a:rPr lang="en-US" altLang="ja-JP" sz="1200">
                <a:solidFill>
                  <a:schemeClr val="tx1">
                    <a:lumMod val="65000"/>
                    <a:lumOff val="35000"/>
                  </a:schemeClr>
                </a:solidFill>
                <a:latin typeface="+mn-ea"/>
                <a:cs typeface="Hiragino Kaku Gothic Pro W3" charset="-128"/>
              </a:rPr>
            </a:br>
            <a:r>
              <a:rPr lang="ja-JP" altLang="en-US" sz="1200">
                <a:solidFill>
                  <a:schemeClr val="tx1">
                    <a:lumMod val="65000"/>
                    <a:lumOff val="35000"/>
                  </a:schemeClr>
                </a:solidFill>
                <a:latin typeface="+mn-ea"/>
                <a:cs typeface="Hiragino Kaku Gothic Pro W3" charset="-128"/>
              </a:rPr>
              <a:t>└ 請求引当額</a:t>
            </a:r>
            <a:r>
              <a:rPr lang="en-US" altLang="ja-JP" sz="1200">
                <a:solidFill>
                  <a:schemeClr val="tx1">
                    <a:lumMod val="65000"/>
                    <a:lumOff val="35000"/>
                  </a:schemeClr>
                </a:solidFill>
                <a:latin typeface="+mn-ea"/>
                <a:cs typeface="Hiragino Kaku Gothic Pro W3" charset="-128"/>
              </a:rPr>
              <a:t>:1,000</a:t>
            </a:r>
            <a:r>
              <a:rPr lang="ja-JP" altLang="en-US" sz="1200">
                <a:solidFill>
                  <a:schemeClr val="tx1">
                    <a:lumMod val="65000"/>
                    <a:lumOff val="35000"/>
                  </a:schemeClr>
                </a:solidFill>
                <a:latin typeface="+mn-ea"/>
                <a:cs typeface="Hiragino Kaku Gothic Pro W3" charset="-128"/>
              </a:rPr>
              <a:t>　処理手</a:t>
            </a:r>
            <a:r>
              <a:rPr lang="en-US" altLang="ja-JP" sz="1200">
                <a:solidFill>
                  <a:schemeClr val="tx1">
                    <a:lumMod val="65000"/>
                    <a:lumOff val="35000"/>
                  </a:schemeClr>
                </a:solidFill>
                <a:latin typeface="+mn-ea"/>
                <a:cs typeface="Hiragino Kaku Gothic Pro W3" charset="-128"/>
              </a:rPr>
              <a:t>:</a:t>
            </a:r>
            <a:r>
              <a:rPr lang="ja-JP" altLang="en-US" sz="1200">
                <a:solidFill>
                  <a:schemeClr val="tx1">
                    <a:lumMod val="65000"/>
                    <a:lumOff val="35000"/>
                  </a:schemeClr>
                </a:solidFill>
                <a:latin typeface="+mn-ea"/>
                <a:cs typeface="Hiragino Kaku Gothic Pro W3" charset="-128"/>
              </a:rPr>
              <a:t>－</a:t>
            </a:r>
            <a:r>
              <a:rPr lang="en-US" altLang="ja-JP" sz="1200">
                <a:solidFill>
                  <a:schemeClr val="tx1">
                    <a:lumMod val="65000"/>
                    <a:lumOff val="35000"/>
                  </a:schemeClr>
                </a:solidFill>
                <a:latin typeface="+mn-ea"/>
                <a:cs typeface="Hiragino Kaku Gothic Pro W3" charset="-128"/>
              </a:rPr>
              <a:t>1</a:t>
            </a:r>
            <a:r>
              <a:rPr lang="ja-JP" altLang="en-US" sz="1200">
                <a:solidFill>
                  <a:schemeClr val="tx1">
                    <a:lumMod val="65000"/>
                    <a:lumOff val="35000"/>
                  </a:schemeClr>
                </a:solidFill>
                <a:latin typeface="+mn-ea"/>
                <a:cs typeface="Hiragino Kaku Gothic Pro W3" charset="-128"/>
              </a:rPr>
              <a:t>　税差額</a:t>
            </a:r>
            <a:r>
              <a:rPr lang="en-US" altLang="ja-JP" sz="1200">
                <a:solidFill>
                  <a:schemeClr val="tx1">
                    <a:lumMod val="65000"/>
                    <a:lumOff val="35000"/>
                  </a:schemeClr>
                </a:solidFill>
                <a:latin typeface="+mn-ea"/>
                <a:cs typeface="Hiragino Kaku Gothic Pro W3" charset="-128"/>
              </a:rPr>
              <a:t>:0</a:t>
            </a:r>
            <a:endParaRPr lang="ja-JP" altLang="en-US" sz="1200" b="1">
              <a:solidFill>
                <a:schemeClr val="tx1">
                  <a:lumMod val="65000"/>
                  <a:lumOff val="35000"/>
                </a:schemeClr>
              </a:solidFill>
              <a:latin typeface="+mn-ea"/>
              <a:cs typeface="Hiragino Kaku Gothic Pro W3" charset="-128"/>
            </a:endParaRPr>
          </a:p>
        </p:txBody>
      </p:sp>
      <p:sp>
        <p:nvSpPr>
          <p:cNvPr id="36" name="正方形/長方形 35">
            <a:extLst>
              <a:ext uri="{FF2B5EF4-FFF2-40B4-BE49-F238E27FC236}">
                <a16:creationId xmlns:a16="http://schemas.microsoft.com/office/drawing/2014/main" id="{34677DB1-9CFA-FC6F-B590-174ED8D96573}"/>
              </a:ext>
            </a:extLst>
          </p:cNvPr>
          <p:cNvSpPr/>
          <p:nvPr/>
        </p:nvSpPr>
        <p:spPr>
          <a:xfrm>
            <a:off x="6616545" y="3556352"/>
            <a:ext cx="5221455" cy="393693"/>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t"/>
          <a:lstStyle/>
          <a:p>
            <a:pPr marL="71438" indent="-71438">
              <a:lnSpc>
                <a:spcPts val="1500"/>
              </a:lnSpc>
            </a:pPr>
            <a:r>
              <a:rPr lang="en-US" altLang="ja-JP" sz="1200">
                <a:solidFill>
                  <a:srgbClr val="3F6797"/>
                </a:solidFill>
                <a:latin typeface="+mn-ea"/>
                <a:cs typeface="Hiragino Kaku Gothic Pro W3" charset="-128"/>
              </a:rPr>
              <a:t>【</a:t>
            </a:r>
            <a:r>
              <a:rPr lang="ja-JP" altLang="en-US" sz="1200">
                <a:solidFill>
                  <a:srgbClr val="3F6797"/>
                </a:solidFill>
                <a:latin typeface="+mn-ea"/>
                <a:cs typeface="Hiragino Kaku Gothic Pro W3" charset="-128"/>
              </a:rPr>
              <a:t>課題</a:t>
            </a:r>
            <a:r>
              <a:rPr lang="en-US" altLang="ja-JP" sz="1200">
                <a:solidFill>
                  <a:srgbClr val="3F6797"/>
                </a:solidFill>
                <a:latin typeface="+mn-ea"/>
                <a:cs typeface="Hiragino Kaku Gothic Pro W3" charset="-128"/>
              </a:rPr>
              <a:t>】</a:t>
            </a:r>
            <a:r>
              <a:rPr lang="ja-JP" altLang="en-US" sz="1200">
                <a:solidFill>
                  <a:srgbClr val="3F6797"/>
                </a:solidFill>
                <a:latin typeface="+mn-ea"/>
                <a:cs typeface="Hiragino Kaku Gothic Pro W3" charset="-128"/>
              </a:rPr>
              <a:t>実行する都度、</a:t>
            </a:r>
            <a:r>
              <a:rPr lang="ja-JP" altLang="en-US" sz="1200" b="1">
                <a:solidFill>
                  <a:srgbClr val="3F6797"/>
                </a:solidFill>
                <a:latin typeface="+mn-ea"/>
                <a:cs typeface="Hiragino Kaku Gothic Pro W3" charset="-128"/>
              </a:rPr>
              <a:t>雑収入が含まれて</a:t>
            </a:r>
            <a:r>
              <a:rPr lang="ja-JP" altLang="en-US" sz="1200">
                <a:solidFill>
                  <a:srgbClr val="3F6797"/>
                </a:solidFill>
                <a:latin typeface="+mn-ea"/>
                <a:cs typeface="Hiragino Kaku Gothic Pro W3" charset="-128"/>
              </a:rPr>
              <a:t>しまう</a:t>
            </a:r>
            <a:endParaRPr lang="en-US" altLang="ja-JP" sz="1200">
              <a:solidFill>
                <a:srgbClr val="3F6797"/>
              </a:solidFill>
              <a:latin typeface="+mn-ea"/>
              <a:cs typeface="Hiragino Kaku Gothic Pro W3" charset="-128"/>
            </a:endParaRPr>
          </a:p>
          <a:p>
            <a:pPr marL="71438" indent="-71438">
              <a:lnSpc>
                <a:spcPts val="1500"/>
              </a:lnSpc>
            </a:pPr>
            <a:r>
              <a:rPr lang="ja-JP" altLang="en-US" sz="1200">
                <a:solidFill>
                  <a:srgbClr val="3F6797"/>
                </a:solidFill>
                <a:latin typeface="+mn-ea"/>
                <a:cs typeface="Hiragino Kaku Gothic Pro W3" charset="-128"/>
              </a:rPr>
              <a:t>└ 手数料が計上される場合においても、同様の挙動となる</a:t>
            </a:r>
            <a:endParaRPr lang="ja-JP" altLang="en-US" sz="1050">
              <a:solidFill>
                <a:srgbClr val="3F6797"/>
              </a:solidFill>
              <a:latin typeface="+mn-ea"/>
              <a:cs typeface="Hiragino Kaku Gothic Pro W3" charset="-128"/>
            </a:endParaRPr>
          </a:p>
        </p:txBody>
      </p:sp>
      <p:sp>
        <p:nvSpPr>
          <p:cNvPr id="37" name="正方形/長方形 36">
            <a:extLst>
              <a:ext uri="{FF2B5EF4-FFF2-40B4-BE49-F238E27FC236}">
                <a16:creationId xmlns:a16="http://schemas.microsoft.com/office/drawing/2014/main" id="{9CCFB137-6265-0685-28C2-BD73E11386F7}"/>
              </a:ext>
            </a:extLst>
          </p:cNvPr>
          <p:cNvSpPr/>
          <p:nvPr/>
        </p:nvSpPr>
        <p:spPr>
          <a:xfrm>
            <a:off x="6616545" y="3997307"/>
            <a:ext cx="5221455" cy="46337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t"/>
          <a:lstStyle/>
          <a:p>
            <a:pPr>
              <a:lnSpc>
                <a:spcPts val="1600"/>
              </a:lnSpc>
            </a:pPr>
            <a:r>
              <a:rPr lang="en-US" altLang="ja-JP" sz="1200">
                <a:solidFill>
                  <a:schemeClr val="tx1">
                    <a:lumMod val="65000"/>
                    <a:lumOff val="35000"/>
                  </a:schemeClr>
                </a:solidFill>
                <a:latin typeface="+mn-ea"/>
                <a:cs typeface="Hiragino Kaku Gothic Pro W3" charset="-128"/>
              </a:rPr>
              <a:t>【</a:t>
            </a:r>
            <a:r>
              <a:rPr lang="ja-JP" altLang="en-US" sz="1200">
                <a:solidFill>
                  <a:schemeClr val="tx1">
                    <a:lumMod val="65000"/>
                    <a:lumOff val="35000"/>
                  </a:schemeClr>
                </a:solidFill>
                <a:latin typeface="+mn-ea"/>
                <a:cs typeface="Hiragino Kaku Gothic Pro W3" charset="-128"/>
              </a:rPr>
              <a:t>原因</a:t>
            </a:r>
            <a:r>
              <a:rPr lang="en-US" altLang="ja-JP" sz="1200">
                <a:solidFill>
                  <a:schemeClr val="tx1">
                    <a:lumMod val="65000"/>
                    <a:lumOff val="35000"/>
                  </a:schemeClr>
                </a:solidFill>
                <a:latin typeface="+mn-ea"/>
                <a:cs typeface="Hiragino Kaku Gothic Pro W3" charset="-128"/>
              </a:rPr>
              <a:t>】</a:t>
            </a:r>
            <a:r>
              <a:rPr lang="ja-JP" altLang="en-US" sz="1200">
                <a:solidFill>
                  <a:schemeClr val="tx1">
                    <a:lumMod val="65000"/>
                    <a:lumOff val="35000"/>
                  </a:schemeClr>
                </a:solidFill>
                <a:latin typeface="+mn-ea"/>
                <a:cs typeface="Hiragino Kaku Gothic Pro W3" charset="-128"/>
              </a:rPr>
              <a:t>ツールで雑収入の計上有無を判断していないため</a:t>
            </a:r>
          </a:p>
        </p:txBody>
      </p:sp>
      <p:sp>
        <p:nvSpPr>
          <p:cNvPr id="38" name="正方形/長方形 37">
            <a:extLst>
              <a:ext uri="{FF2B5EF4-FFF2-40B4-BE49-F238E27FC236}">
                <a16:creationId xmlns:a16="http://schemas.microsoft.com/office/drawing/2014/main" id="{B7F1C3B5-4042-5722-FA74-AD35A5E59D81}"/>
              </a:ext>
            </a:extLst>
          </p:cNvPr>
          <p:cNvSpPr/>
          <p:nvPr/>
        </p:nvSpPr>
        <p:spPr>
          <a:xfrm>
            <a:off x="6616545" y="4545452"/>
            <a:ext cx="5221455" cy="7714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t"/>
          <a:lstStyle/>
          <a:p>
            <a:pPr>
              <a:lnSpc>
                <a:spcPts val="1500"/>
              </a:lnSpc>
            </a:pPr>
            <a:r>
              <a:rPr lang="en-US" altLang="ja-JP" sz="1200" b="1">
                <a:solidFill>
                  <a:schemeClr val="tx1">
                    <a:lumMod val="65000"/>
                    <a:lumOff val="35000"/>
                  </a:schemeClr>
                </a:solidFill>
                <a:latin typeface="+mn-ea"/>
                <a:cs typeface="Hiragino Kaku Gothic Pro W3" charset="-128"/>
              </a:rPr>
              <a:t>SAP</a:t>
            </a:r>
            <a:r>
              <a:rPr lang="ja-JP" altLang="en-US" sz="1200" b="1">
                <a:solidFill>
                  <a:schemeClr val="tx1">
                    <a:lumMod val="65000"/>
                    <a:lumOff val="35000"/>
                  </a:schemeClr>
                </a:solidFill>
                <a:latin typeface="+mn-ea"/>
                <a:cs typeface="Hiragino Kaku Gothic Pro W3" charset="-128"/>
              </a:rPr>
              <a:t>上のデータ（雑収入の計上有無）を確認</a:t>
            </a:r>
            <a:r>
              <a:rPr lang="ja-JP" altLang="en-US" sz="1200">
                <a:solidFill>
                  <a:schemeClr val="tx1">
                    <a:lumMod val="65000"/>
                    <a:lumOff val="35000"/>
                  </a:schemeClr>
                </a:solidFill>
                <a:latin typeface="+mn-ea"/>
                <a:cs typeface="Hiragino Kaku Gothic Pro W3" charset="-128"/>
              </a:rPr>
              <a:t>しないと、正しい仕訳が作成できない</a:t>
            </a:r>
            <a:endParaRPr lang="en-US" altLang="ja-JP" sz="1200">
              <a:solidFill>
                <a:schemeClr val="tx1">
                  <a:lumMod val="65000"/>
                  <a:lumOff val="35000"/>
                </a:schemeClr>
              </a:solidFill>
              <a:latin typeface="+mn-ea"/>
              <a:cs typeface="Hiragino Kaku Gothic Pro W3" charset="-128"/>
            </a:endParaRPr>
          </a:p>
          <a:p>
            <a:pPr>
              <a:lnSpc>
                <a:spcPts val="1500"/>
              </a:lnSpc>
            </a:pPr>
            <a:r>
              <a:rPr lang="ja-JP" altLang="en-US" sz="1200">
                <a:solidFill>
                  <a:schemeClr val="tx1">
                    <a:lumMod val="65000"/>
                    <a:lumOff val="35000"/>
                  </a:schemeClr>
                </a:solidFill>
                <a:latin typeface="+mn-ea"/>
                <a:cs typeface="Hiragino Kaku Gothic Pro W3" charset="-128"/>
              </a:rPr>
              <a:t>└ 参照テーブル追加 かつ 新規ロジックの検討　が必要</a:t>
            </a:r>
          </a:p>
        </p:txBody>
      </p:sp>
      <p:sp>
        <p:nvSpPr>
          <p:cNvPr id="39" name="正方形/長方形 38">
            <a:extLst>
              <a:ext uri="{FF2B5EF4-FFF2-40B4-BE49-F238E27FC236}">
                <a16:creationId xmlns:a16="http://schemas.microsoft.com/office/drawing/2014/main" id="{CC910AE3-DD2E-B22C-089E-A7F378ABDE8F}"/>
              </a:ext>
            </a:extLst>
          </p:cNvPr>
          <p:cNvSpPr/>
          <p:nvPr/>
        </p:nvSpPr>
        <p:spPr>
          <a:xfrm>
            <a:off x="1209340" y="4545452"/>
            <a:ext cx="5221455" cy="6912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t"/>
          <a:lstStyle/>
          <a:p>
            <a:pPr marL="71438">
              <a:lnSpc>
                <a:spcPts val="1600"/>
              </a:lnSpc>
            </a:pPr>
            <a:r>
              <a:rPr lang="ja-JP" altLang="en-US" sz="1200" b="1">
                <a:solidFill>
                  <a:schemeClr val="tx1">
                    <a:lumMod val="65000"/>
                    <a:lumOff val="35000"/>
                  </a:schemeClr>
                </a:solidFill>
                <a:latin typeface="+mn-ea"/>
                <a:cs typeface="Hiragino Kaku Gothic Pro W3" charset="-128"/>
              </a:rPr>
              <a:t>同時に消込された全ての請求書データを確認</a:t>
            </a:r>
            <a:r>
              <a:rPr lang="ja-JP" altLang="en-US" sz="1200">
                <a:solidFill>
                  <a:schemeClr val="tx1">
                    <a:lumMod val="65000"/>
                    <a:lumOff val="35000"/>
                  </a:schemeClr>
                </a:solidFill>
                <a:latin typeface="+mn-ea"/>
                <a:cs typeface="Hiragino Kaku Gothic Pro W3" charset="-128"/>
              </a:rPr>
              <a:t>しないと、正しい仕訳が作成できない</a:t>
            </a:r>
          </a:p>
          <a:p>
            <a:pPr>
              <a:lnSpc>
                <a:spcPts val="1600"/>
              </a:lnSpc>
            </a:pPr>
            <a:r>
              <a:rPr lang="ja-JP" altLang="en-US" sz="1200">
                <a:solidFill>
                  <a:schemeClr val="tx1">
                    <a:lumMod val="65000"/>
                    <a:lumOff val="35000"/>
                  </a:schemeClr>
                </a:solidFill>
                <a:latin typeface="+mn-ea"/>
                <a:cs typeface="Hiragino Kaku Gothic Pro W3" charset="-128"/>
              </a:rPr>
              <a:t>└ 一括入金で消し込まれた請求書数が多いほど、</a:t>
            </a:r>
            <a:r>
              <a:rPr lang="ja-JP" altLang="en-US" sz="1200" b="1">
                <a:solidFill>
                  <a:schemeClr val="tx1">
                    <a:lumMod val="65000"/>
                    <a:lumOff val="35000"/>
                  </a:schemeClr>
                </a:solidFill>
                <a:latin typeface="+mn-ea"/>
                <a:cs typeface="Hiragino Kaku Gothic Pro W3" charset="-128"/>
              </a:rPr>
              <a:t>処理時間が増大</a:t>
            </a:r>
            <a:r>
              <a:rPr lang="ja-JP" altLang="en-US" sz="1200">
                <a:solidFill>
                  <a:schemeClr val="tx1">
                    <a:lumMod val="65000"/>
                    <a:lumOff val="35000"/>
                  </a:schemeClr>
                </a:solidFill>
                <a:latin typeface="+mn-ea"/>
                <a:cs typeface="Hiragino Kaku Gothic Pro W3" charset="-128"/>
              </a:rPr>
              <a:t>する</a:t>
            </a:r>
            <a:endParaRPr lang="en-US" altLang="ja-JP" sz="1200">
              <a:solidFill>
                <a:schemeClr val="tx1">
                  <a:lumMod val="65000"/>
                  <a:lumOff val="35000"/>
                </a:schemeClr>
              </a:solidFill>
              <a:latin typeface="+mn-ea"/>
              <a:cs typeface="Hiragino Kaku Gothic Pro W3" charset="-128"/>
            </a:endParaRPr>
          </a:p>
        </p:txBody>
      </p:sp>
      <p:sp>
        <p:nvSpPr>
          <p:cNvPr id="42" name="正方形/長方形 41">
            <a:extLst>
              <a:ext uri="{FF2B5EF4-FFF2-40B4-BE49-F238E27FC236}">
                <a16:creationId xmlns:a16="http://schemas.microsoft.com/office/drawing/2014/main" id="{38F501D0-DAF8-9E17-A5D4-118E61BDBC2C}"/>
              </a:ext>
            </a:extLst>
          </p:cNvPr>
          <p:cNvSpPr/>
          <p:nvPr/>
        </p:nvSpPr>
        <p:spPr>
          <a:xfrm>
            <a:off x="3940182" y="3162045"/>
            <a:ext cx="1944542" cy="360000"/>
          </a:xfrm>
          <a:prstGeom prst="rect">
            <a:avLst/>
          </a:prstGeom>
          <a:solidFill>
            <a:srgbClr val="ECF5F8"/>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endParaRPr kumimoji="1" lang="ja-JP" altLang="en-US" sz="1400">
              <a:solidFill>
                <a:schemeClr val="accent4">
                  <a:lumMod val="65000"/>
                  <a:lumOff val="35000"/>
                </a:schemeClr>
              </a:solidFill>
              <a:latin typeface="+mn-ea"/>
              <a:cs typeface="Hiragino Kaku Gothic Pro W3" charset="-128"/>
            </a:endParaRPr>
          </a:p>
        </p:txBody>
      </p:sp>
      <p:sp>
        <p:nvSpPr>
          <p:cNvPr id="43" name="正方形/長方形 42">
            <a:extLst>
              <a:ext uri="{FF2B5EF4-FFF2-40B4-BE49-F238E27FC236}">
                <a16:creationId xmlns:a16="http://schemas.microsoft.com/office/drawing/2014/main" id="{4AF3FFA6-9A54-60A4-FDED-9458FD594819}"/>
              </a:ext>
            </a:extLst>
          </p:cNvPr>
          <p:cNvSpPr/>
          <p:nvPr/>
        </p:nvSpPr>
        <p:spPr>
          <a:xfrm>
            <a:off x="3859240" y="2895799"/>
            <a:ext cx="2571555" cy="68916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71438">
              <a:lnSpc>
                <a:spcPts val="1600"/>
              </a:lnSpc>
            </a:pPr>
            <a:r>
              <a:rPr lang="ja-JP" altLang="en-US" sz="1050" u="sng">
                <a:solidFill>
                  <a:schemeClr val="tx1">
                    <a:lumMod val="65000"/>
                    <a:lumOff val="35000"/>
                  </a:schemeClr>
                </a:solidFill>
                <a:latin typeface="+mn-ea"/>
                <a:cs typeface="Hiragino Kaku Gothic Pro W3" charset="-128"/>
              </a:rPr>
              <a:t>ツール実行結果（請求書</a:t>
            </a:r>
            <a:r>
              <a:rPr lang="en-US" altLang="ja-JP" sz="1050" u="sng">
                <a:solidFill>
                  <a:schemeClr val="tx1">
                    <a:lumMod val="65000"/>
                    <a:lumOff val="35000"/>
                  </a:schemeClr>
                </a:solidFill>
                <a:latin typeface="+mn-ea"/>
                <a:cs typeface="Hiragino Kaku Gothic Pro W3" charset="-128"/>
              </a:rPr>
              <a:t>B</a:t>
            </a:r>
            <a:r>
              <a:rPr lang="ja-JP" altLang="en-US" sz="1050" u="sng">
                <a:solidFill>
                  <a:schemeClr val="tx1">
                    <a:lumMod val="65000"/>
                    <a:lumOff val="35000"/>
                  </a:schemeClr>
                </a:solidFill>
                <a:latin typeface="+mn-ea"/>
                <a:cs typeface="Hiragino Kaku Gothic Pro W3" charset="-128"/>
              </a:rPr>
              <a:t>指定）</a:t>
            </a:r>
            <a:r>
              <a:rPr lang="ja-JP" altLang="en-US" sz="900" u="sng">
                <a:solidFill>
                  <a:schemeClr val="tx1">
                    <a:lumMod val="65000"/>
                    <a:lumOff val="35000"/>
                  </a:schemeClr>
                </a:solidFill>
                <a:latin typeface="+mn-ea"/>
                <a:cs typeface="Hiragino Kaku Gothic Pro W3" charset="-128"/>
              </a:rPr>
              <a:t>→問題なし</a:t>
            </a:r>
          </a:p>
          <a:p>
            <a:pPr marL="71438">
              <a:lnSpc>
                <a:spcPts val="1500"/>
              </a:lnSpc>
            </a:pPr>
            <a:r>
              <a:rPr lang="ja-JP" altLang="en-US" sz="1200">
                <a:solidFill>
                  <a:schemeClr val="tx1">
                    <a:lumMod val="65000"/>
                    <a:lumOff val="35000"/>
                  </a:schemeClr>
                </a:solidFill>
                <a:latin typeface="+mn-ea"/>
                <a:cs typeface="Hiragino Kaku Gothic Pro W3" charset="-128"/>
              </a:rPr>
              <a:t>売掛金 </a:t>
            </a:r>
            <a:r>
              <a:rPr lang="en-US" altLang="ja-JP" sz="1200">
                <a:solidFill>
                  <a:schemeClr val="tx1">
                    <a:lumMod val="65000"/>
                    <a:lumOff val="35000"/>
                  </a:schemeClr>
                </a:solidFill>
                <a:latin typeface="+mn-ea"/>
                <a:cs typeface="Hiragino Kaku Gothic Pro W3" charset="-128"/>
              </a:rPr>
              <a:t>500</a:t>
            </a:r>
            <a:r>
              <a:rPr lang="ja-JP" altLang="en-US" sz="1200">
                <a:solidFill>
                  <a:schemeClr val="tx1">
                    <a:lumMod val="65000"/>
                    <a:lumOff val="35000"/>
                  </a:schemeClr>
                </a:solidFill>
                <a:latin typeface="+mn-ea"/>
                <a:cs typeface="Hiragino Kaku Gothic Pro W3" charset="-128"/>
              </a:rPr>
              <a:t>／ 仮受金 </a:t>
            </a:r>
            <a:r>
              <a:rPr lang="en-US" altLang="ja-JP" sz="1200">
                <a:solidFill>
                  <a:schemeClr val="tx1">
                    <a:lumMod val="65000"/>
                    <a:lumOff val="35000"/>
                  </a:schemeClr>
                </a:solidFill>
                <a:latin typeface="+mn-ea"/>
                <a:cs typeface="Hiragino Kaku Gothic Pro W3" charset="-128"/>
              </a:rPr>
              <a:t>501</a:t>
            </a:r>
          </a:p>
          <a:p>
            <a:pPr marL="71438">
              <a:lnSpc>
                <a:spcPts val="1500"/>
              </a:lnSpc>
            </a:pPr>
            <a:r>
              <a:rPr lang="ja-JP" altLang="en-US" sz="1200">
                <a:solidFill>
                  <a:schemeClr val="tx1">
                    <a:lumMod val="65000"/>
                    <a:lumOff val="35000"/>
                  </a:schemeClr>
                </a:solidFill>
                <a:latin typeface="+mn-ea"/>
                <a:cs typeface="Hiragino Kaku Gothic Pro W3" charset="-128"/>
              </a:rPr>
              <a:t>売掛金 </a:t>
            </a:r>
            <a:r>
              <a:rPr lang="en-US" altLang="ja-JP" sz="1200">
                <a:solidFill>
                  <a:schemeClr val="tx1">
                    <a:lumMod val="65000"/>
                    <a:lumOff val="35000"/>
                  </a:schemeClr>
                </a:solidFill>
                <a:latin typeface="+mn-ea"/>
                <a:cs typeface="Hiragino Kaku Gothic Pro W3" charset="-128"/>
              </a:rPr>
              <a:t>1    </a:t>
            </a:r>
            <a:r>
              <a:rPr lang="ja-JP" altLang="en-US" sz="1200">
                <a:solidFill>
                  <a:schemeClr val="tx1">
                    <a:lumMod val="65000"/>
                    <a:lumOff val="35000"/>
                  </a:schemeClr>
                </a:solidFill>
                <a:latin typeface="+mn-ea"/>
                <a:cs typeface="Hiragino Kaku Gothic Pro W3" charset="-128"/>
              </a:rPr>
              <a:t>／</a:t>
            </a:r>
          </a:p>
        </p:txBody>
      </p:sp>
      <p:sp>
        <p:nvSpPr>
          <p:cNvPr id="53" name="吹き出し: 四角形 52">
            <a:extLst>
              <a:ext uri="{FF2B5EF4-FFF2-40B4-BE49-F238E27FC236}">
                <a16:creationId xmlns:a16="http://schemas.microsoft.com/office/drawing/2014/main" id="{E7B783A6-2D6B-96BB-5E07-11CADC9C682D}"/>
              </a:ext>
            </a:extLst>
          </p:cNvPr>
          <p:cNvSpPr/>
          <p:nvPr/>
        </p:nvSpPr>
        <p:spPr>
          <a:xfrm>
            <a:off x="3412940" y="5270207"/>
            <a:ext cx="2642720" cy="353068"/>
          </a:xfrm>
          <a:prstGeom prst="wedgeRectCallout">
            <a:avLst>
              <a:gd name="adj1" fmla="val -53939"/>
              <a:gd name="adj2" fmla="val -16746"/>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kumimoji="1" lang="ja-JP" altLang="en-US" sz="1000">
                <a:solidFill>
                  <a:schemeClr val="accent4">
                    <a:lumMod val="65000"/>
                    <a:lumOff val="35000"/>
                  </a:schemeClr>
                </a:solidFill>
                <a:latin typeface="+mn-ea"/>
                <a:cs typeface="Hiragino Kaku Gothic Pro W3" charset="-128"/>
              </a:rPr>
              <a:t>請求書</a:t>
            </a:r>
            <a:r>
              <a:rPr kumimoji="1" lang="en-US" altLang="ja-JP" sz="1000">
                <a:solidFill>
                  <a:schemeClr val="accent4">
                    <a:lumMod val="65000"/>
                    <a:lumOff val="35000"/>
                  </a:schemeClr>
                </a:solidFill>
                <a:latin typeface="+mn-ea"/>
                <a:cs typeface="Hiragino Kaku Gothic Pro W3" charset="-128"/>
              </a:rPr>
              <a:t>A</a:t>
            </a:r>
            <a:r>
              <a:rPr kumimoji="1" lang="ja-JP" altLang="en-US" sz="1000">
                <a:solidFill>
                  <a:schemeClr val="accent4">
                    <a:lumMod val="65000"/>
                    <a:lumOff val="35000"/>
                  </a:schemeClr>
                </a:solidFill>
                <a:latin typeface="+mn-ea"/>
                <a:cs typeface="Hiragino Kaku Gothic Pro W3" charset="-128"/>
              </a:rPr>
              <a:t>だけ確認すると、消費税差額がないため、</a:t>
            </a:r>
            <a:r>
              <a:rPr kumimoji="1" lang="en-US" altLang="ja-JP" sz="1000">
                <a:solidFill>
                  <a:schemeClr val="accent4">
                    <a:lumMod val="65000"/>
                    <a:lumOff val="35000"/>
                  </a:schemeClr>
                </a:solidFill>
                <a:latin typeface="+mn-ea"/>
                <a:cs typeface="Hiragino Kaku Gothic Pro W3" charset="-128"/>
              </a:rPr>
              <a:t>1</a:t>
            </a:r>
            <a:r>
              <a:rPr kumimoji="1" lang="ja-JP" altLang="en-US" sz="1000">
                <a:solidFill>
                  <a:schemeClr val="accent4">
                    <a:lumMod val="65000"/>
                    <a:lumOff val="35000"/>
                  </a:schemeClr>
                </a:solidFill>
                <a:latin typeface="+mn-ea"/>
                <a:cs typeface="Hiragino Kaku Gothic Pro W3" charset="-128"/>
              </a:rPr>
              <a:t>円は雑収入と判断してしまう</a:t>
            </a:r>
          </a:p>
        </p:txBody>
      </p:sp>
      <p:sp>
        <p:nvSpPr>
          <p:cNvPr id="55" name="正方形/長方形 54">
            <a:extLst>
              <a:ext uri="{FF2B5EF4-FFF2-40B4-BE49-F238E27FC236}">
                <a16:creationId xmlns:a16="http://schemas.microsoft.com/office/drawing/2014/main" id="{C463CFE7-43BD-B19B-CD20-CDCC231EA5D4}"/>
              </a:ext>
            </a:extLst>
          </p:cNvPr>
          <p:cNvSpPr/>
          <p:nvPr/>
        </p:nvSpPr>
        <p:spPr>
          <a:xfrm>
            <a:off x="10281566" y="3706699"/>
            <a:ext cx="1800000" cy="755703"/>
          </a:xfrm>
          <a:prstGeom prst="rect">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lang="ja-JP" altLang="en-US" sz="1000">
                <a:solidFill>
                  <a:schemeClr val="tx1">
                    <a:lumMod val="65000"/>
                    <a:lumOff val="35000"/>
                  </a:schemeClr>
                </a:solidFill>
                <a:latin typeface="+mn-ea"/>
                <a:cs typeface="Hiragino Kaku Gothic Pro W3" charset="-128"/>
              </a:rPr>
              <a:t>補足：消込伝票の反対仕訳を作成する案を考えたが、</a:t>
            </a:r>
            <a:r>
              <a:rPr lang="en-US" altLang="ja-JP" sz="1000">
                <a:solidFill>
                  <a:schemeClr val="tx1">
                    <a:lumMod val="65000"/>
                    <a:lumOff val="35000"/>
                  </a:schemeClr>
                </a:solidFill>
                <a:latin typeface="+mn-ea"/>
                <a:cs typeface="Hiragino Kaku Gothic Pro W3" charset="-128"/>
              </a:rPr>
              <a:t>JKK</a:t>
            </a:r>
            <a:r>
              <a:rPr lang="ja-JP" altLang="en-US" sz="1000">
                <a:solidFill>
                  <a:schemeClr val="tx1">
                    <a:lumMod val="65000"/>
                    <a:lumOff val="35000"/>
                  </a:schemeClr>
                </a:solidFill>
                <a:latin typeface="+mn-ea"/>
                <a:cs typeface="Hiragino Kaku Gothic Pro W3" charset="-128"/>
              </a:rPr>
              <a:t>の考え方</a:t>
            </a:r>
            <a:r>
              <a:rPr lang="en-US" altLang="ja-JP" sz="1000">
                <a:solidFill>
                  <a:schemeClr val="tx1">
                    <a:lumMod val="65000"/>
                    <a:lumOff val="35000"/>
                  </a:schemeClr>
                </a:solidFill>
                <a:latin typeface="+mn-ea"/>
                <a:cs typeface="Hiragino Kaku Gothic Pro W3" charset="-128"/>
              </a:rPr>
              <a:t>(</a:t>
            </a:r>
            <a:r>
              <a:rPr lang="ja-JP" altLang="en-US" sz="1000">
                <a:solidFill>
                  <a:schemeClr val="tx1">
                    <a:lumMod val="65000"/>
                    <a:lumOff val="35000"/>
                  </a:schemeClr>
                </a:solidFill>
                <a:latin typeface="+mn-ea"/>
                <a:cs typeface="Hiragino Kaku Gothic Pro W3" charset="-128"/>
              </a:rPr>
              <a:t>請求書単位で請求伝票を分ける必要あり</a:t>
            </a:r>
            <a:r>
              <a:rPr lang="en-US" altLang="ja-JP" sz="1000">
                <a:solidFill>
                  <a:schemeClr val="tx1">
                    <a:lumMod val="65000"/>
                    <a:lumOff val="35000"/>
                  </a:schemeClr>
                </a:solidFill>
                <a:latin typeface="+mn-ea"/>
                <a:cs typeface="Hiragino Kaku Gothic Pro W3" charset="-128"/>
              </a:rPr>
              <a:t>)</a:t>
            </a:r>
            <a:r>
              <a:rPr lang="ja-JP" altLang="en-US" sz="1000">
                <a:solidFill>
                  <a:schemeClr val="tx1">
                    <a:lumMod val="65000"/>
                    <a:lumOff val="35000"/>
                  </a:schemeClr>
                </a:solidFill>
                <a:latin typeface="+mn-ea"/>
                <a:cs typeface="Hiragino Kaku Gothic Pro W3" charset="-128"/>
              </a:rPr>
              <a:t>に反しているため</a:t>
            </a:r>
            <a:r>
              <a:rPr lang="en-US" altLang="ja-JP" sz="1000">
                <a:solidFill>
                  <a:schemeClr val="tx1">
                    <a:lumMod val="65000"/>
                    <a:lumOff val="35000"/>
                  </a:schemeClr>
                </a:solidFill>
                <a:latin typeface="+mn-ea"/>
                <a:cs typeface="Hiragino Kaku Gothic Pro W3" charset="-128"/>
              </a:rPr>
              <a:t>NG</a:t>
            </a:r>
          </a:p>
        </p:txBody>
      </p:sp>
      <p:sp>
        <p:nvSpPr>
          <p:cNvPr id="10" name="Rectangle 2">
            <a:extLst>
              <a:ext uri="{FF2B5EF4-FFF2-40B4-BE49-F238E27FC236}">
                <a16:creationId xmlns:a16="http://schemas.microsoft.com/office/drawing/2014/main" id="{0D9C548E-B405-7656-E657-B4C1E75C4AF6}"/>
              </a:ext>
            </a:extLst>
          </p:cNvPr>
          <p:cNvSpPr>
            <a:spLocks noChangeArrowheads="1"/>
          </p:cNvSpPr>
          <p:nvPr/>
        </p:nvSpPr>
        <p:spPr bwMode="auto">
          <a:xfrm>
            <a:off x="4700588" y="32242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800" b="0" i="0" u="none" strike="noStrike" cap="none" normalizeH="0" baseline="0">
                <a:ln>
                  <a:noFill/>
                </a:ln>
                <a:solidFill>
                  <a:srgbClr val="000000"/>
                </a:solidFill>
                <a:effectLst/>
                <a:latin typeface="メイリオ" panose="020B0604030504040204" pitchFamily="50" charset="-128"/>
                <a:ea typeface="メイリオ" panose="020B0604030504040204" pitchFamily="50" charset="-128"/>
              </a:rPr>
              <a:t> </a:t>
            </a:r>
            <a:endParaRPr kumimoji="0" lang="ja-JP" altLang="ja-JP"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1800" b="0" i="0" u="none" strike="noStrike" cap="none" normalizeH="0" baseline="0">
              <a:ln>
                <a:noFill/>
              </a:ln>
              <a:solidFill>
                <a:schemeClr val="tx1"/>
              </a:solidFill>
              <a:effectLst/>
              <a:latin typeface="Arial" panose="020B0604020202020204" pitchFamily="34" charset="0"/>
            </a:endParaRPr>
          </a:p>
        </p:txBody>
      </p:sp>
      <p:graphicFrame>
        <p:nvGraphicFramePr>
          <p:cNvPr id="17" name="表 16">
            <a:extLst>
              <a:ext uri="{FF2B5EF4-FFF2-40B4-BE49-F238E27FC236}">
                <a16:creationId xmlns:a16="http://schemas.microsoft.com/office/drawing/2014/main" id="{9109A371-4E6E-725D-3252-41ED7C2F6CE0}"/>
              </a:ext>
            </a:extLst>
          </p:cNvPr>
          <p:cNvGraphicFramePr>
            <a:graphicFrameLocks noGrp="1"/>
          </p:cNvGraphicFramePr>
          <p:nvPr>
            <p:extLst>
              <p:ext uri="{D42A27DB-BD31-4B8C-83A1-F6EECF244321}">
                <p14:modId xmlns:p14="http://schemas.microsoft.com/office/powerpoint/2010/main" val="1035575118"/>
              </p:ext>
            </p:extLst>
          </p:nvPr>
        </p:nvGraphicFramePr>
        <p:xfrm>
          <a:off x="1327687" y="5106182"/>
          <a:ext cx="1887718" cy="920382"/>
        </p:xfrm>
        <a:graphic>
          <a:graphicData uri="http://schemas.openxmlformats.org/drawingml/2006/table">
            <a:tbl>
              <a:tblPr firstRow="1" bandRow="1">
                <a:tableStyleId>{5C22544A-7EE6-4342-B048-85BDC9FD1C3A}</a:tableStyleId>
              </a:tblPr>
              <a:tblGrid>
                <a:gridCol w="305664">
                  <a:extLst>
                    <a:ext uri="{9D8B030D-6E8A-4147-A177-3AD203B41FA5}">
                      <a16:colId xmlns:a16="http://schemas.microsoft.com/office/drawing/2014/main" val="3082294215"/>
                    </a:ext>
                  </a:extLst>
                </a:gridCol>
                <a:gridCol w="703467">
                  <a:extLst>
                    <a:ext uri="{9D8B030D-6E8A-4147-A177-3AD203B41FA5}">
                      <a16:colId xmlns:a16="http://schemas.microsoft.com/office/drawing/2014/main" val="61317595"/>
                    </a:ext>
                  </a:extLst>
                </a:gridCol>
                <a:gridCol w="878587">
                  <a:extLst>
                    <a:ext uri="{9D8B030D-6E8A-4147-A177-3AD203B41FA5}">
                      <a16:colId xmlns:a16="http://schemas.microsoft.com/office/drawing/2014/main" val="2341511463"/>
                    </a:ext>
                  </a:extLst>
                </a:gridCol>
              </a:tblGrid>
              <a:tr h="215031">
                <a:tc rowSpan="3">
                  <a:txBody>
                    <a:bodyPr/>
                    <a:lstStyle/>
                    <a:p>
                      <a:pPr algn="ctr"/>
                      <a:r>
                        <a:rPr kumimoji="1" lang="ja-JP" altLang="en-US" sz="900">
                          <a:solidFill>
                            <a:schemeClr val="bg1"/>
                          </a:solidFill>
                        </a:rPr>
                        <a:t>経理請求書</a:t>
                      </a:r>
                    </a:p>
                  </a:txBody>
                  <a:tcPr marL="78193" marR="78193" marT="39097" marB="39097" vert="eaVert">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3F6797"/>
                    </a:solidFill>
                  </a:tcPr>
                </a:tc>
                <a:tc>
                  <a:txBody>
                    <a:bodyPr/>
                    <a:lstStyle/>
                    <a:p>
                      <a:r>
                        <a:rPr kumimoji="1" lang="ja-JP" altLang="en-US" sz="900">
                          <a:solidFill>
                            <a:schemeClr val="tx1">
                              <a:lumMod val="65000"/>
                              <a:lumOff val="35000"/>
                            </a:schemeClr>
                          </a:solidFill>
                        </a:rPr>
                        <a:t>請求書</a:t>
                      </a:r>
                      <a:r>
                        <a:rPr kumimoji="1" lang="en-US" altLang="ja-JP" sz="900">
                          <a:solidFill>
                            <a:schemeClr val="tx1">
                              <a:lumMod val="65000"/>
                              <a:lumOff val="35000"/>
                            </a:schemeClr>
                          </a:solidFill>
                        </a:rPr>
                        <a:t>No</a:t>
                      </a:r>
                      <a:endParaRPr kumimoji="1" lang="ja-JP" altLang="en-US" sz="900">
                        <a:solidFill>
                          <a:schemeClr val="tx1">
                            <a:lumMod val="65000"/>
                            <a:lumOff val="35000"/>
                          </a:schemeClr>
                        </a:solidFill>
                      </a:endParaRPr>
                    </a:p>
                  </a:txBody>
                  <a:tcPr marL="78193" marR="78193" marT="39097" marB="39097"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kumimoji="1" lang="ja-JP" altLang="en-US" sz="900">
                          <a:solidFill>
                            <a:schemeClr val="tx1">
                              <a:lumMod val="65000"/>
                              <a:lumOff val="35000"/>
                            </a:schemeClr>
                          </a:solidFill>
                        </a:rPr>
                        <a:t>差分消費税額</a:t>
                      </a:r>
                      <a:endParaRPr kumimoji="1" lang="ja-JP" altLang="en-US" sz="1500">
                        <a:solidFill>
                          <a:schemeClr val="tx1">
                            <a:lumMod val="65000"/>
                            <a:lumOff val="35000"/>
                          </a:schemeClr>
                        </a:solidFill>
                      </a:endParaRPr>
                    </a:p>
                  </a:txBody>
                  <a:tcPr marL="78193" marR="78193" marT="39097" marB="39097"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12441594"/>
                  </a:ext>
                </a:extLst>
              </a:tr>
              <a:tr h="351869">
                <a:tc vMerge="1">
                  <a:txBody>
                    <a:bodyPr/>
                    <a:lstStyle/>
                    <a:p>
                      <a:endParaRPr kumimoji="1" lang="ja-JP" altLang="en-US"/>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S001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a:t>
                      </a:r>
                      <a:r>
                        <a:rPr kumimoji="1" lang="ja-JP" altLang="en-US" sz="9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請求書</a:t>
                      </a:r>
                      <a:r>
                        <a:rPr kumimoji="1" lang="en-US" altLang="ja-JP" sz="9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A)</a:t>
                      </a:r>
                      <a:endParaRPr kumimoji="1" lang="ja-JP" altLang="en-US" sz="900" b="0" i="0" u="none" strike="noStrike" kern="1200" cap="none" spc="0" normalizeH="0" baseline="0" noProof="0">
                        <a:ln>
                          <a:noFill/>
                        </a:ln>
                        <a:solidFill>
                          <a:srgbClr val="000000">
                            <a:lumMod val="65000"/>
                            <a:lumOff val="35000"/>
                          </a:srgbClr>
                        </a:solidFill>
                        <a:effectLst/>
                        <a:uLnTx/>
                        <a:uFillTx/>
                        <a:latin typeface="Meiryo UI"/>
                        <a:ea typeface="Meiryo UI"/>
                        <a:cs typeface="+mn-cs"/>
                      </a:endParaRPr>
                    </a:p>
                  </a:txBody>
                  <a:tcPr marL="78193" marR="78193" marT="39097" marB="39097"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0</a:t>
                      </a:r>
                      <a:endParaRPr kumimoji="1" lang="ja-JP" altLang="en-US" sz="1050" b="0" i="0" u="none" strike="noStrike" kern="1200" cap="none" spc="0" normalizeH="0" baseline="0" noProof="0">
                        <a:ln>
                          <a:noFill/>
                        </a:ln>
                        <a:solidFill>
                          <a:srgbClr val="000000">
                            <a:lumMod val="65000"/>
                            <a:lumOff val="35000"/>
                          </a:srgbClr>
                        </a:solidFill>
                        <a:effectLst/>
                        <a:uLnTx/>
                        <a:uFillTx/>
                        <a:latin typeface="Meiryo UI"/>
                        <a:ea typeface="Meiryo UI"/>
                        <a:cs typeface="+mn-cs"/>
                      </a:endParaRPr>
                    </a:p>
                  </a:txBody>
                  <a:tcPr marL="78193" marR="78193" marT="39097" marB="39097"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18315722"/>
                  </a:ext>
                </a:extLst>
              </a:tr>
              <a:tr h="351869">
                <a:tc vMerge="1">
                  <a:txBody>
                    <a:bodyPr/>
                    <a:lstStyle/>
                    <a:p>
                      <a:endParaRPr kumimoji="1" lang="ja-JP" altLang="en-US" sz="1100"/>
                    </a:p>
                  </a:txBody>
                  <a:tcPr vert="eaVert">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S002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srgbClr val="000000">
                              <a:lumMod val="65000"/>
                              <a:lumOff val="35000"/>
                            </a:srgbClr>
                          </a:solidFill>
                          <a:effectLst/>
                          <a:uLnTx/>
                          <a:uFillTx/>
                          <a:latin typeface="+mn-lt"/>
                          <a:ea typeface="+mn-ea"/>
                          <a:cs typeface="+mn-cs"/>
                        </a:rPr>
                        <a:t>(</a:t>
                      </a:r>
                      <a:r>
                        <a:rPr kumimoji="1" lang="ja-JP" altLang="en-US" sz="900" b="0" i="0" u="none" strike="noStrike" kern="1200" cap="none" spc="0" normalizeH="0" baseline="0" noProof="0">
                          <a:ln>
                            <a:noFill/>
                          </a:ln>
                          <a:solidFill>
                            <a:srgbClr val="000000">
                              <a:lumMod val="65000"/>
                              <a:lumOff val="35000"/>
                            </a:srgbClr>
                          </a:solidFill>
                          <a:effectLst/>
                          <a:uLnTx/>
                          <a:uFillTx/>
                          <a:latin typeface="+mn-lt"/>
                          <a:ea typeface="+mn-ea"/>
                          <a:cs typeface="+mn-cs"/>
                        </a:rPr>
                        <a:t>請求書</a:t>
                      </a:r>
                      <a:r>
                        <a:rPr kumimoji="1" lang="en-US" altLang="ja-JP" sz="900" b="0" i="0" u="none" strike="noStrike" kern="1200" cap="none" spc="0" normalizeH="0" baseline="0" noProof="0">
                          <a:ln>
                            <a:noFill/>
                          </a:ln>
                          <a:solidFill>
                            <a:srgbClr val="000000">
                              <a:lumMod val="65000"/>
                              <a:lumOff val="35000"/>
                            </a:srgbClr>
                          </a:solidFill>
                          <a:effectLst/>
                          <a:uLnTx/>
                          <a:uFillTx/>
                          <a:latin typeface="+mn-lt"/>
                          <a:ea typeface="+mn-ea"/>
                          <a:cs typeface="+mn-cs"/>
                        </a:rPr>
                        <a:t>B)</a:t>
                      </a:r>
                      <a:endParaRPr kumimoji="1" lang="ja-JP" altLang="en-US" sz="900" b="0" i="0" u="none" strike="noStrike" kern="1200" cap="none" spc="0" normalizeH="0" baseline="0" noProof="0">
                        <a:ln>
                          <a:noFill/>
                        </a:ln>
                        <a:solidFill>
                          <a:srgbClr val="000000">
                            <a:lumMod val="65000"/>
                            <a:lumOff val="35000"/>
                          </a:srgbClr>
                        </a:solidFill>
                        <a:effectLst/>
                        <a:uLnTx/>
                        <a:uFillTx/>
                        <a:latin typeface="+mn-lt"/>
                        <a:ea typeface="+mn-ea"/>
                        <a:cs typeface="+mn-cs"/>
                      </a:endParaRPr>
                    </a:p>
                  </a:txBody>
                  <a:tcPr marL="78193" marR="78193" marT="39097" marB="39097"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1</a:t>
                      </a:r>
                      <a:endParaRPr kumimoji="1" lang="ja-JP" altLang="en-US" sz="1050" b="0" i="0" u="none" strike="noStrike" kern="1200" cap="none" spc="0" normalizeH="0" baseline="0" noProof="0">
                        <a:ln>
                          <a:noFill/>
                        </a:ln>
                        <a:solidFill>
                          <a:srgbClr val="000000">
                            <a:lumMod val="65000"/>
                            <a:lumOff val="35000"/>
                          </a:srgbClr>
                        </a:solidFill>
                        <a:effectLst/>
                        <a:uLnTx/>
                        <a:uFillTx/>
                        <a:latin typeface="Meiryo UI"/>
                        <a:ea typeface="Meiryo UI"/>
                        <a:cs typeface="+mn-cs"/>
                      </a:endParaRPr>
                    </a:p>
                  </a:txBody>
                  <a:tcPr marL="78193" marR="78193" marT="39097" marB="39097"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44708691"/>
                  </a:ext>
                </a:extLst>
              </a:tr>
            </a:tbl>
          </a:graphicData>
        </a:graphic>
      </p:graphicFrame>
      <p:sp>
        <p:nvSpPr>
          <p:cNvPr id="33" name="吹き出し: 四角形 32">
            <a:extLst>
              <a:ext uri="{FF2B5EF4-FFF2-40B4-BE49-F238E27FC236}">
                <a16:creationId xmlns:a16="http://schemas.microsoft.com/office/drawing/2014/main" id="{6464E6D3-11BB-ECB9-28F0-FBB33CA3E230}"/>
              </a:ext>
            </a:extLst>
          </p:cNvPr>
          <p:cNvSpPr/>
          <p:nvPr/>
        </p:nvSpPr>
        <p:spPr>
          <a:xfrm>
            <a:off x="3412940" y="5692546"/>
            <a:ext cx="2642720" cy="353068"/>
          </a:xfrm>
          <a:prstGeom prst="wedgeRectCallout">
            <a:avLst>
              <a:gd name="adj1" fmla="val -53939"/>
              <a:gd name="adj2" fmla="val -16746"/>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kumimoji="1" lang="ja-JP" altLang="en-US" sz="1000">
                <a:solidFill>
                  <a:schemeClr val="accent4">
                    <a:lumMod val="65000"/>
                    <a:lumOff val="35000"/>
                  </a:schemeClr>
                </a:solidFill>
                <a:latin typeface="+mn-ea"/>
                <a:cs typeface="Hiragino Kaku Gothic Pro W3" charset="-128"/>
              </a:rPr>
              <a:t>請求書</a:t>
            </a:r>
            <a:r>
              <a:rPr lang="en-US" altLang="ja-JP" sz="1000">
                <a:solidFill>
                  <a:schemeClr val="accent4">
                    <a:lumMod val="65000"/>
                    <a:lumOff val="35000"/>
                  </a:schemeClr>
                </a:solidFill>
                <a:latin typeface="+mn-ea"/>
                <a:cs typeface="Hiragino Kaku Gothic Pro W3" charset="-128"/>
              </a:rPr>
              <a:t>B</a:t>
            </a:r>
            <a:r>
              <a:rPr lang="ja-JP" altLang="en-US" sz="1000">
                <a:solidFill>
                  <a:schemeClr val="accent4">
                    <a:lumMod val="65000"/>
                    <a:lumOff val="35000"/>
                  </a:schemeClr>
                </a:solidFill>
                <a:latin typeface="+mn-ea"/>
                <a:cs typeface="Hiragino Kaku Gothic Pro W3" charset="-128"/>
              </a:rPr>
              <a:t>を</a:t>
            </a:r>
            <a:r>
              <a:rPr kumimoji="1" lang="ja-JP" altLang="en-US" sz="1000">
                <a:solidFill>
                  <a:schemeClr val="accent4">
                    <a:lumMod val="65000"/>
                    <a:lumOff val="35000"/>
                  </a:schemeClr>
                </a:solidFill>
                <a:latin typeface="+mn-ea"/>
                <a:cs typeface="Hiragino Kaku Gothic Pro W3" charset="-128"/>
              </a:rPr>
              <a:t>確認すると、</a:t>
            </a:r>
            <a:r>
              <a:rPr kumimoji="1" lang="en-US" altLang="ja-JP" sz="1000">
                <a:solidFill>
                  <a:schemeClr val="accent4">
                    <a:lumMod val="65000"/>
                    <a:lumOff val="35000"/>
                  </a:schemeClr>
                </a:solidFill>
                <a:latin typeface="+mn-ea"/>
                <a:cs typeface="Hiragino Kaku Gothic Pro W3" charset="-128"/>
              </a:rPr>
              <a:t>1</a:t>
            </a:r>
            <a:r>
              <a:rPr kumimoji="1" lang="ja-JP" altLang="en-US" sz="1000">
                <a:solidFill>
                  <a:schemeClr val="accent4">
                    <a:lumMod val="65000"/>
                    <a:lumOff val="35000"/>
                  </a:schemeClr>
                </a:solidFill>
                <a:latin typeface="+mn-ea"/>
                <a:cs typeface="Hiragino Kaku Gothic Pro W3" charset="-128"/>
              </a:rPr>
              <a:t>円は消費税差額分と判断できる</a:t>
            </a:r>
          </a:p>
        </p:txBody>
      </p:sp>
      <p:sp>
        <p:nvSpPr>
          <p:cNvPr id="25" name="吹き出し: 四角形 24">
            <a:extLst>
              <a:ext uri="{FF2B5EF4-FFF2-40B4-BE49-F238E27FC236}">
                <a16:creationId xmlns:a16="http://schemas.microsoft.com/office/drawing/2014/main" id="{0449F4FE-C825-CF85-7187-58B3748C1F13}"/>
              </a:ext>
            </a:extLst>
          </p:cNvPr>
          <p:cNvSpPr/>
          <p:nvPr/>
        </p:nvSpPr>
        <p:spPr>
          <a:xfrm>
            <a:off x="9802669" y="5543684"/>
            <a:ext cx="1594468" cy="651420"/>
          </a:xfrm>
          <a:prstGeom prst="wedgeRectCallout">
            <a:avLst>
              <a:gd name="adj1" fmla="val 20671"/>
              <a:gd name="adj2" fmla="val -71260"/>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171450" indent="-171450">
              <a:buFont typeface="Arial" panose="020B0604020202020204" pitchFamily="34" charset="0"/>
              <a:buChar char="•"/>
            </a:pPr>
            <a:r>
              <a:rPr lang="ja-JP" altLang="en-US" sz="1000">
                <a:solidFill>
                  <a:schemeClr val="tx1">
                    <a:lumMod val="65000"/>
                    <a:lumOff val="35000"/>
                  </a:schemeClr>
                </a:solidFill>
                <a:latin typeface="+mn-ea"/>
                <a:cs typeface="Hiragino Kaku Gothic Pro W3" charset="-128"/>
              </a:rPr>
              <a:t>参照テーブル追加</a:t>
            </a:r>
            <a:endParaRPr lang="en-US" altLang="ja-JP" sz="1000">
              <a:solidFill>
                <a:schemeClr val="tx1">
                  <a:lumMod val="65000"/>
                  <a:lumOff val="35000"/>
                </a:schemeClr>
              </a:solidFill>
              <a:latin typeface="+mn-ea"/>
              <a:cs typeface="Hiragino Kaku Gothic Pro W3" charset="-128"/>
            </a:endParaRPr>
          </a:p>
          <a:p>
            <a:pPr marL="171450" indent="-171450">
              <a:buFont typeface="Arial" panose="020B0604020202020204" pitchFamily="34" charset="0"/>
              <a:buChar char="•"/>
            </a:pPr>
            <a:r>
              <a:rPr lang="ja-JP" altLang="en-US" sz="1000">
                <a:solidFill>
                  <a:schemeClr val="tx1">
                    <a:lumMod val="65000"/>
                    <a:lumOff val="35000"/>
                  </a:schemeClr>
                </a:solidFill>
                <a:latin typeface="+mn-ea"/>
                <a:cs typeface="Hiragino Kaku Gothic Pro W3" charset="-128"/>
              </a:rPr>
              <a:t>新規ロジック検討</a:t>
            </a:r>
            <a:endParaRPr lang="en-US" altLang="ja-JP" sz="1000">
              <a:solidFill>
                <a:schemeClr val="tx1">
                  <a:lumMod val="65000"/>
                  <a:lumOff val="35000"/>
                </a:schemeClr>
              </a:solidFill>
              <a:latin typeface="+mn-ea"/>
              <a:cs typeface="Hiragino Kaku Gothic Pro W3" charset="-128"/>
            </a:endParaRPr>
          </a:p>
          <a:p>
            <a:r>
              <a:rPr lang="en-US" altLang="ja-JP" sz="1000">
                <a:solidFill>
                  <a:schemeClr val="tx1">
                    <a:lumMod val="65000"/>
                    <a:lumOff val="35000"/>
                  </a:schemeClr>
                </a:solidFill>
                <a:latin typeface="+mn-ea"/>
                <a:cs typeface="Hiragino Kaku Gothic Pro W3" charset="-128"/>
              </a:rPr>
              <a:t>※</a:t>
            </a:r>
            <a:r>
              <a:rPr lang="ja-JP" altLang="en-US" sz="1000">
                <a:solidFill>
                  <a:schemeClr val="tx1">
                    <a:lumMod val="65000"/>
                    <a:lumOff val="35000"/>
                  </a:schemeClr>
                </a:solidFill>
                <a:latin typeface="+mn-ea"/>
                <a:cs typeface="Hiragino Kaku Gothic Pro W3" charset="-128"/>
              </a:rPr>
              <a:t>反映にタイムラグがあるため</a:t>
            </a:r>
            <a:br>
              <a:rPr lang="en-US" altLang="ja-JP" sz="1000">
                <a:solidFill>
                  <a:schemeClr val="tx1">
                    <a:lumMod val="65000"/>
                    <a:lumOff val="35000"/>
                  </a:schemeClr>
                </a:solidFill>
                <a:latin typeface="+mn-ea"/>
                <a:cs typeface="Hiragino Kaku Gothic Pro W3" charset="-128"/>
              </a:rPr>
            </a:br>
            <a:r>
              <a:rPr lang="ja-JP" altLang="en-US" sz="1000">
                <a:solidFill>
                  <a:schemeClr val="tx1">
                    <a:lumMod val="65000"/>
                    <a:lumOff val="35000"/>
                  </a:schemeClr>
                </a:solidFill>
                <a:latin typeface="+mn-ea"/>
                <a:cs typeface="Hiragino Kaku Gothic Pro W3" charset="-128"/>
              </a:rPr>
              <a:t>　 同時実行は救えない</a:t>
            </a:r>
            <a:endParaRPr lang="en-US" altLang="ja-JP" sz="1000">
              <a:solidFill>
                <a:schemeClr val="tx1">
                  <a:lumMod val="65000"/>
                  <a:lumOff val="35000"/>
                </a:schemeClr>
              </a:solidFill>
              <a:latin typeface="+mn-ea"/>
              <a:cs typeface="Hiragino Kaku Gothic Pro W3" charset="-128"/>
            </a:endParaRPr>
          </a:p>
        </p:txBody>
      </p:sp>
      <p:sp>
        <p:nvSpPr>
          <p:cNvPr id="34" name="フローチャート: 内部記憶 33">
            <a:extLst>
              <a:ext uri="{FF2B5EF4-FFF2-40B4-BE49-F238E27FC236}">
                <a16:creationId xmlns:a16="http://schemas.microsoft.com/office/drawing/2014/main" id="{8759A35F-5CDE-FC2B-8A89-6767D4AF3268}"/>
              </a:ext>
            </a:extLst>
          </p:cNvPr>
          <p:cNvSpPr/>
          <p:nvPr/>
        </p:nvSpPr>
        <p:spPr>
          <a:xfrm>
            <a:off x="7707885" y="5020765"/>
            <a:ext cx="770156" cy="249442"/>
          </a:xfrm>
          <a:prstGeom prst="flowChartInternalStorage">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en-US" altLang="ja-JP" sz="900">
                <a:solidFill>
                  <a:schemeClr val="accent4">
                    <a:lumMod val="65000"/>
                    <a:lumOff val="35000"/>
                  </a:schemeClr>
                </a:solidFill>
                <a:latin typeface="+mn-ea"/>
                <a:cs typeface="Hiragino Kaku Gothic Pro W3" charset="-128"/>
              </a:rPr>
              <a:t>Neo</a:t>
            </a:r>
            <a:r>
              <a:rPr kumimoji="1" lang="ja-JP" altLang="en-US" sz="900">
                <a:solidFill>
                  <a:schemeClr val="accent4">
                    <a:lumMod val="65000"/>
                    <a:lumOff val="35000"/>
                  </a:schemeClr>
                </a:solidFill>
                <a:latin typeface="+mn-ea"/>
                <a:cs typeface="Hiragino Kaku Gothic Pro W3" charset="-128"/>
              </a:rPr>
              <a:t>請求</a:t>
            </a:r>
          </a:p>
        </p:txBody>
      </p:sp>
      <p:sp>
        <p:nvSpPr>
          <p:cNvPr id="41" name="フローチャート: 内部記憶 40">
            <a:extLst>
              <a:ext uri="{FF2B5EF4-FFF2-40B4-BE49-F238E27FC236}">
                <a16:creationId xmlns:a16="http://schemas.microsoft.com/office/drawing/2014/main" id="{129B7158-6D59-703C-F051-284002617E60}"/>
              </a:ext>
            </a:extLst>
          </p:cNvPr>
          <p:cNvSpPr/>
          <p:nvPr/>
        </p:nvSpPr>
        <p:spPr>
          <a:xfrm>
            <a:off x="7707885" y="5322020"/>
            <a:ext cx="770156" cy="249442"/>
          </a:xfrm>
          <a:prstGeom prst="flowChartInternalStorage">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900">
                <a:solidFill>
                  <a:schemeClr val="accent4">
                    <a:lumMod val="65000"/>
                    <a:lumOff val="35000"/>
                  </a:schemeClr>
                </a:solidFill>
                <a:latin typeface="+mn-ea"/>
                <a:cs typeface="Hiragino Kaku Gothic Pro W3" charset="-128"/>
              </a:rPr>
              <a:t>経理入金</a:t>
            </a:r>
          </a:p>
        </p:txBody>
      </p:sp>
      <p:sp>
        <p:nvSpPr>
          <p:cNvPr id="46" name="フローチャート: 内部記憶 45">
            <a:extLst>
              <a:ext uri="{FF2B5EF4-FFF2-40B4-BE49-F238E27FC236}">
                <a16:creationId xmlns:a16="http://schemas.microsoft.com/office/drawing/2014/main" id="{A431D344-C4D7-E7A6-C9DA-4E070DDBD380}"/>
              </a:ext>
            </a:extLst>
          </p:cNvPr>
          <p:cNvSpPr/>
          <p:nvPr/>
        </p:nvSpPr>
        <p:spPr>
          <a:xfrm>
            <a:off x="7707885" y="5620799"/>
            <a:ext cx="770156" cy="249442"/>
          </a:xfrm>
          <a:prstGeom prst="flowChartInternalStorage">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900">
                <a:solidFill>
                  <a:schemeClr val="accent4">
                    <a:lumMod val="65000"/>
                    <a:lumOff val="35000"/>
                  </a:schemeClr>
                </a:solidFill>
                <a:latin typeface="+mn-ea"/>
                <a:cs typeface="Hiragino Kaku Gothic Pro W3" charset="-128"/>
              </a:rPr>
              <a:t>経理入金</a:t>
            </a:r>
            <a:endParaRPr kumimoji="1" lang="en-US" altLang="ja-JP" sz="900">
              <a:solidFill>
                <a:schemeClr val="accent4">
                  <a:lumMod val="65000"/>
                  <a:lumOff val="35000"/>
                </a:schemeClr>
              </a:solidFill>
              <a:latin typeface="+mn-ea"/>
              <a:cs typeface="Hiragino Kaku Gothic Pro W3" charset="-128"/>
            </a:endParaRPr>
          </a:p>
          <a:p>
            <a:pPr algn="ctr"/>
            <a:r>
              <a:rPr kumimoji="1" lang="ja-JP" altLang="en-US" sz="900">
                <a:solidFill>
                  <a:schemeClr val="accent4">
                    <a:lumMod val="65000"/>
                    <a:lumOff val="35000"/>
                  </a:schemeClr>
                </a:solidFill>
                <a:latin typeface="+mn-ea"/>
                <a:cs typeface="Hiragino Kaku Gothic Pro W3" charset="-128"/>
              </a:rPr>
              <a:t>引当</a:t>
            </a:r>
          </a:p>
        </p:txBody>
      </p:sp>
      <p:sp>
        <p:nvSpPr>
          <p:cNvPr id="61" name="フローチャート: 内部記憶 60">
            <a:extLst>
              <a:ext uri="{FF2B5EF4-FFF2-40B4-BE49-F238E27FC236}">
                <a16:creationId xmlns:a16="http://schemas.microsoft.com/office/drawing/2014/main" id="{ECCB14EA-9D9E-BA4E-8F03-B663090271CA}"/>
              </a:ext>
            </a:extLst>
          </p:cNvPr>
          <p:cNvSpPr/>
          <p:nvPr/>
        </p:nvSpPr>
        <p:spPr>
          <a:xfrm>
            <a:off x="7707885" y="5895433"/>
            <a:ext cx="770156" cy="249442"/>
          </a:xfrm>
          <a:prstGeom prst="flowChartInternalStorage">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900">
                <a:solidFill>
                  <a:schemeClr val="accent4">
                    <a:lumMod val="65000"/>
                    <a:lumOff val="35000"/>
                  </a:schemeClr>
                </a:solidFill>
                <a:latin typeface="+mn-ea"/>
                <a:cs typeface="Hiragino Kaku Gothic Pro W3" charset="-128"/>
              </a:rPr>
              <a:t>経理請求書</a:t>
            </a:r>
          </a:p>
        </p:txBody>
      </p:sp>
      <p:sp>
        <p:nvSpPr>
          <p:cNvPr id="62" name="フローチャート: 内部記憶 61">
            <a:extLst>
              <a:ext uri="{FF2B5EF4-FFF2-40B4-BE49-F238E27FC236}">
                <a16:creationId xmlns:a16="http://schemas.microsoft.com/office/drawing/2014/main" id="{6A6A7617-C5E9-B7A9-873F-1D1A13FA8516}"/>
              </a:ext>
            </a:extLst>
          </p:cNvPr>
          <p:cNvSpPr/>
          <p:nvPr/>
        </p:nvSpPr>
        <p:spPr>
          <a:xfrm>
            <a:off x="10483682" y="5105038"/>
            <a:ext cx="770156" cy="249442"/>
          </a:xfrm>
          <a:prstGeom prst="flowChartInternalStorage">
            <a:avLst/>
          </a:prstGeom>
          <a:solidFill>
            <a:srgbClr val="ECF5F8"/>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900" b="1">
                <a:solidFill>
                  <a:srgbClr val="3F6797"/>
                </a:solidFill>
                <a:effectLst>
                  <a:glow rad="127000">
                    <a:schemeClr val="bg1"/>
                  </a:glow>
                </a:effectLst>
                <a:latin typeface="+mn-ea"/>
                <a:cs typeface="Hiragino Kaku Gothic Pro W3" charset="-128"/>
              </a:rPr>
              <a:t>会計伝票</a:t>
            </a:r>
            <a:endParaRPr kumimoji="1" lang="en-US" altLang="ja-JP" sz="900" b="1">
              <a:solidFill>
                <a:srgbClr val="3F6797"/>
              </a:solidFill>
              <a:effectLst>
                <a:glow rad="127000">
                  <a:schemeClr val="bg1"/>
                </a:glow>
              </a:effectLst>
              <a:latin typeface="+mn-ea"/>
              <a:cs typeface="Hiragino Kaku Gothic Pro W3" charset="-128"/>
            </a:endParaRPr>
          </a:p>
          <a:p>
            <a:pPr algn="ctr"/>
            <a:r>
              <a:rPr kumimoji="1" lang="ja-JP" altLang="en-US" sz="900" b="1">
                <a:solidFill>
                  <a:srgbClr val="3F6797"/>
                </a:solidFill>
                <a:effectLst>
                  <a:glow rad="127000">
                    <a:schemeClr val="bg1"/>
                  </a:glow>
                </a:effectLst>
                <a:latin typeface="+mn-ea"/>
                <a:cs typeface="Hiragino Kaku Gothic Pro W3" charset="-128"/>
              </a:rPr>
              <a:t>明細</a:t>
            </a:r>
          </a:p>
        </p:txBody>
      </p:sp>
      <p:sp>
        <p:nvSpPr>
          <p:cNvPr id="63" name="正方形/長方形 62">
            <a:extLst>
              <a:ext uri="{FF2B5EF4-FFF2-40B4-BE49-F238E27FC236}">
                <a16:creationId xmlns:a16="http://schemas.microsoft.com/office/drawing/2014/main" id="{1F575330-68A0-7145-77B0-1B3CA27C577E}"/>
              </a:ext>
            </a:extLst>
          </p:cNvPr>
          <p:cNvSpPr/>
          <p:nvPr/>
        </p:nvSpPr>
        <p:spPr>
          <a:xfrm>
            <a:off x="8843819" y="5031141"/>
            <a:ext cx="734518" cy="397236"/>
          </a:xfrm>
          <a:prstGeom prst="rect">
            <a:avLst/>
          </a:prstGeom>
          <a:solidFill>
            <a:schemeClr val="bg1"/>
          </a:solidFill>
          <a:ln w="952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000">
                <a:solidFill>
                  <a:schemeClr val="tx1">
                    <a:lumMod val="65000"/>
                    <a:lumOff val="35000"/>
                  </a:schemeClr>
                </a:solidFill>
                <a:effectLst>
                  <a:glow rad="127000">
                    <a:schemeClr val="bg1"/>
                  </a:glow>
                </a:effectLst>
                <a:latin typeface="Meiryo UI" panose="020B0604030504040204" pitchFamily="50" charset="-128"/>
                <a:ea typeface="Meiryo UI" panose="020B0604030504040204" pitchFamily="50" charset="-128"/>
              </a:rPr>
              <a:t>過渡期伝票</a:t>
            </a:r>
            <a:endParaRPr lang="en-US" altLang="ja-JP" sz="1000">
              <a:solidFill>
                <a:schemeClr val="tx1">
                  <a:lumMod val="65000"/>
                  <a:lumOff val="35000"/>
                </a:schemeClr>
              </a:solidFill>
              <a:effectLst>
                <a:glow rad="127000">
                  <a:schemeClr val="bg1"/>
                </a:glow>
              </a:effectLst>
              <a:latin typeface="Meiryo UI" panose="020B0604030504040204" pitchFamily="50" charset="-128"/>
              <a:ea typeface="Meiryo UI" panose="020B0604030504040204" pitchFamily="50" charset="-128"/>
            </a:endParaRPr>
          </a:p>
          <a:p>
            <a:pPr algn="ctr"/>
            <a:r>
              <a:rPr lang="ja-JP" altLang="en-US" sz="1000">
                <a:solidFill>
                  <a:schemeClr val="tx1">
                    <a:lumMod val="65000"/>
                    <a:lumOff val="35000"/>
                  </a:schemeClr>
                </a:solidFill>
                <a:effectLst>
                  <a:glow rad="127000">
                    <a:schemeClr val="bg1"/>
                  </a:glow>
                </a:effectLst>
                <a:latin typeface="Meiryo UI" panose="020B0604030504040204" pitchFamily="50" charset="-128"/>
                <a:ea typeface="Meiryo UI" panose="020B0604030504040204" pitchFamily="50" charset="-128"/>
              </a:rPr>
              <a:t>作成ツール</a:t>
            </a:r>
          </a:p>
        </p:txBody>
      </p:sp>
      <p:grpSp>
        <p:nvGrpSpPr>
          <p:cNvPr id="64" name="グループ化 63">
            <a:extLst>
              <a:ext uri="{FF2B5EF4-FFF2-40B4-BE49-F238E27FC236}">
                <a16:creationId xmlns:a16="http://schemas.microsoft.com/office/drawing/2014/main" id="{5B993F8B-8B91-EFF0-9844-4FF775A3005B}"/>
              </a:ext>
            </a:extLst>
          </p:cNvPr>
          <p:cNvGrpSpPr/>
          <p:nvPr/>
        </p:nvGrpSpPr>
        <p:grpSpPr>
          <a:xfrm>
            <a:off x="8906434" y="5612923"/>
            <a:ext cx="609289" cy="538344"/>
            <a:chOff x="8445722" y="4375147"/>
            <a:chExt cx="756478" cy="668396"/>
          </a:xfrm>
        </p:grpSpPr>
        <p:pic>
          <p:nvPicPr>
            <p:cNvPr id="65" name="グラフィックス 64">
              <a:extLst>
                <a:ext uri="{FF2B5EF4-FFF2-40B4-BE49-F238E27FC236}">
                  <a16:creationId xmlns:a16="http://schemas.microsoft.com/office/drawing/2014/main" id="{026293E3-BFD1-3542-761D-0E40C3CCED47}"/>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45722" y="4565313"/>
              <a:ext cx="380331" cy="380331"/>
            </a:xfrm>
            <a:prstGeom prst="rect">
              <a:avLst/>
            </a:prstGeom>
          </p:spPr>
        </p:pic>
        <p:pic>
          <p:nvPicPr>
            <p:cNvPr id="66" name="グラフィックス 65">
              <a:extLst>
                <a:ext uri="{FF2B5EF4-FFF2-40B4-BE49-F238E27FC236}">
                  <a16:creationId xmlns:a16="http://schemas.microsoft.com/office/drawing/2014/main" id="{75238346-7287-4FF4-7579-E9F95D655576}"/>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749725" y="4375147"/>
              <a:ext cx="380331" cy="380331"/>
            </a:xfrm>
            <a:prstGeom prst="rect">
              <a:avLst/>
            </a:prstGeom>
          </p:spPr>
        </p:pic>
        <p:sp>
          <p:nvSpPr>
            <p:cNvPr id="67" name="正方形/長方形 66">
              <a:extLst>
                <a:ext uri="{FF2B5EF4-FFF2-40B4-BE49-F238E27FC236}">
                  <a16:creationId xmlns:a16="http://schemas.microsoft.com/office/drawing/2014/main" id="{1DD89B4C-86A0-EA96-30D6-8FE1A14F9F34}"/>
                </a:ext>
              </a:extLst>
            </p:cNvPr>
            <p:cNvSpPr/>
            <p:nvPr/>
          </p:nvSpPr>
          <p:spPr>
            <a:xfrm>
              <a:off x="8749725" y="4847747"/>
              <a:ext cx="452475" cy="195796"/>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i="0" u="none" strike="noStrike" kern="1200" cap="none" spc="0" normalizeH="0" baseline="0" noProof="0">
                  <a:ln>
                    <a:noFill/>
                  </a:ln>
                  <a:solidFill>
                    <a:srgbClr val="000000">
                      <a:lumMod val="65000"/>
                      <a:lumOff val="35000"/>
                    </a:srgbClr>
                  </a:solidFill>
                  <a:effectLst/>
                  <a:uLnTx/>
                  <a:uFillTx/>
                  <a:latin typeface="Meiryo UI"/>
                  <a:ea typeface="Meiryo UI"/>
                  <a:cs typeface="+mn-cs"/>
                </a:rPr>
                <a:t>経理</a:t>
              </a:r>
            </a:p>
          </p:txBody>
        </p:sp>
      </p:grpSp>
      <p:cxnSp>
        <p:nvCxnSpPr>
          <p:cNvPr id="70" name="直線矢印コネクタ 69">
            <a:extLst>
              <a:ext uri="{FF2B5EF4-FFF2-40B4-BE49-F238E27FC236}">
                <a16:creationId xmlns:a16="http://schemas.microsoft.com/office/drawing/2014/main" id="{AC11B9EA-5282-1CE2-6EDC-631076B74AC9}"/>
              </a:ext>
            </a:extLst>
          </p:cNvPr>
          <p:cNvCxnSpPr>
            <a:stCxn id="66" idx="0"/>
            <a:endCxn id="63" idx="2"/>
          </p:cNvCxnSpPr>
          <p:nvPr/>
        </p:nvCxnSpPr>
        <p:spPr>
          <a:xfrm flipH="1" flipV="1">
            <a:off x="9211078" y="5428377"/>
            <a:ext cx="0" cy="184546"/>
          </a:xfrm>
          <a:prstGeom prst="straightConnector1">
            <a:avLst/>
          </a:prstGeom>
          <a:ln>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2" name="コネクタ: カギ線 71">
            <a:extLst>
              <a:ext uri="{FF2B5EF4-FFF2-40B4-BE49-F238E27FC236}">
                <a16:creationId xmlns:a16="http://schemas.microsoft.com/office/drawing/2014/main" id="{65CFDC86-150E-1DCB-1972-0472BCAB4E98}"/>
              </a:ext>
            </a:extLst>
          </p:cNvPr>
          <p:cNvCxnSpPr>
            <a:stCxn id="63" idx="1"/>
            <a:endCxn id="34" idx="3"/>
          </p:cNvCxnSpPr>
          <p:nvPr/>
        </p:nvCxnSpPr>
        <p:spPr>
          <a:xfrm rot="10800000">
            <a:off x="8478041" y="5145487"/>
            <a:ext cx="365778" cy="84273"/>
          </a:xfrm>
          <a:prstGeom prst="bentConnector3">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コネクタ: カギ線 72">
            <a:extLst>
              <a:ext uri="{FF2B5EF4-FFF2-40B4-BE49-F238E27FC236}">
                <a16:creationId xmlns:a16="http://schemas.microsoft.com/office/drawing/2014/main" id="{71571440-479E-5437-C59D-526E9E108879}"/>
              </a:ext>
            </a:extLst>
          </p:cNvPr>
          <p:cNvCxnSpPr>
            <a:cxnSpLocks/>
            <a:stCxn id="63" idx="1"/>
            <a:endCxn id="46" idx="3"/>
          </p:cNvCxnSpPr>
          <p:nvPr/>
        </p:nvCxnSpPr>
        <p:spPr>
          <a:xfrm rot="10800000" flipV="1">
            <a:off x="8478041" y="5229758"/>
            <a:ext cx="365778" cy="515761"/>
          </a:xfrm>
          <a:prstGeom prst="bentConnector3">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コネクタ: カギ線 73">
            <a:extLst>
              <a:ext uri="{FF2B5EF4-FFF2-40B4-BE49-F238E27FC236}">
                <a16:creationId xmlns:a16="http://schemas.microsoft.com/office/drawing/2014/main" id="{4CB6ED08-7B3D-BA8D-FA1A-9D9D7F02399A}"/>
              </a:ext>
            </a:extLst>
          </p:cNvPr>
          <p:cNvCxnSpPr>
            <a:cxnSpLocks/>
            <a:stCxn id="63" idx="1"/>
            <a:endCxn id="41" idx="3"/>
          </p:cNvCxnSpPr>
          <p:nvPr/>
        </p:nvCxnSpPr>
        <p:spPr>
          <a:xfrm rot="10800000" flipV="1">
            <a:off x="8478041" y="5229759"/>
            <a:ext cx="365778" cy="216982"/>
          </a:xfrm>
          <a:prstGeom prst="bentConnector3">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5" name="コネクタ: カギ線 74">
            <a:extLst>
              <a:ext uri="{FF2B5EF4-FFF2-40B4-BE49-F238E27FC236}">
                <a16:creationId xmlns:a16="http://schemas.microsoft.com/office/drawing/2014/main" id="{7873A7E1-715D-3C4D-08DB-9435963D345E}"/>
              </a:ext>
            </a:extLst>
          </p:cNvPr>
          <p:cNvCxnSpPr>
            <a:cxnSpLocks/>
            <a:stCxn id="63" idx="1"/>
            <a:endCxn id="61" idx="3"/>
          </p:cNvCxnSpPr>
          <p:nvPr/>
        </p:nvCxnSpPr>
        <p:spPr>
          <a:xfrm rot="10800000" flipV="1">
            <a:off x="8478041" y="5229758"/>
            <a:ext cx="365778" cy="790395"/>
          </a:xfrm>
          <a:prstGeom prst="bentConnector3">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線矢印コネクタ 92">
            <a:extLst>
              <a:ext uri="{FF2B5EF4-FFF2-40B4-BE49-F238E27FC236}">
                <a16:creationId xmlns:a16="http://schemas.microsoft.com/office/drawing/2014/main" id="{A14F8839-7AF2-94CF-4EA8-433F307CD9E3}"/>
              </a:ext>
            </a:extLst>
          </p:cNvPr>
          <p:cNvCxnSpPr>
            <a:stCxn id="63" idx="3"/>
            <a:endCxn id="62" idx="1"/>
          </p:cNvCxnSpPr>
          <p:nvPr/>
        </p:nvCxnSpPr>
        <p:spPr>
          <a:xfrm>
            <a:off x="9578337" y="5229759"/>
            <a:ext cx="905345"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直線コネクタ 100">
            <a:extLst>
              <a:ext uri="{FF2B5EF4-FFF2-40B4-BE49-F238E27FC236}">
                <a16:creationId xmlns:a16="http://schemas.microsoft.com/office/drawing/2014/main" id="{2E73EAC2-83CB-7C87-433B-C16CF47C2EF5}"/>
              </a:ext>
            </a:extLst>
          </p:cNvPr>
          <p:cNvCxnSpPr>
            <a:cxnSpLocks/>
            <a:stCxn id="55" idx="1"/>
            <a:endCxn id="38" idx="0"/>
          </p:cNvCxnSpPr>
          <p:nvPr/>
        </p:nvCxnSpPr>
        <p:spPr>
          <a:xfrm flipH="1">
            <a:off x="9227273" y="4084551"/>
            <a:ext cx="1054293" cy="460901"/>
          </a:xfrm>
          <a:prstGeom prst="line">
            <a:avLst/>
          </a:prstGeom>
          <a:ln>
            <a:solidFill>
              <a:schemeClr val="bg1">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48" name="グループ化 47">
            <a:extLst>
              <a:ext uri="{FF2B5EF4-FFF2-40B4-BE49-F238E27FC236}">
                <a16:creationId xmlns:a16="http://schemas.microsoft.com/office/drawing/2014/main" id="{49F1A37A-F9F9-A1EB-6238-DC87B4162A14}"/>
              </a:ext>
            </a:extLst>
          </p:cNvPr>
          <p:cNvGrpSpPr/>
          <p:nvPr/>
        </p:nvGrpSpPr>
        <p:grpSpPr>
          <a:xfrm>
            <a:off x="316292" y="1281232"/>
            <a:ext cx="11521708" cy="1528898"/>
            <a:chOff x="316292" y="1281232"/>
            <a:chExt cx="11521708" cy="1528898"/>
          </a:xfrm>
        </p:grpSpPr>
        <p:sp>
          <p:nvSpPr>
            <p:cNvPr id="24" name="正方形/長方形 23">
              <a:extLst>
                <a:ext uri="{FF2B5EF4-FFF2-40B4-BE49-F238E27FC236}">
                  <a16:creationId xmlns:a16="http://schemas.microsoft.com/office/drawing/2014/main" id="{D085D3E8-31CA-73C0-878F-F4CAFB2B7C0C}"/>
                </a:ext>
              </a:extLst>
            </p:cNvPr>
            <p:cNvSpPr/>
            <p:nvPr/>
          </p:nvSpPr>
          <p:spPr>
            <a:xfrm>
              <a:off x="1209340" y="1281232"/>
              <a:ext cx="5221455"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71438" algn="ctr">
                <a:lnSpc>
                  <a:spcPts val="1500"/>
                </a:lnSpc>
              </a:pPr>
              <a:r>
                <a:rPr lang="ja-JP" altLang="en-US" sz="1200">
                  <a:solidFill>
                    <a:schemeClr val="tx1">
                      <a:lumMod val="65000"/>
                      <a:lumOff val="35000"/>
                    </a:schemeClr>
                  </a:solidFill>
                  <a:latin typeface="+mn-ea"/>
                  <a:cs typeface="Hiragino Kaku Gothic Pro W3" charset="-128"/>
                </a:rPr>
                <a:t>事例①</a:t>
              </a:r>
              <a:endParaRPr lang="en-US" altLang="ja-JP" sz="1200">
                <a:solidFill>
                  <a:schemeClr val="tx1">
                    <a:lumMod val="65000"/>
                    <a:lumOff val="35000"/>
                  </a:schemeClr>
                </a:solidFill>
                <a:latin typeface="+mn-ea"/>
                <a:cs typeface="Hiragino Kaku Gothic Pro W3" charset="-128"/>
              </a:endParaRPr>
            </a:p>
          </p:txBody>
        </p:sp>
        <p:sp>
          <p:nvSpPr>
            <p:cNvPr id="26" name="正方形/長方形 25">
              <a:extLst>
                <a:ext uri="{FF2B5EF4-FFF2-40B4-BE49-F238E27FC236}">
                  <a16:creationId xmlns:a16="http://schemas.microsoft.com/office/drawing/2014/main" id="{C59DB03C-38BE-D679-2717-2F59BB044AD7}"/>
                </a:ext>
              </a:extLst>
            </p:cNvPr>
            <p:cNvSpPr/>
            <p:nvPr/>
          </p:nvSpPr>
          <p:spPr>
            <a:xfrm>
              <a:off x="316292" y="1624864"/>
              <a:ext cx="828000" cy="1185266"/>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lnSpc>
                  <a:spcPts val="1500"/>
                </a:lnSpc>
              </a:pPr>
              <a:r>
                <a:rPr lang="ja-JP" altLang="en-US" sz="1200">
                  <a:solidFill>
                    <a:schemeClr val="tx1">
                      <a:lumMod val="65000"/>
                      <a:lumOff val="35000"/>
                    </a:schemeClr>
                  </a:solidFill>
                  <a:latin typeface="+mn-ea"/>
                  <a:cs typeface="Hiragino Kaku Gothic Pro W3" charset="-128"/>
                </a:rPr>
                <a:t>消込条件</a:t>
              </a:r>
              <a:endParaRPr lang="en-US" altLang="ja-JP" sz="1200">
                <a:solidFill>
                  <a:schemeClr val="tx1">
                    <a:lumMod val="65000"/>
                    <a:lumOff val="35000"/>
                  </a:schemeClr>
                </a:solidFill>
                <a:latin typeface="+mn-ea"/>
                <a:cs typeface="Hiragino Kaku Gothic Pro W3" charset="-128"/>
              </a:endParaRPr>
            </a:p>
          </p:txBody>
        </p:sp>
        <p:sp>
          <p:nvSpPr>
            <p:cNvPr id="8" name="正方形/長方形 7">
              <a:extLst>
                <a:ext uri="{FF2B5EF4-FFF2-40B4-BE49-F238E27FC236}">
                  <a16:creationId xmlns:a16="http://schemas.microsoft.com/office/drawing/2014/main" id="{B570E752-30E4-B02B-0927-D3845FBFC596}"/>
                </a:ext>
              </a:extLst>
            </p:cNvPr>
            <p:cNvSpPr/>
            <p:nvPr/>
          </p:nvSpPr>
          <p:spPr>
            <a:xfrm>
              <a:off x="6616545" y="1281232"/>
              <a:ext cx="5221455"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71438" algn="ctr">
                <a:lnSpc>
                  <a:spcPts val="1500"/>
                </a:lnSpc>
              </a:pPr>
              <a:r>
                <a:rPr lang="ja-JP" altLang="en-US" sz="1200">
                  <a:solidFill>
                    <a:schemeClr val="tx1">
                      <a:lumMod val="65000"/>
                      <a:lumOff val="35000"/>
                    </a:schemeClr>
                  </a:solidFill>
                  <a:latin typeface="+mn-ea"/>
                  <a:cs typeface="Hiragino Kaku Gothic Pro W3" charset="-128"/>
                </a:rPr>
                <a:t>事例②</a:t>
              </a:r>
              <a:endParaRPr lang="en-US" altLang="ja-JP" sz="1200">
                <a:solidFill>
                  <a:schemeClr val="tx1">
                    <a:lumMod val="65000"/>
                    <a:lumOff val="35000"/>
                  </a:schemeClr>
                </a:solidFill>
                <a:latin typeface="+mn-ea"/>
                <a:cs typeface="Hiragino Kaku Gothic Pro W3" charset="-128"/>
              </a:endParaRPr>
            </a:p>
          </p:txBody>
        </p:sp>
      </p:grpSp>
      <p:sp>
        <p:nvSpPr>
          <p:cNvPr id="49" name="正方形/長方形 48">
            <a:extLst>
              <a:ext uri="{FF2B5EF4-FFF2-40B4-BE49-F238E27FC236}">
                <a16:creationId xmlns:a16="http://schemas.microsoft.com/office/drawing/2014/main" id="{6612C09A-6F68-11D5-5B08-A0E33738002E}"/>
              </a:ext>
            </a:extLst>
          </p:cNvPr>
          <p:cNvSpPr/>
          <p:nvPr/>
        </p:nvSpPr>
        <p:spPr>
          <a:xfrm>
            <a:off x="9713779" y="112141"/>
            <a:ext cx="2275021" cy="349005"/>
          </a:xfrm>
          <a:prstGeom prst="rect">
            <a:avLst/>
          </a:prstGeom>
          <a:solidFill>
            <a:srgbClr val="3F6797"/>
          </a:solidFill>
          <a:ln w="9525">
            <a:solidFill>
              <a:srgbClr val="3F679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altLang="ja-JP" sz="1100">
                <a:solidFill>
                  <a:schemeClr val="bg1"/>
                </a:solidFill>
                <a:latin typeface="Meiryo UI" panose="020B0604030504040204" pitchFamily="50" charset="-128"/>
                <a:ea typeface="Meiryo UI" panose="020B0604030504040204" pitchFamily="50" charset="-128"/>
              </a:rPr>
              <a:t>3/11 </a:t>
            </a:r>
            <a:r>
              <a:rPr lang="ja-JP" altLang="en-US" sz="1100">
                <a:solidFill>
                  <a:schemeClr val="bg1"/>
                </a:solidFill>
                <a:latin typeface="Meiryo UI" panose="020B0604030504040204" pitchFamily="50" charset="-128"/>
                <a:ea typeface="Meiryo UI" panose="020B0604030504040204" pitchFamily="50" charset="-128"/>
              </a:rPr>
              <a:t>ファイナンス</a:t>
            </a:r>
            <a:r>
              <a:rPr lang="en-US" altLang="ja-JP" sz="1100">
                <a:solidFill>
                  <a:schemeClr val="bg1"/>
                </a:solidFill>
                <a:latin typeface="Meiryo UI" panose="020B0604030504040204" pitchFamily="50" charset="-128"/>
                <a:ea typeface="Meiryo UI" panose="020B0604030504040204" pitchFamily="50" charset="-128"/>
              </a:rPr>
              <a:t>U</a:t>
            </a:r>
            <a:r>
              <a:rPr lang="ja-JP" altLang="en-US" sz="1100">
                <a:solidFill>
                  <a:schemeClr val="bg1"/>
                </a:solidFill>
                <a:latin typeface="Meiryo UI" panose="020B0604030504040204" pitchFamily="50" charset="-128"/>
                <a:ea typeface="Meiryo UI" panose="020B0604030504040204" pitchFamily="50" charset="-128"/>
              </a:rPr>
              <a:t>向け</a:t>
            </a:r>
          </a:p>
        </p:txBody>
      </p:sp>
    </p:spTree>
    <p:extLst>
      <p:ext uri="{BB962C8B-B14F-4D97-AF65-F5344CB8AC3E}">
        <p14:creationId xmlns:p14="http://schemas.microsoft.com/office/powerpoint/2010/main" val="33140720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3" name="フローチャート: 処理 1082">
            <a:extLst>
              <a:ext uri="{FF2B5EF4-FFF2-40B4-BE49-F238E27FC236}">
                <a16:creationId xmlns:a16="http://schemas.microsoft.com/office/drawing/2014/main" id="{13223139-4D73-CE9E-F75C-3715E64116E9}"/>
              </a:ext>
            </a:extLst>
          </p:cNvPr>
          <p:cNvSpPr/>
          <p:nvPr/>
        </p:nvSpPr>
        <p:spPr>
          <a:xfrm>
            <a:off x="665863" y="3220698"/>
            <a:ext cx="10872000" cy="1752318"/>
          </a:xfrm>
          <a:prstGeom prst="flowChartProcess">
            <a:avLst/>
          </a:prstGeom>
          <a:solidFill>
            <a:srgbClr val="D7E9F5"/>
          </a:solidFill>
          <a:ln w="19050">
            <a:solidFill>
              <a:srgbClr val="6CADDB"/>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t"/>
          <a:lstStyle/>
          <a:p>
            <a:pPr algn="ctr">
              <a:lnSpc>
                <a:spcPct val="150000"/>
              </a:lnSpc>
            </a:pPr>
            <a:r>
              <a:rPr lang="ja-JP" altLang="en-US" sz="1200">
                <a:solidFill>
                  <a:schemeClr val="accent4">
                    <a:lumMod val="65000"/>
                    <a:lumOff val="35000"/>
                  </a:schemeClr>
                </a:solidFill>
                <a:latin typeface="+mn-ea"/>
                <a:cs typeface="Hiragino Kaku Gothic Pro W3" charset="-128"/>
              </a:rPr>
              <a:t>過渡期</a:t>
            </a:r>
            <a:r>
              <a:rPr kumimoji="1" lang="ja-JP" altLang="en-US" sz="1200">
                <a:solidFill>
                  <a:schemeClr val="accent4">
                    <a:lumMod val="65000"/>
                    <a:lumOff val="35000"/>
                  </a:schemeClr>
                </a:solidFill>
                <a:latin typeface="+mn-ea"/>
                <a:cs typeface="Hiragino Kaku Gothic Pro W3" charset="-128"/>
              </a:rPr>
              <a:t>伝票作成ツール</a:t>
            </a:r>
          </a:p>
        </p:txBody>
      </p:sp>
      <p:sp>
        <p:nvSpPr>
          <p:cNvPr id="1084" name="四角形: 角を丸くする 1083">
            <a:extLst>
              <a:ext uri="{FF2B5EF4-FFF2-40B4-BE49-F238E27FC236}">
                <a16:creationId xmlns:a16="http://schemas.microsoft.com/office/drawing/2014/main" id="{1DC80B05-249A-FF8A-3E67-C389F244100B}"/>
              </a:ext>
            </a:extLst>
          </p:cNvPr>
          <p:cNvSpPr/>
          <p:nvPr/>
        </p:nvSpPr>
        <p:spPr>
          <a:xfrm>
            <a:off x="7507239" y="3568002"/>
            <a:ext cx="1024545" cy="227582"/>
          </a:xfrm>
          <a:prstGeom prst="roundRect">
            <a:avLst/>
          </a:prstGeom>
          <a:solidFill>
            <a:srgbClr val="3F6797"/>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200">
                <a:solidFill>
                  <a:schemeClr val="bg1"/>
                </a:solidFill>
                <a:latin typeface="+mn-ea"/>
              </a:rPr>
              <a:t>実行</a:t>
            </a:r>
          </a:p>
        </p:txBody>
      </p:sp>
      <p:sp>
        <p:nvSpPr>
          <p:cNvPr id="1085" name="四角形: 角を丸くする 1084">
            <a:extLst>
              <a:ext uri="{FF2B5EF4-FFF2-40B4-BE49-F238E27FC236}">
                <a16:creationId xmlns:a16="http://schemas.microsoft.com/office/drawing/2014/main" id="{5231D862-31EF-6413-86DF-945FCAD0D406}"/>
              </a:ext>
            </a:extLst>
          </p:cNvPr>
          <p:cNvSpPr/>
          <p:nvPr/>
        </p:nvSpPr>
        <p:spPr>
          <a:xfrm>
            <a:off x="847068" y="3549187"/>
            <a:ext cx="765818" cy="267062"/>
          </a:xfrm>
          <a:prstGeom prst="roundRect">
            <a:avLst>
              <a:gd name="adj" fmla="val 0"/>
            </a:avLst>
          </a:prstGeom>
          <a:solidFill>
            <a:schemeClr val="bg1">
              <a:lumMod val="5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200">
                <a:solidFill>
                  <a:schemeClr val="bg1"/>
                </a:solidFill>
                <a:latin typeface="+mn-ea"/>
                <a:cs typeface="Hiragino Kaku Gothic Pro W3" charset="-128"/>
              </a:rPr>
              <a:t>請求書</a:t>
            </a:r>
            <a:r>
              <a:rPr kumimoji="1" lang="en-US" altLang="ja-JP" sz="1200">
                <a:solidFill>
                  <a:schemeClr val="bg1"/>
                </a:solidFill>
                <a:latin typeface="+mn-ea"/>
                <a:cs typeface="Hiragino Kaku Gothic Pro W3" charset="-128"/>
              </a:rPr>
              <a:t>#</a:t>
            </a:r>
            <a:endParaRPr kumimoji="1" lang="ja-JP" altLang="en-US" sz="1200">
              <a:solidFill>
                <a:schemeClr val="bg1"/>
              </a:solidFill>
              <a:latin typeface="+mn-ea"/>
              <a:cs typeface="Hiragino Kaku Gothic Pro W3" charset="-128"/>
            </a:endParaRPr>
          </a:p>
        </p:txBody>
      </p:sp>
      <p:sp>
        <p:nvSpPr>
          <p:cNvPr id="1086" name="四角形: 角を丸くする 1085">
            <a:extLst>
              <a:ext uri="{FF2B5EF4-FFF2-40B4-BE49-F238E27FC236}">
                <a16:creationId xmlns:a16="http://schemas.microsoft.com/office/drawing/2014/main" id="{53514FD1-223C-B5F2-1278-C6A4C2412FFF}"/>
              </a:ext>
            </a:extLst>
          </p:cNvPr>
          <p:cNvSpPr/>
          <p:nvPr/>
        </p:nvSpPr>
        <p:spPr>
          <a:xfrm>
            <a:off x="1619112" y="3549187"/>
            <a:ext cx="1137376" cy="267062"/>
          </a:xfrm>
          <a:prstGeom prst="roundRect">
            <a:avLst>
              <a:gd name="adj" fmla="val 0"/>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1200000001</a:t>
            </a:r>
            <a:endParaRPr kumimoji="1" lang="ja-JP" altLang="en-US" sz="1200" b="0" i="0" u="none" strike="noStrike" kern="1200" cap="none" spc="0" normalizeH="0" baseline="0" noProof="0">
              <a:ln>
                <a:noFill/>
              </a:ln>
              <a:solidFill>
                <a:srgbClr val="000000">
                  <a:lumMod val="65000"/>
                  <a:lumOff val="35000"/>
                </a:srgbClr>
              </a:solidFill>
              <a:effectLst/>
              <a:uLnTx/>
              <a:uFillTx/>
              <a:latin typeface="Meiryo UI"/>
              <a:ea typeface="Meiryo UI"/>
              <a:cs typeface="+mn-cs"/>
            </a:endParaRPr>
          </a:p>
        </p:txBody>
      </p:sp>
      <p:sp>
        <p:nvSpPr>
          <p:cNvPr id="1087" name="四角形: 角を丸くする 1086">
            <a:extLst>
              <a:ext uri="{FF2B5EF4-FFF2-40B4-BE49-F238E27FC236}">
                <a16:creationId xmlns:a16="http://schemas.microsoft.com/office/drawing/2014/main" id="{D3413F68-0865-E941-A235-C583116B4050}"/>
              </a:ext>
            </a:extLst>
          </p:cNvPr>
          <p:cNvSpPr/>
          <p:nvPr/>
        </p:nvSpPr>
        <p:spPr>
          <a:xfrm>
            <a:off x="2967274" y="3554353"/>
            <a:ext cx="765818" cy="267062"/>
          </a:xfrm>
          <a:prstGeom prst="roundRect">
            <a:avLst>
              <a:gd name="adj" fmla="val 0"/>
            </a:avLst>
          </a:prstGeom>
          <a:solidFill>
            <a:schemeClr val="bg1">
              <a:lumMod val="5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200">
                <a:solidFill>
                  <a:schemeClr val="bg1"/>
                </a:solidFill>
                <a:latin typeface="+mn-ea"/>
                <a:cs typeface="Hiragino Kaku Gothic Pro W3" charset="-128"/>
              </a:rPr>
              <a:t>転記日付</a:t>
            </a:r>
            <a:endParaRPr kumimoji="1" lang="ja-JP" altLang="en-US" sz="1200">
              <a:solidFill>
                <a:schemeClr val="bg1"/>
              </a:solidFill>
              <a:latin typeface="+mn-ea"/>
              <a:cs typeface="Hiragino Kaku Gothic Pro W3" charset="-128"/>
            </a:endParaRPr>
          </a:p>
        </p:txBody>
      </p:sp>
      <p:sp>
        <p:nvSpPr>
          <p:cNvPr id="1088" name="四角形: 角を丸くする 1087">
            <a:extLst>
              <a:ext uri="{FF2B5EF4-FFF2-40B4-BE49-F238E27FC236}">
                <a16:creationId xmlns:a16="http://schemas.microsoft.com/office/drawing/2014/main" id="{C13B4EFA-0D9A-7176-1AC4-244346BA28A2}"/>
              </a:ext>
            </a:extLst>
          </p:cNvPr>
          <p:cNvSpPr/>
          <p:nvPr/>
        </p:nvSpPr>
        <p:spPr>
          <a:xfrm>
            <a:off x="3742642" y="3554353"/>
            <a:ext cx="1137376" cy="267062"/>
          </a:xfrm>
          <a:prstGeom prst="roundRect">
            <a:avLst>
              <a:gd name="adj" fmla="val 0"/>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kumimoji="1" lang="en-US" altLang="ja-JP" sz="1200">
                <a:solidFill>
                  <a:schemeClr val="tx1">
                    <a:lumMod val="65000"/>
                    <a:lumOff val="35000"/>
                  </a:schemeClr>
                </a:solidFill>
                <a:latin typeface="+mn-ea"/>
                <a:cs typeface="Hiragino Kaku Gothic Pro W3" charset="-128"/>
              </a:rPr>
              <a:t>20251030</a:t>
            </a:r>
            <a:endParaRPr kumimoji="1" lang="ja-JP" altLang="en-US" sz="1200">
              <a:solidFill>
                <a:schemeClr val="tx1">
                  <a:lumMod val="65000"/>
                  <a:lumOff val="35000"/>
                </a:schemeClr>
              </a:solidFill>
              <a:latin typeface="+mn-ea"/>
              <a:cs typeface="Hiragino Kaku Gothic Pro W3" charset="-128"/>
            </a:endParaRPr>
          </a:p>
        </p:txBody>
      </p:sp>
      <p:sp>
        <p:nvSpPr>
          <p:cNvPr id="1089" name="四角形: 角を丸くする 1088">
            <a:extLst>
              <a:ext uri="{FF2B5EF4-FFF2-40B4-BE49-F238E27FC236}">
                <a16:creationId xmlns:a16="http://schemas.microsoft.com/office/drawing/2014/main" id="{57637657-F165-1CE0-C3C4-DF451CF43574}"/>
              </a:ext>
            </a:extLst>
          </p:cNvPr>
          <p:cNvSpPr/>
          <p:nvPr/>
        </p:nvSpPr>
        <p:spPr>
          <a:xfrm>
            <a:off x="8695452" y="3568002"/>
            <a:ext cx="1024545" cy="227582"/>
          </a:xfrm>
          <a:prstGeom prst="roundRect">
            <a:avLst/>
          </a:prstGeom>
          <a:solidFill>
            <a:srgbClr val="3F6797"/>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en-US" altLang="ja-JP" sz="1200">
                <a:solidFill>
                  <a:schemeClr val="bg1"/>
                </a:solidFill>
                <a:latin typeface="+mn-ea"/>
              </a:rPr>
              <a:t>TSV</a:t>
            </a:r>
            <a:r>
              <a:rPr lang="ja-JP" altLang="en-US" sz="1200">
                <a:solidFill>
                  <a:schemeClr val="bg1"/>
                </a:solidFill>
                <a:latin typeface="+mn-ea"/>
              </a:rPr>
              <a:t>変換</a:t>
            </a:r>
          </a:p>
        </p:txBody>
      </p:sp>
      <p:cxnSp>
        <p:nvCxnSpPr>
          <p:cNvPr id="1091" name="直線コネクタ 1090">
            <a:extLst>
              <a:ext uri="{FF2B5EF4-FFF2-40B4-BE49-F238E27FC236}">
                <a16:creationId xmlns:a16="http://schemas.microsoft.com/office/drawing/2014/main" id="{3F247A2B-ECAF-7797-7887-101089340CDC}"/>
              </a:ext>
            </a:extLst>
          </p:cNvPr>
          <p:cNvCxnSpPr>
            <a:cxnSpLocks/>
          </p:cNvCxnSpPr>
          <p:nvPr/>
        </p:nvCxnSpPr>
        <p:spPr>
          <a:xfrm flipV="1">
            <a:off x="487322" y="3123978"/>
            <a:ext cx="112176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93" name="直線コネクタ 1092">
            <a:extLst>
              <a:ext uri="{FF2B5EF4-FFF2-40B4-BE49-F238E27FC236}">
                <a16:creationId xmlns:a16="http://schemas.microsoft.com/office/drawing/2014/main" id="{D1C3CD39-878A-81F6-6FF2-D1B643DEA71C}"/>
              </a:ext>
            </a:extLst>
          </p:cNvPr>
          <p:cNvCxnSpPr>
            <a:cxnSpLocks/>
          </p:cNvCxnSpPr>
          <p:nvPr/>
        </p:nvCxnSpPr>
        <p:spPr>
          <a:xfrm flipV="1">
            <a:off x="845863" y="3889268"/>
            <a:ext cx="10512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 name="コンテンツ プレースホルダー 1">
            <a:extLst>
              <a:ext uri="{FF2B5EF4-FFF2-40B4-BE49-F238E27FC236}">
                <a16:creationId xmlns:a16="http://schemas.microsoft.com/office/drawing/2014/main" id="{832C4A32-6A2D-E5AD-05E2-CF08E7D746CA}"/>
              </a:ext>
            </a:extLst>
          </p:cNvPr>
          <p:cNvSpPr>
            <a:spLocks noGrp="1"/>
          </p:cNvSpPr>
          <p:nvPr>
            <p:ph idx="1"/>
          </p:nvPr>
        </p:nvSpPr>
        <p:spPr>
          <a:xfrm>
            <a:off x="336521" y="692699"/>
            <a:ext cx="11525251" cy="379413"/>
          </a:xfrm>
        </p:spPr>
        <p:txBody>
          <a:bodyPr/>
          <a:lstStyle/>
          <a:p>
            <a:r>
              <a:rPr kumimoji="1" lang="ja-JP" altLang="en-US"/>
              <a:t>経理担当者が</a:t>
            </a:r>
            <a:r>
              <a:rPr kumimoji="1" lang="en-US" altLang="ja-JP"/>
              <a:t>ZD</a:t>
            </a:r>
            <a:r>
              <a:rPr kumimoji="1" lang="ja-JP" altLang="en-US"/>
              <a:t>伝票の登録内容を事前に確認・修正できるプロセスを追加したい</a:t>
            </a:r>
          </a:p>
        </p:txBody>
      </p:sp>
      <p:sp>
        <p:nvSpPr>
          <p:cNvPr id="3" name="タイトル 2">
            <a:extLst>
              <a:ext uri="{FF2B5EF4-FFF2-40B4-BE49-F238E27FC236}">
                <a16:creationId xmlns:a16="http://schemas.microsoft.com/office/drawing/2014/main" id="{1A92523C-C420-06D0-A344-1045106C1C20}"/>
              </a:ext>
            </a:extLst>
          </p:cNvPr>
          <p:cNvSpPr>
            <a:spLocks noGrp="1"/>
          </p:cNvSpPr>
          <p:nvPr>
            <p:ph type="title"/>
          </p:nvPr>
        </p:nvSpPr>
        <p:spPr/>
        <p:txBody>
          <a:bodyPr/>
          <a:lstStyle/>
          <a:p>
            <a:r>
              <a:rPr kumimoji="1" lang="en-US" altLang="ja-JP"/>
              <a:t>ZD</a:t>
            </a:r>
            <a:r>
              <a:rPr kumimoji="1" lang="ja-JP" altLang="en-US"/>
              <a:t>ツール運用方法案</a:t>
            </a:r>
          </a:p>
        </p:txBody>
      </p:sp>
      <p:sp>
        <p:nvSpPr>
          <p:cNvPr id="4" name="スライド番号プレースホルダー 3">
            <a:extLst>
              <a:ext uri="{FF2B5EF4-FFF2-40B4-BE49-F238E27FC236}">
                <a16:creationId xmlns:a16="http://schemas.microsoft.com/office/drawing/2014/main" id="{2384E6FE-A9F1-8AC7-6DA5-5970BB66D676}"/>
              </a:ext>
            </a:extLst>
          </p:cNvPr>
          <p:cNvSpPr>
            <a:spLocks noGrp="1"/>
          </p:cNvSpPr>
          <p:nvPr>
            <p:ph type="sldNum" sz="quarter" idx="10"/>
          </p:nvPr>
        </p:nvSpPr>
        <p:spPr/>
        <p:txBody>
          <a:bodyPr/>
          <a:lstStyle/>
          <a:p>
            <a:pPr>
              <a:defRPr/>
            </a:pPr>
            <a:fld id="{EB72A429-DDC7-41CC-AC2C-79132BE59620}" type="slidenum">
              <a:rPr lang="en-US" altLang="ja-JP" smtClean="0"/>
              <a:pPr>
                <a:defRPr/>
              </a:pPr>
              <a:t>38</a:t>
            </a:fld>
            <a:endParaRPr lang="en-US" altLang="ja-JP"/>
          </a:p>
        </p:txBody>
      </p:sp>
      <p:graphicFrame>
        <p:nvGraphicFramePr>
          <p:cNvPr id="1102" name="表 64">
            <a:extLst>
              <a:ext uri="{FF2B5EF4-FFF2-40B4-BE49-F238E27FC236}">
                <a16:creationId xmlns:a16="http://schemas.microsoft.com/office/drawing/2014/main" id="{AF0988D1-0853-FB61-7AA1-1DCC091643BB}"/>
              </a:ext>
            </a:extLst>
          </p:cNvPr>
          <p:cNvGraphicFramePr>
            <a:graphicFrameLocks noGrp="1"/>
          </p:cNvGraphicFramePr>
          <p:nvPr>
            <p:extLst>
              <p:ext uri="{D42A27DB-BD31-4B8C-83A1-F6EECF244321}">
                <p14:modId xmlns:p14="http://schemas.microsoft.com/office/powerpoint/2010/main" val="3368799013"/>
              </p:ext>
            </p:extLst>
          </p:nvPr>
        </p:nvGraphicFramePr>
        <p:xfrm>
          <a:off x="844560" y="3962287"/>
          <a:ext cx="10490154" cy="926044"/>
        </p:xfrm>
        <a:graphic>
          <a:graphicData uri="http://schemas.openxmlformats.org/drawingml/2006/table">
            <a:tbl>
              <a:tblPr>
                <a:tableStyleId>{5C22544A-7EE6-4342-B048-85BDC9FD1C3A}</a:tableStyleId>
              </a:tblPr>
              <a:tblGrid>
                <a:gridCol w="943879">
                  <a:extLst>
                    <a:ext uri="{9D8B030D-6E8A-4147-A177-3AD203B41FA5}">
                      <a16:colId xmlns:a16="http://schemas.microsoft.com/office/drawing/2014/main" val="3196283479"/>
                    </a:ext>
                  </a:extLst>
                </a:gridCol>
                <a:gridCol w="742267">
                  <a:extLst>
                    <a:ext uri="{9D8B030D-6E8A-4147-A177-3AD203B41FA5}">
                      <a16:colId xmlns:a16="http://schemas.microsoft.com/office/drawing/2014/main" val="2564232094"/>
                    </a:ext>
                  </a:extLst>
                </a:gridCol>
                <a:gridCol w="801004">
                  <a:extLst>
                    <a:ext uri="{9D8B030D-6E8A-4147-A177-3AD203B41FA5}">
                      <a16:colId xmlns:a16="http://schemas.microsoft.com/office/drawing/2014/main" val="1926503468"/>
                    </a:ext>
                  </a:extLst>
                </a:gridCol>
                <a:gridCol w="943879">
                  <a:extLst>
                    <a:ext uri="{9D8B030D-6E8A-4147-A177-3AD203B41FA5}">
                      <a16:colId xmlns:a16="http://schemas.microsoft.com/office/drawing/2014/main" val="1412782316"/>
                    </a:ext>
                  </a:extLst>
                </a:gridCol>
                <a:gridCol w="686704">
                  <a:extLst>
                    <a:ext uri="{9D8B030D-6E8A-4147-A177-3AD203B41FA5}">
                      <a16:colId xmlns:a16="http://schemas.microsoft.com/office/drawing/2014/main" val="110704672"/>
                    </a:ext>
                  </a:extLst>
                </a:gridCol>
                <a:gridCol w="685117">
                  <a:extLst>
                    <a:ext uri="{9D8B030D-6E8A-4147-A177-3AD203B41FA5}">
                      <a16:colId xmlns:a16="http://schemas.microsoft.com/office/drawing/2014/main" val="2725567175"/>
                    </a:ext>
                  </a:extLst>
                </a:gridCol>
                <a:gridCol w="943879">
                  <a:extLst>
                    <a:ext uri="{9D8B030D-6E8A-4147-A177-3AD203B41FA5}">
                      <a16:colId xmlns:a16="http://schemas.microsoft.com/office/drawing/2014/main" val="4214270838"/>
                    </a:ext>
                  </a:extLst>
                </a:gridCol>
                <a:gridCol w="729567">
                  <a:extLst>
                    <a:ext uri="{9D8B030D-6E8A-4147-A177-3AD203B41FA5}">
                      <a16:colId xmlns:a16="http://schemas.microsoft.com/office/drawing/2014/main" val="4154267150"/>
                    </a:ext>
                  </a:extLst>
                </a:gridCol>
                <a:gridCol w="801004">
                  <a:extLst>
                    <a:ext uri="{9D8B030D-6E8A-4147-A177-3AD203B41FA5}">
                      <a16:colId xmlns:a16="http://schemas.microsoft.com/office/drawing/2014/main" val="3609710782"/>
                    </a:ext>
                  </a:extLst>
                </a:gridCol>
                <a:gridCol w="1016904">
                  <a:extLst>
                    <a:ext uri="{9D8B030D-6E8A-4147-A177-3AD203B41FA5}">
                      <a16:colId xmlns:a16="http://schemas.microsoft.com/office/drawing/2014/main" val="3430545139"/>
                    </a:ext>
                  </a:extLst>
                </a:gridCol>
                <a:gridCol w="734740">
                  <a:extLst>
                    <a:ext uri="{9D8B030D-6E8A-4147-A177-3AD203B41FA5}">
                      <a16:colId xmlns:a16="http://schemas.microsoft.com/office/drawing/2014/main" val="4039057057"/>
                    </a:ext>
                  </a:extLst>
                </a:gridCol>
                <a:gridCol w="734740">
                  <a:extLst>
                    <a:ext uri="{9D8B030D-6E8A-4147-A177-3AD203B41FA5}">
                      <a16:colId xmlns:a16="http://schemas.microsoft.com/office/drawing/2014/main" val="2515827300"/>
                    </a:ext>
                  </a:extLst>
                </a:gridCol>
                <a:gridCol w="726470">
                  <a:extLst>
                    <a:ext uri="{9D8B030D-6E8A-4147-A177-3AD203B41FA5}">
                      <a16:colId xmlns:a16="http://schemas.microsoft.com/office/drawing/2014/main" val="798700104"/>
                    </a:ext>
                  </a:extLst>
                </a:gridCol>
              </a:tblGrid>
              <a:tr h="234422">
                <a:tc>
                  <a:txBody>
                    <a:bodyPr/>
                    <a:lstStyle/>
                    <a:p>
                      <a:r>
                        <a:rPr kumimoji="1" lang="ja-JP" altLang="en-US" sz="900" b="1">
                          <a:solidFill>
                            <a:schemeClr val="tx1">
                              <a:lumMod val="65000"/>
                              <a:lumOff val="35000"/>
                            </a:schemeClr>
                          </a:solidFill>
                        </a:rPr>
                        <a:t>連番</a:t>
                      </a:r>
                    </a:p>
                  </a:txBody>
                  <a:tcPr marL="95702" marR="95702">
                    <a:lnL w="12700" cap="flat" cmpd="sng" algn="ctr">
                      <a:solidFill>
                        <a:schemeClr val="bg1">
                          <a:lumMod val="50000"/>
                        </a:schemeClr>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kumimoji="1" lang="ja-JP" altLang="en-US" sz="900" b="1">
                          <a:solidFill>
                            <a:schemeClr val="tx1">
                              <a:lumMod val="65000"/>
                              <a:lumOff val="35000"/>
                            </a:schemeClr>
                          </a:solidFill>
                        </a:rPr>
                        <a:t>伝票タイプ</a:t>
                      </a: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kumimoji="1" lang="ja-JP" altLang="en-US" sz="900" b="1">
                          <a:solidFill>
                            <a:schemeClr val="tx1">
                              <a:lumMod val="65000"/>
                              <a:lumOff val="35000"/>
                            </a:schemeClr>
                          </a:solidFill>
                        </a:rPr>
                        <a:t>転記日付</a:t>
                      </a: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kumimoji="1" lang="ja-JP" altLang="en-US" sz="900" b="1">
                          <a:solidFill>
                            <a:schemeClr val="tx1">
                              <a:lumMod val="65000"/>
                              <a:lumOff val="35000"/>
                            </a:schemeClr>
                          </a:solidFill>
                        </a:rPr>
                        <a:t>参照伝票番号</a:t>
                      </a: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kumimoji="1" lang="ja-JP" altLang="en-US" sz="900" b="1">
                          <a:solidFill>
                            <a:schemeClr val="tx1">
                              <a:lumMod val="65000"/>
                              <a:lumOff val="35000"/>
                            </a:schemeClr>
                          </a:solidFill>
                        </a:rPr>
                        <a:t>明細番号</a:t>
                      </a: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kumimoji="1" lang="ja-JP" altLang="en-US" sz="900" b="1">
                          <a:solidFill>
                            <a:schemeClr val="tx1">
                              <a:lumMod val="65000"/>
                              <a:lumOff val="35000"/>
                            </a:schemeClr>
                          </a:solidFill>
                        </a:rPr>
                        <a:t>転記</a:t>
                      </a:r>
                      <a:r>
                        <a:rPr kumimoji="1" lang="en-US" altLang="ja-JP" sz="900" b="1">
                          <a:solidFill>
                            <a:schemeClr val="tx1">
                              <a:lumMod val="65000"/>
                              <a:lumOff val="35000"/>
                            </a:schemeClr>
                          </a:solidFill>
                        </a:rPr>
                        <a:t>Key</a:t>
                      </a:r>
                      <a:endParaRPr kumimoji="1" lang="ja-JP" altLang="en-US" sz="900" b="1">
                        <a:solidFill>
                          <a:schemeClr val="tx1">
                            <a:lumMod val="65000"/>
                            <a:lumOff val="35000"/>
                          </a:schemeClr>
                        </a:solidFill>
                      </a:endParaRP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b="1">
                          <a:solidFill>
                            <a:schemeClr val="tx1">
                              <a:lumMod val="65000"/>
                              <a:lumOff val="35000"/>
                            </a:schemeClr>
                          </a:solidFill>
                        </a:rPr>
                        <a:t>得意先コード</a:t>
                      </a: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kumimoji="1" lang="en-US" altLang="ja-JP" sz="900" b="1">
                          <a:solidFill>
                            <a:schemeClr val="tx1">
                              <a:lumMod val="65000"/>
                              <a:lumOff val="35000"/>
                            </a:schemeClr>
                          </a:solidFill>
                        </a:rPr>
                        <a:t>G/L</a:t>
                      </a:r>
                      <a:endParaRPr kumimoji="1" lang="ja-JP" altLang="en-US" sz="900" b="1">
                        <a:solidFill>
                          <a:schemeClr val="tx1">
                            <a:lumMod val="65000"/>
                            <a:lumOff val="35000"/>
                          </a:schemeClr>
                        </a:solidFill>
                      </a:endParaRP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rgbClr val="4C668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kumimoji="1" lang="ja-JP" altLang="en-US" sz="900" b="1">
                          <a:solidFill>
                            <a:schemeClr val="tx1">
                              <a:lumMod val="65000"/>
                              <a:lumOff val="35000"/>
                            </a:schemeClr>
                          </a:solidFill>
                        </a:rPr>
                        <a:t>伝票通貨額</a:t>
                      </a: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rgbClr val="4C668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kumimoji="1" lang="ja-JP" altLang="en-US" sz="900" b="1">
                          <a:solidFill>
                            <a:schemeClr val="tx1">
                              <a:lumMod val="65000"/>
                              <a:lumOff val="35000"/>
                            </a:schemeClr>
                          </a:solidFill>
                        </a:rPr>
                        <a:t>ソートキー</a:t>
                      </a:r>
                    </a:p>
                  </a:txBody>
                  <a:tcPr marL="95702" marR="95702">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kumimoji="1" lang="ja-JP" altLang="en-US" sz="900" b="1">
                          <a:solidFill>
                            <a:schemeClr val="tx1">
                              <a:lumMod val="65000"/>
                              <a:lumOff val="35000"/>
                            </a:schemeClr>
                          </a:solidFill>
                        </a:rPr>
                        <a:t>支払方法</a:t>
                      </a:r>
                    </a:p>
                  </a:txBody>
                  <a:tcPr marL="95702" marR="95702">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kumimoji="1" lang="ja-JP" altLang="en-US" sz="900" b="1">
                          <a:solidFill>
                            <a:schemeClr val="tx1">
                              <a:lumMod val="65000"/>
                              <a:lumOff val="35000"/>
                            </a:schemeClr>
                          </a:solidFill>
                        </a:rPr>
                        <a:t>取引銀行</a:t>
                      </a:r>
                    </a:p>
                  </a:txBody>
                  <a:tcPr marL="95702" marR="95702">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kumimoji="1" lang="ja-JP" altLang="en-US" sz="900" b="1">
                          <a:solidFill>
                            <a:schemeClr val="tx1">
                              <a:lumMod val="65000"/>
                              <a:lumOff val="35000"/>
                            </a:schemeClr>
                          </a:solidFill>
                        </a:rPr>
                        <a:t>利益センタ</a:t>
                      </a:r>
                    </a:p>
                  </a:txBody>
                  <a:tcPr marL="95702" marR="95702">
                    <a:lnL w="9525"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51582665"/>
                  </a:ext>
                </a:extLst>
              </a:tr>
              <a:tr h="234422">
                <a:tc>
                  <a:txBody>
                    <a:bodyPr/>
                    <a:lstStyle/>
                    <a:p>
                      <a:r>
                        <a:rPr kumimoji="1" lang="en-US" altLang="ja-JP" sz="900">
                          <a:solidFill>
                            <a:schemeClr val="tx1">
                              <a:lumMod val="65000"/>
                              <a:lumOff val="35000"/>
                            </a:schemeClr>
                          </a:solidFill>
                        </a:rPr>
                        <a:t>0000000001</a:t>
                      </a:r>
                      <a:endParaRPr kumimoji="1" lang="ja-JP" altLang="en-US" sz="900">
                        <a:solidFill>
                          <a:schemeClr val="tx1">
                            <a:lumMod val="65000"/>
                            <a:lumOff val="35000"/>
                          </a:schemeClr>
                        </a:solidFill>
                      </a:endParaRPr>
                    </a:p>
                  </a:txBody>
                  <a:tcPr marL="95702" marR="95702">
                    <a:lnL w="12700" cap="flat" cmpd="sng" algn="ctr">
                      <a:solidFill>
                        <a:schemeClr val="bg1">
                          <a:lumMod val="50000"/>
                        </a:schemeClr>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a:solidFill>
                            <a:schemeClr val="tx1">
                              <a:lumMod val="65000"/>
                              <a:lumOff val="35000"/>
                            </a:schemeClr>
                          </a:solidFill>
                        </a:rPr>
                        <a:t>ZD</a:t>
                      </a: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a:solidFill>
                            <a:schemeClr val="tx1">
                              <a:lumMod val="65000"/>
                              <a:lumOff val="35000"/>
                            </a:schemeClr>
                          </a:solidFill>
                        </a:rPr>
                        <a:t>20251030</a:t>
                      </a:r>
                      <a:endParaRPr kumimoji="1" lang="ja-JP" altLang="en-US" sz="900">
                        <a:solidFill>
                          <a:schemeClr val="tx1">
                            <a:lumMod val="65000"/>
                            <a:lumOff val="35000"/>
                          </a:schemeClr>
                        </a:solidFill>
                      </a:endParaRPr>
                    </a:p>
                  </a:txBody>
                  <a:tcPr marL="95702" marR="95702">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1200000001</a:t>
                      </a:r>
                      <a:endParaRPr kumimoji="1" lang="ja-JP" altLang="en-US" sz="900" b="0" i="0" u="none" strike="noStrike" kern="1200" cap="none" spc="0" normalizeH="0" baseline="0" noProof="0">
                        <a:ln>
                          <a:noFill/>
                        </a:ln>
                        <a:solidFill>
                          <a:srgbClr val="000000">
                            <a:lumMod val="65000"/>
                            <a:lumOff val="35000"/>
                          </a:srgbClr>
                        </a:solidFill>
                        <a:effectLst/>
                        <a:uLnTx/>
                        <a:uFillTx/>
                        <a:latin typeface="Meiryo UI"/>
                        <a:ea typeface="Meiryo UI"/>
                        <a:cs typeface="+mn-cs"/>
                      </a:endParaRPr>
                    </a:p>
                  </a:txBody>
                  <a:tcPr marL="95702" marR="95702">
                    <a:lnL w="12700" cap="flat" cmpd="sng" algn="ctr">
                      <a:solidFill>
                        <a:schemeClr val="bg1">
                          <a:lumMod val="75000"/>
                        </a:schemeClr>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a:solidFill>
                            <a:schemeClr val="tx1">
                              <a:lumMod val="65000"/>
                              <a:lumOff val="35000"/>
                            </a:schemeClr>
                          </a:solidFill>
                        </a:rPr>
                        <a:t>001</a:t>
                      </a: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r>
                        <a:rPr kumimoji="1" lang="en-US" altLang="ja-JP" sz="900">
                          <a:solidFill>
                            <a:schemeClr val="tx1">
                              <a:lumMod val="65000"/>
                              <a:lumOff val="35000"/>
                            </a:schemeClr>
                          </a:solidFill>
                        </a:rPr>
                        <a:t>07</a:t>
                      </a: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r>
                        <a:rPr kumimoji="1" lang="en-US" altLang="ja-JP" sz="900">
                          <a:solidFill>
                            <a:schemeClr val="tx1">
                              <a:lumMod val="65000"/>
                              <a:lumOff val="35000"/>
                            </a:schemeClr>
                          </a:solidFill>
                        </a:rPr>
                        <a:t>1234567001</a:t>
                      </a: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12700" cap="flat" cmpd="sng" algn="ctr">
                      <a:solidFill>
                        <a:srgbClr val="4C6680"/>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r>
                        <a:rPr kumimoji="1" lang="en-US" altLang="ja-JP" sz="900">
                          <a:solidFill>
                            <a:schemeClr val="tx1">
                              <a:lumMod val="65000"/>
                              <a:lumOff val="35000"/>
                            </a:schemeClr>
                          </a:solidFill>
                        </a:rPr>
                        <a:t>1300000</a:t>
                      </a:r>
                      <a:endParaRPr kumimoji="1" lang="ja-JP" altLang="en-US" sz="900">
                        <a:solidFill>
                          <a:schemeClr val="tx1">
                            <a:lumMod val="65000"/>
                            <a:lumOff val="35000"/>
                          </a:schemeClr>
                        </a:solidFill>
                      </a:endParaRPr>
                    </a:p>
                  </a:txBody>
                  <a:tcPr marL="95702" marR="95702">
                    <a:lnL w="12700" cap="flat" cmpd="sng" algn="ctr">
                      <a:solidFill>
                        <a:srgbClr val="4C6680"/>
                      </a:solidFill>
                      <a:prstDash val="solid"/>
                      <a:round/>
                      <a:headEnd type="none" w="med" len="med"/>
                      <a:tailEnd type="none" w="med" len="med"/>
                    </a:lnL>
                    <a:lnR w="12700" cap="flat" cmpd="sng" algn="ctr">
                      <a:solidFill>
                        <a:srgbClr val="4C6680"/>
                      </a:solidFill>
                      <a:prstDash val="solid"/>
                      <a:round/>
                      <a:headEnd type="none" w="med" len="med"/>
                      <a:tailEnd type="none" w="med" len="med"/>
                    </a:lnR>
                    <a:lnT w="12700" cap="flat" cmpd="sng" algn="ctr">
                      <a:solidFill>
                        <a:srgbClr val="4C6680"/>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rgbClr val="D7E9F5"/>
                    </a:solidFill>
                  </a:tcPr>
                </a:tc>
                <a:tc>
                  <a:txBody>
                    <a:bodyPr/>
                    <a:lstStyle/>
                    <a:p>
                      <a:pPr algn="r"/>
                      <a:r>
                        <a:rPr kumimoji="1" lang="en-US" altLang="ja-JP" sz="900">
                          <a:solidFill>
                            <a:schemeClr val="tx1">
                              <a:lumMod val="65000"/>
                              <a:lumOff val="35000"/>
                            </a:schemeClr>
                          </a:solidFill>
                        </a:rPr>
                        <a:t>1,000</a:t>
                      </a:r>
                      <a:endParaRPr kumimoji="1" lang="ja-JP" altLang="en-US" sz="900">
                        <a:solidFill>
                          <a:schemeClr val="tx1">
                            <a:lumMod val="65000"/>
                            <a:lumOff val="35000"/>
                          </a:schemeClr>
                        </a:solidFill>
                      </a:endParaRPr>
                    </a:p>
                  </a:txBody>
                  <a:tcPr marL="95702" marR="95702">
                    <a:lnL w="12700" cap="flat" cmpd="sng" algn="ctr">
                      <a:solidFill>
                        <a:srgbClr val="4C6680"/>
                      </a:solidFill>
                      <a:prstDash val="solid"/>
                      <a:round/>
                      <a:headEnd type="none" w="med" len="med"/>
                      <a:tailEnd type="none" w="med" len="med"/>
                    </a:lnL>
                    <a:lnR w="12700" cap="flat" cmpd="sng" algn="ctr">
                      <a:solidFill>
                        <a:srgbClr val="4C6680"/>
                      </a:solidFill>
                      <a:prstDash val="solid"/>
                      <a:round/>
                      <a:headEnd type="none" w="med" len="med"/>
                      <a:tailEnd type="none" w="med" len="med"/>
                    </a:lnR>
                    <a:lnT w="12700" cap="flat" cmpd="sng" algn="ctr">
                      <a:solidFill>
                        <a:srgbClr val="4C6680"/>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rgbClr val="D7E9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a:solidFill>
                            <a:schemeClr val="tx1">
                              <a:lumMod val="65000"/>
                              <a:lumOff val="35000"/>
                            </a:schemeClr>
                          </a:solidFill>
                        </a:rPr>
                        <a:t>S0000001</a:t>
                      </a:r>
                      <a:r>
                        <a:rPr kumimoji="1" lang="ja-JP" altLang="en-US" sz="900">
                          <a:solidFill>
                            <a:schemeClr val="tx1">
                              <a:lumMod val="65000"/>
                              <a:lumOff val="35000"/>
                            </a:schemeClr>
                          </a:solidFill>
                        </a:rPr>
                        <a:t>*</a:t>
                      </a:r>
                      <a:r>
                        <a:rPr kumimoji="1" lang="en-US" altLang="ja-JP" sz="900">
                          <a:solidFill>
                            <a:schemeClr val="tx1">
                              <a:lumMod val="65000"/>
                              <a:lumOff val="35000"/>
                            </a:schemeClr>
                          </a:solidFill>
                        </a:rPr>
                        <a:t>01</a:t>
                      </a:r>
                      <a:endParaRPr kumimoji="1" lang="ja-JP" altLang="en-US" sz="900">
                        <a:solidFill>
                          <a:schemeClr val="tx1">
                            <a:lumMod val="65000"/>
                            <a:lumOff val="35000"/>
                          </a:schemeClr>
                        </a:solidFill>
                      </a:endParaRPr>
                    </a:p>
                  </a:txBody>
                  <a:tcPr marL="95702" marR="95702">
                    <a:lnL w="12700" cap="flat" cmpd="sng" algn="ctr">
                      <a:solidFill>
                        <a:srgbClr val="4C668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schemeClr val="tx1">
                              <a:lumMod val="65000"/>
                              <a:lumOff val="35000"/>
                            </a:schemeClr>
                          </a:solidFill>
                          <a:effectLst/>
                          <a:uLnTx/>
                          <a:uFillTx/>
                          <a:latin typeface="+mn-lt"/>
                          <a:ea typeface="+mn-ea"/>
                          <a:cs typeface="+mn-cs"/>
                        </a:rPr>
                        <a:t>T</a:t>
                      </a:r>
                      <a:endParaRPr kumimoji="1" lang="ja-JP" altLang="en-US" sz="900" b="0" i="0" u="none" strike="noStrike" kern="1200" cap="none" spc="0" normalizeH="0" baseline="0" noProof="0">
                        <a:ln>
                          <a:noFill/>
                        </a:ln>
                        <a:solidFill>
                          <a:schemeClr val="tx1">
                            <a:lumMod val="65000"/>
                            <a:lumOff val="35000"/>
                          </a:schemeClr>
                        </a:solidFill>
                        <a:effectLst/>
                        <a:uLnTx/>
                        <a:uFillTx/>
                        <a:latin typeface="+mn-lt"/>
                        <a:ea typeface="+mn-ea"/>
                        <a:cs typeface="+mn-cs"/>
                      </a:endParaRPr>
                    </a:p>
                  </a:txBody>
                  <a:tcPr marL="95702" marR="95702">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schemeClr val="tx1">
                              <a:lumMod val="65000"/>
                              <a:lumOff val="35000"/>
                            </a:schemeClr>
                          </a:solidFill>
                          <a:effectLst/>
                          <a:uLnTx/>
                          <a:uFillTx/>
                          <a:latin typeface="+mn-lt"/>
                          <a:ea typeface="+mn-ea"/>
                          <a:cs typeface="+mn-cs"/>
                        </a:rPr>
                        <a:t>SMB01</a:t>
                      </a:r>
                      <a:endParaRPr kumimoji="1" lang="ja-JP" altLang="en-US" sz="900" b="0" i="0" u="none" strike="noStrike" kern="1200" cap="none" spc="0" normalizeH="0" baseline="0" noProof="0">
                        <a:ln>
                          <a:noFill/>
                        </a:ln>
                        <a:solidFill>
                          <a:schemeClr val="tx1">
                            <a:lumMod val="65000"/>
                            <a:lumOff val="35000"/>
                          </a:schemeClr>
                        </a:solidFill>
                        <a:effectLst/>
                        <a:uLnTx/>
                        <a:uFillTx/>
                        <a:latin typeface="+mn-lt"/>
                        <a:ea typeface="+mn-ea"/>
                        <a:cs typeface="+mn-cs"/>
                      </a:endParaRPr>
                    </a:p>
                  </a:txBody>
                  <a:tcPr marL="95702" marR="95702">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schemeClr val="tx1">
                              <a:lumMod val="65000"/>
                              <a:lumOff val="35000"/>
                            </a:schemeClr>
                          </a:solidFill>
                          <a:effectLst/>
                          <a:uLnTx/>
                          <a:uFillTx/>
                          <a:latin typeface="+mn-lt"/>
                          <a:ea typeface="+mn-ea"/>
                          <a:cs typeface="+mn-cs"/>
                        </a:rPr>
                        <a:t>12345</a:t>
                      </a:r>
                      <a:endParaRPr kumimoji="1" lang="ja-JP" altLang="en-US" sz="900" b="0" i="0" u="none" strike="noStrike" kern="1200" cap="none" spc="0" normalizeH="0" baseline="0" noProof="0">
                        <a:ln>
                          <a:noFill/>
                        </a:ln>
                        <a:solidFill>
                          <a:schemeClr val="tx1">
                            <a:lumMod val="65000"/>
                            <a:lumOff val="35000"/>
                          </a:schemeClr>
                        </a:solidFill>
                        <a:effectLst/>
                        <a:uLnTx/>
                        <a:uFillTx/>
                        <a:latin typeface="+mn-lt"/>
                        <a:ea typeface="+mn-ea"/>
                        <a:cs typeface="+mn-cs"/>
                      </a:endParaRPr>
                    </a:p>
                  </a:txBody>
                  <a:tcPr marL="95702" marR="95702">
                    <a:lnL w="9525"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2429405040"/>
                  </a:ext>
                </a:extLst>
              </a:tr>
              <a:tr h="1311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0000000001</a:t>
                      </a:r>
                      <a:endParaRPr kumimoji="1" lang="ja-JP" altLang="en-US" sz="900" b="0" i="0" u="none" strike="noStrike" kern="1200" cap="none" spc="0" normalizeH="0" baseline="0" noProof="0">
                        <a:ln>
                          <a:noFill/>
                        </a:ln>
                        <a:solidFill>
                          <a:srgbClr val="000000">
                            <a:lumMod val="65000"/>
                            <a:lumOff val="35000"/>
                          </a:srgbClr>
                        </a:solidFill>
                        <a:effectLst/>
                        <a:uLnTx/>
                        <a:uFillTx/>
                        <a:latin typeface="Meiryo UI"/>
                        <a:ea typeface="Meiryo UI"/>
                        <a:cs typeface="+mn-cs"/>
                      </a:endParaRPr>
                    </a:p>
                  </a:txBody>
                  <a:tcPr marL="95702" marR="95702">
                    <a:lnL w="12700" cap="flat" cmpd="sng" algn="ctr">
                      <a:solidFill>
                        <a:schemeClr val="bg1">
                          <a:lumMod val="50000"/>
                        </a:schemeClr>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a:solidFill>
                            <a:schemeClr val="tx1">
                              <a:lumMod val="65000"/>
                              <a:lumOff val="35000"/>
                            </a:schemeClr>
                          </a:solidFill>
                        </a:rPr>
                        <a:t>ZD</a:t>
                      </a: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20251030</a:t>
                      </a:r>
                      <a:endParaRPr kumimoji="1" lang="ja-JP" altLang="en-US" sz="900" b="0" i="0" u="none" strike="noStrike" kern="1200" cap="none" spc="0" normalizeH="0" baseline="0" noProof="0">
                        <a:ln>
                          <a:noFill/>
                        </a:ln>
                        <a:solidFill>
                          <a:srgbClr val="000000">
                            <a:lumMod val="65000"/>
                            <a:lumOff val="35000"/>
                          </a:srgbClr>
                        </a:solidFill>
                        <a:effectLst/>
                        <a:uLnTx/>
                        <a:uFillTx/>
                        <a:latin typeface="Meiryo UI"/>
                        <a:ea typeface="Meiryo UI"/>
                        <a:cs typeface="+mn-cs"/>
                      </a:endParaRPr>
                    </a:p>
                  </a:txBody>
                  <a:tcPr marL="95702" marR="95702">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1200000001</a:t>
                      </a:r>
                      <a:endParaRPr kumimoji="1" lang="ja-JP" altLang="en-US" sz="900" b="0" i="0" u="none" strike="noStrike" kern="1200" cap="none" spc="0" normalizeH="0" baseline="0" noProof="0">
                        <a:ln>
                          <a:noFill/>
                        </a:ln>
                        <a:solidFill>
                          <a:srgbClr val="000000">
                            <a:lumMod val="65000"/>
                            <a:lumOff val="35000"/>
                          </a:srgbClr>
                        </a:solidFill>
                        <a:effectLst/>
                        <a:uLnTx/>
                        <a:uFillTx/>
                        <a:latin typeface="Meiryo UI"/>
                        <a:ea typeface="Meiryo UI"/>
                        <a:cs typeface="+mn-cs"/>
                      </a:endParaRPr>
                    </a:p>
                  </a:txBody>
                  <a:tcPr marL="95702" marR="95702">
                    <a:lnL w="12700" cap="flat" cmpd="sng" algn="ctr">
                      <a:solidFill>
                        <a:schemeClr val="bg1">
                          <a:lumMod val="75000"/>
                        </a:schemeClr>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r>
                        <a:rPr kumimoji="1" lang="en-US" altLang="ja-JP" sz="900">
                          <a:solidFill>
                            <a:schemeClr val="tx1">
                              <a:lumMod val="65000"/>
                              <a:lumOff val="35000"/>
                            </a:schemeClr>
                          </a:solidFill>
                        </a:rPr>
                        <a:t>002</a:t>
                      </a: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r>
                        <a:rPr kumimoji="1" lang="en-US" altLang="ja-JP" sz="900">
                          <a:solidFill>
                            <a:schemeClr val="tx1">
                              <a:lumMod val="65000"/>
                              <a:lumOff val="35000"/>
                            </a:schemeClr>
                          </a:solidFill>
                        </a:rPr>
                        <a:t>07</a:t>
                      </a: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a:solidFill>
                            <a:schemeClr val="tx1">
                              <a:lumMod val="65000"/>
                              <a:lumOff val="35000"/>
                            </a:schemeClr>
                          </a:solidFill>
                        </a:rPr>
                        <a:t>1234567001</a:t>
                      </a: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12700" cap="flat" cmpd="sng" algn="ctr">
                      <a:solidFill>
                        <a:srgbClr val="4C6680"/>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a:solidFill>
                            <a:schemeClr val="tx1">
                              <a:lumMod val="65000"/>
                              <a:lumOff val="35000"/>
                            </a:schemeClr>
                          </a:solidFill>
                        </a:rPr>
                        <a:t>1300000</a:t>
                      </a:r>
                      <a:endParaRPr kumimoji="1" lang="ja-JP" altLang="en-US" sz="900">
                        <a:solidFill>
                          <a:schemeClr val="tx1">
                            <a:lumMod val="65000"/>
                            <a:lumOff val="35000"/>
                          </a:schemeClr>
                        </a:solidFill>
                      </a:endParaRPr>
                    </a:p>
                  </a:txBody>
                  <a:tcPr marL="95702" marR="95702">
                    <a:lnL w="12700" cap="flat" cmpd="sng" algn="ctr">
                      <a:solidFill>
                        <a:srgbClr val="4C6680"/>
                      </a:solidFill>
                      <a:prstDash val="solid"/>
                      <a:round/>
                      <a:headEnd type="none" w="med" len="med"/>
                      <a:tailEnd type="none" w="med" len="med"/>
                    </a:lnL>
                    <a:lnR w="12700" cap="flat" cmpd="sng" algn="ctr">
                      <a:solidFill>
                        <a:srgbClr val="4C6680"/>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rgbClr val="D7E9F5"/>
                    </a:solidFill>
                  </a:tcPr>
                </a:tc>
                <a:tc>
                  <a:txBody>
                    <a:bodyPr/>
                    <a:lstStyle/>
                    <a:p>
                      <a:pPr algn="r"/>
                      <a:r>
                        <a:rPr kumimoji="1" lang="en-US" altLang="ja-JP" sz="900">
                          <a:solidFill>
                            <a:schemeClr val="tx1">
                              <a:lumMod val="65000"/>
                              <a:lumOff val="35000"/>
                            </a:schemeClr>
                          </a:solidFill>
                        </a:rPr>
                        <a:t>500</a:t>
                      </a:r>
                      <a:endParaRPr kumimoji="1" lang="ja-JP" altLang="en-US" sz="900">
                        <a:solidFill>
                          <a:schemeClr val="tx1">
                            <a:lumMod val="65000"/>
                            <a:lumOff val="35000"/>
                          </a:schemeClr>
                        </a:solidFill>
                      </a:endParaRPr>
                    </a:p>
                  </a:txBody>
                  <a:tcPr marL="95702" marR="95702">
                    <a:lnL w="12700" cap="flat" cmpd="sng" algn="ctr">
                      <a:solidFill>
                        <a:srgbClr val="4C6680"/>
                      </a:solidFill>
                      <a:prstDash val="solid"/>
                      <a:round/>
                      <a:headEnd type="none" w="med" len="med"/>
                      <a:tailEnd type="none" w="med" len="med"/>
                    </a:lnL>
                    <a:lnR w="12700" cap="flat" cmpd="sng" algn="ctr">
                      <a:solidFill>
                        <a:srgbClr val="4C6680"/>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rgbClr val="D7E9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a:solidFill>
                            <a:schemeClr val="tx1">
                              <a:lumMod val="65000"/>
                              <a:lumOff val="35000"/>
                            </a:schemeClr>
                          </a:solidFill>
                        </a:rPr>
                        <a:t>S0000001</a:t>
                      </a:r>
                      <a:r>
                        <a:rPr kumimoji="1" lang="ja-JP" altLang="en-US" sz="900">
                          <a:solidFill>
                            <a:schemeClr val="tx1">
                              <a:lumMod val="65000"/>
                              <a:lumOff val="35000"/>
                            </a:schemeClr>
                          </a:solidFill>
                        </a:rPr>
                        <a:t>*</a:t>
                      </a:r>
                      <a:r>
                        <a:rPr kumimoji="1" lang="en-US" altLang="ja-JP" sz="900">
                          <a:solidFill>
                            <a:schemeClr val="tx1">
                              <a:lumMod val="65000"/>
                              <a:lumOff val="35000"/>
                            </a:schemeClr>
                          </a:solidFill>
                        </a:rPr>
                        <a:t>02</a:t>
                      </a:r>
                      <a:endParaRPr kumimoji="1" lang="ja-JP" altLang="en-US" sz="900">
                        <a:solidFill>
                          <a:schemeClr val="tx1">
                            <a:lumMod val="65000"/>
                            <a:lumOff val="35000"/>
                          </a:schemeClr>
                        </a:solidFill>
                      </a:endParaRPr>
                    </a:p>
                  </a:txBody>
                  <a:tcPr marL="95702" marR="95702">
                    <a:lnL w="12700" cap="flat" cmpd="sng" algn="ctr">
                      <a:solidFill>
                        <a:srgbClr val="4C668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r>
                        <a:rPr lang="en-US" altLang="ja-JP" sz="900">
                          <a:solidFill>
                            <a:schemeClr val="tx1">
                              <a:lumMod val="65000"/>
                              <a:lumOff val="35000"/>
                            </a:schemeClr>
                          </a:solidFill>
                          <a:latin typeface="+mn-ea"/>
                        </a:rPr>
                        <a:t>T</a:t>
                      </a:r>
                      <a:endParaRPr lang="ja-JP" altLang="en-US" sz="900">
                        <a:solidFill>
                          <a:schemeClr val="tx1">
                            <a:lumMod val="65000"/>
                            <a:lumOff val="35000"/>
                          </a:schemeClr>
                        </a:solidFill>
                        <a:latin typeface="+mn-ea"/>
                      </a:endParaRPr>
                    </a:p>
                  </a:txBody>
                  <a:tcPr marL="95702" marR="95702">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schemeClr val="tx1">
                              <a:lumMod val="65000"/>
                              <a:lumOff val="35000"/>
                            </a:schemeClr>
                          </a:solidFill>
                          <a:effectLst/>
                          <a:uLnTx/>
                          <a:uFillTx/>
                          <a:latin typeface="+mn-lt"/>
                          <a:ea typeface="+mn-ea"/>
                          <a:cs typeface="+mn-cs"/>
                        </a:rPr>
                        <a:t>SMB01</a:t>
                      </a:r>
                      <a:endParaRPr kumimoji="1" lang="ja-JP" altLang="en-US" sz="900" b="0" i="0" u="none" strike="noStrike" kern="1200" cap="none" spc="0" normalizeH="0" baseline="0" noProof="0">
                        <a:ln>
                          <a:noFill/>
                        </a:ln>
                        <a:solidFill>
                          <a:schemeClr val="tx1">
                            <a:lumMod val="65000"/>
                            <a:lumOff val="35000"/>
                          </a:schemeClr>
                        </a:solidFill>
                        <a:effectLst/>
                        <a:uLnTx/>
                        <a:uFillTx/>
                        <a:latin typeface="+mn-lt"/>
                        <a:ea typeface="+mn-ea"/>
                        <a:cs typeface="+mn-cs"/>
                      </a:endParaRPr>
                    </a:p>
                  </a:txBody>
                  <a:tcPr marL="95702" marR="95702">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r>
                        <a:rPr lang="en-US" altLang="ja-JP" sz="900">
                          <a:solidFill>
                            <a:schemeClr val="tx1">
                              <a:lumMod val="65000"/>
                              <a:lumOff val="35000"/>
                            </a:schemeClr>
                          </a:solidFill>
                          <a:latin typeface="+mn-ea"/>
                        </a:rPr>
                        <a:t>23456</a:t>
                      </a:r>
                      <a:endParaRPr lang="ja-JP" altLang="en-US" sz="900">
                        <a:solidFill>
                          <a:schemeClr val="tx1">
                            <a:lumMod val="65000"/>
                            <a:lumOff val="35000"/>
                          </a:schemeClr>
                        </a:solidFill>
                        <a:latin typeface="+mn-ea"/>
                      </a:endParaRPr>
                    </a:p>
                  </a:txBody>
                  <a:tcPr marL="95702" marR="95702">
                    <a:lnL w="9525"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553886454"/>
                  </a:ext>
                </a:extLst>
              </a:tr>
              <a:tr h="1704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0000000001</a:t>
                      </a:r>
                      <a:endParaRPr kumimoji="1" lang="ja-JP" altLang="en-US" sz="900" b="0" i="0" u="none" strike="noStrike" kern="1200" cap="none" spc="0" normalizeH="0" baseline="0" noProof="0">
                        <a:ln>
                          <a:noFill/>
                        </a:ln>
                        <a:solidFill>
                          <a:srgbClr val="000000">
                            <a:lumMod val="65000"/>
                            <a:lumOff val="35000"/>
                          </a:srgbClr>
                        </a:solidFill>
                        <a:effectLst/>
                        <a:uLnTx/>
                        <a:uFillTx/>
                        <a:latin typeface="Meiryo UI"/>
                        <a:ea typeface="Meiryo UI"/>
                        <a:cs typeface="+mn-cs"/>
                      </a:endParaRPr>
                    </a:p>
                  </a:txBody>
                  <a:tcPr marL="95702" marR="95702">
                    <a:lnL w="12700" cap="flat" cmpd="sng" algn="ctr">
                      <a:solidFill>
                        <a:schemeClr val="bg1">
                          <a:lumMod val="50000"/>
                        </a:schemeClr>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a:solidFill>
                            <a:schemeClr val="tx1">
                              <a:lumMod val="65000"/>
                              <a:lumOff val="35000"/>
                            </a:schemeClr>
                          </a:solidFill>
                        </a:rPr>
                        <a:t>ZD</a:t>
                      </a: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20251030</a:t>
                      </a:r>
                      <a:endParaRPr kumimoji="1" lang="ja-JP" altLang="en-US" sz="900" b="0" i="0" u="none" strike="noStrike" kern="1200" cap="none" spc="0" normalizeH="0" baseline="0" noProof="0">
                        <a:ln>
                          <a:noFill/>
                        </a:ln>
                        <a:solidFill>
                          <a:srgbClr val="000000">
                            <a:lumMod val="65000"/>
                            <a:lumOff val="35000"/>
                          </a:srgbClr>
                        </a:solidFill>
                        <a:effectLst/>
                        <a:uLnTx/>
                        <a:uFillTx/>
                        <a:latin typeface="Meiryo UI"/>
                        <a:ea typeface="Meiryo UI"/>
                        <a:cs typeface="+mn-cs"/>
                      </a:endParaRPr>
                    </a:p>
                  </a:txBody>
                  <a:tcPr marL="95702" marR="95702">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1200000001</a:t>
                      </a:r>
                      <a:endParaRPr kumimoji="1" lang="ja-JP" altLang="en-US" sz="900" b="0" i="0" u="none" strike="noStrike" kern="1200" cap="none" spc="0" normalizeH="0" baseline="0" noProof="0">
                        <a:ln>
                          <a:noFill/>
                        </a:ln>
                        <a:solidFill>
                          <a:srgbClr val="000000">
                            <a:lumMod val="65000"/>
                            <a:lumOff val="35000"/>
                          </a:srgbClr>
                        </a:solidFill>
                        <a:effectLst/>
                        <a:uLnTx/>
                        <a:uFillTx/>
                        <a:latin typeface="Meiryo UI"/>
                        <a:ea typeface="Meiryo UI"/>
                        <a:cs typeface="+mn-cs"/>
                      </a:endParaRPr>
                    </a:p>
                  </a:txBody>
                  <a:tcPr marL="95702" marR="95702">
                    <a:lnL w="12700" cap="flat" cmpd="sng" algn="ctr">
                      <a:solidFill>
                        <a:schemeClr val="bg1">
                          <a:lumMod val="75000"/>
                        </a:schemeClr>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r>
                        <a:rPr kumimoji="1" lang="en-US" altLang="ja-JP" sz="900">
                          <a:solidFill>
                            <a:schemeClr val="tx1">
                              <a:lumMod val="65000"/>
                              <a:lumOff val="35000"/>
                            </a:schemeClr>
                          </a:solidFill>
                        </a:rPr>
                        <a:t>003</a:t>
                      </a: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r>
                        <a:rPr kumimoji="1" lang="en-US" altLang="ja-JP" sz="900">
                          <a:solidFill>
                            <a:schemeClr val="tx1">
                              <a:lumMod val="65000"/>
                              <a:lumOff val="35000"/>
                            </a:schemeClr>
                          </a:solidFill>
                        </a:rPr>
                        <a:t>50</a:t>
                      </a: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12700" cap="flat" cmpd="sng" algn="ctr">
                      <a:solidFill>
                        <a:srgbClr val="4C6680"/>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r>
                        <a:rPr kumimoji="1" lang="en-US" altLang="ja-JP" sz="900">
                          <a:solidFill>
                            <a:schemeClr val="tx1">
                              <a:lumMod val="65000"/>
                              <a:lumOff val="35000"/>
                            </a:schemeClr>
                          </a:solidFill>
                        </a:rPr>
                        <a:t>5910110</a:t>
                      </a:r>
                      <a:endParaRPr kumimoji="1" lang="ja-JP" altLang="en-US" sz="900">
                        <a:solidFill>
                          <a:schemeClr val="tx1">
                            <a:lumMod val="65000"/>
                            <a:lumOff val="35000"/>
                          </a:schemeClr>
                        </a:solidFill>
                      </a:endParaRPr>
                    </a:p>
                  </a:txBody>
                  <a:tcPr marL="95702" marR="95702">
                    <a:lnL w="12700" cap="flat" cmpd="sng" algn="ctr">
                      <a:solidFill>
                        <a:srgbClr val="4C6680"/>
                      </a:solidFill>
                      <a:prstDash val="solid"/>
                      <a:round/>
                      <a:headEnd type="none" w="med" len="med"/>
                      <a:tailEnd type="none" w="med" len="med"/>
                    </a:lnL>
                    <a:lnR w="12700" cap="flat" cmpd="sng" algn="ctr">
                      <a:solidFill>
                        <a:srgbClr val="4C6680"/>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rgbClr val="4C6680"/>
                      </a:solidFill>
                      <a:prstDash val="solid"/>
                      <a:round/>
                      <a:headEnd type="none" w="med" len="med"/>
                      <a:tailEnd type="none" w="med" len="med"/>
                    </a:lnB>
                    <a:lnTlToBr w="12700" cmpd="sng">
                      <a:noFill/>
                      <a:prstDash val="solid"/>
                    </a:lnTlToBr>
                    <a:lnBlToTr w="12700" cmpd="sng">
                      <a:noFill/>
                      <a:prstDash val="solid"/>
                    </a:lnBlToTr>
                    <a:solidFill>
                      <a:srgbClr val="D7E9F5"/>
                    </a:solidFill>
                  </a:tcPr>
                </a:tc>
                <a:tc>
                  <a:txBody>
                    <a:bodyPr/>
                    <a:lstStyle/>
                    <a:p>
                      <a:pPr algn="r"/>
                      <a:r>
                        <a:rPr kumimoji="1" lang="en-US" altLang="ja-JP" sz="900">
                          <a:solidFill>
                            <a:schemeClr val="tx1">
                              <a:lumMod val="65000"/>
                              <a:lumOff val="35000"/>
                            </a:schemeClr>
                          </a:solidFill>
                        </a:rPr>
                        <a:t>1,500</a:t>
                      </a:r>
                      <a:endParaRPr kumimoji="1" lang="ja-JP" altLang="en-US" sz="900">
                        <a:solidFill>
                          <a:schemeClr val="tx1">
                            <a:lumMod val="65000"/>
                            <a:lumOff val="35000"/>
                          </a:schemeClr>
                        </a:solidFill>
                      </a:endParaRPr>
                    </a:p>
                  </a:txBody>
                  <a:tcPr marL="95702" marR="95702">
                    <a:lnL w="12700" cap="flat" cmpd="sng" algn="ctr">
                      <a:solidFill>
                        <a:srgbClr val="4C6680"/>
                      </a:solidFill>
                      <a:prstDash val="solid"/>
                      <a:round/>
                      <a:headEnd type="none" w="med" len="med"/>
                      <a:tailEnd type="none" w="med" len="med"/>
                    </a:lnL>
                    <a:lnR w="12700" cap="flat" cmpd="sng" algn="ctr">
                      <a:solidFill>
                        <a:srgbClr val="4C6680"/>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rgbClr val="4C6680"/>
                      </a:solidFill>
                      <a:prstDash val="solid"/>
                      <a:round/>
                      <a:headEnd type="none" w="med" len="med"/>
                      <a:tailEnd type="none" w="med" len="med"/>
                    </a:lnB>
                    <a:lnTlToBr w="12700" cmpd="sng">
                      <a:noFill/>
                      <a:prstDash val="solid"/>
                    </a:lnTlToBr>
                    <a:lnBlToTr w="12700" cmpd="sng">
                      <a:noFill/>
                      <a:prstDash val="solid"/>
                    </a:lnBlToTr>
                    <a:solidFill>
                      <a:srgbClr val="D7E9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900" b="0" i="0" u="none" strike="noStrike" kern="1200" cap="none" spc="0" normalizeH="0" baseline="0" noProof="0">
                        <a:ln>
                          <a:noFill/>
                        </a:ln>
                        <a:solidFill>
                          <a:schemeClr val="tx1">
                            <a:lumMod val="65000"/>
                            <a:lumOff val="35000"/>
                          </a:schemeClr>
                        </a:solidFill>
                        <a:effectLst/>
                        <a:uLnTx/>
                        <a:uFillTx/>
                        <a:latin typeface="Meiryo UI"/>
                        <a:ea typeface="Meiryo UI"/>
                        <a:cs typeface="+mn-cs"/>
                      </a:endParaRPr>
                    </a:p>
                  </a:txBody>
                  <a:tcPr marL="95702" marR="95702">
                    <a:lnL w="12700" cap="flat" cmpd="sng" algn="ctr">
                      <a:solidFill>
                        <a:srgbClr val="4C668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900" b="0" i="0" u="none" strike="noStrike" kern="1200" cap="none" spc="0" normalizeH="0" baseline="0" noProof="0">
                        <a:ln>
                          <a:noFill/>
                        </a:ln>
                        <a:solidFill>
                          <a:schemeClr val="tx1">
                            <a:lumMod val="65000"/>
                            <a:lumOff val="35000"/>
                          </a:schemeClr>
                        </a:solidFill>
                        <a:effectLst/>
                        <a:uLnTx/>
                        <a:uFillTx/>
                        <a:latin typeface="Meiryo UI"/>
                        <a:ea typeface="Meiryo UI"/>
                        <a:cs typeface="+mn-cs"/>
                      </a:endParaRPr>
                    </a:p>
                  </a:txBody>
                  <a:tcPr marL="95702" marR="95702">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900" b="0" i="0" u="none" strike="noStrike" kern="1200" cap="none" spc="0" normalizeH="0" baseline="0" noProof="0">
                        <a:ln>
                          <a:noFill/>
                        </a:ln>
                        <a:solidFill>
                          <a:schemeClr val="tx1">
                            <a:lumMod val="65000"/>
                            <a:lumOff val="35000"/>
                          </a:schemeClr>
                        </a:solidFill>
                        <a:effectLst/>
                        <a:uLnTx/>
                        <a:uFillTx/>
                        <a:latin typeface="Meiryo UI"/>
                        <a:ea typeface="Meiryo UI"/>
                        <a:cs typeface="+mn-cs"/>
                      </a:endParaRPr>
                    </a:p>
                  </a:txBody>
                  <a:tcPr marL="95702" marR="95702">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900" b="0" i="0" u="none" strike="noStrike" kern="1200" cap="none" spc="0" normalizeH="0" baseline="0" noProof="0">
                        <a:ln>
                          <a:noFill/>
                        </a:ln>
                        <a:solidFill>
                          <a:schemeClr val="tx1">
                            <a:lumMod val="65000"/>
                            <a:lumOff val="35000"/>
                          </a:schemeClr>
                        </a:solidFill>
                        <a:effectLst/>
                        <a:uLnTx/>
                        <a:uFillTx/>
                        <a:latin typeface="Meiryo UI"/>
                        <a:ea typeface="Meiryo UI"/>
                        <a:cs typeface="+mn-cs"/>
                      </a:endParaRPr>
                    </a:p>
                  </a:txBody>
                  <a:tcPr marL="95702" marR="95702">
                    <a:lnL w="9525"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2953791528"/>
                  </a:ext>
                </a:extLst>
              </a:tr>
            </a:tbl>
          </a:graphicData>
        </a:graphic>
      </p:graphicFrame>
      <p:grpSp>
        <p:nvGrpSpPr>
          <p:cNvPr id="1125" name="グループ化 1124">
            <a:extLst>
              <a:ext uri="{FF2B5EF4-FFF2-40B4-BE49-F238E27FC236}">
                <a16:creationId xmlns:a16="http://schemas.microsoft.com/office/drawing/2014/main" id="{7B75FD59-1DE6-46E4-70A8-CD0481E73E43}"/>
              </a:ext>
            </a:extLst>
          </p:cNvPr>
          <p:cNvGrpSpPr/>
          <p:nvPr/>
        </p:nvGrpSpPr>
        <p:grpSpPr>
          <a:xfrm>
            <a:off x="9912610" y="3293479"/>
            <a:ext cx="1525050" cy="527470"/>
            <a:chOff x="8277973" y="4315881"/>
            <a:chExt cx="1525050" cy="527470"/>
          </a:xfrm>
        </p:grpSpPr>
        <p:sp>
          <p:nvSpPr>
            <p:cNvPr id="1104" name="正方形/長方形 1103">
              <a:extLst>
                <a:ext uri="{FF2B5EF4-FFF2-40B4-BE49-F238E27FC236}">
                  <a16:creationId xmlns:a16="http://schemas.microsoft.com/office/drawing/2014/main" id="{178BDE9A-338E-7B53-2DA7-22591460D0FF}"/>
                </a:ext>
              </a:extLst>
            </p:cNvPr>
            <p:cNvSpPr/>
            <p:nvPr/>
          </p:nvSpPr>
          <p:spPr>
            <a:xfrm>
              <a:off x="8277973" y="4315881"/>
              <a:ext cx="655822" cy="224557"/>
            </a:xfrm>
            <a:prstGeom prst="rect">
              <a:avLst/>
            </a:prstGeom>
            <a:solidFill>
              <a:srgbClr val="D7E9F5"/>
            </a:solidFill>
            <a:ln w="12700">
              <a:solidFill>
                <a:srgbClr val="3F6797"/>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050">
                  <a:solidFill>
                    <a:schemeClr val="accent4">
                      <a:lumMod val="65000"/>
                      <a:lumOff val="35000"/>
                    </a:schemeClr>
                  </a:solidFill>
                  <a:latin typeface="+mn-ea"/>
                  <a:cs typeface="Hiragino Kaku Gothic Pro W3" charset="-128"/>
                </a:rPr>
                <a:t>修正可</a:t>
              </a:r>
              <a:endParaRPr kumimoji="1" lang="ja-JP" altLang="en-US" sz="1050">
                <a:solidFill>
                  <a:schemeClr val="accent4">
                    <a:lumMod val="65000"/>
                    <a:lumOff val="35000"/>
                  </a:schemeClr>
                </a:solidFill>
                <a:latin typeface="+mn-ea"/>
                <a:cs typeface="Hiragino Kaku Gothic Pro W3" charset="-128"/>
              </a:endParaRPr>
            </a:p>
          </p:txBody>
        </p:sp>
        <p:sp>
          <p:nvSpPr>
            <p:cNvPr id="1105" name="正方形/長方形 1104">
              <a:extLst>
                <a:ext uri="{FF2B5EF4-FFF2-40B4-BE49-F238E27FC236}">
                  <a16:creationId xmlns:a16="http://schemas.microsoft.com/office/drawing/2014/main" id="{2BA814AF-7F94-D0E4-F24D-583EC329EC00}"/>
                </a:ext>
              </a:extLst>
            </p:cNvPr>
            <p:cNvSpPr/>
            <p:nvPr/>
          </p:nvSpPr>
          <p:spPr>
            <a:xfrm>
              <a:off x="8277973" y="4618794"/>
              <a:ext cx="655822" cy="224557"/>
            </a:xfrm>
            <a:prstGeom prst="rect">
              <a:avLst/>
            </a:prstGeom>
            <a:solidFill>
              <a:schemeClr val="bg1">
                <a:lumMod val="7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050">
                  <a:solidFill>
                    <a:schemeClr val="accent4">
                      <a:lumMod val="65000"/>
                      <a:lumOff val="35000"/>
                    </a:schemeClr>
                  </a:solidFill>
                  <a:latin typeface="+mn-ea"/>
                  <a:cs typeface="Hiragino Kaku Gothic Pro W3" charset="-128"/>
                </a:rPr>
                <a:t>修正不可</a:t>
              </a:r>
              <a:endParaRPr kumimoji="1" lang="ja-JP" altLang="en-US" sz="1050">
                <a:solidFill>
                  <a:schemeClr val="accent4">
                    <a:lumMod val="65000"/>
                    <a:lumOff val="35000"/>
                  </a:schemeClr>
                </a:solidFill>
                <a:latin typeface="+mn-ea"/>
                <a:cs typeface="Hiragino Kaku Gothic Pro W3" charset="-128"/>
              </a:endParaRPr>
            </a:p>
          </p:txBody>
        </p:sp>
        <p:sp>
          <p:nvSpPr>
            <p:cNvPr id="1148" name="正方形/長方形 1147">
              <a:extLst>
                <a:ext uri="{FF2B5EF4-FFF2-40B4-BE49-F238E27FC236}">
                  <a16:creationId xmlns:a16="http://schemas.microsoft.com/office/drawing/2014/main" id="{9B235E9B-4E48-DE16-7AC2-DBD855CA2CE4}"/>
                </a:ext>
              </a:extLst>
            </p:cNvPr>
            <p:cNvSpPr/>
            <p:nvPr/>
          </p:nvSpPr>
          <p:spPr>
            <a:xfrm>
              <a:off x="8939023" y="4618794"/>
              <a:ext cx="864000" cy="22455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en-US" altLang="ja-JP" sz="1050">
                  <a:solidFill>
                    <a:schemeClr val="accent4">
                      <a:lumMod val="65000"/>
                      <a:lumOff val="35000"/>
                    </a:schemeClr>
                  </a:solidFill>
                  <a:latin typeface="+mn-ea"/>
                  <a:cs typeface="Hiragino Kaku Gothic Pro W3" charset="-128"/>
                </a:rPr>
                <a:t>※</a:t>
              </a:r>
              <a:r>
                <a:rPr lang="ja-JP" altLang="en-US" sz="1050">
                  <a:solidFill>
                    <a:schemeClr val="accent4">
                      <a:lumMod val="65000"/>
                      <a:lumOff val="35000"/>
                    </a:schemeClr>
                  </a:solidFill>
                  <a:latin typeface="+mn-ea"/>
                  <a:cs typeface="Hiragino Kaku Gothic Pro W3" charset="-128"/>
                </a:rPr>
                <a:t>行削除は可</a:t>
              </a:r>
              <a:endParaRPr kumimoji="1" lang="ja-JP" altLang="en-US" sz="1050">
                <a:solidFill>
                  <a:schemeClr val="accent4">
                    <a:lumMod val="65000"/>
                    <a:lumOff val="35000"/>
                  </a:schemeClr>
                </a:solidFill>
                <a:latin typeface="+mn-ea"/>
                <a:cs typeface="Hiragino Kaku Gothic Pro W3" charset="-128"/>
              </a:endParaRPr>
            </a:p>
          </p:txBody>
        </p:sp>
      </p:grpSp>
      <p:sp>
        <p:nvSpPr>
          <p:cNvPr id="1120" name="円弧 1119">
            <a:extLst>
              <a:ext uri="{FF2B5EF4-FFF2-40B4-BE49-F238E27FC236}">
                <a16:creationId xmlns:a16="http://schemas.microsoft.com/office/drawing/2014/main" id="{310089A8-C02E-6604-5811-21578A7C7BF0}"/>
              </a:ext>
            </a:extLst>
          </p:cNvPr>
          <p:cNvSpPr/>
          <p:nvPr/>
        </p:nvSpPr>
        <p:spPr>
          <a:xfrm rot="15114704">
            <a:off x="2655582" y="2094701"/>
            <a:ext cx="3494403" cy="3087305"/>
          </a:xfrm>
          <a:prstGeom prst="arc">
            <a:avLst>
              <a:gd name="adj1" fmla="val 17930625"/>
              <a:gd name="adj2" fmla="val 20912714"/>
            </a:avLst>
          </a:prstGeom>
          <a:ln w="57150">
            <a:solidFill>
              <a:schemeClr val="bg1">
                <a:lumMod val="85000"/>
              </a:schemeClr>
            </a:solidFill>
            <a:head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70" name="正方形/長方形 1069">
            <a:extLst>
              <a:ext uri="{FF2B5EF4-FFF2-40B4-BE49-F238E27FC236}">
                <a16:creationId xmlns:a16="http://schemas.microsoft.com/office/drawing/2014/main" id="{AF33D14F-ADB3-EEB4-20B8-12736CD848E7}"/>
              </a:ext>
            </a:extLst>
          </p:cNvPr>
          <p:cNvSpPr/>
          <p:nvPr/>
        </p:nvSpPr>
        <p:spPr>
          <a:xfrm>
            <a:off x="487322" y="1056574"/>
            <a:ext cx="6588000" cy="28934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200">
                <a:solidFill>
                  <a:schemeClr val="accent4">
                    <a:lumMod val="65000"/>
                    <a:lumOff val="35000"/>
                  </a:schemeClr>
                </a:solidFill>
                <a:latin typeface="+mn-ea"/>
                <a:cs typeface="Hiragino Kaku Gothic Pro W3" charset="-128"/>
              </a:rPr>
              <a:t>変更後の</a:t>
            </a:r>
            <a:r>
              <a:rPr kumimoji="1" lang="ja-JP" altLang="en-US" sz="1200">
                <a:solidFill>
                  <a:schemeClr val="accent4">
                    <a:lumMod val="65000"/>
                    <a:lumOff val="35000"/>
                  </a:schemeClr>
                </a:solidFill>
                <a:latin typeface="+mn-ea"/>
                <a:cs typeface="Hiragino Kaku Gothic Pro W3" charset="-128"/>
              </a:rPr>
              <a:t>運用イメージ</a:t>
            </a:r>
          </a:p>
        </p:txBody>
      </p:sp>
      <p:cxnSp>
        <p:nvCxnSpPr>
          <p:cNvPr id="1073" name="直線コネクタ 1072">
            <a:extLst>
              <a:ext uri="{FF2B5EF4-FFF2-40B4-BE49-F238E27FC236}">
                <a16:creationId xmlns:a16="http://schemas.microsoft.com/office/drawing/2014/main" id="{DECFBD80-D953-37A4-F4CF-4F0EC37763C5}"/>
              </a:ext>
            </a:extLst>
          </p:cNvPr>
          <p:cNvCxnSpPr>
            <a:cxnSpLocks/>
          </p:cNvCxnSpPr>
          <p:nvPr/>
        </p:nvCxnSpPr>
        <p:spPr>
          <a:xfrm>
            <a:off x="487323" y="1353574"/>
            <a:ext cx="6588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正方形/長方形 8">
            <a:extLst>
              <a:ext uri="{FF2B5EF4-FFF2-40B4-BE49-F238E27FC236}">
                <a16:creationId xmlns:a16="http://schemas.microsoft.com/office/drawing/2014/main" id="{2EF0D060-8118-1CC2-CF7A-E218ABA93988}"/>
              </a:ext>
            </a:extLst>
          </p:cNvPr>
          <p:cNvSpPr/>
          <p:nvPr/>
        </p:nvSpPr>
        <p:spPr>
          <a:xfrm>
            <a:off x="7207711" y="1056574"/>
            <a:ext cx="4481059" cy="28934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200">
                <a:solidFill>
                  <a:schemeClr val="accent4">
                    <a:lumMod val="65000"/>
                    <a:lumOff val="35000"/>
                  </a:schemeClr>
                </a:solidFill>
                <a:latin typeface="+mn-ea"/>
                <a:cs typeface="Hiragino Kaku Gothic Pro W3" charset="-128"/>
              </a:rPr>
              <a:t>詳細</a:t>
            </a:r>
          </a:p>
        </p:txBody>
      </p:sp>
      <p:cxnSp>
        <p:nvCxnSpPr>
          <p:cNvPr id="10" name="直線コネクタ 9">
            <a:extLst>
              <a:ext uri="{FF2B5EF4-FFF2-40B4-BE49-F238E27FC236}">
                <a16:creationId xmlns:a16="http://schemas.microsoft.com/office/drawing/2014/main" id="{1FC38DE3-5D61-122C-7646-AA3698CDF92D}"/>
              </a:ext>
            </a:extLst>
          </p:cNvPr>
          <p:cNvCxnSpPr>
            <a:cxnSpLocks/>
          </p:cNvCxnSpPr>
          <p:nvPr/>
        </p:nvCxnSpPr>
        <p:spPr>
          <a:xfrm>
            <a:off x="7210058" y="1353574"/>
            <a:ext cx="4494619"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25E976E2-02CD-7519-B19E-911AA698165A}"/>
              </a:ext>
            </a:extLst>
          </p:cNvPr>
          <p:cNvSpPr/>
          <p:nvPr/>
        </p:nvSpPr>
        <p:spPr>
          <a:xfrm>
            <a:off x="7207711" y="1464315"/>
            <a:ext cx="4481059" cy="154892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342900" indent="-342900">
              <a:spcBef>
                <a:spcPts val="600"/>
              </a:spcBef>
              <a:buFont typeface="+mj-ea"/>
              <a:buAutoNum type="circleNumDbPlain"/>
            </a:pPr>
            <a:r>
              <a:rPr kumimoji="1" lang="ja-JP" altLang="en-US" sz="1200">
                <a:solidFill>
                  <a:schemeClr val="accent4">
                    <a:lumMod val="65000"/>
                    <a:lumOff val="35000"/>
                  </a:schemeClr>
                </a:solidFill>
                <a:latin typeface="+mn-ea"/>
                <a:cs typeface="Hiragino Kaku Gothic Pro W3" charset="-128"/>
              </a:rPr>
              <a:t>実行を</a:t>
            </a:r>
            <a:r>
              <a:rPr lang="ja-JP" altLang="en-US" sz="1200">
                <a:solidFill>
                  <a:schemeClr val="accent4">
                    <a:lumMod val="65000"/>
                    <a:lumOff val="35000"/>
                  </a:schemeClr>
                </a:solidFill>
                <a:latin typeface="+mn-ea"/>
                <a:cs typeface="Hiragino Kaku Gothic Pro W3" charset="-128"/>
              </a:rPr>
              <a:t>押下する</a:t>
            </a:r>
            <a:r>
              <a:rPr kumimoji="1" lang="ja-JP" altLang="en-US" sz="1200">
                <a:solidFill>
                  <a:schemeClr val="accent4">
                    <a:lumMod val="65000"/>
                    <a:lumOff val="35000"/>
                  </a:schemeClr>
                </a:solidFill>
                <a:latin typeface="+mn-ea"/>
                <a:cs typeface="Hiragino Kaku Gothic Pro W3" charset="-128"/>
              </a:rPr>
              <a:t>と、</a:t>
            </a:r>
            <a:r>
              <a:rPr kumimoji="1" lang="ja-JP" altLang="en-US" sz="1200" b="1">
                <a:solidFill>
                  <a:schemeClr val="accent4">
                    <a:lumMod val="65000"/>
                    <a:lumOff val="35000"/>
                  </a:schemeClr>
                </a:solidFill>
                <a:latin typeface="+mn-ea"/>
                <a:cs typeface="Hiragino Kaku Gothic Pro W3" charset="-128"/>
              </a:rPr>
              <a:t>ツール実行結果がスプレッドシート上に出力</a:t>
            </a:r>
            <a:r>
              <a:rPr lang="ja-JP" altLang="en-US" sz="1200" b="1">
                <a:solidFill>
                  <a:schemeClr val="accent4">
                    <a:lumMod val="65000"/>
                    <a:lumOff val="35000"/>
                  </a:schemeClr>
                </a:solidFill>
                <a:latin typeface="+mn-ea"/>
                <a:cs typeface="Hiragino Kaku Gothic Pro W3" charset="-128"/>
              </a:rPr>
              <a:t>される</a:t>
            </a:r>
            <a:endParaRPr kumimoji="1" lang="en-US" altLang="ja-JP" sz="1200">
              <a:solidFill>
                <a:schemeClr val="accent4">
                  <a:lumMod val="65000"/>
                  <a:lumOff val="35000"/>
                </a:schemeClr>
              </a:solidFill>
              <a:latin typeface="+mn-ea"/>
              <a:cs typeface="Hiragino Kaku Gothic Pro W3" charset="-128"/>
            </a:endParaRPr>
          </a:p>
          <a:p>
            <a:pPr marL="342900" indent="-342900">
              <a:spcBef>
                <a:spcPts val="600"/>
              </a:spcBef>
              <a:buFont typeface="+mj-ea"/>
              <a:buAutoNum type="circleNumDbPlain"/>
            </a:pPr>
            <a:r>
              <a:rPr kumimoji="1" lang="ja-JP" altLang="en-US" sz="1200" b="1">
                <a:solidFill>
                  <a:schemeClr val="accent4">
                    <a:lumMod val="65000"/>
                    <a:lumOff val="35000"/>
                  </a:schemeClr>
                </a:solidFill>
                <a:latin typeface="+mn-ea"/>
                <a:cs typeface="Hiragino Kaku Gothic Pro W3" charset="-128"/>
              </a:rPr>
              <a:t>実行結果</a:t>
            </a:r>
            <a:r>
              <a:rPr lang="ja-JP" altLang="en-US" sz="1200" b="1">
                <a:solidFill>
                  <a:schemeClr val="accent4">
                    <a:lumMod val="65000"/>
                    <a:lumOff val="35000"/>
                  </a:schemeClr>
                </a:solidFill>
                <a:latin typeface="+mn-ea"/>
                <a:cs typeface="Hiragino Kaku Gothic Pro W3" charset="-128"/>
              </a:rPr>
              <a:t>を確認</a:t>
            </a:r>
            <a:r>
              <a:rPr lang="ja-JP" altLang="en-US" sz="1200">
                <a:solidFill>
                  <a:schemeClr val="accent4">
                    <a:lumMod val="65000"/>
                    <a:lumOff val="35000"/>
                  </a:schemeClr>
                </a:solidFill>
                <a:latin typeface="+mn-ea"/>
                <a:cs typeface="Hiragino Kaku Gothic Pro W3" charset="-128"/>
              </a:rPr>
              <a:t>して、手数料の二重計上や仮受金額の誤り 等を</a:t>
            </a:r>
            <a:r>
              <a:rPr lang="ja-JP" altLang="en-US" sz="1200" b="1">
                <a:solidFill>
                  <a:schemeClr val="accent4">
                    <a:lumMod val="65000"/>
                    <a:lumOff val="35000"/>
                  </a:schemeClr>
                </a:solidFill>
                <a:latin typeface="+mn-ea"/>
                <a:cs typeface="Hiragino Kaku Gothic Pro W3" charset="-128"/>
              </a:rPr>
              <a:t>修正する</a:t>
            </a:r>
            <a:endParaRPr lang="en-US" altLang="ja-JP" sz="1200" b="1">
              <a:solidFill>
                <a:schemeClr val="accent4">
                  <a:lumMod val="65000"/>
                  <a:lumOff val="35000"/>
                </a:schemeClr>
              </a:solidFill>
              <a:latin typeface="+mn-ea"/>
              <a:cs typeface="Hiragino Kaku Gothic Pro W3" charset="-128"/>
            </a:endParaRPr>
          </a:p>
          <a:p>
            <a:pPr marL="342900" indent="-342900">
              <a:spcBef>
                <a:spcPts val="600"/>
              </a:spcBef>
              <a:buFont typeface="+mj-ea"/>
              <a:buAutoNum type="circleNumDbPlain"/>
            </a:pPr>
            <a:r>
              <a:rPr lang="en-US" altLang="ja-JP" sz="1200" b="1">
                <a:solidFill>
                  <a:schemeClr val="accent4">
                    <a:lumMod val="65000"/>
                    <a:lumOff val="35000"/>
                  </a:schemeClr>
                </a:solidFill>
                <a:latin typeface="+mn-ea"/>
                <a:cs typeface="Hiragino Kaku Gothic Pro W3" charset="-128"/>
              </a:rPr>
              <a:t>TSV</a:t>
            </a:r>
            <a:r>
              <a:rPr lang="ja-JP" altLang="en-US" sz="1200" b="1">
                <a:solidFill>
                  <a:schemeClr val="accent4">
                    <a:lumMod val="65000"/>
                    <a:lumOff val="35000"/>
                  </a:schemeClr>
                </a:solidFill>
                <a:latin typeface="+mn-ea"/>
                <a:cs typeface="Hiragino Kaku Gothic Pro W3" charset="-128"/>
              </a:rPr>
              <a:t>変換ボタンを押下する</a:t>
            </a:r>
            <a:r>
              <a:rPr lang="ja-JP" altLang="en-US" sz="1200">
                <a:solidFill>
                  <a:schemeClr val="accent4">
                    <a:lumMod val="65000"/>
                    <a:lumOff val="35000"/>
                  </a:schemeClr>
                </a:solidFill>
                <a:latin typeface="+mn-ea"/>
                <a:cs typeface="Hiragino Kaku Gothic Pro W3" charset="-128"/>
              </a:rPr>
              <a:t>と、スプレッドシート上の内容を基に、</a:t>
            </a:r>
            <a:br>
              <a:rPr lang="en-US" altLang="ja-JP" sz="1200">
                <a:solidFill>
                  <a:schemeClr val="accent4">
                    <a:lumMod val="65000"/>
                    <a:lumOff val="35000"/>
                  </a:schemeClr>
                </a:solidFill>
                <a:latin typeface="+mn-ea"/>
                <a:cs typeface="Hiragino Kaku Gothic Pro W3" charset="-128"/>
              </a:rPr>
            </a:br>
            <a:r>
              <a:rPr lang="en-US" altLang="ja-JP" sz="1200">
                <a:solidFill>
                  <a:schemeClr val="accent4">
                    <a:lumMod val="65000"/>
                    <a:lumOff val="35000"/>
                  </a:schemeClr>
                </a:solidFill>
                <a:latin typeface="+mn-ea"/>
                <a:cs typeface="Hiragino Kaku Gothic Pro W3" charset="-128"/>
              </a:rPr>
              <a:t>NEXUS</a:t>
            </a:r>
            <a:r>
              <a:rPr lang="ja-JP" altLang="en-US" sz="1200">
                <a:solidFill>
                  <a:schemeClr val="accent4">
                    <a:lumMod val="65000"/>
                    <a:lumOff val="35000"/>
                  </a:schemeClr>
                </a:solidFill>
                <a:latin typeface="+mn-ea"/>
                <a:cs typeface="Hiragino Kaku Gothic Pro W3" charset="-128"/>
              </a:rPr>
              <a:t>アップロード用の</a:t>
            </a:r>
            <a:r>
              <a:rPr lang="en-US" altLang="ja-JP" sz="1200">
                <a:solidFill>
                  <a:schemeClr val="accent4">
                    <a:lumMod val="65000"/>
                    <a:lumOff val="35000"/>
                  </a:schemeClr>
                </a:solidFill>
                <a:latin typeface="+mn-ea"/>
                <a:cs typeface="Hiragino Kaku Gothic Pro W3" charset="-128"/>
              </a:rPr>
              <a:t>TSV</a:t>
            </a:r>
            <a:r>
              <a:rPr lang="ja-JP" altLang="en-US" sz="1200">
                <a:solidFill>
                  <a:schemeClr val="accent4">
                    <a:lumMod val="65000"/>
                    <a:lumOff val="35000"/>
                  </a:schemeClr>
                </a:solidFill>
                <a:latin typeface="+mn-ea"/>
                <a:cs typeface="Hiragino Kaku Gothic Pro W3" charset="-128"/>
              </a:rPr>
              <a:t>ファイルが作成される</a:t>
            </a:r>
            <a:endParaRPr lang="en-US" altLang="ja-JP" sz="1200">
              <a:solidFill>
                <a:schemeClr val="accent4">
                  <a:lumMod val="65000"/>
                  <a:lumOff val="35000"/>
                </a:schemeClr>
              </a:solidFill>
              <a:latin typeface="+mn-ea"/>
              <a:cs typeface="Hiragino Kaku Gothic Pro W3" charset="-128"/>
            </a:endParaRPr>
          </a:p>
        </p:txBody>
      </p:sp>
      <p:sp>
        <p:nvSpPr>
          <p:cNvPr id="17" name="正方形/長方形 16">
            <a:extLst>
              <a:ext uri="{FF2B5EF4-FFF2-40B4-BE49-F238E27FC236}">
                <a16:creationId xmlns:a16="http://schemas.microsoft.com/office/drawing/2014/main" id="{02A2A218-BB9F-D5CF-47E0-706FE83303BD}"/>
              </a:ext>
            </a:extLst>
          </p:cNvPr>
          <p:cNvSpPr/>
          <p:nvPr/>
        </p:nvSpPr>
        <p:spPr>
          <a:xfrm>
            <a:off x="487322" y="5421659"/>
            <a:ext cx="995426" cy="1085272"/>
          </a:xfrm>
          <a:prstGeom prst="rect">
            <a:avLst/>
          </a:prstGeom>
          <a:solidFill>
            <a:srgbClr val="3F6797"/>
          </a:solidFill>
          <a:ln w="9525">
            <a:solidFill>
              <a:srgbClr val="3F6797"/>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b="1">
                <a:solidFill>
                  <a:srgbClr val="FFFFFF"/>
                </a:solidFill>
                <a:latin typeface="Meiryo UI"/>
                <a:ea typeface="Meiryo UI"/>
              </a:rPr>
              <a:t>ご提案</a:t>
            </a:r>
            <a:endParaRPr kumimoji="1" lang="ja-JP" altLang="en-US" sz="1000" b="1" i="0" u="none" strike="noStrike" kern="1200" cap="none" spc="0" normalizeH="0" baseline="0" noProof="0">
              <a:ln>
                <a:noFill/>
              </a:ln>
              <a:solidFill>
                <a:srgbClr val="FFFFFF"/>
              </a:solidFill>
              <a:effectLst/>
              <a:uLnTx/>
              <a:uFillTx/>
              <a:latin typeface="Meiryo UI"/>
              <a:ea typeface="Meiryo UI"/>
              <a:cs typeface="+mn-cs"/>
            </a:endParaRPr>
          </a:p>
        </p:txBody>
      </p:sp>
      <p:sp>
        <p:nvSpPr>
          <p:cNvPr id="18" name="正方形/長方形 17">
            <a:extLst>
              <a:ext uri="{FF2B5EF4-FFF2-40B4-BE49-F238E27FC236}">
                <a16:creationId xmlns:a16="http://schemas.microsoft.com/office/drawing/2014/main" id="{F5CDF6D2-5D83-0719-9CBC-4A71F969AD3F}"/>
              </a:ext>
            </a:extLst>
          </p:cNvPr>
          <p:cNvSpPr/>
          <p:nvPr/>
        </p:nvSpPr>
        <p:spPr>
          <a:xfrm>
            <a:off x="1486868" y="5421659"/>
            <a:ext cx="10209587" cy="1085272"/>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marL="357188" indent="-261938">
              <a:lnSpc>
                <a:spcPts val="1800"/>
              </a:lnSpc>
              <a:spcBef>
                <a:spcPts val="600"/>
              </a:spcBef>
              <a:buFont typeface="Wingdings" panose="05000000000000000000" pitchFamily="2" charset="2"/>
              <a:buChar char="ü"/>
              <a:tabLst>
                <a:tab pos="265113" algn="l"/>
              </a:tabLst>
              <a:defRPr/>
            </a:pPr>
            <a:r>
              <a:rPr kumimoji="1" lang="ja-JP" altLang="en-US" sz="1400" i="0" u="none" strike="noStrike" kern="1200" cap="none" spc="0" normalizeH="0" baseline="0" noProof="0">
                <a:ln>
                  <a:noFill/>
                </a:ln>
                <a:solidFill>
                  <a:srgbClr val="000000">
                    <a:lumMod val="65000"/>
                    <a:lumOff val="35000"/>
                  </a:srgbClr>
                </a:solidFill>
                <a:effectLst/>
                <a:uLnTx/>
                <a:uFillTx/>
                <a:latin typeface="Meiryo UI"/>
                <a:ea typeface="Meiryo UI"/>
                <a:cs typeface="+mn-cs"/>
              </a:rPr>
              <a:t>経理担当者が</a:t>
            </a:r>
            <a:r>
              <a:rPr kumimoji="1" lang="en-US" altLang="ja-JP" sz="1400" i="0" u="none" strike="noStrike" kern="1200" cap="none" spc="0" normalizeH="0" baseline="0" noProof="0">
                <a:ln>
                  <a:noFill/>
                </a:ln>
                <a:solidFill>
                  <a:srgbClr val="000000">
                    <a:lumMod val="65000"/>
                    <a:lumOff val="35000"/>
                  </a:srgbClr>
                </a:solidFill>
                <a:effectLst/>
                <a:uLnTx/>
                <a:uFillTx/>
                <a:latin typeface="Meiryo UI"/>
                <a:ea typeface="Meiryo UI"/>
                <a:cs typeface="+mn-cs"/>
              </a:rPr>
              <a:t>ZD</a:t>
            </a:r>
            <a:r>
              <a:rPr kumimoji="1" lang="ja-JP" altLang="en-US" sz="1400" i="0" u="none" strike="noStrike" kern="1200" cap="none" spc="0" normalizeH="0" baseline="0" noProof="0">
                <a:ln>
                  <a:noFill/>
                </a:ln>
                <a:solidFill>
                  <a:srgbClr val="000000">
                    <a:lumMod val="65000"/>
                    <a:lumOff val="35000"/>
                  </a:srgbClr>
                </a:solidFill>
                <a:effectLst/>
                <a:uLnTx/>
                <a:uFillTx/>
                <a:latin typeface="Meiryo UI"/>
                <a:ea typeface="Meiryo UI"/>
                <a:cs typeface="+mn-cs"/>
              </a:rPr>
              <a:t>伝票の登録内容を事前に確認・修正できるプロセスを追加するのはどうか？</a:t>
            </a:r>
            <a:br>
              <a:rPr lang="en-US" altLang="ja-JP" sz="1400">
                <a:solidFill>
                  <a:srgbClr val="000000">
                    <a:lumMod val="65000"/>
                    <a:lumOff val="35000"/>
                  </a:srgbClr>
                </a:solidFill>
                <a:latin typeface="Meiryo UI"/>
                <a:ea typeface="Meiryo UI"/>
              </a:rPr>
            </a:br>
            <a:r>
              <a:rPr lang="ja-JP" altLang="en-US" sz="1200">
                <a:solidFill>
                  <a:schemeClr val="accent4">
                    <a:lumMod val="65000"/>
                    <a:lumOff val="35000"/>
                  </a:schemeClr>
                </a:solidFill>
                <a:latin typeface="+mn-ea"/>
                <a:cs typeface="Hiragino Kaku Gothic Pro W3" charset="-128"/>
              </a:rPr>
              <a:t>└ </a:t>
            </a:r>
            <a:r>
              <a:rPr lang="en-US" altLang="ja-JP" sz="1200">
                <a:solidFill>
                  <a:schemeClr val="accent4">
                    <a:lumMod val="65000"/>
                    <a:lumOff val="35000"/>
                  </a:schemeClr>
                </a:solidFill>
                <a:latin typeface="+mn-ea"/>
                <a:cs typeface="Hiragino Kaku Gothic Pro W3" charset="-128"/>
              </a:rPr>
              <a:t>SAP</a:t>
            </a:r>
            <a:r>
              <a:rPr lang="ja-JP" altLang="en-US" sz="1200">
                <a:solidFill>
                  <a:schemeClr val="accent4">
                    <a:lumMod val="65000"/>
                    <a:lumOff val="35000"/>
                  </a:schemeClr>
                </a:solidFill>
                <a:latin typeface="+mn-ea"/>
                <a:cs typeface="Hiragino Kaku Gothic Pro W3" charset="-128"/>
              </a:rPr>
              <a:t>登録前の経理確認・修正プロセスを入れることで</a:t>
            </a:r>
            <a:r>
              <a:rPr lang="ja-JP" altLang="en-US" sz="1200" b="1">
                <a:solidFill>
                  <a:schemeClr val="accent4">
                    <a:lumMod val="65000"/>
                    <a:lumOff val="35000"/>
                  </a:schemeClr>
                </a:solidFill>
                <a:latin typeface="+mn-ea"/>
                <a:cs typeface="Hiragino Kaku Gothic Pro W3" charset="-128"/>
              </a:rPr>
              <a:t>会計業務の正当性を担保</a:t>
            </a:r>
            <a:r>
              <a:rPr lang="ja-JP" altLang="en-US" sz="1200">
                <a:solidFill>
                  <a:schemeClr val="accent4">
                    <a:lumMod val="65000"/>
                    <a:lumOff val="35000"/>
                  </a:schemeClr>
                </a:solidFill>
                <a:latin typeface="+mn-ea"/>
                <a:cs typeface="Hiragino Kaku Gothic Pro W3" charset="-128"/>
              </a:rPr>
              <a:t>できる</a:t>
            </a:r>
            <a:br>
              <a:rPr lang="en-US" altLang="ja-JP" sz="1400">
                <a:solidFill>
                  <a:schemeClr val="accent4">
                    <a:lumMod val="65000"/>
                    <a:lumOff val="35000"/>
                  </a:schemeClr>
                </a:solidFill>
                <a:latin typeface="+mn-ea"/>
                <a:cs typeface="Hiragino Kaku Gothic Pro W3" charset="-128"/>
              </a:rPr>
            </a:br>
            <a:r>
              <a:rPr lang="ja-JP" altLang="en-US" sz="1200">
                <a:solidFill>
                  <a:schemeClr val="accent4">
                    <a:lumMod val="65000"/>
                    <a:lumOff val="35000"/>
                  </a:schemeClr>
                </a:solidFill>
                <a:latin typeface="+mn-ea"/>
                <a:cs typeface="Hiragino Kaku Gothic Pro W3" charset="-128"/>
              </a:rPr>
              <a:t>└ </a:t>
            </a:r>
            <a:r>
              <a:rPr lang="ja-JP" altLang="en-US" sz="1200" b="1">
                <a:solidFill>
                  <a:schemeClr val="accent4">
                    <a:lumMod val="65000"/>
                    <a:lumOff val="35000"/>
                  </a:schemeClr>
                </a:solidFill>
                <a:latin typeface="+mn-ea"/>
                <a:cs typeface="Hiragino Kaku Gothic Pro W3" charset="-128"/>
              </a:rPr>
              <a:t>勘定科目</a:t>
            </a:r>
            <a:r>
              <a:rPr lang="en-US" altLang="ja-JP" sz="1200" b="1">
                <a:solidFill>
                  <a:schemeClr val="accent4">
                    <a:lumMod val="65000"/>
                    <a:lumOff val="35000"/>
                  </a:schemeClr>
                </a:solidFill>
                <a:latin typeface="+mn-ea"/>
                <a:cs typeface="Hiragino Kaku Gothic Pro W3" charset="-128"/>
              </a:rPr>
              <a:t>/</a:t>
            </a:r>
            <a:r>
              <a:rPr lang="ja-JP" altLang="en-US" sz="1200" b="1">
                <a:solidFill>
                  <a:schemeClr val="accent4">
                    <a:lumMod val="65000"/>
                    <a:lumOff val="35000"/>
                  </a:schemeClr>
                </a:solidFill>
                <a:latin typeface="+mn-ea"/>
                <a:cs typeface="Hiragino Kaku Gothic Pro W3" charset="-128"/>
              </a:rPr>
              <a:t>伝票通貨額の修正</a:t>
            </a:r>
            <a:r>
              <a:rPr lang="ja-JP" altLang="en-US" sz="1200">
                <a:solidFill>
                  <a:schemeClr val="accent4">
                    <a:lumMod val="65000"/>
                    <a:lumOff val="35000"/>
                  </a:schemeClr>
                </a:solidFill>
                <a:latin typeface="+mn-ea"/>
                <a:cs typeface="Hiragino Kaku Gothic Pro W3" charset="-128"/>
              </a:rPr>
              <a:t>および</a:t>
            </a:r>
            <a:r>
              <a:rPr lang="ja-JP" altLang="en-US" sz="1200" b="1">
                <a:solidFill>
                  <a:schemeClr val="accent4">
                    <a:lumMod val="65000"/>
                    <a:lumOff val="35000"/>
                  </a:schemeClr>
                </a:solidFill>
                <a:latin typeface="+mn-ea"/>
                <a:cs typeface="Hiragino Kaku Gothic Pro W3" charset="-128"/>
              </a:rPr>
              <a:t>不要な勘定科目の行削除 </a:t>
            </a:r>
            <a:r>
              <a:rPr lang="ja-JP" altLang="en-US" sz="1200">
                <a:solidFill>
                  <a:schemeClr val="accent4">
                    <a:lumMod val="65000"/>
                    <a:lumOff val="35000"/>
                  </a:schemeClr>
                </a:solidFill>
                <a:latin typeface="+mn-ea"/>
                <a:cs typeface="Hiragino Kaku Gothic Pro W3" charset="-128"/>
              </a:rPr>
              <a:t>を許可</a:t>
            </a:r>
            <a:br>
              <a:rPr lang="en-US" altLang="ja-JP" sz="1200">
                <a:solidFill>
                  <a:schemeClr val="accent4">
                    <a:lumMod val="65000"/>
                    <a:lumOff val="35000"/>
                  </a:schemeClr>
                </a:solidFill>
                <a:latin typeface="+mn-ea"/>
                <a:cs typeface="Hiragino Kaku Gothic Pro W3" charset="-128"/>
              </a:rPr>
            </a:br>
            <a:r>
              <a:rPr lang="ja-JP" altLang="en-US" sz="1200">
                <a:solidFill>
                  <a:schemeClr val="accent4">
                    <a:lumMod val="65000"/>
                    <a:lumOff val="35000"/>
                  </a:schemeClr>
                </a:solidFill>
                <a:latin typeface="+mn-ea"/>
                <a:cs typeface="Hiragino Kaku Gothic Pro W3" charset="-128"/>
              </a:rPr>
              <a:t>└ 誤修正が</a:t>
            </a:r>
            <a:r>
              <a:rPr lang="en-US" altLang="ja-JP" sz="1200">
                <a:solidFill>
                  <a:schemeClr val="accent4">
                    <a:lumMod val="65000"/>
                    <a:lumOff val="35000"/>
                  </a:schemeClr>
                </a:solidFill>
                <a:latin typeface="+mn-ea"/>
                <a:cs typeface="Hiragino Kaku Gothic Pro W3" charset="-128"/>
              </a:rPr>
              <a:t>NG</a:t>
            </a:r>
            <a:r>
              <a:rPr lang="ja-JP" altLang="en-US" sz="1200">
                <a:solidFill>
                  <a:schemeClr val="accent4">
                    <a:lumMod val="65000"/>
                    <a:lumOff val="35000"/>
                  </a:schemeClr>
                </a:solidFill>
                <a:latin typeface="+mn-ea"/>
                <a:cs typeface="Hiragino Kaku Gothic Pro W3" charset="-128"/>
              </a:rPr>
              <a:t>の項目には</a:t>
            </a:r>
            <a:r>
              <a:rPr lang="ja-JP" altLang="en-US" sz="1200" b="1">
                <a:solidFill>
                  <a:schemeClr val="accent4">
                    <a:lumMod val="65000"/>
                    <a:lumOff val="35000"/>
                  </a:schemeClr>
                </a:solidFill>
                <a:latin typeface="+mn-ea"/>
                <a:cs typeface="Hiragino Kaku Gothic Pro W3" charset="-128"/>
              </a:rPr>
              <a:t>修正不可となるようにツールで制御</a:t>
            </a:r>
            <a:endParaRPr lang="en-US" altLang="ja-JP" sz="1400" b="1">
              <a:solidFill>
                <a:schemeClr val="accent4">
                  <a:lumMod val="65000"/>
                  <a:lumOff val="35000"/>
                </a:schemeClr>
              </a:solidFill>
              <a:latin typeface="+mn-ea"/>
              <a:cs typeface="Hiragino Kaku Gothic Pro W3" charset="-128"/>
            </a:endParaRPr>
          </a:p>
        </p:txBody>
      </p:sp>
      <p:sp>
        <p:nvSpPr>
          <p:cNvPr id="21" name="楕円 20">
            <a:extLst>
              <a:ext uri="{FF2B5EF4-FFF2-40B4-BE49-F238E27FC236}">
                <a16:creationId xmlns:a16="http://schemas.microsoft.com/office/drawing/2014/main" id="{DED1770C-41ED-FB43-CC11-D302BEE7D90C}"/>
              </a:ext>
            </a:extLst>
          </p:cNvPr>
          <p:cNvSpPr/>
          <p:nvPr/>
        </p:nvSpPr>
        <p:spPr>
          <a:xfrm>
            <a:off x="7385608" y="3451599"/>
            <a:ext cx="232805" cy="232805"/>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en-US" altLang="ja-JP" sz="1200">
                <a:solidFill>
                  <a:schemeClr val="accent4">
                    <a:lumMod val="65000"/>
                    <a:lumOff val="35000"/>
                  </a:schemeClr>
                </a:solidFill>
                <a:latin typeface="+mn-ea"/>
                <a:cs typeface="Hiragino Kaku Gothic Pro W3" charset="-128"/>
              </a:rPr>
              <a:t>1</a:t>
            </a:r>
            <a:endParaRPr kumimoji="1" lang="ja-JP" altLang="en-US" sz="1400">
              <a:solidFill>
                <a:schemeClr val="accent4">
                  <a:lumMod val="65000"/>
                  <a:lumOff val="35000"/>
                </a:schemeClr>
              </a:solidFill>
              <a:latin typeface="+mn-ea"/>
              <a:cs typeface="Hiragino Kaku Gothic Pro W3" charset="-128"/>
            </a:endParaRPr>
          </a:p>
        </p:txBody>
      </p:sp>
      <p:sp>
        <p:nvSpPr>
          <p:cNvPr id="22" name="楕円 21">
            <a:extLst>
              <a:ext uri="{FF2B5EF4-FFF2-40B4-BE49-F238E27FC236}">
                <a16:creationId xmlns:a16="http://schemas.microsoft.com/office/drawing/2014/main" id="{1D9D7B5B-41F9-826F-EF4F-830B5C5B2C1F}"/>
              </a:ext>
            </a:extLst>
          </p:cNvPr>
          <p:cNvSpPr/>
          <p:nvPr/>
        </p:nvSpPr>
        <p:spPr>
          <a:xfrm>
            <a:off x="8577507" y="3451599"/>
            <a:ext cx="232805" cy="232805"/>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en-US" altLang="ja-JP" sz="1200">
                <a:solidFill>
                  <a:schemeClr val="accent4">
                    <a:lumMod val="65000"/>
                    <a:lumOff val="35000"/>
                  </a:schemeClr>
                </a:solidFill>
                <a:latin typeface="+mn-ea"/>
                <a:cs typeface="Hiragino Kaku Gothic Pro W3" charset="-128"/>
              </a:rPr>
              <a:t>3</a:t>
            </a:r>
            <a:endParaRPr kumimoji="1" lang="ja-JP" altLang="en-US" sz="1400">
              <a:solidFill>
                <a:schemeClr val="accent4">
                  <a:lumMod val="65000"/>
                  <a:lumOff val="35000"/>
                </a:schemeClr>
              </a:solidFill>
              <a:latin typeface="+mn-ea"/>
              <a:cs typeface="Hiragino Kaku Gothic Pro W3" charset="-128"/>
            </a:endParaRPr>
          </a:p>
        </p:txBody>
      </p:sp>
      <p:sp>
        <p:nvSpPr>
          <p:cNvPr id="23" name="楕円 22">
            <a:extLst>
              <a:ext uri="{FF2B5EF4-FFF2-40B4-BE49-F238E27FC236}">
                <a16:creationId xmlns:a16="http://schemas.microsoft.com/office/drawing/2014/main" id="{366D2B14-AEE1-9580-32B1-AE3BA504F133}"/>
              </a:ext>
            </a:extLst>
          </p:cNvPr>
          <p:cNvSpPr/>
          <p:nvPr/>
        </p:nvSpPr>
        <p:spPr>
          <a:xfrm>
            <a:off x="733483" y="3846378"/>
            <a:ext cx="232805" cy="232805"/>
          </a:xfrm>
          <a:prstGeom prst="ellipse">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en-US" altLang="ja-JP" sz="1200">
                <a:solidFill>
                  <a:schemeClr val="accent4">
                    <a:lumMod val="65000"/>
                    <a:lumOff val="35000"/>
                  </a:schemeClr>
                </a:solidFill>
                <a:latin typeface="+mn-ea"/>
                <a:cs typeface="Hiragino Kaku Gothic Pro W3" charset="-128"/>
              </a:rPr>
              <a:t>2</a:t>
            </a:r>
            <a:endParaRPr kumimoji="1" lang="ja-JP" altLang="en-US" sz="1400">
              <a:solidFill>
                <a:schemeClr val="accent4">
                  <a:lumMod val="65000"/>
                  <a:lumOff val="35000"/>
                </a:schemeClr>
              </a:solidFill>
              <a:latin typeface="+mn-ea"/>
              <a:cs typeface="Hiragino Kaku Gothic Pro W3" charset="-128"/>
            </a:endParaRPr>
          </a:p>
        </p:txBody>
      </p:sp>
      <p:grpSp>
        <p:nvGrpSpPr>
          <p:cNvPr id="35" name="グループ化 34">
            <a:extLst>
              <a:ext uri="{FF2B5EF4-FFF2-40B4-BE49-F238E27FC236}">
                <a16:creationId xmlns:a16="http://schemas.microsoft.com/office/drawing/2014/main" id="{6597A98F-A8FC-E8A4-6F99-232608CABE6C}"/>
              </a:ext>
            </a:extLst>
          </p:cNvPr>
          <p:cNvGrpSpPr/>
          <p:nvPr/>
        </p:nvGrpSpPr>
        <p:grpSpPr>
          <a:xfrm>
            <a:off x="1156656" y="1478545"/>
            <a:ext cx="5249333" cy="1520461"/>
            <a:chOff x="904656" y="1522563"/>
            <a:chExt cx="5249333" cy="1520461"/>
          </a:xfrm>
        </p:grpSpPr>
        <p:grpSp>
          <p:nvGrpSpPr>
            <p:cNvPr id="54" name="グループ化 53">
              <a:extLst>
                <a:ext uri="{FF2B5EF4-FFF2-40B4-BE49-F238E27FC236}">
                  <a16:creationId xmlns:a16="http://schemas.microsoft.com/office/drawing/2014/main" id="{DCBC5319-1E54-9505-1509-A3FF98CD91E6}"/>
                </a:ext>
              </a:extLst>
            </p:cNvPr>
            <p:cNvGrpSpPr/>
            <p:nvPr/>
          </p:nvGrpSpPr>
          <p:grpSpPr>
            <a:xfrm>
              <a:off x="904656" y="1614748"/>
              <a:ext cx="805812" cy="911143"/>
              <a:chOff x="913342" y="3320992"/>
              <a:chExt cx="745244" cy="842656"/>
            </a:xfrm>
          </p:grpSpPr>
          <p:grpSp>
            <p:nvGrpSpPr>
              <p:cNvPr id="53" name="グループ化 52">
                <a:extLst>
                  <a:ext uri="{FF2B5EF4-FFF2-40B4-BE49-F238E27FC236}">
                    <a16:creationId xmlns:a16="http://schemas.microsoft.com/office/drawing/2014/main" id="{1978E702-4D61-863C-5180-E2B3CEFF1773}"/>
                  </a:ext>
                </a:extLst>
              </p:cNvPr>
              <p:cNvGrpSpPr/>
              <p:nvPr/>
            </p:nvGrpSpPr>
            <p:grpSpPr>
              <a:xfrm>
                <a:off x="913342" y="3320992"/>
                <a:ext cx="745244" cy="655460"/>
                <a:chOff x="913341" y="3204459"/>
                <a:chExt cx="877739" cy="771993"/>
              </a:xfrm>
            </p:grpSpPr>
            <p:pic>
              <p:nvPicPr>
                <p:cNvPr id="43" name="グラフィックス 42">
                  <a:extLst>
                    <a:ext uri="{FF2B5EF4-FFF2-40B4-BE49-F238E27FC236}">
                      <a16:creationId xmlns:a16="http://schemas.microsoft.com/office/drawing/2014/main" id="{313C718F-C68E-22B0-071B-9A6384CC676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3341" y="3596121"/>
                  <a:ext cx="380331" cy="380331"/>
                </a:xfrm>
                <a:prstGeom prst="rect">
                  <a:avLst/>
                </a:prstGeom>
              </p:spPr>
            </p:pic>
            <p:pic>
              <p:nvPicPr>
                <p:cNvPr id="44" name="グラフィックス 43">
                  <a:extLst>
                    <a:ext uri="{FF2B5EF4-FFF2-40B4-BE49-F238E27FC236}">
                      <a16:creationId xmlns:a16="http://schemas.microsoft.com/office/drawing/2014/main" id="{C7204094-A29A-9F16-14A6-019AF38BF657}"/>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49712" y="3204459"/>
                  <a:ext cx="541368" cy="541368"/>
                </a:xfrm>
                <a:prstGeom prst="rect">
                  <a:avLst/>
                </a:prstGeom>
              </p:spPr>
            </p:pic>
          </p:grpSp>
          <p:sp>
            <p:nvSpPr>
              <p:cNvPr id="45" name="正方形/長方形 44">
                <a:extLst>
                  <a:ext uri="{FF2B5EF4-FFF2-40B4-BE49-F238E27FC236}">
                    <a16:creationId xmlns:a16="http://schemas.microsoft.com/office/drawing/2014/main" id="{1C8E4BE8-0FB8-C931-091E-3D2E7D5CDC1A}"/>
                  </a:ext>
                </a:extLst>
              </p:cNvPr>
              <p:cNvSpPr/>
              <p:nvPr/>
            </p:nvSpPr>
            <p:spPr>
              <a:xfrm>
                <a:off x="1125180" y="3967851"/>
                <a:ext cx="373945" cy="195797"/>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i="0" u="none" strike="noStrike" kern="1200" cap="none" spc="0" normalizeH="0" baseline="0" noProof="0">
                    <a:ln>
                      <a:noFill/>
                    </a:ln>
                    <a:solidFill>
                      <a:srgbClr val="000000">
                        <a:lumMod val="65000"/>
                        <a:lumOff val="35000"/>
                      </a:srgbClr>
                    </a:solidFill>
                    <a:effectLst/>
                    <a:uLnTx/>
                    <a:uFillTx/>
                    <a:latin typeface="Meiryo UI"/>
                    <a:ea typeface="Meiryo UI"/>
                    <a:cs typeface="+mn-cs"/>
                  </a:rPr>
                  <a:t>経理</a:t>
                </a:r>
              </a:p>
            </p:txBody>
          </p:sp>
        </p:grpSp>
        <p:pic>
          <p:nvPicPr>
            <p:cNvPr id="51" name="グラフィックス 50">
              <a:extLst>
                <a:ext uri="{FF2B5EF4-FFF2-40B4-BE49-F238E27FC236}">
                  <a16:creationId xmlns:a16="http://schemas.microsoft.com/office/drawing/2014/main" id="{3900B2E3-2E84-AE03-1F57-8D1D1A3B46A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499512" y="1588523"/>
              <a:ext cx="654477" cy="654477"/>
            </a:xfrm>
            <a:prstGeom prst="rect">
              <a:avLst/>
            </a:prstGeom>
          </p:spPr>
        </p:pic>
        <p:sp>
          <p:nvSpPr>
            <p:cNvPr id="52" name="テキスト ボックス 51">
              <a:extLst>
                <a:ext uri="{FF2B5EF4-FFF2-40B4-BE49-F238E27FC236}">
                  <a16:creationId xmlns:a16="http://schemas.microsoft.com/office/drawing/2014/main" id="{C618E02F-89AE-80E4-14F3-25C44D978EE9}"/>
                </a:ext>
              </a:extLst>
            </p:cNvPr>
            <p:cNvSpPr txBox="1"/>
            <p:nvPr/>
          </p:nvSpPr>
          <p:spPr bwMode="auto">
            <a:xfrm>
              <a:off x="5548940" y="1875205"/>
              <a:ext cx="555621" cy="292855"/>
            </a:xfrm>
            <a:prstGeom prst="rect">
              <a:avLst/>
            </a:prstGeom>
            <a:noFill/>
            <a:ln w="9525">
              <a:noFill/>
              <a:miter lim="800000"/>
              <a:headEnd/>
              <a:tailEnd/>
            </a:ln>
          </p:spPr>
          <p:txBody>
            <a:bodyPr wrap="square" anchor="ctr">
              <a:spAutoFit/>
            </a:bodyPr>
            <a:lstStyle/>
            <a:p>
              <a:pPr algn="ctr"/>
              <a:r>
                <a:rPr lang="en-US" altLang="ja-JP" sz="1000" b="1">
                  <a:solidFill>
                    <a:srgbClr val="3F6797"/>
                  </a:solidFill>
                </a:rPr>
                <a:t>TSV</a:t>
              </a:r>
              <a:endParaRPr lang="ja-JP" altLang="en-US" sz="1000" b="1">
                <a:solidFill>
                  <a:srgbClr val="3F6797"/>
                </a:solidFill>
              </a:endParaRPr>
            </a:p>
          </p:txBody>
        </p:sp>
        <p:sp>
          <p:nvSpPr>
            <p:cNvPr id="1037" name="正方形/長方形 1036">
              <a:extLst>
                <a:ext uri="{FF2B5EF4-FFF2-40B4-BE49-F238E27FC236}">
                  <a16:creationId xmlns:a16="http://schemas.microsoft.com/office/drawing/2014/main" id="{C82A43AF-C58E-A1DA-8BF5-D3EFE4EF3EE9}"/>
                </a:ext>
              </a:extLst>
            </p:cNvPr>
            <p:cNvSpPr/>
            <p:nvPr/>
          </p:nvSpPr>
          <p:spPr>
            <a:xfrm>
              <a:off x="1931834" y="1991042"/>
              <a:ext cx="1021063" cy="25573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050">
                  <a:solidFill>
                    <a:schemeClr val="accent4">
                      <a:lumMod val="65000"/>
                      <a:lumOff val="35000"/>
                    </a:schemeClr>
                  </a:solidFill>
                  <a:latin typeface="+mn-ea"/>
                  <a:cs typeface="Hiragino Kaku Gothic Pro W3" charset="-128"/>
                </a:rPr>
                <a:t>①請求書＃指定実行</a:t>
              </a:r>
              <a:endParaRPr kumimoji="1" lang="ja-JP" altLang="en-US" sz="1050">
                <a:solidFill>
                  <a:schemeClr val="accent4">
                    <a:lumMod val="65000"/>
                    <a:lumOff val="35000"/>
                  </a:schemeClr>
                </a:solidFill>
                <a:latin typeface="+mn-ea"/>
                <a:cs typeface="Hiragino Kaku Gothic Pro W3" charset="-128"/>
              </a:endParaRPr>
            </a:p>
          </p:txBody>
        </p:sp>
        <p:cxnSp>
          <p:nvCxnSpPr>
            <p:cNvPr id="61" name="直線矢印コネクタ 60">
              <a:extLst>
                <a:ext uri="{FF2B5EF4-FFF2-40B4-BE49-F238E27FC236}">
                  <a16:creationId xmlns:a16="http://schemas.microsoft.com/office/drawing/2014/main" id="{CCC7F428-4608-FE3F-E6D4-910CB0EA5A97}"/>
                </a:ext>
              </a:extLst>
            </p:cNvPr>
            <p:cNvCxnSpPr>
              <a:cxnSpLocks/>
            </p:cNvCxnSpPr>
            <p:nvPr/>
          </p:nvCxnSpPr>
          <p:spPr>
            <a:xfrm>
              <a:off x="1912465" y="1931948"/>
              <a:ext cx="1059801"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43" name="正方形/長方形 1042">
              <a:extLst>
                <a:ext uri="{FF2B5EF4-FFF2-40B4-BE49-F238E27FC236}">
                  <a16:creationId xmlns:a16="http://schemas.microsoft.com/office/drawing/2014/main" id="{DAA7C059-A9EB-3882-FDAC-1CEBC8CC3100}"/>
                </a:ext>
              </a:extLst>
            </p:cNvPr>
            <p:cNvSpPr/>
            <p:nvPr/>
          </p:nvSpPr>
          <p:spPr>
            <a:xfrm>
              <a:off x="4363839" y="1991042"/>
              <a:ext cx="817121" cy="25573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050">
                  <a:solidFill>
                    <a:schemeClr val="accent4">
                      <a:lumMod val="65000"/>
                      <a:lumOff val="35000"/>
                    </a:schemeClr>
                  </a:solidFill>
                  <a:latin typeface="+mn-ea"/>
                  <a:cs typeface="Hiragino Kaku Gothic Pro W3" charset="-128"/>
                </a:rPr>
                <a:t>③</a:t>
              </a:r>
              <a:r>
                <a:rPr lang="en-US" altLang="ja-JP" sz="1050">
                  <a:solidFill>
                    <a:schemeClr val="accent4">
                      <a:lumMod val="65000"/>
                      <a:lumOff val="35000"/>
                    </a:schemeClr>
                  </a:solidFill>
                  <a:latin typeface="+mn-ea"/>
                  <a:cs typeface="Hiragino Kaku Gothic Pro W3" charset="-128"/>
                </a:rPr>
                <a:t>TSV</a:t>
              </a:r>
              <a:r>
                <a:rPr lang="ja-JP" altLang="en-US" sz="1050">
                  <a:solidFill>
                    <a:schemeClr val="accent4">
                      <a:lumMod val="65000"/>
                      <a:lumOff val="35000"/>
                    </a:schemeClr>
                  </a:solidFill>
                  <a:latin typeface="+mn-ea"/>
                  <a:cs typeface="Hiragino Kaku Gothic Pro W3" charset="-128"/>
                </a:rPr>
                <a:t>変換</a:t>
              </a:r>
              <a:endParaRPr lang="en-US" altLang="ja-JP" sz="1050">
                <a:solidFill>
                  <a:schemeClr val="accent4">
                    <a:lumMod val="65000"/>
                    <a:lumOff val="35000"/>
                  </a:schemeClr>
                </a:solidFill>
                <a:latin typeface="+mn-ea"/>
                <a:cs typeface="Hiragino Kaku Gothic Pro W3" charset="-128"/>
              </a:endParaRPr>
            </a:p>
          </p:txBody>
        </p:sp>
        <p:pic>
          <p:nvPicPr>
            <p:cNvPr id="1049" name="グラフィックス 1048">
              <a:extLst>
                <a:ext uri="{FF2B5EF4-FFF2-40B4-BE49-F238E27FC236}">
                  <a16:creationId xmlns:a16="http://schemas.microsoft.com/office/drawing/2014/main" id="{B9BB97CB-A6DC-86B3-8C9C-E655EEB8F7C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390166" y="1588443"/>
              <a:ext cx="655122" cy="655122"/>
            </a:xfrm>
            <a:prstGeom prst="rect">
              <a:avLst/>
            </a:prstGeom>
          </p:spPr>
        </p:pic>
        <p:sp>
          <p:nvSpPr>
            <p:cNvPr id="1127" name="テキスト ボックス 1126">
              <a:extLst>
                <a:ext uri="{FF2B5EF4-FFF2-40B4-BE49-F238E27FC236}">
                  <a16:creationId xmlns:a16="http://schemas.microsoft.com/office/drawing/2014/main" id="{BC8651E2-D220-33F0-D15C-C48062D4243C}"/>
                </a:ext>
              </a:extLst>
            </p:cNvPr>
            <p:cNvSpPr txBox="1"/>
            <p:nvPr/>
          </p:nvSpPr>
          <p:spPr bwMode="auto">
            <a:xfrm>
              <a:off x="3411907" y="1822683"/>
              <a:ext cx="611183" cy="330040"/>
            </a:xfrm>
            <a:prstGeom prst="rect">
              <a:avLst/>
            </a:prstGeom>
            <a:noFill/>
            <a:ln w="9525">
              <a:noFill/>
              <a:miter lim="800000"/>
              <a:headEnd/>
              <a:tailEnd/>
            </a:ln>
          </p:spPr>
          <p:txBody>
            <a:bodyPr wrap="square" anchor="ctr">
              <a:spAutoFit/>
            </a:bodyPr>
            <a:lstStyle/>
            <a:p>
              <a:pPr algn="ctr"/>
              <a:r>
                <a:rPr lang="en-US" altLang="ja-JP" sz="900" b="1">
                  <a:solidFill>
                    <a:srgbClr val="3F6797"/>
                  </a:solidFill>
                </a:rPr>
                <a:t>Spread</a:t>
              </a:r>
            </a:p>
            <a:p>
              <a:pPr algn="ctr"/>
              <a:r>
                <a:rPr lang="en-US" altLang="ja-JP" sz="900" b="1">
                  <a:solidFill>
                    <a:srgbClr val="3F6797"/>
                  </a:solidFill>
                </a:rPr>
                <a:t>sheet</a:t>
              </a:r>
              <a:endParaRPr lang="ja-JP" altLang="en-US" sz="900" b="1">
                <a:solidFill>
                  <a:srgbClr val="3F6797"/>
                </a:solidFill>
              </a:endParaRPr>
            </a:p>
          </p:txBody>
        </p:sp>
        <p:sp>
          <p:nvSpPr>
            <p:cNvPr id="1142" name="正方形/長方形 1141">
              <a:extLst>
                <a:ext uri="{FF2B5EF4-FFF2-40B4-BE49-F238E27FC236}">
                  <a16:creationId xmlns:a16="http://schemas.microsoft.com/office/drawing/2014/main" id="{00D60D8E-F328-64AC-2758-FED8B9163845}"/>
                </a:ext>
              </a:extLst>
            </p:cNvPr>
            <p:cNvSpPr/>
            <p:nvPr/>
          </p:nvSpPr>
          <p:spPr>
            <a:xfrm>
              <a:off x="4563905" y="2752893"/>
              <a:ext cx="787937" cy="21171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100">
                  <a:solidFill>
                    <a:srgbClr val="3F6797"/>
                  </a:solidFill>
                  <a:latin typeface="Meiryo UI"/>
                  <a:ea typeface="Meiryo UI"/>
                </a:rPr>
                <a:t>追加プロセス</a:t>
              </a:r>
              <a:endParaRPr kumimoji="1" lang="ja-JP" altLang="en-US" sz="1100" i="0" u="none" strike="noStrike" kern="1200" cap="none" spc="0" normalizeH="0" baseline="0" noProof="0">
                <a:ln>
                  <a:noFill/>
                </a:ln>
                <a:solidFill>
                  <a:srgbClr val="3F6797"/>
                </a:solidFill>
                <a:effectLst/>
                <a:uLnTx/>
                <a:uFillTx/>
                <a:latin typeface="Meiryo UI"/>
                <a:ea typeface="Meiryo UI"/>
                <a:cs typeface="+mn-cs"/>
              </a:endParaRPr>
            </a:p>
          </p:txBody>
        </p:sp>
        <p:sp>
          <p:nvSpPr>
            <p:cNvPr id="1143" name="正方形/長方形 1142">
              <a:extLst>
                <a:ext uri="{FF2B5EF4-FFF2-40B4-BE49-F238E27FC236}">
                  <a16:creationId xmlns:a16="http://schemas.microsoft.com/office/drawing/2014/main" id="{95E68DD5-6C4D-03A7-29F2-FBCFD00D87CF}"/>
                </a:ext>
              </a:extLst>
            </p:cNvPr>
            <p:cNvSpPr/>
            <p:nvPr/>
          </p:nvSpPr>
          <p:spPr>
            <a:xfrm>
              <a:off x="3091939" y="1522563"/>
              <a:ext cx="2340540" cy="1520461"/>
            </a:xfrm>
            <a:prstGeom prst="rect">
              <a:avLst/>
            </a:prstGeom>
            <a:noFill/>
            <a:ln w="19050">
              <a:solidFill>
                <a:srgbClr val="3F6797"/>
              </a:solidFill>
              <a:prstDash val="dash"/>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endParaRPr kumimoji="1" lang="ja-JP" altLang="en-US" sz="1400">
                <a:solidFill>
                  <a:schemeClr val="accent4">
                    <a:lumMod val="65000"/>
                    <a:lumOff val="35000"/>
                  </a:schemeClr>
                </a:solidFill>
                <a:latin typeface="+mn-ea"/>
                <a:cs typeface="Hiragino Kaku Gothic Pro W3" charset="-128"/>
              </a:endParaRPr>
            </a:p>
          </p:txBody>
        </p:sp>
        <p:cxnSp>
          <p:nvCxnSpPr>
            <p:cNvPr id="6" name="直線矢印コネクタ 5">
              <a:extLst>
                <a:ext uri="{FF2B5EF4-FFF2-40B4-BE49-F238E27FC236}">
                  <a16:creationId xmlns:a16="http://schemas.microsoft.com/office/drawing/2014/main" id="{F353BFB2-C752-2784-3D23-472E1DDB563A}"/>
                </a:ext>
              </a:extLst>
            </p:cNvPr>
            <p:cNvCxnSpPr>
              <a:cxnSpLocks/>
            </p:cNvCxnSpPr>
            <p:nvPr/>
          </p:nvCxnSpPr>
          <p:spPr>
            <a:xfrm>
              <a:off x="4242500" y="1931948"/>
              <a:ext cx="1059801"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コネクタ: カギ線 26">
              <a:extLst>
                <a:ext uri="{FF2B5EF4-FFF2-40B4-BE49-F238E27FC236}">
                  <a16:creationId xmlns:a16="http://schemas.microsoft.com/office/drawing/2014/main" id="{EAC1EE76-AF84-76FE-71C4-2ED3785D1C83}"/>
                </a:ext>
              </a:extLst>
            </p:cNvPr>
            <p:cNvCxnSpPr>
              <a:stCxn id="45" idx="2"/>
              <a:endCxn id="1049" idx="2"/>
            </p:cNvCxnSpPr>
            <p:nvPr/>
          </p:nvCxnSpPr>
          <p:spPr>
            <a:xfrm rot="5400000" flipH="1" flipV="1">
              <a:off x="2385640" y="1193804"/>
              <a:ext cx="282326" cy="2381847"/>
            </a:xfrm>
            <a:prstGeom prst="bentConnector3">
              <a:avLst>
                <a:gd name="adj1" fmla="val -128953"/>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45" name="正方形/長方形 1044">
              <a:extLst>
                <a:ext uri="{FF2B5EF4-FFF2-40B4-BE49-F238E27FC236}">
                  <a16:creationId xmlns:a16="http://schemas.microsoft.com/office/drawing/2014/main" id="{9BC5E38F-5DBB-D459-C418-2E1B380DFCC5}"/>
                </a:ext>
              </a:extLst>
            </p:cNvPr>
            <p:cNvSpPr/>
            <p:nvPr/>
          </p:nvSpPr>
          <p:spPr>
            <a:xfrm>
              <a:off x="3317917" y="2427007"/>
              <a:ext cx="817121" cy="25573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050">
                  <a:solidFill>
                    <a:schemeClr val="accent4">
                      <a:lumMod val="65000"/>
                      <a:lumOff val="35000"/>
                    </a:schemeClr>
                  </a:solidFill>
                  <a:effectLst>
                    <a:glow rad="127000">
                      <a:schemeClr val="bg1"/>
                    </a:glow>
                  </a:effectLst>
                  <a:latin typeface="+mn-ea"/>
                  <a:cs typeface="Hiragino Kaku Gothic Pro W3" charset="-128"/>
                </a:rPr>
                <a:t>②修正</a:t>
              </a:r>
              <a:endParaRPr lang="en-US" altLang="ja-JP" sz="1050">
                <a:solidFill>
                  <a:schemeClr val="accent4">
                    <a:lumMod val="65000"/>
                    <a:lumOff val="35000"/>
                  </a:schemeClr>
                </a:solidFill>
                <a:effectLst>
                  <a:glow rad="127000">
                    <a:schemeClr val="bg1"/>
                  </a:glow>
                </a:effectLst>
                <a:latin typeface="+mn-ea"/>
                <a:cs typeface="Hiragino Kaku Gothic Pro W3" charset="-128"/>
              </a:endParaRPr>
            </a:p>
          </p:txBody>
        </p:sp>
      </p:grpSp>
      <p:sp>
        <p:nvSpPr>
          <p:cNvPr id="31" name="左中かっこ 30">
            <a:extLst>
              <a:ext uri="{FF2B5EF4-FFF2-40B4-BE49-F238E27FC236}">
                <a16:creationId xmlns:a16="http://schemas.microsoft.com/office/drawing/2014/main" id="{2360C848-8BB9-1ED6-9866-D2D06A5CC240}"/>
              </a:ext>
            </a:extLst>
          </p:cNvPr>
          <p:cNvSpPr/>
          <p:nvPr/>
        </p:nvSpPr>
        <p:spPr>
          <a:xfrm rot="16200000">
            <a:off x="5970499" y="-216838"/>
            <a:ext cx="230831" cy="10497600"/>
          </a:xfrm>
          <a:prstGeom prst="leftBrace">
            <a:avLst/>
          </a:prstGeom>
          <a:ln w="19050">
            <a:solidFill>
              <a:schemeClr val="bg1">
                <a:lumMod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DA9207F3-1EB7-92F8-2BCD-4E863D8F8263}"/>
              </a:ext>
            </a:extLst>
          </p:cNvPr>
          <p:cNvSpPr/>
          <p:nvPr/>
        </p:nvSpPr>
        <p:spPr>
          <a:xfrm>
            <a:off x="5363747" y="5175203"/>
            <a:ext cx="1444335" cy="23913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en-US" altLang="ja-JP" sz="1200">
                <a:solidFill>
                  <a:schemeClr val="accent4">
                    <a:lumMod val="65000"/>
                    <a:lumOff val="35000"/>
                  </a:schemeClr>
                </a:solidFill>
                <a:latin typeface="+mn-ea"/>
                <a:cs typeface="Hiragino Kaku Gothic Pro W3" charset="-128"/>
              </a:rPr>
              <a:t>69</a:t>
            </a:r>
            <a:r>
              <a:rPr kumimoji="1" lang="ja-JP" altLang="en-US" sz="1200">
                <a:solidFill>
                  <a:schemeClr val="accent4">
                    <a:lumMod val="65000"/>
                    <a:lumOff val="35000"/>
                  </a:schemeClr>
                </a:solidFill>
                <a:latin typeface="+mn-ea"/>
                <a:cs typeface="Hiragino Kaku Gothic Pro W3" charset="-128"/>
              </a:rPr>
              <a:t>項目</a:t>
            </a:r>
          </a:p>
        </p:txBody>
      </p:sp>
      <p:sp>
        <p:nvSpPr>
          <p:cNvPr id="8" name="四角形: 角を丸くする 7">
            <a:extLst>
              <a:ext uri="{FF2B5EF4-FFF2-40B4-BE49-F238E27FC236}">
                <a16:creationId xmlns:a16="http://schemas.microsoft.com/office/drawing/2014/main" id="{254271CC-BC58-9952-3A27-AF8D398F3BA5}"/>
              </a:ext>
            </a:extLst>
          </p:cNvPr>
          <p:cNvSpPr/>
          <p:nvPr/>
        </p:nvSpPr>
        <p:spPr>
          <a:xfrm>
            <a:off x="10162819" y="6153618"/>
            <a:ext cx="1459718" cy="275621"/>
          </a:xfrm>
          <a:prstGeom prst="roundRect">
            <a:avLst/>
          </a:prstGeom>
          <a:solidFill>
            <a:srgbClr val="D7E9F5"/>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100">
                <a:solidFill>
                  <a:schemeClr val="accent4">
                    <a:lumMod val="65000"/>
                    <a:lumOff val="35000"/>
                  </a:schemeClr>
                </a:solidFill>
                <a:latin typeface="+mn-ea"/>
                <a:cs typeface="Hiragino Kaku Gothic Pro W3" charset="-128"/>
              </a:rPr>
              <a:t>具体例は次スライド参照</a:t>
            </a:r>
            <a:endParaRPr kumimoji="1" lang="ja-JP" altLang="en-US" sz="1100">
              <a:solidFill>
                <a:schemeClr val="accent4">
                  <a:lumMod val="65000"/>
                  <a:lumOff val="35000"/>
                </a:schemeClr>
              </a:solidFill>
              <a:latin typeface="+mn-ea"/>
              <a:cs typeface="Hiragino Kaku Gothic Pro W3" charset="-128"/>
            </a:endParaRPr>
          </a:p>
        </p:txBody>
      </p:sp>
      <p:sp>
        <p:nvSpPr>
          <p:cNvPr id="7" name="正方形/長方形 6">
            <a:extLst>
              <a:ext uri="{FF2B5EF4-FFF2-40B4-BE49-F238E27FC236}">
                <a16:creationId xmlns:a16="http://schemas.microsoft.com/office/drawing/2014/main" id="{8F7BC9FA-FB08-2CDA-BDAE-2E2710236B48}"/>
              </a:ext>
            </a:extLst>
          </p:cNvPr>
          <p:cNvSpPr/>
          <p:nvPr/>
        </p:nvSpPr>
        <p:spPr>
          <a:xfrm>
            <a:off x="8439136" y="5948157"/>
            <a:ext cx="1440000" cy="503035"/>
          </a:xfrm>
          <a:prstGeom prst="rect">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lang="ja-JP" altLang="en-US" sz="1000">
                <a:solidFill>
                  <a:schemeClr val="accent4">
                    <a:lumMod val="65000"/>
                    <a:lumOff val="35000"/>
                  </a:schemeClr>
                </a:solidFill>
                <a:latin typeface="+mn-ea"/>
                <a:cs typeface="Hiragino Kaku Gothic Pro W3" charset="-128"/>
              </a:rPr>
              <a:t>補足：</a:t>
            </a:r>
            <a:endParaRPr lang="en-US" altLang="ja-JP" sz="1000">
              <a:solidFill>
                <a:schemeClr val="accent4">
                  <a:lumMod val="65000"/>
                  <a:lumOff val="35000"/>
                </a:schemeClr>
              </a:solidFill>
              <a:latin typeface="+mn-ea"/>
              <a:cs typeface="Hiragino Kaku Gothic Pro W3" charset="-128"/>
            </a:endParaRPr>
          </a:p>
          <a:p>
            <a:r>
              <a:rPr lang="en-US" altLang="ja-JP" sz="1000">
                <a:solidFill>
                  <a:schemeClr val="accent4">
                    <a:lumMod val="65000"/>
                    <a:lumOff val="35000"/>
                  </a:schemeClr>
                </a:solidFill>
                <a:latin typeface="+mn-ea"/>
                <a:cs typeface="Hiragino Kaku Gothic Pro W3" charset="-128"/>
              </a:rPr>
              <a:t>SAP</a:t>
            </a:r>
            <a:r>
              <a:rPr lang="ja-JP" altLang="en-US" sz="1000">
                <a:solidFill>
                  <a:schemeClr val="accent4">
                    <a:lumMod val="65000"/>
                    <a:lumOff val="35000"/>
                  </a:schemeClr>
                </a:solidFill>
                <a:latin typeface="+mn-ea"/>
                <a:cs typeface="Hiragino Kaku Gothic Pro W3" charset="-128"/>
              </a:rPr>
              <a:t>登録時のエラーチェックで誤修正検知可能</a:t>
            </a:r>
            <a:endParaRPr kumimoji="1" lang="ja-JP" altLang="en-US" sz="1000">
              <a:solidFill>
                <a:schemeClr val="accent4">
                  <a:lumMod val="65000"/>
                  <a:lumOff val="35000"/>
                </a:schemeClr>
              </a:solidFill>
              <a:latin typeface="+mn-ea"/>
              <a:cs typeface="Hiragino Kaku Gothic Pro W3" charset="-128"/>
            </a:endParaRPr>
          </a:p>
        </p:txBody>
      </p:sp>
      <p:sp>
        <p:nvSpPr>
          <p:cNvPr id="11" name="正方形/長方形 10">
            <a:extLst>
              <a:ext uri="{FF2B5EF4-FFF2-40B4-BE49-F238E27FC236}">
                <a16:creationId xmlns:a16="http://schemas.microsoft.com/office/drawing/2014/main" id="{59A4683E-076F-2E93-6715-459021C04E06}"/>
              </a:ext>
            </a:extLst>
          </p:cNvPr>
          <p:cNvSpPr/>
          <p:nvPr/>
        </p:nvSpPr>
        <p:spPr>
          <a:xfrm>
            <a:off x="8439136" y="5480777"/>
            <a:ext cx="1440000" cy="421816"/>
          </a:xfrm>
          <a:prstGeom prst="rect">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lang="ja-JP" altLang="en-US" sz="1000">
                <a:solidFill>
                  <a:schemeClr val="accent4">
                    <a:lumMod val="65000"/>
                    <a:lumOff val="35000"/>
                  </a:schemeClr>
                </a:solidFill>
                <a:latin typeface="+mn-ea"/>
                <a:cs typeface="Hiragino Kaku Gothic Pro W3" charset="-128"/>
              </a:rPr>
              <a:t>補足：</a:t>
            </a:r>
            <a:endParaRPr lang="en-US" altLang="ja-JP" sz="1000">
              <a:solidFill>
                <a:schemeClr val="accent4">
                  <a:lumMod val="65000"/>
                  <a:lumOff val="35000"/>
                </a:schemeClr>
              </a:solidFill>
              <a:latin typeface="+mn-ea"/>
              <a:cs typeface="Hiragino Kaku Gothic Pro W3" charset="-128"/>
            </a:endParaRPr>
          </a:p>
          <a:p>
            <a:r>
              <a:rPr lang="en-US" altLang="ja-JP" sz="1000">
                <a:solidFill>
                  <a:schemeClr val="accent4">
                    <a:lumMod val="65000"/>
                    <a:lumOff val="35000"/>
                  </a:schemeClr>
                </a:solidFill>
                <a:latin typeface="+mn-ea"/>
                <a:cs typeface="Hiragino Kaku Gothic Pro W3" charset="-128"/>
              </a:rPr>
              <a:t>SAP</a:t>
            </a:r>
            <a:r>
              <a:rPr lang="ja-JP" altLang="en-US" sz="1000">
                <a:solidFill>
                  <a:schemeClr val="accent4">
                    <a:lumMod val="65000"/>
                    <a:lumOff val="35000"/>
                  </a:schemeClr>
                </a:solidFill>
                <a:latin typeface="+mn-ea"/>
                <a:cs typeface="Hiragino Kaku Gothic Pro W3" charset="-128"/>
              </a:rPr>
              <a:t>登録後の修正も可能</a:t>
            </a:r>
            <a:endParaRPr kumimoji="1" lang="ja-JP" altLang="en-US" sz="1000">
              <a:solidFill>
                <a:schemeClr val="accent4">
                  <a:lumMod val="65000"/>
                  <a:lumOff val="35000"/>
                </a:schemeClr>
              </a:solidFill>
              <a:latin typeface="+mn-ea"/>
              <a:cs typeface="Hiragino Kaku Gothic Pro W3" charset="-128"/>
            </a:endParaRPr>
          </a:p>
        </p:txBody>
      </p:sp>
      <p:cxnSp>
        <p:nvCxnSpPr>
          <p:cNvPr id="13" name="直線コネクタ 12">
            <a:extLst>
              <a:ext uri="{FF2B5EF4-FFF2-40B4-BE49-F238E27FC236}">
                <a16:creationId xmlns:a16="http://schemas.microsoft.com/office/drawing/2014/main" id="{F4F10F2D-1E88-145B-CF91-A120A079FA13}"/>
              </a:ext>
            </a:extLst>
          </p:cNvPr>
          <p:cNvCxnSpPr>
            <a:cxnSpLocks/>
            <a:stCxn id="11" idx="1"/>
          </p:cNvCxnSpPr>
          <p:nvPr/>
        </p:nvCxnSpPr>
        <p:spPr>
          <a:xfrm flipH="1">
            <a:off x="7305237" y="5691685"/>
            <a:ext cx="1133899" cy="158959"/>
          </a:xfrm>
          <a:prstGeom prst="line">
            <a:avLst/>
          </a:prstGeom>
          <a:ln>
            <a:solidFill>
              <a:schemeClr val="bg1">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732B8904-EC81-8EAD-0197-81F5B4D92FBA}"/>
              </a:ext>
            </a:extLst>
          </p:cNvPr>
          <p:cNvCxnSpPr>
            <a:cxnSpLocks/>
            <a:stCxn id="7" idx="1"/>
          </p:cNvCxnSpPr>
          <p:nvPr/>
        </p:nvCxnSpPr>
        <p:spPr>
          <a:xfrm flipH="1" flipV="1">
            <a:off x="6530687" y="6093264"/>
            <a:ext cx="1908449" cy="106411"/>
          </a:xfrm>
          <a:prstGeom prst="line">
            <a:avLst/>
          </a:prstGeom>
          <a:ln>
            <a:solidFill>
              <a:schemeClr val="bg1">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8" name="正方形/長方形 27">
            <a:extLst>
              <a:ext uri="{FF2B5EF4-FFF2-40B4-BE49-F238E27FC236}">
                <a16:creationId xmlns:a16="http://schemas.microsoft.com/office/drawing/2014/main" id="{7CA5492B-7A58-4820-E4D4-E1C54B0A0C61}"/>
              </a:ext>
            </a:extLst>
          </p:cNvPr>
          <p:cNvSpPr/>
          <p:nvPr/>
        </p:nvSpPr>
        <p:spPr>
          <a:xfrm>
            <a:off x="9713779" y="112141"/>
            <a:ext cx="2275021" cy="349005"/>
          </a:xfrm>
          <a:prstGeom prst="rect">
            <a:avLst/>
          </a:prstGeom>
          <a:solidFill>
            <a:srgbClr val="3F6797"/>
          </a:solidFill>
          <a:ln w="9525">
            <a:solidFill>
              <a:srgbClr val="3F679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altLang="ja-JP" sz="1100">
                <a:solidFill>
                  <a:schemeClr val="bg1"/>
                </a:solidFill>
                <a:latin typeface="Meiryo UI" panose="020B0604030504040204" pitchFamily="50" charset="-128"/>
                <a:ea typeface="Meiryo UI" panose="020B0604030504040204" pitchFamily="50" charset="-128"/>
              </a:rPr>
              <a:t>3/11 </a:t>
            </a:r>
            <a:r>
              <a:rPr lang="ja-JP" altLang="en-US" sz="1100">
                <a:solidFill>
                  <a:schemeClr val="bg1"/>
                </a:solidFill>
                <a:latin typeface="Meiryo UI" panose="020B0604030504040204" pitchFamily="50" charset="-128"/>
                <a:ea typeface="Meiryo UI" panose="020B0604030504040204" pitchFamily="50" charset="-128"/>
              </a:rPr>
              <a:t>ファイナンス</a:t>
            </a:r>
            <a:r>
              <a:rPr lang="en-US" altLang="ja-JP" sz="1100">
                <a:solidFill>
                  <a:schemeClr val="bg1"/>
                </a:solidFill>
                <a:latin typeface="Meiryo UI" panose="020B0604030504040204" pitchFamily="50" charset="-128"/>
                <a:ea typeface="Meiryo UI" panose="020B0604030504040204" pitchFamily="50" charset="-128"/>
              </a:rPr>
              <a:t>U</a:t>
            </a:r>
            <a:r>
              <a:rPr lang="ja-JP" altLang="en-US" sz="1100">
                <a:solidFill>
                  <a:schemeClr val="bg1"/>
                </a:solidFill>
                <a:latin typeface="Meiryo UI" panose="020B0604030504040204" pitchFamily="50" charset="-128"/>
                <a:ea typeface="Meiryo UI" panose="020B0604030504040204" pitchFamily="50" charset="-128"/>
              </a:rPr>
              <a:t>向け</a:t>
            </a:r>
          </a:p>
        </p:txBody>
      </p:sp>
    </p:spTree>
    <p:extLst>
      <p:ext uri="{BB962C8B-B14F-4D97-AF65-F5344CB8AC3E}">
        <p14:creationId xmlns:p14="http://schemas.microsoft.com/office/powerpoint/2010/main" val="727668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9" name="フローチャート: 処理 1078">
            <a:extLst>
              <a:ext uri="{FF2B5EF4-FFF2-40B4-BE49-F238E27FC236}">
                <a16:creationId xmlns:a16="http://schemas.microsoft.com/office/drawing/2014/main" id="{86DF1B0B-8648-8BD1-FED6-D8FE1F571B59}"/>
              </a:ext>
            </a:extLst>
          </p:cNvPr>
          <p:cNvSpPr/>
          <p:nvPr/>
        </p:nvSpPr>
        <p:spPr>
          <a:xfrm>
            <a:off x="833548" y="4357965"/>
            <a:ext cx="9252000" cy="1800000"/>
          </a:xfrm>
          <a:prstGeom prst="flowChartProcess">
            <a:avLst/>
          </a:prstGeom>
          <a:solidFill>
            <a:srgbClr val="D7E9F5"/>
          </a:solidFill>
          <a:ln w="19050">
            <a:solidFill>
              <a:srgbClr val="6CADDB"/>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t"/>
          <a:lstStyle/>
          <a:p>
            <a:pPr algn="ctr">
              <a:lnSpc>
                <a:spcPct val="150000"/>
              </a:lnSpc>
            </a:pPr>
            <a:r>
              <a:rPr lang="ja-JP" altLang="en-US" sz="1200">
                <a:solidFill>
                  <a:schemeClr val="accent4">
                    <a:lumMod val="65000"/>
                    <a:lumOff val="35000"/>
                  </a:schemeClr>
                </a:solidFill>
                <a:latin typeface="+mn-ea"/>
                <a:cs typeface="Hiragino Kaku Gothic Pro W3" charset="-128"/>
              </a:rPr>
              <a:t>過渡期</a:t>
            </a:r>
            <a:r>
              <a:rPr kumimoji="1" lang="ja-JP" altLang="en-US" sz="1200">
                <a:solidFill>
                  <a:schemeClr val="accent4">
                    <a:lumMod val="65000"/>
                    <a:lumOff val="35000"/>
                  </a:schemeClr>
                </a:solidFill>
                <a:latin typeface="+mn-ea"/>
                <a:cs typeface="Hiragino Kaku Gothic Pro W3" charset="-128"/>
              </a:rPr>
              <a:t>伝票作成ツール</a:t>
            </a:r>
          </a:p>
        </p:txBody>
      </p:sp>
      <p:graphicFrame>
        <p:nvGraphicFramePr>
          <p:cNvPr id="13" name="表 64">
            <a:extLst>
              <a:ext uri="{FF2B5EF4-FFF2-40B4-BE49-F238E27FC236}">
                <a16:creationId xmlns:a16="http://schemas.microsoft.com/office/drawing/2014/main" id="{89E40766-348C-73E6-FB5B-74F47194AC57}"/>
              </a:ext>
            </a:extLst>
          </p:cNvPr>
          <p:cNvGraphicFramePr>
            <a:graphicFrameLocks noGrp="1"/>
          </p:cNvGraphicFramePr>
          <p:nvPr>
            <p:extLst>
              <p:ext uri="{D42A27DB-BD31-4B8C-83A1-F6EECF244321}">
                <p14:modId xmlns:p14="http://schemas.microsoft.com/office/powerpoint/2010/main" val="2505751873"/>
              </p:ext>
            </p:extLst>
          </p:nvPr>
        </p:nvGraphicFramePr>
        <p:xfrm>
          <a:off x="936042" y="5116713"/>
          <a:ext cx="9028944" cy="926044"/>
        </p:xfrm>
        <a:graphic>
          <a:graphicData uri="http://schemas.openxmlformats.org/drawingml/2006/table">
            <a:tbl>
              <a:tblPr>
                <a:tableStyleId>{5C22544A-7EE6-4342-B048-85BDC9FD1C3A}</a:tableStyleId>
              </a:tblPr>
              <a:tblGrid>
                <a:gridCol w="943879">
                  <a:extLst>
                    <a:ext uri="{9D8B030D-6E8A-4147-A177-3AD203B41FA5}">
                      <a16:colId xmlns:a16="http://schemas.microsoft.com/office/drawing/2014/main" val="3196283479"/>
                    </a:ext>
                  </a:extLst>
                </a:gridCol>
                <a:gridCol w="742267">
                  <a:extLst>
                    <a:ext uri="{9D8B030D-6E8A-4147-A177-3AD203B41FA5}">
                      <a16:colId xmlns:a16="http://schemas.microsoft.com/office/drawing/2014/main" val="2564232094"/>
                    </a:ext>
                  </a:extLst>
                </a:gridCol>
                <a:gridCol w="801004">
                  <a:extLst>
                    <a:ext uri="{9D8B030D-6E8A-4147-A177-3AD203B41FA5}">
                      <a16:colId xmlns:a16="http://schemas.microsoft.com/office/drawing/2014/main" val="1926503468"/>
                    </a:ext>
                  </a:extLst>
                </a:gridCol>
                <a:gridCol w="943879">
                  <a:extLst>
                    <a:ext uri="{9D8B030D-6E8A-4147-A177-3AD203B41FA5}">
                      <a16:colId xmlns:a16="http://schemas.microsoft.com/office/drawing/2014/main" val="1412782316"/>
                    </a:ext>
                  </a:extLst>
                </a:gridCol>
                <a:gridCol w="686704">
                  <a:extLst>
                    <a:ext uri="{9D8B030D-6E8A-4147-A177-3AD203B41FA5}">
                      <a16:colId xmlns:a16="http://schemas.microsoft.com/office/drawing/2014/main" val="110704672"/>
                    </a:ext>
                  </a:extLst>
                </a:gridCol>
                <a:gridCol w="685117">
                  <a:extLst>
                    <a:ext uri="{9D8B030D-6E8A-4147-A177-3AD203B41FA5}">
                      <a16:colId xmlns:a16="http://schemas.microsoft.com/office/drawing/2014/main" val="2725567175"/>
                    </a:ext>
                  </a:extLst>
                </a:gridCol>
                <a:gridCol w="943879">
                  <a:extLst>
                    <a:ext uri="{9D8B030D-6E8A-4147-A177-3AD203B41FA5}">
                      <a16:colId xmlns:a16="http://schemas.microsoft.com/office/drawing/2014/main" val="4214270838"/>
                    </a:ext>
                  </a:extLst>
                </a:gridCol>
                <a:gridCol w="729567">
                  <a:extLst>
                    <a:ext uri="{9D8B030D-6E8A-4147-A177-3AD203B41FA5}">
                      <a16:colId xmlns:a16="http://schemas.microsoft.com/office/drawing/2014/main" val="4154267150"/>
                    </a:ext>
                  </a:extLst>
                </a:gridCol>
                <a:gridCol w="801004">
                  <a:extLst>
                    <a:ext uri="{9D8B030D-6E8A-4147-A177-3AD203B41FA5}">
                      <a16:colId xmlns:a16="http://schemas.microsoft.com/office/drawing/2014/main" val="3609710782"/>
                    </a:ext>
                  </a:extLst>
                </a:gridCol>
                <a:gridCol w="1016904">
                  <a:extLst>
                    <a:ext uri="{9D8B030D-6E8A-4147-A177-3AD203B41FA5}">
                      <a16:colId xmlns:a16="http://schemas.microsoft.com/office/drawing/2014/main" val="3430545139"/>
                    </a:ext>
                  </a:extLst>
                </a:gridCol>
                <a:gridCol w="734740">
                  <a:extLst>
                    <a:ext uri="{9D8B030D-6E8A-4147-A177-3AD203B41FA5}">
                      <a16:colId xmlns:a16="http://schemas.microsoft.com/office/drawing/2014/main" val="4039057057"/>
                    </a:ext>
                  </a:extLst>
                </a:gridCol>
              </a:tblGrid>
              <a:tr h="234422">
                <a:tc>
                  <a:txBody>
                    <a:bodyPr/>
                    <a:lstStyle/>
                    <a:p>
                      <a:r>
                        <a:rPr kumimoji="1" lang="ja-JP" altLang="en-US" sz="900" b="1">
                          <a:solidFill>
                            <a:schemeClr val="tx1">
                              <a:lumMod val="65000"/>
                              <a:lumOff val="35000"/>
                            </a:schemeClr>
                          </a:solidFill>
                        </a:rPr>
                        <a:t>連番</a:t>
                      </a:r>
                    </a:p>
                  </a:txBody>
                  <a:tcPr marL="95702" marR="95702">
                    <a:lnL w="12700" cap="flat" cmpd="sng" algn="ctr">
                      <a:solidFill>
                        <a:schemeClr val="bg1">
                          <a:lumMod val="50000"/>
                        </a:schemeClr>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kumimoji="1" lang="ja-JP" altLang="en-US" sz="900" b="1">
                          <a:solidFill>
                            <a:schemeClr val="tx1">
                              <a:lumMod val="65000"/>
                              <a:lumOff val="35000"/>
                            </a:schemeClr>
                          </a:solidFill>
                        </a:rPr>
                        <a:t>伝票タイプ</a:t>
                      </a: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kumimoji="1" lang="ja-JP" altLang="en-US" sz="900" b="1">
                          <a:solidFill>
                            <a:schemeClr val="tx1">
                              <a:lumMod val="65000"/>
                              <a:lumOff val="35000"/>
                            </a:schemeClr>
                          </a:solidFill>
                        </a:rPr>
                        <a:t>転記日付</a:t>
                      </a: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kumimoji="1" lang="ja-JP" altLang="en-US" sz="900" b="1">
                          <a:solidFill>
                            <a:schemeClr val="tx1">
                              <a:lumMod val="65000"/>
                              <a:lumOff val="35000"/>
                            </a:schemeClr>
                          </a:solidFill>
                        </a:rPr>
                        <a:t>参照伝票番号</a:t>
                      </a: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kumimoji="1" lang="ja-JP" altLang="en-US" sz="900" b="1">
                          <a:solidFill>
                            <a:schemeClr val="tx1">
                              <a:lumMod val="65000"/>
                              <a:lumOff val="35000"/>
                            </a:schemeClr>
                          </a:solidFill>
                        </a:rPr>
                        <a:t>明細番号</a:t>
                      </a: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kumimoji="1" lang="ja-JP" altLang="en-US" sz="900" b="1">
                          <a:solidFill>
                            <a:schemeClr val="tx1">
                              <a:lumMod val="65000"/>
                              <a:lumOff val="35000"/>
                            </a:schemeClr>
                          </a:solidFill>
                        </a:rPr>
                        <a:t>転記</a:t>
                      </a:r>
                      <a:r>
                        <a:rPr kumimoji="1" lang="en-US" altLang="ja-JP" sz="900" b="1">
                          <a:solidFill>
                            <a:schemeClr val="tx1">
                              <a:lumMod val="65000"/>
                              <a:lumOff val="35000"/>
                            </a:schemeClr>
                          </a:solidFill>
                        </a:rPr>
                        <a:t>Key</a:t>
                      </a:r>
                      <a:endParaRPr kumimoji="1" lang="ja-JP" altLang="en-US" sz="900" b="1">
                        <a:solidFill>
                          <a:schemeClr val="tx1">
                            <a:lumMod val="65000"/>
                            <a:lumOff val="35000"/>
                          </a:schemeClr>
                        </a:solidFill>
                      </a:endParaRP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b="1">
                          <a:solidFill>
                            <a:schemeClr val="tx1">
                              <a:lumMod val="65000"/>
                              <a:lumOff val="35000"/>
                            </a:schemeClr>
                          </a:solidFill>
                        </a:rPr>
                        <a:t>得意先コード</a:t>
                      </a: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kumimoji="1" lang="en-US" altLang="ja-JP" sz="900" b="1">
                          <a:solidFill>
                            <a:schemeClr val="tx1">
                              <a:lumMod val="65000"/>
                              <a:lumOff val="35000"/>
                            </a:schemeClr>
                          </a:solidFill>
                        </a:rPr>
                        <a:t>G/L</a:t>
                      </a:r>
                      <a:endParaRPr kumimoji="1" lang="ja-JP" altLang="en-US" sz="900" b="1">
                        <a:solidFill>
                          <a:schemeClr val="tx1">
                            <a:lumMod val="65000"/>
                            <a:lumOff val="35000"/>
                          </a:schemeClr>
                        </a:solidFill>
                      </a:endParaRP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rgbClr val="4C668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kumimoji="1" lang="ja-JP" altLang="en-US" sz="900" b="1">
                          <a:solidFill>
                            <a:schemeClr val="tx1">
                              <a:lumMod val="65000"/>
                              <a:lumOff val="35000"/>
                            </a:schemeClr>
                          </a:solidFill>
                        </a:rPr>
                        <a:t>伝票通貨額</a:t>
                      </a: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rgbClr val="4C668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kumimoji="1" lang="ja-JP" altLang="en-US" sz="900" b="1">
                          <a:solidFill>
                            <a:schemeClr val="tx1">
                              <a:lumMod val="65000"/>
                              <a:lumOff val="35000"/>
                            </a:schemeClr>
                          </a:solidFill>
                        </a:rPr>
                        <a:t>ソートキー</a:t>
                      </a:r>
                    </a:p>
                  </a:txBody>
                  <a:tcPr marL="95702" marR="95702">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kumimoji="1" lang="ja-JP" altLang="en-US" sz="900" b="1">
                          <a:solidFill>
                            <a:schemeClr val="tx1">
                              <a:lumMod val="65000"/>
                              <a:lumOff val="35000"/>
                            </a:schemeClr>
                          </a:solidFill>
                        </a:rPr>
                        <a:t>支払方法</a:t>
                      </a:r>
                    </a:p>
                  </a:txBody>
                  <a:tcPr marL="95702" marR="95702">
                    <a:lnL w="9525"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51582665"/>
                  </a:ext>
                </a:extLst>
              </a:tr>
              <a:tr h="234422">
                <a:tc>
                  <a:txBody>
                    <a:bodyPr/>
                    <a:lstStyle/>
                    <a:p>
                      <a:r>
                        <a:rPr kumimoji="1" lang="en-US" altLang="ja-JP" sz="900">
                          <a:solidFill>
                            <a:schemeClr val="tx1">
                              <a:lumMod val="65000"/>
                              <a:lumOff val="35000"/>
                            </a:schemeClr>
                          </a:solidFill>
                        </a:rPr>
                        <a:t>0000000001</a:t>
                      </a:r>
                      <a:endParaRPr kumimoji="1" lang="ja-JP" altLang="en-US" sz="900">
                        <a:solidFill>
                          <a:schemeClr val="tx1">
                            <a:lumMod val="65000"/>
                            <a:lumOff val="35000"/>
                          </a:schemeClr>
                        </a:solidFill>
                      </a:endParaRPr>
                    </a:p>
                  </a:txBody>
                  <a:tcPr marL="95702" marR="95702">
                    <a:lnL w="12700" cap="flat" cmpd="sng" algn="ctr">
                      <a:solidFill>
                        <a:schemeClr val="bg1">
                          <a:lumMod val="50000"/>
                        </a:schemeClr>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a:solidFill>
                            <a:schemeClr val="tx1">
                              <a:lumMod val="65000"/>
                              <a:lumOff val="35000"/>
                            </a:schemeClr>
                          </a:solidFill>
                        </a:rPr>
                        <a:t>ZD</a:t>
                      </a: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a:solidFill>
                            <a:schemeClr val="tx1">
                              <a:lumMod val="65000"/>
                              <a:lumOff val="35000"/>
                            </a:schemeClr>
                          </a:solidFill>
                        </a:rPr>
                        <a:t>20251030</a:t>
                      </a:r>
                      <a:endParaRPr kumimoji="1" lang="ja-JP" altLang="en-US" sz="900">
                        <a:solidFill>
                          <a:schemeClr val="tx1">
                            <a:lumMod val="65000"/>
                            <a:lumOff val="35000"/>
                          </a:schemeClr>
                        </a:solidFill>
                      </a:endParaRPr>
                    </a:p>
                  </a:txBody>
                  <a:tcPr marL="95702" marR="95702">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1200000001</a:t>
                      </a:r>
                      <a:endParaRPr kumimoji="1" lang="ja-JP" altLang="en-US" sz="900" b="0" i="0" u="none" strike="noStrike" kern="1200" cap="none" spc="0" normalizeH="0" baseline="0" noProof="0">
                        <a:ln>
                          <a:noFill/>
                        </a:ln>
                        <a:solidFill>
                          <a:srgbClr val="000000">
                            <a:lumMod val="65000"/>
                            <a:lumOff val="35000"/>
                          </a:srgbClr>
                        </a:solidFill>
                        <a:effectLst/>
                        <a:uLnTx/>
                        <a:uFillTx/>
                        <a:latin typeface="Meiryo UI"/>
                        <a:ea typeface="Meiryo UI"/>
                        <a:cs typeface="+mn-cs"/>
                      </a:endParaRPr>
                    </a:p>
                  </a:txBody>
                  <a:tcPr marL="95702" marR="95702">
                    <a:lnL w="12700" cap="flat" cmpd="sng" algn="ctr">
                      <a:solidFill>
                        <a:schemeClr val="bg1">
                          <a:lumMod val="75000"/>
                        </a:schemeClr>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a:solidFill>
                            <a:schemeClr val="tx1">
                              <a:lumMod val="65000"/>
                              <a:lumOff val="35000"/>
                            </a:schemeClr>
                          </a:solidFill>
                        </a:rPr>
                        <a:t>001</a:t>
                      </a: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r>
                        <a:rPr kumimoji="1" lang="en-US" altLang="ja-JP" sz="900">
                          <a:solidFill>
                            <a:schemeClr val="tx1">
                              <a:lumMod val="65000"/>
                              <a:lumOff val="35000"/>
                            </a:schemeClr>
                          </a:solidFill>
                        </a:rPr>
                        <a:t>07</a:t>
                      </a: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r>
                        <a:rPr kumimoji="1" lang="en-US" altLang="ja-JP" sz="900">
                          <a:solidFill>
                            <a:schemeClr val="tx1">
                              <a:lumMod val="65000"/>
                              <a:lumOff val="35000"/>
                            </a:schemeClr>
                          </a:solidFill>
                        </a:rPr>
                        <a:t>1234567001</a:t>
                      </a: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12700" cap="flat" cmpd="sng" algn="ctr">
                      <a:solidFill>
                        <a:srgbClr val="4C6680"/>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r>
                        <a:rPr kumimoji="1" lang="en-US" altLang="ja-JP" sz="900">
                          <a:solidFill>
                            <a:schemeClr val="tx1">
                              <a:lumMod val="65000"/>
                              <a:lumOff val="35000"/>
                            </a:schemeClr>
                          </a:solidFill>
                        </a:rPr>
                        <a:t>1300000</a:t>
                      </a:r>
                      <a:endParaRPr kumimoji="1" lang="ja-JP" altLang="en-US" sz="900">
                        <a:solidFill>
                          <a:schemeClr val="tx1">
                            <a:lumMod val="65000"/>
                            <a:lumOff val="35000"/>
                          </a:schemeClr>
                        </a:solidFill>
                      </a:endParaRPr>
                    </a:p>
                  </a:txBody>
                  <a:tcPr marL="95702" marR="95702">
                    <a:lnL w="12700" cap="flat" cmpd="sng" algn="ctr">
                      <a:solidFill>
                        <a:srgbClr val="4C6680"/>
                      </a:solidFill>
                      <a:prstDash val="solid"/>
                      <a:round/>
                      <a:headEnd type="none" w="med" len="med"/>
                      <a:tailEnd type="none" w="med" len="med"/>
                    </a:lnL>
                    <a:lnR w="12700" cap="flat" cmpd="sng" algn="ctr">
                      <a:solidFill>
                        <a:srgbClr val="4C6680"/>
                      </a:solidFill>
                      <a:prstDash val="solid"/>
                      <a:round/>
                      <a:headEnd type="none" w="med" len="med"/>
                      <a:tailEnd type="none" w="med" len="med"/>
                    </a:lnR>
                    <a:lnT w="12700" cap="flat" cmpd="sng" algn="ctr">
                      <a:solidFill>
                        <a:srgbClr val="4C668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7E9F5"/>
                    </a:solidFill>
                  </a:tcPr>
                </a:tc>
                <a:tc>
                  <a:txBody>
                    <a:bodyPr/>
                    <a:lstStyle/>
                    <a:p>
                      <a:pPr algn="r"/>
                      <a:r>
                        <a:rPr kumimoji="1" lang="en-US" altLang="ja-JP" sz="900">
                          <a:solidFill>
                            <a:schemeClr val="tx1">
                              <a:lumMod val="65000"/>
                              <a:lumOff val="35000"/>
                            </a:schemeClr>
                          </a:solidFill>
                        </a:rPr>
                        <a:t>1,000</a:t>
                      </a:r>
                      <a:endParaRPr kumimoji="1" lang="ja-JP" altLang="en-US" sz="900">
                        <a:solidFill>
                          <a:schemeClr val="tx1">
                            <a:lumMod val="65000"/>
                            <a:lumOff val="35000"/>
                          </a:schemeClr>
                        </a:solidFill>
                      </a:endParaRPr>
                    </a:p>
                  </a:txBody>
                  <a:tcPr marL="95702" marR="95702">
                    <a:lnL w="12700" cap="flat" cmpd="sng" algn="ctr">
                      <a:solidFill>
                        <a:srgbClr val="4C6680"/>
                      </a:solidFill>
                      <a:prstDash val="solid"/>
                      <a:round/>
                      <a:headEnd type="none" w="med" len="med"/>
                      <a:tailEnd type="none" w="med" len="med"/>
                    </a:lnL>
                    <a:lnR w="12700" cap="flat" cmpd="sng" algn="ctr">
                      <a:solidFill>
                        <a:srgbClr val="4C6680"/>
                      </a:solidFill>
                      <a:prstDash val="solid"/>
                      <a:round/>
                      <a:headEnd type="none" w="med" len="med"/>
                      <a:tailEnd type="none" w="med" len="med"/>
                    </a:lnR>
                    <a:lnT w="12700" cap="flat" cmpd="sng" algn="ctr">
                      <a:solidFill>
                        <a:srgbClr val="4C668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7E9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a:solidFill>
                            <a:schemeClr val="tx1">
                              <a:lumMod val="65000"/>
                              <a:lumOff val="35000"/>
                            </a:schemeClr>
                          </a:solidFill>
                        </a:rPr>
                        <a:t>S0000001</a:t>
                      </a:r>
                      <a:r>
                        <a:rPr kumimoji="1" lang="ja-JP" altLang="en-US" sz="900">
                          <a:solidFill>
                            <a:schemeClr val="tx1">
                              <a:lumMod val="65000"/>
                              <a:lumOff val="35000"/>
                            </a:schemeClr>
                          </a:solidFill>
                        </a:rPr>
                        <a:t>*</a:t>
                      </a:r>
                      <a:r>
                        <a:rPr kumimoji="1" lang="en-US" altLang="ja-JP" sz="900">
                          <a:solidFill>
                            <a:schemeClr val="tx1">
                              <a:lumMod val="65000"/>
                              <a:lumOff val="35000"/>
                            </a:schemeClr>
                          </a:solidFill>
                        </a:rPr>
                        <a:t>01</a:t>
                      </a:r>
                      <a:endParaRPr kumimoji="1" lang="ja-JP" altLang="en-US" sz="900">
                        <a:solidFill>
                          <a:schemeClr val="tx1">
                            <a:lumMod val="65000"/>
                            <a:lumOff val="35000"/>
                          </a:schemeClr>
                        </a:solidFill>
                      </a:endParaRPr>
                    </a:p>
                  </a:txBody>
                  <a:tcPr marL="95702" marR="95702">
                    <a:lnL w="12700" cap="flat" cmpd="sng" algn="ctr">
                      <a:solidFill>
                        <a:srgbClr val="4C668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schemeClr val="tx1">
                              <a:lumMod val="65000"/>
                              <a:lumOff val="35000"/>
                            </a:schemeClr>
                          </a:solidFill>
                          <a:effectLst/>
                          <a:uLnTx/>
                          <a:uFillTx/>
                          <a:latin typeface="+mn-lt"/>
                          <a:ea typeface="+mn-ea"/>
                          <a:cs typeface="+mn-cs"/>
                        </a:rPr>
                        <a:t>T</a:t>
                      </a:r>
                      <a:endParaRPr kumimoji="1" lang="ja-JP" altLang="en-US" sz="900" b="0" i="0" u="none" strike="noStrike" kern="1200" cap="none" spc="0" normalizeH="0" baseline="0" noProof="0">
                        <a:ln>
                          <a:noFill/>
                        </a:ln>
                        <a:solidFill>
                          <a:schemeClr val="tx1">
                            <a:lumMod val="65000"/>
                            <a:lumOff val="35000"/>
                          </a:schemeClr>
                        </a:solidFill>
                        <a:effectLst/>
                        <a:uLnTx/>
                        <a:uFillTx/>
                        <a:latin typeface="+mn-lt"/>
                        <a:ea typeface="+mn-ea"/>
                        <a:cs typeface="+mn-cs"/>
                      </a:endParaRPr>
                    </a:p>
                  </a:txBody>
                  <a:tcPr marL="95702" marR="95702">
                    <a:lnL w="9525"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2429405040"/>
                  </a:ext>
                </a:extLst>
              </a:tr>
              <a:tr h="1704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0000000001</a:t>
                      </a:r>
                      <a:endParaRPr kumimoji="1" lang="ja-JP" altLang="en-US" sz="900" b="0" i="0" u="none" strike="noStrike" kern="1200" cap="none" spc="0" normalizeH="0" baseline="0" noProof="0">
                        <a:ln>
                          <a:noFill/>
                        </a:ln>
                        <a:solidFill>
                          <a:srgbClr val="000000">
                            <a:lumMod val="65000"/>
                            <a:lumOff val="35000"/>
                          </a:srgbClr>
                        </a:solidFill>
                        <a:effectLst/>
                        <a:uLnTx/>
                        <a:uFillTx/>
                        <a:latin typeface="Meiryo UI"/>
                        <a:ea typeface="Meiryo UI"/>
                        <a:cs typeface="+mn-cs"/>
                      </a:endParaRPr>
                    </a:p>
                  </a:txBody>
                  <a:tcPr marL="95702" marR="95702">
                    <a:lnL w="12700" cap="flat" cmpd="sng" algn="ctr">
                      <a:solidFill>
                        <a:schemeClr val="bg1">
                          <a:lumMod val="50000"/>
                        </a:schemeClr>
                      </a:solid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a:solidFill>
                            <a:schemeClr val="tx1">
                              <a:lumMod val="65000"/>
                              <a:lumOff val="35000"/>
                            </a:schemeClr>
                          </a:solidFill>
                        </a:rPr>
                        <a:t>ZD</a:t>
                      </a: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20251030</a:t>
                      </a:r>
                      <a:endParaRPr kumimoji="1" lang="ja-JP" altLang="en-US" sz="900" b="0" i="0" u="none" strike="noStrike" kern="1200" cap="none" spc="0" normalizeH="0" baseline="0" noProof="0">
                        <a:ln>
                          <a:noFill/>
                        </a:ln>
                        <a:solidFill>
                          <a:srgbClr val="000000">
                            <a:lumMod val="65000"/>
                            <a:lumOff val="35000"/>
                          </a:srgbClr>
                        </a:solidFill>
                        <a:effectLst/>
                        <a:uLnTx/>
                        <a:uFillTx/>
                        <a:latin typeface="Meiryo UI"/>
                        <a:ea typeface="Meiryo UI"/>
                        <a:cs typeface="+mn-cs"/>
                      </a:endParaRPr>
                    </a:p>
                  </a:txBody>
                  <a:tcPr marL="95702" marR="95702">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1200000001</a:t>
                      </a:r>
                      <a:endParaRPr kumimoji="1" lang="ja-JP" altLang="en-US" sz="900" b="0" i="0" u="none" strike="noStrike" kern="1200" cap="none" spc="0" normalizeH="0" baseline="0" noProof="0">
                        <a:ln>
                          <a:noFill/>
                        </a:ln>
                        <a:solidFill>
                          <a:srgbClr val="000000">
                            <a:lumMod val="65000"/>
                            <a:lumOff val="35000"/>
                          </a:srgbClr>
                        </a:solidFill>
                        <a:effectLst/>
                        <a:uLnTx/>
                        <a:uFillTx/>
                        <a:latin typeface="Meiryo UI"/>
                        <a:ea typeface="Meiryo UI"/>
                        <a:cs typeface="+mn-cs"/>
                      </a:endParaRPr>
                    </a:p>
                  </a:txBody>
                  <a:tcPr marL="95702" marR="95702">
                    <a:lnL w="12700" cap="flat" cmpd="sng" algn="ctr">
                      <a:solidFill>
                        <a:schemeClr val="bg1">
                          <a:lumMod val="75000"/>
                        </a:schemeClr>
                      </a:solid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r>
                        <a:rPr kumimoji="1" lang="en-US" altLang="ja-JP" sz="900">
                          <a:solidFill>
                            <a:schemeClr val="tx1">
                              <a:lumMod val="65000"/>
                              <a:lumOff val="35000"/>
                            </a:schemeClr>
                          </a:solidFill>
                        </a:rPr>
                        <a:t>002</a:t>
                      </a: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r>
                        <a:rPr kumimoji="1" lang="en-US" altLang="ja-JP" sz="900">
                          <a:solidFill>
                            <a:schemeClr val="tx1">
                              <a:lumMod val="65000"/>
                              <a:lumOff val="35000"/>
                            </a:schemeClr>
                          </a:solidFill>
                        </a:rPr>
                        <a:t>40</a:t>
                      </a: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12700" cap="flat" cmpd="sng" algn="ctr">
                      <a:solidFill>
                        <a:srgbClr val="4C668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a:solidFill>
                            <a:schemeClr val="tx1">
                              <a:lumMod val="65000"/>
                              <a:lumOff val="35000"/>
                            </a:schemeClr>
                          </a:solidFill>
                        </a:rPr>
                        <a:t>5910110</a:t>
                      </a:r>
                      <a:endParaRPr kumimoji="1" lang="ja-JP" altLang="en-US" sz="900">
                        <a:solidFill>
                          <a:schemeClr val="tx1">
                            <a:lumMod val="65000"/>
                            <a:lumOff val="35000"/>
                          </a:schemeClr>
                        </a:solidFill>
                      </a:endParaRPr>
                    </a:p>
                  </a:txBody>
                  <a:tcPr marL="95702" marR="95702">
                    <a:lnL w="12700" cap="flat" cmpd="sng" algn="ctr">
                      <a:solidFill>
                        <a:srgbClr val="4C6680"/>
                      </a:solidFill>
                      <a:prstDash val="solid"/>
                      <a:round/>
                      <a:headEnd type="none" w="med" len="med"/>
                      <a:tailEnd type="none" w="med" len="med"/>
                    </a:lnL>
                    <a:lnR w="12700" cap="flat" cmpd="sng" algn="ctr">
                      <a:solidFill>
                        <a:srgbClr val="4C668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7E9F5"/>
                    </a:solidFill>
                  </a:tcPr>
                </a:tc>
                <a:tc>
                  <a:txBody>
                    <a:bodyPr/>
                    <a:lstStyle/>
                    <a:p>
                      <a:pPr algn="r"/>
                      <a:r>
                        <a:rPr kumimoji="1" lang="en-US" altLang="ja-JP" sz="900">
                          <a:solidFill>
                            <a:schemeClr val="tx1">
                              <a:lumMod val="65000"/>
                              <a:lumOff val="35000"/>
                            </a:schemeClr>
                          </a:solidFill>
                        </a:rPr>
                        <a:t>850</a:t>
                      </a:r>
                      <a:endParaRPr kumimoji="1" lang="ja-JP" altLang="en-US" sz="900">
                        <a:solidFill>
                          <a:schemeClr val="tx1">
                            <a:lumMod val="65000"/>
                            <a:lumOff val="35000"/>
                          </a:schemeClr>
                        </a:solidFill>
                      </a:endParaRPr>
                    </a:p>
                  </a:txBody>
                  <a:tcPr marL="95702" marR="95702">
                    <a:lnL w="12700" cap="flat" cmpd="sng" algn="ctr">
                      <a:solidFill>
                        <a:srgbClr val="4C6680"/>
                      </a:solidFill>
                      <a:prstDash val="solid"/>
                      <a:round/>
                      <a:headEnd type="none" w="med" len="med"/>
                      <a:tailEnd type="none" w="med" len="med"/>
                    </a:lnL>
                    <a:lnR w="12700" cap="flat" cmpd="sng" algn="ctr">
                      <a:solidFill>
                        <a:srgbClr val="4C668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7E9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900">
                        <a:solidFill>
                          <a:schemeClr val="tx1">
                            <a:lumMod val="65000"/>
                            <a:lumOff val="35000"/>
                          </a:schemeClr>
                        </a:solidFill>
                      </a:endParaRPr>
                    </a:p>
                  </a:txBody>
                  <a:tcPr marL="95702" marR="95702">
                    <a:lnL w="12700" cap="flat" cmpd="sng" algn="ctr">
                      <a:solidFill>
                        <a:srgbClr val="4C668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endParaRPr lang="ja-JP" altLang="en-US" sz="900">
                        <a:solidFill>
                          <a:schemeClr val="tx1">
                            <a:lumMod val="65000"/>
                            <a:lumOff val="35000"/>
                          </a:schemeClr>
                        </a:solidFill>
                        <a:latin typeface="+mn-ea"/>
                      </a:endParaRPr>
                    </a:p>
                  </a:txBody>
                  <a:tcPr marL="95702" marR="95702">
                    <a:lnL w="9525"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553886454"/>
                  </a:ext>
                </a:extLst>
              </a:tr>
              <a:tr h="1704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0000000001</a:t>
                      </a:r>
                      <a:endParaRPr kumimoji="1" lang="ja-JP" altLang="en-US" sz="900" b="0" i="0" u="none" strike="noStrike" kern="1200" cap="none" spc="0" normalizeH="0" baseline="0" noProof="0">
                        <a:ln>
                          <a:noFill/>
                        </a:ln>
                        <a:solidFill>
                          <a:srgbClr val="000000">
                            <a:lumMod val="65000"/>
                            <a:lumOff val="35000"/>
                          </a:srgbClr>
                        </a:solidFill>
                        <a:effectLst/>
                        <a:uLnTx/>
                        <a:uFillTx/>
                        <a:latin typeface="Meiryo UI"/>
                        <a:ea typeface="Meiryo UI"/>
                        <a:cs typeface="+mn-cs"/>
                      </a:endParaRPr>
                    </a:p>
                  </a:txBody>
                  <a:tcPr marL="95702" marR="95702">
                    <a:lnL w="12700" cap="flat" cmpd="sng" algn="ctr">
                      <a:solidFill>
                        <a:schemeClr val="bg1">
                          <a:lumMod val="50000"/>
                        </a:schemeClr>
                      </a:solid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a:solidFill>
                            <a:schemeClr val="tx1">
                              <a:lumMod val="65000"/>
                              <a:lumOff val="35000"/>
                            </a:schemeClr>
                          </a:solidFill>
                        </a:rPr>
                        <a:t>ZD</a:t>
                      </a: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20251030</a:t>
                      </a:r>
                      <a:endParaRPr kumimoji="1" lang="ja-JP" altLang="en-US" sz="900" b="0" i="0" u="none" strike="noStrike" kern="1200" cap="none" spc="0" normalizeH="0" baseline="0" noProof="0">
                        <a:ln>
                          <a:noFill/>
                        </a:ln>
                        <a:solidFill>
                          <a:srgbClr val="000000">
                            <a:lumMod val="65000"/>
                            <a:lumOff val="35000"/>
                          </a:srgbClr>
                        </a:solidFill>
                        <a:effectLst/>
                        <a:uLnTx/>
                        <a:uFillTx/>
                        <a:latin typeface="Meiryo UI"/>
                        <a:ea typeface="Meiryo UI"/>
                        <a:cs typeface="+mn-cs"/>
                      </a:endParaRPr>
                    </a:p>
                  </a:txBody>
                  <a:tcPr marL="95702" marR="95702">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1200000001</a:t>
                      </a:r>
                      <a:endParaRPr kumimoji="1" lang="ja-JP" altLang="en-US" sz="900" b="0" i="0" u="none" strike="noStrike" kern="1200" cap="none" spc="0" normalizeH="0" baseline="0" noProof="0">
                        <a:ln>
                          <a:noFill/>
                        </a:ln>
                        <a:solidFill>
                          <a:srgbClr val="000000">
                            <a:lumMod val="65000"/>
                            <a:lumOff val="35000"/>
                          </a:srgbClr>
                        </a:solidFill>
                        <a:effectLst/>
                        <a:uLnTx/>
                        <a:uFillTx/>
                        <a:latin typeface="Meiryo UI"/>
                        <a:ea typeface="Meiryo UI"/>
                        <a:cs typeface="+mn-cs"/>
                      </a:endParaRPr>
                    </a:p>
                  </a:txBody>
                  <a:tcPr marL="95702" marR="95702">
                    <a:lnL w="12700" cap="flat" cmpd="sng" algn="ctr">
                      <a:solidFill>
                        <a:schemeClr val="bg1">
                          <a:lumMod val="75000"/>
                        </a:schemeClr>
                      </a:solid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r>
                        <a:rPr kumimoji="1" lang="en-US" altLang="ja-JP" sz="900">
                          <a:solidFill>
                            <a:schemeClr val="tx1">
                              <a:lumMod val="65000"/>
                              <a:lumOff val="35000"/>
                            </a:schemeClr>
                          </a:solidFill>
                        </a:rPr>
                        <a:t>003</a:t>
                      </a: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r>
                        <a:rPr kumimoji="1" lang="en-US" altLang="ja-JP" sz="900">
                          <a:solidFill>
                            <a:schemeClr val="tx1">
                              <a:lumMod val="65000"/>
                              <a:lumOff val="35000"/>
                            </a:schemeClr>
                          </a:solidFill>
                        </a:rPr>
                        <a:t>50</a:t>
                      </a: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12700" cap="flat" cmpd="sng" algn="ctr">
                      <a:solidFill>
                        <a:srgbClr val="4C668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r>
                        <a:rPr kumimoji="1" lang="en-US" altLang="ja-JP" sz="900" b="1" err="1">
                          <a:solidFill>
                            <a:srgbClr val="C00000"/>
                          </a:solidFill>
                        </a:rPr>
                        <a:t>xxxxxxx</a:t>
                      </a:r>
                      <a:endParaRPr kumimoji="1" lang="ja-JP" altLang="en-US" sz="900" b="1">
                        <a:solidFill>
                          <a:srgbClr val="C00000"/>
                        </a:solidFill>
                      </a:endParaRPr>
                    </a:p>
                  </a:txBody>
                  <a:tcPr marL="95702" marR="95702">
                    <a:lnL w="12700" cap="flat" cmpd="sng" algn="ctr">
                      <a:solidFill>
                        <a:srgbClr val="4C6680"/>
                      </a:solidFill>
                      <a:prstDash val="solid"/>
                      <a:round/>
                      <a:headEnd type="none" w="med" len="med"/>
                      <a:tailEnd type="none" w="med" len="med"/>
                    </a:lnL>
                    <a:lnR w="12700" cap="flat" cmpd="sng" algn="ctr">
                      <a:solidFill>
                        <a:srgbClr val="4C668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4C6680"/>
                      </a:solidFill>
                      <a:prstDash val="solid"/>
                      <a:round/>
                      <a:headEnd type="none" w="med" len="med"/>
                      <a:tailEnd type="none" w="med" len="med"/>
                    </a:lnB>
                    <a:lnTlToBr w="12700" cmpd="sng">
                      <a:noFill/>
                      <a:prstDash val="solid"/>
                    </a:lnTlToBr>
                    <a:lnBlToTr w="12700" cmpd="sng">
                      <a:noFill/>
                      <a:prstDash val="solid"/>
                    </a:lnBlToTr>
                    <a:solidFill>
                      <a:srgbClr val="D7E9F5"/>
                    </a:solidFill>
                  </a:tcPr>
                </a:tc>
                <a:tc>
                  <a:txBody>
                    <a:bodyPr/>
                    <a:lstStyle/>
                    <a:p>
                      <a:pPr algn="r"/>
                      <a:r>
                        <a:rPr kumimoji="1" lang="en-US" altLang="ja-JP" sz="900">
                          <a:solidFill>
                            <a:schemeClr val="tx1">
                              <a:lumMod val="65000"/>
                              <a:lumOff val="35000"/>
                            </a:schemeClr>
                          </a:solidFill>
                        </a:rPr>
                        <a:t>150</a:t>
                      </a:r>
                      <a:endParaRPr kumimoji="1" lang="ja-JP" altLang="en-US" sz="900">
                        <a:solidFill>
                          <a:schemeClr val="tx1">
                            <a:lumMod val="65000"/>
                            <a:lumOff val="35000"/>
                          </a:schemeClr>
                        </a:solidFill>
                      </a:endParaRPr>
                    </a:p>
                  </a:txBody>
                  <a:tcPr marL="95702" marR="95702">
                    <a:lnL w="12700" cap="flat" cmpd="sng" algn="ctr">
                      <a:solidFill>
                        <a:srgbClr val="4C6680"/>
                      </a:solidFill>
                      <a:prstDash val="solid"/>
                      <a:round/>
                      <a:headEnd type="none" w="med" len="med"/>
                      <a:tailEnd type="none" w="med" len="med"/>
                    </a:lnL>
                    <a:lnR w="12700" cap="flat" cmpd="sng" algn="ctr">
                      <a:solidFill>
                        <a:srgbClr val="4C668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4C6680"/>
                      </a:solidFill>
                      <a:prstDash val="solid"/>
                      <a:round/>
                      <a:headEnd type="none" w="med" len="med"/>
                      <a:tailEnd type="none" w="med" len="med"/>
                    </a:lnB>
                    <a:lnTlToBr w="12700" cmpd="sng">
                      <a:noFill/>
                      <a:prstDash val="solid"/>
                    </a:lnTlToBr>
                    <a:lnBlToTr w="12700" cmpd="sng">
                      <a:noFill/>
                      <a:prstDash val="solid"/>
                    </a:lnBlToTr>
                    <a:solidFill>
                      <a:srgbClr val="D7E9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900" b="0" i="0" u="none" strike="noStrike" kern="1200" cap="none" spc="0" normalizeH="0" baseline="0" noProof="0">
                        <a:ln>
                          <a:noFill/>
                        </a:ln>
                        <a:solidFill>
                          <a:schemeClr val="tx1">
                            <a:lumMod val="65000"/>
                            <a:lumOff val="35000"/>
                          </a:schemeClr>
                        </a:solidFill>
                        <a:effectLst/>
                        <a:uLnTx/>
                        <a:uFillTx/>
                        <a:latin typeface="Meiryo UI"/>
                        <a:ea typeface="Meiryo UI"/>
                        <a:cs typeface="+mn-cs"/>
                      </a:endParaRPr>
                    </a:p>
                  </a:txBody>
                  <a:tcPr marL="95702" marR="95702">
                    <a:lnL w="12700" cap="flat" cmpd="sng" algn="ctr">
                      <a:solidFill>
                        <a:srgbClr val="4C668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900" b="0" i="0" u="none" strike="noStrike" kern="1200" cap="none" spc="0" normalizeH="0" baseline="0" noProof="0">
                        <a:ln>
                          <a:noFill/>
                        </a:ln>
                        <a:solidFill>
                          <a:schemeClr val="tx1">
                            <a:lumMod val="65000"/>
                            <a:lumOff val="35000"/>
                          </a:schemeClr>
                        </a:solidFill>
                        <a:effectLst/>
                        <a:uLnTx/>
                        <a:uFillTx/>
                        <a:latin typeface="Meiryo UI"/>
                        <a:ea typeface="Meiryo UI"/>
                        <a:cs typeface="+mn-cs"/>
                      </a:endParaRPr>
                    </a:p>
                  </a:txBody>
                  <a:tcPr marL="95702" marR="95702">
                    <a:lnL w="9525"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2953791528"/>
                  </a:ext>
                </a:extLst>
              </a:tr>
            </a:tbl>
          </a:graphicData>
        </a:graphic>
      </p:graphicFrame>
      <p:sp>
        <p:nvSpPr>
          <p:cNvPr id="1030" name="フローチャート: 処理 1029">
            <a:extLst>
              <a:ext uri="{FF2B5EF4-FFF2-40B4-BE49-F238E27FC236}">
                <a16:creationId xmlns:a16="http://schemas.microsoft.com/office/drawing/2014/main" id="{D98D0202-27DD-7F5F-E46B-14F6B04EF4C7}"/>
              </a:ext>
            </a:extLst>
          </p:cNvPr>
          <p:cNvSpPr/>
          <p:nvPr/>
        </p:nvSpPr>
        <p:spPr>
          <a:xfrm>
            <a:off x="825081" y="2425857"/>
            <a:ext cx="9252000" cy="1800000"/>
          </a:xfrm>
          <a:prstGeom prst="flowChartProcess">
            <a:avLst/>
          </a:prstGeom>
          <a:solidFill>
            <a:srgbClr val="D7E9F5"/>
          </a:solidFill>
          <a:ln w="19050">
            <a:solidFill>
              <a:srgbClr val="6CADDB"/>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t"/>
          <a:lstStyle/>
          <a:p>
            <a:pPr algn="ctr">
              <a:lnSpc>
                <a:spcPct val="150000"/>
              </a:lnSpc>
            </a:pPr>
            <a:r>
              <a:rPr lang="ja-JP" altLang="en-US" sz="1200">
                <a:solidFill>
                  <a:schemeClr val="accent4">
                    <a:lumMod val="65000"/>
                    <a:lumOff val="35000"/>
                  </a:schemeClr>
                </a:solidFill>
                <a:latin typeface="+mn-ea"/>
                <a:cs typeface="Hiragino Kaku Gothic Pro W3" charset="-128"/>
              </a:rPr>
              <a:t>過渡期</a:t>
            </a:r>
            <a:r>
              <a:rPr kumimoji="1" lang="ja-JP" altLang="en-US" sz="1200">
                <a:solidFill>
                  <a:schemeClr val="accent4">
                    <a:lumMod val="65000"/>
                    <a:lumOff val="35000"/>
                  </a:schemeClr>
                </a:solidFill>
                <a:latin typeface="+mn-ea"/>
                <a:cs typeface="Hiragino Kaku Gothic Pro W3" charset="-128"/>
              </a:rPr>
              <a:t>伝票作成ツール</a:t>
            </a:r>
          </a:p>
        </p:txBody>
      </p:sp>
      <p:sp>
        <p:nvSpPr>
          <p:cNvPr id="1031" name="四角形: 角を丸くする 1030">
            <a:extLst>
              <a:ext uri="{FF2B5EF4-FFF2-40B4-BE49-F238E27FC236}">
                <a16:creationId xmlns:a16="http://schemas.microsoft.com/office/drawing/2014/main" id="{F999A7BC-F68D-72AD-902B-E6DBF38EE56D}"/>
              </a:ext>
            </a:extLst>
          </p:cNvPr>
          <p:cNvSpPr/>
          <p:nvPr/>
        </p:nvSpPr>
        <p:spPr>
          <a:xfrm>
            <a:off x="6050534" y="2773162"/>
            <a:ext cx="1024545" cy="227582"/>
          </a:xfrm>
          <a:prstGeom prst="roundRect">
            <a:avLst/>
          </a:prstGeom>
          <a:solidFill>
            <a:srgbClr val="4C6680"/>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200">
                <a:solidFill>
                  <a:schemeClr val="bg1"/>
                </a:solidFill>
                <a:latin typeface="+mn-ea"/>
              </a:rPr>
              <a:t>実行</a:t>
            </a:r>
          </a:p>
        </p:txBody>
      </p:sp>
      <p:sp>
        <p:nvSpPr>
          <p:cNvPr id="1032" name="四角形: 角を丸くする 1031">
            <a:extLst>
              <a:ext uri="{FF2B5EF4-FFF2-40B4-BE49-F238E27FC236}">
                <a16:creationId xmlns:a16="http://schemas.microsoft.com/office/drawing/2014/main" id="{A1FE2E36-B3C4-EBF1-226A-C05D456401F6}"/>
              </a:ext>
            </a:extLst>
          </p:cNvPr>
          <p:cNvSpPr/>
          <p:nvPr/>
        </p:nvSpPr>
        <p:spPr>
          <a:xfrm>
            <a:off x="897435" y="2754347"/>
            <a:ext cx="765818" cy="267062"/>
          </a:xfrm>
          <a:prstGeom prst="roundRect">
            <a:avLst>
              <a:gd name="adj" fmla="val 0"/>
            </a:avLst>
          </a:prstGeom>
          <a:solidFill>
            <a:schemeClr val="bg1">
              <a:lumMod val="5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200">
                <a:solidFill>
                  <a:schemeClr val="bg1"/>
                </a:solidFill>
                <a:latin typeface="+mn-ea"/>
                <a:cs typeface="Hiragino Kaku Gothic Pro W3" charset="-128"/>
              </a:rPr>
              <a:t>請求書</a:t>
            </a:r>
            <a:r>
              <a:rPr kumimoji="1" lang="en-US" altLang="ja-JP" sz="1200">
                <a:solidFill>
                  <a:schemeClr val="bg1"/>
                </a:solidFill>
                <a:latin typeface="+mn-ea"/>
                <a:cs typeface="Hiragino Kaku Gothic Pro W3" charset="-128"/>
              </a:rPr>
              <a:t>#</a:t>
            </a:r>
            <a:endParaRPr kumimoji="1" lang="ja-JP" altLang="en-US" sz="1200">
              <a:solidFill>
                <a:schemeClr val="bg1"/>
              </a:solidFill>
              <a:latin typeface="+mn-ea"/>
              <a:cs typeface="Hiragino Kaku Gothic Pro W3" charset="-128"/>
            </a:endParaRPr>
          </a:p>
        </p:txBody>
      </p:sp>
      <p:sp>
        <p:nvSpPr>
          <p:cNvPr id="1033" name="四角形: 角を丸くする 1032">
            <a:extLst>
              <a:ext uri="{FF2B5EF4-FFF2-40B4-BE49-F238E27FC236}">
                <a16:creationId xmlns:a16="http://schemas.microsoft.com/office/drawing/2014/main" id="{3A1C84F8-24A6-B6EA-16DE-AC9462AD4709}"/>
              </a:ext>
            </a:extLst>
          </p:cNvPr>
          <p:cNvSpPr/>
          <p:nvPr/>
        </p:nvSpPr>
        <p:spPr>
          <a:xfrm>
            <a:off x="1669479" y="2754347"/>
            <a:ext cx="1137376" cy="267062"/>
          </a:xfrm>
          <a:prstGeom prst="roundRect">
            <a:avLst>
              <a:gd name="adj" fmla="val 0"/>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1200000001</a:t>
            </a:r>
            <a:endParaRPr kumimoji="1" lang="ja-JP" altLang="en-US" sz="1200" b="0" i="0" u="none" strike="noStrike" kern="1200" cap="none" spc="0" normalizeH="0" baseline="0" noProof="0">
              <a:ln>
                <a:noFill/>
              </a:ln>
              <a:solidFill>
                <a:srgbClr val="000000">
                  <a:lumMod val="65000"/>
                  <a:lumOff val="35000"/>
                </a:srgbClr>
              </a:solidFill>
              <a:effectLst/>
              <a:uLnTx/>
              <a:uFillTx/>
              <a:latin typeface="Meiryo UI"/>
              <a:ea typeface="Meiryo UI"/>
              <a:cs typeface="+mn-cs"/>
            </a:endParaRPr>
          </a:p>
        </p:txBody>
      </p:sp>
      <p:sp>
        <p:nvSpPr>
          <p:cNvPr id="1034" name="四角形: 角を丸くする 1033">
            <a:extLst>
              <a:ext uri="{FF2B5EF4-FFF2-40B4-BE49-F238E27FC236}">
                <a16:creationId xmlns:a16="http://schemas.microsoft.com/office/drawing/2014/main" id="{9E08BF2F-6357-7F9E-F744-F80C29EA7940}"/>
              </a:ext>
            </a:extLst>
          </p:cNvPr>
          <p:cNvSpPr/>
          <p:nvPr/>
        </p:nvSpPr>
        <p:spPr>
          <a:xfrm>
            <a:off x="3017641" y="2759513"/>
            <a:ext cx="765818" cy="267062"/>
          </a:xfrm>
          <a:prstGeom prst="roundRect">
            <a:avLst>
              <a:gd name="adj" fmla="val 0"/>
            </a:avLst>
          </a:prstGeom>
          <a:solidFill>
            <a:schemeClr val="bg1">
              <a:lumMod val="5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200">
                <a:solidFill>
                  <a:schemeClr val="bg1"/>
                </a:solidFill>
                <a:latin typeface="+mn-ea"/>
                <a:cs typeface="Hiragino Kaku Gothic Pro W3" charset="-128"/>
              </a:rPr>
              <a:t>転記日付</a:t>
            </a:r>
            <a:endParaRPr kumimoji="1" lang="ja-JP" altLang="en-US" sz="1200">
              <a:solidFill>
                <a:schemeClr val="bg1"/>
              </a:solidFill>
              <a:latin typeface="+mn-ea"/>
              <a:cs typeface="Hiragino Kaku Gothic Pro W3" charset="-128"/>
            </a:endParaRPr>
          </a:p>
        </p:txBody>
      </p:sp>
      <p:sp>
        <p:nvSpPr>
          <p:cNvPr id="1035" name="四角形: 角を丸くする 1034">
            <a:extLst>
              <a:ext uri="{FF2B5EF4-FFF2-40B4-BE49-F238E27FC236}">
                <a16:creationId xmlns:a16="http://schemas.microsoft.com/office/drawing/2014/main" id="{C70A6FCA-003D-F1EB-0FAA-6BD7498FF566}"/>
              </a:ext>
            </a:extLst>
          </p:cNvPr>
          <p:cNvSpPr/>
          <p:nvPr/>
        </p:nvSpPr>
        <p:spPr>
          <a:xfrm>
            <a:off x="3793009" y="2759513"/>
            <a:ext cx="1137376" cy="267062"/>
          </a:xfrm>
          <a:prstGeom prst="roundRect">
            <a:avLst>
              <a:gd name="adj" fmla="val 0"/>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kumimoji="1" lang="en-US" altLang="ja-JP" sz="1200">
                <a:solidFill>
                  <a:schemeClr val="tx1">
                    <a:lumMod val="65000"/>
                    <a:lumOff val="35000"/>
                  </a:schemeClr>
                </a:solidFill>
                <a:latin typeface="+mn-ea"/>
                <a:cs typeface="Hiragino Kaku Gothic Pro W3" charset="-128"/>
              </a:rPr>
              <a:t>20251030</a:t>
            </a:r>
            <a:endParaRPr kumimoji="1" lang="ja-JP" altLang="en-US" sz="1200">
              <a:solidFill>
                <a:schemeClr val="tx1">
                  <a:lumMod val="65000"/>
                  <a:lumOff val="35000"/>
                </a:schemeClr>
              </a:solidFill>
              <a:latin typeface="+mn-ea"/>
              <a:cs typeface="Hiragino Kaku Gothic Pro W3" charset="-128"/>
            </a:endParaRPr>
          </a:p>
        </p:txBody>
      </p:sp>
      <p:sp>
        <p:nvSpPr>
          <p:cNvPr id="1036" name="四角形: 角を丸くする 1035">
            <a:extLst>
              <a:ext uri="{FF2B5EF4-FFF2-40B4-BE49-F238E27FC236}">
                <a16:creationId xmlns:a16="http://schemas.microsoft.com/office/drawing/2014/main" id="{379F33A0-AD0F-51A9-A370-BB557BED55DD}"/>
              </a:ext>
            </a:extLst>
          </p:cNvPr>
          <p:cNvSpPr/>
          <p:nvPr/>
        </p:nvSpPr>
        <p:spPr>
          <a:xfrm>
            <a:off x="7238747" y="2773162"/>
            <a:ext cx="1024545" cy="227582"/>
          </a:xfrm>
          <a:prstGeom prst="roundRect">
            <a:avLst/>
          </a:prstGeom>
          <a:solidFill>
            <a:srgbClr val="4C6680"/>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en-US" altLang="ja-JP" sz="1200">
                <a:solidFill>
                  <a:schemeClr val="bg1"/>
                </a:solidFill>
                <a:latin typeface="+mn-ea"/>
              </a:rPr>
              <a:t>TSV</a:t>
            </a:r>
            <a:r>
              <a:rPr lang="ja-JP" altLang="en-US" sz="1200">
                <a:solidFill>
                  <a:schemeClr val="bg1"/>
                </a:solidFill>
                <a:latin typeface="+mn-ea"/>
              </a:rPr>
              <a:t>変換</a:t>
            </a:r>
          </a:p>
        </p:txBody>
      </p:sp>
      <p:cxnSp>
        <p:nvCxnSpPr>
          <p:cNvPr id="1037" name="直線コネクタ 1036">
            <a:extLst>
              <a:ext uri="{FF2B5EF4-FFF2-40B4-BE49-F238E27FC236}">
                <a16:creationId xmlns:a16="http://schemas.microsoft.com/office/drawing/2014/main" id="{1C76361A-78EB-95E8-65D2-84DE40B8285D}"/>
              </a:ext>
            </a:extLst>
          </p:cNvPr>
          <p:cNvCxnSpPr>
            <a:cxnSpLocks/>
          </p:cNvCxnSpPr>
          <p:nvPr/>
        </p:nvCxnSpPr>
        <p:spPr>
          <a:xfrm>
            <a:off x="896230" y="3094428"/>
            <a:ext cx="908317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80" name="正方形/長方形 1079">
            <a:extLst>
              <a:ext uri="{FF2B5EF4-FFF2-40B4-BE49-F238E27FC236}">
                <a16:creationId xmlns:a16="http://schemas.microsoft.com/office/drawing/2014/main" id="{FBF3A946-0555-6930-7F84-BD0CE6FF51DC}"/>
              </a:ext>
            </a:extLst>
          </p:cNvPr>
          <p:cNvSpPr/>
          <p:nvPr/>
        </p:nvSpPr>
        <p:spPr>
          <a:xfrm>
            <a:off x="127460" y="2425857"/>
            <a:ext cx="597912" cy="1800000"/>
          </a:xfrm>
          <a:prstGeom prst="rect">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200">
                <a:solidFill>
                  <a:schemeClr val="accent4">
                    <a:lumMod val="65000"/>
                    <a:lumOff val="35000"/>
                  </a:schemeClr>
                </a:solidFill>
                <a:latin typeface="+mn-ea"/>
                <a:cs typeface="Hiragino Kaku Gothic Pro W3" charset="-128"/>
              </a:rPr>
              <a:t>スプシ</a:t>
            </a:r>
            <a:endParaRPr lang="en-US" altLang="ja-JP" sz="1200">
              <a:solidFill>
                <a:schemeClr val="accent4">
                  <a:lumMod val="65000"/>
                  <a:lumOff val="35000"/>
                </a:schemeClr>
              </a:solidFill>
              <a:latin typeface="+mn-ea"/>
              <a:cs typeface="Hiragino Kaku Gothic Pro W3" charset="-128"/>
            </a:endParaRPr>
          </a:p>
          <a:p>
            <a:pPr algn="ctr"/>
            <a:r>
              <a:rPr lang="ja-JP" altLang="en-US" sz="1200">
                <a:solidFill>
                  <a:schemeClr val="accent4">
                    <a:lumMod val="65000"/>
                    <a:lumOff val="35000"/>
                  </a:schemeClr>
                </a:solidFill>
                <a:latin typeface="+mn-ea"/>
                <a:cs typeface="Hiragino Kaku Gothic Pro W3" charset="-128"/>
              </a:rPr>
              <a:t>出力</a:t>
            </a:r>
            <a:endParaRPr lang="en-US" altLang="ja-JP" sz="1200">
              <a:solidFill>
                <a:schemeClr val="accent4">
                  <a:lumMod val="65000"/>
                  <a:lumOff val="35000"/>
                </a:schemeClr>
              </a:solidFill>
              <a:latin typeface="+mn-ea"/>
              <a:cs typeface="Hiragino Kaku Gothic Pro W3" charset="-128"/>
            </a:endParaRPr>
          </a:p>
        </p:txBody>
      </p:sp>
      <p:cxnSp>
        <p:nvCxnSpPr>
          <p:cNvPr id="1091" name="直線コネクタ 1090">
            <a:extLst>
              <a:ext uri="{FF2B5EF4-FFF2-40B4-BE49-F238E27FC236}">
                <a16:creationId xmlns:a16="http://schemas.microsoft.com/office/drawing/2014/main" id="{3F247A2B-ECAF-7797-7887-101089340CDC}"/>
              </a:ext>
            </a:extLst>
          </p:cNvPr>
          <p:cNvCxnSpPr>
            <a:cxnSpLocks/>
          </p:cNvCxnSpPr>
          <p:nvPr/>
        </p:nvCxnSpPr>
        <p:spPr>
          <a:xfrm flipV="1">
            <a:off x="791213" y="4291911"/>
            <a:ext cx="1116720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コンテンツ プレースホルダー 1">
            <a:extLst>
              <a:ext uri="{FF2B5EF4-FFF2-40B4-BE49-F238E27FC236}">
                <a16:creationId xmlns:a16="http://schemas.microsoft.com/office/drawing/2014/main" id="{832C4A32-6A2D-E5AD-05E2-CF08E7D746CA}"/>
              </a:ext>
            </a:extLst>
          </p:cNvPr>
          <p:cNvSpPr>
            <a:spLocks noGrp="1"/>
          </p:cNvSpPr>
          <p:nvPr>
            <p:ph idx="1"/>
          </p:nvPr>
        </p:nvSpPr>
        <p:spPr>
          <a:xfrm>
            <a:off x="336521" y="692699"/>
            <a:ext cx="11525251" cy="379413"/>
          </a:xfrm>
        </p:spPr>
        <p:txBody>
          <a:bodyPr/>
          <a:lstStyle/>
          <a:p>
            <a:r>
              <a:rPr kumimoji="1" lang="ja-JP" altLang="en-US"/>
              <a:t>経理担当者が</a:t>
            </a:r>
            <a:r>
              <a:rPr kumimoji="1" lang="en-US" altLang="ja-JP"/>
              <a:t>ZD</a:t>
            </a:r>
            <a:r>
              <a:rPr kumimoji="1" lang="ja-JP" altLang="en-US"/>
              <a:t>伝票の内容をスプレッドシート上で確認し、修正（誤った伝票通貨額の修正、不要な勘定科目レコードの削除）を行い、</a:t>
            </a:r>
            <a:r>
              <a:rPr kumimoji="1" lang="en-US" altLang="ja-JP"/>
              <a:t>TSV</a:t>
            </a:r>
            <a:r>
              <a:rPr kumimoji="1" lang="ja-JP" altLang="en-US"/>
              <a:t>変換する</a:t>
            </a:r>
          </a:p>
        </p:txBody>
      </p:sp>
      <p:sp>
        <p:nvSpPr>
          <p:cNvPr id="3" name="タイトル 2">
            <a:extLst>
              <a:ext uri="{FF2B5EF4-FFF2-40B4-BE49-F238E27FC236}">
                <a16:creationId xmlns:a16="http://schemas.microsoft.com/office/drawing/2014/main" id="{1A92523C-C420-06D0-A344-1045106C1C20}"/>
              </a:ext>
            </a:extLst>
          </p:cNvPr>
          <p:cNvSpPr>
            <a:spLocks noGrp="1"/>
          </p:cNvSpPr>
          <p:nvPr>
            <p:ph type="title"/>
          </p:nvPr>
        </p:nvSpPr>
        <p:spPr/>
        <p:txBody>
          <a:bodyPr/>
          <a:lstStyle/>
          <a:p>
            <a:r>
              <a:rPr kumimoji="1" lang="ja-JP" altLang="en-US"/>
              <a:t>変更後の運用イメージ（具体例）</a:t>
            </a:r>
          </a:p>
        </p:txBody>
      </p:sp>
      <p:sp>
        <p:nvSpPr>
          <p:cNvPr id="4" name="スライド番号プレースホルダー 3">
            <a:extLst>
              <a:ext uri="{FF2B5EF4-FFF2-40B4-BE49-F238E27FC236}">
                <a16:creationId xmlns:a16="http://schemas.microsoft.com/office/drawing/2014/main" id="{2384E6FE-A9F1-8AC7-6DA5-5970BB66D676}"/>
              </a:ext>
            </a:extLst>
          </p:cNvPr>
          <p:cNvSpPr>
            <a:spLocks noGrp="1"/>
          </p:cNvSpPr>
          <p:nvPr>
            <p:ph type="sldNum" sz="quarter" idx="10"/>
          </p:nvPr>
        </p:nvSpPr>
        <p:spPr/>
        <p:txBody>
          <a:bodyPr/>
          <a:lstStyle/>
          <a:p>
            <a:pPr>
              <a:defRPr/>
            </a:pPr>
            <a:fld id="{EB72A429-DDC7-41CC-AC2C-79132BE59620}" type="slidenum">
              <a:rPr lang="en-US" altLang="ja-JP" smtClean="0"/>
              <a:pPr>
                <a:defRPr/>
              </a:pPr>
              <a:t>39</a:t>
            </a:fld>
            <a:endParaRPr lang="en-US" altLang="ja-JP"/>
          </a:p>
        </p:txBody>
      </p:sp>
      <p:graphicFrame>
        <p:nvGraphicFramePr>
          <p:cNvPr id="1102" name="表 64">
            <a:extLst>
              <a:ext uri="{FF2B5EF4-FFF2-40B4-BE49-F238E27FC236}">
                <a16:creationId xmlns:a16="http://schemas.microsoft.com/office/drawing/2014/main" id="{AF0988D1-0853-FB61-7AA1-1DCC091643BB}"/>
              </a:ext>
            </a:extLst>
          </p:cNvPr>
          <p:cNvGraphicFramePr>
            <a:graphicFrameLocks noGrp="1"/>
          </p:cNvGraphicFramePr>
          <p:nvPr>
            <p:extLst>
              <p:ext uri="{D42A27DB-BD31-4B8C-83A1-F6EECF244321}">
                <p14:modId xmlns:p14="http://schemas.microsoft.com/office/powerpoint/2010/main" val="2867940595"/>
              </p:ext>
            </p:extLst>
          </p:nvPr>
        </p:nvGraphicFramePr>
        <p:xfrm>
          <a:off x="936042" y="3185986"/>
          <a:ext cx="9028944" cy="926044"/>
        </p:xfrm>
        <a:graphic>
          <a:graphicData uri="http://schemas.openxmlformats.org/drawingml/2006/table">
            <a:tbl>
              <a:tblPr>
                <a:tableStyleId>{5C22544A-7EE6-4342-B048-85BDC9FD1C3A}</a:tableStyleId>
              </a:tblPr>
              <a:tblGrid>
                <a:gridCol w="943879">
                  <a:extLst>
                    <a:ext uri="{9D8B030D-6E8A-4147-A177-3AD203B41FA5}">
                      <a16:colId xmlns:a16="http://schemas.microsoft.com/office/drawing/2014/main" val="3196283479"/>
                    </a:ext>
                  </a:extLst>
                </a:gridCol>
                <a:gridCol w="742267">
                  <a:extLst>
                    <a:ext uri="{9D8B030D-6E8A-4147-A177-3AD203B41FA5}">
                      <a16:colId xmlns:a16="http://schemas.microsoft.com/office/drawing/2014/main" val="2564232094"/>
                    </a:ext>
                  </a:extLst>
                </a:gridCol>
                <a:gridCol w="801004">
                  <a:extLst>
                    <a:ext uri="{9D8B030D-6E8A-4147-A177-3AD203B41FA5}">
                      <a16:colId xmlns:a16="http://schemas.microsoft.com/office/drawing/2014/main" val="1926503468"/>
                    </a:ext>
                  </a:extLst>
                </a:gridCol>
                <a:gridCol w="943879">
                  <a:extLst>
                    <a:ext uri="{9D8B030D-6E8A-4147-A177-3AD203B41FA5}">
                      <a16:colId xmlns:a16="http://schemas.microsoft.com/office/drawing/2014/main" val="1412782316"/>
                    </a:ext>
                  </a:extLst>
                </a:gridCol>
                <a:gridCol w="686704">
                  <a:extLst>
                    <a:ext uri="{9D8B030D-6E8A-4147-A177-3AD203B41FA5}">
                      <a16:colId xmlns:a16="http://schemas.microsoft.com/office/drawing/2014/main" val="110704672"/>
                    </a:ext>
                  </a:extLst>
                </a:gridCol>
                <a:gridCol w="685117">
                  <a:extLst>
                    <a:ext uri="{9D8B030D-6E8A-4147-A177-3AD203B41FA5}">
                      <a16:colId xmlns:a16="http://schemas.microsoft.com/office/drawing/2014/main" val="2725567175"/>
                    </a:ext>
                  </a:extLst>
                </a:gridCol>
                <a:gridCol w="943879">
                  <a:extLst>
                    <a:ext uri="{9D8B030D-6E8A-4147-A177-3AD203B41FA5}">
                      <a16:colId xmlns:a16="http://schemas.microsoft.com/office/drawing/2014/main" val="4214270838"/>
                    </a:ext>
                  </a:extLst>
                </a:gridCol>
                <a:gridCol w="729567">
                  <a:extLst>
                    <a:ext uri="{9D8B030D-6E8A-4147-A177-3AD203B41FA5}">
                      <a16:colId xmlns:a16="http://schemas.microsoft.com/office/drawing/2014/main" val="4154267150"/>
                    </a:ext>
                  </a:extLst>
                </a:gridCol>
                <a:gridCol w="801004">
                  <a:extLst>
                    <a:ext uri="{9D8B030D-6E8A-4147-A177-3AD203B41FA5}">
                      <a16:colId xmlns:a16="http://schemas.microsoft.com/office/drawing/2014/main" val="3609710782"/>
                    </a:ext>
                  </a:extLst>
                </a:gridCol>
                <a:gridCol w="1016904">
                  <a:extLst>
                    <a:ext uri="{9D8B030D-6E8A-4147-A177-3AD203B41FA5}">
                      <a16:colId xmlns:a16="http://schemas.microsoft.com/office/drawing/2014/main" val="3430545139"/>
                    </a:ext>
                  </a:extLst>
                </a:gridCol>
                <a:gridCol w="734740">
                  <a:extLst>
                    <a:ext uri="{9D8B030D-6E8A-4147-A177-3AD203B41FA5}">
                      <a16:colId xmlns:a16="http://schemas.microsoft.com/office/drawing/2014/main" val="4039057057"/>
                    </a:ext>
                  </a:extLst>
                </a:gridCol>
              </a:tblGrid>
              <a:tr h="234422">
                <a:tc>
                  <a:txBody>
                    <a:bodyPr/>
                    <a:lstStyle/>
                    <a:p>
                      <a:r>
                        <a:rPr kumimoji="1" lang="ja-JP" altLang="en-US" sz="900" b="1">
                          <a:solidFill>
                            <a:schemeClr val="tx1">
                              <a:lumMod val="65000"/>
                              <a:lumOff val="35000"/>
                            </a:schemeClr>
                          </a:solidFill>
                        </a:rPr>
                        <a:t>連番</a:t>
                      </a:r>
                    </a:p>
                  </a:txBody>
                  <a:tcPr marL="95702" marR="95702">
                    <a:lnL w="12700" cap="flat" cmpd="sng" algn="ctr">
                      <a:solidFill>
                        <a:schemeClr val="bg1">
                          <a:lumMod val="50000"/>
                        </a:schemeClr>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kumimoji="1" lang="ja-JP" altLang="en-US" sz="900" b="1">
                          <a:solidFill>
                            <a:schemeClr val="tx1">
                              <a:lumMod val="65000"/>
                              <a:lumOff val="35000"/>
                            </a:schemeClr>
                          </a:solidFill>
                        </a:rPr>
                        <a:t>伝票タイプ</a:t>
                      </a: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kumimoji="1" lang="ja-JP" altLang="en-US" sz="900" b="1">
                          <a:solidFill>
                            <a:schemeClr val="tx1">
                              <a:lumMod val="65000"/>
                              <a:lumOff val="35000"/>
                            </a:schemeClr>
                          </a:solidFill>
                        </a:rPr>
                        <a:t>転記日付</a:t>
                      </a: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kumimoji="1" lang="ja-JP" altLang="en-US" sz="900" b="1">
                          <a:solidFill>
                            <a:schemeClr val="tx1">
                              <a:lumMod val="65000"/>
                              <a:lumOff val="35000"/>
                            </a:schemeClr>
                          </a:solidFill>
                        </a:rPr>
                        <a:t>参照伝票番号</a:t>
                      </a: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kumimoji="1" lang="ja-JP" altLang="en-US" sz="900" b="1">
                          <a:solidFill>
                            <a:schemeClr val="tx1">
                              <a:lumMod val="65000"/>
                              <a:lumOff val="35000"/>
                            </a:schemeClr>
                          </a:solidFill>
                        </a:rPr>
                        <a:t>明細番号</a:t>
                      </a: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kumimoji="1" lang="ja-JP" altLang="en-US" sz="900" b="1">
                          <a:solidFill>
                            <a:schemeClr val="tx1">
                              <a:lumMod val="65000"/>
                              <a:lumOff val="35000"/>
                            </a:schemeClr>
                          </a:solidFill>
                        </a:rPr>
                        <a:t>転記</a:t>
                      </a:r>
                      <a:r>
                        <a:rPr kumimoji="1" lang="en-US" altLang="ja-JP" sz="900" b="1">
                          <a:solidFill>
                            <a:schemeClr val="tx1">
                              <a:lumMod val="65000"/>
                              <a:lumOff val="35000"/>
                            </a:schemeClr>
                          </a:solidFill>
                        </a:rPr>
                        <a:t>Key</a:t>
                      </a:r>
                      <a:endParaRPr kumimoji="1" lang="ja-JP" altLang="en-US" sz="900" b="1">
                        <a:solidFill>
                          <a:schemeClr val="tx1">
                            <a:lumMod val="65000"/>
                            <a:lumOff val="35000"/>
                          </a:schemeClr>
                        </a:solidFill>
                      </a:endParaRP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b="1">
                          <a:solidFill>
                            <a:schemeClr val="tx1">
                              <a:lumMod val="65000"/>
                              <a:lumOff val="35000"/>
                            </a:schemeClr>
                          </a:solidFill>
                        </a:rPr>
                        <a:t>得意先コード</a:t>
                      </a: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kumimoji="1" lang="en-US" altLang="ja-JP" sz="900" b="1">
                          <a:solidFill>
                            <a:schemeClr val="tx1">
                              <a:lumMod val="65000"/>
                              <a:lumOff val="35000"/>
                            </a:schemeClr>
                          </a:solidFill>
                        </a:rPr>
                        <a:t>G/L</a:t>
                      </a:r>
                      <a:endParaRPr kumimoji="1" lang="ja-JP" altLang="en-US" sz="900" b="1">
                        <a:solidFill>
                          <a:schemeClr val="tx1">
                            <a:lumMod val="65000"/>
                            <a:lumOff val="35000"/>
                          </a:schemeClr>
                        </a:solidFill>
                      </a:endParaRP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rgbClr val="4C668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kumimoji="1" lang="ja-JP" altLang="en-US" sz="900" b="1">
                          <a:solidFill>
                            <a:schemeClr val="tx1">
                              <a:lumMod val="65000"/>
                              <a:lumOff val="35000"/>
                            </a:schemeClr>
                          </a:solidFill>
                        </a:rPr>
                        <a:t>伝票通貨額</a:t>
                      </a: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rgbClr val="4C668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kumimoji="1" lang="ja-JP" altLang="en-US" sz="900" b="1">
                          <a:solidFill>
                            <a:schemeClr val="tx1">
                              <a:lumMod val="65000"/>
                              <a:lumOff val="35000"/>
                            </a:schemeClr>
                          </a:solidFill>
                        </a:rPr>
                        <a:t>ソートキー</a:t>
                      </a:r>
                    </a:p>
                  </a:txBody>
                  <a:tcPr marL="95702" marR="95702">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kumimoji="1" lang="ja-JP" altLang="en-US" sz="900" b="1">
                          <a:solidFill>
                            <a:schemeClr val="tx1">
                              <a:lumMod val="65000"/>
                              <a:lumOff val="35000"/>
                            </a:schemeClr>
                          </a:solidFill>
                        </a:rPr>
                        <a:t>支払方法</a:t>
                      </a:r>
                    </a:p>
                  </a:txBody>
                  <a:tcPr marL="95702" marR="95702">
                    <a:lnL w="9525"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51582665"/>
                  </a:ext>
                </a:extLst>
              </a:tr>
              <a:tr h="234422">
                <a:tc>
                  <a:txBody>
                    <a:bodyPr/>
                    <a:lstStyle/>
                    <a:p>
                      <a:r>
                        <a:rPr kumimoji="1" lang="en-US" altLang="ja-JP" sz="900">
                          <a:solidFill>
                            <a:schemeClr val="tx1">
                              <a:lumMod val="65000"/>
                              <a:lumOff val="35000"/>
                            </a:schemeClr>
                          </a:solidFill>
                        </a:rPr>
                        <a:t>0000000001</a:t>
                      </a:r>
                      <a:endParaRPr kumimoji="1" lang="ja-JP" altLang="en-US" sz="900">
                        <a:solidFill>
                          <a:schemeClr val="tx1">
                            <a:lumMod val="65000"/>
                            <a:lumOff val="35000"/>
                          </a:schemeClr>
                        </a:solidFill>
                      </a:endParaRPr>
                    </a:p>
                  </a:txBody>
                  <a:tcPr marL="95702" marR="95702">
                    <a:lnL w="12700" cap="flat" cmpd="sng" algn="ctr">
                      <a:solidFill>
                        <a:schemeClr val="bg1">
                          <a:lumMod val="50000"/>
                        </a:schemeClr>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a:solidFill>
                            <a:schemeClr val="tx1">
                              <a:lumMod val="65000"/>
                              <a:lumOff val="35000"/>
                            </a:schemeClr>
                          </a:solidFill>
                        </a:rPr>
                        <a:t>ZD</a:t>
                      </a: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a:solidFill>
                            <a:schemeClr val="tx1">
                              <a:lumMod val="65000"/>
                              <a:lumOff val="35000"/>
                            </a:schemeClr>
                          </a:solidFill>
                        </a:rPr>
                        <a:t>20251030</a:t>
                      </a:r>
                      <a:endParaRPr kumimoji="1" lang="ja-JP" altLang="en-US" sz="900">
                        <a:solidFill>
                          <a:schemeClr val="tx1">
                            <a:lumMod val="65000"/>
                            <a:lumOff val="35000"/>
                          </a:schemeClr>
                        </a:solidFill>
                      </a:endParaRPr>
                    </a:p>
                  </a:txBody>
                  <a:tcPr marL="95702" marR="95702">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1200000001</a:t>
                      </a:r>
                      <a:endParaRPr kumimoji="1" lang="ja-JP" altLang="en-US" sz="900" b="0" i="0" u="none" strike="noStrike" kern="1200" cap="none" spc="0" normalizeH="0" baseline="0" noProof="0">
                        <a:ln>
                          <a:noFill/>
                        </a:ln>
                        <a:solidFill>
                          <a:srgbClr val="000000">
                            <a:lumMod val="65000"/>
                            <a:lumOff val="35000"/>
                          </a:srgbClr>
                        </a:solidFill>
                        <a:effectLst/>
                        <a:uLnTx/>
                        <a:uFillTx/>
                        <a:latin typeface="Meiryo UI"/>
                        <a:ea typeface="Meiryo UI"/>
                        <a:cs typeface="+mn-cs"/>
                      </a:endParaRPr>
                    </a:p>
                  </a:txBody>
                  <a:tcPr marL="95702" marR="95702">
                    <a:lnL w="12700" cap="flat" cmpd="sng" algn="ctr">
                      <a:solidFill>
                        <a:schemeClr val="bg1">
                          <a:lumMod val="75000"/>
                        </a:schemeClr>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a:solidFill>
                            <a:schemeClr val="tx1">
                              <a:lumMod val="65000"/>
                              <a:lumOff val="35000"/>
                            </a:schemeClr>
                          </a:solidFill>
                        </a:rPr>
                        <a:t>001</a:t>
                      </a: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r>
                        <a:rPr kumimoji="1" lang="en-US" altLang="ja-JP" sz="900">
                          <a:solidFill>
                            <a:schemeClr val="tx1">
                              <a:lumMod val="65000"/>
                              <a:lumOff val="35000"/>
                            </a:schemeClr>
                          </a:solidFill>
                        </a:rPr>
                        <a:t>07</a:t>
                      </a: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r>
                        <a:rPr kumimoji="1" lang="en-US" altLang="ja-JP" sz="900">
                          <a:solidFill>
                            <a:schemeClr val="tx1">
                              <a:lumMod val="65000"/>
                              <a:lumOff val="35000"/>
                            </a:schemeClr>
                          </a:solidFill>
                        </a:rPr>
                        <a:t>1234567001</a:t>
                      </a: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12700" cap="flat" cmpd="sng" algn="ctr">
                      <a:solidFill>
                        <a:srgbClr val="4C6680"/>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r>
                        <a:rPr kumimoji="1" lang="en-US" altLang="ja-JP" sz="900">
                          <a:solidFill>
                            <a:schemeClr val="tx1">
                              <a:lumMod val="65000"/>
                              <a:lumOff val="35000"/>
                            </a:schemeClr>
                          </a:solidFill>
                        </a:rPr>
                        <a:t>1300000</a:t>
                      </a:r>
                      <a:endParaRPr kumimoji="1" lang="ja-JP" altLang="en-US" sz="900">
                        <a:solidFill>
                          <a:schemeClr val="tx1">
                            <a:lumMod val="65000"/>
                            <a:lumOff val="35000"/>
                          </a:schemeClr>
                        </a:solidFill>
                      </a:endParaRPr>
                    </a:p>
                  </a:txBody>
                  <a:tcPr marL="95702" marR="95702">
                    <a:lnL w="12700" cap="flat" cmpd="sng" algn="ctr">
                      <a:solidFill>
                        <a:srgbClr val="4C6680"/>
                      </a:solidFill>
                      <a:prstDash val="solid"/>
                      <a:round/>
                      <a:headEnd type="none" w="med" len="med"/>
                      <a:tailEnd type="none" w="med" len="med"/>
                    </a:lnL>
                    <a:lnR w="12700" cap="flat" cmpd="sng" algn="ctr">
                      <a:solidFill>
                        <a:srgbClr val="4C6680"/>
                      </a:solidFill>
                      <a:prstDash val="solid"/>
                      <a:round/>
                      <a:headEnd type="none" w="med" len="med"/>
                      <a:tailEnd type="none" w="med" len="med"/>
                    </a:lnR>
                    <a:lnT w="12700" cap="flat" cmpd="sng" algn="ctr">
                      <a:solidFill>
                        <a:srgbClr val="4C668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7E9F5"/>
                    </a:solidFill>
                  </a:tcPr>
                </a:tc>
                <a:tc>
                  <a:txBody>
                    <a:bodyPr/>
                    <a:lstStyle/>
                    <a:p>
                      <a:pPr algn="r"/>
                      <a:r>
                        <a:rPr kumimoji="1" lang="en-US" altLang="ja-JP" sz="900">
                          <a:solidFill>
                            <a:schemeClr val="tx1">
                              <a:lumMod val="65000"/>
                              <a:lumOff val="35000"/>
                            </a:schemeClr>
                          </a:solidFill>
                        </a:rPr>
                        <a:t>1,000</a:t>
                      </a:r>
                      <a:endParaRPr kumimoji="1" lang="ja-JP" altLang="en-US" sz="900">
                        <a:solidFill>
                          <a:schemeClr val="tx1">
                            <a:lumMod val="65000"/>
                            <a:lumOff val="35000"/>
                          </a:schemeClr>
                        </a:solidFill>
                      </a:endParaRPr>
                    </a:p>
                  </a:txBody>
                  <a:tcPr marL="95702" marR="95702">
                    <a:lnL w="12700" cap="flat" cmpd="sng" algn="ctr">
                      <a:solidFill>
                        <a:srgbClr val="4C6680"/>
                      </a:solidFill>
                      <a:prstDash val="solid"/>
                      <a:round/>
                      <a:headEnd type="none" w="med" len="med"/>
                      <a:tailEnd type="none" w="med" len="med"/>
                    </a:lnL>
                    <a:lnR w="12700" cap="flat" cmpd="sng" algn="ctr">
                      <a:solidFill>
                        <a:srgbClr val="4C6680"/>
                      </a:solidFill>
                      <a:prstDash val="solid"/>
                      <a:round/>
                      <a:headEnd type="none" w="med" len="med"/>
                      <a:tailEnd type="none" w="med" len="med"/>
                    </a:lnR>
                    <a:lnT w="12700" cap="flat" cmpd="sng" algn="ctr">
                      <a:solidFill>
                        <a:srgbClr val="4C668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7E9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a:solidFill>
                            <a:schemeClr val="tx1">
                              <a:lumMod val="65000"/>
                              <a:lumOff val="35000"/>
                            </a:schemeClr>
                          </a:solidFill>
                        </a:rPr>
                        <a:t>S0000001</a:t>
                      </a:r>
                      <a:r>
                        <a:rPr kumimoji="1" lang="ja-JP" altLang="en-US" sz="900">
                          <a:solidFill>
                            <a:schemeClr val="tx1">
                              <a:lumMod val="65000"/>
                              <a:lumOff val="35000"/>
                            </a:schemeClr>
                          </a:solidFill>
                        </a:rPr>
                        <a:t>*</a:t>
                      </a:r>
                      <a:r>
                        <a:rPr kumimoji="1" lang="en-US" altLang="ja-JP" sz="900">
                          <a:solidFill>
                            <a:schemeClr val="tx1">
                              <a:lumMod val="65000"/>
                              <a:lumOff val="35000"/>
                            </a:schemeClr>
                          </a:solidFill>
                        </a:rPr>
                        <a:t>01</a:t>
                      </a:r>
                      <a:endParaRPr kumimoji="1" lang="ja-JP" altLang="en-US" sz="900">
                        <a:solidFill>
                          <a:schemeClr val="tx1">
                            <a:lumMod val="65000"/>
                            <a:lumOff val="35000"/>
                          </a:schemeClr>
                        </a:solidFill>
                      </a:endParaRPr>
                    </a:p>
                  </a:txBody>
                  <a:tcPr marL="95702" marR="95702">
                    <a:lnL w="12700" cap="flat" cmpd="sng" algn="ctr">
                      <a:solidFill>
                        <a:srgbClr val="4C668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schemeClr val="tx1">
                              <a:lumMod val="65000"/>
                              <a:lumOff val="35000"/>
                            </a:schemeClr>
                          </a:solidFill>
                          <a:effectLst/>
                          <a:uLnTx/>
                          <a:uFillTx/>
                          <a:latin typeface="+mn-lt"/>
                          <a:ea typeface="+mn-ea"/>
                          <a:cs typeface="+mn-cs"/>
                        </a:rPr>
                        <a:t>T</a:t>
                      </a:r>
                      <a:endParaRPr kumimoji="1" lang="ja-JP" altLang="en-US" sz="900" b="0" i="0" u="none" strike="noStrike" kern="1200" cap="none" spc="0" normalizeH="0" baseline="0" noProof="0">
                        <a:ln>
                          <a:noFill/>
                        </a:ln>
                        <a:solidFill>
                          <a:schemeClr val="tx1">
                            <a:lumMod val="65000"/>
                            <a:lumOff val="35000"/>
                          </a:schemeClr>
                        </a:solidFill>
                        <a:effectLst/>
                        <a:uLnTx/>
                        <a:uFillTx/>
                        <a:latin typeface="+mn-lt"/>
                        <a:ea typeface="+mn-ea"/>
                        <a:cs typeface="+mn-cs"/>
                      </a:endParaRPr>
                    </a:p>
                  </a:txBody>
                  <a:tcPr marL="95702" marR="95702">
                    <a:lnL w="9525"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2429405040"/>
                  </a:ext>
                </a:extLst>
              </a:tr>
              <a:tr h="1704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0000000001</a:t>
                      </a:r>
                      <a:endParaRPr kumimoji="1" lang="ja-JP" altLang="en-US" sz="900" b="0" i="0" u="none" strike="noStrike" kern="1200" cap="none" spc="0" normalizeH="0" baseline="0" noProof="0">
                        <a:ln>
                          <a:noFill/>
                        </a:ln>
                        <a:solidFill>
                          <a:srgbClr val="000000">
                            <a:lumMod val="65000"/>
                            <a:lumOff val="35000"/>
                          </a:srgbClr>
                        </a:solidFill>
                        <a:effectLst/>
                        <a:uLnTx/>
                        <a:uFillTx/>
                        <a:latin typeface="Meiryo UI"/>
                        <a:ea typeface="Meiryo UI"/>
                        <a:cs typeface="+mn-cs"/>
                      </a:endParaRPr>
                    </a:p>
                  </a:txBody>
                  <a:tcPr marL="95702" marR="95702">
                    <a:lnL w="12700" cap="flat" cmpd="sng" algn="ctr">
                      <a:solidFill>
                        <a:schemeClr val="bg1">
                          <a:lumMod val="50000"/>
                        </a:schemeClr>
                      </a:solid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a:solidFill>
                            <a:schemeClr val="tx1">
                              <a:lumMod val="65000"/>
                              <a:lumOff val="35000"/>
                            </a:schemeClr>
                          </a:solidFill>
                        </a:rPr>
                        <a:t>ZD</a:t>
                      </a: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20251030</a:t>
                      </a:r>
                      <a:endParaRPr kumimoji="1" lang="ja-JP" altLang="en-US" sz="900" b="0" i="0" u="none" strike="noStrike" kern="1200" cap="none" spc="0" normalizeH="0" baseline="0" noProof="0">
                        <a:ln>
                          <a:noFill/>
                        </a:ln>
                        <a:solidFill>
                          <a:srgbClr val="000000">
                            <a:lumMod val="65000"/>
                            <a:lumOff val="35000"/>
                          </a:srgbClr>
                        </a:solidFill>
                        <a:effectLst/>
                        <a:uLnTx/>
                        <a:uFillTx/>
                        <a:latin typeface="Meiryo UI"/>
                        <a:ea typeface="Meiryo UI"/>
                        <a:cs typeface="+mn-cs"/>
                      </a:endParaRPr>
                    </a:p>
                  </a:txBody>
                  <a:tcPr marL="95702" marR="95702">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1200000001</a:t>
                      </a:r>
                      <a:endParaRPr kumimoji="1" lang="ja-JP" altLang="en-US" sz="900" b="0" i="0" u="none" strike="noStrike" kern="1200" cap="none" spc="0" normalizeH="0" baseline="0" noProof="0">
                        <a:ln>
                          <a:noFill/>
                        </a:ln>
                        <a:solidFill>
                          <a:srgbClr val="000000">
                            <a:lumMod val="65000"/>
                            <a:lumOff val="35000"/>
                          </a:srgbClr>
                        </a:solidFill>
                        <a:effectLst/>
                        <a:uLnTx/>
                        <a:uFillTx/>
                        <a:latin typeface="Meiryo UI"/>
                        <a:ea typeface="Meiryo UI"/>
                        <a:cs typeface="+mn-cs"/>
                      </a:endParaRPr>
                    </a:p>
                  </a:txBody>
                  <a:tcPr marL="95702" marR="95702">
                    <a:lnL w="12700" cap="flat" cmpd="sng" algn="ctr">
                      <a:solidFill>
                        <a:schemeClr val="bg1">
                          <a:lumMod val="75000"/>
                        </a:schemeClr>
                      </a:solid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r>
                        <a:rPr kumimoji="1" lang="en-US" altLang="ja-JP" sz="900">
                          <a:solidFill>
                            <a:schemeClr val="tx1">
                              <a:lumMod val="65000"/>
                              <a:lumOff val="35000"/>
                            </a:schemeClr>
                          </a:solidFill>
                        </a:rPr>
                        <a:t>002</a:t>
                      </a: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r>
                        <a:rPr kumimoji="1" lang="en-US" altLang="ja-JP" sz="900">
                          <a:solidFill>
                            <a:schemeClr val="tx1">
                              <a:lumMod val="65000"/>
                              <a:lumOff val="35000"/>
                            </a:schemeClr>
                          </a:solidFill>
                        </a:rPr>
                        <a:t>40</a:t>
                      </a: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12700" cap="flat" cmpd="sng" algn="ctr">
                      <a:solidFill>
                        <a:srgbClr val="4C668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a:solidFill>
                            <a:schemeClr val="tx1">
                              <a:lumMod val="65000"/>
                              <a:lumOff val="35000"/>
                            </a:schemeClr>
                          </a:solidFill>
                        </a:rPr>
                        <a:t>5910110</a:t>
                      </a:r>
                      <a:endParaRPr kumimoji="1" lang="ja-JP" altLang="en-US" sz="900">
                        <a:solidFill>
                          <a:schemeClr val="tx1">
                            <a:lumMod val="65000"/>
                            <a:lumOff val="35000"/>
                          </a:schemeClr>
                        </a:solidFill>
                      </a:endParaRPr>
                    </a:p>
                  </a:txBody>
                  <a:tcPr marL="95702" marR="95702">
                    <a:lnL w="12700" cap="flat" cmpd="sng" algn="ctr">
                      <a:solidFill>
                        <a:srgbClr val="4C6680"/>
                      </a:solidFill>
                      <a:prstDash val="solid"/>
                      <a:round/>
                      <a:headEnd type="none" w="med" len="med"/>
                      <a:tailEnd type="none" w="med" len="med"/>
                    </a:lnL>
                    <a:lnR w="12700" cap="flat" cmpd="sng" algn="ctr">
                      <a:solidFill>
                        <a:srgbClr val="4C668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7E9F5"/>
                    </a:solidFill>
                  </a:tcPr>
                </a:tc>
                <a:tc>
                  <a:txBody>
                    <a:bodyPr/>
                    <a:lstStyle/>
                    <a:p>
                      <a:pPr algn="r"/>
                      <a:r>
                        <a:rPr kumimoji="1" lang="en-US" altLang="ja-JP" sz="900">
                          <a:solidFill>
                            <a:schemeClr val="tx1">
                              <a:lumMod val="65000"/>
                              <a:lumOff val="35000"/>
                            </a:schemeClr>
                          </a:solidFill>
                        </a:rPr>
                        <a:t>850</a:t>
                      </a:r>
                      <a:endParaRPr kumimoji="1" lang="ja-JP" altLang="en-US" sz="900">
                        <a:solidFill>
                          <a:schemeClr val="tx1">
                            <a:lumMod val="65000"/>
                            <a:lumOff val="35000"/>
                          </a:schemeClr>
                        </a:solidFill>
                      </a:endParaRPr>
                    </a:p>
                  </a:txBody>
                  <a:tcPr marL="95702" marR="95702">
                    <a:lnL w="12700" cap="flat" cmpd="sng" algn="ctr">
                      <a:solidFill>
                        <a:srgbClr val="4C6680"/>
                      </a:solidFill>
                      <a:prstDash val="solid"/>
                      <a:round/>
                      <a:headEnd type="none" w="med" len="med"/>
                      <a:tailEnd type="none" w="med" len="med"/>
                    </a:lnL>
                    <a:lnR w="12700" cap="flat" cmpd="sng" algn="ctr">
                      <a:solidFill>
                        <a:srgbClr val="4C668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7E9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900">
                        <a:solidFill>
                          <a:schemeClr val="tx1">
                            <a:lumMod val="65000"/>
                            <a:lumOff val="35000"/>
                          </a:schemeClr>
                        </a:solidFill>
                      </a:endParaRPr>
                    </a:p>
                  </a:txBody>
                  <a:tcPr marL="95702" marR="95702">
                    <a:lnL w="12700" cap="flat" cmpd="sng" algn="ctr">
                      <a:solidFill>
                        <a:srgbClr val="4C668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endParaRPr lang="ja-JP" altLang="en-US" sz="900">
                        <a:solidFill>
                          <a:schemeClr val="tx1">
                            <a:lumMod val="65000"/>
                            <a:lumOff val="35000"/>
                          </a:schemeClr>
                        </a:solidFill>
                        <a:latin typeface="+mn-ea"/>
                      </a:endParaRPr>
                    </a:p>
                  </a:txBody>
                  <a:tcPr marL="95702" marR="95702">
                    <a:lnL w="9525"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553886454"/>
                  </a:ext>
                </a:extLst>
              </a:tr>
              <a:tr h="1704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0000000001</a:t>
                      </a:r>
                      <a:endParaRPr kumimoji="1" lang="ja-JP" altLang="en-US" sz="900" b="0" i="0" u="none" strike="noStrike" kern="1200" cap="none" spc="0" normalizeH="0" baseline="0" noProof="0">
                        <a:ln>
                          <a:noFill/>
                        </a:ln>
                        <a:solidFill>
                          <a:srgbClr val="000000">
                            <a:lumMod val="65000"/>
                            <a:lumOff val="35000"/>
                          </a:srgbClr>
                        </a:solidFill>
                        <a:effectLst/>
                        <a:uLnTx/>
                        <a:uFillTx/>
                        <a:latin typeface="Meiryo UI"/>
                        <a:ea typeface="Meiryo UI"/>
                        <a:cs typeface="+mn-cs"/>
                      </a:endParaRPr>
                    </a:p>
                  </a:txBody>
                  <a:tcPr marL="95702" marR="95702">
                    <a:lnL w="12700" cap="flat" cmpd="sng" algn="ctr">
                      <a:solidFill>
                        <a:schemeClr val="bg1">
                          <a:lumMod val="50000"/>
                        </a:schemeClr>
                      </a:solid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a:solidFill>
                            <a:schemeClr val="tx1">
                              <a:lumMod val="65000"/>
                              <a:lumOff val="35000"/>
                            </a:schemeClr>
                          </a:solidFill>
                        </a:rPr>
                        <a:t>ZD</a:t>
                      </a: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20251030</a:t>
                      </a:r>
                      <a:endParaRPr kumimoji="1" lang="ja-JP" altLang="en-US" sz="900" b="0" i="0" u="none" strike="noStrike" kern="1200" cap="none" spc="0" normalizeH="0" baseline="0" noProof="0">
                        <a:ln>
                          <a:noFill/>
                        </a:ln>
                        <a:solidFill>
                          <a:srgbClr val="000000">
                            <a:lumMod val="65000"/>
                            <a:lumOff val="35000"/>
                          </a:srgbClr>
                        </a:solidFill>
                        <a:effectLst/>
                        <a:uLnTx/>
                        <a:uFillTx/>
                        <a:latin typeface="Meiryo UI"/>
                        <a:ea typeface="Meiryo UI"/>
                        <a:cs typeface="+mn-cs"/>
                      </a:endParaRPr>
                    </a:p>
                  </a:txBody>
                  <a:tcPr marL="95702" marR="95702">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1200000001</a:t>
                      </a:r>
                      <a:endParaRPr kumimoji="1" lang="ja-JP" altLang="en-US" sz="900" b="0" i="0" u="none" strike="noStrike" kern="1200" cap="none" spc="0" normalizeH="0" baseline="0" noProof="0">
                        <a:ln>
                          <a:noFill/>
                        </a:ln>
                        <a:solidFill>
                          <a:srgbClr val="000000">
                            <a:lumMod val="65000"/>
                            <a:lumOff val="35000"/>
                          </a:srgbClr>
                        </a:solidFill>
                        <a:effectLst/>
                        <a:uLnTx/>
                        <a:uFillTx/>
                        <a:latin typeface="Meiryo UI"/>
                        <a:ea typeface="Meiryo UI"/>
                        <a:cs typeface="+mn-cs"/>
                      </a:endParaRPr>
                    </a:p>
                  </a:txBody>
                  <a:tcPr marL="95702" marR="95702">
                    <a:lnL w="12700" cap="flat" cmpd="sng" algn="ctr">
                      <a:solidFill>
                        <a:schemeClr val="bg1">
                          <a:lumMod val="75000"/>
                        </a:schemeClr>
                      </a:solid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r>
                        <a:rPr kumimoji="1" lang="en-US" altLang="ja-JP" sz="900">
                          <a:solidFill>
                            <a:schemeClr val="tx1">
                              <a:lumMod val="65000"/>
                              <a:lumOff val="35000"/>
                            </a:schemeClr>
                          </a:solidFill>
                        </a:rPr>
                        <a:t>003</a:t>
                      </a: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r>
                        <a:rPr kumimoji="1" lang="en-US" altLang="ja-JP" sz="900">
                          <a:solidFill>
                            <a:schemeClr val="tx1">
                              <a:lumMod val="65000"/>
                              <a:lumOff val="35000"/>
                            </a:schemeClr>
                          </a:solidFill>
                        </a:rPr>
                        <a:t>50</a:t>
                      </a: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12700" cap="flat" cmpd="sng" algn="ctr">
                      <a:solidFill>
                        <a:srgbClr val="4C668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endParaRPr kumimoji="1" lang="ja-JP" altLang="en-US" sz="900">
                        <a:solidFill>
                          <a:schemeClr val="tx1">
                            <a:lumMod val="65000"/>
                            <a:lumOff val="35000"/>
                          </a:schemeClr>
                        </a:solidFill>
                      </a:endParaRPr>
                    </a:p>
                  </a:txBody>
                  <a:tcPr marL="95702" marR="95702">
                    <a:lnL w="12700" cap="flat" cmpd="sng" algn="ctr">
                      <a:solidFill>
                        <a:srgbClr val="4C6680"/>
                      </a:solidFill>
                      <a:prstDash val="solid"/>
                      <a:round/>
                      <a:headEnd type="none" w="med" len="med"/>
                      <a:tailEnd type="none" w="med" len="med"/>
                    </a:lnL>
                    <a:lnR w="12700" cap="flat" cmpd="sng" algn="ctr">
                      <a:solidFill>
                        <a:srgbClr val="4C668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4C6680"/>
                      </a:solidFill>
                      <a:prstDash val="solid"/>
                      <a:round/>
                      <a:headEnd type="none" w="med" len="med"/>
                      <a:tailEnd type="none" w="med" len="med"/>
                    </a:lnB>
                    <a:lnTlToBr w="12700" cmpd="sng">
                      <a:noFill/>
                      <a:prstDash val="solid"/>
                    </a:lnTlToBr>
                    <a:lnBlToTr w="12700" cmpd="sng">
                      <a:noFill/>
                      <a:prstDash val="solid"/>
                    </a:lnBlToTr>
                    <a:solidFill>
                      <a:srgbClr val="D7E9F5"/>
                    </a:solidFill>
                  </a:tcPr>
                </a:tc>
                <a:tc>
                  <a:txBody>
                    <a:bodyPr/>
                    <a:lstStyle/>
                    <a:p>
                      <a:pPr algn="r"/>
                      <a:r>
                        <a:rPr kumimoji="1" lang="en-US" altLang="ja-JP" sz="900">
                          <a:solidFill>
                            <a:schemeClr val="tx1">
                              <a:lumMod val="65000"/>
                              <a:lumOff val="35000"/>
                            </a:schemeClr>
                          </a:solidFill>
                        </a:rPr>
                        <a:t>150</a:t>
                      </a:r>
                      <a:endParaRPr kumimoji="1" lang="ja-JP" altLang="en-US" sz="900">
                        <a:solidFill>
                          <a:schemeClr val="tx1">
                            <a:lumMod val="65000"/>
                            <a:lumOff val="35000"/>
                          </a:schemeClr>
                        </a:solidFill>
                      </a:endParaRPr>
                    </a:p>
                  </a:txBody>
                  <a:tcPr marL="95702" marR="95702">
                    <a:lnL w="12700" cap="flat" cmpd="sng" algn="ctr">
                      <a:solidFill>
                        <a:srgbClr val="4C6680"/>
                      </a:solidFill>
                      <a:prstDash val="solid"/>
                      <a:round/>
                      <a:headEnd type="none" w="med" len="med"/>
                      <a:tailEnd type="none" w="med" len="med"/>
                    </a:lnL>
                    <a:lnR w="12700" cap="flat" cmpd="sng" algn="ctr">
                      <a:solidFill>
                        <a:srgbClr val="4C668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4C6680"/>
                      </a:solidFill>
                      <a:prstDash val="solid"/>
                      <a:round/>
                      <a:headEnd type="none" w="med" len="med"/>
                      <a:tailEnd type="none" w="med" len="med"/>
                    </a:lnB>
                    <a:lnTlToBr w="12700" cmpd="sng">
                      <a:noFill/>
                      <a:prstDash val="solid"/>
                    </a:lnTlToBr>
                    <a:lnBlToTr w="12700" cmpd="sng">
                      <a:noFill/>
                      <a:prstDash val="solid"/>
                    </a:lnBlToTr>
                    <a:solidFill>
                      <a:srgbClr val="D7E9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900" b="0" i="0" u="none" strike="noStrike" kern="1200" cap="none" spc="0" normalizeH="0" baseline="0" noProof="0">
                        <a:ln>
                          <a:noFill/>
                        </a:ln>
                        <a:solidFill>
                          <a:schemeClr val="tx1">
                            <a:lumMod val="65000"/>
                            <a:lumOff val="35000"/>
                          </a:schemeClr>
                        </a:solidFill>
                        <a:effectLst/>
                        <a:uLnTx/>
                        <a:uFillTx/>
                        <a:latin typeface="Meiryo UI"/>
                        <a:ea typeface="Meiryo UI"/>
                        <a:cs typeface="+mn-cs"/>
                      </a:endParaRPr>
                    </a:p>
                  </a:txBody>
                  <a:tcPr marL="95702" marR="95702">
                    <a:lnL w="12700" cap="flat" cmpd="sng" algn="ctr">
                      <a:solidFill>
                        <a:srgbClr val="4C668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900" b="0" i="0" u="none" strike="noStrike" kern="1200" cap="none" spc="0" normalizeH="0" baseline="0" noProof="0">
                        <a:ln>
                          <a:noFill/>
                        </a:ln>
                        <a:solidFill>
                          <a:schemeClr val="tx1">
                            <a:lumMod val="65000"/>
                            <a:lumOff val="35000"/>
                          </a:schemeClr>
                        </a:solidFill>
                        <a:effectLst/>
                        <a:uLnTx/>
                        <a:uFillTx/>
                        <a:latin typeface="Meiryo UI"/>
                        <a:ea typeface="Meiryo UI"/>
                        <a:cs typeface="+mn-cs"/>
                      </a:endParaRPr>
                    </a:p>
                  </a:txBody>
                  <a:tcPr marL="95702" marR="95702">
                    <a:lnL w="9525"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2953791528"/>
                  </a:ext>
                </a:extLst>
              </a:tr>
            </a:tbl>
          </a:graphicData>
        </a:graphic>
      </p:graphicFrame>
      <p:sp>
        <p:nvSpPr>
          <p:cNvPr id="24" name="フローチャート: 結合子 23">
            <a:extLst>
              <a:ext uri="{FF2B5EF4-FFF2-40B4-BE49-F238E27FC236}">
                <a16:creationId xmlns:a16="http://schemas.microsoft.com/office/drawing/2014/main" id="{E13617A0-9BFD-EF46-DBA0-C4BA847027EC}"/>
              </a:ext>
            </a:extLst>
          </p:cNvPr>
          <p:cNvSpPr/>
          <p:nvPr/>
        </p:nvSpPr>
        <p:spPr>
          <a:xfrm>
            <a:off x="127459" y="2425858"/>
            <a:ext cx="216000" cy="216000"/>
          </a:xfrm>
          <a:prstGeom prst="flowChartConnector">
            <a:avLst/>
          </a:prstGeom>
          <a:solidFill>
            <a:schemeClr val="bg1">
              <a:lumMod val="6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en-US" altLang="ja-JP" sz="1200" b="1">
                <a:solidFill>
                  <a:schemeClr val="bg1"/>
                </a:solidFill>
                <a:latin typeface="+mn-ea"/>
                <a:cs typeface="Hiragino Kaku Gothic Pro W3" charset="-128"/>
              </a:rPr>
              <a:t>1</a:t>
            </a:r>
            <a:endParaRPr kumimoji="1" lang="ja-JP" altLang="en-US" sz="1200" b="1">
              <a:solidFill>
                <a:schemeClr val="bg1"/>
              </a:solidFill>
              <a:latin typeface="+mn-ea"/>
              <a:cs typeface="Hiragino Kaku Gothic Pro W3" charset="-128"/>
            </a:endParaRPr>
          </a:p>
        </p:txBody>
      </p:sp>
      <p:sp>
        <p:nvSpPr>
          <p:cNvPr id="35" name="正方形/長方形 34">
            <a:extLst>
              <a:ext uri="{FF2B5EF4-FFF2-40B4-BE49-F238E27FC236}">
                <a16:creationId xmlns:a16="http://schemas.microsoft.com/office/drawing/2014/main" id="{698C7DB0-CA9F-2CF8-DF1D-01B0B06CB599}"/>
              </a:ext>
            </a:extLst>
          </p:cNvPr>
          <p:cNvSpPr/>
          <p:nvPr/>
        </p:nvSpPr>
        <p:spPr>
          <a:xfrm>
            <a:off x="5973772" y="2717907"/>
            <a:ext cx="1178068" cy="345419"/>
          </a:xfrm>
          <a:prstGeom prst="rect">
            <a:avLst/>
          </a:prstGeom>
          <a:noFill/>
          <a:ln w="952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endParaRPr kumimoji="1" lang="ja-JP" altLang="en-US" sz="1400">
              <a:solidFill>
                <a:schemeClr val="accent4">
                  <a:lumMod val="65000"/>
                  <a:lumOff val="35000"/>
                </a:schemeClr>
              </a:solidFill>
              <a:latin typeface="+mn-ea"/>
              <a:cs typeface="Hiragino Kaku Gothic Pro W3" charset="-128"/>
            </a:endParaRPr>
          </a:p>
        </p:txBody>
      </p:sp>
      <p:sp>
        <p:nvSpPr>
          <p:cNvPr id="37" name="正方形/長方形 36">
            <a:extLst>
              <a:ext uri="{FF2B5EF4-FFF2-40B4-BE49-F238E27FC236}">
                <a16:creationId xmlns:a16="http://schemas.microsoft.com/office/drawing/2014/main" id="{EED49DDC-B1F8-98F8-95AF-0ABC86E4C327}"/>
              </a:ext>
            </a:extLst>
          </p:cNvPr>
          <p:cNvSpPr/>
          <p:nvPr/>
        </p:nvSpPr>
        <p:spPr>
          <a:xfrm>
            <a:off x="10184577" y="2429884"/>
            <a:ext cx="1872000" cy="17532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182563" indent="-182563">
              <a:lnSpc>
                <a:spcPts val="1400"/>
              </a:lnSpc>
              <a:buFont typeface="+mj-ea"/>
              <a:buAutoNum type="circleNumDbPlain"/>
            </a:pPr>
            <a:r>
              <a:rPr kumimoji="1" lang="ja-JP" altLang="en-US" sz="1050">
                <a:solidFill>
                  <a:schemeClr val="accent4">
                    <a:lumMod val="65000"/>
                    <a:lumOff val="35000"/>
                  </a:schemeClr>
                </a:solidFill>
                <a:latin typeface="+mn-ea"/>
                <a:cs typeface="Hiragino Kaku Gothic Pro W3" charset="-128"/>
              </a:rPr>
              <a:t>実行ボタンを押下し、</a:t>
            </a:r>
            <a:r>
              <a:rPr lang="ja-JP" altLang="en-US" sz="1050" b="1">
                <a:solidFill>
                  <a:schemeClr val="accent4">
                    <a:lumMod val="65000"/>
                    <a:lumOff val="35000"/>
                  </a:schemeClr>
                </a:solidFill>
                <a:latin typeface="+mn-ea"/>
                <a:cs typeface="Hiragino Kaku Gothic Pro W3" charset="-128"/>
              </a:rPr>
              <a:t>伝票明細項目</a:t>
            </a:r>
            <a:r>
              <a:rPr lang="en-US" altLang="ja-JP" sz="1050" b="1">
                <a:solidFill>
                  <a:schemeClr val="accent4">
                    <a:lumMod val="65000"/>
                    <a:lumOff val="35000"/>
                  </a:schemeClr>
                </a:solidFill>
                <a:latin typeface="+mn-ea"/>
                <a:cs typeface="Hiragino Kaku Gothic Pro W3" charset="-128"/>
              </a:rPr>
              <a:t>(69</a:t>
            </a:r>
            <a:r>
              <a:rPr lang="ja-JP" altLang="en-US" sz="1050" b="1">
                <a:solidFill>
                  <a:schemeClr val="accent4">
                    <a:lumMod val="65000"/>
                    <a:lumOff val="35000"/>
                  </a:schemeClr>
                </a:solidFill>
                <a:latin typeface="+mn-ea"/>
                <a:cs typeface="Hiragino Kaku Gothic Pro W3" charset="-128"/>
              </a:rPr>
              <a:t>項目</a:t>
            </a:r>
            <a:r>
              <a:rPr lang="en-US" altLang="ja-JP" sz="1050" b="1">
                <a:solidFill>
                  <a:schemeClr val="accent4">
                    <a:lumMod val="65000"/>
                    <a:lumOff val="35000"/>
                  </a:schemeClr>
                </a:solidFill>
                <a:latin typeface="+mn-ea"/>
                <a:cs typeface="Hiragino Kaku Gothic Pro W3" charset="-128"/>
              </a:rPr>
              <a:t>)</a:t>
            </a:r>
            <a:r>
              <a:rPr lang="ja-JP" altLang="en-US" sz="1050" b="1">
                <a:solidFill>
                  <a:schemeClr val="accent4">
                    <a:lumMod val="65000"/>
                    <a:lumOff val="35000"/>
                  </a:schemeClr>
                </a:solidFill>
                <a:latin typeface="+mn-ea"/>
                <a:cs typeface="Hiragino Kaku Gothic Pro W3" charset="-128"/>
              </a:rPr>
              <a:t>をスプレッドシート上に出力</a:t>
            </a:r>
            <a:r>
              <a:rPr lang="ja-JP" altLang="en-US" sz="1050">
                <a:solidFill>
                  <a:schemeClr val="accent4">
                    <a:lumMod val="65000"/>
                    <a:lumOff val="35000"/>
                  </a:schemeClr>
                </a:solidFill>
                <a:latin typeface="+mn-ea"/>
                <a:cs typeface="Hiragino Kaku Gothic Pro W3" charset="-128"/>
              </a:rPr>
              <a:t>する</a:t>
            </a:r>
            <a:endParaRPr lang="en-US" altLang="ja-JP" sz="1050">
              <a:solidFill>
                <a:schemeClr val="accent4">
                  <a:lumMod val="65000"/>
                  <a:lumOff val="35000"/>
                </a:schemeClr>
              </a:solidFill>
              <a:latin typeface="+mn-ea"/>
              <a:cs typeface="Hiragino Kaku Gothic Pro W3" charset="-128"/>
            </a:endParaRPr>
          </a:p>
        </p:txBody>
      </p:sp>
      <p:sp>
        <p:nvSpPr>
          <p:cNvPr id="40" name="正方形/長方形 39">
            <a:extLst>
              <a:ext uri="{FF2B5EF4-FFF2-40B4-BE49-F238E27FC236}">
                <a16:creationId xmlns:a16="http://schemas.microsoft.com/office/drawing/2014/main" id="{3669DDE5-E125-DAD5-07CA-C5CB957A7A8C}"/>
              </a:ext>
            </a:extLst>
          </p:cNvPr>
          <p:cNvSpPr/>
          <p:nvPr/>
        </p:nvSpPr>
        <p:spPr>
          <a:xfrm>
            <a:off x="791213" y="2019162"/>
            <a:ext cx="9324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200">
                <a:solidFill>
                  <a:schemeClr val="accent4">
                    <a:lumMod val="65000"/>
                    <a:lumOff val="35000"/>
                  </a:schemeClr>
                </a:solidFill>
                <a:latin typeface="+mn-ea"/>
                <a:cs typeface="Hiragino Kaku Gothic Pro W3" charset="-128"/>
              </a:rPr>
              <a:t>画面イメージ</a:t>
            </a:r>
            <a:endParaRPr kumimoji="1" lang="ja-JP" altLang="en-US" sz="1200">
              <a:solidFill>
                <a:schemeClr val="accent4">
                  <a:lumMod val="65000"/>
                  <a:lumOff val="35000"/>
                </a:schemeClr>
              </a:solidFill>
              <a:latin typeface="+mn-ea"/>
              <a:cs typeface="Hiragino Kaku Gothic Pro W3" charset="-128"/>
            </a:endParaRPr>
          </a:p>
        </p:txBody>
      </p:sp>
      <p:cxnSp>
        <p:nvCxnSpPr>
          <p:cNvPr id="42" name="直線コネクタ 41">
            <a:extLst>
              <a:ext uri="{FF2B5EF4-FFF2-40B4-BE49-F238E27FC236}">
                <a16:creationId xmlns:a16="http://schemas.microsoft.com/office/drawing/2014/main" id="{E068DA40-7E33-91F6-4A06-3BDA3B6CBB70}"/>
              </a:ext>
            </a:extLst>
          </p:cNvPr>
          <p:cNvCxnSpPr>
            <a:cxnSpLocks/>
          </p:cNvCxnSpPr>
          <p:nvPr/>
        </p:nvCxnSpPr>
        <p:spPr>
          <a:xfrm flipV="1">
            <a:off x="791213" y="2313819"/>
            <a:ext cx="9324000" cy="0"/>
          </a:xfrm>
          <a:prstGeom prst="line">
            <a:avLst/>
          </a:prstGeom>
          <a:ln>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46" name="正方形/長方形 45">
            <a:extLst>
              <a:ext uri="{FF2B5EF4-FFF2-40B4-BE49-F238E27FC236}">
                <a16:creationId xmlns:a16="http://schemas.microsoft.com/office/drawing/2014/main" id="{05F7167A-6D73-F081-0949-1DE4C7A58B26}"/>
              </a:ext>
            </a:extLst>
          </p:cNvPr>
          <p:cNvSpPr/>
          <p:nvPr/>
        </p:nvSpPr>
        <p:spPr>
          <a:xfrm>
            <a:off x="10184577" y="2019162"/>
            <a:ext cx="1872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200">
                <a:solidFill>
                  <a:schemeClr val="accent4">
                    <a:lumMod val="65000"/>
                    <a:lumOff val="35000"/>
                  </a:schemeClr>
                </a:solidFill>
                <a:latin typeface="+mn-ea"/>
                <a:cs typeface="Hiragino Kaku Gothic Pro W3" charset="-128"/>
              </a:rPr>
              <a:t>詳細</a:t>
            </a:r>
          </a:p>
        </p:txBody>
      </p:sp>
      <p:cxnSp>
        <p:nvCxnSpPr>
          <p:cNvPr id="47" name="直線コネクタ 46">
            <a:extLst>
              <a:ext uri="{FF2B5EF4-FFF2-40B4-BE49-F238E27FC236}">
                <a16:creationId xmlns:a16="http://schemas.microsoft.com/office/drawing/2014/main" id="{9AD199AC-C5F7-62A0-F762-492F25DC903B}"/>
              </a:ext>
            </a:extLst>
          </p:cNvPr>
          <p:cNvCxnSpPr>
            <a:cxnSpLocks/>
          </p:cNvCxnSpPr>
          <p:nvPr/>
        </p:nvCxnSpPr>
        <p:spPr>
          <a:xfrm>
            <a:off x="10184578" y="2313819"/>
            <a:ext cx="1872000" cy="0"/>
          </a:xfrm>
          <a:prstGeom prst="line">
            <a:avLst/>
          </a:prstGeom>
          <a:ln>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49" name="正方形/長方形 48">
            <a:extLst>
              <a:ext uri="{FF2B5EF4-FFF2-40B4-BE49-F238E27FC236}">
                <a16:creationId xmlns:a16="http://schemas.microsoft.com/office/drawing/2014/main" id="{309CFB0F-1B27-99E0-BF9E-E8494A5E7263}"/>
              </a:ext>
            </a:extLst>
          </p:cNvPr>
          <p:cNvSpPr/>
          <p:nvPr/>
        </p:nvSpPr>
        <p:spPr>
          <a:xfrm>
            <a:off x="10184577" y="4377734"/>
            <a:ext cx="1872000" cy="178993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182563" indent="-182563">
              <a:lnSpc>
                <a:spcPts val="1400"/>
              </a:lnSpc>
              <a:buFont typeface="+mj-ea"/>
              <a:buAutoNum type="circleNumDbPlain" startAt="2"/>
            </a:pPr>
            <a:r>
              <a:rPr lang="ja-JP" altLang="en-US" sz="1050">
                <a:solidFill>
                  <a:schemeClr val="accent4">
                    <a:lumMod val="65000"/>
                    <a:lumOff val="35000"/>
                  </a:schemeClr>
                </a:solidFill>
                <a:latin typeface="+mn-ea"/>
                <a:cs typeface="Hiragino Kaku Gothic Pro W3" charset="-128"/>
              </a:rPr>
              <a:t>経理担当者が</a:t>
            </a:r>
            <a:r>
              <a:rPr lang="en-US" altLang="ja-JP" sz="1050" b="1">
                <a:solidFill>
                  <a:schemeClr val="accent4">
                    <a:lumMod val="65000"/>
                    <a:lumOff val="35000"/>
                  </a:schemeClr>
                </a:solidFill>
                <a:latin typeface="+mn-ea"/>
                <a:cs typeface="Hiragino Kaku Gothic Pro W3" charset="-128"/>
              </a:rPr>
              <a:t>ZD</a:t>
            </a:r>
            <a:r>
              <a:rPr lang="ja-JP" altLang="en-US" sz="1050" b="1">
                <a:solidFill>
                  <a:schemeClr val="accent4">
                    <a:lumMod val="65000"/>
                    <a:lumOff val="35000"/>
                  </a:schemeClr>
                </a:solidFill>
                <a:latin typeface="+mn-ea"/>
                <a:cs typeface="Hiragino Kaku Gothic Pro W3" charset="-128"/>
              </a:rPr>
              <a:t>伝票の内容を確認し、修正</a:t>
            </a:r>
            <a:r>
              <a:rPr lang="ja-JP" altLang="en-US" sz="1050">
                <a:solidFill>
                  <a:schemeClr val="accent4">
                    <a:lumMod val="65000"/>
                    <a:lumOff val="35000"/>
                  </a:schemeClr>
                </a:solidFill>
                <a:latin typeface="+mn-ea"/>
                <a:cs typeface="Hiragino Kaku Gothic Pro W3" charset="-128"/>
              </a:rPr>
              <a:t>を行う</a:t>
            </a:r>
            <a:br>
              <a:rPr lang="en-US" altLang="ja-JP" sz="1050">
                <a:solidFill>
                  <a:schemeClr val="accent4">
                    <a:lumMod val="65000"/>
                    <a:lumOff val="35000"/>
                  </a:schemeClr>
                </a:solidFill>
                <a:latin typeface="+mn-ea"/>
                <a:cs typeface="Hiragino Kaku Gothic Pro W3" charset="-128"/>
              </a:rPr>
            </a:br>
            <a:r>
              <a:rPr lang="ja-JP" altLang="en-US" sz="1050">
                <a:solidFill>
                  <a:schemeClr val="accent4">
                    <a:lumMod val="65000"/>
                    <a:lumOff val="35000"/>
                  </a:schemeClr>
                </a:solidFill>
                <a:latin typeface="+mn-ea"/>
                <a:cs typeface="Hiragino Kaku Gothic Pro W3" charset="-128"/>
              </a:rPr>
              <a:t>└ 不要なレコード削除、金額修正</a:t>
            </a:r>
            <a:br>
              <a:rPr lang="en-US" altLang="ja-JP" sz="1050">
                <a:solidFill>
                  <a:schemeClr val="accent4">
                    <a:lumMod val="65000"/>
                    <a:lumOff val="35000"/>
                  </a:schemeClr>
                </a:solidFill>
                <a:latin typeface="+mn-ea"/>
                <a:cs typeface="Hiragino Kaku Gothic Pro W3" charset="-128"/>
              </a:rPr>
            </a:br>
            <a:endParaRPr lang="en-US" altLang="ja-JP" sz="1050">
              <a:solidFill>
                <a:schemeClr val="accent4">
                  <a:lumMod val="65000"/>
                  <a:lumOff val="35000"/>
                </a:schemeClr>
              </a:solidFill>
              <a:latin typeface="+mn-ea"/>
              <a:cs typeface="Hiragino Kaku Gothic Pro W3" charset="-128"/>
            </a:endParaRPr>
          </a:p>
          <a:p>
            <a:pPr marL="182563" indent="-182563">
              <a:lnSpc>
                <a:spcPts val="1400"/>
              </a:lnSpc>
              <a:buFont typeface="+mj-ea"/>
              <a:buAutoNum type="circleNumDbPlain" startAt="2"/>
            </a:pPr>
            <a:r>
              <a:rPr lang="en-US" altLang="ja-JP" sz="1050">
                <a:solidFill>
                  <a:schemeClr val="accent4">
                    <a:lumMod val="65000"/>
                    <a:lumOff val="35000"/>
                  </a:schemeClr>
                </a:solidFill>
                <a:latin typeface="+mn-ea"/>
                <a:cs typeface="Hiragino Kaku Gothic Pro W3" charset="-128"/>
              </a:rPr>
              <a:t>TSV</a:t>
            </a:r>
            <a:r>
              <a:rPr lang="ja-JP" altLang="en-US" sz="1050">
                <a:solidFill>
                  <a:schemeClr val="accent4">
                    <a:lumMod val="65000"/>
                    <a:lumOff val="35000"/>
                  </a:schemeClr>
                </a:solidFill>
                <a:latin typeface="+mn-ea"/>
                <a:cs typeface="Hiragino Kaku Gothic Pro W3" charset="-128"/>
              </a:rPr>
              <a:t>変換</a:t>
            </a:r>
            <a:r>
              <a:rPr kumimoji="1" lang="ja-JP" altLang="en-US" sz="1050">
                <a:solidFill>
                  <a:schemeClr val="accent4">
                    <a:lumMod val="65000"/>
                    <a:lumOff val="35000"/>
                  </a:schemeClr>
                </a:solidFill>
                <a:latin typeface="+mn-ea"/>
                <a:cs typeface="Hiragino Kaku Gothic Pro W3" charset="-128"/>
              </a:rPr>
              <a:t>ボタンを押下し、</a:t>
            </a:r>
            <a:r>
              <a:rPr lang="en-US" altLang="ja-JP" sz="1050" b="1">
                <a:solidFill>
                  <a:schemeClr val="accent4">
                    <a:lumMod val="65000"/>
                    <a:lumOff val="35000"/>
                  </a:schemeClr>
                </a:solidFill>
                <a:latin typeface="+mn-ea"/>
                <a:cs typeface="Hiragino Kaku Gothic Pro W3" charset="-128"/>
              </a:rPr>
              <a:t>Ⅱ</a:t>
            </a:r>
            <a:r>
              <a:rPr lang="ja-JP" altLang="en-US" sz="1050" b="1">
                <a:solidFill>
                  <a:schemeClr val="accent4">
                    <a:lumMod val="65000"/>
                    <a:lumOff val="35000"/>
                  </a:schemeClr>
                </a:solidFill>
                <a:latin typeface="+mn-ea"/>
                <a:cs typeface="Hiragino Kaku Gothic Pro W3" charset="-128"/>
              </a:rPr>
              <a:t>の内容を基に</a:t>
            </a:r>
            <a:r>
              <a:rPr lang="en-US" altLang="ja-JP" sz="1050" b="1">
                <a:solidFill>
                  <a:schemeClr val="accent4">
                    <a:lumMod val="65000"/>
                    <a:lumOff val="35000"/>
                  </a:schemeClr>
                </a:solidFill>
                <a:latin typeface="+mn-ea"/>
                <a:cs typeface="Hiragino Kaku Gothic Pro W3" charset="-128"/>
              </a:rPr>
              <a:t>TSV</a:t>
            </a:r>
            <a:r>
              <a:rPr lang="ja-JP" altLang="en-US" sz="1050" b="1">
                <a:solidFill>
                  <a:schemeClr val="accent4">
                    <a:lumMod val="65000"/>
                    <a:lumOff val="35000"/>
                  </a:schemeClr>
                </a:solidFill>
                <a:latin typeface="+mn-ea"/>
                <a:cs typeface="Hiragino Kaku Gothic Pro W3" charset="-128"/>
              </a:rPr>
              <a:t>形式のファイルを作成</a:t>
            </a:r>
            <a:r>
              <a:rPr lang="ja-JP" altLang="en-US" sz="1050">
                <a:solidFill>
                  <a:schemeClr val="accent4">
                    <a:lumMod val="65000"/>
                    <a:lumOff val="35000"/>
                  </a:schemeClr>
                </a:solidFill>
                <a:latin typeface="+mn-ea"/>
                <a:cs typeface="Hiragino Kaku Gothic Pro W3" charset="-128"/>
              </a:rPr>
              <a:t>する</a:t>
            </a:r>
            <a:endParaRPr kumimoji="1" lang="ja-JP" altLang="en-US" sz="1050">
              <a:solidFill>
                <a:schemeClr val="accent4">
                  <a:lumMod val="65000"/>
                  <a:lumOff val="35000"/>
                </a:schemeClr>
              </a:solidFill>
              <a:latin typeface="+mn-ea"/>
              <a:cs typeface="Hiragino Kaku Gothic Pro W3" charset="-128"/>
            </a:endParaRPr>
          </a:p>
        </p:txBody>
      </p:sp>
      <p:sp>
        <p:nvSpPr>
          <p:cNvPr id="1081" name="四角形: 角を丸くする 1080">
            <a:extLst>
              <a:ext uri="{FF2B5EF4-FFF2-40B4-BE49-F238E27FC236}">
                <a16:creationId xmlns:a16="http://schemas.microsoft.com/office/drawing/2014/main" id="{80306798-E750-16EB-E269-264421B15BE9}"/>
              </a:ext>
            </a:extLst>
          </p:cNvPr>
          <p:cNvSpPr/>
          <p:nvPr/>
        </p:nvSpPr>
        <p:spPr>
          <a:xfrm>
            <a:off x="6050534" y="4725039"/>
            <a:ext cx="1024545" cy="227582"/>
          </a:xfrm>
          <a:prstGeom prst="roundRect">
            <a:avLst/>
          </a:prstGeom>
          <a:solidFill>
            <a:srgbClr val="4C6680"/>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200">
                <a:solidFill>
                  <a:schemeClr val="bg1"/>
                </a:solidFill>
                <a:latin typeface="+mn-ea"/>
              </a:rPr>
              <a:t>実行</a:t>
            </a:r>
          </a:p>
        </p:txBody>
      </p:sp>
      <p:sp>
        <p:nvSpPr>
          <p:cNvPr id="1082" name="四角形: 角を丸くする 1081">
            <a:extLst>
              <a:ext uri="{FF2B5EF4-FFF2-40B4-BE49-F238E27FC236}">
                <a16:creationId xmlns:a16="http://schemas.microsoft.com/office/drawing/2014/main" id="{96E0F8F7-79C7-228B-897D-0EC35648924A}"/>
              </a:ext>
            </a:extLst>
          </p:cNvPr>
          <p:cNvSpPr/>
          <p:nvPr/>
        </p:nvSpPr>
        <p:spPr>
          <a:xfrm>
            <a:off x="897435" y="4706224"/>
            <a:ext cx="765818" cy="267062"/>
          </a:xfrm>
          <a:prstGeom prst="roundRect">
            <a:avLst>
              <a:gd name="adj" fmla="val 0"/>
            </a:avLst>
          </a:prstGeom>
          <a:solidFill>
            <a:schemeClr val="bg1">
              <a:lumMod val="5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200">
                <a:solidFill>
                  <a:schemeClr val="bg1"/>
                </a:solidFill>
                <a:latin typeface="+mn-ea"/>
                <a:cs typeface="Hiragino Kaku Gothic Pro W3" charset="-128"/>
              </a:rPr>
              <a:t>請求書</a:t>
            </a:r>
            <a:r>
              <a:rPr kumimoji="1" lang="en-US" altLang="ja-JP" sz="1200">
                <a:solidFill>
                  <a:schemeClr val="bg1"/>
                </a:solidFill>
                <a:latin typeface="+mn-ea"/>
                <a:cs typeface="Hiragino Kaku Gothic Pro W3" charset="-128"/>
              </a:rPr>
              <a:t>#</a:t>
            </a:r>
            <a:endParaRPr kumimoji="1" lang="ja-JP" altLang="en-US" sz="1200">
              <a:solidFill>
                <a:schemeClr val="bg1"/>
              </a:solidFill>
              <a:latin typeface="+mn-ea"/>
              <a:cs typeface="Hiragino Kaku Gothic Pro W3" charset="-128"/>
            </a:endParaRPr>
          </a:p>
        </p:txBody>
      </p:sp>
      <p:sp>
        <p:nvSpPr>
          <p:cNvPr id="1090" name="四角形: 角を丸くする 1089">
            <a:extLst>
              <a:ext uri="{FF2B5EF4-FFF2-40B4-BE49-F238E27FC236}">
                <a16:creationId xmlns:a16="http://schemas.microsoft.com/office/drawing/2014/main" id="{E74D7FEE-9F9E-2A48-F5CD-0FE4646DD9D1}"/>
              </a:ext>
            </a:extLst>
          </p:cNvPr>
          <p:cNvSpPr/>
          <p:nvPr/>
        </p:nvSpPr>
        <p:spPr>
          <a:xfrm>
            <a:off x="1669479" y="4706224"/>
            <a:ext cx="1137376" cy="267062"/>
          </a:xfrm>
          <a:prstGeom prst="roundRect">
            <a:avLst>
              <a:gd name="adj" fmla="val 0"/>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1200000001</a:t>
            </a:r>
            <a:endParaRPr kumimoji="1" lang="ja-JP" altLang="en-US" sz="1200" b="0" i="0" u="none" strike="noStrike" kern="1200" cap="none" spc="0" normalizeH="0" baseline="0" noProof="0">
              <a:ln>
                <a:noFill/>
              </a:ln>
              <a:solidFill>
                <a:srgbClr val="000000">
                  <a:lumMod val="65000"/>
                  <a:lumOff val="35000"/>
                </a:srgbClr>
              </a:solidFill>
              <a:effectLst/>
              <a:uLnTx/>
              <a:uFillTx/>
              <a:latin typeface="Meiryo UI"/>
              <a:ea typeface="Meiryo UI"/>
              <a:cs typeface="+mn-cs"/>
            </a:endParaRPr>
          </a:p>
        </p:txBody>
      </p:sp>
      <p:sp>
        <p:nvSpPr>
          <p:cNvPr id="1092" name="四角形: 角を丸くする 1091">
            <a:extLst>
              <a:ext uri="{FF2B5EF4-FFF2-40B4-BE49-F238E27FC236}">
                <a16:creationId xmlns:a16="http://schemas.microsoft.com/office/drawing/2014/main" id="{205B7A50-D7E0-25CC-2CFC-42B80535FE88}"/>
              </a:ext>
            </a:extLst>
          </p:cNvPr>
          <p:cNvSpPr/>
          <p:nvPr/>
        </p:nvSpPr>
        <p:spPr>
          <a:xfrm>
            <a:off x="3017641" y="4711390"/>
            <a:ext cx="765818" cy="267062"/>
          </a:xfrm>
          <a:prstGeom prst="roundRect">
            <a:avLst>
              <a:gd name="adj" fmla="val 0"/>
            </a:avLst>
          </a:prstGeom>
          <a:solidFill>
            <a:schemeClr val="bg1">
              <a:lumMod val="5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200">
                <a:solidFill>
                  <a:schemeClr val="bg1"/>
                </a:solidFill>
                <a:latin typeface="+mn-ea"/>
                <a:cs typeface="Hiragino Kaku Gothic Pro W3" charset="-128"/>
              </a:rPr>
              <a:t>転記日付</a:t>
            </a:r>
            <a:endParaRPr kumimoji="1" lang="ja-JP" altLang="en-US" sz="1200">
              <a:solidFill>
                <a:schemeClr val="bg1"/>
              </a:solidFill>
              <a:latin typeface="+mn-ea"/>
              <a:cs typeface="Hiragino Kaku Gothic Pro W3" charset="-128"/>
            </a:endParaRPr>
          </a:p>
        </p:txBody>
      </p:sp>
      <p:sp>
        <p:nvSpPr>
          <p:cNvPr id="1094" name="四角形: 角を丸くする 1093">
            <a:extLst>
              <a:ext uri="{FF2B5EF4-FFF2-40B4-BE49-F238E27FC236}">
                <a16:creationId xmlns:a16="http://schemas.microsoft.com/office/drawing/2014/main" id="{35E3FD69-E78A-355C-EB1D-158D6871B96D}"/>
              </a:ext>
            </a:extLst>
          </p:cNvPr>
          <p:cNvSpPr/>
          <p:nvPr/>
        </p:nvSpPr>
        <p:spPr>
          <a:xfrm>
            <a:off x="3793009" y="4711390"/>
            <a:ext cx="1137376" cy="267062"/>
          </a:xfrm>
          <a:prstGeom prst="roundRect">
            <a:avLst>
              <a:gd name="adj" fmla="val 0"/>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kumimoji="1" lang="en-US" altLang="ja-JP" sz="1200">
                <a:solidFill>
                  <a:schemeClr val="tx1">
                    <a:lumMod val="65000"/>
                    <a:lumOff val="35000"/>
                  </a:schemeClr>
                </a:solidFill>
                <a:latin typeface="+mn-ea"/>
                <a:cs typeface="Hiragino Kaku Gothic Pro W3" charset="-128"/>
              </a:rPr>
              <a:t>20251030</a:t>
            </a:r>
            <a:endParaRPr kumimoji="1" lang="ja-JP" altLang="en-US" sz="1200">
              <a:solidFill>
                <a:schemeClr val="tx1">
                  <a:lumMod val="65000"/>
                  <a:lumOff val="35000"/>
                </a:schemeClr>
              </a:solidFill>
              <a:latin typeface="+mn-ea"/>
              <a:cs typeface="Hiragino Kaku Gothic Pro W3" charset="-128"/>
            </a:endParaRPr>
          </a:p>
        </p:txBody>
      </p:sp>
      <p:sp>
        <p:nvSpPr>
          <p:cNvPr id="1095" name="四角形: 角を丸くする 1094">
            <a:extLst>
              <a:ext uri="{FF2B5EF4-FFF2-40B4-BE49-F238E27FC236}">
                <a16:creationId xmlns:a16="http://schemas.microsoft.com/office/drawing/2014/main" id="{20125608-B3F8-9F52-E982-A61C138DA905}"/>
              </a:ext>
            </a:extLst>
          </p:cNvPr>
          <p:cNvSpPr/>
          <p:nvPr/>
        </p:nvSpPr>
        <p:spPr>
          <a:xfrm>
            <a:off x="7238747" y="4725039"/>
            <a:ext cx="1024545" cy="227582"/>
          </a:xfrm>
          <a:prstGeom prst="roundRect">
            <a:avLst/>
          </a:prstGeom>
          <a:solidFill>
            <a:srgbClr val="4C6680"/>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en-US" altLang="ja-JP" sz="1200">
                <a:solidFill>
                  <a:schemeClr val="bg1"/>
                </a:solidFill>
                <a:latin typeface="+mn-ea"/>
              </a:rPr>
              <a:t>TSV</a:t>
            </a:r>
            <a:r>
              <a:rPr lang="ja-JP" altLang="en-US" sz="1200">
                <a:solidFill>
                  <a:schemeClr val="bg1"/>
                </a:solidFill>
                <a:latin typeface="+mn-ea"/>
              </a:rPr>
              <a:t>変換</a:t>
            </a:r>
          </a:p>
        </p:txBody>
      </p:sp>
      <p:cxnSp>
        <p:nvCxnSpPr>
          <p:cNvPr id="1096" name="直線コネクタ 1095">
            <a:extLst>
              <a:ext uri="{FF2B5EF4-FFF2-40B4-BE49-F238E27FC236}">
                <a16:creationId xmlns:a16="http://schemas.microsoft.com/office/drawing/2014/main" id="{A3B4E09A-64B1-4D9B-EC07-11FED215B268}"/>
              </a:ext>
            </a:extLst>
          </p:cNvPr>
          <p:cNvCxnSpPr>
            <a:cxnSpLocks/>
          </p:cNvCxnSpPr>
          <p:nvPr/>
        </p:nvCxnSpPr>
        <p:spPr>
          <a:xfrm>
            <a:off x="896230" y="5046305"/>
            <a:ext cx="908317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98" name="正方形/長方形 1097">
            <a:extLst>
              <a:ext uri="{FF2B5EF4-FFF2-40B4-BE49-F238E27FC236}">
                <a16:creationId xmlns:a16="http://schemas.microsoft.com/office/drawing/2014/main" id="{CCD75B48-A556-7CEA-F14F-5E14917ECD64}"/>
              </a:ext>
            </a:extLst>
          </p:cNvPr>
          <p:cNvSpPr/>
          <p:nvPr/>
        </p:nvSpPr>
        <p:spPr>
          <a:xfrm>
            <a:off x="8455905" y="2504117"/>
            <a:ext cx="655822" cy="224557"/>
          </a:xfrm>
          <a:prstGeom prst="rect">
            <a:avLst/>
          </a:prstGeom>
          <a:solidFill>
            <a:srgbClr val="D7E9F5"/>
          </a:solidFill>
          <a:ln w="12700">
            <a:solidFill>
              <a:srgbClr val="3F6797"/>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050">
                <a:solidFill>
                  <a:schemeClr val="accent4">
                    <a:lumMod val="65000"/>
                    <a:lumOff val="35000"/>
                  </a:schemeClr>
                </a:solidFill>
                <a:latin typeface="+mn-ea"/>
                <a:cs typeface="Hiragino Kaku Gothic Pro W3" charset="-128"/>
              </a:rPr>
              <a:t>修正可</a:t>
            </a:r>
            <a:endParaRPr kumimoji="1" lang="ja-JP" altLang="en-US" sz="1050">
              <a:solidFill>
                <a:schemeClr val="accent4">
                  <a:lumMod val="65000"/>
                  <a:lumOff val="35000"/>
                </a:schemeClr>
              </a:solidFill>
              <a:latin typeface="+mn-ea"/>
              <a:cs typeface="Hiragino Kaku Gothic Pro W3" charset="-128"/>
            </a:endParaRPr>
          </a:p>
        </p:txBody>
      </p:sp>
      <p:sp>
        <p:nvSpPr>
          <p:cNvPr id="1099" name="正方形/長方形 1098">
            <a:extLst>
              <a:ext uri="{FF2B5EF4-FFF2-40B4-BE49-F238E27FC236}">
                <a16:creationId xmlns:a16="http://schemas.microsoft.com/office/drawing/2014/main" id="{37978234-6FA3-3D74-C13B-1B58D7667B8D}"/>
              </a:ext>
            </a:extLst>
          </p:cNvPr>
          <p:cNvSpPr/>
          <p:nvPr/>
        </p:nvSpPr>
        <p:spPr>
          <a:xfrm>
            <a:off x="8455905" y="2807030"/>
            <a:ext cx="655822" cy="224557"/>
          </a:xfrm>
          <a:prstGeom prst="rect">
            <a:avLst/>
          </a:prstGeom>
          <a:solidFill>
            <a:schemeClr val="bg1">
              <a:lumMod val="7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050">
                <a:solidFill>
                  <a:schemeClr val="accent4">
                    <a:lumMod val="65000"/>
                    <a:lumOff val="35000"/>
                  </a:schemeClr>
                </a:solidFill>
                <a:latin typeface="+mn-ea"/>
                <a:cs typeface="Hiragino Kaku Gothic Pro W3" charset="-128"/>
              </a:rPr>
              <a:t>修正不可</a:t>
            </a:r>
            <a:endParaRPr kumimoji="1" lang="ja-JP" altLang="en-US" sz="1050">
              <a:solidFill>
                <a:schemeClr val="accent4">
                  <a:lumMod val="65000"/>
                  <a:lumOff val="35000"/>
                </a:schemeClr>
              </a:solidFill>
              <a:latin typeface="+mn-ea"/>
              <a:cs typeface="Hiragino Kaku Gothic Pro W3" charset="-128"/>
            </a:endParaRPr>
          </a:p>
        </p:txBody>
      </p:sp>
      <p:sp>
        <p:nvSpPr>
          <p:cNvPr id="1100" name="正方形/長方形 1099">
            <a:extLst>
              <a:ext uri="{FF2B5EF4-FFF2-40B4-BE49-F238E27FC236}">
                <a16:creationId xmlns:a16="http://schemas.microsoft.com/office/drawing/2014/main" id="{EF3D43E8-4583-E3AC-596A-A0F18233E4DD}"/>
              </a:ext>
            </a:extLst>
          </p:cNvPr>
          <p:cNvSpPr/>
          <p:nvPr/>
        </p:nvSpPr>
        <p:spPr>
          <a:xfrm>
            <a:off x="9116955" y="2807030"/>
            <a:ext cx="864000" cy="22455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en-US" altLang="ja-JP" sz="1050">
                <a:solidFill>
                  <a:schemeClr val="accent4">
                    <a:lumMod val="65000"/>
                    <a:lumOff val="35000"/>
                  </a:schemeClr>
                </a:solidFill>
                <a:latin typeface="+mn-ea"/>
                <a:cs typeface="Hiragino Kaku Gothic Pro W3" charset="-128"/>
              </a:rPr>
              <a:t>※</a:t>
            </a:r>
            <a:r>
              <a:rPr lang="ja-JP" altLang="en-US" sz="1050">
                <a:solidFill>
                  <a:schemeClr val="accent4">
                    <a:lumMod val="65000"/>
                    <a:lumOff val="35000"/>
                  </a:schemeClr>
                </a:solidFill>
                <a:latin typeface="+mn-ea"/>
                <a:cs typeface="Hiragino Kaku Gothic Pro W3" charset="-128"/>
              </a:rPr>
              <a:t>行削除は可</a:t>
            </a:r>
            <a:endParaRPr kumimoji="1" lang="ja-JP" altLang="en-US" sz="1050">
              <a:solidFill>
                <a:schemeClr val="accent4">
                  <a:lumMod val="65000"/>
                  <a:lumOff val="35000"/>
                </a:schemeClr>
              </a:solidFill>
              <a:latin typeface="+mn-ea"/>
              <a:cs typeface="Hiragino Kaku Gothic Pro W3" charset="-128"/>
            </a:endParaRPr>
          </a:p>
        </p:txBody>
      </p:sp>
      <p:sp>
        <p:nvSpPr>
          <p:cNvPr id="1103" name="正方形/長方形 1102">
            <a:extLst>
              <a:ext uri="{FF2B5EF4-FFF2-40B4-BE49-F238E27FC236}">
                <a16:creationId xmlns:a16="http://schemas.microsoft.com/office/drawing/2014/main" id="{8B51E4CC-7A4F-DF66-287E-2FB2ADDD7719}"/>
              </a:ext>
            </a:extLst>
          </p:cNvPr>
          <p:cNvSpPr/>
          <p:nvPr/>
        </p:nvSpPr>
        <p:spPr>
          <a:xfrm>
            <a:off x="7161985" y="4669784"/>
            <a:ext cx="1178068" cy="345419"/>
          </a:xfrm>
          <a:prstGeom prst="rect">
            <a:avLst/>
          </a:prstGeom>
          <a:noFill/>
          <a:ln w="952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endParaRPr kumimoji="1" lang="ja-JP" altLang="en-US" sz="1400">
              <a:solidFill>
                <a:schemeClr val="accent4">
                  <a:lumMod val="65000"/>
                  <a:lumOff val="35000"/>
                </a:schemeClr>
              </a:solidFill>
              <a:latin typeface="+mn-ea"/>
              <a:cs typeface="Hiragino Kaku Gothic Pro W3" charset="-128"/>
            </a:endParaRPr>
          </a:p>
        </p:txBody>
      </p:sp>
      <p:grpSp>
        <p:nvGrpSpPr>
          <p:cNvPr id="1114" name="グループ化 1113">
            <a:extLst>
              <a:ext uri="{FF2B5EF4-FFF2-40B4-BE49-F238E27FC236}">
                <a16:creationId xmlns:a16="http://schemas.microsoft.com/office/drawing/2014/main" id="{277C5FEA-A3AF-9392-06A1-3A41A5812A46}"/>
              </a:ext>
            </a:extLst>
          </p:cNvPr>
          <p:cNvGrpSpPr/>
          <p:nvPr/>
        </p:nvGrpSpPr>
        <p:grpSpPr>
          <a:xfrm>
            <a:off x="2286379" y="1246199"/>
            <a:ext cx="7619243" cy="724074"/>
            <a:chOff x="1704818" y="1064532"/>
            <a:chExt cx="7619243" cy="494552"/>
          </a:xfrm>
        </p:grpSpPr>
        <p:sp>
          <p:nvSpPr>
            <p:cNvPr id="1112" name="正方形/長方形 1111">
              <a:extLst>
                <a:ext uri="{FF2B5EF4-FFF2-40B4-BE49-F238E27FC236}">
                  <a16:creationId xmlns:a16="http://schemas.microsoft.com/office/drawing/2014/main" id="{9646594E-7062-42F1-5830-55A996164168}"/>
                </a:ext>
              </a:extLst>
            </p:cNvPr>
            <p:cNvSpPr/>
            <p:nvPr/>
          </p:nvSpPr>
          <p:spPr>
            <a:xfrm>
              <a:off x="2531532" y="1064533"/>
              <a:ext cx="6792529" cy="494551"/>
            </a:xfrm>
            <a:prstGeom prst="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271463" indent="-177800">
                <a:buFont typeface="Wingdings" panose="05000000000000000000" pitchFamily="2" charset="2"/>
                <a:buChar char="ü"/>
              </a:pPr>
              <a:r>
                <a:rPr lang="ja-JP" altLang="en-US" sz="1200">
                  <a:solidFill>
                    <a:schemeClr val="accent4">
                      <a:lumMod val="65000"/>
                      <a:lumOff val="35000"/>
                    </a:schemeClr>
                  </a:solidFill>
                  <a:latin typeface="+mn-ea"/>
                  <a:cs typeface="Hiragino Kaku Gothic Pro W3" charset="-128"/>
                </a:rPr>
                <a:t>請求書</a:t>
              </a:r>
              <a:r>
                <a:rPr lang="en-US" altLang="ja-JP" sz="1200">
                  <a:solidFill>
                    <a:schemeClr val="accent4">
                      <a:lumMod val="65000"/>
                      <a:lumOff val="35000"/>
                    </a:schemeClr>
                  </a:solidFill>
                  <a:latin typeface="+mn-ea"/>
                  <a:cs typeface="Hiragino Kaku Gothic Pro W3" charset="-128"/>
                </a:rPr>
                <a:t>A 1,000</a:t>
              </a:r>
              <a:r>
                <a:rPr lang="ja-JP" altLang="en-US" sz="1200">
                  <a:solidFill>
                    <a:schemeClr val="accent4">
                      <a:lumMod val="65000"/>
                      <a:lumOff val="35000"/>
                    </a:schemeClr>
                  </a:solidFill>
                  <a:latin typeface="+mn-ea"/>
                  <a:cs typeface="Hiragino Kaku Gothic Pro W3" charset="-128"/>
                </a:rPr>
                <a:t>円のうち、仮受金</a:t>
              </a:r>
              <a:r>
                <a:rPr lang="en-US" altLang="ja-JP" sz="1200">
                  <a:solidFill>
                    <a:schemeClr val="accent4">
                      <a:lumMod val="65000"/>
                      <a:lumOff val="35000"/>
                    </a:schemeClr>
                  </a:solidFill>
                  <a:latin typeface="+mn-ea"/>
                  <a:cs typeface="Hiragino Kaku Gothic Pro W3" charset="-128"/>
                </a:rPr>
                <a:t>850</a:t>
              </a:r>
              <a:r>
                <a:rPr lang="ja-JP" altLang="en-US" sz="1200">
                  <a:solidFill>
                    <a:schemeClr val="accent4">
                      <a:lumMod val="65000"/>
                      <a:lumOff val="35000"/>
                    </a:schemeClr>
                  </a:solidFill>
                  <a:latin typeface="+mn-ea"/>
                  <a:cs typeface="Hiragino Kaku Gothic Pro W3" charset="-128"/>
                </a:rPr>
                <a:t>円、為替差損</a:t>
              </a:r>
              <a:r>
                <a:rPr lang="en-US" altLang="ja-JP" sz="1200">
                  <a:solidFill>
                    <a:schemeClr val="accent4">
                      <a:lumMod val="65000"/>
                      <a:lumOff val="35000"/>
                    </a:schemeClr>
                  </a:solidFill>
                  <a:latin typeface="+mn-ea"/>
                  <a:cs typeface="Hiragino Kaku Gothic Pro W3" charset="-128"/>
                </a:rPr>
                <a:t>150</a:t>
              </a:r>
              <a:r>
                <a:rPr lang="ja-JP" altLang="en-US" sz="1200">
                  <a:solidFill>
                    <a:schemeClr val="accent4">
                      <a:lumMod val="65000"/>
                      <a:lumOff val="35000"/>
                    </a:schemeClr>
                  </a:solidFill>
                  <a:latin typeface="+mn-ea"/>
                  <a:cs typeface="Hiragino Kaku Gothic Pro W3" charset="-128"/>
                </a:rPr>
                <a:t>円</a:t>
              </a:r>
              <a:endParaRPr lang="en-US" altLang="ja-JP" sz="1200">
                <a:solidFill>
                  <a:schemeClr val="accent4">
                    <a:lumMod val="65000"/>
                    <a:lumOff val="35000"/>
                  </a:schemeClr>
                </a:solidFill>
                <a:latin typeface="+mn-ea"/>
                <a:cs typeface="Hiragino Kaku Gothic Pro W3" charset="-128"/>
              </a:endParaRPr>
            </a:p>
          </p:txBody>
        </p:sp>
        <p:sp>
          <p:nvSpPr>
            <p:cNvPr id="1113" name="正方形/長方形 1112">
              <a:extLst>
                <a:ext uri="{FF2B5EF4-FFF2-40B4-BE49-F238E27FC236}">
                  <a16:creationId xmlns:a16="http://schemas.microsoft.com/office/drawing/2014/main" id="{39C68EE5-8A2F-1523-A797-24E685DF9373}"/>
                </a:ext>
              </a:extLst>
            </p:cNvPr>
            <p:cNvSpPr/>
            <p:nvPr/>
          </p:nvSpPr>
          <p:spPr>
            <a:xfrm>
              <a:off x="1704818" y="1064532"/>
              <a:ext cx="826715" cy="494551"/>
            </a:xfrm>
            <a:prstGeom prst="rect">
              <a:avLst/>
            </a:prstGeom>
            <a:solidFill>
              <a:schemeClr val="bg1">
                <a:lumMod val="5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en-US" altLang="ja-JP" sz="1200">
                  <a:solidFill>
                    <a:schemeClr val="bg1"/>
                  </a:solidFill>
                  <a:latin typeface="+mn-ea"/>
                  <a:cs typeface="Hiragino Kaku Gothic Pro W3" charset="-128"/>
                </a:rPr>
                <a:t>Case</a:t>
              </a:r>
              <a:endParaRPr kumimoji="1" lang="ja-JP" altLang="en-US" sz="1200">
                <a:solidFill>
                  <a:schemeClr val="bg1"/>
                </a:solidFill>
                <a:latin typeface="+mn-ea"/>
                <a:cs typeface="Hiragino Kaku Gothic Pro W3" charset="-128"/>
              </a:endParaRPr>
            </a:p>
          </p:txBody>
        </p:sp>
      </p:grpSp>
      <p:sp>
        <p:nvSpPr>
          <p:cNvPr id="7" name="吹き出し: 四角形 6">
            <a:extLst>
              <a:ext uri="{FF2B5EF4-FFF2-40B4-BE49-F238E27FC236}">
                <a16:creationId xmlns:a16="http://schemas.microsoft.com/office/drawing/2014/main" id="{90282B44-7FD4-8FA5-9D12-415C5932215B}"/>
              </a:ext>
            </a:extLst>
          </p:cNvPr>
          <p:cNvSpPr/>
          <p:nvPr/>
        </p:nvSpPr>
        <p:spPr>
          <a:xfrm>
            <a:off x="6581387" y="4164495"/>
            <a:ext cx="1605303" cy="423515"/>
          </a:xfrm>
          <a:prstGeom prst="wedgeRectCallout">
            <a:avLst>
              <a:gd name="adj1" fmla="val -22027"/>
              <a:gd name="adj2" fmla="val -86427"/>
            </a:avLst>
          </a:prstGeom>
          <a:solidFill>
            <a:srgbClr val="FEE8E9"/>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000">
                <a:solidFill>
                  <a:schemeClr val="accent4">
                    <a:lumMod val="65000"/>
                    <a:lumOff val="35000"/>
                  </a:schemeClr>
                </a:solidFill>
                <a:latin typeface="+mn-ea"/>
                <a:cs typeface="Hiragino Kaku Gothic Pro W3" charset="-128"/>
              </a:rPr>
              <a:t>入金形態</a:t>
            </a:r>
            <a:r>
              <a:rPr kumimoji="1" lang="en-US" altLang="ja-JP" sz="1000">
                <a:solidFill>
                  <a:schemeClr val="accent4">
                    <a:lumMod val="65000"/>
                    <a:lumOff val="35000"/>
                  </a:schemeClr>
                </a:solidFill>
                <a:latin typeface="+mn-ea"/>
                <a:cs typeface="Hiragino Kaku Gothic Pro W3" charset="-128"/>
              </a:rPr>
              <a:t>C</a:t>
            </a:r>
            <a:r>
              <a:rPr kumimoji="1" lang="ja-JP" altLang="en-US" sz="1000">
                <a:solidFill>
                  <a:schemeClr val="accent4">
                    <a:lumMod val="65000"/>
                    <a:lumOff val="35000"/>
                  </a:schemeClr>
                </a:solidFill>
                <a:latin typeface="+mn-ea"/>
                <a:cs typeface="Hiragino Kaku Gothic Pro W3" charset="-128"/>
              </a:rPr>
              <a:t>を確認して、</a:t>
            </a:r>
            <a:endParaRPr kumimoji="1" lang="en-US" altLang="ja-JP" sz="1000">
              <a:solidFill>
                <a:schemeClr val="accent4">
                  <a:lumMod val="65000"/>
                  <a:lumOff val="35000"/>
                </a:schemeClr>
              </a:solidFill>
              <a:latin typeface="+mn-ea"/>
              <a:cs typeface="Hiragino Kaku Gothic Pro W3" charset="-128"/>
            </a:endParaRPr>
          </a:p>
          <a:p>
            <a:pPr algn="ctr"/>
            <a:r>
              <a:rPr lang="ja-JP" altLang="en-US" sz="1000">
                <a:solidFill>
                  <a:schemeClr val="accent4">
                    <a:lumMod val="65000"/>
                    <a:lumOff val="35000"/>
                  </a:schemeClr>
                </a:solidFill>
                <a:latin typeface="+mn-ea"/>
                <a:cs typeface="Hiragino Kaku Gothic Pro W3" charset="-128"/>
              </a:rPr>
              <a:t>対応する</a:t>
            </a:r>
            <a:r>
              <a:rPr lang="en-US" altLang="ja-JP" sz="1000">
                <a:solidFill>
                  <a:schemeClr val="accent4">
                    <a:lumMod val="65000"/>
                    <a:lumOff val="35000"/>
                  </a:schemeClr>
                </a:solidFill>
                <a:latin typeface="+mn-ea"/>
                <a:cs typeface="Hiragino Kaku Gothic Pro W3" charset="-128"/>
              </a:rPr>
              <a:t>G/L</a:t>
            </a:r>
            <a:r>
              <a:rPr lang="ja-JP" altLang="en-US" sz="1000">
                <a:solidFill>
                  <a:schemeClr val="accent4">
                    <a:lumMod val="65000"/>
                    <a:lumOff val="35000"/>
                  </a:schemeClr>
                </a:solidFill>
                <a:latin typeface="+mn-ea"/>
                <a:cs typeface="Hiragino Kaku Gothic Pro W3" charset="-128"/>
              </a:rPr>
              <a:t>を入力する</a:t>
            </a:r>
            <a:endParaRPr kumimoji="1" lang="ja-JP" altLang="en-US" sz="1000">
              <a:solidFill>
                <a:schemeClr val="accent4">
                  <a:lumMod val="65000"/>
                  <a:lumOff val="35000"/>
                </a:schemeClr>
              </a:solidFill>
              <a:latin typeface="+mn-ea"/>
              <a:cs typeface="Hiragino Kaku Gothic Pro W3" charset="-128"/>
            </a:endParaRPr>
          </a:p>
        </p:txBody>
      </p:sp>
      <p:sp>
        <p:nvSpPr>
          <p:cNvPr id="11" name="正方形/長方形 10">
            <a:extLst>
              <a:ext uri="{FF2B5EF4-FFF2-40B4-BE49-F238E27FC236}">
                <a16:creationId xmlns:a16="http://schemas.microsoft.com/office/drawing/2014/main" id="{25FA74D9-6275-A063-5FC3-3DFB73718561}"/>
              </a:ext>
            </a:extLst>
          </p:cNvPr>
          <p:cNvSpPr/>
          <p:nvPr/>
        </p:nvSpPr>
        <p:spPr>
          <a:xfrm>
            <a:off x="127460" y="5290061"/>
            <a:ext cx="597912" cy="867904"/>
          </a:xfrm>
          <a:prstGeom prst="rect">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200">
                <a:solidFill>
                  <a:schemeClr val="accent4">
                    <a:lumMod val="65000"/>
                    <a:lumOff val="35000"/>
                  </a:schemeClr>
                </a:solidFill>
                <a:latin typeface="+mn-ea"/>
                <a:cs typeface="Hiragino Kaku Gothic Pro W3" charset="-128"/>
              </a:rPr>
              <a:t>変換</a:t>
            </a:r>
            <a:endParaRPr lang="en-US" altLang="ja-JP" sz="1200">
              <a:solidFill>
                <a:schemeClr val="accent4">
                  <a:lumMod val="65000"/>
                  <a:lumOff val="35000"/>
                </a:schemeClr>
              </a:solidFill>
              <a:latin typeface="+mn-ea"/>
              <a:cs typeface="Hiragino Kaku Gothic Pro W3" charset="-128"/>
            </a:endParaRPr>
          </a:p>
        </p:txBody>
      </p:sp>
      <p:sp>
        <p:nvSpPr>
          <p:cNvPr id="5" name="正方形/長方形 4">
            <a:extLst>
              <a:ext uri="{FF2B5EF4-FFF2-40B4-BE49-F238E27FC236}">
                <a16:creationId xmlns:a16="http://schemas.microsoft.com/office/drawing/2014/main" id="{782BB6A3-9D20-7411-878D-73B30A6796D5}"/>
              </a:ext>
            </a:extLst>
          </p:cNvPr>
          <p:cNvSpPr/>
          <p:nvPr/>
        </p:nvSpPr>
        <p:spPr>
          <a:xfrm>
            <a:off x="127460" y="4357965"/>
            <a:ext cx="597912" cy="801423"/>
          </a:xfrm>
          <a:prstGeom prst="rect">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200">
                <a:solidFill>
                  <a:schemeClr val="accent4">
                    <a:lumMod val="65000"/>
                    <a:lumOff val="35000"/>
                  </a:schemeClr>
                </a:solidFill>
                <a:latin typeface="+mn-ea"/>
                <a:cs typeface="Hiragino Kaku Gothic Pro W3" charset="-128"/>
              </a:rPr>
              <a:t>修正</a:t>
            </a:r>
            <a:endParaRPr lang="en-US" altLang="ja-JP" sz="1200">
              <a:solidFill>
                <a:schemeClr val="accent4">
                  <a:lumMod val="65000"/>
                  <a:lumOff val="35000"/>
                </a:schemeClr>
              </a:solidFill>
              <a:latin typeface="+mn-ea"/>
              <a:cs typeface="Hiragino Kaku Gothic Pro W3" charset="-128"/>
            </a:endParaRPr>
          </a:p>
        </p:txBody>
      </p:sp>
      <p:sp>
        <p:nvSpPr>
          <p:cNvPr id="25" name="フローチャート: 結合子 24">
            <a:extLst>
              <a:ext uri="{FF2B5EF4-FFF2-40B4-BE49-F238E27FC236}">
                <a16:creationId xmlns:a16="http://schemas.microsoft.com/office/drawing/2014/main" id="{DF302ACF-6BDB-1F4D-BE2E-4DD6F81CC179}"/>
              </a:ext>
            </a:extLst>
          </p:cNvPr>
          <p:cNvSpPr/>
          <p:nvPr/>
        </p:nvSpPr>
        <p:spPr>
          <a:xfrm>
            <a:off x="127459" y="4357965"/>
            <a:ext cx="216000" cy="213653"/>
          </a:xfrm>
          <a:prstGeom prst="flowChartConnector">
            <a:avLst/>
          </a:prstGeom>
          <a:solidFill>
            <a:schemeClr val="bg1">
              <a:lumMod val="6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en-US" altLang="ja-JP" sz="1200" b="1">
                <a:solidFill>
                  <a:schemeClr val="bg1"/>
                </a:solidFill>
                <a:latin typeface="+mn-ea"/>
                <a:cs typeface="Hiragino Kaku Gothic Pro W3" charset="-128"/>
              </a:rPr>
              <a:t>2</a:t>
            </a:r>
            <a:endParaRPr kumimoji="1" lang="ja-JP" altLang="en-US" sz="1200" b="1">
              <a:solidFill>
                <a:schemeClr val="bg1"/>
              </a:solidFill>
              <a:latin typeface="+mn-ea"/>
              <a:cs typeface="Hiragino Kaku Gothic Pro W3" charset="-128"/>
            </a:endParaRPr>
          </a:p>
        </p:txBody>
      </p:sp>
      <p:sp>
        <p:nvSpPr>
          <p:cNvPr id="10" name="フローチャート: 結合子 9">
            <a:extLst>
              <a:ext uri="{FF2B5EF4-FFF2-40B4-BE49-F238E27FC236}">
                <a16:creationId xmlns:a16="http://schemas.microsoft.com/office/drawing/2014/main" id="{B1DFC8BA-E16D-D22D-CE64-157A83BBD34A}"/>
              </a:ext>
            </a:extLst>
          </p:cNvPr>
          <p:cNvSpPr/>
          <p:nvPr/>
        </p:nvSpPr>
        <p:spPr>
          <a:xfrm>
            <a:off x="127460" y="5290061"/>
            <a:ext cx="216000" cy="213653"/>
          </a:xfrm>
          <a:prstGeom prst="flowChartConnector">
            <a:avLst/>
          </a:prstGeom>
          <a:solidFill>
            <a:schemeClr val="bg1">
              <a:lumMod val="6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en-US" altLang="ja-JP" sz="1200" b="1">
                <a:solidFill>
                  <a:schemeClr val="bg1"/>
                </a:solidFill>
                <a:latin typeface="+mn-ea"/>
                <a:cs typeface="Hiragino Kaku Gothic Pro W3" charset="-128"/>
              </a:rPr>
              <a:t>3</a:t>
            </a:r>
            <a:endParaRPr kumimoji="1" lang="ja-JP" altLang="en-US" sz="1200" b="1">
              <a:solidFill>
                <a:schemeClr val="bg1"/>
              </a:solidFill>
              <a:latin typeface="+mn-ea"/>
              <a:cs typeface="Hiragino Kaku Gothic Pro W3" charset="-128"/>
            </a:endParaRPr>
          </a:p>
        </p:txBody>
      </p:sp>
      <p:sp>
        <p:nvSpPr>
          <p:cNvPr id="8" name="正方形/長方形 7">
            <a:extLst>
              <a:ext uri="{FF2B5EF4-FFF2-40B4-BE49-F238E27FC236}">
                <a16:creationId xmlns:a16="http://schemas.microsoft.com/office/drawing/2014/main" id="{190838AF-63DE-9BB6-2488-F35AEECF1337}"/>
              </a:ext>
            </a:extLst>
          </p:cNvPr>
          <p:cNvSpPr/>
          <p:nvPr/>
        </p:nvSpPr>
        <p:spPr>
          <a:xfrm>
            <a:off x="9713779" y="112141"/>
            <a:ext cx="2275021" cy="349005"/>
          </a:xfrm>
          <a:prstGeom prst="rect">
            <a:avLst/>
          </a:prstGeom>
          <a:solidFill>
            <a:srgbClr val="3F6797"/>
          </a:solidFill>
          <a:ln w="9525">
            <a:solidFill>
              <a:srgbClr val="3F679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altLang="ja-JP" sz="1100">
                <a:solidFill>
                  <a:schemeClr val="bg1"/>
                </a:solidFill>
                <a:latin typeface="Meiryo UI" panose="020B0604030504040204" pitchFamily="50" charset="-128"/>
                <a:ea typeface="Meiryo UI" panose="020B0604030504040204" pitchFamily="50" charset="-128"/>
              </a:rPr>
              <a:t>5/26 </a:t>
            </a:r>
            <a:r>
              <a:rPr lang="ja-JP" altLang="en-US" sz="1100">
                <a:solidFill>
                  <a:schemeClr val="bg1"/>
                </a:solidFill>
                <a:latin typeface="Meiryo UI" panose="020B0604030504040204" pitchFamily="50" charset="-128"/>
                <a:ea typeface="Meiryo UI" panose="020B0604030504040204" pitchFamily="50" charset="-128"/>
              </a:rPr>
              <a:t>ファイナンス</a:t>
            </a:r>
            <a:r>
              <a:rPr lang="en-US" altLang="ja-JP" sz="1100">
                <a:solidFill>
                  <a:schemeClr val="bg1"/>
                </a:solidFill>
                <a:latin typeface="Meiryo UI" panose="020B0604030504040204" pitchFamily="50" charset="-128"/>
                <a:ea typeface="Meiryo UI" panose="020B0604030504040204" pitchFamily="50" charset="-128"/>
              </a:rPr>
              <a:t>U</a:t>
            </a:r>
            <a:r>
              <a:rPr lang="ja-JP" altLang="en-US" sz="1100">
                <a:solidFill>
                  <a:schemeClr val="bg1"/>
                </a:solidFill>
                <a:latin typeface="Meiryo UI" panose="020B0604030504040204" pitchFamily="50" charset="-128"/>
                <a:ea typeface="Meiryo UI" panose="020B0604030504040204" pitchFamily="50" charset="-128"/>
              </a:rPr>
              <a:t>向け</a:t>
            </a:r>
          </a:p>
        </p:txBody>
      </p:sp>
    </p:spTree>
    <p:extLst>
      <p:ext uri="{BB962C8B-B14F-4D97-AF65-F5344CB8AC3E}">
        <p14:creationId xmlns:p14="http://schemas.microsoft.com/office/powerpoint/2010/main" val="346038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D945F68-DFAE-49C4-841B-8F39A5D3C2B7}"/>
              </a:ext>
            </a:extLst>
          </p:cNvPr>
          <p:cNvSpPr>
            <a:spLocks noGrp="1"/>
          </p:cNvSpPr>
          <p:nvPr>
            <p:ph type="title"/>
          </p:nvPr>
        </p:nvSpPr>
        <p:spPr>
          <a:xfrm>
            <a:off x="203200" y="152403"/>
            <a:ext cx="9931400" cy="379413"/>
          </a:xfrm>
        </p:spPr>
        <p:txBody>
          <a:bodyPr/>
          <a:lstStyle/>
          <a:p>
            <a:r>
              <a:rPr lang="ja-JP" altLang="en-US">
                <a:solidFill>
                  <a:schemeClr val="tx1">
                    <a:lumMod val="65000"/>
                    <a:lumOff val="35000"/>
                  </a:schemeClr>
                </a:solidFill>
                <a:latin typeface="+mn-ea"/>
                <a:ea typeface="+mn-ea"/>
              </a:rPr>
              <a:t>前提事項</a:t>
            </a:r>
            <a:endParaRPr lang="en-US" altLang="ja-JP">
              <a:solidFill>
                <a:schemeClr val="tx1">
                  <a:lumMod val="65000"/>
                  <a:lumOff val="35000"/>
                </a:schemeClr>
              </a:solidFill>
              <a:latin typeface="+mn-ea"/>
              <a:ea typeface="+mn-ea"/>
            </a:endParaRPr>
          </a:p>
        </p:txBody>
      </p:sp>
      <p:sp>
        <p:nvSpPr>
          <p:cNvPr id="6" name="スライド番号プレースホルダー 3">
            <a:extLst>
              <a:ext uri="{FF2B5EF4-FFF2-40B4-BE49-F238E27FC236}">
                <a16:creationId xmlns:a16="http://schemas.microsoft.com/office/drawing/2014/main" id="{57192E70-7EF2-441E-B406-8F9A2A5629CA}"/>
              </a:ext>
            </a:extLst>
          </p:cNvPr>
          <p:cNvSpPr txBox="1">
            <a:spLocks/>
          </p:cNvSpPr>
          <p:nvPr/>
        </p:nvSpPr>
        <p:spPr bwMode="auto">
          <a:xfrm>
            <a:off x="4804833" y="6627168"/>
            <a:ext cx="2540000" cy="2308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ja-JP"/>
            </a:defPPr>
            <a:lvl1pPr algn="ctr" rtl="0" fontAlgn="base">
              <a:spcBef>
                <a:spcPct val="0"/>
              </a:spcBef>
              <a:spcAft>
                <a:spcPct val="0"/>
              </a:spcAft>
              <a:defRPr kumimoji="0" sz="1100" b="0" i="0" kern="1200">
                <a:solidFill>
                  <a:schemeClr val="bg2">
                    <a:lumMod val="75000"/>
                  </a:schemeClr>
                </a:solidFill>
                <a:latin typeface="Meiryo UI" panose="020B0604030504040204" pitchFamily="50" charset="-128"/>
                <a:ea typeface="Meiryo UI" panose="020B0604030504040204" pitchFamily="50" charset="-128"/>
                <a:cs typeface="Meiryo UI" panose="020B0604030504040204" pitchFamily="50" charset="-128"/>
                <a:sym typeface="MS UI Gothic" panose="020B0600070205080204" pitchFamily="34" charset="-128"/>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EB72A429-DDC7-41CC-AC2C-79132BE59620}" type="slidenum">
              <a:rPr kumimoji="0" lang="en-US" altLang="ja-JP" sz="1100" b="0" i="0" u="none" strike="noStrike" kern="1200" cap="none" spc="0" normalizeH="0" baseline="0" noProof="0" smtClean="0">
                <a:ln>
                  <a:noFill/>
                </a:ln>
                <a:solidFill>
                  <a:srgbClr val="000000">
                    <a:lumMod val="85000"/>
                    <a:lumOff val="15000"/>
                  </a:srgbClr>
                </a:solidFill>
                <a:effectLst/>
                <a:uLnTx/>
                <a:uFillTx/>
                <a:latin typeface="+mn-ea"/>
                <a:ea typeface="+mn-ea"/>
                <a:sym typeface="MS UI Gothic" panose="020B0600070205080204" pitchFamily="34" charset="-128"/>
              </a:rPr>
              <a:pPr marL="0" marR="0" lvl="0" indent="0" algn="ctr" defTabSz="914400" rtl="0" eaLnBrk="1" fontAlgn="base" latinLnBrk="0" hangingPunct="1">
                <a:lnSpc>
                  <a:spcPct val="100000"/>
                </a:lnSpc>
                <a:spcBef>
                  <a:spcPct val="0"/>
                </a:spcBef>
                <a:spcAft>
                  <a:spcPct val="0"/>
                </a:spcAft>
                <a:buClrTx/>
                <a:buSzTx/>
                <a:buFontTx/>
                <a:buNone/>
                <a:tabLst/>
                <a:defRPr/>
              </a:pPr>
              <a:t>4</a:t>
            </a:fld>
            <a:endParaRPr kumimoji="0" lang="en-US" altLang="ja-JP" sz="1100" b="0" i="0" u="none" strike="noStrike" kern="1200" cap="none" spc="0" normalizeH="0" baseline="0" noProof="0">
              <a:ln>
                <a:noFill/>
              </a:ln>
              <a:solidFill>
                <a:srgbClr val="000000">
                  <a:lumMod val="85000"/>
                  <a:lumOff val="15000"/>
                </a:srgbClr>
              </a:solidFill>
              <a:effectLst/>
              <a:uLnTx/>
              <a:uFillTx/>
              <a:latin typeface="+mn-ea"/>
              <a:ea typeface="+mn-ea"/>
              <a:sym typeface="MS UI Gothic" panose="020B0600070205080204" pitchFamily="34" charset="-128"/>
            </a:endParaRPr>
          </a:p>
        </p:txBody>
      </p:sp>
      <p:sp>
        <p:nvSpPr>
          <p:cNvPr id="10" name="コンテンツ プレースホルダー 1">
            <a:extLst>
              <a:ext uri="{FF2B5EF4-FFF2-40B4-BE49-F238E27FC236}">
                <a16:creationId xmlns:a16="http://schemas.microsoft.com/office/drawing/2014/main" id="{031AEFA7-705F-4B6B-8FA1-18C92C12675D}"/>
              </a:ext>
            </a:extLst>
          </p:cNvPr>
          <p:cNvSpPr>
            <a:spLocks noGrp="1"/>
          </p:cNvSpPr>
          <p:nvPr>
            <p:ph idx="1"/>
          </p:nvPr>
        </p:nvSpPr>
        <p:spPr>
          <a:xfrm>
            <a:off x="336522" y="642265"/>
            <a:ext cx="11525251" cy="5775468"/>
          </a:xfrm>
        </p:spPr>
        <p:txBody>
          <a:bodyPr/>
          <a:lstStyle/>
          <a:p>
            <a:pPr marL="342900" indent="-342900">
              <a:spcBef>
                <a:spcPts val="1200"/>
              </a:spcBef>
              <a:buFont typeface="+mj-lt"/>
              <a:buAutoNum type="arabicPeriod"/>
            </a:pPr>
            <a:r>
              <a:rPr lang="ja-JP" altLang="en-US" sz="1600">
                <a:solidFill>
                  <a:schemeClr val="tx1">
                    <a:lumMod val="65000"/>
                    <a:lumOff val="35000"/>
                  </a:schemeClr>
                </a:solidFill>
                <a:latin typeface="+mn-ea"/>
                <a:ea typeface="+mn-ea"/>
              </a:rPr>
              <a:t>本ツールでは、過渡期業務を実施するために必要となる</a:t>
            </a:r>
            <a:r>
              <a:rPr lang="en-US" altLang="ja-JP" sz="1600" b="1">
                <a:solidFill>
                  <a:schemeClr val="tx1">
                    <a:lumMod val="65000"/>
                    <a:lumOff val="35000"/>
                  </a:schemeClr>
                </a:solidFill>
                <a:latin typeface="+mn-ea"/>
                <a:ea typeface="+mn-ea"/>
              </a:rPr>
              <a:t>SAP</a:t>
            </a:r>
            <a:r>
              <a:rPr lang="ja-JP" altLang="en-US" sz="1600" b="1">
                <a:solidFill>
                  <a:schemeClr val="tx1">
                    <a:lumMod val="65000"/>
                    <a:lumOff val="35000"/>
                  </a:schemeClr>
                </a:solidFill>
                <a:latin typeface="+mn-ea"/>
                <a:ea typeface="+mn-ea"/>
              </a:rPr>
              <a:t>伝票登録用のファイル</a:t>
            </a:r>
            <a:r>
              <a:rPr lang="ja-JP" altLang="en-US" sz="1600">
                <a:solidFill>
                  <a:schemeClr val="tx1">
                    <a:lumMod val="65000"/>
                    <a:lumOff val="35000"/>
                  </a:schemeClr>
                </a:solidFill>
                <a:latin typeface="+mn-ea"/>
                <a:ea typeface="+mn-ea"/>
              </a:rPr>
              <a:t>を作成する</a:t>
            </a:r>
            <a:endParaRPr lang="en-US" altLang="ja-JP" sz="1200">
              <a:solidFill>
                <a:schemeClr val="tx1">
                  <a:lumMod val="65000"/>
                  <a:lumOff val="35000"/>
                </a:schemeClr>
              </a:solidFill>
              <a:latin typeface="+mn-ea"/>
              <a:ea typeface="+mn-ea"/>
            </a:endParaRPr>
          </a:p>
          <a:p>
            <a:pPr marL="342900" indent="-342900">
              <a:spcBef>
                <a:spcPts val="1200"/>
              </a:spcBef>
              <a:buFont typeface="+mj-lt"/>
              <a:buAutoNum type="arabicPeriod"/>
            </a:pPr>
            <a:r>
              <a:rPr lang="ja-JP" altLang="en-US" sz="1600">
                <a:solidFill>
                  <a:schemeClr val="tx1">
                    <a:lumMod val="65000"/>
                    <a:lumOff val="35000"/>
                  </a:schemeClr>
                </a:solidFill>
                <a:latin typeface="+mn-ea"/>
                <a:ea typeface="+mn-ea"/>
              </a:rPr>
              <a:t>本ツールは経理ユーザの使用を前提とする</a:t>
            </a:r>
            <a:endParaRPr lang="en-US" altLang="ja-JP" sz="1600">
              <a:solidFill>
                <a:schemeClr val="tx1">
                  <a:lumMod val="65000"/>
                  <a:lumOff val="35000"/>
                </a:schemeClr>
              </a:solidFill>
              <a:latin typeface="+mn-ea"/>
              <a:ea typeface="+mn-ea"/>
            </a:endParaRPr>
          </a:p>
          <a:p>
            <a:pPr marL="342900" indent="-342900">
              <a:spcBef>
                <a:spcPts val="1200"/>
              </a:spcBef>
              <a:buFont typeface="+mj-lt"/>
              <a:buAutoNum type="arabicPeriod"/>
            </a:pPr>
            <a:r>
              <a:rPr lang="ja-JP" altLang="en-US" sz="1600">
                <a:solidFill>
                  <a:schemeClr val="tx1">
                    <a:lumMod val="65000"/>
                    <a:lumOff val="35000"/>
                  </a:schemeClr>
                </a:solidFill>
                <a:latin typeface="+mn-ea"/>
                <a:ea typeface="+mn-ea"/>
              </a:rPr>
              <a:t>本ツールにより消込取消を行う対象は、入金形態が銀行振込</a:t>
            </a:r>
            <a:r>
              <a:rPr lang="en-US" altLang="ja-JP" sz="1600">
                <a:solidFill>
                  <a:schemeClr val="tx1">
                    <a:lumMod val="65000"/>
                    <a:lumOff val="35000"/>
                  </a:schemeClr>
                </a:solidFill>
                <a:latin typeface="+mn-ea"/>
                <a:ea typeface="+mn-ea"/>
              </a:rPr>
              <a:t>/CVS/</a:t>
            </a:r>
            <a:r>
              <a:rPr lang="ja-JP" altLang="en-US" sz="1600">
                <a:solidFill>
                  <a:schemeClr val="tx1">
                    <a:lumMod val="65000"/>
                    <a:lumOff val="35000"/>
                  </a:schemeClr>
                </a:solidFill>
                <a:latin typeface="+mn-ea"/>
                <a:ea typeface="+mn-ea"/>
              </a:rPr>
              <a:t>口座振替の入金による消込のみとする</a:t>
            </a:r>
            <a:br>
              <a:rPr lang="en-US" altLang="ja-JP" sz="1600">
                <a:solidFill>
                  <a:schemeClr val="tx1">
                    <a:lumMod val="65000"/>
                    <a:lumOff val="35000"/>
                  </a:schemeClr>
                </a:solidFill>
                <a:latin typeface="+mn-ea"/>
                <a:ea typeface="+mn-ea"/>
              </a:rPr>
            </a:br>
            <a:r>
              <a:rPr lang="ja-JP" altLang="en-US" sz="1600">
                <a:solidFill>
                  <a:schemeClr val="tx1">
                    <a:lumMod val="65000"/>
                    <a:lumOff val="35000"/>
                  </a:schemeClr>
                </a:solidFill>
                <a:latin typeface="+mn-ea"/>
                <a:ea typeface="+mn-ea"/>
              </a:rPr>
              <a:t>上記以外の入金形態の場合、ファイルを作成せず、エラーメッセージを出力する</a:t>
            </a:r>
            <a:endParaRPr lang="en-US" altLang="ja-JP" sz="1600">
              <a:solidFill>
                <a:srgbClr val="000000">
                  <a:lumMod val="65000"/>
                  <a:lumOff val="35000"/>
                </a:srgb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endParaRPr>
          </a:p>
          <a:p>
            <a:pPr marL="342900" indent="-342900">
              <a:spcBef>
                <a:spcPts val="1200"/>
              </a:spcBef>
              <a:buFont typeface="+mj-lt"/>
              <a:buAutoNum type="arabicPeriod"/>
            </a:pPr>
            <a:endParaRPr lang="en-US" altLang="ja-JP" sz="1600">
              <a:solidFill>
                <a:schemeClr val="tx1">
                  <a:lumMod val="65000"/>
                  <a:lumOff val="35000"/>
                </a:schemeClr>
              </a:solidFill>
              <a:latin typeface="+mn-ea"/>
              <a:ea typeface="+mn-ea"/>
            </a:endParaRPr>
          </a:p>
        </p:txBody>
      </p:sp>
    </p:spTree>
    <p:extLst>
      <p:ext uri="{BB962C8B-B14F-4D97-AF65-F5344CB8AC3E}">
        <p14:creationId xmlns:p14="http://schemas.microsoft.com/office/powerpoint/2010/main" val="13106126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9" name="フローチャート: 処理 1078">
            <a:extLst>
              <a:ext uri="{FF2B5EF4-FFF2-40B4-BE49-F238E27FC236}">
                <a16:creationId xmlns:a16="http://schemas.microsoft.com/office/drawing/2014/main" id="{86DF1B0B-8648-8BD1-FED6-D8FE1F571B59}"/>
              </a:ext>
            </a:extLst>
          </p:cNvPr>
          <p:cNvSpPr/>
          <p:nvPr/>
        </p:nvSpPr>
        <p:spPr>
          <a:xfrm>
            <a:off x="833548" y="4357965"/>
            <a:ext cx="9252000" cy="1800000"/>
          </a:xfrm>
          <a:prstGeom prst="flowChartProcess">
            <a:avLst/>
          </a:prstGeom>
          <a:solidFill>
            <a:srgbClr val="D7E9F5"/>
          </a:solidFill>
          <a:ln w="19050">
            <a:solidFill>
              <a:srgbClr val="6CADDB"/>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t"/>
          <a:lstStyle/>
          <a:p>
            <a:pPr algn="ctr">
              <a:lnSpc>
                <a:spcPct val="150000"/>
              </a:lnSpc>
            </a:pPr>
            <a:r>
              <a:rPr lang="ja-JP" altLang="en-US" sz="1200">
                <a:solidFill>
                  <a:schemeClr val="accent4">
                    <a:lumMod val="65000"/>
                    <a:lumOff val="35000"/>
                  </a:schemeClr>
                </a:solidFill>
                <a:latin typeface="+mn-ea"/>
                <a:cs typeface="Hiragino Kaku Gothic Pro W3" charset="-128"/>
              </a:rPr>
              <a:t>過渡期</a:t>
            </a:r>
            <a:r>
              <a:rPr kumimoji="1" lang="ja-JP" altLang="en-US" sz="1200">
                <a:solidFill>
                  <a:schemeClr val="accent4">
                    <a:lumMod val="65000"/>
                    <a:lumOff val="35000"/>
                  </a:schemeClr>
                </a:solidFill>
                <a:latin typeface="+mn-ea"/>
                <a:cs typeface="Hiragino Kaku Gothic Pro W3" charset="-128"/>
              </a:rPr>
              <a:t>伝票作成ツール</a:t>
            </a:r>
          </a:p>
        </p:txBody>
      </p:sp>
      <p:graphicFrame>
        <p:nvGraphicFramePr>
          <p:cNvPr id="13" name="表 64">
            <a:extLst>
              <a:ext uri="{FF2B5EF4-FFF2-40B4-BE49-F238E27FC236}">
                <a16:creationId xmlns:a16="http://schemas.microsoft.com/office/drawing/2014/main" id="{89E40766-348C-73E6-FB5B-74F47194AC57}"/>
              </a:ext>
            </a:extLst>
          </p:cNvPr>
          <p:cNvGraphicFramePr>
            <a:graphicFrameLocks noGrp="1"/>
          </p:cNvGraphicFramePr>
          <p:nvPr/>
        </p:nvGraphicFramePr>
        <p:xfrm>
          <a:off x="936042" y="5116713"/>
          <a:ext cx="9028944" cy="926044"/>
        </p:xfrm>
        <a:graphic>
          <a:graphicData uri="http://schemas.openxmlformats.org/drawingml/2006/table">
            <a:tbl>
              <a:tblPr>
                <a:tableStyleId>{5C22544A-7EE6-4342-B048-85BDC9FD1C3A}</a:tableStyleId>
              </a:tblPr>
              <a:tblGrid>
                <a:gridCol w="943879">
                  <a:extLst>
                    <a:ext uri="{9D8B030D-6E8A-4147-A177-3AD203B41FA5}">
                      <a16:colId xmlns:a16="http://schemas.microsoft.com/office/drawing/2014/main" val="3196283479"/>
                    </a:ext>
                  </a:extLst>
                </a:gridCol>
                <a:gridCol w="742267">
                  <a:extLst>
                    <a:ext uri="{9D8B030D-6E8A-4147-A177-3AD203B41FA5}">
                      <a16:colId xmlns:a16="http://schemas.microsoft.com/office/drawing/2014/main" val="2564232094"/>
                    </a:ext>
                  </a:extLst>
                </a:gridCol>
                <a:gridCol w="801004">
                  <a:extLst>
                    <a:ext uri="{9D8B030D-6E8A-4147-A177-3AD203B41FA5}">
                      <a16:colId xmlns:a16="http://schemas.microsoft.com/office/drawing/2014/main" val="1926503468"/>
                    </a:ext>
                  </a:extLst>
                </a:gridCol>
                <a:gridCol w="943879">
                  <a:extLst>
                    <a:ext uri="{9D8B030D-6E8A-4147-A177-3AD203B41FA5}">
                      <a16:colId xmlns:a16="http://schemas.microsoft.com/office/drawing/2014/main" val="1412782316"/>
                    </a:ext>
                  </a:extLst>
                </a:gridCol>
                <a:gridCol w="686704">
                  <a:extLst>
                    <a:ext uri="{9D8B030D-6E8A-4147-A177-3AD203B41FA5}">
                      <a16:colId xmlns:a16="http://schemas.microsoft.com/office/drawing/2014/main" val="110704672"/>
                    </a:ext>
                  </a:extLst>
                </a:gridCol>
                <a:gridCol w="685117">
                  <a:extLst>
                    <a:ext uri="{9D8B030D-6E8A-4147-A177-3AD203B41FA5}">
                      <a16:colId xmlns:a16="http://schemas.microsoft.com/office/drawing/2014/main" val="2725567175"/>
                    </a:ext>
                  </a:extLst>
                </a:gridCol>
                <a:gridCol w="943879">
                  <a:extLst>
                    <a:ext uri="{9D8B030D-6E8A-4147-A177-3AD203B41FA5}">
                      <a16:colId xmlns:a16="http://schemas.microsoft.com/office/drawing/2014/main" val="4214270838"/>
                    </a:ext>
                  </a:extLst>
                </a:gridCol>
                <a:gridCol w="729567">
                  <a:extLst>
                    <a:ext uri="{9D8B030D-6E8A-4147-A177-3AD203B41FA5}">
                      <a16:colId xmlns:a16="http://schemas.microsoft.com/office/drawing/2014/main" val="4154267150"/>
                    </a:ext>
                  </a:extLst>
                </a:gridCol>
                <a:gridCol w="801004">
                  <a:extLst>
                    <a:ext uri="{9D8B030D-6E8A-4147-A177-3AD203B41FA5}">
                      <a16:colId xmlns:a16="http://schemas.microsoft.com/office/drawing/2014/main" val="3609710782"/>
                    </a:ext>
                  </a:extLst>
                </a:gridCol>
                <a:gridCol w="1016904">
                  <a:extLst>
                    <a:ext uri="{9D8B030D-6E8A-4147-A177-3AD203B41FA5}">
                      <a16:colId xmlns:a16="http://schemas.microsoft.com/office/drawing/2014/main" val="3430545139"/>
                    </a:ext>
                  </a:extLst>
                </a:gridCol>
                <a:gridCol w="734740">
                  <a:extLst>
                    <a:ext uri="{9D8B030D-6E8A-4147-A177-3AD203B41FA5}">
                      <a16:colId xmlns:a16="http://schemas.microsoft.com/office/drawing/2014/main" val="4039057057"/>
                    </a:ext>
                  </a:extLst>
                </a:gridCol>
              </a:tblGrid>
              <a:tr h="234422">
                <a:tc>
                  <a:txBody>
                    <a:bodyPr/>
                    <a:lstStyle/>
                    <a:p>
                      <a:r>
                        <a:rPr kumimoji="1" lang="ja-JP" altLang="en-US" sz="900" b="1">
                          <a:solidFill>
                            <a:schemeClr val="tx1">
                              <a:lumMod val="65000"/>
                              <a:lumOff val="35000"/>
                            </a:schemeClr>
                          </a:solidFill>
                        </a:rPr>
                        <a:t>連番</a:t>
                      </a:r>
                    </a:p>
                  </a:txBody>
                  <a:tcPr marL="95702" marR="95702">
                    <a:lnL w="12700" cap="flat" cmpd="sng" algn="ctr">
                      <a:solidFill>
                        <a:schemeClr val="bg1">
                          <a:lumMod val="50000"/>
                        </a:schemeClr>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kumimoji="1" lang="ja-JP" altLang="en-US" sz="900" b="1">
                          <a:solidFill>
                            <a:schemeClr val="tx1">
                              <a:lumMod val="65000"/>
                              <a:lumOff val="35000"/>
                            </a:schemeClr>
                          </a:solidFill>
                        </a:rPr>
                        <a:t>伝票タイプ</a:t>
                      </a: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kumimoji="1" lang="ja-JP" altLang="en-US" sz="900" b="1">
                          <a:solidFill>
                            <a:schemeClr val="tx1">
                              <a:lumMod val="65000"/>
                              <a:lumOff val="35000"/>
                            </a:schemeClr>
                          </a:solidFill>
                        </a:rPr>
                        <a:t>転記日付</a:t>
                      </a: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kumimoji="1" lang="ja-JP" altLang="en-US" sz="900" b="1">
                          <a:solidFill>
                            <a:schemeClr val="tx1">
                              <a:lumMod val="65000"/>
                              <a:lumOff val="35000"/>
                            </a:schemeClr>
                          </a:solidFill>
                        </a:rPr>
                        <a:t>参照伝票番号</a:t>
                      </a: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kumimoji="1" lang="ja-JP" altLang="en-US" sz="900" b="1">
                          <a:solidFill>
                            <a:schemeClr val="tx1">
                              <a:lumMod val="65000"/>
                              <a:lumOff val="35000"/>
                            </a:schemeClr>
                          </a:solidFill>
                        </a:rPr>
                        <a:t>明細番号</a:t>
                      </a: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kumimoji="1" lang="ja-JP" altLang="en-US" sz="900" b="1">
                          <a:solidFill>
                            <a:schemeClr val="tx1">
                              <a:lumMod val="65000"/>
                              <a:lumOff val="35000"/>
                            </a:schemeClr>
                          </a:solidFill>
                        </a:rPr>
                        <a:t>転記</a:t>
                      </a:r>
                      <a:r>
                        <a:rPr kumimoji="1" lang="en-US" altLang="ja-JP" sz="900" b="1">
                          <a:solidFill>
                            <a:schemeClr val="tx1">
                              <a:lumMod val="65000"/>
                              <a:lumOff val="35000"/>
                            </a:schemeClr>
                          </a:solidFill>
                        </a:rPr>
                        <a:t>Key</a:t>
                      </a:r>
                      <a:endParaRPr kumimoji="1" lang="ja-JP" altLang="en-US" sz="900" b="1">
                        <a:solidFill>
                          <a:schemeClr val="tx1">
                            <a:lumMod val="65000"/>
                            <a:lumOff val="35000"/>
                          </a:schemeClr>
                        </a:solidFill>
                      </a:endParaRP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b="1">
                          <a:solidFill>
                            <a:schemeClr val="tx1">
                              <a:lumMod val="65000"/>
                              <a:lumOff val="35000"/>
                            </a:schemeClr>
                          </a:solidFill>
                        </a:rPr>
                        <a:t>得意先コード</a:t>
                      </a: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kumimoji="1" lang="en-US" altLang="ja-JP" sz="900" b="1">
                          <a:solidFill>
                            <a:schemeClr val="tx1">
                              <a:lumMod val="65000"/>
                              <a:lumOff val="35000"/>
                            </a:schemeClr>
                          </a:solidFill>
                        </a:rPr>
                        <a:t>G/L</a:t>
                      </a:r>
                      <a:endParaRPr kumimoji="1" lang="ja-JP" altLang="en-US" sz="900" b="1">
                        <a:solidFill>
                          <a:schemeClr val="tx1">
                            <a:lumMod val="65000"/>
                            <a:lumOff val="35000"/>
                          </a:schemeClr>
                        </a:solidFill>
                      </a:endParaRP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rgbClr val="4C668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kumimoji="1" lang="ja-JP" altLang="en-US" sz="900" b="1">
                          <a:solidFill>
                            <a:schemeClr val="tx1">
                              <a:lumMod val="65000"/>
                              <a:lumOff val="35000"/>
                            </a:schemeClr>
                          </a:solidFill>
                        </a:rPr>
                        <a:t>伝票通貨額</a:t>
                      </a: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rgbClr val="4C668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kumimoji="1" lang="ja-JP" altLang="en-US" sz="900" b="1">
                          <a:solidFill>
                            <a:schemeClr val="tx1">
                              <a:lumMod val="65000"/>
                              <a:lumOff val="35000"/>
                            </a:schemeClr>
                          </a:solidFill>
                        </a:rPr>
                        <a:t>ソートキー</a:t>
                      </a:r>
                    </a:p>
                  </a:txBody>
                  <a:tcPr marL="95702" marR="95702">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kumimoji="1" lang="ja-JP" altLang="en-US" sz="900" b="1">
                          <a:solidFill>
                            <a:schemeClr val="tx1">
                              <a:lumMod val="65000"/>
                              <a:lumOff val="35000"/>
                            </a:schemeClr>
                          </a:solidFill>
                        </a:rPr>
                        <a:t>支払方法</a:t>
                      </a:r>
                    </a:p>
                  </a:txBody>
                  <a:tcPr marL="95702" marR="95702">
                    <a:lnL w="9525"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51582665"/>
                  </a:ext>
                </a:extLst>
              </a:tr>
              <a:tr h="234422">
                <a:tc>
                  <a:txBody>
                    <a:bodyPr/>
                    <a:lstStyle/>
                    <a:p>
                      <a:r>
                        <a:rPr kumimoji="1" lang="en-US" altLang="ja-JP" sz="900">
                          <a:solidFill>
                            <a:schemeClr val="tx1">
                              <a:lumMod val="65000"/>
                              <a:lumOff val="35000"/>
                            </a:schemeClr>
                          </a:solidFill>
                        </a:rPr>
                        <a:t>0000000001</a:t>
                      </a:r>
                      <a:endParaRPr kumimoji="1" lang="ja-JP" altLang="en-US" sz="900">
                        <a:solidFill>
                          <a:schemeClr val="tx1">
                            <a:lumMod val="65000"/>
                            <a:lumOff val="35000"/>
                          </a:schemeClr>
                        </a:solidFill>
                      </a:endParaRPr>
                    </a:p>
                  </a:txBody>
                  <a:tcPr marL="95702" marR="95702">
                    <a:lnL w="12700" cap="flat" cmpd="sng" algn="ctr">
                      <a:solidFill>
                        <a:schemeClr val="bg1">
                          <a:lumMod val="50000"/>
                        </a:schemeClr>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a:solidFill>
                            <a:schemeClr val="tx1">
                              <a:lumMod val="65000"/>
                              <a:lumOff val="35000"/>
                            </a:schemeClr>
                          </a:solidFill>
                        </a:rPr>
                        <a:t>ZD</a:t>
                      </a: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a:solidFill>
                            <a:schemeClr val="tx1">
                              <a:lumMod val="65000"/>
                              <a:lumOff val="35000"/>
                            </a:schemeClr>
                          </a:solidFill>
                        </a:rPr>
                        <a:t>20251030</a:t>
                      </a:r>
                      <a:endParaRPr kumimoji="1" lang="ja-JP" altLang="en-US" sz="900">
                        <a:solidFill>
                          <a:schemeClr val="tx1">
                            <a:lumMod val="65000"/>
                            <a:lumOff val="35000"/>
                          </a:schemeClr>
                        </a:solidFill>
                      </a:endParaRPr>
                    </a:p>
                  </a:txBody>
                  <a:tcPr marL="95702" marR="95702">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1200000001</a:t>
                      </a:r>
                      <a:endParaRPr kumimoji="1" lang="ja-JP" altLang="en-US" sz="900" b="0" i="0" u="none" strike="noStrike" kern="1200" cap="none" spc="0" normalizeH="0" baseline="0" noProof="0">
                        <a:ln>
                          <a:noFill/>
                        </a:ln>
                        <a:solidFill>
                          <a:srgbClr val="000000">
                            <a:lumMod val="65000"/>
                            <a:lumOff val="35000"/>
                          </a:srgbClr>
                        </a:solidFill>
                        <a:effectLst/>
                        <a:uLnTx/>
                        <a:uFillTx/>
                        <a:latin typeface="Meiryo UI"/>
                        <a:ea typeface="Meiryo UI"/>
                        <a:cs typeface="+mn-cs"/>
                      </a:endParaRPr>
                    </a:p>
                  </a:txBody>
                  <a:tcPr marL="95702" marR="95702">
                    <a:lnL w="12700" cap="flat" cmpd="sng" algn="ctr">
                      <a:solidFill>
                        <a:schemeClr val="bg1">
                          <a:lumMod val="75000"/>
                        </a:schemeClr>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a:solidFill>
                            <a:schemeClr val="tx1">
                              <a:lumMod val="65000"/>
                              <a:lumOff val="35000"/>
                            </a:schemeClr>
                          </a:solidFill>
                        </a:rPr>
                        <a:t>001</a:t>
                      </a: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r>
                        <a:rPr kumimoji="1" lang="en-US" altLang="ja-JP" sz="900">
                          <a:solidFill>
                            <a:schemeClr val="tx1">
                              <a:lumMod val="65000"/>
                              <a:lumOff val="35000"/>
                            </a:schemeClr>
                          </a:solidFill>
                        </a:rPr>
                        <a:t>07</a:t>
                      </a: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r>
                        <a:rPr kumimoji="1" lang="en-US" altLang="ja-JP" sz="900">
                          <a:solidFill>
                            <a:schemeClr val="tx1">
                              <a:lumMod val="65000"/>
                              <a:lumOff val="35000"/>
                            </a:schemeClr>
                          </a:solidFill>
                        </a:rPr>
                        <a:t>1234567001</a:t>
                      </a: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12700" cap="flat" cmpd="sng" algn="ctr">
                      <a:solidFill>
                        <a:srgbClr val="4C6680"/>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r>
                        <a:rPr kumimoji="1" lang="en-US" altLang="ja-JP" sz="900">
                          <a:solidFill>
                            <a:schemeClr val="tx1">
                              <a:lumMod val="65000"/>
                              <a:lumOff val="35000"/>
                            </a:schemeClr>
                          </a:solidFill>
                        </a:rPr>
                        <a:t>1300000</a:t>
                      </a:r>
                      <a:endParaRPr kumimoji="1" lang="ja-JP" altLang="en-US" sz="900">
                        <a:solidFill>
                          <a:schemeClr val="tx1">
                            <a:lumMod val="65000"/>
                            <a:lumOff val="35000"/>
                          </a:schemeClr>
                        </a:solidFill>
                      </a:endParaRPr>
                    </a:p>
                  </a:txBody>
                  <a:tcPr marL="95702" marR="95702">
                    <a:lnL w="12700" cap="flat" cmpd="sng" algn="ctr">
                      <a:solidFill>
                        <a:srgbClr val="4C6680"/>
                      </a:solidFill>
                      <a:prstDash val="solid"/>
                      <a:round/>
                      <a:headEnd type="none" w="med" len="med"/>
                      <a:tailEnd type="none" w="med" len="med"/>
                    </a:lnL>
                    <a:lnR w="12700" cap="flat" cmpd="sng" algn="ctr">
                      <a:solidFill>
                        <a:srgbClr val="4C6680"/>
                      </a:solidFill>
                      <a:prstDash val="solid"/>
                      <a:round/>
                      <a:headEnd type="none" w="med" len="med"/>
                      <a:tailEnd type="none" w="med" len="med"/>
                    </a:lnR>
                    <a:lnT w="12700" cap="flat" cmpd="sng" algn="ctr">
                      <a:solidFill>
                        <a:srgbClr val="4C668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7E9F5"/>
                    </a:solidFill>
                  </a:tcPr>
                </a:tc>
                <a:tc>
                  <a:txBody>
                    <a:bodyPr/>
                    <a:lstStyle/>
                    <a:p>
                      <a:pPr algn="r"/>
                      <a:r>
                        <a:rPr kumimoji="1" lang="en-US" altLang="ja-JP" sz="900">
                          <a:solidFill>
                            <a:schemeClr val="tx1">
                              <a:lumMod val="65000"/>
                              <a:lumOff val="35000"/>
                            </a:schemeClr>
                          </a:solidFill>
                        </a:rPr>
                        <a:t>1,000</a:t>
                      </a:r>
                      <a:endParaRPr kumimoji="1" lang="ja-JP" altLang="en-US" sz="900">
                        <a:solidFill>
                          <a:schemeClr val="tx1">
                            <a:lumMod val="65000"/>
                            <a:lumOff val="35000"/>
                          </a:schemeClr>
                        </a:solidFill>
                      </a:endParaRPr>
                    </a:p>
                  </a:txBody>
                  <a:tcPr marL="95702" marR="95702">
                    <a:lnL w="12700" cap="flat" cmpd="sng" algn="ctr">
                      <a:solidFill>
                        <a:srgbClr val="4C6680"/>
                      </a:solidFill>
                      <a:prstDash val="solid"/>
                      <a:round/>
                      <a:headEnd type="none" w="med" len="med"/>
                      <a:tailEnd type="none" w="med" len="med"/>
                    </a:lnL>
                    <a:lnR w="12700" cap="flat" cmpd="sng" algn="ctr">
                      <a:solidFill>
                        <a:srgbClr val="4C6680"/>
                      </a:solidFill>
                      <a:prstDash val="solid"/>
                      <a:round/>
                      <a:headEnd type="none" w="med" len="med"/>
                      <a:tailEnd type="none" w="med" len="med"/>
                    </a:lnR>
                    <a:lnT w="12700" cap="flat" cmpd="sng" algn="ctr">
                      <a:solidFill>
                        <a:srgbClr val="4C668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7E9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a:solidFill>
                            <a:schemeClr val="tx1">
                              <a:lumMod val="65000"/>
                              <a:lumOff val="35000"/>
                            </a:schemeClr>
                          </a:solidFill>
                        </a:rPr>
                        <a:t>S0000001</a:t>
                      </a:r>
                      <a:r>
                        <a:rPr kumimoji="1" lang="ja-JP" altLang="en-US" sz="900">
                          <a:solidFill>
                            <a:schemeClr val="tx1">
                              <a:lumMod val="65000"/>
                              <a:lumOff val="35000"/>
                            </a:schemeClr>
                          </a:solidFill>
                        </a:rPr>
                        <a:t>*</a:t>
                      </a:r>
                      <a:r>
                        <a:rPr kumimoji="1" lang="en-US" altLang="ja-JP" sz="900">
                          <a:solidFill>
                            <a:schemeClr val="tx1">
                              <a:lumMod val="65000"/>
                              <a:lumOff val="35000"/>
                            </a:schemeClr>
                          </a:solidFill>
                        </a:rPr>
                        <a:t>01</a:t>
                      </a:r>
                      <a:endParaRPr kumimoji="1" lang="ja-JP" altLang="en-US" sz="900">
                        <a:solidFill>
                          <a:schemeClr val="tx1">
                            <a:lumMod val="65000"/>
                            <a:lumOff val="35000"/>
                          </a:schemeClr>
                        </a:solidFill>
                      </a:endParaRPr>
                    </a:p>
                  </a:txBody>
                  <a:tcPr marL="95702" marR="95702">
                    <a:lnL w="12700" cap="flat" cmpd="sng" algn="ctr">
                      <a:solidFill>
                        <a:srgbClr val="4C668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schemeClr val="tx1">
                              <a:lumMod val="65000"/>
                              <a:lumOff val="35000"/>
                            </a:schemeClr>
                          </a:solidFill>
                          <a:effectLst/>
                          <a:uLnTx/>
                          <a:uFillTx/>
                          <a:latin typeface="+mn-lt"/>
                          <a:ea typeface="+mn-ea"/>
                          <a:cs typeface="+mn-cs"/>
                        </a:rPr>
                        <a:t>T</a:t>
                      </a:r>
                      <a:endParaRPr kumimoji="1" lang="ja-JP" altLang="en-US" sz="900" b="0" i="0" u="none" strike="noStrike" kern="1200" cap="none" spc="0" normalizeH="0" baseline="0" noProof="0">
                        <a:ln>
                          <a:noFill/>
                        </a:ln>
                        <a:solidFill>
                          <a:schemeClr val="tx1">
                            <a:lumMod val="65000"/>
                            <a:lumOff val="35000"/>
                          </a:schemeClr>
                        </a:solidFill>
                        <a:effectLst/>
                        <a:uLnTx/>
                        <a:uFillTx/>
                        <a:latin typeface="+mn-lt"/>
                        <a:ea typeface="+mn-ea"/>
                        <a:cs typeface="+mn-cs"/>
                      </a:endParaRPr>
                    </a:p>
                  </a:txBody>
                  <a:tcPr marL="95702" marR="95702">
                    <a:lnL w="9525"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2429405040"/>
                  </a:ext>
                </a:extLst>
              </a:tr>
              <a:tr h="1704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0000000001</a:t>
                      </a:r>
                      <a:endParaRPr kumimoji="1" lang="ja-JP" altLang="en-US" sz="900" b="0" i="0" u="none" strike="noStrike" kern="1200" cap="none" spc="0" normalizeH="0" baseline="0" noProof="0">
                        <a:ln>
                          <a:noFill/>
                        </a:ln>
                        <a:solidFill>
                          <a:srgbClr val="000000">
                            <a:lumMod val="65000"/>
                            <a:lumOff val="35000"/>
                          </a:srgbClr>
                        </a:solidFill>
                        <a:effectLst/>
                        <a:uLnTx/>
                        <a:uFillTx/>
                        <a:latin typeface="Meiryo UI"/>
                        <a:ea typeface="Meiryo UI"/>
                        <a:cs typeface="+mn-cs"/>
                      </a:endParaRPr>
                    </a:p>
                  </a:txBody>
                  <a:tcPr marL="95702" marR="95702">
                    <a:lnL w="12700" cap="flat" cmpd="sng" algn="ctr">
                      <a:solidFill>
                        <a:schemeClr val="bg1">
                          <a:lumMod val="50000"/>
                        </a:schemeClr>
                      </a:solid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a:solidFill>
                            <a:schemeClr val="tx1">
                              <a:lumMod val="65000"/>
                              <a:lumOff val="35000"/>
                            </a:schemeClr>
                          </a:solidFill>
                        </a:rPr>
                        <a:t>ZD</a:t>
                      </a: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20251030</a:t>
                      </a:r>
                      <a:endParaRPr kumimoji="1" lang="ja-JP" altLang="en-US" sz="900" b="0" i="0" u="none" strike="noStrike" kern="1200" cap="none" spc="0" normalizeH="0" baseline="0" noProof="0">
                        <a:ln>
                          <a:noFill/>
                        </a:ln>
                        <a:solidFill>
                          <a:srgbClr val="000000">
                            <a:lumMod val="65000"/>
                            <a:lumOff val="35000"/>
                          </a:srgbClr>
                        </a:solidFill>
                        <a:effectLst/>
                        <a:uLnTx/>
                        <a:uFillTx/>
                        <a:latin typeface="Meiryo UI"/>
                        <a:ea typeface="Meiryo UI"/>
                        <a:cs typeface="+mn-cs"/>
                      </a:endParaRPr>
                    </a:p>
                  </a:txBody>
                  <a:tcPr marL="95702" marR="95702">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1200000001</a:t>
                      </a:r>
                      <a:endParaRPr kumimoji="1" lang="ja-JP" altLang="en-US" sz="900" b="0" i="0" u="none" strike="noStrike" kern="1200" cap="none" spc="0" normalizeH="0" baseline="0" noProof="0">
                        <a:ln>
                          <a:noFill/>
                        </a:ln>
                        <a:solidFill>
                          <a:srgbClr val="000000">
                            <a:lumMod val="65000"/>
                            <a:lumOff val="35000"/>
                          </a:srgbClr>
                        </a:solidFill>
                        <a:effectLst/>
                        <a:uLnTx/>
                        <a:uFillTx/>
                        <a:latin typeface="Meiryo UI"/>
                        <a:ea typeface="Meiryo UI"/>
                        <a:cs typeface="+mn-cs"/>
                      </a:endParaRPr>
                    </a:p>
                  </a:txBody>
                  <a:tcPr marL="95702" marR="95702">
                    <a:lnL w="12700" cap="flat" cmpd="sng" algn="ctr">
                      <a:solidFill>
                        <a:schemeClr val="bg1">
                          <a:lumMod val="75000"/>
                        </a:schemeClr>
                      </a:solid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r>
                        <a:rPr kumimoji="1" lang="en-US" altLang="ja-JP" sz="900">
                          <a:solidFill>
                            <a:schemeClr val="tx1">
                              <a:lumMod val="65000"/>
                              <a:lumOff val="35000"/>
                            </a:schemeClr>
                          </a:solidFill>
                        </a:rPr>
                        <a:t>002</a:t>
                      </a: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r>
                        <a:rPr kumimoji="1" lang="en-US" altLang="ja-JP" sz="900">
                          <a:solidFill>
                            <a:schemeClr val="tx1">
                              <a:lumMod val="65000"/>
                              <a:lumOff val="35000"/>
                            </a:schemeClr>
                          </a:solidFill>
                        </a:rPr>
                        <a:t>40</a:t>
                      </a: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12700" cap="flat" cmpd="sng" algn="ctr">
                      <a:solidFill>
                        <a:srgbClr val="4C668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a:solidFill>
                            <a:schemeClr val="tx1">
                              <a:lumMod val="65000"/>
                              <a:lumOff val="35000"/>
                            </a:schemeClr>
                          </a:solidFill>
                        </a:rPr>
                        <a:t>8550990</a:t>
                      </a:r>
                      <a:endParaRPr kumimoji="1" lang="ja-JP" altLang="en-US" sz="900">
                        <a:solidFill>
                          <a:schemeClr val="tx1">
                            <a:lumMod val="65000"/>
                            <a:lumOff val="35000"/>
                          </a:schemeClr>
                        </a:solidFill>
                      </a:endParaRPr>
                    </a:p>
                  </a:txBody>
                  <a:tcPr marL="95702" marR="95702">
                    <a:lnL w="12700" cap="flat" cmpd="sng" algn="ctr">
                      <a:solidFill>
                        <a:srgbClr val="4C6680"/>
                      </a:solidFill>
                      <a:prstDash val="solid"/>
                      <a:round/>
                      <a:headEnd type="none" w="med" len="med"/>
                      <a:tailEnd type="none" w="med" len="med"/>
                    </a:lnL>
                    <a:lnR w="12700" cap="flat" cmpd="sng" algn="ctr">
                      <a:solidFill>
                        <a:srgbClr val="4C668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7E9F5"/>
                    </a:solidFill>
                  </a:tcPr>
                </a:tc>
                <a:tc>
                  <a:txBody>
                    <a:bodyPr/>
                    <a:lstStyle/>
                    <a:p>
                      <a:pPr algn="r"/>
                      <a:r>
                        <a:rPr kumimoji="1" lang="en-US" altLang="ja-JP" sz="900">
                          <a:solidFill>
                            <a:schemeClr val="tx1">
                              <a:lumMod val="65000"/>
                              <a:lumOff val="35000"/>
                            </a:schemeClr>
                          </a:solidFill>
                        </a:rPr>
                        <a:t>1</a:t>
                      </a:r>
                      <a:endParaRPr kumimoji="1" lang="ja-JP" altLang="en-US" sz="900">
                        <a:solidFill>
                          <a:schemeClr val="tx1">
                            <a:lumMod val="65000"/>
                            <a:lumOff val="35000"/>
                          </a:schemeClr>
                        </a:solidFill>
                      </a:endParaRPr>
                    </a:p>
                  </a:txBody>
                  <a:tcPr marL="95702" marR="95702">
                    <a:lnL w="12700" cap="flat" cmpd="sng" algn="ctr">
                      <a:solidFill>
                        <a:srgbClr val="4C6680"/>
                      </a:solidFill>
                      <a:prstDash val="solid"/>
                      <a:round/>
                      <a:headEnd type="none" w="med" len="med"/>
                      <a:tailEnd type="none" w="med" len="med"/>
                    </a:lnL>
                    <a:lnR w="12700" cap="flat" cmpd="sng" algn="ctr">
                      <a:solidFill>
                        <a:srgbClr val="4C668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7E9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900">
                        <a:solidFill>
                          <a:schemeClr val="tx1">
                            <a:lumMod val="65000"/>
                            <a:lumOff val="35000"/>
                          </a:schemeClr>
                        </a:solidFill>
                      </a:endParaRPr>
                    </a:p>
                  </a:txBody>
                  <a:tcPr marL="95702" marR="95702">
                    <a:lnL w="12700" cap="flat" cmpd="sng" algn="ctr">
                      <a:solidFill>
                        <a:srgbClr val="4C668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endParaRPr lang="ja-JP" altLang="en-US" sz="900">
                        <a:solidFill>
                          <a:schemeClr val="tx1">
                            <a:lumMod val="65000"/>
                            <a:lumOff val="35000"/>
                          </a:schemeClr>
                        </a:solidFill>
                        <a:latin typeface="+mn-ea"/>
                      </a:endParaRPr>
                    </a:p>
                  </a:txBody>
                  <a:tcPr marL="95702" marR="95702">
                    <a:lnL w="9525"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553886454"/>
                  </a:ext>
                </a:extLst>
              </a:tr>
              <a:tr h="1704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0000000001</a:t>
                      </a:r>
                      <a:endParaRPr kumimoji="1" lang="ja-JP" altLang="en-US" sz="900" b="0" i="0" u="none" strike="noStrike" kern="1200" cap="none" spc="0" normalizeH="0" baseline="0" noProof="0">
                        <a:ln>
                          <a:noFill/>
                        </a:ln>
                        <a:solidFill>
                          <a:srgbClr val="000000">
                            <a:lumMod val="65000"/>
                            <a:lumOff val="35000"/>
                          </a:srgbClr>
                        </a:solidFill>
                        <a:effectLst/>
                        <a:uLnTx/>
                        <a:uFillTx/>
                        <a:latin typeface="Meiryo UI"/>
                        <a:ea typeface="Meiryo UI"/>
                        <a:cs typeface="+mn-cs"/>
                      </a:endParaRPr>
                    </a:p>
                  </a:txBody>
                  <a:tcPr marL="95702" marR="95702">
                    <a:lnL w="12700" cap="flat" cmpd="sng" algn="ctr">
                      <a:solidFill>
                        <a:schemeClr val="bg1">
                          <a:lumMod val="50000"/>
                        </a:schemeClr>
                      </a:solid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a:solidFill>
                            <a:schemeClr val="tx1">
                              <a:lumMod val="65000"/>
                              <a:lumOff val="35000"/>
                            </a:schemeClr>
                          </a:solidFill>
                        </a:rPr>
                        <a:t>ZD</a:t>
                      </a: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20251030</a:t>
                      </a:r>
                      <a:endParaRPr kumimoji="1" lang="ja-JP" altLang="en-US" sz="900" b="0" i="0" u="none" strike="noStrike" kern="1200" cap="none" spc="0" normalizeH="0" baseline="0" noProof="0">
                        <a:ln>
                          <a:noFill/>
                        </a:ln>
                        <a:solidFill>
                          <a:srgbClr val="000000">
                            <a:lumMod val="65000"/>
                            <a:lumOff val="35000"/>
                          </a:srgbClr>
                        </a:solidFill>
                        <a:effectLst/>
                        <a:uLnTx/>
                        <a:uFillTx/>
                        <a:latin typeface="Meiryo UI"/>
                        <a:ea typeface="Meiryo UI"/>
                        <a:cs typeface="+mn-cs"/>
                      </a:endParaRPr>
                    </a:p>
                  </a:txBody>
                  <a:tcPr marL="95702" marR="95702">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1200000001</a:t>
                      </a:r>
                      <a:endParaRPr kumimoji="1" lang="ja-JP" altLang="en-US" sz="900" b="0" i="0" u="none" strike="noStrike" kern="1200" cap="none" spc="0" normalizeH="0" baseline="0" noProof="0">
                        <a:ln>
                          <a:noFill/>
                        </a:ln>
                        <a:solidFill>
                          <a:srgbClr val="000000">
                            <a:lumMod val="65000"/>
                            <a:lumOff val="35000"/>
                          </a:srgbClr>
                        </a:solidFill>
                        <a:effectLst/>
                        <a:uLnTx/>
                        <a:uFillTx/>
                        <a:latin typeface="Meiryo UI"/>
                        <a:ea typeface="Meiryo UI"/>
                        <a:cs typeface="+mn-cs"/>
                      </a:endParaRPr>
                    </a:p>
                  </a:txBody>
                  <a:tcPr marL="95702" marR="95702">
                    <a:lnL w="12700" cap="flat" cmpd="sng" algn="ctr">
                      <a:solidFill>
                        <a:schemeClr val="bg1">
                          <a:lumMod val="75000"/>
                        </a:schemeClr>
                      </a:solid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r>
                        <a:rPr kumimoji="1" lang="en-US" altLang="ja-JP" sz="900">
                          <a:solidFill>
                            <a:schemeClr val="tx1">
                              <a:lumMod val="65000"/>
                              <a:lumOff val="35000"/>
                            </a:schemeClr>
                          </a:solidFill>
                        </a:rPr>
                        <a:t>003</a:t>
                      </a: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r>
                        <a:rPr kumimoji="1" lang="en-US" altLang="ja-JP" sz="900">
                          <a:solidFill>
                            <a:schemeClr val="tx1">
                              <a:lumMod val="65000"/>
                              <a:lumOff val="35000"/>
                            </a:schemeClr>
                          </a:solidFill>
                        </a:rPr>
                        <a:t>50</a:t>
                      </a: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12700" cap="flat" cmpd="sng" algn="ctr">
                      <a:solidFill>
                        <a:srgbClr val="4C668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r>
                        <a:rPr kumimoji="1" lang="en-US" altLang="ja-JP" sz="900">
                          <a:solidFill>
                            <a:schemeClr val="tx1">
                              <a:lumMod val="65000"/>
                              <a:lumOff val="35000"/>
                            </a:schemeClr>
                          </a:solidFill>
                        </a:rPr>
                        <a:t>5910110</a:t>
                      </a:r>
                      <a:endParaRPr kumimoji="1" lang="ja-JP" altLang="en-US" sz="900">
                        <a:solidFill>
                          <a:schemeClr val="tx1">
                            <a:lumMod val="65000"/>
                            <a:lumOff val="35000"/>
                          </a:schemeClr>
                        </a:solidFill>
                      </a:endParaRPr>
                    </a:p>
                  </a:txBody>
                  <a:tcPr marL="95702" marR="95702">
                    <a:lnL w="12700" cap="flat" cmpd="sng" algn="ctr">
                      <a:solidFill>
                        <a:srgbClr val="4C6680"/>
                      </a:solidFill>
                      <a:prstDash val="solid"/>
                      <a:round/>
                      <a:headEnd type="none" w="med" len="med"/>
                      <a:tailEnd type="none" w="med" len="med"/>
                    </a:lnL>
                    <a:lnR w="12700" cap="flat" cmpd="sng" algn="ctr">
                      <a:solidFill>
                        <a:srgbClr val="4C668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4C6680"/>
                      </a:solidFill>
                      <a:prstDash val="solid"/>
                      <a:round/>
                      <a:headEnd type="none" w="med" len="med"/>
                      <a:tailEnd type="none" w="med" len="med"/>
                    </a:lnB>
                    <a:lnTlToBr w="12700" cmpd="sng">
                      <a:noFill/>
                      <a:prstDash val="solid"/>
                    </a:lnTlToBr>
                    <a:lnBlToTr w="12700" cmpd="sng">
                      <a:noFill/>
                      <a:prstDash val="solid"/>
                    </a:lnBlToTr>
                    <a:solidFill>
                      <a:srgbClr val="D7E9F5"/>
                    </a:solidFill>
                  </a:tcPr>
                </a:tc>
                <a:tc>
                  <a:txBody>
                    <a:bodyPr/>
                    <a:lstStyle/>
                    <a:p>
                      <a:pPr algn="r"/>
                      <a:r>
                        <a:rPr kumimoji="1" lang="en-US" altLang="ja-JP" sz="900" b="1">
                          <a:solidFill>
                            <a:srgbClr val="C00000"/>
                          </a:solidFill>
                        </a:rPr>
                        <a:t>1,000</a:t>
                      </a:r>
                      <a:endParaRPr kumimoji="1" lang="ja-JP" altLang="en-US" sz="900" b="1">
                        <a:solidFill>
                          <a:srgbClr val="C00000"/>
                        </a:solidFill>
                      </a:endParaRPr>
                    </a:p>
                  </a:txBody>
                  <a:tcPr marL="95702" marR="95702">
                    <a:lnL w="12700" cap="flat" cmpd="sng" algn="ctr">
                      <a:solidFill>
                        <a:srgbClr val="4C6680"/>
                      </a:solidFill>
                      <a:prstDash val="solid"/>
                      <a:round/>
                      <a:headEnd type="none" w="med" len="med"/>
                      <a:tailEnd type="none" w="med" len="med"/>
                    </a:lnL>
                    <a:lnR w="12700" cap="flat" cmpd="sng" algn="ctr">
                      <a:solidFill>
                        <a:srgbClr val="4C668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4C6680"/>
                      </a:solidFill>
                      <a:prstDash val="solid"/>
                      <a:round/>
                      <a:headEnd type="none" w="med" len="med"/>
                      <a:tailEnd type="none" w="med" len="med"/>
                    </a:lnB>
                    <a:lnTlToBr w="12700" cmpd="sng">
                      <a:noFill/>
                      <a:prstDash val="solid"/>
                    </a:lnTlToBr>
                    <a:lnBlToTr w="12700" cmpd="sng">
                      <a:noFill/>
                      <a:prstDash val="solid"/>
                    </a:lnBlToTr>
                    <a:solidFill>
                      <a:srgbClr val="D7E9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900" b="0" i="0" u="none" strike="noStrike" kern="1200" cap="none" spc="0" normalizeH="0" baseline="0" noProof="0">
                        <a:ln>
                          <a:noFill/>
                        </a:ln>
                        <a:solidFill>
                          <a:schemeClr val="tx1">
                            <a:lumMod val="65000"/>
                            <a:lumOff val="35000"/>
                          </a:schemeClr>
                        </a:solidFill>
                        <a:effectLst/>
                        <a:uLnTx/>
                        <a:uFillTx/>
                        <a:latin typeface="Meiryo UI"/>
                        <a:ea typeface="Meiryo UI"/>
                        <a:cs typeface="+mn-cs"/>
                      </a:endParaRPr>
                    </a:p>
                  </a:txBody>
                  <a:tcPr marL="95702" marR="95702">
                    <a:lnL w="12700" cap="flat" cmpd="sng" algn="ctr">
                      <a:solidFill>
                        <a:srgbClr val="4C668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900" b="0" i="0" u="none" strike="noStrike" kern="1200" cap="none" spc="0" normalizeH="0" baseline="0" noProof="0">
                        <a:ln>
                          <a:noFill/>
                        </a:ln>
                        <a:solidFill>
                          <a:schemeClr val="tx1">
                            <a:lumMod val="65000"/>
                            <a:lumOff val="35000"/>
                          </a:schemeClr>
                        </a:solidFill>
                        <a:effectLst/>
                        <a:uLnTx/>
                        <a:uFillTx/>
                        <a:latin typeface="Meiryo UI"/>
                        <a:ea typeface="Meiryo UI"/>
                        <a:cs typeface="+mn-cs"/>
                      </a:endParaRPr>
                    </a:p>
                  </a:txBody>
                  <a:tcPr marL="95702" marR="95702">
                    <a:lnL w="9525"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2953791528"/>
                  </a:ext>
                </a:extLst>
              </a:tr>
            </a:tbl>
          </a:graphicData>
        </a:graphic>
      </p:graphicFrame>
      <p:sp>
        <p:nvSpPr>
          <p:cNvPr id="1030" name="フローチャート: 処理 1029">
            <a:extLst>
              <a:ext uri="{FF2B5EF4-FFF2-40B4-BE49-F238E27FC236}">
                <a16:creationId xmlns:a16="http://schemas.microsoft.com/office/drawing/2014/main" id="{D98D0202-27DD-7F5F-E46B-14F6B04EF4C7}"/>
              </a:ext>
            </a:extLst>
          </p:cNvPr>
          <p:cNvSpPr/>
          <p:nvPr/>
        </p:nvSpPr>
        <p:spPr>
          <a:xfrm>
            <a:off x="825081" y="2425857"/>
            <a:ext cx="9252000" cy="1800000"/>
          </a:xfrm>
          <a:prstGeom prst="flowChartProcess">
            <a:avLst/>
          </a:prstGeom>
          <a:solidFill>
            <a:srgbClr val="D7E9F5"/>
          </a:solidFill>
          <a:ln w="19050">
            <a:solidFill>
              <a:srgbClr val="6CADDB"/>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t"/>
          <a:lstStyle/>
          <a:p>
            <a:pPr algn="ctr">
              <a:lnSpc>
                <a:spcPct val="150000"/>
              </a:lnSpc>
            </a:pPr>
            <a:r>
              <a:rPr lang="ja-JP" altLang="en-US" sz="1200">
                <a:solidFill>
                  <a:schemeClr val="accent4">
                    <a:lumMod val="65000"/>
                    <a:lumOff val="35000"/>
                  </a:schemeClr>
                </a:solidFill>
                <a:latin typeface="+mn-ea"/>
                <a:cs typeface="Hiragino Kaku Gothic Pro W3" charset="-128"/>
              </a:rPr>
              <a:t>過渡期</a:t>
            </a:r>
            <a:r>
              <a:rPr kumimoji="1" lang="ja-JP" altLang="en-US" sz="1200">
                <a:solidFill>
                  <a:schemeClr val="accent4">
                    <a:lumMod val="65000"/>
                    <a:lumOff val="35000"/>
                  </a:schemeClr>
                </a:solidFill>
                <a:latin typeface="+mn-ea"/>
                <a:cs typeface="Hiragino Kaku Gothic Pro W3" charset="-128"/>
              </a:rPr>
              <a:t>伝票作成ツール</a:t>
            </a:r>
          </a:p>
        </p:txBody>
      </p:sp>
      <p:sp>
        <p:nvSpPr>
          <p:cNvPr id="1031" name="四角形: 角を丸くする 1030">
            <a:extLst>
              <a:ext uri="{FF2B5EF4-FFF2-40B4-BE49-F238E27FC236}">
                <a16:creationId xmlns:a16="http://schemas.microsoft.com/office/drawing/2014/main" id="{F999A7BC-F68D-72AD-902B-E6DBF38EE56D}"/>
              </a:ext>
            </a:extLst>
          </p:cNvPr>
          <p:cNvSpPr/>
          <p:nvPr/>
        </p:nvSpPr>
        <p:spPr>
          <a:xfrm>
            <a:off x="6050534" y="2773162"/>
            <a:ext cx="1024545" cy="227582"/>
          </a:xfrm>
          <a:prstGeom prst="roundRect">
            <a:avLst/>
          </a:prstGeom>
          <a:solidFill>
            <a:srgbClr val="4C6680"/>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200">
                <a:solidFill>
                  <a:schemeClr val="bg1"/>
                </a:solidFill>
                <a:latin typeface="+mn-ea"/>
              </a:rPr>
              <a:t>実行</a:t>
            </a:r>
          </a:p>
        </p:txBody>
      </p:sp>
      <p:sp>
        <p:nvSpPr>
          <p:cNvPr id="1032" name="四角形: 角を丸くする 1031">
            <a:extLst>
              <a:ext uri="{FF2B5EF4-FFF2-40B4-BE49-F238E27FC236}">
                <a16:creationId xmlns:a16="http://schemas.microsoft.com/office/drawing/2014/main" id="{A1FE2E36-B3C4-EBF1-226A-C05D456401F6}"/>
              </a:ext>
            </a:extLst>
          </p:cNvPr>
          <p:cNvSpPr/>
          <p:nvPr/>
        </p:nvSpPr>
        <p:spPr>
          <a:xfrm>
            <a:off x="897435" y="2754347"/>
            <a:ext cx="765818" cy="267062"/>
          </a:xfrm>
          <a:prstGeom prst="roundRect">
            <a:avLst>
              <a:gd name="adj" fmla="val 0"/>
            </a:avLst>
          </a:prstGeom>
          <a:solidFill>
            <a:schemeClr val="bg1">
              <a:lumMod val="5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200">
                <a:solidFill>
                  <a:schemeClr val="bg1"/>
                </a:solidFill>
                <a:latin typeface="+mn-ea"/>
                <a:cs typeface="Hiragino Kaku Gothic Pro W3" charset="-128"/>
              </a:rPr>
              <a:t>請求書</a:t>
            </a:r>
            <a:r>
              <a:rPr kumimoji="1" lang="en-US" altLang="ja-JP" sz="1200">
                <a:solidFill>
                  <a:schemeClr val="bg1"/>
                </a:solidFill>
                <a:latin typeface="+mn-ea"/>
                <a:cs typeface="Hiragino Kaku Gothic Pro W3" charset="-128"/>
              </a:rPr>
              <a:t>#</a:t>
            </a:r>
            <a:endParaRPr kumimoji="1" lang="ja-JP" altLang="en-US" sz="1200">
              <a:solidFill>
                <a:schemeClr val="bg1"/>
              </a:solidFill>
              <a:latin typeface="+mn-ea"/>
              <a:cs typeface="Hiragino Kaku Gothic Pro W3" charset="-128"/>
            </a:endParaRPr>
          </a:p>
        </p:txBody>
      </p:sp>
      <p:sp>
        <p:nvSpPr>
          <p:cNvPr id="1033" name="四角形: 角を丸くする 1032">
            <a:extLst>
              <a:ext uri="{FF2B5EF4-FFF2-40B4-BE49-F238E27FC236}">
                <a16:creationId xmlns:a16="http://schemas.microsoft.com/office/drawing/2014/main" id="{3A1C84F8-24A6-B6EA-16DE-AC9462AD4709}"/>
              </a:ext>
            </a:extLst>
          </p:cNvPr>
          <p:cNvSpPr/>
          <p:nvPr/>
        </p:nvSpPr>
        <p:spPr>
          <a:xfrm>
            <a:off x="1669479" y="2754347"/>
            <a:ext cx="1137376" cy="267062"/>
          </a:xfrm>
          <a:prstGeom prst="roundRect">
            <a:avLst>
              <a:gd name="adj" fmla="val 0"/>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1200000001</a:t>
            </a:r>
            <a:endParaRPr kumimoji="1" lang="ja-JP" altLang="en-US" sz="1200" b="0" i="0" u="none" strike="noStrike" kern="1200" cap="none" spc="0" normalizeH="0" baseline="0" noProof="0">
              <a:ln>
                <a:noFill/>
              </a:ln>
              <a:solidFill>
                <a:srgbClr val="000000">
                  <a:lumMod val="65000"/>
                  <a:lumOff val="35000"/>
                </a:srgbClr>
              </a:solidFill>
              <a:effectLst/>
              <a:uLnTx/>
              <a:uFillTx/>
              <a:latin typeface="Meiryo UI"/>
              <a:ea typeface="Meiryo UI"/>
              <a:cs typeface="+mn-cs"/>
            </a:endParaRPr>
          </a:p>
        </p:txBody>
      </p:sp>
      <p:sp>
        <p:nvSpPr>
          <p:cNvPr id="1034" name="四角形: 角を丸くする 1033">
            <a:extLst>
              <a:ext uri="{FF2B5EF4-FFF2-40B4-BE49-F238E27FC236}">
                <a16:creationId xmlns:a16="http://schemas.microsoft.com/office/drawing/2014/main" id="{9E08BF2F-6357-7F9E-F744-F80C29EA7940}"/>
              </a:ext>
            </a:extLst>
          </p:cNvPr>
          <p:cNvSpPr/>
          <p:nvPr/>
        </p:nvSpPr>
        <p:spPr>
          <a:xfrm>
            <a:off x="3017641" y="2759513"/>
            <a:ext cx="765818" cy="267062"/>
          </a:xfrm>
          <a:prstGeom prst="roundRect">
            <a:avLst>
              <a:gd name="adj" fmla="val 0"/>
            </a:avLst>
          </a:prstGeom>
          <a:solidFill>
            <a:schemeClr val="bg1">
              <a:lumMod val="5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200">
                <a:solidFill>
                  <a:schemeClr val="bg1"/>
                </a:solidFill>
                <a:latin typeface="+mn-ea"/>
                <a:cs typeface="Hiragino Kaku Gothic Pro W3" charset="-128"/>
              </a:rPr>
              <a:t>転記日付</a:t>
            </a:r>
            <a:endParaRPr kumimoji="1" lang="ja-JP" altLang="en-US" sz="1200">
              <a:solidFill>
                <a:schemeClr val="bg1"/>
              </a:solidFill>
              <a:latin typeface="+mn-ea"/>
              <a:cs typeface="Hiragino Kaku Gothic Pro W3" charset="-128"/>
            </a:endParaRPr>
          </a:p>
        </p:txBody>
      </p:sp>
      <p:sp>
        <p:nvSpPr>
          <p:cNvPr id="1035" name="四角形: 角を丸くする 1034">
            <a:extLst>
              <a:ext uri="{FF2B5EF4-FFF2-40B4-BE49-F238E27FC236}">
                <a16:creationId xmlns:a16="http://schemas.microsoft.com/office/drawing/2014/main" id="{C70A6FCA-003D-F1EB-0FAA-6BD7498FF566}"/>
              </a:ext>
            </a:extLst>
          </p:cNvPr>
          <p:cNvSpPr/>
          <p:nvPr/>
        </p:nvSpPr>
        <p:spPr>
          <a:xfrm>
            <a:off x="3793009" y="2759513"/>
            <a:ext cx="1137376" cy="267062"/>
          </a:xfrm>
          <a:prstGeom prst="roundRect">
            <a:avLst>
              <a:gd name="adj" fmla="val 0"/>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kumimoji="1" lang="en-US" altLang="ja-JP" sz="1200">
                <a:solidFill>
                  <a:schemeClr val="tx1">
                    <a:lumMod val="65000"/>
                    <a:lumOff val="35000"/>
                  </a:schemeClr>
                </a:solidFill>
                <a:latin typeface="+mn-ea"/>
                <a:cs typeface="Hiragino Kaku Gothic Pro W3" charset="-128"/>
              </a:rPr>
              <a:t>20251030</a:t>
            </a:r>
            <a:endParaRPr kumimoji="1" lang="ja-JP" altLang="en-US" sz="1200">
              <a:solidFill>
                <a:schemeClr val="tx1">
                  <a:lumMod val="65000"/>
                  <a:lumOff val="35000"/>
                </a:schemeClr>
              </a:solidFill>
              <a:latin typeface="+mn-ea"/>
              <a:cs typeface="Hiragino Kaku Gothic Pro W3" charset="-128"/>
            </a:endParaRPr>
          </a:p>
        </p:txBody>
      </p:sp>
      <p:sp>
        <p:nvSpPr>
          <p:cNvPr id="1036" name="四角形: 角を丸くする 1035">
            <a:extLst>
              <a:ext uri="{FF2B5EF4-FFF2-40B4-BE49-F238E27FC236}">
                <a16:creationId xmlns:a16="http://schemas.microsoft.com/office/drawing/2014/main" id="{379F33A0-AD0F-51A9-A370-BB557BED55DD}"/>
              </a:ext>
            </a:extLst>
          </p:cNvPr>
          <p:cNvSpPr/>
          <p:nvPr/>
        </p:nvSpPr>
        <p:spPr>
          <a:xfrm>
            <a:off x="7238747" y="2773162"/>
            <a:ext cx="1024545" cy="227582"/>
          </a:xfrm>
          <a:prstGeom prst="roundRect">
            <a:avLst/>
          </a:prstGeom>
          <a:solidFill>
            <a:srgbClr val="4C6680"/>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en-US" altLang="ja-JP" sz="1200">
                <a:solidFill>
                  <a:schemeClr val="bg1"/>
                </a:solidFill>
                <a:latin typeface="+mn-ea"/>
              </a:rPr>
              <a:t>TSV</a:t>
            </a:r>
            <a:r>
              <a:rPr lang="ja-JP" altLang="en-US" sz="1200">
                <a:solidFill>
                  <a:schemeClr val="bg1"/>
                </a:solidFill>
                <a:latin typeface="+mn-ea"/>
              </a:rPr>
              <a:t>変換</a:t>
            </a:r>
          </a:p>
        </p:txBody>
      </p:sp>
      <p:cxnSp>
        <p:nvCxnSpPr>
          <p:cNvPr id="1037" name="直線コネクタ 1036">
            <a:extLst>
              <a:ext uri="{FF2B5EF4-FFF2-40B4-BE49-F238E27FC236}">
                <a16:creationId xmlns:a16="http://schemas.microsoft.com/office/drawing/2014/main" id="{1C76361A-78EB-95E8-65D2-84DE40B8285D}"/>
              </a:ext>
            </a:extLst>
          </p:cNvPr>
          <p:cNvCxnSpPr>
            <a:cxnSpLocks/>
          </p:cNvCxnSpPr>
          <p:nvPr/>
        </p:nvCxnSpPr>
        <p:spPr>
          <a:xfrm>
            <a:off x="896230" y="3094428"/>
            <a:ext cx="908317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80" name="正方形/長方形 1079">
            <a:extLst>
              <a:ext uri="{FF2B5EF4-FFF2-40B4-BE49-F238E27FC236}">
                <a16:creationId xmlns:a16="http://schemas.microsoft.com/office/drawing/2014/main" id="{FBF3A946-0555-6930-7F84-BD0CE6FF51DC}"/>
              </a:ext>
            </a:extLst>
          </p:cNvPr>
          <p:cNvSpPr/>
          <p:nvPr/>
        </p:nvSpPr>
        <p:spPr>
          <a:xfrm>
            <a:off x="127460" y="2425857"/>
            <a:ext cx="597912" cy="1800000"/>
          </a:xfrm>
          <a:prstGeom prst="rect">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200">
                <a:solidFill>
                  <a:schemeClr val="accent4">
                    <a:lumMod val="65000"/>
                    <a:lumOff val="35000"/>
                  </a:schemeClr>
                </a:solidFill>
                <a:latin typeface="+mn-ea"/>
                <a:cs typeface="Hiragino Kaku Gothic Pro W3" charset="-128"/>
              </a:rPr>
              <a:t>スプシ</a:t>
            </a:r>
            <a:endParaRPr lang="en-US" altLang="ja-JP" sz="1200">
              <a:solidFill>
                <a:schemeClr val="accent4">
                  <a:lumMod val="65000"/>
                  <a:lumOff val="35000"/>
                </a:schemeClr>
              </a:solidFill>
              <a:latin typeface="+mn-ea"/>
              <a:cs typeface="Hiragino Kaku Gothic Pro W3" charset="-128"/>
            </a:endParaRPr>
          </a:p>
          <a:p>
            <a:pPr algn="ctr"/>
            <a:r>
              <a:rPr lang="ja-JP" altLang="en-US" sz="1200">
                <a:solidFill>
                  <a:schemeClr val="accent4">
                    <a:lumMod val="65000"/>
                    <a:lumOff val="35000"/>
                  </a:schemeClr>
                </a:solidFill>
                <a:latin typeface="+mn-ea"/>
                <a:cs typeface="Hiragino Kaku Gothic Pro W3" charset="-128"/>
              </a:rPr>
              <a:t>出力</a:t>
            </a:r>
            <a:endParaRPr lang="en-US" altLang="ja-JP" sz="1200">
              <a:solidFill>
                <a:schemeClr val="accent4">
                  <a:lumMod val="65000"/>
                  <a:lumOff val="35000"/>
                </a:schemeClr>
              </a:solidFill>
              <a:latin typeface="+mn-ea"/>
              <a:cs typeface="Hiragino Kaku Gothic Pro W3" charset="-128"/>
            </a:endParaRPr>
          </a:p>
        </p:txBody>
      </p:sp>
      <p:cxnSp>
        <p:nvCxnSpPr>
          <p:cNvPr id="1091" name="直線コネクタ 1090">
            <a:extLst>
              <a:ext uri="{FF2B5EF4-FFF2-40B4-BE49-F238E27FC236}">
                <a16:creationId xmlns:a16="http://schemas.microsoft.com/office/drawing/2014/main" id="{3F247A2B-ECAF-7797-7887-101089340CDC}"/>
              </a:ext>
            </a:extLst>
          </p:cNvPr>
          <p:cNvCxnSpPr>
            <a:cxnSpLocks/>
          </p:cNvCxnSpPr>
          <p:nvPr/>
        </p:nvCxnSpPr>
        <p:spPr>
          <a:xfrm flipV="1">
            <a:off x="791213" y="4291911"/>
            <a:ext cx="1116720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コンテンツ プレースホルダー 1">
            <a:extLst>
              <a:ext uri="{FF2B5EF4-FFF2-40B4-BE49-F238E27FC236}">
                <a16:creationId xmlns:a16="http://schemas.microsoft.com/office/drawing/2014/main" id="{832C4A32-6A2D-E5AD-05E2-CF08E7D746CA}"/>
              </a:ext>
            </a:extLst>
          </p:cNvPr>
          <p:cNvSpPr>
            <a:spLocks noGrp="1"/>
          </p:cNvSpPr>
          <p:nvPr>
            <p:ph idx="1"/>
          </p:nvPr>
        </p:nvSpPr>
        <p:spPr>
          <a:xfrm>
            <a:off x="336521" y="692699"/>
            <a:ext cx="11525251" cy="379413"/>
          </a:xfrm>
        </p:spPr>
        <p:txBody>
          <a:bodyPr/>
          <a:lstStyle/>
          <a:p>
            <a:r>
              <a:rPr kumimoji="1" lang="ja-JP" altLang="en-US"/>
              <a:t>経理担当者が</a:t>
            </a:r>
            <a:r>
              <a:rPr kumimoji="1" lang="en-US" altLang="ja-JP"/>
              <a:t>ZD</a:t>
            </a:r>
            <a:r>
              <a:rPr kumimoji="1" lang="ja-JP" altLang="en-US"/>
              <a:t>伝票の内容をスプレッドシート上で確認し、修正（誤った伝票通貨額の修正、不要な勘定科目レコードの削除）を行い、</a:t>
            </a:r>
            <a:r>
              <a:rPr kumimoji="1" lang="en-US" altLang="ja-JP"/>
              <a:t>TSV</a:t>
            </a:r>
            <a:r>
              <a:rPr kumimoji="1" lang="ja-JP" altLang="en-US"/>
              <a:t>変換する</a:t>
            </a:r>
          </a:p>
        </p:txBody>
      </p:sp>
      <p:sp>
        <p:nvSpPr>
          <p:cNvPr id="3" name="タイトル 2">
            <a:extLst>
              <a:ext uri="{FF2B5EF4-FFF2-40B4-BE49-F238E27FC236}">
                <a16:creationId xmlns:a16="http://schemas.microsoft.com/office/drawing/2014/main" id="{1A92523C-C420-06D0-A344-1045106C1C20}"/>
              </a:ext>
            </a:extLst>
          </p:cNvPr>
          <p:cNvSpPr>
            <a:spLocks noGrp="1"/>
          </p:cNvSpPr>
          <p:nvPr>
            <p:ph type="title"/>
          </p:nvPr>
        </p:nvSpPr>
        <p:spPr/>
        <p:txBody>
          <a:bodyPr/>
          <a:lstStyle/>
          <a:p>
            <a:r>
              <a:rPr kumimoji="1" lang="ja-JP" altLang="en-US"/>
              <a:t>変更後の運用イメージ（具体例）</a:t>
            </a:r>
          </a:p>
        </p:txBody>
      </p:sp>
      <p:sp>
        <p:nvSpPr>
          <p:cNvPr id="4" name="スライド番号プレースホルダー 3">
            <a:extLst>
              <a:ext uri="{FF2B5EF4-FFF2-40B4-BE49-F238E27FC236}">
                <a16:creationId xmlns:a16="http://schemas.microsoft.com/office/drawing/2014/main" id="{2384E6FE-A9F1-8AC7-6DA5-5970BB66D676}"/>
              </a:ext>
            </a:extLst>
          </p:cNvPr>
          <p:cNvSpPr>
            <a:spLocks noGrp="1"/>
          </p:cNvSpPr>
          <p:nvPr>
            <p:ph type="sldNum" sz="quarter" idx="10"/>
          </p:nvPr>
        </p:nvSpPr>
        <p:spPr/>
        <p:txBody>
          <a:bodyPr/>
          <a:lstStyle/>
          <a:p>
            <a:pPr>
              <a:defRPr/>
            </a:pPr>
            <a:fld id="{EB72A429-DDC7-41CC-AC2C-79132BE59620}" type="slidenum">
              <a:rPr lang="en-US" altLang="ja-JP" smtClean="0"/>
              <a:pPr>
                <a:defRPr/>
              </a:pPr>
              <a:t>40</a:t>
            </a:fld>
            <a:endParaRPr lang="en-US" altLang="ja-JP"/>
          </a:p>
        </p:txBody>
      </p:sp>
      <p:graphicFrame>
        <p:nvGraphicFramePr>
          <p:cNvPr id="1102" name="表 64">
            <a:extLst>
              <a:ext uri="{FF2B5EF4-FFF2-40B4-BE49-F238E27FC236}">
                <a16:creationId xmlns:a16="http://schemas.microsoft.com/office/drawing/2014/main" id="{AF0988D1-0853-FB61-7AA1-1DCC091643BB}"/>
              </a:ext>
            </a:extLst>
          </p:cNvPr>
          <p:cNvGraphicFramePr>
            <a:graphicFrameLocks noGrp="1"/>
          </p:cNvGraphicFramePr>
          <p:nvPr/>
        </p:nvGraphicFramePr>
        <p:xfrm>
          <a:off x="936042" y="3185986"/>
          <a:ext cx="9028944" cy="926044"/>
        </p:xfrm>
        <a:graphic>
          <a:graphicData uri="http://schemas.openxmlformats.org/drawingml/2006/table">
            <a:tbl>
              <a:tblPr>
                <a:tableStyleId>{5C22544A-7EE6-4342-B048-85BDC9FD1C3A}</a:tableStyleId>
              </a:tblPr>
              <a:tblGrid>
                <a:gridCol w="943879">
                  <a:extLst>
                    <a:ext uri="{9D8B030D-6E8A-4147-A177-3AD203B41FA5}">
                      <a16:colId xmlns:a16="http://schemas.microsoft.com/office/drawing/2014/main" val="3196283479"/>
                    </a:ext>
                  </a:extLst>
                </a:gridCol>
                <a:gridCol w="742267">
                  <a:extLst>
                    <a:ext uri="{9D8B030D-6E8A-4147-A177-3AD203B41FA5}">
                      <a16:colId xmlns:a16="http://schemas.microsoft.com/office/drawing/2014/main" val="2564232094"/>
                    </a:ext>
                  </a:extLst>
                </a:gridCol>
                <a:gridCol w="801004">
                  <a:extLst>
                    <a:ext uri="{9D8B030D-6E8A-4147-A177-3AD203B41FA5}">
                      <a16:colId xmlns:a16="http://schemas.microsoft.com/office/drawing/2014/main" val="1926503468"/>
                    </a:ext>
                  </a:extLst>
                </a:gridCol>
                <a:gridCol w="943879">
                  <a:extLst>
                    <a:ext uri="{9D8B030D-6E8A-4147-A177-3AD203B41FA5}">
                      <a16:colId xmlns:a16="http://schemas.microsoft.com/office/drawing/2014/main" val="1412782316"/>
                    </a:ext>
                  </a:extLst>
                </a:gridCol>
                <a:gridCol w="686704">
                  <a:extLst>
                    <a:ext uri="{9D8B030D-6E8A-4147-A177-3AD203B41FA5}">
                      <a16:colId xmlns:a16="http://schemas.microsoft.com/office/drawing/2014/main" val="110704672"/>
                    </a:ext>
                  </a:extLst>
                </a:gridCol>
                <a:gridCol w="685117">
                  <a:extLst>
                    <a:ext uri="{9D8B030D-6E8A-4147-A177-3AD203B41FA5}">
                      <a16:colId xmlns:a16="http://schemas.microsoft.com/office/drawing/2014/main" val="2725567175"/>
                    </a:ext>
                  </a:extLst>
                </a:gridCol>
                <a:gridCol w="943879">
                  <a:extLst>
                    <a:ext uri="{9D8B030D-6E8A-4147-A177-3AD203B41FA5}">
                      <a16:colId xmlns:a16="http://schemas.microsoft.com/office/drawing/2014/main" val="4214270838"/>
                    </a:ext>
                  </a:extLst>
                </a:gridCol>
                <a:gridCol w="729567">
                  <a:extLst>
                    <a:ext uri="{9D8B030D-6E8A-4147-A177-3AD203B41FA5}">
                      <a16:colId xmlns:a16="http://schemas.microsoft.com/office/drawing/2014/main" val="4154267150"/>
                    </a:ext>
                  </a:extLst>
                </a:gridCol>
                <a:gridCol w="801004">
                  <a:extLst>
                    <a:ext uri="{9D8B030D-6E8A-4147-A177-3AD203B41FA5}">
                      <a16:colId xmlns:a16="http://schemas.microsoft.com/office/drawing/2014/main" val="3609710782"/>
                    </a:ext>
                  </a:extLst>
                </a:gridCol>
                <a:gridCol w="1016904">
                  <a:extLst>
                    <a:ext uri="{9D8B030D-6E8A-4147-A177-3AD203B41FA5}">
                      <a16:colId xmlns:a16="http://schemas.microsoft.com/office/drawing/2014/main" val="3430545139"/>
                    </a:ext>
                  </a:extLst>
                </a:gridCol>
                <a:gridCol w="734740">
                  <a:extLst>
                    <a:ext uri="{9D8B030D-6E8A-4147-A177-3AD203B41FA5}">
                      <a16:colId xmlns:a16="http://schemas.microsoft.com/office/drawing/2014/main" val="4039057057"/>
                    </a:ext>
                  </a:extLst>
                </a:gridCol>
              </a:tblGrid>
              <a:tr h="234422">
                <a:tc>
                  <a:txBody>
                    <a:bodyPr/>
                    <a:lstStyle/>
                    <a:p>
                      <a:r>
                        <a:rPr kumimoji="1" lang="ja-JP" altLang="en-US" sz="900" b="1">
                          <a:solidFill>
                            <a:schemeClr val="tx1">
                              <a:lumMod val="65000"/>
                              <a:lumOff val="35000"/>
                            </a:schemeClr>
                          </a:solidFill>
                        </a:rPr>
                        <a:t>連番</a:t>
                      </a:r>
                    </a:p>
                  </a:txBody>
                  <a:tcPr marL="95702" marR="95702">
                    <a:lnL w="12700" cap="flat" cmpd="sng" algn="ctr">
                      <a:solidFill>
                        <a:schemeClr val="bg1">
                          <a:lumMod val="50000"/>
                        </a:schemeClr>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kumimoji="1" lang="ja-JP" altLang="en-US" sz="900" b="1">
                          <a:solidFill>
                            <a:schemeClr val="tx1">
                              <a:lumMod val="65000"/>
                              <a:lumOff val="35000"/>
                            </a:schemeClr>
                          </a:solidFill>
                        </a:rPr>
                        <a:t>伝票タイプ</a:t>
                      </a: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kumimoji="1" lang="ja-JP" altLang="en-US" sz="900" b="1">
                          <a:solidFill>
                            <a:schemeClr val="tx1">
                              <a:lumMod val="65000"/>
                              <a:lumOff val="35000"/>
                            </a:schemeClr>
                          </a:solidFill>
                        </a:rPr>
                        <a:t>転記日付</a:t>
                      </a: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kumimoji="1" lang="ja-JP" altLang="en-US" sz="900" b="1">
                          <a:solidFill>
                            <a:schemeClr val="tx1">
                              <a:lumMod val="65000"/>
                              <a:lumOff val="35000"/>
                            </a:schemeClr>
                          </a:solidFill>
                        </a:rPr>
                        <a:t>参照伝票番号</a:t>
                      </a: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kumimoji="1" lang="ja-JP" altLang="en-US" sz="900" b="1">
                          <a:solidFill>
                            <a:schemeClr val="tx1">
                              <a:lumMod val="65000"/>
                              <a:lumOff val="35000"/>
                            </a:schemeClr>
                          </a:solidFill>
                        </a:rPr>
                        <a:t>明細番号</a:t>
                      </a: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kumimoji="1" lang="ja-JP" altLang="en-US" sz="900" b="1">
                          <a:solidFill>
                            <a:schemeClr val="tx1">
                              <a:lumMod val="65000"/>
                              <a:lumOff val="35000"/>
                            </a:schemeClr>
                          </a:solidFill>
                        </a:rPr>
                        <a:t>転記</a:t>
                      </a:r>
                      <a:r>
                        <a:rPr kumimoji="1" lang="en-US" altLang="ja-JP" sz="900" b="1">
                          <a:solidFill>
                            <a:schemeClr val="tx1">
                              <a:lumMod val="65000"/>
                              <a:lumOff val="35000"/>
                            </a:schemeClr>
                          </a:solidFill>
                        </a:rPr>
                        <a:t>Key</a:t>
                      </a:r>
                      <a:endParaRPr kumimoji="1" lang="ja-JP" altLang="en-US" sz="900" b="1">
                        <a:solidFill>
                          <a:schemeClr val="tx1">
                            <a:lumMod val="65000"/>
                            <a:lumOff val="35000"/>
                          </a:schemeClr>
                        </a:solidFill>
                      </a:endParaRP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b="1">
                          <a:solidFill>
                            <a:schemeClr val="tx1">
                              <a:lumMod val="65000"/>
                              <a:lumOff val="35000"/>
                            </a:schemeClr>
                          </a:solidFill>
                        </a:rPr>
                        <a:t>得意先コード</a:t>
                      </a: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kumimoji="1" lang="en-US" altLang="ja-JP" sz="900" b="1">
                          <a:solidFill>
                            <a:schemeClr val="tx1">
                              <a:lumMod val="65000"/>
                              <a:lumOff val="35000"/>
                            </a:schemeClr>
                          </a:solidFill>
                        </a:rPr>
                        <a:t>G/L</a:t>
                      </a:r>
                      <a:endParaRPr kumimoji="1" lang="ja-JP" altLang="en-US" sz="900" b="1">
                        <a:solidFill>
                          <a:schemeClr val="tx1">
                            <a:lumMod val="65000"/>
                            <a:lumOff val="35000"/>
                          </a:schemeClr>
                        </a:solidFill>
                      </a:endParaRP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rgbClr val="4C668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kumimoji="1" lang="ja-JP" altLang="en-US" sz="900" b="1">
                          <a:solidFill>
                            <a:schemeClr val="tx1">
                              <a:lumMod val="65000"/>
                              <a:lumOff val="35000"/>
                            </a:schemeClr>
                          </a:solidFill>
                        </a:rPr>
                        <a:t>伝票通貨額</a:t>
                      </a: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rgbClr val="4C6680"/>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kumimoji="1" lang="ja-JP" altLang="en-US" sz="900" b="1">
                          <a:solidFill>
                            <a:schemeClr val="tx1">
                              <a:lumMod val="65000"/>
                              <a:lumOff val="35000"/>
                            </a:schemeClr>
                          </a:solidFill>
                        </a:rPr>
                        <a:t>ソートキー</a:t>
                      </a:r>
                    </a:p>
                  </a:txBody>
                  <a:tcPr marL="95702" marR="95702">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kumimoji="1" lang="ja-JP" altLang="en-US" sz="900" b="1">
                          <a:solidFill>
                            <a:schemeClr val="tx1">
                              <a:lumMod val="65000"/>
                              <a:lumOff val="35000"/>
                            </a:schemeClr>
                          </a:solidFill>
                        </a:rPr>
                        <a:t>支払方法</a:t>
                      </a:r>
                    </a:p>
                  </a:txBody>
                  <a:tcPr marL="95702" marR="95702">
                    <a:lnL w="9525"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51582665"/>
                  </a:ext>
                </a:extLst>
              </a:tr>
              <a:tr h="234422">
                <a:tc>
                  <a:txBody>
                    <a:bodyPr/>
                    <a:lstStyle/>
                    <a:p>
                      <a:r>
                        <a:rPr kumimoji="1" lang="en-US" altLang="ja-JP" sz="900">
                          <a:solidFill>
                            <a:schemeClr val="tx1">
                              <a:lumMod val="65000"/>
                              <a:lumOff val="35000"/>
                            </a:schemeClr>
                          </a:solidFill>
                        </a:rPr>
                        <a:t>0000000001</a:t>
                      </a:r>
                      <a:endParaRPr kumimoji="1" lang="ja-JP" altLang="en-US" sz="900">
                        <a:solidFill>
                          <a:schemeClr val="tx1">
                            <a:lumMod val="65000"/>
                            <a:lumOff val="35000"/>
                          </a:schemeClr>
                        </a:solidFill>
                      </a:endParaRPr>
                    </a:p>
                  </a:txBody>
                  <a:tcPr marL="95702" marR="95702">
                    <a:lnL w="12700" cap="flat" cmpd="sng" algn="ctr">
                      <a:solidFill>
                        <a:schemeClr val="bg1">
                          <a:lumMod val="50000"/>
                        </a:schemeClr>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a:solidFill>
                            <a:schemeClr val="tx1">
                              <a:lumMod val="65000"/>
                              <a:lumOff val="35000"/>
                            </a:schemeClr>
                          </a:solidFill>
                        </a:rPr>
                        <a:t>ZD</a:t>
                      </a: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a:solidFill>
                            <a:schemeClr val="tx1">
                              <a:lumMod val="65000"/>
                              <a:lumOff val="35000"/>
                            </a:schemeClr>
                          </a:solidFill>
                        </a:rPr>
                        <a:t>20251030</a:t>
                      </a:r>
                      <a:endParaRPr kumimoji="1" lang="ja-JP" altLang="en-US" sz="900">
                        <a:solidFill>
                          <a:schemeClr val="tx1">
                            <a:lumMod val="65000"/>
                            <a:lumOff val="35000"/>
                          </a:schemeClr>
                        </a:solidFill>
                      </a:endParaRPr>
                    </a:p>
                  </a:txBody>
                  <a:tcPr marL="95702" marR="95702">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1200000001</a:t>
                      </a:r>
                      <a:endParaRPr kumimoji="1" lang="ja-JP" altLang="en-US" sz="900" b="0" i="0" u="none" strike="noStrike" kern="1200" cap="none" spc="0" normalizeH="0" baseline="0" noProof="0">
                        <a:ln>
                          <a:noFill/>
                        </a:ln>
                        <a:solidFill>
                          <a:srgbClr val="000000">
                            <a:lumMod val="65000"/>
                            <a:lumOff val="35000"/>
                          </a:srgbClr>
                        </a:solidFill>
                        <a:effectLst/>
                        <a:uLnTx/>
                        <a:uFillTx/>
                        <a:latin typeface="Meiryo UI"/>
                        <a:ea typeface="Meiryo UI"/>
                        <a:cs typeface="+mn-cs"/>
                      </a:endParaRPr>
                    </a:p>
                  </a:txBody>
                  <a:tcPr marL="95702" marR="95702">
                    <a:lnL w="12700" cap="flat" cmpd="sng" algn="ctr">
                      <a:solidFill>
                        <a:schemeClr val="bg1">
                          <a:lumMod val="75000"/>
                        </a:schemeClr>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a:solidFill>
                            <a:schemeClr val="tx1">
                              <a:lumMod val="65000"/>
                              <a:lumOff val="35000"/>
                            </a:schemeClr>
                          </a:solidFill>
                        </a:rPr>
                        <a:t>001</a:t>
                      </a: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r>
                        <a:rPr kumimoji="1" lang="en-US" altLang="ja-JP" sz="900">
                          <a:solidFill>
                            <a:schemeClr val="tx1">
                              <a:lumMod val="65000"/>
                              <a:lumOff val="35000"/>
                            </a:schemeClr>
                          </a:solidFill>
                        </a:rPr>
                        <a:t>07</a:t>
                      </a: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r>
                        <a:rPr kumimoji="1" lang="en-US" altLang="ja-JP" sz="900">
                          <a:solidFill>
                            <a:schemeClr val="tx1">
                              <a:lumMod val="65000"/>
                              <a:lumOff val="35000"/>
                            </a:schemeClr>
                          </a:solidFill>
                        </a:rPr>
                        <a:t>1234567001</a:t>
                      </a: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12700" cap="flat" cmpd="sng" algn="ctr">
                      <a:solidFill>
                        <a:srgbClr val="4C6680"/>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r>
                        <a:rPr kumimoji="1" lang="en-US" altLang="ja-JP" sz="900">
                          <a:solidFill>
                            <a:schemeClr val="tx1">
                              <a:lumMod val="65000"/>
                              <a:lumOff val="35000"/>
                            </a:schemeClr>
                          </a:solidFill>
                        </a:rPr>
                        <a:t>1300000</a:t>
                      </a:r>
                      <a:endParaRPr kumimoji="1" lang="ja-JP" altLang="en-US" sz="900">
                        <a:solidFill>
                          <a:schemeClr val="tx1">
                            <a:lumMod val="65000"/>
                            <a:lumOff val="35000"/>
                          </a:schemeClr>
                        </a:solidFill>
                      </a:endParaRPr>
                    </a:p>
                  </a:txBody>
                  <a:tcPr marL="95702" marR="95702">
                    <a:lnL w="12700" cap="flat" cmpd="sng" algn="ctr">
                      <a:solidFill>
                        <a:srgbClr val="4C6680"/>
                      </a:solidFill>
                      <a:prstDash val="solid"/>
                      <a:round/>
                      <a:headEnd type="none" w="med" len="med"/>
                      <a:tailEnd type="none" w="med" len="med"/>
                    </a:lnL>
                    <a:lnR w="12700" cap="flat" cmpd="sng" algn="ctr">
                      <a:solidFill>
                        <a:srgbClr val="4C6680"/>
                      </a:solidFill>
                      <a:prstDash val="solid"/>
                      <a:round/>
                      <a:headEnd type="none" w="med" len="med"/>
                      <a:tailEnd type="none" w="med" len="med"/>
                    </a:lnR>
                    <a:lnT w="12700" cap="flat" cmpd="sng" algn="ctr">
                      <a:solidFill>
                        <a:srgbClr val="4C668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7E9F5"/>
                    </a:solidFill>
                  </a:tcPr>
                </a:tc>
                <a:tc>
                  <a:txBody>
                    <a:bodyPr/>
                    <a:lstStyle/>
                    <a:p>
                      <a:pPr algn="r"/>
                      <a:r>
                        <a:rPr kumimoji="1" lang="en-US" altLang="ja-JP" sz="900">
                          <a:solidFill>
                            <a:schemeClr val="tx1">
                              <a:lumMod val="65000"/>
                              <a:lumOff val="35000"/>
                            </a:schemeClr>
                          </a:solidFill>
                        </a:rPr>
                        <a:t>1,000</a:t>
                      </a:r>
                      <a:endParaRPr kumimoji="1" lang="ja-JP" altLang="en-US" sz="900">
                        <a:solidFill>
                          <a:schemeClr val="tx1">
                            <a:lumMod val="65000"/>
                            <a:lumOff val="35000"/>
                          </a:schemeClr>
                        </a:solidFill>
                      </a:endParaRPr>
                    </a:p>
                  </a:txBody>
                  <a:tcPr marL="95702" marR="95702">
                    <a:lnL w="12700" cap="flat" cmpd="sng" algn="ctr">
                      <a:solidFill>
                        <a:srgbClr val="4C6680"/>
                      </a:solidFill>
                      <a:prstDash val="solid"/>
                      <a:round/>
                      <a:headEnd type="none" w="med" len="med"/>
                      <a:tailEnd type="none" w="med" len="med"/>
                    </a:lnL>
                    <a:lnR w="12700" cap="flat" cmpd="sng" algn="ctr">
                      <a:solidFill>
                        <a:srgbClr val="4C6680"/>
                      </a:solidFill>
                      <a:prstDash val="solid"/>
                      <a:round/>
                      <a:headEnd type="none" w="med" len="med"/>
                      <a:tailEnd type="none" w="med" len="med"/>
                    </a:lnR>
                    <a:lnT w="12700" cap="flat" cmpd="sng" algn="ctr">
                      <a:solidFill>
                        <a:srgbClr val="4C668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7E9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a:solidFill>
                            <a:schemeClr val="tx1">
                              <a:lumMod val="65000"/>
                              <a:lumOff val="35000"/>
                            </a:schemeClr>
                          </a:solidFill>
                        </a:rPr>
                        <a:t>S0000001</a:t>
                      </a:r>
                      <a:r>
                        <a:rPr kumimoji="1" lang="ja-JP" altLang="en-US" sz="900">
                          <a:solidFill>
                            <a:schemeClr val="tx1">
                              <a:lumMod val="65000"/>
                              <a:lumOff val="35000"/>
                            </a:schemeClr>
                          </a:solidFill>
                        </a:rPr>
                        <a:t>*</a:t>
                      </a:r>
                      <a:r>
                        <a:rPr kumimoji="1" lang="en-US" altLang="ja-JP" sz="900">
                          <a:solidFill>
                            <a:schemeClr val="tx1">
                              <a:lumMod val="65000"/>
                              <a:lumOff val="35000"/>
                            </a:schemeClr>
                          </a:solidFill>
                        </a:rPr>
                        <a:t>01</a:t>
                      </a:r>
                      <a:endParaRPr kumimoji="1" lang="ja-JP" altLang="en-US" sz="900">
                        <a:solidFill>
                          <a:schemeClr val="tx1">
                            <a:lumMod val="65000"/>
                            <a:lumOff val="35000"/>
                          </a:schemeClr>
                        </a:solidFill>
                      </a:endParaRPr>
                    </a:p>
                  </a:txBody>
                  <a:tcPr marL="95702" marR="95702">
                    <a:lnL w="12700" cap="flat" cmpd="sng" algn="ctr">
                      <a:solidFill>
                        <a:srgbClr val="4C668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schemeClr val="tx1">
                              <a:lumMod val="65000"/>
                              <a:lumOff val="35000"/>
                            </a:schemeClr>
                          </a:solidFill>
                          <a:effectLst/>
                          <a:uLnTx/>
                          <a:uFillTx/>
                          <a:latin typeface="+mn-lt"/>
                          <a:ea typeface="+mn-ea"/>
                          <a:cs typeface="+mn-cs"/>
                        </a:rPr>
                        <a:t>T</a:t>
                      </a:r>
                      <a:endParaRPr kumimoji="1" lang="ja-JP" altLang="en-US" sz="900" b="0" i="0" u="none" strike="noStrike" kern="1200" cap="none" spc="0" normalizeH="0" baseline="0" noProof="0">
                        <a:ln>
                          <a:noFill/>
                        </a:ln>
                        <a:solidFill>
                          <a:schemeClr val="tx1">
                            <a:lumMod val="65000"/>
                            <a:lumOff val="35000"/>
                          </a:schemeClr>
                        </a:solidFill>
                        <a:effectLst/>
                        <a:uLnTx/>
                        <a:uFillTx/>
                        <a:latin typeface="+mn-lt"/>
                        <a:ea typeface="+mn-ea"/>
                        <a:cs typeface="+mn-cs"/>
                      </a:endParaRPr>
                    </a:p>
                  </a:txBody>
                  <a:tcPr marL="95702" marR="95702">
                    <a:lnL w="9525"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2429405040"/>
                  </a:ext>
                </a:extLst>
              </a:tr>
              <a:tr h="1704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0000000001</a:t>
                      </a:r>
                      <a:endParaRPr kumimoji="1" lang="ja-JP" altLang="en-US" sz="900" b="0" i="0" u="none" strike="noStrike" kern="1200" cap="none" spc="0" normalizeH="0" baseline="0" noProof="0">
                        <a:ln>
                          <a:noFill/>
                        </a:ln>
                        <a:solidFill>
                          <a:srgbClr val="000000">
                            <a:lumMod val="65000"/>
                            <a:lumOff val="35000"/>
                          </a:srgbClr>
                        </a:solidFill>
                        <a:effectLst/>
                        <a:uLnTx/>
                        <a:uFillTx/>
                        <a:latin typeface="Meiryo UI"/>
                        <a:ea typeface="Meiryo UI"/>
                        <a:cs typeface="+mn-cs"/>
                      </a:endParaRPr>
                    </a:p>
                  </a:txBody>
                  <a:tcPr marL="95702" marR="95702">
                    <a:lnL w="12700" cap="flat" cmpd="sng" algn="ctr">
                      <a:solidFill>
                        <a:schemeClr val="bg1">
                          <a:lumMod val="50000"/>
                        </a:schemeClr>
                      </a:solid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a:solidFill>
                            <a:schemeClr val="tx1">
                              <a:lumMod val="65000"/>
                              <a:lumOff val="35000"/>
                            </a:schemeClr>
                          </a:solidFill>
                        </a:rPr>
                        <a:t>ZD</a:t>
                      </a: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20251030</a:t>
                      </a:r>
                      <a:endParaRPr kumimoji="1" lang="ja-JP" altLang="en-US" sz="900" b="0" i="0" u="none" strike="noStrike" kern="1200" cap="none" spc="0" normalizeH="0" baseline="0" noProof="0">
                        <a:ln>
                          <a:noFill/>
                        </a:ln>
                        <a:solidFill>
                          <a:srgbClr val="000000">
                            <a:lumMod val="65000"/>
                            <a:lumOff val="35000"/>
                          </a:srgbClr>
                        </a:solidFill>
                        <a:effectLst/>
                        <a:uLnTx/>
                        <a:uFillTx/>
                        <a:latin typeface="Meiryo UI"/>
                        <a:ea typeface="Meiryo UI"/>
                        <a:cs typeface="+mn-cs"/>
                      </a:endParaRPr>
                    </a:p>
                  </a:txBody>
                  <a:tcPr marL="95702" marR="95702">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1200000001</a:t>
                      </a:r>
                      <a:endParaRPr kumimoji="1" lang="ja-JP" altLang="en-US" sz="900" b="0" i="0" u="none" strike="noStrike" kern="1200" cap="none" spc="0" normalizeH="0" baseline="0" noProof="0">
                        <a:ln>
                          <a:noFill/>
                        </a:ln>
                        <a:solidFill>
                          <a:srgbClr val="000000">
                            <a:lumMod val="65000"/>
                            <a:lumOff val="35000"/>
                          </a:srgbClr>
                        </a:solidFill>
                        <a:effectLst/>
                        <a:uLnTx/>
                        <a:uFillTx/>
                        <a:latin typeface="Meiryo UI"/>
                        <a:ea typeface="Meiryo UI"/>
                        <a:cs typeface="+mn-cs"/>
                      </a:endParaRPr>
                    </a:p>
                  </a:txBody>
                  <a:tcPr marL="95702" marR="95702">
                    <a:lnL w="12700" cap="flat" cmpd="sng" algn="ctr">
                      <a:solidFill>
                        <a:schemeClr val="bg1">
                          <a:lumMod val="75000"/>
                        </a:schemeClr>
                      </a:solid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r>
                        <a:rPr kumimoji="1" lang="en-US" altLang="ja-JP" sz="900">
                          <a:solidFill>
                            <a:schemeClr val="tx1">
                              <a:lumMod val="65000"/>
                              <a:lumOff val="35000"/>
                            </a:schemeClr>
                          </a:solidFill>
                        </a:rPr>
                        <a:t>002</a:t>
                      </a: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r>
                        <a:rPr kumimoji="1" lang="en-US" altLang="ja-JP" sz="900">
                          <a:solidFill>
                            <a:schemeClr val="tx1">
                              <a:lumMod val="65000"/>
                              <a:lumOff val="35000"/>
                            </a:schemeClr>
                          </a:solidFill>
                        </a:rPr>
                        <a:t>40</a:t>
                      </a: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12700" cap="flat" cmpd="sng" algn="ctr">
                      <a:solidFill>
                        <a:srgbClr val="4C668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a:solidFill>
                            <a:schemeClr val="tx1">
                              <a:lumMod val="65000"/>
                              <a:lumOff val="35000"/>
                            </a:schemeClr>
                          </a:solidFill>
                        </a:rPr>
                        <a:t>8550990</a:t>
                      </a:r>
                      <a:endParaRPr kumimoji="1" lang="ja-JP" altLang="en-US" sz="900">
                        <a:solidFill>
                          <a:schemeClr val="tx1">
                            <a:lumMod val="65000"/>
                            <a:lumOff val="35000"/>
                          </a:schemeClr>
                        </a:solidFill>
                      </a:endParaRPr>
                    </a:p>
                  </a:txBody>
                  <a:tcPr marL="95702" marR="95702">
                    <a:lnL w="12700" cap="flat" cmpd="sng" algn="ctr">
                      <a:solidFill>
                        <a:srgbClr val="4C6680"/>
                      </a:solidFill>
                      <a:prstDash val="solid"/>
                      <a:round/>
                      <a:headEnd type="none" w="med" len="med"/>
                      <a:tailEnd type="none" w="med" len="med"/>
                    </a:lnL>
                    <a:lnR w="12700" cap="flat" cmpd="sng" algn="ctr">
                      <a:solidFill>
                        <a:srgbClr val="4C668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7E9F5"/>
                    </a:solidFill>
                  </a:tcPr>
                </a:tc>
                <a:tc>
                  <a:txBody>
                    <a:bodyPr/>
                    <a:lstStyle/>
                    <a:p>
                      <a:pPr algn="r"/>
                      <a:r>
                        <a:rPr kumimoji="1" lang="en-US" altLang="ja-JP" sz="900">
                          <a:solidFill>
                            <a:schemeClr val="tx1">
                              <a:lumMod val="65000"/>
                              <a:lumOff val="35000"/>
                            </a:schemeClr>
                          </a:solidFill>
                        </a:rPr>
                        <a:t>1</a:t>
                      </a:r>
                      <a:endParaRPr kumimoji="1" lang="ja-JP" altLang="en-US" sz="900">
                        <a:solidFill>
                          <a:schemeClr val="tx1">
                            <a:lumMod val="65000"/>
                            <a:lumOff val="35000"/>
                          </a:schemeClr>
                        </a:solidFill>
                      </a:endParaRPr>
                    </a:p>
                  </a:txBody>
                  <a:tcPr marL="95702" marR="95702">
                    <a:lnL w="12700" cap="flat" cmpd="sng" algn="ctr">
                      <a:solidFill>
                        <a:srgbClr val="4C6680"/>
                      </a:solidFill>
                      <a:prstDash val="solid"/>
                      <a:round/>
                      <a:headEnd type="none" w="med" len="med"/>
                      <a:tailEnd type="none" w="med" len="med"/>
                    </a:lnL>
                    <a:lnR w="12700" cap="flat" cmpd="sng" algn="ctr">
                      <a:solidFill>
                        <a:srgbClr val="4C668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7E9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900">
                        <a:solidFill>
                          <a:schemeClr val="tx1">
                            <a:lumMod val="65000"/>
                            <a:lumOff val="35000"/>
                          </a:schemeClr>
                        </a:solidFill>
                      </a:endParaRPr>
                    </a:p>
                  </a:txBody>
                  <a:tcPr marL="95702" marR="95702">
                    <a:lnL w="12700" cap="flat" cmpd="sng" algn="ctr">
                      <a:solidFill>
                        <a:srgbClr val="4C668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endParaRPr lang="ja-JP" altLang="en-US" sz="900">
                        <a:solidFill>
                          <a:schemeClr val="tx1">
                            <a:lumMod val="65000"/>
                            <a:lumOff val="35000"/>
                          </a:schemeClr>
                        </a:solidFill>
                        <a:latin typeface="+mn-ea"/>
                      </a:endParaRPr>
                    </a:p>
                  </a:txBody>
                  <a:tcPr marL="95702" marR="95702">
                    <a:lnL w="9525"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553886454"/>
                  </a:ext>
                </a:extLst>
              </a:tr>
              <a:tr h="1704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0000000001</a:t>
                      </a:r>
                      <a:endParaRPr kumimoji="1" lang="ja-JP" altLang="en-US" sz="900" b="0" i="0" u="none" strike="noStrike" kern="1200" cap="none" spc="0" normalizeH="0" baseline="0" noProof="0">
                        <a:ln>
                          <a:noFill/>
                        </a:ln>
                        <a:solidFill>
                          <a:srgbClr val="000000">
                            <a:lumMod val="65000"/>
                            <a:lumOff val="35000"/>
                          </a:srgbClr>
                        </a:solidFill>
                        <a:effectLst/>
                        <a:uLnTx/>
                        <a:uFillTx/>
                        <a:latin typeface="Meiryo UI"/>
                        <a:ea typeface="Meiryo UI"/>
                        <a:cs typeface="+mn-cs"/>
                      </a:endParaRPr>
                    </a:p>
                  </a:txBody>
                  <a:tcPr marL="95702" marR="95702">
                    <a:lnL w="12700" cap="flat" cmpd="sng" algn="ctr">
                      <a:solidFill>
                        <a:schemeClr val="bg1">
                          <a:lumMod val="50000"/>
                        </a:schemeClr>
                      </a:solid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a:solidFill>
                            <a:schemeClr val="tx1">
                              <a:lumMod val="65000"/>
                              <a:lumOff val="35000"/>
                            </a:schemeClr>
                          </a:solidFill>
                        </a:rPr>
                        <a:t>ZD</a:t>
                      </a: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20251030</a:t>
                      </a:r>
                      <a:endParaRPr kumimoji="1" lang="ja-JP" altLang="en-US" sz="900" b="0" i="0" u="none" strike="noStrike" kern="1200" cap="none" spc="0" normalizeH="0" baseline="0" noProof="0">
                        <a:ln>
                          <a:noFill/>
                        </a:ln>
                        <a:solidFill>
                          <a:srgbClr val="000000">
                            <a:lumMod val="65000"/>
                            <a:lumOff val="35000"/>
                          </a:srgbClr>
                        </a:solidFill>
                        <a:effectLst/>
                        <a:uLnTx/>
                        <a:uFillTx/>
                        <a:latin typeface="Meiryo UI"/>
                        <a:ea typeface="Meiryo UI"/>
                        <a:cs typeface="+mn-cs"/>
                      </a:endParaRPr>
                    </a:p>
                  </a:txBody>
                  <a:tcPr marL="95702" marR="95702">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1200000001</a:t>
                      </a:r>
                      <a:endParaRPr kumimoji="1" lang="ja-JP" altLang="en-US" sz="900" b="0" i="0" u="none" strike="noStrike" kern="1200" cap="none" spc="0" normalizeH="0" baseline="0" noProof="0">
                        <a:ln>
                          <a:noFill/>
                        </a:ln>
                        <a:solidFill>
                          <a:srgbClr val="000000">
                            <a:lumMod val="65000"/>
                            <a:lumOff val="35000"/>
                          </a:srgbClr>
                        </a:solidFill>
                        <a:effectLst/>
                        <a:uLnTx/>
                        <a:uFillTx/>
                        <a:latin typeface="Meiryo UI"/>
                        <a:ea typeface="Meiryo UI"/>
                        <a:cs typeface="+mn-cs"/>
                      </a:endParaRPr>
                    </a:p>
                  </a:txBody>
                  <a:tcPr marL="95702" marR="95702">
                    <a:lnL w="12700" cap="flat" cmpd="sng" algn="ctr">
                      <a:solidFill>
                        <a:schemeClr val="bg1">
                          <a:lumMod val="75000"/>
                        </a:schemeClr>
                      </a:solid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r>
                        <a:rPr kumimoji="1" lang="en-US" altLang="ja-JP" sz="900">
                          <a:solidFill>
                            <a:schemeClr val="tx1">
                              <a:lumMod val="65000"/>
                              <a:lumOff val="35000"/>
                            </a:schemeClr>
                          </a:solidFill>
                        </a:rPr>
                        <a:t>003</a:t>
                      </a: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r>
                        <a:rPr kumimoji="1" lang="en-US" altLang="ja-JP" sz="900">
                          <a:solidFill>
                            <a:schemeClr val="tx1">
                              <a:lumMod val="65000"/>
                              <a:lumOff val="35000"/>
                            </a:schemeClr>
                          </a:solidFill>
                        </a:rPr>
                        <a:t>50</a:t>
                      </a: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12700" cap="flat" cmpd="sng" algn="ctr">
                      <a:solidFill>
                        <a:srgbClr val="4C668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r>
                        <a:rPr kumimoji="1" lang="en-US" altLang="ja-JP" sz="900">
                          <a:solidFill>
                            <a:schemeClr val="tx1">
                              <a:lumMod val="65000"/>
                              <a:lumOff val="35000"/>
                            </a:schemeClr>
                          </a:solidFill>
                        </a:rPr>
                        <a:t>5910110</a:t>
                      </a:r>
                      <a:endParaRPr kumimoji="1" lang="ja-JP" altLang="en-US" sz="900">
                        <a:solidFill>
                          <a:schemeClr val="tx1">
                            <a:lumMod val="65000"/>
                            <a:lumOff val="35000"/>
                          </a:schemeClr>
                        </a:solidFill>
                      </a:endParaRPr>
                    </a:p>
                  </a:txBody>
                  <a:tcPr marL="95702" marR="95702">
                    <a:lnL w="12700" cap="flat" cmpd="sng" algn="ctr">
                      <a:solidFill>
                        <a:srgbClr val="4C6680"/>
                      </a:solidFill>
                      <a:prstDash val="solid"/>
                      <a:round/>
                      <a:headEnd type="none" w="med" len="med"/>
                      <a:tailEnd type="none" w="med" len="med"/>
                    </a:lnL>
                    <a:lnR w="12700" cap="flat" cmpd="sng" algn="ctr">
                      <a:solidFill>
                        <a:srgbClr val="4C668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4C6680"/>
                      </a:solidFill>
                      <a:prstDash val="solid"/>
                      <a:round/>
                      <a:headEnd type="none" w="med" len="med"/>
                      <a:tailEnd type="none" w="med" len="med"/>
                    </a:lnB>
                    <a:lnTlToBr w="12700" cmpd="sng">
                      <a:noFill/>
                      <a:prstDash val="solid"/>
                    </a:lnTlToBr>
                    <a:lnBlToTr w="12700" cmpd="sng">
                      <a:noFill/>
                      <a:prstDash val="solid"/>
                    </a:lnBlToTr>
                    <a:solidFill>
                      <a:srgbClr val="D7E9F5"/>
                    </a:solidFill>
                  </a:tcPr>
                </a:tc>
                <a:tc>
                  <a:txBody>
                    <a:bodyPr/>
                    <a:lstStyle/>
                    <a:p>
                      <a:pPr algn="r"/>
                      <a:r>
                        <a:rPr kumimoji="1" lang="en-US" altLang="ja-JP" sz="900">
                          <a:solidFill>
                            <a:schemeClr val="tx1">
                              <a:lumMod val="65000"/>
                              <a:lumOff val="35000"/>
                            </a:schemeClr>
                          </a:solidFill>
                        </a:rPr>
                        <a:t>1,001</a:t>
                      </a:r>
                      <a:endParaRPr kumimoji="1" lang="ja-JP" altLang="en-US" sz="900">
                        <a:solidFill>
                          <a:schemeClr val="tx1">
                            <a:lumMod val="65000"/>
                            <a:lumOff val="35000"/>
                          </a:schemeClr>
                        </a:solidFill>
                      </a:endParaRPr>
                    </a:p>
                  </a:txBody>
                  <a:tcPr marL="95702" marR="95702">
                    <a:lnL w="12700" cap="flat" cmpd="sng" algn="ctr">
                      <a:solidFill>
                        <a:srgbClr val="4C6680"/>
                      </a:solidFill>
                      <a:prstDash val="solid"/>
                      <a:round/>
                      <a:headEnd type="none" w="med" len="med"/>
                      <a:tailEnd type="none" w="med" len="med"/>
                    </a:lnL>
                    <a:lnR w="12700" cap="flat" cmpd="sng" algn="ctr">
                      <a:solidFill>
                        <a:srgbClr val="4C668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4C6680"/>
                      </a:solidFill>
                      <a:prstDash val="solid"/>
                      <a:round/>
                      <a:headEnd type="none" w="med" len="med"/>
                      <a:tailEnd type="none" w="med" len="med"/>
                    </a:lnB>
                    <a:lnTlToBr w="12700" cmpd="sng">
                      <a:noFill/>
                      <a:prstDash val="solid"/>
                    </a:lnTlToBr>
                    <a:lnBlToTr w="12700" cmpd="sng">
                      <a:noFill/>
                      <a:prstDash val="solid"/>
                    </a:lnBlToTr>
                    <a:solidFill>
                      <a:srgbClr val="D7E9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900" b="0" i="0" u="none" strike="noStrike" kern="1200" cap="none" spc="0" normalizeH="0" baseline="0" noProof="0">
                        <a:ln>
                          <a:noFill/>
                        </a:ln>
                        <a:solidFill>
                          <a:schemeClr val="tx1">
                            <a:lumMod val="65000"/>
                            <a:lumOff val="35000"/>
                          </a:schemeClr>
                        </a:solidFill>
                        <a:effectLst/>
                        <a:uLnTx/>
                        <a:uFillTx/>
                        <a:latin typeface="Meiryo UI"/>
                        <a:ea typeface="Meiryo UI"/>
                        <a:cs typeface="+mn-cs"/>
                      </a:endParaRPr>
                    </a:p>
                  </a:txBody>
                  <a:tcPr marL="95702" marR="95702">
                    <a:lnL w="12700" cap="flat" cmpd="sng" algn="ctr">
                      <a:solidFill>
                        <a:srgbClr val="4C668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900" b="0" i="0" u="none" strike="noStrike" kern="1200" cap="none" spc="0" normalizeH="0" baseline="0" noProof="0">
                        <a:ln>
                          <a:noFill/>
                        </a:ln>
                        <a:solidFill>
                          <a:schemeClr val="tx1">
                            <a:lumMod val="65000"/>
                            <a:lumOff val="35000"/>
                          </a:schemeClr>
                        </a:solidFill>
                        <a:effectLst/>
                        <a:uLnTx/>
                        <a:uFillTx/>
                        <a:latin typeface="Meiryo UI"/>
                        <a:ea typeface="Meiryo UI"/>
                        <a:cs typeface="+mn-cs"/>
                      </a:endParaRPr>
                    </a:p>
                  </a:txBody>
                  <a:tcPr marL="95702" marR="95702">
                    <a:lnL w="9525"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2953791528"/>
                  </a:ext>
                </a:extLst>
              </a:tr>
            </a:tbl>
          </a:graphicData>
        </a:graphic>
      </p:graphicFrame>
      <p:sp>
        <p:nvSpPr>
          <p:cNvPr id="24" name="フローチャート: 結合子 23">
            <a:extLst>
              <a:ext uri="{FF2B5EF4-FFF2-40B4-BE49-F238E27FC236}">
                <a16:creationId xmlns:a16="http://schemas.microsoft.com/office/drawing/2014/main" id="{E13617A0-9BFD-EF46-DBA0-C4BA847027EC}"/>
              </a:ext>
            </a:extLst>
          </p:cNvPr>
          <p:cNvSpPr/>
          <p:nvPr/>
        </p:nvSpPr>
        <p:spPr>
          <a:xfrm>
            <a:off x="127459" y="2425858"/>
            <a:ext cx="216000" cy="216000"/>
          </a:xfrm>
          <a:prstGeom prst="flowChartConnector">
            <a:avLst/>
          </a:prstGeom>
          <a:solidFill>
            <a:schemeClr val="bg1">
              <a:lumMod val="6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en-US" altLang="ja-JP" sz="1200" b="1">
                <a:solidFill>
                  <a:schemeClr val="bg1"/>
                </a:solidFill>
                <a:latin typeface="+mn-ea"/>
                <a:cs typeface="Hiragino Kaku Gothic Pro W3" charset="-128"/>
              </a:rPr>
              <a:t>1</a:t>
            </a:r>
            <a:endParaRPr kumimoji="1" lang="ja-JP" altLang="en-US" sz="1200" b="1">
              <a:solidFill>
                <a:schemeClr val="bg1"/>
              </a:solidFill>
              <a:latin typeface="+mn-ea"/>
              <a:cs typeface="Hiragino Kaku Gothic Pro W3" charset="-128"/>
            </a:endParaRPr>
          </a:p>
        </p:txBody>
      </p:sp>
      <p:sp>
        <p:nvSpPr>
          <p:cNvPr id="35" name="正方形/長方形 34">
            <a:extLst>
              <a:ext uri="{FF2B5EF4-FFF2-40B4-BE49-F238E27FC236}">
                <a16:creationId xmlns:a16="http://schemas.microsoft.com/office/drawing/2014/main" id="{698C7DB0-CA9F-2CF8-DF1D-01B0B06CB599}"/>
              </a:ext>
            </a:extLst>
          </p:cNvPr>
          <p:cNvSpPr/>
          <p:nvPr/>
        </p:nvSpPr>
        <p:spPr>
          <a:xfrm>
            <a:off x="5973772" y="2717907"/>
            <a:ext cx="1178068" cy="345419"/>
          </a:xfrm>
          <a:prstGeom prst="rect">
            <a:avLst/>
          </a:prstGeom>
          <a:noFill/>
          <a:ln w="952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endParaRPr kumimoji="1" lang="ja-JP" altLang="en-US" sz="1400">
              <a:solidFill>
                <a:schemeClr val="accent4">
                  <a:lumMod val="65000"/>
                  <a:lumOff val="35000"/>
                </a:schemeClr>
              </a:solidFill>
              <a:latin typeface="+mn-ea"/>
              <a:cs typeface="Hiragino Kaku Gothic Pro W3" charset="-128"/>
            </a:endParaRPr>
          </a:p>
        </p:txBody>
      </p:sp>
      <p:sp>
        <p:nvSpPr>
          <p:cNvPr id="37" name="正方形/長方形 36">
            <a:extLst>
              <a:ext uri="{FF2B5EF4-FFF2-40B4-BE49-F238E27FC236}">
                <a16:creationId xmlns:a16="http://schemas.microsoft.com/office/drawing/2014/main" id="{EED49DDC-B1F8-98F8-95AF-0ABC86E4C327}"/>
              </a:ext>
            </a:extLst>
          </p:cNvPr>
          <p:cNvSpPr/>
          <p:nvPr/>
        </p:nvSpPr>
        <p:spPr>
          <a:xfrm>
            <a:off x="10184577" y="2429884"/>
            <a:ext cx="1872000" cy="17532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182563" indent="-182563">
              <a:lnSpc>
                <a:spcPts val="1400"/>
              </a:lnSpc>
              <a:buFont typeface="+mj-ea"/>
              <a:buAutoNum type="circleNumDbPlain"/>
            </a:pPr>
            <a:r>
              <a:rPr kumimoji="1" lang="ja-JP" altLang="en-US" sz="1050">
                <a:solidFill>
                  <a:schemeClr val="accent4">
                    <a:lumMod val="65000"/>
                    <a:lumOff val="35000"/>
                  </a:schemeClr>
                </a:solidFill>
                <a:latin typeface="+mn-ea"/>
                <a:cs typeface="Hiragino Kaku Gothic Pro W3" charset="-128"/>
              </a:rPr>
              <a:t>実行ボタンを押下し、</a:t>
            </a:r>
            <a:r>
              <a:rPr lang="ja-JP" altLang="en-US" sz="1050" b="1">
                <a:solidFill>
                  <a:schemeClr val="accent4">
                    <a:lumMod val="65000"/>
                    <a:lumOff val="35000"/>
                  </a:schemeClr>
                </a:solidFill>
                <a:latin typeface="+mn-ea"/>
                <a:cs typeface="Hiragino Kaku Gothic Pro W3" charset="-128"/>
              </a:rPr>
              <a:t>伝票明細項目</a:t>
            </a:r>
            <a:r>
              <a:rPr lang="en-US" altLang="ja-JP" sz="1050" b="1">
                <a:solidFill>
                  <a:schemeClr val="accent4">
                    <a:lumMod val="65000"/>
                    <a:lumOff val="35000"/>
                  </a:schemeClr>
                </a:solidFill>
                <a:latin typeface="+mn-ea"/>
                <a:cs typeface="Hiragino Kaku Gothic Pro W3" charset="-128"/>
              </a:rPr>
              <a:t>(69</a:t>
            </a:r>
            <a:r>
              <a:rPr lang="ja-JP" altLang="en-US" sz="1050" b="1">
                <a:solidFill>
                  <a:schemeClr val="accent4">
                    <a:lumMod val="65000"/>
                    <a:lumOff val="35000"/>
                  </a:schemeClr>
                </a:solidFill>
                <a:latin typeface="+mn-ea"/>
                <a:cs typeface="Hiragino Kaku Gothic Pro W3" charset="-128"/>
              </a:rPr>
              <a:t>項目</a:t>
            </a:r>
            <a:r>
              <a:rPr lang="en-US" altLang="ja-JP" sz="1050" b="1">
                <a:solidFill>
                  <a:schemeClr val="accent4">
                    <a:lumMod val="65000"/>
                    <a:lumOff val="35000"/>
                  </a:schemeClr>
                </a:solidFill>
                <a:latin typeface="+mn-ea"/>
                <a:cs typeface="Hiragino Kaku Gothic Pro W3" charset="-128"/>
              </a:rPr>
              <a:t>)</a:t>
            </a:r>
            <a:r>
              <a:rPr lang="ja-JP" altLang="en-US" sz="1050" b="1">
                <a:solidFill>
                  <a:schemeClr val="accent4">
                    <a:lumMod val="65000"/>
                    <a:lumOff val="35000"/>
                  </a:schemeClr>
                </a:solidFill>
                <a:latin typeface="+mn-ea"/>
                <a:cs typeface="Hiragino Kaku Gothic Pro W3" charset="-128"/>
              </a:rPr>
              <a:t>をスプレッドシート上に出力</a:t>
            </a:r>
            <a:r>
              <a:rPr lang="ja-JP" altLang="en-US" sz="1050">
                <a:solidFill>
                  <a:schemeClr val="accent4">
                    <a:lumMod val="65000"/>
                    <a:lumOff val="35000"/>
                  </a:schemeClr>
                </a:solidFill>
                <a:latin typeface="+mn-ea"/>
                <a:cs typeface="Hiragino Kaku Gothic Pro W3" charset="-128"/>
              </a:rPr>
              <a:t>する</a:t>
            </a:r>
            <a:endParaRPr lang="en-US" altLang="ja-JP" sz="1050">
              <a:solidFill>
                <a:schemeClr val="accent4">
                  <a:lumMod val="65000"/>
                  <a:lumOff val="35000"/>
                </a:schemeClr>
              </a:solidFill>
              <a:latin typeface="+mn-ea"/>
              <a:cs typeface="Hiragino Kaku Gothic Pro W3" charset="-128"/>
            </a:endParaRPr>
          </a:p>
        </p:txBody>
      </p:sp>
      <p:sp>
        <p:nvSpPr>
          <p:cNvPr id="40" name="正方形/長方形 39">
            <a:extLst>
              <a:ext uri="{FF2B5EF4-FFF2-40B4-BE49-F238E27FC236}">
                <a16:creationId xmlns:a16="http://schemas.microsoft.com/office/drawing/2014/main" id="{3669DDE5-E125-DAD5-07CA-C5CB957A7A8C}"/>
              </a:ext>
            </a:extLst>
          </p:cNvPr>
          <p:cNvSpPr/>
          <p:nvPr/>
        </p:nvSpPr>
        <p:spPr>
          <a:xfrm>
            <a:off x="791213" y="2019162"/>
            <a:ext cx="9324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200">
                <a:solidFill>
                  <a:schemeClr val="accent4">
                    <a:lumMod val="65000"/>
                    <a:lumOff val="35000"/>
                  </a:schemeClr>
                </a:solidFill>
                <a:latin typeface="+mn-ea"/>
                <a:cs typeface="Hiragino Kaku Gothic Pro W3" charset="-128"/>
              </a:rPr>
              <a:t>画面イメージ</a:t>
            </a:r>
            <a:endParaRPr kumimoji="1" lang="ja-JP" altLang="en-US" sz="1200">
              <a:solidFill>
                <a:schemeClr val="accent4">
                  <a:lumMod val="65000"/>
                  <a:lumOff val="35000"/>
                </a:schemeClr>
              </a:solidFill>
              <a:latin typeface="+mn-ea"/>
              <a:cs typeface="Hiragino Kaku Gothic Pro W3" charset="-128"/>
            </a:endParaRPr>
          </a:p>
        </p:txBody>
      </p:sp>
      <p:cxnSp>
        <p:nvCxnSpPr>
          <p:cNvPr id="42" name="直線コネクタ 41">
            <a:extLst>
              <a:ext uri="{FF2B5EF4-FFF2-40B4-BE49-F238E27FC236}">
                <a16:creationId xmlns:a16="http://schemas.microsoft.com/office/drawing/2014/main" id="{E068DA40-7E33-91F6-4A06-3BDA3B6CBB70}"/>
              </a:ext>
            </a:extLst>
          </p:cNvPr>
          <p:cNvCxnSpPr>
            <a:cxnSpLocks/>
          </p:cNvCxnSpPr>
          <p:nvPr/>
        </p:nvCxnSpPr>
        <p:spPr>
          <a:xfrm flipV="1">
            <a:off x="791213" y="2313819"/>
            <a:ext cx="9324000" cy="0"/>
          </a:xfrm>
          <a:prstGeom prst="line">
            <a:avLst/>
          </a:prstGeom>
          <a:ln>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46" name="正方形/長方形 45">
            <a:extLst>
              <a:ext uri="{FF2B5EF4-FFF2-40B4-BE49-F238E27FC236}">
                <a16:creationId xmlns:a16="http://schemas.microsoft.com/office/drawing/2014/main" id="{05F7167A-6D73-F081-0949-1DE4C7A58B26}"/>
              </a:ext>
            </a:extLst>
          </p:cNvPr>
          <p:cNvSpPr/>
          <p:nvPr/>
        </p:nvSpPr>
        <p:spPr>
          <a:xfrm>
            <a:off x="10184577" y="2019162"/>
            <a:ext cx="1872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200">
                <a:solidFill>
                  <a:schemeClr val="accent4">
                    <a:lumMod val="65000"/>
                    <a:lumOff val="35000"/>
                  </a:schemeClr>
                </a:solidFill>
                <a:latin typeface="+mn-ea"/>
                <a:cs typeface="Hiragino Kaku Gothic Pro W3" charset="-128"/>
              </a:rPr>
              <a:t>詳細</a:t>
            </a:r>
          </a:p>
        </p:txBody>
      </p:sp>
      <p:cxnSp>
        <p:nvCxnSpPr>
          <p:cNvPr id="47" name="直線コネクタ 46">
            <a:extLst>
              <a:ext uri="{FF2B5EF4-FFF2-40B4-BE49-F238E27FC236}">
                <a16:creationId xmlns:a16="http://schemas.microsoft.com/office/drawing/2014/main" id="{9AD199AC-C5F7-62A0-F762-492F25DC903B}"/>
              </a:ext>
            </a:extLst>
          </p:cNvPr>
          <p:cNvCxnSpPr>
            <a:cxnSpLocks/>
          </p:cNvCxnSpPr>
          <p:nvPr/>
        </p:nvCxnSpPr>
        <p:spPr>
          <a:xfrm>
            <a:off x="10184578" y="2313819"/>
            <a:ext cx="1872000" cy="0"/>
          </a:xfrm>
          <a:prstGeom prst="line">
            <a:avLst/>
          </a:prstGeom>
          <a:ln>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49" name="正方形/長方形 48">
            <a:extLst>
              <a:ext uri="{FF2B5EF4-FFF2-40B4-BE49-F238E27FC236}">
                <a16:creationId xmlns:a16="http://schemas.microsoft.com/office/drawing/2014/main" id="{309CFB0F-1B27-99E0-BF9E-E8494A5E7263}"/>
              </a:ext>
            </a:extLst>
          </p:cNvPr>
          <p:cNvSpPr/>
          <p:nvPr/>
        </p:nvSpPr>
        <p:spPr>
          <a:xfrm>
            <a:off x="10184577" y="4377734"/>
            <a:ext cx="1872000" cy="178993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182563" indent="-182563">
              <a:lnSpc>
                <a:spcPts val="1400"/>
              </a:lnSpc>
              <a:buFont typeface="+mj-ea"/>
              <a:buAutoNum type="circleNumDbPlain" startAt="2"/>
            </a:pPr>
            <a:r>
              <a:rPr lang="ja-JP" altLang="en-US" sz="1050">
                <a:solidFill>
                  <a:schemeClr val="accent4">
                    <a:lumMod val="65000"/>
                    <a:lumOff val="35000"/>
                  </a:schemeClr>
                </a:solidFill>
                <a:latin typeface="+mn-ea"/>
                <a:cs typeface="Hiragino Kaku Gothic Pro W3" charset="-128"/>
              </a:rPr>
              <a:t>経理担当者が</a:t>
            </a:r>
            <a:r>
              <a:rPr lang="en-US" altLang="ja-JP" sz="1050" b="1">
                <a:solidFill>
                  <a:schemeClr val="accent4">
                    <a:lumMod val="65000"/>
                    <a:lumOff val="35000"/>
                  </a:schemeClr>
                </a:solidFill>
                <a:latin typeface="+mn-ea"/>
                <a:cs typeface="Hiragino Kaku Gothic Pro W3" charset="-128"/>
              </a:rPr>
              <a:t>ZD</a:t>
            </a:r>
            <a:r>
              <a:rPr lang="ja-JP" altLang="en-US" sz="1050" b="1">
                <a:solidFill>
                  <a:schemeClr val="accent4">
                    <a:lumMod val="65000"/>
                    <a:lumOff val="35000"/>
                  </a:schemeClr>
                </a:solidFill>
                <a:latin typeface="+mn-ea"/>
                <a:cs typeface="Hiragino Kaku Gothic Pro W3" charset="-128"/>
              </a:rPr>
              <a:t>伝票の内容を確認し、修正</a:t>
            </a:r>
            <a:r>
              <a:rPr lang="ja-JP" altLang="en-US" sz="1050">
                <a:solidFill>
                  <a:schemeClr val="accent4">
                    <a:lumMod val="65000"/>
                    <a:lumOff val="35000"/>
                  </a:schemeClr>
                </a:solidFill>
                <a:latin typeface="+mn-ea"/>
                <a:cs typeface="Hiragino Kaku Gothic Pro W3" charset="-128"/>
              </a:rPr>
              <a:t>を行う</a:t>
            </a:r>
            <a:br>
              <a:rPr lang="en-US" altLang="ja-JP" sz="1050">
                <a:solidFill>
                  <a:schemeClr val="accent4">
                    <a:lumMod val="65000"/>
                    <a:lumOff val="35000"/>
                  </a:schemeClr>
                </a:solidFill>
                <a:latin typeface="+mn-ea"/>
                <a:cs typeface="Hiragino Kaku Gothic Pro W3" charset="-128"/>
              </a:rPr>
            </a:br>
            <a:r>
              <a:rPr lang="ja-JP" altLang="en-US" sz="1050">
                <a:solidFill>
                  <a:schemeClr val="accent4">
                    <a:lumMod val="65000"/>
                    <a:lumOff val="35000"/>
                  </a:schemeClr>
                </a:solidFill>
                <a:latin typeface="+mn-ea"/>
                <a:cs typeface="Hiragino Kaku Gothic Pro W3" charset="-128"/>
              </a:rPr>
              <a:t>└ 不要なレコード削除、金額修正</a:t>
            </a:r>
            <a:br>
              <a:rPr lang="en-US" altLang="ja-JP" sz="1050">
                <a:solidFill>
                  <a:schemeClr val="accent4">
                    <a:lumMod val="65000"/>
                    <a:lumOff val="35000"/>
                  </a:schemeClr>
                </a:solidFill>
                <a:latin typeface="+mn-ea"/>
                <a:cs typeface="Hiragino Kaku Gothic Pro W3" charset="-128"/>
              </a:rPr>
            </a:br>
            <a:endParaRPr lang="en-US" altLang="ja-JP" sz="1050">
              <a:solidFill>
                <a:schemeClr val="accent4">
                  <a:lumMod val="65000"/>
                  <a:lumOff val="35000"/>
                </a:schemeClr>
              </a:solidFill>
              <a:latin typeface="+mn-ea"/>
              <a:cs typeface="Hiragino Kaku Gothic Pro W3" charset="-128"/>
            </a:endParaRPr>
          </a:p>
          <a:p>
            <a:pPr marL="182563" indent="-182563">
              <a:lnSpc>
                <a:spcPts val="1400"/>
              </a:lnSpc>
              <a:buFont typeface="+mj-ea"/>
              <a:buAutoNum type="circleNumDbPlain" startAt="2"/>
            </a:pPr>
            <a:r>
              <a:rPr lang="en-US" altLang="ja-JP" sz="1050">
                <a:solidFill>
                  <a:schemeClr val="accent4">
                    <a:lumMod val="65000"/>
                    <a:lumOff val="35000"/>
                  </a:schemeClr>
                </a:solidFill>
                <a:latin typeface="+mn-ea"/>
                <a:cs typeface="Hiragino Kaku Gothic Pro W3" charset="-128"/>
              </a:rPr>
              <a:t>TSV</a:t>
            </a:r>
            <a:r>
              <a:rPr lang="ja-JP" altLang="en-US" sz="1050">
                <a:solidFill>
                  <a:schemeClr val="accent4">
                    <a:lumMod val="65000"/>
                    <a:lumOff val="35000"/>
                  </a:schemeClr>
                </a:solidFill>
                <a:latin typeface="+mn-ea"/>
                <a:cs typeface="Hiragino Kaku Gothic Pro W3" charset="-128"/>
              </a:rPr>
              <a:t>変換</a:t>
            </a:r>
            <a:r>
              <a:rPr kumimoji="1" lang="ja-JP" altLang="en-US" sz="1050">
                <a:solidFill>
                  <a:schemeClr val="accent4">
                    <a:lumMod val="65000"/>
                    <a:lumOff val="35000"/>
                  </a:schemeClr>
                </a:solidFill>
                <a:latin typeface="+mn-ea"/>
                <a:cs typeface="Hiragino Kaku Gothic Pro W3" charset="-128"/>
              </a:rPr>
              <a:t>ボタンを押下し、</a:t>
            </a:r>
            <a:r>
              <a:rPr lang="en-US" altLang="ja-JP" sz="1050" b="1">
                <a:solidFill>
                  <a:schemeClr val="accent4">
                    <a:lumMod val="65000"/>
                    <a:lumOff val="35000"/>
                  </a:schemeClr>
                </a:solidFill>
                <a:latin typeface="+mn-ea"/>
                <a:cs typeface="Hiragino Kaku Gothic Pro W3" charset="-128"/>
              </a:rPr>
              <a:t>Ⅱ</a:t>
            </a:r>
            <a:r>
              <a:rPr lang="ja-JP" altLang="en-US" sz="1050" b="1">
                <a:solidFill>
                  <a:schemeClr val="accent4">
                    <a:lumMod val="65000"/>
                    <a:lumOff val="35000"/>
                  </a:schemeClr>
                </a:solidFill>
                <a:latin typeface="+mn-ea"/>
                <a:cs typeface="Hiragino Kaku Gothic Pro W3" charset="-128"/>
              </a:rPr>
              <a:t>の内容を基に</a:t>
            </a:r>
            <a:r>
              <a:rPr lang="en-US" altLang="ja-JP" sz="1050" b="1">
                <a:solidFill>
                  <a:schemeClr val="accent4">
                    <a:lumMod val="65000"/>
                    <a:lumOff val="35000"/>
                  </a:schemeClr>
                </a:solidFill>
                <a:latin typeface="+mn-ea"/>
                <a:cs typeface="Hiragino Kaku Gothic Pro W3" charset="-128"/>
              </a:rPr>
              <a:t>TSV</a:t>
            </a:r>
            <a:r>
              <a:rPr lang="ja-JP" altLang="en-US" sz="1050" b="1">
                <a:solidFill>
                  <a:schemeClr val="accent4">
                    <a:lumMod val="65000"/>
                    <a:lumOff val="35000"/>
                  </a:schemeClr>
                </a:solidFill>
                <a:latin typeface="+mn-ea"/>
                <a:cs typeface="Hiragino Kaku Gothic Pro W3" charset="-128"/>
              </a:rPr>
              <a:t>形式のファイルを作成</a:t>
            </a:r>
            <a:r>
              <a:rPr lang="ja-JP" altLang="en-US" sz="1050">
                <a:solidFill>
                  <a:schemeClr val="accent4">
                    <a:lumMod val="65000"/>
                    <a:lumOff val="35000"/>
                  </a:schemeClr>
                </a:solidFill>
                <a:latin typeface="+mn-ea"/>
                <a:cs typeface="Hiragino Kaku Gothic Pro W3" charset="-128"/>
              </a:rPr>
              <a:t>する</a:t>
            </a:r>
            <a:endParaRPr kumimoji="1" lang="ja-JP" altLang="en-US" sz="1050">
              <a:solidFill>
                <a:schemeClr val="accent4">
                  <a:lumMod val="65000"/>
                  <a:lumOff val="35000"/>
                </a:schemeClr>
              </a:solidFill>
              <a:latin typeface="+mn-ea"/>
              <a:cs typeface="Hiragino Kaku Gothic Pro W3" charset="-128"/>
            </a:endParaRPr>
          </a:p>
        </p:txBody>
      </p:sp>
      <p:sp>
        <p:nvSpPr>
          <p:cNvPr id="1081" name="四角形: 角を丸くする 1080">
            <a:extLst>
              <a:ext uri="{FF2B5EF4-FFF2-40B4-BE49-F238E27FC236}">
                <a16:creationId xmlns:a16="http://schemas.microsoft.com/office/drawing/2014/main" id="{80306798-E750-16EB-E269-264421B15BE9}"/>
              </a:ext>
            </a:extLst>
          </p:cNvPr>
          <p:cNvSpPr/>
          <p:nvPr/>
        </p:nvSpPr>
        <p:spPr>
          <a:xfrm>
            <a:off x="6050534" y="4725039"/>
            <a:ext cx="1024545" cy="227582"/>
          </a:xfrm>
          <a:prstGeom prst="roundRect">
            <a:avLst/>
          </a:prstGeom>
          <a:solidFill>
            <a:srgbClr val="4C6680"/>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200">
                <a:solidFill>
                  <a:schemeClr val="bg1"/>
                </a:solidFill>
                <a:latin typeface="+mn-ea"/>
              </a:rPr>
              <a:t>実行</a:t>
            </a:r>
          </a:p>
        </p:txBody>
      </p:sp>
      <p:sp>
        <p:nvSpPr>
          <p:cNvPr id="1082" name="四角形: 角を丸くする 1081">
            <a:extLst>
              <a:ext uri="{FF2B5EF4-FFF2-40B4-BE49-F238E27FC236}">
                <a16:creationId xmlns:a16="http://schemas.microsoft.com/office/drawing/2014/main" id="{96E0F8F7-79C7-228B-897D-0EC35648924A}"/>
              </a:ext>
            </a:extLst>
          </p:cNvPr>
          <p:cNvSpPr/>
          <p:nvPr/>
        </p:nvSpPr>
        <p:spPr>
          <a:xfrm>
            <a:off x="897435" y="4706224"/>
            <a:ext cx="765818" cy="267062"/>
          </a:xfrm>
          <a:prstGeom prst="roundRect">
            <a:avLst>
              <a:gd name="adj" fmla="val 0"/>
            </a:avLst>
          </a:prstGeom>
          <a:solidFill>
            <a:schemeClr val="bg1">
              <a:lumMod val="5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200">
                <a:solidFill>
                  <a:schemeClr val="bg1"/>
                </a:solidFill>
                <a:latin typeface="+mn-ea"/>
                <a:cs typeface="Hiragino Kaku Gothic Pro W3" charset="-128"/>
              </a:rPr>
              <a:t>請求書</a:t>
            </a:r>
            <a:r>
              <a:rPr kumimoji="1" lang="en-US" altLang="ja-JP" sz="1200">
                <a:solidFill>
                  <a:schemeClr val="bg1"/>
                </a:solidFill>
                <a:latin typeface="+mn-ea"/>
                <a:cs typeface="Hiragino Kaku Gothic Pro W3" charset="-128"/>
              </a:rPr>
              <a:t>#</a:t>
            </a:r>
            <a:endParaRPr kumimoji="1" lang="ja-JP" altLang="en-US" sz="1200">
              <a:solidFill>
                <a:schemeClr val="bg1"/>
              </a:solidFill>
              <a:latin typeface="+mn-ea"/>
              <a:cs typeface="Hiragino Kaku Gothic Pro W3" charset="-128"/>
            </a:endParaRPr>
          </a:p>
        </p:txBody>
      </p:sp>
      <p:sp>
        <p:nvSpPr>
          <p:cNvPr id="1090" name="四角形: 角を丸くする 1089">
            <a:extLst>
              <a:ext uri="{FF2B5EF4-FFF2-40B4-BE49-F238E27FC236}">
                <a16:creationId xmlns:a16="http://schemas.microsoft.com/office/drawing/2014/main" id="{E74D7FEE-9F9E-2A48-F5CD-0FE4646DD9D1}"/>
              </a:ext>
            </a:extLst>
          </p:cNvPr>
          <p:cNvSpPr/>
          <p:nvPr/>
        </p:nvSpPr>
        <p:spPr>
          <a:xfrm>
            <a:off x="1669479" y="4706224"/>
            <a:ext cx="1137376" cy="267062"/>
          </a:xfrm>
          <a:prstGeom prst="roundRect">
            <a:avLst>
              <a:gd name="adj" fmla="val 0"/>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1200000001</a:t>
            </a:r>
            <a:endParaRPr kumimoji="1" lang="ja-JP" altLang="en-US" sz="1200" b="0" i="0" u="none" strike="noStrike" kern="1200" cap="none" spc="0" normalizeH="0" baseline="0" noProof="0">
              <a:ln>
                <a:noFill/>
              </a:ln>
              <a:solidFill>
                <a:srgbClr val="000000">
                  <a:lumMod val="65000"/>
                  <a:lumOff val="35000"/>
                </a:srgbClr>
              </a:solidFill>
              <a:effectLst/>
              <a:uLnTx/>
              <a:uFillTx/>
              <a:latin typeface="Meiryo UI"/>
              <a:ea typeface="Meiryo UI"/>
              <a:cs typeface="+mn-cs"/>
            </a:endParaRPr>
          </a:p>
        </p:txBody>
      </p:sp>
      <p:sp>
        <p:nvSpPr>
          <p:cNvPr id="1092" name="四角形: 角を丸くする 1091">
            <a:extLst>
              <a:ext uri="{FF2B5EF4-FFF2-40B4-BE49-F238E27FC236}">
                <a16:creationId xmlns:a16="http://schemas.microsoft.com/office/drawing/2014/main" id="{205B7A50-D7E0-25CC-2CFC-42B80535FE88}"/>
              </a:ext>
            </a:extLst>
          </p:cNvPr>
          <p:cNvSpPr/>
          <p:nvPr/>
        </p:nvSpPr>
        <p:spPr>
          <a:xfrm>
            <a:off x="3017641" y="4711390"/>
            <a:ext cx="765818" cy="267062"/>
          </a:xfrm>
          <a:prstGeom prst="roundRect">
            <a:avLst>
              <a:gd name="adj" fmla="val 0"/>
            </a:avLst>
          </a:prstGeom>
          <a:solidFill>
            <a:schemeClr val="bg1">
              <a:lumMod val="5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200">
                <a:solidFill>
                  <a:schemeClr val="bg1"/>
                </a:solidFill>
                <a:latin typeface="+mn-ea"/>
                <a:cs typeface="Hiragino Kaku Gothic Pro W3" charset="-128"/>
              </a:rPr>
              <a:t>転記日付</a:t>
            </a:r>
            <a:endParaRPr kumimoji="1" lang="ja-JP" altLang="en-US" sz="1200">
              <a:solidFill>
                <a:schemeClr val="bg1"/>
              </a:solidFill>
              <a:latin typeface="+mn-ea"/>
              <a:cs typeface="Hiragino Kaku Gothic Pro W3" charset="-128"/>
            </a:endParaRPr>
          </a:p>
        </p:txBody>
      </p:sp>
      <p:sp>
        <p:nvSpPr>
          <p:cNvPr id="1094" name="四角形: 角を丸くする 1093">
            <a:extLst>
              <a:ext uri="{FF2B5EF4-FFF2-40B4-BE49-F238E27FC236}">
                <a16:creationId xmlns:a16="http://schemas.microsoft.com/office/drawing/2014/main" id="{35E3FD69-E78A-355C-EB1D-158D6871B96D}"/>
              </a:ext>
            </a:extLst>
          </p:cNvPr>
          <p:cNvSpPr/>
          <p:nvPr/>
        </p:nvSpPr>
        <p:spPr>
          <a:xfrm>
            <a:off x="3793009" y="4711390"/>
            <a:ext cx="1137376" cy="267062"/>
          </a:xfrm>
          <a:prstGeom prst="roundRect">
            <a:avLst>
              <a:gd name="adj" fmla="val 0"/>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kumimoji="1" lang="en-US" altLang="ja-JP" sz="1200">
                <a:solidFill>
                  <a:schemeClr val="tx1">
                    <a:lumMod val="65000"/>
                    <a:lumOff val="35000"/>
                  </a:schemeClr>
                </a:solidFill>
                <a:latin typeface="+mn-ea"/>
                <a:cs typeface="Hiragino Kaku Gothic Pro W3" charset="-128"/>
              </a:rPr>
              <a:t>20251030</a:t>
            </a:r>
            <a:endParaRPr kumimoji="1" lang="ja-JP" altLang="en-US" sz="1200">
              <a:solidFill>
                <a:schemeClr val="tx1">
                  <a:lumMod val="65000"/>
                  <a:lumOff val="35000"/>
                </a:schemeClr>
              </a:solidFill>
              <a:latin typeface="+mn-ea"/>
              <a:cs typeface="Hiragino Kaku Gothic Pro W3" charset="-128"/>
            </a:endParaRPr>
          </a:p>
        </p:txBody>
      </p:sp>
      <p:sp>
        <p:nvSpPr>
          <p:cNvPr id="1095" name="四角形: 角を丸くする 1094">
            <a:extLst>
              <a:ext uri="{FF2B5EF4-FFF2-40B4-BE49-F238E27FC236}">
                <a16:creationId xmlns:a16="http://schemas.microsoft.com/office/drawing/2014/main" id="{20125608-B3F8-9F52-E982-A61C138DA905}"/>
              </a:ext>
            </a:extLst>
          </p:cNvPr>
          <p:cNvSpPr/>
          <p:nvPr/>
        </p:nvSpPr>
        <p:spPr>
          <a:xfrm>
            <a:off x="7238747" y="4725039"/>
            <a:ext cx="1024545" cy="227582"/>
          </a:xfrm>
          <a:prstGeom prst="roundRect">
            <a:avLst/>
          </a:prstGeom>
          <a:solidFill>
            <a:srgbClr val="4C6680"/>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en-US" altLang="ja-JP" sz="1200">
                <a:solidFill>
                  <a:schemeClr val="bg1"/>
                </a:solidFill>
                <a:latin typeface="+mn-ea"/>
              </a:rPr>
              <a:t>TSV</a:t>
            </a:r>
            <a:r>
              <a:rPr lang="ja-JP" altLang="en-US" sz="1200">
                <a:solidFill>
                  <a:schemeClr val="bg1"/>
                </a:solidFill>
                <a:latin typeface="+mn-ea"/>
              </a:rPr>
              <a:t>変換</a:t>
            </a:r>
          </a:p>
        </p:txBody>
      </p:sp>
      <p:cxnSp>
        <p:nvCxnSpPr>
          <p:cNvPr id="1096" name="直線コネクタ 1095">
            <a:extLst>
              <a:ext uri="{FF2B5EF4-FFF2-40B4-BE49-F238E27FC236}">
                <a16:creationId xmlns:a16="http://schemas.microsoft.com/office/drawing/2014/main" id="{A3B4E09A-64B1-4D9B-EC07-11FED215B268}"/>
              </a:ext>
            </a:extLst>
          </p:cNvPr>
          <p:cNvCxnSpPr>
            <a:cxnSpLocks/>
          </p:cNvCxnSpPr>
          <p:nvPr/>
        </p:nvCxnSpPr>
        <p:spPr>
          <a:xfrm>
            <a:off x="896230" y="5046305"/>
            <a:ext cx="908317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98" name="正方形/長方形 1097">
            <a:extLst>
              <a:ext uri="{FF2B5EF4-FFF2-40B4-BE49-F238E27FC236}">
                <a16:creationId xmlns:a16="http://schemas.microsoft.com/office/drawing/2014/main" id="{CCD75B48-A556-7CEA-F14F-5E14917ECD64}"/>
              </a:ext>
            </a:extLst>
          </p:cNvPr>
          <p:cNvSpPr/>
          <p:nvPr/>
        </p:nvSpPr>
        <p:spPr>
          <a:xfrm>
            <a:off x="8455905" y="2504117"/>
            <a:ext cx="655822" cy="224557"/>
          </a:xfrm>
          <a:prstGeom prst="rect">
            <a:avLst/>
          </a:prstGeom>
          <a:solidFill>
            <a:srgbClr val="D7E9F5"/>
          </a:solidFill>
          <a:ln w="12700">
            <a:solidFill>
              <a:srgbClr val="3F6797"/>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050">
                <a:solidFill>
                  <a:schemeClr val="accent4">
                    <a:lumMod val="65000"/>
                    <a:lumOff val="35000"/>
                  </a:schemeClr>
                </a:solidFill>
                <a:latin typeface="+mn-ea"/>
                <a:cs typeface="Hiragino Kaku Gothic Pro W3" charset="-128"/>
              </a:rPr>
              <a:t>修正可</a:t>
            </a:r>
            <a:endParaRPr kumimoji="1" lang="ja-JP" altLang="en-US" sz="1050">
              <a:solidFill>
                <a:schemeClr val="accent4">
                  <a:lumMod val="65000"/>
                  <a:lumOff val="35000"/>
                </a:schemeClr>
              </a:solidFill>
              <a:latin typeface="+mn-ea"/>
              <a:cs typeface="Hiragino Kaku Gothic Pro W3" charset="-128"/>
            </a:endParaRPr>
          </a:p>
        </p:txBody>
      </p:sp>
      <p:sp>
        <p:nvSpPr>
          <p:cNvPr id="1099" name="正方形/長方形 1098">
            <a:extLst>
              <a:ext uri="{FF2B5EF4-FFF2-40B4-BE49-F238E27FC236}">
                <a16:creationId xmlns:a16="http://schemas.microsoft.com/office/drawing/2014/main" id="{37978234-6FA3-3D74-C13B-1B58D7667B8D}"/>
              </a:ext>
            </a:extLst>
          </p:cNvPr>
          <p:cNvSpPr/>
          <p:nvPr/>
        </p:nvSpPr>
        <p:spPr>
          <a:xfrm>
            <a:off x="8455905" y="2807030"/>
            <a:ext cx="655822" cy="224557"/>
          </a:xfrm>
          <a:prstGeom prst="rect">
            <a:avLst/>
          </a:prstGeom>
          <a:solidFill>
            <a:schemeClr val="bg1">
              <a:lumMod val="7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050">
                <a:solidFill>
                  <a:schemeClr val="accent4">
                    <a:lumMod val="65000"/>
                    <a:lumOff val="35000"/>
                  </a:schemeClr>
                </a:solidFill>
                <a:latin typeface="+mn-ea"/>
                <a:cs typeface="Hiragino Kaku Gothic Pro W3" charset="-128"/>
              </a:rPr>
              <a:t>修正不可</a:t>
            </a:r>
            <a:endParaRPr kumimoji="1" lang="ja-JP" altLang="en-US" sz="1050">
              <a:solidFill>
                <a:schemeClr val="accent4">
                  <a:lumMod val="65000"/>
                  <a:lumOff val="35000"/>
                </a:schemeClr>
              </a:solidFill>
              <a:latin typeface="+mn-ea"/>
              <a:cs typeface="Hiragino Kaku Gothic Pro W3" charset="-128"/>
            </a:endParaRPr>
          </a:p>
        </p:txBody>
      </p:sp>
      <p:sp>
        <p:nvSpPr>
          <p:cNvPr id="1100" name="正方形/長方形 1099">
            <a:extLst>
              <a:ext uri="{FF2B5EF4-FFF2-40B4-BE49-F238E27FC236}">
                <a16:creationId xmlns:a16="http://schemas.microsoft.com/office/drawing/2014/main" id="{EF3D43E8-4583-E3AC-596A-A0F18233E4DD}"/>
              </a:ext>
            </a:extLst>
          </p:cNvPr>
          <p:cNvSpPr/>
          <p:nvPr/>
        </p:nvSpPr>
        <p:spPr>
          <a:xfrm>
            <a:off x="9116955" y="2807030"/>
            <a:ext cx="864000" cy="22455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en-US" altLang="ja-JP" sz="1050">
                <a:solidFill>
                  <a:schemeClr val="accent4">
                    <a:lumMod val="65000"/>
                    <a:lumOff val="35000"/>
                  </a:schemeClr>
                </a:solidFill>
                <a:latin typeface="+mn-ea"/>
                <a:cs typeface="Hiragino Kaku Gothic Pro W3" charset="-128"/>
              </a:rPr>
              <a:t>※</a:t>
            </a:r>
            <a:r>
              <a:rPr lang="ja-JP" altLang="en-US" sz="1050">
                <a:solidFill>
                  <a:schemeClr val="accent4">
                    <a:lumMod val="65000"/>
                    <a:lumOff val="35000"/>
                  </a:schemeClr>
                </a:solidFill>
                <a:latin typeface="+mn-ea"/>
                <a:cs typeface="Hiragino Kaku Gothic Pro W3" charset="-128"/>
              </a:rPr>
              <a:t>行削除は可</a:t>
            </a:r>
            <a:endParaRPr kumimoji="1" lang="ja-JP" altLang="en-US" sz="1050">
              <a:solidFill>
                <a:schemeClr val="accent4">
                  <a:lumMod val="65000"/>
                  <a:lumOff val="35000"/>
                </a:schemeClr>
              </a:solidFill>
              <a:latin typeface="+mn-ea"/>
              <a:cs typeface="Hiragino Kaku Gothic Pro W3" charset="-128"/>
            </a:endParaRPr>
          </a:p>
        </p:txBody>
      </p:sp>
      <p:sp>
        <p:nvSpPr>
          <p:cNvPr id="1103" name="正方形/長方形 1102">
            <a:extLst>
              <a:ext uri="{FF2B5EF4-FFF2-40B4-BE49-F238E27FC236}">
                <a16:creationId xmlns:a16="http://schemas.microsoft.com/office/drawing/2014/main" id="{8B51E4CC-7A4F-DF66-287E-2FB2ADDD7719}"/>
              </a:ext>
            </a:extLst>
          </p:cNvPr>
          <p:cNvSpPr/>
          <p:nvPr/>
        </p:nvSpPr>
        <p:spPr>
          <a:xfrm>
            <a:off x="7161985" y="4669784"/>
            <a:ext cx="1178068" cy="345419"/>
          </a:xfrm>
          <a:prstGeom prst="rect">
            <a:avLst/>
          </a:prstGeom>
          <a:noFill/>
          <a:ln w="952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endParaRPr kumimoji="1" lang="ja-JP" altLang="en-US" sz="1400">
              <a:solidFill>
                <a:schemeClr val="accent4">
                  <a:lumMod val="65000"/>
                  <a:lumOff val="35000"/>
                </a:schemeClr>
              </a:solidFill>
              <a:latin typeface="+mn-ea"/>
              <a:cs typeface="Hiragino Kaku Gothic Pro W3" charset="-128"/>
            </a:endParaRPr>
          </a:p>
        </p:txBody>
      </p:sp>
      <p:grpSp>
        <p:nvGrpSpPr>
          <p:cNvPr id="1114" name="グループ化 1113">
            <a:extLst>
              <a:ext uri="{FF2B5EF4-FFF2-40B4-BE49-F238E27FC236}">
                <a16:creationId xmlns:a16="http://schemas.microsoft.com/office/drawing/2014/main" id="{277C5FEA-A3AF-9392-06A1-3A41A5812A46}"/>
              </a:ext>
            </a:extLst>
          </p:cNvPr>
          <p:cNvGrpSpPr/>
          <p:nvPr/>
        </p:nvGrpSpPr>
        <p:grpSpPr>
          <a:xfrm>
            <a:off x="2286379" y="1246199"/>
            <a:ext cx="7619243" cy="724074"/>
            <a:chOff x="1704818" y="1064532"/>
            <a:chExt cx="7619243" cy="494552"/>
          </a:xfrm>
        </p:grpSpPr>
        <p:sp>
          <p:nvSpPr>
            <p:cNvPr id="1112" name="正方形/長方形 1111">
              <a:extLst>
                <a:ext uri="{FF2B5EF4-FFF2-40B4-BE49-F238E27FC236}">
                  <a16:creationId xmlns:a16="http://schemas.microsoft.com/office/drawing/2014/main" id="{9646594E-7062-42F1-5830-55A996164168}"/>
                </a:ext>
              </a:extLst>
            </p:cNvPr>
            <p:cNvSpPr/>
            <p:nvPr/>
          </p:nvSpPr>
          <p:spPr>
            <a:xfrm>
              <a:off x="2531532" y="1064533"/>
              <a:ext cx="6792529" cy="494551"/>
            </a:xfrm>
            <a:prstGeom prst="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271463" indent="-177800">
                <a:buFont typeface="Wingdings" panose="05000000000000000000" pitchFamily="2" charset="2"/>
                <a:buChar char="ü"/>
              </a:pPr>
              <a:r>
                <a:rPr lang="ja-JP" altLang="en-US" sz="1200">
                  <a:solidFill>
                    <a:schemeClr val="accent4">
                      <a:lumMod val="65000"/>
                      <a:lumOff val="35000"/>
                    </a:schemeClr>
                  </a:solidFill>
                  <a:latin typeface="+mn-ea"/>
                  <a:cs typeface="Hiragino Kaku Gothic Pro W3" charset="-128"/>
                </a:rPr>
                <a:t>請求書</a:t>
              </a:r>
              <a:r>
                <a:rPr lang="en-US" altLang="ja-JP" sz="1200">
                  <a:solidFill>
                    <a:schemeClr val="accent4">
                      <a:lumMod val="65000"/>
                      <a:lumOff val="35000"/>
                    </a:schemeClr>
                  </a:solidFill>
                  <a:latin typeface="+mn-ea"/>
                  <a:cs typeface="Hiragino Kaku Gothic Pro W3" charset="-128"/>
                </a:rPr>
                <a:t>A 1,000</a:t>
              </a:r>
              <a:r>
                <a:rPr lang="ja-JP" altLang="en-US" sz="1200">
                  <a:solidFill>
                    <a:schemeClr val="accent4">
                      <a:lumMod val="65000"/>
                      <a:lumOff val="35000"/>
                    </a:schemeClr>
                  </a:solidFill>
                  <a:latin typeface="+mn-ea"/>
                  <a:cs typeface="Hiragino Kaku Gothic Pro W3" charset="-128"/>
                </a:rPr>
                <a:t>円および請求書</a:t>
              </a:r>
              <a:r>
                <a:rPr lang="en-US" altLang="ja-JP" sz="1200">
                  <a:solidFill>
                    <a:schemeClr val="accent4">
                      <a:lumMod val="65000"/>
                      <a:lumOff val="35000"/>
                    </a:schemeClr>
                  </a:solidFill>
                  <a:latin typeface="+mn-ea"/>
                  <a:cs typeface="Hiragino Kaku Gothic Pro W3" charset="-128"/>
                </a:rPr>
                <a:t>B 501</a:t>
              </a:r>
              <a:r>
                <a:rPr lang="ja-JP" altLang="en-US" sz="1200">
                  <a:solidFill>
                    <a:schemeClr val="accent4">
                      <a:lumMod val="65000"/>
                      <a:lumOff val="35000"/>
                    </a:schemeClr>
                  </a:solidFill>
                  <a:latin typeface="+mn-ea"/>
                  <a:cs typeface="Hiragino Kaku Gothic Pro W3" charset="-128"/>
                </a:rPr>
                <a:t>円（税差額込み）を入金</a:t>
              </a:r>
              <a:r>
                <a:rPr lang="en-US" altLang="ja-JP" sz="1200">
                  <a:solidFill>
                    <a:schemeClr val="accent4">
                      <a:lumMod val="65000"/>
                      <a:lumOff val="35000"/>
                    </a:schemeClr>
                  </a:solidFill>
                  <a:latin typeface="+mn-ea"/>
                  <a:cs typeface="Hiragino Kaku Gothic Pro W3" charset="-128"/>
                </a:rPr>
                <a:t> 1,501</a:t>
              </a:r>
              <a:r>
                <a:rPr lang="ja-JP" altLang="en-US" sz="1200">
                  <a:solidFill>
                    <a:schemeClr val="accent4">
                      <a:lumMod val="65000"/>
                      <a:lumOff val="35000"/>
                    </a:schemeClr>
                  </a:solidFill>
                  <a:latin typeface="+mn-ea"/>
                  <a:cs typeface="Hiragino Kaku Gothic Pro W3" charset="-128"/>
                </a:rPr>
                <a:t>円で消込したものに対して、</a:t>
              </a:r>
              <a:br>
                <a:rPr lang="en-US" altLang="ja-JP" sz="1200">
                  <a:solidFill>
                    <a:schemeClr val="accent4">
                      <a:lumMod val="65000"/>
                      <a:lumOff val="35000"/>
                    </a:schemeClr>
                  </a:solidFill>
                  <a:latin typeface="+mn-ea"/>
                  <a:cs typeface="Hiragino Kaku Gothic Pro W3" charset="-128"/>
                </a:rPr>
              </a:br>
              <a:r>
                <a:rPr lang="ja-JP" altLang="en-US" sz="1200">
                  <a:solidFill>
                    <a:schemeClr val="accent4">
                      <a:lumMod val="65000"/>
                      <a:lumOff val="35000"/>
                    </a:schemeClr>
                  </a:solidFill>
                  <a:latin typeface="+mn-ea"/>
                  <a:cs typeface="Hiragino Kaku Gothic Pro W3" charset="-128"/>
                </a:rPr>
                <a:t>消込解除を行うため、</a:t>
              </a:r>
              <a:r>
                <a:rPr lang="en-US" altLang="ja-JP" sz="1200">
                  <a:solidFill>
                    <a:schemeClr val="accent4">
                      <a:lumMod val="65000"/>
                      <a:lumOff val="35000"/>
                    </a:schemeClr>
                  </a:solidFill>
                  <a:latin typeface="+mn-ea"/>
                  <a:cs typeface="Hiragino Kaku Gothic Pro W3" charset="-128"/>
                </a:rPr>
                <a:t>ZD</a:t>
              </a:r>
              <a:r>
                <a:rPr lang="ja-JP" altLang="en-US" sz="1200">
                  <a:solidFill>
                    <a:schemeClr val="accent4">
                      <a:lumMod val="65000"/>
                      <a:lumOff val="35000"/>
                    </a:schemeClr>
                  </a:solidFill>
                  <a:latin typeface="+mn-ea"/>
                  <a:cs typeface="Hiragino Kaku Gothic Pro W3" charset="-128"/>
                </a:rPr>
                <a:t>ツールに請求書</a:t>
              </a:r>
              <a:r>
                <a:rPr lang="en-US" altLang="ja-JP" sz="1200">
                  <a:solidFill>
                    <a:schemeClr val="accent4">
                      <a:lumMod val="65000"/>
                      <a:lumOff val="35000"/>
                    </a:schemeClr>
                  </a:solidFill>
                  <a:latin typeface="+mn-ea"/>
                  <a:cs typeface="Hiragino Kaku Gothic Pro W3" charset="-128"/>
                </a:rPr>
                <a:t>A</a:t>
              </a:r>
              <a:r>
                <a:rPr lang="ja-JP" altLang="en-US" sz="1200">
                  <a:solidFill>
                    <a:schemeClr val="accent4">
                      <a:lumMod val="65000"/>
                      <a:lumOff val="35000"/>
                    </a:schemeClr>
                  </a:solidFill>
                  <a:latin typeface="+mn-ea"/>
                  <a:cs typeface="Hiragino Kaku Gothic Pro W3" charset="-128"/>
                </a:rPr>
                <a:t>を入力して実行する（事例①）</a:t>
              </a:r>
              <a:endParaRPr lang="en-US" altLang="ja-JP" sz="1200">
                <a:solidFill>
                  <a:schemeClr val="accent4">
                    <a:lumMod val="65000"/>
                    <a:lumOff val="35000"/>
                  </a:schemeClr>
                </a:solidFill>
                <a:latin typeface="+mn-ea"/>
                <a:cs typeface="Hiragino Kaku Gothic Pro W3" charset="-128"/>
              </a:endParaRPr>
            </a:p>
          </p:txBody>
        </p:sp>
        <p:sp>
          <p:nvSpPr>
            <p:cNvPr id="1113" name="正方形/長方形 1112">
              <a:extLst>
                <a:ext uri="{FF2B5EF4-FFF2-40B4-BE49-F238E27FC236}">
                  <a16:creationId xmlns:a16="http://schemas.microsoft.com/office/drawing/2014/main" id="{39C68EE5-8A2F-1523-A797-24E685DF9373}"/>
                </a:ext>
              </a:extLst>
            </p:cNvPr>
            <p:cNvSpPr/>
            <p:nvPr/>
          </p:nvSpPr>
          <p:spPr>
            <a:xfrm>
              <a:off x="1704818" y="1064532"/>
              <a:ext cx="826715" cy="494551"/>
            </a:xfrm>
            <a:prstGeom prst="rect">
              <a:avLst/>
            </a:prstGeom>
            <a:solidFill>
              <a:schemeClr val="bg1">
                <a:lumMod val="5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en-US" altLang="ja-JP" sz="1200">
                  <a:solidFill>
                    <a:schemeClr val="bg1"/>
                  </a:solidFill>
                  <a:latin typeface="+mn-ea"/>
                  <a:cs typeface="Hiragino Kaku Gothic Pro W3" charset="-128"/>
                </a:rPr>
                <a:t>Case</a:t>
              </a:r>
              <a:endParaRPr kumimoji="1" lang="ja-JP" altLang="en-US" sz="1200">
                <a:solidFill>
                  <a:schemeClr val="bg1"/>
                </a:solidFill>
                <a:latin typeface="+mn-ea"/>
                <a:cs typeface="Hiragino Kaku Gothic Pro W3" charset="-128"/>
              </a:endParaRPr>
            </a:p>
          </p:txBody>
        </p:sp>
      </p:grpSp>
      <p:sp>
        <p:nvSpPr>
          <p:cNvPr id="6" name="四角形: 角を丸くする 5">
            <a:extLst>
              <a:ext uri="{FF2B5EF4-FFF2-40B4-BE49-F238E27FC236}">
                <a16:creationId xmlns:a16="http://schemas.microsoft.com/office/drawing/2014/main" id="{D8DB5E9D-B36F-1EC9-8D55-B4E4353B5966}"/>
              </a:ext>
            </a:extLst>
          </p:cNvPr>
          <p:cNvSpPr/>
          <p:nvPr/>
        </p:nvSpPr>
        <p:spPr>
          <a:xfrm>
            <a:off x="936042" y="5581346"/>
            <a:ext cx="9028800" cy="230500"/>
          </a:xfrm>
          <a:prstGeom prst="roundRect">
            <a:avLst>
              <a:gd name="adj" fmla="val 0"/>
            </a:avLst>
          </a:prstGeom>
          <a:solidFill>
            <a:srgbClr val="C00000">
              <a:alpha val="20000"/>
            </a:srgb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a:solidFill>
                  <a:srgbClr val="C00000"/>
                </a:solidFill>
                <a:effectLst>
                  <a:glow rad="88900">
                    <a:schemeClr val="bg1"/>
                  </a:glow>
                </a:effectLst>
                <a:latin typeface="Meiryo UI"/>
                <a:ea typeface="Meiryo UI"/>
              </a:rPr>
              <a:t>行削除</a:t>
            </a:r>
            <a:endParaRPr kumimoji="1" lang="ja-JP" altLang="en-US" sz="1200" b="0" i="0" u="none" strike="noStrike" kern="1200" cap="none" spc="0" normalizeH="0" baseline="0" noProof="0">
              <a:ln>
                <a:noFill/>
              </a:ln>
              <a:solidFill>
                <a:srgbClr val="C00000"/>
              </a:solidFill>
              <a:effectLst>
                <a:glow rad="88900">
                  <a:schemeClr val="bg1"/>
                </a:glow>
              </a:effectLst>
              <a:uLnTx/>
              <a:uFillTx/>
              <a:latin typeface="Meiryo UI"/>
              <a:ea typeface="Meiryo UI"/>
              <a:cs typeface="+mn-cs"/>
            </a:endParaRPr>
          </a:p>
        </p:txBody>
      </p:sp>
      <p:sp>
        <p:nvSpPr>
          <p:cNvPr id="7" name="吹き出し: 四角形 6">
            <a:extLst>
              <a:ext uri="{FF2B5EF4-FFF2-40B4-BE49-F238E27FC236}">
                <a16:creationId xmlns:a16="http://schemas.microsoft.com/office/drawing/2014/main" id="{90282B44-7FD4-8FA5-9D12-415C5932215B}"/>
              </a:ext>
            </a:extLst>
          </p:cNvPr>
          <p:cNvSpPr/>
          <p:nvPr/>
        </p:nvSpPr>
        <p:spPr>
          <a:xfrm>
            <a:off x="7618016" y="6167666"/>
            <a:ext cx="1005352" cy="285415"/>
          </a:xfrm>
          <a:prstGeom prst="wedgeRectCallout">
            <a:avLst>
              <a:gd name="adj1" fmla="val -22027"/>
              <a:gd name="adj2" fmla="val -86427"/>
            </a:avLst>
          </a:prstGeom>
          <a:solidFill>
            <a:srgbClr val="FEE8E9"/>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000">
                <a:solidFill>
                  <a:schemeClr val="accent4">
                    <a:lumMod val="65000"/>
                    <a:lumOff val="35000"/>
                  </a:schemeClr>
                </a:solidFill>
                <a:latin typeface="+mn-ea"/>
                <a:cs typeface="Hiragino Kaku Gothic Pro W3" charset="-128"/>
              </a:rPr>
              <a:t>金額修正</a:t>
            </a:r>
            <a:endParaRPr kumimoji="1" lang="ja-JP" altLang="en-US" sz="1000">
              <a:solidFill>
                <a:schemeClr val="accent4">
                  <a:lumMod val="65000"/>
                  <a:lumOff val="35000"/>
                </a:schemeClr>
              </a:solidFill>
              <a:latin typeface="+mn-ea"/>
              <a:cs typeface="Hiragino Kaku Gothic Pro W3" charset="-128"/>
            </a:endParaRPr>
          </a:p>
        </p:txBody>
      </p:sp>
      <p:sp>
        <p:nvSpPr>
          <p:cNvPr id="11" name="正方形/長方形 10">
            <a:extLst>
              <a:ext uri="{FF2B5EF4-FFF2-40B4-BE49-F238E27FC236}">
                <a16:creationId xmlns:a16="http://schemas.microsoft.com/office/drawing/2014/main" id="{25FA74D9-6275-A063-5FC3-3DFB73718561}"/>
              </a:ext>
            </a:extLst>
          </p:cNvPr>
          <p:cNvSpPr/>
          <p:nvPr/>
        </p:nvSpPr>
        <p:spPr>
          <a:xfrm>
            <a:off x="127460" y="5290061"/>
            <a:ext cx="597912" cy="867904"/>
          </a:xfrm>
          <a:prstGeom prst="rect">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200">
                <a:solidFill>
                  <a:schemeClr val="accent4">
                    <a:lumMod val="65000"/>
                    <a:lumOff val="35000"/>
                  </a:schemeClr>
                </a:solidFill>
                <a:latin typeface="+mn-ea"/>
                <a:cs typeface="Hiragino Kaku Gothic Pro W3" charset="-128"/>
              </a:rPr>
              <a:t>変換</a:t>
            </a:r>
            <a:endParaRPr lang="en-US" altLang="ja-JP" sz="1200">
              <a:solidFill>
                <a:schemeClr val="accent4">
                  <a:lumMod val="65000"/>
                  <a:lumOff val="35000"/>
                </a:schemeClr>
              </a:solidFill>
              <a:latin typeface="+mn-ea"/>
              <a:cs typeface="Hiragino Kaku Gothic Pro W3" charset="-128"/>
            </a:endParaRPr>
          </a:p>
        </p:txBody>
      </p:sp>
      <p:sp>
        <p:nvSpPr>
          <p:cNvPr id="5" name="正方形/長方形 4">
            <a:extLst>
              <a:ext uri="{FF2B5EF4-FFF2-40B4-BE49-F238E27FC236}">
                <a16:creationId xmlns:a16="http://schemas.microsoft.com/office/drawing/2014/main" id="{782BB6A3-9D20-7411-878D-73B30A6796D5}"/>
              </a:ext>
            </a:extLst>
          </p:cNvPr>
          <p:cNvSpPr/>
          <p:nvPr/>
        </p:nvSpPr>
        <p:spPr>
          <a:xfrm>
            <a:off x="127460" y="4357965"/>
            <a:ext cx="597912" cy="801423"/>
          </a:xfrm>
          <a:prstGeom prst="rect">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200">
                <a:solidFill>
                  <a:schemeClr val="accent4">
                    <a:lumMod val="65000"/>
                    <a:lumOff val="35000"/>
                  </a:schemeClr>
                </a:solidFill>
                <a:latin typeface="+mn-ea"/>
                <a:cs typeface="Hiragino Kaku Gothic Pro W3" charset="-128"/>
              </a:rPr>
              <a:t>修正</a:t>
            </a:r>
            <a:endParaRPr lang="en-US" altLang="ja-JP" sz="1200">
              <a:solidFill>
                <a:schemeClr val="accent4">
                  <a:lumMod val="65000"/>
                  <a:lumOff val="35000"/>
                </a:schemeClr>
              </a:solidFill>
              <a:latin typeface="+mn-ea"/>
              <a:cs typeface="Hiragino Kaku Gothic Pro W3" charset="-128"/>
            </a:endParaRPr>
          </a:p>
        </p:txBody>
      </p:sp>
      <p:sp>
        <p:nvSpPr>
          <p:cNvPr id="25" name="フローチャート: 結合子 24">
            <a:extLst>
              <a:ext uri="{FF2B5EF4-FFF2-40B4-BE49-F238E27FC236}">
                <a16:creationId xmlns:a16="http://schemas.microsoft.com/office/drawing/2014/main" id="{DF302ACF-6BDB-1F4D-BE2E-4DD6F81CC179}"/>
              </a:ext>
            </a:extLst>
          </p:cNvPr>
          <p:cNvSpPr/>
          <p:nvPr/>
        </p:nvSpPr>
        <p:spPr>
          <a:xfrm>
            <a:off x="127459" y="4357965"/>
            <a:ext cx="216000" cy="213653"/>
          </a:xfrm>
          <a:prstGeom prst="flowChartConnector">
            <a:avLst/>
          </a:prstGeom>
          <a:solidFill>
            <a:schemeClr val="bg1">
              <a:lumMod val="6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en-US" altLang="ja-JP" sz="1200" b="1">
                <a:solidFill>
                  <a:schemeClr val="bg1"/>
                </a:solidFill>
                <a:latin typeface="+mn-ea"/>
                <a:cs typeface="Hiragino Kaku Gothic Pro W3" charset="-128"/>
              </a:rPr>
              <a:t>2</a:t>
            </a:r>
            <a:endParaRPr kumimoji="1" lang="ja-JP" altLang="en-US" sz="1200" b="1">
              <a:solidFill>
                <a:schemeClr val="bg1"/>
              </a:solidFill>
              <a:latin typeface="+mn-ea"/>
              <a:cs typeface="Hiragino Kaku Gothic Pro W3" charset="-128"/>
            </a:endParaRPr>
          </a:p>
        </p:txBody>
      </p:sp>
      <p:sp>
        <p:nvSpPr>
          <p:cNvPr id="10" name="フローチャート: 結合子 9">
            <a:extLst>
              <a:ext uri="{FF2B5EF4-FFF2-40B4-BE49-F238E27FC236}">
                <a16:creationId xmlns:a16="http://schemas.microsoft.com/office/drawing/2014/main" id="{B1DFC8BA-E16D-D22D-CE64-157A83BBD34A}"/>
              </a:ext>
            </a:extLst>
          </p:cNvPr>
          <p:cNvSpPr/>
          <p:nvPr/>
        </p:nvSpPr>
        <p:spPr>
          <a:xfrm>
            <a:off x="127460" y="5290061"/>
            <a:ext cx="216000" cy="213653"/>
          </a:xfrm>
          <a:prstGeom prst="flowChartConnector">
            <a:avLst/>
          </a:prstGeom>
          <a:solidFill>
            <a:schemeClr val="bg1">
              <a:lumMod val="6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en-US" altLang="ja-JP" sz="1200" b="1">
                <a:solidFill>
                  <a:schemeClr val="bg1"/>
                </a:solidFill>
                <a:latin typeface="+mn-ea"/>
                <a:cs typeface="Hiragino Kaku Gothic Pro W3" charset="-128"/>
              </a:rPr>
              <a:t>3</a:t>
            </a:r>
            <a:endParaRPr kumimoji="1" lang="ja-JP" altLang="en-US" sz="1200" b="1">
              <a:solidFill>
                <a:schemeClr val="bg1"/>
              </a:solidFill>
              <a:latin typeface="+mn-ea"/>
              <a:cs typeface="Hiragino Kaku Gothic Pro W3" charset="-128"/>
            </a:endParaRPr>
          </a:p>
        </p:txBody>
      </p:sp>
      <p:sp>
        <p:nvSpPr>
          <p:cNvPr id="8" name="正方形/長方形 7">
            <a:extLst>
              <a:ext uri="{FF2B5EF4-FFF2-40B4-BE49-F238E27FC236}">
                <a16:creationId xmlns:a16="http://schemas.microsoft.com/office/drawing/2014/main" id="{190838AF-63DE-9BB6-2488-F35AEECF1337}"/>
              </a:ext>
            </a:extLst>
          </p:cNvPr>
          <p:cNvSpPr/>
          <p:nvPr/>
        </p:nvSpPr>
        <p:spPr>
          <a:xfrm>
            <a:off x="9713779" y="112141"/>
            <a:ext cx="2275021" cy="349005"/>
          </a:xfrm>
          <a:prstGeom prst="rect">
            <a:avLst/>
          </a:prstGeom>
          <a:solidFill>
            <a:srgbClr val="3F6797"/>
          </a:solidFill>
          <a:ln w="9525">
            <a:solidFill>
              <a:srgbClr val="3F679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altLang="ja-JP" sz="1100">
                <a:solidFill>
                  <a:schemeClr val="bg1"/>
                </a:solidFill>
                <a:latin typeface="Meiryo UI" panose="020B0604030504040204" pitchFamily="50" charset="-128"/>
                <a:ea typeface="Meiryo UI" panose="020B0604030504040204" pitchFamily="50" charset="-128"/>
              </a:rPr>
              <a:t>3/11 </a:t>
            </a:r>
            <a:r>
              <a:rPr lang="ja-JP" altLang="en-US" sz="1100">
                <a:solidFill>
                  <a:schemeClr val="bg1"/>
                </a:solidFill>
                <a:latin typeface="Meiryo UI" panose="020B0604030504040204" pitchFamily="50" charset="-128"/>
                <a:ea typeface="Meiryo UI" panose="020B0604030504040204" pitchFamily="50" charset="-128"/>
              </a:rPr>
              <a:t>ファイナンス</a:t>
            </a:r>
            <a:r>
              <a:rPr lang="en-US" altLang="ja-JP" sz="1100">
                <a:solidFill>
                  <a:schemeClr val="bg1"/>
                </a:solidFill>
                <a:latin typeface="Meiryo UI" panose="020B0604030504040204" pitchFamily="50" charset="-128"/>
                <a:ea typeface="Meiryo UI" panose="020B0604030504040204" pitchFamily="50" charset="-128"/>
              </a:rPr>
              <a:t>U</a:t>
            </a:r>
            <a:r>
              <a:rPr lang="ja-JP" altLang="en-US" sz="1100">
                <a:solidFill>
                  <a:schemeClr val="bg1"/>
                </a:solidFill>
                <a:latin typeface="Meiryo UI" panose="020B0604030504040204" pitchFamily="50" charset="-128"/>
                <a:ea typeface="Meiryo UI" panose="020B0604030504040204" pitchFamily="50" charset="-128"/>
              </a:rPr>
              <a:t>向け</a:t>
            </a:r>
          </a:p>
        </p:txBody>
      </p:sp>
    </p:spTree>
    <p:extLst>
      <p:ext uri="{BB962C8B-B14F-4D97-AF65-F5344CB8AC3E}">
        <p14:creationId xmlns:p14="http://schemas.microsoft.com/office/powerpoint/2010/main" val="10402486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正方形/長方形 56">
            <a:extLst>
              <a:ext uri="{FF2B5EF4-FFF2-40B4-BE49-F238E27FC236}">
                <a16:creationId xmlns:a16="http://schemas.microsoft.com/office/drawing/2014/main" id="{995EAA73-A89C-3D82-F98A-F25870EC0DD3}"/>
              </a:ext>
            </a:extLst>
          </p:cNvPr>
          <p:cNvSpPr/>
          <p:nvPr/>
        </p:nvSpPr>
        <p:spPr>
          <a:xfrm>
            <a:off x="6693483" y="5729711"/>
            <a:ext cx="2124000" cy="174302"/>
          </a:xfrm>
          <a:prstGeom prst="rect">
            <a:avLst/>
          </a:prstGeom>
          <a:solidFill>
            <a:srgbClr val="ECF5F8"/>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endParaRPr kumimoji="1" lang="ja-JP" altLang="en-US" sz="1400">
              <a:solidFill>
                <a:schemeClr val="accent4">
                  <a:lumMod val="65000"/>
                  <a:lumOff val="35000"/>
                </a:schemeClr>
              </a:solidFill>
              <a:latin typeface="+mn-ea"/>
              <a:cs typeface="Hiragino Kaku Gothic Pro W3" charset="-128"/>
            </a:endParaRPr>
          </a:p>
        </p:txBody>
      </p:sp>
      <p:sp>
        <p:nvSpPr>
          <p:cNvPr id="6" name="正方形/長方形 5">
            <a:extLst>
              <a:ext uri="{FF2B5EF4-FFF2-40B4-BE49-F238E27FC236}">
                <a16:creationId xmlns:a16="http://schemas.microsoft.com/office/drawing/2014/main" id="{D6C3740D-DA2A-BCE7-6089-1E37207C6BFB}"/>
              </a:ext>
            </a:extLst>
          </p:cNvPr>
          <p:cNvSpPr/>
          <p:nvPr/>
        </p:nvSpPr>
        <p:spPr>
          <a:xfrm>
            <a:off x="1301469" y="5522779"/>
            <a:ext cx="2124000" cy="199306"/>
          </a:xfrm>
          <a:prstGeom prst="rect">
            <a:avLst/>
          </a:prstGeom>
          <a:solidFill>
            <a:srgbClr val="ECF5F8"/>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endParaRPr kumimoji="1" lang="ja-JP" altLang="en-US" sz="1400">
              <a:solidFill>
                <a:schemeClr val="accent4">
                  <a:lumMod val="65000"/>
                  <a:lumOff val="35000"/>
                </a:schemeClr>
              </a:solidFill>
              <a:latin typeface="+mn-ea"/>
              <a:cs typeface="Hiragino Kaku Gothic Pro W3" charset="-128"/>
            </a:endParaRPr>
          </a:p>
        </p:txBody>
      </p:sp>
      <p:sp>
        <p:nvSpPr>
          <p:cNvPr id="2" name="コンテンツ プレースホルダー 1">
            <a:extLst>
              <a:ext uri="{FF2B5EF4-FFF2-40B4-BE49-F238E27FC236}">
                <a16:creationId xmlns:a16="http://schemas.microsoft.com/office/drawing/2014/main" id="{832C4A32-6A2D-E5AD-05E2-CF08E7D746CA}"/>
              </a:ext>
            </a:extLst>
          </p:cNvPr>
          <p:cNvSpPr>
            <a:spLocks noGrp="1"/>
          </p:cNvSpPr>
          <p:nvPr>
            <p:ph idx="1"/>
          </p:nvPr>
        </p:nvSpPr>
        <p:spPr>
          <a:xfrm>
            <a:off x="336521" y="692699"/>
            <a:ext cx="11525251" cy="548767"/>
          </a:xfrm>
        </p:spPr>
        <p:txBody>
          <a:bodyPr/>
          <a:lstStyle/>
          <a:p>
            <a:r>
              <a:rPr kumimoji="1" lang="ja-JP" altLang="en-US"/>
              <a:t>実データより、</a:t>
            </a:r>
            <a:r>
              <a:rPr kumimoji="1" lang="en-US" altLang="ja-JP"/>
              <a:t>N</a:t>
            </a:r>
            <a:r>
              <a:rPr kumimoji="1" lang="ja-JP" altLang="en-US"/>
              <a:t>請求書に対して一括入金</a:t>
            </a:r>
            <a:r>
              <a:rPr lang="ja-JP" altLang="en-US"/>
              <a:t>で</a:t>
            </a:r>
            <a:r>
              <a:rPr kumimoji="1" lang="ja-JP" altLang="en-US"/>
              <a:t>消込むケースを見つけたことを契機に、ツールで考慮できていないことに気付いたため、実現性を検討した</a:t>
            </a:r>
            <a:endParaRPr kumimoji="1" lang="en-US" altLang="ja-JP"/>
          </a:p>
          <a:p>
            <a:r>
              <a:rPr kumimoji="1" lang="ja-JP" altLang="en-US"/>
              <a:t>しかし、「様々な消込が可能な</a:t>
            </a:r>
            <a:r>
              <a:rPr kumimoji="1" lang="en-US" altLang="ja-JP"/>
              <a:t>Neo</a:t>
            </a:r>
            <a:r>
              <a:rPr kumimoji="1" lang="ja-JP" altLang="en-US"/>
              <a:t>のデータパターンを全て考慮して、１クリックで正確な伝票ファイルを作るのは難しい」という結論に至った</a:t>
            </a:r>
          </a:p>
        </p:txBody>
      </p:sp>
      <p:sp>
        <p:nvSpPr>
          <p:cNvPr id="3" name="タイトル 2">
            <a:extLst>
              <a:ext uri="{FF2B5EF4-FFF2-40B4-BE49-F238E27FC236}">
                <a16:creationId xmlns:a16="http://schemas.microsoft.com/office/drawing/2014/main" id="{1A92523C-C420-06D0-A344-1045106C1C20}"/>
              </a:ext>
            </a:extLst>
          </p:cNvPr>
          <p:cNvSpPr>
            <a:spLocks noGrp="1"/>
          </p:cNvSpPr>
          <p:nvPr>
            <p:ph type="title"/>
          </p:nvPr>
        </p:nvSpPr>
        <p:spPr/>
        <p:txBody>
          <a:bodyPr/>
          <a:lstStyle/>
          <a:p>
            <a:r>
              <a:rPr kumimoji="1" lang="en-US" altLang="ja-JP"/>
              <a:t>ZD</a:t>
            </a:r>
            <a:r>
              <a:rPr kumimoji="1" lang="ja-JP" altLang="en-US"/>
              <a:t>ツールにおける</a:t>
            </a:r>
            <a:r>
              <a:rPr kumimoji="1" lang="en-US" altLang="ja-JP"/>
              <a:t>N</a:t>
            </a:r>
            <a:r>
              <a:rPr kumimoji="1" lang="ja-JP" altLang="en-US"/>
              <a:t>請求書 </a:t>
            </a:r>
            <a:r>
              <a:rPr kumimoji="1" lang="en-US" altLang="ja-JP"/>
              <a:t>: 1</a:t>
            </a:r>
            <a:r>
              <a:rPr kumimoji="1" lang="ja-JP" altLang="en-US"/>
              <a:t>入金の消込に対する消込解除</a:t>
            </a:r>
          </a:p>
        </p:txBody>
      </p:sp>
      <p:sp>
        <p:nvSpPr>
          <p:cNvPr id="4" name="スライド番号プレースホルダー 3">
            <a:extLst>
              <a:ext uri="{FF2B5EF4-FFF2-40B4-BE49-F238E27FC236}">
                <a16:creationId xmlns:a16="http://schemas.microsoft.com/office/drawing/2014/main" id="{2384E6FE-A9F1-8AC7-6DA5-5970BB66D676}"/>
              </a:ext>
            </a:extLst>
          </p:cNvPr>
          <p:cNvSpPr>
            <a:spLocks noGrp="1"/>
          </p:cNvSpPr>
          <p:nvPr>
            <p:ph type="sldNum" sz="quarter" idx="10"/>
          </p:nvPr>
        </p:nvSpPr>
        <p:spPr/>
        <p:txBody>
          <a:bodyPr/>
          <a:lstStyle/>
          <a:p>
            <a:pPr>
              <a:defRPr/>
            </a:pPr>
            <a:fld id="{EB72A429-DDC7-41CC-AC2C-79132BE59620}" type="slidenum">
              <a:rPr lang="en-US" altLang="ja-JP" smtClean="0"/>
              <a:pPr>
                <a:defRPr/>
              </a:pPr>
              <a:t>41</a:t>
            </a:fld>
            <a:endParaRPr lang="en-US" altLang="ja-JP"/>
          </a:p>
        </p:txBody>
      </p:sp>
      <p:sp>
        <p:nvSpPr>
          <p:cNvPr id="5" name="正方形/長方形 4">
            <a:extLst>
              <a:ext uri="{FF2B5EF4-FFF2-40B4-BE49-F238E27FC236}">
                <a16:creationId xmlns:a16="http://schemas.microsoft.com/office/drawing/2014/main" id="{FB82ADDB-B226-4295-9F3A-E674FB7A9E47}"/>
              </a:ext>
            </a:extLst>
          </p:cNvPr>
          <p:cNvSpPr/>
          <p:nvPr/>
        </p:nvSpPr>
        <p:spPr>
          <a:xfrm>
            <a:off x="1301469" y="3368938"/>
            <a:ext cx="2196000" cy="381696"/>
          </a:xfrm>
          <a:prstGeom prst="rect">
            <a:avLst/>
          </a:prstGeom>
          <a:solidFill>
            <a:srgbClr val="ECF5F8"/>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endParaRPr kumimoji="1" lang="ja-JP" altLang="en-US" sz="1400">
              <a:solidFill>
                <a:schemeClr val="accent4">
                  <a:lumMod val="65000"/>
                  <a:lumOff val="35000"/>
                </a:schemeClr>
              </a:solidFill>
              <a:latin typeface="+mn-ea"/>
              <a:cs typeface="Hiragino Kaku Gothic Pro W3" charset="-128"/>
            </a:endParaRPr>
          </a:p>
        </p:txBody>
      </p:sp>
      <p:sp>
        <p:nvSpPr>
          <p:cNvPr id="7" name="正方形/長方形 6">
            <a:extLst>
              <a:ext uri="{FF2B5EF4-FFF2-40B4-BE49-F238E27FC236}">
                <a16:creationId xmlns:a16="http://schemas.microsoft.com/office/drawing/2014/main" id="{434F7C04-E555-BAC2-96CF-192183FEE187}"/>
              </a:ext>
            </a:extLst>
          </p:cNvPr>
          <p:cNvSpPr/>
          <p:nvPr/>
        </p:nvSpPr>
        <p:spPr>
          <a:xfrm>
            <a:off x="6693483" y="5313591"/>
            <a:ext cx="2124000" cy="373629"/>
          </a:xfrm>
          <a:prstGeom prst="rect">
            <a:avLst/>
          </a:prstGeom>
          <a:solidFill>
            <a:srgbClr val="ECF5F8"/>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endParaRPr kumimoji="1" lang="ja-JP" altLang="en-US" sz="1400">
              <a:solidFill>
                <a:schemeClr val="accent4">
                  <a:lumMod val="65000"/>
                  <a:lumOff val="35000"/>
                </a:schemeClr>
              </a:solidFill>
              <a:latin typeface="+mn-ea"/>
              <a:cs typeface="Hiragino Kaku Gothic Pro W3" charset="-128"/>
            </a:endParaRPr>
          </a:p>
        </p:txBody>
      </p:sp>
      <p:sp>
        <p:nvSpPr>
          <p:cNvPr id="8" name="正方形/長方形 7">
            <a:extLst>
              <a:ext uri="{FF2B5EF4-FFF2-40B4-BE49-F238E27FC236}">
                <a16:creationId xmlns:a16="http://schemas.microsoft.com/office/drawing/2014/main" id="{E24093EA-8DE8-F836-70A9-F657523521A6}"/>
              </a:ext>
            </a:extLst>
          </p:cNvPr>
          <p:cNvSpPr/>
          <p:nvPr/>
        </p:nvSpPr>
        <p:spPr>
          <a:xfrm>
            <a:off x="9308401" y="3368938"/>
            <a:ext cx="1944000" cy="385716"/>
          </a:xfrm>
          <a:prstGeom prst="rect">
            <a:avLst/>
          </a:prstGeom>
          <a:solidFill>
            <a:srgbClr val="ECF5F8"/>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endParaRPr kumimoji="1" lang="ja-JP" altLang="en-US" sz="1400">
              <a:solidFill>
                <a:schemeClr val="accent4">
                  <a:lumMod val="65000"/>
                  <a:lumOff val="35000"/>
                </a:schemeClr>
              </a:solidFill>
              <a:latin typeface="+mn-ea"/>
              <a:cs typeface="Hiragino Kaku Gothic Pro W3" charset="-128"/>
            </a:endParaRPr>
          </a:p>
        </p:txBody>
      </p:sp>
      <p:sp>
        <p:nvSpPr>
          <p:cNvPr id="9" name="正方形/長方形 8">
            <a:extLst>
              <a:ext uri="{FF2B5EF4-FFF2-40B4-BE49-F238E27FC236}">
                <a16:creationId xmlns:a16="http://schemas.microsoft.com/office/drawing/2014/main" id="{D630959D-E575-120B-FEC9-9A7155ED4564}"/>
              </a:ext>
            </a:extLst>
          </p:cNvPr>
          <p:cNvSpPr/>
          <p:nvPr/>
        </p:nvSpPr>
        <p:spPr>
          <a:xfrm>
            <a:off x="6693483" y="2412316"/>
            <a:ext cx="2196000" cy="622721"/>
          </a:xfrm>
          <a:prstGeom prst="rect">
            <a:avLst/>
          </a:prstGeom>
          <a:solidFill>
            <a:srgbClr val="ECF5F8"/>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endParaRPr kumimoji="1" lang="ja-JP" altLang="en-US" sz="1400">
              <a:solidFill>
                <a:schemeClr val="accent4">
                  <a:lumMod val="65000"/>
                  <a:lumOff val="35000"/>
                </a:schemeClr>
              </a:solidFill>
              <a:latin typeface="+mn-ea"/>
              <a:cs typeface="Hiragino Kaku Gothic Pro W3" charset="-128"/>
            </a:endParaRPr>
          </a:p>
        </p:txBody>
      </p:sp>
      <p:sp>
        <p:nvSpPr>
          <p:cNvPr id="10" name="正方形/長方形 9">
            <a:extLst>
              <a:ext uri="{FF2B5EF4-FFF2-40B4-BE49-F238E27FC236}">
                <a16:creationId xmlns:a16="http://schemas.microsoft.com/office/drawing/2014/main" id="{EA6DA8A0-C129-E896-F171-11EBE0DD2102}"/>
              </a:ext>
            </a:extLst>
          </p:cNvPr>
          <p:cNvSpPr/>
          <p:nvPr/>
        </p:nvSpPr>
        <p:spPr>
          <a:xfrm>
            <a:off x="6693483" y="3368938"/>
            <a:ext cx="2196000" cy="385716"/>
          </a:xfrm>
          <a:prstGeom prst="rect">
            <a:avLst/>
          </a:prstGeom>
          <a:solidFill>
            <a:srgbClr val="ECF5F8"/>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endParaRPr kumimoji="1" lang="ja-JP" altLang="en-US" sz="1400">
              <a:solidFill>
                <a:schemeClr val="accent4">
                  <a:lumMod val="65000"/>
                  <a:lumOff val="35000"/>
                </a:schemeClr>
              </a:solidFill>
              <a:latin typeface="+mn-ea"/>
              <a:cs typeface="Hiragino Kaku Gothic Pro W3" charset="-128"/>
            </a:endParaRPr>
          </a:p>
        </p:txBody>
      </p:sp>
      <p:sp>
        <p:nvSpPr>
          <p:cNvPr id="11" name="正方形/長方形 10">
            <a:extLst>
              <a:ext uri="{FF2B5EF4-FFF2-40B4-BE49-F238E27FC236}">
                <a16:creationId xmlns:a16="http://schemas.microsoft.com/office/drawing/2014/main" id="{CF8656EB-810F-11C9-9480-C073457DCC3F}"/>
              </a:ext>
            </a:extLst>
          </p:cNvPr>
          <p:cNvSpPr/>
          <p:nvPr/>
        </p:nvSpPr>
        <p:spPr>
          <a:xfrm>
            <a:off x="1301469" y="2435966"/>
            <a:ext cx="2196000" cy="622721"/>
          </a:xfrm>
          <a:prstGeom prst="rect">
            <a:avLst/>
          </a:prstGeom>
          <a:solidFill>
            <a:srgbClr val="ECF5F8"/>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endParaRPr kumimoji="1" lang="ja-JP" altLang="en-US" sz="1400">
              <a:solidFill>
                <a:schemeClr val="accent4">
                  <a:lumMod val="65000"/>
                  <a:lumOff val="35000"/>
                </a:schemeClr>
              </a:solidFill>
              <a:latin typeface="+mn-ea"/>
              <a:cs typeface="Hiragino Kaku Gothic Pro W3" charset="-128"/>
            </a:endParaRPr>
          </a:p>
        </p:txBody>
      </p:sp>
      <p:sp>
        <p:nvSpPr>
          <p:cNvPr id="12" name="正方形/長方形 11">
            <a:extLst>
              <a:ext uri="{FF2B5EF4-FFF2-40B4-BE49-F238E27FC236}">
                <a16:creationId xmlns:a16="http://schemas.microsoft.com/office/drawing/2014/main" id="{887DECBC-2E47-FE0D-F87D-556D3B573122}"/>
              </a:ext>
            </a:extLst>
          </p:cNvPr>
          <p:cNvSpPr/>
          <p:nvPr/>
        </p:nvSpPr>
        <p:spPr>
          <a:xfrm>
            <a:off x="1210703" y="2000554"/>
            <a:ext cx="5220000" cy="106069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71438">
              <a:lnSpc>
                <a:spcPts val="1600"/>
              </a:lnSpc>
            </a:pPr>
            <a:r>
              <a:rPr lang="ja-JP" altLang="en-US" sz="1200">
                <a:solidFill>
                  <a:schemeClr val="tx1">
                    <a:lumMod val="65000"/>
                    <a:lumOff val="35000"/>
                  </a:schemeClr>
                </a:solidFill>
                <a:latin typeface="+mn-ea"/>
                <a:cs typeface="Hiragino Kaku Gothic Pro W3" charset="-128"/>
              </a:rPr>
              <a:t>請求書</a:t>
            </a:r>
            <a:r>
              <a:rPr lang="en-US" altLang="ja-JP" sz="1200">
                <a:solidFill>
                  <a:schemeClr val="tx1">
                    <a:lumMod val="65000"/>
                    <a:lumOff val="35000"/>
                  </a:schemeClr>
                </a:solidFill>
                <a:latin typeface="+mn-ea"/>
                <a:cs typeface="Hiragino Kaku Gothic Pro W3" charset="-128"/>
              </a:rPr>
              <a:t>A1,000</a:t>
            </a:r>
            <a:r>
              <a:rPr lang="ja-JP" altLang="en-US" sz="1200">
                <a:solidFill>
                  <a:schemeClr val="tx1">
                    <a:lumMod val="65000"/>
                    <a:lumOff val="35000"/>
                  </a:schemeClr>
                </a:solidFill>
                <a:latin typeface="+mn-ea"/>
                <a:cs typeface="Hiragino Kaku Gothic Pro W3" charset="-128"/>
              </a:rPr>
              <a:t>および請求書</a:t>
            </a:r>
            <a:r>
              <a:rPr lang="en-US" altLang="ja-JP" sz="1200">
                <a:solidFill>
                  <a:schemeClr val="tx1">
                    <a:lumMod val="65000"/>
                    <a:lumOff val="35000"/>
                  </a:schemeClr>
                </a:solidFill>
                <a:latin typeface="+mn-ea"/>
                <a:cs typeface="Hiragino Kaku Gothic Pro W3" charset="-128"/>
              </a:rPr>
              <a:t>B 501</a:t>
            </a:r>
            <a:r>
              <a:rPr lang="ja-JP" altLang="en-US" sz="1200" b="1">
                <a:solidFill>
                  <a:schemeClr val="tx1">
                    <a:lumMod val="65000"/>
                    <a:lumOff val="35000"/>
                  </a:schemeClr>
                </a:solidFill>
                <a:latin typeface="+mn-ea"/>
                <a:cs typeface="Hiragino Kaku Gothic Pro W3" charset="-128"/>
              </a:rPr>
              <a:t>（税差額あり）</a:t>
            </a:r>
            <a:r>
              <a:rPr lang="ja-JP" altLang="en-US" sz="1200">
                <a:solidFill>
                  <a:schemeClr val="tx1">
                    <a:lumMod val="65000"/>
                    <a:lumOff val="35000"/>
                  </a:schemeClr>
                </a:solidFill>
                <a:latin typeface="+mn-ea"/>
                <a:cs typeface="Hiragino Kaku Gothic Pro W3" charset="-128"/>
              </a:rPr>
              <a:t>を入金 </a:t>
            </a:r>
            <a:r>
              <a:rPr lang="en-US" altLang="ja-JP" sz="1200">
                <a:solidFill>
                  <a:schemeClr val="tx1">
                    <a:lumMod val="65000"/>
                    <a:lumOff val="35000"/>
                  </a:schemeClr>
                </a:solidFill>
                <a:latin typeface="+mn-ea"/>
                <a:cs typeface="Hiragino Kaku Gothic Pro W3" charset="-128"/>
              </a:rPr>
              <a:t>1,501</a:t>
            </a:r>
            <a:r>
              <a:rPr lang="ja-JP" altLang="en-US" sz="1200">
                <a:solidFill>
                  <a:schemeClr val="tx1">
                    <a:lumMod val="65000"/>
                    <a:lumOff val="35000"/>
                  </a:schemeClr>
                </a:solidFill>
                <a:latin typeface="+mn-ea"/>
                <a:cs typeface="Hiragino Kaku Gothic Pro W3" charset="-128"/>
              </a:rPr>
              <a:t>で消込</a:t>
            </a:r>
          </a:p>
          <a:p>
            <a:pPr marL="71438">
              <a:lnSpc>
                <a:spcPts val="1600"/>
              </a:lnSpc>
            </a:pPr>
            <a:r>
              <a:rPr lang="ja-JP" altLang="en-US" sz="1200" u="sng">
                <a:solidFill>
                  <a:schemeClr val="tx1">
                    <a:lumMod val="65000"/>
                    <a:lumOff val="35000"/>
                  </a:schemeClr>
                </a:solidFill>
                <a:latin typeface="+mn-ea"/>
                <a:cs typeface="Hiragino Kaku Gothic Pro W3" charset="-128"/>
              </a:rPr>
              <a:t>仕訳イメージ（消込伝票）</a:t>
            </a:r>
          </a:p>
          <a:p>
            <a:pPr marL="71438">
              <a:lnSpc>
                <a:spcPts val="1600"/>
              </a:lnSpc>
            </a:pPr>
            <a:r>
              <a:rPr lang="ja-JP" altLang="en-US" sz="1200">
                <a:solidFill>
                  <a:schemeClr val="tx1">
                    <a:lumMod val="65000"/>
                    <a:lumOff val="35000"/>
                  </a:schemeClr>
                </a:solidFill>
                <a:latin typeface="+mn-ea"/>
                <a:cs typeface="Hiragino Kaku Gothic Pro W3" charset="-128"/>
              </a:rPr>
              <a:t>仮受金 </a:t>
            </a:r>
            <a:r>
              <a:rPr lang="en-US" altLang="ja-JP" sz="1200">
                <a:solidFill>
                  <a:schemeClr val="tx1">
                    <a:lumMod val="65000"/>
                    <a:lumOff val="35000"/>
                  </a:schemeClr>
                </a:solidFill>
                <a:latin typeface="+mn-ea"/>
                <a:cs typeface="Hiragino Kaku Gothic Pro W3" charset="-128"/>
              </a:rPr>
              <a:t>1,501</a:t>
            </a:r>
            <a:r>
              <a:rPr lang="ja-JP" altLang="en-US" sz="1200">
                <a:solidFill>
                  <a:schemeClr val="tx1">
                    <a:lumMod val="65000"/>
                    <a:lumOff val="35000"/>
                  </a:schemeClr>
                </a:solidFill>
                <a:latin typeface="+mn-ea"/>
                <a:cs typeface="Hiragino Kaku Gothic Pro W3" charset="-128"/>
              </a:rPr>
              <a:t>／売掛金 </a:t>
            </a:r>
            <a:r>
              <a:rPr lang="en-US" altLang="ja-JP" sz="1200">
                <a:solidFill>
                  <a:schemeClr val="tx1">
                    <a:lumMod val="65000"/>
                    <a:lumOff val="35000"/>
                  </a:schemeClr>
                </a:solidFill>
                <a:latin typeface="+mn-ea"/>
                <a:cs typeface="Hiragino Kaku Gothic Pro W3" charset="-128"/>
              </a:rPr>
              <a:t>1,000</a:t>
            </a:r>
          </a:p>
          <a:p>
            <a:pPr marL="71438">
              <a:lnSpc>
                <a:spcPts val="1600"/>
              </a:lnSpc>
            </a:pPr>
            <a:r>
              <a:rPr lang="en-US" altLang="ja-JP" sz="1200">
                <a:solidFill>
                  <a:schemeClr val="tx1">
                    <a:lumMod val="65000"/>
                    <a:lumOff val="35000"/>
                  </a:schemeClr>
                </a:solidFill>
                <a:latin typeface="+mn-ea"/>
                <a:cs typeface="Hiragino Kaku Gothic Pro W3" charset="-128"/>
              </a:rPr>
              <a:t>                  </a:t>
            </a:r>
            <a:r>
              <a:rPr lang="ja-JP" altLang="en-US" sz="1200">
                <a:solidFill>
                  <a:schemeClr val="tx1">
                    <a:lumMod val="65000"/>
                    <a:lumOff val="35000"/>
                  </a:schemeClr>
                </a:solidFill>
                <a:latin typeface="+mn-ea"/>
                <a:cs typeface="Hiragino Kaku Gothic Pro W3" charset="-128"/>
              </a:rPr>
              <a:t>／売掛金 </a:t>
            </a:r>
            <a:r>
              <a:rPr lang="en-US" altLang="ja-JP" sz="1200">
                <a:solidFill>
                  <a:schemeClr val="tx1">
                    <a:lumMod val="65000"/>
                    <a:lumOff val="35000"/>
                  </a:schemeClr>
                </a:solidFill>
                <a:latin typeface="+mn-ea"/>
                <a:cs typeface="Hiragino Kaku Gothic Pro W3" charset="-128"/>
              </a:rPr>
              <a:t>500</a:t>
            </a:r>
          </a:p>
          <a:p>
            <a:pPr marL="71438">
              <a:lnSpc>
                <a:spcPts val="1600"/>
              </a:lnSpc>
            </a:pPr>
            <a:r>
              <a:rPr lang="en-US" altLang="ja-JP" sz="1200">
                <a:solidFill>
                  <a:schemeClr val="tx1">
                    <a:lumMod val="65000"/>
                    <a:lumOff val="35000"/>
                  </a:schemeClr>
                </a:solidFill>
                <a:latin typeface="+mn-ea"/>
                <a:cs typeface="Hiragino Kaku Gothic Pro W3" charset="-128"/>
              </a:rPr>
              <a:t>                  </a:t>
            </a:r>
            <a:r>
              <a:rPr lang="ja-JP" altLang="en-US" sz="1200">
                <a:solidFill>
                  <a:schemeClr val="tx1">
                    <a:lumMod val="65000"/>
                    <a:lumOff val="35000"/>
                  </a:schemeClr>
                </a:solidFill>
                <a:latin typeface="+mn-ea"/>
                <a:cs typeface="Hiragino Kaku Gothic Pro W3" charset="-128"/>
              </a:rPr>
              <a:t>／売掛金 </a:t>
            </a:r>
            <a:r>
              <a:rPr lang="en-US" altLang="ja-JP" sz="1200">
                <a:solidFill>
                  <a:schemeClr val="tx1">
                    <a:lumMod val="65000"/>
                    <a:lumOff val="35000"/>
                  </a:schemeClr>
                </a:solidFill>
                <a:latin typeface="+mn-ea"/>
                <a:cs typeface="Hiragino Kaku Gothic Pro W3" charset="-128"/>
              </a:rPr>
              <a:t>1</a:t>
            </a:r>
          </a:p>
        </p:txBody>
      </p:sp>
      <p:sp>
        <p:nvSpPr>
          <p:cNvPr id="13" name="正方形/長方形 12">
            <a:extLst>
              <a:ext uri="{FF2B5EF4-FFF2-40B4-BE49-F238E27FC236}">
                <a16:creationId xmlns:a16="http://schemas.microsoft.com/office/drawing/2014/main" id="{C3827A9C-4DEE-A88B-C013-961A9CF2EAC7}"/>
              </a:ext>
            </a:extLst>
          </p:cNvPr>
          <p:cNvSpPr/>
          <p:nvPr/>
        </p:nvSpPr>
        <p:spPr>
          <a:xfrm>
            <a:off x="6616400" y="2000554"/>
            <a:ext cx="5220000" cy="106069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71438">
              <a:lnSpc>
                <a:spcPts val="1500"/>
              </a:lnSpc>
            </a:pPr>
            <a:r>
              <a:rPr lang="ja-JP" altLang="en-US" sz="1200">
                <a:solidFill>
                  <a:schemeClr val="tx1">
                    <a:lumMod val="65000"/>
                    <a:lumOff val="35000"/>
                  </a:schemeClr>
                </a:solidFill>
                <a:latin typeface="+mn-ea"/>
                <a:cs typeface="Hiragino Kaku Gothic Pro W3" charset="-128"/>
              </a:rPr>
              <a:t>請求書</a:t>
            </a:r>
            <a:r>
              <a:rPr lang="en-US" altLang="ja-JP" sz="1200">
                <a:solidFill>
                  <a:schemeClr val="tx1">
                    <a:lumMod val="65000"/>
                    <a:lumOff val="35000"/>
                  </a:schemeClr>
                </a:solidFill>
                <a:latin typeface="+mn-ea"/>
                <a:cs typeface="Hiragino Kaku Gothic Pro W3" charset="-128"/>
              </a:rPr>
              <a:t>A1,000</a:t>
            </a:r>
            <a:r>
              <a:rPr lang="ja-JP" altLang="en-US" sz="1200">
                <a:solidFill>
                  <a:schemeClr val="tx1">
                    <a:lumMod val="65000"/>
                    <a:lumOff val="35000"/>
                  </a:schemeClr>
                </a:solidFill>
                <a:latin typeface="+mn-ea"/>
                <a:cs typeface="Hiragino Kaku Gothic Pro W3" charset="-128"/>
              </a:rPr>
              <a:t>および請求書</a:t>
            </a:r>
            <a:r>
              <a:rPr lang="en-US" altLang="ja-JP" sz="1200">
                <a:solidFill>
                  <a:schemeClr val="tx1">
                    <a:lumMod val="65000"/>
                    <a:lumOff val="35000"/>
                  </a:schemeClr>
                </a:solidFill>
                <a:latin typeface="+mn-ea"/>
                <a:cs typeface="Hiragino Kaku Gothic Pro W3" charset="-128"/>
              </a:rPr>
              <a:t>B 500</a:t>
            </a:r>
            <a:r>
              <a:rPr lang="ja-JP" altLang="en-US" sz="1200" b="1">
                <a:solidFill>
                  <a:schemeClr val="tx1">
                    <a:lumMod val="65000"/>
                    <a:lumOff val="35000"/>
                  </a:schemeClr>
                </a:solidFill>
                <a:latin typeface="+mn-ea"/>
                <a:cs typeface="Hiragino Kaku Gothic Pro W3" charset="-128"/>
              </a:rPr>
              <a:t>（税差額なし）</a:t>
            </a:r>
            <a:r>
              <a:rPr lang="ja-JP" altLang="en-US" sz="1200">
                <a:solidFill>
                  <a:schemeClr val="tx1">
                    <a:lumMod val="65000"/>
                    <a:lumOff val="35000"/>
                  </a:schemeClr>
                </a:solidFill>
                <a:latin typeface="+mn-ea"/>
                <a:cs typeface="Hiragino Kaku Gothic Pro W3" charset="-128"/>
              </a:rPr>
              <a:t>を入金</a:t>
            </a:r>
            <a:r>
              <a:rPr lang="en-US" altLang="ja-JP" sz="1200">
                <a:solidFill>
                  <a:schemeClr val="tx1">
                    <a:lumMod val="65000"/>
                    <a:lumOff val="35000"/>
                  </a:schemeClr>
                </a:solidFill>
                <a:latin typeface="+mn-ea"/>
                <a:cs typeface="Hiragino Kaku Gothic Pro W3" charset="-128"/>
              </a:rPr>
              <a:t>1,501</a:t>
            </a:r>
            <a:r>
              <a:rPr lang="ja-JP" altLang="en-US" sz="1200">
                <a:solidFill>
                  <a:schemeClr val="tx1">
                    <a:lumMod val="65000"/>
                    <a:lumOff val="35000"/>
                  </a:schemeClr>
                </a:solidFill>
                <a:latin typeface="+mn-ea"/>
                <a:cs typeface="Hiragino Kaku Gothic Pro W3" charset="-128"/>
              </a:rPr>
              <a:t>で消込</a:t>
            </a:r>
          </a:p>
          <a:p>
            <a:pPr marL="71438">
              <a:lnSpc>
                <a:spcPts val="1500"/>
              </a:lnSpc>
            </a:pPr>
            <a:r>
              <a:rPr lang="ja-JP" altLang="en-US" sz="1200" u="sng">
                <a:solidFill>
                  <a:schemeClr val="tx1">
                    <a:lumMod val="65000"/>
                    <a:lumOff val="35000"/>
                  </a:schemeClr>
                </a:solidFill>
                <a:latin typeface="+mn-ea"/>
                <a:cs typeface="Hiragino Kaku Gothic Pro W3" charset="-128"/>
              </a:rPr>
              <a:t>仕訳イメージ（消込伝票）</a:t>
            </a:r>
          </a:p>
          <a:p>
            <a:pPr marL="71438">
              <a:lnSpc>
                <a:spcPts val="1500"/>
              </a:lnSpc>
            </a:pPr>
            <a:r>
              <a:rPr lang="ja-JP" altLang="en-US" sz="1200">
                <a:solidFill>
                  <a:schemeClr val="tx1">
                    <a:lumMod val="65000"/>
                    <a:lumOff val="35000"/>
                  </a:schemeClr>
                </a:solidFill>
                <a:latin typeface="+mn-ea"/>
                <a:cs typeface="Hiragino Kaku Gothic Pro W3" charset="-128"/>
              </a:rPr>
              <a:t>仮受金 </a:t>
            </a:r>
            <a:r>
              <a:rPr lang="en-US" altLang="ja-JP" sz="1200">
                <a:solidFill>
                  <a:schemeClr val="tx1">
                    <a:lumMod val="65000"/>
                    <a:lumOff val="35000"/>
                  </a:schemeClr>
                </a:solidFill>
                <a:latin typeface="+mn-ea"/>
                <a:cs typeface="Hiragino Kaku Gothic Pro W3" charset="-128"/>
              </a:rPr>
              <a:t>1,501</a:t>
            </a:r>
            <a:r>
              <a:rPr lang="ja-JP" altLang="en-US" sz="1200">
                <a:solidFill>
                  <a:schemeClr val="tx1">
                    <a:lumMod val="65000"/>
                    <a:lumOff val="35000"/>
                  </a:schemeClr>
                </a:solidFill>
                <a:latin typeface="+mn-ea"/>
                <a:cs typeface="Hiragino Kaku Gothic Pro W3" charset="-128"/>
              </a:rPr>
              <a:t>／ 売掛金 </a:t>
            </a:r>
            <a:r>
              <a:rPr lang="en-US" altLang="ja-JP" sz="1200">
                <a:solidFill>
                  <a:schemeClr val="tx1">
                    <a:lumMod val="65000"/>
                    <a:lumOff val="35000"/>
                  </a:schemeClr>
                </a:solidFill>
                <a:latin typeface="+mn-ea"/>
                <a:cs typeface="Hiragino Kaku Gothic Pro W3" charset="-128"/>
              </a:rPr>
              <a:t>1,000</a:t>
            </a:r>
          </a:p>
          <a:p>
            <a:pPr marL="71438">
              <a:lnSpc>
                <a:spcPts val="1500"/>
              </a:lnSpc>
            </a:pPr>
            <a:r>
              <a:rPr lang="en-US" altLang="ja-JP" sz="1200">
                <a:solidFill>
                  <a:schemeClr val="tx1">
                    <a:lumMod val="65000"/>
                    <a:lumOff val="35000"/>
                  </a:schemeClr>
                </a:solidFill>
                <a:latin typeface="+mn-ea"/>
                <a:cs typeface="Hiragino Kaku Gothic Pro W3" charset="-128"/>
              </a:rPr>
              <a:t>                  </a:t>
            </a:r>
            <a:r>
              <a:rPr lang="ja-JP" altLang="en-US" sz="1200">
                <a:solidFill>
                  <a:schemeClr val="tx1">
                    <a:lumMod val="65000"/>
                    <a:lumOff val="35000"/>
                  </a:schemeClr>
                </a:solidFill>
                <a:latin typeface="+mn-ea"/>
                <a:cs typeface="Hiragino Kaku Gothic Pro W3" charset="-128"/>
              </a:rPr>
              <a:t>／ 売掛金 </a:t>
            </a:r>
            <a:r>
              <a:rPr lang="en-US" altLang="ja-JP" sz="1200">
                <a:solidFill>
                  <a:schemeClr val="tx1">
                    <a:lumMod val="65000"/>
                    <a:lumOff val="35000"/>
                  </a:schemeClr>
                </a:solidFill>
                <a:latin typeface="+mn-ea"/>
                <a:cs typeface="Hiragino Kaku Gothic Pro W3" charset="-128"/>
              </a:rPr>
              <a:t>500</a:t>
            </a:r>
          </a:p>
          <a:p>
            <a:pPr marL="71438">
              <a:lnSpc>
                <a:spcPts val="1500"/>
              </a:lnSpc>
            </a:pPr>
            <a:r>
              <a:rPr lang="en-US" altLang="ja-JP" sz="1200">
                <a:solidFill>
                  <a:schemeClr val="tx1">
                    <a:lumMod val="65000"/>
                    <a:lumOff val="35000"/>
                  </a:schemeClr>
                </a:solidFill>
                <a:latin typeface="+mn-ea"/>
                <a:cs typeface="Hiragino Kaku Gothic Pro W3" charset="-128"/>
              </a:rPr>
              <a:t>                  </a:t>
            </a:r>
            <a:r>
              <a:rPr lang="ja-JP" altLang="en-US" sz="1200">
                <a:solidFill>
                  <a:schemeClr val="tx1">
                    <a:lumMod val="65000"/>
                    <a:lumOff val="35000"/>
                  </a:schemeClr>
                </a:solidFill>
                <a:latin typeface="+mn-ea"/>
                <a:cs typeface="Hiragino Kaku Gothic Pro W3" charset="-128"/>
              </a:rPr>
              <a:t>／ 雑収入 </a:t>
            </a:r>
            <a:r>
              <a:rPr lang="en-US" altLang="ja-JP" sz="1200">
                <a:solidFill>
                  <a:schemeClr val="tx1">
                    <a:lumMod val="65000"/>
                    <a:lumOff val="35000"/>
                  </a:schemeClr>
                </a:solidFill>
                <a:latin typeface="+mn-ea"/>
                <a:cs typeface="Hiragino Kaku Gothic Pro W3" charset="-128"/>
              </a:rPr>
              <a:t>1</a:t>
            </a:r>
          </a:p>
        </p:txBody>
      </p:sp>
      <p:sp>
        <p:nvSpPr>
          <p:cNvPr id="16" name="正方形/長方形 15">
            <a:extLst>
              <a:ext uri="{FF2B5EF4-FFF2-40B4-BE49-F238E27FC236}">
                <a16:creationId xmlns:a16="http://schemas.microsoft.com/office/drawing/2014/main" id="{2E3685D9-1382-6720-4BA4-57AE7D5F680E}"/>
              </a:ext>
            </a:extLst>
          </p:cNvPr>
          <p:cNvSpPr/>
          <p:nvPr/>
        </p:nvSpPr>
        <p:spPr>
          <a:xfrm>
            <a:off x="1210703" y="3137917"/>
            <a:ext cx="2608919" cy="636683"/>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71438">
              <a:lnSpc>
                <a:spcPts val="1600"/>
              </a:lnSpc>
            </a:pPr>
            <a:r>
              <a:rPr lang="ja-JP" altLang="en-US" sz="1200" u="sng">
                <a:solidFill>
                  <a:schemeClr val="tx1">
                    <a:lumMod val="65000"/>
                    <a:lumOff val="35000"/>
                  </a:schemeClr>
                </a:solidFill>
                <a:latin typeface="+mn-ea"/>
                <a:cs typeface="Hiragino Kaku Gothic Pro W3" charset="-128"/>
              </a:rPr>
              <a:t>請求書</a:t>
            </a:r>
            <a:r>
              <a:rPr lang="en-US" altLang="ja-JP" sz="1200" u="sng">
                <a:solidFill>
                  <a:schemeClr val="tx1">
                    <a:lumMod val="65000"/>
                    <a:lumOff val="35000"/>
                  </a:schemeClr>
                </a:solidFill>
                <a:latin typeface="+mn-ea"/>
                <a:cs typeface="Hiragino Kaku Gothic Pro W3" charset="-128"/>
              </a:rPr>
              <a:t>A</a:t>
            </a:r>
            <a:r>
              <a:rPr lang="ja-JP" altLang="en-US" sz="1200" u="sng">
                <a:solidFill>
                  <a:schemeClr val="tx1">
                    <a:lumMod val="65000"/>
                    <a:lumOff val="35000"/>
                  </a:schemeClr>
                </a:solidFill>
                <a:latin typeface="+mn-ea"/>
                <a:cs typeface="Hiragino Kaku Gothic Pro W3" charset="-128"/>
              </a:rPr>
              <a:t>を入力してツール実行した場合</a:t>
            </a:r>
          </a:p>
          <a:p>
            <a:pPr marL="71438">
              <a:lnSpc>
                <a:spcPts val="1600"/>
              </a:lnSpc>
            </a:pPr>
            <a:r>
              <a:rPr lang="ja-JP" altLang="en-US" sz="1200">
                <a:solidFill>
                  <a:schemeClr val="tx1">
                    <a:lumMod val="65000"/>
                    <a:lumOff val="35000"/>
                  </a:schemeClr>
                </a:solidFill>
                <a:latin typeface="+mn-ea"/>
                <a:cs typeface="Hiragino Kaku Gothic Pro W3" charset="-128"/>
              </a:rPr>
              <a:t>売掛金 </a:t>
            </a:r>
            <a:r>
              <a:rPr lang="en-US" altLang="ja-JP" sz="1200">
                <a:solidFill>
                  <a:schemeClr val="tx1">
                    <a:lumMod val="65000"/>
                    <a:lumOff val="35000"/>
                  </a:schemeClr>
                </a:solidFill>
                <a:latin typeface="+mn-ea"/>
                <a:cs typeface="Hiragino Kaku Gothic Pro W3" charset="-128"/>
              </a:rPr>
              <a:t>1,000</a:t>
            </a:r>
            <a:r>
              <a:rPr lang="ja-JP" altLang="en-US" sz="1200">
                <a:solidFill>
                  <a:schemeClr val="tx1">
                    <a:lumMod val="65000"/>
                    <a:lumOff val="35000"/>
                  </a:schemeClr>
                </a:solidFill>
                <a:latin typeface="+mn-ea"/>
                <a:cs typeface="Hiragino Kaku Gothic Pro W3" charset="-128"/>
              </a:rPr>
              <a:t>／ 仮受金 </a:t>
            </a:r>
            <a:r>
              <a:rPr lang="en-US" altLang="ja-JP" sz="1200" b="1">
                <a:solidFill>
                  <a:schemeClr val="tx1">
                    <a:lumMod val="65000"/>
                    <a:lumOff val="35000"/>
                  </a:schemeClr>
                </a:solidFill>
                <a:latin typeface="+mn-ea"/>
                <a:cs typeface="Hiragino Kaku Gothic Pro W3" charset="-128"/>
              </a:rPr>
              <a:t>1,001</a:t>
            </a:r>
          </a:p>
          <a:p>
            <a:pPr marL="71438">
              <a:lnSpc>
                <a:spcPts val="1600"/>
              </a:lnSpc>
            </a:pPr>
            <a:r>
              <a:rPr lang="ja-JP" altLang="en-US" sz="1200" b="1">
                <a:solidFill>
                  <a:schemeClr val="tx1">
                    <a:lumMod val="65000"/>
                    <a:lumOff val="35000"/>
                  </a:schemeClr>
                </a:solidFill>
                <a:latin typeface="+mn-ea"/>
                <a:cs typeface="Hiragino Kaku Gothic Pro W3" charset="-128"/>
              </a:rPr>
              <a:t>雑収入 </a:t>
            </a:r>
            <a:r>
              <a:rPr lang="en-US" altLang="ja-JP" sz="1200" b="1">
                <a:solidFill>
                  <a:schemeClr val="tx1">
                    <a:lumMod val="65000"/>
                    <a:lumOff val="35000"/>
                  </a:schemeClr>
                </a:solidFill>
                <a:latin typeface="+mn-ea"/>
                <a:cs typeface="Hiragino Kaku Gothic Pro W3" charset="-128"/>
              </a:rPr>
              <a:t>1       </a:t>
            </a:r>
            <a:r>
              <a:rPr lang="ja-JP" altLang="en-US" sz="1200">
                <a:solidFill>
                  <a:schemeClr val="tx1">
                    <a:lumMod val="65000"/>
                    <a:lumOff val="35000"/>
                  </a:schemeClr>
                </a:solidFill>
                <a:latin typeface="+mn-ea"/>
                <a:cs typeface="Hiragino Kaku Gothic Pro W3" charset="-128"/>
              </a:rPr>
              <a:t>／</a:t>
            </a:r>
            <a:endParaRPr lang="en-US" altLang="ja-JP" sz="1200">
              <a:solidFill>
                <a:schemeClr val="tx1">
                  <a:lumMod val="65000"/>
                  <a:lumOff val="35000"/>
                </a:schemeClr>
              </a:solidFill>
              <a:latin typeface="+mn-ea"/>
              <a:cs typeface="Hiragino Kaku Gothic Pro W3" charset="-128"/>
            </a:endParaRPr>
          </a:p>
        </p:txBody>
      </p:sp>
      <p:sp>
        <p:nvSpPr>
          <p:cNvPr id="17" name="正方形/長方形 16">
            <a:extLst>
              <a:ext uri="{FF2B5EF4-FFF2-40B4-BE49-F238E27FC236}">
                <a16:creationId xmlns:a16="http://schemas.microsoft.com/office/drawing/2014/main" id="{7FAD67AA-367E-66A4-A1FE-C40FF9F33DE2}"/>
              </a:ext>
            </a:extLst>
          </p:cNvPr>
          <p:cNvSpPr/>
          <p:nvPr/>
        </p:nvSpPr>
        <p:spPr>
          <a:xfrm>
            <a:off x="6616401" y="3137918"/>
            <a:ext cx="2608520" cy="631343"/>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71438">
              <a:lnSpc>
                <a:spcPts val="1500"/>
              </a:lnSpc>
            </a:pPr>
            <a:r>
              <a:rPr lang="ja-JP" altLang="en-US" sz="1200" u="sng">
                <a:solidFill>
                  <a:schemeClr val="tx1">
                    <a:lumMod val="65000"/>
                    <a:lumOff val="35000"/>
                  </a:schemeClr>
                </a:solidFill>
                <a:latin typeface="+mn-ea"/>
                <a:cs typeface="Hiragino Kaku Gothic Pro W3" charset="-128"/>
              </a:rPr>
              <a:t>請求書</a:t>
            </a:r>
            <a:r>
              <a:rPr lang="en-US" altLang="ja-JP" sz="1200" u="sng">
                <a:solidFill>
                  <a:schemeClr val="tx1">
                    <a:lumMod val="65000"/>
                    <a:lumOff val="35000"/>
                  </a:schemeClr>
                </a:solidFill>
                <a:latin typeface="+mn-ea"/>
                <a:cs typeface="Hiragino Kaku Gothic Pro W3" charset="-128"/>
              </a:rPr>
              <a:t>A</a:t>
            </a:r>
            <a:r>
              <a:rPr lang="ja-JP" altLang="en-US" sz="1200" u="sng">
                <a:solidFill>
                  <a:schemeClr val="tx1">
                    <a:lumMod val="65000"/>
                    <a:lumOff val="35000"/>
                  </a:schemeClr>
                </a:solidFill>
                <a:latin typeface="+mn-ea"/>
                <a:cs typeface="Hiragino Kaku Gothic Pro W3" charset="-128"/>
              </a:rPr>
              <a:t>を入力してツール実行した場合</a:t>
            </a:r>
          </a:p>
          <a:p>
            <a:pPr marL="71438">
              <a:lnSpc>
                <a:spcPts val="1500"/>
              </a:lnSpc>
            </a:pPr>
            <a:r>
              <a:rPr lang="ja-JP" altLang="en-US" sz="1200">
                <a:solidFill>
                  <a:schemeClr val="tx1">
                    <a:lumMod val="65000"/>
                    <a:lumOff val="35000"/>
                  </a:schemeClr>
                </a:solidFill>
                <a:latin typeface="+mn-ea"/>
                <a:cs typeface="Hiragino Kaku Gothic Pro W3" charset="-128"/>
              </a:rPr>
              <a:t>売掛金 </a:t>
            </a:r>
            <a:r>
              <a:rPr lang="en-US" altLang="ja-JP" sz="1200">
                <a:solidFill>
                  <a:schemeClr val="tx1">
                    <a:lumMod val="65000"/>
                    <a:lumOff val="35000"/>
                  </a:schemeClr>
                </a:solidFill>
                <a:latin typeface="+mn-ea"/>
                <a:cs typeface="Hiragino Kaku Gothic Pro W3" charset="-128"/>
              </a:rPr>
              <a:t>1,000</a:t>
            </a:r>
            <a:r>
              <a:rPr lang="ja-JP" altLang="en-US" sz="1200">
                <a:solidFill>
                  <a:schemeClr val="tx1">
                    <a:lumMod val="65000"/>
                    <a:lumOff val="35000"/>
                  </a:schemeClr>
                </a:solidFill>
                <a:latin typeface="+mn-ea"/>
                <a:cs typeface="Hiragino Kaku Gothic Pro W3" charset="-128"/>
              </a:rPr>
              <a:t>／ 仮受金 </a:t>
            </a:r>
            <a:r>
              <a:rPr lang="en-US" altLang="ja-JP" sz="1200">
                <a:solidFill>
                  <a:schemeClr val="tx1">
                    <a:lumMod val="65000"/>
                    <a:lumOff val="35000"/>
                  </a:schemeClr>
                </a:solidFill>
                <a:latin typeface="+mn-ea"/>
                <a:cs typeface="Hiragino Kaku Gothic Pro W3" charset="-128"/>
              </a:rPr>
              <a:t>1,001</a:t>
            </a:r>
          </a:p>
          <a:p>
            <a:pPr marL="71438">
              <a:lnSpc>
                <a:spcPts val="1500"/>
              </a:lnSpc>
            </a:pPr>
            <a:r>
              <a:rPr lang="ja-JP" altLang="en-US" sz="1200">
                <a:solidFill>
                  <a:schemeClr val="tx1">
                    <a:lumMod val="65000"/>
                    <a:lumOff val="35000"/>
                  </a:schemeClr>
                </a:solidFill>
                <a:latin typeface="+mn-ea"/>
                <a:cs typeface="Hiragino Kaku Gothic Pro W3" charset="-128"/>
              </a:rPr>
              <a:t>雑収入 </a:t>
            </a:r>
            <a:r>
              <a:rPr lang="en-US" altLang="ja-JP" sz="1200">
                <a:solidFill>
                  <a:schemeClr val="tx1">
                    <a:lumMod val="65000"/>
                    <a:lumOff val="35000"/>
                  </a:schemeClr>
                </a:solidFill>
                <a:latin typeface="+mn-ea"/>
                <a:cs typeface="Hiragino Kaku Gothic Pro W3" charset="-128"/>
              </a:rPr>
              <a:t>1       </a:t>
            </a:r>
            <a:r>
              <a:rPr lang="ja-JP" altLang="en-US" sz="1200">
                <a:solidFill>
                  <a:schemeClr val="tx1">
                    <a:lumMod val="65000"/>
                    <a:lumOff val="35000"/>
                  </a:schemeClr>
                </a:solidFill>
                <a:latin typeface="+mn-ea"/>
                <a:cs typeface="Hiragino Kaku Gothic Pro W3" charset="-128"/>
              </a:rPr>
              <a:t>／ </a:t>
            </a:r>
            <a:r>
              <a:rPr lang="en-US" altLang="ja-JP" sz="1200">
                <a:solidFill>
                  <a:schemeClr val="tx1">
                    <a:lumMod val="65000"/>
                    <a:lumOff val="35000"/>
                  </a:schemeClr>
                </a:solidFill>
                <a:latin typeface="+mn-ea"/>
                <a:cs typeface="Hiragino Kaku Gothic Pro W3" charset="-128"/>
              </a:rPr>
              <a:t>(1</a:t>
            </a:r>
            <a:r>
              <a:rPr lang="ja-JP" altLang="en-US" sz="1200">
                <a:solidFill>
                  <a:schemeClr val="tx1">
                    <a:lumMod val="65000"/>
                    <a:lumOff val="35000"/>
                  </a:schemeClr>
                </a:solidFill>
                <a:latin typeface="+mn-ea"/>
                <a:cs typeface="Hiragino Kaku Gothic Pro W3" charset="-128"/>
              </a:rPr>
              <a:t>番目</a:t>
            </a:r>
            <a:r>
              <a:rPr lang="en-US" altLang="ja-JP" sz="1200">
                <a:solidFill>
                  <a:schemeClr val="tx1">
                    <a:lumMod val="65000"/>
                    <a:lumOff val="35000"/>
                  </a:schemeClr>
                </a:solidFill>
                <a:latin typeface="+mn-ea"/>
                <a:cs typeface="Hiragino Kaku Gothic Pro W3" charset="-128"/>
              </a:rPr>
              <a:t>)</a:t>
            </a:r>
            <a:endParaRPr lang="ja-JP" altLang="en-US" sz="1200" b="1">
              <a:solidFill>
                <a:schemeClr val="tx1">
                  <a:lumMod val="65000"/>
                  <a:lumOff val="35000"/>
                </a:schemeClr>
              </a:solidFill>
              <a:latin typeface="+mn-ea"/>
              <a:cs typeface="Hiragino Kaku Gothic Pro W3" charset="-128"/>
            </a:endParaRPr>
          </a:p>
        </p:txBody>
      </p:sp>
      <p:sp>
        <p:nvSpPr>
          <p:cNvPr id="18" name="正方形/長方形 17">
            <a:extLst>
              <a:ext uri="{FF2B5EF4-FFF2-40B4-BE49-F238E27FC236}">
                <a16:creationId xmlns:a16="http://schemas.microsoft.com/office/drawing/2014/main" id="{D68315E3-6B0A-D566-F886-523CF19C2928}"/>
              </a:ext>
            </a:extLst>
          </p:cNvPr>
          <p:cNvSpPr/>
          <p:nvPr/>
        </p:nvSpPr>
        <p:spPr>
          <a:xfrm>
            <a:off x="1210703" y="4845708"/>
            <a:ext cx="5220000" cy="1131133"/>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71438">
              <a:lnSpc>
                <a:spcPts val="1600"/>
              </a:lnSpc>
            </a:pPr>
            <a:r>
              <a:rPr lang="ja-JP" altLang="en-US" sz="1200">
                <a:solidFill>
                  <a:schemeClr val="tx1">
                    <a:lumMod val="65000"/>
                    <a:lumOff val="35000"/>
                  </a:schemeClr>
                </a:solidFill>
                <a:latin typeface="+mn-ea"/>
                <a:cs typeface="Hiragino Kaku Gothic Pro W3" charset="-128"/>
              </a:rPr>
              <a:t>同一消込の請求書全てを確認し、処理手がどの請求書由来かを判断する必要あり</a:t>
            </a:r>
          </a:p>
          <a:p>
            <a:pPr marL="71438">
              <a:lnSpc>
                <a:spcPts val="1600"/>
              </a:lnSpc>
            </a:pPr>
            <a:r>
              <a:rPr lang="ja-JP" altLang="en-US" sz="1200">
                <a:solidFill>
                  <a:schemeClr val="tx1">
                    <a:lumMod val="65000"/>
                    <a:lumOff val="35000"/>
                  </a:schemeClr>
                </a:solidFill>
                <a:latin typeface="+mn-ea"/>
                <a:cs typeface="Hiragino Kaku Gothic Pro W3" charset="-128"/>
              </a:rPr>
              <a:t>└ ロジックが複雑 かつ 処理が重い</a:t>
            </a:r>
          </a:p>
          <a:p>
            <a:pPr marL="71438">
              <a:lnSpc>
                <a:spcPts val="1600"/>
              </a:lnSpc>
            </a:pPr>
            <a:r>
              <a:rPr lang="ja-JP" altLang="en-US" sz="1200">
                <a:solidFill>
                  <a:schemeClr val="tx1">
                    <a:lumMod val="65000"/>
                    <a:lumOff val="35000"/>
                  </a:schemeClr>
                </a:solidFill>
                <a:latin typeface="+mn-ea"/>
                <a:cs typeface="Hiragino Kaku Gothic Pro W3" charset="-128"/>
              </a:rPr>
              <a:t>売掛金 </a:t>
            </a:r>
            <a:r>
              <a:rPr lang="en-US" altLang="ja-JP" sz="1200">
                <a:solidFill>
                  <a:schemeClr val="tx1">
                    <a:lumMod val="65000"/>
                    <a:lumOff val="35000"/>
                  </a:schemeClr>
                </a:solidFill>
                <a:latin typeface="+mn-ea"/>
                <a:cs typeface="Hiragino Kaku Gothic Pro W3" charset="-128"/>
              </a:rPr>
              <a:t>1,000</a:t>
            </a:r>
            <a:r>
              <a:rPr lang="ja-JP" altLang="en-US" sz="1200">
                <a:solidFill>
                  <a:schemeClr val="tx1">
                    <a:lumMod val="65000"/>
                    <a:lumOff val="35000"/>
                  </a:schemeClr>
                </a:solidFill>
                <a:latin typeface="+mn-ea"/>
                <a:cs typeface="Hiragino Kaku Gothic Pro W3" charset="-128"/>
              </a:rPr>
              <a:t>／仮受金 </a:t>
            </a:r>
            <a:r>
              <a:rPr lang="en-US" altLang="ja-JP" sz="1200">
                <a:solidFill>
                  <a:schemeClr val="tx1">
                    <a:lumMod val="65000"/>
                    <a:lumOff val="35000"/>
                  </a:schemeClr>
                </a:solidFill>
                <a:latin typeface="+mn-ea"/>
                <a:cs typeface="Hiragino Kaku Gothic Pro W3" charset="-128"/>
              </a:rPr>
              <a:t>1,000</a:t>
            </a:r>
          </a:p>
        </p:txBody>
      </p:sp>
      <p:sp>
        <p:nvSpPr>
          <p:cNvPr id="19" name="正方形/長方形 18">
            <a:extLst>
              <a:ext uri="{FF2B5EF4-FFF2-40B4-BE49-F238E27FC236}">
                <a16:creationId xmlns:a16="http://schemas.microsoft.com/office/drawing/2014/main" id="{3EF76845-C31E-3CF1-FA4B-F25CA54E4B98}"/>
              </a:ext>
            </a:extLst>
          </p:cNvPr>
          <p:cNvSpPr/>
          <p:nvPr/>
        </p:nvSpPr>
        <p:spPr>
          <a:xfrm>
            <a:off x="6616400" y="4845708"/>
            <a:ext cx="5220000" cy="1131133"/>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71438">
              <a:lnSpc>
                <a:spcPts val="1500"/>
              </a:lnSpc>
            </a:pPr>
            <a:r>
              <a:rPr lang="ja-JP" altLang="en-US" sz="1200">
                <a:solidFill>
                  <a:schemeClr val="tx1">
                    <a:lumMod val="65000"/>
                    <a:lumOff val="35000"/>
                  </a:schemeClr>
                </a:solidFill>
                <a:latin typeface="+mn-ea"/>
                <a:cs typeface="Hiragino Kaku Gothic Pro W3" charset="-128"/>
              </a:rPr>
              <a:t>同一消込の請求書を</a:t>
            </a:r>
            <a:r>
              <a:rPr lang="en-US" altLang="ja-JP" sz="1200">
                <a:solidFill>
                  <a:schemeClr val="tx1">
                    <a:lumMod val="65000"/>
                    <a:lumOff val="35000"/>
                  </a:schemeClr>
                </a:solidFill>
                <a:latin typeface="+mn-ea"/>
                <a:cs typeface="Hiragino Kaku Gothic Pro W3" charset="-128"/>
              </a:rPr>
              <a:t>SAP</a:t>
            </a:r>
            <a:r>
              <a:rPr lang="ja-JP" altLang="en-US" sz="1200">
                <a:solidFill>
                  <a:schemeClr val="tx1">
                    <a:lumMod val="65000"/>
                    <a:lumOff val="35000"/>
                  </a:schemeClr>
                </a:solidFill>
                <a:latin typeface="+mn-ea"/>
                <a:cs typeface="Hiragino Kaku Gothic Pro W3" charset="-128"/>
              </a:rPr>
              <a:t>上で確認して、すでに処理手数料が計上されているかを</a:t>
            </a:r>
            <a:br>
              <a:rPr lang="en-US" altLang="ja-JP" sz="1200">
                <a:solidFill>
                  <a:schemeClr val="tx1">
                    <a:lumMod val="65000"/>
                    <a:lumOff val="35000"/>
                  </a:schemeClr>
                </a:solidFill>
                <a:latin typeface="+mn-ea"/>
                <a:cs typeface="Hiragino Kaku Gothic Pro W3" charset="-128"/>
              </a:rPr>
            </a:br>
            <a:r>
              <a:rPr lang="ja-JP" altLang="en-US" sz="1200">
                <a:solidFill>
                  <a:schemeClr val="tx1">
                    <a:lumMod val="65000"/>
                    <a:lumOff val="35000"/>
                  </a:schemeClr>
                </a:solidFill>
                <a:latin typeface="+mn-ea"/>
                <a:cs typeface="Hiragino Kaku Gothic Pro W3" charset="-128"/>
              </a:rPr>
              <a:t>確認する必要あり（難易度高い）</a:t>
            </a:r>
          </a:p>
          <a:p>
            <a:pPr marL="71438">
              <a:lnSpc>
                <a:spcPts val="1600"/>
              </a:lnSpc>
            </a:pPr>
            <a:r>
              <a:rPr lang="ja-JP" altLang="en-US" sz="1200">
                <a:solidFill>
                  <a:schemeClr val="tx1">
                    <a:lumMod val="65000"/>
                    <a:lumOff val="35000"/>
                  </a:schemeClr>
                </a:solidFill>
                <a:latin typeface="+mn-ea"/>
                <a:cs typeface="Hiragino Kaku Gothic Pro W3" charset="-128"/>
              </a:rPr>
              <a:t>売掛金 </a:t>
            </a:r>
            <a:r>
              <a:rPr lang="en-US" altLang="ja-JP" sz="1200">
                <a:solidFill>
                  <a:schemeClr val="tx1">
                    <a:lumMod val="65000"/>
                    <a:lumOff val="35000"/>
                  </a:schemeClr>
                </a:solidFill>
                <a:latin typeface="+mn-ea"/>
                <a:cs typeface="Hiragino Kaku Gothic Pro W3" charset="-128"/>
              </a:rPr>
              <a:t>1,000</a:t>
            </a:r>
            <a:r>
              <a:rPr lang="ja-JP" altLang="en-US" sz="1200">
                <a:solidFill>
                  <a:schemeClr val="tx1">
                    <a:lumMod val="65000"/>
                    <a:lumOff val="35000"/>
                  </a:schemeClr>
                </a:solidFill>
                <a:latin typeface="+mn-ea"/>
                <a:cs typeface="Hiragino Kaku Gothic Pro W3" charset="-128"/>
              </a:rPr>
              <a:t>／仮受金 </a:t>
            </a:r>
            <a:r>
              <a:rPr lang="en-US" altLang="ja-JP" sz="1200">
                <a:solidFill>
                  <a:schemeClr val="tx1">
                    <a:lumMod val="65000"/>
                    <a:lumOff val="35000"/>
                  </a:schemeClr>
                </a:solidFill>
                <a:latin typeface="+mn-ea"/>
                <a:cs typeface="Hiragino Kaku Gothic Pro W3" charset="-128"/>
              </a:rPr>
              <a:t>1,001	</a:t>
            </a:r>
            <a:r>
              <a:rPr lang="ja-JP" altLang="en-US" sz="1200">
                <a:solidFill>
                  <a:schemeClr val="tx1">
                    <a:lumMod val="65000"/>
                    <a:lumOff val="35000"/>
                  </a:schemeClr>
                </a:solidFill>
                <a:latin typeface="+mn-ea"/>
                <a:cs typeface="Hiragino Kaku Gothic Pro W3" charset="-128"/>
              </a:rPr>
              <a:t>←伝票①（</a:t>
            </a:r>
            <a:r>
              <a:rPr lang="en-US" altLang="ja-JP" sz="1200">
                <a:solidFill>
                  <a:schemeClr val="tx1">
                    <a:lumMod val="65000"/>
                    <a:lumOff val="35000"/>
                  </a:schemeClr>
                </a:solidFill>
                <a:latin typeface="+mn-ea"/>
                <a:cs typeface="Hiragino Kaku Gothic Pro W3" charset="-128"/>
              </a:rPr>
              <a:t>1</a:t>
            </a:r>
            <a:r>
              <a:rPr lang="ja-JP" altLang="en-US" sz="1200">
                <a:solidFill>
                  <a:schemeClr val="tx1">
                    <a:lumMod val="65000"/>
                    <a:lumOff val="35000"/>
                  </a:schemeClr>
                </a:solidFill>
                <a:latin typeface="+mn-ea"/>
                <a:cs typeface="Hiragino Kaku Gothic Pro W3" charset="-128"/>
              </a:rPr>
              <a:t>番目に計上）</a:t>
            </a:r>
            <a:endParaRPr lang="en-US" altLang="ja-JP" sz="1200">
              <a:solidFill>
                <a:schemeClr val="tx1">
                  <a:lumMod val="65000"/>
                  <a:lumOff val="35000"/>
                </a:schemeClr>
              </a:solidFill>
              <a:latin typeface="+mn-ea"/>
              <a:cs typeface="Hiragino Kaku Gothic Pro W3" charset="-128"/>
            </a:endParaRPr>
          </a:p>
          <a:p>
            <a:pPr marL="71438">
              <a:lnSpc>
                <a:spcPts val="1600"/>
              </a:lnSpc>
            </a:pPr>
            <a:r>
              <a:rPr lang="ja-JP" altLang="en-US" sz="1200">
                <a:solidFill>
                  <a:schemeClr val="tx1">
                    <a:lumMod val="65000"/>
                    <a:lumOff val="35000"/>
                  </a:schemeClr>
                </a:solidFill>
                <a:latin typeface="+mn-ea"/>
                <a:cs typeface="Hiragino Kaku Gothic Pro W3" charset="-128"/>
              </a:rPr>
              <a:t>雑収入 </a:t>
            </a:r>
            <a:r>
              <a:rPr lang="en-US" altLang="ja-JP" sz="1200">
                <a:solidFill>
                  <a:schemeClr val="tx1">
                    <a:lumMod val="65000"/>
                    <a:lumOff val="35000"/>
                  </a:schemeClr>
                </a:solidFill>
                <a:latin typeface="+mn-ea"/>
                <a:cs typeface="Hiragino Kaku Gothic Pro W3" charset="-128"/>
              </a:rPr>
              <a:t>1</a:t>
            </a:r>
            <a:endParaRPr lang="ja-JP" altLang="en-US" sz="1200">
              <a:solidFill>
                <a:schemeClr val="tx1">
                  <a:lumMod val="65000"/>
                  <a:lumOff val="35000"/>
                </a:schemeClr>
              </a:solidFill>
              <a:latin typeface="+mn-ea"/>
              <a:cs typeface="Hiragino Kaku Gothic Pro W3" charset="-128"/>
            </a:endParaRPr>
          </a:p>
          <a:p>
            <a:pPr marL="71438">
              <a:lnSpc>
                <a:spcPts val="1600"/>
              </a:lnSpc>
            </a:pPr>
            <a:r>
              <a:rPr lang="ja-JP" altLang="en-US" sz="1200">
                <a:solidFill>
                  <a:schemeClr val="tx1">
                    <a:lumMod val="65000"/>
                    <a:lumOff val="35000"/>
                  </a:schemeClr>
                </a:solidFill>
                <a:latin typeface="+mn-ea"/>
                <a:cs typeface="Hiragino Kaku Gothic Pro W3" charset="-128"/>
              </a:rPr>
              <a:t>売掛金 </a:t>
            </a:r>
            <a:r>
              <a:rPr lang="en-US" altLang="ja-JP" sz="1200">
                <a:solidFill>
                  <a:schemeClr val="tx1">
                    <a:lumMod val="65000"/>
                    <a:lumOff val="35000"/>
                  </a:schemeClr>
                </a:solidFill>
                <a:latin typeface="+mn-ea"/>
                <a:cs typeface="Hiragino Kaku Gothic Pro W3" charset="-128"/>
              </a:rPr>
              <a:t>500   </a:t>
            </a:r>
            <a:r>
              <a:rPr lang="ja-JP" altLang="en-US" sz="1200">
                <a:solidFill>
                  <a:schemeClr val="tx1">
                    <a:lumMod val="65000"/>
                    <a:lumOff val="35000"/>
                  </a:schemeClr>
                </a:solidFill>
                <a:latin typeface="+mn-ea"/>
                <a:cs typeface="Hiragino Kaku Gothic Pro W3" charset="-128"/>
              </a:rPr>
              <a:t>／仮受金 </a:t>
            </a:r>
            <a:r>
              <a:rPr lang="en-US" altLang="ja-JP" sz="1200">
                <a:solidFill>
                  <a:schemeClr val="tx1">
                    <a:lumMod val="65000"/>
                    <a:lumOff val="35000"/>
                  </a:schemeClr>
                </a:solidFill>
                <a:latin typeface="+mn-ea"/>
                <a:cs typeface="Hiragino Kaku Gothic Pro W3" charset="-128"/>
              </a:rPr>
              <a:t>500	</a:t>
            </a:r>
            <a:r>
              <a:rPr lang="ja-JP" altLang="en-US" sz="1200">
                <a:solidFill>
                  <a:schemeClr val="tx1">
                    <a:lumMod val="65000"/>
                    <a:lumOff val="35000"/>
                  </a:schemeClr>
                </a:solidFill>
                <a:latin typeface="+mn-ea"/>
                <a:cs typeface="Hiragino Kaku Gothic Pro W3" charset="-128"/>
              </a:rPr>
              <a:t>←伝票②（</a:t>
            </a:r>
            <a:r>
              <a:rPr lang="en-US" altLang="ja-JP" sz="1200">
                <a:solidFill>
                  <a:schemeClr val="tx1">
                    <a:lumMod val="65000"/>
                    <a:lumOff val="35000"/>
                  </a:schemeClr>
                </a:solidFill>
                <a:latin typeface="+mn-ea"/>
                <a:cs typeface="Hiragino Kaku Gothic Pro W3" charset="-128"/>
              </a:rPr>
              <a:t>2</a:t>
            </a:r>
            <a:r>
              <a:rPr lang="ja-JP" altLang="en-US" sz="1200">
                <a:solidFill>
                  <a:schemeClr val="tx1">
                    <a:lumMod val="65000"/>
                    <a:lumOff val="35000"/>
                  </a:schemeClr>
                </a:solidFill>
                <a:latin typeface="+mn-ea"/>
                <a:cs typeface="Hiragino Kaku Gothic Pro W3" charset="-128"/>
              </a:rPr>
              <a:t>番目に計上）</a:t>
            </a:r>
            <a:endParaRPr lang="en-US" altLang="ja-JP" sz="1200">
              <a:solidFill>
                <a:schemeClr val="tx1">
                  <a:lumMod val="65000"/>
                  <a:lumOff val="35000"/>
                </a:schemeClr>
              </a:solidFill>
              <a:latin typeface="+mn-ea"/>
              <a:cs typeface="Hiragino Kaku Gothic Pro W3" charset="-128"/>
            </a:endParaRPr>
          </a:p>
        </p:txBody>
      </p:sp>
      <p:cxnSp>
        <p:nvCxnSpPr>
          <p:cNvPr id="24" name="直線コネクタ 23">
            <a:extLst>
              <a:ext uri="{FF2B5EF4-FFF2-40B4-BE49-F238E27FC236}">
                <a16:creationId xmlns:a16="http://schemas.microsoft.com/office/drawing/2014/main" id="{0C3AC4B0-221E-6AF7-0D78-9402D73D96E7}"/>
              </a:ext>
            </a:extLst>
          </p:cNvPr>
          <p:cNvCxnSpPr>
            <a:cxnSpLocks/>
          </p:cNvCxnSpPr>
          <p:nvPr/>
        </p:nvCxnSpPr>
        <p:spPr>
          <a:xfrm>
            <a:off x="1210703" y="1907703"/>
            <a:ext cx="5220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1EFAFDD9-D50C-0A03-B12D-23500B434ABC}"/>
              </a:ext>
            </a:extLst>
          </p:cNvPr>
          <p:cNvCxnSpPr>
            <a:cxnSpLocks/>
          </p:cNvCxnSpPr>
          <p:nvPr/>
        </p:nvCxnSpPr>
        <p:spPr>
          <a:xfrm>
            <a:off x="6616400" y="1907703"/>
            <a:ext cx="5220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FD28982C-F10F-9E7F-4873-FAA5E7CD1C30}"/>
              </a:ext>
            </a:extLst>
          </p:cNvPr>
          <p:cNvCxnSpPr>
            <a:cxnSpLocks/>
          </p:cNvCxnSpPr>
          <p:nvPr/>
        </p:nvCxnSpPr>
        <p:spPr>
          <a:xfrm>
            <a:off x="1171119" y="3099583"/>
            <a:ext cx="1062720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D4ECFFC2-28A5-9669-F34B-D3A7016DA7F9}"/>
              </a:ext>
            </a:extLst>
          </p:cNvPr>
          <p:cNvCxnSpPr>
            <a:cxnSpLocks/>
          </p:cNvCxnSpPr>
          <p:nvPr/>
        </p:nvCxnSpPr>
        <p:spPr>
          <a:xfrm>
            <a:off x="1171119" y="4807372"/>
            <a:ext cx="1062720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85FDB12C-C50B-14C5-BBAB-C5015A1FB7CA}"/>
              </a:ext>
            </a:extLst>
          </p:cNvPr>
          <p:cNvCxnSpPr>
            <a:cxnSpLocks/>
          </p:cNvCxnSpPr>
          <p:nvPr/>
        </p:nvCxnSpPr>
        <p:spPr>
          <a:xfrm>
            <a:off x="6523551" y="2000554"/>
            <a:ext cx="0" cy="397800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35" name="四角形: 角を丸くする 34">
            <a:extLst>
              <a:ext uri="{FF2B5EF4-FFF2-40B4-BE49-F238E27FC236}">
                <a16:creationId xmlns:a16="http://schemas.microsoft.com/office/drawing/2014/main" id="{E103E335-208A-A943-EF37-538D39A0FAF6}"/>
              </a:ext>
            </a:extLst>
          </p:cNvPr>
          <p:cNvSpPr/>
          <p:nvPr/>
        </p:nvSpPr>
        <p:spPr>
          <a:xfrm>
            <a:off x="1669027" y="1281616"/>
            <a:ext cx="8853947" cy="331524"/>
          </a:xfrm>
          <a:prstGeom prst="round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69850" indent="-69850" algn="ctr">
              <a:lnSpc>
                <a:spcPts val="1500"/>
              </a:lnSpc>
            </a:pPr>
            <a:r>
              <a:rPr lang="en-US" altLang="ja-JP" sz="1400" u="sng">
                <a:solidFill>
                  <a:schemeClr val="tx1">
                    <a:lumMod val="65000"/>
                    <a:lumOff val="35000"/>
                  </a:schemeClr>
                </a:solidFill>
                <a:latin typeface="+mn-ea"/>
                <a:cs typeface="Hiragino Kaku Gothic Pro W3" charset="-128"/>
              </a:rPr>
              <a:t>N</a:t>
            </a:r>
            <a:r>
              <a:rPr lang="ja-JP" altLang="en-US" sz="1400" u="sng">
                <a:solidFill>
                  <a:schemeClr val="tx1">
                    <a:lumMod val="65000"/>
                    <a:lumOff val="35000"/>
                  </a:schemeClr>
                </a:solidFill>
                <a:latin typeface="+mn-ea"/>
                <a:cs typeface="Hiragino Kaku Gothic Pro W3" charset="-128"/>
              </a:rPr>
              <a:t>請求書 </a:t>
            </a:r>
            <a:r>
              <a:rPr lang="en-US" altLang="ja-JP" sz="1400" u="sng">
                <a:solidFill>
                  <a:schemeClr val="tx1">
                    <a:lumMod val="65000"/>
                    <a:lumOff val="35000"/>
                  </a:schemeClr>
                </a:solidFill>
                <a:latin typeface="+mn-ea"/>
                <a:cs typeface="Hiragino Kaku Gothic Pro W3" charset="-128"/>
              </a:rPr>
              <a:t>: 1</a:t>
            </a:r>
            <a:r>
              <a:rPr lang="ja-JP" altLang="en-US" sz="1400" u="sng">
                <a:solidFill>
                  <a:schemeClr val="tx1">
                    <a:lumMod val="65000"/>
                    <a:lumOff val="35000"/>
                  </a:schemeClr>
                </a:solidFill>
                <a:latin typeface="+mn-ea"/>
                <a:cs typeface="Hiragino Kaku Gothic Pro W3" charset="-128"/>
              </a:rPr>
              <a:t>入金における</a:t>
            </a:r>
            <a:r>
              <a:rPr lang="en-US" altLang="ja-JP" sz="1400" u="sng">
                <a:solidFill>
                  <a:schemeClr val="tx1">
                    <a:lumMod val="65000"/>
                    <a:lumOff val="35000"/>
                  </a:schemeClr>
                </a:solidFill>
                <a:latin typeface="+mn-ea"/>
                <a:cs typeface="Hiragino Kaku Gothic Pro W3" charset="-128"/>
              </a:rPr>
              <a:t>ZD</a:t>
            </a:r>
            <a:r>
              <a:rPr lang="ja-JP" altLang="en-US" sz="1400" u="sng">
                <a:solidFill>
                  <a:schemeClr val="tx1">
                    <a:lumMod val="65000"/>
                    <a:lumOff val="35000"/>
                  </a:schemeClr>
                </a:solidFill>
                <a:latin typeface="+mn-ea"/>
                <a:cs typeface="Hiragino Kaku Gothic Pro W3" charset="-128"/>
              </a:rPr>
              <a:t>ツール課題および実現性検討の内容を示す</a:t>
            </a:r>
            <a:endParaRPr lang="en-US" altLang="ja-JP" sz="1400" u="sng">
              <a:solidFill>
                <a:schemeClr val="tx1">
                  <a:lumMod val="65000"/>
                  <a:lumOff val="35000"/>
                </a:schemeClr>
              </a:solidFill>
              <a:latin typeface="+mn-ea"/>
              <a:cs typeface="Hiragino Kaku Gothic Pro W3" charset="-128"/>
            </a:endParaRPr>
          </a:p>
        </p:txBody>
      </p:sp>
      <p:sp>
        <p:nvSpPr>
          <p:cNvPr id="14" name="正方形/長方形 13">
            <a:extLst>
              <a:ext uri="{FF2B5EF4-FFF2-40B4-BE49-F238E27FC236}">
                <a16:creationId xmlns:a16="http://schemas.microsoft.com/office/drawing/2014/main" id="{465A6EF2-1164-AEBD-2AF1-97F0F1BD170B}"/>
              </a:ext>
            </a:extLst>
          </p:cNvPr>
          <p:cNvSpPr/>
          <p:nvPr/>
        </p:nvSpPr>
        <p:spPr>
          <a:xfrm>
            <a:off x="1210703" y="1616513"/>
            <a:ext cx="5220000" cy="29273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71438" algn="ctr">
              <a:lnSpc>
                <a:spcPts val="1500"/>
              </a:lnSpc>
            </a:pPr>
            <a:r>
              <a:rPr lang="ja-JP" altLang="en-US" sz="1200">
                <a:solidFill>
                  <a:schemeClr val="tx1">
                    <a:lumMod val="65000"/>
                    <a:lumOff val="35000"/>
                  </a:schemeClr>
                </a:solidFill>
                <a:latin typeface="+mn-ea"/>
                <a:cs typeface="Hiragino Kaku Gothic Pro W3" charset="-128"/>
              </a:rPr>
              <a:t>事例①</a:t>
            </a:r>
            <a:endParaRPr lang="en-US" altLang="ja-JP" sz="1200">
              <a:solidFill>
                <a:schemeClr val="tx1">
                  <a:lumMod val="65000"/>
                  <a:lumOff val="35000"/>
                </a:schemeClr>
              </a:solidFill>
              <a:latin typeface="+mn-ea"/>
              <a:cs typeface="Hiragino Kaku Gothic Pro W3" charset="-128"/>
            </a:endParaRPr>
          </a:p>
        </p:txBody>
      </p:sp>
      <p:sp>
        <p:nvSpPr>
          <p:cNvPr id="15" name="正方形/長方形 14">
            <a:extLst>
              <a:ext uri="{FF2B5EF4-FFF2-40B4-BE49-F238E27FC236}">
                <a16:creationId xmlns:a16="http://schemas.microsoft.com/office/drawing/2014/main" id="{3708303B-EC36-5374-2D1D-83AE3EE9111F}"/>
              </a:ext>
            </a:extLst>
          </p:cNvPr>
          <p:cNvSpPr/>
          <p:nvPr/>
        </p:nvSpPr>
        <p:spPr>
          <a:xfrm>
            <a:off x="6616400" y="1616513"/>
            <a:ext cx="5220000" cy="29273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71438" algn="ctr">
              <a:lnSpc>
                <a:spcPts val="1500"/>
              </a:lnSpc>
            </a:pPr>
            <a:r>
              <a:rPr lang="ja-JP" altLang="en-US" sz="1200">
                <a:solidFill>
                  <a:schemeClr val="tx1">
                    <a:lumMod val="65000"/>
                    <a:lumOff val="35000"/>
                  </a:schemeClr>
                </a:solidFill>
                <a:latin typeface="+mn-ea"/>
                <a:cs typeface="Hiragino Kaku Gothic Pro W3" charset="-128"/>
              </a:rPr>
              <a:t>事例②</a:t>
            </a:r>
            <a:endParaRPr lang="en-US" altLang="ja-JP" sz="1200">
              <a:solidFill>
                <a:schemeClr val="tx1">
                  <a:lumMod val="65000"/>
                  <a:lumOff val="35000"/>
                </a:schemeClr>
              </a:solidFill>
              <a:latin typeface="+mn-ea"/>
              <a:cs typeface="Hiragino Kaku Gothic Pro W3" charset="-128"/>
            </a:endParaRPr>
          </a:p>
        </p:txBody>
      </p:sp>
      <p:sp>
        <p:nvSpPr>
          <p:cNvPr id="21" name="正方形/長方形 20">
            <a:extLst>
              <a:ext uri="{FF2B5EF4-FFF2-40B4-BE49-F238E27FC236}">
                <a16:creationId xmlns:a16="http://schemas.microsoft.com/office/drawing/2014/main" id="{366A1D65-3C5B-84DE-BA56-70E55C7964B2}"/>
              </a:ext>
            </a:extLst>
          </p:cNvPr>
          <p:cNvSpPr/>
          <p:nvPr/>
        </p:nvSpPr>
        <p:spPr>
          <a:xfrm>
            <a:off x="355601" y="2000554"/>
            <a:ext cx="775936" cy="1060696"/>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71438" algn="ctr">
              <a:lnSpc>
                <a:spcPts val="1500"/>
              </a:lnSpc>
            </a:pPr>
            <a:r>
              <a:rPr lang="ja-JP" altLang="en-US" sz="1200">
                <a:solidFill>
                  <a:schemeClr val="tx1">
                    <a:lumMod val="65000"/>
                    <a:lumOff val="35000"/>
                  </a:schemeClr>
                </a:solidFill>
                <a:latin typeface="+mn-ea"/>
                <a:cs typeface="Hiragino Kaku Gothic Pro W3" charset="-128"/>
              </a:rPr>
              <a:t>ケース</a:t>
            </a:r>
            <a:endParaRPr lang="en-US" altLang="ja-JP" sz="1200">
              <a:solidFill>
                <a:schemeClr val="tx1">
                  <a:lumMod val="65000"/>
                  <a:lumOff val="35000"/>
                </a:schemeClr>
              </a:solidFill>
              <a:latin typeface="+mn-ea"/>
              <a:cs typeface="Hiragino Kaku Gothic Pro W3" charset="-128"/>
            </a:endParaRPr>
          </a:p>
        </p:txBody>
      </p:sp>
      <p:sp>
        <p:nvSpPr>
          <p:cNvPr id="22" name="正方形/長方形 21">
            <a:extLst>
              <a:ext uri="{FF2B5EF4-FFF2-40B4-BE49-F238E27FC236}">
                <a16:creationId xmlns:a16="http://schemas.microsoft.com/office/drawing/2014/main" id="{D1C52FB5-CA86-2126-45A0-1F6767CD59D2}"/>
              </a:ext>
            </a:extLst>
          </p:cNvPr>
          <p:cNvSpPr/>
          <p:nvPr/>
        </p:nvSpPr>
        <p:spPr>
          <a:xfrm>
            <a:off x="355601" y="3137916"/>
            <a:ext cx="775936" cy="1631123"/>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71438" algn="ctr">
              <a:lnSpc>
                <a:spcPts val="1500"/>
              </a:lnSpc>
            </a:pPr>
            <a:r>
              <a:rPr lang="en-US" altLang="ja-JP" sz="1200">
                <a:solidFill>
                  <a:schemeClr val="tx1">
                    <a:lumMod val="65000"/>
                    <a:lumOff val="35000"/>
                  </a:schemeClr>
                </a:solidFill>
                <a:latin typeface="+mn-ea"/>
                <a:cs typeface="Hiragino Kaku Gothic Pro W3" charset="-128"/>
              </a:rPr>
              <a:t>ZD</a:t>
            </a:r>
            <a:r>
              <a:rPr lang="ja-JP" altLang="en-US" sz="1200">
                <a:solidFill>
                  <a:schemeClr val="tx1">
                    <a:lumMod val="65000"/>
                    <a:lumOff val="35000"/>
                  </a:schemeClr>
                </a:solidFill>
                <a:latin typeface="+mn-ea"/>
                <a:cs typeface="Hiragino Kaku Gothic Pro W3" charset="-128"/>
              </a:rPr>
              <a:t>ツール課題</a:t>
            </a:r>
            <a:endParaRPr lang="en-US" altLang="ja-JP" sz="1200">
              <a:solidFill>
                <a:schemeClr val="tx1">
                  <a:lumMod val="65000"/>
                  <a:lumOff val="35000"/>
                </a:schemeClr>
              </a:solidFill>
              <a:latin typeface="+mn-ea"/>
              <a:cs typeface="Hiragino Kaku Gothic Pro W3" charset="-128"/>
            </a:endParaRPr>
          </a:p>
        </p:txBody>
      </p:sp>
      <p:sp>
        <p:nvSpPr>
          <p:cNvPr id="23" name="正方形/長方形 22">
            <a:extLst>
              <a:ext uri="{FF2B5EF4-FFF2-40B4-BE49-F238E27FC236}">
                <a16:creationId xmlns:a16="http://schemas.microsoft.com/office/drawing/2014/main" id="{420BDD7C-E69F-030E-0DAB-4DE4533EEB42}"/>
              </a:ext>
            </a:extLst>
          </p:cNvPr>
          <p:cNvSpPr/>
          <p:nvPr/>
        </p:nvSpPr>
        <p:spPr>
          <a:xfrm>
            <a:off x="355601" y="4845705"/>
            <a:ext cx="775936" cy="1131133"/>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71438" algn="ctr">
              <a:lnSpc>
                <a:spcPts val="1500"/>
              </a:lnSpc>
            </a:pPr>
            <a:r>
              <a:rPr lang="ja-JP" altLang="en-US" sz="1200">
                <a:solidFill>
                  <a:schemeClr val="tx1">
                    <a:lumMod val="65000"/>
                    <a:lumOff val="35000"/>
                  </a:schemeClr>
                </a:solidFill>
                <a:latin typeface="+mn-ea"/>
                <a:cs typeface="Hiragino Kaku Gothic Pro W3" charset="-128"/>
              </a:rPr>
              <a:t>実現性</a:t>
            </a:r>
            <a:endParaRPr lang="en-US" altLang="ja-JP" sz="1200">
              <a:solidFill>
                <a:schemeClr val="tx1">
                  <a:lumMod val="65000"/>
                  <a:lumOff val="35000"/>
                </a:schemeClr>
              </a:solidFill>
              <a:latin typeface="+mn-ea"/>
              <a:cs typeface="Hiragino Kaku Gothic Pro W3" charset="-128"/>
            </a:endParaRPr>
          </a:p>
          <a:p>
            <a:pPr marL="71438" algn="ctr">
              <a:lnSpc>
                <a:spcPts val="1500"/>
              </a:lnSpc>
            </a:pPr>
            <a:r>
              <a:rPr lang="ja-JP" altLang="en-US" sz="1200">
                <a:solidFill>
                  <a:schemeClr val="tx1">
                    <a:lumMod val="65000"/>
                    <a:lumOff val="35000"/>
                  </a:schemeClr>
                </a:solidFill>
                <a:latin typeface="+mn-ea"/>
                <a:cs typeface="Hiragino Kaku Gothic Pro W3" charset="-128"/>
              </a:rPr>
              <a:t>検討</a:t>
            </a:r>
            <a:endParaRPr lang="en-US" altLang="ja-JP" sz="1200">
              <a:solidFill>
                <a:schemeClr val="tx1">
                  <a:lumMod val="65000"/>
                  <a:lumOff val="35000"/>
                </a:schemeClr>
              </a:solidFill>
              <a:latin typeface="+mn-ea"/>
              <a:cs typeface="Hiragino Kaku Gothic Pro W3" charset="-128"/>
            </a:endParaRPr>
          </a:p>
        </p:txBody>
      </p:sp>
      <p:cxnSp>
        <p:nvCxnSpPr>
          <p:cNvPr id="30" name="直線コネクタ 29">
            <a:extLst>
              <a:ext uri="{FF2B5EF4-FFF2-40B4-BE49-F238E27FC236}">
                <a16:creationId xmlns:a16="http://schemas.microsoft.com/office/drawing/2014/main" id="{0FDD1E18-793C-0659-A44A-B16BE875F60B}"/>
              </a:ext>
            </a:extLst>
          </p:cNvPr>
          <p:cNvCxnSpPr>
            <a:cxnSpLocks/>
          </p:cNvCxnSpPr>
          <p:nvPr/>
        </p:nvCxnSpPr>
        <p:spPr>
          <a:xfrm>
            <a:off x="355601" y="6196481"/>
            <a:ext cx="114804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2" name="正方形/長方形 31">
            <a:extLst>
              <a:ext uri="{FF2B5EF4-FFF2-40B4-BE49-F238E27FC236}">
                <a16:creationId xmlns:a16="http://schemas.microsoft.com/office/drawing/2014/main" id="{E84B9280-AADB-ED98-6570-6D8514739B2B}"/>
              </a:ext>
            </a:extLst>
          </p:cNvPr>
          <p:cNvSpPr/>
          <p:nvPr/>
        </p:nvSpPr>
        <p:spPr>
          <a:xfrm>
            <a:off x="355601" y="6230037"/>
            <a:ext cx="11480400" cy="32201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71438" algn="ctr">
              <a:lnSpc>
                <a:spcPts val="1500"/>
              </a:lnSpc>
            </a:pPr>
            <a:r>
              <a:rPr lang="ja-JP" altLang="en-US" sz="1200">
                <a:solidFill>
                  <a:srgbClr val="0070C0"/>
                </a:solidFill>
                <a:latin typeface="+mn-ea"/>
                <a:cs typeface="Hiragino Kaku Gothic Pro W3" charset="-128"/>
              </a:rPr>
              <a:t>ツールを作り込み、全てのケースを考慮するのは難しいため、次スライドの要求を追加したい</a:t>
            </a:r>
            <a:endParaRPr lang="en-US" altLang="ja-JP" sz="1200">
              <a:solidFill>
                <a:srgbClr val="0070C0"/>
              </a:solidFill>
              <a:latin typeface="+mn-ea"/>
              <a:cs typeface="Hiragino Kaku Gothic Pro W3" charset="-128"/>
            </a:endParaRPr>
          </a:p>
        </p:txBody>
      </p:sp>
      <p:sp>
        <p:nvSpPr>
          <p:cNvPr id="38" name="正方形/長方形 37">
            <a:extLst>
              <a:ext uri="{FF2B5EF4-FFF2-40B4-BE49-F238E27FC236}">
                <a16:creationId xmlns:a16="http://schemas.microsoft.com/office/drawing/2014/main" id="{4D442084-F374-CF2C-B84C-C16B01375E3B}"/>
              </a:ext>
            </a:extLst>
          </p:cNvPr>
          <p:cNvSpPr/>
          <p:nvPr/>
        </p:nvSpPr>
        <p:spPr>
          <a:xfrm>
            <a:off x="9227481" y="3137918"/>
            <a:ext cx="2570838" cy="61673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71438">
              <a:lnSpc>
                <a:spcPts val="1500"/>
              </a:lnSpc>
            </a:pPr>
            <a:r>
              <a:rPr lang="ja-JP" altLang="en-US" sz="1200" u="sng">
                <a:solidFill>
                  <a:schemeClr val="tx1">
                    <a:lumMod val="65000"/>
                    <a:lumOff val="35000"/>
                  </a:schemeClr>
                </a:solidFill>
                <a:latin typeface="+mn-ea"/>
                <a:cs typeface="Hiragino Kaku Gothic Pro W3" charset="-128"/>
              </a:rPr>
              <a:t>請求書</a:t>
            </a:r>
            <a:r>
              <a:rPr lang="en-US" altLang="ja-JP" sz="1200" u="sng">
                <a:solidFill>
                  <a:schemeClr val="tx1">
                    <a:lumMod val="65000"/>
                    <a:lumOff val="35000"/>
                  </a:schemeClr>
                </a:solidFill>
                <a:latin typeface="+mn-ea"/>
                <a:cs typeface="Hiragino Kaku Gothic Pro W3" charset="-128"/>
              </a:rPr>
              <a:t>B</a:t>
            </a:r>
            <a:r>
              <a:rPr lang="ja-JP" altLang="en-US" sz="1200" u="sng">
                <a:solidFill>
                  <a:schemeClr val="tx1">
                    <a:lumMod val="65000"/>
                    <a:lumOff val="35000"/>
                  </a:schemeClr>
                </a:solidFill>
                <a:latin typeface="+mn-ea"/>
                <a:cs typeface="Hiragino Kaku Gothic Pro W3" charset="-128"/>
              </a:rPr>
              <a:t>を入力してツール実行した場合</a:t>
            </a:r>
          </a:p>
          <a:p>
            <a:pPr marL="71438">
              <a:lnSpc>
                <a:spcPts val="1500"/>
              </a:lnSpc>
            </a:pPr>
            <a:r>
              <a:rPr lang="ja-JP" altLang="en-US" sz="1200">
                <a:solidFill>
                  <a:schemeClr val="tx1">
                    <a:lumMod val="65000"/>
                    <a:lumOff val="35000"/>
                  </a:schemeClr>
                </a:solidFill>
                <a:latin typeface="+mn-ea"/>
                <a:cs typeface="Hiragino Kaku Gothic Pro W3" charset="-128"/>
              </a:rPr>
              <a:t>売掛金 </a:t>
            </a:r>
            <a:r>
              <a:rPr lang="en-US" altLang="ja-JP" sz="1200">
                <a:solidFill>
                  <a:schemeClr val="tx1">
                    <a:lumMod val="65000"/>
                    <a:lumOff val="35000"/>
                  </a:schemeClr>
                </a:solidFill>
                <a:latin typeface="+mn-ea"/>
                <a:cs typeface="Hiragino Kaku Gothic Pro W3" charset="-128"/>
              </a:rPr>
              <a:t>500</a:t>
            </a:r>
            <a:r>
              <a:rPr lang="ja-JP" altLang="en-US" sz="1200">
                <a:solidFill>
                  <a:schemeClr val="tx1">
                    <a:lumMod val="65000"/>
                    <a:lumOff val="35000"/>
                  </a:schemeClr>
                </a:solidFill>
                <a:latin typeface="+mn-ea"/>
                <a:cs typeface="Hiragino Kaku Gothic Pro W3" charset="-128"/>
              </a:rPr>
              <a:t>／ 仮受金 </a:t>
            </a:r>
            <a:r>
              <a:rPr lang="en-US" altLang="ja-JP" sz="1200" b="1">
                <a:solidFill>
                  <a:schemeClr val="tx1">
                    <a:lumMod val="65000"/>
                    <a:lumOff val="35000"/>
                  </a:schemeClr>
                </a:solidFill>
                <a:latin typeface="+mn-ea"/>
                <a:cs typeface="Hiragino Kaku Gothic Pro W3" charset="-128"/>
              </a:rPr>
              <a:t>501</a:t>
            </a:r>
          </a:p>
          <a:p>
            <a:pPr marL="71438">
              <a:lnSpc>
                <a:spcPts val="1500"/>
              </a:lnSpc>
            </a:pPr>
            <a:r>
              <a:rPr lang="ja-JP" altLang="en-US" sz="1200" b="1">
                <a:solidFill>
                  <a:schemeClr val="tx1">
                    <a:lumMod val="65000"/>
                    <a:lumOff val="35000"/>
                  </a:schemeClr>
                </a:solidFill>
                <a:latin typeface="+mn-ea"/>
                <a:cs typeface="Hiragino Kaku Gothic Pro W3" charset="-128"/>
              </a:rPr>
              <a:t>雑収入 </a:t>
            </a:r>
            <a:r>
              <a:rPr lang="en-US" altLang="ja-JP" sz="1200" b="1">
                <a:solidFill>
                  <a:schemeClr val="tx1">
                    <a:lumMod val="65000"/>
                    <a:lumOff val="35000"/>
                  </a:schemeClr>
                </a:solidFill>
                <a:latin typeface="+mn-ea"/>
                <a:cs typeface="Hiragino Kaku Gothic Pro W3" charset="-128"/>
              </a:rPr>
              <a:t>1</a:t>
            </a:r>
            <a:r>
              <a:rPr lang="en-US" altLang="ja-JP" sz="1200">
                <a:solidFill>
                  <a:schemeClr val="tx1">
                    <a:lumMod val="65000"/>
                    <a:lumOff val="35000"/>
                  </a:schemeClr>
                </a:solidFill>
                <a:latin typeface="+mn-ea"/>
                <a:cs typeface="Hiragino Kaku Gothic Pro W3" charset="-128"/>
              </a:rPr>
              <a:t>    </a:t>
            </a:r>
            <a:r>
              <a:rPr lang="ja-JP" altLang="en-US" sz="1200">
                <a:solidFill>
                  <a:schemeClr val="tx1">
                    <a:lumMod val="65000"/>
                    <a:lumOff val="35000"/>
                  </a:schemeClr>
                </a:solidFill>
                <a:latin typeface="+mn-ea"/>
                <a:cs typeface="Hiragino Kaku Gothic Pro W3" charset="-128"/>
              </a:rPr>
              <a:t>／</a:t>
            </a:r>
            <a:r>
              <a:rPr lang="en-US" altLang="ja-JP" sz="1200">
                <a:solidFill>
                  <a:schemeClr val="tx1">
                    <a:lumMod val="65000"/>
                    <a:lumOff val="35000"/>
                  </a:schemeClr>
                </a:solidFill>
                <a:latin typeface="+mn-ea"/>
                <a:cs typeface="Hiragino Kaku Gothic Pro W3" charset="-128"/>
              </a:rPr>
              <a:t> (2</a:t>
            </a:r>
            <a:r>
              <a:rPr lang="ja-JP" altLang="en-US" sz="1200">
                <a:solidFill>
                  <a:schemeClr val="tx1">
                    <a:lumMod val="65000"/>
                    <a:lumOff val="35000"/>
                  </a:schemeClr>
                </a:solidFill>
                <a:latin typeface="+mn-ea"/>
                <a:cs typeface="Hiragino Kaku Gothic Pro W3" charset="-128"/>
              </a:rPr>
              <a:t>番目</a:t>
            </a:r>
            <a:r>
              <a:rPr lang="en-US" altLang="ja-JP" sz="1200">
                <a:solidFill>
                  <a:schemeClr val="tx1">
                    <a:lumMod val="65000"/>
                    <a:lumOff val="35000"/>
                  </a:schemeClr>
                </a:solidFill>
                <a:latin typeface="+mn-ea"/>
                <a:cs typeface="Hiragino Kaku Gothic Pro W3" charset="-128"/>
              </a:rPr>
              <a:t>)</a:t>
            </a:r>
            <a:endParaRPr lang="ja-JP" altLang="en-US" sz="1200" b="1">
              <a:solidFill>
                <a:schemeClr val="tx1">
                  <a:lumMod val="65000"/>
                  <a:lumOff val="35000"/>
                </a:schemeClr>
              </a:solidFill>
              <a:latin typeface="+mn-ea"/>
              <a:cs typeface="Hiragino Kaku Gothic Pro W3" charset="-128"/>
            </a:endParaRPr>
          </a:p>
        </p:txBody>
      </p:sp>
      <p:sp>
        <p:nvSpPr>
          <p:cNvPr id="40" name="正方形/長方形 39">
            <a:extLst>
              <a:ext uri="{FF2B5EF4-FFF2-40B4-BE49-F238E27FC236}">
                <a16:creationId xmlns:a16="http://schemas.microsoft.com/office/drawing/2014/main" id="{7F9BA67B-146B-B8AB-E546-2CBC0E06F6F8}"/>
              </a:ext>
            </a:extLst>
          </p:cNvPr>
          <p:cNvSpPr/>
          <p:nvPr/>
        </p:nvSpPr>
        <p:spPr>
          <a:xfrm>
            <a:off x="1210703" y="3839235"/>
            <a:ext cx="5220000" cy="24063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71438" indent="-71438" algn="ctr">
              <a:lnSpc>
                <a:spcPts val="1600"/>
              </a:lnSpc>
            </a:pPr>
            <a:r>
              <a:rPr lang="ja-JP" altLang="en-US" sz="1200">
                <a:solidFill>
                  <a:schemeClr val="tx1">
                    <a:lumMod val="65000"/>
                    <a:lumOff val="35000"/>
                  </a:schemeClr>
                </a:solidFill>
                <a:latin typeface="+mn-ea"/>
                <a:cs typeface="Hiragino Kaku Gothic Pro W3" charset="-128"/>
              </a:rPr>
              <a:t>請求書</a:t>
            </a:r>
            <a:r>
              <a:rPr lang="en-US" altLang="ja-JP" sz="1200">
                <a:solidFill>
                  <a:schemeClr val="tx1">
                    <a:lumMod val="65000"/>
                    <a:lumOff val="35000"/>
                  </a:schemeClr>
                </a:solidFill>
                <a:latin typeface="+mn-ea"/>
                <a:cs typeface="Hiragino Kaku Gothic Pro W3" charset="-128"/>
              </a:rPr>
              <a:t>A</a:t>
            </a:r>
            <a:r>
              <a:rPr lang="ja-JP" altLang="en-US" sz="1200">
                <a:solidFill>
                  <a:schemeClr val="tx1">
                    <a:lumMod val="65000"/>
                    <a:lumOff val="35000"/>
                  </a:schemeClr>
                </a:solidFill>
                <a:latin typeface="+mn-ea"/>
                <a:cs typeface="Hiragino Kaku Gothic Pro W3" charset="-128"/>
              </a:rPr>
              <a:t>を入力してツール実行した場合、雑収入が計上されてしまう</a:t>
            </a:r>
            <a:endParaRPr lang="en-US" altLang="ja-JP" sz="1200">
              <a:solidFill>
                <a:schemeClr val="tx1">
                  <a:lumMod val="65000"/>
                  <a:lumOff val="35000"/>
                </a:schemeClr>
              </a:solidFill>
              <a:latin typeface="+mn-ea"/>
              <a:cs typeface="Hiragino Kaku Gothic Pro W3" charset="-128"/>
            </a:endParaRPr>
          </a:p>
        </p:txBody>
      </p:sp>
      <p:sp>
        <p:nvSpPr>
          <p:cNvPr id="42" name="正方形/長方形 41">
            <a:extLst>
              <a:ext uri="{FF2B5EF4-FFF2-40B4-BE49-F238E27FC236}">
                <a16:creationId xmlns:a16="http://schemas.microsoft.com/office/drawing/2014/main" id="{A8222673-1F08-E1FC-165F-3795650F6A18}"/>
              </a:ext>
            </a:extLst>
          </p:cNvPr>
          <p:cNvSpPr/>
          <p:nvPr/>
        </p:nvSpPr>
        <p:spPr>
          <a:xfrm>
            <a:off x="3940785" y="3368938"/>
            <a:ext cx="1944000" cy="385716"/>
          </a:xfrm>
          <a:prstGeom prst="rect">
            <a:avLst/>
          </a:prstGeom>
          <a:solidFill>
            <a:srgbClr val="ECF5F8"/>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endParaRPr kumimoji="1" lang="ja-JP" altLang="en-US" sz="1400">
              <a:solidFill>
                <a:schemeClr val="accent4">
                  <a:lumMod val="65000"/>
                  <a:lumOff val="35000"/>
                </a:schemeClr>
              </a:solidFill>
              <a:latin typeface="+mn-ea"/>
              <a:cs typeface="Hiragino Kaku Gothic Pro W3" charset="-128"/>
            </a:endParaRPr>
          </a:p>
        </p:txBody>
      </p:sp>
      <p:sp>
        <p:nvSpPr>
          <p:cNvPr id="43" name="正方形/長方形 42">
            <a:extLst>
              <a:ext uri="{FF2B5EF4-FFF2-40B4-BE49-F238E27FC236}">
                <a16:creationId xmlns:a16="http://schemas.microsoft.com/office/drawing/2014/main" id="{00683388-FA71-55D9-A53B-BBB82D187880}"/>
              </a:ext>
            </a:extLst>
          </p:cNvPr>
          <p:cNvSpPr/>
          <p:nvPr/>
        </p:nvSpPr>
        <p:spPr>
          <a:xfrm>
            <a:off x="3859865" y="3137918"/>
            <a:ext cx="2570838" cy="61673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71438">
              <a:lnSpc>
                <a:spcPts val="1500"/>
              </a:lnSpc>
            </a:pPr>
            <a:r>
              <a:rPr lang="ja-JP" altLang="en-US" sz="1200" u="sng">
                <a:solidFill>
                  <a:schemeClr val="tx1">
                    <a:lumMod val="65000"/>
                    <a:lumOff val="35000"/>
                  </a:schemeClr>
                </a:solidFill>
                <a:latin typeface="+mn-ea"/>
                <a:cs typeface="Hiragino Kaku Gothic Pro W3" charset="-128"/>
              </a:rPr>
              <a:t>請求書</a:t>
            </a:r>
            <a:r>
              <a:rPr lang="en-US" altLang="ja-JP" sz="1200" u="sng">
                <a:solidFill>
                  <a:schemeClr val="tx1">
                    <a:lumMod val="65000"/>
                    <a:lumOff val="35000"/>
                  </a:schemeClr>
                </a:solidFill>
                <a:latin typeface="+mn-ea"/>
                <a:cs typeface="Hiragino Kaku Gothic Pro W3" charset="-128"/>
              </a:rPr>
              <a:t>B</a:t>
            </a:r>
            <a:r>
              <a:rPr lang="ja-JP" altLang="en-US" sz="1200" u="sng">
                <a:solidFill>
                  <a:schemeClr val="tx1">
                    <a:lumMod val="65000"/>
                    <a:lumOff val="35000"/>
                  </a:schemeClr>
                </a:solidFill>
                <a:latin typeface="+mn-ea"/>
                <a:cs typeface="Hiragino Kaku Gothic Pro W3" charset="-128"/>
              </a:rPr>
              <a:t>を入力してツール実行した場合</a:t>
            </a:r>
          </a:p>
          <a:p>
            <a:pPr marL="71438">
              <a:lnSpc>
                <a:spcPts val="1500"/>
              </a:lnSpc>
            </a:pPr>
            <a:r>
              <a:rPr lang="ja-JP" altLang="en-US" sz="1200">
                <a:solidFill>
                  <a:schemeClr val="tx1">
                    <a:lumMod val="65000"/>
                    <a:lumOff val="35000"/>
                  </a:schemeClr>
                </a:solidFill>
                <a:latin typeface="+mn-ea"/>
                <a:cs typeface="Hiragino Kaku Gothic Pro W3" charset="-128"/>
              </a:rPr>
              <a:t>売掛金 </a:t>
            </a:r>
            <a:r>
              <a:rPr lang="en-US" altLang="ja-JP" sz="1200">
                <a:solidFill>
                  <a:schemeClr val="tx1">
                    <a:lumMod val="65000"/>
                    <a:lumOff val="35000"/>
                  </a:schemeClr>
                </a:solidFill>
                <a:latin typeface="+mn-ea"/>
                <a:cs typeface="Hiragino Kaku Gothic Pro W3" charset="-128"/>
              </a:rPr>
              <a:t>500</a:t>
            </a:r>
            <a:r>
              <a:rPr lang="ja-JP" altLang="en-US" sz="1200">
                <a:solidFill>
                  <a:schemeClr val="tx1">
                    <a:lumMod val="65000"/>
                    <a:lumOff val="35000"/>
                  </a:schemeClr>
                </a:solidFill>
                <a:latin typeface="+mn-ea"/>
                <a:cs typeface="Hiragino Kaku Gothic Pro W3" charset="-128"/>
              </a:rPr>
              <a:t>／ 仮受金 </a:t>
            </a:r>
            <a:r>
              <a:rPr lang="en-US" altLang="ja-JP" sz="1200">
                <a:solidFill>
                  <a:schemeClr val="tx1">
                    <a:lumMod val="65000"/>
                    <a:lumOff val="35000"/>
                  </a:schemeClr>
                </a:solidFill>
                <a:latin typeface="+mn-ea"/>
                <a:cs typeface="Hiragino Kaku Gothic Pro W3" charset="-128"/>
              </a:rPr>
              <a:t>501</a:t>
            </a:r>
          </a:p>
          <a:p>
            <a:pPr marL="71438">
              <a:lnSpc>
                <a:spcPts val="1500"/>
              </a:lnSpc>
            </a:pPr>
            <a:r>
              <a:rPr lang="ja-JP" altLang="en-US" sz="1200">
                <a:solidFill>
                  <a:schemeClr val="tx1">
                    <a:lumMod val="65000"/>
                    <a:lumOff val="35000"/>
                  </a:schemeClr>
                </a:solidFill>
                <a:latin typeface="+mn-ea"/>
                <a:cs typeface="Hiragino Kaku Gothic Pro W3" charset="-128"/>
              </a:rPr>
              <a:t>売掛金 </a:t>
            </a:r>
            <a:r>
              <a:rPr lang="en-US" altLang="ja-JP" sz="1200">
                <a:solidFill>
                  <a:schemeClr val="tx1">
                    <a:lumMod val="65000"/>
                    <a:lumOff val="35000"/>
                  </a:schemeClr>
                </a:solidFill>
                <a:latin typeface="+mn-ea"/>
                <a:cs typeface="Hiragino Kaku Gothic Pro W3" charset="-128"/>
              </a:rPr>
              <a:t>1    </a:t>
            </a:r>
            <a:r>
              <a:rPr lang="ja-JP" altLang="en-US" sz="1200">
                <a:solidFill>
                  <a:schemeClr val="tx1">
                    <a:lumMod val="65000"/>
                    <a:lumOff val="35000"/>
                  </a:schemeClr>
                </a:solidFill>
                <a:latin typeface="+mn-ea"/>
                <a:cs typeface="Hiragino Kaku Gothic Pro W3" charset="-128"/>
              </a:rPr>
              <a:t>／</a:t>
            </a:r>
            <a:endParaRPr lang="ja-JP" altLang="en-US" sz="1200" b="1">
              <a:solidFill>
                <a:schemeClr val="tx1">
                  <a:lumMod val="65000"/>
                  <a:lumOff val="35000"/>
                </a:schemeClr>
              </a:solidFill>
              <a:latin typeface="+mn-ea"/>
              <a:cs typeface="Hiragino Kaku Gothic Pro W3" charset="-128"/>
            </a:endParaRPr>
          </a:p>
        </p:txBody>
      </p:sp>
      <p:sp>
        <p:nvSpPr>
          <p:cNvPr id="48" name="正方形/長方形 47">
            <a:extLst>
              <a:ext uri="{FF2B5EF4-FFF2-40B4-BE49-F238E27FC236}">
                <a16:creationId xmlns:a16="http://schemas.microsoft.com/office/drawing/2014/main" id="{9A1EC3C4-788C-BBA0-DE87-4594EA6DFC98}"/>
              </a:ext>
            </a:extLst>
          </p:cNvPr>
          <p:cNvSpPr/>
          <p:nvPr/>
        </p:nvSpPr>
        <p:spPr>
          <a:xfrm>
            <a:off x="1210703" y="4111406"/>
            <a:ext cx="5220000" cy="65028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242888" indent="-171450">
              <a:lnSpc>
                <a:spcPts val="1600"/>
              </a:lnSpc>
              <a:buFont typeface="Wingdings" panose="05000000000000000000" pitchFamily="2" charset="2"/>
              <a:buChar char="ü"/>
            </a:pPr>
            <a:r>
              <a:rPr lang="ja-JP" altLang="en-US" sz="1200">
                <a:solidFill>
                  <a:schemeClr val="tx1">
                    <a:lumMod val="65000"/>
                    <a:lumOff val="35000"/>
                  </a:schemeClr>
                </a:solidFill>
                <a:latin typeface="+mn-ea"/>
                <a:cs typeface="Hiragino Kaku Gothic Pro W3" charset="-128"/>
              </a:rPr>
              <a:t>請求額に対して、</a:t>
            </a:r>
            <a:r>
              <a:rPr lang="en-US" altLang="ja-JP" sz="1200">
                <a:solidFill>
                  <a:schemeClr val="tx1">
                    <a:lumMod val="65000"/>
                    <a:lumOff val="35000"/>
                  </a:schemeClr>
                </a:solidFill>
                <a:latin typeface="+mn-ea"/>
                <a:cs typeface="Hiragino Kaku Gothic Pro W3" charset="-128"/>
              </a:rPr>
              <a:t>1</a:t>
            </a:r>
            <a:r>
              <a:rPr lang="ja-JP" altLang="en-US" sz="1200">
                <a:solidFill>
                  <a:schemeClr val="tx1">
                    <a:lumMod val="65000"/>
                    <a:lumOff val="35000"/>
                  </a:schemeClr>
                </a:solidFill>
                <a:latin typeface="+mn-ea"/>
                <a:cs typeface="Hiragino Kaku Gothic Pro W3" charset="-128"/>
              </a:rPr>
              <a:t>円多く入金されているケースと同じデータとなるため</a:t>
            </a:r>
            <a:br>
              <a:rPr lang="en-US" altLang="ja-JP" sz="1200">
                <a:solidFill>
                  <a:schemeClr val="tx1">
                    <a:lumMod val="65000"/>
                    <a:lumOff val="35000"/>
                  </a:schemeClr>
                </a:solidFill>
                <a:latin typeface="+mn-ea"/>
                <a:cs typeface="Hiragino Kaku Gothic Pro W3" charset="-128"/>
              </a:rPr>
            </a:br>
            <a:r>
              <a:rPr lang="ja-JP" altLang="en-US" sz="1200">
                <a:solidFill>
                  <a:schemeClr val="tx1">
                    <a:lumMod val="65000"/>
                    <a:lumOff val="35000"/>
                  </a:schemeClr>
                </a:solidFill>
                <a:latin typeface="+mn-ea"/>
                <a:cs typeface="Hiragino Kaku Gothic Pro W3" charset="-128"/>
              </a:rPr>
              <a:t>└ 請求引当額</a:t>
            </a:r>
            <a:r>
              <a:rPr lang="en-US" altLang="ja-JP" sz="1200">
                <a:solidFill>
                  <a:schemeClr val="tx1">
                    <a:lumMod val="65000"/>
                    <a:lumOff val="35000"/>
                  </a:schemeClr>
                </a:solidFill>
                <a:latin typeface="+mn-ea"/>
                <a:cs typeface="Hiragino Kaku Gothic Pro W3" charset="-128"/>
              </a:rPr>
              <a:t>:1,000</a:t>
            </a:r>
            <a:r>
              <a:rPr lang="ja-JP" altLang="en-US" sz="1200">
                <a:solidFill>
                  <a:schemeClr val="tx1">
                    <a:lumMod val="65000"/>
                    <a:lumOff val="35000"/>
                  </a:schemeClr>
                </a:solidFill>
                <a:latin typeface="+mn-ea"/>
                <a:cs typeface="Hiragino Kaku Gothic Pro W3" charset="-128"/>
              </a:rPr>
              <a:t>　処理手</a:t>
            </a:r>
            <a:r>
              <a:rPr lang="en-US" altLang="ja-JP" sz="1200">
                <a:solidFill>
                  <a:schemeClr val="tx1">
                    <a:lumMod val="65000"/>
                    <a:lumOff val="35000"/>
                  </a:schemeClr>
                </a:solidFill>
                <a:latin typeface="+mn-ea"/>
                <a:cs typeface="Hiragino Kaku Gothic Pro W3" charset="-128"/>
              </a:rPr>
              <a:t>:</a:t>
            </a:r>
            <a:r>
              <a:rPr lang="ja-JP" altLang="en-US" sz="1200">
                <a:solidFill>
                  <a:schemeClr val="tx1">
                    <a:lumMod val="65000"/>
                    <a:lumOff val="35000"/>
                  </a:schemeClr>
                </a:solidFill>
                <a:latin typeface="+mn-ea"/>
                <a:cs typeface="Hiragino Kaku Gothic Pro W3" charset="-128"/>
              </a:rPr>
              <a:t>－</a:t>
            </a:r>
            <a:r>
              <a:rPr lang="en-US" altLang="ja-JP" sz="1200">
                <a:solidFill>
                  <a:schemeClr val="tx1">
                    <a:lumMod val="65000"/>
                    <a:lumOff val="35000"/>
                  </a:schemeClr>
                </a:solidFill>
                <a:latin typeface="+mn-ea"/>
                <a:cs typeface="Hiragino Kaku Gothic Pro W3" charset="-128"/>
              </a:rPr>
              <a:t>1</a:t>
            </a:r>
            <a:r>
              <a:rPr lang="ja-JP" altLang="en-US" sz="1200">
                <a:solidFill>
                  <a:schemeClr val="tx1">
                    <a:lumMod val="65000"/>
                    <a:lumOff val="35000"/>
                  </a:schemeClr>
                </a:solidFill>
                <a:latin typeface="+mn-ea"/>
                <a:cs typeface="Hiragino Kaku Gothic Pro W3" charset="-128"/>
              </a:rPr>
              <a:t>　税差額</a:t>
            </a:r>
            <a:r>
              <a:rPr lang="en-US" altLang="ja-JP" sz="1200">
                <a:solidFill>
                  <a:schemeClr val="tx1">
                    <a:lumMod val="65000"/>
                    <a:lumOff val="35000"/>
                  </a:schemeClr>
                </a:solidFill>
                <a:latin typeface="+mn-ea"/>
                <a:cs typeface="Hiragino Kaku Gothic Pro W3" charset="-128"/>
              </a:rPr>
              <a:t>:0</a:t>
            </a:r>
            <a:br>
              <a:rPr lang="en-US" altLang="ja-JP" sz="1200">
                <a:solidFill>
                  <a:schemeClr val="tx1">
                    <a:lumMod val="65000"/>
                    <a:lumOff val="35000"/>
                  </a:schemeClr>
                </a:solidFill>
                <a:latin typeface="+mn-ea"/>
                <a:cs typeface="Hiragino Kaku Gothic Pro W3" charset="-128"/>
              </a:rPr>
            </a:br>
            <a:r>
              <a:rPr lang="en-US" altLang="ja-JP" sz="1200">
                <a:solidFill>
                  <a:schemeClr val="tx1">
                    <a:lumMod val="65000"/>
                    <a:lumOff val="35000"/>
                  </a:schemeClr>
                </a:solidFill>
                <a:latin typeface="+mn-ea"/>
                <a:cs typeface="Hiragino Kaku Gothic Pro W3" charset="-128"/>
              </a:rPr>
              <a:t>※</a:t>
            </a:r>
            <a:r>
              <a:rPr lang="ja-JP" altLang="en-US" sz="1200">
                <a:solidFill>
                  <a:schemeClr val="tx1">
                    <a:lumMod val="65000"/>
                    <a:lumOff val="35000"/>
                  </a:schemeClr>
                </a:solidFill>
                <a:latin typeface="+mn-ea"/>
                <a:cs typeface="Hiragino Kaku Gothic Pro W3" charset="-128"/>
              </a:rPr>
              <a:t>経理入金引当の処理手には消込単位で同じ値が入る</a:t>
            </a:r>
          </a:p>
        </p:txBody>
      </p:sp>
      <p:sp>
        <p:nvSpPr>
          <p:cNvPr id="49" name="正方形/長方形 48">
            <a:extLst>
              <a:ext uri="{FF2B5EF4-FFF2-40B4-BE49-F238E27FC236}">
                <a16:creationId xmlns:a16="http://schemas.microsoft.com/office/drawing/2014/main" id="{4690BEEF-5FAB-A6D5-6514-78BA88A11237}"/>
              </a:ext>
            </a:extLst>
          </p:cNvPr>
          <p:cNvSpPr/>
          <p:nvPr/>
        </p:nvSpPr>
        <p:spPr>
          <a:xfrm>
            <a:off x="6616400" y="3839235"/>
            <a:ext cx="5220000" cy="24063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71438" indent="-71438" algn="ctr">
              <a:lnSpc>
                <a:spcPts val="1500"/>
              </a:lnSpc>
            </a:pPr>
            <a:r>
              <a:rPr lang="ja-JP" altLang="en-US" sz="1200">
                <a:solidFill>
                  <a:schemeClr val="tx1">
                    <a:lumMod val="65000"/>
                    <a:lumOff val="35000"/>
                  </a:schemeClr>
                </a:solidFill>
                <a:latin typeface="+mn-ea"/>
                <a:cs typeface="Hiragino Kaku Gothic Pro W3" charset="-128"/>
              </a:rPr>
              <a:t>どちらも実行すると雑収入を</a:t>
            </a:r>
            <a:r>
              <a:rPr lang="en-US" altLang="ja-JP" sz="1200">
                <a:solidFill>
                  <a:schemeClr val="tx1">
                    <a:lumMod val="65000"/>
                    <a:lumOff val="35000"/>
                  </a:schemeClr>
                </a:solidFill>
                <a:latin typeface="+mn-ea"/>
                <a:cs typeface="Hiragino Kaku Gothic Pro W3" charset="-128"/>
              </a:rPr>
              <a:t>2</a:t>
            </a:r>
            <a:r>
              <a:rPr lang="ja-JP" altLang="en-US" sz="1200">
                <a:solidFill>
                  <a:schemeClr val="tx1">
                    <a:lumMod val="65000"/>
                    <a:lumOff val="35000"/>
                  </a:schemeClr>
                </a:solidFill>
                <a:latin typeface="+mn-ea"/>
                <a:cs typeface="Hiragino Kaku Gothic Pro W3" charset="-128"/>
              </a:rPr>
              <a:t>重計上してしまう </a:t>
            </a:r>
            <a:r>
              <a:rPr lang="en-US" altLang="ja-JP" sz="1050">
                <a:solidFill>
                  <a:schemeClr val="tx1">
                    <a:lumMod val="65000"/>
                    <a:lumOff val="35000"/>
                  </a:schemeClr>
                </a:solidFill>
                <a:latin typeface="+mn-ea"/>
                <a:cs typeface="Hiragino Kaku Gothic Pro W3" charset="-128"/>
              </a:rPr>
              <a:t>※</a:t>
            </a:r>
            <a:r>
              <a:rPr lang="ja-JP" altLang="en-US" sz="1050">
                <a:solidFill>
                  <a:schemeClr val="tx1">
                    <a:lumMod val="65000"/>
                    <a:lumOff val="35000"/>
                  </a:schemeClr>
                </a:solidFill>
                <a:latin typeface="+mn-ea"/>
                <a:cs typeface="Hiragino Kaku Gothic Pro W3" charset="-128"/>
              </a:rPr>
              <a:t>処理手数料や振込手数料も同様</a:t>
            </a:r>
          </a:p>
        </p:txBody>
      </p:sp>
      <p:sp>
        <p:nvSpPr>
          <p:cNvPr id="50" name="正方形/長方形 49">
            <a:extLst>
              <a:ext uri="{FF2B5EF4-FFF2-40B4-BE49-F238E27FC236}">
                <a16:creationId xmlns:a16="http://schemas.microsoft.com/office/drawing/2014/main" id="{124C3D12-6383-2ED9-8BED-93254977D88A}"/>
              </a:ext>
            </a:extLst>
          </p:cNvPr>
          <p:cNvSpPr/>
          <p:nvPr/>
        </p:nvSpPr>
        <p:spPr>
          <a:xfrm>
            <a:off x="6616400" y="4111406"/>
            <a:ext cx="5220000" cy="65028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242888" indent="-171450">
              <a:lnSpc>
                <a:spcPts val="1600"/>
              </a:lnSpc>
              <a:buFont typeface="Wingdings" panose="05000000000000000000" pitchFamily="2" charset="2"/>
              <a:buChar char="ü"/>
            </a:pPr>
            <a:r>
              <a:rPr lang="ja-JP" altLang="en-US" sz="1200">
                <a:solidFill>
                  <a:schemeClr val="tx1">
                    <a:lumMod val="65000"/>
                    <a:lumOff val="35000"/>
                  </a:schemeClr>
                </a:solidFill>
                <a:latin typeface="+mn-ea"/>
                <a:cs typeface="Hiragino Kaku Gothic Pro W3" charset="-128"/>
              </a:rPr>
              <a:t>同一消込に対して複数回の消込解除を想定していないため</a:t>
            </a:r>
          </a:p>
        </p:txBody>
      </p:sp>
      <p:sp>
        <p:nvSpPr>
          <p:cNvPr id="20" name="正方形/長方形 19">
            <a:extLst>
              <a:ext uri="{FF2B5EF4-FFF2-40B4-BE49-F238E27FC236}">
                <a16:creationId xmlns:a16="http://schemas.microsoft.com/office/drawing/2014/main" id="{0240B122-1142-FDA3-53A5-50B118AAD6B7}"/>
              </a:ext>
            </a:extLst>
          </p:cNvPr>
          <p:cNvSpPr/>
          <p:nvPr/>
        </p:nvSpPr>
        <p:spPr>
          <a:xfrm>
            <a:off x="9713779" y="112141"/>
            <a:ext cx="2275021" cy="349005"/>
          </a:xfrm>
          <a:prstGeom prst="rect">
            <a:avLst/>
          </a:prstGeom>
          <a:solidFill>
            <a:srgbClr val="3F6797"/>
          </a:solidFill>
          <a:ln w="9525">
            <a:solidFill>
              <a:srgbClr val="3F679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altLang="ja-JP" sz="1100">
                <a:solidFill>
                  <a:schemeClr val="bg1"/>
                </a:solidFill>
                <a:latin typeface="Meiryo UI" panose="020B0604030504040204" pitchFamily="50" charset="-128"/>
                <a:ea typeface="Meiryo UI" panose="020B0604030504040204" pitchFamily="50" charset="-128"/>
              </a:rPr>
              <a:t>3/7 </a:t>
            </a:r>
            <a:r>
              <a:rPr lang="ja-JP" altLang="en-US" sz="1100">
                <a:solidFill>
                  <a:schemeClr val="bg1"/>
                </a:solidFill>
                <a:latin typeface="Meiryo UI" panose="020B0604030504040204" pitchFamily="50" charset="-128"/>
                <a:ea typeface="Meiryo UI" panose="020B0604030504040204" pitchFamily="50" charset="-128"/>
              </a:rPr>
              <a:t>基盤</a:t>
            </a:r>
            <a:r>
              <a:rPr lang="en-US" altLang="ja-JP" sz="1100">
                <a:solidFill>
                  <a:schemeClr val="bg1"/>
                </a:solidFill>
                <a:latin typeface="Meiryo UI" panose="020B0604030504040204" pitchFamily="50" charset="-128"/>
                <a:ea typeface="Meiryo UI" panose="020B0604030504040204" pitchFamily="50" charset="-128"/>
              </a:rPr>
              <a:t>U</a:t>
            </a:r>
            <a:r>
              <a:rPr lang="ja-JP" altLang="en-US" sz="1100">
                <a:solidFill>
                  <a:schemeClr val="bg1"/>
                </a:solidFill>
                <a:latin typeface="Meiryo UI" panose="020B0604030504040204" pitchFamily="50" charset="-128"/>
                <a:ea typeface="Meiryo UI" panose="020B0604030504040204" pitchFamily="50" charset="-128"/>
              </a:rPr>
              <a:t>向け</a:t>
            </a:r>
          </a:p>
        </p:txBody>
      </p:sp>
    </p:spTree>
    <p:extLst>
      <p:ext uri="{BB962C8B-B14F-4D97-AF65-F5344CB8AC3E}">
        <p14:creationId xmlns:p14="http://schemas.microsoft.com/office/powerpoint/2010/main" val="5943882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グループ化 53">
            <a:extLst>
              <a:ext uri="{FF2B5EF4-FFF2-40B4-BE49-F238E27FC236}">
                <a16:creationId xmlns:a16="http://schemas.microsoft.com/office/drawing/2014/main" id="{DCBC5319-1E54-9505-1509-A3FF98CD91E6}"/>
              </a:ext>
            </a:extLst>
          </p:cNvPr>
          <p:cNvGrpSpPr/>
          <p:nvPr/>
        </p:nvGrpSpPr>
        <p:grpSpPr>
          <a:xfrm>
            <a:off x="6695832" y="1574921"/>
            <a:ext cx="901745" cy="1019616"/>
            <a:chOff x="913342" y="3320992"/>
            <a:chExt cx="745244" cy="842656"/>
          </a:xfrm>
        </p:grpSpPr>
        <p:grpSp>
          <p:nvGrpSpPr>
            <p:cNvPr id="53" name="グループ化 52">
              <a:extLst>
                <a:ext uri="{FF2B5EF4-FFF2-40B4-BE49-F238E27FC236}">
                  <a16:creationId xmlns:a16="http://schemas.microsoft.com/office/drawing/2014/main" id="{1978E702-4D61-863C-5180-E2B3CEFF1773}"/>
                </a:ext>
              </a:extLst>
            </p:cNvPr>
            <p:cNvGrpSpPr/>
            <p:nvPr/>
          </p:nvGrpSpPr>
          <p:grpSpPr>
            <a:xfrm>
              <a:off x="913342" y="3320992"/>
              <a:ext cx="745244" cy="655460"/>
              <a:chOff x="913341" y="3204459"/>
              <a:chExt cx="877739" cy="771993"/>
            </a:xfrm>
          </p:grpSpPr>
          <p:pic>
            <p:nvPicPr>
              <p:cNvPr id="43" name="グラフィックス 42">
                <a:extLst>
                  <a:ext uri="{FF2B5EF4-FFF2-40B4-BE49-F238E27FC236}">
                    <a16:creationId xmlns:a16="http://schemas.microsoft.com/office/drawing/2014/main" id="{313C718F-C68E-22B0-071B-9A6384CC676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3341" y="3596121"/>
                <a:ext cx="380331" cy="380331"/>
              </a:xfrm>
              <a:prstGeom prst="rect">
                <a:avLst/>
              </a:prstGeom>
            </p:spPr>
          </p:pic>
          <p:pic>
            <p:nvPicPr>
              <p:cNvPr id="44" name="グラフィックス 43">
                <a:extLst>
                  <a:ext uri="{FF2B5EF4-FFF2-40B4-BE49-F238E27FC236}">
                    <a16:creationId xmlns:a16="http://schemas.microsoft.com/office/drawing/2014/main" id="{C7204094-A29A-9F16-14A6-019AF38BF657}"/>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49712" y="3204459"/>
                <a:ext cx="541368" cy="541368"/>
              </a:xfrm>
              <a:prstGeom prst="rect">
                <a:avLst/>
              </a:prstGeom>
            </p:spPr>
          </p:pic>
        </p:grpSp>
        <p:sp>
          <p:nvSpPr>
            <p:cNvPr id="45" name="正方形/長方形 44">
              <a:extLst>
                <a:ext uri="{FF2B5EF4-FFF2-40B4-BE49-F238E27FC236}">
                  <a16:creationId xmlns:a16="http://schemas.microsoft.com/office/drawing/2014/main" id="{1C8E4BE8-0FB8-C931-091E-3D2E7D5CDC1A}"/>
                </a:ext>
              </a:extLst>
            </p:cNvPr>
            <p:cNvSpPr/>
            <p:nvPr/>
          </p:nvSpPr>
          <p:spPr>
            <a:xfrm>
              <a:off x="1125180" y="3967851"/>
              <a:ext cx="373945" cy="195797"/>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i="0" u="none" strike="noStrike" kern="1200" cap="none" spc="0" normalizeH="0" baseline="0" noProof="0">
                  <a:ln>
                    <a:noFill/>
                  </a:ln>
                  <a:solidFill>
                    <a:srgbClr val="000000">
                      <a:lumMod val="65000"/>
                      <a:lumOff val="35000"/>
                    </a:srgbClr>
                  </a:solidFill>
                  <a:effectLst/>
                  <a:uLnTx/>
                  <a:uFillTx/>
                  <a:latin typeface="Meiryo UI"/>
                  <a:ea typeface="Meiryo UI"/>
                  <a:cs typeface="+mn-cs"/>
                </a:rPr>
                <a:t>経理</a:t>
              </a:r>
            </a:p>
          </p:txBody>
        </p:sp>
      </p:grpSp>
      <p:pic>
        <p:nvPicPr>
          <p:cNvPr id="51" name="グラフィックス 50">
            <a:extLst>
              <a:ext uri="{FF2B5EF4-FFF2-40B4-BE49-F238E27FC236}">
                <a16:creationId xmlns:a16="http://schemas.microsoft.com/office/drawing/2014/main" id="{3900B2E3-2E84-AE03-1F57-8D1D1A3B46A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46155" y="1545574"/>
            <a:ext cx="732393" cy="732393"/>
          </a:xfrm>
          <a:prstGeom prst="rect">
            <a:avLst/>
          </a:prstGeom>
        </p:spPr>
      </p:pic>
      <p:sp>
        <p:nvSpPr>
          <p:cNvPr id="52" name="テキスト ボックス 51">
            <a:extLst>
              <a:ext uri="{FF2B5EF4-FFF2-40B4-BE49-F238E27FC236}">
                <a16:creationId xmlns:a16="http://schemas.microsoft.com/office/drawing/2014/main" id="{C618E02F-89AE-80E4-14F3-25C44D978EE9}"/>
              </a:ext>
            </a:extLst>
          </p:cNvPr>
          <p:cNvSpPr txBox="1"/>
          <p:nvPr/>
        </p:nvSpPr>
        <p:spPr bwMode="auto">
          <a:xfrm>
            <a:off x="10701467" y="1866385"/>
            <a:ext cx="621768" cy="327720"/>
          </a:xfrm>
          <a:prstGeom prst="rect">
            <a:avLst/>
          </a:prstGeom>
          <a:noFill/>
          <a:ln w="9525">
            <a:noFill/>
            <a:miter lim="800000"/>
            <a:headEnd/>
            <a:tailEnd/>
          </a:ln>
        </p:spPr>
        <p:txBody>
          <a:bodyPr wrap="square" anchor="ctr">
            <a:spAutoFit/>
          </a:bodyPr>
          <a:lstStyle/>
          <a:p>
            <a:pPr algn="ctr"/>
            <a:r>
              <a:rPr lang="en-US" altLang="ja-JP" sz="1000" b="1">
                <a:solidFill>
                  <a:srgbClr val="3F6797"/>
                </a:solidFill>
              </a:rPr>
              <a:t>TSV</a:t>
            </a:r>
            <a:endParaRPr lang="ja-JP" altLang="en-US" sz="1000" b="1">
              <a:solidFill>
                <a:srgbClr val="3F6797"/>
              </a:solidFill>
            </a:endParaRPr>
          </a:p>
        </p:txBody>
      </p:sp>
      <p:grpSp>
        <p:nvGrpSpPr>
          <p:cNvPr id="1063" name="グループ化 1062">
            <a:extLst>
              <a:ext uri="{FF2B5EF4-FFF2-40B4-BE49-F238E27FC236}">
                <a16:creationId xmlns:a16="http://schemas.microsoft.com/office/drawing/2014/main" id="{EFF13B84-60C9-5721-F7F4-8E188BA6E4A0}"/>
              </a:ext>
            </a:extLst>
          </p:cNvPr>
          <p:cNvGrpSpPr/>
          <p:nvPr/>
        </p:nvGrpSpPr>
        <p:grpSpPr>
          <a:xfrm>
            <a:off x="7696092" y="1929884"/>
            <a:ext cx="1044000" cy="352308"/>
            <a:chOff x="1820525" y="3614235"/>
            <a:chExt cx="1044000" cy="352308"/>
          </a:xfrm>
        </p:grpSpPr>
        <p:sp>
          <p:nvSpPr>
            <p:cNvPr id="1037" name="正方形/長方形 1036">
              <a:extLst>
                <a:ext uri="{FF2B5EF4-FFF2-40B4-BE49-F238E27FC236}">
                  <a16:creationId xmlns:a16="http://schemas.microsoft.com/office/drawing/2014/main" id="{C82A43AF-C58E-A1DA-8BF5-D3EFE4EF3EE9}"/>
                </a:ext>
              </a:extLst>
            </p:cNvPr>
            <p:cNvSpPr/>
            <p:nvPr/>
          </p:nvSpPr>
          <p:spPr>
            <a:xfrm>
              <a:off x="1885325" y="3680364"/>
              <a:ext cx="914400" cy="28617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050">
                  <a:solidFill>
                    <a:schemeClr val="accent4">
                      <a:lumMod val="65000"/>
                      <a:lumOff val="35000"/>
                    </a:schemeClr>
                  </a:solidFill>
                  <a:latin typeface="+mn-ea"/>
                  <a:cs typeface="Hiragino Kaku Gothic Pro W3" charset="-128"/>
                </a:rPr>
                <a:t>請求書＃指定実行</a:t>
              </a:r>
              <a:endParaRPr kumimoji="1" lang="ja-JP" altLang="en-US" sz="1050">
                <a:solidFill>
                  <a:schemeClr val="accent4">
                    <a:lumMod val="65000"/>
                    <a:lumOff val="35000"/>
                  </a:schemeClr>
                </a:solidFill>
                <a:latin typeface="+mn-ea"/>
                <a:cs typeface="Hiragino Kaku Gothic Pro W3" charset="-128"/>
              </a:endParaRPr>
            </a:p>
          </p:txBody>
        </p:sp>
        <p:cxnSp>
          <p:nvCxnSpPr>
            <p:cNvPr id="61" name="直線矢印コネクタ 60">
              <a:extLst>
                <a:ext uri="{FF2B5EF4-FFF2-40B4-BE49-F238E27FC236}">
                  <a16:creationId xmlns:a16="http://schemas.microsoft.com/office/drawing/2014/main" id="{CCC7F428-4608-FE3F-E6D4-910CB0EA5A97}"/>
                </a:ext>
              </a:extLst>
            </p:cNvPr>
            <p:cNvCxnSpPr>
              <a:cxnSpLocks/>
            </p:cNvCxnSpPr>
            <p:nvPr/>
          </p:nvCxnSpPr>
          <p:spPr>
            <a:xfrm>
              <a:off x="1820525" y="3614235"/>
              <a:ext cx="1044000"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042" name="直線矢印コネクタ 1041">
            <a:extLst>
              <a:ext uri="{FF2B5EF4-FFF2-40B4-BE49-F238E27FC236}">
                <a16:creationId xmlns:a16="http://schemas.microsoft.com/office/drawing/2014/main" id="{10D65C17-B999-7E3B-9368-2B40646E1520}"/>
              </a:ext>
            </a:extLst>
          </p:cNvPr>
          <p:cNvCxnSpPr>
            <a:cxnSpLocks/>
          </p:cNvCxnSpPr>
          <p:nvPr/>
        </p:nvCxnSpPr>
        <p:spPr>
          <a:xfrm>
            <a:off x="9580440" y="1929884"/>
            <a:ext cx="1044000"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43" name="正方形/長方形 1042">
            <a:extLst>
              <a:ext uri="{FF2B5EF4-FFF2-40B4-BE49-F238E27FC236}">
                <a16:creationId xmlns:a16="http://schemas.microsoft.com/office/drawing/2014/main" id="{DAA7C059-A9EB-3882-FDAC-1CEBC8CC3100}"/>
              </a:ext>
            </a:extLst>
          </p:cNvPr>
          <p:cNvSpPr/>
          <p:nvPr/>
        </p:nvSpPr>
        <p:spPr>
          <a:xfrm>
            <a:off x="9659249" y="1996013"/>
            <a:ext cx="914400" cy="28617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en-US" altLang="ja-JP" sz="1050">
                <a:solidFill>
                  <a:schemeClr val="accent4">
                    <a:lumMod val="65000"/>
                    <a:lumOff val="35000"/>
                  </a:schemeClr>
                </a:solidFill>
                <a:latin typeface="+mn-ea"/>
                <a:cs typeface="Hiragino Kaku Gothic Pro W3" charset="-128"/>
              </a:rPr>
              <a:t>TSV</a:t>
            </a:r>
            <a:r>
              <a:rPr lang="ja-JP" altLang="en-US" sz="1050">
                <a:solidFill>
                  <a:schemeClr val="accent4">
                    <a:lumMod val="65000"/>
                    <a:lumOff val="35000"/>
                  </a:schemeClr>
                </a:solidFill>
                <a:latin typeface="+mn-ea"/>
                <a:cs typeface="Hiragino Kaku Gothic Pro W3" charset="-128"/>
              </a:rPr>
              <a:t>変換</a:t>
            </a:r>
            <a:endParaRPr lang="en-US" altLang="ja-JP" sz="1050">
              <a:solidFill>
                <a:schemeClr val="accent4">
                  <a:lumMod val="65000"/>
                  <a:lumOff val="35000"/>
                </a:schemeClr>
              </a:solidFill>
              <a:latin typeface="+mn-ea"/>
              <a:cs typeface="Hiragino Kaku Gothic Pro W3" charset="-128"/>
            </a:endParaRPr>
          </a:p>
        </p:txBody>
      </p:sp>
      <p:cxnSp>
        <p:nvCxnSpPr>
          <p:cNvPr id="1029" name="直線矢印コネクタ 1028">
            <a:extLst>
              <a:ext uri="{FF2B5EF4-FFF2-40B4-BE49-F238E27FC236}">
                <a16:creationId xmlns:a16="http://schemas.microsoft.com/office/drawing/2014/main" id="{9C214B40-F66B-F993-C7C7-1FBCE656D04A}"/>
              </a:ext>
            </a:extLst>
          </p:cNvPr>
          <p:cNvCxnSpPr>
            <a:cxnSpLocks/>
          </p:cNvCxnSpPr>
          <p:nvPr/>
        </p:nvCxnSpPr>
        <p:spPr>
          <a:xfrm flipV="1">
            <a:off x="9197205" y="2333090"/>
            <a:ext cx="0" cy="587758"/>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45" name="正方形/長方形 1044">
            <a:extLst>
              <a:ext uri="{FF2B5EF4-FFF2-40B4-BE49-F238E27FC236}">
                <a16:creationId xmlns:a16="http://schemas.microsoft.com/office/drawing/2014/main" id="{9BC5E38F-5DBB-D459-C418-2E1B380DFCC5}"/>
              </a:ext>
            </a:extLst>
          </p:cNvPr>
          <p:cNvSpPr/>
          <p:nvPr/>
        </p:nvSpPr>
        <p:spPr>
          <a:xfrm>
            <a:off x="8744849" y="2483880"/>
            <a:ext cx="914400" cy="28617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050">
                <a:solidFill>
                  <a:schemeClr val="accent4">
                    <a:lumMod val="65000"/>
                    <a:lumOff val="35000"/>
                  </a:schemeClr>
                </a:solidFill>
                <a:effectLst>
                  <a:glow rad="127000">
                    <a:schemeClr val="bg1"/>
                  </a:glow>
                </a:effectLst>
                <a:latin typeface="+mn-ea"/>
                <a:cs typeface="Hiragino Kaku Gothic Pro W3" charset="-128"/>
              </a:rPr>
              <a:t>確認・修正</a:t>
            </a:r>
            <a:endParaRPr lang="en-US" altLang="ja-JP" sz="1050">
              <a:solidFill>
                <a:schemeClr val="accent4">
                  <a:lumMod val="65000"/>
                  <a:lumOff val="35000"/>
                </a:schemeClr>
              </a:solidFill>
              <a:effectLst>
                <a:glow rad="127000">
                  <a:schemeClr val="bg1"/>
                </a:glow>
              </a:effectLst>
              <a:latin typeface="+mn-ea"/>
              <a:cs typeface="Hiragino Kaku Gothic Pro W3" charset="-128"/>
            </a:endParaRPr>
          </a:p>
        </p:txBody>
      </p:sp>
      <p:pic>
        <p:nvPicPr>
          <p:cNvPr id="1049" name="グラフィックス 1048">
            <a:extLst>
              <a:ext uri="{FF2B5EF4-FFF2-40B4-BE49-F238E27FC236}">
                <a16:creationId xmlns:a16="http://schemas.microsoft.com/office/drawing/2014/main" id="{B9BB97CB-A6DC-86B3-8C9C-E655EEB8F7C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825700" y="1545484"/>
            <a:ext cx="733115" cy="733115"/>
          </a:xfrm>
          <a:prstGeom prst="rect">
            <a:avLst/>
          </a:prstGeom>
        </p:spPr>
      </p:pic>
      <p:grpSp>
        <p:nvGrpSpPr>
          <p:cNvPr id="41" name="グループ化 40">
            <a:extLst>
              <a:ext uri="{FF2B5EF4-FFF2-40B4-BE49-F238E27FC236}">
                <a16:creationId xmlns:a16="http://schemas.microsoft.com/office/drawing/2014/main" id="{07E3243B-BBE2-B038-E0F3-EC26E0DC5AD4}"/>
              </a:ext>
            </a:extLst>
          </p:cNvPr>
          <p:cNvGrpSpPr/>
          <p:nvPr/>
        </p:nvGrpSpPr>
        <p:grpSpPr>
          <a:xfrm>
            <a:off x="5500350" y="1545574"/>
            <a:ext cx="665812" cy="665812"/>
            <a:chOff x="3911610" y="1910920"/>
            <a:chExt cx="550258" cy="550258"/>
          </a:xfrm>
        </p:grpSpPr>
        <p:pic>
          <p:nvPicPr>
            <p:cNvPr id="29" name="グラフィックス 28">
              <a:extLst>
                <a:ext uri="{FF2B5EF4-FFF2-40B4-BE49-F238E27FC236}">
                  <a16:creationId xmlns:a16="http://schemas.microsoft.com/office/drawing/2014/main" id="{6DEADB99-49F2-5BD2-AF4A-23FAC8FA332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911610" y="1910920"/>
              <a:ext cx="550258" cy="550258"/>
            </a:xfrm>
            <a:prstGeom prst="rect">
              <a:avLst/>
            </a:prstGeom>
          </p:spPr>
        </p:pic>
        <p:sp>
          <p:nvSpPr>
            <p:cNvPr id="30" name="テキスト ボックス 29">
              <a:extLst>
                <a:ext uri="{FF2B5EF4-FFF2-40B4-BE49-F238E27FC236}">
                  <a16:creationId xmlns:a16="http://schemas.microsoft.com/office/drawing/2014/main" id="{5212A64D-D56B-8DE8-B81B-9F51F6086276}"/>
                </a:ext>
              </a:extLst>
            </p:cNvPr>
            <p:cNvSpPr txBox="1"/>
            <p:nvPr/>
          </p:nvSpPr>
          <p:spPr bwMode="auto">
            <a:xfrm>
              <a:off x="3953167" y="2151950"/>
              <a:ext cx="467144" cy="246221"/>
            </a:xfrm>
            <a:prstGeom prst="rect">
              <a:avLst/>
            </a:prstGeom>
            <a:noFill/>
            <a:ln w="9525">
              <a:noFill/>
              <a:miter lim="800000"/>
              <a:headEnd/>
              <a:tailEnd/>
            </a:ln>
          </p:spPr>
          <p:txBody>
            <a:bodyPr wrap="square" anchor="ctr">
              <a:spAutoFit/>
            </a:bodyPr>
            <a:lstStyle/>
            <a:p>
              <a:pPr algn="ctr"/>
              <a:r>
                <a:rPr lang="en-US" altLang="ja-JP" sz="1000" b="1">
                  <a:solidFill>
                    <a:srgbClr val="3F6797"/>
                  </a:solidFill>
                </a:rPr>
                <a:t>TSV</a:t>
              </a:r>
              <a:endParaRPr lang="ja-JP" altLang="en-US" sz="1000" b="1">
                <a:solidFill>
                  <a:srgbClr val="3F6797"/>
                </a:solidFill>
              </a:endParaRPr>
            </a:p>
          </p:txBody>
        </p:sp>
      </p:grpSp>
      <p:cxnSp>
        <p:nvCxnSpPr>
          <p:cNvPr id="33" name="直線矢印コネクタ 32">
            <a:extLst>
              <a:ext uri="{FF2B5EF4-FFF2-40B4-BE49-F238E27FC236}">
                <a16:creationId xmlns:a16="http://schemas.microsoft.com/office/drawing/2014/main" id="{659B95C5-95E4-C400-1BB2-4D0253983093}"/>
              </a:ext>
            </a:extLst>
          </p:cNvPr>
          <p:cNvCxnSpPr>
            <a:cxnSpLocks/>
          </p:cNvCxnSpPr>
          <p:nvPr/>
        </p:nvCxnSpPr>
        <p:spPr>
          <a:xfrm>
            <a:off x="2535635" y="1884055"/>
            <a:ext cx="2836800"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38" name="正方形/長方形 1037">
            <a:extLst>
              <a:ext uri="{FF2B5EF4-FFF2-40B4-BE49-F238E27FC236}">
                <a16:creationId xmlns:a16="http://schemas.microsoft.com/office/drawing/2014/main" id="{2DD53BB0-18FF-97F8-9C16-CF1B9AD9F8C3}"/>
              </a:ext>
            </a:extLst>
          </p:cNvPr>
          <p:cNvSpPr/>
          <p:nvPr/>
        </p:nvSpPr>
        <p:spPr>
          <a:xfrm>
            <a:off x="3496835" y="1991850"/>
            <a:ext cx="914400" cy="28617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050">
                <a:solidFill>
                  <a:schemeClr val="accent4">
                    <a:lumMod val="65000"/>
                    <a:lumOff val="35000"/>
                  </a:schemeClr>
                </a:solidFill>
                <a:latin typeface="+mn-ea"/>
                <a:cs typeface="Hiragino Kaku Gothic Pro W3" charset="-128"/>
              </a:rPr>
              <a:t>請求書＃指定実行</a:t>
            </a:r>
            <a:endParaRPr kumimoji="1" lang="ja-JP" altLang="en-US" sz="1050">
              <a:solidFill>
                <a:schemeClr val="accent4">
                  <a:lumMod val="65000"/>
                  <a:lumOff val="35000"/>
                </a:schemeClr>
              </a:solidFill>
              <a:latin typeface="+mn-ea"/>
              <a:cs typeface="Hiragino Kaku Gothic Pro W3" charset="-128"/>
            </a:endParaRPr>
          </a:p>
        </p:txBody>
      </p:sp>
      <p:sp>
        <p:nvSpPr>
          <p:cNvPr id="1069" name="正方形/長方形 1068">
            <a:extLst>
              <a:ext uri="{FF2B5EF4-FFF2-40B4-BE49-F238E27FC236}">
                <a16:creationId xmlns:a16="http://schemas.microsoft.com/office/drawing/2014/main" id="{2A8CAB5F-2FE4-6CF3-990C-5217C94C0A4C}"/>
              </a:ext>
            </a:extLst>
          </p:cNvPr>
          <p:cNvSpPr/>
          <p:nvPr/>
        </p:nvSpPr>
        <p:spPr>
          <a:xfrm>
            <a:off x="1358569" y="1097309"/>
            <a:ext cx="4986234" cy="28934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en-US" altLang="ja-JP" sz="1400">
                <a:solidFill>
                  <a:schemeClr val="accent4">
                    <a:lumMod val="65000"/>
                    <a:lumOff val="35000"/>
                  </a:schemeClr>
                </a:solidFill>
                <a:latin typeface="+mn-ea"/>
                <a:cs typeface="Hiragino Kaku Gothic Pro W3" charset="-128"/>
              </a:rPr>
              <a:t>Before</a:t>
            </a:r>
            <a:endParaRPr kumimoji="1" lang="ja-JP" altLang="en-US" sz="1400">
              <a:solidFill>
                <a:schemeClr val="accent4">
                  <a:lumMod val="65000"/>
                  <a:lumOff val="35000"/>
                </a:schemeClr>
              </a:solidFill>
              <a:latin typeface="+mn-ea"/>
              <a:cs typeface="Hiragino Kaku Gothic Pro W3" charset="-128"/>
            </a:endParaRPr>
          </a:p>
        </p:txBody>
      </p:sp>
      <p:cxnSp>
        <p:nvCxnSpPr>
          <p:cNvPr id="1072" name="直線コネクタ 1071">
            <a:extLst>
              <a:ext uri="{FF2B5EF4-FFF2-40B4-BE49-F238E27FC236}">
                <a16:creationId xmlns:a16="http://schemas.microsoft.com/office/drawing/2014/main" id="{48D9B90E-DB1F-1FEF-92C1-6F8DBA733908}"/>
              </a:ext>
            </a:extLst>
          </p:cNvPr>
          <p:cNvCxnSpPr>
            <a:cxnSpLocks/>
          </p:cNvCxnSpPr>
          <p:nvPr/>
        </p:nvCxnSpPr>
        <p:spPr>
          <a:xfrm flipV="1">
            <a:off x="1358569" y="1386838"/>
            <a:ext cx="4986234"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70" name="正方形/長方形 1069">
            <a:extLst>
              <a:ext uri="{FF2B5EF4-FFF2-40B4-BE49-F238E27FC236}">
                <a16:creationId xmlns:a16="http://schemas.microsoft.com/office/drawing/2014/main" id="{AF33D14F-ADB3-EEB4-20B8-12736CD848E7}"/>
              </a:ext>
            </a:extLst>
          </p:cNvPr>
          <p:cNvSpPr/>
          <p:nvPr/>
        </p:nvSpPr>
        <p:spPr>
          <a:xfrm>
            <a:off x="6537664" y="1097309"/>
            <a:ext cx="4986234" cy="28934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en-US" altLang="ja-JP" sz="1400" b="1">
                <a:solidFill>
                  <a:schemeClr val="accent4">
                    <a:lumMod val="65000"/>
                    <a:lumOff val="35000"/>
                  </a:schemeClr>
                </a:solidFill>
                <a:latin typeface="+mn-ea"/>
                <a:cs typeface="Hiragino Kaku Gothic Pro W3" charset="-128"/>
              </a:rPr>
              <a:t>After</a:t>
            </a:r>
            <a:endParaRPr kumimoji="1" lang="ja-JP" altLang="en-US" sz="1400" b="1">
              <a:solidFill>
                <a:schemeClr val="accent4">
                  <a:lumMod val="65000"/>
                  <a:lumOff val="35000"/>
                </a:schemeClr>
              </a:solidFill>
              <a:latin typeface="+mn-ea"/>
              <a:cs typeface="Hiragino Kaku Gothic Pro W3" charset="-128"/>
            </a:endParaRPr>
          </a:p>
        </p:txBody>
      </p:sp>
      <p:cxnSp>
        <p:nvCxnSpPr>
          <p:cNvPr id="1073" name="直線コネクタ 1072">
            <a:extLst>
              <a:ext uri="{FF2B5EF4-FFF2-40B4-BE49-F238E27FC236}">
                <a16:creationId xmlns:a16="http://schemas.microsoft.com/office/drawing/2014/main" id="{DECFBD80-D953-37A4-F4CF-4F0EC37763C5}"/>
              </a:ext>
            </a:extLst>
          </p:cNvPr>
          <p:cNvCxnSpPr>
            <a:cxnSpLocks/>
          </p:cNvCxnSpPr>
          <p:nvPr/>
        </p:nvCxnSpPr>
        <p:spPr>
          <a:xfrm flipV="1">
            <a:off x="6537664" y="1386838"/>
            <a:ext cx="4986234"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80" name="正方形/長方形 1079">
            <a:extLst>
              <a:ext uri="{FF2B5EF4-FFF2-40B4-BE49-F238E27FC236}">
                <a16:creationId xmlns:a16="http://schemas.microsoft.com/office/drawing/2014/main" id="{FBF3A946-0555-6930-7F84-BD0CE6FF51DC}"/>
              </a:ext>
            </a:extLst>
          </p:cNvPr>
          <p:cNvSpPr/>
          <p:nvPr/>
        </p:nvSpPr>
        <p:spPr>
          <a:xfrm>
            <a:off x="651909" y="1425932"/>
            <a:ext cx="559715" cy="2514468"/>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400">
                <a:solidFill>
                  <a:schemeClr val="accent4">
                    <a:lumMod val="65000"/>
                    <a:lumOff val="35000"/>
                  </a:schemeClr>
                </a:solidFill>
                <a:latin typeface="+mn-ea"/>
                <a:cs typeface="Hiragino Kaku Gothic Pro W3" charset="-128"/>
              </a:rPr>
              <a:t>業務</a:t>
            </a:r>
            <a:endParaRPr lang="en-US" altLang="ja-JP" sz="1400">
              <a:solidFill>
                <a:schemeClr val="accent4">
                  <a:lumMod val="65000"/>
                  <a:lumOff val="35000"/>
                </a:schemeClr>
              </a:solidFill>
              <a:latin typeface="+mn-ea"/>
              <a:cs typeface="Hiragino Kaku Gothic Pro W3" charset="-128"/>
            </a:endParaRPr>
          </a:p>
          <a:p>
            <a:pPr algn="ctr"/>
            <a:r>
              <a:rPr lang="ja-JP" altLang="en-US" sz="1400">
                <a:solidFill>
                  <a:schemeClr val="accent4">
                    <a:lumMod val="65000"/>
                    <a:lumOff val="35000"/>
                  </a:schemeClr>
                </a:solidFill>
                <a:latin typeface="+mn-ea"/>
                <a:cs typeface="Hiragino Kaku Gothic Pro W3" charset="-128"/>
              </a:rPr>
              <a:t>フロー</a:t>
            </a:r>
            <a:endParaRPr kumimoji="1" lang="ja-JP" altLang="en-US" sz="1400">
              <a:solidFill>
                <a:schemeClr val="accent4">
                  <a:lumMod val="65000"/>
                  <a:lumOff val="35000"/>
                </a:schemeClr>
              </a:solidFill>
              <a:latin typeface="+mn-ea"/>
              <a:cs typeface="Hiragino Kaku Gothic Pro W3" charset="-128"/>
            </a:endParaRPr>
          </a:p>
        </p:txBody>
      </p:sp>
      <p:cxnSp>
        <p:nvCxnSpPr>
          <p:cNvPr id="1081" name="直線コネクタ 1080">
            <a:extLst>
              <a:ext uri="{FF2B5EF4-FFF2-40B4-BE49-F238E27FC236}">
                <a16:creationId xmlns:a16="http://schemas.microsoft.com/office/drawing/2014/main" id="{5CB0761F-4975-9A4F-2D59-B18147032E01}"/>
              </a:ext>
            </a:extLst>
          </p:cNvPr>
          <p:cNvCxnSpPr>
            <a:cxnSpLocks/>
          </p:cNvCxnSpPr>
          <p:nvPr/>
        </p:nvCxnSpPr>
        <p:spPr>
          <a:xfrm>
            <a:off x="6441234" y="1425933"/>
            <a:ext cx="0" cy="252000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083" name="フローチャート: 処理 1082">
            <a:extLst>
              <a:ext uri="{FF2B5EF4-FFF2-40B4-BE49-F238E27FC236}">
                <a16:creationId xmlns:a16="http://schemas.microsoft.com/office/drawing/2014/main" id="{13223139-4D73-CE9E-F75C-3715E64116E9}"/>
              </a:ext>
            </a:extLst>
          </p:cNvPr>
          <p:cNvSpPr/>
          <p:nvPr/>
        </p:nvSpPr>
        <p:spPr>
          <a:xfrm>
            <a:off x="668091" y="4156475"/>
            <a:ext cx="10872000" cy="1908000"/>
          </a:xfrm>
          <a:prstGeom prst="flowChartProcess">
            <a:avLst/>
          </a:prstGeom>
          <a:solidFill>
            <a:srgbClr val="D7E9F5"/>
          </a:solidFill>
          <a:ln w="19050">
            <a:solidFill>
              <a:srgbClr val="6CADDB"/>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t"/>
          <a:lstStyle/>
          <a:p>
            <a:pPr algn="ctr">
              <a:lnSpc>
                <a:spcPct val="150000"/>
              </a:lnSpc>
            </a:pPr>
            <a:r>
              <a:rPr lang="ja-JP" altLang="en-US" sz="1200">
                <a:solidFill>
                  <a:schemeClr val="accent4">
                    <a:lumMod val="65000"/>
                    <a:lumOff val="35000"/>
                  </a:schemeClr>
                </a:solidFill>
                <a:latin typeface="+mn-ea"/>
                <a:cs typeface="Hiragino Kaku Gothic Pro W3" charset="-128"/>
              </a:rPr>
              <a:t>過渡期</a:t>
            </a:r>
            <a:r>
              <a:rPr kumimoji="1" lang="ja-JP" altLang="en-US" sz="1200">
                <a:solidFill>
                  <a:schemeClr val="accent4">
                    <a:lumMod val="65000"/>
                    <a:lumOff val="35000"/>
                  </a:schemeClr>
                </a:solidFill>
                <a:latin typeface="+mn-ea"/>
                <a:cs typeface="Hiragino Kaku Gothic Pro W3" charset="-128"/>
              </a:rPr>
              <a:t>伝票作成ツール</a:t>
            </a:r>
          </a:p>
        </p:txBody>
      </p:sp>
      <p:sp>
        <p:nvSpPr>
          <p:cNvPr id="1084" name="四角形: 角を丸くする 1083">
            <a:extLst>
              <a:ext uri="{FF2B5EF4-FFF2-40B4-BE49-F238E27FC236}">
                <a16:creationId xmlns:a16="http://schemas.microsoft.com/office/drawing/2014/main" id="{1DC80B05-249A-FF8A-3E67-C389F244100B}"/>
              </a:ext>
            </a:extLst>
          </p:cNvPr>
          <p:cNvSpPr/>
          <p:nvPr/>
        </p:nvSpPr>
        <p:spPr>
          <a:xfrm>
            <a:off x="5448620" y="4590404"/>
            <a:ext cx="1024545" cy="227582"/>
          </a:xfrm>
          <a:prstGeom prst="roundRect">
            <a:avLst/>
          </a:prstGeom>
          <a:solidFill>
            <a:srgbClr val="4C6680"/>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200">
                <a:solidFill>
                  <a:schemeClr val="bg1"/>
                </a:solidFill>
                <a:latin typeface="+mn-ea"/>
              </a:rPr>
              <a:t>実行</a:t>
            </a:r>
          </a:p>
        </p:txBody>
      </p:sp>
      <p:sp>
        <p:nvSpPr>
          <p:cNvPr id="1085" name="四角形: 角を丸くする 1084">
            <a:extLst>
              <a:ext uri="{FF2B5EF4-FFF2-40B4-BE49-F238E27FC236}">
                <a16:creationId xmlns:a16="http://schemas.microsoft.com/office/drawing/2014/main" id="{5231D862-31EF-6413-86DF-945FCAD0D406}"/>
              </a:ext>
            </a:extLst>
          </p:cNvPr>
          <p:cNvSpPr/>
          <p:nvPr/>
        </p:nvSpPr>
        <p:spPr>
          <a:xfrm>
            <a:off x="849296" y="4571589"/>
            <a:ext cx="765818" cy="267062"/>
          </a:xfrm>
          <a:prstGeom prst="roundRect">
            <a:avLst>
              <a:gd name="adj" fmla="val 0"/>
            </a:avLst>
          </a:prstGeom>
          <a:solidFill>
            <a:schemeClr val="bg1">
              <a:lumMod val="5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200">
                <a:solidFill>
                  <a:schemeClr val="bg1"/>
                </a:solidFill>
                <a:latin typeface="+mn-ea"/>
                <a:cs typeface="Hiragino Kaku Gothic Pro W3" charset="-128"/>
              </a:rPr>
              <a:t>請求書</a:t>
            </a:r>
            <a:r>
              <a:rPr kumimoji="1" lang="en-US" altLang="ja-JP" sz="1200">
                <a:solidFill>
                  <a:schemeClr val="bg1"/>
                </a:solidFill>
                <a:latin typeface="+mn-ea"/>
                <a:cs typeface="Hiragino Kaku Gothic Pro W3" charset="-128"/>
              </a:rPr>
              <a:t>#</a:t>
            </a:r>
            <a:endParaRPr kumimoji="1" lang="ja-JP" altLang="en-US" sz="1200">
              <a:solidFill>
                <a:schemeClr val="bg1"/>
              </a:solidFill>
              <a:latin typeface="+mn-ea"/>
              <a:cs typeface="Hiragino Kaku Gothic Pro W3" charset="-128"/>
            </a:endParaRPr>
          </a:p>
        </p:txBody>
      </p:sp>
      <p:sp>
        <p:nvSpPr>
          <p:cNvPr id="1086" name="四角形: 角を丸くする 1085">
            <a:extLst>
              <a:ext uri="{FF2B5EF4-FFF2-40B4-BE49-F238E27FC236}">
                <a16:creationId xmlns:a16="http://schemas.microsoft.com/office/drawing/2014/main" id="{53514FD1-223C-B5F2-1278-C6A4C2412FFF}"/>
              </a:ext>
            </a:extLst>
          </p:cNvPr>
          <p:cNvSpPr/>
          <p:nvPr/>
        </p:nvSpPr>
        <p:spPr>
          <a:xfrm>
            <a:off x="1621340" y="4571589"/>
            <a:ext cx="1137376" cy="267062"/>
          </a:xfrm>
          <a:prstGeom prst="roundRect">
            <a:avLst>
              <a:gd name="adj" fmla="val 0"/>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1200000001</a:t>
            </a:r>
            <a:endParaRPr kumimoji="1" lang="ja-JP" altLang="en-US" sz="1200" b="0" i="0" u="none" strike="noStrike" kern="1200" cap="none" spc="0" normalizeH="0" baseline="0" noProof="0">
              <a:ln>
                <a:noFill/>
              </a:ln>
              <a:solidFill>
                <a:srgbClr val="000000">
                  <a:lumMod val="65000"/>
                  <a:lumOff val="35000"/>
                </a:srgbClr>
              </a:solidFill>
              <a:effectLst/>
              <a:uLnTx/>
              <a:uFillTx/>
              <a:latin typeface="Meiryo UI"/>
              <a:ea typeface="Meiryo UI"/>
              <a:cs typeface="+mn-cs"/>
            </a:endParaRPr>
          </a:p>
        </p:txBody>
      </p:sp>
      <p:sp>
        <p:nvSpPr>
          <p:cNvPr id="1087" name="四角形: 角を丸くする 1086">
            <a:extLst>
              <a:ext uri="{FF2B5EF4-FFF2-40B4-BE49-F238E27FC236}">
                <a16:creationId xmlns:a16="http://schemas.microsoft.com/office/drawing/2014/main" id="{D3413F68-0865-E941-A235-C583116B4050}"/>
              </a:ext>
            </a:extLst>
          </p:cNvPr>
          <p:cNvSpPr/>
          <p:nvPr/>
        </p:nvSpPr>
        <p:spPr>
          <a:xfrm>
            <a:off x="2969502" y="4576755"/>
            <a:ext cx="765818" cy="267062"/>
          </a:xfrm>
          <a:prstGeom prst="roundRect">
            <a:avLst>
              <a:gd name="adj" fmla="val 0"/>
            </a:avLst>
          </a:prstGeom>
          <a:solidFill>
            <a:schemeClr val="bg1">
              <a:lumMod val="5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200">
                <a:solidFill>
                  <a:schemeClr val="bg1"/>
                </a:solidFill>
                <a:latin typeface="+mn-ea"/>
                <a:cs typeface="Hiragino Kaku Gothic Pro W3" charset="-128"/>
              </a:rPr>
              <a:t>転記日付</a:t>
            </a:r>
            <a:endParaRPr kumimoji="1" lang="ja-JP" altLang="en-US" sz="1200">
              <a:solidFill>
                <a:schemeClr val="bg1"/>
              </a:solidFill>
              <a:latin typeface="+mn-ea"/>
              <a:cs typeface="Hiragino Kaku Gothic Pro W3" charset="-128"/>
            </a:endParaRPr>
          </a:p>
        </p:txBody>
      </p:sp>
      <p:sp>
        <p:nvSpPr>
          <p:cNvPr id="1088" name="四角形: 角を丸くする 1087">
            <a:extLst>
              <a:ext uri="{FF2B5EF4-FFF2-40B4-BE49-F238E27FC236}">
                <a16:creationId xmlns:a16="http://schemas.microsoft.com/office/drawing/2014/main" id="{C13B4EFA-0D9A-7176-1AC4-244346BA28A2}"/>
              </a:ext>
            </a:extLst>
          </p:cNvPr>
          <p:cNvSpPr/>
          <p:nvPr/>
        </p:nvSpPr>
        <p:spPr>
          <a:xfrm>
            <a:off x="3744870" y="4576755"/>
            <a:ext cx="1137376" cy="267062"/>
          </a:xfrm>
          <a:prstGeom prst="roundRect">
            <a:avLst>
              <a:gd name="adj" fmla="val 0"/>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kumimoji="1" lang="en-US" altLang="ja-JP" sz="1200">
                <a:solidFill>
                  <a:schemeClr val="tx1">
                    <a:lumMod val="65000"/>
                    <a:lumOff val="35000"/>
                  </a:schemeClr>
                </a:solidFill>
                <a:latin typeface="+mn-ea"/>
                <a:cs typeface="Hiragino Kaku Gothic Pro W3" charset="-128"/>
              </a:rPr>
              <a:t>20251030</a:t>
            </a:r>
            <a:endParaRPr kumimoji="1" lang="ja-JP" altLang="en-US" sz="1200">
              <a:solidFill>
                <a:schemeClr val="tx1">
                  <a:lumMod val="65000"/>
                  <a:lumOff val="35000"/>
                </a:schemeClr>
              </a:solidFill>
              <a:latin typeface="+mn-ea"/>
              <a:cs typeface="Hiragino Kaku Gothic Pro W3" charset="-128"/>
            </a:endParaRPr>
          </a:p>
        </p:txBody>
      </p:sp>
      <p:sp>
        <p:nvSpPr>
          <p:cNvPr id="1089" name="四角形: 角を丸くする 1088">
            <a:extLst>
              <a:ext uri="{FF2B5EF4-FFF2-40B4-BE49-F238E27FC236}">
                <a16:creationId xmlns:a16="http://schemas.microsoft.com/office/drawing/2014/main" id="{57637657-F165-1CE0-C3C4-DF451CF43574}"/>
              </a:ext>
            </a:extLst>
          </p:cNvPr>
          <p:cNvSpPr/>
          <p:nvPr/>
        </p:nvSpPr>
        <p:spPr>
          <a:xfrm>
            <a:off x="7043889" y="4590404"/>
            <a:ext cx="1024545" cy="227582"/>
          </a:xfrm>
          <a:prstGeom prst="roundRect">
            <a:avLst/>
          </a:prstGeom>
          <a:solidFill>
            <a:srgbClr val="4C6680"/>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en-US" altLang="ja-JP" sz="1200">
                <a:solidFill>
                  <a:schemeClr val="bg1"/>
                </a:solidFill>
                <a:latin typeface="+mn-ea"/>
              </a:rPr>
              <a:t>TSV</a:t>
            </a:r>
            <a:r>
              <a:rPr lang="ja-JP" altLang="en-US" sz="1200">
                <a:solidFill>
                  <a:schemeClr val="bg1"/>
                </a:solidFill>
                <a:latin typeface="+mn-ea"/>
              </a:rPr>
              <a:t>変換</a:t>
            </a:r>
          </a:p>
        </p:txBody>
      </p:sp>
      <p:cxnSp>
        <p:nvCxnSpPr>
          <p:cNvPr id="1091" name="直線コネクタ 1090">
            <a:extLst>
              <a:ext uri="{FF2B5EF4-FFF2-40B4-BE49-F238E27FC236}">
                <a16:creationId xmlns:a16="http://schemas.microsoft.com/office/drawing/2014/main" id="{3F247A2B-ECAF-7797-7887-101089340CDC}"/>
              </a:ext>
            </a:extLst>
          </p:cNvPr>
          <p:cNvCxnSpPr>
            <a:cxnSpLocks/>
          </p:cNvCxnSpPr>
          <p:nvPr/>
        </p:nvCxnSpPr>
        <p:spPr>
          <a:xfrm flipV="1">
            <a:off x="668091" y="4038970"/>
            <a:ext cx="10872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93" name="直線コネクタ 1092">
            <a:extLst>
              <a:ext uri="{FF2B5EF4-FFF2-40B4-BE49-F238E27FC236}">
                <a16:creationId xmlns:a16="http://schemas.microsoft.com/office/drawing/2014/main" id="{D1C3CD39-878A-81F6-6FF2-D1B643DEA71C}"/>
              </a:ext>
            </a:extLst>
          </p:cNvPr>
          <p:cNvCxnSpPr>
            <a:cxnSpLocks/>
          </p:cNvCxnSpPr>
          <p:nvPr/>
        </p:nvCxnSpPr>
        <p:spPr>
          <a:xfrm flipV="1">
            <a:off x="848091" y="4941304"/>
            <a:ext cx="10512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106" name="左中かっこ 1105">
            <a:extLst>
              <a:ext uri="{FF2B5EF4-FFF2-40B4-BE49-F238E27FC236}">
                <a16:creationId xmlns:a16="http://schemas.microsoft.com/office/drawing/2014/main" id="{CB75B1AD-6209-12F8-6DAD-3746341A08A5}"/>
              </a:ext>
            </a:extLst>
          </p:cNvPr>
          <p:cNvSpPr/>
          <p:nvPr/>
        </p:nvSpPr>
        <p:spPr>
          <a:xfrm rot="16200000">
            <a:off x="5988263" y="914531"/>
            <a:ext cx="230831" cy="10497600"/>
          </a:xfrm>
          <a:prstGeom prst="leftBrace">
            <a:avLst/>
          </a:prstGeom>
          <a:ln w="19050">
            <a:solidFill>
              <a:schemeClr val="bg1">
                <a:lumMod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07" name="正方形/長方形 1106">
            <a:extLst>
              <a:ext uri="{FF2B5EF4-FFF2-40B4-BE49-F238E27FC236}">
                <a16:creationId xmlns:a16="http://schemas.microsoft.com/office/drawing/2014/main" id="{059F1C40-E727-BF4C-ECAF-C8FCB41B8DE0}"/>
              </a:ext>
            </a:extLst>
          </p:cNvPr>
          <p:cNvSpPr/>
          <p:nvPr/>
        </p:nvSpPr>
        <p:spPr>
          <a:xfrm>
            <a:off x="5381511" y="6314455"/>
            <a:ext cx="1444335" cy="23913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en-US" altLang="ja-JP" sz="1200">
                <a:solidFill>
                  <a:schemeClr val="accent4">
                    <a:lumMod val="65000"/>
                    <a:lumOff val="35000"/>
                  </a:schemeClr>
                </a:solidFill>
                <a:latin typeface="+mn-ea"/>
                <a:cs typeface="Hiragino Kaku Gothic Pro W3" charset="-128"/>
              </a:rPr>
              <a:t>69</a:t>
            </a:r>
            <a:r>
              <a:rPr kumimoji="1" lang="ja-JP" altLang="en-US" sz="1200">
                <a:solidFill>
                  <a:schemeClr val="accent4">
                    <a:lumMod val="65000"/>
                    <a:lumOff val="35000"/>
                  </a:schemeClr>
                </a:solidFill>
                <a:latin typeface="+mn-ea"/>
                <a:cs typeface="Hiragino Kaku Gothic Pro W3" charset="-128"/>
              </a:rPr>
              <a:t>項目</a:t>
            </a:r>
          </a:p>
        </p:txBody>
      </p:sp>
      <p:sp>
        <p:nvSpPr>
          <p:cNvPr id="2" name="コンテンツ プレースホルダー 1">
            <a:extLst>
              <a:ext uri="{FF2B5EF4-FFF2-40B4-BE49-F238E27FC236}">
                <a16:creationId xmlns:a16="http://schemas.microsoft.com/office/drawing/2014/main" id="{832C4A32-6A2D-E5AD-05E2-CF08E7D746CA}"/>
              </a:ext>
            </a:extLst>
          </p:cNvPr>
          <p:cNvSpPr>
            <a:spLocks noGrp="1"/>
          </p:cNvSpPr>
          <p:nvPr>
            <p:ph idx="1"/>
          </p:nvPr>
        </p:nvSpPr>
        <p:spPr>
          <a:xfrm>
            <a:off x="336521" y="692699"/>
            <a:ext cx="11525251" cy="379413"/>
          </a:xfrm>
        </p:spPr>
        <p:txBody>
          <a:bodyPr/>
          <a:lstStyle/>
          <a:p>
            <a:r>
              <a:rPr kumimoji="1" lang="ja-JP" altLang="en-US"/>
              <a:t>経理担当者が</a:t>
            </a:r>
            <a:r>
              <a:rPr kumimoji="1" lang="en-US" altLang="ja-JP"/>
              <a:t>ZD</a:t>
            </a:r>
            <a:r>
              <a:rPr kumimoji="1" lang="ja-JP" altLang="en-US"/>
              <a:t>伝票の内容を確認し、必要に応じて修正可能な仕組みを用意したい（考慮できていないケースに対して正しい仕訳が登録可能となる）</a:t>
            </a:r>
          </a:p>
        </p:txBody>
      </p:sp>
      <p:sp>
        <p:nvSpPr>
          <p:cNvPr id="3" name="タイトル 2">
            <a:extLst>
              <a:ext uri="{FF2B5EF4-FFF2-40B4-BE49-F238E27FC236}">
                <a16:creationId xmlns:a16="http://schemas.microsoft.com/office/drawing/2014/main" id="{1A92523C-C420-06D0-A344-1045106C1C20}"/>
              </a:ext>
            </a:extLst>
          </p:cNvPr>
          <p:cNvSpPr>
            <a:spLocks noGrp="1"/>
          </p:cNvSpPr>
          <p:nvPr>
            <p:ph type="title"/>
          </p:nvPr>
        </p:nvSpPr>
        <p:spPr/>
        <p:txBody>
          <a:bodyPr/>
          <a:lstStyle/>
          <a:p>
            <a:r>
              <a:rPr kumimoji="1" lang="en-US" altLang="ja-JP"/>
              <a:t>ZD</a:t>
            </a:r>
            <a:r>
              <a:rPr kumimoji="1" lang="ja-JP" altLang="en-US"/>
              <a:t>ツールの追加要求</a:t>
            </a:r>
          </a:p>
        </p:txBody>
      </p:sp>
      <p:sp>
        <p:nvSpPr>
          <p:cNvPr id="4" name="スライド番号プレースホルダー 3">
            <a:extLst>
              <a:ext uri="{FF2B5EF4-FFF2-40B4-BE49-F238E27FC236}">
                <a16:creationId xmlns:a16="http://schemas.microsoft.com/office/drawing/2014/main" id="{2384E6FE-A9F1-8AC7-6DA5-5970BB66D676}"/>
              </a:ext>
            </a:extLst>
          </p:cNvPr>
          <p:cNvSpPr>
            <a:spLocks noGrp="1"/>
          </p:cNvSpPr>
          <p:nvPr>
            <p:ph type="sldNum" sz="quarter" idx="10"/>
          </p:nvPr>
        </p:nvSpPr>
        <p:spPr/>
        <p:txBody>
          <a:bodyPr/>
          <a:lstStyle/>
          <a:p>
            <a:pPr>
              <a:defRPr/>
            </a:pPr>
            <a:fld id="{EB72A429-DDC7-41CC-AC2C-79132BE59620}" type="slidenum">
              <a:rPr lang="en-US" altLang="ja-JP" smtClean="0"/>
              <a:pPr>
                <a:defRPr/>
              </a:pPr>
              <a:t>42</a:t>
            </a:fld>
            <a:endParaRPr lang="en-US" altLang="ja-JP"/>
          </a:p>
        </p:txBody>
      </p:sp>
      <p:graphicFrame>
        <p:nvGraphicFramePr>
          <p:cNvPr id="1102" name="表 64">
            <a:extLst>
              <a:ext uri="{FF2B5EF4-FFF2-40B4-BE49-F238E27FC236}">
                <a16:creationId xmlns:a16="http://schemas.microsoft.com/office/drawing/2014/main" id="{AF0988D1-0853-FB61-7AA1-1DCC091643BB}"/>
              </a:ext>
            </a:extLst>
          </p:cNvPr>
          <p:cNvGraphicFramePr>
            <a:graphicFrameLocks noGrp="1"/>
          </p:cNvGraphicFramePr>
          <p:nvPr>
            <p:extLst>
              <p:ext uri="{D42A27DB-BD31-4B8C-83A1-F6EECF244321}">
                <p14:modId xmlns:p14="http://schemas.microsoft.com/office/powerpoint/2010/main" val="1698879534"/>
              </p:ext>
            </p:extLst>
          </p:nvPr>
        </p:nvGraphicFramePr>
        <p:xfrm>
          <a:off x="846788" y="5043958"/>
          <a:ext cx="10490154" cy="926044"/>
        </p:xfrm>
        <a:graphic>
          <a:graphicData uri="http://schemas.openxmlformats.org/drawingml/2006/table">
            <a:tbl>
              <a:tblPr>
                <a:tableStyleId>{5C22544A-7EE6-4342-B048-85BDC9FD1C3A}</a:tableStyleId>
              </a:tblPr>
              <a:tblGrid>
                <a:gridCol w="943879">
                  <a:extLst>
                    <a:ext uri="{9D8B030D-6E8A-4147-A177-3AD203B41FA5}">
                      <a16:colId xmlns:a16="http://schemas.microsoft.com/office/drawing/2014/main" val="3196283479"/>
                    </a:ext>
                  </a:extLst>
                </a:gridCol>
                <a:gridCol w="742267">
                  <a:extLst>
                    <a:ext uri="{9D8B030D-6E8A-4147-A177-3AD203B41FA5}">
                      <a16:colId xmlns:a16="http://schemas.microsoft.com/office/drawing/2014/main" val="2564232094"/>
                    </a:ext>
                  </a:extLst>
                </a:gridCol>
                <a:gridCol w="801004">
                  <a:extLst>
                    <a:ext uri="{9D8B030D-6E8A-4147-A177-3AD203B41FA5}">
                      <a16:colId xmlns:a16="http://schemas.microsoft.com/office/drawing/2014/main" val="1926503468"/>
                    </a:ext>
                  </a:extLst>
                </a:gridCol>
                <a:gridCol w="943879">
                  <a:extLst>
                    <a:ext uri="{9D8B030D-6E8A-4147-A177-3AD203B41FA5}">
                      <a16:colId xmlns:a16="http://schemas.microsoft.com/office/drawing/2014/main" val="1412782316"/>
                    </a:ext>
                  </a:extLst>
                </a:gridCol>
                <a:gridCol w="686704">
                  <a:extLst>
                    <a:ext uri="{9D8B030D-6E8A-4147-A177-3AD203B41FA5}">
                      <a16:colId xmlns:a16="http://schemas.microsoft.com/office/drawing/2014/main" val="110704672"/>
                    </a:ext>
                  </a:extLst>
                </a:gridCol>
                <a:gridCol w="685117">
                  <a:extLst>
                    <a:ext uri="{9D8B030D-6E8A-4147-A177-3AD203B41FA5}">
                      <a16:colId xmlns:a16="http://schemas.microsoft.com/office/drawing/2014/main" val="2725567175"/>
                    </a:ext>
                  </a:extLst>
                </a:gridCol>
                <a:gridCol w="943879">
                  <a:extLst>
                    <a:ext uri="{9D8B030D-6E8A-4147-A177-3AD203B41FA5}">
                      <a16:colId xmlns:a16="http://schemas.microsoft.com/office/drawing/2014/main" val="4214270838"/>
                    </a:ext>
                  </a:extLst>
                </a:gridCol>
                <a:gridCol w="729567">
                  <a:extLst>
                    <a:ext uri="{9D8B030D-6E8A-4147-A177-3AD203B41FA5}">
                      <a16:colId xmlns:a16="http://schemas.microsoft.com/office/drawing/2014/main" val="4154267150"/>
                    </a:ext>
                  </a:extLst>
                </a:gridCol>
                <a:gridCol w="801004">
                  <a:extLst>
                    <a:ext uri="{9D8B030D-6E8A-4147-A177-3AD203B41FA5}">
                      <a16:colId xmlns:a16="http://schemas.microsoft.com/office/drawing/2014/main" val="3609710782"/>
                    </a:ext>
                  </a:extLst>
                </a:gridCol>
                <a:gridCol w="1016904">
                  <a:extLst>
                    <a:ext uri="{9D8B030D-6E8A-4147-A177-3AD203B41FA5}">
                      <a16:colId xmlns:a16="http://schemas.microsoft.com/office/drawing/2014/main" val="3430545139"/>
                    </a:ext>
                  </a:extLst>
                </a:gridCol>
                <a:gridCol w="734740">
                  <a:extLst>
                    <a:ext uri="{9D8B030D-6E8A-4147-A177-3AD203B41FA5}">
                      <a16:colId xmlns:a16="http://schemas.microsoft.com/office/drawing/2014/main" val="4039057057"/>
                    </a:ext>
                  </a:extLst>
                </a:gridCol>
                <a:gridCol w="734740">
                  <a:extLst>
                    <a:ext uri="{9D8B030D-6E8A-4147-A177-3AD203B41FA5}">
                      <a16:colId xmlns:a16="http://schemas.microsoft.com/office/drawing/2014/main" val="2515827300"/>
                    </a:ext>
                  </a:extLst>
                </a:gridCol>
                <a:gridCol w="726470">
                  <a:extLst>
                    <a:ext uri="{9D8B030D-6E8A-4147-A177-3AD203B41FA5}">
                      <a16:colId xmlns:a16="http://schemas.microsoft.com/office/drawing/2014/main" val="798700104"/>
                    </a:ext>
                  </a:extLst>
                </a:gridCol>
              </a:tblGrid>
              <a:tr h="234422">
                <a:tc>
                  <a:txBody>
                    <a:bodyPr/>
                    <a:lstStyle/>
                    <a:p>
                      <a:r>
                        <a:rPr kumimoji="1" lang="ja-JP" altLang="en-US" sz="900" b="1">
                          <a:solidFill>
                            <a:schemeClr val="tx1">
                              <a:lumMod val="65000"/>
                              <a:lumOff val="35000"/>
                            </a:schemeClr>
                          </a:solidFill>
                        </a:rPr>
                        <a:t>連番</a:t>
                      </a:r>
                    </a:p>
                  </a:txBody>
                  <a:tcPr marL="95702" marR="95702">
                    <a:lnL w="12700" cap="flat" cmpd="sng" algn="ctr">
                      <a:solidFill>
                        <a:schemeClr val="bg1">
                          <a:lumMod val="50000"/>
                        </a:schemeClr>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kumimoji="1" lang="ja-JP" altLang="en-US" sz="900" b="1">
                          <a:solidFill>
                            <a:schemeClr val="tx1">
                              <a:lumMod val="65000"/>
                              <a:lumOff val="35000"/>
                            </a:schemeClr>
                          </a:solidFill>
                        </a:rPr>
                        <a:t>伝票タイプ</a:t>
                      </a: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kumimoji="1" lang="ja-JP" altLang="en-US" sz="900" b="1">
                          <a:solidFill>
                            <a:schemeClr val="tx1">
                              <a:lumMod val="65000"/>
                              <a:lumOff val="35000"/>
                            </a:schemeClr>
                          </a:solidFill>
                        </a:rPr>
                        <a:t>転記日付</a:t>
                      </a: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kumimoji="1" lang="ja-JP" altLang="en-US" sz="900" b="1">
                          <a:solidFill>
                            <a:schemeClr val="tx1">
                              <a:lumMod val="65000"/>
                              <a:lumOff val="35000"/>
                            </a:schemeClr>
                          </a:solidFill>
                        </a:rPr>
                        <a:t>参照伝票番号</a:t>
                      </a: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kumimoji="1" lang="ja-JP" altLang="en-US" sz="900" b="1">
                          <a:solidFill>
                            <a:schemeClr val="tx1">
                              <a:lumMod val="65000"/>
                              <a:lumOff val="35000"/>
                            </a:schemeClr>
                          </a:solidFill>
                        </a:rPr>
                        <a:t>明細番号</a:t>
                      </a: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kumimoji="1" lang="ja-JP" altLang="en-US" sz="900" b="1">
                          <a:solidFill>
                            <a:schemeClr val="tx1">
                              <a:lumMod val="65000"/>
                              <a:lumOff val="35000"/>
                            </a:schemeClr>
                          </a:solidFill>
                        </a:rPr>
                        <a:t>転記</a:t>
                      </a:r>
                      <a:r>
                        <a:rPr kumimoji="1" lang="en-US" altLang="ja-JP" sz="900" b="1">
                          <a:solidFill>
                            <a:schemeClr val="tx1">
                              <a:lumMod val="65000"/>
                              <a:lumOff val="35000"/>
                            </a:schemeClr>
                          </a:solidFill>
                        </a:rPr>
                        <a:t>Key</a:t>
                      </a:r>
                      <a:endParaRPr kumimoji="1" lang="ja-JP" altLang="en-US" sz="900" b="1">
                        <a:solidFill>
                          <a:schemeClr val="tx1">
                            <a:lumMod val="65000"/>
                            <a:lumOff val="35000"/>
                          </a:schemeClr>
                        </a:solidFill>
                      </a:endParaRP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b="1">
                          <a:solidFill>
                            <a:schemeClr val="tx1">
                              <a:lumMod val="65000"/>
                              <a:lumOff val="35000"/>
                            </a:schemeClr>
                          </a:solidFill>
                        </a:rPr>
                        <a:t>得意先コード</a:t>
                      </a: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kumimoji="1" lang="en-US" altLang="ja-JP" sz="900" b="1">
                          <a:solidFill>
                            <a:schemeClr val="tx1">
                              <a:lumMod val="65000"/>
                              <a:lumOff val="35000"/>
                            </a:schemeClr>
                          </a:solidFill>
                        </a:rPr>
                        <a:t>G/L</a:t>
                      </a:r>
                      <a:endParaRPr kumimoji="1" lang="ja-JP" altLang="en-US" sz="900" b="1">
                        <a:solidFill>
                          <a:schemeClr val="tx1">
                            <a:lumMod val="65000"/>
                            <a:lumOff val="35000"/>
                          </a:schemeClr>
                        </a:solidFill>
                      </a:endParaRP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rgbClr val="3F6797"/>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kumimoji="1" lang="ja-JP" altLang="en-US" sz="900" b="1">
                          <a:solidFill>
                            <a:schemeClr val="tx1">
                              <a:lumMod val="65000"/>
                              <a:lumOff val="35000"/>
                            </a:schemeClr>
                          </a:solidFill>
                        </a:rPr>
                        <a:t>伝票通貨額</a:t>
                      </a: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rgbClr val="3F6797"/>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kumimoji="1" lang="ja-JP" altLang="en-US" sz="900" b="1">
                          <a:solidFill>
                            <a:schemeClr val="tx1">
                              <a:lumMod val="65000"/>
                              <a:lumOff val="35000"/>
                            </a:schemeClr>
                          </a:solidFill>
                        </a:rPr>
                        <a:t>ソートキー</a:t>
                      </a:r>
                    </a:p>
                  </a:txBody>
                  <a:tcPr marL="95702" marR="95702">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kumimoji="1" lang="ja-JP" altLang="en-US" sz="900" b="1">
                          <a:solidFill>
                            <a:schemeClr val="tx1">
                              <a:lumMod val="65000"/>
                              <a:lumOff val="35000"/>
                            </a:schemeClr>
                          </a:solidFill>
                        </a:rPr>
                        <a:t>支払方法</a:t>
                      </a:r>
                    </a:p>
                  </a:txBody>
                  <a:tcPr marL="95702" marR="95702">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kumimoji="1" lang="ja-JP" altLang="en-US" sz="900" b="1">
                          <a:solidFill>
                            <a:schemeClr val="tx1">
                              <a:lumMod val="65000"/>
                              <a:lumOff val="35000"/>
                            </a:schemeClr>
                          </a:solidFill>
                        </a:rPr>
                        <a:t>取引銀行</a:t>
                      </a:r>
                    </a:p>
                  </a:txBody>
                  <a:tcPr marL="95702" marR="95702">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kumimoji="1" lang="ja-JP" altLang="en-US" sz="900" b="1">
                          <a:solidFill>
                            <a:schemeClr val="tx1">
                              <a:lumMod val="65000"/>
                              <a:lumOff val="35000"/>
                            </a:schemeClr>
                          </a:solidFill>
                        </a:rPr>
                        <a:t>利益センタ</a:t>
                      </a:r>
                    </a:p>
                  </a:txBody>
                  <a:tcPr marL="95702" marR="95702">
                    <a:lnL w="9525"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51582665"/>
                  </a:ext>
                </a:extLst>
              </a:tr>
              <a:tr h="234422">
                <a:tc>
                  <a:txBody>
                    <a:bodyPr/>
                    <a:lstStyle/>
                    <a:p>
                      <a:r>
                        <a:rPr kumimoji="1" lang="en-US" altLang="ja-JP" sz="900">
                          <a:solidFill>
                            <a:schemeClr val="tx1">
                              <a:lumMod val="65000"/>
                              <a:lumOff val="35000"/>
                            </a:schemeClr>
                          </a:solidFill>
                        </a:rPr>
                        <a:t>0000000001</a:t>
                      </a:r>
                      <a:endParaRPr kumimoji="1" lang="ja-JP" altLang="en-US" sz="900">
                        <a:solidFill>
                          <a:schemeClr val="tx1">
                            <a:lumMod val="65000"/>
                            <a:lumOff val="35000"/>
                          </a:schemeClr>
                        </a:solidFill>
                      </a:endParaRPr>
                    </a:p>
                  </a:txBody>
                  <a:tcPr marL="95702" marR="95702">
                    <a:lnL w="12700" cap="flat" cmpd="sng" algn="ctr">
                      <a:solidFill>
                        <a:schemeClr val="bg1">
                          <a:lumMod val="50000"/>
                        </a:schemeClr>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a:solidFill>
                            <a:schemeClr val="tx1">
                              <a:lumMod val="65000"/>
                              <a:lumOff val="35000"/>
                            </a:schemeClr>
                          </a:solidFill>
                        </a:rPr>
                        <a:t>ZD</a:t>
                      </a: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a:solidFill>
                            <a:schemeClr val="tx1">
                              <a:lumMod val="65000"/>
                              <a:lumOff val="35000"/>
                            </a:schemeClr>
                          </a:solidFill>
                        </a:rPr>
                        <a:t>20251030</a:t>
                      </a:r>
                      <a:endParaRPr kumimoji="1" lang="ja-JP" altLang="en-US" sz="900">
                        <a:solidFill>
                          <a:schemeClr val="tx1">
                            <a:lumMod val="65000"/>
                            <a:lumOff val="35000"/>
                          </a:schemeClr>
                        </a:solidFill>
                      </a:endParaRPr>
                    </a:p>
                  </a:txBody>
                  <a:tcPr marL="95702" marR="95702">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1200000001</a:t>
                      </a:r>
                      <a:endParaRPr kumimoji="1" lang="ja-JP" altLang="en-US" sz="900" b="0" i="0" u="none" strike="noStrike" kern="1200" cap="none" spc="0" normalizeH="0" baseline="0" noProof="0">
                        <a:ln>
                          <a:noFill/>
                        </a:ln>
                        <a:solidFill>
                          <a:srgbClr val="000000">
                            <a:lumMod val="65000"/>
                            <a:lumOff val="35000"/>
                          </a:srgbClr>
                        </a:solidFill>
                        <a:effectLst/>
                        <a:uLnTx/>
                        <a:uFillTx/>
                        <a:latin typeface="Meiryo UI"/>
                        <a:ea typeface="Meiryo UI"/>
                        <a:cs typeface="+mn-cs"/>
                      </a:endParaRPr>
                    </a:p>
                  </a:txBody>
                  <a:tcPr marL="95702" marR="95702">
                    <a:lnL w="3175" cap="flat" cmpd="sng" algn="ctr">
                      <a:solidFill>
                        <a:schemeClr val="bg1">
                          <a:lumMod val="75000"/>
                        </a:schemeClr>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a:solidFill>
                            <a:schemeClr val="tx1">
                              <a:lumMod val="65000"/>
                              <a:lumOff val="35000"/>
                            </a:schemeClr>
                          </a:solidFill>
                        </a:rPr>
                        <a:t>001</a:t>
                      </a: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r>
                        <a:rPr kumimoji="1" lang="en-US" altLang="ja-JP" sz="900">
                          <a:solidFill>
                            <a:schemeClr val="tx1">
                              <a:lumMod val="65000"/>
                              <a:lumOff val="35000"/>
                            </a:schemeClr>
                          </a:solidFill>
                        </a:rPr>
                        <a:t>07</a:t>
                      </a: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r>
                        <a:rPr kumimoji="1" lang="en-US" altLang="ja-JP" sz="900">
                          <a:solidFill>
                            <a:schemeClr val="tx1">
                              <a:lumMod val="65000"/>
                              <a:lumOff val="35000"/>
                            </a:schemeClr>
                          </a:solidFill>
                        </a:rPr>
                        <a:t>1234567001</a:t>
                      </a: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12700" cap="flat" cmpd="sng" algn="ctr">
                      <a:solidFill>
                        <a:srgbClr val="3F6797"/>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r>
                        <a:rPr kumimoji="1" lang="en-US" altLang="ja-JP" sz="900">
                          <a:solidFill>
                            <a:schemeClr val="tx1">
                              <a:lumMod val="65000"/>
                              <a:lumOff val="35000"/>
                            </a:schemeClr>
                          </a:solidFill>
                        </a:rPr>
                        <a:t>1300000</a:t>
                      </a:r>
                      <a:endParaRPr kumimoji="1" lang="ja-JP" altLang="en-US" sz="900">
                        <a:solidFill>
                          <a:schemeClr val="tx1">
                            <a:lumMod val="65000"/>
                            <a:lumOff val="35000"/>
                          </a:schemeClr>
                        </a:solidFill>
                      </a:endParaRPr>
                    </a:p>
                  </a:txBody>
                  <a:tcPr marL="95702" marR="95702">
                    <a:lnL w="12700" cap="flat" cmpd="sng" algn="ctr">
                      <a:solidFill>
                        <a:srgbClr val="3F6797"/>
                      </a:solidFill>
                      <a:prstDash val="solid"/>
                      <a:round/>
                      <a:headEnd type="none" w="med" len="med"/>
                      <a:tailEnd type="none" w="med" len="med"/>
                    </a:lnL>
                    <a:lnR w="12700" cap="flat" cmpd="sng" algn="ctr">
                      <a:solidFill>
                        <a:srgbClr val="3F6797"/>
                      </a:solidFill>
                      <a:prstDash val="solid"/>
                      <a:round/>
                      <a:headEnd type="none" w="med" len="med"/>
                      <a:tailEnd type="none" w="med" len="med"/>
                    </a:lnR>
                    <a:lnT w="12700" cap="flat" cmpd="sng" algn="ctr">
                      <a:solidFill>
                        <a:srgbClr val="3F6797"/>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rgbClr val="D7E9F5"/>
                    </a:solidFill>
                  </a:tcPr>
                </a:tc>
                <a:tc>
                  <a:txBody>
                    <a:bodyPr/>
                    <a:lstStyle/>
                    <a:p>
                      <a:pPr algn="r"/>
                      <a:r>
                        <a:rPr kumimoji="1" lang="en-US" altLang="ja-JP" sz="900">
                          <a:solidFill>
                            <a:schemeClr val="tx1">
                              <a:lumMod val="65000"/>
                              <a:lumOff val="35000"/>
                            </a:schemeClr>
                          </a:solidFill>
                        </a:rPr>
                        <a:t>1,000</a:t>
                      </a:r>
                      <a:endParaRPr kumimoji="1" lang="ja-JP" altLang="en-US" sz="900">
                        <a:solidFill>
                          <a:schemeClr val="tx1">
                            <a:lumMod val="65000"/>
                            <a:lumOff val="35000"/>
                          </a:schemeClr>
                        </a:solidFill>
                      </a:endParaRPr>
                    </a:p>
                  </a:txBody>
                  <a:tcPr marL="95702" marR="95702">
                    <a:lnL w="12700" cap="flat" cmpd="sng" algn="ctr">
                      <a:solidFill>
                        <a:srgbClr val="3F6797"/>
                      </a:solidFill>
                      <a:prstDash val="solid"/>
                      <a:round/>
                      <a:headEnd type="none" w="med" len="med"/>
                      <a:tailEnd type="none" w="med" len="med"/>
                    </a:lnL>
                    <a:lnR w="12700" cap="flat" cmpd="sng" algn="ctr">
                      <a:solidFill>
                        <a:srgbClr val="3F6797"/>
                      </a:solidFill>
                      <a:prstDash val="solid"/>
                      <a:round/>
                      <a:headEnd type="none" w="med" len="med"/>
                      <a:tailEnd type="none" w="med" len="med"/>
                    </a:lnR>
                    <a:lnT w="12700" cap="flat" cmpd="sng" algn="ctr">
                      <a:solidFill>
                        <a:srgbClr val="3F6797"/>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rgbClr val="D7E9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a:solidFill>
                            <a:schemeClr val="tx1">
                              <a:lumMod val="65000"/>
                              <a:lumOff val="35000"/>
                            </a:schemeClr>
                          </a:solidFill>
                        </a:rPr>
                        <a:t>S0000001</a:t>
                      </a:r>
                      <a:r>
                        <a:rPr kumimoji="1" lang="ja-JP" altLang="en-US" sz="900">
                          <a:solidFill>
                            <a:schemeClr val="tx1">
                              <a:lumMod val="65000"/>
                              <a:lumOff val="35000"/>
                            </a:schemeClr>
                          </a:solidFill>
                        </a:rPr>
                        <a:t>*</a:t>
                      </a:r>
                      <a:r>
                        <a:rPr kumimoji="1" lang="en-US" altLang="ja-JP" sz="900">
                          <a:solidFill>
                            <a:schemeClr val="tx1">
                              <a:lumMod val="65000"/>
                              <a:lumOff val="35000"/>
                            </a:schemeClr>
                          </a:solidFill>
                        </a:rPr>
                        <a:t>01</a:t>
                      </a:r>
                      <a:endParaRPr kumimoji="1" lang="ja-JP" altLang="en-US" sz="900">
                        <a:solidFill>
                          <a:schemeClr val="tx1">
                            <a:lumMod val="65000"/>
                            <a:lumOff val="35000"/>
                          </a:schemeClr>
                        </a:solidFill>
                      </a:endParaRPr>
                    </a:p>
                  </a:txBody>
                  <a:tcPr marL="95702" marR="95702">
                    <a:lnL w="12700" cap="flat" cmpd="sng" algn="ctr">
                      <a:solidFill>
                        <a:srgbClr val="3F6797"/>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schemeClr val="tx1">
                              <a:lumMod val="65000"/>
                              <a:lumOff val="35000"/>
                            </a:schemeClr>
                          </a:solidFill>
                          <a:effectLst/>
                          <a:uLnTx/>
                          <a:uFillTx/>
                          <a:latin typeface="+mn-lt"/>
                          <a:ea typeface="+mn-ea"/>
                          <a:cs typeface="+mn-cs"/>
                        </a:rPr>
                        <a:t>T</a:t>
                      </a:r>
                      <a:endParaRPr kumimoji="1" lang="ja-JP" altLang="en-US" sz="900" b="0" i="0" u="none" strike="noStrike" kern="1200" cap="none" spc="0" normalizeH="0" baseline="0" noProof="0">
                        <a:ln>
                          <a:noFill/>
                        </a:ln>
                        <a:solidFill>
                          <a:schemeClr val="tx1">
                            <a:lumMod val="65000"/>
                            <a:lumOff val="35000"/>
                          </a:schemeClr>
                        </a:solidFill>
                        <a:effectLst/>
                        <a:uLnTx/>
                        <a:uFillTx/>
                        <a:latin typeface="+mn-lt"/>
                        <a:ea typeface="+mn-ea"/>
                        <a:cs typeface="+mn-cs"/>
                      </a:endParaRPr>
                    </a:p>
                  </a:txBody>
                  <a:tcPr marL="95702" marR="95702">
                    <a:lnL w="9525"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schemeClr val="tx1">
                              <a:lumMod val="65000"/>
                              <a:lumOff val="35000"/>
                            </a:schemeClr>
                          </a:solidFill>
                          <a:effectLst/>
                          <a:uLnTx/>
                          <a:uFillTx/>
                          <a:latin typeface="+mn-lt"/>
                          <a:ea typeface="+mn-ea"/>
                          <a:cs typeface="+mn-cs"/>
                        </a:rPr>
                        <a:t>SMB01</a:t>
                      </a:r>
                      <a:endParaRPr kumimoji="1" lang="ja-JP" altLang="en-US" sz="900" b="0" i="0" u="none" strike="noStrike" kern="1200" cap="none" spc="0" normalizeH="0" baseline="0" noProof="0">
                        <a:ln>
                          <a:noFill/>
                        </a:ln>
                        <a:solidFill>
                          <a:schemeClr val="tx1">
                            <a:lumMod val="65000"/>
                            <a:lumOff val="35000"/>
                          </a:schemeClr>
                        </a:solidFill>
                        <a:effectLst/>
                        <a:uLnTx/>
                        <a:uFillTx/>
                        <a:latin typeface="+mn-lt"/>
                        <a:ea typeface="+mn-ea"/>
                        <a:cs typeface="+mn-cs"/>
                      </a:endParaRPr>
                    </a:p>
                  </a:txBody>
                  <a:tcPr marL="95702" marR="95702">
                    <a:lnL w="9525"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schemeClr val="tx1">
                              <a:lumMod val="65000"/>
                              <a:lumOff val="35000"/>
                            </a:schemeClr>
                          </a:solidFill>
                          <a:effectLst/>
                          <a:uLnTx/>
                          <a:uFillTx/>
                          <a:latin typeface="+mn-lt"/>
                          <a:ea typeface="+mn-ea"/>
                          <a:cs typeface="+mn-cs"/>
                        </a:rPr>
                        <a:t>12345</a:t>
                      </a:r>
                      <a:endParaRPr kumimoji="1" lang="ja-JP" altLang="en-US" sz="900" b="0" i="0" u="none" strike="noStrike" kern="1200" cap="none" spc="0" normalizeH="0" baseline="0" noProof="0">
                        <a:ln>
                          <a:noFill/>
                        </a:ln>
                        <a:solidFill>
                          <a:schemeClr val="tx1">
                            <a:lumMod val="65000"/>
                            <a:lumOff val="35000"/>
                          </a:schemeClr>
                        </a:solidFill>
                        <a:effectLst/>
                        <a:uLnTx/>
                        <a:uFillTx/>
                        <a:latin typeface="+mn-lt"/>
                        <a:ea typeface="+mn-ea"/>
                        <a:cs typeface="+mn-cs"/>
                      </a:endParaRPr>
                    </a:p>
                  </a:txBody>
                  <a:tcPr marL="95702" marR="95702">
                    <a:lnL w="9525"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2429405040"/>
                  </a:ext>
                </a:extLst>
              </a:tr>
              <a:tr h="1704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0000000001</a:t>
                      </a:r>
                      <a:endParaRPr kumimoji="1" lang="ja-JP" altLang="en-US" sz="900" b="0" i="0" u="none" strike="noStrike" kern="1200" cap="none" spc="0" normalizeH="0" baseline="0" noProof="0">
                        <a:ln>
                          <a:noFill/>
                        </a:ln>
                        <a:solidFill>
                          <a:srgbClr val="000000">
                            <a:lumMod val="65000"/>
                            <a:lumOff val="35000"/>
                          </a:srgbClr>
                        </a:solidFill>
                        <a:effectLst/>
                        <a:uLnTx/>
                        <a:uFillTx/>
                        <a:latin typeface="Meiryo UI"/>
                        <a:ea typeface="Meiryo UI"/>
                        <a:cs typeface="+mn-cs"/>
                      </a:endParaRPr>
                    </a:p>
                  </a:txBody>
                  <a:tcPr marL="95702" marR="95702">
                    <a:lnL w="12700" cap="flat" cmpd="sng" algn="ctr">
                      <a:solidFill>
                        <a:schemeClr val="bg1">
                          <a:lumMod val="50000"/>
                        </a:schemeClr>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a:solidFill>
                            <a:schemeClr val="tx1">
                              <a:lumMod val="65000"/>
                              <a:lumOff val="35000"/>
                            </a:schemeClr>
                          </a:solidFill>
                        </a:rPr>
                        <a:t>ZD</a:t>
                      </a: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20251030</a:t>
                      </a:r>
                      <a:endParaRPr kumimoji="1" lang="ja-JP" altLang="en-US" sz="900" b="0" i="0" u="none" strike="noStrike" kern="1200" cap="none" spc="0" normalizeH="0" baseline="0" noProof="0">
                        <a:ln>
                          <a:noFill/>
                        </a:ln>
                        <a:solidFill>
                          <a:srgbClr val="000000">
                            <a:lumMod val="65000"/>
                            <a:lumOff val="35000"/>
                          </a:srgbClr>
                        </a:solidFill>
                        <a:effectLst/>
                        <a:uLnTx/>
                        <a:uFillTx/>
                        <a:latin typeface="Meiryo UI"/>
                        <a:ea typeface="Meiryo UI"/>
                        <a:cs typeface="+mn-cs"/>
                      </a:endParaRPr>
                    </a:p>
                  </a:txBody>
                  <a:tcPr marL="95702" marR="95702">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1200000001</a:t>
                      </a:r>
                      <a:endParaRPr kumimoji="1" lang="ja-JP" altLang="en-US" sz="900" b="0" i="0" u="none" strike="noStrike" kern="1200" cap="none" spc="0" normalizeH="0" baseline="0" noProof="0">
                        <a:ln>
                          <a:noFill/>
                        </a:ln>
                        <a:solidFill>
                          <a:srgbClr val="000000">
                            <a:lumMod val="65000"/>
                            <a:lumOff val="35000"/>
                          </a:srgbClr>
                        </a:solidFill>
                        <a:effectLst/>
                        <a:uLnTx/>
                        <a:uFillTx/>
                        <a:latin typeface="Meiryo UI"/>
                        <a:ea typeface="Meiryo UI"/>
                        <a:cs typeface="+mn-cs"/>
                      </a:endParaRPr>
                    </a:p>
                  </a:txBody>
                  <a:tcPr marL="95702" marR="95702">
                    <a:lnL w="3175" cap="flat" cmpd="sng" algn="ctr">
                      <a:solidFill>
                        <a:schemeClr val="bg1">
                          <a:lumMod val="75000"/>
                        </a:schemeClr>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r>
                        <a:rPr kumimoji="1" lang="en-US" altLang="ja-JP" sz="900">
                          <a:solidFill>
                            <a:schemeClr val="tx1">
                              <a:lumMod val="65000"/>
                              <a:lumOff val="35000"/>
                            </a:schemeClr>
                          </a:solidFill>
                        </a:rPr>
                        <a:t>002</a:t>
                      </a: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r>
                        <a:rPr kumimoji="1" lang="en-US" altLang="ja-JP" sz="900">
                          <a:solidFill>
                            <a:schemeClr val="tx1">
                              <a:lumMod val="65000"/>
                              <a:lumOff val="35000"/>
                            </a:schemeClr>
                          </a:solidFill>
                        </a:rPr>
                        <a:t>07</a:t>
                      </a: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a:solidFill>
                            <a:schemeClr val="tx1">
                              <a:lumMod val="65000"/>
                              <a:lumOff val="35000"/>
                            </a:schemeClr>
                          </a:solidFill>
                        </a:rPr>
                        <a:t>1234567001</a:t>
                      </a: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12700" cap="flat" cmpd="sng" algn="ctr">
                      <a:solidFill>
                        <a:srgbClr val="3F6797"/>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a:solidFill>
                            <a:schemeClr val="tx1">
                              <a:lumMod val="65000"/>
                              <a:lumOff val="35000"/>
                            </a:schemeClr>
                          </a:solidFill>
                        </a:rPr>
                        <a:t>1300000</a:t>
                      </a:r>
                      <a:endParaRPr kumimoji="1" lang="ja-JP" altLang="en-US" sz="900">
                        <a:solidFill>
                          <a:schemeClr val="tx1">
                            <a:lumMod val="65000"/>
                            <a:lumOff val="35000"/>
                          </a:schemeClr>
                        </a:solidFill>
                      </a:endParaRPr>
                    </a:p>
                  </a:txBody>
                  <a:tcPr marL="95702" marR="95702">
                    <a:lnL w="12700" cap="flat" cmpd="sng" algn="ctr">
                      <a:solidFill>
                        <a:srgbClr val="3F6797"/>
                      </a:solidFill>
                      <a:prstDash val="solid"/>
                      <a:round/>
                      <a:headEnd type="none" w="med" len="med"/>
                      <a:tailEnd type="none" w="med" len="med"/>
                    </a:lnL>
                    <a:lnR w="12700" cap="flat" cmpd="sng" algn="ctr">
                      <a:solidFill>
                        <a:srgbClr val="3F6797"/>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rgbClr val="D7E9F5"/>
                    </a:solidFill>
                  </a:tcPr>
                </a:tc>
                <a:tc>
                  <a:txBody>
                    <a:bodyPr/>
                    <a:lstStyle/>
                    <a:p>
                      <a:pPr algn="r"/>
                      <a:r>
                        <a:rPr kumimoji="1" lang="en-US" altLang="ja-JP" sz="900">
                          <a:solidFill>
                            <a:schemeClr val="tx1">
                              <a:lumMod val="65000"/>
                              <a:lumOff val="35000"/>
                            </a:schemeClr>
                          </a:solidFill>
                        </a:rPr>
                        <a:t>500</a:t>
                      </a:r>
                      <a:endParaRPr kumimoji="1" lang="ja-JP" altLang="en-US" sz="900">
                        <a:solidFill>
                          <a:schemeClr val="tx1">
                            <a:lumMod val="65000"/>
                            <a:lumOff val="35000"/>
                          </a:schemeClr>
                        </a:solidFill>
                      </a:endParaRPr>
                    </a:p>
                  </a:txBody>
                  <a:tcPr marL="95702" marR="95702">
                    <a:lnL w="12700" cap="flat" cmpd="sng" algn="ctr">
                      <a:solidFill>
                        <a:srgbClr val="3F6797"/>
                      </a:solidFill>
                      <a:prstDash val="solid"/>
                      <a:round/>
                      <a:headEnd type="none" w="med" len="med"/>
                      <a:tailEnd type="none" w="med" len="med"/>
                    </a:lnL>
                    <a:lnR w="12700" cap="flat" cmpd="sng" algn="ctr">
                      <a:solidFill>
                        <a:srgbClr val="3F6797"/>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rgbClr val="D7E9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a:solidFill>
                            <a:schemeClr val="tx1">
                              <a:lumMod val="65000"/>
                              <a:lumOff val="35000"/>
                            </a:schemeClr>
                          </a:solidFill>
                        </a:rPr>
                        <a:t>S0000001</a:t>
                      </a:r>
                      <a:r>
                        <a:rPr kumimoji="1" lang="ja-JP" altLang="en-US" sz="900">
                          <a:solidFill>
                            <a:schemeClr val="tx1">
                              <a:lumMod val="65000"/>
                              <a:lumOff val="35000"/>
                            </a:schemeClr>
                          </a:solidFill>
                        </a:rPr>
                        <a:t>*</a:t>
                      </a:r>
                      <a:r>
                        <a:rPr kumimoji="1" lang="en-US" altLang="ja-JP" sz="900">
                          <a:solidFill>
                            <a:schemeClr val="tx1">
                              <a:lumMod val="65000"/>
                              <a:lumOff val="35000"/>
                            </a:schemeClr>
                          </a:solidFill>
                        </a:rPr>
                        <a:t>02</a:t>
                      </a:r>
                      <a:endParaRPr kumimoji="1" lang="ja-JP" altLang="en-US" sz="900">
                        <a:solidFill>
                          <a:schemeClr val="tx1">
                            <a:lumMod val="65000"/>
                            <a:lumOff val="35000"/>
                          </a:schemeClr>
                        </a:solidFill>
                      </a:endParaRPr>
                    </a:p>
                  </a:txBody>
                  <a:tcPr marL="95702" marR="95702">
                    <a:lnL w="12700" cap="flat" cmpd="sng" algn="ctr">
                      <a:solidFill>
                        <a:srgbClr val="3F6797"/>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r>
                        <a:rPr lang="en-US" altLang="ja-JP" sz="900">
                          <a:solidFill>
                            <a:schemeClr val="tx1">
                              <a:lumMod val="65000"/>
                              <a:lumOff val="35000"/>
                            </a:schemeClr>
                          </a:solidFill>
                          <a:latin typeface="+mn-ea"/>
                        </a:rPr>
                        <a:t>T</a:t>
                      </a:r>
                      <a:endParaRPr lang="ja-JP" altLang="en-US" sz="900">
                        <a:solidFill>
                          <a:schemeClr val="tx1">
                            <a:lumMod val="65000"/>
                            <a:lumOff val="35000"/>
                          </a:schemeClr>
                        </a:solidFill>
                        <a:latin typeface="+mn-ea"/>
                      </a:endParaRPr>
                    </a:p>
                  </a:txBody>
                  <a:tcPr marL="95702" marR="95702">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schemeClr val="tx1">
                              <a:lumMod val="65000"/>
                              <a:lumOff val="35000"/>
                            </a:schemeClr>
                          </a:solidFill>
                          <a:effectLst/>
                          <a:uLnTx/>
                          <a:uFillTx/>
                          <a:latin typeface="+mn-lt"/>
                          <a:ea typeface="+mn-ea"/>
                          <a:cs typeface="+mn-cs"/>
                        </a:rPr>
                        <a:t>SMB01</a:t>
                      </a:r>
                      <a:endParaRPr kumimoji="1" lang="ja-JP" altLang="en-US" sz="900" b="0" i="0" u="none" strike="noStrike" kern="1200" cap="none" spc="0" normalizeH="0" baseline="0" noProof="0">
                        <a:ln>
                          <a:noFill/>
                        </a:ln>
                        <a:solidFill>
                          <a:schemeClr val="tx1">
                            <a:lumMod val="65000"/>
                            <a:lumOff val="35000"/>
                          </a:schemeClr>
                        </a:solidFill>
                        <a:effectLst/>
                        <a:uLnTx/>
                        <a:uFillTx/>
                        <a:latin typeface="+mn-lt"/>
                        <a:ea typeface="+mn-ea"/>
                        <a:cs typeface="+mn-cs"/>
                      </a:endParaRPr>
                    </a:p>
                  </a:txBody>
                  <a:tcPr marL="95702" marR="95702">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r>
                        <a:rPr lang="en-US" altLang="ja-JP" sz="900">
                          <a:solidFill>
                            <a:schemeClr val="tx1">
                              <a:lumMod val="65000"/>
                              <a:lumOff val="35000"/>
                            </a:schemeClr>
                          </a:solidFill>
                          <a:latin typeface="+mn-ea"/>
                        </a:rPr>
                        <a:t>23456</a:t>
                      </a:r>
                      <a:endParaRPr lang="ja-JP" altLang="en-US" sz="900">
                        <a:solidFill>
                          <a:schemeClr val="tx1">
                            <a:lumMod val="65000"/>
                            <a:lumOff val="35000"/>
                          </a:schemeClr>
                        </a:solidFill>
                        <a:latin typeface="+mn-ea"/>
                      </a:endParaRPr>
                    </a:p>
                  </a:txBody>
                  <a:tcPr marL="95702" marR="95702">
                    <a:lnL w="9525"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553886454"/>
                  </a:ext>
                </a:extLst>
              </a:tr>
              <a:tr h="1704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0000000001</a:t>
                      </a:r>
                      <a:endParaRPr kumimoji="1" lang="ja-JP" altLang="en-US" sz="900" b="0" i="0" u="none" strike="noStrike" kern="1200" cap="none" spc="0" normalizeH="0" baseline="0" noProof="0">
                        <a:ln>
                          <a:noFill/>
                        </a:ln>
                        <a:solidFill>
                          <a:srgbClr val="000000">
                            <a:lumMod val="65000"/>
                            <a:lumOff val="35000"/>
                          </a:srgbClr>
                        </a:solidFill>
                        <a:effectLst/>
                        <a:uLnTx/>
                        <a:uFillTx/>
                        <a:latin typeface="Meiryo UI"/>
                        <a:ea typeface="Meiryo UI"/>
                        <a:cs typeface="+mn-cs"/>
                      </a:endParaRPr>
                    </a:p>
                  </a:txBody>
                  <a:tcPr marL="95702" marR="95702">
                    <a:lnL w="12700" cap="flat" cmpd="sng" algn="ctr">
                      <a:solidFill>
                        <a:schemeClr val="bg1">
                          <a:lumMod val="50000"/>
                        </a:schemeClr>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a:solidFill>
                            <a:schemeClr val="tx1">
                              <a:lumMod val="65000"/>
                              <a:lumOff val="35000"/>
                            </a:schemeClr>
                          </a:solidFill>
                        </a:rPr>
                        <a:t>ZD</a:t>
                      </a: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20251030</a:t>
                      </a:r>
                      <a:endParaRPr kumimoji="1" lang="ja-JP" altLang="en-US" sz="900" b="0" i="0" u="none" strike="noStrike" kern="1200" cap="none" spc="0" normalizeH="0" baseline="0" noProof="0">
                        <a:ln>
                          <a:noFill/>
                        </a:ln>
                        <a:solidFill>
                          <a:srgbClr val="000000">
                            <a:lumMod val="65000"/>
                            <a:lumOff val="35000"/>
                          </a:srgbClr>
                        </a:solidFill>
                        <a:effectLst/>
                        <a:uLnTx/>
                        <a:uFillTx/>
                        <a:latin typeface="Meiryo UI"/>
                        <a:ea typeface="Meiryo UI"/>
                        <a:cs typeface="+mn-cs"/>
                      </a:endParaRPr>
                    </a:p>
                  </a:txBody>
                  <a:tcPr marL="95702" marR="95702">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1200000001</a:t>
                      </a:r>
                      <a:endParaRPr kumimoji="1" lang="ja-JP" altLang="en-US" sz="900" b="0" i="0" u="none" strike="noStrike" kern="1200" cap="none" spc="0" normalizeH="0" baseline="0" noProof="0">
                        <a:ln>
                          <a:noFill/>
                        </a:ln>
                        <a:solidFill>
                          <a:srgbClr val="000000">
                            <a:lumMod val="65000"/>
                            <a:lumOff val="35000"/>
                          </a:srgbClr>
                        </a:solidFill>
                        <a:effectLst/>
                        <a:uLnTx/>
                        <a:uFillTx/>
                        <a:latin typeface="Meiryo UI"/>
                        <a:ea typeface="Meiryo UI"/>
                        <a:cs typeface="+mn-cs"/>
                      </a:endParaRPr>
                    </a:p>
                  </a:txBody>
                  <a:tcPr marL="95702" marR="95702">
                    <a:lnL w="3175" cap="flat" cmpd="sng" algn="ctr">
                      <a:solidFill>
                        <a:schemeClr val="bg1">
                          <a:lumMod val="75000"/>
                        </a:schemeClr>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r>
                        <a:rPr kumimoji="1" lang="en-US" altLang="ja-JP" sz="900">
                          <a:solidFill>
                            <a:schemeClr val="tx1">
                              <a:lumMod val="65000"/>
                              <a:lumOff val="35000"/>
                            </a:schemeClr>
                          </a:solidFill>
                        </a:rPr>
                        <a:t>003</a:t>
                      </a: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r>
                        <a:rPr kumimoji="1" lang="en-US" altLang="ja-JP" sz="900">
                          <a:solidFill>
                            <a:schemeClr val="tx1">
                              <a:lumMod val="65000"/>
                              <a:lumOff val="35000"/>
                            </a:schemeClr>
                          </a:solidFill>
                        </a:rPr>
                        <a:t>50</a:t>
                      </a: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12700" cap="flat" cmpd="sng" algn="ctr">
                      <a:solidFill>
                        <a:srgbClr val="3F6797"/>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r>
                        <a:rPr kumimoji="1" lang="en-US" altLang="ja-JP" sz="900">
                          <a:solidFill>
                            <a:schemeClr val="tx1">
                              <a:lumMod val="65000"/>
                              <a:lumOff val="35000"/>
                            </a:schemeClr>
                          </a:solidFill>
                        </a:rPr>
                        <a:t>5910110</a:t>
                      </a:r>
                      <a:endParaRPr kumimoji="1" lang="ja-JP" altLang="en-US" sz="900">
                        <a:solidFill>
                          <a:schemeClr val="tx1">
                            <a:lumMod val="65000"/>
                            <a:lumOff val="35000"/>
                          </a:schemeClr>
                        </a:solidFill>
                      </a:endParaRPr>
                    </a:p>
                  </a:txBody>
                  <a:tcPr marL="95702" marR="95702">
                    <a:lnL w="12700" cap="flat" cmpd="sng" algn="ctr">
                      <a:solidFill>
                        <a:srgbClr val="3F6797"/>
                      </a:solidFill>
                      <a:prstDash val="solid"/>
                      <a:round/>
                      <a:headEnd type="none" w="med" len="med"/>
                      <a:tailEnd type="none" w="med" len="med"/>
                    </a:lnL>
                    <a:lnR w="12700" cap="flat" cmpd="sng" algn="ctr">
                      <a:solidFill>
                        <a:srgbClr val="3F6797"/>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rgbClr val="3F6797"/>
                      </a:solidFill>
                      <a:prstDash val="solid"/>
                      <a:round/>
                      <a:headEnd type="none" w="med" len="med"/>
                      <a:tailEnd type="none" w="med" len="med"/>
                    </a:lnB>
                    <a:lnTlToBr w="12700" cmpd="sng">
                      <a:noFill/>
                      <a:prstDash val="solid"/>
                    </a:lnTlToBr>
                    <a:lnBlToTr w="12700" cmpd="sng">
                      <a:noFill/>
                      <a:prstDash val="solid"/>
                    </a:lnBlToTr>
                    <a:solidFill>
                      <a:srgbClr val="D7E9F5"/>
                    </a:solidFill>
                  </a:tcPr>
                </a:tc>
                <a:tc>
                  <a:txBody>
                    <a:bodyPr/>
                    <a:lstStyle/>
                    <a:p>
                      <a:pPr algn="r"/>
                      <a:r>
                        <a:rPr kumimoji="1" lang="en-US" altLang="ja-JP" sz="900">
                          <a:solidFill>
                            <a:schemeClr val="tx1">
                              <a:lumMod val="65000"/>
                              <a:lumOff val="35000"/>
                            </a:schemeClr>
                          </a:solidFill>
                        </a:rPr>
                        <a:t>1,500</a:t>
                      </a:r>
                      <a:endParaRPr kumimoji="1" lang="ja-JP" altLang="en-US" sz="900">
                        <a:solidFill>
                          <a:schemeClr val="tx1">
                            <a:lumMod val="65000"/>
                            <a:lumOff val="35000"/>
                          </a:schemeClr>
                        </a:solidFill>
                      </a:endParaRPr>
                    </a:p>
                  </a:txBody>
                  <a:tcPr marL="95702" marR="95702">
                    <a:lnL w="12700" cap="flat" cmpd="sng" algn="ctr">
                      <a:solidFill>
                        <a:srgbClr val="3F6797"/>
                      </a:solidFill>
                      <a:prstDash val="solid"/>
                      <a:round/>
                      <a:headEnd type="none" w="med" len="med"/>
                      <a:tailEnd type="none" w="med" len="med"/>
                    </a:lnL>
                    <a:lnR w="12700" cap="flat" cmpd="sng" algn="ctr">
                      <a:solidFill>
                        <a:srgbClr val="3F6797"/>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rgbClr val="3F6797"/>
                      </a:solidFill>
                      <a:prstDash val="solid"/>
                      <a:round/>
                      <a:headEnd type="none" w="med" len="med"/>
                      <a:tailEnd type="none" w="med" len="med"/>
                    </a:lnB>
                    <a:lnTlToBr w="12700" cmpd="sng">
                      <a:noFill/>
                      <a:prstDash val="solid"/>
                    </a:lnTlToBr>
                    <a:lnBlToTr w="12700" cmpd="sng">
                      <a:noFill/>
                      <a:prstDash val="solid"/>
                    </a:lnBlToTr>
                    <a:solidFill>
                      <a:srgbClr val="D7E9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900" b="0" i="0" u="none" strike="noStrike" kern="1200" cap="none" spc="0" normalizeH="0" baseline="0" noProof="0">
                        <a:ln>
                          <a:noFill/>
                        </a:ln>
                        <a:solidFill>
                          <a:schemeClr val="tx1">
                            <a:lumMod val="65000"/>
                            <a:lumOff val="35000"/>
                          </a:schemeClr>
                        </a:solidFill>
                        <a:effectLst/>
                        <a:uLnTx/>
                        <a:uFillTx/>
                        <a:latin typeface="Meiryo UI"/>
                        <a:ea typeface="Meiryo UI"/>
                        <a:cs typeface="+mn-cs"/>
                      </a:endParaRPr>
                    </a:p>
                  </a:txBody>
                  <a:tcPr marL="95702" marR="95702">
                    <a:lnL w="12700" cap="flat" cmpd="sng" algn="ctr">
                      <a:solidFill>
                        <a:srgbClr val="3F6797"/>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900" b="0" i="0" u="none" strike="noStrike" kern="1200" cap="none" spc="0" normalizeH="0" baseline="0" noProof="0">
                        <a:ln>
                          <a:noFill/>
                        </a:ln>
                        <a:solidFill>
                          <a:schemeClr val="tx1">
                            <a:lumMod val="65000"/>
                            <a:lumOff val="35000"/>
                          </a:schemeClr>
                        </a:solidFill>
                        <a:effectLst/>
                        <a:uLnTx/>
                        <a:uFillTx/>
                        <a:latin typeface="Meiryo UI"/>
                        <a:ea typeface="Meiryo UI"/>
                        <a:cs typeface="+mn-cs"/>
                      </a:endParaRPr>
                    </a:p>
                  </a:txBody>
                  <a:tcPr marL="95702" marR="95702">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900" b="0" i="0" u="none" strike="noStrike" kern="1200" cap="none" spc="0" normalizeH="0" baseline="0" noProof="0">
                        <a:ln>
                          <a:noFill/>
                        </a:ln>
                        <a:solidFill>
                          <a:schemeClr val="tx1">
                            <a:lumMod val="65000"/>
                            <a:lumOff val="35000"/>
                          </a:schemeClr>
                        </a:solidFill>
                        <a:effectLst/>
                        <a:uLnTx/>
                        <a:uFillTx/>
                        <a:latin typeface="Meiryo UI"/>
                        <a:ea typeface="Meiryo UI"/>
                        <a:cs typeface="+mn-cs"/>
                      </a:endParaRPr>
                    </a:p>
                  </a:txBody>
                  <a:tcPr marL="95702" marR="95702">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900" b="0" i="0" u="none" strike="noStrike" kern="1200" cap="none" spc="0" normalizeH="0" baseline="0" noProof="0">
                        <a:ln>
                          <a:noFill/>
                        </a:ln>
                        <a:solidFill>
                          <a:schemeClr val="tx1">
                            <a:lumMod val="65000"/>
                            <a:lumOff val="35000"/>
                          </a:schemeClr>
                        </a:solidFill>
                        <a:effectLst/>
                        <a:uLnTx/>
                        <a:uFillTx/>
                        <a:latin typeface="Meiryo UI"/>
                        <a:ea typeface="Meiryo UI"/>
                        <a:cs typeface="+mn-cs"/>
                      </a:endParaRPr>
                    </a:p>
                  </a:txBody>
                  <a:tcPr marL="95702" marR="95702">
                    <a:lnL w="9525"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2953791528"/>
                  </a:ext>
                </a:extLst>
              </a:tr>
            </a:tbl>
          </a:graphicData>
        </a:graphic>
      </p:graphicFrame>
      <p:grpSp>
        <p:nvGrpSpPr>
          <p:cNvPr id="1125" name="グループ化 1124">
            <a:extLst>
              <a:ext uri="{FF2B5EF4-FFF2-40B4-BE49-F238E27FC236}">
                <a16:creationId xmlns:a16="http://schemas.microsoft.com/office/drawing/2014/main" id="{7B75FD59-1DE6-46E4-70A8-CD0481E73E43}"/>
              </a:ext>
            </a:extLst>
          </p:cNvPr>
          <p:cNvGrpSpPr/>
          <p:nvPr/>
        </p:nvGrpSpPr>
        <p:grpSpPr>
          <a:xfrm>
            <a:off x="9914838" y="4315881"/>
            <a:ext cx="1525050" cy="527470"/>
            <a:chOff x="8277973" y="4315881"/>
            <a:chExt cx="1525050" cy="527470"/>
          </a:xfrm>
        </p:grpSpPr>
        <p:sp>
          <p:nvSpPr>
            <p:cNvPr id="1104" name="正方形/長方形 1103">
              <a:extLst>
                <a:ext uri="{FF2B5EF4-FFF2-40B4-BE49-F238E27FC236}">
                  <a16:creationId xmlns:a16="http://schemas.microsoft.com/office/drawing/2014/main" id="{178BDE9A-338E-7B53-2DA7-22591460D0FF}"/>
                </a:ext>
              </a:extLst>
            </p:cNvPr>
            <p:cNvSpPr/>
            <p:nvPr/>
          </p:nvSpPr>
          <p:spPr>
            <a:xfrm>
              <a:off x="8277973" y="4315881"/>
              <a:ext cx="655822" cy="224557"/>
            </a:xfrm>
            <a:prstGeom prst="rect">
              <a:avLst/>
            </a:prstGeom>
            <a:solidFill>
              <a:srgbClr val="D7E9F5"/>
            </a:solidFill>
            <a:ln w="12700">
              <a:solidFill>
                <a:srgbClr val="3F6797"/>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050">
                  <a:solidFill>
                    <a:schemeClr val="accent4">
                      <a:lumMod val="65000"/>
                      <a:lumOff val="35000"/>
                    </a:schemeClr>
                  </a:solidFill>
                  <a:latin typeface="+mn-ea"/>
                  <a:cs typeface="Hiragino Kaku Gothic Pro W3" charset="-128"/>
                </a:rPr>
                <a:t>修正可</a:t>
              </a:r>
              <a:endParaRPr kumimoji="1" lang="ja-JP" altLang="en-US" sz="1050">
                <a:solidFill>
                  <a:schemeClr val="accent4">
                    <a:lumMod val="65000"/>
                    <a:lumOff val="35000"/>
                  </a:schemeClr>
                </a:solidFill>
                <a:latin typeface="+mn-ea"/>
                <a:cs typeface="Hiragino Kaku Gothic Pro W3" charset="-128"/>
              </a:endParaRPr>
            </a:p>
          </p:txBody>
        </p:sp>
        <p:sp>
          <p:nvSpPr>
            <p:cNvPr id="1105" name="正方形/長方形 1104">
              <a:extLst>
                <a:ext uri="{FF2B5EF4-FFF2-40B4-BE49-F238E27FC236}">
                  <a16:creationId xmlns:a16="http://schemas.microsoft.com/office/drawing/2014/main" id="{2BA814AF-7F94-D0E4-F24D-583EC329EC00}"/>
                </a:ext>
              </a:extLst>
            </p:cNvPr>
            <p:cNvSpPr/>
            <p:nvPr/>
          </p:nvSpPr>
          <p:spPr>
            <a:xfrm>
              <a:off x="8277973" y="4618794"/>
              <a:ext cx="655822" cy="224557"/>
            </a:xfrm>
            <a:prstGeom prst="rect">
              <a:avLst/>
            </a:prstGeom>
            <a:solidFill>
              <a:schemeClr val="bg1">
                <a:lumMod val="7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050">
                  <a:solidFill>
                    <a:schemeClr val="accent4">
                      <a:lumMod val="65000"/>
                      <a:lumOff val="35000"/>
                    </a:schemeClr>
                  </a:solidFill>
                  <a:latin typeface="+mn-ea"/>
                  <a:cs typeface="Hiragino Kaku Gothic Pro W3" charset="-128"/>
                </a:rPr>
                <a:t>修正不可</a:t>
              </a:r>
              <a:endParaRPr kumimoji="1" lang="ja-JP" altLang="en-US" sz="1050">
                <a:solidFill>
                  <a:schemeClr val="accent4">
                    <a:lumMod val="65000"/>
                    <a:lumOff val="35000"/>
                  </a:schemeClr>
                </a:solidFill>
                <a:latin typeface="+mn-ea"/>
                <a:cs typeface="Hiragino Kaku Gothic Pro W3" charset="-128"/>
              </a:endParaRPr>
            </a:p>
          </p:txBody>
        </p:sp>
        <p:sp>
          <p:nvSpPr>
            <p:cNvPr id="1148" name="正方形/長方形 1147">
              <a:extLst>
                <a:ext uri="{FF2B5EF4-FFF2-40B4-BE49-F238E27FC236}">
                  <a16:creationId xmlns:a16="http://schemas.microsoft.com/office/drawing/2014/main" id="{9B235E9B-4E48-DE16-7AC2-DBD855CA2CE4}"/>
                </a:ext>
              </a:extLst>
            </p:cNvPr>
            <p:cNvSpPr/>
            <p:nvPr/>
          </p:nvSpPr>
          <p:spPr>
            <a:xfrm>
              <a:off x="8939023" y="4618794"/>
              <a:ext cx="864000" cy="22455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en-US" altLang="ja-JP" sz="1050">
                  <a:solidFill>
                    <a:schemeClr val="accent4">
                      <a:lumMod val="65000"/>
                      <a:lumOff val="35000"/>
                    </a:schemeClr>
                  </a:solidFill>
                  <a:latin typeface="+mn-ea"/>
                  <a:cs typeface="Hiragino Kaku Gothic Pro W3" charset="-128"/>
                </a:rPr>
                <a:t>※</a:t>
              </a:r>
              <a:r>
                <a:rPr lang="ja-JP" altLang="en-US" sz="1050">
                  <a:solidFill>
                    <a:schemeClr val="accent4">
                      <a:lumMod val="65000"/>
                      <a:lumOff val="35000"/>
                    </a:schemeClr>
                  </a:solidFill>
                  <a:latin typeface="+mn-ea"/>
                  <a:cs typeface="Hiragino Kaku Gothic Pro W3" charset="-128"/>
                </a:rPr>
                <a:t>行削除は可</a:t>
              </a:r>
              <a:endParaRPr kumimoji="1" lang="ja-JP" altLang="en-US" sz="1050">
                <a:solidFill>
                  <a:schemeClr val="accent4">
                    <a:lumMod val="65000"/>
                    <a:lumOff val="35000"/>
                  </a:schemeClr>
                </a:solidFill>
                <a:latin typeface="+mn-ea"/>
                <a:cs typeface="Hiragino Kaku Gothic Pro W3" charset="-128"/>
              </a:endParaRPr>
            </a:p>
          </p:txBody>
        </p:sp>
      </p:grpSp>
      <p:sp>
        <p:nvSpPr>
          <p:cNvPr id="8" name="テキスト ボックス 7">
            <a:extLst>
              <a:ext uri="{FF2B5EF4-FFF2-40B4-BE49-F238E27FC236}">
                <a16:creationId xmlns:a16="http://schemas.microsoft.com/office/drawing/2014/main" id="{5FF3B290-5D8F-3E05-2BCE-6620416F4774}"/>
              </a:ext>
            </a:extLst>
          </p:cNvPr>
          <p:cNvSpPr txBox="1"/>
          <p:nvPr/>
        </p:nvSpPr>
        <p:spPr bwMode="auto">
          <a:xfrm>
            <a:off x="1326035" y="3000341"/>
            <a:ext cx="5256000" cy="954107"/>
          </a:xfrm>
          <a:prstGeom prst="rect">
            <a:avLst/>
          </a:prstGeom>
          <a:solidFill>
            <a:srgbClr val="FEE8E9"/>
          </a:solidFill>
          <a:ln w="9525">
            <a:solidFill>
              <a:srgbClr val="C00000"/>
            </a:solidFill>
            <a:miter lim="800000"/>
            <a:headEnd/>
            <a:tailEnd/>
          </a:ln>
          <a:effectLst>
            <a:outerShdw blurRad="50800" dist="38100" dir="2700000" algn="tl" rotWithShape="0">
              <a:prstClr val="black">
                <a:alpha val="40000"/>
              </a:prstClr>
            </a:outerShdw>
          </a:effectLst>
        </p:spPr>
        <p:txBody>
          <a:bodyPr wrap="square">
            <a:spAutoFit/>
          </a:bodyPr>
          <a:lstStyle/>
          <a:p>
            <a:r>
              <a:rPr lang="ja-JP" altLang="en-US" sz="1400" b="1">
                <a:solidFill>
                  <a:schemeClr val="tx1">
                    <a:lumMod val="65000"/>
                    <a:lumOff val="35000"/>
                  </a:schemeClr>
                </a:solidFill>
              </a:rPr>
              <a:t>追加要求</a:t>
            </a:r>
            <a:endParaRPr lang="en-US" altLang="ja-JP" sz="1400" b="1">
              <a:solidFill>
                <a:schemeClr val="tx1">
                  <a:lumMod val="65000"/>
                  <a:lumOff val="35000"/>
                </a:schemeClr>
              </a:solidFill>
            </a:endParaRPr>
          </a:p>
          <a:p>
            <a:pPr marL="266700" indent="-266700">
              <a:buFont typeface="+mj-ea"/>
              <a:buAutoNum type="circleNumDbPlain"/>
            </a:pPr>
            <a:r>
              <a:rPr lang="ja-JP" altLang="en-US" sz="1400">
                <a:solidFill>
                  <a:schemeClr val="tx1">
                    <a:lumMod val="65000"/>
                    <a:lumOff val="35000"/>
                  </a:schemeClr>
                </a:solidFill>
              </a:rPr>
              <a:t>仕訳確認・修正用の伝票明細項目をスプレッドシート上に出力する</a:t>
            </a:r>
            <a:br>
              <a:rPr lang="en-US" altLang="ja-JP" sz="1400">
                <a:solidFill>
                  <a:schemeClr val="tx1">
                    <a:lumMod val="65000"/>
                    <a:lumOff val="35000"/>
                  </a:schemeClr>
                </a:solidFill>
              </a:rPr>
            </a:br>
            <a:r>
              <a:rPr lang="ja-JP" altLang="en-US" sz="1400">
                <a:solidFill>
                  <a:schemeClr val="tx1">
                    <a:lumMod val="65000"/>
                    <a:lumOff val="35000"/>
                  </a:schemeClr>
                </a:solidFill>
              </a:rPr>
              <a:t>└ 項目制御あり</a:t>
            </a:r>
            <a:r>
              <a:rPr lang="ja-JP" altLang="en-US" sz="1200">
                <a:solidFill>
                  <a:schemeClr val="tx1">
                    <a:lumMod val="65000"/>
                    <a:lumOff val="35000"/>
                  </a:schemeClr>
                </a:solidFill>
              </a:rPr>
              <a:t>（</a:t>
            </a:r>
            <a:r>
              <a:rPr lang="zh-TW" altLang="en-US" sz="1200">
                <a:solidFill>
                  <a:schemeClr val="tx1">
                    <a:lumMod val="65000"/>
                    <a:lumOff val="35000"/>
                  </a:schemeClr>
                </a:solidFill>
              </a:rPr>
              <a:t>勘定科目</a:t>
            </a:r>
            <a:r>
              <a:rPr lang="en-US" altLang="zh-TW" sz="1200">
                <a:solidFill>
                  <a:schemeClr val="tx1">
                    <a:lumMod val="65000"/>
                    <a:lumOff val="35000"/>
                  </a:schemeClr>
                </a:solidFill>
              </a:rPr>
              <a:t>/</a:t>
            </a:r>
            <a:r>
              <a:rPr lang="zh-TW" altLang="en-US" sz="1200">
                <a:solidFill>
                  <a:schemeClr val="tx1">
                    <a:lumMod val="65000"/>
                    <a:lumOff val="35000"/>
                  </a:schemeClr>
                </a:solidFill>
              </a:rPr>
              <a:t>伝票通貨額</a:t>
            </a:r>
            <a:r>
              <a:rPr lang="ja-JP" altLang="en-US" sz="1200">
                <a:solidFill>
                  <a:schemeClr val="tx1">
                    <a:lumMod val="65000"/>
                    <a:lumOff val="35000"/>
                  </a:schemeClr>
                </a:solidFill>
              </a:rPr>
              <a:t>の修正および行削除を許可）</a:t>
            </a:r>
            <a:endParaRPr lang="en-US" altLang="ja-JP" sz="1400">
              <a:solidFill>
                <a:schemeClr val="tx1">
                  <a:lumMod val="65000"/>
                  <a:lumOff val="35000"/>
                </a:schemeClr>
              </a:solidFill>
            </a:endParaRPr>
          </a:p>
          <a:p>
            <a:pPr marL="266700" indent="-266700">
              <a:buFont typeface="+mj-ea"/>
              <a:buAutoNum type="circleNumDbPlain"/>
            </a:pPr>
            <a:r>
              <a:rPr lang="en-US" altLang="ja-JP" sz="1400">
                <a:solidFill>
                  <a:schemeClr val="tx1">
                    <a:lumMod val="65000"/>
                    <a:lumOff val="35000"/>
                  </a:schemeClr>
                </a:solidFill>
              </a:rPr>
              <a:t>NEXUS</a:t>
            </a:r>
            <a:r>
              <a:rPr lang="ja-JP" altLang="en-US" sz="1400">
                <a:solidFill>
                  <a:schemeClr val="tx1">
                    <a:lumMod val="65000"/>
                    <a:lumOff val="35000"/>
                  </a:schemeClr>
                </a:solidFill>
              </a:rPr>
              <a:t>アップロード用の</a:t>
            </a:r>
            <a:r>
              <a:rPr lang="en-US" altLang="ja-JP" sz="1400">
                <a:solidFill>
                  <a:schemeClr val="tx1">
                    <a:lumMod val="65000"/>
                    <a:lumOff val="35000"/>
                  </a:schemeClr>
                </a:solidFill>
              </a:rPr>
              <a:t>TSV</a:t>
            </a:r>
            <a:r>
              <a:rPr lang="ja-JP" altLang="en-US" sz="1400">
                <a:solidFill>
                  <a:schemeClr val="tx1">
                    <a:lumMod val="65000"/>
                    <a:lumOff val="35000"/>
                  </a:schemeClr>
                </a:solidFill>
              </a:rPr>
              <a:t>形式に変換するボタンを追加する</a:t>
            </a:r>
          </a:p>
        </p:txBody>
      </p:sp>
      <p:sp>
        <p:nvSpPr>
          <p:cNvPr id="1127" name="テキスト ボックス 1126">
            <a:extLst>
              <a:ext uri="{FF2B5EF4-FFF2-40B4-BE49-F238E27FC236}">
                <a16:creationId xmlns:a16="http://schemas.microsoft.com/office/drawing/2014/main" id="{BC8651E2-D220-33F0-D15C-C48062D4243C}"/>
              </a:ext>
            </a:extLst>
          </p:cNvPr>
          <p:cNvSpPr txBox="1"/>
          <p:nvPr/>
        </p:nvSpPr>
        <p:spPr bwMode="auto">
          <a:xfrm>
            <a:off x="8850029" y="1807611"/>
            <a:ext cx="683945" cy="369332"/>
          </a:xfrm>
          <a:prstGeom prst="rect">
            <a:avLst/>
          </a:prstGeom>
          <a:noFill/>
          <a:ln w="9525">
            <a:noFill/>
            <a:miter lim="800000"/>
            <a:headEnd/>
            <a:tailEnd/>
          </a:ln>
        </p:spPr>
        <p:txBody>
          <a:bodyPr wrap="square" anchor="ctr">
            <a:spAutoFit/>
          </a:bodyPr>
          <a:lstStyle/>
          <a:p>
            <a:pPr algn="ctr"/>
            <a:r>
              <a:rPr lang="en-US" altLang="ja-JP" sz="900" b="1">
                <a:solidFill>
                  <a:srgbClr val="3F6797"/>
                </a:solidFill>
              </a:rPr>
              <a:t>Spread</a:t>
            </a:r>
          </a:p>
          <a:p>
            <a:pPr algn="ctr"/>
            <a:r>
              <a:rPr lang="en-US" altLang="ja-JP" sz="900" b="1">
                <a:solidFill>
                  <a:srgbClr val="3F6797"/>
                </a:solidFill>
              </a:rPr>
              <a:t>sheet</a:t>
            </a:r>
            <a:endParaRPr lang="ja-JP" altLang="en-US" sz="900" b="1">
              <a:solidFill>
                <a:srgbClr val="3F6797"/>
              </a:solidFill>
            </a:endParaRPr>
          </a:p>
        </p:txBody>
      </p:sp>
      <p:grpSp>
        <p:nvGrpSpPr>
          <p:cNvPr id="1128" name="グループ化 1127">
            <a:extLst>
              <a:ext uri="{FF2B5EF4-FFF2-40B4-BE49-F238E27FC236}">
                <a16:creationId xmlns:a16="http://schemas.microsoft.com/office/drawing/2014/main" id="{FC6B96E3-52A0-2703-E0B6-BF115298F80B}"/>
              </a:ext>
            </a:extLst>
          </p:cNvPr>
          <p:cNvGrpSpPr/>
          <p:nvPr/>
        </p:nvGrpSpPr>
        <p:grpSpPr>
          <a:xfrm>
            <a:off x="1505975" y="1574921"/>
            <a:ext cx="901745" cy="1019616"/>
            <a:chOff x="913342" y="3320992"/>
            <a:chExt cx="745244" cy="842656"/>
          </a:xfrm>
        </p:grpSpPr>
        <p:grpSp>
          <p:nvGrpSpPr>
            <p:cNvPr id="1129" name="グループ化 1128">
              <a:extLst>
                <a:ext uri="{FF2B5EF4-FFF2-40B4-BE49-F238E27FC236}">
                  <a16:creationId xmlns:a16="http://schemas.microsoft.com/office/drawing/2014/main" id="{CAB9AC22-1678-0757-A4CB-64DA1F1582D4}"/>
                </a:ext>
              </a:extLst>
            </p:cNvPr>
            <p:cNvGrpSpPr/>
            <p:nvPr/>
          </p:nvGrpSpPr>
          <p:grpSpPr>
            <a:xfrm>
              <a:off x="913342" y="3320992"/>
              <a:ext cx="745244" cy="655460"/>
              <a:chOff x="913341" y="3204459"/>
              <a:chExt cx="877739" cy="771993"/>
            </a:xfrm>
          </p:grpSpPr>
          <p:pic>
            <p:nvPicPr>
              <p:cNvPr id="1131" name="グラフィックス 1130">
                <a:extLst>
                  <a:ext uri="{FF2B5EF4-FFF2-40B4-BE49-F238E27FC236}">
                    <a16:creationId xmlns:a16="http://schemas.microsoft.com/office/drawing/2014/main" id="{A125A774-77AF-26D4-0F7B-B60BAD908F9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3341" y="3596121"/>
                <a:ext cx="380331" cy="380331"/>
              </a:xfrm>
              <a:prstGeom prst="rect">
                <a:avLst/>
              </a:prstGeom>
            </p:spPr>
          </p:pic>
          <p:pic>
            <p:nvPicPr>
              <p:cNvPr id="1132" name="グラフィックス 1131">
                <a:extLst>
                  <a:ext uri="{FF2B5EF4-FFF2-40B4-BE49-F238E27FC236}">
                    <a16:creationId xmlns:a16="http://schemas.microsoft.com/office/drawing/2014/main" id="{EBD6D9DD-485C-0329-D0E9-E7F622AD0466}"/>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49712" y="3204459"/>
                <a:ext cx="541368" cy="541368"/>
              </a:xfrm>
              <a:prstGeom prst="rect">
                <a:avLst/>
              </a:prstGeom>
            </p:spPr>
          </p:pic>
        </p:grpSp>
        <p:sp>
          <p:nvSpPr>
            <p:cNvPr id="1130" name="正方形/長方形 1129">
              <a:extLst>
                <a:ext uri="{FF2B5EF4-FFF2-40B4-BE49-F238E27FC236}">
                  <a16:creationId xmlns:a16="http://schemas.microsoft.com/office/drawing/2014/main" id="{6CE8B3EC-CB9E-1A63-1716-22A9592500FE}"/>
                </a:ext>
              </a:extLst>
            </p:cNvPr>
            <p:cNvSpPr/>
            <p:nvPr/>
          </p:nvSpPr>
          <p:spPr>
            <a:xfrm>
              <a:off x="1125180" y="3967851"/>
              <a:ext cx="373945" cy="195797"/>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i="0" u="none" strike="noStrike" kern="1200" cap="none" spc="0" normalizeH="0" baseline="0" noProof="0">
                  <a:ln>
                    <a:noFill/>
                  </a:ln>
                  <a:solidFill>
                    <a:srgbClr val="000000">
                      <a:lumMod val="65000"/>
                      <a:lumOff val="35000"/>
                    </a:srgbClr>
                  </a:solidFill>
                  <a:effectLst/>
                  <a:uLnTx/>
                  <a:uFillTx/>
                  <a:latin typeface="Meiryo UI"/>
                  <a:ea typeface="Meiryo UI"/>
                  <a:cs typeface="+mn-cs"/>
                </a:rPr>
                <a:t>経理</a:t>
              </a:r>
            </a:p>
          </p:txBody>
        </p:sp>
      </p:grpSp>
      <p:grpSp>
        <p:nvGrpSpPr>
          <p:cNvPr id="1134" name="グループ化 1133">
            <a:extLst>
              <a:ext uri="{FF2B5EF4-FFF2-40B4-BE49-F238E27FC236}">
                <a16:creationId xmlns:a16="http://schemas.microsoft.com/office/drawing/2014/main" id="{356C0393-CD9D-EA38-D9AB-AA1D10CACE63}"/>
              </a:ext>
            </a:extLst>
          </p:cNvPr>
          <p:cNvGrpSpPr/>
          <p:nvPr/>
        </p:nvGrpSpPr>
        <p:grpSpPr>
          <a:xfrm>
            <a:off x="8579908" y="2944383"/>
            <a:ext cx="901745" cy="1019616"/>
            <a:chOff x="913342" y="3320992"/>
            <a:chExt cx="745244" cy="842656"/>
          </a:xfrm>
        </p:grpSpPr>
        <p:grpSp>
          <p:nvGrpSpPr>
            <p:cNvPr id="1135" name="グループ化 1134">
              <a:extLst>
                <a:ext uri="{FF2B5EF4-FFF2-40B4-BE49-F238E27FC236}">
                  <a16:creationId xmlns:a16="http://schemas.microsoft.com/office/drawing/2014/main" id="{C6282209-03FE-2B78-960C-D9FFFE89D9BE}"/>
                </a:ext>
              </a:extLst>
            </p:cNvPr>
            <p:cNvGrpSpPr/>
            <p:nvPr/>
          </p:nvGrpSpPr>
          <p:grpSpPr>
            <a:xfrm>
              <a:off x="913342" y="3320992"/>
              <a:ext cx="745244" cy="655460"/>
              <a:chOff x="913341" y="3204459"/>
              <a:chExt cx="877739" cy="771993"/>
            </a:xfrm>
          </p:grpSpPr>
          <p:pic>
            <p:nvPicPr>
              <p:cNvPr id="1137" name="グラフィックス 1136">
                <a:extLst>
                  <a:ext uri="{FF2B5EF4-FFF2-40B4-BE49-F238E27FC236}">
                    <a16:creationId xmlns:a16="http://schemas.microsoft.com/office/drawing/2014/main" id="{C2290459-AA57-11DD-5A4F-F82DA0558ED1}"/>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3341" y="3596121"/>
                <a:ext cx="380331" cy="380331"/>
              </a:xfrm>
              <a:prstGeom prst="rect">
                <a:avLst/>
              </a:prstGeom>
            </p:spPr>
          </p:pic>
          <p:pic>
            <p:nvPicPr>
              <p:cNvPr id="1138" name="グラフィックス 1137">
                <a:extLst>
                  <a:ext uri="{FF2B5EF4-FFF2-40B4-BE49-F238E27FC236}">
                    <a16:creationId xmlns:a16="http://schemas.microsoft.com/office/drawing/2014/main" id="{7B1739A1-AA18-B062-E398-47C51581C616}"/>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49712" y="3204459"/>
                <a:ext cx="541368" cy="541368"/>
              </a:xfrm>
              <a:prstGeom prst="rect">
                <a:avLst/>
              </a:prstGeom>
            </p:spPr>
          </p:pic>
        </p:grpSp>
        <p:sp>
          <p:nvSpPr>
            <p:cNvPr id="1136" name="正方形/長方形 1135">
              <a:extLst>
                <a:ext uri="{FF2B5EF4-FFF2-40B4-BE49-F238E27FC236}">
                  <a16:creationId xmlns:a16="http://schemas.microsoft.com/office/drawing/2014/main" id="{C58D2578-DF90-9392-F924-8F39389F4299}"/>
                </a:ext>
              </a:extLst>
            </p:cNvPr>
            <p:cNvSpPr/>
            <p:nvPr/>
          </p:nvSpPr>
          <p:spPr>
            <a:xfrm>
              <a:off x="1125180" y="3967851"/>
              <a:ext cx="373945" cy="195797"/>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i="0" u="none" strike="noStrike" kern="1200" cap="none" spc="0" normalizeH="0" baseline="0" noProof="0">
                  <a:ln>
                    <a:noFill/>
                  </a:ln>
                  <a:solidFill>
                    <a:srgbClr val="000000">
                      <a:lumMod val="65000"/>
                      <a:lumOff val="35000"/>
                    </a:srgbClr>
                  </a:solidFill>
                  <a:effectLst/>
                  <a:uLnTx/>
                  <a:uFillTx/>
                  <a:latin typeface="Meiryo UI"/>
                  <a:ea typeface="Meiryo UI"/>
                  <a:cs typeface="+mn-cs"/>
                </a:rPr>
                <a:t>経理</a:t>
              </a:r>
            </a:p>
          </p:txBody>
        </p:sp>
      </p:grpSp>
      <p:sp>
        <p:nvSpPr>
          <p:cNvPr id="1139" name="正方形/長方形 1138">
            <a:extLst>
              <a:ext uri="{FF2B5EF4-FFF2-40B4-BE49-F238E27FC236}">
                <a16:creationId xmlns:a16="http://schemas.microsoft.com/office/drawing/2014/main" id="{E0CCC030-3D81-7016-B296-5C77843E68EB}"/>
              </a:ext>
            </a:extLst>
          </p:cNvPr>
          <p:cNvSpPr/>
          <p:nvPr/>
        </p:nvSpPr>
        <p:spPr>
          <a:xfrm>
            <a:off x="9487776" y="1508660"/>
            <a:ext cx="452473" cy="23691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i="0" u="none" strike="noStrike" kern="1200" cap="none" spc="0" normalizeH="0" baseline="0" noProof="0">
                <a:ln>
                  <a:noFill/>
                </a:ln>
                <a:solidFill>
                  <a:srgbClr val="C00000"/>
                </a:solidFill>
                <a:effectLst/>
                <a:uLnTx/>
                <a:uFillTx/>
                <a:latin typeface="Meiryo UI"/>
                <a:ea typeface="Meiryo UI"/>
                <a:cs typeface="+mn-cs"/>
              </a:rPr>
              <a:t>②</a:t>
            </a:r>
          </a:p>
        </p:txBody>
      </p:sp>
      <p:sp>
        <p:nvSpPr>
          <p:cNvPr id="1141" name="正方形/長方形 1140">
            <a:extLst>
              <a:ext uri="{FF2B5EF4-FFF2-40B4-BE49-F238E27FC236}">
                <a16:creationId xmlns:a16="http://schemas.microsoft.com/office/drawing/2014/main" id="{8202B84B-612A-17A3-1C37-EF01AD9329EC}"/>
              </a:ext>
            </a:extLst>
          </p:cNvPr>
          <p:cNvSpPr/>
          <p:nvPr/>
        </p:nvSpPr>
        <p:spPr>
          <a:xfrm>
            <a:off x="9567939" y="1471761"/>
            <a:ext cx="1836000" cy="898715"/>
          </a:xfrm>
          <a:prstGeom prst="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endParaRPr kumimoji="1" lang="ja-JP" altLang="en-US" sz="1400">
              <a:solidFill>
                <a:schemeClr val="accent4">
                  <a:lumMod val="65000"/>
                  <a:lumOff val="35000"/>
                </a:schemeClr>
              </a:solidFill>
              <a:latin typeface="+mn-ea"/>
              <a:cs typeface="Hiragino Kaku Gothic Pro W3" charset="-128"/>
            </a:endParaRPr>
          </a:p>
        </p:txBody>
      </p:sp>
      <p:sp>
        <p:nvSpPr>
          <p:cNvPr id="1142" name="正方形/長方形 1141">
            <a:extLst>
              <a:ext uri="{FF2B5EF4-FFF2-40B4-BE49-F238E27FC236}">
                <a16:creationId xmlns:a16="http://schemas.microsoft.com/office/drawing/2014/main" id="{00D60D8E-F328-64AC-2758-FED8B9163845}"/>
              </a:ext>
            </a:extLst>
          </p:cNvPr>
          <p:cNvSpPr/>
          <p:nvPr/>
        </p:nvSpPr>
        <p:spPr>
          <a:xfrm>
            <a:off x="6607098" y="1508660"/>
            <a:ext cx="452473" cy="23691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a:solidFill>
                  <a:srgbClr val="C00000"/>
                </a:solidFill>
                <a:latin typeface="Meiryo UI"/>
                <a:ea typeface="Meiryo UI"/>
              </a:rPr>
              <a:t>①</a:t>
            </a:r>
            <a:endParaRPr kumimoji="1" lang="ja-JP" altLang="en-US" sz="1400" i="0" u="none" strike="noStrike" kern="1200" cap="none" spc="0" normalizeH="0" baseline="0" noProof="0">
              <a:ln>
                <a:noFill/>
              </a:ln>
              <a:solidFill>
                <a:srgbClr val="C00000"/>
              </a:solidFill>
              <a:effectLst/>
              <a:uLnTx/>
              <a:uFillTx/>
              <a:latin typeface="Meiryo UI"/>
              <a:ea typeface="Meiryo UI"/>
              <a:cs typeface="+mn-cs"/>
            </a:endParaRPr>
          </a:p>
        </p:txBody>
      </p:sp>
      <p:sp>
        <p:nvSpPr>
          <p:cNvPr id="1143" name="正方形/長方形 1142">
            <a:extLst>
              <a:ext uri="{FF2B5EF4-FFF2-40B4-BE49-F238E27FC236}">
                <a16:creationId xmlns:a16="http://schemas.microsoft.com/office/drawing/2014/main" id="{95E68DD5-6C4D-03A7-29F2-FBCFD00D87CF}"/>
              </a:ext>
            </a:extLst>
          </p:cNvPr>
          <p:cNvSpPr/>
          <p:nvPr/>
        </p:nvSpPr>
        <p:spPr>
          <a:xfrm>
            <a:off x="6670135" y="1471761"/>
            <a:ext cx="2848128" cy="2514468"/>
          </a:xfrm>
          <a:prstGeom prst="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endParaRPr kumimoji="1" lang="ja-JP" altLang="en-US" sz="1400">
              <a:solidFill>
                <a:schemeClr val="accent4">
                  <a:lumMod val="65000"/>
                  <a:lumOff val="35000"/>
                </a:schemeClr>
              </a:solidFill>
              <a:latin typeface="+mn-ea"/>
              <a:cs typeface="Hiragino Kaku Gothic Pro W3" charset="-128"/>
            </a:endParaRPr>
          </a:p>
        </p:txBody>
      </p:sp>
      <p:sp>
        <p:nvSpPr>
          <p:cNvPr id="1144" name="正方形/長方形 1143">
            <a:extLst>
              <a:ext uri="{FF2B5EF4-FFF2-40B4-BE49-F238E27FC236}">
                <a16:creationId xmlns:a16="http://schemas.microsoft.com/office/drawing/2014/main" id="{AD9BE503-79FA-DEC5-4D11-8B45968C868C}"/>
              </a:ext>
            </a:extLst>
          </p:cNvPr>
          <p:cNvSpPr/>
          <p:nvPr/>
        </p:nvSpPr>
        <p:spPr>
          <a:xfrm>
            <a:off x="394315" y="4997759"/>
            <a:ext cx="452473" cy="23691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a:solidFill>
                  <a:srgbClr val="C00000"/>
                </a:solidFill>
                <a:effectLst>
                  <a:glow rad="127000">
                    <a:schemeClr val="bg1"/>
                  </a:glow>
                </a:effectLst>
                <a:latin typeface="Meiryo UI"/>
                <a:ea typeface="Meiryo UI"/>
              </a:rPr>
              <a:t>①</a:t>
            </a:r>
            <a:endParaRPr kumimoji="1" lang="ja-JP" altLang="en-US" sz="1400" i="0" u="none" strike="noStrike" kern="1200" cap="none" spc="0" normalizeH="0" baseline="0" noProof="0">
              <a:ln>
                <a:noFill/>
              </a:ln>
              <a:solidFill>
                <a:srgbClr val="C00000"/>
              </a:solidFill>
              <a:effectLst>
                <a:glow rad="127000">
                  <a:schemeClr val="bg1"/>
                </a:glow>
              </a:effectLst>
              <a:uLnTx/>
              <a:uFillTx/>
              <a:latin typeface="Meiryo UI"/>
              <a:ea typeface="Meiryo UI"/>
              <a:cs typeface="+mn-cs"/>
            </a:endParaRPr>
          </a:p>
        </p:txBody>
      </p:sp>
      <p:sp>
        <p:nvSpPr>
          <p:cNvPr id="1145" name="正方形/長方形 1144">
            <a:extLst>
              <a:ext uri="{FF2B5EF4-FFF2-40B4-BE49-F238E27FC236}">
                <a16:creationId xmlns:a16="http://schemas.microsoft.com/office/drawing/2014/main" id="{1BF183A0-93A5-9D10-E3EA-F2896CA197BB}"/>
              </a:ext>
            </a:extLst>
          </p:cNvPr>
          <p:cNvSpPr/>
          <p:nvPr/>
        </p:nvSpPr>
        <p:spPr>
          <a:xfrm>
            <a:off x="784927" y="4997759"/>
            <a:ext cx="10619012" cy="1033126"/>
          </a:xfrm>
          <a:prstGeom prst="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endParaRPr kumimoji="1" lang="ja-JP" altLang="en-US" sz="1400">
              <a:solidFill>
                <a:schemeClr val="accent4">
                  <a:lumMod val="65000"/>
                  <a:lumOff val="35000"/>
                </a:schemeClr>
              </a:solidFill>
              <a:latin typeface="+mn-ea"/>
              <a:cs typeface="Hiragino Kaku Gothic Pro W3" charset="-128"/>
            </a:endParaRPr>
          </a:p>
        </p:txBody>
      </p:sp>
      <p:sp>
        <p:nvSpPr>
          <p:cNvPr id="1146" name="正方形/長方形 1145">
            <a:extLst>
              <a:ext uri="{FF2B5EF4-FFF2-40B4-BE49-F238E27FC236}">
                <a16:creationId xmlns:a16="http://schemas.microsoft.com/office/drawing/2014/main" id="{89C1848D-338D-0221-EC37-ED340894595C}"/>
              </a:ext>
            </a:extLst>
          </p:cNvPr>
          <p:cNvSpPr/>
          <p:nvPr/>
        </p:nvSpPr>
        <p:spPr>
          <a:xfrm>
            <a:off x="6560119" y="4587161"/>
            <a:ext cx="452473" cy="23691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i="0" u="none" strike="noStrike" kern="1200" cap="none" spc="0" normalizeH="0" baseline="0" noProof="0">
                <a:ln>
                  <a:noFill/>
                </a:ln>
                <a:solidFill>
                  <a:srgbClr val="C00000"/>
                </a:solidFill>
                <a:effectLst>
                  <a:glow rad="127000">
                    <a:schemeClr val="bg1"/>
                  </a:glow>
                </a:effectLst>
                <a:uLnTx/>
                <a:uFillTx/>
                <a:latin typeface="Meiryo UI"/>
                <a:ea typeface="Meiryo UI"/>
                <a:cs typeface="+mn-cs"/>
              </a:rPr>
              <a:t>②</a:t>
            </a:r>
          </a:p>
        </p:txBody>
      </p:sp>
      <p:sp>
        <p:nvSpPr>
          <p:cNvPr id="1147" name="正方形/長方形 1146">
            <a:extLst>
              <a:ext uri="{FF2B5EF4-FFF2-40B4-BE49-F238E27FC236}">
                <a16:creationId xmlns:a16="http://schemas.microsoft.com/office/drawing/2014/main" id="{BA5BC982-93FF-C1D1-EB97-1F11BEACAB2B}"/>
              </a:ext>
            </a:extLst>
          </p:cNvPr>
          <p:cNvSpPr/>
          <p:nvPr/>
        </p:nvSpPr>
        <p:spPr>
          <a:xfrm>
            <a:off x="6963205" y="4527573"/>
            <a:ext cx="1185912" cy="340149"/>
          </a:xfrm>
          <a:prstGeom prst="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endParaRPr kumimoji="1" lang="ja-JP" altLang="en-US" sz="1400">
              <a:solidFill>
                <a:schemeClr val="accent4">
                  <a:lumMod val="65000"/>
                  <a:lumOff val="35000"/>
                </a:schemeClr>
              </a:solidFill>
              <a:latin typeface="+mn-ea"/>
              <a:cs typeface="Hiragino Kaku Gothic Pro W3" charset="-128"/>
            </a:endParaRPr>
          </a:p>
        </p:txBody>
      </p:sp>
      <p:sp>
        <p:nvSpPr>
          <p:cNvPr id="1120" name="円弧 1119">
            <a:extLst>
              <a:ext uri="{FF2B5EF4-FFF2-40B4-BE49-F238E27FC236}">
                <a16:creationId xmlns:a16="http://schemas.microsoft.com/office/drawing/2014/main" id="{310089A8-C02E-6604-5811-21578A7C7BF0}"/>
              </a:ext>
            </a:extLst>
          </p:cNvPr>
          <p:cNvSpPr/>
          <p:nvPr/>
        </p:nvSpPr>
        <p:spPr>
          <a:xfrm rot="15114704">
            <a:off x="7432359" y="2388496"/>
            <a:ext cx="5179735" cy="4366184"/>
          </a:xfrm>
          <a:prstGeom prst="arc">
            <a:avLst>
              <a:gd name="adj1" fmla="val 17930625"/>
              <a:gd name="adj2" fmla="val 20912714"/>
            </a:avLst>
          </a:prstGeom>
          <a:ln w="57150">
            <a:solidFill>
              <a:schemeClr val="bg1">
                <a:lumMod val="85000"/>
              </a:schemeClr>
            </a:solidFill>
            <a:head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52" name="テキスト ボックス 1151">
            <a:extLst>
              <a:ext uri="{FF2B5EF4-FFF2-40B4-BE49-F238E27FC236}">
                <a16:creationId xmlns:a16="http://schemas.microsoft.com/office/drawing/2014/main" id="{0ABA4F0E-3085-5785-D45E-33377F1A0F43}"/>
              </a:ext>
            </a:extLst>
          </p:cNvPr>
          <p:cNvSpPr txBox="1"/>
          <p:nvPr/>
        </p:nvSpPr>
        <p:spPr bwMode="auto">
          <a:xfrm>
            <a:off x="7850294" y="6207780"/>
            <a:ext cx="4203867" cy="369332"/>
          </a:xfrm>
          <a:prstGeom prst="rect">
            <a:avLst/>
          </a:prstGeom>
          <a:noFill/>
          <a:ln w="9525">
            <a:noFill/>
            <a:miter lim="800000"/>
            <a:headEnd/>
            <a:tailEnd/>
          </a:ln>
        </p:spPr>
        <p:txBody>
          <a:bodyPr wrap="square">
            <a:spAutoFit/>
          </a:bodyPr>
          <a:lstStyle/>
          <a:p>
            <a:r>
              <a:rPr lang="en-US" altLang="ja-JP" sz="900">
                <a:solidFill>
                  <a:schemeClr val="tx1">
                    <a:lumMod val="65000"/>
                    <a:lumOff val="35000"/>
                  </a:schemeClr>
                </a:solidFill>
              </a:rPr>
              <a:t>※</a:t>
            </a:r>
            <a:r>
              <a:rPr lang="ja-JP" altLang="en-US" sz="900">
                <a:solidFill>
                  <a:schemeClr val="tx1">
                    <a:lumMod val="65000"/>
                    <a:lumOff val="35000"/>
                  </a:schemeClr>
                </a:solidFill>
              </a:rPr>
              <a:t>来週の火曜日に経理に対して合意を取る予定だが、</a:t>
            </a:r>
          </a:p>
          <a:p>
            <a:r>
              <a:rPr lang="ja-JP" altLang="en-US" sz="900">
                <a:solidFill>
                  <a:schemeClr val="tx1">
                    <a:lumMod val="65000"/>
                    <a:lumOff val="35000"/>
                  </a:schemeClr>
                </a:solidFill>
              </a:rPr>
              <a:t>　経理的にも仕訳を確認するプロセスを入れる方が望ましいため、上記の方針になる想定</a:t>
            </a:r>
          </a:p>
        </p:txBody>
      </p:sp>
      <p:sp>
        <p:nvSpPr>
          <p:cNvPr id="5" name="正方形/長方形 4">
            <a:extLst>
              <a:ext uri="{FF2B5EF4-FFF2-40B4-BE49-F238E27FC236}">
                <a16:creationId xmlns:a16="http://schemas.microsoft.com/office/drawing/2014/main" id="{9A4FD841-3535-09D1-0CDA-5CDDEFE37F2A}"/>
              </a:ext>
            </a:extLst>
          </p:cNvPr>
          <p:cNvSpPr/>
          <p:nvPr/>
        </p:nvSpPr>
        <p:spPr>
          <a:xfrm>
            <a:off x="9713779" y="112141"/>
            <a:ext cx="2275021" cy="349005"/>
          </a:xfrm>
          <a:prstGeom prst="rect">
            <a:avLst/>
          </a:prstGeom>
          <a:solidFill>
            <a:srgbClr val="3F6797"/>
          </a:solidFill>
          <a:ln w="9525">
            <a:solidFill>
              <a:srgbClr val="3F679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altLang="ja-JP" sz="1100">
                <a:solidFill>
                  <a:schemeClr val="bg1"/>
                </a:solidFill>
                <a:latin typeface="Meiryo UI" panose="020B0604030504040204" pitchFamily="50" charset="-128"/>
                <a:ea typeface="Meiryo UI" panose="020B0604030504040204" pitchFamily="50" charset="-128"/>
              </a:rPr>
              <a:t>3/7 </a:t>
            </a:r>
            <a:r>
              <a:rPr lang="ja-JP" altLang="en-US" sz="1100">
                <a:solidFill>
                  <a:schemeClr val="bg1"/>
                </a:solidFill>
                <a:latin typeface="Meiryo UI" panose="020B0604030504040204" pitchFamily="50" charset="-128"/>
                <a:ea typeface="Meiryo UI" panose="020B0604030504040204" pitchFamily="50" charset="-128"/>
              </a:rPr>
              <a:t>基盤</a:t>
            </a:r>
            <a:r>
              <a:rPr lang="en-US" altLang="ja-JP" sz="1100">
                <a:solidFill>
                  <a:schemeClr val="bg1"/>
                </a:solidFill>
                <a:latin typeface="Meiryo UI" panose="020B0604030504040204" pitchFamily="50" charset="-128"/>
                <a:ea typeface="Meiryo UI" panose="020B0604030504040204" pitchFamily="50" charset="-128"/>
              </a:rPr>
              <a:t>U</a:t>
            </a:r>
            <a:r>
              <a:rPr lang="ja-JP" altLang="en-US" sz="1100">
                <a:solidFill>
                  <a:schemeClr val="bg1"/>
                </a:solidFill>
                <a:latin typeface="Meiryo UI" panose="020B0604030504040204" pitchFamily="50" charset="-128"/>
                <a:ea typeface="Meiryo UI" panose="020B0604030504040204" pitchFamily="50" charset="-128"/>
              </a:rPr>
              <a:t>向け　</a:t>
            </a:r>
            <a:r>
              <a:rPr lang="en-US" altLang="ja-JP" sz="1100">
                <a:solidFill>
                  <a:schemeClr val="bg1"/>
                </a:solidFill>
                <a:latin typeface="Meiryo UI" panose="020B0604030504040204" pitchFamily="50" charset="-128"/>
                <a:ea typeface="Meiryo UI" panose="020B0604030504040204" pitchFamily="50" charset="-128"/>
              </a:rPr>
              <a:t>Update</a:t>
            </a:r>
          </a:p>
        </p:txBody>
      </p:sp>
      <p:sp>
        <p:nvSpPr>
          <p:cNvPr id="7" name="正方形/長方形 6">
            <a:extLst>
              <a:ext uri="{FF2B5EF4-FFF2-40B4-BE49-F238E27FC236}">
                <a16:creationId xmlns:a16="http://schemas.microsoft.com/office/drawing/2014/main" id="{B8BCC064-6AE4-32D2-81E8-6B3E24037622}"/>
              </a:ext>
            </a:extLst>
          </p:cNvPr>
          <p:cNvSpPr/>
          <p:nvPr/>
        </p:nvSpPr>
        <p:spPr>
          <a:xfrm>
            <a:off x="4964850" y="4587161"/>
            <a:ext cx="452473" cy="23691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i="0" u="none" strike="noStrike" kern="1200" cap="none" spc="0" normalizeH="0" baseline="0" noProof="0">
                <a:ln>
                  <a:noFill/>
                </a:ln>
                <a:solidFill>
                  <a:srgbClr val="C00000"/>
                </a:solidFill>
                <a:effectLst>
                  <a:glow rad="127000">
                    <a:schemeClr val="bg1"/>
                  </a:glow>
                </a:effectLst>
                <a:uLnTx/>
                <a:uFillTx/>
                <a:latin typeface="Meiryo UI"/>
                <a:ea typeface="Meiryo UI"/>
                <a:cs typeface="+mn-cs"/>
              </a:rPr>
              <a:t>①</a:t>
            </a:r>
          </a:p>
        </p:txBody>
      </p:sp>
      <p:sp>
        <p:nvSpPr>
          <p:cNvPr id="9" name="正方形/長方形 8">
            <a:extLst>
              <a:ext uri="{FF2B5EF4-FFF2-40B4-BE49-F238E27FC236}">
                <a16:creationId xmlns:a16="http://schemas.microsoft.com/office/drawing/2014/main" id="{FE4C7EC8-60B7-D2E2-ED8D-6159C7F41A1E}"/>
              </a:ext>
            </a:extLst>
          </p:cNvPr>
          <p:cNvSpPr/>
          <p:nvPr/>
        </p:nvSpPr>
        <p:spPr>
          <a:xfrm>
            <a:off x="5367936" y="4527573"/>
            <a:ext cx="1185912" cy="340149"/>
          </a:xfrm>
          <a:prstGeom prst="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endParaRPr kumimoji="1" lang="ja-JP" altLang="en-US" sz="1400">
              <a:solidFill>
                <a:schemeClr val="accent4">
                  <a:lumMod val="65000"/>
                  <a:lumOff val="35000"/>
                </a:schemeClr>
              </a:solidFill>
              <a:latin typeface="+mn-ea"/>
              <a:cs typeface="Hiragino Kaku Gothic Pro W3" charset="-128"/>
            </a:endParaRPr>
          </a:p>
        </p:txBody>
      </p:sp>
      <p:sp>
        <p:nvSpPr>
          <p:cNvPr id="11" name="四角形: 角を丸くする 10">
            <a:extLst>
              <a:ext uri="{FF2B5EF4-FFF2-40B4-BE49-F238E27FC236}">
                <a16:creationId xmlns:a16="http://schemas.microsoft.com/office/drawing/2014/main" id="{F88758C2-77D4-C859-C70A-2A9B3F4EF506}"/>
              </a:ext>
            </a:extLst>
          </p:cNvPr>
          <p:cNvSpPr/>
          <p:nvPr/>
        </p:nvSpPr>
        <p:spPr>
          <a:xfrm>
            <a:off x="10446558" y="6573212"/>
            <a:ext cx="1542242" cy="214905"/>
          </a:xfrm>
          <a:prstGeom prst="roundRect">
            <a:avLst/>
          </a:prstGeom>
          <a:solidFill>
            <a:srgbClr val="3F6797"/>
          </a:solidFill>
          <a:ln w="9525">
            <a:solidFill>
              <a:srgbClr val="3F679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altLang="ja-JP" sz="1000">
                <a:solidFill>
                  <a:schemeClr val="bg1"/>
                </a:solidFill>
                <a:latin typeface="Meiryo UI" panose="020B0604030504040204" pitchFamily="50" charset="-128"/>
                <a:ea typeface="Meiryo UI" panose="020B0604030504040204" pitchFamily="50" charset="-128"/>
              </a:rPr>
              <a:t>3/13 </a:t>
            </a:r>
            <a:r>
              <a:rPr lang="ja-JP" altLang="en-US" sz="1000">
                <a:solidFill>
                  <a:schemeClr val="bg1"/>
                </a:solidFill>
                <a:latin typeface="Meiryo UI" panose="020B0604030504040204" pitchFamily="50" charset="-128"/>
                <a:ea typeface="Meiryo UI" panose="020B0604030504040204" pitchFamily="50" charset="-128"/>
              </a:rPr>
              <a:t>ファイナンス合意済？</a:t>
            </a:r>
            <a:endParaRPr lang="en-US" altLang="ja-JP" sz="1000">
              <a:solidFill>
                <a:schemeClr val="bg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3938176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 name="グループ化 53">
            <a:extLst>
              <a:ext uri="{FF2B5EF4-FFF2-40B4-BE49-F238E27FC236}">
                <a16:creationId xmlns:a16="http://schemas.microsoft.com/office/drawing/2014/main" id="{DCBC5319-1E54-9505-1509-A3FF98CD91E6}"/>
              </a:ext>
            </a:extLst>
          </p:cNvPr>
          <p:cNvGrpSpPr/>
          <p:nvPr/>
        </p:nvGrpSpPr>
        <p:grpSpPr>
          <a:xfrm>
            <a:off x="6695832" y="1574921"/>
            <a:ext cx="901745" cy="1019616"/>
            <a:chOff x="913342" y="3320992"/>
            <a:chExt cx="745244" cy="842656"/>
          </a:xfrm>
        </p:grpSpPr>
        <p:grpSp>
          <p:nvGrpSpPr>
            <p:cNvPr id="53" name="グループ化 52">
              <a:extLst>
                <a:ext uri="{FF2B5EF4-FFF2-40B4-BE49-F238E27FC236}">
                  <a16:creationId xmlns:a16="http://schemas.microsoft.com/office/drawing/2014/main" id="{1978E702-4D61-863C-5180-E2B3CEFF1773}"/>
                </a:ext>
              </a:extLst>
            </p:cNvPr>
            <p:cNvGrpSpPr/>
            <p:nvPr/>
          </p:nvGrpSpPr>
          <p:grpSpPr>
            <a:xfrm>
              <a:off x="913342" y="3320992"/>
              <a:ext cx="745244" cy="655460"/>
              <a:chOff x="913341" y="3204459"/>
              <a:chExt cx="877739" cy="771993"/>
            </a:xfrm>
          </p:grpSpPr>
          <p:pic>
            <p:nvPicPr>
              <p:cNvPr id="43" name="グラフィックス 42">
                <a:extLst>
                  <a:ext uri="{FF2B5EF4-FFF2-40B4-BE49-F238E27FC236}">
                    <a16:creationId xmlns:a16="http://schemas.microsoft.com/office/drawing/2014/main" id="{313C718F-C68E-22B0-071B-9A6384CC676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3341" y="3596121"/>
                <a:ext cx="380331" cy="380331"/>
              </a:xfrm>
              <a:prstGeom prst="rect">
                <a:avLst/>
              </a:prstGeom>
            </p:spPr>
          </p:pic>
          <p:pic>
            <p:nvPicPr>
              <p:cNvPr id="44" name="グラフィックス 43">
                <a:extLst>
                  <a:ext uri="{FF2B5EF4-FFF2-40B4-BE49-F238E27FC236}">
                    <a16:creationId xmlns:a16="http://schemas.microsoft.com/office/drawing/2014/main" id="{C7204094-A29A-9F16-14A6-019AF38BF657}"/>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49712" y="3204459"/>
                <a:ext cx="541368" cy="541368"/>
              </a:xfrm>
              <a:prstGeom prst="rect">
                <a:avLst/>
              </a:prstGeom>
            </p:spPr>
          </p:pic>
        </p:grpSp>
        <p:sp>
          <p:nvSpPr>
            <p:cNvPr id="45" name="正方形/長方形 44">
              <a:extLst>
                <a:ext uri="{FF2B5EF4-FFF2-40B4-BE49-F238E27FC236}">
                  <a16:creationId xmlns:a16="http://schemas.microsoft.com/office/drawing/2014/main" id="{1C8E4BE8-0FB8-C931-091E-3D2E7D5CDC1A}"/>
                </a:ext>
              </a:extLst>
            </p:cNvPr>
            <p:cNvSpPr/>
            <p:nvPr/>
          </p:nvSpPr>
          <p:spPr>
            <a:xfrm>
              <a:off x="1125180" y="3967851"/>
              <a:ext cx="373945" cy="195797"/>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i="0" u="none" strike="noStrike" kern="1200" cap="none" spc="0" normalizeH="0" baseline="0" noProof="0">
                  <a:ln>
                    <a:noFill/>
                  </a:ln>
                  <a:solidFill>
                    <a:srgbClr val="000000">
                      <a:lumMod val="65000"/>
                      <a:lumOff val="35000"/>
                    </a:srgbClr>
                  </a:solidFill>
                  <a:effectLst/>
                  <a:uLnTx/>
                  <a:uFillTx/>
                  <a:latin typeface="Meiryo UI"/>
                  <a:ea typeface="Meiryo UI"/>
                  <a:cs typeface="+mn-cs"/>
                </a:rPr>
                <a:t>経理</a:t>
              </a:r>
            </a:p>
          </p:txBody>
        </p:sp>
      </p:grpSp>
      <p:pic>
        <p:nvPicPr>
          <p:cNvPr id="51" name="グラフィックス 50">
            <a:extLst>
              <a:ext uri="{FF2B5EF4-FFF2-40B4-BE49-F238E27FC236}">
                <a16:creationId xmlns:a16="http://schemas.microsoft.com/office/drawing/2014/main" id="{3900B2E3-2E84-AE03-1F57-8D1D1A3B46A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646155" y="1545574"/>
            <a:ext cx="732393" cy="732393"/>
          </a:xfrm>
          <a:prstGeom prst="rect">
            <a:avLst/>
          </a:prstGeom>
        </p:spPr>
      </p:pic>
      <p:sp>
        <p:nvSpPr>
          <p:cNvPr id="52" name="テキスト ボックス 51">
            <a:extLst>
              <a:ext uri="{FF2B5EF4-FFF2-40B4-BE49-F238E27FC236}">
                <a16:creationId xmlns:a16="http://schemas.microsoft.com/office/drawing/2014/main" id="{C618E02F-89AE-80E4-14F3-25C44D978EE9}"/>
              </a:ext>
            </a:extLst>
          </p:cNvPr>
          <p:cNvSpPr txBox="1"/>
          <p:nvPr/>
        </p:nvSpPr>
        <p:spPr bwMode="auto">
          <a:xfrm>
            <a:off x="10701467" y="1866385"/>
            <a:ext cx="621768" cy="327720"/>
          </a:xfrm>
          <a:prstGeom prst="rect">
            <a:avLst/>
          </a:prstGeom>
          <a:noFill/>
          <a:ln w="9525">
            <a:noFill/>
            <a:miter lim="800000"/>
            <a:headEnd/>
            <a:tailEnd/>
          </a:ln>
        </p:spPr>
        <p:txBody>
          <a:bodyPr wrap="square" anchor="ctr">
            <a:spAutoFit/>
          </a:bodyPr>
          <a:lstStyle/>
          <a:p>
            <a:pPr algn="ctr"/>
            <a:r>
              <a:rPr lang="en-US" altLang="ja-JP" sz="1000" b="1">
                <a:solidFill>
                  <a:srgbClr val="3F6797"/>
                </a:solidFill>
              </a:rPr>
              <a:t>TSV</a:t>
            </a:r>
            <a:endParaRPr lang="ja-JP" altLang="en-US" sz="1000" b="1">
              <a:solidFill>
                <a:srgbClr val="3F6797"/>
              </a:solidFill>
            </a:endParaRPr>
          </a:p>
        </p:txBody>
      </p:sp>
      <p:grpSp>
        <p:nvGrpSpPr>
          <p:cNvPr id="1063" name="グループ化 1062">
            <a:extLst>
              <a:ext uri="{FF2B5EF4-FFF2-40B4-BE49-F238E27FC236}">
                <a16:creationId xmlns:a16="http://schemas.microsoft.com/office/drawing/2014/main" id="{EFF13B84-60C9-5721-F7F4-8E188BA6E4A0}"/>
              </a:ext>
            </a:extLst>
          </p:cNvPr>
          <p:cNvGrpSpPr/>
          <p:nvPr/>
        </p:nvGrpSpPr>
        <p:grpSpPr>
          <a:xfrm>
            <a:off x="7696092" y="1929884"/>
            <a:ext cx="1044000" cy="352308"/>
            <a:chOff x="1820525" y="3614235"/>
            <a:chExt cx="1044000" cy="352308"/>
          </a:xfrm>
        </p:grpSpPr>
        <p:sp>
          <p:nvSpPr>
            <p:cNvPr id="1037" name="正方形/長方形 1036">
              <a:extLst>
                <a:ext uri="{FF2B5EF4-FFF2-40B4-BE49-F238E27FC236}">
                  <a16:creationId xmlns:a16="http://schemas.microsoft.com/office/drawing/2014/main" id="{C82A43AF-C58E-A1DA-8BF5-D3EFE4EF3EE9}"/>
                </a:ext>
              </a:extLst>
            </p:cNvPr>
            <p:cNvSpPr/>
            <p:nvPr/>
          </p:nvSpPr>
          <p:spPr>
            <a:xfrm>
              <a:off x="1885325" y="3680364"/>
              <a:ext cx="914400" cy="28617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050">
                  <a:solidFill>
                    <a:schemeClr val="accent4">
                      <a:lumMod val="65000"/>
                      <a:lumOff val="35000"/>
                    </a:schemeClr>
                  </a:solidFill>
                  <a:latin typeface="+mn-ea"/>
                  <a:cs typeface="Hiragino Kaku Gothic Pro W3" charset="-128"/>
                </a:rPr>
                <a:t>請求書＃指定実行</a:t>
              </a:r>
              <a:endParaRPr kumimoji="1" lang="ja-JP" altLang="en-US" sz="1050">
                <a:solidFill>
                  <a:schemeClr val="accent4">
                    <a:lumMod val="65000"/>
                    <a:lumOff val="35000"/>
                  </a:schemeClr>
                </a:solidFill>
                <a:latin typeface="+mn-ea"/>
                <a:cs typeface="Hiragino Kaku Gothic Pro W3" charset="-128"/>
              </a:endParaRPr>
            </a:p>
          </p:txBody>
        </p:sp>
        <p:cxnSp>
          <p:nvCxnSpPr>
            <p:cNvPr id="61" name="直線矢印コネクタ 60">
              <a:extLst>
                <a:ext uri="{FF2B5EF4-FFF2-40B4-BE49-F238E27FC236}">
                  <a16:creationId xmlns:a16="http://schemas.microsoft.com/office/drawing/2014/main" id="{CCC7F428-4608-FE3F-E6D4-910CB0EA5A97}"/>
                </a:ext>
              </a:extLst>
            </p:cNvPr>
            <p:cNvCxnSpPr>
              <a:cxnSpLocks/>
            </p:cNvCxnSpPr>
            <p:nvPr/>
          </p:nvCxnSpPr>
          <p:spPr>
            <a:xfrm>
              <a:off x="1820525" y="3614235"/>
              <a:ext cx="1044000"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042" name="直線矢印コネクタ 1041">
            <a:extLst>
              <a:ext uri="{FF2B5EF4-FFF2-40B4-BE49-F238E27FC236}">
                <a16:creationId xmlns:a16="http://schemas.microsoft.com/office/drawing/2014/main" id="{10D65C17-B999-7E3B-9368-2B40646E1520}"/>
              </a:ext>
            </a:extLst>
          </p:cNvPr>
          <p:cNvCxnSpPr>
            <a:cxnSpLocks/>
          </p:cNvCxnSpPr>
          <p:nvPr/>
        </p:nvCxnSpPr>
        <p:spPr>
          <a:xfrm>
            <a:off x="9580440" y="1929884"/>
            <a:ext cx="1044000"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43" name="正方形/長方形 1042">
            <a:extLst>
              <a:ext uri="{FF2B5EF4-FFF2-40B4-BE49-F238E27FC236}">
                <a16:creationId xmlns:a16="http://schemas.microsoft.com/office/drawing/2014/main" id="{DAA7C059-A9EB-3882-FDAC-1CEBC8CC3100}"/>
              </a:ext>
            </a:extLst>
          </p:cNvPr>
          <p:cNvSpPr/>
          <p:nvPr/>
        </p:nvSpPr>
        <p:spPr>
          <a:xfrm>
            <a:off x="9659249" y="1996013"/>
            <a:ext cx="914400" cy="28617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en-US" altLang="ja-JP" sz="1050">
                <a:solidFill>
                  <a:schemeClr val="accent4">
                    <a:lumMod val="65000"/>
                    <a:lumOff val="35000"/>
                  </a:schemeClr>
                </a:solidFill>
                <a:latin typeface="+mn-ea"/>
                <a:cs typeface="Hiragino Kaku Gothic Pro W3" charset="-128"/>
              </a:rPr>
              <a:t>TSV</a:t>
            </a:r>
            <a:r>
              <a:rPr lang="ja-JP" altLang="en-US" sz="1050">
                <a:solidFill>
                  <a:schemeClr val="accent4">
                    <a:lumMod val="65000"/>
                    <a:lumOff val="35000"/>
                  </a:schemeClr>
                </a:solidFill>
                <a:latin typeface="+mn-ea"/>
                <a:cs typeface="Hiragino Kaku Gothic Pro W3" charset="-128"/>
              </a:rPr>
              <a:t>変換</a:t>
            </a:r>
            <a:endParaRPr lang="en-US" altLang="ja-JP" sz="1050">
              <a:solidFill>
                <a:schemeClr val="accent4">
                  <a:lumMod val="65000"/>
                  <a:lumOff val="35000"/>
                </a:schemeClr>
              </a:solidFill>
              <a:latin typeface="+mn-ea"/>
              <a:cs typeface="Hiragino Kaku Gothic Pro W3" charset="-128"/>
            </a:endParaRPr>
          </a:p>
        </p:txBody>
      </p:sp>
      <p:cxnSp>
        <p:nvCxnSpPr>
          <p:cNvPr id="1029" name="直線矢印コネクタ 1028">
            <a:extLst>
              <a:ext uri="{FF2B5EF4-FFF2-40B4-BE49-F238E27FC236}">
                <a16:creationId xmlns:a16="http://schemas.microsoft.com/office/drawing/2014/main" id="{9C214B40-F66B-F993-C7C7-1FBCE656D04A}"/>
              </a:ext>
            </a:extLst>
          </p:cNvPr>
          <p:cNvCxnSpPr>
            <a:cxnSpLocks/>
          </p:cNvCxnSpPr>
          <p:nvPr/>
        </p:nvCxnSpPr>
        <p:spPr>
          <a:xfrm flipV="1">
            <a:off x="9197205" y="2333090"/>
            <a:ext cx="0" cy="587758"/>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45" name="正方形/長方形 1044">
            <a:extLst>
              <a:ext uri="{FF2B5EF4-FFF2-40B4-BE49-F238E27FC236}">
                <a16:creationId xmlns:a16="http://schemas.microsoft.com/office/drawing/2014/main" id="{9BC5E38F-5DBB-D459-C418-2E1B380DFCC5}"/>
              </a:ext>
            </a:extLst>
          </p:cNvPr>
          <p:cNvSpPr/>
          <p:nvPr/>
        </p:nvSpPr>
        <p:spPr>
          <a:xfrm>
            <a:off x="8744849" y="2483880"/>
            <a:ext cx="914400" cy="28617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050">
                <a:solidFill>
                  <a:schemeClr val="accent4">
                    <a:lumMod val="65000"/>
                    <a:lumOff val="35000"/>
                  </a:schemeClr>
                </a:solidFill>
                <a:effectLst>
                  <a:glow rad="127000">
                    <a:schemeClr val="bg1"/>
                  </a:glow>
                </a:effectLst>
                <a:latin typeface="+mn-ea"/>
                <a:cs typeface="Hiragino Kaku Gothic Pro W3" charset="-128"/>
              </a:rPr>
              <a:t>確認・修正</a:t>
            </a:r>
            <a:endParaRPr lang="en-US" altLang="ja-JP" sz="1050">
              <a:solidFill>
                <a:schemeClr val="accent4">
                  <a:lumMod val="65000"/>
                  <a:lumOff val="35000"/>
                </a:schemeClr>
              </a:solidFill>
              <a:effectLst>
                <a:glow rad="127000">
                  <a:schemeClr val="bg1"/>
                </a:glow>
              </a:effectLst>
              <a:latin typeface="+mn-ea"/>
              <a:cs typeface="Hiragino Kaku Gothic Pro W3" charset="-128"/>
            </a:endParaRPr>
          </a:p>
        </p:txBody>
      </p:sp>
      <p:pic>
        <p:nvPicPr>
          <p:cNvPr id="1049" name="グラフィックス 1048">
            <a:extLst>
              <a:ext uri="{FF2B5EF4-FFF2-40B4-BE49-F238E27FC236}">
                <a16:creationId xmlns:a16="http://schemas.microsoft.com/office/drawing/2014/main" id="{B9BB97CB-A6DC-86B3-8C9C-E655EEB8F7C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825700" y="1545484"/>
            <a:ext cx="733115" cy="733115"/>
          </a:xfrm>
          <a:prstGeom prst="rect">
            <a:avLst/>
          </a:prstGeom>
        </p:spPr>
      </p:pic>
      <p:grpSp>
        <p:nvGrpSpPr>
          <p:cNvPr id="41" name="グループ化 40">
            <a:extLst>
              <a:ext uri="{FF2B5EF4-FFF2-40B4-BE49-F238E27FC236}">
                <a16:creationId xmlns:a16="http://schemas.microsoft.com/office/drawing/2014/main" id="{07E3243B-BBE2-B038-E0F3-EC26E0DC5AD4}"/>
              </a:ext>
            </a:extLst>
          </p:cNvPr>
          <p:cNvGrpSpPr/>
          <p:nvPr/>
        </p:nvGrpSpPr>
        <p:grpSpPr>
          <a:xfrm>
            <a:off x="5500350" y="1545574"/>
            <a:ext cx="665812" cy="665812"/>
            <a:chOff x="3911610" y="1910920"/>
            <a:chExt cx="550258" cy="550258"/>
          </a:xfrm>
        </p:grpSpPr>
        <p:pic>
          <p:nvPicPr>
            <p:cNvPr id="29" name="グラフィックス 28">
              <a:extLst>
                <a:ext uri="{FF2B5EF4-FFF2-40B4-BE49-F238E27FC236}">
                  <a16:creationId xmlns:a16="http://schemas.microsoft.com/office/drawing/2014/main" id="{6DEADB99-49F2-5BD2-AF4A-23FAC8FA332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911610" y="1910920"/>
              <a:ext cx="550258" cy="550258"/>
            </a:xfrm>
            <a:prstGeom prst="rect">
              <a:avLst/>
            </a:prstGeom>
          </p:spPr>
        </p:pic>
        <p:sp>
          <p:nvSpPr>
            <p:cNvPr id="30" name="テキスト ボックス 29">
              <a:extLst>
                <a:ext uri="{FF2B5EF4-FFF2-40B4-BE49-F238E27FC236}">
                  <a16:creationId xmlns:a16="http://schemas.microsoft.com/office/drawing/2014/main" id="{5212A64D-D56B-8DE8-B81B-9F51F6086276}"/>
                </a:ext>
              </a:extLst>
            </p:cNvPr>
            <p:cNvSpPr txBox="1"/>
            <p:nvPr/>
          </p:nvSpPr>
          <p:spPr bwMode="auto">
            <a:xfrm>
              <a:off x="3953167" y="2151950"/>
              <a:ext cx="467144" cy="246221"/>
            </a:xfrm>
            <a:prstGeom prst="rect">
              <a:avLst/>
            </a:prstGeom>
            <a:noFill/>
            <a:ln w="9525">
              <a:noFill/>
              <a:miter lim="800000"/>
              <a:headEnd/>
              <a:tailEnd/>
            </a:ln>
          </p:spPr>
          <p:txBody>
            <a:bodyPr wrap="square" anchor="ctr">
              <a:spAutoFit/>
            </a:bodyPr>
            <a:lstStyle/>
            <a:p>
              <a:pPr algn="ctr"/>
              <a:r>
                <a:rPr lang="en-US" altLang="ja-JP" sz="1000" b="1">
                  <a:solidFill>
                    <a:srgbClr val="3F6797"/>
                  </a:solidFill>
                </a:rPr>
                <a:t>TSV</a:t>
              </a:r>
              <a:endParaRPr lang="ja-JP" altLang="en-US" sz="1000" b="1">
                <a:solidFill>
                  <a:srgbClr val="3F6797"/>
                </a:solidFill>
              </a:endParaRPr>
            </a:p>
          </p:txBody>
        </p:sp>
      </p:grpSp>
      <p:cxnSp>
        <p:nvCxnSpPr>
          <p:cNvPr id="33" name="直線矢印コネクタ 32">
            <a:extLst>
              <a:ext uri="{FF2B5EF4-FFF2-40B4-BE49-F238E27FC236}">
                <a16:creationId xmlns:a16="http://schemas.microsoft.com/office/drawing/2014/main" id="{659B95C5-95E4-C400-1BB2-4D0253983093}"/>
              </a:ext>
            </a:extLst>
          </p:cNvPr>
          <p:cNvCxnSpPr>
            <a:cxnSpLocks/>
          </p:cNvCxnSpPr>
          <p:nvPr/>
        </p:nvCxnSpPr>
        <p:spPr>
          <a:xfrm>
            <a:off x="2535635" y="1884055"/>
            <a:ext cx="2836800"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38" name="正方形/長方形 1037">
            <a:extLst>
              <a:ext uri="{FF2B5EF4-FFF2-40B4-BE49-F238E27FC236}">
                <a16:creationId xmlns:a16="http://schemas.microsoft.com/office/drawing/2014/main" id="{2DD53BB0-18FF-97F8-9C16-CF1B9AD9F8C3}"/>
              </a:ext>
            </a:extLst>
          </p:cNvPr>
          <p:cNvSpPr/>
          <p:nvPr/>
        </p:nvSpPr>
        <p:spPr>
          <a:xfrm>
            <a:off x="3496835" y="1991850"/>
            <a:ext cx="914400" cy="28617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050">
                <a:solidFill>
                  <a:schemeClr val="accent4">
                    <a:lumMod val="65000"/>
                    <a:lumOff val="35000"/>
                  </a:schemeClr>
                </a:solidFill>
                <a:latin typeface="+mn-ea"/>
                <a:cs typeface="Hiragino Kaku Gothic Pro W3" charset="-128"/>
              </a:rPr>
              <a:t>請求書＃指定実行</a:t>
            </a:r>
            <a:endParaRPr kumimoji="1" lang="ja-JP" altLang="en-US" sz="1050">
              <a:solidFill>
                <a:schemeClr val="accent4">
                  <a:lumMod val="65000"/>
                  <a:lumOff val="35000"/>
                </a:schemeClr>
              </a:solidFill>
              <a:latin typeface="+mn-ea"/>
              <a:cs typeface="Hiragino Kaku Gothic Pro W3" charset="-128"/>
            </a:endParaRPr>
          </a:p>
        </p:txBody>
      </p:sp>
      <p:sp>
        <p:nvSpPr>
          <p:cNvPr id="1069" name="正方形/長方形 1068">
            <a:extLst>
              <a:ext uri="{FF2B5EF4-FFF2-40B4-BE49-F238E27FC236}">
                <a16:creationId xmlns:a16="http://schemas.microsoft.com/office/drawing/2014/main" id="{2A8CAB5F-2FE4-6CF3-990C-5217C94C0A4C}"/>
              </a:ext>
            </a:extLst>
          </p:cNvPr>
          <p:cNvSpPr/>
          <p:nvPr/>
        </p:nvSpPr>
        <p:spPr>
          <a:xfrm>
            <a:off x="1358569" y="1097309"/>
            <a:ext cx="4986234" cy="28934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en-US" altLang="ja-JP" sz="1400">
                <a:solidFill>
                  <a:schemeClr val="accent4">
                    <a:lumMod val="65000"/>
                    <a:lumOff val="35000"/>
                  </a:schemeClr>
                </a:solidFill>
                <a:latin typeface="+mn-ea"/>
                <a:cs typeface="Hiragino Kaku Gothic Pro W3" charset="-128"/>
              </a:rPr>
              <a:t>Before</a:t>
            </a:r>
            <a:endParaRPr kumimoji="1" lang="ja-JP" altLang="en-US" sz="1400">
              <a:solidFill>
                <a:schemeClr val="accent4">
                  <a:lumMod val="65000"/>
                  <a:lumOff val="35000"/>
                </a:schemeClr>
              </a:solidFill>
              <a:latin typeface="+mn-ea"/>
              <a:cs typeface="Hiragino Kaku Gothic Pro W3" charset="-128"/>
            </a:endParaRPr>
          </a:p>
        </p:txBody>
      </p:sp>
      <p:cxnSp>
        <p:nvCxnSpPr>
          <p:cNvPr id="1072" name="直線コネクタ 1071">
            <a:extLst>
              <a:ext uri="{FF2B5EF4-FFF2-40B4-BE49-F238E27FC236}">
                <a16:creationId xmlns:a16="http://schemas.microsoft.com/office/drawing/2014/main" id="{48D9B90E-DB1F-1FEF-92C1-6F8DBA733908}"/>
              </a:ext>
            </a:extLst>
          </p:cNvPr>
          <p:cNvCxnSpPr>
            <a:cxnSpLocks/>
          </p:cNvCxnSpPr>
          <p:nvPr/>
        </p:nvCxnSpPr>
        <p:spPr>
          <a:xfrm flipV="1">
            <a:off x="1358569" y="1386838"/>
            <a:ext cx="4986234"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70" name="正方形/長方形 1069">
            <a:extLst>
              <a:ext uri="{FF2B5EF4-FFF2-40B4-BE49-F238E27FC236}">
                <a16:creationId xmlns:a16="http://schemas.microsoft.com/office/drawing/2014/main" id="{AF33D14F-ADB3-EEB4-20B8-12736CD848E7}"/>
              </a:ext>
            </a:extLst>
          </p:cNvPr>
          <p:cNvSpPr/>
          <p:nvPr/>
        </p:nvSpPr>
        <p:spPr>
          <a:xfrm>
            <a:off x="6537664" y="1097309"/>
            <a:ext cx="4986234" cy="28934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en-US" altLang="ja-JP" sz="1400" b="1">
                <a:solidFill>
                  <a:schemeClr val="accent4">
                    <a:lumMod val="65000"/>
                    <a:lumOff val="35000"/>
                  </a:schemeClr>
                </a:solidFill>
                <a:latin typeface="+mn-ea"/>
                <a:cs typeface="Hiragino Kaku Gothic Pro W3" charset="-128"/>
              </a:rPr>
              <a:t>After</a:t>
            </a:r>
            <a:endParaRPr kumimoji="1" lang="ja-JP" altLang="en-US" sz="1400" b="1">
              <a:solidFill>
                <a:schemeClr val="accent4">
                  <a:lumMod val="65000"/>
                  <a:lumOff val="35000"/>
                </a:schemeClr>
              </a:solidFill>
              <a:latin typeface="+mn-ea"/>
              <a:cs typeface="Hiragino Kaku Gothic Pro W3" charset="-128"/>
            </a:endParaRPr>
          </a:p>
        </p:txBody>
      </p:sp>
      <p:cxnSp>
        <p:nvCxnSpPr>
          <p:cNvPr id="1073" name="直線コネクタ 1072">
            <a:extLst>
              <a:ext uri="{FF2B5EF4-FFF2-40B4-BE49-F238E27FC236}">
                <a16:creationId xmlns:a16="http://schemas.microsoft.com/office/drawing/2014/main" id="{DECFBD80-D953-37A4-F4CF-4F0EC37763C5}"/>
              </a:ext>
            </a:extLst>
          </p:cNvPr>
          <p:cNvCxnSpPr>
            <a:cxnSpLocks/>
          </p:cNvCxnSpPr>
          <p:nvPr/>
        </p:nvCxnSpPr>
        <p:spPr>
          <a:xfrm flipV="1">
            <a:off x="6537664" y="1386838"/>
            <a:ext cx="4986234"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80" name="正方形/長方形 1079">
            <a:extLst>
              <a:ext uri="{FF2B5EF4-FFF2-40B4-BE49-F238E27FC236}">
                <a16:creationId xmlns:a16="http://schemas.microsoft.com/office/drawing/2014/main" id="{FBF3A946-0555-6930-7F84-BD0CE6FF51DC}"/>
              </a:ext>
            </a:extLst>
          </p:cNvPr>
          <p:cNvSpPr/>
          <p:nvPr/>
        </p:nvSpPr>
        <p:spPr>
          <a:xfrm>
            <a:off x="651909" y="1425932"/>
            <a:ext cx="559715" cy="2514468"/>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400">
                <a:solidFill>
                  <a:schemeClr val="accent4">
                    <a:lumMod val="65000"/>
                    <a:lumOff val="35000"/>
                  </a:schemeClr>
                </a:solidFill>
                <a:latin typeface="+mn-ea"/>
                <a:cs typeface="Hiragino Kaku Gothic Pro W3" charset="-128"/>
              </a:rPr>
              <a:t>業務</a:t>
            </a:r>
            <a:endParaRPr lang="en-US" altLang="ja-JP" sz="1400">
              <a:solidFill>
                <a:schemeClr val="accent4">
                  <a:lumMod val="65000"/>
                  <a:lumOff val="35000"/>
                </a:schemeClr>
              </a:solidFill>
              <a:latin typeface="+mn-ea"/>
              <a:cs typeface="Hiragino Kaku Gothic Pro W3" charset="-128"/>
            </a:endParaRPr>
          </a:p>
          <a:p>
            <a:pPr algn="ctr"/>
            <a:r>
              <a:rPr lang="ja-JP" altLang="en-US" sz="1400">
                <a:solidFill>
                  <a:schemeClr val="accent4">
                    <a:lumMod val="65000"/>
                    <a:lumOff val="35000"/>
                  </a:schemeClr>
                </a:solidFill>
                <a:latin typeface="+mn-ea"/>
                <a:cs typeface="Hiragino Kaku Gothic Pro W3" charset="-128"/>
              </a:rPr>
              <a:t>フロー</a:t>
            </a:r>
            <a:endParaRPr kumimoji="1" lang="ja-JP" altLang="en-US" sz="1400">
              <a:solidFill>
                <a:schemeClr val="accent4">
                  <a:lumMod val="65000"/>
                  <a:lumOff val="35000"/>
                </a:schemeClr>
              </a:solidFill>
              <a:latin typeface="+mn-ea"/>
              <a:cs typeface="Hiragino Kaku Gothic Pro W3" charset="-128"/>
            </a:endParaRPr>
          </a:p>
        </p:txBody>
      </p:sp>
      <p:cxnSp>
        <p:nvCxnSpPr>
          <p:cNvPr id="1081" name="直線コネクタ 1080">
            <a:extLst>
              <a:ext uri="{FF2B5EF4-FFF2-40B4-BE49-F238E27FC236}">
                <a16:creationId xmlns:a16="http://schemas.microsoft.com/office/drawing/2014/main" id="{5CB0761F-4975-9A4F-2D59-B18147032E01}"/>
              </a:ext>
            </a:extLst>
          </p:cNvPr>
          <p:cNvCxnSpPr>
            <a:cxnSpLocks/>
          </p:cNvCxnSpPr>
          <p:nvPr/>
        </p:nvCxnSpPr>
        <p:spPr>
          <a:xfrm>
            <a:off x="6441234" y="1425933"/>
            <a:ext cx="0" cy="252000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083" name="フローチャート: 処理 1082">
            <a:extLst>
              <a:ext uri="{FF2B5EF4-FFF2-40B4-BE49-F238E27FC236}">
                <a16:creationId xmlns:a16="http://schemas.microsoft.com/office/drawing/2014/main" id="{13223139-4D73-CE9E-F75C-3715E64116E9}"/>
              </a:ext>
            </a:extLst>
          </p:cNvPr>
          <p:cNvSpPr/>
          <p:nvPr/>
        </p:nvSpPr>
        <p:spPr>
          <a:xfrm>
            <a:off x="668091" y="4156475"/>
            <a:ext cx="10872000" cy="1908000"/>
          </a:xfrm>
          <a:prstGeom prst="flowChartProcess">
            <a:avLst/>
          </a:prstGeom>
          <a:solidFill>
            <a:srgbClr val="D7E9F5"/>
          </a:solidFill>
          <a:ln w="19050">
            <a:solidFill>
              <a:srgbClr val="6CADDB"/>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t"/>
          <a:lstStyle/>
          <a:p>
            <a:pPr algn="ctr">
              <a:lnSpc>
                <a:spcPct val="150000"/>
              </a:lnSpc>
            </a:pPr>
            <a:r>
              <a:rPr lang="ja-JP" altLang="en-US" sz="1200">
                <a:solidFill>
                  <a:schemeClr val="accent4">
                    <a:lumMod val="65000"/>
                    <a:lumOff val="35000"/>
                  </a:schemeClr>
                </a:solidFill>
                <a:latin typeface="+mn-ea"/>
                <a:cs typeface="Hiragino Kaku Gothic Pro W3" charset="-128"/>
              </a:rPr>
              <a:t>過渡期</a:t>
            </a:r>
            <a:r>
              <a:rPr kumimoji="1" lang="ja-JP" altLang="en-US" sz="1200">
                <a:solidFill>
                  <a:schemeClr val="accent4">
                    <a:lumMod val="65000"/>
                    <a:lumOff val="35000"/>
                  </a:schemeClr>
                </a:solidFill>
                <a:latin typeface="+mn-ea"/>
                <a:cs typeface="Hiragino Kaku Gothic Pro W3" charset="-128"/>
              </a:rPr>
              <a:t>伝票作成ツール</a:t>
            </a:r>
          </a:p>
        </p:txBody>
      </p:sp>
      <p:sp>
        <p:nvSpPr>
          <p:cNvPr id="1084" name="四角形: 角を丸くする 1083">
            <a:extLst>
              <a:ext uri="{FF2B5EF4-FFF2-40B4-BE49-F238E27FC236}">
                <a16:creationId xmlns:a16="http://schemas.microsoft.com/office/drawing/2014/main" id="{1DC80B05-249A-FF8A-3E67-C389F244100B}"/>
              </a:ext>
            </a:extLst>
          </p:cNvPr>
          <p:cNvSpPr/>
          <p:nvPr/>
        </p:nvSpPr>
        <p:spPr>
          <a:xfrm>
            <a:off x="5459028" y="4590404"/>
            <a:ext cx="1024545" cy="227582"/>
          </a:xfrm>
          <a:prstGeom prst="roundRect">
            <a:avLst/>
          </a:prstGeom>
          <a:solidFill>
            <a:srgbClr val="4C6680"/>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200">
                <a:solidFill>
                  <a:schemeClr val="bg1"/>
                </a:solidFill>
                <a:latin typeface="+mn-ea"/>
              </a:rPr>
              <a:t>実行</a:t>
            </a:r>
          </a:p>
        </p:txBody>
      </p:sp>
      <p:sp>
        <p:nvSpPr>
          <p:cNvPr id="1085" name="四角形: 角を丸くする 1084">
            <a:extLst>
              <a:ext uri="{FF2B5EF4-FFF2-40B4-BE49-F238E27FC236}">
                <a16:creationId xmlns:a16="http://schemas.microsoft.com/office/drawing/2014/main" id="{5231D862-31EF-6413-86DF-945FCAD0D406}"/>
              </a:ext>
            </a:extLst>
          </p:cNvPr>
          <p:cNvSpPr/>
          <p:nvPr/>
        </p:nvSpPr>
        <p:spPr>
          <a:xfrm>
            <a:off x="849296" y="4571589"/>
            <a:ext cx="765818" cy="267062"/>
          </a:xfrm>
          <a:prstGeom prst="roundRect">
            <a:avLst>
              <a:gd name="adj" fmla="val 0"/>
            </a:avLst>
          </a:prstGeom>
          <a:solidFill>
            <a:schemeClr val="bg1">
              <a:lumMod val="5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200">
                <a:solidFill>
                  <a:schemeClr val="bg1"/>
                </a:solidFill>
                <a:latin typeface="+mn-ea"/>
                <a:cs typeface="Hiragino Kaku Gothic Pro W3" charset="-128"/>
              </a:rPr>
              <a:t>請求書</a:t>
            </a:r>
            <a:r>
              <a:rPr kumimoji="1" lang="en-US" altLang="ja-JP" sz="1200">
                <a:solidFill>
                  <a:schemeClr val="bg1"/>
                </a:solidFill>
                <a:latin typeface="+mn-ea"/>
                <a:cs typeface="Hiragino Kaku Gothic Pro W3" charset="-128"/>
              </a:rPr>
              <a:t>#</a:t>
            </a:r>
            <a:endParaRPr kumimoji="1" lang="ja-JP" altLang="en-US" sz="1200">
              <a:solidFill>
                <a:schemeClr val="bg1"/>
              </a:solidFill>
              <a:latin typeface="+mn-ea"/>
              <a:cs typeface="Hiragino Kaku Gothic Pro W3" charset="-128"/>
            </a:endParaRPr>
          </a:p>
        </p:txBody>
      </p:sp>
      <p:sp>
        <p:nvSpPr>
          <p:cNvPr id="1086" name="四角形: 角を丸くする 1085">
            <a:extLst>
              <a:ext uri="{FF2B5EF4-FFF2-40B4-BE49-F238E27FC236}">
                <a16:creationId xmlns:a16="http://schemas.microsoft.com/office/drawing/2014/main" id="{53514FD1-223C-B5F2-1278-C6A4C2412FFF}"/>
              </a:ext>
            </a:extLst>
          </p:cNvPr>
          <p:cNvSpPr/>
          <p:nvPr/>
        </p:nvSpPr>
        <p:spPr>
          <a:xfrm>
            <a:off x="1621340" y="4571589"/>
            <a:ext cx="1137376" cy="267062"/>
          </a:xfrm>
          <a:prstGeom prst="roundRect">
            <a:avLst>
              <a:gd name="adj" fmla="val 0"/>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1200000001</a:t>
            </a:r>
            <a:endParaRPr kumimoji="1" lang="ja-JP" altLang="en-US" sz="1200" b="0" i="0" u="none" strike="noStrike" kern="1200" cap="none" spc="0" normalizeH="0" baseline="0" noProof="0">
              <a:ln>
                <a:noFill/>
              </a:ln>
              <a:solidFill>
                <a:srgbClr val="000000">
                  <a:lumMod val="65000"/>
                  <a:lumOff val="35000"/>
                </a:srgbClr>
              </a:solidFill>
              <a:effectLst/>
              <a:uLnTx/>
              <a:uFillTx/>
              <a:latin typeface="Meiryo UI"/>
              <a:ea typeface="Meiryo UI"/>
              <a:cs typeface="+mn-cs"/>
            </a:endParaRPr>
          </a:p>
        </p:txBody>
      </p:sp>
      <p:sp>
        <p:nvSpPr>
          <p:cNvPr id="1087" name="四角形: 角を丸くする 1086">
            <a:extLst>
              <a:ext uri="{FF2B5EF4-FFF2-40B4-BE49-F238E27FC236}">
                <a16:creationId xmlns:a16="http://schemas.microsoft.com/office/drawing/2014/main" id="{D3413F68-0865-E941-A235-C583116B4050}"/>
              </a:ext>
            </a:extLst>
          </p:cNvPr>
          <p:cNvSpPr/>
          <p:nvPr/>
        </p:nvSpPr>
        <p:spPr>
          <a:xfrm>
            <a:off x="2969502" y="4576755"/>
            <a:ext cx="765818" cy="267062"/>
          </a:xfrm>
          <a:prstGeom prst="roundRect">
            <a:avLst>
              <a:gd name="adj" fmla="val 0"/>
            </a:avLst>
          </a:prstGeom>
          <a:solidFill>
            <a:schemeClr val="bg1">
              <a:lumMod val="5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200">
                <a:solidFill>
                  <a:schemeClr val="bg1"/>
                </a:solidFill>
                <a:latin typeface="+mn-ea"/>
                <a:cs typeface="Hiragino Kaku Gothic Pro W3" charset="-128"/>
              </a:rPr>
              <a:t>転記日付</a:t>
            </a:r>
            <a:endParaRPr kumimoji="1" lang="ja-JP" altLang="en-US" sz="1200">
              <a:solidFill>
                <a:schemeClr val="bg1"/>
              </a:solidFill>
              <a:latin typeface="+mn-ea"/>
              <a:cs typeface="Hiragino Kaku Gothic Pro W3" charset="-128"/>
            </a:endParaRPr>
          </a:p>
        </p:txBody>
      </p:sp>
      <p:sp>
        <p:nvSpPr>
          <p:cNvPr id="1088" name="四角形: 角を丸くする 1087">
            <a:extLst>
              <a:ext uri="{FF2B5EF4-FFF2-40B4-BE49-F238E27FC236}">
                <a16:creationId xmlns:a16="http://schemas.microsoft.com/office/drawing/2014/main" id="{C13B4EFA-0D9A-7176-1AC4-244346BA28A2}"/>
              </a:ext>
            </a:extLst>
          </p:cNvPr>
          <p:cNvSpPr/>
          <p:nvPr/>
        </p:nvSpPr>
        <p:spPr>
          <a:xfrm>
            <a:off x="3744870" y="4576755"/>
            <a:ext cx="1137376" cy="267062"/>
          </a:xfrm>
          <a:prstGeom prst="roundRect">
            <a:avLst>
              <a:gd name="adj" fmla="val 0"/>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kumimoji="1" lang="en-US" altLang="ja-JP" sz="1200">
                <a:solidFill>
                  <a:schemeClr val="tx1">
                    <a:lumMod val="65000"/>
                    <a:lumOff val="35000"/>
                  </a:schemeClr>
                </a:solidFill>
                <a:latin typeface="+mn-ea"/>
                <a:cs typeface="Hiragino Kaku Gothic Pro W3" charset="-128"/>
              </a:rPr>
              <a:t>20251030</a:t>
            </a:r>
            <a:endParaRPr kumimoji="1" lang="ja-JP" altLang="en-US" sz="1200">
              <a:solidFill>
                <a:schemeClr val="tx1">
                  <a:lumMod val="65000"/>
                  <a:lumOff val="35000"/>
                </a:schemeClr>
              </a:solidFill>
              <a:latin typeface="+mn-ea"/>
              <a:cs typeface="Hiragino Kaku Gothic Pro W3" charset="-128"/>
            </a:endParaRPr>
          </a:p>
        </p:txBody>
      </p:sp>
      <p:sp>
        <p:nvSpPr>
          <p:cNvPr id="1089" name="四角形: 角を丸くする 1088">
            <a:extLst>
              <a:ext uri="{FF2B5EF4-FFF2-40B4-BE49-F238E27FC236}">
                <a16:creationId xmlns:a16="http://schemas.microsoft.com/office/drawing/2014/main" id="{57637657-F165-1CE0-C3C4-DF451CF43574}"/>
              </a:ext>
            </a:extLst>
          </p:cNvPr>
          <p:cNvSpPr/>
          <p:nvPr/>
        </p:nvSpPr>
        <p:spPr>
          <a:xfrm>
            <a:off x="7050945" y="4590404"/>
            <a:ext cx="1024545" cy="227582"/>
          </a:xfrm>
          <a:prstGeom prst="roundRect">
            <a:avLst/>
          </a:prstGeom>
          <a:solidFill>
            <a:srgbClr val="4C6680"/>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en-US" altLang="ja-JP" sz="1200">
                <a:solidFill>
                  <a:schemeClr val="bg1"/>
                </a:solidFill>
                <a:latin typeface="+mn-ea"/>
              </a:rPr>
              <a:t>TSV</a:t>
            </a:r>
            <a:r>
              <a:rPr lang="ja-JP" altLang="en-US" sz="1200">
                <a:solidFill>
                  <a:schemeClr val="bg1"/>
                </a:solidFill>
                <a:latin typeface="+mn-ea"/>
              </a:rPr>
              <a:t>変換</a:t>
            </a:r>
          </a:p>
        </p:txBody>
      </p:sp>
      <p:cxnSp>
        <p:nvCxnSpPr>
          <p:cNvPr id="1091" name="直線コネクタ 1090">
            <a:extLst>
              <a:ext uri="{FF2B5EF4-FFF2-40B4-BE49-F238E27FC236}">
                <a16:creationId xmlns:a16="http://schemas.microsoft.com/office/drawing/2014/main" id="{3F247A2B-ECAF-7797-7887-101089340CDC}"/>
              </a:ext>
            </a:extLst>
          </p:cNvPr>
          <p:cNvCxnSpPr>
            <a:cxnSpLocks/>
          </p:cNvCxnSpPr>
          <p:nvPr/>
        </p:nvCxnSpPr>
        <p:spPr>
          <a:xfrm flipV="1">
            <a:off x="668091" y="4038970"/>
            <a:ext cx="10872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93" name="直線コネクタ 1092">
            <a:extLst>
              <a:ext uri="{FF2B5EF4-FFF2-40B4-BE49-F238E27FC236}">
                <a16:creationId xmlns:a16="http://schemas.microsoft.com/office/drawing/2014/main" id="{D1C3CD39-878A-81F6-6FF2-D1B643DEA71C}"/>
              </a:ext>
            </a:extLst>
          </p:cNvPr>
          <p:cNvCxnSpPr>
            <a:cxnSpLocks/>
          </p:cNvCxnSpPr>
          <p:nvPr/>
        </p:nvCxnSpPr>
        <p:spPr>
          <a:xfrm flipV="1">
            <a:off x="848091" y="4941304"/>
            <a:ext cx="10512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106" name="左中かっこ 1105">
            <a:extLst>
              <a:ext uri="{FF2B5EF4-FFF2-40B4-BE49-F238E27FC236}">
                <a16:creationId xmlns:a16="http://schemas.microsoft.com/office/drawing/2014/main" id="{CB75B1AD-6209-12F8-6DAD-3746341A08A5}"/>
              </a:ext>
            </a:extLst>
          </p:cNvPr>
          <p:cNvSpPr/>
          <p:nvPr/>
        </p:nvSpPr>
        <p:spPr>
          <a:xfrm rot="16200000">
            <a:off x="5988263" y="914531"/>
            <a:ext cx="230831" cy="10497600"/>
          </a:xfrm>
          <a:prstGeom prst="leftBrace">
            <a:avLst/>
          </a:prstGeom>
          <a:ln w="19050">
            <a:solidFill>
              <a:schemeClr val="bg1">
                <a:lumMod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07" name="正方形/長方形 1106">
            <a:extLst>
              <a:ext uri="{FF2B5EF4-FFF2-40B4-BE49-F238E27FC236}">
                <a16:creationId xmlns:a16="http://schemas.microsoft.com/office/drawing/2014/main" id="{059F1C40-E727-BF4C-ECAF-C8FCB41B8DE0}"/>
              </a:ext>
            </a:extLst>
          </p:cNvPr>
          <p:cNvSpPr/>
          <p:nvPr/>
        </p:nvSpPr>
        <p:spPr>
          <a:xfrm>
            <a:off x="5381511" y="6314455"/>
            <a:ext cx="1444335" cy="23913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en-US" altLang="ja-JP" sz="1200">
                <a:solidFill>
                  <a:schemeClr val="accent4">
                    <a:lumMod val="65000"/>
                    <a:lumOff val="35000"/>
                  </a:schemeClr>
                </a:solidFill>
                <a:latin typeface="+mn-ea"/>
                <a:cs typeface="Hiragino Kaku Gothic Pro W3" charset="-128"/>
              </a:rPr>
              <a:t>69</a:t>
            </a:r>
            <a:r>
              <a:rPr kumimoji="1" lang="ja-JP" altLang="en-US" sz="1200">
                <a:solidFill>
                  <a:schemeClr val="accent4">
                    <a:lumMod val="65000"/>
                    <a:lumOff val="35000"/>
                  </a:schemeClr>
                </a:solidFill>
                <a:latin typeface="+mn-ea"/>
                <a:cs typeface="Hiragino Kaku Gothic Pro W3" charset="-128"/>
              </a:rPr>
              <a:t>項目</a:t>
            </a:r>
          </a:p>
        </p:txBody>
      </p:sp>
      <p:sp>
        <p:nvSpPr>
          <p:cNvPr id="2" name="コンテンツ プレースホルダー 1">
            <a:extLst>
              <a:ext uri="{FF2B5EF4-FFF2-40B4-BE49-F238E27FC236}">
                <a16:creationId xmlns:a16="http://schemas.microsoft.com/office/drawing/2014/main" id="{832C4A32-6A2D-E5AD-05E2-CF08E7D746CA}"/>
              </a:ext>
            </a:extLst>
          </p:cNvPr>
          <p:cNvSpPr>
            <a:spLocks noGrp="1"/>
          </p:cNvSpPr>
          <p:nvPr>
            <p:ph idx="1"/>
          </p:nvPr>
        </p:nvSpPr>
        <p:spPr>
          <a:xfrm>
            <a:off x="336521" y="692699"/>
            <a:ext cx="11525251" cy="379413"/>
          </a:xfrm>
        </p:spPr>
        <p:txBody>
          <a:bodyPr/>
          <a:lstStyle/>
          <a:p>
            <a:r>
              <a:rPr kumimoji="1" lang="ja-JP" altLang="en-US"/>
              <a:t>経理担当者が</a:t>
            </a:r>
            <a:r>
              <a:rPr kumimoji="1" lang="en-US" altLang="ja-JP"/>
              <a:t>ZD</a:t>
            </a:r>
            <a:r>
              <a:rPr kumimoji="1" lang="ja-JP" altLang="en-US"/>
              <a:t>伝票の内容を確認し、必要に応じて修正可能な仕組みを用意したい（考慮できていないケースに対して正しい仕訳が登録可能となる）</a:t>
            </a:r>
          </a:p>
        </p:txBody>
      </p:sp>
      <p:sp>
        <p:nvSpPr>
          <p:cNvPr id="3" name="タイトル 2">
            <a:extLst>
              <a:ext uri="{FF2B5EF4-FFF2-40B4-BE49-F238E27FC236}">
                <a16:creationId xmlns:a16="http://schemas.microsoft.com/office/drawing/2014/main" id="{1A92523C-C420-06D0-A344-1045106C1C20}"/>
              </a:ext>
            </a:extLst>
          </p:cNvPr>
          <p:cNvSpPr>
            <a:spLocks noGrp="1"/>
          </p:cNvSpPr>
          <p:nvPr>
            <p:ph type="title"/>
          </p:nvPr>
        </p:nvSpPr>
        <p:spPr/>
        <p:txBody>
          <a:bodyPr/>
          <a:lstStyle/>
          <a:p>
            <a:r>
              <a:rPr kumimoji="1" lang="en-US" altLang="ja-JP"/>
              <a:t>ZD</a:t>
            </a:r>
            <a:r>
              <a:rPr kumimoji="1" lang="ja-JP" altLang="en-US"/>
              <a:t>ツールの追加要求</a:t>
            </a:r>
          </a:p>
        </p:txBody>
      </p:sp>
      <p:sp>
        <p:nvSpPr>
          <p:cNvPr id="4" name="スライド番号プレースホルダー 3">
            <a:extLst>
              <a:ext uri="{FF2B5EF4-FFF2-40B4-BE49-F238E27FC236}">
                <a16:creationId xmlns:a16="http://schemas.microsoft.com/office/drawing/2014/main" id="{2384E6FE-A9F1-8AC7-6DA5-5970BB66D676}"/>
              </a:ext>
            </a:extLst>
          </p:cNvPr>
          <p:cNvSpPr>
            <a:spLocks noGrp="1"/>
          </p:cNvSpPr>
          <p:nvPr>
            <p:ph type="sldNum" sz="quarter" idx="10"/>
          </p:nvPr>
        </p:nvSpPr>
        <p:spPr/>
        <p:txBody>
          <a:bodyPr/>
          <a:lstStyle/>
          <a:p>
            <a:pPr>
              <a:defRPr/>
            </a:pPr>
            <a:fld id="{EB72A429-DDC7-41CC-AC2C-79132BE59620}" type="slidenum">
              <a:rPr lang="en-US" altLang="ja-JP" smtClean="0"/>
              <a:pPr>
                <a:defRPr/>
              </a:pPr>
              <a:t>43</a:t>
            </a:fld>
            <a:endParaRPr lang="en-US" altLang="ja-JP"/>
          </a:p>
        </p:txBody>
      </p:sp>
      <p:graphicFrame>
        <p:nvGraphicFramePr>
          <p:cNvPr id="1102" name="表 64">
            <a:extLst>
              <a:ext uri="{FF2B5EF4-FFF2-40B4-BE49-F238E27FC236}">
                <a16:creationId xmlns:a16="http://schemas.microsoft.com/office/drawing/2014/main" id="{AF0988D1-0853-FB61-7AA1-1DCC091643BB}"/>
              </a:ext>
            </a:extLst>
          </p:cNvPr>
          <p:cNvGraphicFramePr>
            <a:graphicFrameLocks noGrp="1"/>
          </p:cNvGraphicFramePr>
          <p:nvPr/>
        </p:nvGraphicFramePr>
        <p:xfrm>
          <a:off x="846788" y="5043958"/>
          <a:ext cx="10490154" cy="926044"/>
        </p:xfrm>
        <a:graphic>
          <a:graphicData uri="http://schemas.openxmlformats.org/drawingml/2006/table">
            <a:tbl>
              <a:tblPr>
                <a:tableStyleId>{5C22544A-7EE6-4342-B048-85BDC9FD1C3A}</a:tableStyleId>
              </a:tblPr>
              <a:tblGrid>
                <a:gridCol w="943879">
                  <a:extLst>
                    <a:ext uri="{9D8B030D-6E8A-4147-A177-3AD203B41FA5}">
                      <a16:colId xmlns:a16="http://schemas.microsoft.com/office/drawing/2014/main" val="3196283479"/>
                    </a:ext>
                  </a:extLst>
                </a:gridCol>
                <a:gridCol w="742267">
                  <a:extLst>
                    <a:ext uri="{9D8B030D-6E8A-4147-A177-3AD203B41FA5}">
                      <a16:colId xmlns:a16="http://schemas.microsoft.com/office/drawing/2014/main" val="2564232094"/>
                    </a:ext>
                  </a:extLst>
                </a:gridCol>
                <a:gridCol w="801004">
                  <a:extLst>
                    <a:ext uri="{9D8B030D-6E8A-4147-A177-3AD203B41FA5}">
                      <a16:colId xmlns:a16="http://schemas.microsoft.com/office/drawing/2014/main" val="1926503468"/>
                    </a:ext>
                  </a:extLst>
                </a:gridCol>
                <a:gridCol w="943879">
                  <a:extLst>
                    <a:ext uri="{9D8B030D-6E8A-4147-A177-3AD203B41FA5}">
                      <a16:colId xmlns:a16="http://schemas.microsoft.com/office/drawing/2014/main" val="1412782316"/>
                    </a:ext>
                  </a:extLst>
                </a:gridCol>
                <a:gridCol w="686704">
                  <a:extLst>
                    <a:ext uri="{9D8B030D-6E8A-4147-A177-3AD203B41FA5}">
                      <a16:colId xmlns:a16="http://schemas.microsoft.com/office/drawing/2014/main" val="110704672"/>
                    </a:ext>
                  </a:extLst>
                </a:gridCol>
                <a:gridCol w="685117">
                  <a:extLst>
                    <a:ext uri="{9D8B030D-6E8A-4147-A177-3AD203B41FA5}">
                      <a16:colId xmlns:a16="http://schemas.microsoft.com/office/drawing/2014/main" val="2725567175"/>
                    </a:ext>
                  </a:extLst>
                </a:gridCol>
                <a:gridCol w="943879">
                  <a:extLst>
                    <a:ext uri="{9D8B030D-6E8A-4147-A177-3AD203B41FA5}">
                      <a16:colId xmlns:a16="http://schemas.microsoft.com/office/drawing/2014/main" val="4214270838"/>
                    </a:ext>
                  </a:extLst>
                </a:gridCol>
                <a:gridCol w="729567">
                  <a:extLst>
                    <a:ext uri="{9D8B030D-6E8A-4147-A177-3AD203B41FA5}">
                      <a16:colId xmlns:a16="http://schemas.microsoft.com/office/drawing/2014/main" val="4154267150"/>
                    </a:ext>
                  </a:extLst>
                </a:gridCol>
                <a:gridCol w="801004">
                  <a:extLst>
                    <a:ext uri="{9D8B030D-6E8A-4147-A177-3AD203B41FA5}">
                      <a16:colId xmlns:a16="http://schemas.microsoft.com/office/drawing/2014/main" val="3609710782"/>
                    </a:ext>
                  </a:extLst>
                </a:gridCol>
                <a:gridCol w="1016904">
                  <a:extLst>
                    <a:ext uri="{9D8B030D-6E8A-4147-A177-3AD203B41FA5}">
                      <a16:colId xmlns:a16="http://schemas.microsoft.com/office/drawing/2014/main" val="3430545139"/>
                    </a:ext>
                  </a:extLst>
                </a:gridCol>
                <a:gridCol w="734740">
                  <a:extLst>
                    <a:ext uri="{9D8B030D-6E8A-4147-A177-3AD203B41FA5}">
                      <a16:colId xmlns:a16="http://schemas.microsoft.com/office/drawing/2014/main" val="4039057057"/>
                    </a:ext>
                  </a:extLst>
                </a:gridCol>
                <a:gridCol w="734740">
                  <a:extLst>
                    <a:ext uri="{9D8B030D-6E8A-4147-A177-3AD203B41FA5}">
                      <a16:colId xmlns:a16="http://schemas.microsoft.com/office/drawing/2014/main" val="2515827300"/>
                    </a:ext>
                  </a:extLst>
                </a:gridCol>
                <a:gridCol w="726470">
                  <a:extLst>
                    <a:ext uri="{9D8B030D-6E8A-4147-A177-3AD203B41FA5}">
                      <a16:colId xmlns:a16="http://schemas.microsoft.com/office/drawing/2014/main" val="798700104"/>
                    </a:ext>
                  </a:extLst>
                </a:gridCol>
              </a:tblGrid>
              <a:tr h="234422">
                <a:tc>
                  <a:txBody>
                    <a:bodyPr/>
                    <a:lstStyle/>
                    <a:p>
                      <a:r>
                        <a:rPr kumimoji="1" lang="ja-JP" altLang="en-US" sz="900" b="1">
                          <a:solidFill>
                            <a:schemeClr val="tx1">
                              <a:lumMod val="65000"/>
                              <a:lumOff val="35000"/>
                            </a:schemeClr>
                          </a:solidFill>
                        </a:rPr>
                        <a:t>連番</a:t>
                      </a:r>
                    </a:p>
                  </a:txBody>
                  <a:tcPr marL="95702" marR="95702">
                    <a:lnL w="12700" cap="flat" cmpd="sng" algn="ctr">
                      <a:solidFill>
                        <a:schemeClr val="bg1">
                          <a:lumMod val="50000"/>
                        </a:schemeClr>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kumimoji="1" lang="ja-JP" altLang="en-US" sz="900" b="1">
                          <a:solidFill>
                            <a:schemeClr val="tx1">
                              <a:lumMod val="65000"/>
                              <a:lumOff val="35000"/>
                            </a:schemeClr>
                          </a:solidFill>
                        </a:rPr>
                        <a:t>伝票タイプ</a:t>
                      </a: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kumimoji="1" lang="ja-JP" altLang="en-US" sz="900" b="1">
                          <a:solidFill>
                            <a:schemeClr val="tx1">
                              <a:lumMod val="65000"/>
                              <a:lumOff val="35000"/>
                            </a:schemeClr>
                          </a:solidFill>
                        </a:rPr>
                        <a:t>転記日付</a:t>
                      </a: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rgbClr val="3F6797"/>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kumimoji="1" lang="ja-JP" altLang="en-US" sz="900" b="1">
                          <a:solidFill>
                            <a:schemeClr val="tx1">
                              <a:lumMod val="65000"/>
                              <a:lumOff val="35000"/>
                            </a:schemeClr>
                          </a:solidFill>
                        </a:rPr>
                        <a:t>参照伝票番号</a:t>
                      </a: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kumimoji="1" lang="ja-JP" altLang="en-US" sz="900" b="1">
                          <a:solidFill>
                            <a:schemeClr val="tx1">
                              <a:lumMod val="65000"/>
                              <a:lumOff val="35000"/>
                            </a:schemeClr>
                          </a:solidFill>
                        </a:rPr>
                        <a:t>明細番号</a:t>
                      </a: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kumimoji="1" lang="ja-JP" altLang="en-US" sz="900" b="1">
                          <a:solidFill>
                            <a:schemeClr val="tx1">
                              <a:lumMod val="65000"/>
                              <a:lumOff val="35000"/>
                            </a:schemeClr>
                          </a:solidFill>
                        </a:rPr>
                        <a:t>転記</a:t>
                      </a:r>
                      <a:r>
                        <a:rPr kumimoji="1" lang="en-US" altLang="ja-JP" sz="900" b="1">
                          <a:solidFill>
                            <a:schemeClr val="tx1">
                              <a:lumMod val="65000"/>
                              <a:lumOff val="35000"/>
                            </a:schemeClr>
                          </a:solidFill>
                        </a:rPr>
                        <a:t>Key</a:t>
                      </a:r>
                      <a:endParaRPr kumimoji="1" lang="ja-JP" altLang="en-US" sz="900" b="1">
                        <a:solidFill>
                          <a:schemeClr val="tx1">
                            <a:lumMod val="65000"/>
                            <a:lumOff val="35000"/>
                          </a:schemeClr>
                        </a:solidFill>
                      </a:endParaRP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b="1">
                          <a:solidFill>
                            <a:schemeClr val="tx1">
                              <a:lumMod val="65000"/>
                              <a:lumOff val="35000"/>
                            </a:schemeClr>
                          </a:solidFill>
                        </a:rPr>
                        <a:t>得意先コード</a:t>
                      </a: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kumimoji="1" lang="en-US" altLang="ja-JP" sz="900" b="1">
                          <a:solidFill>
                            <a:schemeClr val="tx1">
                              <a:lumMod val="65000"/>
                              <a:lumOff val="35000"/>
                            </a:schemeClr>
                          </a:solidFill>
                        </a:rPr>
                        <a:t>G/L</a:t>
                      </a:r>
                      <a:endParaRPr kumimoji="1" lang="ja-JP" altLang="en-US" sz="900" b="1">
                        <a:solidFill>
                          <a:schemeClr val="tx1">
                            <a:lumMod val="65000"/>
                            <a:lumOff val="35000"/>
                          </a:schemeClr>
                        </a:solidFill>
                      </a:endParaRP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rgbClr val="3F6797"/>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kumimoji="1" lang="ja-JP" altLang="en-US" sz="900" b="1">
                          <a:solidFill>
                            <a:schemeClr val="tx1">
                              <a:lumMod val="65000"/>
                              <a:lumOff val="35000"/>
                            </a:schemeClr>
                          </a:solidFill>
                        </a:rPr>
                        <a:t>伝票通貨額</a:t>
                      </a: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rgbClr val="3F6797"/>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kumimoji="1" lang="ja-JP" altLang="en-US" sz="900" b="1">
                          <a:solidFill>
                            <a:schemeClr val="tx1">
                              <a:lumMod val="65000"/>
                              <a:lumOff val="35000"/>
                            </a:schemeClr>
                          </a:solidFill>
                        </a:rPr>
                        <a:t>ソートキー</a:t>
                      </a:r>
                    </a:p>
                  </a:txBody>
                  <a:tcPr marL="95702" marR="95702">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kumimoji="1" lang="ja-JP" altLang="en-US" sz="900" b="1">
                          <a:solidFill>
                            <a:schemeClr val="tx1">
                              <a:lumMod val="65000"/>
                              <a:lumOff val="35000"/>
                            </a:schemeClr>
                          </a:solidFill>
                        </a:rPr>
                        <a:t>支払方法</a:t>
                      </a:r>
                    </a:p>
                  </a:txBody>
                  <a:tcPr marL="95702" marR="95702">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kumimoji="1" lang="ja-JP" altLang="en-US" sz="900" b="1">
                          <a:solidFill>
                            <a:schemeClr val="tx1">
                              <a:lumMod val="65000"/>
                              <a:lumOff val="35000"/>
                            </a:schemeClr>
                          </a:solidFill>
                        </a:rPr>
                        <a:t>取引銀行</a:t>
                      </a:r>
                    </a:p>
                  </a:txBody>
                  <a:tcPr marL="95702" marR="95702">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kumimoji="1" lang="ja-JP" altLang="en-US" sz="900" b="1">
                          <a:solidFill>
                            <a:schemeClr val="tx1">
                              <a:lumMod val="65000"/>
                              <a:lumOff val="35000"/>
                            </a:schemeClr>
                          </a:solidFill>
                        </a:rPr>
                        <a:t>利益センタ</a:t>
                      </a:r>
                    </a:p>
                  </a:txBody>
                  <a:tcPr marL="95702" marR="95702">
                    <a:lnL w="9525"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51582665"/>
                  </a:ext>
                </a:extLst>
              </a:tr>
              <a:tr h="234422">
                <a:tc>
                  <a:txBody>
                    <a:bodyPr/>
                    <a:lstStyle/>
                    <a:p>
                      <a:r>
                        <a:rPr kumimoji="1" lang="en-US" altLang="ja-JP" sz="900">
                          <a:solidFill>
                            <a:schemeClr val="tx1">
                              <a:lumMod val="65000"/>
                              <a:lumOff val="35000"/>
                            </a:schemeClr>
                          </a:solidFill>
                        </a:rPr>
                        <a:t>0000000001</a:t>
                      </a:r>
                      <a:endParaRPr kumimoji="1" lang="ja-JP" altLang="en-US" sz="900">
                        <a:solidFill>
                          <a:schemeClr val="tx1">
                            <a:lumMod val="65000"/>
                            <a:lumOff val="35000"/>
                          </a:schemeClr>
                        </a:solidFill>
                      </a:endParaRPr>
                    </a:p>
                  </a:txBody>
                  <a:tcPr marL="95702" marR="95702">
                    <a:lnL w="12700" cap="flat" cmpd="sng" algn="ctr">
                      <a:solidFill>
                        <a:schemeClr val="bg1">
                          <a:lumMod val="50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a:solidFill>
                            <a:schemeClr val="tx1">
                              <a:lumMod val="65000"/>
                              <a:lumOff val="35000"/>
                            </a:schemeClr>
                          </a:solidFill>
                        </a:rPr>
                        <a:t>ZD</a:t>
                      </a: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12700" cap="flat" cmpd="sng" algn="ctr">
                      <a:solidFill>
                        <a:srgbClr val="3F6797"/>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a:solidFill>
                            <a:schemeClr val="tx1">
                              <a:lumMod val="65000"/>
                              <a:lumOff val="35000"/>
                            </a:schemeClr>
                          </a:solidFill>
                        </a:rPr>
                        <a:t>20251030</a:t>
                      </a:r>
                      <a:endParaRPr kumimoji="1" lang="ja-JP" altLang="en-US" sz="900">
                        <a:solidFill>
                          <a:schemeClr val="tx1">
                            <a:lumMod val="65000"/>
                            <a:lumOff val="35000"/>
                          </a:schemeClr>
                        </a:solidFill>
                      </a:endParaRPr>
                    </a:p>
                  </a:txBody>
                  <a:tcPr marL="95702" marR="95702">
                    <a:lnL w="12700" cap="flat" cmpd="sng" algn="ctr">
                      <a:solidFill>
                        <a:srgbClr val="3F6797"/>
                      </a:solidFill>
                      <a:prstDash val="solid"/>
                      <a:round/>
                      <a:headEnd type="none" w="med" len="med"/>
                      <a:tailEnd type="none" w="med" len="med"/>
                    </a:lnL>
                    <a:lnR w="12700" cap="flat" cmpd="sng" algn="ctr">
                      <a:solidFill>
                        <a:srgbClr val="3F6797"/>
                      </a:solidFill>
                      <a:prstDash val="solid"/>
                      <a:round/>
                      <a:headEnd type="none" w="med" len="med"/>
                      <a:tailEnd type="none" w="med" len="med"/>
                    </a:lnR>
                    <a:lnT w="12700" cap="flat" cmpd="sng" algn="ctr">
                      <a:solidFill>
                        <a:srgbClr val="3F6797"/>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rgbClr val="D7E9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1200000001</a:t>
                      </a:r>
                      <a:endParaRPr kumimoji="1" lang="ja-JP" altLang="en-US" sz="900" b="0" i="0" u="none" strike="noStrike" kern="1200" cap="none" spc="0" normalizeH="0" baseline="0" noProof="0">
                        <a:ln>
                          <a:noFill/>
                        </a:ln>
                        <a:solidFill>
                          <a:srgbClr val="000000">
                            <a:lumMod val="65000"/>
                            <a:lumOff val="35000"/>
                          </a:srgbClr>
                        </a:solidFill>
                        <a:effectLst/>
                        <a:uLnTx/>
                        <a:uFillTx/>
                        <a:latin typeface="Meiryo UI"/>
                        <a:ea typeface="Meiryo UI"/>
                        <a:cs typeface="+mn-cs"/>
                      </a:endParaRPr>
                    </a:p>
                  </a:txBody>
                  <a:tcPr marL="95702" marR="95702">
                    <a:lnL w="12700" cap="flat" cmpd="sng" algn="ctr">
                      <a:solidFill>
                        <a:srgbClr val="3F6797"/>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a:solidFill>
                            <a:schemeClr val="tx1">
                              <a:lumMod val="65000"/>
                              <a:lumOff val="35000"/>
                            </a:schemeClr>
                          </a:solidFill>
                        </a:rPr>
                        <a:t>001</a:t>
                      </a: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r>
                        <a:rPr kumimoji="1" lang="en-US" altLang="ja-JP" sz="900">
                          <a:solidFill>
                            <a:schemeClr val="tx1">
                              <a:lumMod val="65000"/>
                              <a:lumOff val="35000"/>
                            </a:schemeClr>
                          </a:solidFill>
                        </a:rPr>
                        <a:t>07</a:t>
                      </a: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r>
                        <a:rPr kumimoji="1" lang="en-US" altLang="ja-JP" sz="900">
                          <a:solidFill>
                            <a:schemeClr val="tx1">
                              <a:lumMod val="65000"/>
                              <a:lumOff val="35000"/>
                            </a:schemeClr>
                          </a:solidFill>
                        </a:rPr>
                        <a:t>1234567001</a:t>
                      </a: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12700" cap="flat" cmpd="sng" algn="ctr">
                      <a:solidFill>
                        <a:srgbClr val="3F6797"/>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r>
                        <a:rPr kumimoji="1" lang="en-US" altLang="ja-JP" sz="900">
                          <a:solidFill>
                            <a:schemeClr val="tx1">
                              <a:lumMod val="65000"/>
                              <a:lumOff val="35000"/>
                            </a:schemeClr>
                          </a:solidFill>
                        </a:rPr>
                        <a:t>1300000</a:t>
                      </a:r>
                      <a:endParaRPr kumimoji="1" lang="ja-JP" altLang="en-US" sz="900">
                        <a:solidFill>
                          <a:schemeClr val="tx1">
                            <a:lumMod val="65000"/>
                            <a:lumOff val="35000"/>
                          </a:schemeClr>
                        </a:solidFill>
                      </a:endParaRPr>
                    </a:p>
                  </a:txBody>
                  <a:tcPr marL="95702" marR="95702">
                    <a:lnL w="12700" cap="flat" cmpd="sng" algn="ctr">
                      <a:solidFill>
                        <a:srgbClr val="3F6797"/>
                      </a:solidFill>
                      <a:prstDash val="solid"/>
                      <a:round/>
                      <a:headEnd type="none" w="med" len="med"/>
                      <a:tailEnd type="none" w="med" len="med"/>
                    </a:lnL>
                    <a:lnR w="12700" cap="flat" cmpd="sng" algn="ctr">
                      <a:solidFill>
                        <a:srgbClr val="3F6797"/>
                      </a:solidFill>
                      <a:prstDash val="solid"/>
                      <a:round/>
                      <a:headEnd type="none" w="med" len="med"/>
                      <a:tailEnd type="none" w="med" len="med"/>
                    </a:lnR>
                    <a:lnT w="12700" cap="flat" cmpd="sng" algn="ctr">
                      <a:solidFill>
                        <a:srgbClr val="3F6797"/>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rgbClr val="D7E9F5"/>
                    </a:solidFill>
                  </a:tcPr>
                </a:tc>
                <a:tc>
                  <a:txBody>
                    <a:bodyPr/>
                    <a:lstStyle/>
                    <a:p>
                      <a:pPr algn="r"/>
                      <a:r>
                        <a:rPr kumimoji="1" lang="en-US" altLang="ja-JP" sz="900">
                          <a:solidFill>
                            <a:schemeClr val="tx1">
                              <a:lumMod val="65000"/>
                              <a:lumOff val="35000"/>
                            </a:schemeClr>
                          </a:solidFill>
                        </a:rPr>
                        <a:t>1,000</a:t>
                      </a:r>
                      <a:endParaRPr kumimoji="1" lang="ja-JP" altLang="en-US" sz="900">
                        <a:solidFill>
                          <a:schemeClr val="tx1">
                            <a:lumMod val="65000"/>
                            <a:lumOff val="35000"/>
                          </a:schemeClr>
                        </a:solidFill>
                      </a:endParaRPr>
                    </a:p>
                  </a:txBody>
                  <a:tcPr marL="95702" marR="95702">
                    <a:lnL w="12700" cap="flat" cmpd="sng" algn="ctr">
                      <a:solidFill>
                        <a:srgbClr val="3F6797"/>
                      </a:solidFill>
                      <a:prstDash val="solid"/>
                      <a:round/>
                      <a:headEnd type="none" w="med" len="med"/>
                      <a:tailEnd type="none" w="med" len="med"/>
                    </a:lnL>
                    <a:lnR w="12700" cap="flat" cmpd="sng" algn="ctr">
                      <a:solidFill>
                        <a:srgbClr val="3F6797"/>
                      </a:solidFill>
                      <a:prstDash val="solid"/>
                      <a:round/>
                      <a:headEnd type="none" w="med" len="med"/>
                      <a:tailEnd type="none" w="med" len="med"/>
                    </a:lnR>
                    <a:lnT w="12700" cap="flat" cmpd="sng" algn="ctr">
                      <a:solidFill>
                        <a:srgbClr val="3F6797"/>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rgbClr val="D7E9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a:solidFill>
                            <a:schemeClr val="tx1">
                              <a:lumMod val="65000"/>
                              <a:lumOff val="35000"/>
                            </a:schemeClr>
                          </a:solidFill>
                        </a:rPr>
                        <a:t>S0000001</a:t>
                      </a:r>
                      <a:r>
                        <a:rPr kumimoji="1" lang="ja-JP" altLang="en-US" sz="900">
                          <a:solidFill>
                            <a:schemeClr val="tx1">
                              <a:lumMod val="65000"/>
                              <a:lumOff val="35000"/>
                            </a:schemeClr>
                          </a:solidFill>
                        </a:rPr>
                        <a:t>*</a:t>
                      </a:r>
                      <a:r>
                        <a:rPr kumimoji="1" lang="en-US" altLang="ja-JP" sz="900">
                          <a:solidFill>
                            <a:schemeClr val="tx1">
                              <a:lumMod val="65000"/>
                              <a:lumOff val="35000"/>
                            </a:schemeClr>
                          </a:solidFill>
                        </a:rPr>
                        <a:t>01</a:t>
                      </a:r>
                      <a:endParaRPr kumimoji="1" lang="ja-JP" altLang="en-US" sz="900">
                        <a:solidFill>
                          <a:schemeClr val="tx1">
                            <a:lumMod val="65000"/>
                            <a:lumOff val="35000"/>
                          </a:schemeClr>
                        </a:solidFill>
                      </a:endParaRPr>
                    </a:p>
                  </a:txBody>
                  <a:tcPr marL="95702" marR="95702">
                    <a:lnL w="12700" cap="flat" cmpd="sng" algn="ctr">
                      <a:solidFill>
                        <a:srgbClr val="3F6797"/>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schemeClr val="tx1">
                              <a:lumMod val="65000"/>
                              <a:lumOff val="35000"/>
                            </a:schemeClr>
                          </a:solidFill>
                          <a:effectLst/>
                          <a:uLnTx/>
                          <a:uFillTx/>
                          <a:latin typeface="+mn-lt"/>
                          <a:ea typeface="+mn-ea"/>
                          <a:cs typeface="+mn-cs"/>
                        </a:rPr>
                        <a:t>T</a:t>
                      </a:r>
                      <a:endParaRPr kumimoji="1" lang="ja-JP" altLang="en-US" sz="900" b="0" i="0" u="none" strike="noStrike" kern="1200" cap="none" spc="0" normalizeH="0" baseline="0" noProof="0">
                        <a:ln>
                          <a:noFill/>
                        </a:ln>
                        <a:solidFill>
                          <a:schemeClr val="tx1">
                            <a:lumMod val="65000"/>
                            <a:lumOff val="35000"/>
                          </a:schemeClr>
                        </a:solidFill>
                        <a:effectLst/>
                        <a:uLnTx/>
                        <a:uFillTx/>
                        <a:latin typeface="+mn-lt"/>
                        <a:ea typeface="+mn-ea"/>
                        <a:cs typeface="+mn-cs"/>
                      </a:endParaRPr>
                    </a:p>
                  </a:txBody>
                  <a:tcPr marL="95702" marR="95702">
                    <a:lnL w="9525"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schemeClr val="tx1">
                              <a:lumMod val="65000"/>
                              <a:lumOff val="35000"/>
                            </a:schemeClr>
                          </a:solidFill>
                          <a:effectLst/>
                          <a:uLnTx/>
                          <a:uFillTx/>
                          <a:latin typeface="+mn-lt"/>
                          <a:ea typeface="+mn-ea"/>
                          <a:cs typeface="+mn-cs"/>
                        </a:rPr>
                        <a:t>SMB01</a:t>
                      </a:r>
                      <a:endParaRPr kumimoji="1" lang="ja-JP" altLang="en-US" sz="900" b="0" i="0" u="none" strike="noStrike" kern="1200" cap="none" spc="0" normalizeH="0" baseline="0" noProof="0">
                        <a:ln>
                          <a:noFill/>
                        </a:ln>
                        <a:solidFill>
                          <a:schemeClr val="tx1">
                            <a:lumMod val="65000"/>
                            <a:lumOff val="35000"/>
                          </a:schemeClr>
                        </a:solidFill>
                        <a:effectLst/>
                        <a:uLnTx/>
                        <a:uFillTx/>
                        <a:latin typeface="+mn-lt"/>
                        <a:ea typeface="+mn-ea"/>
                        <a:cs typeface="+mn-cs"/>
                      </a:endParaRPr>
                    </a:p>
                  </a:txBody>
                  <a:tcPr marL="95702" marR="95702">
                    <a:lnL w="9525"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schemeClr val="tx1">
                              <a:lumMod val="65000"/>
                              <a:lumOff val="35000"/>
                            </a:schemeClr>
                          </a:solidFill>
                          <a:effectLst/>
                          <a:uLnTx/>
                          <a:uFillTx/>
                          <a:latin typeface="+mn-lt"/>
                          <a:ea typeface="+mn-ea"/>
                          <a:cs typeface="+mn-cs"/>
                        </a:rPr>
                        <a:t>12345</a:t>
                      </a:r>
                      <a:endParaRPr kumimoji="1" lang="ja-JP" altLang="en-US" sz="900" b="0" i="0" u="none" strike="noStrike" kern="1200" cap="none" spc="0" normalizeH="0" baseline="0" noProof="0">
                        <a:ln>
                          <a:noFill/>
                        </a:ln>
                        <a:solidFill>
                          <a:schemeClr val="tx1">
                            <a:lumMod val="65000"/>
                            <a:lumOff val="35000"/>
                          </a:schemeClr>
                        </a:solidFill>
                        <a:effectLst/>
                        <a:uLnTx/>
                        <a:uFillTx/>
                        <a:latin typeface="+mn-lt"/>
                        <a:ea typeface="+mn-ea"/>
                        <a:cs typeface="+mn-cs"/>
                      </a:endParaRPr>
                    </a:p>
                  </a:txBody>
                  <a:tcPr marL="95702" marR="95702">
                    <a:lnL w="9525"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2429405040"/>
                  </a:ext>
                </a:extLst>
              </a:tr>
              <a:tr h="1704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0000000001</a:t>
                      </a:r>
                      <a:endParaRPr kumimoji="1" lang="ja-JP" altLang="en-US" sz="900" b="0" i="0" u="none" strike="noStrike" kern="1200" cap="none" spc="0" normalizeH="0" baseline="0" noProof="0">
                        <a:ln>
                          <a:noFill/>
                        </a:ln>
                        <a:solidFill>
                          <a:srgbClr val="000000">
                            <a:lumMod val="65000"/>
                            <a:lumOff val="35000"/>
                          </a:srgbClr>
                        </a:solidFill>
                        <a:effectLst/>
                        <a:uLnTx/>
                        <a:uFillTx/>
                        <a:latin typeface="Meiryo UI"/>
                        <a:ea typeface="Meiryo UI"/>
                        <a:cs typeface="+mn-cs"/>
                      </a:endParaRPr>
                    </a:p>
                  </a:txBody>
                  <a:tcPr marL="95702" marR="95702">
                    <a:lnL w="12700" cap="flat" cmpd="sng" algn="ctr">
                      <a:solidFill>
                        <a:schemeClr val="bg1">
                          <a:lumMod val="50000"/>
                        </a:schemeClr>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a:solidFill>
                            <a:schemeClr val="tx1">
                              <a:lumMod val="65000"/>
                              <a:lumOff val="35000"/>
                            </a:schemeClr>
                          </a:solidFill>
                        </a:rPr>
                        <a:t>ZD</a:t>
                      </a: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12700" cap="flat" cmpd="sng" algn="ctr">
                      <a:solidFill>
                        <a:srgbClr val="3F6797"/>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20251030</a:t>
                      </a:r>
                      <a:endParaRPr kumimoji="1" lang="ja-JP" altLang="en-US" sz="900" b="0" i="0" u="none" strike="noStrike" kern="1200" cap="none" spc="0" normalizeH="0" baseline="0" noProof="0">
                        <a:ln>
                          <a:noFill/>
                        </a:ln>
                        <a:solidFill>
                          <a:srgbClr val="000000">
                            <a:lumMod val="65000"/>
                            <a:lumOff val="35000"/>
                          </a:srgbClr>
                        </a:solidFill>
                        <a:effectLst/>
                        <a:uLnTx/>
                        <a:uFillTx/>
                        <a:latin typeface="Meiryo UI"/>
                        <a:ea typeface="Meiryo UI"/>
                        <a:cs typeface="+mn-cs"/>
                      </a:endParaRPr>
                    </a:p>
                  </a:txBody>
                  <a:tcPr marL="95702" marR="95702">
                    <a:lnL w="12700" cap="flat" cmpd="sng" algn="ctr">
                      <a:solidFill>
                        <a:srgbClr val="3F6797"/>
                      </a:solidFill>
                      <a:prstDash val="solid"/>
                      <a:round/>
                      <a:headEnd type="none" w="med" len="med"/>
                      <a:tailEnd type="none" w="med" len="med"/>
                    </a:lnL>
                    <a:lnR w="12700" cap="flat" cmpd="sng" algn="ctr">
                      <a:solidFill>
                        <a:srgbClr val="3F6797"/>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rgbClr val="D7E9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1200000001</a:t>
                      </a:r>
                      <a:endParaRPr kumimoji="1" lang="ja-JP" altLang="en-US" sz="900" b="0" i="0" u="none" strike="noStrike" kern="1200" cap="none" spc="0" normalizeH="0" baseline="0" noProof="0">
                        <a:ln>
                          <a:noFill/>
                        </a:ln>
                        <a:solidFill>
                          <a:srgbClr val="000000">
                            <a:lumMod val="65000"/>
                            <a:lumOff val="35000"/>
                          </a:srgbClr>
                        </a:solidFill>
                        <a:effectLst/>
                        <a:uLnTx/>
                        <a:uFillTx/>
                        <a:latin typeface="Meiryo UI"/>
                        <a:ea typeface="Meiryo UI"/>
                        <a:cs typeface="+mn-cs"/>
                      </a:endParaRPr>
                    </a:p>
                  </a:txBody>
                  <a:tcPr marL="95702" marR="95702">
                    <a:lnL w="12700" cap="flat" cmpd="sng" algn="ctr">
                      <a:solidFill>
                        <a:srgbClr val="3F6797"/>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r>
                        <a:rPr kumimoji="1" lang="en-US" altLang="ja-JP" sz="900">
                          <a:solidFill>
                            <a:schemeClr val="tx1">
                              <a:lumMod val="65000"/>
                              <a:lumOff val="35000"/>
                            </a:schemeClr>
                          </a:solidFill>
                        </a:rPr>
                        <a:t>002</a:t>
                      </a: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r>
                        <a:rPr kumimoji="1" lang="en-US" altLang="ja-JP" sz="900">
                          <a:solidFill>
                            <a:schemeClr val="tx1">
                              <a:lumMod val="65000"/>
                              <a:lumOff val="35000"/>
                            </a:schemeClr>
                          </a:solidFill>
                        </a:rPr>
                        <a:t>07</a:t>
                      </a: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a:solidFill>
                            <a:schemeClr val="tx1">
                              <a:lumMod val="65000"/>
                              <a:lumOff val="35000"/>
                            </a:schemeClr>
                          </a:solidFill>
                        </a:rPr>
                        <a:t>1234567001</a:t>
                      </a: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12700" cap="flat" cmpd="sng" algn="ctr">
                      <a:solidFill>
                        <a:srgbClr val="3F6797"/>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a:solidFill>
                            <a:schemeClr val="tx1">
                              <a:lumMod val="65000"/>
                              <a:lumOff val="35000"/>
                            </a:schemeClr>
                          </a:solidFill>
                        </a:rPr>
                        <a:t>1300000</a:t>
                      </a:r>
                      <a:endParaRPr kumimoji="1" lang="ja-JP" altLang="en-US" sz="900">
                        <a:solidFill>
                          <a:schemeClr val="tx1">
                            <a:lumMod val="65000"/>
                            <a:lumOff val="35000"/>
                          </a:schemeClr>
                        </a:solidFill>
                      </a:endParaRPr>
                    </a:p>
                  </a:txBody>
                  <a:tcPr marL="95702" marR="95702">
                    <a:lnL w="12700" cap="flat" cmpd="sng" algn="ctr">
                      <a:solidFill>
                        <a:srgbClr val="3F6797"/>
                      </a:solidFill>
                      <a:prstDash val="solid"/>
                      <a:round/>
                      <a:headEnd type="none" w="med" len="med"/>
                      <a:tailEnd type="none" w="med" len="med"/>
                    </a:lnL>
                    <a:lnR w="12700" cap="flat" cmpd="sng" algn="ctr">
                      <a:solidFill>
                        <a:srgbClr val="3F6797"/>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rgbClr val="D7E9F5"/>
                    </a:solidFill>
                  </a:tcPr>
                </a:tc>
                <a:tc>
                  <a:txBody>
                    <a:bodyPr/>
                    <a:lstStyle/>
                    <a:p>
                      <a:pPr algn="r"/>
                      <a:r>
                        <a:rPr kumimoji="1" lang="en-US" altLang="ja-JP" sz="900">
                          <a:solidFill>
                            <a:schemeClr val="tx1">
                              <a:lumMod val="65000"/>
                              <a:lumOff val="35000"/>
                            </a:schemeClr>
                          </a:solidFill>
                        </a:rPr>
                        <a:t>500</a:t>
                      </a:r>
                      <a:endParaRPr kumimoji="1" lang="ja-JP" altLang="en-US" sz="900">
                        <a:solidFill>
                          <a:schemeClr val="tx1">
                            <a:lumMod val="65000"/>
                            <a:lumOff val="35000"/>
                          </a:schemeClr>
                        </a:solidFill>
                      </a:endParaRPr>
                    </a:p>
                  </a:txBody>
                  <a:tcPr marL="95702" marR="95702">
                    <a:lnL w="12700" cap="flat" cmpd="sng" algn="ctr">
                      <a:solidFill>
                        <a:srgbClr val="3F6797"/>
                      </a:solidFill>
                      <a:prstDash val="solid"/>
                      <a:round/>
                      <a:headEnd type="none" w="med" len="med"/>
                      <a:tailEnd type="none" w="med" len="med"/>
                    </a:lnL>
                    <a:lnR w="12700" cap="flat" cmpd="sng" algn="ctr">
                      <a:solidFill>
                        <a:srgbClr val="3F6797"/>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rgbClr val="D7E9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a:solidFill>
                            <a:schemeClr val="tx1">
                              <a:lumMod val="65000"/>
                              <a:lumOff val="35000"/>
                            </a:schemeClr>
                          </a:solidFill>
                        </a:rPr>
                        <a:t>S0000001</a:t>
                      </a:r>
                      <a:r>
                        <a:rPr kumimoji="1" lang="ja-JP" altLang="en-US" sz="900">
                          <a:solidFill>
                            <a:schemeClr val="tx1">
                              <a:lumMod val="65000"/>
                              <a:lumOff val="35000"/>
                            </a:schemeClr>
                          </a:solidFill>
                        </a:rPr>
                        <a:t>*</a:t>
                      </a:r>
                      <a:r>
                        <a:rPr kumimoji="1" lang="en-US" altLang="ja-JP" sz="900">
                          <a:solidFill>
                            <a:schemeClr val="tx1">
                              <a:lumMod val="65000"/>
                              <a:lumOff val="35000"/>
                            </a:schemeClr>
                          </a:solidFill>
                        </a:rPr>
                        <a:t>02</a:t>
                      </a:r>
                      <a:endParaRPr kumimoji="1" lang="ja-JP" altLang="en-US" sz="900">
                        <a:solidFill>
                          <a:schemeClr val="tx1">
                            <a:lumMod val="65000"/>
                            <a:lumOff val="35000"/>
                          </a:schemeClr>
                        </a:solidFill>
                      </a:endParaRPr>
                    </a:p>
                  </a:txBody>
                  <a:tcPr marL="95702" marR="95702">
                    <a:lnL w="12700" cap="flat" cmpd="sng" algn="ctr">
                      <a:solidFill>
                        <a:srgbClr val="3F6797"/>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r>
                        <a:rPr lang="en-US" altLang="ja-JP" sz="900">
                          <a:solidFill>
                            <a:schemeClr val="tx1">
                              <a:lumMod val="65000"/>
                              <a:lumOff val="35000"/>
                            </a:schemeClr>
                          </a:solidFill>
                          <a:latin typeface="+mn-ea"/>
                        </a:rPr>
                        <a:t>T</a:t>
                      </a:r>
                      <a:endParaRPr lang="ja-JP" altLang="en-US" sz="900">
                        <a:solidFill>
                          <a:schemeClr val="tx1">
                            <a:lumMod val="65000"/>
                            <a:lumOff val="35000"/>
                          </a:schemeClr>
                        </a:solidFill>
                        <a:latin typeface="+mn-ea"/>
                      </a:endParaRPr>
                    </a:p>
                  </a:txBody>
                  <a:tcPr marL="95702" marR="95702">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schemeClr val="tx1">
                              <a:lumMod val="65000"/>
                              <a:lumOff val="35000"/>
                            </a:schemeClr>
                          </a:solidFill>
                          <a:effectLst/>
                          <a:uLnTx/>
                          <a:uFillTx/>
                          <a:latin typeface="+mn-lt"/>
                          <a:ea typeface="+mn-ea"/>
                          <a:cs typeface="+mn-cs"/>
                        </a:rPr>
                        <a:t>SMB01</a:t>
                      </a:r>
                      <a:endParaRPr kumimoji="1" lang="ja-JP" altLang="en-US" sz="900" b="0" i="0" u="none" strike="noStrike" kern="1200" cap="none" spc="0" normalizeH="0" baseline="0" noProof="0">
                        <a:ln>
                          <a:noFill/>
                        </a:ln>
                        <a:solidFill>
                          <a:schemeClr val="tx1">
                            <a:lumMod val="65000"/>
                            <a:lumOff val="35000"/>
                          </a:schemeClr>
                        </a:solidFill>
                        <a:effectLst/>
                        <a:uLnTx/>
                        <a:uFillTx/>
                        <a:latin typeface="+mn-lt"/>
                        <a:ea typeface="+mn-ea"/>
                        <a:cs typeface="+mn-cs"/>
                      </a:endParaRPr>
                    </a:p>
                  </a:txBody>
                  <a:tcPr marL="95702" marR="95702">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r>
                        <a:rPr lang="en-US" altLang="ja-JP" sz="900">
                          <a:solidFill>
                            <a:schemeClr val="tx1">
                              <a:lumMod val="65000"/>
                              <a:lumOff val="35000"/>
                            </a:schemeClr>
                          </a:solidFill>
                          <a:latin typeface="+mn-ea"/>
                        </a:rPr>
                        <a:t>23456</a:t>
                      </a:r>
                      <a:endParaRPr lang="ja-JP" altLang="en-US" sz="900">
                        <a:solidFill>
                          <a:schemeClr val="tx1">
                            <a:lumMod val="65000"/>
                            <a:lumOff val="35000"/>
                          </a:schemeClr>
                        </a:solidFill>
                        <a:latin typeface="+mn-ea"/>
                      </a:endParaRPr>
                    </a:p>
                  </a:txBody>
                  <a:tcPr marL="95702" marR="95702">
                    <a:lnL w="9525"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553886454"/>
                  </a:ext>
                </a:extLst>
              </a:tr>
              <a:tr h="1704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0000000001</a:t>
                      </a:r>
                      <a:endParaRPr kumimoji="1" lang="ja-JP" altLang="en-US" sz="900" b="0" i="0" u="none" strike="noStrike" kern="1200" cap="none" spc="0" normalizeH="0" baseline="0" noProof="0">
                        <a:ln>
                          <a:noFill/>
                        </a:ln>
                        <a:solidFill>
                          <a:srgbClr val="000000">
                            <a:lumMod val="65000"/>
                            <a:lumOff val="35000"/>
                          </a:srgbClr>
                        </a:solidFill>
                        <a:effectLst/>
                        <a:uLnTx/>
                        <a:uFillTx/>
                        <a:latin typeface="Meiryo UI"/>
                        <a:ea typeface="Meiryo UI"/>
                        <a:cs typeface="+mn-cs"/>
                      </a:endParaRPr>
                    </a:p>
                  </a:txBody>
                  <a:tcPr marL="95702" marR="95702">
                    <a:lnL w="12700" cap="flat" cmpd="sng" algn="ctr">
                      <a:solidFill>
                        <a:schemeClr val="bg1">
                          <a:lumMod val="50000"/>
                        </a:schemeClr>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a:solidFill>
                            <a:schemeClr val="tx1">
                              <a:lumMod val="65000"/>
                              <a:lumOff val="35000"/>
                            </a:schemeClr>
                          </a:solidFill>
                        </a:rPr>
                        <a:t>ZD</a:t>
                      </a: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12700" cap="flat" cmpd="sng" algn="ctr">
                      <a:solidFill>
                        <a:srgbClr val="3F6797"/>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20251030</a:t>
                      </a:r>
                      <a:endParaRPr kumimoji="1" lang="ja-JP" altLang="en-US" sz="900" b="0" i="0" u="none" strike="noStrike" kern="1200" cap="none" spc="0" normalizeH="0" baseline="0" noProof="0">
                        <a:ln>
                          <a:noFill/>
                        </a:ln>
                        <a:solidFill>
                          <a:srgbClr val="000000">
                            <a:lumMod val="65000"/>
                            <a:lumOff val="35000"/>
                          </a:srgbClr>
                        </a:solidFill>
                        <a:effectLst/>
                        <a:uLnTx/>
                        <a:uFillTx/>
                        <a:latin typeface="Meiryo UI"/>
                        <a:ea typeface="Meiryo UI"/>
                        <a:cs typeface="+mn-cs"/>
                      </a:endParaRPr>
                    </a:p>
                  </a:txBody>
                  <a:tcPr marL="95702" marR="95702">
                    <a:lnL w="12700" cap="flat" cmpd="sng" algn="ctr">
                      <a:solidFill>
                        <a:srgbClr val="3F6797"/>
                      </a:solidFill>
                      <a:prstDash val="solid"/>
                      <a:round/>
                      <a:headEnd type="none" w="med" len="med"/>
                      <a:tailEnd type="none" w="med" len="med"/>
                    </a:lnL>
                    <a:lnR w="12700" cap="flat" cmpd="sng" algn="ctr">
                      <a:solidFill>
                        <a:srgbClr val="3F6797"/>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rgbClr val="3F6797"/>
                      </a:solidFill>
                      <a:prstDash val="solid"/>
                      <a:round/>
                      <a:headEnd type="none" w="med" len="med"/>
                      <a:tailEnd type="none" w="med" len="med"/>
                    </a:lnB>
                    <a:lnTlToBr w="12700" cmpd="sng">
                      <a:noFill/>
                      <a:prstDash val="solid"/>
                    </a:lnTlToBr>
                    <a:lnBlToTr w="12700" cmpd="sng">
                      <a:noFill/>
                      <a:prstDash val="solid"/>
                    </a:lnBlToTr>
                    <a:solidFill>
                      <a:srgbClr val="D7E9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1200000001</a:t>
                      </a:r>
                      <a:endParaRPr kumimoji="1" lang="ja-JP" altLang="en-US" sz="900" b="0" i="0" u="none" strike="noStrike" kern="1200" cap="none" spc="0" normalizeH="0" baseline="0" noProof="0">
                        <a:ln>
                          <a:noFill/>
                        </a:ln>
                        <a:solidFill>
                          <a:srgbClr val="000000">
                            <a:lumMod val="65000"/>
                            <a:lumOff val="35000"/>
                          </a:srgbClr>
                        </a:solidFill>
                        <a:effectLst/>
                        <a:uLnTx/>
                        <a:uFillTx/>
                        <a:latin typeface="Meiryo UI"/>
                        <a:ea typeface="Meiryo UI"/>
                        <a:cs typeface="+mn-cs"/>
                      </a:endParaRPr>
                    </a:p>
                  </a:txBody>
                  <a:tcPr marL="95702" marR="95702">
                    <a:lnL w="12700" cap="flat" cmpd="sng" algn="ctr">
                      <a:solidFill>
                        <a:srgbClr val="3F6797"/>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r>
                        <a:rPr kumimoji="1" lang="en-US" altLang="ja-JP" sz="900">
                          <a:solidFill>
                            <a:schemeClr val="tx1">
                              <a:lumMod val="65000"/>
                              <a:lumOff val="35000"/>
                            </a:schemeClr>
                          </a:solidFill>
                        </a:rPr>
                        <a:t>003</a:t>
                      </a: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r>
                        <a:rPr kumimoji="1" lang="en-US" altLang="ja-JP" sz="900">
                          <a:solidFill>
                            <a:schemeClr val="tx1">
                              <a:lumMod val="65000"/>
                              <a:lumOff val="35000"/>
                            </a:schemeClr>
                          </a:solidFill>
                        </a:rPr>
                        <a:t>50</a:t>
                      </a: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12700" cap="flat" cmpd="sng" algn="ctr">
                      <a:solidFill>
                        <a:srgbClr val="3F6797"/>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r>
                        <a:rPr kumimoji="1" lang="en-US" altLang="ja-JP" sz="900">
                          <a:solidFill>
                            <a:schemeClr val="tx1">
                              <a:lumMod val="65000"/>
                              <a:lumOff val="35000"/>
                            </a:schemeClr>
                          </a:solidFill>
                        </a:rPr>
                        <a:t>5910110</a:t>
                      </a:r>
                      <a:endParaRPr kumimoji="1" lang="ja-JP" altLang="en-US" sz="900">
                        <a:solidFill>
                          <a:schemeClr val="tx1">
                            <a:lumMod val="65000"/>
                            <a:lumOff val="35000"/>
                          </a:schemeClr>
                        </a:solidFill>
                      </a:endParaRPr>
                    </a:p>
                  </a:txBody>
                  <a:tcPr marL="95702" marR="95702">
                    <a:lnL w="12700" cap="flat" cmpd="sng" algn="ctr">
                      <a:solidFill>
                        <a:srgbClr val="3F6797"/>
                      </a:solidFill>
                      <a:prstDash val="solid"/>
                      <a:round/>
                      <a:headEnd type="none" w="med" len="med"/>
                      <a:tailEnd type="none" w="med" len="med"/>
                    </a:lnL>
                    <a:lnR w="12700" cap="flat" cmpd="sng" algn="ctr">
                      <a:solidFill>
                        <a:srgbClr val="3F6797"/>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rgbClr val="3F6797"/>
                      </a:solidFill>
                      <a:prstDash val="solid"/>
                      <a:round/>
                      <a:headEnd type="none" w="med" len="med"/>
                      <a:tailEnd type="none" w="med" len="med"/>
                    </a:lnB>
                    <a:lnTlToBr w="12700" cmpd="sng">
                      <a:noFill/>
                      <a:prstDash val="solid"/>
                    </a:lnTlToBr>
                    <a:lnBlToTr w="12700" cmpd="sng">
                      <a:noFill/>
                      <a:prstDash val="solid"/>
                    </a:lnBlToTr>
                    <a:solidFill>
                      <a:srgbClr val="D7E9F5"/>
                    </a:solidFill>
                  </a:tcPr>
                </a:tc>
                <a:tc>
                  <a:txBody>
                    <a:bodyPr/>
                    <a:lstStyle/>
                    <a:p>
                      <a:pPr algn="r"/>
                      <a:r>
                        <a:rPr kumimoji="1" lang="en-US" altLang="ja-JP" sz="900">
                          <a:solidFill>
                            <a:schemeClr val="tx1">
                              <a:lumMod val="65000"/>
                              <a:lumOff val="35000"/>
                            </a:schemeClr>
                          </a:solidFill>
                        </a:rPr>
                        <a:t>1,500</a:t>
                      </a:r>
                      <a:endParaRPr kumimoji="1" lang="ja-JP" altLang="en-US" sz="900">
                        <a:solidFill>
                          <a:schemeClr val="tx1">
                            <a:lumMod val="65000"/>
                            <a:lumOff val="35000"/>
                          </a:schemeClr>
                        </a:solidFill>
                      </a:endParaRPr>
                    </a:p>
                  </a:txBody>
                  <a:tcPr marL="95702" marR="95702">
                    <a:lnL w="12700" cap="flat" cmpd="sng" algn="ctr">
                      <a:solidFill>
                        <a:srgbClr val="3F6797"/>
                      </a:solidFill>
                      <a:prstDash val="solid"/>
                      <a:round/>
                      <a:headEnd type="none" w="med" len="med"/>
                      <a:tailEnd type="none" w="med" len="med"/>
                    </a:lnL>
                    <a:lnR w="12700" cap="flat" cmpd="sng" algn="ctr">
                      <a:solidFill>
                        <a:srgbClr val="3F6797"/>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rgbClr val="3F6797"/>
                      </a:solidFill>
                      <a:prstDash val="solid"/>
                      <a:round/>
                      <a:headEnd type="none" w="med" len="med"/>
                      <a:tailEnd type="none" w="med" len="med"/>
                    </a:lnB>
                    <a:lnTlToBr w="12700" cmpd="sng">
                      <a:noFill/>
                      <a:prstDash val="solid"/>
                    </a:lnTlToBr>
                    <a:lnBlToTr w="12700" cmpd="sng">
                      <a:noFill/>
                      <a:prstDash val="solid"/>
                    </a:lnBlToTr>
                    <a:solidFill>
                      <a:srgbClr val="D7E9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900" b="0" i="0" u="none" strike="noStrike" kern="1200" cap="none" spc="0" normalizeH="0" baseline="0" noProof="0">
                        <a:ln>
                          <a:noFill/>
                        </a:ln>
                        <a:solidFill>
                          <a:schemeClr val="tx1">
                            <a:lumMod val="65000"/>
                            <a:lumOff val="35000"/>
                          </a:schemeClr>
                        </a:solidFill>
                        <a:effectLst/>
                        <a:uLnTx/>
                        <a:uFillTx/>
                        <a:latin typeface="Meiryo UI"/>
                        <a:ea typeface="Meiryo UI"/>
                        <a:cs typeface="+mn-cs"/>
                      </a:endParaRPr>
                    </a:p>
                  </a:txBody>
                  <a:tcPr marL="95702" marR="95702">
                    <a:lnL w="12700" cap="flat" cmpd="sng" algn="ctr">
                      <a:solidFill>
                        <a:srgbClr val="3F6797"/>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900" b="0" i="0" u="none" strike="noStrike" kern="1200" cap="none" spc="0" normalizeH="0" baseline="0" noProof="0">
                        <a:ln>
                          <a:noFill/>
                        </a:ln>
                        <a:solidFill>
                          <a:schemeClr val="tx1">
                            <a:lumMod val="65000"/>
                            <a:lumOff val="35000"/>
                          </a:schemeClr>
                        </a:solidFill>
                        <a:effectLst/>
                        <a:uLnTx/>
                        <a:uFillTx/>
                        <a:latin typeface="Meiryo UI"/>
                        <a:ea typeface="Meiryo UI"/>
                        <a:cs typeface="+mn-cs"/>
                      </a:endParaRPr>
                    </a:p>
                  </a:txBody>
                  <a:tcPr marL="95702" marR="95702">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900" b="0" i="0" u="none" strike="noStrike" kern="1200" cap="none" spc="0" normalizeH="0" baseline="0" noProof="0">
                        <a:ln>
                          <a:noFill/>
                        </a:ln>
                        <a:solidFill>
                          <a:schemeClr val="tx1">
                            <a:lumMod val="65000"/>
                            <a:lumOff val="35000"/>
                          </a:schemeClr>
                        </a:solidFill>
                        <a:effectLst/>
                        <a:uLnTx/>
                        <a:uFillTx/>
                        <a:latin typeface="Meiryo UI"/>
                        <a:ea typeface="Meiryo UI"/>
                        <a:cs typeface="+mn-cs"/>
                      </a:endParaRPr>
                    </a:p>
                  </a:txBody>
                  <a:tcPr marL="95702" marR="95702">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900" b="0" i="0" u="none" strike="noStrike" kern="1200" cap="none" spc="0" normalizeH="0" baseline="0" noProof="0">
                        <a:ln>
                          <a:noFill/>
                        </a:ln>
                        <a:solidFill>
                          <a:schemeClr val="tx1">
                            <a:lumMod val="65000"/>
                            <a:lumOff val="35000"/>
                          </a:schemeClr>
                        </a:solidFill>
                        <a:effectLst/>
                        <a:uLnTx/>
                        <a:uFillTx/>
                        <a:latin typeface="Meiryo UI"/>
                        <a:ea typeface="Meiryo UI"/>
                        <a:cs typeface="+mn-cs"/>
                      </a:endParaRPr>
                    </a:p>
                  </a:txBody>
                  <a:tcPr marL="95702" marR="95702">
                    <a:lnL w="9525"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2953791528"/>
                  </a:ext>
                </a:extLst>
              </a:tr>
            </a:tbl>
          </a:graphicData>
        </a:graphic>
      </p:graphicFrame>
      <p:grpSp>
        <p:nvGrpSpPr>
          <p:cNvPr id="1125" name="グループ化 1124">
            <a:extLst>
              <a:ext uri="{FF2B5EF4-FFF2-40B4-BE49-F238E27FC236}">
                <a16:creationId xmlns:a16="http://schemas.microsoft.com/office/drawing/2014/main" id="{7B75FD59-1DE6-46E4-70A8-CD0481E73E43}"/>
              </a:ext>
            </a:extLst>
          </p:cNvPr>
          <p:cNvGrpSpPr/>
          <p:nvPr/>
        </p:nvGrpSpPr>
        <p:grpSpPr>
          <a:xfrm>
            <a:off x="9914838" y="4315881"/>
            <a:ext cx="1525050" cy="527470"/>
            <a:chOff x="8277973" y="4315881"/>
            <a:chExt cx="1525050" cy="527470"/>
          </a:xfrm>
        </p:grpSpPr>
        <p:sp>
          <p:nvSpPr>
            <p:cNvPr id="1104" name="正方形/長方形 1103">
              <a:extLst>
                <a:ext uri="{FF2B5EF4-FFF2-40B4-BE49-F238E27FC236}">
                  <a16:creationId xmlns:a16="http://schemas.microsoft.com/office/drawing/2014/main" id="{178BDE9A-338E-7B53-2DA7-22591460D0FF}"/>
                </a:ext>
              </a:extLst>
            </p:cNvPr>
            <p:cNvSpPr/>
            <p:nvPr/>
          </p:nvSpPr>
          <p:spPr>
            <a:xfrm>
              <a:off x="8277973" y="4315881"/>
              <a:ext cx="655822" cy="224557"/>
            </a:xfrm>
            <a:prstGeom prst="rect">
              <a:avLst/>
            </a:prstGeom>
            <a:solidFill>
              <a:srgbClr val="D7E9F5"/>
            </a:solidFill>
            <a:ln w="12700">
              <a:solidFill>
                <a:srgbClr val="3F6797"/>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050">
                  <a:solidFill>
                    <a:schemeClr val="accent4">
                      <a:lumMod val="65000"/>
                      <a:lumOff val="35000"/>
                    </a:schemeClr>
                  </a:solidFill>
                  <a:latin typeface="+mn-ea"/>
                  <a:cs typeface="Hiragino Kaku Gothic Pro W3" charset="-128"/>
                </a:rPr>
                <a:t>修正可</a:t>
              </a:r>
              <a:endParaRPr kumimoji="1" lang="ja-JP" altLang="en-US" sz="1050">
                <a:solidFill>
                  <a:schemeClr val="accent4">
                    <a:lumMod val="65000"/>
                    <a:lumOff val="35000"/>
                  </a:schemeClr>
                </a:solidFill>
                <a:latin typeface="+mn-ea"/>
                <a:cs typeface="Hiragino Kaku Gothic Pro W3" charset="-128"/>
              </a:endParaRPr>
            </a:p>
          </p:txBody>
        </p:sp>
        <p:sp>
          <p:nvSpPr>
            <p:cNvPr id="1105" name="正方形/長方形 1104">
              <a:extLst>
                <a:ext uri="{FF2B5EF4-FFF2-40B4-BE49-F238E27FC236}">
                  <a16:creationId xmlns:a16="http://schemas.microsoft.com/office/drawing/2014/main" id="{2BA814AF-7F94-D0E4-F24D-583EC329EC00}"/>
                </a:ext>
              </a:extLst>
            </p:cNvPr>
            <p:cNvSpPr/>
            <p:nvPr/>
          </p:nvSpPr>
          <p:spPr>
            <a:xfrm>
              <a:off x="8277973" y="4618794"/>
              <a:ext cx="655822" cy="224557"/>
            </a:xfrm>
            <a:prstGeom prst="rect">
              <a:avLst/>
            </a:prstGeom>
            <a:solidFill>
              <a:schemeClr val="bg1">
                <a:lumMod val="7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050">
                  <a:solidFill>
                    <a:schemeClr val="accent4">
                      <a:lumMod val="65000"/>
                      <a:lumOff val="35000"/>
                    </a:schemeClr>
                  </a:solidFill>
                  <a:latin typeface="+mn-ea"/>
                  <a:cs typeface="Hiragino Kaku Gothic Pro W3" charset="-128"/>
                </a:rPr>
                <a:t>修正不可</a:t>
              </a:r>
              <a:endParaRPr kumimoji="1" lang="ja-JP" altLang="en-US" sz="1050">
                <a:solidFill>
                  <a:schemeClr val="accent4">
                    <a:lumMod val="65000"/>
                    <a:lumOff val="35000"/>
                  </a:schemeClr>
                </a:solidFill>
                <a:latin typeface="+mn-ea"/>
                <a:cs typeface="Hiragino Kaku Gothic Pro W3" charset="-128"/>
              </a:endParaRPr>
            </a:p>
          </p:txBody>
        </p:sp>
        <p:sp>
          <p:nvSpPr>
            <p:cNvPr id="1148" name="正方形/長方形 1147">
              <a:extLst>
                <a:ext uri="{FF2B5EF4-FFF2-40B4-BE49-F238E27FC236}">
                  <a16:creationId xmlns:a16="http://schemas.microsoft.com/office/drawing/2014/main" id="{9B235E9B-4E48-DE16-7AC2-DBD855CA2CE4}"/>
                </a:ext>
              </a:extLst>
            </p:cNvPr>
            <p:cNvSpPr/>
            <p:nvPr/>
          </p:nvSpPr>
          <p:spPr>
            <a:xfrm>
              <a:off x="8939023" y="4618794"/>
              <a:ext cx="864000" cy="22455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en-US" altLang="ja-JP" sz="1050">
                  <a:solidFill>
                    <a:schemeClr val="accent4">
                      <a:lumMod val="65000"/>
                      <a:lumOff val="35000"/>
                    </a:schemeClr>
                  </a:solidFill>
                  <a:latin typeface="+mn-ea"/>
                  <a:cs typeface="Hiragino Kaku Gothic Pro W3" charset="-128"/>
                </a:rPr>
                <a:t>※</a:t>
              </a:r>
              <a:r>
                <a:rPr lang="ja-JP" altLang="en-US" sz="1050">
                  <a:solidFill>
                    <a:schemeClr val="accent4">
                      <a:lumMod val="65000"/>
                      <a:lumOff val="35000"/>
                    </a:schemeClr>
                  </a:solidFill>
                  <a:latin typeface="+mn-ea"/>
                  <a:cs typeface="Hiragino Kaku Gothic Pro W3" charset="-128"/>
                </a:rPr>
                <a:t>行削除は可</a:t>
              </a:r>
              <a:endParaRPr kumimoji="1" lang="ja-JP" altLang="en-US" sz="1050">
                <a:solidFill>
                  <a:schemeClr val="accent4">
                    <a:lumMod val="65000"/>
                    <a:lumOff val="35000"/>
                  </a:schemeClr>
                </a:solidFill>
                <a:latin typeface="+mn-ea"/>
                <a:cs typeface="Hiragino Kaku Gothic Pro W3" charset="-128"/>
              </a:endParaRPr>
            </a:p>
          </p:txBody>
        </p:sp>
      </p:grpSp>
      <p:sp>
        <p:nvSpPr>
          <p:cNvPr id="8" name="テキスト ボックス 7">
            <a:extLst>
              <a:ext uri="{FF2B5EF4-FFF2-40B4-BE49-F238E27FC236}">
                <a16:creationId xmlns:a16="http://schemas.microsoft.com/office/drawing/2014/main" id="{5FF3B290-5D8F-3E05-2BCE-6620416F4774}"/>
              </a:ext>
            </a:extLst>
          </p:cNvPr>
          <p:cNvSpPr txBox="1"/>
          <p:nvPr/>
        </p:nvSpPr>
        <p:spPr bwMode="auto">
          <a:xfrm>
            <a:off x="1326035" y="3000341"/>
            <a:ext cx="5256000" cy="954107"/>
          </a:xfrm>
          <a:prstGeom prst="rect">
            <a:avLst/>
          </a:prstGeom>
          <a:solidFill>
            <a:srgbClr val="FEE8E9"/>
          </a:solidFill>
          <a:ln w="9525">
            <a:solidFill>
              <a:srgbClr val="C00000"/>
            </a:solidFill>
            <a:miter lim="800000"/>
            <a:headEnd/>
            <a:tailEnd/>
          </a:ln>
          <a:effectLst>
            <a:outerShdw blurRad="50800" dist="38100" dir="2700000" algn="tl" rotWithShape="0">
              <a:prstClr val="black">
                <a:alpha val="40000"/>
              </a:prstClr>
            </a:outerShdw>
          </a:effectLst>
        </p:spPr>
        <p:txBody>
          <a:bodyPr wrap="square">
            <a:spAutoFit/>
          </a:bodyPr>
          <a:lstStyle/>
          <a:p>
            <a:r>
              <a:rPr lang="ja-JP" altLang="en-US" sz="1400" b="1">
                <a:solidFill>
                  <a:schemeClr val="tx1">
                    <a:lumMod val="65000"/>
                    <a:lumOff val="35000"/>
                  </a:schemeClr>
                </a:solidFill>
              </a:rPr>
              <a:t>追加要求</a:t>
            </a:r>
            <a:endParaRPr lang="en-US" altLang="ja-JP" sz="1400" b="1">
              <a:solidFill>
                <a:schemeClr val="tx1">
                  <a:lumMod val="65000"/>
                  <a:lumOff val="35000"/>
                </a:schemeClr>
              </a:solidFill>
            </a:endParaRPr>
          </a:p>
          <a:p>
            <a:pPr marL="266700" indent="-266700">
              <a:buFont typeface="+mj-ea"/>
              <a:buAutoNum type="circleNumDbPlain"/>
            </a:pPr>
            <a:r>
              <a:rPr lang="ja-JP" altLang="en-US" sz="1400">
                <a:solidFill>
                  <a:schemeClr val="tx1">
                    <a:lumMod val="65000"/>
                    <a:lumOff val="35000"/>
                  </a:schemeClr>
                </a:solidFill>
              </a:rPr>
              <a:t>仕訳確認・修正用の伝票明細項目をスプレッドシート上に出力する</a:t>
            </a:r>
            <a:br>
              <a:rPr lang="en-US" altLang="ja-JP" sz="1400">
                <a:solidFill>
                  <a:schemeClr val="tx1">
                    <a:lumMod val="65000"/>
                    <a:lumOff val="35000"/>
                  </a:schemeClr>
                </a:solidFill>
              </a:rPr>
            </a:br>
            <a:r>
              <a:rPr lang="ja-JP" altLang="en-US" sz="1400">
                <a:solidFill>
                  <a:schemeClr val="tx1">
                    <a:lumMod val="65000"/>
                    <a:lumOff val="35000"/>
                  </a:schemeClr>
                </a:solidFill>
              </a:rPr>
              <a:t>└ 項目制御（特定項目の修正および行削除を許可）</a:t>
            </a:r>
            <a:endParaRPr lang="en-US" altLang="ja-JP" sz="1400">
              <a:solidFill>
                <a:schemeClr val="tx1">
                  <a:lumMod val="65000"/>
                  <a:lumOff val="35000"/>
                </a:schemeClr>
              </a:solidFill>
            </a:endParaRPr>
          </a:p>
          <a:p>
            <a:pPr marL="266700" indent="-266700">
              <a:buFont typeface="+mj-ea"/>
              <a:buAutoNum type="circleNumDbPlain"/>
            </a:pPr>
            <a:r>
              <a:rPr lang="en-US" altLang="ja-JP" sz="1400">
                <a:solidFill>
                  <a:schemeClr val="tx1">
                    <a:lumMod val="65000"/>
                    <a:lumOff val="35000"/>
                  </a:schemeClr>
                </a:solidFill>
              </a:rPr>
              <a:t>NEXUS</a:t>
            </a:r>
            <a:r>
              <a:rPr lang="ja-JP" altLang="en-US" sz="1400">
                <a:solidFill>
                  <a:schemeClr val="tx1">
                    <a:lumMod val="65000"/>
                    <a:lumOff val="35000"/>
                  </a:schemeClr>
                </a:solidFill>
              </a:rPr>
              <a:t>アップロード用の</a:t>
            </a:r>
            <a:r>
              <a:rPr lang="en-US" altLang="ja-JP" sz="1400">
                <a:solidFill>
                  <a:schemeClr val="tx1">
                    <a:lumMod val="65000"/>
                    <a:lumOff val="35000"/>
                  </a:schemeClr>
                </a:solidFill>
              </a:rPr>
              <a:t>TSV</a:t>
            </a:r>
            <a:r>
              <a:rPr lang="ja-JP" altLang="en-US" sz="1400">
                <a:solidFill>
                  <a:schemeClr val="tx1">
                    <a:lumMod val="65000"/>
                    <a:lumOff val="35000"/>
                  </a:schemeClr>
                </a:solidFill>
              </a:rPr>
              <a:t>形式に変換するボタンを追加する</a:t>
            </a:r>
          </a:p>
        </p:txBody>
      </p:sp>
      <p:sp>
        <p:nvSpPr>
          <p:cNvPr id="1127" name="テキスト ボックス 1126">
            <a:extLst>
              <a:ext uri="{FF2B5EF4-FFF2-40B4-BE49-F238E27FC236}">
                <a16:creationId xmlns:a16="http://schemas.microsoft.com/office/drawing/2014/main" id="{BC8651E2-D220-33F0-D15C-C48062D4243C}"/>
              </a:ext>
            </a:extLst>
          </p:cNvPr>
          <p:cNvSpPr txBox="1"/>
          <p:nvPr/>
        </p:nvSpPr>
        <p:spPr bwMode="auto">
          <a:xfrm>
            <a:off x="8850029" y="1807611"/>
            <a:ext cx="683945" cy="369332"/>
          </a:xfrm>
          <a:prstGeom prst="rect">
            <a:avLst/>
          </a:prstGeom>
          <a:noFill/>
          <a:ln w="9525">
            <a:noFill/>
            <a:miter lim="800000"/>
            <a:headEnd/>
            <a:tailEnd/>
          </a:ln>
        </p:spPr>
        <p:txBody>
          <a:bodyPr wrap="square" anchor="ctr">
            <a:spAutoFit/>
          </a:bodyPr>
          <a:lstStyle/>
          <a:p>
            <a:pPr algn="ctr"/>
            <a:r>
              <a:rPr lang="en-US" altLang="ja-JP" sz="900" b="1">
                <a:solidFill>
                  <a:srgbClr val="3F6797"/>
                </a:solidFill>
              </a:rPr>
              <a:t>Spread</a:t>
            </a:r>
          </a:p>
          <a:p>
            <a:pPr algn="ctr"/>
            <a:r>
              <a:rPr lang="en-US" altLang="ja-JP" sz="900" b="1">
                <a:solidFill>
                  <a:srgbClr val="3F6797"/>
                </a:solidFill>
              </a:rPr>
              <a:t>sheet</a:t>
            </a:r>
            <a:endParaRPr lang="ja-JP" altLang="en-US" sz="900" b="1">
              <a:solidFill>
                <a:srgbClr val="3F6797"/>
              </a:solidFill>
            </a:endParaRPr>
          </a:p>
        </p:txBody>
      </p:sp>
      <p:grpSp>
        <p:nvGrpSpPr>
          <p:cNvPr id="1128" name="グループ化 1127">
            <a:extLst>
              <a:ext uri="{FF2B5EF4-FFF2-40B4-BE49-F238E27FC236}">
                <a16:creationId xmlns:a16="http://schemas.microsoft.com/office/drawing/2014/main" id="{FC6B96E3-52A0-2703-E0B6-BF115298F80B}"/>
              </a:ext>
            </a:extLst>
          </p:cNvPr>
          <p:cNvGrpSpPr/>
          <p:nvPr/>
        </p:nvGrpSpPr>
        <p:grpSpPr>
          <a:xfrm>
            <a:off x="1505975" y="1574921"/>
            <a:ext cx="901745" cy="1019616"/>
            <a:chOff x="913342" y="3320992"/>
            <a:chExt cx="745244" cy="842656"/>
          </a:xfrm>
        </p:grpSpPr>
        <p:grpSp>
          <p:nvGrpSpPr>
            <p:cNvPr id="1129" name="グループ化 1128">
              <a:extLst>
                <a:ext uri="{FF2B5EF4-FFF2-40B4-BE49-F238E27FC236}">
                  <a16:creationId xmlns:a16="http://schemas.microsoft.com/office/drawing/2014/main" id="{CAB9AC22-1678-0757-A4CB-64DA1F1582D4}"/>
                </a:ext>
              </a:extLst>
            </p:cNvPr>
            <p:cNvGrpSpPr/>
            <p:nvPr/>
          </p:nvGrpSpPr>
          <p:grpSpPr>
            <a:xfrm>
              <a:off x="913342" y="3320992"/>
              <a:ext cx="745244" cy="655460"/>
              <a:chOff x="913341" y="3204459"/>
              <a:chExt cx="877739" cy="771993"/>
            </a:xfrm>
          </p:grpSpPr>
          <p:pic>
            <p:nvPicPr>
              <p:cNvPr id="1131" name="グラフィックス 1130">
                <a:extLst>
                  <a:ext uri="{FF2B5EF4-FFF2-40B4-BE49-F238E27FC236}">
                    <a16:creationId xmlns:a16="http://schemas.microsoft.com/office/drawing/2014/main" id="{A125A774-77AF-26D4-0F7B-B60BAD908F9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3341" y="3596121"/>
                <a:ext cx="380331" cy="380331"/>
              </a:xfrm>
              <a:prstGeom prst="rect">
                <a:avLst/>
              </a:prstGeom>
            </p:spPr>
          </p:pic>
          <p:pic>
            <p:nvPicPr>
              <p:cNvPr id="1132" name="グラフィックス 1131">
                <a:extLst>
                  <a:ext uri="{FF2B5EF4-FFF2-40B4-BE49-F238E27FC236}">
                    <a16:creationId xmlns:a16="http://schemas.microsoft.com/office/drawing/2014/main" id="{EBD6D9DD-485C-0329-D0E9-E7F622AD0466}"/>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49712" y="3204459"/>
                <a:ext cx="541368" cy="541368"/>
              </a:xfrm>
              <a:prstGeom prst="rect">
                <a:avLst/>
              </a:prstGeom>
            </p:spPr>
          </p:pic>
        </p:grpSp>
        <p:sp>
          <p:nvSpPr>
            <p:cNvPr id="1130" name="正方形/長方形 1129">
              <a:extLst>
                <a:ext uri="{FF2B5EF4-FFF2-40B4-BE49-F238E27FC236}">
                  <a16:creationId xmlns:a16="http://schemas.microsoft.com/office/drawing/2014/main" id="{6CE8B3EC-CB9E-1A63-1716-22A9592500FE}"/>
                </a:ext>
              </a:extLst>
            </p:cNvPr>
            <p:cNvSpPr/>
            <p:nvPr/>
          </p:nvSpPr>
          <p:spPr>
            <a:xfrm>
              <a:off x="1125180" y="3967851"/>
              <a:ext cx="373945" cy="195797"/>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i="0" u="none" strike="noStrike" kern="1200" cap="none" spc="0" normalizeH="0" baseline="0" noProof="0">
                  <a:ln>
                    <a:noFill/>
                  </a:ln>
                  <a:solidFill>
                    <a:srgbClr val="000000">
                      <a:lumMod val="65000"/>
                      <a:lumOff val="35000"/>
                    </a:srgbClr>
                  </a:solidFill>
                  <a:effectLst/>
                  <a:uLnTx/>
                  <a:uFillTx/>
                  <a:latin typeface="Meiryo UI"/>
                  <a:ea typeface="Meiryo UI"/>
                  <a:cs typeface="+mn-cs"/>
                </a:rPr>
                <a:t>経理</a:t>
              </a:r>
            </a:p>
          </p:txBody>
        </p:sp>
      </p:grpSp>
      <p:grpSp>
        <p:nvGrpSpPr>
          <p:cNvPr id="1134" name="グループ化 1133">
            <a:extLst>
              <a:ext uri="{FF2B5EF4-FFF2-40B4-BE49-F238E27FC236}">
                <a16:creationId xmlns:a16="http://schemas.microsoft.com/office/drawing/2014/main" id="{356C0393-CD9D-EA38-D9AB-AA1D10CACE63}"/>
              </a:ext>
            </a:extLst>
          </p:cNvPr>
          <p:cNvGrpSpPr/>
          <p:nvPr/>
        </p:nvGrpSpPr>
        <p:grpSpPr>
          <a:xfrm>
            <a:off x="8579908" y="2944383"/>
            <a:ext cx="901745" cy="1019616"/>
            <a:chOff x="913342" y="3320992"/>
            <a:chExt cx="745244" cy="842656"/>
          </a:xfrm>
        </p:grpSpPr>
        <p:grpSp>
          <p:nvGrpSpPr>
            <p:cNvPr id="1135" name="グループ化 1134">
              <a:extLst>
                <a:ext uri="{FF2B5EF4-FFF2-40B4-BE49-F238E27FC236}">
                  <a16:creationId xmlns:a16="http://schemas.microsoft.com/office/drawing/2014/main" id="{C6282209-03FE-2B78-960C-D9FFFE89D9BE}"/>
                </a:ext>
              </a:extLst>
            </p:cNvPr>
            <p:cNvGrpSpPr/>
            <p:nvPr/>
          </p:nvGrpSpPr>
          <p:grpSpPr>
            <a:xfrm>
              <a:off x="913342" y="3320992"/>
              <a:ext cx="745244" cy="655460"/>
              <a:chOff x="913341" y="3204459"/>
              <a:chExt cx="877739" cy="771993"/>
            </a:xfrm>
          </p:grpSpPr>
          <p:pic>
            <p:nvPicPr>
              <p:cNvPr id="1137" name="グラフィックス 1136">
                <a:extLst>
                  <a:ext uri="{FF2B5EF4-FFF2-40B4-BE49-F238E27FC236}">
                    <a16:creationId xmlns:a16="http://schemas.microsoft.com/office/drawing/2014/main" id="{C2290459-AA57-11DD-5A4F-F82DA0558ED1}"/>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3341" y="3596121"/>
                <a:ext cx="380331" cy="380331"/>
              </a:xfrm>
              <a:prstGeom prst="rect">
                <a:avLst/>
              </a:prstGeom>
            </p:spPr>
          </p:pic>
          <p:pic>
            <p:nvPicPr>
              <p:cNvPr id="1138" name="グラフィックス 1137">
                <a:extLst>
                  <a:ext uri="{FF2B5EF4-FFF2-40B4-BE49-F238E27FC236}">
                    <a16:creationId xmlns:a16="http://schemas.microsoft.com/office/drawing/2014/main" id="{7B1739A1-AA18-B062-E398-47C51581C616}"/>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49712" y="3204459"/>
                <a:ext cx="541368" cy="541368"/>
              </a:xfrm>
              <a:prstGeom prst="rect">
                <a:avLst/>
              </a:prstGeom>
            </p:spPr>
          </p:pic>
        </p:grpSp>
        <p:sp>
          <p:nvSpPr>
            <p:cNvPr id="1136" name="正方形/長方形 1135">
              <a:extLst>
                <a:ext uri="{FF2B5EF4-FFF2-40B4-BE49-F238E27FC236}">
                  <a16:creationId xmlns:a16="http://schemas.microsoft.com/office/drawing/2014/main" id="{C58D2578-DF90-9392-F924-8F39389F4299}"/>
                </a:ext>
              </a:extLst>
            </p:cNvPr>
            <p:cNvSpPr/>
            <p:nvPr/>
          </p:nvSpPr>
          <p:spPr>
            <a:xfrm>
              <a:off x="1125180" y="3967851"/>
              <a:ext cx="373945" cy="195797"/>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i="0" u="none" strike="noStrike" kern="1200" cap="none" spc="0" normalizeH="0" baseline="0" noProof="0">
                  <a:ln>
                    <a:noFill/>
                  </a:ln>
                  <a:solidFill>
                    <a:srgbClr val="000000">
                      <a:lumMod val="65000"/>
                      <a:lumOff val="35000"/>
                    </a:srgbClr>
                  </a:solidFill>
                  <a:effectLst/>
                  <a:uLnTx/>
                  <a:uFillTx/>
                  <a:latin typeface="Meiryo UI"/>
                  <a:ea typeface="Meiryo UI"/>
                  <a:cs typeface="+mn-cs"/>
                </a:rPr>
                <a:t>経理</a:t>
              </a:r>
            </a:p>
          </p:txBody>
        </p:sp>
      </p:grpSp>
      <p:sp>
        <p:nvSpPr>
          <p:cNvPr id="1139" name="正方形/長方形 1138">
            <a:extLst>
              <a:ext uri="{FF2B5EF4-FFF2-40B4-BE49-F238E27FC236}">
                <a16:creationId xmlns:a16="http://schemas.microsoft.com/office/drawing/2014/main" id="{E0CCC030-3D81-7016-B296-5C77843E68EB}"/>
              </a:ext>
            </a:extLst>
          </p:cNvPr>
          <p:cNvSpPr/>
          <p:nvPr/>
        </p:nvSpPr>
        <p:spPr>
          <a:xfrm>
            <a:off x="9487776" y="1508660"/>
            <a:ext cx="452473" cy="23691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i="0" u="none" strike="noStrike" kern="1200" cap="none" spc="0" normalizeH="0" baseline="0" noProof="0">
                <a:ln>
                  <a:noFill/>
                </a:ln>
                <a:solidFill>
                  <a:srgbClr val="C00000"/>
                </a:solidFill>
                <a:effectLst/>
                <a:uLnTx/>
                <a:uFillTx/>
                <a:latin typeface="Meiryo UI"/>
                <a:ea typeface="Meiryo UI"/>
                <a:cs typeface="+mn-cs"/>
              </a:rPr>
              <a:t>②</a:t>
            </a:r>
          </a:p>
        </p:txBody>
      </p:sp>
      <p:sp>
        <p:nvSpPr>
          <p:cNvPr id="1141" name="正方形/長方形 1140">
            <a:extLst>
              <a:ext uri="{FF2B5EF4-FFF2-40B4-BE49-F238E27FC236}">
                <a16:creationId xmlns:a16="http://schemas.microsoft.com/office/drawing/2014/main" id="{8202B84B-612A-17A3-1C37-EF01AD9329EC}"/>
              </a:ext>
            </a:extLst>
          </p:cNvPr>
          <p:cNvSpPr/>
          <p:nvPr/>
        </p:nvSpPr>
        <p:spPr>
          <a:xfrm>
            <a:off x="9567939" y="1471761"/>
            <a:ext cx="1836000" cy="898715"/>
          </a:xfrm>
          <a:prstGeom prst="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endParaRPr kumimoji="1" lang="ja-JP" altLang="en-US" sz="1400">
              <a:solidFill>
                <a:schemeClr val="accent4">
                  <a:lumMod val="65000"/>
                  <a:lumOff val="35000"/>
                </a:schemeClr>
              </a:solidFill>
              <a:latin typeface="+mn-ea"/>
              <a:cs typeface="Hiragino Kaku Gothic Pro W3" charset="-128"/>
            </a:endParaRPr>
          </a:p>
        </p:txBody>
      </p:sp>
      <p:sp>
        <p:nvSpPr>
          <p:cNvPr id="1142" name="正方形/長方形 1141">
            <a:extLst>
              <a:ext uri="{FF2B5EF4-FFF2-40B4-BE49-F238E27FC236}">
                <a16:creationId xmlns:a16="http://schemas.microsoft.com/office/drawing/2014/main" id="{00D60D8E-F328-64AC-2758-FED8B9163845}"/>
              </a:ext>
            </a:extLst>
          </p:cNvPr>
          <p:cNvSpPr/>
          <p:nvPr/>
        </p:nvSpPr>
        <p:spPr>
          <a:xfrm>
            <a:off x="6607098" y="1508660"/>
            <a:ext cx="452473" cy="23691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a:solidFill>
                  <a:srgbClr val="C00000"/>
                </a:solidFill>
                <a:latin typeface="Meiryo UI"/>
                <a:ea typeface="Meiryo UI"/>
              </a:rPr>
              <a:t>①</a:t>
            </a:r>
            <a:endParaRPr kumimoji="1" lang="ja-JP" altLang="en-US" sz="1400" i="0" u="none" strike="noStrike" kern="1200" cap="none" spc="0" normalizeH="0" baseline="0" noProof="0">
              <a:ln>
                <a:noFill/>
              </a:ln>
              <a:solidFill>
                <a:srgbClr val="C00000"/>
              </a:solidFill>
              <a:effectLst/>
              <a:uLnTx/>
              <a:uFillTx/>
              <a:latin typeface="Meiryo UI"/>
              <a:ea typeface="Meiryo UI"/>
              <a:cs typeface="+mn-cs"/>
            </a:endParaRPr>
          </a:p>
        </p:txBody>
      </p:sp>
      <p:sp>
        <p:nvSpPr>
          <p:cNvPr id="1143" name="正方形/長方形 1142">
            <a:extLst>
              <a:ext uri="{FF2B5EF4-FFF2-40B4-BE49-F238E27FC236}">
                <a16:creationId xmlns:a16="http://schemas.microsoft.com/office/drawing/2014/main" id="{95E68DD5-6C4D-03A7-29F2-FBCFD00D87CF}"/>
              </a:ext>
            </a:extLst>
          </p:cNvPr>
          <p:cNvSpPr/>
          <p:nvPr/>
        </p:nvSpPr>
        <p:spPr>
          <a:xfrm>
            <a:off x="6670135" y="1471761"/>
            <a:ext cx="2848128" cy="2514468"/>
          </a:xfrm>
          <a:prstGeom prst="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endParaRPr kumimoji="1" lang="ja-JP" altLang="en-US" sz="1400">
              <a:solidFill>
                <a:schemeClr val="accent4">
                  <a:lumMod val="65000"/>
                  <a:lumOff val="35000"/>
                </a:schemeClr>
              </a:solidFill>
              <a:latin typeface="+mn-ea"/>
              <a:cs typeface="Hiragino Kaku Gothic Pro W3" charset="-128"/>
            </a:endParaRPr>
          </a:p>
        </p:txBody>
      </p:sp>
      <p:sp>
        <p:nvSpPr>
          <p:cNvPr id="1144" name="正方形/長方形 1143">
            <a:extLst>
              <a:ext uri="{FF2B5EF4-FFF2-40B4-BE49-F238E27FC236}">
                <a16:creationId xmlns:a16="http://schemas.microsoft.com/office/drawing/2014/main" id="{AD9BE503-79FA-DEC5-4D11-8B45968C868C}"/>
              </a:ext>
            </a:extLst>
          </p:cNvPr>
          <p:cNvSpPr/>
          <p:nvPr/>
        </p:nvSpPr>
        <p:spPr>
          <a:xfrm>
            <a:off x="394315" y="4997759"/>
            <a:ext cx="452473" cy="23691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a:solidFill>
                  <a:srgbClr val="C00000"/>
                </a:solidFill>
                <a:effectLst>
                  <a:glow rad="127000">
                    <a:schemeClr val="bg1"/>
                  </a:glow>
                </a:effectLst>
                <a:latin typeface="Meiryo UI"/>
                <a:ea typeface="Meiryo UI"/>
              </a:rPr>
              <a:t>①</a:t>
            </a:r>
            <a:endParaRPr kumimoji="1" lang="ja-JP" altLang="en-US" sz="1400" i="0" u="none" strike="noStrike" kern="1200" cap="none" spc="0" normalizeH="0" baseline="0" noProof="0">
              <a:ln>
                <a:noFill/>
              </a:ln>
              <a:solidFill>
                <a:srgbClr val="C00000"/>
              </a:solidFill>
              <a:effectLst>
                <a:glow rad="127000">
                  <a:schemeClr val="bg1"/>
                </a:glow>
              </a:effectLst>
              <a:uLnTx/>
              <a:uFillTx/>
              <a:latin typeface="Meiryo UI"/>
              <a:ea typeface="Meiryo UI"/>
              <a:cs typeface="+mn-cs"/>
            </a:endParaRPr>
          </a:p>
        </p:txBody>
      </p:sp>
      <p:sp>
        <p:nvSpPr>
          <p:cNvPr id="1145" name="正方形/長方形 1144">
            <a:extLst>
              <a:ext uri="{FF2B5EF4-FFF2-40B4-BE49-F238E27FC236}">
                <a16:creationId xmlns:a16="http://schemas.microsoft.com/office/drawing/2014/main" id="{1BF183A0-93A5-9D10-E3EA-F2896CA197BB}"/>
              </a:ext>
            </a:extLst>
          </p:cNvPr>
          <p:cNvSpPr/>
          <p:nvPr/>
        </p:nvSpPr>
        <p:spPr>
          <a:xfrm>
            <a:off x="784927" y="4997759"/>
            <a:ext cx="10619012" cy="1033126"/>
          </a:xfrm>
          <a:prstGeom prst="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endParaRPr kumimoji="1" lang="ja-JP" altLang="en-US" sz="1400">
              <a:solidFill>
                <a:schemeClr val="accent4">
                  <a:lumMod val="65000"/>
                  <a:lumOff val="35000"/>
                </a:schemeClr>
              </a:solidFill>
              <a:latin typeface="+mn-ea"/>
              <a:cs typeface="Hiragino Kaku Gothic Pro W3" charset="-128"/>
            </a:endParaRPr>
          </a:p>
        </p:txBody>
      </p:sp>
      <p:sp>
        <p:nvSpPr>
          <p:cNvPr id="1146" name="正方形/長方形 1145">
            <a:extLst>
              <a:ext uri="{FF2B5EF4-FFF2-40B4-BE49-F238E27FC236}">
                <a16:creationId xmlns:a16="http://schemas.microsoft.com/office/drawing/2014/main" id="{89C1848D-338D-0221-EC37-ED340894595C}"/>
              </a:ext>
            </a:extLst>
          </p:cNvPr>
          <p:cNvSpPr/>
          <p:nvPr/>
        </p:nvSpPr>
        <p:spPr>
          <a:xfrm>
            <a:off x="6560119" y="4587161"/>
            <a:ext cx="452473" cy="23691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i="0" u="none" strike="noStrike" kern="1200" cap="none" spc="0" normalizeH="0" baseline="0" noProof="0">
                <a:ln>
                  <a:noFill/>
                </a:ln>
                <a:solidFill>
                  <a:srgbClr val="C00000"/>
                </a:solidFill>
                <a:effectLst>
                  <a:glow rad="127000">
                    <a:schemeClr val="bg1"/>
                  </a:glow>
                </a:effectLst>
                <a:uLnTx/>
                <a:uFillTx/>
                <a:latin typeface="Meiryo UI"/>
                <a:ea typeface="Meiryo UI"/>
                <a:cs typeface="+mn-cs"/>
              </a:rPr>
              <a:t>②</a:t>
            </a:r>
          </a:p>
        </p:txBody>
      </p:sp>
      <p:sp>
        <p:nvSpPr>
          <p:cNvPr id="1147" name="正方形/長方形 1146">
            <a:extLst>
              <a:ext uri="{FF2B5EF4-FFF2-40B4-BE49-F238E27FC236}">
                <a16:creationId xmlns:a16="http://schemas.microsoft.com/office/drawing/2014/main" id="{BA5BC982-93FF-C1D1-EB97-1F11BEACAB2B}"/>
              </a:ext>
            </a:extLst>
          </p:cNvPr>
          <p:cNvSpPr/>
          <p:nvPr/>
        </p:nvSpPr>
        <p:spPr>
          <a:xfrm>
            <a:off x="6963205" y="4527573"/>
            <a:ext cx="1185912" cy="340149"/>
          </a:xfrm>
          <a:prstGeom prst="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endParaRPr kumimoji="1" lang="ja-JP" altLang="en-US" sz="1400">
              <a:solidFill>
                <a:schemeClr val="accent4">
                  <a:lumMod val="65000"/>
                  <a:lumOff val="35000"/>
                </a:schemeClr>
              </a:solidFill>
              <a:latin typeface="+mn-ea"/>
              <a:cs typeface="Hiragino Kaku Gothic Pro W3" charset="-128"/>
            </a:endParaRPr>
          </a:p>
        </p:txBody>
      </p:sp>
      <p:sp>
        <p:nvSpPr>
          <p:cNvPr id="1120" name="円弧 1119">
            <a:extLst>
              <a:ext uri="{FF2B5EF4-FFF2-40B4-BE49-F238E27FC236}">
                <a16:creationId xmlns:a16="http://schemas.microsoft.com/office/drawing/2014/main" id="{310089A8-C02E-6604-5811-21578A7C7BF0}"/>
              </a:ext>
            </a:extLst>
          </p:cNvPr>
          <p:cNvSpPr/>
          <p:nvPr/>
        </p:nvSpPr>
        <p:spPr>
          <a:xfrm rot="15114704">
            <a:off x="7432359" y="2388496"/>
            <a:ext cx="5179735" cy="4366184"/>
          </a:xfrm>
          <a:prstGeom prst="arc">
            <a:avLst>
              <a:gd name="adj1" fmla="val 17930625"/>
              <a:gd name="adj2" fmla="val 20912714"/>
            </a:avLst>
          </a:prstGeom>
          <a:ln w="57150">
            <a:solidFill>
              <a:schemeClr val="bg1">
                <a:lumMod val="85000"/>
              </a:schemeClr>
            </a:solidFill>
            <a:head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52" name="テキスト ボックス 1151">
            <a:extLst>
              <a:ext uri="{FF2B5EF4-FFF2-40B4-BE49-F238E27FC236}">
                <a16:creationId xmlns:a16="http://schemas.microsoft.com/office/drawing/2014/main" id="{0ABA4F0E-3085-5785-D45E-33377F1A0F43}"/>
              </a:ext>
            </a:extLst>
          </p:cNvPr>
          <p:cNvSpPr txBox="1"/>
          <p:nvPr/>
        </p:nvSpPr>
        <p:spPr bwMode="auto">
          <a:xfrm>
            <a:off x="7850294" y="6207780"/>
            <a:ext cx="4203867" cy="369332"/>
          </a:xfrm>
          <a:prstGeom prst="rect">
            <a:avLst/>
          </a:prstGeom>
          <a:noFill/>
          <a:ln w="9525">
            <a:noFill/>
            <a:miter lim="800000"/>
            <a:headEnd/>
            <a:tailEnd/>
          </a:ln>
        </p:spPr>
        <p:txBody>
          <a:bodyPr wrap="square">
            <a:spAutoFit/>
          </a:bodyPr>
          <a:lstStyle/>
          <a:p>
            <a:r>
              <a:rPr lang="en-US" altLang="ja-JP" sz="900">
                <a:solidFill>
                  <a:schemeClr val="tx1">
                    <a:lumMod val="65000"/>
                    <a:lumOff val="35000"/>
                  </a:schemeClr>
                </a:solidFill>
              </a:rPr>
              <a:t>※</a:t>
            </a:r>
            <a:r>
              <a:rPr lang="ja-JP" altLang="en-US" sz="900">
                <a:solidFill>
                  <a:schemeClr val="tx1">
                    <a:lumMod val="65000"/>
                    <a:lumOff val="35000"/>
                  </a:schemeClr>
                </a:solidFill>
              </a:rPr>
              <a:t>来週の火曜日に経理に対して合意を取る予定だが、</a:t>
            </a:r>
          </a:p>
          <a:p>
            <a:r>
              <a:rPr lang="ja-JP" altLang="en-US" sz="900">
                <a:solidFill>
                  <a:schemeClr val="tx1">
                    <a:lumMod val="65000"/>
                    <a:lumOff val="35000"/>
                  </a:schemeClr>
                </a:solidFill>
              </a:rPr>
              <a:t>　経理的にも仕訳を確認するプロセスを入れる方が望ましいため、上記の方針になる想定</a:t>
            </a:r>
          </a:p>
        </p:txBody>
      </p:sp>
      <p:sp>
        <p:nvSpPr>
          <p:cNvPr id="5" name="正方形/長方形 4">
            <a:extLst>
              <a:ext uri="{FF2B5EF4-FFF2-40B4-BE49-F238E27FC236}">
                <a16:creationId xmlns:a16="http://schemas.microsoft.com/office/drawing/2014/main" id="{9A4FD841-3535-09D1-0CDA-5CDDEFE37F2A}"/>
              </a:ext>
            </a:extLst>
          </p:cNvPr>
          <p:cNvSpPr/>
          <p:nvPr/>
        </p:nvSpPr>
        <p:spPr>
          <a:xfrm>
            <a:off x="9713779" y="112141"/>
            <a:ext cx="2275021" cy="349005"/>
          </a:xfrm>
          <a:prstGeom prst="rect">
            <a:avLst/>
          </a:prstGeom>
          <a:solidFill>
            <a:srgbClr val="3F6797"/>
          </a:solidFill>
          <a:ln w="9525">
            <a:solidFill>
              <a:srgbClr val="3F679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altLang="ja-JP" sz="1100">
                <a:solidFill>
                  <a:schemeClr val="bg1"/>
                </a:solidFill>
                <a:latin typeface="Meiryo UI" panose="020B0604030504040204" pitchFamily="50" charset="-128"/>
                <a:ea typeface="Meiryo UI" panose="020B0604030504040204" pitchFamily="50" charset="-128"/>
              </a:rPr>
              <a:t>3/7 </a:t>
            </a:r>
            <a:r>
              <a:rPr lang="ja-JP" altLang="en-US" sz="1100">
                <a:solidFill>
                  <a:schemeClr val="bg1"/>
                </a:solidFill>
                <a:latin typeface="Meiryo UI" panose="020B0604030504040204" pitchFamily="50" charset="-128"/>
                <a:ea typeface="Meiryo UI" panose="020B0604030504040204" pitchFamily="50" charset="-128"/>
              </a:rPr>
              <a:t>基盤</a:t>
            </a:r>
            <a:r>
              <a:rPr lang="en-US" altLang="ja-JP" sz="1100">
                <a:solidFill>
                  <a:schemeClr val="bg1"/>
                </a:solidFill>
                <a:latin typeface="Meiryo UI" panose="020B0604030504040204" pitchFamily="50" charset="-128"/>
                <a:ea typeface="Meiryo UI" panose="020B0604030504040204" pitchFamily="50" charset="-128"/>
              </a:rPr>
              <a:t>U</a:t>
            </a:r>
            <a:r>
              <a:rPr lang="ja-JP" altLang="en-US" sz="1100">
                <a:solidFill>
                  <a:schemeClr val="bg1"/>
                </a:solidFill>
                <a:latin typeface="Meiryo UI" panose="020B0604030504040204" pitchFamily="50" charset="-128"/>
                <a:ea typeface="Meiryo UI" panose="020B0604030504040204" pitchFamily="50" charset="-128"/>
              </a:rPr>
              <a:t>向け</a:t>
            </a:r>
          </a:p>
        </p:txBody>
      </p:sp>
    </p:spTree>
    <p:extLst>
      <p:ext uri="{BB962C8B-B14F-4D97-AF65-F5344CB8AC3E}">
        <p14:creationId xmlns:p14="http://schemas.microsoft.com/office/powerpoint/2010/main" val="25630385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0" name="正方形/長方形 1079">
            <a:extLst>
              <a:ext uri="{FF2B5EF4-FFF2-40B4-BE49-F238E27FC236}">
                <a16:creationId xmlns:a16="http://schemas.microsoft.com/office/drawing/2014/main" id="{FBF3A946-0555-6930-7F84-BD0CE6FF51DC}"/>
              </a:ext>
            </a:extLst>
          </p:cNvPr>
          <p:cNvSpPr/>
          <p:nvPr/>
        </p:nvSpPr>
        <p:spPr>
          <a:xfrm>
            <a:off x="203201" y="1445666"/>
            <a:ext cx="597912" cy="1908000"/>
          </a:xfrm>
          <a:prstGeom prst="rect">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400">
                <a:solidFill>
                  <a:schemeClr val="accent4">
                    <a:lumMod val="65000"/>
                    <a:lumOff val="35000"/>
                  </a:schemeClr>
                </a:solidFill>
                <a:latin typeface="+mn-ea"/>
                <a:cs typeface="Hiragino Kaku Gothic Pro W3" charset="-128"/>
              </a:rPr>
              <a:t>スプシ</a:t>
            </a:r>
            <a:endParaRPr lang="en-US" altLang="ja-JP" sz="1400">
              <a:solidFill>
                <a:schemeClr val="accent4">
                  <a:lumMod val="65000"/>
                  <a:lumOff val="35000"/>
                </a:schemeClr>
              </a:solidFill>
              <a:latin typeface="+mn-ea"/>
              <a:cs typeface="Hiragino Kaku Gothic Pro W3" charset="-128"/>
            </a:endParaRPr>
          </a:p>
          <a:p>
            <a:pPr algn="ctr"/>
            <a:r>
              <a:rPr lang="ja-JP" altLang="en-US" sz="1400">
                <a:solidFill>
                  <a:schemeClr val="accent4">
                    <a:lumMod val="65000"/>
                    <a:lumOff val="35000"/>
                  </a:schemeClr>
                </a:solidFill>
                <a:latin typeface="+mn-ea"/>
                <a:cs typeface="Hiragino Kaku Gothic Pro W3" charset="-128"/>
              </a:rPr>
              <a:t>出力</a:t>
            </a:r>
            <a:endParaRPr lang="en-US" altLang="ja-JP" sz="1400">
              <a:solidFill>
                <a:schemeClr val="accent4">
                  <a:lumMod val="65000"/>
                  <a:lumOff val="35000"/>
                </a:schemeClr>
              </a:solidFill>
              <a:latin typeface="+mn-ea"/>
              <a:cs typeface="Hiragino Kaku Gothic Pro W3" charset="-128"/>
            </a:endParaRPr>
          </a:p>
        </p:txBody>
      </p:sp>
      <p:sp>
        <p:nvSpPr>
          <p:cNvPr id="1083" name="フローチャート: 処理 1082">
            <a:extLst>
              <a:ext uri="{FF2B5EF4-FFF2-40B4-BE49-F238E27FC236}">
                <a16:creationId xmlns:a16="http://schemas.microsoft.com/office/drawing/2014/main" id="{13223139-4D73-CE9E-F75C-3715E64116E9}"/>
              </a:ext>
            </a:extLst>
          </p:cNvPr>
          <p:cNvSpPr/>
          <p:nvPr/>
        </p:nvSpPr>
        <p:spPr>
          <a:xfrm>
            <a:off x="951313" y="1445666"/>
            <a:ext cx="9390309" cy="1908000"/>
          </a:xfrm>
          <a:prstGeom prst="flowChartProcess">
            <a:avLst/>
          </a:prstGeom>
          <a:solidFill>
            <a:srgbClr val="D7E9F5"/>
          </a:solidFill>
          <a:ln w="19050">
            <a:solidFill>
              <a:srgbClr val="6CADDB"/>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t"/>
          <a:lstStyle/>
          <a:p>
            <a:pPr algn="ctr">
              <a:lnSpc>
                <a:spcPct val="150000"/>
              </a:lnSpc>
            </a:pPr>
            <a:r>
              <a:rPr lang="ja-JP" altLang="en-US" sz="1200">
                <a:solidFill>
                  <a:schemeClr val="accent4">
                    <a:lumMod val="65000"/>
                    <a:lumOff val="35000"/>
                  </a:schemeClr>
                </a:solidFill>
                <a:latin typeface="+mn-ea"/>
                <a:cs typeface="Hiragino Kaku Gothic Pro W3" charset="-128"/>
              </a:rPr>
              <a:t>過渡期</a:t>
            </a:r>
            <a:r>
              <a:rPr kumimoji="1" lang="ja-JP" altLang="en-US" sz="1200">
                <a:solidFill>
                  <a:schemeClr val="accent4">
                    <a:lumMod val="65000"/>
                    <a:lumOff val="35000"/>
                  </a:schemeClr>
                </a:solidFill>
                <a:latin typeface="+mn-ea"/>
                <a:cs typeface="Hiragino Kaku Gothic Pro W3" charset="-128"/>
              </a:rPr>
              <a:t>伝票作成ツール</a:t>
            </a:r>
          </a:p>
        </p:txBody>
      </p:sp>
      <p:sp>
        <p:nvSpPr>
          <p:cNvPr id="1084" name="四角形: 角を丸くする 1083">
            <a:extLst>
              <a:ext uri="{FF2B5EF4-FFF2-40B4-BE49-F238E27FC236}">
                <a16:creationId xmlns:a16="http://schemas.microsoft.com/office/drawing/2014/main" id="{1DC80B05-249A-FF8A-3E67-C389F244100B}"/>
              </a:ext>
            </a:extLst>
          </p:cNvPr>
          <p:cNvSpPr/>
          <p:nvPr/>
        </p:nvSpPr>
        <p:spPr>
          <a:xfrm>
            <a:off x="5600004" y="1879595"/>
            <a:ext cx="1024545" cy="227582"/>
          </a:xfrm>
          <a:prstGeom prst="roundRect">
            <a:avLst/>
          </a:prstGeom>
          <a:solidFill>
            <a:srgbClr val="4C6680"/>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200">
                <a:solidFill>
                  <a:schemeClr val="bg1"/>
                </a:solidFill>
                <a:latin typeface="+mn-ea"/>
              </a:rPr>
              <a:t>実行</a:t>
            </a:r>
          </a:p>
        </p:txBody>
      </p:sp>
      <p:sp>
        <p:nvSpPr>
          <p:cNvPr id="1085" name="四角形: 角を丸くする 1084">
            <a:extLst>
              <a:ext uri="{FF2B5EF4-FFF2-40B4-BE49-F238E27FC236}">
                <a16:creationId xmlns:a16="http://schemas.microsoft.com/office/drawing/2014/main" id="{5231D862-31EF-6413-86DF-945FCAD0D406}"/>
              </a:ext>
            </a:extLst>
          </p:cNvPr>
          <p:cNvSpPr/>
          <p:nvPr/>
        </p:nvSpPr>
        <p:spPr>
          <a:xfrm>
            <a:off x="1132518" y="1860780"/>
            <a:ext cx="765818" cy="267062"/>
          </a:xfrm>
          <a:prstGeom prst="roundRect">
            <a:avLst>
              <a:gd name="adj" fmla="val 0"/>
            </a:avLst>
          </a:prstGeom>
          <a:solidFill>
            <a:schemeClr val="bg1">
              <a:lumMod val="5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200">
                <a:solidFill>
                  <a:schemeClr val="bg1"/>
                </a:solidFill>
                <a:latin typeface="+mn-ea"/>
                <a:cs typeface="Hiragino Kaku Gothic Pro W3" charset="-128"/>
              </a:rPr>
              <a:t>請求書</a:t>
            </a:r>
            <a:r>
              <a:rPr kumimoji="1" lang="en-US" altLang="ja-JP" sz="1200">
                <a:solidFill>
                  <a:schemeClr val="bg1"/>
                </a:solidFill>
                <a:latin typeface="+mn-ea"/>
                <a:cs typeface="Hiragino Kaku Gothic Pro W3" charset="-128"/>
              </a:rPr>
              <a:t>#</a:t>
            </a:r>
            <a:endParaRPr kumimoji="1" lang="ja-JP" altLang="en-US" sz="1200">
              <a:solidFill>
                <a:schemeClr val="bg1"/>
              </a:solidFill>
              <a:latin typeface="+mn-ea"/>
              <a:cs typeface="Hiragino Kaku Gothic Pro W3" charset="-128"/>
            </a:endParaRPr>
          </a:p>
        </p:txBody>
      </p:sp>
      <p:sp>
        <p:nvSpPr>
          <p:cNvPr id="1086" name="四角形: 角を丸くする 1085">
            <a:extLst>
              <a:ext uri="{FF2B5EF4-FFF2-40B4-BE49-F238E27FC236}">
                <a16:creationId xmlns:a16="http://schemas.microsoft.com/office/drawing/2014/main" id="{53514FD1-223C-B5F2-1278-C6A4C2412FFF}"/>
              </a:ext>
            </a:extLst>
          </p:cNvPr>
          <p:cNvSpPr/>
          <p:nvPr/>
        </p:nvSpPr>
        <p:spPr>
          <a:xfrm>
            <a:off x="1904562" y="1860780"/>
            <a:ext cx="1137376" cy="267062"/>
          </a:xfrm>
          <a:prstGeom prst="roundRect">
            <a:avLst>
              <a:gd name="adj" fmla="val 0"/>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1200000001</a:t>
            </a:r>
            <a:endParaRPr kumimoji="1" lang="ja-JP" altLang="en-US" sz="1200" b="0" i="0" u="none" strike="noStrike" kern="1200" cap="none" spc="0" normalizeH="0" baseline="0" noProof="0">
              <a:ln>
                <a:noFill/>
              </a:ln>
              <a:solidFill>
                <a:srgbClr val="000000">
                  <a:lumMod val="65000"/>
                  <a:lumOff val="35000"/>
                </a:srgbClr>
              </a:solidFill>
              <a:effectLst/>
              <a:uLnTx/>
              <a:uFillTx/>
              <a:latin typeface="Meiryo UI"/>
              <a:ea typeface="Meiryo UI"/>
              <a:cs typeface="+mn-cs"/>
            </a:endParaRPr>
          </a:p>
        </p:txBody>
      </p:sp>
      <p:sp>
        <p:nvSpPr>
          <p:cNvPr id="1087" name="四角形: 角を丸くする 1086">
            <a:extLst>
              <a:ext uri="{FF2B5EF4-FFF2-40B4-BE49-F238E27FC236}">
                <a16:creationId xmlns:a16="http://schemas.microsoft.com/office/drawing/2014/main" id="{D3413F68-0865-E941-A235-C583116B4050}"/>
              </a:ext>
            </a:extLst>
          </p:cNvPr>
          <p:cNvSpPr/>
          <p:nvPr/>
        </p:nvSpPr>
        <p:spPr>
          <a:xfrm>
            <a:off x="3252724" y="1865946"/>
            <a:ext cx="765818" cy="267062"/>
          </a:xfrm>
          <a:prstGeom prst="roundRect">
            <a:avLst>
              <a:gd name="adj" fmla="val 0"/>
            </a:avLst>
          </a:prstGeom>
          <a:solidFill>
            <a:schemeClr val="bg1">
              <a:lumMod val="5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200">
                <a:solidFill>
                  <a:schemeClr val="bg1"/>
                </a:solidFill>
                <a:latin typeface="+mn-ea"/>
                <a:cs typeface="Hiragino Kaku Gothic Pro W3" charset="-128"/>
              </a:rPr>
              <a:t>転記日付</a:t>
            </a:r>
            <a:endParaRPr kumimoji="1" lang="ja-JP" altLang="en-US" sz="1200">
              <a:solidFill>
                <a:schemeClr val="bg1"/>
              </a:solidFill>
              <a:latin typeface="+mn-ea"/>
              <a:cs typeface="Hiragino Kaku Gothic Pro W3" charset="-128"/>
            </a:endParaRPr>
          </a:p>
        </p:txBody>
      </p:sp>
      <p:sp>
        <p:nvSpPr>
          <p:cNvPr id="1088" name="四角形: 角を丸くする 1087">
            <a:extLst>
              <a:ext uri="{FF2B5EF4-FFF2-40B4-BE49-F238E27FC236}">
                <a16:creationId xmlns:a16="http://schemas.microsoft.com/office/drawing/2014/main" id="{C13B4EFA-0D9A-7176-1AC4-244346BA28A2}"/>
              </a:ext>
            </a:extLst>
          </p:cNvPr>
          <p:cNvSpPr/>
          <p:nvPr/>
        </p:nvSpPr>
        <p:spPr>
          <a:xfrm>
            <a:off x="4028092" y="1865946"/>
            <a:ext cx="1137376" cy="267062"/>
          </a:xfrm>
          <a:prstGeom prst="roundRect">
            <a:avLst>
              <a:gd name="adj" fmla="val 0"/>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kumimoji="1" lang="en-US" altLang="ja-JP" sz="1200">
                <a:solidFill>
                  <a:schemeClr val="tx1">
                    <a:lumMod val="65000"/>
                    <a:lumOff val="35000"/>
                  </a:schemeClr>
                </a:solidFill>
                <a:latin typeface="+mn-ea"/>
                <a:cs typeface="Hiragino Kaku Gothic Pro W3" charset="-128"/>
              </a:rPr>
              <a:t>20251030</a:t>
            </a:r>
            <a:endParaRPr kumimoji="1" lang="ja-JP" altLang="en-US" sz="1200">
              <a:solidFill>
                <a:schemeClr val="tx1">
                  <a:lumMod val="65000"/>
                  <a:lumOff val="35000"/>
                </a:schemeClr>
              </a:solidFill>
              <a:latin typeface="+mn-ea"/>
              <a:cs typeface="Hiragino Kaku Gothic Pro W3" charset="-128"/>
            </a:endParaRPr>
          </a:p>
        </p:txBody>
      </p:sp>
      <p:sp>
        <p:nvSpPr>
          <p:cNvPr id="1089" name="四角形: 角を丸くする 1088">
            <a:extLst>
              <a:ext uri="{FF2B5EF4-FFF2-40B4-BE49-F238E27FC236}">
                <a16:creationId xmlns:a16="http://schemas.microsoft.com/office/drawing/2014/main" id="{57637657-F165-1CE0-C3C4-DF451CF43574}"/>
              </a:ext>
            </a:extLst>
          </p:cNvPr>
          <p:cNvSpPr/>
          <p:nvPr/>
        </p:nvSpPr>
        <p:spPr>
          <a:xfrm>
            <a:off x="6972951" y="1879595"/>
            <a:ext cx="1024545" cy="227582"/>
          </a:xfrm>
          <a:prstGeom prst="roundRect">
            <a:avLst/>
          </a:prstGeom>
          <a:solidFill>
            <a:srgbClr val="4C6680"/>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en-US" altLang="ja-JP" sz="1200">
                <a:solidFill>
                  <a:schemeClr val="bg1"/>
                </a:solidFill>
                <a:latin typeface="+mn-ea"/>
              </a:rPr>
              <a:t>TSV</a:t>
            </a:r>
            <a:r>
              <a:rPr lang="ja-JP" altLang="en-US" sz="1200">
                <a:solidFill>
                  <a:schemeClr val="bg1"/>
                </a:solidFill>
                <a:latin typeface="+mn-ea"/>
              </a:rPr>
              <a:t>変換</a:t>
            </a:r>
          </a:p>
        </p:txBody>
      </p:sp>
      <p:cxnSp>
        <p:nvCxnSpPr>
          <p:cNvPr id="1091" name="直線コネクタ 1090">
            <a:extLst>
              <a:ext uri="{FF2B5EF4-FFF2-40B4-BE49-F238E27FC236}">
                <a16:creationId xmlns:a16="http://schemas.microsoft.com/office/drawing/2014/main" id="{3F247A2B-ECAF-7797-7887-101089340CDC}"/>
              </a:ext>
            </a:extLst>
          </p:cNvPr>
          <p:cNvCxnSpPr>
            <a:cxnSpLocks/>
          </p:cNvCxnSpPr>
          <p:nvPr/>
        </p:nvCxnSpPr>
        <p:spPr>
          <a:xfrm flipV="1">
            <a:off x="1096969" y="3477225"/>
            <a:ext cx="1087200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093" name="直線コネクタ 1092">
            <a:extLst>
              <a:ext uri="{FF2B5EF4-FFF2-40B4-BE49-F238E27FC236}">
                <a16:creationId xmlns:a16="http://schemas.microsoft.com/office/drawing/2014/main" id="{D1C3CD39-878A-81F6-6FF2-D1B643DEA71C}"/>
              </a:ext>
            </a:extLst>
          </p:cNvPr>
          <p:cNvCxnSpPr>
            <a:cxnSpLocks/>
          </p:cNvCxnSpPr>
          <p:nvPr/>
        </p:nvCxnSpPr>
        <p:spPr>
          <a:xfrm>
            <a:off x="1147496" y="2230495"/>
            <a:ext cx="9036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 name="コンテンツ プレースホルダー 1">
            <a:extLst>
              <a:ext uri="{FF2B5EF4-FFF2-40B4-BE49-F238E27FC236}">
                <a16:creationId xmlns:a16="http://schemas.microsoft.com/office/drawing/2014/main" id="{832C4A32-6A2D-E5AD-05E2-CF08E7D746CA}"/>
              </a:ext>
            </a:extLst>
          </p:cNvPr>
          <p:cNvSpPr>
            <a:spLocks noGrp="1"/>
          </p:cNvSpPr>
          <p:nvPr>
            <p:ph idx="1"/>
          </p:nvPr>
        </p:nvSpPr>
        <p:spPr>
          <a:xfrm>
            <a:off x="336521" y="692699"/>
            <a:ext cx="11525251" cy="379413"/>
          </a:xfrm>
        </p:spPr>
        <p:txBody>
          <a:bodyPr/>
          <a:lstStyle/>
          <a:p>
            <a:r>
              <a:rPr kumimoji="1" lang="ja-JP" altLang="en-US"/>
              <a:t>経理担当者が</a:t>
            </a:r>
            <a:r>
              <a:rPr kumimoji="1" lang="en-US" altLang="ja-JP"/>
              <a:t>ZD</a:t>
            </a:r>
            <a:r>
              <a:rPr kumimoji="1" lang="ja-JP" altLang="en-US"/>
              <a:t>伝票の内容をスプレッドシート上で確認し、修正（誤った伝票通貨額の修正、不要な勘定科目レコードの削除）を行い、</a:t>
            </a:r>
            <a:r>
              <a:rPr kumimoji="1" lang="en-US" altLang="ja-JP"/>
              <a:t>TSV</a:t>
            </a:r>
            <a:r>
              <a:rPr kumimoji="1" lang="ja-JP" altLang="en-US"/>
              <a:t>変換する</a:t>
            </a:r>
          </a:p>
        </p:txBody>
      </p:sp>
      <p:sp>
        <p:nvSpPr>
          <p:cNvPr id="3" name="タイトル 2">
            <a:extLst>
              <a:ext uri="{FF2B5EF4-FFF2-40B4-BE49-F238E27FC236}">
                <a16:creationId xmlns:a16="http://schemas.microsoft.com/office/drawing/2014/main" id="{1A92523C-C420-06D0-A344-1045106C1C20}"/>
              </a:ext>
            </a:extLst>
          </p:cNvPr>
          <p:cNvSpPr>
            <a:spLocks noGrp="1"/>
          </p:cNvSpPr>
          <p:nvPr>
            <p:ph type="title"/>
          </p:nvPr>
        </p:nvSpPr>
        <p:spPr/>
        <p:txBody>
          <a:bodyPr/>
          <a:lstStyle/>
          <a:p>
            <a:r>
              <a:rPr kumimoji="1" lang="ja-JP" altLang="en-US"/>
              <a:t>変更後の運用イメージ</a:t>
            </a:r>
          </a:p>
        </p:txBody>
      </p:sp>
      <p:sp>
        <p:nvSpPr>
          <p:cNvPr id="4" name="スライド番号プレースホルダー 3">
            <a:extLst>
              <a:ext uri="{FF2B5EF4-FFF2-40B4-BE49-F238E27FC236}">
                <a16:creationId xmlns:a16="http://schemas.microsoft.com/office/drawing/2014/main" id="{2384E6FE-A9F1-8AC7-6DA5-5970BB66D676}"/>
              </a:ext>
            </a:extLst>
          </p:cNvPr>
          <p:cNvSpPr>
            <a:spLocks noGrp="1"/>
          </p:cNvSpPr>
          <p:nvPr>
            <p:ph type="sldNum" sz="quarter" idx="10"/>
          </p:nvPr>
        </p:nvSpPr>
        <p:spPr/>
        <p:txBody>
          <a:bodyPr/>
          <a:lstStyle/>
          <a:p>
            <a:pPr>
              <a:defRPr/>
            </a:pPr>
            <a:fld id="{EB72A429-DDC7-41CC-AC2C-79132BE59620}" type="slidenum">
              <a:rPr lang="en-US" altLang="ja-JP" smtClean="0"/>
              <a:pPr>
                <a:defRPr/>
              </a:pPr>
              <a:t>44</a:t>
            </a:fld>
            <a:endParaRPr lang="en-US" altLang="ja-JP"/>
          </a:p>
        </p:txBody>
      </p:sp>
      <p:graphicFrame>
        <p:nvGraphicFramePr>
          <p:cNvPr id="1102" name="表 64">
            <a:extLst>
              <a:ext uri="{FF2B5EF4-FFF2-40B4-BE49-F238E27FC236}">
                <a16:creationId xmlns:a16="http://schemas.microsoft.com/office/drawing/2014/main" id="{AF0988D1-0853-FB61-7AA1-1DCC091643BB}"/>
              </a:ext>
            </a:extLst>
          </p:cNvPr>
          <p:cNvGraphicFramePr>
            <a:graphicFrameLocks noGrp="1"/>
          </p:cNvGraphicFramePr>
          <p:nvPr>
            <p:extLst>
              <p:ext uri="{D42A27DB-BD31-4B8C-83A1-F6EECF244321}">
                <p14:modId xmlns:p14="http://schemas.microsoft.com/office/powerpoint/2010/main" val="3725244994"/>
              </p:ext>
            </p:extLst>
          </p:nvPr>
        </p:nvGraphicFramePr>
        <p:xfrm>
          <a:off x="1130010" y="2333149"/>
          <a:ext cx="9028944" cy="926044"/>
        </p:xfrm>
        <a:graphic>
          <a:graphicData uri="http://schemas.openxmlformats.org/drawingml/2006/table">
            <a:tbl>
              <a:tblPr>
                <a:tableStyleId>{5C22544A-7EE6-4342-B048-85BDC9FD1C3A}</a:tableStyleId>
              </a:tblPr>
              <a:tblGrid>
                <a:gridCol w="943879">
                  <a:extLst>
                    <a:ext uri="{9D8B030D-6E8A-4147-A177-3AD203B41FA5}">
                      <a16:colId xmlns:a16="http://schemas.microsoft.com/office/drawing/2014/main" val="3196283479"/>
                    </a:ext>
                  </a:extLst>
                </a:gridCol>
                <a:gridCol w="742267">
                  <a:extLst>
                    <a:ext uri="{9D8B030D-6E8A-4147-A177-3AD203B41FA5}">
                      <a16:colId xmlns:a16="http://schemas.microsoft.com/office/drawing/2014/main" val="2564232094"/>
                    </a:ext>
                  </a:extLst>
                </a:gridCol>
                <a:gridCol w="801004">
                  <a:extLst>
                    <a:ext uri="{9D8B030D-6E8A-4147-A177-3AD203B41FA5}">
                      <a16:colId xmlns:a16="http://schemas.microsoft.com/office/drawing/2014/main" val="1926503468"/>
                    </a:ext>
                  </a:extLst>
                </a:gridCol>
                <a:gridCol w="943879">
                  <a:extLst>
                    <a:ext uri="{9D8B030D-6E8A-4147-A177-3AD203B41FA5}">
                      <a16:colId xmlns:a16="http://schemas.microsoft.com/office/drawing/2014/main" val="1412782316"/>
                    </a:ext>
                  </a:extLst>
                </a:gridCol>
                <a:gridCol w="686704">
                  <a:extLst>
                    <a:ext uri="{9D8B030D-6E8A-4147-A177-3AD203B41FA5}">
                      <a16:colId xmlns:a16="http://schemas.microsoft.com/office/drawing/2014/main" val="110704672"/>
                    </a:ext>
                  </a:extLst>
                </a:gridCol>
                <a:gridCol w="685117">
                  <a:extLst>
                    <a:ext uri="{9D8B030D-6E8A-4147-A177-3AD203B41FA5}">
                      <a16:colId xmlns:a16="http://schemas.microsoft.com/office/drawing/2014/main" val="2725567175"/>
                    </a:ext>
                  </a:extLst>
                </a:gridCol>
                <a:gridCol w="943879">
                  <a:extLst>
                    <a:ext uri="{9D8B030D-6E8A-4147-A177-3AD203B41FA5}">
                      <a16:colId xmlns:a16="http://schemas.microsoft.com/office/drawing/2014/main" val="4214270838"/>
                    </a:ext>
                  </a:extLst>
                </a:gridCol>
                <a:gridCol w="729567">
                  <a:extLst>
                    <a:ext uri="{9D8B030D-6E8A-4147-A177-3AD203B41FA5}">
                      <a16:colId xmlns:a16="http://schemas.microsoft.com/office/drawing/2014/main" val="4154267150"/>
                    </a:ext>
                  </a:extLst>
                </a:gridCol>
                <a:gridCol w="801004">
                  <a:extLst>
                    <a:ext uri="{9D8B030D-6E8A-4147-A177-3AD203B41FA5}">
                      <a16:colId xmlns:a16="http://schemas.microsoft.com/office/drawing/2014/main" val="3609710782"/>
                    </a:ext>
                  </a:extLst>
                </a:gridCol>
                <a:gridCol w="1016904">
                  <a:extLst>
                    <a:ext uri="{9D8B030D-6E8A-4147-A177-3AD203B41FA5}">
                      <a16:colId xmlns:a16="http://schemas.microsoft.com/office/drawing/2014/main" val="3430545139"/>
                    </a:ext>
                  </a:extLst>
                </a:gridCol>
                <a:gridCol w="734740">
                  <a:extLst>
                    <a:ext uri="{9D8B030D-6E8A-4147-A177-3AD203B41FA5}">
                      <a16:colId xmlns:a16="http://schemas.microsoft.com/office/drawing/2014/main" val="4039057057"/>
                    </a:ext>
                  </a:extLst>
                </a:gridCol>
              </a:tblGrid>
              <a:tr h="234422">
                <a:tc>
                  <a:txBody>
                    <a:bodyPr/>
                    <a:lstStyle/>
                    <a:p>
                      <a:r>
                        <a:rPr kumimoji="1" lang="ja-JP" altLang="en-US" sz="900" b="1">
                          <a:solidFill>
                            <a:schemeClr val="tx1">
                              <a:lumMod val="65000"/>
                              <a:lumOff val="35000"/>
                            </a:schemeClr>
                          </a:solidFill>
                        </a:rPr>
                        <a:t>連番</a:t>
                      </a:r>
                    </a:p>
                  </a:txBody>
                  <a:tcPr marL="95702" marR="95702">
                    <a:lnL w="12700" cap="flat" cmpd="sng" algn="ctr">
                      <a:solidFill>
                        <a:schemeClr val="bg1">
                          <a:lumMod val="50000"/>
                        </a:schemeClr>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kumimoji="1" lang="ja-JP" altLang="en-US" sz="900" b="1">
                          <a:solidFill>
                            <a:schemeClr val="tx1">
                              <a:lumMod val="65000"/>
                              <a:lumOff val="35000"/>
                            </a:schemeClr>
                          </a:solidFill>
                        </a:rPr>
                        <a:t>伝票タイプ</a:t>
                      </a: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kumimoji="1" lang="ja-JP" altLang="en-US" sz="900" b="1">
                          <a:solidFill>
                            <a:schemeClr val="tx1">
                              <a:lumMod val="65000"/>
                              <a:lumOff val="35000"/>
                            </a:schemeClr>
                          </a:solidFill>
                        </a:rPr>
                        <a:t>転記日付</a:t>
                      </a: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rgbClr val="3F6797"/>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kumimoji="1" lang="ja-JP" altLang="en-US" sz="900" b="1">
                          <a:solidFill>
                            <a:schemeClr val="tx1">
                              <a:lumMod val="65000"/>
                              <a:lumOff val="35000"/>
                            </a:schemeClr>
                          </a:solidFill>
                        </a:rPr>
                        <a:t>参照伝票番号</a:t>
                      </a: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kumimoji="1" lang="ja-JP" altLang="en-US" sz="900" b="1">
                          <a:solidFill>
                            <a:schemeClr val="tx1">
                              <a:lumMod val="65000"/>
                              <a:lumOff val="35000"/>
                            </a:schemeClr>
                          </a:solidFill>
                        </a:rPr>
                        <a:t>明細番号</a:t>
                      </a: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kumimoji="1" lang="ja-JP" altLang="en-US" sz="900" b="1">
                          <a:solidFill>
                            <a:schemeClr val="tx1">
                              <a:lumMod val="65000"/>
                              <a:lumOff val="35000"/>
                            </a:schemeClr>
                          </a:solidFill>
                        </a:rPr>
                        <a:t>転記</a:t>
                      </a:r>
                      <a:r>
                        <a:rPr kumimoji="1" lang="en-US" altLang="ja-JP" sz="900" b="1">
                          <a:solidFill>
                            <a:schemeClr val="tx1">
                              <a:lumMod val="65000"/>
                              <a:lumOff val="35000"/>
                            </a:schemeClr>
                          </a:solidFill>
                        </a:rPr>
                        <a:t>Key</a:t>
                      </a:r>
                      <a:endParaRPr kumimoji="1" lang="ja-JP" altLang="en-US" sz="900" b="1">
                        <a:solidFill>
                          <a:schemeClr val="tx1">
                            <a:lumMod val="65000"/>
                            <a:lumOff val="35000"/>
                          </a:schemeClr>
                        </a:solidFill>
                      </a:endParaRP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b="1">
                          <a:solidFill>
                            <a:schemeClr val="tx1">
                              <a:lumMod val="65000"/>
                              <a:lumOff val="35000"/>
                            </a:schemeClr>
                          </a:solidFill>
                        </a:rPr>
                        <a:t>得意先コード</a:t>
                      </a: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kumimoji="1" lang="en-US" altLang="ja-JP" sz="900" b="1">
                          <a:solidFill>
                            <a:schemeClr val="tx1">
                              <a:lumMod val="65000"/>
                              <a:lumOff val="35000"/>
                            </a:schemeClr>
                          </a:solidFill>
                        </a:rPr>
                        <a:t>G/L</a:t>
                      </a:r>
                      <a:endParaRPr kumimoji="1" lang="ja-JP" altLang="en-US" sz="900" b="1">
                        <a:solidFill>
                          <a:schemeClr val="tx1">
                            <a:lumMod val="65000"/>
                            <a:lumOff val="35000"/>
                          </a:schemeClr>
                        </a:solidFill>
                      </a:endParaRP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rgbClr val="3F6797"/>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kumimoji="1" lang="ja-JP" altLang="en-US" sz="900" b="1">
                          <a:solidFill>
                            <a:schemeClr val="tx1">
                              <a:lumMod val="65000"/>
                              <a:lumOff val="35000"/>
                            </a:schemeClr>
                          </a:solidFill>
                        </a:rPr>
                        <a:t>伝票通貨額</a:t>
                      </a: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rgbClr val="3F6797"/>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kumimoji="1" lang="ja-JP" altLang="en-US" sz="900" b="1">
                          <a:solidFill>
                            <a:schemeClr val="tx1">
                              <a:lumMod val="65000"/>
                              <a:lumOff val="35000"/>
                            </a:schemeClr>
                          </a:solidFill>
                        </a:rPr>
                        <a:t>ソートキー</a:t>
                      </a:r>
                    </a:p>
                  </a:txBody>
                  <a:tcPr marL="95702" marR="95702">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kumimoji="1" lang="ja-JP" altLang="en-US" sz="900" b="1">
                          <a:solidFill>
                            <a:schemeClr val="tx1">
                              <a:lumMod val="65000"/>
                              <a:lumOff val="35000"/>
                            </a:schemeClr>
                          </a:solidFill>
                        </a:rPr>
                        <a:t>支払方法</a:t>
                      </a:r>
                    </a:p>
                  </a:txBody>
                  <a:tcPr marL="95702" marR="95702">
                    <a:lnL w="9525"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51582665"/>
                  </a:ext>
                </a:extLst>
              </a:tr>
              <a:tr h="234422">
                <a:tc>
                  <a:txBody>
                    <a:bodyPr/>
                    <a:lstStyle/>
                    <a:p>
                      <a:r>
                        <a:rPr kumimoji="1" lang="en-US" altLang="ja-JP" sz="900">
                          <a:solidFill>
                            <a:schemeClr val="tx1">
                              <a:lumMod val="65000"/>
                              <a:lumOff val="35000"/>
                            </a:schemeClr>
                          </a:solidFill>
                        </a:rPr>
                        <a:t>0000000001</a:t>
                      </a:r>
                      <a:endParaRPr kumimoji="1" lang="ja-JP" altLang="en-US" sz="900">
                        <a:solidFill>
                          <a:schemeClr val="tx1">
                            <a:lumMod val="65000"/>
                            <a:lumOff val="35000"/>
                          </a:schemeClr>
                        </a:solidFill>
                      </a:endParaRPr>
                    </a:p>
                  </a:txBody>
                  <a:tcPr marL="95702" marR="95702">
                    <a:lnL w="12700" cap="flat" cmpd="sng" algn="ctr">
                      <a:solidFill>
                        <a:schemeClr val="bg1">
                          <a:lumMod val="50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a:solidFill>
                            <a:schemeClr val="tx1">
                              <a:lumMod val="65000"/>
                              <a:lumOff val="35000"/>
                            </a:schemeClr>
                          </a:solidFill>
                        </a:rPr>
                        <a:t>ZD</a:t>
                      </a: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12700" cap="flat" cmpd="sng" algn="ctr">
                      <a:solidFill>
                        <a:srgbClr val="3F6797"/>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a:solidFill>
                            <a:schemeClr val="tx1">
                              <a:lumMod val="65000"/>
                              <a:lumOff val="35000"/>
                            </a:schemeClr>
                          </a:solidFill>
                        </a:rPr>
                        <a:t>20251030</a:t>
                      </a:r>
                      <a:endParaRPr kumimoji="1" lang="ja-JP" altLang="en-US" sz="900">
                        <a:solidFill>
                          <a:schemeClr val="tx1">
                            <a:lumMod val="65000"/>
                            <a:lumOff val="35000"/>
                          </a:schemeClr>
                        </a:solidFill>
                      </a:endParaRPr>
                    </a:p>
                  </a:txBody>
                  <a:tcPr marL="95702" marR="95702">
                    <a:lnL w="12700" cap="flat" cmpd="sng" algn="ctr">
                      <a:solidFill>
                        <a:srgbClr val="3F6797"/>
                      </a:solidFill>
                      <a:prstDash val="solid"/>
                      <a:round/>
                      <a:headEnd type="none" w="med" len="med"/>
                      <a:tailEnd type="none" w="med" len="med"/>
                    </a:lnL>
                    <a:lnR w="12700" cap="flat" cmpd="sng" algn="ctr">
                      <a:solidFill>
                        <a:srgbClr val="3F6797"/>
                      </a:solidFill>
                      <a:prstDash val="solid"/>
                      <a:round/>
                      <a:headEnd type="none" w="med" len="med"/>
                      <a:tailEnd type="none" w="med" len="med"/>
                    </a:lnR>
                    <a:lnT w="12700" cap="flat" cmpd="sng" algn="ctr">
                      <a:solidFill>
                        <a:srgbClr val="3F6797"/>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rgbClr val="D7E9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1200000001</a:t>
                      </a:r>
                      <a:endParaRPr kumimoji="1" lang="ja-JP" altLang="en-US" sz="900" b="0" i="0" u="none" strike="noStrike" kern="1200" cap="none" spc="0" normalizeH="0" baseline="0" noProof="0">
                        <a:ln>
                          <a:noFill/>
                        </a:ln>
                        <a:solidFill>
                          <a:srgbClr val="000000">
                            <a:lumMod val="65000"/>
                            <a:lumOff val="35000"/>
                          </a:srgbClr>
                        </a:solidFill>
                        <a:effectLst/>
                        <a:uLnTx/>
                        <a:uFillTx/>
                        <a:latin typeface="Meiryo UI"/>
                        <a:ea typeface="Meiryo UI"/>
                        <a:cs typeface="+mn-cs"/>
                      </a:endParaRPr>
                    </a:p>
                  </a:txBody>
                  <a:tcPr marL="95702" marR="95702">
                    <a:lnL w="12700" cap="flat" cmpd="sng" algn="ctr">
                      <a:solidFill>
                        <a:srgbClr val="3F6797"/>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a:solidFill>
                            <a:schemeClr val="tx1">
                              <a:lumMod val="65000"/>
                              <a:lumOff val="35000"/>
                            </a:schemeClr>
                          </a:solidFill>
                        </a:rPr>
                        <a:t>001</a:t>
                      </a: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r>
                        <a:rPr kumimoji="1" lang="en-US" altLang="ja-JP" sz="900">
                          <a:solidFill>
                            <a:schemeClr val="tx1">
                              <a:lumMod val="65000"/>
                              <a:lumOff val="35000"/>
                            </a:schemeClr>
                          </a:solidFill>
                        </a:rPr>
                        <a:t>07</a:t>
                      </a: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r>
                        <a:rPr kumimoji="1" lang="en-US" altLang="ja-JP" sz="900">
                          <a:solidFill>
                            <a:schemeClr val="tx1">
                              <a:lumMod val="65000"/>
                              <a:lumOff val="35000"/>
                            </a:schemeClr>
                          </a:solidFill>
                        </a:rPr>
                        <a:t>1234567001</a:t>
                      </a: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12700" cap="flat" cmpd="sng" algn="ctr">
                      <a:solidFill>
                        <a:srgbClr val="3F6797"/>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r>
                        <a:rPr kumimoji="1" lang="en-US" altLang="ja-JP" sz="900">
                          <a:solidFill>
                            <a:schemeClr val="tx1">
                              <a:lumMod val="65000"/>
                              <a:lumOff val="35000"/>
                            </a:schemeClr>
                          </a:solidFill>
                        </a:rPr>
                        <a:t>1300000</a:t>
                      </a:r>
                      <a:endParaRPr kumimoji="1" lang="ja-JP" altLang="en-US" sz="900">
                        <a:solidFill>
                          <a:schemeClr val="tx1">
                            <a:lumMod val="65000"/>
                            <a:lumOff val="35000"/>
                          </a:schemeClr>
                        </a:solidFill>
                      </a:endParaRPr>
                    </a:p>
                  </a:txBody>
                  <a:tcPr marL="95702" marR="95702">
                    <a:lnL w="12700" cap="flat" cmpd="sng" algn="ctr">
                      <a:solidFill>
                        <a:srgbClr val="3F6797"/>
                      </a:solidFill>
                      <a:prstDash val="solid"/>
                      <a:round/>
                      <a:headEnd type="none" w="med" len="med"/>
                      <a:tailEnd type="none" w="med" len="med"/>
                    </a:lnL>
                    <a:lnR w="12700" cap="flat" cmpd="sng" algn="ctr">
                      <a:solidFill>
                        <a:srgbClr val="3F6797"/>
                      </a:solidFill>
                      <a:prstDash val="solid"/>
                      <a:round/>
                      <a:headEnd type="none" w="med" len="med"/>
                      <a:tailEnd type="none" w="med" len="med"/>
                    </a:lnR>
                    <a:lnT w="12700" cap="flat" cmpd="sng" algn="ctr">
                      <a:solidFill>
                        <a:srgbClr val="3F6797"/>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rgbClr val="D7E9F5"/>
                    </a:solidFill>
                  </a:tcPr>
                </a:tc>
                <a:tc>
                  <a:txBody>
                    <a:bodyPr/>
                    <a:lstStyle/>
                    <a:p>
                      <a:pPr algn="r"/>
                      <a:r>
                        <a:rPr kumimoji="1" lang="en-US" altLang="ja-JP" sz="900">
                          <a:solidFill>
                            <a:schemeClr val="tx1">
                              <a:lumMod val="65000"/>
                              <a:lumOff val="35000"/>
                            </a:schemeClr>
                          </a:solidFill>
                        </a:rPr>
                        <a:t>1,000</a:t>
                      </a:r>
                      <a:endParaRPr kumimoji="1" lang="ja-JP" altLang="en-US" sz="900">
                        <a:solidFill>
                          <a:schemeClr val="tx1">
                            <a:lumMod val="65000"/>
                            <a:lumOff val="35000"/>
                          </a:schemeClr>
                        </a:solidFill>
                      </a:endParaRPr>
                    </a:p>
                  </a:txBody>
                  <a:tcPr marL="95702" marR="95702">
                    <a:lnL w="12700" cap="flat" cmpd="sng" algn="ctr">
                      <a:solidFill>
                        <a:srgbClr val="3F6797"/>
                      </a:solidFill>
                      <a:prstDash val="solid"/>
                      <a:round/>
                      <a:headEnd type="none" w="med" len="med"/>
                      <a:tailEnd type="none" w="med" len="med"/>
                    </a:lnL>
                    <a:lnR w="12700" cap="flat" cmpd="sng" algn="ctr">
                      <a:solidFill>
                        <a:srgbClr val="3F6797"/>
                      </a:solidFill>
                      <a:prstDash val="solid"/>
                      <a:round/>
                      <a:headEnd type="none" w="med" len="med"/>
                      <a:tailEnd type="none" w="med" len="med"/>
                    </a:lnR>
                    <a:lnT w="12700" cap="flat" cmpd="sng" algn="ctr">
                      <a:solidFill>
                        <a:srgbClr val="3F6797"/>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rgbClr val="D7E9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a:solidFill>
                            <a:schemeClr val="tx1">
                              <a:lumMod val="65000"/>
                              <a:lumOff val="35000"/>
                            </a:schemeClr>
                          </a:solidFill>
                        </a:rPr>
                        <a:t>S0000001</a:t>
                      </a:r>
                      <a:r>
                        <a:rPr kumimoji="1" lang="ja-JP" altLang="en-US" sz="900">
                          <a:solidFill>
                            <a:schemeClr val="tx1">
                              <a:lumMod val="65000"/>
                              <a:lumOff val="35000"/>
                            </a:schemeClr>
                          </a:solidFill>
                        </a:rPr>
                        <a:t>*</a:t>
                      </a:r>
                      <a:r>
                        <a:rPr kumimoji="1" lang="en-US" altLang="ja-JP" sz="900">
                          <a:solidFill>
                            <a:schemeClr val="tx1">
                              <a:lumMod val="65000"/>
                              <a:lumOff val="35000"/>
                            </a:schemeClr>
                          </a:solidFill>
                        </a:rPr>
                        <a:t>01</a:t>
                      </a:r>
                      <a:endParaRPr kumimoji="1" lang="ja-JP" altLang="en-US" sz="900">
                        <a:solidFill>
                          <a:schemeClr val="tx1">
                            <a:lumMod val="65000"/>
                            <a:lumOff val="35000"/>
                          </a:schemeClr>
                        </a:solidFill>
                      </a:endParaRPr>
                    </a:p>
                  </a:txBody>
                  <a:tcPr marL="95702" marR="95702">
                    <a:lnL w="12700" cap="flat" cmpd="sng" algn="ctr">
                      <a:solidFill>
                        <a:srgbClr val="3F6797"/>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schemeClr val="tx1">
                              <a:lumMod val="65000"/>
                              <a:lumOff val="35000"/>
                            </a:schemeClr>
                          </a:solidFill>
                          <a:effectLst/>
                          <a:uLnTx/>
                          <a:uFillTx/>
                          <a:latin typeface="+mn-lt"/>
                          <a:ea typeface="+mn-ea"/>
                          <a:cs typeface="+mn-cs"/>
                        </a:rPr>
                        <a:t>T</a:t>
                      </a:r>
                      <a:endParaRPr kumimoji="1" lang="ja-JP" altLang="en-US" sz="900" b="0" i="0" u="none" strike="noStrike" kern="1200" cap="none" spc="0" normalizeH="0" baseline="0" noProof="0">
                        <a:ln>
                          <a:noFill/>
                        </a:ln>
                        <a:solidFill>
                          <a:schemeClr val="tx1">
                            <a:lumMod val="65000"/>
                            <a:lumOff val="35000"/>
                          </a:schemeClr>
                        </a:solidFill>
                        <a:effectLst/>
                        <a:uLnTx/>
                        <a:uFillTx/>
                        <a:latin typeface="+mn-lt"/>
                        <a:ea typeface="+mn-ea"/>
                        <a:cs typeface="+mn-cs"/>
                      </a:endParaRPr>
                    </a:p>
                  </a:txBody>
                  <a:tcPr marL="95702" marR="95702">
                    <a:lnL w="9525"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2429405040"/>
                  </a:ext>
                </a:extLst>
              </a:tr>
              <a:tr h="1704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0000000001</a:t>
                      </a:r>
                      <a:endParaRPr kumimoji="1" lang="ja-JP" altLang="en-US" sz="900" b="0" i="0" u="none" strike="noStrike" kern="1200" cap="none" spc="0" normalizeH="0" baseline="0" noProof="0">
                        <a:ln>
                          <a:noFill/>
                        </a:ln>
                        <a:solidFill>
                          <a:srgbClr val="000000">
                            <a:lumMod val="65000"/>
                            <a:lumOff val="35000"/>
                          </a:srgbClr>
                        </a:solidFill>
                        <a:effectLst/>
                        <a:uLnTx/>
                        <a:uFillTx/>
                        <a:latin typeface="Meiryo UI"/>
                        <a:ea typeface="Meiryo UI"/>
                        <a:cs typeface="+mn-cs"/>
                      </a:endParaRPr>
                    </a:p>
                  </a:txBody>
                  <a:tcPr marL="95702" marR="95702">
                    <a:lnL w="12700" cap="flat" cmpd="sng" algn="ctr">
                      <a:solidFill>
                        <a:schemeClr val="bg1">
                          <a:lumMod val="50000"/>
                        </a:schemeClr>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a:solidFill>
                            <a:schemeClr val="tx1">
                              <a:lumMod val="65000"/>
                              <a:lumOff val="35000"/>
                            </a:schemeClr>
                          </a:solidFill>
                        </a:rPr>
                        <a:t>ZD</a:t>
                      </a: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12700" cap="flat" cmpd="sng" algn="ctr">
                      <a:solidFill>
                        <a:srgbClr val="3F6797"/>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20251030</a:t>
                      </a:r>
                      <a:endParaRPr kumimoji="1" lang="ja-JP" altLang="en-US" sz="900" b="0" i="0" u="none" strike="noStrike" kern="1200" cap="none" spc="0" normalizeH="0" baseline="0" noProof="0">
                        <a:ln>
                          <a:noFill/>
                        </a:ln>
                        <a:solidFill>
                          <a:srgbClr val="000000">
                            <a:lumMod val="65000"/>
                            <a:lumOff val="35000"/>
                          </a:srgbClr>
                        </a:solidFill>
                        <a:effectLst/>
                        <a:uLnTx/>
                        <a:uFillTx/>
                        <a:latin typeface="Meiryo UI"/>
                        <a:ea typeface="Meiryo UI"/>
                        <a:cs typeface="+mn-cs"/>
                      </a:endParaRPr>
                    </a:p>
                  </a:txBody>
                  <a:tcPr marL="95702" marR="95702">
                    <a:lnL w="12700" cap="flat" cmpd="sng" algn="ctr">
                      <a:solidFill>
                        <a:srgbClr val="3F6797"/>
                      </a:solidFill>
                      <a:prstDash val="solid"/>
                      <a:round/>
                      <a:headEnd type="none" w="med" len="med"/>
                      <a:tailEnd type="none" w="med" len="med"/>
                    </a:lnL>
                    <a:lnR w="12700" cap="flat" cmpd="sng" algn="ctr">
                      <a:solidFill>
                        <a:srgbClr val="3F6797"/>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rgbClr val="D7E9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1200000001</a:t>
                      </a:r>
                      <a:endParaRPr kumimoji="1" lang="ja-JP" altLang="en-US" sz="900" b="0" i="0" u="none" strike="noStrike" kern="1200" cap="none" spc="0" normalizeH="0" baseline="0" noProof="0">
                        <a:ln>
                          <a:noFill/>
                        </a:ln>
                        <a:solidFill>
                          <a:srgbClr val="000000">
                            <a:lumMod val="65000"/>
                            <a:lumOff val="35000"/>
                          </a:srgbClr>
                        </a:solidFill>
                        <a:effectLst/>
                        <a:uLnTx/>
                        <a:uFillTx/>
                        <a:latin typeface="Meiryo UI"/>
                        <a:ea typeface="Meiryo UI"/>
                        <a:cs typeface="+mn-cs"/>
                      </a:endParaRPr>
                    </a:p>
                  </a:txBody>
                  <a:tcPr marL="95702" marR="95702">
                    <a:lnL w="12700" cap="flat" cmpd="sng" algn="ctr">
                      <a:solidFill>
                        <a:srgbClr val="3F6797"/>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r>
                        <a:rPr kumimoji="1" lang="en-US" altLang="ja-JP" sz="900">
                          <a:solidFill>
                            <a:schemeClr val="tx1">
                              <a:lumMod val="65000"/>
                              <a:lumOff val="35000"/>
                            </a:schemeClr>
                          </a:solidFill>
                        </a:rPr>
                        <a:t>002</a:t>
                      </a: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r>
                        <a:rPr kumimoji="1" lang="en-US" altLang="ja-JP" sz="900">
                          <a:solidFill>
                            <a:schemeClr val="tx1">
                              <a:lumMod val="65000"/>
                              <a:lumOff val="35000"/>
                            </a:schemeClr>
                          </a:solidFill>
                        </a:rPr>
                        <a:t>40</a:t>
                      </a: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12700" cap="flat" cmpd="sng" algn="ctr">
                      <a:solidFill>
                        <a:srgbClr val="3F6797"/>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a:solidFill>
                            <a:schemeClr val="tx1">
                              <a:lumMod val="65000"/>
                              <a:lumOff val="35000"/>
                            </a:schemeClr>
                          </a:solidFill>
                        </a:rPr>
                        <a:t>8550990</a:t>
                      </a:r>
                      <a:endParaRPr kumimoji="1" lang="ja-JP" altLang="en-US" sz="900">
                        <a:solidFill>
                          <a:schemeClr val="tx1">
                            <a:lumMod val="65000"/>
                            <a:lumOff val="35000"/>
                          </a:schemeClr>
                        </a:solidFill>
                      </a:endParaRPr>
                    </a:p>
                  </a:txBody>
                  <a:tcPr marL="95702" marR="95702">
                    <a:lnL w="12700" cap="flat" cmpd="sng" algn="ctr">
                      <a:solidFill>
                        <a:srgbClr val="3F6797"/>
                      </a:solidFill>
                      <a:prstDash val="solid"/>
                      <a:round/>
                      <a:headEnd type="none" w="med" len="med"/>
                      <a:tailEnd type="none" w="med" len="med"/>
                    </a:lnL>
                    <a:lnR w="12700" cap="flat" cmpd="sng" algn="ctr">
                      <a:solidFill>
                        <a:srgbClr val="3F6797"/>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rgbClr val="D7E9F5"/>
                    </a:solidFill>
                  </a:tcPr>
                </a:tc>
                <a:tc>
                  <a:txBody>
                    <a:bodyPr/>
                    <a:lstStyle/>
                    <a:p>
                      <a:pPr algn="r"/>
                      <a:r>
                        <a:rPr kumimoji="1" lang="en-US" altLang="ja-JP" sz="900">
                          <a:solidFill>
                            <a:schemeClr val="tx1">
                              <a:lumMod val="65000"/>
                              <a:lumOff val="35000"/>
                            </a:schemeClr>
                          </a:solidFill>
                        </a:rPr>
                        <a:t>1</a:t>
                      </a:r>
                      <a:endParaRPr kumimoji="1" lang="ja-JP" altLang="en-US" sz="900">
                        <a:solidFill>
                          <a:schemeClr val="tx1">
                            <a:lumMod val="65000"/>
                            <a:lumOff val="35000"/>
                          </a:schemeClr>
                        </a:solidFill>
                      </a:endParaRPr>
                    </a:p>
                  </a:txBody>
                  <a:tcPr marL="95702" marR="95702">
                    <a:lnL w="12700" cap="flat" cmpd="sng" algn="ctr">
                      <a:solidFill>
                        <a:srgbClr val="3F6797"/>
                      </a:solidFill>
                      <a:prstDash val="solid"/>
                      <a:round/>
                      <a:headEnd type="none" w="med" len="med"/>
                      <a:tailEnd type="none" w="med" len="med"/>
                    </a:lnL>
                    <a:lnR w="12700" cap="flat" cmpd="sng" algn="ctr">
                      <a:solidFill>
                        <a:srgbClr val="3F6797"/>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rgbClr val="D7E9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900">
                        <a:solidFill>
                          <a:schemeClr val="tx1">
                            <a:lumMod val="65000"/>
                            <a:lumOff val="35000"/>
                          </a:schemeClr>
                        </a:solidFill>
                      </a:endParaRPr>
                    </a:p>
                  </a:txBody>
                  <a:tcPr marL="95702" marR="95702">
                    <a:lnL w="12700" cap="flat" cmpd="sng" algn="ctr">
                      <a:solidFill>
                        <a:srgbClr val="3F6797"/>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endParaRPr lang="ja-JP" altLang="en-US" sz="900">
                        <a:solidFill>
                          <a:schemeClr val="tx1">
                            <a:lumMod val="65000"/>
                            <a:lumOff val="35000"/>
                          </a:schemeClr>
                        </a:solidFill>
                        <a:latin typeface="+mn-ea"/>
                      </a:endParaRPr>
                    </a:p>
                  </a:txBody>
                  <a:tcPr marL="95702" marR="95702">
                    <a:lnL w="9525"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553886454"/>
                  </a:ext>
                </a:extLst>
              </a:tr>
              <a:tr h="1704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0000000001</a:t>
                      </a:r>
                      <a:endParaRPr kumimoji="1" lang="ja-JP" altLang="en-US" sz="900" b="0" i="0" u="none" strike="noStrike" kern="1200" cap="none" spc="0" normalizeH="0" baseline="0" noProof="0">
                        <a:ln>
                          <a:noFill/>
                        </a:ln>
                        <a:solidFill>
                          <a:srgbClr val="000000">
                            <a:lumMod val="65000"/>
                            <a:lumOff val="35000"/>
                          </a:srgbClr>
                        </a:solidFill>
                        <a:effectLst/>
                        <a:uLnTx/>
                        <a:uFillTx/>
                        <a:latin typeface="Meiryo UI"/>
                        <a:ea typeface="Meiryo UI"/>
                        <a:cs typeface="+mn-cs"/>
                      </a:endParaRPr>
                    </a:p>
                  </a:txBody>
                  <a:tcPr marL="95702" marR="95702">
                    <a:lnL w="12700" cap="flat" cmpd="sng" algn="ctr">
                      <a:solidFill>
                        <a:schemeClr val="bg1">
                          <a:lumMod val="50000"/>
                        </a:schemeClr>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a:solidFill>
                            <a:schemeClr val="tx1">
                              <a:lumMod val="65000"/>
                              <a:lumOff val="35000"/>
                            </a:schemeClr>
                          </a:solidFill>
                        </a:rPr>
                        <a:t>ZD</a:t>
                      </a: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12700" cap="flat" cmpd="sng" algn="ctr">
                      <a:solidFill>
                        <a:srgbClr val="3F6797"/>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20251030</a:t>
                      </a:r>
                      <a:endParaRPr kumimoji="1" lang="ja-JP" altLang="en-US" sz="900" b="0" i="0" u="none" strike="noStrike" kern="1200" cap="none" spc="0" normalizeH="0" baseline="0" noProof="0">
                        <a:ln>
                          <a:noFill/>
                        </a:ln>
                        <a:solidFill>
                          <a:srgbClr val="000000">
                            <a:lumMod val="65000"/>
                            <a:lumOff val="35000"/>
                          </a:srgbClr>
                        </a:solidFill>
                        <a:effectLst/>
                        <a:uLnTx/>
                        <a:uFillTx/>
                        <a:latin typeface="Meiryo UI"/>
                        <a:ea typeface="Meiryo UI"/>
                        <a:cs typeface="+mn-cs"/>
                      </a:endParaRPr>
                    </a:p>
                  </a:txBody>
                  <a:tcPr marL="95702" marR="95702">
                    <a:lnL w="12700" cap="flat" cmpd="sng" algn="ctr">
                      <a:solidFill>
                        <a:srgbClr val="3F6797"/>
                      </a:solidFill>
                      <a:prstDash val="solid"/>
                      <a:round/>
                      <a:headEnd type="none" w="med" len="med"/>
                      <a:tailEnd type="none" w="med" len="med"/>
                    </a:lnL>
                    <a:lnR w="12700" cap="flat" cmpd="sng" algn="ctr">
                      <a:solidFill>
                        <a:srgbClr val="3F6797"/>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rgbClr val="3F6797"/>
                      </a:solidFill>
                      <a:prstDash val="solid"/>
                      <a:round/>
                      <a:headEnd type="none" w="med" len="med"/>
                      <a:tailEnd type="none" w="med" len="med"/>
                    </a:lnB>
                    <a:lnTlToBr w="12700" cmpd="sng">
                      <a:noFill/>
                      <a:prstDash val="solid"/>
                    </a:lnTlToBr>
                    <a:lnBlToTr w="12700" cmpd="sng">
                      <a:noFill/>
                      <a:prstDash val="solid"/>
                    </a:lnBlToTr>
                    <a:solidFill>
                      <a:srgbClr val="D7E9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1200000001</a:t>
                      </a:r>
                      <a:endParaRPr kumimoji="1" lang="ja-JP" altLang="en-US" sz="900" b="0" i="0" u="none" strike="noStrike" kern="1200" cap="none" spc="0" normalizeH="0" baseline="0" noProof="0">
                        <a:ln>
                          <a:noFill/>
                        </a:ln>
                        <a:solidFill>
                          <a:srgbClr val="000000">
                            <a:lumMod val="65000"/>
                            <a:lumOff val="35000"/>
                          </a:srgbClr>
                        </a:solidFill>
                        <a:effectLst/>
                        <a:uLnTx/>
                        <a:uFillTx/>
                        <a:latin typeface="Meiryo UI"/>
                        <a:ea typeface="Meiryo UI"/>
                        <a:cs typeface="+mn-cs"/>
                      </a:endParaRPr>
                    </a:p>
                  </a:txBody>
                  <a:tcPr marL="95702" marR="95702">
                    <a:lnL w="12700" cap="flat" cmpd="sng" algn="ctr">
                      <a:solidFill>
                        <a:srgbClr val="3F6797"/>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r>
                        <a:rPr kumimoji="1" lang="en-US" altLang="ja-JP" sz="900">
                          <a:solidFill>
                            <a:schemeClr val="tx1">
                              <a:lumMod val="65000"/>
                              <a:lumOff val="35000"/>
                            </a:schemeClr>
                          </a:solidFill>
                        </a:rPr>
                        <a:t>003</a:t>
                      </a: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r>
                        <a:rPr kumimoji="1" lang="en-US" altLang="ja-JP" sz="900">
                          <a:solidFill>
                            <a:schemeClr val="tx1">
                              <a:lumMod val="65000"/>
                              <a:lumOff val="35000"/>
                            </a:schemeClr>
                          </a:solidFill>
                        </a:rPr>
                        <a:t>50</a:t>
                      </a: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12700" cap="flat" cmpd="sng" algn="ctr">
                      <a:solidFill>
                        <a:srgbClr val="3F6797"/>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r>
                        <a:rPr kumimoji="1" lang="en-US" altLang="ja-JP" sz="900">
                          <a:solidFill>
                            <a:schemeClr val="tx1">
                              <a:lumMod val="65000"/>
                              <a:lumOff val="35000"/>
                            </a:schemeClr>
                          </a:solidFill>
                        </a:rPr>
                        <a:t>5910110</a:t>
                      </a:r>
                      <a:endParaRPr kumimoji="1" lang="ja-JP" altLang="en-US" sz="900">
                        <a:solidFill>
                          <a:schemeClr val="tx1">
                            <a:lumMod val="65000"/>
                            <a:lumOff val="35000"/>
                          </a:schemeClr>
                        </a:solidFill>
                      </a:endParaRPr>
                    </a:p>
                  </a:txBody>
                  <a:tcPr marL="95702" marR="95702">
                    <a:lnL w="12700" cap="flat" cmpd="sng" algn="ctr">
                      <a:solidFill>
                        <a:srgbClr val="3F6797"/>
                      </a:solidFill>
                      <a:prstDash val="solid"/>
                      <a:round/>
                      <a:headEnd type="none" w="med" len="med"/>
                      <a:tailEnd type="none" w="med" len="med"/>
                    </a:lnL>
                    <a:lnR w="12700" cap="flat" cmpd="sng" algn="ctr">
                      <a:solidFill>
                        <a:srgbClr val="3F6797"/>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rgbClr val="3F6797"/>
                      </a:solidFill>
                      <a:prstDash val="solid"/>
                      <a:round/>
                      <a:headEnd type="none" w="med" len="med"/>
                      <a:tailEnd type="none" w="med" len="med"/>
                    </a:lnB>
                    <a:lnTlToBr w="12700" cmpd="sng">
                      <a:noFill/>
                      <a:prstDash val="solid"/>
                    </a:lnTlToBr>
                    <a:lnBlToTr w="12700" cmpd="sng">
                      <a:noFill/>
                      <a:prstDash val="solid"/>
                    </a:lnBlToTr>
                    <a:solidFill>
                      <a:srgbClr val="D7E9F5"/>
                    </a:solidFill>
                  </a:tcPr>
                </a:tc>
                <a:tc>
                  <a:txBody>
                    <a:bodyPr/>
                    <a:lstStyle/>
                    <a:p>
                      <a:pPr algn="r"/>
                      <a:r>
                        <a:rPr kumimoji="1" lang="en-US" altLang="ja-JP" sz="900">
                          <a:solidFill>
                            <a:schemeClr val="tx1">
                              <a:lumMod val="65000"/>
                              <a:lumOff val="35000"/>
                            </a:schemeClr>
                          </a:solidFill>
                        </a:rPr>
                        <a:t>1,001</a:t>
                      </a:r>
                      <a:endParaRPr kumimoji="1" lang="ja-JP" altLang="en-US" sz="900">
                        <a:solidFill>
                          <a:schemeClr val="tx1">
                            <a:lumMod val="65000"/>
                            <a:lumOff val="35000"/>
                          </a:schemeClr>
                        </a:solidFill>
                      </a:endParaRPr>
                    </a:p>
                  </a:txBody>
                  <a:tcPr marL="95702" marR="95702">
                    <a:lnL w="12700" cap="flat" cmpd="sng" algn="ctr">
                      <a:solidFill>
                        <a:srgbClr val="3F6797"/>
                      </a:solidFill>
                      <a:prstDash val="solid"/>
                      <a:round/>
                      <a:headEnd type="none" w="med" len="med"/>
                      <a:tailEnd type="none" w="med" len="med"/>
                    </a:lnL>
                    <a:lnR w="12700" cap="flat" cmpd="sng" algn="ctr">
                      <a:solidFill>
                        <a:srgbClr val="3F6797"/>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rgbClr val="3F6797"/>
                      </a:solidFill>
                      <a:prstDash val="solid"/>
                      <a:round/>
                      <a:headEnd type="none" w="med" len="med"/>
                      <a:tailEnd type="none" w="med" len="med"/>
                    </a:lnB>
                    <a:lnTlToBr w="12700" cmpd="sng">
                      <a:noFill/>
                      <a:prstDash val="solid"/>
                    </a:lnTlToBr>
                    <a:lnBlToTr w="12700" cmpd="sng">
                      <a:noFill/>
                      <a:prstDash val="solid"/>
                    </a:lnBlToTr>
                    <a:solidFill>
                      <a:srgbClr val="D7E9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900" b="0" i="0" u="none" strike="noStrike" kern="1200" cap="none" spc="0" normalizeH="0" baseline="0" noProof="0">
                        <a:ln>
                          <a:noFill/>
                        </a:ln>
                        <a:solidFill>
                          <a:schemeClr val="tx1">
                            <a:lumMod val="65000"/>
                            <a:lumOff val="35000"/>
                          </a:schemeClr>
                        </a:solidFill>
                        <a:effectLst/>
                        <a:uLnTx/>
                        <a:uFillTx/>
                        <a:latin typeface="Meiryo UI"/>
                        <a:ea typeface="Meiryo UI"/>
                        <a:cs typeface="+mn-cs"/>
                      </a:endParaRPr>
                    </a:p>
                  </a:txBody>
                  <a:tcPr marL="95702" marR="95702">
                    <a:lnL w="12700" cap="flat" cmpd="sng" algn="ctr">
                      <a:solidFill>
                        <a:srgbClr val="3F6797"/>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900" b="0" i="0" u="none" strike="noStrike" kern="1200" cap="none" spc="0" normalizeH="0" baseline="0" noProof="0">
                        <a:ln>
                          <a:noFill/>
                        </a:ln>
                        <a:solidFill>
                          <a:schemeClr val="tx1">
                            <a:lumMod val="65000"/>
                            <a:lumOff val="35000"/>
                          </a:schemeClr>
                        </a:solidFill>
                        <a:effectLst/>
                        <a:uLnTx/>
                        <a:uFillTx/>
                        <a:latin typeface="Meiryo UI"/>
                        <a:ea typeface="Meiryo UI"/>
                        <a:cs typeface="+mn-cs"/>
                      </a:endParaRPr>
                    </a:p>
                  </a:txBody>
                  <a:tcPr marL="95702" marR="95702">
                    <a:lnL w="9525"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2953791528"/>
                  </a:ext>
                </a:extLst>
              </a:tr>
            </a:tbl>
          </a:graphicData>
        </a:graphic>
      </p:graphicFrame>
      <p:grpSp>
        <p:nvGrpSpPr>
          <p:cNvPr id="1125" name="グループ化 1124">
            <a:extLst>
              <a:ext uri="{FF2B5EF4-FFF2-40B4-BE49-F238E27FC236}">
                <a16:creationId xmlns:a16="http://schemas.microsoft.com/office/drawing/2014/main" id="{7B75FD59-1DE6-46E4-70A8-CD0481E73E43}"/>
              </a:ext>
            </a:extLst>
          </p:cNvPr>
          <p:cNvGrpSpPr/>
          <p:nvPr/>
        </p:nvGrpSpPr>
        <p:grpSpPr>
          <a:xfrm>
            <a:off x="9483684" y="1605072"/>
            <a:ext cx="655822" cy="527470"/>
            <a:chOff x="8277973" y="4315881"/>
            <a:chExt cx="655822" cy="527470"/>
          </a:xfrm>
        </p:grpSpPr>
        <p:sp>
          <p:nvSpPr>
            <p:cNvPr id="1104" name="正方形/長方形 1103">
              <a:extLst>
                <a:ext uri="{FF2B5EF4-FFF2-40B4-BE49-F238E27FC236}">
                  <a16:creationId xmlns:a16="http://schemas.microsoft.com/office/drawing/2014/main" id="{178BDE9A-338E-7B53-2DA7-22591460D0FF}"/>
                </a:ext>
              </a:extLst>
            </p:cNvPr>
            <p:cNvSpPr/>
            <p:nvPr/>
          </p:nvSpPr>
          <p:spPr>
            <a:xfrm>
              <a:off x="8277973" y="4315881"/>
              <a:ext cx="655822" cy="224557"/>
            </a:xfrm>
            <a:prstGeom prst="rect">
              <a:avLst/>
            </a:prstGeom>
            <a:solidFill>
              <a:srgbClr val="D7E9F5"/>
            </a:solidFill>
            <a:ln w="12700">
              <a:solidFill>
                <a:srgbClr val="3F6797"/>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050">
                  <a:solidFill>
                    <a:schemeClr val="accent4">
                      <a:lumMod val="65000"/>
                      <a:lumOff val="35000"/>
                    </a:schemeClr>
                  </a:solidFill>
                  <a:latin typeface="+mn-ea"/>
                  <a:cs typeface="Hiragino Kaku Gothic Pro W3" charset="-128"/>
                </a:rPr>
                <a:t>修正可</a:t>
              </a:r>
              <a:endParaRPr kumimoji="1" lang="ja-JP" altLang="en-US" sz="1050">
                <a:solidFill>
                  <a:schemeClr val="accent4">
                    <a:lumMod val="65000"/>
                    <a:lumOff val="35000"/>
                  </a:schemeClr>
                </a:solidFill>
                <a:latin typeface="+mn-ea"/>
                <a:cs typeface="Hiragino Kaku Gothic Pro W3" charset="-128"/>
              </a:endParaRPr>
            </a:p>
          </p:txBody>
        </p:sp>
        <p:sp>
          <p:nvSpPr>
            <p:cNvPr id="1105" name="正方形/長方形 1104">
              <a:extLst>
                <a:ext uri="{FF2B5EF4-FFF2-40B4-BE49-F238E27FC236}">
                  <a16:creationId xmlns:a16="http://schemas.microsoft.com/office/drawing/2014/main" id="{2BA814AF-7F94-D0E4-F24D-583EC329EC00}"/>
                </a:ext>
              </a:extLst>
            </p:cNvPr>
            <p:cNvSpPr/>
            <p:nvPr/>
          </p:nvSpPr>
          <p:spPr>
            <a:xfrm>
              <a:off x="8277973" y="4618794"/>
              <a:ext cx="655822" cy="224557"/>
            </a:xfrm>
            <a:prstGeom prst="rect">
              <a:avLst/>
            </a:prstGeom>
            <a:solidFill>
              <a:schemeClr val="bg1">
                <a:lumMod val="7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050">
                  <a:solidFill>
                    <a:schemeClr val="accent4">
                      <a:lumMod val="65000"/>
                      <a:lumOff val="35000"/>
                    </a:schemeClr>
                  </a:solidFill>
                  <a:latin typeface="+mn-ea"/>
                  <a:cs typeface="Hiragino Kaku Gothic Pro W3" charset="-128"/>
                </a:rPr>
                <a:t>修正不可</a:t>
              </a:r>
              <a:endParaRPr kumimoji="1" lang="ja-JP" altLang="en-US" sz="1050">
                <a:solidFill>
                  <a:schemeClr val="accent4">
                    <a:lumMod val="65000"/>
                    <a:lumOff val="35000"/>
                  </a:schemeClr>
                </a:solidFill>
                <a:latin typeface="+mn-ea"/>
                <a:cs typeface="Hiragino Kaku Gothic Pro W3" charset="-128"/>
              </a:endParaRPr>
            </a:p>
          </p:txBody>
        </p:sp>
      </p:grpSp>
      <p:sp>
        <p:nvSpPr>
          <p:cNvPr id="5" name="正方形/長方形 4">
            <a:extLst>
              <a:ext uri="{FF2B5EF4-FFF2-40B4-BE49-F238E27FC236}">
                <a16:creationId xmlns:a16="http://schemas.microsoft.com/office/drawing/2014/main" id="{782BB6A3-9D20-7411-878D-73B30A6796D5}"/>
              </a:ext>
            </a:extLst>
          </p:cNvPr>
          <p:cNvSpPr/>
          <p:nvPr/>
        </p:nvSpPr>
        <p:spPr>
          <a:xfrm>
            <a:off x="203201" y="3600784"/>
            <a:ext cx="597912" cy="1715681"/>
          </a:xfrm>
          <a:prstGeom prst="rect">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400">
                <a:solidFill>
                  <a:schemeClr val="accent4">
                    <a:lumMod val="65000"/>
                    <a:lumOff val="35000"/>
                  </a:schemeClr>
                </a:solidFill>
                <a:latin typeface="+mn-ea"/>
                <a:cs typeface="Hiragino Kaku Gothic Pro W3" charset="-128"/>
              </a:rPr>
              <a:t>修正</a:t>
            </a:r>
            <a:endParaRPr lang="en-US" altLang="ja-JP" sz="1400">
              <a:solidFill>
                <a:schemeClr val="accent4">
                  <a:lumMod val="65000"/>
                  <a:lumOff val="35000"/>
                </a:schemeClr>
              </a:solidFill>
              <a:latin typeface="+mn-ea"/>
              <a:cs typeface="Hiragino Kaku Gothic Pro W3" charset="-128"/>
            </a:endParaRPr>
          </a:p>
          <a:p>
            <a:pPr algn="ctr"/>
            <a:r>
              <a:rPr lang="ja-JP" altLang="en-US" sz="1400">
                <a:solidFill>
                  <a:schemeClr val="accent4">
                    <a:lumMod val="65000"/>
                    <a:lumOff val="35000"/>
                  </a:schemeClr>
                </a:solidFill>
                <a:latin typeface="+mn-ea"/>
                <a:cs typeface="Hiragino Kaku Gothic Pro W3" charset="-128"/>
              </a:rPr>
              <a:t>・</a:t>
            </a:r>
            <a:endParaRPr lang="en-US" altLang="ja-JP" sz="1400">
              <a:solidFill>
                <a:schemeClr val="accent4">
                  <a:lumMod val="65000"/>
                  <a:lumOff val="35000"/>
                </a:schemeClr>
              </a:solidFill>
              <a:latin typeface="+mn-ea"/>
              <a:cs typeface="Hiragino Kaku Gothic Pro W3" charset="-128"/>
            </a:endParaRPr>
          </a:p>
          <a:p>
            <a:pPr algn="ctr"/>
            <a:r>
              <a:rPr lang="ja-JP" altLang="en-US" sz="1400">
                <a:solidFill>
                  <a:schemeClr val="accent4">
                    <a:lumMod val="65000"/>
                    <a:lumOff val="35000"/>
                  </a:schemeClr>
                </a:solidFill>
                <a:latin typeface="+mn-ea"/>
                <a:cs typeface="Hiragino Kaku Gothic Pro W3" charset="-128"/>
              </a:rPr>
              <a:t>確認</a:t>
            </a:r>
            <a:endParaRPr lang="en-US" altLang="ja-JP" sz="1400">
              <a:solidFill>
                <a:schemeClr val="accent4">
                  <a:lumMod val="65000"/>
                  <a:lumOff val="35000"/>
                </a:schemeClr>
              </a:solidFill>
              <a:latin typeface="+mn-ea"/>
              <a:cs typeface="Hiragino Kaku Gothic Pro W3" charset="-128"/>
            </a:endParaRPr>
          </a:p>
        </p:txBody>
      </p:sp>
      <p:sp>
        <p:nvSpPr>
          <p:cNvPr id="6" name="フローチャート: 処理 5">
            <a:extLst>
              <a:ext uri="{FF2B5EF4-FFF2-40B4-BE49-F238E27FC236}">
                <a16:creationId xmlns:a16="http://schemas.microsoft.com/office/drawing/2014/main" id="{9BB8A763-6B1D-A15F-9C4D-D29BC7E43916}"/>
              </a:ext>
            </a:extLst>
          </p:cNvPr>
          <p:cNvSpPr/>
          <p:nvPr/>
        </p:nvSpPr>
        <p:spPr>
          <a:xfrm>
            <a:off x="951313" y="3600784"/>
            <a:ext cx="9390309" cy="1715681"/>
          </a:xfrm>
          <a:prstGeom prst="flowChartProcess">
            <a:avLst/>
          </a:prstGeom>
          <a:solidFill>
            <a:srgbClr val="D7E9F5"/>
          </a:solidFill>
          <a:ln w="19050">
            <a:solidFill>
              <a:srgbClr val="6CADDB"/>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t"/>
          <a:lstStyle/>
          <a:p>
            <a:pPr algn="ctr">
              <a:lnSpc>
                <a:spcPct val="150000"/>
              </a:lnSpc>
            </a:pPr>
            <a:r>
              <a:rPr lang="ja-JP" altLang="en-US" sz="1200">
                <a:solidFill>
                  <a:schemeClr val="accent4">
                    <a:lumMod val="65000"/>
                    <a:lumOff val="35000"/>
                  </a:schemeClr>
                </a:solidFill>
                <a:latin typeface="+mn-ea"/>
                <a:cs typeface="Hiragino Kaku Gothic Pro W3" charset="-128"/>
              </a:rPr>
              <a:t>過渡期</a:t>
            </a:r>
            <a:r>
              <a:rPr kumimoji="1" lang="ja-JP" altLang="en-US" sz="1200">
                <a:solidFill>
                  <a:schemeClr val="accent4">
                    <a:lumMod val="65000"/>
                    <a:lumOff val="35000"/>
                  </a:schemeClr>
                </a:solidFill>
                <a:latin typeface="+mn-ea"/>
                <a:cs typeface="Hiragino Kaku Gothic Pro W3" charset="-128"/>
              </a:rPr>
              <a:t>伝票作成ツール</a:t>
            </a:r>
          </a:p>
        </p:txBody>
      </p:sp>
      <p:sp>
        <p:nvSpPr>
          <p:cNvPr id="7" name="四角形: 角を丸くする 6">
            <a:extLst>
              <a:ext uri="{FF2B5EF4-FFF2-40B4-BE49-F238E27FC236}">
                <a16:creationId xmlns:a16="http://schemas.microsoft.com/office/drawing/2014/main" id="{39B97284-5E59-E428-AD8B-A708B98F63B8}"/>
              </a:ext>
            </a:extLst>
          </p:cNvPr>
          <p:cNvSpPr/>
          <p:nvPr/>
        </p:nvSpPr>
        <p:spPr>
          <a:xfrm>
            <a:off x="5600004" y="4034713"/>
            <a:ext cx="1024545" cy="227582"/>
          </a:xfrm>
          <a:prstGeom prst="roundRect">
            <a:avLst/>
          </a:prstGeom>
          <a:solidFill>
            <a:srgbClr val="4C6680"/>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200">
                <a:solidFill>
                  <a:schemeClr val="bg1"/>
                </a:solidFill>
                <a:latin typeface="+mn-ea"/>
              </a:rPr>
              <a:t>実行</a:t>
            </a:r>
          </a:p>
        </p:txBody>
      </p:sp>
      <p:sp>
        <p:nvSpPr>
          <p:cNvPr id="9" name="四角形: 角を丸くする 8">
            <a:extLst>
              <a:ext uri="{FF2B5EF4-FFF2-40B4-BE49-F238E27FC236}">
                <a16:creationId xmlns:a16="http://schemas.microsoft.com/office/drawing/2014/main" id="{2607B781-92FB-839A-B501-CDEBB9B50970}"/>
              </a:ext>
            </a:extLst>
          </p:cNvPr>
          <p:cNvSpPr/>
          <p:nvPr/>
        </p:nvSpPr>
        <p:spPr>
          <a:xfrm>
            <a:off x="1132518" y="4015898"/>
            <a:ext cx="765818" cy="267062"/>
          </a:xfrm>
          <a:prstGeom prst="roundRect">
            <a:avLst>
              <a:gd name="adj" fmla="val 0"/>
            </a:avLst>
          </a:prstGeom>
          <a:solidFill>
            <a:schemeClr val="bg1">
              <a:lumMod val="5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200">
                <a:solidFill>
                  <a:schemeClr val="bg1"/>
                </a:solidFill>
                <a:latin typeface="+mn-ea"/>
                <a:cs typeface="Hiragino Kaku Gothic Pro W3" charset="-128"/>
              </a:rPr>
              <a:t>請求書</a:t>
            </a:r>
            <a:r>
              <a:rPr kumimoji="1" lang="en-US" altLang="ja-JP" sz="1200">
                <a:solidFill>
                  <a:schemeClr val="bg1"/>
                </a:solidFill>
                <a:latin typeface="+mn-ea"/>
                <a:cs typeface="Hiragino Kaku Gothic Pro W3" charset="-128"/>
              </a:rPr>
              <a:t>#</a:t>
            </a:r>
            <a:endParaRPr kumimoji="1" lang="ja-JP" altLang="en-US" sz="1200">
              <a:solidFill>
                <a:schemeClr val="bg1"/>
              </a:solidFill>
              <a:latin typeface="+mn-ea"/>
              <a:cs typeface="Hiragino Kaku Gothic Pro W3" charset="-128"/>
            </a:endParaRPr>
          </a:p>
        </p:txBody>
      </p:sp>
      <p:sp>
        <p:nvSpPr>
          <p:cNvPr id="10" name="四角形: 角を丸くする 9">
            <a:extLst>
              <a:ext uri="{FF2B5EF4-FFF2-40B4-BE49-F238E27FC236}">
                <a16:creationId xmlns:a16="http://schemas.microsoft.com/office/drawing/2014/main" id="{697B434B-A932-04A1-FCBD-9AE321936BB1}"/>
              </a:ext>
            </a:extLst>
          </p:cNvPr>
          <p:cNvSpPr/>
          <p:nvPr/>
        </p:nvSpPr>
        <p:spPr>
          <a:xfrm>
            <a:off x="1904562" y="4015898"/>
            <a:ext cx="1137376" cy="267062"/>
          </a:xfrm>
          <a:prstGeom prst="roundRect">
            <a:avLst>
              <a:gd name="adj" fmla="val 0"/>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1200000001</a:t>
            </a:r>
            <a:endParaRPr kumimoji="1" lang="ja-JP" altLang="en-US" sz="1200" b="0" i="0" u="none" strike="noStrike" kern="1200" cap="none" spc="0" normalizeH="0" baseline="0" noProof="0">
              <a:ln>
                <a:noFill/>
              </a:ln>
              <a:solidFill>
                <a:srgbClr val="000000">
                  <a:lumMod val="65000"/>
                  <a:lumOff val="35000"/>
                </a:srgbClr>
              </a:solidFill>
              <a:effectLst/>
              <a:uLnTx/>
              <a:uFillTx/>
              <a:latin typeface="Meiryo UI"/>
              <a:ea typeface="Meiryo UI"/>
              <a:cs typeface="+mn-cs"/>
            </a:endParaRPr>
          </a:p>
        </p:txBody>
      </p:sp>
      <p:sp>
        <p:nvSpPr>
          <p:cNvPr id="11" name="四角形: 角を丸くする 10">
            <a:extLst>
              <a:ext uri="{FF2B5EF4-FFF2-40B4-BE49-F238E27FC236}">
                <a16:creationId xmlns:a16="http://schemas.microsoft.com/office/drawing/2014/main" id="{9F89BB0D-4794-6FDC-808F-030F844BAAD0}"/>
              </a:ext>
            </a:extLst>
          </p:cNvPr>
          <p:cNvSpPr/>
          <p:nvPr/>
        </p:nvSpPr>
        <p:spPr>
          <a:xfrm>
            <a:off x="3252724" y="4021064"/>
            <a:ext cx="765818" cy="267062"/>
          </a:xfrm>
          <a:prstGeom prst="roundRect">
            <a:avLst>
              <a:gd name="adj" fmla="val 0"/>
            </a:avLst>
          </a:prstGeom>
          <a:solidFill>
            <a:schemeClr val="bg1">
              <a:lumMod val="5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200">
                <a:solidFill>
                  <a:schemeClr val="bg1"/>
                </a:solidFill>
                <a:latin typeface="+mn-ea"/>
                <a:cs typeface="Hiragino Kaku Gothic Pro W3" charset="-128"/>
              </a:rPr>
              <a:t>転記日付</a:t>
            </a:r>
            <a:endParaRPr kumimoji="1" lang="ja-JP" altLang="en-US" sz="1200">
              <a:solidFill>
                <a:schemeClr val="bg1"/>
              </a:solidFill>
              <a:latin typeface="+mn-ea"/>
              <a:cs typeface="Hiragino Kaku Gothic Pro W3" charset="-128"/>
            </a:endParaRPr>
          </a:p>
        </p:txBody>
      </p:sp>
      <p:sp>
        <p:nvSpPr>
          <p:cNvPr id="12" name="四角形: 角を丸くする 11">
            <a:extLst>
              <a:ext uri="{FF2B5EF4-FFF2-40B4-BE49-F238E27FC236}">
                <a16:creationId xmlns:a16="http://schemas.microsoft.com/office/drawing/2014/main" id="{B53287D0-EA72-ED7C-4BB2-C7CDF294EBBF}"/>
              </a:ext>
            </a:extLst>
          </p:cNvPr>
          <p:cNvSpPr/>
          <p:nvPr/>
        </p:nvSpPr>
        <p:spPr>
          <a:xfrm>
            <a:off x="4028092" y="4021064"/>
            <a:ext cx="1137376" cy="267062"/>
          </a:xfrm>
          <a:prstGeom prst="roundRect">
            <a:avLst>
              <a:gd name="adj" fmla="val 0"/>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kumimoji="1" lang="en-US" altLang="ja-JP" sz="1200">
                <a:solidFill>
                  <a:schemeClr val="tx1">
                    <a:lumMod val="65000"/>
                    <a:lumOff val="35000"/>
                  </a:schemeClr>
                </a:solidFill>
                <a:latin typeface="+mn-ea"/>
                <a:cs typeface="Hiragino Kaku Gothic Pro W3" charset="-128"/>
              </a:rPr>
              <a:t>20251030</a:t>
            </a:r>
            <a:endParaRPr kumimoji="1" lang="ja-JP" altLang="en-US" sz="1200">
              <a:solidFill>
                <a:schemeClr val="tx1">
                  <a:lumMod val="65000"/>
                  <a:lumOff val="35000"/>
                </a:schemeClr>
              </a:solidFill>
              <a:latin typeface="+mn-ea"/>
              <a:cs typeface="Hiragino Kaku Gothic Pro W3" charset="-128"/>
            </a:endParaRPr>
          </a:p>
        </p:txBody>
      </p:sp>
      <p:sp>
        <p:nvSpPr>
          <p:cNvPr id="13" name="四角形: 角を丸くする 12">
            <a:extLst>
              <a:ext uri="{FF2B5EF4-FFF2-40B4-BE49-F238E27FC236}">
                <a16:creationId xmlns:a16="http://schemas.microsoft.com/office/drawing/2014/main" id="{A1E83B0F-DDE3-2FE5-FB9F-3D336123D692}"/>
              </a:ext>
            </a:extLst>
          </p:cNvPr>
          <p:cNvSpPr/>
          <p:nvPr/>
        </p:nvSpPr>
        <p:spPr>
          <a:xfrm>
            <a:off x="6972951" y="4034713"/>
            <a:ext cx="1024545" cy="227582"/>
          </a:xfrm>
          <a:prstGeom prst="roundRect">
            <a:avLst/>
          </a:prstGeom>
          <a:solidFill>
            <a:srgbClr val="4C6680"/>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en-US" altLang="ja-JP" sz="1200">
                <a:solidFill>
                  <a:schemeClr val="bg1"/>
                </a:solidFill>
                <a:latin typeface="+mn-ea"/>
              </a:rPr>
              <a:t>TSV</a:t>
            </a:r>
            <a:r>
              <a:rPr lang="ja-JP" altLang="en-US" sz="1200">
                <a:solidFill>
                  <a:schemeClr val="bg1"/>
                </a:solidFill>
                <a:latin typeface="+mn-ea"/>
              </a:rPr>
              <a:t>変換</a:t>
            </a:r>
          </a:p>
        </p:txBody>
      </p:sp>
      <p:cxnSp>
        <p:nvCxnSpPr>
          <p:cNvPr id="14" name="直線コネクタ 13">
            <a:extLst>
              <a:ext uri="{FF2B5EF4-FFF2-40B4-BE49-F238E27FC236}">
                <a16:creationId xmlns:a16="http://schemas.microsoft.com/office/drawing/2014/main" id="{BDD9DD3B-9A2F-C0C1-8050-E26B48A585F3}"/>
              </a:ext>
            </a:extLst>
          </p:cNvPr>
          <p:cNvCxnSpPr>
            <a:cxnSpLocks/>
          </p:cNvCxnSpPr>
          <p:nvPr/>
        </p:nvCxnSpPr>
        <p:spPr>
          <a:xfrm>
            <a:off x="1131313" y="4385613"/>
            <a:ext cx="900819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aphicFrame>
        <p:nvGraphicFramePr>
          <p:cNvPr id="15" name="表 64">
            <a:extLst>
              <a:ext uri="{FF2B5EF4-FFF2-40B4-BE49-F238E27FC236}">
                <a16:creationId xmlns:a16="http://schemas.microsoft.com/office/drawing/2014/main" id="{809F6C45-7837-A9CC-6679-6A929FE75387}"/>
              </a:ext>
            </a:extLst>
          </p:cNvPr>
          <p:cNvGraphicFramePr>
            <a:graphicFrameLocks noGrp="1"/>
          </p:cNvGraphicFramePr>
          <p:nvPr>
            <p:extLst>
              <p:ext uri="{D42A27DB-BD31-4B8C-83A1-F6EECF244321}">
                <p14:modId xmlns:p14="http://schemas.microsoft.com/office/powerpoint/2010/main" val="1853644627"/>
              </p:ext>
            </p:extLst>
          </p:nvPr>
        </p:nvGraphicFramePr>
        <p:xfrm>
          <a:off x="1130010" y="4488267"/>
          <a:ext cx="9028944" cy="697444"/>
        </p:xfrm>
        <a:graphic>
          <a:graphicData uri="http://schemas.openxmlformats.org/drawingml/2006/table">
            <a:tbl>
              <a:tblPr>
                <a:tableStyleId>{5C22544A-7EE6-4342-B048-85BDC9FD1C3A}</a:tableStyleId>
              </a:tblPr>
              <a:tblGrid>
                <a:gridCol w="943879">
                  <a:extLst>
                    <a:ext uri="{9D8B030D-6E8A-4147-A177-3AD203B41FA5}">
                      <a16:colId xmlns:a16="http://schemas.microsoft.com/office/drawing/2014/main" val="3196283479"/>
                    </a:ext>
                  </a:extLst>
                </a:gridCol>
                <a:gridCol w="742267">
                  <a:extLst>
                    <a:ext uri="{9D8B030D-6E8A-4147-A177-3AD203B41FA5}">
                      <a16:colId xmlns:a16="http://schemas.microsoft.com/office/drawing/2014/main" val="2564232094"/>
                    </a:ext>
                  </a:extLst>
                </a:gridCol>
                <a:gridCol w="801004">
                  <a:extLst>
                    <a:ext uri="{9D8B030D-6E8A-4147-A177-3AD203B41FA5}">
                      <a16:colId xmlns:a16="http://schemas.microsoft.com/office/drawing/2014/main" val="1926503468"/>
                    </a:ext>
                  </a:extLst>
                </a:gridCol>
                <a:gridCol w="943879">
                  <a:extLst>
                    <a:ext uri="{9D8B030D-6E8A-4147-A177-3AD203B41FA5}">
                      <a16:colId xmlns:a16="http://schemas.microsoft.com/office/drawing/2014/main" val="1412782316"/>
                    </a:ext>
                  </a:extLst>
                </a:gridCol>
                <a:gridCol w="686704">
                  <a:extLst>
                    <a:ext uri="{9D8B030D-6E8A-4147-A177-3AD203B41FA5}">
                      <a16:colId xmlns:a16="http://schemas.microsoft.com/office/drawing/2014/main" val="110704672"/>
                    </a:ext>
                  </a:extLst>
                </a:gridCol>
                <a:gridCol w="685117">
                  <a:extLst>
                    <a:ext uri="{9D8B030D-6E8A-4147-A177-3AD203B41FA5}">
                      <a16:colId xmlns:a16="http://schemas.microsoft.com/office/drawing/2014/main" val="2725567175"/>
                    </a:ext>
                  </a:extLst>
                </a:gridCol>
                <a:gridCol w="943879">
                  <a:extLst>
                    <a:ext uri="{9D8B030D-6E8A-4147-A177-3AD203B41FA5}">
                      <a16:colId xmlns:a16="http://schemas.microsoft.com/office/drawing/2014/main" val="4214270838"/>
                    </a:ext>
                  </a:extLst>
                </a:gridCol>
                <a:gridCol w="729567">
                  <a:extLst>
                    <a:ext uri="{9D8B030D-6E8A-4147-A177-3AD203B41FA5}">
                      <a16:colId xmlns:a16="http://schemas.microsoft.com/office/drawing/2014/main" val="4154267150"/>
                    </a:ext>
                  </a:extLst>
                </a:gridCol>
                <a:gridCol w="801004">
                  <a:extLst>
                    <a:ext uri="{9D8B030D-6E8A-4147-A177-3AD203B41FA5}">
                      <a16:colId xmlns:a16="http://schemas.microsoft.com/office/drawing/2014/main" val="3609710782"/>
                    </a:ext>
                  </a:extLst>
                </a:gridCol>
                <a:gridCol w="1016904">
                  <a:extLst>
                    <a:ext uri="{9D8B030D-6E8A-4147-A177-3AD203B41FA5}">
                      <a16:colId xmlns:a16="http://schemas.microsoft.com/office/drawing/2014/main" val="3430545139"/>
                    </a:ext>
                  </a:extLst>
                </a:gridCol>
                <a:gridCol w="734740">
                  <a:extLst>
                    <a:ext uri="{9D8B030D-6E8A-4147-A177-3AD203B41FA5}">
                      <a16:colId xmlns:a16="http://schemas.microsoft.com/office/drawing/2014/main" val="4039057057"/>
                    </a:ext>
                  </a:extLst>
                </a:gridCol>
              </a:tblGrid>
              <a:tr h="234422">
                <a:tc>
                  <a:txBody>
                    <a:bodyPr/>
                    <a:lstStyle/>
                    <a:p>
                      <a:r>
                        <a:rPr kumimoji="1" lang="ja-JP" altLang="en-US" sz="900" b="1">
                          <a:solidFill>
                            <a:schemeClr val="tx1">
                              <a:lumMod val="65000"/>
                              <a:lumOff val="35000"/>
                            </a:schemeClr>
                          </a:solidFill>
                        </a:rPr>
                        <a:t>連番</a:t>
                      </a:r>
                    </a:p>
                  </a:txBody>
                  <a:tcPr marL="95702" marR="95702">
                    <a:lnL w="12700" cap="flat" cmpd="sng" algn="ctr">
                      <a:solidFill>
                        <a:schemeClr val="bg1">
                          <a:lumMod val="50000"/>
                        </a:schemeClr>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kumimoji="1" lang="ja-JP" altLang="en-US" sz="900" b="1">
                          <a:solidFill>
                            <a:schemeClr val="tx1">
                              <a:lumMod val="65000"/>
                              <a:lumOff val="35000"/>
                            </a:schemeClr>
                          </a:solidFill>
                        </a:rPr>
                        <a:t>伝票タイプ</a:t>
                      </a: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kumimoji="1" lang="ja-JP" altLang="en-US" sz="900" b="1">
                          <a:solidFill>
                            <a:schemeClr val="tx1">
                              <a:lumMod val="65000"/>
                              <a:lumOff val="35000"/>
                            </a:schemeClr>
                          </a:solidFill>
                        </a:rPr>
                        <a:t>転記日付</a:t>
                      </a: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rgbClr val="3F6797"/>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kumimoji="1" lang="ja-JP" altLang="en-US" sz="900" b="1">
                          <a:solidFill>
                            <a:schemeClr val="tx1">
                              <a:lumMod val="65000"/>
                              <a:lumOff val="35000"/>
                            </a:schemeClr>
                          </a:solidFill>
                        </a:rPr>
                        <a:t>参照伝票番号</a:t>
                      </a: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kumimoji="1" lang="ja-JP" altLang="en-US" sz="900" b="1">
                          <a:solidFill>
                            <a:schemeClr val="tx1">
                              <a:lumMod val="65000"/>
                              <a:lumOff val="35000"/>
                            </a:schemeClr>
                          </a:solidFill>
                        </a:rPr>
                        <a:t>明細番号</a:t>
                      </a: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kumimoji="1" lang="ja-JP" altLang="en-US" sz="900" b="1">
                          <a:solidFill>
                            <a:schemeClr val="tx1">
                              <a:lumMod val="65000"/>
                              <a:lumOff val="35000"/>
                            </a:schemeClr>
                          </a:solidFill>
                        </a:rPr>
                        <a:t>転記</a:t>
                      </a:r>
                      <a:r>
                        <a:rPr kumimoji="1" lang="en-US" altLang="ja-JP" sz="900" b="1">
                          <a:solidFill>
                            <a:schemeClr val="tx1">
                              <a:lumMod val="65000"/>
                              <a:lumOff val="35000"/>
                            </a:schemeClr>
                          </a:solidFill>
                        </a:rPr>
                        <a:t>Key</a:t>
                      </a:r>
                      <a:endParaRPr kumimoji="1" lang="ja-JP" altLang="en-US" sz="900" b="1">
                        <a:solidFill>
                          <a:schemeClr val="tx1">
                            <a:lumMod val="65000"/>
                            <a:lumOff val="35000"/>
                          </a:schemeClr>
                        </a:solidFill>
                      </a:endParaRP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b="1">
                          <a:solidFill>
                            <a:schemeClr val="tx1">
                              <a:lumMod val="65000"/>
                              <a:lumOff val="35000"/>
                            </a:schemeClr>
                          </a:solidFill>
                        </a:rPr>
                        <a:t>得意先コード</a:t>
                      </a: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kumimoji="1" lang="en-US" altLang="ja-JP" sz="900" b="1">
                          <a:solidFill>
                            <a:schemeClr val="tx1">
                              <a:lumMod val="65000"/>
                              <a:lumOff val="35000"/>
                            </a:schemeClr>
                          </a:solidFill>
                        </a:rPr>
                        <a:t>G/L</a:t>
                      </a:r>
                      <a:endParaRPr kumimoji="1" lang="ja-JP" altLang="en-US" sz="900" b="1">
                        <a:solidFill>
                          <a:schemeClr val="tx1">
                            <a:lumMod val="65000"/>
                            <a:lumOff val="35000"/>
                          </a:schemeClr>
                        </a:solidFill>
                      </a:endParaRP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rgbClr val="3F6797"/>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kumimoji="1" lang="ja-JP" altLang="en-US" sz="900" b="1">
                          <a:solidFill>
                            <a:schemeClr val="tx1">
                              <a:lumMod val="65000"/>
                              <a:lumOff val="35000"/>
                            </a:schemeClr>
                          </a:solidFill>
                        </a:rPr>
                        <a:t>伝票通貨額</a:t>
                      </a: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rgbClr val="3F6797"/>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kumimoji="1" lang="ja-JP" altLang="en-US" sz="900" b="1">
                          <a:solidFill>
                            <a:schemeClr val="tx1">
                              <a:lumMod val="65000"/>
                              <a:lumOff val="35000"/>
                            </a:schemeClr>
                          </a:solidFill>
                        </a:rPr>
                        <a:t>ソートキー</a:t>
                      </a:r>
                    </a:p>
                  </a:txBody>
                  <a:tcPr marL="95702" marR="95702">
                    <a:lnL w="952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kumimoji="1" lang="ja-JP" altLang="en-US" sz="900" b="1">
                          <a:solidFill>
                            <a:schemeClr val="tx1">
                              <a:lumMod val="65000"/>
                              <a:lumOff val="35000"/>
                            </a:schemeClr>
                          </a:solidFill>
                        </a:rPr>
                        <a:t>支払方法</a:t>
                      </a:r>
                    </a:p>
                  </a:txBody>
                  <a:tcPr marL="95702" marR="95702">
                    <a:lnL w="9525"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51582665"/>
                  </a:ext>
                </a:extLst>
              </a:tr>
              <a:tr h="234422">
                <a:tc>
                  <a:txBody>
                    <a:bodyPr/>
                    <a:lstStyle/>
                    <a:p>
                      <a:r>
                        <a:rPr kumimoji="1" lang="en-US" altLang="ja-JP" sz="900">
                          <a:solidFill>
                            <a:schemeClr val="tx1">
                              <a:lumMod val="65000"/>
                              <a:lumOff val="35000"/>
                            </a:schemeClr>
                          </a:solidFill>
                        </a:rPr>
                        <a:t>0000000001</a:t>
                      </a:r>
                      <a:endParaRPr kumimoji="1" lang="ja-JP" altLang="en-US" sz="900">
                        <a:solidFill>
                          <a:schemeClr val="tx1">
                            <a:lumMod val="65000"/>
                            <a:lumOff val="35000"/>
                          </a:schemeClr>
                        </a:solidFill>
                      </a:endParaRPr>
                    </a:p>
                  </a:txBody>
                  <a:tcPr marL="95702" marR="95702">
                    <a:lnL w="12700" cap="flat" cmpd="sng" algn="ctr">
                      <a:solidFill>
                        <a:schemeClr val="bg1">
                          <a:lumMod val="50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a:solidFill>
                            <a:schemeClr val="tx1">
                              <a:lumMod val="65000"/>
                              <a:lumOff val="35000"/>
                            </a:schemeClr>
                          </a:solidFill>
                        </a:rPr>
                        <a:t>ZD</a:t>
                      </a: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12700" cap="flat" cmpd="sng" algn="ctr">
                      <a:solidFill>
                        <a:srgbClr val="3F6797"/>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a:solidFill>
                            <a:schemeClr val="tx1">
                              <a:lumMod val="65000"/>
                              <a:lumOff val="35000"/>
                            </a:schemeClr>
                          </a:solidFill>
                        </a:rPr>
                        <a:t>20251030</a:t>
                      </a:r>
                      <a:endParaRPr kumimoji="1" lang="ja-JP" altLang="en-US" sz="900">
                        <a:solidFill>
                          <a:schemeClr val="tx1">
                            <a:lumMod val="65000"/>
                            <a:lumOff val="35000"/>
                          </a:schemeClr>
                        </a:solidFill>
                      </a:endParaRPr>
                    </a:p>
                  </a:txBody>
                  <a:tcPr marL="95702" marR="95702">
                    <a:lnL w="12700" cap="flat" cmpd="sng" algn="ctr">
                      <a:solidFill>
                        <a:srgbClr val="3F6797"/>
                      </a:solidFill>
                      <a:prstDash val="solid"/>
                      <a:round/>
                      <a:headEnd type="none" w="med" len="med"/>
                      <a:tailEnd type="none" w="med" len="med"/>
                    </a:lnL>
                    <a:lnR w="12700" cap="flat" cmpd="sng" algn="ctr">
                      <a:solidFill>
                        <a:srgbClr val="3F6797"/>
                      </a:solidFill>
                      <a:prstDash val="solid"/>
                      <a:round/>
                      <a:headEnd type="none" w="med" len="med"/>
                      <a:tailEnd type="none" w="med" len="med"/>
                    </a:lnR>
                    <a:lnT w="12700" cap="flat" cmpd="sng" algn="ctr">
                      <a:solidFill>
                        <a:srgbClr val="3F6797"/>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rgbClr val="D7E9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1200000001</a:t>
                      </a:r>
                      <a:endParaRPr kumimoji="1" lang="ja-JP" altLang="en-US" sz="900" b="0" i="0" u="none" strike="noStrike" kern="1200" cap="none" spc="0" normalizeH="0" baseline="0" noProof="0">
                        <a:ln>
                          <a:noFill/>
                        </a:ln>
                        <a:solidFill>
                          <a:srgbClr val="000000">
                            <a:lumMod val="65000"/>
                            <a:lumOff val="35000"/>
                          </a:srgbClr>
                        </a:solidFill>
                        <a:effectLst/>
                        <a:uLnTx/>
                        <a:uFillTx/>
                        <a:latin typeface="Meiryo UI"/>
                        <a:ea typeface="Meiryo UI"/>
                        <a:cs typeface="+mn-cs"/>
                      </a:endParaRPr>
                    </a:p>
                  </a:txBody>
                  <a:tcPr marL="95702" marR="95702">
                    <a:lnL w="12700" cap="flat" cmpd="sng" algn="ctr">
                      <a:solidFill>
                        <a:srgbClr val="3F6797"/>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a:solidFill>
                            <a:schemeClr val="tx1">
                              <a:lumMod val="65000"/>
                              <a:lumOff val="35000"/>
                            </a:schemeClr>
                          </a:solidFill>
                        </a:rPr>
                        <a:t>001</a:t>
                      </a: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r>
                        <a:rPr kumimoji="1" lang="en-US" altLang="ja-JP" sz="900">
                          <a:solidFill>
                            <a:schemeClr val="tx1">
                              <a:lumMod val="65000"/>
                              <a:lumOff val="35000"/>
                            </a:schemeClr>
                          </a:solidFill>
                        </a:rPr>
                        <a:t>07</a:t>
                      </a: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r>
                        <a:rPr kumimoji="1" lang="en-US" altLang="ja-JP" sz="900">
                          <a:solidFill>
                            <a:schemeClr val="tx1">
                              <a:lumMod val="65000"/>
                              <a:lumOff val="35000"/>
                            </a:schemeClr>
                          </a:solidFill>
                        </a:rPr>
                        <a:t>1234567001</a:t>
                      </a: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12700" cap="flat" cmpd="sng" algn="ctr">
                      <a:solidFill>
                        <a:srgbClr val="3F6797"/>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r>
                        <a:rPr kumimoji="1" lang="en-US" altLang="ja-JP" sz="900">
                          <a:solidFill>
                            <a:schemeClr val="tx1">
                              <a:lumMod val="65000"/>
                              <a:lumOff val="35000"/>
                            </a:schemeClr>
                          </a:solidFill>
                        </a:rPr>
                        <a:t>1300000</a:t>
                      </a:r>
                      <a:endParaRPr kumimoji="1" lang="ja-JP" altLang="en-US" sz="900">
                        <a:solidFill>
                          <a:schemeClr val="tx1">
                            <a:lumMod val="65000"/>
                            <a:lumOff val="35000"/>
                          </a:schemeClr>
                        </a:solidFill>
                      </a:endParaRPr>
                    </a:p>
                  </a:txBody>
                  <a:tcPr marL="95702" marR="95702">
                    <a:lnL w="12700" cap="flat" cmpd="sng" algn="ctr">
                      <a:solidFill>
                        <a:srgbClr val="3F6797"/>
                      </a:solidFill>
                      <a:prstDash val="solid"/>
                      <a:round/>
                      <a:headEnd type="none" w="med" len="med"/>
                      <a:tailEnd type="none" w="med" len="med"/>
                    </a:lnL>
                    <a:lnR w="12700" cap="flat" cmpd="sng" algn="ctr">
                      <a:solidFill>
                        <a:srgbClr val="3F6797"/>
                      </a:solidFill>
                      <a:prstDash val="solid"/>
                      <a:round/>
                      <a:headEnd type="none" w="med" len="med"/>
                      <a:tailEnd type="none" w="med" len="med"/>
                    </a:lnR>
                    <a:lnT w="12700" cap="flat" cmpd="sng" algn="ctr">
                      <a:solidFill>
                        <a:srgbClr val="3F6797"/>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rgbClr val="D7E9F5"/>
                    </a:solidFill>
                  </a:tcPr>
                </a:tc>
                <a:tc>
                  <a:txBody>
                    <a:bodyPr/>
                    <a:lstStyle/>
                    <a:p>
                      <a:pPr algn="r"/>
                      <a:r>
                        <a:rPr kumimoji="1" lang="en-US" altLang="ja-JP" sz="900">
                          <a:solidFill>
                            <a:schemeClr val="tx1">
                              <a:lumMod val="65000"/>
                              <a:lumOff val="35000"/>
                            </a:schemeClr>
                          </a:solidFill>
                        </a:rPr>
                        <a:t>1,000</a:t>
                      </a:r>
                      <a:endParaRPr kumimoji="1" lang="ja-JP" altLang="en-US" sz="900">
                        <a:solidFill>
                          <a:schemeClr val="tx1">
                            <a:lumMod val="65000"/>
                            <a:lumOff val="35000"/>
                          </a:schemeClr>
                        </a:solidFill>
                      </a:endParaRPr>
                    </a:p>
                  </a:txBody>
                  <a:tcPr marL="95702" marR="95702">
                    <a:lnL w="12700" cap="flat" cmpd="sng" algn="ctr">
                      <a:solidFill>
                        <a:srgbClr val="3F6797"/>
                      </a:solidFill>
                      <a:prstDash val="solid"/>
                      <a:round/>
                      <a:headEnd type="none" w="med" len="med"/>
                      <a:tailEnd type="none" w="med" len="med"/>
                    </a:lnL>
                    <a:lnR w="12700" cap="flat" cmpd="sng" algn="ctr">
                      <a:solidFill>
                        <a:srgbClr val="3F6797"/>
                      </a:solidFill>
                      <a:prstDash val="solid"/>
                      <a:round/>
                      <a:headEnd type="none" w="med" len="med"/>
                      <a:tailEnd type="none" w="med" len="med"/>
                    </a:lnR>
                    <a:lnT w="12700" cap="flat" cmpd="sng" algn="ctr">
                      <a:solidFill>
                        <a:srgbClr val="3F6797"/>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rgbClr val="D7E9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a:solidFill>
                            <a:schemeClr val="tx1">
                              <a:lumMod val="65000"/>
                              <a:lumOff val="35000"/>
                            </a:schemeClr>
                          </a:solidFill>
                        </a:rPr>
                        <a:t>S0000001</a:t>
                      </a:r>
                      <a:r>
                        <a:rPr kumimoji="1" lang="ja-JP" altLang="en-US" sz="900">
                          <a:solidFill>
                            <a:schemeClr val="tx1">
                              <a:lumMod val="65000"/>
                              <a:lumOff val="35000"/>
                            </a:schemeClr>
                          </a:solidFill>
                        </a:rPr>
                        <a:t>*</a:t>
                      </a:r>
                      <a:r>
                        <a:rPr kumimoji="1" lang="en-US" altLang="ja-JP" sz="900">
                          <a:solidFill>
                            <a:schemeClr val="tx1">
                              <a:lumMod val="65000"/>
                              <a:lumOff val="35000"/>
                            </a:schemeClr>
                          </a:solidFill>
                        </a:rPr>
                        <a:t>01</a:t>
                      </a:r>
                      <a:endParaRPr kumimoji="1" lang="ja-JP" altLang="en-US" sz="900">
                        <a:solidFill>
                          <a:schemeClr val="tx1">
                            <a:lumMod val="65000"/>
                            <a:lumOff val="35000"/>
                          </a:schemeClr>
                        </a:solidFill>
                      </a:endParaRPr>
                    </a:p>
                  </a:txBody>
                  <a:tcPr marL="95702" marR="95702">
                    <a:lnL w="12700" cap="flat" cmpd="sng" algn="ctr">
                      <a:solidFill>
                        <a:srgbClr val="3F6797"/>
                      </a:solidFill>
                      <a:prstDash val="solid"/>
                      <a:round/>
                      <a:headEnd type="none" w="med" len="med"/>
                      <a:tailEnd type="none" w="med" len="med"/>
                    </a:lnL>
                    <a:lnR w="12700"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schemeClr val="tx1">
                              <a:lumMod val="65000"/>
                              <a:lumOff val="35000"/>
                            </a:schemeClr>
                          </a:solidFill>
                          <a:effectLst/>
                          <a:uLnTx/>
                          <a:uFillTx/>
                          <a:latin typeface="+mn-lt"/>
                          <a:ea typeface="+mn-ea"/>
                          <a:cs typeface="+mn-cs"/>
                        </a:rPr>
                        <a:t>T</a:t>
                      </a:r>
                      <a:endParaRPr kumimoji="1" lang="ja-JP" altLang="en-US" sz="900" b="0" i="0" u="none" strike="noStrike" kern="1200" cap="none" spc="0" normalizeH="0" baseline="0" noProof="0">
                        <a:ln>
                          <a:noFill/>
                        </a:ln>
                        <a:solidFill>
                          <a:schemeClr val="tx1">
                            <a:lumMod val="65000"/>
                            <a:lumOff val="35000"/>
                          </a:schemeClr>
                        </a:solidFill>
                        <a:effectLst/>
                        <a:uLnTx/>
                        <a:uFillTx/>
                        <a:latin typeface="+mn-lt"/>
                        <a:ea typeface="+mn-ea"/>
                        <a:cs typeface="+mn-cs"/>
                      </a:endParaRPr>
                    </a:p>
                  </a:txBody>
                  <a:tcPr marL="95702" marR="95702">
                    <a:lnL w="9525"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ysDash"/>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2429405040"/>
                  </a:ext>
                </a:extLst>
              </a:tr>
              <a:tr h="1704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0000000001</a:t>
                      </a:r>
                      <a:endParaRPr kumimoji="1" lang="ja-JP" altLang="en-US" sz="900" b="0" i="0" u="none" strike="noStrike" kern="1200" cap="none" spc="0" normalizeH="0" baseline="0" noProof="0">
                        <a:ln>
                          <a:noFill/>
                        </a:ln>
                        <a:solidFill>
                          <a:srgbClr val="000000">
                            <a:lumMod val="65000"/>
                            <a:lumOff val="35000"/>
                          </a:srgbClr>
                        </a:solidFill>
                        <a:effectLst/>
                        <a:uLnTx/>
                        <a:uFillTx/>
                        <a:latin typeface="Meiryo UI"/>
                        <a:ea typeface="Meiryo UI"/>
                        <a:cs typeface="+mn-cs"/>
                      </a:endParaRPr>
                    </a:p>
                  </a:txBody>
                  <a:tcPr marL="95702" marR="95702">
                    <a:lnL w="12700" cap="flat" cmpd="sng" algn="ctr">
                      <a:solidFill>
                        <a:schemeClr val="bg1">
                          <a:lumMod val="50000"/>
                        </a:schemeClr>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a:solidFill>
                            <a:schemeClr val="tx1">
                              <a:lumMod val="65000"/>
                              <a:lumOff val="35000"/>
                            </a:schemeClr>
                          </a:solidFill>
                        </a:rPr>
                        <a:t>ZD</a:t>
                      </a: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12700" cap="flat" cmpd="sng" algn="ctr">
                      <a:solidFill>
                        <a:srgbClr val="3F6797"/>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20251030</a:t>
                      </a:r>
                      <a:endParaRPr kumimoji="1" lang="ja-JP" altLang="en-US" sz="900" b="0" i="0" u="none" strike="noStrike" kern="1200" cap="none" spc="0" normalizeH="0" baseline="0" noProof="0">
                        <a:ln>
                          <a:noFill/>
                        </a:ln>
                        <a:solidFill>
                          <a:srgbClr val="000000">
                            <a:lumMod val="65000"/>
                            <a:lumOff val="35000"/>
                          </a:srgbClr>
                        </a:solidFill>
                        <a:effectLst/>
                        <a:uLnTx/>
                        <a:uFillTx/>
                        <a:latin typeface="Meiryo UI"/>
                        <a:ea typeface="Meiryo UI"/>
                        <a:cs typeface="+mn-cs"/>
                      </a:endParaRPr>
                    </a:p>
                  </a:txBody>
                  <a:tcPr marL="95702" marR="95702">
                    <a:lnL w="12700" cap="flat" cmpd="sng" algn="ctr">
                      <a:solidFill>
                        <a:srgbClr val="3F6797"/>
                      </a:solidFill>
                      <a:prstDash val="solid"/>
                      <a:round/>
                      <a:headEnd type="none" w="med" len="med"/>
                      <a:tailEnd type="none" w="med" len="med"/>
                    </a:lnL>
                    <a:lnR w="12700" cap="flat" cmpd="sng" algn="ctr">
                      <a:solidFill>
                        <a:srgbClr val="3F6797"/>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D7E9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1200000001</a:t>
                      </a:r>
                      <a:endParaRPr kumimoji="1" lang="ja-JP" altLang="en-US" sz="900" b="0" i="0" u="none" strike="noStrike" kern="1200" cap="none" spc="0" normalizeH="0" baseline="0" noProof="0">
                        <a:ln>
                          <a:noFill/>
                        </a:ln>
                        <a:solidFill>
                          <a:srgbClr val="000000">
                            <a:lumMod val="65000"/>
                            <a:lumOff val="35000"/>
                          </a:srgbClr>
                        </a:solidFill>
                        <a:effectLst/>
                        <a:uLnTx/>
                        <a:uFillTx/>
                        <a:latin typeface="Meiryo UI"/>
                        <a:ea typeface="Meiryo UI"/>
                        <a:cs typeface="+mn-cs"/>
                      </a:endParaRPr>
                    </a:p>
                  </a:txBody>
                  <a:tcPr marL="95702" marR="95702">
                    <a:lnL w="12700" cap="flat" cmpd="sng" algn="ctr">
                      <a:solidFill>
                        <a:srgbClr val="3F6797"/>
                      </a:solid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r>
                        <a:rPr kumimoji="1" lang="en-US" altLang="ja-JP" sz="900">
                          <a:solidFill>
                            <a:schemeClr val="tx1">
                              <a:lumMod val="65000"/>
                              <a:lumOff val="35000"/>
                            </a:schemeClr>
                          </a:solidFill>
                        </a:rPr>
                        <a:t>003</a:t>
                      </a: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r>
                        <a:rPr kumimoji="1" lang="en-US" altLang="ja-JP" sz="900">
                          <a:solidFill>
                            <a:schemeClr val="tx1">
                              <a:lumMod val="65000"/>
                              <a:lumOff val="35000"/>
                            </a:schemeClr>
                          </a:solidFill>
                        </a:rPr>
                        <a:t>50</a:t>
                      </a:r>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9525"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endParaRPr kumimoji="1" lang="ja-JP" altLang="en-US" sz="900">
                        <a:solidFill>
                          <a:schemeClr val="tx1">
                            <a:lumMod val="65000"/>
                            <a:lumOff val="35000"/>
                          </a:schemeClr>
                        </a:solidFill>
                      </a:endParaRPr>
                    </a:p>
                  </a:txBody>
                  <a:tcPr marL="95702" marR="95702">
                    <a:lnL w="9525" cap="flat" cmpd="sng" algn="ctr">
                      <a:noFill/>
                      <a:prstDash val="solid"/>
                      <a:round/>
                      <a:headEnd type="none" w="med" len="med"/>
                      <a:tailEnd type="none" w="med" len="med"/>
                    </a:lnL>
                    <a:lnR w="12700" cap="flat" cmpd="sng" algn="ctr">
                      <a:solidFill>
                        <a:srgbClr val="3F6797"/>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l"/>
                      <a:r>
                        <a:rPr kumimoji="1" lang="en-US" altLang="ja-JP" sz="900">
                          <a:solidFill>
                            <a:schemeClr val="tx1">
                              <a:lumMod val="65000"/>
                              <a:lumOff val="35000"/>
                            </a:schemeClr>
                          </a:solidFill>
                        </a:rPr>
                        <a:t>5910110</a:t>
                      </a:r>
                      <a:endParaRPr kumimoji="1" lang="ja-JP" altLang="en-US" sz="900">
                        <a:solidFill>
                          <a:schemeClr val="tx1">
                            <a:lumMod val="65000"/>
                            <a:lumOff val="35000"/>
                          </a:schemeClr>
                        </a:solidFill>
                      </a:endParaRPr>
                    </a:p>
                  </a:txBody>
                  <a:tcPr marL="95702" marR="95702">
                    <a:lnL w="12700" cap="flat" cmpd="sng" algn="ctr">
                      <a:solidFill>
                        <a:srgbClr val="3F6797"/>
                      </a:solidFill>
                      <a:prstDash val="solid"/>
                      <a:round/>
                      <a:headEnd type="none" w="med" len="med"/>
                      <a:tailEnd type="none" w="med" len="med"/>
                    </a:lnL>
                    <a:lnR w="12700" cap="flat" cmpd="sng" algn="ctr">
                      <a:solidFill>
                        <a:srgbClr val="3F6797"/>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D7E9F5"/>
                    </a:solidFill>
                  </a:tcPr>
                </a:tc>
                <a:tc>
                  <a:txBody>
                    <a:bodyPr/>
                    <a:lstStyle/>
                    <a:p>
                      <a:pPr algn="r"/>
                      <a:r>
                        <a:rPr kumimoji="1" lang="en-US" altLang="ja-JP" sz="900">
                          <a:solidFill>
                            <a:schemeClr val="tx1">
                              <a:lumMod val="65000"/>
                              <a:lumOff val="35000"/>
                            </a:schemeClr>
                          </a:solidFill>
                        </a:rPr>
                        <a:t>1,000</a:t>
                      </a:r>
                      <a:endParaRPr kumimoji="1" lang="ja-JP" altLang="en-US" sz="900">
                        <a:solidFill>
                          <a:schemeClr val="tx1">
                            <a:lumMod val="65000"/>
                            <a:lumOff val="35000"/>
                          </a:schemeClr>
                        </a:solidFill>
                      </a:endParaRPr>
                    </a:p>
                  </a:txBody>
                  <a:tcPr marL="95702" marR="95702">
                    <a:lnL w="12700" cap="flat" cmpd="sng" algn="ctr">
                      <a:solidFill>
                        <a:srgbClr val="3F6797"/>
                      </a:solidFill>
                      <a:prstDash val="solid"/>
                      <a:round/>
                      <a:headEnd type="none" w="med" len="med"/>
                      <a:tailEnd type="none" w="med" len="med"/>
                    </a:lnL>
                    <a:lnR w="12700" cap="flat" cmpd="sng" algn="ctr">
                      <a:solidFill>
                        <a:srgbClr val="3F6797"/>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D7E9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900" b="0" i="0" u="none" strike="noStrike" kern="1200" cap="none" spc="0" normalizeH="0" baseline="0" noProof="0">
                        <a:ln>
                          <a:noFill/>
                        </a:ln>
                        <a:solidFill>
                          <a:schemeClr val="tx1">
                            <a:lumMod val="65000"/>
                            <a:lumOff val="35000"/>
                          </a:schemeClr>
                        </a:solidFill>
                        <a:effectLst/>
                        <a:uLnTx/>
                        <a:uFillTx/>
                        <a:latin typeface="Meiryo UI"/>
                        <a:ea typeface="Meiryo UI"/>
                        <a:cs typeface="+mn-cs"/>
                      </a:endParaRPr>
                    </a:p>
                  </a:txBody>
                  <a:tcPr marL="95702" marR="95702">
                    <a:lnL w="12700" cap="flat" cmpd="sng" algn="ctr">
                      <a:solidFill>
                        <a:srgbClr val="3F6797"/>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900" b="0" i="0" u="none" strike="noStrike" kern="1200" cap="none" spc="0" normalizeH="0" baseline="0" noProof="0">
                        <a:ln>
                          <a:noFill/>
                        </a:ln>
                        <a:solidFill>
                          <a:schemeClr val="tx1">
                            <a:lumMod val="65000"/>
                            <a:lumOff val="35000"/>
                          </a:schemeClr>
                        </a:solidFill>
                        <a:effectLst/>
                        <a:uLnTx/>
                        <a:uFillTx/>
                        <a:latin typeface="Meiryo UI"/>
                        <a:ea typeface="Meiryo UI"/>
                        <a:cs typeface="+mn-cs"/>
                      </a:endParaRPr>
                    </a:p>
                  </a:txBody>
                  <a:tcPr marL="95702" marR="95702">
                    <a:lnL w="9525"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ysDash"/>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2953791528"/>
                  </a:ext>
                </a:extLst>
              </a:tr>
            </a:tbl>
          </a:graphicData>
        </a:graphic>
      </p:graphicFrame>
      <p:grpSp>
        <p:nvGrpSpPr>
          <p:cNvPr id="16" name="グループ化 15">
            <a:extLst>
              <a:ext uri="{FF2B5EF4-FFF2-40B4-BE49-F238E27FC236}">
                <a16:creationId xmlns:a16="http://schemas.microsoft.com/office/drawing/2014/main" id="{5E640324-A230-45FF-3134-9696314F2B05}"/>
              </a:ext>
            </a:extLst>
          </p:cNvPr>
          <p:cNvGrpSpPr/>
          <p:nvPr/>
        </p:nvGrpSpPr>
        <p:grpSpPr>
          <a:xfrm>
            <a:off x="9483684" y="3760190"/>
            <a:ext cx="655822" cy="527470"/>
            <a:chOff x="8277973" y="4315881"/>
            <a:chExt cx="655822" cy="527470"/>
          </a:xfrm>
        </p:grpSpPr>
        <p:sp>
          <p:nvSpPr>
            <p:cNvPr id="17" name="正方形/長方形 16">
              <a:extLst>
                <a:ext uri="{FF2B5EF4-FFF2-40B4-BE49-F238E27FC236}">
                  <a16:creationId xmlns:a16="http://schemas.microsoft.com/office/drawing/2014/main" id="{4A42A7F2-C974-852B-5BDF-8146BCF8DF6F}"/>
                </a:ext>
              </a:extLst>
            </p:cNvPr>
            <p:cNvSpPr/>
            <p:nvPr/>
          </p:nvSpPr>
          <p:spPr>
            <a:xfrm>
              <a:off x="8277973" y="4315881"/>
              <a:ext cx="655822" cy="224557"/>
            </a:xfrm>
            <a:prstGeom prst="rect">
              <a:avLst/>
            </a:prstGeom>
            <a:solidFill>
              <a:srgbClr val="D7E9F5"/>
            </a:solidFill>
            <a:ln w="12700">
              <a:solidFill>
                <a:srgbClr val="3F6797"/>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050">
                  <a:solidFill>
                    <a:schemeClr val="accent4">
                      <a:lumMod val="65000"/>
                      <a:lumOff val="35000"/>
                    </a:schemeClr>
                  </a:solidFill>
                  <a:latin typeface="+mn-ea"/>
                  <a:cs typeface="Hiragino Kaku Gothic Pro W3" charset="-128"/>
                </a:rPr>
                <a:t>修正可</a:t>
              </a:r>
              <a:endParaRPr kumimoji="1" lang="ja-JP" altLang="en-US" sz="1050">
                <a:solidFill>
                  <a:schemeClr val="accent4">
                    <a:lumMod val="65000"/>
                    <a:lumOff val="35000"/>
                  </a:schemeClr>
                </a:solidFill>
                <a:latin typeface="+mn-ea"/>
                <a:cs typeface="Hiragino Kaku Gothic Pro W3" charset="-128"/>
              </a:endParaRPr>
            </a:p>
          </p:txBody>
        </p:sp>
        <p:sp>
          <p:nvSpPr>
            <p:cNvPr id="18" name="正方形/長方形 17">
              <a:extLst>
                <a:ext uri="{FF2B5EF4-FFF2-40B4-BE49-F238E27FC236}">
                  <a16:creationId xmlns:a16="http://schemas.microsoft.com/office/drawing/2014/main" id="{6543D8AB-8740-43C6-A12E-14C40D8BD206}"/>
                </a:ext>
              </a:extLst>
            </p:cNvPr>
            <p:cNvSpPr/>
            <p:nvPr/>
          </p:nvSpPr>
          <p:spPr>
            <a:xfrm>
              <a:off x="8277973" y="4618794"/>
              <a:ext cx="655822" cy="224557"/>
            </a:xfrm>
            <a:prstGeom prst="rect">
              <a:avLst/>
            </a:prstGeom>
            <a:solidFill>
              <a:schemeClr val="bg1">
                <a:lumMod val="7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050">
                  <a:solidFill>
                    <a:schemeClr val="accent4">
                      <a:lumMod val="65000"/>
                      <a:lumOff val="35000"/>
                    </a:schemeClr>
                  </a:solidFill>
                  <a:latin typeface="+mn-ea"/>
                  <a:cs typeface="Hiragino Kaku Gothic Pro W3" charset="-128"/>
                </a:rPr>
                <a:t>修正不可</a:t>
              </a:r>
              <a:endParaRPr kumimoji="1" lang="ja-JP" altLang="en-US" sz="1050">
                <a:solidFill>
                  <a:schemeClr val="accent4">
                    <a:lumMod val="65000"/>
                    <a:lumOff val="35000"/>
                  </a:schemeClr>
                </a:solidFill>
                <a:latin typeface="+mn-ea"/>
                <a:cs typeface="Hiragino Kaku Gothic Pro W3" charset="-128"/>
              </a:endParaRPr>
            </a:p>
          </p:txBody>
        </p:sp>
      </p:grpSp>
      <p:sp>
        <p:nvSpPr>
          <p:cNvPr id="21" name="矢印: 右 20">
            <a:extLst>
              <a:ext uri="{FF2B5EF4-FFF2-40B4-BE49-F238E27FC236}">
                <a16:creationId xmlns:a16="http://schemas.microsoft.com/office/drawing/2014/main" id="{2FE7E60C-D5FF-901F-01F9-BA201246C937}"/>
              </a:ext>
            </a:extLst>
          </p:cNvPr>
          <p:cNvSpPr/>
          <p:nvPr/>
        </p:nvSpPr>
        <p:spPr>
          <a:xfrm rot="5400000">
            <a:off x="311994" y="3309553"/>
            <a:ext cx="380326" cy="335344"/>
          </a:xfrm>
          <a:prstGeom prst="rightArrow">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endParaRPr kumimoji="1" lang="ja-JP" altLang="en-US" sz="1400">
              <a:solidFill>
                <a:schemeClr val="accent4">
                  <a:lumMod val="65000"/>
                  <a:lumOff val="35000"/>
                </a:schemeClr>
              </a:solidFill>
              <a:latin typeface="+mn-ea"/>
              <a:cs typeface="Hiragino Kaku Gothic Pro W3" charset="-128"/>
            </a:endParaRPr>
          </a:p>
        </p:txBody>
      </p:sp>
      <p:sp>
        <p:nvSpPr>
          <p:cNvPr id="24" name="フローチャート: 結合子 23">
            <a:extLst>
              <a:ext uri="{FF2B5EF4-FFF2-40B4-BE49-F238E27FC236}">
                <a16:creationId xmlns:a16="http://schemas.microsoft.com/office/drawing/2014/main" id="{E13617A0-9BFD-EF46-DBA0-C4BA847027EC}"/>
              </a:ext>
            </a:extLst>
          </p:cNvPr>
          <p:cNvSpPr/>
          <p:nvPr/>
        </p:nvSpPr>
        <p:spPr>
          <a:xfrm>
            <a:off x="203200" y="1445666"/>
            <a:ext cx="216000" cy="216000"/>
          </a:xfrm>
          <a:prstGeom prst="flowChartConnector">
            <a:avLst/>
          </a:prstGeom>
          <a:solidFill>
            <a:schemeClr val="bg1">
              <a:lumMod val="6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en-US" altLang="ja-JP" sz="1200" b="1">
                <a:solidFill>
                  <a:schemeClr val="bg1"/>
                </a:solidFill>
                <a:latin typeface="+mn-ea"/>
                <a:cs typeface="Hiragino Kaku Gothic Pro W3" charset="-128"/>
              </a:rPr>
              <a:t>Ⅰ</a:t>
            </a:r>
            <a:endParaRPr kumimoji="1" lang="ja-JP" altLang="en-US" sz="1200" b="1">
              <a:solidFill>
                <a:schemeClr val="bg1"/>
              </a:solidFill>
              <a:latin typeface="+mn-ea"/>
              <a:cs typeface="Hiragino Kaku Gothic Pro W3" charset="-128"/>
            </a:endParaRPr>
          </a:p>
        </p:txBody>
      </p:sp>
      <p:sp>
        <p:nvSpPr>
          <p:cNvPr id="25" name="フローチャート: 結合子 24">
            <a:extLst>
              <a:ext uri="{FF2B5EF4-FFF2-40B4-BE49-F238E27FC236}">
                <a16:creationId xmlns:a16="http://schemas.microsoft.com/office/drawing/2014/main" id="{DF302ACF-6BDB-1F4D-BE2E-4DD6F81CC179}"/>
              </a:ext>
            </a:extLst>
          </p:cNvPr>
          <p:cNvSpPr/>
          <p:nvPr/>
        </p:nvSpPr>
        <p:spPr>
          <a:xfrm>
            <a:off x="203200" y="3600784"/>
            <a:ext cx="216000" cy="216000"/>
          </a:xfrm>
          <a:prstGeom prst="flowChartConnector">
            <a:avLst/>
          </a:prstGeom>
          <a:solidFill>
            <a:schemeClr val="bg1">
              <a:lumMod val="6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en-US" altLang="ja-JP" sz="1200" b="1">
                <a:solidFill>
                  <a:schemeClr val="bg1"/>
                </a:solidFill>
                <a:latin typeface="+mn-ea"/>
                <a:cs typeface="Hiragino Kaku Gothic Pro W3" charset="-128"/>
              </a:rPr>
              <a:t>Ⅱ</a:t>
            </a:r>
            <a:endParaRPr kumimoji="1" lang="ja-JP" altLang="en-US" sz="1200" b="1">
              <a:solidFill>
                <a:schemeClr val="bg1"/>
              </a:solidFill>
              <a:latin typeface="+mn-ea"/>
              <a:cs typeface="Hiragino Kaku Gothic Pro W3" charset="-128"/>
            </a:endParaRPr>
          </a:p>
        </p:txBody>
      </p:sp>
      <p:sp>
        <p:nvSpPr>
          <p:cNvPr id="26" name="正方形/長方形 25">
            <a:extLst>
              <a:ext uri="{FF2B5EF4-FFF2-40B4-BE49-F238E27FC236}">
                <a16:creationId xmlns:a16="http://schemas.microsoft.com/office/drawing/2014/main" id="{03DA1965-3B90-6F65-BAA6-1652ED393BBB}"/>
              </a:ext>
            </a:extLst>
          </p:cNvPr>
          <p:cNvSpPr/>
          <p:nvPr/>
        </p:nvSpPr>
        <p:spPr>
          <a:xfrm>
            <a:off x="203201" y="5574284"/>
            <a:ext cx="597912" cy="962549"/>
          </a:xfrm>
          <a:prstGeom prst="rect">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en-US" altLang="ja-JP" sz="1400">
                <a:solidFill>
                  <a:schemeClr val="accent4">
                    <a:lumMod val="65000"/>
                    <a:lumOff val="35000"/>
                  </a:schemeClr>
                </a:solidFill>
                <a:latin typeface="+mn-ea"/>
                <a:cs typeface="Hiragino Kaku Gothic Pro W3" charset="-128"/>
              </a:rPr>
              <a:t>TSV</a:t>
            </a:r>
          </a:p>
          <a:p>
            <a:pPr algn="ctr"/>
            <a:r>
              <a:rPr lang="ja-JP" altLang="en-US" sz="1400">
                <a:solidFill>
                  <a:schemeClr val="accent4">
                    <a:lumMod val="65000"/>
                    <a:lumOff val="35000"/>
                  </a:schemeClr>
                </a:solidFill>
                <a:latin typeface="+mn-ea"/>
                <a:cs typeface="Hiragino Kaku Gothic Pro W3" charset="-128"/>
              </a:rPr>
              <a:t>変換</a:t>
            </a:r>
            <a:endParaRPr lang="en-US" altLang="ja-JP" sz="1400">
              <a:solidFill>
                <a:schemeClr val="accent4">
                  <a:lumMod val="65000"/>
                  <a:lumOff val="35000"/>
                </a:schemeClr>
              </a:solidFill>
              <a:latin typeface="+mn-ea"/>
              <a:cs typeface="Hiragino Kaku Gothic Pro W3" charset="-128"/>
            </a:endParaRPr>
          </a:p>
        </p:txBody>
      </p:sp>
      <p:sp>
        <p:nvSpPr>
          <p:cNvPr id="27" name="矢印: 右 26">
            <a:extLst>
              <a:ext uri="{FF2B5EF4-FFF2-40B4-BE49-F238E27FC236}">
                <a16:creationId xmlns:a16="http://schemas.microsoft.com/office/drawing/2014/main" id="{B575A305-A040-9B00-4648-663041E10A74}"/>
              </a:ext>
            </a:extLst>
          </p:cNvPr>
          <p:cNvSpPr/>
          <p:nvPr/>
        </p:nvSpPr>
        <p:spPr>
          <a:xfrm rot="5400000">
            <a:off x="311994" y="5283054"/>
            <a:ext cx="380326" cy="335344"/>
          </a:xfrm>
          <a:prstGeom prst="rightArrow">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endParaRPr kumimoji="1" lang="ja-JP" altLang="en-US" sz="1400">
              <a:solidFill>
                <a:schemeClr val="accent4">
                  <a:lumMod val="65000"/>
                  <a:lumOff val="35000"/>
                </a:schemeClr>
              </a:solidFill>
              <a:latin typeface="+mn-ea"/>
              <a:cs typeface="Hiragino Kaku Gothic Pro W3" charset="-128"/>
            </a:endParaRPr>
          </a:p>
        </p:txBody>
      </p:sp>
      <p:sp>
        <p:nvSpPr>
          <p:cNvPr id="28" name="フローチャート: 結合子 27">
            <a:extLst>
              <a:ext uri="{FF2B5EF4-FFF2-40B4-BE49-F238E27FC236}">
                <a16:creationId xmlns:a16="http://schemas.microsoft.com/office/drawing/2014/main" id="{7D5FE6EE-3C35-CD32-5AFD-49E62B1C5445}"/>
              </a:ext>
            </a:extLst>
          </p:cNvPr>
          <p:cNvSpPr/>
          <p:nvPr/>
        </p:nvSpPr>
        <p:spPr>
          <a:xfrm>
            <a:off x="203200" y="5574285"/>
            <a:ext cx="216000" cy="216000"/>
          </a:xfrm>
          <a:prstGeom prst="flowChartConnector">
            <a:avLst/>
          </a:prstGeom>
          <a:solidFill>
            <a:schemeClr val="bg1">
              <a:lumMod val="6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en-US" altLang="ja-JP" sz="1200" b="1">
                <a:solidFill>
                  <a:schemeClr val="bg1"/>
                </a:solidFill>
                <a:latin typeface="+mn-ea"/>
                <a:cs typeface="Hiragino Kaku Gothic Pro W3" charset="-128"/>
              </a:rPr>
              <a:t>Ⅲ</a:t>
            </a:r>
            <a:endParaRPr kumimoji="1" lang="ja-JP" altLang="en-US" sz="1200" b="1">
              <a:solidFill>
                <a:schemeClr val="bg1"/>
              </a:solidFill>
              <a:latin typeface="+mn-ea"/>
              <a:cs typeface="Hiragino Kaku Gothic Pro W3" charset="-128"/>
            </a:endParaRPr>
          </a:p>
        </p:txBody>
      </p:sp>
      <p:grpSp>
        <p:nvGrpSpPr>
          <p:cNvPr id="34" name="グループ化 33">
            <a:extLst>
              <a:ext uri="{FF2B5EF4-FFF2-40B4-BE49-F238E27FC236}">
                <a16:creationId xmlns:a16="http://schemas.microsoft.com/office/drawing/2014/main" id="{A1E65380-71B8-B5F8-98CC-116A88628611}"/>
              </a:ext>
            </a:extLst>
          </p:cNvPr>
          <p:cNvGrpSpPr/>
          <p:nvPr/>
        </p:nvGrpSpPr>
        <p:grpSpPr>
          <a:xfrm>
            <a:off x="5278286" y="5689362"/>
            <a:ext cx="732393" cy="732393"/>
            <a:chOff x="5944682" y="5460996"/>
            <a:chExt cx="732393" cy="732393"/>
          </a:xfrm>
        </p:grpSpPr>
        <p:pic>
          <p:nvPicPr>
            <p:cNvPr id="31" name="グラフィックス 30">
              <a:extLst>
                <a:ext uri="{FF2B5EF4-FFF2-40B4-BE49-F238E27FC236}">
                  <a16:creationId xmlns:a16="http://schemas.microsoft.com/office/drawing/2014/main" id="{316D2A11-DE32-D819-A631-1D714929AB7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44682" y="5460996"/>
              <a:ext cx="732393" cy="732393"/>
            </a:xfrm>
            <a:prstGeom prst="rect">
              <a:avLst/>
            </a:prstGeom>
          </p:spPr>
        </p:pic>
        <p:sp>
          <p:nvSpPr>
            <p:cNvPr id="32" name="テキスト ボックス 31">
              <a:extLst>
                <a:ext uri="{FF2B5EF4-FFF2-40B4-BE49-F238E27FC236}">
                  <a16:creationId xmlns:a16="http://schemas.microsoft.com/office/drawing/2014/main" id="{2A4CCA11-A5CA-A3C2-AB0A-DDEB490A700A}"/>
                </a:ext>
              </a:extLst>
            </p:cNvPr>
            <p:cNvSpPr txBox="1"/>
            <p:nvPr/>
          </p:nvSpPr>
          <p:spPr bwMode="auto">
            <a:xfrm>
              <a:off x="5999994" y="5781807"/>
              <a:ext cx="621768" cy="327720"/>
            </a:xfrm>
            <a:prstGeom prst="rect">
              <a:avLst/>
            </a:prstGeom>
            <a:noFill/>
            <a:ln w="9525">
              <a:noFill/>
              <a:miter lim="800000"/>
              <a:headEnd/>
              <a:tailEnd/>
            </a:ln>
          </p:spPr>
          <p:txBody>
            <a:bodyPr wrap="square" anchor="ctr">
              <a:spAutoFit/>
            </a:bodyPr>
            <a:lstStyle/>
            <a:p>
              <a:pPr algn="ctr"/>
              <a:r>
                <a:rPr lang="en-US" altLang="ja-JP" sz="1000" b="1">
                  <a:solidFill>
                    <a:srgbClr val="3F6797"/>
                  </a:solidFill>
                </a:rPr>
                <a:t>TSV</a:t>
              </a:r>
              <a:endParaRPr lang="ja-JP" altLang="en-US" sz="1000" b="1">
                <a:solidFill>
                  <a:srgbClr val="3F6797"/>
                </a:solidFill>
              </a:endParaRPr>
            </a:p>
          </p:txBody>
        </p:sp>
      </p:grpSp>
      <p:sp>
        <p:nvSpPr>
          <p:cNvPr id="35" name="正方形/長方形 34">
            <a:extLst>
              <a:ext uri="{FF2B5EF4-FFF2-40B4-BE49-F238E27FC236}">
                <a16:creationId xmlns:a16="http://schemas.microsoft.com/office/drawing/2014/main" id="{698C7DB0-CA9F-2CF8-DF1D-01B0B06CB599}"/>
              </a:ext>
            </a:extLst>
          </p:cNvPr>
          <p:cNvSpPr/>
          <p:nvPr/>
        </p:nvSpPr>
        <p:spPr>
          <a:xfrm>
            <a:off x="5524786" y="1814546"/>
            <a:ext cx="1178068" cy="345419"/>
          </a:xfrm>
          <a:prstGeom prst="rect">
            <a:avLst/>
          </a:prstGeom>
          <a:noFill/>
          <a:ln w="952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endParaRPr kumimoji="1" lang="ja-JP" altLang="en-US" sz="1400">
              <a:solidFill>
                <a:schemeClr val="accent4">
                  <a:lumMod val="65000"/>
                  <a:lumOff val="35000"/>
                </a:schemeClr>
              </a:solidFill>
              <a:latin typeface="+mn-ea"/>
              <a:cs typeface="Hiragino Kaku Gothic Pro W3" charset="-128"/>
            </a:endParaRPr>
          </a:p>
        </p:txBody>
      </p:sp>
      <p:sp>
        <p:nvSpPr>
          <p:cNvPr id="37" name="正方形/長方形 36">
            <a:extLst>
              <a:ext uri="{FF2B5EF4-FFF2-40B4-BE49-F238E27FC236}">
                <a16:creationId xmlns:a16="http://schemas.microsoft.com/office/drawing/2014/main" id="{EED49DDC-B1F8-98F8-95AF-0ABC86E4C327}"/>
              </a:ext>
            </a:extLst>
          </p:cNvPr>
          <p:cNvSpPr/>
          <p:nvPr/>
        </p:nvSpPr>
        <p:spPr>
          <a:xfrm>
            <a:off x="10416839" y="1449692"/>
            <a:ext cx="1584000" cy="190397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nSpc>
                <a:spcPts val="1400"/>
              </a:lnSpc>
            </a:pPr>
            <a:r>
              <a:rPr kumimoji="1" lang="ja-JP" altLang="en-US" sz="1050">
                <a:solidFill>
                  <a:schemeClr val="accent4">
                    <a:lumMod val="65000"/>
                    <a:lumOff val="35000"/>
                  </a:schemeClr>
                </a:solidFill>
                <a:latin typeface="+mn-ea"/>
                <a:cs typeface="Hiragino Kaku Gothic Pro W3" charset="-128"/>
              </a:rPr>
              <a:t>実行ボタンを押下すると、</a:t>
            </a:r>
            <a:endParaRPr kumimoji="1" lang="en-US" altLang="ja-JP" sz="1050">
              <a:solidFill>
                <a:schemeClr val="accent4">
                  <a:lumMod val="65000"/>
                  <a:lumOff val="35000"/>
                </a:schemeClr>
              </a:solidFill>
              <a:latin typeface="+mn-ea"/>
              <a:cs typeface="Hiragino Kaku Gothic Pro W3" charset="-128"/>
            </a:endParaRPr>
          </a:p>
          <a:p>
            <a:pPr>
              <a:lnSpc>
                <a:spcPts val="1400"/>
              </a:lnSpc>
            </a:pPr>
            <a:r>
              <a:rPr lang="ja-JP" altLang="en-US" sz="1050">
                <a:solidFill>
                  <a:schemeClr val="accent4">
                    <a:lumMod val="65000"/>
                    <a:lumOff val="35000"/>
                  </a:schemeClr>
                </a:solidFill>
                <a:latin typeface="+mn-ea"/>
                <a:cs typeface="Hiragino Kaku Gothic Pro W3" charset="-128"/>
              </a:rPr>
              <a:t>伝票明細項目</a:t>
            </a:r>
            <a:r>
              <a:rPr lang="en-US" altLang="ja-JP" sz="1050">
                <a:solidFill>
                  <a:schemeClr val="accent4">
                    <a:lumMod val="65000"/>
                    <a:lumOff val="35000"/>
                  </a:schemeClr>
                </a:solidFill>
                <a:latin typeface="+mn-ea"/>
                <a:cs typeface="Hiragino Kaku Gothic Pro W3" charset="-128"/>
              </a:rPr>
              <a:t>(69</a:t>
            </a:r>
            <a:r>
              <a:rPr lang="ja-JP" altLang="en-US" sz="1050">
                <a:solidFill>
                  <a:schemeClr val="accent4">
                    <a:lumMod val="65000"/>
                    <a:lumOff val="35000"/>
                  </a:schemeClr>
                </a:solidFill>
                <a:latin typeface="+mn-ea"/>
                <a:cs typeface="Hiragino Kaku Gothic Pro W3" charset="-128"/>
              </a:rPr>
              <a:t>項目</a:t>
            </a:r>
            <a:r>
              <a:rPr lang="en-US" altLang="ja-JP" sz="1050">
                <a:solidFill>
                  <a:schemeClr val="accent4">
                    <a:lumMod val="65000"/>
                    <a:lumOff val="35000"/>
                  </a:schemeClr>
                </a:solidFill>
                <a:latin typeface="+mn-ea"/>
                <a:cs typeface="Hiragino Kaku Gothic Pro W3" charset="-128"/>
              </a:rPr>
              <a:t>)</a:t>
            </a:r>
            <a:r>
              <a:rPr lang="ja-JP" altLang="en-US" sz="1050">
                <a:solidFill>
                  <a:schemeClr val="accent4">
                    <a:lumMod val="65000"/>
                    <a:lumOff val="35000"/>
                  </a:schemeClr>
                </a:solidFill>
                <a:latin typeface="+mn-ea"/>
                <a:cs typeface="Hiragino Kaku Gothic Pro W3" charset="-128"/>
              </a:rPr>
              <a:t>をスプレッドシート上に出力する</a:t>
            </a:r>
            <a:endParaRPr lang="en-US" altLang="ja-JP" sz="1050">
              <a:solidFill>
                <a:schemeClr val="accent4">
                  <a:lumMod val="65000"/>
                  <a:lumOff val="35000"/>
                </a:schemeClr>
              </a:solidFill>
              <a:latin typeface="+mn-ea"/>
              <a:cs typeface="Hiragino Kaku Gothic Pro W3" charset="-128"/>
            </a:endParaRPr>
          </a:p>
          <a:p>
            <a:pPr>
              <a:lnSpc>
                <a:spcPts val="1400"/>
              </a:lnSpc>
            </a:pPr>
            <a:r>
              <a:rPr kumimoji="1" lang="en-US" altLang="ja-JP" sz="1050">
                <a:solidFill>
                  <a:schemeClr val="accent4">
                    <a:lumMod val="65000"/>
                    <a:lumOff val="35000"/>
                  </a:schemeClr>
                </a:solidFill>
                <a:latin typeface="+mn-ea"/>
                <a:cs typeface="Hiragino Kaku Gothic Pro W3" charset="-128"/>
              </a:rPr>
              <a:t>※</a:t>
            </a:r>
            <a:r>
              <a:rPr kumimoji="1" lang="ja-JP" altLang="en-US" sz="1050">
                <a:solidFill>
                  <a:schemeClr val="accent4">
                    <a:lumMod val="65000"/>
                    <a:lumOff val="35000"/>
                  </a:schemeClr>
                </a:solidFill>
                <a:latin typeface="+mn-ea"/>
                <a:cs typeface="Hiragino Kaku Gothic Pro W3" charset="-128"/>
              </a:rPr>
              <a:t>ここで出力する内容の要求は現状のまま</a:t>
            </a:r>
          </a:p>
        </p:txBody>
      </p:sp>
      <p:sp>
        <p:nvSpPr>
          <p:cNvPr id="40" name="正方形/長方形 39">
            <a:extLst>
              <a:ext uri="{FF2B5EF4-FFF2-40B4-BE49-F238E27FC236}">
                <a16:creationId xmlns:a16="http://schemas.microsoft.com/office/drawing/2014/main" id="{3669DDE5-E125-DAD5-07CA-C5CB957A7A8C}"/>
              </a:ext>
            </a:extLst>
          </p:cNvPr>
          <p:cNvSpPr/>
          <p:nvPr/>
        </p:nvSpPr>
        <p:spPr>
          <a:xfrm>
            <a:off x="951313" y="1056058"/>
            <a:ext cx="9388800" cy="33768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400">
                <a:solidFill>
                  <a:schemeClr val="accent4">
                    <a:lumMod val="65000"/>
                    <a:lumOff val="35000"/>
                  </a:schemeClr>
                </a:solidFill>
                <a:latin typeface="+mn-ea"/>
                <a:cs typeface="Hiragino Kaku Gothic Pro W3" charset="-128"/>
              </a:rPr>
              <a:t>イメージ</a:t>
            </a:r>
            <a:endParaRPr kumimoji="1" lang="ja-JP" altLang="en-US" sz="1400">
              <a:solidFill>
                <a:schemeClr val="accent4">
                  <a:lumMod val="65000"/>
                  <a:lumOff val="35000"/>
                </a:schemeClr>
              </a:solidFill>
              <a:latin typeface="+mn-ea"/>
              <a:cs typeface="Hiragino Kaku Gothic Pro W3" charset="-128"/>
            </a:endParaRPr>
          </a:p>
        </p:txBody>
      </p:sp>
      <p:cxnSp>
        <p:nvCxnSpPr>
          <p:cNvPr id="42" name="直線コネクタ 41">
            <a:extLst>
              <a:ext uri="{FF2B5EF4-FFF2-40B4-BE49-F238E27FC236}">
                <a16:creationId xmlns:a16="http://schemas.microsoft.com/office/drawing/2014/main" id="{E068DA40-7E33-91F6-4A06-3BDA3B6CBB70}"/>
              </a:ext>
            </a:extLst>
          </p:cNvPr>
          <p:cNvCxnSpPr>
            <a:cxnSpLocks/>
          </p:cNvCxnSpPr>
          <p:nvPr/>
        </p:nvCxnSpPr>
        <p:spPr>
          <a:xfrm flipV="1">
            <a:off x="951313" y="1359028"/>
            <a:ext cx="9388800" cy="0"/>
          </a:xfrm>
          <a:prstGeom prst="line">
            <a:avLst/>
          </a:prstGeom>
          <a:ln>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46" name="正方形/長方形 45">
            <a:extLst>
              <a:ext uri="{FF2B5EF4-FFF2-40B4-BE49-F238E27FC236}">
                <a16:creationId xmlns:a16="http://schemas.microsoft.com/office/drawing/2014/main" id="{05F7167A-6D73-F081-0949-1DE4C7A58B26}"/>
              </a:ext>
            </a:extLst>
          </p:cNvPr>
          <p:cNvSpPr/>
          <p:nvPr/>
        </p:nvSpPr>
        <p:spPr>
          <a:xfrm>
            <a:off x="10416839" y="1056058"/>
            <a:ext cx="1584000" cy="33768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400">
                <a:solidFill>
                  <a:schemeClr val="accent4">
                    <a:lumMod val="65000"/>
                    <a:lumOff val="35000"/>
                  </a:schemeClr>
                </a:solidFill>
                <a:latin typeface="+mn-ea"/>
                <a:cs typeface="Hiragino Kaku Gothic Pro W3" charset="-128"/>
              </a:rPr>
              <a:t>運用方法</a:t>
            </a:r>
          </a:p>
        </p:txBody>
      </p:sp>
      <p:cxnSp>
        <p:nvCxnSpPr>
          <p:cNvPr id="47" name="直線コネクタ 46">
            <a:extLst>
              <a:ext uri="{FF2B5EF4-FFF2-40B4-BE49-F238E27FC236}">
                <a16:creationId xmlns:a16="http://schemas.microsoft.com/office/drawing/2014/main" id="{9AD199AC-C5F7-62A0-F762-492F25DC903B}"/>
              </a:ext>
            </a:extLst>
          </p:cNvPr>
          <p:cNvCxnSpPr>
            <a:cxnSpLocks/>
          </p:cNvCxnSpPr>
          <p:nvPr/>
        </p:nvCxnSpPr>
        <p:spPr>
          <a:xfrm>
            <a:off x="10416839" y="1359028"/>
            <a:ext cx="1584000" cy="0"/>
          </a:xfrm>
          <a:prstGeom prst="line">
            <a:avLst/>
          </a:prstGeom>
          <a:ln>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49" name="正方形/長方形 48">
            <a:extLst>
              <a:ext uri="{FF2B5EF4-FFF2-40B4-BE49-F238E27FC236}">
                <a16:creationId xmlns:a16="http://schemas.microsoft.com/office/drawing/2014/main" id="{309CFB0F-1B27-99E0-BF9E-E8494A5E7263}"/>
              </a:ext>
            </a:extLst>
          </p:cNvPr>
          <p:cNvSpPr/>
          <p:nvPr/>
        </p:nvSpPr>
        <p:spPr>
          <a:xfrm>
            <a:off x="10416839" y="3600783"/>
            <a:ext cx="1584000" cy="171568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nSpc>
                <a:spcPts val="1400"/>
              </a:lnSpc>
            </a:pPr>
            <a:r>
              <a:rPr lang="ja-JP" altLang="en-US" sz="1050">
                <a:solidFill>
                  <a:schemeClr val="accent4">
                    <a:lumMod val="65000"/>
                    <a:lumOff val="35000"/>
                  </a:schemeClr>
                </a:solidFill>
                <a:latin typeface="+mn-ea"/>
                <a:cs typeface="Hiragino Kaku Gothic Pro W3" charset="-128"/>
              </a:rPr>
              <a:t>経理担当者が</a:t>
            </a:r>
            <a:r>
              <a:rPr lang="en-US" altLang="ja-JP" sz="1050">
                <a:solidFill>
                  <a:schemeClr val="accent4">
                    <a:lumMod val="65000"/>
                    <a:lumOff val="35000"/>
                  </a:schemeClr>
                </a:solidFill>
                <a:latin typeface="+mn-ea"/>
                <a:cs typeface="Hiragino Kaku Gothic Pro W3" charset="-128"/>
              </a:rPr>
              <a:t>ZD</a:t>
            </a:r>
            <a:r>
              <a:rPr lang="ja-JP" altLang="en-US" sz="1050">
                <a:solidFill>
                  <a:schemeClr val="accent4">
                    <a:lumMod val="65000"/>
                    <a:lumOff val="35000"/>
                  </a:schemeClr>
                </a:solidFill>
                <a:latin typeface="+mn-ea"/>
                <a:cs typeface="Hiragino Kaku Gothic Pro W3" charset="-128"/>
              </a:rPr>
              <a:t>伝票の内容を確認し、修正（誤った伝票通貨額の修正、不要な勘定科目レコードの削除）を行う</a:t>
            </a:r>
            <a:endParaRPr kumimoji="1" lang="ja-JP" altLang="en-US" sz="1050">
              <a:solidFill>
                <a:schemeClr val="accent4">
                  <a:lumMod val="65000"/>
                  <a:lumOff val="35000"/>
                </a:schemeClr>
              </a:solidFill>
              <a:latin typeface="+mn-ea"/>
              <a:cs typeface="Hiragino Kaku Gothic Pro W3" charset="-128"/>
            </a:endParaRPr>
          </a:p>
        </p:txBody>
      </p:sp>
      <p:sp>
        <p:nvSpPr>
          <p:cNvPr id="50" name="正方形/長方形 49">
            <a:extLst>
              <a:ext uri="{FF2B5EF4-FFF2-40B4-BE49-F238E27FC236}">
                <a16:creationId xmlns:a16="http://schemas.microsoft.com/office/drawing/2014/main" id="{30C51ECD-F4AB-30E9-210E-D98D0E2B3D0D}"/>
              </a:ext>
            </a:extLst>
          </p:cNvPr>
          <p:cNvSpPr/>
          <p:nvPr/>
        </p:nvSpPr>
        <p:spPr>
          <a:xfrm>
            <a:off x="10416839" y="5574283"/>
            <a:ext cx="1584000" cy="96254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nSpc>
                <a:spcPts val="1400"/>
              </a:lnSpc>
            </a:pPr>
            <a:r>
              <a:rPr lang="en-US" altLang="ja-JP" sz="1050">
                <a:solidFill>
                  <a:schemeClr val="accent4">
                    <a:lumMod val="65000"/>
                    <a:lumOff val="35000"/>
                  </a:schemeClr>
                </a:solidFill>
                <a:latin typeface="+mn-ea"/>
                <a:cs typeface="Hiragino Kaku Gothic Pro W3" charset="-128"/>
              </a:rPr>
              <a:t>TSV</a:t>
            </a:r>
            <a:r>
              <a:rPr lang="ja-JP" altLang="en-US" sz="1050">
                <a:solidFill>
                  <a:schemeClr val="accent4">
                    <a:lumMod val="65000"/>
                    <a:lumOff val="35000"/>
                  </a:schemeClr>
                </a:solidFill>
                <a:latin typeface="+mn-ea"/>
                <a:cs typeface="Hiragino Kaku Gothic Pro W3" charset="-128"/>
              </a:rPr>
              <a:t>変換</a:t>
            </a:r>
            <a:r>
              <a:rPr kumimoji="1" lang="ja-JP" altLang="en-US" sz="1050">
                <a:solidFill>
                  <a:schemeClr val="accent4">
                    <a:lumMod val="65000"/>
                    <a:lumOff val="35000"/>
                  </a:schemeClr>
                </a:solidFill>
                <a:latin typeface="+mn-ea"/>
                <a:cs typeface="Hiragino Kaku Gothic Pro W3" charset="-128"/>
              </a:rPr>
              <a:t>ボタンを押下すると、</a:t>
            </a:r>
            <a:endParaRPr kumimoji="1" lang="en-US" altLang="ja-JP" sz="1050">
              <a:solidFill>
                <a:schemeClr val="accent4">
                  <a:lumMod val="65000"/>
                  <a:lumOff val="35000"/>
                </a:schemeClr>
              </a:solidFill>
              <a:latin typeface="+mn-ea"/>
              <a:cs typeface="Hiragino Kaku Gothic Pro W3" charset="-128"/>
            </a:endParaRPr>
          </a:p>
          <a:p>
            <a:pPr>
              <a:lnSpc>
                <a:spcPts val="1400"/>
              </a:lnSpc>
            </a:pPr>
            <a:r>
              <a:rPr lang="en-US" altLang="ja-JP" sz="1050">
                <a:solidFill>
                  <a:schemeClr val="accent4">
                    <a:lumMod val="65000"/>
                    <a:lumOff val="35000"/>
                  </a:schemeClr>
                </a:solidFill>
                <a:latin typeface="+mn-ea"/>
                <a:cs typeface="Hiragino Kaku Gothic Pro W3" charset="-128"/>
              </a:rPr>
              <a:t>Ⅱ</a:t>
            </a:r>
            <a:r>
              <a:rPr lang="ja-JP" altLang="en-US" sz="1050">
                <a:solidFill>
                  <a:schemeClr val="accent4">
                    <a:lumMod val="65000"/>
                    <a:lumOff val="35000"/>
                  </a:schemeClr>
                </a:solidFill>
                <a:latin typeface="+mn-ea"/>
                <a:cs typeface="Hiragino Kaku Gothic Pro W3" charset="-128"/>
              </a:rPr>
              <a:t>の内容を基に</a:t>
            </a:r>
            <a:r>
              <a:rPr lang="en-US" altLang="ja-JP" sz="1050">
                <a:solidFill>
                  <a:schemeClr val="accent4">
                    <a:lumMod val="65000"/>
                    <a:lumOff val="35000"/>
                  </a:schemeClr>
                </a:solidFill>
                <a:latin typeface="+mn-ea"/>
                <a:cs typeface="Hiragino Kaku Gothic Pro W3" charset="-128"/>
              </a:rPr>
              <a:t>TSV</a:t>
            </a:r>
            <a:r>
              <a:rPr lang="ja-JP" altLang="en-US" sz="1050">
                <a:solidFill>
                  <a:schemeClr val="accent4">
                    <a:lumMod val="65000"/>
                    <a:lumOff val="35000"/>
                  </a:schemeClr>
                </a:solidFill>
                <a:latin typeface="+mn-ea"/>
                <a:cs typeface="Hiragino Kaku Gothic Pro W3" charset="-128"/>
              </a:rPr>
              <a:t>形式に変換する</a:t>
            </a:r>
            <a:endParaRPr kumimoji="1" lang="ja-JP" altLang="en-US" sz="1050">
              <a:solidFill>
                <a:schemeClr val="accent4">
                  <a:lumMod val="65000"/>
                  <a:lumOff val="35000"/>
                </a:schemeClr>
              </a:solidFill>
              <a:latin typeface="+mn-ea"/>
              <a:cs typeface="Hiragino Kaku Gothic Pro W3" charset="-128"/>
            </a:endParaRPr>
          </a:p>
        </p:txBody>
      </p:sp>
      <p:sp>
        <p:nvSpPr>
          <p:cNvPr id="55" name="正方形/長方形 54">
            <a:extLst>
              <a:ext uri="{FF2B5EF4-FFF2-40B4-BE49-F238E27FC236}">
                <a16:creationId xmlns:a16="http://schemas.microsoft.com/office/drawing/2014/main" id="{A7C33892-968A-887E-58BD-5CFCE876976C}"/>
              </a:ext>
            </a:extLst>
          </p:cNvPr>
          <p:cNvSpPr/>
          <p:nvPr/>
        </p:nvSpPr>
        <p:spPr>
          <a:xfrm>
            <a:off x="6896189" y="3973966"/>
            <a:ext cx="1178068" cy="345419"/>
          </a:xfrm>
          <a:prstGeom prst="rect">
            <a:avLst/>
          </a:prstGeom>
          <a:noFill/>
          <a:ln w="952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endParaRPr kumimoji="1" lang="ja-JP" altLang="en-US" sz="1400">
              <a:solidFill>
                <a:schemeClr val="accent4">
                  <a:lumMod val="65000"/>
                  <a:lumOff val="35000"/>
                </a:schemeClr>
              </a:solidFill>
              <a:latin typeface="+mn-ea"/>
              <a:cs typeface="Hiragino Kaku Gothic Pro W3" charset="-128"/>
            </a:endParaRPr>
          </a:p>
        </p:txBody>
      </p:sp>
      <p:cxnSp>
        <p:nvCxnSpPr>
          <p:cNvPr id="56" name="直線コネクタ 55">
            <a:extLst>
              <a:ext uri="{FF2B5EF4-FFF2-40B4-BE49-F238E27FC236}">
                <a16:creationId xmlns:a16="http://schemas.microsoft.com/office/drawing/2014/main" id="{C1624EC0-7DEA-4735-5277-27DA32FFCF20}"/>
              </a:ext>
            </a:extLst>
          </p:cNvPr>
          <p:cNvCxnSpPr>
            <a:cxnSpLocks/>
          </p:cNvCxnSpPr>
          <p:nvPr/>
        </p:nvCxnSpPr>
        <p:spPr>
          <a:xfrm flipV="1">
            <a:off x="1096969" y="5445374"/>
            <a:ext cx="1087200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8" name="正方形/長方形 7">
            <a:extLst>
              <a:ext uri="{FF2B5EF4-FFF2-40B4-BE49-F238E27FC236}">
                <a16:creationId xmlns:a16="http://schemas.microsoft.com/office/drawing/2014/main" id="{D6E47F39-B3A0-15D6-2673-481F721E6897}"/>
              </a:ext>
            </a:extLst>
          </p:cNvPr>
          <p:cNvSpPr/>
          <p:nvPr/>
        </p:nvSpPr>
        <p:spPr>
          <a:xfrm>
            <a:off x="9713779" y="112141"/>
            <a:ext cx="2275021" cy="349005"/>
          </a:xfrm>
          <a:prstGeom prst="rect">
            <a:avLst/>
          </a:prstGeom>
          <a:solidFill>
            <a:srgbClr val="3F6797"/>
          </a:solidFill>
          <a:ln w="9525">
            <a:solidFill>
              <a:srgbClr val="3F679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altLang="ja-JP" sz="1100">
                <a:solidFill>
                  <a:schemeClr val="bg1"/>
                </a:solidFill>
                <a:latin typeface="Meiryo UI" panose="020B0604030504040204" pitchFamily="50" charset="-128"/>
                <a:ea typeface="Meiryo UI" panose="020B0604030504040204" pitchFamily="50" charset="-128"/>
              </a:rPr>
              <a:t>3/7 </a:t>
            </a:r>
            <a:r>
              <a:rPr lang="ja-JP" altLang="en-US" sz="1100">
                <a:solidFill>
                  <a:schemeClr val="bg1"/>
                </a:solidFill>
                <a:latin typeface="Meiryo UI" panose="020B0604030504040204" pitchFamily="50" charset="-128"/>
                <a:ea typeface="Meiryo UI" panose="020B0604030504040204" pitchFamily="50" charset="-128"/>
              </a:rPr>
              <a:t>基盤</a:t>
            </a:r>
            <a:r>
              <a:rPr lang="en-US" altLang="ja-JP" sz="1100">
                <a:solidFill>
                  <a:schemeClr val="bg1"/>
                </a:solidFill>
                <a:latin typeface="Meiryo UI" panose="020B0604030504040204" pitchFamily="50" charset="-128"/>
                <a:ea typeface="Meiryo UI" panose="020B0604030504040204" pitchFamily="50" charset="-128"/>
              </a:rPr>
              <a:t>U</a:t>
            </a:r>
            <a:r>
              <a:rPr lang="ja-JP" altLang="en-US" sz="1100">
                <a:solidFill>
                  <a:schemeClr val="bg1"/>
                </a:solidFill>
                <a:latin typeface="Meiryo UI" panose="020B0604030504040204" pitchFamily="50" charset="-128"/>
                <a:ea typeface="Meiryo UI" panose="020B0604030504040204" pitchFamily="50" charset="-128"/>
              </a:rPr>
              <a:t>向け</a:t>
            </a:r>
          </a:p>
        </p:txBody>
      </p:sp>
    </p:spTree>
    <p:extLst>
      <p:ext uri="{BB962C8B-B14F-4D97-AF65-F5344CB8AC3E}">
        <p14:creationId xmlns:p14="http://schemas.microsoft.com/office/powerpoint/2010/main" val="13537493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6656AD49-3C59-EEEE-1994-4B7852FABF8F}"/>
              </a:ext>
            </a:extLst>
          </p:cNvPr>
          <p:cNvSpPr>
            <a:spLocks noGrp="1"/>
          </p:cNvSpPr>
          <p:nvPr>
            <p:ph idx="1"/>
          </p:nvPr>
        </p:nvSpPr>
        <p:spPr>
          <a:xfrm>
            <a:off x="336521" y="692700"/>
            <a:ext cx="11525251" cy="339654"/>
          </a:xfrm>
        </p:spPr>
        <p:txBody>
          <a:bodyPr/>
          <a:lstStyle/>
          <a:p>
            <a:r>
              <a:rPr lang="en-US" altLang="ja-JP"/>
              <a:t>N</a:t>
            </a:r>
            <a:r>
              <a:rPr lang="ja-JP" altLang="en-US"/>
              <a:t>請求書に対して</a:t>
            </a:r>
            <a:r>
              <a:rPr lang="en-US" altLang="ja-JP"/>
              <a:t>1</a:t>
            </a:r>
            <a:r>
              <a:rPr lang="ja-JP" altLang="en-US"/>
              <a:t>入金で消込を行うケースが存在するが、</a:t>
            </a:r>
            <a:r>
              <a:rPr lang="en-US" altLang="ja-JP"/>
              <a:t>ZD</a:t>
            </a:r>
            <a:r>
              <a:rPr lang="ja-JP" altLang="en-US"/>
              <a:t>ツールでは</a:t>
            </a:r>
            <a:r>
              <a:rPr kumimoji="1" lang="en-US" altLang="ja-JP"/>
              <a:t>N</a:t>
            </a:r>
            <a:r>
              <a:rPr kumimoji="1" lang="ja-JP" altLang="en-US"/>
              <a:t>請求書 </a:t>
            </a:r>
            <a:r>
              <a:rPr kumimoji="1" lang="en-US" altLang="ja-JP"/>
              <a:t>: 1</a:t>
            </a:r>
            <a:r>
              <a:rPr kumimoji="1" lang="ja-JP" altLang="en-US"/>
              <a:t>入金の消込解除を考慮していない</a:t>
            </a:r>
          </a:p>
        </p:txBody>
      </p:sp>
      <p:sp>
        <p:nvSpPr>
          <p:cNvPr id="3" name="タイトル 2">
            <a:extLst>
              <a:ext uri="{FF2B5EF4-FFF2-40B4-BE49-F238E27FC236}">
                <a16:creationId xmlns:a16="http://schemas.microsoft.com/office/drawing/2014/main" id="{94FA882B-77E6-4958-8F54-686DE7A8D959}"/>
              </a:ext>
            </a:extLst>
          </p:cNvPr>
          <p:cNvSpPr>
            <a:spLocks noGrp="1"/>
          </p:cNvSpPr>
          <p:nvPr>
            <p:ph type="title"/>
          </p:nvPr>
        </p:nvSpPr>
        <p:spPr/>
        <p:txBody>
          <a:bodyPr/>
          <a:lstStyle/>
          <a:p>
            <a:r>
              <a:rPr kumimoji="1" lang="en-US" altLang="ja-JP"/>
              <a:t>【</a:t>
            </a:r>
            <a:r>
              <a:rPr kumimoji="1" lang="ja-JP" altLang="en-US"/>
              <a:t>課題</a:t>
            </a:r>
            <a:r>
              <a:rPr kumimoji="1" lang="en-US" altLang="ja-JP"/>
              <a:t>】N</a:t>
            </a:r>
            <a:r>
              <a:rPr kumimoji="1" lang="ja-JP" altLang="en-US"/>
              <a:t>請求書 </a:t>
            </a:r>
            <a:r>
              <a:rPr kumimoji="1" lang="en-US" altLang="ja-JP"/>
              <a:t>: 1</a:t>
            </a:r>
            <a:r>
              <a:rPr kumimoji="1" lang="ja-JP" altLang="en-US"/>
              <a:t>入金の消込に対する</a:t>
            </a:r>
            <a:r>
              <a:rPr kumimoji="1" lang="en-US" altLang="ja-JP"/>
              <a:t>ZD</a:t>
            </a:r>
            <a:r>
              <a:rPr kumimoji="1" lang="ja-JP" altLang="en-US"/>
              <a:t>ツールによる消込解除</a:t>
            </a:r>
          </a:p>
        </p:txBody>
      </p:sp>
      <p:sp>
        <p:nvSpPr>
          <p:cNvPr id="4" name="スライド番号プレースホルダー 3">
            <a:extLst>
              <a:ext uri="{FF2B5EF4-FFF2-40B4-BE49-F238E27FC236}">
                <a16:creationId xmlns:a16="http://schemas.microsoft.com/office/drawing/2014/main" id="{98DA2769-CE2E-5C63-2CE6-DE3E95FA98FF}"/>
              </a:ext>
            </a:extLst>
          </p:cNvPr>
          <p:cNvSpPr>
            <a:spLocks noGrp="1"/>
          </p:cNvSpPr>
          <p:nvPr>
            <p:ph type="sldNum" sz="quarter" idx="10"/>
          </p:nvPr>
        </p:nvSpPr>
        <p:spPr/>
        <p:txBody>
          <a:bodyPr/>
          <a:lstStyle/>
          <a:p>
            <a:pPr>
              <a:defRPr/>
            </a:pPr>
            <a:fld id="{EB72A429-DDC7-41CC-AC2C-79132BE59620}" type="slidenum">
              <a:rPr lang="en-US" altLang="ja-JP" smtClean="0"/>
              <a:pPr>
                <a:defRPr/>
              </a:pPr>
              <a:t>45</a:t>
            </a:fld>
            <a:endParaRPr lang="en-US" altLang="ja-JP"/>
          </a:p>
        </p:txBody>
      </p:sp>
      <p:sp>
        <p:nvSpPr>
          <p:cNvPr id="14" name="正方形/長方形 13">
            <a:extLst>
              <a:ext uri="{FF2B5EF4-FFF2-40B4-BE49-F238E27FC236}">
                <a16:creationId xmlns:a16="http://schemas.microsoft.com/office/drawing/2014/main" id="{029BDE48-3D84-D466-DB43-16CCE4236762}"/>
              </a:ext>
            </a:extLst>
          </p:cNvPr>
          <p:cNvSpPr/>
          <p:nvPr/>
        </p:nvSpPr>
        <p:spPr>
          <a:xfrm>
            <a:off x="2795151" y="1109342"/>
            <a:ext cx="914400" cy="831273"/>
          </a:xfrm>
          <a:prstGeom prst="rect">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71438" algn="ctr">
              <a:spcBef>
                <a:spcPts val="600"/>
              </a:spcBef>
            </a:pPr>
            <a:r>
              <a:rPr lang="ja-JP" altLang="en-US" sz="1200">
                <a:solidFill>
                  <a:schemeClr val="tx1">
                    <a:lumMod val="65000"/>
                    <a:lumOff val="35000"/>
                  </a:schemeClr>
                </a:solidFill>
                <a:latin typeface="+mn-ea"/>
                <a:cs typeface="Hiragino Kaku Gothic Pro W3" charset="-128"/>
              </a:rPr>
              <a:t>事実</a:t>
            </a:r>
          </a:p>
        </p:txBody>
      </p:sp>
      <p:sp>
        <p:nvSpPr>
          <p:cNvPr id="15" name="正方形/長方形 14">
            <a:extLst>
              <a:ext uri="{FF2B5EF4-FFF2-40B4-BE49-F238E27FC236}">
                <a16:creationId xmlns:a16="http://schemas.microsoft.com/office/drawing/2014/main" id="{1E40E281-B65E-B91E-6A7C-B26F12BCA835}"/>
              </a:ext>
            </a:extLst>
          </p:cNvPr>
          <p:cNvSpPr/>
          <p:nvPr/>
        </p:nvSpPr>
        <p:spPr>
          <a:xfrm>
            <a:off x="3709550" y="1109342"/>
            <a:ext cx="5687299" cy="831273"/>
          </a:xfrm>
          <a:prstGeom prst="rect">
            <a:avLst/>
          </a:prstGeom>
          <a:no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355600" indent="-284163">
              <a:lnSpc>
                <a:spcPts val="1500"/>
              </a:lnSpc>
              <a:buFont typeface="Wingdings" panose="05000000000000000000" pitchFamily="2" charset="2"/>
              <a:buChar char="ü"/>
            </a:pPr>
            <a:r>
              <a:rPr lang="ja-JP" altLang="en-US" sz="1200">
                <a:solidFill>
                  <a:schemeClr val="tx1">
                    <a:lumMod val="65000"/>
                    <a:lumOff val="35000"/>
                  </a:schemeClr>
                </a:solidFill>
                <a:latin typeface="+mn-ea"/>
                <a:cs typeface="Hiragino Kaku Gothic Pro W3" charset="-128"/>
              </a:rPr>
              <a:t>請求書</a:t>
            </a:r>
            <a:r>
              <a:rPr lang="en-US" altLang="ja-JP" sz="1200">
                <a:solidFill>
                  <a:schemeClr val="tx1">
                    <a:lumMod val="65000"/>
                    <a:lumOff val="35000"/>
                  </a:schemeClr>
                </a:solidFill>
                <a:latin typeface="+mn-ea"/>
                <a:cs typeface="Hiragino Kaku Gothic Pro W3" charset="-128"/>
              </a:rPr>
              <a:t>A 1,977,376</a:t>
            </a:r>
            <a:r>
              <a:rPr lang="ja-JP" altLang="en-US" sz="1200">
                <a:solidFill>
                  <a:schemeClr val="tx1">
                    <a:lumMod val="65000"/>
                    <a:lumOff val="35000"/>
                  </a:schemeClr>
                </a:solidFill>
                <a:latin typeface="+mn-ea"/>
                <a:cs typeface="Hiragino Kaku Gothic Pro W3" charset="-128"/>
              </a:rPr>
              <a:t>（税差額なし）に対して、入金 </a:t>
            </a:r>
            <a:r>
              <a:rPr lang="en-US" altLang="ja-JP" sz="1200">
                <a:solidFill>
                  <a:schemeClr val="tx1">
                    <a:lumMod val="65000"/>
                    <a:lumOff val="35000"/>
                  </a:schemeClr>
                </a:solidFill>
                <a:latin typeface="+mn-ea"/>
                <a:cs typeface="Hiragino Kaku Gothic Pro W3" charset="-128"/>
              </a:rPr>
              <a:t>4,613,877</a:t>
            </a:r>
            <a:r>
              <a:rPr lang="ja-JP" altLang="en-US" sz="1200">
                <a:solidFill>
                  <a:schemeClr val="tx1">
                    <a:lumMod val="65000"/>
                    <a:lumOff val="35000"/>
                  </a:schemeClr>
                </a:solidFill>
                <a:latin typeface="+mn-ea"/>
                <a:cs typeface="Hiragino Kaku Gothic Pro W3" charset="-128"/>
              </a:rPr>
              <a:t>で消込</a:t>
            </a:r>
            <a:endParaRPr lang="en-US" altLang="ja-JP" sz="1200">
              <a:solidFill>
                <a:schemeClr val="tx1">
                  <a:lumMod val="65000"/>
                  <a:lumOff val="35000"/>
                </a:schemeClr>
              </a:solidFill>
              <a:latin typeface="+mn-ea"/>
              <a:cs typeface="Hiragino Kaku Gothic Pro W3" charset="-128"/>
            </a:endParaRPr>
          </a:p>
          <a:p>
            <a:pPr marL="355600" indent="-284163">
              <a:lnSpc>
                <a:spcPts val="1500"/>
              </a:lnSpc>
              <a:buFont typeface="Wingdings" panose="05000000000000000000" pitchFamily="2" charset="2"/>
              <a:buChar char="ü"/>
            </a:pPr>
            <a:r>
              <a:rPr lang="ja-JP" altLang="en-US" sz="1200">
                <a:solidFill>
                  <a:schemeClr val="tx1">
                    <a:lumMod val="65000"/>
                    <a:lumOff val="35000"/>
                  </a:schemeClr>
                </a:solidFill>
                <a:latin typeface="+mn-ea"/>
                <a:cs typeface="Hiragino Kaku Gothic Pro W3" charset="-128"/>
              </a:rPr>
              <a:t>処理手－</a:t>
            </a:r>
            <a:r>
              <a:rPr lang="en-US" altLang="ja-JP" sz="1200">
                <a:solidFill>
                  <a:schemeClr val="tx1">
                    <a:lumMod val="65000"/>
                    <a:lumOff val="35000"/>
                  </a:schemeClr>
                </a:solidFill>
                <a:latin typeface="+mn-ea"/>
                <a:cs typeface="Hiragino Kaku Gothic Pro W3" charset="-128"/>
              </a:rPr>
              <a:t>1</a:t>
            </a:r>
            <a:r>
              <a:rPr lang="ja-JP" altLang="en-US" sz="1200">
                <a:solidFill>
                  <a:schemeClr val="tx1">
                    <a:lumMod val="65000"/>
                    <a:lumOff val="35000"/>
                  </a:schemeClr>
                </a:solidFill>
                <a:latin typeface="+mn-ea"/>
                <a:cs typeface="Hiragino Kaku Gothic Pro W3" charset="-128"/>
              </a:rPr>
              <a:t>を計上して（入金額が</a:t>
            </a:r>
            <a:r>
              <a:rPr lang="en-US" altLang="ja-JP" sz="1200">
                <a:solidFill>
                  <a:schemeClr val="tx1">
                    <a:lumMod val="65000"/>
                    <a:lumOff val="35000"/>
                  </a:schemeClr>
                </a:solidFill>
                <a:latin typeface="+mn-ea"/>
                <a:cs typeface="Hiragino Kaku Gothic Pro W3" charset="-128"/>
              </a:rPr>
              <a:t>1</a:t>
            </a:r>
            <a:r>
              <a:rPr lang="ja-JP" altLang="en-US" sz="1200">
                <a:solidFill>
                  <a:schemeClr val="tx1">
                    <a:lumMod val="65000"/>
                    <a:lumOff val="35000"/>
                  </a:schemeClr>
                </a:solidFill>
                <a:latin typeface="+mn-ea"/>
                <a:cs typeface="Hiragino Kaku Gothic Pro W3" charset="-128"/>
              </a:rPr>
              <a:t>円多い）、引当残高</a:t>
            </a:r>
            <a:r>
              <a:rPr lang="en-US" altLang="ja-JP" sz="1200">
                <a:solidFill>
                  <a:schemeClr val="tx1">
                    <a:lumMod val="65000"/>
                    <a:lumOff val="35000"/>
                  </a:schemeClr>
                </a:solidFill>
                <a:latin typeface="+mn-ea"/>
                <a:cs typeface="Hiragino Kaku Gothic Pro W3" charset="-128"/>
              </a:rPr>
              <a:t>0</a:t>
            </a:r>
            <a:br>
              <a:rPr lang="en-US" altLang="ja-JP" sz="1200">
                <a:solidFill>
                  <a:schemeClr val="tx1">
                    <a:lumMod val="65000"/>
                    <a:lumOff val="35000"/>
                  </a:schemeClr>
                </a:solidFill>
                <a:latin typeface="+mn-ea"/>
                <a:cs typeface="Hiragino Kaku Gothic Pro W3" charset="-128"/>
              </a:rPr>
            </a:br>
            <a:r>
              <a:rPr lang="en-US" altLang="ja-JP" sz="1200">
                <a:solidFill>
                  <a:schemeClr val="tx1">
                    <a:lumMod val="65000"/>
                    <a:lumOff val="35000"/>
                  </a:schemeClr>
                </a:solidFill>
                <a:latin typeface="+mn-ea"/>
                <a:cs typeface="Hiragino Kaku Gothic Pro W3" charset="-128"/>
              </a:rPr>
              <a:t>└ </a:t>
            </a:r>
            <a:r>
              <a:rPr lang="ja-JP" altLang="en-US" sz="1200">
                <a:solidFill>
                  <a:schemeClr val="tx1">
                    <a:lumMod val="65000"/>
                    <a:lumOff val="35000"/>
                  </a:schemeClr>
                </a:solidFill>
                <a:latin typeface="+mn-ea"/>
                <a:cs typeface="Hiragino Kaku Gothic Pro W3" charset="-128"/>
              </a:rPr>
              <a:t>想定されるパターンは２つ</a:t>
            </a:r>
          </a:p>
        </p:txBody>
      </p:sp>
      <p:sp>
        <p:nvSpPr>
          <p:cNvPr id="42" name="正方形/長方形 41">
            <a:extLst>
              <a:ext uri="{FF2B5EF4-FFF2-40B4-BE49-F238E27FC236}">
                <a16:creationId xmlns:a16="http://schemas.microsoft.com/office/drawing/2014/main" id="{D71BBD7B-CF23-1E21-28BA-E46A400A1A72}"/>
              </a:ext>
            </a:extLst>
          </p:cNvPr>
          <p:cNvSpPr/>
          <p:nvPr/>
        </p:nvSpPr>
        <p:spPr>
          <a:xfrm>
            <a:off x="1301469" y="3955636"/>
            <a:ext cx="2913133" cy="381696"/>
          </a:xfrm>
          <a:prstGeom prst="rect">
            <a:avLst/>
          </a:prstGeom>
          <a:solidFill>
            <a:srgbClr val="ECF5F8"/>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endParaRPr kumimoji="1" lang="ja-JP" altLang="en-US" sz="1400">
              <a:solidFill>
                <a:schemeClr val="accent4">
                  <a:lumMod val="65000"/>
                  <a:lumOff val="35000"/>
                </a:schemeClr>
              </a:solidFill>
              <a:latin typeface="+mn-ea"/>
              <a:cs typeface="Hiragino Kaku Gothic Pro W3" charset="-128"/>
            </a:endParaRPr>
          </a:p>
        </p:txBody>
      </p:sp>
      <p:sp>
        <p:nvSpPr>
          <p:cNvPr id="43" name="正方形/長方形 42">
            <a:extLst>
              <a:ext uri="{FF2B5EF4-FFF2-40B4-BE49-F238E27FC236}">
                <a16:creationId xmlns:a16="http://schemas.microsoft.com/office/drawing/2014/main" id="{9A5A4EF4-3224-7CCA-980F-7D7A5CB615E8}"/>
              </a:ext>
            </a:extLst>
          </p:cNvPr>
          <p:cNvSpPr/>
          <p:nvPr/>
        </p:nvSpPr>
        <p:spPr>
          <a:xfrm>
            <a:off x="1301469" y="5783604"/>
            <a:ext cx="2913133" cy="568644"/>
          </a:xfrm>
          <a:prstGeom prst="rect">
            <a:avLst/>
          </a:prstGeom>
          <a:solidFill>
            <a:srgbClr val="ECF5F8"/>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endParaRPr kumimoji="1" lang="ja-JP" altLang="en-US" sz="1400">
              <a:solidFill>
                <a:schemeClr val="accent4">
                  <a:lumMod val="65000"/>
                  <a:lumOff val="35000"/>
                </a:schemeClr>
              </a:solidFill>
              <a:latin typeface="+mn-ea"/>
              <a:cs typeface="Hiragino Kaku Gothic Pro W3" charset="-128"/>
            </a:endParaRPr>
          </a:p>
        </p:txBody>
      </p:sp>
      <p:sp>
        <p:nvSpPr>
          <p:cNvPr id="44" name="正方形/長方形 43">
            <a:extLst>
              <a:ext uri="{FF2B5EF4-FFF2-40B4-BE49-F238E27FC236}">
                <a16:creationId xmlns:a16="http://schemas.microsoft.com/office/drawing/2014/main" id="{D66D49C0-E0AA-1257-B77E-0351720EF417}"/>
              </a:ext>
            </a:extLst>
          </p:cNvPr>
          <p:cNvSpPr/>
          <p:nvPr/>
        </p:nvSpPr>
        <p:spPr>
          <a:xfrm>
            <a:off x="6693483" y="5783604"/>
            <a:ext cx="2913133" cy="568644"/>
          </a:xfrm>
          <a:prstGeom prst="rect">
            <a:avLst/>
          </a:prstGeom>
          <a:solidFill>
            <a:srgbClr val="ECF5F8"/>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endParaRPr kumimoji="1" lang="ja-JP" altLang="en-US" sz="1400">
              <a:solidFill>
                <a:schemeClr val="accent4">
                  <a:lumMod val="65000"/>
                  <a:lumOff val="35000"/>
                </a:schemeClr>
              </a:solidFill>
              <a:latin typeface="+mn-ea"/>
              <a:cs typeface="Hiragino Kaku Gothic Pro W3" charset="-128"/>
            </a:endParaRPr>
          </a:p>
        </p:txBody>
      </p:sp>
      <p:sp>
        <p:nvSpPr>
          <p:cNvPr id="45" name="正方形/長方形 44">
            <a:extLst>
              <a:ext uri="{FF2B5EF4-FFF2-40B4-BE49-F238E27FC236}">
                <a16:creationId xmlns:a16="http://schemas.microsoft.com/office/drawing/2014/main" id="{E824AD6A-65DD-F16E-5286-E7838CDB4E5D}"/>
              </a:ext>
            </a:extLst>
          </p:cNvPr>
          <p:cNvSpPr/>
          <p:nvPr/>
        </p:nvSpPr>
        <p:spPr>
          <a:xfrm>
            <a:off x="6693483" y="4420953"/>
            <a:ext cx="2913133" cy="385716"/>
          </a:xfrm>
          <a:prstGeom prst="rect">
            <a:avLst/>
          </a:prstGeom>
          <a:solidFill>
            <a:srgbClr val="ECF5F8"/>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endParaRPr kumimoji="1" lang="ja-JP" altLang="en-US" sz="1400">
              <a:solidFill>
                <a:schemeClr val="accent4">
                  <a:lumMod val="65000"/>
                  <a:lumOff val="35000"/>
                </a:schemeClr>
              </a:solidFill>
              <a:latin typeface="+mn-ea"/>
              <a:cs typeface="Hiragino Kaku Gothic Pro W3" charset="-128"/>
            </a:endParaRPr>
          </a:p>
        </p:txBody>
      </p:sp>
      <p:sp>
        <p:nvSpPr>
          <p:cNvPr id="46" name="正方形/長方形 45">
            <a:extLst>
              <a:ext uri="{FF2B5EF4-FFF2-40B4-BE49-F238E27FC236}">
                <a16:creationId xmlns:a16="http://schemas.microsoft.com/office/drawing/2014/main" id="{ECA71099-9332-FD95-3F5B-300765FD3207}"/>
              </a:ext>
            </a:extLst>
          </p:cNvPr>
          <p:cNvSpPr/>
          <p:nvPr/>
        </p:nvSpPr>
        <p:spPr>
          <a:xfrm>
            <a:off x="6693483" y="2884827"/>
            <a:ext cx="2913133" cy="622721"/>
          </a:xfrm>
          <a:prstGeom prst="rect">
            <a:avLst/>
          </a:prstGeom>
          <a:solidFill>
            <a:srgbClr val="ECF5F8"/>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endParaRPr kumimoji="1" lang="ja-JP" altLang="en-US" sz="1400">
              <a:solidFill>
                <a:schemeClr val="accent4">
                  <a:lumMod val="65000"/>
                  <a:lumOff val="35000"/>
                </a:schemeClr>
              </a:solidFill>
              <a:latin typeface="+mn-ea"/>
              <a:cs typeface="Hiragino Kaku Gothic Pro W3" charset="-128"/>
            </a:endParaRPr>
          </a:p>
        </p:txBody>
      </p:sp>
      <p:sp>
        <p:nvSpPr>
          <p:cNvPr id="47" name="正方形/長方形 46">
            <a:extLst>
              <a:ext uri="{FF2B5EF4-FFF2-40B4-BE49-F238E27FC236}">
                <a16:creationId xmlns:a16="http://schemas.microsoft.com/office/drawing/2014/main" id="{26B5F8FE-EB68-F683-BE89-CB388D912342}"/>
              </a:ext>
            </a:extLst>
          </p:cNvPr>
          <p:cNvSpPr/>
          <p:nvPr/>
        </p:nvSpPr>
        <p:spPr>
          <a:xfrm>
            <a:off x="6693483" y="3841449"/>
            <a:ext cx="2913133" cy="385716"/>
          </a:xfrm>
          <a:prstGeom prst="rect">
            <a:avLst/>
          </a:prstGeom>
          <a:solidFill>
            <a:srgbClr val="ECF5F8"/>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endParaRPr kumimoji="1" lang="ja-JP" altLang="en-US" sz="1400">
              <a:solidFill>
                <a:schemeClr val="accent4">
                  <a:lumMod val="65000"/>
                  <a:lumOff val="35000"/>
                </a:schemeClr>
              </a:solidFill>
              <a:latin typeface="+mn-ea"/>
              <a:cs typeface="Hiragino Kaku Gothic Pro W3" charset="-128"/>
            </a:endParaRPr>
          </a:p>
        </p:txBody>
      </p:sp>
      <p:sp>
        <p:nvSpPr>
          <p:cNvPr id="41" name="正方形/長方形 40">
            <a:extLst>
              <a:ext uri="{FF2B5EF4-FFF2-40B4-BE49-F238E27FC236}">
                <a16:creationId xmlns:a16="http://schemas.microsoft.com/office/drawing/2014/main" id="{3CAB0856-9204-4AED-3D48-E21F70612E11}"/>
              </a:ext>
            </a:extLst>
          </p:cNvPr>
          <p:cNvSpPr/>
          <p:nvPr/>
        </p:nvSpPr>
        <p:spPr>
          <a:xfrm>
            <a:off x="1301469" y="2884828"/>
            <a:ext cx="2913133" cy="622721"/>
          </a:xfrm>
          <a:prstGeom prst="rect">
            <a:avLst/>
          </a:prstGeom>
          <a:solidFill>
            <a:srgbClr val="ECF5F8"/>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endParaRPr kumimoji="1" lang="ja-JP" altLang="en-US" sz="1400">
              <a:solidFill>
                <a:schemeClr val="accent4">
                  <a:lumMod val="65000"/>
                  <a:lumOff val="35000"/>
                </a:schemeClr>
              </a:solidFill>
              <a:latin typeface="+mn-ea"/>
              <a:cs typeface="Hiragino Kaku Gothic Pro W3" charset="-128"/>
            </a:endParaRPr>
          </a:p>
        </p:txBody>
      </p:sp>
      <p:sp>
        <p:nvSpPr>
          <p:cNvPr id="16" name="正方形/長方形 15">
            <a:extLst>
              <a:ext uri="{FF2B5EF4-FFF2-40B4-BE49-F238E27FC236}">
                <a16:creationId xmlns:a16="http://schemas.microsoft.com/office/drawing/2014/main" id="{39BD4756-2959-2E53-0797-5A1DD8DCF833}"/>
              </a:ext>
            </a:extLst>
          </p:cNvPr>
          <p:cNvSpPr/>
          <p:nvPr/>
        </p:nvSpPr>
        <p:spPr>
          <a:xfrm>
            <a:off x="1210703" y="2473065"/>
            <a:ext cx="5220000" cy="106069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71438">
              <a:lnSpc>
                <a:spcPts val="1500"/>
              </a:lnSpc>
            </a:pPr>
            <a:r>
              <a:rPr lang="ja-JP" altLang="en-US" sz="1200">
                <a:solidFill>
                  <a:schemeClr val="tx1">
                    <a:lumMod val="65000"/>
                    <a:lumOff val="35000"/>
                  </a:schemeClr>
                </a:solidFill>
                <a:latin typeface="+mn-ea"/>
                <a:cs typeface="Hiragino Kaku Gothic Pro W3" charset="-128"/>
              </a:rPr>
              <a:t>請求書</a:t>
            </a:r>
            <a:r>
              <a:rPr lang="en-US" altLang="ja-JP" sz="1200">
                <a:solidFill>
                  <a:schemeClr val="tx1">
                    <a:lumMod val="65000"/>
                    <a:lumOff val="35000"/>
                  </a:schemeClr>
                </a:solidFill>
                <a:latin typeface="+mn-ea"/>
                <a:cs typeface="Hiragino Kaku Gothic Pro W3" charset="-128"/>
              </a:rPr>
              <a:t>A</a:t>
            </a:r>
            <a:r>
              <a:rPr lang="ja-JP" altLang="en-US" sz="1200">
                <a:solidFill>
                  <a:schemeClr val="tx1">
                    <a:lumMod val="65000"/>
                    <a:lumOff val="35000"/>
                  </a:schemeClr>
                </a:solidFill>
                <a:latin typeface="+mn-ea"/>
                <a:cs typeface="Hiragino Kaku Gothic Pro W3" charset="-128"/>
              </a:rPr>
              <a:t>および</a:t>
            </a:r>
            <a:r>
              <a:rPr lang="ja-JP" altLang="en-US" sz="1200" b="1">
                <a:solidFill>
                  <a:schemeClr val="tx1">
                    <a:lumMod val="65000"/>
                    <a:lumOff val="35000"/>
                  </a:schemeClr>
                </a:solidFill>
                <a:latin typeface="+mn-ea"/>
                <a:cs typeface="Hiragino Kaku Gothic Pro W3" charset="-128"/>
              </a:rPr>
              <a:t>請求書</a:t>
            </a:r>
            <a:r>
              <a:rPr lang="en-US" altLang="ja-JP" sz="1200" b="1">
                <a:solidFill>
                  <a:schemeClr val="tx1">
                    <a:lumMod val="65000"/>
                    <a:lumOff val="35000"/>
                  </a:schemeClr>
                </a:solidFill>
                <a:latin typeface="+mn-ea"/>
                <a:cs typeface="Hiragino Kaku Gothic Pro W3" charset="-128"/>
              </a:rPr>
              <a:t>B 2,636,501</a:t>
            </a:r>
            <a:r>
              <a:rPr lang="ja-JP" altLang="en-US" sz="1200" b="1">
                <a:solidFill>
                  <a:schemeClr val="tx1">
                    <a:lumMod val="65000"/>
                    <a:lumOff val="35000"/>
                  </a:schemeClr>
                </a:solidFill>
                <a:latin typeface="+mn-ea"/>
                <a:cs typeface="Hiragino Kaku Gothic Pro W3" charset="-128"/>
              </a:rPr>
              <a:t>（税差額あり）</a:t>
            </a:r>
            <a:r>
              <a:rPr lang="ja-JP" altLang="en-US" sz="1200">
                <a:solidFill>
                  <a:schemeClr val="tx1">
                    <a:lumMod val="65000"/>
                    <a:lumOff val="35000"/>
                  </a:schemeClr>
                </a:solidFill>
                <a:latin typeface="+mn-ea"/>
                <a:cs typeface="Hiragino Kaku Gothic Pro W3" charset="-128"/>
              </a:rPr>
              <a:t>を入金 </a:t>
            </a:r>
            <a:r>
              <a:rPr lang="en-US" altLang="ja-JP" sz="1200">
                <a:solidFill>
                  <a:schemeClr val="tx1">
                    <a:lumMod val="65000"/>
                    <a:lumOff val="35000"/>
                  </a:schemeClr>
                </a:solidFill>
                <a:latin typeface="+mn-ea"/>
                <a:cs typeface="Hiragino Kaku Gothic Pro W3" charset="-128"/>
              </a:rPr>
              <a:t>4,613,877</a:t>
            </a:r>
            <a:r>
              <a:rPr lang="ja-JP" altLang="en-US" sz="1200">
                <a:solidFill>
                  <a:schemeClr val="tx1">
                    <a:lumMod val="65000"/>
                    <a:lumOff val="35000"/>
                  </a:schemeClr>
                </a:solidFill>
                <a:latin typeface="+mn-ea"/>
                <a:cs typeface="Hiragino Kaku Gothic Pro W3" charset="-128"/>
              </a:rPr>
              <a:t>で消込</a:t>
            </a:r>
          </a:p>
          <a:p>
            <a:pPr marL="71438">
              <a:lnSpc>
                <a:spcPts val="1500"/>
              </a:lnSpc>
            </a:pPr>
            <a:r>
              <a:rPr lang="ja-JP" altLang="en-US" sz="1200" u="sng">
                <a:solidFill>
                  <a:schemeClr val="tx1">
                    <a:lumMod val="65000"/>
                    <a:lumOff val="35000"/>
                  </a:schemeClr>
                </a:solidFill>
                <a:latin typeface="+mn-ea"/>
                <a:cs typeface="Hiragino Kaku Gothic Pro W3" charset="-128"/>
              </a:rPr>
              <a:t>仕訳イメージ</a:t>
            </a:r>
          </a:p>
          <a:p>
            <a:pPr marL="71438">
              <a:lnSpc>
                <a:spcPts val="1500"/>
              </a:lnSpc>
            </a:pPr>
            <a:r>
              <a:rPr lang="ja-JP" altLang="en-US" sz="1200">
                <a:solidFill>
                  <a:schemeClr val="tx1">
                    <a:lumMod val="65000"/>
                    <a:lumOff val="35000"/>
                  </a:schemeClr>
                </a:solidFill>
                <a:latin typeface="+mn-ea"/>
                <a:cs typeface="Hiragino Kaku Gothic Pro W3" charset="-128"/>
              </a:rPr>
              <a:t>仮受金 </a:t>
            </a:r>
            <a:r>
              <a:rPr lang="en-US" altLang="ja-JP" sz="1200">
                <a:solidFill>
                  <a:schemeClr val="tx1">
                    <a:lumMod val="65000"/>
                    <a:lumOff val="35000"/>
                  </a:schemeClr>
                </a:solidFill>
                <a:latin typeface="+mn-ea"/>
                <a:cs typeface="Hiragino Kaku Gothic Pro W3" charset="-128"/>
              </a:rPr>
              <a:t>4,613,877</a:t>
            </a:r>
            <a:r>
              <a:rPr lang="ja-JP" altLang="en-US" sz="1200">
                <a:solidFill>
                  <a:schemeClr val="tx1">
                    <a:lumMod val="65000"/>
                    <a:lumOff val="35000"/>
                  </a:schemeClr>
                </a:solidFill>
                <a:latin typeface="+mn-ea"/>
                <a:cs typeface="Hiragino Kaku Gothic Pro W3" charset="-128"/>
              </a:rPr>
              <a:t>／売掛金 </a:t>
            </a:r>
            <a:r>
              <a:rPr lang="en-US" altLang="ja-JP" sz="1200">
                <a:solidFill>
                  <a:schemeClr val="tx1">
                    <a:lumMod val="65000"/>
                    <a:lumOff val="35000"/>
                  </a:schemeClr>
                </a:solidFill>
                <a:latin typeface="+mn-ea"/>
                <a:cs typeface="Hiragino Kaku Gothic Pro W3" charset="-128"/>
              </a:rPr>
              <a:t>1,977,376</a:t>
            </a:r>
          </a:p>
          <a:p>
            <a:pPr marL="71438">
              <a:lnSpc>
                <a:spcPts val="1500"/>
              </a:lnSpc>
            </a:pPr>
            <a:r>
              <a:rPr lang="en-US" altLang="ja-JP" sz="1200">
                <a:solidFill>
                  <a:schemeClr val="tx1">
                    <a:lumMod val="65000"/>
                    <a:lumOff val="35000"/>
                  </a:schemeClr>
                </a:solidFill>
                <a:latin typeface="+mn-ea"/>
                <a:cs typeface="Hiragino Kaku Gothic Pro W3" charset="-128"/>
              </a:rPr>
              <a:t>           </a:t>
            </a:r>
            <a:r>
              <a:rPr lang="ja-JP" altLang="en-US" sz="1200">
                <a:solidFill>
                  <a:schemeClr val="tx1">
                    <a:lumMod val="65000"/>
                    <a:lumOff val="35000"/>
                  </a:schemeClr>
                </a:solidFill>
                <a:latin typeface="+mn-ea"/>
                <a:cs typeface="Hiragino Kaku Gothic Pro W3" charset="-128"/>
              </a:rPr>
              <a:t> </a:t>
            </a:r>
            <a:r>
              <a:rPr lang="en-US" altLang="ja-JP" sz="1200">
                <a:solidFill>
                  <a:schemeClr val="tx1">
                    <a:lumMod val="65000"/>
                    <a:lumOff val="35000"/>
                  </a:schemeClr>
                </a:solidFill>
                <a:latin typeface="+mn-ea"/>
                <a:cs typeface="Hiragino Kaku Gothic Pro W3" charset="-128"/>
              </a:rPr>
              <a:t>             </a:t>
            </a:r>
            <a:r>
              <a:rPr lang="ja-JP" altLang="en-US" sz="1200">
                <a:solidFill>
                  <a:schemeClr val="tx1">
                    <a:lumMod val="65000"/>
                    <a:lumOff val="35000"/>
                  </a:schemeClr>
                </a:solidFill>
                <a:latin typeface="+mn-ea"/>
                <a:cs typeface="Hiragino Kaku Gothic Pro W3" charset="-128"/>
              </a:rPr>
              <a:t>／売掛金 </a:t>
            </a:r>
            <a:r>
              <a:rPr lang="en-US" altLang="ja-JP" sz="1200">
                <a:solidFill>
                  <a:schemeClr val="tx1">
                    <a:lumMod val="65000"/>
                    <a:lumOff val="35000"/>
                  </a:schemeClr>
                </a:solidFill>
                <a:latin typeface="+mn-ea"/>
                <a:cs typeface="Hiragino Kaku Gothic Pro W3" charset="-128"/>
              </a:rPr>
              <a:t>2,636,500</a:t>
            </a:r>
          </a:p>
          <a:p>
            <a:pPr marL="71438">
              <a:lnSpc>
                <a:spcPts val="1500"/>
              </a:lnSpc>
            </a:pPr>
            <a:r>
              <a:rPr lang="en-US" altLang="ja-JP" sz="1200">
                <a:solidFill>
                  <a:schemeClr val="tx1">
                    <a:lumMod val="65000"/>
                    <a:lumOff val="35000"/>
                  </a:schemeClr>
                </a:solidFill>
                <a:latin typeface="+mn-ea"/>
                <a:cs typeface="Hiragino Kaku Gothic Pro W3" charset="-128"/>
              </a:rPr>
              <a:t>                         </a:t>
            </a:r>
            <a:r>
              <a:rPr lang="ja-JP" altLang="en-US" sz="1200">
                <a:solidFill>
                  <a:schemeClr val="tx1">
                    <a:lumMod val="65000"/>
                    <a:lumOff val="35000"/>
                  </a:schemeClr>
                </a:solidFill>
                <a:latin typeface="+mn-ea"/>
                <a:cs typeface="Hiragino Kaku Gothic Pro W3" charset="-128"/>
              </a:rPr>
              <a:t>／売掛金 </a:t>
            </a:r>
            <a:r>
              <a:rPr lang="en-US" altLang="ja-JP" sz="1200">
                <a:solidFill>
                  <a:schemeClr val="tx1">
                    <a:lumMod val="65000"/>
                    <a:lumOff val="35000"/>
                  </a:schemeClr>
                </a:solidFill>
                <a:latin typeface="+mn-ea"/>
                <a:cs typeface="Hiragino Kaku Gothic Pro W3" charset="-128"/>
              </a:rPr>
              <a:t>1</a:t>
            </a:r>
          </a:p>
        </p:txBody>
      </p:sp>
      <p:sp>
        <p:nvSpPr>
          <p:cNvPr id="17" name="正方形/長方形 16">
            <a:extLst>
              <a:ext uri="{FF2B5EF4-FFF2-40B4-BE49-F238E27FC236}">
                <a16:creationId xmlns:a16="http://schemas.microsoft.com/office/drawing/2014/main" id="{9570EEB1-3FE8-F502-77C3-3662E8044A42}"/>
              </a:ext>
            </a:extLst>
          </p:cNvPr>
          <p:cNvSpPr/>
          <p:nvPr/>
        </p:nvSpPr>
        <p:spPr>
          <a:xfrm>
            <a:off x="6616400" y="2473065"/>
            <a:ext cx="5220000" cy="106069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71438">
              <a:lnSpc>
                <a:spcPts val="1500"/>
              </a:lnSpc>
            </a:pPr>
            <a:r>
              <a:rPr lang="ja-JP" altLang="en-US" sz="1200">
                <a:solidFill>
                  <a:schemeClr val="tx1">
                    <a:lumMod val="65000"/>
                    <a:lumOff val="35000"/>
                  </a:schemeClr>
                </a:solidFill>
                <a:latin typeface="+mn-ea"/>
                <a:cs typeface="Hiragino Kaku Gothic Pro W3" charset="-128"/>
              </a:rPr>
              <a:t>請求書</a:t>
            </a:r>
            <a:r>
              <a:rPr lang="en-US" altLang="ja-JP" sz="1200">
                <a:solidFill>
                  <a:schemeClr val="tx1">
                    <a:lumMod val="65000"/>
                    <a:lumOff val="35000"/>
                  </a:schemeClr>
                </a:solidFill>
                <a:latin typeface="+mn-ea"/>
                <a:cs typeface="Hiragino Kaku Gothic Pro W3" charset="-128"/>
              </a:rPr>
              <a:t>A</a:t>
            </a:r>
            <a:r>
              <a:rPr lang="ja-JP" altLang="en-US" sz="1200">
                <a:solidFill>
                  <a:schemeClr val="tx1">
                    <a:lumMod val="65000"/>
                    <a:lumOff val="35000"/>
                  </a:schemeClr>
                </a:solidFill>
                <a:latin typeface="+mn-ea"/>
                <a:cs typeface="Hiragino Kaku Gothic Pro W3" charset="-128"/>
              </a:rPr>
              <a:t>および</a:t>
            </a:r>
            <a:r>
              <a:rPr lang="ja-JP" altLang="en-US" sz="1200" b="1">
                <a:solidFill>
                  <a:schemeClr val="tx1">
                    <a:lumMod val="65000"/>
                    <a:lumOff val="35000"/>
                  </a:schemeClr>
                </a:solidFill>
                <a:latin typeface="+mn-ea"/>
                <a:cs typeface="Hiragino Kaku Gothic Pro W3" charset="-128"/>
              </a:rPr>
              <a:t>請求書</a:t>
            </a:r>
            <a:r>
              <a:rPr lang="en-US" altLang="ja-JP" sz="1200" b="1">
                <a:solidFill>
                  <a:schemeClr val="tx1">
                    <a:lumMod val="65000"/>
                    <a:lumOff val="35000"/>
                  </a:schemeClr>
                </a:solidFill>
                <a:latin typeface="+mn-ea"/>
                <a:cs typeface="Hiragino Kaku Gothic Pro W3" charset="-128"/>
              </a:rPr>
              <a:t>B 2,636,500</a:t>
            </a:r>
            <a:r>
              <a:rPr lang="ja-JP" altLang="en-US" sz="1200" b="1">
                <a:solidFill>
                  <a:schemeClr val="tx1">
                    <a:lumMod val="65000"/>
                    <a:lumOff val="35000"/>
                  </a:schemeClr>
                </a:solidFill>
                <a:latin typeface="+mn-ea"/>
                <a:cs typeface="Hiragino Kaku Gothic Pro W3" charset="-128"/>
              </a:rPr>
              <a:t>（税差額なし）</a:t>
            </a:r>
            <a:r>
              <a:rPr lang="ja-JP" altLang="en-US" sz="1200">
                <a:solidFill>
                  <a:schemeClr val="tx1">
                    <a:lumMod val="65000"/>
                    <a:lumOff val="35000"/>
                  </a:schemeClr>
                </a:solidFill>
                <a:latin typeface="+mn-ea"/>
                <a:cs typeface="Hiragino Kaku Gothic Pro W3" charset="-128"/>
              </a:rPr>
              <a:t>を入金 </a:t>
            </a:r>
            <a:r>
              <a:rPr lang="en-US" altLang="ja-JP" sz="1200">
                <a:solidFill>
                  <a:schemeClr val="tx1">
                    <a:lumMod val="65000"/>
                    <a:lumOff val="35000"/>
                  </a:schemeClr>
                </a:solidFill>
                <a:latin typeface="+mn-ea"/>
                <a:cs typeface="Hiragino Kaku Gothic Pro W3" charset="-128"/>
              </a:rPr>
              <a:t>4,613,877</a:t>
            </a:r>
            <a:r>
              <a:rPr lang="ja-JP" altLang="en-US" sz="1200">
                <a:solidFill>
                  <a:schemeClr val="tx1">
                    <a:lumMod val="65000"/>
                    <a:lumOff val="35000"/>
                  </a:schemeClr>
                </a:solidFill>
                <a:latin typeface="+mn-ea"/>
                <a:cs typeface="Hiragino Kaku Gothic Pro W3" charset="-128"/>
              </a:rPr>
              <a:t>で消込</a:t>
            </a:r>
          </a:p>
          <a:p>
            <a:pPr marL="71438">
              <a:lnSpc>
                <a:spcPts val="1500"/>
              </a:lnSpc>
            </a:pPr>
            <a:r>
              <a:rPr lang="ja-JP" altLang="en-US" sz="1200" u="sng">
                <a:solidFill>
                  <a:schemeClr val="tx1">
                    <a:lumMod val="65000"/>
                    <a:lumOff val="35000"/>
                  </a:schemeClr>
                </a:solidFill>
                <a:latin typeface="+mn-ea"/>
                <a:cs typeface="Hiragino Kaku Gothic Pro W3" charset="-128"/>
              </a:rPr>
              <a:t>仕訳イメージ</a:t>
            </a:r>
          </a:p>
          <a:p>
            <a:pPr marL="71438">
              <a:lnSpc>
                <a:spcPts val="1500"/>
              </a:lnSpc>
            </a:pPr>
            <a:r>
              <a:rPr lang="ja-JP" altLang="en-US" sz="1200">
                <a:solidFill>
                  <a:schemeClr val="tx1">
                    <a:lumMod val="65000"/>
                    <a:lumOff val="35000"/>
                  </a:schemeClr>
                </a:solidFill>
                <a:latin typeface="+mn-ea"/>
                <a:cs typeface="Hiragino Kaku Gothic Pro W3" charset="-128"/>
              </a:rPr>
              <a:t>仮受金 </a:t>
            </a:r>
            <a:r>
              <a:rPr lang="en-US" altLang="ja-JP" sz="1200">
                <a:solidFill>
                  <a:schemeClr val="tx1">
                    <a:lumMod val="65000"/>
                    <a:lumOff val="35000"/>
                  </a:schemeClr>
                </a:solidFill>
                <a:latin typeface="+mn-ea"/>
                <a:cs typeface="Hiragino Kaku Gothic Pro W3" charset="-128"/>
              </a:rPr>
              <a:t>4,613,877</a:t>
            </a:r>
            <a:r>
              <a:rPr lang="ja-JP" altLang="en-US" sz="1200">
                <a:solidFill>
                  <a:schemeClr val="tx1">
                    <a:lumMod val="65000"/>
                    <a:lumOff val="35000"/>
                  </a:schemeClr>
                </a:solidFill>
                <a:latin typeface="+mn-ea"/>
                <a:cs typeface="Hiragino Kaku Gothic Pro W3" charset="-128"/>
              </a:rPr>
              <a:t>／売掛金 </a:t>
            </a:r>
            <a:r>
              <a:rPr lang="en-US" altLang="ja-JP" sz="1200">
                <a:solidFill>
                  <a:schemeClr val="tx1">
                    <a:lumMod val="65000"/>
                    <a:lumOff val="35000"/>
                  </a:schemeClr>
                </a:solidFill>
                <a:latin typeface="+mn-ea"/>
                <a:cs typeface="Hiragino Kaku Gothic Pro W3" charset="-128"/>
              </a:rPr>
              <a:t>1,977,376</a:t>
            </a:r>
          </a:p>
          <a:p>
            <a:pPr marL="71438">
              <a:lnSpc>
                <a:spcPts val="1500"/>
              </a:lnSpc>
            </a:pPr>
            <a:r>
              <a:rPr lang="en-US" altLang="ja-JP" sz="1200">
                <a:solidFill>
                  <a:schemeClr val="tx1">
                    <a:lumMod val="65000"/>
                    <a:lumOff val="35000"/>
                  </a:schemeClr>
                </a:solidFill>
                <a:latin typeface="+mn-ea"/>
                <a:cs typeface="Hiragino Kaku Gothic Pro W3" charset="-128"/>
              </a:rPr>
              <a:t>                         </a:t>
            </a:r>
            <a:r>
              <a:rPr lang="ja-JP" altLang="en-US" sz="1200">
                <a:solidFill>
                  <a:schemeClr val="tx1">
                    <a:lumMod val="65000"/>
                    <a:lumOff val="35000"/>
                  </a:schemeClr>
                </a:solidFill>
                <a:latin typeface="+mn-ea"/>
                <a:cs typeface="Hiragino Kaku Gothic Pro W3" charset="-128"/>
              </a:rPr>
              <a:t>／売掛金 </a:t>
            </a:r>
            <a:r>
              <a:rPr lang="en-US" altLang="ja-JP" sz="1200">
                <a:solidFill>
                  <a:schemeClr val="tx1">
                    <a:lumMod val="65000"/>
                    <a:lumOff val="35000"/>
                  </a:schemeClr>
                </a:solidFill>
                <a:latin typeface="+mn-ea"/>
                <a:cs typeface="Hiragino Kaku Gothic Pro W3" charset="-128"/>
              </a:rPr>
              <a:t>2,636,500</a:t>
            </a:r>
          </a:p>
          <a:p>
            <a:pPr marL="71438">
              <a:lnSpc>
                <a:spcPts val="1500"/>
              </a:lnSpc>
            </a:pPr>
            <a:r>
              <a:rPr lang="en-US" altLang="ja-JP" sz="1200">
                <a:solidFill>
                  <a:schemeClr val="tx1">
                    <a:lumMod val="65000"/>
                    <a:lumOff val="35000"/>
                  </a:schemeClr>
                </a:solidFill>
                <a:latin typeface="+mn-ea"/>
                <a:cs typeface="Hiragino Kaku Gothic Pro W3" charset="-128"/>
              </a:rPr>
              <a:t>                         </a:t>
            </a:r>
            <a:r>
              <a:rPr lang="ja-JP" altLang="en-US" sz="1200">
                <a:solidFill>
                  <a:schemeClr val="tx1">
                    <a:lumMod val="65000"/>
                    <a:lumOff val="35000"/>
                  </a:schemeClr>
                </a:solidFill>
                <a:latin typeface="+mn-ea"/>
                <a:cs typeface="Hiragino Kaku Gothic Pro W3" charset="-128"/>
              </a:rPr>
              <a:t>／雑収入 </a:t>
            </a:r>
            <a:r>
              <a:rPr lang="en-US" altLang="ja-JP" sz="1200">
                <a:solidFill>
                  <a:schemeClr val="tx1">
                    <a:lumMod val="65000"/>
                    <a:lumOff val="35000"/>
                  </a:schemeClr>
                </a:solidFill>
                <a:latin typeface="+mn-ea"/>
                <a:cs typeface="Hiragino Kaku Gothic Pro W3" charset="-128"/>
              </a:rPr>
              <a:t>1</a:t>
            </a:r>
          </a:p>
        </p:txBody>
      </p:sp>
      <p:sp>
        <p:nvSpPr>
          <p:cNvPr id="18" name="正方形/長方形 17">
            <a:extLst>
              <a:ext uri="{FF2B5EF4-FFF2-40B4-BE49-F238E27FC236}">
                <a16:creationId xmlns:a16="http://schemas.microsoft.com/office/drawing/2014/main" id="{A0918CE8-B000-449A-A3B8-F35D532EDF4F}"/>
              </a:ext>
            </a:extLst>
          </p:cNvPr>
          <p:cNvSpPr/>
          <p:nvPr/>
        </p:nvSpPr>
        <p:spPr>
          <a:xfrm>
            <a:off x="1210703" y="2058203"/>
            <a:ext cx="5220000" cy="32201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71438" algn="ctr">
              <a:lnSpc>
                <a:spcPts val="1500"/>
              </a:lnSpc>
            </a:pPr>
            <a:r>
              <a:rPr lang="ja-JP" altLang="en-US" sz="1200">
                <a:solidFill>
                  <a:schemeClr val="tx1">
                    <a:lumMod val="65000"/>
                    <a:lumOff val="35000"/>
                  </a:schemeClr>
                </a:solidFill>
                <a:latin typeface="+mn-ea"/>
                <a:cs typeface="Hiragino Kaku Gothic Pro W3" charset="-128"/>
              </a:rPr>
              <a:t>事例①</a:t>
            </a:r>
            <a:endParaRPr lang="en-US" altLang="ja-JP" sz="1200">
              <a:solidFill>
                <a:schemeClr val="tx1">
                  <a:lumMod val="65000"/>
                  <a:lumOff val="35000"/>
                </a:schemeClr>
              </a:solidFill>
              <a:latin typeface="+mn-ea"/>
              <a:cs typeface="Hiragino Kaku Gothic Pro W3" charset="-128"/>
            </a:endParaRPr>
          </a:p>
        </p:txBody>
      </p:sp>
      <p:sp>
        <p:nvSpPr>
          <p:cNvPr id="20" name="正方形/長方形 19">
            <a:extLst>
              <a:ext uri="{FF2B5EF4-FFF2-40B4-BE49-F238E27FC236}">
                <a16:creationId xmlns:a16="http://schemas.microsoft.com/office/drawing/2014/main" id="{F352AA6F-8A73-B53E-4EFF-2793FCC427CC}"/>
              </a:ext>
            </a:extLst>
          </p:cNvPr>
          <p:cNvSpPr/>
          <p:nvPr/>
        </p:nvSpPr>
        <p:spPr>
          <a:xfrm>
            <a:off x="6616400" y="2058203"/>
            <a:ext cx="5220000" cy="32201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71438" algn="ctr">
              <a:lnSpc>
                <a:spcPts val="1500"/>
              </a:lnSpc>
            </a:pPr>
            <a:r>
              <a:rPr lang="ja-JP" altLang="en-US" sz="1200">
                <a:solidFill>
                  <a:schemeClr val="tx1">
                    <a:lumMod val="65000"/>
                    <a:lumOff val="35000"/>
                  </a:schemeClr>
                </a:solidFill>
                <a:latin typeface="+mn-ea"/>
                <a:cs typeface="Hiragino Kaku Gothic Pro W3" charset="-128"/>
              </a:rPr>
              <a:t>事例②</a:t>
            </a:r>
            <a:endParaRPr lang="en-US" altLang="ja-JP" sz="1200">
              <a:solidFill>
                <a:schemeClr val="tx1">
                  <a:lumMod val="65000"/>
                  <a:lumOff val="35000"/>
                </a:schemeClr>
              </a:solidFill>
              <a:latin typeface="+mn-ea"/>
              <a:cs typeface="Hiragino Kaku Gothic Pro W3" charset="-128"/>
            </a:endParaRPr>
          </a:p>
        </p:txBody>
      </p:sp>
      <p:sp>
        <p:nvSpPr>
          <p:cNvPr id="22" name="正方形/長方形 21">
            <a:extLst>
              <a:ext uri="{FF2B5EF4-FFF2-40B4-BE49-F238E27FC236}">
                <a16:creationId xmlns:a16="http://schemas.microsoft.com/office/drawing/2014/main" id="{C750E12F-7A07-6D68-9202-172F26FFEFDE}"/>
              </a:ext>
            </a:extLst>
          </p:cNvPr>
          <p:cNvSpPr/>
          <p:nvPr/>
        </p:nvSpPr>
        <p:spPr>
          <a:xfrm>
            <a:off x="1210703" y="3610428"/>
            <a:ext cx="5220000" cy="1631123"/>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71438">
              <a:lnSpc>
                <a:spcPts val="1500"/>
              </a:lnSpc>
            </a:pPr>
            <a:r>
              <a:rPr lang="ja-JP" altLang="en-US" sz="1200" u="sng">
                <a:solidFill>
                  <a:schemeClr val="tx1">
                    <a:lumMod val="65000"/>
                    <a:lumOff val="35000"/>
                  </a:schemeClr>
                </a:solidFill>
                <a:latin typeface="+mn-ea"/>
                <a:cs typeface="Hiragino Kaku Gothic Pro W3" charset="-128"/>
              </a:rPr>
              <a:t>請求書</a:t>
            </a:r>
            <a:r>
              <a:rPr lang="en-US" altLang="ja-JP" sz="1200" u="sng">
                <a:solidFill>
                  <a:schemeClr val="tx1">
                    <a:lumMod val="65000"/>
                    <a:lumOff val="35000"/>
                  </a:schemeClr>
                </a:solidFill>
                <a:latin typeface="+mn-ea"/>
                <a:cs typeface="Hiragino Kaku Gothic Pro W3" charset="-128"/>
              </a:rPr>
              <a:t>A</a:t>
            </a:r>
            <a:r>
              <a:rPr lang="ja-JP" altLang="en-US" sz="1200" u="sng">
                <a:solidFill>
                  <a:schemeClr val="tx1">
                    <a:lumMod val="65000"/>
                    <a:lumOff val="35000"/>
                  </a:schemeClr>
                </a:solidFill>
                <a:latin typeface="+mn-ea"/>
                <a:cs typeface="Hiragino Kaku Gothic Pro W3" charset="-128"/>
              </a:rPr>
              <a:t>を入力してツール実行した場合</a:t>
            </a:r>
          </a:p>
          <a:p>
            <a:pPr marL="71438">
              <a:lnSpc>
                <a:spcPts val="1500"/>
              </a:lnSpc>
            </a:pPr>
            <a:r>
              <a:rPr lang="ja-JP" altLang="en-US" sz="1200">
                <a:solidFill>
                  <a:schemeClr val="tx1">
                    <a:lumMod val="65000"/>
                    <a:lumOff val="35000"/>
                  </a:schemeClr>
                </a:solidFill>
                <a:latin typeface="+mn-ea"/>
                <a:cs typeface="Hiragino Kaku Gothic Pro W3" charset="-128"/>
              </a:rPr>
              <a:t>売掛金</a:t>
            </a:r>
            <a:r>
              <a:rPr lang="en-US" altLang="ja-JP" sz="1200">
                <a:solidFill>
                  <a:schemeClr val="tx1">
                    <a:lumMod val="65000"/>
                    <a:lumOff val="35000"/>
                  </a:schemeClr>
                </a:solidFill>
                <a:latin typeface="+mn-ea"/>
                <a:cs typeface="Hiragino Kaku Gothic Pro W3" charset="-128"/>
              </a:rPr>
              <a:t>1,977,376</a:t>
            </a:r>
            <a:r>
              <a:rPr lang="ja-JP" altLang="en-US" sz="1200">
                <a:solidFill>
                  <a:schemeClr val="tx1">
                    <a:lumMod val="65000"/>
                    <a:lumOff val="35000"/>
                  </a:schemeClr>
                </a:solidFill>
                <a:latin typeface="+mn-ea"/>
                <a:cs typeface="Hiragino Kaku Gothic Pro W3" charset="-128"/>
              </a:rPr>
              <a:t>／仮受金</a:t>
            </a:r>
            <a:r>
              <a:rPr lang="en-US" altLang="ja-JP" sz="1200">
                <a:solidFill>
                  <a:schemeClr val="tx1">
                    <a:lumMod val="65000"/>
                    <a:lumOff val="35000"/>
                  </a:schemeClr>
                </a:solidFill>
                <a:latin typeface="+mn-ea"/>
                <a:cs typeface="Hiragino Kaku Gothic Pro W3" charset="-128"/>
              </a:rPr>
              <a:t>1,977,377</a:t>
            </a:r>
          </a:p>
          <a:p>
            <a:pPr marL="71438">
              <a:lnSpc>
                <a:spcPts val="1500"/>
              </a:lnSpc>
            </a:pPr>
            <a:r>
              <a:rPr lang="ja-JP" altLang="en-US" sz="1200">
                <a:solidFill>
                  <a:schemeClr val="tx1">
                    <a:lumMod val="65000"/>
                    <a:lumOff val="35000"/>
                  </a:schemeClr>
                </a:solidFill>
                <a:latin typeface="+mn-ea"/>
                <a:cs typeface="Hiragino Kaku Gothic Pro W3" charset="-128"/>
              </a:rPr>
              <a:t>雑収入</a:t>
            </a:r>
            <a:r>
              <a:rPr lang="en-US" altLang="ja-JP" sz="1200">
                <a:solidFill>
                  <a:schemeClr val="tx1">
                    <a:lumMod val="65000"/>
                    <a:lumOff val="35000"/>
                  </a:schemeClr>
                </a:solidFill>
                <a:latin typeface="+mn-ea"/>
                <a:cs typeface="Hiragino Kaku Gothic Pro W3" charset="-128"/>
              </a:rPr>
              <a:t>1             </a:t>
            </a:r>
            <a:r>
              <a:rPr lang="ja-JP" altLang="en-US" sz="1200">
                <a:solidFill>
                  <a:schemeClr val="tx1">
                    <a:lumMod val="65000"/>
                    <a:lumOff val="35000"/>
                  </a:schemeClr>
                </a:solidFill>
                <a:latin typeface="+mn-ea"/>
                <a:cs typeface="Hiragino Kaku Gothic Pro W3" charset="-128"/>
              </a:rPr>
              <a:t>／</a:t>
            </a:r>
            <a:endParaRPr lang="en-US" altLang="ja-JP" sz="1200">
              <a:solidFill>
                <a:schemeClr val="tx1">
                  <a:lumMod val="65000"/>
                  <a:lumOff val="35000"/>
                </a:schemeClr>
              </a:solidFill>
              <a:latin typeface="+mn-ea"/>
              <a:cs typeface="Hiragino Kaku Gothic Pro W3" charset="-128"/>
            </a:endParaRPr>
          </a:p>
          <a:p>
            <a:pPr marL="71438">
              <a:lnSpc>
                <a:spcPts val="1500"/>
              </a:lnSpc>
            </a:pPr>
            <a:r>
              <a:rPr lang="ja-JP" altLang="en-US" sz="1200">
                <a:solidFill>
                  <a:schemeClr val="tx1">
                    <a:lumMod val="65000"/>
                    <a:lumOff val="35000"/>
                  </a:schemeClr>
                </a:solidFill>
                <a:latin typeface="+mn-ea"/>
                <a:cs typeface="Hiragino Kaku Gothic Pro W3" charset="-128"/>
              </a:rPr>
              <a:t>└ 税差額なしの請求書</a:t>
            </a:r>
            <a:r>
              <a:rPr lang="en-US" altLang="ja-JP" sz="1200">
                <a:solidFill>
                  <a:schemeClr val="tx1">
                    <a:lumMod val="65000"/>
                    <a:lumOff val="35000"/>
                  </a:schemeClr>
                </a:solidFill>
                <a:latin typeface="+mn-ea"/>
                <a:cs typeface="Hiragino Kaku Gothic Pro W3" charset="-128"/>
              </a:rPr>
              <a:t>1,977,376</a:t>
            </a:r>
            <a:r>
              <a:rPr lang="ja-JP" altLang="en-US" sz="1200">
                <a:solidFill>
                  <a:schemeClr val="tx1">
                    <a:lumMod val="65000"/>
                    <a:lumOff val="35000"/>
                  </a:schemeClr>
                </a:solidFill>
                <a:latin typeface="+mn-ea"/>
                <a:cs typeface="Hiragino Kaku Gothic Pro W3" charset="-128"/>
              </a:rPr>
              <a:t>円に対して、</a:t>
            </a:r>
            <a:r>
              <a:rPr lang="en-US" altLang="ja-JP" sz="1200">
                <a:solidFill>
                  <a:schemeClr val="tx1">
                    <a:lumMod val="65000"/>
                    <a:lumOff val="35000"/>
                  </a:schemeClr>
                </a:solidFill>
                <a:latin typeface="+mn-ea"/>
                <a:cs typeface="Hiragino Kaku Gothic Pro W3" charset="-128"/>
              </a:rPr>
              <a:t>1</a:t>
            </a:r>
            <a:r>
              <a:rPr lang="ja-JP" altLang="en-US" sz="1200">
                <a:solidFill>
                  <a:schemeClr val="tx1">
                    <a:lumMod val="65000"/>
                    <a:lumOff val="35000"/>
                  </a:schemeClr>
                </a:solidFill>
                <a:latin typeface="+mn-ea"/>
                <a:cs typeface="Hiragino Kaku Gothic Pro W3" charset="-128"/>
              </a:rPr>
              <a:t>円多く入金されているケースと</a:t>
            </a:r>
            <a:br>
              <a:rPr lang="en-US" altLang="ja-JP" sz="1200">
                <a:solidFill>
                  <a:schemeClr val="tx1">
                    <a:lumMod val="65000"/>
                    <a:lumOff val="35000"/>
                  </a:schemeClr>
                </a:solidFill>
                <a:latin typeface="+mn-ea"/>
                <a:cs typeface="Hiragino Kaku Gothic Pro W3" charset="-128"/>
              </a:rPr>
            </a:br>
            <a:r>
              <a:rPr lang="ja-JP" altLang="en-US" sz="1200">
                <a:solidFill>
                  <a:schemeClr val="tx1">
                    <a:lumMod val="65000"/>
                    <a:lumOff val="35000"/>
                  </a:schemeClr>
                </a:solidFill>
                <a:latin typeface="+mn-ea"/>
                <a:cs typeface="Hiragino Kaku Gothic Pro W3" charset="-128"/>
              </a:rPr>
              <a:t>　　同じデータとなるため（請求引当額：</a:t>
            </a:r>
            <a:r>
              <a:rPr lang="en-US" altLang="ja-JP" sz="1200">
                <a:solidFill>
                  <a:schemeClr val="tx1">
                    <a:lumMod val="65000"/>
                    <a:lumOff val="35000"/>
                  </a:schemeClr>
                </a:solidFill>
                <a:latin typeface="+mn-ea"/>
                <a:cs typeface="Hiragino Kaku Gothic Pro W3" charset="-128"/>
              </a:rPr>
              <a:t> 1,977,376</a:t>
            </a:r>
            <a:r>
              <a:rPr lang="ja-JP" altLang="en-US" sz="1200">
                <a:solidFill>
                  <a:schemeClr val="tx1">
                    <a:lumMod val="65000"/>
                    <a:lumOff val="35000"/>
                  </a:schemeClr>
                </a:solidFill>
                <a:latin typeface="+mn-ea"/>
                <a:cs typeface="Hiragino Kaku Gothic Pro W3" charset="-128"/>
              </a:rPr>
              <a:t>　処理手：－</a:t>
            </a:r>
            <a:r>
              <a:rPr lang="en-US" altLang="ja-JP" sz="1200">
                <a:solidFill>
                  <a:schemeClr val="tx1">
                    <a:lumMod val="65000"/>
                    <a:lumOff val="35000"/>
                  </a:schemeClr>
                </a:solidFill>
                <a:latin typeface="+mn-ea"/>
                <a:cs typeface="Hiragino Kaku Gothic Pro W3" charset="-128"/>
              </a:rPr>
              <a:t>1</a:t>
            </a:r>
            <a:r>
              <a:rPr lang="ja-JP" altLang="en-US" sz="1200">
                <a:solidFill>
                  <a:schemeClr val="tx1">
                    <a:lumMod val="65000"/>
                    <a:lumOff val="35000"/>
                  </a:schemeClr>
                </a:solidFill>
                <a:latin typeface="+mn-ea"/>
                <a:cs typeface="Hiragino Kaku Gothic Pro W3" charset="-128"/>
              </a:rPr>
              <a:t>）</a:t>
            </a:r>
          </a:p>
          <a:p>
            <a:pPr marL="71438">
              <a:lnSpc>
                <a:spcPts val="1500"/>
              </a:lnSpc>
            </a:pPr>
            <a:r>
              <a:rPr lang="ja-JP" altLang="en-US" sz="1200">
                <a:solidFill>
                  <a:schemeClr val="tx1">
                    <a:lumMod val="65000"/>
                    <a:lumOff val="35000"/>
                  </a:schemeClr>
                </a:solidFill>
                <a:latin typeface="+mn-ea"/>
                <a:cs typeface="Hiragino Kaku Gothic Pro W3" charset="-128"/>
              </a:rPr>
              <a:t>└ 経理入金引当の処理手は消込単位で同じ値が入り、他の請求書由来の</a:t>
            </a:r>
            <a:br>
              <a:rPr lang="en-US" altLang="ja-JP" sz="1200">
                <a:solidFill>
                  <a:schemeClr val="tx1">
                    <a:lumMod val="65000"/>
                    <a:lumOff val="35000"/>
                  </a:schemeClr>
                </a:solidFill>
                <a:latin typeface="+mn-ea"/>
                <a:cs typeface="Hiragino Kaku Gothic Pro W3" charset="-128"/>
              </a:rPr>
            </a:br>
            <a:r>
              <a:rPr lang="ja-JP" altLang="en-US" sz="1200">
                <a:solidFill>
                  <a:schemeClr val="tx1">
                    <a:lumMod val="65000"/>
                    <a:lumOff val="35000"/>
                  </a:schemeClr>
                </a:solidFill>
                <a:latin typeface="+mn-ea"/>
                <a:cs typeface="Hiragino Kaku Gothic Pro W3" charset="-128"/>
              </a:rPr>
              <a:t>　　データが見えてしまうことで判断が難しいため</a:t>
            </a:r>
          </a:p>
        </p:txBody>
      </p:sp>
      <p:sp>
        <p:nvSpPr>
          <p:cNvPr id="24" name="正方形/長方形 23">
            <a:extLst>
              <a:ext uri="{FF2B5EF4-FFF2-40B4-BE49-F238E27FC236}">
                <a16:creationId xmlns:a16="http://schemas.microsoft.com/office/drawing/2014/main" id="{A2C4261A-3800-7857-D4E1-B0B9ABDFEC9C}"/>
              </a:ext>
            </a:extLst>
          </p:cNvPr>
          <p:cNvSpPr/>
          <p:nvPr/>
        </p:nvSpPr>
        <p:spPr>
          <a:xfrm>
            <a:off x="6616400" y="3610428"/>
            <a:ext cx="5220000" cy="1631123"/>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71438">
              <a:lnSpc>
                <a:spcPts val="1500"/>
              </a:lnSpc>
            </a:pPr>
            <a:r>
              <a:rPr lang="ja-JP" altLang="en-US" sz="1200" u="sng">
                <a:solidFill>
                  <a:schemeClr val="tx1">
                    <a:lumMod val="65000"/>
                    <a:lumOff val="35000"/>
                  </a:schemeClr>
                </a:solidFill>
                <a:latin typeface="+mn-ea"/>
                <a:cs typeface="Hiragino Kaku Gothic Pro W3" charset="-128"/>
              </a:rPr>
              <a:t>請求書</a:t>
            </a:r>
            <a:r>
              <a:rPr lang="en-US" altLang="ja-JP" sz="1200" u="sng">
                <a:solidFill>
                  <a:schemeClr val="tx1">
                    <a:lumMod val="65000"/>
                    <a:lumOff val="35000"/>
                  </a:schemeClr>
                </a:solidFill>
                <a:latin typeface="+mn-ea"/>
                <a:cs typeface="Hiragino Kaku Gothic Pro W3" charset="-128"/>
              </a:rPr>
              <a:t>A</a:t>
            </a:r>
            <a:r>
              <a:rPr lang="ja-JP" altLang="en-US" sz="1200" u="sng">
                <a:solidFill>
                  <a:schemeClr val="tx1">
                    <a:lumMod val="65000"/>
                    <a:lumOff val="35000"/>
                  </a:schemeClr>
                </a:solidFill>
                <a:latin typeface="+mn-ea"/>
                <a:cs typeface="Hiragino Kaku Gothic Pro W3" charset="-128"/>
              </a:rPr>
              <a:t>を入力してツール実行した場合</a:t>
            </a:r>
          </a:p>
          <a:p>
            <a:pPr marL="71438">
              <a:lnSpc>
                <a:spcPts val="1500"/>
              </a:lnSpc>
            </a:pPr>
            <a:r>
              <a:rPr lang="ja-JP" altLang="en-US" sz="1200">
                <a:solidFill>
                  <a:schemeClr val="tx1">
                    <a:lumMod val="65000"/>
                    <a:lumOff val="35000"/>
                  </a:schemeClr>
                </a:solidFill>
                <a:latin typeface="+mn-ea"/>
                <a:cs typeface="Hiragino Kaku Gothic Pro W3" charset="-128"/>
              </a:rPr>
              <a:t>売掛金</a:t>
            </a:r>
            <a:r>
              <a:rPr lang="en-US" altLang="ja-JP" sz="1200">
                <a:solidFill>
                  <a:schemeClr val="tx1">
                    <a:lumMod val="65000"/>
                    <a:lumOff val="35000"/>
                  </a:schemeClr>
                </a:solidFill>
                <a:latin typeface="+mn-ea"/>
                <a:cs typeface="Hiragino Kaku Gothic Pro W3" charset="-128"/>
              </a:rPr>
              <a:t>1,977,376</a:t>
            </a:r>
            <a:r>
              <a:rPr lang="ja-JP" altLang="en-US" sz="1200">
                <a:solidFill>
                  <a:schemeClr val="tx1">
                    <a:lumMod val="65000"/>
                    <a:lumOff val="35000"/>
                  </a:schemeClr>
                </a:solidFill>
                <a:latin typeface="+mn-ea"/>
                <a:cs typeface="Hiragino Kaku Gothic Pro W3" charset="-128"/>
              </a:rPr>
              <a:t>／仮受金</a:t>
            </a:r>
            <a:r>
              <a:rPr lang="en-US" altLang="ja-JP" sz="1200">
                <a:solidFill>
                  <a:schemeClr val="tx1">
                    <a:lumMod val="65000"/>
                    <a:lumOff val="35000"/>
                  </a:schemeClr>
                </a:solidFill>
                <a:latin typeface="+mn-ea"/>
                <a:cs typeface="Hiragino Kaku Gothic Pro W3" charset="-128"/>
              </a:rPr>
              <a:t>1,977,377</a:t>
            </a:r>
          </a:p>
          <a:p>
            <a:pPr marL="71438">
              <a:lnSpc>
                <a:spcPts val="1500"/>
              </a:lnSpc>
            </a:pPr>
            <a:r>
              <a:rPr lang="ja-JP" altLang="en-US" sz="1200">
                <a:solidFill>
                  <a:schemeClr val="tx1">
                    <a:lumMod val="65000"/>
                    <a:lumOff val="35000"/>
                  </a:schemeClr>
                </a:solidFill>
                <a:latin typeface="+mn-ea"/>
                <a:cs typeface="Hiragino Kaku Gothic Pro W3" charset="-128"/>
              </a:rPr>
              <a:t>雑収入</a:t>
            </a:r>
            <a:r>
              <a:rPr lang="en-US" altLang="ja-JP" sz="1200">
                <a:solidFill>
                  <a:schemeClr val="tx1">
                    <a:lumMod val="65000"/>
                    <a:lumOff val="35000"/>
                  </a:schemeClr>
                </a:solidFill>
                <a:latin typeface="+mn-ea"/>
                <a:cs typeface="Hiragino Kaku Gothic Pro W3" charset="-128"/>
              </a:rPr>
              <a:t>1             </a:t>
            </a:r>
            <a:r>
              <a:rPr lang="ja-JP" altLang="en-US" sz="1200">
                <a:solidFill>
                  <a:schemeClr val="tx1">
                    <a:lumMod val="65000"/>
                    <a:lumOff val="35000"/>
                  </a:schemeClr>
                </a:solidFill>
                <a:latin typeface="+mn-ea"/>
                <a:cs typeface="Hiragino Kaku Gothic Pro W3" charset="-128"/>
              </a:rPr>
              <a:t>／</a:t>
            </a:r>
          </a:p>
          <a:p>
            <a:pPr marL="71438">
              <a:lnSpc>
                <a:spcPts val="1500"/>
              </a:lnSpc>
            </a:pPr>
            <a:r>
              <a:rPr lang="ja-JP" altLang="en-US" sz="1200" u="sng">
                <a:solidFill>
                  <a:schemeClr val="tx1">
                    <a:lumMod val="65000"/>
                    <a:lumOff val="35000"/>
                  </a:schemeClr>
                </a:solidFill>
                <a:latin typeface="+mn-ea"/>
                <a:cs typeface="Hiragino Kaku Gothic Pro W3" charset="-128"/>
              </a:rPr>
              <a:t>請求書</a:t>
            </a:r>
            <a:r>
              <a:rPr lang="en-US" altLang="ja-JP" sz="1200" u="sng">
                <a:solidFill>
                  <a:schemeClr val="tx1">
                    <a:lumMod val="65000"/>
                    <a:lumOff val="35000"/>
                  </a:schemeClr>
                </a:solidFill>
                <a:latin typeface="+mn-ea"/>
                <a:cs typeface="Hiragino Kaku Gothic Pro W3" charset="-128"/>
              </a:rPr>
              <a:t>B</a:t>
            </a:r>
            <a:r>
              <a:rPr lang="ja-JP" altLang="en-US" sz="1200" u="sng">
                <a:solidFill>
                  <a:schemeClr val="tx1">
                    <a:lumMod val="65000"/>
                    <a:lumOff val="35000"/>
                  </a:schemeClr>
                </a:solidFill>
                <a:latin typeface="+mn-ea"/>
                <a:cs typeface="Hiragino Kaku Gothic Pro W3" charset="-128"/>
              </a:rPr>
              <a:t>を入力してツール実行した場合</a:t>
            </a:r>
          </a:p>
          <a:p>
            <a:pPr marL="71438">
              <a:lnSpc>
                <a:spcPts val="1500"/>
              </a:lnSpc>
            </a:pPr>
            <a:r>
              <a:rPr lang="ja-JP" altLang="en-US" sz="1200">
                <a:solidFill>
                  <a:schemeClr val="tx1">
                    <a:lumMod val="65000"/>
                    <a:lumOff val="35000"/>
                  </a:schemeClr>
                </a:solidFill>
                <a:latin typeface="+mn-ea"/>
                <a:cs typeface="Hiragino Kaku Gothic Pro W3" charset="-128"/>
              </a:rPr>
              <a:t>売掛金</a:t>
            </a:r>
            <a:r>
              <a:rPr lang="en-US" altLang="ja-JP" sz="1200">
                <a:solidFill>
                  <a:schemeClr val="tx1">
                    <a:lumMod val="65000"/>
                    <a:lumOff val="35000"/>
                  </a:schemeClr>
                </a:solidFill>
                <a:latin typeface="+mn-ea"/>
                <a:cs typeface="Hiragino Kaku Gothic Pro W3" charset="-128"/>
              </a:rPr>
              <a:t>2,636,500  </a:t>
            </a:r>
            <a:r>
              <a:rPr lang="ja-JP" altLang="en-US" sz="1200">
                <a:solidFill>
                  <a:schemeClr val="tx1">
                    <a:lumMod val="65000"/>
                    <a:lumOff val="35000"/>
                  </a:schemeClr>
                </a:solidFill>
                <a:latin typeface="+mn-ea"/>
                <a:cs typeface="Hiragino Kaku Gothic Pro W3" charset="-128"/>
              </a:rPr>
              <a:t>／仮受金</a:t>
            </a:r>
            <a:r>
              <a:rPr lang="en-US" altLang="ja-JP" sz="1200">
                <a:solidFill>
                  <a:schemeClr val="tx1">
                    <a:lumMod val="65000"/>
                    <a:lumOff val="35000"/>
                  </a:schemeClr>
                </a:solidFill>
                <a:latin typeface="+mn-ea"/>
                <a:cs typeface="Hiragino Kaku Gothic Pro W3" charset="-128"/>
              </a:rPr>
              <a:t>2,636,501</a:t>
            </a:r>
          </a:p>
          <a:p>
            <a:pPr marL="71438">
              <a:lnSpc>
                <a:spcPts val="1500"/>
              </a:lnSpc>
            </a:pPr>
            <a:r>
              <a:rPr lang="ja-JP" altLang="en-US" sz="1200">
                <a:solidFill>
                  <a:schemeClr val="tx1">
                    <a:lumMod val="65000"/>
                    <a:lumOff val="35000"/>
                  </a:schemeClr>
                </a:solidFill>
                <a:latin typeface="+mn-ea"/>
                <a:cs typeface="Hiragino Kaku Gothic Pro W3" charset="-128"/>
              </a:rPr>
              <a:t>雑収入</a:t>
            </a:r>
            <a:r>
              <a:rPr lang="en-US" altLang="ja-JP" sz="1200">
                <a:solidFill>
                  <a:schemeClr val="tx1">
                    <a:lumMod val="65000"/>
                    <a:lumOff val="35000"/>
                  </a:schemeClr>
                </a:solidFill>
                <a:latin typeface="+mn-ea"/>
                <a:cs typeface="Hiragino Kaku Gothic Pro W3" charset="-128"/>
              </a:rPr>
              <a:t>1               </a:t>
            </a:r>
            <a:r>
              <a:rPr lang="ja-JP" altLang="en-US" sz="1200">
                <a:solidFill>
                  <a:schemeClr val="tx1">
                    <a:lumMod val="65000"/>
                    <a:lumOff val="35000"/>
                  </a:schemeClr>
                </a:solidFill>
                <a:latin typeface="+mn-ea"/>
                <a:cs typeface="Hiragino Kaku Gothic Pro W3" charset="-128"/>
              </a:rPr>
              <a:t>／</a:t>
            </a:r>
          </a:p>
          <a:p>
            <a:pPr marL="71438">
              <a:lnSpc>
                <a:spcPts val="1500"/>
              </a:lnSpc>
            </a:pPr>
            <a:r>
              <a:rPr lang="ja-JP" altLang="en-US" sz="1200">
                <a:solidFill>
                  <a:schemeClr val="tx1">
                    <a:lumMod val="65000"/>
                    <a:lumOff val="35000"/>
                  </a:schemeClr>
                </a:solidFill>
                <a:latin typeface="+mn-ea"/>
                <a:cs typeface="Hiragino Kaku Gothic Pro W3" charset="-128"/>
              </a:rPr>
              <a:t>└ どっちも実行すると雑収入を</a:t>
            </a:r>
            <a:r>
              <a:rPr lang="en-US" altLang="ja-JP" sz="1200">
                <a:solidFill>
                  <a:schemeClr val="tx1">
                    <a:lumMod val="65000"/>
                    <a:lumOff val="35000"/>
                  </a:schemeClr>
                </a:solidFill>
                <a:latin typeface="+mn-ea"/>
                <a:cs typeface="Hiragino Kaku Gothic Pro W3" charset="-128"/>
              </a:rPr>
              <a:t>2</a:t>
            </a:r>
            <a:r>
              <a:rPr lang="ja-JP" altLang="en-US" sz="1200">
                <a:solidFill>
                  <a:schemeClr val="tx1">
                    <a:lumMod val="65000"/>
                    <a:lumOff val="35000"/>
                  </a:schemeClr>
                </a:solidFill>
                <a:latin typeface="+mn-ea"/>
                <a:cs typeface="Hiragino Kaku Gothic Pro W3" charset="-128"/>
              </a:rPr>
              <a:t>重計上してしまう </a:t>
            </a:r>
          </a:p>
          <a:p>
            <a:pPr marL="71438">
              <a:lnSpc>
                <a:spcPts val="1500"/>
              </a:lnSpc>
            </a:pPr>
            <a:r>
              <a:rPr lang="ja-JP" altLang="en-US" sz="1200">
                <a:solidFill>
                  <a:schemeClr val="tx1">
                    <a:lumMod val="65000"/>
                    <a:lumOff val="35000"/>
                  </a:schemeClr>
                </a:solidFill>
                <a:latin typeface="+mn-ea"/>
                <a:cs typeface="Hiragino Kaku Gothic Pro W3" charset="-128"/>
              </a:rPr>
              <a:t>└ 同じ消込に対して複数回の消込解除を想定していないため</a:t>
            </a:r>
          </a:p>
        </p:txBody>
      </p:sp>
      <p:sp>
        <p:nvSpPr>
          <p:cNvPr id="25" name="正方形/長方形 24">
            <a:extLst>
              <a:ext uri="{FF2B5EF4-FFF2-40B4-BE49-F238E27FC236}">
                <a16:creationId xmlns:a16="http://schemas.microsoft.com/office/drawing/2014/main" id="{CC4D74EB-E6BF-A7DB-9A8A-735B2F90CD23}"/>
              </a:ext>
            </a:extLst>
          </p:cNvPr>
          <p:cNvSpPr/>
          <p:nvPr/>
        </p:nvSpPr>
        <p:spPr>
          <a:xfrm>
            <a:off x="1210703" y="5318219"/>
            <a:ext cx="5220000" cy="1131133"/>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71438">
              <a:lnSpc>
                <a:spcPts val="1500"/>
              </a:lnSpc>
            </a:pPr>
            <a:r>
              <a:rPr lang="ja-JP" altLang="en-US" sz="1200">
                <a:solidFill>
                  <a:schemeClr val="tx1">
                    <a:lumMod val="65000"/>
                    <a:lumOff val="35000"/>
                  </a:schemeClr>
                </a:solidFill>
                <a:latin typeface="+mn-ea"/>
                <a:cs typeface="Hiragino Kaku Gothic Pro W3" charset="-128"/>
              </a:rPr>
              <a:t>同一消込の請求書全てを確認する必要あり</a:t>
            </a:r>
          </a:p>
          <a:p>
            <a:pPr marL="71438">
              <a:lnSpc>
                <a:spcPts val="1500"/>
              </a:lnSpc>
            </a:pPr>
            <a:r>
              <a:rPr lang="ja-JP" altLang="en-US" sz="1200">
                <a:solidFill>
                  <a:schemeClr val="tx1">
                    <a:lumMod val="65000"/>
                    <a:lumOff val="35000"/>
                  </a:schemeClr>
                </a:solidFill>
                <a:latin typeface="+mn-ea"/>
                <a:cs typeface="Hiragino Kaku Gothic Pro W3" charset="-128"/>
              </a:rPr>
              <a:t>└ 処理手－</a:t>
            </a:r>
            <a:r>
              <a:rPr lang="en-US" altLang="ja-JP" sz="1200">
                <a:solidFill>
                  <a:schemeClr val="tx1">
                    <a:lumMod val="65000"/>
                    <a:lumOff val="35000"/>
                  </a:schemeClr>
                </a:solidFill>
                <a:latin typeface="+mn-ea"/>
                <a:cs typeface="Hiragino Kaku Gothic Pro W3" charset="-128"/>
              </a:rPr>
              <a:t>1</a:t>
            </a:r>
            <a:r>
              <a:rPr lang="ja-JP" altLang="en-US" sz="1200">
                <a:solidFill>
                  <a:schemeClr val="tx1">
                    <a:lumMod val="65000"/>
                    <a:lumOff val="35000"/>
                  </a:schemeClr>
                </a:solidFill>
                <a:latin typeface="+mn-ea"/>
                <a:cs typeface="Hiragino Kaku Gothic Pro W3" charset="-128"/>
              </a:rPr>
              <a:t>を税差額分と判断し、雑収入を計上不要とするため</a:t>
            </a:r>
          </a:p>
          <a:p>
            <a:pPr marL="71438">
              <a:lnSpc>
                <a:spcPts val="1500"/>
              </a:lnSpc>
            </a:pPr>
            <a:r>
              <a:rPr lang="ja-JP" altLang="en-US" sz="1200">
                <a:solidFill>
                  <a:schemeClr val="tx1">
                    <a:lumMod val="65000"/>
                    <a:lumOff val="35000"/>
                  </a:schemeClr>
                </a:solidFill>
                <a:latin typeface="+mn-ea"/>
                <a:cs typeface="Hiragino Kaku Gothic Pro W3" charset="-128"/>
              </a:rPr>
              <a:t>売掛金</a:t>
            </a:r>
            <a:r>
              <a:rPr lang="en-US" altLang="ja-JP" sz="1200">
                <a:solidFill>
                  <a:schemeClr val="tx1">
                    <a:lumMod val="65000"/>
                    <a:lumOff val="35000"/>
                  </a:schemeClr>
                </a:solidFill>
                <a:latin typeface="+mn-ea"/>
                <a:cs typeface="Hiragino Kaku Gothic Pro W3" charset="-128"/>
              </a:rPr>
              <a:t>1,977,376</a:t>
            </a:r>
            <a:r>
              <a:rPr lang="ja-JP" altLang="en-US" sz="1200">
                <a:solidFill>
                  <a:schemeClr val="tx1">
                    <a:lumMod val="65000"/>
                    <a:lumOff val="35000"/>
                  </a:schemeClr>
                </a:solidFill>
                <a:latin typeface="+mn-ea"/>
                <a:cs typeface="Hiragino Kaku Gothic Pro W3" charset="-128"/>
              </a:rPr>
              <a:t>／仮受金</a:t>
            </a:r>
            <a:r>
              <a:rPr lang="en-US" altLang="ja-JP" sz="1200">
                <a:solidFill>
                  <a:schemeClr val="tx1">
                    <a:lumMod val="65000"/>
                    <a:lumOff val="35000"/>
                  </a:schemeClr>
                </a:solidFill>
                <a:latin typeface="+mn-ea"/>
                <a:cs typeface="Hiragino Kaku Gothic Pro W3" charset="-128"/>
              </a:rPr>
              <a:t>1,977,376</a:t>
            </a:r>
            <a:r>
              <a:rPr lang="ja-JP" altLang="en-US" sz="1200">
                <a:solidFill>
                  <a:schemeClr val="tx1">
                    <a:lumMod val="65000"/>
                    <a:lumOff val="35000"/>
                  </a:schemeClr>
                </a:solidFill>
                <a:latin typeface="+mn-ea"/>
                <a:cs typeface="Hiragino Kaku Gothic Pro W3" charset="-128"/>
              </a:rPr>
              <a:t>　　　←伝票①</a:t>
            </a:r>
            <a:endParaRPr lang="en-US" altLang="ja-JP" sz="1200">
              <a:solidFill>
                <a:schemeClr val="tx1">
                  <a:lumMod val="65000"/>
                  <a:lumOff val="35000"/>
                </a:schemeClr>
              </a:solidFill>
              <a:latin typeface="+mn-ea"/>
              <a:cs typeface="Hiragino Kaku Gothic Pro W3" charset="-128"/>
            </a:endParaRPr>
          </a:p>
          <a:p>
            <a:pPr marL="71438">
              <a:lnSpc>
                <a:spcPts val="1500"/>
              </a:lnSpc>
            </a:pPr>
            <a:r>
              <a:rPr lang="ja-JP" altLang="en-US" sz="1200">
                <a:solidFill>
                  <a:schemeClr val="tx1">
                    <a:lumMod val="65000"/>
                    <a:lumOff val="35000"/>
                  </a:schemeClr>
                </a:solidFill>
                <a:latin typeface="+mn-ea"/>
                <a:cs typeface="Hiragino Kaku Gothic Pro W3" charset="-128"/>
              </a:rPr>
              <a:t>売掛金</a:t>
            </a:r>
            <a:r>
              <a:rPr lang="en-US" altLang="ja-JP" sz="1200">
                <a:solidFill>
                  <a:schemeClr val="tx1">
                    <a:lumMod val="65000"/>
                    <a:lumOff val="35000"/>
                  </a:schemeClr>
                </a:solidFill>
                <a:latin typeface="+mn-ea"/>
                <a:cs typeface="Hiragino Kaku Gothic Pro W3" charset="-128"/>
              </a:rPr>
              <a:t>2,636,500</a:t>
            </a:r>
            <a:r>
              <a:rPr lang="ja-JP" altLang="en-US" sz="1200">
                <a:solidFill>
                  <a:schemeClr val="tx1">
                    <a:lumMod val="65000"/>
                    <a:lumOff val="35000"/>
                  </a:schemeClr>
                </a:solidFill>
                <a:latin typeface="+mn-ea"/>
                <a:cs typeface="Hiragino Kaku Gothic Pro W3" charset="-128"/>
              </a:rPr>
              <a:t>／仮受金</a:t>
            </a:r>
            <a:r>
              <a:rPr lang="en-US" altLang="ja-JP" sz="1200">
                <a:solidFill>
                  <a:schemeClr val="tx1">
                    <a:lumMod val="65000"/>
                    <a:lumOff val="35000"/>
                  </a:schemeClr>
                </a:solidFill>
                <a:latin typeface="+mn-ea"/>
                <a:cs typeface="Hiragino Kaku Gothic Pro W3" charset="-128"/>
              </a:rPr>
              <a:t>2,636,501</a:t>
            </a:r>
            <a:r>
              <a:rPr lang="ja-JP" altLang="en-US" sz="1200">
                <a:solidFill>
                  <a:schemeClr val="tx1">
                    <a:lumMod val="65000"/>
                    <a:lumOff val="35000"/>
                  </a:schemeClr>
                </a:solidFill>
                <a:latin typeface="+mn-ea"/>
                <a:cs typeface="Hiragino Kaku Gothic Pro W3" charset="-128"/>
              </a:rPr>
              <a:t>　　　←伝票②</a:t>
            </a:r>
            <a:endParaRPr lang="en-US" altLang="ja-JP" sz="1200">
              <a:solidFill>
                <a:schemeClr val="tx1">
                  <a:lumMod val="65000"/>
                  <a:lumOff val="35000"/>
                </a:schemeClr>
              </a:solidFill>
              <a:latin typeface="+mn-ea"/>
              <a:cs typeface="Hiragino Kaku Gothic Pro W3" charset="-128"/>
            </a:endParaRPr>
          </a:p>
          <a:p>
            <a:pPr marL="71438">
              <a:lnSpc>
                <a:spcPts val="1500"/>
              </a:lnSpc>
            </a:pPr>
            <a:r>
              <a:rPr lang="ja-JP" altLang="en-US" sz="1200">
                <a:solidFill>
                  <a:schemeClr val="tx1">
                    <a:lumMod val="65000"/>
                    <a:lumOff val="35000"/>
                  </a:schemeClr>
                </a:solidFill>
                <a:latin typeface="+mn-ea"/>
                <a:cs typeface="Hiragino Kaku Gothic Pro W3" charset="-128"/>
              </a:rPr>
              <a:t>売掛金</a:t>
            </a:r>
            <a:r>
              <a:rPr lang="en-US" altLang="ja-JP" sz="1200">
                <a:solidFill>
                  <a:schemeClr val="tx1">
                    <a:lumMod val="65000"/>
                    <a:lumOff val="35000"/>
                  </a:schemeClr>
                </a:solidFill>
                <a:latin typeface="+mn-ea"/>
                <a:cs typeface="Hiragino Kaku Gothic Pro W3" charset="-128"/>
              </a:rPr>
              <a:t>1</a:t>
            </a:r>
          </a:p>
        </p:txBody>
      </p:sp>
      <p:sp>
        <p:nvSpPr>
          <p:cNvPr id="26" name="正方形/長方形 25">
            <a:extLst>
              <a:ext uri="{FF2B5EF4-FFF2-40B4-BE49-F238E27FC236}">
                <a16:creationId xmlns:a16="http://schemas.microsoft.com/office/drawing/2014/main" id="{19686FF3-D963-4DD2-BDCB-D23385DB3E6F}"/>
              </a:ext>
            </a:extLst>
          </p:cNvPr>
          <p:cNvSpPr/>
          <p:nvPr/>
        </p:nvSpPr>
        <p:spPr>
          <a:xfrm>
            <a:off x="6616400" y="5318219"/>
            <a:ext cx="5220000" cy="1131133"/>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71438">
              <a:lnSpc>
                <a:spcPts val="1500"/>
              </a:lnSpc>
            </a:pPr>
            <a:r>
              <a:rPr lang="ja-JP" altLang="en-US" sz="1200">
                <a:solidFill>
                  <a:schemeClr val="tx1">
                    <a:lumMod val="65000"/>
                    <a:lumOff val="35000"/>
                  </a:schemeClr>
                </a:solidFill>
                <a:latin typeface="+mn-ea"/>
                <a:cs typeface="Hiragino Kaku Gothic Pro W3" charset="-128"/>
              </a:rPr>
              <a:t>同一消込の請求書全てを確認してまとめて作成する必要あり</a:t>
            </a:r>
          </a:p>
          <a:p>
            <a:pPr marL="71438">
              <a:lnSpc>
                <a:spcPts val="1500"/>
              </a:lnSpc>
            </a:pPr>
            <a:r>
              <a:rPr lang="ja-JP" altLang="en-US" sz="1200">
                <a:solidFill>
                  <a:schemeClr val="tx1">
                    <a:lumMod val="65000"/>
                    <a:lumOff val="35000"/>
                  </a:schemeClr>
                </a:solidFill>
                <a:latin typeface="+mn-ea"/>
                <a:cs typeface="Hiragino Kaku Gothic Pro W3" charset="-128"/>
              </a:rPr>
              <a:t>└ 消込伝票の反対仕訳になるように作成する</a:t>
            </a:r>
          </a:p>
          <a:p>
            <a:pPr marL="71438">
              <a:lnSpc>
                <a:spcPts val="1500"/>
              </a:lnSpc>
            </a:pPr>
            <a:r>
              <a:rPr lang="ja-JP" altLang="en-US" sz="1200">
                <a:solidFill>
                  <a:schemeClr val="tx1">
                    <a:lumMod val="65000"/>
                    <a:lumOff val="35000"/>
                  </a:schemeClr>
                </a:solidFill>
                <a:latin typeface="+mn-ea"/>
                <a:cs typeface="Hiragino Kaku Gothic Pro W3" charset="-128"/>
              </a:rPr>
              <a:t>売掛金</a:t>
            </a:r>
            <a:r>
              <a:rPr lang="en-US" altLang="ja-JP" sz="1200">
                <a:solidFill>
                  <a:schemeClr val="tx1">
                    <a:lumMod val="65000"/>
                    <a:lumOff val="35000"/>
                  </a:schemeClr>
                </a:solidFill>
                <a:latin typeface="+mn-ea"/>
                <a:cs typeface="Hiragino Kaku Gothic Pro W3" charset="-128"/>
              </a:rPr>
              <a:t>1,977,376</a:t>
            </a:r>
            <a:r>
              <a:rPr lang="ja-JP" altLang="en-US" sz="1200">
                <a:solidFill>
                  <a:schemeClr val="tx1">
                    <a:lumMod val="65000"/>
                    <a:lumOff val="35000"/>
                  </a:schemeClr>
                </a:solidFill>
                <a:latin typeface="+mn-ea"/>
                <a:cs typeface="Hiragino Kaku Gothic Pro W3" charset="-128"/>
              </a:rPr>
              <a:t>／仮受金</a:t>
            </a:r>
            <a:r>
              <a:rPr lang="en-US" altLang="ja-JP" sz="1200">
                <a:solidFill>
                  <a:schemeClr val="tx1">
                    <a:lumMod val="65000"/>
                    <a:lumOff val="35000"/>
                  </a:schemeClr>
                </a:solidFill>
                <a:latin typeface="+mn-ea"/>
                <a:cs typeface="Hiragino Kaku Gothic Pro W3" charset="-128"/>
              </a:rPr>
              <a:t>4,613,877</a:t>
            </a:r>
            <a:r>
              <a:rPr lang="ja-JP" altLang="en-US" sz="1200">
                <a:solidFill>
                  <a:schemeClr val="tx1">
                    <a:lumMod val="65000"/>
                    <a:lumOff val="35000"/>
                  </a:schemeClr>
                </a:solidFill>
                <a:latin typeface="+mn-ea"/>
                <a:cs typeface="Hiragino Kaku Gothic Pro W3" charset="-128"/>
              </a:rPr>
              <a:t>　　　←伝票①（</a:t>
            </a:r>
            <a:r>
              <a:rPr lang="en-US" altLang="ja-JP" sz="1200">
                <a:solidFill>
                  <a:schemeClr val="tx1">
                    <a:lumMod val="65000"/>
                    <a:lumOff val="35000"/>
                  </a:schemeClr>
                </a:solidFill>
                <a:latin typeface="+mn-ea"/>
                <a:cs typeface="Hiragino Kaku Gothic Pro W3" charset="-128"/>
              </a:rPr>
              <a:t>2</a:t>
            </a:r>
            <a:r>
              <a:rPr lang="ja-JP" altLang="en-US" sz="1200">
                <a:solidFill>
                  <a:schemeClr val="tx1">
                    <a:lumMod val="65000"/>
                    <a:lumOff val="35000"/>
                  </a:schemeClr>
                </a:solidFill>
                <a:latin typeface="+mn-ea"/>
                <a:cs typeface="Hiragino Kaku Gothic Pro W3" charset="-128"/>
              </a:rPr>
              <a:t>請求書含む）</a:t>
            </a:r>
            <a:endParaRPr lang="en-US" altLang="ja-JP" sz="1200">
              <a:solidFill>
                <a:schemeClr val="tx1">
                  <a:lumMod val="65000"/>
                  <a:lumOff val="35000"/>
                </a:schemeClr>
              </a:solidFill>
              <a:latin typeface="+mn-ea"/>
              <a:cs typeface="Hiragino Kaku Gothic Pro W3" charset="-128"/>
            </a:endParaRPr>
          </a:p>
          <a:p>
            <a:pPr marL="71438">
              <a:lnSpc>
                <a:spcPts val="1500"/>
              </a:lnSpc>
            </a:pPr>
            <a:r>
              <a:rPr lang="ja-JP" altLang="en-US" sz="1200">
                <a:solidFill>
                  <a:schemeClr val="tx1">
                    <a:lumMod val="65000"/>
                    <a:lumOff val="35000"/>
                  </a:schemeClr>
                </a:solidFill>
                <a:latin typeface="+mn-ea"/>
                <a:cs typeface="Hiragino Kaku Gothic Pro W3" charset="-128"/>
              </a:rPr>
              <a:t>売掛金</a:t>
            </a:r>
            <a:r>
              <a:rPr lang="en-US" altLang="ja-JP" sz="1200">
                <a:solidFill>
                  <a:schemeClr val="tx1">
                    <a:lumMod val="65000"/>
                    <a:lumOff val="35000"/>
                  </a:schemeClr>
                </a:solidFill>
                <a:latin typeface="+mn-ea"/>
                <a:cs typeface="Hiragino Kaku Gothic Pro W3" charset="-128"/>
              </a:rPr>
              <a:t>2,636,500</a:t>
            </a:r>
            <a:r>
              <a:rPr lang="ja-JP" altLang="en-US" sz="1200">
                <a:solidFill>
                  <a:schemeClr val="tx1">
                    <a:lumMod val="65000"/>
                    <a:lumOff val="35000"/>
                  </a:schemeClr>
                </a:solidFill>
                <a:latin typeface="+mn-ea"/>
                <a:cs typeface="Hiragino Kaku Gothic Pro W3" charset="-128"/>
              </a:rPr>
              <a:t>／</a:t>
            </a:r>
          </a:p>
          <a:p>
            <a:pPr marL="71438">
              <a:lnSpc>
                <a:spcPts val="1500"/>
              </a:lnSpc>
            </a:pPr>
            <a:r>
              <a:rPr lang="ja-JP" altLang="en-US" sz="1200">
                <a:solidFill>
                  <a:schemeClr val="tx1">
                    <a:lumMod val="65000"/>
                    <a:lumOff val="35000"/>
                  </a:schemeClr>
                </a:solidFill>
                <a:latin typeface="+mn-ea"/>
                <a:cs typeface="Hiragino Kaku Gothic Pro W3" charset="-128"/>
              </a:rPr>
              <a:t>雑収入</a:t>
            </a:r>
            <a:r>
              <a:rPr lang="en-US" altLang="ja-JP" sz="1200">
                <a:solidFill>
                  <a:schemeClr val="tx1">
                    <a:lumMod val="65000"/>
                    <a:lumOff val="35000"/>
                  </a:schemeClr>
                </a:solidFill>
                <a:latin typeface="+mn-ea"/>
                <a:cs typeface="Hiragino Kaku Gothic Pro W3" charset="-128"/>
              </a:rPr>
              <a:t>1             </a:t>
            </a:r>
            <a:r>
              <a:rPr lang="ja-JP" altLang="en-US" sz="1200">
                <a:solidFill>
                  <a:schemeClr val="tx1">
                    <a:lumMod val="65000"/>
                    <a:lumOff val="35000"/>
                  </a:schemeClr>
                </a:solidFill>
                <a:latin typeface="+mn-ea"/>
                <a:cs typeface="Hiragino Kaku Gothic Pro W3" charset="-128"/>
              </a:rPr>
              <a:t>／</a:t>
            </a:r>
          </a:p>
        </p:txBody>
      </p:sp>
      <p:grpSp>
        <p:nvGrpSpPr>
          <p:cNvPr id="40" name="グループ化 39">
            <a:extLst>
              <a:ext uri="{FF2B5EF4-FFF2-40B4-BE49-F238E27FC236}">
                <a16:creationId xmlns:a16="http://schemas.microsoft.com/office/drawing/2014/main" id="{4ACFB9B6-9DB8-33EE-E16B-944F71EB9057}"/>
              </a:ext>
            </a:extLst>
          </p:cNvPr>
          <p:cNvGrpSpPr/>
          <p:nvPr/>
        </p:nvGrpSpPr>
        <p:grpSpPr>
          <a:xfrm>
            <a:off x="355601" y="2473065"/>
            <a:ext cx="775936" cy="3976284"/>
            <a:chOff x="203201" y="2473065"/>
            <a:chExt cx="775936" cy="3976284"/>
          </a:xfrm>
        </p:grpSpPr>
        <p:sp>
          <p:nvSpPr>
            <p:cNvPr id="27" name="正方形/長方形 26">
              <a:extLst>
                <a:ext uri="{FF2B5EF4-FFF2-40B4-BE49-F238E27FC236}">
                  <a16:creationId xmlns:a16="http://schemas.microsoft.com/office/drawing/2014/main" id="{2CD0436A-E01D-F48D-A2E6-87E4CFF762F7}"/>
                </a:ext>
              </a:extLst>
            </p:cNvPr>
            <p:cNvSpPr/>
            <p:nvPr/>
          </p:nvSpPr>
          <p:spPr>
            <a:xfrm>
              <a:off x="203201" y="2473065"/>
              <a:ext cx="775936" cy="1060696"/>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71438" algn="ctr">
                <a:lnSpc>
                  <a:spcPts val="1500"/>
                </a:lnSpc>
              </a:pPr>
              <a:r>
                <a:rPr lang="ja-JP" altLang="en-US" sz="1200">
                  <a:solidFill>
                    <a:schemeClr val="tx1">
                      <a:lumMod val="65000"/>
                      <a:lumOff val="35000"/>
                    </a:schemeClr>
                  </a:solidFill>
                  <a:latin typeface="+mn-ea"/>
                  <a:cs typeface="Hiragino Kaku Gothic Pro W3" charset="-128"/>
                </a:rPr>
                <a:t>消込</a:t>
              </a:r>
              <a:endParaRPr lang="en-US" altLang="ja-JP" sz="1200">
                <a:solidFill>
                  <a:schemeClr val="tx1">
                    <a:lumMod val="65000"/>
                    <a:lumOff val="35000"/>
                  </a:schemeClr>
                </a:solidFill>
                <a:latin typeface="+mn-ea"/>
                <a:cs typeface="Hiragino Kaku Gothic Pro W3" charset="-128"/>
              </a:endParaRPr>
            </a:p>
            <a:p>
              <a:pPr marL="71438" algn="ctr">
                <a:lnSpc>
                  <a:spcPts val="1500"/>
                </a:lnSpc>
              </a:pPr>
              <a:r>
                <a:rPr lang="ja-JP" altLang="en-US" sz="1200">
                  <a:solidFill>
                    <a:schemeClr val="tx1">
                      <a:lumMod val="65000"/>
                      <a:lumOff val="35000"/>
                    </a:schemeClr>
                  </a:solidFill>
                  <a:latin typeface="+mn-ea"/>
                  <a:cs typeface="Hiragino Kaku Gothic Pro W3" charset="-128"/>
                </a:rPr>
                <a:t>パターン</a:t>
              </a:r>
              <a:endParaRPr lang="en-US" altLang="ja-JP" sz="1200">
                <a:solidFill>
                  <a:schemeClr val="tx1">
                    <a:lumMod val="65000"/>
                    <a:lumOff val="35000"/>
                  </a:schemeClr>
                </a:solidFill>
                <a:latin typeface="+mn-ea"/>
                <a:cs typeface="Hiragino Kaku Gothic Pro W3" charset="-128"/>
              </a:endParaRPr>
            </a:p>
          </p:txBody>
        </p:sp>
        <p:sp>
          <p:nvSpPr>
            <p:cNvPr id="28" name="正方形/長方形 27">
              <a:extLst>
                <a:ext uri="{FF2B5EF4-FFF2-40B4-BE49-F238E27FC236}">
                  <a16:creationId xmlns:a16="http://schemas.microsoft.com/office/drawing/2014/main" id="{0C699E9F-A0A3-09E9-351A-A2675E61C9C0}"/>
                </a:ext>
              </a:extLst>
            </p:cNvPr>
            <p:cNvSpPr/>
            <p:nvPr/>
          </p:nvSpPr>
          <p:spPr>
            <a:xfrm>
              <a:off x="203201" y="3610427"/>
              <a:ext cx="775936" cy="1631123"/>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71438" algn="ctr">
                <a:lnSpc>
                  <a:spcPts val="1500"/>
                </a:lnSpc>
              </a:pPr>
              <a:r>
                <a:rPr lang="en-US" altLang="ja-JP" sz="1200">
                  <a:solidFill>
                    <a:schemeClr val="tx1">
                      <a:lumMod val="65000"/>
                      <a:lumOff val="35000"/>
                    </a:schemeClr>
                  </a:solidFill>
                  <a:latin typeface="+mn-ea"/>
                  <a:cs typeface="Hiragino Kaku Gothic Pro W3" charset="-128"/>
                </a:rPr>
                <a:t>ZD</a:t>
              </a:r>
              <a:r>
                <a:rPr lang="ja-JP" altLang="en-US" sz="1200">
                  <a:solidFill>
                    <a:schemeClr val="tx1">
                      <a:lumMod val="65000"/>
                      <a:lumOff val="35000"/>
                    </a:schemeClr>
                  </a:solidFill>
                  <a:latin typeface="+mn-ea"/>
                  <a:cs typeface="Hiragino Kaku Gothic Pro W3" charset="-128"/>
                </a:rPr>
                <a:t>ツール課題</a:t>
              </a:r>
              <a:endParaRPr lang="en-US" altLang="ja-JP" sz="1200">
                <a:solidFill>
                  <a:schemeClr val="tx1">
                    <a:lumMod val="65000"/>
                    <a:lumOff val="35000"/>
                  </a:schemeClr>
                </a:solidFill>
                <a:latin typeface="+mn-ea"/>
                <a:cs typeface="Hiragino Kaku Gothic Pro W3" charset="-128"/>
              </a:endParaRPr>
            </a:p>
          </p:txBody>
        </p:sp>
        <p:sp>
          <p:nvSpPr>
            <p:cNvPr id="29" name="正方形/長方形 28">
              <a:extLst>
                <a:ext uri="{FF2B5EF4-FFF2-40B4-BE49-F238E27FC236}">
                  <a16:creationId xmlns:a16="http://schemas.microsoft.com/office/drawing/2014/main" id="{C80045EB-1974-3211-76D9-16A54043FD6F}"/>
                </a:ext>
              </a:extLst>
            </p:cNvPr>
            <p:cNvSpPr/>
            <p:nvPr/>
          </p:nvSpPr>
          <p:spPr>
            <a:xfrm>
              <a:off x="203201" y="5318216"/>
              <a:ext cx="775936" cy="1131133"/>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71438" algn="ctr">
                <a:lnSpc>
                  <a:spcPts val="1500"/>
                </a:lnSpc>
              </a:pPr>
              <a:r>
                <a:rPr lang="ja-JP" altLang="en-US" sz="1200">
                  <a:solidFill>
                    <a:schemeClr val="tx1">
                      <a:lumMod val="65000"/>
                      <a:lumOff val="35000"/>
                    </a:schemeClr>
                  </a:solidFill>
                  <a:latin typeface="+mn-ea"/>
                  <a:cs typeface="Hiragino Kaku Gothic Pro W3" charset="-128"/>
                </a:rPr>
                <a:t>ツールでの</a:t>
              </a:r>
              <a:endParaRPr lang="en-US" altLang="ja-JP" sz="1200">
                <a:solidFill>
                  <a:schemeClr val="tx1">
                    <a:lumMod val="65000"/>
                    <a:lumOff val="35000"/>
                  </a:schemeClr>
                </a:solidFill>
                <a:latin typeface="+mn-ea"/>
                <a:cs typeface="Hiragino Kaku Gothic Pro W3" charset="-128"/>
              </a:endParaRPr>
            </a:p>
            <a:p>
              <a:pPr marL="71438" algn="ctr">
                <a:lnSpc>
                  <a:spcPts val="1500"/>
                </a:lnSpc>
              </a:pPr>
              <a:r>
                <a:rPr lang="ja-JP" altLang="en-US" sz="1200">
                  <a:solidFill>
                    <a:schemeClr val="tx1">
                      <a:lumMod val="65000"/>
                      <a:lumOff val="35000"/>
                    </a:schemeClr>
                  </a:solidFill>
                  <a:latin typeface="+mn-ea"/>
                  <a:cs typeface="Hiragino Kaku Gothic Pro W3" charset="-128"/>
                </a:rPr>
                <a:t>解決策</a:t>
              </a:r>
              <a:endParaRPr lang="en-US" altLang="ja-JP" sz="1200">
                <a:solidFill>
                  <a:schemeClr val="tx1">
                    <a:lumMod val="65000"/>
                    <a:lumOff val="35000"/>
                  </a:schemeClr>
                </a:solidFill>
                <a:latin typeface="+mn-ea"/>
                <a:cs typeface="Hiragino Kaku Gothic Pro W3" charset="-128"/>
              </a:endParaRPr>
            </a:p>
          </p:txBody>
        </p:sp>
      </p:grpSp>
      <p:cxnSp>
        <p:nvCxnSpPr>
          <p:cNvPr id="31" name="直線コネクタ 30">
            <a:extLst>
              <a:ext uri="{FF2B5EF4-FFF2-40B4-BE49-F238E27FC236}">
                <a16:creationId xmlns:a16="http://schemas.microsoft.com/office/drawing/2014/main" id="{FDC5CA20-3397-8995-803D-B191BCE34EE3}"/>
              </a:ext>
            </a:extLst>
          </p:cNvPr>
          <p:cNvCxnSpPr>
            <a:cxnSpLocks/>
          </p:cNvCxnSpPr>
          <p:nvPr/>
        </p:nvCxnSpPr>
        <p:spPr>
          <a:xfrm>
            <a:off x="1171119" y="2380214"/>
            <a:ext cx="5220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D0C1639B-A6C4-DC69-399D-1A95F8A9C478}"/>
              </a:ext>
            </a:extLst>
          </p:cNvPr>
          <p:cNvCxnSpPr>
            <a:cxnSpLocks/>
          </p:cNvCxnSpPr>
          <p:nvPr/>
        </p:nvCxnSpPr>
        <p:spPr>
          <a:xfrm>
            <a:off x="6616400" y="2380214"/>
            <a:ext cx="5220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4B005954-3D33-24C4-E1CA-E8338C10B5AF}"/>
              </a:ext>
            </a:extLst>
          </p:cNvPr>
          <p:cNvCxnSpPr>
            <a:cxnSpLocks/>
          </p:cNvCxnSpPr>
          <p:nvPr/>
        </p:nvCxnSpPr>
        <p:spPr>
          <a:xfrm>
            <a:off x="1171119" y="3572094"/>
            <a:ext cx="1062720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CB6F4D04-752B-ABB7-672B-63B561310603}"/>
              </a:ext>
            </a:extLst>
          </p:cNvPr>
          <p:cNvCxnSpPr>
            <a:cxnSpLocks/>
          </p:cNvCxnSpPr>
          <p:nvPr/>
        </p:nvCxnSpPr>
        <p:spPr>
          <a:xfrm>
            <a:off x="1171119" y="5279883"/>
            <a:ext cx="1062720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C2B2B746-CF9F-0B53-1355-4C71F51AF993}"/>
              </a:ext>
            </a:extLst>
          </p:cNvPr>
          <p:cNvCxnSpPr>
            <a:cxnSpLocks/>
          </p:cNvCxnSpPr>
          <p:nvPr/>
        </p:nvCxnSpPr>
        <p:spPr>
          <a:xfrm>
            <a:off x="6523551" y="2473065"/>
            <a:ext cx="0" cy="3978000"/>
          </a:xfrm>
          <a:prstGeom prst="line">
            <a:avLst/>
          </a:prstGeom>
          <a:ln>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8" name="正方形/長方形 47">
            <a:extLst>
              <a:ext uri="{FF2B5EF4-FFF2-40B4-BE49-F238E27FC236}">
                <a16:creationId xmlns:a16="http://schemas.microsoft.com/office/drawing/2014/main" id="{B906A3E6-98DA-66CE-7126-5476800B07CB}"/>
              </a:ext>
            </a:extLst>
          </p:cNvPr>
          <p:cNvSpPr/>
          <p:nvPr/>
        </p:nvSpPr>
        <p:spPr>
          <a:xfrm>
            <a:off x="4887589" y="6006689"/>
            <a:ext cx="1442269" cy="545762"/>
          </a:xfrm>
          <a:prstGeom prst="rect">
            <a:avLst/>
          </a:prstGeom>
          <a:solidFill>
            <a:srgbClr val="FFFF99"/>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lang="ja-JP" altLang="en-US" sz="1000">
                <a:solidFill>
                  <a:schemeClr val="accent4">
                    <a:lumMod val="65000"/>
                    <a:lumOff val="35000"/>
                  </a:schemeClr>
                </a:solidFill>
                <a:latin typeface="+mn-ea"/>
                <a:cs typeface="Hiragino Kaku Gothic Pro W3" charset="-128"/>
              </a:rPr>
              <a:t>税差額は請求書</a:t>
            </a:r>
            <a:r>
              <a:rPr lang="en-US" altLang="ja-JP" sz="1000">
                <a:solidFill>
                  <a:schemeClr val="accent4">
                    <a:lumMod val="65000"/>
                    <a:lumOff val="35000"/>
                  </a:schemeClr>
                </a:solidFill>
                <a:latin typeface="+mn-ea"/>
                <a:cs typeface="Hiragino Kaku Gothic Pro W3" charset="-128"/>
              </a:rPr>
              <a:t>B</a:t>
            </a:r>
            <a:r>
              <a:rPr lang="ja-JP" altLang="en-US" sz="1000">
                <a:solidFill>
                  <a:schemeClr val="accent4">
                    <a:lumMod val="65000"/>
                    <a:lumOff val="35000"/>
                  </a:schemeClr>
                </a:solidFill>
                <a:latin typeface="+mn-ea"/>
                <a:cs typeface="Hiragino Kaku Gothic Pro W3" charset="-128"/>
              </a:rPr>
              <a:t>由来と判断可能</a:t>
            </a:r>
            <a:endParaRPr lang="en-US" altLang="ja-JP" sz="1000">
              <a:solidFill>
                <a:schemeClr val="accent4">
                  <a:lumMod val="65000"/>
                  <a:lumOff val="35000"/>
                </a:schemeClr>
              </a:solidFill>
              <a:latin typeface="+mn-ea"/>
              <a:cs typeface="Hiragino Kaku Gothic Pro W3" charset="-128"/>
            </a:endParaRPr>
          </a:p>
          <a:p>
            <a:r>
              <a:rPr lang="ja-JP" altLang="en-US" sz="1000">
                <a:solidFill>
                  <a:schemeClr val="accent4">
                    <a:lumMod val="65000"/>
                    <a:lumOff val="35000"/>
                  </a:schemeClr>
                </a:solidFill>
                <a:latin typeface="+mn-ea"/>
                <a:cs typeface="Hiragino Kaku Gothic Pro W3" charset="-128"/>
              </a:rPr>
              <a:t>└ </a:t>
            </a:r>
            <a:r>
              <a:rPr kumimoji="1" lang="en-US" altLang="ja-JP" sz="900">
                <a:solidFill>
                  <a:schemeClr val="accent4">
                    <a:lumMod val="65000"/>
                    <a:lumOff val="35000"/>
                  </a:schemeClr>
                </a:solidFill>
                <a:latin typeface="+mn-ea"/>
                <a:cs typeface="Hiragino Kaku Gothic Pro W3" charset="-128"/>
              </a:rPr>
              <a:t>2</a:t>
            </a:r>
            <a:r>
              <a:rPr kumimoji="1" lang="ja-JP" altLang="en-US" sz="900">
                <a:solidFill>
                  <a:schemeClr val="accent4">
                    <a:lumMod val="65000"/>
                    <a:lumOff val="35000"/>
                  </a:schemeClr>
                </a:solidFill>
                <a:latin typeface="+mn-ea"/>
                <a:cs typeface="Hiragino Kaku Gothic Pro W3" charset="-128"/>
              </a:rPr>
              <a:t>伝票で作成可能</a:t>
            </a:r>
          </a:p>
        </p:txBody>
      </p:sp>
      <p:sp>
        <p:nvSpPr>
          <p:cNvPr id="49" name="正方形/長方形 48">
            <a:extLst>
              <a:ext uri="{FF2B5EF4-FFF2-40B4-BE49-F238E27FC236}">
                <a16:creationId xmlns:a16="http://schemas.microsoft.com/office/drawing/2014/main" id="{9AE7EB19-46AB-3DF2-1500-3FF21434C891}"/>
              </a:ext>
            </a:extLst>
          </p:cNvPr>
          <p:cNvSpPr/>
          <p:nvPr/>
        </p:nvSpPr>
        <p:spPr>
          <a:xfrm>
            <a:off x="9736084" y="6030273"/>
            <a:ext cx="2455915" cy="838151"/>
          </a:xfrm>
          <a:prstGeom prst="rect">
            <a:avLst/>
          </a:prstGeom>
          <a:solidFill>
            <a:srgbClr val="FFFF99"/>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lang="ja-JP" altLang="en-US" sz="1000">
                <a:solidFill>
                  <a:schemeClr val="accent4">
                    <a:lumMod val="65000"/>
                    <a:lumOff val="35000"/>
                  </a:schemeClr>
                </a:solidFill>
                <a:latin typeface="+mn-ea"/>
                <a:cs typeface="Hiragino Kaku Gothic Pro W3" charset="-128"/>
              </a:rPr>
              <a:t>雑収入はどちらの請求書のものでもない</a:t>
            </a:r>
            <a:endParaRPr lang="en-US" altLang="ja-JP" sz="1000">
              <a:solidFill>
                <a:schemeClr val="accent4">
                  <a:lumMod val="65000"/>
                  <a:lumOff val="35000"/>
                </a:schemeClr>
              </a:solidFill>
              <a:latin typeface="+mn-ea"/>
              <a:cs typeface="Hiragino Kaku Gothic Pro W3" charset="-128"/>
            </a:endParaRPr>
          </a:p>
          <a:p>
            <a:r>
              <a:rPr lang="ja-JP" altLang="en-US" sz="1000">
                <a:solidFill>
                  <a:schemeClr val="accent4">
                    <a:lumMod val="65000"/>
                    <a:lumOff val="35000"/>
                  </a:schemeClr>
                </a:solidFill>
                <a:latin typeface="+mn-ea"/>
                <a:cs typeface="Hiragino Kaku Gothic Pro W3" charset="-128"/>
              </a:rPr>
              <a:t>└ </a:t>
            </a:r>
            <a:r>
              <a:rPr lang="en-US" altLang="ja-JP" sz="900">
                <a:solidFill>
                  <a:schemeClr val="accent4">
                    <a:lumMod val="65000"/>
                    <a:lumOff val="35000"/>
                  </a:schemeClr>
                </a:solidFill>
                <a:latin typeface="+mn-ea"/>
                <a:cs typeface="Hiragino Kaku Gothic Pro W3" charset="-128"/>
              </a:rPr>
              <a:t>1</a:t>
            </a:r>
            <a:r>
              <a:rPr kumimoji="1" lang="ja-JP" altLang="en-US" sz="900">
                <a:solidFill>
                  <a:schemeClr val="accent4">
                    <a:lumMod val="65000"/>
                    <a:lumOff val="35000"/>
                  </a:schemeClr>
                </a:solidFill>
                <a:latin typeface="+mn-ea"/>
                <a:cs typeface="Hiragino Kaku Gothic Pro W3" charset="-128"/>
              </a:rPr>
              <a:t>伝票で作成</a:t>
            </a:r>
            <a:r>
              <a:rPr kumimoji="1" lang="en-US" altLang="ja-JP" sz="900">
                <a:solidFill>
                  <a:schemeClr val="accent4">
                    <a:lumMod val="65000"/>
                    <a:lumOff val="35000"/>
                  </a:schemeClr>
                </a:solidFill>
                <a:latin typeface="+mn-ea"/>
                <a:cs typeface="Hiragino Kaku Gothic Pro W3" charset="-128"/>
              </a:rPr>
              <a:t>(A</a:t>
            </a:r>
            <a:r>
              <a:rPr kumimoji="1" lang="ja-JP" altLang="en-US" sz="900">
                <a:solidFill>
                  <a:schemeClr val="accent4">
                    <a:lumMod val="65000"/>
                    <a:lumOff val="35000"/>
                  </a:schemeClr>
                </a:solidFill>
                <a:latin typeface="+mn-ea"/>
                <a:cs typeface="Hiragino Kaku Gothic Pro W3" charset="-128"/>
              </a:rPr>
              <a:t>だけでよくても</a:t>
            </a:r>
            <a:r>
              <a:rPr kumimoji="1" lang="en-US" altLang="ja-JP" sz="900">
                <a:solidFill>
                  <a:schemeClr val="accent4">
                    <a:lumMod val="65000"/>
                    <a:lumOff val="35000"/>
                  </a:schemeClr>
                </a:solidFill>
                <a:latin typeface="+mn-ea"/>
                <a:cs typeface="Hiragino Kaku Gothic Pro W3" charset="-128"/>
              </a:rPr>
              <a:t>B</a:t>
            </a:r>
            <a:r>
              <a:rPr kumimoji="1" lang="ja-JP" altLang="en-US" sz="900">
                <a:solidFill>
                  <a:schemeClr val="accent4">
                    <a:lumMod val="65000"/>
                    <a:lumOff val="35000"/>
                  </a:schemeClr>
                </a:solidFill>
                <a:latin typeface="+mn-ea"/>
                <a:cs typeface="Hiragino Kaku Gothic Pro W3" charset="-128"/>
              </a:rPr>
              <a:t>も作成する</a:t>
            </a:r>
            <a:r>
              <a:rPr kumimoji="1" lang="en-US" altLang="ja-JP" sz="900">
                <a:solidFill>
                  <a:schemeClr val="accent4">
                    <a:lumMod val="65000"/>
                    <a:lumOff val="35000"/>
                  </a:schemeClr>
                </a:solidFill>
                <a:latin typeface="+mn-ea"/>
                <a:cs typeface="Hiragino Kaku Gothic Pro W3" charset="-128"/>
              </a:rPr>
              <a:t>)</a:t>
            </a:r>
          </a:p>
          <a:p>
            <a:r>
              <a:rPr lang="ja-JP" altLang="en-US" sz="900">
                <a:solidFill>
                  <a:schemeClr val="accent4">
                    <a:lumMod val="65000"/>
                    <a:lumOff val="35000"/>
                  </a:schemeClr>
                </a:solidFill>
                <a:latin typeface="+mn-ea"/>
                <a:cs typeface="Hiragino Kaku Gothic Pro W3" charset="-128"/>
              </a:rPr>
              <a:t>└ </a:t>
            </a:r>
            <a:r>
              <a:rPr lang="ja-JP" altLang="en-US" sz="900" b="1">
                <a:solidFill>
                  <a:schemeClr val="accent4">
                    <a:lumMod val="65000"/>
                    <a:lumOff val="35000"/>
                  </a:schemeClr>
                </a:solidFill>
                <a:latin typeface="+mn-ea"/>
                <a:cs typeface="Hiragino Kaku Gothic Pro W3" charset="-128"/>
              </a:rPr>
              <a:t>複数請求書が</a:t>
            </a:r>
            <a:r>
              <a:rPr lang="en-US" altLang="ja-JP" sz="900" b="1">
                <a:solidFill>
                  <a:schemeClr val="accent4">
                    <a:lumMod val="65000"/>
                    <a:lumOff val="35000"/>
                  </a:schemeClr>
                </a:solidFill>
                <a:latin typeface="+mn-ea"/>
                <a:cs typeface="Hiragino Kaku Gothic Pro W3" charset="-128"/>
              </a:rPr>
              <a:t>1</a:t>
            </a:r>
            <a:r>
              <a:rPr lang="ja-JP" altLang="en-US" sz="900" b="1">
                <a:solidFill>
                  <a:schemeClr val="accent4">
                    <a:lumMod val="65000"/>
                    <a:lumOff val="35000"/>
                  </a:schemeClr>
                </a:solidFill>
                <a:latin typeface="+mn-ea"/>
                <a:cs typeface="Hiragino Kaku Gothic Pro W3" charset="-128"/>
              </a:rPr>
              <a:t>伝票にまとまる</a:t>
            </a:r>
            <a:r>
              <a:rPr lang="ja-JP" altLang="en-US" sz="900">
                <a:solidFill>
                  <a:schemeClr val="accent4">
                    <a:lumMod val="65000"/>
                    <a:lumOff val="35000"/>
                  </a:schemeClr>
                </a:solidFill>
                <a:latin typeface="+mn-ea"/>
                <a:cs typeface="Hiragino Kaku Gothic Pro W3" charset="-128"/>
              </a:rPr>
              <a:t>のは請求伝票の側面で</a:t>
            </a:r>
            <a:r>
              <a:rPr lang="en-US" altLang="ja-JP" sz="900">
                <a:solidFill>
                  <a:schemeClr val="accent4">
                    <a:lumMod val="65000"/>
                    <a:lumOff val="35000"/>
                  </a:schemeClr>
                </a:solidFill>
                <a:latin typeface="+mn-ea"/>
                <a:cs typeface="Hiragino Kaku Gothic Pro W3" charset="-128"/>
              </a:rPr>
              <a:t>OK</a:t>
            </a:r>
            <a:r>
              <a:rPr lang="ja-JP" altLang="en-US" sz="900">
                <a:solidFill>
                  <a:schemeClr val="accent4">
                    <a:lumMod val="65000"/>
                    <a:lumOff val="35000"/>
                  </a:schemeClr>
                </a:solidFill>
                <a:latin typeface="+mn-ea"/>
                <a:cs typeface="Hiragino Kaku Gothic Pro W3" charset="-128"/>
              </a:rPr>
              <a:t>？取消とか問題ないか？</a:t>
            </a:r>
            <a:endParaRPr lang="en-US" altLang="ja-JP" sz="900">
              <a:solidFill>
                <a:schemeClr val="accent4">
                  <a:lumMod val="65000"/>
                  <a:lumOff val="35000"/>
                </a:schemeClr>
              </a:solidFill>
              <a:latin typeface="+mn-ea"/>
              <a:cs typeface="Hiragino Kaku Gothic Pro W3" charset="-128"/>
            </a:endParaRPr>
          </a:p>
        </p:txBody>
      </p:sp>
      <p:cxnSp>
        <p:nvCxnSpPr>
          <p:cNvPr id="54" name="直線コネクタ 53">
            <a:extLst>
              <a:ext uri="{FF2B5EF4-FFF2-40B4-BE49-F238E27FC236}">
                <a16:creationId xmlns:a16="http://schemas.microsoft.com/office/drawing/2014/main" id="{9CA7C8E8-E823-5F68-EF5B-F0731E35B239}"/>
              </a:ext>
            </a:extLst>
          </p:cNvPr>
          <p:cNvCxnSpPr>
            <a:cxnSpLocks/>
            <a:stCxn id="48" idx="1"/>
          </p:cNvCxnSpPr>
          <p:nvPr/>
        </p:nvCxnSpPr>
        <p:spPr>
          <a:xfrm flipH="1" flipV="1">
            <a:off x="4159254" y="6225023"/>
            <a:ext cx="728335" cy="54547"/>
          </a:xfrm>
          <a:prstGeom prst="line">
            <a:avLst/>
          </a:prstGeom>
          <a:ln>
            <a:solidFill>
              <a:schemeClr val="bg1">
                <a:lumMod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16BDC982-CAE2-A7AA-C02B-72C63ADF715F}"/>
              </a:ext>
            </a:extLst>
          </p:cNvPr>
          <p:cNvCxnSpPr>
            <a:cxnSpLocks/>
            <a:stCxn id="49" idx="1"/>
          </p:cNvCxnSpPr>
          <p:nvPr/>
        </p:nvCxnSpPr>
        <p:spPr>
          <a:xfrm flipH="1" flipV="1">
            <a:off x="9396849" y="6225023"/>
            <a:ext cx="339235" cy="224326"/>
          </a:xfrm>
          <a:prstGeom prst="line">
            <a:avLst/>
          </a:prstGeom>
          <a:ln>
            <a:solidFill>
              <a:schemeClr val="bg1">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66" name="正方形/長方形 65">
            <a:extLst>
              <a:ext uri="{FF2B5EF4-FFF2-40B4-BE49-F238E27FC236}">
                <a16:creationId xmlns:a16="http://schemas.microsoft.com/office/drawing/2014/main" id="{A1952747-33B4-9ED3-AC55-74D6B6EC9B74}"/>
              </a:ext>
            </a:extLst>
          </p:cNvPr>
          <p:cNvSpPr/>
          <p:nvPr/>
        </p:nvSpPr>
        <p:spPr>
          <a:xfrm>
            <a:off x="9960302" y="4037480"/>
            <a:ext cx="1876097" cy="838151"/>
          </a:xfrm>
          <a:prstGeom prst="rect">
            <a:avLst/>
          </a:prstGeom>
          <a:solidFill>
            <a:srgbClr val="FFFF99"/>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kumimoji="1" lang="ja-JP" altLang="en-US" sz="900">
                <a:solidFill>
                  <a:schemeClr val="accent4">
                    <a:lumMod val="65000"/>
                    <a:lumOff val="35000"/>
                  </a:schemeClr>
                </a:solidFill>
                <a:latin typeface="+mn-ea"/>
                <a:cs typeface="Hiragino Kaku Gothic Pro W3" charset="-128"/>
              </a:rPr>
              <a:t>振込手数料（</a:t>
            </a:r>
            <a:r>
              <a:rPr kumimoji="1" lang="en-US" altLang="ja-JP" sz="900">
                <a:solidFill>
                  <a:schemeClr val="accent4">
                    <a:lumMod val="65000"/>
                    <a:lumOff val="35000"/>
                  </a:schemeClr>
                </a:solidFill>
                <a:latin typeface="+mn-ea"/>
                <a:cs typeface="Hiragino Kaku Gothic Pro W3" charset="-128"/>
              </a:rPr>
              <a:t>880</a:t>
            </a:r>
            <a:r>
              <a:rPr kumimoji="1" lang="ja-JP" altLang="en-US" sz="900">
                <a:solidFill>
                  <a:schemeClr val="accent4">
                    <a:lumMod val="65000"/>
                    <a:lumOff val="35000"/>
                  </a:schemeClr>
                </a:solidFill>
                <a:latin typeface="+mn-ea"/>
                <a:cs typeface="Hiragino Kaku Gothic Pro W3" charset="-128"/>
              </a:rPr>
              <a:t>円、等）も２重計上される可能性あり</a:t>
            </a:r>
            <a:endParaRPr lang="en-US" altLang="ja-JP" sz="900">
              <a:solidFill>
                <a:schemeClr val="accent4">
                  <a:lumMod val="65000"/>
                  <a:lumOff val="35000"/>
                </a:schemeClr>
              </a:solidFill>
              <a:latin typeface="+mn-ea"/>
              <a:cs typeface="Hiragino Kaku Gothic Pro W3" charset="-128"/>
            </a:endParaRPr>
          </a:p>
          <a:p>
            <a:r>
              <a:rPr kumimoji="1" lang="ja-JP" altLang="en-US" sz="900">
                <a:solidFill>
                  <a:schemeClr val="accent4">
                    <a:lumMod val="65000"/>
                    <a:lumOff val="35000"/>
                  </a:schemeClr>
                </a:solidFill>
                <a:latin typeface="+mn-ea"/>
                <a:cs typeface="Hiragino Kaku Gothic Pro W3" charset="-128"/>
              </a:rPr>
              <a:t>└ 振替伝票で調整（経理運用）？</a:t>
            </a:r>
            <a:endParaRPr kumimoji="1" lang="en-US" altLang="ja-JP" sz="900">
              <a:solidFill>
                <a:schemeClr val="accent4">
                  <a:lumMod val="65000"/>
                  <a:lumOff val="35000"/>
                </a:schemeClr>
              </a:solidFill>
              <a:latin typeface="+mn-ea"/>
              <a:cs typeface="Hiragino Kaku Gothic Pro W3" charset="-128"/>
            </a:endParaRPr>
          </a:p>
        </p:txBody>
      </p:sp>
      <p:cxnSp>
        <p:nvCxnSpPr>
          <p:cNvPr id="67" name="直線コネクタ 66">
            <a:extLst>
              <a:ext uri="{FF2B5EF4-FFF2-40B4-BE49-F238E27FC236}">
                <a16:creationId xmlns:a16="http://schemas.microsoft.com/office/drawing/2014/main" id="{1A148743-77AC-08CA-65D3-3895ECBAD6DA}"/>
              </a:ext>
            </a:extLst>
          </p:cNvPr>
          <p:cNvCxnSpPr>
            <a:cxnSpLocks/>
            <a:stCxn id="66" idx="1"/>
          </p:cNvCxnSpPr>
          <p:nvPr/>
        </p:nvCxnSpPr>
        <p:spPr>
          <a:xfrm flipH="1">
            <a:off x="8883869" y="4456556"/>
            <a:ext cx="1076433" cy="360808"/>
          </a:xfrm>
          <a:prstGeom prst="line">
            <a:avLst/>
          </a:prstGeom>
          <a:ln>
            <a:solidFill>
              <a:schemeClr val="bg1">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正方形/長方形 4">
            <a:extLst>
              <a:ext uri="{FF2B5EF4-FFF2-40B4-BE49-F238E27FC236}">
                <a16:creationId xmlns:a16="http://schemas.microsoft.com/office/drawing/2014/main" id="{46FF9C04-257B-49E9-1661-C9B3C89A8499}"/>
              </a:ext>
            </a:extLst>
          </p:cNvPr>
          <p:cNvSpPr/>
          <p:nvPr/>
        </p:nvSpPr>
        <p:spPr>
          <a:xfrm>
            <a:off x="9713779" y="112141"/>
            <a:ext cx="2275021" cy="349005"/>
          </a:xfrm>
          <a:prstGeom prst="rect">
            <a:avLst/>
          </a:prstGeom>
          <a:solidFill>
            <a:srgbClr val="3F6797"/>
          </a:solidFill>
          <a:ln w="9525">
            <a:solidFill>
              <a:srgbClr val="3F679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altLang="ja-JP" sz="1100">
                <a:solidFill>
                  <a:schemeClr val="bg1"/>
                </a:solidFill>
                <a:latin typeface="Meiryo UI" panose="020B0604030504040204" pitchFamily="50" charset="-128"/>
                <a:ea typeface="Meiryo UI" panose="020B0604030504040204" pitchFamily="50" charset="-128"/>
              </a:rPr>
              <a:t>3/4 </a:t>
            </a:r>
            <a:r>
              <a:rPr lang="ja-JP" altLang="en-US" sz="1100">
                <a:solidFill>
                  <a:schemeClr val="bg1"/>
                </a:solidFill>
                <a:latin typeface="Meiryo UI" panose="020B0604030504040204" pitchFamily="50" charset="-128"/>
                <a:ea typeface="Meiryo UI" panose="020B0604030504040204" pitchFamily="50" charset="-128"/>
              </a:rPr>
              <a:t>とびーさん向け</a:t>
            </a:r>
          </a:p>
        </p:txBody>
      </p:sp>
    </p:spTree>
    <p:extLst>
      <p:ext uri="{BB962C8B-B14F-4D97-AF65-F5344CB8AC3E}">
        <p14:creationId xmlns:p14="http://schemas.microsoft.com/office/powerpoint/2010/main" val="25456891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D945F68-DFAE-49C4-841B-8F39A5D3C2B7}"/>
              </a:ext>
            </a:extLst>
          </p:cNvPr>
          <p:cNvSpPr>
            <a:spLocks noGrp="1"/>
          </p:cNvSpPr>
          <p:nvPr>
            <p:ph type="title"/>
          </p:nvPr>
        </p:nvSpPr>
        <p:spPr>
          <a:xfrm>
            <a:off x="203200" y="152403"/>
            <a:ext cx="9931400" cy="379413"/>
          </a:xfrm>
        </p:spPr>
        <p:txBody>
          <a:bodyPr/>
          <a:lstStyle/>
          <a:p>
            <a:r>
              <a:rPr lang="en-US" altLang="ja-JP">
                <a:solidFill>
                  <a:schemeClr val="tx1">
                    <a:lumMod val="65000"/>
                    <a:lumOff val="35000"/>
                  </a:schemeClr>
                </a:solidFill>
                <a:latin typeface="+mn-ea"/>
                <a:ea typeface="+mn-ea"/>
              </a:rPr>
              <a:t>【</a:t>
            </a:r>
            <a:r>
              <a:rPr lang="ja-JP" altLang="en-US">
                <a:solidFill>
                  <a:schemeClr val="tx1">
                    <a:lumMod val="65000"/>
                    <a:lumOff val="35000"/>
                  </a:schemeClr>
                </a:solidFill>
                <a:latin typeface="+mn-ea"/>
                <a:ea typeface="+mn-ea"/>
              </a:rPr>
              <a:t>確認</a:t>
            </a:r>
            <a:r>
              <a:rPr lang="en-US" altLang="ja-JP">
                <a:solidFill>
                  <a:schemeClr val="tx1">
                    <a:lumMod val="65000"/>
                    <a:lumOff val="35000"/>
                  </a:schemeClr>
                </a:solidFill>
                <a:latin typeface="+mn-ea"/>
                <a:ea typeface="+mn-ea"/>
              </a:rPr>
              <a:t>】</a:t>
            </a:r>
            <a:r>
              <a:rPr lang="ja-JP" altLang="en-US">
                <a:solidFill>
                  <a:schemeClr val="tx1">
                    <a:lumMod val="65000"/>
                    <a:lumOff val="35000"/>
                  </a:schemeClr>
                </a:solidFill>
                <a:latin typeface="+mn-ea"/>
                <a:ea typeface="+mn-ea"/>
              </a:rPr>
              <a:t>消込取消単位について</a:t>
            </a:r>
            <a:endParaRPr lang="en-US" altLang="ja-JP">
              <a:solidFill>
                <a:schemeClr val="tx1">
                  <a:lumMod val="65000"/>
                  <a:lumOff val="35000"/>
                </a:schemeClr>
              </a:solidFill>
              <a:latin typeface="+mn-ea"/>
              <a:ea typeface="+mn-ea"/>
            </a:endParaRPr>
          </a:p>
        </p:txBody>
      </p:sp>
      <p:sp>
        <p:nvSpPr>
          <p:cNvPr id="6" name="スライド番号プレースホルダー 3">
            <a:extLst>
              <a:ext uri="{FF2B5EF4-FFF2-40B4-BE49-F238E27FC236}">
                <a16:creationId xmlns:a16="http://schemas.microsoft.com/office/drawing/2014/main" id="{57192E70-7EF2-441E-B406-8F9A2A5629CA}"/>
              </a:ext>
            </a:extLst>
          </p:cNvPr>
          <p:cNvSpPr txBox="1">
            <a:spLocks/>
          </p:cNvSpPr>
          <p:nvPr/>
        </p:nvSpPr>
        <p:spPr bwMode="auto">
          <a:xfrm>
            <a:off x="4804833" y="6627168"/>
            <a:ext cx="2540000" cy="2308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ja-JP"/>
            </a:defPPr>
            <a:lvl1pPr algn="ctr" rtl="0" fontAlgn="base">
              <a:spcBef>
                <a:spcPct val="0"/>
              </a:spcBef>
              <a:spcAft>
                <a:spcPct val="0"/>
              </a:spcAft>
              <a:defRPr kumimoji="0" sz="1100" b="0" i="0" kern="1200">
                <a:solidFill>
                  <a:schemeClr val="bg2">
                    <a:lumMod val="75000"/>
                  </a:schemeClr>
                </a:solidFill>
                <a:latin typeface="Meiryo UI" panose="020B0604030504040204" pitchFamily="50" charset="-128"/>
                <a:ea typeface="Meiryo UI" panose="020B0604030504040204" pitchFamily="50" charset="-128"/>
                <a:cs typeface="Meiryo UI" panose="020B0604030504040204" pitchFamily="50" charset="-128"/>
                <a:sym typeface="MS UI Gothic" panose="020B0600070205080204" pitchFamily="34" charset="-128"/>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EB72A429-DDC7-41CC-AC2C-79132BE59620}" type="slidenum">
              <a:rPr kumimoji="0" lang="en-US" altLang="ja-JP" sz="1100" b="0" i="0" u="none" strike="noStrike" kern="1200" cap="none" spc="0" normalizeH="0" baseline="0" noProof="0" smtClean="0">
                <a:ln>
                  <a:noFill/>
                </a:ln>
                <a:solidFill>
                  <a:srgbClr val="000000">
                    <a:lumMod val="85000"/>
                    <a:lumOff val="15000"/>
                  </a:srgbClr>
                </a:solidFill>
                <a:effectLst/>
                <a:uLnTx/>
                <a:uFillTx/>
                <a:latin typeface="+mn-ea"/>
                <a:ea typeface="+mn-ea"/>
                <a:sym typeface="MS UI Gothic" panose="020B0600070205080204" pitchFamily="34" charset="-128"/>
              </a:rPr>
              <a:pPr marL="0" marR="0" lvl="0" indent="0" algn="ctr" defTabSz="914400" rtl="0" eaLnBrk="1" fontAlgn="base" latinLnBrk="0" hangingPunct="1">
                <a:lnSpc>
                  <a:spcPct val="100000"/>
                </a:lnSpc>
                <a:spcBef>
                  <a:spcPct val="0"/>
                </a:spcBef>
                <a:spcAft>
                  <a:spcPct val="0"/>
                </a:spcAft>
                <a:buClrTx/>
                <a:buSzTx/>
                <a:buFontTx/>
                <a:buNone/>
                <a:tabLst/>
                <a:defRPr/>
              </a:pPr>
              <a:t>46</a:t>
            </a:fld>
            <a:endParaRPr kumimoji="0" lang="en-US" altLang="ja-JP" sz="1100" b="0" i="0" u="none" strike="noStrike" kern="1200" cap="none" spc="0" normalizeH="0" baseline="0" noProof="0">
              <a:ln>
                <a:noFill/>
              </a:ln>
              <a:solidFill>
                <a:srgbClr val="000000">
                  <a:lumMod val="85000"/>
                  <a:lumOff val="15000"/>
                </a:srgbClr>
              </a:solidFill>
              <a:effectLst/>
              <a:uLnTx/>
              <a:uFillTx/>
              <a:latin typeface="+mn-ea"/>
              <a:ea typeface="+mn-ea"/>
              <a:sym typeface="MS UI Gothic" panose="020B0600070205080204" pitchFamily="34" charset="-128"/>
            </a:endParaRPr>
          </a:p>
        </p:txBody>
      </p:sp>
      <p:sp>
        <p:nvSpPr>
          <p:cNvPr id="18" name="コンテンツ プレースホルダー 1">
            <a:extLst>
              <a:ext uri="{FF2B5EF4-FFF2-40B4-BE49-F238E27FC236}">
                <a16:creationId xmlns:a16="http://schemas.microsoft.com/office/drawing/2014/main" id="{9A6B8418-5E3F-E370-4D6B-B7BF205AE0B4}"/>
              </a:ext>
            </a:extLst>
          </p:cNvPr>
          <p:cNvSpPr>
            <a:spLocks noGrp="1"/>
          </p:cNvSpPr>
          <p:nvPr>
            <p:ph idx="1"/>
          </p:nvPr>
        </p:nvSpPr>
        <p:spPr>
          <a:xfrm>
            <a:off x="336522" y="642265"/>
            <a:ext cx="11525251" cy="363467"/>
          </a:xfrm>
        </p:spPr>
        <p:txBody>
          <a:bodyPr/>
          <a:lstStyle/>
          <a:p>
            <a:r>
              <a:rPr lang="ja-JP" altLang="en-US" sz="1600">
                <a:solidFill>
                  <a:schemeClr val="tx1">
                    <a:lumMod val="65000"/>
                    <a:lumOff val="35000"/>
                  </a:schemeClr>
                </a:solidFill>
                <a:latin typeface="+mn-ea"/>
                <a:ea typeface="+mn-ea"/>
              </a:rPr>
              <a:t>過渡期業務に於ける消込取消について、統合請求だった場合の消込取消単位について確認したい </a:t>
            </a:r>
            <a:r>
              <a:rPr kumimoji="1" lang="en-US" altLang="ja-JP" sz="1000">
                <a:solidFill>
                  <a:schemeClr val="tx1">
                    <a:lumMod val="65000"/>
                    <a:lumOff val="35000"/>
                  </a:schemeClr>
                </a:solidFill>
                <a:latin typeface="+mn-ea"/>
                <a:cs typeface="Hiragino Kaku Gothic Pro W3" charset="-128"/>
              </a:rPr>
              <a:t>※</a:t>
            </a:r>
            <a:r>
              <a:rPr kumimoji="1" lang="ja-JP" altLang="en-US" sz="1000">
                <a:solidFill>
                  <a:schemeClr val="tx1">
                    <a:lumMod val="65000"/>
                    <a:lumOff val="35000"/>
                  </a:schemeClr>
                </a:solidFill>
                <a:latin typeface="+mn-ea"/>
                <a:cs typeface="Hiragino Kaku Gothic Pro W3" charset="-128"/>
              </a:rPr>
              <a:t>当該スライドは請求書単位で消込取消した例で記載する</a:t>
            </a:r>
            <a:endParaRPr lang="en-US" altLang="ja-JP" sz="1600">
              <a:solidFill>
                <a:schemeClr val="tx1">
                  <a:lumMod val="65000"/>
                  <a:lumOff val="35000"/>
                </a:schemeClr>
              </a:solidFill>
              <a:latin typeface="+mn-ea"/>
              <a:ea typeface="+mn-ea"/>
            </a:endParaRPr>
          </a:p>
        </p:txBody>
      </p:sp>
      <p:cxnSp>
        <p:nvCxnSpPr>
          <p:cNvPr id="117" name="直線コネクタ 116">
            <a:extLst>
              <a:ext uri="{FF2B5EF4-FFF2-40B4-BE49-F238E27FC236}">
                <a16:creationId xmlns:a16="http://schemas.microsoft.com/office/drawing/2014/main" id="{62C0381A-11E5-DAD5-D53F-57D5815EC678}"/>
              </a:ext>
            </a:extLst>
          </p:cNvPr>
          <p:cNvCxnSpPr>
            <a:cxnSpLocks/>
          </p:cNvCxnSpPr>
          <p:nvPr/>
        </p:nvCxnSpPr>
        <p:spPr>
          <a:xfrm>
            <a:off x="1383115" y="1240732"/>
            <a:ext cx="6598800" cy="0"/>
          </a:xfrm>
          <a:prstGeom prst="line">
            <a:avLst/>
          </a:prstGeom>
          <a:ln>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19" name="直線コネクタ 118">
            <a:extLst>
              <a:ext uri="{FF2B5EF4-FFF2-40B4-BE49-F238E27FC236}">
                <a16:creationId xmlns:a16="http://schemas.microsoft.com/office/drawing/2014/main" id="{E23B8193-C2E0-7865-5B3A-01717BC2C0AA}"/>
              </a:ext>
            </a:extLst>
          </p:cNvPr>
          <p:cNvCxnSpPr>
            <a:cxnSpLocks/>
          </p:cNvCxnSpPr>
          <p:nvPr/>
        </p:nvCxnSpPr>
        <p:spPr>
          <a:xfrm>
            <a:off x="8148504" y="1240732"/>
            <a:ext cx="3747600" cy="0"/>
          </a:xfrm>
          <a:prstGeom prst="line">
            <a:avLst/>
          </a:prstGeom>
          <a:ln>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18" name="正方形/長方形 117">
            <a:extLst>
              <a:ext uri="{FF2B5EF4-FFF2-40B4-BE49-F238E27FC236}">
                <a16:creationId xmlns:a16="http://schemas.microsoft.com/office/drawing/2014/main" id="{70D526C3-8B83-9DFF-E6A0-5975D5712506}"/>
              </a:ext>
            </a:extLst>
          </p:cNvPr>
          <p:cNvSpPr/>
          <p:nvPr/>
        </p:nvSpPr>
        <p:spPr>
          <a:xfrm>
            <a:off x="1383115" y="952732"/>
            <a:ext cx="6598800" cy="288000"/>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71438" algn="ctr">
              <a:spcBef>
                <a:spcPts val="600"/>
              </a:spcBef>
            </a:pPr>
            <a:r>
              <a:rPr lang="ja-JP" altLang="en-US" sz="1200">
                <a:solidFill>
                  <a:schemeClr val="tx1">
                    <a:lumMod val="65000"/>
                    <a:lumOff val="35000"/>
                  </a:schemeClr>
                </a:solidFill>
                <a:latin typeface="+mn-ea"/>
                <a:cs typeface="Hiragino Kaku Gothic Pro W3" charset="-128"/>
              </a:rPr>
              <a:t>業務イメージ</a:t>
            </a:r>
            <a:endParaRPr kumimoji="1" lang="en-US" altLang="ja-JP" sz="1200">
              <a:solidFill>
                <a:schemeClr val="tx1">
                  <a:lumMod val="65000"/>
                  <a:lumOff val="35000"/>
                </a:schemeClr>
              </a:solidFill>
              <a:latin typeface="+mn-ea"/>
              <a:cs typeface="Hiragino Kaku Gothic Pro W3" charset="-128"/>
            </a:endParaRPr>
          </a:p>
        </p:txBody>
      </p:sp>
      <p:sp>
        <p:nvSpPr>
          <p:cNvPr id="120" name="正方形/長方形 119">
            <a:extLst>
              <a:ext uri="{FF2B5EF4-FFF2-40B4-BE49-F238E27FC236}">
                <a16:creationId xmlns:a16="http://schemas.microsoft.com/office/drawing/2014/main" id="{F1872139-CC6C-D7BA-C51B-35F26672EB4F}"/>
              </a:ext>
            </a:extLst>
          </p:cNvPr>
          <p:cNvSpPr/>
          <p:nvPr/>
        </p:nvSpPr>
        <p:spPr>
          <a:xfrm>
            <a:off x="8148504" y="952732"/>
            <a:ext cx="3747600" cy="288000"/>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71438" algn="ctr">
              <a:spcBef>
                <a:spcPts val="600"/>
              </a:spcBef>
            </a:pPr>
            <a:r>
              <a:rPr lang="ja-JP" altLang="en-US" sz="1200">
                <a:solidFill>
                  <a:schemeClr val="tx1">
                    <a:lumMod val="65000"/>
                    <a:lumOff val="35000"/>
                  </a:schemeClr>
                </a:solidFill>
                <a:latin typeface="+mn-ea"/>
                <a:cs typeface="Hiragino Kaku Gothic Pro W3" charset="-128"/>
              </a:rPr>
              <a:t>業務内容</a:t>
            </a:r>
            <a:endParaRPr kumimoji="1" lang="en-US" altLang="ja-JP" sz="1200">
              <a:solidFill>
                <a:schemeClr val="tx1">
                  <a:lumMod val="65000"/>
                  <a:lumOff val="35000"/>
                </a:schemeClr>
              </a:solidFill>
              <a:latin typeface="+mn-ea"/>
              <a:cs typeface="Hiragino Kaku Gothic Pro W3" charset="-128"/>
            </a:endParaRPr>
          </a:p>
        </p:txBody>
      </p:sp>
      <p:sp>
        <p:nvSpPr>
          <p:cNvPr id="11" name="正方形/長方形 10">
            <a:extLst>
              <a:ext uri="{FF2B5EF4-FFF2-40B4-BE49-F238E27FC236}">
                <a16:creationId xmlns:a16="http://schemas.microsoft.com/office/drawing/2014/main" id="{13AD0AF0-9336-1D04-F623-F63D75651F10}"/>
              </a:ext>
            </a:extLst>
          </p:cNvPr>
          <p:cNvSpPr/>
          <p:nvPr/>
        </p:nvSpPr>
        <p:spPr>
          <a:xfrm>
            <a:off x="295896" y="1339717"/>
            <a:ext cx="920384" cy="1705311"/>
          </a:xfrm>
          <a:prstGeom prst="rect">
            <a:avLst/>
          </a:prstGeom>
          <a:solidFill>
            <a:srgbClr val="3F6797"/>
          </a:solidFill>
          <a:ln w="9525">
            <a:solidFill>
              <a:srgbClr val="3F6797"/>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100">
                <a:solidFill>
                  <a:schemeClr val="bg1"/>
                </a:solidFill>
                <a:latin typeface="+mn-ea"/>
                <a:cs typeface="Hiragino Kaku Gothic Pro W3" charset="-128"/>
              </a:rPr>
              <a:t>ツール実行時</a:t>
            </a:r>
            <a:endParaRPr kumimoji="1" lang="ja-JP" altLang="en-US" sz="1100">
              <a:solidFill>
                <a:schemeClr val="bg1"/>
              </a:solidFill>
              <a:latin typeface="+mn-ea"/>
              <a:cs typeface="Hiragino Kaku Gothic Pro W3" charset="-128"/>
            </a:endParaRPr>
          </a:p>
        </p:txBody>
      </p:sp>
      <p:sp>
        <p:nvSpPr>
          <p:cNvPr id="13" name="正方形/長方形 12">
            <a:extLst>
              <a:ext uri="{FF2B5EF4-FFF2-40B4-BE49-F238E27FC236}">
                <a16:creationId xmlns:a16="http://schemas.microsoft.com/office/drawing/2014/main" id="{7AF4E26C-FBA4-FDC9-347D-101EAE26562B}"/>
              </a:ext>
            </a:extLst>
          </p:cNvPr>
          <p:cNvSpPr/>
          <p:nvPr/>
        </p:nvSpPr>
        <p:spPr>
          <a:xfrm>
            <a:off x="301498" y="3375981"/>
            <a:ext cx="914515" cy="1357143"/>
          </a:xfrm>
          <a:prstGeom prst="rect">
            <a:avLst/>
          </a:prstGeom>
          <a:solidFill>
            <a:srgbClr val="1485A0"/>
          </a:solidFill>
          <a:ln w="9525">
            <a:solidFill>
              <a:srgbClr val="1485A0"/>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050">
                <a:solidFill>
                  <a:schemeClr val="bg1"/>
                </a:solidFill>
                <a:latin typeface="+mn-ea"/>
                <a:cs typeface="Hiragino Kaku Gothic Pro W3" charset="-128"/>
              </a:rPr>
              <a:t>①請求取消</a:t>
            </a:r>
            <a:endParaRPr kumimoji="1" lang="en-US" altLang="ja-JP" sz="1050">
              <a:solidFill>
                <a:schemeClr val="bg1"/>
              </a:solidFill>
              <a:latin typeface="+mn-ea"/>
              <a:cs typeface="Hiragino Kaku Gothic Pro W3" charset="-128"/>
            </a:endParaRPr>
          </a:p>
          <a:p>
            <a:pPr algn="ctr"/>
            <a:r>
              <a:rPr lang="ja-JP" altLang="en-US" sz="1050">
                <a:solidFill>
                  <a:schemeClr val="bg1"/>
                </a:solidFill>
                <a:latin typeface="+mn-ea"/>
                <a:cs typeface="Hiragino Kaku Gothic Pro W3" charset="-128"/>
              </a:rPr>
              <a:t>の</a:t>
            </a:r>
            <a:r>
              <a:rPr kumimoji="1" lang="ja-JP" altLang="en-US" sz="1050">
                <a:solidFill>
                  <a:schemeClr val="bg1"/>
                </a:solidFill>
                <a:latin typeface="+mn-ea"/>
                <a:cs typeface="Hiragino Kaku Gothic Pro W3" charset="-128"/>
              </a:rPr>
              <a:t>場合</a:t>
            </a:r>
          </a:p>
        </p:txBody>
      </p:sp>
      <p:sp>
        <p:nvSpPr>
          <p:cNvPr id="14" name="正方形/長方形 13">
            <a:extLst>
              <a:ext uri="{FF2B5EF4-FFF2-40B4-BE49-F238E27FC236}">
                <a16:creationId xmlns:a16="http://schemas.microsoft.com/office/drawing/2014/main" id="{3327AB4A-525B-28FC-A801-D4DFD470AE48}"/>
              </a:ext>
            </a:extLst>
          </p:cNvPr>
          <p:cNvSpPr/>
          <p:nvPr/>
        </p:nvSpPr>
        <p:spPr>
          <a:xfrm>
            <a:off x="301499" y="4930964"/>
            <a:ext cx="914514" cy="1630703"/>
          </a:xfrm>
          <a:prstGeom prst="rect">
            <a:avLst/>
          </a:prstGeom>
          <a:solidFill>
            <a:srgbClr val="1485A0"/>
          </a:solidFill>
          <a:ln w="9525">
            <a:solidFill>
              <a:srgbClr val="1485A0"/>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050">
                <a:solidFill>
                  <a:schemeClr val="bg1"/>
                </a:solidFill>
                <a:latin typeface="+mn-ea"/>
                <a:cs typeface="Hiragino Kaku Gothic Pro W3" charset="-128"/>
              </a:rPr>
              <a:t>②別入金と</a:t>
            </a:r>
            <a:endParaRPr lang="en-US" altLang="ja-JP" sz="1050">
              <a:solidFill>
                <a:schemeClr val="bg1"/>
              </a:solidFill>
              <a:latin typeface="+mn-ea"/>
              <a:cs typeface="Hiragino Kaku Gothic Pro W3" charset="-128"/>
            </a:endParaRPr>
          </a:p>
          <a:p>
            <a:pPr algn="ctr"/>
            <a:r>
              <a:rPr lang="ja-JP" altLang="en-US" sz="1050">
                <a:solidFill>
                  <a:schemeClr val="bg1"/>
                </a:solidFill>
                <a:latin typeface="+mn-ea"/>
                <a:cs typeface="Hiragino Kaku Gothic Pro W3" charset="-128"/>
              </a:rPr>
              <a:t>消込の</a:t>
            </a:r>
            <a:r>
              <a:rPr kumimoji="1" lang="ja-JP" altLang="en-US" sz="1050">
                <a:solidFill>
                  <a:schemeClr val="bg1"/>
                </a:solidFill>
                <a:latin typeface="+mn-ea"/>
                <a:cs typeface="Hiragino Kaku Gothic Pro W3" charset="-128"/>
              </a:rPr>
              <a:t>場合</a:t>
            </a:r>
          </a:p>
        </p:txBody>
      </p:sp>
      <p:sp>
        <p:nvSpPr>
          <p:cNvPr id="98" name="正方形/長方形 97">
            <a:extLst>
              <a:ext uri="{FF2B5EF4-FFF2-40B4-BE49-F238E27FC236}">
                <a16:creationId xmlns:a16="http://schemas.microsoft.com/office/drawing/2014/main" id="{9D0E0F12-50C5-3BF9-1DE6-37C553FE35A0}"/>
              </a:ext>
            </a:extLst>
          </p:cNvPr>
          <p:cNvSpPr/>
          <p:nvPr/>
        </p:nvSpPr>
        <p:spPr>
          <a:xfrm>
            <a:off x="8398956" y="3862227"/>
            <a:ext cx="3468541" cy="906889"/>
          </a:xfrm>
          <a:prstGeom prst="rect">
            <a:avLst/>
          </a:prstGeom>
          <a:solidFill>
            <a:srgbClr val="F9E7E7"/>
          </a:solidFill>
          <a:ln w="9525">
            <a:solidFill>
              <a:srgbClr val="C00000"/>
            </a:solidFill>
            <a:tailEnd type="ova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54000" rIns="54000" rtlCol="0" anchor="ctr"/>
          <a:lstStyle/>
          <a:p>
            <a:r>
              <a:rPr lang="ja-JP" altLang="en-US" sz="1050" b="1">
                <a:solidFill>
                  <a:schemeClr val="accent4">
                    <a:lumMod val="65000"/>
                    <a:lumOff val="35000"/>
                  </a:schemeClr>
                </a:solidFill>
                <a:effectLst>
                  <a:glow rad="127000">
                    <a:schemeClr val="bg1"/>
                  </a:glow>
                </a:effectLst>
                <a:latin typeface="+mn-ea"/>
              </a:rPr>
              <a:t>確認点</a:t>
            </a:r>
            <a:endParaRPr lang="en-US" altLang="ja-JP" sz="1050">
              <a:solidFill>
                <a:schemeClr val="accent4">
                  <a:lumMod val="65000"/>
                  <a:lumOff val="35000"/>
                </a:schemeClr>
              </a:solidFill>
              <a:effectLst>
                <a:glow rad="127000">
                  <a:schemeClr val="bg1"/>
                </a:glow>
              </a:effectLst>
              <a:latin typeface="+mn-ea"/>
            </a:endParaRPr>
          </a:p>
          <a:p>
            <a:r>
              <a:rPr lang="ja-JP" altLang="en-US" sz="1050">
                <a:solidFill>
                  <a:schemeClr val="accent4">
                    <a:lumMod val="65000"/>
                    <a:lumOff val="35000"/>
                  </a:schemeClr>
                </a:solidFill>
                <a:effectLst>
                  <a:glow rad="127000">
                    <a:schemeClr val="bg1"/>
                  </a:glow>
                </a:effectLst>
                <a:latin typeface="+mn-ea"/>
              </a:rPr>
              <a:t>請求取消する場合、インボイス制度の制約により、請求書単位でキャンセルする必要がある認識でよいか？（統合請求のうち、一部の請求取消の場合も同様か確認したい）</a:t>
            </a:r>
            <a:endParaRPr lang="en-US" altLang="ja-JP" sz="1050">
              <a:solidFill>
                <a:schemeClr val="accent4">
                  <a:lumMod val="65000"/>
                  <a:lumOff val="35000"/>
                </a:schemeClr>
              </a:solidFill>
              <a:effectLst>
                <a:glow rad="127000">
                  <a:schemeClr val="bg1"/>
                </a:glow>
              </a:effectLst>
              <a:latin typeface="+mn-ea"/>
            </a:endParaRPr>
          </a:p>
        </p:txBody>
      </p:sp>
      <p:sp>
        <p:nvSpPr>
          <p:cNvPr id="115" name="正方形/長方形 114">
            <a:extLst>
              <a:ext uri="{FF2B5EF4-FFF2-40B4-BE49-F238E27FC236}">
                <a16:creationId xmlns:a16="http://schemas.microsoft.com/office/drawing/2014/main" id="{34DC96CD-250B-017A-D8C3-F3CB7B17C779}"/>
              </a:ext>
            </a:extLst>
          </p:cNvPr>
          <p:cNvSpPr/>
          <p:nvPr/>
        </p:nvSpPr>
        <p:spPr>
          <a:xfrm>
            <a:off x="8148147" y="1339515"/>
            <a:ext cx="3747957" cy="170531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36000" rIns="36000" rtlCol="0" anchor="t"/>
          <a:lstStyle/>
          <a:p>
            <a:pPr marL="361950" marR="0" lvl="0" indent="-265113" algn="l" defTabSz="914400" rtl="0" eaLnBrk="1" fontAlgn="auto" latinLnBrk="0" hangingPunct="1">
              <a:lnSpc>
                <a:spcPct val="100000"/>
              </a:lnSpc>
              <a:spcBef>
                <a:spcPts val="0"/>
              </a:spcBef>
              <a:spcAft>
                <a:spcPts val="300"/>
              </a:spcAft>
              <a:buClrTx/>
              <a:buSzTx/>
              <a:buFont typeface="Wingdings" panose="05000000000000000000" pitchFamily="2" charset="2"/>
              <a:buChar char="ü"/>
              <a:tabLst/>
              <a:defRPr/>
            </a:pPr>
            <a:r>
              <a:rPr kumimoji="1" lang="ja-JP" altLang="en-US" sz="1100" b="0" i="0" u="none" strike="noStrike" kern="1200" cap="none" spc="0" normalizeH="0" baseline="0" noProof="0">
                <a:ln>
                  <a:noFill/>
                </a:ln>
                <a:solidFill>
                  <a:srgbClr val="000000">
                    <a:lumMod val="65000"/>
                    <a:lumOff val="35000"/>
                  </a:srgbClr>
                </a:solidFill>
                <a:effectLst>
                  <a:glow rad="38100">
                    <a:srgbClr val="FFFFFF"/>
                  </a:glow>
                </a:effectLst>
                <a:uLnTx/>
                <a:uFillTx/>
                <a:latin typeface="Meiryo UI"/>
                <a:ea typeface="Meiryo UI"/>
                <a:cs typeface="+mn-cs"/>
              </a:rPr>
              <a:t>統合請求（複数請求を</a:t>
            </a:r>
            <a:r>
              <a:rPr kumimoji="1" lang="en-US" altLang="ja-JP" sz="1100" b="0" i="0" u="none" strike="noStrike" kern="1200" cap="none" spc="0" normalizeH="0" baseline="0" noProof="0">
                <a:ln>
                  <a:noFill/>
                </a:ln>
                <a:solidFill>
                  <a:srgbClr val="000000">
                    <a:lumMod val="65000"/>
                    <a:lumOff val="35000"/>
                  </a:srgbClr>
                </a:solidFill>
                <a:effectLst>
                  <a:glow rad="38100">
                    <a:srgbClr val="FFFFFF"/>
                  </a:glow>
                </a:effectLst>
                <a:uLnTx/>
                <a:uFillTx/>
                <a:latin typeface="Meiryo UI"/>
                <a:ea typeface="Meiryo UI"/>
                <a:cs typeface="+mn-cs"/>
              </a:rPr>
              <a:t>1</a:t>
            </a:r>
            <a:r>
              <a:rPr kumimoji="1" lang="ja-JP" altLang="en-US" sz="1100" b="0" i="0" u="none" strike="noStrike" kern="1200" cap="none" spc="0" normalizeH="0" baseline="0" noProof="0">
                <a:ln>
                  <a:noFill/>
                </a:ln>
                <a:solidFill>
                  <a:srgbClr val="000000">
                    <a:lumMod val="65000"/>
                    <a:lumOff val="35000"/>
                  </a:srgbClr>
                </a:solidFill>
                <a:effectLst>
                  <a:glow rad="38100">
                    <a:srgbClr val="FFFFFF"/>
                  </a:glow>
                </a:effectLst>
                <a:uLnTx/>
                <a:uFillTx/>
                <a:latin typeface="Meiryo UI"/>
                <a:ea typeface="Meiryo UI"/>
                <a:cs typeface="+mn-cs"/>
              </a:rPr>
              <a:t>入金で消込）に対して消込取消を</a:t>
            </a:r>
            <a:r>
              <a:rPr kumimoji="1" lang="en-US" altLang="ja-JP" sz="1100" b="0" i="0" u="none" strike="noStrike" kern="1200" cap="none" spc="0" normalizeH="0" baseline="0" noProof="0">
                <a:ln>
                  <a:noFill/>
                </a:ln>
                <a:solidFill>
                  <a:srgbClr val="000000">
                    <a:lumMod val="65000"/>
                    <a:lumOff val="35000"/>
                  </a:srgbClr>
                </a:solidFill>
                <a:effectLst>
                  <a:glow rad="38100">
                    <a:srgbClr val="FFFFFF"/>
                  </a:glow>
                </a:effectLst>
                <a:uLnTx/>
                <a:uFillTx/>
                <a:latin typeface="Meiryo UI"/>
                <a:ea typeface="Meiryo UI"/>
                <a:cs typeface="+mn-cs"/>
              </a:rPr>
              <a:t>SAP</a:t>
            </a:r>
            <a:r>
              <a:rPr kumimoji="1" lang="ja-JP" altLang="en-US" sz="1100" b="0" i="0" u="none" strike="noStrike" kern="1200" cap="none" spc="0" normalizeH="0" baseline="0" noProof="0">
                <a:ln>
                  <a:noFill/>
                </a:ln>
                <a:solidFill>
                  <a:srgbClr val="000000">
                    <a:lumMod val="65000"/>
                    <a:lumOff val="35000"/>
                  </a:srgbClr>
                </a:solidFill>
                <a:effectLst>
                  <a:glow rad="38100">
                    <a:srgbClr val="FFFFFF"/>
                  </a:glow>
                </a:effectLst>
                <a:uLnTx/>
                <a:uFillTx/>
                <a:latin typeface="Meiryo UI"/>
                <a:ea typeface="Meiryo UI"/>
                <a:cs typeface="+mn-cs"/>
              </a:rPr>
              <a:t>で行う</a:t>
            </a:r>
            <a:endParaRPr kumimoji="1" lang="en-US" altLang="ja-JP" sz="1100" b="0" i="0" u="none" strike="noStrike" kern="1200" cap="none" spc="0" normalizeH="0" baseline="0" noProof="0">
              <a:ln>
                <a:noFill/>
              </a:ln>
              <a:solidFill>
                <a:srgbClr val="000000">
                  <a:lumMod val="65000"/>
                  <a:lumOff val="35000"/>
                </a:srgbClr>
              </a:solidFill>
              <a:effectLst>
                <a:glow rad="38100">
                  <a:srgbClr val="FFFFFF"/>
                </a:glow>
              </a:effectLst>
              <a:uLnTx/>
              <a:uFillTx/>
              <a:latin typeface="Meiryo UI"/>
              <a:ea typeface="Meiryo UI"/>
              <a:cs typeface="+mn-cs"/>
            </a:endParaRPr>
          </a:p>
          <a:p>
            <a:pPr marL="361950" marR="0" lvl="0" indent="-265113" algn="l" defTabSz="914400" rtl="0" eaLnBrk="1" fontAlgn="auto" latinLnBrk="0" hangingPunct="1">
              <a:lnSpc>
                <a:spcPct val="100000"/>
              </a:lnSpc>
              <a:spcBef>
                <a:spcPts val="0"/>
              </a:spcBef>
              <a:spcAft>
                <a:spcPts val="300"/>
              </a:spcAft>
              <a:buClrTx/>
              <a:buSzTx/>
              <a:buFont typeface="Wingdings" panose="05000000000000000000" pitchFamily="2" charset="2"/>
              <a:buChar char="ü"/>
              <a:tabLst/>
              <a:defRPr/>
            </a:pPr>
            <a:r>
              <a:rPr lang="en-US" altLang="ja-JP" sz="1100">
                <a:solidFill>
                  <a:srgbClr val="000000">
                    <a:lumMod val="65000"/>
                    <a:lumOff val="35000"/>
                  </a:srgbClr>
                </a:solidFill>
                <a:effectLst>
                  <a:glow rad="38100">
                    <a:srgbClr val="FFFFFF"/>
                  </a:glow>
                </a:effectLst>
                <a:latin typeface="Meiryo UI"/>
                <a:ea typeface="Meiryo UI"/>
              </a:rPr>
              <a:t>C/O</a:t>
            </a:r>
            <a:r>
              <a:rPr lang="ja-JP" altLang="en-US" sz="1100">
                <a:solidFill>
                  <a:srgbClr val="000000">
                    <a:lumMod val="65000"/>
                    <a:lumOff val="35000"/>
                  </a:srgbClr>
                </a:solidFill>
                <a:effectLst>
                  <a:glow rad="38100">
                    <a:srgbClr val="FFFFFF"/>
                  </a:glow>
                </a:effectLst>
                <a:latin typeface="Meiryo UI"/>
                <a:ea typeface="Meiryo UI"/>
              </a:rPr>
              <a:t>前に消込完了しており、</a:t>
            </a:r>
            <a:r>
              <a:rPr lang="en-US" altLang="ja-JP" sz="1100">
                <a:solidFill>
                  <a:srgbClr val="000000">
                    <a:lumMod val="65000"/>
                    <a:lumOff val="35000"/>
                  </a:srgbClr>
                </a:solidFill>
                <a:effectLst>
                  <a:glow rad="38100">
                    <a:srgbClr val="FFFFFF"/>
                  </a:glow>
                </a:effectLst>
                <a:latin typeface="Meiryo UI"/>
                <a:ea typeface="Meiryo UI"/>
              </a:rPr>
              <a:t>SAP</a:t>
            </a:r>
            <a:r>
              <a:rPr lang="ja-JP" altLang="en-US" sz="1100">
                <a:solidFill>
                  <a:srgbClr val="000000">
                    <a:lumMod val="65000"/>
                    <a:lumOff val="35000"/>
                  </a:srgbClr>
                </a:solidFill>
                <a:effectLst>
                  <a:glow rad="38100">
                    <a:srgbClr val="FFFFFF"/>
                  </a:glow>
                </a:effectLst>
                <a:latin typeface="Meiryo UI"/>
                <a:ea typeface="Meiryo UI"/>
              </a:rPr>
              <a:t>には移行されていない ＝ </a:t>
            </a:r>
            <a:r>
              <a:rPr lang="en-US" altLang="ja-JP" sz="1100">
                <a:solidFill>
                  <a:srgbClr val="000000">
                    <a:lumMod val="65000"/>
                    <a:lumOff val="35000"/>
                  </a:srgbClr>
                </a:solidFill>
                <a:effectLst>
                  <a:glow rad="38100">
                    <a:srgbClr val="FFFFFF"/>
                  </a:glow>
                </a:effectLst>
                <a:latin typeface="Meiryo UI"/>
                <a:ea typeface="Meiryo UI"/>
              </a:rPr>
              <a:t>SAP</a:t>
            </a:r>
            <a:r>
              <a:rPr lang="ja-JP" altLang="en-US" sz="1100">
                <a:solidFill>
                  <a:srgbClr val="000000">
                    <a:lumMod val="65000"/>
                    <a:lumOff val="35000"/>
                  </a:srgbClr>
                </a:solidFill>
                <a:effectLst>
                  <a:glow rad="38100">
                    <a:srgbClr val="FFFFFF"/>
                  </a:glow>
                </a:effectLst>
                <a:latin typeface="Meiryo UI"/>
                <a:ea typeface="Meiryo UI"/>
              </a:rPr>
              <a:t>に</a:t>
            </a:r>
            <a:r>
              <a:rPr lang="zh-TW" altLang="en-US" sz="1100">
                <a:solidFill>
                  <a:srgbClr val="000000">
                    <a:lumMod val="65000"/>
                    <a:lumOff val="35000"/>
                  </a:srgbClr>
                </a:solidFill>
                <a:effectLst>
                  <a:glow rad="38100">
                    <a:srgbClr val="FFFFFF"/>
                  </a:glow>
                </a:effectLst>
                <a:latin typeface="Meiryo UI"/>
                <a:ea typeface="Meiryo UI"/>
              </a:rPr>
              <a:t>消込取消伝票</a:t>
            </a:r>
            <a:r>
              <a:rPr lang="ja-JP" altLang="en-US" sz="1100">
                <a:solidFill>
                  <a:srgbClr val="000000">
                    <a:lumMod val="65000"/>
                    <a:lumOff val="35000"/>
                  </a:srgbClr>
                </a:solidFill>
                <a:effectLst>
                  <a:glow rad="38100">
                    <a:srgbClr val="FFFFFF"/>
                  </a:glow>
                </a:effectLst>
                <a:latin typeface="Meiryo UI"/>
                <a:ea typeface="Meiryo UI"/>
              </a:rPr>
              <a:t>（伝票タイプ：</a:t>
            </a:r>
            <a:r>
              <a:rPr lang="en-US" altLang="ja-JP" sz="1100">
                <a:solidFill>
                  <a:srgbClr val="000000">
                    <a:lumMod val="65000"/>
                    <a:lumOff val="35000"/>
                  </a:srgbClr>
                </a:solidFill>
                <a:effectLst>
                  <a:glow rad="38100">
                    <a:srgbClr val="FFFFFF"/>
                  </a:glow>
                </a:effectLst>
                <a:latin typeface="Meiryo UI"/>
                <a:ea typeface="Meiryo UI"/>
              </a:rPr>
              <a:t>ZD</a:t>
            </a:r>
            <a:r>
              <a:rPr lang="ja-JP" altLang="en-US" sz="1100">
                <a:solidFill>
                  <a:srgbClr val="000000">
                    <a:lumMod val="65000"/>
                    <a:lumOff val="35000"/>
                  </a:srgbClr>
                </a:solidFill>
                <a:effectLst>
                  <a:glow rad="38100">
                    <a:srgbClr val="FFFFFF"/>
                  </a:glow>
                </a:effectLst>
                <a:latin typeface="Meiryo UI"/>
                <a:ea typeface="Meiryo UI"/>
              </a:rPr>
              <a:t>）を登録する</a:t>
            </a:r>
            <a:br>
              <a:rPr lang="en-US" altLang="ja-JP" sz="1100">
                <a:solidFill>
                  <a:srgbClr val="000000">
                    <a:lumMod val="65000"/>
                    <a:lumOff val="35000"/>
                  </a:srgbClr>
                </a:solidFill>
                <a:effectLst>
                  <a:glow rad="38100">
                    <a:srgbClr val="FFFFFF"/>
                  </a:glow>
                </a:effectLst>
                <a:latin typeface="Meiryo UI"/>
                <a:ea typeface="Meiryo UI"/>
              </a:rPr>
            </a:br>
            <a:r>
              <a:rPr lang="ja-JP" altLang="en-US" sz="1100">
                <a:solidFill>
                  <a:srgbClr val="000000">
                    <a:lumMod val="65000"/>
                    <a:lumOff val="35000"/>
                  </a:srgbClr>
                </a:solidFill>
                <a:effectLst>
                  <a:glow rad="38100">
                    <a:srgbClr val="FFFFFF"/>
                  </a:glow>
                </a:effectLst>
                <a:latin typeface="Meiryo UI"/>
                <a:ea typeface="Meiryo UI"/>
              </a:rPr>
              <a:t>└ 消込取消結果が</a:t>
            </a:r>
            <a:r>
              <a:rPr lang="en-US" altLang="ja-JP" sz="1100">
                <a:solidFill>
                  <a:srgbClr val="000000">
                    <a:lumMod val="65000"/>
                    <a:lumOff val="35000"/>
                  </a:srgbClr>
                </a:solidFill>
                <a:effectLst>
                  <a:glow rad="38100">
                    <a:srgbClr val="FFFFFF"/>
                  </a:glow>
                </a:effectLst>
                <a:latin typeface="Meiryo UI"/>
                <a:ea typeface="Meiryo UI"/>
              </a:rPr>
              <a:t>Neo</a:t>
            </a:r>
            <a:r>
              <a:rPr lang="ja-JP" altLang="en-US" sz="1100">
                <a:solidFill>
                  <a:srgbClr val="000000">
                    <a:lumMod val="65000"/>
                    <a:lumOff val="35000"/>
                  </a:srgbClr>
                </a:solidFill>
                <a:effectLst>
                  <a:glow rad="38100">
                    <a:srgbClr val="FFFFFF"/>
                  </a:glow>
                </a:effectLst>
                <a:latin typeface="Meiryo UI"/>
                <a:ea typeface="Meiryo UI"/>
              </a:rPr>
              <a:t>返却され、請求ロックが解除される</a:t>
            </a:r>
            <a:endParaRPr lang="en-US" altLang="ja-JP" sz="1100">
              <a:solidFill>
                <a:srgbClr val="000000">
                  <a:lumMod val="65000"/>
                  <a:lumOff val="35000"/>
                </a:srgbClr>
              </a:solidFill>
              <a:effectLst>
                <a:glow rad="38100">
                  <a:srgbClr val="FFFFFF"/>
                </a:glow>
              </a:effectLst>
              <a:latin typeface="Meiryo UI"/>
              <a:ea typeface="Meiryo UI"/>
            </a:endParaRPr>
          </a:p>
        </p:txBody>
      </p:sp>
      <p:sp>
        <p:nvSpPr>
          <p:cNvPr id="122" name="正方形/長方形 121">
            <a:extLst>
              <a:ext uri="{FF2B5EF4-FFF2-40B4-BE49-F238E27FC236}">
                <a16:creationId xmlns:a16="http://schemas.microsoft.com/office/drawing/2014/main" id="{5535979A-6602-448E-5555-C2BCFA4CD8E5}"/>
              </a:ext>
            </a:extLst>
          </p:cNvPr>
          <p:cNvSpPr/>
          <p:nvPr/>
        </p:nvSpPr>
        <p:spPr>
          <a:xfrm>
            <a:off x="8148147" y="3375981"/>
            <a:ext cx="3747957" cy="1357143"/>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36000" rIns="36000" rtlCol="0" anchor="t"/>
          <a:lstStyle/>
          <a:p>
            <a:pPr marL="361950" marR="0" lvl="0" indent="-265113" algn="l" defTabSz="914400" rtl="0" eaLnBrk="1" fontAlgn="auto" latinLnBrk="0" hangingPunct="1">
              <a:lnSpc>
                <a:spcPct val="100000"/>
              </a:lnSpc>
              <a:spcBef>
                <a:spcPts val="0"/>
              </a:spcBef>
              <a:spcAft>
                <a:spcPts val="300"/>
              </a:spcAft>
              <a:buClrTx/>
              <a:buSzTx/>
              <a:buFont typeface="Wingdings" panose="05000000000000000000" pitchFamily="2" charset="2"/>
              <a:buChar char="ü"/>
              <a:tabLst/>
              <a:defRPr/>
            </a:pPr>
            <a:r>
              <a:rPr lang="ja-JP" altLang="en-US" sz="1100">
                <a:solidFill>
                  <a:srgbClr val="000000">
                    <a:lumMod val="65000"/>
                    <a:lumOff val="35000"/>
                  </a:srgbClr>
                </a:solidFill>
                <a:effectLst>
                  <a:glow rad="38100">
                    <a:srgbClr val="FFFFFF"/>
                  </a:glow>
                </a:effectLst>
                <a:latin typeface="Meiryo UI"/>
                <a:ea typeface="Meiryo UI"/>
              </a:rPr>
              <a:t>請求書単位で請求取消を行う（後続業務として、受注取消→受注再登録→請求再登録がある）</a:t>
            </a:r>
            <a:endParaRPr lang="en-US" altLang="ja-JP" sz="1100">
              <a:solidFill>
                <a:srgbClr val="000000">
                  <a:lumMod val="65000"/>
                  <a:lumOff val="35000"/>
                </a:srgbClr>
              </a:solidFill>
              <a:effectLst>
                <a:glow rad="38100">
                  <a:srgbClr val="FFFFFF"/>
                </a:glow>
              </a:effectLst>
              <a:latin typeface="Meiryo UI"/>
              <a:ea typeface="Meiryo UI"/>
            </a:endParaRPr>
          </a:p>
        </p:txBody>
      </p:sp>
      <p:sp>
        <p:nvSpPr>
          <p:cNvPr id="123" name="正方形/長方形 122">
            <a:extLst>
              <a:ext uri="{FF2B5EF4-FFF2-40B4-BE49-F238E27FC236}">
                <a16:creationId xmlns:a16="http://schemas.microsoft.com/office/drawing/2014/main" id="{31723F43-07E6-1C84-E46D-34533C72F113}"/>
              </a:ext>
            </a:extLst>
          </p:cNvPr>
          <p:cNvSpPr/>
          <p:nvPr/>
        </p:nvSpPr>
        <p:spPr>
          <a:xfrm>
            <a:off x="8148147" y="4930964"/>
            <a:ext cx="3747957" cy="41984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36000" rIns="36000" rtlCol="0" anchor="ctr"/>
          <a:lstStyle/>
          <a:p>
            <a:pPr marL="361950" marR="0" lvl="0" indent="-265113" algn="l" defTabSz="914400" rtl="0" eaLnBrk="1" fontAlgn="auto" latinLnBrk="0" hangingPunct="1">
              <a:lnSpc>
                <a:spcPct val="100000"/>
              </a:lnSpc>
              <a:spcBef>
                <a:spcPts val="0"/>
              </a:spcBef>
              <a:spcAft>
                <a:spcPts val="300"/>
              </a:spcAft>
              <a:buClrTx/>
              <a:buSzTx/>
              <a:buFont typeface="Wingdings" panose="05000000000000000000" pitchFamily="2" charset="2"/>
              <a:buChar char="ü"/>
              <a:tabLst/>
              <a:defRPr/>
            </a:pPr>
            <a:r>
              <a:rPr lang="ja-JP" altLang="en-US" sz="1100">
                <a:solidFill>
                  <a:srgbClr val="000000">
                    <a:lumMod val="65000"/>
                    <a:lumOff val="35000"/>
                  </a:srgbClr>
                </a:solidFill>
                <a:effectLst>
                  <a:glow rad="38100">
                    <a:srgbClr val="FFFFFF"/>
                  </a:glow>
                </a:effectLst>
                <a:latin typeface="Meiryo UI"/>
                <a:ea typeface="Meiryo UI"/>
              </a:rPr>
              <a:t>請求 </a:t>
            </a:r>
            <a:r>
              <a:rPr lang="en-US" altLang="ja-JP" sz="1100">
                <a:solidFill>
                  <a:srgbClr val="000000">
                    <a:lumMod val="65000"/>
                    <a:lumOff val="35000"/>
                  </a:srgbClr>
                </a:solidFill>
                <a:effectLst>
                  <a:glow rad="38100">
                    <a:srgbClr val="FFFFFF"/>
                  </a:glow>
                </a:effectLst>
                <a:latin typeface="Meiryo UI"/>
                <a:ea typeface="Meiryo UI"/>
              </a:rPr>
              <a:t>S001</a:t>
            </a:r>
            <a:r>
              <a:rPr lang="ja-JP" altLang="en-US" sz="1100">
                <a:solidFill>
                  <a:srgbClr val="000000">
                    <a:lumMod val="65000"/>
                    <a:lumOff val="35000"/>
                  </a:srgbClr>
                </a:solidFill>
                <a:effectLst>
                  <a:glow rad="38100">
                    <a:srgbClr val="FFFFFF"/>
                  </a:glow>
                </a:effectLst>
                <a:latin typeface="Meiryo UI"/>
                <a:ea typeface="Meiryo UI"/>
              </a:rPr>
              <a:t>は同一入金で再消込をし、請求 </a:t>
            </a:r>
            <a:r>
              <a:rPr lang="en-US" altLang="ja-JP" sz="1100">
                <a:solidFill>
                  <a:srgbClr val="000000">
                    <a:lumMod val="65000"/>
                    <a:lumOff val="35000"/>
                  </a:srgbClr>
                </a:solidFill>
                <a:effectLst>
                  <a:glow rad="38100">
                    <a:srgbClr val="FFFFFF"/>
                  </a:glow>
                </a:effectLst>
                <a:latin typeface="Meiryo UI"/>
                <a:ea typeface="Meiryo UI"/>
              </a:rPr>
              <a:t>S002</a:t>
            </a:r>
            <a:r>
              <a:rPr lang="ja-JP" altLang="en-US" sz="1100">
                <a:solidFill>
                  <a:srgbClr val="000000">
                    <a:lumMod val="65000"/>
                    <a:lumOff val="35000"/>
                  </a:srgbClr>
                </a:solidFill>
                <a:effectLst>
                  <a:glow rad="38100">
                    <a:srgbClr val="FFFFFF"/>
                  </a:glow>
                </a:effectLst>
                <a:latin typeface="Meiryo UI"/>
                <a:ea typeface="Meiryo UI"/>
              </a:rPr>
              <a:t>は他の入金 </a:t>
            </a:r>
            <a:r>
              <a:rPr lang="en-US" altLang="ja-JP" sz="1100">
                <a:solidFill>
                  <a:srgbClr val="000000">
                    <a:lumMod val="65000"/>
                    <a:lumOff val="35000"/>
                  </a:srgbClr>
                </a:solidFill>
                <a:effectLst>
                  <a:glow rad="38100">
                    <a:srgbClr val="FFFFFF"/>
                  </a:glow>
                </a:effectLst>
                <a:latin typeface="Meiryo UI"/>
                <a:ea typeface="Meiryo UI"/>
              </a:rPr>
              <a:t>N200</a:t>
            </a:r>
            <a:r>
              <a:rPr lang="ja-JP" altLang="en-US" sz="1100">
                <a:solidFill>
                  <a:srgbClr val="000000">
                    <a:lumMod val="65000"/>
                    <a:lumOff val="35000"/>
                  </a:srgbClr>
                </a:solidFill>
                <a:effectLst>
                  <a:glow rad="38100">
                    <a:srgbClr val="FFFFFF"/>
                  </a:glow>
                </a:effectLst>
                <a:latin typeface="Meiryo UI"/>
                <a:ea typeface="Meiryo UI"/>
              </a:rPr>
              <a:t>と消込をする</a:t>
            </a:r>
            <a:endParaRPr lang="en-US" altLang="ja-JP" sz="1100">
              <a:solidFill>
                <a:srgbClr val="000000">
                  <a:lumMod val="65000"/>
                  <a:lumOff val="35000"/>
                </a:srgbClr>
              </a:solidFill>
              <a:effectLst>
                <a:glow rad="38100">
                  <a:srgbClr val="FFFFFF"/>
                </a:glow>
              </a:effectLst>
              <a:latin typeface="Meiryo UI"/>
              <a:ea typeface="Meiryo UI"/>
            </a:endParaRPr>
          </a:p>
        </p:txBody>
      </p:sp>
      <p:sp>
        <p:nvSpPr>
          <p:cNvPr id="124" name="正方形/長方形 123">
            <a:extLst>
              <a:ext uri="{FF2B5EF4-FFF2-40B4-BE49-F238E27FC236}">
                <a16:creationId xmlns:a16="http://schemas.microsoft.com/office/drawing/2014/main" id="{B7E94998-8FA7-21F8-3034-69A42C636E01}"/>
              </a:ext>
            </a:extLst>
          </p:cNvPr>
          <p:cNvSpPr/>
          <p:nvPr/>
        </p:nvSpPr>
        <p:spPr>
          <a:xfrm>
            <a:off x="8398956" y="5402798"/>
            <a:ext cx="3468541" cy="749495"/>
          </a:xfrm>
          <a:prstGeom prst="rect">
            <a:avLst/>
          </a:prstGeom>
          <a:solidFill>
            <a:srgbClr val="F9E7E7"/>
          </a:solidFill>
          <a:ln w="9525">
            <a:solidFill>
              <a:srgbClr val="C00000"/>
            </a:solidFill>
            <a:tailEnd type="ova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54000" rIns="54000" rtlCol="0" anchor="ctr"/>
          <a:lstStyle/>
          <a:p>
            <a:r>
              <a:rPr lang="ja-JP" altLang="en-US" sz="1050" b="1">
                <a:solidFill>
                  <a:schemeClr val="accent4">
                    <a:lumMod val="65000"/>
                    <a:lumOff val="35000"/>
                  </a:schemeClr>
                </a:solidFill>
                <a:effectLst>
                  <a:glow rad="127000">
                    <a:schemeClr val="bg1"/>
                  </a:glow>
                </a:effectLst>
                <a:latin typeface="+mn-ea"/>
              </a:rPr>
              <a:t>確認点</a:t>
            </a:r>
            <a:endParaRPr lang="en-US" altLang="ja-JP" sz="1050">
              <a:solidFill>
                <a:schemeClr val="accent4">
                  <a:lumMod val="65000"/>
                  <a:lumOff val="35000"/>
                </a:schemeClr>
              </a:solidFill>
              <a:effectLst>
                <a:glow rad="127000">
                  <a:schemeClr val="bg1"/>
                </a:glow>
              </a:effectLst>
              <a:latin typeface="+mn-ea"/>
            </a:endParaRPr>
          </a:p>
          <a:p>
            <a:r>
              <a:rPr lang="ja-JP" altLang="en-US" sz="1050">
                <a:solidFill>
                  <a:schemeClr val="accent4">
                    <a:lumMod val="65000"/>
                    <a:lumOff val="35000"/>
                  </a:schemeClr>
                </a:solidFill>
                <a:effectLst>
                  <a:glow rad="127000">
                    <a:schemeClr val="bg1"/>
                  </a:glow>
                </a:effectLst>
                <a:latin typeface="+mn-ea"/>
              </a:rPr>
              <a:t>誤消込を修正する場合、該当請求を消込取消するのみでよいか？</a:t>
            </a:r>
            <a:endParaRPr lang="en-US" altLang="ja-JP" sz="1050">
              <a:solidFill>
                <a:schemeClr val="accent4">
                  <a:lumMod val="65000"/>
                  <a:lumOff val="35000"/>
                </a:schemeClr>
              </a:solidFill>
              <a:effectLst>
                <a:glow rad="127000">
                  <a:schemeClr val="bg1"/>
                </a:glow>
              </a:effectLst>
              <a:latin typeface="+mn-ea"/>
            </a:endParaRPr>
          </a:p>
        </p:txBody>
      </p:sp>
      <p:cxnSp>
        <p:nvCxnSpPr>
          <p:cNvPr id="93" name="直線コネクタ 92">
            <a:extLst>
              <a:ext uri="{FF2B5EF4-FFF2-40B4-BE49-F238E27FC236}">
                <a16:creationId xmlns:a16="http://schemas.microsoft.com/office/drawing/2014/main" id="{21ACF072-9DF2-28B0-0542-360004CD0C3E}"/>
              </a:ext>
            </a:extLst>
          </p:cNvPr>
          <p:cNvCxnSpPr>
            <a:cxnSpLocks/>
          </p:cNvCxnSpPr>
          <p:nvPr/>
        </p:nvCxnSpPr>
        <p:spPr>
          <a:xfrm>
            <a:off x="1383115" y="3195816"/>
            <a:ext cx="1034640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281" name="グループ化 280">
            <a:extLst>
              <a:ext uri="{FF2B5EF4-FFF2-40B4-BE49-F238E27FC236}">
                <a16:creationId xmlns:a16="http://schemas.microsoft.com/office/drawing/2014/main" id="{507C1F9B-A668-F49A-CDE0-D3D87888B44A}"/>
              </a:ext>
            </a:extLst>
          </p:cNvPr>
          <p:cNvGrpSpPr/>
          <p:nvPr/>
        </p:nvGrpSpPr>
        <p:grpSpPr>
          <a:xfrm>
            <a:off x="295896" y="3107285"/>
            <a:ext cx="921600" cy="206439"/>
            <a:chOff x="318961" y="3128732"/>
            <a:chExt cx="921600" cy="216000"/>
          </a:xfrm>
        </p:grpSpPr>
        <p:sp>
          <p:nvSpPr>
            <p:cNvPr id="144" name="二等辺三角形 143">
              <a:extLst>
                <a:ext uri="{FF2B5EF4-FFF2-40B4-BE49-F238E27FC236}">
                  <a16:creationId xmlns:a16="http://schemas.microsoft.com/office/drawing/2014/main" id="{2AE344A2-323B-9DA3-4502-8DA2170897DA}"/>
                </a:ext>
              </a:extLst>
            </p:cNvPr>
            <p:cNvSpPr/>
            <p:nvPr/>
          </p:nvSpPr>
          <p:spPr>
            <a:xfrm flipV="1">
              <a:off x="318961" y="3128732"/>
              <a:ext cx="921600" cy="216000"/>
            </a:xfrm>
            <a:prstGeom prst="triangle">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endParaRPr kumimoji="1" lang="ja-JP" altLang="en-US" sz="1400">
                <a:solidFill>
                  <a:schemeClr val="accent4">
                    <a:lumMod val="65000"/>
                    <a:lumOff val="35000"/>
                  </a:schemeClr>
                </a:solidFill>
                <a:latin typeface="+mn-ea"/>
                <a:cs typeface="Hiragino Kaku Gothic Pro W3" charset="-128"/>
              </a:endParaRPr>
            </a:p>
          </p:txBody>
        </p:sp>
        <p:sp>
          <p:nvSpPr>
            <p:cNvPr id="146" name="正方形/長方形 145">
              <a:extLst>
                <a:ext uri="{FF2B5EF4-FFF2-40B4-BE49-F238E27FC236}">
                  <a16:creationId xmlns:a16="http://schemas.microsoft.com/office/drawing/2014/main" id="{1FF12909-926F-5C41-5BDE-01BE23FB53A6}"/>
                </a:ext>
              </a:extLst>
            </p:cNvPr>
            <p:cNvSpPr/>
            <p:nvPr/>
          </p:nvSpPr>
          <p:spPr>
            <a:xfrm>
              <a:off x="318961" y="3151769"/>
              <a:ext cx="920384" cy="13918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000">
                  <a:solidFill>
                    <a:schemeClr val="tx1">
                      <a:lumMod val="65000"/>
                      <a:lumOff val="35000"/>
                    </a:schemeClr>
                  </a:solidFill>
                  <a:effectLst>
                    <a:glow rad="88900">
                      <a:schemeClr val="bg1"/>
                    </a:glow>
                  </a:effectLst>
                  <a:latin typeface="+mn-ea"/>
                  <a:cs typeface="Hiragino Kaku Gothic Pro W3" charset="-128"/>
                </a:rPr>
                <a:t>実行後の動き</a:t>
              </a:r>
            </a:p>
          </p:txBody>
        </p:sp>
      </p:grpSp>
      <p:sp>
        <p:nvSpPr>
          <p:cNvPr id="77" name="正方形/長方形 76">
            <a:extLst>
              <a:ext uri="{FF2B5EF4-FFF2-40B4-BE49-F238E27FC236}">
                <a16:creationId xmlns:a16="http://schemas.microsoft.com/office/drawing/2014/main" id="{148581CB-212B-4D8D-340D-62C8D2D4BBC7}"/>
              </a:ext>
            </a:extLst>
          </p:cNvPr>
          <p:cNvSpPr/>
          <p:nvPr/>
        </p:nvSpPr>
        <p:spPr>
          <a:xfrm>
            <a:off x="1383115" y="1339515"/>
            <a:ext cx="2356967" cy="1357143"/>
          </a:xfrm>
          <a:prstGeom prst="rect">
            <a:avLst/>
          </a:prstGeom>
          <a:solidFill>
            <a:schemeClr val="bg1"/>
          </a:solidFill>
          <a:ln w="952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t"/>
          <a:lstStyle/>
          <a:p>
            <a:pPr algn="ctr"/>
            <a:r>
              <a:rPr lang="en-US" altLang="ja-JP" sz="1200">
                <a:solidFill>
                  <a:schemeClr val="tx1">
                    <a:lumMod val="65000"/>
                    <a:lumOff val="35000"/>
                  </a:schemeClr>
                </a:solidFill>
                <a:latin typeface="+mn-ea"/>
                <a:cs typeface="Hiragino Kaku Gothic Pro W3" charset="-128"/>
              </a:rPr>
              <a:t>Neo</a:t>
            </a:r>
          </a:p>
        </p:txBody>
      </p:sp>
      <p:sp>
        <p:nvSpPr>
          <p:cNvPr id="79" name="正方形/長方形 78">
            <a:extLst>
              <a:ext uri="{FF2B5EF4-FFF2-40B4-BE49-F238E27FC236}">
                <a16:creationId xmlns:a16="http://schemas.microsoft.com/office/drawing/2014/main" id="{41CE9817-0D9F-AF3F-7585-A65F39532BA1}"/>
              </a:ext>
            </a:extLst>
          </p:cNvPr>
          <p:cNvSpPr/>
          <p:nvPr/>
        </p:nvSpPr>
        <p:spPr>
          <a:xfrm>
            <a:off x="4094622" y="1339515"/>
            <a:ext cx="1610141" cy="1357143"/>
          </a:xfrm>
          <a:prstGeom prst="rect">
            <a:avLst/>
          </a:prstGeom>
          <a:solidFill>
            <a:schemeClr val="bg1"/>
          </a:solidFill>
          <a:ln w="9525">
            <a:solidFill>
              <a:schemeClr val="bg1">
                <a:lumMod val="5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t"/>
          <a:lstStyle/>
          <a:p>
            <a:pPr algn="ctr"/>
            <a:r>
              <a:rPr lang="en-US" altLang="ja-JP" sz="1200">
                <a:solidFill>
                  <a:schemeClr val="accent4">
                    <a:lumMod val="65000"/>
                    <a:lumOff val="35000"/>
                  </a:schemeClr>
                </a:solidFill>
                <a:latin typeface="+mn-ea"/>
                <a:cs typeface="Hiragino Kaku Gothic Pro W3" charset="-128"/>
              </a:rPr>
              <a:t>SAP</a:t>
            </a:r>
          </a:p>
        </p:txBody>
      </p:sp>
      <p:sp>
        <p:nvSpPr>
          <p:cNvPr id="15" name="フローチャート: 書類 14">
            <a:extLst>
              <a:ext uri="{FF2B5EF4-FFF2-40B4-BE49-F238E27FC236}">
                <a16:creationId xmlns:a16="http://schemas.microsoft.com/office/drawing/2014/main" id="{E2BC9373-1A64-EADC-4FA8-8C022599B9A3}"/>
              </a:ext>
            </a:extLst>
          </p:cNvPr>
          <p:cNvSpPr/>
          <p:nvPr/>
        </p:nvSpPr>
        <p:spPr>
          <a:xfrm>
            <a:off x="4432047" y="1745133"/>
            <a:ext cx="935288" cy="545907"/>
          </a:xfrm>
          <a:prstGeom prst="flowChartDocumen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zh-TW" altLang="en-US" sz="1050">
                <a:solidFill>
                  <a:schemeClr val="tx1">
                    <a:lumMod val="65000"/>
                    <a:lumOff val="35000"/>
                  </a:schemeClr>
                </a:solidFill>
                <a:latin typeface="+mn-ea"/>
                <a:cs typeface="Hiragino Kaku Gothic Pro W3" charset="-128"/>
              </a:rPr>
              <a:t>消込取消伝票</a:t>
            </a:r>
            <a:r>
              <a:rPr kumimoji="1" lang="en-US" altLang="ja-JP" sz="1050">
                <a:solidFill>
                  <a:schemeClr val="tx1">
                    <a:lumMod val="65000"/>
                    <a:lumOff val="35000"/>
                  </a:schemeClr>
                </a:solidFill>
                <a:latin typeface="+mn-ea"/>
                <a:cs typeface="Hiragino Kaku Gothic Pro W3" charset="-128"/>
              </a:rPr>
              <a:t>(ZD)</a:t>
            </a:r>
          </a:p>
        </p:txBody>
      </p:sp>
      <p:cxnSp>
        <p:nvCxnSpPr>
          <p:cNvPr id="31" name="コネクタ: カギ線 30">
            <a:extLst>
              <a:ext uri="{FF2B5EF4-FFF2-40B4-BE49-F238E27FC236}">
                <a16:creationId xmlns:a16="http://schemas.microsoft.com/office/drawing/2014/main" id="{56E2A8F8-78EA-CAC0-B98B-66C4D200153F}"/>
              </a:ext>
            </a:extLst>
          </p:cNvPr>
          <p:cNvCxnSpPr>
            <a:cxnSpLocks/>
            <a:stCxn id="15" idx="2"/>
            <a:endCxn id="77" idx="2"/>
          </p:cNvCxnSpPr>
          <p:nvPr/>
        </p:nvCxnSpPr>
        <p:spPr>
          <a:xfrm rot="5400000">
            <a:off x="3509791" y="1306757"/>
            <a:ext cx="441709" cy="2338092"/>
          </a:xfrm>
          <a:prstGeom prst="bentConnector3">
            <a:avLst>
              <a:gd name="adj1" fmla="val 151754"/>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3" name="正方形/長方形 252">
            <a:extLst>
              <a:ext uri="{FF2B5EF4-FFF2-40B4-BE49-F238E27FC236}">
                <a16:creationId xmlns:a16="http://schemas.microsoft.com/office/drawing/2014/main" id="{F63817EE-547E-2DA9-BCA6-C5003F60E6C0}"/>
              </a:ext>
            </a:extLst>
          </p:cNvPr>
          <p:cNvSpPr/>
          <p:nvPr/>
        </p:nvSpPr>
        <p:spPr>
          <a:xfrm>
            <a:off x="3584583" y="2784854"/>
            <a:ext cx="717488" cy="26033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en-US" altLang="ja-JP" sz="1100">
                <a:solidFill>
                  <a:schemeClr val="tx1">
                    <a:lumMod val="65000"/>
                    <a:lumOff val="35000"/>
                  </a:schemeClr>
                </a:solidFill>
                <a:effectLst>
                  <a:glow rad="88900">
                    <a:schemeClr val="bg1"/>
                  </a:glow>
                </a:effectLst>
                <a:latin typeface="+mn-ea"/>
                <a:cs typeface="Hiragino Kaku Gothic Pro W3" charset="-128"/>
              </a:rPr>
              <a:t>Neo</a:t>
            </a:r>
            <a:r>
              <a:rPr kumimoji="1" lang="ja-JP" altLang="en-US" sz="1100">
                <a:solidFill>
                  <a:schemeClr val="tx1">
                    <a:lumMod val="65000"/>
                    <a:lumOff val="35000"/>
                  </a:schemeClr>
                </a:solidFill>
                <a:effectLst>
                  <a:glow rad="88900">
                    <a:schemeClr val="bg1"/>
                  </a:glow>
                </a:effectLst>
                <a:latin typeface="+mn-ea"/>
                <a:cs typeface="Hiragino Kaku Gothic Pro W3" charset="-128"/>
              </a:rPr>
              <a:t>返却</a:t>
            </a:r>
          </a:p>
        </p:txBody>
      </p:sp>
      <p:grpSp>
        <p:nvGrpSpPr>
          <p:cNvPr id="324" name="グループ化 323">
            <a:extLst>
              <a:ext uri="{FF2B5EF4-FFF2-40B4-BE49-F238E27FC236}">
                <a16:creationId xmlns:a16="http://schemas.microsoft.com/office/drawing/2014/main" id="{9443E941-573E-7F94-A79C-142E4019DA4E}"/>
              </a:ext>
            </a:extLst>
          </p:cNvPr>
          <p:cNvGrpSpPr/>
          <p:nvPr/>
        </p:nvGrpSpPr>
        <p:grpSpPr>
          <a:xfrm>
            <a:off x="1642122" y="1793478"/>
            <a:ext cx="1838952" cy="703911"/>
            <a:chOff x="2186158" y="1753890"/>
            <a:chExt cx="1838952" cy="713277"/>
          </a:xfrm>
        </p:grpSpPr>
        <p:sp>
          <p:nvSpPr>
            <p:cNvPr id="28" name="フローチャート: 書類 27">
              <a:extLst>
                <a:ext uri="{FF2B5EF4-FFF2-40B4-BE49-F238E27FC236}">
                  <a16:creationId xmlns:a16="http://schemas.microsoft.com/office/drawing/2014/main" id="{8E173D7D-D15C-EE0A-34F1-F1160996838C}"/>
                </a:ext>
              </a:extLst>
            </p:cNvPr>
            <p:cNvSpPr/>
            <p:nvPr/>
          </p:nvSpPr>
          <p:spPr>
            <a:xfrm>
              <a:off x="2186158" y="1753890"/>
              <a:ext cx="846574" cy="713277"/>
            </a:xfrm>
            <a:prstGeom prst="flowChartDocumen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050">
                  <a:solidFill>
                    <a:schemeClr val="accent4">
                      <a:lumMod val="65000"/>
                      <a:lumOff val="35000"/>
                    </a:schemeClr>
                  </a:solidFill>
                  <a:latin typeface="+mn-ea"/>
                  <a:cs typeface="Hiragino Kaku Gothic Pro W3" charset="-128"/>
                </a:rPr>
                <a:t>請求 </a:t>
              </a:r>
              <a:r>
                <a:rPr lang="en-US" altLang="ja-JP" sz="1050">
                  <a:solidFill>
                    <a:schemeClr val="accent4">
                      <a:lumMod val="65000"/>
                      <a:lumOff val="35000"/>
                    </a:schemeClr>
                  </a:solidFill>
                  <a:latin typeface="+mn-ea"/>
                  <a:cs typeface="Hiragino Kaku Gothic Pro W3" charset="-128"/>
                </a:rPr>
                <a:t>S001</a:t>
              </a:r>
            </a:p>
            <a:p>
              <a:pPr algn="ctr"/>
              <a:r>
                <a:rPr lang="ja-JP" altLang="en-US" sz="800">
                  <a:solidFill>
                    <a:schemeClr val="accent4">
                      <a:lumMod val="65000"/>
                      <a:lumOff val="35000"/>
                    </a:schemeClr>
                  </a:solidFill>
                  <a:latin typeface="+mn-ea"/>
                  <a:cs typeface="Hiragino Kaku Gothic Pro W3" charset="-128"/>
                </a:rPr>
                <a:t>消込済→未消込</a:t>
              </a:r>
              <a:endParaRPr lang="en-US" altLang="ja-JP" sz="900">
                <a:solidFill>
                  <a:schemeClr val="accent4">
                    <a:lumMod val="65000"/>
                    <a:lumOff val="35000"/>
                  </a:schemeClr>
                </a:solidFill>
                <a:latin typeface="+mn-ea"/>
                <a:cs typeface="Hiragino Kaku Gothic Pro W3" charset="-128"/>
              </a:endParaRPr>
            </a:p>
            <a:p>
              <a:pPr algn="ctr"/>
              <a:r>
                <a:rPr lang="ja-JP" altLang="en-US" sz="900">
                  <a:solidFill>
                    <a:schemeClr val="accent4">
                      <a:lumMod val="65000"/>
                      <a:lumOff val="35000"/>
                    </a:schemeClr>
                  </a:solidFill>
                  <a:latin typeface="+mn-ea"/>
                  <a:cs typeface="Hiragino Kaku Gothic Pro W3" charset="-128"/>
                </a:rPr>
                <a:t>入金 </a:t>
              </a:r>
              <a:r>
                <a:rPr lang="en-US" altLang="ja-JP" sz="900">
                  <a:solidFill>
                    <a:schemeClr val="accent4">
                      <a:lumMod val="65000"/>
                      <a:lumOff val="35000"/>
                    </a:schemeClr>
                  </a:solidFill>
                  <a:latin typeface="+mn-ea"/>
                  <a:cs typeface="Hiragino Kaku Gothic Pro W3" charset="-128"/>
                </a:rPr>
                <a:t>N001</a:t>
              </a:r>
            </a:p>
          </p:txBody>
        </p:sp>
        <p:sp>
          <p:nvSpPr>
            <p:cNvPr id="170" name="フローチャート: 書類 169">
              <a:extLst>
                <a:ext uri="{FF2B5EF4-FFF2-40B4-BE49-F238E27FC236}">
                  <a16:creationId xmlns:a16="http://schemas.microsoft.com/office/drawing/2014/main" id="{1C330815-5D80-C307-E1BC-B967017A770D}"/>
                </a:ext>
              </a:extLst>
            </p:cNvPr>
            <p:cNvSpPr/>
            <p:nvPr/>
          </p:nvSpPr>
          <p:spPr>
            <a:xfrm>
              <a:off x="3178536" y="1753890"/>
              <a:ext cx="846574" cy="713277"/>
            </a:xfrm>
            <a:prstGeom prst="flowChartDocumen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050">
                  <a:solidFill>
                    <a:schemeClr val="accent4">
                      <a:lumMod val="65000"/>
                      <a:lumOff val="35000"/>
                    </a:schemeClr>
                  </a:solidFill>
                  <a:latin typeface="+mn-ea"/>
                  <a:cs typeface="Hiragino Kaku Gothic Pro W3" charset="-128"/>
                </a:rPr>
                <a:t>請求 </a:t>
              </a:r>
              <a:r>
                <a:rPr lang="en-US" altLang="ja-JP" sz="1050">
                  <a:solidFill>
                    <a:schemeClr val="accent4">
                      <a:lumMod val="65000"/>
                      <a:lumOff val="35000"/>
                    </a:schemeClr>
                  </a:solidFill>
                  <a:latin typeface="+mn-ea"/>
                  <a:cs typeface="Hiragino Kaku Gothic Pro W3" charset="-128"/>
                </a:rPr>
                <a:t>S002</a:t>
              </a:r>
            </a:p>
            <a:p>
              <a:pPr algn="ctr"/>
              <a:r>
                <a:rPr lang="ja-JP" altLang="en-US" sz="800">
                  <a:solidFill>
                    <a:schemeClr val="accent4">
                      <a:lumMod val="65000"/>
                      <a:lumOff val="35000"/>
                    </a:schemeClr>
                  </a:solidFill>
                  <a:latin typeface="+mn-ea"/>
                  <a:cs typeface="Hiragino Kaku Gothic Pro W3" charset="-128"/>
                </a:rPr>
                <a:t>消込済→未消込</a:t>
              </a:r>
              <a:endParaRPr lang="en-US" altLang="ja-JP" sz="800">
                <a:solidFill>
                  <a:schemeClr val="accent4">
                    <a:lumMod val="65000"/>
                    <a:lumOff val="35000"/>
                  </a:schemeClr>
                </a:solidFill>
                <a:latin typeface="+mn-ea"/>
                <a:cs typeface="Hiragino Kaku Gothic Pro W3" charset="-128"/>
              </a:endParaRPr>
            </a:p>
            <a:p>
              <a:pPr algn="ctr"/>
              <a:r>
                <a:rPr lang="ja-JP" altLang="en-US" sz="900">
                  <a:solidFill>
                    <a:schemeClr val="accent4">
                      <a:lumMod val="65000"/>
                      <a:lumOff val="35000"/>
                    </a:schemeClr>
                  </a:solidFill>
                  <a:latin typeface="+mn-ea"/>
                  <a:cs typeface="Hiragino Kaku Gothic Pro W3" charset="-128"/>
                </a:rPr>
                <a:t>入金 </a:t>
              </a:r>
              <a:r>
                <a:rPr lang="en-US" altLang="ja-JP" sz="900">
                  <a:solidFill>
                    <a:schemeClr val="accent4">
                      <a:lumMod val="65000"/>
                      <a:lumOff val="35000"/>
                    </a:schemeClr>
                  </a:solidFill>
                  <a:latin typeface="+mn-ea"/>
                  <a:cs typeface="Hiragino Kaku Gothic Pro W3" charset="-128"/>
                </a:rPr>
                <a:t>N001</a:t>
              </a:r>
              <a:endParaRPr lang="en-US" altLang="ja-JP" sz="1050">
                <a:solidFill>
                  <a:schemeClr val="accent4">
                    <a:lumMod val="65000"/>
                    <a:lumOff val="35000"/>
                  </a:schemeClr>
                </a:solidFill>
                <a:latin typeface="+mn-ea"/>
                <a:cs typeface="Hiragino Kaku Gothic Pro W3" charset="-128"/>
              </a:endParaRPr>
            </a:p>
          </p:txBody>
        </p:sp>
      </p:grpSp>
      <p:sp>
        <p:nvSpPr>
          <p:cNvPr id="318" name="正方形/長方形 317">
            <a:extLst>
              <a:ext uri="{FF2B5EF4-FFF2-40B4-BE49-F238E27FC236}">
                <a16:creationId xmlns:a16="http://schemas.microsoft.com/office/drawing/2014/main" id="{626585F9-D755-BF91-00D8-2F25E15A0FFA}"/>
              </a:ext>
            </a:extLst>
          </p:cNvPr>
          <p:cNvSpPr/>
          <p:nvPr/>
        </p:nvSpPr>
        <p:spPr>
          <a:xfrm>
            <a:off x="1560309" y="1700295"/>
            <a:ext cx="2002578" cy="890277"/>
          </a:xfrm>
          <a:prstGeom prst="rect">
            <a:avLst/>
          </a:prstGeom>
          <a:noFill/>
          <a:ln w="952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endParaRPr kumimoji="1" lang="ja-JP" altLang="en-US" sz="1050">
              <a:solidFill>
                <a:schemeClr val="bg1"/>
              </a:solidFill>
              <a:latin typeface="+mn-ea"/>
              <a:cs typeface="Hiragino Kaku Gothic Pro W3" charset="-128"/>
            </a:endParaRPr>
          </a:p>
        </p:txBody>
      </p:sp>
      <p:sp>
        <p:nvSpPr>
          <p:cNvPr id="323" name="テキスト ボックス 322">
            <a:extLst>
              <a:ext uri="{FF2B5EF4-FFF2-40B4-BE49-F238E27FC236}">
                <a16:creationId xmlns:a16="http://schemas.microsoft.com/office/drawing/2014/main" id="{553337BC-5D6B-D05A-D3AE-A3EBF16B628E}"/>
              </a:ext>
            </a:extLst>
          </p:cNvPr>
          <p:cNvSpPr txBox="1"/>
          <p:nvPr/>
        </p:nvSpPr>
        <p:spPr bwMode="auto">
          <a:xfrm>
            <a:off x="2097520" y="1570661"/>
            <a:ext cx="928156" cy="242988"/>
          </a:xfrm>
          <a:prstGeom prst="rect">
            <a:avLst/>
          </a:prstGeom>
          <a:noFill/>
          <a:ln w="9525">
            <a:noFill/>
            <a:miter lim="800000"/>
            <a:headEnd/>
            <a:tailEnd/>
          </a:ln>
        </p:spPr>
        <p:txBody>
          <a:bodyPr wrap="square">
            <a:spAutoFit/>
          </a:bodyPr>
          <a:lstStyle/>
          <a:p>
            <a:pPr algn="ctr"/>
            <a:r>
              <a:rPr lang="ja-JP" altLang="en-US" sz="1000">
                <a:solidFill>
                  <a:schemeClr val="accent4">
                    <a:lumMod val="65000"/>
                    <a:lumOff val="35000"/>
                  </a:schemeClr>
                </a:solidFill>
                <a:effectLst>
                  <a:glow rad="88900">
                    <a:schemeClr val="bg1"/>
                  </a:glow>
                </a:effectLst>
                <a:latin typeface="+mn-ea"/>
                <a:cs typeface="Hiragino Kaku Gothic Pro W3" charset="-128"/>
              </a:rPr>
              <a:t>請求書 </a:t>
            </a:r>
            <a:r>
              <a:rPr lang="en-US" altLang="ja-JP" sz="1000">
                <a:solidFill>
                  <a:schemeClr val="accent4">
                    <a:lumMod val="65000"/>
                    <a:lumOff val="35000"/>
                  </a:schemeClr>
                </a:solidFill>
                <a:effectLst>
                  <a:glow rad="88900">
                    <a:schemeClr val="bg1"/>
                  </a:glow>
                </a:effectLst>
                <a:latin typeface="+mn-ea"/>
                <a:cs typeface="Hiragino Kaku Gothic Pro W3" charset="-128"/>
              </a:rPr>
              <a:t>T001</a:t>
            </a:r>
            <a:endParaRPr lang="en-US" altLang="ja-JP" sz="1100">
              <a:solidFill>
                <a:schemeClr val="accent4">
                  <a:lumMod val="65000"/>
                  <a:lumOff val="35000"/>
                </a:schemeClr>
              </a:solidFill>
              <a:effectLst>
                <a:glow rad="88900">
                  <a:schemeClr val="bg1"/>
                </a:glow>
              </a:effectLst>
              <a:latin typeface="+mn-ea"/>
              <a:cs typeface="Hiragino Kaku Gothic Pro W3" charset="-128"/>
            </a:endParaRPr>
          </a:p>
        </p:txBody>
      </p:sp>
      <p:sp>
        <p:nvSpPr>
          <p:cNvPr id="192" name="吹き出し: 角を丸めた四角形 191">
            <a:extLst>
              <a:ext uri="{FF2B5EF4-FFF2-40B4-BE49-F238E27FC236}">
                <a16:creationId xmlns:a16="http://schemas.microsoft.com/office/drawing/2014/main" id="{9FADE169-5C82-3FAA-23A8-5D0CCEE03EC6}"/>
              </a:ext>
            </a:extLst>
          </p:cNvPr>
          <p:cNvSpPr/>
          <p:nvPr/>
        </p:nvSpPr>
        <p:spPr>
          <a:xfrm>
            <a:off x="3025676" y="2487443"/>
            <a:ext cx="1565623" cy="325932"/>
          </a:xfrm>
          <a:prstGeom prst="wedgeRoundRectCallout">
            <a:avLst>
              <a:gd name="adj1" fmla="val -37059"/>
              <a:gd name="adj2" fmla="val -66713"/>
              <a:gd name="adj3" fmla="val 16667"/>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lang="ja-JP" altLang="en-US" sz="900">
                <a:solidFill>
                  <a:schemeClr val="accent4">
                    <a:lumMod val="65000"/>
                    <a:lumOff val="35000"/>
                  </a:schemeClr>
                </a:solidFill>
                <a:latin typeface="+mn-ea"/>
              </a:rPr>
              <a:t>ステータスが消込済から未消込になり、請求ロックが解除される</a:t>
            </a:r>
            <a:endParaRPr kumimoji="1" lang="ja-JP" altLang="en-US" sz="900">
              <a:solidFill>
                <a:schemeClr val="accent4">
                  <a:lumMod val="65000"/>
                  <a:lumOff val="35000"/>
                </a:schemeClr>
              </a:solidFill>
              <a:latin typeface="+mn-ea"/>
            </a:endParaRPr>
          </a:p>
        </p:txBody>
      </p:sp>
      <p:grpSp>
        <p:nvGrpSpPr>
          <p:cNvPr id="365" name="グループ化 364">
            <a:extLst>
              <a:ext uri="{FF2B5EF4-FFF2-40B4-BE49-F238E27FC236}">
                <a16:creationId xmlns:a16="http://schemas.microsoft.com/office/drawing/2014/main" id="{3E68F436-F2EF-48A2-AECF-C06AA3957450}"/>
              </a:ext>
            </a:extLst>
          </p:cNvPr>
          <p:cNvGrpSpPr/>
          <p:nvPr/>
        </p:nvGrpSpPr>
        <p:grpSpPr>
          <a:xfrm>
            <a:off x="1383115" y="3375981"/>
            <a:ext cx="4321648" cy="1357143"/>
            <a:chOff x="2076001" y="3332047"/>
            <a:chExt cx="4321648" cy="1375200"/>
          </a:xfrm>
        </p:grpSpPr>
        <p:sp>
          <p:nvSpPr>
            <p:cNvPr id="8" name="正方形/長方形 7">
              <a:extLst>
                <a:ext uri="{FF2B5EF4-FFF2-40B4-BE49-F238E27FC236}">
                  <a16:creationId xmlns:a16="http://schemas.microsoft.com/office/drawing/2014/main" id="{36AF8D93-796A-9CDA-54A3-E60EFA254FCD}"/>
                </a:ext>
              </a:extLst>
            </p:cNvPr>
            <p:cNvSpPr/>
            <p:nvPr/>
          </p:nvSpPr>
          <p:spPr>
            <a:xfrm>
              <a:off x="4787508" y="3332047"/>
              <a:ext cx="1610141" cy="1375200"/>
            </a:xfrm>
            <a:prstGeom prst="rect">
              <a:avLst/>
            </a:prstGeom>
            <a:solidFill>
              <a:schemeClr val="bg1"/>
            </a:solidFill>
            <a:ln w="9525">
              <a:solidFill>
                <a:schemeClr val="bg1">
                  <a:lumMod val="5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t"/>
            <a:lstStyle/>
            <a:p>
              <a:pPr algn="ctr"/>
              <a:r>
                <a:rPr lang="en-US" altLang="ja-JP" sz="1200">
                  <a:solidFill>
                    <a:schemeClr val="accent4">
                      <a:lumMod val="65000"/>
                      <a:lumOff val="35000"/>
                    </a:schemeClr>
                  </a:solidFill>
                  <a:latin typeface="+mn-ea"/>
                  <a:cs typeface="Hiragino Kaku Gothic Pro W3" charset="-128"/>
                </a:rPr>
                <a:t>SAP</a:t>
              </a:r>
            </a:p>
          </p:txBody>
        </p:sp>
        <p:sp>
          <p:nvSpPr>
            <p:cNvPr id="142" name="フローチャート: 書類 141">
              <a:extLst>
                <a:ext uri="{FF2B5EF4-FFF2-40B4-BE49-F238E27FC236}">
                  <a16:creationId xmlns:a16="http://schemas.microsoft.com/office/drawing/2014/main" id="{2E520E38-FF6B-4BAA-9AC9-E2ABE2F49512}"/>
                </a:ext>
              </a:extLst>
            </p:cNvPr>
            <p:cNvSpPr/>
            <p:nvPr/>
          </p:nvSpPr>
          <p:spPr>
            <a:xfrm>
              <a:off x="5124933" y="3833139"/>
              <a:ext cx="935288" cy="553169"/>
            </a:xfrm>
            <a:prstGeom prst="flowChartDocumen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zh-TW" altLang="en-US" sz="1050">
                  <a:solidFill>
                    <a:schemeClr val="tx1">
                      <a:lumMod val="65000"/>
                      <a:lumOff val="35000"/>
                    </a:schemeClr>
                  </a:solidFill>
                  <a:latin typeface="+mn-ea"/>
                  <a:cs typeface="Hiragino Kaku Gothic Pro W3" charset="-128"/>
                </a:rPr>
                <a:t>消込取消伝票</a:t>
              </a:r>
              <a:r>
                <a:rPr kumimoji="1" lang="en-US" altLang="ja-JP" sz="1050">
                  <a:solidFill>
                    <a:schemeClr val="tx1">
                      <a:lumMod val="65000"/>
                      <a:lumOff val="35000"/>
                    </a:schemeClr>
                  </a:solidFill>
                  <a:latin typeface="+mn-ea"/>
                  <a:cs typeface="Hiragino Kaku Gothic Pro W3" charset="-128"/>
                </a:rPr>
                <a:t>(ZD)</a:t>
              </a:r>
            </a:p>
          </p:txBody>
        </p:sp>
        <p:sp>
          <p:nvSpPr>
            <p:cNvPr id="196" name="正方形/長方形 195">
              <a:extLst>
                <a:ext uri="{FF2B5EF4-FFF2-40B4-BE49-F238E27FC236}">
                  <a16:creationId xmlns:a16="http://schemas.microsoft.com/office/drawing/2014/main" id="{3EB51004-21E4-97CC-7B2F-7BCFEFA903F1}"/>
                </a:ext>
              </a:extLst>
            </p:cNvPr>
            <p:cNvSpPr/>
            <p:nvPr/>
          </p:nvSpPr>
          <p:spPr>
            <a:xfrm>
              <a:off x="2076001" y="3332047"/>
              <a:ext cx="2356967" cy="1375200"/>
            </a:xfrm>
            <a:prstGeom prst="rect">
              <a:avLst/>
            </a:prstGeom>
            <a:solidFill>
              <a:schemeClr val="bg1"/>
            </a:solidFill>
            <a:ln w="952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t"/>
            <a:lstStyle/>
            <a:p>
              <a:pPr algn="ctr"/>
              <a:r>
                <a:rPr lang="en-US" altLang="ja-JP" sz="1200">
                  <a:solidFill>
                    <a:schemeClr val="tx1">
                      <a:lumMod val="65000"/>
                      <a:lumOff val="35000"/>
                    </a:schemeClr>
                  </a:solidFill>
                  <a:latin typeface="+mn-ea"/>
                  <a:cs typeface="Hiragino Kaku Gothic Pro W3" charset="-128"/>
                </a:rPr>
                <a:t>Neo</a:t>
              </a:r>
            </a:p>
          </p:txBody>
        </p:sp>
        <p:sp>
          <p:nvSpPr>
            <p:cNvPr id="216" name="吹き出し: 角を丸めた四角形 215">
              <a:extLst>
                <a:ext uri="{FF2B5EF4-FFF2-40B4-BE49-F238E27FC236}">
                  <a16:creationId xmlns:a16="http://schemas.microsoft.com/office/drawing/2014/main" id="{9DA80170-0057-E782-ADD8-75CD24890A28}"/>
                </a:ext>
              </a:extLst>
            </p:cNvPr>
            <p:cNvSpPr/>
            <p:nvPr/>
          </p:nvSpPr>
          <p:spPr>
            <a:xfrm>
              <a:off x="3645024" y="3382632"/>
              <a:ext cx="1243342" cy="248136"/>
            </a:xfrm>
            <a:prstGeom prst="wedgeRoundRectCallout">
              <a:avLst>
                <a:gd name="adj1" fmla="val -28887"/>
                <a:gd name="adj2" fmla="val 71477"/>
                <a:gd name="adj3" fmla="val 16667"/>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kumimoji="1" lang="ja-JP" altLang="en-US" sz="900">
                  <a:solidFill>
                    <a:schemeClr val="accent4">
                      <a:lumMod val="65000"/>
                      <a:lumOff val="35000"/>
                    </a:schemeClr>
                  </a:solidFill>
                  <a:latin typeface="+mn-ea"/>
                </a:rPr>
                <a:t>請求書単位</a:t>
              </a:r>
              <a:r>
                <a:rPr lang="ja-JP" altLang="en-US" sz="900">
                  <a:solidFill>
                    <a:schemeClr val="accent4">
                      <a:lumMod val="65000"/>
                      <a:lumOff val="35000"/>
                    </a:schemeClr>
                  </a:solidFill>
                  <a:latin typeface="+mn-ea"/>
                </a:rPr>
                <a:t>で</a:t>
              </a:r>
              <a:r>
                <a:rPr kumimoji="1" lang="ja-JP" altLang="en-US" sz="900">
                  <a:solidFill>
                    <a:schemeClr val="accent4">
                      <a:lumMod val="65000"/>
                      <a:lumOff val="35000"/>
                    </a:schemeClr>
                  </a:solidFill>
                  <a:latin typeface="+mn-ea"/>
                </a:rPr>
                <a:t>請求取消</a:t>
              </a:r>
            </a:p>
          </p:txBody>
        </p:sp>
        <p:cxnSp>
          <p:nvCxnSpPr>
            <p:cNvPr id="218" name="コネクタ: カギ線 217">
              <a:extLst>
                <a:ext uri="{FF2B5EF4-FFF2-40B4-BE49-F238E27FC236}">
                  <a16:creationId xmlns:a16="http://schemas.microsoft.com/office/drawing/2014/main" id="{EA6E16C7-3101-2751-3125-C6198F47E768}"/>
                </a:ext>
              </a:extLst>
            </p:cNvPr>
            <p:cNvCxnSpPr>
              <a:cxnSpLocks/>
              <a:stCxn id="328" idx="2"/>
              <a:endCxn id="142" idx="1"/>
            </p:cNvCxnSpPr>
            <p:nvPr/>
          </p:nvCxnSpPr>
          <p:spPr>
            <a:xfrm rot="5400000" flipH="1" flipV="1">
              <a:off x="4253693" y="3606704"/>
              <a:ext cx="368221" cy="1374260"/>
            </a:xfrm>
            <a:prstGeom prst="bentConnector4">
              <a:avLst>
                <a:gd name="adj1" fmla="val -83877"/>
                <a:gd name="adj2" fmla="val 6540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26" name="グループ化 325">
              <a:extLst>
                <a:ext uri="{FF2B5EF4-FFF2-40B4-BE49-F238E27FC236}">
                  <a16:creationId xmlns:a16="http://schemas.microsoft.com/office/drawing/2014/main" id="{F35B4542-9A9E-4521-0C7C-5D0878D660BB}"/>
                </a:ext>
              </a:extLst>
            </p:cNvPr>
            <p:cNvGrpSpPr/>
            <p:nvPr/>
          </p:nvGrpSpPr>
          <p:grpSpPr>
            <a:xfrm>
              <a:off x="2335008" y="3811823"/>
              <a:ext cx="1838952" cy="713277"/>
              <a:chOff x="2186158" y="1753890"/>
              <a:chExt cx="1838952" cy="713277"/>
            </a:xfrm>
          </p:grpSpPr>
          <p:sp>
            <p:nvSpPr>
              <p:cNvPr id="327" name="フローチャート: 書類 326">
                <a:extLst>
                  <a:ext uri="{FF2B5EF4-FFF2-40B4-BE49-F238E27FC236}">
                    <a16:creationId xmlns:a16="http://schemas.microsoft.com/office/drawing/2014/main" id="{E70E65A8-6B4C-6738-3C15-FED6522C75D4}"/>
                  </a:ext>
                </a:extLst>
              </p:cNvPr>
              <p:cNvSpPr/>
              <p:nvPr/>
            </p:nvSpPr>
            <p:spPr>
              <a:xfrm>
                <a:off x="2186158" y="1753890"/>
                <a:ext cx="846574" cy="713277"/>
              </a:xfrm>
              <a:prstGeom prst="flowChartDocument">
                <a:avLst/>
              </a:prstGeom>
              <a:solidFill>
                <a:schemeClr val="bg1">
                  <a:lumMod val="8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050">
                    <a:solidFill>
                      <a:schemeClr val="accent4">
                        <a:lumMod val="65000"/>
                        <a:lumOff val="35000"/>
                      </a:schemeClr>
                    </a:solidFill>
                    <a:latin typeface="+mn-ea"/>
                    <a:cs typeface="Hiragino Kaku Gothic Pro W3" charset="-128"/>
                  </a:rPr>
                  <a:t>請求 </a:t>
                </a:r>
                <a:r>
                  <a:rPr lang="en-US" altLang="ja-JP" sz="1050">
                    <a:solidFill>
                      <a:schemeClr val="accent4">
                        <a:lumMod val="65000"/>
                        <a:lumOff val="35000"/>
                      </a:schemeClr>
                    </a:solidFill>
                    <a:latin typeface="+mn-ea"/>
                    <a:cs typeface="Hiragino Kaku Gothic Pro W3" charset="-128"/>
                  </a:rPr>
                  <a:t>S001</a:t>
                </a:r>
              </a:p>
              <a:p>
                <a:pPr algn="ctr"/>
                <a:r>
                  <a:rPr lang="ja-JP" altLang="en-US" sz="800">
                    <a:solidFill>
                      <a:schemeClr val="accent4">
                        <a:lumMod val="65000"/>
                        <a:lumOff val="35000"/>
                      </a:schemeClr>
                    </a:solidFill>
                    <a:latin typeface="+mn-ea"/>
                    <a:cs typeface="Hiragino Kaku Gothic Pro W3" charset="-128"/>
                  </a:rPr>
                  <a:t>未消込→取消</a:t>
                </a:r>
                <a:endParaRPr lang="en-US" altLang="ja-JP" sz="800">
                  <a:solidFill>
                    <a:schemeClr val="accent4">
                      <a:lumMod val="65000"/>
                      <a:lumOff val="35000"/>
                    </a:schemeClr>
                  </a:solidFill>
                  <a:latin typeface="+mn-ea"/>
                  <a:cs typeface="Hiragino Kaku Gothic Pro W3" charset="-128"/>
                </a:endParaRPr>
              </a:p>
            </p:txBody>
          </p:sp>
          <p:sp>
            <p:nvSpPr>
              <p:cNvPr id="328" name="フローチャート: 書類 327">
                <a:extLst>
                  <a:ext uri="{FF2B5EF4-FFF2-40B4-BE49-F238E27FC236}">
                    <a16:creationId xmlns:a16="http://schemas.microsoft.com/office/drawing/2014/main" id="{C26F311B-08E8-1514-71CA-8C8CC2986B42}"/>
                  </a:ext>
                </a:extLst>
              </p:cNvPr>
              <p:cNvSpPr/>
              <p:nvPr/>
            </p:nvSpPr>
            <p:spPr>
              <a:xfrm>
                <a:off x="3178536" y="1753890"/>
                <a:ext cx="846574" cy="713277"/>
              </a:xfrm>
              <a:prstGeom prst="flowChartDocument">
                <a:avLst/>
              </a:prstGeom>
              <a:solidFill>
                <a:schemeClr val="bg1">
                  <a:lumMod val="8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050">
                    <a:solidFill>
                      <a:schemeClr val="accent4">
                        <a:lumMod val="65000"/>
                        <a:lumOff val="35000"/>
                      </a:schemeClr>
                    </a:solidFill>
                    <a:latin typeface="+mn-ea"/>
                    <a:cs typeface="Hiragino Kaku Gothic Pro W3" charset="-128"/>
                  </a:rPr>
                  <a:t>請求 </a:t>
                </a:r>
                <a:r>
                  <a:rPr lang="en-US" altLang="ja-JP" sz="1050">
                    <a:solidFill>
                      <a:schemeClr val="accent4">
                        <a:lumMod val="65000"/>
                        <a:lumOff val="35000"/>
                      </a:schemeClr>
                    </a:solidFill>
                    <a:latin typeface="+mn-ea"/>
                    <a:cs typeface="Hiragino Kaku Gothic Pro W3" charset="-128"/>
                  </a:rPr>
                  <a:t>S002</a:t>
                </a:r>
              </a:p>
              <a:p>
                <a:pPr algn="ctr"/>
                <a:r>
                  <a:rPr lang="ja-JP" altLang="en-US" sz="800">
                    <a:solidFill>
                      <a:schemeClr val="accent4">
                        <a:lumMod val="65000"/>
                        <a:lumOff val="35000"/>
                      </a:schemeClr>
                    </a:solidFill>
                    <a:latin typeface="+mn-ea"/>
                    <a:cs typeface="Hiragino Kaku Gothic Pro W3" charset="-128"/>
                  </a:rPr>
                  <a:t>未消込→取消</a:t>
                </a:r>
                <a:endParaRPr lang="en-US" altLang="ja-JP" sz="800">
                  <a:solidFill>
                    <a:schemeClr val="accent4">
                      <a:lumMod val="65000"/>
                      <a:lumOff val="35000"/>
                    </a:schemeClr>
                  </a:solidFill>
                  <a:latin typeface="+mn-ea"/>
                  <a:cs typeface="Hiragino Kaku Gothic Pro W3" charset="-128"/>
                </a:endParaRPr>
              </a:p>
            </p:txBody>
          </p:sp>
        </p:grpSp>
        <p:sp>
          <p:nvSpPr>
            <p:cNvPr id="329" name="正方形/長方形 328">
              <a:extLst>
                <a:ext uri="{FF2B5EF4-FFF2-40B4-BE49-F238E27FC236}">
                  <a16:creationId xmlns:a16="http://schemas.microsoft.com/office/drawing/2014/main" id="{E9C8AF08-51A1-B61C-56BA-A8D6AD46579F}"/>
                </a:ext>
              </a:extLst>
            </p:cNvPr>
            <p:cNvSpPr/>
            <p:nvPr/>
          </p:nvSpPr>
          <p:spPr>
            <a:xfrm>
              <a:off x="2253195" y="3717400"/>
              <a:ext cx="2002578" cy="902122"/>
            </a:xfrm>
            <a:prstGeom prst="rect">
              <a:avLst/>
            </a:prstGeom>
            <a:noFill/>
            <a:ln w="952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endParaRPr kumimoji="1" lang="ja-JP" altLang="en-US" sz="1050">
                <a:solidFill>
                  <a:schemeClr val="bg1"/>
                </a:solidFill>
                <a:latin typeface="+mn-ea"/>
                <a:cs typeface="Hiragino Kaku Gothic Pro W3" charset="-128"/>
              </a:endParaRPr>
            </a:p>
          </p:txBody>
        </p:sp>
        <p:sp>
          <p:nvSpPr>
            <p:cNvPr id="330" name="テキスト ボックス 329">
              <a:extLst>
                <a:ext uri="{FF2B5EF4-FFF2-40B4-BE49-F238E27FC236}">
                  <a16:creationId xmlns:a16="http://schemas.microsoft.com/office/drawing/2014/main" id="{12E07B5F-FED7-BD57-A5F6-062BB96F0A75}"/>
                </a:ext>
              </a:extLst>
            </p:cNvPr>
            <p:cNvSpPr txBox="1"/>
            <p:nvPr/>
          </p:nvSpPr>
          <p:spPr bwMode="auto">
            <a:xfrm>
              <a:off x="2790406" y="3586041"/>
              <a:ext cx="928156" cy="246221"/>
            </a:xfrm>
            <a:prstGeom prst="rect">
              <a:avLst/>
            </a:prstGeom>
            <a:noFill/>
            <a:ln w="9525">
              <a:noFill/>
              <a:miter lim="800000"/>
              <a:headEnd/>
              <a:tailEnd/>
            </a:ln>
          </p:spPr>
          <p:txBody>
            <a:bodyPr wrap="square">
              <a:spAutoFit/>
            </a:bodyPr>
            <a:lstStyle/>
            <a:p>
              <a:pPr algn="ctr"/>
              <a:r>
                <a:rPr lang="ja-JP" altLang="en-US" sz="1000">
                  <a:solidFill>
                    <a:schemeClr val="accent4">
                      <a:lumMod val="65000"/>
                      <a:lumOff val="35000"/>
                    </a:schemeClr>
                  </a:solidFill>
                  <a:effectLst>
                    <a:glow rad="88900">
                      <a:schemeClr val="bg1"/>
                    </a:glow>
                  </a:effectLst>
                  <a:latin typeface="+mn-ea"/>
                  <a:cs typeface="Hiragino Kaku Gothic Pro W3" charset="-128"/>
                </a:rPr>
                <a:t>請求書 </a:t>
              </a:r>
              <a:r>
                <a:rPr lang="en-US" altLang="ja-JP" sz="1000">
                  <a:solidFill>
                    <a:schemeClr val="accent4">
                      <a:lumMod val="65000"/>
                      <a:lumOff val="35000"/>
                    </a:schemeClr>
                  </a:solidFill>
                  <a:effectLst>
                    <a:glow rad="88900">
                      <a:schemeClr val="bg1"/>
                    </a:glow>
                  </a:effectLst>
                  <a:latin typeface="+mn-ea"/>
                  <a:cs typeface="Hiragino Kaku Gothic Pro W3" charset="-128"/>
                </a:rPr>
                <a:t>T001</a:t>
              </a:r>
              <a:endParaRPr lang="en-US" altLang="ja-JP" sz="1100">
                <a:solidFill>
                  <a:schemeClr val="accent4">
                    <a:lumMod val="65000"/>
                    <a:lumOff val="35000"/>
                  </a:schemeClr>
                </a:solidFill>
                <a:effectLst>
                  <a:glow rad="88900">
                    <a:schemeClr val="bg1"/>
                  </a:glow>
                </a:effectLst>
                <a:latin typeface="+mn-ea"/>
                <a:cs typeface="Hiragino Kaku Gothic Pro W3" charset="-128"/>
              </a:endParaRPr>
            </a:p>
          </p:txBody>
        </p:sp>
        <p:cxnSp>
          <p:nvCxnSpPr>
            <p:cNvPr id="335" name="コネクタ: カギ線 334">
              <a:extLst>
                <a:ext uri="{FF2B5EF4-FFF2-40B4-BE49-F238E27FC236}">
                  <a16:creationId xmlns:a16="http://schemas.microsoft.com/office/drawing/2014/main" id="{04104A41-0569-AB25-CB37-3BF1A55BD2B4}"/>
                </a:ext>
              </a:extLst>
            </p:cNvPr>
            <p:cNvCxnSpPr>
              <a:cxnSpLocks/>
              <a:stCxn id="327" idx="2"/>
              <a:endCxn id="142" idx="1"/>
            </p:cNvCxnSpPr>
            <p:nvPr/>
          </p:nvCxnSpPr>
          <p:spPr>
            <a:xfrm rot="5400000" flipH="1" flipV="1">
              <a:off x="3757504" y="3110515"/>
              <a:ext cx="368221" cy="2366638"/>
            </a:xfrm>
            <a:prstGeom prst="bentConnector4">
              <a:avLst>
                <a:gd name="adj1" fmla="val -83877"/>
                <a:gd name="adj2" fmla="val 80028"/>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9" name="正方形/長方形 238">
              <a:extLst>
                <a:ext uri="{FF2B5EF4-FFF2-40B4-BE49-F238E27FC236}">
                  <a16:creationId xmlns:a16="http://schemas.microsoft.com/office/drawing/2014/main" id="{1359E81B-6E4C-17FA-38D9-9082A830DFC7}"/>
                </a:ext>
              </a:extLst>
            </p:cNvPr>
            <p:cNvSpPr/>
            <p:nvPr/>
          </p:nvSpPr>
          <p:spPr>
            <a:xfrm>
              <a:off x="4277469" y="4139752"/>
              <a:ext cx="717488" cy="21801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100">
                  <a:solidFill>
                    <a:schemeClr val="tx1">
                      <a:lumMod val="65000"/>
                      <a:lumOff val="35000"/>
                    </a:schemeClr>
                  </a:solidFill>
                  <a:effectLst>
                    <a:glow rad="88900">
                      <a:schemeClr val="bg1"/>
                    </a:glow>
                  </a:effectLst>
                  <a:latin typeface="+mn-ea"/>
                  <a:cs typeface="Hiragino Kaku Gothic Pro W3" charset="-128"/>
                </a:rPr>
                <a:t>取消</a:t>
              </a:r>
              <a:r>
                <a:rPr kumimoji="1" lang="en-US" altLang="ja-JP" sz="1100">
                  <a:solidFill>
                    <a:schemeClr val="tx1">
                      <a:lumMod val="65000"/>
                      <a:lumOff val="35000"/>
                    </a:schemeClr>
                  </a:solidFill>
                  <a:effectLst>
                    <a:glow rad="88900">
                      <a:schemeClr val="bg1"/>
                    </a:glow>
                  </a:effectLst>
                  <a:latin typeface="+mn-ea"/>
                  <a:cs typeface="Hiragino Kaku Gothic Pro W3" charset="-128"/>
                </a:rPr>
                <a:t>IF</a:t>
              </a:r>
              <a:endParaRPr kumimoji="1" lang="ja-JP" altLang="en-US" sz="1100">
                <a:solidFill>
                  <a:schemeClr val="tx1">
                    <a:lumMod val="65000"/>
                    <a:lumOff val="35000"/>
                  </a:schemeClr>
                </a:solidFill>
                <a:effectLst>
                  <a:glow rad="88900">
                    <a:schemeClr val="bg1"/>
                  </a:glow>
                </a:effectLst>
                <a:latin typeface="+mn-ea"/>
                <a:cs typeface="Hiragino Kaku Gothic Pro W3" charset="-128"/>
              </a:endParaRPr>
            </a:p>
          </p:txBody>
        </p:sp>
      </p:grpSp>
      <p:cxnSp>
        <p:nvCxnSpPr>
          <p:cNvPr id="374" name="直線矢印コネクタ 373">
            <a:extLst>
              <a:ext uri="{FF2B5EF4-FFF2-40B4-BE49-F238E27FC236}">
                <a16:creationId xmlns:a16="http://schemas.microsoft.com/office/drawing/2014/main" id="{8E3B0F6E-9BB3-ED63-4903-D61226EA7FC5}"/>
              </a:ext>
            </a:extLst>
          </p:cNvPr>
          <p:cNvCxnSpPr>
            <a:cxnSpLocks/>
            <a:endCxn id="15" idx="3"/>
          </p:cNvCxnSpPr>
          <p:nvPr/>
        </p:nvCxnSpPr>
        <p:spPr>
          <a:xfrm flipH="1">
            <a:off x="5367335" y="2018087"/>
            <a:ext cx="1525428"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正方形/長方形 16">
            <a:extLst>
              <a:ext uri="{FF2B5EF4-FFF2-40B4-BE49-F238E27FC236}">
                <a16:creationId xmlns:a16="http://schemas.microsoft.com/office/drawing/2014/main" id="{C56532CE-AF54-5CF6-94C0-4048A53240D7}"/>
              </a:ext>
            </a:extLst>
          </p:cNvPr>
          <p:cNvSpPr/>
          <p:nvPr/>
        </p:nvSpPr>
        <p:spPr>
          <a:xfrm>
            <a:off x="5937509" y="1811197"/>
            <a:ext cx="802414" cy="413780"/>
          </a:xfrm>
          <a:prstGeom prst="rect">
            <a:avLst/>
          </a:prstGeom>
          <a:solidFill>
            <a:schemeClr val="bg1"/>
          </a:solidFill>
          <a:ln w="952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100">
                <a:solidFill>
                  <a:schemeClr val="accent4">
                    <a:lumMod val="65000"/>
                    <a:lumOff val="35000"/>
                  </a:schemeClr>
                </a:solidFill>
                <a:latin typeface="+mn-ea"/>
                <a:cs typeface="Hiragino Kaku Gothic Pro W3" charset="-128"/>
              </a:rPr>
              <a:t>過渡期伝票作成ツール</a:t>
            </a:r>
          </a:p>
        </p:txBody>
      </p:sp>
      <p:grpSp>
        <p:nvGrpSpPr>
          <p:cNvPr id="402" name="グループ化 401">
            <a:extLst>
              <a:ext uri="{FF2B5EF4-FFF2-40B4-BE49-F238E27FC236}">
                <a16:creationId xmlns:a16="http://schemas.microsoft.com/office/drawing/2014/main" id="{BEEF7717-C861-B9C5-33BD-132FA7E63215}"/>
              </a:ext>
            </a:extLst>
          </p:cNvPr>
          <p:cNvGrpSpPr/>
          <p:nvPr/>
        </p:nvGrpSpPr>
        <p:grpSpPr>
          <a:xfrm>
            <a:off x="1363066" y="4931222"/>
            <a:ext cx="6619025" cy="1647120"/>
            <a:chOff x="1449241" y="4931222"/>
            <a:chExt cx="6619025" cy="1647120"/>
          </a:xfrm>
        </p:grpSpPr>
        <p:sp>
          <p:nvSpPr>
            <p:cNvPr id="10" name="正方形/長方形 9">
              <a:extLst>
                <a:ext uri="{FF2B5EF4-FFF2-40B4-BE49-F238E27FC236}">
                  <a16:creationId xmlns:a16="http://schemas.microsoft.com/office/drawing/2014/main" id="{5C15272E-EC95-CAB9-7FBD-4CFDCD297DD9}"/>
                </a:ext>
              </a:extLst>
            </p:cNvPr>
            <p:cNvSpPr/>
            <p:nvPr/>
          </p:nvSpPr>
          <p:spPr>
            <a:xfrm>
              <a:off x="4180798" y="4931223"/>
              <a:ext cx="3887468" cy="1357143"/>
            </a:xfrm>
            <a:prstGeom prst="rect">
              <a:avLst/>
            </a:prstGeom>
            <a:solidFill>
              <a:schemeClr val="bg1"/>
            </a:solidFill>
            <a:ln w="9525">
              <a:solidFill>
                <a:schemeClr val="bg1">
                  <a:lumMod val="5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t"/>
            <a:lstStyle/>
            <a:p>
              <a:pPr algn="ctr"/>
              <a:r>
                <a:rPr lang="en-US" altLang="ja-JP" sz="1200">
                  <a:solidFill>
                    <a:schemeClr val="accent4">
                      <a:lumMod val="65000"/>
                      <a:lumOff val="35000"/>
                    </a:schemeClr>
                  </a:solidFill>
                  <a:latin typeface="+mn-ea"/>
                  <a:cs typeface="Hiragino Kaku Gothic Pro W3" charset="-128"/>
                </a:rPr>
                <a:t>SAP</a:t>
              </a:r>
            </a:p>
          </p:txBody>
        </p:sp>
        <p:cxnSp>
          <p:nvCxnSpPr>
            <p:cNvPr id="255" name="コネクタ: カギ線 254">
              <a:extLst>
                <a:ext uri="{FF2B5EF4-FFF2-40B4-BE49-F238E27FC236}">
                  <a16:creationId xmlns:a16="http://schemas.microsoft.com/office/drawing/2014/main" id="{16781A18-AA8A-56AB-66EA-940FAF24581E}"/>
                </a:ext>
              </a:extLst>
            </p:cNvPr>
            <p:cNvCxnSpPr>
              <a:cxnSpLocks/>
              <a:stCxn id="65" idx="2"/>
              <a:endCxn id="264" idx="2"/>
            </p:cNvCxnSpPr>
            <p:nvPr/>
          </p:nvCxnSpPr>
          <p:spPr>
            <a:xfrm rot="5400000">
              <a:off x="3775475" y="5003624"/>
              <a:ext cx="157041" cy="2412441"/>
            </a:xfrm>
            <a:prstGeom prst="bentConnector3">
              <a:avLst>
                <a:gd name="adj1" fmla="val 213219"/>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4" name="正方形/長方形 63">
              <a:extLst>
                <a:ext uri="{FF2B5EF4-FFF2-40B4-BE49-F238E27FC236}">
                  <a16:creationId xmlns:a16="http://schemas.microsoft.com/office/drawing/2014/main" id="{17DCDABA-F141-6B75-A9C6-8B94DC5A7EEC}"/>
                </a:ext>
              </a:extLst>
            </p:cNvPr>
            <p:cNvSpPr/>
            <p:nvPr/>
          </p:nvSpPr>
          <p:spPr>
            <a:xfrm>
              <a:off x="3670758" y="6318003"/>
              <a:ext cx="717488" cy="26033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en-US" altLang="ja-JP" sz="1100">
                  <a:solidFill>
                    <a:schemeClr val="tx1">
                      <a:lumMod val="65000"/>
                      <a:lumOff val="35000"/>
                    </a:schemeClr>
                  </a:solidFill>
                  <a:effectLst>
                    <a:glow rad="88900">
                      <a:schemeClr val="bg1"/>
                    </a:glow>
                  </a:effectLst>
                  <a:latin typeface="+mn-ea"/>
                  <a:cs typeface="Hiragino Kaku Gothic Pro W3" charset="-128"/>
                </a:rPr>
                <a:t>Neo</a:t>
              </a:r>
              <a:r>
                <a:rPr kumimoji="1" lang="ja-JP" altLang="en-US" sz="1100">
                  <a:solidFill>
                    <a:schemeClr val="tx1">
                      <a:lumMod val="65000"/>
                      <a:lumOff val="35000"/>
                    </a:schemeClr>
                  </a:solidFill>
                  <a:effectLst>
                    <a:glow rad="88900">
                      <a:schemeClr val="bg1"/>
                    </a:glow>
                  </a:effectLst>
                  <a:latin typeface="+mn-ea"/>
                  <a:cs typeface="Hiragino Kaku Gothic Pro W3" charset="-128"/>
                </a:rPr>
                <a:t>返却</a:t>
              </a:r>
            </a:p>
          </p:txBody>
        </p:sp>
        <p:sp>
          <p:nvSpPr>
            <p:cNvPr id="264" name="正方形/長方形 263">
              <a:extLst>
                <a:ext uri="{FF2B5EF4-FFF2-40B4-BE49-F238E27FC236}">
                  <a16:creationId xmlns:a16="http://schemas.microsoft.com/office/drawing/2014/main" id="{1A334B8E-7F97-D3DC-6505-D597D8C66903}"/>
                </a:ext>
              </a:extLst>
            </p:cNvPr>
            <p:cNvSpPr/>
            <p:nvPr/>
          </p:nvSpPr>
          <p:spPr>
            <a:xfrm>
              <a:off x="1469290" y="4931222"/>
              <a:ext cx="2356967" cy="1357143"/>
            </a:xfrm>
            <a:prstGeom prst="rect">
              <a:avLst/>
            </a:prstGeom>
            <a:solidFill>
              <a:schemeClr val="bg1"/>
            </a:solidFill>
            <a:ln w="952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t"/>
            <a:lstStyle/>
            <a:p>
              <a:pPr algn="ctr"/>
              <a:r>
                <a:rPr lang="en-US" altLang="ja-JP" sz="1200">
                  <a:solidFill>
                    <a:schemeClr val="tx1">
                      <a:lumMod val="65000"/>
                      <a:lumOff val="35000"/>
                    </a:schemeClr>
                  </a:solidFill>
                  <a:latin typeface="+mn-ea"/>
                  <a:cs typeface="Hiragino Kaku Gothic Pro W3" charset="-128"/>
                </a:rPr>
                <a:t>Neo</a:t>
              </a:r>
            </a:p>
          </p:txBody>
        </p:sp>
        <p:grpSp>
          <p:nvGrpSpPr>
            <p:cNvPr id="350" name="グループ化 349">
              <a:extLst>
                <a:ext uri="{FF2B5EF4-FFF2-40B4-BE49-F238E27FC236}">
                  <a16:creationId xmlns:a16="http://schemas.microsoft.com/office/drawing/2014/main" id="{98A4D3FF-B0A0-6C91-3105-965078F85108}"/>
                </a:ext>
              </a:extLst>
            </p:cNvPr>
            <p:cNvGrpSpPr/>
            <p:nvPr/>
          </p:nvGrpSpPr>
          <p:grpSpPr>
            <a:xfrm>
              <a:off x="1728297" y="5318385"/>
              <a:ext cx="1838952" cy="703911"/>
              <a:chOff x="2186158" y="1753890"/>
              <a:chExt cx="1838952" cy="713277"/>
            </a:xfrm>
          </p:grpSpPr>
          <p:sp>
            <p:nvSpPr>
              <p:cNvPr id="351" name="フローチャート: 書類 350">
                <a:extLst>
                  <a:ext uri="{FF2B5EF4-FFF2-40B4-BE49-F238E27FC236}">
                    <a16:creationId xmlns:a16="http://schemas.microsoft.com/office/drawing/2014/main" id="{55B3B563-4692-B316-C0D8-4BF3FF9BE18A}"/>
                  </a:ext>
                </a:extLst>
              </p:cNvPr>
              <p:cNvSpPr/>
              <p:nvPr/>
            </p:nvSpPr>
            <p:spPr>
              <a:xfrm>
                <a:off x="2186158" y="1753890"/>
                <a:ext cx="846574" cy="713277"/>
              </a:xfrm>
              <a:prstGeom prst="flowChartDocumen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050">
                    <a:solidFill>
                      <a:schemeClr val="accent4">
                        <a:lumMod val="65000"/>
                        <a:lumOff val="35000"/>
                      </a:schemeClr>
                    </a:solidFill>
                    <a:latin typeface="+mn-ea"/>
                    <a:cs typeface="Hiragino Kaku Gothic Pro W3" charset="-128"/>
                  </a:rPr>
                  <a:t>請求 </a:t>
                </a:r>
                <a:r>
                  <a:rPr lang="en-US" altLang="ja-JP" sz="1050">
                    <a:solidFill>
                      <a:schemeClr val="accent4">
                        <a:lumMod val="65000"/>
                        <a:lumOff val="35000"/>
                      </a:schemeClr>
                    </a:solidFill>
                    <a:latin typeface="+mn-ea"/>
                    <a:cs typeface="Hiragino Kaku Gothic Pro W3" charset="-128"/>
                  </a:rPr>
                  <a:t>S001</a:t>
                </a:r>
              </a:p>
              <a:p>
                <a:pPr algn="ctr"/>
                <a:r>
                  <a:rPr lang="ja-JP" altLang="en-US" sz="800">
                    <a:solidFill>
                      <a:schemeClr val="accent4">
                        <a:lumMod val="65000"/>
                        <a:lumOff val="35000"/>
                      </a:schemeClr>
                    </a:solidFill>
                    <a:latin typeface="+mn-ea"/>
                    <a:cs typeface="Hiragino Kaku Gothic Pro W3" charset="-128"/>
                  </a:rPr>
                  <a:t>未消込→消込済</a:t>
                </a:r>
                <a:endParaRPr lang="en-US" altLang="ja-JP" sz="900">
                  <a:solidFill>
                    <a:schemeClr val="accent4">
                      <a:lumMod val="65000"/>
                      <a:lumOff val="35000"/>
                    </a:schemeClr>
                  </a:solidFill>
                  <a:latin typeface="+mn-ea"/>
                  <a:cs typeface="Hiragino Kaku Gothic Pro W3" charset="-128"/>
                </a:endParaRPr>
              </a:p>
              <a:p>
                <a:pPr algn="ctr"/>
                <a:r>
                  <a:rPr lang="ja-JP" altLang="en-US" sz="900">
                    <a:solidFill>
                      <a:schemeClr val="accent4">
                        <a:lumMod val="65000"/>
                        <a:lumOff val="35000"/>
                      </a:schemeClr>
                    </a:solidFill>
                    <a:latin typeface="+mn-ea"/>
                    <a:cs typeface="Hiragino Kaku Gothic Pro W3" charset="-128"/>
                  </a:rPr>
                  <a:t>入金 </a:t>
                </a:r>
                <a:r>
                  <a:rPr lang="en-US" altLang="ja-JP" sz="900">
                    <a:solidFill>
                      <a:schemeClr val="accent4">
                        <a:lumMod val="65000"/>
                        <a:lumOff val="35000"/>
                      </a:schemeClr>
                    </a:solidFill>
                    <a:latin typeface="+mn-ea"/>
                    <a:cs typeface="Hiragino Kaku Gothic Pro W3" charset="-128"/>
                  </a:rPr>
                  <a:t>N001</a:t>
                </a:r>
                <a:r>
                  <a:rPr lang="en-US" altLang="ja-JP" sz="900" baseline="30000">
                    <a:solidFill>
                      <a:schemeClr val="accent4">
                        <a:lumMod val="65000"/>
                        <a:lumOff val="35000"/>
                      </a:schemeClr>
                    </a:solidFill>
                    <a:latin typeface="+mn-ea"/>
                    <a:cs typeface="Hiragino Kaku Gothic Pro W3" charset="-128"/>
                  </a:rPr>
                  <a:t>*</a:t>
                </a:r>
                <a:endParaRPr lang="en-US" altLang="ja-JP" sz="900">
                  <a:solidFill>
                    <a:schemeClr val="accent4">
                      <a:lumMod val="65000"/>
                      <a:lumOff val="35000"/>
                    </a:schemeClr>
                  </a:solidFill>
                  <a:latin typeface="+mn-ea"/>
                  <a:cs typeface="Hiragino Kaku Gothic Pro W3" charset="-128"/>
                </a:endParaRPr>
              </a:p>
            </p:txBody>
          </p:sp>
          <p:sp>
            <p:nvSpPr>
              <p:cNvPr id="352" name="フローチャート: 書類 351">
                <a:extLst>
                  <a:ext uri="{FF2B5EF4-FFF2-40B4-BE49-F238E27FC236}">
                    <a16:creationId xmlns:a16="http://schemas.microsoft.com/office/drawing/2014/main" id="{6CE72961-E99E-CB4F-C8E3-40192CA245C2}"/>
                  </a:ext>
                </a:extLst>
              </p:cNvPr>
              <p:cNvSpPr/>
              <p:nvPr/>
            </p:nvSpPr>
            <p:spPr>
              <a:xfrm>
                <a:off x="3178536" y="1753890"/>
                <a:ext cx="846574" cy="713277"/>
              </a:xfrm>
              <a:prstGeom prst="flowChartDocumen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050">
                    <a:solidFill>
                      <a:schemeClr val="accent4">
                        <a:lumMod val="65000"/>
                        <a:lumOff val="35000"/>
                      </a:schemeClr>
                    </a:solidFill>
                    <a:latin typeface="+mn-ea"/>
                    <a:cs typeface="Hiragino Kaku Gothic Pro W3" charset="-128"/>
                  </a:rPr>
                  <a:t>請求 </a:t>
                </a:r>
                <a:r>
                  <a:rPr lang="en-US" altLang="ja-JP" sz="1050">
                    <a:solidFill>
                      <a:schemeClr val="accent4">
                        <a:lumMod val="65000"/>
                        <a:lumOff val="35000"/>
                      </a:schemeClr>
                    </a:solidFill>
                    <a:latin typeface="+mn-ea"/>
                    <a:cs typeface="Hiragino Kaku Gothic Pro W3" charset="-128"/>
                  </a:rPr>
                  <a:t>S002</a:t>
                </a:r>
              </a:p>
              <a:p>
                <a:pPr algn="ctr"/>
                <a:r>
                  <a:rPr lang="ja-JP" altLang="en-US" sz="800">
                    <a:solidFill>
                      <a:schemeClr val="accent4">
                        <a:lumMod val="65000"/>
                        <a:lumOff val="35000"/>
                      </a:schemeClr>
                    </a:solidFill>
                    <a:latin typeface="+mn-ea"/>
                    <a:cs typeface="Hiragino Kaku Gothic Pro W3" charset="-128"/>
                  </a:rPr>
                  <a:t>未消込→消込済</a:t>
                </a:r>
                <a:endParaRPr lang="en-US" altLang="ja-JP" sz="800">
                  <a:solidFill>
                    <a:schemeClr val="accent4">
                      <a:lumMod val="65000"/>
                      <a:lumOff val="35000"/>
                    </a:schemeClr>
                  </a:solidFill>
                  <a:latin typeface="+mn-ea"/>
                  <a:cs typeface="Hiragino Kaku Gothic Pro W3" charset="-128"/>
                </a:endParaRPr>
              </a:p>
              <a:p>
                <a:pPr algn="ctr"/>
                <a:r>
                  <a:rPr lang="ja-JP" altLang="en-US" sz="900">
                    <a:solidFill>
                      <a:schemeClr val="accent4">
                        <a:lumMod val="65000"/>
                        <a:lumOff val="35000"/>
                      </a:schemeClr>
                    </a:solidFill>
                    <a:latin typeface="+mn-ea"/>
                    <a:cs typeface="Hiragino Kaku Gothic Pro W3" charset="-128"/>
                  </a:rPr>
                  <a:t>入金 </a:t>
                </a:r>
                <a:r>
                  <a:rPr lang="en-US" altLang="ja-JP" sz="900">
                    <a:solidFill>
                      <a:schemeClr val="accent4">
                        <a:lumMod val="65000"/>
                        <a:lumOff val="35000"/>
                      </a:schemeClr>
                    </a:solidFill>
                    <a:latin typeface="+mn-ea"/>
                    <a:cs typeface="Hiragino Kaku Gothic Pro W3" charset="-128"/>
                  </a:rPr>
                  <a:t>N200</a:t>
                </a:r>
              </a:p>
            </p:txBody>
          </p:sp>
        </p:grpSp>
        <p:sp>
          <p:nvSpPr>
            <p:cNvPr id="353" name="正方形/長方形 352">
              <a:extLst>
                <a:ext uri="{FF2B5EF4-FFF2-40B4-BE49-F238E27FC236}">
                  <a16:creationId xmlns:a16="http://schemas.microsoft.com/office/drawing/2014/main" id="{5DA0057A-3F0E-7D53-ED95-396740740527}"/>
                </a:ext>
              </a:extLst>
            </p:cNvPr>
            <p:cNvSpPr/>
            <p:nvPr/>
          </p:nvSpPr>
          <p:spPr>
            <a:xfrm>
              <a:off x="1646484" y="5225202"/>
              <a:ext cx="2002578" cy="890277"/>
            </a:xfrm>
            <a:prstGeom prst="rect">
              <a:avLst/>
            </a:prstGeom>
            <a:noFill/>
            <a:ln w="952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endParaRPr kumimoji="1" lang="ja-JP" altLang="en-US" sz="1050">
                <a:solidFill>
                  <a:schemeClr val="bg1"/>
                </a:solidFill>
                <a:latin typeface="+mn-ea"/>
                <a:cs typeface="Hiragino Kaku Gothic Pro W3" charset="-128"/>
              </a:endParaRPr>
            </a:p>
          </p:txBody>
        </p:sp>
        <p:sp>
          <p:nvSpPr>
            <p:cNvPr id="354" name="テキスト ボックス 353">
              <a:extLst>
                <a:ext uri="{FF2B5EF4-FFF2-40B4-BE49-F238E27FC236}">
                  <a16:creationId xmlns:a16="http://schemas.microsoft.com/office/drawing/2014/main" id="{DF7BCFC0-8FBD-C85F-F330-BBC9CF36744B}"/>
                </a:ext>
              </a:extLst>
            </p:cNvPr>
            <p:cNvSpPr txBox="1"/>
            <p:nvPr/>
          </p:nvSpPr>
          <p:spPr bwMode="auto">
            <a:xfrm>
              <a:off x="2183695" y="5095568"/>
              <a:ext cx="928156" cy="242988"/>
            </a:xfrm>
            <a:prstGeom prst="rect">
              <a:avLst/>
            </a:prstGeom>
            <a:noFill/>
            <a:ln w="9525">
              <a:noFill/>
              <a:miter lim="800000"/>
              <a:headEnd/>
              <a:tailEnd/>
            </a:ln>
          </p:spPr>
          <p:txBody>
            <a:bodyPr wrap="square">
              <a:spAutoFit/>
            </a:bodyPr>
            <a:lstStyle/>
            <a:p>
              <a:pPr algn="ctr"/>
              <a:r>
                <a:rPr lang="ja-JP" altLang="en-US" sz="1000">
                  <a:solidFill>
                    <a:schemeClr val="accent4">
                      <a:lumMod val="65000"/>
                      <a:lumOff val="35000"/>
                    </a:schemeClr>
                  </a:solidFill>
                  <a:effectLst>
                    <a:glow rad="88900">
                      <a:schemeClr val="bg1"/>
                    </a:glow>
                  </a:effectLst>
                  <a:latin typeface="+mn-ea"/>
                  <a:cs typeface="Hiragino Kaku Gothic Pro W3" charset="-128"/>
                </a:rPr>
                <a:t>請求書 </a:t>
              </a:r>
              <a:r>
                <a:rPr lang="en-US" altLang="ja-JP" sz="1000">
                  <a:solidFill>
                    <a:schemeClr val="accent4">
                      <a:lumMod val="65000"/>
                      <a:lumOff val="35000"/>
                    </a:schemeClr>
                  </a:solidFill>
                  <a:effectLst>
                    <a:glow rad="88900">
                      <a:schemeClr val="bg1"/>
                    </a:glow>
                  </a:effectLst>
                  <a:latin typeface="+mn-ea"/>
                  <a:cs typeface="Hiragino Kaku Gothic Pro W3" charset="-128"/>
                </a:rPr>
                <a:t>T001</a:t>
              </a:r>
              <a:endParaRPr lang="en-US" altLang="ja-JP" sz="1100">
                <a:solidFill>
                  <a:schemeClr val="accent4">
                    <a:lumMod val="65000"/>
                    <a:lumOff val="35000"/>
                  </a:schemeClr>
                </a:solidFill>
                <a:effectLst>
                  <a:glow rad="88900">
                    <a:schemeClr val="bg1"/>
                  </a:glow>
                </a:effectLst>
                <a:latin typeface="+mn-ea"/>
                <a:cs typeface="Hiragino Kaku Gothic Pro W3" charset="-128"/>
              </a:endParaRPr>
            </a:p>
          </p:txBody>
        </p:sp>
        <p:sp>
          <p:nvSpPr>
            <p:cNvPr id="65" name="フローチャート: 書類 64">
              <a:extLst>
                <a:ext uri="{FF2B5EF4-FFF2-40B4-BE49-F238E27FC236}">
                  <a16:creationId xmlns:a16="http://schemas.microsoft.com/office/drawing/2014/main" id="{F0D19542-39AF-4E46-DF8A-2DC4E2FC4FE4}"/>
                </a:ext>
              </a:extLst>
            </p:cNvPr>
            <p:cNvSpPr/>
            <p:nvPr/>
          </p:nvSpPr>
          <p:spPr>
            <a:xfrm>
              <a:off x="4268215" y="5240394"/>
              <a:ext cx="1584000" cy="954000"/>
            </a:xfrm>
            <a:prstGeom prst="flowChartDocumen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zh-TW" altLang="en-US" sz="1000">
                  <a:solidFill>
                    <a:schemeClr val="tx1">
                      <a:lumMod val="65000"/>
                      <a:lumOff val="35000"/>
                    </a:schemeClr>
                  </a:solidFill>
                  <a:latin typeface="+mn-ea"/>
                  <a:cs typeface="Hiragino Kaku Gothic Pro W3" charset="-128"/>
                </a:rPr>
                <a:t>消込取消伝票</a:t>
              </a:r>
              <a:r>
                <a:rPr kumimoji="1" lang="en-US" altLang="ja-JP" sz="1000">
                  <a:solidFill>
                    <a:schemeClr val="tx1">
                      <a:lumMod val="65000"/>
                      <a:lumOff val="35000"/>
                    </a:schemeClr>
                  </a:solidFill>
                  <a:latin typeface="+mn-ea"/>
                  <a:cs typeface="Hiragino Kaku Gothic Pro W3" charset="-128"/>
                </a:rPr>
                <a:t>(ZD)</a:t>
              </a:r>
            </a:p>
            <a:p>
              <a:pPr algn="ctr"/>
              <a:r>
                <a:rPr lang="ja-JP" altLang="en-US" sz="900">
                  <a:solidFill>
                    <a:schemeClr val="tx1">
                      <a:lumMod val="65000"/>
                      <a:lumOff val="35000"/>
                    </a:schemeClr>
                  </a:solidFill>
                  <a:latin typeface="+mn-ea"/>
                  <a:cs typeface="Hiragino Kaku Gothic Pro W3" charset="-128"/>
                </a:rPr>
                <a:t>売掛金 </a:t>
              </a:r>
              <a:r>
                <a:rPr lang="en-US" altLang="ja-JP" sz="900">
                  <a:solidFill>
                    <a:schemeClr val="tx1">
                      <a:lumMod val="65000"/>
                      <a:lumOff val="35000"/>
                    </a:schemeClr>
                  </a:solidFill>
                  <a:latin typeface="+mn-ea"/>
                  <a:cs typeface="Hiragino Kaku Gothic Pro W3" charset="-128"/>
                </a:rPr>
                <a:t>S001</a:t>
              </a:r>
              <a:r>
                <a:rPr lang="ja-JP" altLang="en-US" sz="900">
                  <a:solidFill>
                    <a:schemeClr val="tx1">
                      <a:lumMod val="65000"/>
                      <a:lumOff val="35000"/>
                    </a:schemeClr>
                  </a:solidFill>
                  <a:latin typeface="+mn-ea"/>
                  <a:cs typeface="Hiragino Kaku Gothic Pro W3" charset="-128"/>
                </a:rPr>
                <a:t>／仮受金</a:t>
              </a:r>
              <a:r>
                <a:rPr lang="en-US" altLang="ja-JP" sz="900">
                  <a:solidFill>
                    <a:schemeClr val="tx1">
                      <a:lumMod val="65000"/>
                      <a:lumOff val="35000"/>
                    </a:schemeClr>
                  </a:solidFill>
                  <a:latin typeface="+mn-ea"/>
                  <a:cs typeface="Hiragino Kaku Gothic Pro W3" charset="-128"/>
                </a:rPr>
                <a:t> N001</a:t>
              </a:r>
            </a:p>
            <a:p>
              <a:pPr algn="ctr"/>
              <a:r>
                <a:rPr lang="ja-JP" altLang="en-US" sz="900">
                  <a:solidFill>
                    <a:schemeClr val="tx1">
                      <a:lumMod val="65000"/>
                      <a:lumOff val="35000"/>
                    </a:schemeClr>
                  </a:solidFill>
                  <a:latin typeface="+mn-ea"/>
                  <a:cs typeface="Hiragino Kaku Gothic Pro W3" charset="-128"/>
                </a:rPr>
                <a:t>売掛金 </a:t>
              </a:r>
              <a:r>
                <a:rPr lang="en-US" altLang="ja-JP" sz="900">
                  <a:solidFill>
                    <a:schemeClr val="tx1">
                      <a:lumMod val="65000"/>
                      <a:lumOff val="35000"/>
                    </a:schemeClr>
                  </a:solidFill>
                  <a:latin typeface="+mn-ea"/>
                  <a:cs typeface="Hiragino Kaku Gothic Pro W3" charset="-128"/>
                </a:rPr>
                <a:t>S002</a:t>
              </a:r>
              <a:r>
                <a:rPr lang="ja-JP" altLang="en-US" sz="900">
                  <a:solidFill>
                    <a:schemeClr val="tx1">
                      <a:lumMod val="65000"/>
                      <a:lumOff val="35000"/>
                    </a:schemeClr>
                  </a:solidFill>
                  <a:latin typeface="+mn-ea"/>
                  <a:cs typeface="Hiragino Kaku Gothic Pro W3" charset="-128"/>
                </a:rPr>
                <a:t>／</a:t>
              </a:r>
              <a:r>
                <a:rPr lang="ja-JP" altLang="en-US" sz="900">
                  <a:solidFill>
                    <a:schemeClr val="bg1"/>
                  </a:solidFill>
                  <a:latin typeface="+mn-ea"/>
                  <a:cs typeface="Hiragino Kaku Gothic Pro W3" charset="-128"/>
                </a:rPr>
                <a:t>仮受金</a:t>
              </a:r>
              <a:r>
                <a:rPr lang="en-US" altLang="ja-JP" sz="900">
                  <a:solidFill>
                    <a:schemeClr val="bg1"/>
                  </a:solidFill>
                  <a:latin typeface="+mn-ea"/>
                  <a:cs typeface="Hiragino Kaku Gothic Pro W3" charset="-128"/>
                </a:rPr>
                <a:t> N001</a:t>
              </a:r>
              <a:endParaRPr kumimoji="1" lang="en-US" altLang="ja-JP" sz="900">
                <a:solidFill>
                  <a:schemeClr val="bg1"/>
                </a:solidFill>
                <a:latin typeface="+mn-ea"/>
                <a:cs typeface="Hiragino Kaku Gothic Pro W3" charset="-128"/>
              </a:endParaRPr>
            </a:p>
          </p:txBody>
        </p:sp>
        <p:sp>
          <p:nvSpPr>
            <p:cNvPr id="368" name="フローチャート: 書類 367">
              <a:extLst>
                <a:ext uri="{FF2B5EF4-FFF2-40B4-BE49-F238E27FC236}">
                  <a16:creationId xmlns:a16="http://schemas.microsoft.com/office/drawing/2014/main" id="{EBF38AF8-A7D8-FEF5-C81C-8571001BCAF6}"/>
                </a:ext>
              </a:extLst>
            </p:cNvPr>
            <p:cNvSpPr/>
            <p:nvPr/>
          </p:nvSpPr>
          <p:spPr>
            <a:xfrm>
              <a:off x="6364207" y="5240446"/>
              <a:ext cx="1638000" cy="453902"/>
            </a:xfrm>
            <a:prstGeom prst="flowChartDocumen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000" b="1">
                  <a:solidFill>
                    <a:schemeClr val="tx1">
                      <a:lumMod val="65000"/>
                      <a:lumOff val="35000"/>
                    </a:schemeClr>
                  </a:solidFill>
                  <a:latin typeface="+mn-ea"/>
                  <a:cs typeface="Hiragino Kaku Gothic Pro W3" charset="-128"/>
                </a:rPr>
                <a:t>同一入金による再消込</a:t>
              </a:r>
              <a:endParaRPr lang="en-US" altLang="ja-JP" sz="1000" b="1" baseline="30000">
                <a:solidFill>
                  <a:schemeClr val="tx1">
                    <a:lumMod val="65000"/>
                    <a:lumOff val="35000"/>
                  </a:schemeClr>
                </a:solidFill>
                <a:latin typeface="+mn-ea"/>
                <a:cs typeface="Hiragino Kaku Gothic Pro W3" charset="-128"/>
              </a:endParaRPr>
            </a:p>
            <a:p>
              <a:pPr algn="ctr"/>
              <a:r>
                <a:rPr lang="ja-JP" altLang="en-US" sz="900">
                  <a:solidFill>
                    <a:schemeClr val="tx1">
                      <a:lumMod val="65000"/>
                      <a:lumOff val="35000"/>
                    </a:schemeClr>
                  </a:solidFill>
                  <a:latin typeface="+mn-ea"/>
                  <a:cs typeface="Hiragino Kaku Gothic Pro W3" charset="-128"/>
                </a:rPr>
                <a:t>仮受金</a:t>
              </a:r>
              <a:r>
                <a:rPr lang="en-US" altLang="ja-JP" sz="900">
                  <a:solidFill>
                    <a:schemeClr val="tx1">
                      <a:lumMod val="65000"/>
                      <a:lumOff val="35000"/>
                    </a:schemeClr>
                  </a:solidFill>
                  <a:latin typeface="+mn-ea"/>
                  <a:cs typeface="Hiragino Kaku Gothic Pro W3" charset="-128"/>
                </a:rPr>
                <a:t> N001</a:t>
              </a:r>
              <a:r>
                <a:rPr lang="ja-JP" altLang="en-US" sz="900">
                  <a:solidFill>
                    <a:schemeClr val="tx1">
                      <a:lumMod val="65000"/>
                      <a:lumOff val="35000"/>
                    </a:schemeClr>
                  </a:solidFill>
                  <a:latin typeface="+mn-ea"/>
                  <a:cs typeface="Hiragino Kaku Gothic Pro W3" charset="-128"/>
                </a:rPr>
                <a:t>／売掛金 </a:t>
              </a:r>
              <a:r>
                <a:rPr lang="en-US" altLang="ja-JP" sz="900">
                  <a:solidFill>
                    <a:schemeClr val="tx1">
                      <a:lumMod val="65000"/>
                      <a:lumOff val="35000"/>
                    </a:schemeClr>
                  </a:solidFill>
                  <a:latin typeface="+mn-ea"/>
                  <a:cs typeface="Hiragino Kaku Gothic Pro W3" charset="-128"/>
                </a:rPr>
                <a:t>S001</a:t>
              </a:r>
            </a:p>
          </p:txBody>
        </p:sp>
        <p:sp>
          <p:nvSpPr>
            <p:cNvPr id="370" name="フローチャート: 書類 369">
              <a:extLst>
                <a:ext uri="{FF2B5EF4-FFF2-40B4-BE49-F238E27FC236}">
                  <a16:creationId xmlns:a16="http://schemas.microsoft.com/office/drawing/2014/main" id="{9734FA63-DFCB-754F-E812-E859AA0D7387}"/>
                </a:ext>
              </a:extLst>
            </p:cNvPr>
            <p:cNvSpPr/>
            <p:nvPr/>
          </p:nvSpPr>
          <p:spPr>
            <a:xfrm>
              <a:off x="6364207" y="5740440"/>
              <a:ext cx="1638000" cy="453902"/>
            </a:xfrm>
            <a:prstGeom prst="flowChartDocumen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000" b="1">
                  <a:solidFill>
                    <a:schemeClr val="tx1">
                      <a:lumMod val="65000"/>
                      <a:lumOff val="35000"/>
                    </a:schemeClr>
                  </a:solidFill>
                  <a:latin typeface="+mn-ea"/>
                  <a:cs typeface="Hiragino Kaku Gothic Pro W3" charset="-128"/>
                </a:rPr>
                <a:t>別入金による消込</a:t>
              </a:r>
              <a:endParaRPr kumimoji="1" lang="en-US" altLang="ja-JP" sz="1000" b="1">
                <a:solidFill>
                  <a:schemeClr val="tx1">
                    <a:lumMod val="65000"/>
                    <a:lumOff val="35000"/>
                  </a:schemeClr>
                </a:solidFill>
                <a:latin typeface="+mn-ea"/>
                <a:cs typeface="Hiragino Kaku Gothic Pro W3" charset="-128"/>
              </a:endParaRPr>
            </a:p>
            <a:p>
              <a:pPr algn="ctr"/>
              <a:r>
                <a:rPr lang="ja-JP" altLang="en-US" sz="900">
                  <a:solidFill>
                    <a:schemeClr val="tx1">
                      <a:lumMod val="65000"/>
                      <a:lumOff val="35000"/>
                    </a:schemeClr>
                  </a:solidFill>
                  <a:latin typeface="+mn-ea"/>
                  <a:cs typeface="Hiragino Kaku Gothic Pro W3" charset="-128"/>
                </a:rPr>
                <a:t>仮受金</a:t>
              </a:r>
              <a:r>
                <a:rPr lang="en-US" altLang="ja-JP" sz="900">
                  <a:solidFill>
                    <a:schemeClr val="tx1">
                      <a:lumMod val="65000"/>
                      <a:lumOff val="35000"/>
                    </a:schemeClr>
                  </a:solidFill>
                  <a:latin typeface="+mn-ea"/>
                  <a:cs typeface="Hiragino Kaku Gothic Pro W3" charset="-128"/>
                </a:rPr>
                <a:t> N200</a:t>
              </a:r>
              <a:r>
                <a:rPr lang="ja-JP" altLang="en-US" sz="900">
                  <a:solidFill>
                    <a:schemeClr val="tx1">
                      <a:lumMod val="65000"/>
                      <a:lumOff val="35000"/>
                    </a:schemeClr>
                  </a:solidFill>
                  <a:latin typeface="+mn-ea"/>
                  <a:cs typeface="Hiragino Kaku Gothic Pro W3" charset="-128"/>
                </a:rPr>
                <a:t>／売掛金 </a:t>
              </a:r>
              <a:r>
                <a:rPr lang="en-US" altLang="ja-JP" sz="900">
                  <a:solidFill>
                    <a:schemeClr val="tx1">
                      <a:lumMod val="65000"/>
                      <a:lumOff val="35000"/>
                    </a:schemeClr>
                  </a:solidFill>
                  <a:latin typeface="+mn-ea"/>
                  <a:cs typeface="Hiragino Kaku Gothic Pro W3" charset="-128"/>
                </a:rPr>
                <a:t>S002</a:t>
              </a:r>
            </a:p>
          </p:txBody>
        </p:sp>
        <p:sp>
          <p:nvSpPr>
            <p:cNvPr id="390" name="正方形/長方形 389">
              <a:extLst>
                <a:ext uri="{FF2B5EF4-FFF2-40B4-BE49-F238E27FC236}">
                  <a16:creationId xmlns:a16="http://schemas.microsoft.com/office/drawing/2014/main" id="{101306FE-1E34-FFFD-F104-EB96CAB0BE4A}"/>
                </a:ext>
              </a:extLst>
            </p:cNvPr>
            <p:cNvSpPr/>
            <p:nvPr/>
          </p:nvSpPr>
          <p:spPr>
            <a:xfrm>
              <a:off x="1449241" y="6121946"/>
              <a:ext cx="2180178" cy="15799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r"/>
              <a:r>
                <a:rPr lang="en-US" altLang="ja-JP" sz="800">
                  <a:solidFill>
                    <a:schemeClr val="tx1">
                      <a:lumMod val="65000"/>
                      <a:lumOff val="35000"/>
                    </a:schemeClr>
                  </a:solidFill>
                  <a:latin typeface="+mn-ea"/>
                  <a:cs typeface="Hiragino Kaku Gothic Pro W3" charset="-128"/>
                </a:rPr>
                <a:t>* </a:t>
              </a:r>
              <a:r>
                <a:rPr lang="ja-JP" altLang="en-US" sz="800">
                  <a:solidFill>
                    <a:schemeClr val="tx1">
                      <a:lumMod val="65000"/>
                      <a:lumOff val="35000"/>
                    </a:schemeClr>
                  </a:solidFill>
                  <a:latin typeface="+mn-ea"/>
                  <a:cs typeface="Hiragino Kaku Gothic Pro W3" charset="-128"/>
                </a:rPr>
                <a:t>実際は</a:t>
              </a:r>
              <a:r>
                <a:rPr lang="en-US" altLang="ja-JP" sz="800">
                  <a:solidFill>
                    <a:schemeClr val="tx1">
                      <a:lumMod val="65000"/>
                      <a:lumOff val="35000"/>
                    </a:schemeClr>
                  </a:solidFill>
                  <a:latin typeface="+mn-ea"/>
                  <a:cs typeface="Hiragino Kaku Gothic Pro W3" charset="-128"/>
                </a:rPr>
                <a:t>SAP</a:t>
              </a:r>
              <a:r>
                <a:rPr lang="ja-JP" altLang="en-US" sz="800">
                  <a:solidFill>
                    <a:schemeClr val="tx1">
                      <a:lumMod val="65000"/>
                      <a:lumOff val="35000"/>
                    </a:schemeClr>
                  </a:solidFill>
                  <a:latin typeface="+mn-ea"/>
                  <a:cs typeface="Hiragino Kaku Gothic Pro W3" charset="-128"/>
                </a:rPr>
                <a:t>で新たに採番された入金</a:t>
              </a:r>
              <a:r>
                <a:rPr lang="en-US" altLang="ja-JP" sz="800">
                  <a:solidFill>
                    <a:schemeClr val="tx1">
                      <a:lumMod val="65000"/>
                      <a:lumOff val="35000"/>
                    </a:schemeClr>
                  </a:solidFill>
                  <a:latin typeface="+mn-ea"/>
                  <a:cs typeface="Hiragino Kaku Gothic Pro W3" charset="-128"/>
                </a:rPr>
                <a:t>No</a:t>
              </a:r>
              <a:r>
                <a:rPr lang="ja-JP" altLang="en-US" sz="800">
                  <a:solidFill>
                    <a:schemeClr val="tx1">
                      <a:lumMod val="65000"/>
                      <a:lumOff val="35000"/>
                    </a:schemeClr>
                  </a:solidFill>
                  <a:latin typeface="+mn-ea"/>
                  <a:cs typeface="Hiragino Kaku Gothic Pro W3" charset="-128"/>
                </a:rPr>
                <a:t>が返る</a:t>
              </a:r>
              <a:endParaRPr lang="en-US" altLang="ja-JP" sz="800">
                <a:solidFill>
                  <a:schemeClr val="tx1">
                    <a:lumMod val="65000"/>
                    <a:lumOff val="35000"/>
                  </a:schemeClr>
                </a:solidFill>
                <a:latin typeface="+mn-ea"/>
                <a:cs typeface="Hiragino Kaku Gothic Pro W3" charset="-128"/>
              </a:endParaRPr>
            </a:p>
          </p:txBody>
        </p:sp>
        <p:cxnSp>
          <p:nvCxnSpPr>
            <p:cNvPr id="394" name="コネクタ: カギ線 393">
              <a:extLst>
                <a:ext uri="{FF2B5EF4-FFF2-40B4-BE49-F238E27FC236}">
                  <a16:creationId xmlns:a16="http://schemas.microsoft.com/office/drawing/2014/main" id="{13123E92-B1D8-C469-C47B-CAB61A09CB53}"/>
                </a:ext>
              </a:extLst>
            </p:cNvPr>
            <p:cNvCxnSpPr>
              <a:cxnSpLocks/>
              <a:stCxn id="368" idx="1"/>
              <a:endCxn id="65" idx="3"/>
            </p:cNvCxnSpPr>
            <p:nvPr/>
          </p:nvCxnSpPr>
          <p:spPr>
            <a:xfrm rot="10800000" flipV="1">
              <a:off x="5852215" y="5467396"/>
              <a:ext cx="511992" cy="249997"/>
            </a:xfrm>
            <a:prstGeom prst="bentConnector3">
              <a:avLst>
                <a:gd name="adj1" fmla="val 50000"/>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7" name="コネクタ: カギ線 396">
              <a:extLst>
                <a:ext uri="{FF2B5EF4-FFF2-40B4-BE49-F238E27FC236}">
                  <a16:creationId xmlns:a16="http://schemas.microsoft.com/office/drawing/2014/main" id="{A98634DE-9312-35C7-47FE-2B0C4B4ADE56}"/>
                </a:ext>
              </a:extLst>
            </p:cNvPr>
            <p:cNvCxnSpPr>
              <a:cxnSpLocks/>
              <a:stCxn id="370" idx="1"/>
              <a:endCxn id="65" idx="3"/>
            </p:cNvCxnSpPr>
            <p:nvPr/>
          </p:nvCxnSpPr>
          <p:spPr>
            <a:xfrm rot="10800000">
              <a:off x="5852215" y="5717395"/>
              <a:ext cx="511992" cy="249997"/>
            </a:xfrm>
            <a:prstGeom prst="bentConnector3">
              <a:avLst>
                <a:gd name="adj1" fmla="val 50000"/>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00" name="正方形/長方形 399">
              <a:extLst>
                <a:ext uri="{FF2B5EF4-FFF2-40B4-BE49-F238E27FC236}">
                  <a16:creationId xmlns:a16="http://schemas.microsoft.com/office/drawing/2014/main" id="{2ED0B008-3027-4801-1033-44D6BBC2AB1F}"/>
                </a:ext>
              </a:extLst>
            </p:cNvPr>
            <p:cNvSpPr/>
            <p:nvPr/>
          </p:nvSpPr>
          <p:spPr>
            <a:xfrm>
              <a:off x="5966454" y="5587225"/>
              <a:ext cx="368185" cy="26033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100">
                  <a:solidFill>
                    <a:schemeClr val="tx1">
                      <a:lumMod val="65000"/>
                      <a:lumOff val="35000"/>
                    </a:schemeClr>
                  </a:solidFill>
                  <a:effectLst>
                    <a:glow rad="88900">
                      <a:schemeClr val="bg1"/>
                    </a:glow>
                  </a:effectLst>
                  <a:latin typeface="+mn-ea"/>
                  <a:cs typeface="Hiragino Kaku Gothic Pro W3" charset="-128"/>
                </a:rPr>
                <a:t>消込</a:t>
              </a:r>
            </a:p>
          </p:txBody>
        </p:sp>
      </p:grpSp>
      <p:sp>
        <p:nvSpPr>
          <p:cNvPr id="279" name="正方形/長方形 278">
            <a:extLst>
              <a:ext uri="{FF2B5EF4-FFF2-40B4-BE49-F238E27FC236}">
                <a16:creationId xmlns:a16="http://schemas.microsoft.com/office/drawing/2014/main" id="{5570F9E9-053C-6A77-64F1-F79E3B891694}"/>
              </a:ext>
            </a:extLst>
          </p:cNvPr>
          <p:cNvSpPr/>
          <p:nvPr/>
        </p:nvSpPr>
        <p:spPr>
          <a:xfrm>
            <a:off x="11906709" y="950656"/>
            <a:ext cx="2643189" cy="1455706"/>
          </a:xfrm>
          <a:prstGeom prst="rect">
            <a:avLst/>
          </a:prstGeom>
          <a:solidFill>
            <a:srgbClr val="FFFF99"/>
          </a:solidFill>
          <a:ln w="9525">
            <a:noFill/>
            <a:tailEnd type="ova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54000" rIns="54000" rtlCol="0" anchor="ctr"/>
          <a:lstStyle/>
          <a:p>
            <a:r>
              <a:rPr lang="ja-JP" altLang="en-US" sz="1050">
                <a:solidFill>
                  <a:schemeClr val="accent4">
                    <a:lumMod val="65000"/>
                    <a:lumOff val="35000"/>
                  </a:schemeClr>
                </a:solidFill>
                <a:effectLst>
                  <a:glow>
                    <a:schemeClr val="bg1"/>
                  </a:glow>
                </a:effectLst>
                <a:latin typeface="+mn-ea"/>
              </a:rPr>
              <a:t>とびーさんメモ</a:t>
            </a:r>
            <a:endParaRPr lang="en-US" altLang="ja-JP" sz="1050">
              <a:solidFill>
                <a:schemeClr val="accent4">
                  <a:lumMod val="65000"/>
                  <a:lumOff val="35000"/>
                </a:schemeClr>
              </a:solidFill>
              <a:effectLst>
                <a:glow>
                  <a:schemeClr val="bg1"/>
                </a:glow>
              </a:effectLst>
              <a:latin typeface="+mn-ea"/>
            </a:endParaRPr>
          </a:p>
          <a:p>
            <a:r>
              <a:rPr lang="ja-JP" altLang="en-US" sz="1050">
                <a:solidFill>
                  <a:schemeClr val="accent4">
                    <a:lumMod val="65000"/>
                    <a:lumOff val="35000"/>
                  </a:schemeClr>
                </a:solidFill>
                <a:effectLst>
                  <a:glow>
                    <a:schemeClr val="bg1"/>
                  </a:glow>
                </a:effectLst>
                <a:latin typeface="+mn-ea"/>
              </a:rPr>
              <a:t>①請求取消：インボイス制度上、請求書を再発行する場合、統合請求すべてを消込取消する。返金等で一部を請求取消する場合、該当請求のみ消込取消する</a:t>
            </a:r>
            <a:endParaRPr lang="en-US" altLang="ja-JP" sz="1050">
              <a:solidFill>
                <a:schemeClr val="accent4">
                  <a:lumMod val="65000"/>
                  <a:lumOff val="35000"/>
                </a:schemeClr>
              </a:solidFill>
              <a:effectLst>
                <a:glow>
                  <a:schemeClr val="bg1"/>
                </a:glow>
              </a:effectLst>
              <a:latin typeface="+mn-ea"/>
            </a:endParaRPr>
          </a:p>
          <a:p>
            <a:r>
              <a:rPr lang="ja-JP" altLang="en-US" sz="1050">
                <a:solidFill>
                  <a:schemeClr val="accent4">
                    <a:lumMod val="65000"/>
                    <a:lumOff val="35000"/>
                  </a:schemeClr>
                </a:solidFill>
                <a:effectLst>
                  <a:glow>
                    <a:schemeClr val="bg1"/>
                  </a:glow>
                </a:effectLst>
                <a:latin typeface="+mn-ea"/>
              </a:rPr>
              <a:t>②請求変更：請求書再発行しないため該当請求のみ消込取消する（そもそも取引終了後に請求変更はないのでは？）</a:t>
            </a:r>
            <a:endParaRPr lang="en-US" altLang="ja-JP" sz="1050">
              <a:solidFill>
                <a:schemeClr val="accent4">
                  <a:lumMod val="65000"/>
                  <a:lumOff val="35000"/>
                </a:schemeClr>
              </a:solidFill>
              <a:effectLst>
                <a:glow>
                  <a:schemeClr val="bg1"/>
                </a:glow>
              </a:effectLst>
              <a:latin typeface="+mn-ea"/>
            </a:endParaRPr>
          </a:p>
        </p:txBody>
      </p:sp>
      <p:sp>
        <p:nvSpPr>
          <p:cNvPr id="280" name="正方形/長方形 279">
            <a:extLst>
              <a:ext uri="{FF2B5EF4-FFF2-40B4-BE49-F238E27FC236}">
                <a16:creationId xmlns:a16="http://schemas.microsoft.com/office/drawing/2014/main" id="{D3ACC084-F422-3C43-4475-9B966ADD0C42}"/>
              </a:ext>
            </a:extLst>
          </p:cNvPr>
          <p:cNvSpPr/>
          <p:nvPr/>
        </p:nvSpPr>
        <p:spPr>
          <a:xfrm>
            <a:off x="9713779" y="112141"/>
            <a:ext cx="2275021" cy="349005"/>
          </a:xfrm>
          <a:prstGeom prst="rect">
            <a:avLst/>
          </a:prstGeom>
          <a:solidFill>
            <a:srgbClr val="3F6797"/>
          </a:solidFill>
          <a:ln w="9525">
            <a:solidFill>
              <a:srgbClr val="3F679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altLang="ja-JP" sz="1100">
                <a:solidFill>
                  <a:schemeClr val="bg1"/>
                </a:solidFill>
                <a:latin typeface="Meiryo UI" panose="020B0604030504040204" pitchFamily="50" charset="-128"/>
                <a:ea typeface="Meiryo UI" panose="020B0604030504040204" pitchFamily="50" charset="-128"/>
              </a:rPr>
              <a:t>11/26 </a:t>
            </a:r>
            <a:r>
              <a:rPr lang="ja-JP" altLang="en-US" sz="1100">
                <a:solidFill>
                  <a:schemeClr val="bg1"/>
                </a:solidFill>
                <a:latin typeface="Meiryo UI" panose="020B0604030504040204" pitchFamily="50" charset="-128"/>
                <a:ea typeface="Meiryo UI" panose="020B0604030504040204" pitchFamily="50" charset="-128"/>
              </a:rPr>
              <a:t>持ち込み</a:t>
            </a:r>
          </a:p>
        </p:txBody>
      </p:sp>
      <p:grpSp>
        <p:nvGrpSpPr>
          <p:cNvPr id="282" name="グループ化 281">
            <a:extLst>
              <a:ext uri="{FF2B5EF4-FFF2-40B4-BE49-F238E27FC236}">
                <a16:creationId xmlns:a16="http://schemas.microsoft.com/office/drawing/2014/main" id="{68773512-2040-866F-6924-E3B8477C7028}"/>
              </a:ext>
            </a:extLst>
          </p:cNvPr>
          <p:cNvGrpSpPr/>
          <p:nvPr/>
        </p:nvGrpSpPr>
        <p:grpSpPr>
          <a:xfrm>
            <a:off x="6997029" y="1642610"/>
            <a:ext cx="703096" cy="942516"/>
            <a:chOff x="9674642" y="4188946"/>
            <a:chExt cx="856532" cy="1148200"/>
          </a:xfrm>
        </p:grpSpPr>
        <p:grpSp>
          <p:nvGrpSpPr>
            <p:cNvPr id="283" name="グループ化 282">
              <a:extLst>
                <a:ext uri="{FF2B5EF4-FFF2-40B4-BE49-F238E27FC236}">
                  <a16:creationId xmlns:a16="http://schemas.microsoft.com/office/drawing/2014/main" id="{EB7FB721-2542-5AE2-A2D4-59635AC84008}"/>
                </a:ext>
              </a:extLst>
            </p:cNvPr>
            <p:cNvGrpSpPr/>
            <p:nvPr/>
          </p:nvGrpSpPr>
          <p:grpSpPr>
            <a:xfrm>
              <a:off x="9674642" y="4188946"/>
              <a:ext cx="856532" cy="714050"/>
              <a:chOff x="9472779" y="4113971"/>
              <a:chExt cx="1036404" cy="864000"/>
            </a:xfrm>
          </p:grpSpPr>
          <p:pic>
            <p:nvPicPr>
              <p:cNvPr id="285" name="グラフィックス 284">
                <a:extLst>
                  <a:ext uri="{FF2B5EF4-FFF2-40B4-BE49-F238E27FC236}">
                    <a16:creationId xmlns:a16="http://schemas.microsoft.com/office/drawing/2014/main" id="{72927C44-7A1B-9E6F-7374-612459A65346}"/>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72779" y="4401971"/>
                <a:ext cx="576000" cy="576000"/>
              </a:xfrm>
              <a:prstGeom prst="rect">
                <a:avLst/>
              </a:prstGeom>
            </p:spPr>
          </p:pic>
          <p:pic>
            <p:nvPicPr>
              <p:cNvPr id="286" name="グラフィックス 285">
                <a:extLst>
                  <a:ext uri="{FF2B5EF4-FFF2-40B4-BE49-F238E27FC236}">
                    <a16:creationId xmlns:a16="http://schemas.microsoft.com/office/drawing/2014/main" id="{07EB2E8A-86B8-82CB-0156-B6D0A537C3FF}"/>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933183" y="4113971"/>
                <a:ext cx="576000" cy="576000"/>
              </a:xfrm>
              <a:prstGeom prst="rect">
                <a:avLst/>
              </a:prstGeom>
            </p:spPr>
          </p:pic>
        </p:grpSp>
        <p:sp>
          <p:nvSpPr>
            <p:cNvPr id="284" name="正方形/長方形 283">
              <a:extLst>
                <a:ext uri="{FF2B5EF4-FFF2-40B4-BE49-F238E27FC236}">
                  <a16:creationId xmlns:a16="http://schemas.microsoft.com/office/drawing/2014/main" id="{FD6D84F0-BCF0-4EF9-D82C-2A6843EA967F}"/>
                </a:ext>
              </a:extLst>
            </p:cNvPr>
            <p:cNvSpPr/>
            <p:nvPr/>
          </p:nvSpPr>
          <p:spPr>
            <a:xfrm>
              <a:off x="9688328" y="4902996"/>
              <a:ext cx="829160" cy="434150"/>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i="0" u="none" strike="noStrike" kern="1200" cap="none" spc="0" normalizeH="0" baseline="0" noProof="0">
                  <a:ln>
                    <a:noFill/>
                  </a:ln>
                  <a:solidFill>
                    <a:srgbClr val="000000">
                      <a:lumMod val="65000"/>
                      <a:lumOff val="35000"/>
                    </a:srgbClr>
                  </a:solidFill>
                  <a:effectLst/>
                  <a:uLnTx/>
                  <a:uFillTx/>
                  <a:latin typeface="Meiryo UI"/>
                  <a:ea typeface="Meiryo UI"/>
                  <a:cs typeface="+mn-cs"/>
                </a:rPr>
                <a:t>経理作業</a:t>
              </a:r>
              <a:endParaRPr kumimoji="1" lang="en-US" altLang="ja-JP" sz="1000" b="1" i="0" u="none" strike="noStrike" kern="1200" cap="none" spc="0" normalizeH="0" baseline="0" noProof="0">
                <a:ln>
                  <a:noFill/>
                </a:ln>
                <a:solidFill>
                  <a:srgbClr val="000000">
                    <a:lumMod val="65000"/>
                    <a:lumOff val="35000"/>
                  </a:srgbClr>
                </a:solidFill>
                <a:effectLst/>
                <a:uLnTx/>
                <a:uFillTx/>
                <a:latin typeface="Meiryo UI"/>
                <a:ea typeface="Meiryo UI"/>
                <a:cs typeface="+mn-cs"/>
              </a:endParaRPr>
            </a:p>
          </p:txBody>
        </p:sp>
      </p:grpSp>
    </p:spTree>
    <p:extLst>
      <p:ext uri="{BB962C8B-B14F-4D97-AF65-F5344CB8AC3E}">
        <p14:creationId xmlns:p14="http://schemas.microsoft.com/office/powerpoint/2010/main" val="39309626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D945F68-DFAE-49C4-841B-8F39A5D3C2B7}"/>
              </a:ext>
            </a:extLst>
          </p:cNvPr>
          <p:cNvSpPr>
            <a:spLocks noGrp="1"/>
          </p:cNvSpPr>
          <p:nvPr>
            <p:ph type="title"/>
          </p:nvPr>
        </p:nvSpPr>
        <p:spPr>
          <a:xfrm>
            <a:off x="203200" y="152403"/>
            <a:ext cx="9931400" cy="379413"/>
          </a:xfrm>
        </p:spPr>
        <p:txBody>
          <a:bodyPr/>
          <a:lstStyle/>
          <a:p>
            <a:r>
              <a:rPr lang="ja-JP" altLang="en-US">
                <a:solidFill>
                  <a:schemeClr val="tx1">
                    <a:lumMod val="65000"/>
                    <a:lumOff val="35000"/>
                  </a:schemeClr>
                </a:solidFill>
                <a:latin typeface="+mn-ea"/>
                <a:ea typeface="+mn-ea"/>
              </a:rPr>
              <a:t>過渡期における消込取消業務について</a:t>
            </a:r>
            <a:endParaRPr lang="en-US" altLang="ja-JP">
              <a:solidFill>
                <a:schemeClr val="tx1">
                  <a:lumMod val="65000"/>
                  <a:lumOff val="35000"/>
                </a:schemeClr>
              </a:solidFill>
              <a:latin typeface="+mn-ea"/>
              <a:ea typeface="+mn-ea"/>
            </a:endParaRPr>
          </a:p>
        </p:txBody>
      </p:sp>
      <p:sp>
        <p:nvSpPr>
          <p:cNvPr id="6" name="スライド番号プレースホルダー 3">
            <a:extLst>
              <a:ext uri="{FF2B5EF4-FFF2-40B4-BE49-F238E27FC236}">
                <a16:creationId xmlns:a16="http://schemas.microsoft.com/office/drawing/2014/main" id="{57192E70-7EF2-441E-B406-8F9A2A5629CA}"/>
              </a:ext>
            </a:extLst>
          </p:cNvPr>
          <p:cNvSpPr txBox="1">
            <a:spLocks/>
          </p:cNvSpPr>
          <p:nvPr/>
        </p:nvSpPr>
        <p:spPr bwMode="auto">
          <a:xfrm>
            <a:off x="4804833" y="6627168"/>
            <a:ext cx="2540000" cy="2308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ja-JP"/>
            </a:defPPr>
            <a:lvl1pPr algn="ctr" rtl="0" fontAlgn="base">
              <a:spcBef>
                <a:spcPct val="0"/>
              </a:spcBef>
              <a:spcAft>
                <a:spcPct val="0"/>
              </a:spcAft>
              <a:defRPr kumimoji="0" sz="1100" b="0" i="0" kern="1200">
                <a:solidFill>
                  <a:schemeClr val="bg2">
                    <a:lumMod val="75000"/>
                  </a:schemeClr>
                </a:solidFill>
                <a:latin typeface="Meiryo UI" panose="020B0604030504040204" pitchFamily="50" charset="-128"/>
                <a:ea typeface="Meiryo UI" panose="020B0604030504040204" pitchFamily="50" charset="-128"/>
                <a:cs typeface="Meiryo UI" panose="020B0604030504040204" pitchFamily="50" charset="-128"/>
                <a:sym typeface="MS UI Gothic" panose="020B0600070205080204" pitchFamily="34" charset="-128"/>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EB72A429-DDC7-41CC-AC2C-79132BE59620}" type="slidenum">
              <a:rPr kumimoji="0" lang="en-US" altLang="ja-JP" sz="1100" b="0" i="0" u="none" strike="noStrike" kern="1200" cap="none" spc="0" normalizeH="0" baseline="0" noProof="0" smtClean="0">
                <a:ln>
                  <a:noFill/>
                </a:ln>
                <a:solidFill>
                  <a:srgbClr val="000000">
                    <a:lumMod val="85000"/>
                    <a:lumOff val="15000"/>
                  </a:srgbClr>
                </a:solidFill>
                <a:effectLst/>
                <a:uLnTx/>
                <a:uFillTx/>
                <a:latin typeface="+mn-ea"/>
                <a:ea typeface="+mn-ea"/>
                <a:sym typeface="MS UI Gothic" panose="020B0600070205080204" pitchFamily="34" charset="-128"/>
              </a:rPr>
              <a:pPr marL="0" marR="0" lvl="0" indent="0" algn="ctr" defTabSz="914400" rtl="0" eaLnBrk="1" fontAlgn="base" latinLnBrk="0" hangingPunct="1">
                <a:lnSpc>
                  <a:spcPct val="100000"/>
                </a:lnSpc>
                <a:spcBef>
                  <a:spcPct val="0"/>
                </a:spcBef>
                <a:spcAft>
                  <a:spcPct val="0"/>
                </a:spcAft>
                <a:buClrTx/>
                <a:buSzTx/>
                <a:buFontTx/>
                <a:buNone/>
                <a:tabLst/>
                <a:defRPr/>
              </a:pPr>
              <a:t>47</a:t>
            </a:fld>
            <a:endParaRPr kumimoji="0" lang="en-US" altLang="ja-JP" sz="1100" b="0" i="0" u="none" strike="noStrike" kern="1200" cap="none" spc="0" normalizeH="0" baseline="0" noProof="0">
              <a:ln>
                <a:noFill/>
              </a:ln>
              <a:solidFill>
                <a:srgbClr val="000000">
                  <a:lumMod val="85000"/>
                  <a:lumOff val="15000"/>
                </a:srgbClr>
              </a:solidFill>
              <a:effectLst/>
              <a:uLnTx/>
              <a:uFillTx/>
              <a:latin typeface="+mn-ea"/>
              <a:ea typeface="+mn-ea"/>
              <a:sym typeface="MS UI Gothic" panose="020B0600070205080204" pitchFamily="34" charset="-128"/>
            </a:endParaRPr>
          </a:p>
        </p:txBody>
      </p:sp>
      <p:sp>
        <p:nvSpPr>
          <p:cNvPr id="18" name="コンテンツ プレースホルダー 1">
            <a:extLst>
              <a:ext uri="{FF2B5EF4-FFF2-40B4-BE49-F238E27FC236}">
                <a16:creationId xmlns:a16="http://schemas.microsoft.com/office/drawing/2014/main" id="{9A6B8418-5E3F-E370-4D6B-B7BF205AE0B4}"/>
              </a:ext>
            </a:extLst>
          </p:cNvPr>
          <p:cNvSpPr>
            <a:spLocks noGrp="1"/>
          </p:cNvSpPr>
          <p:nvPr>
            <p:ph idx="1"/>
          </p:nvPr>
        </p:nvSpPr>
        <p:spPr>
          <a:xfrm>
            <a:off x="336522" y="642265"/>
            <a:ext cx="11525251" cy="363467"/>
          </a:xfrm>
        </p:spPr>
        <p:txBody>
          <a:bodyPr/>
          <a:lstStyle/>
          <a:p>
            <a:r>
              <a:rPr lang="ja-JP" altLang="en-US" sz="1600">
                <a:solidFill>
                  <a:schemeClr val="tx1">
                    <a:lumMod val="65000"/>
                    <a:lumOff val="35000"/>
                  </a:schemeClr>
                </a:solidFill>
                <a:latin typeface="+mn-ea"/>
                <a:ea typeface="+mn-ea"/>
              </a:rPr>
              <a:t>過渡期伝票作成ツールで消込取消伝票（伝票タイプ</a:t>
            </a:r>
            <a:r>
              <a:rPr lang="en-US" altLang="ja-JP" sz="1600">
                <a:solidFill>
                  <a:schemeClr val="tx1">
                    <a:lumMod val="65000"/>
                    <a:lumOff val="35000"/>
                  </a:schemeClr>
                </a:solidFill>
                <a:latin typeface="+mn-ea"/>
                <a:ea typeface="+mn-ea"/>
              </a:rPr>
              <a:t>:ZD</a:t>
            </a:r>
            <a:r>
              <a:rPr lang="ja-JP" altLang="en-US" sz="1600">
                <a:solidFill>
                  <a:schemeClr val="tx1">
                    <a:lumMod val="65000"/>
                    <a:lumOff val="35000"/>
                  </a:schemeClr>
                </a:solidFill>
                <a:latin typeface="+mn-ea"/>
                <a:ea typeface="+mn-ea"/>
              </a:rPr>
              <a:t>）を作成する際に、対象の指定方法が複数案考えられる</a:t>
            </a:r>
            <a:endParaRPr lang="en-US" altLang="ja-JP" sz="1600">
              <a:solidFill>
                <a:schemeClr val="tx1">
                  <a:lumMod val="65000"/>
                  <a:lumOff val="35000"/>
                </a:schemeClr>
              </a:solidFill>
              <a:latin typeface="+mn-ea"/>
              <a:ea typeface="+mn-ea"/>
            </a:endParaRPr>
          </a:p>
        </p:txBody>
      </p:sp>
      <p:sp>
        <p:nvSpPr>
          <p:cNvPr id="2" name="正方形/長方形 1">
            <a:extLst>
              <a:ext uri="{FF2B5EF4-FFF2-40B4-BE49-F238E27FC236}">
                <a16:creationId xmlns:a16="http://schemas.microsoft.com/office/drawing/2014/main" id="{E1DD8C00-DBEA-16A6-B457-4C2F1CBEC46A}"/>
              </a:ext>
            </a:extLst>
          </p:cNvPr>
          <p:cNvSpPr/>
          <p:nvPr/>
        </p:nvSpPr>
        <p:spPr>
          <a:xfrm>
            <a:off x="9713779" y="112141"/>
            <a:ext cx="2275021" cy="349005"/>
          </a:xfrm>
          <a:prstGeom prst="rect">
            <a:avLst/>
          </a:prstGeom>
          <a:solidFill>
            <a:srgbClr val="3F6797"/>
          </a:solidFill>
          <a:ln w="9525">
            <a:solidFill>
              <a:srgbClr val="3F679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altLang="ja-JP" sz="1100">
                <a:solidFill>
                  <a:schemeClr val="bg1"/>
                </a:solidFill>
                <a:latin typeface="Meiryo UI" panose="020B0604030504040204" pitchFamily="50" charset="-128"/>
                <a:ea typeface="Meiryo UI" panose="020B0604030504040204" pitchFamily="50" charset="-128"/>
              </a:rPr>
              <a:t>11/26 </a:t>
            </a:r>
            <a:r>
              <a:rPr lang="ja-JP" altLang="en-US" sz="1100">
                <a:solidFill>
                  <a:schemeClr val="bg1"/>
                </a:solidFill>
                <a:latin typeface="Meiryo UI" panose="020B0604030504040204" pitchFamily="50" charset="-128"/>
                <a:ea typeface="Meiryo UI" panose="020B0604030504040204" pitchFamily="50" charset="-128"/>
              </a:rPr>
              <a:t>持ち込み</a:t>
            </a:r>
          </a:p>
        </p:txBody>
      </p:sp>
      <p:sp>
        <p:nvSpPr>
          <p:cNvPr id="80" name="テキスト ボックス 79">
            <a:extLst>
              <a:ext uri="{FF2B5EF4-FFF2-40B4-BE49-F238E27FC236}">
                <a16:creationId xmlns:a16="http://schemas.microsoft.com/office/drawing/2014/main" id="{8F7B666F-5BD0-9A94-4AC2-B4E0312535D8}"/>
              </a:ext>
            </a:extLst>
          </p:cNvPr>
          <p:cNvSpPr txBox="1"/>
          <p:nvPr/>
        </p:nvSpPr>
        <p:spPr bwMode="auto">
          <a:xfrm>
            <a:off x="1805439" y="6338700"/>
            <a:ext cx="2960897" cy="253916"/>
          </a:xfrm>
          <a:prstGeom prst="rect">
            <a:avLst/>
          </a:prstGeom>
          <a:noFill/>
          <a:ln w="9525">
            <a:noFill/>
            <a:miter lim="800000"/>
            <a:headEnd/>
            <a:tailEnd/>
          </a:ln>
        </p:spPr>
        <p:txBody>
          <a:bodyPr wrap="square">
            <a:spAutoFit/>
          </a:bodyPr>
          <a:lstStyle/>
          <a:p>
            <a:pPr algn="r"/>
            <a:r>
              <a:rPr lang="ja-JP" altLang="en-US" sz="1050">
                <a:solidFill>
                  <a:schemeClr val="tx1">
                    <a:lumMod val="65000"/>
                    <a:lumOff val="35000"/>
                  </a:schemeClr>
                </a:solidFill>
                <a:latin typeface="+mn-ea"/>
                <a:ea typeface="+mn-ea"/>
              </a:rPr>
              <a:t>参考）スライド「</a:t>
            </a:r>
            <a:r>
              <a:rPr lang="en-US" altLang="ja-JP" sz="1050">
                <a:solidFill>
                  <a:schemeClr val="tx1">
                    <a:lumMod val="65000"/>
                    <a:lumOff val="35000"/>
                  </a:schemeClr>
                </a:solidFill>
                <a:latin typeface="+mn-ea"/>
                <a:ea typeface="+mn-ea"/>
              </a:rPr>
              <a:t>【</a:t>
            </a:r>
            <a:r>
              <a:rPr lang="ja-JP" altLang="en-US" sz="1050">
                <a:solidFill>
                  <a:schemeClr val="tx1">
                    <a:lumMod val="65000"/>
                    <a:lumOff val="35000"/>
                  </a:schemeClr>
                </a:solidFill>
                <a:latin typeface="+mn-ea"/>
                <a:ea typeface="+mn-ea"/>
              </a:rPr>
              <a:t>確認</a:t>
            </a:r>
            <a:r>
              <a:rPr lang="en-US" altLang="ja-JP" sz="1050">
                <a:solidFill>
                  <a:schemeClr val="tx1">
                    <a:lumMod val="65000"/>
                    <a:lumOff val="35000"/>
                  </a:schemeClr>
                </a:solidFill>
                <a:latin typeface="+mn-ea"/>
                <a:ea typeface="+mn-ea"/>
              </a:rPr>
              <a:t>】</a:t>
            </a:r>
            <a:r>
              <a:rPr lang="ja-JP" altLang="en-US" sz="1050">
                <a:solidFill>
                  <a:schemeClr val="tx1">
                    <a:lumMod val="65000"/>
                    <a:lumOff val="35000"/>
                  </a:schemeClr>
                </a:solidFill>
                <a:latin typeface="+mn-ea"/>
                <a:ea typeface="+mn-ea"/>
              </a:rPr>
              <a:t>消込取消単位について」</a:t>
            </a:r>
            <a:endParaRPr lang="en-US" altLang="ja-JP" sz="1050">
              <a:solidFill>
                <a:schemeClr val="accent4">
                  <a:lumMod val="65000"/>
                  <a:lumOff val="35000"/>
                </a:schemeClr>
              </a:solidFill>
              <a:effectLst>
                <a:glow rad="127000">
                  <a:schemeClr val="bg1"/>
                </a:glow>
              </a:effectLst>
              <a:latin typeface="+mn-ea"/>
            </a:endParaRPr>
          </a:p>
        </p:txBody>
      </p:sp>
      <p:sp>
        <p:nvSpPr>
          <p:cNvPr id="249" name="正方形/長方形 248">
            <a:extLst>
              <a:ext uri="{FF2B5EF4-FFF2-40B4-BE49-F238E27FC236}">
                <a16:creationId xmlns:a16="http://schemas.microsoft.com/office/drawing/2014/main" id="{F89452BB-80F5-9BFC-89A5-EBA257FB5C64}"/>
              </a:ext>
            </a:extLst>
          </p:cNvPr>
          <p:cNvSpPr/>
          <p:nvPr/>
        </p:nvSpPr>
        <p:spPr>
          <a:xfrm>
            <a:off x="523039" y="3216342"/>
            <a:ext cx="958246" cy="1465154"/>
          </a:xfrm>
          <a:prstGeom prst="rect">
            <a:avLst/>
          </a:prstGeom>
          <a:solidFill>
            <a:srgbClr val="3F6797"/>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200">
                <a:solidFill>
                  <a:schemeClr val="bg1"/>
                </a:solidFill>
                <a:latin typeface="+mn-ea"/>
                <a:cs typeface="Hiragino Kaku Gothic Pro W3" charset="-128"/>
              </a:rPr>
              <a:t>過渡期</a:t>
            </a:r>
            <a:r>
              <a:rPr lang="ja-JP" altLang="en-US" sz="1200">
                <a:solidFill>
                  <a:schemeClr val="bg1"/>
                </a:solidFill>
                <a:latin typeface="+mn-ea"/>
                <a:cs typeface="Hiragino Kaku Gothic Pro W3" charset="-128"/>
              </a:rPr>
              <a:t>業務</a:t>
            </a:r>
            <a:endParaRPr kumimoji="1" lang="ja-JP" altLang="en-US" sz="1200">
              <a:solidFill>
                <a:schemeClr val="bg1"/>
              </a:solidFill>
              <a:latin typeface="+mn-ea"/>
              <a:cs typeface="Hiragino Kaku Gothic Pro W3" charset="-128"/>
            </a:endParaRPr>
          </a:p>
        </p:txBody>
      </p:sp>
      <p:sp>
        <p:nvSpPr>
          <p:cNvPr id="7" name="正方形/長方形 6">
            <a:extLst>
              <a:ext uri="{FF2B5EF4-FFF2-40B4-BE49-F238E27FC236}">
                <a16:creationId xmlns:a16="http://schemas.microsoft.com/office/drawing/2014/main" id="{F3EC0A9B-3A3E-3956-4B53-C04B681B362F}"/>
              </a:ext>
            </a:extLst>
          </p:cNvPr>
          <p:cNvSpPr/>
          <p:nvPr/>
        </p:nvSpPr>
        <p:spPr>
          <a:xfrm>
            <a:off x="1671981" y="2129688"/>
            <a:ext cx="651038" cy="214488"/>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000">
                <a:solidFill>
                  <a:srgbClr val="000000">
                    <a:lumMod val="65000"/>
                    <a:lumOff val="35000"/>
                  </a:srgbClr>
                </a:solidFill>
                <a:latin typeface="Meiryo UI"/>
                <a:ea typeface="Meiryo UI"/>
              </a:rPr>
              <a:t>事業</a:t>
            </a:r>
            <a:endParaRPr kumimoji="1" lang="en-US" altLang="ja-JP" sz="1000" i="0" u="none" strike="noStrike" kern="1200" cap="none" spc="0" normalizeH="0" baseline="0" noProof="0">
              <a:ln>
                <a:noFill/>
              </a:ln>
              <a:solidFill>
                <a:srgbClr val="000000">
                  <a:lumMod val="65000"/>
                  <a:lumOff val="35000"/>
                </a:srgbClr>
              </a:solidFill>
              <a:effectLst/>
              <a:uLnTx/>
              <a:uFillTx/>
              <a:latin typeface="Meiryo UI"/>
              <a:ea typeface="Meiryo UI"/>
              <a:cs typeface="+mn-cs"/>
            </a:endParaRPr>
          </a:p>
        </p:txBody>
      </p:sp>
      <p:grpSp>
        <p:nvGrpSpPr>
          <p:cNvPr id="264" name="グループ化 263">
            <a:extLst>
              <a:ext uri="{FF2B5EF4-FFF2-40B4-BE49-F238E27FC236}">
                <a16:creationId xmlns:a16="http://schemas.microsoft.com/office/drawing/2014/main" id="{890D842E-F7B0-0F29-1EF4-1427EEF498C7}"/>
              </a:ext>
            </a:extLst>
          </p:cNvPr>
          <p:cNvGrpSpPr/>
          <p:nvPr/>
        </p:nvGrpSpPr>
        <p:grpSpPr>
          <a:xfrm>
            <a:off x="1661235" y="1484033"/>
            <a:ext cx="3492829" cy="624955"/>
            <a:chOff x="1485550" y="1518276"/>
            <a:chExt cx="3492829" cy="598870"/>
          </a:xfrm>
        </p:grpSpPr>
        <p:grpSp>
          <p:nvGrpSpPr>
            <p:cNvPr id="4" name="グループ化 3">
              <a:extLst>
                <a:ext uri="{FF2B5EF4-FFF2-40B4-BE49-F238E27FC236}">
                  <a16:creationId xmlns:a16="http://schemas.microsoft.com/office/drawing/2014/main" id="{27484BEB-2F74-8186-24BC-E3E788485AE4}"/>
                </a:ext>
              </a:extLst>
            </p:cNvPr>
            <p:cNvGrpSpPr/>
            <p:nvPr/>
          </p:nvGrpSpPr>
          <p:grpSpPr>
            <a:xfrm>
              <a:off x="1485550" y="1518276"/>
              <a:ext cx="672530" cy="598870"/>
              <a:chOff x="9472779" y="4113971"/>
              <a:chExt cx="1036404" cy="864000"/>
            </a:xfrm>
            <a:solidFill>
              <a:schemeClr val="bg1">
                <a:lumMod val="50000"/>
              </a:schemeClr>
            </a:solidFill>
          </p:grpSpPr>
          <p:pic>
            <p:nvPicPr>
              <p:cNvPr id="9" name="グラフィックス 8">
                <a:extLst>
                  <a:ext uri="{FF2B5EF4-FFF2-40B4-BE49-F238E27FC236}">
                    <a16:creationId xmlns:a16="http://schemas.microsoft.com/office/drawing/2014/main" id="{E09C0144-4C0E-8985-B677-76E5C5ED64A5}"/>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72779" y="4401971"/>
                <a:ext cx="576000" cy="576000"/>
              </a:xfrm>
              <a:prstGeom prst="rect">
                <a:avLst/>
              </a:prstGeom>
            </p:spPr>
          </p:pic>
          <p:pic>
            <p:nvPicPr>
              <p:cNvPr id="12" name="グラフィックス 11">
                <a:extLst>
                  <a:ext uri="{FF2B5EF4-FFF2-40B4-BE49-F238E27FC236}">
                    <a16:creationId xmlns:a16="http://schemas.microsoft.com/office/drawing/2014/main" id="{C42B56F2-97E4-EE6F-6915-66B0E01D569C}"/>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933183" y="4113971"/>
                <a:ext cx="576000" cy="576000"/>
              </a:xfrm>
              <a:prstGeom prst="rect">
                <a:avLst/>
              </a:prstGeom>
            </p:spPr>
          </p:pic>
        </p:grpSp>
        <p:cxnSp>
          <p:nvCxnSpPr>
            <p:cNvPr id="267" name="直線矢印コネクタ 266">
              <a:extLst>
                <a:ext uri="{FF2B5EF4-FFF2-40B4-BE49-F238E27FC236}">
                  <a16:creationId xmlns:a16="http://schemas.microsoft.com/office/drawing/2014/main" id="{0F28E59C-6BCE-62D2-C7D2-A87DB18F554C}"/>
                </a:ext>
              </a:extLst>
            </p:cNvPr>
            <p:cNvCxnSpPr>
              <a:cxnSpLocks/>
            </p:cNvCxnSpPr>
            <p:nvPr/>
          </p:nvCxnSpPr>
          <p:spPr>
            <a:xfrm>
              <a:off x="2274922" y="1738644"/>
              <a:ext cx="2703457"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68" name="四角形: 角を丸くする 267">
            <a:extLst>
              <a:ext uri="{FF2B5EF4-FFF2-40B4-BE49-F238E27FC236}">
                <a16:creationId xmlns:a16="http://schemas.microsoft.com/office/drawing/2014/main" id="{250B5A47-1CC3-12B2-6CB7-FA364A3D3B3C}"/>
              </a:ext>
            </a:extLst>
          </p:cNvPr>
          <p:cNvSpPr/>
          <p:nvPr/>
        </p:nvSpPr>
        <p:spPr>
          <a:xfrm>
            <a:off x="3334538" y="1603251"/>
            <a:ext cx="935593" cy="221496"/>
          </a:xfrm>
          <a:prstGeom prst="round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100">
                <a:solidFill>
                  <a:schemeClr val="accent4">
                    <a:lumMod val="65000"/>
                    <a:lumOff val="35000"/>
                  </a:schemeClr>
                </a:solidFill>
                <a:effectLst>
                  <a:glow rad="88900">
                    <a:schemeClr val="bg1"/>
                  </a:glow>
                </a:effectLst>
                <a:latin typeface="+mn-ea"/>
                <a:cs typeface="Hiragino Kaku Gothic Pro W3" charset="-128"/>
              </a:rPr>
              <a:t>消込取消申請</a:t>
            </a:r>
          </a:p>
        </p:txBody>
      </p:sp>
      <p:sp>
        <p:nvSpPr>
          <p:cNvPr id="269" name="吹き出し: 角を丸めた四角形 268">
            <a:extLst>
              <a:ext uri="{FF2B5EF4-FFF2-40B4-BE49-F238E27FC236}">
                <a16:creationId xmlns:a16="http://schemas.microsoft.com/office/drawing/2014/main" id="{5CB67057-6A57-5A60-E15B-2961CA6D253C}"/>
              </a:ext>
            </a:extLst>
          </p:cNvPr>
          <p:cNvSpPr/>
          <p:nvPr/>
        </p:nvSpPr>
        <p:spPr>
          <a:xfrm>
            <a:off x="2706046" y="2196838"/>
            <a:ext cx="2196000" cy="677213"/>
          </a:xfrm>
          <a:prstGeom prst="wedgeRoundRectCallout">
            <a:avLst>
              <a:gd name="adj1" fmla="val 12361"/>
              <a:gd name="adj2" fmla="val -67354"/>
              <a:gd name="adj3" fmla="val 16667"/>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kumimoji="1" lang="en-US" altLang="ja-JP" sz="1000">
                <a:solidFill>
                  <a:schemeClr val="accent4">
                    <a:lumMod val="65000"/>
                    <a:lumOff val="35000"/>
                  </a:schemeClr>
                </a:solidFill>
                <a:latin typeface="+mn-ea"/>
              </a:rPr>
              <a:t>1</a:t>
            </a:r>
            <a:r>
              <a:rPr kumimoji="1" lang="ja-JP" altLang="en-US" sz="1000">
                <a:solidFill>
                  <a:schemeClr val="accent4">
                    <a:lumMod val="65000"/>
                    <a:lumOff val="35000"/>
                  </a:schemeClr>
                </a:solidFill>
                <a:latin typeface="+mn-ea"/>
              </a:rPr>
              <a:t>つの入金に対して、消し込んだ請求＃を一覧表示する機能</a:t>
            </a:r>
            <a:endParaRPr kumimoji="1" lang="en-US" altLang="ja-JP" sz="1000">
              <a:solidFill>
                <a:schemeClr val="accent4">
                  <a:lumMod val="65000"/>
                  <a:lumOff val="35000"/>
                </a:schemeClr>
              </a:solidFill>
              <a:latin typeface="+mn-ea"/>
            </a:endParaRPr>
          </a:p>
          <a:p>
            <a:r>
              <a:rPr kumimoji="1" lang="ja-JP" altLang="en-US" sz="1000">
                <a:solidFill>
                  <a:schemeClr val="accent4">
                    <a:lumMod val="65000"/>
                    <a:lumOff val="35000"/>
                  </a:schemeClr>
                </a:solidFill>
                <a:latin typeface="+mn-ea"/>
              </a:rPr>
              <a:t>└ 再消込する対象に●を付与して申請</a:t>
            </a:r>
            <a:endParaRPr kumimoji="1" lang="en-US" altLang="ja-JP" sz="1000">
              <a:solidFill>
                <a:schemeClr val="accent4">
                  <a:lumMod val="65000"/>
                  <a:lumOff val="35000"/>
                </a:schemeClr>
              </a:solidFill>
              <a:latin typeface="+mn-ea"/>
            </a:endParaRPr>
          </a:p>
        </p:txBody>
      </p:sp>
      <p:sp>
        <p:nvSpPr>
          <p:cNvPr id="270" name="四角形: 角を丸くする 269">
            <a:extLst>
              <a:ext uri="{FF2B5EF4-FFF2-40B4-BE49-F238E27FC236}">
                <a16:creationId xmlns:a16="http://schemas.microsoft.com/office/drawing/2014/main" id="{957CCD92-CB85-E031-4DCC-1DF7FD62F03E}"/>
              </a:ext>
            </a:extLst>
          </p:cNvPr>
          <p:cNvSpPr/>
          <p:nvPr/>
        </p:nvSpPr>
        <p:spPr>
          <a:xfrm>
            <a:off x="3048943" y="1831848"/>
            <a:ext cx="1506783" cy="221496"/>
          </a:xfrm>
          <a:prstGeom prst="round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000">
                <a:solidFill>
                  <a:schemeClr val="accent4">
                    <a:lumMod val="65000"/>
                    <a:lumOff val="35000"/>
                  </a:schemeClr>
                </a:solidFill>
                <a:effectLst>
                  <a:glow rad="88900">
                    <a:schemeClr val="bg1"/>
                  </a:glow>
                </a:effectLst>
                <a:latin typeface="+mn-ea"/>
                <a:cs typeface="Hiragino Kaku Gothic Pro W3" charset="-128"/>
              </a:rPr>
              <a:t>申請</a:t>
            </a:r>
            <a:r>
              <a:rPr kumimoji="1" lang="en-US" altLang="ja-JP" sz="1000">
                <a:solidFill>
                  <a:schemeClr val="accent4">
                    <a:lumMod val="65000"/>
                    <a:lumOff val="35000"/>
                  </a:schemeClr>
                </a:solidFill>
                <a:effectLst>
                  <a:glow rad="88900">
                    <a:schemeClr val="bg1"/>
                  </a:glow>
                </a:effectLst>
                <a:latin typeface="+mn-ea"/>
                <a:cs typeface="Hiragino Kaku Gothic Pro W3" charset="-128"/>
              </a:rPr>
              <a:t>FMT:</a:t>
            </a:r>
            <a:r>
              <a:rPr kumimoji="1" lang="ja-JP" altLang="en-US" sz="1000">
                <a:solidFill>
                  <a:schemeClr val="accent4">
                    <a:lumMod val="65000"/>
                    <a:lumOff val="35000"/>
                  </a:schemeClr>
                </a:solidFill>
                <a:effectLst>
                  <a:glow rad="88900">
                    <a:schemeClr val="bg1"/>
                  </a:glow>
                </a:effectLst>
                <a:latin typeface="+mn-ea"/>
                <a:cs typeface="Hiragino Kaku Gothic Pro W3" charset="-128"/>
              </a:rPr>
              <a:t>入金内容照会</a:t>
            </a:r>
          </a:p>
        </p:txBody>
      </p:sp>
      <p:cxnSp>
        <p:nvCxnSpPr>
          <p:cNvPr id="274" name="直線矢印コネクタ 273">
            <a:extLst>
              <a:ext uri="{FF2B5EF4-FFF2-40B4-BE49-F238E27FC236}">
                <a16:creationId xmlns:a16="http://schemas.microsoft.com/office/drawing/2014/main" id="{BCB9CF71-C045-EA27-9C72-99DCD6D763D3}"/>
              </a:ext>
            </a:extLst>
          </p:cNvPr>
          <p:cNvCxnSpPr>
            <a:cxnSpLocks/>
          </p:cNvCxnSpPr>
          <p:nvPr/>
        </p:nvCxnSpPr>
        <p:spPr>
          <a:xfrm>
            <a:off x="6113236" y="1714000"/>
            <a:ext cx="2703144"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5" name="四角形: 角を丸くする 274">
            <a:extLst>
              <a:ext uri="{FF2B5EF4-FFF2-40B4-BE49-F238E27FC236}">
                <a16:creationId xmlns:a16="http://schemas.microsoft.com/office/drawing/2014/main" id="{B687B477-F2B4-9033-B84A-428631E76355}"/>
              </a:ext>
            </a:extLst>
          </p:cNvPr>
          <p:cNvSpPr/>
          <p:nvPr/>
        </p:nvSpPr>
        <p:spPr>
          <a:xfrm>
            <a:off x="7137676" y="1603251"/>
            <a:ext cx="654264" cy="221496"/>
          </a:xfrm>
          <a:prstGeom prst="round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100">
                <a:solidFill>
                  <a:schemeClr val="accent4">
                    <a:lumMod val="65000"/>
                    <a:lumOff val="35000"/>
                  </a:schemeClr>
                </a:solidFill>
                <a:effectLst>
                  <a:glow rad="88900">
                    <a:schemeClr val="bg1"/>
                  </a:glow>
                </a:effectLst>
                <a:latin typeface="+mn-ea"/>
                <a:cs typeface="Hiragino Kaku Gothic Pro W3" charset="-128"/>
              </a:rPr>
              <a:t>消込</a:t>
            </a:r>
            <a:r>
              <a:rPr kumimoji="1" lang="ja-JP" altLang="en-US" sz="1100">
                <a:solidFill>
                  <a:schemeClr val="accent4">
                    <a:lumMod val="65000"/>
                    <a:lumOff val="35000"/>
                  </a:schemeClr>
                </a:solidFill>
                <a:effectLst>
                  <a:glow rad="88900">
                    <a:schemeClr val="bg1"/>
                  </a:glow>
                </a:effectLst>
                <a:latin typeface="+mn-ea"/>
                <a:cs typeface="Hiragino Kaku Gothic Pro W3" charset="-128"/>
              </a:rPr>
              <a:t>取消</a:t>
            </a:r>
          </a:p>
        </p:txBody>
      </p:sp>
      <p:sp>
        <p:nvSpPr>
          <p:cNvPr id="278" name="吹き出し: 角を丸めた四角形 277">
            <a:extLst>
              <a:ext uri="{FF2B5EF4-FFF2-40B4-BE49-F238E27FC236}">
                <a16:creationId xmlns:a16="http://schemas.microsoft.com/office/drawing/2014/main" id="{142C2F21-485C-408C-6FFB-BADE320A5AE4}"/>
              </a:ext>
            </a:extLst>
          </p:cNvPr>
          <p:cNvSpPr/>
          <p:nvPr/>
        </p:nvSpPr>
        <p:spPr>
          <a:xfrm>
            <a:off x="6675633" y="1966230"/>
            <a:ext cx="1719193" cy="420495"/>
          </a:xfrm>
          <a:prstGeom prst="wedgeRoundRectCallout">
            <a:avLst>
              <a:gd name="adj1" fmla="val -11574"/>
              <a:gd name="adj2" fmla="val -71280"/>
              <a:gd name="adj3" fmla="val 16667"/>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kumimoji="1" lang="en-US" altLang="ja-JP" sz="1000">
                <a:solidFill>
                  <a:schemeClr val="accent4">
                    <a:lumMod val="65000"/>
                    <a:lumOff val="35000"/>
                  </a:schemeClr>
                </a:solidFill>
                <a:latin typeface="+mn-ea"/>
              </a:rPr>
              <a:t>SAP</a:t>
            </a:r>
            <a:r>
              <a:rPr kumimoji="1" lang="ja-JP" altLang="en-US" sz="1000">
                <a:solidFill>
                  <a:schemeClr val="accent4">
                    <a:lumMod val="65000"/>
                    <a:lumOff val="35000"/>
                  </a:schemeClr>
                </a:solidFill>
                <a:latin typeface="+mn-ea"/>
              </a:rPr>
              <a:t>で消込取消伝票を作成</a:t>
            </a:r>
            <a:endParaRPr kumimoji="1" lang="en-US" altLang="ja-JP" sz="1000">
              <a:solidFill>
                <a:schemeClr val="accent4">
                  <a:lumMod val="65000"/>
                  <a:lumOff val="35000"/>
                </a:schemeClr>
              </a:solidFill>
              <a:latin typeface="+mn-ea"/>
            </a:endParaRPr>
          </a:p>
        </p:txBody>
      </p:sp>
      <p:grpSp>
        <p:nvGrpSpPr>
          <p:cNvPr id="285" name="グループ化 284">
            <a:extLst>
              <a:ext uri="{FF2B5EF4-FFF2-40B4-BE49-F238E27FC236}">
                <a16:creationId xmlns:a16="http://schemas.microsoft.com/office/drawing/2014/main" id="{20C3EC75-E9B7-C974-687B-36176A2D7124}"/>
              </a:ext>
            </a:extLst>
          </p:cNvPr>
          <p:cNvGrpSpPr/>
          <p:nvPr/>
        </p:nvGrpSpPr>
        <p:grpSpPr>
          <a:xfrm>
            <a:off x="5298830" y="1484033"/>
            <a:ext cx="672530" cy="860143"/>
            <a:chOff x="9674642" y="4188946"/>
            <a:chExt cx="856532" cy="982767"/>
          </a:xfrm>
        </p:grpSpPr>
        <p:grpSp>
          <p:nvGrpSpPr>
            <p:cNvPr id="286" name="グループ化 285">
              <a:extLst>
                <a:ext uri="{FF2B5EF4-FFF2-40B4-BE49-F238E27FC236}">
                  <a16:creationId xmlns:a16="http://schemas.microsoft.com/office/drawing/2014/main" id="{5AA9C3A7-312E-4565-CDE5-620A026E7D24}"/>
                </a:ext>
              </a:extLst>
            </p:cNvPr>
            <p:cNvGrpSpPr/>
            <p:nvPr/>
          </p:nvGrpSpPr>
          <p:grpSpPr>
            <a:xfrm>
              <a:off x="9674642" y="4188946"/>
              <a:ext cx="856532" cy="714050"/>
              <a:chOff x="9472779" y="4113971"/>
              <a:chExt cx="1036404" cy="864000"/>
            </a:xfrm>
          </p:grpSpPr>
          <p:pic>
            <p:nvPicPr>
              <p:cNvPr id="66" name="グラフィックス 65">
                <a:extLst>
                  <a:ext uri="{FF2B5EF4-FFF2-40B4-BE49-F238E27FC236}">
                    <a16:creationId xmlns:a16="http://schemas.microsoft.com/office/drawing/2014/main" id="{52574EB2-2907-5B23-2D66-ADB34ECF19EB}"/>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472779" y="4401971"/>
                <a:ext cx="576000" cy="576000"/>
              </a:xfrm>
              <a:prstGeom prst="rect">
                <a:avLst/>
              </a:prstGeom>
            </p:spPr>
          </p:pic>
          <p:pic>
            <p:nvPicPr>
              <p:cNvPr id="67" name="グラフィックス 66">
                <a:extLst>
                  <a:ext uri="{FF2B5EF4-FFF2-40B4-BE49-F238E27FC236}">
                    <a16:creationId xmlns:a16="http://schemas.microsoft.com/office/drawing/2014/main" id="{36028ACF-5983-F281-D836-0785B12BF311}"/>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933183" y="4113971"/>
                <a:ext cx="576000" cy="576000"/>
              </a:xfrm>
              <a:prstGeom prst="rect">
                <a:avLst/>
              </a:prstGeom>
            </p:spPr>
          </p:pic>
        </p:grpSp>
        <p:sp>
          <p:nvSpPr>
            <p:cNvPr id="287" name="正方形/長方形 286">
              <a:extLst>
                <a:ext uri="{FF2B5EF4-FFF2-40B4-BE49-F238E27FC236}">
                  <a16:creationId xmlns:a16="http://schemas.microsoft.com/office/drawing/2014/main" id="{0CD78FA4-F21D-986E-D624-3C1CF0A682F0}"/>
                </a:ext>
              </a:extLst>
            </p:cNvPr>
            <p:cNvSpPr/>
            <p:nvPr/>
          </p:nvSpPr>
          <p:spPr>
            <a:xfrm>
              <a:off x="9688328" y="4926647"/>
              <a:ext cx="829160" cy="245066"/>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i="0" u="none" strike="noStrike" kern="1200" cap="none" spc="0" normalizeH="0" baseline="0" noProof="0">
                  <a:ln>
                    <a:noFill/>
                  </a:ln>
                  <a:solidFill>
                    <a:srgbClr val="000000">
                      <a:lumMod val="65000"/>
                      <a:lumOff val="35000"/>
                    </a:srgbClr>
                  </a:solidFill>
                  <a:effectLst/>
                  <a:uLnTx/>
                  <a:uFillTx/>
                  <a:latin typeface="Meiryo UI"/>
                  <a:ea typeface="Meiryo UI"/>
                  <a:cs typeface="+mn-cs"/>
                </a:rPr>
                <a:t>経理</a:t>
              </a:r>
              <a:endParaRPr kumimoji="1" lang="en-US" altLang="ja-JP" sz="1000" i="0" u="none" strike="noStrike" kern="1200" cap="none" spc="0" normalizeH="0" baseline="0" noProof="0">
                <a:ln>
                  <a:noFill/>
                </a:ln>
                <a:solidFill>
                  <a:srgbClr val="000000">
                    <a:lumMod val="65000"/>
                    <a:lumOff val="35000"/>
                  </a:srgbClr>
                </a:solidFill>
                <a:effectLst/>
                <a:uLnTx/>
                <a:uFillTx/>
                <a:latin typeface="Meiryo UI"/>
                <a:ea typeface="Meiryo UI"/>
                <a:cs typeface="+mn-cs"/>
              </a:endParaRPr>
            </a:p>
          </p:txBody>
        </p:sp>
      </p:grpSp>
      <p:grpSp>
        <p:nvGrpSpPr>
          <p:cNvPr id="232" name="グループ化 231">
            <a:extLst>
              <a:ext uri="{FF2B5EF4-FFF2-40B4-BE49-F238E27FC236}">
                <a16:creationId xmlns:a16="http://schemas.microsoft.com/office/drawing/2014/main" id="{2F9A5FA6-51A4-F170-C2C7-A31116142F14}"/>
              </a:ext>
            </a:extLst>
          </p:cNvPr>
          <p:cNvGrpSpPr/>
          <p:nvPr/>
        </p:nvGrpSpPr>
        <p:grpSpPr>
          <a:xfrm>
            <a:off x="1661235" y="3216286"/>
            <a:ext cx="672530" cy="624955"/>
            <a:chOff x="9472779" y="4113971"/>
            <a:chExt cx="1036404" cy="864000"/>
          </a:xfrm>
          <a:solidFill>
            <a:schemeClr val="bg1">
              <a:lumMod val="50000"/>
            </a:schemeClr>
          </a:solidFill>
        </p:grpSpPr>
        <p:pic>
          <p:nvPicPr>
            <p:cNvPr id="246" name="グラフィックス 245">
              <a:extLst>
                <a:ext uri="{FF2B5EF4-FFF2-40B4-BE49-F238E27FC236}">
                  <a16:creationId xmlns:a16="http://schemas.microsoft.com/office/drawing/2014/main" id="{C673C4B9-43A4-2827-0F2B-02D0DD8EB8A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72779" y="4401971"/>
              <a:ext cx="576000" cy="576000"/>
            </a:xfrm>
            <a:prstGeom prst="rect">
              <a:avLst/>
            </a:prstGeom>
          </p:spPr>
        </p:pic>
        <p:pic>
          <p:nvPicPr>
            <p:cNvPr id="247" name="グラフィックス 246">
              <a:extLst>
                <a:ext uri="{FF2B5EF4-FFF2-40B4-BE49-F238E27FC236}">
                  <a16:creationId xmlns:a16="http://schemas.microsoft.com/office/drawing/2014/main" id="{47DBF59D-4836-C41E-99A1-17C64C4C9992}"/>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933183" y="4113971"/>
              <a:ext cx="576000" cy="576000"/>
            </a:xfrm>
            <a:prstGeom prst="rect">
              <a:avLst/>
            </a:prstGeom>
          </p:spPr>
        </p:pic>
      </p:grpSp>
      <p:sp>
        <p:nvSpPr>
          <p:cNvPr id="233" name="正方形/長方形 232">
            <a:extLst>
              <a:ext uri="{FF2B5EF4-FFF2-40B4-BE49-F238E27FC236}">
                <a16:creationId xmlns:a16="http://schemas.microsoft.com/office/drawing/2014/main" id="{7C6BCAFB-3A44-0D5F-B4D7-97A951F79934}"/>
              </a:ext>
            </a:extLst>
          </p:cNvPr>
          <p:cNvSpPr/>
          <p:nvPr/>
        </p:nvSpPr>
        <p:spPr>
          <a:xfrm>
            <a:off x="1671981" y="3861941"/>
            <a:ext cx="651038" cy="214488"/>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000">
                <a:solidFill>
                  <a:srgbClr val="000000">
                    <a:lumMod val="65000"/>
                    <a:lumOff val="35000"/>
                  </a:srgbClr>
                </a:solidFill>
                <a:latin typeface="Meiryo UI"/>
                <a:ea typeface="Meiryo UI"/>
              </a:rPr>
              <a:t>事業</a:t>
            </a:r>
            <a:endParaRPr kumimoji="1" lang="en-US" altLang="ja-JP" sz="1000" i="0" u="none" strike="noStrike" kern="1200" cap="none" spc="0" normalizeH="0" baseline="0" noProof="0">
              <a:ln>
                <a:noFill/>
              </a:ln>
              <a:solidFill>
                <a:srgbClr val="000000">
                  <a:lumMod val="65000"/>
                  <a:lumOff val="35000"/>
                </a:srgbClr>
              </a:solidFill>
              <a:effectLst/>
              <a:uLnTx/>
              <a:uFillTx/>
              <a:latin typeface="Meiryo UI"/>
              <a:ea typeface="Meiryo UI"/>
              <a:cs typeface="+mn-cs"/>
            </a:endParaRPr>
          </a:p>
        </p:txBody>
      </p:sp>
      <p:cxnSp>
        <p:nvCxnSpPr>
          <p:cNvPr id="234" name="直線矢印コネクタ 233">
            <a:extLst>
              <a:ext uri="{FF2B5EF4-FFF2-40B4-BE49-F238E27FC236}">
                <a16:creationId xmlns:a16="http://schemas.microsoft.com/office/drawing/2014/main" id="{A1E5BDE1-4BDB-529A-C398-C9DE0BBC1028}"/>
              </a:ext>
            </a:extLst>
          </p:cNvPr>
          <p:cNvCxnSpPr>
            <a:cxnSpLocks/>
          </p:cNvCxnSpPr>
          <p:nvPr/>
        </p:nvCxnSpPr>
        <p:spPr>
          <a:xfrm>
            <a:off x="2450607" y="3446253"/>
            <a:ext cx="2703457"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5" name="四角形: 角を丸くする 234">
            <a:extLst>
              <a:ext uri="{FF2B5EF4-FFF2-40B4-BE49-F238E27FC236}">
                <a16:creationId xmlns:a16="http://schemas.microsoft.com/office/drawing/2014/main" id="{997F23C4-8A91-0D62-E1E1-735B8E2D1104}"/>
              </a:ext>
            </a:extLst>
          </p:cNvPr>
          <p:cNvSpPr/>
          <p:nvPr/>
        </p:nvSpPr>
        <p:spPr>
          <a:xfrm>
            <a:off x="3334538" y="3335504"/>
            <a:ext cx="935593" cy="221496"/>
          </a:xfrm>
          <a:prstGeom prst="round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100">
                <a:solidFill>
                  <a:schemeClr val="accent4">
                    <a:lumMod val="65000"/>
                    <a:lumOff val="35000"/>
                  </a:schemeClr>
                </a:solidFill>
                <a:effectLst>
                  <a:glow rad="88900">
                    <a:schemeClr val="bg1"/>
                  </a:glow>
                </a:effectLst>
                <a:latin typeface="+mn-ea"/>
                <a:cs typeface="Hiragino Kaku Gothic Pro W3" charset="-128"/>
              </a:rPr>
              <a:t>消込取消</a:t>
            </a:r>
            <a:r>
              <a:rPr kumimoji="1" lang="ja-JP" altLang="en-US" sz="1100">
                <a:solidFill>
                  <a:schemeClr val="accent4">
                    <a:lumMod val="65000"/>
                    <a:lumOff val="35000"/>
                  </a:schemeClr>
                </a:solidFill>
                <a:effectLst>
                  <a:glow rad="88900">
                    <a:schemeClr val="bg1"/>
                  </a:glow>
                </a:effectLst>
                <a:latin typeface="+mn-ea"/>
                <a:cs typeface="Hiragino Kaku Gothic Pro W3" charset="-128"/>
              </a:rPr>
              <a:t>申請</a:t>
            </a:r>
          </a:p>
        </p:txBody>
      </p:sp>
      <p:sp>
        <p:nvSpPr>
          <p:cNvPr id="236" name="吹き出し: 角を丸めた四角形 235">
            <a:extLst>
              <a:ext uri="{FF2B5EF4-FFF2-40B4-BE49-F238E27FC236}">
                <a16:creationId xmlns:a16="http://schemas.microsoft.com/office/drawing/2014/main" id="{99030D0B-7370-EBB8-1403-B061CB427AF3}"/>
              </a:ext>
            </a:extLst>
          </p:cNvPr>
          <p:cNvSpPr/>
          <p:nvPr/>
        </p:nvSpPr>
        <p:spPr>
          <a:xfrm>
            <a:off x="2706046" y="3929091"/>
            <a:ext cx="2196000" cy="677213"/>
          </a:xfrm>
          <a:prstGeom prst="wedgeRoundRectCallout">
            <a:avLst>
              <a:gd name="adj1" fmla="val 12361"/>
              <a:gd name="adj2" fmla="val -67354"/>
              <a:gd name="adj3" fmla="val 16667"/>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kumimoji="1" lang="en-US" altLang="ja-JP" sz="1000">
                <a:solidFill>
                  <a:schemeClr val="accent4">
                    <a:lumMod val="65000"/>
                    <a:lumOff val="35000"/>
                  </a:schemeClr>
                </a:solidFill>
                <a:latin typeface="+mn-ea"/>
              </a:rPr>
              <a:t>1</a:t>
            </a:r>
            <a:r>
              <a:rPr kumimoji="1" lang="ja-JP" altLang="en-US" sz="1000">
                <a:solidFill>
                  <a:schemeClr val="accent4">
                    <a:lumMod val="65000"/>
                    <a:lumOff val="35000"/>
                  </a:schemeClr>
                </a:solidFill>
                <a:latin typeface="+mn-ea"/>
              </a:rPr>
              <a:t>つの入金に対して、消し込んだ請求＃を一覧表示する機能</a:t>
            </a:r>
            <a:endParaRPr kumimoji="1" lang="en-US" altLang="ja-JP" sz="1000">
              <a:solidFill>
                <a:schemeClr val="accent4">
                  <a:lumMod val="65000"/>
                  <a:lumOff val="35000"/>
                </a:schemeClr>
              </a:solidFill>
              <a:latin typeface="+mn-ea"/>
            </a:endParaRPr>
          </a:p>
          <a:p>
            <a:r>
              <a:rPr kumimoji="1" lang="ja-JP" altLang="en-US" sz="1000">
                <a:solidFill>
                  <a:schemeClr val="accent4">
                    <a:lumMod val="65000"/>
                    <a:lumOff val="35000"/>
                  </a:schemeClr>
                </a:solidFill>
                <a:latin typeface="+mn-ea"/>
              </a:rPr>
              <a:t>└ 再消込する対象に●を付与して申請</a:t>
            </a:r>
            <a:endParaRPr kumimoji="1" lang="en-US" altLang="ja-JP" sz="1000">
              <a:solidFill>
                <a:schemeClr val="accent4">
                  <a:lumMod val="65000"/>
                  <a:lumOff val="35000"/>
                </a:schemeClr>
              </a:solidFill>
              <a:latin typeface="+mn-ea"/>
            </a:endParaRPr>
          </a:p>
        </p:txBody>
      </p:sp>
      <p:sp>
        <p:nvSpPr>
          <p:cNvPr id="237" name="四角形: 角を丸くする 236">
            <a:extLst>
              <a:ext uri="{FF2B5EF4-FFF2-40B4-BE49-F238E27FC236}">
                <a16:creationId xmlns:a16="http://schemas.microsoft.com/office/drawing/2014/main" id="{1AD573B8-7BDB-F7D1-C8EB-0AB2886BC980}"/>
              </a:ext>
            </a:extLst>
          </p:cNvPr>
          <p:cNvSpPr/>
          <p:nvPr/>
        </p:nvSpPr>
        <p:spPr>
          <a:xfrm>
            <a:off x="2699294" y="3564101"/>
            <a:ext cx="2206081" cy="221496"/>
          </a:xfrm>
          <a:prstGeom prst="round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000">
                <a:solidFill>
                  <a:schemeClr val="accent4">
                    <a:lumMod val="65000"/>
                    <a:lumOff val="35000"/>
                  </a:schemeClr>
                </a:solidFill>
                <a:effectLst>
                  <a:glow rad="88900">
                    <a:schemeClr val="bg1"/>
                  </a:glow>
                </a:effectLst>
                <a:latin typeface="+mn-ea"/>
                <a:cs typeface="Hiragino Kaku Gothic Pro W3" charset="-128"/>
              </a:rPr>
              <a:t>申請</a:t>
            </a:r>
            <a:r>
              <a:rPr kumimoji="1" lang="en-US" altLang="ja-JP" sz="1000">
                <a:solidFill>
                  <a:schemeClr val="accent4">
                    <a:lumMod val="65000"/>
                    <a:lumOff val="35000"/>
                  </a:schemeClr>
                </a:solidFill>
                <a:effectLst>
                  <a:glow rad="88900">
                    <a:schemeClr val="bg1"/>
                  </a:glow>
                </a:effectLst>
                <a:latin typeface="+mn-ea"/>
                <a:cs typeface="Hiragino Kaku Gothic Pro W3" charset="-128"/>
              </a:rPr>
              <a:t>FMT:</a:t>
            </a:r>
            <a:r>
              <a:rPr kumimoji="1" lang="ja-JP" altLang="en-US" sz="1000">
                <a:solidFill>
                  <a:schemeClr val="accent4">
                    <a:lumMod val="65000"/>
                    <a:lumOff val="35000"/>
                  </a:schemeClr>
                </a:solidFill>
                <a:effectLst>
                  <a:glow rad="88900">
                    <a:schemeClr val="bg1"/>
                  </a:glow>
                </a:effectLst>
                <a:latin typeface="+mn-ea"/>
                <a:cs typeface="Hiragino Kaku Gothic Pro W3" charset="-128"/>
              </a:rPr>
              <a:t>入金内容照会</a:t>
            </a:r>
            <a:r>
              <a:rPr kumimoji="1" lang="en-US" altLang="ja-JP" sz="1000">
                <a:solidFill>
                  <a:schemeClr val="accent4">
                    <a:lumMod val="65000"/>
                    <a:lumOff val="35000"/>
                  </a:schemeClr>
                </a:solidFill>
                <a:effectLst>
                  <a:glow rad="88900">
                    <a:schemeClr val="bg1"/>
                  </a:glow>
                </a:effectLst>
                <a:latin typeface="+mn-ea"/>
                <a:cs typeface="Hiragino Kaku Gothic Pro W3" charset="-128"/>
              </a:rPr>
              <a:t>_</a:t>
            </a:r>
            <a:r>
              <a:rPr kumimoji="1" lang="ja-JP" altLang="en-US" sz="1000">
                <a:solidFill>
                  <a:schemeClr val="accent4">
                    <a:lumMod val="65000"/>
                    <a:lumOff val="35000"/>
                  </a:schemeClr>
                </a:solidFill>
                <a:effectLst>
                  <a:glow rad="88900">
                    <a:schemeClr val="bg1"/>
                  </a:glow>
                </a:effectLst>
                <a:latin typeface="+mn-ea"/>
                <a:cs typeface="Hiragino Kaku Gothic Pro W3" charset="-128"/>
              </a:rPr>
              <a:t>過去断面</a:t>
            </a:r>
          </a:p>
        </p:txBody>
      </p:sp>
      <p:cxnSp>
        <p:nvCxnSpPr>
          <p:cNvPr id="238" name="直線矢印コネクタ 237">
            <a:extLst>
              <a:ext uri="{FF2B5EF4-FFF2-40B4-BE49-F238E27FC236}">
                <a16:creationId xmlns:a16="http://schemas.microsoft.com/office/drawing/2014/main" id="{8E58998C-D978-9584-8C6B-0E77440F2505}"/>
              </a:ext>
            </a:extLst>
          </p:cNvPr>
          <p:cNvCxnSpPr>
            <a:cxnSpLocks/>
          </p:cNvCxnSpPr>
          <p:nvPr/>
        </p:nvCxnSpPr>
        <p:spPr>
          <a:xfrm>
            <a:off x="6113236" y="3446253"/>
            <a:ext cx="2703144"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9" name="四角形: 角を丸くする 238">
            <a:extLst>
              <a:ext uri="{FF2B5EF4-FFF2-40B4-BE49-F238E27FC236}">
                <a16:creationId xmlns:a16="http://schemas.microsoft.com/office/drawing/2014/main" id="{AC2F0DE9-D76A-9561-96BF-CC17A687C12B}"/>
              </a:ext>
            </a:extLst>
          </p:cNvPr>
          <p:cNvSpPr/>
          <p:nvPr/>
        </p:nvSpPr>
        <p:spPr>
          <a:xfrm>
            <a:off x="7137676" y="3335504"/>
            <a:ext cx="654264" cy="221496"/>
          </a:xfrm>
          <a:prstGeom prst="round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100">
                <a:solidFill>
                  <a:schemeClr val="accent4">
                    <a:lumMod val="65000"/>
                    <a:lumOff val="35000"/>
                  </a:schemeClr>
                </a:solidFill>
                <a:effectLst>
                  <a:glow rad="88900">
                    <a:schemeClr val="bg1"/>
                  </a:glow>
                </a:effectLst>
                <a:latin typeface="+mn-ea"/>
                <a:cs typeface="Hiragino Kaku Gothic Pro W3" charset="-128"/>
              </a:rPr>
              <a:t>消込</a:t>
            </a:r>
            <a:r>
              <a:rPr kumimoji="1" lang="ja-JP" altLang="en-US" sz="1100">
                <a:solidFill>
                  <a:schemeClr val="accent4">
                    <a:lumMod val="65000"/>
                    <a:lumOff val="35000"/>
                  </a:schemeClr>
                </a:solidFill>
                <a:effectLst>
                  <a:glow rad="88900">
                    <a:schemeClr val="bg1"/>
                  </a:glow>
                </a:effectLst>
                <a:latin typeface="+mn-ea"/>
                <a:cs typeface="Hiragino Kaku Gothic Pro W3" charset="-128"/>
              </a:rPr>
              <a:t>取消</a:t>
            </a:r>
          </a:p>
        </p:txBody>
      </p:sp>
      <p:sp>
        <p:nvSpPr>
          <p:cNvPr id="240" name="吹き出し: 角を丸めた四角形 239">
            <a:extLst>
              <a:ext uri="{FF2B5EF4-FFF2-40B4-BE49-F238E27FC236}">
                <a16:creationId xmlns:a16="http://schemas.microsoft.com/office/drawing/2014/main" id="{ECAC42E9-10CE-C927-C9DC-A05A725EE5E8}"/>
              </a:ext>
            </a:extLst>
          </p:cNvPr>
          <p:cNvSpPr/>
          <p:nvPr/>
        </p:nvSpPr>
        <p:spPr>
          <a:xfrm>
            <a:off x="6675633" y="3698483"/>
            <a:ext cx="1719193" cy="420495"/>
          </a:xfrm>
          <a:prstGeom prst="wedgeRoundRectCallout">
            <a:avLst>
              <a:gd name="adj1" fmla="val -11574"/>
              <a:gd name="adj2" fmla="val -71280"/>
              <a:gd name="adj3" fmla="val 16667"/>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lang="ja-JP" altLang="en-US" sz="1000" b="1">
                <a:solidFill>
                  <a:srgbClr val="C00000"/>
                </a:solidFill>
                <a:latin typeface="+mn-ea"/>
              </a:rPr>
              <a:t>ツール</a:t>
            </a:r>
            <a:r>
              <a:rPr lang="ja-JP" altLang="en-US" sz="1000">
                <a:solidFill>
                  <a:schemeClr val="accent4">
                    <a:lumMod val="65000"/>
                    <a:lumOff val="35000"/>
                  </a:schemeClr>
                </a:solidFill>
                <a:latin typeface="+mn-ea"/>
              </a:rPr>
              <a:t>で</a:t>
            </a:r>
            <a:r>
              <a:rPr kumimoji="1" lang="ja-JP" altLang="en-US" sz="1000">
                <a:solidFill>
                  <a:schemeClr val="accent4">
                    <a:lumMod val="65000"/>
                    <a:lumOff val="35000"/>
                  </a:schemeClr>
                </a:solidFill>
                <a:latin typeface="+mn-ea"/>
              </a:rPr>
              <a:t>消込取消伝票を作成</a:t>
            </a:r>
            <a:endParaRPr kumimoji="1" lang="en-US" altLang="ja-JP" sz="1000">
              <a:solidFill>
                <a:schemeClr val="accent4">
                  <a:lumMod val="65000"/>
                  <a:lumOff val="35000"/>
                </a:schemeClr>
              </a:solidFill>
              <a:latin typeface="+mn-ea"/>
            </a:endParaRPr>
          </a:p>
        </p:txBody>
      </p:sp>
      <p:grpSp>
        <p:nvGrpSpPr>
          <p:cNvPr id="241" name="グループ化 240">
            <a:extLst>
              <a:ext uri="{FF2B5EF4-FFF2-40B4-BE49-F238E27FC236}">
                <a16:creationId xmlns:a16="http://schemas.microsoft.com/office/drawing/2014/main" id="{ED45A1E5-67E2-B1D7-19B7-A82AF48BC76D}"/>
              </a:ext>
            </a:extLst>
          </p:cNvPr>
          <p:cNvGrpSpPr/>
          <p:nvPr/>
        </p:nvGrpSpPr>
        <p:grpSpPr>
          <a:xfrm>
            <a:off x="5298830" y="3216286"/>
            <a:ext cx="672530" cy="860143"/>
            <a:chOff x="9674642" y="4188946"/>
            <a:chExt cx="856532" cy="982767"/>
          </a:xfrm>
        </p:grpSpPr>
        <p:grpSp>
          <p:nvGrpSpPr>
            <p:cNvPr id="242" name="グループ化 241">
              <a:extLst>
                <a:ext uri="{FF2B5EF4-FFF2-40B4-BE49-F238E27FC236}">
                  <a16:creationId xmlns:a16="http://schemas.microsoft.com/office/drawing/2014/main" id="{3B66FE17-871F-0A49-712B-1644ECDB68BD}"/>
                </a:ext>
              </a:extLst>
            </p:cNvPr>
            <p:cNvGrpSpPr/>
            <p:nvPr/>
          </p:nvGrpSpPr>
          <p:grpSpPr>
            <a:xfrm>
              <a:off x="9674642" y="4188946"/>
              <a:ext cx="856532" cy="714050"/>
              <a:chOff x="9472779" y="4113971"/>
              <a:chExt cx="1036404" cy="864000"/>
            </a:xfrm>
          </p:grpSpPr>
          <p:pic>
            <p:nvPicPr>
              <p:cNvPr id="244" name="グラフィックス 243">
                <a:extLst>
                  <a:ext uri="{FF2B5EF4-FFF2-40B4-BE49-F238E27FC236}">
                    <a16:creationId xmlns:a16="http://schemas.microsoft.com/office/drawing/2014/main" id="{EA77C616-C3D4-E0F3-F835-073E20842C81}"/>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472779" y="4401971"/>
                <a:ext cx="576000" cy="576000"/>
              </a:xfrm>
              <a:prstGeom prst="rect">
                <a:avLst/>
              </a:prstGeom>
            </p:spPr>
          </p:pic>
          <p:pic>
            <p:nvPicPr>
              <p:cNvPr id="245" name="グラフィックス 244">
                <a:extLst>
                  <a:ext uri="{FF2B5EF4-FFF2-40B4-BE49-F238E27FC236}">
                    <a16:creationId xmlns:a16="http://schemas.microsoft.com/office/drawing/2014/main" id="{3DC59AA3-193C-2330-2EF6-E0FFCA632BF0}"/>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933183" y="4113971"/>
                <a:ext cx="576000" cy="576000"/>
              </a:xfrm>
              <a:prstGeom prst="rect">
                <a:avLst/>
              </a:prstGeom>
            </p:spPr>
          </p:pic>
        </p:grpSp>
        <p:sp>
          <p:nvSpPr>
            <p:cNvPr id="243" name="正方形/長方形 242">
              <a:extLst>
                <a:ext uri="{FF2B5EF4-FFF2-40B4-BE49-F238E27FC236}">
                  <a16:creationId xmlns:a16="http://schemas.microsoft.com/office/drawing/2014/main" id="{1A8A8A69-5D0B-0C52-D547-7F257B268AC3}"/>
                </a:ext>
              </a:extLst>
            </p:cNvPr>
            <p:cNvSpPr/>
            <p:nvPr/>
          </p:nvSpPr>
          <p:spPr>
            <a:xfrm>
              <a:off x="9688328" y="4926647"/>
              <a:ext cx="829160" cy="245066"/>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i="0" u="none" strike="noStrike" kern="1200" cap="none" spc="0" normalizeH="0" baseline="0" noProof="0">
                  <a:ln>
                    <a:noFill/>
                  </a:ln>
                  <a:solidFill>
                    <a:srgbClr val="000000">
                      <a:lumMod val="65000"/>
                      <a:lumOff val="35000"/>
                    </a:srgbClr>
                  </a:solidFill>
                  <a:effectLst/>
                  <a:uLnTx/>
                  <a:uFillTx/>
                  <a:latin typeface="Meiryo UI"/>
                  <a:ea typeface="Meiryo UI"/>
                  <a:cs typeface="+mn-cs"/>
                </a:rPr>
                <a:t>経理</a:t>
              </a:r>
              <a:endParaRPr kumimoji="1" lang="en-US" altLang="ja-JP" sz="1000" i="0" u="none" strike="noStrike" kern="1200" cap="none" spc="0" normalizeH="0" baseline="0" noProof="0">
                <a:ln>
                  <a:noFill/>
                </a:ln>
                <a:solidFill>
                  <a:srgbClr val="000000">
                    <a:lumMod val="65000"/>
                    <a:lumOff val="35000"/>
                  </a:srgbClr>
                </a:solidFill>
                <a:effectLst/>
                <a:uLnTx/>
                <a:uFillTx/>
                <a:latin typeface="Meiryo UI"/>
                <a:ea typeface="Meiryo UI"/>
                <a:cs typeface="+mn-cs"/>
              </a:endParaRPr>
            </a:p>
          </p:txBody>
        </p:sp>
      </p:grpSp>
      <p:sp>
        <p:nvSpPr>
          <p:cNvPr id="248" name="正方形/長方形 247">
            <a:extLst>
              <a:ext uri="{FF2B5EF4-FFF2-40B4-BE49-F238E27FC236}">
                <a16:creationId xmlns:a16="http://schemas.microsoft.com/office/drawing/2014/main" id="{62FF3BFF-B9BC-2ED3-82D9-23B27A126E1B}"/>
              </a:ext>
            </a:extLst>
          </p:cNvPr>
          <p:cNvSpPr/>
          <p:nvPr/>
        </p:nvSpPr>
        <p:spPr>
          <a:xfrm>
            <a:off x="482336" y="1446464"/>
            <a:ext cx="958246" cy="1465154"/>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en-US" altLang="ja-JP" sz="1200">
                <a:solidFill>
                  <a:schemeClr val="accent4">
                    <a:lumMod val="65000"/>
                    <a:lumOff val="35000"/>
                  </a:schemeClr>
                </a:solidFill>
                <a:latin typeface="+mn-ea"/>
                <a:cs typeface="Hiragino Kaku Gothic Pro W3" charset="-128"/>
              </a:rPr>
              <a:t>【</a:t>
            </a:r>
            <a:r>
              <a:rPr kumimoji="1" lang="ja-JP" altLang="en-US" sz="1200">
                <a:solidFill>
                  <a:schemeClr val="accent4">
                    <a:lumMod val="65000"/>
                    <a:lumOff val="35000"/>
                  </a:schemeClr>
                </a:solidFill>
                <a:latin typeface="+mn-ea"/>
                <a:cs typeface="Hiragino Kaku Gothic Pro W3" charset="-128"/>
              </a:rPr>
              <a:t>参考</a:t>
            </a:r>
            <a:r>
              <a:rPr kumimoji="1" lang="en-US" altLang="ja-JP" sz="1200">
                <a:solidFill>
                  <a:schemeClr val="accent4">
                    <a:lumMod val="65000"/>
                    <a:lumOff val="35000"/>
                  </a:schemeClr>
                </a:solidFill>
                <a:latin typeface="+mn-ea"/>
                <a:cs typeface="Hiragino Kaku Gothic Pro W3" charset="-128"/>
              </a:rPr>
              <a:t>】</a:t>
            </a:r>
          </a:p>
          <a:p>
            <a:pPr algn="ctr"/>
            <a:r>
              <a:rPr kumimoji="1" lang="ja-JP" altLang="en-US" sz="1200">
                <a:solidFill>
                  <a:schemeClr val="accent4">
                    <a:lumMod val="65000"/>
                    <a:lumOff val="35000"/>
                  </a:schemeClr>
                </a:solidFill>
                <a:latin typeface="+mn-ea"/>
                <a:cs typeface="Hiragino Kaku Gothic Pro W3" charset="-128"/>
              </a:rPr>
              <a:t>通常</a:t>
            </a:r>
            <a:r>
              <a:rPr lang="ja-JP" altLang="en-US" sz="1200">
                <a:solidFill>
                  <a:schemeClr val="accent4">
                    <a:lumMod val="65000"/>
                    <a:lumOff val="35000"/>
                  </a:schemeClr>
                </a:solidFill>
                <a:latin typeface="+mn-ea"/>
                <a:cs typeface="Hiragino Kaku Gothic Pro W3" charset="-128"/>
              </a:rPr>
              <a:t>業務</a:t>
            </a:r>
            <a:endParaRPr kumimoji="1" lang="ja-JP" altLang="en-US" sz="1200">
              <a:solidFill>
                <a:schemeClr val="accent4">
                  <a:lumMod val="65000"/>
                  <a:lumOff val="35000"/>
                </a:schemeClr>
              </a:solidFill>
              <a:latin typeface="+mn-ea"/>
              <a:cs typeface="Hiragino Kaku Gothic Pro W3" charset="-128"/>
            </a:endParaRPr>
          </a:p>
        </p:txBody>
      </p:sp>
      <p:grpSp>
        <p:nvGrpSpPr>
          <p:cNvPr id="10" name="グループ化 9">
            <a:extLst>
              <a:ext uri="{FF2B5EF4-FFF2-40B4-BE49-F238E27FC236}">
                <a16:creationId xmlns:a16="http://schemas.microsoft.com/office/drawing/2014/main" id="{F52231C1-0668-29F1-D259-097C8054AEEE}"/>
              </a:ext>
            </a:extLst>
          </p:cNvPr>
          <p:cNvGrpSpPr/>
          <p:nvPr/>
        </p:nvGrpSpPr>
        <p:grpSpPr>
          <a:xfrm>
            <a:off x="1662064" y="1005732"/>
            <a:ext cx="10047209" cy="349651"/>
            <a:chOff x="1475547" y="1005732"/>
            <a:chExt cx="10047209" cy="349651"/>
          </a:xfrm>
        </p:grpSpPr>
        <p:cxnSp>
          <p:nvCxnSpPr>
            <p:cNvPr id="266" name="直線コネクタ 265">
              <a:extLst>
                <a:ext uri="{FF2B5EF4-FFF2-40B4-BE49-F238E27FC236}">
                  <a16:creationId xmlns:a16="http://schemas.microsoft.com/office/drawing/2014/main" id="{7C3ECDB3-6634-728E-0BC2-FED327D020A1}"/>
                </a:ext>
              </a:extLst>
            </p:cNvPr>
            <p:cNvCxnSpPr>
              <a:cxnSpLocks/>
            </p:cNvCxnSpPr>
            <p:nvPr/>
          </p:nvCxnSpPr>
          <p:spPr>
            <a:xfrm>
              <a:off x="1475547" y="1339203"/>
              <a:ext cx="3492000" cy="0"/>
            </a:xfrm>
            <a:prstGeom prst="line">
              <a:avLst/>
            </a:prstGeom>
            <a:ln>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271" name="正方形/長方形 270">
              <a:extLst>
                <a:ext uri="{FF2B5EF4-FFF2-40B4-BE49-F238E27FC236}">
                  <a16:creationId xmlns:a16="http://schemas.microsoft.com/office/drawing/2014/main" id="{BA96104B-5463-5ADB-F455-7B95F78B6E3D}"/>
                </a:ext>
              </a:extLst>
            </p:cNvPr>
            <p:cNvSpPr/>
            <p:nvPr/>
          </p:nvSpPr>
          <p:spPr>
            <a:xfrm>
              <a:off x="1475547" y="1038658"/>
              <a:ext cx="3492000" cy="30054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71438" algn="ctr">
                <a:spcBef>
                  <a:spcPts val="600"/>
                </a:spcBef>
              </a:pPr>
              <a:r>
                <a:rPr lang="ja-JP" altLang="en-US" sz="1200">
                  <a:solidFill>
                    <a:schemeClr val="tx1">
                      <a:lumMod val="65000"/>
                      <a:lumOff val="35000"/>
                    </a:schemeClr>
                  </a:solidFill>
                  <a:latin typeface="+mn-ea"/>
                  <a:cs typeface="Hiragino Kaku Gothic Pro W3" charset="-128"/>
                </a:rPr>
                <a:t>事業の</a:t>
              </a:r>
              <a:r>
                <a:rPr kumimoji="1" lang="ja-JP" altLang="en-US" sz="1200">
                  <a:solidFill>
                    <a:schemeClr val="tx1">
                      <a:lumMod val="65000"/>
                      <a:lumOff val="35000"/>
                    </a:schemeClr>
                  </a:solidFill>
                  <a:latin typeface="+mn-ea"/>
                  <a:cs typeface="Hiragino Kaku Gothic Pro W3" charset="-128"/>
                </a:rPr>
                <a:t>業務イメージ</a:t>
              </a:r>
              <a:endParaRPr kumimoji="1" lang="en-US" altLang="ja-JP" sz="1200">
                <a:solidFill>
                  <a:schemeClr val="tx1">
                    <a:lumMod val="65000"/>
                    <a:lumOff val="35000"/>
                  </a:schemeClr>
                </a:solidFill>
                <a:latin typeface="+mn-ea"/>
                <a:cs typeface="Hiragino Kaku Gothic Pro W3" charset="-128"/>
              </a:endParaRPr>
            </a:p>
          </p:txBody>
        </p:sp>
        <p:cxnSp>
          <p:nvCxnSpPr>
            <p:cNvPr id="276" name="直線コネクタ 275">
              <a:extLst>
                <a:ext uri="{FF2B5EF4-FFF2-40B4-BE49-F238E27FC236}">
                  <a16:creationId xmlns:a16="http://schemas.microsoft.com/office/drawing/2014/main" id="{D9D0EEB6-B1F2-36CF-83B3-0BA73937352B}"/>
                </a:ext>
              </a:extLst>
            </p:cNvPr>
            <p:cNvCxnSpPr>
              <a:cxnSpLocks/>
            </p:cNvCxnSpPr>
            <p:nvPr/>
          </p:nvCxnSpPr>
          <p:spPr>
            <a:xfrm>
              <a:off x="5141878" y="1339203"/>
              <a:ext cx="3492000" cy="0"/>
            </a:xfrm>
            <a:prstGeom prst="line">
              <a:avLst/>
            </a:prstGeom>
            <a:ln>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277" name="正方形/長方形 276">
              <a:extLst>
                <a:ext uri="{FF2B5EF4-FFF2-40B4-BE49-F238E27FC236}">
                  <a16:creationId xmlns:a16="http://schemas.microsoft.com/office/drawing/2014/main" id="{56126182-50B2-4AEF-73A6-A6C0840D4DAD}"/>
                </a:ext>
              </a:extLst>
            </p:cNvPr>
            <p:cNvSpPr/>
            <p:nvPr/>
          </p:nvSpPr>
          <p:spPr>
            <a:xfrm>
              <a:off x="5141878" y="1038658"/>
              <a:ext cx="3492000" cy="30054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71438" algn="ctr">
                <a:spcBef>
                  <a:spcPts val="600"/>
                </a:spcBef>
              </a:pPr>
              <a:r>
                <a:rPr lang="ja-JP" altLang="en-US" sz="1200">
                  <a:solidFill>
                    <a:schemeClr val="tx1">
                      <a:lumMod val="65000"/>
                      <a:lumOff val="35000"/>
                    </a:schemeClr>
                  </a:solidFill>
                  <a:latin typeface="+mn-ea"/>
                  <a:cs typeface="Hiragino Kaku Gothic Pro W3" charset="-128"/>
                </a:rPr>
                <a:t>経理の</a:t>
              </a:r>
              <a:r>
                <a:rPr kumimoji="1" lang="ja-JP" altLang="en-US" sz="1200">
                  <a:solidFill>
                    <a:schemeClr val="tx1">
                      <a:lumMod val="65000"/>
                      <a:lumOff val="35000"/>
                    </a:schemeClr>
                  </a:solidFill>
                  <a:latin typeface="+mn-ea"/>
                  <a:cs typeface="Hiragino Kaku Gothic Pro W3" charset="-128"/>
                </a:rPr>
                <a:t>業務イメージ</a:t>
              </a:r>
              <a:endParaRPr kumimoji="1" lang="en-US" altLang="ja-JP" sz="1200">
                <a:solidFill>
                  <a:schemeClr val="tx1">
                    <a:lumMod val="65000"/>
                    <a:lumOff val="35000"/>
                  </a:schemeClr>
                </a:solidFill>
                <a:latin typeface="+mn-ea"/>
                <a:cs typeface="Hiragino Kaku Gothic Pro W3" charset="-128"/>
              </a:endParaRPr>
            </a:p>
          </p:txBody>
        </p:sp>
        <p:sp>
          <p:nvSpPr>
            <p:cNvPr id="227" name="正方形/長方形 226">
              <a:extLst>
                <a:ext uri="{FF2B5EF4-FFF2-40B4-BE49-F238E27FC236}">
                  <a16:creationId xmlns:a16="http://schemas.microsoft.com/office/drawing/2014/main" id="{C93AF624-4719-60E5-8A2D-B6C93FCA0164}"/>
                </a:ext>
              </a:extLst>
            </p:cNvPr>
            <p:cNvSpPr/>
            <p:nvPr/>
          </p:nvSpPr>
          <p:spPr>
            <a:xfrm>
              <a:off x="8808356" y="1005732"/>
              <a:ext cx="2714400" cy="34965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71438" algn="ctr">
                <a:spcBef>
                  <a:spcPts val="600"/>
                </a:spcBef>
              </a:pPr>
              <a:endParaRPr kumimoji="1" lang="en-US" altLang="ja-JP" sz="1050">
                <a:solidFill>
                  <a:schemeClr val="tx1">
                    <a:lumMod val="65000"/>
                    <a:lumOff val="35000"/>
                  </a:schemeClr>
                </a:solidFill>
                <a:latin typeface="+mn-ea"/>
                <a:cs typeface="Hiragino Kaku Gothic Pro W3" charset="-128"/>
              </a:endParaRPr>
            </a:p>
          </p:txBody>
        </p:sp>
        <p:cxnSp>
          <p:nvCxnSpPr>
            <p:cNvPr id="282" name="直線コネクタ 281">
              <a:extLst>
                <a:ext uri="{FF2B5EF4-FFF2-40B4-BE49-F238E27FC236}">
                  <a16:creationId xmlns:a16="http://schemas.microsoft.com/office/drawing/2014/main" id="{E883364A-42EC-A525-0B8C-E9FD2CFDDA6D}"/>
                </a:ext>
              </a:extLst>
            </p:cNvPr>
            <p:cNvCxnSpPr>
              <a:cxnSpLocks/>
            </p:cNvCxnSpPr>
            <p:nvPr/>
          </p:nvCxnSpPr>
          <p:spPr>
            <a:xfrm>
              <a:off x="8808356" y="1339203"/>
              <a:ext cx="2714400" cy="0"/>
            </a:xfrm>
            <a:prstGeom prst="line">
              <a:avLst/>
            </a:prstGeom>
            <a:ln>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283" name="正方形/長方形 282">
              <a:extLst>
                <a:ext uri="{FF2B5EF4-FFF2-40B4-BE49-F238E27FC236}">
                  <a16:creationId xmlns:a16="http://schemas.microsoft.com/office/drawing/2014/main" id="{88262094-CCB9-EF39-79E5-8870C4B7B56E}"/>
                </a:ext>
              </a:extLst>
            </p:cNvPr>
            <p:cNvSpPr/>
            <p:nvPr/>
          </p:nvSpPr>
          <p:spPr>
            <a:xfrm>
              <a:off x="8808356" y="1038658"/>
              <a:ext cx="2714400" cy="300545"/>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71438" algn="ctr">
                <a:spcBef>
                  <a:spcPts val="600"/>
                </a:spcBef>
              </a:pPr>
              <a:r>
                <a:rPr kumimoji="1" lang="en-US" altLang="ja-JP" sz="1200">
                  <a:solidFill>
                    <a:schemeClr val="tx1">
                      <a:lumMod val="65000"/>
                      <a:lumOff val="35000"/>
                    </a:schemeClr>
                  </a:solidFill>
                  <a:latin typeface="+mn-ea"/>
                  <a:cs typeface="Hiragino Kaku Gothic Pro W3" charset="-128"/>
                </a:rPr>
                <a:t>SAP</a:t>
              </a:r>
              <a:r>
                <a:rPr kumimoji="1" lang="ja-JP" altLang="en-US" sz="1200">
                  <a:solidFill>
                    <a:schemeClr val="tx1">
                      <a:lumMod val="65000"/>
                      <a:lumOff val="35000"/>
                    </a:schemeClr>
                  </a:solidFill>
                  <a:latin typeface="+mn-ea"/>
                  <a:cs typeface="Hiragino Kaku Gothic Pro W3" charset="-128"/>
                </a:rPr>
                <a:t>上のデータ</a:t>
              </a:r>
              <a:endParaRPr kumimoji="1" lang="en-US" altLang="ja-JP" sz="1200">
                <a:solidFill>
                  <a:schemeClr val="tx1">
                    <a:lumMod val="65000"/>
                    <a:lumOff val="35000"/>
                  </a:schemeClr>
                </a:solidFill>
                <a:latin typeface="+mn-ea"/>
                <a:cs typeface="Hiragino Kaku Gothic Pro W3" charset="-128"/>
              </a:endParaRPr>
            </a:p>
          </p:txBody>
        </p:sp>
      </p:grpSp>
      <p:cxnSp>
        <p:nvCxnSpPr>
          <p:cNvPr id="70" name="直線コネクタ 69">
            <a:extLst>
              <a:ext uri="{FF2B5EF4-FFF2-40B4-BE49-F238E27FC236}">
                <a16:creationId xmlns:a16="http://schemas.microsoft.com/office/drawing/2014/main" id="{74CC5C12-4195-0A5E-0982-EC647C47D889}"/>
              </a:ext>
            </a:extLst>
          </p:cNvPr>
          <p:cNvCxnSpPr>
            <a:cxnSpLocks/>
          </p:cNvCxnSpPr>
          <p:nvPr/>
        </p:nvCxnSpPr>
        <p:spPr>
          <a:xfrm>
            <a:off x="1662064" y="3063980"/>
            <a:ext cx="1004760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00B733E8-E0FB-0C59-A9CC-48D7EF4BBD3C}"/>
              </a:ext>
            </a:extLst>
          </p:cNvPr>
          <p:cNvCxnSpPr>
            <a:cxnSpLocks/>
          </p:cNvCxnSpPr>
          <p:nvPr/>
        </p:nvCxnSpPr>
        <p:spPr>
          <a:xfrm flipV="1">
            <a:off x="2035006" y="4582648"/>
            <a:ext cx="671040" cy="279870"/>
          </a:xfrm>
          <a:prstGeom prst="straightConnector1">
            <a:avLst/>
          </a:prstGeom>
          <a:ln>
            <a:solidFill>
              <a:schemeClr val="bg1">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BEF27954-5C66-0096-8CEF-D69A8289C404}"/>
              </a:ext>
            </a:extLst>
          </p:cNvPr>
          <p:cNvSpPr/>
          <p:nvPr/>
        </p:nvSpPr>
        <p:spPr>
          <a:xfrm>
            <a:off x="482336" y="4862517"/>
            <a:ext cx="4284000" cy="1465155"/>
          </a:xfrm>
          <a:prstGeom prst="rect">
            <a:avLst/>
          </a:prstGeom>
          <a:solidFill>
            <a:schemeClr val="bg1">
              <a:lumMod val="95000"/>
            </a:schemeClr>
          </a:solidFill>
          <a:ln w="9525">
            <a:solidFill>
              <a:schemeClr val="bg1">
                <a:lumMod val="50000"/>
              </a:schemeClr>
            </a:solidFill>
            <a:tailEnd type="ova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54000" rIns="54000" rtlCol="0" anchor="ctr"/>
          <a:lstStyle/>
          <a:p>
            <a:pPr>
              <a:spcBef>
                <a:spcPts val="600"/>
              </a:spcBef>
            </a:pPr>
            <a:r>
              <a:rPr lang="ja-JP" altLang="en-US" sz="1050" b="1">
                <a:solidFill>
                  <a:srgbClr val="C00000"/>
                </a:solidFill>
                <a:effectLst>
                  <a:glow rad="127000">
                    <a:schemeClr val="bg1"/>
                  </a:glow>
                </a:effectLst>
                <a:latin typeface="+mn-ea"/>
              </a:rPr>
              <a:t>目的によって消込取消単位</a:t>
            </a:r>
            <a:r>
              <a:rPr lang="en-US" altLang="ja-JP" sz="1050" b="1">
                <a:solidFill>
                  <a:srgbClr val="C00000"/>
                </a:solidFill>
                <a:effectLst>
                  <a:glow rad="127000">
                    <a:schemeClr val="bg1"/>
                  </a:glow>
                </a:effectLst>
                <a:latin typeface="+mn-ea"/>
              </a:rPr>
              <a:t>(</a:t>
            </a:r>
            <a:r>
              <a:rPr lang="ja-JP" altLang="en-US" sz="1050" b="1">
                <a:solidFill>
                  <a:srgbClr val="C00000"/>
                </a:solidFill>
                <a:effectLst>
                  <a:glow rad="127000">
                    <a:schemeClr val="bg1"/>
                  </a:glow>
                </a:effectLst>
                <a:latin typeface="+mn-ea"/>
              </a:rPr>
              <a:t>対象</a:t>
            </a:r>
            <a:r>
              <a:rPr lang="en-US" altLang="ja-JP" sz="1050" b="1">
                <a:solidFill>
                  <a:srgbClr val="C00000"/>
                </a:solidFill>
                <a:effectLst>
                  <a:glow rad="127000">
                    <a:schemeClr val="bg1"/>
                  </a:glow>
                </a:effectLst>
                <a:latin typeface="+mn-ea"/>
              </a:rPr>
              <a:t>)</a:t>
            </a:r>
            <a:r>
              <a:rPr lang="ja-JP" altLang="en-US" sz="1050" b="1">
                <a:solidFill>
                  <a:srgbClr val="C00000"/>
                </a:solidFill>
                <a:effectLst>
                  <a:glow rad="127000">
                    <a:schemeClr val="bg1"/>
                  </a:glow>
                </a:effectLst>
                <a:latin typeface="+mn-ea"/>
              </a:rPr>
              <a:t>が異なる</a:t>
            </a:r>
            <a:endParaRPr lang="en-US" altLang="ja-JP" sz="1050" b="1">
              <a:solidFill>
                <a:srgbClr val="C00000"/>
              </a:solidFill>
              <a:effectLst>
                <a:glow rad="127000">
                  <a:schemeClr val="bg1"/>
                </a:glow>
              </a:effectLst>
              <a:latin typeface="+mn-ea"/>
            </a:endParaRPr>
          </a:p>
          <a:p>
            <a:pPr marL="228600" indent="-228600">
              <a:spcBef>
                <a:spcPts val="600"/>
              </a:spcBef>
              <a:buFont typeface="+mj-ea"/>
              <a:buAutoNum type="circleNumDbPlain"/>
            </a:pPr>
            <a:r>
              <a:rPr lang="ja-JP" altLang="en-US" sz="1050">
                <a:solidFill>
                  <a:schemeClr val="accent4">
                    <a:lumMod val="65000"/>
                    <a:lumOff val="35000"/>
                  </a:schemeClr>
                </a:solidFill>
                <a:effectLst>
                  <a:glow rad="127000">
                    <a:schemeClr val="bg1"/>
                  </a:glow>
                </a:effectLst>
                <a:latin typeface="+mn-ea"/>
              </a:rPr>
              <a:t>請求取消のためのロック解除</a:t>
            </a:r>
            <a:br>
              <a:rPr lang="en-US" altLang="ja-JP" sz="1050">
                <a:solidFill>
                  <a:schemeClr val="accent4">
                    <a:lumMod val="65000"/>
                    <a:lumOff val="35000"/>
                  </a:schemeClr>
                </a:solidFill>
                <a:effectLst>
                  <a:glow rad="127000">
                    <a:schemeClr val="bg1"/>
                  </a:glow>
                </a:effectLst>
                <a:latin typeface="+mn-ea"/>
              </a:rPr>
            </a:br>
            <a:r>
              <a:rPr lang="ja-JP" altLang="en-US" sz="1050">
                <a:solidFill>
                  <a:schemeClr val="accent4">
                    <a:lumMod val="65000"/>
                    <a:lumOff val="35000"/>
                  </a:schemeClr>
                </a:solidFill>
                <a:effectLst>
                  <a:glow rad="127000">
                    <a:schemeClr val="bg1"/>
                  </a:glow>
                </a:effectLst>
                <a:latin typeface="+mn-ea"/>
              </a:rPr>
              <a:t>インボイス制度上、請求書単位でキャンセル・再登録を行う必要があるため、</a:t>
            </a:r>
            <a:br>
              <a:rPr lang="en-US" altLang="ja-JP" sz="1050">
                <a:solidFill>
                  <a:schemeClr val="accent4">
                    <a:lumMod val="65000"/>
                    <a:lumOff val="35000"/>
                  </a:schemeClr>
                </a:solidFill>
                <a:effectLst>
                  <a:glow rad="127000">
                    <a:schemeClr val="bg1"/>
                  </a:glow>
                </a:effectLst>
                <a:latin typeface="+mn-ea"/>
              </a:rPr>
            </a:br>
            <a:r>
              <a:rPr lang="ja-JP" altLang="en-US" sz="1050">
                <a:solidFill>
                  <a:schemeClr val="accent4">
                    <a:lumMod val="65000"/>
                    <a:lumOff val="35000"/>
                  </a:schemeClr>
                </a:solidFill>
                <a:effectLst>
                  <a:glow rad="127000">
                    <a:schemeClr val="bg1"/>
                  </a:glow>
                </a:effectLst>
                <a:latin typeface="+mn-ea"/>
              </a:rPr>
              <a:t>統合請求全ての消込を取消する必要がある</a:t>
            </a:r>
            <a:endParaRPr lang="en-US" altLang="ja-JP" sz="1050">
              <a:solidFill>
                <a:schemeClr val="accent4">
                  <a:lumMod val="65000"/>
                  <a:lumOff val="35000"/>
                </a:schemeClr>
              </a:solidFill>
              <a:effectLst>
                <a:glow rad="127000">
                  <a:schemeClr val="bg1"/>
                </a:glow>
              </a:effectLst>
              <a:latin typeface="+mn-ea"/>
            </a:endParaRPr>
          </a:p>
          <a:p>
            <a:pPr marL="228600" indent="-228600">
              <a:spcBef>
                <a:spcPts val="600"/>
              </a:spcBef>
              <a:buFont typeface="+mj-ea"/>
              <a:buAutoNum type="circleNumDbPlain"/>
            </a:pPr>
            <a:r>
              <a:rPr lang="ja-JP" altLang="en-US" sz="1050">
                <a:solidFill>
                  <a:schemeClr val="accent4">
                    <a:lumMod val="65000"/>
                    <a:lumOff val="35000"/>
                  </a:schemeClr>
                </a:solidFill>
                <a:effectLst>
                  <a:glow rad="127000">
                    <a:schemeClr val="bg1"/>
                  </a:glow>
                </a:effectLst>
                <a:latin typeface="+mn-ea"/>
              </a:rPr>
              <a:t>別入金と消込むための消込取消</a:t>
            </a:r>
            <a:br>
              <a:rPr lang="en-US" altLang="ja-JP" sz="1050">
                <a:solidFill>
                  <a:schemeClr val="accent4">
                    <a:lumMod val="65000"/>
                    <a:lumOff val="35000"/>
                  </a:schemeClr>
                </a:solidFill>
                <a:effectLst>
                  <a:glow rad="127000">
                    <a:schemeClr val="bg1"/>
                  </a:glow>
                </a:effectLst>
                <a:latin typeface="+mn-ea"/>
              </a:rPr>
            </a:br>
            <a:r>
              <a:rPr lang="ja-JP" altLang="en-US" sz="1050">
                <a:solidFill>
                  <a:schemeClr val="accent4">
                    <a:lumMod val="65000"/>
                    <a:lumOff val="35000"/>
                  </a:schemeClr>
                </a:solidFill>
                <a:effectLst>
                  <a:glow rad="127000">
                    <a:schemeClr val="bg1"/>
                  </a:glow>
                </a:effectLst>
                <a:latin typeface="+mn-ea"/>
              </a:rPr>
              <a:t>請求単位もしくは請求</a:t>
            </a:r>
            <a:r>
              <a:rPr lang="en-US" altLang="ja-JP" sz="1050">
                <a:solidFill>
                  <a:schemeClr val="accent4">
                    <a:lumMod val="65000"/>
                    <a:lumOff val="35000"/>
                  </a:schemeClr>
                </a:solidFill>
                <a:effectLst>
                  <a:glow rad="127000">
                    <a:schemeClr val="bg1"/>
                  </a:glow>
                </a:effectLst>
                <a:latin typeface="+mn-ea"/>
              </a:rPr>
              <a:t>×</a:t>
            </a:r>
            <a:r>
              <a:rPr lang="ja-JP" altLang="en-US" sz="1050">
                <a:solidFill>
                  <a:schemeClr val="accent4">
                    <a:lumMod val="65000"/>
                    <a:lumOff val="35000"/>
                  </a:schemeClr>
                </a:solidFill>
                <a:effectLst>
                  <a:glow rad="127000">
                    <a:schemeClr val="bg1"/>
                  </a:glow>
                </a:effectLst>
                <a:latin typeface="+mn-ea"/>
              </a:rPr>
              <a:t>入金単位で消込取消するのみでよい</a:t>
            </a:r>
            <a:endParaRPr lang="en-US" altLang="ja-JP" sz="1050">
              <a:solidFill>
                <a:schemeClr val="accent4">
                  <a:lumMod val="65000"/>
                  <a:lumOff val="35000"/>
                </a:schemeClr>
              </a:solidFill>
              <a:effectLst>
                <a:glow rad="127000">
                  <a:schemeClr val="bg1"/>
                </a:glow>
              </a:effectLst>
              <a:latin typeface="+mn-ea"/>
            </a:endParaRPr>
          </a:p>
        </p:txBody>
      </p:sp>
      <p:sp>
        <p:nvSpPr>
          <p:cNvPr id="261" name="正方形/長方形 260">
            <a:extLst>
              <a:ext uri="{FF2B5EF4-FFF2-40B4-BE49-F238E27FC236}">
                <a16:creationId xmlns:a16="http://schemas.microsoft.com/office/drawing/2014/main" id="{FD9217BD-D91E-AE0D-5E84-E6498FB68580}"/>
              </a:ext>
            </a:extLst>
          </p:cNvPr>
          <p:cNvSpPr/>
          <p:nvPr/>
        </p:nvSpPr>
        <p:spPr>
          <a:xfrm>
            <a:off x="5682725" y="4862517"/>
            <a:ext cx="6026548" cy="1465155"/>
          </a:xfrm>
          <a:prstGeom prst="rect">
            <a:avLst/>
          </a:prstGeom>
          <a:solidFill>
            <a:schemeClr val="bg1"/>
          </a:solidFill>
          <a:ln w="9525">
            <a:solidFill>
              <a:srgbClr val="C00000"/>
            </a:solidFill>
            <a:tailEnd type="oval"/>
          </a:ln>
          <a:effectLst/>
        </p:spPr>
        <p:style>
          <a:lnRef idx="2">
            <a:schemeClr val="accent1">
              <a:shade val="50000"/>
            </a:schemeClr>
          </a:lnRef>
          <a:fillRef idx="1">
            <a:schemeClr val="accent1"/>
          </a:fillRef>
          <a:effectRef idx="0">
            <a:schemeClr val="accent1"/>
          </a:effectRef>
          <a:fontRef idx="minor">
            <a:schemeClr val="lt1"/>
          </a:fontRef>
        </p:style>
        <p:txBody>
          <a:bodyPr vert="horz" wrap="square" lIns="54000" rIns="54000" rtlCol="0" anchor="ctr"/>
          <a:lstStyle/>
          <a:p>
            <a:pPr marL="36000" marR="0" lvl="0" indent="0" algn="l" defTabSz="914400" rtl="0" eaLnBrk="1" fontAlgn="auto" latinLnBrk="0" hangingPunct="1">
              <a:lnSpc>
                <a:spcPct val="100000"/>
              </a:lnSpc>
              <a:spcBef>
                <a:spcPts val="0"/>
              </a:spcBef>
              <a:spcAft>
                <a:spcPts val="0"/>
              </a:spcAft>
              <a:buClrTx/>
              <a:buSzTx/>
              <a:buFontTx/>
              <a:buNone/>
              <a:tabLst/>
              <a:defRPr/>
            </a:pPr>
            <a:r>
              <a:rPr lang="ja-JP" altLang="en-US" sz="1200">
                <a:solidFill>
                  <a:schemeClr val="accent4">
                    <a:lumMod val="65000"/>
                    <a:lumOff val="35000"/>
                  </a:schemeClr>
                </a:solidFill>
                <a:effectLst>
                  <a:glow>
                    <a:schemeClr val="bg1"/>
                  </a:glow>
                </a:effectLst>
                <a:latin typeface="+mn-ea"/>
              </a:rPr>
              <a:t>ツール実行時、対象の指定方法が複数案考えられるため、業務運用・制約を踏まえ、実装する</a:t>
            </a:r>
            <a:br>
              <a:rPr lang="en-US" altLang="ja-JP" sz="1200">
                <a:solidFill>
                  <a:schemeClr val="accent4">
                    <a:lumMod val="65000"/>
                    <a:lumOff val="35000"/>
                  </a:schemeClr>
                </a:solidFill>
                <a:effectLst>
                  <a:glow>
                    <a:schemeClr val="bg1"/>
                  </a:glow>
                </a:effectLst>
                <a:latin typeface="+mn-ea"/>
              </a:rPr>
            </a:br>
            <a:r>
              <a:rPr lang="ja-JP" altLang="en-US" sz="1200">
                <a:solidFill>
                  <a:schemeClr val="accent4">
                    <a:lumMod val="65000"/>
                    <a:lumOff val="35000"/>
                  </a:schemeClr>
                </a:solidFill>
                <a:effectLst>
                  <a:glow>
                    <a:schemeClr val="bg1"/>
                  </a:glow>
                </a:effectLst>
                <a:latin typeface="+mn-ea"/>
              </a:rPr>
              <a:t>オプションを決定したい　</a:t>
            </a:r>
            <a:r>
              <a:rPr lang="en-US" altLang="ja-JP" sz="1200">
                <a:solidFill>
                  <a:schemeClr val="accent4">
                    <a:lumMod val="65000"/>
                    <a:lumOff val="35000"/>
                  </a:schemeClr>
                </a:solidFill>
                <a:effectLst>
                  <a:glow>
                    <a:schemeClr val="bg1"/>
                  </a:glow>
                </a:effectLst>
                <a:latin typeface="+mn-ea"/>
              </a:rPr>
              <a:t>※</a:t>
            </a:r>
            <a:r>
              <a:rPr lang="ja-JP" altLang="en-US" sz="1200">
                <a:solidFill>
                  <a:schemeClr val="accent4">
                    <a:lumMod val="65000"/>
                    <a:lumOff val="35000"/>
                  </a:schemeClr>
                </a:solidFill>
                <a:effectLst>
                  <a:glow>
                    <a:schemeClr val="bg1"/>
                  </a:glow>
                </a:effectLst>
                <a:latin typeface="+mn-ea"/>
              </a:rPr>
              <a:t>業務運用・制約の想定は次スライド参照</a:t>
            </a:r>
            <a:endParaRPr lang="en-US" altLang="ja-JP" sz="1200">
              <a:solidFill>
                <a:schemeClr val="accent4">
                  <a:lumMod val="65000"/>
                  <a:lumOff val="35000"/>
                </a:schemeClr>
              </a:solidFill>
              <a:effectLst>
                <a:glow>
                  <a:schemeClr val="bg1"/>
                </a:glow>
              </a:effectLst>
              <a:latin typeface="+mn-ea"/>
            </a:endParaRPr>
          </a:p>
          <a:p>
            <a:pPr marL="3600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i="0" u="sng" strike="noStrike" kern="1200" cap="none" spc="0" normalizeH="0" baseline="0" noProof="0">
                <a:ln>
                  <a:noFill/>
                </a:ln>
                <a:solidFill>
                  <a:schemeClr val="accent4">
                    <a:lumMod val="65000"/>
                    <a:lumOff val="35000"/>
                  </a:schemeClr>
                </a:solidFill>
                <a:effectLst>
                  <a:glow>
                    <a:schemeClr val="bg1"/>
                  </a:glow>
                </a:effectLst>
                <a:uLnTx/>
                <a:uFillTx/>
                <a:latin typeface="+mn-ea"/>
                <a:ea typeface="Meiryo UI"/>
                <a:cs typeface="+mn-cs"/>
              </a:rPr>
              <a:t>選択肢</a:t>
            </a:r>
            <a:endParaRPr kumimoji="1" lang="en-US" altLang="ja-JP" sz="1200" i="0" u="sng" strike="noStrike" kern="1200" cap="none" spc="0" normalizeH="0" baseline="0" noProof="0">
              <a:ln>
                <a:noFill/>
              </a:ln>
              <a:solidFill>
                <a:schemeClr val="accent4">
                  <a:lumMod val="65000"/>
                  <a:lumOff val="35000"/>
                </a:schemeClr>
              </a:solidFill>
              <a:effectLst>
                <a:glow>
                  <a:schemeClr val="bg1"/>
                </a:glow>
              </a:effectLst>
              <a:uLnTx/>
              <a:uFillTx/>
              <a:latin typeface="+mn-ea"/>
              <a:ea typeface="Meiryo UI"/>
              <a:cs typeface="+mn-cs"/>
            </a:endParaRPr>
          </a:p>
          <a:p>
            <a:pPr marL="3600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i="0" u="none" strike="noStrike" kern="1200" cap="none" spc="0" normalizeH="0" baseline="0" noProof="0">
                <a:ln>
                  <a:noFill/>
                </a:ln>
                <a:solidFill>
                  <a:schemeClr val="accent4">
                    <a:lumMod val="65000"/>
                    <a:lumOff val="35000"/>
                  </a:schemeClr>
                </a:solidFill>
                <a:effectLst>
                  <a:glow>
                    <a:schemeClr val="bg1"/>
                  </a:glow>
                </a:effectLst>
                <a:uLnTx/>
                <a:uFillTx/>
                <a:latin typeface="+mn-ea"/>
                <a:ea typeface="Meiryo UI"/>
                <a:cs typeface="+mn-cs"/>
              </a:rPr>
              <a:t>　</a:t>
            </a:r>
            <a:r>
              <a:rPr kumimoji="1" lang="en-US" altLang="ja-JP" sz="1200" i="0" u="none" strike="noStrike" kern="1200" cap="none" spc="0" normalizeH="0" baseline="0" noProof="0">
                <a:ln>
                  <a:noFill/>
                </a:ln>
                <a:solidFill>
                  <a:schemeClr val="accent4">
                    <a:lumMod val="65000"/>
                    <a:lumOff val="35000"/>
                  </a:schemeClr>
                </a:solidFill>
                <a:effectLst>
                  <a:glow>
                    <a:schemeClr val="bg1"/>
                  </a:glow>
                </a:effectLst>
                <a:uLnTx/>
                <a:uFillTx/>
                <a:latin typeface="+mn-ea"/>
                <a:ea typeface="Meiryo UI"/>
                <a:cs typeface="+mn-cs"/>
              </a:rPr>
              <a:t>Ⅰ</a:t>
            </a:r>
            <a:r>
              <a:rPr kumimoji="1" lang="ja-JP" altLang="en-US" sz="1200" i="0" u="none" strike="noStrike" kern="1200" cap="none" spc="0" normalizeH="0" baseline="0" noProof="0">
                <a:ln>
                  <a:noFill/>
                </a:ln>
                <a:solidFill>
                  <a:schemeClr val="accent4">
                    <a:lumMod val="65000"/>
                    <a:lumOff val="35000"/>
                  </a:schemeClr>
                </a:solidFill>
                <a:effectLst>
                  <a:glow>
                    <a:schemeClr val="bg1"/>
                  </a:glow>
                </a:effectLst>
                <a:uLnTx/>
                <a:uFillTx/>
                <a:latin typeface="+mn-ea"/>
                <a:ea typeface="Meiryo UI"/>
                <a:cs typeface="+mn-cs"/>
              </a:rPr>
              <a:t> 請求書＃指定</a:t>
            </a:r>
            <a:endParaRPr kumimoji="1" lang="en-US" altLang="ja-JP" sz="1200" i="0" u="none" strike="noStrike" kern="1200" cap="none" spc="0" normalizeH="0" baseline="0" noProof="0">
              <a:ln>
                <a:noFill/>
              </a:ln>
              <a:solidFill>
                <a:schemeClr val="accent4">
                  <a:lumMod val="65000"/>
                  <a:lumOff val="35000"/>
                </a:schemeClr>
              </a:solidFill>
              <a:effectLst>
                <a:glow>
                  <a:schemeClr val="bg1"/>
                </a:glow>
              </a:effectLst>
              <a:uLnTx/>
              <a:uFillTx/>
              <a:latin typeface="+mn-ea"/>
              <a:ea typeface="Meiryo UI"/>
              <a:cs typeface="+mn-cs"/>
            </a:endParaRPr>
          </a:p>
          <a:p>
            <a:pPr marL="3600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i="0" u="none" strike="noStrike" kern="1200" cap="none" spc="0" normalizeH="0" baseline="0" noProof="0">
                <a:ln>
                  <a:noFill/>
                </a:ln>
                <a:solidFill>
                  <a:schemeClr val="accent4">
                    <a:lumMod val="65000"/>
                    <a:lumOff val="35000"/>
                  </a:schemeClr>
                </a:solidFill>
                <a:effectLst>
                  <a:glow>
                    <a:schemeClr val="bg1"/>
                  </a:glow>
                </a:effectLst>
                <a:uLnTx/>
                <a:uFillTx/>
                <a:latin typeface="+mn-ea"/>
                <a:ea typeface="Meiryo UI"/>
                <a:cs typeface="+mn-cs"/>
              </a:rPr>
              <a:t>　</a:t>
            </a:r>
            <a:r>
              <a:rPr kumimoji="1" lang="en-US" altLang="ja-JP" sz="1200" i="0" u="none" strike="noStrike" kern="1200" cap="none" spc="0" normalizeH="0" baseline="0" noProof="0">
                <a:ln>
                  <a:noFill/>
                </a:ln>
                <a:solidFill>
                  <a:schemeClr val="accent4">
                    <a:lumMod val="65000"/>
                    <a:lumOff val="35000"/>
                  </a:schemeClr>
                </a:solidFill>
                <a:effectLst>
                  <a:glow>
                    <a:schemeClr val="bg1"/>
                  </a:glow>
                </a:effectLst>
                <a:uLnTx/>
                <a:uFillTx/>
                <a:latin typeface="+mn-ea"/>
                <a:ea typeface="Meiryo UI"/>
                <a:cs typeface="+mn-cs"/>
              </a:rPr>
              <a:t>Ⅱ</a:t>
            </a:r>
            <a:r>
              <a:rPr kumimoji="1" lang="ja-JP" altLang="en-US" sz="1200" i="0" u="none" strike="noStrike" kern="1200" cap="none" spc="0" normalizeH="0" baseline="0" noProof="0">
                <a:ln>
                  <a:noFill/>
                </a:ln>
                <a:solidFill>
                  <a:schemeClr val="accent4">
                    <a:lumMod val="65000"/>
                    <a:lumOff val="35000"/>
                  </a:schemeClr>
                </a:solidFill>
                <a:effectLst>
                  <a:glow>
                    <a:schemeClr val="bg1"/>
                  </a:glow>
                </a:effectLst>
                <a:uLnTx/>
                <a:uFillTx/>
                <a:latin typeface="+mn-ea"/>
                <a:ea typeface="Meiryo UI"/>
                <a:cs typeface="+mn-cs"/>
              </a:rPr>
              <a:t> </a:t>
            </a:r>
            <a:r>
              <a:rPr lang="en-US" altLang="ja-JP" sz="1200">
                <a:solidFill>
                  <a:schemeClr val="accent4">
                    <a:lumMod val="65000"/>
                    <a:lumOff val="35000"/>
                  </a:schemeClr>
                </a:solidFill>
                <a:effectLst>
                  <a:glow>
                    <a:schemeClr val="bg1"/>
                  </a:glow>
                </a:effectLst>
                <a:latin typeface="+mn-ea"/>
                <a:ea typeface="Meiryo UI"/>
              </a:rPr>
              <a:t>Ⅰ</a:t>
            </a:r>
            <a:r>
              <a:rPr kumimoji="1" lang="ja-JP" altLang="en-US" sz="1200" i="0" u="none" strike="noStrike" kern="1200" cap="none" spc="0" normalizeH="0" baseline="0" noProof="0">
                <a:ln>
                  <a:noFill/>
                </a:ln>
                <a:solidFill>
                  <a:schemeClr val="accent4">
                    <a:lumMod val="65000"/>
                    <a:lumOff val="35000"/>
                  </a:schemeClr>
                </a:solidFill>
                <a:effectLst>
                  <a:glow>
                    <a:schemeClr val="bg1"/>
                  </a:glow>
                </a:effectLst>
                <a:uLnTx/>
                <a:uFillTx/>
                <a:latin typeface="+mn-ea"/>
                <a:ea typeface="Meiryo UI"/>
                <a:cs typeface="+mn-cs"/>
              </a:rPr>
              <a:t>＋請求＃指定</a:t>
            </a:r>
            <a:endParaRPr kumimoji="1" lang="en-US" altLang="ja-JP" sz="1200" i="0" u="none" strike="noStrike" kern="1200" cap="none" spc="0" normalizeH="0" baseline="0" noProof="0">
              <a:ln>
                <a:noFill/>
              </a:ln>
              <a:solidFill>
                <a:schemeClr val="accent4">
                  <a:lumMod val="65000"/>
                  <a:lumOff val="35000"/>
                </a:schemeClr>
              </a:solidFill>
              <a:effectLst>
                <a:glow>
                  <a:schemeClr val="bg1"/>
                </a:glow>
              </a:effectLst>
              <a:uLnTx/>
              <a:uFillTx/>
              <a:latin typeface="+mn-ea"/>
              <a:ea typeface="Meiryo UI"/>
              <a:cs typeface="+mn-cs"/>
            </a:endParaRPr>
          </a:p>
          <a:p>
            <a:pPr marL="36000" marR="0" lvl="0" indent="0" algn="l" defTabSz="914400" rtl="0" eaLnBrk="1" fontAlgn="auto" latinLnBrk="0" hangingPunct="1">
              <a:lnSpc>
                <a:spcPct val="100000"/>
              </a:lnSpc>
              <a:spcBef>
                <a:spcPts val="0"/>
              </a:spcBef>
              <a:spcAft>
                <a:spcPts val="0"/>
              </a:spcAft>
              <a:buClrTx/>
              <a:buSzTx/>
              <a:buFontTx/>
              <a:buNone/>
              <a:tabLst/>
              <a:defRPr/>
            </a:pPr>
            <a:r>
              <a:rPr lang="ja-JP" altLang="en-US" sz="1200">
                <a:solidFill>
                  <a:schemeClr val="accent4">
                    <a:lumMod val="65000"/>
                    <a:lumOff val="35000"/>
                  </a:schemeClr>
                </a:solidFill>
                <a:effectLst>
                  <a:glow>
                    <a:schemeClr val="bg1"/>
                  </a:glow>
                </a:effectLst>
                <a:latin typeface="+mn-ea"/>
                <a:ea typeface="Meiryo UI"/>
              </a:rPr>
              <a:t>　</a:t>
            </a:r>
            <a:r>
              <a:rPr lang="en-US" altLang="ja-JP" sz="1200">
                <a:solidFill>
                  <a:schemeClr val="accent4">
                    <a:lumMod val="65000"/>
                    <a:lumOff val="35000"/>
                  </a:schemeClr>
                </a:solidFill>
                <a:effectLst>
                  <a:glow>
                    <a:schemeClr val="bg1"/>
                  </a:glow>
                </a:effectLst>
                <a:latin typeface="+mn-ea"/>
                <a:ea typeface="Meiryo UI"/>
              </a:rPr>
              <a:t>Ⅲ</a:t>
            </a:r>
            <a:r>
              <a:rPr lang="ja-JP" altLang="en-US" sz="1200">
                <a:solidFill>
                  <a:schemeClr val="accent4">
                    <a:lumMod val="65000"/>
                    <a:lumOff val="35000"/>
                  </a:schemeClr>
                </a:solidFill>
                <a:effectLst>
                  <a:glow>
                    <a:schemeClr val="bg1"/>
                  </a:glow>
                </a:effectLst>
                <a:latin typeface="+mn-ea"/>
                <a:ea typeface="Meiryo UI"/>
              </a:rPr>
              <a:t> </a:t>
            </a:r>
            <a:r>
              <a:rPr lang="en-US" altLang="ja-JP" sz="1200">
                <a:solidFill>
                  <a:schemeClr val="accent4">
                    <a:lumMod val="65000"/>
                    <a:lumOff val="35000"/>
                  </a:schemeClr>
                </a:solidFill>
                <a:effectLst>
                  <a:glow>
                    <a:schemeClr val="bg1"/>
                  </a:glow>
                </a:effectLst>
                <a:latin typeface="+mn-ea"/>
                <a:ea typeface="Meiryo UI"/>
              </a:rPr>
              <a:t>Ⅱ</a:t>
            </a:r>
            <a:r>
              <a:rPr lang="ja-JP" altLang="en-US" sz="1200">
                <a:solidFill>
                  <a:schemeClr val="accent4">
                    <a:lumMod val="65000"/>
                    <a:lumOff val="35000"/>
                  </a:schemeClr>
                </a:solidFill>
                <a:effectLst>
                  <a:glow>
                    <a:schemeClr val="bg1"/>
                  </a:glow>
                </a:effectLst>
                <a:latin typeface="+mn-ea"/>
                <a:ea typeface="Meiryo UI"/>
              </a:rPr>
              <a:t>＋入金＃指定</a:t>
            </a:r>
            <a:endParaRPr lang="en-US" altLang="ja-JP" sz="1200">
              <a:solidFill>
                <a:schemeClr val="accent4">
                  <a:lumMod val="65000"/>
                  <a:lumOff val="35000"/>
                </a:schemeClr>
              </a:solidFill>
              <a:effectLst>
                <a:glow>
                  <a:schemeClr val="bg1"/>
                </a:glow>
              </a:effectLst>
              <a:latin typeface="+mn-ea"/>
            </a:endParaRPr>
          </a:p>
        </p:txBody>
      </p:sp>
      <p:sp>
        <p:nvSpPr>
          <p:cNvPr id="83" name="正方形/長方形 82">
            <a:extLst>
              <a:ext uri="{FF2B5EF4-FFF2-40B4-BE49-F238E27FC236}">
                <a16:creationId xmlns:a16="http://schemas.microsoft.com/office/drawing/2014/main" id="{A96D1CF9-1F5E-64F0-38AA-E9B2DA271FE5}"/>
              </a:ext>
            </a:extLst>
          </p:cNvPr>
          <p:cNvSpPr/>
          <p:nvPr/>
        </p:nvSpPr>
        <p:spPr>
          <a:xfrm>
            <a:off x="5021480" y="4862517"/>
            <a:ext cx="664597" cy="1465154"/>
          </a:xfrm>
          <a:prstGeom prst="rect">
            <a:avLst/>
          </a:prstGeom>
          <a:solidFill>
            <a:srgbClr val="F9E7E7"/>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ja-JP" altLang="en-US" sz="1200" b="1">
                <a:solidFill>
                  <a:srgbClr val="C00000"/>
                </a:solidFill>
                <a:effectLst>
                  <a:glow rad="127000">
                    <a:schemeClr val="bg1"/>
                  </a:glow>
                </a:effectLst>
                <a:latin typeface="+mn-ea"/>
              </a:rPr>
              <a:t>論点</a:t>
            </a:r>
          </a:p>
        </p:txBody>
      </p:sp>
      <p:grpSp>
        <p:nvGrpSpPr>
          <p:cNvPr id="229" name="グループ化 228">
            <a:extLst>
              <a:ext uri="{FF2B5EF4-FFF2-40B4-BE49-F238E27FC236}">
                <a16:creationId xmlns:a16="http://schemas.microsoft.com/office/drawing/2014/main" id="{1E3A8C18-33BC-B8FB-BB8D-B74890E91625}"/>
              </a:ext>
            </a:extLst>
          </p:cNvPr>
          <p:cNvGrpSpPr/>
          <p:nvPr/>
        </p:nvGrpSpPr>
        <p:grpSpPr>
          <a:xfrm>
            <a:off x="8994725" y="1656393"/>
            <a:ext cx="2714697" cy="1045296"/>
            <a:chOff x="8923328" y="1709231"/>
            <a:chExt cx="3013919" cy="1160511"/>
          </a:xfrm>
        </p:grpSpPr>
        <p:sp>
          <p:nvSpPr>
            <p:cNvPr id="28" name="フローチャート: 書類 27">
              <a:extLst>
                <a:ext uri="{FF2B5EF4-FFF2-40B4-BE49-F238E27FC236}">
                  <a16:creationId xmlns:a16="http://schemas.microsoft.com/office/drawing/2014/main" id="{39B96EE6-5F9A-7771-E5E2-07D5A6B9CF19}"/>
                </a:ext>
              </a:extLst>
            </p:cNvPr>
            <p:cNvSpPr/>
            <p:nvPr/>
          </p:nvSpPr>
          <p:spPr>
            <a:xfrm>
              <a:off x="8923328" y="1709231"/>
              <a:ext cx="1038762" cy="558805"/>
            </a:xfrm>
            <a:prstGeom prst="flowChartDocument">
              <a:avLst/>
            </a:prstGeom>
            <a:solidFill>
              <a:schemeClr val="bg1"/>
            </a:solidFill>
            <a:ln w="9525" cap="flat" cmpd="sng" algn="ctr">
              <a:solidFill>
                <a:sysClr val="window" lastClr="FFFFFF">
                  <a:lumMod val="50000"/>
                </a:sysClr>
              </a:solidFill>
              <a:prstDash val="solid"/>
              <a:miter lim="800000"/>
            </a:ln>
            <a:effectLst/>
          </p:spPr>
          <p:txBody>
            <a:bodyPr vert="horz" wrap="square" lIns="0" rIns="0" rtlCol="0" anchor="ct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defRPr/>
              </a:pPr>
              <a:r>
                <a:rPr lang="ja-JP" altLang="en-US" sz="1050">
                  <a:solidFill>
                    <a:schemeClr val="tx1">
                      <a:lumMod val="65000"/>
                      <a:lumOff val="35000"/>
                    </a:schemeClr>
                  </a:solidFill>
                  <a:latin typeface="Meiryo UI"/>
                  <a:ea typeface="Meiryo UI"/>
                  <a:cs typeface="Hiragino Kaku Gothic Pro W3" charset="-128"/>
                </a:rPr>
                <a:t>請求伝票</a:t>
              </a:r>
              <a:endParaRPr kumimoji="1" lang="en-US" altLang="ja-JP" sz="1050" i="0" u="none" strike="noStrike" kern="1200" cap="none" spc="0" normalizeH="0" baseline="0" noProof="0">
                <a:ln>
                  <a:noFill/>
                </a:ln>
                <a:solidFill>
                  <a:schemeClr val="tx1">
                    <a:lumMod val="65000"/>
                    <a:lumOff val="35000"/>
                  </a:schemeClr>
                </a:solidFill>
                <a:effectLst/>
                <a:uLnTx/>
                <a:uFillTx/>
                <a:latin typeface="Meiryo UI"/>
                <a:ea typeface="Meiryo UI"/>
                <a:cs typeface="Hiragino Kaku Gothic Pro W3"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i="0" u="none" strike="noStrike" kern="1200" cap="none" spc="0" normalizeH="0" baseline="0" noProof="0">
                  <a:ln>
                    <a:noFill/>
                  </a:ln>
                  <a:solidFill>
                    <a:schemeClr val="tx1">
                      <a:lumMod val="65000"/>
                      <a:lumOff val="35000"/>
                    </a:schemeClr>
                  </a:solidFill>
                  <a:effectLst/>
                  <a:uLnTx/>
                  <a:uFillTx/>
                  <a:latin typeface="Meiryo UI"/>
                  <a:ea typeface="Meiryo UI"/>
                  <a:cs typeface="Hiragino Kaku Gothic Pro W3" charset="-128"/>
                </a:rPr>
                <a:t>売掛金</a:t>
              </a:r>
              <a:r>
                <a:rPr kumimoji="1" lang="en-US" altLang="ja-JP" sz="1050" i="0" u="none" strike="noStrike" kern="1200" cap="none" spc="0" normalizeH="0" baseline="0" noProof="0">
                  <a:ln>
                    <a:noFill/>
                  </a:ln>
                  <a:solidFill>
                    <a:schemeClr val="tx1">
                      <a:lumMod val="65000"/>
                      <a:lumOff val="35000"/>
                    </a:schemeClr>
                  </a:solidFill>
                  <a:effectLst/>
                  <a:uLnTx/>
                  <a:uFillTx/>
                  <a:latin typeface="Meiryo UI"/>
                  <a:ea typeface="Meiryo UI"/>
                  <a:cs typeface="Hiragino Kaku Gothic Pro W3" charset="-128"/>
                </a:rPr>
                <a:t>/</a:t>
              </a:r>
              <a:r>
                <a:rPr kumimoji="1" lang="ja-JP" altLang="en-US" sz="1050" i="0" u="none" strike="noStrike" kern="1200" cap="none" spc="0" normalizeH="0" baseline="0" noProof="0">
                  <a:ln>
                    <a:noFill/>
                  </a:ln>
                  <a:solidFill>
                    <a:schemeClr val="tx1">
                      <a:lumMod val="65000"/>
                      <a:lumOff val="35000"/>
                    </a:schemeClr>
                  </a:solidFill>
                  <a:effectLst/>
                  <a:uLnTx/>
                  <a:uFillTx/>
                  <a:latin typeface="Meiryo UI"/>
                  <a:ea typeface="Meiryo UI"/>
                  <a:cs typeface="Hiragino Kaku Gothic Pro W3" charset="-128"/>
                </a:rPr>
                <a:t>売掛仮</a:t>
              </a:r>
            </a:p>
          </p:txBody>
        </p:sp>
        <p:sp>
          <p:nvSpPr>
            <p:cNvPr id="29" name="フローチャート: 書類 28">
              <a:extLst>
                <a:ext uri="{FF2B5EF4-FFF2-40B4-BE49-F238E27FC236}">
                  <a16:creationId xmlns:a16="http://schemas.microsoft.com/office/drawing/2014/main" id="{F6399263-5FCF-A5BB-B0FE-903B39027238}"/>
                </a:ext>
              </a:extLst>
            </p:cNvPr>
            <p:cNvSpPr/>
            <p:nvPr/>
          </p:nvSpPr>
          <p:spPr>
            <a:xfrm>
              <a:off x="10079319" y="1709231"/>
              <a:ext cx="1038762" cy="561311"/>
            </a:xfrm>
            <a:prstGeom prst="flowChartDocument">
              <a:avLst/>
            </a:prstGeom>
            <a:solidFill>
              <a:srgbClr val="C7D3DF"/>
            </a:solidFill>
            <a:ln w="9525" cap="flat" cmpd="sng" algn="ctr">
              <a:solidFill>
                <a:sysClr val="window" lastClr="FFFFFF">
                  <a:lumMod val="50000"/>
                </a:sysClr>
              </a:solidFill>
              <a:prstDash val="solid"/>
              <a:miter lim="800000"/>
            </a:ln>
            <a:effectLst/>
          </p:spPr>
          <p:txBody>
            <a:bodyPr vert="horz" wrap="square" lIns="0" rIns="0" rtlCol="0" anchor="ct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i="0" u="none" strike="noStrike" kern="1200" cap="none" spc="0" normalizeH="0" baseline="0" noProof="0">
                  <a:ln>
                    <a:noFill/>
                  </a:ln>
                  <a:solidFill>
                    <a:schemeClr val="tx1">
                      <a:lumMod val="65000"/>
                      <a:lumOff val="35000"/>
                    </a:schemeClr>
                  </a:solidFill>
                  <a:effectLst/>
                  <a:uLnTx/>
                  <a:uFillTx/>
                  <a:latin typeface="Meiryo UI"/>
                  <a:ea typeface="Meiryo UI"/>
                  <a:cs typeface="Hiragino Kaku Gothic Pro W3" charset="-128"/>
                </a:rPr>
                <a:t>消込伝票</a:t>
              </a:r>
              <a:endParaRPr kumimoji="1" lang="en-US" altLang="ja-JP" sz="1050" i="0" u="none" strike="noStrike" kern="1200" cap="none" spc="0" normalizeH="0" baseline="0" noProof="0">
                <a:ln>
                  <a:noFill/>
                </a:ln>
                <a:solidFill>
                  <a:schemeClr val="tx1">
                    <a:lumMod val="65000"/>
                    <a:lumOff val="35000"/>
                  </a:schemeClr>
                </a:solidFill>
                <a:effectLst/>
                <a:uLnTx/>
                <a:uFillTx/>
                <a:latin typeface="Meiryo UI"/>
                <a:ea typeface="Meiryo UI"/>
                <a:cs typeface="Hiragino Kaku Gothic Pro W3"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i="0" u="none" strike="noStrike" kern="1200" cap="none" spc="0" normalizeH="0" baseline="0" noProof="0">
                  <a:ln>
                    <a:noFill/>
                  </a:ln>
                  <a:solidFill>
                    <a:schemeClr val="tx1">
                      <a:lumMod val="65000"/>
                      <a:lumOff val="35000"/>
                    </a:schemeClr>
                  </a:solidFill>
                  <a:effectLst/>
                  <a:uLnTx/>
                  <a:uFillTx/>
                  <a:latin typeface="Meiryo UI"/>
                  <a:ea typeface="Meiryo UI"/>
                  <a:cs typeface="Hiragino Kaku Gothic Pro W3" charset="-128"/>
                </a:rPr>
                <a:t>仮受金</a:t>
              </a:r>
              <a:r>
                <a:rPr kumimoji="1" lang="en-US" altLang="ja-JP" sz="1050" i="0" u="none" strike="noStrike" kern="1200" cap="none" spc="0" normalizeH="0" baseline="0" noProof="0">
                  <a:ln>
                    <a:noFill/>
                  </a:ln>
                  <a:solidFill>
                    <a:schemeClr val="tx1">
                      <a:lumMod val="65000"/>
                      <a:lumOff val="35000"/>
                    </a:schemeClr>
                  </a:solidFill>
                  <a:effectLst/>
                  <a:uLnTx/>
                  <a:uFillTx/>
                  <a:latin typeface="Meiryo UI"/>
                  <a:ea typeface="Meiryo UI"/>
                  <a:cs typeface="Hiragino Kaku Gothic Pro W3" charset="-128"/>
                </a:rPr>
                <a:t>/</a:t>
              </a:r>
              <a:r>
                <a:rPr kumimoji="1" lang="ja-JP" altLang="en-US" sz="1050" i="0" u="none" strike="noStrike" kern="1200" cap="none" spc="0" normalizeH="0" baseline="0" noProof="0">
                  <a:ln>
                    <a:noFill/>
                  </a:ln>
                  <a:solidFill>
                    <a:schemeClr val="tx1">
                      <a:lumMod val="65000"/>
                      <a:lumOff val="35000"/>
                    </a:schemeClr>
                  </a:solidFill>
                  <a:effectLst/>
                  <a:uLnTx/>
                  <a:uFillTx/>
                  <a:latin typeface="Meiryo UI"/>
                  <a:ea typeface="Meiryo UI"/>
                  <a:cs typeface="Hiragino Kaku Gothic Pro W3" charset="-128"/>
                </a:rPr>
                <a:t>売掛金</a:t>
              </a:r>
            </a:p>
          </p:txBody>
        </p:sp>
        <p:sp>
          <p:nvSpPr>
            <p:cNvPr id="30" name="フローチャート: 書類 29">
              <a:extLst>
                <a:ext uri="{FF2B5EF4-FFF2-40B4-BE49-F238E27FC236}">
                  <a16:creationId xmlns:a16="http://schemas.microsoft.com/office/drawing/2014/main" id="{BBD68EC0-2FBC-1E53-42CA-3F067E53CA97}"/>
                </a:ext>
              </a:extLst>
            </p:cNvPr>
            <p:cNvSpPr/>
            <p:nvPr/>
          </p:nvSpPr>
          <p:spPr>
            <a:xfrm>
              <a:off x="8923328" y="2308431"/>
              <a:ext cx="1038762" cy="557052"/>
            </a:xfrm>
            <a:prstGeom prst="flowChartDocument">
              <a:avLst/>
            </a:prstGeom>
            <a:solidFill>
              <a:schemeClr val="bg1"/>
            </a:solidFill>
            <a:ln w="9525" cap="flat" cmpd="sng" algn="ctr">
              <a:solidFill>
                <a:sysClr val="window" lastClr="FFFFFF">
                  <a:lumMod val="50000"/>
                </a:sysClr>
              </a:solidFill>
              <a:prstDash val="solid"/>
              <a:miter lim="800000"/>
            </a:ln>
            <a:effectLst/>
          </p:spPr>
          <p:txBody>
            <a:bodyPr vert="horz" wrap="square" lIns="0" rIns="0" rtlCol="0" anchor="ct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defRPr/>
              </a:pPr>
              <a:r>
                <a:rPr kumimoji="1" lang="ja-JP" altLang="en-US" sz="1050" i="0" u="none" strike="noStrike" kern="1200" cap="none" spc="0" normalizeH="0" baseline="0" noProof="0">
                  <a:ln>
                    <a:noFill/>
                  </a:ln>
                  <a:solidFill>
                    <a:schemeClr val="tx1">
                      <a:lumMod val="65000"/>
                      <a:lumOff val="35000"/>
                    </a:schemeClr>
                  </a:solidFill>
                  <a:effectLst/>
                  <a:uLnTx/>
                  <a:uFillTx/>
                  <a:latin typeface="Meiryo UI"/>
                  <a:ea typeface="Meiryo UI"/>
                  <a:cs typeface="Hiragino Kaku Gothic Pro W3" charset="-128"/>
                </a:rPr>
                <a:t>入金伝票</a:t>
              </a:r>
              <a:endParaRPr kumimoji="1" lang="en-US" altLang="ja-JP" sz="1050" i="0" u="none" strike="noStrike" kern="1200" cap="none" spc="0" normalizeH="0" baseline="0" noProof="0">
                <a:ln>
                  <a:noFill/>
                </a:ln>
                <a:solidFill>
                  <a:schemeClr val="tx1">
                    <a:lumMod val="65000"/>
                    <a:lumOff val="35000"/>
                  </a:schemeClr>
                </a:solidFill>
                <a:effectLst/>
                <a:uLnTx/>
                <a:uFillTx/>
                <a:latin typeface="Meiryo UI"/>
                <a:ea typeface="Meiryo UI"/>
                <a:cs typeface="Hiragino Kaku Gothic Pro W3"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i="0" u="none" strike="noStrike" kern="1200" cap="none" spc="0" normalizeH="0" baseline="0" noProof="0">
                  <a:ln>
                    <a:noFill/>
                  </a:ln>
                  <a:solidFill>
                    <a:schemeClr val="tx1">
                      <a:lumMod val="65000"/>
                      <a:lumOff val="35000"/>
                    </a:schemeClr>
                  </a:solidFill>
                  <a:effectLst/>
                  <a:uLnTx/>
                  <a:uFillTx/>
                  <a:latin typeface="Meiryo UI"/>
                  <a:ea typeface="Meiryo UI"/>
                  <a:cs typeface="Hiragino Kaku Gothic Pro W3" charset="-128"/>
                </a:rPr>
                <a:t>預金</a:t>
              </a:r>
              <a:r>
                <a:rPr kumimoji="1" lang="en-US" altLang="ja-JP" sz="1050" i="0" u="none" strike="noStrike" kern="1200" cap="none" spc="0" normalizeH="0" baseline="0" noProof="0">
                  <a:ln>
                    <a:noFill/>
                  </a:ln>
                  <a:solidFill>
                    <a:schemeClr val="tx1">
                      <a:lumMod val="65000"/>
                      <a:lumOff val="35000"/>
                    </a:schemeClr>
                  </a:solidFill>
                  <a:effectLst/>
                  <a:uLnTx/>
                  <a:uFillTx/>
                  <a:latin typeface="Meiryo UI"/>
                  <a:ea typeface="Meiryo UI"/>
                  <a:cs typeface="Hiragino Kaku Gothic Pro W3" charset="-128"/>
                </a:rPr>
                <a:t>/</a:t>
              </a:r>
              <a:r>
                <a:rPr kumimoji="1" lang="ja-JP" altLang="en-US" sz="1050" i="0" u="none" strike="noStrike" kern="1200" cap="none" spc="0" normalizeH="0" baseline="0" noProof="0">
                  <a:ln>
                    <a:noFill/>
                  </a:ln>
                  <a:solidFill>
                    <a:schemeClr val="tx1">
                      <a:lumMod val="65000"/>
                      <a:lumOff val="35000"/>
                    </a:schemeClr>
                  </a:solidFill>
                  <a:effectLst/>
                  <a:uLnTx/>
                  <a:uFillTx/>
                  <a:latin typeface="Meiryo UI"/>
                  <a:ea typeface="Meiryo UI"/>
                  <a:cs typeface="Hiragino Kaku Gothic Pro W3" charset="-128"/>
                </a:rPr>
                <a:t>仮受金</a:t>
              </a:r>
            </a:p>
          </p:txBody>
        </p:sp>
        <p:sp>
          <p:nvSpPr>
            <p:cNvPr id="31" name="フローチャート: 書類 30">
              <a:extLst>
                <a:ext uri="{FF2B5EF4-FFF2-40B4-BE49-F238E27FC236}">
                  <a16:creationId xmlns:a16="http://schemas.microsoft.com/office/drawing/2014/main" id="{175C8999-4D7D-D52F-C132-1529741727F5}"/>
                </a:ext>
              </a:extLst>
            </p:cNvPr>
            <p:cNvSpPr/>
            <p:nvPr/>
          </p:nvSpPr>
          <p:spPr>
            <a:xfrm>
              <a:off x="10079319" y="2308431"/>
              <a:ext cx="1038762" cy="561311"/>
            </a:xfrm>
            <a:prstGeom prst="flowChartDocument">
              <a:avLst/>
            </a:prstGeom>
            <a:noFill/>
            <a:ln w="9525" cap="flat" cmpd="sng" algn="ctr">
              <a:solidFill>
                <a:schemeClr val="bg1">
                  <a:lumMod val="50000"/>
                </a:schemeClr>
              </a:solidFill>
              <a:prstDash val="dash"/>
              <a:miter lim="800000"/>
            </a:ln>
            <a:effectLst/>
          </p:spPr>
          <p:txBody>
            <a:bodyPr vert="horz" wrap="square" lIns="0" rIns="0" rtlCol="0" anchor="ct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1" i="0" u="none" strike="noStrike" kern="1200" cap="none" spc="0" normalizeH="0" baseline="0" noProof="0">
                  <a:ln>
                    <a:noFill/>
                  </a:ln>
                  <a:solidFill>
                    <a:schemeClr val="tx1">
                      <a:lumMod val="65000"/>
                      <a:lumOff val="35000"/>
                    </a:schemeClr>
                  </a:solidFill>
                  <a:effectLst/>
                  <a:uLnTx/>
                  <a:uFillTx/>
                  <a:latin typeface="Meiryo UI"/>
                  <a:ea typeface="Meiryo UI"/>
                  <a:cs typeface="Hiragino Kaku Gothic Pro W3" charset="-128"/>
                </a:rPr>
                <a:t>消込取消伝票</a:t>
              </a:r>
              <a:endParaRPr kumimoji="1" lang="en-US" altLang="ja-JP" sz="1050" b="1" i="0" u="none" strike="noStrike" kern="1200" cap="none" spc="0" normalizeH="0" baseline="0" noProof="0">
                <a:ln>
                  <a:noFill/>
                </a:ln>
                <a:solidFill>
                  <a:schemeClr val="tx1">
                    <a:lumMod val="65000"/>
                    <a:lumOff val="35000"/>
                  </a:schemeClr>
                </a:solidFill>
                <a:effectLst/>
                <a:uLnTx/>
                <a:uFillTx/>
                <a:latin typeface="Meiryo UI"/>
                <a:ea typeface="Meiryo UI"/>
                <a:cs typeface="Hiragino Kaku Gothic Pro W3"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a:ln>
                    <a:noFill/>
                  </a:ln>
                  <a:solidFill>
                    <a:srgbClr val="000000">
                      <a:lumMod val="65000"/>
                      <a:lumOff val="35000"/>
                    </a:srgbClr>
                  </a:solidFill>
                  <a:effectLst/>
                  <a:uLnTx/>
                  <a:uFillTx/>
                  <a:latin typeface="Meiryo UI"/>
                  <a:ea typeface="Meiryo UI"/>
                  <a:cs typeface="Hiragino Kaku Gothic Pro W3" charset="-128"/>
                </a:rPr>
                <a:t>売掛金</a:t>
              </a:r>
              <a:r>
                <a:rPr kumimoji="1" lang="en-US" altLang="ja-JP" sz="1050" b="0" i="0" u="none" strike="noStrike" kern="1200" cap="none" spc="0" normalizeH="0" baseline="0" noProof="0">
                  <a:ln>
                    <a:noFill/>
                  </a:ln>
                  <a:solidFill>
                    <a:srgbClr val="000000">
                      <a:lumMod val="65000"/>
                      <a:lumOff val="35000"/>
                    </a:srgbClr>
                  </a:solidFill>
                  <a:effectLst/>
                  <a:uLnTx/>
                  <a:uFillTx/>
                  <a:latin typeface="Meiryo UI"/>
                  <a:ea typeface="Meiryo UI"/>
                  <a:cs typeface="Hiragino Kaku Gothic Pro W3" charset="-128"/>
                </a:rPr>
                <a:t>/</a:t>
              </a:r>
              <a:r>
                <a:rPr kumimoji="1" lang="ja-JP" altLang="en-US" sz="1050" b="0" i="0" u="none" strike="noStrike" kern="1200" cap="none" spc="0" normalizeH="0" baseline="0" noProof="0">
                  <a:ln>
                    <a:noFill/>
                  </a:ln>
                  <a:solidFill>
                    <a:srgbClr val="000000">
                      <a:lumMod val="65000"/>
                      <a:lumOff val="35000"/>
                    </a:srgbClr>
                  </a:solidFill>
                  <a:effectLst/>
                  <a:uLnTx/>
                  <a:uFillTx/>
                  <a:latin typeface="Meiryo UI"/>
                  <a:ea typeface="Meiryo UI"/>
                  <a:cs typeface="Hiragino Kaku Gothic Pro W3" charset="-128"/>
                </a:rPr>
                <a:t>仮受金</a:t>
              </a:r>
            </a:p>
          </p:txBody>
        </p:sp>
        <p:cxnSp>
          <p:nvCxnSpPr>
            <p:cNvPr id="224" name="コネクタ: 曲線 223">
              <a:extLst>
                <a:ext uri="{FF2B5EF4-FFF2-40B4-BE49-F238E27FC236}">
                  <a16:creationId xmlns:a16="http://schemas.microsoft.com/office/drawing/2014/main" id="{74B0945C-12F6-8B9C-4F71-C7B56A5A83C5}"/>
                </a:ext>
              </a:extLst>
            </p:cNvPr>
            <p:cNvCxnSpPr>
              <a:cxnSpLocks/>
            </p:cNvCxnSpPr>
            <p:nvPr/>
          </p:nvCxnSpPr>
          <p:spPr>
            <a:xfrm>
              <a:off x="11131596" y="1975276"/>
              <a:ext cx="12700" cy="599200"/>
            </a:xfrm>
            <a:prstGeom prst="curvedConnector3">
              <a:avLst>
                <a:gd name="adj1" fmla="val 1800000"/>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5" name="テキスト ボックス 224">
              <a:extLst>
                <a:ext uri="{FF2B5EF4-FFF2-40B4-BE49-F238E27FC236}">
                  <a16:creationId xmlns:a16="http://schemas.microsoft.com/office/drawing/2014/main" id="{D2E4AA31-DC79-6A0E-ED15-17459202022B}"/>
                </a:ext>
              </a:extLst>
            </p:cNvPr>
            <p:cNvSpPr txBox="1"/>
            <p:nvPr/>
          </p:nvSpPr>
          <p:spPr bwMode="auto">
            <a:xfrm>
              <a:off x="11137886" y="2053346"/>
              <a:ext cx="799361" cy="563805"/>
            </a:xfrm>
            <a:prstGeom prst="rect">
              <a:avLst/>
            </a:prstGeom>
            <a:noFill/>
            <a:ln w="9525">
              <a:noFill/>
              <a:miter lim="800000"/>
              <a:headEnd/>
              <a:tailEnd/>
            </a:ln>
          </p:spPr>
          <p:txBody>
            <a:bodyPr wrap="square">
              <a:spAutoFit/>
            </a:bodyPr>
            <a:lstStyle/>
            <a:p>
              <a:r>
                <a:rPr lang="ja-JP" altLang="en-US" sz="900">
                  <a:solidFill>
                    <a:schemeClr val="tx1">
                      <a:lumMod val="65000"/>
                      <a:lumOff val="35000"/>
                    </a:schemeClr>
                  </a:solidFill>
                  <a:effectLst>
                    <a:glow rad="88900">
                      <a:schemeClr val="bg1"/>
                    </a:glow>
                  </a:effectLst>
                </a:rPr>
                <a:t>消込伝票を基に登録</a:t>
              </a:r>
            </a:p>
          </p:txBody>
        </p:sp>
      </p:grpSp>
      <p:grpSp>
        <p:nvGrpSpPr>
          <p:cNvPr id="230" name="グループ化 229">
            <a:extLst>
              <a:ext uri="{FF2B5EF4-FFF2-40B4-BE49-F238E27FC236}">
                <a16:creationId xmlns:a16="http://schemas.microsoft.com/office/drawing/2014/main" id="{7E4BE942-D7AF-70E4-8631-53A035C5C32D}"/>
              </a:ext>
            </a:extLst>
          </p:cNvPr>
          <p:cNvGrpSpPr/>
          <p:nvPr/>
        </p:nvGrpSpPr>
        <p:grpSpPr>
          <a:xfrm>
            <a:off x="9013218" y="3426271"/>
            <a:ext cx="2677710" cy="1045296"/>
            <a:chOff x="8923328" y="3417828"/>
            <a:chExt cx="2972853" cy="1160511"/>
          </a:xfrm>
        </p:grpSpPr>
        <p:sp>
          <p:nvSpPr>
            <p:cNvPr id="20" name="フローチャート: 書類 19">
              <a:extLst>
                <a:ext uri="{FF2B5EF4-FFF2-40B4-BE49-F238E27FC236}">
                  <a16:creationId xmlns:a16="http://schemas.microsoft.com/office/drawing/2014/main" id="{BA49BAAC-6CCB-B690-73D9-48D754D269DD}"/>
                </a:ext>
              </a:extLst>
            </p:cNvPr>
            <p:cNvSpPr/>
            <p:nvPr/>
          </p:nvSpPr>
          <p:spPr>
            <a:xfrm>
              <a:off x="8923328" y="3417828"/>
              <a:ext cx="1038762" cy="558805"/>
            </a:xfrm>
            <a:prstGeom prst="flowChartDocument">
              <a:avLst/>
            </a:prstGeom>
            <a:solidFill>
              <a:schemeClr val="bg1">
                <a:lumMod val="85000"/>
              </a:schemeClr>
            </a:solidFill>
            <a:ln w="9525" cap="flat" cmpd="sng" algn="ctr">
              <a:solidFill>
                <a:sysClr val="window" lastClr="FFFFFF">
                  <a:lumMod val="50000"/>
                </a:sysClr>
              </a:solidFill>
              <a:prstDash val="solid"/>
              <a:miter lim="800000"/>
            </a:ln>
            <a:effectLst/>
          </p:spPr>
          <p:txBody>
            <a:bodyPr vert="horz" wrap="square" lIns="0" rIns="0" rtlCol="0" anchor="ct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defRPr/>
              </a:pPr>
              <a:r>
                <a:rPr lang="ja-JP" altLang="en-US" sz="1050">
                  <a:solidFill>
                    <a:schemeClr val="tx1">
                      <a:lumMod val="65000"/>
                      <a:lumOff val="35000"/>
                    </a:schemeClr>
                  </a:solidFill>
                  <a:latin typeface="Meiryo UI"/>
                  <a:ea typeface="Meiryo UI"/>
                  <a:cs typeface="Hiragino Kaku Gothic Pro W3" charset="-128"/>
                </a:rPr>
                <a:t>請求伝票</a:t>
              </a:r>
              <a:endParaRPr kumimoji="1" lang="en-US" altLang="ja-JP" sz="1050" i="0" u="none" strike="noStrike" kern="1200" cap="none" spc="0" normalizeH="0" baseline="0" noProof="0">
                <a:ln>
                  <a:noFill/>
                </a:ln>
                <a:solidFill>
                  <a:schemeClr val="tx1">
                    <a:lumMod val="65000"/>
                    <a:lumOff val="35000"/>
                  </a:schemeClr>
                </a:solidFill>
                <a:effectLst/>
                <a:uLnTx/>
                <a:uFillTx/>
                <a:latin typeface="Meiryo UI"/>
                <a:ea typeface="Meiryo UI"/>
                <a:cs typeface="Hiragino Kaku Gothic Pro W3"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i="0" u="none" strike="noStrike" kern="1200" cap="none" spc="0" normalizeH="0" baseline="0" noProof="0">
                  <a:ln>
                    <a:noFill/>
                  </a:ln>
                  <a:solidFill>
                    <a:schemeClr val="tx1">
                      <a:lumMod val="65000"/>
                      <a:lumOff val="35000"/>
                    </a:schemeClr>
                  </a:solidFill>
                  <a:effectLst/>
                  <a:uLnTx/>
                  <a:uFillTx/>
                  <a:latin typeface="Meiryo UI"/>
                  <a:ea typeface="Meiryo UI"/>
                  <a:cs typeface="Hiragino Kaku Gothic Pro W3" charset="-128"/>
                </a:rPr>
                <a:t>売掛金</a:t>
              </a:r>
              <a:r>
                <a:rPr kumimoji="1" lang="en-US" altLang="ja-JP" sz="1050" i="0" u="none" strike="noStrike" kern="1200" cap="none" spc="0" normalizeH="0" baseline="0" noProof="0">
                  <a:ln>
                    <a:noFill/>
                  </a:ln>
                  <a:solidFill>
                    <a:schemeClr val="tx1">
                      <a:lumMod val="65000"/>
                      <a:lumOff val="35000"/>
                    </a:schemeClr>
                  </a:solidFill>
                  <a:effectLst/>
                  <a:uLnTx/>
                  <a:uFillTx/>
                  <a:latin typeface="Meiryo UI"/>
                  <a:ea typeface="Meiryo UI"/>
                  <a:cs typeface="Hiragino Kaku Gothic Pro W3" charset="-128"/>
                </a:rPr>
                <a:t>/</a:t>
              </a:r>
              <a:r>
                <a:rPr kumimoji="1" lang="ja-JP" altLang="en-US" sz="1050" i="0" u="none" strike="noStrike" kern="1200" cap="none" spc="0" normalizeH="0" baseline="0" noProof="0">
                  <a:ln>
                    <a:noFill/>
                  </a:ln>
                  <a:solidFill>
                    <a:schemeClr val="tx1">
                      <a:lumMod val="65000"/>
                      <a:lumOff val="35000"/>
                    </a:schemeClr>
                  </a:solidFill>
                  <a:effectLst/>
                  <a:uLnTx/>
                  <a:uFillTx/>
                  <a:latin typeface="Meiryo UI"/>
                  <a:ea typeface="Meiryo UI"/>
                  <a:cs typeface="Hiragino Kaku Gothic Pro W3" charset="-128"/>
                </a:rPr>
                <a:t>売掛仮</a:t>
              </a:r>
            </a:p>
          </p:txBody>
        </p:sp>
        <p:sp>
          <p:nvSpPr>
            <p:cNvPr id="21" name="フローチャート: 書類 20">
              <a:extLst>
                <a:ext uri="{FF2B5EF4-FFF2-40B4-BE49-F238E27FC236}">
                  <a16:creationId xmlns:a16="http://schemas.microsoft.com/office/drawing/2014/main" id="{4A3814E6-8BE6-AFBD-2F40-895071F4AB37}"/>
                </a:ext>
              </a:extLst>
            </p:cNvPr>
            <p:cNvSpPr/>
            <p:nvPr/>
          </p:nvSpPr>
          <p:spPr>
            <a:xfrm>
              <a:off x="10079319" y="3417828"/>
              <a:ext cx="1038762" cy="561311"/>
            </a:xfrm>
            <a:prstGeom prst="flowChartDocument">
              <a:avLst/>
            </a:prstGeom>
            <a:solidFill>
              <a:schemeClr val="bg1">
                <a:lumMod val="85000"/>
              </a:schemeClr>
            </a:solidFill>
            <a:ln w="9525" cap="flat" cmpd="sng" algn="ctr">
              <a:solidFill>
                <a:sysClr val="window" lastClr="FFFFFF">
                  <a:lumMod val="50000"/>
                </a:sysClr>
              </a:solidFill>
              <a:prstDash val="solid"/>
              <a:miter lim="800000"/>
            </a:ln>
            <a:effectLst/>
          </p:spPr>
          <p:txBody>
            <a:bodyPr vert="horz" wrap="square" lIns="0" rIns="0" rtlCol="0" anchor="ct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i="0" u="none" strike="noStrike" kern="1200" cap="none" spc="0" normalizeH="0" baseline="0" noProof="0">
                  <a:ln>
                    <a:noFill/>
                  </a:ln>
                  <a:solidFill>
                    <a:schemeClr val="tx1">
                      <a:lumMod val="65000"/>
                      <a:lumOff val="35000"/>
                    </a:schemeClr>
                  </a:solidFill>
                  <a:effectLst/>
                  <a:uLnTx/>
                  <a:uFillTx/>
                  <a:latin typeface="Meiryo UI"/>
                  <a:ea typeface="Meiryo UI"/>
                  <a:cs typeface="Hiragino Kaku Gothic Pro W3" charset="-128"/>
                </a:rPr>
                <a:t>消込伝票</a:t>
              </a:r>
              <a:endParaRPr kumimoji="1" lang="en-US" altLang="ja-JP" sz="1050" i="0" u="none" strike="noStrike" kern="1200" cap="none" spc="0" normalizeH="0" baseline="0" noProof="0">
                <a:ln>
                  <a:noFill/>
                </a:ln>
                <a:solidFill>
                  <a:schemeClr val="tx1">
                    <a:lumMod val="65000"/>
                    <a:lumOff val="35000"/>
                  </a:schemeClr>
                </a:solidFill>
                <a:effectLst/>
                <a:uLnTx/>
                <a:uFillTx/>
                <a:latin typeface="Meiryo UI"/>
                <a:ea typeface="Meiryo UI"/>
                <a:cs typeface="Hiragino Kaku Gothic Pro W3"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i="0" u="none" strike="noStrike" kern="1200" cap="none" spc="0" normalizeH="0" baseline="0" noProof="0">
                  <a:ln>
                    <a:noFill/>
                  </a:ln>
                  <a:solidFill>
                    <a:schemeClr val="tx1">
                      <a:lumMod val="65000"/>
                      <a:lumOff val="35000"/>
                    </a:schemeClr>
                  </a:solidFill>
                  <a:effectLst/>
                  <a:uLnTx/>
                  <a:uFillTx/>
                  <a:latin typeface="Meiryo UI"/>
                  <a:ea typeface="Meiryo UI"/>
                  <a:cs typeface="Hiragino Kaku Gothic Pro W3" charset="-128"/>
                </a:rPr>
                <a:t>仮受金</a:t>
              </a:r>
              <a:r>
                <a:rPr kumimoji="1" lang="en-US" altLang="ja-JP" sz="1050" i="0" u="none" strike="noStrike" kern="1200" cap="none" spc="0" normalizeH="0" baseline="0" noProof="0">
                  <a:ln>
                    <a:noFill/>
                  </a:ln>
                  <a:solidFill>
                    <a:schemeClr val="tx1">
                      <a:lumMod val="65000"/>
                      <a:lumOff val="35000"/>
                    </a:schemeClr>
                  </a:solidFill>
                  <a:effectLst/>
                  <a:uLnTx/>
                  <a:uFillTx/>
                  <a:latin typeface="Meiryo UI"/>
                  <a:ea typeface="Meiryo UI"/>
                  <a:cs typeface="Hiragino Kaku Gothic Pro W3" charset="-128"/>
                </a:rPr>
                <a:t>/</a:t>
              </a:r>
              <a:r>
                <a:rPr kumimoji="1" lang="ja-JP" altLang="en-US" sz="1050" i="0" u="none" strike="noStrike" kern="1200" cap="none" spc="0" normalizeH="0" baseline="0" noProof="0">
                  <a:ln>
                    <a:noFill/>
                  </a:ln>
                  <a:solidFill>
                    <a:schemeClr val="tx1">
                      <a:lumMod val="65000"/>
                      <a:lumOff val="35000"/>
                    </a:schemeClr>
                  </a:solidFill>
                  <a:effectLst/>
                  <a:uLnTx/>
                  <a:uFillTx/>
                  <a:latin typeface="Meiryo UI"/>
                  <a:ea typeface="Meiryo UI"/>
                  <a:cs typeface="Hiragino Kaku Gothic Pro W3" charset="-128"/>
                </a:rPr>
                <a:t>売掛金</a:t>
              </a:r>
            </a:p>
          </p:txBody>
        </p:sp>
        <p:sp>
          <p:nvSpPr>
            <p:cNvPr id="24" name="フローチャート: 書類 23">
              <a:extLst>
                <a:ext uri="{FF2B5EF4-FFF2-40B4-BE49-F238E27FC236}">
                  <a16:creationId xmlns:a16="http://schemas.microsoft.com/office/drawing/2014/main" id="{7F06460D-5467-7145-1473-E56C8ACB8932}"/>
                </a:ext>
              </a:extLst>
            </p:cNvPr>
            <p:cNvSpPr/>
            <p:nvPr/>
          </p:nvSpPr>
          <p:spPr>
            <a:xfrm>
              <a:off x="8923328" y="4017028"/>
              <a:ext cx="1038762" cy="557052"/>
            </a:xfrm>
            <a:prstGeom prst="flowChartDocument">
              <a:avLst/>
            </a:prstGeom>
            <a:solidFill>
              <a:schemeClr val="bg1">
                <a:lumMod val="85000"/>
              </a:schemeClr>
            </a:solidFill>
            <a:ln w="9525" cap="flat" cmpd="sng" algn="ctr">
              <a:solidFill>
                <a:sysClr val="window" lastClr="FFFFFF">
                  <a:lumMod val="50000"/>
                </a:sysClr>
              </a:solidFill>
              <a:prstDash val="solid"/>
              <a:miter lim="800000"/>
            </a:ln>
            <a:effectLst/>
          </p:spPr>
          <p:txBody>
            <a:bodyPr vert="horz" wrap="square" lIns="0" rIns="0" rtlCol="0" anchor="ct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defRPr/>
              </a:pPr>
              <a:r>
                <a:rPr kumimoji="1" lang="ja-JP" altLang="en-US" sz="1050" i="0" u="none" strike="noStrike" kern="1200" cap="none" spc="0" normalizeH="0" baseline="0" noProof="0">
                  <a:ln>
                    <a:noFill/>
                  </a:ln>
                  <a:solidFill>
                    <a:schemeClr val="tx1">
                      <a:lumMod val="65000"/>
                      <a:lumOff val="35000"/>
                    </a:schemeClr>
                  </a:solidFill>
                  <a:effectLst/>
                  <a:uLnTx/>
                  <a:uFillTx/>
                  <a:latin typeface="Meiryo UI"/>
                  <a:ea typeface="Meiryo UI"/>
                  <a:cs typeface="Hiragino Kaku Gothic Pro W3" charset="-128"/>
                </a:rPr>
                <a:t>入金伝票</a:t>
              </a:r>
              <a:endParaRPr kumimoji="1" lang="en-US" altLang="ja-JP" sz="1050" i="0" u="none" strike="noStrike" kern="1200" cap="none" spc="0" normalizeH="0" baseline="0" noProof="0">
                <a:ln>
                  <a:noFill/>
                </a:ln>
                <a:solidFill>
                  <a:schemeClr val="tx1">
                    <a:lumMod val="65000"/>
                    <a:lumOff val="35000"/>
                  </a:schemeClr>
                </a:solidFill>
                <a:effectLst/>
                <a:uLnTx/>
                <a:uFillTx/>
                <a:latin typeface="Meiryo UI"/>
                <a:ea typeface="Meiryo UI"/>
                <a:cs typeface="Hiragino Kaku Gothic Pro W3"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i="0" u="none" strike="noStrike" kern="1200" cap="none" spc="0" normalizeH="0" baseline="0" noProof="0">
                  <a:ln>
                    <a:noFill/>
                  </a:ln>
                  <a:solidFill>
                    <a:schemeClr val="tx1">
                      <a:lumMod val="65000"/>
                      <a:lumOff val="35000"/>
                    </a:schemeClr>
                  </a:solidFill>
                  <a:effectLst/>
                  <a:uLnTx/>
                  <a:uFillTx/>
                  <a:latin typeface="Meiryo UI"/>
                  <a:ea typeface="Meiryo UI"/>
                  <a:cs typeface="Hiragino Kaku Gothic Pro W3" charset="-128"/>
                </a:rPr>
                <a:t>預金</a:t>
              </a:r>
              <a:r>
                <a:rPr kumimoji="1" lang="en-US" altLang="ja-JP" sz="1050" i="0" u="none" strike="noStrike" kern="1200" cap="none" spc="0" normalizeH="0" baseline="0" noProof="0">
                  <a:ln>
                    <a:noFill/>
                  </a:ln>
                  <a:solidFill>
                    <a:schemeClr val="tx1">
                      <a:lumMod val="65000"/>
                      <a:lumOff val="35000"/>
                    </a:schemeClr>
                  </a:solidFill>
                  <a:effectLst/>
                  <a:uLnTx/>
                  <a:uFillTx/>
                  <a:latin typeface="Meiryo UI"/>
                  <a:ea typeface="Meiryo UI"/>
                  <a:cs typeface="Hiragino Kaku Gothic Pro W3" charset="-128"/>
                </a:rPr>
                <a:t>/</a:t>
              </a:r>
              <a:r>
                <a:rPr kumimoji="1" lang="ja-JP" altLang="en-US" sz="1050" i="0" u="none" strike="noStrike" kern="1200" cap="none" spc="0" normalizeH="0" baseline="0" noProof="0">
                  <a:ln>
                    <a:noFill/>
                  </a:ln>
                  <a:solidFill>
                    <a:schemeClr val="tx1">
                      <a:lumMod val="65000"/>
                      <a:lumOff val="35000"/>
                    </a:schemeClr>
                  </a:solidFill>
                  <a:effectLst/>
                  <a:uLnTx/>
                  <a:uFillTx/>
                  <a:latin typeface="Meiryo UI"/>
                  <a:ea typeface="Meiryo UI"/>
                  <a:cs typeface="Hiragino Kaku Gothic Pro W3" charset="-128"/>
                </a:rPr>
                <a:t>仮受金</a:t>
              </a:r>
            </a:p>
          </p:txBody>
        </p:sp>
        <p:sp>
          <p:nvSpPr>
            <p:cNvPr id="26" name="フローチャート: 書類 25">
              <a:extLst>
                <a:ext uri="{FF2B5EF4-FFF2-40B4-BE49-F238E27FC236}">
                  <a16:creationId xmlns:a16="http://schemas.microsoft.com/office/drawing/2014/main" id="{33D0CF0E-F6E6-0519-DB2D-7419457D4CDD}"/>
                </a:ext>
              </a:extLst>
            </p:cNvPr>
            <p:cNvSpPr/>
            <p:nvPr/>
          </p:nvSpPr>
          <p:spPr>
            <a:xfrm>
              <a:off x="10079319" y="4017028"/>
              <a:ext cx="1038762" cy="561311"/>
            </a:xfrm>
            <a:prstGeom prst="flowChartDocument">
              <a:avLst/>
            </a:prstGeom>
            <a:noFill/>
            <a:ln w="9525" cap="flat" cmpd="sng" algn="ctr">
              <a:solidFill>
                <a:schemeClr val="bg1">
                  <a:lumMod val="50000"/>
                </a:schemeClr>
              </a:solidFill>
              <a:prstDash val="dash"/>
              <a:miter lim="800000"/>
            </a:ln>
            <a:effectLst/>
          </p:spPr>
          <p:txBody>
            <a:bodyPr vert="horz" wrap="square" lIns="0" rIns="0" rtlCol="0" anchor="ct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1" i="0" u="none" strike="noStrike" kern="1200" cap="none" spc="0" normalizeH="0" baseline="0" noProof="0">
                  <a:ln>
                    <a:noFill/>
                  </a:ln>
                  <a:solidFill>
                    <a:schemeClr val="tx1">
                      <a:lumMod val="65000"/>
                      <a:lumOff val="35000"/>
                    </a:schemeClr>
                  </a:solidFill>
                  <a:effectLst/>
                  <a:uLnTx/>
                  <a:uFillTx/>
                  <a:latin typeface="Meiryo UI"/>
                  <a:ea typeface="Meiryo UI"/>
                  <a:cs typeface="Hiragino Kaku Gothic Pro W3" charset="-128"/>
                </a:rPr>
                <a:t>消込取消伝票</a:t>
              </a:r>
              <a:endParaRPr kumimoji="1" lang="en-US" altLang="ja-JP" sz="1050" b="1" i="0" u="none" strike="noStrike" kern="1200" cap="none" spc="0" normalizeH="0" baseline="0" noProof="0">
                <a:ln>
                  <a:noFill/>
                </a:ln>
                <a:solidFill>
                  <a:schemeClr val="tx1">
                    <a:lumMod val="65000"/>
                    <a:lumOff val="35000"/>
                  </a:schemeClr>
                </a:solidFill>
                <a:effectLst/>
                <a:uLnTx/>
                <a:uFillTx/>
                <a:latin typeface="Meiryo UI"/>
                <a:ea typeface="Meiryo UI"/>
                <a:cs typeface="Hiragino Kaku Gothic Pro W3"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a:ln>
                    <a:noFill/>
                  </a:ln>
                  <a:solidFill>
                    <a:srgbClr val="000000">
                      <a:lumMod val="65000"/>
                      <a:lumOff val="35000"/>
                    </a:srgbClr>
                  </a:solidFill>
                  <a:effectLst/>
                  <a:uLnTx/>
                  <a:uFillTx/>
                  <a:latin typeface="Meiryo UI"/>
                  <a:ea typeface="Meiryo UI"/>
                  <a:cs typeface="Hiragino Kaku Gothic Pro W3" charset="-128"/>
                </a:rPr>
                <a:t>売掛金</a:t>
              </a:r>
              <a:r>
                <a:rPr kumimoji="1" lang="en-US" altLang="ja-JP" sz="1050" b="0" i="0" u="none" strike="noStrike" kern="1200" cap="none" spc="0" normalizeH="0" baseline="0" noProof="0">
                  <a:ln>
                    <a:noFill/>
                  </a:ln>
                  <a:solidFill>
                    <a:srgbClr val="000000">
                      <a:lumMod val="65000"/>
                      <a:lumOff val="35000"/>
                    </a:srgbClr>
                  </a:solidFill>
                  <a:effectLst/>
                  <a:uLnTx/>
                  <a:uFillTx/>
                  <a:latin typeface="Meiryo UI"/>
                  <a:ea typeface="Meiryo UI"/>
                  <a:cs typeface="Hiragino Kaku Gothic Pro W3" charset="-128"/>
                </a:rPr>
                <a:t>/</a:t>
              </a:r>
              <a:r>
                <a:rPr kumimoji="1" lang="ja-JP" altLang="en-US" sz="1050" b="0" i="0" u="none" strike="noStrike" kern="1200" cap="none" spc="0" normalizeH="0" baseline="0" noProof="0">
                  <a:ln>
                    <a:noFill/>
                  </a:ln>
                  <a:solidFill>
                    <a:srgbClr val="000000">
                      <a:lumMod val="65000"/>
                      <a:lumOff val="35000"/>
                    </a:srgbClr>
                  </a:solidFill>
                  <a:effectLst/>
                  <a:uLnTx/>
                  <a:uFillTx/>
                  <a:latin typeface="Meiryo UI"/>
                  <a:ea typeface="Meiryo UI"/>
                  <a:cs typeface="Hiragino Kaku Gothic Pro W3" charset="-128"/>
                </a:rPr>
                <a:t>仮受金</a:t>
              </a:r>
            </a:p>
          </p:txBody>
        </p:sp>
        <p:sp>
          <p:nvSpPr>
            <p:cNvPr id="226" name="テキスト ボックス 225">
              <a:extLst>
                <a:ext uri="{FF2B5EF4-FFF2-40B4-BE49-F238E27FC236}">
                  <a16:creationId xmlns:a16="http://schemas.microsoft.com/office/drawing/2014/main" id="{FBE5C039-6F83-FF3C-F480-FD4C1C146A93}"/>
                </a:ext>
              </a:extLst>
            </p:cNvPr>
            <p:cNvSpPr txBox="1"/>
            <p:nvPr/>
          </p:nvSpPr>
          <p:spPr bwMode="auto">
            <a:xfrm>
              <a:off x="11137887" y="4104973"/>
              <a:ext cx="758294" cy="410041"/>
            </a:xfrm>
            <a:prstGeom prst="rect">
              <a:avLst/>
            </a:prstGeom>
            <a:noFill/>
            <a:ln w="9525">
              <a:noFill/>
              <a:miter lim="800000"/>
              <a:headEnd/>
              <a:tailEnd/>
            </a:ln>
          </p:spPr>
          <p:txBody>
            <a:bodyPr wrap="square">
              <a:spAutoFit/>
            </a:bodyPr>
            <a:lstStyle/>
            <a:p>
              <a:r>
                <a:rPr lang="ja-JP" altLang="en-US" sz="900">
                  <a:solidFill>
                    <a:schemeClr val="tx1">
                      <a:lumMod val="65000"/>
                      <a:lumOff val="35000"/>
                    </a:schemeClr>
                  </a:solidFill>
                  <a:effectLst>
                    <a:glow rad="88900">
                      <a:schemeClr val="bg1"/>
                    </a:glow>
                  </a:effectLst>
                </a:rPr>
                <a:t>ツールで</a:t>
              </a:r>
              <a:endParaRPr lang="en-US" altLang="ja-JP" sz="900">
                <a:solidFill>
                  <a:schemeClr val="tx1">
                    <a:lumMod val="65000"/>
                    <a:lumOff val="35000"/>
                  </a:schemeClr>
                </a:solidFill>
                <a:effectLst>
                  <a:glow rad="88900">
                    <a:schemeClr val="bg1"/>
                  </a:glow>
                </a:effectLst>
              </a:endParaRPr>
            </a:p>
            <a:p>
              <a:r>
                <a:rPr lang="ja-JP" altLang="en-US" sz="900">
                  <a:solidFill>
                    <a:schemeClr val="tx1">
                      <a:lumMod val="65000"/>
                      <a:lumOff val="35000"/>
                    </a:schemeClr>
                  </a:solidFill>
                  <a:effectLst>
                    <a:glow rad="88900">
                      <a:schemeClr val="bg1"/>
                    </a:glow>
                  </a:effectLst>
                </a:rPr>
                <a:t>作成</a:t>
              </a:r>
            </a:p>
          </p:txBody>
        </p:sp>
      </p:grpSp>
    </p:spTree>
    <p:extLst>
      <p:ext uri="{BB962C8B-B14F-4D97-AF65-F5344CB8AC3E}">
        <p14:creationId xmlns:p14="http://schemas.microsoft.com/office/powerpoint/2010/main" val="5047076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D945F68-DFAE-49C4-841B-8F39A5D3C2B7}"/>
              </a:ext>
            </a:extLst>
          </p:cNvPr>
          <p:cNvSpPr>
            <a:spLocks noGrp="1"/>
          </p:cNvSpPr>
          <p:nvPr>
            <p:ph type="title"/>
          </p:nvPr>
        </p:nvSpPr>
        <p:spPr>
          <a:xfrm>
            <a:off x="203200" y="152403"/>
            <a:ext cx="9931400" cy="379413"/>
          </a:xfrm>
        </p:spPr>
        <p:txBody>
          <a:bodyPr/>
          <a:lstStyle/>
          <a:p>
            <a:r>
              <a:rPr lang="ja-JP" altLang="en-US" sz="1800">
                <a:solidFill>
                  <a:schemeClr val="tx1">
                    <a:lumMod val="65000"/>
                    <a:lumOff val="35000"/>
                  </a:schemeClr>
                </a:solidFill>
                <a:latin typeface="+mn-ea"/>
                <a:ea typeface="+mn-ea"/>
              </a:rPr>
              <a:t>指定方法毎の</a:t>
            </a:r>
            <a:r>
              <a:rPr lang="ja-JP" altLang="en-US">
                <a:solidFill>
                  <a:schemeClr val="tx1">
                    <a:lumMod val="65000"/>
                    <a:lumOff val="35000"/>
                  </a:schemeClr>
                </a:solidFill>
                <a:latin typeface="+mn-ea"/>
                <a:ea typeface="+mn-ea"/>
              </a:rPr>
              <a:t>業務運用および制約事項</a:t>
            </a:r>
            <a:endParaRPr lang="en-US" altLang="ja-JP">
              <a:solidFill>
                <a:schemeClr val="tx1">
                  <a:lumMod val="65000"/>
                  <a:lumOff val="35000"/>
                </a:schemeClr>
              </a:solidFill>
              <a:latin typeface="+mn-ea"/>
              <a:ea typeface="+mn-ea"/>
            </a:endParaRPr>
          </a:p>
        </p:txBody>
      </p:sp>
      <p:sp>
        <p:nvSpPr>
          <p:cNvPr id="6" name="スライド番号プレースホルダー 3">
            <a:extLst>
              <a:ext uri="{FF2B5EF4-FFF2-40B4-BE49-F238E27FC236}">
                <a16:creationId xmlns:a16="http://schemas.microsoft.com/office/drawing/2014/main" id="{57192E70-7EF2-441E-B406-8F9A2A5629CA}"/>
              </a:ext>
            </a:extLst>
          </p:cNvPr>
          <p:cNvSpPr txBox="1">
            <a:spLocks/>
          </p:cNvSpPr>
          <p:nvPr/>
        </p:nvSpPr>
        <p:spPr bwMode="auto">
          <a:xfrm>
            <a:off x="4804833" y="6627168"/>
            <a:ext cx="2540000" cy="2308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ja-JP"/>
            </a:defPPr>
            <a:lvl1pPr algn="ctr" rtl="0" fontAlgn="base">
              <a:spcBef>
                <a:spcPct val="0"/>
              </a:spcBef>
              <a:spcAft>
                <a:spcPct val="0"/>
              </a:spcAft>
              <a:defRPr kumimoji="0" sz="1100" b="0" i="0" kern="1200">
                <a:solidFill>
                  <a:schemeClr val="bg2">
                    <a:lumMod val="75000"/>
                  </a:schemeClr>
                </a:solidFill>
                <a:latin typeface="Meiryo UI" panose="020B0604030504040204" pitchFamily="50" charset="-128"/>
                <a:ea typeface="Meiryo UI" panose="020B0604030504040204" pitchFamily="50" charset="-128"/>
                <a:cs typeface="Meiryo UI" panose="020B0604030504040204" pitchFamily="50" charset="-128"/>
                <a:sym typeface="MS UI Gothic" panose="020B0600070205080204" pitchFamily="34" charset="-128"/>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EB72A429-DDC7-41CC-AC2C-79132BE59620}" type="slidenum">
              <a:rPr kumimoji="0" lang="en-US" altLang="ja-JP" sz="1100" b="0" i="0" u="none" strike="noStrike" kern="1200" cap="none" spc="0" normalizeH="0" baseline="0" noProof="0" smtClean="0">
                <a:ln>
                  <a:noFill/>
                </a:ln>
                <a:solidFill>
                  <a:srgbClr val="000000">
                    <a:lumMod val="85000"/>
                    <a:lumOff val="15000"/>
                  </a:srgbClr>
                </a:solidFill>
                <a:effectLst/>
                <a:uLnTx/>
                <a:uFillTx/>
                <a:latin typeface="+mn-ea"/>
                <a:ea typeface="+mn-ea"/>
                <a:sym typeface="MS UI Gothic" panose="020B0600070205080204" pitchFamily="34" charset="-128"/>
              </a:rPr>
              <a:pPr marL="0" marR="0" lvl="0" indent="0" algn="ctr" defTabSz="914400" rtl="0" eaLnBrk="1" fontAlgn="base" latinLnBrk="0" hangingPunct="1">
                <a:lnSpc>
                  <a:spcPct val="100000"/>
                </a:lnSpc>
                <a:spcBef>
                  <a:spcPct val="0"/>
                </a:spcBef>
                <a:spcAft>
                  <a:spcPct val="0"/>
                </a:spcAft>
                <a:buClrTx/>
                <a:buSzTx/>
                <a:buFontTx/>
                <a:buNone/>
                <a:tabLst/>
                <a:defRPr/>
              </a:pPr>
              <a:t>48</a:t>
            </a:fld>
            <a:endParaRPr kumimoji="0" lang="en-US" altLang="ja-JP" sz="1100" b="0" i="0" u="none" strike="noStrike" kern="1200" cap="none" spc="0" normalizeH="0" baseline="0" noProof="0">
              <a:ln>
                <a:noFill/>
              </a:ln>
              <a:solidFill>
                <a:srgbClr val="000000">
                  <a:lumMod val="85000"/>
                  <a:lumOff val="15000"/>
                </a:srgbClr>
              </a:solidFill>
              <a:effectLst/>
              <a:uLnTx/>
              <a:uFillTx/>
              <a:latin typeface="+mn-ea"/>
              <a:ea typeface="+mn-ea"/>
              <a:sym typeface="MS UI Gothic" panose="020B0600070205080204" pitchFamily="34" charset="-128"/>
            </a:endParaRPr>
          </a:p>
        </p:txBody>
      </p:sp>
      <p:sp>
        <p:nvSpPr>
          <p:cNvPr id="18" name="コンテンツ プレースホルダー 1">
            <a:extLst>
              <a:ext uri="{FF2B5EF4-FFF2-40B4-BE49-F238E27FC236}">
                <a16:creationId xmlns:a16="http://schemas.microsoft.com/office/drawing/2014/main" id="{9A6B8418-5E3F-E370-4D6B-B7BF205AE0B4}"/>
              </a:ext>
            </a:extLst>
          </p:cNvPr>
          <p:cNvSpPr>
            <a:spLocks noGrp="1"/>
          </p:cNvSpPr>
          <p:nvPr>
            <p:ph idx="1"/>
          </p:nvPr>
        </p:nvSpPr>
        <p:spPr>
          <a:xfrm>
            <a:off x="336522" y="642265"/>
            <a:ext cx="11525251" cy="363467"/>
          </a:xfrm>
        </p:spPr>
        <p:txBody>
          <a:bodyPr/>
          <a:lstStyle/>
          <a:p>
            <a:r>
              <a:rPr lang="ja-JP" altLang="en-US" sz="1600">
                <a:solidFill>
                  <a:schemeClr val="tx1">
                    <a:lumMod val="65000"/>
                    <a:lumOff val="35000"/>
                  </a:schemeClr>
                </a:solidFill>
                <a:latin typeface="+mn-ea"/>
                <a:ea typeface="+mn-ea"/>
              </a:rPr>
              <a:t>過渡期伝票作成ツールの指定方法毎に業務運用および制約事項を確認いただき、実装する入力オプションについて議論したい</a:t>
            </a:r>
            <a:endParaRPr lang="en-US" altLang="ja-JP" sz="1600">
              <a:solidFill>
                <a:schemeClr val="tx1">
                  <a:lumMod val="65000"/>
                  <a:lumOff val="35000"/>
                </a:schemeClr>
              </a:solidFill>
              <a:latin typeface="+mn-ea"/>
              <a:ea typeface="+mn-ea"/>
            </a:endParaRPr>
          </a:p>
        </p:txBody>
      </p:sp>
      <p:sp>
        <p:nvSpPr>
          <p:cNvPr id="2" name="正方形/長方形 1">
            <a:extLst>
              <a:ext uri="{FF2B5EF4-FFF2-40B4-BE49-F238E27FC236}">
                <a16:creationId xmlns:a16="http://schemas.microsoft.com/office/drawing/2014/main" id="{CB5C16EB-D1EA-0A73-240B-595EFACDA569}"/>
              </a:ext>
            </a:extLst>
          </p:cNvPr>
          <p:cNvSpPr/>
          <p:nvPr/>
        </p:nvSpPr>
        <p:spPr>
          <a:xfrm>
            <a:off x="9713779" y="112141"/>
            <a:ext cx="2275021" cy="349005"/>
          </a:xfrm>
          <a:prstGeom prst="rect">
            <a:avLst/>
          </a:prstGeom>
          <a:solidFill>
            <a:srgbClr val="3F6797"/>
          </a:solidFill>
          <a:ln w="9525">
            <a:solidFill>
              <a:srgbClr val="3F679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altLang="ja-JP" sz="1100">
                <a:solidFill>
                  <a:schemeClr val="bg1"/>
                </a:solidFill>
                <a:latin typeface="Meiryo UI" panose="020B0604030504040204" pitchFamily="50" charset="-128"/>
                <a:ea typeface="Meiryo UI" panose="020B0604030504040204" pitchFamily="50" charset="-128"/>
              </a:rPr>
              <a:t>11/26 </a:t>
            </a:r>
            <a:r>
              <a:rPr lang="ja-JP" altLang="en-US" sz="1100">
                <a:solidFill>
                  <a:schemeClr val="bg1"/>
                </a:solidFill>
                <a:latin typeface="Meiryo UI" panose="020B0604030504040204" pitchFamily="50" charset="-128"/>
                <a:ea typeface="Meiryo UI" panose="020B0604030504040204" pitchFamily="50" charset="-128"/>
              </a:rPr>
              <a:t>持ち込み</a:t>
            </a:r>
          </a:p>
        </p:txBody>
      </p:sp>
      <p:grpSp>
        <p:nvGrpSpPr>
          <p:cNvPr id="152" name="グループ化 151">
            <a:extLst>
              <a:ext uri="{FF2B5EF4-FFF2-40B4-BE49-F238E27FC236}">
                <a16:creationId xmlns:a16="http://schemas.microsoft.com/office/drawing/2014/main" id="{4200F447-33E5-E080-B4D0-915CEF5131DA}"/>
              </a:ext>
            </a:extLst>
          </p:cNvPr>
          <p:cNvGrpSpPr/>
          <p:nvPr/>
        </p:nvGrpSpPr>
        <p:grpSpPr>
          <a:xfrm>
            <a:off x="282000" y="1066298"/>
            <a:ext cx="11628000" cy="707886"/>
            <a:chOff x="282000" y="1057985"/>
            <a:chExt cx="11628000" cy="707886"/>
          </a:xfrm>
        </p:grpSpPr>
        <p:grpSp>
          <p:nvGrpSpPr>
            <p:cNvPr id="123" name="グループ化 122">
              <a:extLst>
                <a:ext uri="{FF2B5EF4-FFF2-40B4-BE49-F238E27FC236}">
                  <a16:creationId xmlns:a16="http://schemas.microsoft.com/office/drawing/2014/main" id="{2FF24834-FD32-CF42-3252-307B8157427A}"/>
                </a:ext>
              </a:extLst>
            </p:cNvPr>
            <p:cNvGrpSpPr/>
            <p:nvPr/>
          </p:nvGrpSpPr>
          <p:grpSpPr>
            <a:xfrm>
              <a:off x="282000" y="1101144"/>
              <a:ext cx="6342651" cy="621568"/>
              <a:chOff x="571997" y="1210156"/>
              <a:chExt cx="7452755" cy="584413"/>
            </a:xfrm>
          </p:grpSpPr>
          <p:sp>
            <p:nvSpPr>
              <p:cNvPr id="124" name="正方形/長方形 123">
                <a:extLst>
                  <a:ext uri="{FF2B5EF4-FFF2-40B4-BE49-F238E27FC236}">
                    <a16:creationId xmlns:a16="http://schemas.microsoft.com/office/drawing/2014/main" id="{B6B2690A-0E91-D92D-21BD-9925BF906037}"/>
                  </a:ext>
                </a:extLst>
              </p:cNvPr>
              <p:cNvSpPr/>
              <p:nvPr/>
            </p:nvSpPr>
            <p:spPr>
              <a:xfrm>
                <a:off x="571997" y="1210156"/>
                <a:ext cx="1015218" cy="584413"/>
              </a:xfrm>
              <a:prstGeom prst="rect">
                <a:avLst/>
              </a:prstGeom>
              <a:solidFill>
                <a:schemeClr val="bg1">
                  <a:lumMod val="5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i="0" u="none" strike="noStrike" kern="1200" cap="none" spc="0" normalizeH="0" baseline="0" noProof="0">
                    <a:ln>
                      <a:noFill/>
                    </a:ln>
                    <a:solidFill>
                      <a:srgbClr val="FFFFFF"/>
                    </a:solidFill>
                    <a:effectLst/>
                    <a:uLnTx/>
                    <a:uFillTx/>
                    <a:latin typeface="Meiryo UI"/>
                    <a:ea typeface="Meiryo UI"/>
                    <a:cs typeface="+mn-cs"/>
                  </a:rPr>
                  <a:t>ケース</a:t>
                </a:r>
                <a:endParaRPr kumimoji="1" lang="ja-JP" altLang="en-US" sz="1100" b="0" i="0" u="none" strike="noStrike" kern="1200" cap="none" spc="0" normalizeH="0" baseline="0" noProof="0">
                  <a:ln>
                    <a:noFill/>
                  </a:ln>
                  <a:solidFill>
                    <a:srgbClr val="FFFFFF"/>
                  </a:solidFill>
                  <a:effectLst/>
                  <a:uLnTx/>
                  <a:uFillTx/>
                  <a:latin typeface="Meiryo UI"/>
                  <a:ea typeface="Meiryo UI"/>
                  <a:cs typeface="+mn-cs"/>
                </a:endParaRPr>
              </a:p>
            </p:txBody>
          </p:sp>
          <p:sp>
            <p:nvSpPr>
              <p:cNvPr id="125" name="正方形/長方形 124">
                <a:extLst>
                  <a:ext uri="{FF2B5EF4-FFF2-40B4-BE49-F238E27FC236}">
                    <a16:creationId xmlns:a16="http://schemas.microsoft.com/office/drawing/2014/main" id="{EF25C79D-4F09-CF92-157E-1B33471C7D5A}"/>
                  </a:ext>
                </a:extLst>
              </p:cNvPr>
              <p:cNvSpPr/>
              <p:nvPr/>
            </p:nvSpPr>
            <p:spPr>
              <a:xfrm>
                <a:off x="1549499" y="1236627"/>
                <a:ext cx="6475253" cy="53071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36000" rIns="36000" rtlCol="0" anchor="ctr"/>
              <a:lstStyle/>
              <a:p>
                <a:pPr marL="266700" indent="-169863">
                  <a:spcAft>
                    <a:spcPts val="300"/>
                  </a:spcAft>
                  <a:buFont typeface="Wingdings" panose="05000000000000000000" pitchFamily="2" charset="2"/>
                  <a:buChar char="ü"/>
                  <a:defRPr/>
                </a:pPr>
                <a:r>
                  <a:rPr kumimoji="1" lang="ja-JP" altLang="en-US" sz="1100" b="0" i="0" u="none" strike="noStrike" kern="1200" cap="none" spc="0" normalizeH="0" baseline="0" noProof="0">
                    <a:ln>
                      <a:noFill/>
                    </a:ln>
                    <a:solidFill>
                      <a:srgbClr val="000000">
                        <a:lumMod val="65000"/>
                        <a:lumOff val="35000"/>
                      </a:srgbClr>
                    </a:solidFill>
                    <a:effectLst>
                      <a:glow rad="38100">
                        <a:srgbClr val="FFFFFF"/>
                      </a:glow>
                    </a:effectLst>
                    <a:uLnTx/>
                    <a:uFillTx/>
                    <a:latin typeface="Meiryo UI"/>
                    <a:ea typeface="Meiryo UI"/>
                    <a:cs typeface="+mn-cs"/>
                  </a:rPr>
                  <a:t>統合請求</a:t>
                </a:r>
                <a:r>
                  <a:rPr kumimoji="1" lang="en-US" altLang="ja-JP" sz="1100" b="0" i="0" u="none" strike="noStrike" kern="1200" cap="none" spc="0" normalizeH="0" baseline="0" noProof="0">
                    <a:ln>
                      <a:noFill/>
                    </a:ln>
                    <a:solidFill>
                      <a:srgbClr val="000000">
                        <a:lumMod val="65000"/>
                        <a:lumOff val="35000"/>
                      </a:srgbClr>
                    </a:solidFill>
                    <a:effectLst>
                      <a:glow rad="38100">
                        <a:srgbClr val="FFFFFF"/>
                      </a:glow>
                    </a:effectLst>
                    <a:uLnTx/>
                    <a:uFillTx/>
                    <a:latin typeface="Meiryo UI"/>
                    <a:ea typeface="Meiryo UI"/>
                    <a:cs typeface="+mn-cs"/>
                  </a:rPr>
                  <a:t>X</a:t>
                </a:r>
                <a:r>
                  <a:rPr kumimoji="1" lang="ja-JP" altLang="en-US" sz="1100" b="0" i="0" u="none" strike="noStrike" kern="1200" cap="none" spc="0" normalizeH="0" baseline="0" noProof="0">
                    <a:ln>
                      <a:noFill/>
                    </a:ln>
                    <a:solidFill>
                      <a:srgbClr val="000000">
                        <a:lumMod val="65000"/>
                        <a:lumOff val="35000"/>
                      </a:srgbClr>
                    </a:solidFill>
                    <a:effectLst>
                      <a:glow rad="38100">
                        <a:srgbClr val="FFFFFF"/>
                      </a:glow>
                    </a:effectLst>
                    <a:uLnTx/>
                    <a:uFillTx/>
                    <a:latin typeface="Meiryo UI"/>
                    <a:ea typeface="Meiryo UI"/>
                    <a:cs typeface="+mn-cs"/>
                  </a:rPr>
                  <a:t>（請求</a:t>
                </a:r>
                <a:r>
                  <a:rPr kumimoji="1" lang="en-US" altLang="ja-JP" sz="1100" b="0" i="0" u="none" strike="noStrike" kern="1200" cap="none" spc="0" normalizeH="0" baseline="0" noProof="0">
                    <a:ln>
                      <a:noFill/>
                    </a:ln>
                    <a:solidFill>
                      <a:srgbClr val="000000">
                        <a:lumMod val="65000"/>
                        <a:lumOff val="35000"/>
                      </a:srgbClr>
                    </a:solidFill>
                    <a:effectLst>
                      <a:glow rad="38100">
                        <a:srgbClr val="FFFFFF"/>
                      </a:glow>
                    </a:effectLst>
                    <a:uLnTx/>
                    <a:uFillTx/>
                    <a:latin typeface="Meiryo UI"/>
                    <a:ea typeface="Meiryo UI"/>
                    <a:cs typeface="+mn-cs"/>
                  </a:rPr>
                  <a:t>x</a:t>
                </a:r>
                <a:r>
                  <a:rPr lang="en-US" altLang="ja-JP" sz="1100">
                    <a:solidFill>
                      <a:srgbClr val="000000">
                        <a:lumMod val="65000"/>
                        <a:lumOff val="35000"/>
                      </a:srgbClr>
                    </a:solidFill>
                    <a:effectLst>
                      <a:glow rad="38100">
                        <a:srgbClr val="FFFFFF"/>
                      </a:glow>
                    </a:effectLst>
                    <a:latin typeface="Meiryo UI"/>
                    <a:ea typeface="Meiryo UI"/>
                  </a:rPr>
                  <a:t>:5</a:t>
                </a:r>
                <a:r>
                  <a:rPr kumimoji="1" lang="en-US" altLang="ja-JP" sz="1100" b="0" i="0" u="none" strike="noStrike" kern="1200" cap="none" spc="0" normalizeH="0" baseline="0" noProof="0">
                    <a:ln>
                      <a:noFill/>
                    </a:ln>
                    <a:solidFill>
                      <a:srgbClr val="000000">
                        <a:lumMod val="65000"/>
                        <a:lumOff val="35000"/>
                      </a:srgbClr>
                    </a:solidFill>
                    <a:effectLst>
                      <a:glow rad="38100">
                        <a:srgbClr val="FFFFFF"/>
                      </a:glow>
                    </a:effectLst>
                    <a:uLnTx/>
                    <a:uFillTx/>
                    <a:latin typeface="Meiryo UI"/>
                    <a:ea typeface="Meiryo UI"/>
                    <a:cs typeface="+mn-cs"/>
                  </a:rPr>
                  <a:t>00</a:t>
                </a:r>
                <a:r>
                  <a:rPr kumimoji="1" lang="ja-JP" altLang="en-US" sz="1100" b="0" i="0" u="none" strike="noStrike" kern="1200" cap="none" spc="0" normalizeH="0" baseline="0" noProof="0">
                    <a:ln>
                      <a:noFill/>
                    </a:ln>
                    <a:solidFill>
                      <a:srgbClr val="000000">
                        <a:lumMod val="65000"/>
                        <a:lumOff val="35000"/>
                      </a:srgbClr>
                    </a:solidFill>
                    <a:effectLst>
                      <a:glow rad="38100">
                        <a:srgbClr val="FFFFFF"/>
                      </a:glow>
                    </a:effectLst>
                    <a:uLnTx/>
                    <a:uFillTx/>
                    <a:latin typeface="Meiryo UI"/>
                    <a:ea typeface="Meiryo UI"/>
                    <a:cs typeface="+mn-cs"/>
                  </a:rPr>
                  <a:t>円</a:t>
                </a:r>
                <a:r>
                  <a:rPr lang="en-US" altLang="ja-JP" sz="1100">
                    <a:solidFill>
                      <a:srgbClr val="000000">
                        <a:lumMod val="65000"/>
                        <a:lumOff val="35000"/>
                      </a:srgbClr>
                    </a:solidFill>
                    <a:effectLst>
                      <a:glow rad="38100">
                        <a:srgbClr val="FFFFFF"/>
                      </a:glow>
                    </a:effectLst>
                    <a:latin typeface="Meiryo UI"/>
                    <a:ea typeface="Meiryo UI"/>
                  </a:rPr>
                  <a:t> </a:t>
                </a:r>
                <a:r>
                  <a:rPr lang="ja-JP" altLang="en-US" sz="1100">
                    <a:solidFill>
                      <a:srgbClr val="000000">
                        <a:lumMod val="65000"/>
                        <a:lumOff val="35000"/>
                      </a:srgbClr>
                    </a:solidFill>
                    <a:effectLst>
                      <a:glow rad="38100">
                        <a:srgbClr val="FFFFFF"/>
                      </a:glow>
                    </a:effectLst>
                    <a:latin typeface="Meiryo UI"/>
                    <a:ea typeface="Meiryo UI"/>
                  </a:rPr>
                  <a:t>請求</a:t>
                </a:r>
                <a:r>
                  <a:rPr kumimoji="1" lang="en-US" altLang="ja-JP" sz="1100" b="0" i="0" u="none" strike="noStrike" kern="1200" cap="none" spc="0" normalizeH="0" baseline="0" noProof="0">
                    <a:ln>
                      <a:noFill/>
                    </a:ln>
                    <a:solidFill>
                      <a:srgbClr val="000000">
                        <a:lumMod val="65000"/>
                        <a:lumOff val="35000"/>
                      </a:srgbClr>
                    </a:solidFill>
                    <a:effectLst>
                      <a:glow rad="38100">
                        <a:srgbClr val="FFFFFF"/>
                      </a:glow>
                    </a:effectLst>
                    <a:uLnTx/>
                    <a:uFillTx/>
                    <a:latin typeface="Meiryo UI"/>
                    <a:ea typeface="Meiryo UI"/>
                    <a:cs typeface="+mn-cs"/>
                  </a:rPr>
                  <a:t>y</a:t>
                </a:r>
                <a:r>
                  <a:rPr lang="en-US" altLang="ja-JP" sz="1100">
                    <a:solidFill>
                      <a:srgbClr val="000000">
                        <a:lumMod val="65000"/>
                        <a:lumOff val="35000"/>
                      </a:srgbClr>
                    </a:solidFill>
                    <a:effectLst>
                      <a:glow rad="38100">
                        <a:srgbClr val="FFFFFF"/>
                      </a:glow>
                    </a:effectLst>
                    <a:latin typeface="Meiryo UI"/>
                    <a:ea typeface="Meiryo UI"/>
                  </a:rPr>
                  <a:t>:</a:t>
                </a:r>
                <a:r>
                  <a:rPr kumimoji="1" lang="en-US" altLang="ja-JP" sz="1100" b="0" i="0" u="none" strike="noStrike" kern="1200" cap="none" spc="0" normalizeH="0" baseline="0" noProof="0">
                    <a:ln>
                      <a:noFill/>
                    </a:ln>
                    <a:solidFill>
                      <a:srgbClr val="000000">
                        <a:lumMod val="65000"/>
                        <a:lumOff val="35000"/>
                      </a:srgbClr>
                    </a:solidFill>
                    <a:effectLst>
                      <a:glow rad="38100">
                        <a:srgbClr val="FFFFFF"/>
                      </a:glow>
                    </a:effectLst>
                    <a:uLnTx/>
                    <a:uFillTx/>
                    <a:latin typeface="Meiryo UI"/>
                    <a:ea typeface="Meiryo UI"/>
                    <a:cs typeface="+mn-cs"/>
                  </a:rPr>
                  <a:t>300</a:t>
                </a:r>
                <a:r>
                  <a:rPr kumimoji="1" lang="ja-JP" altLang="en-US" sz="1100" b="0" i="0" u="none" strike="noStrike" kern="1200" cap="none" spc="0" normalizeH="0" baseline="0" noProof="0">
                    <a:ln>
                      <a:noFill/>
                    </a:ln>
                    <a:solidFill>
                      <a:srgbClr val="000000">
                        <a:lumMod val="65000"/>
                        <a:lumOff val="35000"/>
                      </a:srgbClr>
                    </a:solidFill>
                    <a:effectLst>
                      <a:glow rad="38100">
                        <a:srgbClr val="FFFFFF"/>
                      </a:glow>
                    </a:effectLst>
                    <a:uLnTx/>
                    <a:uFillTx/>
                    <a:latin typeface="Meiryo UI"/>
                    <a:ea typeface="Meiryo UI"/>
                    <a:cs typeface="+mn-cs"/>
                  </a:rPr>
                  <a:t>円</a:t>
                </a:r>
                <a:r>
                  <a:rPr kumimoji="1" lang="en-US" altLang="ja-JP" sz="1100" b="0" i="0" u="none" strike="noStrike" kern="1200" cap="none" spc="0" normalizeH="0" baseline="0" noProof="0">
                    <a:ln>
                      <a:noFill/>
                    </a:ln>
                    <a:solidFill>
                      <a:srgbClr val="000000">
                        <a:lumMod val="65000"/>
                        <a:lumOff val="35000"/>
                      </a:srgbClr>
                    </a:solidFill>
                    <a:effectLst>
                      <a:glow rad="38100">
                        <a:srgbClr val="FFFFFF"/>
                      </a:glow>
                    </a:effectLst>
                    <a:uLnTx/>
                    <a:uFillTx/>
                    <a:latin typeface="Meiryo UI"/>
                    <a:ea typeface="Meiryo UI"/>
                    <a:cs typeface="+mn-cs"/>
                  </a:rPr>
                  <a:t> </a:t>
                </a:r>
                <a:r>
                  <a:rPr kumimoji="1" lang="ja-JP" altLang="en-US" sz="1100" b="0" i="0" u="none" strike="noStrike" kern="1200" cap="none" spc="0" normalizeH="0" baseline="0" noProof="0">
                    <a:ln>
                      <a:noFill/>
                    </a:ln>
                    <a:solidFill>
                      <a:srgbClr val="000000">
                        <a:lumMod val="65000"/>
                        <a:lumOff val="35000"/>
                      </a:srgbClr>
                    </a:solidFill>
                    <a:effectLst>
                      <a:glow rad="38100">
                        <a:srgbClr val="FFFFFF"/>
                      </a:glow>
                    </a:effectLst>
                    <a:uLnTx/>
                    <a:uFillTx/>
                    <a:latin typeface="Meiryo UI"/>
                    <a:ea typeface="Meiryo UI"/>
                    <a:cs typeface="+mn-cs"/>
                  </a:rPr>
                  <a:t>請求</a:t>
                </a:r>
                <a:r>
                  <a:rPr kumimoji="1" lang="en-US" altLang="ja-JP" sz="1100" b="0" i="0" u="none" strike="noStrike" kern="1200" cap="none" spc="0" normalizeH="0" baseline="0" noProof="0">
                    <a:ln>
                      <a:noFill/>
                    </a:ln>
                    <a:solidFill>
                      <a:srgbClr val="000000">
                        <a:lumMod val="65000"/>
                        <a:lumOff val="35000"/>
                      </a:srgbClr>
                    </a:solidFill>
                    <a:effectLst>
                      <a:glow rad="38100">
                        <a:srgbClr val="FFFFFF"/>
                      </a:glow>
                    </a:effectLst>
                    <a:uLnTx/>
                    <a:uFillTx/>
                    <a:latin typeface="Meiryo UI"/>
                    <a:ea typeface="Meiryo UI"/>
                    <a:cs typeface="+mn-cs"/>
                  </a:rPr>
                  <a:t>z</a:t>
                </a:r>
                <a:r>
                  <a:rPr lang="en-US" altLang="ja-JP" sz="1100">
                    <a:solidFill>
                      <a:srgbClr val="000000">
                        <a:lumMod val="65000"/>
                        <a:lumOff val="35000"/>
                      </a:srgbClr>
                    </a:solidFill>
                    <a:effectLst>
                      <a:glow rad="38100">
                        <a:srgbClr val="FFFFFF"/>
                      </a:glow>
                    </a:effectLst>
                    <a:latin typeface="Meiryo UI"/>
                    <a:ea typeface="Meiryo UI"/>
                  </a:rPr>
                  <a:t>:</a:t>
                </a:r>
                <a:r>
                  <a:rPr kumimoji="1" lang="en-US" altLang="ja-JP" sz="1100" b="0" i="0" u="none" strike="noStrike" kern="1200" cap="none" spc="0" normalizeH="0" baseline="0" noProof="0">
                    <a:ln>
                      <a:noFill/>
                    </a:ln>
                    <a:solidFill>
                      <a:srgbClr val="000000">
                        <a:lumMod val="65000"/>
                        <a:lumOff val="35000"/>
                      </a:srgbClr>
                    </a:solidFill>
                    <a:effectLst>
                      <a:glow rad="38100">
                        <a:srgbClr val="FFFFFF"/>
                      </a:glow>
                    </a:effectLst>
                    <a:uLnTx/>
                    <a:uFillTx/>
                    <a:latin typeface="Meiryo UI"/>
                    <a:ea typeface="Meiryo UI"/>
                    <a:cs typeface="+mn-cs"/>
                  </a:rPr>
                  <a:t>100</a:t>
                </a:r>
                <a:r>
                  <a:rPr kumimoji="1" lang="ja-JP" altLang="en-US" sz="1100" b="0" i="0" u="none" strike="noStrike" kern="1200" cap="none" spc="0" normalizeH="0" baseline="0" noProof="0">
                    <a:ln>
                      <a:noFill/>
                    </a:ln>
                    <a:solidFill>
                      <a:srgbClr val="000000">
                        <a:lumMod val="65000"/>
                        <a:lumOff val="35000"/>
                      </a:srgbClr>
                    </a:solidFill>
                    <a:effectLst>
                      <a:glow rad="38100">
                        <a:srgbClr val="FFFFFF"/>
                      </a:glow>
                    </a:effectLst>
                    <a:uLnTx/>
                    <a:uFillTx/>
                    <a:latin typeface="Meiryo UI"/>
                    <a:ea typeface="Meiryo UI"/>
                    <a:cs typeface="+mn-cs"/>
                  </a:rPr>
                  <a:t>円</a:t>
                </a:r>
                <a:r>
                  <a:rPr lang="ja-JP" altLang="en-US" sz="1100">
                    <a:solidFill>
                      <a:srgbClr val="000000">
                        <a:lumMod val="65000"/>
                        <a:lumOff val="35000"/>
                      </a:srgbClr>
                    </a:solidFill>
                    <a:effectLst>
                      <a:glow rad="38100">
                        <a:srgbClr val="FFFFFF"/>
                      </a:glow>
                    </a:effectLst>
                    <a:latin typeface="Meiryo UI"/>
                    <a:ea typeface="Meiryo UI"/>
                  </a:rPr>
                  <a:t>）</a:t>
                </a:r>
                <a:r>
                  <a:rPr kumimoji="1" lang="ja-JP" altLang="en-US" sz="1100" b="0" i="0" u="none" strike="noStrike" kern="1200" cap="none" spc="0" normalizeH="0" baseline="0" noProof="0">
                    <a:ln>
                      <a:noFill/>
                    </a:ln>
                    <a:solidFill>
                      <a:srgbClr val="000000">
                        <a:lumMod val="65000"/>
                        <a:lumOff val="35000"/>
                      </a:srgbClr>
                    </a:solidFill>
                    <a:effectLst>
                      <a:glow rad="38100">
                        <a:srgbClr val="FFFFFF"/>
                      </a:glow>
                    </a:effectLst>
                    <a:uLnTx/>
                    <a:uFillTx/>
                    <a:latin typeface="Meiryo UI"/>
                    <a:ea typeface="Meiryo UI"/>
                    <a:cs typeface="+mn-cs"/>
                  </a:rPr>
                  <a:t>を入金</a:t>
                </a:r>
                <a:r>
                  <a:rPr kumimoji="1" lang="en-US" altLang="ja-JP" sz="1100" b="0" i="0" u="none" strike="noStrike" kern="1200" cap="none" spc="0" normalizeH="0" baseline="0" noProof="0">
                    <a:ln>
                      <a:noFill/>
                    </a:ln>
                    <a:solidFill>
                      <a:srgbClr val="000000">
                        <a:lumMod val="65000"/>
                        <a:lumOff val="35000"/>
                      </a:srgbClr>
                    </a:solidFill>
                    <a:effectLst>
                      <a:glow rad="38100">
                        <a:srgbClr val="FFFFFF"/>
                      </a:glow>
                    </a:effectLst>
                    <a:uLnTx/>
                    <a:uFillTx/>
                    <a:latin typeface="Meiryo UI"/>
                    <a:ea typeface="Meiryo UI"/>
                    <a:cs typeface="+mn-cs"/>
                  </a:rPr>
                  <a:t>a</a:t>
                </a:r>
                <a:r>
                  <a:rPr lang="en-US" altLang="ja-JP" sz="1100">
                    <a:solidFill>
                      <a:srgbClr val="000000">
                        <a:lumMod val="65000"/>
                        <a:lumOff val="35000"/>
                      </a:srgbClr>
                    </a:solidFill>
                    <a:effectLst>
                      <a:glow rad="38100">
                        <a:srgbClr val="FFFFFF"/>
                      </a:glow>
                    </a:effectLst>
                    <a:latin typeface="Meiryo UI"/>
                    <a:ea typeface="Meiryo UI"/>
                  </a:rPr>
                  <a:t>:</a:t>
                </a:r>
                <a:r>
                  <a:rPr kumimoji="1" lang="en-US" altLang="ja-JP" sz="1100" b="0" i="0" u="none" strike="noStrike" kern="1200" cap="none" spc="0" normalizeH="0" baseline="0" noProof="0">
                    <a:ln>
                      <a:noFill/>
                    </a:ln>
                    <a:solidFill>
                      <a:srgbClr val="000000">
                        <a:lumMod val="65000"/>
                        <a:lumOff val="35000"/>
                      </a:srgbClr>
                    </a:solidFill>
                    <a:effectLst>
                      <a:glow rad="38100">
                        <a:srgbClr val="FFFFFF"/>
                      </a:glow>
                    </a:effectLst>
                    <a:uLnTx/>
                    <a:uFillTx/>
                    <a:latin typeface="Meiryo UI"/>
                    <a:ea typeface="Meiryo UI"/>
                    <a:cs typeface="+mn-cs"/>
                  </a:rPr>
                  <a:t>700</a:t>
                </a:r>
                <a:r>
                  <a:rPr kumimoji="1" lang="ja-JP" altLang="en-US" sz="1100" b="0" i="0" u="none" strike="noStrike" kern="1200" cap="none" spc="0" normalizeH="0" baseline="0" noProof="0">
                    <a:ln>
                      <a:noFill/>
                    </a:ln>
                    <a:solidFill>
                      <a:srgbClr val="000000">
                        <a:lumMod val="65000"/>
                        <a:lumOff val="35000"/>
                      </a:srgbClr>
                    </a:solidFill>
                    <a:effectLst>
                      <a:glow rad="38100">
                        <a:srgbClr val="FFFFFF"/>
                      </a:glow>
                    </a:effectLst>
                    <a:uLnTx/>
                    <a:uFillTx/>
                    <a:latin typeface="Meiryo UI"/>
                    <a:ea typeface="Meiryo UI"/>
                    <a:cs typeface="+mn-cs"/>
                  </a:rPr>
                  <a:t>円</a:t>
                </a:r>
                <a:r>
                  <a:rPr lang="ja-JP" altLang="en-US" sz="1100">
                    <a:solidFill>
                      <a:srgbClr val="000000">
                        <a:lumMod val="65000"/>
                        <a:lumOff val="35000"/>
                      </a:srgbClr>
                    </a:solidFill>
                    <a:effectLst>
                      <a:glow rad="38100">
                        <a:srgbClr val="FFFFFF"/>
                      </a:glow>
                    </a:effectLst>
                    <a:latin typeface="Meiryo UI"/>
                    <a:ea typeface="Meiryo UI"/>
                  </a:rPr>
                  <a:t> 入金</a:t>
                </a:r>
                <a:r>
                  <a:rPr kumimoji="1" lang="en-US" altLang="ja-JP" sz="1100" b="0" i="0" u="none" strike="noStrike" kern="1200" cap="none" spc="0" normalizeH="0" baseline="0" noProof="0">
                    <a:ln>
                      <a:noFill/>
                    </a:ln>
                    <a:solidFill>
                      <a:srgbClr val="000000">
                        <a:lumMod val="65000"/>
                        <a:lumOff val="35000"/>
                      </a:srgbClr>
                    </a:solidFill>
                    <a:effectLst>
                      <a:glow rad="38100">
                        <a:srgbClr val="FFFFFF"/>
                      </a:glow>
                    </a:effectLst>
                    <a:uLnTx/>
                    <a:uFillTx/>
                    <a:latin typeface="Meiryo UI"/>
                    <a:ea typeface="Meiryo UI"/>
                    <a:cs typeface="+mn-cs"/>
                  </a:rPr>
                  <a:t>b</a:t>
                </a:r>
                <a:r>
                  <a:rPr lang="en-US" altLang="ja-JP" sz="1100">
                    <a:solidFill>
                      <a:srgbClr val="000000">
                        <a:lumMod val="65000"/>
                        <a:lumOff val="35000"/>
                      </a:srgbClr>
                    </a:solidFill>
                    <a:effectLst>
                      <a:glow rad="38100">
                        <a:srgbClr val="FFFFFF"/>
                      </a:glow>
                    </a:effectLst>
                    <a:latin typeface="Meiryo UI"/>
                    <a:ea typeface="Meiryo UI"/>
                  </a:rPr>
                  <a:t>:2</a:t>
                </a:r>
                <a:r>
                  <a:rPr kumimoji="1" lang="en-US" altLang="ja-JP" sz="1100" b="0" i="0" u="none" strike="noStrike" kern="1200" cap="none" spc="0" normalizeH="0" baseline="0" noProof="0">
                    <a:ln>
                      <a:noFill/>
                    </a:ln>
                    <a:solidFill>
                      <a:srgbClr val="000000">
                        <a:lumMod val="65000"/>
                        <a:lumOff val="35000"/>
                      </a:srgbClr>
                    </a:solidFill>
                    <a:effectLst>
                      <a:glow rad="38100">
                        <a:srgbClr val="FFFFFF"/>
                      </a:glow>
                    </a:effectLst>
                    <a:uLnTx/>
                    <a:uFillTx/>
                    <a:latin typeface="Meiryo UI"/>
                    <a:ea typeface="Meiryo UI"/>
                    <a:cs typeface="+mn-cs"/>
                  </a:rPr>
                  <a:t>00</a:t>
                </a:r>
                <a:r>
                  <a:rPr kumimoji="1" lang="ja-JP" altLang="en-US" sz="1100" b="0" i="0" u="none" strike="noStrike" kern="1200" cap="none" spc="0" normalizeH="0" baseline="0" noProof="0">
                    <a:ln>
                      <a:noFill/>
                    </a:ln>
                    <a:solidFill>
                      <a:srgbClr val="000000">
                        <a:lumMod val="65000"/>
                        <a:lumOff val="35000"/>
                      </a:srgbClr>
                    </a:solidFill>
                    <a:effectLst>
                      <a:glow rad="38100">
                        <a:srgbClr val="FFFFFF"/>
                      </a:glow>
                    </a:effectLst>
                    <a:uLnTx/>
                    <a:uFillTx/>
                    <a:latin typeface="Meiryo UI"/>
                    <a:ea typeface="Meiryo UI"/>
                    <a:cs typeface="+mn-cs"/>
                  </a:rPr>
                  <a:t>円で消込済（内訳は右図に示す）</a:t>
                </a:r>
                <a:endParaRPr kumimoji="1" lang="en-US" altLang="ja-JP" sz="1100" b="0" i="0" u="none" strike="noStrike" kern="1200" cap="none" spc="0" normalizeH="0" baseline="0" noProof="0">
                  <a:ln>
                    <a:noFill/>
                  </a:ln>
                  <a:solidFill>
                    <a:srgbClr val="000000">
                      <a:lumMod val="65000"/>
                      <a:lumOff val="35000"/>
                    </a:srgbClr>
                  </a:solidFill>
                  <a:effectLst>
                    <a:glow rad="38100">
                      <a:srgbClr val="FFFFFF"/>
                    </a:glow>
                  </a:effectLst>
                  <a:uLnTx/>
                  <a:uFillTx/>
                  <a:latin typeface="Meiryo UI"/>
                  <a:ea typeface="Meiryo UI"/>
                  <a:cs typeface="+mn-cs"/>
                </a:endParaRPr>
              </a:p>
              <a:p>
                <a:pPr marL="266700" indent="-169863">
                  <a:spcAft>
                    <a:spcPts val="300"/>
                  </a:spcAft>
                  <a:buFont typeface="Wingdings" panose="05000000000000000000" pitchFamily="2" charset="2"/>
                  <a:buChar char="ü"/>
                  <a:defRPr/>
                </a:pPr>
                <a:r>
                  <a:rPr lang="ja-JP" altLang="en-US" sz="1100">
                    <a:solidFill>
                      <a:srgbClr val="000000">
                        <a:lumMod val="65000"/>
                        <a:lumOff val="35000"/>
                      </a:srgbClr>
                    </a:solidFill>
                    <a:effectLst>
                      <a:glow rad="38100">
                        <a:srgbClr val="FFFFFF"/>
                      </a:glow>
                    </a:effectLst>
                    <a:latin typeface="Meiryo UI"/>
                    <a:ea typeface="Meiryo UI"/>
                  </a:rPr>
                  <a:t>請求</a:t>
                </a:r>
                <a:r>
                  <a:rPr lang="en-US" altLang="ja-JP" sz="1100">
                    <a:solidFill>
                      <a:srgbClr val="000000">
                        <a:lumMod val="65000"/>
                        <a:lumOff val="35000"/>
                      </a:srgbClr>
                    </a:solidFill>
                    <a:effectLst>
                      <a:glow rad="38100">
                        <a:srgbClr val="FFFFFF"/>
                      </a:glow>
                    </a:effectLst>
                    <a:latin typeface="Meiryo UI"/>
                    <a:ea typeface="Meiryo UI"/>
                  </a:rPr>
                  <a:t>y </a:t>
                </a:r>
                <a:r>
                  <a:rPr lang="ja-JP" altLang="en-US" sz="1100">
                    <a:solidFill>
                      <a:srgbClr val="000000">
                        <a:lumMod val="65000"/>
                        <a:lumOff val="35000"/>
                      </a:srgbClr>
                    </a:solidFill>
                    <a:effectLst>
                      <a:glow rad="38100">
                        <a:srgbClr val="FFFFFF"/>
                      </a:glow>
                    </a:effectLst>
                    <a:latin typeface="Meiryo UI"/>
                    <a:ea typeface="Meiryo UI"/>
                  </a:rPr>
                  <a:t>ー 入金</a:t>
                </a:r>
                <a:r>
                  <a:rPr lang="en-US" altLang="ja-JP" sz="1100">
                    <a:solidFill>
                      <a:srgbClr val="000000">
                        <a:lumMod val="65000"/>
                        <a:lumOff val="35000"/>
                      </a:srgbClr>
                    </a:solidFill>
                    <a:effectLst>
                      <a:glow rad="38100">
                        <a:srgbClr val="FFFFFF"/>
                      </a:glow>
                    </a:effectLst>
                    <a:latin typeface="Meiryo UI"/>
                    <a:ea typeface="Meiryo UI"/>
                  </a:rPr>
                  <a:t>b</a:t>
                </a:r>
                <a:r>
                  <a:rPr lang="ja-JP" altLang="en-US" sz="1100">
                    <a:solidFill>
                      <a:srgbClr val="000000">
                        <a:lumMod val="65000"/>
                        <a:lumOff val="35000"/>
                      </a:srgbClr>
                    </a:solidFill>
                    <a:effectLst>
                      <a:glow rad="38100">
                        <a:srgbClr val="FFFFFF"/>
                      </a:glow>
                    </a:effectLst>
                    <a:latin typeface="Meiryo UI"/>
                    <a:ea typeface="Meiryo UI"/>
                  </a:rPr>
                  <a:t>の消込を取消する（申請イメージは右図に示す）</a:t>
                </a:r>
                <a:endParaRPr kumimoji="1" lang="en-US" altLang="ja-JP" sz="1100" b="0" i="0" u="none" strike="noStrike" kern="1200" cap="none" spc="0" normalizeH="0" baseline="0" noProof="0">
                  <a:ln>
                    <a:noFill/>
                  </a:ln>
                  <a:solidFill>
                    <a:srgbClr val="000000">
                      <a:lumMod val="65000"/>
                      <a:lumOff val="35000"/>
                    </a:srgbClr>
                  </a:solidFill>
                  <a:effectLst>
                    <a:glow rad="38100">
                      <a:srgbClr val="FFFFFF"/>
                    </a:glow>
                  </a:effectLst>
                  <a:uLnTx/>
                  <a:uFillTx/>
                  <a:latin typeface="Meiryo UI"/>
                  <a:ea typeface="Meiryo UI"/>
                  <a:cs typeface="+mn-cs"/>
                </a:endParaRPr>
              </a:p>
            </p:txBody>
          </p:sp>
        </p:grpSp>
        <p:grpSp>
          <p:nvGrpSpPr>
            <p:cNvPr id="143" name="グループ化 142">
              <a:extLst>
                <a:ext uri="{FF2B5EF4-FFF2-40B4-BE49-F238E27FC236}">
                  <a16:creationId xmlns:a16="http://schemas.microsoft.com/office/drawing/2014/main" id="{04745A78-9667-0AE6-A06A-ADA7CBC75FF1}"/>
                </a:ext>
              </a:extLst>
            </p:cNvPr>
            <p:cNvGrpSpPr/>
            <p:nvPr/>
          </p:nvGrpSpPr>
          <p:grpSpPr>
            <a:xfrm>
              <a:off x="8753648" y="1099220"/>
              <a:ext cx="3156352" cy="638465"/>
              <a:chOff x="8857006" y="1226702"/>
              <a:chExt cx="3156352" cy="638465"/>
            </a:xfrm>
          </p:grpSpPr>
          <p:sp>
            <p:nvSpPr>
              <p:cNvPr id="126" name="正方形/長方形 125">
                <a:extLst>
                  <a:ext uri="{FF2B5EF4-FFF2-40B4-BE49-F238E27FC236}">
                    <a16:creationId xmlns:a16="http://schemas.microsoft.com/office/drawing/2014/main" id="{01ED277B-E5C3-D8B3-4EB3-CFF90A933981}"/>
                  </a:ext>
                </a:extLst>
              </p:cNvPr>
              <p:cNvSpPr/>
              <p:nvPr/>
            </p:nvSpPr>
            <p:spPr>
              <a:xfrm>
                <a:off x="8857006" y="1249933"/>
                <a:ext cx="2805759" cy="615234"/>
              </a:xfrm>
              <a:prstGeom prst="rect">
                <a:avLst/>
              </a:prstGeom>
              <a:solidFill>
                <a:schemeClr val="bg1"/>
              </a:solidFill>
              <a:ln w="952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lang="ja-JP" altLang="en-US" sz="1000">
                    <a:solidFill>
                      <a:schemeClr val="accent4">
                        <a:lumMod val="65000"/>
                        <a:lumOff val="35000"/>
                      </a:schemeClr>
                    </a:solidFill>
                    <a:latin typeface="+mn-ea"/>
                    <a:cs typeface="Hiragino Kaku Gothic Pro W3" charset="-128"/>
                  </a:rPr>
                  <a:t>入金</a:t>
                </a:r>
                <a:r>
                  <a:rPr lang="en-US" altLang="ja-JP" sz="1000">
                    <a:solidFill>
                      <a:schemeClr val="accent4">
                        <a:lumMod val="65000"/>
                        <a:lumOff val="35000"/>
                      </a:schemeClr>
                    </a:solidFill>
                    <a:latin typeface="+mn-ea"/>
                    <a:cs typeface="Hiragino Kaku Gothic Pro W3" charset="-128"/>
                  </a:rPr>
                  <a:t>b</a:t>
                </a:r>
              </a:p>
              <a:p>
                <a:r>
                  <a:rPr lang="ja-JP" altLang="en-US" sz="1000">
                    <a:solidFill>
                      <a:schemeClr val="accent4">
                        <a:lumMod val="65000"/>
                        <a:lumOff val="35000"/>
                      </a:schemeClr>
                    </a:solidFill>
                    <a:latin typeface="+mn-ea"/>
                    <a:cs typeface="Hiragino Kaku Gothic Pro W3" charset="-128"/>
                  </a:rPr>
                  <a:t>└ 請求</a:t>
                </a:r>
                <a:r>
                  <a:rPr lang="en-US" altLang="ja-JP" sz="1000">
                    <a:solidFill>
                      <a:schemeClr val="accent4">
                        <a:lumMod val="65000"/>
                        <a:lumOff val="35000"/>
                      </a:schemeClr>
                    </a:solidFill>
                    <a:latin typeface="+mn-ea"/>
                    <a:cs typeface="Hiragino Kaku Gothic Pro W3" charset="-128"/>
                  </a:rPr>
                  <a:t>y:</a:t>
                </a:r>
                <a:r>
                  <a:rPr lang="ja-JP" altLang="en-US" sz="1000">
                    <a:solidFill>
                      <a:schemeClr val="accent4">
                        <a:lumMod val="65000"/>
                        <a:lumOff val="35000"/>
                      </a:schemeClr>
                    </a:solidFill>
                    <a:latin typeface="+mn-ea"/>
                    <a:cs typeface="Hiragino Kaku Gothic Pro W3" charset="-128"/>
                  </a:rPr>
                  <a:t>請求額 </a:t>
                </a:r>
                <a:r>
                  <a:rPr lang="en-US" altLang="ja-JP" sz="1000">
                    <a:solidFill>
                      <a:schemeClr val="accent4">
                        <a:lumMod val="65000"/>
                        <a:lumOff val="35000"/>
                      </a:schemeClr>
                    </a:solidFill>
                    <a:latin typeface="+mn-ea"/>
                    <a:cs typeface="Hiragino Kaku Gothic Pro W3" charset="-128"/>
                  </a:rPr>
                  <a:t>300</a:t>
                </a:r>
                <a:r>
                  <a:rPr lang="ja-JP" altLang="en-US" sz="1000">
                    <a:solidFill>
                      <a:schemeClr val="accent4">
                        <a:lumMod val="65000"/>
                        <a:lumOff val="35000"/>
                      </a:schemeClr>
                    </a:solidFill>
                    <a:latin typeface="+mn-ea"/>
                    <a:cs typeface="Hiragino Kaku Gothic Pro W3" charset="-128"/>
                  </a:rPr>
                  <a:t> 消込額 </a:t>
                </a:r>
                <a:r>
                  <a:rPr lang="en-US" altLang="ja-JP" sz="1000">
                    <a:solidFill>
                      <a:schemeClr val="accent4">
                        <a:lumMod val="65000"/>
                        <a:lumOff val="35000"/>
                      </a:schemeClr>
                    </a:solidFill>
                    <a:latin typeface="+mn-ea"/>
                    <a:cs typeface="Hiragino Kaku Gothic Pro W3" charset="-128"/>
                  </a:rPr>
                  <a:t>100 </a:t>
                </a:r>
                <a:r>
                  <a:rPr lang="ja-JP" altLang="en-US" sz="1000">
                    <a:solidFill>
                      <a:schemeClr val="accent4">
                        <a:lumMod val="65000"/>
                        <a:lumOff val="35000"/>
                      </a:schemeClr>
                    </a:solidFill>
                    <a:latin typeface="+mn-ea"/>
                    <a:cs typeface="Hiragino Kaku Gothic Pro W3" charset="-128"/>
                  </a:rPr>
                  <a:t>統合請求</a:t>
                </a:r>
                <a:r>
                  <a:rPr lang="en-US" altLang="ja-JP" sz="1000">
                    <a:solidFill>
                      <a:schemeClr val="accent4">
                        <a:lumMod val="65000"/>
                        <a:lumOff val="35000"/>
                      </a:schemeClr>
                    </a:solidFill>
                    <a:latin typeface="+mn-ea"/>
                    <a:cs typeface="Hiragino Kaku Gothic Pro W3" charset="-128"/>
                  </a:rPr>
                  <a:t>X</a:t>
                </a:r>
                <a:r>
                  <a:rPr lang="ja-JP" altLang="en-US" sz="1000">
                    <a:solidFill>
                      <a:schemeClr val="accent4">
                        <a:lumMod val="65000"/>
                        <a:lumOff val="35000"/>
                      </a:schemeClr>
                    </a:solidFill>
                    <a:latin typeface="+mn-ea"/>
                    <a:cs typeface="Hiragino Kaku Gothic Pro W3" charset="-128"/>
                  </a:rPr>
                  <a:t> －</a:t>
                </a:r>
                <a:endParaRPr lang="en-US" altLang="ja-JP" sz="1000">
                  <a:solidFill>
                    <a:schemeClr val="accent4">
                      <a:lumMod val="65000"/>
                      <a:lumOff val="35000"/>
                    </a:schemeClr>
                  </a:solidFill>
                  <a:latin typeface="+mn-ea"/>
                  <a:cs typeface="Hiragino Kaku Gothic Pro W3" charset="-128"/>
                </a:endParaRPr>
              </a:p>
              <a:p>
                <a:r>
                  <a:rPr lang="ja-JP" altLang="en-US" sz="1000">
                    <a:solidFill>
                      <a:schemeClr val="accent4">
                        <a:lumMod val="65000"/>
                        <a:lumOff val="35000"/>
                      </a:schemeClr>
                    </a:solidFill>
                    <a:latin typeface="+mn-ea"/>
                    <a:cs typeface="Hiragino Kaku Gothic Pro W3" charset="-128"/>
                  </a:rPr>
                  <a:t>└ 請求</a:t>
                </a:r>
                <a:r>
                  <a:rPr lang="en-US" altLang="ja-JP" sz="1000">
                    <a:solidFill>
                      <a:schemeClr val="accent4">
                        <a:lumMod val="65000"/>
                        <a:lumOff val="35000"/>
                      </a:schemeClr>
                    </a:solidFill>
                    <a:latin typeface="+mn-ea"/>
                    <a:cs typeface="Hiragino Kaku Gothic Pro W3" charset="-128"/>
                  </a:rPr>
                  <a:t>z:</a:t>
                </a:r>
                <a:r>
                  <a:rPr lang="ja-JP" altLang="en-US" sz="1000">
                    <a:solidFill>
                      <a:schemeClr val="accent4">
                        <a:lumMod val="65000"/>
                        <a:lumOff val="35000"/>
                      </a:schemeClr>
                    </a:solidFill>
                    <a:latin typeface="+mn-ea"/>
                    <a:cs typeface="Hiragino Kaku Gothic Pro W3" charset="-128"/>
                  </a:rPr>
                  <a:t>請求額 </a:t>
                </a:r>
                <a:r>
                  <a:rPr lang="en-US" altLang="ja-JP" sz="1000">
                    <a:solidFill>
                      <a:schemeClr val="accent4">
                        <a:lumMod val="65000"/>
                        <a:lumOff val="35000"/>
                      </a:schemeClr>
                    </a:solidFill>
                    <a:latin typeface="+mn-ea"/>
                    <a:cs typeface="Hiragino Kaku Gothic Pro W3" charset="-128"/>
                  </a:rPr>
                  <a:t>100</a:t>
                </a:r>
                <a:r>
                  <a:rPr lang="ja-JP" altLang="en-US" sz="1000">
                    <a:solidFill>
                      <a:schemeClr val="accent4">
                        <a:lumMod val="65000"/>
                        <a:lumOff val="35000"/>
                      </a:schemeClr>
                    </a:solidFill>
                    <a:latin typeface="+mn-ea"/>
                    <a:cs typeface="Hiragino Kaku Gothic Pro W3" charset="-128"/>
                  </a:rPr>
                  <a:t> 消込額 </a:t>
                </a:r>
                <a:r>
                  <a:rPr lang="en-US" altLang="ja-JP" sz="1000">
                    <a:solidFill>
                      <a:schemeClr val="accent4">
                        <a:lumMod val="65000"/>
                        <a:lumOff val="35000"/>
                      </a:schemeClr>
                    </a:solidFill>
                    <a:latin typeface="+mn-ea"/>
                    <a:cs typeface="Hiragino Kaku Gothic Pro W3" charset="-128"/>
                  </a:rPr>
                  <a:t>100</a:t>
                </a:r>
                <a:r>
                  <a:rPr lang="ja-JP" altLang="en-US" sz="1000">
                    <a:solidFill>
                      <a:schemeClr val="accent4">
                        <a:lumMod val="65000"/>
                        <a:lumOff val="35000"/>
                      </a:schemeClr>
                    </a:solidFill>
                    <a:latin typeface="+mn-ea"/>
                    <a:cs typeface="Hiragino Kaku Gothic Pro W3" charset="-128"/>
                  </a:rPr>
                  <a:t> 統合請求</a:t>
                </a:r>
                <a:r>
                  <a:rPr lang="en-US" altLang="ja-JP" sz="1000">
                    <a:solidFill>
                      <a:schemeClr val="accent4">
                        <a:lumMod val="65000"/>
                        <a:lumOff val="35000"/>
                      </a:schemeClr>
                    </a:solidFill>
                    <a:latin typeface="+mn-ea"/>
                    <a:cs typeface="Hiragino Kaku Gothic Pro W3" charset="-128"/>
                  </a:rPr>
                  <a:t>X </a:t>
                </a:r>
                <a:r>
                  <a:rPr lang="ja-JP" altLang="en-US" sz="1000">
                    <a:solidFill>
                      <a:schemeClr val="accent4">
                        <a:lumMod val="65000"/>
                        <a:lumOff val="35000"/>
                      </a:schemeClr>
                    </a:solidFill>
                    <a:latin typeface="+mn-ea"/>
                    <a:cs typeface="Hiragino Kaku Gothic Pro W3" charset="-128"/>
                  </a:rPr>
                  <a:t>●</a:t>
                </a:r>
                <a:endParaRPr lang="en-US" altLang="ja-JP" sz="1000">
                  <a:solidFill>
                    <a:schemeClr val="accent4">
                      <a:lumMod val="65000"/>
                      <a:lumOff val="35000"/>
                    </a:schemeClr>
                  </a:solidFill>
                  <a:latin typeface="+mn-ea"/>
                  <a:cs typeface="Hiragino Kaku Gothic Pro W3" charset="-128"/>
                </a:endParaRPr>
              </a:p>
            </p:txBody>
          </p:sp>
          <p:sp>
            <p:nvSpPr>
              <p:cNvPr id="128" name="テキスト ボックス 127">
                <a:extLst>
                  <a:ext uri="{FF2B5EF4-FFF2-40B4-BE49-F238E27FC236}">
                    <a16:creationId xmlns:a16="http://schemas.microsoft.com/office/drawing/2014/main" id="{80A751DE-893F-D6DC-152F-4B9942AC8777}"/>
                  </a:ext>
                </a:extLst>
              </p:cNvPr>
              <p:cNvSpPr txBox="1"/>
              <p:nvPr/>
            </p:nvSpPr>
            <p:spPr bwMode="auto">
              <a:xfrm>
                <a:off x="9761400" y="1226702"/>
                <a:ext cx="996971" cy="246221"/>
              </a:xfrm>
              <a:prstGeom prst="rect">
                <a:avLst/>
              </a:prstGeom>
              <a:noFill/>
              <a:ln w="9525">
                <a:noFill/>
                <a:miter lim="800000"/>
                <a:headEnd/>
                <a:tailEnd/>
              </a:ln>
            </p:spPr>
            <p:txBody>
              <a:bodyPr wrap="square" anchor="ctr">
                <a:spAutoFit/>
              </a:bodyPr>
              <a:lstStyle/>
              <a:p>
                <a:pPr algn="ctr"/>
                <a:r>
                  <a:rPr lang="ja-JP" altLang="en-US" sz="1000">
                    <a:solidFill>
                      <a:schemeClr val="accent4">
                        <a:lumMod val="65000"/>
                        <a:lumOff val="35000"/>
                      </a:schemeClr>
                    </a:solidFill>
                    <a:effectLst>
                      <a:glow rad="88900">
                        <a:schemeClr val="bg1"/>
                      </a:glow>
                    </a:effectLst>
                    <a:latin typeface="+mn-ea"/>
                    <a:cs typeface="Hiragino Kaku Gothic Pro W3" charset="-128"/>
                  </a:rPr>
                  <a:t>入金内容照会</a:t>
                </a:r>
                <a:endParaRPr lang="en-US" altLang="ja-JP" sz="1000">
                  <a:solidFill>
                    <a:schemeClr val="accent4">
                      <a:lumMod val="65000"/>
                      <a:lumOff val="35000"/>
                    </a:schemeClr>
                  </a:solidFill>
                  <a:effectLst>
                    <a:glow rad="88900">
                      <a:schemeClr val="bg1"/>
                    </a:glow>
                  </a:effectLst>
                  <a:latin typeface="+mn-ea"/>
                  <a:cs typeface="Hiragino Kaku Gothic Pro W3" charset="-128"/>
                </a:endParaRPr>
              </a:p>
            </p:txBody>
          </p:sp>
          <p:sp>
            <p:nvSpPr>
              <p:cNvPr id="141" name="テキスト ボックス 140">
                <a:extLst>
                  <a:ext uri="{FF2B5EF4-FFF2-40B4-BE49-F238E27FC236}">
                    <a16:creationId xmlns:a16="http://schemas.microsoft.com/office/drawing/2014/main" id="{5B8807AF-5764-FCBE-0387-F874FEE0D3FB}"/>
                  </a:ext>
                </a:extLst>
              </p:cNvPr>
              <p:cNvSpPr txBox="1"/>
              <p:nvPr/>
            </p:nvSpPr>
            <p:spPr bwMode="auto">
              <a:xfrm rot="1754380">
                <a:off x="11107021" y="1238594"/>
                <a:ext cx="906337" cy="225136"/>
              </a:xfrm>
              <a:prstGeom prst="roundRect">
                <a:avLst/>
              </a:prstGeom>
              <a:solidFill>
                <a:srgbClr val="C7D3DF"/>
              </a:solidFill>
              <a:ln w="9525">
                <a:noFill/>
                <a:miter lim="800000"/>
                <a:headEnd/>
                <a:tailEnd/>
              </a:ln>
            </p:spPr>
            <p:txBody>
              <a:bodyPr wrap="square" anchor="ctr">
                <a:spAutoFit/>
              </a:bodyPr>
              <a:lstStyle/>
              <a:p>
                <a:pPr algn="ctr"/>
                <a:r>
                  <a:rPr lang="ja-JP" altLang="en-US" sz="1000">
                    <a:solidFill>
                      <a:schemeClr val="accent4">
                        <a:lumMod val="65000"/>
                        <a:lumOff val="35000"/>
                      </a:schemeClr>
                    </a:solidFill>
                    <a:effectLst>
                      <a:glow rad="88900">
                        <a:schemeClr val="bg1"/>
                      </a:glow>
                    </a:effectLst>
                    <a:latin typeface="+mn-ea"/>
                    <a:cs typeface="Hiragino Kaku Gothic Pro W3" charset="-128"/>
                  </a:rPr>
                  <a:t>申請イメージ</a:t>
                </a:r>
                <a:endParaRPr lang="en-US" altLang="ja-JP" sz="1000">
                  <a:solidFill>
                    <a:schemeClr val="accent4">
                      <a:lumMod val="65000"/>
                      <a:lumOff val="35000"/>
                    </a:schemeClr>
                  </a:solidFill>
                  <a:effectLst>
                    <a:glow rad="88900">
                      <a:schemeClr val="bg1"/>
                    </a:glow>
                  </a:effectLst>
                  <a:latin typeface="+mn-ea"/>
                  <a:cs typeface="Hiragino Kaku Gothic Pro W3" charset="-128"/>
                </a:endParaRPr>
              </a:p>
            </p:txBody>
          </p:sp>
        </p:grpSp>
        <p:grpSp>
          <p:nvGrpSpPr>
            <p:cNvPr id="151" name="グループ化 150">
              <a:extLst>
                <a:ext uri="{FF2B5EF4-FFF2-40B4-BE49-F238E27FC236}">
                  <a16:creationId xmlns:a16="http://schemas.microsoft.com/office/drawing/2014/main" id="{5134B381-B75C-85B7-7A99-1FD0CEA36B93}"/>
                </a:ext>
              </a:extLst>
            </p:cNvPr>
            <p:cNvGrpSpPr/>
            <p:nvPr/>
          </p:nvGrpSpPr>
          <p:grpSpPr>
            <a:xfrm>
              <a:off x="6738434" y="1057985"/>
              <a:ext cx="1964733" cy="707886"/>
              <a:chOff x="6929750" y="1057985"/>
              <a:chExt cx="1964733" cy="707886"/>
            </a:xfrm>
          </p:grpSpPr>
          <p:sp>
            <p:nvSpPr>
              <p:cNvPr id="140" name="テキスト ボックス 139">
                <a:extLst>
                  <a:ext uri="{FF2B5EF4-FFF2-40B4-BE49-F238E27FC236}">
                    <a16:creationId xmlns:a16="http://schemas.microsoft.com/office/drawing/2014/main" id="{B56FEA75-DE9D-EB0A-DA38-0FB5DAA2858E}"/>
                  </a:ext>
                </a:extLst>
              </p:cNvPr>
              <p:cNvSpPr txBox="1"/>
              <p:nvPr/>
            </p:nvSpPr>
            <p:spPr bwMode="auto">
              <a:xfrm>
                <a:off x="6929750" y="1057985"/>
                <a:ext cx="1623600" cy="707886"/>
              </a:xfrm>
              <a:prstGeom prst="rect">
                <a:avLst/>
              </a:prstGeom>
              <a:solidFill>
                <a:schemeClr val="bg1"/>
              </a:solidFill>
              <a:ln w="9525">
                <a:solidFill>
                  <a:schemeClr val="bg1">
                    <a:lumMod val="50000"/>
                  </a:schemeClr>
                </a:solidFill>
                <a:miter lim="800000"/>
                <a:headEnd/>
                <a:tailEnd/>
              </a:ln>
              <a:effectLst>
                <a:outerShdw blurRad="50800" dist="38100" dir="2700000" algn="tl" rotWithShape="0">
                  <a:prstClr val="black">
                    <a:alpha val="40000"/>
                  </a:prstClr>
                </a:outerShdw>
              </a:effectLst>
            </p:spPr>
            <p:txBody>
              <a:bodyPr wrap="square">
                <a:spAutoFit/>
              </a:bodyPr>
              <a:lstStyle/>
              <a:p>
                <a:pPr>
                  <a:defRPr/>
                </a:pPr>
                <a:r>
                  <a:rPr lang="ja-JP" altLang="en-US" sz="1000">
                    <a:solidFill>
                      <a:schemeClr val="accent4">
                        <a:lumMod val="65000"/>
                        <a:lumOff val="35000"/>
                      </a:schemeClr>
                    </a:solidFill>
                    <a:latin typeface="+mn-ea"/>
                    <a:cs typeface="Hiragino Kaku Gothic Pro W3" charset="-128"/>
                  </a:rPr>
                  <a:t>請求</a:t>
                </a:r>
                <a:r>
                  <a:rPr lang="en-US" altLang="ja-JP" sz="1000">
                    <a:solidFill>
                      <a:schemeClr val="accent4">
                        <a:lumMod val="65000"/>
                        <a:lumOff val="35000"/>
                      </a:schemeClr>
                    </a:solidFill>
                    <a:latin typeface="+mn-ea"/>
                    <a:cs typeface="Hiragino Kaku Gothic Pro W3" charset="-128"/>
                  </a:rPr>
                  <a:t>x</a:t>
                </a:r>
                <a:r>
                  <a:rPr lang="ja-JP" altLang="en-US" sz="1000">
                    <a:solidFill>
                      <a:schemeClr val="accent4">
                        <a:lumMod val="65000"/>
                        <a:lumOff val="35000"/>
                      </a:schemeClr>
                    </a:solidFill>
                    <a:latin typeface="+mn-ea"/>
                    <a:cs typeface="Hiragino Kaku Gothic Pro W3" charset="-128"/>
                  </a:rPr>
                  <a:t>－入金</a:t>
                </a:r>
                <a:r>
                  <a:rPr lang="en-US" altLang="ja-JP" sz="1000">
                    <a:solidFill>
                      <a:schemeClr val="accent4">
                        <a:lumMod val="65000"/>
                        <a:lumOff val="35000"/>
                      </a:schemeClr>
                    </a:solidFill>
                    <a:latin typeface="+mn-ea"/>
                    <a:cs typeface="Hiragino Kaku Gothic Pro W3" charset="-128"/>
                  </a:rPr>
                  <a:t>a:500</a:t>
                </a:r>
                <a:r>
                  <a:rPr lang="ja-JP" altLang="en-US" sz="1000">
                    <a:solidFill>
                      <a:schemeClr val="accent4">
                        <a:lumMod val="65000"/>
                        <a:lumOff val="35000"/>
                      </a:schemeClr>
                    </a:solidFill>
                    <a:latin typeface="+mn-ea"/>
                    <a:cs typeface="Hiragino Kaku Gothic Pro W3" charset="-128"/>
                  </a:rPr>
                  <a:t>円</a:t>
                </a:r>
                <a:endParaRPr lang="en-US" altLang="ja-JP" sz="1000">
                  <a:solidFill>
                    <a:schemeClr val="accent4">
                      <a:lumMod val="65000"/>
                      <a:lumOff val="35000"/>
                    </a:schemeClr>
                  </a:solidFill>
                  <a:latin typeface="+mn-ea"/>
                  <a:cs typeface="Hiragino Kaku Gothic Pro W3" charset="-128"/>
                </a:endParaRPr>
              </a:p>
              <a:p>
                <a:pPr>
                  <a:defRPr/>
                </a:pPr>
                <a:r>
                  <a:rPr lang="ja-JP" altLang="en-US" sz="1000">
                    <a:solidFill>
                      <a:schemeClr val="accent4">
                        <a:lumMod val="65000"/>
                        <a:lumOff val="35000"/>
                      </a:schemeClr>
                    </a:solidFill>
                    <a:latin typeface="+mn-ea"/>
                    <a:cs typeface="Hiragino Kaku Gothic Pro W3" charset="-128"/>
                  </a:rPr>
                  <a:t>請求</a:t>
                </a:r>
                <a:r>
                  <a:rPr lang="en-US" altLang="ja-JP" sz="1000">
                    <a:solidFill>
                      <a:schemeClr val="accent4">
                        <a:lumMod val="65000"/>
                        <a:lumOff val="35000"/>
                      </a:schemeClr>
                    </a:solidFill>
                    <a:latin typeface="+mn-ea"/>
                    <a:cs typeface="Hiragino Kaku Gothic Pro W3" charset="-128"/>
                  </a:rPr>
                  <a:t>y</a:t>
                </a:r>
                <a:r>
                  <a:rPr lang="ja-JP" altLang="en-US" sz="1000">
                    <a:solidFill>
                      <a:schemeClr val="accent4">
                        <a:lumMod val="65000"/>
                        <a:lumOff val="35000"/>
                      </a:schemeClr>
                    </a:solidFill>
                    <a:latin typeface="+mn-ea"/>
                    <a:cs typeface="Hiragino Kaku Gothic Pro W3" charset="-128"/>
                  </a:rPr>
                  <a:t>－入金</a:t>
                </a:r>
                <a:r>
                  <a:rPr lang="en-US" altLang="ja-JP" sz="1000">
                    <a:solidFill>
                      <a:schemeClr val="accent4">
                        <a:lumMod val="65000"/>
                        <a:lumOff val="35000"/>
                      </a:schemeClr>
                    </a:solidFill>
                    <a:latin typeface="+mn-ea"/>
                    <a:cs typeface="Hiragino Kaku Gothic Pro W3" charset="-128"/>
                  </a:rPr>
                  <a:t>a:200</a:t>
                </a:r>
                <a:r>
                  <a:rPr lang="ja-JP" altLang="en-US" sz="1000">
                    <a:solidFill>
                      <a:schemeClr val="accent4">
                        <a:lumMod val="65000"/>
                        <a:lumOff val="35000"/>
                      </a:schemeClr>
                    </a:solidFill>
                    <a:latin typeface="+mn-ea"/>
                    <a:cs typeface="Hiragino Kaku Gothic Pro W3" charset="-128"/>
                  </a:rPr>
                  <a:t>円</a:t>
                </a:r>
                <a:endParaRPr lang="en-US" altLang="ja-JP" sz="1000">
                  <a:solidFill>
                    <a:schemeClr val="accent4">
                      <a:lumMod val="65000"/>
                      <a:lumOff val="35000"/>
                    </a:schemeClr>
                  </a:solidFill>
                  <a:latin typeface="+mn-ea"/>
                  <a:cs typeface="Hiragino Kaku Gothic Pro W3" charset="-128"/>
                </a:endParaRPr>
              </a:p>
              <a:p>
                <a:pPr>
                  <a:defRPr/>
                </a:pPr>
                <a:r>
                  <a:rPr lang="ja-JP" altLang="en-US" sz="1000">
                    <a:solidFill>
                      <a:schemeClr val="accent4">
                        <a:lumMod val="65000"/>
                        <a:lumOff val="35000"/>
                      </a:schemeClr>
                    </a:solidFill>
                    <a:latin typeface="+mn-ea"/>
                    <a:cs typeface="Hiragino Kaku Gothic Pro W3" charset="-128"/>
                  </a:rPr>
                  <a:t>請求</a:t>
                </a:r>
                <a:r>
                  <a:rPr lang="en-US" altLang="ja-JP" sz="1000">
                    <a:solidFill>
                      <a:schemeClr val="accent4">
                        <a:lumMod val="65000"/>
                        <a:lumOff val="35000"/>
                      </a:schemeClr>
                    </a:solidFill>
                    <a:latin typeface="+mn-ea"/>
                    <a:cs typeface="Hiragino Kaku Gothic Pro W3" charset="-128"/>
                  </a:rPr>
                  <a:t>y</a:t>
                </a:r>
                <a:r>
                  <a:rPr lang="ja-JP" altLang="en-US" sz="1000">
                    <a:solidFill>
                      <a:schemeClr val="accent4">
                        <a:lumMod val="65000"/>
                        <a:lumOff val="35000"/>
                      </a:schemeClr>
                    </a:solidFill>
                    <a:latin typeface="+mn-ea"/>
                    <a:cs typeface="Hiragino Kaku Gothic Pro W3" charset="-128"/>
                  </a:rPr>
                  <a:t>－入金</a:t>
                </a:r>
                <a:r>
                  <a:rPr lang="en-US" altLang="ja-JP" sz="1000">
                    <a:solidFill>
                      <a:schemeClr val="accent4">
                        <a:lumMod val="65000"/>
                        <a:lumOff val="35000"/>
                      </a:schemeClr>
                    </a:solidFill>
                    <a:latin typeface="+mn-ea"/>
                    <a:cs typeface="Hiragino Kaku Gothic Pro W3" charset="-128"/>
                  </a:rPr>
                  <a:t>b:100</a:t>
                </a:r>
                <a:r>
                  <a:rPr lang="ja-JP" altLang="en-US" sz="1000">
                    <a:solidFill>
                      <a:schemeClr val="accent4">
                        <a:lumMod val="65000"/>
                        <a:lumOff val="35000"/>
                      </a:schemeClr>
                    </a:solidFill>
                    <a:latin typeface="+mn-ea"/>
                    <a:cs typeface="Hiragino Kaku Gothic Pro W3" charset="-128"/>
                  </a:rPr>
                  <a:t>円</a:t>
                </a:r>
                <a:endParaRPr lang="en-US" altLang="ja-JP" sz="1000">
                  <a:solidFill>
                    <a:schemeClr val="accent4">
                      <a:lumMod val="65000"/>
                      <a:lumOff val="35000"/>
                    </a:schemeClr>
                  </a:solidFill>
                  <a:latin typeface="+mn-ea"/>
                  <a:cs typeface="Hiragino Kaku Gothic Pro W3" charset="-128"/>
                </a:endParaRPr>
              </a:p>
              <a:p>
                <a:pPr>
                  <a:defRPr/>
                </a:pPr>
                <a:r>
                  <a:rPr lang="ja-JP" altLang="en-US" sz="1000">
                    <a:solidFill>
                      <a:schemeClr val="accent4">
                        <a:lumMod val="65000"/>
                        <a:lumOff val="35000"/>
                      </a:schemeClr>
                    </a:solidFill>
                    <a:latin typeface="+mn-ea"/>
                    <a:cs typeface="Hiragino Kaku Gothic Pro W3" charset="-128"/>
                  </a:rPr>
                  <a:t>請求</a:t>
                </a:r>
                <a:r>
                  <a:rPr lang="en-US" altLang="ja-JP" sz="1000">
                    <a:solidFill>
                      <a:schemeClr val="accent4">
                        <a:lumMod val="65000"/>
                        <a:lumOff val="35000"/>
                      </a:schemeClr>
                    </a:solidFill>
                    <a:latin typeface="+mn-ea"/>
                    <a:cs typeface="Hiragino Kaku Gothic Pro W3" charset="-128"/>
                  </a:rPr>
                  <a:t>z</a:t>
                </a:r>
                <a:r>
                  <a:rPr lang="ja-JP" altLang="en-US" sz="1000">
                    <a:solidFill>
                      <a:schemeClr val="accent4">
                        <a:lumMod val="65000"/>
                        <a:lumOff val="35000"/>
                      </a:schemeClr>
                    </a:solidFill>
                    <a:latin typeface="+mn-ea"/>
                    <a:cs typeface="Hiragino Kaku Gothic Pro W3" charset="-128"/>
                  </a:rPr>
                  <a:t>－入金</a:t>
                </a:r>
                <a:r>
                  <a:rPr lang="en-US" altLang="ja-JP" sz="1000">
                    <a:solidFill>
                      <a:schemeClr val="accent4">
                        <a:lumMod val="65000"/>
                        <a:lumOff val="35000"/>
                      </a:schemeClr>
                    </a:solidFill>
                    <a:latin typeface="+mn-ea"/>
                    <a:cs typeface="Hiragino Kaku Gothic Pro W3" charset="-128"/>
                  </a:rPr>
                  <a:t>b:100</a:t>
                </a:r>
                <a:r>
                  <a:rPr lang="ja-JP" altLang="en-US" sz="1000">
                    <a:solidFill>
                      <a:schemeClr val="accent4">
                        <a:lumMod val="65000"/>
                        <a:lumOff val="35000"/>
                      </a:schemeClr>
                    </a:solidFill>
                    <a:latin typeface="+mn-ea"/>
                    <a:cs typeface="Hiragino Kaku Gothic Pro W3" charset="-128"/>
                  </a:rPr>
                  <a:t>円</a:t>
                </a:r>
                <a:endParaRPr kumimoji="1" lang="en-US" altLang="ja-JP" sz="1000" b="0" i="0" u="none" strike="noStrike" kern="1200" cap="none" spc="0" normalizeH="0" baseline="0" noProof="0">
                  <a:ln>
                    <a:noFill/>
                  </a:ln>
                  <a:solidFill>
                    <a:srgbClr val="000000">
                      <a:lumMod val="65000"/>
                      <a:lumOff val="35000"/>
                    </a:srgbClr>
                  </a:solidFill>
                  <a:effectLst>
                    <a:glow rad="38100">
                      <a:srgbClr val="FFFFFF"/>
                    </a:glow>
                  </a:effectLst>
                  <a:uLnTx/>
                  <a:uFillTx/>
                  <a:latin typeface="Meiryo UI"/>
                  <a:ea typeface="Meiryo UI"/>
                  <a:cs typeface="+mn-cs"/>
                </a:endParaRPr>
              </a:p>
            </p:txBody>
          </p:sp>
          <p:sp>
            <p:nvSpPr>
              <p:cNvPr id="144" name="テキスト ボックス 143">
                <a:extLst>
                  <a:ext uri="{FF2B5EF4-FFF2-40B4-BE49-F238E27FC236}">
                    <a16:creationId xmlns:a16="http://schemas.microsoft.com/office/drawing/2014/main" id="{CC1AEE58-BC5A-3FAE-E19B-5BFFAF37953A}"/>
                  </a:ext>
                </a:extLst>
              </p:cNvPr>
              <p:cNvSpPr txBox="1"/>
              <p:nvPr/>
            </p:nvSpPr>
            <p:spPr bwMode="auto">
              <a:xfrm rot="1754380">
                <a:off x="8145443" y="1066830"/>
                <a:ext cx="749040" cy="225136"/>
              </a:xfrm>
              <a:prstGeom prst="roundRect">
                <a:avLst/>
              </a:prstGeom>
              <a:solidFill>
                <a:srgbClr val="C7D3DF"/>
              </a:solidFill>
              <a:ln w="9525">
                <a:noFill/>
                <a:miter lim="800000"/>
                <a:headEnd/>
                <a:tailEnd/>
              </a:ln>
            </p:spPr>
            <p:txBody>
              <a:bodyPr wrap="square" anchor="ctr">
                <a:spAutoFit/>
              </a:bodyPr>
              <a:lstStyle/>
              <a:p>
                <a:pPr algn="ctr"/>
                <a:r>
                  <a:rPr lang="ja-JP" altLang="en-US" sz="1000">
                    <a:solidFill>
                      <a:schemeClr val="accent4">
                        <a:lumMod val="65000"/>
                        <a:lumOff val="35000"/>
                      </a:schemeClr>
                    </a:solidFill>
                    <a:effectLst>
                      <a:glow rad="88900">
                        <a:schemeClr val="bg1"/>
                      </a:glow>
                    </a:effectLst>
                    <a:latin typeface="+mn-ea"/>
                    <a:cs typeface="Hiragino Kaku Gothic Pro W3" charset="-128"/>
                  </a:rPr>
                  <a:t>消込結果</a:t>
                </a:r>
                <a:endParaRPr lang="en-US" altLang="ja-JP" sz="1000">
                  <a:solidFill>
                    <a:schemeClr val="accent4">
                      <a:lumMod val="65000"/>
                      <a:lumOff val="35000"/>
                    </a:schemeClr>
                  </a:solidFill>
                  <a:effectLst>
                    <a:glow rad="88900">
                      <a:schemeClr val="bg1"/>
                    </a:glow>
                  </a:effectLst>
                  <a:latin typeface="+mn-ea"/>
                  <a:cs typeface="Hiragino Kaku Gothic Pro W3" charset="-128"/>
                </a:endParaRPr>
              </a:p>
            </p:txBody>
          </p:sp>
        </p:grpSp>
      </p:grpSp>
      <p:sp>
        <p:nvSpPr>
          <p:cNvPr id="26" name="正方形/長方形 25">
            <a:extLst>
              <a:ext uri="{FF2B5EF4-FFF2-40B4-BE49-F238E27FC236}">
                <a16:creationId xmlns:a16="http://schemas.microsoft.com/office/drawing/2014/main" id="{3524F08C-5664-31A2-31DE-7603D3D31D19}"/>
              </a:ext>
            </a:extLst>
          </p:cNvPr>
          <p:cNvSpPr/>
          <p:nvPr/>
        </p:nvSpPr>
        <p:spPr>
          <a:xfrm>
            <a:off x="265479" y="2170054"/>
            <a:ext cx="1044000" cy="1368000"/>
          </a:xfrm>
          <a:prstGeom prst="rect">
            <a:avLst/>
          </a:prstGeom>
          <a:solidFill>
            <a:schemeClr val="bg1"/>
          </a:solidFill>
          <a:ln w="952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100">
                <a:solidFill>
                  <a:schemeClr val="tx1">
                    <a:lumMod val="65000"/>
                    <a:lumOff val="35000"/>
                  </a:schemeClr>
                </a:solidFill>
                <a:latin typeface="+mn-ea"/>
                <a:cs typeface="Hiragino Kaku Gothic Pro W3" charset="-128"/>
              </a:rPr>
              <a:t>請求書＃</a:t>
            </a:r>
            <a:endParaRPr lang="en-US" altLang="ja-JP" sz="1100">
              <a:solidFill>
                <a:schemeClr val="tx1">
                  <a:lumMod val="65000"/>
                  <a:lumOff val="35000"/>
                </a:schemeClr>
              </a:solidFill>
              <a:latin typeface="+mn-ea"/>
              <a:cs typeface="Hiragino Kaku Gothic Pro W3" charset="-128"/>
            </a:endParaRPr>
          </a:p>
          <a:p>
            <a:pPr algn="ctr"/>
            <a:r>
              <a:rPr lang="ja-JP" altLang="en-US" sz="1100">
                <a:solidFill>
                  <a:schemeClr val="tx1">
                    <a:lumMod val="65000"/>
                    <a:lumOff val="35000"/>
                  </a:schemeClr>
                </a:solidFill>
                <a:latin typeface="+mn-ea"/>
                <a:cs typeface="Hiragino Kaku Gothic Pro W3" charset="-128"/>
              </a:rPr>
              <a:t>指定の場合</a:t>
            </a:r>
            <a:endParaRPr kumimoji="1" lang="ja-JP" altLang="en-US" sz="1100">
              <a:solidFill>
                <a:schemeClr val="tx1">
                  <a:lumMod val="65000"/>
                  <a:lumOff val="35000"/>
                </a:schemeClr>
              </a:solidFill>
              <a:latin typeface="+mn-ea"/>
              <a:cs typeface="Hiragino Kaku Gothic Pro W3" charset="-128"/>
            </a:endParaRPr>
          </a:p>
        </p:txBody>
      </p:sp>
      <p:sp>
        <p:nvSpPr>
          <p:cNvPr id="60" name="正方形/長方形 59">
            <a:extLst>
              <a:ext uri="{FF2B5EF4-FFF2-40B4-BE49-F238E27FC236}">
                <a16:creationId xmlns:a16="http://schemas.microsoft.com/office/drawing/2014/main" id="{933005A7-B303-3304-E0C7-CD99D06234F7}"/>
              </a:ext>
            </a:extLst>
          </p:cNvPr>
          <p:cNvSpPr/>
          <p:nvPr/>
        </p:nvSpPr>
        <p:spPr>
          <a:xfrm>
            <a:off x="265479" y="3617644"/>
            <a:ext cx="1044000" cy="1368000"/>
          </a:xfrm>
          <a:prstGeom prst="rect">
            <a:avLst/>
          </a:prstGeom>
          <a:solidFill>
            <a:schemeClr val="bg1"/>
          </a:solidFill>
          <a:ln w="952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100">
                <a:solidFill>
                  <a:schemeClr val="tx1">
                    <a:lumMod val="65000"/>
                    <a:lumOff val="35000"/>
                  </a:schemeClr>
                </a:solidFill>
                <a:latin typeface="+mn-ea"/>
                <a:cs typeface="Hiragino Kaku Gothic Pro W3" charset="-128"/>
              </a:rPr>
              <a:t>請求＃</a:t>
            </a:r>
            <a:endParaRPr lang="en-US" altLang="ja-JP" sz="1100">
              <a:solidFill>
                <a:schemeClr val="tx1">
                  <a:lumMod val="65000"/>
                  <a:lumOff val="35000"/>
                </a:schemeClr>
              </a:solidFill>
              <a:latin typeface="+mn-ea"/>
              <a:cs typeface="Hiragino Kaku Gothic Pro W3" charset="-128"/>
            </a:endParaRPr>
          </a:p>
          <a:p>
            <a:pPr algn="ctr"/>
            <a:r>
              <a:rPr lang="ja-JP" altLang="en-US" sz="1100">
                <a:solidFill>
                  <a:schemeClr val="tx1">
                    <a:lumMod val="65000"/>
                    <a:lumOff val="35000"/>
                  </a:schemeClr>
                </a:solidFill>
                <a:latin typeface="+mn-ea"/>
                <a:cs typeface="Hiragino Kaku Gothic Pro W3" charset="-128"/>
              </a:rPr>
              <a:t>指定の場合</a:t>
            </a:r>
            <a:endParaRPr kumimoji="1" lang="ja-JP" altLang="en-US" sz="1100">
              <a:solidFill>
                <a:schemeClr val="tx1">
                  <a:lumMod val="65000"/>
                  <a:lumOff val="35000"/>
                </a:schemeClr>
              </a:solidFill>
              <a:latin typeface="+mn-ea"/>
              <a:cs typeface="Hiragino Kaku Gothic Pro W3" charset="-128"/>
            </a:endParaRPr>
          </a:p>
        </p:txBody>
      </p:sp>
      <p:sp>
        <p:nvSpPr>
          <p:cNvPr id="79" name="正方形/長方形 78">
            <a:extLst>
              <a:ext uri="{FF2B5EF4-FFF2-40B4-BE49-F238E27FC236}">
                <a16:creationId xmlns:a16="http://schemas.microsoft.com/office/drawing/2014/main" id="{1D543677-9E6B-3404-48E4-8D775BB09746}"/>
              </a:ext>
            </a:extLst>
          </p:cNvPr>
          <p:cNvSpPr/>
          <p:nvPr/>
        </p:nvSpPr>
        <p:spPr>
          <a:xfrm>
            <a:off x="265479" y="5065234"/>
            <a:ext cx="1044000" cy="1368000"/>
          </a:xfrm>
          <a:prstGeom prst="rect">
            <a:avLst/>
          </a:prstGeom>
          <a:solidFill>
            <a:schemeClr val="bg1"/>
          </a:solidFill>
          <a:ln w="952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100">
                <a:solidFill>
                  <a:schemeClr val="tx1">
                    <a:lumMod val="65000"/>
                    <a:lumOff val="35000"/>
                  </a:schemeClr>
                </a:solidFill>
                <a:latin typeface="+mn-ea"/>
                <a:cs typeface="Hiragino Kaku Gothic Pro W3" charset="-128"/>
              </a:rPr>
              <a:t>請求＃</a:t>
            </a:r>
            <a:endParaRPr lang="en-US" altLang="ja-JP" sz="1100">
              <a:solidFill>
                <a:schemeClr val="tx1">
                  <a:lumMod val="65000"/>
                  <a:lumOff val="35000"/>
                </a:schemeClr>
              </a:solidFill>
              <a:latin typeface="+mn-ea"/>
              <a:cs typeface="Hiragino Kaku Gothic Pro W3" charset="-128"/>
            </a:endParaRPr>
          </a:p>
          <a:p>
            <a:pPr algn="ctr"/>
            <a:r>
              <a:rPr lang="en-US" altLang="ja-JP" sz="1100">
                <a:solidFill>
                  <a:schemeClr val="tx1">
                    <a:lumMod val="65000"/>
                    <a:lumOff val="35000"/>
                  </a:schemeClr>
                </a:solidFill>
                <a:latin typeface="+mn-ea"/>
                <a:cs typeface="Hiragino Kaku Gothic Pro W3" charset="-128"/>
              </a:rPr>
              <a:t>×</a:t>
            </a:r>
            <a:r>
              <a:rPr lang="ja-JP" altLang="en-US" sz="1100">
                <a:solidFill>
                  <a:schemeClr val="tx1">
                    <a:lumMod val="65000"/>
                    <a:lumOff val="35000"/>
                  </a:schemeClr>
                </a:solidFill>
                <a:latin typeface="+mn-ea"/>
                <a:cs typeface="Hiragino Kaku Gothic Pro W3" charset="-128"/>
              </a:rPr>
              <a:t>入金＃</a:t>
            </a:r>
            <a:endParaRPr lang="en-US" altLang="ja-JP" sz="1100">
              <a:solidFill>
                <a:schemeClr val="tx1">
                  <a:lumMod val="65000"/>
                  <a:lumOff val="35000"/>
                </a:schemeClr>
              </a:solidFill>
              <a:latin typeface="+mn-ea"/>
              <a:cs typeface="Hiragino Kaku Gothic Pro W3" charset="-128"/>
            </a:endParaRPr>
          </a:p>
          <a:p>
            <a:pPr algn="ctr"/>
            <a:r>
              <a:rPr lang="ja-JP" altLang="en-US" sz="1100">
                <a:solidFill>
                  <a:schemeClr val="tx1">
                    <a:lumMod val="65000"/>
                    <a:lumOff val="35000"/>
                  </a:schemeClr>
                </a:solidFill>
                <a:latin typeface="+mn-ea"/>
                <a:cs typeface="Hiragino Kaku Gothic Pro W3" charset="-128"/>
              </a:rPr>
              <a:t>指定の場合</a:t>
            </a:r>
            <a:endParaRPr kumimoji="1" lang="ja-JP" altLang="en-US" sz="1100">
              <a:solidFill>
                <a:schemeClr val="tx1">
                  <a:lumMod val="65000"/>
                  <a:lumOff val="35000"/>
                </a:schemeClr>
              </a:solidFill>
              <a:latin typeface="+mn-ea"/>
              <a:cs typeface="Hiragino Kaku Gothic Pro W3" charset="-128"/>
            </a:endParaRPr>
          </a:p>
        </p:txBody>
      </p:sp>
      <p:grpSp>
        <p:nvGrpSpPr>
          <p:cNvPr id="103" name="グループ化 102">
            <a:extLst>
              <a:ext uri="{FF2B5EF4-FFF2-40B4-BE49-F238E27FC236}">
                <a16:creationId xmlns:a16="http://schemas.microsoft.com/office/drawing/2014/main" id="{BD547606-672A-14CF-4A35-1BE195895039}"/>
              </a:ext>
            </a:extLst>
          </p:cNvPr>
          <p:cNvGrpSpPr/>
          <p:nvPr/>
        </p:nvGrpSpPr>
        <p:grpSpPr>
          <a:xfrm>
            <a:off x="265479" y="1787233"/>
            <a:ext cx="1044000" cy="335057"/>
            <a:chOff x="2375249" y="2329382"/>
            <a:chExt cx="6598800" cy="304151"/>
          </a:xfrm>
        </p:grpSpPr>
        <p:cxnSp>
          <p:nvCxnSpPr>
            <p:cNvPr id="104" name="直線コネクタ 103">
              <a:extLst>
                <a:ext uri="{FF2B5EF4-FFF2-40B4-BE49-F238E27FC236}">
                  <a16:creationId xmlns:a16="http://schemas.microsoft.com/office/drawing/2014/main" id="{B994320E-0B2F-6229-0198-33394363F07A}"/>
                </a:ext>
              </a:extLst>
            </p:cNvPr>
            <p:cNvCxnSpPr>
              <a:cxnSpLocks/>
            </p:cNvCxnSpPr>
            <p:nvPr/>
          </p:nvCxnSpPr>
          <p:spPr>
            <a:xfrm>
              <a:off x="2375249" y="2619458"/>
              <a:ext cx="6598800" cy="0"/>
            </a:xfrm>
            <a:prstGeom prst="line">
              <a:avLst/>
            </a:prstGeom>
            <a:ln>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05" name="正方形/長方形 104">
              <a:extLst>
                <a:ext uri="{FF2B5EF4-FFF2-40B4-BE49-F238E27FC236}">
                  <a16:creationId xmlns:a16="http://schemas.microsoft.com/office/drawing/2014/main" id="{04B91FF2-987B-B1F1-1477-266C746536FC}"/>
                </a:ext>
              </a:extLst>
            </p:cNvPr>
            <p:cNvSpPr/>
            <p:nvPr/>
          </p:nvSpPr>
          <p:spPr>
            <a:xfrm>
              <a:off x="2375249" y="2329382"/>
              <a:ext cx="6598800" cy="30415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050">
                  <a:solidFill>
                    <a:schemeClr val="tx1">
                      <a:lumMod val="65000"/>
                      <a:lumOff val="35000"/>
                    </a:schemeClr>
                  </a:solidFill>
                  <a:latin typeface="+mn-ea"/>
                  <a:cs typeface="Hiragino Kaku Gothic Pro W3" charset="-128"/>
                </a:rPr>
                <a:t>ツール指定方法</a:t>
              </a:r>
              <a:endParaRPr kumimoji="1" lang="en-US" altLang="ja-JP" sz="1050">
                <a:solidFill>
                  <a:schemeClr val="tx1">
                    <a:lumMod val="65000"/>
                    <a:lumOff val="35000"/>
                  </a:schemeClr>
                </a:solidFill>
                <a:latin typeface="+mn-ea"/>
                <a:cs typeface="Hiragino Kaku Gothic Pro W3" charset="-128"/>
              </a:endParaRPr>
            </a:p>
          </p:txBody>
        </p:sp>
      </p:grpSp>
      <p:cxnSp>
        <p:nvCxnSpPr>
          <p:cNvPr id="109" name="直線コネクタ 108">
            <a:extLst>
              <a:ext uri="{FF2B5EF4-FFF2-40B4-BE49-F238E27FC236}">
                <a16:creationId xmlns:a16="http://schemas.microsoft.com/office/drawing/2014/main" id="{A02A9822-8A4C-B557-AF9A-B973A20CA6A5}"/>
              </a:ext>
            </a:extLst>
          </p:cNvPr>
          <p:cNvCxnSpPr>
            <a:cxnSpLocks/>
          </p:cNvCxnSpPr>
          <p:nvPr/>
        </p:nvCxnSpPr>
        <p:spPr>
          <a:xfrm>
            <a:off x="1480855" y="3577849"/>
            <a:ext cx="1041480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C9532CB4-D9F3-5017-F472-6DB88128C662}"/>
              </a:ext>
            </a:extLst>
          </p:cNvPr>
          <p:cNvCxnSpPr>
            <a:cxnSpLocks/>
          </p:cNvCxnSpPr>
          <p:nvPr/>
        </p:nvCxnSpPr>
        <p:spPr>
          <a:xfrm>
            <a:off x="1480855" y="5025440"/>
            <a:ext cx="1041480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247ABC5C-2C66-9461-1DEB-586F3F7C8943}"/>
              </a:ext>
            </a:extLst>
          </p:cNvPr>
          <p:cNvCxnSpPr>
            <a:cxnSpLocks/>
          </p:cNvCxnSpPr>
          <p:nvPr/>
        </p:nvCxnSpPr>
        <p:spPr>
          <a:xfrm>
            <a:off x="1372305" y="2106786"/>
            <a:ext cx="7501836" cy="0"/>
          </a:xfrm>
          <a:prstGeom prst="line">
            <a:avLst/>
          </a:prstGeom>
          <a:ln>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97" name="正方形/長方形 96">
            <a:extLst>
              <a:ext uri="{FF2B5EF4-FFF2-40B4-BE49-F238E27FC236}">
                <a16:creationId xmlns:a16="http://schemas.microsoft.com/office/drawing/2014/main" id="{006E1F1C-B394-675E-3DD0-BCB07673BCC2}"/>
              </a:ext>
            </a:extLst>
          </p:cNvPr>
          <p:cNvSpPr/>
          <p:nvPr/>
        </p:nvSpPr>
        <p:spPr>
          <a:xfrm>
            <a:off x="1366219" y="1787233"/>
            <a:ext cx="7499860" cy="33505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71438" algn="ctr">
              <a:spcBef>
                <a:spcPts val="600"/>
              </a:spcBef>
            </a:pPr>
            <a:r>
              <a:rPr kumimoji="1" lang="ja-JP" altLang="en-US" sz="1050">
                <a:solidFill>
                  <a:schemeClr val="tx1">
                    <a:lumMod val="65000"/>
                    <a:lumOff val="35000"/>
                  </a:schemeClr>
                </a:solidFill>
                <a:latin typeface="+mn-ea"/>
                <a:cs typeface="Hiragino Kaku Gothic Pro W3" charset="-128"/>
              </a:rPr>
              <a:t>消込取消業務イメージ</a:t>
            </a:r>
            <a:endParaRPr kumimoji="1" lang="en-US" altLang="ja-JP" sz="1050">
              <a:solidFill>
                <a:schemeClr val="tx1">
                  <a:lumMod val="65000"/>
                  <a:lumOff val="35000"/>
                </a:schemeClr>
              </a:solidFill>
              <a:latin typeface="+mn-ea"/>
              <a:cs typeface="Hiragino Kaku Gothic Pro W3" charset="-128"/>
            </a:endParaRPr>
          </a:p>
        </p:txBody>
      </p:sp>
      <p:grpSp>
        <p:nvGrpSpPr>
          <p:cNvPr id="99" name="グループ化 98">
            <a:extLst>
              <a:ext uri="{FF2B5EF4-FFF2-40B4-BE49-F238E27FC236}">
                <a16:creationId xmlns:a16="http://schemas.microsoft.com/office/drawing/2014/main" id="{F31146E8-24BA-3C53-2B09-C82EECDF7558}"/>
              </a:ext>
            </a:extLst>
          </p:cNvPr>
          <p:cNvGrpSpPr/>
          <p:nvPr/>
        </p:nvGrpSpPr>
        <p:grpSpPr>
          <a:xfrm>
            <a:off x="8928693" y="1787233"/>
            <a:ext cx="955177" cy="335057"/>
            <a:chOff x="2375247" y="2329382"/>
            <a:chExt cx="6598802" cy="304151"/>
          </a:xfrm>
        </p:grpSpPr>
        <p:cxnSp>
          <p:nvCxnSpPr>
            <p:cNvPr id="100" name="直線コネクタ 99">
              <a:extLst>
                <a:ext uri="{FF2B5EF4-FFF2-40B4-BE49-F238E27FC236}">
                  <a16:creationId xmlns:a16="http://schemas.microsoft.com/office/drawing/2014/main" id="{349BF50A-4796-DEFD-EAD3-A0659581EEE8}"/>
                </a:ext>
              </a:extLst>
            </p:cNvPr>
            <p:cNvCxnSpPr>
              <a:cxnSpLocks/>
            </p:cNvCxnSpPr>
            <p:nvPr/>
          </p:nvCxnSpPr>
          <p:spPr>
            <a:xfrm>
              <a:off x="2375249" y="2619458"/>
              <a:ext cx="6598800" cy="0"/>
            </a:xfrm>
            <a:prstGeom prst="line">
              <a:avLst/>
            </a:prstGeom>
            <a:ln>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01" name="正方形/長方形 100">
              <a:extLst>
                <a:ext uri="{FF2B5EF4-FFF2-40B4-BE49-F238E27FC236}">
                  <a16:creationId xmlns:a16="http://schemas.microsoft.com/office/drawing/2014/main" id="{70BCCB31-2EA1-AD9E-0234-A5E871C59082}"/>
                </a:ext>
              </a:extLst>
            </p:cNvPr>
            <p:cNvSpPr/>
            <p:nvPr/>
          </p:nvSpPr>
          <p:spPr>
            <a:xfrm>
              <a:off x="2375247" y="2329382"/>
              <a:ext cx="6598800" cy="30415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050">
                  <a:solidFill>
                    <a:schemeClr val="tx1">
                      <a:lumMod val="65000"/>
                      <a:lumOff val="35000"/>
                    </a:schemeClr>
                  </a:solidFill>
                  <a:latin typeface="+mn-ea"/>
                  <a:cs typeface="Hiragino Kaku Gothic Pro W3" charset="-128"/>
                </a:rPr>
                <a:t>逆仕訳登録数</a:t>
              </a:r>
              <a:endParaRPr kumimoji="1" lang="en-US" altLang="ja-JP" sz="1050">
                <a:solidFill>
                  <a:schemeClr val="tx1">
                    <a:lumMod val="65000"/>
                    <a:lumOff val="35000"/>
                  </a:schemeClr>
                </a:solidFill>
                <a:latin typeface="+mn-ea"/>
                <a:cs typeface="Hiragino Kaku Gothic Pro W3" charset="-128"/>
              </a:endParaRPr>
            </a:p>
          </p:txBody>
        </p:sp>
      </p:grpSp>
      <p:grpSp>
        <p:nvGrpSpPr>
          <p:cNvPr id="9" name="グループ化 8">
            <a:extLst>
              <a:ext uri="{FF2B5EF4-FFF2-40B4-BE49-F238E27FC236}">
                <a16:creationId xmlns:a16="http://schemas.microsoft.com/office/drawing/2014/main" id="{95870238-38F7-161A-04AE-F085ECB8B0C0}"/>
              </a:ext>
            </a:extLst>
          </p:cNvPr>
          <p:cNvGrpSpPr/>
          <p:nvPr/>
        </p:nvGrpSpPr>
        <p:grpSpPr>
          <a:xfrm>
            <a:off x="10958371" y="1787234"/>
            <a:ext cx="955177" cy="335057"/>
            <a:chOff x="2375247" y="2329383"/>
            <a:chExt cx="6598802" cy="304151"/>
          </a:xfrm>
        </p:grpSpPr>
        <p:cxnSp>
          <p:nvCxnSpPr>
            <p:cNvPr id="10" name="直線コネクタ 9">
              <a:extLst>
                <a:ext uri="{FF2B5EF4-FFF2-40B4-BE49-F238E27FC236}">
                  <a16:creationId xmlns:a16="http://schemas.microsoft.com/office/drawing/2014/main" id="{66D2C3EE-5EC8-1FAD-B0C0-984A7D51EA0A}"/>
                </a:ext>
              </a:extLst>
            </p:cNvPr>
            <p:cNvCxnSpPr>
              <a:cxnSpLocks/>
            </p:cNvCxnSpPr>
            <p:nvPr/>
          </p:nvCxnSpPr>
          <p:spPr>
            <a:xfrm>
              <a:off x="2375249" y="2619458"/>
              <a:ext cx="6598800" cy="0"/>
            </a:xfrm>
            <a:prstGeom prst="line">
              <a:avLst/>
            </a:prstGeom>
            <a:ln>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B5EA72DA-60B8-C80B-3620-39864441D3D0}"/>
                </a:ext>
              </a:extLst>
            </p:cNvPr>
            <p:cNvSpPr/>
            <p:nvPr/>
          </p:nvSpPr>
          <p:spPr>
            <a:xfrm>
              <a:off x="2375247" y="2329383"/>
              <a:ext cx="6598802" cy="30415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050">
                  <a:solidFill>
                    <a:schemeClr val="tx1">
                      <a:lumMod val="65000"/>
                      <a:lumOff val="35000"/>
                    </a:schemeClr>
                  </a:solidFill>
                  <a:latin typeface="+mn-ea"/>
                  <a:cs typeface="Hiragino Kaku Gothic Pro W3" charset="-128"/>
                </a:rPr>
                <a:t>実装コスト</a:t>
              </a:r>
              <a:endParaRPr kumimoji="1" lang="en-US" altLang="ja-JP" sz="1050">
                <a:solidFill>
                  <a:schemeClr val="tx1">
                    <a:lumMod val="65000"/>
                    <a:lumOff val="35000"/>
                  </a:schemeClr>
                </a:solidFill>
                <a:latin typeface="+mn-ea"/>
                <a:cs typeface="Hiragino Kaku Gothic Pro W3" charset="-128"/>
              </a:endParaRPr>
            </a:p>
          </p:txBody>
        </p:sp>
      </p:grpSp>
      <p:grpSp>
        <p:nvGrpSpPr>
          <p:cNvPr id="56" name="グループ化 55">
            <a:extLst>
              <a:ext uri="{FF2B5EF4-FFF2-40B4-BE49-F238E27FC236}">
                <a16:creationId xmlns:a16="http://schemas.microsoft.com/office/drawing/2014/main" id="{15E8268C-3919-875B-8563-A8DA8AA8B9C9}"/>
              </a:ext>
            </a:extLst>
          </p:cNvPr>
          <p:cNvGrpSpPr/>
          <p:nvPr/>
        </p:nvGrpSpPr>
        <p:grpSpPr>
          <a:xfrm>
            <a:off x="8934271" y="2307926"/>
            <a:ext cx="955177" cy="3672001"/>
            <a:chOff x="8753648" y="2307925"/>
            <a:chExt cx="955177" cy="3672000"/>
          </a:xfrm>
        </p:grpSpPr>
        <p:sp>
          <p:nvSpPr>
            <p:cNvPr id="20" name="二等辺三角形 19">
              <a:extLst>
                <a:ext uri="{FF2B5EF4-FFF2-40B4-BE49-F238E27FC236}">
                  <a16:creationId xmlns:a16="http://schemas.microsoft.com/office/drawing/2014/main" id="{935F9DC5-092F-EAF6-0FB5-3CE403A6DCB0}"/>
                </a:ext>
              </a:extLst>
            </p:cNvPr>
            <p:cNvSpPr/>
            <p:nvPr/>
          </p:nvSpPr>
          <p:spPr>
            <a:xfrm rot="10800000">
              <a:off x="8999698" y="2307925"/>
              <a:ext cx="458339" cy="3672000"/>
            </a:xfrm>
            <a:prstGeom prst="triangle">
              <a:avLst/>
            </a:prstGeom>
            <a:gradFill>
              <a:gsLst>
                <a:gs pos="27000">
                  <a:schemeClr val="bg1">
                    <a:lumMod val="95000"/>
                  </a:schemeClr>
                </a:gs>
                <a:gs pos="64000">
                  <a:schemeClr val="bg1">
                    <a:lumMod val="85000"/>
                  </a:schemeClr>
                </a:gs>
                <a:gs pos="100000">
                  <a:schemeClr val="bg1">
                    <a:lumMod val="65000"/>
                  </a:schemeClr>
                </a:gs>
                <a:gs pos="100000">
                  <a:schemeClr val="bg1">
                    <a:lumMod val="65000"/>
                  </a:schemeClr>
                </a:gs>
                <a:gs pos="83000">
                  <a:schemeClr val="bg1">
                    <a:lumMod val="75000"/>
                  </a:schemeClr>
                </a:gs>
              </a:gsLst>
              <a:lin ang="5400000" scaled="1"/>
            </a:gra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endParaRPr kumimoji="1" lang="ja-JP" altLang="en-US" sz="1400">
                <a:solidFill>
                  <a:schemeClr val="accent4">
                    <a:lumMod val="65000"/>
                    <a:lumOff val="35000"/>
                  </a:schemeClr>
                </a:solidFill>
                <a:latin typeface="+mn-ea"/>
                <a:cs typeface="Hiragino Kaku Gothic Pro W3" charset="-128"/>
              </a:endParaRPr>
            </a:p>
          </p:txBody>
        </p:sp>
        <p:sp>
          <p:nvSpPr>
            <p:cNvPr id="29" name="正方形/長方形 28">
              <a:extLst>
                <a:ext uri="{FF2B5EF4-FFF2-40B4-BE49-F238E27FC236}">
                  <a16:creationId xmlns:a16="http://schemas.microsoft.com/office/drawing/2014/main" id="{2E9AB16A-407D-9E5A-283E-9FFCA4A677E3}"/>
                </a:ext>
              </a:extLst>
            </p:cNvPr>
            <p:cNvSpPr/>
            <p:nvPr/>
          </p:nvSpPr>
          <p:spPr>
            <a:xfrm>
              <a:off x="8753648" y="2307925"/>
              <a:ext cx="955177" cy="33505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200" b="1">
                  <a:solidFill>
                    <a:schemeClr val="bg1"/>
                  </a:solidFill>
                  <a:latin typeface="+mn-ea"/>
                  <a:cs typeface="Hiragino Kaku Gothic Pro W3" charset="-128"/>
                </a:rPr>
                <a:t>多</a:t>
              </a:r>
              <a:endParaRPr kumimoji="1" lang="en-US" altLang="ja-JP" sz="1200" b="1">
                <a:solidFill>
                  <a:schemeClr val="bg1"/>
                </a:solidFill>
                <a:latin typeface="+mn-ea"/>
                <a:cs typeface="Hiragino Kaku Gothic Pro W3" charset="-128"/>
              </a:endParaRPr>
            </a:p>
          </p:txBody>
        </p:sp>
        <p:sp>
          <p:nvSpPr>
            <p:cNvPr id="30" name="正方形/長方形 29">
              <a:extLst>
                <a:ext uri="{FF2B5EF4-FFF2-40B4-BE49-F238E27FC236}">
                  <a16:creationId xmlns:a16="http://schemas.microsoft.com/office/drawing/2014/main" id="{E804CA38-D42B-4D22-578B-150F1FB95AF9}"/>
                </a:ext>
              </a:extLst>
            </p:cNvPr>
            <p:cNvSpPr/>
            <p:nvPr/>
          </p:nvSpPr>
          <p:spPr>
            <a:xfrm>
              <a:off x="8753648" y="5644868"/>
              <a:ext cx="955177" cy="33505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200" b="1">
                  <a:solidFill>
                    <a:schemeClr val="tx1">
                      <a:lumMod val="65000"/>
                      <a:lumOff val="35000"/>
                    </a:schemeClr>
                  </a:solidFill>
                  <a:latin typeface="+mn-ea"/>
                  <a:cs typeface="Hiragino Kaku Gothic Pro W3" charset="-128"/>
                </a:rPr>
                <a:t>少</a:t>
              </a:r>
              <a:endParaRPr kumimoji="1" lang="en-US" altLang="ja-JP" sz="1200" b="1">
                <a:solidFill>
                  <a:schemeClr val="tx1">
                    <a:lumMod val="65000"/>
                    <a:lumOff val="35000"/>
                  </a:schemeClr>
                </a:solidFill>
                <a:latin typeface="+mn-ea"/>
                <a:cs typeface="Hiragino Kaku Gothic Pro W3" charset="-128"/>
              </a:endParaRPr>
            </a:p>
          </p:txBody>
        </p:sp>
      </p:grpSp>
      <p:grpSp>
        <p:nvGrpSpPr>
          <p:cNvPr id="42" name="グループ化 41">
            <a:extLst>
              <a:ext uri="{FF2B5EF4-FFF2-40B4-BE49-F238E27FC236}">
                <a16:creationId xmlns:a16="http://schemas.microsoft.com/office/drawing/2014/main" id="{696D1AC1-0202-5E83-1C8D-D2CBBC46CA62}"/>
              </a:ext>
            </a:extLst>
          </p:cNvPr>
          <p:cNvGrpSpPr/>
          <p:nvPr/>
        </p:nvGrpSpPr>
        <p:grpSpPr>
          <a:xfrm>
            <a:off x="10958371" y="2307926"/>
            <a:ext cx="955177" cy="3672001"/>
            <a:chOff x="7666699" y="2307925"/>
            <a:chExt cx="955177" cy="3672000"/>
          </a:xfrm>
        </p:grpSpPr>
        <p:sp>
          <p:nvSpPr>
            <p:cNvPr id="52" name="二等辺三角形 51">
              <a:extLst>
                <a:ext uri="{FF2B5EF4-FFF2-40B4-BE49-F238E27FC236}">
                  <a16:creationId xmlns:a16="http://schemas.microsoft.com/office/drawing/2014/main" id="{8CB2AB48-CEB1-94CF-56CF-D7DD10AEF586}"/>
                </a:ext>
              </a:extLst>
            </p:cNvPr>
            <p:cNvSpPr/>
            <p:nvPr/>
          </p:nvSpPr>
          <p:spPr>
            <a:xfrm>
              <a:off x="7905986" y="2307925"/>
              <a:ext cx="458339" cy="3672000"/>
            </a:xfrm>
            <a:prstGeom prst="triangle">
              <a:avLst/>
            </a:prstGeom>
            <a:gradFill>
              <a:gsLst>
                <a:gs pos="27000">
                  <a:schemeClr val="bg1">
                    <a:lumMod val="95000"/>
                  </a:schemeClr>
                </a:gs>
                <a:gs pos="64000">
                  <a:schemeClr val="bg1">
                    <a:lumMod val="85000"/>
                  </a:schemeClr>
                </a:gs>
                <a:gs pos="100000">
                  <a:schemeClr val="bg1">
                    <a:lumMod val="65000"/>
                  </a:schemeClr>
                </a:gs>
                <a:gs pos="100000">
                  <a:schemeClr val="bg1">
                    <a:lumMod val="65000"/>
                  </a:schemeClr>
                </a:gs>
                <a:gs pos="83000">
                  <a:schemeClr val="bg1">
                    <a:lumMod val="75000"/>
                  </a:schemeClr>
                </a:gs>
              </a:gsLst>
              <a:lin ang="5400000" scaled="1"/>
            </a:gra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endParaRPr kumimoji="1" lang="ja-JP" altLang="en-US" sz="1400">
                <a:solidFill>
                  <a:schemeClr val="accent4">
                    <a:lumMod val="65000"/>
                    <a:lumOff val="35000"/>
                  </a:schemeClr>
                </a:solidFill>
                <a:latin typeface="+mn-ea"/>
                <a:cs typeface="Hiragino Kaku Gothic Pro W3" charset="-128"/>
              </a:endParaRPr>
            </a:p>
          </p:txBody>
        </p:sp>
        <p:sp>
          <p:nvSpPr>
            <p:cNvPr id="54" name="正方形/長方形 53">
              <a:extLst>
                <a:ext uri="{FF2B5EF4-FFF2-40B4-BE49-F238E27FC236}">
                  <a16:creationId xmlns:a16="http://schemas.microsoft.com/office/drawing/2014/main" id="{05252183-BDE6-4A53-C9A1-0518920DED6D}"/>
                </a:ext>
              </a:extLst>
            </p:cNvPr>
            <p:cNvSpPr/>
            <p:nvPr/>
          </p:nvSpPr>
          <p:spPr>
            <a:xfrm>
              <a:off x="7666699" y="5644868"/>
              <a:ext cx="955177" cy="33505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200" b="1">
                  <a:solidFill>
                    <a:schemeClr val="bg1"/>
                  </a:solidFill>
                  <a:latin typeface="+mn-ea"/>
                  <a:cs typeface="Hiragino Kaku Gothic Pro W3" charset="-128"/>
                </a:rPr>
                <a:t>多</a:t>
              </a:r>
              <a:endParaRPr kumimoji="1" lang="en-US" altLang="ja-JP" sz="1200" b="1">
                <a:solidFill>
                  <a:schemeClr val="bg1"/>
                </a:solidFill>
                <a:latin typeface="+mn-ea"/>
                <a:cs typeface="Hiragino Kaku Gothic Pro W3" charset="-128"/>
              </a:endParaRPr>
            </a:p>
          </p:txBody>
        </p:sp>
        <p:sp>
          <p:nvSpPr>
            <p:cNvPr id="55" name="正方形/長方形 54">
              <a:extLst>
                <a:ext uri="{FF2B5EF4-FFF2-40B4-BE49-F238E27FC236}">
                  <a16:creationId xmlns:a16="http://schemas.microsoft.com/office/drawing/2014/main" id="{3936EC19-029C-7135-ACC8-3BA8C148AE9E}"/>
                </a:ext>
              </a:extLst>
            </p:cNvPr>
            <p:cNvSpPr/>
            <p:nvPr/>
          </p:nvSpPr>
          <p:spPr>
            <a:xfrm>
              <a:off x="7666699" y="2307925"/>
              <a:ext cx="955177" cy="33505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200" b="1">
                  <a:solidFill>
                    <a:schemeClr val="tx1">
                      <a:lumMod val="65000"/>
                      <a:lumOff val="35000"/>
                    </a:schemeClr>
                  </a:solidFill>
                  <a:latin typeface="+mn-ea"/>
                  <a:cs typeface="Hiragino Kaku Gothic Pro W3" charset="-128"/>
                </a:rPr>
                <a:t>少</a:t>
              </a:r>
              <a:endParaRPr kumimoji="1" lang="en-US" altLang="ja-JP" sz="1200" b="1">
                <a:solidFill>
                  <a:schemeClr val="tx1">
                    <a:lumMod val="65000"/>
                    <a:lumOff val="35000"/>
                  </a:schemeClr>
                </a:solidFill>
                <a:latin typeface="+mn-ea"/>
                <a:cs typeface="Hiragino Kaku Gothic Pro W3" charset="-128"/>
              </a:endParaRPr>
            </a:p>
          </p:txBody>
        </p:sp>
      </p:grpSp>
      <p:grpSp>
        <p:nvGrpSpPr>
          <p:cNvPr id="4" name="グループ化 3">
            <a:extLst>
              <a:ext uri="{FF2B5EF4-FFF2-40B4-BE49-F238E27FC236}">
                <a16:creationId xmlns:a16="http://schemas.microsoft.com/office/drawing/2014/main" id="{9BC01F48-34AF-D476-E4EA-6F1FCCE87CFE}"/>
              </a:ext>
            </a:extLst>
          </p:cNvPr>
          <p:cNvGrpSpPr/>
          <p:nvPr/>
        </p:nvGrpSpPr>
        <p:grpSpPr>
          <a:xfrm>
            <a:off x="9946454" y="1787232"/>
            <a:ext cx="955177" cy="335057"/>
            <a:chOff x="2375247" y="2329382"/>
            <a:chExt cx="6598802" cy="304151"/>
          </a:xfrm>
        </p:grpSpPr>
        <p:cxnSp>
          <p:nvCxnSpPr>
            <p:cNvPr id="12" name="直線コネクタ 11">
              <a:extLst>
                <a:ext uri="{FF2B5EF4-FFF2-40B4-BE49-F238E27FC236}">
                  <a16:creationId xmlns:a16="http://schemas.microsoft.com/office/drawing/2014/main" id="{4CFECDA2-6E49-37AD-0C61-9C340417F3CF}"/>
                </a:ext>
              </a:extLst>
            </p:cNvPr>
            <p:cNvCxnSpPr>
              <a:cxnSpLocks/>
            </p:cNvCxnSpPr>
            <p:nvPr/>
          </p:nvCxnSpPr>
          <p:spPr>
            <a:xfrm>
              <a:off x="2375249" y="2619458"/>
              <a:ext cx="6598800" cy="0"/>
            </a:xfrm>
            <a:prstGeom prst="line">
              <a:avLst/>
            </a:prstGeom>
            <a:ln>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0976A78A-F87C-55C3-C14E-0B6A76819FB3}"/>
                </a:ext>
              </a:extLst>
            </p:cNvPr>
            <p:cNvSpPr/>
            <p:nvPr/>
          </p:nvSpPr>
          <p:spPr>
            <a:xfrm>
              <a:off x="2375247" y="2329382"/>
              <a:ext cx="6598800" cy="304151"/>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050">
                  <a:solidFill>
                    <a:schemeClr val="tx1">
                      <a:lumMod val="65000"/>
                      <a:lumOff val="35000"/>
                    </a:schemeClr>
                  </a:solidFill>
                  <a:latin typeface="+mn-ea"/>
                  <a:cs typeface="Hiragino Kaku Gothic Pro W3" charset="-128"/>
                </a:rPr>
                <a:t>オプション数</a:t>
              </a:r>
              <a:endParaRPr kumimoji="1" lang="en-US" altLang="ja-JP" sz="1050">
                <a:solidFill>
                  <a:schemeClr val="tx1">
                    <a:lumMod val="65000"/>
                    <a:lumOff val="35000"/>
                  </a:schemeClr>
                </a:solidFill>
                <a:latin typeface="+mn-ea"/>
                <a:cs typeface="Hiragino Kaku Gothic Pro W3" charset="-128"/>
              </a:endParaRPr>
            </a:p>
          </p:txBody>
        </p:sp>
      </p:grpSp>
      <p:sp>
        <p:nvSpPr>
          <p:cNvPr id="14" name="二等辺三角形 13">
            <a:extLst>
              <a:ext uri="{FF2B5EF4-FFF2-40B4-BE49-F238E27FC236}">
                <a16:creationId xmlns:a16="http://schemas.microsoft.com/office/drawing/2014/main" id="{DCAD71C8-5C00-1961-69C7-26A05297659E}"/>
              </a:ext>
            </a:extLst>
          </p:cNvPr>
          <p:cNvSpPr/>
          <p:nvPr/>
        </p:nvSpPr>
        <p:spPr>
          <a:xfrm>
            <a:off x="10193689" y="2307925"/>
            <a:ext cx="458339" cy="3672000"/>
          </a:xfrm>
          <a:prstGeom prst="triangle">
            <a:avLst/>
          </a:prstGeom>
          <a:gradFill>
            <a:gsLst>
              <a:gs pos="27000">
                <a:schemeClr val="bg1">
                  <a:lumMod val="95000"/>
                </a:schemeClr>
              </a:gs>
              <a:gs pos="64000">
                <a:schemeClr val="bg1">
                  <a:lumMod val="85000"/>
                </a:schemeClr>
              </a:gs>
              <a:gs pos="100000">
                <a:schemeClr val="bg1">
                  <a:lumMod val="65000"/>
                </a:schemeClr>
              </a:gs>
              <a:gs pos="100000">
                <a:schemeClr val="bg1">
                  <a:lumMod val="65000"/>
                </a:schemeClr>
              </a:gs>
              <a:gs pos="83000">
                <a:schemeClr val="bg1">
                  <a:lumMod val="75000"/>
                </a:schemeClr>
              </a:gs>
            </a:gsLst>
            <a:lin ang="5400000" scaled="1"/>
          </a:gra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endParaRPr kumimoji="1" lang="ja-JP" altLang="en-US" sz="1400">
              <a:solidFill>
                <a:schemeClr val="accent4">
                  <a:lumMod val="65000"/>
                  <a:lumOff val="35000"/>
                </a:schemeClr>
              </a:solidFill>
              <a:latin typeface="+mn-ea"/>
              <a:cs typeface="Hiragino Kaku Gothic Pro W3" charset="-128"/>
            </a:endParaRPr>
          </a:p>
        </p:txBody>
      </p:sp>
      <p:sp>
        <p:nvSpPr>
          <p:cNvPr id="15" name="正方形/長方形 14">
            <a:extLst>
              <a:ext uri="{FF2B5EF4-FFF2-40B4-BE49-F238E27FC236}">
                <a16:creationId xmlns:a16="http://schemas.microsoft.com/office/drawing/2014/main" id="{647F29F8-D9A0-43AA-2463-EC1AAEB45EFA}"/>
              </a:ext>
            </a:extLst>
          </p:cNvPr>
          <p:cNvSpPr/>
          <p:nvPr/>
        </p:nvSpPr>
        <p:spPr>
          <a:xfrm>
            <a:off x="9946454" y="5644867"/>
            <a:ext cx="955177" cy="33505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200" b="1">
                <a:solidFill>
                  <a:schemeClr val="bg1"/>
                </a:solidFill>
                <a:latin typeface="+mn-ea"/>
                <a:cs typeface="Hiragino Kaku Gothic Pro W3" charset="-128"/>
              </a:rPr>
              <a:t>多</a:t>
            </a:r>
            <a:endParaRPr kumimoji="1" lang="en-US" altLang="ja-JP" sz="1200" b="1">
              <a:solidFill>
                <a:schemeClr val="bg1"/>
              </a:solidFill>
              <a:latin typeface="+mn-ea"/>
              <a:cs typeface="Hiragino Kaku Gothic Pro W3" charset="-128"/>
            </a:endParaRPr>
          </a:p>
        </p:txBody>
      </p:sp>
      <p:sp>
        <p:nvSpPr>
          <p:cNvPr id="16" name="正方形/長方形 15">
            <a:extLst>
              <a:ext uri="{FF2B5EF4-FFF2-40B4-BE49-F238E27FC236}">
                <a16:creationId xmlns:a16="http://schemas.microsoft.com/office/drawing/2014/main" id="{AC3F4C66-CE0B-27A4-A425-1235BC604BD6}"/>
              </a:ext>
            </a:extLst>
          </p:cNvPr>
          <p:cNvSpPr/>
          <p:nvPr/>
        </p:nvSpPr>
        <p:spPr>
          <a:xfrm>
            <a:off x="9946454" y="2307925"/>
            <a:ext cx="955177" cy="335057"/>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200" b="1">
                <a:solidFill>
                  <a:schemeClr val="tx1">
                    <a:lumMod val="65000"/>
                    <a:lumOff val="35000"/>
                  </a:schemeClr>
                </a:solidFill>
                <a:latin typeface="+mn-ea"/>
                <a:cs typeface="Hiragino Kaku Gothic Pro W3" charset="-128"/>
              </a:rPr>
              <a:t>少</a:t>
            </a:r>
            <a:endParaRPr kumimoji="1" lang="en-US" altLang="ja-JP" sz="1200" b="1">
              <a:solidFill>
                <a:schemeClr val="tx1">
                  <a:lumMod val="65000"/>
                  <a:lumOff val="35000"/>
                </a:schemeClr>
              </a:solidFill>
              <a:latin typeface="+mn-ea"/>
              <a:cs typeface="Hiragino Kaku Gothic Pro W3" charset="-128"/>
            </a:endParaRPr>
          </a:p>
        </p:txBody>
      </p:sp>
      <p:sp>
        <p:nvSpPr>
          <p:cNvPr id="17" name="吹き出し: 角を丸めた四角形 16">
            <a:extLst>
              <a:ext uri="{FF2B5EF4-FFF2-40B4-BE49-F238E27FC236}">
                <a16:creationId xmlns:a16="http://schemas.microsoft.com/office/drawing/2014/main" id="{D93B14D4-28CC-C5CD-D0A8-1EDE1033E2D5}"/>
              </a:ext>
            </a:extLst>
          </p:cNvPr>
          <p:cNvSpPr/>
          <p:nvPr/>
        </p:nvSpPr>
        <p:spPr>
          <a:xfrm>
            <a:off x="8833649" y="6143625"/>
            <a:ext cx="1610021" cy="392040"/>
          </a:xfrm>
          <a:prstGeom prst="wedgeRoundRectCallout">
            <a:avLst>
              <a:gd name="adj1" fmla="val 39424"/>
              <a:gd name="adj2" fmla="val -86832"/>
              <a:gd name="adj3" fmla="val 16667"/>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kumimoji="1" lang="ja-JP" altLang="en-US" sz="1000">
                <a:solidFill>
                  <a:schemeClr val="accent4">
                    <a:lumMod val="65000"/>
                    <a:lumOff val="35000"/>
                  </a:schemeClr>
                </a:solidFill>
                <a:latin typeface="+mn-ea"/>
                <a:cs typeface="Hiragino Kaku Gothic Pro W3" charset="-128"/>
              </a:rPr>
              <a:t>指定方法の選択肢が増え、利用者の判断が求められる</a:t>
            </a:r>
          </a:p>
        </p:txBody>
      </p:sp>
      <p:sp>
        <p:nvSpPr>
          <p:cNvPr id="46" name="吹き出し: 角を丸めた四角形 45">
            <a:extLst>
              <a:ext uri="{FF2B5EF4-FFF2-40B4-BE49-F238E27FC236}">
                <a16:creationId xmlns:a16="http://schemas.microsoft.com/office/drawing/2014/main" id="{1EDBB65D-2F16-58A1-E0B6-CEDA011E19BB}"/>
              </a:ext>
            </a:extLst>
          </p:cNvPr>
          <p:cNvSpPr/>
          <p:nvPr/>
        </p:nvSpPr>
        <p:spPr>
          <a:xfrm>
            <a:off x="10491728" y="6143625"/>
            <a:ext cx="1610021" cy="392040"/>
          </a:xfrm>
          <a:prstGeom prst="wedgeRoundRectCallout">
            <a:avLst>
              <a:gd name="adj1" fmla="val 7447"/>
              <a:gd name="adj2" fmla="val -86832"/>
              <a:gd name="adj3" fmla="val 16667"/>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kumimoji="1" lang="ja-JP" altLang="en-US" sz="1000">
                <a:solidFill>
                  <a:schemeClr val="accent4">
                    <a:lumMod val="65000"/>
                    <a:lumOff val="35000"/>
                  </a:schemeClr>
                </a:solidFill>
                <a:latin typeface="+mn-ea"/>
                <a:cs typeface="Hiragino Kaku Gothic Pro W3" charset="-128"/>
              </a:rPr>
              <a:t>リスト指定および消費税差額チェック処理が必要</a:t>
            </a:r>
          </a:p>
        </p:txBody>
      </p:sp>
      <p:grpSp>
        <p:nvGrpSpPr>
          <p:cNvPr id="31" name="グループ化 30">
            <a:extLst>
              <a:ext uri="{FF2B5EF4-FFF2-40B4-BE49-F238E27FC236}">
                <a16:creationId xmlns:a16="http://schemas.microsoft.com/office/drawing/2014/main" id="{67E3EA22-5DC7-00AA-F09B-3F15DF0787B4}"/>
              </a:ext>
            </a:extLst>
          </p:cNvPr>
          <p:cNvGrpSpPr/>
          <p:nvPr/>
        </p:nvGrpSpPr>
        <p:grpSpPr>
          <a:xfrm>
            <a:off x="1456657" y="2330695"/>
            <a:ext cx="679282" cy="1068685"/>
            <a:chOff x="9674642" y="4188946"/>
            <a:chExt cx="856532" cy="1156690"/>
          </a:xfrm>
        </p:grpSpPr>
        <p:grpSp>
          <p:nvGrpSpPr>
            <p:cNvPr id="32" name="グループ化 31">
              <a:extLst>
                <a:ext uri="{FF2B5EF4-FFF2-40B4-BE49-F238E27FC236}">
                  <a16:creationId xmlns:a16="http://schemas.microsoft.com/office/drawing/2014/main" id="{BDF4570B-F2F4-D192-D701-04B964AAF243}"/>
                </a:ext>
              </a:extLst>
            </p:cNvPr>
            <p:cNvGrpSpPr/>
            <p:nvPr/>
          </p:nvGrpSpPr>
          <p:grpSpPr>
            <a:xfrm>
              <a:off x="9674642" y="4188946"/>
              <a:ext cx="856532" cy="714050"/>
              <a:chOff x="9472779" y="4113971"/>
              <a:chExt cx="1036404" cy="864000"/>
            </a:xfrm>
          </p:grpSpPr>
          <p:pic>
            <p:nvPicPr>
              <p:cNvPr id="34" name="グラフィックス 33">
                <a:extLst>
                  <a:ext uri="{FF2B5EF4-FFF2-40B4-BE49-F238E27FC236}">
                    <a16:creationId xmlns:a16="http://schemas.microsoft.com/office/drawing/2014/main" id="{481DCD83-C8ED-C146-82A8-F53BAEF3CDDD}"/>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72779" y="4401971"/>
                <a:ext cx="576000" cy="576000"/>
              </a:xfrm>
              <a:prstGeom prst="rect">
                <a:avLst/>
              </a:prstGeom>
            </p:spPr>
          </p:pic>
          <p:pic>
            <p:nvPicPr>
              <p:cNvPr id="35" name="グラフィックス 34">
                <a:extLst>
                  <a:ext uri="{FF2B5EF4-FFF2-40B4-BE49-F238E27FC236}">
                    <a16:creationId xmlns:a16="http://schemas.microsoft.com/office/drawing/2014/main" id="{FA207047-EEE0-5394-3E02-295E85283B8B}"/>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933183" y="4113971"/>
                <a:ext cx="576000" cy="576000"/>
              </a:xfrm>
              <a:prstGeom prst="rect">
                <a:avLst/>
              </a:prstGeom>
            </p:spPr>
          </p:pic>
        </p:grpSp>
        <p:sp>
          <p:nvSpPr>
            <p:cNvPr id="33" name="正方形/長方形 32">
              <a:extLst>
                <a:ext uri="{FF2B5EF4-FFF2-40B4-BE49-F238E27FC236}">
                  <a16:creationId xmlns:a16="http://schemas.microsoft.com/office/drawing/2014/main" id="{AC50A64C-8497-9A89-693C-7956F1178435}"/>
                </a:ext>
              </a:extLst>
            </p:cNvPr>
            <p:cNvSpPr/>
            <p:nvPr/>
          </p:nvSpPr>
          <p:spPr>
            <a:xfrm>
              <a:off x="9688328" y="4950953"/>
              <a:ext cx="829160" cy="394683"/>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i="0" u="none" strike="noStrike" kern="1200" cap="none" spc="0" normalizeH="0" baseline="0" noProof="0">
                  <a:ln>
                    <a:noFill/>
                  </a:ln>
                  <a:solidFill>
                    <a:srgbClr val="000000">
                      <a:lumMod val="65000"/>
                      <a:lumOff val="35000"/>
                    </a:srgbClr>
                  </a:solidFill>
                  <a:effectLst/>
                  <a:uLnTx/>
                  <a:uFillTx/>
                  <a:latin typeface="Meiryo UI"/>
                  <a:ea typeface="Meiryo UI"/>
                  <a:cs typeface="+mn-cs"/>
                </a:rPr>
                <a:t>経理作業</a:t>
              </a:r>
              <a:endParaRPr kumimoji="1" lang="en-US" altLang="ja-JP" sz="1000" i="0" u="none" strike="noStrike" kern="1200" cap="none" spc="0" normalizeH="0" baseline="0" noProof="0">
                <a:ln>
                  <a:noFill/>
                </a:ln>
                <a:solidFill>
                  <a:srgbClr val="000000">
                    <a:lumMod val="65000"/>
                    <a:lumOff val="35000"/>
                  </a:srgbClr>
                </a:solidFill>
                <a:effectLst/>
                <a:uLnTx/>
                <a:uFillTx/>
                <a:latin typeface="Meiryo UI"/>
                <a:ea typeface="Meiryo UI"/>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i="0" u="none" strike="noStrike" kern="1200" cap="none" spc="0" normalizeH="0" baseline="0" noProof="0">
                  <a:ln>
                    <a:noFill/>
                  </a:ln>
                  <a:solidFill>
                    <a:srgbClr val="000000">
                      <a:lumMod val="65000"/>
                      <a:lumOff val="35000"/>
                    </a:srgbClr>
                  </a:solidFill>
                  <a:effectLst/>
                  <a:uLnTx/>
                  <a:uFillTx/>
                  <a:latin typeface="Meiryo UI"/>
                  <a:ea typeface="Meiryo UI"/>
                  <a:cs typeface="+mn-cs"/>
                </a:rPr>
                <a:t>(</a:t>
              </a:r>
              <a:r>
                <a:rPr kumimoji="1" lang="ja-JP" altLang="en-US" sz="1000" i="0" u="none" strike="noStrike" kern="1200" cap="none" spc="0" normalizeH="0" baseline="0" noProof="0">
                  <a:ln>
                    <a:noFill/>
                  </a:ln>
                  <a:solidFill>
                    <a:srgbClr val="000000">
                      <a:lumMod val="65000"/>
                      <a:lumOff val="35000"/>
                    </a:srgbClr>
                  </a:solidFill>
                  <a:effectLst/>
                  <a:uLnTx/>
                  <a:uFillTx/>
                  <a:latin typeface="Meiryo UI"/>
                  <a:ea typeface="Meiryo UI"/>
                  <a:cs typeface="+mn-cs"/>
                </a:rPr>
                <a:t>ツール</a:t>
              </a:r>
              <a:r>
                <a:rPr kumimoji="1" lang="en-US" altLang="ja-JP" sz="1000" i="0" u="none" strike="noStrike" kern="1200" cap="none" spc="0" normalizeH="0" baseline="0" noProof="0">
                  <a:ln>
                    <a:noFill/>
                  </a:ln>
                  <a:solidFill>
                    <a:srgbClr val="000000">
                      <a:lumMod val="65000"/>
                      <a:lumOff val="35000"/>
                    </a:srgbClr>
                  </a:solidFill>
                  <a:effectLst/>
                  <a:uLnTx/>
                  <a:uFillTx/>
                  <a:latin typeface="Meiryo UI"/>
                  <a:ea typeface="Meiryo UI"/>
                  <a:cs typeface="+mn-cs"/>
                </a:rPr>
                <a:t>)</a:t>
              </a:r>
              <a:endParaRPr kumimoji="1" lang="ja-JP" altLang="en-US" sz="1000" i="0" u="none" strike="noStrike" kern="1200" cap="none" spc="0" normalizeH="0" baseline="0" noProof="0">
                <a:ln>
                  <a:noFill/>
                </a:ln>
                <a:solidFill>
                  <a:srgbClr val="000000">
                    <a:lumMod val="65000"/>
                    <a:lumOff val="35000"/>
                  </a:srgbClr>
                </a:solidFill>
                <a:effectLst/>
                <a:uLnTx/>
                <a:uFillTx/>
                <a:latin typeface="Meiryo UI"/>
                <a:ea typeface="Meiryo UI"/>
                <a:cs typeface="+mn-cs"/>
              </a:endParaRPr>
            </a:p>
          </p:txBody>
        </p:sp>
      </p:grpSp>
      <p:cxnSp>
        <p:nvCxnSpPr>
          <p:cNvPr id="37" name="直線矢印コネクタ 36">
            <a:extLst>
              <a:ext uri="{FF2B5EF4-FFF2-40B4-BE49-F238E27FC236}">
                <a16:creationId xmlns:a16="http://schemas.microsoft.com/office/drawing/2014/main" id="{AC869265-A698-D299-BB96-B452547B7D8B}"/>
              </a:ext>
            </a:extLst>
          </p:cNvPr>
          <p:cNvCxnSpPr>
            <a:cxnSpLocks/>
          </p:cNvCxnSpPr>
          <p:nvPr/>
        </p:nvCxnSpPr>
        <p:spPr>
          <a:xfrm>
            <a:off x="2234986" y="2694655"/>
            <a:ext cx="2088000"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四角形: 角を丸くする 37">
            <a:extLst>
              <a:ext uri="{FF2B5EF4-FFF2-40B4-BE49-F238E27FC236}">
                <a16:creationId xmlns:a16="http://schemas.microsoft.com/office/drawing/2014/main" id="{E7951FEB-19C5-4B74-6FD9-2DEA3A0E8384}"/>
              </a:ext>
            </a:extLst>
          </p:cNvPr>
          <p:cNvSpPr/>
          <p:nvPr/>
        </p:nvSpPr>
        <p:spPr>
          <a:xfrm>
            <a:off x="2806493" y="2501656"/>
            <a:ext cx="944986" cy="376568"/>
          </a:xfrm>
          <a:prstGeom prst="round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050" b="1">
                <a:solidFill>
                  <a:schemeClr val="accent4">
                    <a:lumMod val="65000"/>
                    <a:lumOff val="35000"/>
                  </a:schemeClr>
                </a:solidFill>
                <a:effectLst>
                  <a:glow rad="88900">
                    <a:schemeClr val="bg1"/>
                  </a:glow>
                </a:effectLst>
                <a:latin typeface="+mn-ea"/>
                <a:cs typeface="Hiragino Kaku Gothic Pro W3" charset="-128"/>
              </a:rPr>
              <a:t>統合請求</a:t>
            </a:r>
            <a:r>
              <a:rPr kumimoji="1" lang="en-US" altLang="ja-JP" sz="1050" b="1">
                <a:solidFill>
                  <a:schemeClr val="accent4">
                    <a:lumMod val="65000"/>
                    <a:lumOff val="35000"/>
                  </a:schemeClr>
                </a:solidFill>
                <a:effectLst>
                  <a:glow rad="88900">
                    <a:schemeClr val="bg1"/>
                  </a:glow>
                </a:effectLst>
                <a:latin typeface="+mn-ea"/>
                <a:cs typeface="Hiragino Kaku Gothic Pro W3" charset="-128"/>
              </a:rPr>
              <a:t>X</a:t>
            </a:r>
            <a:r>
              <a:rPr kumimoji="1" lang="ja-JP" altLang="en-US" sz="1050">
                <a:solidFill>
                  <a:schemeClr val="accent4">
                    <a:lumMod val="65000"/>
                    <a:lumOff val="35000"/>
                  </a:schemeClr>
                </a:solidFill>
                <a:effectLst>
                  <a:glow rad="88900">
                    <a:schemeClr val="bg1"/>
                  </a:glow>
                </a:effectLst>
                <a:latin typeface="+mn-ea"/>
                <a:cs typeface="Hiragino Kaku Gothic Pro W3" charset="-128"/>
              </a:rPr>
              <a:t>を</a:t>
            </a:r>
            <a:endParaRPr kumimoji="1" lang="en-US" altLang="ja-JP" sz="1050">
              <a:solidFill>
                <a:schemeClr val="accent4">
                  <a:lumMod val="65000"/>
                  <a:lumOff val="35000"/>
                </a:schemeClr>
              </a:solidFill>
              <a:effectLst>
                <a:glow rad="88900">
                  <a:schemeClr val="bg1"/>
                </a:glow>
              </a:effectLst>
              <a:latin typeface="+mn-ea"/>
              <a:cs typeface="Hiragino Kaku Gothic Pro W3" charset="-128"/>
            </a:endParaRPr>
          </a:p>
          <a:p>
            <a:pPr algn="ctr"/>
            <a:r>
              <a:rPr lang="ja-JP" altLang="en-US" sz="1050">
                <a:solidFill>
                  <a:schemeClr val="accent4">
                    <a:lumMod val="65000"/>
                    <a:lumOff val="35000"/>
                  </a:schemeClr>
                </a:solidFill>
                <a:effectLst>
                  <a:glow rad="88900">
                    <a:schemeClr val="bg1"/>
                  </a:glow>
                </a:effectLst>
                <a:latin typeface="+mn-ea"/>
                <a:cs typeface="Hiragino Kaku Gothic Pro W3" charset="-128"/>
              </a:rPr>
              <a:t>指定して実行</a:t>
            </a:r>
            <a:endParaRPr kumimoji="1" lang="ja-JP" altLang="en-US" sz="1050">
              <a:solidFill>
                <a:schemeClr val="accent4">
                  <a:lumMod val="65000"/>
                  <a:lumOff val="35000"/>
                </a:schemeClr>
              </a:solidFill>
              <a:effectLst>
                <a:glow rad="88900">
                  <a:schemeClr val="bg1"/>
                </a:glow>
              </a:effectLst>
              <a:latin typeface="+mn-ea"/>
              <a:cs typeface="Hiragino Kaku Gothic Pro W3" charset="-128"/>
            </a:endParaRPr>
          </a:p>
        </p:txBody>
      </p:sp>
      <p:grpSp>
        <p:nvGrpSpPr>
          <p:cNvPr id="41" name="グループ化 40">
            <a:extLst>
              <a:ext uri="{FF2B5EF4-FFF2-40B4-BE49-F238E27FC236}">
                <a16:creationId xmlns:a16="http://schemas.microsoft.com/office/drawing/2014/main" id="{979024E2-530B-035B-5B7B-C98B6F4BED4E}"/>
              </a:ext>
            </a:extLst>
          </p:cNvPr>
          <p:cNvGrpSpPr/>
          <p:nvPr/>
        </p:nvGrpSpPr>
        <p:grpSpPr>
          <a:xfrm>
            <a:off x="4498389" y="2308726"/>
            <a:ext cx="1745349" cy="1042715"/>
            <a:chOff x="3530234" y="2400801"/>
            <a:chExt cx="1728000" cy="946534"/>
          </a:xfrm>
        </p:grpSpPr>
        <p:sp>
          <p:nvSpPr>
            <p:cNvPr id="39" name="フローチャート: 書類 38">
              <a:extLst>
                <a:ext uri="{FF2B5EF4-FFF2-40B4-BE49-F238E27FC236}">
                  <a16:creationId xmlns:a16="http://schemas.microsoft.com/office/drawing/2014/main" id="{99CBB48C-9032-1C24-1E97-73FF040F2458}"/>
                </a:ext>
              </a:extLst>
            </p:cNvPr>
            <p:cNvSpPr/>
            <p:nvPr/>
          </p:nvSpPr>
          <p:spPr>
            <a:xfrm>
              <a:off x="3530234" y="2488200"/>
              <a:ext cx="1728000" cy="859134"/>
            </a:xfrm>
            <a:prstGeom prst="flowChartDocument">
              <a:avLst/>
            </a:prstGeom>
            <a:solidFill>
              <a:srgbClr val="FFFFFF"/>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b"/>
            <a:lstStyle/>
            <a:p>
              <a:r>
                <a:rPr lang="ja-JP" altLang="en-US" sz="900" b="1">
                  <a:solidFill>
                    <a:srgbClr val="000000">
                      <a:lumMod val="65000"/>
                      <a:lumOff val="35000"/>
                    </a:srgbClr>
                  </a:solidFill>
                  <a:latin typeface="Meiryo UI"/>
                  <a:ea typeface="Meiryo UI"/>
                  <a:cs typeface="Hiragino Kaku Gothic Pro W3" charset="-128"/>
                </a:rPr>
                <a:t>　　</a:t>
              </a:r>
              <a:r>
                <a:rPr kumimoji="1" lang="ja-JP" altLang="en-US" sz="900" i="0" u="none" strike="noStrike" kern="1200" cap="none" spc="0" normalizeH="0" baseline="0" noProof="0">
                  <a:ln>
                    <a:noFill/>
                  </a:ln>
                  <a:solidFill>
                    <a:srgbClr val="000000">
                      <a:lumMod val="65000"/>
                      <a:lumOff val="35000"/>
                    </a:srgbClr>
                  </a:solidFill>
                  <a:effectLst/>
                  <a:uLnTx/>
                  <a:uFillTx/>
                  <a:latin typeface="Meiryo UI"/>
                  <a:ea typeface="Meiryo UI"/>
                  <a:cs typeface="Hiragino Kaku Gothic Pro W3" charset="-128"/>
                </a:rPr>
                <a:t>売掛金 </a:t>
              </a:r>
              <a:r>
                <a:rPr kumimoji="1" lang="en-US" altLang="ja-JP" sz="900" i="0" u="none" strike="noStrike" kern="1200" cap="none" spc="0" normalizeH="0" baseline="0" noProof="0">
                  <a:ln>
                    <a:noFill/>
                  </a:ln>
                  <a:solidFill>
                    <a:srgbClr val="000000">
                      <a:lumMod val="65000"/>
                      <a:lumOff val="35000"/>
                    </a:srgbClr>
                  </a:solidFill>
                  <a:effectLst/>
                  <a:uLnTx/>
                  <a:uFillTx/>
                  <a:latin typeface="Meiryo UI"/>
                  <a:ea typeface="Meiryo UI"/>
                  <a:cs typeface="Hiragino Kaku Gothic Pro W3" charset="-128"/>
                </a:rPr>
                <a:t>500   </a:t>
              </a:r>
              <a:r>
                <a:rPr kumimoji="1" lang="ja-JP" altLang="en-US" sz="900" i="0" u="none" strike="noStrike" kern="1200" cap="none" spc="0" normalizeH="0" baseline="0" noProof="0">
                  <a:ln>
                    <a:noFill/>
                  </a:ln>
                  <a:solidFill>
                    <a:srgbClr val="000000">
                      <a:lumMod val="65000"/>
                      <a:lumOff val="35000"/>
                    </a:srgbClr>
                  </a:solidFill>
                  <a:effectLst/>
                  <a:uLnTx/>
                  <a:uFillTx/>
                  <a:latin typeface="Meiryo UI"/>
                  <a:ea typeface="Meiryo UI"/>
                  <a:cs typeface="Hiragino Kaku Gothic Pro W3" charset="-128"/>
                </a:rPr>
                <a:t>／仮受金 </a:t>
              </a:r>
              <a:r>
                <a:rPr kumimoji="1" lang="en-US" altLang="ja-JP" sz="900" i="0" u="none" strike="noStrike" kern="1200" cap="none" spc="0" normalizeH="0" baseline="0" noProof="0">
                  <a:ln>
                    <a:noFill/>
                  </a:ln>
                  <a:solidFill>
                    <a:srgbClr val="000000">
                      <a:lumMod val="65000"/>
                      <a:lumOff val="35000"/>
                    </a:srgbClr>
                  </a:solidFill>
                  <a:effectLst/>
                  <a:uLnTx/>
                  <a:uFillTx/>
                  <a:latin typeface="Meiryo UI"/>
                  <a:ea typeface="Meiryo UI"/>
                  <a:cs typeface="Hiragino Kaku Gothic Pro W3" charset="-128"/>
                </a:rPr>
                <a:t>700</a:t>
              </a:r>
            </a:p>
            <a:p>
              <a:r>
                <a:rPr kumimoji="1" lang="ja-JP" altLang="en-US" sz="900" i="0" u="none" strike="noStrike" kern="1200" cap="none" spc="0" normalizeH="0" baseline="0" noProof="0">
                  <a:ln>
                    <a:noFill/>
                  </a:ln>
                  <a:solidFill>
                    <a:srgbClr val="000000">
                      <a:lumMod val="65000"/>
                      <a:lumOff val="35000"/>
                    </a:srgbClr>
                  </a:solidFill>
                  <a:effectLst/>
                  <a:uLnTx/>
                  <a:uFillTx/>
                  <a:latin typeface="Meiryo UI"/>
                  <a:ea typeface="Meiryo UI"/>
                  <a:cs typeface="Hiragino Kaku Gothic Pro W3" charset="-128"/>
                </a:rPr>
                <a:t>　　売掛金 </a:t>
              </a:r>
              <a:r>
                <a:rPr lang="en-US" altLang="ja-JP" sz="900">
                  <a:solidFill>
                    <a:srgbClr val="000000">
                      <a:lumMod val="65000"/>
                      <a:lumOff val="35000"/>
                    </a:srgbClr>
                  </a:solidFill>
                  <a:latin typeface="Meiryo UI"/>
                  <a:ea typeface="Meiryo UI"/>
                  <a:cs typeface="Hiragino Kaku Gothic Pro W3" charset="-128"/>
                </a:rPr>
                <a:t>2</a:t>
              </a:r>
              <a:r>
                <a:rPr kumimoji="1" lang="en-US" altLang="ja-JP" sz="900" i="0" u="none" strike="noStrike" kern="1200" cap="none" spc="0" normalizeH="0" baseline="0" noProof="0">
                  <a:ln>
                    <a:noFill/>
                  </a:ln>
                  <a:solidFill>
                    <a:srgbClr val="000000">
                      <a:lumMod val="65000"/>
                      <a:lumOff val="35000"/>
                    </a:srgbClr>
                  </a:solidFill>
                  <a:effectLst/>
                  <a:uLnTx/>
                  <a:uFillTx/>
                  <a:latin typeface="Meiryo UI"/>
                  <a:ea typeface="Meiryo UI"/>
                  <a:cs typeface="Hiragino Kaku Gothic Pro W3" charset="-128"/>
                </a:rPr>
                <a:t>00</a:t>
              </a:r>
              <a:r>
                <a:rPr kumimoji="1" lang="en-US" altLang="ja-JP" sz="900" i="0" u="none" strike="noStrike" kern="1200" cap="none" spc="0" normalizeH="0" baseline="30000" noProof="0">
                  <a:ln>
                    <a:noFill/>
                  </a:ln>
                  <a:solidFill>
                    <a:srgbClr val="000000">
                      <a:lumMod val="65000"/>
                      <a:lumOff val="35000"/>
                    </a:srgbClr>
                  </a:solidFill>
                  <a:effectLst/>
                  <a:uLnTx/>
                  <a:uFillTx/>
                  <a:latin typeface="Meiryo UI"/>
                  <a:ea typeface="Meiryo UI"/>
                  <a:cs typeface="Hiragino Kaku Gothic Pro W3" charset="-128"/>
                </a:rPr>
                <a:t>*2 </a:t>
              </a:r>
              <a:r>
                <a:rPr kumimoji="1" lang="ja-JP" altLang="en-US" sz="900" i="0" u="none" strike="noStrike" kern="1200" cap="none" spc="0" normalizeH="0" baseline="0" noProof="0">
                  <a:ln>
                    <a:noFill/>
                  </a:ln>
                  <a:solidFill>
                    <a:srgbClr val="000000">
                      <a:lumMod val="65000"/>
                      <a:lumOff val="35000"/>
                    </a:srgbClr>
                  </a:solidFill>
                  <a:effectLst/>
                  <a:uLnTx/>
                  <a:uFillTx/>
                  <a:latin typeface="Meiryo UI"/>
                  <a:ea typeface="Meiryo UI"/>
                  <a:cs typeface="Hiragino Kaku Gothic Pro W3" charset="-128"/>
                </a:rPr>
                <a:t>／</a:t>
              </a:r>
              <a:endParaRPr kumimoji="1" lang="en-US" altLang="ja-JP" sz="900" b="1" i="0" u="none" strike="noStrike" kern="1200" cap="none" spc="0" normalizeH="0" baseline="0" noProof="0">
                <a:ln>
                  <a:noFill/>
                </a:ln>
                <a:solidFill>
                  <a:schemeClr val="bg1"/>
                </a:solidFill>
                <a:effectLst/>
                <a:uLnTx/>
                <a:uFillTx/>
                <a:latin typeface="Meiryo UI"/>
                <a:ea typeface="Meiryo UI"/>
                <a:cs typeface="Hiragino Kaku Gothic Pro W3" charset="-128"/>
              </a:endParaRPr>
            </a:p>
            <a:p>
              <a:r>
                <a:rPr kumimoji="1" lang="ja-JP" altLang="en-US" sz="900" b="1" i="0" u="none" strike="noStrike" kern="1200" cap="none" spc="0" normalizeH="0" baseline="0" noProof="0">
                  <a:ln>
                    <a:noFill/>
                  </a:ln>
                  <a:solidFill>
                    <a:srgbClr val="000000">
                      <a:lumMod val="65000"/>
                      <a:lumOff val="35000"/>
                    </a:srgbClr>
                  </a:solidFill>
                  <a:effectLst/>
                  <a:uLnTx/>
                  <a:uFillTx/>
                  <a:latin typeface="Meiryo UI"/>
                  <a:ea typeface="Meiryo UI"/>
                  <a:cs typeface="Hiragino Kaku Gothic Pro W3" charset="-128"/>
                </a:rPr>
                <a:t>　　売掛金 </a:t>
              </a:r>
              <a:r>
                <a:rPr lang="en-US" altLang="ja-JP" sz="900" b="1">
                  <a:solidFill>
                    <a:srgbClr val="000000">
                      <a:lumMod val="65000"/>
                      <a:lumOff val="35000"/>
                    </a:srgbClr>
                  </a:solidFill>
                  <a:latin typeface="Meiryo UI"/>
                  <a:ea typeface="Meiryo UI"/>
                  <a:cs typeface="Hiragino Kaku Gothic Pro W3" charset="-128"/>
                </a:rPr>
                <a:t>1</a:t>
              </a:r>
              <a:r>
                <a:rPr kumimoji="1" lang="en-US" altLang="ja-JP" sz="900" b="1" i="0" u="none" strike="noStrike" kern="1200" cap="none" spc="0" normalizeH="0" baseline="0" noProof="0">
                  <a:ln>
                    <a:noFill/>
                  </a:ln>
                  <a:solidFill>
                    <a:srgbClr val="000000">
                      <a:lumMod val="65000"/>
                      <a:lumOff val="35000"/>
                    </a:srgbClr>
                  </a:solidFill>
                  <a:effectLst/>
                  <a:uLnTx/>
                  <a:uFillTx/>
                  <a:latin typeface="Meiryo UI"/>
                  <a:ea typeface="Meiryo UI"/>
                  <a:cs typeface="Hiragino Kaku Gothic Pro W3" charset="-128"/>
                </a:rPr>
                <a:t>00</a:t>
              </a:r>
              <a:r>
                <a:rPr kumimoji="1" lang="en-US" altLang="ja-JP" sz="900" i="0" u="none" strike="noStrike" kern="1200" cap="none" spc="0" normalizeH="0" baseline="30000" noProof="0">
                  <a:ln>
                    <a:noFill/>
                  </a:ln>
                  <a:solidFill>
                    <a:srgbClr val="000000">
                      <a:lumMod val="65000"/>
                      <a:lumOff val="35000"/>
                    </a:srgbClr>
                  </a:solidFill>
                  <a:effectLst/>
                  <a:uLnTx/>
                  <a:uFillTx/>
                  <a:latin typeface="Meiryo UI"/>
                  <a:ea typeface="Meiryo UI"/>
                  <a:cs typeface="Hiragino Kaku Gothic Pro W3" charset="-128"/>
                </a:rPr>
                <a:t>*2</a:t>
              </a:r>
              <a:r>
                <a:rPr kumimoji="1" lang="ja-JP" altLang="en-US" sz="900" b="1" i="0" u="none" strike="noStrike" kern="1200" cap="none" spc="0" normalizeH="0" baseline="0" noProof="0">
                  <a:ln>
                    <a:noFill/>
                  </a:ln>
                  <a:solidFill>
                    <a:srgbClr val="000000">
                      <a:lumMod val="65000"/>
                      <a:lumOff val="35000"/>
                    </a:srgbClr>
                  </a:solidFill>
                  <a:effectLst/>
                  <a:uLnTx/>
                  <a:uFillTx/>
                  <a:latin typeface="Meiryo UI"/>
                  <a:ea typeface="Meiryo UI"/>
                  <a:cs typeface="Hiragino Kaku Gothic Pro W3" charset="-128"/>
                </a:rPr>
                <a:t>／仮受金 </a:t>
              </a:r>
              <a:r>
                <a:rPr lang="en-US" altLang="ja-JP" sz="900" b="1">
                  <a:solidFill>
                    <a:srgbClr val="000000">
                      <a:lumMod val="65000"/>
                      <a:lumOff val="35000"/>
                    </a:srgbClr>
                  </a:solidFill>
                  <a:latin typeface="Meiryo UI"/>
                  <a:ea typeface="Meiryo UI"/>
                  <a:cs typeface="Hiragino Kaku Gothic Pro W3" charset="-128"/>
                </a:rPr>
                <a:t>2</a:t>
              </a:r>
              <a:r>
                <a:rPr kumimoji="1" lang="en-US" altLang="ja-JP" sz="900" b="1" i="0" u="none" strike="noStrike" kern="1200" cap="none" spc="0" normalizeH="0" baseline="0" noProof="0">
                  <a:ln>
                    <a:noFill/>
                  </a:ln>
                  <a:solidFill>
                    <a:srgbClr val="000000">
                      <a:lumMod val="65000"/>
                      <a:lumOff val="35000"/>
                    </a:srgbClr>
                  </a:solidFill>
                  <a:effectLst/>
                  <a:uLnTx/>
                  <a:uFillTx/>
                  <a:latin typeface="Meiryo UI"/>
                  <a:ea typeface="Meiryo UI"/>
                  <a:cs typeface="Hiragino Kaku Gothic Pro W3" charset="-128"/>
                </a:rPr>
                <a:t>00</a:t>
              </a:r>
              <a:endParaRPr kumimoji="1" lang="en-US" altLang="ja-JP" sz="900" i="0" u="none" strike="noStrike" kern="1200" cap="none" spc="0" normalizeH="0" baseline="0" noProof="0">
                <a:ln>
                  <a:noFill/>
                </a:ln>
                <a:solidFill>
                  <a:srgbClr val="000000">
                    <a:lumMod val="65000"/>
                    <a:lumOff val="35000"/>
                  </a:srgbClr>
                </a:solidFill>
                <a:effectLst/>
                <a:uLnTx/>
                <a:uFillTx/>
                <a:latin typeface="Meiryo UI"/>
                <a:ea typeface="Meiryo UI"/>
                <a:cs typeface="Hiragino Kaku Gothic Pro W3" charset="-128"/>
              </a:endParaRPr>
            </a:p>
            <a:p>
              <a:r>
                <a:rPr kumimoji="1" lang="ja-JP" altLang="en-US" sz="900" b="1" i="0" u="none" strike="noStrike" kern="1200" cap="none" spc="0" normalizeH="0" baseline="0" noProof="0">
                  <a:ln>
                    <a:noFill/>
                  </a:ln>
                  <a:solidFill>
                    <a:srgbClr val="000000">
                      <a:lumMod val="65000"/>
                      <a:lumOff val="35000"/>
                    </a:srgbClr>
                  </a:solidFill>
                  <a:effectLst/>
                  <a:uLnTx/>
                  <a:uFillTx/>
                  <a:latin typeface="Meiryo UI"/>
                  <a:ea typeface="Meiryo UI"/>
                  <a:cs typeface="Hiragino Kaku Gothic Pro W3" charset="-128"/>
                </a:rPr>
                <a:t>　　</a:t>
              </a:r>
              <a:r>
                <a:rPr kumimoji="1" lang="ja-JP" altLang="en-US" sz="900" i="0" u="none" strike="noStrike" kern="1200" cap="none" spc="0" normalizeH="0" baseline="0" noProof="0">
                  <a:ln>
                    <a:noFill/>
                  </a:ln>
                  <a:solidFill>
                    <a:srgbClr val="000000">
                      <a:lumMod val="65000"/>
                      <a:lumOff val="35000"/>
                    </a:srgbClr>
                  </a:solidFill>
                  <a:effectLst/>
                  <a:uLnTx/>
                  <a:uFillTx/>
                  <a:latin typeface="Meiryo UI"/>
                  <a:ea typeface="Meiryo UI"/>
                  <a:cs typeface="Hiragino Kaku Gothic Pro W3" charset="-128"/>
                </a:rPr>
                <a:t>売掛金 </a:t>
              </a:r>
              <a:r>
                <a:rPr kumimoji="1" lang="en-US" altLang="ja-JP" sz="900" i="0" u="none" strike="noStrike" kern="1200" cap="none" spc="0" normalizeH="0" baseline="0" noProof="0">
                  <a:ln>
                    <a:noFill/>
                  </a:ln>
                  <a:solidFill>
                    <a:srgbClr val="000000">
                      <a:lumMod val="65000"/>
                      <a:lumOff val="35000"/>
                    </a:srgbClr>
                  </a:solidFill>
                  <a:effectLst/>
                  <a:uLnTx/>
                  <a:uFillTx/>
                  <a:latin typeface="Meiryo UI"/>
                  <a:ea typeface="Meiryo UI"/>
                  <a:cs typeface="Hiragino Kaku Gothic Pro W3" charset="-128"/>
                </a:rPr>
                <a:t>100  </a:t>
              </a:r>
              <a:r>
                <a:rPr lang="ja-JP" altLang="en-US" sz="900">
                  <a:solidFill>
                    <a:srgbClr val="000000">
                      <a:lumMod val="65000"/>
                      <a:lumOff val="35000"/>
                    </a:srgbClr>
                  </a:solidFill>
                  <a:latin typeface="Meiryo UI"/>
                  <a:ea typeface="Meiryo UI"/>
                  <a:cs typeface="Hiragino Kaku Gothic Pro W3" charset="-128"/>
                </a:rPr>
                <a:t> </a:t>
              </a:r>
              <a:r>
                <a:rPr kumimoji="1" lang="ja-JP" altLang="en-US" sz="900" i="0" u="none" strike="noStrike" kern="1200" cap="none" spc="0" normalizeH="0" baseline="0" noProof="0">
                  <a:ln>
                    <a:noFill/>
                  </a:ln>
                  <a:solidFill>
                    <a:srgbClr val="000000">
                      <a:lumMod val="65000"/>
                      <a:lumOff val="35000"/>
                    </a:srgbClr>
                  </a:solidFill>
                  <a:effectLst/>
                  <a:uLnTx/>
                  <a:uFillTx/>
                  <a:latin typeface="Meiryo UI"/>
                  <a:ea typeface="Meiryo UI"/>
                  <a:cs typeface="Hiragino Kaku Gothic Pro W3" charset="-128"/>
                </a:rPr>
                <a:t>／</a:t>
              </a:r>
              <a:endParaRPr kumimoji="1" lang="en-US" altLang="ja-JP" sz="900" b="1" i="0" u="none" strike="noStrike" kern="1200" cap="none" spc="0" normalizeH="0" baseline="0" noProof="0">
                <a:ln>
                  <a:noFill/>
                </a:ln>
                <a:solidFill>
                  <a:schemeClr val="bg1"/>
                </a:solidFill>
                <a:effectLst/>
                <a:uLnTx/>
                <a:uFillTx/>
                <a:latin typeface="Meiryo UI"/>
                <a:ea typeface="Meiryo UI"/>
                <a:cs typeface="Hiragino Kaku Gothic Pro W3" charset="-128"/>
              </a:endParaRPr>
            </a:p>
          </p:txBody>
        </p:sp>
        <p:sp>
          <p:nvSpPr>
            <p:cNvPr id="40" name="正方形/長方形 39">
              <a:extLst>
                <a:ext uri="{FF2B5EF4-FFF2-40B4-BE49-F238E27FC236}">
                  <a16:creationId xmlns:a16="http://schemas.microsoft.com/office/drawing/2014/main" id="{7CB0E67E-7AF1-4B38-B82F-949534B91704}"/>
                </a:ext>
              </a:extLst>
            </p:cNvPr>
            <p:cNvSpPr/>
            <p:nvPr/>
          </p:nvSpPr>
          <p:spPr>
            <a:xfrm>
              <a:off x="3732191" y="2400801"/>
              <a:ext cx="1324087" cy="16323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zh-TW" altLang="en-US" sz="900">
                  <a:solidFill>
                    <a:schemeClr val="accent4">
                      <a:lumMod val="65000"/>
                      <a:lumOff val="35000"/>
                    </a:schemeClr>
                  </a:solidFill>
                  <a:effectLst>
                    <a:glow rad="127000">
                      <a:schemeClr val="bg1"/>
                    </a:glow>
                  </a:effectLst>
                  <a:latin typeface="+mn-ea"/>
                  <a:cs typeface="Hiragino Kaku Gothic Pro W3" charset="-128"/>
                </a:rPr>
                <a:t>消込取消伝票</a:t>
              </a:r>
              <a:r>
                <a:rPr kumimoji="1" lang="ja-JP" altLang="en-US" sz="900">
                  <a:solidFill>
                    <a:schemeClr val="accent4">
                      <a:lumMod val="65000"/>
                      <a:lumOff val="35000"/>
                    </a:schemeClr>
                  </a:solidFill>
                  <a:effectLst>
                    <a:glow rad="127000">
                      <a:schemeClr val="bg1"/>
                    </a:glow>
                  </a:effectLst>
                  <a:latin typeface="+mn-ea"/>
                  <a:cs typeface="Hiragino Kaku Gothic Pro W3" charset="-128"/>
                </a:rPr>
                <a:t>ファイル</a:t>
              </a:r>
              <a:endParaRPr kumimoji="1" lang="en-US" altLang="ja-JP" sz="900">
                <a:solidFill>
                  <a:schemeClr val="accent4">
                    <a:lumMod val="65000"/>
                    <a:lumOff val="35000"/>
                  </a:schemeClr>
                </a:solidFill>
                <a:effectLst>
                  <a:glow rad="127000">
                    <a:schemeClr val="bg1"/>
                  </a:glow>
                </a:effectLst>
                <a:latin typeface="+mn-ea"/>
                <a:cs typeface="Hiragino Kaku Gothic Pro W3" charset="-128"/>
              </a:endParaRPr>
            </a:p>
            <a:p>
              <a:pPr algn="ctr"/>
              <a:r>
                <a:rPr lang="ja-JP" altLang="en-US" sz="900">
                  <a:solidFill>
                    <a:schemeClr val="accent4">
                      <a:lumMod val="65000"/>
                      <a:lumOff val="35000"/>
                    </a:schemeClr>
                  </a:solidFill>
                  <a:effectLst>
                    <a:glow rad="127000">
                      <a:schemeClr val="bg1"/>
                    </a:glow>
                  </a:effectLst>
                  <a:latin typeface="+mn-ea"/>
                  <a:cs typeface="Hiragino Kaku Gothic Pro W3" charset="-128"/>
                </a:rPr>
                <a:t>（計</a:t>
              </a:r>
              <a:r>
                <a:rPr lang="en-US" altLang="ja-JP" sz="900">
                  <a:solidFill>
                    <a:schemeClr val="accent4">
                      <a:lumMod val="65000"/>
                      <a:lumOff val="35000"/>
                    </a:schemeClr>
                  </a:solidFill>
                  <a:effectLst>
                    <a:glow rad="127000">
                      <a:schemeClr val="bg1"/>
                    </a:glow>
                  </a:effectLst>
                  <a:latin typeface="+mn-ea"/>
                  <a:cs typeface="Hiragino Kaku Gothic Pro W3" charset="-128"/>
                </a:rPr>
                <a:t>2</a:t>
              </a:r>
              <a:r>
                <a:rPr lang="ja-JP" altLang="en-US" sz="900">
                  <a:solidFill>
                    <a:schemeClr val="accent4">
                      <a:lumMod val="65000"/>
                      <a:lumOff val="35000"/>
                    </a:schemeClr>
                  </a:solidFill>
                  <a:effectLst>
                    <a:glow rad="127000">
                      <a:schemeClr val="bg1"/>
                    </a:glow>
                  </a:effectLst>
                  <a:latin typeface="+mn-ea"/>
                  <a:cs typeface="Hiragino Kaku Gothic Pro W3" charset="-128"/>
                </a:rPr>
                <a:t>ファイル</a:t>
              </a:r>
              <a:r>
                <a:rPr lang="en-US" altLang="ja-JP" sz="900" baseline="30000">
                  <a:solidFill>
                    <a:schemeClr val="accent4">
                      <a:lumMod val="65000"/>
                      <a:lumOff val="35000"/>
                    </a:schemeClr>
                  </a:solidFill>
                  <a:effectLst>
                    <a:glow rad="127000">
                      <a:schemeClr val="bg1"/>
                    </a:glow>
                  </a:effectLst>
                  <a:latin typeface="+mn-ea"/>
                  <a:cs typeface="Hiragino Kaku Gothic Pro W3" charset="-128"/>
                </a:rPr>
                <a:t>*1</a:t>
              </a:r>
              <a:r>
                <a:rPr lang="ja-JP" altLang="en-US" sz="900">
                  <a:solidFill>
                    <a:schemeClr val="accent4">
                      <a:lumMod val="65000"/>
                      <a:lumOff val="35000"/>
                    </a:schemeClr>
                  </a:solidFill>
                  <a:effectLst>
                    <a:glow rad="127000">
                      <a:schemeClr val="bg1"/>
                    </a:glow>
                  </a:effectLst>
                  <a:latin typeface="+mn-ea"/>
                  <a:cs typeface="Hiragino Kaku Gothic Pro W3" charset="-128"/>
                </a:rPr>
                <a:t>）</a:t>
              </a:r>
              <a:endParaRPr lang="en-US" altLang="zh-TW" sz="900">
                <a:solidFill>
                  <a:schemeClr val="accent4">
                    <a:lumMod val="65000"/>
                    <a:lumOff val="35000"/>
                  </a:schemeClr>
                </a:solidFill>
                <a:effectLst>
                  <a:glow rad="127000">
                    <a:schemeClr val="bg1"/>
                  </a:glow>
                </a:effectLst>
                <a:latin typeface="+mn-ea"/>
                <a:cs typeface="Hiragino Kaku Gothic Pro W3" charset="-128"/>
              </a:endParaRPr>
            </a:p>
          </p:txBody>
        </p:sp>
        <p:sp>
          <p:nvSpPr>
            <p:cNvPr id="19" name="正方形/長方形 18">
              <a:extLst>
                <a:ext uri="{FF2B5EF4-FFF2-40B4-BE49-F238E27FC236}">
                  <a16:creationId xmlns:a16="http://schemas.microsoft.com/office/drawing/2014/main" id="{71710B3F-6FAD-F33E-DE5C-DBA58D484D9A}"/>
                </a:ext>
              </a:extLst>
            </p:cNvPr>
            <p:cNvSpPr/>
            <p:nvPr/>
          </p:nvSpPr>
          <p:spPr>
            <a:xfrm>
              <a:off x="4263427" y="3224696"/>
              <a:ext cx="994807" cy="12263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800" b="1">
                  <a:solidFill>
                    <a:schemeClr val="accent4">
                      <a:lumMod val="65000"/>
                      <a:lumOff val="35000"/>
                    </a:schemeClr>
                  </a:solidFill>
                  <a:effectLst>
                    <a:glow rad="127000">
                      <a:schemeClr val="bg1"/>
                    </a:glow>
                  </a:effectLst>
                  <a:latin typeface="+mn-ea"/>
                  <a:cs typeface="Hiragino Kaku Gothic Pro W3" charset="-128"/>
                </a:rPr>
                <a:t>太字</a:t>
              </a:r>
              <a:r>
                <a:rPr lang="en-US" altLang="ja-JP" sz="800" b="1">
                  <a:solidFill>
                    <a:schemeClr val="accent4">
                      <a:lumMod val="65000"/>
                      <a:lumOff val="35000"/>
                    </a:schemeClr>
                  </a:solidFill>
                  <a:effectLst>
                    <a:glow rad="127000">
                      <a:schemeClr val="bg1"/>
                    </a:glow>
                  </a:effectLst>
                  <a:latin typeface="+mn-ea"/>
                  <a:cs typeface="Hiragino Kaku Gothic Pro W3" charset="-128"/>
                </a:rPr>
                <a:t>:</a:t>
              </a:r>
              <a:r>
                <a:rPr lang="ja-JP" altLang="en-US" sz="800" b="1">
                  <a:solidFill>
                    <a:schemeClr val="accent4">
                      <a:lumMod val="65000"/>
                      <a:lumOff val="35000"/>
                    </a:schemeClr>
                  </a:solidFill>
                  <a:effectLst>
                    <a:glow rad="127000">
                      <a:schemeClr val="bg1"/>
                    </a:glow>
                  </a:effectLst>
                  <a:latin typeface="+mn-ea"/>
                  <a:cs typeface="Hiragino Kaku Gothic Pro W3" charset="-128"/>
                </a:rPr>
                <a:t>消込取消対象</a:t>
              </a:r>
              <a:endParaRPr lang="en-US" altLang="zh-TW" sz="900" b="1">
                <a:solidFill>
                  <a:schemeClr val="accent4">
                    <a:lumMod val="65000"/>
                    <a:lumOff val="35000"/>
                  </a:schemeClr>
                </a:solidFill>
                <a:effectLst>
                  <a:glow rad="127000">
                    <a:schemeClr val="bg1"/>
                  </a:glow>
                </a:effectLst>
                <a:latin typeface="+mn-ea"/>
                <a:cs typeface="Hiragino Kaku Gothic Pro W3" charset="-128"/>
              </a:endParaRPr>
            </a:p>
          </p:txBody>
        </p:sp>
      </p:grpSp>
      <p:grpSp>
        <p:nvGrpSpPr>
          <p:cNvPr id="62" name="グループ化 61">
            <a:extLst>
              <a:ext uri="{FF2B5EF4-FFF2-40B4-BE49-F238E27FC236}">
                <a16:creationId xmlns:a16="http://schemas.microsoft.com/office/drawing/2014/main" id="{304BB7A0-F24B-03EB-0815-BFC0160C1ED1}"/>
              </a:ext>
            </a:extLst>
          </p:cNvPr>
          <p:cNvGrpSpPr/>
          <p:nvPr/>
        </p:nvGrpSpPr>
        <p:grpSpPr>
          <a:xfrm>
            <a:off x="1456657" y="3778285"/>
            <a:ext cx="679282" cy="1068685"/>
            <a:chOff x="9674642" y="4188946"/>
            <a:chExt cx="856532" cy="1156690"/>
          </a:xfrm>
        </p:grpSpPr>
        <p:grpSp>
          <p:nvGrpSpPr>
            <p:cNvPr id="72" name="グループ化 71">
              <a:extLst>
                <a:ext uri="{FF2B5EF4-FFF2-40B4-BE49-F238E27FC236}">
                  <a16:creationId xmlns:a16="http://schemas.microsoft.com/office/drawing/2014/main" id="{DE332559-6384-CE39-7C67-93A90C6B6016}"/>
                </a:ext>
              </a:extLst>
            </p:cNvPr>
            <p:cNvGrpSpPr/>
            <p:nvPr/>
          </p:nvGrpSpPr>
          <p:grpSpPr>
            <a:xfrm>
              <a:off x="9674642" y="4188946"/>
              <a:ext cx="856532" cy="714050"/>
              <a:chOff x="9472779" y="4113971"/>
              <a:chExt cx="1036404" cy="864000"/>
            </a:xfrm>
          </p:grpSpPr>
          <p:pic>
            <p:nvPicPr>
              <p:cNvPr id="74" name="グラフィックス 73">
                <a:extLst>
                  <a:ext uri="{FF2B5EF4-FFF2-40B4-BE49-F238E27FC236}">
                    <a16:creationId xmlns:a16="http://schemas.microsoft.com/office/drawing/2014/main" id="{7C7A894B-8C72-900F-7F79-EF685E08FBE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72779" y="4401971"/>
                <a:ext cx="576000" cy="576000"/>
              </a:xfrm>
              <a:prstGeom prst="rect">
                <a:avLst/>
              </a:prstGeom>
            </p:spPr>
          </p:pic>
          <p:pic>
            <p:nvPicPr>
              <p:cNvPr id="75" name="グラフィックス 74">
                <a:extLst>
                  <a:ext uri="{FF2B5EF4-FFF2-40B4-BE49-F238E27FC236}">
                    <a16:creationId xmlns:a16="http://schemas.microsoft.com/office/drawing/2014/main" id="{03E021AD-E3B5-D989-6DA1-A05437D94146}"/>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933183" y="4113971"/>
                <a:ext cx="576000" cy="576000"/>
              </a:xfrm>
              <a:prstGeom prst="rect">
                <a:avLst/>
              </a:prstGeom>
            </p:spPr>
          </p:pic>
        </p:grpSp>
        <p:sp>
          <p:nvSpPr>
            <p:cNvPr id="73" name="正方形/長方形 72">
              <a:extLst>
                <a:ext uri="{FF2B5EF4-FFF2-40B4-BE49-F238E27FC236}">
                  <a16:creationId xmlns:a16="http://schemas.microsoft.com/office/drawing/2014/main" id="{7005B9DC-4368-137B-D287-C28F21F9584E}"/>
                </a:ext>
              </a:extLst>
            </p:cNvPr>
            <p:cNvSpPr/>
            <p:nvPr/>
          </p:nvSpPr>
          <p:spPr>
            <a:xfrm>
              <a:off x="9688328" y="4950953"/>
              <a:ext cx="829160" cy="394683"/>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i="0" u="none" strike="noStrike" kern="1200" cap="none" spc="0" normalizeH="0" baseline="0" noProof="0">
                  <a:ln>
                    <a:noFill/>
                  </a:ln>
                  <a:solidFill>
                    <a:srgbClr val="000000">
                      <a:lumMod val="65000"/>
                      <a:lumOff val="35000"/>
                    </a:srgbClr>
                  </a:solidFill>
                  <a:effectLst/>
                  <a:uLnTx/>
                  <a:uFillTx/>
                  <a:latin typeface="Meiryo UI"/>
                  <a:ea typeface="Meiryo UI"/>
                  <a:cs typeface="+mn-cs"/>
                </a:rPr>
                <a:t>経理作業</a:t>
              </a:r>
              <a:endParaRPr kumimoji="1" lang="en-US" altLang="ja-JP" sz="1000" i="0" u="none" strike="noStrike" kern="1200" cap="none" spc="0" normalizeH="0" baseline="0" noProof="0">
                <a:ln>
                  <a:noFill/>
                </a:ln>
                <a:solidFill>
                  <a:srgbClr val="000000">
                    <a:lumMod val="65000"/>
                    <a:lumOff val="35000"/>
                  </a:srgbClr>
                </a:solidFill>
                <a:effectLst/>
                <a:uLnTx/>
                <a:uFillTx/>
                <a:latin typeface="Meiryo UI"/>
                <a:ea typeface="Meiryo UI"/>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i="0" u="none" strike="noStrike" kern="1200" cap="none" spc="0" normalizeH="0" baseline="0" noProof="0">
                  <a:ln>
                    <a:noFill/>
                  </a:ln>
                  <a:solidFill>
                    <a:srgbClr val="000000">
                      <a:lumMod val="65000"/>
                      <a:lumOff val="35000"/>
                    </a:srgbClr>
                  </a:solidFill>
                  <a:effectLst/>
                  <a:uLnTx/>
                  <a:uFillTx/>
                  <a:latin typeface="Meiryo UI"/>
                  <a:ea typeface="Meiryo UI"/>
                  <a:cs typeface="+mn-cs"/>
                </a:rPr>
                <a:t>(</a:t>
              </a:r>
              <a:r>
                <a:rPr kumimoji="1" lang="ja-JP" altLang="en-US" sz="1000" i="0" u="none" strike="noStrike" kern="1200" cap="none" spc="0" normalizeH="0" baseline="0" noProof="0">
                  <a:ln>
                    <a:noFill/>
                  </a:ln>
                  <a:solidFill>
                    <a:srgbClr val="000000">
                      <a:lumMod val="65000"/>
                      <a:lumOff val="35000"/>
                    </a:srgbClr>
                  </a:solidFill>
                  <a:effectLst/>
                  <a:uLnTx/>
                  <a:uFillTx/>
                  <a:latin typeface="Meiryo UI"/>
                  <a:ea typeface="Meiryo UI"/>
                  <a:cs typeface="+mn-cs"/>
                </a:rPr>
                <a:t>ツール</a:t>
              </a:r>
              <a:r>
                <a:rPr kumimoji="1" lang="en-US" altLang="ja-JP" sz="1000" i="0" u="none" strike="noStrike" kern="1200" cap="none" spc="0" normalizeH="0" baseline="0" noProof="0">
                  <a:ln>
                    <a:noFill/>
                  </a:ln>
                  <a:solidFill>
                    <a:srgbClr val="000000">
                      <a:lumMod val="65000"/>
                      <a:lumOff val="35000"/>
                    </a:srgbClr>
                  </a:solidFill>
                  <a:effectLst/>
                  <a:uLnTx/>
                  <a:uFillTx/>
                  <a:latin typeface="Meiryo UI"/>
                  <a:ea typeface="Meiryo UI"/>
                  <a:cs typeface="+mn-cs"/>
                </a:rPr>
                <a:t>)</a:t>
              </a:r>
              <a:endParaRPr kumimoji="1" lang="ja-JP" altLang="en-US" sz="1000" i="0" u="none" strike="noStrike" kern="1200" cap="none" spc="0" normalizeH="0" baseline="0" noProof="0">
                <a:ln>
                  <a:noFill/>
                </a:ln>
                <a:solidFill>
                  <a:srgbClr val="000000">
                    <a:lumMod val="65000"/>
                    <a:lumOff val="35000"/>
                  </a:srgbClr>
                </a:solidFill>
                <a:effectLst/>
                <a:uLnTx/>
                <a:uFillTx/>
                <a:latin typeface="Meiryo UI"/>
                <a:ea typeface="Meiryo UI"/>
                <a:cs typeface="+mn-cs"/>
              </a:endParaRPr>
            </a:p>
          </p:txBody>
        </p:sp>
      </p:grpSp>
      <p:cxnSp>
        <p:nvCxnSpPr>
          <p:cNvPr id="63" name="直線矢印コネクタ 62">
            <a:extLst>
              <a:ext uri="{FF2B5EF4-FFF2-40B4-BE49-F238E27FC236}">
                <a16:creationId xmlns:a16="http://schemas.microsoft.com/office/drawing/2014/main" id="{5ECD9392-EAC9-FB9D-7631-33C2A879D088}"/>
              </a:ext>
            </a:extLst>
          </p:cNvPr>
          <p:cNvCxnSpPr>
            <a:cxnSpLocks/>
          </p:cNvCxnSpPr>
          <p:nvPr/>
        </p:nvCxnSpPr>
        <p:spPr>
          <a:xfrm>
            <a:off x="2234986" y="4150214"/>
            <a:ext cx="2088000"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4" name="四角形: 角を丸くする 63">
            <a:extLst>
              <a:ext uri="{FF2B5EF4-FFF2-40B4-BE49-F238E27FC236}">
                <a16:creationId xmlns:a16="http://schemas.microsoft.com/office/drawing/2014/main" id="{1206F562-2B8E-3497-4899-D64E57360C28}"/>
              </a:ext>
            </a:extLst>
          </p:cNvPr>
          <p:cNvSpPr/>
          <p:nvPr/>
        </p:nvSpPr>
        <p:spPr>
          <a:xfrm>
            <a:off x="2806493" y="3957215"/>
            <a:ext cx="944986" cy="376568"/>
          </a:xfrm>
          <a:prstGeom prst="round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050" b="1">
                <a:solidFill>
                  <a:schemeClr val="accent4">
                    <a:lumMod val="65000"/>
                    <a:lumOff val="35000"/>
                  </a:schemeClr>
                </a:solidFill>
                <a:effectLst>
                  <a:glow rad="88900">
                    <a:schemeClr val="bg1"/>
                  </a:glow>
                </a:effectLst>
                <a:latin typeface="+mn-ea"/>
                <a:cs typeface="Hiragino Kaku Gothic Pro W3" charset="-128"/>
              </a:rPr>
              <a:t>請求</a:t>
            </a:r>
            <a:r>
              <a:rPr lang="en-US" altLang="ja-JP" sz="1050" b="1">
                <a:solidFill>
                  <a:schemeClr val="accent4">
                    <a:lumMod val="65000"/>
                    <a:lumOff val="35000"/>
                  </a:schemeClr>
                </a:solidFill>
                <a:effectLst>
                  <a:glow rad="88900">
                    <a:schemeClr val="bg1"/>
                  </a:glow>
                </a:effectLst>
                <a:latin typeface="+mn-ea"/>
                <a:cs typeface="Hiragino Kaku Gothic Pro W3" charset="-128"/>
              </a:rPr>
              <a:t>y</a:t>
            </a:r>
            <a:r>
              <a:rPr kumimoji="1" lang="ja-JP" altLang="en-US" sz="1050">
                <a:solidFill>
                  <a:schemeClr val="accent4">
                    <a:lumMod val="65000"/>
                    <a:lumOff val="35000"/>
                  </a:schemeClr>
                </a:solidFill>
                <a:effectLst>
                  <a:glow rad="88900">
                    <a:schemeClr val="bg1"/>
                  </a:glow>
                </a:effectLst>
                <a:latin typeface="+mn-ea"/>
                <a:cs typeface="Hiragino Kaku Gothic Pro W3" charset="-128"/>
              </a:rPr>
              <a:t>を</a:t>
            </a:r>
            <a:endParaRPr kumimoji="1" lang="en-US" altLang="ja-JP" sz="1050">
              <a:solidFill>
                <a:schemeClr val="accent4">
                  <a:lumMod val="65000"/>
                  <a:lumOff val="35000"/>
                </a:schemeClr>
              </a:solidFill>
              <a:effectLst>
                <a:glow rad="88900">
                  <a:schemeClr val="bg1"/>
                </a:glow>
              </a:effectLst>
              <a:latin typeface="+mn-ea"/>
              <a:cs typeface="Hiragino Kaku Gothic Pro W3" charset="-128"/>
            </a:endParaRPr>
          </a:p>
          <a:p>
            <a:pPr algn="ctr"/>
            <a:r>
              <a:rPr lang="ja-JP" altLang="en-US" sz="1050">
                <a:solidFill>
                  <a:schemeClr val="accent4">
                    <a:lumMod val="65000"/>
                    <a:lumOff val="35000"/>
                  </a:schemeClr>
                </a:solidFill>
                <a:effectLst>
                  <a:glow rad="88900">
                    <a:schemeClr val="bg1"/>
                  </a:glow>
                </a:effectLst>
                <a:latin typeface="+mn-ea"/>
                <a:cs typeface="Hiragino Kaku Gothic Pro W3" charset="-128"/>
              </a:rPr>
              <a:t>指定して実行</a:t>
            </a:r>
            <a:endParaRPr kumimoji="1" lang="ja-JP" altLang="en-US" sz="1050">
              <a:solidFill>
                <a:schemeClr val="accent4">
                  <a:lumMod val="65000"/>
                  <a:lumOff val="35000"/>
                </a:schemeClr>
              </a:solidFill>
              <a:effectLst>
                <a:glow rad="88900">
                  <a:schemeClr val="bg1"/>
                </a:glow>
              </a:effectLst>
              <a:latin typeface="+mn-ea"/>
              <a:cs typeface="Hiragino Kaku Gothic Pro W3" charset="-128"/>
            </a:endParaRPr>
          </a:p>
        </p:txBody>
      </p:sp>
      <p:sp>
        <p:nvSpPr>
          <p:cNvPr id="70" name="フローチャート: 書類 69">
            <a:extLst>
              <a:ext uri="{FF2B5EF4-FFF2-40B4-BE49-F238E27FC236}">
                <a16:creationId xmlns:a16="http://schemas.microsoft.com/office/drawing/2014/main" id="{8FAAAE2F-2EC8-D95C-AF43-A89238AD1A08}"/>
              </a:ext>
            </a:extLst>
          </p:cNvPr>
          <p:cNvSpPr/>
          <p:nvPr/>
        </p:nvSpPr>
        <p:spPr>
          <a:xfrm>
            <a:off x="4498389" y="3852596"/>
            <a:ext cx="1745349" cy="946434"/>
          </a:xfrm>
          <a:prstGeom prst="flowChartDocument">
            <a:avLst/>
          </a:prstGeom>
          <a:solidFill>
            <a:srgbClr val="FFFFFF"/>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b"/>
          <a:lstStyle/>
          <a:p>
            <a:r>
              <a:rPr lang="ja-JP" altLang="en-US" sz="900">
                <a:solidFill>
                  <a:schemeClr val="bg1">
                    <a:lumMod val="85000"/>
                  </a:schemeClr>
                </a:solidFill>
                <a:latin typeface="Meiryo UI"/>
                <a:ea typeface="Meiryo UI"/>
                <a:cs typeface="Hiragino Kaku Gothic Pro W3" charset="-128"/>
              </a:rPr>
              <a:t>　　</a:t>
            </a:r>
            <a:r>
              <a:rPr kumimoji="1" lang="ja-JP" altLang="en-US" sz="900" b="0" i="0" u="none" strike="noStrike" kern="1200" cap="none" spc="0" normalizeH="0" baseline="0" noProof="0">
                <a:ln>
                  <a:noFill/>
                </a:ln>
                <a:solidFill>
                  <a:schemeClr val="bg1">
                    <a:lumMod val="85000"/>
                  </a:schemeClr>
                </a:solidFill>
                <a:effectLst/>
                <a:uLnTx/>
                <a:uFillTx/>
                <a:latin typeface="Meiryo UI"/>
                <a:ea typeface="Meiryo UI"/>
                <a:cs typeface="Hiragino Kaku Gothic Pro W3" charset="-128"/>
              </a:rPr>
              <a:t>売掛金 </a:t>
            </a:r>
            <a:r>
              <a:rPr kumimoji="1" lang="en-US" altLang="ja-JP" sz="900" b="0" i="0" u="none" strike="noStrike" kern="1200" cap="none" spc="0" normalizeH="0" baseline="0" noProof="0">
                <a:ln>
                  <a:noFill/>
                </a:ln>
                <a:solidFill>
                  <a:schemeClr val="bg1">
                    <a:lumMod val="85000"/>
                  </a:schemeClr>
                </a:solidFill>
                <a:effectLst/>
                <a:uLnTx/>
                <a:uFillTx/>
                <a:latin typeface="Meiryo UI"/>
                <a:ea typeface="Meiryo UI"/>
                <a:cs typeface="Hiragino Kaku Gothic Pro W3" charset="-128"/>
              </a:rPr>
              <a:t>500   </a:t>
            </a:r>
            <a:r>
              <a:rPr kumimoji="1" lang="ja-JP" altLang="en-US" sz="900" b="0" i="0" u="none" strike="noStrike" kern="1200" cap="none" spc="0" normalizeH="0" baseline="0" noProof="0">
                <a:ln>
                  <a:noFill/>
                </a:ln>
                <a:solidFill>
                  <a:schemeClr val="bg1">
                    <a:lumMod val="85000"/>
                  </a:schemeClr>
                </a:solidFill>
                <a:effectLst/>
                <a:uLnTx/>
                <a:uFillTx/>
                <a:latin typeface="Meiryo UI"/>
                <a:ea typeface="Meiryo UI"/>
                <a:cs typeface="Hiragino Kaku Gothic Pro W3" charset="-128"/>
              </a:rPr>
              <a:t>／仮受金 </a:t>
            </a:r>
            <a:r>
              <a:rPr lang="en-US" altLang="ja-JP" sz="900">
                <a:solidFill>
                  <a:schemeClr val="bg1">
                    <a:lumMod val="85000"/>
                  </a:schemeClr>
                </a:solidFill>
                <a:latin typeface="Meiryo UI"/>
                <a:ea typeface="Meiryo UI"/>
                <a:cs typeface="Hiragino Kaku Gothic Pro W3" charset="-128"/>
              </a:rPr>
              <a:t>5</a:t>
            </a:r>
            <a:r>
              <a:rPr kumimoji="1" lang="en-US" altLang="ja-JP" sz="900" b="0" i="0" u="none" strike="noStrike" kern="1200" cap="none" spc="0" normalizeH="0" baseline="0" noProof="0">
                <a:ln>
                  <a:noFill/>
                </a:ln>
                <a:solidFill>
                  <a:schemeClr val="bg1">
                    <a:lumMod val="85000"/>
                  </a:schemeClr>
                </a:solidFill>
                <a:effectLst/>
                <a:uLnTx/>
                <a:uFillTx/>
                <a:latin typeface="Meiryo UI"/>
                <a:ea typeface="Meiryo UI"/>
                <a:cs typeface="Hiragino Kaku Gothic Pro W3" charset="-128"/>
              </a:rPr>
              <a:t>00</a:t>
            </a:r>
          </a:p>
          <a:p>
            <a:r>
              <a:rPr kumimoji="1" lang="ja-JP" altLang="en-US" sz="900" b="1" i="0" u="none" strike="noStrike" kern="1200" cap="none" spc="0" normalizeH="0" baseline="0" noProof="0">
                <a:ln>
                  <a:noFill/>
                </a:ln>
                <a:solidFill>
                  <a:srgbClr val="000000">
                    <a:lumMod val="65000"/>
                    <a:lumOff val="35000"/>
                  </a:srgbClr>
                </a:solidFill>
                <a:effectLst/>
                <a:uLnTx/>
                <a:uFillTx/>
                <a:latin typeface="Meiryo UI"/>
                <a:ea typeface="Meiryo UI"/>
                <a:cs typeface="Hiragino Kaku Gothic Pro W3" charset="-128"/>
              </a:rPr>
              <a:t>　　</a:t>
            </a:r>
            <a:r>
              <a:rPr kumimoji="1" lang="ja-JP" altLang="en-US" sz="900" i="0" u="none" strike="noStrike" kern="1200" cap="none" spc="0" normalizeH="0" baseline="0" noProof="0">
                <a:ln>
                  <a:noFill/>
                </a:ln>
                <a:solidFill>
                  <a:srgbClr val="000000">
                    <a:lumMod val="65000"/>
                    <a:lumOff val="35000"/>
                  </a:srgbClr>
                </a:solidFill>
                <a:effectLst/>
                <a:uLnTx/>
                <a:uFillTx/>
                <a:latin typeface="Meiryo UI"/>
                <a:ea typeface="Meiryo UI"/>
                <a:cs typeface="Hiragino Kaku Gothic Pro W3" charset="-128"/>
              </a:rPr>
              <a:t>売掛金 </a:t>
            </a:r>
            <a:r>
              <a:rPr lang="en-US" altLang="ja-JP" sz="900">
                <a:solidFill>
                  <a:srgbClr val="000000">
                    <a:lumMod val="65000"/>
                    <a:lumOff val="35000"/>
                  </a:srgbClr>
                </a:solidFill>
                <a:latin typeface="Meiryo UI"/>
                <a:ea typeface="Meiryo UI"/>
                <a:cs typeface="Hiragino Kaku Gothic Pro W3" charset="-128"/>
              </a:rPr>
              <a:t>2</a:t>
            </a:r>
            <a:r>
              <a:rPr kumimoji="1" lang="en-US" altLang="ja-JP" sz="900" i="0" u="none" strike="noStrike" kern="1200" cap="none" spc="0" normalizeH="0" baseline="0" noProof="0">
                <a:ln>
                  <a:noFill/>
                </a:ln>
                <a:solidFill>
                  <a:srgbClr val="000000">
                    <a:lumMod val="65000"/>
                    <a:lumOff val="35000"/>
                  </a:srgbClr>
                </a:solidFill>
                <a:effectLst/>
                <a:uLnTx/>
                <a:uFillTx/>
                <a:latin typeface="Meiryo UI"/>
                <a:ea typeface="Meiryo UI"/>
                <a:cs typeface="Hiragino Kaku Gothic Pro W3" charset="-128"/>
              </a:rPr>
              <a:t>00</a:t>
            </a:r>
            <a:r>
              <a:rPr kumimoji="1" lang="en-US" altLang="ja-JP" sz="900" i="0" u="none" strike="noStrike" kern="1200" cap="none" spc="0" normalizeH="0" baseline="30000" noProof="0">
                <a:ln>
                  <a:noFill/>
                </a:ln>
                <a:solidFill>
                  <a:srgbClr val="000000">
                    <a:lumMod val="65000"/>
                    <a:lumOff val="35000"/>
                  </a:srgbClr>
                </a:solidFill>
                <a:effectLst/>
                <a:uLnTx/>
                <a:uFillTx/>
                <a:latin typeface="Meiryo UI"/>
                <a:ea typeface="Meiryo UI"/>
                <a:cs typeface="Hiragino Kaku Gothic Pro W3" charset="-128"/>
              </a:rPr>
              <a:t>*2 </a:t>
            </a:r>
            <a:r>
              <a:rPr kumimoji="1" lang="ja-JP" altLang="en-US" sz="900" i="0" u="none" strike="noStrike" kern="1200" cap="none" spc="0" normalizeH="0" baseline="0" noProof="0">
                <a:ln>
                  <a:noFill/>
                </a:ln>
                <a:solidFill>
                  <a:srgbClr val="000000">
                    <a:lumMod val="65000"/>
                    <a:lumOff val="35000"/>
                  </a:srgbClr>
                </a:solidFill>
                <a:effectLst/>
                <a:uLnTx/>
                <a:uFillTx/>
                <a:latin typeface="Meiryo UI"/>
                <a:ea typeface="Meiryo UI"/>
                <a:cs typeface="Hiragino Kaku Gothic Pro W3" charset="-128"/>
              </a:rPr>
              <a:t>／仮受金 </a:t>
            </a:r>
            <a:r>
              <a:rPr kumimoji="1" lang="en-US" altLang="ja-JP" sz="900" i="0" u="none" strike="noStrike" kern="1200" cap="none" spc="0" normalizeH="0" baseline="0" noProof="0">
                <a:ln>
                  <a:noFill/>
                </a:ln>
                <a:solidFill>
                  <a:srgbClr val="000000">
                    <a:lumMod val="65000"/>
                    <a:lumOff val="35000"/>
                  </a:srgbClr>
                </a:solidFill>
                <a:effectLst/>
                <a:uLnTx/>
                <a:uFillTx/>
                <a:latin typeface="Meiryo UI"/>
                <a:ea typeface="Meiryo UI"/>
                <a:cs typeface="Hiragino Kaku Gothic Pro W3" charset="-128"/>
              </a:rPr>
              <a:t>200</a:t>
            </a:r>
          </a:p>
          <a:p>
            <a:r>
              <a:rPr kumimoji="1" lang="ja-JP" altLang="en-US" sz="900" b="1" i="0" u="none" strike="noStrike" kern="1200" cap="none" spc="0" normalizeH="0" baseline="0" noProof="0">
                <a:ln>
                  <a:noFill/>
                </a:ln>
                <a:solidFill>
                  <a:srgbClr val="000000">
                    <a:lumMod val="65000"/>
                    <a:lumOff val="35000"/>
                  </a:srgbClr>
                </a:solidFill>
                <a:effectLst/>
                <a:uLnTx/>
                <a:uFillTx/>
                <a:latin typeface="Meiryo UI"/>
                <a:ea typeface="Meiryo UI"/>
                <a:cs typeface="Hiragino Kaku Gothic Pro W3" charset="-128"/>
              </a:rPr>
              <a:t>　　売掛金 </a:t>
            </a:r>
            <a:r>
              <a:rPr lang="en-US" altLang="ja-JP" sz="900" b="1">
                <a:solidFill>
                  <a:srgbClr val="000000">
                    <a:lumMod val="65000"/>
                    <a:lumOff val="35000"/>
                  </a:srgbClr>
                </a:solidFill>
                <a:latin typeface="Meiryo UI"/>
                <a:ea typeface="Meiryo UI"/>
                <a:cs typeface="Hiragino Kaku Gothic Pro W3" charset="-128"/>
              </a:rPr>
              <a:t>1</a:t>
            </a:r>
            <a:r>
              <a:rPr kumimoji="1" lang="en-US" altLang="ja-JP" sz="900" b="1" i="0" u="none" strike="noStrike" kern="1200" cap="none" spc="0" normalizeH="0" baseline="0" noProof="0">
                <a:ln>
                  <a:noFill/>
                </a:ln>
                <a:solidFill>
                  <a:srgbClr val="000000">
                    <a:lumMod val="65000"/>
                    <a:lumOff val="35000"/>
                  </a:srgbClr>
                </a:solidFill>
                <a:effectLst/>
                <a:uLnTx/>
                <a:uFillTx/>
                <a:latin typeface="Meiryo UI"/>
                <a:ea typeface="Meiryo UI"/>
                <a:cs typeface="Hiragino Kaku Gothic Pro W3" charset="-128"/>
              </a:rPr>
              <a:t>00</a:t>
            </a:r>
            <a:r>
              <a:rPr kumimoji="1" lang="en-US" altLang="ja-JP" sz="900" i="0" u="none" strike="noStrike" kern="1200" cap="none" spc="0" normalizeH="0" baseline="30000" noProof="0">
                <a:ln>
                  <a:noFill/>
                </a:ln>
                <a:solidFill>
                  <a:srgbClr val="000000">
                    <a:lumMod val="65000"/>
                    <a:lumOff val="35000"/>
                  </a:srgbClr>
                </a:solidFill>
                <a:effectLst/>
                <a:uLnTx/>
                <a:uFillTx/>
                <a:latin typeface="Meiryo UI"/>
                <a:ea typeface="Meiryo UI"/>
                <a:cs typeface="Hiragino Kaku Gothic Pro W3" charset="-128"/>
              </a:rPr>
              <a:t>*2</a:t>
            </a:r>
            <a:r>
              <a:rPr kumimoji="1" lang="ja-JP" altLang="en-US" sz="900" b="1" i="0" u="none" strike="noStrike" kern="1200" cap="none" spc="0" normalizeH="0" baseline="0" noProof="0">
                <a:ln>
                  <a:noFill/>
                </a:ln>
                <a:solidFill>
                  <a:srgbClr val="000000">
                    <a:lumMod val="65000"/>
                    <a:lumOff val="35000"/>
                  </a:srgbClr>
                </a:solidFill>
                <a:effectLst/>
                <a:uLnTx/>
                <a:uFillTx/>
                <a:latin typeface="Meiryo UI"/>
                <a:ea typeface="Meiryo UI"/>
                <a:cs typeface="Hiragino Kaku Gothic Pro W3" charset="-128"/>
              </a:rPr>
              <a:t>／仮受金 </a:t>
            </a:r>
            <a:r>
              <a:rPr kumimoji="1" lang="en-US" altLang="ja-JP" sz="900" b="1" i="0" u="none" strike="noStrike" kern="1200" cap="none" spc="0" normalizeH="0" baseline="0" noProof="0">
                <a:ln>
                  <a:noFill/>
                </a:ln>
                <a:solidFill>
                  <a:srgbClr val="000000">
                    <a:lumMod val="65000"/>
                    <a:lumOff val="35000"/>
                  </a:srgbClr>
                </a:solidFill>
                <a:effectLst/>
                <a:uLnTx/>
                <a:uFillTx/>
                <a:latin typeface="Meiryo UI"/>
                <a:ea typeface="Meiryo UI"/>
                <a:cs typeface="Hiragino Kaku Gothic Pro W3" charset="-128"/>
              </a:rPr>
              <a:t>100</a:t>
            </a:r>
            <a:endParaRPr kumimoji="1" lang="en-US" altLang="ja-JP" sz="900" i="0" u="none" strike="noStrike" kern="1200" cap="none" spc="0" normalizeH="0" baseline="0" noProof="0">
              <a:ln>
                <a:noFill/>
              </a:ln>
              <a:solidFill>
                <a:srgbClr val="000000">
                  <a:lumMod val="65000"/>
                  <a:lumOff val="35000"/>
                </a:srgbClr>
              </a:solidFill>
              <a:effectLst/>
              <a:uLnTx/>
              <a:uFillTx/>
              <a:latin typeface="Meiryo UI"/>
              <a:ea typeface="Meiryo UI"/>
              <a:cs typeface="Hiragino Kaku Gothic Pro W3" charset="-128"/>
            </a:endParaRPr>
          </a:p>
          <a:p>
            <a:r>
              <a:rPr kumimoji="1" lang="ja-JP" altLang="en-US" sz="900" b="0" i="0" u="none" strike="noStrike" kern="1200" cap="none" spc="0" normalizeH="0" baseline="0" noProof="0">
                <a:ln>
                  <a:noFill/>
                </a:ln>
                <a:solidFill>
                  <a:schemeClr val="bg1">
                    <a:lumMod val="85000"/>
                  </a:schemeClr>
                </a:solidFill>
                <a:effectLst/>
                <a:uLnTx/>
                <a:uFillTx/>
                <a:latin typeface="Meiryo UI"/>
                <a:ea typeface="Meiryo UI"/>
                <a:cs typeface="Hiragino Kaku Gothic Pro W3" charset="-128"/>
              </a:rPr>
              <a:t>　　売掛金 </a:t>
            </a:r>
            <a:r>
              <a:rPr kumimoji="1" lang="en-US" altLang="ja-JP" sz="900" b="0" i="0" u="none" strike="noStrike" kern="1200" cap="none" spc="0" normalizeH="0" baseline="0" noProof="0">
                <a:ln>
                  <a:noFill/>
                </a:ln>
                <a:solidFill>
                  <a:schemeClr val="bg1">
                    <a:lumMod val="85000"/>
                  </a:schemeClr>
                </a:solidFill>
                <a:effectLst/>
                <a:uLnTx/>
                <a:uFillTx/>
                <a:latin typeface="Meiryo UI"/>
                <a:ea typeface="Meiryo UI"/>
                <a:cs typeface="Hiragino Kaku Gothic Pro W3" charset="-128"/>
              </a:rPr>
              <a:t>100   </a:t>
            </a:r>
            <a:r>
              <a:rPr kumimoji="1" lang="ja-JP" altLang="en-US" sz="900" b="0" i="0" u="none" strike="noStrike" kern="1200" cap="none" spc="0" normalizeH="0" baseline="0" noProof="0">
                <a:ln>
                  <a:noFill/>
                </a:ln>
                <a:solidFill>
                  <a:schemeClr val="bg1">
                    <a:lumMod val="85000"/>
                  </a:schemeClr>
                </a:solidFill>
                <a:effectLst/>
                <a:uLnTx/>
                <a:uFillTx/>
                <a:latin typeface="Meiryo UI"/>
                <a:ea typeface="Meiryo UI"/>
                <a:cs typeface="Hiragino Kaku Gothic Pro W3" charset="-128"/>
              </a:rPr>
              <a:t>／仮受金 </a:t>
            </a:r>
            <a:r>
              <a:rPr lang="en-US" altLang="ja-JP" sz="900">
                <a:solidFill>
                  <a:schemeClr val="bg1">
                    <a:lumMod val="85000"/>
                  </a:schemeClr>
                </a:solidFill>
                <a:latin typeface="Meiryo UI"/>
                <a:ea typeface="Meiryo UI"/>
                <a:cs typeface="Hiragino Kaku Gothic Pro W3" charset="-128"/>
              </a:rPr>
              <a:t>1</a:t>
            </a:r>
            <a:r>
              <a:rPr kumimoji="1" lang="en-US" altLang="ja-JP" sz="900" b="0" i="0" u="none" strike="noStrike" kern="1200" cap="none" spc="0" normalizeH="0" baseline="0" noProof="0">
                <a:ln>
                  <a:noFill/>
                </a:ln>
                <a:solidFill>
                  <a:schemeClr val="bg1">
                    <a:lumMod val="85000"/>
                  </a:schemeClr>
                </a:solidFill>
                <a:effectLst/>
                <a:uLnTx/>
                <a:uFillTx/>
                <a:latin typeface="Meiryo UI"/>
                <a:ea typeface="Meiryo UI"/>
                <a:cs typeface="Hiragino Kaku Gothic Pro W3" charset="-128"/>
              </a:rPr>
              <a:t>00</a:t>
            </a:r>
          </a:p>
        </p:txBody>
      </p:sp>
      <p:sp>
        <p:nvSpPr>
          <p:cNvPr id="71" name="正方形/長方形 70">
            <a:extLst>
              <a:ext uri="{FF2B5EF4-FFF2-40B4-BE49-F238E27FC236}">
                <a16:creationId xmlns:a16="http://schemas.microsoft.com/office/drawing/2014/main" id="{415DD031-7793-350C-3C2A-182830444FFB}"/>
              </a:ext>
            </a:extLst>
          </p:cNvPr>
          <p:cNvSpPr/>
          <p:nvPr/>
        </p:nvSpPr>
        <p:spPr>
          <a:xfrm>
            <a:off x="4702374" y="3756317"/>
            <a:ext cx="1337381" cy="17981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zh-TW" altLang="en-US" sz="900">
                <a:solidFill>
                  <a:schemeClr val="accent4">
                    <a:lumMod val="65000"/>
                    <a:lumOff val="35000"/>
                  </a:schemeClr>
                </a:solidFill>
                <a:effectLst>
                  <a:glow rad="127000">
                    <a:schemeClr val="bg1"/>
                  </a:glow>
                </a:effectLst>
                <a:latin typeface="+mn-ea"/>
                <a:cs typeface="Hiragino Kaku Gothic Pro W3" charset="-128"/>
              </a:rPr>
              <a:t>消込取消伝票</a:t>
            </a:r>
            <a:r>
              <a:rPr kumimoji="1" lang="ja-JP" altLang="en-US" sz="900">
                <a:solidFill>
                  <a:schemeClr val="accent4">
                    <a:lumMod val="65000"/>
                    <a:lumOff val="35000"/>
                  </a:schemeClr>
                </a:solidFill>
                <a:effectLst>
                  <a:glow rad="127000">
                    <a:schemeClr val="bg1"/>
                  </a:glow>
                </a:effectLst>
                <a:latin typeface="+mn-ea"/>
                <a:cs typeface="Hiragino Kaku Gothic Pro W3" charset="-128"/>
              </a:rPr>
              <a:t>ファイル</a:t>
            </a:r>
            <a:endParaRPr kumimoji="1" lang="en-US" altLang="ja-JP" sz="900">
              <a:solidFill>
                <a:schemeClr val="accent4">
                  <a:lumMod val="65000"/>
                  <a:lumOff val="35000"/>
                </a:schemeClr>
              </a:solidFill>
              <a:effectLst>
                <a:glow rad="127000">
                  <a:schemeClr val="bg1"/>
                </a:glow>
              </a:effectLst>
              <a:latin typeface="+mn-ea"/>
              <a:cs typeface="Hiragino Kaku Gothic Pro W3" charset="-128"/>
            </a:endParaRPr>
          </a:p>
          <a:p>
            <a:pPr algn="ctr"/>
            <a:r>
              <a:rPr kumimoji="1" lang="ja-JP" altLang="en-US" sz="900">
                <a:solidFill>
                  <a:schemeClr val="accent4">
                    <a:lumMod val="65000"/>
                    <a:lumOff val="35000"/>
                  </a:schemeClr>
                </a:solidFill>
                <a:effectLst>
                  <a:glow rad="127000">
                    <a:schemeClr val="bg1"/>
                  </a:glow>
                </a:effectLst>
                <a:latin typeface="+mn-ea"/>
                <a:cs typeface="Hiragino Kaku Gothic Pro W3" charset="-128"/>
              </a:rPr>
              <a:t>（計</a:t>
            </a:r>
            <a:r>
              <a:rPr kumimoji="1" lang="en-US" altLang="ja-JP" sz="900">
                <a:solidFill>
                  <a:schemeClr val="accent4">
                    <a:lumMod val="65000"/>
                    <a:lumOff val="35000"/>
                  </a:schemeClr>
                </a:solidFill>
                <a:effectLst>
                  <a:glow rad="127000">
                    <a:schemeClr val="bg1"/>
                  </a:glow>
                </a:effectLst>
                <a:latin typeface="+mn-ea"/>
                <a:cs typeface="Hiragino Kaku Gothic Pro W3" charset="-128"/>
              </a:rPr>
              <a:t>2</a:t>
            </a:r>
            <a:r>
              <a:rPr kumimoji="1" lang="ja-JP" altLang="en-US" sz="900">
                <a:solidFill>
                  <a:schemeClr val="accent4">
                    <a:lumMod val="65000"/>
                    <a:lumOff val="35000"/>
                  </a:schemeClr>
                </a:solidFill>
                <a:effectLst>
                  <a:glow rad="127000">
                    <a:schemeClr val="bg1"/>
                  </a:glow>
                </a:effectLst>
                <a:latin typeface="+mn-ea"/>
                <a:cs typeface="Hiragino Kaku Gothic Pro W3" charset="-128"/>
              </a:rPr>
              <a:t>ファイル</a:t>
            </a:r>
            <a:r>
              <a:rPr kumimoji="1" lang="en-US" altLang="ja-JP" sz="900" baseline="30000">
                <a:solidFill>
                  <a:schemeClr val="accent4">
                    <a:lumMod val="65000"/>
                    <a:lumOff val="35000"/>
                  </a:schemeClr>
                </a:solidFill>
                <a:effectLst>
                  <a:glow rad="127000">
                    <a:schemeClr val="bg1"/>
                  </a:glow>
                </a:effectLst>
                <a:latin typeface="+mn-ea"/>
                <a:cs typeface="Hiragino Kaku Gothic Pro W3" charset="-128"/>
              </a:rPr>
              <a:t>*1</a:t>
            </a:r>
            <a:r>
              <a:rPr kumimoji="1" lang="ja-JP" altLang="en-US" sz="900">
                <a:solidFill>
                  <a:schemeClr val="accent4">
                    <a:lumMod val="65000"/>
                    <a:lumOff val="35000"/>
                  </a:schemeClr>
                </a:solidFill>
                <a:effectLst>
                  <a:glow rad="127000">
                    <a:schemeClr val="bg1"/>
                  </a:glow>
                </a:effectLst>
                <a:latin typeface="+mn-ea"/>
                <a:cs typeface="Hiragino Kaku Gothic Pro W3" charset="-128"/>
              </a:rPr>
              <a:t>）</a:t>
            </a:r>
            <a:endParaRPr kumimoji="1" lang="zh-TW" altLang="en-US" sz="900">
              <a:solidFill>
                <a:schemeClr val="accent4">
                  <a:lumMod val="65000"/>
                  <a:lumOff val="35000"/>
                </a:schemeClr>
              </a:solidFill>
              <a:effectLst>
                <a:glow rad="127000">
                  <a:schemeClr val="bg1"/>
                </a:glow>
              </a:effectLst>
              <a:latin typeface="+mn-ea"/>
              <a:cs typeface="Hiragino Kaku Gothic Pro W3" charset="-128"/>
            </a:endParaRPr>
          </a:p>
        </p:txBody>
      </p:sp>
      <p:grpSp>
        <p:nvGrpSpPr>
          <p:cNvPr id="82" name="グループ化 81">
            <a:extLst>
              <a:ext uri="{FF2B5EF4-FFF2-40B4-BE49-F238E27FC236}">
                <a16:creationId xmlns:a16="http://schemas.microsoft.com/office/drawing/2014/main" id="{4A8A6D92-ACC8-70AF-214F-473E5CAA961A}"/>
              </a:ext>
            </a:extLst>
          </p:cNvPr>
          <p:cNvGrpSpPr/>
          <p:nvPr/>
        </p:nvGrpSpPr>
        <p:grpSpPr>
          <a:xfrm>
            <a:off x="1456657" y="5225875"/>
            <a:ext cx="679282" cy="1068685"/>
            <a:chOff x="9674642" y="4188946"/>
            <a:chExt cx="856532" cy="1156690"/>
          </a:xfrm>
        </p:grpSpPr>
        <p:grpSp>
          <p:nvGrpSpPr>
            <p:cNvPr id="92" name="グループ化 91">
              <a:extLst>
                <a:ext uri="{FF2B5EF4-FFF2-40B4-BE49-F238E27FC236}">
                  <a16:creationId xmlns:a16="http://schemas.microsoft.com/office/drawing/2014/main" id="{7FABAF92-7549-C5F6-7B4E-FADCCFEC0265}"/>
                </a:ext>
              </a:extLst>
            </p:cNvPr>
            <p:cNvGrpSpPr/>
            <p:nvPr/>
          </p:nvGrpSpPr>
          <p:grpSpPr>
            <a:xfrm>
              <a:off x="9674642" y="4188946"/>
              <a:ext cx="856532" cy="714050"/>
              <a:chOff x="9472779" y="4113971"/>
              <a:chExt cx="1036404" cy="864000"/>
            </a:xfrm>
          </p:grpSpPr>
          <p:pic>
            <p:nvPicPr>
              <p:cNvPr id="94" name="グラフィックス 93">
                <a:extLst>
                  <a:ext uri="{FF2B5EF4-FFF2-40B4-BE49-F238E27FC236}">
                    <a16:creationId xmlns:a16="http://schemas.microsoft.com/office/drawing/2014/main" id="{45DF8949-251D-BE20-F5DB-766013FF79A5}"/>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72779" y="4401971"/>
                <a:ext cx="576000" cy="576000"/>
              </a:xfrm>
              <a:prstGeom prst="rect">
                <a:avLst/>
              </a:prstGeom>
            </p:spPr>
          </p:pic>
          <p:pic>
            <p:nvPicPr>
              <p:cNvPr id="95" name="グラフィックス 94">
                <a:extLst>
                  <a:ext uri="{FF2B5EF4-FFF2-40B4-BE49-F238E27FC236}">
                    <a16:creationId xmlns:a16="http://schemas.microsoft.com/office/drawing/2014/main" id="{894A5EF0-234B-D20E-415E-06B602370EBF}"/>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933183" y="4113971"/>
                <a:ext cx="576000" cy="576000"/>
              </a:xfrm>
              <a:prstGeom prst="rect">
                <a:avLst/>
              </a:prstGeom>
            </p:spPr>
          </p:pic>
        </p:grpSp>
        <p:sp>
          <p:nvSpPr>
            <p:cNvPr id="93" name="正方形/長方形 92">
              <a:extLst>
                <a:ext uri="{FF2B5EF4-FFF2-40B4-BE49-F238E27FC236}">
                  <a16:creationId xmlns:a16="http://schemas.microsoft.com/office/drawing/2014/main" id="{4932F6B6-DB36-897B-FFEC-D037951EFEA1}"/>
                </a:ext>
              </a:extLst>
            </p:cNvPr>
            <p:cNvSpPr/>
            <p:nvPr/>
          </p:nvSpPr>
          <p:spPr>
            <a:xfrm>
              <a:off x="9688328" y="4950953"/>
              <a:ext cx="829160" cy="394683"/>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i="0" u="none" strike="noStrike" kern="1200" cap="none" spc="0" normalizeH="0" baseline="0" noProof="0">
                  <a:ln>
                    <a:noFill/>
                  </a:ln>
                  <a:solidFill>
                    <a:srgbClr val="000000">
                      <a:lumMod val="65000"/>
                      <a:lumOff val="35000"/>
                    </a:srgbClr>
                  </a:solidFill>
                  <a:effectLst/>
                  <a:uLnTx/>
                  <a:uFillTx/>
                  <a:latin typeface="Meiryo UI"/>
                  <a:ea typeface="Meiryo UI"/>
                  <a:cs typeface="+mn-cs"/>
                </a:rPr>
                <a:t>経理作業</a:t>
              </a:r>
              <a:endParaRPr kumimoji="1" lang="en-US" altLang="ja-JP" sz="1000" i="0" u="none" strike="noStrike" kern="1200" cap="none" spc="0" normalizeH="0" baseline="0" noProof="0">
                <a:ln>
                  <a:noFill/>
                </a:ln>
                <a:solidFill>
                  <a:srgbClr val="000000">
                    <a:lumMod val="65000"/>
                    <a:lumOff val="35000"/>
                  </a:srgbClr>
                </a:solidFill>
                <a:effectLst/>
                <a:uLnTx/>
                <a:uFillTx/>
                <a:latin typeface="Meiryo UI"/>
                <a:ea typeface="Meiryo UI"/>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i="0" u="none" strike="noStrike" kern="1200" cap="none" spc="0" normalizeH="0" baseline="0" noProof="0">
                  <a:ln>
                    <a:noFill/>
                  </a:ln>
                  <a:solidFill>
                    <a:srgbClr val="000000">
                      <a:lumMod val="65000"/>
                      <a:lumOff val="35000"/>
                    </a:srgbClr>
                  </a:solidFill>
                  <a:effectLst/>
                  <a:uLnTx/>
                  <a:uFillTx/>
                  <a:latin typeface="Meiryo UI"/>
                  <a:ea typeface="Meiryo UI"/>
                  <a:cs typeface="+mn-cs"/>
                </a:rPr>
                <a:t>(</a:t>
              </a:r>
              <a:r>
                <a:rPr kumimoji="1" lang="ja-JP" altLang="en-US" sz="1000" i="0" u="none" strike="noStrike" kern="1200" cap="none" spc="0" normalizeH="0" baseline="0" noProof="0">
                  <a:ln>
                    <a:noFill/>
                  </a:ln>
                  <a:solidFill>
                    <a:srgbClr val="000000">
                      <a:lumMod val="65000"/>
                      <a:lumOff val="35000"/>
                    </a:srgbClr>
                  </a:solidFill>
                  <a:effectLst/>
                  <a:uLnTx/>
                  <a:uFillTx/>
                  <a:latin typeface="Meiryo UI"/>
                  <a:ea typeface="Meiryo UI"/>
                  <a:cs typeface="+mn-cs"/>
                </a:rPr>
                <a:t>ツール</a:t>
              </a:r>
              <a:r>
                <a:rPr kumimoji="1" lang="en-US" altLang="ja-JP" sz="1000" i="0" u="none" strike="noStrike" kern="1200" cap="none" spc="0" normalizeH="0" baseline="0" noProof="0">
                  <a:ln>
                    <a:noFill/>
                  </a:ln>
                  <a:solidFill>
                    <a:srgbClr val="000000">
                      <a:lumMod val="65000"/>
                      <a:lumOff val="35000"/>
                    </a:srgbClr>
                  </a:solidFill>
                  <a:effectLst/>
                  <a:uLnTx/>
                  <a:uFillTx/>
                  <a:latin typeface="Meiryo UI"/>
                  <a:ea typeface="Meiryo UI"/>
                  <a:cs typeface="+mn-cs"/>
                </a:rPr>
                <a:t>)</a:t>
              </a:r>
              <a:endParaRPr kumimoji="1" lang="ja-JP" altLang="en-US" sz="1000" i="0" u="none" strike="noStrike" kern="1200" cap="none" spc="0" normalizeH="0" baseline="0" noProof="0">
                <a:ln>
                  <a:noFill/>
                </a:ln>
                <a:solidFill>
                  <a:srgbClr val="000000">
                    <a:lumMod val="65000"/>
                    <a:lumOff val="35000"/>
                  </a:srgbClr>
                </a:solidFill>
                <a:effectLst/>
                <a:uLnTx/>
                <a:uFillTx/>
                <a:latin typeface="Meiryo UI"/>
                <a:ea typeface="Meiryo UI"/>
                <a:cs typeface="+mn-cs"/>
              </a:endParaRPr>
            </a:p>
          </p:txBody>
        </p:sp>
      </p:grpSp>
      <p:cxnSp>
        <p:nvCxnSpPr>
          <p:cNvPr id="83" name="直線矢印コネクタ 82">
            <a:extLst>
              <a:ext uri="{FF2B5EF4-FFF2-40B4-BE49-F238E27FC236}">
                <a16:creationId xmlns:a16="http://schemas.microsoft.com/office/drawing/2014/main" id="{51D1C4F5-107D-B64A-1A34-5FFDB4E13FBC}"/>
              </a:ext>
            </a:extLst>
          </p:cNvPr>
          <p:cNvCxnSpPr>
            <a:cxnSpLocks/>
          </p:cNvCxnSpPr>
          <p:nvPr/>
        </p:nvCxnSpPr>
        <p:spPr>
          <a:xfrm>
            <a:off x="2234986" y="5591019"/>
            <a:ext cx="2088000"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4" name="四角形: 角を丸くする 83">
            <a:extLst>
              <a:ext uri="{FF2B5EF4-FFF2-40B4-BE49-F238E27FC236}">
                <a16:creationId xmlns:a16="http://schemas.microsoft.com/office/drawing/2014/main" id="{B69C06F0-F12E-D71F-486C-7976EA3A1215}"/>
              </a:ext>
            </a:extLst>
          </p:cNvPr>
          <p:cNvSpPr/>
          <p:nvPr/>
        </p:nvSpPr>
        <p:spPr>
          <a:xfrm>
            <a:off x="2759244" y="5398020"/>
            <a:ext cx="1039485" cy="376568"/>
          </a:xfrm>
          <a:prstGeom prst="round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050" b="1">
                <a:solidFill>
                  <a:schemeClr val="accent4">
                    <a:lumMod val="65000"/>
                    <a:lumOff val="35000"/>
                  </a:schemeClr>
                </a:solidFill>
                <a:effectLst>
                  <a:glow rad="88900">
                    <a:schemeClr val="bg1"/>
                  </a:glow>
                </a:effectLst>
                <a:latin typeface="+mn-ea"/>
                <a:cs typeface="Hiragino Kaku Gothic Pro W3" charset="-128"/>
              </a:rPr>
              <a:t>請求</a:t>
            </a:r>
            <a:r>
              <a:rPr kumimoji="1" lang="en-US" altLang="ja-JP" sz="1050" b="1">
                <a:solidFill>
                  <a:schemeClr val="accent4">
                    <a:lumMod val="65000"/>
                    <a:lumOff val="35000"/>
                  </a:schemeClr>
                </a:solidFill>
                <a:effectLst>
                  <a:glow rad="88900">
                    <a:schemeClr val="bg1"/>
                  </a:glow>
                </a:effectLst>
                <a:latin typeface="+mn-ea"/>
                <a:cs typeface="Hiragino Kaku Gothic Pro W3" charset="-128"/>
              </a:rPr>
              <a:t>y×</a:t>
            </a:r>
            <a:r>
              <a:rPr kumimoji="1" lang="ja-JP" altLang="en-US" sz="1050" b="1">
                <a:solidFill>
                  <a:schemeClr val="accent4">
                    <a:lumMod val="65000"/>
                    <a:lumOff val="35000"/>
                  </a:schemeClr>
                </a:solidFill>
                <a:effectLst>
                  <a:glow rad="88900">
                    <a:schemeClr val="bg1"/>
                  </a:glow>
                </a:effectLst>
                <a:latin typeface="+mn-ea"/>
                <a:cs typeface="Hiragino Kaku Gothic Pro W3" charset="-128"/>
              </a:rPr>
              <a:t>入金</a:t>
            </a:r>
            <a:r>
              <a:rPr kumimoji="1" lang="en-US" altLang="ja-JP" sz="1050" b="1">
                <a:solidFill>
                  <a:schemeClr val="accent4">
                    <a:lumMod val="65000"/>
                    <a:lumOff val="35000"/>
                  </a:schemeClr>
                </a:solidFill>
                <a:effectLst>
                  <a:glow rad="88900">
                    <a:schemeClr val="bg1"/>
                  </a:glow>
                </a:effectLst>
                <a:latin typeface="+mn-ea"/>
                <a:cs typeface="Hiragino Kaku Gothic Pro W3" charset="-128"/>
              </a:rPr>
              <a:t>b</a:t>
            </a:r>
            <a:r>
              <a:rPr kumimoji="1" lang="ja-JP" altLang="en-US" sz="1050">
                <a:solidFill>
                  <a:schemeClr val="accent4">
                    <a:lumMod val="65000"/>
                    <a:lumOff val="35000"/>
                  </a:schemeClr>
                </a:solidFill>
                <a:effectLst>
                  <a:glow rad="88900">
                    <a:schemeClr val="bg1"/>
                  </a:glow>
                </a:effectLst>
                <a:latin typeface="+mn-ea"/>
                <a:cs typeface="Hiragino Kaku Gothic Pro W3" charset="-128"/>
              </a:rPr>
              <a:t>を</a:t>
            </a:r>
            <a:endParaRPr kumimoji="1" lang="en-US" altLang="ja-JP" sz="1050">
              <a:solidFill>
                <a:schemeClr val="accent4">
                  <a:lumMod val="65000"/>
                  <a:lumOff val="35000"/>
                </a:schemeClr>
              </a:solidFill>
              <a:effectLst>
                <a:glow rad="88900">
                  <a:schemeClr val="bg1"/>
                </a:glow>
              </a:effectLst>
              <a:latin typeface="+mn-ea"/>
              <a:cs typeface="Hiragino Kaku Gothic Pro W3" charset="-128"/>
            </a:endParaRPr>
          </a:p>
          <a:p>
            <a:pPr algn="ctr"/>
            <a:r>
              <a:rPr lang="ja-JP" altLang="en-US" sz="1050">
                <a:solidFill>
                  <a:schemeClr val="accent4">
                    <a:lumMod val="65000"/>
                    <a:lumOff val="35000"/>
                  </a:schemeClr>
                </a:solidFill>
                <a:effectLst>
                  <a:glow rad="88900">
                    <a:schemeClr val="bg1"/>
                  </a:glow>
                </a:effectLst>
                <a:latin typeface="+mn-ea"/>
                <a:cs typeface="Hiragino Kaku Gothic Pro W3" charset="-128"/>
              </a:rPr>
              <a:t>指定して実行</a:t>
            </a:r>
            <a:endParaRPr kumimoji="1" lang="ja-JP" altLang="en-US" sz="1050">
              <a:solidFill>
                <a:schemeClr val="accent4">
                  <a:lumMod val="65000"/>
                  <a:lumOff val="35000"/>
                </a:schemeClr>
              </a:solidFill>
              <a:effectLst>
                <a:glow rad="88900">
                  <a:schemeClr val="bg1"/>
                </a:glow>
              </a:effectLst>
              <a:latin typeface="+mn-ea"/>
              <a:cs typeface="Hiragino Kaku Gothic Pro W3" charset="-128"/>
            </a:endParaRPr>
          </a:p>
        </p:txBody>
      </p:sp>
      <p:grpSp>
        <p:nvGrpSpPr>
          <p:cNvPr id="85" name="グループ化 84">
            <a:extLst>
              <a:ext uri="{FF2B5EF4-FFF2-40B4-BE49-F238E27FC236}">
                <a16:creationId xmlns:a16="http://schemas.microsoft.com/office/drawing/2014/main" id="{D8757693-B67F-B912-5139-22892A77A8A5}"/>
              </a:ext>
            </a:extLst>
          </p:cNvPr>
          <p:cNvGrpSpPr/>
          <p:nvPr/>
        </p:nvGrpSpPr>
        <p:grpSpPr>
          <a:xfrm>
            <a:off x="4498389" y="5203907"/>
            <a:ext cx="1745349" cy="1042714"/>
            <a:chOff x="3530234" y="2400801"/>
            <a:chExt cx="1728000" cy="946533"/>
          </a:xfrm>
        </p:grpSpPr>
        <p:sp>
          <p:nvSpPr>
            <p:cNvPr id="90" name="フローチャート: 書類 89">
              <a:extLst>
                <a:ext uri="{FF2B5EF4-FFF2-40B4-BE49-F238E27FC236}">
                  <a16:creationId xmlns:a16="http://schemas.microsoft.com/office/drawing/2014/main" id="{66DC91E8-23E7-D3E5-47A1-EBBE6DD2CAD3}"/>
                </a:ext>
              </a:extLst>
            </p:cNvPr>
            <p:cNvSpPr/>
            <p:nvPr/>
          </p:nvSpPr>
          <p:spPr>
            <a:xfrm>
              <a:off x="3530234" y="2488200"/>
              <a:ext cx="1728000" cy="859134"/>
            </a:xfrm>
            <a:prstGeom prst="flowChartDocument">
              <a:avLst/>
            </a:prstGeom>
            <a:solidFill>
              <a:srgbClr val="FFFFFF"/>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b"/>
            <a:lstStyle/>
            <a:p>
              <a:r>
                <a:rPr lang="ja-JP" altLang="en-US" sz="900">
                  <a:solidFill>
                    <a:schemeClr val="bg1">
                      <a:lumMod val="85000"/>
                    </a:schemeClr>
                  </a:solidFill>
                  <a:latin typeface="Meiryo UI"/>
                  <a:ea typeface="Meiryo UI"/>
                  <a:cs typeface="Hiragino Kaku Gothic Pro W3" charset="-128"/>
                </a:rPr>
                <a:t>　　</a:t>
              </a:r>
              <a:r>
                <a:rPr kumimoji="1" lang="ja-JP" altLang="en-US" sz="900" b="0" i="0" u="none" strike="noStrike" kern="1200" cap="none" spc="0" normalizeH="0" baseline="0" noProof="0">
                  <a:ln>
                    <a:noFill/>
                  </a:ln>
                  <a:solidFill>
                    <a:schemeClr val="bg1">
                      <a:lumMod val="85000"/>
                    </a:schemeClr>
                  </a:solidFill>
                  <a:effectLst/>
                  <a:uLnTx/>
                  <a:uFillTx/>
                  <a:latin typeface="Meiryo UI"/>
                  <a:ea typeface="Meiryo UI"/>
                  <a:cs typeface="Hiragino Kaku Gothic Pro W3" charset="-128"/>
                </a:rPr>
                <a:t>売掛金 </a:t>
              </a:r>
              <a:r>
                <a:rPr kumimoji="1" lang="en-US" altLang="ja-JP" sz="900" b="0" i="0" u="none" strike="noStrike" kern="1200" cap="none" spc="0" normalizeH="0" baseline="0" noProof="0">
                  <a:ln>
                    <a:noFill/>
                  </a:ln>
                  <a:solidFill>
                    <a:schemeClr val="bg1">
                      <a:lumMod val="85000"/>
                    </a:schemeClr>
                  </a:solidFill>
                  <a:effectLst/>
                  <a:uLnTx/>
                  <a:uFillTx/>
                  <a:latin typeface="Meiryo UI"/>
                  <a:ea typeface="Meiryo UI"/>
                  <a:cs typeface="Hiragino Kaku Gothic Pro W3" charset="-128"/>
                </a:rPr>
                <a:t>500   </a:t>
              </a:r>
              <a:r>
                <a:rPr kumimoji="1" lang="ja-JP" altLang="en-US" sz="900" b="0" i="0" u="none" strike="noStrike" kern="1200" cap="none" spc="0" normalizeH="0" baseline="0" noProof="0">
                  <a:ln>
                    <a:noFill/>
                  </a:ln>
                  <a:solidFill>
                    <a:schemeClr val="bg1">
                      <a:lumMod val="85000"/>
                    </a:schemeClr>
                  </a:solidFill>
                  <a:effectLst/>
                  <a:uLnTx/>
                  <a:uFillTx/>
                  <a:latin typeface="Meiryo UI"/>
                  <a:ea typeface="Meiryo UI"/>
                  <a:cs typeface="Hiragino Kaku Gothic Pro W3" charset="-128"/>
                </a:rPr>
                <a:t>／仮受金 </a:t>
              </a:r>
              <a:r>
                <a:rPr lang="en-US" altLang="ja-JP" sz="900">
                  <a:solidFill>
                    <a:schemeClr val="bg1">
                      <a:lumMod val="85000"/>
                    </a:schemeClr>
                  </a:solidFill>
                  <a:latin typeface="Meiryo UI"/>
                  <a:ea typeface="Meiryo UI"/>
                  <a:cs typeface="Hiragino Kaku Gothic Pro W3" charset="-128"/>
                </a:rPr>
                <a:t>5</a:t>
              </a:r>
              <a:r>
                <a:rPr kumimoji="1" lang="en-US" altLang="ja-JP" sz="900" b="0" i="0" u="none" strike="noStrike" kern="1200" cap="none" spc="0" normalizeH="0" baseline="0" noProof="0">
                  <a:ln>
                    <a:noFill/>
                  </a:ln>
                  <a:solidFill>
                    <a:schemeClr val="bg1">
                      <a:lumMod val="85000"/>
                    </a:schemeClr>
                  </a:solidFill>
                  <a:effectLst/>
                  <a:uLnTx/>
                  <a:uFillTx/>
                  <a:latin typeface="Meiryo UI"/>
                  <a:ea typeface="Meiryo UI"/>
                  <a:cs typeface="Hiragino Kaku Gothic Pro W3" charset="-128"/>
                </a:rPr>
                <a:t>00</a:t>
              </a:r>
            </a:p>
            <a:p>
              <a:r>
                <a:rPr kumimoji="1" lang="ja-JP" altLang="en-US" sz="900" i="0" u="none" strike="noStrike" kern="1200" cap="none" spc="0" normalizeH="0" baseline="0" noProof="0">
                  <a:ln>
                    <a:noFill/>
                  </a:ln>
                  <a:solidFill>
                    <a:schemeClr val="bg1">
                      <a:lumMod val="85000"/>
                    </a:schemeClr>
                  </a:solidFill>
                  <a:effectLst/>
                  <a:uLnTx/>
                  <a:uFillTx/>
                  <a:latin typeface="Meiryo UI"/>
                  <a:ea typeface="Meiryo UI"/>
                  <a:cs typeface="Hiragino Kaku Gothic Pro W3" charset="-128"/>
                </a:rPr>
                <a:t>　　売掛金 </a:t>
              </a:r>
              <a:r>
                <a:rPr lang="en-US" altLang="ja-JP" sz="900">
                  <a:solidFill>
                    <a:schemeClr val="bg1">
                      <a:lumMod val="85000"/>
                    </a:schemeClr>
                  </a:solidFill>
                  <a:latin typeface="Meiryo UI"/>
                  <a:ea typeface="Meiryo UI"/>
                  <a:cs typeface="Hiragino Kaku Gothic Pro W3" charset="-128"/>
                </a:rPr>
                <a:t>2</a:t>
              </a:r>
              <a:r>
                <a:rPr kumimoji="1" lang="en-US" altLang="ja-JP" sz="900" i="0" u="none" strike="noStrike" kern="1200" cap="none" spc="0" normalizeH="0" baseline="0" noProof="0">
                  <a:ln>
                    <a:noFill/>
                  </a:ln>
                  <a:solidFill>
                    <a:schemeClr val="bg1">
                      <a:lumMod val="85000"/>
                    </a:schemeClr>
                  </a:solidFill>
                  <a:effectLst/>
                  <a:uLnTx/>
                  <a:uFillTx/>
                  <a:latin typeface="Meiryo UI"/>
                  <a:ea typeface="Meiryo UI"/>
                  <a:cs typeface="Hiragino Kaku Gothic Pro W3" charset="-128"/>
                </a:rPr>
                <a:t>00</a:t>
              </a:r>
              <a:r>
                <a:rPr kumimoji="1" lang="en-US" altLang="ja-JP" sz="900" i="0" u="none" strike="noStrike" kern="1200" cap="none" spc="0" normalizeH="0" baseline="30000" noProof="0">
                  <a:ln>
                    <a:noFill/>
                  </a:ln>
                  <a:solidFill>
                    <a:schemeClr val="bg1">
                      <a:lumMod val="85000"/>
                    </a:schemeClr>
                  </a:solidFill>
                  <a:effectLst/>
                  <a:uLnTx/>
                  <a:uFillTx/>
                  <a:latin typeface="Meiryo UI"/>
                  <a:ea typeface="Meiryo UI"/>
                  <a:cs typeface="Hiragino Kaku Gothic Pro W3" charset="-128"/>
                </a:rPr>
                <a:t>*2 </a:t>
              </a:r>
              <a:r>
                <a:rPr kumimoji="1" lang="ja-JP" altLang="en-US" sz="900" i="0" u="none" strike="noStrike" kern="1200" cap="none" spc="0" normalizeH="0" baseline="0" noProof="0">
                  <a:ln>
                    <a:noFill/>
                  </a:ln>
                  <a:solidFill>
                    <a:schemeClr val="bg1">
                      <a:lumMod val="85000"/>
                    </a:schemeClr>
                  </a:solidFill>
                  <a:effectLst/>
                  <a:uLnTx/>
                  <a:uFillTx/>
                  <a:latin typeface="Meiryo UI"/>
                  <a:ea typeface="Meiryo UI"/>
                  <a:cs typeface="Hiragino Kaku Gothic Pro W3" charset="-128"/>
                </a:rPr>
                <a:t>／仮受金 </a:t>
              </a:r>
              <a:r>
                <a:rPr kumimoji="1" lang="en-US" altLang="ja-JP" sz="900" i="0" u="none" strike="noStrike" kern="1200" cap="none" spc="0" normalizeH="0" baseline="0" noProof="0">
                  <a:ln>
                    <a:noFill/>
                  </a:ln>
                  <a:solidFill>
                    <a:schemeClr val="bg1">
                      <a:lumMod val="85000"/>
                    </a:schemeClr>
                  </a:solidFill>
                  <a:effectLst/>
                  <a:uLnTx/>
                  <a:uFillTx/>
                  <a:latin typeface="Meiryo UI"/>
                  <a:ea typeface="Meiryo UI"/>
                  <a:cs typeface="Hiragino Kaku Gothic Pro W3" charset="-128"/>
                </a:rPr>
                <a:t>200</a:t>
              </a:r>
            </a:p>
            <a:p>
              <a:r>
                <a:rPr kumimoji="1" lang="ja-JP" altLang="en-US" sz="900" b="0" i="0" u="none" strike="noStrike" kern="1200" cap="none" spc="0" normalizeH="0" baseline="0" noProof="0">
                  <a:ln>
                    <a:noFill/>
                  </a:ln>
                  <a:solidFill>
                    <a:srgbClr val="000000">
                      <a:lumMod val="65000"/>
                      <a:lumOff val="35000"/>
                    </a:srgbClr>
                  </a:solidFill>
                  <a:effectLst/>
                  <a:uLnTx/>
                  <a:uFillTx/>
                  <a:latin typeface="Meiryo UI"/>
                  <a:ea typeface="Meiryo UI"/>
                  <a:cs typeface="Hiragino Kaku Gothic Pro W3" charset="-128"/>
                </a:rPr>
                <a:t>　</a:t>
              </a:r>
              <a:r>
                <a:rPr kumimoji="1" lang="ja-JP" altLang="en-US" sz="900" b="1" i="0" u="none" strike="noStrike" kern="1200" cap="none" spc="0" normalizeH="0" baseline="0" noProof="0">
                  <a:ln>
                    <a:noFill/>
                  </a:ln>
                  <a:solidFill>
                    <a:schemeClr val="tx1">
                      <a:lumMod val="65000"/>
                      <a:lumOff val="35000"/>
                    </a:schemeClr>
                  </a:solidFill>
                  <a:effectLst/>
                  <a:uLnTx/>
                  <a:uFillTx/>
                  <a:latin typeface="Meiryo UI"/>
                  <a:ea typeface="Meiryo UI"/>
                  <a:cs typeface="Hiragino Kaku Gothic Pro W3" charset="-128"/>
                </a:rPr>
                <a:t>　売掛金 </a:t>
              </a:r>
              <a:r>
                <a:rPr lang="en-US" altLang="ja-JP" sz="900" b="1">
                  <a:solidFill>
                    <a:schemeClr val="tx1">
                      <a:lumMod val="65000"/>
                      <a:lumOff val="35000"/>
                    </a:schemeClr>
                  </a:solidFill>
                  <a:latin typeface="Meiryo UI"/>
                  <a:ea typeface="Meiryo UI"/>
                  <a:cs typeface="Hiragino Kaku Gothic Pro W3" charset="-128"/>
                </a:rPr>
                <a:t>1</a:t>
              </a:r>
              <a:r>
                <a:rPr kumimoji="1" lang="en-US" altLang="ja-JP" sz="900" b="1" i="0" u="none" strike="noStrike" kern="1200" cap="none" spc="0" normalizeH="0" baseline="0" noProof="0">
                  <a:ln>
                    <a:noFill/>
                  </a:ln>
                  <a:solidFill>
                    <a:schemeClr val="tx1">
                      <a:lumMod val="65000"/>
                      <a:lumOff val="35000"/>
                    </a:schemeClr>
                  </a:solidFill>
                  <a:effectLst/>
                  <a:uLnTx/>
                  <a:uFillTx/>
                  <a:latin typeface="Meiryo UI"/>
                  <a:ea typeface="Meiryo UI"/>
                  <a:cs typeface="Hiragino Kaku Gothic Pro W3" charset="-128"/>
                </a:rPr>
                <a:t>00</a:t>
              </a:r>
              <a:r>
                <a:rPr kumimoji="1" lang="en-US" altLang="ja-JP" sz="900" i="0" u="none" strike="noStrike" kern="1200" cap="none" spc="0" normalizeH="0" baseline="30000" noProof="0">
                  <a:ln>
                    <a:noFill/>
                  </a:ln>
                  <a:solidFill>
                    <a:srgbClr val="000000">
                      <a:lumMod val="65000"/>
                      <a:lumOff val="35000"/>
                    </a:srgbClr>
                  </a:solidFill>
                  <a:effectLst/>
                  <a:uLnTx/>
                  <a:uFillTx/>
                  <a:latin typeface="Meiryo UI"/>
                  <a:ea typeface="Meiryo UI"/>
                  <a:cs typeface="Hiragino Kaku Gothic Pro W3" charset="-128"/>
                </a:rPr>
                <a:t>*2</a:t>
              </a:r>
              <a:r>
                <a:rPr kumimoji="1" lang="ja-JP" altLang="en-US" sz="900" b="1" i="0" u="none" strike="noStrike" kern="1200" cap="none" spc="0" normalizeH="0" baseline="0" noProof="0">
                  <a:ln>
                    <a:noFill/>
                  </a:ln>
                  <a:solidFill>
                    <a:schemeClr val="tx1">
                      <a:lumMod val="65000"/>
                      <a:lumOff val="35000"/>
                    </a:schemeClr>
                  </a:solidFill>
                  <a:effectLst/>
                  <a:uLnTx/>
                  <a:uFillTx/>
                  <a:latin typeface="Meiryo UI"/>
                  <a:ea typeface="Meiryo UI"/>
                  <a:cs typeface="Hiragino Kaku Gothic Pro W3" charset="-128"/>
                </a:rPr>
                <a:t>／仮受金 </a:t>
              </a:r>
              <a:r>
                <a:rPr kumimoji="1" lang="en-US" altLang="ja-JP" sz="900" b="1" i="0" u="none" strike="noStrike" kern="1200" cap="none" spc="0" normalizeH="0" baseline="0" noProof="0">
                  <a:ln>
                    <a:noFill/>
                  </a:ln>
                  <a:solidFill>
                    <a:schemeClr val="tx1">
                      <a:lumMod val="65000"/>
                      <a:lumOff val="35000"/>
                    </a:schemeClr>
                  </a:solidFill>
                  <a:effectLst/>
                  <a:uLnTx/>
                  <a:uFillTx/>
                  <a:latin typeface="Meiryo UI"/>
                  <a:ea typeface="Meiryo UI"/>
                  <a:cs typeface="Hiragino Kaku Gothic Pro W3" charset="-128"/>
                </a:rPr>
                <a:t>100</a:t>
              </a:r>
              <a:endParaRPr kumimoji="1" lang="en-US" altLang="ja-JP" sz="900" i="0" u="none" strike="noStrike" kern="1200" cap="none" spc="0" normalizeH="0" baseline="0" noProof="0">
                <a:ln>
                  <a:noFill/>
                </a:ln>
                <a:solidFill>
                  <a:schemeClr val="tx1">
                    <a:lumMod val="65000"/>
                    <a:lumOff val="35000"/>
                  </a:schemeClr>
                </a:solidFill>
                <a:effectLst/>
                <a:uLnTx/>
                <a:uFillTx/>
                <a:latin typeface="Meiryo UI"/>
                <a:ea typeface="Meiryo UI"/>
                <a:cs typeface="Hiragino Kaku Gothic Pro W3" charset="-128"/>
              </a:endParaRPr>
            </a:p>
            <a:p>
              <a:r>
                <a:rPr kumimoji="1" lang="ja-JP" altLang="en-US" sz="900" b="0" i="0" u="none" strike="noStrike" kern="1200" cap="none" spc="0" normalizeH="0" baseline="0" noProof="0">
                  <a:ln>
                    <a:noFill/>
                  </a:ln>
                  <a:solidFill>
                    <a:schemeClr val="bg1">
                      <a:lumMod val="85000"/>
                    </a:schemeClr>
                  </a:solidFill>
                  <a:effectLst/>
                  <a:uLnTx/>
                  <a:uFillTx/>
                  <a:latin typeface="Meiryo UI"/>
                  <a:ea typeface="Meiryo UI"/>
                  <a:cs typeface="Hiragino Kaku Gothic Pro W3" charset="-128"/>
                </a:rPr>
                <a:t>　　売掛金 </a:t>
              </a:r>
              <a:r>
                <a:rPr kumimoji="1" lang="en-US" altLang="ja-JP" sz="900" b="0" i="0" u="none" strike="noStrike" kern="1200" cap="none" spc="0" normalizeH="0" baseline="0" noProof="0">
                  <a:ln>
                    <a:noFill/>
                  </a:ln>
                  <a:solidFill>
                    <a:schemeClr val="bg1">
                      <a:lumMod val="85000"/>
                    </a:schemeClr>
                  </a:solidFill>
                  <a:effectLst/>
                  <a:uLnTx/>
                  <a:uFillTx/>
                  <a:latin typeface="Meiryo UI"/>
                  <a:ea typeface="Meiryo UI"/>
                  <a:cs typeface="Hiragino Kaku Gothic Pro W3" charset="-128"/>
                </a:rPr>
                <a:t>100   </a:t>
              </a:r>
              <a:r>
                <a:rPr kumimoji="1" lang="ja-JP" altLang="en-US" sz="900" b="0" i="0" u="none" strike="noStrike" kern="1200" cap="none" spc="0" normalizeH="0" baseline="0" noProof="0">
                  <a:ln>
                    <a:noFill/>
                  </a:ln>
                  <a:solidFill>
                    <a:schemeClr val="bg1">
                      <a:lumMod val="85000"/>
                    </a:schemeClr>
                  </a:solidFill>
                  <a:effectLst/>
                  <a:uLnTx/>
                  <a:uFillTx/>
                  <a:latin typeface="Meiryo UI"/>
                  <a:ea typeface="Meiryo UI"/>
                  <a:cs typeface="Hiragino Kaku Gothic Pro W3" charset="-128"/>
                </a:rPr>
                <a:t>／仮受金 </a:t>
              </a:r>
              <a:r>
                <a:rPr lang="en-US" altLang="ja-JP" sz="900">
                  <a:solidFill>
                    <a:schemeClr val="bg1">
                      <a:lumMod val="85000"/>
                    </a:schemeClr>
                  </a:solidFill>
                  <a:latin typeface="Meiryo UI"/>
                  <a:ea typeface="Meiryo UI"/>
                  <a:cs typeface="Hiragino Kaku Gothic Pro W3" charset="-128"/>
                </a:rPr>
                <a:t>1</a:t>
              </a:r>
              <a:r>
                <a:rPr kumimoji="1" lang="en-US" altLang="ja-JP" sz="900" b="0" i="0" u="none" strike="noStrike" kern="1200" cap="none" spc="0" normalizeH="0" baseline="0" noProof="0">
                  <a:ln>
                    <a:noFill/>
                  </a:ln>
                  <a:solidFill>
                    <a:schemeClr val="bg1">
                      <a:lumMod val="85000"/>
                    </a:schemeClr>
                  </a:solidFill>
                  <a:effectLst/>
                  <a:uLnTx/>
                  <a:uFillTx/>
                  <a:latin typeface="Meiryo UI"/>
                  <a:ea typeface="Meiryo UI"/>
                  <a:cs typeface="Hiragino Kaku Gothic Pro W3" charset="-128"/>
                </a:rPr>
                <a:t>00</a:t>
              </a:r>
            </a:p>
          </p:txBody>
        </p:sp>
        <p:sp>
          <p:nvSpPr>
            <p:cNvPr id="91" name="正方形/長方形 90">
              <a:extLst>
                <a:ext uri="{FF2B5EF4-FFF2-40B4-BE49-F238E27FC236}">
                  <a16:creationId xmlns:a16="http://schemas.microsoft.com/office/drawing/2014/main" id="{7F283CAC-6D66-6BBB-287C-6A98DFD20F97}"/>
                </a:ext>
              </a:extLst>
            </p:cNvPr>
            <p:cNvSpPr/>
            <p:nvPr/>
          </p:nvSpPr>
          <p:spPr>
            <a:xfrm>
              <a:off x="3732191" y="2400801"/>
              <a:ext cx="1324087" cy="16323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zh-TW" altLang="en-US" sz="900">
                  <a:solidFill>
                    <a:schemeClr val="accent4">
                      <a:lumMod val="65000"/>
                      <a:lumOff val="35000"/>
                    </a:schemeClr>
                  </a:solidFill>
                  <a:effectLst>
                    <a:glow rad="127000">
                      <a:schemeClr val="bg1"/>
                    </a:glow>
                  </a:effectLst>
                  <a:latin typeface="+mn-ea"/>
                  <a:cs typeface="Hiragino Kaku Gothic Pro W3" charset="-128"/>
                </a:rPr>
                <a:t>消込取消伝票</a:t>
              </a:r>
              <a:r>
                <a:rPr kumimoji="1" lang="ja-JP" altLang="en-US" sz="900">
                  <a:solidFill>
                    <a:schemeClr val="accent4">
                      <a:lumMod val="65000"/>
                      <a:lumOff val="35000"/>
                    </a:schemeClr>
                  </a:solidFill>
                  <a:effectLst>
                    <a:glow rad="127000">
                      <a:schemeClr val="bg1"/>
                    </a:glow>
                  </a:effectLst>
                  <a:latin typeface="+mn-ea"/>
                  <a:cs typeface="Hiragino Kaku Gothic Pro W3" charset="-128"/>
                </a:rPr>
                <a:t>ファイル</a:t>
              </a:r>
              <a:endParaRPr kumimoji="1" lang="en-US" altLang="ja-JP" sz="900">
                <a:solidFill>
                  <a:schemeClr val="accent4">
                    <a:lumMod val="65000"/>
                    <a:lumOff val="35000"/>
                  </a:schemeClr>
                </a:solidFill>
                <a:effectLst>
                  <a:glow rad="127000">
                    <a:schemeClr val="bg1"/>
                  </a:glow>
                </a:effectLst>
                <a:latin typeface="+mn-ea"/>
                <a:cs typeface="Hiragino Kaku Gothic Pro W3" charset="-128"/>
              </a:endParaRPr>
            </a:p>
            <a:p>
              <a:pPr algn="ctr"/>
              <a:r>
                <a:rPr lang="ja-JP" altLang="en-US" sz="900">
                  <a:solidFill>
                    <a:schemeClr val="accent4">
                      <a:lumMod val="65000"/>
                      <a:lumOff val="35000"/>
                    </a:schemeClr>
                  </a:solidFill>
                  <a:effectLst>
                    <a:glow rad="127000">
                      <a:schemeClr val="bg1"/>
                    </a:glow>
                  </a:effectLst>
                  <a:latin typeface="+mn-ea"/>
                  <a:cs typeface="Hiragino Kaku Gothic Pro W3" charset="-128"/>
                </a:rPr>
                <a:t>（計</a:t>
              </a:r>
              <a:r>
                <a:rPr lang="en-US" altLang="ja-JP" sz="900">
                  <a:solidFill>
                    <a:schemeClr val="accent4">
                      <a:lumMod val="65000"/>
                      <a:lumOff val="35000"/>
                    </a:schemeClr>
                  </a:solidFill>
                  <a:effectLst>
                    <a:glow rad="127000">
                      <a:schemeClr val="bg1"/>
                    </a:glow>
                  </a:effectLst>
                  <a:latin typeface="+mn-ea"/>
                  <a:cs typeface="Hiragino Kaku Gothic Pro W3" charset="-128"/>
                </a:rPr>
                <a:t>1</a:t>
              </a:r>
              <a:r>
                <a:rPr lang="ja-JP" altLang="en-US" sz="900">
                  <a:solidFill>
                    <a:schemeClr val="accent4">
                      <a:lumMod val="65000"/>
                      <a:lumOff val="35000"/>
                    </a:schemeClr>
                  </a:solidFill>
                  <a:effectLst>
                    <a:glow rad="127000">
                      <a:schemeClr val="bg1"/>
                    </a:glow>
                  </a:effectLst>
                  <a:latin typeface="+mn-ea"/>
                  <a:cs typeface="Hiragino Kaku Gothic Pro W3" charset="-128"/>
                </a:rPr>
                <a:t>ファイル</a:t>
              </a:r>
              <a:r>
                <a:rPr lang="en-US" altLang="ja-JP" sz="900" baseline="30000">
                  <a:solidFill>
                    <a:schemeClr val="accent4">
                      <a:lumMod val="65000"/>
                      <a:lumOff val="35000"/>
                    </a:schemeClr>
                  </a:solidFill>
                  <a:effectLst>
                    <a:glow rad="127000">
                      <a:schemeClr val="bg1"/>
                    </a:glow>
                  </a:effectLst>
                  <a:latin typeface="+mn-ea"/>
                  <a:cs typeface="Hiragino Kaku Gothic Pro W3" charset="-128"/>
                </a:rPr>
                <a:t>*1</a:t>
              </a:r>
              <a:r>
                <a:rPr lang="ja-JP" altLang="en-US" sz="900">
                  <a:solidFill>
                    <a:schemeClr val="accent4">
                      <a:lumMod val="65000"/>
                      <a:lumOff val="35000"/>
                    </a:schemeClr>
                  </a:solidFill>
                  <a:effectLst>
                    <a:glow rad="127000">
                      <a:schemeClr val="bg1"/>
                    </a:glow>
                  </a:effectLst>
                  <a:latin typeface="+mn-ea"/>
                  <a:cs typeface="Hiragino Kaku Gothic Pro W3" charset="-128"/>
                </a:rPr>
                <a:t>）</a:t>
              </a:r>
              <a:endParaRPr kumimoji="1" lang="zh-TW" altLang="en-US" sz="900">
                <a:solidFill>
                  <a:schemeClr val="accent4">
                    <a:lumMod val="65000"/>
                    <a:lumOff val="35000"/>
                  </a:schemeClr>
                </a:solidFill>
                <a:effectLst>
                  <a:glow rad="127000">
                    <a:schemeClr val="bg1"/>
                  </a:glow>
                </a:effectLst>
                <a:latin typeface="+mn-ea"/>
                <a:cs typeface="Hiragino Kaku Gothic Pro W3" charset="-128"/>
              </a:endParaRPr>
            </a:p>
          </p:txBody>
        </p:sp>
      </p:grpSp>
      <p:sp>
        <p:nvSpPr>
          <p:cNvPr id="153" name="吹き出し: 角を丸めた四角形 152">
            <a:extLst>
              <a:ext uri="{FF2B5EF4-FFF2-40B4-BE49-F238E27FC236}">
                <a16:creationId xmlns:a16="http://schemas.microsoft.com/office/drawing/2014/main" id="{BD2E6264-8037-8652-93EB-C39759333127}"/>
              </a:ext>
            </a:extLst>
          </p:cNvPr>
          <p:cNvSpPr/>
          <p:nvPr/>
        </p:nvSpPr>
        <p:spPr>
          <a:xfrm>
            <a:off x="2229295" y="2956142"/>
            <a:ext cx="2094708" cy="443238"/>
          </a:xfrm>
          <a:prstGeom prst="wedgeRoundRectCallout">
            <a:avLst>
              <a:gd name="adj1" fmla="val 37643"/>
              <a:gd name="adj2" fmla="val -69592"/>
              <a:gd name="adj3" fmla="val 16667"/>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lang="ja-JP" altLang="en-US" sz="1000">
                <a:solidFill>
                  <a:schemeClr val="accent4">
                    <a:lumMod val="65000"/>
                    <a:lumOff val="35000"/>
                  </a:schemeClr>
                </a:solidFill>
                <a:latin typeface="+mn-ea"/>
              </a:rPr>
              <a:t>統合された全ての請求＃に対する取消伝票を一括作成できる</a:t>
            </a:r>
            <a:endParaRPr kumimoji="1" lang="en-US" altLang="ja-JP" sz="1000">
              <a:solidFill>
                <a:schemeClr val="accent4">
                  <a:lumMod val="65000"/>
                  <a:lumOff val="35000"/>
                </a:schemeClr>
              </a:solidFill>
              <a:latin typeface="+mn-ea"/>
            </a:endParaRPr>
          </a:p>
        </p:txBody>
      </p:sp>
      <p:sp>
        <p:nvSpPr>
          <p:cNvPr id="161" name="吹き出し: 角を丸めた四角形 160">
            <a:extLst>
              <a:ext uri="{FF2B5EF4-FFF2-40B4-BE49-F238E27FC236}">
                <a16:creationId xmlns:a16="http://schemas.microsoft.com/office/drawing/2014/main" id="{F75370F7-AAC3-1467-BAAC-7A027CC0D487}"/>
              </a:ext>
            </a:extLst>
          </p:cNvPr>
          <p:cNvSpPr/>
          <p:nvPr/>
        </p:nvSpPr>
        <p:spPr>
          <a:xfrm>
            <a:off x="2229295" y="4403732"/>
            <a:ext cx="2094708" cy="443238"/>
          </a:xfrm>
          <a:prstGeom prst="wedgeRoundRectCallout">
            <a:avLst>
              <a:gd name="adj1" fmla="val 37643"/>
              <a:gd name="adj2" fmla="val -69592"/>
              <a:gd name="adj3" fmla="val 16667"/>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kumimoji="1" lang="en-US" altLang="ja-JP" sz="1000">
                <a:solidFill>
                  <a:schemeClr val="accent4">
                    <a:lumMod val="65000"/>
                    <a:lumOff val="35000"/>
                  </a:schemeClr>
                </a:solidFill>
                <a:latin typeface="+mn-ea"/>
              </a:rPr>
              <a:t>1</a:t>
            </a:r>
            <a:r>
              <a:rPr kumimoji="1" lang="ja-JP" altLang="en-US" sz="1000">
                <a:solidFill>
                  <a:schemeClr val="accent4">
                    <a:lumMod val="65000"/>
                    <a:lumOff val="35000"/>
                  </a:schemeClr>
                </a:solidFill>
                <a:latin typeface="+mn-ea"/>
              </a:rPr>
              <a:t>件の請求＃に対する取消伝票を作成できる</a:t>
            </a:r>
            <a:endParaRPr kumimoji="1" lang="en-US" altLang="ja-JP" sz="1000">
              <a:solidFill>
                <a:schemeClr val="accent4">
                  <a:lumMod val="65000"/>
                  <a:lumOff val="35000"/>
                </a:schemeClr>
              </a:solidFill>
              <a:latin typeface="+mn-ea"/>
            </a:endParaRPr>
          </a:p>
        </p:txBody>
      </p:sp>
      <p:sp>
        <p:nvSpPr>
          <p:cNvPr id="162" name="吹き出し: 角を丸めた四角形 161">
            <a:extLst>
              <a:ext uri="{FF2B5EF4-FFF2-40B4-BE49-F238E27FC236}">
                <a16:creationId xmlns:a16="http://schemas.microsoft.com/office/drawing/2014/main" id="{3C08F345-2907-4CEF-E9A2-30B748D54A5C}"/>
              </a:ext>
            </a:extLst>
          </p:cNvPr>
          <p:cNvSpPr/>
          <p:nvPr/>
        </p:nvSpPr>
        <p:spPr>
          <a:xfrm>
            <a:off x="2229295" y="5851323"/>
            <a:ext cx="2094708" cy="443238"/>
          </a:xfrm>
          <a:prstGeom prst="wedgeRoundRectCallout">
            <a:avLst>
              <a:gd name="adj1" fmla="val 37643"/>
              <a:gd name="adj2" fmla="val -69592"/>
              <a:gd name="adj3" fmla="val 16667"/>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lang="ja-JP" altLang="en-US" sz="1000">
                <a:solidFill>
                  <a:schemeClr val="accent4">
                    <a:lumMod val="65000"/>
                    <a:lumOff val="35000"/>
                  </a:schemeClr>
                </a:solidFill>
                <a:latin typeface="+mn-ea"/>
              </a:rPr>
              <a:t>請求＃</a:t>
            </a:r>
            <a:r>
              <a:rPr lang="en-US" altLang="ja-JP" sz="1000">
                <a:solidFill>
                  <a:schemeClr val="accent4">
                    <a:lumMod val="65000"/>
                    <a:lumOff val="35000"/>
                  </a:schemeClr>
                </a:solidFill>
                <a:latin typeface="+mn-ea"/>
              </a:rPr>
              <a:t>×</a:t>
            </a:r>
            <a:r>
              <a:rPr lang="ja-JP" altLang="en-US" sz="1000">
                <a:solidFill>
                  <a:schemeClr val="accent4">
                    <a:lumMod val="65000"/>
                    <a:lumOff val="35000"/>
                  </a:schemeClr>
                </a:solidFill>
                <a:latin typeface="+mn-ea"/>
              </a:rPr>
              <a:t>入金＃単位で取消伝票を作成できる</a:t>
            </a:r>
            <a:endParaRPr lang="en-US" altLang="ja-JP" sz="1000">
              <a:solidFill>
                <a:schemeClr val="accent4">
                  <a:lumMod val="65000"/>
                  <a:lumOff val="35000"/>
                </a:schemeClr>
              </a:solidFill>
              <a:latin typeface="+mn-ea"/>
            </a:endParaRPr>
          </a:p>
          <a:p>
            <a:r>
              <a:rPr lang="ja-JP" altLang="en-US" sz="800">
                <a:solidFill>
                  <a:schemeClr val="accent4">
                    <a:lumMod val="65000"/>
                    <a:lumOff val="35000"/>
                  </a:schemeClr>
                </a:solidFill>
                <a:latin typeface="+mn-ea"/>
              </a:rPr>
              <a:t>（</a:t>
            </a:r>
            <a:r>
              <a:rPr kumimoji="1" lang="ja-JP" altLang="en-US" sz="800">
                <a:solidFill>
                  <a:schemeClr val="accent4">
                    <a:lumMod val="65000"/>
                    <a:lumOff val="35000"/>
                  </a:schemeClr>
                </a:solidFill>
                <a:latin typeface="+mn-ea"/>
              </a:rPr>
              <a:t>入金＃単独指定は現状検討していない）</a:t>
            </a:r>
            <a:endParaRPr kumimoji="1" lang="en-US" altLang="ja-JP" sz="800">
              <a:solidFill>
                <a:schemeClr val="accent4">
                  <a:lumMod val="65000"/>
                  <a:lumOff val="35000"/>
                </a:schemeClr>
              </a:solidFill>
              <a:latin typeface="+mn-ea"/>
            </a:endParaRPr>
          </a:p>
        </p:txBody>
      </p:sp>
      <p:sp>
        <p:nvSpPr>
          <p:cNvPr id="28" name="正方形/長方形 27">
            <a:extLst>
              <a:ext uri="{FF2B5EF4-FFF2-40B4-BE49-F238E27FC236}">
                <a16:creationId xmlns:a16="http://schemas.microsoft.com/office/drawing/2014/main" id="{187CF79C-F236-C355-9297-711ABFAC4045}"/>
              </a:ext>
            </a:extLst>
          </p:cNvPr>
          <p:cNvSpPr/>
          <p:nvPr/>
        </p:nvSpPr>
        <p:spPr>
          <a:xfrm>
            <a:off x="6372319" y="2860534"/>
            <a:ext cx="2403322" cy="1030821"/>
          </a:xfrm>
          <a:prstGeom prst="rect">
            <a:avLst/>
          </a:prstGeom>
          <a:solidFill>
            <a:srgbClr val="F9E7E7"/>
          </a:solidFill>
          <a:ln w="9525">
            <a:solidFill>
              <a:srgbClr val="C00000"/>
            </a:solidFill>
            <a:tailEnd type="ova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54000" rIns="54000" rtlCol="0" anchor="ctr"/>
          <a:lstStyle/>
          <a:p>
            <a:r>
              <a:rPr lang="ja-JP" altLang="en-US" sz="1050" b="1">
                <a:solidFill>
                  <a:schemeClr val="accent4">
                    <a:lumMod val="65000"/>
                    <a:lumOff val="35000"/>
                  </a:schemeClr>
                </a:solidFill>
                <a:effectLst>
                  <a:glow rad="127000">
                    <a:schemeClr val="bg1"/>
                  </a:glow>
                </a:effectLst>
                <a:latin typeface="+mn-ea"/>
              </a:rPr>
              <a:t>留意事項</a:t>
            </a:r>
            <a:r>
              <a:rPr lang="ja-JP" altLang="en-US" sz="900">
                <a:solidFill>
                  <a:schemeClr val="accent4">
                    <a:lumMod val="65000"/>
                    <a:lumOff val="35000"/>
                  </a:schemeClr>
                </a:solidFill>
                <a:effectLst>
                  <a:glow rad="127000">
                    <a:schemeClr val="bg1"/>
                  </a:glow>
                </a:effectLst>
                <a:latin typeface="+mn-ea"/>
              </a:rPr>
              <a:t>　</a:t>
            </a:r>
            <a:r>
              <a:rPr lang="en-US" altLang="ja-JP" sz="900" strike="sngStrike">
                <a:solidFill>
                  <a:schemeClr val="accent4">
                    <a:lumMod val="65000"/>
                    <a:lumOff val="35000"/>
                  </a:schemeClr>
                </a:solidFill>
                <a:effectLst>
                  <a:glow rad="127000">
                    <a:schemeClr val="bg1"/>
                  </a:glow>
                </a:effectLst>
                <a:latin typeface="+mn-ea"/>
              </a:rPr>
              <a:t>(</a:t>
            </a:r>
            <a:r>
              <a:rPr lang="ja-JP" altLang="en-US" sz="900" strike="sngStrike">
                <a:solidFill>
                  <a:schemeClr val="accent4">
                    <a:lumMod val="65000"/>
                    <a:lumOff val="35000"/>
                  </a:schemeClr>
                </a:solidFill>
                <a:effectLst>
                  <a:glow rad="127000">
                    <a:schemeClr val="bg1"/>
                  </a:glow>
                </a:effectLst>
                <a:latin typeface="+mn-ea"/>
              </a:rPr>
              <a:t>詳細は次スライド</a:t>
            </a:r>
            <a:r>
              <a:rPr lang="en-US" altLang="ja-JP" sz="900" strike="sngStrike">
                <a:solidFill>
                  <a:schemeClr val="accent4">
                    <a:lumMod val="65000"/>
                    <a:lumOff val="35000"/>
                  </a:schemeClr>
                </a:solidFill>
                <a:effectLst>
                  <a:glow rad="127000">
                    <a:schemeClr val="bg1"/>
                  </a:glow>
                </a:effectLst>
                <a:latin typeface="+mn-ea"/>
              </a:rPr>
              <a:t>)</a:t>
            </a:r>
            <a:endParaRPr lang="en-US" altLang="ja-JP" sz="1050" strike="sngStrike">
              <a:solidFill>
                <a:schemeClr val="accent4">
                  <a:lumMod val="65000"/>
                  <a:lumOff val="35000"/>
                </a:schemeClr>
              </a:solidFill>
              <a:effectLst>
                <a:glow rad="127000">
                  <a:schemeClr val="bg1"/>
                </a:glow>
              </a:effectLst>
              <a:latin typeface="+mn-ea"/>
            </a:endParaRPr>
          </a:p>
          <a:p>
            <a:r>
              <a:rPr lang="ja-JP" altLang="en-US" sz="1050" strike="sngStrike">
                <a:solidFill>
                  <a:schemeClr val="accent4">
                    <a:lumMod val="65000"/>
                    <a:lumOff val="35000"/>
                  </a:schemeClr>
                </a:solidFill>
                <a:effectLst>
                  <a:glow rad="127000">
                    <a:schemeClr val="bg1"/>
                  </a:glow>
                </a:effectLst>
                <a:latin typeface="+mn-ea"/>
              </a:rPr>
              <a:t>当日中に、不要な消込取消伝票の逆仕訳を登録する必要あり</a:t>
            </a:r>
            <a:endParaRPr lang="en-US" altLang="ja-JP" sz="1050" strike="sngStrike">
              <a:solidFill>
                <a:schemeClr val="accent4">
                  <a:lumMod val="65000"/>
                  <a:lumOff val="35000"/>
                </a:schemeClr>
              </a:solidFill>
              <a:effectLst>
                <a:glow rad="127000">
                  <a:schemeClr val="bg1"/>
                </a:glow>
              </a:effectLst>
              <a:latin typeface="+mn-ea"/>
            </a:endParaRPr>
          </a:p>
          <a:p>
            <a:r>
              <a:rPr lang="ja-JP" altLang="en-US" sz="1050" strike="sngStrike">
                <a:solidFill>
                  <a:schemeClr val="accent4">
                    <a:lumMod val="65000"/>
                    <a:lumOff val="35000"/>
                  </a:schemeClr>
                </a:solidFill>
                <a:effectLst>
                  <a:glow rad="127000">
                    <a:schemeClr val="bg1"/>
                  </a:glow>
                </a:effectLst>
                <a:latin typeface="+mn-ea"/>
              </a:rPr>
              <a:t>└ できない場合、請求取消・再登録必要</a:t>
            </a:r>
            <a:endParaRPr lang="en-US" altLang="ja-JP" sz="1050" strike="sngStrike">
              <a:solidFill>
                <a:schemeClr val="accent4">
                  <a:lumMod val="65000"/>
                  <a:lumOff val="35000"/>
                </a:schemeClr>
              </a:solidFill>
              <a:effectLst>
                <a:glow rad="127000">
                  <a:schemeClr val="bg1"/>
                </a:glow>
              </a:effectLst>
              <a:latin typeface="+mn-ea"/>
            </a:endParaRPr>
          </a:p>
          <a:p>
            <a:r>
              <a:rPr lang="en-US" altLang="ja-JP" sz="1050" strike="sngStrike">
                <a:solidFill>
                  <a:schemeClr val="accent4">
                    <a:lumMod val="65000"/>
                    <a:lumOff val="35000"/>
                  </a:schemeClr>
                </a:solidFill>
                <a:effectLst>
                  <a:glow rad="127000">
                    <a:schemeClr val="bg1"/>
                  </a:glow>
                </a:effectLst>
                <a:latin typeface="+mn-ea"/>
              </a:rPr>
              <a:t>※</a:t>
            </a:r>
            <a:r>
              <a:rPr lang="ja-JP" altLang="en-US" sz="1050" strike="sngStrike">
                <a:solidFill>
                  <a:schemeClr val="accent4">
                    <a:lumMod val="65000"/>
                    <a:lumOff val="35000"/>
                  </a:schemeClr>
                </a:solidFill>
                <a:effectLst>
                  <a:glow rad="127000">
                    <a:schemeClr val="bg1"/>
                  </a:glow>
                </a:effectLst>
                <a:latin typeface="+mn-ea"/>
              </a:rPr>
              <a:t>誤って登録した場合も同様</a:t>
            </a:r>
            <a:endParaRPr lang="en-US" altLang="ja-JP" sz="1050" strike="sngStrike">
              <a:solidFill>
                <a:schemeClr val="accent4">
                  <a:lumMod val="65000"/>
                  <a:lumOff val="35000"/>
                </a:schemeClr>
              </a:solidFill>
              <a:effectLst>
                <a:glow rad="127000">
                  <a:schemeClr val="bg1"/>
                </a:glow>
              </a:effectLst>
              <a:latin typeface="+mn-ea"/>
            </a:endParaRPr>
          </a:p>
          <a:p>
            <a:r>
              <a:rPr lang="ja-JP" altLang="en-US" sz="1050">
                <a:solidFill>
                  <a:schemeClr val="accent4">
                    <a:lumMod val="65000"/>
                    <a:lumOff val="35000"/>
                  </a:schemeClr>
                </a:solidFill>
                <a:effectLst>
                  <a:glow rad="127000">
                    <a:schemeClr val="bg1"/>
                  </a:glow>
                </a:effectLst>
                <a:latin typeface="+mn-ea"/>
              </a:rPr>
              <a:t>再調査の結果、問題ないことが判明</a:t>
            </a:r>
            <a:endParaRPr lang="en-US" altLang="ja-JP" sz="1050">
              <a:solidFill>
                <a:schemeClr val="accent4">
                  <a:lumMod val="65000"/>
                  <a:lumOff val="35000"/>
                </a:schemeClr>
              </a:solidFill>
              <a:effectLst>
                <a:glow rad="127000">
                  <a:schemeClr val="bg1"/>
                </a:glow>
              </a:effectLst>
              <a:latin typeface="+mn-ea"/>
            </a:endParaRPr>
          </a:p>
        </p:txBody>
      </p:sp>
      <p:cxnSp>
        <p:nvCxnSpPr>
          <p:cNvPr id="36" name="直線矢印コネクタ 35">
            <a:extLst>
              <a:ext uri="{FF2B5EF4-FFF2-40B4-BE49-F238E27FC236}">
                <a16:creationId xmlns:a16="http://schemas.microsoft.com/office/drawing/2014/main" id="{B5968A7D-2464-A68E-46B0-22D5BE8D33B9}"/>
              </a:ext>
            </a:extLst>
          </p:cNvPr>
          <p:cNvCxnSpPr>
            <a:cxnSpLocks/>
            <a:stCxn id="28" idx="0"/>
            <a:endCxn id="59" idx="2"/>
          </p:cNvCxnSpPr>
          <p:nvPr/>
        </p:nvCxnSpPr>
        <p:spPr>
          <a:xfrm flipV="1">
            <a:off x="7573980" y="2640357"/>
            <a:ext cx="530109" cy="220177"/>
          </a:xfrm>
          <a:prstGeom prst="straightConnector1">
            <a:avLst/>
          </a:prstGeom>
          <a:ln>
            <a:solidFill>
              <a:schemeClr val="bg1">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138" name="グループ化 137">
            <a:extLst>
              <a:ext uri="{FF2B5EF4-FFF2-40B4-BE49-F238E27FC236}">
                <a16:creationId xmlns:a16="http://schemas.microsoft.com/office/drawing/2014/main" id="{34B34D76-8101-1552-0E59-23DFC9429B01}"/>
              </a:ext>
            </a:extLst>
          </p:cNvPr>
          <p:cNvGrpSpPr/>
          <p:nvPr/>
        </p:nvGrpSpPr>
        <p:grpSpPr>
          <a:xfrm>
            <a:off x="6391911" y="2463957"/>
            <a:ext cx="2376000" cy="230697"/>
            <a:chOff x="6391911" y="2463958"/>
            <a:chExt cx="1997234" cy="230697"/>
          </a:xfrm>
        </p:grpSpPr>
        <p:cxnSp>
          <p:nvCxnSpPr>
            <p:cNvPr id="58" name="直線矢印コネクタ 57">
              <a:extLst>
                <a:ext uri="{FF2B5EF4-FFF2-40B4-BE49-F238E27FC236}">
                  <a16:creationId xmlns:a16="http://schemas.microsoft.com/office/drawing/2014/main" id="{FE667C33-551D-0662-6E61-EFAAC559D360}"/>
                </a:ext>
              </a:extLst>
            </p:cNvPr>
            <p:cNvCxnSpPr>
              <a:cxnSpLocks/>
            </p:cNvCxnSpPr>
            <p:nvPr/>
          </p:nvCxnSpPr>
          <p:spPr>
            <a:xfrm>
              <a:off x="7273145" y="2694655"/>
              <a:ext cx="1116000"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9" name="四角形: 角を丸くする 58">
              <a:extLst>
                <a:ext uri="{FF2B5EF4-FFF2-40B4-BE49-F238E27FC236}">
                  <a16:creationId xmlns:a16="http://schemas.microsoft.com/office/drawing/2014/main" id="{345C13A3-7DE0-7042-D9F7-FC8A09B9DEE6}"/>
                </a:ext>
              </a:extLst>
            </p:cNvPr>
            <p:cNvSpPr/>
            <p:nvPr/>
          </p:nvSpPr>
          <p:spPr>
            <a:xfrm>
              <a:off x="7273145" y="2463958"/>
              <a:ext cx="1116000" cy="176400"/>
            </a:xfrm>
            <a:prstGeom prst="round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en-US" altLang="ja-JP" sz="900">
                  <a:solidFill>
                    <a:schemeClr val="accent4">
                      <a:lumMod val="65000"/>
                      <a:lumOff val="35000"/>
                    </a:schemeClr>
                  </a:solidFill>
                  <a:effectLst>
                    <a:glow rad="88900">
                      <a:schemeClr val="bg1"/>
                    </a:glow>
                  </a:effectLst>
                  <a:latin typeface="+mn-ea"/>
                  <a:cs typeface="Hiragino Kaku Gothic Pro W3" charset="-128"/>
                </a:rPr>
                <a:t>2. </a:t>
              </a:r>
              <a:r>
                <a:rPr lang="ja-JP" altLang="en-US" sz="900">
                  <a:solidFill>
                    <a:schemeClr val="accent4">
                      <a:lumMod val="65000"/>
                      <a:lumOff val="35000"/>
                    </a:schemeClr>
                  </a:solidFill>
                  <a:effectLst>
                    <a:glow rad="88900">
                      <a:schemeClr val="bg1"/>
                    </a:glow>
                  </a:effectLst>
                  <a:latin typeface="+mn-ea"/>
                  <a:cs typeface="Hiragino Kaku Gothic Pro W3" charset="-128"/>
                </a:rPr>
                <a:t>反対仕訳登録</a:t>
              </a:r>
              <a:r>
                <a:rPr lang="ja-JP" altLang="en-US" sz="1100" b="1">
                  <a:solidFill>
                    <a:schemeClr val="accent4">
                      <a:lumMod val="65000"/>
                      <a:lumOff val="35000"/>
                    </a:schemeClr>
                  </a:solidFill>
                  <a:effectLst>
                    <a:glow rad="88900">
                      <a:schemeClr val="bg1"/>
                    </a:glow>
                  </a:effectLst>
                  <a:latin typeface="+mn-ea"/>
                  <a:cs typeface="Hiragino Kaku Gothic Pro W3" charset="-128"/>
                </a:rPr>
                <a:t>ｎ回</a:t>
              </a:r>
              <a:endParaRPr kumimoji="1" lang="ja-JP" altLang="en-US" sz="900" b="1">
                <a:solidFill>
                  <a:schemeClr val="accent4">
                    <a:lumMod val="65000"/>
                    <a:lumOff val="35000"/>
                  </a:schemeClr>
                </a:solidFill>
                <a:effectLst>
                  <a:glow rad="88900">
                    <a:schemeClr val="bg1"/>
                  </a:glow>
                </a:effectLst>
                <a:latin typeface="+mn-ea"/>
                <a:cs typeface="Hiragino Kaku Gothic Pro W3" charset="-128"/>
              </a:endParaRPr>
            </a:p>
          </p:txBody>
        </p:sp>
        <p:sp>
          <p:nvSpPr>
            <p:cNvPr id="47" name="四角形: 角を丸くする 46">
              <a:extLst>
                <a:ext uri="{FF2B5EF4-FFF2-40B4-BE49-F238E27FC236}">
                  <a16:creationId xmlns:a16="http://schemas.microsoft.com/office/drawing/2014/main" id="{D55CB19B-8F2D-28FB-356B-F2E5C41A3B65}"/>
                </a:ext>
              </a:extLst>
            </p:cNvPr>
            <p:cNvSpPr/>
            <p:nvPr/>
          </p:nvSpPr>
          <p:spPr>
            <a:xfrm>
              <a:off x="6432920" y="2489022"/>
              <a:ext cx="709983" cy="175673"/>
            </a:xfrm>
            <a:prstGeom prst="round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en-US" altLang="ja-JP" sz="900">
                  <a:solidFill>
                    <a:schemeClr val="accent4">
                      <a:lumMod val="65000"/>
                      <a:lumOff val="35000"/>
                    </a:schemeClr>
                  </a:solidFill>
                  <a:effectLst>
                    <a:glow rad="88900">
                      <a:schemeClr val="bg1"/>
                    </a:glow>
                  </a:effectLst>
                  <a:latin typeface="+mn-ea"/>
                  <a:cs typeface="Hiragino Kaku Gothic Pro W3" charset="-128"/>
                </a:rPr>
                <a:t>1. SAP</a:t>
              </a:r>
              <a:r>
                <a:rPr lang="ja-JP" altLang="en-US" sz="900">
                  <a:solidFill>
                    <a:schemeClr val="accent4">
                      <a:lumMod val="65000"/>
                      <a:lumOff val="35000"/>
                    </a:schemeClr>
                  </a:solidFill>
                  <a:effectLst>
                    <a:glow rad="88900">
                      <a:schemeClr val="bg1"/>
                    </a:glow>
                  </a:effectLst>
                  <a:latin typeface="+mn-ea"/>
                  <a:cs typeface="Hiragino Kaku Gothic Pro W3" charset="-128"/>
                </a:rPr>
                <a:t>登録</a:t>
              </a:r>
              <a:endParaRPr kumimoji="1" lang="ja-JP" altLang="en-US" sz="900">
                <a:solidFill>
                  <a:schemeClr val="accent4">
                    <a:lumMod val="65000"/>
                    <a:lumOff val="35000"/>
                  </a:schemeClr>
                </a:solidFill>
                <a:effectLst>
                  <a:glow rad="88900">
                    <a:schemeClr val="bg1"/>
                  </a:glow>
                </a:effectLst>
                <a:latin typeface="+mn-ea"/>
                <a:cs typeface="Hiragino Kaku Gothic Pro W3" charset="-128"/>
              </a:endParaRPr>
            </a:p>
          </p:txBody>
        </p:sp>
        <p:cxnSp>
          <p:nvCxnSpPr>
            <p:cNvPr id="48" name="直線矢印コネクタ 47">
              <a:extLst>
                <a:ext uri="{FF2B5EF4-FFF2-40B4-BE49-F238E27FC236}">
                  <a16:creationId xmlns:a16="http://schemas.microsoft.com/office/drawing/2014/main" id="{A9B1ECD5-B817-BD69-9337-0814D5347953}"/>
                </a:ext>
              </a:extLst>
            </p:cNvPr>
            <p:cNvCxnSpPr>
              <a:cxnSpLocks/>
            </p:cNvCxnSpPr>
            <p:nvPr/>
          </p:nvCxnSpPr>
          <p:spPr>
            <a:xfrm>
              <a:off x="6391911" y="2694655"/>
              <a:ext cx="792000"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9" name="グループ化 138">
            <a:extLst>
              <a:ext uri="{FF2B5EF4-FFF2-40B4-BE49-F238E27FC236}">
                <a16:creationId xmlns:a16="http://schemas.microsoft.com/office/drawing/2014/main" id="{192455B9-0D33-EE25-148B-9C473945CB8A}"/>
              </a:ext>
            </a:extLst>
          </p:cNvPr>
          <p:cNvGrpSpPr/>
          <p:nvPr/>
        </p:nvGrpSpPr>
        <p:grpSpPr>
          <a:xfrm>
            <a:off x="6391911" y="3945652"/>
            <a:ext cx="2376000" cy="230697"/>
            <a:chOff x="6391911" y="3945654"/>
            <a:chExt cx="1997234" cy="230697"/>
          </a:xfrm>
        </p:grpSpPr>
        <p:sp>
          <p:nvSpPr>
            <p:cNvPr id="78" name="四角形: 角を丸くする 77">
              <a:extLst>
                <a:ext uri="{FF2B5EF4-FFF2-40B4-BE49-F238E27FC236}">
                  <a16:creationId xmlns:a16="http://schemas.microsoft.com/office/drawing/2014/main" id="{8ECE0780-4624-5958-3764-55858A811D78}"/>
                </a:ext>
              </a:extLst>
            </p:cNvPr>
            <p:cNvSpPr/>
            <p:nvPr/>
          </p:nvSpPr>
          <p:spPr>
            <a:xfrm>
              <a:off x="6432920" y="3970718"/>
              <a:ext cx="709983" cy="175673"/>
            </a:xfrm>
            <a:prstGeom prst="round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en-US" altLang="ja-JP" sz="900">
                  <a:solidFill>
                    <a:schemeClr val="accent4">
                      <a:lumMod val="65000"/>
                      <a:lumOff val="35000"/>
                    </a:schemeClr>
                  </a:solidFill>
                  <a:effectLst>
                    <a:glow rad="88900">
                      <a:schemeClr val="bg1"/>
                    </a:glow>
                  </a:effectLst>
                  <a:latin typeface="+mn-ea"/>
                  <a:cs typeface="Hiragino Kaku Gothic Pro W3" charset="-128"/>
                </a:rPr>
                <a:t>1. SAP</a:t>
              </a:r>
              <a:r>
                <a:rPr lang="ja-JP" altLang="en-US" sz="900">
                  <a:solidFill>
                    <a:schemeClr val="accent4">
                      <a:lumMod val="65000"/>
                      <a:lumOff val="35000"/>
                    </a:schemeClr>
                  </a:solidFill>
                  <a:effectLst>
                    <a:glow rad="88900">
                      <a:schemeClr val="bg1"/>
                    </a:glow>
                  </a:effectLst>
                  <a:latin typeface="+mn-ea"/>
                  <a:cs typeface="Hiragino Kaku Gothic Pro W3" charset="-128"/>
                </a:rPr>
                <a:t>登録</a:t>
              </a:r>
              <a:endParaRPr kumimoji="1" lang="ja-JP" altLang="en-US" sz="900">
                <a:solidFill>
                  <a:schemeClr val="accent4">
                    <a:lumMod val="65000"/>
                    <a:lumOff val="35000"/>
                  </a:schemeClr>
                </a:solidFill>
                <a:effectLst>
                  <a:glow rad="88900">
                    <a:schemeClr val="bg1"/>
                  </a:glow>
                </a:effectLst>
                <a:latin typeface="+mn-ea"/>
                <a:cs typeface="Hiragino Kaku Gothic Pro W3" charset="-128"/>
              </a:endParaRPr>
            </a:p>
          </p:txBody>
        </p:sp>
        <p:cxnSp>
          <p:nvCxnSpPr>
            <p:cNvPr id="80" name="直線矢印コネクタ 79">
              <a:extLst>
                <a:ext uri="{FF2B5EF4-FFF2-40B4-BE49-F238E27FC236}">
                  <a16:creationId xmlns:a16="http://schemas.microsoft.com/office/drawing/2014/main" id="{8D97FF0C-AD5D-35B1-A506-D97901D061E7}"/>
                </a:ext>
              </a:extLst>
            </p:cNvPr>
            <p:cNvCxnSpPr>
              <a:cxnSpLocks/>
            </p:cNvCxnSpPr>
            <p:nvPr/>
          </p:nvCxnSpPr>
          <p:spPr>
            <a:xfrm>
              <a:off x="6391911" y="4176351"/>
              <a:ext cx="792000"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矢印コネクタ 80">
              <a:extLst>
                <a:ext uri="{FF2B5EF4-FFF2-40B4-BE49-F238E27FC236}">
                  <a16:creationId xmlns:a16="http://schemas.microsoft.com/office/drawing/2014/main" id="{C0D2CDA2-5E0E-036D-963A-3C333DA50BED}"/>
                </a:ext>
              </a:extLst>
            </p:cNvPr>
            <p:cNvCxnSpPr>
              <a:cxnSpLocks/>
            </p:cNvCxnSpPr>
            <p:nvPr/>
          </p:nvCxnSpPr>
          <p:spPr>
            <a:xfrm>
              <a:off x="7273145" y="4176351"/>
              <a:ext cx="1116000"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6" name="四角形: 角を丸くする 85">
              <a:extLst>
                <a:ext uri="{FF2B5EF4-FFF2-40B4-BE49-F238E27FC236}">
                  <a16:creationId xmlns:a16="http://schemas.microsoft.com/office/drawing/2014/main" id="{9BFF97C8-1D15-0F11-570A-59CCFDCEFD27}"/>
                </a:ext>
              </a:extLst>
            </p:cNvPr>
            <p:cNvSpPr/>
            <p:nvPr/>
          </p:nvSpPr>
          <p:spPr>
            <a:xfrm>
              <a:off x="7273145" y="3945654"/>
              <a:ext cx="1116000" cy="176400"/>
            </a:xfrm>
            <a:prstGeom prst="round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en-US" altLang="ja-JP" sz="900">
                  <a:solidFill>
                    <a:schemeClr val="accent4">
                      <a:lumMod val="65000"/>
                      <a:lumOff val="35000"/>
                    </a:schemeClr>
                  </a:solidFill>
                  <a:effectLst>
                    <a:glow rad="88900">
                      <a:schemeClr val="bg1"/>
                    </a:glow>
                  </a:effectLst>
                  <a:latin typeface="+mn-ea"/>
                  <a:cs typeface="Hiragino Kaku Gothic Pro W3" charset="-128"/>
                </a:rPr>
                <a:t>2. </a:t>
              </a:r>
              <a:r>
                <a:rPr lang="ja-JP" altLang="en-US" sz="900">
                  <a:solidFill>
                    <a:schemeClr val="accent4">
                      <a:lumMod val="65000"/>
                      <a:lumOff val="35000"/>
                    </a:schemeClr>
                  </a:solidFill>
                  <a:effectLst>
                    <a:glow rad="88900">
                      <a:schemeClr val="bg1"/>
                    </a:glow>
                  </a:effectLst>
                  <a:latin typeface="+mn-ea"/>
                  <a:cs typeface="Hiragino Kaku Gothic Pro W3" charset="-128"/>
                </a:rPr>
                <a:t>反対仕訳登録</a:t>
              </a:r>
              <a:r>
                <a:rPr lang="ja-JP" altLang="en-US" sz="1100" b="1">
                  <a:solidFill>
                    <a:schemeClr val="accent4">
                      <a:lumMod val="65000"/>
                      <a:lumOff val="35000"/>
                    </a:schemeClr>
                  </a:solidFill>
                  <a:effectLst>
                    <a:glow rad="88900">
                      <a:schemeClr val="bg1"/>
                    </a:glow>
                  </a:effectLst>
                  <a:latin typeface="+mn-ea"/>
                  <a:cs typeface="Hiragino Kaku Gothic Pro W3" charset="-128"/>
                </a:rPr>
                <a:t>１回</a:t>
              </a:r>
              <a:endParaRPr kumimoji="1" lang="ja-JP" altLang="en-US" sz="900" b="1">
                <a:solidFill>
                  <a:schemeClr val="accent4">
                    <a:lumMod val="65000"/>
                    <a:lumOff val="35000"/>
                  </a:schemeClr>
                </a:solidFill>
                <a:effectLst>
                  <a:glow rad="88900">
                    <a:schemeClr val="bg1"/>
                  </a:glow>
                </a:effectLst>
                <a:latin typeface="+mn-ea"/>
                <a:cs typeface="Hiragino Kaku Gothic Pro W3" charset="-128"/>
              </a:endParaRPr>
            </a:p>
          </p:txBody>
        </p:sp>
      </p:grpSp>
      <p:grpSp>
        <p:nvGrpSpPr>
          <p:cNvPr id="142" name="グループ化 141">
            <a:extLst>
              <a:ext uri="{FF2B5EF4-FFF2-40B4-BE49-F238E27FC236}">
                <a16:creationId xmlns:a16="http://schemas.microsoft.com/office/drawing/2014/main" id="{416B26BD-16CF-1401-F70B-A84D0342FB5B}"/>
              </a:ext>
            </a:extLst>
          </p:cNvPr>
          <p:cNvGrpSpPr/>
          <p:nvPr/>
        </p:nvGrpSpPr>
        <p:grpSpPr>
          <a:xfrm>
            <a:off x="6391911" y="5395032"/>
            <a:ext cx="2376000" cy="230697"/>
            <a:chOff x="6391911" y="5395033"/>
            <a:chExt cx="1997234" cy="230697"/>
          </a:xfrm>
        </p:grpSpPr>
        <p:sp>
          <p:nvSpPr>
            <p:cNvPr id="88" name="四角形: 角を丸くする 87">
              <a:extLst>
                <a:ext uri="{FF2B5EF4-FFF2-40B4-BE49-F238E27FC236}">
                  <a16:creationId xmlns:a16="http://schemas.microsoft.com/office/drawing/2014/main" id="{70FE7365-EEBC-9786-F85B-FBA2599D4228}"/>
                </a:ext>
              </a:extLst>
            </p:cNvPr>
            <p:cNvSpPr/>
            <p:nvPr/>
          </p:nvSpPr>
          <p:spPr>
            <a:xfrm>
              <a:off x="6432920" y="5420097"/>
              <a:ext cx="709983" cy="175673"/>
            </a:xfrm>
            <a:prstGeom prst="round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en-US" altLang="ja-JP" sz="900">
                  <a:solidFill>
                    <a:schemeClr val="accent4">
                      <a:lumMod val="65000"/>
                      <a:lumOff val="35000"/>
                    </a:schemeClr>
                  </a:solidFill>
                  <a:effectLst>
                    <a:glow rad="88900">
                      <a:schemeClr val="bg1"/>
                    </a:glow>
                  </a:effectLst>
                  <a:latin typeface="+mn-ea"/>
                  <a:cs typeface="Hiragino Kaku Gothic Pro W3" charset="-128"/>
                </a:rPr>
                <a:t>1. SAP</a:t>
              </a:r>
              <a:r>
                <a:rPr lang="ja-JP" altLang="en-US" sz="900">
                  <a:solidFill>
                    <a:schemeClr val="accent4">
                      <a:lumMod val="65000"/>
                      <a:lumOff val="35000"/>
                    </a:schemeClr>
                  </a:solidFill>
                  <a:effectLst>
                    <a:glow rad="88900">
                      <a:schemeClr val="bg1"/>
                    </a:glow>
                  </a:effectLst>
                  <a:latin typeface="+mn-ea"/>
                  <a:cs typeface="Hiragino Kaku Gothic Pro W3" charset="-128"/>
                </a:rPr>
                <a:t>登録</a:t>
              </a:r>
              <a:endParaRPr kumimoji="1" lang="ja-JP" altLang="en-US" sz="900">
                <a:solidFill>
                  <a:schemeClr val="accent4">
                    <a:lumMod val="65000"/>
                    <a:lumOff val="35000"/>
                  </a:schemeClr>
                </a:solidFill>
                <a:effectLst>
                  <a:glow rad="88900">
                    <a:schemeClr val="bg1"/>
                  </a:glow>
                </a:effectLst>
                <a:latin typeface="+mn-ea"/>
                <a:cs typeface="Hiragino Kaku Gothic Pro W3" charset="-128"/>
              </a:endParaRPr>
            </a:p>
          </p:txBody>
        </p:sp>
        <p:cxnSp>
          <p:nvCxnSpPr>
            <p:cNvPr id="89" name="直線矢印コネクタ 88">
              <a:extLst>
                <a:ext uri="{FF2B5EF4-FFF2-40B4-BE49-F238E27FC236}">
                  <a16:creationId xmlns:a16="http://schemas.microsoft.com/office/drawing/2014/main" id="{2723344E-153C-3CC2-A21F-B1C8E64DE457}"/>
                </a:ext>
              </a:extLst>
            </p:cNvPr>
            <p:cNvCxnSpPr>
              <a:cxnSpLocks/>
            </p:cNvCxnSpPr>
            <p:nvPr/>
          </p:nvCxnSpPr>
          <p:spPr>
            <a:xfrm>
              <a:off x="6391911" y="5625730"/>
              <a:ext cx="792000"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矢印コネクタ 97">
              <a:extLst>
                <a:ext uri="{FF2B5EF4-FFF2-40B4-BE49-F238E27FC236}">
                  <a16:creationId xmlns:a16="http://schemas.microsoft.com/office/drawing/2014/main" id="{028F06DF-69B3-6B2B-B6ED-CE936E3461DD}"/>
                </a:ext>
              </a:extLst>
            </p:cNvPr>
            <p:cNvCxnSpPr>
              <a:cxnSpLocks/>
            </p:cNvCxnSpPr>
            <p:nvPr/>
          </p:nvCxnSpPr>
          <p:spPr>
            <a:xfrm>
              <a:off x="7273145" y="5625730"/>
              <a:ext cx="1116000"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2" name="四角形: 角を丸くする 101">
              <a:extLst>
                <a:ext uri="{FF2B5EF4-FFF2-40B4-BE49-F238E27FC236}">
                  <a16:creationId xmlns:a16="http://schemas.microsoft.com/office/drawing/2014/main" id="{230B0D26-F55B-A1C8-5145-F62727A218FD}"/>
                </a:ext>
              </a:extLst>
            </p:cNvPr>
            <p:cNvSpPr/>
            <p:nvPr/>
          </p:nvSpPr>
          <p:spPr>
            <a:xfrm>
              <a:off x="7273145" y="5395033"/>
              <a:ext cx="1116000" cy="176400"/>
            </a:xfrm>
            <a:prstGeom prst="round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en-US" altLang="ja-JP" sz="900">
                  <a:solidFill>
                    <a:schemeClr val="accent4">
                      <a:lumMod val="65000"/>
                      <a:lumOff val="35000"/>
                    </a:schemeClr>
                  </a:solidFill>
                  <a:effectLst>
                    <a:glow rad="88900">
                      <a:schemeClr val="bg1"/>
                    </a:glow>
                  </a:effectLst>
                  <a:latin typeface="+mn-ea"/>
                  <a:cs typeface="Hiragino Kaku Gothic Pro W3" charset="-128"/>
                </a:rPr>
                <a:t>2. </a:t>
              </a:r>
              <a:r>
                <a:rPr lang="ja-JP" altLang="en-US" sz="900">
                  <a:solidFill>
                    <a:schemeClr val="accent4">
                      <a:lumMod val="65000"/>
                      <a:lumOff val="35000"/>
                    </a:schemeClr>
                  </a:solidFill>
                  <a:effectLst>
                    <a:glow rad="88900">
                      <a:schemeClr val="bg1"/>
                    </a:glow>
                  </a:effectLst>
                  <a:latin typeface="+mn-ea"/>
                  <a:cs typeface="Hiragino Kaku Gothic Pro W3" charset="-128"/>
                </a:rPr>
                <a:t>反対仕訳登録</a:t>
              </a:r>
              <a:r>
                <a:rPr lang="ja-JP" altLang="en-US" sz="1100" b="1">
                  <a:solidFill>
                    <a:schemeClr val="accent4">
                      <a:lumMod val="65000"/>
                      <a:lumOff val="35000"/>
                    </a:schemeClr>
                  </a:solidFill>
                  <a:effectLst>
                    <a:glow rad="88900">
                      <a:schemeClr val="bg1"/>
                    </a:glow>
                  </a:effectLst>
                  <a:latin typeface="+mn-ea"/>
                  <a:cs typeface="Hiragino Kaku Gothic Pro W3" charset="-128"/>
                </a:rPr>
                <a:t>不要</a:t>
              </a:r>
              <a:endParaRPr kumimoji="1" lang="ja-JP" altLang="en-US" sz="900" b="1">
                <a:solidFill>
                  <a:schemeClr val="accent4">
                    <a:lumMod val="65000"/>
                    <a:lumOff val="35000"/>
                  </a:schemeClr>
                </a:solidFill>
                <a:effectLst>
                  <a:glow rad="88900">
                    <a:schemeClr val="bg1"/>
                  </a:glow>
                </a:effectLst>
                <a:latin typeface="+mn-ea"/>
                <a:cs typeface="Hiragino Kaku Gothic Pro W3" charset="-128"/>
              </a:endParaRPr>
            </a:p>
          </p:txBody>
        </p:sp>
      </p:grpSp>
      <p:sp>
        <p:nvSpPr>
          <p:cNvPr id="106" name="正方形/長方形 105">
            <a:extLst>
              <a:ext uri="{FF2B5EF4-FFF2-40B4-BE49-F238E27FC236}">
                <a16:creationId xmlns:a16="http://schemas.microsoft.com/office/drawing/2014/main" id="{EA9188C7-EFDB-2D0F-2A1A-27162F58E405}"/>
              </a:ext>
            </a:extLst>
          </p:cNvPr>
          <p:cNvSpPr/>
          <p:nvPr/>
        </p:nvSpPr>
        <p:spPr>
          <a:xfrm>
            <a:off x="9564278" y="4649422"/>
            <a:ext cx="2403322" cy="864945"/>
          </a:xfrm>
          <a:prstGeom prst="rect">
            <a:avLst/>
          </a:prstGeom>
          <a:solidFill>
            <a:schemeClr val="bg1">
              <a:lumMod val="95000"/>
            </a:schemeClr>
          </a:solidFill>
          <a:ln w="9525">
            <a:solidFill>
              <a:schemeClr val="bg1">
                <a:lumMod val="50000"/>
              </a:schemeClr>
            </a:solidFill>
            <a:tailEnd type="ova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54000" rIns="54000" rtlCol="0" anchor="ctr"/>
          <a:lstStyle/>
          <a:p>
            <a:r>
              <a:rPr lang="ja-JP" altLang="en-US" sz="1050" b="1">
                <a:solidFill>
                  <a:schemeClr val="accent4">
                    <a:lumMod val="65000"/>
                    <a:lumOff val="35000"/>
                  </a:schemeClr>
                </a:solidFill>
                <a:effectLst>
                  <a:glow rad="127000">
                    <a:schemeClr val="bg1"/>
                  </a:glow>
                </a:effectLst>
                <a:latin typeface="+mn-ea"/>
              </a:rPr>
              <a:t>実装コスト増②</a:t>
            </a:r>
            <a:endParaRPr lang="en-US" altLang="ja-JP" sz="1050" b="1">
              <a:solidFill>
                <a:schemeClr val="accent4">
                  <a:lumMod val="65000"/>
                  <a:lumOff val="35000"/>
                </a:schemeClr>
              </a:solidFill>
              <a:effectLst>
                <a:glow rad="127000">
                  <a:schemeClr val="bg1"/>
                </a:glow>
              </a:effectLst>
              <a:latin typeface="+mn-ea"/>
            </a:endParaRPr>
          </a:p>
          <a:p>
            <a:r>
              <a:rPr lang="ja-JP" altLang="en-US" sz="1050">
                <a:solidFill>
                  <a:schemeClr val="accent4">
                    <a:lumMod val="65000"/>
                    <a:lumOff val="35000"/>
                  </a:schemeClr>
                </a:solidFill>
                <a:effectLst>
                  <a:glow rad="127000">
                    <a:schemeClr val="bg1"/>
                  </a:glow>
                </a:effectLst>
                <a:latin typeface="+mn-ea"/>
              </a:rPr>
              <a:t>請求および請求</a:t>
            </a:r>
            <a:r>
              <a:rPr lang="en-US" altLang="ja-JP" sz="1050">
                <a:solidFill>
                  <a:schemeClr val="accent4">
                    <a:lumMod val="65000"/>
                    <a:lumOff val="35000"/>
                  </a:schemeClr>
                </a:solidFill>
                <a:effectLst>
                  <a:glow rad="127000">
                    <a:schemeClr val="bg1"/>
                  </a:glow>
                </a:effectLst>
                <a:latin typeface="+mn-ea"/>
              </a:rPr>
              <a:t>×</a:t>
            </a:r>
            <a:r>
              <a:rPr lang="ja-JP" altLang="en-US" sz="1050">
                <a:solidFill>
                  <a:schemeClr val="accent4">
                    <a:lumMod val="65000"/>
                    <a:lumOff val="35000"/>
                  </a:schemeClr>
                </a:solidFill>
                <a:effectLst>
                  <a:glow rad="127000">
                    <a:schemeClr val="bg1"/>
                  </a:glow>
                </a:effectLst>
                <a:latin typeface="+mn-ea"/>
              </a:rPr>
              <a:t>入金単位の消込取消において消費税差額がある場合は処理不可のためエラーを返す処理を組み込む必要あり</a:t>
            </a:r>
            <a:endParaRPr lang="en-US" altLang="ja-JP" sz="1050">
              <a:solidFill>
                <a:schemeClr val="accent4">
                  <a:lumMod val="65000"/>
                  <a:lumOff val="35000"/>
                </a:schemeClr>
              </a:solidFill>
              <a:effectLst>
                <a:glow rad="127000">
                  <a:schemeClr val="bg1"/>
                </a:glow>
              </a:effectLst>
              <a:latin typeface="+mn-ea"/>
            </a:endParaRPr>
          </a:p>
        </p:txBody>
      </p:sp>
      <p:cxnSp>
        <p:nvCxnSpPr>
          <p:cNvPr id="107" name="直線矢印コネクタ 106">
            <a:extLst>
              <a:ext uri="{FF2B5EF4-FFF2-40B4-BE49-F238E27FC236}">
                <a16:creationId xmlns:a16="http://schemas.microsoft.com/office/drawing/2014/main" id="{FC3E6EDD-ADD6-3C34-A2D9-AC6E4872CBA4}"/>
              </a:ext>
            </a:extLst>
          </p:cNvPr>
          <p:cNvCxnSpPr>
            <a:cxnSpLocks/>
            <a:stCxn id="106" idx="2"/>
          </p:cNvCxnSpPr>
          <p:nvPr/>
        </p:nvCxnSpPr>
        <p:spPr>
          <a:xfrm>
            <a:off x="10765939" y="5514368"/>
            <a:ext cx="82411" cy="629256"/>
          </a:xfrm>
          <a:prstGeom prst="straightConnector1">
            <a:avLst/>
          </a:prstGeom>
          <a:ln>
            <a:solidFill>
              <a:schemeClr val="bg1">
                <a:lumMod val="50000"/>
              </a:schemeClr>
            </a:solidFill>
            <a:tailEnd type="oval"/>
          </a:ln>
        </p:spPr>
        <p:style>
          <a:lnRef idx="1">
            <a:schemeClr val="accent1"/>
          </a:lnRef>
          <a:fillRef idx="0">
            <a:schemeClr val="accent1"/>
          </a:fillRef>
          <a:effectRef idx="0">
            <a:schemeClr val="accent1"/>
          </a:effectRef>
          <a:fontRef idx="minor">
            <a:schemeClr val="tx1"/>
          </a:fontRef>
        </p:style>
      </p:cxnSp>
      <p:grpSp>
        <p:nvGrpSpPr>
          <p:cNvPr id="146" name="グループ化 145">
            <a:extLst>
              <a:ext uri="{FF2B5EF4-FFF2-40B4-BE49-F238E27FC236}">
                <a16:creationId xmlns:a16="http://schemas.microsoft.com/office/drawing/2014/main" id="{D4F10AD3-7AFF-2DE3-3FF3-781F7D0A9271}"/>
              </a:ext>
            </a:extLst>
          </p:cNvPr>
          <p:cNvGrpSpPr/>
          <p:nvPr/>
        </p:nvGrpSpPr>
        <p:grpSpPr>
          <a:xfrm>
            <a:off x="6392966" y="6091452"/>
            <a:ext cx="2111872" cy="489038"/>
            <a:chOff x="5912738" y="6082488"/>
            <a:chExt cx="2111872" cy="489037"/>
          </a:xfrm>
        </p:grpSpPr>
        <p:sp>
          <p:nvSpPr>
            <p:cNvPr id="45" name="正方形/長方形 44">
              <a:extLst>
                <a:ext uri="{FF2B5EF4-FFF2-40B4-BE49-F238E27FC236}">
                  <a16:creationId xmlns:a16="http://schemas.microsoft.com/office/drawing/2014/main" id="{4AF38D61-8030-CD62-BA12-2C9B3C89B364}"/>
                </a:ext>
              </a:extLst>
            </p:cNvPr>
            <p:cNvSpPr/>
            <p:nvPr/>
          </p:nvSpPr>
          <p:spPr>
            <a:xfrm>
              <a:off x="5912738" y="6211525"/>
              <a:ext cx="2111872"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lang="en-US" altLang="ja-JP" sz="700">
                  <a:solidFill>
                    <a:schemeClr val="accent4">
                      <a:lumMod val="65000"/>
                      <a:lumOff val="35000"/>
                    </a:schemeClr>
                  </a:solidFill>
                  <a:effectLst>
                    <a:glow rad="127000">
                      <a:schemeClr val="bg1"/>
                    </a:glow>
                  </a:effectLst>
                  <a:latin typeface="+mn-ea"/>
                  <a:cs typeface="Hiragino Kaku Gothic Pro W3" charset="-128"/>
                </a:rPr>
                <a:t>*2 1</a:t>
              </a:r>
              <a:r>
                <a:rPr lang="ja-JP" altLang="en-US" sz="700">
                  <a:solidFill>
                    <a:schemeClr val="accent4">
                      <a:lumMod val="65000"/>
                      <a:lumOff val="35000"/>
                    </a:schemeClr>
                  </a:solidFill>
                  <a:effectLst>
                    <a:glow rad="127000">
                      <a:schemeClr val="bg1"/>
                    </a:glow>
                  </a:effectLst>
                  <a:latin typeface="+mn-ea"/>
                  <a:cs typeface="Hiragino Kaku Gothic Pro W3" charset="-128"/>
                </a:rPr>
                <a:t>つの売掛金に対して</a:t>
              </a:r>
              <a:r>
                <a:rPr lang="en-US" altLang="ja-JP" sz="700">
                  <a:solidFill>
                    <a:schemeClr val="accent4">
                      <a:lumMod val="65000"/>
                      <a:lumOff val="35000"/>
                    </a:schemeClr>
                  </a:solidFill>
                  <a:effectLst>
                    <a:glow rad="127000">
                      <a:schemeClr val="bg1"/>
                    </a:glow>
                  </a:effectLst>
                  <a:latin typeface="+mn-ea"/>
                  <a:cs typeface="Hiragino Kaku Gothic Pro W3" charset="-128"/>
                </a:rPr>
                <a:t>2</a:t>
              </a:r>
              <a:r>
                <a:rPr lang="ja-JP" altLang="en-US" sz="700">
                  <a:solidFill>
                    <a:schemeClr val="accent4">
                      <a:lumMod val="65000"/>
                      <a:lumOff val="35000"/>
                    </a:schemeClr>
                  </a:solidFill>
                  <a:effectLst>
                    <a:glow rad="127000">
                      <a:schemeClr val="bg1"/>
                    </a:glow>
                  </a:effectLst>
                  <a:latin typeface="+mn-ea"/>
                  <a:cs typeface="Hiragino Kaku Gothic Pro W3" charset="-128"/>
                </a:rPr>
                <a:t>つの仮受金がぶら下がる伝票は</a:t>
              </a:r>
              <a:r>
                <a:rPr lang="en-US" altLang="ja-JP" sz="700">
                  <a:solidFill>
                    <a:schemeClr val="accent4">
                      <a:lumMod val="65000"/>
                      <a:lumOff val="35000"/>
                    </a:schemeClr>
                  </a:solidFill>
                  <a:effectLst>
                    <a:glow rad="127000">
                      <a:schemeClr val="bg1"/>
                    </a:glow>
                  </a:effectLst>
                  <a:latin typeface="+mn-ea"/>
                  <a:cs typeface="Hiragino Kaku Gothic Pro W3" charset="-128"/>
                </a:rPr>
                <a:t>SAP</a:t>
              </a:r>
              <a:r>
                <a:rPr lang="ja-JP" altLang="en-US" sz="700">
                  <a:solidFill>
                    <a:schemeClr val="accent4">
                      <a:lumMod val="65000"/>
                      <a:lumOff val="35000"/>
                    </a:schemeClr>
                  </a:solidFill>
                  <a:effectLst>
                    <a:glow rad="127000">
                      <a:schemeClr val="bg1"/>
                    </a:glow>
                  </a:effectLst>
                  <a:latin typeface="+mn-ea"/>
                  <a:cs typeface="Hiragino Kaku Gothic Pro W3" charset="-128"/>
                </a:rPr>
                <a:t>上で処理できないため、</a:t>
              </a:r>
              <a:r>
                <a:rPr lang="en-US" altLang="ja-JP" sz="700">
                  <a:solidFill>
                    <a:schemeClr val="accent4">
                      <a:lumMod val="65000"/>
                      <a:lumOff val="35000"/>
                    </a:schemeClr>
                  </a:solidFill>
                  <a:effectLst>
                    <a:glow rad="127000">
                      <a:schemeClr val="bg1"/>
                    </a:glow>
                  </a:effectLst>
                  <a:latin typeface="+mn-ea"/>
                  <a:cs typeface="Hiragino Kaku Gothic Pro W3" charset="-128"/>
                </a:rPr>
                <a:t>2</a:t>
              </a:r>
              <a:r>
                <a:rPr lang="ja-JP" altLang="en-US" sz="700">
                  <a:solidFill>
                    <a:schemeClr val="accent4">
                      <a:lumMod val="65000"/>
                      <a:lumOff val="35000"/>
                    </a:schemeClr>
                  </a:solidFill>
                  <a:effectLst>
                    <a:glow rad="127000">
                      <a:schemeClr val="bg1"/>
                    </a:glow>
                  </a:effectLst>
                  <a:latin typeface="+mn-ea"/>
                  <a:cs typeface="Hiragino Kaku Gothic Pro W3" charset="-128"/>
                </a:rPr>
                <a:t>つの売掛金に分ける（ファイナンス</a:t>
              </a:r>
              <a:r>
                <a:rPr lang="en-US" altLang="ja-JP" sz="700">
                  <a:solidFill>
                    <a:schemeClr val="accent4">
                      <a:lumMod val="65000"/>
                      <a:lumOff val="35000"/>
                    </a:schemeClr>
                  </a:solidFill>
                  <a:effectLst>
                    <a:glow rad="127000">
                      <a:schemeClr val="bg1"/>
                    </a:glow>
                  </a:effectLst>
                  <a:latin typeface="+mn-ea"/>
                  <a:cs typeface="Hiragino Kaku Gothic Pro W3" charset="-128"/>
                </a:rPr>
                <a:t>U</a:t>
              </a:r>
              <a:r>
                <a:rPr lang="ja-JP" altLang="en-US" sz="700">
                  <a:solidFill>
                    <a:schemeClr val="accent4">
                      <a:lumMod val="65000"/>
                      <a:lumOff val="35000"/>
                    </a:schemeClr>
                  </a:solidFill>
                  <a:effectLst>
                    <a:glow rad="127000">
                      <a:schemeClr val="bg1"/>
                    </a:glow>
                  </a:effectLst>
                  <a:latin typeface="+mn-ea"/>
                  <a:cs typeface="Hiragino Kaku Gothic Pro W3" charset="-128"/>
                </a:rPr>
                <a:t>合意済）</a:t>
              </a:r>
              <a:endParaRPr kumimoji="1" lang="zh-TW" altLang="en-US" sz="700">
                <a:solidFill>
                  <a:schemeClr val="accent4">
                    <a:lumMod val="65000"/>
                    <a:lumOff val="35000"/>
                  </a:schemeClr>
                </a:solidFill>
                <a:effectLst>
                  <a:glow rad="127000">
                    <a:schemeClr val="bg1"/>
                  </a:glow>
                </a:effectLst>
                <a:latin typeface="+mn-ea"/>
                <a:cs typeface="Hiragino Kaku Gothic Pro W3" charset="-128"/>
              </a:endParaRPr>
            </a:p>
          </p:txBody>
        </p:sp>
        <p:sp>
          <p:nvSpPr>
            <p:cNvPr id="145" name="正方形/長方形 144">
              <a:extLst>
                <a:ext uri="{FF2B5EF4-FFF2-40B4-BE49-F238E27FC236}">
                  <a16:creationId xmlns:a16="http://schemas.microsoft.com/office/drawing/2014/main" id="{7C4BF63D-DCB5-7755-7BEB-FD3186D1524B}"/>
                </a:ext>
              </a:extLst>
            </p:cNvPr>
            <p:cNvSpPr/>
            <p:nvPr/>
          </p:nvSpPr>
          <p:spPr>
            <a:xfrm>
              <a:off x="5912738" y="6082488"/>
              <a:ext cx="2111872" cy="15267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lang="en-US" altLang="ja-JP" sz="700">
                  <a:solidFill>
                    <a:schemeClr val="accent4">
                      <a:lumMod val="65000"/>
                      <a:lumOff val="35000"/>
                    </a:schemeClr>
                  </a:solidFill>
                  <a:effectLst>
                    <a:glow rad="127000">
                      <a:schemeClr val="bg1"/>
                    </a:glow>
                  </a:effectLst>
                  <a:latin typeface="+mn-ea"/>
                  <a:cs typeface="Hiragino Kaku Gothic Pro W3" charset="-128"/>
                </a:rPr>
                <a:t>*1 </a:t>
              </a:r>
              <a:r>
                <a:rPr lang="ja-JP" altLang="en-US" sz="700">
                  <a:solidFill>
                    <a:schemeClr val="accent4">
                      <a:lumMod val="65000"/>
                      <a:lumOff val="35000"/>
                    </a:schemeClr>
                  </a:solidFill>
                  <a:effectLst>
                    <a:glow rad="127000">
                      <a:schemeClr val="bg1"/>
                    </a:glow>
                  </a:effectLst>
                  <a:latin typeface="+mn-ea"/>
                  <a:cs typeface="Hiragino Kaku Gothic Pro W3" charset="-128"/>
                </a:rPr>
                <a:t>仮受金</a:t>
              </a:r>
              <a:r>
                <a:rPr lang="en-US" altLang="ja-JP" sz="700">
                  <a:solidFill>
                    <a:schemeClr val="accent4">
                      <a:lumMod val="65000"/>
                      <a:lumOff val="35000"/>
                    </a:schemeClr>
                  </a:solidFill>
                  <a:effectLst>
                    <a:glow rad="127000">
                      <a:schemeClr val="bg1"/>
                    </a:glow>
                  </a:effectLst>
                  <a:latin typeface="+mn-ea"/>
                  <a:cs typeface="Hiragino Kaku Gothic Pro W3" charset="-128"/>
                </a:rPr>
                <a:t>1</a:t>
              </a:r>
              <a:r>
                <a:rPr lang="ja-JP" altLang="en-US" sz="700">
                  <a:solidFill>
                    <a:schemeClr val="accent4">
                      <a:lumMod val="65000"/>
                      <a:lumOff val="35000"/>
                    </a:schemeClr>
                  </a:solidFill>
                  <a:effectLst>
                    <a:glow rad="127000">
                      <a:schemeClr val="bg1"/>
                    </a:glow>
                  </a:effectLst>
                  <a:latin typeface="+mn-ea"/>
                  <a:cs typeface="Hiragino Kaku Gothic Pro W3" charset="-128"/>
                </a:rPr>
                <a:t>つに対して</a:t>
              </a:r>
              <a:r>
                <a:rPr lang="en-US" altLang="ja-JP" sz="700">
                  <a:solidFill>
                    <a:schemeClr val="accent4">
                      <a:lumMod val="65000"/>
                      <a:lumOff val="35000"/>
                    </a:schemeClr>
                  </a:solidFill>
                  <a:effectLst>
                    <a:glow rad="127000">
                      <a:schemeClr val="bg1"/>
                    </a:glow>
                  </a:effectLst>
                  <a:latin typeface="+mn-ea"/>
                  <a:cs typeface="Hiragino Kaku Gothic Pro W3" charset="-128"/>
                </a:rPr>
                <a:t>1</a:t>
              </a:r>
              <a:r>
                <a:rPr lang="ja-JP" altLang="en-US" sz="700">
                  <a:solidFill>
                    <a:schemeClr val="accent4">
                      <a:lumMod val="65000"/>
                      <a:lumOff val="35000"/>
                    </a:schemeClr>
                  </a:solidFill>
                  <a:effectLst>
                    <a:glow rad="127000">
                      <a:schemeClr val="bg1"/>
                    </a:glow>
                  </a:effectLst>
                  <a:latin typeface="+mn-ea"/>
                  <a:cs typeface="Hiragino Kaku Gothic Pro W3" charset="-128"/>
                </a:rPr>
                <a:t>伝票ファイルが必要であるため</a:t>
              </a:r>
              <a:endParaRPr kumimoji="1" lang="zh-TW" altLang="en-US" sz="700">
                <a:solidFill>
                  <a:schemeClr val="accent4">
                    <a:lumMod val="65000"/>
                    <a:lumOff val="35000"/>
                  </a:schemeClr>
                </a:solidFill>
                <a:effectLst>
                  <a:glow rad="127000">
                    <a:schemeClr val="bg1"/>
                  </a:glow>
                </a:effectLst>
                <a:latin typeface="+mn-ea"/>
                <a:cs typeface="Hiragino Kaku Gothic Pro W3" charset="-128"/>
              </a:endParaRPr>
            </a:p>
          </p:txBody>
        </p:sp>
      </p:grpSp>
      <p:sp>
        <p:nvSpPr>
          <p:cNvPr id="23" name="正方形/長方形 22">
            <a:extLst>
              <a:ext uri="{FF2B5EF4-FFF2-40B4-BE49-F238E27FC236}">
                <a16:creationId xmlns:a16="http://schemas.microsoft.com/office/drawing/2014/main" id="{C91966CA-07F5-B09F-58AB-4BBFE6005624}"/>
              </a:ext>
            </a:extLst>
          </p:cNvPr>
          <p:cNvSpPr/>
          <p:nvPr/>
        </p:nvSpPr>
        <p:spPr>
          <a:xfrm>
            <a:off x="9564278" y="3640462"/>
            <a:ext cx="2403322" cy="864945"/>
          </a:xfrm>
          <a:prstGeom prst="rect">
            <a:avLst/>
          </a:prstGeom>
          <a:solidFill>
            <a:schemeClr val="bg1">
              <a:lumMod val="95000"/>
            </a:schemeClr>
          </a:solidFill>
          <a:ln w="9525">
            <a:solidFill>
              <a:schemeClr val="bg1">
                <a:lumMod val="50000"/>
              </a:schemeClr>
            </a:solidFill>
            <a:tailEnd type="ova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54000" rIns="54000" rtlCol="0" anchor="ctr"/>
          <a:lstStyle/>
          <a:p>
            <a:r>
              <a:rPr lang="ja-JP" altLang="en-US" sz="1050" b="1">
                <a:solidFill>
                  <a:schemeClr val="accent4">
                    <a:lumMod val="65000"/>
                    <a:lumOff val="35000"/>
                  </a:schemeClr>
                </a:solidFill>
                <a:effectLst>
                  <a:glow rad="127000">
                    <a:schemeClr val="bg1"/>
                  </a:glow>
                </a:effectLst>
                <a:latin typeface="+mn-ea"/>
              </a:rPr>
              <a:t>実装コスト増①</a:t>
            </a:r>
            <a:endParaRPr lang="en-US" altLang="ja-JP" sz="1050" b="1">
              <a:solidFill>
                <a:schemeClr val="accent4">
                  <a:lumMod val="65000"/>
                  <a:lumOff val="35000"/>
                </a:schemeClr>
              </a:solidFill>
              <a:effectLst>
                <a:glow rad="127000">
                  <a:schemeClr val="bg1"/>
                </a:glow>
              </a:effectLst>
              <a:latin typeface="+mn-ea"/>
            </a:endParaRPr>
          </a:p>
          <a:p>
            <a:r>
              <a:rPr lang="ja-JP" altLang="en-US" sz="1050">
                <a:solidFill>
                  <a:schemeClr val="accent4">
                    <a:lumMod val="65000"/>
                    <a:lumOff val="35000"/>
                  </a:schemeClr>
                </a:solidFill>
                <a:effectLst>
                  <a:glow rad="127000">
                    <a:schemeClr val="bg1"/>
                  </a:glow>
                </a:effectLst>
                <a:latin typeface="+mn-ea"/>
              </a:rPr>
              <a:t>複数指定に対応するためリスト指定が必要</a:t>
            </a:r>
            <a:endParaRPr lang="en-US" altLang="ja-JP" sz="1050">
              <a:solidFill>
                <a:schemeClr val="accent4">
                  <a:lumMod val="65000"/>
                  <a:lumOff val="35000"/>
                </a:schemeClr>
              </a:solidFill>
              <a:effectLst>
                <a:glow rad="127000">
                  <a:schemeClr val="bg1"/>
                </a:glow>
              </a:effectLst>
              <a:latin typeface="+mn-ea"/>
            </a:endParaRPr>
          </a:p>
          <a:p>
            <a:r>
              <a:rPr lang="ja-JP" altLang="en-US" sz="1050">
                <a:solidFill>
                  <a:schemeClr val="accent4">
                    <a:lumMod val="65000"/>
                    <a:lumOff val="35000"/>
                  </a:schemeClr>
                </a:solidFill>
                <a:effectLst>
                  <a:glow rad="127000">
                    <a:schemeClr val="bg1"/>
                  </a:glow>
                </a:effectLst>
                <a:latin typeface="+mn-ea"/>
              </a:rPr>
              <a:t>└ 例えば、</a:t>
            </a:r>
            <a:r>
              <a:rPr lang="en-US" altLang="ja-JP" sz="1050">
                <a:solidFill>
                  <a:schemeClr val="accent4">
                    <a:lumMod val="65000"/>
                    <a:lumOff val="35000"/>
                  </a:schemeClr>
                </a:solidFill>
                <a:effectLst>
                  <a:glow rad="127000">
                    <a:schemeClr val="bg1"/>
                  </a:glow>
                </a:effectLst>
                <a:latin typeface="+mn-ea"/>
              </a:rPr>
              <a:t>7</a:t>
            </a:r>
            <a:r>
              <a:rPr lang="ja-JP" altLang="en-US" sz="1050">
                <a:solidFill>
                  <a:schemeClr val="accent4">
                    <a:lumMod val="65000"/>
                    <a:lumOff val="35000"/>
                  </a:schemeClr>
                </a:solidFill>
                <a:effectLst>
                  <a:glow rad="127000">
                    <a:schemeClr val="bg1"/>
                  </a:glow>
                </a:effectLst>
                <a:latin typeface="+mn-ea"/>
              </a:rPr>
              <a:t>請求の統合請求のうち</a:t>
            </a:r>
            <a:r>
              <a:rPr lang="en-US" altLang="ja-JP" sz="1050">
                <a:solidFill>
                  <a:schemeClr val="accent4">
                    <a:lumMod val="65000"/>
                    <a:lumOff val="35000"/>
                  </a:schemeClr>
                </a:solidFill>
                <a:effectLst>
                  <a:glow rad="127000">
                    <a:schemeClr val="bg1"/>
                  </a:glow>
                </a:effectLst>
                <a:latin typeface="+mn-ea"/>
              </a:rPr>
              <a:t>3</a:t>
            </a:r>
            <a:r>
              <a:rPr lang="ja-JP" altLang="en-US" sz="1050">
                <a:solidFill>
                  <a:schemeClr val="accent4">
                    <a:lumMod val="65000"/>
                    <a:lumOff val="35000"/>
                  </a:schemeClr>
                </a:solidFill>
                <a:effectLst>
                  <a:glow rad="127000">
                    <a:schemeClr val="bg1"/>
                  </a:glow>
                </a:effectLst>
                <a:latin typeface="+mn-ea"/>
              </a:rPr>
              <a:t>請求を取消す場合、</a:t>
            </a:r>
            <a:r>
              <a:rPr lang="en-US" altLang="ja-JP" sz="1050">
                <a:solidFill>
                  <a:schemeClr val="accent4">
                    <a:lumMod val="65000"/>
                    <a:lumOff val="35000"/>
                  </a:schemeClr>
                </a:solidFill>
                <a:effectLst>
                  <a:glow rad="127000">
                    <a:schemeClr val="bg1"/>
                  </a:glow>
                </a:effectLst>
                <a:latin typeface="+mn-ea"/>
              </a:rPr>
              <a:t>3</a:t>
            </a:r>
            <a:r>
              <a:rPr lang="ja-JP" altLang="en-US" sz="1050">
                <a:solidFill>
                  <a:schemeClr val="accent4">
                    <a:lumMod val="65000"/>
                    <a:lumOff val="35000"/>
                  </a:schemeClr>
                </a:solidFill>
                <a:effectLst>
                  <a:glow rad="127000">
                    <a:schemeClr val="bg1"/>
                  </a:glow>
                </a:effectLst>
                <a:latin typeface="+mn-ea"/>
              </a:rPr>
              <a:t>請求を指定する</a:t>
            </a:r>
            <a:endParaRPr lang="en-US" altLang="ja-JP" sz="1050" b="1">
              <a:solidFill>
                <a:schemeClr val="accent4">
                  <a:lumMod val="65000"/>
                  <a:lumOff val="35000"/>
                </a:schemeClr>
              </a:solidFill>
              <a:effectLst>
                <a:glow rad="127000">
                  <a:schemeClr val="bg1"/>
                </a:glow>
              </a:effectLst>
              <a:latin typeface="+mn-ea"/>
            </a:endParaRPr>
          </a:p>
        </p:txBody>
      </p:sp>
      <p:cxnSp>
        <p:nvCxnSpPr>
          <p:cNvPr id="61" name="直線矢印コネクタ 60">
            <a:extLst>
              <a:ext uri="{FF2B5EF4-FFF2-40B4-BE49-F238E27FC236}">
                <a16:creationId xmlns:a16="http://schemas.microsoft.com/office/drawing/2014/main" id="{F9946853-7A3B-92C7-819D-CF114B788AB0}"/>
              </a:ext>
            </a:extLst>
          </p:cNvPr>
          <p:cNvCxnSpPr>
            <a:cxnSpLocks/>
            <a:stCxn id="23" idx="2"/>
          </p:cNvCxnSpPr>
          <p:nvPr/>
        </p:nvCxnSpPr>
        <p:spPr>
          <a:xfrm>
            <a:off x="10765939" y="4505407"/>
            <a:ext cx="223361" cy="1638217"/>
          </a:xfrm>
          <a:prstGeom prst="straightConnector1">
            <a:avLst/>
          </a:prstGeom>
          <a:ln>
            <a:solidFill>
              <a:schemeClr val="bg1">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1" name="正方形/長方形 20">
            <a:extLst>
              <a:ext uri="{FF2B5EF4-FFF2-40B4-BE49-F238E27FC236}">
                <a16:creationId xmlns:a16="http://schemas.microsoft.com/office/drawing/2014/main" id="{E814E26F-A92E-4210-2EFF-F2AC2DA0C681}"/>
              </a:ext>
            </a:extLst>
          </p:cNvPr>
          <p:cNvSpPr/>
          <p:nvPr/>
        </p:nvSpPr>
        <p:spPr>
          <a:xfrm>
            <a:off x="5238943" y="4663929"/>
            <a:ext cx="1004795" cy="13510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800" b="1">
                <a:solidFill>
                  <a:schemeClr val="accent4">
                    <a:lumMod val="65000"/>
                    <a:lumOff val="35000"/>
                  </a:schemeClr>
                </a:solidFill>
                <a:effectLst>
                  <a:glow rad="127000">
                    <a:schemeClr val="bg1"/>
                  </a:glow>
                </a:effectLst>
                <a:latin typeface="+mn-ea"/>
                <a:cs typeface="Hiragino Kaku Gothic Pro W3" charset="-128"/>
              </a:rPr>
              <a:t>太字</a:t>
            </a:r>
            <a:r>
              <a:rPr lang="en-US" altLang="ja-JP" sz="800" b="1">
                <a:solidFill>
                  <a:schemeClr val="accent4">
                    <a:lumMod val="65000"/>
                    <a:lumOff val="35000"/>
                  </a:schemeClr>
                </a:solidFill>
                <a:effectLst>
                  <a:glow rad="127000">
                    <a:schemeClr val="bg1"/>
                  </a:glow>
                </a:effectLst>
                <a:latin typeface="+mn-ea"/>
                <a:cs typeface="Hiragino Kaku Gothic Pro W3" charset="-128"/>
              </a:rPr>
              <a:t>:</a:t>
            </a:r>
            <a:r>
              <a:rPr lang="ja-JP" altLang="en-US" sz="800" b="1">
                <a:solidFill>
                  <a:schemeClr val="accent4">
                    <a:lumMod val="65000"/>
                    <a:lumOff val="35000"/>
                  </a:schemeClr>
                </a:solidFill>
                <a:effectLst>
                  <a:glow rad="127000">
                    <a:schemeClr val="bg1"/>
                  </a:glow>
                </a:effectLst>
                <a:latin typeface="+mn-ea"/>
                <a:cs typeface="Hiragino Kaku Gothic Pro W3" charset="-128"/>
              </a:rPr>
              <a:t>消込取消対象</a:t>
            </a:r>
            <a:endParaRPr lang="en-US" altLang="zh-TW" sz="900" b="1">
              <a:solidFill>
                <a:schemeClr val="accent4">
                  <a:lumMod val="65000"/>
                  <a:lumOff val="35000"/>
                </a:schemeClr>
              </a:solidFill>
              <a:effectLst>
                <a:glow rad="127000">
                  <a:schemeClr val="bg1"/>
                </a:glow>
              </a:effectLst>
              <a:latin typeface="+mn-ea"/>
              <a:cs typeface="Hiragino Kaku Gothic Pro W3" charset="-128"/>
            </a:endParaRPr>
          </a:p>
        </p:txBody>
      </p:sp>
      <p:sp>
        <p:nvSpPr>
          <p:cNvPr id="24" name="正方形/長方形 23">
            <a:extLst>
              <a:ext uri="{FF2B5EF4-FFF2-40B4-BE49-F238E27FC236}">
                <a16:creationId xmlns:a16="http://schemas.microsoft.com/office/drawing/2014/main" id="{868FC8E1-13EA-525D-5651-573C52492E58}"/>
              </a:ext>
            </a:extLst>
          </p:cNvPr>
          <p:cNvSpPr/>
          <p:nvPr/>
        </p:nvSpPr>
        <p:spPr>
          <a:xfrm>
            <a:off x="5238943" y="6111520"/>
            <a:ext cx="1004795" cy="13510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800" b="1">
                <a:solidFill>
                  <a:schemeClr val="accent4">
                    <a:lumMod val="65000"/>
                    <a:lumOff val="35000"/>
                  </a:schemeClr>
                </a:solidFill>
                <a:effectLst>
                  <a:glow rad="127000">
                    <a:schemeClr val="bg1"/>
                  </a:glow>
                </a:effectLst>
                <a:latin typeface="+mn-ea"/>
                <a:cs typeface="Hiragino Kaku Gothic Pro W3" charset="-128"/>
              </a:rPr>
              <a:t>太字</a:t>
            </a:r>
            <a:r>
              <a:rPr lang="en-US" altLang="ja-JP" sz="800" b="1">
                <a:solidFill>
                  <a:schemeClr val="accent4">
                    <a:lumMod val="65000"/>
                    <a:lumOff val="35000"/>
                  </a:schemeClr>
                </a:solidFill>
                <a:effectLst>
                  <a:glow rad="127000">
                    <a:schemeClr val="bg1"/>
                  </a:glow>
                </a:effectLst>
                <a:latin typeface="+mn-ea"/>
                <a:cs typeface="Hiragino Kaku Gothic Pro W3" charset="-128"/>
              </a:rPr>
              <a:t>:</a:t>
            </a:r>
            <a:r>
              <a:rPr lang="ja-JP" altLang="en-US" sz="800" b="1">
                <a:solidFill>
                  <a:schemeClr val="accent4">
                    <a:lumMod val="65000"/>
                    <a:lumOff val="35000"/>
                  </a:schemeClr>
                </a:solidFill>
                <a:effectLst>
                  <a:glow rad="127000">
                    <a:schemeClr val="bg1"/>
                  </a:glow>
                </a:effectLst>
                <a:latin typeface="+mn-ea"/>
                <a:cs typeface="Hiragino Kaku Gothic Pro W3" charset="-128"/>
              </a:rPr>
              <a:t>消込取消対象</a:t>
            </a:r>
            <a:endParaRPr lang="en-US" altLang="zh-TW" sz="900" b="1">
              <a:solidFill>
                <a:schemeClr val="accent4">
                  <a:lumMod val="65000"/>
                  <a:lumOff val="35000"/>
                </a:schemeClr>
              </a:solidFill>
              <a:effectLst>
                <a:glow rad="127000">
                  <a:schemeClr val="bg1"/>
                </a:glow>
              </a:effectLst>
              <a:latin typeface="+mn-ea"/>
              <a:cs typeface="Hiragino Kaku Gothic Pro W3" charset="-128"/>
            </a:endParaRPr>
          </a:p>
        </p:txBody>
      </p:sp>
      <p:sp>
        <p:nvSpPr>
          <p:cNvPr id="50" name="フローチャート: 結合子 49">
            <a:extLst>
              <a:ext uri="{FF2B5EF4-FFF2-40B4-BE49-F238E27FC236}">
                <a16:creationId xmlns:a16="http://schemas.microsoft.com/office/drawing/2014/main" id="{F560D57F-612A-57E3-ED66-B458CD842AC7}"/>
              </a:ext>
            </a:extLst>
          </p:cNvPr>
          <p:cNvSpPr/>
          <p:nvPr/>
        </p:nvSpPr>
        <p:spPr>
          <a:xfrm>
            <a:off x="290418" y="2194992"/>
            <a:ext cx="216000" cy="216000"/>
          </a:xfrm>
          <a:prstGeom prst="flowChartConnector">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en-US" altLang="ja-JP" sz="1200">
                <a:solidFill>
                  <a:schemeClr val="bg1"/>
                </a:solidFill>
                <a:latin typeface="+mn-ea"/>
                <a:cs typeface="Hiragino Kaku Gothic Pro W3" charset="-128"/>
              </a:rPr>
              <a:t>Ⅰ</a:t>
            </a:r>
            <a:endParaRPr kumimoji="1" lang="ja-JP" altLang="en-US" sz="1200">
              <a:solidFill>
                <a:schemeClr val="bg1"/>
              </a:solidFill>
              <a:latin typeface="+mn-ea"/>
              <a:cs typeface="Hiragino Kaku Gothic Pro W3" charset="-128"/>
            </a:endParaRPr>
          </a:p>
        </p:txBody>
      </p:sp>
      <p:sp>
        <p:nvSpPr>
          <p:cNvPr id="51" name="フローチャート: 結合子 50">
            <a:extLst>
              <a:ext uri="{FF2B5EF4-FFF2-40B4-BE49-F238E27FC236}">
                <a16:creationId xmlns:a16="http://schemas.microsoft.com/office/drawing/2014/main" id="{FB7D5AC1-D57B-025B-D174-FA1A26064CBC}"/>
              </a:ext>
            </a:extLst>
          </p:cNvPr>
          <p:cNvSpPr/>
          <p:nvPr/>
        </p:nvSpPr>
        <p:spPr>
          <a:xfrm>
            <a:off x="290418" y="3642582"/>
            <a:ext cx="216000" cy="216000"/>
          </a:xfrm>
          <a:prstGeom prst="flowChartConnector">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en-US" altLang="ja-JP" sz="1200">
                <a:solidFill>
                  <a:schemeClr val="bg1"/>
                </a:solidFill>
                <a:latin typeface="+mn-ea"/>
                <a:cs typeface="Hiragino Kaku Gothic Pro W3" charset="-128"/>
              </a:rPr>
              <a:t>Ⅱ</a:t>
            </a:r>
            <a:endParaRPr kumimoji="1" lang="ja-JP" altLang="en-US" sz="1200">
              <a:solidFill>
                <a:schemeClr val="bg1"/>
              </a:solidFill>
              <a:latin typeface="+mn-ea"/>
              <a:cs typeface="Hiragino Kaku Gothic Pro W3" charset="-128"/>
            </a:endParaRPr>
          </a:p>
        </p:txBody>
      </p:sp>
      <p:sp>
        <p:nvSpPr>
          <p:cNvPr id="53" name="フローチャート: 結合子 52">
            <a:extLst>
              <a:ext uri="{FF2B5EF4-FFF2-40B4-BE49-F238E27FC236}">
                <a16:creationId xmlns:a16="http://schemas.microsoft.com/office/drawing/2014/main" id="{48EA1D80-913D-8218-3397-C5050EAA96DF}"/>
              </a:ext>
            </a:extLst>
          </p:cNvPr>
          <p:cNvSpPr/>
          <p:nvPr/>
        </p:nvSpPr>
        <p:spPr>
          <a:xfrm>
            <a:off x="290418" y="5090173"/>
            <a:ext cx="216000" cy="216000"/>
          </a:xfrm>
          <a:prstGeom prst="flowChartConnector">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en-US" altLang="ja-JP" sz="1200">
                <a:solidFill>
                  <a:schemeClr val="bg1"/>
                </a:solidFill>
                <a:latin typeface="+mn-ea"/>
                <a:cs typeface="Hiragino Kaku Gothic Pro W3" charset="-128"/>
              </a:rPr>
              <a:t>Ⅲ</a:t>
            </a:r>
            <a:endParaRPr kumimoji="1" lang="ja-JP" altLang="en-US" sz="1200">
              <a:solidFill>
                <a:schemeClr val="bg1"/>
              </a:solidFill>
              <a:latin typeface="+mn-ea"/>
              <a:cs typeface="Hiragino Kaku Gothic Pro W3" charset="-128"/>
            </a:endParaRPr>
          </a:p>
        </p:txBody>
      </p:sp>
    </p:spTree>
    <p:extLst>
      <p:ext uri="{BB962C8B-B14F-4D97-AF65-F5344CB8AC3E}">
        <p14:creationId xmlns:p14="http://schemas.microsoft.com/office/powerpoint/2010/main" val="40654362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D945F68-DFAE-49C4-841B-8F39A5D3C2B7}"/>
              </a:ext>
            </a:extLst>
          </p:cNvPr>
          <p:cNvSpPr>
            <a:spLocks noGrp="1"/>
          </p:cNvSpPr>
          <p:nvPr>
            <p:ph type="title"/>
          </p:nvPr>
        </p:nvSpPr>
        <p:spPr>
          <a:xfrm>
            <a:off x="203200" y="152403"/>
            <a:ext cx="9931400" cy="379413"/>
          </a:xfrm>
        </p:spPr>
        <p:txBody>
          <a:bodyPr/>
          <a:lstStyle/>
          <a:p>
            <a:r>
              <a:rPr lang="en-US" altLang="ja-JP">
                <a:solidFill>
                  <a:schemeClr val="tx1">
                    <a:lumMod val="65000"/>
                    <a:lumOff val="35000"/>
                  </a:schemeClr>
                </a:solidFill>
                <a:latin typeface="+mn-ea"/>
                <a:ea typeface="+mn-ea"/>
              </a:rPr>
              <a:t>【</a:t>
            </a:r>
            <a:r>
              <a:rPr lang="ja-JP" altLang="en-US">
                <a:solidFill>
                  <a:schemeClr val="tx1">
                    <a:lumMod val="65000"/>
                    <a:lumOff val="35000"/>
                  </a:schemeClr>
                </a:solidFill>
                <a:latin typeface="+mn-ea"/>
                <a:ea typeface="+mn-ea"/>
              </a:rPr>
              <a:t>確認</a:t>
            </a:r>
            <a:r>
              <a:rPr lang="en-US" altLang="ja-JP">
                <a:solidFill>
                  <a:schemeClr val="tx1">
                    <a:lumMod val="65000"/>
                    <a:lumOff val="35000"/>
                  </a:schemeClr>
                </a:solidFill>
                <a:latin typeface="+mn-ea"/>
                <a:ea typeface="+mn-ea"/>
              </a:rPr>
              <a:t>】</a:t>
            </a:r>
            <a:r>
              <a:rPr lang="ja-JP" altLang="en-US">
                <a:solidFill>
                  <a:schemeClr val="tx1">
                    <a:lumMod val="65000"/>
                    <a:lumOff val="35000"/>
                  </a:schemeClr>
                </a:solidFill>
                <a:latin typeface="+mn-ea"/>
                <a:ea typeface="+mn-ea"/>
              </a:rPr>
              <a:t>分割入金の場合の対応について</a:t>
            </a:r>
            <a:endParaRPr lang="en-US" altLang="ja-JP">
              <a:solidFill>
                <a:schemeClr val="tx1">
                  <a:lumMod val="65000"/>
                  <a:lumOff val="35000"/>
                </a:schemeClr>
              </a:solidFill>
              <a:latin typeface="+mn-ea"/>
              <a:ea typeface="+mn-ea"/>
            </a:endParaRPr>
          </a:p>
        </p:txBody>
      </p:sp>
      <p:sp>
        <p:nvSpPr>
          <p:cNvPr id="2" name="スライド番号プレースホルダー 1">
            <a:extLst>
              <a:ext uri="{FF2B5EF4-FFF2-40B4-BE49-F238E27FC236}">
                <a16:creationId xmlns:a16="http://schemas.microsoft.com/office/drawing/2014/main" id="{3C486530-5864-8157-7240-59769DA5A02A}"/>
              </a:ext>
            </a:extLst>
          </p:cNvPr>
          <p:cNvSpPr>
            <a:spLocks noGrp="1"/>
          </p:cNvSpPr>
          <p:nvPr>
            <p:ph type="sldNum" sz="quarter" idx="10"/>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B72A429-DDC7-41CC-AC2C-79132BE59620}" type="slidenum">
              <a:rPr kumimoji="0" lang="en-US" altLang="ja-JP" sz="1100" b="0" i="0" u="none" strike="noStrike" kern="1200" cap="none" spc="0" normalizeH="0" baseline="0" noProof="0" smtClean="0">
                <a:ln>
                  <a:noFill/>
                </a:ln>
                <a:solidFill>
                  <a:srgbClr val="808080">
                    <a:lumMod val="75000"/>
                  </a:srgbClr>
                </a:solidFill>
                <a:effectLst/>
                <a:uLnTx/>
                <a:uFillTx/>
                <a:latin typeface="Meiryo UI"/>
                <a:ea typeface="Meiryo UI"/>
                <a:sym typeface="MS UI Gothic" panose="020B0600070205080204" pitchFamily="34" charset="-128"/>
              </a:rPr>
              <a:pPr marL="0" marR="0" lvl="0" indent="0" algn="ctr" defTabSz="914400" rtl="0" eaLnBrk="1" fontAlgn="auto" latinLnBrk="0" hangingPunct="1">
                <a:lnSpc>
                  <a:spcPct val="100000"/>
                </a:lnSpc>
                <a:spcBef>
                  <a:spcPts val="0"/>
                </a:spcBef>
                <a:spcAft>
                  <a:spcPts val="0"/>
                </a:spcAft>
                <a:buClrTx/>
                <a:buSzTx/>
                <a:buFontTx/>
                <a:buNone/>
                <a:tabLst/>
                <a:defRPr/>
              </a:pPr>
              <a:t>49</a:t>
            </a:fld>
            <a:endParaRPr kumimoji="0" lang="en-US" altLang="ja-JP" sz="1100" b="0" i="0" u="none" strike="noStrike" kern="1200" cap="none" spc="0" normalizeH="0" baseline="0" noProof="0">
              <a:ln>
                <a:noFill/>
              </a:ln>
              <a:solidFill>
                <a:srgbClr val="808080">
                  <a:lumMod val="75000"/>
                </a:srgbClr>
              </a:solidFill>
              <a:effectLst/>
              <a:uLnTx/>
              <a:uFillTx/>
              <a:latin typeface="Meiryo UI"/>
              <a:ea typeface="Meiryo UI"/>
              <a:sym typeface="MS UI Gothic" panose="020B0600070205080204" pitchFamily="34" charset="-128"/>
            </a:endParaRPr>
          </a:p>
        </p:txBody>
      </p:sp>
      <p:sp>
        <p:nvSpPr>
          <p:cNvPr id="124" name="コンテンツ プレースホルダー 1">
            <a:extLst>
              <a:ext uri="{FF2B5EF4-FFF2-40B4-BE49-F238E27FC236}">
                <a16:creationId xmlns:a16="http://schemas.microsoft.com/office/drawing/2014/main" id="{77B23339-8805-FD47-2E7B-790D22F66B63}"/>
              </a:ext>
            </a:extLst>
          </p:cNvPr>
          <p:cNvSpPr>
            <a:spLocks noGrp="1"/>
          </p:cNvSpPr>
          <p:nvPr>
            <p:ph idx="1"/>
          </p:nvPr>
        </p:nvSpPr>
        <p:spPr>
          <a:xfrm>
            <a:off x="336522" y="642264"/>
            <a:ext cx="11525251" cy="424241"/>
          </a:xfrm>
        </p:spPr>
        <p:txBody>
          <a:bodyPr/>
          <a:lstStyle/>
          <a:p>
            <a:pPr>
              <a:spcAft>
                <a:spcPts val="600"/>
              </a:spcAft>
              <a:buFont typeface="Arial" panose="020B0604020202020204" pitchFamily="34" charset="0"/>
              <a:buChar char="•"/>
            </a:pPr>
            <a:r>
              <a:rPr lang="ja-JP" altLang="en-US" sz="1600">
                <a:solidFill>
                  <a:schemeClr val="tx1">
                    <a:lumMod val="65000"/>
                    <a:lumOff val="35000"/>
                  </a:schemeClr>
                </a:solidFill>
                <a:latin typeface="+mn-ea"/>
                <a:ea typeface="+mn-ea"/>
              </a:rPr>
              <a:t>過渡期業務に於ける消込取消について、分割入金だった場合の過渡期伝票登録形式について問題が無いか確認したい</a:t>
            </a:r>
            <a:endParaRPr lang="en-US" altLang="ja-JP" sz="1600">
              <a:solidFill>
                <a:schemeClr val="tx1">
                  <a:lumMod val="65000"/>
                  <a:lumOff val="35000"/>
                </a:schemeClr>
              </a:solidFill>
              <a:latin typeface="+mn-ea"/>
              <a:ea typeface="+mn-ea"/>
            </a:endParaRPr>
          </a:p>
        </p:txBody>
      </p:sp>
      <p:grpSp>
        <p:nvGrpSpPr>
          <p:cNvPr id="163" name="グループ化 162">
            <a:extLst>
              <a:ext uri="{FF2B5EF4-FFF2-40B4-BE49-F238E27FC236}">
                <a16:creationId xmlns:a16="http://schemas.microsoft.com/office/drawing/2014/main" id="{19E0CBC3-31D7-741A-A796-4E4324B187BE}"/>
              </a:ext>
            </a:extLst>
          </p:cNvPr>
          <p:cNvGrpSpPr/>
          <p:nvPr/>
        </p:nvGrpSpPr>
        <p:grpSpPr>
          <a:xfrm>
            <a:off x="968195" y="1236625"/>
            <a:ext cx="10255611" cy="531380"/>
            <a:chOff x="571997" y="1236625"/>
            <a:chExt cx="10255611" cy="531380"/>
          </a:xfrm>
        </p:grpSpPr>
        <p:sp>
          <p:nvSpPr>
            <p:cNvPr id="105" name="正方形/長方形 104">
              <a:extLst>
                <a:ext uri="{FF2B5EF4-FFF2-40B4-BE49-F238E27FC236}">
                  <a16:creationId xmlns:a16="http://schemas.microsoft.com/office/drawing/2014/main" id="{F5D2252D-65EF-BF49-DC4D-A7531E84A047}"/>
                </a:ext>
              </a:extLst>
            </p:cNvPr>
            <p:cNvSpPr/>
            <p:nvPr/>
          </p:nvSpPr>
          <p:spPr>
            <a:xfrm>
              <a:off x="571997" y="1236720"/>
              <a:ext cx="1228842" cy="531285"/>
            </a:xfrm>
            <a:prstGeom prst="rect">
              <a:avLst/>
            </a:prstGeom>
            <a:solidFill>
              <a:schemeClr val="bg1">
                <a:lumMod val="50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i="0" u="none" strike="noStrike" kern="1200" cap="none" spc="0" normalizeH="0" baseline="0" noProof="0">
                  <a:ln>
                    <a:noFill/>
                  </a:ln>
                  <a:solidFill>
                    <a:srgbClr val="FFFFFF"/>
                  </a:solidFill>
                  <a:effectLst/>
                  <a:uLnTx/>
                  <a:uFillTx/>
                  <a:latin typeface="Meiryo UI"/>
                  <a:ea typeface="Meiryo UI"/>
                  <a:cs typeface="+mn-cs"/>
                </a:rPr>
                <a:t>ケース</a:t>
              </a:r>
              <a:endParaRPr kumimoji="1" lang="ja-JP" altLang="en-US" sz="1100" b="0" i="0" u="none" strike="noStrike" kern="1200" cap="none" spc="0" normalizeH="0" baseline="0" noProof="0">
                <a:ln>
                  <a:noFill/>
                </a:ln>
                <a:solidFill>
                  <a:srgbClr val="FFFFFF"/>
                </a:solidFill>
                <a:effectLst/>
                <a:uLnTx/>
                <a:uFillTx/>
                <a:latin typeface="Meiryo UI"/>
                <a:ea typeface="Meiryo UI"/>
                <a:cs typeface="+mn-cs"/>
              </a:endParaRPr>
            </a:p>
          </p:txBody>
        </p:sp>
        <p:sp>
          <p:nvSpPr>
            <p:cNvPr id="106" name="正方形/長方形 105">
              <a:extLst>
                <a:ext uri="{FF2B5EF4-FFF2-40B4-BE49-F238E27FC236}">
                  <a16:creationId xmlns:a16="http://schemas.microsoft.com/office/drawing/2014/main" id="{9A70E841-615B-DA99-9AED-B84C2FBCB92A}"/>
                </a:ext>
              </a:extLst>
            </p:cNvPr>
            <p:cNvSpPr/>
            <p:nvPr/>
          </p:nvSpPr>
          <p:spPr>
            <a:xfrm>
              <a:off x="1800840" y="1236625"/>
              <a:ext cx="9026768" cy="530713"/>
            </a:xfrm>
            <a:prstGeom prst="rect">
              <a:avLst/>
            </a:prstGeom>
            <a:solidFill>
              <a:srgbClr val="FFFFFF">
                <a:alpha val="30196"/>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36000" rIns="36000" rtlCol="0" anchor="ctr"/>
            <a:lstStyle/>
            <a:p>
              <a:pPr marL="361950" marR="0" lvl="0" indent="-265113" algn="l" defTabSz="914400" rtl="0" eaLnBrk="1" fontAlgn="auto" latinLnBrk="0" hangingPunct="1">
                <a:lnSpc>
                  <a:spcPct val="100000"/>
                </a:lnSpc>
                <a:spcBef>
                  <a:spcPts val="0"/>
                </a:spcBef>
                <a:spcAft>
                  <a:spcPts val="300"/>
                </a:spcAft>
                <a:buClrTx/>
                <a:buSzTx/>
                <a:buFont typeface="Wingdings" panose="05000000000000000000" pitchFamily="2" charset="2"/>
                <a:buChar char="ü"/>
                <a:tabLst/>
                <a:defRPr/>
              </a:pPr>
              <a:r>
                <a:rPr kumimoji="1" lang="ja-JP" altLang="en-US" sz="1100" b="0" i="0" u="none" strike="noStrike" kern="1200" cap="none" spc="0" normalizeH="0" baseline="0" noProof="0">
                  <a:ln>
                    <a:noFill/>
                  </a:ln>
                  <a:solidFill>
                    <a:srgbClr val="000000">
                      <a:lumMod val="65000"/>
                      <a:lumOff val="35000"/>
                    </a:srgbClr>
                  </a:solidFill>
                  <a:effectLst>
                    <a:glow rad="38100">
                      <a:srgbClr val="FFFFFF"/>
                    </a:glow>
                  </a:effectLst>
                  <a:uLnTx/>
                  <a:uFillTx/>
                  <a:latin typeface="Meiryo UI"/>
                  <a:ea typeface="Meiryo UI"/>
                  <a:cs typeface="+mn-cs"/>
                </a:rPr>
                <a:t>分割入金（</a:t>
              </a:r>
              <a:r>
                <a:rPr kumimoji="1" lang="en-US" altLang="ja-JP" sz="1100" b="0" i="0" u="none" strike="noStrike" kern="1200" cap="none" spc="0" normalizeH="0" baseline="0" noProof="0">
                  <a:ln>
                    <a:noFill/>
                  </a:ln>
                  <a:solidFill>
                    <a:srgbClr val="000000">
                      <a:lumMod val="65000"/>
                      <a:lumOff val="35000"/>
                    </a:srgbClr>
                  </a:solidFill>
                  <a:effectLst>
                    <a:glow rad="38100">
                      <a:srgbClr val="FFFFFF"/>
                    </a:glow>
                  </a:effectLst>
                  <a:uLnTx/>
                  <a:uFillTx/>
                  <a:latin typeface="Meiryo UI"/>
                  <a:ea typeface="Meiryo UI"/>
                  <a:cs typeface="+mn-cs"/>
                </a:rPr>
                <a:t>1</a:t>
              </a:r>
              <a:r>
                <a:rPr kumimoji="1" lang="ja-JP" altLang="en-US" sz="1100" b="0" i="0" u="none" strike="noStrike" kern="1200" cap="none" spc="0" normalizeH="0" baseline="0" noProof="0">
                  <a:ln>
                    <a:noFill/>
                  </a:ln>
                  <a:solidFill>
                    <a:srgbClr val="000000">
                      <a:lumMod val="65000"/>
                      <a:lumOff val="35000"/>
                    </a:srgbClr>
                  </a:solidFill>
                  <a:effectLst>
                    <a:glow rad="38100">
                      <a:srgbClr val="FFFFFF"/>
                    </a:glow>
                  </a:effectLst>
                  <a:uLnTx/>
                  <a:uFillTx/>
                  <a:latin typeface="Meiryo UI"/>
                  <a:ea typeface="Meiryo UI"/>
                  <a:cs typeface="+mn-cs"/>
                </a:rPr>
                <a:t>つの請求に対し、複数回の入金で消込）に対して消込取消を</a:t>
              </a:r>
              <a:r>
                <a:rPr kumimoji="1" lang="en-US" altLang="ja-JP" sz="1100" b="0" i="0" u="none" strike="noStrike" kern="1200" cap="none" spc="0" normalizeH="0" baseline="0" noProof="0">
                  <a:ln>
                    <a:noFill/>
                  </a:ln>
                  <a:solidFill>
                    <a:srgbClr val="000000">
                      <a:lumMod val="65000"/>
                      <a:lumOff val="35000"/>
                    </a:srgbClr>
                  </a:solidFill>
                  <a:effectLst>
                    <a:glow rad="38100">
                      <a:srgbClr val="FFFFFF"/>
                    </a:glow>
                  </a:effectLst>
                  <a:uLnTx/>
                  <a:uFillTx/>
                  <a:latin typeface="Meiryo UI"/>
                  <a:ea typeface="Meiryo UI"/>
                  <a:cs typeface="+mn-cs"/>
                </a:rPr>
                <a:t>SAP</a:t>
              </a:r>
              <a:r>
                <a:rPr kumimoji="1" lang="ja-JP" altLang="en-US" sz="1100" b="0" i="0" u="none" strike="noStrike" kern="1200" cap="none" spc="0" normalizeH="0" baseline="0" noProof="0">
                  <a:ln>
                    <a:noFill/>
                  </a:ln>
                  <a:solidFill>
                    <a:srgbClr val="000000">
                      <a:lumMod val="65000"/>
                      <a:lumOff val="35000"/>
                    </a:srgbClr>
                  </a:solidFill>
                  <a:effectLst>
                    <a:glow rad="38100">
                      <a:srgbClr val="FFFFFF"/>
                    </a:glow>
                  </a:effectLst>
                  <a:uLnTx/>
                  <a:uFillTx/>
                  <a:latin typeface="Meiryo UI"/>
                  <a:ea typeface="Meiryo UI"/>
                  <a:cs typeface="+mn-cs"/>
                </a:rPr>
                <a:t>で行う</a:t>
              </a:r>
              <a:endParaRPr kumimoji="1" lang="en-US" altLang="ja-JP" sz="1100" b="0" i="0" u="none" strike="noStrike" kern="1200" cap="none" spc="0" normalizeH="0" baseline="0" noProof="0">
                <a:ln>
                  <a:noFill/>
                </a:ln>
                <a:solidFill>
                  <a:srgbClr val="000000">
                    <a:lumMod val="65000"/>
                    <a:lumOff val="35000"/>
                  </a:srgbClr>
                </a:solidFill>
                <a:effectLst>
                  <a:glow rad="38100">
                    <a:srgbClr val="FFFFFF"/>
                  </a:glow>
                </a:effectLst>
                <a:uLnTx/>
                <a:uFillTx/>
                <a:latin typeface="Meiryo UI"/>
                <a:ea typeface="Meiryo UI"/>
                <a:cs typeface="+mn-cs"/>
              </a:endParaRPr>
            </a:p>
            <a:p>
              <a:pPr marL="361950" marR="0" lvl="0" indent="-265113" algn="l" defTabSz="914400" rtl="0" eaLnBrk="1" fontAlgn="auto" latinLnBrk="0" hangingPunct="1">
                <a:lnSpc>
                  <a:spcPct val="100000"/>
                </a:lnSpc>
                <a:spcBef>
                  <a:spcPts val="0"/>
                </a:spcBef>
                <a:spcAft>
                  <a:spcPts val="300"/>
                </a:spcAft>
                <a:buClrTx/>
                <a:buSzTx/>
                <a:buFont typeface="Wingdings" panose="05000000000000000000" pitchFamily="2" charset="2"/>
                <a:buChar char="ü"/>
                <a:tabLst/>
                <a:defRPr/>
              </a:pPr>
              <a:r>
                <a:rPr lang="en-US" altLang="ja-JP" sz="1100">
                  <a:solidFill>
                    <a:srgbClr val="000000">
                      <a:lumMod val="65000"/>
                      <a:lumOff val="35000"/>
                    </a:srgbClr>
                  </a:solidFill>
                  <a:effectLst>
                    <a:glow rad="38100">
                      <a:srgbClr val="FFFFFF"/>
                    </a:glow>
                  </a:effectLst>
                  <a:latin typeface="Meiryo UI"/>
                  <a:ea typeface="Meiryo UI"/>
                </a:rPr>
                <a:t>C/O</a:t>
              </a:r>
              <a:r>
                <a:rPr lang="ja-JP" altLang="en-US" sz="1100">
                  <a:solidFill>
                    <a:srgbClr val="000000">
                      <a:lumMod val="65000"/>
                      <a:lumOff val="35000"/>
                    </a:srgbClr>
                  </a:solidFill>
                  <a:effectLst>
                    <a:glow rad="38100">
                      <a:srgbClr val="FFFFFF"/>
                    </a:glow>
                  </a:effectLst>
                  <a:latin typeface="Meiryo UI"/>
                  <a:ea typeface="Meiryo UI"/>
                </a:rPr>
                <a:t>前に消込完了しており、</a:t>
              </a:r>
              <a:r>
                <a:rPr lang="en-US" altLang="ja-JP" sz="1100">
                  <a:solidFill>
                    <a:srgbClr val="000000">
                      <a:lumMod val="65000"/>
                      <a:lumOff val="35000"/>
                    </a:srgbClr>
                  </a:solidFill>
                  <a:effectLst>
                    <a:glow rad="38100">
                      <a:srgbClr val="FFFFFF"/>
                    </a:glow>
                  </a:effectLst>
                  <a:latin typeface="Meiryo UI"/>
                  <a:ea typeface="Meiryo UI"/>
                </a:rPr>
                <a:t>SAP</a:t>
              </a:r>
              <a:r>
                <a:rPr lang="ja-JP" altLang="en-US" sz="1100">
                  <a:solidFill>
                    <a:srgbClr val="000000">
                      <a:lumMod val="65000"/>
                      <a:lumOff val="35000"/>
                    </a:srgbClr>
                  </a:solidFill>
                  <a:effectLst>
                    <a:glow rad="38100">
                      <a:srgbClr val="FFFFFF"/>
                    </a:glow>
                  </a:effectLst>
                  <a:latin typeface="Meiryo UI"/>
                  <a:ea typeface="Meiryo UI"/>
                </a:rPr>
                <a:t>には移行されていない ＝ </a:t>
              </a:r>
              <a:r>
                <a:rPr lang="en-US" altLang="ja-JP" sz="1100">
                  <a:solidFill>
                    <a:srgbClr val="000000">
                      <a:lumMod val="65000"/>
                      <a:lumOff val="35000"/>
                    </a:srgbClr>
                  </a:solidFill>
                  <a:effectLst>
                    <a:glow rad="38100">
                      <a:srgbClr val="FFFFFF"/>
                    </a:glow>
                  </a:effectLst>
                  <a:latin typeface="Meiryo UI"/>
                  <a:ea typeface="Meiryo UI"/>
                </a:rPr>
                <a:t>SAP</a:t>
              </a:r>
              <a:r>
                <a:rPr lang="ja-JP" altLang="en-US" sz="1100">
                  <a:solidFill>
                    <a:srgbClr val="000000">
                      <a:lumMod val="65000"/>
                      <a:lumOff val="35000"/>
                    </a:srgbClr>
                  </a:solidFill>
                  <a:effectLst>
                    <a:glow rad="38100">
                      <a:srgbClr val="FFFFFF"/>
                    </a:glow>
                  </a:effectLst>
                  <a:latin typeface="Meiryo UI"/>
                  <a:ea typeface="Meiryo UI"/>
                </a:rPr>
                <a:t>に過渡期伝票（伝票タイプ：</a:t>
              </a:r>
              <a:r>
                <a:rPr lang="en-US" altLang="ja-JP" sz="1100">
                  <a:solidFill>
                    <a:srgbClr val="000000">
                      <a:lumMod val="65000"/>
                      <a:lumOff val="35000"/>
                    </a:srgbClr>
                  </a:solidFill>
                  <a:effectLst>
                    <a:glow rad="38100">
                      <a:srgbClr val="FFFFFF"/>
                    </a:glow>
                  </a:effectLst>
                  <a:latin typeface="Meiryo UI"/>
                  <a:ea typeface="Meiryo UI"/>
                </a:rPr>
                <a:t>ZD</a:t>
              </a:r>
              <a:r>
                <a:rPr lang="ja-JP" altLang="en-US" sz="1100">
                  <a:solidFill>
                    <a:srgbClr val="000000">
                      <a:lumMod val="65000"/>
                      <a:lumOff val="35000"/>
                    </a:srgbClr>
                  </a:solidFill>
                  <a:effectLst>
                    <a:glow rad="38100">
                      <a:srgbClr val="FFFFFF"/>
                    </a:glow>
                  </a:effectLst>
                  <a:latin typeface="Meiryo UI"/>
                  <a:ea typeface="Meiryo UI"/>
                </a:rPr>
                <a:t>）を登録する</a:t>
              </a:r>
              <a:endParaRPr kumimoji="1" lang="en-US" altLang="ja-JP" sz="1100" b="0" i="0" u="none" strike="noStrike" kern="1200" cap="none" spc="0" normalizeH="0" baseline="0" noProof="0">
                <a:ln>
                  <a:noFill/>
                </a:ln>
                <a:solidFill>
                  <a:srgbClr val="000000">
                    <a:lumMod val="65000"/>
                    <a:lumOff val="35000"/>
                  </a:srgbClr>
                </a:solidFill>
                <a:effectLst>
                  <a:glow rad="38100">
                    <a:srgbClr val="FFFFFF"/>
                  </a:glow>
                </a:effectLst>
                <a:uLnTx/>
                <a:uFillTx/>
                <a:latin typeface="Meiryo UI"/>
                <a:ea typeface="Meiryo UI"/>
                <a:cs typeface="+mn-cs"/>
              </a:endParaRPr>
            </a:p>
          </p:txBody>
        </p:sp>
      </p:grpSp>
      <p:sp>
        <p:nvSpPr>
          <p:cNvPr id="4" name="フローチャート: 処理 3">
            <a:extLst>
              <a:ext uri="{FF2B5EF4-FFF2-40B4-BE49-F238E27FC236}">
                <a16:creationId xmlns:a16="http://schemas.microsoft.com/office/drawing/2014/main" id="{276D6F1D-A118-377A-68B6-AE8B74B9F5CB}"/>
              </a:ext>
            </a:extLst>
          </p:cNvPr>
          <p:cNvSpPr/>
          <p:nvPr/>
        </p:nvSpPr>
        <p:spPr>
          <a:xfrm>
            <a:off x="968195" y="2315323"/>
            <a:ext cx="3749407" cy="2489152"/>
          </a:xfrm>
          <a:prstGeom prst="flowChartProcess">
            <a:avLst/>
          </a:prstGeom>
          <a:solidFill>
            <a:schemeClr val="bg1"/>
          </a:solidFill>
          <a:ln w="9525">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Neo-ARK</a:t>
            </a:r>
          </a:p>
        </p:txBody>
      </p:sp>
      <p:sp>
        <p:nvSpPr>
          <p:cNvPr id="13" name="フローチャート: 書類 12">
            <a:extLst>
              <a:ext uri="{FF2B5EF4-FFF2-40B4-BE49-F238E27FC236}">
                <a16:creationId xmlns:a16="http://schemas.microsoft.com/office/drawing/2014/main" id="{A874FB49-4DA7-027B-50A2-C46AD74D6FBB}"/>
              </a:ext>
            </a:extLst>
          </p:cNvPr>
          <p:cNvSpPr/>
          <p:nvPr/>
        </p:nvSpPr>
        <p:spPr>
          <a:xfrm>
            <a:off x="1164184" y="3200542"/>
            <a:ext cx="1361270" cy="824229"/>
          </a:xfrm>
          <a:prstGeom prst="flowChartDocument">
            <a:avLst/>
          </a:prstGeom>
          <a:solidFill>
            <a:srgbClr val="F4F7FA"/>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1" lang="ja-JP" altLang="en-US" sz="1000" b="1" i="0" u="none" strike="noStrike" kern="1200" cap="none" spc="0" normalizeH="0" baseline="0" noProof="0">
                <a:ln>
                  <a:noFill/>
                </a:ln>
                <a:solidFill>
                  <a:srgbClr val="3F6797"/>
                </a:solidFill>
                <a:effectLst>
                  <a:glow rad="38100">
                    <a:srgbClr val="FFFFFF"/>
                  </a:glow>
                </a:effectLst>
                <a:uLnTx/>
                <a:uFillTx/>
                <a:latin typeface="Meiryo UI"/>
                <a:ea typeface="Meiryo UI"/>
                <a:cs typeface="+mn-cs"/>
              </a:rPr>
              <a:t>請求：</a:t>
            </a:r>
            <a:r>
              <a:rPr kumimoji="1" lang="en-US" altLang="ja-JP" sz="1000" b="1" i="0" u="none" strike="noStrike" kern="1200" cap="none" spc="0" normalizeH="0" baseline="0" noProof="0">
                <a:ln>
                  <a:noFill/>
                </a:ln>
                <a:solidFill>
                  <a:srgbClr val="3F6797"/>
                </a:solidFill>
                <a:effectLst>
                  <a:glow rad="38100">
                    <a:srgbClr val="FFFFFF"/>
                  </a:glow>
                </a:effectLst>
                <a:uLnTx/>
                <a:uFillTx/>
                <a:latin typeface="Meiryo UI"/>
                <a:ea typeface="Meiryo UI"/>
                <a:cs typeface="+mn-cs"/>
              </a:rPr>
              <a:t>S001</a:t>
            </a:r>
          </a:p>
          <a:p>
            <a:pPr marL="0" marR="0" lvl="0" indent="0" defTabSz="914400" rtl="0" eaLnBrk="1" fontAlgn="auto" latinLnBrk="0" hangingPunct="1">
              <a:lnSpc>
                <a:spcPct val="100000"/>
              </a:lnSpc>
              <a:spcBef>
                <a:spcPts val="0"/>
              </a:spcBef>
              <a:spcAft>
                <a:spcPts val="0"/>
              </a:spcAft>
              <a:buClrTx/>
              <a:buSzTx/>
              <a:buFontTx/>
              <a:buNone/>
              <a:tabLst/>
              <a:defRPr/>
            </a:pPr>
            <a:r>
              <a:rPr kumimoji="1" lang="ja-JP" altLang="en-US" sz="1000" b="1" i="0" u="none" strike="noStrike" kern="1200" cap="none" spc="0" normalizeH="0" baseline="0" noProof="0">
                <a:ln>
                  <a:noFill/>
                </a:ln>
                <a:solidFill>
                  <a:srgbClr val="3F6797"/>
                </a:solidFill>
                <a:effectLst>
                  <a:glow rad="38100">
                    <a:srgbClr val="FFFFFF"/>
                  </a:glow>
                </a:effectLst>
                <a:uLnTx/>
                <a:uFillTx/>
                <a:latin typeface="Meiryo UI"/>
                <a:ea typeface="Meiryo UI"/>
                <a:cs typeface="+mn-cs"/>
              </a:rPr>
              <a:t>└ 請求額：</a:t>
            </a:r>
            <a:r>
              <a:rPr lang="en-US" altLang="ja-JP" sz="1000" b="1">
                <a:solidFill>
                  <a:srgbClr val="3F6797"/>
                </a:solidFill>
                <a:effectLst>
                  <a:glow rad="38100">
                    <a:srgbClr val="FFFFFF"/>
                  </a:glow>
                </a:effectLst>
                <a:latin typeface="Meiryo UI"/>
                <a:ea typeface="Meiryo UI"/>
              </a:rPr>
              <a:t>500</a:t>
            </a:r>
            <a:r>
              <a:rPr lang="ja-JP" altLang="en-US" sz="1000" b="1">
                <a:solidFill>
                  <a:srgbClr val="3F6797"/>
                </a:solidFill>
                <a:effectLst>
                  <a:glow rad="38100">
                    <a:srgbClr val="FFFFFF"/>
                  </a:glow>
                </a:effectLst>
                <a:latin typeface="Meiryo UI"/>
                <a:ea typeface="Meiryo UI"/>
              </a:rPr>
              <a:t>円</a:t>
            </a:r>
            <a:endParaRPr kumimoji="1" lang="en-US" altLang="ja-JP" sz="1000" b="1" i="0" u="none" strike="noStrike" kern="1200" cap="none" spc="0" normalizeH="0" baseline="0" noProof="0">
              <a:ln>
                <a:noFill/>
              </a:ln>
              <a:solidFill>
                <a:srgbClr val="3F6797"/>
              </a:solidFill>
              <a:effectLst>
                <a:glow rad="38100">
                  <a:srgbClr val="FFFFFF"/>
                </a:glow>
              </a:effectLst>
              <a:uLnTx/>
              <a:uFillTx/>
              <a:latin typeface="Meiryo UI"/>
              <a:ea typeface="Meiryo UI"/>
              <a:cs typeface="+mn-cs"/>
            </a:endParaRPr>
          </a:p>
        </p:txBody>
      </p:sp>
      <p:sp>
        <p:nvSpPr>
          <p:cNvPr id="17" name="フローチャート: 書類 16">
            <a:extLst>
              <a:ext uri="{FF2B5EF4-FFF2-40B4-BE49-F238E27FC236}">
                <a16:creationId xmlns:a16="http://schemas.microsoft.com/office/drawing/2014/main" id="{9B2AE98B-1D86-9EC4-0D7E-53A871CEC376}"/>
              </a:ext>
            </a:extLst>
          </p:cNvPr>
          <p:cNvSpPr/>
          <p:nvPr/>
        </p:nvSpPr>
        <p:spPr>
          <a:xfrm>
            <a:off x="3160343" y="2788427"/>
            <a:ext cx="1361270" cy="824229"/>
          </a:xfrm>
          <a:prstGeom prst="flowChartDocument">
            <a:avLst/>
          </a:prstGeom>
          <a:solidFill>
            <a:srgbClr val="F4F7FA"/>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1" lang="ja-JP" altLang="en-US" sz="1000" b="1" i="0" u="none" strike="noStrike" kern="1200" cap="none" spc="0" normalizeH="0" baseline="0" noProof="0">
                <a:ln>
                  <a:noFill/>
                </a:ln>
                <a:solidFill>
                  <a:srgbClr val="3F6797"/>
                </a:solidFill>
                <a:effectLst>
                  <a:glow rad="38100">
                    <a:srgbClr val="FFFFFF"/>
                  </a:glow>
                </a:effectLst>
                <a:uLnTx/>
                <a:uFillTx/>
                <a:latin typeface="Meiryo UI"/>
                <a:ea typeface="Meiryo UI"/>
                <a:cs typeface="+mn-cs"/>
              </a:rPr>
              <a:t>入金：</a:t>
            </a:r>
            <a:r>
              <a:rPr kumimoji="1" lang="en-US" altLang="ja-JP" sz="1000" b="1" i="0" u="none" strike="noStrike" kern="1200" cap="none" spc="0" normalizeH="0" baseline="0" noProof="0">
                <a:ln>
                  <a:noFill/>
                </a:ln>
                <a:solidFill>
                  <a:srgbClr val="3F6797"/>
                </a:solidFill>
                <a:effectLst>
                  <a:glow rad="38100">
                    <a:srgbClr val="FFFFFF"/>
                  </a:glow>
                </a:effectLst>
                <a:uLnTx/>
                <a:uFillTx/>
                <a:latin typeface="Meiryo UI"/>
                <a:ea typeface="Meiryo UI"/>
                <a:cs typeface="+mn-cs"/>
              </a:rPr>
              <a:t>N001</a:t>
            </a:r>
          </a:p>
          <a:p>
            <a:pPr marL="0" marR="0" lvl="0" indent="0" defTabSz="914400" rtl="0" eaLnBrk="1" fontAlgn="auto" latinLnBrk="0" hangingPunct="1">
              <a:lnSpc>
                <a:spcPct val="100000"/>
              </a:lnSpc>
              <a:spcBef>
                <a:spcPts val="0"/>
              </a:spcBef>
              <a:spcAft>
                <a:spcPts val="0"/>
              </a:spcAft>
              <a:buClrTx/>
              <a:buSzTx/>
              <a:buFontTx/>
              <a:buNone/>
              <a:tabLst/>
              <a:defRPr/>
            </a:pPr>
            <a:r>
              <a:rPr kumimoji="1" lang="ja-JP" altLang="en-US" sz="1000" b="1" i="0" u="none" strike="noStrike" kern="1200" cap="none" spc="0" normalizeH="0" baseline="0" noProof="0">
                <a:ln>
                  <a:noFill/>
                </a:ln>
                <a:solidFill>
                  <a:srgbClr val="3F6797"/>
                </a:solidFill>
                <a:effectLst>
                  <a:glow rad="38100">
                    <a:srgbClr val="FFFFFF"/>
                  </a:glow>
                </a:effectLst>
                <a:uLnTx/>
                <a:uFillTx/>
                <a:latin typeface="Meiryo UI"/>
                <a:ea typeface="Meiryo UI"/>
                <a:cs typeface="+mn-cs"/>
              </a:rPr>
              <a:t>└ 入金額：</a:t>
            </a:r>
            <a:r>
              <a:rPr kumimoji="1" lang="en-US" altLang="ja-JP" sz="1000" b="1" i="0" u="none" strike="noStrike" kern="1200" cap="none" spc="0" normalizeH="0" baseline="0" noProof="0">
                <a:ln>
                  <a:noFill/>
                </a:ln>
                <a:solidFill>
                  <a:srgbClr val="3F6797"/>
                </a:solidFill>
                <a:effectLst>
                  <a:glow rad="38100">
                    <a:srgbClr val="FFFFFF"/>
                  </a:glow>
                </a:effectLst>
                <a:uLnTx/>
                <a:uFillTx/>
                <a:latin typeface="Meiryo UI"/>
                <a:ea typeface="Meiryo UI"/>
                <a:cs typeface="+mn-cs"/>
              </a:rPr>
              <a:t>4</a:t>
            </a:r>
            <a:r>
              <a:rPr lang="en-US" altLang="ja-JP" sz="1000" b="1">
                <a:solidFill>
                  <a:srgbClr val="3F6797"/>
                </a:solidFill>
                <a:effectLst>
                  <a:glow rad="38100">
                    <a:srgbClr val="FFFFFF"/>
                  </a:glow>
                </a:effectLst>
                <a:latin typeface="Meiryo UI"/>
                <a:ea typeface="Meiryo UI"/>
              </a:rPr>
              <a:t>00</a:t>
            </a:r>
            <a:r>
              <a:rPr lang="ja-JP" altLang="en-US" sz="1000" b="1">
                <a:solidFill>
                  <a:srgbClr val="3F6797"/>
                </a:solidFill>
                <a:effectLst>
                  <a:glow rad="38100">
                    <a:srgbClr val="FFFFFF"/>
                  </a:glow>
                </a:effectLst>
                <a:latin typeface="Meiryo UI"/>
                <a:ea typeface="Meiryo UI"/>
              </a:rPr>
              <a:t>円</a:t>
            </a:r>
            <a:endParaRPr kumimoji="1" lang="en-US" altLang="ja-JP" sz="1000" b="1" i="0" u="none" strike="noStrike" kern="1200" cap="none" spc="0" normalizeH="0" baseline="0" noProof="0">
              <a:ln>
                <a:noFill/>
              </a:ln>
              <a:solidFill>
                <a:srgbClr val="3F6797"/>
              </a:solidFill>
              <a:effectLst>
                <a:glow rad="38100">
                  <a:srgbClr val="FFFFFF"/>
                </a:glow>
              </a:effectLst>
              <a:uLnTx/>
              <a:uFillTx/>
              <a:latin typeface="Meiryo UI"/>
              <a:ea typeface="Meiryo UI"/>
              <a:cs typeface="+mn-cs"/>
            </a:endParaRPr>
          </a:p>
        </p:txBody>
      </p:sp>
      <p:sp>
        <p:nvSpPr>
          <p:cNvPr id="19" name="フローチャート: 書類 18">
            <a:extLst>
              <a:ext uri="{FF2B5EF4-FFF2-40B4-BE49-F238E27FC236}">
                <a16:creationId xmlns:a16="http://schemas.microsoft.com/office/drawing/2014/main" id="{C7FFA60E-6AD6-8AA2-2290-A4EE3C59CE87}"/>
              </a:ext>
            </a:extLst>
          </p:cNvPr>
          <p:cNvSpPr/>
          <p:nvPr/>
        </p:nvSpPr>
        <p:spPr>
          <a:xfrm>
            <a:off x="3160343" y="3782931"/>
            <a:ext cx="1361270" cy="824229"/>
          </a:xfrm>
          <a:prstGeom prst="flowChartDocument">
            <a:avLst/>
          </a:prstGeom>
          <a:solidFill>
            <a:srgbClr val="F4F7FA"/>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1" lang="ja-JP" altLang="en-US" sz="1000" b="1" i="0" u="none" strike="noStrike" kern="1200" cap="none" spc="0" normalizeH="0" baseline="0" noProof="0">
                <a:ln>
                  <a:noFill/>
                </a:ln>
                <a:solidFill>
                  <a:srgbClr val="3F6797"/>
                </a:solidFill>
                <a:effectLst>
                  <a:glow rad="38100">
                    <a:srgbClr val="FFFFFF"/>
                  </a:glow>
                </a:effectLst>
                <a:uLnTx/>
                <a:uFillTx/>
                <a:latin typeface="Meiryo UI"/>
                <a:ea typeface="Meiryo UI"/>
                <a:cs typeface="+mn-cs"/>
              </a:rPr>
              <a:t>入金：</a:t>
            </a:r>
            <a:r>
              <a:rPr kumimoji="1" lang="en-US" altLang="ja-JP" sz="1000" b="1" i="0" u="none" strike="noStrike" kern="1200" cap="none" spc="0" normalizeH="0" baseline="0" noProof="0">
                <a:ln>
                  <a:noFill/>
                </a:ln>
                <a:solidFill>
                  <a:srgbClr val="3F6797"/>
                </a:solidFill>
                <a:effectLst>
                  <a:glow rad="38100">
                    <a:srgbClr val="FFFFFF"/>
                  </a:glow>
                </a:effectLst>
                <a:uLnTx/>
                <a:uFillTx/>
                <a:latin typeface="Meiryo UI"/>
                <a:ea typeface="Meiryo UI"/>
                <a:cs typeface="+mn-cs"/>
              </a:rPr>
              <a:t>N002</a:t>
            </a:r>
          </a:p>
          <a:p>
            <a:pPr marL="0" marR="0" lvl="0" indent="0" defTabSz="914400" rtl="0" eaLnBrk="1" fontAlgn="auto" latinLnBrk="0" hangingPunct="1">
              <a:lnSpc>
                <a:spcPct val="100000"/>
              </a:lnSpc>
              <a:spcBef>
                <a:spcPts val="0"/>
              </a:spcBef>
              <a:spcAft>
                <a:spcPts val="0"/>
              </a:spcAft>
              <a:buClrTx/>
              <a:buSzTx/>
              <a:buFontTx/>
              <a:buNone/>
              <a:tabLst/>
              <a:defRPr/>
            </a:pPr>
            <a:r>
              <a:rPr kumimoji="1" lang="ja-JP" altLang="en-US" sz="1000" b="1" i="0" u="none" strike="noStrike" kern="1200" cap="none" spc="0" normalizeH="0" baseline="0" noProof="0">
                <a:ln>
                  <a:noFill/>
                </a:ln>
                <a:solidFill>
                  <a:srgbClr val="3F6797"/>
                </a:solidFill>
                <a:effectLst>
                  <a:glow rad="38100">
                    <a:srgbClr val="FFFFFF"/>
                  </a:glow>
                </a:effectLst>
                <a:uLnTx/>
                <a:uFillTx/>
                <a:latin typeface="Meiryo UI"/>
                <a:ea typeface="Meiryo UI"/>
                <a:cs typeface="+mn-cs"/>
              </a:rPr>
              <a:t>└ 入金額：</a:t>
            </a:r>
            <a:r>
              <a:rPr lang="en-US" altLang="ja-JP" sz="1000" b="1">
                <a:solidFill>
                  <a:srgbClr val="3F6797"/>
                </a:solidFill>
                <a:effectLst>
                  <a:glow rad="38100">
                    <a:srgbClr val="FFFFFF"/>
                  </a:glow>
                </a:effectLst>
                <a:latin typeface="Meiryo UI"/>
                <a:ea typeface="Meiryo UI"/>
              </a:rPr>
              <a:t>100</a:t>
            </a:r>
            <a:r>
              <a:rPr lang="ja-JP" altLang="en-US" sz="1000" b="1">
                <a:solidFill>
                  <a:srgbClr val="3F6797"/>
                </a:solidFill>
                <a:effectLst>
                  <a:glow rad="38100">
                    <a:srgbClr val="FFFFFF"/>
                  </a:glow>
                </a:effectLst>
                <a:latin typeface="Meiryo UI"/>
                <a:ea typeface="Meiryo UI"/>
              </a:rPr>
              <a:t>円</a:t>
            </a:r>
            <a:endParaRPr kumimoji="1" lang="en-US" altLang="ja-JP" sz="1000" b="1" i="0" u="none" strike="noStrike" kern="1200" cap="none" spc="0" normalizeH="0" baseline="0" noProof="0">
              <a:ln>
                <a:noFill/>
              </a:ln>
              <a:solidFill>
                <a:srgbClr val="3F6797"/>
              </a:solidFill>
              <a:effectLst>
                <a:glow rad="38100">
                  <a:srgbClr val="FFFFFF"/>
                </a:glow>
              </a:effectLst>
              <a:uLnTx/>
              <a:uFillTx/>
              <a:latin typeface="Meiryo UI"/>
              <a:ea typeface="Meiryo UI"/>
              <a:cs typeface="+mn-cs"/>
            </a:endParaRPr>
          </a:p>
        </p:txBody>
      </p:sp>
      <p:cxnSp>
        <p:nvCxnSpPr>
          <p:cNvPr id="20" name="直線矢印コネクタ 15">
            <a:extLst>
              <a:ext uri="{FF2B5EF4-FFF2-40B4-BE49-F238E27FC236}">
                <a16:creationId xmlns:a16="http://schemas.microsoft.com/office/drawing/2014/main" id="{1E3342A6-40B1-A522-6EB6-9B33ABB9DC1F}"/>
              </a:ext>
            </a:extLst>
          </p:cNvPr>
          <p:cNvCxnSpPr>
            <a:cxnSpLocks/>
            <a:stCxn id="17" idx="1"/>
            <a:endCxn id="13" idx="3"/>
          </p:cNvCxnSpPr>
          <p:nvPr/>
        </p:nvCxnSpPr>
        <p:spPr>
          <a:xfrm flipH="1">
            <a:off x="2525454" y="3200542"/>
            <a:ext cx="634889" cy="412115"/>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15">
            <a:extLst>
              <a:ext uri="{FF2B5EF4-FFF2-40B4-BE49-F238E27FC236}">
                <a16:creationId xmlns:a16="http://schemas.microsoft.com/office/drawing/2014/main" id="{8B86B32E-E8B0-D82D-E19A-D7A7FE34304E}"/>
              </a:ext>
            </a:extLst>
          </p:cNvPr>
          <p:cNvCxnSpPr>
            <a:cxnSpLocks/>
            <a:stCxn id="19" idx="1"/>
            <a:endCxn id="13" idx="3"/>
          </p:cNvCxnSpPr>
          <p:nvPr/>
        </p:nvCxnSpPr>
        <p:spPr>
          <a:xfrm flipH="1" flipV="1">
            <a:off x="2525454" y="3612657"/>
            <a:ext cx="634889" cy="58238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0" name="正方形/長方形 99">
            <a:extLst>
              <a:ext uri="{FF2B5EF4-FFF2-40B4-BE49-F238E27FC236}">
                <a16:creationId xmlns:a16="http://schemas.microsoft.com/office/drawing/2014/main" id="{FBA3A7D9-D26E-5BB1-9123-CC70854E4D37}"/>
              </a:ext>
            </a:extLst>
          </p:cNvPr>
          <p:cNvSpPr/>
          <p:nvPr/>
        </p:nvSpPr>
        <p:spPr>
          <a:xfrm>
            <a:off x="2559735" y="3167975"/>
            <a:ext cx="566327" cy="358802"/>
          </a:xfrm>
          <a:prstGeom prst="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i="0" u="none" strike="noStrike" kern="1200" cap="none" spc="0" normalizeH="0" baseline="0" noProof="0">
                <a:ln>
                  <a:noFill/>
                </a:ln>
                <a:solidFill>
                  <a:srgbClr val="000000">
                    <a:lumMod val="65000"/>
                    <a:lumOff val="35000"/>
                  </a:srgbClr>
                </a:solidFill>
                <a:effectLst>
                  <a:glow rad="127000">
                    <a:schemeClr val="bg1"/>
                  </a:glow>
                </a:effectLst>
                <a:uLnTx/>
                <a:uFillTx/>
                <a:latin typeface="Meiryo UI"/>
                <a:ea typeface="Meiryo UI"/>
                <a:cs typeface="+mn-cs"/>
              </a:rPr>
              <a:t>消込</a:t>
            </a:r>
            <a:br>
              <a:rPr kumimoji="1" lang="en-US" altLang="ja-JP" sz="1000" b="1" i="0" u="none" strike="noStrike" kern="1200" cap="none" spc="0" normalizeH="0" baseline="0" noProof="0">
                <a:ln>
                  <a:noFill/>
                </a:ln>
                <a:solidFill>
                  <a:srgbClr val="000000">
                    <a:lumMod val="65000"/>
                    <a:lumOff val="35000"/>
                  </a:srgbClr>
                </a:solidFill>
                <a:effectLst>
                  <a:glow rad="127000">
                    <a:schemeClr val="bg1"/>
                  </a:glow>
                </a:effectLst>
                <a:uLnTx/>
                <a:uFillTx/>
                <a:latin typeface="Meiryo UI"/>
                <a:ea typeface="Meiryo UI"/>
                <a:cs typeface="+mn-cs"/>
              </a:rPr>
            </a:br>
            <a:r>
              <a:rPr kumimoji="1" lang="en-US" altLang="ja-JP" sz="1000" b="1" i="0" u="none" strike="noStrike" kern="1200" cap="none" spc="0" normalizeH="0" baseline="0" noProof="0">
                <a:ln>
                  <a:noFill/>
                </a:ln>
                <a:solidFill>
                  <a:srgbClr val="000000">
                    <a:lumMod val="65000"/>
                    <a:lumOff val="35000"/>
                  </a:srgbClr>
                </a:solidFill>
                <a:effectLst>
                  <a:glow rad="127000">
                    <a:schemeClr val="bg1"/>
                  </a:glow>
                </a:effectLst>
                <a:uLnTx/>
                <a:uFillTx/>
                <a:latin typeface="Meiryo UI"/>
                <a:ea typeface="Meiryo UI"/>
                <a:cs typeface="+mn-cs"/>
              </a:rPr>
              <a:t>(1</a:t>
            </a:r>
            <a:r>
              <a:rPr kumimoji="1" lang="ja-JP" altLang="en-US" sz="1000" b="1" i="0" u="none" strike="noStrike" kern="1200" cap="none" spc="0" normalizeH="0" baseline="0" noProof="0">
                <a:ln>
                  <a:noFill/>
                </a:ln>
                <a:solidFill>
                  <a:srgbClr val="000000">
                    <a:lumMod val="65000"/>
                    <a:lumOff val="35000"/>
                  </a:srgbClr>
                </a:solidFill>
                <a:effectLst>
                  <a:glow rad="127000">
                    <a:schemeClr val="bg1"/>
                  </a:glow>
                </a:effectLst>
                <a:uLnTx/>
                <a:uFillTx/>
                <a:latin typeface="Meiryo UI"/>
                <a:ea typeface="Meiryo UI"/>
                <a:cs typeface="+mn-cs"/>
              </a:rPr>
              <a:t>回目</a:t>
            </a:r>
            <a:r>
              <a:rPr kumimoji="1" lang="en-US" altLang="ja-JP" sz="1000" b="1" i="0" u="none" strike="noStrike" kern="1200" cap="none" spc="0" normalizeH="0" baseline="0" noProof="0">
                <a:ln>
                  <a:noFill/>
                </a:ln>
                <a:solidFill>
                  <a:srgbClr val="000000">
                    <a:lumMod val="65000"/>
                    <a:lumOff val="35000"/>
                  </a:srgbClr>
                </a:solidFill>
                <a:effectLst>
                  <a:glow rad="127000">
                    <a:schemeClr val="bg1"/>
                  </a:glow>
                </a:effectLst>
                <a:uLnTx/>
                <a:uFillTx/>
                <a:latin typeface="Meiryo UI"/>
                <a:ea typeface="Meiryo UI"/>
                <a:cs typeface="+mn-cs"/>
              </a:rPr>
              <a:t>)</a:t>
            </a:r>
            <a:endParaRPr kumimoji="1" lang="ja-JP" altLang="en-US" sz="1000" b="1" i="0" u="none" strike="noStrike" kern="1200" cap="none" spc="0" normalizeH="0" baseline="0" noProof="0">
              <a:ln>
                <a:noFill/>
              </a:ln>
              <a:solidFill>
                <a:srgbClr val="000000">
                  <a:lumMod val="65000"/>
                  <a:lumOff val="35000"/>
                </a:srgbClr>
              </a:solidFill>
              <a:effectLst>
                <a:glow rad="127000">
                  <a:schemeClr val="bg1"/>
                </a:glow>
              </a:effectLst>
              <a:uLnTx/>
              <a:uFillTx/>
              <a:latin typeface="Meiryo UI"/>
              <a:ea typeface="Meiryo UI"/>
              <a:cs typeface="+mn-cs"/>
            </a:endParaRPr>
          </a:p>
        </p:txBody>
      </p:sp>
      <p:sp>
        <p:nvSpPr>
          <p:cNvPr id="103" name="正方形/長方形 102">
            <a:extLst>
              <a:ext uri="{FF2B5EF4-FFF2-40B4-BE49-F238E27FC236}">
                <a16:creationId xmlns:a16="http://schemas.microsoft.com/office/drawing/2014/main" id="{7AB82CDA-BC48-F16A-6B55-FEB8856AF3CE}"/>
              </a:ext>
            </a:extLst>
          </p:cNvPr>
          <p:cNvSpPr/>
          <p:nvPr/>
        </p:nvSpPr>
        <p:spPr>
          <a:xfrm>
            <a:off x="2559735" y="3738311"/>
            <a:ext cx="566327" cy="358802"/>
          </a:xfrm>
          <a:prstGeom prst="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i="0" u="none" strike="noStrike" kern="1200" cap="none" spc="0" normalizeH="0" baseline="0" noProof="0">
                <a:ln>
                  <a:noFill/>
                </a:ln>
                <a:solidFill>
                  <a:srgbClr val="000000">
                    <a:lumMod val="65000"/>
                    <a:lumOff val="35000"/>
                  </a:srgbClr>
                </a:solidFill>
                <a:effectLst>
                  <a:glow rad="127000">
                    <a:schemeClr val="bg1"/>
                  </a:glow>
                </a:effectLst>
                <a:uLnTx/>
                <a:uFillTx/>
                <a:latin typeface="Meiryo UI"/>
                <a:ea typeface="Meiryo UI"/>
                <a:cs typeface="+mn-cs"/>
              </a:rPr>
              <a:t>消込</a:t>
            </a:r>
            <a:br>
              <a:rPr kumimoji="1" lang="en-US" altLang="ja-JP" sz="1000" b="1" i="0" u="none" strike="noStrike" kern="1200" cap="none" spc="0" normalizeH="0" baseline="0" noProof="0">
                <a:ln>
                  <a:noFill/>
                </a:ln>
                <a:solidFill>
                  <a:srgbClr val="000000">
                    <a:lumMod val="65000"/>
                    <a:lumOff val="35000"/>
                  </a:srgbClr>
                </a:solidFill>
                <a:effectLst>
                  <a:glow rad="127000">
                    <a:schemeClr val="bg1"/>
                  </a:glow>
                </a:effectLst>
                <a:uLnTx/>
                <a:uFillTx/>
                <a:latin typeface="Meiryo UI"/>
                <a:ea typeface="Meiryo UI"/>
                <a:cs typeface="+mn-cs"/>
              </a:rPr>
            </a:br>
            <a:r>
              <a:rPr kumimoji="1" lang="en-US" altLang="ja-JP" sz="1000" b="1" i="0" u="none" strike="noStrike" kern="1200" cap="none" spc="0" normalizeH="0" baseline="0" noProof="0">
                <a:ln>
                  <a:noFill/>
                </a:ln>
                <a:solidFill>
                  <a:srgbClr val="000000">
                    <a:lumMod val="65000"/>
                    <a:lumOff val="35000"/>
                  </a:srgbClr>
                </a:solidFill>
                <a:effectLst>
                  <a:glow rad="127000">
                    <a:schemeClr val="bg1"/>
                  </a:glow>
                </a:effectLst>
                <a:uLnTx/>
                <a:uFillTx/>
                <a:latin typeface="Meiryo UI"/>
                <a:ea typeface="Meiryo UI"/>
                <a:cs typeface="+mn-cs"/>
              </a:rPr>
              <a:t>(2</a:t>
            </a:r>
            <a:r>
              <a:rPr kumimoji="1" lang="ja-JP" altLang="en-US" sz="1000" b="1" i="0" u="none" strike="noStrike" kern="1200" cap="none" spc="0" normalizeH="0" baseline="0" noProof="0">
                <a:ln>
                  <a:noFill/>
                </a:ln>
                <a:solidFill>
                  <a:srgbClr val="000000">
                    <a:lumMod val="65000"/>
                    <a:lumOff val="35000"/>
                  </a:srgbClr>
                </a:solidFill>
                <a:effectLst>
                  <a:glow rad="127000">
                    <a:schemeClr val="bg1"/>
                  </a:glow>
                </a:effectLst>
                <a:uLnTx/>
                <a:uFillTx/>
                <a:latin typeface="Meiryo UI"/>
                <a:ea typeface="Meiryo UI"/>
                <a:cs typeface="+mn-cs"/>
              </a:rPr>
              <a:t>回目</a:t>
            </a:r>
            <a:r>
              <a:rPr kumimoji="1" lang="en-US" altLang="ja-JP" sz="1000" b="1" i="0" u="none" strike="noStrike" kern="1200" cap="none" spc="0" normalizeH="0" baseline="0" noProof="0">
                <a:ln>
                  <a:noFill/>
                </a:ln>
                <a:solidFill>
                  <a:srgbClr val="000000">
                    <a:lumMod val="65000"/>
                    <a:lumOff val="35000"/>
                  </a:srgbClr>
                </a:solidFill>
                <a:effectLst>
                  <a:glow rad="127000">
                    <a:schemeClr val="bg1"/>
                  </a:glow>
                </a:effectLst>
                <a:uLnTx/>
                <a:uFillTx/>
                <a:latin typeface="Meiryo UI"/>
                <a:ea typeface="Meiryo UI"/>
                <a:cs typeface="+mn-cs"/>
              </a:rPr>
              <a:t>)</a:t>
            </a:r>
            <a:endParaRPr kumimoji="1" lang="ja-JP" altLang="en-US" sz="1000" b="1" i="0" u="none" strike="noStrike" kern="1200" cap="none" spc="0" normalizeH="0" baseline="0" noProof="0">
              <a:ln>
                <a:noFill/>
              </a:ln>
              <a:solidFill>
                <a:srgbClr val="000000">
                  <a:lumMod val="65000"/>
                  <a:lumOff val="35000"/>
                </a:srgbClr>
              </a:solidFill>
              <a:effectLst>
                <a:glow rad="127000">
                  <a:schemeClr val="bg1"/>
                </a:glow>
              </a:effectLst>
              <a:uLnTx/>
              <a:uFillTx/>
              <a:latin typeface="Meiryo UI"/>
              <a:ea typeface="Meiryo UI"/>
              <a:cs typeface="+mn-cs"/>
            </a:endParaRPr>
          </a:p>
        </p:txBody>
      </p:sp>
      <p:sp>
        <p:nvSpPr>
          <p:cNvPr id="149" name="正方形/長方形 148">
            <a:extLst>
              <a:ext uri="{FF2B5EF4-FFF2-40B4-BE49-F238E27FC236}">
                <a16:creationId xmlns:a16="http://schemas.microsoft.com/office/drawing/2014/main" id="{E367E6B1-C141-A90C-DB28-7FF7110195A6}"/>
              </a:ext>
            </a:extLst>
          </p:cNvPr>
          <p:cNvSpPr/>
          <p:nvPr/>
        </p:nvSpPr>
        <p:spPr>
          <a:xfrm>
            <a:off x="4792209" y="4858288"/>
            <a:ext cx="566327" cy="358802"/>
          </a:xfrm>
          <a:prstGeom prst="rect">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cap="none" spc="0" normalizeH="0" baseline="0" noProof="0">
                <a:ln>
                  <a:noFill/>
                </a:ln>
                <a:solidFill>
                  <a:srgbClr val="000000">
                    <a:lumMod val="65000"/>
                    <a:lumOff val="35000"/>
                  </a:srgbClr>
                </a:solidFill>
                <a:effectLst>
                  <a:glow rad="127000">
                    <a:schemeClr val="bg1"/>
                  </a:glow>
                </a:effectLst>
                <a:uLnTx/>
                <a:uFillTx/>
                <a:latin typeface="Meiryo UI"/>
                <a:ea typeface="Meiryo UI"/>
                <a:cs typeface="+mn-cs"/>
              </a:rPr>
              <a:t>Neo</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i="0" u="none" strike="noStrike" kern="1200" cap="none" spc="0" normalizeH="0" baseline="0" noProof="0">
                <a:ln>
                  <a:noFill/>
                </a:ln>
                <a:solidFill>
                  <a:srgbClr val="000000">
                    <a:lumMod val="65000"/>
                    <a:lumOff val="35000"/>
                  </a:srgbClr>
                </a:solidFill>
                <a:effectLst>
                  <a:glow rad="127000">
                    <a:schemeClr val="bg1"/>
                  </a:glow>
                </a:effectLst>
                <a:uLnTx/>
                <a:uFillTx/>
                <a:latin typeface="Meiryo UI"/>
                <a:ea typeface="Meiryo UI"/>
                <a:cs typeface="+mn-cs"/>
              </a:rPr>
              <a:t>返却</a:t>
            </a:r>
          </a:p>
        </p:txBody>
      </p:sp>
      <p:sp>
        <p:nvSpPr>
          <p:cNvPr id="111" name="フローチャート: 処理 110">
            <a:extLst>
              <a:ext uri="{FF2B5EF4-FFF2-40B4-BE49-F238E27FC236}">
                <a16:creationId xmlns:a16="http://schemas.microsoft.com/office/drawing/2014/main" id="{9DBED618-2CD6-CC14-9ACC-C54F552F4CEC}"/>
              </a:ext>
            </a:extLst>
          </p:cNvPr>
          <p:cNvSpPr/>
          <p:nvPr/>
        </p:nvSpPr>
        <p:spPr>
          <a:xfrm>
            <a:off x="5433144" y="2315323"/>
            <a:ext cx="4666598" cy="2489152"/>
          </a:xfrm>
          <a:prstGeom prst="flowChartProcess">
            <a:avLst/>
          </a:prstGeom>
          <a:solidFill>
            <a:schemeClr val="bg1"/>
          </a:solidFill>
          <a:ln w="9525">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a:ln>
                  <a:noFill/>
                </a:ln>
                <a:solidFill>
                  <a:srgbClr val="000000">
                    <a:lumMod val="65000"/>
                    <a:lumOff val="35000"/>
                  </a:srgbClr>
                </a:solidFill>
                <a:effectLst/>
                <a:uLnTx/>
                <a:uFillTx/>
                <a:latin typeface="Meiryo UI"/>
                <a:ea typeface="Meiryo UI"/>
                <a:cs typeface="+mn-cs"/>
              </a:rPr>
              <a:t>SAP</a:t>
            </a:r>
          </a:p>
        </p:txBody>
      </p:sp>
      <p:grpSp>
        <p:nvGrpSpPr>
          <p:cNvPr id="123" name="グループ化 122">
            <a:extLst>
              <a:ext uri="{FF2B5EF4-FFF2-40B4-BE49-F238E27FC236}">
                <a16:creationId xmlns:a16="http://schemas.microsoft.com/office/drawing/2014/main" id="{FFFB8B90-75D1-E155-E20F-DD49768AD217}"/>
              </a:ext>
            </a:extLst>
          </p:cNvPr>
          <p:cNvGrpSpPr/>
          <p:nvPr/>
        </p:nvGrpSpPr>
        <p:grpSpPr>
          <a:xfrm>
            <a:off x="10367273" y="2947680"/>
            <a:ext cx="856532" cy="1148200"/>
            <a:chOff x="9674642" y="4188946"/>
            <a:chExt cx="856532" cy="1148200"/>
          </a:xfrm>
        </p:grpSpPr>
        <p:grpSp>
          <p:nvGrpSpPr>
            <p:cNvPr id="125" name="グループ化 124">
              <a:extLst>
                <a:ext uri="{FF2B5EF4-FFF2-40B4-BE49-F238E27FC236}">
                  <a16:creationId xmlns:a16="http://schemas.microsoft.com/office/drawing/2014/main" id="{8DCEFC75-5F1E-3372-124D-4AD2EE4E0295}"/>
                </a:ext>
              </a:extLst>
            </p:cNvPr>
            <p:cNvGrpSpPr/>
            <p:nvPr/>
          </p:nvGrpSpPr>
          <p:grpSpPr>
            <a:xfrm>
              <a:off x="9674642" y="4188946"/>
              <a:ext cx="856532" cy="714050"/>
              <a:chOff x="9472779" y="4113971"/>
              <a:chExt cx="1036404" cy="864000"/>
            </a:xfrm>
          </p:grpSpPr>
          <p:pic>
            <p:nvPicPr>
              <p:cNvPr id="127" name="グラフィックス 126">
                <a:extLst>
                  <a:ext uri="{FF2B5EF4-FFF2-40B4-BE49-F238E27FC236}">
                    <a16:creationId xmlns:a16="http://schemas.microsoft.com/office/drawing/2014/main" id="{340B835D-2432-A4FB-69FF-57B2EDD8003A}"/>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72779" y="4401971"/>
                <a:ext cx="576000" cy="576000"/>
              </a:xfrm>
              <a:prstGeom prst="rect">
                <a:avLst/>
              </a:prstGeom>
            </p:spPr>
          </p:pic>
          <p:pic>
            <p:nvPicPr>
              <p:cNvPr id="129" name="グラフィックス 128">
                <a:extLst>
                  <a:ext uri="{FF2B5EF4-FFF2-40B4-BE49-F238E27FC236}">
                    <a16:creationId xmlns:a16="http://schemas.microsoft.com/office/drawing/2014/main" id="{AA38445F-2D7A-433D-983B-CEA70166F0B6}"/>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933183" y="4113971"/>
                <a:ext cx="576000" cy="576000"/>
              </a:xfrm>
              <a:prstGeom prst="rect">
                <a:avLst/>
              </a:prstGeom>
            </p:spPr>
          </p:pic>
        </p:grpSp>
        <p:sp>
          <p:nvSpPr>
            <p:cNvPr id="126" name="正方形/長方形 125">
              <a:extLst>
                <a:ext uri="{FF2B5EF4-FFF2-40B4-BE49-F238E27FC236}">
                  <a16:creationId xmlns:a16="http://schemas.microsoft.com/office/drawing/2014/main" id="{171ADC96-3E50-D8EE-2174-3DE6393D5C7D}"/>
                </a:ext>
              </a:extLst>
            </p:cNvPr>
            <p:cNvSpPr/>
            <p:nvPr/>
          </p:nvSpPr>
          <p:spPr>
            <a:xfrm>
              <a:off x="9688328" y="4902996"/>
              <a:ext cx="829160" cy="434150"/>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i="0" u="none" strike="noStrike" kern="1200" cap="none" spc="0" normalizeH="0" baseline="0" noProof="0">
                  <a:ln>
                    <a:noFill/>
                  </a:ln>
                  <a:solidFill>
                    <a:srgbClr val="000000">
                      <a:lumMod val="65000"/>
                      <a:lumOff val="35000"/>
                    </a:srgbClr>
                  </a:solidFill>
                  <a:effectLst/>
                  <a:uLnTx/>
                  <a:uFillTx/>
                  <a:latin typeface="Meiryo UI"/>
                  <a:ea typeface="Meiryo UI"/>
                  <a:cs typeface="+mn-cs"/>
                </a:rPr>
                <a:t>経理作業</a:t>
              </a:r>
              <a:endParaRPr kumimoji="1" lang="en-US" altLang="ja-JP" sz="1000" b="1" i="0" u="none" strike="noStrike" kern="1200" cap="none" spc="0" normalizeH="0" baseline="0" noProof="0">
                <a:ln>
                  <a:noFill/>
                </a:ln>
                <a:solidFill>
                  <a:srgbClr val="000000">
                    <a:lumMod val="65000"/>
                    <a:lumOff val="35000"/>
                  </a:srgbClr>
                </a:solidFill>
                <a:effectLst/>
                <a:uLnTx/>
                <a:uFillTx/>
                <a:latin typeface="Meiryo UI"/>
                <a:ea typeface="Meiryo UI"/>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cap="none" spc="0" normalizeH="0" baseline="0" noProof="0">
                  <a:ln>
                    <a:noFill/>
                  </a:ln>
                  <a:solidFill>
                    <a:srgbClr val="000000">
                      <a:lumMod val="65000"/>
                      <a:lumOff val="35000"/>
                    </a:srgbClr>
                  </a:solidFill>
                  <a:effectLst/>
                  <a:uLnTx/>
                  <a:uFillTx/>
                  <a:latin typeface="Meiryo UI"/>
                  <a:ea typeface="Meiryo UI"/>
                  <a:cs typeface="+mn-cs"/>
                </a:rPr>
                <a:t>(</a:t>
              </a:r>
              <a:r>
                <a:rPr kumimoji="1" lang="ja-JP" altLang="en-US" sz="1000" b="1" i="0" u="none" strike="noStrike" kern="1200" cap="none" spc="0" normalizeH="0" baseline="0" noProof="0">
                  <a:ln>
                    <a:noFill/>
                  </a:ln>
                  <a:solidFill>
                    <a:srgbClr val="000000">
                      <a:lumMod val="65000"/>
                      <a:lumOff val="35000"/>
                    </a:srgbClr>
                  </a:solidFill>
                  <a:effectLst/>
                  <a:uLnTx/>
                  <a:uFillTx/>
                  <a:latin typeface="Meiryo UI"/>
                  <a:ea typeface="Meiryo UI"/>
                  <a:cs typeface="+mn-cs"/>
                </a:rPr>
                <a:t>ツール</a:t>
              </a:r>
              <a:r>
                <a:rPr kumimoji="1" lang="en-US" altLang="ja-JP" sz="1000" b="1" i="0" u="none" strike="noStrike" kern="1200" cap="none" spc="0" normalizeH="0" baseline="0" noProof="0">
                  <a:ln>
                    <a:noFill/>
                  </a:ln>
                  <a:solidFill>
                    <a:srgbClr val="000000">
                      <a:lumMod val="65000"/>
                      <a:lumOff val="35000"/>
                    </a:srgbClr>
                  </a:solidFill>
                  <a:effectLst/>
                  <a:uLnTx/>
                  <a:uFillTx/>
                  <a:latin typeface="Meiryo UI"/>
                  <a:ea typeface="Meiryo UI"/>
                  <a:cs typeface="+mn-cs"/>
                </a:rPr>
                <a:t>)</a:t>
              </a:r>
              <a:endParaRPr kumimoji="1" lang="ja-JP" altLang="en-US" sz="1000" b="1" i="0" u="none" strike="noStrike" kern="1200" cap="none" spc="0" normalizeH="0" baseline="0" noProof="0">
                <a:ln>
                  <a:noFill/>
                </a:ln>
                <a:solidFill>
                  <a:srgbClr val="000000">
                    <a:lumMod val="65000"/>
                    <a:lumOff val="35000"/>
                  </a:srgbClr>
                </a:solidFill>
                <a:effectLst/>
                <a:uLnTx/>
                <a:uFillTx/>
                <a:latin typeface="Meiryo UI"/>
                <a:ea typeface="Meiryo UI"/>
                <a:cs typeface="+mn-cs"/>
              </a:endParaRPr>
            </a:p>
          </p:txBody>
        </p:sp>
      </p:grpSp>
      <p:sp>
        <p:nvSpPr>
          <p:cNvPr id="137" name="フローチャート: 書類 136">
            <a:extLst>
              <a:ext uri="{FF2B5EF4-FFF2-40B4-BE49-F238E27FC236}">
                <a16:creationId xmlns:a16="http://schemas.microsoft.com/office/drawing/2014/main" id="{CFD35C7F-9760-82FD-C52D-689C8715ABEA}"/>
              </a:ext>
            </a:extLst>
          </p:cNvPr>
          <p:cNvSpPr/>
          <p:nvPr/>
        </p:nvSpPr>
        <p:spPr>
          <a:xfrm>
            <a:off x="5731879" y="2541978"/>
            <a:ext cx="3170230" cy="683431"/>
          </a:xfrm>
          <a:prstGeom prst="flowChartDocument">
            <a:avLst/>
          </a:prstGeom>
          <a:solidFill>
            <a:srgbClr val="F4F7FA"/>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cap="none" spc="0" normalizeH="0" baseline="0" noProof="0">
                <a:ln>
                  <a:noFill/>
                </a:ln>
                <a:solidFill>
                  <a:srgbClr val="3F6797"/>
                </a:solidFill>
                <a:effectLst>
                  <a:glow rad="38100">
                    <a:srgbClr val="FFFFFF"/>
                  </a:glow>
                </a:effectLst>
                <a:uLnTx/>
                <a:uFillTx/>
                <a:latin typeface="Meiryo UI"/>
                <a:ea typeface="Meiryo UI"/>
                <a:cs typeface="+mn-cs"/>
              </a:rPr>
              <a:t>【</a:t>
            </a:r>
            <a:r>
              <a:rPr kumimoji="1" lang="ja-JP" altLang="en-US" sz="1000" b="1" i="0" u="none" strike="noStrike" kern="1200" cap="none" spc="0" normalizeH="0" baseline="0" noProof="0">
                <a:ln>
                  <a:noFill/>
                </a:ln>
                <a:solidFill>
                  <a:srgbClr val="3F6797"/>
                </a:solidFill>
                <a:effectLst>
                  <a:glow rad="38100">
                    <a:srgbClr val="FFFFFF"/>
                  </a:glow>
                </a:effectLst>
                <a:uLnTx/>
                <a:uFillTx/>
                <a:latin typeface="Meiryo UI"/>
                <a:ea typeface="Meiryo UI"/>
                <a:cs typeface="+mn-cs"/>
              </a:rPr>
              <a:t>過渡期伝票</a:t>
            </a:r>
            <a:r>
              <a:rPr kumimoji="1" lang="en-US" altLang="ja-JP" sz="1000" b="1" i="0" u="none" strike="noStrike" kern="1200" cap="none" spc="0" normalizeH="0" baseline="0" noProof="0">
                <a:ln>
                  <a:noFill/>
                </a:ln>
                <a:solidFill>
                  <a:srgbClr val="3F6797"/>
                </a:solidFill>
                <a:effectLst>
                  <a:glow rad="38100">
                    <a:srgbClr val="FFFFFF"/>
                  </a:glow>
                </a:effectLst>
                <a:uLnTx/>
                <a:uFillTx/>
                <a:latin typeface="Meiryo UI"/>
                <a:ea typeface="Meiryo UI"/>
                <a:cs typeface="+mn-cs"/>
              </a:rPr>
              <a:t>(ZD)】</a:t>
            </a:r>
          </a:p>
          <a:p>
            <a:pPr marL="0" marR="0" lvl="0" indent="0" defTabSz="914400" rtl="0" eaLnBrk="1" fontAlgn="auto" latinLnBrk="0" hangingPunct="1">
              <a:lnSpc>
                <a:spcPct val="100000"/>
              </a:lnSpc>
              <a:spcBef>
                <a:spcPts val="0"/>
              </a:spcBef>
              <a:spcAft>
                <a:spcPts val="0"/>
              </a:spcAft>
              <a:buClrTx/>
              <a:buSzTx/>
              <a:buFontTx/>
              <a:buNone/>
              <a:tabLst/>
              <a:defRPr/>
            </a:pPr>
            <a:r>
              <a:rPr kumimoji="1" lang="ja-JP" altLang="en-US" sz="1000" b="1" i="0" u="none" strike="noStrike" kern="1200" cap="none" spc="0" normalizeH="0" baseline="0" noProof="0">
                <a:ln>
                  <a:noFill/>
                </a:ln>
                <a:solidFill>
                  <a:srgbClr val="3F6797"/>
                </a:solidFill>
                <a:effectLst>
                  <a:glow rad="38100">
                    <a:srgbClr val="FFFFFF"/>
                  </a:glow>
                </a:effectLst>
                <a:uLnTx/>
                <a:uFillTx/>
                <a:latin typeface="Meiryo UI"/>
                <a:ea typeface="Meiryo UI"/>
                <a:cs typeface="+mn-cs"/>
              </a:rPr>
              <a:t>　売掛金：</a:t>
            </a:r>
            <a:r>
              <a:rPr kumimoji="1" lang="en-US" altLang="ja-JP" sz="1000" b="1" i="0" u="none" strike="noStrike" kern="1200" cap="none" spc="0" normalizeH="0" baseline="0" noProof="0">
                <a:ln>
                  <a:noFill/>
                </a:ln>
                <a:solidFill>
                  <a:srgbClr val="3F6797"/>
                </a:solidFill>
                <a:effectLst>
                  <a:glow rad="38100">
                    <a:srgbClr val="FFFFFF"/>
                  </a:glow>
                </a:effectLst>
                <a:uLnTx/>
                <a:uFillTx/>
                <a:latin typeface="Meiryo UI"/>
                <a:ea typeface="Meiryo UI"/>
                <a:cs typeface="+mn-cs"/>
              </a:rPr>
              <a:t>400</a:t>
            </a:r>
            <a:r>
              <a:rPr kumimoji="1" lang="ja-JP" altLang="en-US" sz="1000" b="1" i="0" u="none" strike="noStrike" kern="1200" cap="none" spc="0" normalizeH="0" baseline="0" noProof="0">
                <a:ln>
                  <a:noFill/>
                </a:ln>
                <a:solidFill>
                  <a:srgbClr val="3F6797"/>
                </a:solidFill>
                <a:effectLst>
                  <a:glow rad="38100">
                    <a:srgbClr val="FFFFFF"/>
                  </a:glow>
                </a:effectLst>
                <a:uLnTx/>
                <a:uFillTx/>
                <a:latin typeface="Meiryo UI"/>
                <a:ea typeface="Meiryo UI"/>
                <a:cs typeface="+mn-cs"/>
              </a:rPr>
              <a:t>円</a:t>
            </a:r>
            <a:r>
              <a:rPr kumimoji="1" lang="en-US" altLang="ja-JP" sz="1000" b="1" i="0" u="none" strike="noStrike" kern="1200" cap="none" spc="0" normalizeH="0" baseline="0" noProof="0">
                <a:ln>
                  <a:noFill/>
                </a:ln>
                <a:solidFill>
                  <a:srgbClr val="3F6797"/>
                </a:solidFill>
                <a:effectLst>
                  <a:glow rad="38100">
                    <a:srgbClr val="FFFFFF"/>
                  </a:glow>
                </a:effectLst>
                <a:uLnTx/>
                <a:uFillTx/>
                <a:latin typeface="Meiryo UI"/>
                <a:ea typeface="Meiryo UI"/>
                <a:cs typeface="+mn-cs"/>
              </a:rPr>
              <a:t>(S001)</a:t>
            </a:r>
            <a:r>
              <a:rPr kumimoji="1" lang="ja-JP" altLang="en-US" sz="1000" b="1" i="0" u="none" strike="noStrike" kern="1200" cap="none" spc="0" normalizeH="0" baseline="0" noProof="0">
                <a:ln>
                  <a:noFill/>
                </a:ln>
                <a:solidFill>
                  <a:srgbClr val="3F6797"/>
                </a:solidFill>
                <a:effectLst>
                  <a:glow rad="38100">
                    <a:srgbClr val="FFFFFF"/>
                  </a:glow>
                </a:effectLst>
                <a:uLnTx/>
                <a:uFillTx/>
                <a:latin typeface="Meiryo UI"/>
                <a:ea typeface="Meiryo UI"/>
                <a:cs typeface="+mn-cs"/>
              </a:rPr>
              <a:t>／仮受金：</a:t>
            </a:r>
            <a:r>
              <a:rPr kumimoji="1" lang="en-US" altLang="ja-JP" sz="1000" b="1" i="0" u="none" strike="noStrike" kern="1200" cap="none" spc="0" normalizeH="0" baseline="0" noProof="0">
                <a:ln>
                  <a:noFill/>
                </a:ln>
                <a:solidFill>
                  <a:srgbClr val="3F6797"/>
                </a:solidFill>
                <a:effectLst>
                  <a:glow rad="38100">
                    <a:srgbClr val="FFFFFF"/>
                  </a:glow>
                </a:effectLst>
                <a:uLnTx/>
                <a:uFillTx/>
                <a:latin typeface="Meiryo UI"/>
                <a:ea typeface="Meiryo UI"/>
                <a:cs typeface="+mn-cs"/>
              </a:rPr>
              <a:t>400</a:t>
            </a:r>
            <a:r>
              <a:rPr kumimoji="1" lang="ja-JP" altLang="en-US" sz="1000" b="1" i="0" u="none" strike="noStrike" kern="1200" cap="none" spc="0" normalizeH="0" baseline="0" noProof="0">
                <a:ln>
                  <a:noFill/>
                </a:ln>
                <a:solidFill>
                  <a:srgbClr val="3F6797"/>
                </a:solidFill>
                <a:effectLst>
                  <a:glow rad="38100">
                    <a:srgbClr val="FFFFFF"/>
                  </a:glow>
                </a:effectLst>
                <a:uLnTx/>
                <a:uFillTx/>
                <a:latin typeface="Meiryo UI"/>
                <a:ea typeface="Meiryo UI"/>
                <a:cs typeface="+mn-cs"/>
              </a:rPr>
              <a:t>円</a:t>
            </a:r>
            <a:r>
              <a:rPr kumimoji="1" lang="en-US" altLang="ja-JP" sz="1000" b="1" i="0" u="none" strike="noStrike" kern="1200" cap="none" spc="0" normalizeH="0" baseline="0" noProof="0">
                <a:ln>
                  <a:noFill/>
                </a:ln>
                <a:solidFill>
                  <a:srgbClr val="3F6797"/>
                </a:solidFill>
                <a:effectLst>
                  <a:glow rad="38100">
                    <a:srgbClr val="FFFFFF"/>
                  </a:glow>
                </a:effectLst>
                <a:uLnTx/>
                <a:uFillTx/>
                <a:latin typeface="Meiryo UI"/>
                <a:ea typeface="Meiryo UI"/>
                <a:cs typeface="+mn-cs"/>
              </a:rPr>
              <a:t>(N001)</a:t>
            </a:r>
          </a:p>
        </p:txBody>
      </p:sp>
      <p:cxnSp>
        <p:nvCxnSpPr>
          <p:cNvPr id="140" name="直線矢印コネクタ 15">
            <a:extLst>
              <a:ext uri="{FF2B5EF4-FFF2-40B4-BE49-F238E27FC236}">
                <a16:creationId xmlns:a16="http://schemas.microsoft.com/office/drawing/2014/main" id="{D9D631B0-C782-8028-07AD-6F9FBD88E09A}"/>
              </a:ext>
            </a:extLst>
          </p:cNvPr>
          <p:cNvCxnSpPr>
            <a:cxnSpLocks/>
            <a:stCxn id="127" idx="1"/>
            <a:endCxn id="137" idx="3"/>
          </p:cNvCxnSpPr>
          <p:nvPr/>
        </p:nvCxnSpPr>
        <p:spPr>
          <a:xfrm flipH="1" flipV="1">
            <a:off x="8902109" y="2883694"/>
            <a:ext cx="1465164" cy="540020"/>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直線矢印コネクタ 15">
            <a:extLst>
              <a:ext uri="{FF2B5EF4-FFF2-40B4-BE49-F238E27FC236}">
                <a16:creationId xmlns:a16="http://schemas.microsoft.com/office/drawing/2014/main" id="{9FCC526A-C5CF-72B5-33B3-74FA41C8C4D8}"/>
              </a:ext>
            </a:extLst>
          </p:cNvPr>
          <p:cNvCxnSpPr>
            <a:cxnSpLocks/>
            <a:stCxn id="167" idx="2"/>
            <a:endCxn id="4" idx="2"/>
          </p:cNvCxnSpPr>
          <p:nvPr/>
        </p:nvCxnSpPr>
        <p:spPr>
          <a:xfrm rot="5400000">
            <a:off x="4630417" y="2117898"/>
            <a:ext cx="899060" cy="4474095"/>
          </a:xfrm>
          <a:prstGeom prst="bentConnector3">
            <a:avLst>
              <a:gd name="adj1" fmla="val 125427"/>
            </a:avLst>
          </a:prstGeom>
          <a:ln w="19050">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55" name="吹き出し: 線 154">
            <a:extLst>
              <a:ext uri="{FF2B5EF4-FFF2-40B4-BE49-F238E27FC236}">
                <a16:creationId xmlns:a16="http://schemas.microsoft.com/office/drawing/2014/main" id="{6DD8A57A-34EB-E208-1877-2539F008831A}"/>
              </a:ext>
            </a:extLst>
          </p:cNvPr>
          <p:cNvSpPr/>
          <p:nvPr/>
        </p:nvSpPr>
        <p:spPr>
          <a:xfrm>
            <a:off x="3623459" y="1855717"/>
            <a:ext cx="1953280" cy="706377"/>
          </a:xfrm>
          <a:prstGeom prst="borderCallout1">
            <a:avLst>
              <a:gd name="adj1" fmla="val 103928"/>
              <a:gd name="adj2" fmla="val 62259"/>
              <a:gd name="adj3" fmla="val 181990"/>
              <a:gd name="adj4" fmla="val 102653"/>
            </a:avLst>
          </a:prstGeom>
          <a:solidFill>
            <a:srgbClr val="F9E7E7"/>
          </a:solidFill>
          <a:ln w="9525">
            <a:solidFill>
              <a:srgbClr val="C00000"/>
            </a:solidFill>
            <a:tailEnd type="ova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a:ln>
                  <a:noFill/>
                </a:ln>
                <a:solidFill>
                  <a:srgbClr val="000000">
                    <a:lumMod val="65000"/>
                    <a:lumOff val="35000"/>
                  </a:srgbClr>
                </a:solidFill>
                <a:effectLst>
                  <a:glow rad="127000">
                    <a:srgbClr val="FFFFFF"/>
                  </a:glow>
                </a:effectLst>
                <a:uLnTx/>
                <a:uFillTx/>
                <a:latin typeface="Meiryo UI"/>
                <a:ea typeface="Meiryo UI"/>
                <a:cs typeface="+mn-cs"/>
              </a:rPr>
              <a:t>【</a:t>
            </a:r>
            <a:r>
              <a:rPr kumimoji="1" lang="ja-JP" altLang="en-US" sz="900" b="0" i="0" u="none" strike="noStrike" kern="1200" cap="none" spc="0" normalizeH="0" baseline="0" noProof="0">
                <a:ln>
                  <a:noFill/>
                </a:ln>
                <a:solidFill>
                  <a:srgbClr val="000000">
                    <a:lumMod val="65000"/>
                    <a:lumOff val="35000"/>
                  </a:srgbClr>
                </a:solidFill>
                <a:effectLst>
                  <a:glow rad="127000">
                    <a:srgbClr val="FFFFFF"/>
                  </a:glow>
                </a:effectLst>
                <a:uLnTx/>
                <a:uFillTx/>
                <a:latin typeface="Meiryo UI"/>
                <a:ea typeface="Meiryo UI"/>
                <a:cs typeface="+mn-cs"/>
              </a:rPr>
              <a:t>論点</a:t>
            </a:r>
            <a:r>
              <a:rPr kumimoji="1" lang="en-US" altLang="ja-JP" sz="900" b="0" i="0" u="none" strike="noStrike" kern="1200" cap="none" spc="0" normalizeH="0" baseline="0" noProof="0">
                <a:ln>
                  <a:noFill/>
                </a:ln>
                <a:solidFill>
                  <a:srgbClr val="000000">
                    <a:lumMod val="65000"/>
                    <a:lumOff val="35000"/>
                  </a:srgbClr>
                </a:solidFill>
                <a:effectLst>
                  <a:glow rad="127000">
                    <a:srgbClr val="FFFFFF"/>
                  </a:glow>
                </a:effectLst>
                <a:uLnTx/>
                <a:uFillTx/>
                <a:latin typeface="Meiryo UI"/>
                <a:ea typeface="Meiryo UI"/>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b="0" i="0" u="none" strike="noStrike" kern="1200" cap="none" spc="0" normalizeH="0" baseline="0" noProof="0">
                <a:ln>
                  <a:noFill/>
                </a:ln>
                <a:solidFill>
                  <a:srgbClr val="000000">
                    <a:lumMod val="65000"/>
                    <a:lumOff val="35000"/>
                  </a:srgbClr>
                </a:solidFill>
                <a:effectLst>
                  <a:glow rad="127000">
                    <a:srgbClr val="FFFFFF"/>
                  </a:glow>
                </a:effectLst>
                <a:uLnTx/>
                <a:uFillTx/>
                <a:latin typeface="Meiryo UI"/>
                <a:ea typeface="Meiryo UI"/>
                <a:cs typeface="+mn-cs"/>
              </a:rPr>
              <a:t>通常時とは異なり、</a:t>
            </a:r>
            <a:endParaRPr kumimoji="1" lang="en-US" altLang="ja-JP" sz="900" b="0" i="0" u="none" strike="noStrike" kern="1200" cap="none" spc="0" normalizeH="0" baseline="0" noProof="0">
              <a:ln>
                <a:noFill/>
              </a:ln>
              <a:solidFill>
                <a:srgbClr val="000000">
                  <a:lumMod val="65000"/>
                  <a:lumOff val="35000"/>
                </a:srgbClr>
              </a:solidFill>
              <a:effectLst>
                <a:glow rad="127000">
                  <a:srgbClr val="FFFFFF"/>
                </a:glow>
              </a:effectLst>
              <a:uLnTx/>
              <a:uFillTx/>
              <a:latin typeface="Meiryo UI"/>
              <a:ea typeface="Meiryo UI"/>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900" b="1">
                <a:solidFill>
                  <a:srgbClr val="000000">
                    <a:lumMod val="65000"/>
                    <a:lumOff val="35000"/>
                  </a:srgbClr>
                </a:solidFill>
                <a:effectLst>
                  <a:glow rad="127000">
                    <a:srgbClr val="FFFFFF"/>
                  </a:glow>
                </a:effectLst>
                <a:latin typeface="Meiryo UI"/>
                <a:ea typeface="Meiryo UI"/>
              </a:rPr>
              <a:t>同一請求＃で金額が異なる明細が</a:t>
            </a:r>
            <a:endParaRPr lang="en-US" altLang="ja-JP" sz="900" b="1">
              <a:solidFill>
                <a:srgbClr val="000000">
                  <a:lumMod val="65000"/>
                  <a:lumOff val="35000"/>
                </a:srgbClr>
              </a:solidFill>
              <a:effectLst>
                <a:glow rad="127000">
                  <a:srgbClr val="FFFFFF"/>
                </a:glow>
              </a:effectLst>
              <a:latin typeface="Meiryo UI"/>
              <a:ea typeface="Meiryo UI"/>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b="1" i="0" u="none" strike="noStrike" kern="1200" cap="none" spc="0" normalizeH="0" baseline="0" noProof="0">
                <a:ln>
                  <a:noFill/>
                </a:ln>
                <a:solidFill>
                  <a:srgbClr val="000000">
                    <a:lumMod val="65000"/>
                    <a:lumOff val="35000"/>
                  </a:srgbClr>
                </a:solidFill>
                <a:effectLst>
                  <a:glow rad="127000">
                    <a:srgbClr val="FFFFFF"/>
                  </a:glow>
                </a:effectLst>
                <a:uLnTx/>
                <a:uFillTx/>
                <a:latin typeface="Meiryo UI"/>
                <a:ea typeface="Meiryo UI"/>
                <a:cs typeface="+mn-cs"/>
              </a:rPr>
              <a:t>複数登録されて問題無いか？</a:t>
            </a:r>
            <a:endParaRPr kumimoji="1" lang="en-US" altLang="ja-JP" sz="900" b="1" i="0" u="none" strike="noStrike" kern="1200" cap="none" spc="0" normalizeH="0" baseline="0" noProof="0">
              <a:ln>
                <a:noFill/>
              </a:ln>
              <a:solidFill>
                <a:srgbClr val="000000">
                  <a:lumMod val="65000"/>
                  <a:lumOff val="35000"/>
                </a:srgbClr>
              </a:solidFill>
              <a:effectLst>
                <a:glow rad="127000">
                  <a:srgbClr val="FFFFFF"/>
                </a:glow>
              </a:effectLst>
              <a:uLnTx/>
              <a:uFillTx/>
              <a:latin typeface="Meiryo UI"/>
              <a:ea typeface="Meiryo UI"/>
              <a:cs typeface="+mn-cs"/>
            </a:endParaRPr>
          </a:p>
        </p:txBody>
      </p:sp>
      <p:grpSp>
        <p:nvGrpSpPr>
          <p:cNvPr id="164" name="グループ化 163">
            <a:extLst>
              <a:ext uri="{FF2B5EF4-FFF2-40B4-BE49-F238E27FC236}">
                <a16:creationId xmlns:a16="http://schemas.microsoft.com/office/drawing/2014/main" id="{6430A911-3F05-1287-630B-0958DDD95A14}"/>
              </a:ext>
            </a:extLst>
          </p:cNvPr>
          <p:cNvGrpSpPr/>
          <p:nvPr/>
        </p:nvGrpSpPr>
        <p:grpSpPr>
          <a:xfrm>
            <a:off x="968195" y="5573577"/>
            <a:ext cx="10255611" cy="707140"/>
            <a:chOff x="571997" y="5573577"/>
            <a:chExt cx="10255611" cy="707140"/>
          </a:xfrm>
        </p:grpSpPr>
        <p:sp>
          <p:nvSpPr>
            <p:cNvPr id="156" name="正方形/長方形 155">
              <a:extLst>
                <a:ext uri="{FF2B5EF4-FFF2-40B4-BE49-F238E27FC236}">
                  <a16:creationId xmlns:a16="http://schemas.microsoft.com/office/drawing/2014/main" id="{DABBD5B9-12D9-8E65-A95F-BF52AC4E2ED7}"/>
                </a:ext>
              </a:extLst>
            </p:cNvPr>
            <p:cNvSpPr/>
            <p:nvPr/>
          </p:nvSpPr>
          <p:spPr>
            <a:xfrm>
              <a:off x="571997" y="5573577"/>
              <a:ext cx="1228842" cy="707140"/>
            </a:xfrm>
            <a:prstGeom prst="rect">
              <a:avLst/>
            </a:prstGeom>
            <a:solidFill>
              <a:srgbClr val="1485A0"/>
            </a:solidFill>
            <a:ln w="9525">
              <a:solidFill>
                <a:srgbClr val="1485A0"/>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i="0" u="none" strike="noStrike" kern="1200" cap="none" spc="0" normalizeH="0" baseline="0" noProof="0">
                  <a:ln>
                    <a:noFill/>
                  </a:ln>
                  <a:solidFill>
                    <a:srgbClr val="FFFFFF"/>
                  </a:solidFill>
                  <a:effectLst/>
                  <a:uLnTx/>
                  <a:uFillTx/>
                  <a:latin typeface="Meiryo UI"/>
                  <a:ea typeface="Meiryo UI"/>
                  <a:cs typeface="+mn-cs"/>
                </a:rPr>
                <a:t>確認</a:t>
              </a:r>
              <a:endParaRPr kumimoji="1" lang="en-US" altLang="ja-JP" sz="1400" b="1" i="0" u="none" strike="noStrike" kern="1200" cap="none" spc="0" normalizeH="0" baseline="0" noProof="0">
                <a:ln>
                  <a:noFill/>
                </a:ln>
                <a:solidFill>
                  <a:srgbClr val="FFFFFF"/>
                </a:solidFill>
                <a:effectLst/>
                <a:uLnTx/>
                <a:uFillTx/>
                <a:latin typeface="Meiryo UI"/>
                <a:ea typeface="Meiryo UI"/>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i="0" u="none" strike="noStrike" kern="1200" cap="none" spc="0" normalizeH="0" baseline="0" noProof="0">
                  <a:ln>
                    <a:noFill/>
                  </a:ln>
                  <a:solidFill>
                    <a:srgbClr val="FFFFFF"/>
                  </a:solidFill>
                  <a:effectLst/>
                  <a:uLnTx/>
                  <a:uFillTx/>
                  <a:latin typeface="Meiryo UI"/>
                  <a:ea typeface="Meiryo UI"/>
                  <a:cs typeface="+mn-cs"/>
                </a:rPr>
                <a:t>ポイント</a:t>
              </a:r>
              <a:endParaRPr kumimoji="1" lang="ja-JP" altLang="en-US" sz="1100" b="0" i="0" u="none" strike="noStrike" kern="1200" cap="none" spc="0" normalizeH="0" baseline="0" noProof="0">
                <a:ln>
                  <a:noFill/>
                </a:ln>
                <a:solidFill>
                  <a:srgbClr val="FFFFFF"/>
                </a:solidFill>
                <a:effectLst/>
                <a:uLnTx/>
                <a:uFillTx/>
                <a:latin typeface="Meiryo UI"/>
                <a:ea typeface="Meiryo UI"/>
                <a:cs typeface="+mn-cs"/>
              </a:endParaRPr>
            </a:p>
          </p:txBody>
        </p:sp>
        <p:sp>
          <p:nvSpPr>
            <p:cNvPr id="157" name="正方形/長方形 156">
              <a:extLst>
                <a:ext uri="{FF2B5EF4-FFF2-40B4-BE49-F238E27FC236}">
                  <a16:creationId xmlns:a16="http://schemas.microsoft.com/office/drawing/2014/main" id="{BAC36FD3-EF39-9AE4-F5AB-CCA6BF2B32D1}"/>
                </a:ext>
              </a:extLst>
            </p:cNvPr>
            <p:cNvSpPr/>
            <p:nvPr/>
          </p:nvSpPr>
          <p:spPr>
            <a:xfrm>
              <a:off x="1800840" y="5573577"/>
              <a:ext cx="9026768" cy="706378"/>
            </a:xfrm>
            <a:prstGeom prst="rect">
              <a:avLst/>
            </a:prstGeom>
            <a:solidFill>
              <a:srgbClr val="FFFFFF">
                <a:alpha val="30196"/>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36000" rIns="36000" rtlCol="0" anchor="ctr"/>
            <a:lstStyle/>
            <a:p>
              <a:pPr marL="361950" marR="0" lvl="0" indent="-265113"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r>
                <a:rPr kumimoji="1" lang="en-US" altLang="ja-JP" sz="1200" b="1" i="0" u="none" strike="noStrike" kern="1200" cap="none" spc="0" normalizeH="0" baseline="0" noProof="0">
                  <a:ln>
                    <a:noFill/>
                  </a:ln>
                  <a:solidFill>
                    <a:srgbClr val="000000">
                      <a:lumMod val="65000"/>
                      <a:lumOff val="35000"/>
                    </a:srgbClr>
                  </a:solidFill>
                  <a:effectLst>
                    <a:glow rad="38100">
                      <a:srgbClr val="FFFFFF"/>
                    </a:glow>
                  </a:effectLst>
                  <a:uLnTx/>
                  <a:uFillTx/>
                  <a:latin typeface="Meiryo UI"/>
                  <a:ea typeface="Meiryo UI"/>
                  <a:cs typeface="+mn-cs"/>
                </a:rPr>
                <a:t>【</a:t>
              </a:r>
              <a:r>
                <a:rPr kumimoji="1" lang="ja-JP" altLang="en-US" sz="1200" b="1" i="0" u="none" strike="noStrike" kern="1200" cap="none" spc="0" normalizeH="0" baseline="0" noProof="0">
                  <a:ln>
                    <a:noFill/>
                  </a:ln>
                  <a:solidFill>
                    <a:srgbClr val="000000">
                      <a:lumMod val="65000"/>
                      <a:lumOff val="35000"/>
                    </a:srgbClr>
                  </a:solidFill>
                  <a:effectLst>
                    <a:glow rad="38100">
                      <a:srgbClr val="FFFFFF"/>
                    </a:glow>
                  </a:effectLst>
                  <a:uLnTx/>
                  <a:uFillTx/>
                  <a:latin typeface="Meiryo UI"/>
                  <a:ea typeface="Meiryo UI"/>
                  <a:cs typeface="+mn-cs"/>
                </a:rPr>
                <a:t>経理業務</a:t>
              </a:r>
              <a:r>
                <a:rPr kumimoji="1" lang="en-US" altLang="ja-JP" sz="1200" b="1" i="0" u="none" strike="noStrike" kern="1200" cap="none" spc="0" normalizeH="0" baseline="0" noProof="0">
                  <a:ln>
                    <a:noFill/>
                  </a:ln>
                  <a:solidFill>
                    <a:srgbClr val="000000">
                      <a:lumMod val="65000"/>
                      <a:lumOff val="35000"/>
                    </a:srgbClr>
                  </a:solidFill>
                  <a:effectLst>
                    <a:glow rad="38100">
                      <a:srgbClr val="FFFFFF"/>
                    </a:glow>
                  </a:effectLst>
                  <a:uLnTx/>
                  <a:uFillTx/>
                  <a:latin typeface="Meiryo UI"/>
                  <a:ea typeface="Meiryo UI"/>
                  <a:cs typeface="+mn-cs"/>
                </a:rPr>
                <a:t>】</a:t>
              </a:r>
              <a:r>
                <a:rPr kumimoji="1" lang="ja-JP" altLang="en-US" sz="1200" b="1" i="0" u="none" strike="noStrike" kern="1200" cap="none" spc="0" normalizeH="0" baseline="0" noProof="0">
                  <a:ln>
                    <a:noFill/>
                  </a:ln>
                  <a:solidFill>
                    <a:srgbClr val="000000">
                      <a:lumMod val="65000"/>
                      <a:lumOff val="35000"/>
                    </a:srgbClr>
                  </a:solidFill>
                  <a:effectLst>
                    <a:glow rad="38100">
                      <a:srgbClr val="FFFFFF"/>
                    </a:glow>
                  </a:effectLst>
                  <a:uLnTx/>
                  <a:uFillTx/>
                  <a:latin typeface="Meiryo UI"/>
                  <a:ea typeface="Meiryo UI"/>
                  <a:cs typeface="+mn-cs"/>
                </a:rPr>
                <a:t> 上記のような形式で伝票登録されても、業務的に問題は無いか？</a:t>
              </a:r>
              <a:endParaRPr kumimoji="1" lang="en-US" altLang="ja-JP" sz="1200" b="1" i="0" u="none" strike="noStrike" kern="1200" cap="none" spc="0" normalizeH="0" baseline="0" noProof="0">
                <a:ln>
                  <a:noFill/>
                </a:ln>
                <a:solidFill>
                  <a:srgbClr val="000000">
                    <a:lumMod val="65000"/>
                    <a:lumOff val="35000"/>
                  </a:srgbClr>
                </a:solidFill>
                <a:effectLst>
                  <a:glow rad="38100">
                    <a:srgbClr val="FFFFFF"/>
                  </a:glow>
                </a:effectLst>
                <a:uLnTx/>
                <a:uFillTx/>
                <a:latin typeface="Meiryo UI"/>
                <a:ea typeface="Meiryo UI"/>
                <a:cs typeface="+mn-cs"/>
              </a:endParaRPr>
            </a:p>
            <a:p>
              <a:pPr marL="361950" marR="0" lvl="0" indent="-265113" algn="l" defTabSz="914400" rtl="0" eaLnBrk="1" fontAlgn="auto" latinLnBrk="0" hangingPunct="1">
                <a:lnSpc>
                  <a:spcPct val="100000"/>
                </a:lnSpc>
                <a:spcBef>
                  <a:spcPts val="0"/>
                </a:spcBef>
                <a:spcAft>
                  <a:spcPts val="1200"/>
                </a:spcAft>
                <a:buClrTx/>
                <a:buSzTx/>
                <a:buFont typeface="Wingdings" panose="05000000000000000000" pitchFamily="2" charset="2"/>
                <a:buChar char="ü"/>
                <a:tabLst/>
                <a:defRPr/>
              </a:pPr>
              <a:r>
                <a:rPr lang="en-US" altLang="ja-JP" sz="1200">
                  <a:solidFill>
                    <a:srgbClr val="000000">
                      <a:lumMod val="65000"/>
                      <a:lumOff val="35000"/>
                    </a:srgbClr>
                  </a:solidFill>
                  <a:effectLst>
                    <a:glow rad="38100">
                      <a:srgbClr val="FFFFFF"/>
                    </a:glow>
                  </a:effectLst>
                  <a:latin typeface="Meiryo UI"/>
                  <a:ea typeface="Meiryo UI"/>
                </a:rPr>
                <a:t>【</a:t>
              </a:r>
              <a:r>
                <a:rPr lang="ja-JP" altLang="en-US" sz="1200">
                  <a:solidFill>
                    <a:srgbClr val="000000">
                      <a:lumMod val="65000"/>
                      <a:lumOff val="35000"/>
                    </a:srgbClr>
                  </a:solidFill>
                  <a:effectLst>
                    <a:glow rad="38100">
                      <a:srgbClr val="FFFFFF"/>
                    </a:glow>
                  </a:effectLst>
                  <a:latin typeface="Meiryo UI"/>
                  <a:ea typeface="Meiryo UI"/>
                </a:rPr>
                <a:t>システム観点</a:t>
              </a:r>
              <a:r>
                <a:rPr lang="en-US" altLang="ja-JP" sz="1200">
                  <a:solidFill>
                    <a:srgbClr val="000000">
                      <a:lumMod val="65000"/>
                      <a:lumOff val="35000"/>
                    </a:srgbClr>
                  </a:solidFill>
                  <a:effectLst>
                    <a:glow rad="38100">
                      <a:srgbClr val="FFFFFF"/>
                    </a:glow>
                  </a:effectLst>
                  <a:latin typeface="Meiryo UI"/>
                  <a:ea typeface="Meiryo UI"/>
                </a:rPr>
                <a:t>】</a:t>
              </a:r>
              <a:r>
                <a:rPr lang="ja-JP" altLang="en-US" sz="1200">
                  <a:solidFill>
                    <a:srgbClr val="000000">
                      <a:lumMod val="65000"/>
                      <a:lumOff val="35000"/>
                    </a:srgbClr>
                  </a:solidFill>
                  <a:effectLst>
                    <a:glow rad="38100">
                      <a:srgbClr val="FFFFFF"/>
                    </a:glow>
                  </a:effectLst>
                  <a:latin typeface="Meiryo UI"/>
                  <a:ea typeface="Meiryo UI"/>
                </a:rPr>
                <a:t> 各種アドオン（請求取消、受注取消、及び</a:t>
              </a:r>
              <a:r>
                <a:rPr lang="en-US" altLang="ja-JP" sz="1200">
                  <a:solidFill>
                    <a:srgbClr val="000000">
                      <a:lumMod val="65000"/>
                      <a:lumOff val="35000"/>
                    </a:srgbClr>
                  </a:solidFill>
                  <a:effectLst>
                    <a:glow rad="38100">
                      <a:srgbClr val="FFFFFF"/>
                    </a:glow>
                  </a:effectLst>
                  <a:latin typeface="Meiryo UI"/>
                  <a:ea typeface="Meiryo UI"/>
                </a:rPr>
                <a:t>Neo</a:t>
              </a:r>
              <a:r>
                <a:rPr lang="ja-JP" altLang="en-US" sz="1200">
                  <a:solidFill>
                    <a:srgbClr val="000000">
                      <a:lumMod val="65000"/>
                      <a:lumOff val="35000"/>
                    </a:srgbClr>
                  </a:solidFill>
                  <a:effectLst>
                    <a:glow rad="38100">
                      <a:srgbClr val="FFFFFF"/>
                    </a:glow>
                  </a:effectLst>
                  <a:latin typeface="Meiryo UI"/>
                  <a:ea typeface="Meiryo UI"/>
                </a:rPr>
                <a:t>返却）が問題無く動作するか？</a:t>
              </a:r>
              <a:endParaRPr kumimoji="1" lang="en-US" altLang="ja-JP" sz="1200" b="0" i="0" u="none" strike="noStrike" kern="1200" cap="none" spc="0" normalizeH="0" baseline="0" noProof="0">
                <a:ln>
                  <a:noFill/>
                </a:ln>
                <a:solidFill>
                  <a:srgbClr val="000000">
                    <a:lumMod val="65000"/>
                    <a:lumOff val="35000"/>
                  </a:srgbClr>
                </a:solidFill>
                <a:effectLst>
                  <a:glow rad="38100">
                    <a:srgbClr val="FFFFFF"/>
                  </a:glow>
                </a:effectLst>
                <a:uLnTx/>
                <a:uFillTx/>
                <a:latin typeface="Meiryo UI"/>
                <a:ea typeface="Meiryo UI"/>
                <a:cs typeface="+mn-cs"/>
              </a:endParaRPr>
            </a:p>
          </p:txBody>
        </p:sp>
        <p:sp>
          <p:nvSpPr>
            <p:cNvPr id="158" name="四角形: 角を丸くする 157">
              <a:extLst>
                <a:ext uri="{FF2B5EF4-FFF2-40B4-BE49-F238E27FC236}">
                  <a16:creationId xmlns:a16="http://schemas.microsoft.com/office/drawing/2014/main" id="{8B9CE8A7-4D4E-DB34-4C70-F37160EB663B}"/>
                </a:ext>
              </a:extLst>
            </p:cNvPr>
            <p:cNvSpPr/>
            <p:nvPr/>
          </p:nvSpPr>
          <p:spPr>
            <a:xfrm>
              <a:off x="8142434" y="5604573"/>
              <a:ext cx="1466518" cy="255373"/>
            </a:xfrm>
            <a:prstGeom prst="roundRect">
              <a:avLst/>
            </a:prstGeom>
            <a:solidFill>
              <a:srgbClr val="F9E7E7"/>
            </a:solidFill>
            <a:ln w="9525">
              <a:solidFill>
                <a:srgbClr val="C00000"/>
              </a:solidFill>
              <a:tailEnd type="ova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54000" rIns="54000" rtlCol="0" anchor="ctr"/>
            <a:lstStyle/>
            <a:p>
              <a:pPr algn="ctr"/>
              <a:r>
                <a:rPr lang="ja-JP" altLang="en-US" sz="900">
                  <a:solidFill>
                    <a:schemeClr val="accent4">
                      <a:lumMod val="65000"/>
                      <a:lumOff val="35000"/>
                    </a:schemeClr>
                  </a:solidFill>
                  <a:effectLst>
                    <a:glow rad="127000">
                      <a:schemeClr val="bg1"/>
                    </a:glow>
                  </a:effectLst>
                  <a:latin typeface="+mn-ea"/>
                </a:rPr>
                <a:t>ファイナンス</a:t>
              </a:r>
              <a:r>
                <a:rPr lang="en-US" altLang="ja-JP" sz="900">
                  <a:solidFill>
                    <a:schemeClr val="accent4">
                      <a:lumMod val="65000"/>
                      <a:lumOff val="35000"/>
                    </a:schemeClr>
                  </a:solidFill>
                  <a:effectLst>
                    <a:glow rad="127000">
                      <a:schemeClr val="bg1"/>
                    </a:glow>
                  </a:effectLst>
                  <a:latin typeface="+mn-ea"/>
                </a:rPr>
                <a:t>U</a:t>
              </a:r>
              <a:r>
                <a:rPr lang="ja-JP" altLang="en-US" sz="900">
                  <a:solidFill>
                    <a:schemeClr val="accent4">
                      <a:lumMod val="65000"/>
                      <a:lumOff val="35000"/>
                    </a:schemeClr>
                  </a:solidFill>
                  <a:effectLst>
                    <a:glow rad="127000">
                      <a:schemeClr val="bg1"/>
                    </a:glow>
                  </a:effectLst>
                  <a:latin typeface="+mn-ea"/>
                </a:rPr>
                <a:t>確認（本日）</a:t>
              </a:r>
              <a:endParaRPr lang="en-US" altLang="ja-JP" sz="900">
                <a:solidFill>
                  <a:schemeClr val="accent4">
                    <a:lumMod val="65000"/>
                    <a:lumOff val="35000"/>
                  </a:schemeClr>
                </a:solidFill>
                <a:effectLst>
                  <a:glow rad="127000">
                    <a:schemeClr val="bg1"/>
                  </a:glow>
                </a:effectLst>
                <a:latin typeface="+mn-ea"/>
              </a:endParaRPr>
            </a:p>
          </p:txBody>
        </p:sp>
        <p:sp>
          <p:nvSpPr>
            <p:cNvPr id="159" name="四角形: 角を丸くする 158">
              <a:extLst>
                <a:ext uri="{FF2B5EF4-FFF2-40B4-BE49-F238E27FC236}">
                  <a16:creationId xmlns:a16="http://schemas.microsoft.com/office/drawing/2014/main" id="{848E87A2-483A-6919-10C2-BA3877F9F437}"/>
                </a:ext>
              </a:extLst>
            </p:cNvPr>
            <p:cNvSpPr/>
            <p:nvPr/>
          </p:nvSpPr>
          <p:spPr>
            <a:xfrm>
              <a:off x="8142434" y="5978088"/>
              <a:ext cx="1466518" cy="255373"/>
            </a:xfrm>
            <a:prstGeom prst="roundRect">
              <a:avLst/>
            </a:prstGeom>
            <a:solidFill>
              <a:schemeClr val="bg1">
                <a:lumMod val="95000"/>
              </a:schemeClr>
            </a:solidFill>
            <a:ln w="9525">
              <a:solidFill>
                <a:schemeClr val="bg1">
                  <a:lumMod val="75000"/>
                </a:schemeClr>
              </a:solidFill>
              <a:tailEnd type="ova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54000" rIns="54000" rtlCol="0" anchor="ctr"/>
            <a:lstStyle/>
            <a:p>
              <a:pPr algn="ctr"/>
              <a:r>
                <a:rPr lang="en-US" altLang="ja-JP" sz="900">
                  <a:solidFill>
                    <a:schemeClr val="accent4">
                      <a:lumMod val="65000"/>
                      <a:lumOff val="35000"/>
                    </a:schemeClr>
                  </a:solidFill>
                  <a:effectLst>
                    <a:glow rad="127000">
                      <a:schemeClr val="bg1"/>
                    </a:glow>
                  </a:effectLst>
                  <a:latin typeface="+mn-ea"/>
                </a:rPr>
                <a:t>NRI</a:t>
              </a:r>
              <a:r>
                <a:rPr lang="ja-JP" altLang="en-US" sz="900">
                  <a:solidFill>
                    <a:schemeClr val="accent4">
                      <a:lumMod val="65000"/>
                      <a:lumOff val="35000"/>
                    </a:schemeClr>
                  </a:solidFill>
                  <a:effectLst>
                    <a:glow rad="127000">
                      <a:schemeClr val="bg1"/>
                    </a:glow>
                  </a:effectLst>
                  <a:latin typeface="+mn-ea"/>
                </a:rPr>
                <a:t>社確認中</a:t>
              </a:r>
            </a:p>
          </p:txBody>
        </p:sp>
      </p:grpSp>
      <p:grpSp>
        <p:nvGrpSpPr>
          <p:cNvPr id="166" name="グループ化 165">
            <a:extLst>
              <a:ext uri="{FF2B5EF4-FFF2-40B4-BE49-F238E27FC236}">
                <a16:creationId xmlns:a16="http://schemas.microsoft.com/office/drawing/2014/main" id="{60A516D3-2E2B-4804-1421-F67A74CF1759}"/>
              </a:ext>
            </a:extLst>
          </p:cNvPr>
          <p:cNvGrpSpPr/>
          <p:nvPr/>
        </p:nvGrpSpPr>
        <p:grpSpPr>
          <a:xfrm>
            <a:off x="7951624" y="4069479"/>
            <a:ext cx="2053526" cy="935560"/>
            <a:chOff x="7973878" y="3821713"/>
            <a:chExt cx="2053526" cy="935560"/>
          </a:xfrm>
        </p:grpSpPr>
        <p:sp>
          <p:nvSpPr>
            <p:cNvPr id="162" name="吹き出し: 角を丸めた四角形 161">
              <a:extLst>
                <a:ext uri="{FF2B5EF4-FFF2-40B4-BE49-F238E27FC236}">
                  <a16:creationId xmlns:a16="http://schemas.microsoft.com/office/drawing/2014/main" id="{85CE61A8-447F-1C33-D634-01553E04CFE2}"/>
                </a:ext>
              </a:extLst>
            </p:cNvPr>
            <p:cNvSpPr/>
            <p:nvPr/>
          </p:nvSpPr>
          <p:spPr>
            <a:xfrm>
              <a:off x="7973878" y="3821713"/>
              <a:ext cx="2053526" cy="935560"/>
            </a:xfrm>
            <a:prstGeom prst="wedgeRoundRectCallout">
              <a:avLst>
                <a:gd name="adj1" fmla="val -37059"/>
                <a:gd name="adj2" fmla="val -66713"/>
                <a:gd name="adj3" fmla="val 16667"/>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t"/>
            <a:lstStyle/>
            <a:p>
              <a:r>
                <a:rPr kumimoji="1" lang="ja-JP" altLang="en-US" sz="900">
                  <a:solidFill>
                    <a:schemeClr val="accent4">
                      <a:lumMod val="65000"/>
                      <a:lumOff val="35000"/>
                    </a:schemeClr>
                  </a:solidFill>
                  <a:latin typeface="+mn-ea"/>
                </a:rPr>
                <a:t>以下の形式では登録不可とのこと</a:t>
              </a:r>
            </a:p>
          </p:txBody>
        </p:sp>
        <p:sp>
          <p:nvSpPr>
            <p:cNvPr id="160" name="フローチャート: 書類 159">
              <a:extLst>
                <a:ext uri="{FF2B5EF4-FFF2-40B4-BE49-F238E27FC236}">
                  <a16:creationId xmlns:a16="http://schemas.microsoft.com/office/drawing/2014/main" id="{EAEAB2DA-E303-4A25-04C9-928374E18583}"/>
                </a:ext>
              </a:extLst>
            </p:cNvPr>
            <p:cNvSpPr/>
            <p:nvPr/>
          </p:nvSpPr>
          <p:spPr>
            <a:xfrm>
              <a:off x="8043904" y="4091335"/>
              <a:ext cx="1915268" cy="616664"/>
            </a:xfrm>
            <a:prstGeom prst="flowChartDocument">
              <a:avLst/>
            </a:prstGeom>
            <a:solidFill>
              <a:srgbClr val="F4F7FA"/>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1" lang="en-US" altLang="ja-JP" sz="900" i="0" u="none" strike="noStrike" kern="1200" cap="none" spc="0" normalizeH="0" baseline="0" noProof="0">
                  <a:ln>
                    <a:noFill/>
                  </a:ln>
                  <a:solidFill>
                    <a:srgbClr val="3F6797"/>
                  </a:solidFill>
                  <a:effectLst>
                    <a:glow rad="38100">
                      <a:srgbClr val="FFFFFF"/>
                    </a:glow>
                  </a:effectLst>
                  <a:uLnTx/>
                  <a:uFillTx/>
                  <a:latin typeface="Meiryo UI"/>
                  <a:ea typeface="Meiryo UI"/>
                  <a:cs typeface="+mn-cs"/>
                </a:rPr>
                <a:t>【</a:t>
              </a:r>
              <a:r>
                <a:rPr kumimoji="1" lang="ja-JP" altLang="en-US" sz="900" i="0" u="none" strike="noStrike" kern="1200" cap="none" spc="0" normalizeH="0" baseline="0" noProof="0">
                  <a:ln>
                    <a:noFill/>
                  </a:ln>
                  <a:solidFill>
                    <a:srgbClr val="3F6797"/>
                  </a:solidFill>
                  <a:effectLst>
                    <a:glow rad="38100">
                      <a:srgbClr val="FFFFFF"/>
                    </a:glow>
                  </a:effectLst>
                  <a:uLnTx/>
                  <a:uFillTx/>
                  <a:latin typeface="Meiryo UI"/>
                  <a:ea typeface="Meiryo UI"/>
                  <a:cs typeface="+mn-cs"/>
                </a:rPr>
                <a:t>過渡期伝票</a:t>
              </a:r>
              <a:r>
                <a:rPr kumimoji="1" lang="en-US" altLang="ja-JP" sz="900" i="0" u="none" strike="noStrike" kern="1200" cap="none" spc="0" normalizeH="0" baseline="0" noProof="0">
                  <a:ln>
                    <a:noFill/>
                  </a:ln>
                  <a:solidFill>
                    <a:srgbClr val="3F6797"/>
                  </a:solidFill>
                  <a:effectLst>
                    <a:glow rad="38100">
                      <a:srgbClr val="FFFFFF"/>
                    </a:glow>
                  </a:effectLst>
                  <a:uLnTx/>
                  <a:uFillTx/>
                  <a:latin typeface="Meiryo UI"/>
                  <a:ea typeface="Meiryo UI"/>
                  <a:cs typeface="+mn-cs"/>
                </a:rPr>
                <a:t>】</a:t>
              </a:r>
              <a:endParaRPr lang="en-US" altLang="ja-JP" sz="900">
                <a:solidFill>
                  <a:srgbClr val="3F6797"/>
                </a:solidFill>
                <a:effectLst>
                  <a:glow rad="38100">
                    <a:srgbClr val="FFFFFF"/>
                  </a:glow>
                </a:effectLst>
                <a:latin typeface="Meiryo UI"/>
                <a:ea typeface="Meiryo UI"/>
              </a:endParaRPr>
            </a:p>
            <a:p>
              <a:pPr marL="0" marR="0" lvl="0" indent="0" defTabSz="914400" rtl="0" eaLnBrk="1" fontAlgn="auto" latinLnBrk="0" hangingPunct="1">
                <a:lnSpc>
                  <a:spcPct val="100000"/>
                </a:lnSpc>
                <a:spcBef>
                  <a:spcPts val="0"/>
                </a:spcBef>
                <a:spcAft>
                  <a:spcPts val="0"/>
                </a:spcAft>
                <a:buClrTx/>
                <a:buSzTx/>
                <a:buFontTx/>
                <a:buNone/>
                <a:tabLst/>
                <a:defRPr/>
              </a:pPr>
              <a:r>
                <a:rPr kumimoji="1" lang="ja-JP" altLang="en-US" sz="900" i="0" u="none" strike="noStrike" kern="1200" cap="none" spc="0" normalizeH="0" baseline="0" noProof="0">
                  <a:ln>
                    <a:noFill/>
                  </a:ln>
                  <a:solidFill>
                    <a:srgbClr val="3F6797"/>
                  </a:solidFill>
                  <a:effectLst>
                    <a:glow rad="38100">
                      <a:srgbClr val="FFFFFF"/>
                    </a:glow>
                  </a:effectLst>
                  <a:uLnTx/>
                  <a:uFillTx/>
                  <a:latin typeface="Meiryo UI"/>
                  <a:ea typeface="Meiryo UI"/>
                  <a:cs typeface="+mn-cs"/>
                </a:rPr>
                <a:t>　売掛金：</a:t>
              </a:r>
              <a:r>
                <a:rPr kumimoji="1" lang="en-US" altLang="ja-JP" sz="900" i="0" u="none" strike="noStrike" kern="1200" cap="none" spc="0" normalizeH="0" baseline="0" noProof="0">
                  <a:ln>
                    <a:noFill/>
                  </a:ln>
                  <a:solidFill>
                    <a:srgbClr val="3F6797"/>
                  </a:solidFill>
                  <a:effectLst>
                    <a:glow rad="38100">
                      <a:srgbClr val="FFFFFF"/>
                    </a:glow>
                  </a:effectLst>
                  <a:uLnTx/>
                  <a:uFillTx/>
                  <a:latin typeface="Meiryo UI"/>
                  <a:ea typeface="Meiryo UI"/>
                  <a:cs typeface="+mn-cs"/>
                </a:rPr>
                <a:t>500</a:t>
              </a:r>
              <a:r>
                <a:rPr kumimoji="1" lang="ja-JP" altLang="en-US" sz="900" i="0" u="none" strike="noStrike" kern="1200" cap="none" spc="0" normalizeH="0" baseline="0" noProof="0">
                  <a:ln>
                    <a:noFill/>
                  </a:ln>
                  <a:solidFill>
                    <a:srgbClr val="3F6797"/>
                  </a:solidFill>
                  <a:effectLst>
                    <a:glow rad="38100">
                      <a:srgbClr val="FFFFFF"/>
                    </a:glow>
                  </a:effectLst>
                  <a:uLnTx/>
                  <a:uFillTx/>
                  <a:latin typeface="Meiryo UI"/>
                  <a:ea typeface="Meiryo UI"/>
                  <a:cs typeface="+mn-cs"/>
                </a:rPr>
                <a:t>円／仮受金：</a:t>
              </a:r>
              <a:r>
                <a:rPr kumimoji="1" lang="en-US" altLang="ja-JP" sz="900" i="0" u="none" strike="noStrike" kern="1200" cap="none" spc="0" normalizeH="0" baseline="0" noProof="0">
                  <a:ln>
                    <a:noFill/>
                  </a:ln>
                  <a:solidFill>
                    <a:srgbClr val="3F6797"/>
                  </a:solidFill>
                  <a:effectLst>
                    <a:glow rad="38100">
                      <a:srgbClr val="FFFFFF"/>
                    </a:glow>
                  </a:effectLst>
                  <a:uLnTx/>
                  <a:uFillTx/>
                  <a:latin typeface="Meiryo UI"/>
                  <a:ea typeface="Meiryo UI"/>
                  <a:cs typeface="+mn-cs"/>
                </a:rPr>
                <a:t>400</a:t>
              </a:r>
              <a:r>
                <a:rPr kumimoji="1" lang="ja-JP" altLang="en-US" sz="900" i="0" u="none" strike="noStrike" kern="1200" cap="none" spc="0" normalizeH="0" baseline="0" noProof="0">
                  <a:ln>
                    <a:noFill/>
                  </a:ln>
                  <a:solidFill>
                    <a:srgbClr val="3F6797"/>
                  </a:solidFill>
                  <a:effectLst>
                    <a:glow rad="38100">
                      <a:srgbClr val="FFFFFF"/>
                    </a:glow>
                  </a:effectLst>
                  <a:uLnTx/>
                  <a:uFillTx/>
                  <a:latin typeface="Meiryo UI"/>
                  <a:ea typeface="Meiryo UI"/>
                  <a:cs typeface="+mn-cs"/>
                </a:rPr>
                <a:t>円</a:t>
              </a:r>
              <a:endParaRPr kumimoji="1" lang="en-US" altLang="ja-JP" sz="900" i="0" u="none" strike="noStrike" kern="1200" cap="none" spc="0" normalizeH="0" baseline="0" noProof="0">
                <a:ln>
                  <a:noFill/>
                </a:ln>
                <a:solidFill>
                  <a:srgbClr val="3F6797"/>
                </a:solidFill>
                <a:effectLst>
                  <a:glow rad="38100">
                    <a:srgbClr val="FFFFFF"/>
                  </a:glow>
                </a:effectLst>
                <a:uLnTx/>
                <a:uFillTx/>
                <a:latin typeface="Meiryo UI"/>
                <a:ea typeface="Meiryo UI"/>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r>
                <a:rPr lang="ja-JP" altLang="en-US" sz="900">
                  <a:solidFill>
                    <a:srgbClr val="3F6797"/>
                  </a:solidFill>
                  <a:effectLst>
                    <a:glow rad="38100">
                      <a:srgbClr val="FFFFFF"/>
                    </a:glow>
                  </a:effectLst>
                  <a:latin typeface="Meiryo UI"/>
                  <a:ea typeface="Meiryo UI"/>
                </a:rPr>
                <a:t>　　　　　　　　　　　 ／仮受金：</a:t>
              </a:r>
              <a:r>
                <a:rPr lang="en-US" altLang="ja-JP" sz="900">
                  <a:solidFill>
                    <a:srgbClr val="3F6797"/>
                  </a:solidFill>
                  <a:effectLst>
                    <a:glow rad="38100">
                      <a:srgbClr val="FFFFFF"/>
                    </a:glow>
                  </a:effectLst>
                  <a:latin typeface="Meiryo UI"/>
                  <a:ea typeface="Meiryo UI"/>
                </a:rPr>
                <a:t>100</a:t>
              </a:r>
              <a:r>
                <a:rPr lang="ja-JP" altLang="en-US" sz="900">
                  <a:solidFill>
                    <a:srgbClr val="3F6797"/>
                  </a:solidFill>
                  <a:effectLst>
                    <a:glow rad="38100">
                      <a:srgbClr val="FFFFFF"/>
                    </a:glow>
                  </a:effectLst>
                  <a:latin typeface="Meiryo UI"/>
                  <a:ea typeface="Meiryo UI"/>
                </a:rPr>
                <a:t>円</a:t>
              </a:r>
              <a:endParaRPr kumimoji="1" lang="en-US" altLang="ja-JP" sz="900" i="0" u="none" strike="noStrike" kern="1200" cap="none" spc="0" normalizeH="0" baseline="0" noProof="0">
                <a:ln>
                  <a:noFill/>
                </a:ln>
                <a:solidFill>
                  <a:srgbClr val="3F6797"/>
                </a:solidFill>
                <a:effectLst>
                  <a:glow rad="38100">
                    <a:srgbClr val="FFFFFF"/>
                  </a:glow>
                </a:effectLst>
                <a:uLnTx/>
                <a:uFillTx/>
                <a:latin typeface="Meiryo UI"/>
                <a:ea typeface="Meiryo UI"/>
                <a:cs typeface="+mn-cs"/>
              </a:endParaRPr>
            </a:p>
          </p:txBody>
        </p:sp>
      </p:grpSp>
      <p:sp>
        <p:nvSpPr>
          <p:cNvPr id="165" name="正方形/長方形 164">
            <a:extLst>
              <a:ext uri="{FF2B5EF4-FFF2-40B4-BE49-F238E27FC236}">
                <a16:creationId xmlns:a16="http://schemas.microsoft.com/office/drawing/2014/main" id="{1628D866-86E2-2487-A194-E698F052049E}"/>
              </a:ext>
            </a:extLst>
          </p:cNvPr>
          <p:cNvSpPr/>
          <p:nvPr/>
        </p:nvSpPr>
        <p:spPr>
          <a:xfrm>
            <a:off x="9713779" y="112141"/>
            <a:ext cx="2275021" cy="349005"/>
          </a:xfrm>
          <a:prstGeom prst="rect">
            <a:avLst/>
          </a:prstGeom>
          <a:solidFill>
            <a:srgbClr val="3F6797"/>
          </a:solidFill>
          <a:ln w="9525">
            <a:solidFill>
              <a:srgbClr val="3F679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algn="ctr"/>
            <a:r>
              <a:rPr lang="en-US" altLang="ja-JP" sz="1100">
                <a:solidFill>
                  <a:schemeClr val="bg1"/>
                </a:solidFill>
                <a:latin typeface="Meiryo UI" panose="020B0604030504040204" pitchFamily="50" charset="-128"/>
                <a:ea typeface="Meiryo UI" panose="020B0604030504040204" pitchFamily="50" charset="-128"/>
              </a:rPr>
              <a:t>11/18 </a:t>
            </a:r>
            <a:r>
              <a:rPr lang="ja-JP" altLang="en-US" sz="1100">
                <a:solidFill>
                  <a:schemeClr val="bg1"/>
                </a:solidFill>
                <a:latin typeface="Meiryo UI" panose="020B0604030504040204" pitchFamily="50" charset="-128"/>
                <a:ea typeface="Meiryo UI" panose="020B0604030504040204" pitchFamily="50" charset="-128"/>
              </a:rPr>
              <a:t>持ち込み</a:t>
            </a:r>
          </a:p>
        </p:txBody>
      </p:sp>
      <p:sp>
        <p:nvSpPr>
          <p:cNvPr id="167" name="フローチャート: 書類 166">
            <a:extLst>
              <a:ext uri="{FF2B5EF4-FFF2-40B4-BE49-F238E27FC236}">
                <a16:creationId xmlns:a16="http://schemas.microsoft.com/office/drawing/2014/main" id="{81802296-81D2-68DE-D142-3A5382FEAD01}"/>
              </a:ext>
            </a:extLst>
          </p:cNvPr>
          <p:cNvSpPr/>
          <p:nvPr/>
        </p:nvSpPr>
        <p:spPr>
          <a:xfrm>
            <a:off x="5731879" y="3267166"/>
            <a:ext cx="3170230" cy="683431"/>
          </a:xfrm>
          <a:prstGeom prst="flowChartDocument">
            <a:avLst/>
          </a:prstGeom>
          <a:solidFill>
            <a:srgbClr val="F4F7FA"/>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1" lang="en-US" altLang="ja-JP" sz="1000" b="1" i="0" u="none" strike="noStrike" kern="1200" cap="none" spc="0" normalizeH="0" baseline="0" noProof="0">
                <a:ln>
                  <a:noFill/>
                </a:ln>
                <a:solidFill>
                  <a:srgbClr val="3F6797"/>
                </a:solidFill>
                <a:effectLst>
                  <a:glow rad="38100">
                    <a:srgbClr val="FFFFFF"/>
                  </a:glow>
                </a:effectLst>
                <a:uLnTx/>
                <a:uFillTx/>
                <a:latin typeface="Meiryo UI"/>
                <a:ea typeface="Meiryo UI"/>
                <a:cs typeface="+mn-cs"/>
              </a:rPr>
              <a:t>【</a:t>
            </a:r>
            <a:r>
              <a:rPr kumimoji="1" lang="ja-JP" altLang="en-US" sz="1000" b="1" i="0" u="none" strike="noStrike" kern="1200" cap="none" spc="0" normalizeH="0" baseline="0" noProof="0">
                <a:ln>
                  <a:noFill/>
                </a:ln>
                <a:solidFill>
                  <a:srgbClr val="3F6797"/>
                </a:solidFill>
                <a:effectLst>
                  <a:glow rad="38100">
                    <a:srgbClr val="FFFFFF"/>
                  </a:glow>
                </a:effectLst>
                <a:uLnTx/>
                <a:uFillTx/>
                <a:latin typeface="Meiryo UI"/>
                <a:ea typeface="Meiryo UI"/>
                <a:cs typeface="+mn-cs"/>
              </a:rPr>
              <a:t>過渡期伝票</a:t>
            </a:r>
            <a:r>
              <a:rPr kumimoji="1" lang="en-US" altLang="ja-JP" sz="1000" b="1" i="0" u="none" strike="noStrike" kern="1200" cap="none" spc="0" normalizeH="0" baseline="0" noProof="0">
                <a:ln>
                  <a:noFill/>
                </a:ln>
                <a:solidFill>
                  <a:srgbClr val="3F6797"/>
                </a:solidFill>
                <a:effectLst>
                  <a:glow rad="38100">
                    <a:srgbClr val="FFFFFF"/>
                  </a:glow>
                </a:effectLst>
                <a:uLnTx/>
                <a:uFillTx/>
                <a:latin typeface="Meiryo UI"/>
                <a:ea typeface="Meiryo UI"/>
                <a:cs typeface="+mn-cs"/>
              </a:rPr>
              <a:t>(ZD)】</a:t>
            </a:r>
          </a:p>
          <a:p>
            <a:pPr marL="0" marR="0" lvl="0" indent="0" defTabSz="914400" rtl="0" eaLnBrk="1" fontAlgn="auto" latinLnBrk="0" hangingPunct="1">
              <a:lnSpc>
                <a:spcPct val="100000"/>
              </a:lnSpc>
              <a:spcBef>
                <a:spcPts val="0"/>
              </a:spcBef>
              <a:spcAft>
                <a:spcPts val="0"/>
              </a:spcAft>
              <a:buClrTx/>
              <a:buSzTx/>
              <a:buFontTx/>
              <a:buNone/>
              <a:tabLst/>
              <a:defRPr/>
            </a:pPr>
            <a:r>
              <a:rPr lang="ja-JP" altLang="en-US" sz="1000" b="1">
                <a:solidFill>
                  <a:srgbClr val="3F6797"/>
                </a:solidFill>
                <a:effectLst>
                  <a:glow rad="38100">
                    <a:srgbClr val="FFFFFF"/>
                  </a:glow>
                </a:effectLst>
                <a:latin typeface="Meiryo UI"/>
                <a:ea typeface="Meiryo UI"/>
              </a:rPr>
              <a:t>　売掛金：</a:t>
            </a:r>
            <a:r>
              <a:rPr lang="en-US" altLang="ja-JP" sz="1000" b="1">
                <a:solidFill>
                  <a:srgbClr val="3F6797"/>
                </a:solidFill>
                <a:effectLst>
                  <a:glow rad="38100">
                    <a:srgbClr val="FFFFFF"/>
                  </a:glow>
                </a:effectLst>
                <a:latin typeface="Meiryo UI"/>
                <a:ea typeface="Meiryo UI"/>
              </a:rPr>
              <a:t>100</a:t>
            </a:r>
            <a:r>
              <a:rPr lang="ja-JP" altLang="en-US" sz="1000" b="1">
                <a:solidFill>
                  <a:srgbClr val="3F6797"/>
                </a:solidFill>
                <a:effectLst>
                  <a:glow rad="38100">
                    <a:srgbClr val="FFFFFF"/>
                  </a:glow>
                </a:effectLst>
                <a:latin typeface="Meiryo UI"/>
                <a:ea typeface="Meiryo UI"/>
              </a:rPr>
              <a:t>円</a:t>
            </a:r>
            <a:r>
              <a:rPr lang="en-US" altLang="ja-JP" sz="1000" b="1">
                <a:solidFill>
                  <a:srgbClr val="3F6797"/>
                </a:solidFill>
                <a:effectLst>
                  <a:glow rad="38100">
                    <a:srgbClr val="FFFFFF"/>
                  </a:glow>
                </a:effectLst>
                <a:latin typeface="Meiryo UI"/>
                <a:ea typeface="Meiryo UI"/>
              </a:rPr>
              <a:t>(S001)</a:t>
            </a:r>
            <a:r>
              <a:rPr lang="ja-JP" altLang="en-US" sz="1000" b="1">
                <a:solidFill>
                  <a:srgbClr val="3F6797"/>
                </a:solidFill>
                <a:effectLst>
                  <a:glow rad="38100">
                    <a:srgbClr val="FFFFFF"/>
                  </a:glow>
                </a:effectLst>
                <a:latin typeface="Meiryo UI"/>
                <a:ea typeface="Meiryo UI"/>
              </a:rPr>
              <a:t>／仮受金：</a:t>
            </a:r>
            <a:r>
              <a:rPr lang="en-US" altLang="ja-JP" sz="1000" b="1">
                <a:solidFill>
                  <a:srgbClr val="3F6797"/>
                </a:solidFill>
                <a:effectLst>
                  <a:glow rad="38100">
                    <a:srgbClr val="FFFFFF"/>
                  </a:glow>
                </a:effectLst>
                <a:latin typeface="Meiryo UI"/>
                <a:ea typeface="Meiryo UI"/>
              </a:rPr>
              <a:t>100</a:t>
            </a:r>
            <a:r>
              <a:rPr lang="ja-JP" altLang="en-US" sz="1000" b="1">
                <a:solidFill>
                  <a:srgbClr val="3F6797"/>
                </a:solidFill>
                <a:effectLst>
                  <a:glow rad="38100">
                    <a:srgbClr val="FFFFFF"/>
                  </a:glow>
                </a:effectLst>
                <a:latin typeface="Meiryo UI"/>
                <a:ea typeface="Meiryo UI"/>
              </a:rPr>
              <a:t>円</a:t>
            </a:r>
            <a:r>
              <a:rPr lang="en-US" altLang="ja-JP" sz="1000" b="1">
                <a:solidFill>
                  <a:srgbClr val="3F6797"/>
                </a:solidFill>
                <a:effectLst>
                  <a:glow rad="38100">
                    <a:srgbClr val="FFFFFF"/>
                  </a:glow>
                </a:effectLst>
                <a:latin typeface="Meiryo UI"/>
                <a:ea typeface="Meiryo UI"/>
              </a:rPr>
              <a:t>(N002)</a:t>
            </a:r>
            <a:endParaRPr kumimoji="1" lang="en-US" altLang="ja-JP" sz="1000" b="1" i="0" u="none" strike="noStrike" kern="1200" cap="none" spc="0" normalizeH="0" baseline="0" noProof="0">
              <a:ln>
                <a:noFill/>
              </a:ln>
              <a:solidFill>
                <a:srgbClr val="3F6797"/>
              </a:solidFill>
              <a:effectLst>
                <a:glow rad="38100">
                  <a:srgbClr val="FFFFFF"/>
                </a:glow>
              </a:effectLst>
              <a:uLnTx/>
              <a:uFillTx/>
              <a:latin typeface="Meiryo UI"/>
              <a:ea typeface="Meiryo UI"/>
              <a:cs typeface="+mn-cs"/>
            </a:endParaRPr>
          </a:p>
        </p:txBody>
      </p:sp>
      <p:sp>
        <p:nvSpPr>
          <p:cNvPr id="150" name="正方形/長方形 149">
            <a:extLst>
              <a:ext uri="{FF2B5EF4-FFF2-40B4-BE49-F238E27FC236}">
                <a16:creationId xmlns:a16="http://schemas.microsoft.com/office/drawing/2014/main" id="{49CE1BA3-5C73-214C-B8FD-90B293FF2784}"/>
              </a:ext>
            </a:extLst>
          </p:cNvPr>
          <p:cNvSpPr/>
          <p:nvPr/>
        </p:nvSpPr>
        <p:spPr>
          <a:xfrm>
            <a:off x="5720334" y="2498064"/>
            <a:ext cx="1672692" cy="1526707"/>
          </a:xfrm>
          <a:prstGeom prst="rect">
            <a:avLst/>
          </a:prstGeom>
          <a:noFill/>
          <a:ln w="1905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endParaRPr kumimoji="1" lang="ja-JP" altLang="en-US" sz="1000">
              <a:solidFill>
                <a:schemeClr val="accent4">
                  <a:lumMod val="65000"/>
                  <a:lumOff val="35000"/>
                </a:schemeClr>
              </a:solidFill>
              <a:latin typeface="+mn-ea"/>
            </a:endParaRPr>
          </a:p>
        </p:txBody>
      </p:sp>
      <p:cxnSp>
        <p:nvCxnSpPr>
          <p:cNvPr id="172" name="直線矢印コネクタ 15">
            <a:extLst>
              <a:ext uri="{FF2B5EF4-FFF2-40B4-BE49-F238E27FC236}">
                <a16:creationId xmlns:a16="http://schemas.microsoft.com/office/drawing/2014/main" id="{F00E5C7E-F562-626B-9AAE-756D8ABF55AB}"/>
              </a:ext>
            </a:extLst>
          </p:cNvPr>
          <p:cNvCxnSpPr>
            <a:cxnSpLocks/>
            <a:stCxn id="127" idx="1"/>
            <a:endCxn id="167" idx="3"/>
          </p:cNvCxnSpPr>
          <p:nvPr/>
        </p:nvCxnSpPr>
        <p:spPr>
          <a:xfrm flipH="1">
            <a:off x="8902109" y="3423714"/>
            <a:ext cx="1465164" cy="185168"/>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3758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D945F68-DFAE-49C4-841B-8F39A5D3C2B7}"/>
              </a:ext>
            </a:extLst>
          </p:cNvPr>
          <p:cNvSpPr>
            <a:spLocks noGrp="1"/>
          </p:cNvSpPr>
          <p:nvPr>
            <p:ph type="title"/>
          </p:nvPr>
        </p:nvSpPr>
        <p:spPr>
          <a:xfrm>
            <a:off x="203200" y="152403"/>
            <a:ext cx="9931400" cy="379413"/>
          </a:xfrm>
        </p:spPr>
        <p:txBody>
          <a:bodyPr/>
          <a:lstStyle/>
          <a:p>
            <a:r>
              <a:rPr lang="en-US" altLang="ja-JP" dirty="0">
                <a:solidFill>
                  <a:schemeClr val="tx1">
                    <a:lumMod val="65000"/>
                    <a:lumOff val="35000"/>
                  </a:schemeClr>
                </a:solidFill>
                <a:latin typeface="+mn-ea"/>
                <a:ea typeface="+mn-ea"/>
              </a:rPr>
              <a:t>NEXUS</a:t>
            </a:r>
            <a:r>
              <a:rPr lang="ja-JP" altLang="en-US" dirty="0">
                <a:solidFill>
                  <a:schemeClr val="tx1">
                    <a:lumMod val="65000"/>
                    <a:lumOff val="35000"/>
                  </a:schemeClr>
                </a:solidFill>
                <a:latin typeface="+mn-ea"/>
                <a:ea typeface="+mn-ea"/>
              </a:rPr>
              <a:t>登録業務とは</a:t>
            </a:r>
            <a:endParaRPr lang="en-US" altLang="ja-JP" dirty="0">
              <a:solidFill>
                <a:schemeClr val="tx1">
                  <a:lumMod val="65000"/>
                  <a:lumOff val="35000"/>
                </a:schemeClr>
              </a:solidFill>
              <a:latin typeface="+mn-ea"/>
              <a:ea typeface="+mn-ea"/>
            </a:endParaRPr>
          </a:p>
        </p:txBody>
      </p:sp>
      <p:sp>
        <p:nvSpPr>
          <p:cNvPr id="6" name="スライド番号プレースホルダー 3">
            <a:extLst>
              <a:ext uri="{FF2B5EF4-FFF2-40B4-BE49-F238E27FC236}">
                <a16:creationId xmlns:a16="http://schemas.microsoft.com/office/drawing/2014/main" id="{57192E70-7EF2-441E-B406-8F9A2A5629CA}"/>
              </a:ext>
            </a:extLst>
          </p:cNvPr>
          <p:cNvSpPr txBox="1">
            <a:spLocks/>
          </p:cNvSpPr>
          <p:nvPr/>
        </p:nvSpPr>
        <p:spPr bwMode="auto">
          <a:xfrm>
            <a:off x="4804833" y="6627168"/>
            <a:ext cx="2540000" cy="2308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ja-JP"/>
            </a:defPPr>
            <a:lvl1pPr algn="ctr" rtl="0" fontAlgn="base">
              <a:spcBef>
                <a:spcPct val="0"/>
              </a:spcBef>
              <a:spcAft>
                <a:spcPct val="0"/>
              </a:spcAft>
              <a:defRPr kumimoji="0" sz="1100" b="0" i="0" kern="1200">
                <a:solidFill>
                  <a:schemeClr val="bg2">
                    <a:lumMod val="75000"/>
                  </a:schemeClr>
                </a:solidFill>
                <a:latin typeface="Meiryo UI" panose="020B0604030504040204" pitchFamily="50" charset="-128"/>
                <a:ea typeface="Meiryo UI" panose="020B0604030504040204" pitchFamily="50" charset="-128"/>
                <a:cs typeface="Meiryo UI" panose="020B0604030504040204" pitchFamily="50" charset="-128"/>
                <a:sym typeface="MS UI Gothic" panose="020B0600070205080204" pitchFamily="34" charset="-128"/>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EB72A429-DDC7-41CC-AC2C-79132BE59620}" type="slidenum">
              <a:rPr kumimoji="0" lang="en-US" altLang="ja-JP" sz="1100" b="0" i="0" u="none" strike="noStrike" kern="1200" cap="none" spc="0" normalizeH="0" baseline="0" noProof="0" smtClean="0">
                <a:ln>
                  <a:noFill/>
                </a:ln>
                <a:solidFill>
                  <a:srgbClr val="000000">
                    <a:lumMod val="85000"/>
                    <a:lumOff val="15000"/>
                  </a:srgbClr>
                </a:solidFill>
                <a:effectLst/>
                <a:uLnTx/>
                <a:uFillTx/>
                <a:latin typeface="+mn-ea"/>
                <a:ea typeface="+mn-ea"/>
                <a:sym typeface="MS UI Gothic" panose="020B0600070205080204" pitchFamily="34" charset="-128"/>
              </a:rPr>
              <a:pPr marL="0" marR="0" lvl="0" indent="0" algn="ctr" defTabSz="914400" rtl="0" eaLnBrk="1" fontAlgn="base" latinLnBrk="0" hangingPunct="1">
                <a:lnSpc>
                  <a:spcPct val="100000"/>
                </a:lnSpc>
                <a:spcBef>
                  <a:spcPct val="0"/>
                </a:spcBef>
                <a:spcAft>
                  <a:spcPct val="0"/>
                </a:spcAft>
                <a:buClrTx/>
                <a:buSzTx/>
                <a:buFontTx/>
                <a:buNone/>
                <a:tabLst/>
                <a:defRPr/>
              </a:pPr>
              <a:t>5</a:t>
            </a:fld>
            <a:endParaRPr kumimoji="0" lang="en-US" altLang="ja-JP" sz="1100" b="0" i="0" u="none" strike="noStrike" kern="1200" cap="none" spc="0" normalizeH="0" baseline="0" noProof="0">
              <a:ln>
                <a:noFill/>
              </a:ln>
              <a:solidFill>
                <a:srgbClr val="000000">
                  <a:lumMod val="85000"/>
                  <a:lumOff val="15000"/>
                </a:srgbClr>
              </a:solidFill>
              <a:effectLst/>
              <a:uLnTx/>
              <a:uFillTx/>
              <a:latin typeface="+mn-ea"/>
              <a:ea typeface="+mn-ea"/>
              <a:sym typeface="MS UI Gothic" panose="020B0600070205080204" pitchFamily="34" charset="-128"/>
            </a:endParaRPr>
          </a:p>
        </p:txBody>
      </p:sp>
      <p:sp>
        <p:nvSpPr>
          <p:cNvPr id="2" name="コンテンツ プレースホルダー 1">
            <a:extLst>
              <a:ext uri="{FF2B5EF4-FFF2-40B4-BE49-F238E27FC236}">
                <a16:creationId xmlns:a16="http://schemas.microsoft.com/office/drawing/2014/main" id="{915F4827-27DD-BD56-B5A6-D0E33142A73F}"/>
              </a:ext>
            </a:extLst>
          </p:cNvPr>
          <p:cNvSpPr txBox="1">
            <a:spLocks/>
          </p:cNvSpPr>
          <p:nvPr/>
        </p:nvSpPr>
        <p:spPr bwMode="auto">
          <a:xfrm>
            <a:off x="333374" y="666979"/>
            <a:ext cx="11525251" cy="37941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65113" indent="-265113" algn="l" defTabSz="879475" rtl="0" eaLnBrk="1" fontAlgn="base" hangingPunct="1">
              <a:spcBef>
                <a:spcPct val="20000"/>
              </a:spcBef>
              <a:spcAft>
                <a:spcPct val="0"/>
              </a:spcAft>
              <a:buClr>
                <a:schemeClr val="accent2"/>
              </a:buClr>
              <a:buFont typeface="Arial" charset="0"/>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1pPr>
            <a:lvl2pPr marL="622300" indent="-177800" algn="l" defTabSz="879475" rtl="0" eaLnBrk="1" fontAlgn="base" hangingPunct="1">
              <a:spcBef>
                <a:spcPct val="20000"/>
              </a:spcBef>
              <a:spcAft>
                <a:spcPct val="0"/>
              </a:spcAft>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2pPr>
            <a:lvl3pPr marL="981075" indent="-179388" algn="l" defTabSz="879475" rtl="0" eaLnBrk="1" fontAlgn="base" hangingPunct="1">
              <a:spcBef>
                <a:spcPct val="20000"/>
              </a:spcBef>
              <a:spcAft>
                <a:spcPct val="0"/>
              </a:spcAft>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3pPr>
            <a:lvl4pPr marL="1338263" indent="-177800" algn="l" defTabSz="879475" rtl="0" eaLnBrk="1" fontAlgn="base" hangingPunct="1">
              <a:spcBef>
                <a:spcPct val="20000"/>
              </a:spcBef>
              <a:spcAft>
                <a:spcPct val="0"/>
              </a:spcAft>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4pPr>
            <a:lvl5pPr marL="1709738" indent="-192088" algn="l" defTabSz="879475" rtl="0" eaLnBrk="1" fontAlgn="base" hangingPunct="1">
              <a:spcBef>
                <a:spcPct val="20000"/>
              </a:spcBef>
              <a:spcAft>
                <a:spcPct val="0"/>
              </a:spcAft>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5pPr>
            <a:lvl6pPr marL="2166938" indent="-192088" algn="l" defTabSz="879475" rtl="0" eaLnBrk="1" fontAlgn="base" hangingPunct="1">
              <a:spcBef>
                <a:spcPct val="20000"/>
              </a:spcBef>
              <a:spcAft>
                <a:spcPct val="0"/>
              </a:spcAft>
              <a:buChar char="»"/>
              <a:defRPr kumimoji="1" sz="1400">
                <a:solidFill>
                  <a:schemeClr val="tx1"/>
                </a:solidFill>
                <a:latin typeface="+mn-lt"/>
                <a:ea typeface="+mn-ea"/>
              </a:defRPr>
            </a:lvl6pPr>
            <a:lvl7pPr marL="2624138" indent="-192088" algn="l" defTabSz="879475" rtl="0" eaLnBrk="1" fontAlgn="base" hangingPunct="1">
              <a:spcBef>
                <a:spcPct val="20000"/>
              </a:spcBef>
              <a:spcAft>
                <a:spcPct val="0"/>
              </a:spcAft>
              <a:buChar char="»"/>
              <a:defRPr kumimoji="1" sz="1400">
                <a:solidFill>
                  <a:schemeClr val="tx1"/>
                </a:solidFill>
                <a:latin typeface="+mn-lt"/>
                <a:ea typeface="+mn-ea"/>
              </a:defRPr>
            </a:lvl7pPr>
            <a:lvl8pPr marL="3081338" indent="-192088" algn="l" defTabSz="879475" rtl="0" eaLnBrk="1" fontAlgn="base" hangingPunct="1">
              <a:spcBef>
                <a:spcPct val="20000"/>
              </a:spcBef>
              <a:spcAft>
                <a:spcPct val="0"/>
              </a:spcAft>
              <a:buChar char="»"/>
              <a:defRPr kumimoji="1" sz="1400">
                <a:solidFill>
                  <a:schemeClr val="tx1"/>
                </a:solidFill>
                <a:latin typeface="+mn-lt"/>
                <a:ea typeface="+mn-ea"/>
              </a:defRPr>
            </a:lvl8pPr>
            <a:lvl9pPr marL="3538538" indent="-192088" algn="l" defTabSz="879475" rtl="0" eaLnBrk="1" fontAlgn="base" hangingPunct="1">
              <a:spcBef>
                <a:spcPct val="20000"/>
              </a:spcBef>
              <a:spcAft>
                <a:spcPct val="0"/>
              </a:spcAft>
              <a:buChar char="»"/>
              <a:defRPr kumimoji="1" sz="1400">
                <a:solidFill>
                  <a:schemeClr val="tx1"/>
                </a:solidFill>
                <a:latin typeface="+mn-lt"/>
                <a:ea typeface="+mn-ea"/>
              </a:defRPr>
            </a:lvl9pPr>
          </a:lstStyle>
          <a:p>
            <a:r>
              <a:rPr lang="en-US" altLang="ja-JP" sz="1600" dirty="0">
                <a:latin typeface="+mn-ea"/>
                <a:cs typeface="Hiragino Kaku Gothic Pro W3" charset="-128"/>
              </a:rPr>
              <a:t>XXX</a:t>
            </a:r>
            <a:endParaRPr kumimoji="1" lang="en-US" altLang="ja-JP" sz="1600" dirty="0">
              <a:solidFill>
                <a:schemeClr val="accent4">
                  <a:lumMod val="65000"/>
                  <a:lumOff val="35000"/>
                </a:schemeClr>
              </a:solidFill>
              <a:latin typeface="+mn-ea"/>
              <a:cs typeface="Hiragino Kaku Gothic Pro W3" charset="-128"/>
            </a:endParaRPr>
          </a:p>
        </p:txBody>
      </p:sp>
      <p:grpSp>
        <p:nvGrpSpPr>
          <p:cNvPr id="64" name="グループ化 63">
            <a:extLst>
              <a:ext uri="{FF2B5EF4-FFF2-40B4-BE49-F238E27FC236}">
                <a16:creationId xmlns:a16="http://schemas.microsoft.com/office/drawing/2014/main" id="{D147435E-6976-B181-BB61-1B042ED777AE}"/>
              </a:ext>
            </a:extLst>
          </p:cNvPr>
          <p:cNvGrpSpPr/>
          <p:nvPr/>
        </p:nvGrpSpPr>
        <p:grpSpPr>
          <a:xfrm>
            <a:off x="1994541" y="1376734"/>
            <a:ext cx="8209790" cy="3125013"/>
            <a:chOff x="1994541" y="1493500"/>
            <a:chExt cx="8209790" cy="3125013"/>
          </a:xfrm>
        </p:grpSpPr>
        <p:sp>
          <p:nvSpPr>
            <p:cNvPr id="18" name="乗算記号 17">
              <a:extLst>
                <a:ext uri="{FF2B5EF4-FFF2-40B4-BE49-F238E27FC236}">
                  <a16:creationId xmlns:a16="http://schemas.microsoft.com/office/drawing/2014/main" id="{311962C2-E20A-EC77-8A03-AD769F2B759A}"/>
                </a:ext>
              </a:extLst>
            </p:cNvPr>
            <p:cNvSpPr/>
            <p:nvPr/>
          </p:nvSpPr>
          <p:spPr>
            <a:xfrm>
              <a:off x="4966392" y="2771966"/>
              <a:ext cx="571918" cy="571918"/>
            </a:xfrm>
            <a:prstGeom prst="mathMultiply">
              <a:avLst>
                <a:gd name="adj1" fmla="val 9607"/>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endParaRPr kumimoji="1" lang="ja-JP" altLang="en-US" sz="1400">
                <a:solidFill>
                  <a:schemeClr val="accent4">
                    <a:lumMod val="65000"/>
                    <a:lumOff val="35000"/>
                  </a:schemeClr>
                </a:solidFill>
                <a:latin typeface="+mn-ea"/>
                <a:cs typeface="Hiragino Kaku Gothic Pro W3" charset="-128"/>
              </a:endParaRPr>
            </a:p>
          </p:txBody>
        </p:sp>
        <p:sp>
          <p:nvSpPr>
            <p:cNvPr id="19" name="楕円 18">
              <a:extLst>
                <a:ext uri="{FF2B5EF4-FFF2-40B4-BE49-F238E27FC236}">
                  <a16:creationId xmlns:a16="http://schemas.microsoft.com/office/drawing/2014/main" id="{774B0805-E4D3-DC84-5376-FB20F5446795}"/>
                </a:ext>
              </a:extLst>
            </p:cNvPr>
            <p:cNvSpPr/>
            <p:nvPr/>
          </p:nvSpPr>
          <p:spPr>
            <a:xfrm>
              <a:off x="5068360" y="2214634"/>
              <a:ext cx="367983" cy="367983"/>
            </a:xfrm>
            <a:prstGeom prst="ellipse">
              <a:avLst/>
            </a:prstGeom>
            <a:noFill/>
            <a:ln w="571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endParaRPr kumimoji="1" lang="ja-JP" altLang="en-US" sz="1400">
                <a:solidFill>
                  <a:schemeClr val="accent4">
                    <a:lumMod val="65000"/>
                    <a:lumOff val="35000"/>
                  </a:schemeClr>
                </a:solidFill>
                <a:latin typeface="+mn-ea"/>
                <a:cs typeface="Hiragino Kaku Gothic Pro W3" charset="-128"/>
              </a:endParaRPr>
            </a:p>
          </p:txBody>
        </p:sp>
        <p:sp>
          <p:nvSpPr>
            <p:cNvPr id="3" name="正方形/長方形 2">
              <a:extLst>
                <a:ext uri="{FF2B5EF4-FFF2-40B4-BE49-F238E27FC236}">
                  <a16:creationId xmlns:a16="http://schemas.microsoft.com/office/drawing/2014/main" id="{57848118-738D-DD12-A65B-8843EBC0A64D}"/>
                </a:ext>
              </a:extLst>
            </p:cNvPr>
            <p:cNvSpPr/>
            <p:nvPr/>
          </p:nvSpPr>
          <p:spPr>
            <a:xfrm>
              <a:off x="1994541" y="1493500"/>
              <a:ext cx="2671400" cy="2070145"/>
            </a:xfrm>
            <a:prstGeom prst="rect">
              <a:avLst/>
            </a:prstGeom>
            <a:solidFill>
              <a:schemeClr val="bg1"/>
            </a:solidFill>
            <a:ln w="952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t"/>
            <a:lstStyle/>
            <a:p>
              <a:pPr algn="ctr"/>
              <a:r>
                <a:rPr lang="en-US" altLang="ja-JP" sz="1200">
                  <a:solidFill>
                    <a:schemeClr val="tx1">
                      <a:lumMod val="65000"/>
                      <a:lumOff val="35000"/>
                    </a:schemeClr>
                  </a:solidFill>
                  <a:latin typeface="+mn-ea"/>
                  <a:cs typeface="Hiragino Kaku Gothic Pro W3" charset="-128"/>
                </a:rPr>
                <a:t>Neo</a:t>
              </a:r>
            </a:p>
          </p:txBody>
        </p:sp>
        <p:sp>
          <p:nvSpPr>
            <p:cNvPr id="25" name="フローチャート: 磁気ディスク 24">
              <a:extLst>
                <a:ext uri="{FF2B5EF4-FFF2-40B4-BE49-F238E27FC236}">
                  <a16:creationId xmlns:a16="http://schemas.microsoft.com/office/drawing/2014/main" id="{A9921A40-6E5C-1661-F8C1-D66809B59D92}"/>
                </a:ext>
              </a:extLst>
            </p:cNvPr>
            <p:cNvSpPr/>
            <p:nvPr/>
          </p:nvSpPr>
          <p:spPr>
            <a:xfrm>
              <a:off x="2183523" y="2532984"/>
              <a:ext cx="1041856" cy="883239"/>
            </a:xfrm>
            <a:prstGeom prst="flowChartMagneticDisk">
              <a:avLst/>
            </a:prstGeom>
            <a:solidFill>
              <a:schemeClr val="bg1">
                <a:lumMod val="85000"/>
              </a:schemeClr>
            </a:solidFill>
            <a:ln w="9525" cap="flat" cmpd="sng" algn="ctr">
              <a:solidFill>
                <a:sysClr val="window" lastClr="FFFFFF">
                  <a:lumMod val="50000"/>
                </a:sysClr>
              </a:solidFill>
              <a:prstDash val="solid"/>
              <a:miter lim="800000"/>
            </a:ln>
            <a:effectLst/>
          </p:spPr>
          <p:txBody>
            <a:bodyPr vert="horz" wrap="square" lIns="0" rIns="0" rtlCol="0" anchor="ct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defRPr/>
              </a:pPr>
              <a:r>
                <a:rPr kumimoji="1" lang="ja-JP" altLang="en-US" sz="1100" i="0" u="none" strike="noStrike" kern="1200" cap="none" spc="0" normalizeH="0" baseline="0" noProof="0" dirty="0">
                  <a:ln>
                    <a:noFill/>
                  </a:ln>
                  <a:solidFill>
                    <a:schemeClr val="tx1">
                      <a:lumMod val="65000"/>
                      <a:lumOff val="35000"/>
                    </a:schemeClr>
                  </a:solidFill>
                  <a:effectLst>
                    <a:glow rad="127000">
                      <a:schemeClr val="bg1"/>
                    </a:glow>
                  </a:effectLst>
                  <a:uLnTx/>
                  <a:uFillTx/>
                  <a:latin typeface="Meiryo UI"/>
                  <a:ea typeface="Meiryo UI"/>
                  <a:cs typeface="Hiragino Kaku Gothic Pro W3" charset="-128"/>
                </a:rPr>
                <a:t>消込済</a:t>
              </a:r>
            </a:p>
          </p:txBody>
        </p:sp>
        <p:sp>
          <p:nvSpPr>
            <p:cNvPr id="7" name="フローチャート: 磁気ディスク 6">
              <a:extLst>
                <a:ext uri="{FF2B5EF4-FFF2-40B4-BE49-F238E27FC236}">
                  <a16:creationId xmlns:a16="http://schemas.microsoft.com/office/drawing/2014/main" id="{FE856768-E0DD-52A3-7AA0-7845CAC9EFA4}"/>
                </a:ext>
              </a:extLst>
            </p:cNvPr>
            <p:cNvSpPr/>
            <p:nvPr/>
          </p:nvSpPr>
          <p:spPr>
            <a:xfrm>
              <a:off x="2183523" y="1950122"/>
              <a:ext cx="1041856" cy="883239"/>
            </a:xfrm>
            <a:prstGeom prst="flowChartMagneticDisk">
              <a:avLst/>
            </a:prstGeom>
            <a:solidFill>
              <a:schemeClr val="bg1"/>
            </a:solidFill>
            <a:ln w="9525" cap="flat" cmpd="sng" algn="ctr">
              <a:solidFill>
                <a:sysClr val="window" lastClr="FFFFFF">
                  <a:lumMod val="50000"/>
                </a:sysClr>
              </a:solidFill>
              <a:prstDash val="solid"/>
              <a:miter lim="800000"/>
            </a:ln>
            <a:effectLst/>
          </p:spPr>
          <p:txBody>
            <a:bodyPr vert="horz" wrap="square" lIns="0" rIns="0" rtlCol="0" anchor="ct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defRPr/>
              </a:pPr>
              <a:r>
                <a:rPr lang="ja-JP" altLang="en-US" sz="1100">
                  <a:solidFill>
                    <a:schemeClr val="tx1">
                      <a:lumMod val="65000"/>
                      <a:lumOff val="35000"/>
                    </a:schemeClr>
                  </a:solidFill>
                  <a:latin typeface="Meiryo UI"/>
                  <a:ea typeface="Meiryo UI"/>
                  <a:cs typeface="Hiragino Kaku Gothic Pro W3" charset="-128"/>
                </a:rPr>
                <a:t>未消込</a:t>
              </a:r>
              <a:endParaRPr kumimoji="1" lang="ja-JP" altLang="en-US" sz="1100" i="0" u="none" strike="noStrike" kern="1200" cap="none" spc="0" normalizeH="0" baseline="0" noProof="0">
                <a:ln>
                  <a:noFill/>
                </a:ln>
                <a:solidFill>
                  <a:schemeClr val="tx1">
                    <a:lumMod val="65000"/>
                    <a:lumOff val="35000"/>
                  </a:schemeClr>
                </a:solidFill>
                <a:effectLst/>
                <a:uLnTx/>
                <a:uFillTx/>
                <a:latin typeface="Meiryo UI"/>
                <a:ea typeface="Meiryo UI"/>
                <a:cs typeface="Hiragino Kaku Gothic Pro W3" charset="-128"/>
              </a:endParaRPr>
            </a:p>
          </p:txBody>
        </p:sp>
        <p:grpSp>
          <p:nvGrpSpPr>
            <p:cNvPr id="148" name="グループ化 147">
              <a:extLst>
                <a:ext uri="{FF2B5EF4-FFF2-40B4-BE49-F238E27FC236}">
                  <a16:creationId xmlns:a16="http://schemas.microsoft.com/office/drawing/2014/main" id="{04135B28-EAEF-2922-1EF6-150ECD9CCAAD}"/>
                </a:ext>
              </a:extLst>
            </p:cNvPr>
            <p:cNvGrpSpPr/>
            <p:nvPr/>
          </p:nvGrpSpPr>
          <p:grpSpPr>
            <a:xfrm>
              <a:off x="3445667" y="1940225"/>
              <a:ext cx="1041856" cy="1476000"/>
              <a:chOff x="3515642" y="1836996"/>
              <a:chExt cx="1041856" cy="1476000"/>
            </a:xfrm>
          </p:grpSpPr>
          <p:sp>
            <p:nvSpPr>
              <p:cNvPr id="26" name="フローチャート: 磁気ディスク 25">
                <a:extLst>
                  <a:ext uri="{FF2B5EF4-FFF2-40B4-BE49-F238E27FC236}">
                    <a16:creationId xmlns:a16="http://schemas.microsoft.com/office/drawing/2014/main" id="{03018FA8-E8EA-2A06-031B-4EDF6AE9B027}"/>
                  </a:ext>
                </a:extLst>
              </p:cNvPr>
              <p:cNvSpPr/>
              <p:nvPr/>
            </p:nvSpPr>
            <p:spPr>
              <a:xfrm>
                <a:off x="3515642" y="2406785"/>
                <a:ext cx="1041856" cy="906211"/>
              </a:xfrm>
              <a:prstGeom prst="flowChartMagneticDisk">
                <a:avLst/>
              </a:prstGeom>
              <a:solidFill>
                <a:schemeClr val="bg1">
                  <a:lumMod val="85000"/>
                </a:schemeClr>
              </a:solidFill>
              <a:ln w="9525" cap="flat" cmpd="sng" algn="ctr">
                <a:solidFill>
                  <a:sysClr val="window" lastClr="FFFFFF">
                    <a:lumMod val="50000"/>
                  </a:sysClr>
                </a:solidFill>
                <a:prstDash val="solid"/>
                <a:miter lim="800000"/>
              </a:ln>
              <a:effectLst/>
            </p:spPr>
            <p:txBody>
              <a:bodyPr vert="horz" wrap="square" lIns="0" rIns="0" rtlCol="0" anchor="ct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defRPr/>
                </a:pPr>
                <a:r>
                  <a:rPr kumimoji="1" lang="ja-JP" altLang="en-US" sz="1100" i="0" u="none" strike="noStrike" kern="1200" cap="none" spc="0" normalizeH="0" baseline="0" noProof="0">
                    <a:ln>
                      <a:noFill/>
                    </a:ln>
                    <a:solidFill>
                      <a:schemeClr val="tx1">
                        <a:lumMod val="65000"/>
                        <a:lumOff val="35000"/>
                      </a:schemeClr>
                    </a:solidFill>
                    <a:effectLst>
                      <a:glow rad="127000">
                        <a:schemeClr val="bg1"/>
                      </a:glow>
                    </a:effectLst>
                    <a:uLnTx/>
                    <a:uFillTx/>
                    <a:latin typeface="Meiryo UI"/>
                    <a:ea typeface="Meiryo UI"/>
                    <a:cs typeface="Hiragino Kaku Gothic Pro W3" charset="-128"/>
                  </a:rPr>
                  <a:t>消込済</a:t>
                </a:r>
                <a:endParaRPr kumimoji="1" lang="en-US" altLang="ja-JP" sz="1100" i="0" u="none" strike="noStrike" kern="1200" cap="none" spc="0" normalizeH="0" baseline="0" noProof="0">
                  <a:ln>
                    <a:noFill/>
                  </a:ln>
                  <a:solidFill>
                    <a:schemeClr val="tx1">
                      <a:lumMod val="65000"/>
                      <a:lumOff val="35000"/>
                    </a:schemeClr>
                  </a:solidFill>
                  <a:effectLst>
                    <a:glow rad="127000">
                      <a:schemeClr val="bg1"/>
                    </a:glow>
                  </a:effectLst>
                  <a:uLnTx/>
                  <a:uFillTx/>
                  <a:latin typeface="Meiryo UI"/>
                  <a:ea typeface="Meiryo UI"/>
                  <a:cs typeface="Hiragino Kaku Gothic Pro W3" charset="-128"/>
                </a:endParaRPr>
              </a:p>
            </p:txBody>
          </p:sp>
          <p:sp>
            <p:nvSpPr>
              <p:cNvPr id="8" name="フローチャート: 磁気ディスク 7">
                <a:extLst>
                  <a:ext uri="{FF2B5EF4-FFF2-40B4-BE49-F238E27FC236}">
                    <a16:creationId xmlns:a16="http://schemas.microsoft.com/office/drawing/2014/main" id="{3BD7BEFA-BAF8-CBBA-DA81-0C388491AA87}"/>
                  </a:ext>
                </a:extLst>
              </p:cNvPr>
              <p:cNvSpPr/>
              <p:nvPr/>
            </p:nvSpPr>
            <p:spPr>
              <a:xfrm>
                <a:off x="3515642" y="1836996"/>
                <a:ext cx="1041856" cy="880941"/>
              </a:xfrm>
              <a:prstGeom prst="flowChartMagneticDisk">
                <a:avLst/>
              </a:prstGeom>
              <a:solidFill>
                <a:schemeClr val="bg1"/>
              </a:solidFill>
              <a:ln w="9525" cap="flat" cmpd="sng" algn="ctr">
                <a:solidFill>
                  <a:sysClr val="window" lastClr="FFFFFF">
                    <a:lumMod val="50000"/>
                  </a:sysClr>
                </a:solidFill>
                <a:prstDash val="solid"/>
                <a:miter lim="800000"/>
              </a:ln>
              <a:effectLst/>
            </p:spPr>
            <p:txBody>
              <a:bodyPr vert="horz" wrap="square" lIns="0" rIns="0" rtlCol="0" anchor="ct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defRPr/>
                </a:pPr>
                <a:r>
                  <a:rPr lang="ja-JP" altLang="en-US" sz="1100">
                    <a:solidFill>
                      <a:schemeClr val="tx1">
                        <a:lumMod val="65000"/>
                        <a:lumOff val="35000"/>
                      </a:schemeClr>
                    </a:solidFill>
                    <a:latin typeface="Meiryo UI"/>
                    <a:ea typeface="Meiryo UI"/>
                    <a:cs typeface="Hiragino Kaku Gothic Pro W3" charset="-128"/>
                  </a:rPr>
                  <a:t>未消込</a:t>
                </a:r>
                <a:endParaRPr kumimoji="1" lang="en-US" altLang="ja-JP" sz="1100" i="0" u="none" strike="noStrike" kern="1200" cap="none" spc="0" normalizeH="0" baseline="0" noProof="0">
                  <a:ln>
                    <a:noFill/>
                  </a:ln>
                  <a:solidFill>
                    <a:schemeClr val="tx1">
                      <a:lumMod val="65000"/>
                      <a:lumOff val="35000"/>
                    </a:schemeClr>
                  </a:solidFill>
                  <a:effectLst/>
                  <a:uLnTx/>
                  <a:uFillTx/>
                  <a:latin typeface="Meiryo UI"/>
                  <a:ea typeface="Meiryo UI"/>
                  <a:cs typeface="Hiragino Kaku Gothic Pro W3" charset="-128"/>
                </a:endParaRPr>
              </a:p>
            </p:txBody>
          </p:sp>
        </p:grpSp>
        <p:sp>
          <p:nvSpPr>
            <p:cNvPr id="35" name="正方形/長方形 34">
              <a:extLst>
                <a:ext uri="{FF2B5EF4-FFF2-40B4-BE49-F238E27FC236}">
                  <a16:creationId xmlns:a16="http://schemas.microsoft.com/office/drawing/2014/main" id="{1082A2A5-B83D-0F9A-2621-A7E5F58C2D8D}"/>
                </a:ext>
              </a:extLst>
            </p:cNvPr>
            <p:cNvSpPr/>
            <p:nvPr/>
          </p:nvSpPr>
          <p:spPr>
            <a:xfrm>
              <a:off x="5838762" y="1493500"/>
              <a:ext cx="4365569" cy="2070198"/>
            </a:xfrm>
            <a:prstGeom prst="rect">
              <a:avLst/>
            </a:prstGeom>
            <a:solidFill>
              <a:schemeClr val="bg1"/>
            </a:solidFill>
            <a:ln w="9525">
              <a:solidFill>
                <a:schemeClr val="bg1">
                  <a:lumMod val="5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t"/>
            <a:lstStyle/>
            <a:p>
              <a:pPr algn="ctr"/>
              <a:r>
                <a:rPr lang="en-US" altLang="ja-JP" sz="1200">
                  <a:solidFill>
                    <a:schemeClr val="accent4">
                      <a:lumMod val="65000"/>
                      <a:lumOff val="35000"/>
                    </a:schemeClr>
                  </a:solidFill>
                  <a:latin typeface="+mn-ea"/>
                  <a:cs typeface="Hiragino Kaku Gothic Pro W3" charset="-128"/>
                </a:rPr>
                <a:t>SAP</a:t>
              </a:r>
            </a:p>
          </p:txBody>
        </p:sp>
        <p:sp>
          <p:nvSpPr>
            <p:cNvPr id="36" name="フローチャート: 書類 35">
              <a:extLst>
                <a:ext uri="{FF2B5EF4-FFF2-40B4-BE49-F238E27FC236}">
                  <a16:creationId xmlns:a16="http://schemas.microsoft.com/office/drawing/2014/main" id="{D9898C2D-17D8-4028-2204-3E6301BDEDD4}"/>
                </a:ext>
              </a:extLst>
            </p:cNvPr>
            <p:cNvSpPr/>
            <p:nvPr/>
          </p:nvSpPr>
          <p:spPr>
            <a:xfrm>
              <a:off x="6279728" y="2130885"/>
              <a:ext cx="1038762" cy="535481"/>
            </a:xfrm>
            <a:prstGeom prst="flowChartDocument">
              <a:avLst/>
            </a:prstGeom>
            <a:solidFill>
              <a:schemeClr val="bg1"/>
            </a:solidFill>
            <a:ln w="9525" cap="flat" cmpd="sng" algn="ctr">
              <a:solidFill>
                <a:sysClr val="window" lastClr="FFFFFF">
                  <a:lumMod val="50000"/>
                </a:sysClr>
              </a:solidFill>
              <a:prstDash val="solid"/>
              <a:miter lim="800000"/>
            </a:ln>
            <a:effectLst/>
          </p:spPr>
          <p:txBody>
            <a:bodyPr vert="horz" wrap="square" lIns="0" rIns="0" rtlCol="0" anchor="ct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defRPr/>
              </a:pPr>
              <a:r>
                <a:rPr lang="ja-JP" altLang="en-US" sz="1100" b="1">
                  <a:solidFill>
                    <a:schemeClr val="tx1">
                      <a:lumMod val="65000"/>
                      <a:lumOff val="35000"/>
                    </a:schemeClr>
                  </a:solidFill>
                  <a:latin typeface="Meiryo UI"/>
                  <a:ea typeface="Meiryo UI"/>
                  <a:cs typeface="Hiragino Kaku Gothic Pro W3" charset="-128"/>
                </a:rPr>
                <a:t>請求伝票</a:t>
              </a:r>
              <a:endParaRPr kumimoji="1" lang="en-US" altLang="ja-JP" sz="1100" b="1" i="0" u="none" strike="noStrike" kern="1200" cap="none" spc="0" normalizeH="0" baseline="0" noProof="0">
                <a:ln>
                  <a:noFill/>
                </a:ln>
                <a:solidFill>
                  <a:schemeClr val="tx1">
                    <a:lumMod val="65000"/>
                    <a:lumOff val="35000"/>
                  </a:schemeClr>
                </a:solidFill>
                <a:effectLst/>
                <a:uLnTx/>
                <a:uFillTx/>
                <a:latin typeface="Meiryo UI"/>
                <a:ea typeface="Meiryo UI"/>
                <a:cs typeface="Hiragino Kaku Gothic Pro W3"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i="0" u="none" strike="noStrike" kern="1200" cap="none" spc="0" normalizeH="0" baseline="0" noProof="0">
                  <a:ln>
                    <a:noFill/>
                  </a:ln>
                  <a:solidFill>
                    <a:schemeClr val="tx1">
                      <a:lumMod val="65000"/>
                      <a:lumOff val="35000"/>
                    </a:schemeClr>
                  </a:solidFill>
                  <a:effectLst/>
                  <a:uLnTx/>
                  <a:uFillTx/>
                  <a:latin typeface="Meiryo UI"/>
                  <a:ea typeface="Meiryo UI"/>
                  <a:cs typeface="Hiragino Kaku Gothic Pro W3" charset="-128"/>
                </a:rPr>
                <a:t>売掛金</a:t>
              </a:r>
              <a:r>
                <a:rPr kumimoji="1" lang="en-US" altLang="ja-JP" sz="1000" i="0" u="none" strike="noStrike" kern="1200" cap="none" spc="0" normalizeH="0" baseline="0" noProof="0">
                  <a:ln>
                    <a:noFill/>
                  </a:ln>
                  <a:solidFill>
                    <a:schemeClr val="tx1">
                      <a:lumMod val="65000"/>
                      <a:lumOff val="35000"/>
                    </a:schemeClr>
                  </a:solidFill>
                  <a:effectLst/>
                  <a:uLnTx/>
                  <a:uFillTx/>
                  <a:latin typeface="Meiryo UI"/>
                  <a:ea typeface="Meiryo UI"/>
                  <a:cs typeface="Hiragino Kaku Gothic Pro W3" charset="-128"/>
                </a:rPr>
                <a:t>/</a:t>
              </a:r>
              <a:r>
                <a:rPr kumimoji="1" lang="ja-JP" altLang="en-US" sz="1000" i="0" u="none" strike="noStrike" kern="1200" cap="none" spc="0" normalizeH="0" baseline="0" noProof="0">
                  <a:ln>
                    <a:noFill/>
                  </a:ln>
                  <a:solidFill>
                    <a:schemeClr val="tx1">
                      <a:lumMod val="65000"/>
                      <a:lumOff val="35000"/>
                    </a:schemeClr>
                  </a:solidFill>
                  <a:effectLst/>
                  <a:uLnTx/>
                  <a:uFillTx/>
                  <a:latin typeface="Meiryo UI"/>
                  <a:ea typeface="Meiryo UI"/>
                  <a:cs typeface="Hiragino Kaku Gothic Pro W3" charset="-128"/>
                </a:rPr>
                <a:t>売掛仮</a:t>
              </a:r>
            </a:p>
          </p:txBody>
        </p:sp>
        <p:sp>
          <p:nvSpPr>
            <p:cNvPr id="37" name="フローチャート: 書類 36">
              <a:extLst>
                <a:ext uri="{FF2B5EF4-FFF2-40B4-BE49-F238E27FC236}">
                  <a16:creationId xmlns:a16="http://schemas.microsoft.com/office/drawing/2014/main" id="{2286A525-F0FB-9B2F-6487-6C5E31406D7F}"/>
                </a:ext>
              </a:extLst>
            </p:cNvPr>
            <p:cNvSpPr/>
            <p:nvPr/>
          </p:nvSpPr>
          <p:spPr>
            <a:xfrm>
              <a:off x="7502165" y="2131725"/>
              <a:ext cx="1038762" cy="533801"/>
            </a:xfrm>
            <a:prstGeom prst="flowChartDocument">
              <a:avLst/>
            </a:prstGeom>
            <a:solidFill>
              <a:schemeClr val="bg1"/>
            </a:solidFill>
            <a:ln w="9525" cap="flat" cmpd="sng" algn="ctr">
              <a:solidFill>
                <a:sysClr val="window" lastClr="FFFFFF">
                  <a:lumMod val="50000"/>
                </a:sysClr>
              </a:solidFill>
              <a:prstDash val="solid"/>
              <a:miter lim="800000"/>
            </a:ln>
            <a:effectLst/>
          </p:spPr>
          <p:txBody>
            <a:bodyPr vert="horz" wrap="square" lIns="0" rIns="0" rtlCol="0" anchor="ct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defRPr/>
              </a:pPr>
              <a:r>
                <a:rPr kumimoji="1" lang="ja-JP" altLang="en-US" sz="1100" b="1" i="0" u="none" strike="noStrike" kern="1200" cap="none" spc="0" normalizeH="0" baseline="0" noProof="0">
                  <a:ln>
                    <a:noFill/>
                  </a:ln>
                  <a:solidFill>
                    <a:schemeClr val="tx1">
                      <a:lumMod val="65000"/>
                      <a:lumOff val="35000"/>
                    </a:schemeClr>
                  </a:solidFill>
                  <a:effectLst/>
                  <a:uLnTx/>
                  <a:uFillTx/>
                  <a:latin typeface="Meiryo UI"/>
                  <a:ea typeface="Meiryo UI"/>
                  <a:cs typeface="Hiragino Kaku Gothic Pro W3" charset="-128"/>
                </a:rPr>
                <a:t>入金伝票</a:t>
              </a:r>
              <a:endParaRPr kumimoji="1" lang="en-US" altLang="ja-JP" sz="1100" b="1" i="0" u="none" strike="noStrike" kern="1200" cap="none" spc="0" normalizeH="0" baseline="0" noProof="0">
                <a:ln>
                  <a:noFill/>
                </a:ln>
                <a:solidFill>
                  <a:schemeClr val="tx1">
                    <a:lumMod val="65000"/>
                    <a:lumOff val="35000"/>
                  </a:schemeClr>
                </a:solidFill>
                <a:effectLst/>
                <a:uLnTx/>
                <a:uFillTx/>
                <a:latin typeface="Meiryo UI"/>
                <a:ea typeface="Meiryo UI"/>
                <a:cs typeface="Hiragino Kaku Gothic Pro W3"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i="0" u="none" strike="noStrike" kern="1200" cap="none" spc="0" normalizeH="0" baseline="0" noProof="0">
                  <a:ln>
                    <a:noFill/>
                  </a:ln>
                  <a:solidFill>
                    <a:schemeClr val="tx1">
                      <a:lumMod val="65000"/>
                      <a:lumOff val="35000"/>
                    </a:schemeClr>
                  </a:solidFill>
                  <a:effectLst/>
                  <a:uLnTx/>
                  <a:uFillTx/>
                  <a:latin typeface="Meiryo UI"/>
                  <a:ea typeface="Meiryo UI"/>
                  <a:cs typeface="Hiragino Kaku Gothic Pro W3" charset="-128"/>
                </a:rPr>
                <a:t>預金</a:t>
              </a:r>
              <a:r>
                <a:rPr kumimoji="1" lang="en-US" altLang="ja-JP" sz="1000" i="0" u="none" strike="noStrike" kern="1200" cap="none" spc="0" normalizeH="0" baseline="0" noProof="0">
                  <a:ln>
                    <a:noFill/>
                  </a:ln>
                  <a:solidFill>
                    <a:schemeClr val="tx1">
                      <a:lumMod val="65000"/>
                      <a:lumOff val="35000"/>
                    </a:schemeClr>
                  </a:solidFill>
                  <a:effectLst/>
                  <a:uLnTx/>
                  <a:uFillTx/>
                  <a:latin typeface="Meiryo UI"/>
                  <a:ea typeface="Meiryo UI"/>
                  <a:cs typeface="Hiragino Kaku Gothic Pro W3" charset="-128"/>
                </a:rPr>
                <a:t>/</a:t>
              </a:r>
              <a:r>
                <a:rPr kumimoji="1" lang="ja-JP" altLang="en-US" sz="1000" i="0" u="none" strike="noStrike" kern="1200" cap="none" spc="0" normalizeH="0" baseline="0" noProof="0">
                  <a:ln>
                    <a:noFill/>
                  </a:ln>
                  <a:solidFill>
                    <a:schemeClr val="tx1">
                      <a:lumMod val="65000"/>
                      <a:lumOff val="35000"/>
                    </a:schemeClr>
                  </a:solidFill>
                  <a:effectLst/>
                  <a:uLnTx/>
                  <a:uFillTx/>
                  <a:latin typeface="Meiryo UI"/>
                  <a:ea typeface="Meiryo UI"/>
                  <a:cs typeface="Hiragino Kaku Gothic Pro W3" charset="-128"/>
                </a:rPr>
                <a:t>仮受金</a:t>
              </a:r>
            </a:p>
          </p:txBody>
        </p:sp>
        <p:sp>
          <p:nvSpPr>
            <p:cNvPr id="38" name="フローチャート: 書類 37">
              <a:extLst>
                <a:ext uri="{FF2B5EF4-FFF2-40B4-BE49-F238E27FC236}">
                  <a16:creationId xmlns:a16="http://schemas.microsoft.com/office/drawing/2014/main" id="{F782DE0D-92C3-FBC9-17E3-23C227033C0F}"/>
                </a:ext>
              </a:extLst>
            </p:cNvPr>
            <p:cNvSpPr/>
            <p:nvPr/>
          </p:nvSpPr>
          <p:spPr>
            <a:xfrm>
              <a:off x="6279728" y="2826954"/>
              <a:ext cx="1038762" cy="535481"/>
            </a:xfrm>
            <a:prstGeom prst="flowChartDocument">
              <a:avLst/>
            </a:prstGeom>
            <a:solidFill>
              <a:schemeClr val="bg1">
                <a:lumMod val="95000"/>
              </a:schemeClr>
            </a:solidFill>
            <a:ln w="9525" cap="flat" cmpd="sng" algn="ctr">
              <a:solidFill>
                <a:schemeClr val="bg1">
                  <a:lumMod val="75000"/>
                </a:schemeClr>
              </a:solidFill>
              <a:prstDash val="dash"/>
              <a:miter lim="800000"/>
            </a:ln>
            <a:effectLst/>
          </p:spPr>
          <p:txBody>
            <a:bodyPr vert="horz" wrap="square" lIns="0" rIns="0" rtlCol="0" anchor="ct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defRPr/>
              </a:pPr>
              <a:r>
                <a:rPr lang="ja-JP" altLang="en-US" sz="1100" b="1">
                  <a:solidFill>
                    <a:schemeClr val="bg1">
                      <a:lumMod val="75000"/>
                    </a:schemeClr>
                  </a:solidFill>
                  <a:latin typeface="Meiryo UI"/>
                  <a:ea typeface="Meiryo UI"/>
                  <a:cs typeface="Hiragino Kaku Gothic Pro W3" charset="-128"/>
                </a:rPr>
                <a:t>請求伝票</a:t>
              </a:r>
              <a:endParaRPr kumimoji="1" lang="en-US" altLang="ja-JP" sz="1100" b="1" i="0" u="none" strike="noStrike" kern="1200" cap="none" spc="0" normalizeH="0" baseline="0" noProof="0">
                <a:ln>
                  <a:noFill/>
                </a:ln>
                <a:solidFill>
                  <a:schemeClr val="bg1">
                    <a:lumMod val="75000"/>
                  </a:schemeClr>
                </a:solidFill>
                <a:effectLst/>
                <a:uLnTx/>
                <a:uFillTx/>
                <a:latin typeface="Meiryo UI"/>
                <a:ea typeface="Meiryo UI"/>
                <a:cs typeface="Hiragino Kaku Gothic Pro W3"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i="0" u="none" strike="noStrike" kern="1200" cap="none" spc="0" normalizeH="0" baseline="0" noProof="0">
                  <a:ln>
                    <a:noFill/>
                  </a:ln>
                  <a:solidFill>
                    <a:schemeClr val="bg1">
                      <a:lumMod val="75000"/>
                    </a:schemeClr>
                  </a:solidFill>
                  <a:effectLst/>
                  <a:uLnTx/>
                  <a:uFillTx/>
                  <a:latin typeface="Meiryo UI"/>
                  <a:ea typeface="Meiryo UI"/>
                  <a:cs typeface="Hiragino Kaku Gothic Pro W3" charset="-128"/>
                </a:rPr>
                <a:t>売掛金</a:t>
              </a:r>
              <a:r>
                <a:rPr kumimoji="1" lang="en-US" altLang="ja-JP" sz="1000" i="0" u="none" strike="noStrike" kern="1200" cap="none" spc="0" normalizeH="0" baseline="0" noProof="0">
                  <a:ln>
                    <a:noFill/>
                  </a:ln>
                  <a:solidFill>
                    <a:schemeClr val="bg1">
                      <a:lumMod val="75000"/>
                    </a:schemeClr>
                  </a:solidFill>
                  <a:effectLst/>
                  <a:uLnTx/>
                  <a:uFillTx/>
                  <a:latin typeface="Meiryo UI"/>
                  <a:ea typeface="Meiryo UI"/>
                  <a:cs typeface="Hiragino Kaku Gothic Pro W3" charset="-128"/>
                </a:rPr>
                <a:t>/</a:t>
              </a:r>
              <a:r>
                <a:rPr kumimoji="1" lang="ja-JP" altLang="en-US" sz="1000" i="0" u="none" strike="noStrike" kern="1200" cap="none" spc="0" normalizeH="0" baseline="0" noProof="0">
                  <a:ln>
                    <a:noFill/>
                  </a:ln>
                  <a:solidFill>
                    <a:schemeClr val="bg1">
                      <a:lumMod val="75000"/>
                    </a:schemeClr>
                  </a:solidFill>
                  <a:effectLst/>
                  <a:uLnTx/>
                  <a:uFillTx/>
                  <a:latin typeface="Meiryo UI"/>
                  <a:ea typeface="Meiryo UI"/>
                  <a:cs typeface="Hiragino Kaku Gothic Pro W3" charset="-128"/>
                </a:rPr>
                <a:t>売掛仮</a:t>
              </a:r>
            </a:p>
          </p:txBody>
        </p:sp>
        <p:sp>
          <p:nvSpPr>
            <p:cNvPr id="39" name="フローチャート: 書類 38">
              <a:extLst>
                <a:ext uri="{FF2B5EF4-FFF2-40B4-BE49-F238E27FC236}">
                  <a16:creationId xmlns:a16="http://schemas.microsoft.com/office/drawing/2014/main" id="{2636F471-F8DE-6EF8-B35F-D1BC93950EFC}"/>
                </a:ext>
              </a:extLst>
            </p:cNvPr>
            <p:cNvSpPr/>
            <p:nvPr/>
          </p:nvSpPr>
          <p:spPr>
            <a:xfrm>
              <a:off x="8724603" y="2824553"/>
              <a:ext cx="1038762" cy="537882"/>
            </a:xfrm>
            <a:prstGeom prst="flowChartDocument">
              <a:avLst/>
            </a:prstGeom>
            <a:solidFill>
              <a:schemeClr val="bg1">
                <a:lumMod val="95000"/>
              </a:schemeClr>
            </a:solidFill>
            <a:ln w="9525" cap="flat" cmpd="sng" algn="ctr">
              <a:solidFill>
                <a:schemeClr val="bg1">
                  <a:lumMod val="75000"/>
                </a:schemeClr>
              </a:solidFill>
              <a:prstDash val="dash"/>
              <a:miter lim="800000"/>
            </a:ln>
            <a:effectLst/>
          </p:spPr>
          <p:txBody>
            <a:bodyPr vert="horz" wrap="square" lIns="0" rIns="0" rtlCol="0" anchor="ct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1" i="0" u="none" strike="noStrike" kern="1200" cap="none" spc="0" normalizeH="0" baseline="0" noProof="0">
                  <a:ln>
                    <a:noFill/>
                  </a:ln>
                  <a:solidFill>
                    <a:schemeClr val="bg1">
                      <a:lumMod val="75000"/>
                    </a:schemeClr>
                  </a:solidFill>
                  <a:effectLst/>
                  <a:uLnTx/>
                  <a:uFillTx/>
                  <a:latin typeface="Meiryo UI"/>
                  <a:ea typeface="Meiryo UI"/>
                  <a:cs typeface="Hiragino Kaku Gothic Pro W3" charset="-128"/>
                </a:rPr>
                <a:t>消込伝票</a:t>
              </a:r>
              <a:endParaRPr kumimoji="1" lang="en-US" altLang="ja-JP" sz="1100" b="1" i="0" u="none" strike="noStrike" kern="1200" cap="none" spc="0" normalizeH="0" baseline="0" noProof="0">
                <a:ln>
                  <a:noFill/>
                </a:ln>
                <a:solidFill>
                  <a:schemeClr val="bg1">
                    <a:lumMod val="75000"/>
                  </a:schemeClr>
                </a:solidFill>
                <a:effectLst/>
                <a:uLnTx/>
                <a:uFillTx/>
                <a:latin typeface="Meiryo UI"/>
                <a:ea typeface="Meiryo UI"/>
                <a:cs typeface="Hiragino Kaku Gothic Pro W3"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i="0" u="none" strike="noStrike" kern="1200" cap="none" spc="0" normalizeH="0" baseline="0" noProof="0">
                  <a:ln>
                    <a:noFill/>
                  </a:ln>
                  <a:solidFill>
                    <a:schemeClr val="bg1">
                      <a:lumMod val="75000"/>
                    </a:schemeClr>
                  </a:solidFill>
                  <a:effectLst/>
                  <a:uLnTx/>
                  <a:uFillTx/>
                  <a:latin typeface="Meiryo UI"/>
                  <a:ea typeface="Meiryo UI"/>
                  <a:cs typeface="Hiragino Kaku Gothic Pro W3" charset="-128"/>
                </a:rPr>
                <a:t>仮受金</a:t>
              </a:r>
              <a:r>
                <a:rPr kumimoji="1" lang="en-US" altLang="ja-JP" sz="1000" i="0" u="none" strike="noStrike" kern="1200" cap="none" spc="0" normalizeH="0" baseline="0" noProof="0">
                  <a:ln>
                    <a:noFill/>
                  </a:ln>
                  <a:solidFill>
                    <a:schemeClr val="bg1">
                      <a:lumMod val="75000"/>
                    </a:schemeClr>
                  </a:solidFill>
                  <a:effectLst/>
                  <a:uLnTx/>
                  <a:uFillTx/>
                  <a:latin typeface="Meiryo UI"/>
                  <a:ea typeface="Meiryo UI"/>
                  <a:cs typeface="Hiragino Kaku Gothic Pro W3" charset="-128"/>
                </a:rPr>
                <a:t>/</a:t>
              </a:r>
              <a:r>
                <a:rPr kumimoji="1" lang="ja-JP" altLang="en-US" sz="1000" i="0" u="none" strike="noStrike" kern="1200" cap="none" spc="0" normalizeH="0" baseline="0" noProof="0">
                  <a:ln>
                    <a:noFill/>
                  </a:ln>
                  <a:solidFill>
                    <a:schemeClr val="bg1">
                      <a:lumMod val="75000"/>
                    </a:schemeClr>
                  </a:solidFill>
                  <a:effectLst/>
                  <a:uLnTx/>
                  <a:uFillTx/>
                  <a:latin typeface="Meiryo UI"/>
                  <a:ea typeface="Meiryo UI"/>
                  <a:cs typeface="Hiragino Kaku Gothic Pro W3" charset="-128"/>
                </a:rPr>
                <a:t>売掛金</a:t>
              </a:r>
            </a:p>
          </p:txBody>
        </p:sp>
        <p:sp>
          <p:nvSpPr>
            <p:cNvPr id="40" name="フローチャート: 書類 39">
              <a:extLst>
                <a:ext uri="{FF2B5EF4-FFF2-40B4-BE49-F238E27FC236}">
                  <a16:creationId xmlns:a16="http://schemas.microsoft.com/office/drawing/2014/main" id="{95C64A55-8C80-BC44-DBE2-DB7E82E7AE2C}"/>
                </a:ext>
              </a:extLst>
            </p:cNvPr>
            <p:cNvSpPr/>
            <p:nvPr/>
          </p:nvSpPr>
          <p:spPr>
            <a:xfrm>
              <a:off x="7502165" y="2828634"/>
              <a:ext cx="1038762" cy="533801"/>
            </a:xfrm>
            <a:prstGeom prst="flowChartDocument">
              <a:avLst/>
            </a:prstGeom>
            <a:solidFill>
              <a:schemeClr val="bg1">
                <a:lumMod val="95000"/>
              </a:schemeClr>
            </a:solidFill>
            <a:ln w="9525" cap="flat" cmpd="sng" algn="ctr">
              <a:solidFill>
                <a:schemeClr val="bg1">
                  <a:lumMod val="75000"/>
                </a:schemeClr>
              </a:solidFill>
              <a:prstDash val="dash"/>
              <a:miter lim="800000"/>
            </a:ln>
            <a:effectLst/>
          </p:spPr>
          <p:txBody>
            <a:bodyPr vert="horz" wrap="square" lIns="0" rIns="0" rtlCol="0" anchor="ct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defRPr/>
              </a:pPr>
              <a:r>
                <a:rPr kumimoji="1" lang="ja-JP" altLang="en-US" sz="1100" b="1" i="0" u="none" strike="noStrike" kern="1200" cap="none" spc="0" normalizeH="0" baseline="0" noProof="0">
                  <a:ln>
                    <a:noFill/>
                  </a:ln>
                  <a:solidFill>
                    <a:schemeClr val="bg1">
                      <a:lumMod val="75000"/>
                    </a:schemeClr>
                  </a:solidFill>
                  <a:effectLst/>
                  <a:uLnTx/>
                  <a:uFillTx/>
                  <a:latin typeface="Meiryo UI"/>
                  <a:ea typeface="Meiryo UI"/>
                  <a:cs typeface="Hiragino Kaku Gothic Pro W3" charset="-128"/>
                </a:rPr>
                <a:t>入金伝票</a:t>
              </a:r>
              <a:endParaRPr kumimoji="1" lang="en-US" altLang="ja-JP" sz="1100" b="1" i="0" u="none" strike="noStrike" kern="1200" cap="none" spc="0" normalizeH="0" baseline="0" noProof="0">
                <a:ln>
                  <a:noFill/>
                </a:ln>
                <a:solidFill>
                  <a:schemeClr val="bg1">
                    <a:lumMod val="75000"/>
                  </a:schemeClr>
                </a:solidFill>
                <a:effectLst/>
                <a:uLnTx/>
                <a:uFillTx/>
                <a:latin typeface="Meiryo UI"/>
                <a:ea typeface="Meiryo UI"/>
                <a:cs typeface="Hiragino Kaku Gothic Pro W3"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i="0" u="none" strike="noStrike" kern="1200" cap="none" spc="0" normalizeH="0" baseline="0" noProof="0">
                  <a:ln>
                    <a:noFill/>
                  </a:ln>
                  <a:solidFill>
                    <a:schemeClr val="bg1">
                      <a:lumMod val="75000"/>
                    </a:schemeClr>
                  </a:solidFill>
                  <a:effectLst/>
                  <a:uLnTx/>
                  <a:uFillTx/>
                  <a:latin typeface="Meiryo UI"/>
                  <a:ea typeface="Meiryo UI"/>
                  <a:cs typeface="Hiragino Kaku Gothic Pro W3" charset="-128"/>
                </a:rPr>
                <a:t>預金</a:t>
              </a:r>
              <a:r>
                <a:rPr kumimoji="1" lang="en-US" altLang="ja-JP" sz="1000" i="0" u="none" strike="noStrike" kern="1200" cap="none" spc="0" normalizeH="0" baseline="0" noProof="0">
                  <a:ln>
                    <a:noFill/>
                  </a:ln>
                  <a:solidFill>
                    <a:schemeClr val="bg1">
                      <a:lumMod val="75000"/>
                    </a:schemeClr>
                  </a:solidFill>
                  <a:effectLst/>
                  <a:uLnTx/>
                  <a:uFillTx/>
                  <a:latin typeface="Meiryo UI"/>
                  <a:ea typeface="Meiryo UI"/>
                  <a:cs typeface="Hiragino Kaku Gothic Pro W3" charset="-128"/>
                </a:rPr>
                <a:t>/</a:t>
              </a:r>
              <a:r>
                <a:rPr kumimoji="1" lang="ja-JP" altLang="en-US" sz="1000" i="0" u="none" strike="noStrike" kern="1200" cap="none" spc="0" normalizeH="0" baseline="0" noProof="0">
                  <a:ln>
                    <a:noFill/>
                  </a:ln>
                  <a:solidFill>
                    <a:schemeClr val="bg1">
                      <a:lumMod val="75000"/>
                    </a:schemeClr>
                  </a:solidFill>
                  <a:effectLst/>
                  <a:uLnTx/>
                  <a:uFillTx/>
                  <a:latin typeface="Meiryo UI"/>
                  <a:ea typeface="Meiryo UI"/>
                  <a:cs typeface="Hiragino Kaku Gothic Pro W3" charset="-128"/>
                </a:rPr>
                <a:t>仮受金</a:t>
              </a:r>
            </a:p>
          </p:txBody>
        </p:sp>
        <p:cxnSp>
          <p:nvCxnSpPr>
            <p:cNvPr id="76" name="直線コネクタ 75">
              <a:extLst>
                <a:ext uri="{FF2B5EF4-FFF2-40B4-BE49-F238E27FC236}">
                  <a16:creationId xmlns:a16="http://schemas.microsoft.com/office/drawing/2014/main" id="{5E5109D2-FD66-B2C2-47B6-02FD8E96D1F0}"/>
                </a:ext>
              </a:extLst>
            </p:cNvPr>
            <p:cNvCxnSpPr>
              <a:cxnSpLocks/>
              <a:stCxn id="74" idx="0"/>
              <a:endCxn id="14" idx="2"/>
            </p:cNvCxnSpPr>
            <p:nvPr/>
          </p:nvCxnSpPr>
          <p:spPr>
            <a:xfrm flipH="1" flipV="1">
              <a:off x="5252351" y="3188730"/>
              <a:ext cx="556994" cy="715610"/>
            </a:xfrm>
            <a:prstGeom prst="line">
              <a:avLst/>
            </a:prstGeom>
            <a:ln>
              <a:solidFill>
                <a:schemeClr val="bg1">
                  <a:lumMod val="50000"/>
                </a:schemeClr>
              </a:solidFill>
              <a:tailEnd type="oval"/>
            </a:ln>
            <a:effectLst>
              <a:glow rad="50800">
                <a:schemeClr val="bg1"/>
              </a:glow>
            </a:effectLst>
          </p:spPr>
          <p:style>
            <a:lnRef idx="1">
              <a:schemeClr val="accent1"/>
            </a:lnRef>
            <a:fillRef idx="0">
              <a:schemeClr val="accent1"/>
            </a:fillRef>
            <a:effectRef idx="0">
              <a:schemeClr val="accent1"/>
            </a:effectRef>
            <a:fontRef idx="minor">
              <a:schemeClr val="tx1"/>
            </a:fontRef>
          </p:style>
        </p:cxnSp>
        <p:sp>
          <p:nvSpPr>
            <p:cNvPr id="132" name="正方形/長方形 131">
              <a:extLst>
                <a:ext uri="{FF2B5EF4-FFF2-40B4-BE49-F238E27FC236}">
                  <a16:creationId xmlns:a16="http://schemas.microsoft.com/office/drawing/2014/main" id="{E8D5E907-D877-0979-8A9D-806F13CAE541}"/>
                </a:ext>
              </a:extLst>
            </p:cNvPr>
            <p:cNvSpPr/>
            <p:nvPr/>
          </p:nvSpPr>
          <p:spPr>
            <a:xfrm>
              <a:off x="3333138" y="2664106"/>
              <a:ext cx="1289148" cy="804240"/>
            </a:xfrm>
            <a:prstGeom prst="rect">
              <a:avLst/>
            </a:prstGeom>
            <a:noFill/>
            <a:ln w="127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endParaRPr kumimoji="1" lang="ja-JP" altLang="en-US" sz="1400">
                <a:solidFill>
                  <a:schemeClr val="accent4">
                    <a:lumMod val="65000"/>
                    <a:lumOff val="35000"/>
                  </a:schemeClr>
                </a:solidFill>
                <a:latin typeface="+mn-ea"/>
                <a:cs typeface="Hiragino Kaku Gothic Pro W3" charset="-128"/>
              </a:endParaRPr>
            </a:p>
          </p:txBody>
        </p:sp>
        <p:sp>
          <p:nvSpPr>
            <p:cNvPr id="44" name="テキスト ボックス 43">
              <a:extLst>
                <a:ext uri="{FF2B5EF4-FFF2-40B4-BE49-F238E27FC236}">
                  <a16:creationId xmlns:a16="http://schemas.microsoft.com/office/drawing/2014/main" id="{9DD725BA-1138-FE73-03AC-B6507CEF9DA2}"/>
                </a:ext>
              </a:extLst>
            </p:cNvPr>
            <p:cNvSpPr txBox="1"/>
            <p:nvPr/>
          </p:nvSpPr>
          <p:spPr bwMode="auto">
            <a:xfrm>
              <a:off x="2309276" y="1713723"/>
              <a:ext cx="790349" cy="276999"/>
            </a:xfrm>
            <a:prstGeom prst="rect">
              <a:avLst/>
            </a:prstGeom>
            <a:noFill/>
            <a:ln w="9525">
              <a:noFill/>
              <a:miter lim="800000"/>
              <a:headEnd/>
              <a:tailEnd/>
            </a:ln>
          </p:spPr>
          <p:txBody>
            <a:bodyPr wrap="square">
              <a:spAutoFit/>
            </a:bodyPr>
            <a:lstStyle/>
            <a:p>
              <a:pPr algn="ctr"/>
              <a:r>
                <a:rPr lang="ja-JP" altLang="en-US" sz="1200">
                  <a:solidFill>
                    <a:schemeClr val="tx1">
                      <a:lumMod val="65000"/>
                      <a:lumOff val="35000"/>
                    </a:schemeClr>
                  </a:solidFill>
                  <a:effectLst>
                    <a:glow rad="88900">
                      <a:schemeClr val="bg1"/>
                    </a:glow>
                  </a:effectLst>
                </a:rPr>
                <a:t>入金</a:t>
              </a:r>
              <a:endParaRPr lang="en-US" altLang="ja-JP" sz="1200">
                <a:solidFill>
                  <a:schemeClr val="tx1">
                    <a:lumMod val="65000"/>
                    <a:lumOff val="35000"/>
                  </a:schemeClr>
                </a:solidFill>
                <a:effectLst>
                  <a:glow rad="88900">
                    <a:schemeClr val="bg1"/>
                  </a:glow>
                </a:effectLst>
              </a:endParaRPr>
            </a:p>
          </p:txBody>
        </p:sp>
        <p:sp>
          <p:nvSpPr>
            <p:cNvPr id="45" name="テキスト ボックス 44">
              <a:extLst>
                <a:ext uri="{FF2B5EF4-FFF2-40B4-BE49-F238E27FC236}">
                  <a16:creationId xmlns:a16="http://schemas.microsoft.com/office/drawing/2014/main" id="{F60DD50F-1751-E6B5-1B10-FB91EFD76C03}"/>
                </a:ext>
              </a:extLst>
            </p:cNvPr>
            <p:cNvSpPr txBox="1"/>
            <p:nvPr/>
          </p:nvSpPr>
          <p:spPr bwMode="auto">
            <a:xfrm>
              <a:off x="3571421" y="1713723"/>
              <a:ext cx="790349" cy="276999"/>
            </a:xfrm>
            <a:prstGeom prst="rect">
              <a:avLst/>
            </a:prstGeom>
            <a:noFill/>
            <a:ln w="9525">
              <a:noFill/>
              <a:miter lim="800000"/>
              <a:headEnd/>
              <a:tailEnd/>
            </a:ln>
          </p:spPr>
          <p:txBody>
            <a:bodyPr wrap="square">
              <a:spAutoFit/>
            </a:bodyPr>
            <a:lstStyle/>
            <a:p>
              <a:pPr algn="ctr"/>
              <a:r>
                <a:rPr lang="ja-JP" altLang="en-US" sz="1200">
                  <a:solidFill>
                    <a:schemeClr val="tx1">
                      <a:lumMod val="65000"/>
                      <a:lumOff val="35000"/>
                    </a:schemeClr>
                  </a:solidFill>
                  <a:effectLst>
                    <a:glow rad="88900">
                      <a:schemeClr val="bg1"/>
                    </a:glow>
                  </a:effectLst>
                </a:rPr>
                <a:t>請求</a:t>
              </a:r>
              <a:endParaRPr lang="en-US" altLang="ja-JP" sz="1200">
                <a:solidFill>
                  <a:schemeClr val="tx1">
                    <a:lumMod val="65000"/>
                    <a:lumOff val="35000"/>
                  </a:schemeClr>
                </a:solidFill>
                <a:effectLst>
                  <a:glow rad="88900">
                    <a:schemeClr val="bg1"/>
                  </a:glow>
                </a:effectLst>
              </a:endParaRPr>
            </a:p>
          </p:txBody>
        </p:sp>
        <p:sp>
          <p:nvSpPr>
            <p:cNvPr id="151" name="テキスト ボックス 150">
              <a:extLst>
                <a:ext uri="{FF2B5EF4-FFF2-40B4-BE49-F238E27FC236}">
                  <a16:creationId xmlns:a16="http://schemas.microsoft.com/office/drawing/2014/main" id="{1CA0793B-162E-16F7-52C1-7FB3F68D9A99}"/>
                </a:ext>
              </a:extLst>
            </p:cNvPr>
            <p:cNvSpPr txBox="1"/>
            <p:nvPr/>
          </p:nvSpPr>
          <p:spPr bwMode="auto">
            <a:xfrm>
              <a:off x="3516640" y="3417363"/>
              <a:ext cx="922144" cy="307777"/>
            </a:xfrm>
            <a:prstGeom prst="rect">
              <a:avLst/>
            </a:prstGeom>
            <a:noFill/>
            <a:ln w="9525">
              <a:noFill/>
              <a:miter lim="800000"/>
              <a:headEnd/>
              <a:tailEnd/>
            </a:ln>
          </p:spPr>
          <p:txBody>
            <a:bodyPr wrap="square">
              <a:spAutoFit/>
            </a:bodyPr>
            <a:lstStyle/>
            <a:p>
              <a:pPr algn="ctr"/>
              <a:r>
                <a:rPr kumimoji="1" lang="ja-JP" altLang="en-US" sz="1400" b="1">
                  <a:solidFill>
                    <a:srgbClr val="C00000"/>
                  </a:solidFill>
                  <a:effectLst>
                    <a:glow rad="127000">
                      <a:schemeClr val="bg1"/>
                    </a:glow>
                  </a:effectLst>
                  <a:latin typeface="+mn-ea"/>
                  <a:cs typeface="Hiragino Kaku Gothic Pro W3" charset="-128"/>
                </a:rPr>
                <a:t>変更対象</a:t>
              </a:r>
            </a:p>
          </p:txBody>
        </p:sp>
        <p:cxnSp>
          <p:nvCxnSpPr>
            <p:cNvPr id="79" name="直線矢印コネクタ 78">
              <a:extLst>
                <a:ext uri="{FF2B5EF4-FFF2-40B4-BE49-F238E27FC236}">
                  <a16:creationId xmlns:a16="http://schemas.microsoft.com/office/drawing/2014/main" id="{A579C6A6-15DB-918D-144C-8F3AD0C50959}"/>
                </a:ext>
              </a:extLst>
            </p:cNvPr>
            <p:cNvCxnSpPr>
              <a:cxnSpLocks/>
            </p:cNvCxnSpPr>
            <p:nvPr/>
          </p:nvCxnSpPr>
          <p:spPr>
            <a:xfrm>
              <a:off x="4487523" y="2397363"/>
              <a:ext cx="1792205"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1" name="テキスト ボックス 80">
              <a:extLst>
                <a:ext uri="{FF2B5EF4-FFF2-40B4-BE49-F238E27FC236}">
                  <a16:creationId xmlns:a16="http://schemas.microsoft.com/office/drawing/2014/main" id="{D9C52F36-0E34-A959-D6DA-59D7E5E33A28}"/>
                </a:ext>
              </a:extLst>
            </p:cNvPr>
            <p:cNvSpPr txBox="1"/>
            <p:nvPr/>
          </p:nvSpPr>
          <p:spPr bwMode="auto">
            <a:xfrm>
              <a:off x="4858350" y="2255182"/>
              <a:ext cx="788002" cy="261610"/>
            </a:xfrm>
            <a:prstGeom prst="rect">
              <a:avLst/>
            </a:prstGeom>
            <a:noFill/>
            <a:ln w="9525">
              <a:noFill/>
              <a:miter lim="800000"/>
              <a:headEnd/>
              <a:tailEnd/>
            </a:ln>
          </p:spPr>
          <p:txBody>
            <a:bodyPr wrap="square">
              <a:spAutoFit/>
            </a:bodyPr>
            <a:lstStyle/>
            <a:p>
              <a:pPr algn="ctr"/>
              <a:r>
                <a:rPr kumimoji="1" lang="ja-JP" altLang="en-US" sz="1100">
                  <a:solidFill>
                    <a:schemeClr val="tx1">
                      <a:lumMod val="65000"/>
                      <a:lumOff val="35000"/>
                    </a:schemeClr>
                  </a:solidFill>
                  <a:effectLst>
                    <a:glow rad="127000">
                      <a:schemeClr val="bg1"/>
                    </a:glow>
                  </a:effectLst>
                  <a:latin typeface="+mn-ea"/>
                  <a:cs typeface="Hiragino Kaku Gothic Pro W3" charset="-128"/>
                </a:rPr>
                <a:t>移行対象</a:t>
              </a:r>
              <a:endParaRPr kumimoji="1" lang="ja-JP" altLang="en-US" sz="1100">
                <a:solidFill>
                  <a:schemeClr val="accent4">
                    <a:lumMod val="65000"/>
                    <a:lumOff val="35000"/>
                  </a:schemeClr>
                </a:solidFill>
                <a:effectLst>
                  <a:glow rad="127000">
                    <a:schemeClr val="bg1"/>
                  </a:glow>
                </a:effectLst>
                <a:latin typeface="+mn-ea"/>
                <a:cs typeface="Hiragino Kaku Gothic Pro W3" charset="-128"/>
              </a:endParaRPr>
            </a:p>
          </p:txBody>
        </p:sp>
        <p:cxnSp>
          <p:nvCxnSpPr>
            <p:cNvPr id="13" name="直線矢印コネクタ 12">
              <a:extLst>
                <a:ext uri="{FF2B5EF4-FFF2-40B4-BE49-F238E27FC236}">
                  <a16:creationId xmlns:a16="http://schemas.microsoft.com/office/drawing/2014/main" id="{30A6486B-D83A-0FB5-7613-8FC71EF7DE28}"/>
                </a:ext>
              </a:extLst>
            </p:cNvPr>
            <p:cNvCxnSpPr>
              <a:cxnSpLocks/>
            </p:cNvCxnSpPr>
            <p:nvPr/>
          </p:nvCxnSpPr>
          <p:spPr>
            <a:xfrm>
              <a:off x="4487523" y="3054858"/>
              <a:ext cx="1792205"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FA1FF778-48FD-5DB8-1F74-B8B87FCCBD55}"/>
                </a:ext>
              </a:extLst>
            </p:cNvPr>
            <p:cNvSpPr txBox="1"/>
            <p:nvPr/>
          </p:nvSpPr>
          <p:spPr bwMode="auto">
            <a:xfrm>
              <a:off x="4775610" y="2927120"/>
              <a:ext cx="953482" cy="261610"/>
            </a:xfrm>
            <a:prstGeom prst="rect">
              <a:avLst/>
            </a:prstGeom>
            <a:noFill/>
            <a:ln w="9525">
              <a:noFill/>
              <a:miter lim="800000"/>
              <a:headEnd/>
              <a:tailEnd/>
            </a:ln>
          </p:spPr>
          <p:txBody>
            <a:bodyPr wrap="square">
              <a:spAutoFit/>
            </a:bodyPr>
            <a:lstStyle/>
            <a:p>
              <a:pPr algn="ctr"/>
              <a:r>
                <a:rPr kumimoji="1" lang="ja-JP" altLang="en-US" sz="1100">
                  <a:solidFill>
                    <a:schemeClr val="tx1">
                      <a:lumMod val="65000"/>
                      <a:lumOff val="35000"/>
                    </a:schemeClr>
                  </a:solidFill>
                  <a:effectLst>
                    <a:glow rad="127000">
                      <a:schemeClr val="bg1"/>
                    </a:glow>
                  </a:effectLst>
                  <a:latin typeface="+mn-ea"/>
                  <a:cs typeface="Hiragino Kaku Gothic Pro W3" charset="-128"/>
                </a:rPr>
                <a:t>移行対象外</a:t>
              </a:r>
              <a:endParaRPr kumimoji="1" lang="ja-JP" altLang="en-US" sz="1100">
                <a:solidFill>
                  <a:schemeClr val="accent4">
                    <a:lumMod val="65000"/>
                    <a:lumOff val="35000"/>
                  </a:schemeClr>
                </a:solidFill>
                <a:effectLst>
                  <a:glow rad="127000">
                    <a:schemeClr val="bg1"/>
                  </a:glow>
                </a:effectLst>
                <a:latin typeface="+mn-ea"/>
                <a:cs typeface="Hiragino Kaku Gothic Pro W3" charset="-128"/>
              </a:endParaRPr>
            </a:p>
          </p:txBody>
        </p:sp>
        <p:cxnSp>
          <p:nvCxnSpPr>
            <p:cNvPr id="58" name="直線コネクタ 57">
              <a:extLst>
                <a:ext uri="{FF2B5EF4-FFF2-40B4-BE49-F238E27FC236}">
                  <a16:creationId xmlns:a16="http://schemas.microsoft.com/office/drawing/2014/main" id="{83270292-9A25-E043-3331-D111A07C17E8}"/>
                </a:ext>
              </a:extLst>
            </p:cNvPr>
            <p:cNvCxnSpPr>
              <a:cxnSpLocks/>
              <a:stCxn id="4" idx="0"/>
              <a:endCxn id="151" idx="1"/>
            </p:cNvCxnSpPr>
            <p:nvPr/>
          </p:nvCxnSpPr>
          <p:spPr>
            <a:xfrm flipV="1">
              <a:off x="2881657" y="3571252"/>
              <a:ext cx="634983" cy="333088"/>
            </a:xfrm>
            <a:prstGeom prst="line">
              <a:avLst/>
            </a:prstGeom>
            <a:ln>
              <a:solidFill>
                <a:schemeClr val="bg1">
                  <a:lumMod val="50000"/>
                </a:schemeClr>
              </a:solidFill>
              <a:tailEnd type="oval"/>
            </a:ln>
            <a:effectLst>
              <a:glow rad="50800">
                <a:schemeClr val="bg1"/>
              </a:glow>
            </a:effectLst>
          </p:spPr>
          <p:style>
            <a:lnRef idx="1">
              <a:schemeClr val="accent1"/>
            </a:lnRef>
            <a:fillRef idx="0">
              <a:schemeClr val="accent1"/>
            </a:fillRef>
            <a:effectRef idx="0">
              <a:schemeClr val="accent1"/>
            </a:effectRef>
            <a:fontRef idx="minor">
              <a:schemeClr val="tx1"/>
            </a:fontRef>
          </p:style>
        </p:cxnSp>
        <p:sp>
          <p:nvSpPr>
            <p:cNvPr id="4" name="正方形/長方形 3">
              <a:extLst>
                <a:ext uri="{FF2B5EF4-FFF2-40B4-BE49-F238E27FC236}">
                  <a16:creationId xmlns:a16="http://schemas.microsoft.com/office/drawing/2014/main" id="{3039CCFE-21F2-6328-9B0D-A51E03B3DB1E}"/>
                </a:ext>
              </a:extLst>
            </p:cNvPr>
            <p:cNvSpPr/>
            <p:nvPr/>
          </p:nvSpPr>
          <p:spPr>
            <a:xfrm>
              <a:off x="2015857" y="3904340"/>
              <a:ext cx="1731600" cy="712800"/>
            </a:xfrm>
            <a:prstGeom prst="rect">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lang="en-US" altLang="ja-JP" sz="1200">
                  <a:solidFill>
                    <a:schemeClr val="accent4">
                      <a:lumMod val="65000"/>
                      <a:lumOff val="35000"/>
                    </a:schemeClr>
                  </a:solidFill>
                  <a:latin typeface="+mn-ea"/>
                  <a:cs typeface="Hiragino Kaku Gothic Pro W3" charset="-128"/>
                </a:rPr>
                <a:t>[</a:t>
              </a:r>
              <a:r>
                <a:rPr lang="ja-JP" altLang="en-US" sz="1200">
                  <a:solidFill>
                    <a:schemeClr val="accent4">
                      <a:lumMod val="65000"/>
                      <a:lumOff val="35000"/>
                    </a:schemeClr>
                  </a:solidFill>
                  <a:latin typeface="+mn-ea"/>
                  <a:cs typeface="Hiragino Kaku Gothic Pro W3" charset="-128"/>
                </a:rPr>
                <a:t>補足</a:t>
              </a:r>
              <a:r>
                <a:rPr lang="en-US" altLang="ja-JP" sz="1200">
                  <a:solidFill>
                    <a:schemeClr val="accent4">
                      <a:lumMod val="65000"/>
                      <a:lumOff val="35000"/>
                    </a:schemeClr>
                  </a:solidFill>
                  <a:latin typeface="+mn-ea"/>
                  <a:cs typeface="Hiragino Kaku Gothic Pro W3" charset="-128"/>
                </a:rPr>
                <a:t>]</a:t>
              </a:r>
            </a:p>
            <a:p>
              <a:r>
                <a:rPr kumimoji="1" lang="ja-JP" altLang="en-US" sz="1200">
                  <a:solidFill>
                    <a:schemeClr val="accent4">
                      <a:lumMod val="65000"/>
                      <a:lumOff val="35000"/>
                    </a:schemeClr>
                  </a:solidFill>
                  <a:latin typeface="+mn-ea"/>
                  <a:cs typeface="Hiragino Kaku Gothic Pro W3" charset="-128"/>
                </a:rPr>
                <a:t>変更には</a:t>
              </a:r>
              <a:r>
                <a:rPr kumimoji="1" lang="ja-JP" altLang="en-US" sz="1200" b="1">
                  <a:solidFill>
                    <a:schemeClr val="accent4">
                      <a:lumMod val="65000"/>
                      <a:lumOff val="35000"/>
                    </a:schemeClr>
                  </a:solidFill>
                  <a:latin typeface="+mn-ea"/>
                  <a:cs typeface="Hiragino Kaku Gothic Pro W3" charset="-128"/>
                </a:rPr>
                <a:t>①請求額変更</a:t>
              </a:r>
              <a:r>
                <a:rPr lang="ja-JP" altLang="en-US" sz="1200">
                  <a:solidFill>
                    <a:schemeClr val="accent4">
                      <a:lumMod val="65000"/>
                      <a:lumOff val="35000"/>
                    </a:schemeClr>
                  </a:solidFill>
                  <a:latin typeface="+mn-ea"/>
                  <a:cs typeface="Hiragino Kaku Gothic Pro W3" charset="-128"/>
                </a:rPr>
                <a:t>や</a:t>
              </a:r>
              <a:r>
                <a:rPr kumimoji="1" lang="ja-JP" altLang="en-US" sz="1200" b="1">
                  <a:solidFill>
                    <a:schemeClr val="accent4">
                      <a:lumMod val="65000"/>
                      <a:lumOff val="35000"/>
                    </a:schemeClr>
                  </a:solidFill>
                  <a:latin typeface="+mn-ea"/>
                  <a:cs typeface="Hiragino Kaku Gothic Pro W3" charset="-128"/>
                </a:rPr>
                <a:t>②誤消込修正</a:t>
              </a:r>
              <a:r>
                <a:rPr lang="ja-JP" altLang="en-US" sz="1200">
                  <a:solidFill>
                    <a:schemeClr val="accent4">
                      <a:lumMod val="65000"/>
                      <a:lumOff val="35000"/>
                    </a:schemeClr>
                  </a:solidFill>
                  <a:latin typeface="+mn-ea"/>
                  <a:cs typeface="Hiragino Kaku Gothic Pro W3" charset="-128"/>
                </a:rPr>
                <a:t>等</a:t>
              </a:r>
              <a:r>
                <a:rPr kumimoji="1" lang="ja-JP" altLang="en-US" sz="1200">
                  <a:solidFill>
                    <a:schemeClr val="accent4">
                      <a:lumMod val="65000"/>
                      <a:lumOff val="35000"/>
                    </a:schemeClr>
                  </a:solidFill>
                  <a:latin typeface="+mn-ea"/>
                  <a:cs typeface="Hiragino Kaku Gothic Pro W3" charset="-128"/>
                </a:rPr>
                <a:t>がある</a:t>
              </a:r>
              <a:endParaRPr kumimoji="1" lang="en-US" altLang="ja-JP" sz="1200">
                <a:solidFill>
                  <a:schemeClr val="accent4">
                    <a:lumMod val="65000"/>
                    <a:lumOff val="35000"/>
                  </a:schemeClr>
                </a:solidFill>
                <a:latin typeface="+mn-ea"/>
                <a:cs typeface="Hiragino Kaku Gothic Pro W3" charset="-128"/>
              </a:endParaRPr>
            </a:p>
          </p:txBody>
        </p:sp>
        <p:sp>
          <p:nvSpPr>
            <p:cNvPr id="74" name="正方形/長方形 73">
              <a:extLst>
                <a:ext uri="{FF2B5EF4-FFF2-40B4-BE49-F238E27FC236}">
                  <a16:creationId xmlns:a16="http://schemas.microsoft.com/office/drawing/2014/main" id="{B4787E98-2DC7-9622-4AC0-8E36BB54B659}"/>
                </a:ext>
              </a:extLst>
            </p:cNvPr>
            <p:cNvSpPr/>
            <p:nvPr/>
          </p:nvSpPr>
          <p:spPr>
            <a:xfrm>
              <a:off x="4943001" y="3904340"/>
              <a:ext cx="1732688" cy="714173"/>
            </a:xfrm>
            <a:prstGeom prst="rect">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lang="en-US" altLang="ja-JP" sz="1200">
                  <a:solidFill>
                    <a:schemeClr val="accent4">
                      <a:lumMod val="65000"/>
                      <a:lumOff val="35000"/>
                    </a:schemeClr>
                  </a:solidFill>
                  <a:latin typeface="+mn-ea"/>
                  <a:cs typeface="Hiragino Kaku Gothic Pro W3" charset="-128"/>
                </a:rPr>
                <a:t>[</a:t>
              </a:r>
              <a:r>
                <a:rPr lang="ja-JP" altLang="en-US" sz="1200">
                  <a:solidFill>
                    <a:schemeClr val="accent4">
                      <a:lumMod val="65000"/>
                      <a:lumOff val="35000"/>
                    </a:schemeClr>
                  </a:solidFill>
                  <a:latin typeface="+mn-ea"/>
                  <a:cs typeface="Hiragino Kaku Gothic Pro W3" charset="-128"/>
                </a:rPr>
                <a:t>移行制約</a:t>
              </a:r>
              <a:r>
                <a:rPr lang="en-US" altLang="ja-JP" sz="1200">
                  <a:solidFill>
                    <a:schemeClr val="accent4">
                      <a:lumMod val="65000"/>
                      <a:lumOff val="35000"/>
                    </a:schemeClr>
                  </a:solidFill>
                  <a:latin typeface="+mn-ea"/>
                  <a:cs typeface="Hiragino Kaku Gothic Pro W3" charset="-128"/>
                </a:rPr>
                <a:t>]</a:t>
              </a:r>
            </a:p>
            <a:p>
              <a:r>
                <a:rPr lang="ja-JP" altLang="en-US" sz="1200">
                  <a:solidFill>
                    <a:schemeClr val="accent4">
                      <a:lumMod val="65000"/>
                      <a:lumOff val="35000"/>
                    </a:schemeClr>
                  </a:solidFill>
                  <a:latin typeface="+mn-ea"/>
                  <a:cs typeface="Hiragino Kaku Gothic Pro W3" charset="-128"/>
                </a:rPr>
                <a:t>消込済債権に関するデータは移行対象外となる</a:t>
              </a:r>
              <a:endParaRPr lang="en-US" altLang="ja-JP" sz="1200">
                <a:solidFill>
                  <a:schemeClr val="accent4">
                    <a:lumMod val="65000"/>
                    <a:lumOff val="35000"/>
                  </a:schemeClr>
                </a:solidFill>
                <a:latin typeface="+mn-ea"/>
                <a:cs typeface="Hiragino Kaku Gothic Pro W3" charset="-128"/>
              </a:endParaRPr>
            </a:p>
          </p:txBody>
        </p:sp>
      </p:grpSp>
      <p:grpSp>
        <p:nvGrpSpPr>
          <p:cNvPr id="65" name="グループ化 64">
            <a:extLst>
              <a:ext uri="{FF2B5EF4-FFF2-40B4-BE49-F238E27FC236}">
                <a16:creationId xmlns:a16="http://schemas.microsoft.com/office/drawing/2014/main" id="{6F01E838-B4E7-9083-087C-8566BD1E036D}"/>
              </a:ext>
            </a:extLst>
          </p:cNvPr>
          <p:cNvGrpSpPr/>
          <p:nvPr/>
        </p:nvGrpSpPr>
        <p:grpSpPr>
          <a:xfrm>
            <a:off x="1994541" y="4851875"/>
            <a:ext cx="8209791" cy="788354"/>
            <a:chOff x="3097574" y="5659379"/>
            <a:chExt cx="9440855" cy="984634"/>
          </a:xfrm>
        </p:grpSpPr>
        <p:sp>
          <p:nvSpPr>
            <p:cNvPr id="66" name="正方形/長方形 65">
              <a:extLst>
                <a:ext uri="{FF2B5EF4-FFF2-40B4-BE49-F238E27FC236}">
                  <a16:creationId xmlns:a16="http://schemas.microsoft.com/office/drawing/2014/main" id="{9E4CAC42-ACB8-C7C2-2C2C-86C5857E313C}"/>
                </a:ext>
              </a:extLst>
            </p:cNvPr>
            <p:cNvSpPr/>
            <p:nvPr/>
          </p:nvSpPr>
          <p:spPr>
            <a:xfrm>
              <a:off x="3097574" y="5659379"/>
              <a:ext cx="1104328" cy="984634"/>
            </a:xfrm>
            <a:prstGeom prst="rect">
              <a:avLst/>
            </a:prstGeom>
            <a:solidFill>
              <a:srgbClr val="FEE8E9"/>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400" b="1">
                  <a:solidFill>
                    <a:schemeClr val="accent4">
                      <a:lumMod val="65000"/>
                      <a:lumOff val="35000"/>
                    </a:schemeClr>
                  </a:solidFill>
                  <a:latin typeface="+mn-ea"/>
                  <a:cs typeface="Hiragino Kaku Gothic Pro W3" charset="-128"/>
                </a:rPr>
                <a:t>定義</a:t>
              </a:r>
              <a:endParaRPr lang="en-US" altLang="ja-JP" sz="1400" b="1">
                <a:solidFill>
                  <a:schemeClr val="accent4">
                    <a:lumMod val="65000"/>
                    <a:lumOff val="35000"/>
                  </a:schemeClr>
                </a:solidFill>
                <a:latin typeface="+mn-ea"/>
                <a:cs typeface="Hiragino Kaku Gothic Pro W3" charset="-128"/>
              </a:endParaRPr>
            </a:p>
          </p:txBody>
        </p:sp>
        <p:sp>
          <p:nvSpPr>
            <p:cNvPr id="67" name="正方形/長方形 66">
              <a:extLst>
                <a:ext uri="{FF2B5EF4-FFF2-40B4-BE49-F238E27FC236}">
                  <a16:creationId xmlns:a16="http://schemas.microsoft.com/office/drawing/2014/main" id="{25154022-B444-B80B-2FD0-15D9874EBABD}"/>
                </a:ext>
              </a:extLst>
            </p:cNvPr>
            <p:cNvSpPr/>
            <p:nvPr/>
          </p:nvSpPr>
          <p:spPr>
            <a:xfrm>
              <a:off x="4201903" y="5659379"/>
              <a:ext cx="8336526" cy="984634"/>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357188" indent="-190500">
                <a:buFont typeface="Wingdings" panose="05000000000000000000" pitchFamily="2" charset="2"/>
                <a:buChar char="ü"/>
              </a:pPr>
              <a:r>
                <a:rPr lang="ja-JP" altLang="en-US" sz="1400">
                  <a:solidFill>
                    <a:schemeClr val="tx1">
                      <a:lumMod val="65000"/>
                      <a:lumOff val="35000"/>
                    </a:schemeClr>
                  </a:solidFill>
                  <a:latin typeface="+mn-ea"/>
                  <a:ea typeface="+mn-ea"/>
                </a:rPr>
                <a:t>過渡期業務とは、消込済であるため移行しない債権に対し、何らかの変更を加える業務</a:t>
              </a:r>
              <a:r>
                <a:rPr kumimoji="1" lang="ja-JP" altLang="en-US" sz="1400">
                  <a:solidFill>
                    <a:schemeClr val="accent4">
                      <a:lumMod val="65000"/>
                      <a:lumOff val="35000"/>
                    </a:schemeClr>
                  </a:solidFill>
                  <a:latin typeface="+mn-ea"/>
                  <a:cs typeface="Hiragino Kaku Gothic Pro W3" charset="-128"/>
                </a:rPr>
                <a:t>である</a:t>
              </a:r>
              <a:endParaRPr lang="ja-JP" altLang="en-US" sz="1400">
                <a:solidFill>
                  <a:schemeClr val="accent4">
                    <a:lumMod val="65000"/>
                    <a:lumOff val="35000"/>
                  </a:schemeClr>
                </a:solidFill>
                <a:latin typeface="+mn-ea"/>
                <a:cs typeface="Hiragino Kaku Gothic Pro W3" charset="-128"/>
              </a:endParaRPr>
            </a:p>
          </p:txBody>
        </p:sp>
      </p:grpSp>
      <p:sp>
        <p:nvSpPr>
          <p:cNvPr id="75" name="正方形/長方形 74">
            <a:extLst>
              <a:ext uri="{FF2B5EF4-FFF2-40B4-BE49-F238E27FC236}">
                <a16:creationId xmlns:a16="http://schemas.microsoft.com/office/drawing/2014/main" id="{A175443E-4930-EF1B-3F0D-0B2957030CCA}"/>
              </a:ext>
            </a:extLst>
          </p:cNvPr>
          <p:cNvSpPr/>
          <p:nvPr/>
        </p:nvSpPr>
        <p:spPr>
          <a:xfrm>
            <a:off x="1275823" y="6084163"/>
            <a:ext cx="9649036" cy="21975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400">
                <a:solidFill>
                  <a:srgbClr val="3797AE"/>
                </a:solidFill>
                <a:latin typeface="+mn-ea"/>
                <a:cs typeface="Hiragino Kaku Gothic Pro W3" charset="-128"/>
              </a:rPr>
              <a:t>次スライド以降に、</a:t>
            </a:r>
            <a:r>
              <a:rPr lang="ja-JP" altLang="en-US" sz="1400" b="1">
                <a:solidFill>
                  <a:srgbClr val="3797AE"/>
                </a:solidFill>
                <a:latin typeface="+mn-ea"/>
                <a:cs typeface="Hiragino Kaku Gothic Pro W3" charset="-128"/>
              </a:rPr>
              <a:t>①請求額変更・②誤消込修正</a:t>
            </a:r>
            <a:r>
              <a:rPr lang="ja-JP" altLang="en-US" sz="1400">
                <a:solidFill>
                  <a:srgbClr val="3797AE"/>
                </a:solidFill>
                <a:latin typeface="+mn-ea"/>
                <a:cs typeface="Hiragino Kaku Gothic Pro W3" charset="-128"/>
              </a:rPr>
              <a:t>を例とした通常業務と過渡期業務の比較を示し、ツールの用途を詳述する</a:t>
            </a:r>
          </a:p>
        </p:txBody>
      </p:sp>
      <p:cxnSp>
        <p:nvCxnSpPr>
          <p:cNvPr id="80" name="直線コネクタ 79">
            <a:extLst>
              <a:ext uri="{FF2B5EF4-FFF2-40B4-BE49-F238E27FC236}">
                <a16:creationId xmlns:a16="http://schemas.microsoft.com/office/drawing/2014/main" id="{24F38098-24A5-F943-4A77-B41ABEAE2957}"/>
              </a:ext>
            </a:extLst>
          </p:cNvPr>
          <p:cNvCxnSpPr>
            <a:cxnSpLocks/>
          </p:cNvCxnSpPr>
          <p:nvPr/>
        </p:nvCxnSpPr>
        <p:spPr>
          <a:xfrm>
            <a:off x="1583961" y="5900464"/>
            <a:ext cx="903276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51173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2" name="直線矢印コネクタ 71">
            <a:extLst>
              <a:ext uri="{FF2B5EF4-FFF2-40B4-BE49-F238E27FC236}">
                <a16:creationId xmlns:a16="http://schemas.microsoft.com/office/drawing/2014/main" id="{BABC7DB1-A646-5FBB-DE2C-9BF2750A4F8F}"/>
              </a:ext>
            </a:extLst>
          </p:cNvPr>
          <p:cNvCxnSpPr>
            <a:cxnSpLocks/>
            <a:endCxn id="70" idx="0"/>
          </p:cNvCxnSpPr>
          <p:nvPr/>
        </p:nvCxnSpPr>
        <p:spPr>
          <a:xfrm>
            <a:off x="7018845" y="4747316"/>
            <a:ext cx="0" cy="721034"/>
          </a:xfrm>
          <a:prstGeom prst="straightConnector1">
            <a:avLst/>
          </a:prstGeom>
          <a:ln>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 name="タイトル 4">
            <a:extLst>
              <a:ext uri="{FF2B5EF4-FFF2-40B4-BE49-F238E27FC236}">
                <a16:creationId xmlns:a16="http://schemas.microsoft.com/office/drawing/2014/main" id="{3D945F68-DFAE-49C4-841B-8F39A5D3C2B7}"/>
              </a:ext>
            </a:extLst>
          </p:cNvPr>
          <p:cNvSpPr>
            <a:spLocks noGrp="1"/>
          </p:cNvSpPr>
          <p:nvPr>
            <p:ph type="title"/>
          </p:nvPr>
        </p:nvSpPr>
        <p:spPr>
          <a:xfrm>
            <a:off x="203200" y="152403"/>
            <a:ext cx="9931400" cy="379413"/>
          </a:xfrm>
        </p:spPr>
        <p:txBody>
          <a:bodyPr/>
          <a:lstStyle/>
          <a:p>
            <a:r>
              <a:rPr lang="ja-JP" altLang="en-US">
                <a:solidFill>
                  <a:schemeClr val="tx1">
                    <a:lumMod val="65000"/>
                    <a:lumOff val="35000"/>
                  </a:schemeClr>
                </a:solidFill>
                <a:latin typeface="+mn-ea"/>
                <a:ea typeface="+mn-ea"/>
              </a:rPr>
              <a:t>過渡期伝票作成ツール　</a:t>
            </a:r>
            <a:r>
              <a:rPr lang="en-US" altLang="ja-JP">
                <a:solidFill>
                  <a:schemeClr val="tx1">
                    <a:lumMod val="65000"/>
                    <a:lumOff val="35000"/>
                  </a:schemeClr>
                </a:solidFill>
                <a:latin typeface="+mn-ea"/>
                <a:ea typeface="+mn-ea"/>
              </a:rPr>
              <a:t>– </a:t>
            </a:r>
            <a:r>
              <a:rPr lang="ja-JP" altLang="en-US">
                <a:solidFill>
                  <a:schemeClr val="tx1">
                    <a:lumMod val="65000"/>
                    <a:lumOff val="35000"/>
                  </a:schemeClr>
                </a:solidFill>
                <a:latin typeface="+mn-ea"/>
                <a:ea typeface="+mn-ea"/>
              </a:rPr>
              <a:t>背景</a:t>
            </a:r>
            <a:r>
              <a:rPr lang="en-US" altLang="ja-JP">
                <a:solidFill>
                  <a:schemeClr val="tx1">
                    <a:lumMod val="65000"/>
                    <a:lumOff val="35000"/>
                  </a:schemeClr>
                </a:solidFill>
                <a:latin typeface="+mn-ea"/>
                <a:ea typeface="+mn-ea"/>
              </a:rPr>
              <a:t>/</a:t>
            </a:r>
            <a:r>
              <a:rPr lang="ja-JP" altLang="en-US">
                <a:solidFill>
                  <a:schemeClr val="tx1">
                    <a:lumMod val="65000"/>
                    <a:lumOff val="35000"/>
                  </a:schemeClr>
                </a:solidFill>
                <a:latin typeface="+mn-ea"/>
                <a:ea typeface="+mn-ea"/>
              </a:rPr>
              <a:t>目的</a:t>
            </a:r>
            <a:r>
              <a:rPr lang="en-US" altLang="ja-JP">
                <a:solidFill>
                  <a:schemeClr val="tx1">
                    <a:lumMod val="65000"/>
                    <a:lumOff val="35000"/>
                  </a:schemeClr>
                </a:solidFill>
                <a:latin typeface="+mn-ea"/>
                <a:ea typeface="+mn-ea"/>
              </a:rPr>
              <a:t>/</a:t>
            </a:r>
            <a:r>
              <a:rPr lang="ja-JP" altLang="en-US">
                <a:solidFill>
                  <a:schemeClr val="tx1">
                    <a:lumMod val="65000"/>
                    <a:lumOff val="35000"/>
                  </a:schemeClr>
                </a:solidFill>
                <a:latin typeface="+mn-ea"/>
                <a:ea typeface="+mn-ea"/>
              </a:rPr>
              <a:t>全体フロー図</a:t>
            </a:r>
            <a:endParaRPr lang="en-US" altLang="ja-JP">
              <a:solidFill>
                <a:schemeClr val="tx1">
                  <a:lumMod val="65000"/>
                  <a:lumOff val="35000"/>
                </a:schemeClr>
              </a:solidFill>
              <a:latin typeface="+mn-ea"/>
              <a:ea typeface="+mn-ea"/>
            </a:endParaRPr>
          </a:p>
        </p:txBody>
      </p:sp>
      <p:sp>
        <p:nvSpPr>
          <p:cNvPr id="6" name="スライド番号プレースホルダー 3">
            <a:extLst>
              <a:ext uri="{FF2B5EF4-FFF2-40B4-BE49-F238E27FC236}">
                <a16:creationId xmlns:a16="http://schemas.microsoft.com/office/drawing/2014/main" id="{57192E70-7EF2-441E-B406-8F9A2A5629CA}"/>
              </a:ext>
            </a:extLst>
          </p:cNvPr>
          <p:cNvSpPr txBox="1">
            <a:spLocks/>
          </p:cNvSpPr>
          <p:nvPr/>
        </p:nvSpPr>
        <p:spPr bwMode="auto">
          <a:xfrm>
            <a:off x="4804833" y="6627168"/>
            <a:ext cx="2540000" cy="2308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ja-JP"/>
            </a:defPPr>
            <a:lvl1pPr algn="ctr" rtl="0" fontAlgn="base">
              <a:spcBef>
                <a:spcPct val="0"/>
              </a:spcBef>
              <a:spcAft>
                <a:spcPct val="0"/>
              </a:spcAft>
              <a:defRPr kumimoji="0" sz="1100" b="0" i="0" kern="1200">
                <a:solidFill>
                  <a:schemeClr val="bg2">
                    <a:lumMod val="75000"/>
                  </a:schemeClr>
                </a:solidFill>
                <a:latin typeface="Meiryo UI" panose="020B0604030504040204" pitchFamily="50" charset="-128"/>
                <a:ea typeface="Meiryo UI" panose="020B0604030504040204" pitchFamily="50" charset="-128"/>
                <a:cs typeface="Meiryo UI" panose="020B0604030504040204" pitchFamily="50" charset="-128"/>
                <a:sym typeface="MS UI Gothic" panose="020B0600070205080204" pitchFamily="34" charset="-128"/>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EB72A429-DDC7-41CC-AC2C-79132BE59620}" type="slidenum">
              <a:rPr kumimoji="0" lang="en-US" altLang="ja-JP" sz="1100" b="0" i="0" u="none" strike="noStrike" kern="1200" cap="none" spc="0" normalizeH="0" baseline="0" noProof="0" smtClean="0">
                <a:ln>
                  <a:noFill/>
                </a:ln>
                <a:solidFill>
                  <a:srgbClr val="000000">
                    <a:lumMod val="85000"/>
                    <a:lumOff val="15000"/>
                  </a:srgbClr>
                </a:solidFill>
                <a:effectLst/>
                <a:uLnTx/>
                <a:uFillTx/>
                <a:latin typeface="+mn-ea"/>
                <a:ea typeface="+mn-ea"/>
                <a:sym typeface="MS UI Gothic" panose="020B0600070205080204" pitchFamily="34" charset="-128"/>
              </a:rPr>
              <a:pPr marL="0" marR="0" lvl="0" indent="0" algn="ctr" defTabSz="914400" rtl="0" eaLnBrk="1" fontAlgn="base" latinLnBrk="0" hangingPunct="1">
                <a:lnSpc>
                  <a:spcPct val="100000"/>
                </a:lnSpc>
                <a:spcBef>
                  <a:spcPct val="0"/>
                </a:spcBef>
                <a:spcAft>
                  <a:spcPct val="0"/>
                </a:spcAft>
                <a:buClrTx/>
                <a:buSzTx/>
                <a:buFontTx/>
                <a:buNone/>
                <a:tabLst/>
                <a:defRPr/>
              </a:pPr>
              <a:t>50</a:t>
            </a:fld>
            <a:endParaRPr kumimoji="0" lang="en-US" altLang="ja-JP" sz="1100" b="0" i="0" u="none" strike="noStrike" kern="1200" cap="none" spc="0" normalizeH="0" baseline="0" noProof="0">
              <a:ln>
                <a:noFill/>
              </a:ln>
              <a:solidFill>
                <a:srgbClr val="000000">
                  <a:lumMod val="85000"/>
                  <a:lumOff val="15000"/>
                </a:srgbClr>
              </a:solidFill>
              <a:effectLst/>
              <a:uLnTx/>
              <a:uFillTx/>
              <a:latin typeface="+mn-ea"/>
              <a:ea typeface="+mn-ea"/>
              <a:sym typeface="MS UI Gothic" panose="020B0600070205080204" pitchFamily="34" charset="-128"/>
            </a:endParaRPr>
          </a:p>
        </p:txBody>
      </p:sp>
      <p:sp>
        <p:nvSpPr>
          <p:cNvPr id="18" name="コンテンツ プレースホルダー 1">
            <a:extLst>
              <a:ext uri="{FF2B5EF4-FFF2-40B4-BE49-F238E27FC236}">
                <a16:creationId xmlns:a16="http://schemas.microsoft.com/office/drawing/2014/main" id="{9A6B8418-5E3F-E370-4D6B-B7BF205AE0B4}"/>
              </a:ext>
            </a:extLst>
          </p:cNvPr>
          <p:cNvSpPr>
            <a:spLocks noGrp="1"/>
          </p:cNvSpPr>
          <p:nvPr>
            <p:ph idx="1"/>
          </p:nvPr>
        </p:nvSpPr>
        <p:spPr>
          <a:xfrm>
            <a:off x="336522" y="642265"/>
            <a:ext cx="11525251" cy="368303"/>
          </a:xfrm>
        </p:spPr>
        <p:txBody>
          <a:bodyPr/>
          <a:lstStyle/>
          <a:p>
            <a:r>
              <a:rPr lang="ja-JP" altLang="en-US" sz="1600" kern="0">
                <a:solidFill>
                  <a:schemeClr val="tx1">
                    <a:lumMod val="65000"/>
                    <a:lumOff val="35000"/>
                  </a:schemeClr>
                </a:solidFill>
                <a:latin typeface="+mn-ea"/>
                <a:ea typeface="+mn-ea"/>
              </a:rPr>
              <a:t>過渡期伝票作成ツールのシステム要求資料を作成する上で、背景</a:t>
            </a:r>
            <a:r>
              <a:rPr lang="en-US" altLang="ja-JP" sz="1600" kern="0">
                <a:solidFill>
                  <a:schemeClr val="tx1">
                    <a:lumMod val="65000"/>
                    <a:lumOff val="35000"/>
                  </a:schemeClr>
                </a:solidFill>
                <a:latin typeface="+mn-ea"/>
                <a:ea typeface="+mn-ea"/>
              </a:rPr>
              <a:t>/</a:t>
            </a:r>
            <a:r>
              <a:rPr lang="ja-JP" altLang="en-US" sz="1600">
                <a:solidFill>
                  <a:schemeClr val="tx1">
                    <a:lumMod val="65000"/>
                    <a:lumOff val="35000"/>
                  </a:schemeClr>
                </a:solidFill>
                <a:latin typeface="+mn-ea"/>
                <a:ea typeface="+mn-ea"/>
              </a:rPr>
              <a:t>目的</a:t>
            </a:r>
            <a:r>
              <a:rPr lang="en-US" altLang="ja-JP" sz="1600">
                <a:solidFill>
                  <a:schemeClr val="tx1">
                    <a:lumMod val="65000"/>
                    <a:lumOff val="35000"/>
                  </a:schemeClr>
                </a:solidFill>
                <a:latin typeface="+mn-ea"/>
                <a:ea typeface="+mn-ea"/>
              </a:rPr>
              <a:t>/</a:t>
            </a:r>
            <a:r>
              <a:rPr lang="ja-JP" altLang="en-US" sz="1600">
                <a:solidFill>
                  <a:schemeClr val="tx1">
                    <a:lumMod val="65000"/>
                    <a:lumOff val="35000"/>
                  </a:schemeClr>
                </a:solidFill>
                <a:latin typeface="+mn-ea"/>
                <a:ea typeface="+mn-ea"/>
              </a:rPr>
              <a:t>全体フロー図を整理する</a:t>
            </a:r>
            <a:endParaRPr lang="en-US" altLang="ja-JP" sz="1600" kern="0">
              <a:solidFill>
                <a:schemeClr val="tx1">
                  <a:lumMod val="65000"/>
                  <a:lumOff val="35000"/>
                </a:schemeClr>
              </a:solidFill>
              <a:latin typeface="+mn-ea"/>
              <a:ea typeface="+mn-ea"/>
            </a:endParaRPr>
          </a:p>
        </p:txBody>
      </p:sp>
      <p:sp>
        <p:nvSpPr>
          <p:cNvPr id="140" name="正方形/長方形 139">
            <a:extLst>
              <a:ext uri="{FF2B5EF4-FFF2-40B4-BE49-F238E27FC236}">
                <a16:creationId xmlns:a16="http://schemas.microsoft.com/office/drawing/2014/main" id="{753CE637-8AE0-A0C8-D20B-DD2E9D071001}"/>
              </a:ext>
            </a:extLst>
          </p:cNvPr>
          <p:cNvSpPr/>
          <p:nvPr/>
        </p:nvSpPr>
        <p:spPr>
          <a:xfrm>
            <a:off x="1313674" y="1176183"/>
            <a:ext cx="4705325" cy="720000"/>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72000"/>
            <a:r>
              <a:rPr kumimoji="1" lang="en-US" altLang="ja-JP" sz="1400">
                <a:solidFill>
                  <a:schemeClr val="tx1">
                    <a:lumMod val="65000"/>
                    <a:lumOff val="35000"/>
                  </a:schemeClr>
                </a:solidFill>
                <a:latin typeface="+mn-ea"/>
                <a:cs typeface="Hiragino Kaku Gothic Pro W3" charset="-128"/>
              </a:rPr>
              <a:t>JKK</a:t>
            </a:r>
            <a:r>
              <a:rPr kumimoji="1" lang="ja-JP" altLang="en-US" sz="1400">
                <a:solidFill>
                  <a:schemeClr val="tx1">
                    <a:lumMod val="65000"/>
                    <a:lumOff val="35000"/>
                  </a:schemeClr>
                </a:solidFill>
                <a:latin typeface="+mn-ea"/>
                <a:cs typeface="Hiragino Kaku Gothic Pro W3" charset="-128"/>
              </a:rPr>
              <a:t>一丁目</a:t>
            </a:r>
            <a:r>
              <a:rPr kumimoji="1" lang="en-US" altLang="ja-JP" sz="1400">
                <a:solidFill>
                  <a:schemeClr val="tx1">
                    <a:lumMod val="65000"/>
                    <a:lumOff val="35000"/>
                  </a:schemeClr>
                </a:solidFill>
                <a:latin typeface="+mn-ea"/>
                <a:cs typeface="Hiragino Kaku Gothic Pro W3" charset="-128"/>
              </a:rPr>
              <a:t>C/O</a:t>
            </a:r>
            <a:r>
              <a:rPr kumimoji="1" lang="ja-JP" altLang="en-US" sz="1400">
                <a:solidFill>
                  <a:schemeClr val="tx1">
                    <a:lumMod val="65000"/>
                    <a:lumOff val="35000"/>
                  </a:schemeClr>
                </a:solidFill>
                <a:latin typeface="+mn-ea"/>
                <a:cs typeface="Hiragino Kaku Gothic Pro W3" charset="-128"/>
              </a:rPr>
              <a:t>以前の消込済債権の情報が</a:t>
            </a:r>
            <a:r>
              <a:rPr kumimoji="1" lang="en-US" altLang="ja-JP" sz="1400">
                <a:solidFill>
                  <a:schemeClr val="tx1">
                    <a:lumMod val="65000"/>
                    <a:lumOff val="35000"/>
                  </a:schemeClr>
                </a:solidFill>
                <a:latin typeface="+mn-ea"/>
                <a:cs typeface="Hiragino Kaku Gothic Pro W3" charset="-128"/>
              </a:rPr>
              <a:t>SAP</a:t>
            </a:r>
            <a:r>
              <a:rPr kumimoji="1" lang="ja-JP" altLang="en-US" sz="1400">
                <a:solidFill>
                  <a:schemeClr val="tx1">
                    <a:lumMod val="65000"/>
                    <a:lumOff val="35000"/>
                  </a:schemeClr>
                </a:solidFill>
                <a:latin typeface="+mn-ea"/>
                <a:cs typeface="Hiragino Kaku Gothic Pro W3" charset="-128"/>
              </a:rPr>
              <a:t>上存在しない</a:t>
            </a:r>
            <a:endParaRPr kumimoji="1" lang="ja-JP" altLang="en-US" sz="1400" b="1">
              <a:solidFill>
                <a:schemeClr val="tx1">
                  <a:lumMod val="65000"/>
                  <a:lumOff val="35000"/>
                </a:schemeClr>
              </a:solidFill>
              <a:latin typeface="+mn-ea"/>
              <a:cs typeface="Hiragino Kaku Gothic Pro W3" charset="-128"/>
            </a:endParaRPr>
          </a:p>
        </p:txBody>
      </p:sp>
      <p:sp>
        <p:nvSpPr>
          <p:cNvPr id="108" name="正方形/長方形 107">
            <a:extLst>
              <a:ext uri="{FF2B5EF4-FFF2-40B4-BE49-F238E27FC236}">
                <a16:creationId xmlns:a16="http://schemas.microsoft.com/office/drawing/2014/main" id="{11AA6BEF-F910-F1F3-7E52-D26E8183732F}"/>
              </a:ext>
            </a:extLst>
          </p:cNvPr>
          <p:cNvSpPr/>
          <p:nvPr/>
        </p:nvSpPr>
        <p:spPr>
          <a:xfrm>
            <a:off x="330186" y="1176183"/>
            <a:ext cx="848131" cy="720000"/>
          </a:xfrm>
          <a:prstGeom prst="rect">
            <a:avLst/>
          </a:prstGeom>
          <a:solidFill>
            <a:schemeClr val="bg1">
              <a:lumMod val="8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400">
                <a:solidFill>
                  <a:schemeClr val="tx1">
                    <a:lumMod val="65000"/>
                    <a:lumOff val="35000"/>
                  </a:schemeClr>
                </a:solidFill>
                <a:effectLst>
                  <a:glow rad="88900">
                    <a:schemeClr val="bg1"/>
                  </a:glow>
                </a:effectLst>
                <a:latin typeface="+mn-ea"/>
                <a:cs typeface="Hiragino Kaku Gothic Pro W3" charset="-128"/>
              </a:rPr>
              <a:t>背景</a:t>
            </a:r>
            <a:endParaRPr kumimoji="1" lang="en-US" altLang="ja-JP" sz="1400">
              <a:solidFill>
                <a:schemeClr val="tx1">
                  <a:lumMod val="65000"/>
                  <a:lumOff val="35000"/>
                </a:schemeClr>
              </a:solidFill>
              <a:effectLst>
                <a:glow rad="88900">
                  <a:schemeClr val="bg1"/>
                </a:glow>
              </a:effectLst>
              <a:latin typeface="+mn-ea"/>
              <a:cs typeface="Hiragino Kaku Gothic Pro W3" charset="-128"/>
            </a:endParaRPr>
          </a:p>
        </p:txBody>
      </p:sp>
      <p:sp>
        <p:nvSpPr>
          <p:cNvPr id="139" name="正方形/長方形 138">
            <a:extLst>
              <a:ext uri="{FF2B5EF4-FFF2-40B4-BE49-F238E27FC236}">
                <a16:creationId xmlns:a16="http://schemas.microsoft.com/office/drawing/2014/main" id="{C5C0DCA5-DE65-DFF7-541D-C7BAA2B1A85B}"/>
              </a:ext>
            </a:extLst>
          </p:cNvPr>
          <p:cNvSpPr/>
          <p:nvPr/>
        </p:nvSpPr>
        <p:spPr>
          <a:xfrm>
            <a:off x="1313674" y="2063580"/>
            <a:ext cx="4705325" cy="720000"/>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72000"/>
            <a:r>
              <a:rPr kumimoji="1" lang="ja-JP" altLang="en-US" sz="1400">
                <a:solidFill>
                  <a:schemeClr val="tx1">
                    <a:lumMod val="65000"/>
                    <a:lumOff val="35000"/>
                  </a:schemeClr>
                </a:solidFill>
                <a:latin typeface="+mn-ea"/>
                <a:cs typeface="Hiragino Kaku Gothic Pro W3" charset="-128"/>
              </a:rPr>
              <a:t>上記の債権に対して消込取消する場合、</a:t>
            </a:r>
            <a:r>
              <a:rPr kumimoji="1" lang="en-US" altLang="ja-JP" sz="1400">
                <a:solidFill>
                  <a:schemeClr val="tx1">
                    <a:lumMod val="65000"/>
                    <a:lumOff val="35000"/>
                  </a:schemeClr>
                </a:solidFill>
                <a:latin typeface="+mn-ea"/>
                <a:cs typeface="Hiragino Kaku Gothic Pro W3" charset="-128"/>
              </a:rPr>
              <a:t>SAP</a:t>
            </a:r>
            <a:r>
              <a:rPr kumimoji="1" lang="ja-JP" altLang="en-US" sz="1400">
                <a:solidFill>
                  <a:schemeClr val="tx1">
                    <a:lumMod val="65000"/>
                    <a:lumOff val="35000"/>
                  </a:schemeClr>
                </a:solidFill>
                <a:latin typeface="+mn-ea"/>
                <a:cs typeface="Hiragino Kaku Gothic Pro W3" charset="-128"/>
              </a:rPr>
              <a:t>上に入金消込情報がないため、消込取消仕訳を登録できない</a:t>
            </a:r>
            <a:endParaRPr kumimoji="1" lang="ja-JP" altLang="en-US" sz="1400" b="1">
              <a:solidFill>
                <a:schemeClr val="tx1">
                  <a:lumMod val="65000"/>
                  <a:lumOff val="35000"/>
                </a:schemeClr>
              </a:solidFill>
              <a:latin typeface="+mn-ea"/>
              <a:cs typeface="Hiragino Kaku Gothic Pro W3" charset="-128"/>
            </a:endParaRPr>
          </a:p>
        </p:txBody>
      </p:sp>
      <p:sp>
        <p:nvSpPr>
          <p:cNvPr id="107" name="正方形/長方形 106">
            <a:extLst>
              <a:ext uri="{FF2B5EF4-FFF2-40B4-BE49-F238E27FC236}">
                <a16:creationId xmlns:a16="http://schemas.microsoft.com/office/drawing/2014/main" id="{80A64AB9-351D-0893-48E6-1ADD69FBC934}"/>
              </a:ext>
            </a:extLst>
          </p:cNvPr>
          <p:cNvSpPr/>
          <p:nvPr/>
        </p:nvSpPr>
        <p:spPr>
          <a:xfrm>
            <a:off x="330186" y="2063580"/>
            <a:ext cx="848131" cy="720000"/>
          </a:xfrm>
          <a:prstGeom prst="rect">
            <a:avLst/>
          </a:prstGeom>
          <a:solidFill>
            <a:schemeClr val="bg1">
              <a:lumMod val="8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400">
                <a:solidFill>
                  <a:schemeClr val="tx1">
                    <a:lumMod val="65000"/>
                    <a:lumOff val="35000"/>
                  </a:schemeClr>
                </a:solidFill>
                <a:effectLst>
                  <a:glow rad="88900">
                    <a:schemeClr val="bg1"/>
                  </a:glow>
                </a:effectLst>
                <a:latin typeface="+mn-ea"/>
                <a:cs typeface="Hiragino Kaku Gothic Pro W3" charset="-128"/>
              </a:rPr>
              <a:t>課題</a:t>
            </a:r>
            <a:endParaRPr kumimoji="1" lang="en-US" altLang="ja-JP" sz="1400">
              <a:solidFill>
                <a:schemeClr val="tx1">
                  <a:lumMod val="65000"/>
                  <a:lumOff val="35000"/>
                </a:schemeClr>
              </a:solidFill>
              <a:effectLst>
                <a:glow rad="88900">
                  <a:schemeClr val="bg1"/>
                </a:glow>
              </a:effectLst>
              <a:latin typeface="+mn-ea"/>
              <a:cs typeface="Hiragino Kaku Gothic Pro W3" charset="-128"/>
            </a:endParaRPr>
          </a:p>
        </p:txBody>
      </p:sp>
      <p:sp>
        <p:nvSpPr>
          <p:cNvPr id="4" name="正方形/長方形 3">
            <a:extLst>
              <a:ext uri="{FF2B5EF4-FFF2-40B4-BE49-F238E27FC236}">
                <a16:creationId xmlns:a16="http://schemas.microsoft.com/office/drawing/2014/main" id="{F30CE869-2AE8-85AE-16BE-74899E8958EF}"/>
              </a:ext>
            </a:extLst>
          </p:cNvPr>
          <p:cNvSpPr/>
          <p:nvPr/>
        </p:nvSpPr>
        <p:spPr>
          <a:xfrm>
            <a:off x="1313674" y="2949758"/>
            <a:ext cx="4705325" cy="720000"/>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72000"/>
            <a:r>
              <a:rPr kumimoji="1" lang="ja-JP" altLang="en-US" sz="1400">
                <a:solidFill>
                  <a:schemeClr val="tx1">
                    <a:lumMod val="65000"/>
                    <a:lumOff val="35000"/>
                  </a:schemeClr>
                </a:solidFill>
                <a:latin typeface="+mn-ea"/>
                <a:cs typeface="Hiragino Kaku Gothic Pro W3" charset="-128"/>
              </a:rPr>
              <a:t>取消対象の入金消込情報を過去断面から取得して、消込取消仕訳登録用のファイルを作成するツールを開発する</a:t>
            </a:r>
          </a:p>
        </p:txBody>
      </p:sp>
      <p:sp>
        <p:nvSpPr>
          <p:cNvPr id="7" name="正方形/長方形 6">
            <a:extLst>
              <a:ext uri="{FF2B5EF4-FFF2-40B4-BE49-F238E27FC236}">
                <a16:creationId xmlns:a16="http://schemas.microsoft.com/office/drawing/2014/main" id="{47C2CD9A-C7C7-4D6E-46E4-928445BAB169}"/>
              </a:ext>
            </a:extLst>
          </p:cNvPr>
          <p:cNvSpPr/>
          <p:nvPr/>
        </p:nvSpPr>
        <p:spPr>
          <a:xfrm>
            <a:off x="322567" y="2950977"/>
            <a:ext cx="848131" cy="720000"/>
          </a:xfrm>
          <a:prstGeom prst="rect">
            <a:avLst/>
          </a:prstGeom>
          <a:solidFill>
            <a:schemeClr val="bg1">
              <a:lumMod val="8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400">
                <a:solidFill>
                  <a:schemeClr val="tx1">
                    <a:lumMod val="65000"/>
                    <a:lumOff val="35000"/>
                  </a:schemeClr>
                </a:solidFill>
                <a:effectLst>
                  <a:glow rad="88900">
                    <a:schemeClr val="bg1"/>
                  </a:glow>
                </a:effectLst>
                <a:latin typeface="+mn-ea"/>
                <a:cs typeface="Hiragino Kaku Gothic Pro W3" charset="-128"/>
              </a:rPr>
              <a:t>目的</a:t>
            </a:r>
            <a:endParaRPr kumimoji="1" lang="en-US" altLang="ja-JP" sz="1400">
              <a:solidFill>
                <a:schemeClr val="tx1">
                  <a:lumMod val="65000"/>
                  <a:lumOff val="35000"/>
                </a:schemeClr>
              </a:solidFill>
              <a:effectLst>
                <a:glow rad="88900">
                  <a:schemeClr val="bg1"/>
                </a:glow>
              </a:effectLst>
              <a:latin typeface="+mn-ea"/>
              <a:cs typeface="Hiragino Kaku Gothic Pro W3" charset="-128"/>
            </a:endParaRPr>
          </a:p>
        </p:txBody>
      </p:sp>
      <p:cxnSp>
        <p:nvCxnSpPr>
          <p:cNvPr id="22" name="直線矢印コネクタ 21">
            <a:extLst>
              <a:ext uri="{FF2B5EF4-FFF2-40B4-BE49-F238E27FC236}">
                <a16:creationId xmlns:a16="http://schemas.microsoft.com/office/drawing/2014/main" id="{05BE8A6D-06A9-F632-9855-9887701E7123}"/>
              </a:ext>
            </a:extLst>
          </p:cNvPr>
          <p:cNvCxnSpPr>
            <a:cxnSpLocks/>
          </p:cNvCxnSpPr>
          <p:nvPr/>
        </p:nvCxnSpPr>
        <p:spPr>
          <a:xfrm>
            <a:off x="7345623" y="4227467"/>
            <a:ext cx="1336377" cy="795"/>
          </a:xfrm>
          <a:prstGeom prst="straightConnector1">
            <a:avLst/>
          </a:prstGeom>
          <a:ln>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78" name="グループ化 77">
            <a:extLst>
              <a:ext uri="{FF2B5EF4-FFF2-40B4-BE49-F238E27FC236}">
                <a16:creationId xmlns:a16="http://schemas.microsoft.com/office/drawing/2014/main" id="{C5895296-461E-3684-2267-1C6AD4DC77A3}"/>
              </a:ext>
            </a:extLst>
          </p:cNvPr>
          <p:cNvGrpSpPr/>
          <p:nvPr/>
        </p:nvGrpSpPr>
        <p:grpSpPr>
          <a:xfrm>
            <a:off x="6705787" y="3974626"/>
            <a:ext cx="675881" cy="721331"/>
            <a:chOff x="6488873" y="4231098"/>
            <a:chExt cx="675881" cy="721331"/>
          </a:xfrm>
        </p:grpSpPr>
        <p:grpSp>
          <p:nvGrpSpPr>
            <p:cNvPr id="15" name="グループ化 14">
              <a:extLst>
                <a:ext uri="{FF2B5EF4-FFF2-40B4-BE49-F238E27FC236}">
                  <a16:creationId xmlns:a16="http://schemas.microsoft.com/office/drawing/2014/main" id="{6414AF8E-A55C-ECEC-72FB-435086E32D2B}"/>
                </a:ext>
              </a:extLst>
            </p:cNvPr>
            <p:cNvGrpSpPr/>
            <p:nvPr/>
          </p:nvGrpSpPr>
          <p:grpSpPr>
            <a:xfrm>
              <a:off x="6488873" y="4231098"/>
              <a:ext cx="639836" cy="575607"/>
              <a:chOff x="10027926" y="5188321"/>
              <a:chExt cx="571321" cy="513970"/>
            </a:xfrm>
          </p:grpSpPr>
          <p:pic>
            <p:nvPicPr>
              <p:cNvPr id="16" name="グラフィックス 301" descr="ユーザー 単色塗りつぶし">
                <a:extLst>
                  <a:ext uri="{FF2B5EF4-FFF2-40B4-BE49-F238E27FC236}">
                    <a16:creationId xmlns:a16="http://schemas.microsoft.com/office/drawing/2014/main" id="{DB544CA0-9912-CCA0-F9B4-5B24F3F6CBF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35213" y="5338257"/>
                <a:ext cx="364034" cy="364034"/>
              </a:xfrm>
              <a:prstGeom prst="rect">
                <a:avLst/>
              </a:prstGeom>
            </p:spPr>
          </p:pic>
          <p:pic>
            <p:nvPicPr>
              <p:cNvPr id="17" name="グラフィックス 305" descr="ノート PC 単色塗りつぶし">
                <a:extLst>
                  <a:ext uri="{FF2B5EF4-FFF2-40B4-BE49-F238E27FC236}">
                    <a16:creationId xmlns:a16="http://schemas.microsoft.com/office/drawing/2014/main" id="{3E0B3BE9-9277-D690-F52B-8B20BA80ED0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027926" y="5188321"/>
                <a:ext cx="364034" cy="364034"/>
              </a:xfrm>
              <a:prstGeom prst="rect">
                <a:avLst/>
              </a:prstGeom>
            </p:spPr>
          </p:pic>
        </p:grpSp>
        <p:sp>
          <p:nvSpPr>
            <p:cNvPr id="24" name="正方形/長方形 23">
              <a:extLst>
                <a:ext uri="{FF2B5EF4-FFF2-40B4-BE49-F238E27FC236}">
                  <a16:creationId xmlns:a16="http://schemas.microsoft.com/office/drawing/2014/main" id="{33E640B1-3745-BF03-6955-7A3C74F44A65}"/>
                </a:ext>
              </a:extLst>
            </p:cNvPr>
            <p:cNvSpPr/>
            <p:nvPr/>
          </p:nvSpPr>
          <p:spPr>
            <a:xfrm>
              <a:off x="6684036" y="4798796"/>
              <a:ext cx="480718" cy="153633"/>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200" b="1">
                  <a:solidFill>
                    <a:schemeClr val="tx1">
                      <a:lumMod val="65000"/>
                      <a:lumOff val="35000"/>
                    </a:schemeClr>
                  </a:solidFill>
                  <a:latin typeface="Meiryo UI" panose="020B0604030504040204" pitchFamily="50" charset="-128"/>
                  <a:ea typeface="Meiryo UI" panose="020B0604030504040204" pitchFamily="50" charset="-128"/>
                  <a:cs typeface="Hiragino Kaku Gothic Pro W3" charset="-128"/>
                </a:rPr>
                <a:t>経理</a:t>
              </a:r>
            </a:p>
          </p:txBody>
        </p:sp>
      </p:grpSp>
      <p:sp>
        <p:nvSpPr>
          <p:cNvPr id="153" name="正方形/長方形 152">
            <a:extLst>
              <a:ext uri="{FF2B5EF4-FFF2-40B4-BE49-F238E27FC236}">
                <a16:creationId xmlns:a16="http://schemas.microsoft.com/office/drawing/2014/main" id="{900D0F82-61B3-63B2-0885-90F7A101223D}"/>
              </a:ext>
            </a:extLst>
          </p:cNvPr>
          <p:cNvSpPr/>
          <p:nvPr/>
        </p:nvSpPr>
        <p:spPr>
          <a:xfrm>
            <a:off x="7238699" y="1176183"/>
            <a:ext cx="4705200" cy="2492329"/>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414900" indent="-342900">
              <a:spcBef>
                <a:spcPts val="600"/>
              </a:spcBef>
              <a:buFont typeface="+mj-ea"/>
              <a:buAutoNum type="circleNumDbPlain"/>
            </a:pPr>
            <a:r>
              <a:rPr kumimoji="1" lang="ja-JP" altLang="en-US" sz="1400">
                <a:solidFill>
                  <a:schemeClr val="tx1">
                    <a:lumMod val="65000"/>
                    <a:lumOff val="35000"/>
                  </a:schemeClr>
                </a:solidFill>
                <a:latin typeface="+mn-ea"/>
                <a:cs typeface="Hiragino Kaku Gothic Pro W3" charset="-128"/>
              </a:rPr>
              <a:t>消込取消したい</a:t>
            </a:r>
            <a:r>
              <a:rPr kumimoji="1" lang="en-US" altLang="ja-JP" sz="1400">
                <a:solidFill>
                  <a:schemeClr val="tx1">
                    <a:lumMod val="65000"/>
                    <a:lumOff val="35000"/>
                  </a:schemeClr>
                </a:solidFill>
                <a:latin typeface="+mn-ea"/>
                <a:cs typeface="Hiragino Kaku Gothic Pro W3" charset="-128"/>
              </a:rPr>
              <a:t>Neo</a:t>
            </a:r>
            <a:r>
              <a:rPr kumimoji="1" lang="ja-JP" altLang="en-US" sz="1400">
                <a:solidFill>
                  <a:schemeClr val="tx1">
                    <a:lumMod val="65000"/>
                    <a:lumOff val="35000"/>
                  </a:schemeClr>
                </a:solidFill>
                <a:latin typeface="+mn-ea"/>
                <a:cs typeface="Hiragino Kaku Gothic Pro W3" charset="-128"/>
              </a:rPr>
              <a:t>体系の請求書＃を指定して当該ツールを実行する</a:t>
            </a:r>
          </a:p>
          <a:p>
            <a:pPr marL="414900" indent="-342900">
              <a:spcBef>
                <a:spcPts val="600"/>
              </a:spcBef>
              <a:buFont typeface="+mj-ea"/>
              <a:buAutoNum type="circleNumDbPlain"/>
            </a:pPr>
            <a:r>
              <a:rPr kumimoji="1" lang="ja-JP" altLang="en-US" sz="1400">
                <a:solidFill>
                  <a:schemeClr val="tx1">
                    <a:lumMod val="65000"/>
                    <a:lumOff val="35000"/>
                  </a:schemeClr>
                </a:solidFill>
                <a:latin typeface="+mn-ea"/>
                <a:cs typeface="Hiragino Kaku Gothic Pro W3" charset="-128"/>
              </a:rPr>
              <a:t>請求＃に紐づく入金消込情報を取得して、取消仕訳ファイル項目に設定する</a:t>
            </a:r>
          </a:p>
          <a:p>
            <a:pPr marL="414900" indent="-342900">
              <a:spcBef>
                <a:spcPts val="600"/>
              </a:spcBef>
              <a:buFont typeface="+mj-ea"/>
              <a:buAutoNum type="circleNumDbPlain"/>
            </a:pPr>
            <a:r>
              <a:rPr kumimoji="1" lang="ja-JP" altLang="en-US" sz="1400">
                <a:solidFill>
                  <a:schemeClr val="tx1">
                    <a:lumMod val="65000"/>
                    <a:lumOff val="35000"/>
                  </a:schemeClr>
                </a:solidFill>
                <a:latin typeface="+mn-ea"/>
                <a:cs typeface="Hiragino Kaku Gothic Pro W3" charset="-128"/>
              </a:rPr>
              <a:t>取消仕訳ファイルを</a:t>
            </a:r>
            <a:r>
              <a:rPr kumimoji="1" lang="en-US" altLang="ja-JP" sz="1400">
                <a:solidFill>
                  <a:schemeClr val="tx1">
                    <a:lumMod val="65000"/>
                    <a:lumOff val="35000"/>
                  </a:schemeClr>
                </a:solidFill>
                <a:latin typeface="+mn-ea"/>
                <a:cs typeface="Hiragino Kaku Gothic Pro W3" charset="-128"/>
              </a:rPr>
              <a:t>NEXUS</a:t>
            </a:r>
            <a:r>
              <a:rPr kumimoji="1" lang="ja-JP" altLang="en-US" sz="1400">
                <a:solidFill>
                  <a:schemeClr val="tx1">
                    <a:lumMod val="65000"/>
                    <a:lumOff val="35000"/>
                  </a:schemeClr>
                </a:solidFill>
                <a:latin typeface="+mn-ea"/>
                <a:cs typeface="Hiragino Kaku Gothic Pro W3" charset="-128"/>
              </a:rPr>
              <a:t>フォーマットで出力する</a:t>
            </a:r>
          </a:p>
          <a:p>
            <a:pPr marL="414900" indent="-342900">
              <a:spcBef>
                <a:spcPts val="600"/>
              </a:spcBef>
              <a:buFont typeface="+mj-ea"/>
              <a:buAutoNum type="circleNumDbPlain"/>
            </a:pPr>
            <a:r>
              <a:rPr kumimoji="1" lang="ja-JP" altLang="en-US" sz="1400">
                <a:solidFill>
                  <a:schemeClr val="tx1">
                    <a:lumMod val="65000"/>
                    <a:lumOff val="35000"/>
                  </a:schemeClr>
                </a:solidFill>
                <a:latin typeface="+mn-ea"/>
                <a:cs typeface="Hiragino Kaku Gothic Pro W3" charset="-128"/>
              </a:rPr>
              <a:t>出力ファイルを指定フォルダに配置する</a:t>
            </a:r>
            <a:endParaRPr kumimoji="1" lang="en-US" altLang="ja-JP" sz="1400">
              <a:solidFill>
                <a:schemeClr val="tx1">
                  <a:lumMod val="65000"/>
                  <a:lumOff val="35000"/>
                </a:schemeClr>
              </a:solidFill>
              <a:latin typeface="+mn-ea"/>
              <a:cs typeface="Hiragino Kaku Gothic Pro W3" charset="-128"/>
            </a:endParaRPr>
          </a:p>
          <a:p>
            <a:pPr marL="414900" indent="-342900">
              <a:spcBef>
                <a:spcPts val="600"/>
              </a:spcBef>
              <a:buFont typeface="+mj-ea"/>
              <a:buAutoNum type="circleNumDbPlain"/>
            </a:pPr>
            <a:r>
              <a:rPr lang="en-US" altLang="ja-JP" sz="1400">
                <a:solidFill>
                  <a:schemeClr val="tx1">
                    <a:lumMod val="65000"/>
                    <a:lumOff val="35000"/>
                  </a:schemeClr>
                </a:solidFill>
                <a:latin typeface="+mn-ea"/>
                <a:cs typeface="Hiragino Kaku Gothic Pro W3" charset="-128"/>
              </a:rPr>
              <a:t>SAP</a:t>
            </a:r>
            <a:r>
              <a:rPr lang="ja-JP" altLang="en-US" sz="1400">
                <a:solidFill>
                  <a:schemeClr val="tx1">
                    <a:lumMod val="65000"/>
                    <a:lumOff val="35000"/>
                  </a:schemeClr>
                </a:solidFill>
                <a:latin typeface="+mn-ea"/>
                <a:cs typeface="Hiragino Kaku Gothic Pro W3" charset="-128"/>
              </a:rPr>
              <a:t>に仕訳データを登録する</a:t>
            </a:r>
            <a:endParaRPr lang="en-US" altLang="ja-JP" sz="1400">
              <a:solidFill>
                <a:schemeClr val="tx1">
                  <a:lumMod val="65000"/>
                  <a:lumOff val="35000"/>
                </a:schemeClr>
              </a:solidFill>
              <a:latin typeface="+mn-ea"/>
              <a:cs typeface="Hiragino Kaku Gothic Pro W3" charset="-128"/>
            </a:endParaRPr>
          </a:p>
          <a:p>
            <a:pPr marL="414900" indent="-342900">
              <a:spcBef>
                <a:spcPts val="600"/>
              </a:spcBef>
              <a:buFont typeface="+mj-ea"/>
              <a:buAutoNum type="circleNumDbPlain"/>
            </a:pPr>
            <a:r>
              <a:rPr lang="ja-JP" altLang="en-US" sz="1400">
                <a:solidFill>
                  <a:schemeClr val="tx1">
                    <a:lumMod val="65000"/>
                    <a:lumOff val="35000"/>
                  </a:schemeClr>
                </a:solidFill>
                <a:latin typeface="+mn-ea"/>
              </a:rPr>
              <a:t>入金消込結果連携アドオンで消込取消情報を</a:t>
            </a:r>
            <a:r>
              <a:rPr lang="en-US" altLang="ja-JP" sz="1400">
                <a:solidFill>
                  <a:schemeClr val="tx1">
                    <a:lumMod val="65000"/>
                    <a:lumOff val="35000"/>
                  </a:schemeClr>
                </a:solidFill>
                <a:latin typeface="+mn-ea"/>
              </a:rPr>
              <a:t>Neo</a:t>
            </a:r>
            <a:r>
              <a:rPr lang="ja-JP" altLang="en-US" sz="1400">
                <a:solidFill>
                  <a:schemeClr val="tx1">
                    <a:lumMod val="65000"/>
                    <a:lumOff val="35000"/>
                  </a:schemeClr>
                </a:solidFill>
                <a:latin typeface="+mn-ea"/>
              </a:rPr>
              <a:t>に連携する</a:t>
            </a:r>
            <a:endParaRPr lang="ja-JP" altLang="en-US" sz="1050">
              <a:solidFill>
                <a:srgbClr val="C00000"/>
              </a:solidFill>
            </a:endParaRPr>
          </a:p>
        </p:txBody>
      </p:sp>
      <p:sp>
        <p:nvSpPr>
          <p:cNvPr id="155" name="正方形/長方形 154">
            <a:extLst>
              <a:ext uri="{FF2B5EF4-FFF2-40B4-BE49-F238E27FC236}">
                <a16:creationId xmlns:a16="http://schemas.microsoft.com/office/drawing/2014/main" id="{5BAA518B-B38A-7E98-EE0F-EF8F196D9BFE}"/>
              </a:ext>
            </a:extLst>
          </p:cNvPr>
          <p:cNvSpPr/>
          <p:nvPr/>
        </p:nvSpPr>
        <p:spPr>
          <a:xfrm>
            <a:off x="6216106" y="1176183"/>
            <a:ext cx="849600" cy="2492329"/>
          </a:xfrm>
          <a:prstGeom prst="rect">
            <a:avLst/>
          </a:prstGeom>
          <a:solidFill>
            <a:schemeClr val="bg1">
              <a:lumMod val="8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400">
                <a:solidFill>
                  <a:schemeClr val="tx1">
                    <a:lumMod val="65000"/>
                    <a:lumOff val="35000"/>
                  </a:schemeClr>
                </a:solidFill>
                <a:effectLst>
                  <a:glow rad="88900">
                    <a:schemeClr val="bg1"/>
                  </a:glow>
                </a:effectLst>
                <a:latin typeface="+mn-ea"/>
                <a:cs typeface="Hiragino Kaku Gothic Pro W3" charset="-128"/>
              </a:rPr>
              <a:t>全体フロー</a:t>
            </a:r>
            <a:endParaRPr kumimoji="1" lang="en-US" altLang="ja-JP" sz="1400">
              <a:solidFill>
                <a:schemeClr val="tx1">
                  <a:lumMod val="65000"/>
                  <a:lumOff val="35000"/>
                </a:schemeClr>
              </a:solidFill>
              <a:effectLst>
                <a:glow rad="88900">
                  <a:schemeClr val="bg1"/>
                </a:glow>
              </a:effectLst>
              <a:latin typeface="+mn-ea"/>
              <a:cs typeface="Hiragino Kaku Gothic Pro W3" charset="-128"/>
            </a:endParaRPr>
          </a:p>
        </p:txBody>
      </p:sp>
      <p:sp>
        <p:nvSpPr>
          <p:cNvPr id="27" name="正方形/長方形 26">
            <a:extLst>
              <a:ext uri="{FF2B5EF4-FFF2-40B4-BE49-F238E27FC236}">
                <a16:creationId xmlns:a16="http://schemas.microsoft.com/office/drawing/2014/main" id="{8A845898-4318-4C3F-BDCF-C7A2E10FADB3}"/>
              </a:ext>
            </a:extLst>
          </p:cNvPr>
          <p:cNvSpPr/>
          <p:nvPr/>
        </p:nvSpPr>
        <p:spPr>
          <a:xfrm>
            <a:off x="8682000" y="4088967"/>
            <a:ext cx="1085805" cy="516431"/>
          </a:xfrm>
          <a:prstGeom prst="rect">
            <a:avLst/>
          </a:prstGeom>
          <a:solidFill>
            <a:schemeClr val="bg1"/>
          </a:solidFill>
          <a:ln w="38100">
            <a:solidFill>
              <a:srgbClr val="6CADDB"/>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200">
                <a:solidFill>
                  <a:schemeClr val="accent4">
                    <a:lumMod val="65000"/>
                    <a:lumOff val="35000"/>
                  </a:schemeClr>
                </a:solidFill>
                <a:latin typeface="Meiryo UI" panose="020B0604030504040204" pitchFamily="50" charset="-128"/>
                <a:ea typeface="Meiryo UI" panose="020B0604030504040204" pitchFamily="50" charset="-128"/>
              </a:rPr>
              <a:t>過渡期伝票作成ツール</a:t>
            </a:r>
          </a:p>
        </p:txBody>
      </p:sp>
      <p:cxnSp>
        <p:nvCxnSpPr>
          <p:cNvPr id="65" name="直線矢印コネクタ 64">
            <a:extLst>
              <a:ext uri="{FF2B5EF4-FFF2-40B4-BE49-F238E27FC236}">
                <a16:creationId xmlns:a16="http://schemas.microsoft.com/office/drawing/2014/main" id="{DA87C6B7-BA01-1BA7-32C2-656213F6BF07}"/>
              </a:ext>
            </a:extLst>
          </p:cNvPr>
          <p:cNvCxnSpPr>
            <a:cxnSpLocks/>
          </p:cNvCxnSpPr>
          <p:nvPr/>
        </p:nvCxnSpPr>
        <p:spPr>
          <a:xfrm rot="10800000">
            <a:off x="7345623" y="4467083"/>
            <a:ext cx="1336377" cy="795"/>
          </a:xfrm>
          <a:prstGeom prst="straightConnector1">
            <a:avLst/>
          </a:prstGeom>
          <a:ln>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B3ACF321-7BD7-2DD2-6211-A2E4B5F5EDEA}"/>
              </a:ext>
            </a:extLst>
          </p:cNvPr>
          <p:cNvSpPr txBox="1"/>
          <p:nvPr/>
        </p:nvSpPr>
        <p:spPr bwMode="auto">
          <a:xfrm>
            <a:off x="7021764" y="3965857"/>
            <a:ext cx="1702924" cy="261610"/>
          </a:xfrm>
          <a:prstGeom prst="rect">
            <a:avLst/>
          </a:prstGeom>
          <a:noFill/>
          <a:ln w="9525">
            <a:noFill/>
            <a:miter lim="800000"/>
            <a:headEnd/>
            <a:tailEnd/>
          </a:ln>
        </p:spPr>
        <p:txBody>
          <a:bodyPr wrap="square">
            <a:spAutoFit/>
          </a:bodyPr>
          <a:lstStyle/>
          <a:p>
            <a:pPr algn="ctr"/>
            <a:r>
              <a:rPr lang="ja-JP" altLang="en-US" sz="1100">
                <a:solidFill>
                  <a:schemeClr val="tx1">
                    <a:lumMod val="65000"/>
                    <a:lumOff val="35000"/>
                  </a:schemeClr>
                </a:solidFill>
                <a:latin typeface="+mn-ea"/>
              </a:rPr>
              <a:t>①請求書＃指定して実行</a:t>
            </a:r>
            <a:endParaRPr lang="ja-JP" altLang="en-US" sz="900">
              <a:solidFill>
                <a:srgbClr val="C00000"/>
              </a:solidFill>
            </a:endParaRPr>
          </a:p>
        </p:txBody>
      </p:sp>
      <p:sp>
        <p:nvSpPr>
          <p:cNvPr id="67" name="テキスト ボックス 66">
            <a:extLst>
              <a:ext uri="{FF2B5EF4-FFF2-40B4-BE49-F238E27FC236}">
                <a16:creationId xmlns:a16="http://schemas.microsoft.com/office/drawing/2014/main" id="{EFFFB83E-8E79-72C5-8AD0-6BBC132B7CF5}"/>
              </a:ext>
            </a:extLst>
          </p:cNvPr>
          <p:cNvSpPr txBox="1"/>
          <p:nvPr/>
        </p:nvSpPr>
        <p:spPr bwMode="auto">
          <a:xfrm>
            <a:off x="7313004" y="4485706"/>
            <a:ext cx="1404000" cy="261610"/>
          </a:xfrm>
          <a:prstGeom prst="rect">
            <a:avLst/>
          </a:prstGeom>
          <a:noFill/>
          <a:ln w="9525">
            <a:noFill/>
            <a:miter lim="800000"/>
            <a:headEnd/>
            <a:tailEnd/>
          </a:ln>
        </p:spPr>
        <p:txBody>
          <a:bodyPr wrap="square">
            <a:spAutoFit/>
          </a:bodyPr>
          <a:lstStyle/>
          <a:p>
            <a:pPr algn="ctr"/>
            <a:r>
              <a:rPr lang="ja-JP" altLang="en-US" sz="1100">
                <a:solidFill>
                  <a:schemeClr val="tx1">
                    <a:lumMod val="65000"/>
                    <a:lumOff val="35000"/>
                  </a:schemeClr>
                </a:solidFill>
                <a:latin typeface="+mn-ea"/>
              </a:rPr>
              <a:t>③仕訳ファイル</a:t>
            </a:r>
            <a:r>
              <a:rPr lang="en-US" altLang="ja-JP" sz="1100" baseline="30000">
                <a:solidFill>
                  <a:schemeClr val="tx1">
                    <a:lumMod val="65000"/>
                    <a:lumOff val="35000"/>
                  </a:schemeClr>
                </a:solidFill>
                <a:latin typeface="+mn-ea"/>
              </a:rPr>
              <a:t>*1</a:t>
            </a:r>
            <a:r>
              <a:rPr lang="ja-JP" altLang="en-US" sz="1100">
                <a:solidFill>
                  <a:schemeClr val="tx1">
                    <a:lumMod val="65000"/>
                    <a:lumOff val="35000"/>
                  </a:schemeClr>
                </a:solidFill>
                <a:latin typeface="+mn-ea"/>
              </a:rPr>
              <a:t>出力</a:t>
            </a:r>
            <a:endParaRPr lang="ja-JP" altLang="en-US" sz="900">
              <a:solidFill>
                <a:srgbClr val="C00000"/>
              </a:solidFill>
            </a:endParaRPr>
          </a:p>
        </p:txBody>
      </p:sp>
      <p:sp>
        <p:nvSpPr>
          <p:cNvPr id="69" name="テキスト ボックス 68">
            <a:extLst>
              <a:ext uri="{FF2B5EF4-FFF2-40B4-BE49-F238E27FC236}">
                <a16:creationId xmlns:a16="http://schemas.microsoft.com/office/drawing/2014/main" id="{896D93FE-8FA2-1265-9EC0-E2B523C4F1E8}"/>
              </a:ext>
            </a:extLst>
          </p:cNvPr>
          <p:cNvSpPr txBox="1"/>
          <p:nvPr/>
        </p:nvSpPr>
        <p:spPr bwMode="auto">
          <a:xfrm>
            <a:off x="6485911" y="6038091"/>
            <a:ext cx="2671504" cy="400110"/>
          </a:xfrm>
          <a:prstGeom prst="rect">
            <a:avLst/>
          </a:prstGeom>
          <a:noFill/>
          <a:ln w="9525">
            <a:noFill/>
            <a:miter lim="800000"/>
            <a:headEnd/>
            <a:tailEnd/>
          </a:ln>
        </p:spPr>
        <p:txBody>
          <a:bodyPr wrap="square">
            <a:spAutoFit/>
          </a:bodyPr>
          <a:lstStyle/>
          <a:p>
            <a:pPr marL="72000"/>
            <a:r>
              <a:rPr kumimoji="1" lang="ja-JP" altLang="en-US" sz="1000">
                <a:solidFill>
                  <a:schemeClr val="tx1">
                    <a:lumMod val="65000"/>
                    <a:lumOff val="35000"/>
                  </a:schemeClr>
                </a:solidFill>
                <a:latin typeface="+mn-ea"/>
                <a:cs typeface="Hiragino Kaku Gothic Pro W3" charset="-128"/>
              </a:rPr>
              <a:t>*</a:t>
            </a:r>
            <a:r>
              <a:rPr kumimoji="1" lang="en-US" altLang="ja-JP" sz="1000">
                <a:solidFill>
                  <a:schemeClr val="tx1">
                    <a:lumMod val="65000"/>
                    <a:lumOff val="35000"/>
                  </a:schemeClr>
                </a:solidFill>
                <a:latin typeface="+mn-ea"/>
                <a:cs typeface="Hiragino Kaku Gothic Pro W3" charset="-128"/>
              </a:rPr>
              <a:t>1 </a:t>
            </a:r>
            <a:r>
              <a:rPr kumimoji="1" lang="ja-JP" altLang="en-US" sz="1000">
                <a:solidFill>
                  <a:schemeClr val="tx1">
                    <a:lumMod val="65000"/>
                    <a:lumOff val="35000"/>
                  </a:schemeClr>
                </a:solidFill>
                <a:latin typeface="+mn-ea"/>
                <a:cs typeface="Hiragino Kaku Gothic Pro W3" charset="-128"/>
              </a:rPr>
              <a:t>仕訳ファイルは</a:t>
            </a:r>
            <a:r>
              <a:rPr kumimoji="1" lang="en-US" altLang="ja-JP" sz="1000">
                <a:solidFill>
                  <a:schemeClr val="tx1">
                    <a:lumMod val="65000"/>
                    <a:lumOff val="35000"/>
                  </a:schemeClr>
                </a:solidFill>
                <a:latin typeface="+mn-ea"/>
                <a:cs typeface="Hiragino Kaku Gothic Pro W3" charset="-128"/>
              </a:rPr>
              <a:t>NEXUS</a:t>
            </a:r>
            <a:r>
              <a:rPr kumimoji="1" lang="ja-JP" altLang="en-US" sz="1000">
                <a:solidFill>
                  <a:schemeClr val="tx1">
                    <a:lumMod val="65000"/>
                    <a:lumOff val="35000"/>
                  </a:schemeClr>
                </a:solidFill>
                <a:latin typeface="+mn-ea"/>
                <a:cs typeface="Hiragino Kaku Gothic Pro W3" charset="-128"/>
              </a:rPr>
              <a:t>経由で</a:t>
            </a:r>
            <a:r>
              <a:rPr kumimoji="1" lang="en-US" altLang="ja-JP" sz="1000">
                <a:solidFill>
                  <a:schemeClr val="tx1">
                    <a:lumMod val="65000"/>
                    <a:lumOff val="35000"/>
                  </a:schemeClr>
                </a:solidFill>
                <a:latin typeface="+mn-ea"/>
                <a:cs typeface="Hiragino Kaku Gothic Pro W3" charset="-128"/>
              </a:rPr>
              <a:t>SAP</a:t>
            </a:r>
            <a:r>
              <a:rPr kumimoji="1" lang="ja-JP" altLang="en-US" sz="1000">
                <a:solidFill>
                  <a:schemeClr val="tx1">
                    <a:lumMod val="65000"/>
                    <a:lumOff val="35000"/>
                  </a:schemeClr>
                </a:solidFill>
                <a:latin typeface="+mn-ea"/>
                <a:cs typeface="Hiragino Kaku Gothic Pro W3" charset="-128"/>
              </a:rPr>
              <a:t>に取り込むため</a:t>
            </a:r>
            <a:r>
              <a:rPr kumimoji="1" lang="en-US" altLang="ja-JP" sz="1000">
                <a:solidFill>
                  <a:schemeClr val="tx1">
                    <a:lumMod val="65000"/>
                    <a:lumOff val="35000"/>
                  </a:schemeClr>
                </a:solidFill>
                <a:latin typeface="+mn-ea"/>
                <a:cs typeface="Hiragino Kaku Gothic Pro W3" charset="-128"/>
              </a:rPr>
              <a:t>NEXUS</a:t>
            </a:r>
            <a:r>
              <a:rPr kumimoji="1" lang="ja-JP" altLang="en-US" sz="1000">
                <a:solidFill>
                  <a:schemeClr val="tx1">
                    <a:lumMod val="65000"/>
                    <a:lumOff val="35000"/>
                  </a:schemeClr>
                </a:solidFill>
                <a:latin typeface="+mn-ea"/>
                <a:cs typeface="Hiragino Kaku Gothic Pro W3" charset="-128"/>
              </a:rPr>
              <a:t>フォーマットに従う</a:t>
            </a:r>
          </a:p>
        </p:txBody>
      </p:sp>
      <p:sp>
        <p:nvSpPr>
          <p:cNvPr id="70" name="正方形/長方形 69">
            <a:extLst>
              <a:ext uri="{FF2B5EF4-FFF2-40B4-BE49-F238E27FC236}">
                <a16:creationId xmlns:a16="http://schemas.microsoft.com/office/drawing/2014/main" id="{910C72A7-0125-242F-8ECC-98C4A6CB6F54}"/>
              </a:ext>
            </a:extLst>
          </p:cNvPr>
          <p:cNvSpPr/>
          <p:nvPr/>
        </p:nvSpPr>
        <p:spPr>
          <a:xfrm>
            <a:off x="6475942" y="5468350"/>
            <a:ext cx="1085805" cy="516432"/>
          </a:xfrm>
          <a:prstGeom prst="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en-US" altLang="ja-JP" sz="1200">
                <a:solidFill>
                  <a:schemeClr val="accent4">
                    <a:lumMod val="65000"/>
                    <a:lumOff val="35000"/>
                  </a:schemeClr>
                </a:solidFill>
                <a:latin typeface="Meiryo UI" panose="020B0604030504040204" pitchFamily="50" charset="-128"/>
                <a:ea typeface="Meiryo UI" panose="020B0604030504040204" pitchFamily="50" charset="-128"/>
                <a:cs typeface="Hiragino Kaku Gothic Pro W3" charset="-128"/>
              </a:rPr>
              <a:t>NEXUS</a:t>
            </a:r>
            <a:endParaRPr kumimoji="1" lang="ja-JP" altLang="en-US" sz="1200">
              <a:solidFill>
                <a:schemeClr val="accent4">
                  <a:lumMod val="65000"/>
                  <a:lumOff val="35000"/>
                </a:schemeClr>
              </a:solidFill>
              <a:latin typeface="Meiryo UI" panose="020B0604030504040204" pitchFamily="50" charset="-128"/>
              <a:ea typeface="Meiryo UI" panose="020B0604030504040204" pitchFamily="50" charset="-128"/>
              <a:cs typeface="Hiragino Kaku Gothic Pro W3" charset="-128"/>
            </a:endParaRPr>
          </a:p>
        </p:txBody>
      </p:sp>
      <p:sp>
        <p:nvSpPr>
          <p:cNvPr id="71" name="正方形/長方形 70">
            <a:extLst>
              <a:ext uri="{FF2B5EF4-FFF2-40B4-BE49-F238E27FC236}">
                <a16:creationId xmlns:a16="http://schemas.microsoft.com/office/drawing/2014/main" id="{F82044A1-2C30-9FF0-689E-B6CA0FAA065F}"/>
              </a:ext>
            </a:extLst>
          </p:cNvPr>
          <p:cNvSpPr/>
          <p:nvPr/>
        </p:nvSpPr>
        <p:spPr>
          <a:xfrm>
            <a:off x="8682000" y="5468350"/>
            <a:ext cx="1085805" cy="516432"/>
          </a:xfrm>
          <a:prstGeom prst="rec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en-US" altLang="ja-JP" sz="1200">
                <a:solidFill>
                  <a:schemeClr val="accent4">
                    <a:lumMod val="65000"/>
                    <a:lumOff val="35000"/>
                  </a:schemeClr>
                </a:solidFill>
                <a:latin typeface="Meiryo UI" panose="020B0604030504040204" pitchFamily="50" charset="-128"/>
                <a:ea typeface="Meiryo UI" panose="020B0604030504040204" pitchFamily="50" charset="-128"/>
                <a:cs typeface="Hiragino Kaku Gothic Pro W3" charset="-128"/>
              </a:rPr>
              <a:t>SAP</a:t>
            </a:r>
            <a:endParaRPr kumimoji="1" lang="ja-JP" altLang="en-US" sz="1200">
              <a:solidFill>
                <a:schemeClr val="accent4">
                  <a:lumMod val="65000"/>
                  <a:lumOff val="35000"/>
                </a:schemeClr>
              </a:solidFill>
              <a:latin typeface="Meiryo UI" panose="020B0604030504040204" pitchFamily="50" charset="-128"/>
              <a:ea typeface="Meiryo UI" panose="020B0604030504040204" pitchFamily="50" charset="-128"/>
              <a:cs typeface="Hiragino Kaku Gothic Pro W3" charset="-128"/>
            </a:endParaRPr>
          </a:p>
        </p:txBody>
      </p:sp>
      <p:sp>
        <p:nvSpPr>
          <p:cNvPr id="85" name="テキスト ボックス 84">
            <a:extLst>
              <a:ext uri="{FF2B5EF4-FFF2-40B4-BE49-F238E27FC236}">
                <a16:creationId xmlns:a16="http://schemas.microsoft.com/office/drawing/2014/main" id="{A95D9F37-449E-A5C1-3980-0FD5FAB88243}"/>
              </a:ext>
            </a:extLst>
          </p:cNvPr>
          <p:cNvSpPr txBox="1"/>
          <p:nvPr/>
        </p:nvSpPr>
        <p:spPr bwMode="auto">
          <a:xfrm>
            <a:off x="6380784" y="4871369"/>
            <a:ext cx="1289527" cy="430887"/>
          </a:xfrm>
          <a:prstGeom prst="rect">
            <a:avLst/>
          </a:prstGeom>
          <a:noFill/>
          <a:ln w="9525">
            <a:noFill/>
            <a:miter lim="800000"/>
            <a:headEnd/>
            <a:tailEnd/>
          </a:ln>
        </p:spPr>
        <p:txBody>
          <a:bodyPr wrap="square">
            <a:spAutoFit/>
          </a:bodyPr>
          <a:lstStyle/>
          <a:p>
            <a:pPr algn="ctr"/>
            <a:r>
              <a:rPr lang="ja-JP" altLang="en-US" sz="1100">
                <a:solidFill>
                  <a:schemeClr val="tx1">
                    <a:lumMod val="65000"/>
                    <a:lumOff val="35000"/>
                  </a:schemeClr>
                </a:solidFill>
                <a:effectLst>
                  <a:glow rad="88900">
                    <a:schemeClr val="bg1"/>
                  </a:glow>
                </a:effectLst>
              </a:rPr>
              <a:t>④仕訳ファイルを</a:t>
            </a:r>
            <a:endParaRPr lang="en-US" altLang="ja-JP" sz="1100">
              <a:solidFill>
                <a:schemeClr val="tx1">
                  <a:lumMod val="65000"/>
                  <a:lumOff val="35000"/>
                </a:schemeClr>
              </a:solidFill>
              <a:effectLst>
                <a:glow rad="88900">
                  <a:schemeClr val="bg1"/>
                </a:glow>
              </a:effectLst>
            </a:endParaRPr>
          </a:p>
          <a:p>
            <a:pPr algn="ctr"/>
            <a:r>
              <a:rPr lang="ja-JP" altLang="en-US" sz="1100">
                <a:solidFill>
                  <a:schemeClr val="tx1">
                    <a:lumMod val="65000"/>
                    <a:lumOff val="35000"/>
                  </a:schemeClr>
                </a:solidFill>
                <a:effectLst>
                  <a:glow rad="88900">
                    <a:schemeClr val="bg1"/>
                  </a:glow>
                </a:effectLst>
              </a:rPr>
              <a:t>指定フォルダに配置</a:t>
            </a:r>
          </a:p>
        </p:txBody>
      </p:sp>
      <p:cxnSp>
        <p:nvCxnSpPr>
          <p:cNvPr id="86" name="直線矢印コネクタ 85">
            <a:extLst>
              <a:ext uri="{FF2B5EF4-FFF2-40B4-BE49-F238E27FC236}">
                <a16:creationId xmlns:a16="http://schemas.microsoft.com/office/drawing/2014/main" id="{7AD76E25-E1A8-A996-1380-C8D442418107}"/>
              </a:ext>
            </a:extLst>
          </p:cNvPr>
          <p:cNvCxnSpPr>
            <a:cxnSpLocks/>
            <a:stCxn id="70" idx="3"/>
          </p:cNvCxnSpPr>
          <p:nvPr/>
        </p:nvCxnSpPr>
        <p:spPr>
          <a:xfrm flipV="1">
            <a:off x="7561747" y="5723295"/>
            <a:ext cx="1120253" cy="3271"/>
          </a:xfrm>
          <a:prstGeom prst="straightConnector1">
            <a:avLst/>
          </a:prstGeom>
          <a:ln>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88" name="円弧 87">
            <a:extLst>
              <a:ext uri="{FF2B5EF4-FFF2-40B4-BE49-F238E27FC236}">
                <a16:creationId xmlns:a16="http://schemas.microsoft.com/office/drawing/2014/main" id="{4E476C28-054F-F75B-B5C7-B1EC3F2B000F}"/>
              </a:ext>
            </a:extLst>
          </p:cNvPr>
          <p:cNvSpPr/>
          <p:nvPr/>
        </p:nvSpPr>
        <p:spPr>
          <a:xfrm rot="5400000" flipH="1">
            <a:off x="9681131" y="3951171"/>
            <a:ext cx="173348" cy="758824"/>
          </a:xfrm>
          <a:prstGeom prst="arc">
            <a:avLst>
              <a:gd name="adj1" fmla="val 12147469"/>
              <a:gd name="adj2" fmla="val 21072921"/>
            </a:avLst>
          </a:prstGeom>
          <a:ln>
            <a:solidFill>
              <a:schemeClr val="bg1">
                <a:lumMod val="50000"/>
              </a:schemeClr>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91" name="正方形/長方形 90">
            <a:extLst>
              <a:ext uri="{FF2B5EF4-FFF2-40B4-BE49-F238E27FC236}">
                <a16:creationId xmlns:a16="http://schemas.microsoft.com/office/drawing/2014/main" id="{828F5402-F98C-3F68-AE5F-A123AED4B305}"/>
              </a:ext>
            </a:extLst>
          </p:cNvPr>
          <p:cNvSpPr/>
          <p:nvPr/>
        </p:nvSpPr>
        <p:spPr>
          <a:xfrm>
            <a:off x="10172667" y="4085786"/>
            <a:ext cx="1085805" cy="516432"/>
          </a:xfrm>
          <a:prstGeom prst="rect">
            <a:avLst/>
          </a:prstGeom>
          <a:solidFill>
            <a:schemeClr val="bg1"/>
          </a:solidFill>
          <a:ln w="38100">
            <a:solidFill>
              <a:srgbClr val="6CADDB"/>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200">
                <a:solidFill>
                  <a:schemeClr val="accent4">
                    <a:lumMod val="65000"/>
                    <a:lumOff val="35000"/>
                  </a:schemeClr>
                </a:solidFill>
                <a:latin typeface="Meiryo UI" panose="020B0604030504040204" pitchFamily="50" charset="-128"/>
                <a:ea typeface="Meiryo UI" panose="020B0604030504040204" pitchFamily="50" charset="-128"/>
              </a:rPr>
              <a:t>切替前断面</a:t>
            </a:r>
            <a:br>
              <a:rPr lang="en-US" altLang="ja-JP" sz="1200">
                <a:solidFill>
                  <a:schemeClr val="accent4">
                    <a:lumMod val="65000"/>
                    <a:lumOff val="35000"/>
                  </a:schemeClr>
                </a:solidFill>
                <a:latin typeface="Meiryo UI" panose="020B0604030504040204" pitchFamily="50" charset="-128"/>
                <a:ea typeface="Meiryo UI" panose="020B0604030504040204" pitchFamily="50" charset="-128"/>
              </a:rPr>
            </a:br>
            <a:r>
              <a:rPr lang="en-US" altLang="ja-JP" sz="1200">
                <a:solidFill>
                  <a:schemeClr val="accent4">
                    <a:lumMod val="65000"/>
                    <a:lumOff val="35000"/>
                  </a:schemeClr>
                </a:solidFill>
                <a:latin typeface="Meiryo UI" panose="020B0604030504040204" pitchFamily="50" charset="-128"/>
                <a:ea typeface="Meiryo UI" panose="020B0604030504040204" pitchFamily="50" charset="-128"/>
              </a:rPr>
              <a:t>RINDBERG</a:t>
            </a:r>
            <a:endParaRPr lang="ja-JP" altLang="en-US" sz="1200">
              <a:solidFill>
                <a:schemeClr val="accent4">
                  <a:lumMod val="65000"/>
                  <a:lumOff val="35000"/>
                </a:schemeClr>
              </a:solidFill>
              <a:latin typeface="Meiryo UI" panose="020B0604030504040204" pitchFamily="50" charset="-128"/>
              <a:ea typeface="Meiryo UI" panose="020B0604030504040204" pitchFamily="50" charset="-128"/>
            </a:endParaRPr>
          </a:p>
        </p:txBody>
      </p:sp>
      <p:sp>
        <p:nvSpPr>
          <p:cNvPr id="93" name="テキスト ボックス 92">
            <a:extLst>
              <a:ext uri="{FF2B5EF4-FFF2-40B4-BE49-F238E27FC236}">
                <a16:creationId xmlns:a16="http://schemas.microsoft.com/office/drawing/2014/main" id="{28ACC47A-0F8F-897F-DCBA-88CCE65931F8}"/>
              </a:ext>
            </a:extLst>
          </p:cNvPr>
          <p:cNvSpPr txBox="1"/>
          <p:nvPr/>
        </p:nvSpPr>
        <p:spPr bwMode="auto">
          <a:xfrm>
            <a:off x="7508271" y="5458279"/>
            <a:ext cx="1224000" cy="261610"/>
          </a:xfrm>
          <a:prstGeom prst="rect">
            <a:avLst/>
          </a:prstGeom>
          <a:noFill/>
          <a:ln w="9525">
            <a:noFill/>
            <a:miter lim="800000"/>
            <a:headEnd/>
            <a:tailEnd/>
          </a:ln>
        </p:spPr>
        <p:txBody>
          <a:bodyPr wrap="square">
            <a:spAutoFit/>
          </a:bodyPr>
          <a:lstStyle/>
          <a:p>
            <a:pPr algn="ctr"/>
            <a:r>
              <a:rPr lang="ja-JP" altLang="en-US" sz="1100">
                <a:solidFill>
                  <a:schemeClr val="tx1">
                    <a:lumMod val="65000"/>
                    <a:lumOff val="35000"/>
                  </a:schemeClr>
                </a:solidFill>
                <a:latin typeface="+mn-ea"/>
              </a:rPr>
              <a:t>⑤仕訳データ登録</a:t>
            </a:r>
            <a:endParaRPr lang="ja-JP" altLang="en-US" sz="900">
              <a:solidFill>
                <a:srgbClr val="C00000"/>
              </a:solidFill>
            </a:endParaRPr>
          </a:p>
        </p:txBody>
      </p:sp>
      <p:grpSp>
        <p:nvGrpSpPr>
          <p:cNvPr id="135" name="グループ化 134">
            <a:extLst>
              <a:ext uri="{FF2B5EF4-FFF2-40B4-BE49-F238E27FC236}">
                <a16:creationId xmlns:a16="http://schemas.microsoft.com/office/drawing/2014/main" id="{3D49B988-682D-BD19-E2B6-0E52DDD734CD}"/>
              </a:ext>
            </a:extLst>
          </p:cNvPr>
          <p:cNvGrpSpPr/>
          <p:nvPr/>
        </p:nvGrpSpPr>
        <p:grpSpPr>
          <a:xfrm>
            <a:off x="10169801" y="4796646"/>
            <a:ext cx="1470017" cy="507654"/>
            <a:chOff x="10246801" y="4865452"/>
            <a:chExt cx="1470017" cy="507654"/>
          </a:xfrm>
        </p:grpSpPr>
        <p:cxnSp>
          <p:nvCxnSpPr>
            <p:cNvPr id="96" name="直線矢印コネクタ 95">
              <a:extLst>
                <a:ext uri="{FF2B5EF4-FFF2-40B4-BE49-F238E27FC236}">
                  <a16:creationId xmlns:a16="http://schemas.microsoft.com/office/drawing/2014/main" id="{22E943BE-1CB4-3B72-563F-6B95BC58BD3D}"/>
                </a:ext>
              </a:extLst>
            </p:cNvPr>
            <p:cNvCxnSpPr>
              <a:cxnSpLocks/>
            </p:cNvCxnSpPr>
            <p:nvPr/>
          </p:nvCxnSpPr>
          <p:spPr>
            <a:xfrm>
              <a:off x="10246801" y="5005548"/>
              <a:ext cx="504000" cy="795"/>
            </a:xfrm>
            <a:prstGeom prst="straightConnector1">
              <a:avLst/>
            </a:prstGeom>
            <a:ln>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7" name="直線矢印コネクタ 96">
              <a:extLst>
                <a:ext uri="{FF2B5EF4-FFF2-40B4-BE49-F238E27FC236}">
                  <a16:creationId xmlns:a16="http://schemas.microsoft.com/office/drawing/2014/main" id="{6410E8CB-B0FB-A29E-4E06-BC201D586FFE}"/>
                </a:ext>
              </a:extLst>
            </p:cNvPr>
            <p:cNvCxnSpPr>
              <a:cxnSpLocks/>
            </p:cNvCxnSpPr>
            <p:nvPr/>
          </p:nvCxnSpPr>
          <p:spPr>
            <a:xfrm>
              <a:off x="10246801" y="5245164"/>
              <a:ext cx="504000" cy="795"/>
            </a:xfrm>
            <a:prstGeom prst="straightConnector1">
              <a:avLst/>
            </a:prstGeom>
            <a:ln>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98" name="テキスト ボックス 97">
              <a:extLst>
                <a:ext uri="{FF2B5EF4-FFF2-40B4-BE49-F238E27FC236}">
                  <a16:creationId xmlns:a16="http://schemas.microsoft.com/office/drawing/2014/main" id="{2FBF8A5C-CB66-4196-7984-E02C3523E282}"/>
                </a:ext>
              </a:extLst>
            </p:cNvPr>
            <p:cNvSpPr txBox="1"/>
            <p:nvPr/>
          </p:nvSpPr>
          <p:spPr bwMode="auto">
            <a:xfrm>
              <a:off x="10744818" y="4865452"/>
              <a:ext cx="972000" cy="276999"/>
            </a:xfrm>
            <a:prstGeom prst="rect">
              <a:avLst/>
            </a:prstGeom>
            <a:noFill/>
            <a:ln w="9525">
              <a:noFill/>
              <a:miter lim="800000"/>
              <a:headEnd/>
              <a:tailEnd/>
            </a:ln>
          </p:spPr>
          <p:txBody>
            <a:bodyPr wrap="square">
              <a:spAutoFit/>
            </a:bodyPr>
            <a:lstStyle/>
            <a:p>
              <a:r>
                <a:rPr lang="ja-JP" altLang="en-US" sz="1200">
                  <a:solidFill>
                    <a:schemeClr val="tx1">
                      <a:lumMod val="65000"/>
                      <a:lumOff val="35000"/>
                    </a:schemeClr>
                  </a:solidFill>
                </a:rPr>
                <a:t>ユーザ運用</a:t>
              </a:r>
            </a:p>
          </p:txBody>
        </p:sp>
        <p:sp>
          <p:nvSpPr>
            <p:cNvPr id="99" name="テキスト ボックス 98">
              <a:extLst>
                <a:ext uri="{FF2B5EF4-FFF2-40B4-BE49-F238E27FC236}">
                  <a16:creationId xmlns:a16="http://schemas.microsoft.com/office/drawing/2014/main" id="{B8F687A1-D6DC-3008-E19A-D4C58B3E94B8}"/>
                </a:ext>
              </a:extLst>
            </p:cNvPr>
            <p:cNvSpPr txBox="1"/>
            <p:nvPr/>
          </p:nvSpPr>
          <p:spPr bwMode="auto">
            <a:xfrm>
              <a:off x="10744818" y="5096107"/>
              <a:ext cx="972000" cy="276999"/>
            </a:xfrm>
            <a:prstGeom prst="rect">
              <a:avLst/>
            </a:prstGeom>
            <a:noFill/>
            <a:ln w="9525">
              <a:noFill/>
              <a:miter lim="800000"/>
              <a:headEnd/>
              <a:tailEnd/>
            </a:ln>
          </p:spPr>
          <p:txBody>
            <a:bodyPr wrap="square">
              <a:spAutoFit/>
            </a:bodyPr>
            <a:lstStyle/>
            <a:p>
              <a:pPr algn="ctr"/>
              <a:r>
                <a:rPr lang="ja-JP" altLang="en-US" sz="1200">
                  <a:solidFill>
                    <a:schemeClr val="tx1">
                      <a:lumMod val="65000"/>
                      <a:lumOff val="35000"/>
                    </a:schemeClr>
                  </a:solidFill>
                </a:rPr>
                <a:t>システム処理</a:t>
              </a:r>
            </a:p>
          </p:txBody>
        </p:sp>
      </p:grpSp>
      <p:sp>
        <p:nvSpPr>
          <p:cNvPr id="102" name="テキスト ボックス 101">
            <a:extLst>
              <a:ext uri="{FF2B5EF4-FFF2-40B4-BE49-F238E27FC236}">
                <a16:creationId xmlns:a16="http://schemas.microsoft.com/office/drawing/2014/main" id="{31107000-FF58-EBB3-A8A8-FF3537745596}"/>
              </a:ext>
            </a:extLst>
          </p:cNvPr>
          <p:cNvSpPr txBox="1"/>
          <p:nvPr/>
        </p:nvSpPr>
        <p:spPr bwMode="auto">
          <a:xfrm>
            <a:off x="9794759" y="3978067"/>
            <a:ext cx="360000" cy="276999"/>
          </a:xfrm>
          <a:prstGeom prst="rect">
            <a:avLst/>
          </a:prstGeom>
          <a:noFill/>
          <a:ln w="9525">
            <a:noFill/>
            <a:miter lim="800000"/>
            <a:headEnd/>
            <a:tailEnd/>
          </a:ln>
        </p:spPr>
        <p:txBody>
          <a:bodyPr wrap="square">
            <a:spAutoFit/>
          </a:bodyPr>
          <a:lstStyle/>
          <a:p>
            <a:pPr algn="ctr"/>
            <a:r>
              <a:rPr lang="ja-JP" altLang="en-US" sz="1200">
                <a:solidFill>
                  <a:schemeClr val="tx1">
                    <a:lumMod val="65000"/>
                    <a:lumOff val="35000"/>
                  </a:schemeClr>
                </a:solidFill>
                <a:latin typeface="+mn-ea"/>
              </a:rPr>
              <a:t>②</a:t>
            </a:r>
            <a:endParaRPr lang="ja-JP" altLang="en-US" sz="1000">
              <a:solidFill>
                <a:srgbClr val="C00000"/>
              </a:solidFill>
            </a:endParaRPr>
          </a:p>
        </p:txBody>
      </p:sp>
      <p:sp>
        <p:nvSpPr>
          <p:cNvPr id="138" name="フローチャート: 書類 137">
            <a:extLst>
              <a:ext uri="{FF2B5EF4-FFF2-40B4-BE49-F238E27FC236}">
                <a16:creationId xmlns:a16="http://schemas.microsoft.com/office/drawing/2014/main" id="{91DAF979-3154-22A3-CB0A-59F3A302E5BF}"/>
              </a:ext>
            </a:extLst>
          </p:cNvPr>
          <p:cNvSpPr/>
          <p:nvPr/>
        </p:nvSpPr>
        <p:spPr>
          <a:xfrm>
            <a:off x="10497970" y="5468350"/>
            <a:ext cx="1085805" cy="516432"/>
          </a:xfrm>
          <a:prstGeom prst="flowChartDocumen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200">
                <a:solidFill>
                  <a:schemeClr val="accent4">
                    <a:lumMod val="65000"/>
                    <a:lumOff val="35000"/>
                  </a:schemeClr>
                </a:solidFill>
                <a:latin typeface="Meiryo UI" panose="020B0604030504040204" pitchFamily="50" charset="-128"/>
                <a:ea typeface="Meiryo UI" panose="020B0604030504040204" pitchFamily="50" charset="-128"/>
                <a:cs typeface="Hiragino Kaku Gothic Pro W3" charset="-128"/>
              </a:rPr>
              <a:t>入金消込結果</a:t>
            </a:r>
          </a:p>
        </p:txBody>
      </p:sp>
      <p:cxnSp>
        <p:nvCxnSpPr>
          <p:cNvPr id="141" name="直線矢印コネクタ 140">
            <a:extLst>
              <a:ext uri="{FF2B5EF4-FFF2-40B4-BE49-F238E27FC236}">
                <a16:creationId xmlns:a16="http://schemas.microsoft.com/office/drawing/2014/main" id="{0416D8A5-98DD-0E6C-AA5A-212CD8918B7D}"/>
              </a:ext>
            </a:extLst>
          </p:cNvPr>
          <p:cNvCxnSpPr>
            <a:cxnSpLocks/>
            <a:stCxn id="71" idx="3"/>
            <a:endCxn id="138" idx="1"/>
          </p:cNvCxnSpPr>
          <p:nvPr/>
        </p:nvCxnSpPr>
        <p:spPr>
          <a:xfrm>
            <a:off x="9767805" y="5726566"/>
            <a:ext cx="730165" cy="0"/>
          </a:xfrm>
          <a:prstGeom prst="straightConnector1">
            <a:avLst/>
          </a:prstGeom>
          <a:ln>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42" name="テキスト ボックス 141">
            <a:extLst>
              <a:ext uri="{FF2B5EF4-FFF2-40B4-BE49-F238E27FC236}">
                <a16:creationId xmlns:a16="http://schemas.microsoft.com/office/drawing/2014/main" id="{8DE5B5B9-39D0-841C-C819-A4C9778071E4}"/>
              </a:ext>
            </a:extLst>
          </p:cNvPr>
          <p:cNvSpPr txBox="1"/>
          <p:nvPr/>
        </p:nvSpPr>
        <p:spPr bwMode="auto">
          <a:xfrm>
            <a:off x="9545654" y="5988465"/>
            <a:ext cx="1224000" cy="430887"/>
          </a:xfrm>
          <a:prstGeom prst="rect">
            <a:avLst/>
          </a:prstGeom>
          <a:noFill/>
          <a:ln w="9525">
            <a:noFill/>
            <a:miter lim="800000"/>
            <a:headEnd/>
            <a:tailEnd/>
          </a:ln>
        </p:spPr>
        <p:txBody>
          <a:bodyPr wrap="square">
            <a:spAutoFit/>
          </a:bodyPr>
          <a:lstStyle/>
          <a:p>
            <a:pPr algn="ctr"/>
            <a:r>
              <a:rPr lang="ja-JP" altLang="en-US" sz="1100">
                <a:solidFill>
                  <a:schemeClr val="tx1">
                    <a:lumMod val="65000"/>
                    <a:lumOff val="35000"/>
                  </a:schemeClr>
                </a:solidFill>
                <a:latin typeface="+mn-ea"/>
              </a:rPr>
              <a:t>⑥アドオン機能でデータ連携</a:t>
            </a:r>
            <a:endParaRPr lang="ja-JP" altLang="en-US" sz="900">
              <a:solidFill>
                <a:srgbClr val="C00000"/>
              </a:solidFill>
            </a:endParaRPr>
          </a:p>
        </p:txBody>
      </p:sp>
      <p:sp>
        <p:nvSpPr>
          <p:cNvPr id="130" name="正方形/長方形 129">
            <a:extLst>
              <a:ext uri="{FF2B5EF4-FFF2-40B4-BE49-F238E27FC236}">
                <a16:creationId xmlns:a16="http://schemas.microsoft.com/office/drawing/2014/main" id="{BA8A4293-01A2-D6BD-B23F-43E1EBEEF48F}"/>
              </a:ext>
            </a:extLst>
          </p:cNvPr>
          <p:cNvSpPr/>
          <p:nvPr/>
        </p:nvSpPr>
        <p:spPr>
          <a:xfrm>
            <a:off x="3287554" y="3901811"/>
            <a:ext cx="2416875" cy="2559741"/>
          </a:xfrm>
          <a:prstGeom prst="rect">
            <a:avLst/>
          </a:prstGeom>
          <a:solidFill>
            <a:srgbClr val="E9EEF3"/>
          </a:solidFill>
          <a:ln w="9525" cap="flat" cmpd="sng" algn="ctr">
            <a:noFill/>
            <a:prstDash val="solid"/>
            <a:miter lim="800000"/>
          </a:ln>
          <a:effectLst/>
        </p:spPr>
        <p:txBody>
          <a:bodyPr vert="horz" wrap="square" lIns="0" rIns="0" rtlCol="0" anchor="ct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defRPr/>
            </a:pPr>
            <a:endParaRPr kumimoji="1" lang="ja-JP" altLang="en-US" sz="1200" i="0" u="none" strike="noStrike" kern="1200" cap="none" spc="0" normalizeH="0" baseline="0" noProof="0">
              <a:ln>
                <a:noFill/>
              </a:ln>
              <a:solidFill>
                <a:schemeClr val="accent4">
                  <a:lumMod val="65000"/>
                  <a:lumOff val="35000"/>
                </a:schemeClr>
              </a:solidFill>
              <a:effectLst/>
              <a:uLnTx/>
              <a:uFillTx/>
              <a:latin typeface="Meiryo UI"/>
              <a:ea typeface="Meiryo UI"/>
              <a:cs typeface="Hiragino Kaku Gothic Pro W3" charset="-128"/>
            </a:endParaRPr>
          </a:p>
        </p:txBody>
      </p:sp>
      <p:sp>
        <p:nvSpPr>
          <p:cNvPr id="132" name="正方形/長方形 131">
            <a:extLst>
              <a:ext uri="{FF2B5EF4-FFF2-40B4-BE49-F238E27FC236}">
                <a16:creationId xmlns:a16="http://schemas.microsoft.com/office/drawing/2014/main" id="{7F4E80C5-4BD2-B5FE-173A-8406B3864C76}"/>
              </a:ext>
            </a:extLst>
          </p:cNvPr>
          <p:cNvSpPr/>
          <p:nvPr/>
        </p:nvSpPr>
        <p:spPr>
          <a:xfrm>
            <a:off x="3304729" y="3908137"/>
            <a:ext cx="848131" cy="34692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lang="ja-JP" altLang="en-US" sz="1400" u="sng">
                <a:solidFill>
                  <a:schemeClr val="tx1">
                    <a:lumMod val="65000"/>
                    <a:lumOff val="35000"/>
                  </a:schemeClr>
                </a:solidFill>
                <a:effectLst>
                  <a:glow rad="88900">
                    <a:schemeClr val="bg1"/>
                  </a:glow>
                </a:effectLst>
                <a:latin typeface="+mn-ea"/>
                <a:cs typeface="Hiragino Kaku Gothic Pro W3" charset="-128"/>
              </a:rPr>
              <a:t>過渡期</a:t>
            </a:r>
            <a:endParaRPr kumimoji="1" lang="en-US" altLang="ja-JP" sz="1400" u="sng">
              <a:solidFill>
                <a:schemeClr val="tx1">
                  <a:lumMod val="65000"/>
                  <a:lumOff val="35000"/>
                </a:schemeClr>
              </a:solidFill>
              <a:effectLst>
                <a:glow rad="88900">
                  <a:schemeClr val="bg1"/>
                </a:glow>
              </a:effectLst>
              <a:latin typeface="+mn-ea"/>
              <a:cs typeface="Hiragino Kaku Gothic Pro W3" charset="-128"/>
            </a:endParaRPr>
          </a:p>
        </p:txBody>
      </p:sp>
      <p:sp>
        <p:nvSpPr>
          <p:cNvPr id="133" name="正方形/長方形 132">
            <a:extLst>
              <a:ext uri="{FF2B5EF4-FFF2-40B4-BE49-F238E27FC236}">
                <a16:creationId xmlns:a16="http://schemas.microsoft.com/office/drawing/2014/main" id="{82F17A12-D31E-4496-8E09-0FD6003630F9}"/>
              </a:ext>
            </a:extLst>
          </p:cNvPr>
          <p:cNvSpPr/>
          <p:nvPr/>
        </p:nvSpPr>
        <p:spPr>
          <a:xfrm>
            <a:off x="3304729" y="5026368"/>
            <a:ext cx="848131" cy="34692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en-US" altLang="ja-JP" sz="1400">
                <a:solidFill>
                  <a:schemeClr val="tx1">
                    <a:lumMod val="65000"/>
                    <a:lumOff val="35000"/>
                  </a:schemeClr>
                </a:solidFill>
                <a:effectLst>
                  <a:glow rad="88900">
                    <a:schemeClr val="bg1"/>
                  </a:glow>
                </a:effectLst>
                <a:latin typeface="+mn-ea"/>
                <a:cs typeface="Hiragino Kaku Gothic Pro W3" charset="-128"/>
              </a:rPr>
              <a:t>SAP</a:t>
            </a:r>
            <a:r>
              <a:rPr lang="ja-JP" altLang="en-US" sz="1400">
                <a:solidFill>
                  <a:schemeClr val="tx1">
                    <a:lumMod val="65000"/>
                    <a:lumOff val="35000"/>
                  </a:schemeClr>
                </a:solidFill>
                <a:effectLst>
                  <a:glow rad="88900">
                    <a:schemeClr val="bg1"/>
                  </a:glow>
                </a:effectLst>
                <a:latin typeface="+mn-ea"/>
                <a:cs typeface="Hiragino Kaku Gothic Pro W3" charset="-128"/>
              </a:rPr>
              <a:t>上のデータ</a:t>
            </a:r>
            <a:endParaRPr kumimoji="1" lang="en-US" altLang="ja-JP" sz="1400">
              <a:solidFill>
                <a:schemeClr val="tx1">
                  <a:lumMod val="65000"/>
                  <a:lumOff val="35000"/>
                </a:schemeClr>
              </a:solidFill>
              <a:effectLst>
                <a:glow rad="88900">
                  <a:schemeClr val="bg1"/>
                </a:glow>
              </a:effectLst>
              <a:latin typeface="+mn-ea"/>
              <a:cs typeface="Hiragino Kaku Gothic Pro W3" charset="-128"/>
            </a:endParaRPr>
          </a:p>
        </p:txBody>
      </p:sp>
      <p:sp>
        <p:nvSpPr>
          <p:cNvPr id="125" name="正方形/長方形 124">
            <a:extLst>
              <a:ext uri="{FF2B5EF4-FFF2-40B4-BE49-F238E27FC236}">
                <a16:creationId xmlns:a16="http://schemas.microsoft.com/office/drawing/2014/main" id="{5E0E10D8-9F2D-7306-B6D1-70B7D2565D7E}"/>
              </a:ext>
            </a:extLst>
          </p:cNvPr>
          <p:cNvSpPr/>
          <p:nvPr/>
        </p:nvSpPr>
        <p:spPr>
          <a:xfrm>
            <a:off x="637137" y="3901811"/>
            <a:ext cx="2416875" cy="2559741"/>
          </a:xfrm>
          <a:prstGeom prst="rect">
            <a:avLst/>
          </a:prstGeom>
          <a:solidFill>
            <a:srgbClr val="E9EEF3"/>
          </a:solidFill>
          <a:ln w="9525" cap="flat" cmpd="sng" algn="ctr">
            <a:noFill/>
            <a:prstDash val="solid"/>
            <a:miter lim="800000"/>
          </a:ln>
          <a:effectLst/>
        </p:spPr>
        <p:txBody>
          <a:bodyPr vert="horz" wrap="square" lIns="0" rIns="0" rtlCol="0" anchor="ct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defRPr/>
            </a:pPr>
            <a:endParaRPr kumimoji="1" lang="ja-JP" altLang="en-US" sz="1200" i="0" u="none" strike="noStrike" kern="1200" cap="none" spc="0" normalizeH="0" baseline="0" noProof="0">
              <a:ln>
                <a:noFill/>
              </a:ln>
              <a:solidFill>
                <a:schemeClr val="accent4">
                  <a:lumMod val="65000"/>
                  <a:lumOff val="35000"/>
                </a:schemeClr>
              </a:solidFill>
              <a:effectLst/>
              <a:uLnTx/>
              <a:uFillTx/>
              <a:latin typeface="Meiryo UI"/>
              <a:ea typeface="Meiryo UI"/>
              <a:cs typeface="Hiragino Kaku Gothic Pro W3" charset="-128"/>
            </a:endParaRPr>
          </a:p>
        </p:txBody>
      </p:sp>
      <p:sp>
        <p:nvSpPr>
          <p:cNvPr id="112" name="フローチャート: 書類 111">
            <a:extLst>
              <a:ext uri="{FF2B5EF4-FFF2-40B4-BE49-F238E27FC236}">
                <a16:creationId xmlns:a16="http://schemas.microsoft.com/office/drawing/2014/main" id="{6325FED5-4F58-3975-386A-A52C02286563}"/>
              </a:ext>
            </a:extLst>
          </p:cNvPr>
          <p:cNvSpPr/>
          <p:nvPr/>
        </p:nvSpPr>
        <p:spPr>
          <a:xfrm>
            <a:off x="1550828" y="4130410"/>
            <a:ext cx="1256902" cy="535481"/>
          </a:xfrm>
          <a:prstGeom prst="flowChartDocument">
            <a:avLst/>
          </a:prstGeom>
          <a:solidFill>
            <a:srgbClr val="5B9BD5">
              <a:lumMod val="20000"/>
              <a:lumOff val="80000"/>
            </a:srgbClr>
          </a:solidFill>
          <a:ln w="9525" cap="flat" cmpd="sng" algn="ctr">
            <a:solidFill>
              <a:sysClr val="window" lastClr="FFFFFF">
                <a:lumMod val="50000"/>
              </a:sysClr>
            </a:solidFill>
            <a:prstDash val="solid"/>
            <a:miter lim="800000"/>
          </a:ln>
          <a:effectLst/>
        </p:spPr>
        <p:txBody>
          <a:bodyPr vert="horz" wrap="square" lIns="0" rIns="0" rtlCol="0" anchor="ct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defRPr/>
            </a:pPr>
            <a:r>
              <a:rPr lang="ja-JP" altLang="en-US" sz="1200" b="1">
                <a:solidFill>
                  <a:srgbClr val="00B0F0"/>
                </a:solidFill>
                <a:latin typeface="Meiryo UI"/>
                <a:ea typeface="Meiryo UI"/>
                <a:cs typeface="Hiragino Kaku Gothic Pro W3" charset="-128"/>
              </a:rPr>
              <a:t>請求伝票</a:t>
            </a:r>
            <a:endParaRPr kumimoji="1" lang="en-US" altLang="ja-JP" sz="1200" i="0" u="none" strike="noStrike" kern="1200" cap="none" spc="0" normalizeH="0" baseline="0" noProof="0">
              <a:ln>
                <a:noFill/>
              </a:ln>
              <a:solidFill>
                <a:srgbClr val="00B050"/>
              </a:solidFill>
              <a:effectLst/>
              <a:uLnTx/>
              <a:uFillTx/>
              <a:latin typeface="Meiryo UI"/>
              <a:ea typeface="Meiryo UI"/>
              <a:cs typeface="Hiragino Kaku Gothic Pro W3"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i="0" u="none" strike="noStrike" kern="1200" cap="none" spc="0" normalizeH="0" baseline="0" noProof="0">
                <a:ln>
                  <a:noFill/>
                </a:ln>
                <a:solidFill>
                  <a:schemeClr val="accent4">
                    <a:lumMod val="65000"/>
                    <a:lumOff val="35000"/>
                  </a:schemeClr>
                </a:solidFill>
                <a:effectLst/>
                <a:uLnTx/>
                <a:uFillTx/>
                <a:latin typeface="Meiryo UI"/>
                <a:ea typeface="Meiryo UI"/>
                <a:cs typeface="Hiragino Kaku Gothic Pro W3" charset="-128"/>
              </a:rPr>
              <a:t>売掛金</a:t>
            </a:r>
            <a:r>
              <a:rPr kumimoji="1" lang="en-US" altLang="ja-JP" sz="1200" i="0" u="none" strike="noStrike" kern="1200" cap="none" spc="0" normalizeH="0" baseline="0" noProof="0">
                <a:ln>
                  <a:noFill/>
                </a:ln>
                <a:solidFill>
                  <a:schemeClr val="accent4">
                    <a:lumMod val="65000"/>
                    <a:lumOff val="35000"/>
                  </a:schemeClr>
                </a:solidFill>
                <a:effectLst/>
                <a:uLnTx/>
                <a:uFillTx/>
                <a:latin typeface="Meiryo UI"/>
                <a:ea typeface="Meiryo UI"/>
                <a:cs typeface="Hiragino Kaku Gothic Pro W3" charset="-128"/>
              </a:rPr>
              <a:t>/</a:t>
            </a:r>
            <a:r>
              <a:rPr kumimoji="1" lang="ja-JP" altLang="en-US" sz="1200" i="0" u="none" strike="noStrike" kern="1200" cap="none" spc="0" normalizeH="0" baseline="0" noProof="0">
                <a:ln>
                  <a:noFill/>
                </a:ln>
                <a:solidFill>
                  <a:schemeClr val="accent4">
                    <a:lumMod val="65000"/>
                    <a:lumOff val="35000"/>
                  </a:schemeClr>
                </a:solidFill>
                <a:effectLst/>
                <a:uLnTx/>
                <a:uFillTx/>
                <a:latin typeface="Meiryo UI"/>
                <a:ea typeface="Meiryo UI"/>
                <a:cs typeface="Hiragino Kaku Gothic Pro W3" charset="-128"/>
              </a:rPr>
              <a:t>売掛仮</a:t>
            </a:r>
          </a:p>
        </p:txBody>
      </p:sp>
      <p:sp>
        <p:nvSpPr>
          <p:cNvPr id="113" name="フローチャート: 書類 112">
            <a:extLst>
              <a:ext uri="{FF2B5EF4-FFF2-40B4-BE49-F238E27FC236}">
                <a16:creationId xmlns:a16="http://schemas.microsoft.com/office/drawing/2014/main" id="{A60E23B9-A56D-0B7F-25DF-C732D89974AD}"/>
              </a:ext>
            </a:extLst>
          </p:cNvPr>
          <p:cNvSpPr/>
          <p:nvPr/>
        </p:nvSpPr>
        <p:spPr>
          <a:xfrm>
            <a:off x="1550828" y="4702186"/>
            <a:ext cx="1256902" cy="533801"/>
          </a:xfrm>
          <a:prstGeom prst="flowChartDocument">
            <a:avLst/>
          </a:prstGeom>
          <a:solidFill>
            <a:srgbClr val="5B9BD5">
              <a:lumMod val="20000"/>
              <a:lumOff val="80000"/>
            </a:srgbClr>
          </a:solidFill>
          <a:ln w="9525" cap="flat" cmpd="sng" algn="ctr">
            <a:solidFill>
              <a:sysClr val="window" lastClr="FFFFFF">
                <a:lumMod val="50000"/>
              </a:sysClr>
            </a:solidFill>
            <a:prstDash val="solid"/>
            <a:miter lim="800000"/>
          </a:ln>
          <a:effectLst/>
        </p:spPr>
        <p:txBody>
          <a:bodyPr vert="horz" wrap="square" lIns="0" rIns="0" rtlCol="0" anchor="ct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defRPr/>
            </a:pPr>
            <a:r>
              <a:rPr kumimoji="1" lang="ja-JP" altLang="en-US" sz="1200" b="1" i="0" u="none" strike="noStrike" kern="1200" cap="none" spc="0" normalizeH="0" baseline="0" noProof="0">
                <a:ln>
                  <a:noFill/>
                </a:ln>
                <a:solidFill>
                  <a:srgbClr val="FF9900"/>
                </a:solidFill>
                <a:effectLst/>
                <a:uLnTx/>
                <a:uFillTx/>
                <a:latin typeface="Meiryo UI"/>
                <a:ea typeface="Meiryo UI"/>
                <a:cs typeface="Hiragino Kaku Gothic Pro W3" charset="-128"/>
              </a:rPr>
              <a:t>入金伝票</a:t>
            </a:r>
            <a:endParaRPr kumimoji="1" lang="en-US" altLang="ja-JP" sz="1200" b="0" i="0" u="none" strike="noStrike" kern="1200" cap="none" spc="0" normalizeH="0" baseline="0" noProof="0">
              <a:ln>
                <a:noFill/>
              </a:ln>
              <a:solidFill>
                <a:srgbClr val="000000">
                  <a:lumMod val="65000"/>
                  <a:lumOff val="35000"/>
                </a:srgbClr>
              </a:solidFill>
              <a:effectLst/>
              <a:uLnTx/>
              <a:uFillTx/>
              <a:latin typeface="Meiryo UI"/>
              <a:ea typeface="Meiryo UI"/>
              <a:cs typeface="Hiragino Kaku Gothic Pro W3"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i="0" u="none" strike="noStrike" kern="1200" cap="none" spc="0" normalizeH="0" baseline="0" noProof="0">
                <a:ln>
                  <a:noFill/>
                </a:ln>
                <a:solidFill>
                  <a:srgbClr val="000000">
                    <a:lumMod val="65000"/>
                    <a:lumOff val="35000"/>
                  </a:srgbClr>
                </a:solidFill>
                <a:effectLst/>
                <a:uLnTx/>
                <a:uFillTx/>
                <a:latin typeface="Meiryo UI"/>
                <a:ea typeface="Meiryo UI"/>
                <a:cs typeface="Hiragino Kaku Gothic Pro W3" charset="-128"/>
              </a:rPr>
              <a:t>預金</a:t>
            </a:r>
            <a:r>
              <a:rPr kumimoji="1" lang="en-US" altLang="ja-JP" sz="1200" i="0" u="none" strike="noStrike" kern="1200" cap="none" spc="0" normalizeH="0" baseline="0" noProof="0">
                <a:ln>
                  <a:noFill/>
                </a:ln>
                <a:solidFill>
                  <a:srgbClr val="000000">
                    <a:lumMod val="65000"/>
                    <a:lumOff val="35000"/>
                  </a:srgbClr>
                </a:solidFill>
                <a:effectLst/>
                <a:uLnTx/>
                <a:uFillTx/>
                <a:latin typeface="Meiryo UI"/>
                <a:ea typeface="Meiryo UI"/>
                <a:cs typeface="Hiragino Kaku Gothic Pro W3" charset="-128"/>
              </a:rPr>
              <a:t>/</a:t>
            </a:r>
            <a:r>
              <a:rPr kumimoji="1" lang="ja-JP" altLang="en-US" sz="1200" i="0" u="none" strike="noStrike" kern="1200" cap="none" spc="0" normalizeH="0" baseline="0" noProof="0">
                <a:ln>
                  <a:noFill/>
                </a:ln>
                <a:solidFill>
                  <a:schemeClr val="accent4">
                    <a:lumMod val="65000"/>
                    <a:lumOff val="35000"/>
                  </a:schemeClr>
                </a:solidFill>
                <a:effectLst/>
                <a:uLnTx/>
                <a:uFillTx/>
                <a:latin typeface="Meiryo UI"/>
                <a:ea typeface="Meiryo UI"/>
                <a:cs typeface="Hiragino Kaku Gothic Pro W3" charset="-128"/>
              </a:rPr>
              <a:t>仮受金</a:t>
            </a:r>
          </a:p>
        </p:txBody>
      </p:sp>
      <p:sp>
        <p:nvSpPr>
          <p:cNvPr id="114" name="フローチャート: 書類 113">
            <a:extLst>
              <a:ext uri="{FF2B5EF4-FFF2-40B4-BE49-F238E27FC236}">
                <a16:creationId xmlns:a16="http://schemas.microsoft.com/office/drawing/2014/main" id="{0752CF02-655E-FF78-A1FE-7A909E60DADE}"/>
              </a:ext>
            </a:extLst>
          </p:cNvPr>
          <p:cNvSpPr/>
          <p:nvPr/>
        </p:nvSpPr>
        <p:spPr>
          <a:xfrm>
            <a:off x="1550828" y="5272282"/>
            <a:ext cx="1256902" cy="537882"/>
          </a:xfrm>
          <a:prstGeom prst="flowChartDocument">
            <a:avLst/>
          </a:prstGeom>
          <a:solidFill>
            <a:srgbClr val="5B9BD5">
              <a:lumMod val="20000"/>
              <a:lumOff val="80000"/>
            </a:srgbClr>
          </a:solidFill>
          <a:ln w="9525" cap="flat" cmpd="sng" algn="ctr">
            <a:solidFill>
              <a:sysClr val="window" lastClr="FFFFFF">
                <a:lumMod val="50000"/>
              </a:sysClr>
            </a:solidFill>
            <a:prstDash val="solid"/>
            <a:miter lim="800000"/>
          </a:ln>
          <a:effectLst/>
        </p:spPr>
        <p:txBody>
          <a:bodyPr vert="horz" wrap="square" lIns="0" rIns="0" rtlCol="0" anchor="ct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srgbClr val="7030A0"/>
                </a:solidFill>
                <a:effectLst/>
                <a:uLnTx/>
                <a:uFillTx/>
                <a:latin typeface="Meiryo UI"/>
                <a:ea typeface="Meiryo UI"/>
                <a:cs typeface="Hiragino Kaku Gothic Pro W3" charset="-128"/>
              </a:rPr>
              <a:t>入金消込伝票</a:t>
            </a:r>
            <a:endParaRPr kumimoji="1" lang="en-US" altLang="ja-JP" sz="1200" b="1" i="0" u="none" strike="noStrike" kern="1200" cap="none" spc="0" normalizeH="0" baseline="0" noProof="0">
              <a:ln>
                <a:noFill/>
              </a:ln>
              <a:solidFill>
                <a:srgbClr val="7030A0"/>
              </a:solidFill>
              <a:effectLst/>
              <a:uLnTx/>
              <a:uFillTx/>
              <a:latin typeface="Meiryo UI"/>
              <a:ea typeface="Meiryo UI"/>
              <a:cs typeface="Hiragino Kaku Gothic Pro W3"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srgbClr val="000000">
                    <a:lumMod val="65000"/>
                    <a:lumOff val="35000"/>
                  </a:srgbClr>
                </a:solidFill>
                <a:effectLst/>
                <a:uLnTx/>
                <a:uFillTx/>
                <a:latin typeface="Meiryo UI"/>
                <a:ea typeface="Meiryo UI"/>
                <a:cs typeface="Hiragino Kaku Gothic Pro W3" charset="-128"/>
              </a:rPr>
              <a:t>仮受金</a:t>
            </a:r>
            <a:r>
              <a:rPr kumimoji="1" lang="en-US" altLang="ja-JP" sz="1200" b="0" i="0" u="none" strike="noStrike" kern="1200" cap="none" spc="0" normalizeH="0" baseline="0" noProof="0">
                <a:ln>
                  <a:noFill/>
                </a:ln>
                <a:solidFill>
                  <a:srgbClr val="000000">
                    <a:lumMod val="65000"/>
                    <a:lumOff val="35000"/>
                  </a:srgbClr>
                </a:solidFill>
                <a:effectLst/>
                <a:uLnTx/>
                <a:uFillTx/>
                <a:latin typeface="Meiryo UI"/>
                <a:ea typeface="Meiryo UI"/>
                <a:cs typeface="Hiragino Kaku Gothic Pro W3" charset="-128"/>
              </a:rPr>
              <a:t>/</a:t>
            </a:r>
            <a:r>
              <a:rPr kumimoji="1" lang="ja-JP" altLang="en-US" sz="1200" b="0" i="0" u="none" strike="noStrike" kern="1200" cap="none" spc="0" normalizeH="0" baseline="0" noProof="0">
                <a:ln>
                  <a:noFill/>
                </a:ln>
                <a:solidFill>
                  <a:srgbClr val="000000">
                    <a:lumMod val="65000"/>
                    <a:lumOff val="35000"/>
                  </a:srgbClr>
                </a:solidFill>
                <a:effectLst/>
                <a:uLnTx/>
                <a:uFillTx/>
                <a:latin typeface="Meiryo UI"/>
                <a:ea typeface="Meiryo UI"/>
                <a:cs typeface="Hiragino Kaku Gothic Pro W3" charset="-128"/>
              </a:rPr>
              <a:t>売掛金</a:t>
            </a:r>
          </a:p>
        </p:txBody>
      </p:sp>
      <p:sp>
        <p:nvSpPr>
          <p:cNvPr id="116" name="フローチャート: 書類 115">
            <a:extLst>
              <a:ext uri="{FF2B5EF4-FFF2-40B4-BE49-F238E27FC236}">
                <a16:creationId xmlns:a16="http://schemas.microsoft.com/office/drawing/2014/main" id="{B2DA06C9-F5B7-6464-5C38-0941BD5FD87F}"/>
              </a:ext>
            </a:extLst>
          </p:cNvPr>
          <p:cNvSpPr/>
          <p:nvPr/>
        </p:nvSpPr>
        <p:spPr>
          <a:xfrm>
            <a:off x="1550828" y="5846458"/>
            <a:ext cx="1256902" cy="537882"/>
          </a:xfrm>
          <a:prstGeom prst="flowChartDocument">
            <a:avLst/>
          </a:prstGeom>
          <a:solidFill>
            <a:srgbClr val="5B9BD5">
              <a:lumMod val="20000"/>
              <a:lumOff val="80000"/>
            </a:srgbClr>
          </a:solidFill>
          <a:ln w="9525" cap="flat" cmpd="sng" algn="ctr">
            <a:solidFill>
              <a:sysClr val="window" lastClr="FFFFFF">
                <a:lumMod val="50000"/>
              </a:sysClr>
            </a:solidFill>
            <a:prstDash val="solid"/>
            <a:miter lim="800000"/>
          </a:ln>
          <a:effectLst/>
        </p:spPr>
        <p:txBody>
          <a:bodyPr vert="horz" wrap="square" lIns="0" rIns="0" rtlCol="0" anchor="ct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schemeClr val="tx1">
                    <a:lumMod val="65000"/>
                    <a:lumOff val="35000"/>
                  </a:schemeClr>
                </a:solidFill>
                <a:effectLst/>
                <a:uLnTx/>
                <a:uFillTx/>
                <a:latin typeface="Meiryo UI"/>
                <a:ea typeface="Meiryo UI"/>
                <a:cs typeface="Hiragino Kaku Gothic Pro W3" charset="-128"/>
              </a:rPr>
              <a:t>消込取消伝票</a:t>
            </a:r>
            <a:endParaRPr kumimoji="1" lang="en-US" altLang="ja-JP" sz="1200" b="1" i="0" u="none" strike="noStrike" kern="1200" cap="none" spc="0" normalizeH="0" baseline="0" noProof="0">
              <a:ln>
                <a:noFill/>
              </a:ln>
              <a:solidFill>
                <a:schemeClr val="tx1">
                  <a:lumMod val="65000"/>
                  <a:lumOff val="35000"/>
                </a:schemeClr>
              </a:solidFill>
              <a:effectLst/>
              <a:uLnTx/>
              <a:uFillTx/>
              <a:latin typeface="Meiryo UI"/>
              <a:ea typeface="Meiryo UI"/>
              <a:cs typeface="Hiragino Kaku Gothic Pro W3"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srgbClr val="000000">
                    <a:lumMod val="65000"/>
                    <a:lumOff val="35000"/>
                  </a:srgbClr>
                </a:solidFill>
                <a:effectLst/>
                <a:uLnTx/>
                <a:uFillTx/>
                <a:latin typeface="Meiryo UI"/>
                <a:ea typeface="Meiryo UI"/>
                <a:cs typeface="Hiragino Kaku Gothic Pro W3" charset="-128"/>
              </a:rPr>
              <a:t>売掛金</a:t>
            </a:r>
            <a:r>
              <a:rPr kumimoji="1" lang="en-US" altLang="ja-JP" sz="1200" b="0" i="0" u="none" strike="noStrike" kern="1200" cap="none" spc="0" normalizeH="0" baseline="0" noProof="0">
                <a:ln>
                  <a:noFill/>
                </a:ln>
                <a:solidFill>
                  <a:srgbClr val="000000">
                    <a:lumMod val="65000"/>
                    <a:lumOff val="35000"/>
                  </a:srgbClr>
                </a:solidFill>
                <a:effectLst/>
                <a:uLnTx/>
                <a:uFillTx/>
                <a:latin typeface="Meiryo UI"/>
                <a:ea typeface="Meiryo UI"/>
                <a:cs typeface="Hiragino Kaku Gothic Pro W3" charset="-128"/>
              </a:rPr>
              <a:t>/</a:t>
            </a:r>
            <a:r>
              <a:rPr kumimoji="1" lang="ja-JP" altLang="en-US" sz="1200" b="0" i="0" u="none" strike="noStrike" kern="1200" cap="none" spc="0" normalizeH="0" baseline="0" noProof="0">
                <a:ln>
                  <a:noFill/>
                </a:ln>
                <a:solidFill>
                  <a:srgbClr val="000000">
                    <a:lumMod val="65000"/>
                    <a:lumOff val="35000"/>
                  </a:srgbClr>
                </a:solidFill>
                <a:effectLst/>
                <a:uLnTx/>
                <a:uFillTx/>
                <a:latin typeface="Meiryo UI"/>
                <a:ea typeface="Meiryo UI"/>
                <a:cs typeface="Hiragino Kaku Gothic Pro W3" charset="-128"/>
              </a:rPr>
              <a:t>仮受金</a:t>
            </a:r>
          </a:p>
        </p:txBody>
      </p:sp>
      <p:sp>
        <p:nvSpPr>
          <p:cNvPr id="117" name="フローチャート: 書類 116">
            <a:extLst>
              <a:ext uri="{FF2B5EF4-FFF2-40B4-BE49-F238E27FC236}">
                <a16:creationId xmlns:a16="http://schemas.microsoft.com/office/drawing/2014/main" id="{601D120E-4335-D23E-7578-FDA3CA4ED209}"/>
              </a:ext>
            </a:extLst>
          </p:cNvPr>
          <p:cNvSpPr/>
          <p:nvPr/>
        </p:nvSpPr>
        <p:spPr>
          <a:xfrm>
            <a:off x="4194182" y="4130410"/>
            <a:ext cx="1256902" cy="535481"/>
          </a:xfrm>
          <a:prstGeom prst="flowChartDocument">
            <a:avLst/>
          </a:prstGeom>
          <a:solidFill>
            <a:schemeClr val="bg1">
              <a:lumMod val="85000"/>
            </a:schemeClr>
          </a:solidFill>
          <a:ln w="9525" cap="flat" cmpd="sng" algn="ctr">
            <a:solidFill>
              <a:sysClr val="window" lastClr="FFFFFF">
                <a:lumMod val="50000"/>
              </a:sysClr>
            </a:solidFill>
            <a:prstDash val="solid"/>
            <a:miter lim="800000"/>
          </a:ln>
          <a:effectLst/>
        </p:spPr>
        <p:txBody>
          <a:bodyPr vert="horz" wrap="square" lIns="0" rIns="0" rtlCol="0" anchor="ct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defRPr/>
            </a:pPr>
            <a:r>
              <a:rPr lang="ja-JP" altLang="en-US" sz="1200" b="1">
                <a:solidFill>
                  <a:srgbClr val="00B0F0"/>
                </a:solidFill>
                <a:latin typeface="Meiryo UI"/>
                <a:ea typeface="Meiryo UI"/>
                <a:cs typeface="Hiragino Kaku Gothic Pro W3" charset="-128"/>
              </a:rPr>
              <a:t>請求伝票</a:t>
            </a:r>
            <a:endParaRPr kumimoji="1" lang="en-US" altLang="ja-JP" sz="1200" i="0" u="none" strike="noStrike" kern="1200" cap="none" spc="0" normalizeH="0" baseline="0" noProof="0">
              <a:ln>
                <a:noFill/>
              </a:ln>
              <a:solidFill>
                <a:srgbClr val="00B050"/>
              </a:solidFill>
              <a:effectLst/>
              <a:uLnTx/>
              <a:uFillTx/>
              <a:latin typeface="Meiryo UI"/>
              <a:ea typeface="Meiryo UI"/>
              <a:cs typeface="Hiragino Kaku Gothic Pro W3"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i="0" u="none" strike="noStrike" kern="1200" cap="none" spc="0" normalizeH="0" baseline="0" noProof="0">
                <a:ln>
                  <a:noFill/>
                </a:ln>
                <a:solidFill>
                  <a:schemeClr val="accent4">
                    <a:lumMod val="65000"/>
                    <a:lumOff val="35000"/>
                  </a:schemeClr>
                </a:solidFill>
                <a:effectLst/>
                <a:uLnTx/>
                <a:uFillTx/>
                <a:latin typeface="Meiryo UI"/>
                <a:ea typeface="Meiryo UI"/>
                <a:cs typeface="Hiragino Kaku Gothic Pro W3" charset="-128"/>
              </a:rPr>
              <a:t>売掛金</a:t>
            </a:r>
            <a:r>
              <a:rPr kumimoji="1" lang="en-US" altLang="ja-JP" sz="1200" i="0" u="none" strike="noStrike" kern="1200" cap="none" spc="0" normalizeH="0" baseline="0" noProof="0">
                <a:ln>
                  <a:noFill/>
                </a:ln>
                <a:solidFill>
                  <a:schemeClr val="accent4">
                    <a:lumMod val="65000"/>
                    <a:lumOff val="35000"/>
                  </a:schemeClr>
                </a:solidFill>
                <a:effectLst/>
                <a:uLnTx/>
                <a:uFillTx/>
                <a:latin typeface="Meiryo UI"/>
                <a:ea typeface="Meiryo UI"/>
                <a:cs typeface="Hiragino Kaku Gothic Pro W3" charset="-128"/>
              </a:rPr>
              <a:t>/</a:t>
            </a:r>
            <a:r>
              <a:rPr kumimoji="1" lang="ja-JP" altLang="en-US" sz="1200" i="0" u="none" strike="noStrike" kern="1200" cap="none" spc="0" normalizeH="0" baseline="0" noProof="0">
                <a:ln>
                  <a:noFill/>
                </a:ln>
                <a:solidFill>
                  <a:schemeClr val="accent4">
                    <a:lumMod val="65000"/>
                    <a:lumOff val="35000"/>
                  </a:schemeClr>
                </a:solidFill>
                <a:effectLst/>
                <a:uLnTx/>
                <a:uFillTx/>
                <a:latin typeface="Meiryo UI"/>
                <a:ea typeface="Meiryo UI"/>
                <a:cs typeface="Hiragino Kaku Gothic Pro W3" charset="-128"/>
              </a:rPr>
              <a:t>売掛仮</a:t>
            </a:r>
          </a:p>
        </p:txBody>
      </p:sp>
      <p:sp>
        <p:nvSpPr>
          <p:cNvPr id="118" name="フローチャート: 書類 117">
            <a:extLst>
              <a:ext uri="{FF2B5EF4-FFF2-40B4-BE49-F238E27FC236}">
                <a16:creationId xmlns:a16="http://schemas.microsoft.com/office/drawing/2014/main" id="{C291DEFC-F7FF-EA3F-CDAB-5F2AE26E010E}"/>
              </a:ext>
            </a:extLst>
          </p:cNvPr>
          <p:cNvSpPr/>
          <p:nvPr/>
        </p:nvSpPr>
        <p:spPr>
          <a:xfrm>
            <a:off x="4194182" y="4702186"/>
            <a:ext cx="1256902" cy="533801"/>
          </a:xfrm>
          <a:prstGeom prst="flowChartDocument">
            <a:avLst/>
          </a:prstGeom>
          <a:solidFill>
            <a:schemeClr val="bg1">
              <a:lumMod val="85000"/>
            </a:schemeClr>
          </a:solidFill>
          <a:ln w="9525" cap="flat" cmpd="sng" algn="ctr">
            <a:solidFill>
              <a:sysClr val="window" lastClr="FFFFFF">
                <a:lumMod val="50000"/>
              </a:sysClr>
            </a:solidFill>
            <a:prstDash val="solid"/>
            <a:miter lim="800000"/>
          </a:ln>
          <a:effectLst/>
        </p:spPr>
        <p:txBody>
          <a:bodyPr vert="horz" wrap="square" lIns="0" rIns="0" rtlCol="0" anchor="ct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defRPr/>
            </a:pPr>
            <a:r>
              <a:rPr kumimoji="1" lang="ja-JP" altLang="en-US" sz="1200" b="1" i="0" u="none" strike="noStrike" kern="1200" cap="none" spc="0" normalizeH="0" baseline="0" noProof="0">
                <a:ln>
                  <a:noFill/>
                </a:ln>
                <a:solidFill>
                  <a:srgbClr val="FF9900"/>
                </a:solidFill>
                <a:effectLst/>
                <a:uLnTx/>
                <a:uFillTx/>
                <a:latin typeface="Meiryo UI"/>
                <a:ea typeface="Meiryo UI"/>
                <a:cs typeface="Hiragino Kaku Gothic Pro W3" charset="-128"/>
              </a:rPr>
              <a:t>入金伝票</a:t>
            </a:r>
            <a:endParaRPr kumimoji="1" lang="en-US" altLang="ja-JP" sz="1200" b="0" i="0" u="none" strike="noStrike" kern="1200" cap="none" spc="0" normalizeH="0" baseline="0" noProof="0">
              <a:ln>
                <a:noFill/>
              </a:ln>
              <a:solidFill>
                <a:srgbClr val="000000">
                  <a:lumMod val="65000"/>
                  <a:lumOff val="35000"/>
                </a:srgbClr>
              </a:solidFill>
              <a:effectLst/>
              <a:uLnTx/>
              <a:uFillTx/>
              <a:latin typeface="Meiryo UI"/>
              <a:ea typeface="Meiryo UI"/>
              <a:cs typeface="Hiragino Kaku Gothic Pro W3"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i="0" u="none" strike="noStrike" kern="1200" cap="none" spc="0" normalizeH="0" baseline="0" noProof="0">
                <a:ln>
                  <a:noFill/>
                </a:ln>
                <a:solidFill>
                  <a:srgbClr val="000000">
                    <a:lumMod val="65000"/>
                    <a:lumOff val="35000"/>
                  </a:srgbClr>
                </a:solidFill>
                <a:effectLst/>
                <a:uLnTx/>
                <a:uFillTx/>
                <a:latin typeface="Meiryo UI"/>
                <a:ea typeface="Meiryo UI"/>
                <a:cs typeface="Hiragino Kaku Gothic Pro W3" charset="-128"/>
              </a:rPr>
              <a:t>預金</a:t>
            </a:r>
            <a:r>
              <a:rPr kumimoji="1" lang="en-US" altLang="ja-JP" sz="1200" i="0" u="none" strike="noStrike" kern="1200" cap="none" spc="0" normalizeH="0" baseline="0" noProof="0">
                <a:ln>
                  <a:noFill/>
                </a:ln>
                <a:solidFill>
                  <a:srgbClr val="000000">
                    <a:lumMod val="65000"/>
                    <a:lumOff val="35000"/>
                  </a:srgbClr>
                </a:solidFill>
                <a:effectLst/>
                <a:uLnTx/>
                <a:uFillTx/>
                <a:latin typeface="Meiryo UI"/>
                <a:ea typeface="Meiryo UI"/>
                <a:cs typeface="Hiragino Kaku Gothic Pro W3" charset="-128"/>
              </a:rPr>
              <a:t>/</a:t>
            </a:r>
            <a:r>
              <a:rPr kumimoji="1" lang="ja-JP" altLang="en-US" sz="1200" i="0" u="none" strike="noStrike" kern="1200" cap="none" spc="0" normalizeH="0" baseline="0" noProof="0">
                <a:ln>
                  <a:noFill/>
                </a:ln>
                <a:solidFill>
                  <a:schemeClr val="accent4">
                    <a:lumMod val="65000"/>
                    <a:lumOff val="35000"/>
                  </a:schemeClr>
                </a:solidFill>
                <a:effectLst/>
                <a:uLnTx/>
                <a:uFillTx/>
                <a:latin typeface="Meiryo UI"/>
                <a:ea typeface="Meiryo UI"/>
                <a:cs typeface="Hiragino Kaku Gothic Pro W3" charset="-128"/>
              </a:rPr>
              <a:t>仮受金</a:t>
            </a:r>
          </a:p>
        </p:txBody>
      </p:sp>
      <p:sp>
        <p:nvSpPr>
          <p:cNvPr id="120" name="フローチャート: 書類 119">
            <a:extLst>
              <a:ext uri="{FF2B5EF4-FFF2-40B4-BE49-F238E27FC236}">
                <a16:creationId xmlns:a16="http://schemas.microsoft.com/office/drawing/2014/main" id="{DB2F7CEA-34B5-DEA8-8FBC-FE64B5E0AC18}"/>
              </a:ext>
            </a:extLst>
          </p:cNvPr>
          <p:cNvSpPr/>
          <p:nvPr/>
        </p:nvSpPr>
        <p:spPr>
          <a:xfrm>
            <a:off x="4194182" y="5272282"/>
            <a:ext cx="1256902" cy="537882"/>
          </a:xfrm>
          <a:prstGeom prst="flowChartDocument">
            <a:avLst/>
          </a:prstGeom>
          <a:solidFill>
            <a:schemeClr val="bg1">
              <a:lumMod val="85000"/>
            </a:schemeClr>
          </a:solidFill>
          <a:ln w="9525" cap="flat" cmpd="sng" algn="ctr">
            <a:solidFill>
              <a:sysClr val="window" lastClr="FFFFFF">
                <a:lumMod val="50000"/>
              </a:sysClr>
            </a:solidFill>
            <a:prstDash val="solid"/>
            <a:miter lim="800000"/>
          </a:ln>
          <a:effectLst/>
        </p:spPr>
        <p:txBody>
          <a:bodyPr vert="horz" wrap="square" lIns="0" rIns="0" rtlCol="0" anchor="ct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srgbClr val="7030A0"/>
                </a:solidFill>
                <a:effectLst/>
                <a:uLnTx/>
                <a:uFillTx/>
                <a:latin typeface="Meiryo UI"/>
                <a:ea typeface="Meiryo UI"/>
                <a:cs typeface="Hiragino Kaku Gothic Pro W3" charset="-128"/>
              </a:rPr>
              <a:t>入金消込伝票</a:t>
            </a:r>
            <a:endParaRPr kumimoji="1" lang="en-US" altLang="ja-JP" sz="1200" b="1" i="0" u="none" strike="noStrike" kern="1200" cap="none" spc="0" normalizeH="0" baseline="0" noProof="0">
              <a:ln>
                <a:noFill/>
              </a:ln>
              <a:solidFill>
                <a:srgbClr val="7030A0"/>
              </a:solidFill>
              <a:effectLst/>
              <a:uLnTx/>
              <a:uFillTx/>
              <a:latin typeface="Meiryo UI"/>
              <a:ea typeface="Meiryo UI"/>
              <a:cs typeface="Hiragino Kaku Gothic Pro W3"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srgbClr val="000000">
                    <a:lumMod val="65000"/>
                    <a:lumOff val="35000"/>
                  </a:srgbClr>
                </a:solidFill>
                <a:effectLst/>
                <a:uLnTx/>
                <a:uFillTx/>
                <a:latin typeface="Meiryo UI"/>
                <a:ea typeface="Meiryo UI"/>
                <a:cs typeface="Hiragino Kaku Gothic Pro W3" charset="-128"/>
              </a:rPr>
              <a:t>仮受金</a:t>
            </a:r>
            <a:r>
              <a:rPr kumimoji="1" lang="en-US" altLang="ja-JP" sz="1200" b="0" i="0" u="none" strike="noStrike" kern="1200" cap="none" spc="0" normalizeH="0" baseline="0" noProof="0">
                <a:ln>
                  <a:noFill/>
                </a:ln>
                <a:solidFill>
                  <a:srgbClr val="000000">
                    <a:lumMod val="65000"/>
                    <a:lumOff val="35000"/>
                  </a:srgbClr>
                </a:solidFill>
                <a:effectLst/>
                <a:uLnTx/>
                <a:uFillTx/>
                <a:latin typeface="Meiryo UI"/>
                <a:ea typeface="Meiryo UI"/>
                <a:cs typeface="Hiragino Kaku Gothic Pro W3" charset="-128"/>
              </a:rPr>
              <a:t>/</a:t>
            </a:r>
            <a:r>
              <a:rPr kumimoji="1" lang="ja-JP" altLang="en-US" sz="1200" b="0" i="0" u="none" strike="noStrike" kern="1200" cap="none" spc="0" normalizeH="0" baseline="0" noProof="0">
                <a:ln>
                  <a:noFill/>
                </a:ln>
                <a:solidFill>
                  <a:srgbClr val="000000">
                    <a:lumMod val="65000"/>
                    <a:lumOff val="35000"/>
                  </a:srgbClr>
                </a:solidFill>
                <a:effectLst/>
                <a:uLnTx/>
                <a:uFillTx/>
                <a:latin typeface="Meiryo UI"/>
                <a:ea typeface="Meiryo UI"/>
                <a:cs typeface="Hiragino Kaku Gothic Pro W3" charset="-128"/>
              </a:rPr>
              <a:t>売掛金</a:t>
            </a:r>
          </a:p>
        </p:txBody>
      </p:sp>
      <p:sp>
        <p:nvSpPr>
          <p:cNvPr id="122" name="フローチャート: 書類 121">
            <a:extLst>
              <a:ext uri="{FF2B5EF4-FFF2-40B4-BE49-F238E27FC236}">
                <a16:creationId xmlns:a16="http://schemas.microsoft.com/office/drawing/2014/main" id="{07AE71F4-AB30-17B4-9066-15D7724448F2}"/>
              </a:ext>
            </a:extLst>
          </p:cNvPr>
          <p:cNvSpPr/>
          <p:nvPr/>
        </p:nvSpPr>
        <p:spPr>
          <a:xfrm>
            <a:off x="4194182" y="5846458"/>
            <a:ext cx="1256902" cy="537882"/>
          </a:xfrm>
          <a:prstGeom prst="flowChartDocument">
            <a:avLst/>
          </a:prstGeom>
          <a:solidFill>
            <a:srgbClr val="E9EEF3"/>
          </a:solidFill>
          <a:ln w="9525" cap="flat" cmpd="sng" algn="ctr">
            <a:solidFill>
              <a:srgbClr val="C00000"/>
            </a:solidFill>
            <a:prstDash val="dash"/>
            <a:miter lim="800000"/>
          </a:ln>
          <a:effectLst/>
        </p:spPr>
        <p:txBody>
          <a:bodyPr vert="horz" wrap="square" lIns="0" rIns="0" rtlCol="0" anchor="ct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1" i="0" u="none" strike="noStrike" kern="1200" cap="none" spc="0" normalizeH="0" baseline="0" noProof="0">
                <a:ln>
                  <a:noFill/>
                </a:ln>
                <a:solidFill>
                  <a:schemeClr val="tx1">
                    <a:lumMod val="65000"/>
                    <a:lumOff val="35000"/>
                  </a:schemeClr>
                </a:solidFill>
                <a:effectLst/>
                <a:uLnTx/>
                <a:uFillTx/>
                <a:latin typeface="Meiryo UI"/>
                <a:ea typeface="Meiryo UI"/>
                <a:cs typeface="Hiragino Kaku Gothic Pro W3" charset="-128"/>
              </a:rPr>
              <a:t>消込取消伝票</a:t>
            </a:r>
            <a:endParaRPr kumimoji="1" lang="en-US" altLang="ja-JP" sz="1200" b="1" i="0" u="none" strike="noStrike" kern="1200" cap="none" spc="0" normalizeH="0" baseline="0" noProof="0">
              <a:ln>
                <a:noFill/>
              </a:ln>
              <a:solidFill>
                <a:schemeClr val="tx1">
                  <a:lumMod val="65000"/>
                  <a:lumOff val="35000"/>
                </a:schemeClr>
              </a:solidFill>
              <a:effectLst/>
              <a:uLnTx/>
              <a:uFillTx/>
              <a:latin typeface="Meiryo UI"/>
              <a:ea typeface="Meiryo UI"/>
              <a:cs typeface="Hiragino Kaku Gothic Pro W3"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srgbClr val="000000">
                    <a:lumMod val="65000"/>
                    <a:lumOff val="35000"/>
                  </a:srgbClr>
                </a:solidFill>
                <a:effectLst/>
                <a:uLnTx/>
                <a:uFillTx/>
                <a:latin typeface="Meiryo UI"/>
                <a:ea typeface="Meiryo UI"/>
                <a:cs typeface="Hiragino Kaku Gothic Pro W3" charset="-128"/>
              </a:rPr>
              <a:t>売掛金</a:t>
            </a:r>
            <a:r>
              <a:rPr kumimoji="1" lang="en-US" altLang="ja-JP" sz="1200" b="0" i="0" u="none" strike="noStrike" kern="1200" cap="none" spc="0" normalizeH="0" baseline="0" noProof="0">
                <a:ln>
                  <a:noFill/>
                </a:ln>
                <a:solidFill>
                  <a:srgbClr val="000000">
                    <a:lumMod val="65000"/>
                    <a:lumOff val="35000"/>
                  </a:srgbClr>
                </a:solidFill>
                <a:effectLst/>
                <a:uLnTx/>
                <a:uFillTx/>
                <a:latin typeface="Meiryo UI"/>
                <a:ea typeface="Meiryo UI"/>
                <a:cs typeface="Hiragino Kaku Gothic Pro W3" charset="-128"/>
              </a:rPr>
              <a:t>/</a:t>
            </a:r>
            <a:r>
              <a:rPr kumimoji="1" lang="ja-JP" altLang="en-US" sz="1200" b="0" i="0" u="none" strike="noStrike" kern="1200" cap="none" spc="0" normalizeH="0" baseline="0" noProof="0">
                <a:ln>
                  <a:noFill/>
                </a:ln>
                <a:solidFill>
                  <a:srgbClr val="000000">
                    <a:lumMod val="65000"/>
                    <a:lumOff val="35000"/>
                  </a:srgbClr>
                </a:solidFill>
                <a:effectLst/>
                <a:uLnTx/>
                <a:uFillTx/>
                <a:latin typeface="Meiryo UI"/>
                <a:ea typeface="Meiryo UI"/>
                <a:cs typeface="Hiragino Kaku Gothic Pro W3" charset="-128"/>
              </a:rPr>
              <a:t>仮受金</a:t>
            </a:r>
          </a:p>
        </p:txBody>
      </p:sp>
      <p:sp>
        <p:nvSpPr>
          <p:cNvPr id="123" name="正方形/長方形 122">
            <a:extLst>
              <a:ext uri="{FF2B5EF4-FFF2-40B4-BE49-F238E27FC236}">
                <a16:creationId xmlns:a16="http://schemas.microsoft.com/office/drawing/2014/main" id="{C8C2E909-8B06-4473-9728-4203901AB494}"/>
              </a:ext>
            </a:extLst>
          </p:cNvPr>
          <p:cNvSpPr/>
          <p:nvPr/>
        </p:nvSpPr>
        <p:spPr>
          <a:xfrm>
            <a:off x="654312" y="3908137"/>
            <a:ext cx="848131" cy="34692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lang="ja-JP" altLang="en-US" sz="1400" u="sng">
                <a:solidFill>
                  <a:schemeClr val="tx1">
                    <a:lumMod val="65000"/>
                    <a:lumOff val="35000"/>
                  </a:schemeClr>
                </a:solidFill>
                <a:effectLst>
                  <a:glow rad="88900">
                    <a:schemeClr val="bg1"/>
                  </a:glow>
                </a:effectLst>
                <a:latin typeface="+mn-ea"/>
                <a:cs typeface="Hiragino Kaku Gothic Pro W3" charset="-128"/>
              </a:rPr>
              <a:t>通常</a:t>
            </a:r>
            <a:endParaRPr kumimoji="1" lang="en-US" altLang="ja-JP" sz="1400" u="sng">
              <a:solidFill>
                <a:schemeClr val="tx1">
                  <a:lumMod val="65000"/>
                  <a:lumOff val="35000"/>
                </a:schemeClr>
              </a:solidFill>
              <a:effectLst>
                <a:glow rad="88900">
                  <a:schemeClr val="bg1"/>
                </a:glow>
              </a:effectLst>
              <a:latin typeface="+mn-ea"/>
              <a:cs typeface="Hiragino Kaku Gothic Pro W3" charset="-128"/>
            </a:endParaRPr>
          </a:p>
        </p:txBody>
      </p:sp>
      <p:sp>
        <p:nvSpPr>
          <p:cNvPr id="129" name="正方形/長方形 128">
            <a:extLst>
              <a:ext uri="{FF2B5EF4-FFF2-40B4-BE49-F238E27FC236}">
                <a16:creationId xmlns:a16="http://schemas.microsoft.com/office/drawing/2014/main" id="{468808DB-D33B-C818-0ADA-0BFDC921863A}"/>
              </a:ext>
            </a:extLst>
          </p:cNvPr>
          <p:cNvSpPr/>
          <p:nvPr/>
        </p:nvSpPr>
        <p:spPr>
          <a:xfrm>
            <a:off x="654312" y="5026368"/>
            <a:ext cx="848131" cy="346929"/>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en-US" altLang="ja-JP" sz="1400">
                <a:solidFill>
                  <a:schemeClr val="tx1">
                    <a:lumMod val="65000"/>
                    <a:lumOff val="35000"/>
                  </a:schemeClr>
                </a:solidFill>
                <a:effectLst>
                  <a:glow rad="88900">
                    <a:schemeClr val="bg1"/>
                  </a:glow>
                </a:effectLst>
                <a:latin typeface="+mn-ea"/>
                <a:cs typeface="Hiragino Kaku Gothic Pro W3" charset="-128"/>
              </a:rPr>
              <a:t>SAP</a:t>
            </a:r>
            <a:r>
              <a:rPr lang="ja-JP" altLang="en-US" sz="1400">
                <a:solidFill>
                  <a:schemeClr val="tx1">
                    <a:lumMod val="65000"/>
                    <a:lumOff val="35000"/>
                  </a:schemeClr>
                </a:solidFill>
                <a:effectLst>
                  <a:glow rad="88900">
                    <a:schemeClr val="bg1"/>
                  </a:glow>
                </a:effectLst>
                <a:latin typeface="+mn-ea"/>
                <a:cs typeface="Hiragino Kaku Gothic Pro W3" charset="-128"/>
              </a:rPr>
              <a:t>上のデータ</a:t>
            </a:r>
            <a:endParaRPr kumimoji="1" lang="en-US" altLang="ja-JP" sz="1400">
              <a:solidFill>
                <a:schemeClr val="tx1">
                  <a:lumMod val="65000"/>
                  <a:lumOff val="35000"/>
                </a:schemeClr>
              </a:solidFill>
              <a:effectLst>
                <a:glow rad="88900">
                  <a:schemeClr val="bg1"/>
                </a:glow>
              </a:effectLst>
              <a:latin typeface="+mn-ea"/>
              <a:cs typeface="Hiragino Kaku Gothic Pro W3" charset="-128"/>
            </a:endParaRPr>
          </a:p>
        </p:txBody>
      </p:sp>
      <p:cxnSp>
        <p:nvCxnSpPr>
          <p:cNvPr id="147" name="直線矢印コネクタ 146">
            <a:extLst>
              <a:ext uri="{FF2B5EF4-FFF2-40B4-BE49-F238E27FC236}">
                <a16:creationId xmlns:a16="http://schemas.microsoft.com/office/drawing/2014/main" id="{0CBB170E-BFFE-9897-4158-D2415CE0C060}"/>
              </a:ext>
            </a:extLst>
          </p:cNvPr>
          <p:cNvCxnSpPr>
            <a:cxnSpLocks/>
          </p:cNvCxnSpPr>
          <p:nvPr/>
        </p:nvCxnSpPr>
        <p:spPr>
          <a:xfrm flipV="1">
            <a:off x="2014970" y="5624782"/>
            <a:ext cx="360000" cy="360000"/>
          </a:xfrm>
          <a:prstGeom prst="straightConnector1">
            <a:avLst/>
          </a:prstGeom>
          <a:ln>
            <a:solidFill>
              <a:schemeClr val="bg1">
                <a:lumMod val="50000"/>
              </a:schemeClr>
            </a:solidFill>
            <a:headEnd type="triangle"/>
            <a:tailEnd type="triangle"/>
          </a:ln>
          <a:effectLst>
            <a:glow rad="38100">
              <a:schemeClr val="bg1"/>
            </a:glow>
          </a:effectLst>
        </p:spPr>
        <p:style>
          <a:lnRef idx="1">
            <a:schemeClr val="accent1"/>
          </a:lnRef>
          <a:fillRef idx="0">
            <a:schemeClr val="accent1"/>
          </a:fillRef>
          <a:effectRef idx="0">
            <a:schemeClr val="accent1"/>
          </a:effectRef>
          <a:fontRef idx="minor">
            <a:schemeClr val="tx1"/>
          </a:fontRef>
        </p:style>
      </p:cxnSp>
      <p:cxnSp>
        <p:nvCxnSpPr>
          <p:cNvPr id="148" name="直線矢印コネクタ 147">
            <a:extLst>
              <a:ext uri="{FF2B5EF4-FFF2-40B4-BE49-F238E27FC236}">
                <a16:creationId xmlns:a16="http://schemas.microsoft.com/office/drawing/2014/main" id="{8D9D7288-63AE-B34F-144A-8F39C84BF7F7}"/>
              </a:ext>
            </a:extLst>
          </p:cNvPr>
          <p:cNvCxnSpPr>
            <a:cxnSpLocks/>
          </p:cNvCxnSpPr>
          <p:nvPr/>
        </p:nvCxnSpPr>
        <p:spPr>
          <a:xfrm flipH="1" flipV="1">
            <a:off x="2014970" y="5624782"/>
            <a:ext cx="360000" cy="360000"/>
          </a:xfrm>
          <a:prstGeom prst="straightConnector1">
            <a:avLst/>
          </a:prstGeom>
          <a:ln>
            <a:solidFill>
              <a:schemeClr val="bg1">
                <a:lumMod val="50000"/>
              </a:schemeClr>
            </a:solidFill>
            <a:headEnd type="triangle"/>
            <a:tailEnd type="triangle"/>
          </a:ln>
          <a:effectLst>
            <a:glow rad="38100">
              <a:schemeClr val="bg1"/>
            </a:glow>
          </a:effectLst>
        </p:spPr>
        <p:style>
          <a:lnRef idx="1">
            <a:schemeClr val="accent1"/>
          </a:lnRef>
          <a:fillRef idx="0">
            <a:schemeClr val="accent1"/>
          </a:fillRef>
          <a:effectRef idx="0">
            <a:schemeClr val="accent1"/>
          </a:effectRef>
          <a:fontRef idx="minor">
            <a:schemeClr val="tx1"/>
          </a:fontRef>
        </p:style>
      </p:cxnSp>
      <p:sp>
        <p:nvSpPr>
          <p:cNvPr id="151" name="正方形/長方形 150">
            <a:extLst>
              <a:ext uri="{FF2B5EF4-FFF2-40B4-BE49-F238E27FC236}">
                <a16:creationId xmlns:a16="http://schemas.microsoft.com/office/drawing/2014/main" id="{3CB9F660-8118-D29B-ADB7-6A135199087C}"/>
              </a:ext>
            </a:extLst>
          </p:cNvPr>
          <p:cNvSpPr/>
          <p:nvPr/>
        </p:nvSpPr>
        <p:spPr>
          <a:xfrm>
            <a:off x="3374763" y="5826266"/>
            <a:ext cx="778097" cy="51643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200">
                <a:solidFill>
                  <a:srgbClr val="C00000"/>
                </a:solidFill>
                <a:latin typeface="Meiryo UI" panose="020B0604030504040204" pitchFamily="50" charset="-128"/>
                <a:ea typeface="Meiryo UI" panose="020B0604030504040204" pitchFamily="50" charset="-128"/>
                <a:cs typeface="Hiragino Kaku Gothic Pro W3" charset="-128"/>
              </a:rPr>
              <a:t>ツール作成対象</a:t>
            </a:r>
            <a:endParaRPr kumimoji="1" lang="ja-JP" altLang="en-US" sz="1200">
              <a:solidFill>
                <a:srgbClr val="C00000"/>
              </a:solidFill>
              <a:latin typeface="Meiryo UI" panose="020B0604030504040204" pitchFamily="50" charset="-128"/>
              <a:ea typeface="Meiryo UI" panose="020B0604030504040204" pitchFamily="50" charset="-128"/>
              <a:cs typeface="Hiragino Kaku Gothic Pro W3" charset="-128"/>
            </a:endParaRPr>
          </a:p>
        </p:txBody>
      </p:sp>
      <p:sp>
        <p:nvSpPr>
          <p:cNvPr id="2" name="正方形/長方形 1">
            <a:extLst>
              <a:ext uri="{FF2B5EF4-FFF2-40B4-BE49-F238E27FC236}">
                <a16:creationId xmlns:a16="http://schemas.microsoft.com/office/drawing/2014/main" id="{55554E25-BDE5-586F-20DA-00978728B129}"/>
              </a:ext>
            </a:extLst>
          </p:cNvPr>
          <p:cNvSpPr/>
          <p:nvPr/>
        </p:nvSpPr>
        <p:spPr>
          <a:xfrm>
            <a:off x="12307682" y="1130105"/>
            <a:ext cx="2795231" cy="1532155"/>
          </a:xfrm>
          <a:prstGeom prst="rect">
            <a:avLst/>
          </a:prstGeom>
          <a:solidFill>
            <a:srgbClr val="E9EEF3"/>
          </a:solidFill>
          <a:ln w="9525">
            <a:solidFill>
              <a:srgbClr val="D7E9F5"/>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kumimoji="1" lang="ja-JP" altLang="en-US" sz="1050">
                <a:solidFill>
                  <a:schemeClr val="accent4">
                    <a:lumMod val="65000"/>
                    <a:lumOff val="35000"/>
                  </a:schemeClr>
                </a:solidFill>
                <a:latin typeface="+mn-ea"/>
                <a:cs typeface="Hiragino Kaku Gothic Pro W3" charset="-128"/>
              </a:rPr>
              <a:t>確認点②</a:t>
            </a:r>
            <a:endParaRPr kumimoji="1" lang="en-US" altLang="ja-JP" sz="1050">
              <a:solidFill>
                <a:schemeClr val="accent4">
                  <a:lumMod val="65000"/>
                  <a:lumOff val="35000"/>
                </a:schemeClr>
              </a:solidFill>
              <a:latin typeface="+mn-ea"/>
              <a:cs typeface="Hiragino Kaku Gothic Pro W3" charset="-128"/>
            </a:endParaRPr>
          </a:p>
          <a:p>
            <a:r>
              <a:rPr kumimoji="1" lang="ja-JP" altLang="en-US" sz="1050">
                <a:solidFill>
                  <a:schemeClr val="accent4">
                    <a:lumMod val="65000"/>
                    <a:lumOff val="35000"/>
                  </a:schemeClr>
                </a:solidFill>
                <a:latin typeface="+mn-ea"/>
                <a:cs typeface="Hiragino Kaku Gothic Pro W3" charset="-128"/>
              </a:rPr>
              <a:t>・目的に即した名前に変更する</a:t>
            </a:r>
            <a:endParaRPr kumimoji="1" lang="en-US" altLang="ja-JP" sz="1050">
              <a:solidFill>
                <a:schemeClr val="accent4">
                  <a:lumMod val="65000"/>
                  <a:lumOff val="35000"/>
                </a:schemeClr>
              </a:solidFill>
              <a:latin typeface="+mn-ea"/>
              <a:cs typeface="Hiragino Kaku Gothic Pro W3" charset="-128"/>
            </a:endParaRPr>
          </a:p>
          <a:p>
            <a:r>
              <a:rPr lang="ja-JP" altLang="en-US" sz="1050">
                <a:solidFill>
                  <a:schemeClr val="accent4">
                    <a:lumMod val="65000"/>
                    <a:lumOff val="35000"/>
                  </a:schemeClr>
                </a:solidFill>
                <a:latin typeface="+mn-ea"/>
                <a:cs typeface="Hiragino Kaku Gothic Pro W3" charset="-128"/>
              </a:rPr>
              <a:t>→いずれ決める。接続時に再度確認</a:t>
            </a:r>
            <a:endParaRPr lang="en-US" altLang="ja-JP" sz="1050">
              <a:solidFill>
                <a:schemeClr val="accent4">
                  <a:lumMod val="65000"/>
                  <a:lumOff val="35000"/>
                </a:schemeClr>
              </a:solidFill>
              <a:latin typeface="+mn-ea"/>
              <a:cs typeface="Hiragino Kaku Gothic Pro W3" charset="-128"/>
            </a:endParaRPr>
          </a:p>
          <a:p>
            <a:endParaRPr kumimoji="1" lang="en-US" altLang="ja-JP" sz="1050">
              <a:solidFill>
                <a:schemeClr val="accent4">
                  <a:lumMod val="65000"/>
                  <a:lumOff val="35000"/>
                </a:schemeClr>
              </a:solidFill>
              <a:latin typeface="+mn-ea"/>
              <a:cs typeface="Hiragino Kaku Gothic Pro W3" charset="-128"/>
            </a:endParaRPr>
          </a:p>
          <a:p>
            <a:r>
              <a:rPr lang="ja-JP" altLang="en-US" sz="1050">
                <a:solidFill>
                  <a:schemeClr val="accent4">
                    <a:lumMod val="65000"/>
                    <a:lumOff val="35000"/>
                  </a:schemeClr>
                </a:solidFill>
                <a:latin typeface="+mn-ea"/>
                <a:cs typeface="Hiragino Kaku Gothic Pro W3" charset="-128"/>
              </a:rPr>
              <a:t>下記から、「</a:t>
            </a:r>
            <a:r>
              <a:rPr lang="en-US" altLang="ja-JP" sz="1050">
                <a:solidFill>
                  <a:schemeClr val="accent4">
                    <a:lumMod val="65000"/>
                    <a:lumOff val="35000"/>
                  </a:schemeClr>
                </a:solidFill>
                <a:latin typeface="+mn-ea"/>
                <a:cs typeface="Hiragino Kaku Gothic Pro W3" charset="-128"/>
              </a:rPr>
              <a:t> Neo</a:t>
            </a:r>
            <a:r>
              <a:rPr lang="ja-JP" altLang="en-US" sz="1050">
                <a:solidFill>
                  <a:schemeClr val="accent4">
                    <a:lumMod val="65000"/>
                    <a:lumOff val="35000"/>
                  </a:schemeClr>
                </a:solidFill>
                <a:latin typeface="+mn-ea"/>
                <a:cs typeface="Hiragino Kaku Gothic Pro W3" charset="-128"/>
              </a:rPr>
              <a:t>過渡期入金消込取消伝票作成ツール」と仮置きする</a:t>
            </a:r>
            <a:endParaRPr kumimoji="1" lang="en-US" altLang="ja-JP" sz="1050">
              <a:solidFill>
                <a:schemeClr val="accent4">
                  <a:lumMod val="65000"/>
                  <a:lumOff val="35000"/>
                </a:schemeClr>
              </a:solidFill>
              <a:latin typeface="+mn-ea"/>
              <a:cs typeface="Hiragino Kaku Gothic Pro W3" charset="-128"/>
            </a:endParaRPr>
          </a:p>
          <a:p>
            <a:r>
              <a:rPr lang="ja-JP" altLang="en-US" sz="1050">
                <a:solidFill>
                  <a:schemeClr val="accent4">
                    <a:lumMod val="65000"/>
                    <a:lumOff val="35000"/>
                  </a:schemeClr>
                </a:solidFill>
                <a:latin typeface="+mn-ea"/>
                <a:cs typeface="Hiragino Kaku Gothic Pro W3" charset="-128"/>
              </a:rPr>
              <a:t>◆新規で定義する伝票タイプコードとテキスト名称・伝票タイプコード：</a:t>
            </a:r>
            <a:r>
              <a:rPr lang="en-US" altLang="ja-JP" sz="1050">
                <a:solidFill>
                  <a:schemeClr val="accent4">
                    <a:lumMod val="65000"/>
                    <a:lumOff val="35000"/>
                  </a:schemeClr>
                </a:solidFill>
                <a:latin typeface="+mn-ea"/>
                <a:cs typeface="Hiragino Kaku Gothic Pro W3" charset="-128"/>
              </a:rPr>
              <a:t>ZD </a:t>
            </a:r>
            <a:r>
              <a:rPr lang="ja-JP" altLang="en-US" sz="1050">
                <a:solidFill>
                  <a:schemeClr val="accent4">
                    <a:lumMod val="65000"/>
                    <a:lumOff val="35000"/>
                  </a:schemeClr>
                </a:solidFill>
                <a:latin typeface="+mn-ea"/>
                <a:cs typeface="Hiragino Kaku Gothic Pro W3" charset="-128"/>
              </a:rPr>
              <a:t>・ テキスト名称：入金消込取消（</a:t>
            </a:r>
            <a:r>
              <a:rPr lang="en-US" altLang="ja-JP" sz="1050">
                <a:solidFill>
                  <a:schemeClr val="accent4">
                    <a:lumMod val="65000"/>
                    <a:lumOff val="35000"/>
                  </a:schemeClr>
                </a:solidFill>
                <a:latin typeface="+mn-ea"/>
                <a:cs typeface="Hiragino Kaku Gothic Pro W3" charset="-128"/>
              </a:rPr>
              <a:t>Neo</a:t>
            </a:r>
            <a:r>
              <a:rPr lang="ja-JP" altLang="en-US" sz="1050">
                <a:solidFill>
                  <a:schemeClr val="accent4">
                    <a:lumMod val="65000"/>
                    <a:lumOff val="35000"/>
                  </a:schemeClr>
                </a:solidFill>
                <a:latin typeface="+mn-ea"/>
                <a:cs typeface="Hiragino Kaku Gothic Pro W3" charset="-128"/>
              </a:rPr>
              <a:t>過渡期）</a:t>
            </a:r>
            <a:endParaRPr kumimoji="1" lang="ja-JP" altLang="en-US" sz="1050">
              <a:solidFill>
                <a:schemeClr val="accent4">
                  <a:lumMod val="65000"/>
                  <a:lumOff val="35000"/>
                </a:schemeClr>
              </a:solidFill>
              <a:latin typeface="+mn-ea"/>
              <a:cs typeface="Hiragino Kaku Gothic Pro W3" charset="-128"/>
            </a:endParaRPr>
          </a:p>
        </p:txBody>
      </p:sp>
      <p:sp>
        <p:nvSpPr>
          <p:cNvPr id="3" name="正方形/長方形 2">
            <a:extLst>
              <a:ext uri="{FF2B5EF4-FFF2-40B4-BE49-F238E27FC236}">
                <a16:creationId xmlns:a16="http://schemas.microsoft.com/office/drawing/2014/main" id="{9F9ADD2B-3815-82E5-34E1-460DC1433159}"/>
              </a:ext>
            </a:extLst>
          </p:cNvPr>
          <p:cNvSpPr/>
          <p:nvPr/>
        </p:nvSpPr>
        <p:spPr>
          <a:xfrm>
            <a:off x="12307682" y="12373"/>
            <a:ext cx="1872300" cy="974864"/>
          </a:xfrm>
          <a:prstGeom prst="rect">
            <a:avLst/>
          </a:prstGeom>
          <a:solidFill>
            <a:srgbClr val="E9EEF3"/>
          </a:solidFill>
          <a:ln w="9525">
            <a:solidFill>
              <a:srgbClr val="D7E9F5"/>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kumimoji="1" lang="ja-JP" altLang="en-US" sz="1050">
                <a:solidFill>
                  <a:schemeClr val="accent4">
                    <a:lumMod val="65000"/>
                    <a:lumOff val="35000"/>
                  </a:schemeClr>
                </a:solidFill>
                <a:latin typeface="+mn-ea"/>
                <a:cs typeface="Hiragino Kaku Gothic Pro W3" charset="-128"/>
              </a:rPr>
              <a:t>確認点①</a:t>
            </a:r>
            <a:endParaRPr kumimoji="1" lang="en-US" altLang="ja-JP" sz="1050">
              <a:solidFill>
                <a:schemeClr val="accent4">
                  <a:lumMod val="65000"/>
                  <a:lumOff val="35000"/>
                </a:schemeClr>
              </a:solidFill>
              <a:latin typeface="+mn-ea"/>
              <a:cs typeface="Hiragino Kaku Gothic Pro W3" charset="-128"/>
            </a:endParaRPr>
          </a:p>
          <a:p>
            <a:r>
              <a:rPr lang="ja-JP" altLang="en-US" sz="1050">
                <a:solidFill>
                  <a:schemeClr val="accent4">
                    <a:lumMod val="65000"/>
                    <a:lumOff val="35000"/>
                  </a:schemeClr>
                </a:solidFill>
                <a:latin typeface="+mn-ea"/>
                <a:cs typeface="Hiragino Kaku Gothic Pro W3" charset="-128"/>
              </a:rPr>
              <a:t>・登録方法は、仕訳一括アップロード機能を使う </a:t>
            </a:r>
            <a:r>
              <a:rPr lang="en-US" altLang="ja-JP" sz="1050">
                <a:solidFill>
                  <a:schemeClr val="accent4">
                    <a:lumMod val="65000"/>
                    <a:lumOff val="35000"/>
                  </a:schemeClr>
                </a:solidFill>
                <a:latin typeface="+mn-ea"/>
                <a:cs typeface="Hiragino Kaku Gothic Pro W3" charset="-128"/>
              </a:rPr>
              <a:t>or NEXUS</a:t>
            </a:r>
            <a:r>
              <a:rPr lang="ja-JP" altLang="en-US" sz="1050">
                <a:solidFill>
                  <a:schemeClr val="accent4">
                    <a:lumMod val="65000"/>
                    <a:lumOff val="35000"/>
                  </a:schemeClr>
                </a:solidFill>
                <a:latin typeface="+mn-ea"/>
                <a:cs typeface="Hiragino Kaku Gothic Pro W3" charset="-128"/>
              </a:rPr>
              <a:t>に</a:t>
            </a:r>
            <a:r>
              <a:rPr lang="en-US" altLang="ja-JP" sz="1050">
                <a:solidFill>
                  <a:schemeClr val="accent4">
                    <a:lumMod val="65000"/>
                    <a:lumOff val="35000"/>
                  </a:schemeClr>
                </a:solidFill>
                <a:latin typeface="+mn-ea"/>
                <a:cs typeface="Hiragino Kaku Gothic Pro W3" charset="-128"/>
              </a:rPr>
              <a:t>IF</a:t>
            </a:r>
            <a:r>
              <a:rPr lang="ja-JP" altLang="en-US" sz="1050">
                <a:solidFill>
                  <a:schemeClr val="accent4">
                    <a:lumMod val="65000"/>
                    <a:lumOff val="35000"/>
                  </a:schemeClr>
                </a:solidFill>
                <a:latin typeface="+mn-ea"/>
                <a:cs typeface="Hiragino Kaku Gothic Pro W3" charset="-128"/>
              </a:rPr>
              <a:t>ファイルを配置する</a:t>
            </a:r>
            <a:endParaRPr lang="en-US" altLang="ja-JP" sz="1050">
              <a:solidFill>
                <a:schemeClr val="accent4">
                  <a:lumMod val="65000"/>
                  <a:lumOff val="35000"/>
                </a:schemeClr>
              </a:solidFill>
              <a:latin typeface="+mn-ea"/>
              <a:cs typeface="Hiragino Kaku Gothic Pro W3" charset="-128"/>
            </a:endParaRPr>
          </a:p>
          <a:p>
            <a:r>
              <a:rPr kumimoji="1" lang="ja-JP" altLang="en-US" sz="1050">
                <a:solidFill>
                  <a:schemeClr val="accent4">
                    <a:lumMod val="65000"/>
                    <a:lumOff val="35000"/>
                  </a:schemeClr>
                </a:solidFill>
                <a:latin typeface="+mn-ea"/>
                <a:cs typeface="Hiragino Kaku Gothic Pro W3" charset="-128"/>
              </a:rPr>
              <a:t>→当初は後者で会話済</a:t>
            </a:r>
            <a:endParaRPr kumimoji="1" lang="en-US" altLang="ja-JP" sz="1050">
              <a:solidFill>
                <a:schemeClr val="accent4">
                  <a:lumMod val="65000"/>
                  <a:lumOff val="35000"/>
                </a:schemeClr>
              </a:solidFill>
              <a:latin typeface="+mn-ea"/>
              <a:cs typeface="Hiragino Kaku Gothic Pro W3" charset="-128"/>
            </a:endParaRPr>
          </a:p>
        </p:txBody>
      </p:sp>
      <p:sp>
        <p:nvSpPr>
          <p:cNvPr id="10" name="正方形/長方形 9">
            <a:extLst>
              <a:ext uri="{FF2B5EF4-FFF2-40B4-BE49-F238E27FC236}">
                <a16:creationId xmlns:a16="http://schemas.microsoft.com/office/drawing/2014/main" id="{12163B92-E938-4C40-1034-D70739F26605}"/>
              </a:ext>
            </a:extLst>
          </p:cNvPr>
          <p:cNvSpPr/>
          <p:nvPr/>
        </p:nvSpPr>
        <p:spPr>
          <a:xfrm>
            <a:off x="12305838" y="4045175"/>
            <a:ext cx="2795232" cy="1939608"/>
          </a:xfrm>
          <a:prstGeom prst="rect">
            <a:avLst/>
          </a:prstGeom>
          <a:solidFill>
            <a:srgbClr val="E9EEF3"/>
          </a:solidFill>
          <a:ln w="9525">
            <a:solidFill>
              <a:srgbClr val="D7E9F5"/>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lang="ja-JP" altLang="en-US" sz="1050">
                <a:solidFill>
                  <a:schemeClr val="accent4">
                    <a:lumMod val="65000"/>
                    <a:lumOff val="35000"/>
                  </a:schemeClr>
                </a:solidFill>
                <a:latin typeface="+mn-ea"/>
                <a:cs typeface="Hiragino Kaku Gothic Pro W3" charset="-128"/>
              </a:rPr>
              <a:t>確認点④</a:t>
            </a:r>
            <a:endParaRPr lang="en-US" altLang="ja-JP" sz="1050">
              <a:solidFill>
                <a:schemeClr val="accent4">
                  <a:lumMod val="65000"/>
                  <a:lumOff val="35000"/>
                </a:schemeClr>
              </a:solidFill>
              <a:latin typeface="+mn-ea"/>
              <a:cs typeface="Hiragino Kaku Gothic Pro W3" charset="-128"/>
            </a:endParaRPr>
          </a:p>
          <a:p>
            <a:r>
              <a:rPr kumimoji="1" lang="en-US" altLang="ja-JP" sz="1050">
                <a:solidFill>
                  <a:schemeClr val="accent4">
                    <a:lumMod val="65000"/>
                    <a:lumOff val="35000"/>
                  </a:schemeClr>
                </a:solidFill>
                <a:latin typeface="+mn-ea"/>
                <a:cs typeface="Hiragino Kaku Gothic Pro W3" charset="-128"/>
              </a:rPr>
              <a:t>NEXUS</a:t>
            </a:r>
            <a:r>
              <a:rPr lang="ja-JP" altLang="en-US" sz="1050">
                <a:solidFill>
                  <a:schemeClr val="accent4">
                    <a:lumMod val="65000"/>
                    <a:lumOff val="35000"/>
                  </a:schemeClr>
                </a:solidFill>
                <a:latin typeface="+mn-ea"/>
                <a:cs typeface="Hiragino Kaku Gothic Pro W3" charset="-128"/>
              </a:rPr>
              <a:t>上で処理が入るか？</a:t>
            </a:r>
            <a:endParaRPr kumimoji="1" lang="en-US" altLang="ja-JP" sz="1050">
              <a:solidFill>
                <a:schemeClr val="accent4">
                  <a:lumMod val="65000"/>
                  <a:lumOff val="35000"/>
                </a:schemeClr>
              </a:solidFill>
              <a:latin typeface="+mn-ea"/>
              <a:cs typeface="Hiragino Kaku Gothic Pro W3" charset="-128"/>
            </a:endParaRPr>
          </a:p>
          <a:p>
            <a:endParaRPr kumimoji="1" lang="en-US" altLang="ja-JP" sz="1050">
              <a:solidFill>
                <a:schemeClr val="accent4">
                  <a:lumMod val="65000"/>
                  <a:lumOff val="35000"/>
                </a:schemeClr>
              </a:solidFill>
              <a:latin typeface="+mn-ea"/>
              <a:cs typeface="Hiragino Kaku Gothic Pro W3" charset="-128"/>
            </a:endParaRPr>
          </a:p>
          <a:p>
            <a:r>
              <a:rPr kumimoji="1" lang="en-US" altLang="ja-JP" sz="1050">
                <a:solidFill>
                  <a:schemeClr val="accent4">
                    <a:lumMod val="65000"/>
                    <a:lumOff val="35000"/>
                  </a:schemeClr>
                </a:solidFill>
                <a:latin typeface="+mn-ea"/>
                <a:cs typeface="Hiragino Kaku Gothic Pro W3" charset="-128"/>
              </a:rPr>
              <a:t>NEXUS</a:t>
            </a:r>
            <a:r>
              <a:rPr lang="ja-JP" altLang="en-US" sz="1050">
                <a:solidFill>
                  <a:schemeClr val="accent4">
                    <a:lumMod val="65000"/>
                    <a:lumOff val="35000"/>
                  </a:schemeClr>
                </a:solidFill>
                <a:latin typeface="+mn-ea"/>
                <a:cs typeface="Hiragino Kaku Gothic Pro W3" charset="-128"/>
              </a:rPr>
              <a:t>チェック</a:t>
            </a:r>
            <a:endParaRPr lang="en-US" altLang="ja-JP" sz="1050">
              <a:solidFill>
                <a:schemeClr val="accent4">
                  <a:lumMod val="65000"/>
                  <a:lumOff val="35000"/>
                </a:schemeClr>
              </a:solidFill>
              <a:latin typeface="+mn-ea"/>
              <a:cs typeface="Hiragino Kaku Gothic Pro W3" charset="-128"/>
            </a:endParaRPr>
          </a:p>
          <a:p>
            <a:r>
              <a:rPr kumimoji="1" lang="ja-JP" altLang="en-US" sz="1050">
                <a:solidFill>
                  <a:schemeClr val="accent4">
                    <a:lumMod val="65000"/>
                    <a:lumOff val="35000"/>
                  </a:schemeClr>
                </a:solidFill>
                <a:latin typeface="+mn-ea"/>
                <a:cs typeface="Hiragino Kaku Gothic Pro W3" charset="-128"/>
              </a:rPr>
              <a:t>・</a:t>
            </a:r>
            <a:r>
              <a:rPr kumimoji="1" lang="en-US" altLang="ja-JP" sz="1050">
                <a:solidFill>
                  <a:schemeClr val="accent4">
                    <a:lumMod val="65000"/>
                    <a:lumOff val="35000"/>
                  </a:schemeClr>
                </a:solidFill>
                <a:latin typeface="+mn-ea"/>
                <a:cs typeface="Hiragino Kaku Gothic Pro W3" charset="-128"/>
              </a:rPr>
              <a:t>BP</a:t>
            </a:r>
            <a:r>
              <a:rPr kumimoji="1" lang="ja-JP" altLang="en-US" sz="1050">
                <a:solidFill>
                  <a:schemeClr val="accent4">
                    <a:lumMod val="65000"/>
                    <a:lumOff val="35000"/>
                  </a:schemeClr>
                </a:solidFill>
                <a:latin typeface="+mn-ea"/>
                <a:cs typeface="Hiragino Kaku Gothic Pro W3" charset="-128"/>
              </a:rPr>
              <a:t>発番変換　→　あり　</a:t>
            </a:r>
            <a:r>
              <a:rPr kumimoji="1" lang="en-US" altLang="ja-JP" sz="1050">
                <a:solidFill>
                  <a:schemeClr val="accent4">
                    <a:lumMod val="65000"/>
                    <a:lumOff val="35000"/>
                  </a:schemeClr>
                </a:solidFill>
                <a:latin typeface="+mn-ea"/>
                <a:cs typeface="Hiragino Kaku Gothic Pro W3" charset="-128"/>
              </a:rPr>
              <a:t>※Neo</a:t>
            </a:r>
            <a:r>
              <a:rPr kumimoji="1" lang="ja-JP" altLang="en-US" sz="1050">
                <a:solidFill>
                  <a:schemeClr val="accent4">
                    <a:lumMod val="65000"/>
                    <a:lumOff val="35000"/>
                  </a:schemeClr>
                </a:solidFill>
                <a:latin typeface="+mn-ea"/>
                <a:cs typeface="Hiragino Kaku Gothic Pro W3" charset="-128"/>
              </a:rPr>
              <a:t>顧客コードを設定する前提。</a:t>
            </a:r>
          </a:p>
          <a:p>
            <a:r>
              <a:rPr kumimoji="1" lang="ja-JP" altLang="en-US" sz="1050">
                <a:solidFill>
                  <a:schemeClr val="accent4">
                    <a:lumMod val="65000"/>
                    <a:lumOff val="35000"/>
                  </a:schemeClr>
                </a:solidFill>
                <a:latin typeface="+mn-ea"/>
                <a:cs typeface="Hiragino Kaku Gothic Pro W3" charset="-128"/>
              </a:rPr>
              <a:t>・銀行ショートキー設定　→　あり　</a:t>
            </a:r>
            <a:r>
              <a:rPr kumimoji="1" lang="en-US" altLang="ja-JP" sz="1050">
                <a:solidFill>
                  <a:schemeClr val="accent4">
                    <a:lumMod val="65000"/>
                    <a:lumOff val="35000"/>
                  </a:schemeClr>
                </a:solidFill>
                <a:latin typeface="+mn-ea"/>
                <a:cs typeface="Hiragino Kaku Gothic Pro W3" charset="-128"/>
              </a:rPr>
              <a:t>※</a:t>
            </a:r>
            <a:r>
              <a:rPr kumimoji="1" lang="ja-JP" altLang="en-US" sz="1050">
                <a:solidFill>
                  <a:schemeClr val="accent4">
                    <a:lumMod val="65000"/>
                    <a:lumOff val="35000"/>
                  </a:schemeClr>
                </a:solidFill>
                <a:latin typeface="+mn-ea"/>
                <a:cs typeface="Hiragino Kaku Gothic Pro W3" charset="-128"/>
              </a:rPr>
              <a:t>ここは今後なしにする可能性あり。</a:t>
            </a:r>
          </a:p>
          <a:p>
            <a:r>
              <a:rPr kumimoji="1" lang="ja-JP" altLang="en-US" sz="1050">
                <a:solidFill>
                  <a:schemeClr val="accent4">
                    <a:lumMod val="65000"/>
                    <a:lumOff val="35000"/>
                  </a:schemeClr>
                </a:solidFill>
                <a:latin typeface="+mn-ea"/>
                <a:cs typeface="Hiragino Kaku Gothic Pro W3" charset="-128"/>
              </a:rPr>
              <a:t>・参照キー１に設定するシステム名　→　なし　</a:t>
            </a:r>
            <a:r>
              <a:rPr kumimoji="1" lang="en-US" altLang="ja-JP" sz="1050">
                <a:solidFill>
                  <a:schemeClr val="accent4">
                    <a:lumMod val="65000"/>
                    <a:lumOff val="35000"/>
                  </a:schemeClr>
                </a:solidFill>
                <a:latin typeface="+mn-ea"/>
                <a:cs typeface="Hiragino Kaku Gothic Pro W3" charset="-128"/>
              </a:rPr>
              <a:t>※</a:t>
            </a:r>
            <a:r>
              <a:rPr kumimoji="1" lang="ja-JP" altLang="en-US" sz="1050">
                <a:solidFill>
                  <a:schemeClr val="accent4">
                    <a:lumMod val="65000"/>
                    <a:lumOff val="35000"/>
                  </a:schemeClr>
                </a:solidFill>
                <a:latin typeface="+mn-ea"/>
                <a:cs typeface="Hiragino Kaku Gothic Pro W3" charset="-128"/>
              </a:rPr>
              <a:t>過渡期伝票である為、ブランクも問題ないとする</a:t>
            </a:r>
          </a:p>
          <a:p>
            <a:r>
              <a:rPr kumimoji="1" lang="ja-JP" altLang="en-US" sz="1050">
                <a:solidFill>
                  <a:schemeClr val="accent4">
                    <a:lumMod val="65000"/>
                    <a:lumOff val="35000"/>
                  </a:schemeClr>
                </a:solidFill>
                <a:latin typeface="+mn-ea"/>
                <a:cs typeface="Hiragino Kaku Gothic Pro W3" charset="-128"/>
              </a:rPr>
              <a:t>・締め日チェック　→　あり（財務会計〆）</a:t>
            </a:r>
            <a:endParaRPr kumimoji="1" lang="en-US" altLang="ja-JP" sz="1050">
              <a:solidFill>
                <a:schemeClr val="accent4">
                  <a:lumMod val="65000"/>
                  <a:lumOff val="35000"/>
                </a:schemeClr>
              </a:solidFill>
              <a:latin typeface="+mn-ea"/>
              <a:cs typeface="Hiragino Kaku Gothic Pro W3" charset="-128"/>
            </a:endParaRPr>
          </a:p>
        </p:txBody>
      </p:sp>
      <p:sp>
        <p:nvSpPr>
          <p:cNvPr id="11" name="正方形/長方形 10">
            <a:extLst>
              <a:ext uri="{FF2B5EF4-FFF2-40B4-BE49-F238E27FC236}">
                <a16:creationId xmlns:a16="http://schemas.microsoft.com/office/drawing/2014/main" id="{6C5CC68B-4148-4262-268C-227C47839C40}"/>
              </a:ext>
            </a:extLst>
          </p:cNvPr>
          <p:cNvSpPr/>
          <p:nvPr/>
        </p:nvSpPr>
        <p:spPr>
          <a:xfrm>
            <a:off x="12307682" y="2805128"/>
            <a:ext cx="1943029" cy="1097179"/>
          </a:xfrm>
          <a:prstGeom prst="rect">
            <a:avLst/>
          </a:prstGeom>
          <a:solidFill>
            <a:srgbClr val="E9EEF3"/>
          </a:solidFill>
          <a:ln w="9525">
            <a:solidFill>
              <a:srgbClr val="D7E9F5"/>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kumimoji="1" lang="ja-JP" altLang="en-US" sz="1050">
                <a:solidFill>
                  <a:schemeClr val="accent4">
                    <a:lumMod val="65000"/>
                    <a:lumOff val="35000"/>
                  </a:schemeClr>
                </a:solidFill>
                <a:latin typeface="+mn-ea"/>
                <a:cs typeface="Hiragino Kaku Gothic Pro W3" charset="-128"/>
              </a:rPr>
              <a:t>確認点③</a:t>
            </a:r>
            <a:endParaRPr kumimoji="1" lang="en-US" altLang="ja-JP" sz="1050">
              <a:solidFill>
                <a:schemeClr val="accent4">
                  <a:lumMod val="65000"/>
                  <a:lumOff val="35000"/>
                </a:schemeClr>
              </a:solidFill>
              <a:latin typeface="+mn-ea"/>
              <a:cs typeface="Hiragino Kaku Gothic Pro W3" charset="-128"/>
            </a:endParaRPr>
          </a:p>
          <a:p>
            <a:r>
              <a:rPr kumimoji="1" lang="ja-JP" altLang="en-US" sz="1050">
                <a:solidFill>
                  <a:schemeClr val="accent4">
                    <a:lumMod val="65000"/>
                    <a:lumOff val="35000"/>
                  </a:schemeClr>
                </a:solidFill>
                <a:latin typeface="+mn-ea"/>
                <a:cs typeface="Hiragino Kaku Gothic Pro W3" charset="-128"/>
              </a:rPr>
              <a:t>請求書単位で消込取消を行う</a:t>
            </a:r>
          </a:p>
          <a:p>
            <a:r>
              <a:rPr kumimoji="1" lang="ja-JP" altLang="en-US" sz="1050">
                <a:solidFill>
                  <a:schemeClr val="accent4">
                    <a:lumMod val="65000"/>
                    <a:lumOff val="35000"/>
                  </a:schemeClr>
                </a:solidFill>
                <a:latin typeface="+mn-ea"/>
                <a:cs typeface="Hiragino Kaku Gothic Pro W3" charset="-128"/>
              </a:rPr>
              <a:t>請求書＃指定？</a:t>
            </a:r>
            <a:endParaRPr kumimoji="1" lang="en-US" altLang="ja-JP" sz="1050">
              <a:solidFill>
                <a:schemeClr val="accent4">
                  <a:lumMod val="65000"/>
                  <a:lumOff val="35000"/>
                </a:schemeClr>
              </a:solidFill>
              <a:latin typeface="+mn-ea"/>
              <a:cs typeface="Hiragino Kaku Gothic Pro W3" charset="-128"/>
            </a:endParaRPr>
          </a:p>
          <a:p>
            <a:endParaRPr lang="en-US" altLang="ja-JP" sz="1050">
              <a:solidFill>
                <a:schemeClr val="accent4">
                  <a:lumMod val="65000"/>
                  <a:lumOff val="35000"/>
                </a:schemeClr>
              </a:solidFill>
              <a:latin typeface="+mn-ea"/>
              <a:cs typeface="Hiragino Kaku Gothic Pro W3" charset="-128"/>
            </a:endParaRPr>
          </a:p>
          <a:p>
            <a:r>
              <a:rPr kumimoji="1" lang="ja-JP" altLang="en-US" sz="1050">
                <a:solidFill>
                  <a:schemeClr val="accent4">
                    <a:lumMod val="65000"/>
                    <a:lumOff val="35000"/>
                  </a:schemeClr>
                </a:solidFill>
                <a:latin typeface="+mn-ea"/>
                <a:cs typeface="Hiragino Kaku Gothic Pro W3" charset="-128"/>
              </a:rPr>
              <a:t>→どの単位で指定するかを確認して、適した</a:t>
            </a:r>
            <a:r>
              <a:rPr kumimoji="1" lang="en-US" altLang="ja-JP" sz="1050">
                <a:solidFill>
                  <a:schemeClr val="accent4">
                    <a:lumMod val="65000"/>
                    <a:lumOff val="35000"/>
                  </a:schemeClr>
                </a:solidFill>
                <a:latin typeface="+mn-ea"/>
                <a:cs typeface="Hiragino Kaku Gothic Pro W3" charset="-128"/>
              </a:rPr>
              <a:t>Key</a:t>
            </a:r>
            <a:r>
              <a:rPr kumimoji="1" lang="ja-JP" altLang="en-US" sz="1050">
                <a:solidFill>
                  <a:schemeClr val="accent4">
                    <a:lumMod val="65000"/>
                    <a:lumOff val="35000"/>
                  </a:schemeClr>
                </a:solidFill>
                <a:latin typeface="+mn-ea"/>
                <a:cs typeface="Hiragino Kaku Gothic Pro W3" charset="-128"/>
              </a:rPr>
              <a:t>情報を指定する</a:t>
            </a:r>
          </a:p>
        </p:txBody>
      </p:sp>
    </p:spTree>
    <p:extLst>
      <p:ext uri="{BB962C8B-B14F-4D97-AF65-F5344CB8AC3E}">
        <p14:creationId xmlns:p14="http://schemas.microsoft.com/office/powerpoint/2010/main" val="4014030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D945F68-DFAE-49C4-841B-8F39A5D3C2B7}"/>
              </a:ext>
            </a:extLst>
          </p:cNvPr>
          <p:cNvSpPr>
            <a:spLocks noGrp="1"/>
          </p:cNvSpPr>
          <p:nvPr>
            <p:ph type="title"/>
          </p:nvPr>
        </p:nvSpPr>
        <p:spPr>
          <a:xfrm>
            <a:off x="203200" y="152403"/>
            <a:ext cx="9931400" cy="379413"/>
          </a:xfrm>
        </p:spPr>
        <p:txBody>
          <a:bodyPr/>
          <a:lstStyle/>
          <a:p>
            <a:r>
              <a:rPr lang="ja-JP" altLang="en-US">
                <a:solidFill>
                  <a:schemeClr val="tx1">
                    <a:lumMod val="65000"/>
                    <a:lumOff val="35000"/>
                  </a:schemeClr>
                </a:solidFill>
                <a:latin typeface="+mn-ea"/>
                <a:ea typeface="+mn-ea"/>
              </a:rPr>
              <a:t>通常業務について</a:t>
            </a:r>
            <a:endParaRPr lang="en-US" altLang="ja-JP">
              <a:solidFill>
                <a:schemeClr val="tx1">
                  <a:lumMod val="65000"/>
                  <a:lumOff val="35000"/>
                </a:schemeClr>
              </a:solidFill>
              <a:latin typeface="+mn-ea"/>
              <a:ea typeface="+mn-ea"/>
            </a:endParaRPr>
          </a:p>
        </p:txBody>
      </p:sp>
      <p:sp>
        <p:nvSpPr>
          <p:cNvPr id="6" name="スライド番号プレースホルダー 3">
            <a:extLst>
              <a:ext uri="{FF2B5EF4-FFF2-40B4-BE49-F238E27FC236}">
                <a16:creationId xmlns:a16="http://schemas.microsoft.com/office/drawing/2014/main" id="{57192E70-7EF2-441E-B406-8F9A2A5629CA}"/>
              </a:ext>
            </a:extLst>
          </p:cNvPr>
          <p:cNvSpPr txBox="1">
            <a:spLocks/>
          </p:cNvSpPr>
          <p:nvPr/>
        </p:nvSpPr>
        <p:spPr bwMode="auto">
          <a:xfrm>
            <a:off x="4804833" y="6627168"/>
            <a:ext cx="2540000" cy="2308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ja-JP"/>
            </a:defPPr>
            <a:lvl1pPr algn="ctr" rtl="0" fontAlgn="base">
              <a:spcBef>
                <a:spcPct val="0"/>
              </a:spcBef>
              <a:spcAft>
                <a:spcPct val="0"/>
              </a:spcAft>
              <a:defRPr kumimoji="0" sz="1100" b="0" i="0" kern="1200">
                <a:solidFill>
                  <a:schemeClr val="bg2">
                    <a:lumMod val="75000"/>
                  </a:schemeClr>
                </a:solidFill>
                <a:latin typeface="Meiryo UI" panose="020B0604030504040204" pitchFamily="50" charset="-128"/>
                <a:ea typeface="Meiryo UI" panose="020B0604030504040204" pitchFamily="50" charset="-128"/>
                <a:cs typeface="Meiryo UI" panose="020B0604030504040204" pitchFamily="50" charset="-128"/>
                <a:sym typeface="MS UI Gothic" panose="020B0600070205080204" pitchFamily="34" charset="-128"/>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EB72A429-DDC7-41CC-AC2C-79132BE59620}" type="slidenum">
              <a:rPr kumimoji="0" lang="en-US" altLang="ja-JP" sz="1100" b="0" i="0" u="none" strike="noStrike" kern="1200" cap="none" spc="0" normalizeH="0" baseline="0" noProof="0" smtClean="0">
                <a:ln>
                  <a:noFill/>
                </a:ln>
                <a:solidFill>
                  <a:srgbClr val="000000">
                    <a:lumMod val="85000"/>
                    <a:lumOff val="15000"/>
                  </a:srgbClr>
                </a:solidFill>
                <a:effectLst/>
                <a:uLnTx/>
                <a:uFillTx/>
                <a:latin typeface="+mn-ea"/>
                <a:ea typeface="+mn-ea"/>
                <a:sym typeface="MS UI Gothic" panose="020B0600070205080204" pitchFamily="34" charset="-128"/>
              </a:rPr>
              <a:pPr marL="0" marR="0" lvl="0" indent="0" algn="ctr" defTabSz="914400" rtl="0" eaLnBrk="1" fontAlgn="base" latinLnBrk="0" hangingPunct="1">
                <a:lnSpc>
                  <a:spcPct val="100000"/>
                </a:lnSpc>
                <a:spcBef>
                  <a:spcPct val="0"/>
                </a:spcBef>
                <a:spcAft>
                  <a:spcPct val="0"/>
                </a:spcAft>
                <a:buClrTx/>
                <a:buSzTx/>
                <a:buFontTx/>
                <a:buNone/>
                <a:tabLst/>
                <a:defRPr/>
              </a:pPr>
              <a:t>6</a:t>
            </a:fld>
            <a:endParaRPr kumimoji="0" lang="en-US" altLang="ja-JP" sz="1100" b="0" i="0" u="none" strike="noStrike" kern="1200" cap="none" spc="0" normalizeH="0" baseline="0" noProof="0">
              <a:ln>
                <a:noFill/>
              </a:ln>
              <a:solidFill>
                <a:srgbClr val="000000">
                  <a:lumMod val="85000"/>
                  <a:lumOff val="15000"/>
                </a:srgbClr>
              </a:solidFill>
              <a:effectLst/>
              <a:uLnTx/>
              <a:uFillTx/>
              <a:latin typeface="+mn-ea"/>
              <a:ea typeface="+mn-ea"/>
              <a:sym typeface="MS UI Gothic" panose="020B0600070205080204" pitchFamily="34" charset="-128"/>
            </a:endParaRPr>
          </a:p>
        </p:txBody>
      </p:sp>
      <p:sp>
        <p:nvSpPr>
          <p:cNvPr id="2" name="コンテンツ プレースホルダー 1">
            <a:extLst>
              <a:ext uri="{FF2B5EF4-FFF2-40B4-BE49-F238E27FC236}">
                <a16:creationId xmlns:a16="http://schemas.microsoft.com/office/drawing/2014/main" id="{915F4827-27DD-BD56-B5A6-D0E33142A73F}"/>
              </a:ext>
            </a:extLst>
          </p:cNvPr>
          <p:cNvSpPr txBox="1">
            <a:spLocks/>
          </p:cNvSpPr>
          <p:nvPr/>
        </p:nvSpPr>
        <p:spPr bwMode="auto">
          <a:xfrm>
            <a:off x="336522" y="642266"/>
            <a:ext cx="11525251" cy="37941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65113" indent="-265113" algn="l" defTabSz="879475" rtl="0" eaLnBrk="1" fontAlgn="base" hangingPunct="1">
              <a:spcBef>
                <a:spcPct val="20000"/>
              </a:spcBef>
              <a:spcAft>
                <a:spcPct val="0"/>
              </a:spcAft>
              <a:buClr>
                <a:schemeClr val="accent2"/>
              </a:buClr>
              <a:buFont typeface="Arial" charset="0"/>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1pPr>
            <a:lvl2pPr marL="622300" indent="-177800" algn="l" defTabSz="879475" rtl="0" eaLnBrk="1" fontAlgn="base" hangingPunct="1">
              <a:spcBef>
                <a:spcPct val="20000"/>
              </a:spcBef>
              <a:spcAft>
                <a:spcPct val="0"/>
              </a:spcAft>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2pPr>
            <a:lvl3pPr marL="981075" indent="-179388" algn="l" defTabSz="879475" rtl="0" eaLnBrk="1" fontAlgn="base" hangingPunct="1">
              <a:spcBef>
                <a:spcPct val="20000"/>
              </a:spcBef>
              <a:spcAft>
                <a:spcPct val="0"/>
              </a:spcAft>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3pPr>
            <a:lvl4pPr marL="1338263" indent="-177800" algn="l" defTabSz="879475" rtl="0" eaLnBrk="1" fontAlgn="base" hangingPunct="1">
              <a:spcBef>
                <a:spcPct val="20000"/>
              </a:spcBef>
              <a:spcAft>
                <a:spcPct val="0"/>
              </a:spcAft>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4pPr>
            <a:lvl5pPr marL="1709738" indent="-192088" algn="l" defTabSz="879475" rtl="0" eaLnBrk="1" fontAlgn="base" hangingPunct="1">
              <a:spcBef>
                <a:spcPct val="20000"/>
              </a:spcBef>
              <a:spcAft>
                <a:spcPct val="0"/>
              </a:spcAft>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5pPr>
            <a:lvl6pPr marL="2166938" indent="-192088" algn="l" defTabSz="879475" rtl="0" eaLnBrk="1" fontAlgn="base" hangingPunct="1">
              <a:spcBef>
                <a:spcPct val="20000"/>
              </a:spcBef>
              <a:spcAft>
                <a:spcPct val="0"/>
              </a:spcAft>
              <a:buChar char="»"/>
              <a:defRPr kumimoji="1" sz="1400">
                <a:solidFill>
                  <a:schemeClr val="tx1"/>
                </a:solidFill>
                <a:latin typeface="+mn-lt"/>
                <a:ea typeface="+mn-ea"/>
              </a:defRPr>
            </a:lvl6pPr>
            <a:lvl7pPr marL="2624138" indent="-192088" algn="l" defTabSz="879475" rtl="0" eaLnBrk="1" fontAlgn="base" hangingPunct="1">
              <a:spcBef>
                <a:spcPct val="20000"/>
              </a:spcBef>
              <a:spcAft>
                <a:spcPct val="0"/>
              </a:spcAft>
              <a:buChar char="»"/>
              <a:defRPr kumimoji="1" sz="1400">
                <a:solidFill>
                  <a:schemeClr val="tx1"/>
                </a:solidFill>
                <a:latin typeface="+mn-lt"/>
                <a:ea typeface="+mn-ea"/>
              </a:defRPr>
            </a:lvl7pPr>
            <a:lvl8pPr marL="3081338" indent="-192088" algn="l" defTabSz="879475" rtl="0" eaLnBrk="1" fontAlgn="base" hangingPunct="1">
              <a:spcBef>
                <a:spcPct val="20000"/>
              </a:spcBef>
              <a:spcAft>
                <a:spcPct val="0"/>
              </a:spcAft>
              <a:buChar char="»"/>
              <a:defRPr kumimoji="1" sz="1400">
                <a:solidFill>
                  <a:schemeClr val="tx1"/>
                </a:solidFill>
                <a:latin typeface="+mn-lt"/>
                <a:ea typeface="+mn-ea"/>
              </a:defRPr>
            </a:lvl8pPr>
            <a:lvl9pPr marL="3538538" indent="-192088" algn="l" defTabSz="879475" rtl="0" eaLnBrk="1" fontAlgn="base" hangingPunct="1">
              <a:spcBef>
                <a:spcPct val="20000"/>
              </a:spcBef>
              <a:spcAft>
                <a:spcPct val="0"/>
              </a:spcAft>
              <a:buChar char="»"/>
              <a:defRPr kumimoji="1" sz="1400">
                <a:solidFill>
                  <a:schemeClr val="tx1"/>
                </a:solidFill>
                <a:latin typeface="+mn-lt"/>
                <a:ea typeface="+mn-ea"/>
              </a:defRPr>
            </a:lvl9pPr>
          </a:lstStyle>
          <a:p>
            <a:r>
              <a:rPr kumimoji="1" lang="ja-JP" altLang="en-US" sz="1600">
                <a:solidFill>
                  <a:schemeClr val="accent4">
                    <a:lumMod val="65000"/>
                    <a:lumOff val="35000"/>
                  </a:schemeClr>
                </a:solidFill>
                <a:latin typeface="+mn-ea"/>
                <a:cs typeface="Hiragino Kaku Gothic Pro W3" charset="-128"/>
              </a:rPr>
              <a:t>通常業務では、消込済債権に対して</a:t>
            </a:r>
            <a:r>
              <a:rPr kumimoji="1" lang="ja-JP" altLang="en-US" sz="1600" b="1">
                <a:solidFill>
                  <a:schemeClr val="accent4">
                    <a:lumMod val="65000"/>
                    <a:lumOff val="35000"/>
                  </a:schemeClr>
                </a:solidFill>
                <a:latin typeface="+mn-ea"/>
                <a:cs typeface="Hiragino Kaku Gothic Pro W3" charset="-128"/>
              </a:rPr>
              <a:t>消込取消する</a:t>
            </a:r>
            <a:r>
              <a:rPr kumimoji="1" lang="ja-JP" altLang="en-US" sz="1600">
                <a:solidFill>
                  <a:schemeClr val="accent4">
                    <a:lumMod val="65000"/>
                    <a:lumOff val="35000"/>
                  </a:schemeClr>
                </a:solidFill>
                <a:latin typeface="+mn-ea"/>
                <a:cs typeface="Hiragino Kaku Gothic Pro W3" charset="-128"/>
              </a:rPr>
              <a:t>ことで</a:t>
            </a:r>
            <a:r>
              <a:rPr lang="ja-JP" altLang="en-US" sz="1600">
                <a:latin typeface="+mn-ea"/>
                <a:cs typeface="Hiragino Kaku Gothic Pro W3" charset="-128"/>
              </a:rPr>
              <a:t>変更（</a:t>
            </a:r>
            <a:r>
              <a:rPr kumimoji="1" lang="ja-JP" altLang="en-US" sz="1600">
                <a:solidFill>
                  <a:schemeClr val="accent4">
                    <a:lumMod val="65000"/>
                    <a:lumOff val="35000"/>
                  </a:schemeClr>
                </a:solidFill>
                <a:latin typeface="+mn-ea"/>
                <a:cs typeface="Hiragino Kaku Gothic Pro W3" charset="-128"/>
              </a:rPr>
              <a:t>請求額変更および誤消込修正）が可能となる</a:t>
            </a:r>
            <a:endParaRPr kumimoji="1" lang="en-US" altLang="ja-JP" sz="1600">
              <a:solidFill>
                <a:schemeClr val="accent4">
                  <a:lumMod val="65000"/>
                  <a:lumOff val="35000"/>
                </a:schemeClr>
              </a:solidFill>
              <a:latin typeface="+mn-ea"/>
              <a:cs typeface="Hiragino Kaku Gothic Pro W3" charset="-128"/>
            </a:endParaRPr>
          </a:p>
        </p:txBody>
      </p:sp>
      <p:sp>
        <p:nvSpPr>
          <p:cNvPr id="7" name="正方形/長方形 6">
            <a:extLst>
              <a:ext uri="{FF2B5EF4-FFF2-40B4-BE49-F238E27FC236}">
                <a16:creationId xmlns:a16="http://schemas.microsoft.com/office/drawing/2014/main" id="{301ED59F-7897-BB54-298B-198B9D86631F}"/>
              </a:ext>
            </a:extLst>
          </p:cNvPr>
          <p:cNvSpPr/>
          <p:nvPr/>
        </p:nvSpPr>
        <p:spPr>
          <a:xfrm>
            <a:off x="5227081" y="2964346"/>
            <a:ext cx="2442472" cy="2225691"/>
          </a:xfrm>
          <a:prstGeom prst="rect">
            <a:avLst/>
          </a:prstGeom>
          <a:solidFill>
            <a:schemeClr val="bg1"/>
          </a:solidFill>
          <a:ln w="9525">
            <a:solidFill>
              <a:schemeClr val="bg1">
                <a:lumMod val="5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t"/>
          <a:lstStyle/>
          <a:p>
            <a:pPr algn="ctr"/>
            <a:r>
              <a:rPr lang="en-US" altLang="ja-JP" sz="1050">
                <a:solidFill>
                  <a:schemeClr val="accent4">
                    <a:lumMod val="65000"/>
                    <a:lumOff val="35000"/>
                  </a:schemeClr>
                </a:solidFill>
                <a:latin typeface="+mn-ea"/>
                <a:cs typeface="Hiragino Kaku Gothic Pro W3" charset="-128"/>
              </a:rPr>
              <a:t>SAP</a:t>
            </a:r>
          </a:p>
        </p:txBody>
      </p:sp>
      <p:sp>
        <p:nvSpPr>
          <p:cNvPr id="4" name="正方形/長方形 3">
            <a:extLst>
              <a:ext uri="{FF2B5EF4-FFF2-40B4-BE49-F238E27FC236}">
                <a16:creationId xmlns:a16="http://schemas.microsoft.com/office/drawing/2014/main" id="{5001ADA2-81F2-582B-3451-A3E4196621C2}"/>
              </a:ext>
            </a:extLst>
          </p:cNvPr>
          <p:cNvSpPr/>
          <p:nvPr/>
        </p:nvSpPr>
        <p:spPr>
          <a:xfrm>
            <a:off x="2413887" y="2962876"/>
            <a:ext cx="2444400" cy="2225691"/>
          </a:xfrm>
          <a:prstGeom prst="rect">
            <a:avLst/>
          </a:prstGeom>
          <a:solidFill>
            <a:schemeClr val="bg1"/>
          </a:solidFill>
          <a:ln w="952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t"/>
          <a:lstStyle/>
          <a:p>
            <a:pPr algn="ctr"/>
            <a:r>
              <a:rPr lang="en-US" altLang="ja-JP" sz="1050">
                <a:solidFill>
                  <a:schemeClr val="tx1">
                    <a:lumMod val="65000"/>
                    <a:lumOff val="35000"/>
                  </a:schemeClr>
                </a:solidFill>
                <a:latin typeface="+mn-ea"/>
                <a:cs typeface="Hiragino Kaku Gothic Pro W3" charset="-128"/>
              </a:rPr>
              <a:t>Neo</a:t>
            </a:r>
          </a:p>
        </p:txBody>
      </p:sp>
      <p:sp>
        <p:nvSpPr>
          <p:cNvPr id="82" name="正方形/長方形 81">
            <a:extLst>
              <a:ext uri="{FF2B5EF4-FFF2-40B4-BE49-F238E27FC236}">
                <a16:creationId xmlns:a16="http://schemas.microsoft.com/office/drawing/2014/main" id="{254CDBA7-AD8F-8F33-3315-16CA0E124A20}"/>
              </a:ext>
            </a:extLst>
          </p:cNvPr>
          <p:cNvSpPr/>
          <p:nvPr/>
        </p:nvSpPr>
        <p:spPr>
          <a:xfrm>
            <a:off x="544529" y="2962875"/>
            <a:ext cx="689740" cy="2225691"/>
          </a:xfrm>
          <a:prstGeom prst="rect">
            <a:avLst/>
          </a:prstGeom>
          <a:solidFill>
            <a:srgbClr val="1485A0">
              <a:alpha val="85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eaVert" lIns="36000" tIns="36000" rIns="36000" bIns="36000" rtlCol="0" anchor="ctr"/>
          <a:lstStyle/>
          <a:p>
            <a:pPr algn="ctr"/>
            <a:r>
              <a:rPr kumimoji="1" lang="ja-JP" altLang="en-US" sz="1400" b="1">
                <a:solidFill>
                  <a:schemeClr val="bg1"/>
                </a:solidFill>
                <a:latin typeface="+mn-ea"/>
                <a:cs typeface="Hiragino Kaku Gothic Pro W3" charset="-128"/>
              </a:rPr>
              <a:t>消込取消</a:t>
            </a:r>
          </a:p>
        </p:txBody>
      </p:sp>
      <p:cxnSp>
        <p:nvCxnSpPr>
          <p:cNvPr id="68" name="コネクタ: カギ線 67">
            <a:extLst>
              <a:ext uri="{FF2B5EF4-FFF2-40B4-BE49-F238E27FC236}">
                <a16:creationId xmlns:a16="http://schemas.microsoft.com/office/drawing/2014/main" id="{F1C2B882-5AAA-C260-FA86-1F128F1E40A1}"/>
              </a:ext>
            </a:extLst>
          </p:cNvPr>
          <p:cNvCxnSpPr>
            <a:cxnSpLocks/>
            <a:stCxn id="13" idx="3"/>
            <a:endCxn id="14" idx="3"/>
          </p:cNvCxnSpPr>
          <p:nvPr/>
        </p:nvCxnSpPr>
        <p:spPr>
          <a:xfrm>
            <a:off x="7070190" y="4460274"/>
            <a:ext cx="12700" cy="443186"/>
          </a:xfrm>
          <a:prstGeom prst="bentConnector3">
            <a:avLst>
              <a:gd name="adj1" fmla="val 1800000"/>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5" name="正方形/長方形 64">
            <a:extLst>
              <a:ext uri="{FF2B5EF4-FFF2-40B4-BE49-F238E27FC236}">
                <a16:creationId xmlns:a16="http://schemas.microsoft.com/office/drawing/2014/main" id="{0FD7E79F-F8AC-8A66-6A87-CEDDCB9F3902}"/>
              </a:ext>
            </a:extLst>
          </p:cNvPr>
          <p:cNvSpPr/>
          <p:nvPr/>
        </p:nvSpPr>
        <p:spPr>
          <a:xfrm>
            <a:off x="2413887" y="1296266"/>
            <a:ext cx="2444400" cy="1267791"/>
          </a:xfrm>
          <a:prstGeom prst="rect">
            <a:avLst/>
          </a:prstGeom>
          <a:solidFill>
            <a:schemeClr val="bg1"/>
          </a:solidFill>
          <a:ln w="952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t"/>
          <a:lstStyle/>
          <a:p>
            <a:pPr algn="ctr"/>
            <a:r>
              <a:rPr lang="en-US" altLang="ja-JP" sz="1050">
                <a:solidFill>
                  <a:schemeClr val="tx1">
                    <a:lumMod val="65000"/>
                    <a:lumOff val="35000"/>
                  </a:schemeClr>
                </a:solidFill>
                <a:latin typeface="+mn-ea"/>
                <a:cs typeface="Hiragino Kaku Gothic Pro W3" charset="-128"/>
              </a:rPr>
              <a:t>Neo</a:t>
            </a:r>
          </a:p>
        </p:txBody>
      </p:sp>
      <p:pic>
        <p:nvPicPr>
          <p:cNvPr id="88" name="グラフィックス 87">
            <a:extLst>
              <a:ext uri="{FF2B5EF4-FFF2-40B4-BE49-F238E27FC236}">
                <a16:creationId xmlns:a16="http://schemas.microsoft.com/office/drawing/2014/main" id="{4B04480E-40EC-77F7-17EA-3A1356A59974}"/>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95011" y="3540068"/>
            <a:ext cx="380331" cy="380331"/>
          </a:xfrm>
          <a:prstGeom prst="rect">
            <a:avLst/>
          </a:prstGeom>
        </p:spPr>
      </p:pic>
      <p:pic>
        <p:nvPicPr>
          <p:cNvPr id="89" name="グラフィックス 88">
            <a:extLst>
              <a:ext uri="{FF2B5EF4-FFF2-40B4-BE49-F238E27FC236}">
                <a16:creationId xmlns:a16="http://schemas.microsoft.com/office/drawing/2014/main" id="{C9931831-6CE0-8769-6CF9-EDC84DBFAA62}"/>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399014" y="3349902"/>
            <a:ext cx="380331" cy="380331"/>
          </a:xfrm>
          <a:prstGeom prst="rect">
            <a:avLst/>
          </a:prstGeom>
        </p:spPr>
      </p:pic>
      <p:sp>
        <p:nvSpPr>
          <p:cNvPr id="90" name="正方形/長方形 89">
            <a:extLst>
              <a:ext uri="{FF2B5EF4-FFF2-40B4-BE49-F238E27FC236}">
                <a16:creationId xmlns:a16="http://schemas.microsoft.com/office/drawing/2014/main" id="{AB8833CA-FD2C-A574-2BBB-5D4EBC337C75}"/>
              </a:ext>
            </a:extLst>
          </p:cNvPr>
          <p:cNvSpPr/>
          <p:nvPr/>
        </p:nvSpPr>
        <p:spPr>
          <a:xfrm>
            <a:off x="8105946" y="3920399"/>
            <a:ext cx="662465" cy="346868"/>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i="0" u="none" strike="noStrike" kern="1200" cap="none" spc="0" normalizeH="0" baseline="0" noProof="0">
                <a:ln>
                  <a:noFill/>
                </a:ln>
                <a:solidFill>
                  <a:srgbClr val="000000">
                    <a:lumMod val="65000"/>
                    <a:lumOff val="35000"/>
                  </a:srgbClr>
                </a:solidFill>
                <a:effectLst/>
                <a:uLnTx/>
                <a:uFillTx/>
                <a:latin typeface="Meiryo UI"/>
                <a:ea typeface="Meiryo UI"/>
                <a:cs typeface="+mn-cs"/>
              </a:rPr>
              <a:t>経理</a:t>
            </a:r>
          </a:p>
        </p:txBody>
      </p:sp>
      <p:sp>
        <p:nvSpPr>
          <p:cNvPr id="66" name="正方形/長方形 65">
            <a:extLst>
              <a:ext uri="{FF2B5EF4-FFF2-40B4-BE49-F238E27FC236}">
                <a16:creationId xmlns:a16="http://schemas.microsoft.com/office/drawing/2014/main" id="{1995CB93-5EB7-B944-36F9-F0F3B7BFA2BC}"/>
              </a:ext>
            </a:extLst>
          </p:cNvPr>
          <p:cNvSpPr/>
          <p:nvPr/>
        </p:nvSpPr>
        <p:spPr>
          <a:xfrm>
            <a:off x="5217840" y="1307867"/>
            <a:ext cx="2442472" cy="1267791"/>
          </a:xfrm>
          <a:prstGeom prst="rect">
            <a:avLst/>
          </a:prstGeom>
          <a:solidFill>
            <a:schemeClr val="bg1"/>
          </a:solidFill>
          <a:ln w="9525">
            <a:solidFill>
              <a:schemeClr val="bg1">
                <a:lumMod val="5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t"/>
          <a:lstStyle/>
          <a:p>
            <a:pPr algn="ctr"/>
            <a:r>
              <a:rPr lang="en-US" altLang="ja-JP" sz="1050">
                <a:solidFill>
                  <a:schemeClr val="accent4">
                    <a:lumMod val="65000"/>
                    <a:lumOff val="35000"/>
                  </a:schemeClr>
                </a:solidFill>
                <a:latin typeface="+mn-ea"/>
                <a:cs typeface="Hiragino Kaku Gothic Pro W3" charset="-128"/>
              </a:rPr>
              <a:t>SAP</a:t>
            </a:r>
          </a:p>
        </p:txBody>
      </p:sp>
      <p:sp>
        <p:nvSpPr>
          <p:cNvPr id="3" name="フローチャート: 書類 2">
            <a:extLst>
              <a:ext uri="{FF2B5EF4-FFF2-40B4-BE49-F238E27FC236}">
                <a16:creationId xmlns:a16="http://schemas.microsoft.com/office/drawing/2014/main" id="{CA747C87-9F86-79D3-9FA8-D81603DE1D1E}"/>
              </a:ext>
            </a:extLst>
          </p:cNvPr>
          <p:cNvSpPr/>
          <p:nvPr/>
        </p:nvSpPr>
        <p:spPr>
          <a:xfrm>
            <a:off x="3017123" y="1847110"/>
            <a:ext cx="1224000" cy="397015"/>
          </a:xfrm>
          <a:prstGeom prst="flowChartDocumen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100">
                <a:solidFill>
                  <a:schemeClr val="accent4">
                    <a:lumMod val="65000"/>
                    <a:lumOff val="35000"/>
                  </a:schemeClr>
                </a:solidFill>
                <a:latin typeface="+mn-ea"/>
                <a:cs typeface="Hiragino Kaku Gothic Pro W3" charset="-128"/>
              </a:rPr>
              <a:t>債権</a:t>
            </a:r>
            <a:r>
              <a:rPr lang="en-US" altLang="ja-JP" sz="1100">
                <a:solidFill>
                  <a:schemeClr val="accent4">
                    <a:lumMod val="65000"/>
                    <a:lumOff val="35000"/>
                  </a:schemeClr>
                </a:solidFill>
                <a:latin typeface="+mn-ea"/>
                <a:cs typeface="Hiragino Kaku Gothic Pro W3" charset="-128"/>
              </a:rPr>
              <a:t>(</a:t>
            </a:r>
            <a:r>
              <a:rPr lang="ja-JP" altLang="en-US" sz="1100" b="1">
                <a:solidFill>
                  <a:schemeClr val="accent4">
                    <a:lumMod val="65000"/>
                    <a:lumOff val="35000"/>
                  </a:schemeClr>
                </a:solidFill>
                <a:latin typeface="+mn-ea"/>
                <a:cs typeface="Hiragino Kaku Gothic Pro W3" charset="-128"/>
              </a:rPr>
              <a:t>消込済</a:t>
            </a:r>
            <a:r>
              <a:rPr lang="en-US" altLang="ja-JP" sz="1100">
                <a:solidFill>
                  <a:schemeClr val="accent4">
                    <a:lumMod val="65000"/>
                    <a:lumOff val="35000"/>
                  </a:schemeClr>
                </a:solidFill>
                <a:latin typeface="+mn-ea"/>
                <a:cs typeface="Hiragino Kaku Gothic Pro W3" charset="-128"/>
              </a:rPr>
              <a:t>)</a:t>
            </a:r>
          </a:p>
        </p:txBody>
      </p:sp>
      <p:sp>
        <p:nvSpPr>
          <p:cNvPr id="28" name="四角形: 角を丸くする 27">
            <a:extLst>
              <a:ext uri="{FF2B5EF4-FFF2-40B4-BE49-F238E27FC236}">
                <a16:creationId xmlns:a16="http://schemas.microsoft.com/office/drawing/2014/main" id="{EA2D0D8A-6533-9180-B09B-ADC9D8E0B89D}"/>
              </a:ext>
            </a:extLst>
          </p:cNvPr>
          <p:cNvSpPr/>
          <p:nvPr/>
        </p:nvSpPr>
        <p:spPr>
          <a:xfrm rot="1800000">
            <a:off x="3719696" y="1763078"/>
            <a:ext cx="728639" cy="204610"/>
          </a:xfrm>
          <a:prstGeom prst="roundRect">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100">
                <a:solidFill>
                  <a:schemeClr val="accent4">
                    <a:lumMod val="65000"/>
                    <a:lumOff val="35000"/>
                  </a:schemeClr>
                </a:solidFill>
                <a:latin typeface="+mn-ea"/>
                <a:cs typeface="Hiragino Kaku Gothic Pro W3" charset="-128"/>
              </a:rPr>
              <a:t>請求ロック</a:t>
            </a:r>
          </a:p>
        </p:txBody>
      </p:sp>
      <p:sp>
        <p:nvSpPr>
          <p:cNvPr id="8" name="フローチャート: 書類 7">
            <a:extLst>
              <a:ext uri="{FF2B5EF4-FFF2-40B4-BE49-F238E27FC236}">
                <a16:creationId xmlns:a16="http://schemas.microsoft.com/office/drawing/2014/main" id="{C08EA22D-6FAE-9EE2-2E72-7AB0076B9C9A}"/>
              </a:ext>
            </a:extLst>
          </p:cNvPr>
          <p:cNvSpPr/>
          <p:nvPr/>
        </p:nvSpPr>
        <p:spPr>
          <a:xfrm>
            <a:off x="5837746" y="3697135"/>
            <a:ext cx="1224000" cy="396000"/>
          </a:xfrm>
          <a:prstGeom prst="flowChartDocument">
            <a:avLst/>
          </a:prstGeom>
          <a:noFill/>
          <a:ln w="9525" cap="flat" cmpd="sng" algn="ctr">
            <a:solidFill>
              <a:schemeClr val="bg1">
                <a:lumMod val="50000"/>
              </a:schemeClr>
            </a:solidFill>
            <a:prstDash val="solid"/>
            <a:miter lim="800000"/>
          </a:ln>
          <a:effectLst/>
        </p:spPr>
        <p:txBody>
          <a:bodyPr vert="horz" wrap="square" lIns="0" rIns="0" rtlCol="0" anchor="ct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i="0" u="none" strike="noStrike" kern="1200" cap="none" spc="0" normalizeH="0" baseline="0" noProof="0">
                <a:ln>
                  <a:noFill/>
                </a:ln>
                <a:solidFill>
                  <a:schemeClr val="tx1">
                    <a:lumMod val="65000"/>
                    <a:lumOff val="35000"/>
                  </a:schemeClr>
                </a:solidFill>
                <a:effectLst/>
                <a:uLnTx/>
                <a:uFillTx/>
                <a:latin typeface="Meiryo UI"/>
                <a:ea typeface="Meiryo UI"/>
                <a:cs typeface="Hiragino Kaku Gothic Pro W3" charset="-128"/>
              </a:rPr>
              <a:t>消込取消伝票</a:t>
            </a:r>
            <a:endParaRPr kumimoji="1" lang="ja-JP" altLang="en-US" sz="1100" i="0" u="none" strike="noStrike" kern="1200" cap="none" spc="0" normalizeH="0" baseline="0" noProof="0">
              <a:ln>
                <a:noFill/>
              </a:ln>
              <a:solidFill>
                <a:srgbClr val="000000">
                  <a:lumMod val="65000"/>
                  <a:lumOff val="35000"/>
                </a:srgbClr>
              </a:solidFill>
              <a:effectLst/>
              <a:uLnTx/>
              <a:uFillTx/>
              <a:latin typeface="Meiryo UI"/>
              <a:ea typeface="Meiryo UI"/>
              <a:cs typeface="Hiragino Kaku Gothic Pro W3" charset="-128"/>
            </a:endParaRPr>
          </a:p>
        </p:txBody>
      </p:sp>
      <p:sp>
        <p:nvSpPr>
          <p:cNvPr id="30" name="フローチャート: 書類 29">
            <a:extLst>
              <a:ext uri="{FF2B5EF4-FFF2-40B4-BE49-F238E27FC236}">
                <a16:creationId xmlns:a16="http://schemas.microsoft.com/office/drawing/2014/main" id="{3DE0FD9A-988B-6EFC-2A34-1F19344747CE}"/>
              </a:ext>
            </a:extLst>
          </p:cNvPr>
          <p:cNvSpPr/>
          <p:nvPr/>
        </p:nvSpPr>
        <p:spPr>
          <a:xfrm>
            <a:off x="3017123" y="3863494"/>
            <a:ext cx="1224000" cy="397015"/>
          </a:xfrm>
          <a:prstGeom prst="flowChartDocumen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100">
                <a:solidFill>
                  <a:schemeClr val="accent4">
                    <a:lumMod val="65000"/>
                    <a:lumOff val="35000"/>
                  </a:schemeClr>
                </a:solidFill>
                <a:latin typeface="+mn-ea"/>
                <a:cs typeface="Hiragino Kaku Gothic Pro W3" charset="-128"/>
              </a:rPr>
              <a:t>債権</a:t>
            </a:r>
            <a:r>
              <a:rPr lang="en-US" altLang="ja-JP" sz="1100">
                <a:solidFill>
                  <a:schemeClr val="accent4">
                    <a:lumMod val="65000"/>
                    <a:lumOff val="35000"/>
                  </a:schemeClr>
                </a:solidFill>
                <a:latin typeface="+mn-ea"/>
                <a:cs typeface="Hiragino Kaku Gothic Pro W3" charset="-128"/>
              </a:rPr>
              <a:t>(</a:t>
            </a:r>
            <a:r>
              <a:rPr lang="ja-JP" altLang="en-US" sz="1100" b="1">
                <a:solidFill>
                  <a:srgbClr val="3797AE"/>
                </a:solidFill>
                <a:latin typeface="+mn-ea"/>
                <a:cs typeface="Hiragino Kaku Gothic Pro W3" charset="-128"/>
              </a:rPr>
              <a:t>未消込</a:t>
            </a:r>
            <a:r>
              <a:rPr lang="en-US" altLang="ja-JP" sz="1100">
                <a:solidFill>
                  <a:schemeClr val="accent4">
                    <a:lumMod val="65000"/>
                    <a:lumOff val="35000"/>
                  </a:schemeClr>
                </a:solidFill>
                <a:latin typeface="+mn-ea"/>
                <a:cs typeface="Hiragino Kaku Gothic Pro W3" charset="-128"/>
              </a:rPr>
              <a:t>)</a:t>
            </a:r>
          </a:p>
        </p:txBody>
      </p:sp>
      <p:cxnSp>
        <p:nvCxnSpPr>
          <p:cNvPr id="98" name="直線矢印コネクタ 97">
            <a:extLst>
              <a:ext uri="{FF2B5EF4-FFF2-40B4-BE49-F238E27FC236}">
                <a16:creationId xmlns:a16="http://schemas.microsoft.com/office/drawing/2014/main" id="{9AC731E0-ABE7-64C9-A410-814C90215AF0}"/>
              </a:ext>
            </a:extLst>
          </p:cNvPr>
          <p:cNvCxnSpPr>
            <a:cxnSpLocks/>
          </p:cNvCxnSpPr>
          <p:nvPr/>
        </p:nvCxnSpPr>
        <p:spPr>
          <a:xfrm flipH="1">
            <a:off x="7093555" y="3654854"/>
            <a:ext cx="936000" cy="0"/>
          </a:xfrm>
          <a:prstGeom prst="straightConnector1">
            <a:avLst/>
          </a:prstGeom>
          <a:ln>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07" name="二等辺三角形 106">
            <a:extLst>
              <a:ext uri="{FF2B5EF4-FFF2-40B4-BE49-F238E27FC236}">
                <a16:creationId xmlns:a16="http://schemas.microsoft.com/office/drawing/2014/main" id="{FCF740FF-CD5F-655F-2426-9ACB4CBEC2EA}"/>
              </a:ext>
            </a:extLst>
          </p:cNvPr>
          <p:cNvSpPr/>
          <p:nvPr/>
        </p:nvSpPr>
        <p:spPr>
          <a:xfrm flipV="1">
            <a:off x="4349610" y="2689723"/>
            <a:ext cx="1404170" cy="175268"/>
          </a:xfrm>
          <a:prstGeom prst="triangle">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endParaRPr kumimoji="1" lang="ja-JP" altLang="en-US" sz="1400">
              <a:solidFill>
                <a:schemeClr val="accent4">
                  <a:lumMod val="65000"/>
                  <a:lumOff val="35000"/>
                </a:schemeClr>
              </a:solidFill>
              <a:latin typeface="+mn-ea"/>
              <a:cs typeface="Hiragino Kaku Gothic Pro W3" charset="-128"/>
            </a:endParaRPr>
          </a:p>
        </p:txBody>
      </p:sp>
      <p:sp>
        <p:nvSpPr>
          <p:cNvPr id="108" name="テキスト ボックス 107">
            <a:extLst>
              <a:ext uri="{FF2B5EF4-FFF2-40B4-BE49-F238E27FC236}">
                <a16:creationId xmlns:a16="http://schemas.microsoft.com/office/drawing/2014/main" id="{11E576B1-04D9-FAE5-C0E3-ED557CACCB9D}"/>
              </a:ext>
            </a:extLst>
          </p:cNvPr>
          <p:cNvSpPr txBox="1"/>
          <p:nvPr/>
        </p:nvSpPr>
        <p:spPr bwMode="auto">
          <a:xfrm>
            <a:off x="3927566" y="2625721"/>
            <a:ext cx="2248259" cy="246221"/>
          </a:xfrm>
          <a:prstGeom prst="rect">
            <a:avLst/>
          </a:prstGeom>
          <a:noFill/>
          <a:ln w="9525">
            <a:noFill/>
            <a:miter lim="800000"/>
            <a:headEnd/>
            <a:tailEnd/>
          </a:ln>
        </p:spPr>
        <p:txBody>
          <a:bodyPr wrap="square">
            <a:spAutoFit/>
          </a:bodyPr>
          <a:lstStyle/>
          <a:p>
            <a:pPr algn="ctr"/>
            <a:r>
              <a:rPr lang="ja-JP" altLang="en-US" sz="1000">
                <a:solidFill>
                  <a:schemeClr val="accent4">
                    <a:lumMod val="65000"/>
                    <a:lumOff val="35000"/>
                  </a:schemeClr>
                </a:solidFill>
                <a:effectLst>
                  <a:glow rad="127000">
                    <a:schemeClr val="bg1"/>
                  </a:glow>
                </a:effectLst>
                <a:latin typeface="+mn-ea"/>
                <a:cs typeface="Hiragino Kaku Gothic Pro W3" charset="-128"/>
              </a:rPr>
              <a:t>消込取消した場合</a:t>
            </a:r>
            <a:endParaRPr kumimoji="1" lang="ja-JP" altLang="en-US" sz="1000">
              <a:solidFill>
                <a:schemeClr val="accent4">
                  <a:lumMod val="65000"/>
                  <a:lumOff val="35000"/>
                </a:schemeClr>
              </a:solidFill>
              <a:effectLst>
                <a:glow rad="127000">
                  <a:schemeClr val="bg1"/>
                </a:glow>
              </a:effectLst>
              <a:latin typeface="+mn-ea"/>
              <a:cs typeface="Hiragino Kaku Gothic Pro W3" charset="-128"/>
            </a:endParaRPr>
          </a:p>
        </p:txBody>
      </p:sp>
      <p:sp>
        <p:nvSpPr>
          <p:cNvPr id="112" name="正方形/長方形 111">
            <a:extLst>
              <a:ext uri="{FF2B5EF4-FFF2-40B4-BE49-F238E27FC236}">
                <a16:creationId xmlns:a16="http://schemas.microsoft.com/office/drawing/2014/main" id="{6B8AE18A-BD9A-7E96-BABA-F17AFF58A115}"/>
              </a:ext>
            </a:extLst>
          </p:cNvPr>
          <p:cNvSpPr/>
          <p:nvPr/>
        </p:nvSpPr>
        <p:spPr>
          <a:xfrm>
            <a:off x="9035799" y="5516386"/>
            <a:ext cx="2628000" cy="987830"/>
          </a:xfrm>
          <a:prstGeom prst="rect">
            <a:avLst/>
          </a:prstGeom>
          <a:noFill/>
          <a:ln w="9525">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44550">
              <a:spcBef>
                <a:spcPts val="600"/>
              </a:spcBef>
            </a:pPr>
            <a:r>
              <a:rPr lang="ja-JP" altLang="en-US" sz="1200" b="1">
                <a:solidFill>
                  <a:schemeClr val="accent4">
                    <a:lumMod val="65000"/>
                    <a:lumOff val="35000"/>
                  </a:schemeClr>
                </a:solidFill>
                <a:latin typeface="+mn-ea"/>
                <a:cs typeface="Hiragino Kaku Gothic Pro W3" charset="-128"/>
              </a:rPr>
              <a:t>①請求額変更</a:t>
            </a:r>
            <a:br>
              <a:rPr lang="en-US" altLang="ja-JP" sz="1200" b="1">
                <a:solidFill>
                  <a:schemeClr val="accent4">
                    <a:lumMod val="65000"/>
                    <a:lumOff val="35000"/>
                  </a:schemeClr>
                </a:solidFill>
                <a:latin typeface="+mn-ea"/>
                <a:cs typeface="Hiragino Kaku Gothic Pro W3" charset="-128"/>
              </a:rPr>
            </a:br>
            <a:r>
              <a:rPr lang="ja-JP" altLang="en-US" sz="1200">
                <a:solidFill>
                  <a:schemeClr val="accent4">
                    <a:lumMod val="65000"/>
                    <a:lumOff val="35000"/>
                  </a:schemeClr>
                </a:solidFill>
                <a:latin typeface="+mn-ea"/>
                <a:cs typeface="Hiragino Kaku Gothic Pro W3" charset="-128"/>
              </a:rPr>
              <a:t>　ロック解除後、請求額変更</a:t>
            </a:r>
            <a:r>
              <a:rPr lang="en-US" altLang="ja-JP" sz="1200">
                <a:solidFill>
                  <a:schemeClr val="accent4">
                    <a:lumMod val="65000"/>
                    <a:lumOff val="35000"/>
                  </a:schemeClr>
                </a:solidFill>
                <a:latin typeface="+mn-ea"/>
                <a:cs typeface="Hiragino Kaku Gothic Pro W3" charset="-128"/>
              </a:rPr>
              <a:t>(</a:t>
            </a:r>
            <a:r>
              <a:rPr lang="ja-JP" altLang="en-US" sz="1200">
                <a:solidFill>
                  <a:schemeClr val="accent4">
                    <a:lumMod val="65000"/>
                    <a:lumOff val="35000"/>
                  </a:schemeClr>
                </a:solidFill>
                <a:latin typeface="+mn-ea"/>
                <a:cs typeface="Hiragino Kaku Gothic Pro W3" charset="-128"/>
              </a:rPr>
              <a:t>取消・再請求</a:t>
            </a:r>
            <a:r>
              <a:rPr lang="en-US" altLang="ja-JP" sz="1200">
                <a:solidFill>
                  <a:schemeClr val="accent4">
                    <a:lumMod val="65000"/>
                    <a:lumOff val="35000"/>
                  </a:schemeClr>
                </a:solidFill>
                <a:latin typeface="+mn-ea"/>
                <a:cs typeface="Hiragino Kaku Gothic Pro W3" charset="-128"/>
              </a:rPr>
              <a:t>)</a:t>
            </a:r>
            <a:r>
              <a:rPr lang="ja-JP" altLang="en-US" sz="1200">
                <a:solidFill>
                  <a:schemeClr val="accent4">
                    <a:lumMod val="65000"/>
                    <a:lumOff val="35000"/>
                  </a:schemeClr>
                </a:solidFill>
                <a:latin typeface="+mn-ea"/>
                <a:cs typeface="Hiragino Kaku Gothic Pro W3" charset="-128"/>
              </a:rPr>
              <a:t>が可能となる</a:t>
            </a:r>
            <a:endParaRPr lang="en-US" altLang="ja-JP" sz="1200">
              <a:solidFill>
                <a:schemeClr val="accent4">
                  <a:lumMod val="65000"/>
                  <a:lumOff val="35000"/>
                </a:schemeClr>
              </a:solidFill>
              <a:latin typeface="+mn-ea"/>
              <a:cs typeface="Hiragino Kaku Gothic Pro W3" charset="-128"/>
            </a:endParaRPr>
          </a:p>
          <a:p>
            <a:pPr marL="44550">
              <a:spcBef>
                <a:spcPts val="600"/>
              </a:spcBef>
            </a:pPr>
            <a:r>
              <a:rPr lang="ja-JP" altLang="en-US" sz="1200" b="1">
                <a:solidFill>
                  <a:schemeClr val="accent4">
                    <a:lumMod val="65000"/>
                    <a:lumOff val="35000"/>
                  </a:schemeClr>
                </a:solidFill>
                <a:latin typeface="+mn-ea"/>
                <a:cs typeface="Hiragino Kaku Gothic Pro W3" charset="-128"/>
              </a:rPr>
              <a:t>②誤消込修正</a:t>
            </a:r>
            <a:br>
              <a:rPr lang="en-US" altLang="ja-JP" sz="1200" b="1">
                <a:solidFill>
                  <a:schemeClr val="accent4">
                    <a:lumMod val="65000"/>
                    <a:lumOff val="35000"/>
                  </a:schemeClr>
                </a:solidFill>
                <a:latin typeface="+mn-ea"/>
                <a:cs typeface="Hiragino Kaku Gothic Pro W3" charset="-128"/>
              </a:rPr>
            </a:br>
            <a:r>
              <a:rPr lang="ja-JP" altLang="en-US" sz="1200">
                <a:solidFill>
                  <a:schemeClr val="accent4">
                    <a:lumMod val="65000"/>
                    <a:lumOff val="35000"/>
                  </a:schemeClr>
                </a:solidFill>
                <a:latin typeface="+mn-ea"/>
                <a:cs typeface="Hiragino Kaku Gothic Pro W3" charset="-128"/>
              </a:rPr>
              <a:t>　消込取消後、未消込の債権・入金が別の組合せで消込可能となる</a:t>
            </a:r>
            <a:endParaRPr lang="en-US" altLang="ja-JP" sz="1200">
              <a:solidFill>
                <a:schemeClr val="accent4">
                  <a:lumMod val="65000"/>
                  <a:lumOff val="35000"/>
                </a:schemeClr>
              </a:solidFill>
              <a:latin typeface="+mn-ea"/>
              <a:cs typeface="Hiragino Kaku Gothic Pro W3" charset="-128"/>
            </a:endParaRPr>
          </a:p>
        </p:txBody>
      </p:sp>
      <p:sp>
        <p:nvSpPr>
          <p:cNvPr id="12" name="フローチャート: 書類 11">
            <a:extLst>
              <a:ext uri="{FF2B5EF4-FFF2-40B4-BE49-F238E27FC236}">
                <a16:creationId xmlns:a16="http://schemas.microsoft.com/office/drawing/2014/main" id="{686B5700-BDAE-5519-D5D5-2D0B21F56E67}"/>
              </a:ext>
            </a:extLst>
          </p:cNvPr>
          <p:cNvSpPr/>
          <p:nvPr/>
        </p:nvSpPr>
        <p:spPr>
          <a:xfrm>
            <a:off x="5837746" y="3254964"/>
            <a:ext cx="1224000" cy="396000"/>
          </a:xfrm>
          <a:prstGeom prst="flowChartDocument">
            <a:avLst/>
          </a:prstGeom>
          <a:noFill/>
          <a:ln w="9525" cap="flat" cmpd="sng" algn="ctr">
            <a:solidFill>
              <a:schemeClr val="bg1">
                <a:lumMod val="50000"/>
              </a:schemeClr>
            </a:solidFill>
            <a:prstDash val="solid"/>
            <a:miter lim="800000"/>
          </a:ln>
          <a:effectLst/>
        </p:spPr>
        <p:txBody>
          <a:bodyPr vert="horz" wrap="square" lIns="0" rIns="0" rtlCol="0" anchor="ct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i="0" u="none" strike="noStrike" kern="1200" cap="none" spc="0" normalizeH="0" baseline="0" noProof="0">
                <a:ln>
                  <a:noFill/>
                </a:ln>
                <a:solidFill>
                  <a:schemeClr val="tx1">
                    <a:lumMod val="65000"/>
                    <a:lumOff val="35000"/>
                  </a:schemeClr>
                </a:solidFill>
                <a:effectLst/>
                <a:uLnTx/>
                <a:uFillTx/>
                <a:latin typeface="Meiryo UI"/>
                <a:ea typeface="Meiryo UI"/>
                <a:cs typeface="Hiragino Kaku Gothic Pro W3" charset="-128"/>
              </a:rPr>
              <a:t>消込伝票</a:t>
            </a:r>
            <a:endParaRPr kumimoji="1" lang="en-US" altLang="ja-JP" sz="1100" i="0" u="none" strike="noStrike" kern="1200" cap="none" spc="0" normalizeH="0" baseline="0" noProof="0">
              <a:ln>
                <a:noFill/>
              </a:ln>
              <a:solidFill>
                <a:schemeClr val="tx1">
                  <a:lumMod val="65000"/>
                  <a:lumOff val="35000"/>
                </a:schemeClr>
              </a:solidFill>
              <a:effectLst/>
              <a:uLnTx/>
              <a:uFillTx/>
              <a:latin typeface="Meiryo UI"/>
              <a:ea typeface="Meiryo UI"/>
              <a:cs typeface="Hiragino Kaku Gothic Pro W3" charset="-128"/>
            </a:endParaRPr>
          </a:p>
        </p:txBody>
      </p:sp>
      <p:sp>
        <p:nvSpPr>
          <p:cNvPr id="16" name="正方形/長方形 15">
            <a:extLst>
              <a:ext uri="{FF2B5EF4-FFF2-40B4-BE49-F238E27FC236}">
                <a16:creationId xmlns:a16="http://schemas.microsoft.com/office/drawing/2014/main" id="{C78E037D-3653-11C6-8DCF-8DFE9F21EF20}"/>
              </a:ext>
            </a:extLst>
          </p:cNvPr>
          <p:cNvSpPr/>
          <p:nvPr/>
        </p:nvSpPr>
        <p:spPr>
          <a:xfrm>
            <a:off x="7250348" y="3539020"/>
            <a:ext cx="717488" cy="23925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050" b="1">
                <a:solidFill>
                  <a:srgbClr val="C00000"/>
                </a:solidFill>
                <a:effectLst>
                  <a:glow rad="127000">
                    <a:schemeClr val="bg1"/>
                  </a:glow>
                </a:effectLst>
                <a:latin typeface="+mn-ea"/>
                <a:cs typeface="Hiragino Kaku Gothic Pro W3" charset="-128"/>
              </a:rPr>
              <a:t>消込</a:t>
            </a:r>
            <a:r>
              <a:rPr lang="ja-JP" altLang="en-US" sz="1050" b="1">
                <a:solidFill>
                  <a:srgbClr val="C00000"/>
                </a:solidFill>
                <a:effectLst>
                  <a:glow rad="127000">
                    <a:schemeClr val="bg1"/>
                  </a:glow>
                </a:effectLst>
                <a:latin typeface="+mn-ea"/>
                <a:cs typeface="Hiragino Kaku Gothic Pro W3" charset="-128"/>
              </a:rPr>
              <a:t>取消</a:t>
            </a:r>
            <a:endParaRPr kumimoji="1" lang="ja-JP" altLang="en-US" sz="1050" b="1">
              <a:solidFill>
                <a:srgbClr val="C00000"/>
              </a:solidFill>
              <a:effectLst>
                <a:glow rad="127000">
                  <a:schemeClr val="bg1"/>
                </a:glow>
              </a:effectLst>
              <a:latin typeface="+mn-ea"/>
              <a:cs typeface="Hiragino Kaku Gothic Pro W3" charset="-128"/>
            </a:endParaRPr>
          </a:p>
        </p:txBody>
      </p:sp>
      <p:cxnSp>
        <p:nvCxnSpPr>
          <p:cNvPr id="69" name="直線矢印コネクタ 68">
            <a:extLst>
              <a:ext uri="{FF2B5EF4-FFF2-40B4-BE49-F238E27FC236}">
                <a16:creationId xmlns:a16="http://schemas.microsoft.com/office/drawing/2014/main" id="{315F79F0-CA4F-4E86-4E03-B52D2ACEBFD9}"/>
              </a:ext>
            </a:extLst>
          </p:cNvPr>
          <p:cNvCxnSpPr>
            <a:cxnSpLocks/>
            <a:stCxn id="8" idx="1"/>
            <a:endCxn id="70" idx="6"/>
          </p:cNvCxnSpPr>
          <p:nvPr/>
        </p:nvCxnSpPr>
        <p:spPr>
          <a:xfrm rot="10800000" flipV="1">
            <a:off x="4279440" y="3895135"/>
            <a:ext cx="1558306" cy="646128"/>
          </a:xfrm>
          <a:prstGeom prst="bentConnector3">
            <a:avLst>
              <a:gd name="adj1" fmla="val 50000"/>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18817368-092C-DC1F-8EDE-06BFE668EC31}"/>
              </a:ext>
            </a:extLst>
          </p:cNvPr>
          <p:cNvSpPr/>
          <p:nvPr/>
        </p:nvSpPr>
        <p:spPr>
          <a:xfrm>
            <a:off x="4700002" y="4082918"/>
            <a:ext cx="717488" cy="23925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en-US" altLang="ja-JP" sz="1050" b="1">
                <a:solidFill>
                  <a:srgbClr val="C00000"/>
                </a:solidFill>
                <a:effectLst>
                  <a:glow rad="127000">
                    <a:schemeClr val="bg1"/>
                  </a:glow>
                </a:effectLst>
                <a:latin typeface="+mn-ea"/>
                <a:cs typeface="Hiragino Kaku Gothic Pro W3" charset="-128"/>
              </a:rPr>
              <a:t>Neo</a:t>
            </a:r>
            <a:r>
              <a:rPr kumimoji="1" lang="ja-JP" altLang="en-US" sz="1050" b="1">
                <a:solidFill>
                  <a:srgbClr val="C00000"/>
                </a:solidFill>
                <a:effectLst>
                  <a:glow rad="127000">
                    <a:schemeClr val="bg1"/>
                  </a:glow>
                </a:effectLst>
                <a:latin typeface="+mn-ea"/>
                <a:cs typeface="Hiragino Kaku Gothic Pro W3" charset="-128"/>
              </a:rPr>
              <a:t>返却</a:t>
            </a:r>
          </a:p>
        </p:txBody>
      </p:sp>
      <p:cxnSp>
        <p:nvCxnSpPr>
          <p:cNvPr id="73" name="コネクタ: 曲線 72">
            <a:extLst>
              <a:ext uri="{FF2B5EF4-FFF2-40B4-BE49-F238E27FC236}">
                <a16:creationId xmlns:a16="http://schemas.microsoft.com/office/drawing/2014/main" id="{B587E8ED-154C-2A1C-6C9D-3FCAD7044B16}"/>
              </a:ext>
            </a:extLst>
          </p:cNvPr>
          <p:cNvCxnSpPr>
            <a:cxnSpLocks/>
          </p:cNvCxnSpPr>
          <p:nvPr/>
        </p:nvCxnSpPr>
        <p:spPr>
          <a:xfrm>
            <a:off x="6889302" y="3417046"/>
            <a:ext cx="10800" cy="432000"/>
          </a:xfrm>
          <a:prstGeom prst="curvedConnector3">
            <a:avLst>
              <a:gd name="adj1" fmla="val 1447055"/>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フローチャート: 書類 12">
            <a:extLst>
              <a:ext uri="{FF2B5EF4-FFF2-40B4-BE49-F238E27FC236}">
                <a16:creationId xmlns:a16="http://schemas.microsoft.com/office/drawing/2014/main" id="{F17260DE-D147-F8EF-8D37-6BD5FE3F4070}"/>
              </a:ext>
            </a:extLst>
          </p:cNvPr>
          <p:cNvSpPr/>
          <p:nvPr/>
        </p:nvSpPr>
        <p:spPr>
          <a:xfrm>
            <a:off x="5846190" y="4261766"/>
            <a:ext cx="1224000" cy="397015"/>
          </a:xfrm>
          <a:prstGeom prst="flowChartDocumen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100">
                <a:solidFill>
                  <a:schemeClr val="accent4">
                    <a:lumMod val="65000"/>
                    <a:lumOff val="35000"/>
                  </a:schemeClr>
                </a:solidFill>
                <a:latin typeface="+mn-ea"/>
                <a:cs typeface="Hiragino Kaku Gothic Pro W3" charset="-128"/>
              </a:rPr>
              <a:t>債権</a:t>
            </a:r>
            <a:r>
              <a:rPr lang="en-US" altLang="ja-JP" sz="1100">
                <a:solidFill>
                  <a:schemeClr val="accent4">
                    <a:lumMod val="65000"/>
                    <a:lumOff val="35000"/>
                  </a:schemeClr>
                </a:solidFill>
                <a:latin typeface="+mn-ea"/>
                <a:cs typeface="Hiragino Kaku Gothic Pro W3" charset="-128"/>
              </a:rPr>
              <a:t>(</a:t>
            </a:r>
            <a:r>
              <a:rPr lang="ja-JP" altLang="en-US" sz="1100" b="1">
                <a:solidFill>
                  <a:srgbClr val="3797AE"/>
                </a:solidFill>
                <a:latin typeface="+mn-ea"/>
                <a:cs typeface="Hiragino Kaku Gothic Pro W3" charset="-128"/>
              </a:rPr>
              <a:t>未消込</a:t>
            </a:r>
            <a:r>
              <a:rPr lang="en-US" altLang="ja-JP" sz="1100">
                <a:solidFill>
                  <a:schemeClr val="accent4">
                    <a:lumMod val="65000"/>
                    <a:lumOff val="35000"/>
                  </a:schemeClr>
                </a:solidFill>
                <a:latin typeface="+mn-ea"/>
                <a:cs typeface="Hiragino Kaku Gothic Pro W3" charset="-128"/>
              </a:rPr>
              <a:t>)</a:t>
            </a:r>
          </a:p>
        </p:txBody>
      </p:sp>
      <p:sp>
        <p:nvSpPr>
          <p:cNvPr id="14" name="フローチャート: 書類 13">
            <a:extLst>
              <a:ext uri="{FF2B5EF4-FFF2-40B4-BE49-F238E27FC236}">
                <a16:creationId xmlns:a16="http://schemas.microsoft.com/office/drawing/2014/main" id="{FA2CEC1E-744F-261F-9737-2ED9E70FC965}"/>
              </a:ext>
            </a:extLst>
          </p:cNvPr>
          <p:cNvSpPr/>
          <p:nvPr/>
        </p:nvSpPr>
        <p:spPr>
          <a:xfrm>
            <a:off x="5846190" y="4704952"/>
            <a:ext cx="1224000" cy="397015"/>
          </a:xfrm>
          <a:prstGeom prst="flowChartDocumen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100">
                <a:solidFill>
                  <a:schemeClr val="accent4">
                    <a:lumMod val="65000"/>
                    <a:lumOff val="35000"/>
                  </a:schemeClr>
                </a:solidFill>
                <a:latin typeface="+mn-ea"/>
                <a:cs typeface="Hiragino Kaku Gothic Pro W3" charset="-128"/>
              </a:rPr>
              <a:t>入金</a:t>
            </a:r>
            <a:r>
              <a:rPr lang="en-US" altLang="ja-JP" sz="1100">
                <a:solidFill>
                  <a:schemeClr val="accent4">
                    <a:lumMod val="65000"/>
                    <a:lumOff val="35000"/>
                  </a:schemeClr>
                </a:solidFill>
                <a:latin typeface="+mn-ea"/>
                <a:cs typeface="Hiragino Kaku Gothic Pro W3" charset="-128"/>
              </a:rPr>
              <a:t>(</a:t>
            </a:r>
            <a:r>
              <a:rPr lang="ja-JP" altLang="en-US" sz="1100" b="1">
                <a:solidFill>
                  <a:srgbClr val="3797AE"/>
                </a:solidFill>
                <a:latin typeface="+mn-ea"/>
                <a:cs typeface="Hiragino Kaku Gothic Pro W3" charset="-128"/>
              </a:rPr>
              <a:t>未消込</a:t>
            </a:r>
            <a:r>
              <a:rPr lang="en-US" altLang="ja-JP" sz="1100">
                <a:solidFill>
                  <a:schemeClr val="accent4">
                    <a:lumMod val="65000"/>
                    <a:lumOff val="35000"/>
                  </a:schemeClr>
                </a:solidFill>
                <a:latin typeface="+mn-ea"/>
                <a:cs typeface="Hiragino Kaku Gothic Pro W3" charset="-128"/>
              </a:rPr>
              <a:t>)</a:t>
            </a:r>
          </a:p>
        </p:txBody>
      </p:sp>
      <p:sp>
        <p:nvSpPr>
          <p:cNvPr id="17" name="正方形/長方形 16">
            <a:extLst>
              <a:ext uri="{FF2B5EF4-FFF2-40B4-BE49-F238E27FC236}">
                <a16:creationId xmlns:a16="http://schemas.microsoft.com/office/drawing/2014/main" id="{D7C13B2F-EC7E-4B77-A868-A012A5E6D4B3}"/>
              </a:ext>
            </a:extLst>
          </p:cNvPr>
          <p:cNvSpPr/>
          <p:nvPr/>
        </p:nvSpPr>
        <p:spPr>
          <a:xfrm>
            <a:off x="7040453" y="4541829"/>
            <a:ext cx="652262" cy="23925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050" b="1">
                <a:solidFill>
                  <a:srgbClr val="3797AE"/>
                </a:solidFill>
                <a:effectLst>
                  <a:glow rad="127000">
                    <a:schemeClr val="bg1"/>
                  </a:glow>
                </a:effectLst>
                <a:latin typeface="+mn-ea"/>
                <a:cs typeface="Hiragino Kaku Gothic Pro W3" charset="-128"/>
              </a:rPr>
              <a:t>消込</a:t>
            </a:r>
            <a:r>
              <a:rPr lang="ja-JP" altLang="en-US" sz="1050" b="1">
                <a:solidFill>
                  <a:srgbClr val="3797AE"/>
                </a:solidFill>
                <a:effectLst>
                  <a:glow rad="127000">
                    <a:schemeClr val="bg1"/>
                  </a:glow>
                </a:effectLst>
                <a:latin typeface="+mn-ea"/>
                <a:cs typeface="Hiragino Kaku Gothic Pro W3" charset="-128"/>
              </a:rPr>
              <a:t>解除</a:t>
            </a:r>
            <a:endParaRPr kumimoji="1" lang="ja-JP" altLang="en-US" sz="1050" b="1">
              <a:solidFill>
                <a:srgbClr val="3797AE"/>
              </a:solidFill>
              <a:effectLst>
                <a:glow rad="127000">
                  <a:schemeClr val="bg1"/>
                </a:glow>
              </a:effectLst>
              <a:latin typeface="+mn-ea"/>
              <a:cs typeface="Hiragino Kaku Gothic Pro W3" charset="-128"/>
            </a:endParaRPr>
          </a:p>
        </p:txBody>
      </p:sp>
      <p:sp>
        <p:nvSpPr>
          <p:cNvPr id="21" name="フローチャート: 書類 20">
            <a:extLst>
              <a:ext uri="{FF2B5EF4-FFF2-40B4-BE49-F238E27FC236}">
                <a16:creationId xmlns:a16="http://schemas.microsoft.com/office/drawing/2014/main" id="{18384AA9-F771-3497-5782-92F89FAB4624}"/>
              </a:ext>
            </a:extLst>
          </p:cNvPr>
          <p:cNvSpPr/>
          <p:nvPr/>
        </p:nvSpPr>
        <p:spPr>
          <a:xfrm>
            <a:off x="5830288" y="1621404"/>
            <a:ext cx="1224000" cy="397015"/>
          </a:xfrm>
          <a:prstGeom prst="flowChartDocumen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100">
                <a:solidFill>
                  <a:schemeClr val="accent4">
                    <a:lumMod val="65000"/>
                    <a:lumOff val="35000"/>
                  </a:schemeClr>
                </a:solidFill>
                <a:latin typeface="+mn-ea"/>
                <a:cs typeface="Hiragino Kaku Gothic Pro W3" charset="-128"/>
              </a:rPr>
              <a:t>債権</a:t>
            </a:r>
            <a:r>
              <a:rPr lang="en-US" altLang="ja-JP" sz="1100">
                <a:solidFill>
                  <a:schemeClr val="accent4">
                    <a:lumMod val="65000"/>
                    <a:lumOff val="35000"/>
                  </a:schemeClr>
                </a:solidFill>
                <a:latin typeface="+mn-ea"/>
                <a:cs typeface="Hiragino Kaku Gothic Pro W3" charset="-128"/>
              </a:rPr>
              <a:t>(</a:t>
            </a:r>
            <a:r>
              <a:rPr lang="ja-JP" altLang="en-US" sz="1100" b="1">
                <a:solidFill>
                  <a:schemeClr val="accent4">
                    <a:lumMod val="65000"/>
                    <a:lumOff val="35000"/>
                  </a:schemeClr>
                </a:solidFill>
                <a:latin typeface="+mn-ea"/>
                <a:cs typeface="Hiragino Kaku Gothic Pro W3" charset="-128"/>
              </a:rPr>
              <a:t>消込済</a:t>
            </a:r>
            <a:r>
              <a:rPr lang="en-US" altLang="ja-JP" sz="1100">
                <a:solidFill>
                  <a:schemeClr val="accent4">
                    <a:lumMod val="65000"/>
                    <a:lumOff val="35000"/>
                  </a:schemeClr>
                </a:solidFill>
                <a:latin typeface="+mn-ea"/>
                <a:cs typeface="Hiragino Kaku Gothic Pro W3" charset="-128"/>
              </a:rPr>
              <a:t>)</a:t>
            </a:r>
          </a:p>
        </p:txBody>
      </p:sp>
      <p:sp>
        <p:nvSpPr>
          <p:cNvPr id="26" name="フローチャート: 書類 25">
            <a:extLst>
              <a:ext uri="{FF2B5EF4-FFF2-40B4-BE49-F238E27FC236}">
                <a16:creationId xmlns:a16="http://schemas.microsoft.com/office/drawing/2014/main" id="{382D1E2E-BEBB-178C-D0BB-2B0F3823D00A}"/>
              </a:ext>
            </a:extLst>
          </p:cNvPr>
          <p:cNvSpPr/>
          <p:nvPr/>
        </p:nvSpPr>
        <p:spPr>
          <a:xfrm>
            <a:off x="5830288" y="2064590"/>
            <a:ext cx="1224000" cy="397015"/>
          </a:xfrm>
          <a:prstGeom prst="flowChartDocumen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100">
                <a:solidFill>
                  <a:schemeClr val="accent4">
                    <a:lumMod val="65000"/>
                    <a:lumOff val="35000"/>
                  </a:schemeClr>
                </a:solidFill>
                <a:latin typeface="+mn-ea"/>
                <a:cs typeface="Hiragino Kaku Gothic Pro W3" charset="-128"/>
              </a:rPr>
              <a:t>入金</a:t>
            </a:r>
            <a:r>
              <a:rPr lang="en-US" altLang="ja-JP" sz="1100">
                <a:solidFill>
                  <a:schemeClr val="accent4">
                    <a:lumMod val="65000"/>
                    <a:lumOff val="35000"/>
                  </a:schemeClr>
                </a:solidFill>
                <a:latin typeface="+mn-ea"/>
                <a:cs typeface="Hiragino Kaku Gothic Pro W3" charset="-128"/>
              </a:rPr>
              <a:t>(</a:t>
            </a:r>
            <a:r>
              <a:rPr lang="ja-JP" altLang="en-US" sz="1100" b="1">
                <a:solidFill>
                  <a:schemeClr val="accent4">
                    <a:lumMod val="65000"/>
                    <a:lumOff val="35000"/>
                  </a:schemeClr>
                </a:solidFill>
                <a:latin typeface="+mn-ea"/>
                <a:cs typeface="Hiragino Kaku Gothic Pro W3" charset="-128"/>
              </a:rPr>
              <a:t>消込済</a:t>
            </a:r>
            <a:r>
              <a:rPr lang="en-US" altLang="ja-JP" sz="1100">
                <a:solidFill>
                  <a:schemeClr val="accent4">
                    <a:lumMod val="65000"/>
                    <a:lumOff val="35000"/>
                  </a:schemeClr>
                </a:solidFill>
                <a:latin typeface="+mn-ea"/>
                <a:cs typeface="Hiragino Kaku Gothic Pro W3" charset="-128"/>
              </a:rPr>
              <a:t>)</a:t>
            </a:r>
          </a:p>
        </p:txBody>
      </p:sp>
      <p:cxnSp>
        <p:nvCxnSpPr>
          <p:cNvPr id="27" name="コネクタ: カギ線 26">
            <a:extLst>
              <a:ext uri="{FF2B5EF4-FFF2-40B4-BE49-F238E27FC236}">
                <a16:creationId xmlns:a16="http://schemas.microsoft.com/office/drawing/2014/main" id="{9D129D9B-4FCF-8505-A279-D50193FFDA1C}"/>
              </a:ext>
            </a:extLst>
          </p:cNvPr>
          <p:cNvCxnSpPr>
            <a:cxnSpLocks/>
            <a:stCxn id="21" idx="3"/>
            <a:endCxn id="26" idx="3"/>
          </p:cNvCxnSpPr>
          <p:nvPr/>
        </p:nvCxnSpPr>
        <p:spPr>
          <a:xfrm>
            <a:off x="7054288" y="1819912"/>
            <a:ext cx="12700" cy="443186"/>
          </a:xfrm>
          <a:prstGeom prst="bentConnector3">
            <a:avLst>
              <a:gd name="adj1" fmla="val 1800000"/>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9" name="正方形/長方形 28">
            <a:extLst>
              <a:ext uri="{FF2B5EF4-FFF2-40B4-BE49-F238E27FC236}">
                <a16:creationId xmlns:a16="http://schemas.microsoft.com/office/drawing/2014/main" id="{3486602E-5365-F069-D6D7-ED3FB2A62F66}"/>
              </a:ext>
            </a:extLst>
          </p:cNvPr>
          <p:cNvSpPr/>
          <p:nvPr/>
        </p:nvSpPr>
        <p:spPr>
          <a:xfrm>
            <a:off x="7024909" y="1901467"/>
            <a:ext cx="539059" cy="23925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050">
                <a:solidFill>
                  <a:schemeClr val="tx1">
                    <a:lumMod val="65000"/>
                    <a:lumOff val="35000"/>
                  </a:schemeClr>
                </a:solidFill>
                <a:effectLst>
                  <a:glow rad="127000">
                    <a:schemeClr val="bg1"/>
                  </a:glow>
                </a:effectLst>
                <a:latin typeface="+mn-ea"/>
                <a:cs typeface="Hiragino Kaku Gothic Pro W3" charset="-128"/>
              </a:rPr>
              <a:t>消込済</a:t>
            </a:r>
          </a:p>
        </p:txBody>
      </p:sp>
      <p:sp>
        <p:nvSpPr>
          <p:cNvPr id="80" name="正方形/長方形 79">
            <a:extLst>
              <a:ext uri="{FF2B5EF4-FFF2-40B4-BE49-F238E27FC236}">
                <a16:creationId xmlns:a16="http://schemas.microsoft.com/office/drawing/2014/main" id="{80E21845-3218-EB99-F3F8-DABD6D797D55}"/>
              </a:ext>
            </a:extLst>
          </p:cNvPr>
          <p:cNvSpPr/>
          <p:nvPr/>
        </p:nvSpPr>
        <p:spPr>
          <a:xfrm>
            <a:off x="544529" y="1307972"/>
            <a:ext cx="689740" cy="1256190"/>
          </a:xfrm>
          <a:prstGeom prst="rect">
            <a:avLst/>
          </a:prstGeom>
          <a:solidFill>
            <a:srgbClr val="1485A0">
              <a:alpha val="85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eaVert" lIns="36000" tIns="36000" rIns="36000" bIns="36000" rtlCol="0" anchor="ctr"/>
          <a:lstStyle/>
          <a:p>
            <a:pPr algn="ctr"/>
            <a:r>
              <a:rPr lang="ja-JP" altLang="en-US" sz="1400" b="1">
                <a:solidFill>
                  <a:schemeClr val="bg1"/>
                </a:solidFill>
                <a:latin typeface="+mn-ea"/>
                <a:cs typeface="Hiragino Kaku Gothic Pro W3" charset="-128"/>
              </a:rPr>
              <a:t>入金消込</a:t>
            </a:r>
            <a:endParaRPr kumimoji="1" lang="ja-JP" altLang="en-US" sz="1400" b="1">
              <a:solidFill>
                <a:schemeClr val="bg1"/>
              </a:solidFill>
              <a:latin typeface="+mn-ea"/>
              <a:cs typeface="Hiragino Kaku Gothic Pro W3" charset="-128"/>
            </a:endParaRPr>
          </a:p>
        </p:txBody>
      </p:sp>
      <p:sp>
        <p:nvSpPr>
          <p:cNvPr id="83" name="正方形/長方形 82">
            <a:extLst>
              <a:ext uri="{FF2B5EF4-FFF2-40B4-BE49-F238E27FC236}">
                <a16:creationId xmlns:a16="http://schemas.microsoft.com/office/drawing/2014/main" id="{772E34AC-A849-F467-E3B7-1A1AD77C2714}"/>
              </a:ext>
            </a:extLst>
          </p:cNvPr>
          <p:cNvSpPr/>
          <p:nvPr/>
        </p:nvSpPr>
        <p:spPr>
          <a:xfrm>
            <a:off x="544529" y="5514033"/>
            <a:ext cx="689740" cy="992537"/>
          </a:xfrm>
          <a:prstGeom prst="rect">
            <a:avLst/>
          </a:prstGeom>
          <a:solidFill>
            <a:srgbClr val="1485A0">
              <a:alpha val="85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eaVert" lIns="36000" tIns="36000" rIns="36000" bIns="36000" rtlCol="0" anchor="ctr"/>
          <a:lstStyle/>
          <a:p>
            <a:pPr algn="ctr"/>
            <a:r>
              <a:rPr kumimoji="1" lang="ja-JP" altLang="en-US" sz="1400" b="1">
                <a:solidFill>
                  <a:schemeClr val="bg1"/>
                </a:solidFill>
                <a:latin typeface="+mn-ea"/>
                <a:cs typeface="Hiragino Kaku Gothic Pro W3" charset="-128"/>
              </a:rPr>
              <a:t>後続業務</a:t>
            </a:r>
          </a:p>
        </p:txBody>
      </p:sp>
      <p:cxnSp>
        <p:nvCxnSpPr>
          <p:cNvPr id="106" name="直線コネクタ 105">
            <a:extLst>
              <a:ext uri="{FF2B5EF4-FFF2-40B4-BE49-F238E27FC236}">
                <a16:creationId xmlns:a16="http://schemas.microsoft.com/office/drawing/2014/main" id="{14029C04-A16A-3CCF-F84D-804A49C066D6}"/>
              </a:ext>
            </a:extLst>
          </p:cNvPr>
          <p:cNvCxnSpPr>
            <a:cxnSpLocks/>
          </p:cNvCxnSpPr>
          <p:nvPr/>
        </p:nvCxnSpPr>
        <p:spPr>
          <a:xfrm flipV="1">
            <a:off x="544529" y="5351299"/>
            <a:ext cx="11119270" cy="1"/>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0" name="四角形: 角を丸くする 9">
            <a:extLst>
              <a:ext uri="{FF2B5EF4-FFF2-40B4-BE49-F238E27FC236}">
                <a16:creationId xmlns:a16="http://schemas.microsoft.com/office/drawing/2014/main" id="{3A343F90-00E3-689A-EA04-A006ACC34407}"/>
              </a:ext>
            </a:extLst>
          </p:cNvPr>
          <p:cNvSpPr/>
          <p:nvPr/>
        </p:nvSpPr>
        <p:spPr>
          <a:xfrm rot="1800000">
            <a:off x="3719696" y="3791587"/>
            <a:ext cx="728639" cy="204610"/>
          </a:xfrm>
          <a:prstGeom prst="roundRect">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100">
                <a:solidFill>
                  <a:srgbClr val="3797AE"/>
                </a:solidFill>
                <a:latin typeface="+mn-ea"/>
                <a:cs typeface="Hiragino Kaku Gothic Pro W3" charset="-128"/>
              </a:rPr>
              <a:t>ロック解除</a:t>
            </a:r>
          </a:p>
        </p:txBody>
      </p:sp>
      <p:sp>
        <p:nvSpPr>
          <p:cNvPr id="25" name="正方形/長方形 24">
            <a:extLst>
              <a:ext uri="{FF2B5EF4-FFF2-40B4-BE49-F238E27FC236}">
                <a16:creationId xmlns:a16="http://schemas.microsoft.com/office/drawing/2014/main" id="{6D9F8C96-50BF-B625-1033-6796CAF1AE62}"/>
              </a:ext>
            </a:extLst>
          </p:cNvPr>
          <p:cNvSpPr/>
          <p:nvPr/>
        </p:nvSpPr>
        <p:spPr>
          <a:xfrm>
            <a:off x="9035799" y="2962875"/>
            <a:ext cx="2628000" cy="2225691"/>
          </a:xfrm>
          <a:prstGeom prst="rect">
            <a:avLst/>
          </a:prstGeom>
          <a:solidFill>
            <a:schemeClr val="bg1"/>
          </a:solidFill>
          <a:ln w="9525">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216000" indent="-171450">
              <a:spcBef>
                <a:spcPts val="600"/>
              </a:spcBef>
              <a:buFont typeface="Wingdings" panose="05000000000000000000" pitchFamily="2" charset="2"/>
              <a:buChar char="ü"/>
            </a:pPr>
            <a:r>
              <a:rPr lang="ja-JP" altLang="en-US" sz="1200" b="1">
                <a:solidFill>
                  <a:schemeClr val="accent4">
                    <a:lumMod val="65000"/>
                    <a:lumOff val="35000"/>
                  </a:schemeClr>
                </a:solidFill>
                <a:latin typeface="+mn-ea"/>
                <a:cs typeface="Hiragino Kaku Gothic Pro W3" charset="-128"/>
              </a:rPr>
              <a:t>消込伝票を基に消込取消</a:t>
            </a:r>
            <a:r>
              <a:rPr lang="ja-JP" altLang="en-US" sz="1200">
                <a:solidFill>
                  <a:schemeClr val="accent4">
                    <a:lumMod val="65000"/>
                    <a:lumOff val="35000"/>
                  </a:schemeClr>
                </a:solidFill>
                <a:latin typeface="+mn-ea"/>
                <a:cs typeface="Hiragino Kaku Gothic Pro W3" charset="-128"/>
              </a:rPr>
              <a:t>すると、消込取消伝票が作成され、</a:t>
            </a:r>
            <a:r>
              <a:rPr lang="ja-JP" altLang="en-US" sz="1200" b="1">
                <a:solidFill>
                  <a:schemeClr val="accent4">
                    <a:lumMod val="65000"/>
                    <a:lumOff val="35000"/>
                  </a:schemeClr>
                </a:solidFill>
                <a:latin typeface="+mn-ea"/>
                <a:cs typeface="Hiragino Kaku Gothic Pro W3" charset="-128"/>
              </a:rPr>
              <a:t>入金消込が解除</a:t>
            </a:r>
            <a:r>
              <a:rPr lang="ja-JP" altLang="en-US" sz="1200">
                <a:solidFill>
                  <a:schemeClr val="accent4">
                    <a:lumMod val="65000"/>
                    <a:lumOff val="35000"/>
                  </a:schemeClr>
                </a:solidFill>
                <a:latin typeface="+mn-ea"/>
                <a:cs typeface="Hiragino Kaku Gothic Pro W3" charset="-128"/>
              </a:rPr>
              <a:t>される</a:t>
            </a:r>
            <a:endParaRPr lang="en-US" altLang="ja-JP" sz="1200">
              <a:solidFill>
                <a:schemeClr val="accent4">
                  <a:lumMod val="65000"/>
                  <a:lumOff val="35000"/>
                </a:schemeClr>
              </a:solidFill>
              <a:latin typeface="+mn-ea"/>
              <a:cs typeface="Hiragino Kaku Gothic Pro W3" charset="-128"/>
            </a:endParaRPr>
          </a:p>
          <a:p>
            <a:pPr marL="216000" indent="-171450">
              <a:spcBef>
                <a:spcPts val="600"/>
              </a:spcBef>
              <a:buFont typeface="Wingdings" panose="05000000000000000000" pitchFamily="2" charset="2"/>
              <a:buChar char="ü"/>
            </a:pPr>
            <a:r>
              <a:rPr lang="ja-JP" altLang="en-US" sz="1200">
                <a:solidFill>
                  <a:schemeClr val="accent4">
                    <a:lumMod val="65000"/>
                    <a:lumOff val="35000"/>
                  </a:schemeClr>
                </a:solidFill>
                <a:latin typeface="+mn-ea"/>
                <a:cs typeface="Hiragino Kaku Gothic Pro W3" charset="-128"/>
              </a:rPr>
              <a:t>消込取消した結果が</a:t>
            </a:r>
            <a:r>
              <a:rPr lang="en-US" altLang="ja-JP" sz="1200">
                <a:solidFill>
                  <a:schemeClr val="accent4">
                    <a:lumMod val="65000"/>
                    <a:lumOff val="35000"/>
                  </a:schemeClr>
                </a:solidFill>
                <a:latin typeface="+mn-ea"/>
                <a:cs typeface="Hiragino Kaku Gothic Pro W3" charset="-128"/>
              </a:rPr>
              <a:t>Neo</a:t>
            </a:r>
            <a:r>
              <a:rPr lang="ja-JP" altLang="en-US" sz="1200">
                <a:solidFill>
                  <a:schemeClr val="accent4">
                    <a:lumMod val="65000"/>
                    <a:lumOff val="35000"/>
                  </a:schemeClr>
                </a:solidFill>
                <a:latin typeface="+mn-ea"/>
                <a:cs typeface="Hiragino Kaku Gothic Pro W3" charset="-128"/>
              </a:rPr>
              <a:t>返却され、</a:t>
            </a:r>
            <a:r>
              <a:rPr lang="ja-JP" altLang="en-US" sz="1200" b="1">
                <a:solidFill>
                  <a:schemeClr val="accent4">
                    <a:lumMod val="65000"/>
                    <a:lumOff val="35000"/>
                  </a:schemeClr>
                </a:solidFill>
                <a:latin typeface="+mn-ea"/>
                <a:cs typeface="Hiragino Kaku Gothic Pro W3" charset="-128"/>
              </a:rPr>
              <a:t>請求ロックが解除</a:t>
            </a:r>
            <a:r>
              <a:rPr lang="ja-JP" altLang="en-US" sz="1200">
                <a:solidFill>
                  <a:schemeClr val="accent4">
                    <a:lumMod val="65000"/>
                    <a:lumOff val="35000"/>
                  </a:schemeClr>
                </a:solidFill>
                <a:latin typeface="+mn-ea"/>
                <a:cs typeface="Hiragino Kaku Gothic Pro W3" charset="-128"/>
              </a:rPr>
              <a:t>される</a:t>
            </a:r>
            <a:endParaRPr lang="en-US" altLang="ja-JP" sz="1200">
              <a:solidFill>
                <a:schemeClr val="accent4">
                  <a:lumMod val="65000"/>
                  <a:lumOff val="35000"/>
                </a:schemeClr>
              </a:solidFill>
              <a:latin typeface="+mn-ea"/>
              <a:cs typeface="Hiragino Kaku Gothic Pro W3" charset="-128"/>
            </a:endParaRPr>
          </a:p>
        </p:txBody>
      </p:sp>
      <p:sp>
        <p:nvSpPr>
          <p:cNvPr id="31" name="正方形/長方形 30">
            <a:extLst>
              <a:ext uri="{FF2B5EF4-FFF2-40B4-BE49-F238E27FC236}">
                <a16:creationId xmlns:a16="http://schemas.microsoft.com/office/drawing/2014/main" id="{A57AA522-16C6-552E-6314-74E13C2ED94C}"/>
              </a:ext>
            </a:extLst>
          </p:cNvPr>
          <p:cNvSpPr/>
          <p:nvPr/>
        </p:nvSpPr>
        <p:spPr>
          <a:xfrm>
            <a:off x="9035799" y="1307867"/>
            <a:ext cx="2628000" cy="1256400"/>
          </a:xfrm>
          <a:prstGeom prst="rect">
            <a:avLst/>
          </a:prstGeom>
          <a:solidFill>
            <a:schemeClr val="bg1"/>
          </a:solidFill>
          <a:ln w="9525">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216000" indent="-171450">
              <a:spcBef>
                <a:spcPts val="600"/>
              </a:spcBef>
              <a:buFont typeface="Wingdings" panose="05000000000000000000" pitchFamily="2" charset="2"/>
              <a:buChar char="ü"/>
            </a:pPr>
            <a:r>
              <a:rPr lang="ja-JP" altLang="en-US" sz="1200">
                <a:solidFill>
                  <a:schemeClr val="accent4">
                    <a:lumMod val="65000"/>
                    <a:lumOff val="35000"/>
                  </a:schemeClr>
                </a:solidFill>
                <a:latin typeface="+mn-ea"/>
                <a:cs typeface="Hiragino Kaku Gothic Pro W3" charset="-128"/>
              </a:rPr>
              <a:t>消込済債権は</a:t>
            </a:r>
            <a:r>
              <a:rPr lang="en-US" altLang="ja-JP" sz="1200">
                <a:solidFill>
                  <a:schemeClr val="accent4">
                    <a:lumMod val="65000"/>
                    <a:lumOff val="35000"/>
                  </a:schemeClr>
                </a:solidFill>
                <a:latin typeface="+mn-ea"/>
                <a:cs typeface="Hiragino Kaku Gothic Pro W3" charset="-128"/>
              </a:rPr>
              <a:t>Neo</a:t>
            </a:r>
            <a:r>
              <a:rPr lang="ja-JP" altLang="en-US" sz="1200">
                <a:solidFill>
                  <a:schemeClr val="accent4">
                    <a:lumMod val="65000"/>
                    <a:lumOff val="35000"/>
                  </a:schemeClr>
                </a:solidFill>
                <a:latin typeface="+mn-ea"/>
                <a:cs typeface="Hiragino Kaku Gothic Pro W3" charset="-128"/>
              </a:rPr>
              <a:t>上でロックされているため、請求額変更等を行うためには</a:t>
            </a:r>
            <a:r>
              <a:rPr lang="ja-JP" altLang="en-US" sz="1200" b="1">
                <a:solidFill>
                  <a:schemeClr val="accent4">
                    <a:lumMod val="65000"/>
                    <a:lumOff val="35000"/>
                  </a:schemeClr>
                </a:solidFill>
                <a:latin typeface="+mn-ea"/>
                <a:cs typeface="Hiragino Kaku Gothic Pro W3" charset="-128"/>
              </a:rPr>
              <a:t>ロック解除が必要</a:t>
            </a:r>
            <a:endParaRPr lang="en-US" altLang="ja-JP" sz="1200" b="1">
              <a:solidFill>
                <a:schemeClr val="accent4">
                  <a:lumMod val="65000"/>
                  <a:lumOff val="35000"/>
                </a:schemeClr>
              </a:solidFill>
              <a:latin typeface="+mn-ea"/>
              <a:cs typeface="Hiragino Kaku Gothic Pro W3" charset="-128"/>
            </a:endParaRPr>
          </a:p>
          <a:p>
            <a:pPr marL="216000" indent="-171450">
              <a:spcBef>
                <a:spcPts val="600"/>
              </a:spcBef>
              <a:buFont typeface="Wingdings" panose="05000000000000000000" pitchFamily="2" charset="2"/>
              <a:buChar char="ü"/>
            </a:pPr>
            <a:r>
              <a:rPr lang="en-US" altLang="ja-JP" sz="1200">
                <a:solidFill>
                  <a:schemeClr val="accent4">
                    <a:lumMod val="65000"/>
                    <a:lumOff val="35000"/>
                  </a:schemeClr>
                </a:solidFill>
                <a:latin typeface="+mn-ea"/>
                <a:cs typeface="Hiragino Kaku Gothic Pro W3" charset="-128"/>
              </a:rPr>
              <a:t>SAP</a:t>
            </a:r>
            <a:r>
              <a:rPr lang="ja-JP" altLang="en-US" sz="1200">
                <a:solidFill>
                  <a:schemeClr val="accent4">
                    <a:lumMod val="65000"/>
                    <a:lumOff val="35000"/>
                  </a:schemeClr>
                </a:solidFill>
                <a:latin typeface="+mn-ea"/>
                <a:cs typeface="Hiragino Kaku Gothic Pro W3" charset="-128"/>
              </a:rPr>
              <a:t>で誤った債権と入金の組み合わせで消込を実施した場合、</a:t>
            </a:r>
            <a:r>
              <a:rPr lang="ja-JP" altLang="en-US" sz="1200" b="1">
                <a:solidFill>
                  <a:schemeClr val="accent4">
                    <a:lumMod val="65000"/>
                    <a:lumOff val="35000"/>
                  </a:schemeClr>
                </a:solidFill>
                <a:latin typeface="+mn-ea"/>
                <a:cs typeface="Hiragino Kaku Gothic Pro W3" charset="-128"/>
              </a:rPr>
              <a:t>消込解除が必要</a:t>
            </a:r>
            <a:endParaRPr lang="en-US" altLang="ja-JP" sz="1200" b="1">
              <a:solidFill>
                <a:schemeClr val="accent4">
                  <a:lumMod val="65000"/>
                  <a:lumOff val="35000"/>
                </a:schemeClr>
              </a:solidFill>
              <a:latin typeface="+mn-ea"/>
              <a:cs typeface="Hiragino Kaku Gothic Pro W3" charset="-128"/>
            </a:endParaRPr>
          </a:p>
        </p:txBody>
      </p:sp>
      <p:sp>
        <p:nvSpPr>
          <p:cNvPr id="74" name="二等辺三角形 73">
            <a:extLst>
              <a:ext uri="{FF2B5EF4-FFF2-40B4-BE49-F238E27FC236}">
                <a16:creationId xmlns:a16="http://schemas.microsoft.com/office/drawing/2014/main" id="{9324B7B4-C747-B92F-041A-454E8DCC835C}"/>
              </a:ext>
            </a:extLst>
          </p:cNvPr>
          <p:cNvSpPr/>
          <p:nvPr/>
        </p:nvSpPr>
        <p:spPr>
          <a:xfrm flipV="1">
            <a:off x="6179062" y="4127983"/>
            <a:ext cx="541368" cy="98935"/>
          </a:xfrm>
          <a:prstGeom prst="triangle">
            <a:avLst/>
          </a:prstGeom>
          <a:solidFill>
            <a:schemeClr val="bg1">
              <a:lumMod val="8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endParaRPr kumimoji="1" lang="ja-JP" altLang="en-US" sz="1400">
              <a:solidFill>
                <a:schemeClr val="accent4">
                  <a:lumMod val="65000"/>
                  <a:lumOff val="35000"/>
                </a:schemeClr>
              </a:solidFill>
              <a:latin typeface="+mn-ea"/>
              <a:cs typeface="Hiragino Kaku Gothic Pro W3" charset="-128"/>
            </a:endParaRPr>
          </a:p>
        </p:txBody>
      </p:sp>
      <p:sp>
        <p:nvSpPr>
          <p:cNvPr id="75" name="正方形/長方形 74">
            <a:extLst>
              <a:ext uri="{FF2B5EF4-FFF2-40B4-BE49-F238E27FC236}">
                <a16:creationId xmlns:a16="http://schemas.microsoft.com/office/drawing/2014/main" id="{A71D5FCA-D6A4-0DCB-5CE7-6A9829D4121C}"/>
              </a:ext>
            </a:extLst>
          </p:cNvPr>
          <p:cNvSpPr/>
          <p:nvPr/>
        </p:nvSpPr>
        <p:spPr>
          <a:xfrm>
            <a:off x="2413887" y="5495991"/>
            <a:ext cx="2444400" cy="992537"/>
          </a:xfrm>
          <a:prstGeom prst="rect">
            <a:avLst/>
          </a:prstGeom>
          <a:solidFill>
            <a:schemeClr val="bg1"/>
          </a:solidFill>
          <a:ln w="952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t"/>
          <a:lstStyle/>
          <a:p>
            <a:pPr algn="ctr"/>
            <a:r>
              <a:rPr lang="en-US" altLang="ja-JP" sz="1050">
                <a:solidFill>
                  <a:schemeClr val="tx1">
                    <a:lumMod val="65000"/>
                    <a:lumOff val="35000"/>
                  </a:schemeClr>
                </a:solidFill>
                <a:latin typeface="+mn-ea"/>
                <a:cs typeface="Hiragino Kaku Gothic Pro W3" charset="-128"/>
              </a:rPr>
              <a:t>Neo</a:t>
            </a:r>
          </a:p>
        </p:txBody>
      </p:sp>
      <p:sp>
        <p:nvSpPr>
          <p:cNvPr id="76" name="正方形/長方形 75">
            <a:extLst>
              <a:ext uri="{FF2B5EF4-FFF2-40B4-BE49-F238E27FC236}">
                <a16:creationId xmlns:a16="http://schemas.microsoft.com/office/drawing/2014/main" id="{7AB1E16D-FB13-4CBC-3206-5C87A646CE25}"/>
              </a:ext>
            </a:extLst>
          </p:cNvPr>
          <p:cNvSpPr/>
          <p:nvPr/>
        </p:nvSpPr>
        <p:spPr>
          <a:xfrm>
            <a:off x="5217840" y="5507592"/>
            <a:ext cx="2442472" cy="992537"/>
          </a:xfrm>
          <a:prstGeom prst="rect">
            <a:avLst/>
          </a:prstGeom>
          <a:solidFill>
            <a:schemeClr val="bg1"/>
          </a:solidFill>
          <a:ln w="9525">
            <a:solidFill>
              <a:schemeClr val="bg1">
                <a:lumMod val="5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t"/>
          <a:lstStyle/>
          <a:p>
            <a:pPr algn="ctr"/>
            <a:r>
              <a:rPr lang="en-US" altLang="ja-JP" sz="1050">
                <a:solidFill>
                  <a:schemeClr val="accent4">
                    <a:lumMod val="65000"/>
                    <a:lumOff val="35000"/>
                  </a:schemeClr>
                </a:solidFill>
                <a:latin typeface="+mn-ea"/>
                <a:cs typeface="Hiragino Kaku Gothic Pro W3" charset="-128"/>
              </a:rPr>
              <a:t>SAP</a:t>
            </a:r>
          </a:p>
        </p:txBody>
      </p:sp>
      <p:sp>
        <p:nvSpPr>
          <p:cNvPr id="77" name="フローチャート: 書類 76">
            <a:extLst>
              <a:ext uri="{FF2B5EF4-FFF2-40B4-BE49-F238E27FC236}">
                <a16:creationId xmlns:a16="http://schemas.microsoft.com/office/drawing/2014/main" id="{BABF4675-0053-76F5-07AA-FF04A7646AAD}"/>
              </a:ext>
            </a:extLst>
          </p:cNvPr>
          <p:cNvSpPr/>
          <p:nvPr/>
        </p:nvSpPr>
        <p:spPr>
          <a:xfrm>
            <a:off x="2707125" y="5890677"/>
            <a:ext cx="750696" cy="397015"/>
          </a:xfrm>
          <a:prstGeom prst="flowChartDocument">
            <a:avLst/>
          </a:prstGeom>
          <a:solidFill>
            <a:schemeClr val="bg1">
              <a:lumMod val="95000"/>
            </a:schemeClr>
          </a:solidFill>
          <a:ln w="952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100">
                <a:solidFill>
                  <a:schemeClr val="bg1">
                    <a:lumMod val="75000"/>
                  </a:schemeClr>
                </a:solidFill>
                <a:latin typeface="+mn-ea"/>
                <a:cs typeface="Hiragino Kaku Gothic Pro W3" charset="-128"/>
              </a:rPr>
              <a:t>債権</a:t>
            </a:r>
            <a:r>
              <a:rPr lang="en-US" altLang="ja-JP" sz="1100">
                <a:solidFill>
                  <a:schemeClr val="bg1">
                    <a:lumMod val="75000"/>
                  </a:schemeClr>
                </a:solidFill>
                <a:latin typeface="+mn-ea"/>
                <a:cs typeface="Hiragino Kaku Gothic Pro W3" charset="-128"/>
              </a:rPr>
              <a:t>X</a:t>
            </a:r>
            <a:r>
              <a:rPr lang="ja-JP" altLang="en-US" sz="1100">
                <a:solidFill>
                  <a:schemeClr val="bg1">
                    <a:lumMod val="75000"/>
                  </a:schemeClr>
                </a:solidFill>
                <a:latin typeface="+mn-ea"/>
                <a:cs typeface="Hiragino Kaku Gothic Pro W3" charset="-128"/>
              </a:rPr>
              <a:t>円</a:t>
            </a:r>
            <a:endParaRPr lang="en-US" altLang="ja-JP" sz="1100">
              <a:solidFill>
                <a:schemeClr val="bg1">
                  <a:lumMod val="75000"/>
                </a:schemeClr>
              </a:solidFill>
              <a:latin typeface="+mn-ea"/>
              <a:cs typeface="Hiragino Kaku Gothic Pro W3" charset="-128"/>
            </a:endParaRPr>
          </a:p>
        </p:txBody>
      </p:sp>
      <p:sp>
        <p:nvSpPr>
          <p:cNvPr id="94" name="フローチャート: 書類 93">
            <a:extLst>
              <a:ext uri="{FF2B5EF4-FFF2-40B4-BE49-F238E27FC236}">
                <a16:creationId xmlns:a16="http://schemas.microsoft.com/office/drawing/2014/main" id="{7D2371BD-41D1-4AF0-1C22-43D687D43286}"/>
              </a:ext>
            </a:extLst>
          </p:cNvPr>
          <p:cNvSpPr/>
          <p:nvPr/>
        </p:nvSpPr>
        <p:spPr>
          <a:xfrm>
            <a:off x="3842480" y="5890677"/>
            <a:ext cx="750696" cy="397015"/>
          </a:xfrm>
          <a:prstGeom prst="flowChartDocumen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100">
                <a:solidFill>
                  <a:schemeClr val="accent4">
                    <a:lumMod val="65000"/>
                    <a:lumOff val="35000"/>
                  </a:schemeClr>
                </a:solidFill>
                <a:latin typeface="+mn-ea"/>
                <a:cs typeface="Hiragino Kaku Gothic Pro W3" charset="-128"/>
              </a:rPr>
              <a:t>債権</a:t>
            </a:r>
            <a:r>
              <a:rPr lang="en-US" altLang="ja-JP" sz="1100">
                <a:solidFill>
                  <a:schemeClr val="accent4">
                    <a:lumMod val="65000"/>
                    <a:lumOff val="35000"/>
                  </a:schemeClr>
                </a:solidFill>
                <a:latin typeface="+mn-ea"/>
                <a:cs typeface="Hiragino Kaku Gothic Pro W3" charset="-128"/>
              </a:rPr>
              <a:t>Y</a:t>
            </a:r>
            <a:r>
              <a:rPr lang="ja-JP" altLang="en-US" sz="1100">
                <a:solidFill>
                  <a:schemeClr val="accent4">
                    <a:lumMod val="65000"/>
                    <a:lumOff val="35000"/>
                  </a:schemeClr>
                </a:solidFill>
                <a:latin typeface="+mn-ea"/>
                <a:cs typeface="Hiragino Kaku Gothic Pro W3" charset="-128"/>
              </a:rPr>
              <a:t>円</a:t>
            </a:r>
            <a:endParaRPr lang="en-US" altLang="ja-JP" sz="1100">
              <a:solidFill>
                <a:schemeClr val="accent4">
                  <a:lumMod val="65000"/>
                  <a:lumOff val="35000"/>
                </a:schemeClr>
              </a:solidFill>
              <a:latin typeface="+mn-ea"/>
              <a:cs typeface="Hiragino Kaku Gothic Pro W3" charset="-128"/>
            </a:endParaRPr>
          </a:p>
        </p:txBody>
      </p:sp>
      <p:cxnSp>
        <p:nvCxnSpPr>
          <p:cNvPr id="95" name="直線矢印コネクタ 94">
            <a:extLst>
              <a:ext uri="{FF2B5EF4-FFF2-40B4-BE49-F238E27FC236}">
                <a16:creationId xmlns:a16="http://schemas.microsoft.com/office/drawing/2014/main" id="{E0D9839E-97DD-DA39-89C7-692703B352A3}"/>
              </a:ext>
            </a:extLst>
          </p:cNvPr>
          <p:cNvCxnSpPr>
            <a:cxnSpLocks/>
            <a:stCxn id="77" idx="3"/>
            <a:endCxn id="94" idx="1"/>
          </p:cNvCxnSpPr>
          <p:nvPr/>
        </p:nvCxnSpPr>
        <p:spPr>
          <a:xfrm>
            <a:off x="3457821" y="6089185"/>
            <a:ext cx="384659"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9" name="テキスト ボックス 98">
            <a:extLst>
              <a:ext uri="{FF2B5EF4-FFF2-40B4-BE49-F238E27FC236}">
                <a16:creationId xmlns:a16="http://schemas.microsoft.com/office/drawing/2014/main" id="{8709ED36-9DBD-8589-8498-963BADDD2C17}"/>
              </a:ext>
            </a:extLst>
          </p:cNvPr>
          <p:cNvSpPr txBox="1"/>
          <p:nvPr/>
        </p:nvSpPr>
        <p:spPr bwMode="auto">
          <a:xfrm>
            <a:off x="3491786" y="5821747"/>
            <a:ext cx="303807" cy="307777"/>
          </a:xfrm>
          <a:prstGeom prst="rect">
            <a:avLst/>
          </a:prstGeom>
          <a:noFill/>
          <a:ln w="9525">
            <a:noFill/>
            <a:miter lim="800000"/>
            <a:headEnd/>
            <a:tailEnd/>
          </a:ln>
        </p:spPr>
        <p:txBody>
          <a:bodyPr wrap="square">
            <a:spAutoFit/>
          </a:bodyPr>
          <a:lstStyle/>
          <a:p>
            <a:pPr algn="ctr"/>
            <a:r>
              <a:rPr lang="ja-JP" altLang="en-US" sz="1400">
                <a:solidFill>
                  <a:schemeClr val="accent4">
                    <a:lumMod val="65000"/>
                    <a:lumOff val="35000"/>
                  </a:schemeClr>
                </a:solidFill>
                <a:effectLst>
                  <a:glow rad="63500">
                    <a:schemeClr val="bg1"/>
                  </a:glow>
                </a:effectLst>
                <a:latin typeface="+mn-ea"/>
                <a:cs typeface="Hiragino Kaku Gothic Pro W3" charset="-128"/>
              </a:rPr>
              <a:t>①</a:t>
            </a:r>
            <a:endParaRPr kumimoji="1" lang="ja-JP" altLang="en-US" sz="1400">
              <a:solidFill>
                <a:schemeClr val="accent4">
                  <a:lumMod val="65000"/>
                  <a:lumOff val="35000"/>
                </a:schemeClr>
              </a:solidFill>
              <a:effectLst>
                <a:glow rad="63500">
                  <a:schemeClr val="bg1"/>
                </a:glow>
              </a:effectLst>
              <a:latin typeface="+mn-ea"/>
              <a:cs typeface="Hiragino Kaku Gothic Pro W3" charset="-128"/>
            </a:endParaRPr>
          </a:p>
        </p:txBody>
      </p:sp>
      <p:sp>
        <p:nvSpPr>
          <p:cNvPr id="84" name="フローチャート: 書類 83">
            <a:extLst>
              <a:ext uri="{FF2B5EF4-FFF2-40B4-BE49-F238E27FC236}">
                <a16:creationId xmlns:a16="http://schemas.microsoft.com/office/drawing/2014/main" id="{A5DF3B0D-984F-EDC2-9AEA-C2800478EFB5}"/>
              </a:ext>
            </a:extLst>
          </p:cNvPr>
          <p:cNvSpPr/>
          <p:nvPr/>
        </p:nvSpPr>
        <p:spPr>
          <a:xfrm>
            <a:off x="5435947" y="5713715"/>
            <a:ext cx="760007" cy="328112"/>
          </a:xfrm>
          <a:prstGeom prst="flowChartDocumen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100">
                <a:solidFill>
                  <a:schemeClr val="accent4">
                    <a:lumMod val="65000"/>
                    <a:lumOff val="35000"/>
                  </a:schemeClr>
                </a:solidFill>
                <a:latin typeface="+mn-ea"/>
                <a:cs typeface="Hiragino Kaku Gothic Pro W3" charset="-128"/>
              </a:rPr>
              <a:t>債権</a:t>
            </a:r>
            <a:endParaRPr lang="en-US" altLang="ja-JP" sz="1100">
              <a:solidFill>
                <a:schemeClr val="accent4">
                  <a:lumMod val="65000"/>
                  <a:lumOff val="35000"/>
                </a:schemeClr>
              </a:solidFill>
              <a:latin typeface="+mn-ea"/>
              <a:cs typeface="Hiragino Kaku Gothic Pro W3" charset="-128"/>
            </a:endParaRPr>
          </a:p>
        </p:txBody>
      </p:sp>
      <p:sp>
        <p:nvSpPr>
          <p:cNvPr id="87" name="フローチャート: 書類 86">
            <a:extLst>
              <a:ext uri="{FF2B5EF4-FFF2-40B4-BE49-F238E27FC236}">
                <a16:creationId xmlns:a16="http://schemas.microsoft.com/office/drawing/2014/main" id="{D9F2EECC-3FC4-38AF-0CC9-D5A1E32D7764}"/>
              </a:ext>
            </a:extLst>
          </p:cNvPr>
          <p:cNvSpPr/>
          <p:nvPr/>
        </p:nvSpPr>
        <p:spPr>
          <a:xfrm>
            <a:off x="6682199" y="5716056"/>
            <a:ext cx="760007" cy="328112"/>
          </a:xfrm>
          <a:prstGeom prst="flowChartDocumen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100">
                <a:solidFill>
                  <a:schemeClr val="accent4">
                    <a:lumMod val="65000"/>
                    <a:lumOff val="35000"/>
                  </a:schemeClr>
                </a:solidFill>
                <a:latin typeface="+mn-ea"/>
                <a:cs typeface="Hiragino Kaku Gothic Pro W3" charset="-128"/>
              </a:rPr>
              <a:t>入金</a:t>
            </a:r>
            <a:endParaRPr lang="en-US" altLang="ja-JP" sz="1100">
              <a:solidFill>
                <a:schemeClr val="accent4">
                  <a:lumMod val="65000"/>
                  <a:lumOff val="35000"/>
                </a:schemeClr>
              </a:solidFill>
              <a:latin typeface="+mn-ea"/>
              <a:cs typeface="Hiragino Kaku Gothic Pro W3" charset="-128"/>
            </a:endParaRPr>
          </a:p>
        </p:txBody>
      </p:sp>
      <p:sp>
        <p:nvSpPr>
          <p:cNvPr id="91" name="フローチャート: 書類 90">
            <a:extLst>
              <a:ext uri="{FF2B5EF4-FFF2-40B4-BE49-F238E27FC236}">
                <a16:creationId xmlns:a16="http://schemas.microsoft.com/office/drawing/2014/main" id="{9A7895F7-6336-6243-A05E-FBD6C9D7593C}"/>
              </a:ext>
            </a:extLst>
          </p:cNvPr>
          <p:cNvSpPr/>
          <p:nvPr/>
        </p:nvSpPr>
        <p:spPr>
          <a:xfrm>
            <a:off x="6682199" y="6104206"/>
            <a:ext cx="760007" cy="328112"/>
          </a:xfrm>
          <a:prstGeom prst="flowChartDocumen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100">
                <a:solidFill>
                  <a:schemeClr val="accent4">
                    <a:lumMod val="65000"/>
                    <a:lumOff val="35000"/>
                  </a:schemeClr>
                </a:solidFill>
                <a:latin typeface="+mn-ea"/>
                <a:cs typeface="Hiragino Kaku Gothic Pro W3" charset="-128"/>
              </a:rPr>
              <a:t>入金</a:t>
            </a:r>
            <a:r>
              <a:rPr lang="en-US" altLang="ja-JP" sz="1100">
                <a:solidFill>
                  <a:schemeClr val="accent4">
                    <a:lumMod val="65000"/>
                    <a:lumOff val="35000"/>
                  </a:schemeClr>
                </a:solidFill>
                <a:latin typeface="+mn-ea"/>
                <a:cs typeface="Hiragino Kaku Gothic Pro W3" charset="-128"/>
              </a:rPr>
              <a:t>’</a:t>
            </a:r>
          </a:p>
        </p:txBody>
      </p:sp>
      <p:cxnSp>
        <p:nvCxnSpPr>
          <p:cNvPr id="93" name="コネクタ: カギ線 92">
            <a:extLst>
              <a:ext uri="{FF2B5EF4-FFF2-40B4-BE49-F238E27FC236}">
                <a16:creationId xmlns:a16="http://schemas.microsoft.com/office/drawing/2014/main" id="{A7F01538-87A5-340F-8D38-35ECA5FA592B}"/>
              </a:ext>
            </a:extLst>
          </p:cNvPr>
          <p:cNvCxnSpPr>
            <a:stCxn id="84" idx="3"/>
            <a:endCxn id="91" idx="1"/>
          </p:cNvCxnSpPr>
          <p:nvPr/>
        </p:nvCxnSpPr>
        <p:spPr>
          <a:xfrm>
            <a:off x="6195954" y="5877771"/>
            <a:ext cx="486245" cy="390491"/>
          </a:xfrm>
          <a:prstGeom prst="bentConnector3">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0" name="テキスト ボックス 99">
            <a:extLst>
              <a:ext uri="{FF2B5EF4-FFF2-40B4-BE49-F238E27FC236}">
                <a16:creationId xmlns:a16="http://schemas.microsoft.com/office/drawing/2014/main" id="{50068626-6CDB-C57C-A94C-9B7AEEA4AC8E}"/>
              </a:ext>
            </a:extLst>
          </p:cNvPr>
          <p:cNvSpPr txBox="1"/>
          <p:nvPr/>
        </p:nvSpPr>
        <p:spPr bwMode="auto">
          <a:xfrm>
            <a:off x="6286174" y="5922735"/>
            <a:ext cx="303807" cy="307777"/>
          </a:xfrm>
          <a:prstGeom prst="rect">
            <a:avLst/>
          </a:prstGeom>
          <a:noFill/>
          <a:ln w="9525">
            <a:noFill/>
            <a:miter lim="800000"/>
            <a:headEnd/>
            <a:tailEnd/>
          </a:ln>
        </p:spPr>
        <p:txBody>
          <a:bodyPr wrap="square">
            <a:spAutoFit/>
          </a:bodyPr>
          <a:lstStyle/>
          <a:p>
            <a:pPr algn="ctr"/>
            <a:r>
              <a:rPr kumimoji="1" lang="ja-JP" altLang="en-US" sz="1400">
                <a:solidFill>
                  <a:schemeClr val="accent4">
                    <a:lumMod val="65000"/>
                    <a:lumOff val="35000"/>
                  </a:schemeClr>
                </a:solidFill>
                <a:effectLst>
                  <a:glow rad="63500">
                    <a:schemeClr val="bg1"/>
                  </a:glow>
                </a:effectLst>
                <a:latin typeface="+mn-ea"/>
                <a:cs typeface="Hiragino Kaku Gothic Pro W3" charset="-128"/>
              </a:rPr>
              <a:t>②</a:t>
            </a:r>
          </a:p>
        </p:txBody>
      </p:sp>
      <p:sp>
        <p:nvSpPr>
          <p:cNvPr id="9" name="乗算記号 8">
            <a:extLst>
              <a:ext uri="{FF2B5EF4-FFF2-40B4-BE49-F238E27FC236}">
                <a16:creationId xmlns:a16="http://schemas.microsoft.com/office/drawing/2014/main" id="{BF22D287-6E41-8D3D-CB01-E46ECF94DB4F}"/>
              </a:ext>
            </a:extLst>
          </p:cNvPr>
          <p:cNvSpPr/>
          <p:nvPr/>
        </p:nvSpPr>
        <p:spPr>
          <a:xfrm>
            <a:off x="2088542" y="1763039"/>
            <a:ext cx="613206" cy="613206"/>
          </a:xfrm>
          <a:prstGeom prst="mathMultiply">
            <a:avLst>
              <a:gd name="adj1" fmla="val 15354"/>
            </a:avLst>
          </a:prstGeom>
          <a:solidFill>
            <a:srgbClr val="FEE8E9"/>
          </a:solidFill>
          <a:ln w="50800">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endParaRPr kumimoji="1" lang="ja-JP" altLang="en-US" sz="1400">
              <a:solidFill>
                <a:schemeClr val="accent4">
                  <a:lumMod val="65000"/>
                  <a:lumOff val="35000"/>
                </a:schemeClr>
              </a:solidFill>
              <a:latin typeface="+mn-ea"/>
              <a:cs typeface="Hiragino Kaku Gothic Pro W3" charset="-128"/>
            </a:endParaRPr>
          </a:p>
        </p:txBody>
      </p:sp>
      <p:pic>
        <p:nvPicPr>
          <p:cNvPr id="18" name="グラフィックス 17">
            <a:extLst>
              <a:ext uri="{FF2B5EF4-FFF2-40B4-BE49-F238E27FC236}">
                <a16:creationId xmlns:a16="http://schemas.microsoft.com/office/drawing/2014/main" id="{E007F75B-2B2D-0D86-E670-ACD9CEFA876E}"/>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481055" y="1802551"/>
            <a:ext cx="380331" cy="380331"/>
          </a:xfrm>
          <a:prstGeom prst="rect">
            <a:avLst/>
          </a:prstGeom>
        </p:spPr>
      </p:pic>
      <p:sp>
        <p:nvSpPr>
          <p:cNvPr id="19" name="正方形/長方形 18">
            <a:extLst>
              <a:ext uri="{FF2B5EF4-FFF2-40B4-BE49-F238E27FC236}">
                <a16:creationId xmlns:a16="http://schemas.microsoft.com/office/drawing/2014/main" id="{99374CBF-94E3-1B99-F2CC-3B2A959F45EA}"/>
              </a:ext>
            </a:extLst>
          </p:cNvPr>
          <p:cNvSpPr/>
          <p:nvPr/>
        </p:nvSpPr>
        <p:spPr>
          <a:xfrm>
            <a:off x="1476564" y="2235366"/>
            <a:ext cx="373945" cy="195797"/>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i="0" u="none" strike="noStrike" kern="1200" cap="none" spc="0" normalizeH="0" baseline="0" noProof="0">
                <a:ln>
                  <a:noFill/>
                </a:ln>
                <a:solidFill>
                  <a:srgbClr val="000000">
                    <a:lumMod val="65000"/>
                    <a:lumOff val="35000"/>
                  </a:srgbClr>
                </a:solidFill>
                <a:effectLst/>
                <a:uLnTx/>
                <a:uFillTx/>
                <a:latin typeface="Meiryo UI"/>
                <a:ea typeface="Meiryo UI"/>
                <a:cs typeface="+mn-cs"/>
              </a:rPr>
              <a:t>事業</a:t>
            </a:r>
          </a:p>
        </p:txBody>
      </p:sp>
      <p:cxnSp>
        <p:nvCxnSpPr>
          <p:cNvPr id="23" name="直線矢印コネクタ 22">
            <a:extLst>
              <a:ext uri="{FF2B5EF4-FFF2-40B4-BE49-F238E27FC236}">
                <a16:creationId xmlns:a16="http://schemas.microsoft.com/office/drawing/2014/main" id="{38F63F7F-6AFD-13C7-CFB6-D94450BD83D5}"/>
              </a:ext>
            </a:extLst>
          </p:cNvPr>
          <p:cNvCxnSpPr>
            <a:cxnSpLocks/>
          </p:cNvCxnSpPr>
          <p:nvPr/>
        </p:nvCxnSpPr>
        <p:spPr>
          <a:xfrm>
            <a:off x="1893270" y="2060300"/>
            <a:ext cx="1116000" cy="0"/>
          </a:xfrm>
          <a:prstGeom prst="straightConnector1">
            <a:avLst/>
          </a:prstGeom>
          <a:ln>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4" name="正方形/長方形 23">
            <a:extLst>
              <a:ext uri="{FF2B5EF4-FFF2-40B4-BE49-F238E27FC236}">
                <a16:creationId xmlns:a16="http://schemas.microsoft.com/office/drawing/2014/main" id="{91A09A89-88D7-C9D7-61BD-9E98C78081BD}"/>
              </a:ext>
            </a:extLst>
          </p:cNvPr>
          <p:cNvSpPr/>
          <p:nvPr/>
        </p:nvSpPr>
        <p:spPr>
          <a:xfrm>
            <a:off x="1997853" y="1919591"/>
            <a:ext cx="824456" cy="26329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050">
                <a:solidFill>
                  <a:schemeClr val="accent4">
                    <a:lumMod val="65000"/>
                    <a:lumOff val="35000"/>
                  </a:schemeClr>
                </a:solidFill>
                <a:effectLst>
                  <a:glow rad="127000">
                    <a:schemeClr val="bg1"/>
                  </a:glow>
                </a:effectLst>
                <a:latin typeface="+mn-ea"/>
                <a:cs typeface="Hiragino Kaku Gothic Pro W3" charset="-128"/>
              </a:rPr>
              <a:t>変更不可</a:t>
            </a:r>
            <a:endParaRPr kumimoji="1" lang="ja-JP" altLang="en-US" sz="1050">
              <a:solidFill>
                <a:schemeClr val="accent4">
                  <a:lumMod val="65000"/>
                  <a:lumOff val="35000"/>
                </a:schemeClr>
              </a:solidFill>
              <a:effectLst>
                <a:glow rad="127000">
                  <a:schemeClr val="bg1"/>
                </a:glow>
              </a:effectLst>
              <a:latin typeface="+mn-ea"/>
              <a:cs typeface="Hiragino Kaku Gothic Pro W3" charset="-128"/>
            </a:endParaRPr>
          </a:p>
        </p:txBody>
      </p:sp>
      <p:sp>
        <p:nvSpPr>
          <p:cNvPr id="15" name="フローチャート: 結合子 14">
            <a:extLst>
              <a:ext uri="{FF2B5EF4-FFF2-40B4-BE49-F238E27FC236}">
                <a16:creationId xmlns:a16="http://schemas.microsoft.com/office/drawing/2014/main" id="{7E45ED6E-5D5D-57A6-5530-A0DBA01EA37E}"/>
              </a:ext>
            </a:extLst>
          </p:cNvPr>
          <p:cNvSpPr/>
          <p:nvPr/>
        </p:nvSpPr>
        <p:spPr>
          <a:xfrm>
            <a:off x="2075525" y="5877632"/>
            <a:ext cx="413087" cy="413087"/>
          </a:xfrm>
          <a:prstGeom prst="flowChartConnector">
            <a:avLst/>
          </a:prstGeom>
          <a:noFill/>
          <a:ln w="76200">
            <a:solidFill>
              <a:srgbClr val="C7D3DF"/>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endParaRPr kumimoji="1" lang="ja-JP" altLang="en-US" sz="1400">
              <a:solidFill>
                <a:schemeClr val="accent4">
                  <a:lumMod val="65000"/>
                  <a:lumOff val="35000"/>
                </a:schemeClr>
              </a:solidFill>
              <a:latin typeface="+mn-ea"/>
              <a:cs typeface="Hiragino Kaku Gothic Pro W3" charset="-128"/>
            </a:endParaRPr>
          </a:p>
        </p:txBody>
      </p:sp>
      <p:pic>
        <p:nvPicPr>
          <p:cNvPr id="20" name="グラフィックス 19">
            <a:extLst>
              <a:ext uri="{FF2B5EF4-FFF2-40B4-BE49-F238E27FC236}">
                <a16:creationId xmlns:a16="http://schemas.microsoft.com/office/drawing/2014/main" id="{56CD4A0B-D626-0405-1C37-B00694B5CFB8}"/>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481055" y="5803972"/>
            <a:ext cx="380331" cy="380331"/>
          </a:xfrm>
          <a:prstGeom prst="rect">
            <a:avLst/>
          </a:prstGeom>
        </p:spPr>
      </p:pic>
      <p:sp>
        <p:nvSpPr>
          <p:cNvPr id="22" name="正方形/長方形 21">
            <a:extLst>
              <a:ext uri="{FF2B5EF4-FFF2-40B4-BE49-F238E27FC236}">
                <a16:creationId xmlns:a16="http://schemas.microsoft.com/office/drawing/2014/main" id="{4A108F1E-9040-1413-07BD-65E09A4A9935}"/>
              </a:ext>
            </a:extLst>
          </p:cNvPr>
          <p:cNvSpPr/>
          <p:nvPr/>
        </p:nvSpPr>
        <p:spPr>
          <a:xfrm>
            <a:off x="1476564" y="6236787"/>
            <a:ext cx="373945" cy="195797"/>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i="0" u="none" strike="noStrike" kern="1200" cap="none" spc="0" normalizeH="0" baseline="0" noProof="0">
                <a:ln>
                  <a:noFill/>
                </a:ln>
                <a:solidFill>
                  <a:srgbClr val="000000">
                    <a:lumMod val="65000"/>
                    <a:lumOff val="35000"/>
                  </a:srgbClr>
                </a:solidFill>
                <a:effectLst/>
                <a:uLnTx/>
                <a:uFillTx/>
                <a:latin typeface="Meiryo UI"/>
                <a:ea typeface="Meiryo UI"/>
                <a:cs typeface="+mn-cs"/>
              </a:rPr>
              <a:t>事業</a:t>
            </a:r>
          </a:p>
        </p:txBody>
      </p:sp>
      <p:cxnSp>
        <p:nvCxnSpPr>
          <p:cNvPr id="67" name="直線矢印コネクタ 66">
            <a:extLst>
              <a:ext uri="{FF2B5EF4-FFF2-40B4-BE49-F238E27FC236}">
                <a16:creationId xmlns:a16="http://schemas.microsoft.com/office/drawing/2014/main" id="{10261BE0-23E5-BA3B-0716-E24E06FAD248}"/>
              </a:ext>
            </a:extLst>
          </p:cNvPr>
          <p:cNvCxnSpPr>
            <a:cxnSpLocks/>
          </p:cNvCxnSpPr>
          <p:nvPr/>
        </p:nvCxnSpPr>
        <p:spPr>
          <a:xfrm>
            <a:off x="1893270" y="6080650"/>
            <a:ext cx="828000" cy="0"/>
          </a:xfrm>
          <a:prstGeom prst="straightConnector1">
            <a:avLst/>
          </a:prstGeom>
          <a:ln>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1" name="正方形/長方形 70">
            <a:extLst>
              <a:ext uri="{FF2B5EF4-FFF2-40B4-BE49-F238E27FC236}">
                <a16:creationId xmlns:a16="http://schemas.microsoft.com/office/drawing/2014/main" id="{9A5EF762-79AE-C241-D1FC-59CC0CC71505}"/>
              </a:ext>
            </a:extLst>
          </p:cNvPr>
          <p:cNvSpPr/>
          <p:nvPr/>
        </p:nvSpPr>
        <p:spPr>
          <a:xfrm>
            <a:off x="1851857" y="5947675"/>
            <a:ext cx="824456" cy="26329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050">
                <a:solidFill>
                  <a:schemeClr val="accent4">
                    <a:lumMod val="65000"/>
                    <a:lumOff val="35000"/>
                  </a:schemeClr>
                </a:solidFill>
                <a:effectLst>
                  <a:glow rad="127000">
                    <a:schemeClr val="bg1"/>
                  </a:glow>
                </a:effectLst>
                <a:latin typeface="+mn-ea"/>
                <a:cs typeface="Hiragino Kaku Gothic Pro W3" charset="-128"/>
              </a:rPr>
              <a:t>変更可能</a:t>
            </a:r>
            <a:endParaRPr kumimoji="1" lang="ja-JP" altLang="en-US" sz="1050">
              <a:solidFill>
                <a:schemeClr val="accent4">
                  <a:lumMod val="65000"/>
                  <a:lumOff val="35000"/>
                </a:schemeClr>
              </a:solidFill>
              <a:effectLst>
                <a:glow rad="127000">
                  <a:schemeClr val="bg1"/>
                </a:glow>
              </a:effectLst>
              <a:latin typeface="+mn-ea"/>
              <a:cs typeface="Hiragino Kaku Gothic Pro W3" charset="-128"/>
            </a:endParaRPr>
          </a:p>
        </p:txBody>
      </p:sp>
      <p:pic>
        <p:nvPicPr>
          <p:cNvPr id="64" name="Picture 2">
            <a:extLst>
              <a:ext uri="{FF2B5EF4-FFF2-40B4-BE49-F238E27FC236}">
                <a16:creationId xmlns:a16="http://schemas.microsoft.com/office/drawing/2014/main" id="{79274C8A-4D45-40E8-CC5D-3407FDC6BE96}"/>
              </a:ext>
            </a:extLst>
          </p:cNvPr>
          <p:cNvPicPr>
            <a:picLocks noChangeAspect="1" noChangeArrowheads="1"/>
          </p:cNvPicPr>
          <p:nvPr/>
        </p:nvPicPr>
        <p:blipFill>
          <a:blip r:embed="rId9">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001857" y="2074939"/>
            <a:ext cx="359022" cy="359022"/>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
            <a:extLst>
              <a:ext uri="{FF2B5EF4-FFF2-40B4-BE49-F238E27FC236}">
                <a16:creationId xmlns:a16="http://schemas.microsoft.com/office/drawing/2014/main" id="{8EC87713-5AD4-4D90-F0C2-E6D203216E9C}"/>
              </a:ext>
            </a:extLst>
          </p:cNvPr>
          <p:cNvPicPr>
            <a:picLocks noChangeAspect="1" noChangeArrowheads="1"/>
          </p:cNvPicPr>
          <p:nvPr/>
        </p:nvPicPr>
        <p:blipFill>
          <a:blip r:embed="rId9">
            <a:clrChange>
              <a:clrFrom>
                <a:srgbClr val="000000">
                  <a:alpha val="0"/>
                </a:srgbClr>
              </a:clrFrom>
              <a:clrTo>
                <a:srgbClr val="000000">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004467" y="4147533"/>
            <a:ext cx="359022" cy="359022"/>
          </a:xfrm>
          <a:prstGeom prst="rect">
            <a:avLst/>
          </a:prstGeom>
          <a:noFill/>
          <a:extLst>
            <a:ext uri="{909E8E84-426E-40DD-AFC4-6F175D3DCCD1}">
              <a14:hiddenFill xmlns:a14="http://schemas.microsoft.com/office/drawing/2010/main">
                <a:solidFill>
                  <a:srgbClr val="FFFFFF"/>
                </a:solidFill>
              </a14:hiddenFill>
            </a:ext>
          </a:extLst>
        </p:spPr>
      </p:pic>
      <p:sp>
        <p:nvSpPr>
          <p:cNvPr id="70" name="&quot;禁止&quot;マーク 69">
            <a:extLst>
              <a:ext uri="{FF2B5EF4-FFF2-40B4-BE49-F238E27FC236}">
                <a16:creationId xmlns:a16="http://schemas.microsoft.com/office/drawing/2014/main" id="{210596D4-43D9-F3D2-30F4-FE233EA2E33D}"/>
              </a:ext>
            </a:extLst>
          </p:cNvPr>
          <p:cNvSpPr/>
          <p:nvPr/>
        </p:nvSpPr>
        <p:spPr>
          <a:xfrm>
            <a:off x="4088180" y="4445633"/>
            <a:ext cx="191260" cy="191260"/>
          </a:xfrm>
          <a:prstGeom prst="noSmoking">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endParaRPr kumimoji="1" lang="ja-JP" altLang="en-US" sz="1400">
              <a:solidFill>
                <a:schemeClr val="accent4">
                  <a:lumMod val="65000"/>
                  <a:lumOff val="35000"/>
                </a:schemeClr>
              </a:solidFill>
              <a:latin typeface="+mn-ea"/>
              <a:cs typeface="Hiragino Kaku Gothic Pro W3" charset="-128"/>
            </a:endParaRPr>
          </a:p>
        </p:txBody>
      </p:sp>
    </p:spTree>
    <p:extLst>
      <p:ext uri="{BB962C8B-B14F-4D97-AF65-F5344CB8AC3E}">
        <p14:creationId xmlns:p14="http://schemas.microsoft.com/office/powerpoint/2010/main" val="3689826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D945F68-DFAE-49C4-841B-8F39A5D3C2B7}"/>
              </a:ext>
            </a:extLst>
          </p:cNvPr>
          <p:cNvSpPr>
            <a:spLocks noGrp="1"/>
          </p:cNvSpPr>
          <p:nvPr>
            <p:ph type="title"/>
          </p:nvPr>
        </p:nvSpPr>
        <p:spPr>
          <a:xfrm>
            <a:off x="203200" y="161722"/>
            <a:ext cx="9931400" cy="379413"/>
          </a:xfrm>
        </p:spPr>
        <p:txBody>
          <a:bodyPr/>
          <a:lstStyle/>
          <a:p>
            <a:r>
              <a:rPr lang="ja-JP" altLang="en-US">
                <a:solidFill>
                  <a:schemeClr val="tx1">
                    <a:lumMod val="65000"/>
                    <a:lumOff val="35000"/>
                  </a:schemeClr>
                </a:solidFill>
                <a:latin typeface="+mn-ea"/>
                <a:ea typeface="+mn-ea"/>
              </a:rPr>
              <a:t>過渡期業務およびツール用途について</a:t>
            </a:r>
            <a:endParaRPr lang="en-US" altLang="ja-JP">
              <a:solidFill>
                <a:schemeClr val="tx1">
                  <a:lumMod val="65000"/>
                  <a:lumOff val="35000"/>
                </a:schemeClr>
              </a:solidFill>
              <a:latin typeface="+mn-ea"/>
              <a:ea typeface="+mn-ea"/>
            </a:endParaRPr>
          </a:p>
        </p:txBody>
      </p:sp>
      <p:sp>
        <p:nvSpPr>
          <p:cNvPr id="6" name="スライド番号プレースホルダー 3">
            <a:extLst>
              <a:ext uri="{FF2B5EF4-FFF2-40B4-BE49-F238E27FC236}">
                <a16:creationId xmlns:a16="http://schemas.microsoft.com/office/drawing/2014/main" id="{57192E70-7EF2-441E-B406-8F9A2A5629CA}"/>
              </a:ext>
            </a:extLst>
          </p:cNvPr>
          <p:cNvSpPr txBox="1">
            <a:spLocks/>
          </p:cNvSpPr>
          <p:nvPr/>
        </p:nvSpPr>
        <p:spPr bwMode="auto">
          <a:xfrm>
            <a:off x="4804833" y="6627168"/>
            <a:ext cx="2540000" cy="2308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ja-JP"/>
            </a:defPPr>
            <a:lvl1pPr algn="ctr" rtl="0" fontAlgn="base">
              <a:spcBef>
                <a:spcPct val="0"/>
              </a:spcBef>
              <a:spcAft>
                <a:spcPct val="0"/>
              </a:spcAft>
              <a:defRPr kumimoji="0" sz="1100" b="0" i="0" kern="1200">
                <a:solidFill>
                  <a:schemeClr val="bg2">
                    <a:lumMod val="75000"/>
                  </a:schemeClr>
                </a:solidFill>
                <a:latin typeface="Meiryo UI" panose="020B0604030504040204" pitchFamily="50" charset="-128"/>
                <a:ea typeface="Meiryo UI" panose="020B0604030504040204" pitchFamily="50" charset="-128"/>
                <a:cs typeface="Meiryo UI" panose="020B0604030504040204" pitchFamily="50" charset="-128"/>
                <a:sym typeface="MS UI Gothic" panose="020B0600070205080204" pitchFamily="34" charset="-128"/>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EB72A429-DDC7-41CC-AC2C-79132BE59620}" type="slidenum">
              <a:rPr kumimoji="0" lang="en-US" altLang="ja-JP" sz="1100" b="0" i="0" u="none" strike="noStrike" kern="1200" cap="none" spc="0" normalizeH="0" baseline="0" noProof="0" smtClean="0">
                <a:ln>
                  <a:noFill/>
                </a:ln>
                <a:solidFill>
                  <a:srgbClr val="000000">
                    <a:lumMod val="85000"/>
                    <a:lumOff val="15000"/>
                  </a:srgbClr>
                </a:solidFill>
                <a:effectLst/>
                <a:uLnTx/>
                <a:uFillTx/>
                <a:latin typeface="+mn-ea"/>
                <a:ea typeface="+mn-ea"/>
                <a:sym typeface="MS UI Gothic" panose="020B0600070205080204" pitchFamily="34" charset="-128"/>
              </a:rPr>
              <a:pPr marL="0" marR="0" lvl="0" indent="0" algn="ctr" defTabSz="914400" rtl="0" eaLnBrk="1" fontAlgn="base" latinLnBrk="0" hangingPunct="1">
                <a:lnSpc>
                  <a:spcPct val="100000"/>
                </a:lnSpc>
                <a:spcBef>
                  <a:spcPct val="0"/>
                </a:spcBef>
                <a:spcAft>
                  <a:spcPct val="0"/>
                </a:spcAft>
                <a:buClrTx/>
                <a:buSzTx/>
                <a:buFontTx/>
                <a:buNone/>
                <a:tabLst/>
                <a:defRPr/>
              </a:pPr>
              <a:t>7</a:t>
            </a:fld>
            <a:endParaRPr kumimoji="0" lang="en-US" altLang="ja-JP" sz="1100" b="0" i="0" u="none" strike="noStrike" kern="1200" cap="none" spc="0" normalizeH="0" baseline="0" noProof="0">
              <a:ln>
                <a:noFill/>
              </a:ln>
              <a:solidFill>
                <a:srgbClr val="000000">
                  <a:lumMod val="85000"/>
                  <a:lumOff val="15000"/>
                </a:srgbClr>
              </a:solidFill>
              <a:effectLst/>
              <a:uLnTx/>
              <a:uFillTx/>
              <a:latin typeface="+mn-ea"/>
              <a:ea typeface="+mn-ea"/>
              <a:sym typeface="MS UI Gothic" panose="020B0600070205080204" pitchFamily="34" charset="-128"/>
            </a:endParaRPr>
          </a:p>
        </p:txBody>
      </p:sp>
      <p:sp>
        <p:nvSpPr>
          <p:cNvPr id="2" name="コンテンツ プレースホルダー 1">
            <a:extLst>
              <a:ext uri="{FF2B5EF4-FFF2-40B4-BE49-F238E27FC236}">
                <a16:creationId xmlns:a16="http://schemas.microsoft.com/office/drawing/2014/main" id="{915F4827-27DD-BD56-B5A6-D0E33142A73F}"/>
              </a:ext>
            </a:extLst>
          </p:cNvPr>
          <p:cNvSpPr txBox="1">
            <a:spLocks/>
          </p:cNvSpPr>
          <p:nvPr/>
        </p:nvSpPr>
        <p:spPr bwMode="auto">
          <a:xfrm>
            <a:off x="336522" y="642266"/>
            <a:ext cx="11525251" cy="37941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65113" indent="-265113" algn="l" defTabSz="879475" rtl="0" eaLnBrk="1" fontAlgn="base" hangingPunct="1">
              <a:spcBef>
                <a:spcPct val="20000"/>
              </a:spcBef>
              <a:spcAft>
                <a:spcPct val="0"/>
              </a:spcAft>
              <a:buClr>
                <a:schemeClr val="accent2"/>
              </a:buClr>
              <a:buFont typeface="Arial" charset="0"/>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1pPr>
            <a:lvl2pPr marL="622300" indent="-177800" algn="l" defTabSz="879475" rtl="0" eaLnBrk="1" fontAlgn="base" hangingPunct="1">
              <a:spcBef>
                <a:spcPct val="20000"/>
              </a:spcBef>
              <a:spcAft>
                <a:spcPct val="0"/>
              </a:spcAft>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2pPr>
            <a:lvl3pPr marL="981075" indent="-179388" algn="l" defTabSz="879475" rtl="0" eaLnBrk="1" fontAlgn="base" hangingPunct="1">
              <a:spcBef>
                <a:spcPct val="20000"/>
              </a:spcBef>
              <a:spcAft>
                <a:spcPct val="0"/>
              </a:spcAft>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3pPr>
            <a:lvl4pPr marL="1338263" indent="-177800" algn="l" defTabSz="879475" rtl="0" eaLnBrk="1" fontAlgn="base" hangingPunct="1">
              <a:spcBef>
                <a:spcPct val="20000"/>
              </a:spcBef>
              <a:spcAft>
                <a:spcPct val="0"/>
              </a:spcAft>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4pPr>
            <a:lvl5pPr marL="1709738" indent="-192088" algn="l" defTabSz="879475" rtl="0" eaLnBrk="1" fontAlgn="base" hangingPunct="1">
              <a:spcBef>
                <a:spcPct val="20000"/>
              </a:spcBef>
              <a:spcAft>
                <a:spcPct val="0"/>
              </a:spcAft>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5pPr>
            <a:lvl6pPr marL="2166938" indent="-192088" algn="l" defTabSz="879475" rtl="0" eaLnBrk="1" fontAlgn="base" hangingPunct="1">
              <a:spcBef>
                <a:spcPct val="20000"/>
              </a:spcBef>
              <a:spcAft>
                <a:spcPct val="0"/>
              </a:spcAft>
              <a:buChar char="»"/>
              <a:defRPr kumimoji="1" sz="1400">
                <a:solidFill>
                  <a:schemeClr val="tx1"/>
                </a:solidFill>
                <a:latin typeface="+mn-lt"/>
                <a:ea typeface="+mn-ea"/>
              </a:defRPr>
            </a:lvl6pPr>
            <a:lvl7pPr marL="2624138" indent="-192088" algn="l" defTabSz="879475" rtl="0" eaLnBrk="1" fontAlgn="base" hangingPunct="1">
              <a:spcBef>
                <a:spcPct val="20000"/>
              </a:spcBef>
              <a:spcAft>
                <a:spcPct val="0"/>
              </a:spcAft>
              <a:buChar char="»"/>
              <a:defRPr kumimoji="1" sz="1400">
                <a:solidFill>
                  <a:schemeClr val="tx1"/>
                </a:solidFill>
                <a:latin typeface="+mn-lt"/>
                <a:ea typeface="+mn-ea"/>
              </a:defRPr>
            </a:lvl7pPr>
            <a:lvl8pPr marL="3081338" indent="-192088" algn="l" defTabSz="879475" rtl="0" eaLnBrk="1" fontAlgn="base" hangingPunct="1">
              <a:spcBef>
                <a:spcPct val="20000"/>
              </a:spcBef>
              <a:spcAft>
                <a:spcPct val="0"/>
              </a:spcAft>
              <a:buChar char="»"/>
              <a:defRPr kumimoji="1" sz="1400">
                <a:solidFill>
                  <a:schemeClr val="tx1"/>
                </a:solidFill>
                <a:latin typeface="+mn-lt"/>
                <a:ea typeface="+mn-ea"/>
              </a:defRPr>
            </a:lvl8pPr>
            <a:lvl9pPr marL="3538538" indent="-192088" algn="l" defTabSz="879475" rtl="0" eaLnBrk="1" fontAlgn="base" hangingPunct="1">
              <a:spcBef>
                <a:spcPct val="20000"/>
              </a:spcBef>
              <a:spcAft>
                <a:spcPct val="0"/>
              </a:spcAft>
              <a:buChar char="»"/>
              <a:defRPr kumimoji="1" sz="1400">
                <a:solidFill>
                  <a:schemeClr val="tx1"/>
                </a:solidFill>
                <a:latin typeface="+mn-lt"/>
                <a:ea typeface="+mn-ea"/>
              </a:defRPr>
            </a:lvl9pPr>
          </a:lstStyle>
          <a:p>
            <a:r>
              <a:rPr kumimoji="1" lang="ja-JP" altLang="en-US" sz="1600">
                <a:solidFill>
                  <a:schemeClr val="accent4">
                    <a:lumMod val="65000"/>
                    <a:lumOff val="35000"/>
                  </a:schemeClr>
                </a:solidFill>
                <a:latin typeface="+mn-ea"/>
                <a:cs typeface="Hiragino Kaku Gothic Pro W3" charset="-128"/>
              </a:rPr>
              <a:t>過渡期業務では、</a:t>
            </a:r>
            <a:r>
              <a:rPr kumimoji="1" lang="en-US" altLang="ja-JP" sz="1600">
                <a:solidFill>
                  <a:schemeClr val="accent4">
                    <a:lumMod val="65000"/>
                    <a:lumOff val="35000"/>
                  </a:schemeClr>
                </a:solidFill>
                <a:latin typeface="+mn-ea"/>
                <a:cs typeface="Hiragino Kaku Gothic Pro W3" charset="-128"/>
              </a:rPr>
              <a:t>SAP</a:t>
            </a:r>
            <a:r>
              <a:rPr kumimoji="1" lang="ja-JP" altLang="en-US" sz="1600">
                <a:solidFill>
                  <a:schemeClr val="accent4">
                    <a:lumMod val="65000"/>
                    <a:lumOff val="35000"/>
                  </a:schemeClr>
                </a:solidFill>
                <a:latin typeface="+mn-ea"/>
                <a:cs typeface="Hiragino Kaku Gothic Pro W3" charset="-128"/>
              </a:rPr>
              <a:t>上に消込済債権データがなく、</a:t>
            </a:r>
            <a:r>
              <a:rPr kumimoji="1" lang="ja-JP" altLang="en-US" sz="1600" b="1">
                <a:solidFill>
                  <a:schemeClr val="accent4">
                    <a:lumMod val="65000"/>
                    <a:lumOff val="35000"/>
                  </a:schemeClr>
                </a:solidFill>
                <a:latin typeface="+mn-ea"/>
                <a:cs typeface="Hiragino Kaku Gothic Pro W3" charset="-128"/>
              </a:rPr>
              <a:t>消込伝票を基に消込取消できない</a:t>
            </a:r>
            <a:endParaRPr kumimoji="1" lang="en-US" altLang="ja-JP" sz="1600" b="1">
              <a:solidFill>
                <a:schemeClr val="accent4">
                  <a:lumMod val="65000"/>
                  <a:lumOff val="35000"/>
                </a:schemeClr>
              </a:solidFill>
              <a:latin typeface="+mn-ea"/>
              <a:cs typeface="Hiragino Kaku Gothic Pro W3" charset="-128"/>
            </a:endParaRPr>
          </a:p>
          <a:p>
            <a:r>
              <a:rPr lang="ja-JP" altLang="en-US" sz="1600">
                <a:latin typeface="+mn-ea"/>
                <a:cs typeface="Hiragino Kaku Gothic Pro W3" charset="-128"/>
              </a:rPr>
              <a:t>本ツールにより、</a:t>
            </a:r>
            <a:r>
              <a:rPr lang="ja-JP" altLang="en-US" sz="1600" b="1">
                <a:latin typeface="+mn-ea"/>
                <a:cs typeface="Hiragino Kaku Gothic Pro W3" charset="-128"/>
              </a:rPr>
              <a:t>仕訳ファイル（消込取消伝票）を作成</a:t>
            </a:r>
            <a:r>
              <a:rPr lang="ja-JP" altLang="en-US" sz="1600">
                <a:latin typeface="+mn-ea"/>
                <a:cs typeface="Hiragino Kaku Gothic Pro W3" charset="-128"/>
              </a:rPr>
              <a:t>して、アップロード機能により</a:t>
            </a:r>
            <a:r>
              <a:rPr lang="en-US" altLang="ja-JP" sz="1600">
                <a:latin typeface="+mn-ea"/>
                <a:cs typeface="Hiragino Kaku Gothic Pro W3" charset="-128"/>
              </a:rPr>
              <a:t>SAP</a:t>
            </a:r>
            <a:r>
              <a:rPr lang="ja-JP" altLang="en-US" sz="1600">
                <a:latin typeface="+mn-ea"/>
                <a:cs typeface="Hiragino Kaku Gothic Pro W3" charset="-128"/>
              </a:rPr>
              <a:t>に登録する</a:t>
            </a:r>
            <a:endParaRPr kumimoji="1" lang="en-US" altLang="ja-JP" sz="1600">
              <a:solidFill>
                <a:schemeClr val="accent4">
                  <a:lumMod val="65000"/>
                  <a:lumOff val="35000"/>
                </a:schemeClr>
              </a:solidFill>
              <a:latin typeface="+mn-ea"/>
              <a:cs typeface="Hiragino Kaku Gothic Pro W3" charset="-128"/>
            </a:endParaRPr>
          </a:p>
        </p:txBody>
      </p:sp>
      <p:sp>
        <p:nvSpPr>
          <p:cNvPr id="7" name="正方形/長方形 6">
            <a:extLst>
              <a:ext uri="{FF2B5EF4-FFF2-40B4-BE49-F238E27FC236}">
                <a16:creationId xmlns:a16="http://schemas.microsoft.com/office/drawing/2014/main" id="{301ED59F-7897-BB54-298B-198B9D86631F}"/>
              </a:ext>
            </a:extLst>
          </p:cNvPr>
          <p:cNvSpPr/>
          <p:nvPr/>
        </p:nvSpPr>
        <p:spPr>
          <a:xfrm>
            <a:off x="5227058" y="2964346"/>
            <a:ext cx="2442472" cy="2225691"/>
          </a:xfrm>
          <a:prstGeom prst="rect">
            <a:avLst/>
          </a:prstGeom>
          <a:solidFill>
            <a:schemeClr val="bg1"/>
          </a:solidFill>
          <a:ln w="9525">
            <a:solidFill>
              <a:schemeClr val="bg1">
                <a:lumMod val="5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t"/>
          <a:lstStyle/>
          <a:p>
            <a:pPr algn="ctr"/>
            <a:r>
              <a:rPr lang="en-US" altLang="ja-JP" sz="1050">
                <a:solidFill>
                  <a:schemeClr val="accent4">
                    <a:lumMod val="65000"/>
                    <a:lumOff val="35000"/>
                  </a:schemeClr>
                </a:solidFill>
                <a:latin typeface="+mn-ea"/>
                <a:cs typeface="Hiragino Kaku Gothic Pro W3" charset="-128"/>
              </a:rPr>
              <a:t>SAP</a:t>
            </a:r>
          </a:p>
        </p:txBody>
      </p:sp>
      <p:sp>
        <p:nvSpPr>
          <p:cNvPr id="4" name="正方形/長方形 3">
            <a:extLst>
              <a:ext uri="{FF2B5EF4-FFF2-40B4-BE49-F238E27FC236}">
                <a16:creationId xmlns:a16="http://schemas.microsoft.com/office/drawing/2014/main" id="{5001ADA2-81F2-582B-3451-A3E4196621C2}"/>
              </a:ext>
            </a:extLst>
          </p:cNvPr>
          <p:cNvSpPr/>
          <p:nvPr/>
        </p:nvSpPr>
        <p:spPr>
          <a:xfrm>
            <a:off x="2413864" y="2962876"/>
            <a:ext cx="2444400" cy="2225691"/>
          </a:xfrm>
          <a:prstGeom prst="rect">
            <a:avLst/>
          </a:prstGeom>
          <a:solidFill>
            <a:schemeClr val="bg1"/>
          </a:solidFill>
          <a:ln w="952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t"/>
          <a:lstStyle/>
          <a:p>
            <a:pPr algn="ctr"/>
            <a:r>
              <a:rPr lang="en-US" altLang="ja-JP" sz="1050">
                <a:solidFill>
                  <a:schemeClr val="tx1">
                    <a:lumMod val="65000"/>
                    <a:lumOff val="35000"/>
                  </a:schemeClr>
                </a:solidFill>
                <a:latin typeface="+mn-ea"/>
                <a:cs typeface="Hiragino Kaku Gothic Pro W3" charset="-128"/>
              </a:rPr>
              <a:t>Neo</a:t>
            </a:r>
          </a:p>
        </p:txBody>
      </p:sp>
      <p:sp>
        <p:nvSpPr>
          <p:cNvPr id="65" name="正方形/長方形 64">
            <a:extLst>
              <a:ext uri="{FF2B5EF4-FFF2-40B4-BE49-F238E27FC236}">
                <a16:creationId xmlns:a16="http://schemas.microsoft.com/office/drawing/2014/main" id="{0FD7E79F-F8AC-8A66-6A87-CEDDCB9F3902}"/>
              </a:ext>
            </a:extLst>
          </p:cNvPr>
          <p:cNvSpPr/>
          <p:nvPr/>
        </p:nvSpPr>
        <p:spPr>
          <a:xfrm>
            <a:off x="2413864" y="1296266"/>
            <a:ext cx="2444400" cy="1267791"/>
          </a:xfrm>
          <a:prstGeom prst="rect">
            <a:avLst/>
          </a:prstGeom>
          <a:solidFill>
            <a:schemeClr val="bg1"/>
          </a:solidFill>
          <a:ln w="952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t"/>
          <a:lstStyle/>
          <a:p>
            <a:pPr algn="ctr"/>
            <a:r>
              <a:rPr lang="en-US" altLang="ja-JP" sz="1050">
                <a:solidFill>
                  <a:schemeClr val="tx1">
                    <a:lumMod val="65000"/>
                    <a:lumOff val="35000"/>
                  </a:schemeClr>
                </a:solidFill>
                <a:latin typeface="+mn-ea"/>
                <a:cs typeface="Hiragino Kaku Gothic Pro W3" charset="-128"/>
              </a:rPr>
              <a:t>Neo</a:t>
            </a:r>
          </a:p>
        </p:txBody>
      </p:sp>
      <p:sp>
        <p:nvSpPr>
          <p:cNvPr id="66" name="正方形/長方形 65">
            <a:extLst>
              <a:ext uri="{FF2B5EF4-FFF2-40B4-BE49-F238E27FC236}">
                <a16:creationId xmlns:a16="http://schemas.microsoft.com/office/drawing/2014/main" id="{1995CB93-5EB7-B944-36F9-F0F3B7BFA2BC}"/>
              </a:ext>
            </a:extLst>
          </p:cNvPr>
          <p:cNvSpPr/>
          <p:nvPr/>
        </p:nvSpPr>
        <p:spPr>
          <a:xfrm>
            <a:off x="5217817" y="1307867"/>
            <a:ext cx="2442472" cy="1267791"/>
          </a:xfrm>
          <a:prstGeom prst="rect">
            <a:avLst/>
          </a:prstGeom>
          <a:solidFill>
            <a:schemeClr val="bg1"/>
          </a:solidFill>
          <a:ln w="9525">
            <a:solidFill>
              <a:schemeClr val="bg1">
                <a:lumMod val="5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t"/>
          <a:lstStyle/>
          <a:p>
            <a:pPr algn="ctr"/>
            <a:r>
              <a:rPr lang="en-US" altLang="ja-JP" sz="1050">
                <a:solidFill>
                  <a:schemeClr val="accent4">
                    <a:lumMod val="65000"/>
                    <a:lumOff val="35000"/>
                  </a:schemeClr>
                </a:solidFill>
                <a:latin typeface="+mn-ea"/>
                <a:cs typeface="Hiragino Kaku Gothic Pro W3" charset="-128"/>
              </a:rPr>
              <a:t>SAP</a:t>
            </a:r>
          </a:p>
        </p:txBody>
      </p:sp>
      <p:sp>
        <p:nvSpPr>
          <p:cNvPr id="8" name="フローチャート: 書類 7">
            <a:extLst>
              <a:ext uri="{FF2B5EF4-FFF2-40B4-BE49-F238E27FC236}">
                <a16:creationId xmlns:a16="http://schemas.microsoft.com/office/drawing/2014/main" id="{C08EA22D-6FAE-9EE2-2E72-7AB0076B9C9A}"/>
              </a:ext>
            </a:extLst>
          </p:cNvPr>
          <p:cNvSpPr/>
          <p:nvPr/>
        </p:nvSpPr>
        <p:spPr>
          <a:xfrm>
            <a:off x="5837723" y="3697135"/>
            <a:ext cx="1224000" cy="396000"/>
          </a:xfrm>
          <a:prstGeom prst="flowChartDocument">
            <a:avLst/>
          </a:prstGeom>
          <a:noFill/>
          <a:ln w="9525" cap="flat" cmpd="sng" algn="ctr">
            <a:solidFill>
              <a:schemeClr val="bg1">
                <a:lumMod val="50000"/>
              </a:schemeClr>
            </a:solidFill>
            <a:prstDash val="solid"/>
            <a:miter lim="800000"/>
          </a:ln>
          <a:effectLst/>
        </p:spPr>
        <p:txBody>
          <a:bodyPr vert="horz" wrap="square" lIns="0" rIns="0" rtlCol="0" anchor="ct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100">
                <a:solidFill>
                  <a:schemeClr val="tx1">
                    <a:lumMod val="65000"/>
                    <a:lumOff val="35000"/>
                  </a:schemeClr>
                </a:solidFill>
                <a:latin typeface="Meiryo UI"/>
                <a:ea typeface="Meiryo UI"/>
                <a:cs typeface="Hiragino Kaku Gothic Pro W3" charset="-128"/>
              </a:rPr>
              <a:t>過渡期伝票</a:t>
            </a:r>
            <a:endParaRPr lang="en-US" altLang="ja-JP" sz="1100">
              <a:solidFill>
                <a:schemeClr val="tx1">
                  <a:lumMod val="65000"/>
                  <a:lumOff val="35000"/>
                </a:schemeClr>
              </a:solidFill>
              <a:latin typeface="Meiryo UI"/>
              <a:ea typeface="Meiryo UI"/>
              <a:cs typeface="Hiragino Kaku Gothic Pro W3"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100">
                <a:solidFill>
                  <a:schemeClr val="tx1">
                    <a:lumMod val="65000"/>
                    <a:lumOff val="35000"/>
                  </a:schemeClr>
                </a:solidFill>
                <a:latin typeface="Meiryo UI"/>
                <a:ea typeface="Meiryo UI"/>
                <a:cs typeface="Hiragino Kaku Gothic Pro W3" charset="-128"/>
              </a:rPr>
              <a:t>（消込取消伝票）</a:t>
            </a:r>
            <a:endParaRPr kumimoji="1" lang="ja-JP" altLang="en-US" sz="1100" i="0" u="none" strike="noStrike" kern="1200" cap="none" spc="0" normalizeH="0" baseline="0" noProof="0">
              <a:ln>
                <a:noFill/>
              </a:ln>
              <a:solidFill>
                <a:srgbClr val="000000">
                  <a:lumMod val="65000"/>
                  <a:lumOff val="35000"/>
                </a:srgbClr>
              </a:solidFill>
              <a:effectLst/>
              <a:uLnTx/>
              <a:uFillTx/>
              <a:latin typeface="Meiryo UI"/>
              <a:ea typeface="Meiryo UI"/>
              <a:cs typeface="Hiragino Kaku Gothic Pro W3" charset="-128"/>
            </a:endParaRPr>
          </a:p>
        </p:txBody>
      </p:sp>
      <p:cxnSp>
        <p:nvCxnSpPr>
          <p:cNvPr id="98" name="直線矢印コネクタ 97">
            <a:extLst>
              <a:ext uri="{FF2B5EF4-FFF2-40B4-BE49-F238E27FC236}">
                <a16:creationId xmlns:a16="http://schemas.microsoft.com/office/drawing/2014/main" id="{9AC731E0-ABE7-64C9-A410-814C90215AF0}"/>
              </a:ext>
            </a:extLst>
          </p:cNvPr>
          <p:cNvCxnSpPr>
            <a:cxnSpLocks/>
            <a:stCxn id="164" idx="1"/>
            <a:endCxn id="8" idx="3"/>
          </p:cNvCxnSpPr>
          <p:nvPr/>
        </p:nvCxnSpPr>
        <p:spPr>
          <a:xfrm rot="10800000" flipV="1">
            <a:off x="7061723" y="3164401"/>
            <a:ext cx="984438" cy="730734"/>
          </a:xfrm>
          <a:prstGeom prst="bentConnector3">
            <a:avLst>
              <a:gd name="adj1" fmla="val 50000"/>
            </a:avLst>
          </a:prstGeom>
          <a:ln>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07" name="二等辺三角形 106">
            <a:extLst>
              <a:ext uri="{FF2B5EF4-FFF2-40B4-BE49-F238E27FC236}">
                <a16:creationId xmlns:a16="http://schemas.microsoft.com/office/drawing/2014/main" id="{FCF740FF-CD5F-655F-2426-9ACB4CBEC2EA}"/>
              </a:ext>
            </a:extLst>
          </p:cNvPr>
          <p:cNvSpPr/>
          <p:nvPr/>
        </p:nvSpPr>
        <p:spPr>
          <a:xfrm flipV="1">
            <a:off x="4349587" y="2689731"/>
            <a:ext cx="1404170" cy="175268"/>
          </a:xfrm>
          <a:prstGeom prst="triangle">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endParaRPr kumimoji="1" lang="ja-JP" altLang="en-US" sz="1400">
              <a:solidFill>
                <a:schemeClr val="accent4">
                  <a:lumMod val="65000"/>
                  <a:lumOff val="35000"/>
                </a:schemeClr>
              </a:solidFill>
              <a:latin typeface="+mn-ea"/>
              <a:cs typeface="Hiragino Kaku Gothic Pro W3" charset="-128"/>
            </a:endParaRPr>
          </a:p>
        </p:txBody>
      </p:sp>
      <p:sp>
        <p:nvSpPr>
          <p:cNvPr id="12" name="フローチャート: 書類 11">
            <a:extLst>
              <a:ext uri="{FF2B5EF4-FFF2-40B4-BE49-F238E27FC236}">
                <a16:creationId xmlns:a16="http://schemas.microsoft.com/office/drawing/2014/main" id="{686B5700-BDAE-5519-D5D5-2D0B21F56E67}"/>
              </a:ext>
            </a:extLst>
          </p:cNvPr>
          <p:cNvSpPr/>
          <p:nvPr/>
        </p:nvSpPr>
        <p:spPr>
          <a:xfrm>
            <a:off x="5837723" y="3254964"/>
            <a:ext cx="1224000" cy="396000"/>
          </a:xfrm>
          <a:prstGeom prst="flowChartDocument">
            <a:avLst/>
          </a:prstGeom>
          <a:solidFill>
            <a:schemeClr val="bg1">
              <a:lumMod val="95000"/>
            </a:schemeClr>
          </a:solidFill>
          <a:ln w="9525" cap="flat" cmpd="sng" algn="ctr">
            <a:solidFill>
              <a:schemeClr val="bg1">
                <a:lumMod val="50000"/>
              </a:schemeClr>
            </a:solidFill>
            <a:prstDash val="dash"/>
            <a:miter lim="800000"/>
          </a:ln>
          <a:effectLst/>
        </p:spPr>
        <p:txBody>
          <a:bodyPr vert="horz" wrap="square" lIns="0" rIns="0" rtlCol="0" anchor="ct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i="0" u="none" strike="noStrike" kern="1200" cap="none" spc="0" normalizeH="0" baseline="0" noProof="0">
                <a:ln>
                  <a:noFill/>
                </a:ln>
                <a:solidFill>
                  <a:schemeClr val="bg1">
                    <a:lumMod val="75000"/>
                  </a:schemeClr>
                </a:solidFill>
                <a:effectLst/>
                <a:uLnTx/>
                <a:uFillTx/>
                <a:latin typeface="Meiryo UI"/>
                <a:ea typeface="Meiryo UI"/>
                <a:cs typeface="Hiragino Kaku Gothic Pro W3" charset="-128"/>
              </a:rPr>
              <a:t>消込伝票</a:t>
            </a:r>
            <a:endParaRPr kumimoji="1" lang="en-US" altLang="ja-JP" sz="1100" i="0" u="none" strike="noStrike" kern="1200" cap="none" spc="0" normalizeH="0" baseline="0" noProof="0">
              <a:ln>
                <a:noFill/>
              </a:ln>
              <a:solidFill>
                <a:schemeClr val="bg1">
                  <a:lumMod val="75000"/>
                </a:schemeClr>
              </a:solidFill>
              <a:effectLst/>
              <a:uLnTx/>
              <a:uFillTx/>
              <a:latin typeface="Meiryo UI"/>
              <a:ea typeface="Meiryo UI"/>
              <a:cs typeface="Hiragino Kaku Gothic Pro W3" charset="-128"/>
            </a:endParaRPr>
          </a:p>
        </p:txBody>
      </p:sp>
      <p:sp>
        <p:nvSpPr>
          <p:cNvPr id="16" name="正方形/長方形 15">
            <a:extLst>
              <a:ext uri="{FF2B5EF4-FFF2-40B4-BE49-F238E27FC236}">
                <a16:creationId xmlns:a16="http://schemas.microsoft.com/office/drawing/2014/main" id="{C78E037D-3653-11C6-8DCF-8DFE9F21EF20}"/>
              </a:ext>
            </a:extLst>
          </p:cNvPr>
          <p:cNvSpPr/>
          <p:nvPr/>
        </p:nvSpPr>
        <p:spPr>
          <a:xfrm>
            <a:off x="7193110" y="3385645"/>
            <a:ext cx="717488" cy="23925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050">
                <a:solidFill>
                  <a:schemeClr val="tx1">
                    <a:lumMod val="65000"/>
                    <a:lumOff val="35000"/>
                  </a:schemeClr>
                </a:solidFill>
                <a:effectLst>
                  <a:glow rad="127000">
                    <a:schemeClr val="bg1"/>
                  </a:glow>
                </a:effectLst>
                <a:latin typeface="+mn-ea"/>
                <a:cs typeface="Hiragino Kaku Gothic Pro W3" charset="-128"/>
              </a:rPr>
              <a:t>伝票</a:t>
            </a:r>
            <a:r>
              <a:rPr lang="ja-JP" altLang="en-US" sz="1050">
                <a:solidFill>
                  <a:schemeClr val="tx1">
                    <a:lumMod val="65000"/>
                    <a:lumOff val="35000"/>
                  </a:schemeClr>
                </a:solidFill>
                <a:effectLst>
                  <a:glow rad="127000">
                    <a:schemeClr val="bg1"/>
                  </a:glow>
                </a:effectLst>
                <a:latin typeface="+mn-ea"/>
                <a:cs typeface="Hiragino Kaku Gothic Pro W3" charset="-128"/>
              </a:rPr>
              <a:t>登録</a:t>
            </a:r>
            <a:endParaRPr kumimoji="1" lang="ja-JP" altLang="en-US" sz="1050">
              <a:solidFill>
                <a:schemeClr val="tx1">
                  <a:lumMod val="65000"/>
                  <a:lumOff val="35000"/>
                </a:schemeClr>
              </a:solidFill>
              <a:effectLst>
                <a:glow rad="127000">
                  <a:schemeClr val="bg1"/>
                </a:glow>
              </a:effectLst>
              <a:latin typeface="+mn-ea"/>
              <a:cs typeface="Hiragino Kaku Gothic Pro W3" charset="-128"/>
            </a:endParaRPr>
          </a:p>
        </p:txBody>
      </p:sp>
      <p:cxnSp>
        <p:nvCxnSpPr>
          <p:cNvPr id="69" name="直線矢印コネクタ 68">
            <a:extLst>
              <a:ext uri="{FF2B5EF4-FFF2-40B4-BE49-F238E27FC236}">
                <a16:creationId xmlns:a16="http://schemas.microsoft.com/office/drawing/2014/main" id="{315F79F0-CA4F-4E86-4E03-B52D2ACEBFD9}"/>
              </a:ext>
            </a:extLst>
          </p:cNvPr>
          <p:cNvCxnSpPr>
            <a:cxnSpLocks/>
            <a:stCxn id="8" idx="1"/>
            <a:endCxn id="157" idx="6"/>
          </p:cNvCxnSpPr>
          <p:nvPr/>
        </p:nvCxnSpPr>
        <p:spPr>
          <a:xfrm rot="10800000" flipV="1">
            <a:off x="4279441" y="3895135"/>
            <a:ext cx="1558283" cy="646128"/>
          </a:xfrm>
          <a:prstGeom prst="bentConnector3">
            <a:avLst>
              <a:gd name="adj1" fmla="val 50000"/>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フローチャート: 書類 12">
            <a:extLst>
              <a:ext uri="{FF2B5EF4-FFF2-40B4-BE49-F238E27FC236}">
                <a16:creationId xmlns:a16="http://schemas.microsoft.com/office/drawing/2014/main" id="{F17260DE-D147-F8EF-8D37-6BD5FE3F4070}"/>
              </a:ext>
            </a:extLst>
          </p:cNvPr>
          <p:cNvSpPr/>
          <p:nvPr/>
        </p:nvSpPr>
        <p:spPr>
          <a:xfrm>
            <a:off x="5846167" y="4261766"/>
            <a:ext cx="1224000" cy="397015"/>
          </a:xfrm>
          <a:prstGeom prst="flowChartDocument">
            <a:avLst/>
          </a:prstGeom>
          <a:solidFill>
            <a:schemeClr val="bg1">
              <a:lumMod val="95000"/>
            </a:schemeClr>
          </a:solidFill>
          <a:ln w="952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100">
                <a:solidFill>
                  <a:schemeClr val="bg1">
                    <a:lumMod val="75000"/>
                  </a:schemeClr>
                </a:solidFill>
                <a:latin typeface="+mn-ea"/>
                <a:cs typeface="Hiragino Kaku Gothic Pro W3" charset="-128"/>
              </a:rPr>
              <a:t>債権</a:t>
            </a:r>
            <a:r>
              <a:rPr lang="en-US" altLang="ja-JP" sz="1100">
                <a:solidFill>
                  <a:schemeClr val="bg1">
                    <a:lumMod val="75000"/>
                  </a:schemeClr>
                </a:solidFill>
                <a:latin typeface="+mn-ea"/>
                <a:cs typeface="Hiragino Kaku Gothic Pro W3" charset="-128"/>
              </a:rPr>
              <a:t>(</a:t>
            </a:r>
            <a:r>
              <a:rPr lang="ja-JP" altLang="en-US" sz="1100">
                <a:solidFill>
                  <a:schemeClr val="bg1">
                    <a:lumMod val="75000"/>
                  </a:schemeClr>
                </a:solidFill>
                <a:latin typeface="+mn-ea"/>
                <a:cs typeface="Hiragino Kaku Gothic Pro W3" charset="-128"/>
              </a:rPr>
              <a:t>未消込</a:t>
            </a:r>
            <a:r>
              <a:rPr lang="en-US" altLang="ja-JP" sz="1100">
                <a:solidFill>
                  <a:schemeClr val="bg1">
                    <a:lumMod val="75000"/>
                  </a:schemeClr>
                </a:solidFill>
                <a:latin typeface="+mn-ea"/>
                <a:cs typeface="Hiragino Kaku Gothic Pro W3" charset="-128"/>
              </a:rPr>
              <a:t>)</a:t>
            </a:r>
          </a:p>
        </p:txBody>
      </p:sp>
      <p:sp>
        <p:nvSpPr>
          <p:cNvPr id="14" name="フローチャート: 書類 13">
            <a:extLst>
              <a:ext uri="{FF2B5EF4-FFF2-40B4-BE49-F238E27FC236}">
                <a16:creationId xmlns:a16="http://schemas.microsoft.com/office/drawing/2014/main" id="{FA2CEC1E-744F-261F-9737-2ED9E70FC965}"/>
              </a:ext>
            </a:extLst>
          </p:cNvPr>
          <p:cNvSpPr/>
          <p:nvPr/>
        </p:nvSpPr>
        <p:spPr>
          <a:xfrm>
            <a:off x="5846167" y="4704952"/>
            <a:ext cx="1224000" cy="397015"/>
          </a:xfrm>
          <a:prstGeom prst="flowChartDocument">
            <a:avLst/>
          </a:prstGeom>
          <a:solidFill>
            <a:schemeClr val="bg1">
              <a:lumMod val="95000"/>
            </a:schemeClr>
          </a:solidFill>
          <a:ln w="952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100">
                <a:solidFill>
                  <a:schemeClr val="bg1">
                    <a:lumMod val="75000"/>
                  </a:schemeClr>
                </a:solidFill>
                <a:latin typeface="+mn-ea"/>
                <a:cs typeface="Hiragino Kaku Gothic Pro W3" charset="-128"/>
              </a:rPr>
              <a:t>入金</a:t>
            </a:r>
            <a:r>
              <a:rPr lang="en-US" altLang="ja-JP" sz="1100">
                <a:solidFill>
                  <a:schemeClr val="bg1">
                    <a:lumMod val="75000"/>
                  </a:schemeClr>
                </a:solidFill>
                <a:latin typeface="+mn-ea"/>
                <a:cs typeface="Hiragino Kaku Gothic Pro W3" charset="-128"/>
              </a:rPr>
              <a:t>(</a:t>
            </a:r>
            <a:r>
              <a:rPr lang="ja-JP" altLang="en-US" sz="1100">
                <a:solidFill>
                  <a:schemeClr val="bg1">
                    <a:lumMod val="75000"/>
                  </a:schemeClr>
                </a:solidFill>
                <a:latin typeface="+mn-ea"/>
                <a:cs typeface="Hiragino Kaku Gothic Pro W3" charset="-128"/>
              </a:rPr>
              <a:t>未消込</a:t>
            </a:r>
            <a:r>
              <a:rPr lang="en-US" altLang="ja-JP" sz="1100">
                <a:solidFill>
                  <a:schemeClr val="bg1">
                    <a:lumMod val="75000"/>
                  </a:schemeClr>
                </a:solidFill>
                <a:latin typeface="+mn-ea"/>
                <a:cs typeface="Hiragino Kaku Gothic Pro W3" charset="-128"/>
              </a:rPr>
              <a:t>)</a:t>
            </a:r>
          </a:p>
        </p:txBody>
      </p:sp>
      <p:sp>
        <p:nvSpPr>
          <p:cNvPr id="21" name="フローチャート: 書類 20">
            <a:extLst>
              <a:ext uri="{FF2B5EF4-FFF2-40B4-BE49-F238E27FC236}">
                <a16:creationId xmlns:a16="http://schemas.microsoft.com/office/drawing/2014/main" id="{18384AA9-F771-3497-5782-92F89FAB4624}"/>
              </a:ext>
            </a:extLst>
          </p:cNvPr>
          <p:cNvSpPr/>
          <p:nvPr/>
        </p:nvSpPr>
        <p:spPr>
          <a:xfrm>
            <a:off x="5830265" y="1621404"/>
            <a:ext cx="1224000" cy="397015"/>
          </a:xfrm>
          <a:prstGeom prst="flowChartDocument">
            <a:avLst/>
          </a:prstGeom>
          <a:solidFill>
            <a:schemeClr val="bg1">
              <a:lumMod val="95000"/>
            </a:schemeClr>
          </a:solidFill>
          <a:ln w="952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100">
                <a:solidFill>
                  <a:schemeClr val="bg1">
                    <a:lumMod val="75000"/>
                  </a:schemeClr>
                </a:solidFill>
                <a:latin typeface="+mn-ea"/>
                <a:cs typeface="Hiragino Kaku Gothic Pro W3" charset="-128"/>
              </a:rPr>
              <a:t>債権</a:t>
            </a:r>
            <a:r>
              <a:rPr lang="en-US" altLang="ja-JP" sz="1100">
                <a:solidFill>
                  <a:schemeClr val="bg1">
                    <a:lumMod val="75000"/>
                  </a:schemeClr>
                </a:solidFill>
                <a:latin typeface="+mn-ea"/>
                <a:cs typeface="Hiragino Kaku Gothic Pro W3" charset="-128"/>
              </a:rPr>
              <a:t>(</a:t>
            </a:r>
            <a:r>
              <a:rPr lang="ja-JP" altLang="en-US" sz="1100">
                <a:solidFill>
                  <a:schemeClr val="bg1">
                    <a:lumMod val="75000"/>
                  </a:schemeClr>
                </a:solidFill>
                <a:latin typeface="+mn-ea"/>
                <a:cs typeface="Hiragino Kaku Gothic Pro W3" charset="-128"/>
              </a:rPr>
              <a:t>消込済</a:t>
            </a:r>
            <a:r>
              <a:rPr lang="en-US" altLang="ja-JP" sz="1100">
                <a:solidFill>
                  <a:schemeClr val="bg1">
                    <a:lumMod val="75000"/>
                  </a:schemeClr>
                </a:solidFill>
                <a:latin typeface="+mn-ea"/>
                <a:cs typeface="Hiragino Kaku Gothic Pro W3" charset="-128"/>
              </a:rPr>
              <a:t>)</a:t>
            </a:r>
          </a:p>
        </p:txBody>
      </p:sp>
      <p:sp>
        <p:nvSpPr>
          <p:cNvPr id="26" name="フローチャート: 書類 25">
            <a:extLst>
              <a:ext uri="{FF2B5EF4-FFF2-40B4-BE49-F238E27FC236}">
                <a16:creationId xmlns:a16="http://schemas.microsoft.com/office/drawing/2014/main" id="{382D1E2E-BEBB-178C-D0BB-2B0F3823D00A}"/>
              </a:ext>
            </a:extLst>
          </p:cNvPr>
          <p:cNvSpPr/>
          <p:nvPr/>
        </p:nvSpPr>
        <p:spPr>
          <a:xfrm>
            <a:off x="5830265" y="2064590"/>
            <a:ext cx="1224000" cy="397015"/>
          </a:xfrm>
          <a:prstGeom prst="flowChartDocument">
            <a:avLst/>
          </a:prstGeom>
          <a:solidFill>
            <a:schemeClr val="bg1">
              <a:lumMod val="95000"/>
            </a:schemeClr>
          </a:solidFill>
          <a:ln w="952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100">
                <a:solidFill>
                  <a:schemeClr val="bg1">
                    <a:lumMod val="75000"/>
                  </a:schemeClr>
                </a:solidFill>
                <a:latin typeface="+mn-ea"/>
                <a:cs typeface="Hiragino Kaku Gothic Pro W3" charset="-128"/>
              </a:rPr>
              <a:t>入金</a:t>
            </a:r>
            <a:r>
              <a:rPr lang="en-US" altLang="ja-JP" sz="1100">
                <a:solidFill>
                  <a:schemeClr val="bg1">
                    <a:lumMod val="75000"/>
                  </a:schemeClr>
                </a:solidFill>
                <a:latin typeface="+mn-ea"/>
                <a:cs typeface="Hiragino Kaku Gothic Pro W3" charset="-128"/>
              </a:rPr>
              <a:t>(</a:t>
            </a:r>
            <a:r>
              <a:rPr lang="ja-JP" altLang="en-US" sz="1100">
                <a:solidFill>
                  <a:schemeClr val="bg1">
                    <a:lumMod val="75000"/>
                  </a:schemeClr>
                </a:solidFill>
                <a:latin typeface="+mn-ea"/>
                <a:cs typeface="Hiragino Kaku Gothic Pro W3" charset="-128"/>
              </a:rPr>
              <a:t>消込済</a:t>
            </a:r>
            <a:r>
              <a:rPr lang="en-US" altLang="ja-JP" sz="1100">
                <a:solidFill>
                  <a:schemeClr val="bg1">
                    <a:lumMod val="75000"/>
                  </a:schemeClr>
                </a:solidFill>
                <a:latin typeface="+mn-ea"/>
                <a:cs typeface="Hiragino Kaku Gothic Pro W3" charset="-128"/>
              </a:rPr>
              <a:t>)</a:t>
            </a:r>
          </a:p>
        </p:txBody>
      </p:sp>
      <p:sp>
        <p:nvSpPr>
          <p:cNvPr id="9" name="吹き出し: 四角形 8">
            <a:extLst>
              <a:ext uri="{FF2B5EF4-FFF2-40B4-BE49-F238E27FC236}">
                <a16:creationId xmlns:a16="http://schemas.microsoft.com/office/drawing/2014/main" id="{5A04B91D-B186-8BB2-78C1-CBC2BA135968}"/>
              </a:ext>
            </a:extLst>
          </p:cNvPr>
          <p:cNvSpPr/>
          <p:nvPr/>
        </p:nvSpPr>
        <p:spPr>
          <a:xfrm>
            <a:off x="4260417" y="3359918"/>
            <a:ext cx="1376498" cy="336783"/>
          </a:xfrm>
          <a:prstGeom prst="wedgeRectCallout">
            <a:avLst>
              <a:gd name="adj1" fmla="val 24801"/>
              <a:gd name="adj2" fmla="val 81387"/>
            </a:avLst>
          </a:prstGeom>
          <a:solidFill>
            <a:schemeClr val="bg1"/>
          </a:solidFill>
          <a:ln w="952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kumimoji="1" lang="ja-JP" altLang="en-US" sz="1000">
                <a:solidFill>
                  <a:schemeClr val="accent4">
                    <a:lumMod val="65000"/>
                    <a:lumOff val="35000"/>
                  </a:schemeClr>
                </a:solidFill>
                <a:latin typeface="+mn-ea"/>
                <a:cs typeface="Hiragino Kaku Gothic Pro W3" charset="-128"/>
              </a:rPr>
              <a:t>過渡期業務に対応できるようにアドオン改修</a:t>
            </a:r>
          </a:p>
        </p:txBody>
      </p:sp>
      <p:sp>
        <p:nvSpPr>
          <p:cNvPr id="23" name="正方形/長方形 22">
            <a:extLst>
              <a:ext uri="{FF2B5EF4-FFF2-40B4-BE49-F238E27FC236}">
                <a16:creationId xmlns:a16="http://schemas.microsoft.com/office/drawing/2014/main" id="{5E55F529-3963-4B0F-6709-F5C844F1D3F5}"/>
              </a:ext>
            </a:extLst>
          </p:cNvPr>
          <p:cNvSpPr/>
          <p:nvPr/>
        </p:nvSpPr>
        <p:spPr>
          <a:xfrm>
            <a:off x="7942499" y="3644116"/>
            <a:ext cx="911959" cy="493198"/>
          </a:xfrm>
          <a:prstGeom prst="rect">
            <a:avLst/>
          </a:prstGeom>
          <a:solidFill>
            <a:srgbClr val="E9EEF3"/>
          </a:solidFill>
          <a:ln w="952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200" b="1">
                <a:solidFill>
                  <a:srgbClr val="3F6797"/>
                </a:solidFill>
                <a:effectLst>
                  <a:glow rad="127000">
                    <a:schemeClr val="bg1"/>
                  </a:glow>
                </a:effectLst>
                <a:latin typeface="Meiryo UI" panose="020B0604030504040204" pitchFamily="50" charset="-128"/>
                <a:ea typeface="Meiryo UI" panose="020B0604030504040204" pitchFamily="50" charset="-128"/>
              </a:rPr>
              <a:t>過渡期伝票</a:t>
            </a:r>
            <a:endParaRPr lang="en-US" altLang="ja-JP" sz="1200" b="1">
              <a:solidFill>
                <a:srgbClr val="3F6797"/>
              </a:solidFill>
              <a:effectLst>
                <a:glow rad="127000">
                  <a:schemeClr val="bg1"/>
                </a:glow>
              </a:effectLst>
              <a:latin typeface="Meiryo UI" panose="020B0604030504040204" pitchFamily="50" charset="-128"/>
              <a:ea typeface="Meiryo UI" panose="020B0604030504040204" pitchFamily="50" charset="-128"/>
            </a:endParaRPr>
          </a:p>
          <a:p>
            <a:pPr algn="ctr"/>
            <a:r>
              <a:rPr lang="ja-JP" altLang="en-US" sz="1200" b="1">
                <a:solidFill>
                  <a:srgbClr val="3F6797"/>
                </a:solidFill>
                <a:effectLst>
                  <a:glow rad="127000">
                    <a:schemeClr val="bg1"/>
                  </a:glow>
                </a:effectLst>
                <a:latin typeface="Meiryo UI" panose="020B0604030504040204" pitchFamily="50" charset="-128"/>
                <a:ea typeface="Meiryo UI" panose="020B0604030504040204" pitchFamily="50" charset="-128"/>
              </a:rPr>
              <a:t>作成ツール</a:t>
            </a:r>
          </a:p>
        </p:txBody>
      </p:sp>
      <p:sp>
        <p:nvSpPr>
          <p:cNvPr id="84" name="正方形/長方形 83">
            <a:extLst>
              <a:ext uri="{FF2B5EF4-FFF2-40B4-BE49-F238E27FC236}">
                <a16:creationId xmlns:a16="http://schemas.microsoft.com/office/drawing/2014/main" id="{2BAB385A-BC69-955D-0675-D66FA95B9BCE}"/>
              </a:ext>
            </a:extLst>
          </p:cNvPr>
          <p:cNvSpPr/>
          <p:nvPr/>
        </p:nvSpPr>
        <p:spPr>
          <a:xfrm>
            <a:off x="2413864" y="5495991"/>
            <a:ext cx="2444400" cy="992537"/>
          </a:xfrm>
          <a:prstGeom prst="rect">
            <a:avLst/>
          </a:prstGeom>
          <a:solidFill>
            <a:schemeClr val="bg1"/>
          </a:solidFill>
          <a:ln w="952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t"/>
          <a:lstStyle/>
          <a:p>
            <a:pPr algn="ctr"/>
            <a:r>
              <a:rPr lang="en-US" altLang="ja-JP" sz="1050">
                <a:solidFill>
                  <a:schemeClr val="tx1">
                    <a:lumMod val="65000"/>
                    <a:lumOff val="35000"/>
                  </a:schemeClr>
                </a:solidFill>
                <a:latin typeface="+mn-ea"/>
                <a:cs typeface="Hiragino Kaku Gothic Pro W3" charset="-128"/>
              </a:rPr>
              <a:t>Neo</a:t>
            </a:r>
          </a:p>
        </p:txBody>
      </p:sp>
      <p:sp>
        <p:nvSpPr>
          <p:cNvPr id="87" name="正方形/長方形 86">
            <a:extLst>
              <a:ext uri="{FF2B5EF4-FFF2-40B4-BE49-F238E27FC236}">
                <a16:creationId xmlns:a16="http://schemas.microsoft.com/office/drawing/2014/main" id="{AA62E104-F4D3-502D-FB72-EAFB1C2A4E87}"/>
              </a:ext>
            </a:extLst>
          </p:cNvPr>
          <p:cNvSpPr/>
          <p:nvPr/>
        </p:nvSpPr>
        <p:spPr>
          <a:xfrm>
            <a:off x="5217817" y="5507592"/>
            <a:ext cx="2442472" cy="992537"/>
          </a:xfrm>
          <a:prstGeom prst="rect">
            <a:avLst/>
          </a:prstGeom>
          <a:solidFill>
            <a:schemeClr val="bg1"/>
          </a:solidFill>
          <a:ln w="9525">
            <a:solidFill>
              <a:schemeClr val="bg1">
                <a:lumMod val="5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t"/>
          <a:lstStyle/>
          <a:p>
            <a:pPr algn="ctr"/>
            <a:r>
              <a:rPr lang="en-US" altLang="ja-JP" sz="1050">
                <a:solidFill>
                  <a:schemeClr val="accent4">
                    <a:lumMod val="65000"/>
                    <a:lumOff val="35000"/>
                  </a:schemeClr>
                </a:solidFill>
                <a:latin typeface="+mn-ea"/>
                <a:cs typeface="Hiragino Kaku Gothic Pro W3" charset="-128"/>
              </a:rPr>
              <a:t>SAP</a:t>
            </a:r>
          </a:p>
        </p:txBody>
      </p:sp>
      <p:sp>
        <p:nvSpPr>
          <p:cNvPr id="91" name="フローチャート: 書類 90">
            <a:extLst>
              <a:ext uri="{FF2B5EF4-FFF2-40B4-BE49-F238E27FC236}">
                <a16:creationId xmlns:a16="http://schemas.microsoft.com/office/drawing/2014/main" id="{A7EF0FCF-3060-DE26-7E6A-1728F8486AD4}"/>
              </a:ext>
            </a:extLst>
          </p:cNvPr>
          <p:cNvSpPr/>
          <p:nvPr/>
        </p:nvSpPr>
        <p:spPr>
          <a:xfrm>
            <a:off x="2707102" y="5890677"/>
            <a:ext cx="750696" cy="397015"/>
          </a:xfrm>
          <a:prstGeom prst="flowChartDocument">
            <a:avLst/>
          </a:prstGeom>
          <a:solidFill>
            <a:schemeClr val="bg1">
              <a:lumMod val="95000"/>
            </a:schemeClr>
          </a:solidFill>
          <a:ln w="952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100">
                <a:solidFill>
                  <a:schemeClr val="bg1">
                    <a:lumMod val="75000"/>
                  </a:schemeClr>
                </a:solidFill>
                <a:latin typeface="+mn-ea"/>
                <a:cs typeface="Hiragino Kaku Gothic Pro W3" charset="-128"/>
              </a:rPr>
              <a:t>債権</a:t>
            </a:r>
            <a:r>
              <a:rPr lang="en-US" altLang="ja-JP" sz="1100">
                <a:solidFill>
                  <a:schemeClr val="bg1">
                    <a:lumMod val="75000"/>
                  </a:schemeClr>
                </a:solidFill>
                <a:latin typeface="+mn-ea"/>
                <a:cs typeface="Hiragino Kaku Gothic Pro W3" charset="-128"/>
              </a:rPr>
              <a:t>X</a:t>
            </a:r>
            <a:r>
              <a:rPr lang="ja-JP" altLang="en-US" sz="1100">
                <a:solidFill>
                  <a:schemeClr val="bg1">
                    <a:lumMod val="75000"/>
                  </a:schemeClr>
                </a:solidFill>
                <a:latin typeface="+mn-ea"/>
                <a:cs typeface="Hiragino Kaku Gothic Pro W3" charset="-128"/>
              </a:rPr>
              <a:t>円</a:t>
            </a:r>
            <a:endParaRPr lang="en-US" altLang="ja-JP" sz="1100">
              <a:solidFill>
                <a:schemeClr val="bg1">
                  <a:lumMod val="75000"/>
                </a:schemeClr>
              </a:solidFill>
              <a:latin typeface="+mn-ea"/>
              <a:cs typeface="Hiragino Kaku Gothic Pro W3" charset="-128"/>
            </a:endParaRPr>
          </a:p>
        </p:txBody>
      </p:sp>
      <p:sp>
        <p:nvSpPr>
          <p:cNvPr id="96" name="フローチャート: 書類 95">
            <a:extLst>
              <a:ext uri="{FF2B5EF4-FFF2-40B4-BE49-F238E27FC236}">
                <a16:creationId xmlns:a16="http://schemas.microsoft.com/office/drawing/2014/main" id="{52AC0F5A-7CAF-1376-2068-E1EB0783816C}"/>
              </a:ext>
            </a:extLst>
          </p:cNvPr>
          <p:cNvSpPr/>
          <p:nvPr/>
        </p:nvSpPr>
        <p:spPr>
          <a:xfrm>
            <a:off x="3842457" y="5890677"/>
            <a:ext cx="750696" cy="397015"/>
          </a:xfrm>
          <a:prstGeom prst="flowChartDocumen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100">
                <a:solidFill>
                  <a:schemeClr val="accent4">
                    <a:lumMod val="65000"/>
                    <a:lumOff val="35000"/>
                  </a:schemeClr>
                </a:solidFill>
                <a:latin typeface="+mn-ea"/>
                <a:cs typeface="Hiragino Kaku Gothic Pro W3" charset="-128"/>
              </a:rPr>
              <a:t>債権</a:t>
            </a:r>
            <a:r>
              <a:rPr lang="en-US" altLang="ja-JP" sz="1100">
                <a:solidFill>
                  <a:schemeClr val="accent4">
                    <a:lumMod val="65000"/>
                    <a:lumOff val="35000"/>
                  </a:schemeClr>
                </a:solidFill>
                <a:latin typeface="+mn-ea"/>
                <a:cs typeface="Hiragino Kaku Gothic Pro W3" charset="-128"/>
              </a:rPr>
              <a:t>Y</a:t>
            </a:r>
            <a:r>
              <a:rPr lang="ja-JP" altLang="en-US" sz="1100">
                <a:solidFill>
                  <a:schemeClr val="accent4">
                    <a:lumMod val="65000"/>
                    <a:lumOff val="35000"/>
                  </a:schemeClr>
                </a:solidFill>
                <a:latin typeface="+mn-ea"/>
                <a:cs typeface="Hiragino Kaku Gothic Pro W3" charset="-128"/>
              </a:rPr>
              <a:t>円</a:t>
            </a:r>
            <a:endParaRPr lang="en-US" altLang="ja-JP" sz="1100">
              <a:solidFill>
                <a:schemeClr val="accent4">
                  <a:lumMod val="65000"/>
                  <a:lumOff val="35000"/>
                </a:schemeClr>
              </a:solidFill>
              <a:latin typeface="+mn-ea"/>
              <a:cs typeface="Hiragino Kaku Gothic Pro W3" charset="-128"/>
            </a:endParaRPr>
          </a:p>
        </p:txBody>
      </p:sp>
      <p:cxnSp>
        <p:nvCxnSpPr>
          <p:cNvPr id="97" name="直線矢印コネクタ 96">
            <a:extLst>
              <a:ext uri="{FF2B5EF4-FFF2-40B4-BE49-F238E27FC236}">
                <a16:creationId xmlns:a16="http://schemas.microsoft.com/office/drawing/2014/main" id="{6F2828D7-F94C-AD5A-488C-54A2B250C4F1}"/>
              </a:ext>
            </a:extLst>
          </p:cNvPr>
          <p:cNvCxnSpPr>
            <a:cxnSpLocks/>
            <a:stCxn id="91" idx="3"/>
            <a:endCxn id="96" idx="1"/>
          </p:cNvCxnSpPr>
          <p:nvPr/>
        </p:nvCxnSpPr>
        <p:spPr>
          <a:xfrm>
            <a:off x="3457798" y="6089185"/>
            <a:ext cx="384659"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0" name="正方形/長方形 69">
            <a:extLst>
              <a:ext uri="{FF2B5EF4-FFF2-40B4-BE49-F238E27FC236}">
                <a16:creationId xmlns:a16="http://schemas.microsoft.com/office/drawing/2014/main" id="{B2FD5777-2AD0-F867-6E5B-7F78F439C1F9}"/>
              </a:ext>
            </a:extLst>
          </p:cNvPr>
          <p:cNvSpPr/>
          <p:nvPr/>
        </p:nvSpPr>
        <p:spPr>
          <a:xfrm>
            <a:off x="5316135" y="6192492"/>
            <a:ext cx="1155523" cy="16341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kumimoji="1" lang="en-US" altLang="ja-JP" sz="800">
                <a:solidFill>
                  <a:schemeClr val="tx1">
                    <a:lumMod val="65000"/>
                    <a:lumOff val="35000"/>
                  </a:schemeClr>
                </a:solidFill>
                <a:effectLst>
                  <a:glow rad="88900">
                    <a:schemeClr val="bg1"/>
                  </a:glow>
                </a:effectLst>
                <a:latin typeface="+mn-ea"/>
                <a:cs typeface="Hiragino Kaku Gothic Pro W3" charset="-128"/>
              </a:rPr>
              <a:t>* </a:t>
            </a:r>
            <a:r>
              <a:rPr kumimoji="1" lang="ja-JP" altLang="en-US" sz="800">
                <a:solidFill>
                  <a:schemeClr val="tx1">
                    <a:lumMod val="65000"/>
                    <a:lumOff val="35000"/>
                  </a:schemeClr>
                </a:solidFill>
                <a:effectLst>
                  <a:glow rad="88900">
                    <a:schemeClr val="bg1"/>
                  </a:glow>
                </a:effectLst>
                <a:latin typeface="+mn-ea"/>
                <a:cs typeface="Hiragino Kaku Gothic Pro W3" charset="-128"/>
              </a:rPr>
              <a:t>債権として管理される</a:t>
            </a:r>
          </a:p>
        </p:txBody>
      </p:sp>
      <p:sp>
        <p:nvSpPr>
          <p:cNvPr id="10" name="正方形/長方形 9">
            <a:extLst>
              <a:ext uri="{FF2B5EF4-FFF2-40B4-BE49-F238E27FC236}">
                <a16:creationId xmlns:a16="http://schemas.microsoft.com/office/drawing/2014/main" id="{6458E44F-826F-9305-882F-6025F7CB3E16}"/>
              </a:ext>
            </a:extLst>
          </p:cNvPr>
          <p:cNvSpPr/>
          <p:nvPr/>
        </p:nvSpPr>
        <p:spPr>
          <a:xfrm>
            <a:off x="544506" y="2962875"/>
            <a:ext cx="689740" cy="2225691"/>
          </a:xfrm>
          <a:prstGeom prst="rect">
            <a:avLst/>
          </a:prstGeom>
          <a:solidFill>
            <a:srgbClr val="1485A0">
              <a:alpha val="85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eaVert" lIns="36000" tIns="36000" rIns="36000" bIns="36000" rtlCol="0" anchor="ctr"/>
          <a:lstStyle/>
          <a:p>
            <a:pPr algn="ctr"/>
            <a:r>
              <a:rPr kumimoji="1" lang="ja-JP" altLang="en-US" sz="1400" b="1">
                <a:solidFill>
                  <a:schemeClr val="bg1"/>
                </a:solidFill>
                <a:latin typeface="+mn-ea"/>
                <a:cs typeface="Hiragino Kaku Gothic Pro W3" charset="-128"/>
              </a:rPr>
              <a:t>消込取消</a:t>
            </a:r>
          </a:p>
        </p:txBody>
      </p:sp>
      <p:sp>
        <p:nvSpPr>
          <p:cNvPr id="17" name="正方形/長方形 16">
            <a:extLst>
              <a:ext uri="{FF2B5EF4-FFF2-40B4-BE49-F238E27FC236}">
                <a16:creationId xmlns:a16="http://schemas.microsoft.com/office/drawing/2014/main" id="{C5FC174C-5D98-DF30-A1CF-008D1CAA4A9D}"/>
              </a:ext>
            </a:extLst>
          </p:cNvPr>
          <p:cNvSpPr/>
          <p:nvPr/>
        </p:nvSpPr>
        <p:spPr>
          <a:xfrm>
            <a:off x="544506" y="1307972"/>
            <a:ext cx="689740" cy="1256190"/>
          </a:xfrm>
          <a:prstGeom prst="rect">
            <a:avLst/>
          </a:prstGeom>
          <a:solidFill>
            <a:srgbClr val="1485A0">
              <a:alpha val="85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eaVert" lIns="36000" tIns="36000" rIns="36000" bIns="36000" rtlCol="0" anchor="ctr"/>
          <a:lstStyle/>
          <a:p>
            <a:pPr algn="ctr"/>
            <a:r>
              <a:rPr lang="ja-JP" altLang="en-US" sz="1400" b="1">
                <a:solidFill>
                  <a:schemeClr val="bg1"/>
                </a:solidFill>
                <a:latin typeface="+mn-ea"/>
                <a:cs typeface="Hiragino Kaku Gothic Pro W3" charset="-128"/>
              </a:rPr>
              <a:t>入金消込</a:t>
            </a:r>
            <a:endParaRPr kumimoji="1" lang="ja-JP" altLang="en-US" sz="1400" b="1">
              <a:solidFill>
                <a:schemeClr val="bg1"/>
              </a:solidFill>
              <a:latin typeface="+mn-ea"/>
              <a:cs typeface="Hiragino Kaku Gothic Pro W3" charset="-128"/>
            </a:endParaRPr>
          </a:p>
        </p:txBody>
      </p:sp>
      <p:sp>
        <p:nvSpPr>
          <p:cNvPr id="18" name="正方形/長方形 17">
            <a:extLst>
              <a:ext uri="{FF2B5EF4-FFF2-40B4-BE49-F238E27FC236}">
                <a16:creationId xmlns:a16="http://schemas.microsoft.com/office/drawing/2014/main" id="{3A283363-6E07-49E1-E63B-28110F9EDDA2}"/>
              </a:ext>
            </a:extLst>
          </p:cNvPr>
          <p:cNvSpPr/>
          <p:nvPr/>
        </p:nvSpPr>
        <p:spPr>
          <a:xfrm>
            <a:off x="544506" y="5514033"/>
            <a:ext cx="689740" cy="992537"/>
          </a:xfrm>
          <a:prstGeom prst="rect">
            <a:avLst/>
          </a:prstGeom>
          <a:solidFill>
            <a:srgbClr val="1485A0">
              <a:alpha val="85000"/>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eaVert" lIns="36000" tIns="36000" rIns="36000" bIns="36000" rtlCol="0" anchor="ctr"/>
          <a:lstStyle/>
          <a:p>
            <a:pPr algn="ctr"/>
            <a:r>
              <a:rPr kumimoji="1" lang="ja-JP" altLang="en-US" sz="1400" b="1">
                <a:solidFill>
                  <a:schemeClr val="bg1"/>
                </a:solidFill>
                <a:latin typeface="+mn-ea"/>
                <a:cs typeface="Hiragino Kaku Gothic Pro W3" charset="-128"/>
              </a:rPr>
              <a:t>後続業務</a:t>
            </a:r>
          </a:p>
        </p:txBody>
      </p:sp>
      <p:cxnSp>
        <p:nvCxnSpPr>
          <p:cNvPr id="19" name="直線コネクタ 18">
            <a:extLst>
              <a:ext uri="{FF2B5EF4-FFF2-40B4-BE49-F238E27FC236}">
                <a16:creationId xmlns:a16="http://schemas.microsoft.com/office/drawing/2014/main" id="{5B35018F-7DE1-AAED-9139-CC741FBCF202}"/>
              </a:ext>
            </a:extLst>
          </p:cNvPr>
          <p:cNvCxnSpPr>
            <a:cxnSpLocks/>
          </p:cNvCxnSpPr>
          <p:nvPr/>
        </p:nvCxnSpPr>
        <p:spPr>
          <a:xfrm>
            <a:off x="1279494" y="5352035"/>
            <a:ext cx="10368000"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67" name="フローチャート: 書類 66">
            <a:extLst>
              <a:ext uri="{FF2B5EF4-FFF2-40B4-BE49-F238E27FC236}">
                <a16:creationId xmlns:a16="http://schemas.microsoft.com/office/drawing/2014/main" id="{5FD4024B-5050-1EC5-C999-5609D98B9D41}"/>
              </a:ext>
            </a:extLst>
          </p:cNvPr>
          <p:cNvSpPr/>
          <p:nvPr/>
        </p:nvSpPr>
        <p:spPr>
          <a:xfrm>
            <a:off x="3017100" y="1847110"/>
            <a:ext cx="1224000" cy="397015"/>
          </a:xfrm>
          <a:prstGeom prst="flowChartDocumen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100">
                <a:solidFill>
                  <a:schemeClr val="accent4">
                    <a:lumMod val="65000"/>
                    <a:lumOff val="35000"/>
                  </a:schemeClr>
                </a:solidFill>
                <a:latin typeface="+mn-ea"/>
                <a:cs typeface="Hiragino Kaku Gothic Pro W3" charset="-128"/>
              </a:rPr>
              <a:t>債権</a:t>
            </a:r>
            <a:r>
              <a:rPr lang="en-US" altLang="ja-JP" sz="1100">
                <a:solidFill>
                  <a:schemeClr val="accent4">
                    <a:lumMod val="65000"/>
                    <a:lumOff val="35000"/>
                  </a:schemeClr>
                </a:solidFill>
                <a:latin typeface="+mn-ea"/>
                <a:cs typeface="Hiragino Kaku Gothic Pro W3" charset="-128"/>
              </a:rPr>
              <a:t>(</a:t>
            </a:r>
            <a:r>
              <a:rPr lang="ja-JP" altLang="en-US" sz="1100" b="1">
                <a:solidFill>
                  <a:schemeClr val="accent4">
                    <a:lumMod val="65000"/>
                    <a:lumOff val="35000"/>
                  </a:schemeClr>
                </a:solidFill>
                <a:latin typeface="+mn-ea"/>
                <a:cs typeface="Hiragino Kaku Gothic Pro W3" charset="-128"/>
              </a:rPr>
              <a:t>消込済</a:t>
            </a:r>
            <a:r>
              <a:rPr lang="en-US" altLang="ja-JP" sz="1100">
                <a:solidFill>
                  <a:schemeClr val="accent4">
                    <a:lumMod val="65000"/>
                    <a:lumOff val="35000"/>
                  </a:schemeClr>
                </a:solidFill>
                <a:latin typeface="+mn-ea"/>
                <a:cs typeface="Hiragino Kaku Gothic Pro W3" charset="-128"/>
              </a:rPr>
              <a:t>)</a:t>
            </a:r>
          </a:p>
        </p:txBody>
      </p:sp>
      <p:sp>
        <p:nvSpPr>
          <p:cNvPr id="68" name="四角形: 角を丸くする 67">
            <a:extLst>
              <a:ext uri="{FF2B5EF4-FFF2-40B4-BE49-F238E27FC236}">
                <a16:creationId xmlns:a16="http://schemas.microsoft.com/office/drawing/2014/main" id="{58C67DBF-FCBE-BB59-7816-B5F2537A8B8B}"/>
              </a:ext>
            </a:extLst>
          </p:cNvPr>
          <p:cNvSpPr/>
          <p:nvPr/>
        </p:nvSpPr>
        <p:spPr>
          <a:xfrm rot="1800000">
            <a:off x="3719673" y="1763078"/>
            <a:ext cx="728639" cy="204610"/>
          </a:xfrm>
          <a:prstGeom prst="roundRect">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100">
                <a:solidFill>
                  <a:schemeClr val="accent4">
                    <a:lumMod val="65000"/>
                    <a:lumOff val="35000"/>
                  </a:schemeClr>
                </a:solidFill>
                <a:latin typeface="+mn-ea"/>
                <a:cs typeface="Hiragino Kaku Gothic Pro W3" charset="-128"/>
              </a:rPr>
              <a:t>請求ロック</a:t>
            </a:r>
          </a:p>
        </p:txBody>
      </p:sp>
      <p:sp>
        <p:nvSpPr>
          <p:cNvPr id="71" name="フローチャート: 書類 70">
            <a:extLst>
              <a:ext uri="{FF2B5EF4-FFF2-40B4-BE49-F238E27FC236}">
                <a16:creationId xmlns:a16="http://schemas.microsoft.com/office/drawing/2014/main" id="{8CC91277-CDDE-4FB2-93F4-AAD3D0A3F9F1}"/>
              </a:ext>
            </a:extLst>
          </p:cNvPr>
          <p:cNvSpPr/>
          <p:nvPr/>
        </p:nvSpPr>
        <p:spPr>
          <a:xfrm>
            <a:off x="3017100" y="3863494"/>
            <a:ext cx="1224000" cy="397015"/>
          </a:xfrm>
          <a:prstGeom prst="flowChartDocumen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100">
                <a:solidFill>
                  <a:schemeClr val="accent4">
                    <a:lumMod val="65000"/>
                    <a:lumOff val="35000"/>
                  </a:schemeClr>
                </a:solidFill>
                <a:latin typeface="+mn-ea"/>
                <a:cs typeface="Hiragino Kaku Gothic Pro W3" charset="-128"/>
              </a:rPr>
              <a:t>債権</a:t>
            </a:r>
            <a:r>
              <a:rPr lang="en-US" altLang="ja-JP" sz="1100">
                <a:solidFill>
                  <a:schemeClr val="accent4">
                    <a:lumMod val="65000"/>
                    <a:lumOff val="35000"/>
                  </a:schemeClr>
                </a:solidFill>
                <a:latin typeface="+mn-ea"/>
                <a:cs typeface="Hiragino Kaku Gothic Pro W3" charset="-128"/>
              </a:rPr>
              <a:t>(</a:t>
            </a:r>
            <a:r>
              <a:rPr lang="ja-JP" altLang="en-US" sz="1100" b="1">
                <a:solidFill>
                  <a:srgbClr val="3797AE"/>
                </a:solidFill>
                <a:latin typeface="+mn-ea"/>
                <a:cs typeface="Hiragino Kaku Gothic Pro W3" charset="-128"/>
              </a:rPr>
              <a:t>未消込</a:t>
            </a:r>
            <a:r>
              <a:rPr lang="en-US" altLang="ja-JP" sz="1100">
                <a:solidFill>
                  <a:schemeClr val="accent4">
                    <a:lumMod val="65000"/>
                    <a:lumOff val="35000"/>
                  </a:schemeClr>
                </a:solidFill>
                <a:latin typeface="+mn-ea"/>
                <a:cs typeface="Hiragino Kaku Gothic Pro W3" charset="-128"/>
              </a:rPr>
              <a:t>)</a:t>
            </a:r>
          </a:p>
        </p:txBody>
      </p:sp>
      <p:sp>
        <p:nvSpPr>
          <p:cNvPr id="72" name="四角形: 角を丸くする 71">
            <a:extLst>
              <a:ext uri="{FF2B5EF4-FFF2-40B4-BE49-F238E27FC236}">
                <a16:creationId xmlns:a16="http://schemas.microsoft.com/office/drawing/2014/main" id="{885D8246-AC8E-95F6-6CC6-58BB92A8C67F}"/>
              </a:ext>
            </a:extLst>
          </p:cNvPr>
          <p:cNvSpPr/>
          <p:nvPr/>
        </p:nvSpPr>
        <p:spPr>
          <a:xfrm rot="1800000">
            <a:off x="3719673" y="3791587"/>
            <a:ext cx="728639" cy="204610"/>
          </a:xfrm>
          <a:prstGeom prst="roundRect">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ja-JP" altLang="en-US" sz="1100">
                <a:solidFill>
                  <a:srgbClr val="3797AE"/>
                </a:solidFill>
                <a:latin typeface="+mn-ea"/>
                <a:cs typeface="Hiragino Kaku Gothic Pro W3" charset="-128"/>
              </a:rPr>
              <a:t>ロック解除</a:t>
            </a:r>
          </a:p>
        </p:txBody>
      </p:sp>
      <p:grpSp>
        <p:nvGrpSpPr>
          <p:cNvPr id="76" name="グループ化 75">
            <a:extLst>
              <a:ext uri="{FF2B5EF4-FFF2-40B4-BE49-F238E27FC236}">
                <a16:creationId xmlns:a16="http://schemas.microsoft.com/office/drawing/2014/main" id="{E409428E-B8C7-046F-9D9A-197C08615D68}"/>
              </a:ext>
            </a:extLst>
          </p:cNvPr>
          <p:cNvGrpSpPr/>
          <p:nvPr/>
        </p:nvGrpSpPr>
        <p:grpSpPr>
          <a:xfrm>
            <a:off x="8018148" y="4489926"/>
            <a:ext cx="684334" cy="803102"/>
            <a:chOff x="8445722" y="4375147"/>
            <a:chExt cx="684334" cy="803102"/>
          </a:xfrm>
        </p:grpSpPr>
        <p:pic>
          <p:nvPicPr>
            <p:cNvPr id="73" name="グラフィックス 72">
              <a:extLst>
                <a:ext uri="{FF2B5EF4-FFF2-40B4-BE49-F238E27FC236}">
                  <a16:creationId xmlns:a16="http://schemas.microsoft.com/office/drawing/2014/main" id="{3B437E49-C244-949B-6826-53EC0A2BC44B}"/>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45722" y="4565313"/>
              <a:ext cx="380331" cy="380331"/>
            </a:xfrm>
            <a:prstGeom prst="rect">
              <a:avLst/>
            </a:prstGeom>
          </p:spPr>
        </p:pic>
        <p:pic>
          <p:nvPicPr>
            <p:cNvPr id="74" name="グラフィックス 73">
              <a:extLst>
                <a:ext uri="{FF2B5EF4-FFF2-40B4-BE49-F238E27FC236}">
                  <a16:creationId xmlns:a16="http://schemas.microsoft.com/office/drawing/2014/main" id="{ED19D0D1-3CB6-42E4-AB87-92452DA7915B}"/>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749725" y="4375147"/>
              <a:ext cx="380331" cy="380331"/>
            </a:xfrm>
            <a:prstGeom prst="rect">
              <a:avLst/>
            </a:prstGeom>
          </p:spPr>
        </p:pic>
        <p:sp>
          <p:nvSpPr>
            <p:cNvPr id="75" name="正方形/長方形 74">
              <a:extLst>
                <a:ext uri="{FF2B5EF4-FFF2-40B4-BE49-F238E27FC236}">
                  <a16:creationId xmlns:a16="http://schemas.microsoft.com/office/drawing/2014/main" id="{9794B73A-F39F-E8B9-56D7-C1B03E877FF2}"/>
                </a:ext>
              </a:extLst>
            </p:cNvPr>
            <p:cNvSpPr/>
            <p:nvPr/>
          </p:nvSpPr>
          <p:spPr>
            <a:xfrm>
              <a:off x="8600917" y="4982452"/>
              <a:ext cx="373945" cy="195797"/>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i="0" u="none" strike="noStrike" kern="1200" cap="none" spc="0" normalizeH="0" baseline="0" noProof="0">
                  <a:ln>
                    <a:noFill/>
                  </a:ln>
                  <a:solidFill>
                    <a:srgbClr val="000000">
                      <a:lumMod val="65000"/>
                      <a:lumOff val="35000"/>
                    </a:srgbClr>
                  </a:solidFill>
                  <a:effectLst/>
                  <a:uLnTx/>
                  <a:uFillTx/>
                  <a:latin typeface="Meiryo UI"/>
                  <a:ea typeface="Meiryo UI"/>
                  <a:cs typeface="+mn-cs"/>
                </a:rPr>
                <a:t>経理</a:t>
              </a:r>
            </a:p>
          </p:txBody>
        </p:sp>
      </p:grpSp>
      <p:sp>
        <p:nvSpPr>
          <p:cNvPr id="79" name="正方形/長方形 78">
            <a:extLst>
              <a:ext uri="{FF2B5EF4-FFF2-40B4-BE49-F238E27FC236}">
                <a16:creationId xmlns:a16="http://schemas.microsoft.com/office/drawing/2014/main" id="{2D86E0C0-9C8C-2815-C6CF-7FBF95DB6428}"/>
              </a:ext>
            </a:extLst>
          </p:cNvPr>
          <p:cNvSpPr/>
          <p:nvPr/>
        </p:nvSpPr>
        <p:spPr>
          <a:xfrm>
            <a:off x="9035822" y="2962875"/>
            <a:ext cx="2628000" cy="2225691"/>
          </a:xfrm>
          <a:prstGeom prst="rect">
            <a:avLst/>
          </a:prstGeom>
          <a:solidFill>
            <a:schemeClr val="bg1"/>
          </a:solidFill>
          <a:ln w="9525">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216000" indent="-171450">
              <a:spcBef>
                <a:spcPts val="600"/>
              </a:spcBef>
              <a:buFont typeface="Wingdings" panose="05000000000000000000" pitchFamily="2" charset="2"/>
              <a:buChar char="ü"/>
            </a:pPr>
            <a:r>
              <a:rPr kumimoji="1" lang="ja-JP" altLang="en-US" sz="1200" b="1">
                <a:solidFill>
                  <a:schemeClr val="accent4">
                    <a:lumMod val="65000"/>
                    <a:lumOff val="35000"/>
                  </a:schemeClr>
                </a:solidFill>
                <a:latin typeface="+mn-ea"/>
                <a:cs typeface="Hiragino Kaku Gothic Pro W3" charset="-128"/>
              </a:rPr>
              <a:t>基になる消込伝票が存在しない</a:t>
            </a:r>
            <a:r>
              <a:rPr kumimoji="1" lang="ja-JP" altLang="en-US" sz="1200">
                <a:solidFill>
                  <a:schemeClr val="accent4">
                    <a:lumMod val="65000"/>
                    <a:lumOff val="35000"/>
                  </a:schemeClr>
                </a:solidFill>
                <a:latin typeface="+mn-ea"/>
                <a:cs typeface="Hiragino Kaku Gothic Pro W3" charset="-128"/>
              </a:rPr>
              <a:t>ため、本ツールにより</a:t>
            </a:r>
            <a:r>
              <a:rPr kumimoji="1" lang="ja-JP" altLang="en-US" sz="1200" b="1">
                <a:solidFill>
                  <a:schemeClr val="accent4">
                    <a:lumMod val="65000"/>
                    <a:lumOff val="35000"/>
                  </a:schemeClr>
                </a:solidFill>
                <a:latin typeface="+mn-ea"/>
                <a:cs typeface="Hiragino Kaku Gothic Pro W3" charset="-128"/>
              </a:rPr>
              <a:t>仕訳ファイル（消込取消伝票）を作成</a:t>
            </a:r>
            <a:r>
              <a:rPr lang="ja-JP" altLang="en-US" sz="1200" b="1">
                <a:solidFill>
                  <a:schemeClr val="accent4">
                    <a:lumMod val="65000"/>
                    <a:lumOff val="35000"/>
                  </a:schemeClr>
                </a:solidFill>
                <a:latin typeface="+mn-ea"/>
                <a:cs typeface="Hiragino Kaku Gothic Pro W3" charset="-128"/>
              </a:rPr>
              <a:t>し、</a:t>
            </a:r>
            <a:r>
              <a:rPr lang="en-US" altLang="ja-JP" sz="1200">
                <a:solidFill>
                  <a:schemeClr val="accent4">
                    <a:lumMod val="65000"/>
                    <a:lumOff val="35000"/>
                  </a:schemeClr>
                </a:solidFill>
                <a:latin typeface="+mn-ea"/>
                <a:cs typeface="Hiragino Kaku Gothic Pro W3" charset="-128"/>
              </a:rPr>
              <a:t>SAP</a:t>
            </a:r>
            <a:r>
              <a:rPr lang="ja-JP" altLang="en-US" sz="1200">
                <a:solidFill>
                  <a:schemeClr val="accent4">
                    <a:lumMod val="65000"/>
                    <a:lumOff val="35000"/>
                  </a:schemeClr>
                </a:solidFill>
                <a:latin typeface="+mn-ea"/>
                <a:cs typeface="Hiragino Kaku Gothic Pro W3" charset="-128"/>
              </a:rPr>
              <a:t>に</a:t>
            </a:r>
            <a:r>
              <a:rPr kumimoji="1" lang="ja-JP" altLang="en-US" sz="1200">
                <a:solidFill>
                  <a:schemeClr val="accent4">
                    <a:lumMod val="65000"/>
                    <a:lumOff val="35000"/>
                  </a:schemeClr>
                </a:solidFill>
                <a:latin typeface="+mn-ea"/>
                <a:cs typeface="Hiragino Kaku Gothic Pro W3" charset="-128"/>
              </a:rPr>
              <a:t>登録することで</a:t>
            </a:r>
            <a:r>
              <a:rPr lang="ja-JP" altLang="en-US" sz="1200">
                <a:solidFill>
                  <a:schemeClr val="accent4">
                    <a:lumMod val="65000"/>
                    <a:lumOff val="35000"/>
                  </a:schemeClr>
                </a:solidFill>
                <a:latin typeface="+mn-ea"/>
                <a:cs typeface="Hiragino Kaku Gothic Pro W3" charset="-128"/>
              </a:rPr>
              <a:t>請求ロックが解除される</a:t>
            </a:r>
            <a:endParaRPr lang="en-US" altLang="ja-JP" sz="1200">
              <a:solidFill>
                <a:schemeClr val="accent4">
                  <a:lumMod val="65000"/>
                  <a:lumOff val="35000"/>
                </a:schemeClr>
              </a:solidFill>
              <a:latin typeface="+mn-ea"/>
              <a:cs typeface="Hiragino Kaku Gothic Pro W3" charset="-128"/>
            </a:endParaRPr>
          </a:p>
        </p:txBody>
      </p:sp>
      <p:sp>
        <p:nvSpPr>
          <p:cNvPr id="101" name="正方形/長方形 100">
            <a:extLst>
              <a:ext uri="{FF2B5EF4-FFF2-40B4-BE49-F238E27FC236}">
                <a16:creationId xmlns:a16="http://schemas.microsoft.com/office/drawing/2014/main" id="{E478FE81-FC14-6F42-102C-28BB46AE1149}"/>
              </a:ext>
            </a:extLst>
          </p:cNvPr>
          <p:cNvSpPr/>
          <p:nvPr/>
        </p:nvSpPr>
        <p:spPr>
          <a:xfrm>
            <a:off x="9035822" y="1307867"/>
            <a:ext cx="2628000" cy="1256400"/>
          </a:xfrm>
          <a:prstGeom prst="rect">
            <a:avLst/>
          </a:prstGeom>
          <a:solidFill>
            <a:schemeClr val="bg1"/>
          </a:solidFill>
          <a:ln w="9525">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216000" indent="-171450">
              <a:spcBef>
                <a:spcPts val="600"/>
              </a:spcBef>
              <a:buFont typeface="Wingdings" panose="05000000000000000000" pitchFamily="2" charset="2"/>
              <a:buChar char="ü"/>
            </a:pPr>
            <a:r>
              <a:rPr lang="ja-JP" altLang="en-US" sz="1200">
                <a:solidFill>
                  <a:schemeClr val="accent4">
                    <a:lumMod val="65000"/>
                    <a:lumOff val="35000"/>
                  </a:schemeClr>
                </a:solidFill>
                <a:latin typeface="+mn-ea"/>
                <a:cs typeface="Hiragino Kaku Gothic Pro W3" charset="-128"/>
              </a:rPr>
              <a:t>消込済債権は</a:t>
            </a:r>
            <a:r>
              <a:rPr lang="en-US" altLang="ja-JP" sz="1200">
                <a:solidFill>
                  <a:schemeClr val="accent4">
                    <a:lumMod val="65000"/>
                    <a:lumOff val="35000"/>
                  </a:schemeClr>
                </a:solidFill>
                <a:latin typeface="+mn-ea"/>
                <a:cs typeface="Hiragino Kaku Gothic Pro W3" charset="-128"/>
              </a:rPr>
              <a:t>Neo</a:t>
            </a:r>
            <a:r>
              <a:rPr lang="ja-JP" altLang="en-US" sz="1200">
                <a:solidFill>
                  <a:schemeClr val="accent4">
                    <a:lumMod val="65000"/>
                    <a:lumOff val="35000"/>
                  </a:schemeClr>
                </a:solidFill>
                <a:latin typeface="+mn-ea"/>
                <a:cs typeface="Hiragino Kaku Gothic Pro W3" charset="-128"/>
              </a:rPr>
              <a:t>上でロックされているため、請求額変更等を行うためには</a:t>
            </a:r>
            <a:r>
              <a:rPr lang="ja-JP" altLang="en-US" sz="1200" b="1">
                <a:solidFill>
                  <a:schemeClr val="accent4">
                    <a:lumMod val="65000"/>
                    <a:lumOff val="35000"/>
                  </a:schemeClr>
                </a:solidFill>
                <a:latin typeface="+mn-ea"/>
                <a:cs typeface="Hiragino Kaku Gothic Pro W3" charset="-128"/>
              </a:rPr>
              <a:t>ロック解除が必要</a:t>
            </a:r>
            <a:endParaRPr lang="en-US" altLang="ja-JP" sz="1200" b="1">
              <a:solidFill>
                <a:schemeClr val="accent4">
                  <a:lumMod val="65000"/>
                  <a:lumOff val="35000"/>
                </a:schemeClr>
              </a:solidFill>
              <a:latin typeface="+mn-ea"/>
              <a:cs typeface="Hiragino Kaku Gothic Pro W3" charset="-128"/>
            </a:endParaRPr>
          </a:p>
          <a:p>
            <a:pPr marL="216000" indent="-171450">
              <a:spcBef>
                <a:spcPts val="600"/>
              </a:spcBef>
              <a:buFont typeface="Wingdings" panose="05000000000000000000" pitchFamily="2" charset="2"/>
              <a:buChar char="ü"/>
            </a:pPr>
            <a:r>
              <a:rPr kumimoji="1" lang="ja-JP" altLang="en-US" sz="1200">
                <a:solidFill>
                  <a:schemeClr val="accent4">
                    <a:lumMod val="65000"/>
                    <a:lumOff val="35000"/>
                  </a:schemeClr>
                </a:solidFill>
                <a:latin typeface="+mn-ea"/>
                <a:cs typeface="Hiragino Kaku Gothic Pro W3" charset="-128"/>
              </a:rPr>
              <a:t>移行制約により、</a:t>
            </a:r>
            <a:r>
              <a:rPr kumimoji="1" lang="en-US" altLang="ja-JP" sz="1200">
                <a:solidFill>
                  <a:schemeClr val="accent4">
                    <a:lumMod val="65000"/>
                    <a:lumOff val="35000"/>
                  </a:schemeClr>
                </a:solidFill>
                <a:latin typeface="+mn-ea"/>
                <a:cs typeface="Hiragino Kaku Gothic Pro W3" charset="-128"/>
              </a:rPr>
              <a:t>SAP</a:t>
            </a:r>
            <a:r>
              <a:rPr kumimoji="1" lang="ja-JP" altLang="en-US" sz="1200">
                <a:solidFill>
                  <a:schemeClr val="accent4">
                    <a:lumMod val="65000"/>
                    <a:lumOff val="35000"/>
                  </a:schemeClr>
                </a:solidFill>
                <a:latin typeface="+mn-ea"/>
                <a:cs typeface="Hiragino Kaku Gothic Pro W3" charset="-128"/>
              </a:rPr>
              <a:t>上に</a:t>
            </a:r>
            <a:r>
              <a:rPr kumimoji="1" lang="ja-JP" altLang="en-US" sz="1200" b="1">
                <a:solidFill>
                  <a:schemeClr val="accent4">
                    <a:lumMod val="65000"/>
                    <a:lumOff val="35000"/>
                  </a:schemeClr>
                </a:solidFill>
                <a:latin typeface="+mn-ea"/>
                <a:cs typeface="Hiragino Kaku Gothic Pro W3" charset="-128"/>
              </a:rPr>
              <a:t>消込済債権データが存在しな</a:t>
            </a:r>
            <a:r>
              <a:rPr lang="ja-JP" altLang="en-US" sz="1200" b="1">
                <a:solidFill>
                  <a:schemeClr val="accent4">
                    <a:lumMod val="65000"/>
                    <a:lumOff val="35000"/>
                  </a:schemeClr>
                </a:solidFill>
                <a:latin typeface="+mn-ea"/>
                <a:cs typeface="Hiragino Kaku Gothic Pro W3" charset="-128"/>
              </a:rPr>
              <a:t>い</a:t>
            </a:r>
            <a:endParaRPr lang="en-US" altLang="ja-JP" sz="1200" b="1">
              <a:solidFill>
                <a:schemeClr val="accent4">
                  <a:lumMod val="65000"/>
                  <a:lumOff val="35000"/>
                </a:schemeClr>
              </a:solidFill>
              <a:latin typeface="+mn-ea"/>
              <a:cs typeface="Hiragino Kaku Gothic Pro W3" charset="-128"/>
            </a:endParaRPr>
          </a:p>
        </p:txBody>
      </p:sp>
      <p:sp>
        <p:nvSpPr>
          <p:cNvPr id="102" name="乗算記号 101">
            <a:extLst>
              <a:ext uri="{FF2B5EF4-FFF2-40B4-BE49-F238E27FC236}">
                <a16:creationId xmlns:a16="http://schemas.microsoft.com/office/drawing/2014/main" id="{15D98A87-349B-83F0-D77B-4118B90E3381}"/>
              </a:ext>
            </a:extLst>
          </p:cNvPr>
          <p:cNvSpPr/>
          <p:nvPr/>
        </p:nvSpPr>
        <p:spPr>
          <a:xfrm>
            <a:off x="2088519" y="1763039"/>
            <a:ext cx="613206" cy="613206"/>
          </a:xfrm>
          <a:prstGeom prst="mathMultiply">
            <a:avLst>
              <a:gd name="adj1" fmla="val 15354"/>
            </a:avLst>
          </a:prstGeom>
          <a:solidFill>
            <a:srgbClr val="FEE8E9"/>
          </a:solidFill>
          <a:ln w="50800">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endParaRPr kumimoji="1" lang="ja-JP" altLang="en-US" sz="1400">
              <a:solidFill>
                <a:schemeClr val="accent4">
                  <a:lumMod val="65000"/>
                  <a:lumOff val="35000"/>
                </a:schemeClr>
              </a:solidFill>
              <a:latin typeface="+mn-ea"/>
              <a:cs typeface="Hiragino Kaku Gothic Pro W3" charset="-128"/>
            </a:endParaRPr>
          </a:p>
        </p:txBody>
      </p:sp>
      <p:pic>
        <p:nvPicPr>
          <p:cNvPr id="103" name="グラフィックス 102">
            <a:extLst>
              <a:ext uri="{FF2B5EF4-FFF2-40B4-BE49-F238E27FC236}">
                <a16:creationId xmlns:a16="http://schemas.microsoft.com/office/drawing/2014/main" id="{CB943F2A-C5E9-15A5-6C67-36FFF98E9F49}"/>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481032" y="1802551"/>
            <a:ext cx="380331" cy="380331"/>
          </a:xfrm>
          <a:prstGeom prst="rect">
            <a:avLst/>
          </a:prstGeom>
        </p:spPr>
      </p:pic>
      <p:sp>
        <p:nvSpPr>
          <p:cNvPr id="104" name="正方形/長方形 103">
            <a:extLst>
              <a:ext uri="{FF2B5EF4-FFF2-40B4-BE49-F238E27FC236}">
                <a16:creationId xmlns:a16="http://schemas.microsoft.com/office/drawing/2014/main" id="{AFE2DED2-5C50-3625-1DCC-9F61FEDAF07C}"/>
              </a:ext>
            </a:extLst>
          </p:cNvPr>
          <p:cNvSpPr/>
          <p:nvPr/>
        </p:nvSpPr>
        <p:spPr>
          <a:xfrm>
            <a:off x="1476541" y="2235366"/>
            <a:ext cx="373945" cy="195797"/>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i="0" u="none" strike="noStrike" kern="1200" cap="none" spc="0" normalizeH="0" baseline="0" noProof="0">
                <a:ln>
                  <a:noFill/>
                </a:ln>
                <a:solidFill>
                  <a:srgbClr val="000000">
                    <a:lumMod val="65000"/>
                    <a:lumOff val="35000"/>
                  </a:srgbClr>
                </a:solidFill>
                <a:effectLst/>
                <a:uLnTx/>
                <a:uFillTx/>
                <a:latin typeface="Meiryo UI"/>
                <a:ea typeface="Meiryo UI"/>
                <a:cs typeface="+mn-cs"/>
              </a:rPr>
              <a:t>事業</a:t>
            </a:r>
          </a:p>
        </p:txBody>
      </p:sp>
      <p:cxnSp>
        <p:nvCxnSpPr>
          <p:cNvPr id="105" name="直線矢印コネクタ 104">
            <a:extLst>
              <a:ext uri="{FF2B5EF4-FFF2-40B4-BE49-F238E27FC236}">
                <a16:creationId xmlns:a16="http://schemas.microsoft.com/office/drawing/2014/main" id="{D295A1C7-BEB3-D262-5D6E-628AEDC45F6A}"/>
              </a:ext>
            </a:extLst>
          </p:cNvPr>
          <p:cNvCxnSpPr>
            <a:cxnSpLocks/>
          </p:cNvCxnSpPr>
          <p:nvPr/>
        </p:nvCxnSpPr>
        <p:spPr>
          <a:xfrm>
            <a:off x="1893247" y="2060300"/>
            <a:ext cx="1116000" cy="0"/>
          </a:xfrm>
          <a:prstGeom prst="straightConnector1">
            <a:avLst/>
          </a:prstGeom>
          <a:ln>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10" name="フローチャート: 結合子 109">
            <a:extLst>
              <a:ext uri="{FF2B5EF4-FFF2-40B4-BE49-F238E27FC236}">
                <a16:creationId xmlns:a16="http://schemas.microsoft.com/office/drawing/2014/main" id="{54213408-6D1C-37CF-13F6-BD8155F0AB0C}"/>
              </a:ext>
            </a:extLst>
          </p:cNvPr>
          <p:cNvSpPr/>
          <p:nvPr/>
        </p:nvSpPr>
        <p:spPr>
          <a:xfrm>
            <a:off x="2075502" y="5877632"/>
            <a:ext cx="413087" cy="413087"/>
          </a:xfrm>
          <a:prstGeom prst="flowChartConnector">
            <a:avLst/>
          </a:prstGeom>
          <a:noFill/>
          <a:ln w="76200">
            <a:solidFill>
              <a:srgbClr val="C7D3DF"/>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endParaRPr kumimoji="1" lang="ja-JP" altLang="en-US" sz="1400">
              <a:solidFill>
                <a:schemeClr val="accent4">
                  <a:lumMod val="65000"/>
                  <a:lumOff val="35000"/>
                </a:schemeClr>
              </a:solidFill>
              <a:latin typeface="+mn-ea"/>
              <a:cs typeface="Hiragino Kaku Gothic Pro W3" charset="-128"/>
            </a:endParaRPr>
          </a:p>
        </p:txBody>
      </p:sp>
      <p:pic>
        <p:nvPicPr>
          <p:cNvPr id="111" name="グラフィックス 110">
            <a:extLst>
              <a:ext uri="{FF2B5EF4-FFF2-40B4-BE49-F238E27FC236}">
                <a16:creationId xmlns:a16="http://schemas.microsoft.com/office/drawing/2014/main" id="{20EF60A7-C7C3-241B-94AF-954466D4A084}"/>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481032" y="5803972"/>
            <a:ext cx="380331" cy="380331"/>
          </a:xfrm>
          <a:prstGeom prst="rect">
            <a:avLst/>
          </a:prstGeom>
        </p:spPr>
      </p:pic>
      <p:sp>
        <p:nvSpPr>
          <p:cNvPr id="113" name="正方形/長方形 112">
            <a:extLst>
              <a:ext uri="{FF2B5EF4-FFF2-40B4-BE49-F238E27FC236}">
                <a16:creationId xmlns:a16="http://schemas.microsoft.com/office/drawing/2014/main" id="{C887339D-C3F1-63A6-F31F-54142716060A}"/>
              </a:ext>
            </a:extLst>
          </p:cNvPr>
          <p:cNvSpPr/>
          <p:nvPr/>
        </p:nvSpPr>
        <p:spPr>
          <a:xfrm>
            <a:off x="1476541" y="6236787"/>
            <a:ext cx="373945" cy="195797"/>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i="0" u="none" strike="noStrike" kern="1200" cap="none" spc="0" normalizeH="0" baseline="0" noProof="0">
                <a:ln>
                  <a:noFill/>
                </a:ln>
                <a:solidFill>
                  <a:srgbClr val="000000">
                    <a:lumMod val="65000"/>
                    <a:lumOff val="35000"/>
                  </a:srgbClr>
                </a:solidFill>
                <a:effectLst/>
                <a:uLnTx/>
                <a:uFillTx/>
                <a:latin typeface="Meiryo UI"/>
                <a:ea typeface="Meiryo UI"/>
                <a:cs typeface="+mn-cs"/>
              </a:rPr>
              <a:t>事業</a:t>
            </a:r>
          </a:p>
        </p:txBody>
      </p:sp>
      <p:cxnSp>
        <p:nvCxnSpPr>
          <p:cNvPr id="114" name="直線矢印コネクタ 113">
            <a:extLst>
              <a:ext uri="{FF2B5EF4-FFF2-40B4-BE49-F238E27FC236}">
                <a16:creationId xmlns:a16="http://schemas.microsoft.com/office/drawing/2014/main" id="{75DBE965-AC25-877E-41E8-BC3C37928D45}"/>
              </a:ext>
            </a:extLst>
          </p:cNvPr>
          <p:cNvCxnSpPr>
            <a:cxnSpLocks/>
          </p:cNvCxnSpPr>
          <p:nvPr/>
        </p:nvCxnSpPr>
        <p:spPr>
          <a:xfrm>
            <a:off x="1893247" y="6080650"/>
            <a:ext cx="828000" cy="0"/>
          </a:xfrm>
          <a:prstGeom prst="straightConnector1">
            <a:avLst/>
          </a:prstGeom>
          <a:ln>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6" name="直線矢印コネクタ 115">
            <a:extLst>
              <a:ext uri="{FF2B5EF4-FFF2-40B4-BE49-F238E27FC236}">
                <a16:creationId xmlns:a16="http://schemas.microsoft.com/office/drawing/2014/main" id="{21B21DF9-7A87-7E40-30AF-9A73A68091E0}"/>
              </a:ext>
            </a:extLst>
          </p:cNvPr>
          <p:cNvCxnSpPr>
            <a:cxnSpLocks/>
          </p:cNvCxnSpPr>
          <p:nvPr/>
        </p:nvCxnSpPr>
        <p:spPr>
          <a:xfrm flipV="1">
            <a:off x="8398478" y="4133915"/>
            <a:ext cx="0" cy="324000"/>
          </a:xfrm>
          <a:prstGeom prst="straightConnector1">
            <a:avLst/>
          </a:prstGeom>
          <a:ln>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18" name="フローチャート: 書類 117">
            <a:extLst>
              <a:ext uri="{FF2B5EF4-FFF2-40B4-BE49-F238E27FC236}">
                <a16:creationId xmlns:a16="http://schemas.microsoft.com/office/drawing/2014/main" id="{0C531449-27F5-5E50-714C-DF406415FE11}"/>
              </a:ext>
            </a:extLst>
          </p:cNvPr>
          <p:cNvSpPr/>
          <p:nvPr/>
        </p:nvSpPr>
        <p:spPr>
          <a:xfrm>
            <a:off x="5317826" y="5706709"/>
            <a:ext cx="1044000" cy="468000"/>
          </a:xfrm>
          <a:prstGeom prst="flowChartDocumen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100" b="1">
                <a:solidFill>
                  <a:schemeClr val="accent4">
                    <a:lumMod val="65000"/>
                    <a:lumOff val="35000"/>
                  </a:schemeClr>
                </a:solidFill>
                <a:latin typeface="+mn-ea"/>
                <a:cs typeface="Hiragino Kaku Gothic Pro W3" charset="-128"/>
              </a:rPr>
              <a:t>消込取消伝票</a:t>
            </a:r>
            <a:endParaRPr lang="en-US" altLang="ja-JP" sz="1100" b="1">
              <a:solidFill>
                <a:schemeClr val="accent4">
                  <a:lumMod val="65000"/>
                  <a:lumOff val="35000"/>
                </a:schemeClr>
              </a:solidFill>
              <a:latin typeface="+mn-ea"/>
              <a:cs typeface="Hiragino Kaku Gothic Pro W3" charset="-128"/>
            </a:endParaRPr>
          </a:p>
          <a:p>
            <a:pPr algn="ctr"/>
            <a:r>
              <a:rPr lang="ja-JP" altLang="en-US" sz="1000">
                <a:solidFill>
                  <a:schemeClr val="accent4">
                    <a:lumMod val="65000"/>
                    <a:lumOff val="35000"/>
                  </a:schemeClr>
                </a:solidFill>
                <a:latin typeface="+mn-ea"/>
                <a:cs typeface="Hiragino Kaku Gothic Pro W3" charset="-128"/>
              </a:rPr>
              <a:t>売掛金</a:t>
            </a:r>
            <a:r>
              <a:rPr lang="en-US" altLang="ja-JP" sz="1000" baseline="30000">
                <a:solidFill>
                  <a:schemeClr val="accent4">
                    <a:lumMod val="65000"/>
                    <a:lumOff val="35000"/>
                  </a:schemeClr>
                </a:solidFill>
                <a:latin typeface="+mn-ea"/>
                <a:cs typeface="Hiragino Kaku Gothic Pro W3" charset="-128"/>
              </a:rPr>
              <a:t>*</a:t>
            </a:r>
            <a:r>
              <a:rPr lang="en-US" altLang="ja-JP" sz="1000">
                <a:solidFill>
                  <a:schemeClr val="accent4">
                    <a:lumMod val="65000"/>
                    <a:lumOff val="35000"/>
                  </a:schemeClr>
                </a:solidFill>
                <a:latin typeface="+mn-ea"/>
                <a:cs typeface="Hiragino Kaku Gothic Pro W3" charset="-128"/>
              </a:rPr>
              <a:t>/</a:t>
            </a:r>
            <a:r>
              <a:rPr lang="ja-JP" altLang="en-US" sz="1000">
                <a:solidFill>
                  <a:schemeClr val="accent4">
                    <a:lumMod val="65000"/>
                    <a:lumOff val="35000"/>
                  </a:schemeClr>
                </a:solidFill>
                <a:latin typeface="+mn-ea"/>
                <a:cs typeface="Hiragino Kaku Gothic Pro W3" charset="-128"/>
              </a:rPr>
              <a:t>仮受金</a:t>
            </a:r>
            <a:endParaRPr lang="en-US" altLang="ja-JP" sz="1000">
              <a:solidFill>
                <a:schemeClr val="accent4">
                  <a:lumMod val="65000"/>
                  <a:lumOff val="35000"/>
                </a:schemeClr>
              </a:solidFill>
              <a:latin typeface="+mn-ea"/>
              <a:cs typeface="Hiragino Kaku Gothic Pro W3" charset="-128"/>
            </a:endParaRPr>
          </a:p>
        </p:txBody>
      </p:sp>
      <p:sp>
        <p:nvSpPr>
          <p:cNvPr id="119" name="フローチャート: 書類 118">
            <a:extLst>
              <a:ext uri="{FF2B5EF4-FFF2-40B4-BE49-F238E27FC236}">
                <a16:creationId xmlns:a16="http://schemas.microsoft.com/office/drawing/2014/main" id="{89552AA5-D513-E4F6-AA9B-D03AC629E607}"/>
              </a:ext>
            </a:extLst>
          </p:cNvPr>
          <p:cNvSpPr/>
          <p:nvPr/>
        </p:nvSpPr>
        <p:spPr>
          <a:xfrm>
            <a:off x="6682176" y="5716056"/>
            <a:ext cx="760007" cy="328112"/>
          </a:xfrm>
          <a:prstGeom prst="flowChartDocumen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100">
                <a:solidFill>
                  <a:schemeClr val="accent4">
                    <a:lumMod val="65000"/>
                    <a:lumOff val="35000"/>
                  </a:schemeClr>
                </a:solidFill>
                <a:latin typeface="+mn-ea"/>
                <a:cs typeface="Hiragino Kaku Gothic Pro W3" charset="-128"/>
              </a:rPr>
              <a:t>入金</a:t>
            </a:r>
            <a:endParaRPr lang="en-US" altLang="ja-JP" sz="1100">
              <a:solidFill>
                <a:schemeClr val="accent4">
                  <a:lumMod val="65000"/>
                  <a:lumOff val="35000"/>
                </a:schemeClr>
              </a:solidFill>
              <a:latin typeface="+mn-ea"/>
              <a:cs typeface="Hiragino Kaku Gothic Pro W3" charset="-128"/>
            </a:endParaRPr>
          </a:p>
        </p:txBody>
      </p:sp>
      <p:sp>
        <p:nvSpPr>
          <p:cNvPr id="120" name="フローチャート: 書類 119">
            <a:extLst>
              <a:ext uri="{FF2B5EF4-FFF2-40B4-BE49-F238E27FC236}">
                <a16:creationId xmlns:a16="http://schemas.microsoft.com/office/drawing/2014/main" id="{38E3A585-3C67-BEAF-8468-BE9FD2B2BB96}"/>
              </a:ext>
            </a:extLst>
          </p:cNvPr>
          <p:cNvSpPr/>
          <p:nvPr/>
        </p:nvSpPr>
        <p:spPr>
          <a:xfrm>
            <a:off x="6682176" y="6104206"/>
            <a:ext cx="760007" cy="328112"/>
          </a:xfrm>
          <a:prstGeom prst="flowChartDocument">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100">
                <a:solidFill>
                  <a:schemeClr val="accent4">
                    <a:lumMod val="65000"/>
                    <a:lumOff val="35000"/>
                  </a:schemeClr>
                </a:solidFill>
                <a:latin typeface="+mn-ea"/>
                <a:cs typeface="Hiragino Kaku Gothic Pro W3" charset="-128"/>
              </a:rPr>
              <a:t>入金</a:t>
            </a:r>
            <a:r>
              <a:rPr lang="en-US" altLang="ja-JP" sz="1100">
                <a:solidFill>
                  <a:schemeClr val="accent4">
                    <a:lumMod val="65000"/>
                    <a:lumOff val="35000"/>
                  </a:schemeClr>
                </a:solidFill>
                <a:latin typeface="+mn-ea"/>
                <a:cs typeface="Hiragino Kaku Gothic Pro W3" charset="-128"/>
              </a:rPr>
              <a:t>’</a:t>
            </a:r>
          </a:p>
        </p:txBody>
      </p:sp>
      <p:cxnSp>
        <p:nvCxnSpPr>
          <p:cNvPr id="121" name="コネクタ: カギ線 120">
            <a:extLst>
              <a:ext uri="{FF2B5EF4-FFF2-40B4-BE49-F238E27FC236}">
                <a16:creationId xmlns:a16="http://schemas.microsoft.com/office/drawing/2014/main" id="{6A07FA16-47DE-7C5D-8079-24909C9A0CA1}"/>
              </a:ext>
            </a:extLst>
          </p:cNvPr>
          <p:cNvCxnSpPr>
            <a:cxnSpLocks/>
          </p:cNvCxnSpPr>
          <p:nvPr/>
        </p:nvCxnSpPr>
        <p:spPr>
          <a:xfrm>
            <a:off x="6361826" y="5925341"/>
            <a:ext cx="320350" cy="327553"/>
          </a:xfrm>
          <a:prstGeom prst="bentConnector3">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2" name="テキスト ボックス 121">
            <a:extLst>
              <a:ext uri="{FF2B5EF4-FFF2-40B4-BE49-F238E27FC236}">
                <a16:creationId xmlns:a16="http://schemas.microsoft.com/office/drawing/2014/main" id="{A4B5B908-347B-B8BF-9257-40E5E17307D3}"/>
              </a:ext>
            </a:extLst>
          </p:cNvPr>
          <p:cNvSpPr txBox="1"/>
          <p:nvPr/>
        </p:nvSpPr>
        <p:spPr bwMode="auto">
          <a:xfrm>
            <a:off x="6383370" y="5912406"/>
            <a:ext cx="276188" cy="307777"/>
          </a:xfrm>
          <a:prstGeom prst="rect">
            <a:avLst/>
          </a:prstGeom>
          <a:noFill/>
          <a:ln w="9525">
            <a:noFill/>
            <a:miter lim="800000"/>
            <a:headEnd/>
            <a:tailEnd/>
          </a:ln>
        </p:spPr>
        <p:txBody>
          <a:bodyPr wrap="square">
            <a:spAutoFit/>
          </a:bodyPr>
          <a:lstStyle/>
          <a:p>
            <a:pPr algn="ctr"/>
            <a:r>
              <a:rPr kumimoji="1" lang="ja-JP" altLang="en-US" sz="1400">
                <a:solidFill>
                  <a:schemeClr val="accent4">
                    <a:lumMod val="65000"/>
                    <a:lumOff val="35000"/>
                  </a:schemeClr>
                </a:solidFill>
                <a:effectLst>
                  <a:glow rad="63500">
                    <a:schemeClr val="bg1"/>
                  </a:glow>
                </a:effectLst>
                <a:latin typeface="+mn-ea"/>
                <a:cs typeface="Hiragino Kaku Gothic Pro W3" charset="-128"/>
              </a:rPr>
              <a:t>②</a:t>
            </a:r>
          </a:p>
        </p:txBody>
      </p:sp>
      <p:sp>
        <p:nvSpPr>
          <p:cNvPr id="124" name="正方形/長方形 123">
            <a:extLst>
              <a:ext uri="{FF2B5EF4-FFF2-40B4-BE49-F238E27FC236}">
                <a16:creationId xmlns:a16="http://schemas.microsoft.com/office/drawing/2014/main" id="{6248F606-5180-FC2D-6027-D321FB35238E}"/>
              </a:ext>
            </a:extLst>
          </p:cNvPr>
          <p:cNvSpPr/>
          <p:nvPr/>
        </p:nvSpPr>
        <p:spPr>
          <a:xfrm>
            <a:off x="7835616" y="4226643"/>
            <a:ext cx="1141091" cy="21707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050" b="1">
                <a:solidFill>
                  <a:srgbClr val="C00000"/>
                </a:solidFill>
                <a:effectLst>
                  <a:glow rad="88900">
                    <a:schemeClr val="bg1"/>
                  </a:glow>
                </a:effectLst>
                <a:latin typeface="+mn-ea"/>
                <a:cs typeface="Hiragino Kaku Gothic Pro W3" charset="-128"/>
              </a:rPr>
              <a:t>伝票作成</a:t>
            </a:r>
            <a:endParaRPr kumimoji="1" lang="ja-JP" altLang="en-US" sz="1050" b="1">
              <a:solidFill>
                <a:srgbClr val="C00000"/>
              </a:solidFill>
              <a:effectLst>
                <a:glow rad="88900">
                  <a:schemeClr val="bg1"/>
                </a:glow>
              </a:effectLst>
              <a:latin typeface="+mn-ea"/>
              <a:cs typeface="Hiragino Kaku Gothic Pro W3" charset="-128"/>
            </a:endParaRPr>
          </a:p>
        </p:txBody>
      </p:sp>
      <p:pic>
        <p:nvPicPr>
          <p:cNvPr id="155" name="Picture 2">
            <a:extLst>
              <a:ext uri="{FF2B5EF4-FFF2-40B4-BE49-F238E27FC236}">
                <a16:creationId xmlns:a16="http://schemas.microsoft.com/office/drawing/2014/main" id="{14804FEF-4125-3411-4A21-4C318122870E}"/>
              </a:ext>
            </a:extLst>
          </p:cNvPr>
          <p:cNvPicPr>
            <a:picLocks noChangeAspect="1" noChangeArrowheads="1"/>
          </p:cNvPicPr>
          <p:nvPr/>
        </p:nvPicPr>
        <p:blipFill>
          <a:blip r:embed="rId9">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001857" y="2074939"/>
            <a:ext cx="359022" cy="359022"/>
          </a:xfrm>
          <a:prstGeom prst="rect">
            <a:avLst/>
          </a:prstGeom>
          <a:noFill/>
          <a:extLst>
            <a:ext uri="{909E8E84-426E-40DD-AFC4-6F175D3DCCD1}">
              <a14:hiddenFill xmlns:a14="http://schemas.microsoft.com/office/drawing/2010/main">
                <a:solidFill>
                  <a:srgbClr val="FFFFFF"/>
                </a:solidFill>
              </a14:hiddenFill>
            </a:ext>
          </a:extLst>
        </p:spPr>
      </p:pic>
      <p:pic>
        <p:nvPicPr>
          <p:cNvPr id="156" name="Picture 2">
            <a:extLst>
              <a:ext uri="{FF2B5EF4-FFF2-40B4-BE49-F238E27FC236}">
                <a16:creationId xmlns:a16="http://schemas.microsoft.com/office/drawing/2014/main" id="{1EC13D6F-B2D4-D8DD-129C-17EF266A3FCF}"/>
              </a:ext>
            </a:extLst>
          </p:cNvPr>
          <p:cNvPicPr>
            <a:picLocks noChangeAspect="1" noChangeArrowheads="1"/>
          </p:cNvPicPr>
          <p:nvPr/>
        </p:nvPicPr>
        <p:blipFill>
          <a:blip r:embed="rId9">
            <a:clrChange>
              <a:clrFrom>
                <a:srgbClr val="000000">
                  <a:alpha val="0"/>
                </a:srgbClr>
              </a:clrFrom>
              <a:clrTo>
                <a:srgbClr val="000000">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004467" y="4147533"/>
            <a:ext cx="359022" cy="359022"/>
          </a:xfrm>
          <a:prstGeom prst="rect">
            <a:avLst/>
          </a:prstGeom>
          <a:noFill/>
          <a:extLst>
            <a:ext uri="{909E8E84-426E-40DD-AFC4-6F175D3DCCD1}">
              <a14:hiddenFill xmlns:a14="http://schemas.microsoft.com/office/drawing/2010/main">
                <a:solidFill>
                  <a:srgbClr val="FFFFFF"/>
                </a:solidFill>
              </a14:hiddenFill>
            </a:ext>
          </a:extLst>
        </p:spPr>
      </p:pic>
      <p:sp>
        <p:nvSpPr>
          <p:cNvPr id="157" name="&quot;禁止&quot;マーク 156">
            <a:extLst>
              <a:ext uri="{FF2B5EF4-FFF2-40B4-BE49-F238E27FC236}">
                <a16:creationId xmlns:a16="http://schemas.microsoft.com/office/drawing/2014/main" id="{0FB82109-0D7B-7E72-8AA8-9AFA42B63904}"/>
              </a:ext>
            </a:extLst>
          </p:cNvPr>
          <p:cNvSpPr/>
          <p:nvPr/>
        </p:nvSpPr>
        <p:spPr>
          <a:xfrm>
            <a:off x="4088180" y="4445633"/>
            <a:ext cx="191260" cy="191260"/>
          </a:xfrm>
          <a:prstGeom prst="noSmoking">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endParaRPr kumimoji="1" lang="ja-JP" altLang="en-US" sz="1400">
              <a:solidFill>
                <a:schemeClr val="accent4">
                  <a:lumMod val="65000"/>
                  <a:lumOff val="35000"/>
                </a:schemeClr>
              </a:solidFill>
              <a:latin typeface="+mn-ea"/>
              <a:cs typeface="Hiragino Kaku Gothic Pro W3" charset="-128"/>
            </a:endParaRPr>
          </a:p>
        </p:txBody>
      </p:sp>
      <p:sp>
        <p:nvSpPr>
          <p:cNvPr id="158" name="正方形/長方形 157">
            <a:extLst>
              <a:ext uri="{FF2B5EF4-FFF2-40B4-BE49-F238E27FC236}">
                <a16:creationId xmlns:a16="http://schemas.microsoft.com/office/drawing/2014/main" id="{B36A3B29-DF99-B951-53D4-63ACE0CBC3C0}"/>
              </a:ext>
            </a:extLst>
          </p:cNvPr>
          <p:cNvSpPr/>
          <p:nvPr/>
        </p:nvSpPr>
        <p:spPr>
          <a:xfrm>
            <a:off x="1997853" y="1919591"/>
            <a:ext cx="824456" cy="26329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050">
                <a:solidFill>
                  <a:schemeClr val="accent4">
                    <a:lumMod val="65000"/>
                    <a:lumOff val="35000"/>
                  </a:schemeClr>
                </a:solidFill>
                <a:effectLst>
                  <a:glow rad="127000">
                    <a:schemeClr val="bg1"/>
                  </a:glow>
                </a:effectLst>
                <a:latin typeface="+mn-ea"/>
                <a:cs typeface="Hiragino Kaku Gothic Pro W3" charset="-128"/>
              </a:rPr>
              <a:t>変更不可</a:t>
            </a:r>
            <a:endParaRPr kumimoji="1" lang="ja-JP" altLang="en-US" sz="1050">
              <a:solidFill>
                <a:schemeClr val="accent4">
                  <a:lumMod val="65000"/>
                  <a:lumOff val="35000"/>
                </a:schemeClr>
              </a:solidFill>
              <a:effectLst>
                <a:glow rad="127000">
                  <a:schemeClr val="bg1"/>
                </a:glow>
              </a:effectLst>
              <a:latin typeface="+mn-ea"/>
              <a:cs typeface="Hiragino Kaku Gothic Pro W3" charset="-128"/>
            </a:endParaRPr>
          </a:p>
        </p:txBody>
      </p:sp>
      <p:sp>
        <p:nvSpPr>
          <p:cNvPr id="159" name="正方形/長方形 158">
            <a:extLst>
              <a:ext uri="{FF2B5EF4-FFF2-40B4-BE49-F238E27FC236}">
                <a16:creationId xmlns:a16="http://schemas.microsoft.com/office/drawing/2014/main" id="{6C3F817E-23AA-1B1E-767F-F4FBB44D6F70}"/>
              </a:ext>
            </a:extLst>
          </p:cNvPr>
          <p:cNvSpPr/>
          <p:nvPr/>
        </p:nvSpPr>
        <p:spPr>
          <a:xfrm>
            <a:off x="1851857" y="5947675"/>
            <a:ext cx="824456" cy="263291"/>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050">
                <a:solidFill>
                  <a:schemeClr val="accent4">
                    <a:lumMod val="65000"/>
                    <a:lumOff val="35000"/>
                  </a:schemeClr>
                </a:solidFill>
                <a:effectLst>
                  <a:glow rad="127000">
                    <a:schemeClr val="bg1"/>
                  </a:glow>
                </a:effectLst>
                <a:latin typeface="+mn-ea"/>
                <a:cs typeface="Hiragino Kaku Gothic Pro W3" charset="-128"/>
              </a:rPr>
              <a:t>変更可能</a:t>
            </a:r>
            <a:endParaRPr kumimoji="1" lang="ja-JP" altLang="en-US" sz="1050">
              <a:solidFill>
                <a:schemeClr val="accent4">
                  <a:lumMod val="65000"/>
                  <a:lumOff val="35000"/>
                </a:schemeClr>
              </a:solidFill>
              <a:effectLst>
                <a:glow rad="127000">
                  <a:schemeClr val="bg1"/>
                </a:glow>
              </a:effectLst>
              <a:latin typeface="+mn-ea"/>
              <a:cs typeface="Hiragino Kaku Gothic Pro W3" charset="-128"/>
            </a:endParaRPr>
          </a:p>
        </p:txBody>
      </p:sp>
      <p:sp>
        <p:nvSpPr>
          <p:cNvPr id="160" name="テキスト ボックス 159">
            <a:extLst>
              <a:ext uri="{FF2B5EF4-FFF2-40B4-BE49-F238E27FC236}">
                <a16:creationId xmlns:a16="http://schemas.microsoft.com/office/drawing/2014/main" id="{10B9F667-2029-FC23-5C68-054494D0DDD0}"/>
              </a:ext>
            </a:extLst>
          </p:cNvPr>
          <p:cNvSpPr txBox="1"/>
          <p:nvPr/>
        </p:nvSpPr>
        <p:spPr bwMode="auto">
          <a:xfrm>
            <a:off x="3927566" y="2625721"/>
            <a:ext cx="2248259" cy="246221"/>
          </a:xfrm>
          <a:prstGeom prst="rect">
            <a:avLst/>
          </a:prstGeom>
          <a:noFill/>
          <a:ln w="9525">
            <a:noFill/>
            <a:miter lim="800000"/>
            <a:headEnd/>
            <a:tailEnd/>
          </a:ln>
        </p:spPr>
        <p:txBody>
          <a:bodyPr wrap="square">
            <a:spAutoFit/>
          </a:bodyPr>
          <a:lstStyle/>
          <a:p>
            <a:pPr algn="ctr"/>
            <a:r>
              <a:rPr lang="ja-JP" altLang="en-US" sz="1000">
                <a:solidFill>
                  <a:schemeClr val="accent4">
                    <a:lumMod val="65000"/>
                    <a:lumOff val="35000"/>
                  </a:schemeClr>
                </a:solidFill>
                <a:effectLst>
                  <a:glow rad="127000">
                    <a:schemeClr val="bg1"/>
                  </a:glow>
                </a:effectLst>
                <a:latin typeface="+mn-ea"/>
                <a:cs typeface="Hiragino Kaku Gothic Pro W3" charset="-128"/>
              </a:rPr>
              <a:t>消込取消した場合</a:t>
            </a:r>
            <a:endParaRPr kumimoji="1" lang="ja-JP" altLang="en-US" sz="1000">
              <a:solidFill>
                <a:schemeClr val="accent4">
                  <a:lumMod val="65000"/>
                  <a:lumOff val="35000"/>
                </a:schemeClr>
              </a:solidFill>
              <a:effectLst>
                <a:glow rad="127000">
                  <a:schemeClr val="bg1"/>
                </a:glow>
              </a:effectLst>
              <a:latin typeface="+mn-ea"/>
              <a:cs typeface="Hiragino Kaku Gothic Pro W3" charset="-128"/>
            </a:endParaRPr>
          </a:p>
        </p:txBody>
      </p:sp>
      <p:sp>
        <p:nvSpPr>
          <p:cNvPr id="163" name="正方形/長方形 162">
            <a:extLst>
              <a:ext uri="{FF2B5EF4-FFF2-40B4-BE49-F238E27FC236}">
                <a16:creationId xmlns:a16="http://schemas.microsoft.com/office/drawing/2014/main" id="{51144659-63E5-9EFE-F3C5-C466F290E233}"/>
              </a:ext>
            </a:extLst>
          </p:cNvPr>
          <p:cNvSpPr/>
          <p:nvPr/>
        </p:nvSpPr>
        <p:spPr>
          <a:xfrm>
            <a:off x="4700002" y="4082918"/>
            <a:ext cx="717488" cy="23925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en-US" altLang="ja-JP" sz="1050" b="1">
                <a:solidFill>
                  <a:srgbClr val="C00000"/>
                </a:solidFill>
                <a:effectLst>
                  <a:glow rad="127000">
                    <a:schemeClr val="bg1"/>
                  </a:glow>
                </a:effectLst>
                <a:latin typeface="+mn-ea"/>
                <a:cs typeface="Hiragino Kaku Gothic Pro W3" charset="-128"/>
              </a:rPr>
              <a:t>Neo</a:t>
            </a:r>
            <a:r>
              <a:rPr kumimoji="1" lang="ja-JP" altLang="en-US" sz="1050" b="1">
                <a:solidFill>
                  <a:srgbClr val="C00000"/>
                </a:solidFill>
                <a:effectLst>
                  <a:glow rad="127000">
                    <a:schemeClr val="bg1"/>
                  </a:glow>
                </a:effectLst>
                <a:latin typeface="+mn-ea"/>
                <a:cs typeface="Hiragino Kaku Gothic Pro W3" charset="-128"/>
              </a:rPr>
              <a:t>返却</a:t>
            </a:r>
          </a:p>
        </p:txBody>
      </p:sp>
      <p:sp>
        <p:nvSpPr>
          <p:cNvPr id="164" name="フローチャート: 書類 163">
            <a:extLst>
              <a:ext uri="{FF2B5EF4-FFF2-40B4-BE49-F238E27FC236}">
                <a16:creationId xmlns:a16="http://schemas.microsoft.com/office/drawing/2014/main" id="{4C7A6FF1-2C7A-8630-C7FF-8707EA8EF7A9}"/>
              </a:ext>
            </a:extLst>
          </p:cNvPr>
          <p:cNvSpPr/>
          <p:nvPr/>
        </p:nvSpPr>
        <p:spPr>
          <a:xfrm>
            <a:off x="8046161" y="2948401"/>
            <a:ext cx="720000" cy="432000"/>
          </a:xfrm>
          <a:prstGeom prst="flowChartDocument">
            <a:avLst/>
          </a:prstGeom>
          <a:solidFill>
            <a:schemeClr val="bg1"/>
          </a:solidFill>
          <a:ln w="28575">
            <a:solidFill>
              <a:srgbClr val="80B09B"/>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900">
                <a:solidFill>
                  <a:schemeClr val="accent4">
                    <a:lumMod val="65000"/>
                    <a:lumOff val="35000"/>
                  </a:schemeClr>
                </a:solidFill>
                <a:latin typeface="+mn-ea"/>
                <a:cs typeface="Hiragino Kaku Gothic Pro W3" charset="-128"/>
              </a:rPr>
              <a:t>仕訳</a:t>
            </a:r>
            <a:r>
              <a:rPr kumimoji="1" lang="ja-JP" altLang="en-US" sz="900">
                <a:solidFill>
                  <a:schemeClr val="accent4">
                    <a:lumMod val="65000"/>
                    <a:lumOff val="35000"/>
                  </a:schemeClr>
                </a:solidFill>
                <a:latin typeface="+mn-ea"/>
                <a:cs typeface="Hiragino Kaku Gothic Pro W3" charset="-128"/>
              </a:rPr>
              <a:t>ファイル</a:t>
            </a:r>
          </a:p>
        </p:txBody>
      </p:sp>
      <p:sp>
        <p:nvSpPr>
          <p:cNvPr id="168" name="二等辺三角形 167">
            <a:extLst>
              <a:ext uri="{FF2B5EF4-FFF2-40B4-BE49-F238E27FC236}">
                <a16:creationId xmlns:a16="http://schemas.microsoft.com/office/drawing/2014/main" id="{597C72DF-8AE9-2B9B-3DBC-F5DC6E3AE899}"/>
              </a:ext>
            </a:extLst>
          </p:cNvPr>
          <p:cNvSpPr/>
          <p:nvPr/>
        </p:nvSpPr>
        <p:spPr>
          <a:xfrm>
            <a:off x="8127130" y="3462791"/>
            <a:ext cx="541368" cy="98935"/>
          </a:xfrm>
          <a:prstGeom prst="triangle">
            <a:avLst/>
          </a:prstGeom>
          <a:solidFill>
            <a:schemeClr val="bg1">
              <a:lumMod val="8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endParaRPr kumimoji="1" lang="ja-JP" altLang="en-US" sz="1400">
              <a:solidFill>
                <a:schemeClr val="accent4">
                  <a:lumMod val="65000"/>
                  <a:lumOff val="35000"/>
                </a:schemeClr>
              </a:solidFill>
              <a:latin typeface="+mn-ea"/>
              <a:cs typeface="Hiragino Kaku Gothic Pro W3" charset="-128"/>
            </a:endParaRPr>
          </a:p>
        </p:txBody>
      </p:sp>
      <p:sp>
        <p:nvSpPr>
          <p:cNvPr id="171" name="吹き出し: 四角形 170">
            <a:extLst>
              <a:ext uri="{FF2B5EF4-FFF2-40B4-BE49-F238E27FC236}">
                <a16:creationId xmlns:a16="http://schemas.microsoft.com/office/drawing/2014/main" id="{0A869EA7-FD5C-2A77-FE47-2A6EBAC2BF48}"/>
              </a:ext>
            </a:extLst>
          </p:cNvPr>
          <p:cNvSpPr/>
          <p:nvPr/>
        </p:nvSpPr>
        <p:spPr>
          <a:xfrm>
            <a:off x="7038212" y="2680470"/>
            <a:ext cx="940167" cy="336783"/>
          </a:xfrm>
          <a:prstGeom prst="wedgeRectCallout">
            <a:avLst>
              <a:gd name="adj1" fmla="val 24801"/>
              <a:gd name="adj2" fmla="val 81387"/>
            </a:avLst>
          </a:prstGeom>
          <a:solidFill>
            <a:schemeClr val="bg1"/>
          </a:solidFill>
          <a:ln w="952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r>
              <a:rPr kumimoji="1" lang="en-US" altLang="ja-JP" sz="1000">
                <a:solidFill>
                  <a:schemeClr val="accent4">
                    <a:lumMod val="65000"/>
                    <a:lumOff val="35000"/>
                  </a:schemeClr>
                </a:solidFill>
                <a:latin typeface="+mn-ea"/>
                <a:cs typeface="Hiragino Kaku Gothic Pro W3" charset="-128"/>
              </a:rPr>
              <a:t>NEXUS</a:t>
            </a:r>
            <a:r>
              <a:rPr kumimoji="1" lang="ja-JP" altLang="en-US" sz="1000">
                <a:solidFill>
                  <a:schemeClr val="accent4">
                    <a:lumMod val="65000"/>
                    <a:lumOff val="35000"/>
                  </a:schemeClr>
                </a:solidFill>
                <a:latin typeface="+mn-ea"/>
                <a:cs typeface="Hiragino Kaku Gothic Pro W3" charset="-128"/>
              </a:rPr>
              <a:t>経由で</a:t>
            </a:r>
            <a:endParaRPr kumimoji="1" lang="en-US" altLang="ja-JP" sz="1000">
              <a:solidFill>
                <a:schemeClr val="accent4">
                  <a:lumMod val="65000"/>
                  <a:lumOff val="35000"/>
                </a:schemeClr>
              </a:solidFill>
              <a:latin typeface="+mn-ea"/>
              <a:cs typeface="Hiragino Kaku Gothic Pro W3" charset="-128"/>
            </a:endParaRPr>
          </a:p>
          <a:p>
            <a:r>
              <a:rPr kumimoji="1" lang="ja-JP" altLang="en-US" sz="1000">
                <a:solidFill>
                  <a:schemeClr val="accent4">
                    <a:lumMod val="65000"/>
                    <a:lumOff val="35000"/>
                  </a:schemeClr>
                </a:solidFill>
                <a:latin typeface="+mn-ea"/>
                <a:cs typeface="Hiragino Kaku Gothic Pro W3" charset="-128"/>
              </a:rPr>
              <a:t>手動アップロード</a:t>
            </a:r>
          </a:p>
        </p:txBody>
      </p:sp>
      <p:sp>
        <p:nvSpPr>
          <p:cNvPr id="172" name="正方形/長方形 171">
            <a:extLst>
              <a:ext uri="{FF2B5EF4-FFF2-40B4-BE49-F238E27FC236}">
                <a16:creationId xmlns:a16="http://schemas.microsoft.com/office/drawing/2014/main" id="{2616CF49-B7D0-8A8C-023B-8CA735367B54}"/>
              </a:ext>
            </a:extLst>
          </p:cNvPr>
          <p:cNvSpPr/>
          <p:nvPr/>
        </p:nvSpPr>
        <p:spPr>
          <a:xfrm>
            <a:off x="9035799" y="5516386"/>
            <a:ext cx="2628000" cy="987830"/>
          </a:xfrm>
          <a:prstGeom prst="rect">
            <a:avLst/>
          </a:prstGeom>
          <a:noFill/>
          <a:ln w="9525">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44550">
              <a:spcBef>
                <a:spcPts val="600"/>
              </a:spcBef>
            </a:pPr>
            <a:r>
              <a:rPr lang="ja-JP" altLang="en-US" sz="1200" b="1">
                <a:solidFill>
                  <a:schemeClr val="accent4">
                    <a:lumMod val="65000"/>
                    <a:lumOff val="35000"/>
                  </a:schemeClr>
                </a:solidFill>
                <a:latin typeface="+mn-ea"/>
                <a:cs typeface="Hiragino Kaku Gothic Pro W3" charset="-128"/>
              </a:rPr>
              <a:t>①請求額変更</a:t>
            </a:r>
            <a:br>
              <a:rPr lang="en-US" altLang="ja-JP" sz="1200" b="1">
                <a:solidFill>
                  <a:schemeClr val="accent4">
                    <a:lumMod val="65000"/>
                    <a:lumOff val="35000"/>
                  </a:schemeClr>
                </a:solidFill>
                <a:latin typeface="+mn-ea"/>
                <a:cs typeface="Hiragino Kaku Gothic Pro W3" charset="-128"/>
              </a:rPr>
            </a:br>
            <a:r>
              <a:rPr lang="ja-JP" altLang="en-US" sz="1200">
                <a:solidFill>
                  <a:schemeClr val="accent4">
                    <a:lumMod val="65000"/>
                    <a:lumOff val="35000"/>
                  </a:schemeClr>
                </a:solidFill>
                <a:latin typeface="+mn-ea"/>
                <a:cs typeface="Hiragino Kaku Gothic Pro W3" charset="-128"/>
              </a:rPr>
              <a:t>　ロック解除後、請求額変更</a:t>
            </a:r>
            <a:r>
              <a:rPr lang="en-US" altLang="ja-JP" sz="1200">
                <a:solidFill>
                  <a:schemeClr val="accent4">
                    <a:lumMod val="65000"/>
                    <a:lumOff val="35000"/>
                  </a:schemeClr>
                </a:solidFill>
                <a:latin typeface="+mn-ea"/>
                <a:cs typeface="Hiragino Kaku Gothic Pro W3" charset="-128"/>
              </a:rPr>
              <a:t>(</a:t>
            </a:r>
            <a:r>
              <a:rPr lang="ja-JP" altLang="en-US" sz="1200">
                <a:solidFill>
                  <a:schemeClr val="accent4">
                    <a:lumMod val="65000"/>
                    <a:lumOff val="35000"/>
                  </a:schemeClr>
                </a:solidFill>
                <a:latin typeface="+mn-ea"/>
                <a:cs typeface="Hiragino Kaku Gothic Pro W3" charset="-128"/>
              </a:rPr>
              <a:t>取消・再請求</a:t>
            </a:r>
            <a:r>
              <a:rPr lang="en-US" altLang="ja-JP" sz="1200">
                <a:solidFill>
                  <a:schemeClr val="accent4">
                    <a:lumMod val="65000"/>
                    <a:lumOff val="35000"/>
                  </a:schemeClr>
                </a:solidFill>
                <a:latin typeface="+mn-ea"/>
                <a:cs typeface="Hiragino Kaku Gothic Pro W3" charset="-128"/>
              </a:rPr>
              <a:t>)</a:t>
            </a:r>
            <a:r>
              <a:rPr lang="ja-JP" altLang="en-US" sz="1200">
                <a:solidFill>
                  <a:schemeClr val="accent4">
                    <a:lumMod val="65000"/>
                    <a:lumOff val="35000"/>
                  </a:schemeClr>
                </a:solidFill>
                <a:latin typeface="+mn-ea"/>
                <a:cs typeface="Hiragino Kaku Gothic Pro W3" charset="-128"/>
              </a:rPr>
              <a:t>が可能となる</a:t>
            </a:r>
            <a:endParaRPr lang="en-US" altLang="ja-JP" sz="1200">
              <a:solidFill>
                <a:schemeClr val="accent4">
                  <a:lumMod val="65000"/>
                  <a:lumOff val="35000"/>
                </a:schemeClr>
              </a:solidFill>
              <a:latin typeface="+mn-ea"/>
              <a:cs typeface="Hiragino Kaku Gothic Pro W3" charset="-128"/>
            </a:endParaRPr>
          </a:p>
          <a:p>
            <a:pPr marL="44550">
              <a:spcBef>
                <a:spcPts val="600"/>
              </a:spcBef>
            </a:pPr>
            <a:r>
              <a:rPr lang="ja-JP" altLang="en-US" sz="1200" b="1">
                <a:solidFill>
                  <a:schemeClr val="accent4">
                    <a:lumMod val="65000"/>
                    <a:lumOff val="35000"/>
                  </a:schemeClr>
                </a:solidFill>
                <a:latin typeface="+mn-ea"/>
                <a:cs typeface="Hiragino Kaku Gothic Pro W3" charset="-128"/>
              </a:rPr>
              <a:t>②誤消込修正</a:t>
            </a:r>
            <a:br>
              <a:rPr lang="en-US" altLang="ja-JP" sz="1200" b="1">
                <a:solidFill>
                  <a:schemeClr val="accent4">
                    <a:lumMod val="65000"/>
                    <a:lumOff val="35000"/>
                  </a:schemeClr>
                </a:solidFill>
                <a:latin typeface="+mn-ea"/>
                <a:cs typeface="Hiragino Kaku Gothic Pro W3" charset="-128"/>
              </a:rPr>
            </a:br>
            <a:r>
              <a:rPr lang="ja-JP" altLang="en-US" sz="1200">
                <a:solidFill>
                  <a:schemeClr val="accent4">
                    <a:lumMod val="65000"/>
                    <a:lumOff val="35000"/>
                  </a:schemeClr>
                </a:solidFill>
                <a:latin typeface="+mn-ea"/>
                <a:cs typeface="Hiragino Kaku Gothic Pro W3" charset="-128"/>
              </a:rPr>
              <a:t>　消込取消後、未消込の債権・入金が別の組合せで消込可能となる</a:t>
            </a:r>
            <a:endParaRPr lang="en-US" altLang="ja-JP" sz="1200">
              <a:solidFill>
                <a:schemeClr val="accent4">
                  <a:lumMod val="65000"/>
                  <a:lumOff val="35000"/>
                </a:schemeClr>
              </a:solidFill>
              <a:latin typeface="+mn-ea"/>
              <a:cs typeface="Hiragino Kaku Gothic Pro W3" charset="-128"/>
            </a:endParaRPr>
          </a:p>
        </p:txBody>
      </p:sp>
      <p:sp>
        <p:nvSpPr>
          <p:cNvPr id="173" name="テキスト ボックス 172">
            <a:extLst>
              <a:ext uri="{FF2B5EF4-FFF2-40B4-BE49-F238E27FC236}">
                <a16:creationId xmlns:a16="http://schemas.microsoft.com/office/drawing/2014/main" id="{F268A92C-4835-CB89-B885-762565B5C2FA}"/>
              </a:ext>
            </a:extLst>
          </p:cNvPr>
          <p:cNvSpPr txBox="1"/>
          <p:nvPr/>
        </p:nvSpPr>
        <p:spPr bwMode="auto">
          <a:xfrm>
            <a:off x="3491786" y="5821747"/>
            <a:ext cx="303807" cy="307777"/>
          </a:xfrm>
          <a:prstGeom prst="rect">
            <a:avLst/>
          </a:prstGeom>
          <a:noFill/>
          <a:ln w="9525">
            <a:noFill/>
            <a:miter lim="800000"/>
            <a:headEnd/>
            <a:tailEnd/>
          </a:ln>
        </p:spPr>
        <p:txBody>
          <a:bodyPr wrap="square">
            <a:spAutoFit/>
          </a:bodyPr>
          <a:lstStyle/>
          <a:p>
            <a:pPr algn="ctr"/>
            <a:r>
              <a:rPr lang="ja-JP" altLang="en-US" sz="1400">
                <a:solidFill>
                  <a:schemeClr val="accent4">
                    <a:lumMod val="65000"/>
                    <a:lumOff val="35000"/>
                  </a:schemeClr>
                </a:solidFill>
                <a:effectLst>
                  <a:glow rad="63500">
                    <a:schemeClr val="bg1"/>
                  </a:glow>
                </a:effectLst>
                <a:latin typeface="+mn-ea"/>
                <a:cs typeface="Hiragino Kaku Gothic Pro W3" charset="-128"/>
              </a:rPr>
              <a:t>①</a:t>
            </a:r>
            <a:endParaRPr kumimoji="1" lang="ja-JP" altLang="en-US" sz="1400">
              <a:solidFill>
                <a:schemeClr val="accent4">
                  <a:lumMod val="65000"/>
                  <a:lumOff val="35000"/>
                </a:schemeClr>
              </a:solidFill>
              <a:effectLst>
                <a:glow rad="63500">
                  <a:schemeClr val="bg1"/>
                </a:glow>
              </a:effectLst>
              <a:latin typeface="+mn-ea"/>
              <a:cs typeface="Hiragino Kaku Gothic Pro W3" charset="-128"/>
            </a:endParaRPr>
          </a:p>
        </p:txBody>
      </p:sp>
    </p:spTree>
    <p:extLst>
      <p:ext uri="{BB962C8B-B14F-4D97-AF65-F5344CB8AC3E}">
        <p14:creationId xmlns:p14="http://schemas.microsoft.com/office/powerpoint/2010/main" val="2386384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D945F68-DFAE-49C4-841B-8F39A5D3C2B7}"/>
              </a:ext>
            </a:extLst>
          </p:cNvPr>
          <p:cNvSpPr>
            <a:spLocks noGrp="1"/>
          </p:cNvSpPr>
          <p:nvPr>
            <p:ph type="title"/>
          </p:nvPr>
        </p:nvSpPr>
        <p:spPr>
          <a:xfrm>
            <a:off x="203200" y="152403"/>
            <a:ext cx="9931400" cy="379413"/>
          </a:xfrm>
        </p:spPr>
        <p:txBody>
          <a:bodyPr/>
          <a:lstStyle/>
          <a:p>
            <a:r>
              <a:rPr lang="ja-JP" altLang="en-US">
                <a:solidFill>
                  <a:schemeClr val="tx1">
                    <a:lumMod val="65000"/>
                    <a:lumOff val="35000"/>
                  </a:schemeClr>
                </a:solidFill>
                <a:latin typeface="+mn-ea"/>
                <a:ea typeface="+mn-ea"/>
              </a:rPr>
              <a:t>全体フロー</a:t>
            </a:r>
            <a:endParaRPr lang="en-US" altLang="ja-JP">
              <a:solidFill>
                <a:schemeClr val="tx1">
                  <a:lumMod val="65000"/>
                  <a:lumOff val="35000"/>
                </a:schemeClr>
              </a:solidFill>
              <a:latin typeface="+mn-ea"/>
              <a:ea typeface="+mn-ea"/>
            </a:endParaRPr>
          </a:p>
        </p:txBody>
      </p:sp>
      <p:sp>
        <p:nvSpPr>
          <p:cNvPr id="6" name="スライド番号プレースホルダー 3">
            <a:extLst>
              <a:ext uri="{FF2B5EF4-FFF2-40B4-BE49-F238E27FC236}">
                <a16:creationId xmlns:a16="http://schemas.microsoft.com/office/drawing/2014/main" id="{57192E70-7EF2-441E-B406-8F9A2A5629CA}"/>
              </a:ext>
            </a:extLst>
          </p:cNvPr>
          <p:cNvSpPr txBox="1">
            <a:spLocks/>
          </p:cNvSpPr>
          <p:nvPr/>
        </p:nvSpPr>
        <p:spPr bwMode="auto">
          <a:xfrm>
            <a:off x="4804833" y="6627168"/>
            <a:ext cx="2540000" cy="2308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ja-JP"/>
            </a:defPPr>
            <a:lvl1pPr algn="ctr" rtl="0" fontAlgn="base">
              <a:spcBef>
                <a:spcPct val="0"/>
              </a:spcBef>
              <a:spcAft>
                <a:spcPct val="0"/>
              </a:spcAft>
              <a:defRPr kumimoji="0" sz="1100" b="0" i="0" kern="1200">
                <a:solidFill>
                  <a:schemeClr val="bg2">
                    <a:lumMod val="75000"/>
                  </a:schemeClr>
                </a:solidFill>
                <a:latin typeface="Meiryo UI" panose="020B0604030504040204" pitchFamily="50" charset="-128"/>
                <a:ea typeface="Meiryo UI" panose="020B0604030504040204" pitchFamily="50" charset="-128"/>
                <a:cs typeface="Meiryo UI" panose="020B0604030504040204" pitchFamily="50" charset="-128"/>
                <a:sym typeface="MS UI Gothic" panose="020B0600070205080204" pitchFamily="34" charset="-128"/>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fld id="{EB72A429-DDC7-41CC-AC2C-79132BE59620}" type="slidenum">
              <a:rPr kumimoji="0" lang="en-US" altLang="ja-JP" sz="1100" b="0" i="0" u="none" strike="noStrike" kern="1200" cap="none" spc="0" normalizeH="0" baseline="0" noProof="0" smtClean="0">
                <a:ln>
                  <a:noFill/>
                </a:ln>
                <a:solidFill>
                  <a:srgbClr val="000000">
                    <a:lumMod val="85000"/>
                    <a:lumOff val="15000"/>
                  </a:srgbClr>
                </a:solidFill>
                <a:effectLst/>
                <a:uLnTx/>
                <a:uFillTx/>
                <a:latin typeface="+mn-ea"/>
                <a:ea typeface="+mn-ea"/>
                <a:sym typeface="MS UI Gothic" panose="020B0600070205080204" pitchFamily="34" charset="-128"/>
              </a:rPr>
              <a:pPr marL="0" marR="0" lvl="0" indent="0" algn="ctr" defTabSz="914400" rtl="0" eaLnBrk="1" fontAlgn="base" latinLnBrk="0" hangingPunct="1">
                <a:lnSpc>
                  <a:spcPct val="100000"/>
                </a:lnSpc>
                <a:spcBef>
                  <a:spcPct val="0"/>
                </a:spcBef>
                <a:spcAft>
                  <a:spcPct val="0"/>
                </a:spcAft>
                <a:buClrTx/>
                <a:buSzTx/>
                <a:buFontTx/>
                <a:buNone/>
                <a:tabLst/>
                <a:defRPr/>
              </a:pPr>
              <a:t>8</a:t>
            </a:fld>
            <a:endParaRPr kumimoji="0" lang="en-US" altLang="ja-JP" sz="1100" b="0" i="0" u="none" strike="noStrike" kern="1200" cap="none" spc="0" normalizeH="0" baseline="0" noProof="0">
              <a:ln>
                <a:noFill/>
              </a:ln>
              <a:solidFill>
                <a:srgbClr val="000000">
                  <a:lumMod val="85000"/>
                  <a:lumOff val="15000"/>
                </a:srgbClr>
              </a:solidFill>
              <a:effectLst/>
              <a:uLnTx/>
              <a:uFillTx/>
              <a:latin typeface="+mn-ea"/>
              <a:ea typeface="+mn-ea"/>
              <a:sym typeface="MS UI Gothic" panose="020B0600070205080204" pitchFamily="34" charset="-128"/>
            </a:endParaRPr>
          </a:p>
        </p:txBody>
      </p:sp>
      <p:sp>
        <p:nvSpPr>
          <p:cNvPr id="2" name="コンテンツ プレースホルダー 1">
            <a:extLst>
              <a:ext uri="{FF2B5EF4-FFF2-40B4-BE49-F238E27FC236}">
                <a16:creationId xmlns:a16="http://schemas.microsoft.com/office/drawing/2014/main" id="{C032BF9F-216C-D9B5-A37A-6EB03A6B3EC1}"/>
              </a:ext>
            </a:extLst>
          </p:cNvPr>
          <p:cNvSpPr txBox="1">
            <a:spLocks/>
          </p:cNvSpPr>
          <p:nvPr/>
        </p:nvSpPr>
        <p:spPr bwMode="auto">
          <a:xfrm>
            <a:off x="336522" y="642266"/>
            <a:ext cx="11525251" cy="37941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65113" indent="-265113" algn="l" defTabSz="879475" rtl="0" eaLnBrk="1" fontAlgn="base" hangingPunct="1">
              <a:spcBef>
                <a:spcPct val="20000"/>
              </a:spcBef>
              <a:spcAft>
                <a:spcPct val="0"/>
              </a:spcAft>
              <a:buClr>
                <a:schemeClr val="accent2"/>
              </a:buClr>
              <a:buFont typeface="Arial" charset="0"/>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1pPr>
            <a:lvl2pPr marL="622300" indent="-177800" algn="l" defTabSz="879475" rtl="0" eaLnBrk="1" fontAlgn="base" hangingPunct="1">
              <a:spcBef>
                <a:spcPct val="20000"/>
              </a:spcBef>
              <a:spcAft>
                <a:spcPct val="0"/>
              </a:spcAft>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2pPr>
            <a:lvl3pPr marL="981075" indent="-179388" algn="l" defTabSz="879475" rtl="0" eaLnBrk="1" fontAlgn="base" hangingPunct="1">
              <a:spcBef>
                <a:spcPct val="20000"/>
              </a:spcBef>
              <a:spcAft>
                <a:spcPct val="0"/>
              </a:spcAft>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3pPr>
            <a:lvl4pPr marL="1338263" indent="-177800" algn="l" defTabSz="879475" rtl="0" eaLnBrk="1" fontAlgn="base" hangingPunct="1">
              <a:spcBef>
                <a:spcPct val="20000"/>
              </a:spcBef>
              <a:spcAft>
                <a:spcPct val="0"/>
              </a:spcAft>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4pPr>
            <a:lvl5pPr marL="1709738" indent="-192088" algn="l" defTabSz="879475" rtl="0" eaLnBrk="1" fontAlgn="base" hangingPunct="1">
              <a:spcBef>
                <a:spcPct val="20000"/>
              </a:spcBef>
              <a:spcAft>
                <a:spcPct val="0"/>
              </a:spcAft>
              <a:buChar char="»"/>
              <a:defRPr kumimoji="1" sz="1400" b="0" i="0">
                <a:solidFill>
                  <a:schemeClr val="accent4">
                    <a:lumMod val="65000"/>
                    <a:lumOff val="35000"/>
                  </a:schemeClr>
                </a:solidFill>
                <a:latin typeface="Meiryo UI" panose="020B0604030504040204" pitchFamily="50" charset="-128"/>
                <a:ea typeface="Meiryo UI" panose="020B0604030504040204" pitchFamily="50" charset="-128"/>
                <a:cs typeface="Arial" panose="020B0604020202020204" pitchFamily="34" charset="0"/>
                <a:sym typeface="MS UI Gothic" panose="020B0600070205080204" pitchFamily="34" charset="-128"/>
              </a:defRPr>
            </a:lvl5pPr>
            <a:lvl6pPr marL="2166938" indent="-192088" algn="l" defTabSz="879475" rtl="0" eaLnBrk="1" fontAlgn="base" hangingPunct="1">
              <a:spcBef>
                <a:spcPct val="20000"/>
              </a:spcBef>
              <a:spcAft>
                <a:spcPct val="0"/>
              </a:spcAft>
              <a:buChar char="»"/>
              <a:defRPr kumimoji="1" sz="1400">
                <a:solidFill>
                  <a:schemeClr val="tx1"/>
                </a:solidFill>
                <a:latin typeface="+mn-lt"/>
                <a:ea typeface="+mn-ea"/>
              </a:defRPr>
            </a:lvl6pPr>
            <a:lvl7pPr marL="2624138" indent="-192088" algn="l" defTabSz="879475" rtl="0" eaLnBrk="1" fontAlgn="base" hangingPunct="1">
              <a:spcBef>
                <a:spcPct val="20000"/>
              </a:spcBef>
              <a:spcAft>
                <a:spcPct val="0"/>
              </a:spcAft>
              <a:buChar char="»"/>
              <a:defRPr kumimoji="1" sz="1400">
                <a:solidFill>
                  <a:schemeClr val="tx1"/>
                </a:solidFill>
                <a:latin typeface="+mn-lt"/>
                <a:ea typeface="+mn-ea"/>
              </a:defRPr>
            </a:lvl7pPr>
            <a:lvl8pPr marL="3081338" indent="-192088" algn="l" defTabSz="879475" rtl="0" eaLnBrk="1" fontAlgn="base" hangingPunct="1">
              <a:spcBef>
                <a:spcPct val="20000"/>
              </a:spcBef>
              <a:spcAft>
                <a:spcPct val="0"/>
              </a:spcAft>
              <a:buChar char="»"/>
              <a:defRPr kumimoji="1" sz="1400">
                <a:solidFill>
                  <a:schemeClr val="tx1"/>
                </a:solidFill>
                <a:latin typeface="+mn-lt"/>
                <a:ea typeface="+mn-ea"/>
              </a:defRPr>
            </a:lvl8pPr>
            <a:lvl9pPr marL="3538538" indent="-192088" algn="l" defTabSz="879475" rtl="0" eaLnBrk="1" fontAlgn="base" hangingPunct="1">
              <a:spcBef>
                <a:spcPct val="20000"/>
              </a:spcBef>
              <a:spcAft>
                <a:spcPct val="0"/>
              </a:spcAft>
              <a:buChar char="»"/>
              <a:defRPr kumimoji="1" sz="1400">
                <a:solidFill>
                  <a:schemeClr val="tx1"/>
                </a:solidFill>
                <a:latin typeface="+mn-lt"/>
                <a:ea typeface="+mn-ea"/>
              </a:defRPr>
            </a:lvl9pPr>
          </a:lstStyle>
          <a:p>
            <a:r>
              <a:rPr lang="ja-JP" altLang="en-US" sz="1600" kern="0">
                <a:solidFill>
                  <a:schemeClr val="tx1">
                    <a:lumMod val="65000"/>
                    <a:lumOff val="35000"/>
                  </a:schemeClr>
                </a:solidFill>
                <a:latin typeface="+mn-ea"/>
                <a:ea typeface="+mn-ea"/>
              </a:rPr>
              <a:t>事業からの消込取消申請を経理担当者が受領した後、ツールにより作成した仕訳ファイルを</a:t>
            </a:r>
            <a:r>
              <a:rPr lang="en-US" altLang="ja-JP" sz="1600" kern="0">
                <a:solidFill>
                  <a:schemeClr val="tx1">
                    <a:lumMod val="65000"/>
                    <a:lumOff val="35000"/>
                  </a:schemeClr>
                </a:solidFill>
                <a:latin typeface="+mn-ea"/>
                <a:ea typeface="+mn-ea"/>
              </a:rPr>
              <a:t>NEXUS</a:t>
            </a:r>
            <a:r>
              <a:rPr lang="ja-JP" altLang="en-US" sz="1600" kern="0">
                <a:solidFill>
                  <a:schemeClr val="tx1">
                    <a:lumMod val="65000"/>
                    <a:lumOff val="35000"/>
                  </a:schemeClr>
                </a:solidFill>
                <a:latin typeface="+mn-ea"/>
                <a:ea typeface="+mn-ea"/>
              </a:rPr>
              <a:t>経由で</a:t>
            </a:r>
            <a:r>
              <a:rPr lang="en-US" altLang="ja-JP" sz="1600" kern="0">
                <a:solidFill>
                  <a:schemeClr val="tx1">
                    <a:lumMod val="65000"/>
                    <a:lumOff val="35000"/>
                  </a:schemeClr>
                </a:solidFill>
                <a:latin typeface="+mn-ea"/>
                <a:ea typeface="+mn-ea"/>
              </a:rPr>
              <a:t>SAP</a:t>
            </a:r>
            <a:r>
              <a:rPr lang="ja-JP" altLang="en-US" sz="1600" kern="0">
                <a:solidFill>
                  <a:schemeClr val="tx1">
                    <a:lumMod val="65000"/>
                    <a:lumOff val="35000"/>
                  </a:schemeClr>
                </a:solidFill>
                <a:latin typeface="+mn-ea"/>
                <a:ea typeface="+mn-ea"/>
              </a:rPr>
              <a:t>に登録する</a:t>
            </a:r>
            <a:endParaRPr lang="en-US" altLang="ja-JP" sz="1600" kern="0">
              <a:solidFill>
                <a:schemeClr val="tx1">
                  <a:lumMod val="65000"/>
                  <a:lumOff val="35000"/>
                </a:schemeClr>
              </a:solidFill>
              <a:latin typeface="+mn-ea"/>
              <a:ea typeface="+mn-ea"/>
            </a:endParaRPr>
          </a:p>
          <a:p>
            <a:r>
              <a:rPr lang="en-US" altLang="ja-JP" sz="1600" kern="0">
                <a:solidFill>
                  <a:schemeClr val="tx1">
                    <a:lumMod val="65000"/>
                    <a:lumOff val="35000"/>
                  </a:schemeClr>
                </a:solidFill>
                <a:latin typeface="+mn-ea"/>
                <a:ea typeface="+mn-ea"/>
              </a:rPr>
              <a:t>SAP</a:t>
            </a:r>
            <a:r>
              <a:rPr lang="ja-JP" altLang="en-US" sz="1600" kern="0">
                <a:solidFill>
                  <a:schemeClr val="tx1">
                    <a:lumMod val="65000"/>
                    <a:lumOff val="35000"/>
                  </a:schemeClr>
                </a:solidFill>
                <a:latin typeface="+mn-ea"/>
                <a:ea typeface="+mn-ea"/>
              </a:rPr>
              <a:t>登録後、</a:t>
            </a:r>
            <a:r>
              <a:rPr lang="en-US" altLang="ja-JP" sz="1600" kern="0">
                <a:solidFill>
                  <a:schemeClr val="tx1">
                    <a:lumMod val="65000"/>
                    <a:lumOff val="35000"/>
                  </a:schemeClr>
                </a:solidFill>
                <a:latin typeface="+mn-ea"/>
                <a:ea typeface="+mn-ea"/>
              </a:rPr>
              <a:t>Neo</a:t>
            </a:r>
            <a:r>
              <a:rPr lang="ja-JP" altLang="en-US" sz="1600" kern="0">
                <a:solidFill>
                  <a:schemeClr val="tx1">
                    <a:lumMod val="65000"/>
                    <a:lumOff val="35000"/>
                  </a:schemeClr>
                </a:solidFill>
                <a:latin typeface="+mn-ea"/>
                <a:ea typeface="+mn-ea"/>
              </a:rPr>
              <a:t>に消込取消結果が連携され、消込ステータスが未消込に変わる（請求ロック解除）</a:t>
            </a:r>
            <a:endParaRPr lang="en-US" altLang="ja-JP" sz="1600" kern="0">
              <a:solidFill>
                <a:schemeClr val="tx1">
                  <a:lumMod val="65000"/>
                  <a:lumOff val="35000"/>
                </a:schemeClr>
              </a:solidFill>
              <a:latin typeface="+mn-ea"/>
              <a:ea typeface="+mn-ea"/>
            </a:endParaRPr>
          </a:p>
        </p:txBody>
      </p:sp>
      <p:grpSp>
        <p:nvGrpSpPr>
          <p:cNvPr id="45" name="グループ化 44">
            <a:extLst>
              <a:ext uri="{FF2B5EF4-FFF2-40B4-BE49-F238E27FC236}">
                <a16:creationId xmlns:a16="http://schemas.microsoft.com/office/drawing/2014/main" id="{667E38CD-D4DD-12DC-0A51-4B683602EAE8}"/>
              </a:ext>
            </a:extLst>
          </p:cNvPr>
          <p:cNvGrpSpPr/>
          <p:nvPr/>
        </p:nvGrpSpPr>
        <p:grpSpPr>
          <a:xfrm>
            <a:off x="10264852" y="967570"/>
            <a:ext cx="1517839" cy="819633"/>
            <a:chOff x="7888809" y="3816416"/>
            <a:chExt cx="1800000" cy="972000"/>
          </a:xfrm>
        </p:grpSpPr>
        <p:grpSp>
          <p:nvGrpSpPr>
            <p:cNvPr id="42" name="グループ化 41">
              <a:extLst>
                <a:ext uri="{FF2B5EF4-FFF2-40B4-BE49-F238E27FC236}">
                  <a16:creationId xmlns:a16="http://schemas.microsoft.com/office/drawing/2014/main" id="{678F9D1C-239A-8E27-07B4-480F5FBDF33E}"/>
                </a:ext>
              </a:extLst>
            </p:cNvPr>
            <p:cNvGrpSpPr/>
            <p:nvPr/>
          </p:nvGrpSpPr>
          <p:grpSpPr>
            <a:xfrm>
              <a:off x="7913340" y="3901423"/>
              <a:ext cx="1765046" cy="798955"/>
              <a:chOff x="9289563" y="1895879"/>
              <a:chExt cx="1765046" cy="798955"/>
            </a:xfrm>
          </p:grpSpPr>
          <p:grpSp>
            <p:nvGrpSpPr>
              <p:cNvPr id="37" name="グループ化 36">
                <a:extLst>
                  <a:ext uri="{FF2B5EF4-FFF2-40B4-BE49-F238E27FC236}">
                    <a16:creationId xmlns:a16="http://schemas.microsoft.com/office/drawing/2014/main" id="{22415908-524A-3BA2-6607-DC3A5AAE551E}"/>
                  </a:ext>
                </a:extLst>
              </p:cNvPr>
              <p:cNvGrpSpPr/>
              <p:nvPr/>
            </p:nvGrpSpPr>
            <p:grpSpPr>
              <a:xfrm>
                <a:off x="9444991" y="2172878"/>
                <a:ext cx="1609618" cy="521956"/>
                <a:chOff x="9444991" y="2172878"/>
                <a:chExt cx="1609618" cy="521956"/>
              </a:xfrm>
            </p:grpSpPr>
            <p:cxnSp>
              <p:nvCxnSpPr>
                <p:cNvPr id="26" name="直線矢印コネクタ 25">
                  <a:extLst>
                    <a:ext uri="{FF2B5EF4-FFF2-40B4-BE49-F238E27FC236}">
                      <a16:creationId xmlns:a16="http://schemas.microsoft.com/office/drawing/2014/main" id="{197B2C31-A454-4100-83FF-2804F524B53C}"/>
                    </a:ext>
                  </a:extLst>
                </p:cNvPr>
                <p:cNvCxnSpPr>
                  <a:cxnSpLocks/>
                </p:cNvCxnSpPr>
                <p:nvPr/>
              </p:nvCxnSpPr>
              <p:spPr>
                <a:xfrm>
                  <a:off x="9444991" y="2331008"/>
                  <a:ext cx="568877" cy="897"/>
                </a:xfrm>
                <a:prstGeom prst="straightConnector1">
                  <a:avLst/>
                </a:prstGeom>
                <a:ln>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81D96100-1C13-783B-6091-7502F1FD9E96}"/>
                    </a:ext>
                  </a:extLst>
                </p:cNvPr>
                <p:cNvCxnSpPr>
                  <a:cxnSpLocks/>
                </p:cNvCxnSpPr>
                <p:nvPr/>
              </p:nvCxnSpPr>
              <p:spPr>
                <a:xfrm>
                  <a:off x="9444991" y="2601468"/>
                  <a:ext cx="568877" cy="897"/>
                </a:xfrm>
                <a:prstGeom prst="straightConnector1">
                  <a:avLst/>
                </a:prstGeom>
                <a:ln>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50CC025A-14D0-25D3-68D3-B119657E97A0}"/>
                    </a:ext>
                  </a:extLst>
                </p:cNvPr>
                <p:cNvSpPr txBox="1"/>
                <p:nvPr/>
              </p:nvSpPr>
              <p:spPr bwMode="auto">
                <a:xfrm>
                  <a:off x="9985409" y="2172878"/>
                  <a:ext cx="1069200" cy="261610"/>
                </a:xfrm>
                <a:prstGeom prst="rect">
                  <a:avLst/>
                </a:prstGeom>
                <a:noFill/>
                <a:ln w="9525">
                  <a:noFill/>
                  <a:miter lim="800000"/>
                  <a:headEnd/>
                  <a:tailEnd/>
                </a:ln>
              </p:spPr>
              <p:txBody>
                <a:bodyPr wrap="square">
                  <a:spAutoFit/>
                </a:bodyPr>
                <a:lstStyle/>
                <a:p>
                  <a:r>
                    <a:rPr lang="ja-JP" altLang="en-US" sz="1050">
                      <a:solidFill>
                        <a:schemeClr val="tx1">
                          <a:lumMod val="65000"/>
                          <a:lumOff val="35000"/>
                        </a:schemeClr>
                      </a:solidFill>
                    </a:rPr>
                    <a:t>ユーザ運用</a:t>
                  </a:r>
                </a:p>
              </p:txBody>
            </p:sp>
            <p:sp>
              <p:nvSpPr>
                <p:cNvPr id="29" name="テキスト ボックス 28">
                  <a:extLst>
                    <a:ext uri="{FF2B5EF4-FFF2-40B4-BE49-F238E27FC236}">
                      <a16:creationId xmlns:a16="http://schemas.microsoft.com/office/drawing/2014/main" id="{339C9DA6-EA27-718D-BE3B-48BFFD72EEB9}"/>
                    </a:ext>
                  </a:extLst>
                </p:cNvPr>
                <p:cNvSpPr txBox="1"/>
                <p:nvPr/>
              </p:nvSpPr>
              <p:spPr bwMode="auto">
                <a:xfrm>
                  <a:off x="9985409" y="2433224"/>
                  <a:ext cx="1069200" cy="261610"/>
                </a:xfrm>
                <a:prstGeom prst="rect">
                  <a:avLst/>
                </a:prstGeom>
                <a:noFill/>
                <a:ln w="9525">
                  <a:noFill/>
                  <a:miter lim="800000"/>
                  <a:headEnd/>
                  <a:tailEnd/>
                </a:ln>
              </p:spPr>
              <p:txBody>
                <a:bodyPr wrap="square">
                  <a:spAutoFit/>
                </a:bodyPr>
                <a:lstStyle/>
                <a:p>
                  <a:r>
                    <a:rPr lang="ja-JP" altLang="en-US" sz="1050">
                      <a:solidFill>
                        <a:schemeClr val="tx1">
                          <a:lumMod val="65000"/>
                          <a:lumOff val="35000"/>
                        </a:schemeClr>
                      </a:solidFill>
                    </a:rPr>
                    <a:t>システム処理</a:t>
                  </a:r>
                </a:p>
              </p:txBody>
            </p:sp>
          </p:grpSp>
          <p:sp>
            <p:nvSpPr>
              <p:cNvPr id="38" name="テキスト ボックス 37">
                <a:extLst>
                  <a:ext uri="{FF2B5EF4-FFF2-40B4-BE49-F238E27FC236}">
                    <a16:creationId xmlns:a16="http://schemas.microsoft.com/office/drawing/2014/main" id="{1E44CC79-F31F-8843-5C06-F73E1CF735BE}"/>
                  </a:ext>
                </a:extLst>
              </p:cNvPr>
              <p:cNvSpPr txBox="1"/>
              <p:nvPr/>
            </p:nvSpPr>
            <p:spPr bwMode="auto">
              <a:xfrm>
                <a:off x="9289563" y="1895879"/>
                <a:ext cx="758795" cy="261610"/>
              </a:xfrm>
              <a:prstGeom prst="rect">
                <a:avLst/>
              </a:prstGeom>
              <a:noFill/>
              <a:ln w="9525">
                <a:noFill/>
                <a:miter lim="800000"/>
                <a:headEnd/>
                <a:tailEnd/>
              </a:ln>
            </p:spPr>
            <p:txBody>
              <a:bodyPr wrap="square">
                <a:spAutoFit/>
              </a:bodyPr>
              <a:lstStyle/>
              <a:p>
                <a:r>
                  <a:rPr lang="ja-JP" altLang="en-US" sz="1050">
                    <a:solidFill>
                      <a:schemeClr val="tx1">
                        <a:lumMod val="65000"/>
                        <a:lumOff val="35000"/>
                      </a:schemeClr>
                    </a:solidFill>
                    <a:latin typeface="+mn-ea"/>
                  </a:rPr>
                  <a:t>■凡例</a:t>
                </a:r>
                <a:endParaRPr lang="ja-JP" altLang="en-US" sz="800">
                  <a:solidFill>
                    <a:srgbClr val="C00000"/>
                  </a:solidFill>
                </a:endParaRPr>
              </a:p>
            </p:txBody>
          </p:sp>
        </p:grpSp>
        <p:sp>
          <p:nvSpPr>
            <p:cNvPr id="41" name="正方形/長方形 40">
              <a:extLst>
                <a:ext uri="{FF2B5EF4-FFF2-40B4-BE49-F238E27FC236}">
                  <a16:creationId xmlns:a16="http://schemas.microsoft.com/office/drawing/2014/main" id="{C978936D-CC61-29EB-CD95-5DF86AC5D3A0}"/>
                </a:ext>
              </a:extLst>
            </p:cNvPr>
            <p:cNvSpPr/>
            <p:nvPr/>
          </p:nvSpPr>
          <p:spPr>
            <a:xfrm>
              <a:off x="7888809" y="3816416"/>
              <a:ext cx="1800000" cy="972000"/>
            </a:xfrm>
            <a:prstGeom prst="rect">
              <a:avLst/>
            </a:prstGeom>
            <a:no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endParaRPr lang="ja-JP" altLang="en-US" sz="1050">
                <a:solidFill>
                  <a:schemeClr val="accent4">
                    <a:lumMod val="65000"/>
                    <a:lumOff val="35000"/>
                  </a:schemeClr>
                </a:solidFill>
                <a:latin typeface="Meiryo UI" panose="020B0604030504040204" pitchFamily="50" charset="-128"/>
                <a:ea typeface="Meiryo UI" panose="020B0604030504040204" pitchFamily="50" charset="-128"/>
              </a:endParaRPr>
            </a:p>
          </p:txBody>
        </p:sp>
      </p:grpSp>
      <p:sp>
        <p:nvSpPr>
          <p:cNvPr id="46" name="正方形/長方形 45">
            <a:extLst>
              <a:ext uri="{FF2B5EF4-FFF2-40B4-BE49-F238E27FC236}">
                <a16:creationId xmlns:a16="http://schemas.microsoft.com/office/drawing/2014/main" id="{63FA9B2C-C665-3468-743C-5B893477CD3E}"/>
              </a:ext>
            </a:extLst>
          </p:cNvPr>
          <p:cNvSpPr/>
          <p:nvPr/>
        </p:nvSpPr>
        <p:spPr>
          <a:xfrm>
            <a:off x="8981598" y="4032450"/>
            <a:ext cx="1742443" cy="2063420"/>
          </a:xfrm>
          <a:prstGeom prst="rect">
            <a:avLst/>
          </a:prstGeom>
          <a:solidFill>
            <a:schemeClr val="bg1"/>
          </a:solidFill>
          <a:ln w="952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t"/>
          <a:lstStyle/>
          <a:p>
            <a:pPr algn="ctr"/>
            <a:r>
              <a:rPr kumimoji="1" lang="en-US" altLang="ja-JP" sz="1100">
                <a:solidFill>
                  <a:schemeClr val="accent4">
                    <a:lumMod val="65000"/>
                    <a:lumOff val="35000"/>
                  </a:schemeClr>
                </a:solidFill>
                <a:latin typeface="Meiryo UI" panose="020B0604030504040204" pitchFamily="50" charset="-128"/>
                <a:ea typeface="Meiryo UI" panose="020B0604030504040204" pitchFamily="50" charset="-128"/>
                <a:cs typeface="Hiragino Kaku Gothic Pro W3" charset="-128"/>
              </a:rPr>
              <a:t>RINDBERG</a:t>
            </a:r>
            <a:endParaRPr kumimoji="1" lang="ja-JP" altLang="en-US" sz="1100">
              <a:solidFill>
                <a:schemeClr val="accent4">
                  <a:lumMod val="65000"/>
                  <a:lumOff val="35000"/>
                </a:schemeClr>
              </a:solidFill>
              <a:latin typeface="Meiryo UI" panose="020B0604030504040204" pitchFamily="50" charset="-128"/>
              <a:ea typeface="Meiryo UI" panose="020B0604030504040204" pitchFamily="50" charset="-128"/>
              <a:cs typeface="Hiragino Kaku Gothic Pro W3" charset="-128"/>
            </a:endParaRPr>
          </a:p>
        </p:txBody>
      </p:sp>
      <p:sp>
        <p:nvSpPr>
          <p:cNvPr id="23" name="フローチャート: 磁気ディスク 22">
            <a:extLst>
              <a:ext uri="{FF2B5EF4-FFF2-40B4-BE49-F238E27FC236}">
                <a16:creationId xmlns:a16="http://schemas.microsoft.com/office/drawing/2014/main" id="{2A1C23B7-B1EA-02E0-C5BC-380BDCEBE900}"/>
              </a:ext>
            </a:extLst>
          </p:cNvPr>
          <p:cNvSpPr/>
          <p:nvPr/>
        </p:nvSpPr>
        <p:spPr>
          <a:xfrm>
            <a:off x="9371948" y="4381044"/>
            <a:ext cx="961742" cy="503167"/>
          </a:xfrm>
          <a:prstGeom prst="flowChartMagneticDisk">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000">
                <a:solidFill>
                  <a:schemeClr val="accent4">
                    <a:lumMod val="65000"/>
                    <a:lumOff val="35000"/>
                  </a:schemeClr>
                </a:solidFill>
                <a:latin typeface="Meiryo UI" panose="020B0604030504040204" pitchFamily="50" charset="-128"/>
                <a:ea typeface="Meiryo UI" panose="020B0604030504040204" pitchFamily="50" charset="-128"/>
              </a:rPr>
              <a:t>経理入金</a:t>
            </a:r>
          </a:p>
        </p:txBody>
      </p:sp>
      <p:cxnSp>
        <p:nvCxnSpPr>
          <p:cNvPr id="3" name="直線矢印コネクタ 2">
            <a:extLst>
              <a:ext uri="{FF2B5EF4-FFF2-40B4-BE49-F238E27FC236}">
                <a16:creationId xmlns:a16="http://schemas.microsoft.com/office/drawing/2014/main" id="{0633D8C2-DE43-217F-4E53-5113B6AEDB90}"/>
              </a:ext>
            </a:extLst>
          </p:cNvPr>
          <p:cNvCxnSpPr>
            <a:cxnSpLocks/>
          </p:cNvCxnSpPr>
          <p:nvPr/>
        </p:nvCxnSpPr>
        <p:spPr>
          <a:xfrm>
            <a:off x="4744383" y="3058104"/>
            <a:ext cx="0" cy="942375"/>
          </a:xfrm>
          <a:prstGeom prst="straightConnector1">
            <a:avLst/>
          </a:prstGeom>
          <a:ln>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685D7761-5303-682B-CCC7-A6F5F93E639E}"/>
              </a:ext>
            </a:extLst>
          </p:cNvPr>
          <p:cNvSpPr/>
          <p:nvPr/>
        </p:nvSpPr>
        <p:spPr>
          <a:xfrm>
            <a:off x="8981641" y="1994865"/>
            <a:ext cx="1742400" cy="919740"/>
          </a:xfrm>
          <a:prstGeom prst="rect">
            <a:avLst/>
          </a:prstGeom>
          <a:solidFill>
            <a:srgbClr val="E9EEF3"/>
          </a:solidFill>
          <a:ln w="952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200" b="1">
                <a:solidFill>
                  <a:srgbClr val="3F6797"/>
                </a:solidFill>
                <a:effectLst>
                  <a:glow rad="127000">
                    <a:schemeClr val="bg1"/>
                  </a:glow>
                </a:effectLst>
                <a:latin typeface="Meiryo UI" panose="020B0604030504040204" pitchFamily="50" charset="-128"/>
                <a:ea typeface="Meiryo UI" panose="020B0604030504040204" pitchFamily="50" charset="-128"/>
              </a:rPr>
              <a:t>過渡期伝票</a:t>
            </a:r>
            <a:br>
              <a:rPr lang="en-US" altLang="ja-JP" sz="1200" b="1">
                <a:solidFill>
                  <a:srgbClr val="3F6797"/>
                </a:solidFill>
                <a:effectLst>
                  <a:glow rad="127000">
                    <a:schemeClr val="bg1"/>
                  </a:glow>
                </a:effectLst>
                <a:latin typeface="Meiryo UI" panose="020B0604030504040204" pitchFamily="50" charset="-128"/>
                <a:ea typeface="Meiryo UI" panose="020B0604030504040204" pitchFamily="50" charset="-128"/>
              </a:rPr>
            </a:br>
            <a:r>
              <a:rPr lang="ja-JP" altLang="en-US" sz="1200" b="1">
                <a:solidFill>
                  <a:srgbClr val="3F6797"/>
                </a:solidFill>
                <a:effectLst>
                  <a:glow rad="127000">
                    <a:schemeClr val="bg1"/>
                  </a:glow>
                </a:effectLst>
                <a:latin typeface="Meiryo UI" panose="020B0604030504040204" pitchFamily="50" charset="-128"/>
                <a:ea typeface="Meiryo UI" panose="020B0604030504040204" pitchFamily="50" charset="-128"/>
              </a:rPr>
              <a:t>作成ツール</a:t>
            </a:r>
          </a:p>
        </p:txBody>
      </p:sp>
      <p:grpSp>
        <p:nvGrpSpPr>
          <p:cNvPr id="30" name="グループ化 29">
            <a:extLst>
              <a:ext uri="{FF2B5EF4-FFF2-40B4-BE49-F238E27FC236}">
                <a16:creationId xmlns:a16="http://schemas.microsoft.com/office/drawing/2014/main" id="{B9783878-10AD-F577-FA97-6D39476FC5CC}"/>
              </a:ext>
            </a:extLst>
          </p:cNvPr>
          <p:cNvGrpSpPr/>
          <p:nvPr/>
        </p:nvGrpSpPr>
        <p:grpSpPr>
          <a:xfrm>
            <a:off x="5853388" y="1964529"/>
            <a:ext cx="2880000" cy="997376"/>
            <a:chOff x="5870213" y="1838495"/>
            <a:chExt cx="2880000" cy="997376"/>
          </a:xfrm>
        </p:grpSpPr>
        <p:cxnSp>
          <p:nvCxnSpPr>
            <p:cNvPr id="4" name="直線矢印コネクタ 3">
              <a:extLst>
                <a:ext uri="{FF2B5EF4-FFF2-40B4-BE49-F238E27FC236}">
                  <a16:creationId xmlns:a16="http://schemas.microsoft.com/office/drawing/2014/main" id="{6F534CAB-4373-371D-F4A2-6E4EA6101BF1}"/>
                </a:ext>
              </a:extLst>
            </p:cNvPr>
            <p:cNvCxnSpPr>
              <a:cxnSpLocks/>
            </p:cNvCxnSpPr>
            <p:nvPr/>
          </p:nvCxnSpPr>
          <p:spPr>
            <a:xfrm>
              <a:off x="5870213" y="2192656"/>
              <a:ext cx="2880000" cy="1416"/>
            </a:xfrm>
            <a:prstGeom prst="straightConnector1">
              <a:avLst/>
            </a:prstGeom>
            <a:ln>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1D25B698-EDC4-85F0-C70B-CEB16E73654D}"/>
                </a:ext>
              </a:extLst>
            </p:cNvPr>
            <p:cNvCxnSpPr>
              <a:cxnSpLocks/>
            </p:cNvCxnSpPr>
            <p:nvPr/>
          </p:nvCxnSpPr>
          <p:spPr>
            <a:xfrm rot="10800000">
              <a:off x="5870213" y="2444554"/>
              <a:ext cx="2880000" cy="1416"/>
            </a:xfrm>
            <a:prstGeom prst="straightConnector1">
              <a:avLst/>
            </a:prstGeom>
            <a:ln>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58779FB5-4460-8A24-32F5-DAEE8E49B892}"/>
                </a:ext>
              </a:extLst>
            </p:cNvPr>
            <p:cNvSpPr txBox="1"/>
            <p:nvPr/>
          </p:nvSpPr>
          <p:spPr bwMode="auto">
            <a:xfrm>
              <a:off x="6170747" y="1838495"/>
              <a:ext cx="2278933" cy="276999"/>
            </a:xfrm>
            <a:prstGeom prst="rect">
              <a:avLst/>
            </a:prstGeom>
            <a:noFill/>
            <a:ln w="9525">
              <a:noFill/>
              <a:miter lim="800000"/>
              <a:headEnd/>
              <a:tailEnd/>
            </a:ln>
          </p:spPr>
          <p:txBody>
            <a:bodyPr wrap="square" anchor="ctr">
              <a:spAutoFit/>
            </a:bodyPr>
            <a:lstStyle/>
            <a:p>
              <a:pPr algn="ctr"/>
              <a:r>
                <a:rPr lang="ja-JP" altLang="en-US" sz="1200">
                  <a:solidFill>
                    <a:schemeClr val="tx1">
                      <a:lumMod val="65000"/>
                      <a:lumOff val="35000"/>
                    </a:schemeClr>
                  </a:solidFill>
                  <a:latin typeface="+mn-ea"/>
                </a:rPr>
                <a:t>②ツール実行</a:t>
              </a:r>
              <a:endParaRPr lang="ja-JP" altLang="en-US" sz="1000">
                <a:solidFill>
                  <a:srgbClr val="C00000"/>
                </a:solidFill>
              </a:endParaRPr>
            </a:p>
          </p:txBody>
        </p:sp>
        <p:sp>
          <p:nvSpPr>
            <p:cNvPr id="16" name="テキスト ボックス 15">
              <a:extLst>
                <a:ext uri="{FF2B5EF4-FFF2-40B4-BE49-F238E27FC236}">
                  <a16:creationId xmlns:a16="http://schemas.microsoft.com/office/drawing/2014/main" id="{2E7F8E4D-2AD9-7BDA-E1C1-8ED53CE24A46}"/>
                </a:ext>
              </a:extLst>
            </p:cNvPr>
            <p:cNvSpPr txBox="1"/>
            <p:nvPr/>
          </p:nvSpPr>
          <p:spPr bwMode="auto">
            <a:xfrm>
              <a:off x="6274336" y="2483053"/>
              <a:ext cx="2071756" cy="352818"/>
            </a:xfrm>
            <a:prstGeom prst="rect">
              <a:avLst/>
            </a:prstGeom>
            <a:noFill/>
            <a:ln w="9525">
              <a:noFill/>
              <a:miter lim="800000"/>
              <a:headEnd/>
              <a:tailEnd/>
            </a:ln>
          </p:spPr>
          <p:txBody>
            <a:bodyPr wrap="square">
              <a:spAutoFit/>
            </a:bodyPr>
            <a:lstStyle/>
            <a:p>
              <a:pPr algn="ctr"/>
              <a:r>
                <a:rPr lang="ja-JP" altLang="en-US" sz="1200">
                  <a:solidFill>
                    <a:schemeClr val="tx1">
                      <a:lumMod val="65000"/>
                      <a:lumOff val="35000"/>
                    </a:schemeClr>
                  </a:solidFill>
                  <a:latin typeface="+mn-ea"/>
                </a:rPr>
                <a:t>④仕訳ファイル出力</a:t>
              </a:r>
              <a:endParaRPr lang="ja-JP" altLang="en-US" sz="1000">
                <a:solidFill>
                  <a:srgbClr val="C00000"/>
                </a:solidFill>
              </a:endParaRPr>
            </a:p>
          </p:txBody>
        </p:sp>
      </p:grpSp>
      <p:sp>
        <p:nvSpPr>
          <p:cNvPr id="18" name="正方形/長方形 17">
            <a:extLst>
              <a:ext uri="{FF2B5EF4-FFF2-40B4-BE49-F238E27FC236}">
                <a16:creationId xmlns:a16="http://schemas.microsoft.com/office/drawing/2014/main" id="{E119CDA8-1084-38E1-81CB-A56A03D3EC0B}"/>
              </a:ext>
            </a:extLst>
          </p:cNvPr>
          <p:cNvSpPr/>
          <p:nvPr/>
        </p:nvSpPr>
        <p:spPr>
          <a:xfrm>
            <a:off x="3862734" y="4000479"/>
            <a:ext cx="1742443" cy="2063420"/>
          </a:xfrm>
          <a:prstGeom prst="rect">
            <a:avLst/>
          </a:prstGeom>
          <a:solidFill>
            <a:schemeClr val="bg1"/>
          </a:solidFill>
          <a:ln w="952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t"/>
          <a:lstStyle/>
          <a:p>
            <a:pPr algn="ctr"/>
            <a:r>
              <a:rPr lang="en-US" altLang="ja-JP" sz="1200">
                <a:solidFill>
                  <a:schemeClr val="accent4">
                    <a:lumMod val="65000"/>
                    <a:lumOff val="35000"/>
                  </a:schemeClr>
                </a:solidFill>
                <a:latin typeface="Meiryo UI" panose="020B0604030504040204" pitchFamily="50" charset="-128"/>
                <a:ea typeface="Meiryo UI" panose="020B0604030504040204" pitchFamily="50" charset="-128"/>
                <a:cs typeface="Hiragino Kaku Gothic Pro W3" charset="-128"/>
              </a:rPr>
              <a:t>NEXUS</a:t>
            </a:r>
            <a:endParaRPr kumimoji="1" lang="ja-JP" altLang="en-US" sz="1200">
              <a:solidFill>
                <a:schemeClr val="accent4">
                  <a:lumMod val="65000"/>
                  <a:lumOff val="35000"/>
                </a:schemeClr>
              </a:solidFill>
              <a:latin typeface="Meiryo UI" panose="020B0604030504040204" pitchFamily="50" charset="-128"/>
              <a:ea typeface="Meiryo UI" panose="020B0604030504040204" pitchFamily="50" charset="-128"/>
              <a:cs typeface="Hiragino Kaku Gothic Pro W3" charset="-128"/>
            </a:endParaRPr>
          </a:p>
        </p:txBody>
      </p:sp>
      <p:sp>
        <p:nvSpPr>
          <p:cNvPr id="19" name="正方形/長方形 18">
            <a:extLst>
              <a:ext uri="{FF2B5EF4-FFF2-40B4-BE49-F238E27FC236}">
                <a16:creationId xmlns:a16="http://schemas.microsoft.com/office/drawing/2014/main" id="{F6BC8926-7B08-D318-2B41-4F1733A3D28E}"/>
              </a:ext>
            </a:extLst>
          </p:cNvPr>
          <p:cNvSpPr/>
          <p:nvPr/>
        </p:nvSpPr>
        <p:spPr>
          <a:xfrm>
            <a:off x="6422166" y="4016465"/>
            <a:ext cx="1742443" cy="2063420"/>
          </a:xfrm>
          <a:prstGeom prst="rect">
            <a:avLst/>
          </a:prstGeom>
          <a:solidFill>
            <a:schemeClr val="bg1"/>
          </a:solidFill>
          <a:ln w="952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t"/>
          <a:lstStyle/>
          <a:p>
            <a:pPr algn="ctr"/>
            <a:r>
              <a:rPr lang="en-US" altLang="ja-JP" sz="1200">
                <a:solidFill>
                  <a:schemeClr val="accent4">
                    <a:lumMod val="65000"/>
                    <a:lumOff val="35000"/>
                  </a:schemeClr>
                </a:solidFill>
                <a:latin typeface="Meiryo UI" panose="020B0604030504040204" pitchFamily="50" charset="-128"/>
                <a:ea typeface="Meiryo UI" panose="020B0604030504040204" pitchFamily="50" charset="-128"/>
                <a:cs typeface="Hiragino Kaku Gothic Pro W3" charset="-128"/>
              </a:rPr>
              <a:t>SAP</a:t>
            </a:r>
            <a:endParaRPr kumimoji="1" lang="ja-JP" altLang="en-US" sz="1200">
              <a:solidFill>
                <a:schemeClr val="accent4">
                  <a:lumMod val="65000"/>
                  <a:lumOff val="35000"/>
                </a:schemeClr>
              </a:solidFill>
              <a:latin typeface="Meiryo UI" panose="020B0604030504040204" pitchFamily="50" charset="-128"/>
              <a:ea typeface="Meiryo UI" panose="020B0604030504040204" pitchFamily="50" charset="-128"/>
              <a:cs typeface="Hiragino Kaku Gothic Pro W3" charset="-128"/>
            </a:endParaRPr>
          </a:p>
        </p:txBody>
      </p:sp>
      <p:sp>
        <p:nvSpPr>
          <p:cNvPr id="20" name="テキスト ボックス 19">
            <a:extLst>
              <a:ext uri="{FF2B5EF4-FFF2-40B4-BE49-F238E27FC236}">
                <a16:creationId xmlns:a16="http://schemas.microsoft.com/office/drawing/2014/main" id="{2E5C3E3F-98DB-DEDD-B9C0-B0C4A634FBA2}"/>
              </a:ext>
            </a:extLst>
          </p:cNvPr>
          <p:cNvSpPr txBox="1"/>
          <p:nvPr/>
        </p:nvSpPr>
        <p:spPr bwMode="auto">
          <a:xfrm>
            <a:off x="4036211" y="3236644"/>
            <a:ext cx="1426001" cy="461665"/>
          </a:xfrm>
          <a:prstGeom prst="rect">
            <a:avLst/>
          </a:prstGeom>
          <a:noFill/>
          <a:ln w="9525">
            <a:noFill/>
            <a:miter lim="800000"/>
            <a:headEnd/>
            <a:tailEnd/>
          </a:ln>
        </p:spPr>
        <p:txBody>
          <a:bodyPr wrap="square">
            <a:spAutoFit/>
          </a:bodyPr>
          <a:lstStyle/>
          <a:p>
            <a:pPr algn="ctr"/>
            <a:r>
              <a:rPr lang="ja-JP" altLang="en-US" sz="1200">
                <a:solidFill>
                  <a:schemeClr val="tx1">
                    <a:lumMod val="65000"/>
                    <a:lumOff val="35000"/>
                  </a:schemeClr>
                </a:solidFill>
                <a:effectLst>
                  <a:glow rad="127000">
                    <a:schemeClr val="bg1"/>
                  </a:glow>
                </a:effectLst>
              </a:rPr>
              <a:t>⑤仕訳ファイル</a:t>
            </a:r>
            <a:endParaRPr lang="en-US" altLang="ja-JP" sz="1200">
              <a:solidFill>
                <a:schemeClr val="tx1">
                  <a:lumMod val="65000"/>
                  <a:lumOff val="35000"/>
                </a:schemeClr>
              </a:solidFill>
              <a:effectLst>
                <a:glow rad="127000">
                  <a:schemeClr val="bg1"/>
                </a:glow>
              </a:effectLst>
            </a:endParaRPr>
          </a:p>
          <a:p>
            <a:pPr algn="ctr"/>
            <a:r>
              <a:rPr lang="ja-JP" altLang="en-US" sz="1200">
                <a:solidFill>
                  <a:schemeClr val="tx1">
                    <a:lumMod val="65000"/>
                    <a:lumOff val="35000"/>
                  </a:schemeClr>
                </a:solidFill>
                <a:effectLst>
                  <a:glow rad="127000">
                    <a:schemeClr val="bg1"/>
                  </a:glow>
                </a:effectLst>
              </a:rPr>
              <a:t>アップロード</a:t>
            </a:r>
          </a:p>
        </p:txBody>
      </p:sp>
      <p:sp>
        <p:nvSpPr>
          <p:cNvPr id="22" name="円弧 21">
            <a:extLst>
              <a:ext uri="{FF2B5EF4-FFF2-40B4-BE49-F238E27FC236}">
                <a16:creationId xmlns:a16="http://schemas.microsoft.com/office/drawing/2014/main" id="{22F754AB-E693-A227-99FC-AAB4A9B234A1}"/>
              </a:ext>
            </a:extLst>
          </p:cNvPr>
          <p:cNvSpPr/>
          <p:nvPr/>
        </p:nvSpPr>
        <p:spPr>
          <a:xfrm rot="10800000" flipH="1">
            <a:off x="9715258" y="1731521"/>
            <a:ext cx="275123" cy="2304000"/>
          </a:xfrm>
          <a:prstGeom prst="arc">
            <a:avLst>
              <a:gd name="adj1" fmla="val 12147469"/>
              <a:gd name="adj2" fmla="val 21072921"/>
            </a:avLst>
          </a:prstGeom>
          <a:ln>
            <a:solidFill>
              <a:schemeClr val="bg1">
                <a:lumMod val="50000"/>
              </a:schemeClr>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43" name="テキスト ボックス 42">
            <a:extLst>
              <a:ext uri="{FF2B5EF4-FFF2-40B4-BE49-F238E27FC236}">
                <a16:creationId xmlns:a16="http://schemas.microsoft.com/office/drawing/2014/main" id="{1A2888BA-BA4A-8750-54B1-4E4DB0CC7B12}"/>
              </a:ext>
            </a:extLst>
          </p:cNvPr>
          <p:cNvSpPr txBox="1"/>
          <p:nvPr/>
        </p:nvSpPr>
        <p:spPr bwMode="auto">
          <a:xfrm>
            <a:off x="8816940" y="3242695"/>
            <a:ext cx="2071758" cy="461665"/>
          </a:xfrm>
          <a:prstGeom prst="rect">
            <a:avLst/>
          </a:prstGeom>
          <a:noFill/>
          <a:ln w="9525">
            <a:noFill/>
            <a:miter lim="800000"/>
            <a:headEnd/>
            <a:tailEnd/>
          </a:ln>
        </p:spPr>
        <p:txBody>
          <a:bodyPr wrap="square">
            <a:spAutoFit/>
          </a:bodyPr>
          <a:lstStyle/>
          <a:p>
            <a:pPr algn="ctr"/>
            <a:r>
              <a:rPr lang="ja-JP" altLang="en-US" sz="1200">
                <a:solidFill>
                  <a:schemeClr val="tx1">
                    <a:lumMod val="65000"/>
                    <a:lumOff val="35000"/>
                  </a:schemeClr>
                </a:solidFill>
                <a:effectLst>
                  <a:glow rad="127000">
                    <a:schemeClr val="bg1"/>
                  </a:glow>
                </a:effectLst>
                <a:latin typeface="+mn-ea"/>
              </a:rPr>
              <a:t>③過去断面情報</a:t>
            </a:r>
            <a:endParaRPr lang="en-US" altLang="ja-JP" sz="1200">
              <a:solidFill>
                <a:schemeClr val="tx1">
                  <a:lumMod val="65000"/>
                  <a:lumOff val="35000"/>
                </a:schemeClr>
              </a:solidFill>
              <a:effectLst>
                <a:glow rad="127000">
                  <a:schemeClr val="bg1"/>
                </a:glow>
              </a:effectLst>
              <a:latin typeface="+mn-ea"/>
            </a:endParaRPr>
          </a:p>
          <a:p>
            <a:pPr algn="ctr"/>
            <a:r>
              <a:rPr lang="ja-JP" altLang="en-US" sz="1200">
                <a:solidFill>
                  <a:schemeClr val="tx1">
                    <a:lumMod val="65000"/>
                    <a:lumOff val="35000"/>
                  </a:schemeClr>
                </a:solidFill>
                <a:effectLst>
                  <a:glow rad="127000">
                    <a:schemeClr val="bg1"/>
                  </a:glow>
                </a:effectLst>
                <a:latin typeface="+mn-ea"/>
              </a:rPr>
              <a:t>取得</a:t>
            </a:r>
            <a:endParaRPr lang="ja-JP" altLang="en-US" sz="1000">
              <a:solidFill>
                <a:srgbClr val="C00000"/>
              </a:solidFill>
              <a:effectLst>
                <a:glow rad="127000">
                  <a:schemeClr val="bg1"/>
                </a:glow>
              </a:effectLst>
            </a:endParaRPr>
          </a:p>
        </p:txBody>
      </p:sp>
      <p:sp>
        <p:nvSpPr>
          <p:cNvPr id="47" name="フローチャート: 磁気ディスク 46">
            <a:extLst>
              <a:ext uri="{FF2B5EF4-FFF2-40B4-BE49-F238E27FC236}">
                <a16:creationId xmlns:a16="http://schemas.microsoft.com/office/drawing/2014/main" id="{DDE0C2F1-FE46-5E82-48A1-35EFF8CCD47D}"/>
              </a:ext>
            </a:extLst>
          </p:cNvPr>
          <p:cNvSpPr/>
          <p:nvPr/>
        </p:nvSpPr>
        <p:spPr>
          <a:xfrm>
            <a:off x="9371948" y="4953700"/>
            <a:ext cx="961742" cy="503167"/>
          </a:xfrm>
          <a:prstGeom prst="flowChartMagneticDisk">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000">
                <a:solidFill>
                  <a:schemeClr val="accent4">
                    <a:lumMod val="65000"/>
                    <a:lumOff val="35000"/>
                  </a:schemeClr>
                </a:solidFill>
                <a:latin typeface="Meiryo UI" panose="020B0604030504040204" pitchFamily="50" charset="-128"/>
                <a:ea typeface="Meiryo UI" panose="020B0604030504040204" pitchFamily="50" charset="-128"/>
              </a:rPr>
              <a:t>経理入金引当</a:t>
            </a:r>
          </a:p>
        </p:txBody>
      </p:sp>
      <p:sp>
        <p:nvSpPr>
          <p:cNvPr id="48" name="フローチャート: 磁気ディスク 47">
            <a:extLst>
              <a:ext uri="{FF2B5EF4-FFF2-40B4-BE49-F238E27FC236}">
                <a16:creationId xmlns:a16="http://schemas.microsoft.com/office/drawing/2014/main" id="{B9EF95E5-16A7-AF1E-D414-B1B37DE90483}"/>
              </a:ext>
            </a:extLst>
          </p:cNvPr>
          <p:cNvSpPr/>
          <p:nvPr/>
        </p:nvSpPr>
        <p:spPr>
          <a:xfrm>
            <a:off x="9371948" y="5526357"/>
            <a:ext cx="961742" cy="503167"/>
          </a:xfrm>
          <a:prstGeom prst="flowChartMagneticDisk">
            <a:avLst/>
          </a:prstGeom>
          <a:solidFill>
            <a:schemeClr val="bg1"/>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en-US" altLang="ja-JP" sz="1000">
                <a:solidFill>
                  <a:schemeClr val="accent4">
                    <a:lumMod val="65000"/>
                    <a:lumOff val="35000"/>
                  </a:schemeClr>
                </a:solidFill>
                <a:latin typeface="Meiryo UI" panose="020B0604030504040204" pitchFamily="50" charset="-128"/>
                <a:ea typeface="Meiryo UI" panose="020B0604030504040204" pitchFamily="50" charset="-128"/>
              </a:rPr>
              <a:t>Neo</a:t>
            </a:r>
            <a:r>
              <a:rPr lang="ja-JP" altLang="en-US" sz="1000">
                <a:solidFill>
                  <a:schemeClr val="accent4">
                    <a:lumMod val="65000"/>
                    <a:lumOff val="35000"/>
                  </a:schemeClr>
                </a:solidFill>
                <a:latin typeface="Meiryo UI" panose="020B0604030504040204" pitchFamily="50" charset="-128"/>
                <a:ea typeface="Meiryo UI" panose="020B0604030504040204" pitchFamily="50" charset="-128"/>
              </a:rPr>
              <a:t>請求</a:t>
            </a:r>
          </a:p>
        </p:txBody>
      </p:sp>
      <p:cxnSp>
        <p:nvCxnSpPr>
          <p:cNvPr id="58" name="直線矢印コネクタ 57">
            <a:extLst>
              <a:ext uri="{FF2B5EF4-FFF2-40B4-BE49-F238E27FC236}">
                <a16:creationId xmlns:a16="http://schemas.microsoft.com/office/drawing/2014/main" id="{132F7B17-433D-E4C9-40BD-0BCD3558E309}"/>
              </a:ext>
            </a:extLst>
          </p:cNvPr>
          <p:cNvCxnSpPr>
            <a:cxnSpLocks/>
          </p:cNvCxnSpPr>
          <p:nvPr/>
        </p:nvCxnSpPr>
        <p:spPr>
          <a:xfrm>
            <a:off x="2670226" y="2449106"/>
            <a:ext cx="1564071" cy="0"/>
          </a:xfrm>
          <a:prstGeom prst="straightConnector1">
            <a:avLst/>
          </a:prstGeom>
          <a:ln>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1" name="テキスト ボックス 60">
            <a:extLst>
              <a:ext uri="{FF2B5EF4-FFF2-40B4-BE49-F238E27FC236}">
                <a16:creationId xmlns:a16="http://schemas.microsoft.com/office/drawing/2014/main" id="{EB44A705-CFB5-281C-2A47-7AFBAFF81BBB}"/>
              </a:ext>
            </a:extLst>
          </p:cNvPr>
          <p:cNvSpPr txBox="1"/>
          <p:nvPr/>
        </p:nvSpPr>
        <p:spPr bwMode="auto">
          <a:xfrm>
            <a:off x="2637688" y="2096288"/>
            <a:ext cx="1566000" cy="276999"/>
          </a:xfrm>
          <a:prstGeom prst="rect">
            <a:avLst/>
          </a:prstGeom>
          <a:noFill/>
          <a:ln w="9525">
            <a:noFill/>
            <a:miter lim="800000"/>
            <a:headEnd/>
            <a:tailEnd/>
          </a:ln>
        </p:spPr>
        <p:txBody>
          <a:bodyPr wrap="square">
            <a:spAutoFit/>
          </a:bodyPr>
          <a:lstStyle/>
          <a:p>
            <a:pPr algn="ctr"/>
            <a:r>
              <a:rPr lang="ja-JP" altLang="en-US" sz="1200">
                <a:solidFill>
                  <a:schemeClr val="tx1">
                    <a:lumMod val="65000"/>
                    <a:lumOff val="35000"/>
                  </a:schemeClr>
                </a:solidFill>
              </a:rPr>
              <a:t>①消込取消申請</a:t>
            </a:r>
          </a:p>
        </p:txBody>
      </p:sp>
      <p:sp>
        <p:nvSpPr>
          <p:cNvPr id="70" name="正方形/長方形 69">
            <a:extLst>
              <a:ext uri="{FF2B5EF4-FFF2-40B4-BE49-F238E27FC236}">
                <a16:creationId xmlns:a16="http://schemas.microsoft.com/office/drawing/2014/main" id="{9CC56379-8221-F7B2-C349-385685542606}"/>
              </a:ext>
            </a:extLst>
          </p:cNvPr>
          <p:cNvSpPr/>
          <p:nvPr/>
        </p:nvSpPr>
        <p:spPr>
          <a:xfrm>
            <a:off x="1303302" y="4048434"/>
            <a:ext cx="1742443" cy="2063420"/>
          </a:xfrm>
          <a:prstGeom prst="rect">
            <a:avLst/>
          </a:prstGeom>
          <a:solidFill>
            <a:schemeClr val="bg1"/>
          </a:solidFill>
          <a:ln w="9525">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t"/>
          <a:lstStyle/>
          <a:p>
            <a:pPr algn="ctr"/>
            <a:r>
              <a:rPr kumimoji="1" lang="en-US" altLang="ja-JP" sz="1200">
                <a:solidFill>
                  <a:schemeClr val="accent4">
                    <a:lumMod val="65000"/>
                    <a:lumOff val="35000"/>
                  </a:schemeClr>
                </a:solidFill>
                <a:latin typeface="Meiryo UI" panose="020B0604030504040204" pitchFamily="50" charset="-128"/>
                <a:ea typeface="Meiryo UI" panose="020B0604030504040204" pitchFamily="50" charset="-128"/>
                <a:cs typeface="Hiragino Kaku Gothic Pro W3" charset="-128"/>
              </a:rPr>
              <a:t>Neo</a:t>
            </a:r>
            <a:endParaRPr kumimoji="1" lang="ja-JP" altLang="en-US" sz="1200">
              <a:solidFill>
                <a:schemeClr val="accent4">
                  <a:lumMod val="65000"/>
                  <a:lumOff val="35000"/>
                </a:schemeClr>
              </a:solidFill>
              <a:latin typeface="Meiryo UI" panose="020B0604030504040204" pitchFamily="50" charset="-128"/>
              <a:ea typeface="Meiryo UI" panose="020B0604030504040204" pitchFamily="50" charset="-128"/>
              <a:cs typeface="Hiragino Kaku Gothic Pro W3" charset="-128"/>
            </a:endParaRPr>
          </a:p>
        </p:txBody>
      </p:sp>
      <p:cxnSp>
        <p:nvCxnSpPr>
          <p:cNvPr id="86" name="直線矢印コネクタ 85">
            <a:extLst>
              <a:ext uri="{FF2B5EF4-FFF2-40B4-BE49-F238E27FC236}">
                <a16:creationId xmlns:a16="http://schemas.microsoft.com/office/drawing/2014/main" id="{3005FDE8-81FA-7185-BF3E-80EACAB7C951}"/>
              </a:ext>
            </a:extLst>
          </p:cNvPr>
          <p:cNvCxnSpPr>
            <a:cxnSpLocks/>
            <a:stCxn id="103" idx="2"/>
            <a:endCxn id="70" idx="0"/>
          </p:cNvCxnSpPr>
          <p:nvPr/>
        </p:nvCxnSpPr>
        <p:spPr>
          <a:xfrm>
            <a:off x="2174524" y="3058104"/>
            <a:ext cx="0" cy="990330"/>
          </a:xfrm>
          <a:prstGeom prst="straightConnector1">
            <a:avLst/>
          </a:prstGeom>
          <a:ln>
            <a:solidFill>
              <a:schemeClr val="bg1">
                <a:lumMod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88" name="テキスト ボックス 87">
            <a:extLst>
              <a:ext uri="{FF2B5EF4-FFF2-40B4-BE49-F238E27FC236}">
                <a16:creationId xmlns:a16="http://schemas.microsoft.com/office/drawing/2014/main" id="{FDAE2E1C-D673-781A-5C8F-579AFC45F3D7}"/>
              </a:ext>
            </a:extLst>
          </p:cNvPr>
          <p:cNvSpPr txBox="1"/>
          <p:nvPr/>
        </p:nvSpPr>
        <p:spPr bwMode="auto">
          <a:xfrm>
            <a:off x="1559211" y="3372360"/>
            <a:ext cx="1230491" cy="276999"/>
          </a:xfrm>
          <a:prstGeom prst="rect">
            <a:avLst/>
          </a:prstGeom>
          <a:noFill/>
          <a:ln w="9525">
            <a:noFill/>
            <a:miter lim="800000"/>
            <a:headEnd/>
            <a:tailEnd/>
          </a:ln>
        </p:spPr>
        <p:txBody>
          <a:bodyPr wrap="square">
            <a:spAutoFit/>
          </a:bodyPr>
          <a:lstStyle/>
          <a:p>
            <a:pPr algn="ctr"/>
            <a:r>
              <a:rPr lang="ja-JP" altLang="en-US" sz="1200">
                <a:solidFill>
                  <a:schemeClr val="tx1">
                    <a:lumMod val="65000"/>
                    <a:lumOff val="35000"/>
                  </a:schemeClr>
                </a:solidFill>
                <a:effectLst>
                  <a:glow rad="127000">
                    <a:schemeClr val="bg1"/>
                  </a:glow>
                </a:effectLst>
                <a:latin typeface="+mn-ea"/>
              </a:rPr>
              <a:t>⑧後続業務</a:t>
            </a:r>
            <a:endParaRPr lang="ja-JP" altLang="en-US" sz="1000">
              <a:solidFill>
                <a:srgbClr val="C00000"/>
              </a:solidFill>
              <a:effectLst>
                <a:glow rad="127000">
                  <a:schemeClr val="bg1"/>
                </a:glow>
              </a:effectLst>
            </a:endParaRPr>
          </a:p>
        </p:txBody>
      </p:sp>
      <p:pic>
        <p:nvPicPr>
          <p:cNvPr id="100" name="グラフィックス 99">
            <a:extLst>
              <a:ext uri="{FF2B5EF4-FFF2-40B4-BE49-F238E27FC236}">
                <a16:creationId xmlns:a16="http://schemas.microsoft.com/office/drawing/2014/main" id="{0CA7A1A5-43CC-03D4-860D-BCC82F632C07}"/>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313500" y="2131859"/>
            <a:ext cx="484434" cy="484434"/>
          </a:xfrm>
          <a:prstGeom prst="rect">
            <a:avLst/>
          </a:prstGeom>
        </p:spPr>
      </p:pic>
      <p:pic>
        <p:nvPicPr>
          <p:cNvPr id="101" name="グラフィックス 100">
            <a:extLst>
              <a:ext uri="{FF2B5EF4-FFF2-40B4-BE49-F238E27FC236}">
                <a16:creationId xmlns:a16="http://schemas.microsoft.com/office/drawing/2014/main" id="{1AB7AD0A-EB21-D99B-6072-9CEDFB95BDE4}"/>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00713" y="1889642"/>
            <a:ext cx="484434" cy="484434"/>
          </a:xfrm>
          <a:prstGeom prst="rect">
            <a:avLst/>
          </a:prstGeom>
        </p:spPr>
      </p:pic>
      <p:sp>
        <p:nvSpPr>
          <p:cNvPr id="99" name="正方形/長方形 98">
            <a:extLst>
              <a:ext uri="{FF2B5EF4-FFF2-40B4-BE49-F238E27FC236}">
                <a16:creationId xmlns:a16="http://schemas.microsoft.com/office/drawing/2014/main" id="{1FF389B5-CC17-D621-8FBA-79A287454BB6}"/>
              </a:ext>
            </a:extLst>
          </p:cNvPr>
          <p:cNvSpPr/>
          <p:nvPr/>
        </p:nvSpPr>
        <p:spPr>
          <a:xfrm>
            <a:off x="4327428" y="2616293"/>
            <a:ext cx="843792" cy="441811"/>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1" i="0" u="none" strike="noStrike" kern="1200" cap="none" spc="0" normalizeH="0" baseline="0" noProof="0">
                <a:ln>
                  <a:noFill/>
                </a:ln>
                <a:solidFill>
                  <a:srgbClr val="000000">
                    <a:lumMod val="65000"/>
                    <a:lumOff val="35000"/>
                  </a:srgbClr>
                </a:solidFill>
                <a:effectLst/>
                <a:uLnTx/>
                <a:uFillTx/>
                <a:latin typeface="Meiryo UI"/>
                <a:ea typeface="Meiryo UI"/>
                <a:cs typeface="+mn-cs"/>
              </a:rPr>
              <a:t>経理</a:t>
            </a:r>
          </a:p>
        </p:txBody>
      </p:sp>
      <p:pic>
        <p:nvPicPr>
          <p:cNvPr id="102" name="グラフィックス 101">
            <a:extLst>
              <a:ext uri="{FF2B5EF4-FFF2-40B4-BE49-F238E27FC236}">
                <a16:creationId xmlns:a16="http://schemas.microsoft.com/office/drawing/2014/main" id="{A27B6321-D501-0AFC-96DE-1E78CE72142E}"/>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932306" y="2131859"/>
            <a:ext cx="484434" cy="484434"/>
          </a:xfrm>
          <a:prstGeom prst="rect">
            <a:avLst/>
          </a:prstGeom>
        </p:spPr>
      </p:pic>
      <p:sp>
        <p:nvSpPr>
          <p:cNvPr id="103" name="正方形/長方形 102">
            <a:extLst>
              <a:ext uri="{FF2B5EF4-FFF2-40B4-BE49-F238E27FC236}">
                <a16:creationId xmlns:a16="http://schemas.microsoft.com/office/drawing/2014/main" id="{12C0F7B0-444C-6C42-73AB-417B12B7FAA6}"/>
              </a:ext>
            </a:extLst>
          </p:cNvPr>
          <p:cNvSpPr/>
          <p:nvPr/>
        </p:nvSpPr>
        <p:spPr>
          <a:xfrm>
            <a:off x="1752628" y="2616293"/>
            <a:ext cx="843792" cy="441811"/>
          </a:xfrm>
          <a:prstGeom prst="rect">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1" i="0" u="none" strike="noStrike" kern="1200" cap="none" spc="0" normalizeH="0" baseline="0" noProof="0">
                <a:ln>
                  <a:noFill/>
                </a:ln>
                <a:solidFill>
                  <a:srgbClr val="000000">
                    <a:lumMod val="65000"/>
                    <a:lumOff val="35000"/>
                  </a:srgbClr>
                </a:solidFill>
                <a:effectLst/>
                <a:uLnTx/>
                <a:uFillTx/>
                <a:latin typeface="Meiryo UI"/>
                <a:ea typeface="Meiryo UI"/>
                <a:cs typeface="+mn-cs"/>
              </a:rPr>
              <a:t>事業</a:t>
            </a:r>
          </a:p>
        </p:txBody>
      </p:sp>
      <p:sp>
        <p:nvSpPr>
          <p:cNvPr id="7" name="テキスト ボックス 6">
            <a:extLst>
              <a:ext uri="{FF2B5EF4-FFF2-40B4-BE49-F238E27FC236}">
                <a16:creationId xmlns:a16="http://schemas.microsoft.com/office/drawing/2014/main" id="{35EDA295-E221-667F-9649-CD49FBBA5052}"/>
              </a:ext>
            </a:extLst>
          </p:cNvPr>
          <p:cNvSpPr txBox="1"/>
          <p:nvPr/>
        </p:nvSpPr>
        <p:spPr bwMode="auto">
          <a:xfrm>
            <a:off x="10261299" y="5873363"/>
            <a:ext cx="539581" cy="246221"/>
          </a:xfrm>
          <a:prstGeom prst="rect">
            <a:avLst/>
          </a:prstGeom>
          <a:noFill/>
          <a:ln w="9525">
            <a:noFill/>
            <a:miter lim="800000"/>
            <a:headEnd/>
            <a:tailEnd/>
          </a:ln>
        </p:spPr>
        <p:txBody>
          <a:bodyPr wrap="square">
            <a:spAutoFit/>
          </a:bodyPr>
          <a:lstStyle/>
          <a:p>
            <a:pPr algn="ctr"/>
            <a:r>
              <a:rPr lang="en-US" altLang="ja-JP" sz="1000">
                <a:solidFill>
                  <a:schemeClr val="tx1">
                    <a:lumMod val="65000"/>
                    <a:lumOff val="35000"/>
                  </a:schemeClr>
                </a:solidFill>
                <a:latin typeface="+mn-ea"/>
              </a:rPr>
              <a:t>etc...</a:t>
            </a:r>
            <a:endParaRPr lang="ja-JP" altLang="en-US" sz="700">
              <a:solidFill>
                <a:srgbClr val="C00000"/>
              </a:solidFill>
            </a:endParaRPr>
          </a:p>
        </p:txBody>
      </p:sp>
      <p:cxnSp>
        <p:nvCxnSpPr>
          <p:cNvPr id="25" name="直線矢印コネクタ 24">
            <a:extLst>
              <a:ext uri="{FF2B5EF4-FFF2-40B4-BE49-F238E27FC236}">
                <a16:creationId xmlns:a16="http://schemas.microsoft.com/office/drawing/2014/main" id="{284AFD96-22E5-C1F4-8268-1906D6ACFD94}"/>
              </a:ext>
            </a:extLst>
          </p:cNvPr>
          <p:cNvCxnSpPr>
            <a:cxnSpLocks/>
          </p:cNvCxnSpPr>
          <p:nvPr/>
        </p:nvCxnSpPr>
        <p:spPr>
          <a:xfrm rot="5400000">
            <a:off x="4845991" y="3039827"/>
            <a:ext cx="611062" cy="4190680"/>
          </a:xfrm>
          <a:prstGeom prst="bentConnector2">
            <a:avLst/>
          </a:prstGeom>
          <a:ln>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681D64EA-77FC-9884-7EBB-506D05B050D4}"/>
              </a:ext>
            </a:extLst>
          </p:cNvPr>
          <p:cNvCxnSpPr>
            <a:cxnSpLocks/>
            <a:stCxn id="10" idx="3"/>
            <a:endCxn id="9" idx="1"/>
          </p:cNvCxnSpPr>
          <p:nvPr/>
        </p:nvCxnSpPr>
        <p:spPr>
          <a:xfrm>
            <a:off x="5093955" y="4584530"/>
            <a:ext cx="1839432" cy="0"/>
          </a:xfrm>
          <a:prstGeom prst="straightConnector1">
            <a:avLst/>
          </a:prstGeom>
          <a:ln>
            <a:solidFill>
              <a:schemeClr val="bg1">
                <a:lumMod val="5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pic>
        <p:nvPicPr>
          <p:cNvPr id="1028" name="Picture 4">
            <a:extLst>
              <a:ext uri="{FF2B5EF4-FFF2-40B4-BE49-F238E27FC236}">
                <a16:creationId xmlns:a16="http://schemas.microsoft.com/office/drawing/2014/main" id="{4BAA92BA-D3FB-9275-41AD-088FDC2E2589}"/>
              </a:ext>
            </a:extLst>
          </p:cNvPr>
          <p:cNvPicPr>
            <a:picLocks noChangeAspect="1" noChangeArrowheads="1"/>
          </p:cNvPicPr>
          <p:nvPr/>
        </p:nvPicPr>
        <p:blipFill>
          <a:blip r:embed="rId8">
            <a:clrChange>
              <a:clrFrom>
                <a:srgbClr val="000000">
                  <a:alpha val="0"/>
                </a:srgbClr>
              </a:clrFrom>
              <a:clrTo>
                <a:srgbClr val="000000">
                  <a:alpha val="0"/>
                </a:srgbClr>
              </a:clrTo>
            </a:clrChange>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3223858" y="2554977"/>
            <a:ext cx="446544" cy="446544"/>
          </a:xfrm>
          <a:prstGeom prst="rect">
            <a:avLst/>
          </a:prstGeom>
          <a:noFill/>
          <a:extLst>
            <a:ext uri="{909E8E84-426E-40DD-AFC4-6F175D3DCCD1}">
              <a14:hiddenFill xmlns:a14="http://schemas.microsoft.com/office/drawing/2010/main">
                <a:solidFill>
                  <a:srgbClr val="FFFFFF"/>
                </a:solidFill>
              </a14:hiddenFill>
            </a:ext>
          </a:extLst>
        </p:spPr>
      </p:pic>
      <p:sp>
        <p:nvSpPr>
          <p:cNvPr id="56" name="フローチャート: 書類 55">
            <a:extLst>
              <a:ext uri="{FF2B5EF4-FFF2-40B4-BE49-F238E27FC236}">
                <a16:creationId xmlns:a16="http://schemas.microsoft.com/office/drawing/2014/main" id="{DFFE8FA9-4806-2976-07DE-5872A8A3BAC7}"/>
              </a:ext>
            </a:extLst>
          </p:cNvPr>
          <p:cNvSpPr/>
          <p:nvPr/>
        </p:nvSpPr>
        <p:spPr>
          <a:xfrm>
            <a:off x="6933388" y="2939660"/>
            <a:ext cx="720000" cy="432000"/>
          </a:xfrm>
          <a:prstGeom prst="flowChartDocument">
            <a:avLst/>
          </a:prstGeom>
          <a:solidFill>
            <a:schemeClr val="bg1"/>
          </a:solidFill>
          <a:ln w="28575">
            <a:solidFill>
              <a:srgbClr val="80B09B"/>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en-US" altLang="ja-JP" sz="900">
                <a:solidFill>
                  <a:schemeClr val="accent4">
                    <a:lumMod val="65000"/>
                    <a:lumOff val="35000"/>
                  </a:schemeClr>
                </a:solidFill>
                <a:latin typeface="+mn-ea"/>
                <a:cs typeface="Hiragino Kaku Gothic Pro W3" charset="-128"/>
              </a:rPr>
              <a:t>TSV</a:t>
            </a:r>
            <a:r>
              <a:rPr kumimoji="1" lang="ja-JP" altLang="en-US" sz="900">
                <a:solidFill>
                  <a:schemeClr val="accent4">
                    <a:lumMod val="65000"/>
                    <a:lumOff val="35000"/>
                  </a:schemeClr>
                </a:solidFill>
                <a:latin typeface="+mn-ea"/>
                <a:cs typeface="Hiragino Kaku Gothic Pro W3" charset="-128"/>
              </a:rPr>
              <a:t>ファイル</a:t>
            </a:r>
          </a:p>
        </p:txBody>
      </p:sp>
      <p:sp>
        <p:nvSpPr>
          <p:cNvPr id="74" name="テキスト ボックス 73">
            <a:extLst>
              <a:ext uri="{FF2B5EF4-FFF2-40B4-BE49-F238E27FC236}">
                <a16:creationId xmlns:a16="http://schemas.microsoft.com/office/drawing/2014/main" id="{B664FE52-3ECB-4FB2-B612-AD8E25318772}"/>
              </a:ext>
            </a:extLst>
          </p:cNvPr>
          <p:cNvSpPr txBox="1"/>
          <p:nvPr/>
        </p:nvSpPr>
        <p:spPr bwMode="auto">
          <a:xfrm>
            <a:off x="4131846" y="5294859"/>
            <a:ext cx="1230491" cy="352818"/>
          </a:xfrm>
          <a:prstGeom prst="rect">
            <a:avLst/>
          </a:prstGeom>
          <a:noFill/>
          <a:ln w="9525">
            <a:noFill/>
            <a:miter lim="800000"/>
            <a:headEnd/>
            <a:tailEnd/>
          </a:ln>
        </p:spPr>
        <p:txBody>
          <a:bodyPr wrap="square">
            <a:spAutoFit/>
          </a:bodyPr>
          <a:lstStyle>
            <a:defPPr>
              <a:defRPr lang="ja-JP"/>
            </a:defPPr>
            <a:lvl1pPr algn="ctr">
              <a:defRPr sz="1200">
                <a:solidFill>
                  <a:schemeClr val="tx1">
                    <a:lumMod val="65000"/>
                    <a:lumOff val="35000"/>
                  </a:schemeClr>
                </a:solidFill>
                <a:effectLst>
                  <a:glow rad="127000">
                    <a:schemeClr val="bg1"/>
                  </a:glow>
                </a:effectLst>
                <a:latin typeface="+mn-ea"/>
              </a:defRPr>
            </a:lvl1pPr>
          </a:lstStyle>
          <a:p>
            <a:r>
              <a:rPr lang="ja-JP" altLang="en-US"/>
              <a:t>⑦</a:t>
            </a:r>
            <a:r>
              <a:rPr lang="en-US" altLang="ja-JP"/>
              <a:t>Neo</a:t>
            </a:r>
            <a:r>
              <a:rPr lang="ja-JP" altLang="en-US"/>
              <a:t>返却</a:t>
            </a:r>
          </a:p>
        </p:txBody>
      </p:sp>
      <p:pic>
        <p:nvPicPr>
          <p:cNvPr id="1026" name="Picture 2">
            <a:extLst>
              <a:ext uri="{FF2B5EF4-FFF2-40B4-BE49-F238E27FC236}">
                <a16:creationId xmlns:a16="http://schemas.microsoft.com/office/drawing/2014/main" id="{3B077D1C-0194-518D-D4AF-F3762785378C}"/>
              </a:ext>
            </a:extLst>
          </p:cNvPr>
          <p:cNvPicPr>
            <a:picLocks noChangeAspect="1" noChangeArrowheads="1"/>
          </p:cNvPicPr>
          <p:nvPr/>
        </p:nvPicPr>
        <p:blipFill>
          <a:blip r:embed="rId9">
            <a:clrChange>
              <a:clrFrom>
                <a:srgbClr val="000000">
                  <a:alpha val="0"/>
                </a:srgbClr>
              </a:clrFrom>
              <a:clrTo>
                <a:srgbClr val="000000">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504150" y="5203521"/>
            <a:ext cx="359022" cy="359022"/>
          </a:xfrm>
          <a:prstGeom prst="rect">
            <a:avLst/>
          </a:prstGeom>
          <a:noFill/>
          <a:extLst>
            <a:ext uri="{909E8E84-426E-40DD-AFC4-6F175D3DCCD1}">
              <a14:hiddenFill xmlns:a14="http://schemas.microsoft.com/office/drawing/2010/main">
                <a:solidFill>
                  <a:srgbClr val="FFFFFF"/>
                </a:solidFill>
              </a14:hiddenFill>
            </a:ext>
          </a:extLst>
        </p:spPr>
      </p:pic>
      <p:sp>
        <p:nvSpPr>
          <p:cNvPr id="34" name="&quot;禁止&quot;マーク 33">
            <a:extLst>
              <a:ext uri="{FF2B5EF4-FFF2-40B4-BE49-F238E27FC236}">
                <a16:creationId xmlns:a16="http://schemas.microsoft.com/office/drawing/2014/main" id="{A8B12409-58D6-897B-4201-B2A14152BB97}"/>
              </a:ext>
            </a:extLst>
          </p:cNvPr>
          <p:cNvSpPr/>
          <p:nvPr/>
        </p:nvSpPr>
        <p:spPr>
          <a:xfrm>
            <a:off x="1588031" y="5510205"/>
            <a:ext cx="191260" cy="191260"/>
          </a:xfrm>
          <a:prstGeom prst="noSmoking">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endParaRPr kumimoji="1" lang="ja-JP" altLang="en-US" sz="1400">
              <a:solidFill>
                <a:schemeClr val="accent4">
                  <a:lumMod val="65000"/>
                  <a:lumOff val="35000"/>
                </a:schemeClr>
              </a:solidFill>
              <a:latin typeface="+mn-ea"/>
              <a:cs typeface="Hiragino Kaku Gothic Pro W3" charset="-128"/>
            </a:endParaRPr>
          </a:p>
        </p:txBody>
      </p:sp>
      <p:pic>
        <p:nvPicPr>
          <p:cNvPr id="35" name="Picture 2">
            <a:extLst>
              <a:ext uri="{FF2B5EF4-FFF2-40B4-BE49-F238E27FC236}">
                <a16:creationId xmlns:a16="http://schemas.microsoft.com/office/drawing/2014/main" id="{94208687-70E4-7416-F04A-5251F2BD99C5}"/>
              </a:ext>
            </a:extLst>
          </p:cNvPr>
          <p:cNvPicPr>
            <a:picLocks noChangeAspect="1" noChangeArrowheads="1"/>
          </p:cNvPicPr>
          <p:nvPr/>
        </p:nvPicPr>
        <p:blipFill>
          <a:blip r:embed="rId9">
            <a:clrChange>
              <a:clrFrom>
                <a:srgbClr val="000000">
                  <a:alpha val="0"/>
                </a:srgbClr>
              </a:clrFrom>
              <a:clrTo>
                <a:srgbClr val="000000">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485874" y="5203521"/>
            <a:ext cx="359022" cy="359022"/>
          </a:xfrm>
          <a:prstGeom prst="rect">
            <a:avLst/>
          </a:prstGeom>
          <a:noFill/>
          <a:extLst>
            <a:ext uri="{909E8E84-426E-40DD-AFC4-6F175D3DCCD1}">
              <a14:hiddenFill xmlns:a14="http://schemas.microsoft.com/office/drawing/2010/main">
                <a:solidFill>
                  <a:srgbClr val="FFFFFF"/>
                </a:solidFill>
              </a14:hiddenFill>
            </a:ext>
          </a:extLst>
        </p:spPr>
      </p:pic>
      <p:sp>
        <p:nvSpPr>
          <p:cNvPr id="40" name="二等辺三角形 39">
            <a:extLst>
              <a:ext uri="{FF2B5EF4-FFF2-40B4-BE49-F238E27FC236}">
                <a16:creationId xmlns:a16="http://schemas.microsoft.com/office/drawing/2014/main" id="{43AD02C8-BD39-1A78-FED2-F4AC90B103E9}"/>
              </a:ext>
            </a:extLst>
          </p:cNvPr>
          <p:cNvSpPr/>
          <p:nvPr/>
        </p:nvSpPr>
        <p:spPr>
          <a:xfrm rot="5400000" flipH="1" flipV="1">
            <a:off x="1994523" y="5298844"/>
            <a:ext cx="360000" cy="168376"/>
          </a:xfrm>
          <a:prstGeom prst="triangle">
            <a:avLst/>
          </a:prstGeom>
          <a:solidFill>
            <a:schemeClr val="bg1">
              <a:lumMod val="8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endParaRPr kumimoji="1" lang="ja-JP" altLang="en-US" sz="1400">
              <a:solidFill>
                <a:schemeClr val="accent4">
                  <a:lumMod val="65000"/>
                  <a:lumOff val="35000"/>
                </a:schemeClr>
              </a:solidFill>
              <a:latin typeface="+mn-ea"/>
              <a:cs typeface="Hiragino Kaku Gothic Pro W3" charset="-128"/>
            </a:endParaRPr>
          </a:p>
        </p:txBody>
      </p:sp>
      <p:sp>
        <p:nvSpPr>
          <p:cNvPr id="44" name="正方形/長方形 43">
            <a:extLst>
              <a:ext uri="{FF2B5EF4-FFF2-40B4-BE49-F238E27FC236}">
                <a16:creationId xmlns:a16="http://schemas.microsoft.com/office/drawing/2014/main" id="{9E2ED137-2392-2C5A-537A-ADF002FE18D9}"/>
              </a:ext>
            </a:extLst>
          </p:cNvPr>
          <p:cNvSpPr/>
          <p:nvPr/>
        </p:nvSpPr>
        <p:spPr>
          <a:xfrm>
            <a:off x="1824836" y="5292388"/>
            <a:ext cx="665851" cy="217817"/>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lang="ja-JP" altLang="en-US" sz="1050">
                <a:solidFill>
                  <a:schemeClr val="tx1">
                    <a:lumMod val="65000"/>
                    <a:lumOff val="35000"/>
                  </a:schemeClr>
                </a:solidFill>
                <a:effectLst>
                  <a:glow rad="88900">
                    <a:schemeClr val="bg1"/>
                  </a:glow>
                </a:effectLst>
                <a:latin typeface="+mn-ea"/>
                <a:cs typeface="Hiragino Kaku Gothic Pro W3" charset="-128"/>
              </a:rPr>
              <a:t>ロック解除</a:t>
            </a:r>
            <a:endParaRPr kumimoji="1" lang="ja-JP" altLang="en-US" sz="1050">
              <a:solidFill>
                <a:schemeClr val="tx1">
                  <a:lumMod val="65000"/>
                  <a:lumOff val="35000"/>
                </a:schemeClr>
              </a:solidFill>
              <a:effectLst>
                <a:glow rad="88900">
                  <a:schemeClr val="bg1"/>
                </a:glow>
              </a:effectLst>
              <a:latin typeface="+mn-ea"/>
              <a:cs typeface="Hiragino Kaku Gothic Pro W3" charset="-128"/>
            </a:endParaRPr>
          </a:p>
        </p:txBody>
      </p:sp>
      <p:sp>
        <p:nvSpPr>
          <p:cNvPr id="9" name="フローチャート: 書類 8">
            <a:extLst>
              <a:ext uri="{FF2B5EF4-FFF2-40B4-BE49-F238E27FC236}">
                <a16:creationId xmlns:a16="http://schemas.microsoft.com/office/drawing/2014/main" id="{57482D59-38FD-F43E-A790-6C58608B973F}"/>
              </a:ext>
            </a:extLst>
          </p:cNvPr>
          <p:cNvSpPr/>
          <p:nvPr/>
        </p:nvSpPr>
        <p:spPr>
          <a:xfrm>
            <a:off x="6933387" y="4368530"/>
            <a:ext cx="720000" cy="432000"/>
          </a:xfrm>
          <a:prstGeom prst="flowChartDocument">
            <a:avLst/>
          </a:prstGeom>
          <a:solidFill>
            <a:srgbClr val="F4F7FA"/>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non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i="0" u="none" strike="noStrike" kern="1200" cap="none" spc="0" normalizeH="0" baseline="0" noProof="0">
                <a:ln>
                  <a:noFill/>
                </a:ln>
                <a:solidFill>
                  <a:schemeClr val="tx1">
                    <a:lumMod val="65000"/>
                    <a:lumOff val="35000"/>
                  </a:schemeClr>
                </a:solidFill>
                <a:effectLst>
                  <a:glow rad="38100">
                    <a:srgbClr val="FFFFFF"/>
                  </a:glow>
                </a:effectLst>
                <a:uLnTx/>
                <a:uFillTx/>
                <a:latin typeface="Meiryo UI"/>
                <a:ea typeface="Meiryo UI"/>
                <a:cs typeface="+mn-cs"/>
              </a:rPr>
              <a:t>会計伝票</a:t>
            </a:r>
            <a:endParaRPr kumimoji="1" lang="en-US" altLang="ja-JP" sz="1100" i="0" u="none" strike="noStrike" kern="1200" cap="none" spc="0" normalizeH="0" baseline="0" noProof="0">
              <a:ln>
                <a:noFill/>
              </a:ln>
              <a:solidFill>
                <a:schemeClr val="tx1">
                  <a:lumMod val="65000"/>
                  <a:lumOff val="35000"/>
                </a:schemeClr>
              </a:solidFill>
              <a:effectLst>
                <a:glow rad="38100">
                  <a:srgbClr val="FFFFFF"/>
                </a:glow>
              </a:effectLst>
              <a:uLnTx/>
              <a:uFillTx/>
              <a:latin typeface="Meiryo UI"/>
              <a:ea typeface="Meiryo UI"/>
              <a:cs typeface="+mn-cs"/>
            </a:endParaRPr>
          </a:p>
        </p:txBody>
      </p:sp>
      <p:sp>
        <p:nvSpPr>
          <p:cNvPr id="10" name="フローチャート: 書類 9">
            <a:extLst>
              <a:ext uri="{FF2B5EF4-FFF2-40B4-BE49-F238E27FC236}">
                <a16:creationId xmlns:a16="http://schemas.microsoft.com/office/drawing/2014/main" id="{BFDD8A3C-2CDD-87FF-4D05-BDEFC900903B}"/>
              </a:ext>
            </a:extLst>
          </p:cNvPr>
          <p:cNvSpPr/>
          <p:nvPr/>
        </p:nvSpPr>
        <p:spPr>
          <a:xfrm>
            <a:off x="4373955" y="4368530"/>
            <a:ext cx="720000" cy="432000"/>
          </a:xfrm>
          <a:prstGeom prst="flowChartDocument">
            <a:avLst/>
          </a:prstGeom>
          <a:solidFill>
            <a:schemeClr val="bg1"/>
          </a:solidFill>
          <a:ln w="28575">
            <a:solidFill>
              <a:srgbClr val="80B09B"/>
            </a:solidFill>
          </a:ln>
        </p:spPr>
        <p:style>
          <a:lnRef idx="2">
            <a:schemeClr val="accent1">
              <a:shade val="50000"/>
            </a:schemeClr>
          </a:lnRef>
          <a:fillRef idx="1">
            <a:schemeClr val="accent1"/>
          </a:fillRef>
          <a:effectRef idx="0">
            <a:schemeClr val="accent1"/>
          </a:effectRef>
          <a:fontRef idx="minor">
            <a:schemeClr val="lt1"/>
          </a:fontRef>
        </p:style>
        <p:txBody>
          <a:bodyPr vert="horz" lIns="36000" tIns="36000" rIns="36000" bIns="36000" rtlCol="0" anchor="ctr"/>
          <a:lstStyle/>
          <a:p>
            <a:pPr algn="ctr"/>
            <a:r>
              <a:rPr kumimoji="1" lang="en-US" altLang="ja-JP" sz="900">
                <a:solidFill>
                  <a:schemeClr val="accent4">
                    <a:lumMod val="65000"/>
                    <a:lumOff val="35000"/>
                  </a:schemeClr>
                </a:solidFill>
                <a:latin typeface="+mn-ea"/>
                <a:cs typeface="Hiragino Kaku Gothic Pro W3" charset="-128"/>
              </a:rPr>
              <a:t>TSV</a:t>
            </a:r>
            <a:r>
              <a:rPr kumimoji="1" lang="ja-JP" altLang="en-US" sz="900">
                <a:solidFill>
                  <a:schemeClr val="accent4">
                    <a:lumMod val="65000"/>
                    <a:lumOff val="35000"/>
                  </a:schemeClr>
                </a:solidFill>
                <a:latin typeface="+mn-ea"/>
                <a:cs typeface="Hiragino Kaku Gothic Pro W3" charset="-128"/>
              </a:rPr>
              <a:t>ファイル</a:t>
            </a:r>
          </a:p>
        </p:txBody>
      </p:sp>
      <p:sp>
        <p:nvSpPr>
          <p:cNvPr id="24" name="テキスト ボックス 23">
            <a:extLst>
              <a:ext uri="{FF2B5EF4-FFF2-40B4-BE49-F238E27FC236}">
                <a16:creationId xmlns:a16="http://schemas.microsoft.com/office/drawing/2014/main" id="{1DCCC230-2171-07FF-FB57-6A56916793CC}"/>
              </a:ext>
            </a:extLst>
          </p:cNvPr>
          <p:cNvSpPr txBox="1"/>
          <p:nvPr/>
        </p:nvSpPr>
        <p:spPr bwMode="auto">
          <a:xfrm>
            <a:off x="5410327" y="4461990"/>
            <a:ext cx="1230491" cy="320745"/>
          </a:xfrm>
          <a:prstGeom prst="rect">
            <a:avLst/>
          </a:prstGeom>
          <a:noFill/>
          <a:ln w="9525">
            <a:noFill/>
            <a:miter lim="800000"/>
            <a:headEnd/>
            <a:tailEnd/>
          </a:ln>
        </p:spPr>
        <p:txBody>
          <a:bodyPr wrap="square">
            <a:spAutoFit/>
          </a:bodyPr>
          <a:lstStyle>
            <a:defPPr>
              <a:defRPr lang="ja-JP"/>
            </a:defPPr>
            <a:lvl1pPr algn="ctr">
              <a:defRPr sz="1200">
                <a:solidFill>
                  <a:schemeClr val="tx1">
                    <a:lumMod val="65000"/>
                    <a:lumOff val="35000"/>
                  </a:schemeClr>
                </a:solidFill>
                <a:effectLst>
                  <a:glow rad="127000">
                    <a:schemeClr val="bg1"/>
                  </a:glow>
                </a:effectLst>
                <a:latin typeface="+mn-ea"/>
              </a:defRPr>
            </a:lvl1pPr>
          </a:lstStyle>
          <a:p>
            <a:r>
              <a:rPr lang="ja-JP" altLang="en-US"/>
              <a:t>⑥伝票登録</a:t>
            </a:r>
          </a:p>
        </p:txBody>
      </p:sp>
    </p:spTree>
    <p:extLst>
      <p:ext uri="{BB962C8B-B14F-4D97-AF65-F5344CB8AC3E}">
        <p14:creationId xmlns:p14="http://schemas.microsoft.com/office/powerpoint/2010/main" val="1162104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2526929-0A60-04CD-4157-9646552836A3}"/>
              </a:ext>
            </a:extLst>
          </p:cNvPr>
          <p:cNvSpPr>
            <a:spLocks noGrp="1"/>
          </p:cNvSpPr>
          <p:nvPr>
            <p:ph type="sldNum" sz="quarter" idx="10"/>
          </p:nvPr>
        </p:nvSpPr>
        <p:spPr/>
        <p:txBody>
          <a:bodyPr/>
          <a:lstStyle/>
          <a:p>
            <a:pPr>
              <a:defRPr/>
            </a:pPr>
            <a:fld id="{EB72A429-DDC7-41CC-AC2C-79132BE59620}" type="slidenum">
              <a:rPr lang="en-US" altLang="ja-JP" smtClean="0"/>
              <a:pPr>
                <a:defRPr/>
              </a:pPr>
              <a:t>9</a:t>
            </a:fld>
            <a:endParaRPr lang="en-US" altLang="ja-JP"/>
          </a:p>
        </p:txBody>
      </p:sp>
      <p:grpSp>
        <p:nvGrpSpPr>
          <p:cNvPr id="5" name="グループ化 4">
            <a:extLst>
              <a:ext uri="{FF2B5EF4-FFF2-40B4-BE49-F238E27FC236}">
                <a16:creationId xmlns:a16="http://schemas.microsoft.com/office/drawing/2014/main" id="{7B92B6B4-DA9A-453A-9B5C-AA84E978569C}"/>
              </a:ext>
            </a:extLst>
          </p:cNvPr>
          <p:cNvGrpSpPr/>
          <p:nvPr/>
        </p:nvGrpSpPr>
        <p:grpSpPr>
          <a:xfrm>
            <a:off x="313038" y="3062416"/>
            <a:ext cx="9959533" cy="733168"/>
            <a:chOff x="313038" y="2800863"/>
            <a:chExt cx="8303740" cy="1029732"/>
          </a:xfrm>
        </p:grpSpPr>
        <p:sp>
          <p:nvSpPr>
            <p:cNvPr id="6" name="テキスト ボックス 5">
              <a:extLst>
                <a:ext uri="{FF2B5EF4-FFF2-40B4-BE49-F238E27FC236}">
                  <a16:creationId xmlns:a16="http://schemas.microsoft.com/office/drawing/2014/main" id="{A7FA368B-0BCF-1AA6-14B4-AF8D2A85FCFC}"/>
                </a:ext>
              </a:extLst>
            </p:cNvPr>
            <p:cNvSpPr txBox="1"/>
            <p:nvPr/>
          </p:nvSpPr>
          <p:spPr bwMode="auto">
            <a:xfrm>
              <a:off x="313038" y="2800865"/>
              <a:ext cx="214184" cy="1029730"/>
            </a:xfrm>
            <a:prstGeom prst="rect">
              <a:avLst/>
            </a:prstGeom>
            <a:solidFill>
              <a:schemeClr val="bg1">
                <a:lumMod val="75000"/>
              </a:schemeClr>
            </a:solidFill>
            <a:ln w="9525">
              <a:noFill/>
              <a:miter lim="800000"/>
              <a:headEnd/>
              <a:tailEnd/>
            </a:ln>
          </p:spPr>
          <p:txBody>
            <a:bodyPr wrap="square" rtlCol="0">
              <a:noAutofit/>
            </a:bodyPr>
            <a:lstStyle/>
            <a:p>
              <a:pPr algn="l"/>
              <a:endParaRPr kumimoji="1" lang="ja-JP" altLang="en-US" sz="1600">
                <a:solidFill>
                  <a:schemeClr val="accent4">
                    <a:lumMod val="65000"/>
                    <a:lumOff val="35000"/>
                  </a:schemeClr>
                </a:solidFill>
                <a:latin typeface="Meiryo UI" panose="020B0604030504040204" pitchFamily="50" charset="-128"/>
                <a:ea typeface="Meiryo UI" panose="020B0604030504040204" pitchFamily="50" charset="-128"/>
                <a:cs typeface="メイリオ"/>
              </a:endParaRPr>
            </a:p>
          </p:txBody>
        </p:sp>
        <p:sp>
          <p:nvSpPr>
            <p:cNvPr id="7" name="テキスト ボックス 6">
              <a:extLst>
                <a:ext uri="{FF2B5EF4-FFF2-40B4-BE49-F238E27FC236}">
                  <a16:creationId xmlns:a16="http://schemas.microsoft.com/office/drawing/2014/main" id="{D41DD57A-CF9E-8136-F37B-0083838EB178}"/>
                </a:ext>
              </a:extLst>
            </p:cNvPr>
            <p:cNvSpPr txBox="1"/>
            <p:nvPr/>
          </p:nvSpPr>
          <p:spPr bwMode="auto">
            <a:xfrm>
              <a:off x="527222" y="2800863"/>
              <a:ext cx="8089556" cy="1029731"/>
            </a:xfrm>
            <a:prstGeom prst="rect">
              <a:avLst/>
            </a:prstGeom>
            <a:noFill/>
            <a:ln w="9525">
              <a:noFill/>
              <a:miter lim="800000"/>
              <a:headEnd/>
              <a:tailEnd/>
            </a:ln>
          </p:spPr>
          <p:txBody>
            <a:bodyPr wrap="square" rtlCol="0" anchor="ctr">
              <a:noAutofit/>
            </a:bodyPr>
            <a:lstStyle/>
            <a:p>
              <a:pPr indent="180975" algn="l"/>
              <a:r>
                <a:rPr kumimoji="1" lang="ja-JP" altLang="en-US" sz="2800" b="1">
                  <a:solidFill>
                    <a:schemeClr val="accent4">
                      <a:lumMod val="65000"/>
                      <a:lumOff val="35000"/>
                    </a:schemeClr>
                  </a:solidFill>
                  <a:latin typeface="Meiryo UI" panose="020B0604030504040204" pitchFamily="50" charset="-128"/>
                  <a:ea typeface="Meiryo UI" panose="020B0604030504040204" pitchFamily="50" charset="-128"/>
                  <a:cs typeface="メイリオ"/>
                </a:rPr>
                <a:t>システム要求</a:t>
              </a:r>
              <a:endParaRPr kumimoji="1" lang="en-US" altLang="ja-JP" sz="2800" b="1">
                <a:solidFill>
                  <a:schemeClr val="accent4">
                    <a:lumMod val="65000"/>
                    <a:lumOff val="35000"/>
                  </a:schemeClr>
                </a:solidFill>
                <a:latin typeface="Meiryo UI" panose="020B0604030504040204" pitchFamily="50" charset="-128"/>
                <a:ea typeface="Meiryo UI" panose="020B0604030504040204" pitchFamily="50" charset="-128"/>
                <a:cs typeface="メイリオ"/>
              </a:endParaRPr>
            </a:p>
          </p:txBody>
        </p:sp>
        <p:cxnSp>
          <p:nvCxnSpPr>
            <p:cNvPr id="8" name="直線コネクタ 7">
              <a:extLst>
                <a:ext uri="{FF2B5EF4-FFF2-40B4-BE49-F238E27FC236}">
                  <a16:creationId xmlns:a16="http://schemas.microsoft.com/office/drawing/2014/main" id="{79CD1E4A-766B-489F-3D17-CD815E2AAEDC}"/>
                </a:ext>
              </a:extLst>
            </p:cNvPr>
            <p:cNvCxnSpPr>
              <a:cxnSpLocks/>
            </p:cNvCxnSpPr>
            <p:nvPr/>
          </p:nvCxnSpPr>
          <p:spPr>
            <a:xfrm>
              <a:off x="601362" y="3830595"/>
              <a:ext cx="801541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7121995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d5potWIdYMJl6F809y9Vx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企画書テンプレートRLS14ver">
  <a:themeElements>
    <a:clrScheme name="3_JJ Division 企画Ｇ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ユーザー定義 1">
      <a:majorFont>
        <a:latin typeface="Meiryo UI"/>
        <a:ea typeface="Meiryo UI"/>
        <a:cs typeface=""/>
      </a:majorFont>
      <a:minorFont>
        <a:latin typeface="Meiryo UI"/>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00"/>
        </a:solidFill>
        <a:ln w="9525">
          <a:solidFill>
            <a:schemeClr val="bg1">
              <a:lumMod val="50000"/>
            </a:schemeClr>
          </a:solidFill>
        </a:ln>
      </a:spPr>
      <a:bodyPr vert="horz" lIns="36000" tIns="36000" rIns="36000" bIns="36000" rtlCol="0" anchor="ctr"/>
      <a:lstStyle>
        <a:defPPr algn="ctr">
          <a:defRPr kumimoji="1" sz="1400" dirty="0">
            <a:solidFill>
              <a:schemeClr val="accent4">
                <a:lumMod val="65000"/>
                <a:lumOff val="35000"/>
              </a:schemeClr>
            </a:solidFill>
            <a:latin typeface="+mn-ea"/>
            <a:cs typeface="Hiragino Kaku Gothic Pro W3" charset="-128"/>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noFill/>
          <a:miter lim="800000"/>
          <a:headEnd/>
          <a:tailEnd/>
        </a:ln>
      </a:spPr>
      <a:bodyPr wrap="none" rtlCol="0">
        <a:spAutoFit/>
      </a:bodyPr>
      <a:lstStyle>
        <a:defPPr algn="l">
          <a:defRPr kumimoji="1" sz="1600" dirty="0" smtClean="0">
            <a:solidFill>
              <a:schemeClr val="accent4">
                <a:lumMod val="65000"/>
                <a:lumOff val="35000"/>
              </a:schemeClr>
            </a:solidFill>
            <a:latin typeface="MS UI Gothic" panose="020B0600070205080204" pitchFamily="50" charset="-128"/>
            <a:ea typeface="MS UI Gothic" panose="020B0600070205080204" pitchFamily="50" charset="-128"/>
            <a:cs typeface="メイリオ"/>
          </a:defRPr>
        </a:defPPr>
      </a:lstStyle>
    </a:txDef>
  </a:objectDefaults>
  <a:extraClrSchemeLst>
    <a:extraClrScheme>
      <a:clrScheme name="3_JJ Division 企画Ｇ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3_JJ Division 企画Ｇ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3_JJ Division 企画Ｇ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3_JJ Division 企画Ｇ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3_JJ Division 企画Ｇ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3_JJ Division 企画Ｇ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3_JJ Division 企画Ｇ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BEAF83FE5A3B0741ABFE8863C0A817DE" ma:contentTypeVersion="27" ma:contentTypeDescription="新しいドキュメントを作成します。" ma:contentTypeScope="" ma:versionID="1f4aec450b8ae832317675b32007f5e5">
  <xsd:schema xmlns:xsd="http://www.w3.org/2001/XMLSchema" xmlns:xs="http://www.w3.org/2001/XMLSchema" xmlns:p="http://schemas.microsoft.com/office/2006/metadata/properties" xmlns:ns2="2663f714-e648-46a2-8c75-0b4476465bbe" xmlns:ns3="68893545-e206-4c87-a1d0-cb18894f78fd" targetNamespace="http://schemas.microsoft.com/office/2006/metadata/properties" ma:root="true" ma:fieldsID="f857caf15b5495f85bc1452b65593acb" ns2:_="" ns3:_="">
    <xsd:import namespace="2663f714-e648-46a2-8c75-0b4476465bbe"/>
    <xsd:import namespace="68893545-e206-4c87-a1d0-cb18894f78fd"/>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_Flow_SignoffStatus" minOccurs="0"/>
                <xsd:element ref="ns3:MediaServiceAutoKeyPoints" minOccurs="0"/>
                <xsd:element ref="ns3:MediaServiceKeyPoints" minOccurs="0"/>
                <xsd:element ref="ns3:MediaLengthInSeconds" minOccurs="0"/>
                <xsd:element ref="ns3:MediaServiceLocation" minOccurs="0"/>
                <xsd:element ref="ns3:_x2605__x53c2__x7167_Only" minOccurs="0"/>
                <xsd:element ref="ns3:lcf76f155ced4ddcb4097134ff3c332f" minOccurs="0"/>
                <xsd:element ref="ns2:TaxCatchAll" minOccurs="0"/>
                <xsd:element ref="ns3:PreviewLink" minOccurs="0"/>
                <xsd:element ref="ns3:MediaServiceObjectDetectorVersions" minOccurs="0"/>
                <xsd:element ref="ns3:preview" minOccurs="0"/>
                <xsd:element ref="ns3:_x30d7__x30ec__x30d3__x30e5__x30fc_" minOccurs="0"/>
                <xsd:element ref="ns3:MediaServiceSearchProperties" minOccurs="0"/>
                <xsd:element ref="ns3:_x8868__x793a__x9806_" minOccurs="0"/>
                <xsd:element ref="ns3: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663f714-e648-46a2-8c75-0b4476465bbe" elementFormDefault="qualified">
    <xsd:import namespace="http://schemas.microsoft.com/office/2006/documentManagement/types"/>
    <xsd:import namespace="http://schemas.microsoft.com/office/infopath/2007/PartnerControls"/>
    <xsd:element name="SharedWithUsers" ma:index="8"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共有相手の詳細情報" ma:internalName="SharedWithDetails" ma:readOnly="true">
      <xsd:simpleType>
        <xsd:restriction base="dms:Note">
          <xsd:maxLength value="255"/>
        </xsd:restriction>
      </xsd:simpleType>
    </xsd:element>
    <xsd:element name="TaxCatchAll" ma:index="25" nillable="true" ma:displayName="Taxonomy Catch All Column" ma:hidden="true" ma:list="{a3c643b4-1fe4-441b-9848-16d1594d1806}" ma:internalName="TaxCatchAll" ma:showField="CatchAllData" ma:web="2663f714-e648-46a2-8c75-0b4476465bbe">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68893545-e206-4c87-a1d0-cb18894f78fd"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_Flow_SignoffStatus" ma:index="17" nillable="true" ma:displayName="承認の状態" ma:internalName="_x627f__x8a8d__x306e__x72b6__x614b_">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x2605__x53c2__x7167_Only" ma:index="22" nillable="true" ma:displayName="★参照Only" ma:format="Dropdown" ma:internalName="_x2605__x53c2__x7167_Only">
      <xsd:simpleType>
        <xsd:restriction base="dms:Text">
          <xsd:maxLength value="255"/>
        </xsd:restriction>
      </xsd:simpleType>
    </xsd:element>
    <xsd:element name="lcf76f155ced4ddcb4097134ff3c332f" ma:index="24" nillable="true" ma:taxonomy="true" ma:internalName="lcf76f155ced4ddcb4097134ff3c332f" ma:taxonomyFieldName="MediaServiceImageTags" ma:displayName="画像タグ" ma:readOnly="false" ma:fieldId="{5cf76f15-5ced-4ddc-b409-7134ff3c332f}" ma:taxonomyMulti="true" ma:sspId="a3a9e2b4-bd26-462e-b1d1-efb57a71636b" ma:termSetId="09814cd3-568e-fe90-9814-8d621ff8fb84" ma:anchorId="fba54fb3-c3e1-fe81-a776-ca4b69148c4d" ma:open="true" ma:isKeyword="false">
      <xsd:complexType>
        <xsd:sequence>
          <xsd:element ref="pc:Terms" minOccurs="0" maxOccurs="1"/>
        </xsd:sequence>
      </xsd:complexType>
    </xsd:element>
    <xsd:element name="PreviewLink" ma:index="26" nillable="true" ma:displayName="PreviewLink" ma:format="Dropdown" ma:internalName="PreviewLink">
      <xsd:simpleType>
        <xsd:restriction base="dms:Text">
          <xsd:maxLength value="255"/>
        </xsd:restriction>
      </xsd:simpleType>
    </xsd:element>
    <xsd:element name="MediaServiceObjectDetectorVersions" ma:index="27" nillable="true" ma:displayName="MediaServiceObjectDetectorVersions" ma:description="" ma:hidden="true" ma:indexed="true" ma:internalName="MediaServiceObjectDetectorVersions" ma:readOnly="true">
      <xsd:simpleType>
        <xsd:restriction base="dms:Text"/>
      </xsd:simpleType>
    </xsd:element>
    <xsd:element name="preview" ma:index="28" nillable="true" ma:displayName="preview" ma:description="preview" ma:format="Dropdown" ma:internalName="preview">
      <xsd:simpleType>
        <xsd:restriction base="dms:Text">
          <xsd:maxLength value="255"/>
        </xsd:restriction>
      </xsd:simpleType>
    </xsd:element>
    <xsd:element name="_x30d7__x30ec__x30d3__x30e5__x30fc_" ma:index="29" nillable="true" ma:displayName="プレビュー" ma:format="Dropdown" ma:internalName="_x30d7__x30ec__x30d3__x30e5__x30fc_">
      <xsd:simpleType>
        <xsd:restriction base="dms:Text">
          <xsd:maxLength value="255"/>
        </xsd:restriction>
      </xsd:simpleType>
    </xsd:element>
    <xsd:element name="MediaServiceSearchProperties" ma:index="30" nillable="true" ma:displayName="MediaServiceSearchProperties" ma:hidden="true" ma:internalName="MediaServiceSearchProperties" ma:readOnly="true">
      <xsd:simpleType>
        <xsd:restriction base="dms:Note"/>
      </xsd:simpleType>
    </xsd:element>
    <xsd:element name="_x8868__x793a__x9806_" ma:index="31" nillable="true" ma:displayName="表示順" ma:format="Dropdown" ma:internalName="_x8868__x793a__x9806_" ma:percentage="FALSE">
      <xsd:simpleType>
        <xsd:restriction base="dms:Number"/>
      </xsd:simpleType>
    </xsd:element>
    <xsd:element name="MediaServiceBillingMetadata" ma:index="32" nillable="true" ma:displayName="MediaServiceBillingMetadata" ma:hidden="true" ma:internalName="MediaServiceBilling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2663f714-e648-46a2-8c75-0b4476465bbe" xsi:nil="true"/>
    <lcf76f155ced4ddcb4097134ff3c332f xmlns="68893545-e206-4c87-a1d0-cb18894f78fd">
      <Terms xmlns="http://schemas.microsoft.com/office/infopath/2007/PartnerControls"/>
    </lcf76f155ced4ddcb4097134ff3c332f>
    <_Flow_SignoffStatus xmlns="68893545-e206-4c87-a1d0-cb18894f78fd" xsi:nil="true"/>
    <_x2605__x53c2__x7167_Only xmlns="68893545-e206-4c87-a1d0-cb18894f78fd" xsi:nil="true"/>
    <PreviewLink xmlns="68893545-e206-4c87-a1d0-cb18894f78fd" xsi:nil="true"/>
    <preview xmlns="68893545-e206-4c87-a1d0-cb18894f78fd" xsi:nil="true"/>
    <_x30d7__x30ec__x30d3__x30e5__x30fc_ xmlns="68893545-e206-4c87-a1d0-cb18894f78fd" xsi:nil="true"/>
    <_x8868__x793a__x9806_ xmlns="68893545-e206-4c87-a1d0-cb18894f78fd" xsi:nil="true"/>
  </documentManagement>
</p:properties>
</file>

<file path=customXml/itemProps1.xml><?xml version="1.0" encoding="utf-8"?>
<ds:datastoreItem xmlns:ds="http://schemas.openxmlformats.org/officeDocument/2006/customXml" ds:itemID="{714B1D7D-3705-4EBC-A779-A47BE309BA8E}">
  <ds:schemaRefs>
    <ds:schemaRef ds:uri="2663f714-e648-46a2-8c75-0b4476465bbe"/>
    <ds:schemaRef ds:uri="68893545-e206-4c87-a1d0-cb18894f78f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6027E81-2264-46B2-A2DD-56CA2B86BFAA}">
  <ds:schemaRefs>
    <ds:schemaRef ds:uri="http://schemas.microsoft.com/sharepoint/v3/contenttype/forms"/>
  </ds:schemaRefs>
</ds:datastoreItem>
</file>

<file path=customXml/itemProps3.xml><?xml version="1.0" encoding="utf-8"?>
<ds:datastoreItem xmlns:ds="http://schemas.openxmlformats.org/officeDocument/2006/customXml" ds:itemID="{FC545464-437F-4333-B88D-9D1960B1FA1B}">
  <ds:schemaRefs>
    <ds:schemaRef ds:uri="http://schemas.microsoft.com/office/2006/documentManagement/types"/>
    <ds:schemaRef ds:uri="68893545-e206-4c87-a1d0-cb18894f78fd"/>
    <ds:schemaRef ds:uri="http://purl.org/dc/terms/"/>
    <ds:schemaRef ds:uri="http://purl.org/dc/elements/1.1/"/>
    <ds:schemaRef ds:uri="http://schemas.microsoft.com/office/2006/metadata/properties"/>
    <ds:schemaRef ds:uri="http://schemas.openxmlformats.org/package/2006/metadata/core-properties"/>
    <ds:schemaRef ds:uri="2663f714-e648-46a2-8c75-0b4476465bbe"/>
    <ds:schemaRef ds:uri="http://purl.org/dc/dcmitype/"/>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34</TotalTime>
  <Words>13855</Words>
  <Application>Microsoft Office PowerPoint</Application>
  <PresentationFormat>ワイド画面</PresentationFormat>
  <Paragraphs>2309</Paragraphs>
  <Slides>50</Slides>
  <Notes>32</Notes>
  <HiddenSlides>0</HiddenSlides>
  <MMClips>0</MMClips>
  <ScaleCrop>false</ScaleCrop>
  <HeadingPairs>
    <vt:vector size="8" baseType="variant">
      <vt:variant>
        <vt:lpstr>使用されているフォント</vt:lpstr>
      </vt:variant>
      <vt:variant>
        <vt:i4>7</vt:i4>
      </vt:variant>
      <vt:variant>
        <vt:lpstr>テーマ</vt:lpstr>
      </vt:variant>
      <vt:variant>
        <vt:i4>1</vt:i4>
      </vt:variant>
      <vt:variant>
        <vt:lpstr>埋め込まれた OLE サーバー</vt:lpstr>
      </vt:variant>
      <vt:variant>
        <vt:i4>1</vt:i4>
      </vt:variant>
      <vt:variant>
        <vt:lpstr>スライド タイトル</vt:lpstr>
      </vt:variant>
      <vt:variant>
        <vt:i4>50</vt:i4>
      </vt:variant>
    </vt:vector>
  </HeadingPairs>
  <TitlesOfParts>
    <vt:vector size="59" baseType="lpstr">
      <vt:lpstr>Meiryo UI</vt:lpstr>
      <vt:lpstr>ｍｓ ｐゴシック</vt:lpstr>
      <vt:lpstr>MS UI Gothic</vt:lpstr>
      <vt:lpstr>メイリオ</vt:lpstr>
      <vt:lpstr>游ゴシック</vt:lpstr>
      <vt:lpstr>Arial</vt:lpstr>
      <vt:lpstr>Wingdings</vt:lpstr>
      <vt:lpstr>企画書テンプレートRLS14ver</vt:lpstr>
      <vt:lpstr>think-cell スライド</vt:lpstr>
      <vt:lpstr>過渡期伝票作成ツールに関する機能要求 </vt:lpstr>
      <vt:lpstr>本書の位置づけ</vt:lpstr>
      <vt:lpstr>PowerPoint プレゼンテーション</vt:lpstr>
      <vt:lpstr>前提事項</vt:lpstr>
      <vt:lpstr>NEXUS登録業務とは</vt:lpstr>
      <vt:lpstr>通常業務について</vt:lpstr>
      <vt:lpstr>過渡期業務およびツール用途について</vt:lpstr>
      <vt:lpstr>全体フロー</vt:lpstr>
      <vt:lpstr>PowerPoint プレゼンテーション</vt:lpstr>
      <vt:lpstr>インプットおよびアウトプットについて</vt:lpstr>
      <vt:lpstr>出力ファイル</vt:lpstr>
      <vt:lpstr>過渡期伝票の明細サマリ</vt:lpstr>
      <vt:lpstr>処理イメージ（1/3）</vt:lpstr>
      <vt:lpstr>処理イメージ（2/3） ※銀行振込の場合</vt:lpstr>
      <vt:lpstr>処理イメージ（3/3） ※CVS・口座振替の場合</vt:lpstr>
      <vt:lpstr>簡易フロー（1/4）</vt:lpstr>
      <vt:lpstr>簡易フロー（2/4）</vt:lpstr>
      <vt:lpstr>簡易フロー（3/4）</vt:lpstr>
      <vt:lpstr>簡易フロー（4/4）</vt:lpstr>
      <vt:lpstr>メッセージ表示（1/3） - 正常系</vt:lpstr>
      <vt:lpstr>メッセージ表示（2/3） - 準正常系</vt:lpstr>
      <vt:lpstr>メッセージ表示（3/3） - 異常系</vt:lpstr>
      <vt:lpstr>対象外ケースにおける出力メッセージと伝票ファイルの作成有無</vt:lpstr>
      <vt:lpstr>対象外ケースにおける業務イメージ</vt:lpstr>
      <vt:lpstr>ツール対象外の入金形態Cについて</vt:lpstr>
      <vt:lpstr>ZD伝票における支払方法の設定値について</vt:lpstr>
      <vt:lpstr>分割入金の場合の過渡期伝票について</vt:lpstr>
      <vt:lpstr>分割入金時の消費税差額/処理手数料の計上について</vt:lpstr>
      <vt:lpstr>Neo顧客コードの論理削除について</vt:lpstr>
      <vt:lpstr>【備忘】手数料と同額債権の誤消込について</vt:lpstr>
      <vt:lpstr>本日のゴール</vt:lpstr>
      <vt:lpstr>ZDツール対象外のケースにおける業務フロー（叩き）</vt:lpstr>
      <vt:lpstr>ZDツール対象外のケースにおける業務フロー（叩き）</vt:lpstr>
      <vt:lpstr>背景</vt:lpstr>
      <vt:lpstr>ツール対象外ケースにおける業務イメージ</vt:lpstr>
      <vt:lpstr>経理/保守業務 および 出力メッセージ</vt:lpstr>
      <vt:lpstr>複数請求書に対して一括入金で消し込むケースにおけるZDツール実現性検討</vt:lpstr>
      <vt:lpstr>ZDツール運用方法案</vt:lpstr>
      <vt:lpstr>変更後の運用イメージ（具体例）</vt:lpstr>
      <vt:lpstr>変更後の運用イメージ（具体例）</vt:lpstr>
      <vt:lpstr>ZDツールにおけるN請求書 : 1入金の消込に対する消込解除</vt:lpstr>
      <vt:lpstr>ZDツールの追加要求</vt:lpstr>
      <vt:lpstr>ZDツールの追加要求</vt:lpstr>
      <vt:lpstr>変更後の運用イメージ</vt:lpstr>
      <vt:lpstr>【課題】N請求書 : 1入金の消込に対するZDツールによる消込解除</vt:lpstr>
      <vt:lpstr>【確認】消込取消単位について</vt:lpstr>
      <vt:lpstr>過渡期における消込取消業務について</vt:lpstr>
      <vt:lpstr>指定方法毎の業務運用および制約事項</vt:lpstr>
      <vt:lpstr>【確認】分割入金の場合の対応について</vt:lpstr>
      <vt:lpstr>過渡期伝票作成ツール　– 背景/目的/全体フロー図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資料作成スケジュール</dc:title>
  <dc:creator>宇宿 航平</dc:creator>
  <cp:lastModifiedBy>越智 啓人</cp:lastModifiedBy>
  <cp:revision>3</cp:revision>
  <dcterms:created xsi:type="dcterms:W3CDTF">2022-09-02T07:30:03Z</dcterms:created>
  <dcterms:modified xsi:type="dcterms:W3CDTF">2025-10-22T07:52:29Z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0x010100BEAF83FE5A3B0741ABFE8863C0A817DE</vt:lpwstr>
  </property>
  <property fmtid="{D5CDD505-2E9C-101B-9397-08002B2CF9AE}" pid="3" name="MediaServiceImageTags">
    <vt:lpwstr/>
  </property>
</Properties>
</file>