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handoutMasterIdLst>
    <p:handoutMasterId r:id="rId22"/>
  </p:handoutMasterIdLst>
  <p:sldIdLst>
    <p:sldId id="256" r:id="rId2"/>
    <p:sldId id="259" r:id="rId3"/>
    <p:sldId id="257" r:id="rId4"/>
    <p:sldId id="273" r:id="rId5"/>
    <p:sldId id="260" r:id="rId6"/>
    <p:sldId id="261" r:id="rId7"/>
    <p:sldId id="262" r:id="rId8"/>
    <p:sldId id="263" r:id="rId9"/>
    <p:sldId id="264" r:id="rId10"/>
    <p:sldId id="274" r:id="rId11"/>
    <p:sldId id="267" r:id="rId12"/>
    <p:sldId id="268" r:id="rId13"/>
    <p:sldId id="265" r:id="rId14"/>
    <p:sldId id="266" r:id="rId15"/>
    <p:sldId id="269" r:id="rId16"/>
    <p:sldId id="270" r:id="rId17"/>
    <p:sldId id="275" r:id="rId18"/>
    <p:sldId id="271" r:id="rId19"/>
    <p:sldId id="272"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67" d="100"/>
          <a:sy n="67" d="100"/>
        </p:scale>
        <p:origin x="576" y="272"/>
      </p:cViewPr>
      <p:guideLst/>
    </p:cSldViewPr>
  </p:slideViewPr>
  <p:notesTextViewPr>
    <p:cViewPr>
      <p:scale>
        <a:sx n="1" d="1"/>
        <a:sy n="1" d="1"/>
      </p:scale>
      <p:origin x="0" y="0"/>
    </p:cViewPr>
  </p:notesTextViewPr>
  <p:notesViewPr>
    <p:cSldViewPr snapToGrid="0">
      <p:cViewPr varScale="1">
        <p:scale>
          <a:sx n="114" d="100"/>
          <a:sy n="114" d="100"/>
        </p:scale>
        <p:origin x="6762"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6FC98CD-4FD2-5ED6-BA88-F5CCD7B573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2E3D032-815F-7859-735A-9C77E4A84B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2E3D86-A5A6-4FAF-B478-366E953A73C7}" type="datetimeFigureOut">
              <a:rPr kumimoji="1" lang="ja-JP" altLang="en-US" smtClean="0"/>
              <a:t>2025/9/19</a:t>
            </a:fld>
            <a:endParaRPr kumimoji="1" lang="ja-JP" altLang="en-US"/>
          </a:p>
        </p:txBody>
      </p:sp>
      <p:sp>
        <p:nvSpPr>
          <p:cNvPr id="4" name="フッター プレースホルダー 3">
            <a:extLst>
              <a:ext uri="{FF2B5EF4-FFF2-40B4-BE49-F238E27FC236}">
                <a16:creationId xmlns:a16="http://schemas.microsoft.com/office/drawing/2014/main" id="{A600BBD4-7B0C-A903-FEE8-E73155328F2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B304686-B0F9-E688-F647-CB482ED13D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CBF620-3D1F-4463-9C84-4B2DCB514E74}" type="slidenum">
              <a:rPr kumimoji="1" lang="ja-JP" altLang="en-US" smtClean="0"/>
              <a:t>‹#›</a:t>
            </a:fld>
            <a:endParaRPr kumimoji="1" lang="ja-JP" altLang="en-US"/>
          </a:p>
        </p:txBody>
      </p:sp>
    </p:spTree>
    <p:extLst>
      <p:ext uri="{BB962C8B-B14F-4D97-AF65-F5344CB8AC3E}">
        <p14:creationId xmlns:p14="http://schemas.microsoft.com/office/powerpoint/2010/main" val="34641379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63F8AA7-4BC5-423C-8D54-34BCCA20277F}" type="datetimeFigureOut">
              <a:rPr kumimoji="1" lang="ja-JP" altLang="en-US" smtClean="0"/>
              <a:t>2025/9/19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8726900-9959-4267-A8CB-B4F3EA7955F5}" type="slidenum">
              <a:rPr kumimoji="1" lang="ja-JP" altLang="en-US" smtClean="0"/>
              <a:t>‹#›</a:t>
            </a:fld>
            <a:endParaRPr kumimoji="1" lang="ja-JP" altLang="en-US"/>
          </a:p>
        </p:txBody>
      </p:sp>
    </p:spTree>
    <p:extLst>
      <p:ext uri="{BB962C8B-B14F-4D97-AF65-F5344CB8AC3E}">
        <p14:creationId xmlns:p14="http://schemas.microsoft.com/office/powerpoint/2010/main" val="133780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63F8AA7-4BC5-423C-8D54-34BCCA20277F}" type="datetimeFigureOut">
              <a:rPr kumimoji="1" lang="ja-JP" altLang="en-US" smtClean="0"/>
              <a:t>2025/9/19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8726900-9959-4267-A8CB-B4F3EA7955F5}" type="slidenum">
              <a:rPr kumimoji="1" lang="ja-JP" altLang="en-US" smtClean="0"/>
              <a:t>‹#›</a:t>
            </a:fld>
            <a:endParaRPr kumimoji="1" lang="ja-JP" altLang="en-US"/>
          </a:p>
        </p:txBody>
      </p:sp>
    </p:spTree>
    <p:extLst>
      <p:ext uri="{BB962C8B-B14F-4D97-AF65-F5344CB8AC3E}">
        <p14:creationId xmlns:p14="http://schemas.microsoft.com/office/powerpoint/2010/main" val="368152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63F8AA7-4BC5-423C-8D54-34BCCA20277F}" type="datetimeFigureOut">
              <a:rPr kumimoji="1" lang="ja-JP" altLang="en-US" smtClean="0"/>
              <a:t>2025/9/19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8726900-9959-4267-A8CB-B4F3EA7955F5}" type="slidenum">
              <a:rPr kumimoji="1" lang="ja-JP" altLang="en-US" smtClean="0"/>
              <a:t>‹#›</a:t>
            </a:fld>
            <a:endParaRPr kumimoji="1" lang="ja-JP" altLang="en-US"/>
          </a:p>
        </p:txBody>
      </p:sp>
    </p:spTree>
    <p:extLst>
      <p:ext uri="{BB962C8B-B14F-4D97-AF65-F5344CB8AC3E}">
        <p14:creationId xmlns:p14="http://schemas.microsoft.com/office/powerpoint/2010/main" val="94672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63F8AA7-4BC5-423C-8D54-34BCCA20277F}" type="datetimeFigureOut">
              <a:rPr kumimoji="1" lang="ja-JP" altLang="en-US" smtClean="0"/>
              <a:t>2025/9/19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8726900-9959-4267-A8CB-B4F3EA7955F5}" type="slidenum">
              <a:rPr kumimoji="1" lang="ja-JP" altLang="en-US" smtClean="0"/>
              <a:t>‹#›</a:t>
            </a:fld>
            <a:endParaRPr kumimoji="1" lang="ja-JP" altLang="en-US"/>
          </a:p>
        </p:txBody>
      </p:sp>
    </p:spTree>
    <p:extLst>
      <p:ext uri="{BB962C8B-B14F-4D97-AF65-F5344CB8AC3E}">
        <p14:creationId xmlns:p14="http://schemas.microsoft.com/office/powerpoint/2010/main" val="72527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63F8AA7-4BC5-423C-8D54-34BCCA20277F}" type="datetimeFigureOut">
              <a:rPr kumimoji="1" lang="ja-JP" altLang="en-US" smtClean="0"/>
              <a:t>2025/9/19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8726900-9959-4267-A8CB-B4F3EA7955F5}" type="slidenum">
              <a:rPr kumimoji="1" lang="ja-JP" altLang="en-US" smtClean="0"/>
              <a:t>‹#›</a:t>
            </a:fld>
            <a:endParaRPr kumimoji="1" lang="ja-JP" altLang="en-US"/>
          </a:p>
        </p:txBody>
      </p:sp>
    </p:spTree>
    <p:extLst>
      <p:ext uri="{BB962C8B-B14F-4D97-AF65-F5344CB8AC3E}">
        <p14:creationId xmlns:p14="http://schemas.microsoft.com/office/powerpoint/2010/main" val="153716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63F8AA7-4BC5-423C-8D54-34BCCA20277F}" type="datetimeFigureOut">
              <a:rPr kumimoji="1" lang="ja-JP" altLang="en-US" smtClean="0"/>
              <a:t>2025/9/19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8726900-9959-4267-A8CB-B4F3EA7955F5}" type="slidenum">
              <a:rPr kumimoji="1" lang="ja-JP" altLang="en-US" smtClean="0"/>
              <a:t>‹#›</a:t>
            </a:fld>
            <a:endParaRPr kumimoji="1" lang="ja-JP" altLang="en-US"/>
          </a:p>
        </p:txBody>
      </p:sp>
    </p:spTree>
    <p:extLst>
      <p:ext uri="{BB962C8B-B14F-4D97-AF65-F5344CB8AC3E}">
        <p14:creationId xmlns:p14="http://schemas.microsoft.com/office/powerpoint/2010/main" val="353804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63F8AA7-4BC5-423C-8D54-34BCCA20277F}" type="datetimeFigureOut">
              <a:rPr kumimoji="1" lang="ja-JP" altLang="en-US" smtClean="0"/>
              <a:t>2025/9/19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8726900-9959-4267-A8CB-B4F3EA7955F5}" type="slidenum">
              <a:rPr kumimoji="1" lang="ja-JP" altLang="en-US" smtClean="0"/>
              <a:t>‹#›</a:t>
            </a:fld>
            <a:endParaRPr kumimoji="1" lang="ja-JP" altLang="en-US"/>
          </a:p>
        </p:txBody>
      </p:sp>
    </p:spTree>
    <p:extLst>
      <p:ext uri="{BB962C8B-B14F-4D97-AF65-F5344CB8AC3E}">
        <p14:creationId xmlns:p14="http://schemas.microsoft.com/office/powerpoint/2010/main" val="59982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63F8AA7-4BC5-423C-8D54-34BCCA20277F}" type="datetimeFigureOut">
              <a:rPr kumimoji="1" lang="ja-JP" altLang="en-US" smtClean="0"/>
              <a:t>2025/9/19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8726900-9959-4267-A8CB-B4F3EA7955F5}" type="slidenum">
              <a:rPr kumimoji="1" lang="ja-JP" altLang="en-US" smtClean="0"/>
              <a:t>‹#›</a:t>
            </a:fld>
            <a:endParaRPr kumimoji="1" lang="ja-JP" altLang="en-US"/>
          </a:p>
        </p:txBody>
      </p:sp>
    </p:spTree>
    <p:extLst>
      <p:ext uri="{BB962C8B-B14F-4D97-AF65-F5344CB8AC3E}">
        <p14:creationId xmlns:p14="http://schemas.microsoft.com/office/powerpoint/2010/main" val="621715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F8AA7-4BC5-423C-8D54-34BCCA20277F}" type="datetimeFigureOut">
              <a:rPr kumimoji="1" lang="ja-JP" altLang="en-US" smtClean="0"/>
              <a:t>2025/9/19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8726900-9959-4267-A8CB-B4F3EA7955F5}" type="slidenum">
              <a:rPr kumimoji="1" lang="ja-JP" altLang="en-US" smtClean="0"/>
              <a:t>‹#›</a:t>
            </a:fld>
            <a:endParaRPr kumimoji="1" lang="ja-JP" altLang="en-US"/>
          </a:p>
        </p:txBody>
      </p:sp>
      <p:sp>
        <p:nvSpPr>
          <p:cNvPr id="5" name="正方形/長方形 4">
            <a:extLst>
              <a:ext uri="{FF2B5EF4-FFF2-40B4-BE49-F238E27FC236}">
                <a16:creationId xmlns:a16="http://schemas.microsoft.com/office/drawing/2014/main" id="{75341A77-453B-FB87-F35E-9BD131B578FD}"/>
              </a:ext>
            </a:extLst>
          </p:cNvPr>
          <p:cNvSpPr/>
          <p:nvPr userDrawn="1"/>
        </p:nvSpPr>
        <p:spPr>
          <a:xfrm flipV="1">
            <a:off x="95331" y="548682"/>
            <a:ext cx="11988000" cy="45719"/>
          </a:xfrm>
          <a:prstGeom prst="rect">
            <a:avLst/>
          </a:prstGeom>
          <a:gradFill flip="none" rotWithShape="1">
            <a:gsLst>
              <a:gs pos="0">
                <a:srgbClr val="C00000"/>
              </a:gs>
              <a:gs pos="39999">
                <a:srgbClr val="C00000"/>
              </a:gs>
              <a:gs pos="70000">
                <a:srgbClr val="C00000"/>
              </a:gs>
              <a:gs pos="100000">
                <a:srgbClr val="FFEBFA"/>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sz="1100">
              <a:solidFill>
                <a:schemeClr val="tx1"/>
              </a:solidFill>
              <a:latin typeface="Meiryo UI" panose="020B0604030504040204" pitchFamily="50" charset="-128"/>
              <a:ea typeface="Meiryo UI" panose="020B0604030504040204" pitchFamily="50" charset="-128"/>
              <a:cs typeface="MS PGothic" charset="-128"/>
              <a:sym typeface="MS UI Gothic" panose="020B0600070205080204" pitchFamily="34" charset="-128"/>
            </a:endParaRPr>
          </a:p>
        </p:txBody>
      </p:sp>
    </p:spTree>
    <p:extLst>
      <p:ext uri="{BB962C8B-B14F-4D97-AF65-F5344CB8AC3E}">
        <p14:creationId xmlns:p14="http://schemas.microsoft.com/office/powerpoint/2010/main" val="2606908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63F8AA7-4BC5-423C-8D54-34BCCA20277F}" type="datetimeFigureOut">
              <a:rPr kumimoji="1" lang="ja-JP" altLang="en-US" smtClean="0"/>
              <a:t>2025/9/19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8726900-9959-4267-A8CB-B4F3EA7955F5}" type="slidenum">
              <a:rPr kumimoji="1" lang="ja-JP" altLang="en-US" smtClean="0"/>
              <a:t>‹#›</a:t>
            </a:fld>
            <a:endParaRPr kumimoji="1" lang="ja-JP" altLang="en-US"/>
          </a:p>
        </p:txBody>
      </p:sp>
    </p:spTree>
    <p:extLst>
      <p:ext uri="{BB962C8B-B14F-4D97-AF65-F5344CB8AC3E}">
        <p14:creationId xmlns:p14="http://schemas.microsoft.com/office/powerpoint/2010/main" val="806686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63F8AA7-4BC5-423C-8D54-34BCCA20277F}" type="datetimeFigureOut">
              <a:rPr kumimoji="1" lang="ja-JP" altLang="en-US" smtClean="0"/>
              <a:t>2025/9/19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8726900-9959-4267-A8CB-B4F3EA7955F5}" type="slidenum">
              <a:rPr kumimoji="1" lang="ja-JP" altLang="en-US" smtClean="0"/>
              <a:t>‹#›</a:t>
            </a:fld>
            <a:endParaRPr kumimoji="1" lang="ja-JP" altLang="en-US"/>
          </a:p>
        </p:txBody>
      </p:sp>
    </p:spTree>
    <p:extLst>
      <p:ext uri="{BB962C8B-B14F-4D97-AF65-F5344CB8AC3E}">
        <p14:creationId xmlns:p14="http://schemas.microsoft.com/office/powerpoint/2010/main" val="2880459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3F8AA7-4BC5-423C-8D54-34BCCA20277F}" type="datetimeFigureOut">
              <a:rPr kumimoji="1" lang="ja-JP" altLang="en-US" smtClean="0"/>
              <a:t>2025/9/19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726900-9959-4267-A8CB-B4F3EA7955F5}" type="slidenum">
              <a:rPr kumimoji="1" lang="ja-JP" altLang="en-US" smtClean="0"/>
              <a:t>‹#›</a:t>
            </a:fld>
            <a:endParaRPr kumimoji="1" lang="ja-JP" altLang="en-US"/>
          </a:p>
        </p:txBody>
      </p:sp>
    </p:spTree>
    <p:extLst>
      <p:ext uri="{BB962C8B-B14F-4D97-AF65-F5344CB8AC3E}">
        <p14:creationId xmlns:p14="http://schemas.microsoft.com/office/powerpoint/2010/main" val="42849444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4.svg"/><Relationship Id="rId7" Type="http://schemas.openxmlformats.org/officeDocument/2006/relationships/image" Target="../media/image6.svg"/><Relationship Id="rId12"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7.svg"/><Relationship Id="rId5" Type="http://schemas.openxmlformats.org/officeDocument/2006/relationships/image" Target="../media/image23.svg"/><Relationship Id="rId15" Type="http://schemas.openxmlformats.org/officeDocument/2006/relationships/image" Target="../media/image31.svg"/><Relationship Id="rId10" Type="http://schemas.openxmlformats.org/officeDocument/2006/relationships/image" Target="../media/image26.png"/><Relationship Id="rId4" Type="http://schemas.openxmlformats.org/officeDocument/2006/relationships/image" Target="../media/image22.png"/><Relationship Id="rId9" Type="http://schemas.openxmlformats.org/officeDocument/2006/relationships/image" Target="../media/image25.svg"/><Relationship Id="rId1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sv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6.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4.svg"/><Relationship Id="rId5" Type="http://schemas.openxmlformats.org/officeDocument/2006/relationships/image" Target="../media/image10.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6.sv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2.svg"/><Relationship Id="rId2" Type="http://schemas.openxmlformats.org/officeDocument/2006/relationships/hyperlink" Target="https://arxiv.org/abs/2001.08361" TargetMode="Externa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2791B33F-CE76-4EF1-8227-54ED041CD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EE0DA29-BFD5-33E6-0E91-1B593EF6F9BB}"/>
              </a:ext>
            </a:extLst>
          </p:cNvPr>
          <p:cNvSpPr>
            <a:spLocks noGrp="1"/>
          </p:cNvSpPr>
          <p:nvPr>
            <p:ph type="ctrTitle"/>
          </p:nvPr>
        </p:nvSpPr>
        <p:spPr>
          <a:xfrm>
            <a:off x="2190750" y="557189"/>
            <a:ext cx="8629358" cy="2956233"/>
          </a:xfrm>
        </p:spPr>
        <p:txBody>
          <a:bodyPr anchor="b">
            <a:normAutofit/>
          </a:bodyPr>
          <a:lstStyle/>
          <a:p>
            <a:pPr algn="l"/>
            <a:r>
              <a:rPr kumimoji="1" lang="en-US" altLang="ja-JP" sz="5200" dirty="0">
                <a:latin typeface="Meiryo UI" panose="020B0604030504040204" pitchFamily="50" charset="-128"/>
                <a:ea typeface="Meiryo UI" panose="020B0604030504040204" pitchFamily="50" charset="-128"/>
              </a:rPr>
              <a:t>AI</a:t>
            </a:r>
            <a:r>
              <a:rPr kumimoji="1" lang="ja-JP" altLang="en-US" sz="5200" dirty="0">
                <a:latin typeface="Meiryo UI" panose="020B0604030504040204" pitchFamily="50" charset="-128"/>
                <a:ea typeface="Meiryo UI" panose="020B0604030504040204" pitchFamily="50" charset="-128"/>
              </a:rPr>
              <a:t>エージェントの利活用</a:t>
            </a:r>
            <a:r>
              <a:rPr lang="ja-JP" altLang="en-US" sz="5200" dirty="0">
                <a:latin typeface="Meiryo UI" panose="020B0604030504040204" pitchFamily="50" charset="-128"/>
                <a:ea typeface="Meiryo UI" panose="020B0604030504040204" pitchFamily="50" charset="-128"/>
              </a:rPr>
              <a:t>のすすめ</a:t>
            </a:r>
            <a:endParaRPr kumimoji="1" lang="ja-JP" altLang="en-US" sz="5200" dirty="0">
              <a:latin typeface="Meiryo UI" panose="020B0604030504040204" pitchFamily="50" charset="-128"/>
              <a:ea typeface="Meiryo UI" panose="020B0604030504040204" pitchFamily="50" charset="-128"/>
            </a:endParaRPr>
          </a:p>
        </p:txBody>
      </p:sp>
      <p:sp>
        <p:nvSpPr>
          <p:cNvPr id="3" name="字幕 2">
            <a:extLst>
              <a:ext uri="{FF2B5EF4-FFF2-40B4-BE49-F238E27FC236}">
                <a16:creationId xmlns:a16="http://schemas.microsoft.com/office/drawing/2014/main" id="{E901E578-0EF1-335D-3BE1-FF8ABE291D32}"/>
              </a:ext>
            </a:extLst>
          </p:cNvPr>
          <p:cNvSpPr>
            <a:spLocks noGrp="1"/>
          </p:cNvSpPr>
          <p:nvPr>
            <p:ph type="subTitle" idx="1"/>
          </p:nvPr>
        </p:nvSpPr>
        <p:spPr>
          <a:xfrm>
            <a:off x="2190749" y="3728614"/>
            <a:ext cx="8629358" cy="1828121"/>
          </a:xfrm>
        </p:spPr>
        <p:txBody>
          <a:bodyPr>
            <a:normAutofit/>
          </a:bodyPr>
          <a:lstStyle/>
          <a:p>
            <a:pPr algn="l"/>
            <a:r>
              <a:rPr kumimoji="1" lang="en-US" altLang="ja-JP" dirty="0">
                <a:latin typeface="Meiryo UI" panose="020B0604030504040204" pitchFamily="50" charset="-128"/>
                <a:ea typeface="Meiryo UI" panose="020B0604030504040204" pitchFamily="50" charset="-128"/>
              </a:rPr>
              <a:t>-MCP</a:t>
            </a:r>
            <a:r>
              <a:rPr kumimoji="1" lang="ja-JP" altLang="en-US" dirty="0">
                <a:latin typeface="Meiryo UI" panose="020B0604030504040204" pitchFamily="50" charset="-128"/>
                <a:ea typeface="Meiryo UI" panose="020B0604030504040204" pitchFamily="50" charset="-128"/>
              </a:rPr>
              <a:t>サービス</a:t>
            </a:r>
            <a:r>
              <a:rPr kumimoji="1" lang="en-US" altLang="ja-JP" dirty="0">
                <a:latin typeface="Meiryo UI" panose="020B0604030504040204" pitchFamily="50" charset="-128"/>
                <a:ea typeface="Meiryo UI" panose="020B0604030504040204" pitchFamily="50" charset="-128"/>
              </a:rPr>
              <a:t>”n8n”</a:t>
            </a:r>
            <a:r>
              <a:rPr lang="ja-JP" altLang="en-US" dirty="0">
                <a:latin typeface="Meiryo UI" panose="020B0604030504040204" pitchFamily="50" charset="-128"/>
                <a:ea typeface="Meiryo UI" panose="020B0604030504040204" pitchFamily="50" charset="-128"/>
              </a:rPr>
              <a:t>の有効性について</a:t>
            </a:r>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pic>
        <p:nvPicPr>
          <p:cNvPr id="6" name="Graphic 6" descr="ロボットの輪郭">
            <a:extLst>
              <a:ext uri="{FF2B5EF4-FFF2-40B4-BE49-F238E27FC236}">
                <a16:creationId xmlns:a16="http://schemas.microsoft.com/office/drawing/2014/main" id="{A36E1B72-5087-5A20-1E05-DF06D0DD71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650" y="2393949"/>
            <a:ext cx="1136650" cy="1136650"/>
          </a:xfrm>
          <a:prstGeom prst="rect">
            <a:avLst/>
          </a:prstGeom>
        </p:spPr>
      </p:pic>
    </p:spTree>
    <p:extLst>
      <p:ext uri="{BB962C8B-B14F-4D97-AF65-F5344CB8AC3E}">
        <p14:creationId xmlns:p14="http://schemas.microsoft.com/office/powerpoint/2010/main" val="4187836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A7DB7-3DEF-B634-8B76-F55A786537C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7295FD7-8873-1F42-DA30-47A7FF6657B4}"/>
              </a:ext>
            </a:extLst>
          </p:cNvPr>
          <p:cNvSpPr>
            <a:spLocks noGrp="1"/>
          </p:cNvSpPr>
          <p:nvPr>
            <p:ph type="title"/>
          </p:nvPr>
        </p:nvSpPr>
        <p:spPr/>
        <p:txBody>
          <a:bodyPr>
            <a:normAutofit/>
          </a:bodyPr>
          <a:lstStyle/>
          <a:p>
            <a:r>
              <a:rPr lang="en-US" altLang="ja-JP" sz="2800" dirty="0">
                <a:solidFill>
                  <a:schemeClr val="tx1">
                    <a:lumMod val="65000"/>
                    <a:lumOff val="35000"/>
                  </a:schemeClr>
                </a:solidFill>
                <a:latin typeface="Meiryo UI" panose="020B0604030504040204" pitchFamily="50" charset="-128"/>
                <a:ea typeface="Meiryo UI" panose="020B0604030504040204" pitchFamily="50" charset="-128"/>
              </a:rPr>
              <a:t>2.</a:t>
            </a:r>
            <a:r>
              <a:rPr lang="en-US" altLang="ja-JP" sz="2800" b="1" dirty="0">
                <a:solidFill>
                  <a:schemeClr val="tx1">
                    <a:lumMod val="65000"/>
                    <a:lumOff val="35000"/>
                  </a:schemeClr>
                </a:solidFill>
                <a:latin typeface="Meiryo UI" panose="020B0604030504040204" pitchFamily="50" charset="-128"/>
                <a:ea typeface="Meiryo UI" panose="020B0604030504040204" pitchFamily="50" charset="-128"/>
              </a:rPr>
              <a:t>AI</a:t>
            </a:r>
            <a:r>
              <a:rPr lang="ja-JP" altLang="en-US" sz="2800" b="1" dirty="0">
                <a:solidFill>
                  <a:schemeClr val="tx1">
                    <a:lumMod val="65000"/>
                    <a:lumOff val="35000"/>
                  </a:schemeClr>
                </a:solidFill>
                <a:latin typeface="Meiryo UI" panose="020B0604030504040204" pitchFamily="50" charset="-128"/>
                <a:ea typeface="Meiryo UI" panose="020B0604030504040204" pitchFamily="50" charset="-128"/>
              </a:rPr>
              <a:t>エージェントが盛り上がってきている背景および技術の理解</a:t>
            </a:r>
            <a:endParaRPr lang="en-US" altLang="ja-JP" sz="2800" b="1"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3" name="テキスト プレースホルダー 2">
            <a:extLst>
              <a:ext uri="{FF2B5EF4-FFF2-40B4-BE49-F238E27FC236}">
                <a16:creationId xmlns:a16="http://schemas.microsoft.com/office/drawing/2014/main" id="{9A819001-BA14-7039-A607-AFE680902067}"/>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894004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DA597-6DE0-A7DB-A2D4-51B973731231}"/>
            </a:ext>
          </a:extLst>
        </p:cNvPr>
        <p:cNvGrpSpPr/>
        <p:nvPr/>
      </p:nvGrpSpPr>
      <p:grpSpPr>
        <a:xfrm>
          <a:off x="0" y="0"/>
          <a:ext cx="0" cy="0"/>
          <a:chOff x="0" y="0"/>
          <a:chExt cx="0" cy="0"/>
        </a:xfrm>
      </p:grpSpPr>
      <p:sp>
        <p:nvSpPr>
          <p:cNvPr id="2" name="タイトル 2">
            <a:extLst>
              <a:ext uri="{FF2B5EF4-FFF2-40B4-BE49-F238E27FC236}">
                <a16:creationId xmlns:a16="http://schemas.microsoft.com/office/drawing/2014/main" id="{99E015DE-C16B-798F-4076-3736FA02AC75}"/>
              </a:ext>
            </a:extLst>
          </p:cNvPr>
          <p:cNvSpPr txBox="1">
            <a:spLocks/>
          </p:cNvSpPr>
          <p:nvPr/>
        </p:nvSpPr>
        <p:spPr bwMode="auto">
          <a:xfrm>
            <a:off x="203200" y="152403"/>
            <a:ext cx="11480800" cy="379413"/>
          </a:xfrm>
          <a:prstGeom prst="rect">
            <a:avLst/>
          </a:prstGeom>
          <a:noFill/>
          <a:ln w="9525">
            <a:noFill/>
            <a:miter lim="800000"/>
            <a:headEnd/>
            <a:tailEnd/>
          </a:ln>
        </p:spPr>
        <p:txBody>
          <a:bodyPr vert="horz" wrap="square" lIns="87916" tIns="43958" rIns="87916" bIns="43958" numCol="1" anchor="ctr" anchorCtr="0" compatLnSpc="1">
            <a:prstTxWarp prst="textNoShape">
              <a:avLst/>
            </a:prstTxWarp>
          </a:bodyPr>
          <a:lstStyle>
            <a:lvl1pPr algn="l" defTabSz="879475" rtl="0" eaLnBrk="1" fontAlgn="base" hangingPunct="1">
              <a:spcBef>
                <a:spcPct val="0"/>
              </a:spcBef>
              <a:spcAft>
                <a:spcPct val="0"/>
              </a:spcAft>
              <a:defRPr kumimoji="1"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2pPr>
            <a:lvl3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3pPr>
            <a:lvl4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4pPr>
            <a:lvl5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5pPr>
            <a:lvl6pPr marL="4572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6pPr>
            <a:lvl7pPr marL="9144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7pPr>
            <a:lvl8pPr marL="13716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8pPr>
            <a:lvl9pPr marL="18288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9pPr>
          </a:lstStyle>
          <a:p>
            <a:pPr marL="0" marR="0" lvl="0" indent="0" algn="l" defTabSz="879475" rtl="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LLM</a:t>
            </a: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の応用技術：</a:t>
            </a:r>
            <a:r>
              <a:rPr kumimoji="1" lang="en-US" altLang="ja-JP"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RAG / </a:t>
            </a: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ファインチューニング</a:t>
            </a:r>
          </a:p>
        </p:txBody>
      </p:sp>
      <p:sp>
        <p:nvSpPr>
          <p:cNvPr id="4" name="コンテンツ プレースホルダー 1">
            <a:extLst>
              <a:ext uri="{FF2B5EF4-FFF2-40B4-BE49-F238E27FC236}">
                <a16:creationId xmlns:a16="http://schemas.microsoft.com/office/drawing/2014/main" id="{EB997E2B-17AB-E57A-FBBE-E49D2145B19E}"/>
              </a:ext>
            </a:extLst>
          </p:cNvPr>
          <p:cNvSpPr txBox="1">
            <a:spLocks/>
          </p:cNvSpPr>
          <p:nvPr/>
        </p:nvSpPr>
        <p:spPr bwMode="auto">
          <a:xfrm>
            <a:off x="336521" y="692699"/>
            <a:ext cx="11525251" cy="10074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pPr marL="0" indent="0">
              <a:buClr>
                <a:srgbClr val="3333CC"/>
              </a:buClr>
              <a:buNone/>
              <a:defRPr/>
            </a:pPr>
            <a:r>
              <a:rPr kumimoji="0" lang="en-US" altLang="ja-JP" sz="2000" kern="0" dirty="0">
                <a:solidFill>
                  <a:schemeClr val="tx1">
                    <a:lumMod val="65000"/>
                    <a:lumOff val="35000"/>
                  </a:schemeClr>
                </a:solidFill>
                <a:cs typeface="メイリオ" panose="020B0604030504040204" pitchFamily="50" charset="-128"/>
              </a:rPr>
              <a:t>RAG</a:t>
            </a:r>
            <a:r>
              <a:rPr kumimoji="0" lang="ja-JP" altLang="en-US" sz="2000" kern="0" dirty="0">
                <a:solidFill>
                  <a:schemeClr val="tx1">
                    <a:lumMod val="65000"/>
                    <a:lumOff val="35000"/>
                  </a:schemeClr>
                </a:solidFill>
                <a:cs typeface="メイリオ" panose="020B0604030504040204" pitchFamily="50" charset="-128"/>
              </a:rPr>
              <a:t>やファインチューニングは外部リソースの追加や学習モデルの更新を通して回答の精度を上げる技術である。</a:t>
            </a:r>
            <a:endParaRPr kumimoji="0" lang="en-US" altLang="ja-JP" sz="2000" kern="0" dirty="0">
              <a:solidFill>
                <a:schemeClr val="tx1">
                  <a:lumMod val="65000"/>
                  <a:lumOff val="35000"/>
                </a:schemeClr>
              </a:solidFill>
              <a:cs typeface="メイリオ" panose="020B0604030504040204" pitchFamily="50" charset="-128"/>
            </a:endParaRPr>
          </a:p>
        </p:txBody>
      </p:sp>
      <p:sp>
        <p:nvSpPr>
          <p:cNvPr id="91" name="正方形/長方形 90">
            <a:extLst>
              <a:ext uri="{FF2B5EF4-FFF2-40B4-BE49-F238E27FC236}">
                <a16:creationId xmlns:a16="http://schemas.microsoft.com/office/drawing/2014/main" id="{1701C435-F7BC-7BE3-A8BF-8F5D04C39A6E}"/>
              </a:ext>
            </a:extLst>
          </p:cNvPr>
          <p:cNvSpPr/>
          <p:nvPr/>
        </p:nvSpPr>
        <p:spPr bwMode="auto">
          <a:xfrm>
            <a:off x="639758" y="1634797"/>
            <a:ext cx="4884454" cy="409245"/>
          </a:xfrm>
          <a:prstGeom prst="rect">
            <a:avLst/>
          </a:prstGeom>
          <a:solidFill>
            <a:srgbClr val="FFFFFF">
              <a:lumMod val="50000"/>
            </a:srgbClr>
          </a:solidFill>
          <a:ln w="9525" cap="flat" cmpd="sng" algn="ctr">
            <a:solidFill>
              <a:srgbClr val="FFFFFF">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RAG</a:t>
            </a:r>
            <a:r>
              <a:rPr kumimoji="1" lang="ja-JP" altLang="en-US"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a:t>
            </a:r>
            <a:r>
              <a:rPr kumimoji="1" lang="en-US" altLang="ja-JP"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Retrieval Augmented Generation</a:t>
            </a:r>
            <a:r>
              <a:rPr kumimoji="1" lang="ja-JP" altLang="en-US"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a:t>
            </a:r>
          </a:p>
        </p:txBody>
      </p:sp>
      <p:sp>
        <p:nvSpPr>
          <p:cNvPr id="92" name="正方形/長方形 91">
            <a:extLst>
              <a:ext uri="{FF2B5EF4-FFF2-40B4-BE49-F238E27FC236}">
                <a16:creationId xmlns:a16="http://schemas.microsoft.com/office/drawing/2014/main" id="{17BAEF10-510D-C6AD-7F3A-268142D71D1F}"/>
              </a:ext>
            </a:extLst>
          </p:cNvPr>
          <p:cNvSpPr/>
          <p:nvPr/>
        </p:nvSpPr>
        <p:spPr bwMode="auto">
          <a:xfrm>
            <a:off x="6662519" y="1634797"/>
            <a:ext cx="4884454" cy="409245"/>
          </a:xfrm>
          <a:prstGeom prst="rect">
            <a:avLst/>
          </a:prstGeom>
          <a:solidFill>
            <a:srgbClr val="FFFFFF">
              <a:lumMod val="50000"/>
            </a:srgbClr>
          </a:solidFill>
          <a:ln w="9525" cap="flat" cmpd="sng" algn="ctr">
            <a:solidFill>
              <a:srgbClr val="FFFFFF">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ファインチューニング</a:t>
            </a:r>
          </a:p>
        </p:txBody>
      </p:sp>
      <p:sp>
        <p:nvSpPr>
          <p:cNvPr id="93" name="正方形/長方形 92">
            <a:extLst>
              <a:ext uri="{FF2B5EF4-FFF2-40B4-BE49-F238E27FC236}">
                <a16:creationId xmlns:a16="http://schemas.microsoft.com/office/drawing/2014/main" id="{3AB25369-169E-B36E-53CC-ED0007605E30}"/>
              </a:ext>
            </a:extLst>
          </p:cNvPr>
          <p:cNvSpPr/>
          <p:nvPr/>
        </p:nvSpPr>
        <p:spPr bwMode="auto">
          <a:xfrm>
            <a:off x="639758" y="2046631"/>
            <a:ext cx="4884454" cy="713576"/>
          </a:xfrm>
          <a:prstGeom prst="rect">
            <a:avLst/>
          </a:prstGeom>
          <a:noFill/>
          <a:ln w="12700" cap="flat" cmpd="sng" algn="ctr">
            <a:noFill/>
            <a:prstDash val="solid"/>
            <a:round/>
            <a:headEnd type="none" w="med" len="med"/>
            <a:tailEnd type="none" w="med" len="med"/>
          </a:ln>
          <a:effectLst/>
        </p:spPr>
        <p:txBody>
          <a:bodyPr vert="horz" wrap="square" lIns="72000" tIns="36000" rIns="0" bIns="36000" numCol="1" rtlCol="0" anchor="ctr" anchorCtr="0" compatLnSpc="1">
            <a:prstTxWarp prst="textNoShape">
              <a:avLst/>
            </a:prstTxWarp>
          </a:bodyPr>
          <a:lstStyle/>
          <a:p>
            <a:pPr algn="ctr" defTabSz="914400"/>
            <a:r>
              <a:rPr lang="ja-JP" altLang="en-US" sz="1600" b="1" kern="0" dirty="0">
                <a:solidFill>
                  <a:srgbClr val="000000">
                    <a:lumMod val="65000"/>
                    <a:lumOff val="35000"/>
                  </a:srgbClr>
                </a:solidFill>
                <a:latin typeface="Meiryo UI" panose="020B0604030504040204" pitchFamily="50" charset="-128"/>
                <a:ea typeface="Meiryo UI" panose="020B0604030504040204" pitchFamily="50" charset="-128"/>
              </a:rPr>
              <a:t>文書を参照して、回答を生成する仕組み</a:t>
            </a:r>
            <a:endParaRPr lang="en-US" altLang="ja-JP" sz="1400" b="1" kern="0" dirty="0">
              <a:solidFill>
                <a:srgbClr val="000000">
                  <a:lumMod val="65000"/>
                  <a:lumOff val="35000"/>
                </a:srgbClr>
              </a:solidFill>
              <a:latin typeface="Meiryo UI" panose="020B0604030504040204" pitchFamily="50" charset="-128"/>
              <a:ea typeface="Meiryo UI" panose="020B0604030504040204" pitchFamily="50" charset="-128"/>
            </a:endParaRPr>
          </a:p>
        </p:txBody>
      </p:sp>
      <p:grpSp>
        <p:nvGrpSpPr>
          <p:cNvPr id="94" name="グループ化 93">
            <a:extLst>
              <a:ext uri="{FF2B5EF4-FFF2-40B4-BE49-F238E27FC236}">
                <a16:creationId xmlns:a16="http://schemas.microsoft.com/office/drawing/2014/main" id="{5168EE12-39E2-7196-97F3-67AD68CB221F}"/>
              </a:ext>
            </a:extLst>
          </p:cNvPr>
          <p:cNvGrpSpPr/>
          <p:nvPr/>
        </p:nvGrpSpPr>
        <p:grpSpPr>
          <a:xfrm>
            <a:off x="645028" y="2659620"/>
            <a:ext cx="4884454" cy="2840089"/>
            <a:chOff x="645028" y="3038307"/>
            <a:chExt cx="4884454" cy="2840089"/>
          </a:xfrm>
        </p:grpSpPr>
        <p:sp>
          <p:nvSpPr>
            <p:cNvPr id="95" name="矢印: 右 94">
              <a:extLst>
                <a:ext uri="{FF2B5EF4-FFF2-40B4-BE49-F238E27FC236}">
                  <a16:creationId xmlns:a16="http://schemas.microsoft.com/office/drawing/2014/main" id="{0401EA3A-429C-3B11-376F-7505A0A60900}"/>
                </a:ext>
              </a:extLst>
            </p:cNvPr>
            <p:cNvSpPr/>
            <p:nvPr/>
          </p:nvSpPr>
          <p:spPr bwMode="auto">
            <a:xfrm>
              <a:off x="2138521" y="4186098"/>
              <a:ext cx="467652" cy="544506"/>
            </a:xfrm>
            <a:prstGeom prst="rightArrow">
              <a:avLst/>
            </a:prstGeom>
            <a:solidFill>
              <a:srgbClr val="FFFFFF">
                <a:lumMod val="75000"/>
              </a:srgbClr>
            </a:solidFill>
            <a:ln w="12700" cap="flat" cmpd="sng" algn="ctr">
              <a:solidFill>
                <a:srgbClr val="FFFFFF">
                  <a:lumMod val="75000"/>
                </a:srgbClr>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p:txBody>
        </p:sp>
        <p:sp>
          <p:nvSpPr>
            <p:cNvPr id="96" name="円形吹き出し 32">
              <a:extLst>
                <a:ext uri="{FF2B5EF4-FFF2-40B4-BE49-F238E27FC236}">
                  <a16:creationId xmlns:a16="http://schemas.microsoft.com/office/drawing/2014/main" id="{CCC7F9CF-ED0A-115B-7DCB-B07911FB5750}"/>
                </a:ext>
              </a:extLst>
            </p:cNvPr>
            <p:cNvSpPr/>
            <p:nvPr/>
          </p:nvSpPr>
          <p:spPr bwMode="auto">
            <a:xfrm>
              <a:off x="645028" y="4186098"/>
              <a:ext cx="1276424" cy="544506"/>
            </a:xfrm>
            <a:prstGeom prst="wedgeRectCallout">
              <a:avLst/>
            </a:prstGeom>
            <a:solidFill>
              <a:srgbClr val="FFFFCC"/>
            </a:solidFill>
            <a:ln w="12700" cap="flat" cmpd="sng" algn="ctr">
              <a:solidFill>
                <a:srgbClr val="FF0000"/>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TDB</a:t>
              </a:r>
              <a:r>
                <a:rPr kumimoji="0" lang="ja-JP" altLang="en-US" sz="105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からどのような案件を受注していますか</a:t>
              </a:r>
            </a:p>
          </p:txBody>
        </p:sp>
        <p:sp>
          <p:nvSpPr>
            <p:cNvPr id="97" name="円形吹き出し 32">
              <a:extLst>
                <a:ext uri="{FF2B5EF4-FFF2-40B4-BE49-F238E27FC236}">
                  <a16:creationId xmlns:a16="http://schemas.microsoft.com/office/drawing/2014/main" id="{7D0B073F-B751-4D34-8139-5CFB0A6A1E63}"/>
                </a:ext>
              </a:extLst>
            </p:cNvPr>
            <p:cNvSpPr/>
            <p:nvPr/>
          </p:nvSpPr>
          <p:spPr bwMode="auto">
            <a:xfrm>
              <a:off x="4253058" y="4053024"/>
              <a:ext cx="1276424" cy="810655"/>
            </a:xfrm>
            <a:prstGeom prst="wedgeRectCallout">
              <a:avLst>
                <a:gd name="adj1" fmla="val -41608"/>
                <a:gd name="adj2" fmla="val 67161"/>
              </a:avLst>
            </a:prstGeom>
            <a:solidFill>
              <a:srgbClr val="FFFFCC"/>
            </a:solidFill>
            <a:ln w="12700" cap="flat" cmpd="sng" algn="ctr">
              <a:solidFill>
                <a:srgbClr val="FF0000"/>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algn="ctr" defTabSz="914400"/>
              <a:r>
                <a:rPr lang="en-US" altLang="ja-JP" sz="1050" kern="0" dirty="0">
                  <a:solidFill>
                    <a:srgbClr val="FF0000"/>
                  </a:solidFill>
                  <a:latin typeface="Meiryo UI" panose="020B0604030504040204" pitchFamily="50" charset="-128"/>
                  <a:ea typeface="Meiryo UI" panose="020B0604030504040204" pitchFamily="50" charset="-128"/>
                </a:rPr>
                <a:t>TDB</a:t>
              </a:r>
              <a:r>
                <a:rPr lang="ja-JP" altLang="en-US" sz="1050" kern="0" dirty="0">
                  <a:solidFill>
                    <a:srgbClr val="FF0000"/>
                  </a:solidFill>
                  <a:latin typeface="Meiryo UI" panose="020B0604030504040204" pitchFamily="50" charset="-128"/>
                  <a:ea typeface="Meiryo UI" panose="020B0604030504040204" pitchFamily="50" charset="-128"/>
                </a:rPr>
                <a:t>から受注している案件は、</a:t>
              </a:r>
              <a:r>
                <a:rPr lang="en-US" altLang="ja-JP" sz="1050" kern="0" dirty="0">
                  <a:solidFill>
                    <a:srgbClr val="FF0000"/>
                  </a:solidFill>
                  <a:latin typeface="Meiryo UI" panose="020B0604030504040204" pitchFamily="50" charset="-128"/>
                  <a:ea typeface="Meiryo UI" panose="020B0604030504040204" pitchFamily="50" charset="-128"/>
                </a:rPr>
                <a:t>DWH</a:t>
              </a:r>
              <a:r>
                <a:rPr lang="ja-JP" altLang="en-US" sz="1050" kern="0" dirty="0">
                  <a:solidFill>
                    <a:srgbClr val="FF0000"/>
                  </a:solidFill>
                  <a:latin typeface="Meiryo UI" panose="020B0604030504040204" pitchFamily="50" charset="-128"/>
                  <a:ea typeface="Meiryo UI" panose="020B0604030504040204" pitchFamily="50" charset="-128"/>
                </a:rPr>
                <a:t>基盤の構想策定の案件や</a:t>
              </a:r>
              <a:r>
                <a:rPr lang="en-US" altLang="ja-JP" sz="1050" kern="0" dirty="0">
                  <a:solidFill>
                    <a:srgbClr val="FF0000"/>
                  </a:solidFill>
                  <a:latin typeface="Meiryo UI" panose="020B0604030504040204" pitchFamily="50" charset="-128"/>
                  <a:ea typeface="Meiryo UI" panose="020B0604030504040204" pitchFamily="50" charset="-128"/>
                </a:rPr>
                <a:t>...</a:t>
              </a:r>
            </a:p>
          </p:txBody>
        </p:sp>
        <p:grpSp>
          <p:nvGrpSpPr>
            <p:cNvPr id="98" name="グループ化 97">
              <a:extLst>
                <a:ext uri="{FF2B5EF4-FFF2-40B4-BE49-F238E27FC236}">
                  <a16:creationId xmlns:a16="http://schemas.microsoft.com/office/drawing/2014/main" id="{063F1A62-69BA-1515-F192-5E8F260F33E3}"/>
                </a:ext>
              </a:extLst>
            </p:cNvPr>
            <p:cNvGrpSpPr/>
            <p:nvPr/>
          </p:nvGrpSpPr>
          <p:grpSpPr>
            <a:xfrm>
              <a:off x="2468996" y="3038307"/>
              <a:ext cx="1245057" cy="1172176"/>
              <a:chOff x="2468996" y="2705800"/>
              <a:chExt cx="1245057" cy="1172176"/>
            </a:xfrm>
          </p:grpSpPr>
          <p:sp>
            <p:nvSpPr>
              <p:cNvPr id="104" name="楕円 103">
                <a:extLst>
                  <a:ext uri="{FF2B5EF4-FFF2-40B4-BE49-F238E27FC236}">
                    <a16:creationId xmlns:a16="http://schemas.microsoft.com/office/drawing/2014/main" id="{685CA469-B5D5-DD5D-63C6-0268C8952D2D}"/>
                  </a:ext>
                </a:extLst>
              </p:cNvPr>
              <p:cNvSpPr/>
              <p:nvPr/>
            </p:nvSpPr>
            <p:spPr>
              <a:xfrm>
                <a:off x="2468996" y="3485474"/>
                <a:ext cx="1245057" cy="392502"/>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GPT</a:t>
                </a:r>
                <a:endPar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pic>
            <p:nvPicPr>
              <p:cNvPr id="105" name="グラフィックス 104" descr="プロセッサ">
                <a:extLst>
                  <a:ext uri="{FF2B5EF4-FFF2-40B4-BE49-F238E27FC236}">
                    <a16:creationId xmlns:a16="http://schemas.microsoft.com/office/drawing/2014/main" id="{F23A707E-795F-D0B2-6BC0-5305CA06DF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30054" y="2705800"/>
                <a:ext cx="914400" cy="914400"/>
              </a:xfrm>
              <a:prstGeom prst="rect">
                <a:avLst/>
              </a:prstGeom>
            </p:spPr>
          </p:pic>
        </p:grpSp>
        <p:sp>
          <p:nvSpPr>
            <p:cNvPr id="99" name="楕円 98">
              <a:extLst>
                <a:ext uri="{FF2B5EF4-FFF2-40B4-BE49-F238E27FC236}">
                  <a16:creationId xmlns:a16="http://schemas.microsoft.com/office/drawing/2014/main" id="{4C21DE09-CB8E-FE91-E450-2C0F0C144122}"/>
                </a:ext>
              </a:extLst>
            </p:cNvPr>
            <p:cNvSpPr/>
            <p:nvPr/>
          </p:nvSpPr>
          <p:spPr>
            <a:xfrm>
              <a:off x="2823242" y="4238680"/>
              <a:ext cx="528026" cy="392502"/>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6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t>
              </a:r>
            </a:p>
          </p:txBody>
        </p:sp>
        <p:pic>
          <p:nvPicPr>
            <p:cNvPr id="100" name="グラフィックス 99" descr="データベース 単色塗りつぶし">
              <a:extLst>
                <a:ext uri="{FF2B5EF4-FFF2-40B4-BE49-F238E27FC236}">
                  <a16:creationId xmlns:a16="http://schemas.microsoft.com/office/drawing/2014/main" id="{68500C46-76BB-9AB0-534B-A49BA003C8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4323" y="4659379"/>
              <a:ext cx="914400" cy="914400"/>
            </a:xfrm>
            <a:prstGeom prst="rect">
              <a:avLst/>
            </a:prstGeom>
          </p:spPr>
        </p:pic>
        <p:sp>
          <p:nvSpPr>
            <p:cNvPr id="101" name="楕円 100">
              <a:extLst>
                <a:ext uri="{FF2B5EF4-FFF2-40B4-BE49-F238E27FC236}">
                  <a16:creationId xmlns:a16="http://schemas.microsoft.com/office/drawing/2014/main" id="{537A2268-B472-BA32-2D63-07B2A02E2A17}"/>
                </a:ext>
              </a:extLst>
            </p:cNvPr>
            <p:cNvSpPr/>
            <p:nvPr/>
          </p:nvSpPr>
          <p:spPr>
            <a:xfrm>
              <a:off x="2468994" y="5485894"/>
              <a:ext cx="1245057" cy="392502"/>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参照データ</a:t>
              </a:r>
              <a:br>
                <a:rPr kumimoji="1" lang="en-US" altLang="ja-JP"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例）</a:t>
              </a:r>
              <a:r>
                <a:rPr kumimoji="1" lang="en-US" altLang="ja-JP" sz="1200" b="1" i="0" u="none" strike="noStrike" kern="0" cap="none" spc="0" normalizeH="0" baseline="0" noProof="0" dirty="0" err="1">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Sharepoint</a:t>
              </a:r>
              <a:endPar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102" name="矢印: 右 101">
              <a:extLst>
                <a:ext uri="{FF2B5EF4-FFF2-40B4-BE49-F238E27FC236}">
                  <a16:creationId xmlns:a16="http://schemas.microsoft.com/office/drawing/2014/main" id="{1D4C01BB-483A-19CD-8C61-39823781ABAF}"/>
                </a:ext>
              </a:extLst>
            </p:cNvPr>
            <p:cNvSpPr/>
            <p:nvPr/>
          </p:nvSpPr>
          <p:spPr bwMode="auto">
            <a:xfrm>
              <a:off x="3568337" y="4186098"/>
              <a:ext cx="467652" cy="544506"/>
            </a:xfrm>
            <a:prstGeom prst="rightArrow">
              <a:avLst/>
            </a:prstGeom>
            <a:solidFill>
              <a:srgbClr val="FFFFFF">
                <a:lumMod val="75000"/>
              </a:srgbClr>
            </a:solidFill>
            <a:ln w="12700" cap="flat" cmpd="sng" algn="ctr">
              <a:solidFill>
                <a:srgbClr val="FFFFFF">
                  <a:lumMod val="75000"/>
                </a:srgbClr>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p:txBody>
        </p:sp>
        <p:sp>
          <p:nvSpPr>
            <p:cNvPr id="103" name="楕円 102">
              <a:extLst>
                <a:ext uri="{FF2B5EF4-FFF2-40B4-BE49-F238E27FC236}">
                  <a16:creationId xmlns:a16="http://schemas.microsoft.com/office/drawing/2014/main" id="{348C8457-5D80-1680-2BE9-1D814F16CBD6}"/>
                </a:ext>
              </a:extLst>
            </p:cNvPr>
            <p:cNvSpPr/>
            <p:nvPr/>
          </p:nvSpPr>
          <p:spPr>
            <a:xfrm>
              <a:off x="3179634" y="4741417"/>
              <a:ext cx="1245057" cy="392502"/>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文書を参照</a:t>
              </a:r>
              <a:endParaRPr kumimoji="1" lang="en-US" altLang="ja-JP"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回答を検索</a:t>
              </a:r>
            </a:p>
          </p:txBody>
        </p:sp>
      </p:grpSp>
      <p:sp>
        <p:nvSpPr>
          <p:cNvPr id="106" name="正方形/長方形 105">
            <a:extLst>
              <a:ext uri="{FF2B5EF4-FFF2-40B4-BE49-F238E27FC236}">
                <a16:creationId xmlns:a16="http://schemas.microsoft.com/office/drawing/2014/main" id="{CFD22252-53AA-5CFB-5BE4-25CE1EDCC6F1}"/>
              </a:ext>
            </a:extLst>
          </p:cNvPr>
          <p:cNvSpPr/>
          <p:nvPr/>
        </p:nvSpPr>
        <p:spPr bwMode="auto">
          <a:xfrm>
            <a:off x="6662519" y="2046631"/>
            <a:ext cx="4884454" cy="713576"/>
          </a:xfrm>
          <a:prstGeom prst="rect">
            <a:avLst/>
          </a:prstGeom>
          <a:noFill/>
          <a:ln w="12700" cap="flat" cmpd="sng" algn="ctr">
            <a:noFill/>
            <a:prstDash val="solid"/>
            <a:round/>
            <a:headEnd type="none" w="med" len="med"/>
            <a:tailEnd type="none" w="med" len="med"/>
          </a:ln>
          <a:effectLst/>
        </p:spPr>
        <p:txBody>
          <a:bodyPr vert="horz" wrap="square" lIns="72000" tIns="36000" rIns="0" bIns="36000" numCol="1" rtlCol="0" anchor="ctr" anchorCtr="0" compatLnSpc="1">
            <a:prstTxWarp prst="textNoShape">
              <a:avLst/>
            </a:prstTxWarp>
          </a:bodyPr>
          <a:lstStyle/>
          <a:p>
            <a:pPr algn="ctr" defTabSz="914400"/>
            <a:r>
              <a:rPr lang="ja-JP" altLang="en-US" sz="1600" b="1" kern="0" dirty="0">
                <a:solidFill>
                  <a:srgbClr val="000000">
                    <a:lumMod val="65000"/>
                    <a:lumOff val="35000"/>
                  </a:srgbClr>
                </a:solidFill>
                <a:latin typeface="Meiryo UI" panose="020B0604030504040204" pitchFamily="50" charset="-128"/>
                <a:ea typeface="Meiryo UI" panose="020B0604030504040204" pitchFamily="50" charset="-128"/>
              </a:rPr>
              <a:t>追加データでモデルを追加学習させ、微調整を加える手法</a:t>
            </a:r>
            <a:endParaRPr lang="en-US" altLang="ja-JP" sz="1400" b="1" kern="0" dirty="0">
              <a:solidFill>
                <a:srgbClr val="000000">
                  <a:lumMod val="65000"/>
                  <a:lumOff val="35000"/>
                </a:srgbClr>
              </a:solidFill>
              <a:latin typeface="Meiryo UI" panose="020B0604030504040204" pitchFamily="50" charset="-128"/>
              <a:ea typeface="Meiryo UI" panose="020B0604030504040204" pitchFamily="50" charset="-128"/>
            </a:endParaRPr>
          </a:p>
        </p:txBody>
      </p:sp>
      <p:grpSp>
        <p:nvGrpSpPr>
          <p:cNvPr id="107" name="グループ化 106">
            <a:extLst>
              <a:ext uri="{FF2B5EF4-FFF2-40B4-BE49-F238E27FC236}">
                <a16:creationId xmlns:a16="http://schemas.microsoft.com/office/drawing/2014/main" id="{18376E99-8927-45F8-B244-54EC75FC2EE0}"/>
              </a:ext>
            </a:extLst>
          </p:cNvPr>
          <p:cNvGrpSpPr/>
          <p:nvPr/>
        </p:nvGrpSpPr>
        <p:grpSpPr>
          <a:xfrm>
            <a:off x="7200478" y="3415487"/>
            <a:ext cx="3808537" cy="1328354"/>
            <a:chOff x="6993237" y="3271698"/>
            <a:chExt cx="3808537" cy="1328354"/>
          </a:xfrm>
        </p:grpSpPr>
        <p:grpSp>
          <p:nvGrpSpPr>
            <p:cNvPr id="108" name="グループ化 107">
              <a:extLst>
                <a:ext uri="{FF2B5EF4-FFF2-40B4-BE49-F238E27FC236}">
                  <a16:creationId xmlns:a16="http://schemas.microsoft.com/office/drawing/2014/main" id="{A9A630AF-40F9-B1A1-E777-A33838394766}"/>
                </a:ext>
              </a:extLst>
            </p:cNvPr>
            <p:cNvGrpSpPr/>
            <p:nvPr/>
          </p:nvGrpSpPr>
          <p:grpSpPr>
            <a:xfrm>
              <a:off x="6993237" y="3271698"/>
              <a:ext cx="1245057" cy="1172176"/>
              <a:chOff x="6993237" y="3271698"/>
              <a:chExt cx="1245057" cy="1172176"/>
            </a:xfrm>
          </p:grpSpPr>
          <p:pic>
            <p:nvPicPr>
              <p:cNvPr id="114" name="グラフィックス 113" descr="データベース 単色塗りつぶし">
                <a:extLst>
                  <a:ext uri="{FF2B5EF4-FFF2-40B4-BE49-F238E27FC236}">
                    <a16:creationId xmlns:a16="http://schemas.microsoft.com/office/drawing/2014/main" id="{842DBCAC-1E09-0905-E66D-03EBCE06FF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58566" y="3271698"/>
                <a:ext cx="914400" cy="914400"/>
              </a:xfrm>
              <a:prstGeom prst="rect">
                <a:avLst/>
              </a:prstGeom>
            </p:spPr>
          </p:pic>
          <p:sp>
            <p:nvSpPr>
              <p:cNvPr id="115" name="楕円 114">
                <a:extLst>
                  <a:ext uri="{FF2B5EF4-FFF2-40B4-BE49-F238E27FC236}">
                    <a16:creationId xmlns:a16="http://schemas.microsoft.com/office/drawing/2014/main" id="{5A14EE34-1FCB-49C4-DE16-A623B4B0E100}"/>
                  </a:ext>
                </a:extLst>
              </p:cNvPr>
              <p:cNvSpPr/>
              <p:nvPr/>
            </p:nvSpPr>
            <p:spPr>
              <a:xfrm>
                <a:off x="6993237" y="4051372"/>
                <a:ext cx="1245057" cy="392502"/>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追加データ</a:t>
                </a:r>
              </a:p>
            </p:txBody>
          </p:sp>
        </p:grpSp>
        <p:grpSp>
          <p:nvGrpSpPr>
            <p:cNvPr id="109" name="グループ化 108">
              <a:extLst>
                <a:ext uri="{FF2B5EF4-FFF2-40B4-BE49-F238E27FC236}">
                  <a16:creationId xmlns:a16="http://schemas.microsoft.com/office/drawing/2014/main" id="{BD25AB02-0B95-D7A1-4875-ED643F1CFFCB}"/>
                </a:ext>
              </a:extLst>
            </p:cNvPr>
            <p:cNvGrpSpPr/>
            <p:nvPr/>
          </p:nvGrpSpPr>
          <p:grpSpPr>
            <a:xfrm>
              <a:off x="9556717" y="3271698"/>
              <a:ext cx="1245057" cy="1246064"/>
              <a:chOff x="9556717" y="3271698"/>
              <a:chExt cx="1245057" cy="1246064"/>
            </a:xfrm>
          </p:grpSpPr>
          <p:sp>
            <p:nvSpPr>
              <p:cNvPr id="112" name="楕円 111">
                <a:extLst>
                  <a:ext uri="{FF2B5EF4-FFF2-40B4-BE49-F238E27FC236}">
                    <a16:creationId xmlns:a16="http://schemas.microsoft.com/office/drawing/2014/main" id="{B9984DAD-FE84-2CF6-5932-E7FA6F429149}"/>
                  </a:ext>
                </a:extLst>
              </p:cNvPr>
              <p:cNvSpPr/>
              <p:nvPr/>
            </p:nvSpPr>
            <p:spPr>
              <a:xfrm>
                <a:off x="9556717" y="4125260"/>
                <a:ext cx="1245057" cy="392502"/>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Hiragino Kaku Gothic Pro W3" charset="-128"/>
                  </a:rPr>
                  <a:t>GPT</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Hiragino Kaku Gothic Pro W3" charset="-128"/>
                  </a:rPr>
                  <a:t>（追加学習モデル）</a:t>
                </a:r>
              </a:p>
            </p:txBody>
          </p:sp>
          <p:pic>
            <p:nvPicPr>
              <p:cNvPr id="113" name="グラフィックス 112" descr="プロセッサ">
                <a:extLst>
                  <a:ext uri="{FF2B5EF4-FFF2-40B4-BE49-F238E27FC236}">
                    <a16:creationId xmlns:a16="http://schemas.microsoft.com/office/drawing/2014/main" id="{C815D600-05E1-2B43-3333-9C293DB1E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17775" y="3271698"/>
                <a:ext cx="914400" cy="914400"/>
              </a:xfrm>
              <a:prstGeom prst="rect">
                <a:avLst/>
              </a:prstGeom>
            </p:spPr>
          </p:pic>
        </p:grpSp>
        <p:sp>
          <p:nvSpPr>
            <p:cNvPr id="110" name="矢印: 右 109">
              <a:extLst>
                <a:ext uri="{FF2B5EF4-FFF2-40B4-BE49-F238E27FC236}">
                  <a16:creationId xmlns:a16="http://schemas.microsoft.com/office/drawing/2014/main" id="{76504D27-3BB1-D8EC-6CBA-B4B5FE55BC55}"/>
                </a:ext>
              </a:extLst>
            </p:cNvPr>
            <p:cNvSpPr/>
            <p:nvPr/>
          </p:nvSpPr>
          <p:spPr bwMode="auto">
            <a:xfrm>
              <a:off x="8520926" y="3585533"/>
              <a:ext cx="753159" cy="544506"/>
            </a:xfrm>
            <a:prstGeom prst="rightArrow">
              <a:avLst/>
            </a:prstGeom>
            <a:solidFill>
              <a:srgbClr val="FFFFFF">
                <a:lumMod val="75000"/>
              </a:srgbClr>
            </a:solidFill>
            <a:ln w="12700" cap="flat" cmpd="sng" algn="ctr">
              <a:solidFill>
                <a:srgbClr val="FFFFFF">
                  <a:lumMod val="75000"/>
                </a:srgbClr>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p:txBody>
        </p:sp>
        <p:sp>
          <p:nvSpPr>
            <p:cNvPr id="111" name="楕円 110">
              <a:extLst>
                <a:ext uri="{FF2B5EF4-FFF2-40B4-BE49-F238E27FC236}">
                  <a16:creationId xmlns:a16="http://schemas.microsoft.com/office/drawing/2014/main" id="{159A4584-DFD6-865B-2BAB-FCC24ECC8A06}"/>
                </a:ext>
              </a:extLst>
            </p:cNvPr>
            <p:cNvSpPr/>
            <p:nvPr/>
          </p:nvSpPr>
          <p:spPr>
            <a:xfrm>
              <a:off x="8274976" y="4207550"/>
              <a:ext cx="1245057" cy="392502"/>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追加学習</a:t>
              </a:r>
            </a:p>
          </p:txBody>
        </p:sp>
      </p:grpSp>
      <p:sp>
        <p:nvSpPr>
          <p:cNvPr id="116" name="正方形/長方形 115">
            <a:extLst>
              <a:ext uri="{FF2B5EF4-FFF2-40B4-BE49-F238E27FC236}">
                <a16:creationId xmlns:a16="http://schemas.microsoft.com/office/drawing/2014/main" id="{AECE4660-A69E-C74F-0B27-72F8B8F1037E}"/>
              </a:ext>
            </a:extLst>
          </p:cNvPr>
          <p:cNvSpPr/>
          <p:nvPr/>
        </p:nvSpPr>
        <p:spPr>
          <a:xfrm>
            <a:off x="639758" y="5878837"/>
            <a:ext cx="4884454" cy="591666"/>
          </a:xfrm>
          <a:prstGeom prst="rect">
            <a:avLst/>
          </a:prstGeom>
          <a:solidFill>
            <a:srgbClr val="FFFFFF"/>
          </a:solidFill>
          <a:ln w="9525" cap="flat" cmpd="sng" algn="ctr">
            <a:no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534988" eaLnBrk="1" fontAlgn="base" latinLnBrk="0" hangingPunct="1">
              <a:lnSpc>
                <a:spcPct val="100000"/>
              </a:lnSpc>
              <a:spcBef>
                <a:spcPct val="0"/>
              </a:spcBef>
              <a:spcAft>
                <a:spcPct val="0"/>
              </a:spcAft>
              <a:buClrTx/>
              <a:buSzTx/>
              <a:buFontTx/>
              <a:buNone/>
              <a:tabLst>
                <a:tab pos="534988" algn="l"/>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メリット</a:t>
            </a: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	</a:t>
            </a: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：学習を必要とせず、外部ソースの活用により高品質に生成できる</a:t>
            </a:r>
            <a:endPar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0" marR="0" lvl="0" indent="0" defTabSz="534988" eaLnBrk="1" fontAlgn="base" latinLnBrk="0" hangingPunct="1">
              <a:lnSpc>
                <a:spcPct val="100000"/>
              </a:lnSpc>
              <a:spcBef>
                <a:spcPct val="0"/>
              </a:spcBef>
              <a:spcAft>
                <a:spcPct val="0"/>
              </a:spcAft>
              <a:buClrTx/>
              <a:buSzTx/>
              <a:buFontTx/>
              <a:buNone/>
              <a:tabLst>
                <a:tab pos="534988" algn="l"/>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デメリット</a:t>
            </a: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	</a:t>
            </a: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：データ取得</a:t>
            </a: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t>
            </a: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生成プロセスが複雑なため、システム化の難易度が高い</a:t>
            </a:r>
            <a:endPar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117" name="正方形/長方形 116">
            <a:extLst>
              <a:ext uri="{FF2B5EF4-FFF2-40B4-BE49-F238E27FC236}">
                <a16:creationId xmlns:a16="http://schemas.microsoft.com/office/drawing/2014/main" id="{2AF17039-9422-09C0-AF21-E08E2A6BB5F8}"/>
              </a:ext>
            </a:extLst>
          </p:cNvPr>
          <p:cNvSpPr/>
          <p:nvPr/>
        </p:nvSpPr>
        <p:spPr>
          <a:xfrm>
            <a:off x="6662519" y="5873694"/>
            <a:ext cx="4884454" cy="591666"/>
          </a:xfrm>
          <a:prstGeom prst="rect">
            <a:avLst/>
          </a:prstGeom>
          <a:solidFill>
            <a:srgbClr val="FFFFFF"/>
          </a:solidFill>
          <a:ln w="9525" cap="flat" cmpd="sng" algn="ctr">
            <a:noFill/>
            <a:prstDash val="soli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defTabSz="534988" eaLnBrk="1" fontAlgn="base" latinLnBrk="0" hangingPunct="1">
              <a:lnSpc>
                <a:spcPct val="100000"/>
              </a:lnSpc>
              <a:spcBef>
                <a:spcPct val="0"/>
              </a:spcBef>
              <a:spcAft>
                <a:spcPct val="0"/>
              </a:spcAft>
              <a:buClrTx/>
              <a:buSzTx/>
              <a:buFontTx/>
              <a:buNone/>
              <a:tabLst>
                <a:tab pos="534988" algn="l"/>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メリット</a:t>
            </a: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	</a:t>
            </a: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：一般モデルに比べて、特定のタスクに対するパフォーマンスが向上する</a:t>
            </a:r>
            <a:endPar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0" marR="0" lvl="0" indent="0" defTabSz="534988" eaLnBrk="1" fontAlgn="base" latinLnBrk="0" hangingPunct="1">
              <a:lnSpc>
                <a:spcPct val="100000"/>
              </a:lnSpc>
              <a:spcBef>
                <a:spcPct val="0"/>
              </a:spcBef>
              <a:spcAft>
                <a:spcPct val="0"/>
              </a:spcAft>
              <a:buClrTx/>
              <a:buSzTx/>
              <a:buFontTx/>
              <a:buNone/>
              <a:tabLst>
                <a:tab pos="534988" algn="l"/>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デメリット</a:t>
            </a: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	</a:t>
            </a: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：モデル学習に大量の計算リソースを要するため、時間とコストがかかる</a:t>
            </a:r>
            <a:endPar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3" name="スライド番号プレースホルダー 3">
            <a:extLst>
              <a:ext uri="{FF2B5EF4-FFF2-40B4-BE49-F238E27FC236}">
                <a16:creationId xmlns:a16="http://schemas.microsoft.com/office/drawing/2014/main" id="{9D69DFFE-B1A2-5E0E-E79B-E1C6BD22D54F}"/>
              </a:ext>
            </a:extLst>
          </p:cNvPr>
          <p:cNvSpPr txBox="1">
            <a:spLocks/>
          </p:cNvSpPr>
          <p:nvPr/>
        </p:nvSpPr>
        <p:spPr>
          <a:xfrm>
            <a:off x="4804833" y="6453188"/>
            <a:ext cx="2540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323E333F-0F6C-4FC7-A7F3-F21A7CDFE59D}" type="slidenum">
              <a:rPr lang="en-US" altLang="ja-JP" smtClean="0"/>
              <a:pPr algn="ctr">
                <a:defRPr/>
              </a:pPr>
              <a:t>11</a:t>
            </a:fld>
            <a:endParaRPr lang="en-US" altLang="ja-JP"/>
          </a:p>
        </p:txBody>
      </p:sp>
    </p:spTree>
    <p:extLst>
      <p:ext uri="{BB962C8B-B14F-4D97-AF65-F5344CB8AC3E}">
        <p14:creationId xmlns:p14="http://schemas.microsoft.com/office/powerpoint/2010/main" val="84347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FD151-895C-B937-4FCC-9E22387130A3}"/>
            </a:ext>
          </a:extLst>
        </p:cNvPr>
        <p:cNvGrpSpPr/>
        <p:nvPr/>
      </p:nvGrpSpPr>
      <p:grpSpPr>
        <a:xfrm>
          <a:off x="0" y="0"/>
          <a:ext cx="0" cy="0"/>
          <a:chOff x="0" y="0"/>
          <a:chExt cx="0" cy="0"/>
        </a:xfrm>
      </p:grpSpPr>
      <p:sp>
        <p:nvSpPr>
          <p:cNvPr id="2" name="タイトル 2">
            <a:extLst>
              <a:ext uri="{FF2B5EF4-FFF2-40B4-BE49-F238E27FC236}">
                <a16:creationId xmlns:a16="http://schemas.microsoft.com/office/drawing/2014/main" id="{38567D44-CF94-BB13-BCCE-303AB44838C5}"/>
              </a:ext>
            </a:extLst>
          </p:cNvPr>
          <p:cNvSpPr txBox="1">
            <a:spLocks/>
          </p:cNvSpPr>
          <p:nvPr/>
        </p:nvSpPr>
        <p:spPr bwMode="auto">
          <a:xfrm>
            <a:off x="203200" y="152403"/>
            <a:ext cx="11480800" cy="379413"/>
          </a:xfrm>
          <a:prstGeom prst="rect">
            <a:avLst/>
          </a:prstGeom>
          <a:noFill/>
          <a:ln w="9525">
            <a:noFill/>
            <a:miter lim="800000"/>
            <a:headEnd/>
            <a:tailEnd/>
          </a:ln>
        </p:spPr>
        <p:txBody>
          <a:bodyPr vert="horz" wrap="square" lIns="87916" tIns="43958" rIns="87916" bIns="43958" numCol="1" anchor="ctr" anchorCtr="0" compatLnSpc="1">
            <a:prstTxWarp prst="textNoShape">
              <a:avLst/>
            </a:prstTxWarp>
          </a:bodyPr>
          <a:lstStyle>
            <a:lvl1pPr algn="l" defTabSz="879475" rtl="0" eaLnBrk="1" fontAlgn="base" hangingPunct="1">
              <a:spcBef>
                <a:spcPct val="0"/>
              </a:spcBef>
              <a:spcAft>
                <a:spcPct val="0"/>
              </a:spcAft>
              <a:defRPr kumimoji="1"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2pPr>
            <a:lvl3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3pPr>
            <a:lvl4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4pPr>
            <a:lvl5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5pPr>
            <a:lvl6pPr marL="4572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6pPr>
            <a:lvl7pPr marL="9144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7pPr>
            <a:lvl8pPr marL="13716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8pPr>
            <a:lvl9pPr marL="18288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9pPr>
          </a:lstStyle>
          <a:p>
            <a:pPr marL="0" marR="0" lvl="0" indent="0" algn="l" defTabSz="879475" rtl="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LLM</a:t>
            </a: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の応用技術：</a:t>
            </a:r>
            <a:r>
              <a:rPr kumimoji="1" lang="en-US" altLang="ja-JP"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AI</a:t>
            </a: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エージェント</a:t>
            </a:r>
          </a:p>
        </p:txBody>
      </p:sp>
      <p:sp>
        <p:nvSpPr>
          <p:cNvPr id="4" name="コンテンツ プレースホルダー 1">
            <a:extLst>
              <a:ext uri="{FF2B5EF4-FFF2-40B4-BE49-F238E27FC236}">
                <a16:creationId xmlns:a16="http://schemas.microsoft.com/office/drawing/2014/main" id="{B96894F7-3213-8DE0-5B6C-719D96A592F2}"/>
              </a:ext>
            </a:extLst>
          </p:cNvPr>
          <p:cNvSpPr txBox="1">
            <a:spLocks/>
          </p:cNvSpPr>
          <p:nvPr/>
        </p:nvSpPr>
        <p:spPr bwMode="auto">
          <a:xfrm>
            <a:off x="336521" y="692699"/>
            <a:ext cx="11525251" cy="10074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pPr marL="0" indent="0">
              <a:buClr>
                <a:srgbClr val="3333CC"/>
              </a:buClr>
              <a:buNone/>
              <a:defRPr/>
            </a:pPr>
            <a:r>
              <a:rPr kumimoji="0" lang="en-US" altLang="ja-JP" sz="2000" kern="0" dirty="0">
                <a:solidFill>
                  <a:schemeClr val="tx1">
                    <a:lumMod val="65000"/>
                    <a:lumOff val="35000"/>
                  </a:schemeClr>
                </a:solidFill>
                <a:cs typeface="メイリオ" panose="020B0604030504040204" pitchFamily="50" charset="-128"/>
              </a:rPr>
              <a:t>AI</a:t>
            </a:r>
            <a:r>
              <a:rPr kumimoji="0" lang="ja-JP" altLang="en-US" sz="2000" kern="0" dirty="0">
                <a:solidFill>
                  <a:schemeClr val="tx1">
                    <a:lumMod val="65000"/>
                    <a:lumOff val="35000"/>
                  </a:schemeClr>
                </a:solidFill>
                <a:cs typeface="メイリオ" panose="020B0604030504040204" pitchFamily="50" charset="-128"/>
              </a:rPr>
              <a:t>エージェントは人間が与えた目標をもとに、状況を加味してタスクを実行するシステム（ソフトウェア）である。</a:t>
            </a:r>
            <a:endParaRPr kumimoji="0" lang="en-US" altLang="ja-JP" sz="2000" kern="0" dirty="0">
              <a:solidFill>
                <a:schemeClr val="tx1">
                  <a:lumMod val="65000"/>
                  <a:lumOff val="35000"/>
                </a:schemeClr>
              </a:solidFill>
              <a:cs typeface="メイリオ" panose="020B0604030504040204" pitchFamily="50" charset="-128"/>
            </a:endParaRPr>
          </a:p>
        </p:txBody>
      </p:sp>
      <p:grpSp>
        <p:nvGrpSpPr>
          <p:cNvPr id="56" name="グループ化 55">
            <a:extLst>
              <a:ext uri="{FF2B5EF4-FFF2-40B4-BE49-F238E27FC236}">
                <a16:creationId xmlns:a16="http://schemas.microsoft.com/office/drawing/2014/main" id="{4CD295E1-46D0-00B0-75F7-F33DBE655D0D}"/>
              </a:ext>
            </a:extLst>
          </p:cNvPr>
          <p:cNvGrpSpPr/>
          <p:nvPr/>
        </p:nvGrpSpPr>
        <p:grpSpPr>
          <a:xfrm>
            <a:off x="1426091" y="1336325"/>
            <a:ext cx="9339818" cy="5238333"/>
            <a:chOff x="1179472" y="1336325"/>
            <a:chExt cx="9339818" cy="5238333"/>
          </a:xfrm>
        </p:grpSpPr>
        <p:sp>
          <p:nvSpPr>
            <p:cNvPr id="97" name="円形吹き出し 32">
              <a:extLst>
                <a:ext uri="{FF2B5EF4-FFF2-40B4-BE49-F238E27FC236}">
                  <a16:creationId xmlns:a16="http://schemas.microsoft.com/office/drawing/2014/main" id="{CEFCF865-BBC9-20FF-7648-735AA709273A}"/>
                </a:ext>
              </a:extLst>
            </p:cNvPr>
            <p:cNvSpPr/>
            <p:nvPr/>
          </p:nvSpPr>
          <p:spPr bwMode="auto">
            <a:xfrm>
              <a:off x="1802000" y="2421572"/>
              <a:ext cx="1276424" cy="810655"/>
            </a:xfrm>
            <a:prstGeom prst="wedgeRectCallout">
              <a:avLst>
                <a:gd name="adj1" fmla="val -41608"/>
                <a:gd name="adj2" fmla="val 67161"/>
              </a:avLst>
            </a:prstGeom>
            <a:solidFill>
              <a:srgbClr val="FFFFCC"/>
            </a:solidFill>
            <a:ln w="12700" cap="flat" cmpd="sng" algn="ctr">
              <a:solidFill>
                <a:srgbClr val="FF0000"/>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defTabSz="914400"/>
              <a:r>
                <a:rPr lang="ja-JP" altLang="en-US" sz="1050" kern="0" dirty="0">
                  <a:solidFill>
                    <a:srgbClr val="FF0000"/>
                  </a:solidFill>
                  <a:latin typeface="Meiryo UI" panose="020B0604030504040204" pitchFamily="50" charset="-128"/>
                  <a:ea typeface="Meiryo UI" panose="020B0604030504040204" pitchFamily="50" charset="-128"/>
                </a:rPr>
                <a:t>＜目標＞</a:t>
              </a:r>
              <a:endParaRPr lang="en-US" altLang="ja-JP" sz="1050" kern="0" dirty="0">
                <a:solidFill>
                  <a:srgbClr val="FF0000"/>
                </a:solidFill>
                <a:latin typeface="Meiryo UI" panose="020B0604030504040204" pitchFamily="50" charset="-128"/>
                <a:ea typeface="Meiryo UI" panose="020B0604030504040204" pitchFamily="50" charset="-128"/>
              </a:endParaRPr>
            </a:p>
            <a:p>
              <a:pPr defTabSz="914400"/>
              <a:r>
                <a:rPr lang="ja-JP" altLang="en-US" sz="1050" kern="0" dirty="0">
                  <a:solidFill>
                    <a:srgbClr val="FF0000"/>
                  </a:solidFill>
                  <a:latin typeface="Meiryo UI" panose="020B0604030504040204" pitchFamily="50" charset="-128"/>
                  <a:ea typeface="Meiryo UI" panose="020B0604030504040204" pitchFamily="50" charset="-128"/>
                </a:rPr>
                <a:t> 決算入力の業務を</a:t>
              </a:r>
              <a:br>
                <a:rPr lang="en-US" altLang="ja-JP" sz="1050" kern="0" dirty="0">
                  <a:solidFill>
                    <a:srgbClr val="FF0000"/>
                  </a:solidFill>
                  <a:latin typeface="Meiryo UI" panose="020B0604030504040204" pitchFamily="50" charset="-128"/>
                  <a:ea typeface="Meiryo UI" panose="020B0604030504040204" pitchFamily="50" charset="-128"/>
                </a:rPr>
              </a:br>
              <a:r>
                <a:rPr lang="en-US" altLang="ja-JP" sz="1050" kern="0" dirty="0">
                  <a:solidFill>
                    <a:srgbClr val="FF0000"/>
                  </a:solidFill>
                  <a:latin typeface="Meiryo UI" panose="020B0604030504040204" pitchFamily="50" charset="-128"/>
                  <a:ea typeface="Meiryo UI" panose="020B0604030504040204" pitchFamily="50" charset="-128"/>
                </a:rPr>
                <a:t> </a:t>
              </a:r>
              <a:r>
                <a:rPr lang="ja-JP" altLang="en-US" sz="1050" kern="0" dirty="0">
                  <a:solidFill>
                    <a:srgbClr val="FF0000"/>
                  </a:solidFill>
                  <a:latin typeface="Meiryo UI" panose="020B0604030504040204" pitchFamily="50" charset="-128"/>
                  <a:ea typeface="Meiryo UI" panose="020B0604030504040204" pitchFamily="50" charset="-128"/>
                </a:rPr>
                <a:t>行ってください。</a:t>
              </a:r>
              <a:endParaRPr lang="en-US" altLang="ja-JP" sz="1050" kern="0" dirty="0">
                <a:solidFill>
                  <a:srgbClr val="FF0000"/>
                </a:solidFill>
                <a:latin typeface="Meiryo UI" panose="020B0604030504040204" pitchFamily="50" charset="-128"/>
                <a:ea typeface="Meiryo UI" panose="020B0604030504040204" pitchFamily="50" charset="-128"/>
              </a:endParaRPr>
            </a:p>
          </p:txBody>
        </p:sp>
        <p:grpSp>
          <p:nvGrpSpPr>
            <p:cNvPr id="7" name="グループ化 6">
              <a:extLst>
                <a:ext uri="{FF2B5EF4-FFF2-40B4-BE49-F238E27FC236}">
                  <a16:creationId xmlns:a16="http://schemas.microsoft.com/office/drawing/2014/main" id="{89C77005-7935-C2D1-8D61-4306E62AE746}"/>
                </a:ext>
              </a:extLst>
            </p:cNvPr>
            <p:cNvGrpSpPr/>
            <p:nvPr/>
          </p:nvGrpSpPr>
          <p:grpSpPr>
            <a:xfrm>
              <a:off x="4124362" y="3371029"/>
              <a:ext cx="1245057" cy="1160091"/>
              <a:chOff x="5819775" y="3448330"/>
              <a:chExt cx="1245057" cy="1160091"/>
            </a:xfrm>
          </p:grpSpPr>
          <p:pic>
            <p:nvPicPr>
              <p:cNvPr id="5" name="グラフィックス 4" descr="ロボット 単色塗りつぶし">
                <a:extLst>
                  <a:ext uri="{FF2B5EF4-FFF2-40B4-BE49-F238E27FC236}">
                    <a16:creationId xmlns:a16="http://schemas.microsoft.com/office/drawing/2014/main" id="{19C320BD-8605-7413-6BCF-6F3B57CF96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85103" y="3448330"/>
                <a:ext cx="914400" cy="914400"/>
              </a:xfrm>
              <a:prstGeom prst="rect">
                <a:avLst/>
              </a:prstGeom>
            </p:spPr>
          </p:pic>
          <p:sp>
            <p:nvSpPr>
              <p:cNvPr id="6" name="楕円 5">
                <a:extLst>
                  <a:ext uri="{FF2B5EF4-FFF2-40B4-BE49-F238E27FC236}">
                    <a16:creationId xmlns:a16="http://schemas.microsoft.com/office/drawing/2014/main" id="{210B409C-5A98-DB5E-6F49-A742E6B7C709}"/>
                  </a:ext>
                </a:extLst>
              </p:cNvPr>
              <p:cNvSpPr/>
              <p:nvPr/>
            </p:nvSpPr>
            <p:spPr>
              <a:xfrm>
                <a:off x="5819775" y="4215919"/>
                <a:ext cx="1245057" cy="392502"/>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AI</a:t>
                </a: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エージェント</a:t>
                </a:r>
              </a:p>
            </p:txBody>
          </p:sp>
        </p:grpSp>
        <p:grpSp>
          <p:nvGrpSpPr>
            <p:cNvPr id="24" name="グループ化 23">
              <a:extLst>
                <a:ext uri="{FF2B5EF4-FFF2-40B4-BE49-F238E27FC236}">
                  <a16:creationId xmlns:a16="http://schemas.microsoft.com/office/drawing/2014/main" id="{5F681B55-54D9-C0EA-7B70-9ADEC4DAB38B}"/>
                </a:ext>
              </a:extLst>
            </p:cNvPr>
            <p:cNvGrpSpPr/>
            <p:nvPr/>
          </p:nvGrpSpPr>
          <p:grpSpPr>
            <a:xfrm>
              <a:off x="1179472" y="3399848"/>
              <a:ext cx="1245057" cy="1102452"/>
              <a:chOff x="2389147" y="3371029"/>
              <a:chExt cx="1245057" cy="1102452"/>
            </a:xfrm>
          </p:grpSpPr>
          <p:pic>
            <p:nvPicPr>
              <p:cNvPr id="22" name="グラフィックス 21" descr="ユーザー 単色塗りつぶし">
                <a:extLst>
                  <a:ext uri="{FF2B5EF4-FFF2-40B4-BE49-F238E27FC236}">
                    <a16:creationId xmlns:a16="http://schemas.microsoft.com/office/drawing/2014/main" id="{756820B7-3257-1BA4-72E5-B83C20D9AF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4475" y="3371029"/>
                <a:ext cx="914400" cy="914400"/>
              </a:xfrm>
              <a:prstGeom prst="rect">
                <a:avLst/>
              </a:prstGeom>
            </p:spPr>
          </p:pic>
          <p:sp>
            <p:nvSpPr>
              <p:cNvPr id="23" name="楕円 22">
                <a:extLst>
                  <a:ext uri="{FF2B5EF4-FFF2-40B4-BE49-F238E27FC236}">
                    <a16:creationId xmlns:a16="http://schemas.microsoft.com/office/drawing/2014/main" id="{E371697C-394B-DC72-223D-DDFA4E775B18}"/>
                  </a:ext>
                </a:extLst>
              </p:cNvPr>
              <p:cNvSpPr/>
              <p:nvPr/>
            </p:nvSpPr>
            <p:spPr>
              <a:xfrm>
                <a:off x="2389147" y="4080979"/>
                <a:ext cx="1245057" cy="392502"/>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ユーザー</a:t>
                </a:r>
              </a:p>
            </p:txBody>
          </p:sp>
        </p:grpSp>
        <p:grpSp>
          <p:nvGrpSpPr>
            <p:cNvPr id="12" name="グループ化 11">
              <a:extLst>
                <a:ext uri="{FF2B5EF4-FFF2-40B4-BE49-F238E27FC236}">
                  <a16:creationId xmlns:a16="http://schemas.microsoft.com/office/drawing/2014/main" id="{E9299510-3D75-D9BD-EE45-9590ABD737C3}"/>
                </a:ext>
              </a:extLst>
            </p:cNvPr>
            <p:cNvGrpSpPr/>
            <p:nvPr/>
          </p:nvGrpSpPr>
          <p:grpSpPr>
            <a:xfrm>
              <a:off x="2440741" y="3637694"/>
              <a:ext cx="1791232" cy="376534"/>
              <a:chOff x="2440741" y="3694844"/>
              <a:chExt cx="1791232" cy="376534"/>
            </a:xfrm>
          </p:grpSpPr>
          <p:cxnSp>
            <p:nvCxnSpPr>
              <p:cNvPr id="3" name="直線矢印コネクタ 2">
                <a:extLst>
                  <a:ext uri="{FF2B5EF4-FFF2-40B4-BE49-F238E27FC236}">
                    <a16:creationId xmlns:a16="http://schemas.microsoft.com/office/drawing/2014/main" id="{CEEB42A9-D1F5-D62C-111C-CE95B9393A2C}"/>
                  </a:ext>
                </a:extLst>
              </p:cNvPr>
              <p:cNvCxnSpPr>
                <a:cxnSpLocks/>
              </p:cNvCxnSpPr>
              <p:nvPr/>
            </p:nvCxnSpPr>
            <p:spPr>
              <a:xfrm flipV="1">
                <a:off x="2440741" y="3694844"/>
                <a:ext cx="1791232" cy="300"/>
              </a:xfrm>
              <a:prstGeom prst="straightConnector1">
                <a:avLst/>
              </a:prstGeom>
              <a:noFill/>
              <a:ln w="6350" cap="flat">
                <a:solidFill>
                  <a:srgbClr val="FFFFFF">
                    <a:lumMod val="65000"/>
                  </a:srgbClr>
                </a:solidFill>
                <a:prstDash val="solid"/>
                <a:miter lim="400000"/>
                <a:headEnd type="none" w="med" len="med"/>
                <a:tailEnd type="triangle" w="med" len="med"/>
              </a:ln>
              <a:effectLst/>
            </p:spPr>
          </p:cxnSp>
          <p:cxnSp>
            <p:nvCxnSpPr>
              <p:cNvPr id="8" name="直線矢印コネクタ 7">
                <a:extLst>
                  <a:ext uri="{FF2B5EF4-FFF2-40B4-BE49-F238E27FC236}">
                    <a16:creationId xmlns:a16="http://schemas.microsoft.com/office/drawing/2014/main" id="{BEF01890-2AA3-C2AE-3776-12C27CB9CAE9}"/>
                  </a:ext>
                </a:extLst>
              </p:cNvPr>
              <p:cNvCxnSpPr>
                <a:cxnSpLocks/>
              </p:cNvCxnSpPr>
              <p:nvPr/>
            </p:nvCxnSpPr>
            <p:spPr>
              <a:xfrm flipV="1">
                <a:off x="2440741" y="4071078"/>
                <a:ext cx="1791232" cy="300"/>
              </a:xfrm>
              <a:prstGeom prst="straightConnector1">
                <a:avLst/>
              </a:prstGeom>
              <a:noFill/>
              <a:ln w="6350" cap="flat">
                <a:solidFill>
                  <a:srgbClr val="FFFFFF">
                    <a:lumMod val="65000"/>
                  </a:srgbClr>
                </a:solidFill>
                <a:prstDash val="solid"/>
                <a:miter lim="400000"/>
                <a:headEnd type="triangle" w="med" len="med"/>
                <a:tailEnd type="none" w="med" len="med"/>
              </a:ln>
              <a:effectLst/>
            </p:spPr>
          </p:cxnSp>
        </p:grpSp>
        <p:grpSp>
          <p:nvGrpSpPr>
            <p:cNvPr id="98" name="グループ化 97">
              <a:extLst>
                <a:ext uri="{FF2B5EF4-FFF2-40B4-BE49-F238E27FC236}">
                  <a16:creationId xmlns:a16="http://schemas.microsoft.com/office/drawing/2014/main" id="{2861070E-45CF-47FA-0288-869780FC6155}"/>
                </a:ext>
              </a:extLst>
            </p:cNvPr>
            <p:cNvGrpSpPr/>
            <p:nvPr/>
          </p:nvGrpSpPr>
          <p:grpSpPr>
            <a:xfrm>
              <a:off x="9274233" y="5402482"/>
              <a:ext cx="1245057" cy="1172176"/>
              <a:chOff x="2468996" y="2705800"/>
              <a:chExt cx="1245057" cy="1172176"/>
            </a:xfrm>
          </p:grpSpPr>
          <p:sp>
            <p:nvSpPr>
              <p:cNvPr id="104" name="楕円 103">
                <a:extLst>
                  <a:ext uri="{FF2B5EF4-FFF2-40B4-BE49-F238E27FC236}">
                    <a16:creationId xmlns:a16="http://schemas.microsoft.com/office/drawing/2014/main" id="{004EFBEA-1FC3-AC9D-DFCA-476DEC34F8B1}"/>
                  </a:ext>
                </a:extLst>
              </p:cNvPr>
              <p:cNvSpPr/>
              <p:nvPr/>
            </p:nvSpPr>
            <p:spPr>
              <a:xfrm>
                <a:off x="2468996" y="3485474"/>
                <a:ext cx="1245057" cy="392502"/>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LLM</a:t>
                </a: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（思考）</a:t>
                </a:r>
              </a:p>
            </p:txBody>
          </p:sp>
          <p:pic>
            <p:nvPicPr>
              <p:cNvPr id="105" name="グラフィックス 104" descr="プロセッサ">
                <a:extLst>
                  <a:ext uri="{FF2B5EF4-FFF2-40B4-BE49-F238E27FC236}">
                    <a16:creationId xmlns:a16="http://schemas.microsoft.com/office/drawing/2014/main" id="{E6E9496E-E275-319A-E540-D2F3DDF533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30054" y="2705800"/>
                <a:ext cx="914400" cy="914400"/>
              </a:xfrm>
              <a:prstGeom prst="rect">
                <a:avLst/>
              </a:prstGeom>
            </p:spPr>
          </p:pic>
        </p:grpSp>
        <p:grpSp>
          <p:nvGrpSpPr>
            <p:cNvPr id="21" name="グループ化 20">
              <a:extLst>
                <a:ext uri="{FF2B5EF4-FFF2-40B4-BE49-F238E27FC236}">
                  <a16:creationId xmlns:a16="http://schemas.microsoft.com/office/drawing/2014/main" id="{95D8989A-55DD-5CEA-5735-772E65D6F747}"/>
                </a:ext>
              </a:extLst>
            </p:cNvPr>
            <p:cNvGrpSpPr/>
            <p:nvPr/>
          </p:nvGrpSpPr>
          <p:grpSpPr>
            <a:xfrm>
              <a:off x="9274233" y="4081704"/>
              <a:ext cx="1245057" cy="1097218"/>
              <a:chOff x="9397100" y="3235926"/>
              <a:chExt cx="1245057" cy="1097218"/>
            </a:xfrm>
          </p:grpSpPr>
          <p:grpSp>
            <p:nvGrpSpPr>
              <p:cNvPr id="11" name="グループ化 10">
                <a:extLst>
                  <a:ext uri="{FF2B5EF4-FFF2-40B4-BE49-F238E27FC236}">
                    <a16:creationId xmlns:a16="http://schemas.microsoft.com/office/drawing/2014/main" id="{2534F691-C3AB-FA31-258A-C4735D944492}"/>
                  </a:ext>
                </a:extLst>
              </p:cNvPr>
              <p:cNvGrpSpPr/>
              <p:nvPr/>
            </p:nvGrpSpPr>
            <p:grpSpPr>
              <a:xfrm>
                <a:off x="9397100" y="3235926"/>
                <a:ext cx="1245057" cy="1097218"/>
                <a:chOff x="9397100" y="3235926"/>
                <a:chExt cx="1245057" cy="1097218"/>
              </a:xfrm>
            </p:grpSpPr>
            <p:pic>
              <p:nvPicPr>
                <p:cNvPr id="9" name="グラフィックス 8" descr="インターネット 単色塗りつぶし">
                  <a:extLst>
                    <a:ext uri="{FF2B5EF4-FFF2-40B4-BE49-F238E27FC236}">
                      <a16:creationId xmlns:a16="http://schemas.microsoft.com/office/drawing/2014/main" id="{300E724C-0167-D737-C553-408DFA0D65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62428" y="3235926"/>
                  <a:ext cx="914400" cy="914400"/>
                </a:xfrm>
                <a:prstGeom prst="rect">
                  <a:avLst/>
                </a:prstGeom>
              </p:spPr>
            </p:pic>
            <p:sp>
              <p:nvSpPr>
                <p:cNvPr id="10" name="楕円 9">
                  <a:extLst>
                    <a:ext uri="{FF2B5EF4-FFF2-40B4-BE49-F238E27FC236}">
                      <a16:creationId xmlns:a16="http://schemas.microsoft.com/office/drawing/2014/main" id="{455DE468-6913-FFFC-C686-E97DD9FC5CF3}"/>
                    </a:ext>
                  </a:extLst>
                </p:cNvPr>
                <p:cNvSpPr/>
                <p:nvPr/>
              </p:nvSpPr>
              <p:spPr>
                <a:xfrm>
                  <a:off x="9397100" y="3940642"/>
                  <a:ext cx="1245057" cy="392502"/>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プログラム実行</a:t>
                  </a:r>
                </a:p>
              </p:txBody>
            </p:sp>
          </p:grpSp>
          <p:sp>
            <p:nvSpPr>
              <p:cNvPr id="19" name="正方形/長方形 18">
                <a:extLst>
                  <a:ext uri="{FF2B5EF4-FFF2-40B4-BE49-F238E27FC236}">
                    <a16:creationId xmlns:a16="http://schemas.microsoft.com/office/drawing/2014/main" id="{5748DEFC-46CB-2384-5A69-B1151722725D}"/>
                  </a:ext>
                </a:extLst>
              </p:cNvPr>
              <p:cNvSpPr/>
              <p:nvPr/>
            </p:nvSpPr>
            <p:spPr>
              <a:xfrm>
                <a:off x="9759602" y="3505200"/>
                <a:ext cx="514928" cy="282503"/>
              </a:xfrm>
              <a:prstGeom prst="rect">
                <a:avLst/>
              </a:prstGeom>
              <a:solidFill>
                <a:schemeClr val="bg1"/>
              </a:solid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Hiragino Kaku Gothic Pro W3" charset="-128"/>
                  </a:rPr>
                  <a:t>＜</a:t>
                </a:r>
                <a:r>
                  <a:rPr kumimoji="1" lang="en-US" altLang="ja-JP"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Hiragino Kaku Gothic Pro W3" charset="-128"/>
                  </a:rPr>
                  <a:t>/</a:t>
                </a:r>
                <a:r>
                  <a:rPr kumimoji="1" lang="ja-JP" altLang="en-US" sz="1200"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cs typeface="Hiragino Kaku Gothic Pro W3" charset="-128"/>
                  </a:rPr>
                  <a:t>＞</a:t>
                </a:r>
              </a:p>
            </p:txBody>
          </p:sp>
        </p:grpSp>
        <p:grpSp>
          <p:nvGrpSpPr>
            <p:cNvPr id="27" name="グループ化 26">
              <a:extLst>
                <a:ext uri="{FF2B5EF4-FFF2-40B4-BE49-F238E27FC236}">
                  <a16:creationId xmlns:a16="http://schemas.microsoft.com/office/drawing/2014/main" id="{FB8BCB21-5891-D1F9-7AF2-FEB4DF8336E5}"/>
                </a:ext>
              </a:extLst>
            </p:cNvPr>
            <p:cNvGrpSpPr/>
            <p:nvPr/>
          </p:nvGrpSpPr>
          <p:grpSpPr>
            <a:xfrm>
              <a:off x="9274233" y="2739717"/>
              <a:ext cx="1245057" cy="1118427"/>
              <a:chOff x="9296029" y="2266393"/>
              <a:chExt cx="1245057" cy="1118427"/>
            </a:xfrm>
          </p:grpSpPr>
          <p:grpSp>
            <p:nvGrpSpPr>
              <p:cNvPr id="16" name="グループ化 15">
                <a:extLst>
                  <a:ext uri="{FF2B5EF4-FFF2-40B4-BE49-F238E27FC236}">
                    <a16:creationId xmlns:a16="http://schemas.microsoft.com/office/drawing/2014/main" id="{7C5C6091-BFE9-2875-1143-F5C809F9B0E9}"/>
                  </a:ext>
                </a:extLst>
              </p:cNvPr>
              <p:cNvGrpSpPr/>
              <p:nvPr/>
            </p:nvGrpSpPr>
            <p:grpSpPr>
              <a:xfrm>
                <a:off x="9461358" y="2266393"/>
                <a:ext cx="914400" cy="914400"/>
                <a:chOff x="9461358" y="2266393"/>
                <a:chExt cx="914400" cy="914400"/>
              </a:xfrm>
            </p:grpSpPr>
            <p:pic>
              <p:nvPicPr>
                <p:cNvPr id="13" name="グラフィックス 12" descr="ブラウザー ウィンドウ 単色塗りつぶし">
                  <a:extLst>
                    <a:ext uri="{FF2B5EF4-FFF2-40B4-BE49-F238E27FC236}">
                      <a16:creationId xmlns:a16="http://schemas.microsoft.com/office/drawing/2014/main" id="{A9A4C856-030F-B01E-5EA7-F2CF1330519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461358" y="2266393"/>
                  <a:ext cx="914400" cy="914400"/>
                </a:xfrm>
                <a:prstGeom prst="rect">
                  <a:avLst/>
                </a:prstGeom>
              </p:spPr>
            </p:pic>
            <p:pic>
              <p:nvPicPr>
                <p:cNvPr id="15" name="グラフィックス 14" descr="拡大鏡 単色塗りつぶし">
                  <a:extLst>
                    <a:ext uri="{FF2B5EF4-FFF2-40B4-BE49-F238E27FC236}">
                      <a16:creationId xmlns:a16="http://schemas.microsoft.com/office/drawing/2014/main" id="{B863F5B8-3DAC-0816-EA27-1960C436D39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730133" y="2583841"/>
                  <a:ext cx="376850" cy="376850"/>
                </a:xfrm>
                <a:prstGeom prst="rect">
                  <a:avLst/>
                </a:prstGeom>
              </p:spPr>
            </p:pic>
          </p:grpSp>
          <p:sp>
            <p:nvSpPr>
              <p:cNvPr id="25" name="楕円 24">
                <a:extLst>
                  <a:ext uri="{FF2B5EF4-FFF2-40B4-BE49-F238E27FC236}">
                    <a16:creationId xmlns:a16="http://schemas.microsoft.com/office/drawing/2014/main" id="{678CBC98-BA29-AA63-3858-1D1C83B780B0}"/>
                  </a:ext>
                </a:extLst>
              </p:cNvPr>
              <p:cNvSpPr/>
              <p:nvPr/>
            </p:nvSpPr>
            <p:spPr>
              <a:xfrm>
                <a:off x="9296029" y="2992318"/>
                <a:ext cx="1245057" cy="392502"/>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WEB</a:t>
                </a:r>
                <a:r>
                  <a:rPr kumimoji="1" lang="ja-JP" altLang="en-US" sz="1200" b="1" kern="0" dirty="0">
                    <a:solidFill>
                      <a:srgbClr val="000000">
                        <a:lumMod val="65000"/>
                        <a:lumOff val="35000"/>
                      </a:srgbClr>
                    </a:solidFill>
                    <a:latin typeface="Meiryo UI" panose="020B0604030504040204" pitchFamily="50" charset="-128"/>
                    <a:ea typeface="Meiryo UI" panose="020B0604030504040204" pitchFamily="50" charset="-128"/>
                    <a:cs typeface="Hiragino Kaku Gothic Pro W3" charset="-128"/>
                  </a:rPr>
                  <a:t>ブラウジング</a:t>
                </a:r>
                <a:endPar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grpSp>
        <p:grpSp>
          <p:nvGrpSpPr>
            <p:cNvPr id="29" name="グループ化 28">
              <a:extLst>
                <a:ext uri="{FF2B5EF4-FFF2-40B4-BE49-F238E27FC236}">
                  <a16:creationId xmlns:a16="http://schemas.microsoft.com/office/drawing/2014/main" id="{E77B1221-3E3F-C376-1B7D-0CDC276B863C}"/>
                </a:ext>
              </a:extLst>
            </p:cNvPr>
            <p:cNvGrpSpPr/>
            <p:nvPr/>
          </p:nvGrpSpPr>
          <p:grpSpPr>
            <a:xfrm>
              <a:off x="9274233" y="1336325"/>
              <a:ext cx="1245057" cy="1179832"/>
              <a:chOff x="9237842" y="1336325"/>
              <a:chExt cx="1245057" cy="1179832"/>
            </a:xfrm>
          </p:grpSpPr>
          <p:pic>
            <p:nvPicPr>
              <p:cNvPr id="20" name="グラフィックス 19" descr="ドキュメント 単色塗りつぶし">
                <a:extLst>
                  <a:ext uri="{FF2B5EF4-FFF2-40B4-BE49-F238E27FC236}">
                    <a16:creationId xmlns:a16="http://schemas.microsoft.com/office/drawing/2014/main" id="{68924B7C-EC68-3A36-23F2-CD641659E08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403171" y="1336325"/>
                <a:ext cx="914400" cy="914400"/>
              </a:xfrm>
              <a:prstGeom prst="rect">
                <a:avLst/>
              </a:prstGeom>
            </p:spPr>
          </p:pic>
          <p:sp>
            <p:nvSpPr>
              <p:cNvPr id="28" name="楕円 27">
                <a:extLst>
                  <a:ext uri="{FF2B5EF4-FFF2-40B4-BE49-F238E27FC236}">
                    <a16:creationId xmlns:a16="http://schemas.microsoft.com/office/drawing/2014/main" id="{05215F50-1800-D28F-2DD8-711FF9DFEF33}"/>
                  </a:ext>
                </a:extLst>
              </p:cNvPr>
              <p:cNvSpPr/>
              <p:nvPr/>
            </p:nvSpPr>
            <p:spPr>
              <a:xfrm>
                <a:off x="9237842" y="2123655"/>
                <a:ext cx="1245057" cy="392502"/>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ファイルの読込・書込</a:t>
                </a:r>
              </a:p>
            </p:txBody>
          </p:sp>
        </p:grpSp>
        <p:cxnSp>
          <p:nvCxnSpPr>
            <p:cNvPr id="31" name="直線矢印コネクタ 30">
              <a:extLst>
                <a:ext uri="{FF2B5EF4-FFF2-40B4-BE49-F238E27FC236}">
                  <a16:creationId xmlns:a16="http://schemas.microsoft.com/office/drawing/2014/main" id="{9074F964-7858-C2AC-3641-E7E6C4C5245D}"/>
                </a:ext>
              </a:extLst>
            </p:cNvPr>
            <p:cNvCxnSpPr>
              <a:cxnSpLocks/>
              <a:stCxn id="42" idx="6"/>
              <a:endCxn id="38" idx="2"/>
            </p:cNvCxnSpPr>
            <p:nvPr/>
          </p:nvCxnSpPr>
          <p:spPr>
            <a:xfrm flipV="1">
              <a:off x="5203916" y="1812966"/>
              <a:ext cx="4189330" cy="2030071"/>
            </a:xfrm>
            <a:prstGeom prst="bentConnector3">
              <a:avLst>
                <a:gd name="adj1" fmla="val 50000"/>
              </a:avLst>
            </a:prstGeom>
            <a:noFill/>
            <a:ln w="6350" cap="flat">
              <a:solidFill>
                <a:srgbClr val="FFFFFF">
                  <a:lumMod val="65000"/>
                </a:srgbClr>
              </a:solidFill>
              <a:prstDash val="solid"/>
              <a:miter lim="400000"/>
              <a:headEnd type="triangle" w="med" len="med"/>
              <a:tailEnd type="triangle" w="med" len="med"/>
            </a:ln>
            <a:effectLst/>
          </p:spPr>
        </p:cxnSp>
        <p:cxnSp>
          <p:nvCxnSpPr>
            <p:cNvPr id="36" name="直線矢印コネクタ 30">
              <a:extLst>
                <a:ext uri="{FF2B5EF4-FFF2-40B4-BE49-F238E27FC236}">
                  <a16:creationId xmlns:a16="http://schemas.microsoft.com/office/drawing/2014/main" id="{E76F1AB5-44AC-64C4-56B4-5089C537DB35}"/>
                </a:ext>
              </a:extLst>
            </p:cNvPr>
            <p:cNvCxnSpPr>
              <a:cxnSpLocks/>
              <a:stCxn id="42" idx="6"/>
              <a:endCxn id="40" idx="2"/>
            </p:cNvCxnSpPr>
            <p:nvPr/>
          </p:nvCxnSpPr>
          <p:spPr>
            <a:xfrm flipV="1">
              <a:off x="5203916" y="3213007"/>
              <a:ext cx="4189330" cy="630030"/>
            </a:xfrm>
            <a:prstGeom prst="bentConnector3">
              <a:avLst>
                <a:gd name="adj1" fmla="val 50000"/>
              </a:avLst>
            </a:prstGeom>
            <a:noFill/>
            <a:ln w="6350" cap="flat">
              <a:solidFill>
                <a:srgbClr val="FFFFFF">
                  <a:lumMod val="65000"/>
                </a:srgbClr>
              </a:solidFill>
              <a:prstDash val="solid"/>
              <a:miter lim="400000"/>
              <a:headEnd type="triangle" w="med" len="med"/>
              <a:tailEnd type="triangle" w="med" len="med"/>
            </a:ln>
            <a:effectLst/>
          </p:spPr>
        </p:cxnSp>
        <p:sp>
          <p:nvSpPr>
            <p:cNvPr id="38" name="楕円 37">
              <a:extLst>
                <a:ext uri="{FF2B5EF4-FFF2-40B4-BE49-F238E27FC236}">
                  <a16:creationId xmlns:a16="http://schemas.microsoft.com/office/drawing/2014/main" id="{070C11D3-430C-0E26-2772-D52933623A09}"/>
                </a:ext>
              </a:extLst>
            </p:cNvPr>
            <p:cNvSpPr/>
            <p:nvPr/>
          </p:nvSpPr>
          <p:spPr>
            <a:xfrm>
              <a:off x="9393246" y="1718619"/>
              <a:ext cx="188693" cy="188693"/>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5B5C3300-9735-75F9-879B-6BC4B89CDD77}"/>
                </a:ext>
              </a:extLst>
            </p:cNvPr>
            <p:cNvSpPr/>
            <p:nvPr/>
          </p:nvSpPr>
          <p:spPr>
            <a:xfrm>
              <a:off x="9393246" y="5769903"/>
              <a:ext cx="188693" cy="188693"/>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E17D23DA-B539-AB74-F431-ED9E207CAC10}"/>
                </a:ext>
              </a:extLst>
            </p:cNvPr>
            <p:cNvSpPr/>
            <p:nvPr/>
          </p:nvSpPr>
          <p:spPr>
            <a:xfrm>
              <a:off x="9393246" y="3118660"/>
              <a:ext cx="188693" cy="188693"/>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20A940A5-161F-6025-1EB4-DF4985CDD39C}"/>
                </a:ext>
              </a:extLst>
            </p:cNvPr>
            <p:cNvSpPr/>
            <p:nvPr/>
          </p:nvSpPr>
          <p:spPr>
            <a:xfrm>
              <a:off x="9393246" y="4395376"/>
              <a:ext cx="188693" cy="188693"/>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779465BD-4E0D-3470-D769-730CF04BC0C4}"/>
                </a:ext>
              </a:extLst>
            </p:cNvPr>
            <p:cNvSpPr/>
            <p:nvPr/>
          </p:nvSpPr>
          <p:spPr>
            <a:xfrm>
              <a:off x="5015223" y="3748690"/>
              <a:ext cx="188693" cy="188693"/>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30">
              <a:extLst>
                <a:ext uri="{FF2B5EF4-FFF2-40B4-BE49-F238E27FC236}">
                  <a16:creationId xmlns:a16="http://schemas.microsoft.com/office/drawing/2014/main" id="{B0C981EA-1C8F-FC2E-FCD5-546601071040}"/>
                </a:ext>
              </a:extLst>
            </p:cNvPr>
            <p:cNvCxnSpPr>
              <a:cxnSpLocks/>
              <a:stCxn id="42" idx="6"/>
              <a:endCxn id="41" idx="2"/>
            </p:cNvCxnSpPr>
            <p:nvPr/>
          </p:nvCxnSpPr>
          <p:spPr>
            <a:xfrm>
              <a:off x="5203916" y="3843037"/>
              <a:ext cx="4189330" cy="646686"/>
            </a:xfrm>
            <a:prstGeom prst="bentConnector3">
              <a:avLst>
                <a:gd name="adj1" fmla="val 50000"/>
              </a:avLst>
            </a:prstGeom>
            <a:noFill/>
            <a:ln w="6350" cap="flat">
              <a:solidFill>
                <a:srgbClr val="FFFFFF">
                  <a:lumMod val="65000"/>
                </a:srgbClr>
              </a:solidFill>
              <a:prstDash val="solid"/>
              <a:miter lim="400000"/>
              <a:headEnd type="triangle" w="med" len="med"/>
              <a:tailEnd type="triangle" w="med" len="med"/>
            </a:ln>
            <a:effectLst/>
          </p:spPr>
        </p:cxnSp>
        <p:cxnSp>
          <p:nvCxnSpPr>
            <p:cNvPr id="50" name="直線矢印コネクタ 30">
              <a:extLst>
                <a:ext uri="{FF2B5EF4-FFF2-40B4-BE49-F238E27FC236}">
                  <a16:creationId xmlns:a16="http://schemas.microsoft.com/office/drawing/2014/main" id="{933DBB71-1DF3-F456-B550-6564F355C515}"/>
                </a:ext>
              </a:extLst>
            </p:cNvPr>
            <p:cNvCxnSpPr>
              <a:cxnSpLocks/>
              <a:stCxn id="42" idx="6"/>
              <a:endCxn id="39" idx="2"/>
            </p:cNvCxnSpPr>
            <p:nvPr/>
          </p:nvCxnSpPr>
          <p:spPr>
            <a:xfrm>
              <a:off x="5203916" y="3843037"/>
              <a:ext cx="4189330" cy="2021213"/>
            </a:xfrm>
            <a:prstGeom prst="bentConnector3">
              <a:avLst>
                <a:gd name="adj1" fmla="val 50000"/>
              </a:avLst>
            </a:prstGeom>
            <a:noFill/>
            <a:ln w="6350" cap="flat">
              <a:solidFill>
                <a:srgbClr val="FFFFFF">
                  <a:lumMod val="65000"/>
                </a:srgbClr>
              </a:solidFill>
              <a:prstDash val="solid"/>
              <a:miter lim="400000"/>
              <a:headEnd type="triangle" w="med" len="med"/>
              <a:tailEnd type="triangle" w="med" len="med"/>
            </a:ln>
            <a:effectLst/>
          </p:spPr>
        </p:cxnSp>
        <p:sp>
          <p:nvSpPr>
            <p:cNvPr id="53" name="円形吹き出し 32">
              <a:extLst>
                <a:ext uri="{FF2B5EF4-FFF2-40B4-BE49-F238E27FC236}">
                  <a16:creationId xmlns:a16="http://schemas.microsoft.com/office/drawing/2014/main" id="{870B7A7C-793F-1DAE-664D-E31AC3FCBAC7}"/>
                </a:ext>
              </a:extLst>
            </p:cNvPr>
            <p:cNvSpPr/>
            <p:nvPr/>
          </p:nvSpPr>
          <p:spPr bwMode="auto">
            <a:xfrm>
              <a:off x="4719029" y="2421572"/>
              <a:ext cx="1868812" cy="810655"/>
            </a:xfrm>
            <a:prstGeom prst="wedgeRectCallout">
              <a:avLst>
                <a:gd name="adj1" fmla="val -41608"/>
                <a:gd name="adj2" fmla="val 67161"/>
              </a:avLst>
            </a:prstGeom>
            <a:solidFill>
              <a:srgbClr val="FFFFCC"/>
            </a:solidFill>
            <a:ln w="12700" cap="flat" cmpd="sng" algn="ctr">
              <a:solidFill>
                <a:srgbClr val="FF0000"/>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defTabSz="914400"/>
              <a:r>
                <a:rPr lang="ja-JP" altLang="en-US" sz="1050" kern="0" dirty="0">
                  <a:solidFill>
                    <a:srgbClr val="FF0000"/>
                  </a:solidFill>
                  <a:latin typeface="Meiryo UI" panose="020B0604030504040204" pitchFamily="50" charset="-128"/>
                  <a:ea typeface="Meiryo UI" panose="020B0604030504040204" pitchFamily="50" charset="-128"/>
                </a:rPr>
                <a:t>＜シナリオ（システムプロンプト）＞</a:t>
              </a:r>
              <a:endParaRPr lang="en-US" altLang="ja-JP" sz="1050" kern="0" dirty="0">
                <a:solidFill>
                  <a:srgbClr val="FF0000"/>
                </a:solidFill>
                <a:latin typeface="Meiryo UI" panose="020B0604030504040204" pitchFamily="50" charset="-128"/>
                <a:ea typeface="Meiryo UI" panose="020B0604030504040204" pitchFamily="50" charset="-128"/>
              </a:endParaRPr>
            </a:p>
            <a:p>
              <a:pPr defTabSz="914400"/>
              <a:r>
                <a:rPr lang="ja-JP" altLang="en-US" sz="1050" kern="0" dirty="0">
                  <a:solidFill>
                    <a:srgbClr val="FF0000"/>
                  </a:solidFill>
                  <a:latin typeface="Meiryo UI" panose="020B0604030504040204" pitchFamily="50" charset="-128"/>
                  <a:ea typeface="Meiryo UI" panose="020B0604030504040204" pitchFamily="50" charset="-128"/>
                </a:rPr>
                <a:t> ①</a:t>
              </a:r>
              <a:r>
                <a:rPr lang="en-US" altLang="ja-JP" sz="1050" kern="0" dirty="0">
                  <a:solidFill>
                    <a:srgbClr val="FF0000"/>
                  </a:solidFill>
                  <a:latin typeface="Meiryo UI" panose="020B0604030504040204" pitchFamily="50" charset="-128"/>
                  <a:ea typeface="Meiryo UI" panose="020B0604030504040204" pitchFamily="50" charset="-128"/>
                </a:rPr>
                <a:t>input</a:t>
              </a:r>
              <a:r>
                <a:rPr lang="ja-JP" altLang="en-US" sz="1050" kern="0" dirty="0">
                  <a:solidFill>
                    <a:srgbClr val="FF0000"/>
                  </a:solidFill>
                  <a:latin typeface="Meiryo UI" panose="020B0604030504040204" pitchFamily="50" charset="-128"/>
                  <a:ea typeface="Meiryo UI" panose="020B0604030504040204" pitchFamily="50" charset="-128"/>
                </a:rPr>
                <a:t>のファイルの読込</a:t>
              </a:r>
              <a:endParaRPr lang="en-US" altLang="ja-JP" sz="1050" kern="0" dirty="0">
                <a:solidFill>
                  <a:srgbClr val="FF0000"/>
                </a:solidFill>
                <a:latin typeface="Meiryo UI" panose="020B0604030504040204" pitchFamily="50" charset="-128"/>
                <a:ea typeface="Meiryo UI" panose="020B0604030504040204" pitchFamily="50" charset="-128"/>
              </a:endParaRPr>
            </a:p>
            <a:p>
              <a:pPr defTabSz="914400"/>
              <a:r>
                <a:rPr lang="ja-JP" altLang="en-US" sz="1050" kern="0" dirty="0">
                  <a:solidFill>
                    <a:srgbClr val="FF0000"/>
                  </a:solidFill>
                  <a:latin typeface="Meiryo UI" panose="020B0604030504040204" pitchFamily="50" charset="-128"/>
                  <a:ea typeface="Meiryo UI" panose="020B0604030504040204" pitchFamily="50" charset="-128"/>
                </a:rPr>
                <a:t> ②想定外のデータのユーザー確認</a:t>
              </a:r>
              <a:endParaRPr lang="en-US" altLang="ja-JP" sz="1050" kern="0" dirty="0">
                <a:solidFill>
                  <a:srgbClr val="FF0000"/>
                </a:solidFill>
                <a:latin typeface="Meiryo UI" panose="020B0604030504040204" pitchFamily="50" charset="-128"/>
                <a:ea typeface="Meiryo UI" panose="020B0604030504040204" pitchFamily="50" charset="-128"/>
              </a:endParaRPr>
            </a:p>
            <a:p>
              <a:pPr defTabSz="914400"/>
              <a:r>
                <a:rPr lang="ja-JP" altLang="en-US" sz="1050" kern="0" dirty="0">
                  <a:solidFill>
                    <a:srgbClr val="FF0000"/>
                  </a:solidFill>
                  <a:latin typeface="Meiryo UI" panose="020B0604030504040204" pitchFamily="50" charset="-128"/>
                  <a:ea typeface="Meiryo UI" panose="020B0604030504040204" pitchFamily="50" charset="-128"/>
                </a:rPr>
                <a:t> ③</a:t>
              </a:r>
              <a:r>
                <a:rPr lang="en-US" altLang="ja-JP" sz="1050" kern="0" dirty="0">
                  <a:solidFill>
                    <a:srgbClr val="FF0000"/>
                  </a:solidFill>
                  <a:latin typeface="Meiryo UI" panose="020B0604030504040204" pitchFamily="50" charset="-128"/>
                  <a:ea typeface="Meiryo UI" panose="020B0604030504040204" pitchFamily="50" charset="-128"/>
                </a:rPr>
                <a:t>WEB</a:t>
              </a:r>
              <a:r>
                <a:rPr lang="ja-JP" altLang="en-US" sz="1050" kern="0" dirty="0">
                  <a:solidFill>
                    <a:srgbClr val="FF0000"/>
                  </a:solidFill>
                  <a:latin typeface="Meiryo UI" panose="020B0604030504040204" pitchFamily="50" charset="-128"/>
                  <a:ea typeface="Meiryo UI" panose="020B0604030504040204" pitchFamily="50" charset="-128"/>
                </a:rPr>
                <a:t>から情報の取得</a:t>
              </a:r>
              <a:br>
                <a:rPr lang="en-US" altLang="ja-JP" sz="1050" kern="0" dirty="0">
                  <a:solidFill>
                    <a:srgbClr val="FF0000"/>
                  </a:solidFill>
                  <a:latin typeface="Meiryo UI" panose="020B0604030504040204" pitchFamily="50" charset="-128"/>
                  <a:ea typeface="Meiryo UI" panose="020B0604030504040204" pitchFamily="50" charset="-128"/>
                </a:rPr>
              </a:br>
              <a:r>
                <a:rPr lang="en-US" altLang="ja-JP" sz="1050" kern="0" dirty="0">
                  <a:solidFill>
                    <a:srgbClr val="FF0000"/>
                  </a:solidFill>
                  <a:latin typeface="Meiryo UI" panose="020B0604030504040204" pitchFamily="50" charset="-128"/>
                  <a:ea typeface="Meiryo UI" panose="020B0604030504040204" pitchFamily="50" charset="-128"/>
                </a:rPr>
                <a:t> </a:t>
              </a:r>
              <a:r>
                <a:rPr lang="ja-JP" altLang="en-US" sz="1050" kern="0" dirty="0">
                  <a:solidFill>
                    <a:srgbClr val="FF0000"/>
                  </a:solidFill>
                  <a:latin typeface="Meiryo UI" panose="020B0604030504040204" pitchFamily="50" charset="-128"/>
                  <a:ea typeface="Meiryo UI" panose="020B0604030504040204" pitchFamily="50" charset="-128"/>
                </a:rPr>
                <a:t>④</a:t>
              </a:r>
              <a:r>
                <a:rPr lang="en-US" altLang="ja-JP" sz="1050" kern="0" dirty="0">
                  <a:solidFill>
                    <a:srgbClr val="FF0000"/>
                  </a:solidFill>
                  <a:latin typeface="Meiryo UI" panose="020B0604030504040204" pitchFamily="50" charset="-128"/>
                  <a:ea typeface="Meiryo UI" panose="020B0604030504040204" pitchFamily="50" charset="-128"/>
                </a:rPr>
                <a:t>API</a:t>
              </a:r>
              <a:r>
                <a:rPr lang="ja-JP" altLang="en-US" sz="1050" kern="0" dirty="0">
                  <a:solidFill>
                    <a:srgbClr val="FF0000"/>
                  </a:solidFill>
                  <a:latin typeface="Meiryo UI" panose="020B0604030504040204" pitchFamily="50" charset="-128"/>
                  <a:ea typeface="Meiryo UI" panose="020B0604030504040204" pitchFamily="50" charset="-128"/>
                </a:rPr>
                <a:t>の実行</a:t>
              </a:r>
              <a:r>
                <a:rPr lang="en-US" altLang="ja-JP" sz="1050" kern="0" dirty="0">
                  <a:solidFill>
                    <a:srgbClr val="FF0000"/>
                  </a:solidFill>
                  <a:latin typeface="Meiryo UI" panose="020B0604030504040204" pitchFamily="50" charset="-128"/>
                  <a:ea typeface="Meiryo UI" panose="020B0604030504040204" pitchFamily="50" charset="-128"/>
                </a:rPr>
                <a:t>...</a:t>
              </a:r>
            </a:p>
          </p:txBody>
        </p:sp>
        <p:sp>
          <p:nvSpPr>
            <p:cNvPr id="54" name="テキスト ボックス 53">
              <a:extLst>
                <a:ext uri="{FF2B5EF4-FFF2-40B4-BE49-F238E27FC236}">
                  <a16:creationId xmlns:a16="http://schemas.microsoft.com/office/drawing/2014/main" id="{FE95DEC0-3BAB-59A2-165E-A2E90472CEA4}"/>
                </a:ext>
              </a:extLst>
            </p:cNvPr>
            <p:cNvSpPr txBox="1"/>
            <p:nvPr/>
          </p:nvSpPr>
          <p:spPr>
            <a:xfrm>
              <a:off x="2447893" y="3345457"/>
              <a:ext cx="1784080" cy="271869"/>
            </a:xfrm>
            <a:prstGeom prst="rect">
              <a:avLst/>
            </a:prstGeom>
            <a:solidFill>
              <a:srgbClr val="FFFFFF"/>
            </a:solidFill>
            <a:ln w="12700" cap="flat">
              <a:noFill/>
              <a:miter lim="400000"/>
            </a:ln>
            <a:effectLst/>
          </p:spPr>
          <p:txBody>
            <a:bodyPr rot="0" spcFirstLastPara="1" vertOverflow="overflow" horzOverflow="overflow" vert="horz" wrap="square" lIns="50800" tIns="50800" rIns="50800" bIns="50800" numCol="1" spcCol="38100" rtlCol="0" anchor="ctr">
              <a:spAutoFit/>
            </a:bodyPr>
            <a:lstStyle/>
            <a:p>
              <a:pPr marL="0" marR="0" lvl="0" indent="0" algn="ctr" defTabSz="914400" eaLnBrk="1" fontAlgn="base" latinLnBrk="1" hangingPunct="0">
                <a:lnSpc>
                  <a:spcPct val="100000"/>
                </a:lnSpc>
                <a:spcBef>
                  <a:spcPct val="0"/>
                </a:spcBef>
                <a:spcAft>
                  <a:spcPct val="0"/>
                </a:spcAft>
                <a:buClrTx/>
                <a:buSzTx/>
                <a:buFontTx/>
                <a:buNone/>
                <a:tabLst/>
                <a:defRPr/>
              </a:pPr>
              <a:r>
                <a:rPr kumimoji="1" lang="ja-JP" altLang="en-US" sz="11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rPr>
                <a:t>指示 </a:t>
              </a:r>
              <a:r>
                <a:rPr kumimoji="1" lang="en-US" altLang="ja-JP" sz="11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rPr>
                <a:t>/ </a:t>
              </a:r>
              <a:r>
                <a:rPr kumimoji="1" lang="ja-JP" altLang="en-US" sz="11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rPr>
                <a:t>途中回答</a:t>
              </a:r>
              <a:endParaRPr kumimoji="1" lang="en-US" altLang="ja-JP"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endParaRPr>
            </a:p>
          </p:txBody>
        </p:sp>
        <p:sp>
          <p:nvSpPr>
            <p:cNvPr id="55" name="テキスト ボックス 54">
              <a:extLst>
                <a:ext uri="{FF2B5EF4-FFF2-40B4-BE49-F238E27FC236}">
                  <a16:creationId xmlns:a16="http://schemas.microsoft.com/office/drawing/2014/main" id="{A388D60A-24DC-9957-5016-04B08CF4C5FF}"/>
                </a:ext>
              </a:extLst>
            </p:cNvPr>
            <p:cNvSpPr txBox="1"/>
            <p:nvPr/>
          </p:nvSpPr>
          <p:spPr>
            <a:xfrm>
              <a:off x="2464106" y="3718958"/>
              <a:ext cx="1784080" cy="271869"/>
            </a:xfrm>
            <a:prstGeom prst="rect">
              <a:avLst/>
            </a:prstGeom>
            <a:solidFill>
              <a:srgbClr val="FFFFFF"/>
            </a:solidFill>
            <a:ln w="12700" cap="flat">
              <a:noFill/>
              <a:miter lim="400000"/>
            </a:ln>
            <a:effectLst/>
          </p:spPr>
          <p:txBody>
            <a:bodyPr rot="0" spcFirstLastPara="1" vertOverflow="overflow" horzOverflow="overflow" vert="horz" wrap="square" lIns="50800" tIns="50800" rIns="50800" bIns="50800" numCol="1" spcCol="38100" rtlCol="0" anchor="ctr">
              <a:spAutoFit/>
            </a:bodyPr>
            <a:lstStyle/>
            <a:p>
              <a:pPr marL="0" marR="0" lvl="0" indent="0" algn="ctr" defTabSz="914400" eaLnBrk="1" fontAlgn="base" latinLnBrk="1" hangingPunct="0">
                <a:lnSpc>
                  <a:spcPct val="100000"/>
                </a:lnSpc>
                <a:spcBef>
                  <a:spcPct val="0"/>
                </a:spcBef>
                <a:spcAft>
                  <a:spcPct val="0"/>
                </a:spcAft>
                <a:buClrTx/>
                <a:buSzTx/>
                <a:buFontTx/>
                <a:buNone/>
                <a:tabLst/>
                <a:defRPr/>
              </a:pPr>
              <a:r>
                <a:rPr kumimoji="1" lang="ja-JP" altLang="en-US" sz="11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rPr>
                <a:t>確認 </a:t>
              </a:r>
              <a:r>
                <a:rPr kumimoji="1" lang="en-US" altLang="ja-JP" sz="11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rPr>
                <a:t>/ </a:t>
              </a:r>
              <a:r>
                <a:rPr kumimoji="1" lang="ja-JP" altLang="en-US" sz="11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rPr>
                <a:t>完了報告</a:t>
              </a:r>
              <a:endParaRPr kumimoji="1" lang="en-US" altLang="ja-JP"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endParaRPr>
            </a:p>
          </p:txBody>
        </p:sp>
      </p:grpSp>
      <p:sp>
        <p:nvSpPr>
          <p:cNvPr id="57" name="スライド番号プレースホルダー 3">
            <a:extLst>
              <a:ext uri="{FF2B5EF4-FFF2-40B4-BE49-F238E27FC236}">
                <a16:creationId xmlns:a16="http://schemas.microsoft.com/office/drawing/2014/main" id="{8635EDC0-CBC7-A480-042A-42584E97B89D}"/>
              </a:ext>
            </a:extLst>
          </p:cNvPr>
          <p:cNvSpPr txBox="1">
            <a:spLocks/>
          </p:cNvSpPr>
          <p:nvPr/>
        </p:nvSpPr>
        <p:spPr>
          <a:xfrm>
            <a:off x="4804833" y="6453188"/>
            <a:ext cx="2540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323E333F-0F6C-4FC7-A7F3-F21A7CDFE59D}" type="slidenum">
              <a:rPr lang="en-US" altLang="ja-JP" smtClean="0"/>
              <a:pPr algn="ctr">
                <a:defRPr/>
              </a:pPr>
              <a:t>12</a:t>
            </a:fld>
            <a:endParaRPr lang="en-US" altLang="ja-JP"/>
          </a:p>
        </p:txBody>
      </p:sp>
    </p:spTree>
    <p:extLst>
      <p:ext uri="{BB962C8B-B14F-4D97-AF65-F5344CB8AC3E}">
        <p14:creationId xmlns:p14="http://schemas.microsoft.com/office/powerpoint/2010/main" val="45518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2BFEA-043B-703C-430E-5815025962E5}"/>
            </a:ext>
          </a:extLst>
        </p:cNvPr>
        <p:cNvGrpSpPr/>
        <p:nvPr/>
      </p:nvGrpSpPr>
      <p:grpSpPr>
        <a:xfrm>
          <a:off x="0" y="0"/>
          <a:ext cx="0" cy="0"/>
          <a:chOff x="0" y="0"/>
          <a:chExt cx="0" cy="0"/>
        </a:xfrm>
      </p:grpSpPr>
      <p:sp>
        <p:nvSpPr>
          <p:cNvPr id="2" name="タイトル 2">
            <a:extLst>
              <a:ext uri="{FF2B5EF4-FFF2-40B4-BE49-F238E27FC236}">
                <a16:creationId xmlns:a16="http://schemas.microsoft.com/office/drawing/2014/main" id="{0086411D-4BAE-D6DF-E5D6-5C4407AC3626}"/>
              </a:ext>
            </a:extLst>
          </p:cNvPr>
          <p:cNvSpPr txBox="1">
            <a:spLocks/>
          </p:cNvSpPr>
          <p:nvPr/>
        </p:nvSpPr>
        <p:spPr bwMode="auto">
          <a:xfrm>
            <a:off x="203200" y="152403"/>
            <a:ext cx="11480800" cy="379413"/>
          </a:xfrm>
          <a:prstGeom prst="rect">
            <a:avLst/>
          </a:prstGeom>
          <a:noFill/>
          <a:ln w="9525">
            <a:noFill/>
            <a:miter lim="800000"/>
            <a:headEnd/>
            <a:tailEnd/>
          </a:ln>
        </p:spPr>
        <p:txBody>
          <a:bodyPr vert="horz" wrap="square" lIns="87916" tIns="43958" rIns="87916" bIns="43958" numCol="1" anchor="ctr" anchorCtr="0" compatLnSpc="1">
            <a:prstTxWarp prst="textNoShape">
              <a:avLst/>
            </a:prstTxWarp>
          </a:bodyPr>
          <a:lstStyle>
            <a:lvl1pPr algn="l" defTabSz="879475" rtl="0" eaLnBrk="1" fontAlgn="base" hangingPunct="1">
              <a:spcBef>
                <a:spcPct val="0"/>
              </a:spcBef>
              <a:spcAft>
                <a:spcPct val="0"/>
              </a:spcAft>
              <a:defRPr kumimoji="1"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2pPr>
            <a:lvl3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3pPr>
            <a:lvl4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4pPr>
            <a:lvl5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5pPr>
            <a:lvl6pPr marL="4572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6pPr>
            <a:lvl7pPr marL="9144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7pPr>
            <a:lvl8pPr marL="13716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8pPr>
            <a:lvl9pPr marL="18288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9pPr>
          </a:lstStyle>
          <a:p>
            <a:pPr marL="0" marR="0" lvl="0" indent="0" algn="l" defTabSz="879475" rtl="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AI</a:t>
            </a: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利活用の進め方</a:t>
            </a:r>
          </a:p>
        </p:txBody>
      </p:sp>
      <p:sp>
        <p:nvSpPr>
          <p:cNvPr id="4" name="コンテンツ プレースホルダー 1">
            <a:extLst>
              <a:ext uri="{FF2B5EF4-FFF2-40B4-BE49-F238E27FC236}">
                <a16:creationId xmlns:a16="http://schemas.microsoft.com/office/drawing/2014/main" id="{F13BBC0D-8AFA-016C-C95F-EB992408B57A}"/>
              </a:ext>
            </a:extLst>
          </p:cNvPr>
          <p:cNvSpPr txBox="1">
            <a:spLocks/>
          </p:cNvSpPr>
          <p:nvPr/>
        </p:nvSpPr>
        <p:spPr bwMode="auto">
          <a:xfrm>
            <a:off x="336521" y="692699"/>
            <a:ext cx="11525251" cy="10074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pPr marL="0" lvl="0" indent="0">
              <a:buClr>
                <a:srgbClr val="3333CC"/>
              </a:buClr>
              <a:buNone/>
              <a:defRPr/>
            </a:pPr>
            <a:r>
              <a:rPr lang="ja-JP" altLang="en-US" sz="2000" kern="0" dirty="0">
                <a:solidFill>
                  <a:srgbClr val="000000">
                    <a:lumMod val="65000"/>
                    <a:lumOff val="35000"/>
                  </a:srgbClr>
                </a:solidFill>
              </a:rPr>
              <a:t>東大の松尾先生（日本の</a:t>
            </a:r>
            <a:r>
              <a:rPr lang="en-US" altLang="ja-JP" sz="2000" kern="0" dirty="0">
                <a:solidFill>
                  <a:srgbClr val="000000">
                    <a:lumMod val="65000"/>
                    <a:lumOff val="35000"/>
                  </a:srgbClr>
                </a:solidFill>
              </a:rPr>
              <a:t>AI</a:t>
            </a:r>
            <a:r>
              <a:rPr lang="ja-JP" altLang="en-US" sz="2000" kern="0" dirty="0">
                <a:solidFill>
                  <a:srgbClr val="000000">
                    <a:lumMod val="65000"/>
                    <a:lumOff val="35000"/>
                  </a:srgbClr>
                </a:solidFill>
              </a:rPr>
              <a:t>第一人者）も今後</a:t>
            </a:r>
            <a:r>
              <a:rPr lang="en-US" altLang="ja-JP" sz="2000" kern="0" dirty="0">
                <a:solidFill>
                  <a:srgbClr val="000000">
                    <a:lumMod val="65000"/>
                    <a:lumOff val="35000"/>
                  </a:srgbClr>
                </a:solidFill>
              </a:rPr>
              <a:t>LLM</a:t>
            </a:r>
            <a:r>
              <a:rPr lang="ja-JP" altLang="en-US" sz="2000" kern="0" dirty="0">
                <a:solidFill>
                  <a:srgbClr val="000000">
                    <a:lumMod val="65000"/>
                    <a:lumOff val="35000"/>
                  </a:srgbClr>
                </a:solidFill>
              </a:rPr>
              <a:t>を使った</a:t>
            </a:r>
            <a:r>
              <a:rPr lang="en-US" altLang="ja-JP" sz="2000" kern="0" dirty="0">
                <a:solidFill>
                  <a:srgbClr val="000000">
                    <a:lumMod val="65000"/>
                    <a:lumOff val="35000"/>
                  </a:srgbClr>
                </a:solidFill>
              </a:rPr>
              <a:t>DX</a:t>
            </a:r>
            <a:r>
              <a:rPr lang="ja-JP" altLang="en-US" sz="2000" kern="0" dirty="0">
                <a:solidFill>
                  <a:srgbClr val="000000">
                    <a:lumMod val="65000"/>
                    <a:lumOff val="35000"/>
                  </a:srgbClr>
                </a:solidFill>
              </a:rPr>
              <a:t>・業務改革が必要になると言及されている。</a:t>
            </a:r>
            <a:endParaRPr lang="en-US" altLang="ja-JP" sz="2000" kern="0" dirty="0">
              <a:solidFill>
                <a:srgbClr val="000000">
                  <a:lumMod val="65000"/>
                  <a:lumOff val="35000"/>
                </a:srgbClr>
              </a:solidFill>
            </a:endParaRPr>
          </a:p>
          <a:p>
            <a:pPr marL="0" marR="0" lvl="0" indent="0" algn="l" defTabSz="879475" rtl="0" eaLnBrk="1" fontAlgn="base" latinLnBrk="0" hangingPunct="1">
              <a:lnSpc>
                <a:spcPct val="100000"/>
              </a:lnSpc>
              <a:spcBef>
                <a:spcPct val="20000"/>
              </a:spcBef>
              <a:spcAft>
                <a:spcPct val="0"/>
              </a:spcAft>
              <a:buClr>
                <a:srgbClr val="3333CC"/>
              </a:buClr>
              <a:buSzTx/>
              <a:buNone/>
              <a:tabLst/>
              <a:defRPr/>
            </a:pPr>
            <a:r>
              <a:rPr kumimoji="1" lang="en-US" altLang="ja-JP"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AI</a:t>
            </a:r>
            <a:r>
              <a:rPr kumimoji="1" lang="ja-JP" altLang="en-US"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エージェントがまさにステップ３に該当し、単なる生産性向上ではない。</a:t>
            </a:r>
            <a:endParaRPr kumimoji="1" lang="en-US" altLang="ja-JP"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grpSp>
        <p:nvGrpSpPr>
          <p:cNvPr id="8" name="グループ化 7">
            <a:extLst>
              <a:ext uri="{FF2B5EF4-FFF2-40B4-BE49-F238E27FC236}">
                <a16:creationId xmlns:a16="http://schemas.microsoft.com/office/drawing/2014/main" id="{A615B767-2877-8502-F5C4-7CAA522D66EC}"/>
              </a:ext>
            </a:extLst>
          </p:cNvPr>
          <p:cNvGrpSpPr/>
          <p:nvPr/>
        </p:nvGrpSpPr>
        <p:grpSpPr>
          <a:xfrm>
            <a:off x="1852697" y="1764028"/>
            <a:ext cx="8486607" cy="4903475"/>
            <a:chOff x="1852697" y="1524081"/>
            <a:chExt cx="8486607" cy="4903475"/>
          </a:xfrm>
        </p:grpSpPr>
        <p:pic>
          <p:nvPicPr>
            <p:cNvPr id="6" name="図 5">
              <a:extLst>
                <a:ext uri="{FF2B5EF4-FFF2-40B4-BE49-F238E27FC236}">
                  <a16:creationId xmlns:a16="http://schemas.microsoft.com/office/drawing/2014/main" id="{1F2E7B1D-FB31-2D42-EBD1-D5C42A70296F}"/>
                </a:ext>
              </a:extLst>
            </p:cNvPr>
            <p:cNvPicPr>
              <a:picLocks noChangeAspect="1"/>
            </p:cNvPicPr>
            <p:nvPr/>
          </p:nvPicPr>
          <p:blipFill>
            <a:blip r:embed="rId2"/>
            <a:stretch>
              <a:fillRect/>
            </a:stretch>
          </p:blipFill>
          <p:spPr>
            <a:xfrm>
              <a:off x="1852697" y="1524081"/>
              <a:ext cx="8486607" cy="4688031"/>
            </a:xfrm>
            <a:prstGeom prst="rect">
              <a:avLst/>
            </a:prstGeom>
            <a:ln>
              <a:solidFill>
                <a:srgbClr val="000000">
                  <a:lumMod val="50000"/>
                  <a:lumOff val="50000"/>
                </a:srgbClr>
              </a:solidFill>
            </a:ln>
            <a:effectLst>
              <a:outerShdw blurRad="50800" dist="38100" dir="2700000" algn="tl" rotWithShape="0">
                <a:prstClr val="black">
                  <a:alpha val="40000"/>
                </a:prstClr>
              </a:outerShdw>
            </a:effectLst>
          </p:spPr>
        </p:pic>
        <p:sp>
          <p:nvSpPr>
            <p:cNvPr id="7" name="テキスト ボックス 6">
              <a:extLst>
                <a:ext uri="{FF2B5EF4-FFF2-40B4-BE49-F238E27FC236}">
                  <a16:creationId xmlns:a16="http://schemas.microsoft.com/office/drawing/2014/main" id="{985BF6E7-DEFE-98A7-B5B7-6242A0C1A36C}"/>
                </a:ext>
              </a:extLst>
            </p:cNvPr>
            <p:cNvSpPr txBox="1"/>
            <p:nvPr/>
          </p:nvSpPr>
          <p:spPr bwMode="auto">
            <a:xfrm>
              <a:off x="6762299" y="6212112"/>
              <a:ext cx="3577005" cy="215444"/>
            </a:xfrm>
            <a:prstGeom prst="rect">
              <a:avLst/>
            </a:prstGeom>
            <a:noFill/>
            <a:ln w="9525">
              <a:noFill/>
              <a:miter lim="800000"/>
              <a:headEnd/>
              <a:tailEnd/>
            </a:ln>
          </p:spPr>
          <p:txBody>
            <a:bodyPr wrap="square">
              <a:spAutoFit/>
            </a:bodyPr>
            <a:lstStyle/>
            <a:p>
              <a:pPr marL="177800" lvl="1" algn="r" defTabSz="914400" fontAlgn="base">
                <a:spcBef>
                  <a:spcPct val="0"/>
                </a:spcBef>
                <a:spcAft>
                  <a:spcPct val="0"/>
                </a:spcAft>
                <a:tabLst>
                  <a:tab pos="719138" algn="l"/>
                </a:tabLst>
              </a:pPr>
              <a:r>
                <a:rPr kumimoji="1" lang="ja-JP" altLang="en-US" sz="800" dirty="0">
                  <a:solidFill>
                    <a:srgbClr val="000000">
                      <a:lumMod val="65000"/>
                      <a:lumOff val="35000"/>
                    </a:srgbClr>
                  </a:solidFill>
                  <a:latin typeface="Meiryo UI" panose="020B0604030504040204" pitchFamily="50" charset="-128"/>
                  <a:ea typeface="Meiryo UI" panose="020B0604030504040204" pitchFamily="50" charset="-128"/>
                </a:rPr>
                <a:t>引用元</a:t>
              </a:r>
              <a:r>
                <a:rPr kumimoji="1" lang="en-US" altLang="ja-JP" sz="800" dirty="0">
                  <a:solidFill>
                    <a:srgbClr val="000000">
                      <a:lumMod val="65000"/>
                      <a:lumOff val="35000"/>
                    </a:srgbClr>
                  </a:solidFill>
                  <a:latin typeface="Meiryo UI" panose="020B0604030504040204" pitchFamily="50" charset="-128"/>
                  <a:ea typeface="Meiryo UI" panose="020B0604030504040204" pitchFamily="50" charset="-128"/>
                </a:rPr>
                <a:t>:</a:t>
              </a:r>
              <a:r>
                <a:rPr kumimoji="1" lang="en-US" altLang="zh-TW" sz="800" dirty="0">
                  <a:solidFill>
                    <a:srgbClr val="000000">
                      <a:lumMod val="65000"/>
                      <a:lumOff val="35000"/>
                    </a:srgbClr>
                  </a:solidFill>
                  <a:latin typeface="Meiryo UI" panose="020B0604030504040204" pitchFamily="50" charset="-128"/>
                  <a:ea typeface="Meiryo UI" panose="020B0604030504040204" pitchFamily="50" charset="-128"/>
                </a:rPr>
                <a:t>AI</a:t>
              </a:r>
              <a:r>
                <a:rPr kumimoji="1" lang="zh-TW" altLang="en-US" sz="800" dirty="0">
                  <a:solidFill>
                    <a:srgbClr val="000000">
                      <a:lumMod val="65000"/>
                      <a:lumOff val="35000"/>
                    </a:srgbClr>
                  </a:solidFill>
                  <a:latin typeface="Meiryo UI" panose="020B0604030504040204" pitchFamily="50" charset="-128"/>
                  <a:ea typeface="Meiryo UI" panose="020B0604030504040204" pitchFamily="50" charset="-128"/>
                </a:rPr>
                <a:t>経営寄付講座</a:t>
              </a:r>
              <a:r>
                <a:rPr kumimoji="1" lang="en-US" altLang="zh-TW" sz="800" dirty="0">
                  <a:solidFill>
                    <a:srgbClr val="000000">
                      <a:lumMod val="65000"/>
                      <a:lumOff val="35000"/>
                    </a:srgbClr>
                  </a:solidFill>
                  <a:latin typeface="Meiryo UI" panose="020B0604030504040204" pitchFamily="50" charset="-128"/>
                  <a:ea typeface="Meiryo UI" panose="020B0604030504040204" pitchFamily="50" charset="-128"/>
                </a:rPr>
                <a:t>2024</a:t>
              </a:r>
              <a:r>
                <a:rPr kumimoji="1" lang="ja-JP" altLang="en-US" sz="800" dirty="0">
                  <a:solidFill>
                    <a:srgbClr val="000000">
                      <a:lumMod val="65000"/>
                      <a:lumOff val="35000"/>
                    </a:srgbClr>
                  </a:solidFill>
                  <a:latin typeface="Meiryo UI" panose="020B0604030504040204" pitchFamily="50" charset="-128"/>
                  <a:ea typeface="Meiryo UI" panose="020B0604030504040204" pitchFamily="50" charset="-128"/>
                </a:rPr>
                <a:t>年投影資料より抜粋</a:t>
              </a:r>
              <a:endParaRPr kumimoji="1" lang="en-US" altLang="ja-JP" sz="4000" dirty="0">
                <a:solidFill>
                  <a:srgbClr val="000000">
                    <a:lumMod val="65000"/>
                    <a:lumOff val="35000"/>
                  </a:srgbClr>
                </a:solidFill>
                <a:latin typeface="Meiryo UI" panose="020B0604030504040204" pitchFamily="50" charset="-128"/>
                <a:ea typeface="Meiryo UI" panose="020B0604030504040204" pitchFamily="50" charset="-128"/>
                <a:cs typeface="Hiragino Kaku Gothic Pro W3" charset="-128"/>
              </a:endParaRPr>
            </a:p>
          </p:txBody>
        </p:sp>
      </p:grpSp>
      <p:sp>
        <p:nvSpPr>
          <p:cNvPr id="9" name="正方形/長方形 8">
            <a:extLst>
              <a:ext uri="{FF2B5EF4-FFF2-40B4-BE49-F238E27FC236}">
                <a16:creationId xmlns:a16="http://schemas.microsoft.com/office/drawing/2014/main" id="{F0BC6689-76CC-531B-205A-1BFC92FC17B9}"/>
              </a:ext>
            </a:extLst>
          </p:cNvPr>
          <p:cNvSpPr/>
          <p:nvPr/>
        </p:nvSpPr>
        <p:spPr>
          <a:xfrm>
            <a:off x="7759854" y="2873394"/>
            <a:ext cx="1980776" cy="2288751"/>
          </a:xfrm>
          <a:prstGeom prst="rect">
            <a:avLst/>
          </a:prstGeom>
          <a:noFill/>
          <a:ln w="19050" cap="flat" cmpd="sng" algn="ctr">
            <a:solidFill>
              <a:srgbClr val="FF0000"/>
            </a:solidFill>
            <a:prstDash val="dash"/>
          </a:ln>
          <a:effectLst/>
        </p:spPr>
        <p:txBody>
          <a:bodyPr rtlCol="0" anchor="ctr"/>
          <a:lstStyle/>
          <a:p>
            <a:pPr algn="ctr" fontAlgn="auto">
              <a:spcBef>
                <a:spcPts val="0"/>
              </a:spcBef>
              <a:spcAft>
                <a:spcPts val="0"/>
              </a:spcAft>
              <a:buClr>
                <a:srgbClr val="000000"/>
              </a:buClr>
            </a:pPr>
            <a:endParaRPr kumimoji="0" lang="en-US" altLang="ja-JP" sz="1000" kern="0" dirty="0">
              <a:solidFill>
                <a:schemeClr val="accent4">
                  <a:lumMod val="65000"/>
                  <a:lumOff val="35000"/>
                </a:schemeClr>
              </a:solidFill>
              <a:latin typeface="Meiryo UI" panose="020B0604030504040204" pitchFamily="50" charset="-128"/>
              <a:ea typeface="Meiryo UI" panose="020B0604030504040204" pitchFamily="50" charset="-128"/>
              <a:sym typeface="Arial"/>
            </a:endParaRPr>
          </a:p>
        </p:txBody>
      </p:sp>
      <p:sp>
        <p:nvSpPr>
          <p:cNvPr id="10" name="正方形/長方形 9">
            <a:extLst>
              <a:ext uri="{FF2B5EF4-FFF2-40B4-BE49-F238E27FC236}">
                <a16:creationId xmlns:a16="http://schemas.microsoft.com/office/drawing/2014/main" id="{67977957-4D3E-18F1-3F35-16B86CD19E92}"/>
              </a:ext>
            </a:extLst>
          </p:cNvPr>
          <p:cNvSpPr/>
          <p:nvPr/>
        </p:nvSpPr>
        <p:spPr>
          <a:xfrm>
            <a:off x="2218331" y="2873394"/>
            <a:ext cx="4740188" cy="2288751"/>
          </a:xfrm>
          <a:prstGeom prst="rect">
            <a:avLst/>
          </a:prstGeom>
          <a:noFill/>
          <a:ln w="19050" cap="flat" cmpd="sng" algn="ctr">
            <a:solidFill>
              <a:srgbClr val="FF0000"/>
            </a:solidFill>
            <a:prstDash val="dash"/>
          </a:ln>
          <a:effectLst/>
        </p:spPr>
        <p:txBody>
          <a:bodyPr rtlCol="0" anchor="ctr"/>
          <a:lstStyle/>
          <a:p>
            <a:pPr algn="ctr" fontAlgn="auto">
              <a:spcBef>
                <a:spcPts val="0"/>
              </a:spcBef>
              <a:spcAft>
                <a:spcPts val="0"/>
              </a:spcAft>
              <a:buClr>
                <a:srgbClr val="000000"/>
              </a:buClr>
            </a:pPr>
            <a:endParaRPr kumimoji="0" lang="en-US" altLang="ja-JP" sz="1000" kern="0" dirty="0">
              <a:solidFill>
                <a:schemeClr val="accent4">
                  <a:lumMod val="65000"/>
                  <a:lumOff val="35000"/>
                </a:schemeClr>
              </a:solidFill>
              <a:latin typeface="Meiryo UI" panose="020B0604030504040204" pitchFamily="50" charset="-128"/>
              <a:ea typeface="Meiryo UI" panose="020B0604030504040204" pitchFamily="50" charset="-128"/>
              <a:sym typeface="Arial"/>
            </a:endParaRPr>
          </a:p>
        </p:txBody>
      </p:sp>
      <p:sp>
        <p:nvSpPr>
          <p:cNvPr id="11" name="ホームベース 23">
            <a:extLst>
              <a:ext uri="{FF2B5EF4-FFF2-40B4-BE49-F238E27FC236}">
                <a16:creationId xmlns:a16="http://schemas.microsoft.com/office/drawing/2014/main" id="{6AD4261E-12E8-4201-18BC-DE9F4BF99A01}"/>
              </a:ext>
            </a:extLst>
          </p:cNvPr>
          <p:cNvSpPr/>
          <p:nvPr/>
        </p:nvSpPr>
        <p:spPr>
          <a:xfrm>
            <a:off x="5226523" y="2586448"/>
            <a:ext cx="1740108" cy="321301"/>
          </a:xfrm>
          <a:prstGeom prst="homePlate">
            <a:avLst>
              <a:gd name="adj" fmla="val 0"/>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lstStyle/>
          <a:p>
            <a:pPr algn="r"/>
            <a:r>
              <a:rPr kumimoji="1" lang="ja-JP" altLang="en-US" sz="1100" b="1" dirty="0">
                <a:solidFill>
                  <a:srgbClr val="FF0000"/>
                </a:solidFill>
                <a:latin typeface="Meiryo UI" panose="020B0604030504040204" pitchFamily="50" charset="-128"/>
                <a:ea typeface="Meiryo UI" panose="020B0604030504040204" pitchFamily="50" charset="-128"/>
                <a:cs typeface="Hiragino Kaku Gothic Pro W3" charset="-128"/>
              </a:rPr>
              <a:t>個人の生産性の向上施策</a:t>
            </a:r>
          </a:p>
        </p:txBody>
      </p:sp>
      <p:sp>
        <p:nvSpPr>
          <p:cNvPr id="12" name="ホームベース 23">
            <a:extLst>
              <a:ext uri="{FF2B5EF4-FFF2-40B4-BE49-F238E27FC236}">
                <a16:creationId xmlns:a16="http://schemas.microsoft.com/office/drawing/2014/main" id="{3504FFDD-8AB4-BC16-09CB-D6B7511765FC}"/>
              </a:ext>
            </a:extLst>
          </p:cNvPr>
          <p:cNvSpPr/>
          <p:nvPr/>
        </p:nvSpPr>
        <p:spPr>
          <a:xfrm>
            <a:off x="8015509" y="2586448"/>
            <a:ext cx="1740108" cy="275906"/>
          </a:xfrm>
          <a:prstGeom prst="homePlate">
            <a:avLst>
              <a:gd name="adj" fmla="val 0"/>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lstStyle/>
          <a:p>
            <a:pPr algn="r"/>
            <a:r>
              <a:rPr kumimoji="1" lang="en-US" altLang="ja-JP" sz="1100" b="1" dirty="0">
                <a:solidFill>
                  <a:srgbClr val="FF0000"/>
                </a:solidFill>
                <a:latin typeface="Meiryo UI" panose="020B0604030504040204" pitchFamily="50" charset="-128"/>
                <a:ea typeface="Meiryo UI" panose="020B0604030504040204" pitchFamily="50" charset="-128"/>
                <a:cs typeface="Hiragino Kaku Gothic Pro W3" charset="-128"/>
              </a:rPr>
              <a:t>AI</a:t>
            </a:r>
            <a:r>
              <a:rPr kumimoji="1" lang="ja-JP" altLang="en-US" sz="1100" b="1" dirty="0">
                <a:solidFill>
                  <a:srgbClr val="FF0000"/>
                </a:solidFill>
                <a:latin typeface="Meiryo UI" panose="020B0604030504040204" pitchFamily="50" charset="-128"/>
                <a:ea typeface="Meiryo UI" panose="020B0604030504040204" pitchFamily="50" charset="-128"/>
                <a:cs typeface="Hiragino Kaku Gothic Pro W3" charset="-128"/>
              </a:rPr>
              <a:t>エージェントにによる業務の代替</a:t>
            </a:r>
          </a:p>
        </p:txBody>
      </p:sp>
      <p:sp>
        <p:nvSpPr>
          <p:cNvPr id="3" name="スライド番号プレースホルダー 3">
            <a:extLst>
              <a:ext uri="{FF2B5EF4-FFF2-40B4-BE49-F238E27FC236}">
                <a16:creationId xmlns:a16="http://schemas.microsoft.com/office/drawing/2014/main" id="{3094932F-8194-0161-AD1A-2917BAB9E205}"/>
              </a:ext>
            </a:extLst>
          </p:cNvPr>
          <p:cNvSpPr txBox="1">
            <a:spLocks/>
          </p:cNvSpPr>
          <p:nvPr/>
        </p:nvSpPr>
        <p:spPr>
          <a:xfrm>
            <a:off x="4804833" y="6453188"/>
            <a:ext cx="2540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323E333F-0F6C-4FC7-A7F3-F21A7CDFE59D}" type="slidenum">
              <a:rPr lang="en-US" altLang="ja-JP" smtClean="0"/>
              <a:pPr algn="ctr">
                <a:defRPr/>
              </a:pPr>
              <a:t>13</a:t>
            </a:fld>
            <a:endParaRPr lang="en-US" altLang="ja-JP"/>
          </a:p>
        </p:txBody>
      </p:sp>
    </p:spTree>
    <p:extLst>
      <p:ext uri="{BB962C8B-B14F-4D97-AF65-F5344CB8AC3E}">
        <p14:creationId xmlns:p14="http://schemas.microsoft.com/office/powerpoint/2010/main" val="1335315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C81EC-876E-7847-1EFB-6327668F85BF}"/>
            </a:ext>
          </a:extLst>
        </p:cNvPr>
        <p:cNvGrpSpPr/>
        <p:nvPr/>
      </p:nvGrpSpPr>
      <p:grpSpPr>
        <a:xfrm>
          <a:off x="0" y="0"/>
          <a:ext cx="0" cy="0"/>
          <a:chOff x="0" y="0"/>
          <a:chExt cx="0" cy="0"/>
        </a:xfrm>
      </p:grpSpPr>
      <p:sp>
        <p:nvSpPr>
          <p:cNvPr id="2" name="タイトル 2">
            <a:extLst>
              <a:ext uri="{FF2B5EF4-FFF2-40B4-BE49-F238E27FC236}">
                <a16:creationId xmlns:a16="http://schemas.microsoft.com/office/drawing/2014/main" id="{2E9761EA-F5D8-EC43-B418-83F77AF00914}"/>
              </a:ext>
            </a:extLst>
          </p:cNvPr>
          <p:cNvSpPr txBox="1">
            <a:spLocks/>
          </p:cNvSpPr>
          <p:nvPr/>
        </p:nvSpPr>
        <p:spPr bwMode="auto">
          <a:xfrm>
            <a:off x="203200" y="152403"/>
            <a:ext cx="11480800" cy="379413"/>
          </a:xfrm>
          <a:prstGeom prst="rect">
            <a:avLst/>
          </a:prstGeom>
          <a:noFill/>
          <a:ln w="9525">
            <a:noFill/>
            <a:miter lim="800000"/>
            <a:headEnd/>
            <a:tailEnd/>
          </a:ln>
        </p:spPr>
        <p:txBody>
          <a:bodyPr vert="horz" wrap="square" lIns="87916" tIns="43958" rIns="87916" bIns="43958" numCol="1" anchor="ctr" anchorCtr="0" compatLnSpc="1">
            <a:prstTxWarp prst="textNoShape">
              <a:avLst/>
            </a:prstTxWarp>
          </a:bodyPr>
          <a:lstStyle>
            <a:lvl1pPr algn="l" defTabSz="879475" rtl="0" eaLnBrk="1" fontAlgn="base" hangingPunct="1">
              <a:spcBef>
                <a:spcPct val="0"/>
              </a:spcBef>
              <a:spcAft>
                <a:spcPct val="0"/>
              </a:spcAft>
              <a:defRPr kumimoji="1"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2pPr>
            <a:lvl3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3pPr>
            <a:lvl4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4pPr>
            <a:lvl5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5pPr>
            <a:lvl6pPr marL="4572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6pPr>
            <a:lvl7pPr marL="9144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7pPr>
            <a:lvl8pPr marL="13716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8pPr>
            <a:lvl9pPr marL="18288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9pPr>
          </a:lstStyle>
          <a:p>
            <a:pPr lvl="0">
              <a:defRPr/>
            </a:pPr>
            <a:r>
              <a:rPr lang="en-US" altLang="ja-JP" kern="0" dirty="0">
                <a:solidFill>
                  <a:srgbClr val="000000">
                    <a:lumMod val="65000"/>
                    <a:lumOff val="35000"/>
                  </a:srgbClr>
                </a:solidFill>
              </a:rPr>
              <a:t>AI</a:t>
            </a:r>
            <a:r>
              <a:rPr lang="ja-JP" altLang="en-US" kern="0" dirty="0">
                <a:solidFill>
                  <a:srgbClr val="000000">
                    <a:lumMod val="65000"/>
                    <a:lumOff val="35000"/>
                  </a:srgbClr>
                </a:solidFill>
              </a:rPr>
              <a:t>エージェントの</a:t>
            </a: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フルスクラッチ開発</a:t>
            </a:r>
          </a:p>
        </p:txBody>
      </p:sp>
      <p:sp>
        <p:nvSpPr>
          <p:cNvPr id="4" name="コンテンツ プレースホルダー 1">
            <a:extLst>
              <a:ext uri="{FF2B5EF4-FFF2-40B4-BE49-F238E27FC236}">
                <a16:creationId xmlns:a16="http://schemas.microsoft.com/office/drawing/2014/main" id="{33351D54-529C-F624-D675-F18B7FC33480}"/>
              </a:ext>
            </a:extLst>
          </p:cNvPr>
          <p:cNvSpPr txBox="1">
            <a:spLocks/>
          </p:cNvSpPr>
          <p:nvPr/>
        </p:nvSpPr>
        <p:spPr bwMode="auto">
          <a:xfrm>
            <a:off x="336521" y="692699"/>
            <a:ext cx="11525251" cy="10074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pPr marL="0" marR="0" lvl="0" indent="0" algn="l" defTabSz="879475" rtl="0" eaLnBrk="1" fontAlgn="base" latinLnBrk="0" hangingPunct="1">
              <a:lnSpc>
                <a:spcPct val="100000"/>
              </a:lnSpc>
              <a:spcBef>
                <a:spcPct val="20000"/>
              </a:spcBef>
              <a:spcAft>
                <a:spcPct val="0"/>
              </a:spcAft>
              <a:buClr>
                <a:srgbClr val="3333CC"/>
              </a:buClr>
              <a:buSzTx/>
              <a:buNone/>
              <a:tabLst/>
              <a:defRPr/>
            </a:pPr>
            <a:r>
              <a:rPr kumimoji="1" lang="en-US" altLang="ja-JP"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MS</a:t>
            </a:r>
            <a:r>
              <a:rPr kumimoji="1" lang="ja-JP" altLang="en-US"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のセマンティックカーネルという開発キットをもとに、</a:t>
            </a:r>
            <a:r>
              <a:rPr kumimoji="1" lang="en-US" altLang="ja-JP"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ChatGPT</a:t>
            </a:r>
            <a:r>
              <a:rPr kumimoji="1" lang="ja-JP" altLang="en-US"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の判断で経費精算を行うエージェントは以下の通り。</a:t>
            </a:r>
            <a:endParaRPr kumimoji="1" lang="en-US" altLang="ja-JP"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grpSp>
        <p:nvGrpSpPr>
          <p:cNvPr id="108" name="グループ化 107">
            <a:extLst>
              <a:ext uri="{FF2B5EF4-FFF2-40B4-BE49-F238E27FC236}">
                <a16:creationId xmlns:a16="http://schemas.microsoft.com/office/drawing/2014/main" id="{61356A5F-7434-8855-1790-2143B73E97C4}"/>
              </a:ext>
            </a:extLst>
          </p:cNvPr>
          <p:cNvGrpSpPr/>
          <p:nvPr/>
        </p:nvGrpSpPr>
        <p:grpSpPr>
          <a:xfrm>
            <a:off x="632268" y="1639062"/>
            <a:ext cx="10927465" cy="4530146"/>
            <a:chOff x="494793" y="1639062"/>
            <a:chExt cx="10927465" cy="4530146"/>
          </a:xfrm>
        </p:grpSpPr>
        <p:sp>
          <p:nvSpPr>
            <p:cNvPr id="59" name="テキスト ボックス 58">
              <a:extLst>
                <a:ext uri="{FF2B5EF4-FFF2-40B4-BE49-F238E27FC236}">
                  <a16:creationId xmlns:a16="http://schemas.microsoft.com/office/drawing/2014/main" id="{6950EE71-2B91-1FED-9DE1-F50127655C79}"/>
                </a:ext>
              </a:extLst>
            </p:cNvPr>
            <p:cNvSpPr txBox="1"/>
            <p:nvPr/>
          </p:nvSpPr>
          <p:spPr>
            <a:xfrm>
              <a:off x="494793" y="1639062"/>
              <a:ext cx="1074796" cy="318036"/>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spAutoFit/>
            </a:bodyPr>
            <a:lstStyle/>
            <a:p>
              <a:pPr marL="0" marR="0" lvl="0" indent="0" defTabSz="914400" eaLnBrk="1" fontAlgn="base" latinLnBrk="1" hangingPunct="0">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rPr>
                <a:t>概要</a:t>
              </a:r>
            </a:p>
          </p:txBody>
        </p:sp>
        <p:cxnSp>
          <p:nvCxnSpPr>
            <p:cNvPr id="60" name="直線コネクタ 59">
              <a:extLst>
                <a:ext uri="{FF2B5EF4-FFF2-40B4-BE49-F238E27FC236}">
                  <a16:creationId xmlns:a16="http://schemas.microsoft.com/office/drawing/2014/main" id="{8E61B9E7-2E6B-F784-9C5D-6127788732DF}"/>
                </a:ext>
              </a:extLst>
            </p:cNvPr>
            <p:cNvCxnSpPr>
              <a:cxnSpLocks/>
            </p:cNvCxnSpPr>
            <p:nvPr/>
          </p:nvCxnSpPr>
          <p:spPr>
            <a:xfrm>
              <a:off x="494793" y="1934014"/>
              <a:ext cx="4066119" cy="0"/>
            </a:xfrm>
            <a:prstGeom prst="line">
              <a:avLst/>
            </a:prstGeom>
            <a:noFill/>
            <a:ln w="6350" cap="flat" cmpd="sng" algn="ctr">
              <a:solidFill>
                <a:srgbClr val="FFFFFF">
                  <a:lumMod val="50000"/>
                </a:srgbClr>
              </a:solidFill>
              <a:prstDash val="solid"/>
              <a:tailEnd type="none"/>
            </a:ln>
            <a:effectLst/>
          </p:spPr>
        </p:cxnSp>
        <p:grpSp>
          <p:nvGrpSpPr>
            <p:cNvPr id="61" name="グループ化 60">
              <a:extLst>
                <a:ext uri="{FF2B5EF4-FFF2-40B4-BE49-F238E27FC236}">
                  <a16:creationId xmlns:a16="http://schemas.microsoft.com/office/drawing/2014/main" id="{9FD01369-5C8B-2BA8-C10C-4818F6DF1395}"/>
                </a:ext>
              </a:extLst>
            </p:cNvPr>
            <p:cNvGrpSpPr/>
            <p:nvPr/>
          </p:nvGrpSpPr>
          <p:grpSpPr>
            <a:xfrm>
              <a:off x="494793" y="2050842"/>
              <a:ext cx="4066119" cy="3964331"/>
              <a:chOff x="494793" y="2050842"/>
              <a:chExt cx="4066119" cy="3964331"/>
            </a:xfrm>
          </p:grpSpPr>
          <p:sp>
            <p:nvSpPr>
              <p:cNvPr id="62" name="正方形/長方形 61">
                <a:extLst>
                  <a:ext uri="{FF2B5EF4-FFF2-40B4-BE49-F238E27FC236}">
                    <a16:creationId xmlns:a16="http://schemas.microsoft.com/office/drawing/2014/main" id="{112F8700-B10E-8359-15C1-984B79FB3608}"/>
                  </a:ext>
                </a:extLst>
              </p:cNvPr>
              <p:cNvSpPr/>
              <p:nvPr/>
            </p:nvSpPr>
            <p:spPr>
              <a:xfrm>
                <a:off x="494793" y="2050844"/>
                <a:ext cx="934727" cy="898900"/>
              </a:xfrm>
              <a:prstGeom prst="rect">
                <a:avLst/>
              </a:prstGeom>
              <a:solidFill>
                <a:srgbClr val="FFFFFF">
                  <a:lumMod val="95000"/>
                </a:srgbClr>
              </a:solidFill>
              <a:ln w="6350" cap="flat" cmpd="sng" algn="ctr">
                <a:solidFill>
                  <a:srgbClr val="FFFFFF">
                    <a:lumMod val="65000"/>
                  </a:srgbClr>
                </a:solidFill>
                <a:prstDash val="solid"/>
              </a:ln>
              <a:effectLst/>
            </p:spPr>
            <p:txBody>
              <a:bodyPr rot="0" spcFirstLastPara="1" vertOverflow="overflow" horzOverflow="overflow" vert="horz" wrap="square" lIns="50800" tIns="50800" rIns="50800" bIns="50800" numCol="1" spcCol="38100" rtlCol="0" anchor="ctr">
                <a:noAutofit/>
              </a:bodyPr>
              <a:lstStyle/>
              <a:p>
                <a:pPr marL="0" marR="0" lvl="0" indent="0" defTabSz="584200" eaLnBrk="1" fontAlgn="auto" latinLnBrk="1" hangingPunct="0">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説明</a:t>
                </a:r>
              </a:p>
            </p:txBody>
          </p:sp>
          <p:sp>
            <p:nvSpPr>
              <p:cNvPr id="63" name="正方形/長方形 62">
                <a:extLst>
                  <a:ext uri="{FF2B5EF4-FFF2-40B4-BE49-F238E27FC236}">
                    <a16:creationId xmlns:a16="http://schemas.microsoft.com/office/drawing/2014/main" id="{4CA478DB-221F-171D-5676-6F03B8965847}"/>
                  </a:ext>
                </a:extLst>
              </p:cNvPr>
              <p:cNvSpPr/>
              <p:nvPr/>
            </p:nvSpPr>
            <p:spPr>
              <a:xfrm>
                <a:off x="1494595" y="2050842"/>
                <a:ext cx="3066317" cy="898901"/>
              </a:xfrm>
              <a:prstGeom prst="rect">
                <a:avLst/>
              </a:prstGeom>
              <a:solidFill>
                <a:srgbClr val="FFFFFF"/>
              </a:solidFill>
              <a:ln w="6350" cap="flat" cmpd="sng" algn="ctr">
                <a:solidFill>
                  <a:srgbClr val="FFFFFF">
                    <a:lumMod val="65000"/>
                  </a:srgbClr>
                </a:solidFill>
                <a:prstDash val="solid"/>
              </a:ln>
              <a:effectLst/>
            </p:spPr>
            <p:txBody>
              <a:bodyPr rot="0" spcFirstLastPara="1" vertOverflow="overflow" horzOverflow="overflow" vert="horz" wrap="square" lIns="50800" tIns="50800" rIns="50800" bIns="50800" numCol="1" spcCol="38100" rtlCol="0" anchor="ctr">
                <a:noAutofit/>
              </a:bodyPr>
              <a:lstStyle/>
              <a:p>
                <a:pPr marL="171450" marR="0" lvl="0" indent="-171450" defTabSz="584200" eaLnBrk="1" fontAlgn="auto" latinLnBrk="1" hangingPunct="0">
                  <a:lnSpc>
                    <a:spcPct val="100000"/>
                  </a:lnSpc>
                  <a:spcBef>
                    <a:spcPts val="0"/>
                  </a:spcBef>
                  <a:spcAft>
                    <a:spcPts val="0"/>
                  </a:spcAft>
                  <a:buClrTx/>
                  <a:buSzTx/>
                  <a:buFont typeface="Arial" panose="020B0604020202020204" pitchFamily="34" charset="0"/>
                  <a:buChar char="•"/>
                  <a:tabLst/>
                  <a:defRPr/>
                </a:pP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セマンティックカーネルという</a:t>
                </a:r>
                <a: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AI</a:t>
                </a: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エージェント開発キットと</a:t>
                </a:r>
                <a: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Concur</a:t>
                </a: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に必要な</a:t>
                </a:r>
                <a: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API</a:t>
                </a: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をもとに、</a:t>
                </a:r>
                <a: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Chat</a:t>
                </a:r>
                <a:b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b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を通じて、</a:t>
                </a:r>
                <a: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AI</a:t>
                </a: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に経費精算処理を行わせる。</a:t>
                </a:r>
              </a:p>
            </p:txBody>
          </p:sp>
          <p:grpSp>
            <p:nvGrpSpPr>
              <p:cNvPr id="64" name="グループ化 63">
                <a:extLst>
                  <a:ext uri="{FF2B5EF4-FFF2-40B4-BE49-F238E27FC236}">
                    <a16:creationId xmlns:a16="http://schemas.microsoft.com/office/drawing/2014/main" id="{9AD98B03-93F6-1DE5-4AC8-4766AA694585}"/>
                  </a:ext>
                </a:extLst>
              </p:cNvPr>
              <p:cNvGrpSpPr/>
              <p:nvPr/>
            </p:nvGrpSpPr>
            <p:grpSpPr>
              <a:xfrm>
                <a:off x="494793" y="2972074"/>
                <a:ext cx="4066119" cy="3043099"/>
                <a:chOff x="494793" y="3514532"/>
                <a:chExt cx="4066119" cy="783341"/>
              </a:xfrm>
            </p:grpSpPr>
            <p:sp>
              <p:nvSpPr>
                <p:cNvPr id="65" name="正方形/長方形 64">
                  <a:extLst>
                    <a:ext uri="{FF2B5EF4-FFF2-40B4-BE49-F238E27FC236}">
                      <a16:creationId xmlns:a16="http://schemas.microsoft.com/office/drawing/2014/main" id="{A126C56B-B316-9832-005E-58AC71CDAC7C}"/>
                    </a:ext>
                  </a:extLst>
                </p:cNvPr>
                <p:cNvSpPr/>
                <p:nvPr/>
              </p:nvSpPr>
              <p:spPr>
                <a:xfrm>
                  <a:off x="494793" y="3514532"/>
                  <a:ext cx="934727" cy="783341"/>
                </a:xfrm>
                <a:prstGeom prst="rect">
                  <a:avLst/>
                </a:prstGeom>
                <a:solidFill>
                  <a:srgbClr val="FFFFFF">
                    <a:lumMod val="95000"/>
                  </a:srgbClr>
                </a:solidFill>
                <a:ln w="6350" cap="flat" cmpd="sng" algn="ctr">
                  <a:solidFill>
                    <a:srgbClr val="FFFFFF">
                      <a:lumMod val="65000"/>
                    </a:srgbClr>
                  </a:solidFill>
                  <a:prstDash val="solid"/>
                </a:ln>
                <a:effectLst/>
              </p:spPr>
              <p:txBody>
                <a:bodyPr rot="0" spcFirstLastPara="1" vertOverflow="overflow" horzOverflow="overflow" vert="horz" wrap="square" lIns="50800" tIns="50800" rIns="50800" bIns="50800" numCol="1" spcCol="38100" rtlCol="0" anchor="ctr">
                  <a:noAutofit/>
                </a:bodyPr>
                <a:lstStyle/>
                <a:p>
                  <a:pPr marL="0" marR="0" lvl="0" indent="0" defTabSz="584200" eaLnBrk="1" fontAlgn="auto" latinLnBrk="1" hangingPunct="0">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処理の流れ</a:t>
                  </a:r>
                </a:p>
              </p:txBody>
            </p:sp>
            <p:sp>
              <p:nvSpPr>
                <p:cNvPr id="66" name="正方形/長方形 65">
                  <a:extLst>
                    <a:ext uri="{FF2B5EF4-FFF2-40B4-BE49-F238E27FC236}">
                      <a16:creationId xmlns:a16="http://schemas.microsoft.com/office/drawing/2014/main" id="{9E0BAB8D-CB02-7F3C-0318-0FFFC4BA55AE}"/>
                    </a:ext>
                  </a:extLst>
                </p:cNvPr>
                <p:cNvSpPr/>
                <p:nvPr/>
              </p:nvSpPr>
              <p:spPr>
                <a:xfrm>
                  <a:off x="1494595" y="3514532"/>
                  <a:ext cx="3066317" cy="783341"/>
                </a:xfrm>
                <a:prstGeom prst="rect">
                  <a:avLst/>
                </a:prstGeom>
                <a:solidFill>
                  <a:srgbClr val="FFFFFF"/>
                </a:solidFill>
                <a:ln w="6350" cap="flat" cmpd="sng" algn="ctr">
                  <a:solidFill>
                    <a:srgbClr val="FFFFFF">
                      <a:lumMod val="65000"/>
                    </a:srgbClr>
                  </a:solidFill>
                  <a:prstDash val="solid"/>
                </a:ln>
                <a:effectLst/>
              </p:spPr>
              <p:txBody>
                <a:bodyPr rot="0" spcFirstLastPara="1" vertOverflow="overflow" horzOverflow="overflow" vert="horz" wrap="square" lIns="50800" tIns="50800" rIns="50800" bIns="50800" numCol="1" spcCol="38100" rtlCol="0" anchor="ctr">
                  <a:noAutofit/>
                </a:bodyPr>
                <a:lstStyle/>
                <a:p>
                  <a:pPr marL="0" marR="0" lvl="0" indent="0" defTabSz="584200" eaLnBrk="1" fontAlgn="auto" latinLnBrk="1" hangingPunct="0">
                    <a:lnSpc>
                      <a:spcPct val="100000"/>
                    </a:lnSpc>
                    <a:spcBef>
                      <a:spcPts val="0"/>
                    </a:spcBef>
                    <a:spcAft>
                      <a:spcPts val="0"/>
                    </a:spcAft>
                    <a:buClrTx/>
                    <a:buSzTx/>
                    <a:buFontTx/>
                    <a:buNone/>
                    <a:tabLst/>
                    <a:defRPr/>
                  </a:pPr>
                  <a:r>
                    <a:rPr kumimoji="0" lang="ja-JP" altLang="en-US" sz="1200" b="1" i="0" u="sng"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経費レポート作成</a:t>
                  </a:r>
                  <a:endParaRPr kumimoji="0" lang="en-US" altLang="ja-JP" sz="1200" b="1" i="0" u="sng"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endParaRPr>
                </a:p>
                <a:p>
                  <a:pPr marL="177800" marR="0" lvl="0" indent="-177800" defTabSz="584200" eaLnBrk="1" fontAlgn="auto" latinLnBrk="1" hangingPunct="0">
                    <a:lnSpc>
                      <a:spcPct val="100000"/>
                    </a:lnSpc>
                    <a:spcBef>
                      <a:spcPts val="0"/>
                    </a:spcBef>
                    <a:spcAft>
                      <a:spcPts val="0"/>
                    </a:spcAft>
                    <a:buClrTx/>
                    <a:buSzTx/>
                    <a:buFont typeface="+mj-lt"/>
                    <a:buAutoNum type="arabicPeriod"/>
                    <a:tabLst/>
                    <a:defRPr/>
                  </a:pP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ユーザーは経費精算したい旨をチャットする</a:t>
                  </a:r>
                  <a:endPar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endParaRPr>
                </a:p>
                <a:p>
                  <a:pPr marL="177800" marR="0" lvl="0" indent="-177800" defTabSz="584200" eaLnBrk="1" fontAlgn="auto" latinLnBrk="1" hangingPunct="0">
                    <a:lnSpc>
                      <a:spcPct val="100000"/>
                    </a:lnSpc>
                    <a:spcBef>
                      <a:spcPts val="0"/>
                    </a:spcBef>
                    <a:spcAft>
                      <a:spcPts val="0"/>
                    </a:spcAft>
                    <a:buClrTx/>
                    <a:buSzTx/>
                    <a:buFont typeface="+mj-lt"/>
                    <a:buAutoNum type="arabicPeriod"/>
                    <a:tabLst/>
                    <a:defRPr/>
                  </a:pP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予め定義された</a:t>
                  </a:r>
                  <a:r>
                    <a:rPr kumimoji="0"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指示書</a:t>
                  </a: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に従い、</a:t>
                  </a:r>
                  <a:b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br>
                  <a: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ChatGPT</a:t>
                  </a: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に内容を連携する</a:t>
                  </a:r>
                  <a:endPar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endParaRPr>
                </a:p>
                <a:p>
                  <a:pPr marL="177800" marR="0" lvl="0" indent="-177800" defTabSz="584200" eaLnBrk="1" fontAlgn="auto" latinLnBrk="1" hangingPunct="0">
                    <a:lnSpc>
                      <a:spcPct val="100000"/>
                    </a:lnSpc>
                    <a:spcBef>
                      <a:spcPts val="0"/>
                    </a:spcBef>
                    <a:spcAft>
                      <a:spcPts val="0"/>
                    </a:spcAft>
                    <a:buClrTx/>
                    <a:buSzTx/>
                    <a:buFont typeface="+mj-lt"/>
                    <a:buAutoNum type="arabicPeriod"/>
                    <a:tabLst/>
                    <a:defRPr/>
                  </a:pPr>
                  <a: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ChatGPT</a:t>
                  </a: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はレポートヘッダー作成</a:t>
                  </a:r>
                  <a: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API</a:t>
                  </a: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実行に</a:t>
                  </a:r>
                  <a:b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b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必要な情報をユーザーにチャットする</a:t>
                  </a:r>
                  <a:endPar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endParaRPr>
                </a:p>
                <a:p>
                  <a:pPr marL="177800" marR="0" lvl="0" indent="-177800" defTabSz="584200" eaLnBrk="1" fontAlgn="auto" latinLnBrk="1" hangingPunct="0">
                    <a:lnSpc>
                      <a:spcPct val="100000"/>
                    </a:lnSpc>
                    <a:spcBef>
                      <a:spcPts val="0"/>
                    </a:spcBef>
                    <a:spcAft>
                      <a:spcPts val="0"/>
                    </a:spcAft>
                    <a:buClrTx/>
                    <a:buSzTx/>
                    <a:buFont typeface="+mj-lt"/>
                    <a:buAutoNum type="arabicPeriod"/>
                    <a:tabLst/>
                    <a:defRPr/>
                  </a:pP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ユーザーは必要な情報を追加でチャットする</a:t>
                  </a:r>
                  <a:endPar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endParaRPr>
                </a:p>
                <a:p>
                  <a:pPr marL="177800" marR="0" lvl="0" indent="-177800" defTabSz="584200" eaLnBrk="1" fontAlgn="auto" latinLnBrk="1" hangingPunct="0">
                    <a:lnSpc>
                      <a:spcPct val="100000"/>
                    </a:lnSpc>
                    <a:spcBef>
                      <a:spcPts val="0"/>
                    </a:spcBef>
                    <a:spcAft>
                      <a:spcPts val="0"/>
                    </a:spcAft>
                    <a:buClrTx/>
                    <a:buSzTx/>
                    <a:buFont typeface="+mj-lt"/>
                    <a:buAutoNum type="arabicPeriod"/>
                    <a:tabLst/>
                    <a:defRPr/>
                  </a:pP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再度</a:t>
                  </a:r>
                  <a: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ChatGPT</a:t>
                  </a: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が</a:t>
                  </a:r>
                  <a: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API</a:t>
                  </a: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実行に必要な情報を</a:t>
                  </a:r>
                  <a:b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b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確認し、問題なければ</a:t>
                  </a:r>
                  <a: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API</a:t>
                  </a: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を実行する</a:t>
                  </a:r>
                  <a:endPar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endParaRPr>
                </a:p>
                <a:p>
                  <a:pPr marL="177800" marR="0" lvl="0" indent="-177800" defTabSz="584200" eaLnBrk="1" fontAlgn="auto" latinLnBrk="1" hangingPunct="0">
                    <a:lnSpc>
                      <a:spcPct val="100000"/>
                    </a:lnSpc>
                    <a:spcBef>
                      <a:spcPts val="0"/>
                    </a:spcBef>
                    <a:spcAft>
                      <a:spcPts val="0"/>
                    </a:spcAft>
                    <a:buClrTx/>
                    <a:buSzTx/>
                    <a:buFont typeface="+mj-lt"/>
                    <a:buAutoNum type="arabicPeriod"/>
                    <a:tabLst/>
                    <a:defRPr/>
                  </a:pP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指示書に従い、</a:t>
                  </a:r>
                  <a: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ChatGPT</a:t>
                  </a: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が明細作成や</a:t>
                  </a:r>
                  <a:b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b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領収書の添付処理をユーザーに確認して</a:t>
                  </a:r>
                  <a:br>
                    <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b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進めていく。</a:t>
                  </a:r>
                  <a:endParaRPr kumimoji="0"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endParaRPr>
                </a:p>
              </p:txBody>
            </p:sp>
          </p:grpSp>
        </p:grpSp>
        <p:sp>
          <p:nvSpPr>
            <p:cNvPr id="67" name="テキスト ボックス 66">
              <a:extLst>
                <a:ext uri="{FF2B5EF4-FFF2-40B4-BE49-F238E27FC236}">
                  <a16:creationId xmlns:a16="http://schemas.microsoft.com/office/drawing/2014/main" id="{F8D16DA7-6A0E-8DE2-61C9-5924C678AD8B}"/>
                </a:ext>
              </a:extLst>
            </p:cNvPr>
            <p:cNvSpPr txBox="1"/>
            <p:nvPr/>
          </p:nvSpPr>
          <p:spPr>
            <a:xfrm>
              <a:off x="4678273" y="1639062"/>
              <a:ext cx="1678686" cy="318036"/>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spAutoFit/>
            </a:bodyPr>
            <a:lstStyle/>
            <a:p>
              <a:pPr marL="0" marR="0" lvl="0" indent="0" defTabSz="914400" eaLnBrk="1" fontAlgn="base" latinLnBrk="1" hangingPunct="0">
                <a:lnSpc>
                  <a:spcPct val="1000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rPr>
                <a:t>システム構成図</a:t>
              </a:r>
            </a:p>
          </p:txBody>
        </p:sp>
        <p:cxnSp>
          <p:nvCxnSpPr>
            <p:cNvPr id="68" name="直線コネクタ 67">
              <a:extLst>
                <a:ext uri="{FF2B5EF4-FFF2-40B4-BE49-F238E27FC236}">
                  <a16:creationId xmlns:a16="http://schemas.microsoft.com/office/drawing/2014/main" id="{544F9E0B-C2C3-83CA-59C1-EE5C1507D25C}"/>
                </a:ext>
              </a:extLst>
            </p:cNvPr>
            <p:cNvCxnSpPr>
              <a:cxnSpLocks/>
            </p:cNvCxnSpPr>
            <p:nvPr/>
          </p:nvCxnSpPr>
          <p:spPr>
            <a:xfrm>
              <a:off x="4678273" y="1934014"/>
              <a:ext cx="6743985" cy="0"/>
            </a:xfrm>
            <a:prstGeom prst="line">
              <a:avLst/>
            </a:prstGeom>
            <a:noFill/>
            <a:ln w="6350" cap="flat" cmpd="sng" algn="ctr">
              <a:solidFill>
                <a:srgbClr val="FFFFFF">
                  <a:lumMod val="50000"/>
                </a:srgbClr>
              </a:solidFill>
              <a:prstDash val="solid"/>
              <a:tailEnd type="none"/>
            </a:ln>
            <a:effectLst/>
          </p:spPr>
        </p:cxnSp>
        <p:grpSp>
          <p:nvGrpSpPr>
            <p:cNvPr id="69" name="グループ化 68">
              <a:extLst>
                <a:ext uri="{FF2B5EF4-FFF2-40B4-BE49-F238E27FC236}">
                  <a16:creationId xmlns:a16="http://schemas.microsoft.com/office/drawing/2014/main" id="{3817EC18-458E-1B4D-1350-8D162732AC44}"/>
                </a:ext>
              </a:extLst>
            </p:cNvPr>
            <p:cNvGrpSpPr/>
            <p:nvPr/>
          </p:nvGrpSpPr>
          <p:grpSpPr>
            <a:xfrm>
              <a:off x="5067368" y="2396266"/>
              <a:ext cx="6354890" cy="3618908"/>
              <a:chOff x="5233359" y="2396266"/>
              <a:chExt cx="6354890" cy="3618908"/>
            </a:xfrm>
          </p:grpSpPr>
          <p:sp>
            <p:nvSpPr>
              <p:cNvPr id="70" name="四角形: 角を丸くする 69">
                <a:extLst>
                  <a:ext uri="{FF2B5EF4-FFF2-40B4-BE49-F238E27FC236}">
                    <a16:creationId xmlns:a16="http://schemas.microsoft.com/office/drawing/2014/main" id="{24E3BA25-2678-8325-5BE3-223DA2F8711F}"/>
                  </a:ext>
                </a:extLst>
              </p:cNvPr>
              <p:cNvSpPr/>
              <p:nvPr/>
            </p:nvSpPr>
            <p:spPr>
              <a:xfrm>
                <a:off x="8983273" y="2671891"/>
                <a:ext cx="2604976" cy="1464887"/>
              </a:xfrm>
              <a:prstGeom prst="roundRect">
                <a:avLst>
                  <a:gd name="adj" fmla="val 5704"/>
                </a:avLst>
              </a:prstGeom>
              <a:noFill/>
              <a:ln w="6350" cap="flat" cmpd="sng" algn="ctr">
                <a:solidFill>
                  <a:srgbClr val="FFFFFF">
                    <a:lumMod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endParaRPr>
              </a:p>
            </p:txBody>
          </p:sp>
          <p:sp>
            <p:nvSpPr>
              <p:cNvPr id="71" name="テキスト ボックス 70">
                <a:extLst>
                  <a:ext uri="{FF2B5EF4-FFF2-40B4-BE49-F238E27FC236}">
                    <a16:creationId xmlns:a16="http://schemas.microsoft.com/office/drawing/2014/main" id="{939E8469-6037-4E3C-8A10-8E47B03AAAA1}"/>
                  </a:ext>
                </a:extLst>
              </p:cNvPr>
              <p:cNvSpPr txBox="1"/>
              <p:nvPr/>
            </p:nvSpPr>
            <p:spPr>
              <a:xfrm>
                <a:off x="9360355" y="2540879"/>
                <a:ext cx="1850806" cy="277000"/>
              </a:xfrm>
              <a:prstGeom prst="rect">
                <a:avLst/>
              </a:prstGeom>
              <a:solidFill>
                <a:srgbClr val="FFFFFF"/>
              </a:solidFill>
            </p:spPr>
            <p:txBody>
              <a:bodyPr wrap="square"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Azure</a:t>
                </a:r>
                <a:endPar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p:txBody>
          </p:sp>
          <p:sp>
            <p:nvSpPr>
              <p:cNvPr id="72" name="正方形/長方形 71">
                <a:extLst>
                  <a:ext uri="{FF2B5EF4-FFF2-40B4-BE49-F238E27FC236}">
                    <a16:creationId xmlns:a16="http://schemas.microsoft.com/office/drawing/2014/main" id="{CF60BDC7-0F6F-DC3A-DA8E-1D8B83B29DA5}"/>
                  </a:ext>
                </a:extLst>
              </p:cNvPr>
              <p:cNvSpPr/>
              <p:nvPr/>
            </p:nvSpPr>
            <p:spPr>
              <a:xfrm>
                <a:off x="9796157" y="3251944"/>
                <a:ext cx="979200" cy="316102"/>
              </a:xfrm>
              <a:prstGeom prst="rect">
                <a:avLst/>
              </a:prstGeom>
              <a:solidFill>
                <a:srgbClr val="FFFFFF"/>
              </a:solidFill>
              <a:ln w="6350" cap="flat" cmpd="sng" algn="ctr">
                <a:solidFill>
                  <a:srgbClr val="FFFFFF">
                    <a:lumMod val="65000"/>
                  </a:srgbClr>
                </a:solidFill>
                <a:prstDash val="solid"/>
              </a:ln>
              <a:effectLst/>
            </p:spPr>
            <p:txBody>
              <a:bodyPr rot="0" spcFirstLastPara="1" vertOverflow="overflow" horzOverflow="overflow" vert="horz" wrap="square" lIns="50800" tIns="50800" rIns="50800" bIns="50800" numCol="1" spcCol="38100" rtlCol="0" anchor="ctr">
                <a:noAutofit/>
              </a:bodyPr>
              <a:lstStyle/>
              <a:p>
                <a:pPr marL="0" marR="0" lvl="0" indent="0" algn="ctr" defTabSz="584200" eaLnBrk="1" fontAlgn="auto" latinLnBrk="1" hangingPunct="0">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ChatGPT</a:t>
                </a:r>
                <a:endParaRPr kumimoji="0" lang="ja-JP" altLang="en-US"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endParaRPr>
              </a:p>
            </p:txBody>
          </p:sp>
          <p:pic>
            <p:nvPicPr>
              <p:cNvPr id="73" name="グラフィックス 72">
                <a:extLst>
                  <a:ext uri="{FF2B5EF4-FFF2-40B4-BE49-F238E27FC236}">
                    <a16:creationId xmlns:a16="http://schemas.microsoft.com/office/drawing/2014/main" id="{778D3D75-F119-7622-1BCF-B9D704ED209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458626" y="2523889"/>
                <a:ext cx="466214" cy="325500"/>
              </a:xfrm>
              <a:prstGeom prst="rect">
                <a:avLst/>
              </a:prstGeom>
            </p:spPr>
          </p:pic>
          <p:sp>
            <p:nvSpPr>
              <p:cNvPr id="74" name="四角形: 角を丸くする 73">
                <a:extLst>
                  <a:ext uri="{FF2B5EF4-FFF2-40B4-BE49-F238E27FC236}">
                    <a16:creationId xmlns:a16="http://schemas.microsoft.com/office/drawing/2014/main" id="{1D322846-C0F5-C21F-8A05-B2AE41271614}"/>
                  </a:ext>
                </a:extLst>
              </p:cNvPr>
              <p:cNvSpPr/>
              <p:nvPr/>
            </p:nvSpPr>
            <p:spPr>
              <a:xfrm>
                <a:off x="8983273" y="4550287"/>
                <a:ext cx="2604976" cy="1464887"/>
              </a:xfrm>
              <a:prstGeom prst="roundRect">
                <a:avLst>
                  <a:gd name="adj" fmla="val 5704"/>
                </a:avLst>
              </a:prstGeom>
              <a:noFill/>
              <a:ln w="6350" cap="flat" cmpd="sng" algn="ctr">
                <a:solidFill>
                  <a:srgbClr val="FFFFFF">
                    <a:lumMod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endParaRPr>
              </a:p>
            </p:txBody>
          </p:sp>
          <p:sp>
            <p:nvSpPr>
              <p:cNvPr id="75" name="テキスト ボックス 74">
                <a:extLst>
                  <a:ext uri="{FF2B5EF4-FFF2-40B4-BE49-F238E27FC236}">
                    <a16:creationId xmlns:a16="http://schemas.microsoft.com/office/drawing/2014/main" id="{AFDE3C9A-0E45-1F9E-ED7B-989752B6FC3C}"/>
                  </a:ext>
                </a:extLst>
              </p:cNvPr>
              <p:cNvSpPr txBox="1"/>
              <p:nvPr/>
            </p:nvSpPr>
            <p:spPr>
              <a:xfrm>
                <a:off x="9360355" y="4419275"/>
                <a:ext cx="1850806" cy="277000"/>
              </a:xfrm>
              <a:prstGeom prst="rect">
                <a:avLst/>
              </a:prstGeom>
              <a:solidFill>
                <a:srgbClr val="FFFFFF"/>
              </a:solidFill>
            </p:spPr>
            <p:txBody>
              <a:bodyPr wrap="square"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Concur</a:t>
                </a:r>
                <a:endPar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p:txBody>
          </p:sp>
          <p:sp>
            <p:nvSpPr>
              <p:cNvPr id="76" name="正方形/長方形 75">
                <a:extLst>
                  <a:ext uri="{FF2B5EF4-FFF2-40B4-BE49-F238E27FC236}">
                    <a16:creationId xmlns:a16="http://schemas.microsoft.com/office/drawing/2014/main" id="{29766CDA-2480-F737-5B53-F3395E54780A}"/>
                  </a:ext>
                </a:extLst>
              </p:cNvPr>
              <p:cNvSpPr/>
              <p:nvPr/>
            </p:nvSpPr>
            <p:spPr>
              <a:xfrm>
                <a:off x="9796157" y="4816675"/>
                <a:ext cx="979200" cy="316102"/>
              </a:xfrm>
              <a:prstGeom prst="rect">
                <a:avLst/>
              </a:prstGeom>
              <a:solidFill>
                <a:srgbClr val="FFFFFF"/>
              </a:solidFill>
              <a:ln w="6350" cap="flat" cmpd="sng" algn="ctr">
                <a:solidFill>
                  <a:srgbClr val="FFFFFF">
                    <a:lumMod val="65000"/>
                  </a:srgbClr>
                </a:solidFill>
                <a:prstDash val="solid"/>
              </a:ln>
              <a:effectLst/>
            </p:spPr>
            <p:txBody>
              <a:bodyPr rot="0" spcFirstLastPara="1" vertOverflow="overflow" horzOverflow="overflow" vert="horz" wrap="square" lIns="50800" tIns="50800" rIns="50800" bIns="50800" numCol="1" spcCol="38100" rtlCol="0" anchor="ctr">
                <a:noAutofit/>
              </a:bodyPr>
              <a:lstStyle/>
              <a:p>
                <a:pPr marL="0" marR="0" lvl="0" indent="0" algn="ctr" defTabSz="584200" eaLnBrk="1" fontAlgn="auto" latinLnBrk="1" hangingPunct="0">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レポート</a:t>
                </a:r>
                <a:br>
                  <a:rPr kumimoji="0" lang="en-US" altLang="ja-JP"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br>
                <a:r>
                  <a:rPr kumimoji="0" lang="ja-JP" altLang="en-US"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ヘッダー作成</a:t>
                </a:r>
              </a:p>
            </p:txBody>
          </p:sp>
          <p:pic>
            <p:nvPicPr>
              <p:cNvPr id="77" name="グラフィックス 76">
                <a:extLst>
                  <a:ext uri="{FF2B5EF4-FFF2-40B4-BE49-F238E27FC236}">
                    <a16:creationId xmlns:a16="http://schemas.microsoft.com/office/drawing/2014/main" id="{78165BB4-C920-D0F2-D435-9B29D8E6704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458626" y="4402285"/>
                <a:ext cx="466214" cy="325500"/>
              </a:xfrm>
              <a:prstGeom prst="rect">
                <a:avLst/>
              </a:prstGeom>
            </p:spPr>
          </p:pic>
          <p:sp>
            <p:nvSpPr>
              <p:cNvPr id="78" name="正方形/長方形 77">
                <a:extLst>
                  <a:ext uri="{FF2B5EF4-FFF2-40B4-BE49-F238E27FC236}">
                    <a16:creationId xmlns:a16="http://schemas.microsoft.com/office/drawing/2014/main" id="{0BB4CD55-1CF9-AA94-6C2A-F06C8C4DE05D}"/>
                  </a:ext>
                </a:extLst>
              </p:cNvPr>
              <p:cNvSpPr/>
              <p:nvPr/>
            </p:nvSpPr>
            <p:spPr>
              <a:xfrm>
                <a:off x="9796157" y="5219562"/>
                <a:ext cx="979200" cy="316102"/>
              </a:xfrm>
              <a:prstGeom prst="rect">
                <a:avLst/>
              </a:prstGeom>
              <a:solidFill>
                <a:srgbClr val="FFFFFF"/>
              </a:solidFill>
              <a:ln w="6350" cap="flat" cmpd="sng" algn="ctr">
                <a:solidFill>
                  <a:srgbClr val="FFFFFF">
                    <a:lumMod val="65000"/>
                  </a:srgbClr>
                </a:solidFill>
                <a:prstDash val="solid"/>
              </a:ln>
              <a:effectLst/>
            </p:spPr>
            <p:txBody>
              <a:bodyPr rot="0" spcFirstLastPara="1" vertOverflow="overflow" horzOverflow="overflow" vert="horz" wrap="square" lIns="50800" tIns="50800" rIns="50800" bIns="50800" numCol="1" spcCol="38100" rtlCol="0" anchor="ctr">
                <a:noAutofit/>
              </a:bodyPr>
              <a:lstStyle/>
              <a:p>
                <a:pPr marL="0" marR="0" lvl="0" indent="0" algn="ctr" defTabSz="584200" eaLnBrk="1" fontAlgn="auto" latinLnBrk="1" hangingPunct="0">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明細作成</a:t>
                </a:r>
              </a:p>
            </p:txBody>
          </p:sp>
          <p:sp>
            <p:nvSpPr>
              <p:cNvPr id="79" name="正方形/長方形 78">
                <a:extLst>
                  <a:ext uri="{FF2B5EF4-FFF2-40B4-BE49-F238E27FC236}">
                    <a16:creationId xmlns:a16="http://schemas.microsoft.com/office/drawing/2014/main" id="{EF08E0BC-4724-16FC-D685-60081D7A7872}"/>
                  </a:ext>
                </a:extLst>
              </p:cNvPr>
              <p:cNvSpPr/>
              <p:nvPr/>
            </p:nvSpPr>
            <p:spPr>
              <a:xfrm>
                <a:off x="9796157" y="5615771"/>
                <a:ext cx="979200" cy="316102"/>
              </a:xfrm>
              <a:prstGeom prst="rect">
                <a:avLst/>
              </a:prstGeom>
              <a:solidFill>
                <a:srgbClr val="FFFFFF"/>
              </a:solidFill>
              <a:ln w="6350" cap="flat" cmpd="sng" algn="ctr">
                <a:solidFill>
                  <a:srgbClr val="FFFFFF">
                    <a:lumMod val="65000"/>
                  </a:srgbClr>
                </a:solidFill>
                <a:prstDash val="solid"/>
              </a:ln>
              <a:effectLst/>
            </p:spPr>
            <p:txBody>
              <a:bodyPr rot="0" spcFirstLastPara="1" vertOverflow="overflow" horzOverflow="overflow" vert="horz" wrap="square" lIns="50800" tIns="50800" rIns="50800" bIns="50800" numCol="1" spcCol="38100" rtlCol="0" anchor="ctr">
                <a:noAutofit/>
              </a:bodyPr>
              <a:lstStyle/>
              <a:p>
                <a:pPr marL="0" marR="0" lvl="0" indent="0" algn="ctr" defTabSz="584200" eaLnBrk="1" fontAlgn="auto" latinLnBrk="1" hangingPunct="0">
                  <a:lnSpc>
                    <a:spcPct val="100000"/>
                  </a:lnSpc>
                  <a:spcBef>
                    <a:spcPts val="0"/>
                  </a:spcBef>
                  <a:spcAft>
                    <a:spcPts val="0"/>
                  </a:spcAft>
                  <a:buClrTx/>
                  <a:buSzTx/>
                  <a:buFontTx/>
                  <a:buNone/>
                  <a:tabLst/>
                  <a:defRPr/>
                </a:pPr>
                <a:r>
                  <a:rPr kumimoji="0" lang="ja-JP" altLang="en-US"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領収書添付</a:t>
                </a:r>
              </a:p>
            </p:txBody>
          </p:sp>
          <p:sp>
            <p:nvSpPr>
              <p:cNvPr id="80" name="四角形: 角を丸くする 79">
                <a:extLst>
                  <a:ext uri="{FF2B5EF4-FFF2-40B4-BE49-F238E27FC236}">
                    <a16:creationId xmlns:a16="http://schemas.microsoft.com/office/drawing/2014/main" id="{89D1605B-1A93-6347-2831-4FF664AFF11C}"/>
                  </a:ext>
                </a:extLst>
              </p:cNvPr>
              <p:cNvSpPr/>
              <p:nvPr/>
            </p:nvSpPr>
            <p:spPr>
              <a:xfrm>
                <a:off x="5233359" y="2668470"/>
                <a:ext cx="3485828" cy="3346704"/>
              </a:xfrm>
              <a:prstGeom prst="roundRect">
                <a:avLst>
                  <a:gd name="adj" fmla="val 5704"/>
                </a:avLst>
              </a:prstGeom>
              <a:noFill/>
              <a:ln w="6350" cap="flat" cmpd="sng" algn="ctr">
                <a:solidFill>
                  <a:srgbClr val="FFFFFF">
                    <a:lumMod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endParaRPr>
              </a:p>
            </p:txBody>
          </p:sp>
          <p:sp>
            <p:nvSpPr>
              <p:cNvPr id="81" name="テキスト ボックス 80">
                <a:extLst>
                  <a:ext uri="{FF2B5EF4-FFF2-40B4-BE49-F238E27FC236}">
                    <a16:creationId xmlns:a16="http://schemas.microsoft.com/office/drawing/2014/main" id="{7E989783-7486-0C21-AF58-6A13C189B2A6}"/>
                  </a:ext>
                </a:extLst>
              </p:cNvPr>
              <p:cNvSpPr txBox="1"/>
              <p:nvPr/>
            </p:nvSpPr>
            <p:spPr>
              <a:xfrm>
                <a:off x="6048980" y="2537458"/>
                <a:ext cx="1850806" cy="277000"/>
              </a:xfrm>
              <a:prstGeom prst="rect">
                <a:avLst/>
              </a:prstGeom>
              <a:solidFill>
                <a:srgbClr val="FFFFFF"/>
              </a:solidFill>
            </p:spPr>
            <p:txBody>
              <a:bodyPr wrap="square" rtlCol="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Local</a:t>
                </a: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環境</a:t>
                </a:r>
              </a:p>
            </p:txBody>
          </p:sp>
          <p:pic>
            <p:nvPicPr>
              <p:cNvPr id="82" name="グラフィックス 81">
                <a:extLst>
                  <a:ext uri="{FF2B5EF4-FFF2-40B4-BE49-F238E27FC236}">
                    <a16:creationId xmlns:a16="http://schemas.microsoft.com/office/drawing/2014/main" id="{24244F6B-DDAE-953F-BF77-3DC84066AE01}"/>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081076" y="2396266"/>
                <a:ext cx="412397" cy="412396"/>
              </a:xfrm>
              <a:prstGeom prst="rect">
                <a:avLst/>
              </a:prstGeom>
            </p:spPr>
          </p:pic>
          <p:sp>
            <p:nvSpPr>
              <p:cNvPr id="83" name="テキスト ボックス 82">
                <a:extLst>
                  <a:ext uri="{FF2B5EF4-FFF2-40B4-BE49-F238E27FC236}">
                    <a16:creationId xmlns:a16="http://schemas.microsoft.com/office/drawing/2014/main" id="{4584C5ED-1200-4AD7-1246-F077A1BBA651}"/>
                  </a:ext>
                </a:extLst>
              </p:cNvPr>
              <p:cNvSpPr txBox="1"/>
              <p:nvPr/>
            </p:nvSpPr>
            <p:spPr>
              <a:xfrm>
                <a:off x="6049896" y="2746760"/>
                <a:ext cx="474756" cy="240306"/>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spAutoFit/>
              </a:bodyPr>
              <a:lstStyle/>
              <a:p>
                <a:pPr marL="0" marR="0" lvl="0" indent="0" algn="ctr" defTabSz="914400" eaLnBrk="1" fontAlgn="base" latinLnBrk="1" hangingPunct="0">
                  <a:lnSpc>
                    <a:spcPct val="100000"/>
                  </a:lnSpc>
                  <a:spcBef>
                    <a:spcPct val="0"/>
                  </a:spcBef>
                  <a:spcAft>
                    <a:spcPct val="0"/>
                  </a:spcAft>
                  <a:buClrTx/>
                  <a:buSzTx/>
                  <a:buFontTx/>
                  <a:buNone/>
                  <a:tabLst/>
                  <a:defRPr/>
                </a:pPr>
                <a:r>
                  <a:rPr kumimoji="1" lang="ja-JP" altLang="en-US"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rPr>
                  <a:t>端末</a:t>
                </a:r>
              </a:p>
            </p:txBody>
          </p:sp>
          <p:sp>
            <p:nvSpPr>
              <p:cNvPr id="84" name="正方形/長方形 83">
                <a:extLst>
                  <a:ext uri="{FF2B5EF4-FFF2-40B4-BE49-F238E27FC236}">
                    <a16:creationId xmlns:a16="http://schemas.microsoft.com/office/drawing/2014/main" id="{76A1E449-4E29-9C0D-28F7-DC201EE8FBE4}"/>
                  </a:ext>
                </a:extLst>
              </p:cNvPr>
              <p:cNvSpPr/>
              <p:nvPr/>
            </p:nvSpPr>
            <p:spPr>
              <a:xfrm>
                <a:off x="7025725" y="3251944"/>
                <a:ext cx="979200" cy="316102"/>
              </a:xfrm>
              <a:prstGeom prst="rect">
                <a:avLst/>
              </a:prstGeom>
              <a:solidFill>
                <a:srgbClr val="FFFFFF"/>
              </a:solidFill>
              <a:ln w="6350" cap="flat" cmpd="sng" algn="ctr">
                <a:solidFill>
                  <a:srgbClr val="FFFFFF">
                    <a:lumMod val="65000"/>
                  </a:srgbClr>
                </a:solidFill>
                <a:prstDash val="solid"/>
              </a:ln>
              <a:effectLst/>
            </p:spPr>
            <p:txBody>
              <a:bodyPr rot="0" spcFirstLastPara="1" vertOverflow="overflow" horzOverflow="overflow" vert="horz" wrap="square" lIns="50800" tIns="50800" rIns="50800" bIns="50800" numCol="1" spcCol="38100" rtlCol="0" anchor="ctr">
                <a:noAutofit/>
              </a:bodyPr>
              <a:lstStyle/>
              <a:p>
                <a:pPr marL="0" marR="0" lvl="0" indent="0" algn="ctr" defTabSz="584200" eaLnBrk="1" fontAlgn="auto" latinLnBrk="1" hangingPunct="0">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Kernel</a:t>
                </a:r>
                <a:endParaRPr kumimoji="0" lang="ja-JP" altLang="en-US"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endParaRPr>
              </a:p>
            </p:txBody>
          </p:sp>
          <p:sp>
            <p:nvSpPr>
              <p:cNvPr id="85" name="正方形/長方形 84">
                <a:extLst>
                  <a:ext uri="{FF2B5EF4-FFF2-40B4-BE49-F238E27FC236}">
                    <a16:creationId xmlns:a16="http://schemas.microsoft.com/office/drawing/2014/main" id="{04C7D738-0359-FA18-7C7A-E6780306E7E9}"/>
                  </a:ext>
                </a:extLst>
              </p:cNvPr>
              <p:cNvSpPr/>
              <p:nvPr/>
            </p:nvSpPr>
            <p:spPr>
              <a:xfrm>
                <a:off x="5454000" y="3247336"/>
                <a:ext cx="979200" cy="316102"/>
              </a:xfrm>
              <a:prstGeom prst="rect">
                <a:avLst/>
              </a:prstGeom>
              <a:solidFill>
                <a:srgbClr val="FFFFFF"/>
              </a:solidFill>
              <a:ln w="6350" cap="flat" cmpd="sng" algn="ctr">
                <a:solidFill>
                  <a:srgbClr val="FFFFFF">
                    <a:lumMod val="65000"/>
                  </a:srgbClr>
                </a:solidFill>
                <a:prstDash val="solid"/>
              </a:ln>
              <a:effectLst/>
            </p:spPr>
            <p:txBody>
              <a:bodyPr rot="0" spcFirstLastPara="1" vertOverflow="overflow" horzOverflow="overflow" vert="horz" wrap="square" lIns="50800" tIns="50800" rIns="50800" bIns="50800" numCol="1" spcCol="38100" rtlCol="0" anchor="ctr">
                <a:noAutofit/>
              </a:bodyPr>
              <a:lstStyle/>
              <a:p>
                <a:pPr marL="0" marR="0" lvl="0" indent="0" algn="ctr" defTabSz="584200" eaLnBrk="1" fontAlgn="auto" latinLnBrk="1" hangingPunct="0">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Chat</a:t>
                </a:r>
                <a:r>
                  <a:rPr kumimoji="0" lang="ja-JP" altLang="en-US"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画面</a:t>
                </a:r>
              </a:p>
            </p:txBody>
          </p:sp>
          <p:sp>
            <p:nvSpPr>
              <p:cNvPr id="86" name="正方形/長方形 85">
                <a:extLst>
                  <a:ext uri="{FF2B5EF4-FFF2-40B4-BE49-F238E27FC236}">
                    <a16:creationId xmlns:a16="http://schemas.microsoft.com/office/drawing/2014/main" id="{D0BC2D7C-F9DB-DD4E-BA3E-715D87ECD1FB}"/>
                  </a:ext>
                </a:extLst>
              </p:cNvPr>
              <p:cNvSpPr/>
              <p:nvPr/>
            </p:nvSpPr>
            <p:spPr>
              <a:xfrm>
                <a:off x="7025725" y="5219562"/>
                <a:ext cx="979200" cy="316102"/>
              </a:xfrm>
              <a:prstGeom prst="rect">
                <a:avLst/>
              </a:prstGeom>
              <a:solidFill>
                <a:srgbClr val="FFFFFF"/>
              </a:solidFill>
              <a:ln w="6350" cap="flat" cmpd="sng" algn="ctr">
                <a:solidFill>
                  <a:srgbClr val="FFFFFF">
                    <a:lumMod val="65000"/>
                  </a:srgbClr>
                </a:solidFill>
                <a:prstDash val="solid"/>
              </a:ln>
              <a:effectLst/>
            </p:spPr>
            <p:txBody>
              <a:bodyPr rot="0" spcFirstLastPara="1" vertOverflow="overflow" horzOverflow="overflow" vert="horz" wrap="square" lIns="50800" tIns="50800" rIns="50800" bIns="50800" numCol="1" spcCol="38100" rtlCol="0" anchor="ctr">
                <a:noAutofit/>
              </a:bodyPr>
              <a:lstStyle/>
              <a:p>
                <a:pPr marL="0" marR="0" lvl="0" indent="0" algn="ctr" defTabSz="584200" eaLnBrk="1" fontAlgn="auto" latinLnBrk="1" hangingPunct="0">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Service</a:t>
                </a:r>
                <a:br>
                  <a:rPr kumimoji="0" lang="en-US" altLang="ja-JP"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br>
                <a:r>
                  <a:rPr kumimoji="0" lang="en-US" altLang="ja-JP"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API</a:t>
                </a:r>
                <a:r>
                  <a:rPr kumimoji="0" lang="ja-JP" altLang="en-US"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sym typeface="ヒラギノ角ゴ ProN W3"/>
                  </a:rPr>
                  <a:t>群</a:t>
                </a:r>
              </a:p>
            </p:txBody>
          </p:sp>
          <p:cxnSp>
            <p:nvCxnSpPr>
              <p:cNvPr id="87" name="直線矢印コネクタ 86">
                <a:extLst>
                  <a:ext uri="{FF2B5EF4-FFF2-40B4-BE49-F238E27FC236}">
                    <a16:creationId xmlns:a16="http://schemas.microsoft.com/office/drawing/2014/main" id="{B6A020D2-A316-CC9E-CF5A-04DBCA36682B}"/>
                  </a:ext>
                </a:extLst>
              </p:cNvPr>
              <p:cNvCxnSpPr>
                <a:cxnSpLocks/>
              </p:cNvCxnSpPr>
              <p:nvPr/>
            </p:nvCxnSpPr>
            <p:spPr>
              <a:xfrm flipV="1">
                <a:off x="8004925" y="3350316"/>
                <a:ext cx="1791232" cy="300"/>
              </a:xfrm>
              <a:prstGeom prst="straightConnector1">
                <a:avLst/>
              </a:prstGeom>
              <a:noFill/>
              <a:ln w="6350" cap="flat">
                <a:solidFill>
                  <a:srgbClr val="FFFFFF">
                    <a:lumMod val="65000"/>
                  </a:srgbClr>
                </a:solidFill>
                <a:prstDash val="solid"/>
                <a:miter lim="400000"/>
                <a:headEnd type="none" w="med" len="med"/>
                <a:tailEnd type="triangle" w="med" len="med"/>
              </a:ln>
              <a:effectLst/>
            </p:spPr>
          </p:cxnSp>
          <p:cxnSp>
            <p:nvCxnSpPr>
              <p:cNvPr id="88" name="直線矢印コネクタ 87">
                <a:extLst>
                  <a:ext uri="{FF2B5EF4-FFF2-40B4-BE49-F238E27FC236}">
                    <a16:creationId xmlns:a16="http://schemas.microsoft.com/office/drawing/2014/main" id="{0928FBD5-6BB1-93B8-1D49-30B438BC7BE2}"/>
                  </a:ext>
                </a:extLst>
              </p:cNvPr>
              <p:cNvCxnSpPr>
                <a:cxnSpLocks/>
              </p:cNvCxnSpPr>
              <p:nvPr/>
            </p:nvCxnSpPr>
            <p:spPr>
              <a:xfrm flipV="1">
                <a:off x="8004925" y="3469375"/>
                <a:ext cx="1791232" cy="300"/>
              </a:xfrm>
              <a:prstGeom prst="straightConnector1">
                <a:avLst/>
              </a:prstGeom>
              <a:noFill/>
              <a:ln w="6350" cap="flat">
                <a:solidFill>
                  <a:srgbClr val="FFFFFF">
                    <a:lumMod val="65000"/>
                  </a:srgbClr>
                </a:solidFill>
                <a:prstDash val="solid"/>
                <a:miter lim="400000"/>
                <a:headEnd type="triangle" w="med" len="med"/>
                <a:tailEnd type="none" w="med" len="med"/>
              </a:ln>
              <a:effectLst/>
            </p:spPr>
          </p:cxnSp>
          <p:cxnSp>
            <p:nvCxnSpPr>
              <p:cNvPr id="89" name="直線矢印コネクタ 88">
                <a:extLst>
                  <a:ext uri="{FF2B5EF4-FFF2-40B4-BE49-F238E27FC236}">
                    <a16:creationId xmlns:a16="http://schemas.microsoft.com/office/drawing/2014/main" id="{B7C99008-FD24-FCFD-4472-5A8CCDEE24A5}"/>
                  </a:ext>
                </a:extLst>
              </p:cNvPr>
              <p:cNvCxnSpPr>
                <a:cxnSpLocks/>
              </p:cNvCxnSpPr>
              <p:nvPr/>
            </p:nvCxnSpPr>
            <p:spPr>
              <a:xfrm flipV="1">
                <a:off x="8009964" y="5317934"/>
                <a:ext cx="1791232" cy="300"/>
              </a:xfrm>
              <a:prstGeom prst="straightConnector1">
                <a:avLst/>
              </a:prstGeom>
              <a:noFill/>
              <a:ln w="6350" cap="flat">
                <a:solidFill>
                  <a:srgbClr val="FFFFFF">
                    <a:lumMod val="65000"/>
                  </a:srgbClr>
                </a:solidFill>
                <a:prstDash val="solid"/>
                <a:miter lim="400000"/>
                <a:headEnd type="none" w="med" len="med"/>
                <a:tailEnd type="triangle" w="med" len="med"/>
              </a:ln>
              <a:effectLst/>
            </p:spPr>
          </p:cxnSp>
          <p:cxnSp>
            <p:nvCxnSpPr>
              <p:cNvPr id="90" name="直線矢印コネクタ 89">
                <a:extLst>
                  <a:ext uri="{FF2B5EF4-FFF2-40B4-BE49-F238E27FC236}">
                    <a16:creationId xmlns:a16="http://schemas.microsoft.com/office/drawing/2014/main" id="{D7B315E9-2B37-B47B-4FE0-8211DFF3EF99}"/>
                  </a:ext>
                </a:extLst>
              </p:cNvPr>
              <p:cNvCxnSpPr>
                <a:cxnSpLocks/>
              </p:cNvCxnSpPr>
              <p:nvPr/>
            </p:nvCxnSpPr>
            <p:spPr>
              <a:xfrm flipV="1">
                <a:off x="8009964" y="5436993"/>
                <a:ext cx="1791232" cy="300"/>
              </a:xfrm>
              <a:prstGeom prst="straightConnector1">
                <a:avLst/>
              </a:prstGeom>
              <a:noFill/>
              <a:ln w="6350" cap="flat">
                <a:solidFill>
                  <a:srgbClr val="FFFFFF">
                    <a:lumMod val="65000"/>
                  </a:srgbClr>
                </a:solidFill>
                <a:prstDash val="solid"/>
                <a:miter lim="400000"/>
                <a:headEnd type="triangle" w="med" len="med"/>
                <a:tailEnd type="none" w="med" len="med"/>
              </a:ln>
              <a:effectLst/>
            </p:spPr>
          </p:cxnSp>
          <p:cxnSp>
            <p:nvCxnSpPr>
              <p:cNvPr id="91" name="直線矢印コネクタ 90">
                <a:extLst>
                  <a:ext uri="{FF2B5EF4-FFF2-40B4-BE49-F238E27FC236}">
                    <a16:creationId xmlns:a16="http://schemas.microsoft.com/office/drawing/2014/main" id="{9A08820B-F420-41CA-2BDB-33B8A004B171}"/>
                  </a:ext>
                </a:extLst>
              </p:cNvPr>
              <p:cNvCxnSpPr>
                <a:cxnSpLocks/>
              </p:cNvCxnSpPr>
              <p:nvPr/>
            </p:nvCxnSpPr>
            <p:spPr>
              <a:xfrm rot="21159809" flipV="1">
                <a:off x="8078743" y="5032472"/>
                <a:ext cx="1628393" cy="300"/>
              </a:xfrm>
              <a:prstGeom prst="straightConnector1">
                <a:avLst/>
              </a:prstGeom>
              <a:noFill/>
              <a:ln w="6350" cap="flat">
                <a:solidFill>
                  <a:srgbClr val="FFFFFF">
                    <a:lumMod val="65000"/>
                  </a:srgbClr>
                </a:solidFill>
                <a:prstDash val="solid"/>
                <a:miter lim="400000"/>
                <a:headEnd type="none" w="med" len="med"/>
                <a:tailEnd type="triangle" w="med" len="med"/>
              </a:ln>
              <a:effectLst/>
            </p:spPr>
          </p:cxnSp>
          <p:cxnSp>
            <p:nvCxnSpPr>
              <p:cNvPr id="92" name="直線矢印コネクタ 91">
                <a:extLst>
                  <a:ext uri="{FF2B5EF4-FFF2-40B4-BE49-F238E27FC236}">
                    <a16:creationId xmlns:a16="http://schemas.microsoft.com/office/drawing/2014/main" id="{9B19C51F-5AB5-4F24-3686-060531BB69DB}"/>
                  </a:ext>
                </a:extLst>
              </p:cNvPr>
              <p:cNvCxnSpPr>
                <a:cxnSpLocks/>
              </p:cNvCxnSpPr>
              <p:nvPr/>
            </p:nvCxnSpPr>
            <p:spPr>
              <a:xfrm rot="21159809" flipV="1">
                <a:off x="8093947" y="5150557"/>
                <a:ext cx="1628393" cy="300"/>
              </a:xfrm>
              <a:prstGeom prst="straightConnector1">
                <a:avLst/>
              </a:prstGeom>
              <a:noFill/>
              <a:ln w="6350" cap="flat">
                <a:solidFill>
                  <a:srgbClr val="FFFFFF">
                    <a:lumMod val="65000"/>
                  </a:srgbClr>
                </a:solidFill>
                <a:prstDash val="solid"/>
                <a:miter lim="400000"/>
                <a:headEnd type="triangle" w="med" len="med"/>
                <a:tailEnd type="none" w="med" len="med"/>
              </a:ln>
              <a:effectLst/>
            </p:spPr>
          </p:cxnSp>
          <p:cxnSp>
            <p:nvCxnSpPr>
              <p:cNvPr id="93" name="直線矢印コネクタ 92">
                <a:extLst>
                  <a:ext uri="{FF2B5EF4-FFF2-40B4-BE49-F238E27FC236}">
                    <a16:creationId xmlns:a16="http://schemas.microsoft.com/office/drawing/2014/main" id="{3CBF28D3-2FDA-F315-3C52-0A2900906FB3}"/>
                  </a:ext>
                </a:extLst>
              </p:cNvPr>
              <p:cNvCxnSpPr>
                <a:cxnSpLocks/>
              </p:cNvCxnSpPr>
              <p:nvPr/>
            </p:nvCxnSpPr>
            <p:spPr>
              <a:xfrm rot="459809" flipV="1">
                <a:off x="8094284" y="5613354"/>
                <a:ext cx="1628393" cy="300"/>
              </a:xfrm>
              <a:prstGeom prst="straightConnector1">
                <a:avLst/>
              </a:prstGeom>
              <a:noFill/>
              <a:ln w="6350" cap="flat">
                <a:solidFill>
                  <a:srgbClr val="FFFFFF">
                    <a:lumMod val="65000"/>
                  </a:srgbClr>
                </a:solidFill>
                <a:prstDash val="solid"/>
                <a:miter lim="400000"/>
                <a:headEnd type="none" w="med" len="med"/>
                <a:tailEnd type="triangle" w="med" len="med"/>
              </a:ln>
              <a:effectLst/>
            </p:spPr>
          </p:cxnSp>
          <p:cxnSp>
            <p:nvCxnSpPr>
              <p:cNvPr id="94" name="直線矢印コネクタ 93">
                <a:extLst>
                  <a:ext uri="{FF2B5EF4-FFF2-40B4-BE49-F238E27FC236}">
                    <a16:creationId xmlns:a16="http://schemas.microsoft.com/office/drawing/2014/main" id="{504622EE-889E-E0DB-0810-375D7979FF40}"/>
                  </a:ext>
                </a:extLst>
              </p:cNvPr>
              <p:cNvCxnSpPr>
                <a:cxnSpLocks/>
              </p:cNvCxnSpPr>
              <p:nvPr/>
            </p:nvCxnSpPr>
            <p:spPr>
              <a:xfrm rot="459809" flipV="1">
                <a:off x="8078406" y="5731349"/>
                <a:ext cx="1628393" cy="300"/>
              </a:xfrm>
              <a:prstGeom prst="straightConnector1">
                <a:avLst/>
              </a:prstGeom>
              <a:noFill/>
              <a:ln w="6350" cap="flat">
                <a:solidFill>
                  <a:srgbClr val="FFFFFF">
                    <a:lumMod val="65000"/>
                  </a:srgbClr>
                </a:solidFill>
                <a:prstDash val="solid"/>
                <a:miter lim="400000"/>
                <a:headEnd type="triangle" w="med" len="med"/>
                <a:tailEnd type="none" w="med" len="med"/>
              </a:ln>
              <a:effectLst/>
            </p:spPr>
          </p:cxnSp>
          <p:cxnSp>
            <p:nvCxnSpPr>
              <p:cNvPr id="95" name="直線矢印コネクタ 94">
                <a:extLst>
                  <a:ext uri="{FF2B5EF4-FFF2-40B4-BE49-F238E27FC236}">
                    <a16:creationId xmlns:a16="http://schemas.microsoft.com/office/drawing/2014/main" id="{1B43627F-ED4E-3D38-A19E-AD9EB99E3CAB}"/>
                  </a:ext>
                </a:extLst>
              </p:cNvPr>
              <p:cNvCxnSpPr>
                <a:cxnSpLocks/>
              </p:cNvCxnSpPr>
              <p:nvPr/>
            </p:nvCxnSpPr>
            <p:spPr>
              <a:xfrm rot="16200000" flipV="1">
                <a:off x="6715618" y="4393654"/>
                <a:ext cx="1480357" cy="300"/>
              </a:xfrm>
              <a:prstGeom prst="straightConnector1">
                <a:avLst/>
              </a:prstGeom>
              <a:noFill/>
              <a:ln w="6350" cap="flat">
                <a:solidFill>
                  <a:srgbClr val="FFFFFF">
                    <a:lumMod val="65000"/>
                  </a:srgbClr>
                </a:solidFill>
                <a:prstDash val="solid"/>
                <a:miter lim="400000"/>
                <a:headEnd type="none" w="med" len="med"/>
                <a:tailEnd type="triangle" w="med" len="med"/>
              </a:ln>
              <a:effectLst/>
            </p:spPr>
          </p:cxnSp>
          <p:cxnSp>
            <p:nvCxnSpPr>
              <p:cNvPr id="96" name="直線矢印コネクタ 95">
                <a:extLst>
                  <a:ext uri="{FF2B5EF4-FFF2-40B4-BE49-F238E27FC236}">
                    <a16:creationId xmlns:a16="http://schemas.microsoft.com/office/drawing/2014/main" id="{2225479F-B27B-F64D-0DD2-16F8CCFF8D8F}"/>
                  </a:ext>
                </a:extLst>
              </p:cNvPr>
              <p:cNvCxnSpPr>
                <a:cxnSpLocks/>
              </p:cNvCxnSpPr>
              <p:nvPr/>
            </p:nvCxnSpPr>
            <p:spPr>
              <a:xfrm rot="16200000" flipV="1">
                <a:off x="6834677" y="4393654"/>
                <a:ext cx="1480357" cy="300"/>
              </a:xfrm>
              <a:prstGeom prst="straightConnector1">
                <a:avLst/>
              </a:prstGeom>
              <a:noFill/>
              <a:ln w="6350" cap="flat">
                <a:solidFill>
                  <a:srgbClr val="FFFFFF">
                    <a:lumMod val="65000"/>
                  </a:srgbClr>
                </a:solidFill>
                <a:prstDash val="solid"/>
                <a:miter lim="400000"/>
                <a:headEnd type="triangle" w="med" len="med"/>
                <a:tailEnd type="none" w="med" len="med"/>
              </a:ln>
              <a:effectLst/>
            </p:spPr>
          </p:cxnSp>
          <p:cxnSp>
            <p:nvCxnSpPr>
              <p:cNvPr id="97" name="直線矢印コネクタ 96">
                <a:extLst>
                  <a:ext uri="{FF2B5EF4-FFF2-40B4-BE49-F238E27FC236}">
                    <a16:creationId xmlns:a16="http://schemas.microsoft.com/office/drawing/2014/main" id="{FDF1C266-8CDA-820D-683E-83DEED42682C}"/>
                  </a:ext>
                </a:extLst>
              </p:cNvPr>
              <p:cNvCxnSpPr>
                <a:cxnSpLocks/>
              </p:cNvCxnSpPr>
              <p:nvPr/>
            </p:nvCxnSpPr>
            <p:spPr>
              <a:xfrm flipV="1">
                <a:off x="6440755" y="3350202"/>
                <a:ext cx="570741" cy="300"/>
              </a:xfrm>
              <a:prstGeom prst="straightConnector1">
                <a:avLst/>
              </a:prstGeom>
              <a:noFill/>
              <a:ln w="6350" cap="flat">
                <a:solidFill>
                  <a:srgbClr val="FFFFFF">
                    <a:lumMod val="65000"/>
                  </a:srgbClr>
                </a:solidFill>
                <a:prstDash val="solid"/>
                <a:miter lim="400000"/>
                <a:headEnd type="none" w="med" len="med"/>
                <a:tailEnd type="triangle" w="med" len="med"/>
              </a:ln>
              <a:effectLst/>
            </p:spPr>
          </p:cxnSp>
          <p:cxnSp>
            <p:nvCxnSpPr>
              <p:cNvPr id="98" name="直線矢印コネクタ 97">
                <a:extLst>
                  <a:ext uri="{FF2B5EF4-FFF2-40B4-BE49-F238E27FC236}">
                    <a16:creationId xmlns:a16="http://schemas.microsoft.com/office/drawing/2014/main" id="{9408C029-3060-C11D-A1C2-81B605F80681}"/>
                  </a:ext>
                </a:extLst>
              </p:cNvPr>
              <p:cNvCxnSpPr>
                <a:cxnSpLocks/>
              </p:cNvCxnSpPr>
              <p:nvPr/>
            </p:nvCxnSpPr>
            <p:spPr>
              <a:xfrm flipV="1">
                <a:off x="6440755" y="3469261"/>
                <a:ext cx="570741" cy="300"/>
              </a:xfrm>
              <a:prstGeom prst="straightConnector1">
                <a:avLst/>
              </a:prstGeom>
              <a:noFill/>
              <a:ln w="6350" cap="flat">
                <a:solidFill>
                  <a:srgbClr val="FFFFFF">
                    <a:lumMod val="65000"/>
                  </a:srgbClr>
                </a:solidFill>
                <a:prstDash val="solid"/>
                <a:miter lim="400000"/>
                <a:headEnd type="triangle" w="med" len="med"/>
                <a:tailEnd type="none" w="med" len="med"/>
              </a:ln>
              <a:effectLst/>
            </p:spPr>
          </p:cxnSp>
          <p:sp>
            <p:nvSpPr>
              <p:cNvPr id="99" name="正方形/長方形 98">
                <a:extLst>
                  <a:ext uri="{FF2B5EF4-FFF2-40B4-BE49-F238E27FC236}">
                    <a16:creationId xmlns:a16="http://schemas.microsoft.com/office/drawing/2014/main" id="{EE5D59E9-997A-15B3-5E1B-3088A92D924B}"/>
                  </a:ext>
                </a:extLst>
              </p:cNvPr>
              <p:cNvSpPr/>
              <p:nvPr/>
            </p:nvSpPr>
            <p:spPr>
              <a:xfrm>
                <a:off x="6940109" y="3210620"/>
                <a:ext cx="1150432" cy="401101"/>
              </a:xfrm>
              <a:prstGeom prst="rect">
                <a:avLst/>
              </a:prstGeom>
              <a:noFill/>
              <a:ln w="19050" cap="flat" cmpd="sng" algn="ctr">
                <a:solidFill>
                  <a:srgbClr val="FF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Tx/>
                  <a:buNone/>
                  <a:tabLst/>
                  <a:defRPr/>
                </a:pPr>
                <a:endParaRPr kumimoji="0" lang="en-US" altLang="ja-JP"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sym typeface="Arial"/>
                </a:endParaRPr>
              </a:p>
            </p:txBody>
          </p:sp>
          <p:sp>
            <p:nvSpPr>
              <p:cNvPr id="100" name="テキスト ボックス 99">
                <a:extLst>
                  <a:ext uri="{FF2B5EF4-FFF2-40B4-BE49-F238E27FC236}">
                    <a16:creationId xmlns:a16="http://schemas.microsoft.com/office/drawing/2014/main" id="{DA20FD10-C80A-F04B-F188-4F42072EE6B8}"/>
                  </a:ext>
                </a:extLst>
              </p:cNvPr>
              <p:cNvSpPr txBox="1"/>
              <p:nvPr/>
            </p:nvSpPr>
            <p:spPr>
              <a:xfrm>
                <a:off x="8173356" y="3070664"/>
                <a:ext cx="1468597" cy="271869"/>
              </a:xfrm>
              <a:prstGeom prst="rect">
                <a:avLst/>
              </a:prstGeom>
              <a:solidFill>
                <a:srgbClr val="FFFFFF"/>
              </a:solidFill>
              <a:ln w="12700" cap="flat">
                <a:noFill/>
                <a:miter lim="400000"/>
              </a:ln>
              <a:effectLst/>
            </p:spPr>
            <p:txBody>
              <a:bodyPr rot="0" spcFirstLastPara="1" vertOverflow="overflow" horzOverflow="overflow" vert="horz" wrap="square" lIns="50800" tIns="50800" rIns="50800" bIns="50800" numCol="1" spcCol="38100" rtlCol="0" anchor="ctr">
                <a:spAutoFit/>
              </a:bodyPr>
              <a:lstStyle/>
              <a:p>
                <a:pPr marL="0" marR="0" lvl="0" indent="0" algn="ctr" defTabSz="914400" eaLnBrk="1" fontAlgn="base" latinLnBrk="1" hangingPunct="0">
                  <a:lnSpc>
                    <a:spcPct val="100000"/>
                  </a:lnSpc>
                  <a:spcBef>
                    <a:spcPct val="0"/>
                  </a:spcBef>
                  <a:spcAft>
                    <a:spcPct val="0"/>
                  </a:spcAft>
                  <a:buClrTx/>
                  <a:buSzTx/>
                  <a:buFontTx/>
                  <a:buNone/>
                  <a:tabLst/>
                  <a:defRPr/>
                </a:pPr>
                <a:r>
                  <a:rPr kumimoji="1" lang="ja-JP" altLang="en-US" sz="11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Arial" panose="020B0604020202020204" pitchFamily="34" charset="0"/>
                  </a:rPr>
                  <a:t>指示書 </a:t>
                </a:r>
                <a:r>
                  <a:rPr kumimoji="1" lang="en-US" altLang="ja-JP"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rPr>
                  <a:t>+ Chat</a:t>
                </a:r>
                <a:r>
                  <a:rPr kumimoji="1" lang="ja-JP" altLang="en-US"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rPr>
                  <a:t>履歴</a:t>
                </a:r>
                <a:endParaRPr kumimoji="1" lang="en-US" altLang="ja-JP"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endParaRPr>
              </a:p>
            </p:txBody>
          </p:sp>
          <p:sp>
            <p:nvSpPr>
              <p:cNvPr id="101" name="テキスト ボックス 100">
                <a:extLst>
                  <a:ext uri="{FF2B5EF4-FFF2-40B4-BE49-F238E27FC236}">
                    <a16:creationId xmlns:a16="http://schemas.microsoft.com/office/drawing/2014/main" id="{B6FB5FA0-D527-1A5F-6279-745C226738F7}"/>
                  </a:ext>
                </a:extLst>
              </p:cNvPr>
              <p:cNvSpPr txBox="1"/>
              <p:nvPr/>
            </p:nvSpPr>
            <p:spPr>
              <a:xfrm>
                <a:off x="8173303" y="3496897"/>
                <a:ext cx="1468100" cy="441146"/>
              </a:xfrm>
              <a:prstGeom prst="rect">
                <a:avLst/>
              </a:prstGeom>
              <a:solidFill>
                <a:srgbClr val="FFFFFF"/>
              </a:solidFill>
              <a:ln w="12700" cap="flat">
                <a:noFill/>
                <a:miter lim="400000"/>
              </a:ln>
              <a:effectLst/>
            </p:spPr>
            <p:txBody>
              <a:bodyPr rot="0" spcFirstLastPara="1" vertOverflow="overflow" horzOverflow="overflow" vert="horz" wrap="square" lIns="50800" tIns="50800" rIns="50800" bIns="50800" numCol="1" spcCol="38100" rtlCol="0" anchor="ctr">
                <a:spAutoFit/>
              </a:bodyPr>
              <a:lstStyle/>
              <a:p>
                <a:pPr marL="0" marR="0" lvl="0" indent="0" algn="ctr" defTabSz="914400" eaLnBrk="1" fontAlgn="base" latinLnBrk="1" hangingPunct="0">
                  <a:lnSpc>
                    <a:spcPct val="100000"/>
                  </a:lnSpc>
                  <a:spcBef>
                    <a:spcPct val="0"/>
                  </a:spcBef>
                  <a:spcAft>
                    <a:spcPct val="0"/>
                  </a:spcAft>
                  <a:buClrTx/>
                  <a:buSzTx/>
                  <a:buFontTx/>
                  <a:buNone/>
                  <a:tabLst/>
                  <a:defRPr/>
                </a:pPr>
                <a:r>
                  <a:rPr kumimoji="1" lang="ja-JP" altLang="en-US"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rPr>
                  <a:t>ユーザーへの回答 </a:t>
                </a:r>
                <a:r>
                  <a:rPr kumimoji="1" lang="en-US" altLang="ja-JP"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rPr>
                  <a:t>or</a:t>
                </a:r>
              </a:p>
              <a:p>
                <a:pPr marL="0" marR="0" lvl="0" indent="0" algn="ctr" defTabSz="914400" eaLnBrk="1" fontAlgn="base" latinLnBrk="1" hangingPunct="0">
                  <a:lnSpc>
                    <a:spcPct val="100000"/>
                  </a:lnSpc>
                  <a:spcBef>
                    <a:spcPct val="0"/>
                  </a:spcBef>
                  <a:spcAft>
                    <a:spcPct val="0"/>
                  </a:spcAft>
                  <a:buClrTx/>
                  <a:buSzTx/>
                  <a:buFontTx/>
                  <a:buNone/>
                  <a:tabLst/>
                  <a:defRPr/>
                </a:pPr>
                <a:r>
                  <a:rPr kumimoji="1" lang="en-US" altLang="ja-JP" sz="11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Arial" panose="020B0604020202020204" pitchFamily="34" charset="0"/>
                  </a:rPr>
                  <a:t>Function Calling</a:t>
                </a:r>
              </a:p>
            </p:txBody>
          </p:sp>
          <p:sp>
            <p:nvSpPr>
              <p:cNvPr id="102" name="正方形/長方形 101">
                <a:extLst>
                  <a:ext uri="{FF2B5EF4-FFF2-40B4-BE49-F238E27FC236}">
                    <a16:creationId xmlns:a16="http://schemas.microsoft.com/office/drawing/2014/main" id="{EC36536F-904F-2F64-D148-CB0CECBBBFBE}"/>
                  </a:ext>
                </a:extLst>
              </p:cNvPr>
              <p:cNvSpPr/>
              <p:nvPr/>
            </p:nvSpPr>
            <p:spPr>
              <a:xfrm>
                <a:off x="6940109" y="5180921"/>
                <a:ext cx="1150432" cy="401101"/>
              </a:xfrm>
              <a:prstGeom prst="rect">
                <a:avLst/>
              </a:prstGeom>
              <a:noFill/>
              <a:ln w="19050" cap="flat" cmpd="sng" algn="ctr">
                <a:solidFill>
                  <a:srgbClr val="FF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Tx/>
                  <a:buNone/>
                  <a:tabLst/>
                  <a:defRPr/>
                </a:pPr>
                <a:endParaRPr kumimoji="0" lang="en-US" altLang="ja-JP"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sym typeface="Arial"/>
                </a:endParaRPr>
              </a:p>
            </p:txBody>
          </p:sp>
          <p:cxnSp>
            <p:nvCxnSpPr>
              <p:cNvPr id="103" name="直線矢印コネクタ 102">
                <a:extLst>
                  <a:ext uri="{FF2B5EF4-FFF2-40B4-BE49-F238E27FC236}">
                    <a16:creationId xmlns:a16="http://schemas.microsoft.com/office/drawing/2014/main" id="{17774292-4CF3-6FBF-EAB4-E3F629C5D133}"/>
                  </a:ext>
                </a:extLst>
              </p:cNvPr>
              <p:cNvCxnSpPr>
                <a:cxnSpLocks/>
                <a:endCxn id="101" idx="2"/>
              </p:cNvCxnSpPr>
              <p:nvPr/>
            </p:nvCxnSpPr>
            <p:spPr>
              <a:xfrm flipV="1">
                <a:off x="7880817" y="3938043"/>
                <a:ext cx="1026536" cy="1161648"/>
              </a:xfrm>
              <a:prstGeom prst="straightConnector1">
                <a:avLst/>
              </a:prstGeom>
              <a:noFill/>
              <a:ln w="19050" cap="flat" cmpd="sng" algn="ctr">
                <a:solidFill>
                  <a:srgbClr val="FF0000"/>
                </a:solidFill>
                <a:prstDash val="dash"/>
                <a:headEnd type="triangle"/>
              </a:ln>
              <a:effectLst/>
            </p:spPr>
          </p:cxnSp>
          <p:sp>
            <p:nvSpPr>
              <p:cNvPr id="104" name="テキスト ボックス 103">
                <a:extLst>
                  <a:ext uri="{FF2B5EF4-FFF2-40B4-BE49-F238E27FC236}">
                    <a16:creationId xmlns:a16="http://schemas.microsoft.com/office/drawing/2014/main" id="{3397EA3A-3A0E-BBE7-BC25-5E35DFCB131E}"/>
                  </a:ext>
                </a:extLst>
              </p:cNvPr>
              <p:cNvSpPr txBox="1"/>
              <p:nvPr/>
            </p:nvSpPr>
            <p:spPr>
              <a:xfrm>
                <a:off x="7873090" y="4294207"/>
                <a:ext cx="1003071" cy="271869"/>
              </a:xfrm>
              <a:prstGeom prst="rect">
                <a:avLst/>
              </a:prstGeom>
              <a:solidFill>
                <a:srgbClr val="FFFFFF"/>
              </a:solidFill>
              <a:ln w="12700" cap="flat">
                <a:noFill/>
                <a:miter lim="400000"/>
              </a:ln>
              <a:effectLst/>
            </p:spPr>
            <p:txBody>
              <a:bodyPr rot="0" spcFirstLastPara="1" vertOverflow="overflow" horzOverflow="overflow" vert="horz" wrap="square" lIns="50800" tIns="50800" rIns="50800" bIns="50800" numCol="1" spcCol="38100" rtlCol="0" anchor="ctr">
                <a:spAutoFit/>
              </a:bodyPr>
              <a:lstStyle/>
              <a:p>
                <a:pPr marL="0" marR="0" lvl="0" indent="0" algn="ctr" defTabSz="914400" eaLnBrk="1" fontAlgn="base" latinLnBrk="1" hangingPunct="0">
                  <a:lnSpc>
                    <a:spcPct val="100000"/>
                  </a:lnSpc>
                  <a:spcBef>
                    <a:spcPct val="0"/>
                  </a:spcBef>
                  <a:spcAft>
                    <a:spcPct val="0"/>
                  </a:spcAft>
                  <a:buClrTx/>
                  <a:buSzTx/>
                  <a:buFontTx/>
                  <a:buNone/>
                  <a:tabLst/>
                  <a:defRPr/>
                </a:pPr>
                <a:r>
                  <a:rPr kumimoji="1" lang="ja-JP" altLang="en-US" sz="11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Arial" panose="020B0604020202020204" pitchFamily="34" charset="0"/>
                  </a:rPr>
                  <a:t>実行</a:t>
                </a:r>
                <a:r>
                  <a:rPr kumimoji="1" lang="en-US" altLang="ja-JP" sz="11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Arial" panose="020B0604020202020204" pitchFamily="34" charset="0"/>
                  </a:rPr>
                  <a:t>API</a:t>
                </a:r>
                <a:r>
                  <a:rPr kumimoji="1" lang="ja-JP" altLang="en-US" sz="11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Arial" panose="020B0604020202020204" pitchFamily="34" charset="0"/>
                  </a:rPr>
                  <a:t>判断</a:t>
                </a:r>
                <a:endParaRPr kumimoji="1" lang="en-US" altLang="ja-JP" sz="11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endParaRPr>
              </a:p>
            </p:txBody>
          </p:sp>
        </p:grpSp>
        <p:sp>
          <p:nvSpPr>
            <p:cNvPr id="105" name="吹き出し: 四角形 104">
              <a:extLst>
                <a:ext uri="{FF2B5EF4-FFF2-40B4-BE49-F238E27FC236}">
                  <a16:creationId xmlns:a16="http://schemas.microsoft.com/office/drawing/2014/main" id="{3634BF70-7932-1ED8-14E8-2A69A61529A0}"/>
                </a:ext>
              </a:extLst>
            </p:cNvPr>
            <p:cNvSpPr/>
            <p:nvPr/>
          </p:nvSpPr>
          <p:spPr bwMode="auto">
            <a:xfrm>
              <a:off x="5943600" y="3802248"/>
              <a:ext cx="914400" cy="401768"/>
            </a:xfrm>
            <a:prstGeom prst="wedgeRectCallout">
              <a:avLst>
                <a:gd name="adj1" fmla="val 39805"/>
                <a:gd name="adj2" fmla="val -77931"/>
              </a:avLst>
            </a:prstGeom>
            <a:solidFill>
              <a:srgbClr val="FEECFE"/>
            </a:solidFill>
            <a:ln w="19050" cap="flat" cmpd="sng" algn="ctr">
              <a:solidFill>
                <a:srgbClr val="FF0000"/>
              </a:solidFill>
              <a:prstDash val="dash"/>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algn="ctr" defTabSz="914400"/>
              <a:r>
                <a:rPr lang="en-US" altLang="ja-JP" sz="1100" kern="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AI</a:t>
              </a:r>
              <a:r>
                <a:rPr lang="ja-JP" altLang="en-US" sz="1100" kern="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エージェント</a:t>
              </a:r>
              <a:br>
                <a:rPr lang="en-US" altLang="ja-JP" sz="1100" kern="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1100" kern="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の開発キット</a:t>
              </a:r>
            </a:p>
          </p:txBody>
        </p:sp>
        <p:sp>
          <p:nvSpPr>
            <p:cNvPr id="106" name="吹き出し: 四角形 105">
              <a:extLst>
                <a:ext uri="{FF2B5EF4-FFF2-40B4-BE49-F238E27FC236}">
                  <a16:creationId xmlns:a16="http://schemas.microsoft.com/office/drawing/2014/main" id="{B355071D-FDAE-B4BA-05F9-92B4EEDE8BEA}"/>
                </a:ext>
              </a:extLst>
            </p:cNvPr>
            <p:cNvSpPr/>
            <p:nvPr/>
          </p:nvSpPr>
          <p:spPr bwMode="auto">
            <a:xfrm>
              <a:off x="5943600" y="5767440"/>
              <a:ext cx="914400" cy="401768"/>
            </a:xfrm>
            <a:prstGeom prst="wedgeRectCallout">
              <a:avLst>
                <a:gd name="adj1" fmla="val 39805"/>
                <a:gd name="adj2" fmla="val -77931"/>
              </a:avLst>
            </a:prstGeom>
            <a:solidFill>
              <a:srgbClr val="FEECFE"/>
            </a:solidFill>
            <a:ln w="19050" cap="flat" cmpd="sng" algn="ctr">
              <a:solidFill>
                <a:srgbClr val="FF0000"/>
              </a:solidFill>
              <a:prstDash val="dash"/>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algn="ctr" defTabSz="914400"/>
              <a:r>
                <a:rPr lang="ja-JP" altLang="en-US" sz="1100" kern="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外部</a:t>
              </a:r>
              <a:r>
                <a:rPr lang="en-US" altLang="ja-JP" sz="1100" kern="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API</a:t>
              </a:r>
              <a:r>
                <a:rPr lang="ja-JP" altLang="en-US" sz="1100" kern="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の</a:t>
              </a:r>
              <a:br>
                <a:rPr lang="en-US" altLang="ja-JP" sz="1100" kern="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1100" kern="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処理定義</a:t>
              </a:r>
            </a:p>
          </p:txBody>
        </p:sp>
      </p:grpSp>
      <p:sp>
        <p:nvSpPr>
          <p:cNvPr id="3" name="スライド番号プレースホルダー 3">
            <a:extLst>
              <a:ext uri="{FF2B5EF4-FFF2-40B4-BE49-F238E27FC236}">
                <a16:creationId xmlns:a16="http://schemas.microsoft.com/office/drawing/2014/main" id="{BAF4685F-7330-89C2-77D9-1A918FD9EF96}"/>
              </a:ext>
            </a:extLst>
          </p:cNvPr>
          <p:cNvSpPr txBox="1">
            <a:spLocks/>
          </p:cNvSpPr>
          <p:nvPr/>
        </p:nvSpPr>
        <p:spPr>
          <a:xfrm>
            <a:off x="4804833" y="6453188"/>
            <a:ext cx="2540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323E333F-0F6C-4FC7-A7F3-F21A7CDFE59D}" type="slidenum">
              <a:rPr lang="en-US" altLang="ja-JP" smtClean="0"/>
              <a:pPr algn="ctr">
                <a:defRPr/>
              </a:pPr>
              <a:t>14</a:t>
            </a:fld>
            <a:endParaRPr lang="en-US" altLang="ja-JP"/>
          </a:p>
        </p:txBody>
      </p:sp>
    </p:spTree>
    <p:extLst>
      <p:ext uri="{BB962C8B-B14F-4D97-AF65-F5344CB8AC3E}">
        <p14:creationId xmlns:p14="http://schemas.microsoft.com/office/powerpoint/2010/main" val="310045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2970B-F933-DF4E-97CB-A1BFFC33F6CA}"/>
            </a:ext>
          </a:extLst>
        </p:cNvPr>
        <p:cNvGrpSpPr/>
        <p:nvPr/>
      </p:nvGrpSpPr>
      <p:grpSpPr>
        <a:xfrm>
          <a:off x="0" y="0"/>
          <a:ext cx="0" cy="0"/>
          <a:chOff x="0" y="0"/>
          <a:chExt cx="0" cy="0"/>
        </a:xfrm>
      </p:grpSpPr>
      <p:sp>
        <p:nvSpPr>
          <p:cNvPr id="2" name="タイトル 2">
            <a:extLst>
              <a:ext uri="{FF2B5EF4-FFF2-40B4-BE49-F238E27FC236}">
                <a16:creationId xmlns:a16="http://schemas.microsoft.com/office/drawing/2014/main" id="{78678A3D-82BB-3FF2-CAA4-4858166840F5}"/>
              </a:ext>
            </a:extLst>
          </p:cNvPr>
          <p:cNvSpPr txBox="1">
            <a:spLocks/>
          </p:cNvSpPr>
          <p:nvPr/>
        </p:nvSpPr>
        <p:spPr bwMode="auto">
          <a:xfrm>
            <a:off x="203200" y="152403"/>
            <a:ext cx="11480800" cy="379413"/>
          </a:xfrm>
          <a:prstGeom prst="rect">
            <a:avLst/>
          </a:prstGeom>
          <a:noFill/>
          <a:ln w="9525">
            <a:noFill/>
            <a:miter lim="800000"/>
            <a:headEnd/>
            <a:tailEnd/>
          </a:ln>
        </p:spPr>
        <p:txBody>
          <a:bodyPr vert="horz" wrap="square" lIns="87916" tIns="43958" rIns="87916" bIns="43958" numCol="1" anchor="ctr" anchorCtr="0" compatLnSpc="1">
            <a:prstTxWarp prst="textNoShape">
              <a:avLst/>
            </a:prstTxWarp>
          </a:bodyPr>
          <a:lstStyle>
            <a:lvl1pPr algn="l" defTabSz="879475" rtl="0" eaLnBrk="1" fontAlgn="base" hangingPunct="1">
              <a:spcBef>
                <a:spcPct val="0"/>
              </a:spcBef>
              <a:spcAft>
                <a:spcPct val="0"/>
              </a:spcAft>
              <a:defRPr kumimoji="1"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2pPr>
            <a:lvl3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3pPr>
            <a:lvl4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4pPr>
            <a:lvl5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5pPr>
            <a:lvl6pPr marL="4572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6pPr>
            <a:lvl7pPr marL="9144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7pPr>
            <a:lvl8pPr marL="13716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8pPr>
            <a:lvl9pPr marL="18288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9pPr>
          </a:lstStyle>
          <a:p>
            <a:pPr lvl="0">
              <a:defRPr/>
            </a:pPr>
            <a:r>
              <a:rPr lang="ja-JP" altLang="en-US" kern="0" dirty="0">
                <a:solidFill>
                  <a:srgbClr val="000000">
                    <a:lumMod val="65000"/>
                    <a:lumOff val="35000"/>
                  </a:srgbClr>
                </a:solidFill>
              </a:rPr>
              <a:t>フルスクラッチ開発による</a:t>
            </a:r>
            <a:r>
              <a:rPr lang="en-US" altLang="ja-JP" kern="0" dirty="0">
                <a:solidFill>
                  <a:srgbClr val="000000">
                    <a:lumMod val="65000"/>
                    <a:lumOff val="35000"/>
                  </a:srgbClr>
                </a:solidFill>
              </a:rPr>
              <a:t>AI</a:t>
            </a:r>
            <a:r>
              <a:rPr lang="ja-JP" altLang="en-US" kern="0" dirty="0">
                <a:solidFill>
                  <a:srgbClr val="000000">
                    <a:lumMod val="65000"/>
                    <a:lumOff val="35000"/>
                  </a:srgbClr>
                </a:solidFill>
              </a:rPr>
              <a:t>エージェントデモ</a:t>
            </a:r>
          </a:p>
        </p:txBody>
      </p:sp>
      <p:sp>
        <p:nvSpPr>
          <p:cNvPr id="4" name="コンテンツ プレースホルダー 1">
            <a:extLst>
              <a:ext uri="{FF2B5EF4-FFF2-40B4-BE49-F238E27FC236}">
                <a16:creationId xmlns:a16="http://schemas.microsoft.com/office/drawing/2014/main" id="{782A36F3-D9F7-8BCB-BCCC-C2A0346D7809}"/>
              </a:ext>
            </a:extLst>
          </p:cNvPr>
          <p:cNvSpPr txBox="1">
            <a:spLocks/>
          </p:cNvSpPr>
          <p:nvPr/>
        </p:nvSpPr>
        <p:spPr bwMode="auto">
          <a:xfrm>
            <a:off x="336521" y="692699"/>
            <a:ext cx="11525251" cy="10074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pPr marL="0" marR="0" lvl="0" indent="0" algn="l" defTabSz="879475" rtl="0" eaLnBrk="1" fontAlgn="base" latinLnBrk="0" hangingPunct="1">
              <a:lnSpc>
                <a:spcPct val="100000"/>
              </a:lnSpc>
              <a:spcBef>
                <a:spcPct val="20000"/>
              </a:spcBef>
              <a:spcAft>
                <a:spcPct val="0"/>
              </a:spcAft>
              <a:buClr>
                <a:srgbClr val="3333CC"/>
              </a:buClr>
              <a:buSzTx/>
              <a:buNone/>
              <a:tabLst/>
              <a:defRPr/>
            </a:pPr>
            <a:r>
              <a:rPr lang="en-US" altLang="ja-JP" sz="2000" kern="0" dirty="0">
                <a:solidFill>
                  <a:srgbClr val="000000">
                    <a:lumMod val="65000"/>
                    <a:lumOff val="35000"/>
                  </a:srgbClr>
                </a:solidFill>
              </a:rPr>
              <a:t>Concur</a:t>
            </a:r>
            <a:r>
              <a:rPr lang="ja-JP" altLang="en-US" sz="2000" kern="0" dirty="0">
                <a:solidFill>
                  <a:srgbClr val="000000">
                    <a:lumMod val="65000"/>
                    <a:lumOff val="35000"/>
                  </a:srgbClr>
                </a:solidFill>
              </a:rPr>
              <a:t>の経費精算チャットのプロトは以下の通り。</a:t>
            </a:r>
            <a:endParaRPr kumimoji="1" lang="en-US" altLang="ja-JP"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5" name="スライド番号プレースホルダー 3">
            <a:extLst>
              <a:ext uri="{FF2B5EF4-FFF2-40B4-BE49-F238E27FC236}">
                <a16:creationId xmlns:a16="http://schemas.microsoft.com/office/drawing/2014/main" id="{6969842A-8F87-A712-59E1-5D2466D21ED9}"/>
              </a:ext>
            </a:extLst>
          </p:cNvPr>
          <p:cNvSpPr txBox="1">
            <a:spLocks/>
          </p:cNvSpPr>
          <p:nvPr/>
        </p:nvSpPr>
        <p:spPr>
          <a:xfrm>
            <a:off x="4804833" y="6453188"/>
            <a:ext cx="2540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323E333F-0F6C-4FC7-A7F3-F21A7CDFE59D}" type="slidenum">
              <a:rPr lang="en-US" altLang="ja-JP" smtClean="0"/>
              <a:pPr algn="ctr">
                <a:defRPr/>
              </a:pPr>
              <a:t>15</a:t>
            </a:fld>
            <a:endParaRPr lang="en-US" altLang="ja-JP"/>
          </a:p>
        </p:txBody>
      </p:sp>
      <p:pic>
        <p:nvPicPr>
          <p:cNvPr id="7" name="図 6">
            <a:extLst>
              <a:ext uri="{FF2B5EF4-FFF2-40B4-BE49-F238E27FC236}">
                <a16:creationId xmlns:a16="http://schemas.microsoft.com/office/drawing/2014/main" id="{B328CA7A-AA70-337F-2795-C677B8BD890C}"/>
              </a:ext>
            </a:extLst>
          </p:cNvPr>
          <p:cNvPicPr>
            <a:picLocks noChangeAspect="1"/>
          </p:cNvPicPr>
          <p:nvPr/>
        </p:nvPicPr>
        <p:blipFill>
          <a:blip r:embed="rId2"/>
          <a:stretch>
            <a:fillRect/>
          </a:stretch>
        </p:blipFill>
        <p:spPr>
          <a:xfrm>
            <a:off x="1061545" y="1549297"/>
            <a:ext cx="10068910" cy="4403827"/>
          </a:xfrm>
          <a:prstGeom prst="rect">
            <a:avLst/>
          </a:prstGeom>
        </p:spPr>
      </p:pic>
    </p:spTree>
    <p:extLst>
      <p:ext uri="{BB962C8B-B14F-4D97-AF65-F5344CB8AC3E}">
        <p14:creationId xmlns:p14="http://schemas.microsoft.com/office/powerpoint/2010/main" val="3963992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2970B-F933-DF4E-97CB-A1BFFC33F6CA}"/>
            </a:ext>
          </a:extLst>
        </p:cNvPr>
        <p:cNvGrpSpPr/>
        <p:nvPr/>
      </p:nvGrpSpPr>
      <p:grpSpPr>
        <a:xfrm>
          <a:off x="0" y="0"/>
          <a:ext cx="0" cy="0"/>
          <a:chOff x="0" y="0"/>
          <a:chExt cx="0" cy="0"/>
        </a:xfrm>
      </p:grpSpPr>
      <p:sp>
        <p:nvSpPr>
          <p:cNvPr id="2" name="タイトル 2">
            <a:extLst>
              <a:ext uri="{FF2B5EF4-FFF2-40B4-BE49-F238E27FC236}">
                <a16:creationId xmlns:a16="http://schemas.microsoft.com/office/drawing/2014/main" id="{78678A3D-82BB-3FF2-CAA4-4858166840F5}"/>
              </a:ext>
            </a:extLst>
          </p:cNvPr>
          <p:cNvSpPr txBox="1">
            <a:spLocks/>
          </p:cNvSpPr>
          <p:nvPr/>
        </p:nvSpPr>
        <p:spPr bwMode="auto">
          <a:xfrm>
            <a:off x="203200" y="152403"/>
            <a:ext cx="11480800" cy="379413"/>
          </a:xfrm>
          <a:prstGeom prst="rect">
            <a:avLst/>
          </a:prstGeom>
          <a:noFill/>
          <a:ln w="9525">
            <a:noFill/>
            <a:miter lim="800000"/>
            <a:headEnd/>
            <a:tailEnd/>
          </a:ln>
        </p:spPr>
        <p:txBody>
          <a:bodyPr vert="horz" wrap="square" lIns="87916" tIns="43958" rIns="87916" bIns="43958" numCol="1" anchor="ctr" anchorCtr="0" compatLnSpc="1">
            <a:prstTxWarp prst="textNoShape">
              <a:avLst/>
            </a:prstTxWarp>
          </a:bodyPr>
          <a:lstStyle>
            <a:lvl1pPr algn="l" defTabSz="879475" rtl="0" eaLnBrk="1" fontAlgn="base" hangingPunct="1">
              <a:spcBef>
                <a:spcPct val="0"/>
              </a:spcBef>
              <a:spcAft>
                <a:spcPct val="0"/>
              </a:spcAft>
              <a:defRPr kumimoji="1"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2pPr>
            <a:lvl3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3pPr>
            <a:lvl4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4pPr>
            <a:lvl5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5pPr>
            <a:lvl6pPr marL="4572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6pPr>
            <a:lvl7pPr marL="9144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7pPr>
            <a:lvl8pPr marL="13716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8pPr>
            <a:lvl9pPr marL="18288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9pPr>
          </a:lstStyle>
          <a:p>
            <a:pPr marL="0" marR="0" lvl="0" indent="0" algn="l" defTabSz="879475" rtl="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AI</a:t>
            </a: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エージェントのフルスクラッチ開発の難点</a:t>
            </a:r>
          </a:p>
        </p:txBody>
      </p:sp>
      <p:grpSp>
        <p:nvGrpSpPr>
          <p:cNvPr id="14" name="グループ化 13">
            <a:extLst>
              <a:ext uri="{FF2B5EF4-FFF2-40B4-BE49-F238E27FC236}">
                <a16:creationId xmlns:a16="http://schemas.microsoft.com/office/drawing/2014/main" id="{2CD944FD-F43A-B0D7-577A-5AE5C93F5B0B}"/>
              </a:ext>
            </a:extLst>
          </p:cNvPr>
          <p:cNvGrpSpPr/>
          <p:nvPr/>
        </p:nvGrpSpPr>
        <p:grpSpPr>
          <a:xfrm>
            <a:off x="677334" y="1552580"/>
            <a:ext cx="10837333" cy="4952995"/>
            <a:chOff x="677334" y="1552580"/>
            <a:chExt cx="10837333" cy="4952995"/>
          </a:xfrm>
        </p:grpSpPr>
        <p:grpSp>
          <p:nvGrpSpPr>
            <p:cNvPr id="12" name="グループ化 11">
              <a:extLst>
                <a:ext uri="{FF2B5EF4-FFF2-40B4-BE49-F238E27FC236}">
                  <a16:creationId xmlns:a16="http://schemas.microsoft.com/office/drawing/2014/main" id="{EE44D065-AEE5-536E-E743-2ED51A62ACB5}"/>
                </a:ext>
              </a:extLst>
            </p:cNvPr>
            <p:cNvGrpSpPr/>
            <p:nvPr/>
          </p:nvGrpSpPr>
          <p:grpSpPr>
            <a:xfrm>
              <a:off x="677334" y="1552580"/>
              <a:ext cx="10837333" cy="2095495"/>
              <a:chOff x="677334" y="1552580"/>
              <a:chExt cx="10837333" cy="2095495"/>
            </a:xfrm>
          </p:grpSpPr>
          <p:sp>
            <p:nvSpPr>
              <p:cNvPr id="6" name="正方形/長方形 5">
                <a:extLst>
                  <a:ext uri="{FF2B5EF4-FFF2-40B4-BE49-F238E27FC236}">
                    <a16:creationId xmlns:a16="http://schemas.microsoft.com/office/drawing/2014/main" id="{3FFB6885-BCBC-D821-83C7-4CA7A5D351C4}"/>
                  </a:ext>
                </a:extLst>
              </p:cNvPr>
              <p:cNvSpPr/>
              <p:nvPr/>
            </p:nvSpPr>
            <p:spPr>
              <a:xfrm>
                <a:off x="677334" y="1552580"/>
                <a:ext cx="1372271" cy="2095495"/>
              </a:xfrm>
              <a:prstGeom prst="rect">
                <a:avLst/>
              </a:prstGeom>
              <a:solidFill>
                <a:srgbClr val="D9D9D9"/>
              </a:solidFill>
              <a:ln w="6350" cap="flat" cmpd="sng" algn="ctr">
                <a:noFill/>
                <a:prstDash val="solid"/>
                <a:miter lim="800000"/>
              </a:ln>
              <a:effectLst/>
            </p:spPr>
            <p:txBody>
              <a:bodyPr rtlCol="0" anchor="ctr"/>
              <a:lstStyle/>
              <a:p>
                <a:pPr algn="ctr" defTabSz="914400">
                  <a:defRPr/>
                </a:pPr>
                <a:r>
                  <a:rPr kumimoji="1" lang="ja-JP" altLang="en-US" sz="2000" b="1" kern="0" dirty="0">
                    <a:solidFill>
                      <a:schemeClr val="tx1">
                        <a:lumMod val="65000"/>
                        <a:lumOff val="35000"/>
                      </a:schemeClr>
                    </a:solidFill>
                    <a:latin typeface="Meiryo UI" panose="020B0604030504040204" pitchFamily="50" charset="-128"/>
                    <a:ea typeface="Meiryo UI" panose="020B0604030504040204" pitchFamily="50" charset="-128"/>
                  </a:rPr>
                  <a:t>課題</a:t>
                </a:r>
                <a:endParaRPr kumimoji="1" lang="en-US" altLang="ja-JP" sz="2000" b="1" kern="0"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8D04979C-1AB2-FDB1-321E-B911A085A226}"/>
                  </a:ext>
                </a:extLst>
              </p:cNvPr>
              <p:cNvSpPr/>
              <p:nvPr/>
            </p:nvSpPr>
            <p:spPr>
              <a:xfrm>
                <a:off x="2204924" y="1552580"/>
                <a:ext cx="9309743" cy="2095495"/>
              </a:xfrm>
              <a:prstGeom prst="rect">
                <a:avLst/>
              </a:prstGeom>
              <a:noFill/>
              <a:ln w="6350" cap="flat" cmpd="sng" algn="ctr">
                <a:solidFill>
                  <a:srgbClr val="000000">
                    <a:lumMod val="65000"/>
                    <a:lumOff val="35000"/>
                  </a:srgbClr>
                </a:solidFill>
                <a:prstDash val="solid"/>
                <a:miter lim="800000"/>
              </a:ln>
              <a:effectLst/>
            </p:spPr>
            <p:txBody>
              <a:bodyPr rtlCol="0" anchor="ctr"/>
              <a:lstStyle/>
              <a:p>
                <a:pPr marR="0" lvl="0" defTabSz="914400" eaLnBrk="1" fontAlgn="auto" latinLnBrk="0" hangingPunct="1">
                  <a:lnSpc>
                    <a:spcPct val="100000"/>
                  </a:lnSpc>
                  <a:spcBef>
                    <a:spcPts val="0"/>
                  </a:spcBef>
                  <a:spcAft>
                    <a:spcPts val="0"/>
                  </a:spcAft>
                  <a:buClrTx/>
                  <a:buSzTx/>
                  <a:tabLst/>
                  <a:defRPr/>
                </a:pPr>
                <a:r>
                  <a:rPr kumimoji="1" lang="ja-JP" altLang="en-US" sz="2000" b="1" i="0" u="sng"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属人化</a:t>
                </a:r>
                <a:endParaRPr kumimoji="1" lang="en-US" altLang="ja-JP" sz="2000" b="1" i="0" u="sng"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コーディングが必須のため、内容がブラックボックス化してしまい、</a:t>
                </a:r>
                <a:br>
                  <a:rPr kumimoji="1" lang="en-US" altLang="ja-JP"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br>
                <a:r>
                  <a:rPr kumimoji="1" lang="ja-JP" altLang="en-US" sz="2000" kern="0" dirty="0">
                    <a:solidFill>
                      <a:srgbClr val="000000">
                        <a:lumMod val="65000"/>
                        <a:lumOff val="35000"/>
                      </a:srgbClr>
                    </a:solidFill>
                    <a:latin typeface="Meiryo UI" panose="020B0604030504040204" pitchFamily="50" charset="-128"/>
                    <a:ea typeface="Meiryo UI" panose="020B0604030504040204" pitchFamily="50" charset="-128"/>
                  </a:rPr>
                  <a:t>変更や修正は開発者に依存しがちになってしまう。</a:t>
                </a:r>
                <a:br>
                  <a:rPr kumimoji="1" lang="en-US" altLang="ja-JP" sz="2000" kern="0" dirty="0">
                    <a:solidFill>
                      <a:srgbClr val="000000">
                        <a:lumMod val="65000"/>
                        <a:lumOff val="35000"/>
                      </a:srgbClr>
                    </a:solidFill>
                    <a:latin typeface="Meiryo UI" panose="020B0604030504040204" pitchFamily="50" charset="-128"/>
                    <a:ea typeface="Meiryo UI" panose="020B0604030504040204" pitchFamily="50" charset="-128"/>
                  </a:rPr>
                </a:br>
                <a:endParaRPr kumimoji="1" lang="en-US" altLang="ja-JP" sz="2000" kern="0" dirty="0">
                  <a:solidFill>
                    <a:srgbClr val="000000">
                      <a:lumMod val="65000"/>
                      <a:lumOff val="35000"/>
                    </a:srgbClr>
                  </a:solidFill>
                  <a:latin typeface="Meiryo UI" panose="020B0604030504040204" pitchFamily="50" charset="-128"/>
                  <a:ea typeface="Meiryo UI" panose="020B0604030504040204" pitchFamily="50" charset="-128"/>
                </a:endParaRPr>
              </a:p>
              <a:p>
                <a:pPr marR="0" lvl="0" defTabSz="914400" eaLnBrk="1" fontAlgn="auto" latinLnBrk="0" hangingPunct="1">
                  <a:lnSpc>
                    <a:spcPct val="100000"/>
                  </a:lnSpc>
                  <a:spcBef>
                    <a:spcPts val="0"/>
                  </a:spcBef>
                  <a:spcAft>
                    <a:spcPts val="0"/>
                  </a:spcAft>
                  <a:buClrTx/>
                  <a:buSzTx/>
                  <a:tabLst/>
                  <a:defRPr/>
                </a:pPr>
                <a:r>
                  <a:rPr kumimoji="1" lang="en-US" altLang="ja-JP" sz="2000" b="1" i="0" u="sng"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AI</a:t>
                </a:r>
                <a:r>
                  <a:rPr kumimoji="1" lang="ja-JP" altLang="en-US" sz="2000" b="1" i="0" u="sng"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エージェントの管理</a:t>
                </a:r>
                <a:endParaRPr kumimoji="1" lang="en-US" altLang="ja-JP" sz="2000" b="1" i="0" u="sng"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大量の業務プロセスを</a:t>
                </a:r>
                <a:r>
                  <a:rPr kumimoji="1" lang="en-US" altLang="ja-JP"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AI</a:t>
                </a:r>
                <a:r>
                  <a:rPr kumimoji="1" lang="ja-JP" altLang="en-US"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エージェントで置き換えていく際に、管理がしきれなくなる。</a:t>
                </a:r>
                <a:endParaRPr kumimoji="1" lang="en-US" altLang="ja-JP"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p:txBody>
          </p:sp>
        </p:grpSp>
        <p:grpSp>
          <p:nvGrpSpPr>
            <p:cNvPr id="13" name="グループ化 12">
              <a:extLst>
                <a:ext uri="{FF2B5EF4-FFF2-40B4-BE49-F238E27FC236}">
                  <a16:creationId xmlns:a16="http://schemas.microsoft.com/office/drawing/2014/main" id="{CDA4E340-6E2D-0A8D-7793-CB86BFEA742C}"/>
                </a:ext>
              </a:extLst>
            </p:cNvPr>
            <p:cNvGrpSpPr/>
            <p:nvPr/>
          </p:nvGrpSpPr>
          <p:grpSpPr>
            <a:xfrm>
              <a:off x="677334" y="4410080"/>
              <a:ext cx="10837333" cy="2095495"/>
              <a:chOff x="677334" y="4410080"/>
              <a:chExt cx="10837333" cy="2095495"/>
            </a:xfrm>
          </p:grpSpPr>
          <p:sp>
            <p:nvSpPr>
              <p:cNvPr id="8" name="正方形/長方形 7">
                <a:extLst>
                  <a:ext uri="{FF2B5EF4-FFF2-40B4-BE49-F238E27FC236}">
                    <a16:creationId xmlns:a16="http://schemas.microsoft.com/office/drawing/2014/main" id="{43FEAF80-224C-4F01-C47F-2DC7812C5995}"/>
                  </a:ext>
                </a:extLst>
              </p:cNvPr>
              <p:cNvSpPr/>
              <p:nvPr/>
            </p:nvSpPr>
            <p:spPr>
              <a:xfrm>
                <a:off x="677334" y="4410080"/>
                <a:ext cx="1372271" cy="2095495"/>
              </a:xfrm>
              <a:prstGeom prst="rect">
                <a:avLst/>
              </a:prstGeom>
              <a:solidFill>
                <a:srgbClr val="FFFFFF">
                  <a:lumMod val="50000"/>
                </a:srgbClr>
              </a:solidFill>
              <a:ln w="6350" cap="flat" cmpd="sng" algn="ctr">
                <a:noFill/>
                <a:prstDash val="solid"/>
                <a:miter lim="800000"/>
              </a:ln>
              <a:effectLst/>
            </p:spPr>
            <p:txBody>
              <a:bodyPr rtlCol="0" anchor="ctr"/>
              <a:lstStyle/>
              <a:p>
                <a:pPr algn="ctr" defTabSz="914400">
                  <a:defRPr/>
                </a:pPr>
                <a:r>
                  <a:rPr kumimoji="1" lang="ja-JP" altLang="en-US" sz="2000" b="1" kern="0" dirty="0">
                    <a:solidFill>
                      <a:srgbClr val="FFFFFF"/>
                    </a:solidFill>
                    <a:latin typeface="Meiryo UI" panose="020B0604030504040204" pitchFamily="50" charset="-128"/>
                    <a:ea typeface="Meiryo UI" panose="020B0604030504040204" pitchFamily="50" charset="-128"/>
                  </a:rPr>
                  <a:t>解決の</a:t>
                </a:r>
                <a:endParaRPr kumimoji="1" lang="en-US" altLang="ja-JP" sz="2000" b="1" kern="0" dirty="0">
                  <a:solidFill>
                    <a:srgbClr val="FFFFFF"/>
                  </a:solidFill>
                  <a:latin typeface="Meiryo UI" panose="020B0604030504040204" pitchFamily="50" charset="-128"/>
                  <a:ea typeface="Meiryo UI" panose="020B0604030504040204" pitchFamily="50" charset="-128"/>
                </a:endParaRPr>
              </a:p>
              <a:p>
                <a:pPr algn="ctr" defTabSz="914400">
                  <a:defRPr/>
                </a:pPr>
                <a:r>
                  <a:rPr kumimoji="1" lang="ja-JP" altLang="en-US" sz="2000" b="1" kern="0" dirty="0">
                    <a:solidFill>
                      <a:srgbClr val="FFFFFF"/>
                    </a:solidFill>
                    <a:latin typeface="Meiryo UI" panose="020B0604030504040204" pitchFamily="50" charset="-128"/>
                    <a:ea typeface="Meiryo UI" panose="020B0604030504040204" pitchFamily="50" charset="-128"/>
                  </a:rPr>
                  <a:t>方向性</a:t>
                </a:r>
                <a:endParaRPr kumimoji="1" lang="en-US" altLang="ja-JP" sz="2000" b="1" kern="0" dirty="0">
                  <a:solidFill>
                    <a:srgbClr val="FFFFFF"/>
                  </a:solidFill>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28765878-6B15-E63D-353F-D1CB0E295721}"/>
                  </a:ext>
                </a:extLst>
              </p:cNvPr>
              <p:cNvSpPr/>
              <p:nvPr/>
            </p:nvSpPr>
            <p:spPr>
              <a:xfrm>
                <a:off x="2204924" y="4410080"/>
                <a:ext cx="9309743" cy="2095495"/>
              </a:xfrm>
              <a:prstGeom prst="rect">
                <a:avLst/>
              </a:prstGeom>
              <a:noFill/>
              <a:ln w="6350" cap="flat" cmpd="sng" algn="ctr">
                <a:solidFill>
                  <a:srgbClr val="000000">
                    <a:lumMod val="65000"/>
                    <a:lumOff val="35000"/>
                  </a:srgbClr>
                </a:solidFill>
                <a:prstDash val="solid"/>
                <a:miter lim="800000"/>
              </a:ln>
              <a:effectLst/>
            </p:spPr>
            <p:txBody>
              <a:bodyPr rtlCol="0" anchor="ctr"/>
              <a:lstStyle/>
              <a:p>
                <a:pPr marR="0" lvl="0" defTabSz="914400" eaLnBrk="1" fontAlgn="auto" latinLnBrk="0" hangingPunct="1">
                  <a:lnSpc>
                    <a:spcPct val="100000"/>
                  </a:lnSpc>
                  <a:spcBef>
                    <a:spcPts val="0"/>
                  </a:spcBef>
                  <a:spcAft>
                    <a:spcPts val="0"/>
                  </a:spcAft>
                  <a:buClrTx/>
                  <a:buSzTx/>
                  <a:tabLst/>
                  <a:defRPr/>
                </a:pPr>
                <a:r>
                  <a:rPr kumimoji="1" lang="en-US" altLang="ja-JP" sz="2000" b="1" i="0" u="sng"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MCP</a:t>
                </a:r>
                <a:r>
                  <a:rPr kumimoji="1" lang="ja-JP" altLang="en-US" sz="2000" b="1" i="0" u="sng"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サービスの活用</a:t>
                </a:r>
                <a:endParaRPr kumimoji="1" lang="en-US" altLang="ja-JP" sz="2000" b="1" i="0" u="sng"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a:p>
                <a:pPr marL="176213" marR="0" lvl="0" indent="-1762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2000" kern="0" dirty="0">
                    <a:solidFill>
                      <a:srgbClr val="000000">
                        <a:lumMod val="65000"/>
                        <a:lumOff val="35000"/>
                      </a:srgbClr>
                    </a:solidFill>
                    <a:latin typeface="Meiryo UI" panose="020B0604030504040204" pitchFamily="50" charset="-128"/>
                    <a:ea typeface="Meiryo UI" panose="020B0604030504040204" pitchFamily="50" charset="-128"/>
                  </a:rPr>
                  <a:t>AI</a:t>
                </a:r>
                <a:r>
                  <a:rPr kumimoji="1" lang="ja-JP" altLang="en-US" sz="2000" kern="0" dirty="0">
                    <a:solidFill>
                      <a:srgbClr val="000000">
                        <a:lumMod val="65000"/>
                        <a:lumOff val="35000"/>
                      </a:srgbClr>
                    </a:solidFill>
                    <a:latin typeface="Meiryo UI" panose="020B0604030504040204" pitchFamily="50" charset="-128"/>
                    <a:ea typeface="Meiryo UI" panose="020B0604030504040204" pitchFamily="50" charset="-128"/>
                  </a:rPr>
                  <a:t>エージェントに特化したローコードツール・サービスを活用し、</a:t>
                </a:r>
                <a:br>
                  <a:rPr kumimoji="1" lang="en-US" altLang="ja-JP" sz="2000" kern="0" dirty="0">
                    <a:solidFill>
                      <a:srgbClr val="000000">
                        <a:lumMod val="65000"/>
                        <a:lumOff val="35000"/>
                      </a:srgbClr>
                    </a:solidFill>
                    <a:latin typeface="Meiryo UI" panose="020B0604030504040204" pitchFamily="50" charset="-128"/>
                    <a:ea typeface="Meiryo UI" panose="020B0604030504040204" pitchFamily="50" charset="-128"/>
                  </a:rPr>
                </a:br>
                <a:r>
                  <a:rPr kumimoji="1" lang="ja-JP" altLang="en-US" sz="2000" kern="0" dirty="0">
                    <a:solidFill>
                      <a:srgbClr val="000000">
                        <a:lumMod val="65000"/>
                        <a:lumOff val="35000"/>
                      </a:srgbClr>
                    </a:solidFill>
                    <a:latin typeface="Meiryo UI" panose="020B0604030504040204" pitchFamily="50" charset="-128"/>
                    <a:ea typeface="Meiryo UI" panose="020B0604030504040204" pitchFamily="50" charset="-128"/>
                  </a:rPr>
                  <a:t>属人化せず、大量の</a:t>
                </a:r>
                <a:r>
                  <a:rPr kumimoji="1" lang="en-US" altLang="ja-JP" sz="2000" kern="0" dirty="0">
                    <a:solidFill>
                      <a:srgbClr val="000000">
                        <a:lumMod val="65000"/>
                        <a:lumOff val="35000"/>
                      </a:srgbClr>
                    </a:solidFill>
                    <a:latin typeface="Meiryo UI" panose="020B0604030504040204" pitchFamily="50" charset="-128"/>
                    <a:ea typeface="Meiryo UI" panose="020B0604030504040204" pitchFamily="50" charset="-128"/>
                  </a:rPr>
                  <a:t>AI</a:t>
                </a:r>
                <a:r>
                  <a:rPr kumimoji="1" lang="ja-JP" altLang="en-US" sz="2000" kern="0" dirty="0">
                    <a:solidFill>
                      <a:srgbClr val="000000">
                        <a:lumMod val="65000"/>
                        <a:lumOff val="35000"/>
                      </a:srgbClr>
                    </a:solidFill>
                    <a:latin typeface="Meiryo UI" panose="020B0604030504040204" pitchFamily="50" charset="-128"/>
                    <a:ea typeface="Meiryo UI" panose="020B0604030504040204" pitchFamily="50" charset="-128"/>
                  </a:rPr>
                  <a:t>エージェントを管理できる汎用的なアーキテクチャを構築する。</a:t>
                </a:r>
                <a:endParaRPr kumimoji="1" lang="en-US" altLang="ja-JP"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p:txBody>
          </p:sp>
        </p:grpSp>
        <p:sp>
          <p:nvSpPr>
            <p:cNvPr id="11" name="二等辺三角形 10">
              <a:extLst>
                <a:ext uri="{FF2B5EF4-FFF2-40B4-BE49-F238E27FC236}">
                  <a16:creationId xmlns:a16="http://schemas.microsoft.com/office/drawing/2014/main" id="{D441BA27-E779-B1DD-798B-201D382A2EC3}"/>
                </a:ext>
              </a:extLst>
            </p:cNvPr>
            <p:cNvSpPr/>
            <p:nvPr/>
          </p:nvSpPr>
          <p:spPr>
            <a:xfrm flipV="1">
              <a:off x="4728902" y="3869637"/>
              <a:ext cx="2734197" cy="318881"/>
            </a:xfrm>
            <a:prstGeom prst="triangle">
              <a:avLst/>
            </a:prstGeom>
            <a:solidFill>
              <a:srgbClr val="FFFFFF">
                <a:lumMod val="50000"/>
              </a:srgbClr>
            </a:solidFill>
            <a:ln w="6350" cap="flat" cmpd="sng" algn="ctr">
              <a:noFill/>
              <a:prstDash val="solid"/>
              <a:miter lim="800000"/>
            </a:ln>
            <a:effectLst/>
          </p:spPr>
          <p:txBody>
            <a:bodyPr rtlCol="0" anchor="ctr"/>
            <a:lstStyle/>
            <a:p>
              <a:pPr algn="ctr" defTabSz="914400"/>
              <a:endParaRPr kumimoji="1" lang="ja-JP" altLang="en-US" sz="2000" b="1" kern="0" dirty="0">
                <a:solidFill>
                  <a:srgbClr val="FFFFFF"/>
                </a:solidFill>
                <a:latin typeface="Meiryo UI" panose="020B0604030504040204" pitchFamily="50" charset="-128"/>
                <a:ea typeface="Meiryo UI" panose="020B0604030504040204" pitchFamily="50" charset="-128"/>
              </a:endParaRPr>
            </a:p>
          </p:txBody>
        </p:sp>
      </p:grpSp>
      <p:sp>
        <p:nvSpPr>
          <p:cNvPr id="15" name="コンテンツ プレースホルダー 1">
            <a:extLst>
              <a:ext uri="{FF2B5EF4-FFF2-40B4-BE49-F238E27FC236}">
                <a16:creationId xmlns:a16="http://schemas.microsoft.com/office/drawing/2014/main" id="{A47ED9E0-BC9C-9F11-9978-A060B6ED9891}"/>
              </a:ext>
            </a:extLst>
          </p:cNvPr>
          <p:cNvSpPr txBox="1">
            <a:spLocks/>
          </p:cNvSpPr>
          <p:nvPr/>
        </p:nvSpPr>
        <p:spPr bwMode="auto">
          <a:xfrm>
            <a:off x="336521" y="692699"/>
            <a:ext cx="11525251" cy="10074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pPr marL="0" marR="0" lvl="0" indent="0" algn="l" defTabSz="879475" rtl="0" eaLnBrk="1" fontAlgn="base" latinLnBrk="0" hangingPunct="1">
              <a:lnSpc>
                <a:spcPct val="100000"/>
              </a:lnSpc>
              <a:spcBef>
                <a:spcPct val="20000"/>
              </a:spcBef>
              <a:spcAft>
                <a:spcPct val="0"/>
              </a:spcAft>
              <a:buClr>
                <a:srgbClr val="3333CC"/>
              </a:buClr>
              <a:buSzTx/>
              <a:buNone/>
              <a:tabLst/>
              <a:defRPr/>
            </a:pPr>
            <a:r>
              <a:rPr lang="ja-JP" altLang="en-US" sz="2000" kern="0" dirty="0">
                <a:solidFill>
                  <a:srgbClr val="000000">
                    <a:lumMod val="65000"/>
                    <a:lumOff val="35000"/>
                  </a:srgbClr>
                </a:solidFill>
              </a:rPr>
              <a:t>フルスクラッチ開発時の課題は以下の通り。</a:t>
            </a:r>
            <a:endParaRPr kumimoji="1" lang="ja-JP" altLang="en-US"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16" name="スライド番号プレースホルダー 3">
            <a:extLst>
              <a:ext uri="{FF2B5EF4-FFF2-40B4-BE49-F238E27FC236}">
                <a16:creationId xmlns:a16="http://schemas.microsoft.com/office/drawing/2014/main" id="{D794ECF3-A371-CF48-B897-1FE2EA26F342}"/>
              </a:ext>
            </a:extLst>
          </p:cNvPr>
          <p:cNvSpPr txBox="1">
            <a:spLocks/>
          </p:cNvSpPr>
          <p:nvPr/>
        </p:nvSpPr>
        <p:spPr>
          <a:xfrm>
            <a:off x="4804833" y="6453188"/>
            <a:ext cx="2540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323E333F-0F6C-4FC7-A7F3-F21A7CDFE59D}" type="slidenum">
              <a:rPr lang="en-US" altLang="ja-JP" smtClean="0"/>
              <a:pPr algn="ctr">
                <a:defRPr/>
              </a:pPr>
              <a:t>16</a:t>
            </a:fld>
            <a:endParaRPr lang="en-US" altLang="ja-JP"/>
          </a:p>
        </p:txBody>
      </p:sp>
    </p:spTree>
    <p:extLst>
      <p:ext uri="{BB962C8B-B14F-4D97-AF65-F5344CB8AC3E}">
        <p14:creationId xmlns:p14="http://schemas.microsoft.com/office/powerpoint/2010/main" val="901032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B767A-7992-1F9A-E6F8-A487072176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2843A11-1FE1-D255-ACC3-FCF2ED6A3A91}"/>
              </a:ext>
            </a:extLst>
          </p:cNvPr>
          <p:cNvSpPr>
            <a:spLocks noGrp="1"/>
          </p:cNvSpPr>
          <p:nvPr>
            <p:ph type="title"/>
          </p:nvPr>
        </p:nvSpPr>
        <p:spPr/>
        <p:txBody>
          <a:bodyPr/>
          <a:lstStyle/>
          <a:p>
            <a:r>
              <a:rPr lang="en-US" altLang="ja-JP" sz="2800" dirty="0">
                <a:solidFill>
                  <a:schemeClr val="tx1">
                    <a:lumMod val="65000"/>
                    <a:lumOff val="35000"/>
                  </a:schemeClr>
                </a:solidFill>
                <a:latin typeface="Meiryo UI" panose="020B0604030504040204" pitchFamily="50" charset="-128"/>
                <a:ea typeface="Meiryo UI" panose="020B0604030504040204" pitchFamily="50" charset="-128"/>
              </a:rPr>
              <a:t>3.</a:t>
            </a:r>
            <a:r>
              <a:rPr lang="en-US" altLang="ja-JP" sz="2800" kern="0" dirty="0">
                <a:solidFill>
                  <a:srgbClr val="000000">
                    <a:lumMod val="65000"/>
                    <a:lumOff val="35000"/>
                  </a:srgbClr>
                </a:solidFill>
                <a:latin typeface="Meiryo UI" panose="020B0604030504040204" pitchFamily="50" charset="-128"/>
                <a:ea typeface="Meiryo UI" panose="020B0604030504040204" pitchFamily="50" charset="-128"/>
              </a:rPr>
              <a:t>MCP</a:t>
            </a:r>
            <a:r>
              <a:rPr lang="ja-JP" altLang="en-US" sz="2800" kern="0" dirty="0">
                <a:solidFill>
                  <a:srgbClr val="000000">
                    <a:lumMod val="65000"/>
                    <a:lumOff val="35000"/>
                  </a:srgbClr>
                </a:solidFill>
                <a:latin typeface="Meiryo UI" panose="020B0604030504040204" pitchFamily="50" charset="-128"/>
                <a:ea typeface="Meiryo UI" panose="020B0604030504040204" pitchFamily="50" charset="-128"/>
              </a:rPr>
              <a:t>サービス “</a:t>
            </a:r>
            <a:r>
              <a:rPr lang="en-US" altLang="ja-JP" sz="2800" kern="0" dirty="0">
                <a:solidFill>
                  <a:srgbClr val="000000">
                    <a:lumMod val="65000"/>
                    <a:lumOff val="35000"/>
                  </a:srgbClr>
                </a:solidFill>
                <a:latin typeface="Meiryo UI" panose="020B0604030504040204" pitchFamily="50" charset="-128"/>
                <a:ea typeface="Meiryo UI" panose="020B0604030504040204" pitchFamily="50" charset="-128"/>
              </a:rPr>
              <a:t>n8n</a:t>
            </a:r>
            <a:r>
              <a:rPr lang="ja-JP" altLang="en-US" sz="2800" kern="0" dirty="0">
                <a:solidFill>
                  <a:srgbClr val="000000">
                    <a:lumMod val="65000"/>
                    <a:lumOff val="35000"/>
                  </a:srgbClr>
                </a:solidFill>
                <a:latin typeface="Meiryo UI" panose="020B0604030504040204" pitchFamily="50" charset="-128"/>
                <a:ea typeface="Meiryo UI" panose="020B0604030504040204" pitchFamily="50" charset="-128"/>
              </a:rPr>
              <a:t>”</a:t>
            </a:r>
            <a:r>
              <a:rPr lang="en-US" altLang="ja-JP" sz="2800" kern="0" dirty="0">
                <a:solidFill>
                  <a:srgbClr val="000000">
                    <a:lumMod val="65000"/>
                    <a:lumOff val="35000"/>
                  </a:srgbClr>
                </a:solidFill>
                <a:latin typeface="Meiryo UI" panose="020B0604030504040204" pitchFamily="50" charset="-128"/>
                <a:ea typeface="Meiryo UI" panose="020B0604030504040204" pitchFamily="50" charset="-128"/>
              </a:rPr>
              <a:t> </a:t>
            </a:r>
            <a:r>
              <a:rPr lang="ja-JP" altLang="en-US" sz="2800" kern="0" dirty="0">
                <a:solidFill>
                  <a:srgbClr val="000000">
                    <a:lumMod val="65000"/>
                    <a:lumOff val="35000"/>
                  </a:srgbClr>
                </a:solidFill>
                <a:latin typeface="Meiryo UI" panose="020B0604030504040204" pitchFamily="50" charset="-128"/>
                <a:ea typeface="Meiryo UI" panose="020B0604030504040204" pitchFamily="50" charset="-128"/>
              </a:rPr>
              <a:t>のサービスの理解</a:t>
            </a:r>
            <a:endParaRPr lang="ja-JP" altLang="en-US" sz="2800"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3" name="テキスト プレースホルダー 2">
            <a:extLst>
              <a:ext uri="{FF2B5EF4-FFF2-40B4-BE49-F238E27FC236}">
                <a16:creationId xmlns:a16="http://schemas.microsoft.com/office/drawing/2014/main" id="{C50BB8DA-373E-5788-13FC-530E60C189E3}"/>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53448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BAC7C-A4D9-7017-F62F-668D0849ED25}"/>
            </a:ext>
          </a:extLst>
        </p:cNvPr>
        <p:cNvGrpSpPr/>
        <p:nvPr/>
      </p:nvGrpSpPr>
      <p:grpSpPr>
        <a:xfrm>
          <a:off x="0" y="0"/>
          <a:ext cx="0" cy="0"/>
          <a:chOff x="0" y="0"/>
          <a:chExt cx="0" cy="0"/>
        </a:xfrm>
      </p:grpSpPr>
      <p:sp>
        <p:nvSpPr>
          <p:cNvPr id="2" name="タイトル 2">
            <a:extLst>
              <a:ext uri="{FF2B5EF4-FFF2-40B4-BE49-F238E27FC236}">
                <a16:creationId xmlns:a16="http://schemas.microsoft.com/office/drawing/2014/main" id="{519D358D-84C9-4DA0-65AE-EB615BDCA662}"/>
              </a:ext>
            </a:extLst>
          </p:cNvPr>
          <p:cNvSpPr txBox="1">
            <a:spLocks/>
          </p:cNvSpPr>
          <p:nvPr/>
        </p:nvSpPr>
        <p:spPr bwMode="auto">
          <a:xfrm>
            <a:off x="203200" y="152403"/>
            <a:ext cx="11480800" cy="379413"/>
          </a:xfrm>
          <a:prstGeom prst="rect">
            <a:avLst/>
          </a:prstGeom>
          <a:noFill/>
          <a:ln w="9525">
            <a:noFill/>
            <a:miter lim="800000"/>
            <a:headEnd/>
            <a:tailEnd/>
          </a:ln>
        </p:spPr>
        <p:txBody>
          <a:bodyPr vert="horz" wrap="square" lIns="87916" tIns="43958" rIns="87916" bIns="43958" numCol="1" anchor="ctr" anchorCtr="0" compatLnSpc="1">
            <a:prstTxWarp prst="textNoShape">
              <a:avLst/>
            </a:prstTxWarp>
          </a:bodyPr>
          <a:lstStyle>
            <a:lvl1pPr algn="l" defTabSz="879475" rtl="0" eaLnBrk="1" fontAlgn="base" hangingPunct="1">
              <a:spcBef>
                <a:spcPct val="0"/>
              </a:spcBef>
              <a:spcAft>
                <a:spcPct val="0"/>
              </a:spcAft>
              <a:defRPr kumimoji="1"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2pPr>
            <a:lvl3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3pPr>
            <a:lvl4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4pPr>
            <a:lvl5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5pPr>
            <a:lvl6pPr marL="4572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6pPr>
            <a:lvl7pPr marL="9144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7pPr>
            <a:lvl8pPr marL="13716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8pPr>
            <a:lvl9pPr marL="18288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9pPr>
          </a:lstStyle>
          <a:p>
            <a:pPr marL="0" marR="0" lvl="0" indent="0" algn="l" defTabSz="879475" rtl="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AI</a:t>
            </a: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エージェント展開のための必須技術：</a:t>
            </a:r>
            <a:r>
              <a:rPr kumimoji="1" lang="en-US" altLang="ja-JP"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MCP</a:t>
            </a: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t>
            </a:r>
            <a:r>
              <a:rPr kumimoji="1" lang="en-US" altLang="ja-JP"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Model Context Protocol</a:t>
            </a: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t>
            </a:r>
          </a:p>
        </p:txBody>
      </p:sp>
      <p:sp>
        <p:nvSpPr>
          <p:cNvPr id="4" name="コンテンツ プレースホルダー 1">
            <a:extLst>
              <a:ext uri="{FF2B5EF4-FFF2-40B4-BE49-F238E27FC236}">
                <a16:creationId xmlns:a16="http://schemas.microsoft.com/office/drawing/2014/main" id="{2D4E98C1-49D7-A411-C020-DB0C89060906}"/>
              </a:ext>
            </a:extLst>
          </p:cNvPr>
          <p:cNvSpPr txBox="1">
            <a:spLocks/>
          </p:cNvSpPr>
          <p:nvPr/>
        </p:nvSpPr>
        <p:spPr bwMode="auto">
          <a:xfrm>
            <a:off x="336521" y="692699"/>
            <a:ext cx="11525251" cy="10074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pPr marL="0" marR="0" lvl="0" indent="0" algn="l" defTabSz="879475" rtl="0" eaLnBrk="1" fontAlgn="base" latinLnBrk="0" hangingPunct="1">
              <a:lnSpc>
                <a:spcPct val="100000"/>
              </a:lnSpc>
              <a:spcBef>
                <a:spcPct val="20000"/>
              </a:spcBef>
              <a:spcAft>
                <a:spcPct val="0"/>
              </a:spcAft>
              <a:buClr>
                <a:srgbClr val="3333CC"/>
              </a:buClr>
              <a:buSzTx/>
              <a:buNone/>
              <a:tabLst/>
              <a:defRPr/>
            </a:pPr>
            <a:r>
              <a:rPr kumimoji="1" lang="en-US" altLang="ja-JP"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AI</a:t>
            </a:r>
            <a:r>
              <a:rPr kumimoji="1" lang="ja-JP" altLang="en-US"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エージェントが様々なサービスと連携するための規格であり、今後は</a:t>
            </a:r>
            <a:r>
              <a:rPr kumimoji="1" lang="en-US" altLang="ja-JP"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MCP</a:t>
            </a:r>
            <a:r>
              <a:rPr kumimoji="1" lang="ja-JP" altLang="en-US"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に準拠するサービスが当たり前になる。</a:t>
            </a:r>
          </a:p>
        </p:txBody>
      </p:sp>
      <p:grpSp>
        <p:nvGrpSpPr>
          <p:cNvPr id="18" name="グループ化 17">
            <a:extLst>
              <a:ext uri="{FF2B5EF4-FFF2-40B4-BE49-F238E27FC236}">
                <a16:creationId xmlns:a16="http://schemas.microsoft.com/office/drawing/2014/main" id="{5B3D522A-149F-E6E6-B70C-775989DDB099}"/>
              </a:ext>
            </a:extLst>
          </p:cNvPr>
          <p:cNvGrpSpPr/>
          <p:nvPr/>
        </p:nvGrpSpPr>
        <p:grpSpPr>
          <a:xfrm>
            <a:off x="493725" y="1585920"/>
            <a:ext cx="11204550" cy="4225482"/>
            <a:chOff x="493725" y="1585920"/>
            <a:chExt cx="11204550" cy="4225482"/>
          </a:xfrm>
        </p:grpSpPr>
        <p:grpSp>
          <p:nvGrpSpPr>
            <p:cNvPr id="19" name="グループ化 18">
              <a:extLst>
                <a:ext uri="{FF2B5EF4-FFF2-40B4-BE49-F238E27FC236}">
                  <a16:creationId xmlns:a16="http://schemas.microsoft.com/office/drawing/2014/main" id="{8BF3BFD2-301D-56C0-CE86-CFCB12890ABD}"/>
                </a:ext>
              </a:extLst>
            </p:cNvPr>
            <p:cNvGrpSpPr/>
            <p:nvPr/>
          </p:nvGrpSpPr>
          <p:grpSpPr>
            <a:xfrm>
              <a:off x="493725" y="1946800"/>
              <a:ext cx="11204550" cy="2415600"/>
              <a:chOff x="432883" y="1946800"/>
              <a:chExt cx="11204550" cy="2415600"/>
            </a:xfrm>
          </p:grpSpPr>
          <p:pic>
            <p:nvPicPr>
              <p:cNvPr id="30" name="図 29">
                <a:extLst>
                  <a:ext uri="{FF2B5EF4-FFF2-40B4-BE49-F238E27FC236}">
                    <a16:creationId xmlns:a16="http://schemas.microsoft.com/office/drawing/2014/main" id="{7880627B-7590-0D5B-0FFC-2F8906F37355}"/>
                  </a:ext>
                </a:extLst>
              </p:cNvPr>
              <p:cNvPicPr>
                <a:picLocks noChangeAspect="1"/>
              </p:cNvPicPr>
              <p:nvPr/>
            </p:nvPicPr>
            <p:blipFill>
              <a:blip r:embed="rId2"/>
              <a:stretch>
                <a:fillRect/>
              </a:stretch>
            </p:blipFill>
            <p:spPr>
              <a:xfrm>
                <a:off x="432883" y="1946800"/>
                <a:ext cx="5510717" cy="2415600"/>
              </a:xfrm>
              <a:prstGeom prst="rect">
                <a:avLst/>
              </a:prstGeom>
              <a:effectLst>
                <a:outerShdw blurRad="50800" dist="38100" dir="2700000" algn="tl" rotWithShape="0">
                  <a:prstClr val="black">
                    <a:alpha val="40000"/>
                  </a:prstClr>
                </a:outerShdw>
              </a:effectLst>
            </p:spPr>
          </p:pic>
          <p:pic>
            <p:nvPicPr>
              <p:cNvPr id="31" name="Picture 2">
                <a:extLst>
                  <a:ext uri="{FF2B5EF4-FFF2-40B4-BE49-F238E27FC236}">
                    <a16:creationId xmlns:a16="http://schemas.microsoft.com/office/drawing/2014/main" id="{9EE6857A-874C-CDD1-2D5E-902E127821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8804" y="1947813"/>
                <a:ext cx="5258629" cy="241458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20" name="テキスト ボックス 19">
              <a:extLst>
                <a:ext uri="{FF2B5EF4-FFF2-40B4-BE49-F238E27FC236}">
                  <a16:creationId xmlns:a16="http://schemas.microsoft.com/office/drawing/2014/main" id="{25C5D00E-3D9A-09B2-2E08-C50F1E0CC441}"/>
                </a:ext>
              </a:extLst>
            </p:cNvPr>
            <p:cNvSpPr txBox="1"/>
            <p:nvPr/>
          </p:nvSpPr>
          <p:spPr bwMode="auto">
            <a:xfrm>
              <a:off x="493725" y="4362400"/>
              <a:ext cx="5510717" cy="230832"/>
            </a:xfrm>
            <a:prstGeom prst="rect">
              <a:avLst/>
            </a:prstGeom>
            <a:noFill/>
            <a:ln w="9525">
              <a:noFill/>
              <a:miter lim="800000"/>
              <a:headEnd/>
              <a:tailEnd/>
            </a:ln>
          </p:spPr>
          <p:txBody>
            <a:bodyPr wrap="square">
              <a:spAutoFit/>
            </a:bodyPr>
            <a:lstStyle/>
            <a:p>
              <a:pPr algn="r" defTabSz="914400" fontAlgn="base">
                <a:spcBef>
                  <a:spcPct val="0"/>
                </a:spcBef>
                <a:spcAft>
                  <a:spcPct val="0"/>
                </a:spcAft>
              </a:pPr>
              <a:r>
                <a:rPr kumimoji="1" lang="ja-JP" altLang="en-US" sz="900" dirty="0">
                  <a:solidFill>
                    <a:srgbClr val="000000">
                      <a:lumMod val="65000"/>
                      <a:lumOff val="35000"/>
                    </a:srgbClr>
                  </a:solidFill>
                  <a:latin typeface="Meiryo UI" panose="020B0604030504040204" pitchFamily="50" charset="-128"/>
                  <a:ea typeface="Meiryo UI" panose="020B0604030504040204" pitchFamily="50" charset="-128"/>
                </a:rPr>
                <a:t>出典元：https://blog.cloudnative.co.jp/27994/</a:t>
              </a:r>
            </a:p>
          </p:txBody>
        </p:sp>
        <p:sp>
          <p:nvSpPr>
            <p:cNvPr id="21" name="テキスト ボックス 20">
              <a:extLst>
                <a:ext uri="{FF2B5EF4-FFF2-40B4-BE49-F238E27FC236}">
                  <a16:creationId xmlns:a16="http://schemas.microsoft.com/office/drawing/2014/main" id="{C01D8579-D0B6-90EA-FE2A-B88A9E758D43}"/>
                </a:ext>
              </a:extLst>
            </p:cNvPr>
            <p:cNvSpPr txBox="1"/>
            <p:nvPr/>
          </p:nvSpPr>
          <p:spPr bwMode="auto">
            <a:xfrm>
              <a:off x="6439645" y="4362400"/>
              <a:ext cx="5244355" cy="230832"/>
            </a:xfrm>
            <a:prstGeom prst="rect">
              <a:avLst/>
            </a:prstGeom>
            <a:noFill/>
            <a:ln w="9525">
              <a:noFill/>
              <a:miter lim="800000"/>
              <a:headEnd/>
              <a:tailEnd/>
            </a:ln>
          </p:spPr>
          <p:txBody>
            <a:bodyPr wrap="square">
              <a:spAutoFit/>
            </a:bodyPr>
            <a:lstStyle/>
            <a:p>
              <a:pPr algn="r" defTabSz="914400" fontAlgn="base">
                <a:spcBef>
                  <a:spcPct val="0"/>
                </a:spcBef>
                <a:spcAft>
                  <a:spcPct val="0"/>
                </a:spcAft>
              </a:pPr>
              <a:r>
                <a:rPr kumimoji="1" lang="ja-JP" altLang="en-US" sz="900" dirty="0">
                  <a:solidFill>
                    <a:srgbClr val="000000">
                      <a:lumMod val="65000"/>
                      <a:lumOff val="35000"/>
                    </a:srgbClr>
                  </a:solidFill>
                  <a:latin typeface="Meiryo UI" panose="020B0604030504040204" pitchFamily="50" charset="-128"/>
                  <a:ea typeface="Meiryo UI" panose="020B0604030504040204" pitchFamily="50" charset="-128"/>
                </a:rPr>
                <a:t>出典元：</a:t>
              </a:r>
              <a:r>
                <a:rPr kumimoji="1" lang="en-US" altLang="ja-JP" sz="900" dirty="0">
                  <a:solidFill>
                    <a:srgbClr val="000000">
                      <a:lumMod val="65000"/>
                      <a:lumOff val="35000"/>
                    </a:srgbClr>
                  </a:solidFill>
                  <a:latin typeface="Meiryo UI" panose="020B0604030504040204" pitchFamily="50" charset="-128"/>
                  <a:ea typeface="Meiryo UI" panose="020B0604030504040204" pitchFamily="50" charset="-128"/>
                </a:rPr>
                <a:t>https://n8n.io/</a:t>
              </a:r>
              <a:endParaRPr kumimoji="1" lang="ja-JP" altLang="en-US" sz="900" dirty="0">
                <a:solidFill>
                  <a:srgbClr val="000000">
                    <a:lumMod val="65000"/>
                    <a:lumOff val="35000"/>
                  </a:srgbClr>
                </a:solidFill>
                <a:latin typeface="Meiryo UI" panose="020B0604030504040204" pitchFamily="50" charset="-128"/>
                <a:ea typeface="Meiryo UI" panose="020B0604030504040204" pitchFamily="50" charset="-128"/>
              </a:endParaRPr>
            </a:p>
          </p:txBody>
        </p:sp>
        <p:grpSp>
          <p:nvGrpSpPr>
            <p:cNvPr id="22" name="グループ化 21">
              <a:extLst>
                <a:ext uri="{FF2B5EF4-FFF2-40B4-BE49-F238E27FC236}">
                  <a16:creationId xmlns:a16="http://schemas.microsoft.com/office/drawing/2014/main" id="{B50A4682-1BB2-D22F-70DF-6743C295912A}"/>
                </a:ext>
              </a:extLst>
            </p:cNvPr>
            <p:cNvGrpSpPr/>
            <p:nvPr/>
          </p:nvGrpSpPr>
          <p:grpSpPr>
            <a:xfrm>
              <a:off x="493725" y="1585920"/>
              <a:ext cx="5510717" cy="276999"/>
              <a:chOff x="2476229" y="5181793"/>
              <a:chExt cx="2499407" cy="276999"/>
            </a:xfrm>
          </p:grpSpPr>
          <p:cxnSp>
            <p:nvCxnSpPr>
              <p:cNvPr id="28" name="直線コネクタ 27">
                <a:extLst>
                  <a:ext uri="{FF2B5EF4-FFF2-40B4-BE49-F238E27FC236}">
                    <a16:creationId xmlns:a16="http://schemas.microsoft.com/office/drawing/2014/main" id="{C3F38F96-C3C3-0B36-4A40-693BE4AECD8E}"/>
                  </a:ext>
                </a:extLst>
              </p:cNvPr>
              <p:cNvCxnSpPr>
                <a:cxnSpLocks/>
              </p:cNvCxnSpPr>
              <p:nvPr/>
            </p:nvCxnSpPr>
            <p:spPr>
              <a:xfrm>
                <a:off x="2476229" y="5439560"/>
                <a:ext cx="2499407" cy="0"/>
              </a:xfrm>
              <a:prstGeom prst="line">
                <a:avLst/>
              </a:prstGeom>
              <a:noFill/>
              <a:ln w="12700" cap="flat" cmpd="sng" algn="ctr">
                <a:solidFill>
                  <a:srgbClr val="000000"/>
                </a:solidFill>
                <a:prstDash val="solid"/>
                <a:miter lim="800000"/>
              </a:ln>
              <a:effectLst/>
            </p:spPr>
          </p:cxnSp>
          <p:sp>
            <p:nvSpPr>
              <p:cNvPr id="29" name="テキスト ボックス 28">
                <a:extLst>
                  <a:ext uri="{FF2B5EF4-FFF2-40B4-BE49-F238E27FC236}">
                    <a16:creationId xmlns:a16="http://schemas.microsoft.com/office/drawing/2014/main" id="{E4DCE25F-DF9B-A3B2-2A55-78E19E0FF819}"/>
                  </a:ext>
                </a:extLst>
              </p:cNvPr>
              <p:cNvSpPr txBox="1"/>
              <p:nvPr/>
            </p:nvSpPr>
            <p:spPr>
              <a:xfrm>
                <a:off x="2476229" y="5181793"/>
                <a:ext cx="2499407" cy="276999"/>
              </a:xfrm>
              <a:prstGeom prst="rect">
                <a:avLst/>
              </a:prstGeom>
              <a:noFill/>
            </p:spPr>
            <p:txBody>
              <a:bodyPr wrap="square" rtlCol="0">
                <a:spAutoFit/>
              </a:bodyPr>
              <a:lstStyle/>
              <a:p>
                <a:pPr algn="ctr" defTabSz="914400" fontAlgn="base">
                  <a:spcBef>
                    <a:spcPct val="0"/>
                  </a:spcBef>
                  <a:spcAft>
                    <a:spcPct val="0"/>
                  </a:spcAft>
                </a:pP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MCP</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の概念</a:t>
                </a:r>
              </a:p>
            </p:txBody>
          </p:sp>
        </p:grpSp>
        <p:grpSp>
          <p:nvGrpSpPr>
            <p:cNvPr id="23" name="グループ化 22">
              <a:extLst>
                <a:ext uri="{FF2B5EF4-FFF2-40B4-BE49-F238E27FC236}">
                  <a16:creationId xmlns:a16="http://schemas.microsoft.com/office/drawing/2014/main" id="{6E228460-A61E-82DA-1421-BC4D693018EB}"/>
                </a:ext>
              </a:extLst>
            </p:cNvPr>
            <p:cNvGrpSpPr/>
            <p:nvPr/>
          </p:nvGrpSpPr>
          <p:grpSpPr>
            <a:xfrm>
              <a:off x="6439645" y="1585920"/>
              <a:ext cx="5258629" cy="276999"/>
              <a:chOff x="5120980" y="5181793"/>
              <a:chExt cx="5357701" cy="276999"/>
            </a:xfrm>
          </p:grpSpPr>
          <p:cxnSp>
            <p:nvCxnSpPr>
              <p:cNvPr id="26" name="直線コネクタ 25">
                <a:extLst>
                  <a:ext uri="{FF2B5EF4-FFF2-40B4-BE49-F238E27FC236}">
                    <a16:creationId xmlns:a16="http://schemas.microsoft.com/office/drawing/2014/main" id="{334DE0C5-9374-6888-71D1-5172E20D6ECE}"/>
                  </a:ext>
                </a:extLst>
              </p:cNvPr>
              <p:cNvCxnSpPr>
                <a:cxnSpLocks/>
              </p:cNvCxnSpPr>
              <p:nvPr/>
            </p:nvCxnSpPr>
            <p:spPr>
              <a:xfrm>
                <a:off x="5120980" y="5439560"/>
                <a:ext cx="5357701" cy="0"/>
              </a:xfrm>
              <a:prstGeom prst="line">
                <a:avLst/>
              </a:prstGeom>
              <a:noFill/>
              <a:ln w="12700" cap="flat" cmpd="sng" algn="ctr">
                <a:solidFill>
                  <a:srgbClr val="000000"/>
                </a:solidFill>
                <a:prstDash val="solid"/>
                <a:miter lim="800000"/>
              </a:ln>
              <a:effectLst/>
            </p:spPr>
          </p:cxnSp>
          <p:sp>
            <p:nvSpPr>
              <p:cNvPr id="27" name="テキスト ボックス 26">
                <a:extLst>
                  <a:ext uri="{FF2B5EF4-FFF2-40B4-BE49-F238E27FC236}">
                    <a16:creationId xmlns:a16="http://schemas.microsoft.com/office/drawing/2014/main" id="{7695BD69-9C4C-6275-7DCA-FA80CF027660}"/>
                  </a:ext>
                </a:extLst>
              </p:cNvPr>
              <p:cNvSpPr txBox="1"/>
              <p:nvPr/>
            </p:nvSpPr>
            <p:spPr>
              <a:xfrm>
                <a:off x="5120980" y="5181793"/>
                <a:ext cx="5357701" cy="276999"/>
              </a:xfrm>
              <a:prstGeom prst="rect">
                <a:avLst/>
              </a:prstGeom>
              <a:noFill/>
            </p:spPr>
            <p:txBody>
              <a:bodyPr wrap="square" rtlCol="0">
                <a:spAutoFit/>
              </a:bodyPr>
              <a:lstStyle/>
              <a:p>
                <a:pPr algn="ctr" defTabSz="914400" fontAlgn="base">
                  <a:spcBef>
                    <a:spcPct val="0"/>
                  </a:spcBef>
                  <a:spcAft>
                    <a:spcPct val="0"/>
                  </a:spcAft>
                </a:pP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MCP</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のサービス例：</a:t>
                </a: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n8n</a:t>
                </a:r>
                <a:endPar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endParaRPr>
              </a:p>
            </p:txBody>
          </p:sp>
        </p:grpSp>
        <p:sp>
          <p:nvSpPr>
            <p:cNvPr id="24" name="正方形/長方形 23">
              <a:extLst>
                <a:ext uri="{FF2B5EF4-FFF2-40B4-BE49-F238E27FC236}">
                  <a16:creationId xmlns:a16="http://schemas.microsoft.com/office/drawing/2014/main" id="{B98EC4B5-CA59-0E67-3D77-086881F9861A}"/>
                </a:ext>
              </a:extLst>
            </p:cNvPr>
            <p:cNvSpPr/>
            <p:nvPr/>
          </p:nvSpPr>
          <p:spPr bwMode="auto">
            <a:xfrm>
              <a:off x="493725" y="4732758"/>
              <a:ext cx="5510717" cy="1078644"/>
            </a:xfrm>
            <a:prstGeom prst="rect">
              <a:avLst/>
            </a:prstGeom>
            <a:solidFill>
              <a:srgbClr val="FFFFFF"/>
            </a:solidFill>
            <a:ln w="9525">
              <a:noFill/>
              <a:miter lim="800000"/>
              <a:headEnd/>
              <a:tailEnd/>
            </a:ln>
            <a:effectLst/>
          </p:spPr>
          <p:txBody>
            <a:bodyPr wrap="square" lIns="36000" tIns="36000" rIns="36000" bIns="36000" rtlCol="0" anchor="t" anchorCtr="0">
              <a:noAutofit/>
            </a:bodyPr>
            <a:lstStyle/>
            <a:p>
              <a:pPr marL="174625" indent="-174625" defTabSz="914400">
                <a:buFont typeface="Arial" panose="020B0604020202020204" pitchFamily="34" charset="0"/>
                <a:buChar char="•"/>
              </a:pP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AI×</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連携先ツールのかけ合わせの開発コストやツールや機能の再利用の難しさといった</a:t>
              </a:r>
              <a:b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b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課題から</a:t>
              </a: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MCP</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という規格が必要になった</a:t>
              </a:r>
              <a:endPar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endParaRPr>
            </a:p>
            <a:p>
              <a:pPr marL="174625" indent="-174625" defTabSz="914400">
                <a:buFont typeface="Arial" panose="020B0604020202020204" pitchFamily="34" charset="0"/>
                <a:buChar char="•"/>
              </a:pP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Claude</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開発元の</a:t>
              </a: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Anthropic</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が</a:t>
              </a: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MCP</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を提唱後、</a:t>
              </a: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OpenAI</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のサム・アルトマン氏が</a:t>
              </a: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MCP</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をサポートすることを公言し、</a:t>
              </a: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MCP</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は</a:t>
              </a: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AI</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エージェントの標準プロトコルとしての地位を確立した</a:t>
              </a:r>
              <a:endPar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B33975B3-DEC2-4965-86B2-B7C829CBA709}"/>
                </a:ext>
              </a:extLst>
            </p:cNvPr>
            <p:cNvSpPr/>
            <p:nvPr/>
          </p:nvSpPr>
          <p:spPr bwMode="auto">
            <a:xfrm>
              <a:off x="6439645" y="4732758"/>
              <a:ext cx="5258629" cy="1078644"/>
            </a:xfrm>
            <a:prstGeom prst="rect">
              <a:avLst/>
            </a:prstGeom>
            <a:solidFill>
              <a:srgbClr val="FFFFFF"/>
            </a:solidFill>
            <a:ln w="9525">
              <a:noFill/>
              <a:miter lim="800000"/>
              <a:headEnd/>
              <a:tailEnd/>
            </a:ln>
            <a:effectLst/>
          </p:spPr>
          <p:txBody>
            <a:bodyPr wrap="square" lIns="36000" tIns="36000" rIns="36000" bIns="36000" rtlCol="0" anchor="t" anchorCtr="0">
              <a:noAutofit/>
            </a:bodyPr>
            <a:lstStyle/>
            <a:p>
              <a:pPr marL="174625" indent="-174625" defTabSz="914400">
                <a:buFont typeface="Arial" panose="020B0604020202020204" pitchFamily="34" charset="0"/>
                <a:buChar char="•"/>
              </a:pP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AI</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エージェントのモデルを柔軟に選択でき、設定も簡便なため即座に使用できる</a:t>
              </a:r>
              <a:endPar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endParaRPr>
            </a:p>
            <a:p>
              <a:pPr marL="174625" indent="-174625" defTabSz="914400">
                <a:buFont typeface="Arial" panose="020B0604020202020204" pitchFamily="34" charset="0"/>
                <a:buChar char="•"/>
              </a:pP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AI</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エージェントを</a:t>
              </a: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JIRA</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や</a:t>
              </a: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Slack</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といった様々なサービスに簡単に接続し開発できる</a:t>
              </a:r>
              <a:endPar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endParaRPr>
            </a:p>
            <a:p>
              <a:pPr marL="174625" indent="-174625" defTabSz="914400">
                <a:buFont typeface="Arial" panose="020B0604020202020204" pitchFamily="34" charset="0"/>
                <a:buChar char="•"/>
              </a:pP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ワークフローのようにサービスを可視化できるため、</a:t>
              </a: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rPr>
                <a:t>AI</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rPr>
                <a:t>エージェントの管理が容易になる</a:t>
              </a:r>
              <a:endPar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endParaRPr>
            </a:p>
          </p:txBody>
        </p:sp>
      </p:grpSp>
      <p:sp>
        <p:nvSpPr>
          <p:cNvPr id="3" name="スライド番号プレースホルダー 3">
            <a:extLst>
              <a:ext uri="{FF2B5EF4-FFF2-40B4-BE49-F238E27FC236}">
                <a16:creationId xmlns:a16="http://schemas.microsoft.com/office/drawing/2014/main" id="{5AFF2662-E4D7-621E-FDF7-4E97748C6C62}"/>
              </a:ext>
            </a:extLst>
          </p:cNvPr>
          <p:cNvSpPr txBox="1">
            <a:spLocks/>
          </p:cNvSpPr>
          <p:nvPr/>
        </p:nvSpPr>
        <p:spPr>
          <a:xfrm>
            <a:off x="4804833" y="6453188"/>
            <a:ext cx="2540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323E333F-0F6C-4FC7-A7F3-F21A7CDFE59D}" type="slidenum">
              <a:rPr lang="en-US" altLang="ja-JP" smtClean="0"/>
              <a:pPr algn="ctr">
                <a:defRPr/>
              </a:pPr>
              <a:t>18</a:t>
            </a:fld>
            <a:endParaRPr lang="en-US" altLang="ja-JP"/>
          </a:p>
        </p:txBody>
      </p:sp>
    </p:spTree>
    <p:extLst>
      <p:ext uri="{BB962C8B-B14F-4D97-AF65-F5344CB8AC3E}">
        <p14:creationId xmlns:p14="http://schemas.microsoft.com/office/powerpoint/2010/main" val="992701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ED7AB-FFBC-A580-06E6-D44F8EF7D2ED}"/>
            </a:ext>
          </a:extLst>
        </p:cNvPr>
        <p:cNvGrpSpPr/>
        <p:nvPr/>
      </p:nvGrpSpPr>
      <p:grpSpPr>
        <a:xfrm>
          <a:off x="0" y="0"/>
          <a:ext cx="0" cy="0"/>
          <a:chOff x="0" y="0"/>
          <a:chExt cx="0" cy="0"/>
        </a:xfrm>
      </p:grpSpPr>
      <p:sp>
        <p:nvSpPr>
          <p:cNvPr id="2" name="タイトル 2">
            <a:extLst>
              <a:ext uri="{FF2B5EF4-FFF2-40B4-BE49-F238E27FC236}">
                <a16:creationId xmlns:a16="http://schemas.microsoft.com/office/drawing/2014/main" id="{FD46A5A1-8D9A-28D6-8695-63DB86F99920}"/>
              </a:ext>
            </a:extLst>
          </p:cNvPr>
          <p:cNvSpPr txBox="1">
            <a:spLocks/>
          </p:cNvSpPr>
          <p:nvPr/>
        </p:nvSpPr>
        <p:spPr bwMode="auto">
          <a:xfrm>
            <a:off x="203200" y="152403"/>
            <a:ext cx="11480800" cy="379413"/>
          </a:xfrm>
          <a:prstGeom prst="rect">
            <a:avLst/>
          </a:prstGeom>
          <a:noFill/>
          <a:ln w="9525">
            <a:noFill/>
            <a:miter lim="800000"/>
            <a:headEnd/>
            <a:tailEnd/>
          </a:ln>
        </p:spPr>
        <p:txBody>
          <a:bodyPr vert="horz" wrap="square" lIns="87916" tIns="43958" rIns="87916" bIns="43958" numCol="1" anchor="ctr" anchorCtr="0" compatLnSpc="1">
            <a:prstTxWarp prst="textNoShape">
              <a:avLst/>
            </a:prstTxWarp>
          </a:bodyPr>
          <a:lstStyle>
            <a:lvl1pPr algn="l" defTabSz="879475" rtl="0" eaLnBrk="1" fontAlgn="base" hangingPunct="1">
              <a:spcBef>
                <a:spcPct val="0"/>
              </a:spcBef>
              <a:spcAft>
                <a:spcPct val="0"/>
              </a:spcAft>
              <a:defRPr kumimoji="1"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2pPr>
            <a:lvl3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3pPr>
            <a:lvl4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4pPr>
            <a:lvl5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5pPr>
            <a:lvl6pPr marL="4572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6pPr>
            <a:lvl7pPr marL="9144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7pPr>
            <a:lvl8pPr marL="13716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8pPr>
            <a:lvl9pPr marL="18288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9pPr>
          </a:lstStyle>
          <a:p>
            <a:pPr marL="0" marR="0" lvl="0" indent="0" algn="l" defTabSz="879475" rtl="0" eaLnBrk="1" fontAlgn="base" latinLnBrk="0" hangingPunct="1">
              <a:lnSpc>
                <a:spcPct val="100000"/>
              </a:lnSpc>
              <a:spcBef>
                <a:spcPct val="0"/>
              </a:spcBef>
              <a:spcAft>
                <a:spcPct val="0"/>
              </a:spcAft>
              <a:buClrTx/>
              <a:buSzTx/>
              <a:buFontTx/>
              <a:buNone/>
              <a:tabLst/>
              <a:defRPr/>
            </a:pPr>
            <a:r>
              <a:rPr kumimoji="1" lang="en-US" altLang="ja-JP"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n8n</a:t>
            </a: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のシステム構成図</a:t>
            </a:r>
          </a:p>
        </p:txBody>
      </p:sp>
      <p:sp>
        <p:nvSpPr>
          <p:cNvPr id="4" name="コンテンツ プレースホルダー 1">
            <a:extLst>
              <a:ext uri="{FF2B5EF4-FFF2-40B4-BE49-F238E27FC236}">
                <a16:creationId xmlns:a16="http://schemas.microsoft.com/office/drawing/2014/main" id="{FB8031D9-8D75-A4EB-A4FF-800E716719BA}"/>
              </a:ext>
            </a:extLst>
          </p:cNvPr>
          <p:cNvSpPr txBox="1">
            <a:spLocks/>
          </p:cNvSpPr>
          <p:nvPr/>
        </p:nvSpPr>
        <p:spPr bwMode="auto">
          <a:xfrm>
            <a:off x="336521" y="692699"/>
            <a:ext cx="11525251" cy="10074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pPr marL="0" marR="0" lvl="0" indent="0" algn="l" defTabSz="879475" rtl="0" eaLnBrk="1" fontAlgn="base" latinLnBrk="0" hangingPunct="1">
              <a:lnSpc>
                <a:spcPct val="100000"/>
              </a:lnSpc>
              <a:spcBef>
                <a:spcPct val="20000"/>
              </a:spcBef>
              <a:spcAft>
                <a:spcPct val="0"/>
              </a:spcAft>
              <a:buClr>
                <a:srgbClr val="3333CC"/>
              </a:buClr>
              <a:buSzTx/>
              <a:buNone/>
              <a:tabLst/>
              <a:defRPr/>
            </a:pPr>
            <a:r>
              <a:rPr lang="en-US" altLang="ja-JP" sz="2000" kern="0" dirty="0">
                <a:solidFill>
                  <a:srgbClr val="000000">
                    <a:lumMod val="65000"/>
                    <a:lumOff val="35000"/>
                  </a:srgbClr>
                </a:solidFill>
              </a:rPr>
              <a:t>n</a:t>
            </a:r>
            <a:r>
              <a:rPr kumimoji="1" lang="en-US" altLang="ja-JP"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8n</a:t>
            </a:r>
            <a:r>
              <a:rPr kumimoji="1" lang="ja-JP" altLang="en-US"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は</a:t>
            </a:r>
            <a:r>
              <a:rPr kumimoji="1" lang="en-US" altLang="ja-JP"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OSS</a:t>
            </a:r>
            <a:r>
              <a:rPr kumimoji="1" lang="ja-JP" altLang="en-US"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（無償版）になり、</a:t>
            </a:r>
            <a:r>
              <a:rPr kumimoji="1" lang="en-US" altLang="ja-JP"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Azure</a:t>
            </a:r>
            <a:r>
              <a:rPr kumimoji="1" lang="ja-JP" altLang="en-US"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環境（</a:t>
            </a:r>
            <a:r>
              <a:rPr kumimoji="1" lang="en-US" altLang="ja-JP" sz="2000" b="0" i="0" u="none" strike="noStrike" kern="0" cap="none" spc="0" normalizeH="0" baseline="0" noProof="0" dirty="0" err="1">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AzureContainerApps</a:t>
            </a:r>
            <a:r>
              <a:rPr kumimoji="1" lang="ja-JP" altLang="en-US"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）にセルフホスティングした。</a:t>
            </a:r>
          </a:p>
        </p:txBody>
      </p:sp>
      <p:sp>
        <p:nvSpPr>
          <p:cNvPr id="40" name="スライド番号プレースホルダー 3">
            <a:extLst>
              <a:ext uri="{FF2B5EF4-FFF2-40B4-BE49-F238E27FC236}">
                <a16:creationId xmlns:a16="http://schemas.microsoft.com/office/drawing/2014/main" id="{3015FE0F-D3CD-1FA7-F6A4-54F9E6FF8DB3}"/>
              </a:ext>
            </a:extLst>
          </p:cNvPr>
          <p:cNvSpPr txBox="1">
            <a:spLocks/>
          </p:cNvSpPr>
          <p:nvPr/>
        </p:nvSpPr>
        <p:spPr>
          <a:xfrm>
            <a:off x="4804833" y="6453188"/>
            <a:ext cx="2540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323E333F-0F6C-4FC7-A7F3-F21A7CDFE59D}" type="slidenum">
              <a:rPr lang="en-US" altLang="ja-JP" smtClean="0"/>
              <a:pPr algn="ctr">
                <a:defRPr/>
              </a:pPr>
              <a:t>19</a:t>
            </a:fld>
            <a:endParaRPr lang="en-US" altLang="ja-JP"/>
          </a:p>
        </p:txBody>
      </p:sp>
      <p:pic>
        <p:nvPicPr>
          <p:cNvPr id="41" name="図 40">
            <a:extLst>
              <a:ext uri="{FF2B5EF4-FFF2-40B4-BE49-F238E27FC236}">
                <a16:creationId xmlns:a16="http://schemas.microsoft.com/office/drawing/2014/main" id="{37E98E3A-194A-D8B0-D22F-EA567A62F9C2}"/>
              </a:ext>
            </a:extLst>
          </p:cNvPr>
          <p:cNvPicPr>
            <a:picLocks noChangeAspect="1"/>
          </p:cNvPicPr>
          <p:nvPr/>
        </p:nvPicPr>
        <p:blipFill>
          <a:blip r:embed="rId2"/>
          <a:stretch>
            <a:fillRect/>
          </a:stretch>
        </p:blipFill>
        <p:spPr>
          <a:xfrm>
            <a:off x="844849" y="1558339"/>
            <a:ext cx="10502301" cy="477002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3765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2">
            <a:extLst>
              <a:ext uri="{FF2B5EF4-FFF2-40B4-BE49-F238E27FC236}">
                <a16:creationId xmlns:a16="http://schemas.microsoft.com/office/drawing/2014/main" id="{E651884F-71BA-CC39-DC61-EC32D2F658EC}"/>
              </a:ext>
            </a:extLst>
          </p:cNvPr>
          <p:cNvSpPr txBox="1">
            <a:spLocks/>
          </p:cNvSpPr>
          <p:nvPr/>
        </p:nvSpPr>
        <p:spPr bwMode="auto">
          <a:xfrm>
            <a:off x="203200" y="152403"/>
            <a:ext cx="11480800" cy="379413"/>
          </a:xfrm>
          <a:prstGeom prst="rect">
            <a:avLst/>
          </a:prstGeom>
          <a:noFill/>
          <a:ln w="9525">
            <a:noFill/>
            <a:miter lim="800000"/>
            <a:headEnd/>
            <a:tailEnd/>
          </a:ln>
        </p:spPr>
        <p:txBody>
          <a:bodyPr vert="horz" wrap="square" lIns="87916" tIns="43958" rIns="87916" bIns="43958" numCol="1" anchor="ctr" anchorCtr="0" compatLnSpc="1">
            <a:prstTxWarp prst="textNoShape">
              <a:avLst/>
            </a:prstTxWarp>
          </a:bodyPr>
          <a:lstStyle>
            <a:lvl1pPr algn="l" defTabSz="879475" rtl="0" eaLnBrk="1" fontAlgn="base" hangingPunct="1">
              <a:spcBef>
                <a:spcPct val="0"/>
              </a:spcBef>
              <a:spcAft>
                <a:spcPct val="0"/>
              </a:spcAft>
              <a:defRPr kumimoji="1"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2pPr>
            <a:lvl3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3pPr>
            <a:lvl4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4pPr>
            <a:lvl5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5pPr>
            <a:lvl6pPr marL="4572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6pPr>
            <a:lvl7pPr marL="9144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7pPr>
            <a:lvl8pPr marL="13716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8pPr>
            <a:lvl9pPr marL="18288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9pPr>
          </a:lstStyle>
          <a:p>
            <a:pPr marL="0" marR="0" lvl="0" indent="0" algn="l" defTabSz="879475" rtl="0" eaLnBrk="1" fontAlgn="base" latinLnBrk="0" hangingPunct="1">
              <a:lnSpc>
                <a:spcPct val="100000"/>
              </a:lnSpc>
              <a:spcBef>
                <a:spcPct val="0"/>
              </a:spcBef>
              <a:spcAft>
                <a:spcPct val="0"/>
              </a:spcAft>
              <a:buClrTx/>
              <a:buSzTx/>
              <a:buFontTx/>
              <a:buNone/>
              <a:tabLst/>
              <a:defRPr/>
            </a:pPr>
            <a:r>
              <a:rPr lang="ja-JP" altLang="en-US" kern="0" dirty="0">
                <a:solidFill>
                  <a:srgbClr val="000000">
                    <a:lumMod val="65000"/>
                    <a:lumOff val="35000"/>
                  </a:srgbClr>
                </a:solidFill>
              </a:rPr>
              <a:t>本日の</a:t>
            </a: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ゴール</a:t>
            </a:r>
          </a:p>
        </p:txBody>
      </p:sp>
      <p:grpSp>
        <p:nvGrpSpPr>
          <p:cNvPr id="7" name="グループ化 6">
            <a:extLst>
              <a:ext uri="{FF2B5EF4-FFF2-40B4-BE49-F238E27FC236}">
                <a16:creationId xmlns:a16="http://schemas.microsoft.com/office/drawing/2014/main" id="{4156FBCD-1A38-E961-C410-8997091A65C4}"/>
              </a:ext>
            </a:extLst>
          </p:cNvPr>
          <p:cNvGrpSpPr/>
          <p:nvPr/>
        </p:nvGrpSpPr>
        <p:grpSpPr>
          <a:xfrm>
            <a:off x="677334" y="2381252"/>
            <a:ext cx="10837333" cy="2095495"/>
            <a:chOff x="677334" y="4410080"/>
            <a:chExt cx="10837333" cy="2095495"/>
          </a:xfrm>
        </p:grpSpPr>
        <p:sp>
          <p:nvSpPr>
            <p:cNvPr id="5" name="正方形/長方形 4">
              <a:extLst>
                <a:ext uri="{FF2B5EF4-FFF2-40B4-BE49-F238E27FC236}">
                  <a16:creationId xmlns:a16="http://schemas.microsoft.com/office/drawing/2014/main" id="{ED68F047-7FF7-9365-0D12-E83BF278596D}"/>
                </a:ext>
              </a:extLst>
            </p:cNvPr>
            <p:cNvSpPr/>
            <p:nvPr/>
          </p:nvSpPr>
          <p:spPr>
            <a:xfrm>
              <a:off x="677334" y="4410080"/>
              <a:ext cx="1372271" cy="2095495"/>
            </a:xfrm>
            <a:prstGeom prst="rect">
              <a:avLst/>
            </a:prstGeom>
            <a:solidFill>
              <a:srgbClr val="FFFFFF">
                <a:lumMod val="50000"/>
              </a:srgbClr>
            </a:solidFill>
            <a:ln w="6350" cap="flat" cmpd="sng" algn="ctr">
              <a:noFill/>
              <a:prstDash val="solid"/>
              <a:miter lim="800000"/>
            </a:ln>
            <a:effectLst/>
          </p:spPr>
          <p:txBody>
            <a:bodyPr rtlCol="0" anchor="ctr"/>
            <a:lstStyle/>
            <a:p>
              <a:pPr algn="ctr" defTabSz="914400">
                <a:defRPr/>
              </a:pPr>
              <a:r>
                <a:rPr kumimoji="1" lang="ja-JP" altLang="en-US" sz="2000" b="1" kern="0" dirty="0">
                  <a:solidFill>
                    <a:srgbClr val="FFFFFF"/>
                  </a:solidFill>
                  <a:latin typeface="Meiryo UI" panose="020B0604030504040204" pitchFamily="50" charset="-128"/>
                  <a:ea typeface="Meiryo UI" panose="020B0604030504040204" pitchFamily="50" charset="-128"/>
                </a:rPr>
                <a:t>ゴール</a:t>
              </a:r>
              <a:endParaRPr kumimoji="1" lang="en-US" altLang="ja-JP" sz="2000" b="1" kern="0" dirty="0">
                <a:solidFill>
                  <a:srgbClr val="FFFFFF"/>
                </a:solidFill>
                <a:latin typeface="Meiryo UI" panose="020B0604030504040204" pitchFamily="50" charset="-128"/>
                <a:ea typeface="Meiryo UI" panose="020B0604030504040204" pitchFamily="50" charset="-128"/>
              </a:endParaRPr>
            </a:p>
          </p:txBody>
        </p:sp>
        <p:sp>
          <p:nvSpPr>
            <p:cNvPr id="6" name="正方形/長方形 5">
              <a:extLst>
                <a:ext uri="{FF2B5EF4-FFF2-40B4-BE49-F238E27FC236}">
                  <a16:creationId xmlns:a16="http://schemas.microsoft.com/office/drawing/2014/main" id="{E4C099B0-6177-DD96-3CE1-9FB0D6FB6E98}"/>
                </a:ext>
              </a:extLst>
            </p:cNvPr>
            <p:cNvSpPr/>
            <p:nvPr/>
          </p:nvSpPr>
          <p:spPr>
            <a:xfrm>
              <a:off x="2204924" y="4410080"/>
              <a:ext cx="9309743" cy="2095495"/>
            </a:xfrm>
            <a:prstGeom prst="rect">
              <a:avLst/>
            </a:prstGeom>
            <a:noFill/>
            <a:ln w="6350" cap="flat" cmpd="sng" algn="ctr">
              <a:solidFill>
                <a:srgbClr val="000000">
                  <a:lumMod val="65000"/>
                  <a:lumOff val="35000"/>
                </a:srgbClr>
              </a:solidFill>
              <a:prstDash val="solid"/>
              <a:miter lim="800000"/>
            </a:ln>
            <a:effectLst/>
          </p:spPr>
          <p:txBody>
            <a:bodyPr rtlCol="0" anchor="ctr"/>
            <a:lstStyle/>
            <a:p>
              <a:pPr marL="457200" marR="0" lvl="0" indent="-371475" defTabSz="914400" eaLnBrk="1" fontAlgn="auto" latinLnBrk="0" hangingPunct="1">
                <a:lnSpc>
                  <a:spcPct val="100000"/>
                </a:lnSpc>
                <a:spcBef>
                  <a:spcPts val="0"/>
                </a:spcBef>
                <a:spcAft>
                  <a:spcPts val="0"/>
                </a:spcAft>
                <a:buClrTx/>
                <a:buSzTx/>
                <a:buFont typeface="+mj-ea"/>
                <a:buAutoNum type="circleNumDbPlain"/>
                <a:tabLst/>
                <a:defRPr/>
              </a:pPr>
              <a:r>
                <a:rPr kumimoji="1" lang="ja-JP" altLang="en-US" sz="2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生成</a:t>
              </a:r>
              <a:r>
                <a:rPr kumimoji="1" lang="en-US" altLang="ja-JP" sz="2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AI</a:t>
              </a:r>
              <a:r>
                <a:rPr kumimoji="1" lang="ja-JP" altLang="en-US" sz="2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の基礎理解</a:t>
              </a:r>
              <a:endParaRPr kumimoji="1" lang="en-US" altLang="ja-JP" sz="2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a:p>
              <a:pPr marL="457200" marR="0" lvl="0" indent="-371475" defTabSz="914400" eaLnBrk="1" fontAlgn="auto" latinLnBrk="0" hangingPunct="1">
                <a:lnSpc>
                  <a:spcPct val="100000"/>
                </a:lnSpc>
                <a:spcBef>
                  <a:spcPts val="0"/>
                </a:spcBef>
                <a:spcAft>
                  <a:spcPts val="0"/>
                </a:spcAft>
                <a:buClrTx/>
                <a:buSzTx/>
                <a:buFont typeface="+mj-ea"/>
                <a:buAutoNum type="circleNumDbPlain"/>
                <a:tabLst/>
                <a:defRPr/>
              </a:pPr>
              <a:r>
                <a:rPr kumimoji="1" lang="en-US" altLang="ja-JP" sz="2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AI</a:t>
              </a:r>
              <a:r>
                <a:rPr kumimoji="1" lang="ja-JP" altLang="en-US" sz="2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エージェントが盛り上がってきている背景および技術の理解</a:t>
              </a:r>
              <a:endParaRPr kumimoji="1" lang="en-US" altLang="ja-JP" sz="2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a:p>
              <a:pPr marL="457200" marR="0" lvl="0" indent="-371475" defTabSz="914400" eaLnBrk="1" fontAlgn="auto" latinLnBrk="0" hangingPunct="1">
                <a:lnSpc>
                  <a:spcPct val="100000"/>
                </a:lnSpc>
                <a:spcBef>
                  <a:spcPts val="0"/>
                </a:spcBef>
                <a:spcAft>
                  <a:spcPts val="0"/>
                </a:spcAft>
                <a:buClrTx/>
                <a:buSzTx/>
                <a:buFont typeface="+mj-ea"/>
                <a:buAutoNum type="circleNumDbPlain"/>
                <a:tabLst/>
                <a:defRPr/>
              </a:pPr>
              <a:r>
                <a:rPr kumimoji="1" lang="en-US" altLang="ja-JP" sz="2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MCP</a:t>
              </a:r>
              <a:r>
                <a:rPr kumimoji="1" lang="ja-JP" altLang="en-US" sz="2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サービス “</a:t>
              </a:r>
              <a:r>
                <a:rPr kumimoji="1" lang="en-US" altLang="ja-JP" sz="2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n8n</a:t>
              </a:r>
              <a:r>
                <a:rPr kumimoji="1" lang="ja-JP" altLang="en-US" sz="2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a:t>
              </a:r>
              <a:r>
                <a:rPr kumimoji="1" lang="en-US" altLang="ja-JP" sz="2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 </a:t>
              </a:r>
              <a:r>
                <a:rPr kumimoji="1" lang="ja-JP" altLang="en-US" sz="2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のサービスの理解</a:t>
              </a:r>
              <a:endParaRPr kumimoji="1" lang="en-US" altLang="ja-JP" sz="2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p:txBody>
        </p:sp>
      </p:grpSp>
      <p:sp>
        <p:nvSpPr>
          <p:cNvPr id="8" name="スライド番号プレースホルダー 3">
            <a:extLst>
              <a:ext uri="{FF2B5EF4-FFF2-40B4-BE49-F238E27FC236}">
                <a16:creationId xmlns:a16="http://schemas.microsoft.com/office/drawing/2014/main" id="{85FA3540-8BE0-19B3-5ABE-FC0991CDA222}"/>
              </a:ext>
            </a:extLst>
          </p:cNvPr>
          <p:cNvSpPr txBox="1">
            <a:spLocks/>
          </p:cNvSpPr>
          <p:nvPr/>
        </p:nvSpPr>
        <p:spPr>
          <a:xfrm>
            <a:off x="4804833" y="6453188"/>
            <a:ext cx="2540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323E333F-0F6C-4FC7-A7F3-F21A7CDFE59D}" type="slidenum">
              <a:rPr lang="en-US" altLang="ja-JP" smtClean="0"/>
              <a:pPr algn="ctr">
                <a:defRPr/>
              </a:pPr>
              <a:t>2</a:t>
            </a:fld>
            <a:endParaRPr lang="en-US" altLang="ja-JP"/>
          </a:p>
        </p:txBody>
      </p:sp>
    </p:spTree>
    <p:extLst>
      <p:ext uri="{BB962C8B-B14F-4D97-AF65-F5344CB8AC3E}">
        <p14:creationId xmlns:p14="http://schemas.microsoft.com/office/powerpoint/2010/main" val="3241336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4AE74-E7B3-D90D-DC0F-B783A0C9446B}"/>
            </a:ext>
          </a:extLst>
        </p:cNvPr>
        <p:cNvGrpSpPr/>
        <p:nvPr/>
      </p:nvGrpSpPr>
      <p:grpSpPr>
        <a:xfrm>
          <a:off x="0" y="0"/>
          <a:ext cx="0" cy="0"/>
          <a:chOff x="0" y="0"/>
          <a:chExt cx="0" cy="0"/>
        </a:xfrm>
      </p:grpSpPr>
      <p:sp>
        <p:nvSpPr>
          <p:cNvPr id="2" name="タイトル 2">
            <a:extLst>
              <a:ext uri="{FF2B5EF4-FFF2-40B4-BE49-F238E27FC236}">
                <a16:creationId xmlns:a16="http://schemas.microsoft.com/office/drawing/2014/main" id="{6FEA40B1-5829-3C61-35D3-944B7B008AF3}"/>
              </a:ext>
            </a:extLst>
          </p:cNvPr>
          <p:cNvSpPr txBox="1">
            <a:spLocks/>
          </p:cNvSpPr>
          <p:nvPr/>
        </p:nvSpPr>
        <p:spPr bwMode="auto">
          <a:xfrm>
            <a:off x="203200" y="152403"/>
            <a:ext cx="11480800" cy="379413"/>
          </a:xfrm>
          <a:prstGeom prst="rect">
            <a:avLst/>
          </a:prstGeom>
          <a:noFill/>
          <a:ln w="9525">
            <a:noFill/>
            <a:miter lim="800000"/>
            <a:headEnd/>
            <a:tailEnd/>
          </a:ln>
        </p:spPr>
        <p:txBody>
          <a:bodyPr vert="horz" wrap="square" lIns="87916" tIns="43958" rIns="87916" bIns="43958" numCol="1" anchor="ctr" anchorCtr="0" compatLnSpc="1">
            <a:prstTxWarp prst="textNoShape">
              <a:avLst/>
            </a:prstTxWarp>
          </a:bodyPr>
          <a:lstStyle>
            <a:lvl1pPr algn="l" defTabSz="879475" rtl="0" eaLnBrk="1" fontAlgn="base" hangingPunct="1">
              <a:spcBef>
                <a:spcPct val="0"/>
              </a:spcBef>
              <a:spcAft>
                <a:spcPct val="0"/>
              </a:spcAft>
              <a:defRPr kumimoji="1"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2pPr>
            <a:lvl3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3pPr>
            <a:lvl4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4pPr>
            <a:lvl5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5pPr>
            <a:lvl6pPr marL="4572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6pPr>
            <a:lvl7pPr marL="9144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7pPr>
            <a:lvl8pPr marL="13716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8pPr>
            <a:lvl9pPr marL="18288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9pPr>
          </a:lstStyle>
          <a:p>
            <a:pPr marL="0" marR="0" lvl="0" indent="0" algn="l" defTabSz="879475" rtl="0" eaLnBrk="1" fontAlgn="base" latinLnBrk="0" hangingPunct="1">
              <a:lnSpc>
                <a:spcPct val="100000"/>
              </a:lnSpc>
              <a:spcBef>
                <a:spcPct val="0"/>
              </a:spcBef>
              <a:spcAft>
                <a:spcPct val="0"/>
              </a:spcAft>
              <a:buClrTx/>
              <a:buSzTx/>
              <a:buFontTx/>
              <a:buNone/>
              <a:tabLst/>
              <a:defRPr/>
            </a:pPr>
            <a:r>
              <a:rPr lang="en-US" altLang="ja-JP" kern="0" dirty="0">
                <a:solidFill>
                  <a:srgbClr val="000000">
                    <a:lumMod val="65000"/>
                    <a:lumOff val="35000"/>
                  </a:srgbClr>
                </a:solidFill>
              </a:rPr>
              <a:t>n</a:t>
            </a:r>
            <a:r>
              <a:rPr kumimoji="1" lang="en-US" altLang="ja-JP"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8n</a:t>
            </a: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のデモ＆サービス紹介</a:t>
            </a:r>
          </a:p>
        </p:txBody>
      </p:sp>
      <p:sp>
        <p:nvSpPr>
          <p:cNvPr id="4" name="コンテンツ プレースホルダー 1">
            <a:extLst>
              <a:ext uri="{FF2B5EF4-FFF2-40B4-BE49-F238E27FC236}">
                <a16:creationId xmlns:a16="http://schemas.microsoft.com/office/drawing/2014/main" id="{B0B9BCBF-DD07-E8FA-FDDD-564F855F6B40}"/>
              </a:ext>
            </a:extLst>
          </p:cNvPr>
          <p:cNvSpPr txBox="1">
            <a:spLocks/>
          </p:cNvSpPr>
          <p:nvPr/>
        </p:nvSpPr>
        <p:spPr bwMode="auto">
          <a:xfrm>
            <a:off x="336521" y="692699"/>
            <a:ext cx="11525251" cy="10074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pPr marL="0" marR="0" lvl="0" indent="0" algn="l" defTabSz="879475" rtl="0" eaLnBrk="1" fontAlgn="base" latinLnBrk="0" hangingPunct="1">
              <a:lnSpc>
                <a:spcPct val="100000"/>
              </a:lnSpc>
              <a:spcBef>
                <a:spcPct val="20000"/>
              </a:spcBef>
              <a:spcAft>
                <a:spcPct val="0"/>
              </a:spcAft>
              <a:buClr>
                <a:srgbClr val="3333CC"/>
              </a:buClr>
              <a:buSzTx/>
              <a:buNone/>
              <a:tabLst/>
              <a:defRPr/>
            </a:pPr>
            <a:r>
              <a:rPr kumimoji="1" lang="ja-JP" altLang="en-US" sz="2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実機でデモを行い、サービスを紹介します。</a:t>
            </a:r>
          </a:p>
        </p:txBody>
      </p:sp>
      <p:grpSp>
        <p:nvGrpSpPr>
          <p:cNvPr id="39" name="グループ化 38">
            <a:extLst>
              <a:ext uri="{FF2B5EF4-FFF2-40B4-BE49-F238E27FC236}">
                <a16:creationId xmlns:a16="http://schemas.microsoft.com/office/drawing/2014/main" id="{A49CB291-3C93-BD0D-EA4E-8F1AF8541CEE}"/>
              </a:ext>
            </a:extLst>
          </p:cNvPr>
          <p:cNvGrpSpPr/>
          <p:nvPr/>
        </p:nvGrpSpPr>
        <p:grpSpPr>
          <a:xfrm>
            <a:off x="1788788" y="1359072"/>
            <a:ext cx="8614424" cy="5365578"/>
            <a:chOff x="1788788" y="1359072"/>
            <a:chExt cx="8614424" cy="5365578"/>
          </a:xfrm>
          <a:effectLst>
            <a:outerShdw blurRad="50800" dist="38100" dir="2700000" algn="tl" rotWithShape="0">
              <a:prstClr val="black">
                <a:alpha val="40000"/>
              </a:prstClr>
            </a:outerShdw>
          </a:effectLst>
        </p:grpSpPr>
        <p:grpSp>
          <p:nvGrpSpPr>
            <p:cNvPr id="21" name="グループ化 20">
              <a:extLst>
                <a:ext uri="{FF2B5EF4-FFF2-40B4-BE49-F238E27FC236}">
                  <a16:creationId xmlns:a16="http://schemas.microsoft.com/office/drawing/2014/main" id="{D34DBCC6-25A6-01CD-E885-0EFE098FEC5D}"/>
                </a:ext>
              </a:extLst>
            </p:cNvPr>
            <p:cNvGrpSpPr/>
            <p:nvPr/>
          </p:nvGrpSpPr>
          <p:grpSpPr>
            <a:xfrm>
              <a:off x="1788788" y="1359072"/>
              <a:ext cx="8614424" cy="5365578"/>
              <a:chOff x="2247437" y="1359072"/>
              <a:chExt cx="8614424" cy="5365578"/>
            </a:xfrm>
          </p:grpSpPr>
          <p:grpSp>
            <p:nvGrpSpPr>
              <p:cNvPr id="10" name="グループ化 9">
                <a:extLst>
                  <a:ext uri="{FF2B5EF4-FFF2-40B4-BE49-F238E27FC236}">
                    <a16:creationId xmlns:a16="http://schemas.microsoft.com/office/drawing/2014/main" id="{28B0E19C-494A-224E-74F8-B4A969C244A4}"/>
                  </a:ext>
                </a:extLst>
              </p:cNvPr>
              <p:cNvGrpSpPr/>
              <p:nvPr/>
            </p:nvGrpSpPr>
            <p:grpSpPr>
              <a:xfrm>
                <a:off x="7165699" y="1720348"/>
                <a:ext cx="3696162" cy="5004302"/>
                <a:chOff x="6327499" y="342109"/>
                <a:chExt cx="4197566" cy="5683160"/>
              </a:xfrm>
            </p:grpSpPr>
            <p:pic>
              <p:nvPicPr>
                <p:cNvPr id="5" name="図 4">
                  <a:extLst>
                    <a:ext uri="{FF2B5EF4-FFF2-40B4-BE49-F238E27FC236}">
                      <a16:creationId xmlns:a16="http://schemas.microsoft.com/office/drawing/2014/main" id="{95858A09-1185-0D0B-5527-836661138887}"/>
                    </a:ext>
                  </a:extLst>
                </p:cNvPr>
                <p:cNvPicPr>
                  <a:picLocks noChangeAspect="1"/>
                </p:cNvPicPr>
                <p:nvPr/>
              </p:nvPicPr>
              <p:blipFill>
                <a:blip r:embed="rId2"/>
                <a:stretch>
                  <a:fillRect/>
                </a:stretch>
              </p:blipFill>
              <p:spPr>
                <a:xfrm>
                  <a:off x="6327499" y="4626078"/>
                  <a:ext cx="4197566" cy="1399191"/>
                </a:xfrm>
                <a:prstGeom prst="rect">
                  <a:avLst/>
                </a:prstGeom>
              </p:spPr>
            </p:pic>
            <p:pic>
              <p:nvPicPr>
                <p:cNvPr id="7" name="図 6">
                  <a:extLst>
                    <a:ext uri="{FF2B5EF4-FFF2-40B4-BE49-F238E27FC236}">
                      <a16:creationId xmlns:a16="http://schemas.microsoft.com/office/drawing/2014/main" id="{553AB8FF-86E9-E6BF-553A-2AEAB6DFD946}"/>
                    </a:ext>
                  </a:extLst>
                </p:cNvPr>
                <p:cNvPicPr>
                  <a:picLocks noChangeAspect="1"/>
                </p:cNvPicPr>
                <p:nvPr/>
              </p:nvPicPr>
              <p:blipFill>
                <a:blip r:embed="rId3"/>
                <a:stretch>
                  <a:fillRect/>
                </a:stretch>
              </p:blipFill>
              <p:spPr>
                <a:xfrm>
                  <a:off x="6327499" y="342109"/>
                  <a:ext cx="4197566" cy="1911448"/>
                </a:xfrm>
                <a:prstGeom prst="rect">
                  <a:avLst/>
                </a:prstGeom>
              </p:spPr>
            </p:pic>
            <p:pic>
              <p:nvPicPr>
                <p:cNvPr id="9" name="図 8">
                  <a:extLst>
                    <a:ext uri="{FF2B5EF4-FFF2-40B4-BE49-F238E27FC236}">
                      <a16:creationId xmlns:a16="http://schemas.microsoft.com/office/drawing/2014/main" id="{27541E60-C878-4A2B-3BE4-2018F364EAEA}"/>
                    </a:ext>
                  </a:extLst>
                </p:cNvPr>
                <p:cNvPicPr>
                  <a:picLocks noChangeAspect="1"/>
                </p:cNvPicPr>
                <p:nvPr/>
              </p:nvPicPr>
              <p:blipFill>
                <a:blip r:embed="rId4"/>
                <a:stretch>
                  <a:fillRect/>
                </a:stretch>
              </p:blipFill>
              <p:spPr>
                <a:xfrm>
                  <a:off x="6327499" y="2402166"/>
                  <a:ext cx="4197566" cy="2055744"/>
                </a:xfrm>
                <a:prstGeom prst="rect">
                  <a:avLst/>
                </a:prstGeom>
              </p:spPr>
            </p:pic>
          </p:grpSp>
          <p:grpSp>
            <p:nvGrpSpPr>
              <p:cNvPr id="15" name="グループ化 14">
                <a:extLst>
                  <a:ext uri="{FF2B5EF4-FFF2-40B4-BE49-F238E27FC236}">
                    <a16:creationId xmlns:a16="http://schemas.microsoft.com/office/drawing/2014/main" id="{FFB5A564-9059-FA98-41FF-433728119850}"/>
                  </a:ext>
                </a:extLst>
              </p:cNvPr>
              <p:cNvGrpSpPr/>
              <p:nvPr/>
            </p:nvGrpSpPr>
            <p:grpSpPr>
              <a:xfrm>
                <a:off x="7165698" y="1359072"/>
                <a:ext cx="3696163" cy="318036"/>
                <a:chOff x="7165698" y="1382156"/>
                <a:chExt cx="3696163" cy="318036"/>
              </a:xfrm>
            </p:grpSpPr>
            <p:sp>
              <p:nvSpPr>
                <p:cNvPr id="11" name="テキスト ボックス 10">
                  <a:extLst>
                    <a:ext uri="{FF2B5EF4-FFF2-40B4-BE49-F238E27FC236}">
                      <a16:creationId xmlns:a16="http://schemas.microsoft.com/office/drawing/2014/main" id="{46F4FF74-F183-F6FF-DE63-FAD71C264273}"/>
                    </a:ext>
                  </a:extLst>
                </p:cNvPr>
                <p:cNvSpPr txBox="1"/>
                <p:nvPr/>
              </p:nvSpPr>
              <p:spPr>
                <a:xfrm>
                  <a:off x="7165698" y="1382156"/>
                  <a:ext cx="3696161" cy="318036"/>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spAutoFit/>
                </a:bodyPr>
                <a:lstStyle/>
                <a:p>
                  <a:pPr marL="0" marR="0" lvl="0" indent="0" algn="ctr" defTabSz="914400" eaLnBrk="1" fontAlgn="base" latinLnBrk="1" hangingPunct="0">
                    <a:lnSpc>
                      <a:spcPct val="100000"/>
                    </a:lnSpc>
                    <a:spcBef>
                      <a:spcPct val="0"/>
                    </a:spcBef>
                    <a:spcAft>
                      <a:spcPct val="0"/>
                    </a:spcAft>
                    <a:buClrTx/>
                    <a:buSzTx/>
                    <a:buFontTx/>
                    <a:buNone/>
                    <a:tabLst/>
                    <a:defRPr/>
                  </a:pPr>
                  <a:r>
                    <a:rPr kumimoji="1" lang="en-US" altLang="ja-JP" sz="14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rPr>
                    <a:t>n</a:t>
                  </a: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rPr>
                    <a:t>8n Webhook</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rPr>
                    <a:t>の仕組み</a:t>
                  </a:r>
                </a:p>
              </p:txBody>
            </p:sp>
            <p:cxnSp>
              <p:nvCxnSpPr>
                <p:cNvPr id="12" name="直線コネクタ 11">
                  <a:extLst>
                    <a:ext uri="{FF2B5EF4-FFF2-40B4-BE49-F238E27FC236}">
                      <a16:creationId xmlns:a16="http://schemas.microsoft.com/office/drawing/2014/main" id="{56DD4C88-9717-645A-F0AA-4389DF79FE47}"/>
                    </a:ext>
                  </a:extLst>
                </p:cNvPr>
                <p:cNvCxnSpPr>
                  <a:cxnSpLocks/>
                </p:cNvCxnSpPr>
                <p:nvPr/>
              </p:nvCxnSpPr>
              <p:spPr>
                <a:xfrm>
                  <a:off x="7165699" y="1677108"/>
                  <a:ext cx="3696162" cy="0"/>
                </a:xfrm>
                <a:prstGeom prst="line">
                  <a:avLst/>
                </a:prstGeom>
                <a:noFill/>
                <a:ln w="6350" cap="flat" cmpd="sng" algn="ctr">
                  <a:solidFill>
                    <a:srgbClr val="FFFFFF">
                      <a:lumMod val="50000"/>
                    </a:srgbClr>
                  </a:solidFill>
                  <a:prstDash val="solid"/>
                  <a:tailEnd type="none"/>
                </a:ln>
                <a:effectLst/>
              </p:spPr>
            </p:cxnSp>
          </p:grpSp>
          <p:grpSp>
            <p:nvGrpSpPr>
              <p:cNvPr id="16" name="グループ化 15">
                <a:extLst>
                  <a:ext uri="{FF2B5EF4-FFF2-40B4-BE49-F238E27FC236}">
                    <a16:creationId xmlns:a16="http://schemas.microsoft.com/office/drawing/2014/main" id="{1A18979D-5F25-7631-85EC-3485CD7D8D2E}"/>
                  </a:ext>
                </a:extLst>
              </p:cNvPr>
              <p:cNvGrpSpPr/>
              <p:nvPr/>
            </p:nvGrpSpPr>
            <p:grpSpPr>
              <a:xfrm>
                <a:off x="2247437" y="1359072"/>
                <a:ext cx="3696163" cy="318036"/>
                <a:chOff x="7165698" y="1382156"/>
                <a:chExt cx="3696163" cy="318036"/>
              </a:xfrm>
            </p:grpSpPr>
            <p:sp>
              <p:nvSpPr>
                <p:cNvPr id="17" name="テキスト ボックス 16">
                  <a:extLst>
                    <a:ext uri="{FF2B5EF4-FFF2-40B4-BE49-F238E27FC236}">
                      <a16:creationId xmlns:a16="http://schemas.microsoft.com/office/drawing/2014/main" id="{DDC9D5CE-3053-8853-703B-7807BC4E51C1}"/>
                    </a:ext>
                  </a:extLst>
                </p:cNvPr>
                <p:cNvSpPr txBox="1"/>
                <p:nvPr/>
              </p:nvSpPr>
              <p:spPr>
                <a:xfrm>
                  <a:off x="7165698" y="1382156"/>
                  <a:ext cx="3696161" cy="318036"/>
                </a:xfrm>
                <a:prstGeom prst="rect">
                  <a:avLst/>
                </a:prstGeom>
                <a:noFill/>
                <a:ln w="12700" cap="flat">
                  <a:noFill/>
                  <a:miter lim="400000"/>
                </a:ln>
                <a:effectLst/>
              </p:spPr>
              <p:txBody>
                <a:bodyPr rot="0" spcFirstLastPara="1" vertOverflow="overflow" horzOverflow="overflow" vert="horz" wrap="square" lIns="50800" tIns="50800" rIns="50800" bIns="50800" numCol="1" spcCol="38100" rtlCol="0" anchor="ctr">
                  <a:spAutoFit/>
                </a:bodyPr>
                <a:lstStyle/>
                <a:p>
                  <a:pPr marL="0" marR="0" lvl="0" indent="0" algn="ctr" defTabSz="914400" eaLnBrk="1" fontAlgn="base" latinLnBrk="1" hangingPunct="0">
                    <a:lnSpc>
                      <a:spcPct val="100000"/>
                    </a:lnSpc>
                    <a:spcBef>
                      <a:spcPct val="0"/>
                    </a:spcBef>
                    <a:spcAft>
                      <a:spcPct val="0"/>
                    </a:spcAft>
                    <a:buClrTx/>
                    <a:buSzTx/>
                    <a:buFontTx/>
                    <a:buNone/>
                    <a:tabLst/>
                    <a:defRPr/>
                  </a:pPr>
                  <a:r>
                    <a:rPr kumimoji="1" lang="en-US" altLang="ja-JP" sz="14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rPr>
                    <a:t>n</a:t>
                  </a: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rPr>
                    <a:t>8n </a:t>
                  </a:r>
                  <a:r>
                    <a:rPr kumimoji="1" lang="en-US" altLang="ja-JP" sz="1400" b="0" i="0" u="none" strike="noStrike" kern="0" cap="none" spc="0" normalizeH="0" baseline="0" noProof="0" dirty="0" err="1">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rPr>
                    <a:t>ChatBot</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rPr>
                    <a:t>による</a:t>
                  </a: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rPr>
                    <a:t>Concur</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rPr>
                    <a:t>入力</a:t>
                  </a:r>
                </a:p>
              </p:txBody>
            </p:sp>
            <p:cxnSp>
              <p:nvCxnSpPr>
                <p:cNvPr id="18" name="直線コネクタ 17">
                  <a:extLst>
                    <a:ext uri="{FF2B5EF4-FFF2-40B4-BE49-F238E27FC236}">
                      <a16:creationId xmlns:a16="http://schemas.microsoft.com/office/drawing/2014/main" id="{9E6D69E2-61BD-FBF1-00AC-4ECB6B80E2E5}"/>
                    </a:ext>
                  </a:extLst>
                </p:cNvPr>
                <p:cNvCxnSpPr>
                  <a:cxnSpLocks/>
                </p:cNvCxnSpPr>
                <p:nvPr/>
              </p:nvCxnSpPr>
              <p:spPr>
                <a:xfrm>
                  <a:off x="7165699" y="1677108"/>
                  <a:ext cx="3696162" cy="0"/>
                </a:xfrm>
                <a:prstGeom prst="line">
                  <a:avLst/>
                </a:prstGeom>
                <a:noFill/>
                <a:ln w="6350" cap="flat" cmpd="sng" algn="ctr">
                  <a:solidFill>
                    <a:srgbClr val="FFFFFF">
                      <a:lumMod val="50000"/>
                    </a:srgbClr>
                  </a:solidFill>
                  <a:prstDash val="solid"/>
                  <a:tailEnd type="none"/>
                </a:ln>
                <a:effectLst/>
              </p:spPr>
            </p:cxnSp>
          </p:grpSp>
          <p:pic>
            <p:nvPicPr>
              <p:cNvPr id="20" name="図 19">
                <a:extLst>
                  <a:ext uri="{FF2B5EF4-FFF2-40B4-BE49-F238E27FC236}">
                    <a16:creationId xmlns:a16="http://schemas.microsoft.com/office/drawing/2014/main" id="{029AEF94-E231-8B21-B920-3D1365FFCA18}"/>
                  </a:ext>
                </a:extLst>
              </p:cNvPr>
              <p:cNvPicPr>
                <a:picLocks noChangeAspect="1"/>
              </p:cNvPicPr>
              <p:nvPr/>
            </p:nvPicPr>
            <p:blipFill>
              <a:blip r:embed="rId5"/>
              <a:stretch>
                <a:fillRect/>
              </a:stretch>
            </p:blipFill>
            <p:spPr>
              <a:xfrm>
                <a:off x="2247437" y="1720348"/>
                <a:ext cx="3696161" cy="2188066"/>
              </a:xfrm>
              <a:prstGeom prst="rect">
                <a:avLst/>
              </a:prstGeom>
            </p:spPr>
          </p:pic>
        </p:grpSp>
        <p:sp>
          <p:nvSpPr>
            <p:cNvPr id="23" name="正方形/長方形 22">
              <a:extLst>
                <a:ext uri="{FF2B5EF4-FFF2-40B4-BE49-F238E27FC236}">
                  <a16:creationId xmlns:a16="http://schemas.microsoft.com/office/drawing/2014/main" id="{B0582024-79F9-F7DF-620A-046AAA0BD9C9}"/>
                </a:ext>
              </a:extLst>
            </p:cNvPr>
            <p:cNvSpPr/>
            <p:nvPr/>
          </p:nvSpPr>
          <p:spPr>
            <a:xfrm>
              <a:off x="6833461" y="3152619"/>
              <a:ext cx="489038" cy="271971"/>
            </a:xfrm>
            <a:prstGeom prst="rect">
              <a:avLst/>
            </a:prstGeom>
            <a:noFill/>
            <a:ln w="6350" cap="flat" cmpd="sng" algn="ctr">
              <a:solidFill>
                <a:srgbClr val="FF0000"/>
              </a:solidFill>
              <a:prstDash val="dash"/>
            </a:ln>
            <a:effectLst/>
          </p:spPr>
          <p:txBody>
            <a:bodyPr rtlCol="0" anchor="ctr"/>
            <a:lstStyle/>
            <a:p>
              <a:pPr algn="ctr" fontAlgn="auto">
                <a:spcBef>
                  <a:spcPts val="0"/>
                </a:spcBef>
                <a:spcAft>
                  <a:spcPts val="0"/>
                </a:spcAft>
                <a:buClr>
                  <a:srgbClr val="000000"/>
                </a:buClr>
              </a:pPr>
              <a:endParaRPr kumimoji="0" lang="en-US" altLang="ja-JP" sz="1000" kern="0" dirty="0">
                <a:solidFill>
                  <a:schemeClr val="accent4">
                    <a:lumMod val="65000"/>
                    <a:lumOff val="35000"/>
                  </a:schemeClr>
                </a:solidFill>
                <a:latin typeface="Meiryo UI" panose="020B0604030504040204" pitchFamily="50" charset="-128"/>
                <a:ea typeface="Meiryo UI" panose="020B0604030504040204" pitchFamily="50" charset="-128"/>
                <a:sym typeface="Arial"/>
              </a:endParaRPr>
            </a:p>
          </p:txBody>
        </p:sp>
        <p:sp>
          <p:nvSpPr>
            <p:cNvPr id="24" name="ホームベース 23">
              <a:extLst>
                <a:ext uri="{FF2B5EF4-FFF2-40B4-BE49-F238E27FC236}">
                  <a16:creationId xmlns:a16="http://schemas.microsoft.com/office/drawing/2014/main" id="{67A48013-A2BB-ACF8-59A2-E0B3F4635354}"/>
                </a:ext>
              </a:extLst>
            </p:cNvPr>
            <p:cNvSpPr/>
            <p:nvPr/>
          </p:nvSpPr>
          <p:spPr>
            <a:xfrm>
              <a:off x="7077978" y="3263899"/>
              <a:ext cx="2902431" cy="200297"/>
            </a:xfrm>
            <a:prstGeom prst="homePlate">
              <a:avLst>
                <a:gd name="adj" fmla="val 0"/>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lstStyle/>
            <a:p>
              <a:pPr algn="ctr"/>
              <a:r>
                <a:rPr kumimoji="1" lang="en-US" altLang="ja-JP" sz="700" b="1" dirty="0">
                  <a:solidFill>
                    <a:srgbClr val="FF0000"/>
                  </a:solidFill>
                  <a:latin typeface="Meiryo UI" panose="020B0604030504040204" pitchFamily="50" charset="-128"/>
                  <a:ea typeface="Meiryo UI" panose="020B0604030504040204" pitchFamily="50" charset="-128"/>
                  <a:cs typeface="Hiragino Kaku Gothic Pro W3" charset="-128"/>
                </a:rPr>
                <a:t>Forms</a:t>
              </a:r>
              <a:r>
                <a:rPr kumimoji="1" lang="ja-JP" altLang="en-US" sz="700" b="1" dirty="0">
                  <a:solidFill>
                    <a:srgbClr val="FF0000"/>
                  </a:solidFill>
                  <a:latin typeface="Meiryo UI" panose="020B0604030504040204" pitchFamily="50" charset="-128"/>
                  <a:ea typeface="Meiryo UI" panose="020B0604030504040204" pitchFamily="50" charset="-128"/>
                  <a:cs typeface="Hiragino Kaku Gothic Pro W3" charset="-128"/>
                </a:rPr>
                <a:t>から</a:t>
              </a:r>
              <a:r>
                <a:rPr kumimoji="1" lang="en-US" altLang="ja-JP" sz="700" b="1" dirty="0" err="1">
                  <a:solidFill>
                    <a:srgbClr val="FF0000"/>
                  </a:solidFill>
                  <a:latin typeface="Meiryo UI" panose="020B0604030504040204" pitchFamily="50" charset="-128"/>
                  <a:ea typeface="Meiryo UI" panose="020B0604030504040204" pitchFamily="50" charset="-128"/>
                  <a:cs typeface="Hiragino Kaku Gothic Pro W3" charset="-128"/>
                </a:rPr>
                <a:t>PowerAutomate</a:t>
              </a:r>
              <a:r>
                <a:rPr kumimoji="1" lang="ja-JP" altLang="en-US" sz="700" b="1" dirty="0">
                  <a:solidFill>
                    <a:srgbClr val="FF0000"/>
                  </a:solidFill>
                  <a:latin typeface="Meiryo UI" panose="020B0604030504040204" pitchFamily="50" charset="-128"/>
                  <a:ea typeface="Meiryo UI" panose="020B0604030504040204" pitchFamily="50" charset="-128"/>
                  <a:cs typeface="Hiragino Kaku Gothic Pro W3" charset="-128"/>
                </a:rPr>
                <a:t>へ送信する</a:t>
              </a:r>
            </a:p>
          </p:txBody>
        </p:sp>
        <p:sp>
          <p:nvSpPr>
            <p:cNvPr id="25" name="正方形/長方形 24">
              <a:extLst>
                <a:ext uri="{FF2B5EF4-FFF2-40B4-BE49-F238E27FC236}">
                  <a16:creationId xmlns:a16="http://schemas.microsoft.com/office/drawing/2014/main" id="{7595DF99-3538-418C-AF92-FFDF28AEDE16}"/>
                </a:ext>
              </a:extLst>
            </p:cNvPr>
            <p:cNvSpPr/>
            <p:nvPr/>
          </p:nvSpPr>
          <p:spPr>
            <a:xfrm>
              <a:off x="9557610" y="4167449"/>
              <a:ext cx="845599" cy="385501"/>
            </a:xfrm>
            <a:prstGeom prst="rect">
              <a:avLst/>
            </a:prstGeom>
            <a:noFill/>
            <a:ln w="6350" cap="flat" cmpd="sng" algn="ctr">
              <a:solidFill>
                <a:srgbClr val="FF0000"/>
              </a:solidFill>
              <a:prstDash val="dash"/>
            </a:ln>
            <a:effectLst/>
          </p:spPr>
          <p:txBody>
            <a:bodyPr rtlCol="0" anchor="ctr"/>
            <a:lstStyle/>
            <a:p>
              <a:pPr algn="ctr" fontAlgn="auto">
                <a:spcBef>
                  <a:spcPts val="0"/>
                </a:spcBef>
                <a:spcAft>
                  <a:spcPts val="0"/>
                </a:spcAft>
                <a:buClr>
                  <a:srgbClr val="000000"/>
                </a:buClr>
              </a:pPr>
              <a:endParaRPr kumimoji="0" lang="en-US" altLang="ja-JP" sz="1000" kern="0" dirty="0">
                <a:solidFill>
                  <a:schemeClr val="accent4">
                    <a:lumMod val="65000"/>
                    <a:lumOff val="35000"/>
                  </a:schemeClr>
                </a:solidFill>
                <a:latin typeface="Meiryo UI" panose="020B0604030504040204" pitchFamily="50" charset="-128"/>
                <a:ea typeface="Meiryo UI" panose="020B0604030504040204" pitchFamily="50" charset="-128"/>
                <a:sym typeface="Arial"/>
              </a:endParaRPr>
            </a:p>
          </p:txBody>
        </p:sp>
        <p:cxnSp>
          <p:nvCxnSpPr>
            <p:cNvPr id="27" name="コネクタ: カギ線 26">
              <a:extLst>
                <a:ext uri="{FF2B5EF4-FFF2-40B4-BE49-F238E27FC236}">
                  <a16:creationId xmlns:a16="http://schemas.microsoft.com/office/drawing/2014/main" id="{9AFA691D-3CC4-1D0A-384E-2B118BA5D143}"/>
                </a:ext>
              </a:extLst>
            </p:cNvPr>
            <p:cNvCxnSpPr>
              <a:cxnSpLocks/>
              <a:stCxn id="25" idx="0"/>
              <a:endCxn id="23" idx="2"/>
            </p:cNvCxnSpPr>
            <p:nvPr/>
          </p:nvCxnSpPr>
          <p:spPr>
            <a:xfrm rot="16200000" flipV="1">
              <a:off x="8157766" y="2344805"/>
              <a:ext cx="742859" cy="2902430"/>
            </a:xfrm>
            <a:prstGeom prst="bentConnector3">
              <a:avLst>
                <a:gd name="adj1" fmla="val 93595"/>
              </a:avLst>
            </a:prstGeom>
            <a:noFill/>
            <a:ln w="6350" cap="flat" cmpd="sng" algn="ctr">
              <a:solidFill>
                <a:srgbClr val="FF0000"/>
              </a:solidFill>
              <a:prstDash val="dash"/>
              <a:headEnd type="triangle"/>
            </a:ln>
            <a:effectLst/>
          </p:spPr>
        </p:cxnSp>
        <p:cxnSp>
          <p:nvCxnSpPr>
            <p:cNvPr id="32" name="コネクタ: カギ線 31">
              <a:extLst>
                <a:ext uri="{FF2B5EF4-FFF2-40B4-BE49-F238E27FC236}">
                  <a16:creationId xmlns:a16="http://schemas.microsoft.com/office/drawing/2014/main" id="{4244FFC1-6D84-C3EC-A9D2-4158611BD057}"/>
                </a:ext>
              </a:extLst>
            </p:cNvPr>
            <p:cNvCxnSpPr>
              <a:cxnSpLocks/>
              <a:stCxn id="34" idx="0"/>
              <a:endCxn id="33" idx="2"/>
            </p:cNvCxnSpPr>
            <p:nvPr/>
          </p:nvCxnSpPr>
          <p:spPr>
            <a:xfrm rot="5400000" flipH="1" flipV="1">
              <a:off x="8349952" y="3912922"/>
              <a:ext cx="158577" cy="3102337"/>
            </a:xfrm>
            <a:prstGeom prst="bentConnector3">
              <a:avLst>
                <a:gd name="adj1" fmla="val 50000"/>
              </a:avLst>
            </a:prstGeom>
            <a:noFill/>
            <a:ln w="6350" cap="flat" cmpd="sng" algn="ctr">
              <a:solidFill>
                <a:srgbClr val="FF0000"/>
              </a:solidFill>
              <a:prstDash val="dash"/>
              <a:headEnd type="triangle"/>
            </a:ln>
            <a:effectLst/>
          </p:spPr>
        </p:cxnSp>
        <p:sp>
          <p:nvSpPr>
            <p:cNvPr id="33" name="正方形/長方形 32">
              <a:extLst>
                <a:ext uri="{FF2B5EF4-FFF2-40B4-BE49-F238E27FC236}">
                  <a16:creationId xmlns:a16="http://schemas.microsoft.com/office/drawing/2014/main" id="{C4B02107-A312-DBA0-4CCF-CA4399171FFB}"/>
                </a:ext>
              </a:extLst>
            </p:cNvPr>
            <p:cNvSpPr/>
            <p:nvPr/>
          </p:nvSpPr>
          <p:spPr>
            <a:xfrm>
              <a:off x="9557610" y="5130707"/>
              <a:ext cx="845598" cy="254094"/>
            </a:xfrm>
            <a:prstGeom prst="rect">
              <a:avLst/>
            </a:prstGeom>
            <a:noFill/>
            <a:ln w="6350" cap="flat" cmpd="sng" algn="ctr">
              <a:solidFill>
                <a:srgbClr val="FF0000"/>
              </a:solidFill>
              <a:prstDash val="dash"/>
            </a:ln>
            <a:effectLst/>
          </p:spPr>
          <p:txBody>
            <a:bodyPr rtlCol="0" anchor="ctr"/>
            <a:lstStyle/>
            <a:p>
              <a:pPr algn="ctr" fontAlgn="auto">
                <a:spcBef>
                  <a:spcPts val="0"/>
                </a:spcBef>
                <a:spcAft>
                  <a:spcPts val="0"/>
                </a:spcAft>
                <a:buClr>
                  <a:srgbClr val="000000"/>
                </a:buClr>
              </a:pPr>
              <a:endParaRPr kumimoji="0" lang="en-US" altLang="ja-JP" sz="1000" kern="0" dirty="0">
                <a:solidFill>
                  <a:schemeClr val="accent4">
                    <a:lumMod val="65000"/>
                    <a:lumOff val="35000"/>
                  </a:schemeClr>
                </a:solidFill>
                <a:latin typeface="Meiryo UI" panose="020B0604030504040204" pitchFamily="50" charset="-128"/>
                <a:ea typeface="Meiryo UI" panose="020B0604030504040204" pitchFamily="50" charset="-128"/>
                <a:sym typeface="Arial"/>
              </a:endParaRPr>
            </a:p>
          </p:txBody>
        </p:sp>
        <p:sp>
          <p:nvSpPr>
            <p:cNvPr id="34" name="正方形/長方形 33">
              <a:extLst>
                <a:ext uri="{FF2B5EF4-FFF2-40B4-BE49-F238E27FC236}">
                  <a16:creationId xmlns:a16="http://schemas.microsoft.com/office/drawing/2014/main" id="{B9EE1D7C-FA99-795E-59BC-B3399B86C7B9}"/>
                </a:ext>
              </a:extLst>
            </p:cNvPr>
            <p:cNvSpPr/>
            <p:nvPr/>
          </p:nvSpPr>
          <p:spPr>
            <a:xfrm>
              <a:off x="6678163" y="5543378"/>
              <a:ext cx="399817" cy="387522"/>
            </a:xfrm>
            <a:prstGeom prst="rect">
              <a:avLst/>
            </a:prstGeom>
            <a:noFill/>
            <a:ln w="6350" cap="flat" cmpd="sng" algn="ctr">
              <a:solidFill>
                <a:srgbClr val="FF0000"/>
              </a:solidFill>
              <a:prstDash val="dash"/>
            </a:ln>
            <a:effectLst/>
          </p:spPr>
          <p:txBody>
            <a:bodyPr rtlCol="0" anchor="ctr"/>
            <a:lstStyle/>
            <a:p>
              <a:pPr algn="ctr" fontAlgn="auto">
                <a:spcBef>
                  <a:spcPts val="0"/>
                </a:spcBef>
                <a:spcAft>
                  <a:spcPts val="0"/>
                </a:spcAft>
                <a:buClr>
                  <a:srgbClr val="000000"/>
                </a:buClr>
              </a:pPr>
              <a:endParaRPr kumimoji="0" lang="en-US" altLang="ja-JP" sz="1000" kern="0" dirty="0">
                <a:solidFill>
                  <a:schemeClr val="accent4">
                    <a:lumMod val="65000"/>
                    <a:lumOff val="35000"/>
                  </a:schemeClr>
                </a:solidFill>
                <a:latin typeface="Meiryo UI" panose="020B0604030504040204" pitchFamily="50" charset="-128"/>
                <a:ea typeface="Meiryo UI" panose="020B0604030504040204" pitchFamily="50" charset="-128"/>
                <a:sym typeface="Arial"/>
              </a:endParaRPr>
            </a:p>
          </p:txBody>
        </p:sp>
        <p:sp>
          <p:nvSpPr>
            <p:cNvPr id="38" name="ホームベース 23">
              <a:extLst>
                <a:ext uri="{FF2B5EF4-FFF2-40B4-BE49-F238E27FC236}">
                  <a16:creationId xmlns:a16="http://schemas.microsoft.com/office/drawing/2014/main" id="{62F7278F-06F3-C421-235A-262DB19EDA38}"/>
                </a:ext>
              </a:extLst>
            </p:cNvPr>
            <p:cNvSpPr/>
            <p:nvPr/>
          </p:nvSpPr>
          <p:spPr>
            <a:xfrm>
              <a:off x="6878072" y="5246848"/>
              <a:ext cx="3102337" cy="275906"/>
            </a:xfrm>
            <a:prstGeom prst="homePlate">
              <a:avLst>
                <a:gd name="adj" fmla="val 0"/>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0"/>
            <a:lstStyle/>
            <a:p>
              <a:pPr algn="ctr"/>
              <a:r>
                <a:rPr kumimoji="1" lang="en-US" altLang="ja-JP" sz="700" b="1" dirty="0" err="1">
                  <a:solidFill>
                    <a:srgbClr val="FF0000"/>
                  </a:solidFill>
                  <a:latin typeface="Meiryo UI" panose="020B0604030504040204" pitchFamily="50" charset="-128"/>
                  <a:ea typeface="Meiryo UI" panose="020B0604030504040204" pitchFamily="50" charset="-128"/>
                  <a:cs typeface="Hiragino Kaku Gothic Pro W3" charset="-128"/>
                </a:rPr>
                <a:t>PowerAutomate</a:t>
              </a:r>
              <a:r>
                <a:rPr kumimoji="1" lang="ja-JP" altLang="en-US" sz="700" b="1" dirty="0">
                  <a:solidFill>
                    <a:srgbClr val="FF0000"/>
                  </a:solidFill>
                  <a:latin typeface="Meiryo UI" panose="020B0604030504040204" pitchFamily="50" charset="-128"/>
                  <a:ea typeface="Meiryo UI" panose="020B0604030504040204" pitchFamily="50" charset="-128"/>
                  <a:cs typeface="Hiragino Kaku Gothic Pro W3" charset="-128"/>
                </a:rPr>
                <a:t>から</a:t>
              </a:r>
              <a:r>
                <a:rPr kumimoji="1" lang="en-US" altLang="ja-JP" sz="700" b="1" dirty="0">
                  <a:solidFill>
                    <a:srgbClr val="FF0000"/>
                  </a:solidFill>
                  <a:latin typeface="Meiryo UI" panose="020B0604030504040204" pitchFamily="50" charset="-128"/>
                  <a:ea typeface="Meiryo UI" panose="020B0604030504040204" pitchFamily="50" charset="-128"/>
                  <a:cs typeface="Hiragino Kaku Gothic Pro W3" charset="-128"/>
                </a:rPr>
                <a:t>n8n</a:t>
              </a:r>
              <a:r>
                <a:rPr kumimoji="1" lang="ja-JP" altLang="en-US" sz="700" b="1" dirty="0">
                  <a:solidFill>
                    <a:srgbClr val="FF0000"/>
                  </a:solidFill>
                  <a:latin typeface="Meiryo UI" panose="020B0604030504040204" pitchFamily="50" charset="-128"/>
                  <a:ea typeface="Meiryo UI" panose="020B0604030504040204" pitchFamily="50" charset="-128"/>
                  <a:cs typeface="Hiragino Kaku Gothic Pro W3" charset="-128"/>
                </a:rPr>
                <a:t>へ</a:t>
              </a:r>
              <a:r>
                <a:rPr kumimoji="1" lang="en-US" altLang="ja-JP" sz="700" b="1" dirty="0">
                  <a:solidFill>
                    <a:srgbClr val="FF0000"/>
                  </a:solidFill>
                  <a:latin typeface="Meiryo UI" panose="020B0604030504040204" pitchFamily="50" charset="-128"/>
                  <a:ea typeface="Meiryo UI" panose="020B0604030504040204" pitchFamily="50" charset="-128"/>
                  <a:cs typeface="Hiragino Kaku Gothic Pro W3" charset="-128"/>
                </a:rPr>
                <a:t>POST</a:t>
              </a:r>
              <a:r>
                <a:rPr kumimoji="1" lang="ja-JP" altLang="en-US" sz="700" b="1" dirty="0">
                  <a:solidFill>
                    <a:srgbClr val="FF0000"/>
                  </a:solidFill>
                  <a:latin typeface="Meiryo UI" panose="020B0604030504040204" pitchFamily="50" charset="-128"/>
                  <a:ea typeface="Meiryo UI" panose="020B0604030504040204" pitchFamily="50" charset="-128"/>
                  <a:cs typeface="Hiragino Kaku Gothic Pro W3" charset="-128"/>
                </a:rPr>
                <a:t>する</a:t>
              </a:r>
            </a:p>
          </p:txBody>
        </p:sp>
      </p:grpSp>
      <p:sp>
        <p:nvSpPr>
          <p:cNvPr id="40" name="スライド番号プレースホルダー 3">
            <a:extLst>
              <a:ext uri="{FF2B5EF4-FFF2-40B4-BE49-F238E27FC236}">
                <a16:creationId xmlns:a16="http://schemas.microsoft.com/office/drawing/2014/main" id="{E05C5F04-89AB-69F0-5079-72E22DB7B002}"/>
              </a:ext>
            </a:extLst>
          </p:cNvPr>
          <p:cNvSpPr txBox="1">
            <a:spLocks/>
          </p:cNvSpPr>
          <p:nvPr/>
        </p:nvSpPr>
        <p:spPr>
          <a:xfrm>
            <a:off x="4804833" y="6453188"/>
            <a:ext cx="2540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323E333F-0F6C-4FC7-A7F3-F21A7CDFE59D}" type="slidenum">
              <a:rPr lang="en-US" altLang="ja-JP" smtClean="0"/>
              <a:pPr algn="ctr">
                <a:defRPr/>
              </a:pPr>
              <a:t>20</a:t>
            </a:fld>
            <a:endParaRPr lang="en-US" altLang="ja-JP"/>
          </a:p>
        </p:txBody>
      </p:sp>
    </p:spTree>
    <p:extLst>
      <p:ext uri="{BB962C8B-B14F-4D97-AF65-F5344CB8AC3E}">
        <p14:creationId xmlns:p14="http://schemas.microsoft.com/office/powerpoint/2010/main" val="261980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37C56-5F44-8FAE-F3B5-70C7B553829A}"/>
            </a:ext>
          </a:extLst>
        </p:cNvPr>
        <p:cNvGrpSpPr/>
        <p:nvPr/>
      </p:nvGrpSpPr>
      <p:grpSpPr>
        <a:xfrm>
          <a:off x="0" y="0"/>
          <a:ext cx="0" cy="0"/>
          <a:chOff x="0" y="0"/>
          <a:chExt cx="0" cy="0"/>
        </a:xfrm>
      </p:grpSpPr>
      <p:sp>
        <p:nvSpPr>
          <p:cNvPr id="9" name="コンテンツ プレースホルダー 1">
            <a:extLst>
              <a:ext uri="{FF2B5EF4-FFF2-40B4-BE49-F238E27FC236}">
                <a16:creationId xmlns:a16="http://schemas.microsoft.com/office/drawing/2014/main" id="{D53D1AB7-4E48-2FF3-FA2B-48BA26BC1D4C}"/>
              </a:ext>
            </a:extLst>
          </p:cNvPr>
          <p:cNvSpPr txBox="1">
            <a:spLocks/>
          </p:cNvSpPr>
          <p:nvPr/>
        </p:nvSpPr>
        <p:spPr>
          <a:xfrm>
            <a:off x="197439" y="644770"/>
            <a:ext cx="11797122" cy="6213230"/>
          </a:xfrm>
          <a:prstGeom prst="rect">
            <a:avLst/>
          </a:prstGeom>
          <a:solidFill>
            <a:schemeClr val="bg1"/>
          </a:solidFill>
        </p:spPr>
        <p:txBody>
          <a:bodyPr vert="horz" wrap="square" lIns="91440" tIns="45720" rIns="91440" bIns="45720" numCol="1"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342900" indent="-342900" algn="l">
              <a:buFont typeface="+mj-lt"/>
              <a:buAutoNum type="arabicPeriod"/>
            </a:pPr>
            <a:r>
              <a:rPr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生成</a:t>
            </a:r>
            <a:r>
              <a:rPr lang="en-US" altLang="ja-JP" sz="1600" b="1" dirty="0">
                <a:solidFill>
                  <a:schemeClr val="tx1">
                    <a:lumMod val="65000"/>
                    <a:lumOff val="35000"/>
                  </a:schemeClr>
                </a:solidFill>
                <a:latin typeface="Meiryo UI" panose="020B0604030504040204" pitchFamily="50" charset="-128"/>
                <a:ea typeface="Meiryo UI" panose="020B0604030504040204" pitchFamily="50" charset="-128"/>
              </a:rPr>
              <a:t>AI</a:t>
            </a:r>
            <a:r>
              <a:rPr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の基礎理解</a:t>
            </a:r>
            <a:endParaRPr lang="en-US" altLang="ja-JP" sz="1600" b="1" dirty="0">
              <a:solidFill>
                <a:schemeClr val="tx1">
                  <a:lumMod val="65000"/>
                  <a:lumOff val="35000"/>
                </a:schemeClr>
              </a:solidFill>
              <a:latin typeface="Meiryo UI" panose="020B0604030504040204" pitchFamily="50" charset="-128"/>
              <a:ea typeface="Meiryo UI" panose="020B0604030504040204" pitchFamily="50" charset="-128"/>
            </a:endParaRPr>
          </a:p>
          <a:p>
            <a:pPr marL="700087" lvl="1" indent="-342900" algn="l">
              <a:buFont typeface="+mj-lt"/>
              <a:buAutoNum type="arabicPeriod"/>
            </a:pPr>
            <a:r>
              <a:rPr lang="ja-JP" altLang="en-US" sz="1600" dirty="0">
                <a:solidFill>
                  <a:schemeClr val="tx1">
                    <a:lumMod val="65000"/>
                    <a:lumOff val="35000"/>
                  </a:schemeClr>
                </a:solidFill>
                <a:latin typeface="Meiryo UI" panose="020B0604030504040204" pitchFamily="50" charset="-128"/>
                <a:ea typeface="Meiryo UI" panose="020B0604030504040204" pitchFamily="50" charset="-128"/>
              </a:rPr>
              <a:t>用語の理解：</a:t>
            </a:r>
            <a:r>
              <a:rPr lang="en-US" altLang="ja-JP" sz="1600" dirty="0">
                <a:solidFill>
                  <a:schemeClr val="tx1">
                    <a:lumMod val="65000"/>
                    <a:lumOff val="35000"/>
                  </a:schemeClr>
                </a:solidFill>
                <a:latin typeface="Meiryo UI" panose="020B0604030504040204" pitchFamily="50" charset="-128"/>
                <a:ea typeface="Meiryo UI" panose="020B0604030504040204" pitchFamily="50" charset="-128"/>
              </a:rPr>
              <a:t>AI</a:t>
            </a:r>
          </a:p>
          <a:p>
            <a:pPr marL="700087" lvl="1" indent="-342900" algn="l">
              <a:buFont typeface="+mj-lt"/>
              <a:buAutoNum type="arabicPeriod"/>
            </a:pPr>
            <a:r>
              <a:rPr lang="ja-JP" altLang="en-US" sz="1600" dirty="0">
                <a:solidFill>
                  <a:schemeClr val="tx1">
                    <a:lumMod val="65000"/>
                    <a:lumOff val="35000"/>
                  </a:schemeClr>
                </a:solidFill>
                <a:latin typeface="Meiryo UI" panose="020B0604030504040204" pitchFamily="50" charset="-128"/>
                <a:ea typeface="Meiryo UI" panose="020B0604030504040204" pitchFamily="50" charset="-128"/>
              </a:rPr>
              <a:t>用語の理解：機械学習</a:t>
            </a:r>
            <a:endParaRPr lang="en-US" altLang="ja-JP" sz="1600" dirty="0">
              <a:solidFill>
                <a:schemeClr val="tx1">
                  <a:lumMod val="65000"/>
                  <a:lumOff val="35000"/>
                </a:schemeClr>
              </a:solidFill>
              <a:latin typeface="Meiryo UI" panose="020B0604030504040204" pitchFamily="50" charset="-128"/>
              <a:ea typeface="Meiryo UI" panose="020B0604030504040204" pitchFamily="50" charset="-128"/>
            </a:endParaRPr>
          </a:p>
          <a:p>
            <a:pPr marL="700087" lvl="1" indent="-342900" algn="l">
              <a:buFont typeface="+mj-lt"/>
              <a:buAutoNum type="arabicPeriod"/>
            </a:pPr>
            <a:r>
              <a:rPr lang="ja-JP" altLang="en-US" sz="1600" dirty="0">
                <a:solidFill>
                  <a:schemeClr val="tx1">
                    <a:lumMod val="65000"/>
                    <a:lumOff val="35000"/>
                  </a:schemeClr>
                </a:solidFill>
                <a:latin typeface="Meiryo UI" panose="020B0604030504040204" pitchFamily="50" charset="-128"/>
                <a:ea typeface="Meiryo UI" panose="020B0604030504040204" pitchFamily="50" charset="-128"/>
              </a:rPr>
              <a:t>用語の理解：ディープラーニング</a:t>
            </a:r>
            <a:endParaRPr lang="en-US" altLang="ja-JP" sz="1600" dirty="0">
              <a:solidFill>
                <a:schemeClr val="tx1">
                  <a:lumMod val="65000"/>
                  <a:lumOff val="35000"/>
                </a:schemeClr>
              </a:solidFill>
              <a:latin typeface="Meiryo UI" panose="020B0604030504040204" pitchFamily="50" charset="-128"/>
              <a:ea typeface="Meiryo UI" panose="020B0604030504040204" pitchFamily="50" charset="-128"/>
            </a:endParaRPr>
          </a:p>
          <a:p>
            <a:pPr marL="700087" lvl="1" indent="-342900" algn="l">
              <a:buFont typeface="+mj-lt"/>
              <a:buAutoNum type="arabicPeriod"/>
            </a:pPr>
            <a:r>
              <a:rPr lang="ja-JP" altLang="en-US" sz="1600" dirty="0">
                <a:solidFill>
                  <a:schemeClr val="tx1">
                    <a:lumMod val="65000"/>
                    <a:lumOff val="35000"/>
                  </a:schemeClr>
                </a:solidFill>
                <a:latin typeface="Meiryo UI" panose="020B0604030504040204" pitchFamily="50" charset="-128"/>
                <a:ea typeface="Meiryo UI" panose="020B0604030504040204" pitchFamily="50" charset="-128"/>
              </a:rPr>
              <a:t>用語の理解：生成</a:t>
            </a:r>
            <a:r>
              <a:rPr lang="en-US" altLang="ja-JP" sz="1600" dirty="0">
                <a:solidFill>
                  <a:schemeClr val="tx1">
                    <a:lumMod val="65000"/>
                    <a:lumOff val="35000"/>
                  </a:schemeClr>
                </a:solidFill>
                <a:latin typeface="Meiryo UI" panose="020B0604030504040204" pitchFamily="50" charset="-128"/>
                <a:ea typeface="Meiryo UI" panose="020B0604030504040204" pitchFamily="50" charset="-128"/>
              </a:rPr>
              <a:t>AI</a:t>
            </a:r>
          </a:p>
          <a:p>
            <a:pPr marL="700087" lvl="1" indent="-342900" algn="l">
              <a:buFont typeface="+mj-lt"/>
              <a:buAutoNum type="arabicPeriod"/>
            </a:pPr>
            <a:r>
              <a:rPr lang="ja-JP" altLang="en-US" sz="1600" dirty="0">
                <a:solidFill>
                  <a:schemeClr val="tx1">
                    <a:lumMod val="65000"/>
                    <a:lumOff val="35000"/>
                  </a:schemeClr>
                </a:solidFill>
                <a:latin typeface="Meiryo UI" panose="020B0604030504040204" pitchFamily="50" charset="-128"/>
                <a:ea typeface="Meiryo UI" panose="020B0604030504040204" pitchFamily="50" charset="-128"/>
              </a:rPr>
              <a:t>用語の理解： </a:t>
            </a:r>
            <a:r>
              <a:rPr lang="en-US" altLang="ja-JP" sz="1600" dirty="0">
                <a:solidFill>
                  <a:schemeClr val="tx1">
                    <a:lumMod val="65000"/>
                    <a:lumOff val="35000"/>
                  </a:schemeClr>
                </a:solidFill>
                <a:latin typeface="Meiryo UI" panose="020B0604030504040204" pitchFamily="50" charset="-128"/>
                <a:ea typeface="Meiryo UI" panose="020B0604030504040204" pitchFamily="50" charset="-128"/>
              </a:rPr>
              <a:t>LLM</a:t>
            </a:r>
            <a:r>
              <a:rPr lang="ja-JP" altLang="en-US" sz="1600" dirty="0">
                <a:solidFill>
                  <a:schemeClr val="tx1">
                    <a:lumMod val="65000"/>
                    <a:lumOff val="35000"/>
                  </a:schemeClr>
                </a:solidFill>
                <a:latin typeface="Meiryo UI" panose="020B0604030504040204" pitchFamily="50" charset="-128"/>
                <a:ea typeface="Meiryo UI" panose="020B0604030504040204" pitchFamily="50" charset="-128"/>
              </a:rPr>
              <a:t>（</a:t>
            </a:r>
            <a:r>
              <a:rPr lang="en-US" altLang="ja-JP" sz="1600" dirty="0">
                <a:solidFill>
                  <a:schemeClr val="tx1">
                    <a:lumMod val="65000"/>
                    <a:lumOff val="35000"/>
                  </a:schemeClr>
                </a:solidFill>
                <a:latin typeface="Meiryo UI" panose="020B0604030504040204" pitchFamily="50" charset="-128"/>
                <a:ea typeface="Meiryo UI" panose="020B0604030504040204" pitchFamily="50" charset="-128"/>
              </a:rPr>
              <a:t>Large Language Model</a:t>
            </a:r>
            <a:r>
              <a:rPr lang="ja-JP" altLang="en-US" sz="1600" dirty="0">
                <a:solidFill>
                  <a:schemeClr val="tx1">
                    <a:lumMod val="65000"/>
                    <a:lumOff val="35000"/>
                  </a:schemeClr>
                </a:solidFill>
                <a:latin typeface="Meiryo UI" panose="020B0604030504040204" pitchFamily="50" charset="-128"/>
                <a:ea typeface="Meiryo UI" panose="020B0604030504040204" pitchFamily="50" charset="-128"/>
              </a:rPr>
              <a:t>）</a:t>
            </a:r>
            <a:br>
              <a:rPr lang="en-US" altLang="ja-JP" sz="1600" dirty="0">
                <a:solidFill>
                  <a:schemeClr val="tx1">
                    <a:lumMod val="65000"/>
                    <a:lumOff val="35000"/>
                  </a:schemeClr>
                </a:solidFill>
                <a:latin typeface="Meiryo UI" panose="020B0604030504040204" pitchFamily="50" charset="-128"/>
                <a:ea typeface="Meiryo UI" panose="020B0604030504040204" pitchFamily="50" charset="-128"/>
              </a:rPr>
            </a:br>
            <a:endParaRPr lang="en-US" altLang="ja-JP" sz="1600" dirty="0">
              <a:solidFill>
                <a:schemeClr val="tx1">
                  <a:lumMod val="65000"/>
                  <a:lumOff val="35000"/>
                </a:schemeClr>
              </a:solidFill>
              <a:latin typeface="Meiryo UI" panose="020B0604030504040204" pitchFamily="50" charset="-128"/>
              <a:ea typeface="Meiryo UI" panose="020B0604030504040204" pitchFamily="50" charset="-128"/>
            </a:endParaRPr>
          </a:p>
          <a:p>
            <a:pPr marL="342900" indent="-342900" algn="l">
              <a:buFont typeface="+mj-lt"/>
              <a:buAutoNum type="arabicPeriod"/>
            </a:pPr>
            <a:r>
              <a:rPr lang="en-US" altLang="ja-JP" sz="1600" b="1" dirty="0">
                <a:solidFill>
                  <a:schemeClr val="tx1">
                    <a:lumMod val="65000"/>
                    <a:lumOff val="35000"/>
                  </a:schemeClr>
                </a:solidFill>
                <a:latin typeface="Meiryo UI" panose="020B0604030504040204" pitchFamily="50" charset="-128"/>
                <a:ea typeface="Meiryo UI" panose="020B0604030504040204" pitchFamily="50" charset="-128"/>
              </a:rPr>
              <a:t>AI</a:t>
            </a:r>
            <a:r>
              <a:rPr lang="ja-JP" altLang="en-US" sz="1600" b="1" dirty="0">
                <a:solidFill>
                  <a:schemeClr val="tx1">
                    <a:lumMod val="65000"/>
                    <a:lumOff val="35000"/>
                  </a:schemeClr>
                </a:solidFill>
                <a:latin typeface="Meiryo UI" panose="020B0604030504040204" pitchFamily="50" charset="-128"/>
                <a:ea typeface="Meiryo UI" panose="020B0604030504040204" pitchFamily="50" charset="-128"/>
              </a:rPr>
              <a:t>エージェントが盛り上がってきている背景および技術の理解</a:t>
            </a:r>
            <a:endParaRPr lang="en-US" altLang="ja-JP" sz="1600" b="1" dirty="0">
              <a:solidFill>
                <a:schemeClr val="tx1">
                  <a:lumMod val="65000"/>
                  <a:lumOff val="35000"/>
                </a:schemeClr>
              </a:solidFill>
              <a:latin typeface="Meiryo UI" panose="020B0604030504040204" pitchFamily="50" charset="-128"/>
              <a:ea typeface="Meiryo UI" panose="020B0604030504040204" pitchFamily="50" charset="-128"/>
            </a:endParaRPr>
          </a:p>
          <a:p>
            <a:pPr marL="700087" lvl="1" indent="-342900" algn="l">
              <a:buFont typeface="+mj-lt"/>
              <a:buAutoNum type="arabicPeriod"/>
            </a:pPr>
            <a:r>
              <a:rPr lang="en-US" altLang="ja-JP"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LLM</a:t>
            </a:r>
            <a:r>
              <a:rPr lang="ja-JP" altLang="en-US"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の応用技術：</a:t>
            </a:r>
            <a:r>
              <a:rPr lang="en-US" altLang="ja-JP"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RAG / </a:t>
            </a:r>
            <a:r>
              <a:rPr lang="ja-JP" altLang="en-US"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ファインチューニング</a:t>
            </a:r>
          </a:p>
          <a:p>
            <a:pPr marL="700087" lvl="1" indent="-342900" algn="l">
              <a:buFont typeface="+mj-lt"/>
              <a:buAutoNum type="arabicPeriod"/>
            </a:pPr>
            <a:r>
              <a:rPr lang="en-US" altLang="ja-JP"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LLM</a:t>
            </a:r>
            <a:r>
              <a:rPr lang="ja-JP" altLang="en-US"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の応用技術：</a:t>
            </a:r>
            <a:r>
              <a:rPr lang="en-US" altLang="ja-JP"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AI</a:t>
            </a:r>
            <a:r>
              <a:rPr lang="ja-JP" altLang="en-US"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エージェント</a:t>
            </a:r>
          </a:p>
          <a:p>
            <a:pPr marL="700087" lvl="1" indent="-342900" algn="l">
              <a:buFont typeface="+mj-lt"/>
              <a:buAutoNum type="arabicPeriod"/>
            </a:pPr>
            <a:r>
              <a:rPr lang="en-US" altLang="ja-JP"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AI</a:t>
            </a:r>
            <a:r>
              <a:rPr lang="ja-JP" altLang="en-US"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利活用の進め方</a:t>
            </a:r>
          </a:p>
          <a:p>
            <a:pPr marL="700087" lvl="1" indent="-342900" algn="l">
              <a:buFont typeface="+mj-lt"/>
              <a:buAutoNum type="arabicPeriod"/>
            </a:pPr>
            <a:r>
              <a:rPr lang="en-US" altLang="ja-JP" sz="1600" dirty="0">
                <a:solidFill>
                  <a:schemeClr val="tx1">
                    <a:lumMod val="65000"/>
                    <a:lumOff val="35000"/>
                  </a:schemeClr>
                </a:solidFill>
                <a:latin typeface="Meiryo UI" panose="020B0604030504040204" pitchFamily="50" charset="-128"/>
                <a:ea typeface="Meiryo UI" panose="020B0604030504040204" pitchFamily="50" charset="-128"/>
              </a:rPr>
              <a:t>AI</a:t>
            </a:r>
            <a:r>
              <a:rPr lang="ja-JP" altLang="en-US" sz="1600" dirty="0">
                <a:solidFill>
                  <a:schemeClr val="tx1">
                    <a:lumMod val="65000"/>
                    <a:lumOff val="35000"/>
                  </a:schemeClr>
                </a:solidFill>
                <a:latin typeface="Meiryo UI" panose="020B0604030504040204" pitchFamily="50" charset="-128"/>
                <a:ea typeface="Meiryo UI" panose="020B0604030504040204" pitchFamily="50" charset="-128"/>
              </a:rPr>
              <a:t>エージェントのフルスクラッチ開発</a:t>
            </a:r>
          </a:p>
          <a:p>
            <a:pPr marL="700087" lvl="1" indent="-342900" algn="l">
              <a:buFont typeface="+mj-lt"/>
              <a:buAutoNum type="arabicPeriod"/>
            </a:pPr>
            <a:r>
              <a:rPr lang="ja-JP" altLang="en-US" sz="1600" dirty="0">
                <a:solidFill>
                  <a:schemeClr val="tx1">
                    <a:lumMod val="65000"/>
                    <a:lumOff val="35000"/>
                  </a:schemeClr>
                </a:solidFill>
                <a:latin typeface="Meiryo UI" panose="020B0604030504040204" pitchFamily="50" charset="-128"/>
                <a:ea typeface="Meiryo UI" panose="020B0604030504040204" pitchFamily="50" charset="-128"/>
              </a:rPr>
              <a:t>フルスクラッチ開発による</a:t>
            </a:r>
            <a:r>
              <a:rPr lang="en-US" altLang="ja-JP" sz="1600" dirty="0">
                <a:solidFill>
                  <a:schemeClr val="tx1">
                    <a:lumMod val="65000"/>
                    <a:lumOff val="35000"/>
                  </a:schemeClr>
                </a:solidFill>
                <a:latin typeface="Meiryo UI" panose="020B0604030504040204" pitchFamily="50" charset="-128"/>
                <a:ea typeface="Meiryo UI" panose="020B0604030504040204" pitchFamily="50" charset="-128"/>
              </a:rPr>
              <a:t>AI</a:t>
            </a:r>
            <a:r>
              <a:rPr lang="ja-JP" altLang="en-US" sz="1600" dirty="0">
                <a:solidFill>
                  <a:schemeClr val="tx1">
                    <a:lumMod val="65000"/>
                    <a:lumOff val="35000"/>
                  </a:schemeClr>
                </a:solidFill>
                <a:latin typeface="Meiryo UI" panose="020B0604030504040204" pitchFamily="50" charset="-128"/>
                <a:ea typeface="Meiryo UI" panose="020B0604030504040204" pitchFamily="50" charset="-128"/>
              </a:rPr>
              <a:t>エージェントデモ</a:t>
            </a:r>
          </a:p>
          <a:p>
            <a:pPr marL="700087" lvl="1" indent="-342900" algn="l">
              <a:buFont typeface="+mj-lt"/>
              <a:buAutoNum type="arabicPeriod"/>
            </a:pPr>
            <a:r>
              <a:rPr lang="en-US" altLang="ja-JP"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AI</a:t>
            </a:r>
            <a:r>
              <a:rPr lang="ja-JP" altLang="en-US"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エージェントのフルスクラッチ開発の難点</a:t>
            </a:r>
            <a:br>
              <a:rPr lang="en-US" altLang="ja-JP" sz="1600" kern="0" dirty="0">
                <a:solidFill>
                  <a:schemeClr val="tx1">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br>
            <a:endParaRPr lang="en-US" altLang="ja-JP" sz="1600" dirty="0">
              <a:solidFill>
                <a:schemeClr val="tx1">
                  <a:lumMod val="65000"/>
                  <a:lumOff val="35000"/>
                </a:schemeClr>
              </a:solidFill>
              <a:latin typeface="Meiryo UI" panose="020B0604030504040204" pitchFamily="50" charset="-128"/>
              <a:ea typeface="Meiryo UI" panose="020B0604030504040204" pitchFamily="50" charset="-128"/>
            </a:endParaRPr>
          </a:p>
          <a:p>
            <a:pPr marL="342900" indent="-342900" algn="l">
              <a:buFont typeface="+mj-lt"/>
              <a:buAutoNum type="arabicPeriod"/>
            </a:pPr>
            <a:r>
              <a:rPr lang="en-US" altLang="ja-JP" sz="1600" b="1" kern="0" dirty="0">
                <a:solidFill>
                  <a:srgbClr val="000000">
                    <a:lumMod val="65000"/>
                    <a:lumOff val="35000"/>
                  </a:srgbClr>
                </a:solidFill>
                <a:latin typeface="Meiryo UI" panose="020B0604030504040204" pitchFamily="50" charset="-128"/>
                <a:ea typeface="Meiryo UI" panose="020B0604030504040204" pitchFamily="50" charset="-128"/>
              </a:rPr>
              <a:t>MCP</a:t>
            </a:r>
            <a:r>
              <a:rPr lang="ja-JP" altLang="en-US" sz="1600" b="1" kern="0" dirty="0">
                <a:solidFill>
                  <a:srgbClr val="000000">
                    <a:lumMod val="65000"/>
                    <a:lumOff val="35000"/>
                  </a:srgbClr>
                </a:solidFill>
                <a:latin typeface="Meiryo UI" panose="020B0604030504040204" pitchFamily="50" charset="-128"/>
                <a:ea typeface="Meiryo UI" panose="020B0604030504040204" pitchFamily="50" charset="-128"/>
              </a:rPr>
              <a:t>サービス “</a:t>
            </a:r>
            <a:r>
              <a:rPr lang="en-US" altLang="ja-JP" sz="1600" b="1" kern="0" dirty="0">
                <a:solidFill>
                  <a:srgbClr val="000000">
                    <a:lumMod val="65000"/>
                    <a:lumOff val="35000"/>
                  </a:srgbClr>
                </a:solidFill>
                <a:latin typeface="Meiryo UI" panose="020B0604030504040204" pitchFamily="50" charset="-128"/>
                <a:ea typeface="Meiryo UI" panose="020B0604030504040204" pitchFamily="50" charset="-128"/>
              </a:rPr>
              <a:t>n8n</a:t>
            </a:r>
            <a:r>
              <a:rPr lang="ja-JP" altLang="en-US" sz="1600" b="1" kern="0" dirty="0">
                <a:solidFill>
                  <a:srgbClr val="000000">
                    <a:lumMod val="65000"/>
                    <a:lumOff val="35000"/>
                  </a:srgbClr>
                </a:solidFill>
                <a:latin typeface="Meiryo UI" panose="020B0604030504040204" pitchFamily="50" charset="-128"/>
                <a:ea typeface="Meiryo UI" panose="020B0604030504040204" pitchFamily="50" charset="-128"/>
              </a:rPr>
              <a:t>”</a:t>
            </a:r>
            <a:r>
              <a:rPr lang="en-US" altLang="ja-JP" sz="1600" b="1" kern="0" dirty="0">
                <a:solidFill>
                  <a:srgbClr val="000000">
                    <a:lumMod val="65000"/>
                    <a:lumOff val="35000"/>
                  </a:srgbClr>
                </a:solidFill>
                <a:latin typeface="Meiryo UI" panose="020B0604030504040204" pitchFamily="50" charset="-128"/>
                <a:ea typeface="Meiryo UI" panose="020B0604030504040204" pitchFamily="50" charset="-128"/>
              </a:rPr>
              <a:t> </a:t>
            </a:r>
            <a:r>
              <a:rPr lang="ja-JP" altLang="en-US" sz="1600" b="1" kern="0" dirty="0">
                <a:solidFill>
                  <a:srgbClr val="000000">
                    <a:lumMod val="65000"/>
                    <a:lumOff val="35000"/>
                  </a:srgbClr>
                </a:solidFill>
                <a:latin typeface="Meiryo UI" panose="020B0604030504040204" pitchFamily="50" charset="-128"/>
                <a:ea typeface="Meiryo UI" panose="020B0604030504040204" pitchFamily="50" charset="-128"/>
              </a:rPr>
              <a:t>のサービスの理解</a:t>
            </a:r>
            <a:endParaRPr lang="en-US" altLang="ja-JP" sz="1600" b="1" dirty="0">
              <a:solidFill>
                <a:schemeClr val="tx1">
                  <a:lumMod val="65000"/>
                  <a:lumOff val="35000"/>
                </a:schemeClr>
              </a:solidFill>
              <a:latin typeface="Meiryo UI" panose="020B0604030504040204" pitchFamily="50" charset="-128"/>
              <a:ea typeface="Meiryo UI" panose="020B0604030504040204" pitchFamily="50" charset="-128"/>
            </a:endParaRPr>
          </a:p>
          <a:p>
            <a:pPr marL="700087" lvl="1" indent="-342900" algn="l">
              <a:buFont typeface="+mj-lt"/>
              <a:buAutoNum type="arabicPeriod"/>
            </a:pPr>
            <a:r>
              <a:rPr lang="en-US" altLang="ja-JP"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AI</a:t>
            </a:r>
            <a:r>
              <a:rPr lang="ja-JP" altLang="en-US"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エージェント展開のための必須技術：</a:t>
            </a:r>
            <a:r>
              <a:rPr lang="en-US" altLang="ja-JP"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MCP</a:t>
            </a:r>
            <a:r>
              <a:rPr lang="ja-JP" altLang="en-US"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t>
            </a:r>
            <a:r>
              <a:rPr lang="en-US" altLang="ja-JP"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Model Context Protocol</a:t>
            </a:r>
            <a:r>
              <a:rPr lang="ja-JP" altLang="en-US"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t>
            </a:r>
            <a:endParaRPr lang="en-US" altLang="ja-JP"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a:p>
            <a:pPr marL="700087" lvl="1" indent="-342900" algn="l">
              <a:buFont typeface="+mj-lt"/>
              <a:buAutoNum type="arabicPeriod"/>
            </a:pPr>
            <a:r>
              <a:rPr lang="en-US" altLang="ja-JP"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n8n</a:t>
            </a:r>
            <a:r>
              <a:rPr lang="ja-JP" altLang="en-US"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のシステム構成図</a:t>
            </a:r>
            <a:endParaRPr lang="en-US" altLang="ja-JP"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a:p>
            <a:pPr marL="700087" lvl="1" indent="-342900" algn="l">
              <a:buFont typeface="+mj-lt"/>
              <a:buAutoNum type="arabicPeriod"/>
            </a:pPr>
            <a:r>
              <a:rPr lang="en-US" altLang="ja-JP" sz="1600" kern="0" dirty="0">
                <a:solidFill>
                  <a:srgbClr val="000000">
                    <a:lumMod val="65000"/>
                    <a:lumOff val="35000"/>
                  </a:srgbClr>
                </a:solidFill>
              </a:rPr>
              <a:t>n</a:t>
            </a:r>
            <a:r>
              <a:rPr lang="en-US" altLang="ja-JP"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8n</a:t>
            </a:r>
            <a:r>
              <a:rPr lang="ja-JP" altLang="en-US" sz="1600" kern="0" dirty="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のデモ＆サービス紹介</a:t>
            </a:r>
          </a:p>
        </p:txBody>
      </p:sp>
      <p:sp>
        <p:nvSpPr>
          <p:cNvPr id="3" name="スライド番号プレースホルダー 3">
            <a:extLst>
              <a:ext uri="{FF2B5EF4-FFF2-40B4-BE49-F238E27FC236}">
                <a16:creationId xmlns:a16="http://schemas.microsoft.com/office/drawing/2014/main" id="{3AB36953-C0D3-B276-CB44-CF973DAF7B28}"/>
              </a:ext>
            </a:extLst>
          </p:cNvPr>
          <p:cNvSpPr txBox="1">
            <a:spLocks/>
          </p:cNvSpPr>
          <p:nvPr/>
        </p:nvSpPr>
        <p:spPr>
          <a:xfrm>
            <a:off x="4804833" y="6453188"/>
            <a:ext cx="2540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323E333F-0F6C-4FC7-A7F3-F21A7CDFE59D}" type="slidenum">
              <a:rPr lang="en-US" altLang="ja-JP" smtClean="0"/>
              <a:pPr algn="ctr">
                <a:defRPr/>
              </a:pPr>
              <a:t>3</a:t>
            </a:fld>
            <a:endParaRPr lang="en-US" altLang="ja-JP" dirty="0"/>
          </a:p>
        </p:txBody>
      </p:sp>
    </p:spTree>
    <p:extLst>
      <p:ext uri="{BB962C8B-B14F-4D97-AF65-F5344CB8AC3E}">
        <p14:creationId xmlns:p14="http://schemas.microsoft.com/office/powerpoint/2010/main" val="63260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52235-F2FB-FC1E-B8AF-179BEEDA209A}"/>
              </a:ext>
            </a:extLst>
          </p:cNvPr>
          <p:cNvSpPr>
            <a:spLocks noGrp="1"/>
          </p:cNvSpPr>
          <p:nvPr>
            <p:ph type="title"/>
          </p:nvPr>
        </p:nvSpPr>
        <p:spPr/>
        <p:txBody>
          <a:bodyPr/>
          <a:lstStyle/>
          <a:p>
            <a:r>
              <a:rPr lang="en-US" altLang="ja-JP" sz="2800" dirty="0">
                <a:solidFill>
                  <a:schemeClr val="tx1">
                    <a:lumMod val="65000"/>
                    <a:lumOff val="35000"/>
                  </a:schemeClr>
                </a:solidFill>
                <a:latin typeface="Meiryo UI" panose="020B0604030504040204" pitchFamily="50" charset="-128"/>
                <a:ea typeface="Meiryo UI" panose="020B0604030504040204" pitchFamily="50" charset="-128"/>
              </a:rPr>
              <a:t>1.</a:t>
            </a:r>
            <a:r>
              <a:rPr lang="ja-JP" altLang="en-US" sz="2800" dirty="0">
                <a:solidFill>
                  <a:schemeClr val="tx1">
                    <a:lumMod val="65000"/>
                    <a:lumOff val="35000"/>
                  </a:schemeClr>
                </a:solidFill>
                <a:latin typeface="Meiryo UI" panose="020B0604030504040204" pitchFamily="50" charset="-128"/>
                <a:ea typeface="Meiryo UI" panose="020B0604030504040204" pitchFamily="50" charset="-128"/>
              </a:rPr>
              <a:t>生成</a:t>
            </a:r>
            <a:r>
              <a:rPr lang="en-US" altLang="ja-JP" sz="2800" dirty="0">
                <a:solidFill>
                  <a:schemeClr val="tx1">
                    <a:lumMod val="65000"/>
                    <a:lumOff val="35000"/>
                  </a:schemeClr>
                </a:solidFill>
                <a:latin typeface="Meiryo UI" panose="020B0604030504040204" pitchFamily="50" charset="-128"/>
                <a:ea typeface="Meiryo UI" panose="020B0604030504040204" pitchFamily="50" charset="-128"/>
              </a:rPr>
              <a:t>AI</a:t>
            </a:r>
            <a:r>
              <a:rPr lang="ja-JP" altLang="en-US" sz="2800" dirty="0">
                <a:solidFill>
                  <a:schemeClr val="tx1">
                    <a:lumMod val="65000"/>
                    <a:lumOff val="35000"/>
                  </a:schemeClr>
                </a:solidFill>
                <a:latin typeface="Meiryo UI" panose="020B0604030504040204" pitchFamily="50" charset="-128"/>
                <a:ea typeface="Meiryo UI" panose="020B0604030504040204" pitchFamily="50" charset="-128"/>
              </a:rPr>
              <a:t>の基礎理解</a:t>
            </a:r>
          </a:p>
        </p:txBody>
      </p:sp>
      <p:sp>
        <p:nvSpPr>
          <p:cNvPr id="3" name="テキスト プレースホルダー 2">
            <a:extLst>
              <a:ext uri="{FF2B5EF4-FFF2-40B4-BE49-F238E27FC236}">
                <a16:creationId xmlns:a16="http://schemas.microsoft.com/office/drawing/2014/main" id="{FEBE00BC-1F6F-F33D-62F7-0CF2136A37D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565892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24D77-D473-7D54-0E74-60E616603014}"/>
            </a:ext>
          </a:extLst>
        </p:cNvPr>
        <p:cNvGrpSpPr/>
        <p:nvPr/>
      </p:nvGrpSpPr>
      <p:grpSpPr>
        <a:xfrm>
          <a:off x="0" y="0"/>
          <a:ext cx="0" cy="0"/>
          <a:chOff x="0" y="0"/>
          <a:chExt cx="0" cy="0"/>
        </a:xfrm>
      </p:grpSpPr>
      <p:sp>
        <p:nvSpPr>
          <p:cNvPr id="2" name="タイトル 2">
            <a:extLst>
              <a:ext uri="{FF2B5EF4-FFF2-40B4-BE49-F238E27FC236}">
                <a16:creationId xmlns:a16="http://schemas.microsoft.com/office/drawing/2014/main" id="{D2CC30AB-0411-6D7E-95EC-4972325A4836}"/>
              </a:ext>
            </a:extLst>
          </p:cNvPr>
          <p:cNvSpPr txBox="1">
            <a:spLocks/>
          </p:cNvSpPr>
          <p:nvPr/>
        </p:nvSpPr>
        <p:spPr bwMode="auto">
          <a:xfrm>
            <a:off x="203200" y="152403"/>
            <a:ext cx="11480800" cy="379413"/>
          </a:xfrm>
          <a:prstGeom prst="rect">
            <a:avLst/>
          </a:prstGeom>
          <a:noFill/>
          <a:ln w="9525">
            <a:noFill/>
            <a:miter lim="800000"/>
            <a:headEnd/>
            <a:tailEnd/>
          </a:ln>
        </p:spPr>
        <p:txBody>
          <a:bodyPr vert="horz" wrap="square" lIns="87916" tIns="43958" rIns="87916" bIns="43958" numCol="1" anchor="ctr" anchorCtr="0" compatLnSpc="1">
            <a:prstTxWarp prst="textNoShape">
              <a:avLst/>
            </a:prstTxWarp>
          </a:bodyPr>
          <a:lstStyle>
            <a:lvl1pPr algn="l" defTabSz="879475" rtl="0" eaLnBrk="1" fontAlgn="base" hangingPunct="1">
              <a:spcBef>
                <a:spcPct val="0"/>
              </a:spcBef>
              <a:spcAft>
                <a:spcPct val="0"/>
              </a:spcAft>
              <a:defRPr kumimoji="1"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2pPr>
            <a:lvl3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3pPr>
            <a:lvl4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4pPr>
            <a:lvl5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5pPr>
            <a:lvl6pPr marL="4572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6pPr>
            <a:lvl7pPr marL="9144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7pPr>
            <a:lvl8pPr marL="13716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8pPr>
            <a:lvl9pPr marL="18288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9pPr>
          </a:lstStyle>
          <a:p>
            <a:pPr marL="0" marR="0" lvl="0" indent="0" algn="l" defTabSz="879475" rtl="0" eaLnBrk="1" fontAlgn="base" latinLnBrk="0" hangingPunct="1">
              <a:lnSpc>
                <a:spcPct val="100000"/>
              </a:lnSpc>
              <a:spcBef>
                <a:spcPct val="0"/>
              </a:spcBef>
              <a:spcAft>
                <a:spcPct val="0"/>
              </a:spcAft>
              <a:buClrTx/>
              <a:buSzTx/>
              <a:buFontTx/>
              <a:buNone/>
              <a:tabLst/>
              <a:defRPr/>
            </a:pPr>
            <a:r>
              <a:rPr lang="ja-JP" altLang="en-US" kern="0" dirty="0">
                <a:solidFill>
                  <a:srgbClr val="000000">
                    <a:lumMod val="65000"/>
                    <a:lumOff val="35000"/>
                  </a:srgbClr>
                </a:solidFill>
              </a:rPr>
              <a:t>用語の理解：</a:t>
            </a:r>
            <a:r>
              <a:rPr lang="en-US" altLang="ja-JP" kern="0" dirty="0">
                <a:solidFill>
                  <a:srgbClr val="000000">
                    <a:lumMod val="65000"/>
                    <a:lumOff val="35000"/>
                  </a:srgbClr>
                </a:solidFill>
              </a:rPr>
              <a:t>AI</a:t>
            </a:r>
            <a:endPar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4" name="コンテンツ プレースホルダー 1">
            <a:extLst>
              <a:ext uri="{FF2B5EF4-FFF2-40B4-BE49-F238E27FC236}">
                <a16:creationId xmlns:a16="http://schemas.microsoft.com/office/drawing/2014/main" id="{E4749DE3-6987-62FF-C471-56500F8C1B06}"/>
              </a:ext>
            </a:extLst>
          </p:cNvPr>
          <p:cNvSpPr txBox="1">
            <a:spLocks/>
          </p:cNvSpPr>
          <p:nvPr/>
        </p:nvSpPr>
        <p:spPr bwMode="auto">
          <a:xfrm>
            <a:off x="336521" y="692699"/>
            <a:ext cx="11525251" cy="10074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pPr marL="0" indent="0">
              <a:buClr>
                <a:srgbClr val="3333CC"/>
              </a:buClr>
              <a:buNone/>
              <a:defRPr/>
            </a:pPr>
            <a:r>
              <a:rPr kumimoji="0" lang="en-US" altLang="ja-JP" sz="2000" kern="0" dirty="0">
                <a:solidFill>
                  <a:schemeClr val="tx1">
                    <a:lumMod val="65000"/>
                    <a:lumOff val="35000"/>
                  </a:schemeClr>
                </a:solidFill>
                <a:cs typeface="メイリオ" panose="020B0604030504040204" pitchFamily="50" charset="-128"/>
              </a:rPr>
              <a:t>AI</a:t>
            </a:r>
            <a:r>
              <a:rPr kumimoji="0" lang="ja-JP" altLang="en-US" sz="2000" kern="0" dirty="0">
                <a:solidFill>
                  <a:schemeClr val="tx1">
                    <a:lumMod val="65000"/>
                    <a:lumOff val="35000"/>
                  </a:schemeClr>
                </a:solidFill>
                <a:cs typeface="メイリオ" panose="020B0604030504040204" pitchFamily="50" charset="-128"/>
              </a:rPr>
              <a:t>とは、人間と同じような思考や行動をコンピューターで実現させる技術を指す。</a:t>
            </a:r>
          </a:p>
        </p:txBody>
      </p:sp>
      <p:sp>
        <p:nvSpPr>
          <p:cNvPr id="33" name="テキスト ボックス 32">
            <a:extLst>
              <a:ext uri="{FF2B5EF4-FFF2-40B4-BE49-F238E27FC236}">
                <a16:creationId xmlns:a16="http://schemas.microsoft.com/office/drawing/2014/main" id="{3808A4B5-F4FA-84E7-CC43-6D2F6A35C7A1}"/>
              </a:ext>
            </a:extLst>
          </p:cNvPr>
          <p:cNvSpPr txBox="1"/>
          <p:nvPr/>
        </p:nvSpPr>
        <p:spPr bwMode="auto">
          <a:xfrm>
            <a:off x="1380180" y="6123340"/>
            <a:ext cx="3636164" cy="276999"/>
          </a:xfrm>
          <a:prstGeom prst="rect">
            <a:avLst/>
          </a:prstGeom>
          <a:noFill/>
          <a:ln w="9525">
            <a:noFill/>
            <a:miter lim="800000"/>
            <a:headEnd/>
            <a:tailEnd/>
          </a:ln>
        </p:spPr>
        <p:txBody>
          <a:bodyPr wrap="square" rtlCol="0">
            <a:spAutoFit/>
          </a:bodyPr>
          <a:lstStyle/>
          <a:p>
            <a:pPr algn="ctr" defTabSz="914400" fontAlgn="base">
              <a:spcBef>
                <a:spcPct val="0"/>
              </a:spcBef>
              <a:spcAft>
                <a:spcPct val="0"/>
              </a:spcAft>
            </a:pP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cs typeface="メイリオ"/>
              </a:rPr>
              <a:t>AI</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cs typeface="メイリオ"/>
              </a:rPr>
              <a:t>の全体像のイメージ図</a:t>
            </a:r>
            <a:endPar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cs typeface="メイリオ"/>
            </a:endParaRPr>
          </a:p>
        </p:txBody>
      </p:sp>
      <p:sp>
        <p:nvSpPr>
          <p:cNvPr id="34" name="楕円 33">
            <a:extLst>
              <a:ext uri="{FF2B5EF4-FFF2-40B4-BE49-F238E27FC236}">
                <a16:creationId xmlns:a16="http://schemas.microsoft.com/office/drawing/2014/main" id="{C643B6D5-5000-C717-4BE4-51A46D010611}"/>
              </a:ext>
            </a:extLst>
          </p:cNvPr>
          <p:cNvSpPr/>
          <p:nvPr/>
        </p:nvSpPr>
        <p:spPr>
          <a:xfrm>
            <a:off x="334043" y="2493642"/>
            <a:ext cx="5728439" cy="3602958"/>
          </a:xfrm>
          <a:prstGeom prst="ellipse">
            <a:avLst/>
          </a:prstGeom>
          <a:solidFill>
            <a:srgbClr val="D9D9D9"/>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AI</a:t>
            </a:r>
            <a:r>
              <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（人工知能）</a:t>
            </a:r>
            <a:endPar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35" name="楕円 34">
            <a:extLst>
              <a:ext uri="{FF2B5EF4-FFF2-40B4-BE49-F238E27FC236}">
                <a16:creationId xmlns:a16="http://schemas.microsoft.com/office/drawing/2014/main" id="{24A3D53D-0B38-3E3C-A540-6BA57A41AE6D}"/>
              </a:ext>
            </a:extLst>
          </p:cNvPr>
          <p:cNvSpPr/>
          <p:nvPr/>
        </p:nvSpPr>
        <p:spPr>
          <a:xfrm>
            <a:off x="1035334" y="3304320"/>
            <a:ext cx="4325857" cy="2720791"/>
          </a:xfrm>
          <a:prstGeom prst="ellipse">
            <a:avLst/>
          </a:prstGeom>
          <a:solidFill>
            <a:srgbClr val="FFFFFF">
              <a:lumMod val="95000"/>
            </a:srgbClr>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機械学習</a:t>
            </a:r>
          </a:p>
        </p:txBody>
      </p:sp>
      <p:sp>
        <p:nvSpPr>
          <p:cNvPr id="36" name="楕円 35">
            <a:extLst>
              <a:ext uri="{FF2B5EF4-FFF2-40B4-BE49-F238E27FC236}">
                <a16:creationId xmlns:a16="http://schemas.microsoft.com/office/drawing/2014/main" id="{3D709149-A734-DC75-C3B7-6708E344B1B0}"/>
              </a:ext>
            </a:extLst>
          </p:cNvPr>
          <p:cNvSpPr/>
          <p:nvPr/>
        </p:nvSpPr>
        <p:spPr>
          <a:xfrm>
            <a:off x="1637120" y="4013751"/>
            <a:ext cx="3122285" cy="1963792"/>
          </a:xfrm>
          <a:prstGeom prst="ellipse">
            <a:avLst/>
          </a:prstGeom>
          <a:solidFill>
            <a:srgbClr val="FFFFFF">
              <a:lumMod val="95000"/>
            </a:srgbClr>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ディープラーニング</a:t>
            </a:r>
          </a:p>
        </p:txBody>
      </p:sp>
      <p:sp>
        <p:nvSpPr>
          <p:cNvPr id="37" name="楕円 36">
            <a:extLst>
              <a:ext uri="{FF2B5EF4-FFF2-40B4-BE49-F238E27FC236}">
                <a16:creationId xmlns:a16="http://schemas.microsoft.com/office/drawing/2014/main" id="{6AD258FC-B463-EE80-1CBE-5F862F396CBA}"/>
              </a:ext>
            </a:extLst>
          </p:cNvPr>
          <p:cNvSpPr/>
          <p:nvPr/>
        </p:nvSpPr>
        <p:spPr>
          <a:xfrm>
            <a:off x="2015537" y="4522105"/>
            <a:ext cx="2365451" cy="1487774"/>
          </a:xfrm>
          <a:prstGeom prst="ellipse">
            <a:avLst/>
          </a:prstGeom>
          <a:solidFill>
            <a:srgbClr val="F2F2F2"/>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生成</a:t>
            </a: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AI</a:t>
            </a:r>
            <a:endPar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38" name="楕円 37">
            <a:extLst>
              <a:ext uri="{FF2B5EF4-FFF2-40B4-BE49-F238E27FC236}">
                <a16:creationId xmlns:a16="http://schemas.microsoft.com/office/drawing/2014/main" id="{CD85764B-950B-BA92-9CE4-C1906C73976A}"/>
              </a:ext>
            </a:extLst>
          </p:cNvPr>
          <p:cNvSpPr/>
          <p:nvPr/>
        </p:nvSpPr>
        <p:spPr>
          <a:xfrm>
            <a:off x="2387882" y="4990485"/>
            <a:ext cx="1620761" cy="1019394"/>
          </a:xfrm>
          <a:prstGeom prst="ellipse">
            <a:avLst/>
          </a:prstGeom>
          <a:solidFill>
            <a:srgbClr val="FFFFFF">
              <a:lumMod val="95000"/>
            </a:srgbClr>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LLM</a:t>
            </a:r>
            <a:endPar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grpSp>
        <p:nvGrpSpPr>
          <p:cNvPr id="39" name="グループ化 38">
            <a:extLst>
              <a:ext uri="{FF2B5EF4-FFF2-40B4-BE49-F238E27FC236}">
                <a16:creationId xmlns:a16="http://schemas.microsoft.com/office/drawing/2014/main" id="{CE0F0FFC-3D26-5F0C-5BB4-F347AD9C60C9}"/>
              </a:ext>
            </a:extLst>
          </p:cNvPr>
          <p:cNvGrpSpPr/>
          <p:nvPr/>
        </p:nvGrpSpPr>
        <p:grpSpPr>
          <a:xfrm>
            <a:off x="6973503" y="1808298"/>
            <a:ext cx="4884454" cy="4592041"/>
            <a:chOff x="6478319" y="1755953"/>
            <a:chExt cx="4884454" cy="4592041"/>
          </a:xfrm>
        </p:grpSpPr>
        <p:sp>
          <p:nvSpPr>
            <p:cNvPr id="40" name="正方形/長方形 39">
              <a:extLst>
                <a:ext uri="{FF2B5EF4-FFF2-40B4-BE49-F238E27FC236}">
                  <a16:creationId xmlns:a16="http://schemas.microsoft.com/office/drawing/2014/main" id="{92FAEDD8-C1AE-2112-9025-2443961F3F77}"/>
                </a:ext>
              </a:extLst>
            </p:cNvPr>
            <p:cNvSpPr/>
            <p:nvPr/>
          </p:nvSpPr>
          <p:spPr bwMode="auto">
            <a:xfrm>
              <a:off x="6478319" y="1755953"/>
              <a:ext cx="4884454" cy="409245"/>
            </a:xfrm>
            <a:prstGeom prst="rect">
              <a:avLst/>
            </a:prstGeom>
            <a:solidFill>
              <a:srgbClr val="FFFFFF">
                <a:lumMod val="50000"/>
              </a:srgbClr>
            </a:solidFill>
            <a:ln w="9525" cap="flat" cmpd="sng" algn="ctr">
              <a:solidFill>
                <a:srgbClr val="FFFFFF">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キーワード：汎用型</a:t>
              </a:r>
              <a:r>
                <a:rPr kumimoji="1" lang="en-US" altLang="ja-JP"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AI </a:t>
              </a:r>
              <a:r>
                <a:rPr kumimoji="1" lang="ja-JP" altLang="en-US"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と 特化型</a:t>
              </a:r>
              <a:r>
                <a:rPr kumimoji="1" lang="en-US" altLang="ja-JP"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AI</a:t>
              </a:r>
              <a:endParaRPr kumimoji="1" lang="ja-JP" altLang="en-US"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41" name="正方形/長方形 40">
              <a:extLst>
                <a:ext uri="{FF2B5EF4-FFF2-40B4-BE49-F238E27FC236}">
                  <a16:creationId xmlns:a16="http://schemas.microsoft.com/office/drawing/2014/main" id="{18780811-DEC6-58AA-4568-7A4792095FCC}"/>
                </a:ext>
              </a:extLst>
            </p:cNvPr>
            <p:cNvSpPr/>
            <p:nvPr/>
          </p:nvSpPr>
          <p:spPr bwMode="auto">
            <a:xfrm>
              <a:off x="6478319" y="2176013"/>
              <a:ext cx="4884454" cy="4171981"/>
            </a:xfrm>
            <a:prstGeom prst="rect">
              <a:avLst/>
            </a:prstGeom>
            <a:solidFill>
              <a:srgbClr val="FFFFFF"/>
            </a:solidFill>
            <a:ln w="9525" cap="flat" cmpd="sng" algn="ctr">
              <a:solidFill>
                <a:srgbClr val="FFFFFF">
                  <a:lumMod val="50000"/>
                </a:srgbClr>
              </a:solid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44000" marR="0" lvl="0" indent="-14400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汎用型</a:t>
              </a:r>
              <a:r>
                <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AI</a:t>
              </a:r>
            </a:p>
            <a:p>
              <a:pPr marL="355600" marR="0" lvl="1" indent="-177800" defTabSz="914400" eaLnBrk="1" fontAlgn="base" latinLnBrk="0" hangingPunct="1">
                <a:lnSpc>
                  <a:spcPct val="100000"/>
                </a:lnSpc>
                <a:spcBef>
                  <a:spcPct val="0"/>
                </a:spcBef>
                <a:spcAft>
                  <a:spcPct val="0"/>
                </a:spcAft>
                <a:buClrTx/>
                <a:buSzTx/>
                <a:buFont typeface="Meiryo UI" panose="020B0604030504040204" pitchFamily="50" charset="-128"/>
                <a:buChar char="⁃"/>
                <a:tabLst>
                  <a:tab pos="719138" algn="l"/>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人間の同等レベルの知能を持つ</a:t>
              </a: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SF</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映画に出てくるような</a:t>
              </a: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AI</a:t>
              </a: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r>
                <a:rPr kumimoji="1" lang="en-US" altLang="ja-JP" sz="1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Hiragino Kaku Gothic Pro W3" charset="-128"/>
                </a:rPr>
                <a:t>※</a:t>
              </a:r>
              <a:r>
                <a:rPr kumimoji="1" lang="ja-JP" altLang="en-US" sz="1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Hiragino Kaku Gothic Pro W3" charset="-128"/>
                </a:rPr>
                <a:t>実現には至っていない</a:t>
              </a: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endPar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144000" marR="0" lvl="1" indent="-144000" defTabSz="914400" eaLnBrk="1" fontAlgn="base" latinLnBrk="0" hangingPunct="1">
                <a:lnSpc>
                  <a:spcPct val="100000"/>
                </a:lnSpc>
                <a:spcBef>
                  <a:spcPct val="0"/>
                </a:spcBef>
                <a:spcAft>
                  <a:spcPct val="0"/>
                </a:spcAft>
                <a:buClrTx/>
                <a:buSzTx/>
                <a:buFont typeface="Arial" panose="020B0604020202020204" pitchFamily="34" charset="0"/>
                <a:buChar char="•"/>
                <a:tabLst>
                  <a:tab pos="719138" algn="l"/>
                </a:tabLst>
                <a:defRPr/>
              </a:pPr>
              <a:r>
                <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特化型</a:t>
              </a:r>
              <a:r>
                <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AI</a:t>
              </a:r>
            </a:p>
            <a:p>
              <a:pPr marL="355600" marR="0" lvl="1" indent="-177800" defTabSz="914400" eaLnBrk="1" fontAlgn="base" latinLnBrk="0" hangingPunct="1">
                <a:lnSpc>
                  <a:spcPct val="100000"/>
                </a:lnSpc>
                <a:spcBef>
                  <a:spcPct val="0"/>
                </a:spcBef>
                <a:spcAft>
                  <a:spcPct val="0"/>
                </a:spcAft>
                <a:buClrTx/>
                <a:buSzTx/>
                <a:buFont typeface="Meiryo UI" panose="020B0604030504040204" pitchFamily="50" charset="-128"/>
                <a:buChar char="⁃"/>
                <a:tabLst>
                  <a:tab pos="719138" algn="l"/>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特定のタスクや機能に特化した</a:t>
              </a: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AI</a:t>
              </a: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r>
                <a:rPr kumimoji="1" lang="en-US" altLang="ja-JP" sz="1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生成</a:t>
              </a:r>
              <a:r>
                <a:rPr kumimoji="1" lang="en-US" altLang="ja-JP" sz="1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AI</a:t>
              </a:r>
              <a:r>
                <a:rPr kumimoji="1" lang="ja-JP" altLang="en-US" sz="1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は特化型だが、汎用型に繋がると期待されている</a:t>
              </a:r>
              <a:endParaRPr kumimoji="1" lang="en-US" altLang="ja-JP" sz="1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grpSp>
          <p:nvGrpSpPr>
            <p:cNvPr id="42" name="グループ化 41">
              <a:extLst>
                <a:ext uri="{FF2B5EF4-FFF2-40B4-BE49-F238E27FC236}">
                  <a16:creationId xmlns:a16="http://schemas.microsoft.com/office/drawing/2014/main" id="{A7C806CD-4DB4-7A80-89C8-A2EC322D13BB}"/>
                </a:ext>
              </a:extLst>
            </p:cNvPr>
            <p:cNvGrpSpPr/>
            <p:nvPr/>
          </p:nvGrpSpPr>
          <p:grpSpPr>
            <a:xfrm>
              <a:off x="7103525" y="2814703"/>
              <a:ext cx="3634042" cy="957360"/>
              <a:chOff x="6970906" y="2867971"/>
              <a:chExt cx="3634042" cy="957360"/>
            </a:xfrm>
          </p:grpSpPr>
          <p:pic>
            <p:nvPicPr>
              <p:cNvPr id="53" name="グラフィックス 52" descr="ロボット">
                <a:extLst>
                  <a:ext uri="{FF2B5EF4-FFF2-40B4-BE49-F238E27FC236}">
                    <a16:creationId xmlns:a16="http://schemas.microsoft.com/office/drawing/2014/main" id="{36A8D5F6-F34D-97A8-63B8-40870E3216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30727" y="2889451"/>
                <a:ext cx="914400" cy="914400"/>
              </a:xfrm>
              <a:prstGeom prst="rect">
                <a:avLst/>
              </a:prstGeom>
            </p:spPr>
          </p:pic>
          <p:grpSp>
            <p:nvGrpSpPr>
              <p:cNvPr id="54" name="グループ化 53">
                <a:extLst>
                  <a:ext uri="{FF2B5EF4-FFF2-40B4-BE49-F238E27FC236}">
                    <a16:creationId xmlns:a16="http://schemas.microsoft.com/office/drawing/2014/main" id="{EC55F64C-A687-7F0D-9344-4FD2AFEDA723}"/>
                  </a:ext>
                </a:extLst>
              </p:cNvPr>
              <p:cNvGrpSpPr/>
              <p:nvPr/>
            </p:nvGrpSpPr>
            <p:grpSpPr>
              <a:xfrm>
                <a:off x="6970906" y="2867971"/>
                <a:ext cx="1245057" cy="957360"/>
                <a:chOff x="7361523" y="2867971"/>
                <a:chExt cx="1245057" cy="957360"/>
              </a:xfrm>
            </p:grpSpPr>
            <p:sp>
              <p:nvSpPr>
                <p:cNvPr id="59" name="吹き出し: 角を丸めた四角形 58">
                  <a:extLst>
                    <a:ext uri="{FF2B5EF4-FFF2-40B4-BE49-F238E27FC236}">
                      <a16:creationId xmlns:a16="http://schemas.microsoft.com/office/drawing/2014/main" id="{A36382E6-0544-5F83-4B55-710904FEF22D}"/>
                    </a:ext>
                  </a:extLst>
                </p:cNvPr>
                <p:cNvSpPr/>
                <p:nvPr/>
              </p:nvSpPr>
              <p:spPr>
                <a:xfrm>
                  <a:off x="7361523" y="2867971"/>
                  <a:ext cx="1245057" cy="272595"/>
                </a:xfrm>
                <a:prstGeom prst="wedgeRoundRectCallout">
                  <a:avLst>
                    <a:gd name="adj1" fmla="val 61879"/>
                    <a:gd name="adj2" fmla="val 47578"/>
                    <a:gd name="adj3" fmla="val 16667"/>
                  </a:avLst>
                </a:prstGeom>
                <a:solidFill>
                  <a:srgbClr val="FFFFFF">
                    <a:lumMod val="85000"/>
                  </a:srgbClr>
                </a:solidFill>
                <a:ln w="9525" cap="flat" cmpd="sng" algn="ctr">
                  <a:solidFill>
                    <a:srgbClr val="FFFFFF">
                      <a:lumMod val="50000"/>
                    </a:srgbClr>
                  </a:solid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資料作成</a:t>
                  </a:r>
                </a:p>
              </p:txBody>
            </p:sp>
            <p:sp>
              <p:nvSpPr>
                <p:cNvPr id="60" name="吹き出し: 角を丸めた四角形 59">
                  <a:extLst>
                    <a:ext uri="{FF2B5EF4-FFF2-40B4-BE49-F238E27FC236}">
                      <a16:creationId xmlns:a16="http://schemas.microsoft.com/office/drawing/2014/main" id="{3DADF273-DED9-6C2B-D0E0-F17C50A79AAF}"/>
                    </a:ext>
                  </a:extLst>
                </p:cNvPr>
                <p:cNvSpPr/>
                <p:nvPr/>
              </p:nvSpPr>
              <p:spPr>
                <a:xfrm>
                  <a:off x="7361523" y="3210353"/>
                  <a:ext cx="1245057" cy="272595"/>
                </a:xfrm>
                <a:prstGeom prst="wedgeRoundRectCallout">
                  <a:avLst>
                    <a:gd name="adj1" fmla="val 66157"/>
                    <a:gd name="adj2" fmla="val 5241"/>
                    <a:gd name="adj3" fmla="val 16667"/>
                  </a:avLst>
                </a:prstGeom>
                <a:solidFill>
                  <a:srgbClr val="FFFFFF">
                    <a:lumMod val="85000"/>
                  </a:srgbClr>
                </a:solidFill>
                <a:ln w="9525" cap="flat" cmpd="sng" algn="ctr">
                  <a:solidFill>
                    <a:srgbClr val="FFFFFF">
                      <a:lumMod val="50000"/>
                    </a:srgbClr>
                  </a:solid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提案</a:t>
                  </a:r>
                </a:p>
              </p:txBody>
            </p:sp>
            <p:sp>
              <p:nvSpPr>
                <p:cNvPr id="61" name="吹き出し: 角を丸めた四角形 60">
                  <a:extLst>
                    <a:ext uri="{FF2B5EF4-FFF2-40B4-BE49-F238E27FC236}">
                      <a16:creationId xmlns:a16="http://schemas.microsoft.com/office/drawing/2014/main" id="{E5F6736E-45BC-2740-BD8D-4D2197CB473D}"/>
                    </a:ext>
                  </a:extLst>
                </p:cNvPr>
                <p:cNvSpPr/>
                <p:nvPr/>
              </p:nvSpPr>
              <p:spPr>
                <a:xfrm>
                  <a:off x="7361523" y="3552736"/>
                  <a:ext cx="1245057" cy="272595"/>
                </a:xfrm>
                <a:prstGeom prst="wedgeRoundRectCallout">
                  <a:avLst>
                    <a:gd name="adj1" fmla="val 69722"/>
                    <a:gd name="adj2" fmla="val -46867"/>
                    <a:gd name="adj3" fmla="val 16667"/>
                  </a:avLst>
                </a:prstGeom>
                <a:solidFill>
                  <a:srgbClr val="FFFFFF">
                    <a:lumMod val="85000"/>
                  </a:srgbClr>
                </a:solidFill>
                <a:ln w="9525" cap="flat" cmpd="sng" algn="ctr">
                  <a:solidFill>
                    <a:srgbClr val="FFFFFF">
                      <a:lumMod val="50000"/>
                    </a:srgbClr>
                  </a:solid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翻訳</a:t>
                  </a:r>
                </a:p>
              </p:txBody>
            </p:sp>
          </p:grpSp>
          <p:grpSp>
            <p:nvGrpSpPr>
              <p:cNvPr id="55" name="グループ化 54">
                <a:extLst>
                  <a:ext uri="{FF2B5EF4-FFF2-40B4-BE49-F238E27FC236}">
                    <a16:creationId xmlns:a16="http://schemas.microsoft.com/office/drawing/2014/main" id="{7A55E8F3-7854-E845-77DF-EA54A54122AE}"/>
                  </a:ext>
                </a:extLst>
              </p:cNvPr>
              <p:cNvGrpSpPr/>
              <p:nvPr/>
            </p:nvGrpSpPr>
            <p:grpSpPr>
              <a:xfrm>
                <a:off x="9359891" y="2867971"/>
                <a:ext cx="1245057" cy="957360"/>
                <a:chOff x="9750508" y="2867971"/>
                <a:chExt cx="1245057" cy="957360"/>
              </a:xfrm>
            </p:grpSpPr>
            <p:sp>
              <p:nvSpPr>
                <p:cNvPr id="56" name="吹き出し: 角を丸めた四角形 55">
                  <a:extLst>
                    <a:ext uri="{FF2B5EF4-FFF2-40B4-BE49-F238E27FC236}">
                      <a16:creationId xmlns:a16="http://schemas.microsoft.com/office/drawing/2014/main" id="{80EE4B5E-3AB6-0191-172D-3BABA2FE2B6D}"/>
                    </a:ext>
                  </a:extLst>
                </p:cNvPr>
                <p:cNvSpPr/>
                <p:nvPr/>
              </p:nvSpPr>
              <p:spPr>
                <a:xfrm>
                  <a:off x="9750508" y="2867971"/>
                  <a:ext cx="1245057" cy="272595"/>
                </a:xfrm>
                <a:prstGeom prst="wedgeRoundRectCallout">
                  <a:avLst>
                    <a:gd name="adj1" fmla="val -62189"/>
                    <a:gd name="adj2" fmla="val 50835"/>
                    <a:gd name="adj3" fmla="val 16667"/>
                  </a:avLst>
                </a:prstGeom>
                <a:solidFill>
                  <a:srgbClr val="FFFFFF">
                    <a:lumMod val="85000"/>
                  </a:srgbClr>
                </a:solidFill>
                <a:ln w="9525" cap="flat" cmpd="sng" algn="ctr">
                  <a:solidFill>
                    <a:srgbClr val="FFFFFF">
                      <a:lumMod val="50000"/>
                    </a:srgbClr>
                  </a:solid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設計</a:t>
                  </a:r>
                </a:p>
              </p:txBody>
            </p:sp>
            <p:sp>
              <p:nvSpPr>
                <p:cNvPr id="57" name="吹き出し: 角を丸めた四角形 56">
                  <a:extLst>
                    <a:ext uri="{FF2B5EF4-FFF2-40B4-BE49-F238E27FC236}">
                      <a16:creationId xmlns:a16="http://schemas.microsoft.com/office/drawing/2014/main" id="{6C616DF3-46C7-2999-7CD7-86303B31E34F}"/>
                    </a:ext>
                  </a:extLst>
                </p:cNvPr>
                <p:cNvSpPr/>
                <p:nvPr/>
              </p:nvSpPr>
              <p:spPr>
                <a:xfrm>
                  <a:off x="9750508" y="3210353"/>
                  <a:ext cx="1245057" cy="272595"/>
                </a:xfrm>
                <a:prstGeom prst="wedgeRoundRectCallout">
                  <a:avLst>
                    <a:gd name="adj1" fmla="val -62189"/>
                    <a:gd name="adj2" fmla="val 1984"/>
                    <a:gd name="adj3" fmla="val 16667"/>
                  </a:avLst>
                </a:prstGeom>
                <a:solidFill>
                  <a:srgbClr val="FFFFFF">
                    <a:lumMod val="85000"/>
                  </a:srgbClr>
                </a:solidFill>
                <a:ln w="9525" cap="flat" cmpd="sng" algn="ctr">
                  <a:solidFill>
                    <a:srgbClr val="FFFFFF">
                      <a:lumMod val="50000"/>
                    </a:srgbClr>
                  </a:solid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開発</a:t>
                  </a:r>
                </a:p>
              </p:txBody>
            </p:sp>
            <p:sp>
              <p:nvSpPr>
                <p:cNvPr id="58" name="吹き出し: 角を丸めた四角形 57">
                  <a:extLst>
                    <a:ext uri="{FF2B5EF4-FFF2-40B4-BE49-F238E27FC236}">
                      <a16:creationId xmlns:a16="http://schemas.microsoft.com/office/drawing/2014/main" id="{4E8E1DDA-7E75-C453-7719-1AD2261C7488}"/>
                    </a:ext>
                  </a:extLst>
                </p:cNvPr>
                <p:cNvSpPr/>
                <p:nvPr/>
              </p:nvSpPr>
              <p:spPr>
                <a:xfrm>
                  <a:off x="9750508" y="3552736"/>
                  <a:ext cx="1245057" cy="272595"/>
                </a:xfrm>
                <a:prstGeom prst="wedgeRoundRectCallout">
                  <a:avLst>
                    <a:gd name="adj1" fmla="val -65041"/>
                    <a:gd name="adj2" fmla="val -40354"/>
                    <a:gd name="adj3" fmla="val 16667"/>
                  </a:avLst>
                </a:prstGeom>
                <a:solidFill>
                  <a:srgbClr val="FFFFFF">
                    <a:lumMod val="85000"/>
                  </a:srgbClr>
                </a:solidFill>
                <a:ln w="9525" cap="flat" cmpd="sng" algn="ctr">
                  <a:solidFill>
                    <a:srgbClr val="FFFFFF">
                      <a:lumMod val="50000"/>
                    </a:srgbClr>
                  </a:solid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記録</a:t>
                  </a:r>
                </a:p>
              </p:txBody>
            </p:sp>
          </p:grpSp>
        </p:grpSp>
        <p:grpSp>
          <p:nvGrpSpPr>
            <p:cNvPr id="43" name="グループ化 42">
              <a:extLst>
                <a:ext uri="{FF2B5EF4-FFF2-40B4-BE49-F238E27FC236}">
                  <a16:creationId xmlns:a16="http://schemas.microsoft.com/office/drawing/2014/main" id="{645D6741-B6D0-ACFA-EC40-6615FF44FB29}"/>
                </a:ext>
              </a:extLst>
            </p:cNvPr>
            <p:cNvGrpSpPr/>
            <p:nvPr/>
          </p:nvGrpSpPr>
          <p:grpSpPr>
            <a:xfrm>
              <a:off x="7148721" y="4756020"/>
              <a:ext cx="3543651" cy="1153702"/>
              <a:chOff x="7084564" y="4756020"/>
              <a:chExt cx="3543651" cy="1153702"/>
            </a:xfrm>
          </p:grpSpPr>
          <p:grpSp>
            <p:nvGrpSpPr>
              <p:cNvPr id="44" name="グループ化 43">
                <a:extLst>
                  <a:ext uri="{FF2B5EF4-FFF2-40B4-BE49-F238E27FC236}">
                    <a16:creationId xmlns:a16="http://schemas.microsoft.com/office/drawing/2014/main" id="{1A055633-C69D-AAB6-2630-B6A7C9B99583}"/>
                  </a:ext>
                </a:extLst>
              </p:cNvPr>
              <p:cNvGrpSpPr/>
              <p:nvPr/>
            </p:nvGrpSpPr>
            <p:grpSpPr>
              <a:xfrm>
                <a:off x="7084564" y="4756020"/>
                <a:ext cx="1245057" cy="1153702"/>
                <a:chOff x="7084564" y="4756020"/>
                <a:chExt cx="1245057" cy="1153702"/>
              </a:xfrm>
            </p:grpSpPr>
            <p:sp>
              <p:nvSpPr>
                <p:cNvPr id="51" name="楕円 50">
                  <a:extLst>
                    <a:ext uri="{FF2B5EF4-FFF2-40B4-BE49-F238E27FC236}">
                      <a16:creationId xmlns:a16="http://schemas.microsoft.com/office/drawing/2014/main" id="{76B5324A-47BF-76CE-37E7-A8D1D8BA9B43}"/>
                    </a:ext>
                  </a:extLst>
                </p:cNvPr>
                <p:cNvSpPr/>
                <p:nvPr/>
              </p:nvSpPr>
              <p:spPr>
                <a:xfrm>
                  <a:off x="7084564" y="5517220"/>
                  <a:ext cx="1245057" cy="392502"/>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翻訳</a:t>
                  </a: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AI</a:t>
                  </a:r>
                  <a:endPar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pic>
              <p:nvPicPr>
                <p:cNvPr id="52" name="グラフィックス 51" descr="プロセッサ">
                  <a:extLst>
                    <a:ext uri="{FF2B5EF4-FFF2-40B4-BE49-F238E27FC236}">
                      <a16:creationId xmlns:a16="http://schemas.microsoft.com/office/drawing/2014/main" id="{E6DC87C9-6279-E639-24D0-25323B05D0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49892" y="4756020"/>
                  <a:ext cx="914400" cy="914400"/>
                </a:xfrm>
                <a:prstGeom prst="rect">
                  <a:avLst/>
                </a:prstGeom>
              </p:spPr>
            </p:pic>
          </p:grpSp>
          <p:grpSp>
            <p:nvGrpSpPr>
              <p:cNvPr id="45" name="グループ化 44">
                <a:extLst>
                  <a:ext uri="{FF2B5EF4-FFF2-40B4-BE49-F238E27FC236}">
                    <a16:creationId xmlns:a16="http://schemas.microsoft.com/office/drawing/2014/main" id="{1483CB51-9F4F-25E3-3E74-26B816239585}"/>
                  </a:ext>
                </a:extLst>
              </p:cNvPr>
              <p:cNvGrpSpPr/>
              <p:nvPr/>
            </p:nvGrpSpPr>
            <p:grpSpPr>
              <a:xfrm>
                <a:off x="8233861" y="4756020"/>
                <a:ext cx="1245057" cy="1153702"/>
                <a:chOff x="7084564" y="4756020"/>
                <a:chExt cx="1245057" cy="1153702"/>
              </a:xfrm>
            </p:grpSpPr>
            <p:sp>
              <p:nvSpPr>
                <p:cNvPr id="49" name="楕円 48">
                  <a:extLst>
                    <a:ext uri="{FF2B5EF4-FFF2-40B4-BE49-F238E27FC236}">
                      <a16:creationId xmlns:a16="http://schemas.microsoft.com/office/drawing/2014/main" id="{A45D7FB8-9027-5D9E-416F-C23D42591F4F}"/>
                    </a:ext>
                  </a:extLst>
                </p:cNvPr>
                <p:cNvSpPr/>
                <p:nvPr/>
              </p:nvSpPr>
              <p:spPr>
                <a:xfrm>
                  <a:off x="7084564" y="5517220"/>
                  <a:ext cx="1245057" cy="392502"/>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要約</a:t>
                  </a: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AI</a:t>
                  </a:r>
                  <a:endPar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pic>
              <p:nvPicPr>
                <p:cNvPr id="50" name="グラフィックス 49" descr="プロセッサ">
                  <a:extLst>
                    <a:ext uri="{FF2B5EF4-FFF2-40B4-BE49-F238E27FC236}">
                      <a16:creationId xmlns:a16="http://schemas.microsoft.com/office/drawing/2014/main" id="{44EE338D-D242-8D32-CE0E-A472521221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49892" y="4756020"/>
                  <a:ext cx="914400" cy="914400"/>
                </a:xfrm>
                <a:prstGeom prst="rect">
                  <a:avLst/>
                </a:prstGeom>
              </p:spPr>
            </p:pic>
          </p:grpSp>
          <p:grpSp>
            <p:nvGrpSpPr>
              <p:cNvPr id="46" name="グループ化 45">
                <a:extLst>
                  <a:ext uri="{FF2B5EF4-FFF2-40B4-BE49-F238E27FC236}">
                    <a16:creationId xmlns:a16="http://schemas.microsoft.com/office/drawing/2014/main" id="{FF78344D-F1DA-783B-97EF-C47B42E2A196}"/>
                  </a:ext>
                </a:extLst>
              </p:cNvPr>
              <p:cNvGrpSpPr/>
              <p:nvPr/>
            </p:nvGrpSpPr>
            <p:grpSpPr>
              <a:xfrm>
                <a:off x="9383158" y="4756020"/>
                <a:ext cx="1245057" cy="1153702"/>
                <a:chOff x="7084564" y="4756020"/>
                <a:chExt cx="1245057" cy="1153702"/>
              </a:xfrm>
            </p:grpSpPr>
            <p:sp>
              <p:nvSpPr>
                <p:cNvPr id="47" name="楕円 46">
                  <a:extLst>
                    <a:ext uri="{FF2B5EF4-FFF2-40B4-BE49-F238E27FC236}">
                      <a16:creationId xmlns:a16="http://schemas.microsoft.com/office/drawing/2014/main" id="{EACD2BA7-19E2-65E0-25AD-890C941DA9B9}"/>
                    </a:ext>
                  </a:extLst>
                </p:cNvPr>
                <p:cNvSpPr/>
                <p:nvPr/>
              </p:nvSpPr>
              <p:spPr>
                <a:xfrm>
                  <a:off x="7084564" y="5517220"/>
                  <a:ext cx="1245057" cy="392502"/>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文章分類</a:t>
                  </a: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AI</a:t>
                  </a:r>
                  <a:endPar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pic>
              <p:nvPicPr>
                <p:cNvPr id="48" name="グラフィックス 47" descr="プロセッサ">
                  <a:extLst>
                    <a:ext uri="{FF2B5EF4-FFF2-40B4-BE49-F238E27FC236}">
                      <a16:creationId xmlns:a16="http://schemas.microsoft.com/office/drawing/2014/main" id="{DA2929AC-9A44-0729-52AF-736C9CA617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49892" y="4756020"/>
                  <a:ext cx="914400" cy="914400"/>
                </a:xfrm>
                <a:prstGeom prst="rect">
                  <a:avLst/>
                </a:prstGeom>
              </p:spPr>
            </p:pic>
          </p:grpSp>
        </p:grpSp>
      </p:grpSp>
      <p:sp>
        <p:nvSpPr>
          <p:cNvPr id="5" name="スライド番号プレースホルダー 3">
            <a:extLst>
              <a:ext uri="{FF2B5EF4-FFF2-40B4-BE49-F238E27FC236}">
                <a16:creationId xmlns:a16="http://schemas.microsoft.com/office/drawing/2014/main" id="{294E2FE7-7EA5-CAE3-15B6-07B8DB6180B9}"/>
              </a:ext>
            </a:extLst>
          </p:cNvPr>
          <p:cNvSpPr txBox="1">
            <a:spLocks/>
          </p:cNvSpPr>
          <p:nvPr/>
        </p:nvSpPr>
        <p:spPr>
          <a:xfrm>
            <a:off x="4804833" y="6453188"/>
            <a:ext cx="2540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323E333F-0F6C-4FC7-A7F3-F21A7CDFE59D}" type="slidenum">
              <a:rPr lang="en-US" altLang="ja-JP" smtClean="0"/>
              <a:pPr algn="ctr">
                <a:defRPr/>
              </a:pPr>
              <a:t>5</a:t>
            </a:fld>
            <a:endParaRPr lang="en-US" altLang="ja-JP" dirty="0"/>
          </a:p>
        </p:txBody>
      </p:sp>
    </p:spTree>
    <p:extLst>
      <p:ext uri="{BB962C8B-B14F-4D97-AF65-F5344CB8AC3E}">
        <p14:creationId xmlns:p14="http://schemas.microsoft.com/office/powerpoint/2010/main" val="360553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628E0-D805-7C55-9164-2AD611D99362}"/>
            </a:ext>
          </a:extLst>
        </p:cNvPr>
        <p:cNvGrpSpPr/>
        <p:nvPr/>
      </p:nvGrpSpPr>
      <p:grpSpPr>
        <a:xfrm>
          <a:off x="0" y="0"/>
          <a:ext cx="0" cy="0"/>
          <a:chOff x="0" y="0"/>
          <a:chExt cx="0" cy="0"/>
        </a:xfrm>
      </p:grpSpPr>
      <p:sp>
        <p:nvSpPr>
          <p:cNvPr id="2" name="タイトル 2">
            <a:extLst>
              <a:ext uri="{FF2B5EF4-FFF2-40B4-BE49-F238E27FC236}">
                <a16:creationId xmlns:a16="http://schemas.microsoft.com/office/drawing/2014/main" id="{786D069F-FEF4-2C52-2A6A-E520AEA79EAA}"/>
              </a:ext>
            </a:extLst>
          </p:cNvPr>
          <p:cNvSpPr txBox="1">
            <a:spLocks/>
          </p:cNvSpPr>
          <p:nvPr/>
        </p:nvSpPr>
        <p:spPr bwMode="auto">
          <a:xfrm>
            <a:off x="203200" y="152403"/>
            <a:ext cx="11480800" cy="379413"/>
          </a:xfrm>
          <a:prstGeom prst="rect">
            <a:avLst/>
          </a:prstGeom>
          <a:noFill/>
          <a:ln w="9525">
            <a:noFill/>
            <a:miter lim="800000"/>
            <a:headEnd/>
            <a:tailEnd/>
          </a:ln>
        </p:spPr>
        <p:txBody>
          <a:bodyPr vert="horz" wrap="square" lIns="87916" tIns="43958" rIns="87916" bIns="43958" numCol="1" anchor="ctr" anchorCtr="0" compatLnSpc="1">
            <a:prstTxWarp prst="textNoShape">
              <a:avLst/>
            </a:prstTxWarp>
          </a:bodyPr>
          <a:lstStyle>
            <a:lvl1pPr algn="l" defTabSz="879475" rtl="0" eaLnBrk="1" fontAlgn="base" hangingPunct="1">
              <a:spcBef>
                <a:spcPct val="0"/>
              </a:spcBef>
              <a:spcAft>
                <a:spcPct val="0"/>
              </a:spcAft>
              <a:defRPr kumimoji="1"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2pPr>
            <a:lvl3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3pPr>
            <a:lvl4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4pPr>
            <a:lvl5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5pPr>
            <a:lvl6pPr marL="4572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6pPr>
            <a:lvl7pPr marL="9144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7pPr>
            <a:lvl8pPr marL="13716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8pPr>
            <a:lvl9pPr marL="18288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9pPr>
          </a:lstStyle>
          <a:p>
            <a:pPr marL="0" marR="0" lvl="0" indent="0" algn="l" defTabSz="879475" rtl="0" eaLnBrk="1" fontAlgn="base" latinLnBrk="0" hangingPunct="1">
              <a:lnSpc>
                <a:spcPct val="100000"/>
              </a:lnSpc>
              <a:spcBef>
                <a:spcPct val="0"/>
              </a:spcBef>
              <a:spcAft>
                <a:spcPct val="0"/>
              </a:spcAft>
              <a:buClrTx/>
              <a:buSzTx/>
              <a:buFontTx/>
              <a:buNone/>
              <a:tabLst/>
              <a:defRPr/>
            </a:pP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用語の理解：機械学習</a:t>
            </a:r>
          </a:p>
        </p:txBody>
      </p:sp>
      <p:sp>
        <p:nvSpPr>
          <p:cNvPr id="4" name="コンテンツ プレースホルダー 1">
            <a:extLst>
              <a:ext uri="{FF2B5EF4-FFF2-40B4-BE49-F238E27FC236}">
                <a16:creationId xmlns:a16="http://schemas.microsoft.com/office/drawing/2014/main" id="{DF86BA73-177F-E958-40DC-C8FA49ECD34C}"/>
              </a:ext>
            </a:extLst>
          </p:cNvPr>
          <p:cNvSpPr txBox="1">
            <a:spLocks/>
          </p:cNvSpPr>
          <p:nvPr/>
        </p:nvSpPr>
        <p:spPr bwMode="auto">
          <a:xfrm>
            <a:off x="336521" y="692699"/>
            <a:ext cx="11525251" cy="10074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pPr marL="0" indent="0">
              <a:buClr>
                <a:srgbClr val="3333CC"/>
              </a:buClr>
              <a:buNone/>
              <a:defRPr/>
            </a:pPr>
            <a:r>
              <a:rPr kumimoji="0" lang="ja-JP" altLang="en-US" sz="2000" kern="0" dirty="0">
                <a:solidFill>
                  <a:schemeClr val="tx1">
                    <a:lumMod val="65000"/>
                    <a:lumOff val="35000"/>
                  </a:schemeClr>
                </a:solidFill>
                <a:cs typeface="メイリオ" panose="020B0604030504040204" pitchFamily="50" charset="-128"/>
              </a:rPr>
              <a:t>機械学習とは、大量のデータから規則性や関係性を学習し、予測や判断を行う技術を指す。</a:t>
            </a:r>
            <a:endParaRPr kumimoji="0" lang="en-US" altLang="ja-JP" sz="2000" kern="0" dirty="0">
              <a:solidFill>
                <a:schemeClr val="tx1">
                  <a:lumMod val="65000"/>
                  <a:lumOff val="35000"/>
                </a:schemeClr>
              </a:solidFill>
              <a:cs typeface="メイリオ" panose="020B0604030504040204" pitchFamily="50" charset="-128"/>
            </a:endParaRPr>
          </a:p>
        </p:txBody>
      </p:sp>
      <p:sp>
        <p:nvSpPr>
          <p:cNvPr id="28" name="テキスト ボックス 27">
            <a:extLst>
              <a:ext uri="{FF2B5EF4-FFF2-40B4-BE49-F238E27FC236}">
                <a16:creationId xmlns:a16="http://schemas.microsoft.com/office/drawing/2014/main" id="{FFAE3F47-79E4-1C86-510B-B0BC59418A2A}"/>
              </a:ext>
            </a:extLst>
          </p:cNvPr>
          <p:cNvSpPr txBox="1"/>
          <p:nvPr/>
        </p:nvSpPr>
        <p:spPr bwMode="auto">
          <a:xfrm>
            <a:off x="1380180" y="6123340"/>
            <a:ext cx="3636164" cy="276999"/>
          </a:xfrm>
          <a:prstGeom prst="rect">
            <a:avLst/>
          </a:prstGeom>
          <a:noFill/>
          <a:ln w="9525">
            <a:noFill/>
            <a:miter lim="800000"/>
            <a:headEnd/>
            <a:tailEnd/>
          </a:ln>
        </p:spPr>
        <p:txBody>
          <a:bodyPr wrap="square" rtlCol="0">
            <a:spAutoFit/>
          </a:bodyPr>
          <a:lstStyle/>
          <a:p>
            <a:pPr algn="ctr" defTabSz="914400" fontAlgn="base">
              <a:spcBef>
                <a:spcPct val="0"/>
              </a:spcBef>
              <a:spcAft>
                <a:spcPct val="0"/>
              </a:spcAft>
            </a:pP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cs typeface="メイリオ"/>
              </a:rPr>
              <a:t>AI</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cs typeface="メイリオ"/>
              </a:rPr>
              <a:t>の全体像のイメージ図</a:t>
            </a:r>
            <a:endPar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cs typeface="メイリオ"/>
            </a:endParaRPr>
          </a:p>
        </p:txBody>
      </p:sp>
      <p:sp>
        <p:nvSpPr>
          <p:cNvPr id="29" name="楕円 28">
            <a:extLst>
              <a:ext uri="{FF2B5EF4-FFF2-40B4-BE49-F238E27FC236}">
                <a16:creationId xmlns:a16="http://schemas.microsoft.com/office/drawing/2014/main" id="{037785AF-26F9-DE54-D8A6-DC7C785C8120}"/>
              </a:ext>
            </a:extLst>
          </p:cNvPr>
          <p:cNvSpPr/>
          <p:nvPr/>
        </p:nvSpPr>
        <p:spPr>
          <a:xfrm>
            <a:off x="334043" y="2493642"/>
            <a:ext cx="5728439" cy="3602958"/>
          </a:xfrm>
          <a:prstGeom prst="ellipse">
            <a:avLst/>
          </a:prstGeom>
          <a:solidFill>
            <a:srgbClr val="F2F2F2"/>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AI</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（人工知能）</a:t>
            </a:r>
            <a:endPar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30" name="楕円 29">
            <a:extLst>
              <a:ext uri="{FF2B5EF4-FFF2-40B4-BE49-F238E27FC236}">
                <a16:creationId xmlns:a16="http://schemas.microsoft.com/office/drawing/2014/main" id="{089C3BE6-230D-F6D7-FE78-E7AE7A16202A}"/>
              </a:ext>
            </a:extLst>
          </p:cNvPr>
          <p:cNvSpPr/>
          <p:nvPr/>
        </p:nvSpPr>
        <p:spPr>
          <a:xfrm>
            <a:off x="1035334" y="3304320"/>
            <a:ext cx="4325857" cy="2720791"/>
          </a:xfrm>
          <a:prstGeom prst="ellipse">
            <a:avLst/>
          </a:prstGeom>
          <a:solidFill>
            <a:srgbClr val="D9D9D9"/>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機械学習</a:t>
            </a:r>
          </a:p>
        </p:txBody>
      </p:sp>
      <p:sp>
        <p:nvSpPr>
          <p:cNvPr id="31" name="楕円 30">
            <a:extLst>
              <a:ext uri="{FF2B5EF4-FFF2-40B4-BE49-F238E27FC236}">
                <a16:creationId xmlns:a16="http://schemas.microsoft.com/office/drawing/2014/main" id="{2958965A-D007-43EB-FAF3-A7DCEAC625EB}"/>
              </a:ext>
            </a:extLst>
          </p:cNvPr>
          <p:cNvSpPr/>
          <p:nvPr/>
        </p:nvSpPr>
        <p:spPr>
          <a:xfrm>
            <a:off x="1637120" y="4013751"/>
            <a:ext cx="3122285" cy="1963792"/>
          </a:xfrm>
          <a:prstGeom prst="ellipse">
            <a:avLst/>
          </a:prstGeom>
          <a:solidFill>
            <a:srgbClr val="FFFFFF">
              <a:lumMod val="95000"/>
            </a:srgbClr>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ディープラーニング</a:t>
            </a:r>
          </a:p>
        </p:txBody>
      </p:sp>
      <p:sp>
        <p:nvSpPr>
          <p:cNvPr id="32" name="楕円 31">
            <a:extLst>
              <a:ext uri="{FF2B5EF4-FFF2-40B4-BE49-F238E27FC236}">
                <a16:creationId xmlns:a16="http://schemas.microsoft.com/office/drawing/2014/main" id="{66F42633-BAB6-C02A-9204-017C3F800FB8}"/>
              </a:ext>
            </a:extLst>
          </p:cNvPr>
          <p:cNvSpPr/>
          <p:nvPr/>
        </p:nvSpPr>
        <p:spPr>
          <a:xfrm>
            <a:off x="2015537" y="4522105"/>
            <a:ext cx="2365451" cy="1487774"/>
          </a:xfrm>
          <a:prstGeom prst="ellipse">
            <a:avLst/>
          </a:prstGeom>
          <a:solidFill>
            <a:srgbClr val="F2F2F2"/>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生成</a:t>
            </a: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AI</a:t>
            </a:r>
            <a:endPar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33" name="楕円 32">
            <a:extLst>
              <a:ext uri="{FF2B5EF4-FFF2-40B4-BE49-F238E27FC236}">
                <a16:creationId xmlns:a16="http://schemas.microsoft.com/office/drawing/2014/main" id="{AECD33AC-3B27-C117-D00C-88F40E26DFDF}"/>
              </a:ext>
            </a:extLst>
          </p:cNvPr>
          <p:cNvSpPr/>
          <p:nvPr/>
        </p:nvSpPr>
        <p:spPr>
          <a:xfrm>
            <a:off x="2387882" y="4990485"/>
            <a:ext cx="1620761" cy="1019394"/>
          </a:xfrm>
          <a:prstGeom prst="ellipse">
            <a:avLst/>
          </a:prstGeom>
          <a:solidFill>
            <a:srgbClr val="FFFFFF">
              <a:lumMod val="95000"/>
            </a:srgbClr>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LLM</a:t>
            </a:r>
            <a:endPar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34" name="正方形/長方形 33">
            <a:extLst>
              <a:ext uri="{FF2B5EF4-FFF2-40B4-BE49-F238E27FC236}">
                <a16:creationId xmlns:a16="http://schemas.microsoft.com/office/drawing/2014/main" id="{801DE0F9-1BBE-23EB-4B88-DA40E02D1670}"/>
              </a:ext>
            </a:extLst>
          </p:cNvPr>
          <p:cNvSpPr/>
          <p:nvPr/>
        </p:nvSpPr>
        <p:spPr bwMode="auto">
          <a:xfrm>
            <a:off x="6973503" y="1808298"/>
            <a:ext cx="4884454" cy="409245"/>
          </a:xfrm>
          <a:prstGeom prst="rect">
            <a:avLst/>
          </a:prstGeom>
          <a:solidFill>
            <a:srgbClr val="FFFFFF">
              <a:lumMod val="50000"/>
            </a:srgbClr>
          </a:solidFill>
          <a:ln w="9525" cap="flat" cmpd="sng" algn="ctr">
            <a:solidFill>
              <a:srgbClr val="FFFFFF">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キーワード：学習</a:t>
            </a:r>
            <a:r>
              <a:rPr kumimoji="1" lang="en-US" altLang="ja-JP"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 </a:t>
            </a:r>
            <a:r>
              <a:rPr kumimoji="1" lang="ja-JP" altLang="en-US"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と 推論</a:t>
            </a:r>
          </a:p>
        </p:txBody>
      </p:sp>
      <p:sp>
        <p:nvSpPr>
          <p:cNvPr id="35" name="正方形/長方形 34">
            <a:extLst>
              <a:ext uri="{FF2B5EF4-FFF2-40B4-BE49-F238E27FC236}">
                <a16:creationId xmlns:a16="http://schemas.microsoft.com/office/drawing/2014/main" id="{0BAC94A1-AB9D-E2FB-05A5-796E8D53FD1C}"/>
              </a:ext>
            </a:extLst>
          </p:cNvPr>
          <p:cNvSpPr/>
          <p:nvPr/>
        </p:nvSpPr>
        <p:spPr bwMode="auto">
          <a:xfrm>
            <a:off x="6973503" y="2228358"/>
            <a:ext cx="4884454" cy="4171981"/>
          </a:xfrm>
          <a:prstGeom prst="rect">
            <a:avLst/>
          </a:prstGeom>
          <a:solidFill>
            <a:srgbClr val="FFFFFF"/>
          </a:solidFill>
          <a:ln w="9525" cap="flat" cmpd="sng" algn="ctr">
            <a:solidFill>
              <a:srgbClr val="FFFFFF">
                <a:lumMod val="50000"/>
              </a:srgbClr>
            </a:solid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44000" marR="0" lvl="0" indent="-14400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学習</a:t>
            </a:r>
            <a:endPar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355600" marR="0" lvl="1" indent="-177800" defTabSz="914400" eaLnBrk="1" fontAlgn="base" latinLnBrk="0" hangingPunct="1">
              <a:lnSpc>
                <a:spcPct val="100000"/>
              </a:lnSpc>
              <a:spcBef>
                <a:spcPct val="0"/>
              </a:spcBef>
              <a:spcAft>
                <a:spcPct val="0"/>
              </a:spcAft>
              <a:buClrTx/>
              <a:buSzTx/>
              <a:buFont typeface="Meiryo UI" panose="020B0604030504040204" pitchFamily="50" charset="-128"/>
              <a:buChar char="⁃"/>
              <a:tabLst>
                <a:tab pos="719138" algn="l"/>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入力値と答えとなる出力値の規則性・関係性を学習</a:t>
            </a: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endPar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144000" marR="0" lvl="1" indent="-144000" defTabSz="914400" eaLnBrk="1" fontAlgn="base" latinLnBrk="0" hangingPunct="1">
              <a:lnSpc>
                <a:spcPct val="100000"/>
              </a:lnSpc>
              <a:spcBef>
                <a:spcPct val="0"/>
              </a:spcBef>
              <a:spcAft>
                <a:spcPct val="0"/>
              </a:spcAft>
              <a:buClrTx/>
              <a:buSzTx/>
              <a:buFont typeface="Arial" panose="020B0604020202020204" pitchFamily="34" charset="0"/>
              <a:buChar char="•"/>
              <a:tabLst>
                <a:tab pos="719138" algn="l"/>
              </a:tabLst>
              <a:defRPr/>
            </a:pPr>
            <a:r>
              <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推論</a:t>
            </a:r>
            <a:endPar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endParaRPr>
          </a:p>
          <a:p>
            <a:pPr marL="355600" marR="0" lvl="1" indent="-177800" defTabSz="914400" eaLnBrk="1" fontAlgn="base" latinLnBrk="0" hangingPunct="1">
              <a:lnSpc>
                <a:spcPct val="100000"/>
              </a:lnSpc>
              <a:spcBef>
                <a:spcPct val="0"/>
              </a:spcBef>
              <a:spcAft>
                <a:spcPct val="0"/>
              </a:spcAft>
              <a:buClrTx/>
              <a:buSzTx/>
              <a:buFont typeface="Meiryo UI" panose="020B0604030504040204" pitchFamily="50" charset="-128"/>
              <a:buChar char="⁃"/>
              <a:tabLst>
                <a:tab pos="719138" algn="l"/>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学習済みモデルを使用して、新しい入力に対して予測</a:t>
            </a: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endParaRPr kumimoji="1" lang="en-US" altLang="ja-JP" sz="1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grpSp>
        <p:nvGrpSpPr>
          <p:cNvPr id="36" name="グループ化 35">
            <a:extLst>
              <a:ext uri="{FF2B5EF4-FFF2-40B4-BE49-F238E27FC236}">
                <a16:creationId xmlns:a16="http://schemas.microsoft.com/office/drawing/2014/main" id="{A6C2EB76-4C6D-CD7A-3A66-0B075BD89C47}"/>
              </a:ext>
            </a:extLst>
          </p:cNvPr>
          <p:cNvGrpSpPr/>
          <p:nvPr/>
        </p:nvGrpSpPr>
        <p:grpSpPr>
          <a:xfrm>
            <a:off x="7810309" y="3003341"/>
            <a:ext cx="3210842" cy="1079401"/>
            <a:chOff x="7409910" y="2909657"/>
            <a:chExt cx="3210842" cy="1079401"/>
          </a:xfrm>
        </p:grpSpPr>
        <p:grpSp>
          <p:nvGrpSpPr>
            <p:cNvPr id="37" name="グループ化 36">
              <a:extLst>
                <a:ext uri="{FF2B5EF4-FFF2-40B4-BE49-F238E27FC236}">
                  <a16:creationId xmlns:a16="http://schemas.microsoft.com/office/drawing/2014/main" id="{E5A4E39A-555B-9910-E23C-A6A19038BAFB}"/>
                </a:ext>
              </a:extLst>
            </p:cNvPr>
            <p:cNvGrpSpPr/>
            <p:nvPr/>
          </p:nvGrpSpPr>
          <p:grpSpPr>
            <a:xfrm>
              <a:off x="8521928" y="3027104"/>
              <a:ext cx="986806" cy="961954"/>
              <a:chOff x="7084564" y="4607886"/>
              <a:chExt cx="1245057" cy="1213709"/>
            </a:xfrm>
          </p:grpSpPr>
          <p:sp>
            <p:nvSpPr>
              <p:cNvPr id="42" name="楕円 41">
                <a:extLst>
                  <a:ext uri="{FF2B5EF4-FFF2-40B4-BE49-F238E27FC236}">
                    <a16:creationId xmlns:a16="http://schemas.microsoft.com/office/drawing/2014/main" id="{BAFC2595-C685-FE65-9322-E4E47C30DA1B}"/>
                  </a:ext>
                </a:extLst>
              </p:cNvPr>
              <p:cNvSpPr/>
              <p:nvPr/>
            </p:nvSpPr>
            <p:spPr>
              <a:xfrm>
                <a:off x="7084564" y="5429090"/>
                <a:ext cx="1245057" cy="392505"/>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モデル</a:t>
                </a:r>
              </a:p>
            </p:txBody>
          </p:sp>
          <p:pic>
            <p:nvPicPr>
              <p:cNvPr id="43" name="グラフィックス 42" descr="プロセッサ">
                <a:extLst>
                  <a:ext uri="{FF2B5EF4-FFF2-40B4-BE49-F238E27FC236}">
                    <a16:creationId xmlns:a16="http://schemas.microsoft.com/office/drawing/2014/main" id="{4E7F8977-1363-7887-4907-A59ED4BBAD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49891" y="4607886"/>
                <a:ext cx="914400" cy="914399"/>
              </a:xfrm>
              <a:prstGeom prst="rect">
                <a:avLst/>
              </a:prstGeom>
            </p:spPr>
          </p:pic>
        </p:grpSp>
        <p:sp>
          <p:nvSpPr>
            <p:cNvPr id="38" name="楕円 37">
              <a:extLst>
                <a:ext uri="{FF2B5EF4-FFF2-40B4-BE49-F238E27FC236}">
                  <a16:creationId xmlns:a16="http://schemas.microsoft.com/office/drawing/2014/main" id="{264CCEEB-AF24-4E78-D050-CDF20DE728E3}"/>
                </a:ext>
              </a:extLst>
            </p:cNvPr>
            <p:cNvSpPr/>
            <p:nvPr/>
          </p:nvSpPr>
          <p:spPr>
            <a:xfrm>
              <a:off x="7409910" y="2909657"/>
              <a:ext cx="986806" cy="959623"/>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入力値</a:t>
              </a:r>
              <a:endParaRPr kumimoji="1" lang="en-US" altLang="ja-JP"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広さ</a:t>
              </a:r>
              <a:b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10 m</a:t>
              </a:r>
              <a:r>
                <a:rPr kumimoji="1" lang="en-US" altLang="ja-JP" sz="1200" b="0" i="0" u="none" strike="noStrike" kern="0" cap="none" spc="0" normalizeH="0" baseline="3000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2</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15 m</a:t>
              </a:r>
              <a:r>
                <a:rPr kumimoji="1" lang="en-US" altLang="ja-JP" sz="1200" b="0" i="0" u="none" strike="noStrike" kern="0" cap="none" spc="0" normalizeH="0" baseline="3000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2</a:t>
              </a:r>
              <a:endPar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20 m</a:t>
              </a:r>
              <a:r>
                <a:rPr kumimoji="1" lang="en-US" altLang="ja-JP" sz="1200" b="0" i="0" u="none" strike="noStrike" kern="0" cap="none" spc="0" normalizeH="0" baseline="3000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2</a:t>
              </a:r>
              <a:endPar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39" name="矢印: 五方向 38">
              <a:extLst>
                <a:ext uri="{FF2B5EF4-FFF2-40B4-BE49-F238E27FC236}">
                  <a16:creationId xmlns:a16="http://schemas.microsoft.com/office/drawing/2014/main" id="{C20F4186-CDBD-EE74-A45A-01E498905457}"/>
                </a:ext>
              </a:extLst>
            </p:cNvPr>
            <p:cNvSpPr/>
            <p:nvPr/>
          </p:nvSpPr>
          <p:spPr bwMode="auto">
            <a:xfrm>
              <a:off x="8360157" y="3143500"/>
              <a:ext cx="198330" cy="724735"/>
            </a:xfrm>
            <a:prstGeom prst="homePlate">
              <a:avLst>
                <a:gd name="adj" fmla="val 100000"/>
              </a:avLst>
            </a:prstGeom>
            <a:solidFill>
              <a:srgbClr val="FFFFFF">
                <a:lumMod val="85000"/>
              </a:srgbClr>
            </a:solidFill>
            <a:ln w="12700" cap="flat" cmpd="sng" algn="ctr">
              <a:no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100" b="0" i="0" u="none" strike="noStrike" kern="0" cap="none" spc="0" normalizeH="0" baseline="0" noProof="0">
                <a:ln>
                  <a:noFill/>
                </a:ln>
                <a:solidFill>
                  <a:srgbClr val="FF0066"/>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sp>
          <p:nvSpPr>
            <p:cNvPr id="40" name="楕円 39">
              <a:extLst>
                <a:ext uri="{FF2B5EF4-FFF2-40B4-BE49-F238E27FC236}">
                  <a16:creationId xmlns:a16="http://schemas.microsoft.com/office/drawing/2014/main" id="{9FCAA4CD-892E-88C6-96E0-69272DE64DA6}"/>
                </a:ext>
              </a:extLst>
            </p:cNvPr>
            <p:cNvSpPr/>
            <p:nvPr/>
          </p:nvSpPr>
          <p:spPr>
            <a:xfrm>
              <a:off x="9633946" y="2909657"/>
              <a:ext cx="986806" cy="959623"/>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出力値</a:t>
              </a:r>
              <a:endParaRPr kumimoji="1" lang="en-US" altLang="ja-JP"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家賃</a:t>
              </a:r>
              <a:b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15 </a:t>
              </a: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万円</a:t>
              </a:r>
              <a:endParaRPr kumimoji="1" lang="en-US" altLang="ja-JP" sz="1200" b="0" i="0" u="none" strike="noStrike" kern="0" cap="none" spc="0" normalizeH="0" baseline="3000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20 </a:t>
              </a: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万円</a:t>
              </a:r>
              <a:endPar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25 </a:t>
              </a: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万円</a:t>
              </a:r>
            </a:p>
          </p:txBody>
        </p:sp>
        <p:sp>
          <p:nvSpPr>
            <p:cNvPr id="41" name="矢印: 五方向 40">
              <a:extLst>
                <a:ext uri="{FF2B5EF4-FFF2-40B4-BE49-F238E27FC236}">
                  <a16:creationId xmlns:a16="http://schemas.microsoft.com/office/drawing/2014/main" id="{837347F7-E9D8-D9C7-DC59-B5B3613CC1C7}"/>
                </a:ext>
              </a:extLst>
            </p:cNvPr>
            <p:cNvSpPr/>
            <p:nvPr/>
          </p:nvSpPr>
          <p:spPr bwMode="auto">
            <a:xfrm rot="10800000">
              <a:off x="9472175" y="3143500"/>
              <a:ext cx="198330" cy="724735"/>
            </a:xfrm>
            <a:prstGeom prst="homePlate">
              <a:avLst>
                <a:gd name="adj" fmla="val 100000"/>
              </a:avLst>
            </a:prstGeom>
            <a:solidFill>
              <a:srgbClr val="FFFFFF">
                <a:lumMod val="85000"/>
              </a:srgbClr>
            </a:solidFill>
            <a:ln w="12700" cap="flat" cmpd="sng" algn="ctr">
              <a:no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100" b="0" i="0" u="none" strike="noStrike" kern="0" cap="none" spc="0" normalizeH="0" baseline="0" noProof="0">
                <a:ln>
                  <a:noFill/>
                </a:ln>
                <a:solidFill>
                  <a:srgbClr val="FF0066"/>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grpSp>
      <p:grpSp>
        <p:nvGrpSpPr>
          <p:cNvPr id="44" name="グループ化 43">
            <a:extLst>
              <a:ext uri="{FF2B5EF4-FFF2-40B4-BE49-F238E27FC236}">
                <a16:creationId xmlns:a16="http://schemas.microsoft.com/office/drawing/2014/main" id="{5BBDE937-C7B0-4BF5-1E2C-71BA271622B9}"/>
              </a:ext>
            </a:extLst>
          </p:cNvPr>
          <p:cNvGrpSpPr/>
          <p:nvPr/>
        </p:nvGrpSpPr>
        <p:grpSpPr>
          <a:xfrm>
            <a:off x="7810309" y="5032441"/>
            <a:ext cx="3210842" cy="1136598"/>
            <a:chOff x="7409910" y="2909657"/>
            <a:chExt cx="3210842" cy="1136598"/>
          </a:xfrm>
        </p:grpSpPr>
        <p:grpSp>
          <p:nvGrpSpPr>
            <p:cNvPr id="45" name="グループ化 44">
              <a:extLst>
                <a:ext uri="{FF2B5EF4-FFF2-40B4-BE49-F238E27FC236}">
                  <a16:creationId xmlns:a16="http://schemas.microsoft.com/office/drawing/2014/main" id="{8DEFA3A9-02FE-F40F-BF59-D5DB17F8CBEE}"/>
                </a:ext>
              </a:extLst>
            </p:cNvPr>
            <p:cNvGrpSpPr/>
            <p:nvPr/>
          </p:nvGrpSpPr>
          <p:grpSpPr>
            <a:xfrm>
              <a:off x="8521928" y="3027115"/>
              <a:ext cx="986806" cy="1019140"/>
              <a:chOff x="7084564" y="4607848"/>
              <a:chExt cx="1245057" cy="1285849"/>
            </a:xfrm>
          </p:grpSpPr>
          <p:sp>
            <p:nvSpPr>
              <p:cNvPr id="50" name="楕円 49">
                <a:extLst>
                  <a:ext uri="{FF2B5EF4-FFF2-40B4-BE49-F238E27FC236}">
                    <a16:creationId xmlns:a16="http://schemas.microsoft.com/office/drawing/2014/main" id="{94659E56-8DB3-54FF-BD44-6F5E0D1F704C}"/>
                  </a:ext>
                </a:extLst>
              </p:cNvPr>
              <p:cNvSpPr/>
              <p:nvPr/>
            </p:nvSpPr>
            <p:spPr>
              <a:xfrm>
                <a:off x="7084564" y="5501196"/>
                <a:ext cx="1245057" cy="392501"/>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Hiragino Kaku Gothic Pro W3" charset="-128"/>
                  </a:rPr>
                  <a:t>学習済み</a:t>
                </a:r>
                <a:endParaRPr kumimoji="1" lang="en-US" altLang="ja-JP" sz="12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Hiragino Kaku Gothic Pro W3" charset="-128"/>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Hiragino Kaku Gothic Pro W3" charset="-128"/>
                  </a:rPr>
                  <a:t>モデル</a:t>
                </a:r>
              </a:p>
            </p:txBody>
          </p:sp>
          <p:pic>
            <p:nvPicPr>
              <p:cNvPr id="51" name="グラフィックス 50" descr="プロセッサ">
                <a:extLst>
                  <a:ext uri="{FF2B5EF4-FFF2-40B4-BE49-F238E27FC236}">
                    <a16:creationId xmlns:a16="http://schemas.microsoft.com/office/drawing/2014/main" id="{0A272964-FD84-B2EC-CE0F-046C881598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49891" y="4607848"/>
                <a:ext cx="914400" cy="914400"/>
              </a:xfrm>
              <a:prstGeom prst="rect">
                <a:avLst/>
              </a:prstGeom>
            </p:spPr>
          </p:pic>
        </p:grpSp>
        <p:sp>
          <p:nvSpPr>
            <p:cNvPr id="46" name="楕円 45">
              <a:extLst>
                <a:ext uri="{FF2B5EF4-FFF2-40B4-BE49-F238E27FC236}">
                  <a16:creationId xmlns:a16="http://schemas.microsoft.com/office/drawing/2014/main" id="{0684BF25-684F-EF83-2530-2863E014DDDC}"/>
                </a:ext>
              </a:extLst>
            </p:cNvPr>
            <p:cNvSpPr/>
            <p:nvPr/>
          </p:nvSpPr>
          <p:spPr>
            <a:xfrm>
              <a:off x="7409910" y="2909657"/>
              <a:ext cx="986806" cy="959623"/>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入力値</a:t>
              </a:r>
              <a:endParaRPr kumimoji="1" lang="en-US" altLang="ja-JP"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広さ</a:t>
              </a:r>
              <a:b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30 m</a:t>
              </a:r>
              <a:r>
                <a:rPr kumimoji="1" lang="en-US" altLang="ja-JP" sz="1200" b="0" i="0" u="none" strike="noStrike" kern="0" cap="none" spc="0" normalizeH="0" baseline="3000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2</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35 m</a:t>
              </a:r>
              <a:r>
                <a:rPr kumimoji="1" lang="en-US" altLang="ja-JP" sz="1200" b="0" i="0" u="none" strike="noStrike" kern="0" cap="none" spc="0" normalizeH="0" baseline="3000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2</a:t>
              </a:r>
              <a:endPar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40 m</a:t>
              </a:r>
              <a:r>
                <a:rPr kumimoji="1" lang="en-US" altLang="ja-JP" sz="1200" b="0" i="0" u="none" strike="noStrike" kern="0" cap="none" spc="0" normalizeH="0" baseline="3000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2</a:t>
              </a:r>
              <a:endPar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47" name="矢印: 五方向 46">
              <a:extLst>
                <a:ext uri="{FF2B5EF4-FFF2-40B4-BE49-F238E27FC236}">
                  <a16:creationId xmlns:a16="http://schemas.microsoft.com/office/drawing/2014/main" id="{351DD817-6361-D1AF-161F-9D9FA7E03DC4}"/>
                </a:ext>
              </a:extLst>
            </p:cNvPr>
            <p:cNvSpPr/>
            <p:nvPr/>
          </p:nvSpPr>
          <p:spPr bwMode="auto">
            <a:xfrm>
              <a:off x="8360157" y="3143500"/>
              <a:ext cx="198330" cy="724735"/>
            </a:xfrm>
            <a:prstGeom prst="homePlate">
              <a:avLst>
                <a:gd name="adj" fmla="val 100000"/>
              </a:avLst>
            </a:prstGeom>
            <a:solidFill>
              <a:srgbClr val="FFFFFF">
                <a:lumMod val="85000"/>
              </a:srgbClr>
            </a:solidFill>
            <a:ln w="12700" cap="flat" cmpd="sng" algn="ctr">
              <a:no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100" b="0" i="0" u="none" strike="noStrike" kern="0" cap="none" spc="0" normalizeH="0" baseline="0" noProof="0">
                <a:ln>
                  <a:noFill/>
                </a:ln>
                <a:solidFill>
                  <a:srgbClr val="FF0066"/>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sp>
          <p:nvSpPr>
            <p:cNvPr id="48" name="楕円 47">
              <a:extLst>
                <a:ext uri="{FF2B5EF4-FFF2-40B4-BE49-F238E27FC236}">
                  <a16:creationId xmlns:a16="http://schemas.microsoft.com/office/drawing/2014/main" id="{91666F1A-128D-ADCF-5225-95F3AF907399}"/>
                </a:ext>
              </a:extLst>
            </p:cNvPr>
            <p:cNvSpPr/>
            <p:nvPr/>
          </p:nvSpPr>
          <p:spPr>
            <a:xfrm>
              <a:off x="9633946" y="2909657"/>
              <a:ext cx="986806" cy="959623"/>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出力値</a:t>
              </a:r>
              <a:endParaRPr kumimoji="1" lang="en-US" altLang="ja-JP"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家賃</a:t>
              </a:r>
              <a:b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35 </a:t>
              </a: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万円</a:t>
              </a:r>
              <a:endParaRPr kumimoji="1" lang="en-US" altLang="ja-JP" sz="1200" b="0" i="0" u="none" strike="noStrike" kern="0" cap="none" spc="0" normalizeH="0" baseline="3000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40 </a:t>
              </a: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万円</a:t>
              </a:r>
              <a:endPar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45 </a:t>
              </a: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万円</a:t>
              </a:r>
            </a:p>
          </p:txBody>
        </p:sp>
        <p:sp>
          <p:nvSpPr>
            <p:cNvPr id="49" name="矢印: 五方向 48">
              <a:extLst>
                <a:ext uri="{FF2B5EF4-FFF2-40B4-BE49-F238E27FC236}">
                  <a16:creationId xmlns:a16="http://schemas.microsoft.com/office/drawing/2014/main" id="{E22BF61E-7358-4B6D-89A4-4EB21413CEBD}"/>
                </a:ext>
              </a:extLst>
            </p:cNvPr>
            <p:cNvSpPr/>
            <p:nvPr/>
          </p:nvSpPr>
          <p:spPr bwMode="auto">
            <a:xfrm>
              <a:off x="9472175" y="3143500"/>
              <a:ext cx="198330" cy="724735"/>
            </a:xfrm>
            <a:prstGeom prst="homePlate">
              <a:avLst>
                <a:gd name="adj" fmla="val 100000"/>
              </a:avLst>
            </a:prstGeom>
            <a:solidFill>
              <a:srgbClr val="FFFFFF">
                <a:lumMod val="85000"/>
              </a:srgbClr>
            </a:solidFill>
            <a:ln w="12700" cap="flat" cmpd="sng" algn="ctr">
              <a:no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100" b="0" i="0" u="none" strike="noStrike" kern="0" cap="none" spc="0" normalizeH="0" baseline="0" noProof="0">
                <a:ln>
                  <a:noFill/>
                </a:ln>
                <a:solidFill>
                  <a:srgbClr val="FF0066"/>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grpSp>
      <p:sp>
        <p:nvSpPr>
          <p:cNvPr id="5" name="スライド番号プレースホルダー 3">
            <a:extLst>
              <a:ext uri="{FF2B5EF4-FFF2-40B4-BE49-F238E27FC236}">
                <a16:creationId xmlns:a16="http://schemas.microsoft.com/office/drawing/2014/main" id="{69F5B539-ABEA-3EEF-6FEB-C7E002F9BA1A}"/>
              </a:ext>
            </a:extLst>
          </p:cNvPr>
          <p:cNvSpPr txBox="1">
            <a:spLocks/>
          </p:cNvSpPr>
          <p:nvPr/>
        </p:nvSpPr>
        <p:spPr>
          <a:xfrm>
            <a:off x="4804833" y="6453188"/>
            <a:ext cx="2540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323E333F-0F6C-4FC7-A7F3-F21A7CDFE59D}" type="slidenum">
              <a:rPr lang="en-US" altLang="ja-JP" smtClean="0"/>
              <a:pPr algn="ctr">
                <a:defRPr/>
              </a:pPr>
              <a:t>6</a:t>
            </a:fld>
            <a:endParaRPr lang="en-US" altLang="ja-JP"/>
          </a:p>
        </p:txBody>
      </p:sp>
    </p:spTree>
    <p:extLst>
      <p:ext uri="{BB962C8B-B14F-4D97-AF65-F5344CB8AC3E}">
        <p14:creationId xmlns:p14="http://schemas.microsoft.com/office/powerpoint/2010/main" val="1184774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B4206-5D51-8B57-1676-7E8A2FA99B1B}"/>
            </a:ext>
          </a:extLst>
        </p:cNvPr>
        <p:cNvGrpSpPr/>
        <p:nvPr/>
      </p:nvGrpSpPr>
      <p:grpSpPr>
        <a:xfrm>
          <a:off x="0" y="0"/>
          <a:ext cx="0" cy="0"/>
          <a:chOff x="0" y="0"/>
          <a:chExt cx="0" cy="0"/>
        </a:xfrm>
      </p:grpSpPr>
      <p:sp>
        <p:nvSpPr>
          <p:cNvPr id="2" name="タイトル 2">
            <a:extLst>
              <a:ext uri="{FF2B5EF4-FFF2-40B4-BE49-F238E27FC236}">
                <a16:creationId xmlns:a16="http://schemas.microsoft.com/office/drawing/2014/main" id="{29A3B495-CEC4-C288-4486-6E219A1EC6B6}"/>
              </a:ext>
            </a:extLst>
          </p:cNvPr>
          <p:cNvSpPr txBox="1">
            <a:spLocks/>
          </p:cNvSpPr>
          <p:nvPr/>
        </p:nvSpPr>
        <p:spPr bwMode="auto">
          <a:xfrm>
            <a:off x="203200" y="152403"/>
            <a:ext cx="11480800" cy="379413"/>
          </a:xfrm>
          <a:prstGeom prst="rect">
            <a:avLst/>
          </a:prstGeom>
          <a:noFill/>
          <a:ln w="9525">
            <a:noFill/>
            <a:miter lim="800000"/>
            <a:headEnd/>
            <a:tailEnd/>
          </a:ln>
        </p:spPr>
        <p:txBody>
          <a:bodyPr vert="horz" wrap="square" lIns="87916" tIns="43958" rIns="87916" bIns="43958" numCol="1" anchor="ctr" anchorCtr="0" compatLnSpc="1">
            <a:prstTxWarp prst="textNoShape">
              <a:avLst/>
            </a:prstTxWarp>
          </a:bodyPr>
          <a:lstStyle>
            <a:lvl1pPr algn="l" defTabSz="879475" rtl="0" eaLnBrk="1" fontAlgn="base" hangingPunct="1">
              <a:spcBef>
                <a:spcPct val="0"/>
              </a:spcBef>
              <a:spcAft>
                <a:spcPct val="0"/>
              </a:spcAft>
              <a:defRPr kumimoji="1"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2pPr>
            <a:lvl3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3pPr>
            <a:lvl4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4pPr>
            <a:lvl5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5pPr>
            <a:lvl6pPr marL="4572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6pPr>
            <a:lvl7pPr marL="9144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7pPr>
            <a:lvl8pPr marL="13716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8pPr>
            <a:lvl9pPr marL="18288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9pPr>
          </a:lstStyle>
          <a:p>
            <a:pPr marL="0" marR="0" lvl="0" indent="0" algn="l" defTabSz="879475" rtl="0" eaLnBrk="1" fontAlgn="base" latinLnBrk="0" hangingPunct="1">
              <a:lnSpc>
                <a:spcPct val="100000"/>
              </a:lnSpc>
              <a:spcBef>
                <a:spcPct val="0"/>
              </a:spcBef>
              <a:spcAft>
                <a:spcPct val="0"/>
              </a:spcAft>
              <a:buClrTx/>
              <a:buSzTx/>
              <a:buFontTx/>
              <a:buNone/>
              <a:tabLst/>
              <a:defRPr/>
            </a:pP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用語の理解：ディープラーニング</a:t>
            </a:r>
          </a:p>
        </p:txBody>
      </p:sp>
      <p:sp>
        <p:nvSpPr>
          <p:cNvPr id="4" name="コンテンツ プレースホルダー 1">
            <a:extLst>
              <a:ext uri="{FF2B5EF4-FFF2-40B4-BE49-F238E27FC236}">
                <a16:creationId xmlns:a16="http://schemas.microsoft.com/office/drawing/2014/main" id="{E2828F24-DEBB-E983-9E22-A37FB3779D96}"/>
              </a:ext>
            </a:extLst>
          </p:cNvPr>
          <p:cNvSpPr txBox="1">
            <a:spLocks/>
          </p:cNvSpPr>
          <p:nvPr/>
        </p:nvSpPr>
        <p:spPr bwMode="auto">
          <a:xfrm>
            <a:off x="336521" y="692699"/>
            <a:ext cx="11525251" cy="10074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pPr marL="0" indent="0">
              <a:buClr>
                <a:srgbClr val="3333CC"/>
              </a:buClr>
              <a:buNone/>
              <a:defRPr/>
            </a:pPr>
            <a:r>
              <a:rPr kumimoji="0" lang="ja-JP" altLang="en-US" sz="2000" kern="0" dirty="0">
                <a:solidFill>
                  <a:schemeClr val="tx1">
                    <a:lumMod val="65000"/>
                    <a:lumOff val="35000"/>
                  </a:schemeClr>
                </a:solidFill>
                <a:cs typeface="メイリオ" panose="020B0604030504040204" pitchFamily="50" charset="-128"/>
              </a:rPr>
              <a:t>ディープラーニングとは、画像や自然言語処理の得意な機械学習手法のことを指す。</a:t>
            </a:r>
            <a:endParaRPr kumimoji="0" lang="en-US" altLang="ja-JP" sz="2000" kern="0" dirty="0">
              <a:solidFill>
                <a:schemeClr val="tx1">
                  <a:lumMod val="65000"/>
                  <a:lumOff val="35000"/>
                </a:schemeClr>
              </a:solidFill>
              <a:cs typeface="メイリオ" panose="020B0604030504040204" pitchFamily="50" charset="-128"/>
            </a:endParaRPr>
          </a:p>
        </p:txBody>
      </p:sp>
      <p:sp>
        <p:nvSpPr>
          <p:cNvPr id="64" name="テキスト ボックス 63">
            <a:extLst>
              <a:ext uri="{FF2B5EF4-FFF2-40B4-BE49-F238E27FC236}">
                <a16:creationId xmlns:a16="http://schemas.microsoft.com/office/drawing/2014/main" id="{A1ED65EB-CB77-02B6-1209-4618B27E9AE6}"/>
              </a:ext>
            </a:extLst>
          </p:cNvPr>
          <p:cNvSpPr txBox="1"/>
          <p:nvPr/>
        </p:nvSpPr>
        <p:spPr bwMode="auto">
          <a:xfrm>
            <a:off x="1380180" y="6123340"/>
            <a:ext cx="3636164" cy="276999"/>
          </a:xfrm>
          <a:prstGeom prst="rect">
            <a:avLst/>
          </a:prstGeom>
          <a:noFill/>
          <a:ln w="9525">
            <a:noFill/>
            <a:miter lim="800000"/>
            <a:headEnd/>
            <a:tailEnd/>
          </a:ln>
        </p:spPr>
        <p:txBody>
          <a:bodyPr wrap="square" rtlCol="0">
            <a:spAutoFit/>
          </a:bodyPr>
          <a:lstStyle/>
          <a:p>
            <a:pPr algn="ctr" defTabSz="914400" fontAlgn="base">
              <a:spcBef>
                <a:spcPct val="0"/>
              </a:spcBef>
              <a:spcAft>
                <a:spcPct val="0"/>
              </a:spcAft>
            </a:pP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cs typeface="メイリオ"/>
              </a:rPr>
              <a:t>AI</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cs typeface="メイリオ"/>
              </a:rPr>
              <a:t>の全体像のイメージ図</a:t>
            </a:r>
            <a:endPar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cs typeface="メイリオ"/>
            </a:endParaRPr>
          </a:p>
        </p:txBody>
      </p:sp>
      <p:sp>
        <p:nvSpPr>
          <p:cNvPr id="65" name="楕円 64">
            <a:extLst>
              <a:ext uri="{FF2B5EF4-FFF2-40B4-BE49-F238E27FC236}">
                <a16:creationId xmlns:a16="http://schemas.microsoft.com/office/drawing/2014/main" id="{3588798A-9874-CAC3-6E0C-D18CB6984EFF}"/>
              </a:ext>
            </a:extLst>
          </p:cNvPr>
          <p:cNvSpPr/>
          <p:nvPr/>
        </p:nvSpPr>
        <p:spPr>
          <a:xfrm>
            <a:off x="334043" y="2493642"/>
            <a:ext cx="5728439" cy="3602958"/>
          </a:xfrm>
          <a:prstGeom prst="ellipse">
            <a:avLst/>
          </a:prstGeom>
          <a:solidFill>
            <a:srgbClr val="F2F2F2"/>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AI</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（人工知能）</a:t>
            </a:r>
            <a:endPar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66" name="楕円 65">
            <a:extLst>
              <a:ext uri="{FF2B5EF4-FFF2-40B4-BE49-F238E27FC236}">
                <a16:creationId xmlns:a16="http://schemas.microsoft.com/office/drawing/2014/main" id="{83086CBA-1339-A9EF-6A13-63535B0D202F}"/>
              </a:ext>
            </a:extLst>
          </p:cNvPr>
          <p:cNvSpPr/>
          <p:nvPr/>
        </p:nvSpPr>
        <p:spPr>
          <a:xfrm>
            <a:off x="1035334" y="3304320"/>
            <a:ext cx="4325857" cy="2720791"/>
          </a:xfrm>
          <a:prstGeom prst="ellipse">
            <a:avLst/>
          </a:prstGeom>
          <a:solidFill>
            <a:srgbClr val="F2F2F2"/>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機械学習</a:t>
            </a:r>
          </a:p>
        </p:txBody>
      </p:sp>
      <p:sp>
        <p:nvSpPr>
          <p:cNvPr id="67" name="楕円 66">
            <a:extLst>
              <a:ext uri="{FF2B5EF4-FFF2-40B4-BE49-F238E27FC236}">
                <a16:creationId xmlns:a16="http://schemas.microsoft.com/office/drawing/2014/main" id="{962564E7-FFBF-8700-9187-408A3044B2AF}"/>
              </a:ext>
            </a:extLst>
          </p:cNvPr>
          <p:cNvSpPr/>
          <p:nvPr/>
        </p:nvSpPr>
        <p:spPr>
          <a:xfrm>
            <a:off x="1637120" y="4013751"/>
            <a:ext cx="3122285" cy="1963792"/>
          </a:xfrm>
          <a:prstGeom prst="ellipse">
            <a:avLst/>
          </a:prstGeom>
          <a:solidFill>
            <a:srgbClr val="D9D9D9"/>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ディープラーニング</a:t>
            </a:r>
          </a:p>
        </p:txBody>
      </p:sp>
      <p:sp>
        <p:nvSpPr>
          <p:cNvPr id="68" name="楕円 67">
            <a:extLst>
              <a:ext uri="{FF2B5EF4-FFF2-40B4-BE49-F238E27FC236}">
                <a16:creationId xmlns:a16="http://schemas.microsoft.com/office/drawing/2014/main" id="{5A16DFCE-2205-B71E-FD88-66B39B570E7A}"/>
              </a:ext>
            </a:extLst>
          </p:cNvPr>
          <p:cNvSpPr/>
          <p:nvPr/>
        </p:nvSpPr>
        <p:spPr>
          <a:xfrm>
            <a:off x="2015537" y="4522105"/>
            <a:ext cx="2365451" cy="1487774"/>
          </a:xfrm>
          <a:prstGeom prst="ellipse">
            <a:avLst/>
          </a:prstGeom>
          <a:solidFill>
            <a:srgbClr val="F2F2F2"/>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生成</a:t>
            </a: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AI</a:t>
            </a:r>
            <a:endPar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69" name="楕円 68">
            <a:extLst>
              <a:ext uri="{FF2B5EF4-FFF2-40B4-BE49-F238E27FC236}">
                <a16:creationId xmlns:a16="http://schemas.microsoft.com/office/drawing/2014/main" id="{229B2D0F-D8F4-276C-50A2-ACB30B041044}"/>
              </a:ext>
            </a:extLst>
          </p:cNvPr>
          <p:cNvSpPr/>
          <p:nvPr/>
        </p:nvSpPr>
        <p:spPr>
          <a:xfrm>
            <a:off x="2387882" y="4990485"/>
            <a:ext cx="1620761" cy="1019394"/>
          </a:xfrm>
          <a:prstGeom prst="ellipse">
            <a:avLst/>
          </a:prstGeom>
          <a:solidFill>
            <a:srgbClr val="FFFFFF">
              <a:lumMod val="95000"/>
            </a:srgbClr>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LLM</a:t>
            </a:r>
            <a:endPar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70" name="正方形/長方形 69">
            <a:extLst>
              <a:ext uri="{FF2B5EF4-FFF2-40B4-BE49-F238E27FC236}">
                <a16:creationId xmlns:a16="http://schemas.microsoft.com/office/drawing/2014/main" id="{D06ADC3C-3CA2-1050-232F-FCF556D8E7DB}"/>
              </a:ext>
            </a:extLst>
          </p:cNvPr>
          <p:cNvSpPr/>
          <p:nvPr/>
        </p:nvSpPr>
        <p:spPr bwMode="auto">
          <a:xfrm>
            <a:off x="6973503" y="1808298"/>
            <a:ext cx="4884454" cy="409245"/>
          </a:xfrm>
          <a:prstGeom prst="rect">
            <a:avLst/>
          </a:prstGeom>
          <a:solidFill>
            <a:srgbClr val="FFFFFF">
              <a:lumMod val="50000"/>
            </a:srgbClr>
          </a:solidFill>
          <a:ln w="9525" cap="flat" cmpd="sng" algn="ctr">
            <a:solidFill>
              <a:srgbClr val="FFFFFF">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キーワード：ニューラルネットワーク と 教師あり学習</a:t>
            </a:r>
          </a:p>
        </p:txBody>
      </p:sp>
      <p:sp>
        <p:nvSpPr>
          <p:cNvPr id="71" name="正方形/長方形 70">
            <a:extLst>
              <a:ext uri="{FF2B5EF4-FFF2-40B4-BE49-F238E27FC236}">
                <a16:creationId xmlns:a16="http://schemas.microsoft.com/office/drawing/2014/main" id="{71FB93DA-13E5-0217-5D51-851CEB1CDCB2}"/>
              </a:ext>
            </a:extLst>
          </p:cNvPr>
          <p:cNvSpPr/>
          <p:nvPr/>
        </p:nvSpPr>
        <p:spPr bwMode="auto">
          <a:xfrm>
            <a:off x="6973503" y="2228358"/>
            <a:ext cx="4884454" cy="4171981"/>
          </a:xfrm>
          <a:prstGeom prst="rect">
            <a:avLst/>
          </a:prstGeom>
          <a:solidFill>
            <a:srgbClr val="FFFFFF"/>
          </a:solidFill>
          <a:ln w="9525" cap="flat" cmpd="sng" algn="ctr">
            <a:solidFill>
              <a:srgbClr val="FFFFFF">
                <a:lumMod val="50000"/>
              </a:srgbClr>
            </a:solid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44000" marR="0" lvl="0" indent="-14400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ニューラルネットワーク（機械学習手法の</a:t>
            </a:r>
            <a:r>
              <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1</a:t>
            </a:r>
            <a:r>
              <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つ）</a:t>
            </a:r>
            <a:endPar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355600" marR="0" lvl="1" indent="-177800" defTabSz="914400" eaLnBrk="1" fontAlgn="base" latinLnBrk="0" hangingPunct="1">
              <a:lnSpc>
                <a:spcPct val="100000"/>
              </a:lnSpc>
              <a:spcBef>
                <a:spcPct val="0"/>
              </a:spcBef>
              <a:spcAft>
                <a:spcPct val="0"/>
              </a:spcAft>
              <a:buClrTx/>
              <a:buSzTx/>
              <a:buFont typeface="Meiryo UI" panose="020B0604030504040204" pitchFamily="50" charset="-128"/>
              <a:buChar char="⁃"/>
              <a:tabLst>
                <a:tab pos="719138" algn="l"/>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ディープラーニングはニューラルネットワークを応用したもの</a:t>
            </a: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endPar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144000" marR="0" lvl="1" indent="-144000" defTabSz="914400" eaLnBrk="1" fontAlgn="base" latinLnBrk="0" hangingPunct="1">
              <a:lnSpc>
                <a:spcPct val="100000"/>
              </a:lnSpc>
              <a:spcBef>
                <a:spcPct val="0"/>
              </a:spcBef>
              <a:spcAft>
                <a:spcPct val="0"/>
              </a:spcAft>
              <a:buClrTx/>
              <a:buSzTx/>
              <a:buFont typeface="Arial" panose="020B0604020202020204" pitchFamily="34" charset="0"/>
              <a:buChar char="•"/>
              <a:tabLst>
                <a:tab pos="719138" algn="l"/>
              </a:tabLst>
              <a:defRPr/>
            </a:pPr>
            <a:r>
              <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教師あり学習（ニューラルネットワーク）</a:t>
            </a:r>
            <a:endPar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endParaRPr>
          </a:p>
          <a:p>
            <a:pPr marL="355600" marR="0" lvl="1" indent="-177800" defTabSz="914400" eaLnBrk="1" fontAlgn="base" latinLnBrk="0" hangingPunct="1">
              <a:lnSpc>
                <a:spcPct val="100000"/>
              </a:lnSpc>
              <a:spcBef>
                <a:spcPct val="0"/>
              </a:spcBef>
              <a:spcAft>
                <a:spcPct val="0"/>
              </a:spcAft>
              <a:buClrTx/>
              <a:buSzTx/>
              <a:buFont typeface="Meiryo UI" panose="020B0604030504040204" pitchFamily="50" charset="-128"/>
              <a:buChar char="⁃"/>
              <a:tabLst>
                <a:tab pos="719138" algn="l"/>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学習データに教師データ（正解）を与えて学習させて予測</a:t>
            </a: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endParaRPr kumimoji="1" lang="en-US" altLang="ja-JP" sz="1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grpSp>
        <p:nvGrpSpPr>
          <p:cNvPr id="72" name="グループ化 71">
            <a:extLst>
              <a:ext uri="{FF2B5EF4-FFF2-40B4-BE49-F238E27FC236}">
                <a16:creationId xmlns:a16="http://schemas.microsoft.com/office/drawing/2014/main" id="{6F397637-B09D-CAA2-44B0-CD19114A4F67}"/>
              </a:ext>
            </a:extLst>
          </p:cNvPr>
          <p:cNvGrpSpPr/>
          <p:nvPr/>
        </p:nvGrpSpPr>
        <p:grpSpPr>
          <a:xfrm>
            <a:off x="7228571" y="2784430"/>
            <a:ext cx="4374319" cy="1506676"/>
            <a:chOff x="7014230" y="2784430"/>
            <a:chExt cx="4374319" cy="1506676"/>
          </a:xfrm>
        </p:grpSpPr>
        <p:grpSp>
          <p:nvGrpSpPr>
            <p:cNvPr id="73" name="グループ化 72">
              <a:extLst>
                <a:ext uri="{FF2B5EF4-FFF2-40B4-BE49-F238E27FC236}">
                  <a16:creationId xmlns:a16="http://schemas.microsoft.com/office/drawing/2014/main" id="{5E818070-7928-732A-F0E8-A112C9B43B59}"/>
                </a:ext>
              </a:extLst>
            </p:cNvPr>
            <p:cNvGrpSpPr/>
            <p:nvPr/>
          </p:nvGrpSpPr>
          <p:grpSpPr>
            <a:xfrm>
              <a:off x="7014230" y="2907419"/>
              <a:ext cx="3562183" cy="1190266"/>
              <a:chOff x="7143027" y="2907419"/>
              <a:chExt cx="3562183" cy="1190266"/>
            </a:xfrm>
          </p:grpSpPr>
          <p:pic>
            <p:nvPicPr>
              <p:cNvPr id="76" name="グラフィックス 75" descr="意思決定図">
                <a:extLst>
                  <a:ext uri="{FF2B5EF4-FFF2-40B4-BE49-F238E27FC236}">
                    <a16:creationId xmlns:a16="http://schemas.microsoft.com/office/drawing/2014/main" id="{680C9D55-3628-2690-2C0B-823F62E700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67087" y="3012580"/>
                <a:ext cx="749300" cy="749300"/>
              </a:xfrm>
              <a:prstGeom prst="rect">
                <a:avLst/>
              </a:prstGeom>
            </p:spPr>
          </p:pic>
          <p:pic>
            <p:nvPicPr>
              <p:cNvPr id="77" name="グラフィックス 76" descr="ネットワーク">
                <a:extLst>
                  <a:ext uri="{FF2B5EF4-FFF2-40B4-BE49-F238E27FC236}">
                    <a16:creationId xmlns:a16="http://schemas.microsoft.com/office/drawing/2014/main" id="{06B4583E-3767-78DE-CFC4-38BF93BAB9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37157" y="3012580"/>
                <a:ext cx="749300" cy="749300"/>
              </a:xfrm>
              <a:prstGeom prst="rect">
                <a:avLst/>
              </a:prstGeom>
            </p:spPr>
          </p:pic>
          <p:grpSp>
            <p:nvGrpSpPr>
              <p:cNvPr id="78" name="グループ化 77">
                <a:extLst>
                  <a:ext uri="{FF2B5EF4-FFF2-40B4-BE49-F238E27FC236}">
                    <a16:creationId xmlns:a16="http://schemas.microsoft.com/office/drawing/2014/main" id="{BAD20E55-3A82-4FCC-A37C-5A322EAD2954}"/>
                  </a:ext>
                </a:extLst>
              </p:cNvPr>
              <p:cNvGrpSpPr/>
              <p:nvPr/>
            </p:nvGrpSpPr>
            <p:grpSpPr>
              <a:xfrm>
                <a:off x="8243278" y="3012580"/>
                <a:ext cx="749300" cy="749300"/>
                <a:chOff x="5638800" y="2971800"/>
                <a:chExt cx="914400" cy="914400"/>
              </a:xfrm>
            </p:grpSpPr>
            <p:grpSp>
              <p:nvGrpSpPr>
                <p:cNvPr id="83" name="グループ化 82">
                  <a:extLst>
                    <a:ext uri="{FF2B5EF4-FFF2-40B4-BE49-F238E27FC236}">
                      <a16:creationId xmlns:a16="http://schemas.microsoft.com/office/drawing/2014/main" id="{5604B674-102E-1081-5356-2C51EE0B9389}"/>
                    </a:ext>
                  </a:extLst>
                </p:cNvPr>
                <p:cNvGrpSpPr/>
                <p:nvPr/>
              </p:nvGrpSpPr>
              <p:grpSpPr>
                <a:xfrm>
                  <a:off x="5638800" y="2971800"/>
                  <a:ext cx="914400" cy="914400"/>
                  <a:chOff x="5638800" y="2971800"/>
                  <a:chExt cx="914400" cy="914400"/>
                </a:xfrm>
              </p:grpSpPr>
              <p:pic>
                <p:nvPicPr>
                  <p:cNvPr id="87" name="グラフィックス 86" descr="下降基調">
                    <a:extLst>
                      <a:ext uri="{FF2B5EF4-FFF2-40B4-BE49-F238E27FC236}">
                        <a16:creationId xmlns:a16="http://schemas.microsoft.com/office/drawing/2014/main" id="{079E583A-B038-0566-B211-EB51B26BF5A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38800" y="2971800"/>
                    <a:ext cx="914400" cy="914400"/>
                  </a:xfrm>
                  <a:prstGeom prst="rect">
                    <a:avLst/>
                  </a:prstGeom>
                </p:spPr>
              </p:pic>
              <p:sp>
                <p:nvSpPr>
                  <p:cNvPr id="88" name="正方形/長方形 87">
                    <a:extLst>
                      <a:ext uri="{FF2B5EF4-FFF2-40B4-BE49-F238E27FC236}">
                        <a16:creationId xmlns:a16="http://schemas.microsoft.com/office/drawing/2014/main" id="{9DE7454D-B4BC-DDD5-B744-2D6518D4D979}"/>
                      </a:ext>
                    </a:extLst>
                  </p:cNvPr>
                  <p:cNvSpPr/>
                  <p:nvPr/>
                </p:nvSpPr>
                <p:spPr bwMode="auto">
                  <a:xfrm>
                    <a:off x="5852630" y="3115797"/>
                    <a:ext cx="586270" cy="552194"/>
                  </a:xfrm>
                  <a:prstGeom prst="rect">
                    <a:avLst/>
                  </a:prstGeom>
                  <a:solidFill>
                    <a:srgbClr val="FFFFFF"/>
                  </a:solidFill>
                  <a:ln w="12700" cap="flat" cmpd="sng" algn="ctr">
                    <a:no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100" b="0" i="0" u="none" strike="noStrike" kern="0" cap="none" spc="0" normalizeH="0" baseline="0" noProof="0" dirty="0">
                      <a:ln>
                        <a:noFill/>
                      </a:ln>
                      <a:solidFill>
                        <a:srgbClr val="FF0066"/>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grpSp>
            <p:grpSp>
              <p:nvGrpSpPr>
                <p:cNvPr id="84" name="グループ化 83">
                  <a:extLst>
                    <a:ext uri="{FF2B5EF4-FFF2-40B4-BE49-F238E27FC236}">
                      <a16:creationId xmlns:a16="http://schemas.microsoft.com/office/drawing/2014/main" id="{27EFDEB7-A7B9-3E85-1EE5-94E6CE017F31}"/>
                    </a:ext>
                  </a:extLst>
                </p:cNvPr>
                <p:cNvGrpSpPr/>
                <p:nvPr/>
              </p:nvGrpSpPr>
              <p:grpSpPr>
                <a:xfrm>
                  <a:off x="5806165" y="3196808"/>
                  <a:ext cx="560091" cy="493390"/>
                  <a:chOff x="5806165" y="3196808"/>
                  <a:chExt cx="560091" cy="493390"/>
                </a:xfrm>
              </p:grpSpPr>
              <p:cxnSp>
                <p:nvCxnSpPr>
                  <p:cNvPr id="85" name="コネクタ: 曲線 84">
                    <a:extLst>
                      <a:ext uri="{FF2B5EF4-FFF2-40B4-BE49-F238E27FC236}">
                        <a16:creationId xmlns:a16="http://schemas.microsoft.com/office/drawing/2014/main" id="{1D5CD04F-7A07-F409-D9D7-F66B8927006C}"/>
                      </a:ext>
                    </a:extLst>
                  </p:cNvPr>
                  <p:cNvCxnSpPr>
                    <a:cxnSpLocks/>
                  </p:cNvCxnSpPr>
                  <p:nvPr/>
                </p:nvCxnSpPr>
                <p:spPr>
                  <a:xfrm rot="10800000" flipV="1">
                    <a:off x="5813044" y="3232883"/>
                    <a:ext cx="553212" cy="457315"/>
                  </a:xfrm>
                  <a:prstGeom prst="curvedConnector3">
                    <a:avLst>
                      <a:gd name="adj1" fmla="val 44444"/>
                    </a:avLst>
                  </a:prstGeom>
                  <a:noFill/>
                  <a:ln w="50800" cap="flat" cmpd="sng" algn="ctr">
                    <a:solidFill>
                      <a:srgbClr val="000000"/>
                    </a:solidFill>
                    <a:prstDash val="solid"/>
                  </a:ln>
                  <a:effectLst/>
                </p:spPr>
              </p:cxnSp>
              <p:cxnSp>
                <p:nvCxnSpPr>
                  <p:cNvPr id="86" name="直線コネクタ 85">
                    <a:extLst>
                      <a:ext uri="{FF2B5EF4-FFF2-40B4-BE49-F238E27FC236}">
                        <a16:creationId xmlns:a16="http://schemas.microsoft.com/office/drawing/2014/main" id="{AA6FCE99-8851-300C-A6C1-1720B090329F}"/>
                      </a:ext>
                    </a:extLst>
                  </p:cNvPr>
                  <p:cNvCxnSpPr>
                    <a:cxnSpLocks/>
                  </p:cNvCxnSpPr>
                  <p:nvPr/>
                </p:nvCxnSpPr>
                <p:spPr>
                  <a:xfrm>
                    <a:off x="5806165" y="3196808"/>
                    <a:ext cx="556894" cy="0"/>
                  </a:xfrm>
                  <a:prstGeom prst="line">
                    <a:avLst/>
                  </a:prstGeom>
                  <a:noFill/>
                  <a:ln w="25400" cap="flat" cmpd="sng" algn="ctr">
                    <a:solidFill>
                      <a:srgbClr val="000000"/>
                    </a:solidFill>
                    <a:prstDash val="sysDash"/>
                  </a:ln>
                  <a:effectLst/>
                </p:spPr>
              </p:cxnSp>
            </p:grpSp>
          </p:grpSp>
          <p:sp>
            <p:nvSpPr>
              <p:cNvPr id="79" name="楕円 78">
                <a:extLst>
                  <a:ext uri="{FF2B5EF4-FFF2-40B4-BE49-F238E27FC236}">
                    <a16:creationId xmlns:a16="http://schemas.microsoft.com/office/drawing/2014/main" id="{3F525AF8-DEBB-819E-2A82-B82382AFAC6A}"/>
                  </a:ext>
                </a:extLst>
              </p:cNvPr>
              <p:cNvSpPr/>
              <p:nvPr/>
            </p:nvSpPr>
            <p:spPr>
              <a:xfrm>
                <a:off x="8876569" y="2907419"/>
                <a:ext cx="986806" cy="959623"/>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 ・ ・</a:t>
                </a:r>
              </a:p>
            </p:txBody>
          </p:sp>
          <p:sp>
            <p:nvSpPr>
              <p:cNvPr id="80" name="楕円 79">
                <a:extLst>
                  <a:ext uri="{FF2B5EF4-FFF2-40B4-BE49-F238E27FC236}">
                    <a16:creationId xmlns:a16="http://schemas.microsoft.com/office/drawing/2014/main" id="{81C6E38C-FC01-F6F1-D2C8-0A412AC1240C}"/>
                  </a:ext>
                </a:extLst>
              </p:cNvPr>
              <p:cNvSpPr/>
              <p:nvPr/>
            </p:nvSpPr>
            <p:spPr>
              <a:xfrm>
                <a:off x="7143027" y="3727709"/>
                <a:ext cx="986806" cy="369976"/>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決定木</a:t>
                </a:r>
              </a:p>
            </p:txBody>
          </p:sp>
          <p:sp>
            <p:nvSpPr>
              <p:cNvPr id="81" name="楕円 80">
                <a:extLst>
                  <a:ext uri="{FF2B5EF4-FFF2-40B4-BE49-F238E27FC236}">
                    <a16:creationId xmlns:a16="http://schemas.microsoft.com/office/drawing/2014/main" id="{F4C7A392-7119-4FC6-6242-55A242CC4AEA}"/>
                  </a:ext>
                </a:extLst>
              </p:cNvPr>
              <p:cNvSpPr/>
              <p:nvPr/>
            </p:nvSpPr>
            <p:spPr>
              <a:xfrm>
                <a:off x="8110827" y="3727709"/>
                <a:ext cx="986806" cy="369976"/>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ロジスティック</a:t>
                </a:r>
                <a:endPar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回帰</a:t>
                </a:r>
              </a:p>
            </p:txBody>
          </p:sp>
          <p:sp>
            <p:nvSpPr>
              <p:cNvPr id="82" name="楕円 81">
                <a:extLst>
                  <a:ext uri="{FF2B5EF4-FFF2-40B4-BE49-F238E27FC236}">
                    <a16:creationId xmlns:a16="http://schemas.microsoft.com/office/drawing/2014/main" id="{75FC89B2-0D02-16A0-6944-B0B71E533C16}"/>
                  </a:ext>
                </a:extLst>
              </p:cNvPr>
              <p:cNvSpPr/>
              <p:nvPr/>
            </p:nvSpPr>
            <p:spPr>
              <a:xfrm>
                <a:off x="9718404" y="3727709"/>
                <a:ext cx="986806" cy="369976"/>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ニューラル</a:t>
                </a:r>
                <a:br>
                  <a:rPr kumimoji="1" lang="en-US" altLang="ja-JP"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ネットワーク</a:t>
                </a:r>
              </a:p>
            </p:txBody>
          </p:sp>
        </p:grpSp>
        <p:sp>
          <p:nvSpPr>
            <p:cNvPr id="74" name="テキスト ボックス 73">
              <a:extLst>
                <a:ext uri="{FF2B5EF4-FFF2-40B4-BE49-F238E27FC236}">
                  <a16:creationId xmlns:a16="http://schemas.microsoft.com/office/drawing/2014/main" id="{6AF51D30-B145-EB60-8EA4-2FE850948A5F}"/>
                </a:ext>
              </a:extLst>
            </p:cNvPr>
            <p:cNvSpPr txBox="1"/>
            <p:nvPr/>
          </p:nvSpPr>
          <p:spPr bwMode="auto">
            <a:xfrm>
              <a:off x="11000764" y="2784430"/>
              <a:ext cx="387785" cy="1506676"/>
            </a:xfrm>
            <a:prstGeom prst="rect">
              <a:avLst/>
            </a:prstGeom>
            <a:noFill/>
            <a:ln w="9525">
              <a:noFill/>
              <a:miter lim="800000"/>
              <a:headEnd/>
              <a:tailEnd/>
            </a:ln>
          </p:spPr>
          <p:txBody>
            <a:bodyPr vert="eaVert" wrap="square" lIns="0" tIns="0" rIns="0" bIns="0" rtlCol="0"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メイリオ"/>
                </a:rPr>
                <a:t>機械学習手法</a:t>
              </a:r>
            </a:p>
          </p:txBody>
        </p:sp>
        <p:sp>
          <p:nvSpPr>
            <p:cNvPr id="75" name="右中かっこ 74">
              <a:extLst>
                <a:ext uri="{FF2B5EF4-FFF2-40B4-BE49-F238E27FC236}">
                  <a16:creationId xmlns:a16="http://schemas.microsoft.com/office/drawing/2014/main" id="{39D69295-47C4-D748-3B43-F08BCBA6D171}"/>
                </a:ext>
              </a:extLst>
            </p:cNvPr>
            <p:cNvSpPr/>
            <p:nvPr/>
          </p:nvSpPr>
          <p:spPr>
            <a:xfrm>
              <a:off x="10717854" y="3037183"/>
              <a:ext cx="260145" cy="1001171"/>
            </a:xfrm>
            <a:prstGeom prst="rightBrace">
              <a:avLst>
                <a:gd name="adj1" fmla="val 54107"/>
                <a:gd name="adj2" fmla="val 50000"/>
              </a:avLst>
            </a:prstGeom>
            <a:noFill/>
            <a:ln w="19050" cap="flat" cmpd="sng" algn="ctr">
              <a:solidFill>
                <a:srgbClr val="000000">
                  <a:lumMod val="50000"/>
                  <a:lumOff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grpSp>
        <p:nvGrpSpPr>
          <p:cNvPr id="89" name="グループ化 88">
            <a:extLst>
              <a:ext uri="{FF2B5EF4-FFF2-40B4-BE49-F238E27FC236}">
                <a16:creationId xmlns:a16="http://schemas.microsoft.com/office/drawing/2014/main" id="{1BD61C3A-E864-74A0-DD6C-7F420FC45920}"/>
              </a:ext>
            </a:extLst>
          </p:cNvPr>
          <p:cNvGrpSpPr/>
          <p:nvPr/>
        </p:nvGrpSpPr>
        <p:grpSpPr>
          <a:xfrm>
            <a:off x="7198885" y="4875643"/>
            <a:ext cx="4513261" cy="1506676"/>
            <a:chOff x="6984544" y="4875643"/>
            <a:chExt cx="4513261" cy="1506676"/>
          </a:xfrm>
        </p:grpSpPr>
        <p:grpSp>
          <p:nvGrpSpPr>
            <p:cNvPr id="90" name="グループ化 89">
              <a:extLst>
                <a:ext uri="{FF2B5EF4-FFF2-40B4-BE49-F238E27FC236}">
                  <a16:creationId xmlns:a16="http://schemas.microsoft.com/office/drawing/2014/main" id="{5EDDC99E-FE24-A67A-E93B-9AC4B7CFFCFD}"/>
                </a:ext>
              </a:extLst>
            </p:cNvPr>
            <p:cNvGrpSpPr/>
            <p:nvPr/>
          </p:nvGrpSpPr>
          <p:grpSpPr>
            <a:xfrm>
              <a:off x="9279777" y="5119411"/>
              <a:ext cx="986806" cy="1019140"/>
              <a:chOff x="7084564" y="4607848"/>
              <a:chExt cx="1245057" cy="1285849"/>
            </a:xfrm>
          </p:grpSpPr>
          <p:sp>
            <p:nvSpPr>
              <p:cNvPr id="122" name="楕円 121">
                <a:extLst>
                  <a:ext uri="{FF2B5EF4-FFF2-40B4-BE49-F238E27FC236}">
                    <a16:creationId xmlns:a16="http://schemas.microsoft.com/office/drawing/2014/main" id="{FC0F8011-D358-0E7C-881B-5604B5EC43BC}"/>
                  </a:ext>
                </a:extLst>
              </p:cNvPr>
              <p:cNvSpPr/>
              <p:nvPr/>
            </p:nvSpPr>
            <p:spPr>
              <a:xfrm>
                <a:off x="7084564" y="5501196"/>
                <a:ext cx="1245057" cy="392501"/>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学習済み</a:t>
                </a:r>
                <a:endPar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モデル</a:t>
                </a:r>
              </a:p>
            </p:txBody>
          </p:sp>
          <p:pic>
            <p:nvPicPr>
              <p:cNvPr id="123" name="グラフィックス 122" descr="プロセッサ">
                <a:extLst>
                  <a:ext uri="{FF2B5EF4-FFF2-40B4-BE49-F238E27FC236}">
                    <a16:creationId xmlns:a16="http://schemas.microsoft.com/office/drawing/2014/main" id="{A2D179CD-4088-1C2B-9144-BBE47E5F16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49891" y="4607848"/>
                <a:ext cx="914400" cy="914400"/>
              </a:xfrm>
              <a:prstGeom prst="rect">
                <a:avLst/>
              </a:prstGeom>
            </p:spPr>
          </p:pic>
        </p:grpSp>
        <p:sp>
          <p:nvSpPr>
            <p:cNvPr id="91" name="矢印: 右 90">
              <a:extLst>
                <a:ext uri="{FF2B5EF4-FFF2-40B4-BE49-F238E27FC236}">
                  <a16:creationId xmlns:a16="http://schemas.microsoft.com/office/drawing/2014/main" id="{11F28331-38EF-3E71-EC32-59D12075DCEC}"/>
                </a:ext>
              </a:extLst>
            </p:cNvPr>
            <p:cNvSpPr/>
            <p:nvPr/>
          </p:nvSpPr>
          <p:spPr bwMode="auto">
            <a:xfrm>
              <a:off x="8754003" y="5356728"/>
              <a:ext cx="467652" cy="544506"/>
            </a:xfrm>
            <a:prstGeom prst="rightArrow">
              <a:avLst/>
            </a:prstGeom>
            <a:solidFill>
              <a:srgbClr val="FFFFFF">
                <a:lumMod val="75000"/>
              </a:srgbClr>
            </a:solidFill>
            <a:ln w="12700" cap="flat" cmpd="sng" algn="ctr">
              <a:solidFill>
                <a:srgbClr val="FFFFFF">
                  <a:lumMod val="75000"/>
                </a:srgbClr>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学習</a:t>
              </a:r>
            </a:p>
          </p:txBody>
        </p:sp>
        <p:grpSp>
          <p:nvGrpSpPr>
            <p:cNvPr id="92" name="グループ化 91">
              <a:extLst>
                <a:ext uri="{FF2B5EF4-FFF2-40B4-BE49-F238E27FC236}">
                  <a16:creationId xmlns:a16="http://schemas.microsoft.com/office/drawing/2014/main" id="{6090EFF4-BA80-9B1E-3AAD-F3FC862DD547}"/>
                </a:ext>
              </a:extLst>
            </p:cNvPr>
            <p:cNvGrpSpPr/>
            <p:nvPr/>
          </p:nvGrpSpPr>
          <p:grpSpPr>
            <a:xfrm>
              <a:off x="10953761" y="5351989"/>
              <a:ext cx="544044" cy="553984"/>
              <a:chOff x="5657495" y="5093865"/>
              <a:chExt cx="706384" cy="719290"/>
            </a:xfrm>
          </p:grpSpPr>
          <p:sp>
            <p:nvSpPr>
              <p:cNvPr id="120" name="正方形/長方形 119">
                <a:extLst>
                  <a:ext uri="{FF2B5EF4-FFF2-40B4-BE49-F238E27FC236}">
                    <a16:creationId xmlns:a16="http://schemas.microsoft.com/office/drawing/2014/main" id="{553F82FF-9610-37D2-A366-B5A37818163C}"/>
                  </a:ext>
                </a:extLst>
              </p:cNvPr>
              <p:cNvSpPr/>
              <p:nvPr/>
            </p:nvSpPr>
            <p:spPr bwMode="auto">
              <a:xfrm>
                <a:off x="5657495" y="5093865"/>
                <a:ext cx="706384" cy="719290"/>
              </a:xfrm>
              <a:prstGeom prst="rect">
                <a:avLst/>
              </a:prstGeom>
              <a:solidFill>
                <a:srgbClr val="FFFFFF"/>
              </a:solidFill>
              <a:ln w="12700" cap="flat" cmpd="sng" algn="ctr">
                <a:solidFill>
                  <a:srgbClr val="7F7F7F"/>
                </a:solid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100" b="0" i="0" u="none" strike="noStrike" kern="0" cap="none" spc="0" normalizeH="0" baseline="0" noProof="0" dirty="0">
                  <a:ln>
                    <a:noFill/>
                  </a:ln>
                  <a:solidFill>
                    <a:srgbClr val="FF0066"/>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21" name="グラフィックス 120" descr="トラ">
                <a:extLst>
                  <a:ext uri="{FF2B5EF4-FFF2-40B4-BE49-F238E27FC236}">
                    <a16:creationId xmlns:a16="http://schemas.microsoft.com/office/drawing/2014/main" id="{3AB498E6-7828-1095-DA49-5073ECC6ECF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5052" y="5147875"/>
                <a:ext cx="611270" cy="611270"/>
              </a:xfrm>
              <a:prstGeom prst="rect">
                <a:avLst/>
              </a:prstGeom>
            </p:spPr>
          </p:pic>
        </p:grpSp>
        <p:grpSp>
          <p:nvGrpSpPr>
            <p:cNvPr id="93" name="グループ化 92">
              <a:extLst>
                <a:ext uri="{FF2B5EF4-FFF2-40B4-BE49-F238E27FC236}">
                  <a16:creationId xmlns:a16="http://schemas.microsoft.com/office/drawing/2014/main" id="{1D36595B-38D9-2B58-BB90-7584FE7079C9}"/>
                </a:ext>
              </a:extLst>
            </p:cNvPr>
            <p:cNvGrpSpPr/>
            <p:nvPr/>
          </p:nvGrpSpPr>
          <p:grpSpPr>
            <a:xfrm>
              <a:off x="7824372" y="4908776"/>
              <a:ext cx="708767" cy="1440411"/>
              <a:chOff x="7533206" y="4899499"/>
              <a:chExt cx="708767" cy="1440411"/>
            </a:xfrm>
          </p:grpSpPr>
          <p:grpSp>
            <p:nvGrpSpPr>
              <p:cNvPr id="99" name="グループ化 98">
                <a:extLst>
                  <a:ext uri="{FF2B5EF4-FFF2-40B4-BE49-F238E27FC236}">
                    <a16:creationId xmlns:a16="http://schemas.microsoft.com/office/drawing/2014/main" id="{594F6C48-83C3-559F-1FE8-4B6F93CE95BE}"/>
                  </a:ext>
                </a:extLst>
              </p:cNvPr>
              <p:cNvGrpSpPr/>
              <p:nvPr/>
            </p:nvGrpSpPr>
            <p:grpSpPr>
              <a:xfrm>
                <a:off x="7533206" y="5615175"/>
                <a:ext cx="708767" cy="724735"/>
                <a:chOff x="4931097" y="1977121"/>
                <a:chExt cx="920259" cy="940992"/>
              </a:xfrm>
            </p:grpSpPr>
            <p:grpSp>
              <p:nvGrpSpPr>
                <p:cNvPr id="110" name="グループ化 109">
                  <a:extLst>
                    <a:ext uri="{FF2B5EF4-FFF2-40B4-BE49-F238E27FC236}">
                      <a16:creationId xmlns:a16="http://schemas.microsoft.com/office/drawing/2014/main" id="{53116EE6-0580-FFCD-B4DA-9B38742AD3A3}"/>
                    </a:ext>
                  </a:extLst>
                </p:cNvPr>
                <p:cNvGrpSpPr/>
                <p:nvPr/>
              </p:nvGrpSpPr>
              <p:grpSpPr>
                <a:xfrm>
                  <a:off x="5144972" y="2198823"/>
                  <a:ext cx="706384" cy="719290"/>
                  <a:chOff x="5966433" y="3898382"/>
                  <a:chExt cx="706384" cy="719290"/>
                </a:xfrm>
              </p:grpSpPr>
              <p:sp>
                <p:nvSpPr>
                  <p:cNvPr id="118" name="正方形/長方形 117">
                    <a:extLst>
                      <a:ext uri="{FF2B5EF4-FFF2-40B4-BE49-F238E27FC236}">
                        <a16:creationId xmlns:a16="http://schemas.microsoft.com/office/drawing/2014/main" id="{092C74A5-68A8-75D9-C112-770F159C1A36}"/>
                      </a:ext>
                    </a:extLst>
                  </p:cNvPr>
                  <p:cNvSpPr/>
                  <p:nvPr/>
                </p:nvSpPr>
                <p:spPr bwMode="auto">
                  <a:xfrm>
                    <a:off x="5966433" y="3898382"/>
                    <a:ext cx="706384" cy="719290"/>
                  </a:xfrm>
                  <a:prstGeom prst="rect">
                    <a:avLst/>
                  </a:prstGeom>
                  <a:solidFill>
                    <a:srgbClr val="FFFFFF"/>
                  </a:solidFill>
                  <a:ln w="12700" cap="flat" cmpd="sng" algn="ctr">
                    <a:solidFill>
                      <a:srgbClr val="7F7F7F"/>
                    </a:solid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800" b="0" i="0" u="none" strike="noStrike" kern="0" cap="none" spc="0" normalizeH="0" baseline="0" noProof="0" dirty="0">
                      <a:ln>
                        <a:noFill/>
                      </a:ln>
                      <a:solidFill>
                        <a:srgbClr val="FF0066"/>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19" name="グラフィックス 118" descr="犬">
                    <a:extLst>
                      <a:ext uri="{FF2B5EF4-FFF2-40B4-BE49-F238E27FC236}">
                        <a16:creationId xmlns:a16="http://schemas.microsoft.com/office/drawing/2014/main" id="{29273C96-C470-1A08-E070-90A27FDD551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013990" y="3952392"/>
                    <a:ext cx="611270" cy="611270"/>
                  </a:xfrm>
                  <a:prstGeom prst="rect">
                    <a:avLst/>
                  </a:prstGeom>
                </p:spPr>
              </p:pic>
            </p:grpSp>
            <p:grpSp>
              <p:nvGrpSpPr>
                <p:cNvPr id="111" name="グループ化 110">
                  <a:extLst>
                    <a:ext uri="{FF2B5EF4-FFF2-40B4-BE49-F238E27FC236}">
                      <a16:creationId xmlns:a16="http://schemas.microsoft.com/office/drawing/2014/main" id="{6F19AA3C-E80A-064D-30D3-BEE51E5904A2}"/>
                    </a:ext>
                  </a:extLst>
                </p:cNvPr>
                <p:cNvGrpSpPr/>
                <p:nvPr/>
              </p:nvGrpSpPr>
              <p:grpSpPr>
                <a:xfrm>
                  <a:off x="5104705" y="2152433"/>
                  <a:ext cx="706384" cy="719290"/>
                  <a:chOff x="5966433" y="3898382"/>
                  <a:chExt cx="706384" cy="719290"/>
                </a:xfrm>
              </p:grpSpPr>
              <p:sp>
                <p:nvSpPr>
                  <p:cNvPr id="116" name="正方形/長方形 115">
                    <a:extLst>
                      <a:ext uri="{FF2B5EF4-FFF2-40B4-BE49-F238E27FC236}">
                        <a16:creationId xmlns:a16="http://schemas.microsoft.com/office/drawing/2014/main" id="{FDCD647D-485B-5FBB-42D4-7D63C3BA1591}"/>
                      </a:ext>
                    </a:extLst>
                  </p:cNvPr>
                  <p:cNvSpPr/>
                  <p:nvPr/>
                </p:nvSpPr>
                <p:spPr bwMode="auto">
                  <a:xfrm>
                    <a:off x="5966433" y="3898382"/>
                    <a:ext cx="706384" cy="719290"/>
                  </a:xfrm>
                  <a:prstGeom prst="rect">
                    <a:avLst/>
                  </a:prstGeom>
                  <a:solidFill>
                    <a:srgbClr val="FFFFFF"/>
                  </a:solidFill>
                  <a:ln w="12700" cap="flat" cmpd="sng" algn="ctr">
                    <a:solidFill>
                      <a:srgbClr val="7F7F7F"/>
                    </a:solid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800" b="0" i="0" u="none" strike="noStrike" kern="0" cap="none" spc="0" normalizeH="0" baseline="0" noProof="0" dirty="0">
                      <a:ln>
                        <a:noFill/>
                      </a:ln>
                      <a:solidFill>
                        <a:srgbClr val="FF0066"/>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17" name="グラフィックス 116" descr="犬">
                    <a:extLst>
                      <a:ext uri="{FF2B5EF4-FFF2-40B4-BE49-F238E27FC236}">
                        <a16:creationId xmlns:a16="http://schemas.microsoft.com/office/drawing/2014/main" id="{D0539D0D-EC2C-72A3-E597-D8B18159FD5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013990" y="3952392"/>
                    <a:ext cx="611270" cy="611270"/>
                  </a:xfrm>
                  <a:prstGeom prst="rect">
                    <a:avLst/>
                  </a:prstGeom>
                </p:spPr>
              </p:pic>
            </p:grpSp>
            <p:grpSp>
              <p:nvGrpSpPr>
                <p:cNvPr id="112" name="グループ化 111">
                  <a:extLst>
                    <a:ext uri="{FF2B5EF4-FFF2-40B4-BE49-F238E27FC236}">
                      <a16:creationId xmlns:a16="http://schemas.microsoft.com/office/drawing/2014/main" id="{738F595A-A5CC-4052-8E9F-D47E8BAC8EDF}"/>
                    </a:ext>
                  </a:extLst>
                </p:cNvPr>
                <p:cNvGrpSpPr/>
                <p:nvPr/>
              </p:nvGrpSpPr>
              <p:grpSpPr>
                <a:xfrm>
                  <a:off x="5070557" y="2107257"/>
                  <a:ext cx="706384" cy="719290"/>
                  <a:chOff x="5966433" y="3898382"/>
                  <a:chExt cx="706384" cy="719290"/>
                </a:xfrm>
              </p:grpSpPr>
              <p:sp>
                <p:nvSpPr>
                  <p:cNvPr id="114" name="正方形/長方形 113">
                    <a:extLst>
                      <a:ext uri="{FF2B5EF4-FFF2-40B4-BE49-F238E27FC236}">
                        <a16:creationId xmlns:a16="http://schemas.microsoft.com/office/drawing/2014/main" id="{07CAEE6A-CD96-57C6-0F70-B8BAC9B693CA}"/>
                      </a:ext>
                    </a:extLst>
                  </p:cNvPr>
                  <p:cNvSpPr/>
                  <p:nvPr/>
                </p:nvSpPr>
                <p:spPr bwMode="auto">
                  <a:xfrm>
                    <a:off x="5966433" y="3898382"/>
                    <a:ext cx="706384" cy="719290"/>
                  </a:xfrm>
                  <a:prstGeom prst="rect">
                    <a:avLst/>
                  </a:prstGeom>
                  <a:solidFill>
                    <a:srgbClr val="FFFFFF"/>
                  </a:solidFill>
                  <a:ln w="12700" cap="flat" cmpd="sng" algn="ctr">
                    <a:solidFill>
                      <a:srgbClr val="7F7F7F"/>
                    </a:solid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800" b="0" i="0" u="none" strike="noStrike" kern="0" cap="none" spc="0" normalizeH="0" baseline="0" noProof="0" dirty="0">
                      <a:ln>
                        <a:noFill/>
                      </a:ln>
                      <a:solidFill>
                        <a:srgbClr val="FF0066"/>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15" name="グラフィックス 114" descr="犬">
                    <a:extLst>
                      <a:ext uri="{FF2B5EF4-FFF2-40B4-BE49-F238E27FC236}">
                        <a16:creationId xmlns:a16="http://schemas.microsoft.com/office/drawing/2014/main" id="{CD6509E4-5076-47C1-6EC3-929B9BA7B28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013990" y="3952392"/>
                    <a:ext cx="611270" cy="611270"/>
                  </a:xfrm>
                  <a:prstGeom prst="rect">
                    <a:avLst/>
                  </a:prstGeom>
                </p:spPr>
              </p:pic>
            </p:grpSp>
            <p:sp>
              <p:nvSpPr>
                <p:cNvPr id="113" name="矢印: 五方向 112">
                  <a:extLst>
                    <a:ext uri="{FF2B5EF4-FFF2-40B4-BE49-F238E27FC236}">
                      <a16:creationId xmlns:a16="http://schemas.microsoft.com/office/drawing/2014/main" id="{14AFA5C4-4C1E-9E31-DB35-6AC0D57675E0}"/>
                    </a:ext>
                  </a:extLst>
                </p:cNvPr>
                <p:cNvSpPr/>
                <p:nvPr/>
              </p:nvSpPr>
              <p:spPr bwMode="auto">
                <a:xfrm rot="5400000">
                  <a:off x="4923319" y="1984899"/>
                  <a:ext cx="278579" cy="263024"/>
                </a:xfrm>
                <a:prstGeom prst="homePlate">
                  <a:avLst>
                    <a:gd name="adj" fmla="val 29104"/>
                  </a:avLst>
                </a:prstGeom>
                <a:solidFill>
                  <a:srgbClr val="FFFFFF">
                    <a:lumMod val="65000"/>
                  </a:srgbClr>
                </a:solidFill>
                <a:ln w="12700" cap="flat" cmpd="sng" algn="ctr">
                  <a:solidFill>
                    <a:srgbClr val="FFFFFF">
                      <a:lumMod val="65000"/>
                    </a:srgbClr>
                  </a:solidFill>
                  <a:prstDash val="solid"/>
                  <a:round/>
                  <a:headEnd type="none" w="med" len="med"/>
                  <a:tailEnd type="none" w="med" len="med"/>
                </a:ln>
                <a:effectLst/>
              </p:spPr>
              <p:txBody>
                <a:bodyPr vert="vert270"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犬</a:t>
                  </a:r>
                </a:p>
              </p:txBody>
            </p:sp>
          </p:grpSp>
          <p:grpSp>
            <p:nvGrpSpPr>
              <p:cNvPr id="100" name="グループ化 99">
                <a:extLst>
                  <a:ext uri="{FF2B5EF4-FFF2-40B4-BE49-F238E27FC236}">
                    <a16:creationId xmlns:a16="http://schemas.microsoft.com/office/drawing/2014/main" id="{DE4E7C14-D92E-68FD-4984-1E5630CB403B}"/>
                  </a:ext>
                </a:extLst>
              </p:cNvPr>
              <p:cNvGrpSpPr/>
              <p:nvPr/>
            </p:nvGrpSpPr>
            <p:grpSpPr>
              <a:xfrm>
                <a:off x="7533207" y="4899499"/>
                <a:ext cx="708766" cy="724736"/>
                <a:chOff x="7292480" y="4931835"/>
                <a:chExt cx="708766" cy="724736"/>
              </a:xfrm>
            </p:grpSpPr>
            <p:grpSp>
              <p:nvGrpSpPr>
                <p:cNvPr id="101" name="グループ化 100">
                  <a:extLst>
                    <a:ext uri="{FF2B5EF4-FFF2-40B4-BE49-F238E27FC236}">
                      <a16:creationId xmlns:a16="http://schemas.microsoft.com/office/drawing/2014/main" id="{70533302-15AD-C010-7DEB-82E369B80130}"/>
                    </a:ext>
                  </a:extLst>
                </p:cNvPr>
                <p:cNvGrpSpPr/>
                <p:nvPr/>
              </p:nvGrpSpPr>
              <p:grpSpPr>
                <a:xfrm>
                  <a:off x="7457202" y="5102587"/>
                  <a:ext cx="544044" cy="553984"/>
                  <a:chOff x="5966433" y="3898382"/>
                  <a:chExt cx="706384" cy="719290"/>
                </a:xfrm>
              </p:grpSpPr>
              <p:sp>
                <p:nvSpPr>
                  <p:cNvPr id="108" name="正方形/長方形 107">
                    <a:extLst>
                      <a:ext uri="{FF2B5EF4-FFF2-40B4-BE49-F238E27FC236}">
                        <a16:creationId xmlns:a16="http://schemas.microsoft.com/office/drawing/2014/main" id="{2AC993E1-D51A-54AC-E81A-1CC8FFA49189}"/>
                      </a:ext>
                    </a:extLst>
                  </p:cNvPr>
                  <p:cNvSpPr/>
                  <p:nvPr/>
                </p:nvSpPr>
                <p:spPr bwMode="auto">
                  <a:xfrm>
                    <a:off x="5966433" y="3898382"/>
                    <a:ext cx="706384" cy="719290"/>
                  </a:xfrm>
                  <a:prstGeom prst="rect">
                    <a:avLst/>
                  </a:prstGeom>
                  <a:solidFill>
                    <a:srgbClr val="FFFFFF"/>
                  </a:solidFill>
                  <a:ln w="12700" cap="flat" cmpd="sng" algn="ctr">
                    <a:solidFill>
                      <a:srgbClr val="7F7F7F"/>
                    </a:solid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800" b="0" i="0" u="none" strike="noStrike" kern="0" cap="none" spc="0" normalizeH="0" baseline="0" noProof="0" dirty="0">
                      <a:ln>
                        <a:noFill/>
                      </a:ln>
                      <a:solidFill>
                        <a:srgbClr val="FF0066"/>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09" name="グラフィックス 108" descr="犬">
                    <a:extLst>
                      <a:ext uri="{FF2B5EF4-FFF2-40B4-BE49-F238E27FC236}">
                        <a16:creationId xmlns:a16="http://schemas.microsoft.com/office/drawing/2014/main" id="{2E0ED3B7-AA32-B777-58D0-229CC30895F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013990" y="3952392"/>
                    <a:ext cx="611270" cy="611270"/>
                  </a:xfrm>
                  <a:prstGeom prst="rect">
                    <a:avLst/>
                  </a:prstGeom>
                </p:spPr>
              </p:pic>
            </p:grpSp>
            <p:grpSp>
              <p:nvGrpSpPr>
                <p:cNvPr id="102" name="グループ化 101">
                  <a:extLst>
                    <a:ext uri="{FF2B5EF4-FFF2-40B4-BE49-F238E27FC236}">
                      <a16:creationId xmlns:a16="http://schemas.microsoft.com/office/drawing/2014/main" id="{A5908983-B8BC-F036-843C-E254C19F40F7}"/>
                    </a:ext>
                  </a:extLst>
                </p:cNvPr>
                <p:cNvGrpSpPr/>
                <p:nvPr/>
              </p:nvGrpSpPr>
              <p:grpSpPr>
                <a:xfrm>
                  <a:off x="7426189" y="5066858"/>
                  <a:ext cx="544044" cy="553984"/>
                  <a:chOff x="5966433" y="3898382"/>
                  <a:chExt cx="706384" cy="719290"/>
                </a:xfrm>
              </p:grpSpPr>
              <p:sp>
                <p:nvSpPr>
                  <p:cNvPr id="106" name="正方形/長方形 105">
                    <a:extLst>
                      <a:ext uri="{FF2B5EF4-FFF2-40B4-BE49-F238E27FC236}">
                        <a16:creationId xmlns:a16="http://schemas.microsoft.com/office/drawing/2014/main" id="{F1BEF8F7-1CED-FE2F-5F0B-837A9F0839F8}"/>
                      </a:ext>
                    </a:extLst>
                  </p:cNvPr>
                  <p:cNvSpPr/>
                  <p:nvPr/>
                </p:nvSpPr>
                <p:spPr bwMode="auto">
                  <a:xfrm>
                    <a:off x="5966433" y="3898382"/>
                    <a:ext cx="706384" cy="719290"/>
                  </a:xfrm>
                  <a:prstGeom prst="rect">
                    <a:avLst/>
                  </a:prstGeom>
                  <a:solidFill>
                    <a:srgbClr val="FFFFFF"/>
                  </a:solidFill>
                  <a:ln w="12700" cap="flat" cmpd="sng" algn="ctr">
                    <a:solidFill>
                      <a:srgbClr val="7F7F7F"/>
                    </a:solid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800" b="0" i="0" u="none" strike="noStrike" kern="0" cap="none" spc="0" normalizeH="0" baseline="0" noProof="0" dirty="0">
                      <a:ln>
                        <a:noFill/>
                      </a:ln>
                      <a:solidFill>
                        <a:srgbClr val="FF0066"/>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07" name="グラフィックス 106" descr="犬">
                    <a:extLst>
                      <a:ext uri="{FF2B5EF4-FFF2-40B4-BE49-F238E27FC236}">
                        <a16:creationId xmlns:a16="http://schemas.microsoft.com/office/drawing/2014/main" id="{A1FFC163-4792-130A-9D21-81D0D65213E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013990" y="3952392"/>
                    <a:ext cx="611270" cy="611270"/>
                  </a:xfrm>
                  <a:prstGeom prst="rect">
                    <a:avLst/>
                  </a:prstGeom>
                </p:spPr>
              </p:pic>
            </p:grpSp>
            <p:sp>
              <p:nvSpPr>
                <p:cNvPr id="103" name="正方形/長方形 102">
                  <a:extLst>
                    <a:ext uri="{FF2B5EF4-FFF2-40B4-BE49-F238E27FC236}">
                      <a16:creationId xmlns:a16="http://schemas.microsoft.com/office/drawing/2014/main" id="{BA1B4AA3-BD3E-469E-E210-6BE4CDE96E42}"/>
                    </a:ext>
                  </a:extLst>
                </p:cNvPr>
                <p:cNvSpPr/>
                <p:nvPr/>
              </p:nvSpPr>
              <p:spPr bwMode="auto">
                <a:xfrm>
                  <a:off x="7399889" y="5032064"/>
                  <a:ext cx="544044" cy="553984"/>
                </a:xfrm>
                <a:prstGeom prst="rect">
                  <a:avLst/>
                </a:prstGeom>
                <a:solidFill>
                  <a:srgbClr val="FFFFFF"/>
                </a:solidFill>
                <a:ln w="12700" cap="flat" cmpd="sng" algn="ctr">
                  <a:solidFill>
                    <a:srgbClr val="7F7F7F"/>
                  </a:solid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800" b="0" i="0" u="none" strike="noStrike" kern="0" cap="none" spc="0" normalizeH="0" baseline="0" noProof="0" dirty="0">
                    <a:ln>
                      <a:noFill/>
                    </a:ln>
                    <a:solidFill>
                      <a:srgbClr val="FF0066"/>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sp>
              <p:nvSpPr>
                <p:cNvPr id="104" name="矢印: 五方向 103">
                  <a:extLst>
                    <a:ext uri="{FF2B5EF4-FFF2-40B4-BE49-F238E27FC236}">
                      <a16:creationId xmlns:a16="http://schemas.microsoft.com/office/drawing/2014/main" id="{CEB245E6-BC6C-FC70-3C4C-1E18FC254CAB}"/>
                    </a:ext>
                  </a:extLst>
                </p:cNvPr>
                <p:cNvSpPr/>
                <p:nvPr/>
              </p:nvSpPr>
              <p:spPr bwMode="auto">
                <a:xfrm rot="5400000">
                  <a:off x="7286489" y="4937826"/>
                  <a:ext cx="214557" cy="202576"/>
                </a:xfrm>
                <a:prstGeom prst="homePlate">
                  <a:avLst>
                    <a:gd name="adj" fmla="val 29104"/>
                  </a:avLst>
                </a:prstGeom>
                <a:solidFill>
                  <a:srgbClr val="FFFFFF">
                    <a:lumMod val="65000"/>
                  </a:srgbClr>
                </a:solidFill>
                <a:ln w="12700" cap="flat" cmpd="sng" algn="ctr">
                  <a:solidFill>
                    <a:srgbClr val="FFFFFF">
                      <a:lumMod val="65000"/>
                    </a:srgbClr>
                  </a:solidFill>
                  <a:prstDash val="solid"/>
                  <a:round/>
                  <a:headEnd type="none" w="med" len="med"/>
                  <a:tailEnd type="none" w="med" len="med"/>
                </a:ln>
                <a:effectLst/>
              </p:spPr>
              <p:txBody>
                <a:bodyPr vert="vert270"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9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猫</a:t>
                  </a:r>
                </a:p>
              </p:txBody>
            </p:sp>
            <p:pic>
              <p:nvPicPr>
                <p:cNvPr id="105" name="グラフィックス 104" descr="ネコ">
                  <a:extLst>
                    <a:ext uri="{FF2B5EF4-FFF2-40B4-BE49-F238E27FC236}">
                      <a16:creationId xmlns:a16="http://schemas.microsoft.com/office/drawing/2014/main" id="{8D6200C8-830B-3BF9-5DA1-06E07EC6EDC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2011" y="5109156"/>
                  <a:ext cx="399800" cy="399800"/>
                </a:xfrm>
                <a:prstGeom prst="rect">
                  <a:avLst/>
                </a:prstGeom>
              </p:spPr>
            </p:pic>
          </p:grpSp>
        </p:grpSp>
        <p:sp>
          <p:nvSpPr>
            <p:cNvPr id="94" name="テキスト ボックス 93">
              <a:extLst>
                <a:ext uri="{FF2B5EF4-FFF2-40B4-BE49-F238E27FC236}">
                  <a16:creationId xmlns:a16="http://schemas.microsoft.com/office/drawing/2014/main" id="{173B664D-1C31-F77C-F5C6-622BBDF5BFCF}"/>
                </a:ext>
              </a:extLst>
            </p:cNvPr>
            <p:cNvSpPr txBox="1"/>
            <p:nvPr/>
          </p:nvSpPr>
          <p:spPr bwMode="auto">
            <a:xfrm>
              <a:off x="6984544" y="4875643"/>
              <a:ext cx="387785" cy="1506676"/>
            </a:xfrm>
            <a:prstGeom prst="rect">
              <a:avLst/>
            </a:prstGeom>
            <a:noFill/>
            <a:ln w="9525">
              <a:noFill/>
              <a:miter lim="800000"/>
              <a:headEnd/>
              <a:tailEnd/>
            </a:ln>
          </p:spPr>
          <p:txBody>
            <a:bodyPr vert="eaVert" wrap="square" lIns="0" tIns="0" rIns="0" bIns="0" rtlCol="0"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メイリオ"/>
                </a:rPr>
                <a:t>学習データ</a:t>
              </a:r>
            </a:p>
          </p:txBody>
        </p:sp>
        <p:sp>
          <p:nvSpPr>
            <p:cNvPr id="95" name="右中かっこ 94">
              <a:extLst>
                <a:ext uri="{FF2B5EF4-FFF2-40B4-BE49-F238E27FC236}">
                  <a16:creationId xmlns:a16="http://schemas.microsoft.com/office/drawing/2014/main" id="{F7454CC7-4C34-6FE4-A31F-C551F1AEA3E3}"/>
                </a:ext>
              </a:extLst>
            </p:cNvPr>
            <p:cNvSpPr/>
            <p:nvPr/>
          </p:nvSpPr>
          <p:spPr>
            <a:xfrm rot="10800000">
              <a:off x="7416323" y="4958890"/>
              <a:ext cx="260145" cy="1340181"/>
            </a:xfrm>
            <a:prstGeom prst="rightBrace">
              <a:avLst>
                <a:gd name="adj1" fmla="val 54107"/>
                <a:gd name="adj2" fmla="val 50000"/>
              </a:avLst>
            </a:prstGeom>
            <a:noFill/>
            <a:ln w="19050" cap="flat" cmpd="sng" algn="ctr">
              <a:solidFill>
                <a:srgbClr val="000000">
                  <a:lumMod val="50000"/>
                  <a:lumOff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96" name="矢印: 右 95">
              <a:extLst>
                <a:ext uri="{FF2B5EF4-FFF2-40B4-BE49-F238E27FC236}">
                  <a16:creationId xmlns:a16="http://schemas.microsoft.com/office/drawing/2014/main" id="{D1D2E7F8-2A56-D658-8176-2013BFFEE45A}"/>
                </a:ext>
              </a:extLst>
            </p:cNvPr>
            <p:cNvSpPr/>
            <p:nvPr/>
          </p:nvSpPr>
          <p:spPr bwMode="auto">
            <a:xfrm>
              <a:off x="10354121" y="5356728"/>
              <a:ext cx="467652" cy="544506"/>
            </a:xfrm>
            <a:prstGeom prst="rightArrow">
              <a:avLst/>
            </a:prstGeom>
            <a:solidFill>
              <a:srgbClr val="FFFFFF">
                <a:lumMod val="75000"/>
              </a:srgbClr>
            </a:solidFill>
            <a:ln w="12700" cap="flat" cmpd="sng" algn="ctr">
              <a:solidFill>
                <a:srgbClr val="FFFFFF">
                  <a:lumMod val="75000"/>
                </a:srgbClr>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予測</a:t>
              </a:r>
            </a:p>
          </p:txBody>
        </p:sp>
        <p:sp>
          <p:nvSpPr>
            <p:cNvPr id="97" name="円形吹き出し 32">
              <a:extLst>
                <a:ext uri="{FF2B5EF4-FFF2-40B4-BE49-F238E27FC236}">
                  <a16:creationId xmlns:a16="http://schemas.microsoft.com/office/drawing/2014/main" id="{9057B349-304C-679F-4515-CCA33C8E4539}"/>
                </a:ext>
              </a:extLst>
            </p:cNvPr>
            <p:cNvSpPr/>
            <p:nvPr/>
          </p:nvSpPr>
          <p:spPr bwMode="auto">
            <a:xfrm>
              <a:off x="10060813" y="4915264"/>
              <a:ext cx="895791" cy="382133"/>
            </a:xfrm>
            <a:prstGeom prst="wedgeEllipseCallout">
              <a:avLst>
                <a:gd name="adj1" fmla="val -41468"/>
                <a:gd name="adj2" fmla="val 59310"/>
              </a:avLst>
            </a:prstGeom>
            <a:solidFill>
              <a:srgbClr val="FFFFCC"/>
            </a:solidFill>
            <a:ln w="12700" cap="flat" cmpd="sng" algn="ctr">
              <a:solidFill>
                <a:srgbClr val="FF0000"/>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90%</a:t>
              </a:r>
              <a:r>
                <a:rPr kumimoji="0" lang="ja-JP" altLang="en-US" sz="10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の</a:t>
              </a:r>
              <a:br>
                <a:rPr kumimoji="0" lang="en-US" altLang="ja-JP" sz="10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br>
              <a:r>
                <a:rPr kumimoji="0" lang="ja-JP" altLang="en-US" sz="10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確立で</a:t>
              </a:r>
              <a:r>
                <a:rPr kumimoji="0" lang="en-US" altLang="ja-JP" sz="10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a:t>
              </a:r>
              <a:r>
                <a:rPr kumimoji="0" lang="ja-JP" altLang="en-US" sz="10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猫</a:t>
              </a:r>
              <a:r>
                <a:rPr kumimoji="0" lang="en-US" altLang="ja-JP" sz="10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a:t>
              </a:r>
              <a:endParaRPr kumimoji="0" lang="ja-JP" altLang="en-US" sz="10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sp>
          <p:nvSpPr>
            <p:cNvPr id="98" name="矢印: 五方向 97">
              <a:extLst>
                <a:ext uri="{FF2B5EF4-FFF2-40B4-BE49-F238E27FC236}">
                  <a16:creationId xmlns:a16="http://schemas.microsoft.com/office/drawing/2014/main" id="{37C3A82C-E411-C3F3-68BB-5370CB43D5BA}"/>
                </a:ext>
              </a:extLst>
            </p:cNvPr>
            <p:cNvSpPr/>
            <p:nvPr/>
          </p:nvSpPr>
          <p:spPr bwMode="auto">
            <a:xfrm rot="5400000">
              <a:off x="10845927" y="5259348"/>
              <a:ext cx="214557" cy="202576"/>
            </a:xfrm>
            <a:prstGeom prst="homePlate">
              <a:avLst>
                <a:gd name="adj" fmla="val 29104"/>
              </a:avLst>
            </a:prstGeom>
            <a:solidFill>
              <a:srgbClr val="FFFFFF">
                <a:lumMod val="65000"/>
              </a:srgbClr>
            </a:solidFill>
            <a:ln w="12700" cap="flat" cmpd="sng" algn="ctr">
              <a:solidFill>
                <a:srgbClr val="FFFFFF">
                  <a:lumMod val="65000"/>
                </a:srgbClr>
              </a:solidFill>
              <a:prstDash val="solid"/>
              <a:round/>
              <a:headEnd type="none" w="med" len="med"/>
              <a:tailEnd type="none" w="med" len="med"/>
            </a:ln>
            <a:effectLst/>
          </p:spPr>
          <p:txBody>
            <a:bodyPr vert="vert270"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a:t>
              </a:r>
              <a:endParaRPr kumimoji="0" lang="ja-JP" altLang="en-US" sz="9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endParaRPr>
            </a:p>
          </p:txBody>
        </p:sp>
      </p:grpSp>
      <p:sp>
        <p:nvSpPr>
          <p:cNvPr id="3" name="スライド番号プレースホルダー 3">
            <a:extLst>
              <a:ext uri="{FF2B5EF4-FFF2-40B4-BE49-F238E27FC236}">
                <a16:creationId xmlns:a16="http://schemas.microsoft.com/office/drawing/2014/main" id="{BF5EAD91-2E08-9D08-36A4-F3FDB0B08569}"/>
              </a:ext>
            </a:extLst>
          </p:cNvPr>
          <p:cNvSpPr txBox="1">
            <a:spLocks/>
          </p:cNvSpPr>
          <p:nvPr/>
        </p:nvSpPr>
        <p:spPr>
          <a:xfrm>
            <a:off x="4804833" y="6453188"/>
            <a:ext cx="2540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323E333F-0F6C-4FC7-A7F3-F21A7CDFE59D}" type="slidenum">
              <a:rPr lang="en-US" altLang="ja-JP" smtClean="0"/>
              <a:pPr algn="ctr">
                <a:defRPr/>
              </a:pPr>
              <a:t>7</a:t>
            </a:fld>
            <a:endParaRPr lang="en-US" altLang="ja-JP"/>
          </a:p>
        </p:txBody>
      </p:sp>
    </p:spTree>
    <p:extLst>
      <p:ext uri="{BB962C8B-B14F-4D97-AF65-F5344CB8AC3E}">
        <p14:creationId xmlns:p14="http://schemas.microsoft.com/office/powerpoint/2010/main" val="109652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AC72C-4EB9-3B94-9812-93190625F7D5}"/>
            </a:ext>
          </a:extLst>
        </p:cNvPr>
        <p:cNvGrpSpPr/>
        <p:nvPr/>
      </p:nvGrpSpPr>
      <p:grpSpPr>
        <a:xfrm>
          <a:off x="0" y="0"/>
          <a:ext cx="0" cy="0"/>
          <a:chOff x="0" y="0"/>
          <a:chExt cx="0" cy="0"/>
        </a:xfrm>
      </p:grpSpPr>
      <p:sp>
        <p:nvSpPr>
          <p:cNvPr id="2" name="タイトル 2">
            <a:extLst>
              <a:ext uri="{FF2B5EF4-FFF2-40B4-BE49-F238E27FC236}">
                <a16:creationId xmlns:a16="http://schemas.microsoft.com/office/drawing/2014/main" id="{B8834C3D-12ED-CA1D-5B87-4836785DBAB5}"/>
              </a:ext>
            </a:extLst>
          </p:cNvPr>
          <p:cNvSpPr txBox="1">
            <a:spLocks/>
          </p:cNvSpPr>
          <p:nvPr/>
        </p:nvSpPr>
        <p:spPr bwMode="auto">
          <a:xfrm>
            <a:off x="203200" y="152403"/>
            <a:ext cx="11480800" cy="379413"/>
          </a:xfrm>
          <a:prstGeom prst="rect">
            <a:avLst/>
          </a:prstGeom>
          <a:noFill/>
          <a:ln w="9525">
            <a:noFill/>
            <a:miter lim="800000"/>
            <a:headEnd/>
            <a:tailEnd/>
          </a:ln>
        </p:spPr>
        <p:txBody>
          <a:bodyPr vert="horz" wrap="square" lIns="87916" tIns="43958" rIns="87916" bIns="43958" numCol="1" anchor="ctr" anchorCtr="0" compatLnSpc="1">
            <a:prstTxWarp prst="textNoShape">
              <a:avLst/>
            </a:prstTxWarp>
          </a:bodyPr>
          <a:lstStyle>
            <a:lvl1pPr algn="l" defTabSz="879475" rtl="0" eaLnBrk="1" fontAlgn="base" hangingPunct="1">
              <a:spcBef>
                <a:spcPct val="0"/>
              </a:spcBef>
              <a:spcAft>
                <a:spcPct val="0"/>
              </a:spcAft>
              <a:defRPr kumimoji="1"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2pPr>
            <a:lvl3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3pPr>
            <a:lvl4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4pPr>
            <a:lvl5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5pPr>
            <a:lvl6pPr marL="4572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6pPr>
            <a:lvl7pPr marL="9144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7pPr>
            <a:lvl8pPr marL="13716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8pPr>
            <a:lvl9pPr marL="18288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9pPr>
          </a:lstStyle>
          <a:p>
            <a:pPr marL="0" marR="0" lvl="0" indent="0" algn="l" defTabSz="879475" rtl="0" eaLnBrk="1" fontAlgn="base" latinLnBrk="0" hangingPunct="1">
              <a:lnSpc>
                <a:spcPct val="100000"/>
              </a:lnSpc>
              <a:spcBef>
                <a:spcPct val="0"/>
              </a:spcBef>
              <a:spcAft>
                <a:spcPct val="0"/>
              </a:spcAft>
              <a:buClrTx/>
              <a:buSzTx/>
              <a:buFontTx/>
              <a:buNone/>
              <a:tabLst/>
              <a:defRPr/>
            </a:pP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用語の理解：生成</a:t>
            </a:r>
            <a:r>
              <a:rPr kumimoji="1" lang="en-US" altLang="ja-JP"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AI</a:t>
            </a:r>
            <a:endPar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4" name="コンテンツ プレースホルダー 1">
            <a:extLst>
              <a:ext uri="{FF2B5EF4-FFF2-40B4-BE49-F238E27FC236}">
                <a16:creationId xmlns:a16="http://schemas.microsoft.com/office/drawing/2014/main" id="{1A8BCFD2-77DE-073D-053B-1037C848F76C}"/>
              </a:ext>
            </a:extLst>
          </p:cNvPr>
          <p:cNvSpPr txBox="1">
            <a:spLocks/>
          </p:cNvSpPr>
          <p:nvPr/>
        </p:nvSpPr>
        <p:spPr bwMode="auto">
          <a:xfrm>
            <a:off x="336521" y="692699"/>
            <a:ext cx="11525251" cy="10074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pPr marL="0" indent="0">
              <a:buClr>
                <a:srgbClr val="3333CC"/>
              </a:buClr>
              <a:buNone/>
              <a:defRPr/>
            </a:pPr>
            <a:r>
              <a:rPr kumimoji="0" lang="ja-JP" altLang="en-US" sz="2000" kern="0" dirty="0">
                <a:solidFill>
                  <a:schemeClr val="tx1">
                    <a:lumMod val="65000"/>
                    <a:lumOff val="35000"/>
                  </a:schemeClr>
                </a:solidFill>
                <a:cs typeface="メイリオ" panose="020B0604030504040204" pitchFamily="50" charset="-128"/>
              </a:rPr>
              <a:t>生成</a:t>
            </a:r>
            <a:r>
              <a:rPr kumimoji="0" lang="en-US" altLang="ja-JP" sz="2000" kern="0" dirty="0">
                <a:solidFill>
                  <a:schemeClr val="tx1">
                    <a:lumMod val="65000"/>
                    <a:lumOff val="35000"/>
                  </a:schemeClr>
                </a:solidFill>
                <a:cs typeface="メイリオ" panose="020B0604030504040204" pitchFamily="50" charset="-128"/>
              </a:rPr>
              <a:t>AI</a:t>
            </a:r>
            <a:r>
              <a:rPr kumimoji="0" lang="ja-JP" altLang="en-US" sz="2000" kern="0" dirty="0">
                <a:solidFill>
                  <a:schemeClr val="tx1">
                    <a:lumMod val="65000"/>
                    <a:lumOff val="35000"/>
                  </a:schemeClr>
                </a:solidFill>
                <a:cs typeface="メイリオ" panose="020B0604030504040204" pitchFamily="50" charset="-128"/>
              </a:rPr>
              <a:t>とは、ディープラーニングを用いてコンテンツを生成できる</a:t>
            </a:r>
            <a:r>
              <a:rPr kumimoji="0" lang="en-US" altLang="ja-JP" sz="2000" kern="0" dirty="0">
                <a:solidFill>
                  <a:schemeClr val="tx1">
                    <a:lumMod val="65000"/>
                    <a:lumOff val="35000"/>
                  </a:schemeClr>
                </a:solidFill>
                <a:cs typeface="メイリオ" panose="020B0604030504040204" pitchFamily="50" charset="-128"/>
              </a:rPr>
              <a:t>AI</a:t>
            </a:r>
            <a:r>
              <a:rPr kumimoji="0" lang="ja-JP" altLang="en-US" sz="2000" kern="0" dirty="0">
                <a:solidFill>
                  <a:schemeClr val="tx1">
                    <a:lumMod val="65000"/>
                    <a:lumOff val="35000"/>
                  </a:schemeClr>
                </a:solidFill>
                <a:cs typeface="メイリオ" panose="020B0604030504040204" pitchFamily="50" charset="-128"/>
              </a:rPr>
              <a:t>を指す。</a:t>
            </a:r>
            <a:endParaRPr kumimoji="0" lang="en-US" altLang="ja-JP" sz="2000" kern="0" dirty="0">
              <a:solidFill>
                <a:schemeClr val="tx1">
                  <a:lumMod val="65000"/>
                  <a:lumOff val="35000"/>
                </a:schemeClr>
              </a:solidFill>
              <a:cs typeface="メイリオ" panose="020B0604030504040204" pitchFamily="50" charset="-128"/>
            </a:endParaRPr>
          </a:p>
        </p:txBody>
      </p:sp>
      <p:sp>
        <p:nvSpPr>
          <p:cNvPr id="36" name="テキスト ボックス 35">
            <a:extLst>
              <a:ext uri="{FF2B5EF4-FFF2-40B4-BE49-F238E27FC236}">
                <a16:creationId xmlns:a16="http://schemas.microsoft.com/office/drawing/2014/main" id="{E131B518-EFA5-1317-60C2-CDD1987F2DC7}"/>
              </a:ext>
            </a:extLst>
          </p:cNvPr>
          <p:cNvSpPr txBox="1"/>
          <p:nvPr/>
        </p:nvSpPr>
        <p:spPr bwMode="auto">
          <a:xfrm>
            <a:off x="1380180" y="6123340"/>
            <a:ext cx="3636164" cy="276999"/>
          </a:xfrm>
          <a:prstGeom prst="rect">
            <a:avLst/>
          </a:prstGeom>
          <a:noFill/>
          <a:ln w="9525">
            <a:noFill/>
            <a:miter lim="800000"/>
            <a:headEnd/>
            <a:tailEnd/>
          </a:ln>
        </p:spPr>
        <p:txBody>
          <a:bodyPr wrap="square" rtlCol="0">
            <a:spAutoFit/>
          </a:bodyPr>
          <a:lstStyle/>
          <a:p>
            <a:pPr algn="ctr" defTabSz="914400" fontAlgn="base">
              <a:spcBef>
                <a:spcPct val="0"/>
              </a:spcBef>
              <a:spcAft>
                <a:spcPct val="0"/>
              </a:spcAft>
            </a:pP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cs typeface="メイリオ"/>
              </a:rPr>
              <a:t>AI</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cs typeface="メイリオ"/>
              </a:rPr>
              <a:t>の全体像のイメージ図</a:t>
            </a:r>
            <a:endPar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cs typeface="メイリオ"/>
            </a:endParaRPr>
          </a:p>
        </p:txBody>
      </p:sp>
      <p:sp>
        <p:nvSpPr>
          <p:cNvPr id="37" name="楕円 36">
            <a:extLst>
              <a:ext uri="{FF2B5EF4-FFF2-40B4-BE49-F238E27FC236}">
                <a16:creationId xmlns:a16="http://schemas.microsoft.com/office/drawing/2014/main" id="{0D398327-972B-E5FA-C45F-661210B0B6E6}"/>
              </a:ext>
            </a:extLst>
          </p:cNvPr>
          <p:cNvSpPr/>
          <p:nvPr/>
        </p:nvSpPr>
        <p:spPr>
          <a:xfrm>
            <a:off x="334043" y="2493642"/>
            <a:ext cx="5728439" cy="3602958"/>
          </a:xfrm>
          <a:prstGeom prst="ellipse">
            <a:avLst/>
          </a:prstGeom>
          <a:solidFill>
            <a:srgbClr val="F2F2F2"/>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AI</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（人工知能）</a:t>
            </a:r>
            <a:endPar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38" name="楕円 37">
            <a:extLst>
              <a:ext uri="{FF2B5EF4-FFF2-40B4-BE49-F238E27FC236}">
                <a16:creationId xmlns:a16="http://schemas.microsoft.com/office/drawing/2014/main" id="{8159817B-4ADA-2070-D059-F4C6884CFC13}"/>
              </a:ext>
            </a:extLst>
          </p:cNvPr>
          <p:cNvSpPr/>
          <p:nvPr/>
        </p:nvSpPr>
        <p:spPr>
          <a:xfrm>
            <a:off x="1035334" y="3304320"/>
            <a:ext cx="4325857" cy="2720791"/>
          </a:xfrm>
          <a:prstGeom prst="ellipse">
            <a:avLst/>
          </a:prstGeom>
          <a:solidFill>
            <a:srgbClr val="F2F2F2"/>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機械学習</a:t>
            </a:r>
          </a:p>
        </p:txBody>
      </p:sp>
      <p:sp>
        <p:nvSpPr>
          <p:cNvPr id="39" name="楕円 38">
            <a:extLst>
              <a:ext uri="{FF2B5EF4-FFF2-40B4-BE49-F238E27FC236}">
                <a16:creationId xmlns:a16="http://schemas.microsoft.com/office/drawing/2014/main" id="{CCC13F1A-64EC-5F6E-8690-2063D29BB8CC}"/>
              </a:ext>
            </a:extLst>
          </p:cNvPr>
          <p:cNvSpPr/>
          <p:nvPr/>
        </p:nvSpPr>
        <p:spPr>
          <a:xfrm>
            <a:off x="1637120" y="4013751"/>
            <a:ext cx="3122285" cy="1963792"/>
          </a:xfrm>
          <a:prstGeom prst="ellipse">
            <a:avLst/>
          </a:prstGeom>
          <a:solidFill>
            <a:srgbClr val="F2F2F2"/>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ディープラーニング</a:t>
            </a:r>
          </a:p>
        </p:txBody>
      </p:sp>
      <p:sp>
        <p:nvSpPr>
          <p:cNvPr id="40" name="楕円 39">
            <a:extLst>
              <a:ext uri="{FF2B5EF4-FFF2-40B4-BE49-F238E27FC236}">
                <a16:creationId xmlns:a16="http://schemas.microsoft.com/office/drawing/2014/main" id="{DE4481EE-A711-AD4D-3902-B41F84AC120C}"/>
              </a:ext>
            </a:extLst>
          </p:cNvPr>
          <p:cNvSpPr/>
          <p:nvPr/>
        </p:nvSpPr>
        <p:spPr>
          <a:xfrm>
            <a:off x="2015537" y="4522105"/>
            <a:ext cx="2365451" cy="1487774"/>
          </a:xfrm>
          <a:prstGeom prst="ellipse">
            <a:avLst/>
          </a:prstGeom>
          <a:solidFill>
            <a:srgbClr val="D9D9D9"/>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生成</a:t>
            </a:r>
            <a:r>
              <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AI</a:t>
            </a:r>
            <a:endPar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41" name="楕円 40">
            <a:extLst>
              <a:ext uri="{FF2B5EF4-FFF2-40B4-BE49-F238E27FC236}">
                <a16:creationId xmlns:a16="http://schemas.microsoft.com/office/drawing/2014/main" id="{51D40693-1792-5A67-D26C-BC2AB6AF1CE3}"/>
              </a:ext>
            </a:extLst>
          </p:cNvPr>
          <p:cNvSpPr/>
          <p:nvPr/>
        </p:nvSpPr>
        <p:spPr>
          <a:xfrm>
            <a:off x="2387882" y="4990485"/>
            <a:ext cx="1620761" cy="1019394"/>
          </a:xfrm>
          <a:prstGeom prst="ellipse">
            <a:avLst/>
          </a:prstGeom>
          <a:solidFill>
            <a:srgbClr val="FFFFFF">
              <a:lumMod val="95000"/>
            </a:srgbClr>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LLM</a:t>
            </a:r>
            <a:endPar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42" name="正方形/長方形 41">
            <a:extLst>
              <a:ext uri="{FF2B5EF4-FFF2-40B4-BE49-F238E27FC236}">
                <a16:creationId xmlns:a16="http://schemas.microsoft.com/office/drawing/2014/main" id="{7D2ABC61-F55C-7FAB-2510-BAB9DB1FEF0F}"/>
              </a:ext>
            </a:extLst>
          </p:cNvPr>
          <p:cNvSpPr/>
          <p:nvPr/>
        </p:nvSpPr>
        <p:spPr bwMode="auto">
          <a:xfrm>
            <a:off x="6973503" y="1808298"/>
            <a:ext cx="4884454" cy="409245"/>
          </a:xfrm>
          <a:prstGeom prst="rect">
            <a:avLst/>
          </a:prstGeom>
          <a:solidFill>
            <a:srgbClr val="FFFFFF">
              <a:lumMod val="50000"/>
            </a:srgbClr>
          </a:solidFill>
          <a:ln w="9525" cap="flat" cmpd="sng" algn="ctr">
            <a:solidFill>
              <a:srgbClr val="FFFFFF">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キーワード：</a:t>
            </a:r>
            <a:r>
              <a:rPr kumimoji="1" lang="en-US" altLang="ja-JP"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GPT</a:t>
            </a:r>
            <a:r>
              <a:rPr kumimoji="1" lang="ja-JP" altLang="en-US"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 と </a:t>
            </a:r>
            <a:r>
              <a:rPr kumimoji="1" lang="en-US" altLang="ja-JP"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ChatGPT</a:t>
            </a:r>
            <a:endParaRPr kumimoji="1" lang="ja-JP" altLang="en-US"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43" name="正方形/長方形 42">
            <a:extLst>
              <a:ext uri="{FF2B5EF4-FFF2-40B4-BE49-F238E27FC236}">
                <a16:creationId xmlns:a16="http://schemas.microsoft.com/office/drawing/2014/main" id="{23AA3928-BDC6-8023-B767-30BBB243B46F}"/>
              </a:ext>
            </a:extLst>
          </p:cNvPr>
          <p:cNvSpPr/>
          <p:nvPr/>
        </p:nvSpPr>
        <p:spPr bwMode="auto">
          <a:xfrm>
            <a:off x="6973503" y="2228358"/>
            <a:ext cx="4884454" cy="4171981"/>
          </a:xfrm>
          <a:prstGeom prst="rect">
            <a:avLst/>
          </a:prstGeom>
          <a:solidFill>
            <a:srgbClr val="FFFFFF"/>
          </a:solidFill>
          <a:ln w="9525" cap="flat" cmpd="sng" algn="ctr">
            <a:solidFill>
              <a:srgbClr val="FFFFFF">
                <a:lumMod val="50000"/>
              </a:srgbClr>
            </a:solid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44000" marR="0" lvl="0" indent="-14400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GPT</a:t>
            </a:r>
            <a:r>
              <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t>
            </a:r>
            <a:r>
              <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Generative Pretrained Transformer</a:t>
            </a:r>
            <a:r>
              <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t>
            </a:r>
            <a:endPar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355600" marR="0" lvl="1" indent="-177800" defTabSz="914400" eaLnBrk="1" fontAlgn="base" latinLnBrk="0" hangingPunct="1">
              <a:lnSpc>
                <a:spcPct val="100000"/>
              </a:lnSpc>
              <a:spcBef>
                <a:spcPct val="0"/>
              </a:spcBef>
              <a:spcAft>
                <a:spcPct val="0"/>
              </a:spcAft>
              <a:buClrTx/>
              <a:buSzTx/>
              <a:buFont typeface="Meiryo UI" panose="020B0604030504040204" pitchFamily="50" charset="-128"/>
              <a:buChar char="⁃"/>
              <a:tabLst>
                <a:tab pos="719138" algn="l"/>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学習済みモデルの名称で、</a:t>
            </a: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OpenAI</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社が開発</a:t>
            </a: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r>
              <a:rPr kumimoji="1" lang="en-US" altLang="ja-JP" sz="14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Hiragino Kaku Gothic Pro W3" charset="-128"/>
              </a:rPr>
              <a:t>※4-o</a:t>
            </a:r>
            <a:r>
              <a:rPr kumimoji="1" lang="ja-JP" altLang="en-US" sz="14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Hiragino Kaku Gothic Pro W3" charset="-128"/>
              </a:rPr>
              <a:t>は言語、画像、音声、動画を</a:t>
            </a:r>
            <a:r>
              <a:rPr kumimoji="1" lang="en-US" altLang="ja-JP" sz="14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Hiragino Kaku Gothic Pro W3" charset="-128"/>
              </a:rPr>
              <a:t>1</a:t>
            </a:r>
            <a:r>
              <a:rPr kumimoji="1" lang="ja-JP" altLang="en-US" sz="14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Hiragino Kaku Gothic Pro W3" charset="-128"/>
              </a:rPr>
              <a:t>つのモデル処理可能</a:t>
            </a: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endPar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144000" marR="0" lvl="1" indent="-144000" defTabSz="914400" eaLnBrk="1" fontAlgn="base" latinLnBrk="0" hangingPunct="1">
              <a:lnSpc>
                <a:spcPct val="100000"/>
              </a:lnSpc>
              <a:spcBef>
                <a:spcPct val="0"/>
              </a:spcBef>
              <a:spcAft>
                <a:spcPct val="0"/>
              </a:spcAft>
              <a:buClrTx/>
              <a:buSzTx/>
              <a:buFont typeface="Arial" panose="020B0604020202020204" pitchFamily="34" charset="0"/>
              <a:buChar char="•"/>
              <a:tabLst>
                <a:tab pos="719138" algn="l"/>
              </a:tabLst>
              <a:defRPr/>
            </a:pPr>
            <a:r>
              <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ChatGPT</a:t>
            </a:r>
          </a:p>
          <a:p>
            <a:pPr marL="355600" marR="0" lvl="1" indent="-177800" defTabSz="914400" eaLnBrk="1" fontAlgn="base" latinLnBrk="0" hangingPunct="1">
              <a:lnSpc>
                <a:spcPct val="100000"/>
              </a:lnSpc>
              <a:spcBef>
                <a:spcPct val="0"/>
              </a:spcBef>
              <a:spcAft>
                <a:spcPct val="0"/>
              </a:spcAft>
              <a:buClrTx/>
              <a:buSzTx/>
              <a:buFont typeface="Meiryo UI" panose="020B0604030504040204" pitchFamily="50" charset="-128"/>
              <a:buChar char="⁃"/>
              <a:tabLst>
                <a:tab pos="719138" algn="l"/>
              </a:tabLst>
              <a:defRPr/>
            </a:pP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GPT</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を使用したチャットボットアプリケーション</a:t>
            </a: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リリースから</a:t>
            </a: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1</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週間で</a:t>
            </a: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100</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万ユーザー</a:t>
            </a:r>
            <a:endParaRPr kumimoji="1" lang="en-US" altLang="ja-JP" sz="1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grpSp>
        <p:nvGrpSpPr>
          <p:cNvPr id="44" name="グループ化 43">
            <a:extLst>
              <a:ext uri="{FF2B5EF4-FFF2-40B4-BE49-F238E27FC236}">
                <a16:creationId xmlns:a16="http://schemas.microsoft.com/office/drawing/2014/main" id="{F5F9B8E6-9570-5506-AA29-82FFB4DAE793}"/>
              </a:ext>
            </a:extLst>
          </p:cNvPr>
          <p:cNvGrpSpPr/>
          <p:nvPr/>
        </p:nvGrpSpPr>
        <p:grpSpPr>
          <a:xfrm>
            <a:off x="7197121" y="2565355"/>
            <a:ext cx="4437219" cy="1506676"/>
            <a:chOff x="6982780" y="2565355"/>
            <a:chExt cx="4437219" cy="1506676"/>
          </a:xfrm>
        </p:grpSpPr>
        <p:sp>
          <p:nvSpPr>
            <p:cNvPr id="45" name="テキスト ボックス 44">
              <a:extLst>
                <a:ext uri="{FF2B5EF4-FFF2-40B4-BE49-F238E27FC236}">
                  <a16:creationId xmlns:a16="http://schemas.microsoft.com/office/drawing/2014/main" id="{C6C513D2-C31C-DB57-FD98-A98DB1BB862E}"/>
                </a:ext>
              </a:extLst>
            </p:cNvPr>
            <p:cNvSpPr txBox="1"/>
            <p:nvPr/>
          </p:nvSpPr>
          <p:spPr bwMode="auto">
            <a:xfrm>
              <a:off x="11032214" y="2565355"/>
              <a:ext cx="387785" cy="1506676"/>
            </a:xfrm>
            <a:prstGeom prst="rect">
              <a:avLst/>
            </a:prstGeom>
            <a:noFill/>
            <a:ln w="9525">
              <a:noFill/>
              <a:miter lim="800000"/>
              <a:headEnd/>
              <a:tailEnd/>
            </a:ln>
          </p:spPr>
          <p:txBody>
            <a:bodyPr vert="eaVert" wrap="square" lIns="0" tIns="0" rIns="0" bIns="0" rtlCol="0"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メイリオ"/>
                </a:rPr>
                <a:t>学習手法が異なる</a:t>
              </a:r>
            </a:p>
          </p:txBody>
        </p:sp>
        <p:sp>
          <p:nvSpPr>
            <p:cNvPr id="46" name="右中かっこ 45">
              <a:extLst>
                <a:ext uri="{FF2B5EF4-FFF2-40B4-BE49-F238E27FC236}">
                  <a16:creationId xmlns:a16="http://schemas.microsoft.com/office/drawing/2014/main" id="{791FC568-5F7E-1693-655C-D3341EFB53A0}"/>
                </a:ext>
              </a:extLst>
            </p:cNvPr>
            <p:cNvSpPr/>
            <p:nvPr/>
          </p:nvSpPr>
          <p:spPr>
            <a:xfrm>
              <a:off x="10749304" y="2818108"/>
              <a:ext cx="260145" cy="1001171"/>
            </a:xfrm>
            <a:prstGeom prst="rightBrace">
              <a:avLst>
                <a:gd name="adj1" fmla="val 54107"/>
                <a:gd name="adj2" fmla="val 50000"/>
              </a:avLst>
            </a:prstGeom>
            <a:noFill/>
            <a:ln w="19050" cap="flat" cmpd="sng" algn="ctr">
              <a:solidFill>
                <a:srgbClr val="000000">
                  <a:lumMod val="50000"/>
                  <a:lumOff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nvGrpSpPr>
            <p:cNvPr id="47" name="グループ化 46">
              <a:extLst>
                <a:ext uri="{FF2B5EF4-FFF2-40B4-BE49-F238E27FC236}">
                  <a16:creationId xmlns:a16="http://schemas.microsoft.com/office/drawing/2014/main" id="{2363402C-3EAE-AAC9-3CA0-C2A6AFDAB6FD}"/>
                </a:ext>
              </a:extLst>
            </p:cNvPr>
            <p:cNvGrpSpPr/>
            <p:nvPr/>
          </p:nvGrpSpPr>
          <p:grpSpPr>
            <a:xfrm>
              <a:off x="7390994" y="2809123"/>
              <a:ext cx="986806" cy="1019140"/>
              <a:chOff x="7084564" y="4607848"/>
              <a:chExt cx="1245057" cy="1285849"/>
            </a:xfrm>
          </p:grpSpPr>
          <p:sp>
            <p:nvSpPr>
              <p:cNvPr id="56" name="楕円 55">
                <a:extLst>
                  <a:ext uri="{FF2B5EF4-FFF2-40B4-BE49-F238E27FC236}">
                    <a16:creationId xmlns:a16="http://schemas.microsoft.com/office/drawing/2014/main" id="{BA669C27-DFE1-3388-6A9A-FA37ADCDBEBB}"/>
                  </a:ext>
                </a:extLst>
              </p:cNvPr>
              <p:cNvSpPr/>
              <p:nvPr/>
            </p:nvSpPr>
            <p:spPr>
              <a:xfrm>
                <a:off x="7084564" y="5501196"/>
                <a:ext cx="1245057" cy="392501"/>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GPT-3.5</a:t>
                </a:r>
                <a:endPar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endParaRPr>
              </a:p>
            </p:txBody>
          </p:sp>
          <p:pic>
            <p:nvPicPr>
              <p:cNvPr id="57" name="グラフィックス 56" descr="プロセッサ">
                <a:extLst>
                  <a:ext uri="{FF2B5EF4-FFF2-40B4-BE49-F238E27FC236}">
                    <a16:creationId xmlns:a16="http://schemas.microsoft.com/office/drawing/2014/main" id="{3833AB5C-8301-ED56-6CB5-6D69982CCE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49891" y="4607848"/>
                <a:ext cx="914400" cy="914400"/>
              </a:xfrm>
              <a:prstGeom prst="rect">
                <a:avLst/>
              </a:prstGeom>
            </p:spPr>
          </p:pic>
        </p:grpSp>
        <p:grpSp>
          <p:nvGrpSpPr>
            <p:cNvPr id="48" name="グループ化 47">
              <a:extLst>
                <a:ext uri="{FF2B5EF4-FFF2-40B4-BE49-F238E27FC236}">
                  <a16:creationId xmlns:a16="http://schemas.microsoft.com/office/drawing/2014/main" id="{EE5536C3-6A8D-FF2D-C17D-73CD23EE996A}"/>
                </a:ext>
              </a:extLst>
            </p:cNvPr>
            <p:cNvGrpSpPr/>
            <p:nvPr/>
          </p:nvGrpSpPr>
          <p:grpSpPr>
            <a:xfrm>
              <a:off x="8282155" y="2809123"/>
              <a:ext cx="986806" cy="1019140"/>
              <a:chOff x="7084564" y="4607848"/>
              <a:chExt cx="1245057" cy="1285849"/>
            </a:xfrm>
          </p:grpSpPr>
          <p:sp>
            <p:nvSpPr>
              <p:cNvPr id="54" name="楕円 53">
                <a:extLst>
                  <a:ext uri="{FF2B5EF4-FFF2-40B4-BE49-F238E27FC236}">
                    <a16:creationId xmlns:a16="http://schemas.microsoft.com/office/drawing/2014/main" id="{3B3C77D2-D931-C2DE-6578-2102D0D97BB0}"/>
                  </a:ext>
                </a:extLst>
              </p:cNvPr>
              <p:cNvSpPr/>
              <p:nvPr/>
            </p:nvSpPr>
            <p:spPr>
              <a:xfrm>
                <a:off x="7084564" y="5501196"/>
                <a:ext cx="1245057" cy="392501"/>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GPT-4.0</a:t>
                </a:r>
                <a:endPar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endParaRPr>
              </a:p>
            </p:txBody>
          </p:sp>
          <p:pic>
            <p:nvPicPr>
              <p:cNvPr id="55" name="グラフィックス 54" descr="プロセッサ">
                <a:extLst>
                  <a:ext uri="{FF2B5EF4-FFF2-40B4-BE49-F238E27FC236}">
                    <a16:creationId xmlns:a16="http://schemas.microsoft.com/office/drawing/2014/main" id="{773482D2-DAF1-31BF-4D4F-1A595A3537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49891" y="4607848"/>
                <a:ext cx="914400" cy="914400"/>
              </a:xfrm>
              <a:prstGeom prst="rect">
                <a:avLst/>
              </a:prstGeom>
            </p:spPr>
          </p:pic>
        </p:grpSp>
        <p:grpSp>
          <p:nvGrpSpPr>
            <p:cNvPr id="49" name="グループ化 48">
              <a:extLst>
                <a:ext uri="{FF2B5EF4-FFF2-40B4-BE49-F238E27FC236}">
                  <a16:creationId xmlns:a16="http://schemas.microsoft.com/office/drawing/2014/main" id="{13C86A2C-1C24-B2D7-DE86-CF570D1648FB}"/>
                </a:ext>
              </a:extLst>
            </p:cNvPr>
            <p:cNvGrpSpPr/>
            <p:nvPr/>
          </p:nvGrpSpPr>
          <p:grpSpPr>
            <a:xfrm>
              <a:off x="9173316" y="2809123"/>
              <a:ext cx="986806" cy="1019140"/>
              <a:chOff x="7084564" y="4607848"/>
              <a:chExt cx="1245057" cy="1285849"/>
            </a:xfrm>
          </p:grpSpPr>
          <p:sp>
            <p:nvSpPr>
              <p:cNvPr id="52" name="楕円 51">
                <a:extLst>
                  <a:ext uri="{FF2B5EF4-FFF2-40B4-BE49-F238E27FC236}">
                    <a16:creationId xmlns:a16="http://schemas.microsoft.com/office/drawing/2014/main" id="{D8311E7C-C5CC-7F57-0D20-7AAF8CD5087D}"/>
                  </a:ext>
                </a:extLst>
              </p:cNvPr>
              <p:cNvSpPr/>
              <p:nvPr/>
            </p:nvSpPr>
            <p:spPr>
              <a:xfrm>
                <a:off x="7084564" y="5501196"/>
                <a:ext cx="1245057" cy="392501"/>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GPT-4-omni</a:t>
                </a:r>
                <a:endPar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endParaRPr>
              </a:p>
            </p:txBody>
          </p:sp>
          <p:pic>
            <p:nvPicPr>
              <p:cNvPr id="53" name="グラフィックス 52" descr="プロセッサ">
                <a:extLst>
                  <a:ext uri="{FF2B5EF4-FFF2-40B4-BE49-F238E27FC236}">
                    <a16:creationId xmlns:a16="http://schemas.microsoft.com/office/drawing/2014/main" id="{454A78BD-445F-9459-FBF4-FED008CD64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49891" y="4607848"/>
                <a:ext cx="914400" cy="914400"/>
              </a:xfrm>
              <a:prstGeom prst="rect">
                <a:avLst/>
              </a:prstGeom>
            </p:spPr>
          </p:pic>
        </p:grpSp>
        <p:sp>
          <p:nvSpPr>
            <p:cNvPr id="50" name="楕円 49">
              <a:extLst>
                <a:ext uri="{FF2B5EF4-FFF2-40B4-BE49-F238E27FC236}">
                  <a16:creationId xmlns:a16="http://schemas.microsoft.com/office/drawing/2014/main" id="{1427484E-5F2E-285D-1F13-8A67979DB116}"/>
                </a:ext>
              </a:extLst>
            </p:cNvPr>
            <p:cNvSpPr/>
            <p:nvPr/>
          </p:nvSpPr>
          <p:spPr>
            <a:xfrm>
              <a:off x="10003866" y="2838882"/>
              <a:ext cx="612729" cy="959623"/>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 ・ ・</a:t>
              </a:r>
            </a:p>
          </p:txBody>
        </p:sp>
        <p:sp>
          <p:nvSpPr>
            <p:cNvPr id="51" name="楕円 50">
              <a:extLst>
                <a:ext uri="{FF2B5EF4-FFF2-40B4-BE49-F238E27FC236}">
                  <a16:creationId xmlns:a16="http://schemas.microsoft.com/office/drawing/2014/main" id="{3E421DC6-3C22-02E3-3B15-DBE0177102CE}"/>
                </a:ext>
              </a:extLst>
            </p:cNvPr>
            <p:cNvSpPr/>
            <p:nvPr/>
          </p:nvSpPr>
          <p:spPr>
            <a:xfrm>
              <a:off x="6982780" y="2838882"/>
              <a:ext cx="612729" cy="959623"/>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 ・ ・</a:t>
              </a:r>
            </a:p>
          </p:txBody>
        </p:sp>
      </p:grpSp>
      <p:grpSp>
        <p:nvGrpSpPr>
          <p:cNvPr id="58" name="グループ化 57">
            <a:extLst>
              <a:ext uri="{FF2B5EF4-FFF2-40B4-BE49-F238E27FC236}">
                <a16:creationId xmlns:a16="http://schemas.microsoft.com/office/drawing/2014/main" id="{6FFDA1A0-9C1F-730C-CF63-BACF3658100F}"/>
              </a:ext>
            </a:extLst>
          </p:cNvPr>
          <p:cNvGrpSpPr/>
          <p:nvPr/>
        </p:nvGrpSpPr>
        <p:grpSpPr>
          <a:xfrm>
            <a:off x="7230185" y="4624066"/>
            <a:ext cx="4404155" cy="1506676"/>
            <a:chOff x="7015844" y="4624066"/>
            <a:chExt cx="4404155" cy="1506676"/>
          </a:xfrm>
        </p:grpSpPr>
        <p:sp>
          <p:nvSpPr>
            <p:cNvPr id="59" name="テキスト ボックス 58">
              <a:extLst>
                <a:ext uri="{FF2B5EF4-FFF2-40B4-BE49-F238E27FC236}">
                  <a16:creationId xmlns:a16="http://schemas.microsoft.com/office/drawing/2014/main" id="{661B886E-E2C6-F076-E03E-CB62209B0686}"/>
                </a:ext>
              </a:extLst>
            </p:cNvPr>
            <p:cNvSpPr txBox="1"/>
            <p:nvPr/>
          </p:nvSpPr>
          <p:spPr bwMode="auto">
            <a:xfrm>
              <a:off x="11032214" y="4624066"/>
              <a:ext cx="387785" cy="1506676"/>
            </a:xfrm>
            <a:prstGeom prst="rect">
              <a:avLst/>
            </a:prstGeom>
            <a:noFill/>
            <a:ln w="9525">
              <a:noFill/>
              <a:miter lim="800000"/>
              <a:headEnd/>
              <a:tailEnd/>
            </a:ln>
          </p:spPr>
          <p:txBody>
            <a:bodyPr vert="eaVert" wrap="square" lIns="0" tIns="0" rIns="0" bIns="0" rtlCol="0" anchor="ctr" anchorCtr="0">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メイリオ"/>
                </a:rPr>
                <a:t>推論をサービス提供</a:t>
              </a:r>
            </a:p>
          </p:txBody>
        </p:sp>
        <p:sp>
          <p:nvSpPr>
            <p:cNvPr id="60" name="右中かっこ 59">
              <a:extLst>
                <a:ext uri="{FF2B5EF4-FFF2-40B4-BE49-F238E27FC236}">
                  <a16:creationId xmlns:a16="http://schemas.microsoft.com/office/drawing/2014/main" id="{5238CF3D-E918-E88D-04E3-8700E31A75DC}"/>
                </a:ext>
              </a:extLst>
            </p:cNvPr>
            <p:cNvSpPr/>
            <p:nvPr/>
          </p:nvSpPr>
          <p:spPr>
            <a:xfrm>
              <a:off x="10749304" y="4876819"/>
              <a:ext cx="260145" cy="1001171"/>
            </a:xfrm>
            <a:prstGeom prst="rightBrace">
              <a:avLst>
                <a:gd name="adj1" fmla="val 54107"/>
                <a:gd name="adj2" fmla="val 50000"/>
              </a:avLst>
            </a:prstGeom>
            <a:noFill/>
            <a:ln w="19050" cap="flat" cmpd="sng" algn="ctr">
              <a:solidFill>
                <a:srgbClr val="000000">
                  <a:lumMod val="50000"/>
                  <a:lumOff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1" name="円形吹き出し 32">
              <a:extLst>
                <a:ext uri="{FF2B5EF4-FFF2-40B4-BE49-F238E27FC236}">
                  <a16:creationId xmlns:a16="http://schemas.microsoft.com/office/drawing/2014/main" id="{AF8FBC6D-0E24-0F3C-B98D-B261ABC55408}"/>
                </a:ext>
              </a:extLst>
            </p:cNvPr>
            <p:cNvSpPr/>
            <p:nvPr/>
          </p:nvSpPr>
          <p:spPr bwMode="auto">
            <a:xfrm>
              <a:off x="7015844" y="4950494"/>
              <a:ext cx="895791" cy="382133"/>
            </a:xfrm>
            <a:prstGeom prst="wedgeRectCallout">
              <a:avLst/>
            </a:prstGeom>
            <a:solidFill>
              <a:srgbClr val="FFFFCC"/>
            </a:solidFill>
            <a:ln w="12700" cap="flat" cmpd="sng" algn="ctr">
              <a:solidFill>
                <a:srgbClr val="FF0000"/>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質問文</a:t>
              </a:r>
            </a:p>
          </p:txBody>
        </p:sp>
        <p:grpSp>
          <p:nvGrpSpPr>
            <p:cNvPr id="62" name="グループ化 61">
              <a:extLst>
                <a:ext uri="{FF2B5EF4-FFF2-40B4-BE49-F238E27FC236}">
                  <a16:creationId xmlns:a16="http://schemas.microsoft.com/office/drawing/2014/main" id="{F8C33038-BFB0-8B70-14A0-E738B0133E8C}"/>
                </a:ext>
              </a:extLst>
            </p:cNvPr>
            <p:cNvGrpSpPr/>
            <p:nvPr/>
          </p:nvGrpSpPr>
          <p:grpSpPr>
            <a:xfrm>
              <a:off x="8306480" y="4867834"/>
              <a:ext cx="986806" cy="1019140"/>
              <a:chOff x="8282155" y="5086909"/>
              <a:chExt cx="986806" cy="1019140"/>
            </a:xfrm>
          </p:grpSpPr>
          <p:sp>
            <p:nvSpPr>
              <p:cNvPr id="66" name="楕円 65">
                <a:extLst>
                  <a:ext uri="{FF2B5EF4-FFF2-40B4-BE49-F238E27FC236}">
                    <a16:creationId xmlns:a16="http://schemas.microsoft.com/office/drawing/2014/main" id="{3FFF7D92-718C-D8D2-3363-C08DE3D0AD79}"/>
                  </a:ext>
                </a:extLst>
              </p:cNvPr>
              <p:cNvSpPr/>
              <p:nvPr/>
            </p:nvSpPr>
            <p:spPr>
              <a:xfrm>
                <a:off x="8282155" y="5794960"/>
                <a:ext cx="986806" cy="311089"/>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GPT-3.5</a:t>
                </a:r>
                <a:endPar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endParaRPr>
              </a:p>
            </p:txBody>
          </p:sp>
          <p:pic>
            <p:nvPicPr>
              <p:cNvPr id="67" name="グラフィックス 66" descr="プロセッサ">
                <a:extLst>
                  <a:ext uri="{FF2B5EF4-FFF2-40B4-BE49-F238E27FC236}">
                    <a16:creationId xmlns:a16="http://schemas.microsoft.com/office/drawing/2014/main" id="{5CFA689D-1C0F-9CF0-9C93-676F86EFB5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13949" y="5086909"/>
                <a:ext cx="724734" cy="724736"/>
              </a:xfrm>
              <a:prstGeom prst="rect">
                <a:avLst/>
              </a:prstGeom>
            </p:spPr>
          </p:pic>
        </p:grpSp>
        <p:sp>
          <p:nvSpPr>
            <p:cNvPr id="63" name="矢印: 右 62">
              <a:extLst>
                <a:ext uri="{FF2B5EF4-FFF2-40B4-BE49-F238E27FC236}">
                  <a16:creationId xmlns:a16="http://schemas.microsoft.com/office/drawing/2014/main" id="{5F9B11FA-1D22-D31F-FD4D-6B1CCE01A43A}"/>
                </a:ext>
              </a:extLst>
            </p:cNvPr>
            <p:cNvSpPr/>
            <p:nvPr/>
          </p:nvSpPr>
          <p:spPr bwMode="auto">
            <a:xfrm>
              <a:off x="7984769" y="4957949"/>
              <a:ext cx="467652" cy="544506"/>
            </a:xfrm>
            <a:prstGeom prst="rightArrow">
              <a:avLst/>
            </a:prstGeom>
            <a:solidFill>
              <a:srgbClr val="FFFFFF">
                <a:lumMod val="75000"/>
              </a:srgbClr>
            </a:solidFill>
            <a:ln w="12700" cap="flat" cmpd="sng" algn="ctr">
              <a:solidFill>
                <a:srgbClr val="FFFFFF">
                  <a:lumMod val="75000"/>
                </a:srgbClr>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p:txBody>
        </p:sp>
        <p:sp>
          <p:nvSpPr>
            <p:cNvPr id="64" name="矢印: 右 63">
              <a:extLst>
                <a:ext uri="{FF2B5EF4-FFF2-40B4-BE49-F238E27FC236}">
                  <a16:creationId xmlns:a16="http://schemas.microsoft.com/office/drawing/2014/main" id="{AC8DEEB7-1D82-B7D4-ABF0-B6F11537B015}"/>
                </a:ext>
              </a:extLst>
            </p:cNvPr>
            <p:cNvSpPr/>
            <p:nvPr/>
          </p:nvSpPr>
          <p:spPr bwMode="auto">
            <a:xfrm>
              <a:off x="9175920" y="4957949"/>
              <a:ext cx="467652" cy="544506"/>
            </a:xfrm>
            <a:prstGeom prst="rightArrow">
              <a:avLst/>
            </a:prstGeom>
            <a:solidFill>
              <a:srgbClr val="FFFFFF">
                <a:lumMod val="75000"/>
              </a:srgbClr>
            </a:solidFill>
            <a:ln w="12700" cap="flat" cmpd="sng" algn="ctr">
              <a:solidFill>
                <a:srgbClr val="FFFFFF">
                  <a:lumMod val="75000"/>
                </a:srgbClr>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p:txBody>
        </p:sp>
        <p:sp>
          <p:nvSpPr>
            <p:cNvPr id="65" name="円形吹き出し 32">
              <a:extLst>
                <a:ext uri="{FF2B5EF4-FFF2-40B4-BE49-F238E27FC236}">
                  <a16:creationId xmlns:a16="http://schemas.microsoft.com/office/drawing/2014/main" id="{AEE625AD-6BE9-BF09-264F-3213CF24AB8F}"/>
                </a:ext>
              </a:extLst>
            </p:cNvPr>
            <p:cNvSpPr/>
            <p:nvPr/>
          </p:nvSpPr>
          <p:spPr bwMode="auto">
            <a:xfrm>
              <a:off x="9716704" y="4950494"/>
              <a:ext cx="895791" cy="382133"/>
            </a:xfrm>
            <a:prstGeom prst="wedgeRectCallout">
              <a:avLst/>
            </a:prstGeom>
            <a:solidFill>
              <a:srgbClr val="FFFFCC"/>
            </a:solidFill>
            <a:ln w="12700" cap="flat" cmpd="sng" algn="ctr">
              <a:solidFill>
                <a:srgbClr val="FF0000"/>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回答文</a:t>
              </a:r>
            </a:p>
          </p:txBody>
        </p:sp>
      </p:grpSp>
      <p:sp>
        <p:nvSpPr>
          <p:cNvPr id="3" name="スライド番号プレースホルダー 3">
            <a:extLst>
              <a:ext uri="{FF2B5EF4-FFF2-40B4-BE49-F238E27FC236}">
                <a16:creationId xmlns:a16="http://schemas.microsoft.com/office/drawing/2014/main" id="{7B9C6E8F-72BF-ED97-1CB4-70847EC86EDE}"/>
              </a:ext>
            </a:extLst>
          </p:cNvPr>
          <p:cNvSpPr txBox="1">
            <a:spLocks/>
          </p:cNvSpPr>
          <p:nvPr/>
        </p:nvSpPr>
        <p:spPr>
          <a:xfrm>
            <a:off x="4804833" y="6453188"/>
            <a:ext cx="2540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323E333F-0F6C-4FC7-A7F3-F21A7CDFE59D}" type="slidenum">
              <a:rPr lang="en-US" altLang="ja-JP" smtClean="0"/>
              <a:pPr algn="ctr">
                <a:defRPr/>
              </a:pPr>
              <a:t>8</a:t>
            </a:fld>
            <a:endParaRPr lang="en-US" altLang="ja-JP"/>
          </a:p>
        </p:txBody>
      </p:sp>
    </p:spTree>
    <p:extLst>
      <p:ext uri="{BB962C8B-B14F-4D97-AF65-F5344CB8AC3E}">
        <p14:creationId xmlns:p14="http://schemas.microsoft.com/office/powerpoint/2010/main" val="2988264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53E56-6E55-95D9-7C04-FD6BF826631C}"/>
            </a:ext>
          </a:extLst>
        </p:cNvPr>
        <p:cNvGrpSpPr/>
        <p:nvPr/>
      </p:nvGrpSpPr>
      <p:grpSpPr>
        <a:xfrm>
          <a:off x="0" y="0"/>
          <a:ext cx="0" cy="0"/>
          <a:chOff x="0" y="0"/>
          <a:chExt cx="0" cy="0"/>
        </a:xfrm>
      </p:grpSpPr>
      <p:sp>
        <p:nvSpPr>
          <p:cNvPr id="2" name="タイトル 2">
            <a:extLst>
              <a:ext uri="{FF2B5EF4-FFF2-40B4-BE49-F238E27FC236}">
                <a16:creationId xmlns:a16="http://schemas.microsoft.com/office/drawing/2014/main" id="{6E5DC422-D689-A845-8A92-3659AD6CF718}"/>
              </a:ext>
            </a:extLst>
          </p:cNvPr>
          <p:cNvSpPr txBox="1">
            <a:spLocks/>
          </p:cNvSpPr>
          <p:nvPr/>
        </p:nvSpPr>
        <p:spPr bwMode="auto">
          <a:xfrm>
            <a:off x="203200" y="152403"/>
            <a:ext cx="11480800" cy="379413"/>
          </a:xfrm>
          <a:prstGeom prst="rect">
            <a:avLst/>
          </a:prstGeom>
          <a:noFill/>
          <a:ln w="9525">
            <a:noFill/>
            <a:miter lim="800000"/>
            <a:headEnd/>
            <a:tailEnd/>
          </a:ln>
        </p:spPr>
        <p:txBody>
          <a:bodyPr vert="horz" wrap="square" lIns="87916" tIns="43958" rIns="87916" bIns="43958" numCol="1" anchor="ctr" anchorCtr="0" compatLnSpc="1">
            <a:prstTxWarp prst="textNoShape">
              <a:avLst/>
            </a:prstTxWarp>
          </a:bodyPr>
          <a:lstStyle>
            <a:lvl1pPr algn="l" defTabSz="879475" rtl="0" eaLnBrk="1" fontAlgn="base" hangingPunct="1">
              <a:spcBef>
                <a:spcPct val="0"/>
              </a:spcBef>
              <a:spcAft>
                <a:spcPct val="0"/>
              </a:spcAft>
              <a:defRPr kumimoji="1"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2pPr>
            <a:lvl3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3pPr>
            <a:lvl4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4pPr>
            <a:lvl5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5pPr>
            <a:lvl6pPr marL="4572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6pPr>
            <a:lvl7pPr marL="9144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7pPr>
            <a:lvl8pPr marL="13716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8pPr>
            <a:lvl9pPr marL="18288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9pPr>
          </a:lstStyle>
          <a:p>
            <a:pPr marL="0" marR="0" lvl="0" indent="0" algn="l" defTabSz="879475" rtl="0" eaLnBrk="1" fontAlgn="base" latinLnBrk="0" hangingPunct="1">
              <a:lnSpc>
                <a:spcPct val="100000"/>
              </a:lnSpc>
              <a:spcBef>
                <a:spcPct val="0"/>
              </a:spcBef>
              <a:spcAft>
                <a:spcPct val="0"/>
              </a:spcAft>
              <a:buClrTx/>
              <a:buSzTx/>
              <a:buFontTx/>
              <a:buNone/>
              <a:tabLst/>
              <a:defRPr/>
            </a:pP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用語の理解：</a:t>
            </a:r>
            <a:r>
              <a:rPr kumimoji="1" lang="en-US" altLang="ja-JP"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LLM</a:t>
            </a: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t>
            </a:r>
            <a:r>
              <a:rPr kumimoji="1" lang="en-US" altLang="ja-JP"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Large Language Model</a:t>
            </a:r>
            <a:r>
              <a:rPr kumimoji="1" lang="ja-JP" altLang="en-US" sz="1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t>
            </a:r>
          </a:p>
        </p:txBody>
      </p:sp>
      <p:sp>
        <p:nvSpPr>
          <p:cNvPr id="4" name="コンテンツ プレースホルダー 1">
            <a:extLst>
              <a:ext uri="{FF2B5EF4-FFF2-40B4-BE49-F238E27FC236}">
                <a16:creationId xmlns:a16="http://schemas.microsoft.com/office/drawing/2014/main" id="{6A7233BD-66EA-EFCE-1F17-502438014BA4}"/>
              </a:ext>
            </a:extLst>
          </p:cNvPr>
          <p:cNvSpPr txBox="1">
            <a:spLocks/>
          </p:cNvSpPr>
          <p:nvPr/>
        </p:nvSpPr>
        <p:spPr bwMode="auto">
          <a:xfrm>
            <a:off x="336521" y="692699"/>
            <a:ext cx="11525251" cy="100749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pPr marL="0" indent="0">
              <a:buClr>
                <a:srgbClr val="3333CC"/>
              </a:buClr>
              <a:buNone/>
              <a:defRPr/>
            </a:pPr>
            <a:r>
              <a:rPr kumimoji="0" lang="en-US" altLang="ja-JP" sz="2000" kern="0" dirty="0">
                <a:solidFill>
                  <a:schemeClr val="tx1">
                    <a:lumMod val="65000"/>
                    <a:lumOff val="35000"/>
                  </a:schemeClr>
                </a:solidFill>
                <a:cs typeface="メイリオ" panose="020B0604030504040204" pitchFamily="50" charset="-128"/>
              </a:rPr>
              <a:t>LLM</a:t>
            </a:r>
            <a:r>
              <a:rPr kumimoji="0" lang="ja-JP" altLang="en-US" sz="2000" kern="0" dirty="0">
                <a:solidFill>
                  <a:schemeClr val="tx1">
                    <a:lumMod val="65000"/>
                    <a:lumOff val="35000"/>
                  </a:schemeClr>
                </a:solidFill>
                <a:cs typeface="メイリオ" panose="020B0604030504040204" pitchFamily="50" charset="-128"/>
              </a:rPr>
              <a:t>とは、言葉の理解と生成に特化した大規模言語モデルで生成</a:t>
            </a:r>
            <a:r>
              <a:rPr kumimoji="0" lang="en-US" altLang="ja-JP" sz="2000" kern="0" dirty="0">
                <a:solidFill>
                  <a:schemeClr val="tx1">
                    <a:lumMod val="65000"/>
                    <a:lumOff val="35000"/>
                  </a:schemeClr>
                </a:solidFill>
                <a:cs typeface="メイリオ" panose="020B0604030504040204" pitchFamily="50" charset="-128"/>
              </a:rPr>
              <a:t>AI</a:t>
            </a:r>
            <a:r>
              <a:rPr kumimoji="0" lang="ja-JP" altLang="en-US" sz="2000" kern="0" dirty="0">
                <a:solidFill>
                  <a:schemeClr val="tx1">
                    <a:lumMod val="65000"/>
                    <a:lumOff val="35000"/>
                  </a:schemeClr>
                </a:solidFill>
                <a:cs typeface="メイリオ" panose="020B0604030504040204" pitchFamily="50" charset="-128"/>
              </a:rPr>
              <a:t>の一種を指す。</a:t>
            </a:r>
            <a:endParaRPr kumimoji="0" lang="en-US" altLang="ja-JP" sz="2000" kern="0" dirty="0">
              <a:solidFill>
                <a:schemeClr val="tx1">
                  <a:lumMod val="65000"/>
                  <a:lumOff val="35000"/>
                </a:schemeClr>
              </a:solidFill>
              <a:cs typeface="メイリオ" panose="020B0604030504040204" pitchFamily="50" charset="-128"/>
            </a:endParaRPr>
          </a:p>
        </p:txBody>
      </p:sp>
      <p:sp>
        <p:nvSpPr>
          <p:cNvPr id="39" name="テキスト ボックス 38">
            <a:extLst>
              <a:ext uri="{FF2B5EF4-FFF2-40B4-BE49-F238E27FC236}">
                <a16:creationId xmlns:a16="http://schemas.microsoft.com/office/drawing/2014/main" id="{703B3891-C25D-162C-8E43-4C84AA346996}"/>
              </a:ext>
            </a:extLst>
          </p:cNvPr>
          <p:cNvSpPr txBox="1"/>
          <p:nvPr/>
        </p:nvSpPr>
        <p:spPr bwMode="auto">
          <a:xfrm>
            <a:off x="1380180" y="6123340"/>
            <a:ext cx="3636164" cy="276999"/>
          </a:xfrm>
          <a:prstGeom prst="rect">
            <a:avLst/>
          </a:prstGeom>
          <a:noFill/>
          <a:ln w="9525">
            <a:noFill/>
            <a:miter lim="800000"/>
            <a:headEnd/>
            <a:tailEnd/>
          </a:ln>
        </p:spPr>
        <p:txBody>
          <a:bodyPr wrap="square" rtlCol="0">
            <a:spAutoFit/>
          </a:bodyPr>
          <a:lstStyle/>
          <a:p>
            <a:pPr algn="ctr" defTabSz="914400" fontAlgn="base">
              <a:spcBef>
                <a:spcPct val="0"/>
              </a:spcBef>
              <a:spcAft>
                <a:spcPct val="0"/>
              </a:spcAft>
            </a:pPr>
            <a:r>
              <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cs typeface="メイリオ"/>
              </a:rPr>
              <a:t>AI</a:t>
            </a:r>
            <a:r>
              <a:rPr kumimoji="1" lang="ja-JP" altLang="en-US" sz="1200" dirty="0">
                <a:solidFill>
                  <a:srgbClr val="000000">
                    <a:lumMod val="65000"/>
                    <a:lumOff val="35000"/>
                  </a:srgbClr>
                </a:solidFill>
                <a:latin typeface="Meiryo UI" panose="020B0604030504040204" pitchFamily="50" charset="-128"/>
                <a:ea typeface="Meiryo UI" panose="020B0604030504040204" pitchFamily="50" charset="-128"/>
                <a:cs typeface="メイリオ"/>
              </a:rPr>
              <a:t>の全体像のイメージ図</a:t>
            </a:r>
            <a:endParaRPr kumimoji="1" lang="en-US" altLang="ja-JP" sz="1200" dirty="0">
              <a:solidFill>
                <a:srgbClr val="000000">
                  <a:lumMod val="65000"/>
                  <a:lumOff val="35000"/>
                </a:srgbClr>
              </a:solidFill>
              <a:latin typeface="Meiryo UI" panose="020B0604030504040204" pitchFamily="50" charset="-128"/>
              <a:ea typeface="Meiryo UI" panose="020B0604030504040204" pitchFamily="50" charset="-128"/>
              <a:cs typeface="メイリオ"/>
            </a:endParaRPr>
          </a:p>
        </p:txBody>
      </p:sp>
      <p:sp>
        <p:nvSpPr>
          <p:cNvPr id="40" name="楕円 39">
            <a:extLst>
              <a:ext uri="{FF2B5EF4-FFF2-40B4-BE49-F238E27FC236}">
                <a16:creationId xmlns:a16="http://schemas.microsoft.com/office/drawing/2014/main" id="{05906570-C94F-BCAC-AAD0-6F40A3529102}"/>
              </a:ext>
            </a:extLst>
          </p:cNvPr>
          <p:cNvSpPr/>
          <p:nvPr/>
        </p:nvSpPr>
        <p:spPr>
          <a:xfrm>
            <a:off x="334043" y="2493642"/>
            <a:ext cx="5728439" cy="3602958"/>
          </a:xfrm>
          <a:prstGeom prst="ellipse">
            <a:avLst/>
          </a:prstGeom>
          <a:solidFill>
            <a:srgbClr val="F2F2F2"/>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AI</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（人工知能）</a:t>
            </a:r>
            <a:endPar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41" name="楕円 40">
            <a:extLst>
              <a:ext uri="{FF2B5EF4-FFF2-40B4-BE49-F238E27FC236}">
                <a16:creationId xmlns:a16="http://schemas.microsoft.com/office/drawing/2014/main" id="{5CDFC125-9CBD-6FF9-3195-DD629157F7AC}"/>
              </a:ext>
            </a:extLst>
          </p:cNvPr>
          <p:cNvSpPr/>
          <p:nvPr/>
        </p:nvSpPr>
        <p:spPr>
          <a:xfrm>
            <a:off x="1035334" y="3304320"/>
            <a:ext cx="4325857" cy="2720791"/>
          </a:xfrm>
          <a:prstGeom prst="ellipse">
            <a:avLst/>
          </a:prstGeom>
          <a:solidFill>
            <a:srgbClr val="F2F2F2"/>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機械学習</a:t>
            </a:r>
          </a:p>
        </p:txBody>
      </p:sp>
      <p:sp>
        <p:nvSpPr>
          <p:cNvPr id="42" name="楕円 41">
            <a:extLst>
              <a:ext uri="{FF2B5EF4-FFF2-40B4-BE49-F238E27FC236}">
                <a16:creationId xmlns:a16="http://schemas.microsoft.com/office/drawing/2014/main" id="{F0AE7E4E-96F2-39B1-6990-158476DEA3AA}"/>
              </a:ext>
            </a:extLst>
          </p:cNvPr>
          <p:cNvSpPr/>
          <p:nvPr/>
        </p:nvSpPr>
        <p:spPr>
          <a:xfrm>
            <a:off x="1637120" y="4013751"/>
            <a:ext cx="3122285" cy="1963792"/>
          </a:xfrm>
          <a:prstGeom prst="ellipse">
            <a:avLst/>
          </a:prstGeom>
          <a:solidFill>
            <a:srgbClr val="F2F2F2"/>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ディープラーニング</a:t>
            </a:r>
          </a:p>
        </p:txBody>
      </p:sp>
      <p:sp>
        <p:nvSpPr>
          <p:cNvPr id="43" name="楕円 42">
            <a:extLst>
              <a:ext uri="{FF2B5EF4-FFF2-40B4-BE49-F238E27FC236}">
                <a16:creationId xmlns:a16="http://schemas.microsoft.com/office/drawing/2014/main" id="{C6726668-C043-6E43-669A-405CE3C477A6}"/>
              </a:ext>
            </a:extLst>
          </p:cNvPr>
          <p:cNvSpPr/>
          <p:nvPr/>
        </p:nvSpPr>
        <p:spPr>
          <a:xfrm>
            <a:off x="2015537" y="4522105"/>
            <a:ext cx="2365451" cy="1487774"/>
          </a:xfrm>
          <a:prstGeom prst="ellipse">
            <a:avLst/>
          </a:prstGeom>
          <a:solidFill>
            <a:srgbClr val="F2F2F2"/>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生成</a:t>
            </a: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AI</a:t>
            </a:r>
            <a:endPar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44" name="楕円 43">
            <a:extLst>
              <a:ext uri="{FF2B5EF4-FFF2-40B4-BE49-F238E27FC236}">
                <a16:creationId xmlns:a16="http://schemas.microsoft.com/office/drawing/2014/main" id="{8C878145-BF38-5040-6787-990B8BE0CCB0}"/>
              </a:ext>
            </a:extLst>
          </p:cNvPr>
          <p:cNvSpPr/>
          <p:nvPr/>
        </p:nvSpPr>
        <p:spPr>
          <a:xfrm>
            <a:off x="2387882" y="4990485"/>
            <a:ext cx="1620761" cy="1019394"/>
          </a:xfrm>
          <a:prstGeom prst="ellipse">
            <a:avLst/>
          </a:prstGeom>
          <a:solidFill>
            <a:srgbClr val="D9D9D9"/>
          </a:solidFill>
          <a:ln w="9525" cap="flat" cmpd="sng" algn="ctr">
            <a:solidFill>
              <a:srgbClr val="FFFFFF">
                <a:lumMod val="50000"/>
              </a:srgbClr>
            </a:solidFill>
            <a:prstDash val="solid"/>
          </a:ln>
          <a:effectLst/>
        </p:spPr>
        <p:txBody>
          <a:bodyPr vert="horz" tIns="0" rtlCol="0" anchor="t" anchorCtr="0"/>
          <a:lstStyle/>
          <a:p>
            <a:pPr marL="0" marR="0" lvl="0" indent="0" algn="ctr" defTabSz="914400" eaLnBrk="1" fontAlgn="base" latinLnBrk="0" hangingPunct="1">
              <a:lnSpc>
                <a:spcPts val="1300"/>
              </a:lnSpc>
              <a:spcBef>
                <a:spcPct val="0"/>
              </a:spcBef>
              <a:spcAft>
                <a:spcPct val="0"/>
              </a:spcAft>
              <a:buClrTx/>
              <a:buSzTx/>
              <a:buFontTx/>
              <a:buNone/>
              <a:tabLst/>
              <a:defRPr/>
            </a:pPr>
            <a:r>
              <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LLM</a:t>
            </a:r>
            <a:endPar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p:txBody>
      </p:sp>
      <p:sp>
        <p:nvSpPr>
          <p:cNvPr id="45" name="正方形/長方形 44">
            <a:extLst>
              <a:ext uri="{FF2B5EF4-FFF2-40B4-BE49-F238E27FC236}">
                <a16:creationId xmlns:a16="http://schemas.microsoft.com/office/drawing/2014/main" id="{3F66CBBE-CB2C-797C-4526-D176ADCFF9AB}"/>
              </a:ext>
            </a:extLst>
          </p:cNvPr>
          <p:cNvSpPr/>
          <p:nvPr/>
        </p:nvSpPr>
        <p:spPr bwMode="auto">
          <a:xfrm>
            <a:off x="6973503" y="1808298"/>
            <a:ext cx="4884454" cy="409245"/>
          </a:xfrm>
          <a:prstGeom prst="rect">
            <a:avLst/>
          </a:prstGeom>
          <a:solidFill>
            <a:srgbClr val="FFFFFF">
              <a:lumMod val="50000"/>
            </a:srgbClr>
          </a:solidFill>
          <a:ln w="9525" cap="flat" cmpd="sng" algn="ctr">
            <a:solidFill>
              <a:srgbClr val="FFFFFF">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キーワード：スケーリング測 と トークン化</a:t>
            </a:r>
            <a:r>
              <a:rPr kumimoji="1" lang="en-US" altLang="ja-JP"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a:t>
            </a:r>
            <a:r>
              <a:rPr kumimoji="1" lang="ja-JP" altLang="en-US" sz="1400" b="1" i="0" u="none" strike="noStrike" kern="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Hiragino Kaku Gothic Pro W3" charset="-128"/>
              </a:rPr>
              <a:t>ベクトル化</a:t>
            </a:r>
          </a:p>
        </p:txBody>
      </p:sp>
      <p:sp>
        <p:nvSpPr>
          <p:cNvPr id="46" name="正方形/長方形 45">
            <a:extLst>
              <a:ext uri="{FF2B5EF4-FFF2-40B4-BE49-F238E27FC236}">
                <a16:creationId xmlns:a16="http://schemas.microsoft.com/office/drawing/2014/main" id="{A1D176E0-5F4F-1941-4F6A-7DF25D9D49C6}"/>
              </a:ext>
            </a:extLst>
          </p:cNvPr>
          <p:cNvSpPr/>
          <p:nvPr/>
        </p:nvSpPr>
        <p:spPr bwMode="auto">
          <a:xfrm>
            <a:off x="6973503" y="2228358"/>
            <a:ext cx="4884454" cy="4171981"/>
          </a:xfrm>
          <a:prstGeom prst="rect">
            <a:avLst/>
          </a:prstGeom>
          <a:solidFill>
            <a:srgbClr val="FFFFFF"/>
          </a:solidFill>
          <a:ln w="9525" cap="flat" cmpd="sng" algn="ctr">
            <a:solidFill>
              <a:srgbClr val="FFFFFF">
                <a:lumMod val="50000"/>
              </a:srgbClr>
            </a:solid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144000" marR="0" lvl="0" indent="-14400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スケーリング則</a:t>
            </a:r>
            <a:endPar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355600" marR="0" lvl="1" indent="-177800" defTabSz="914400" eaLnBrk="1" fontAlgn="base" latinLnBrk="0" hangingPunct="1">
              <a:lnSpc>
                <a:spcPct val="100000"/>
              </a:lnSpc>
              <a:spcBef>
                <a:spcPct val="0"/>
              </a:spcBef>
              <a:spcAft>
                <a:spcPct val="0"/>
              </a:spcAft>
              <a:buClrTx/>
              <a:buSzTx/>
              <a:buFont typeface="Meiryo UI" panose="020B0604030504040204" pitchFamily="50" charset="-128"/>
              <a:buChar char="⁃"/>
              <a:tabLst>
                <a:tab pos="719138" algn="l"/>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計算量・データ量・パラメータ数を増加させるほど</a:t>
            </a: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LLM</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t>は高精度</a:t>
            </a: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rPr>
            </a:b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上記は</a:t>
            </a: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OpenAI</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社が発表した論文</a:t>
            </a:r>
            <a:endPar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endParaRPr>
          </a:p>
          <a:p>
            <a:pPr marL="177800" marR="0" lvl="1" indent="0" algn="r" defTabSz="914400" eaLnBrk="1" fontAlgn="base" latinLnBrk="0" hangingPunct="1">
              <a:lnSpc>
                <a:spcPct val="100000"/>
              </a:lnSpc>
              <a:spcBef>
                <a:spcPct val="0"/>
              </a:spcBef>
              <a:spcAft>
                <a:spcPct val="0"/>
              </a:spcAft>
              <a:buClrTx/>
              <a:buSzTx/>
              <a:buFontTx/>
              <a:buNone/>
              <a:tabLst>
                <a:tab pos="719138" algn="l"/>
              </a:tabLst>
              <a:defRPr/>
            </a:pPr>
            <a:r>
              <a:rPr kumimoji="1" lang="ja-JP" altLang="en-US" sz="7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引用論文</a:t>
            </a:r>
            <a:r>
              <a:rPr kumimoji="1" lang="en-US" altLang="ja-JP" sz="7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a:t>
            </a:r>
            <a:r>
              <a:rPr kumimoji="1" lang="ja-JP" altLang="en-US" sz="700" b="0" i="0" u="none" strike="noStrike" kern="0" cap="none" spc="0" normalizeH="0" baseline="0" noProof="0" dirty="0">
                <a:ln>
                  <a:noFill/>
                </a:ln>
                <a:solidFill>
                  <a:srgbClr val="1D3994"/>
                </a:solidFill>
                <a:effectLst/>
                <a:uLnTx/>
                <a:uFillTx/>
                <a:latin typeface="Meiryo UI" panose="020B0604030504040204" pitchFamily="50" charset="-128"/>
                <a:ea typeface="Meiryo UI" panose="020B0604030504040204" pitchFamily="50" charset="-128"/>
                <a:cs typeface="+mn-cs"/>
                <a:hlinkClick r:id="rId2"/>
              </a:rPr>
              <a:t>“</a:t>
            </a:r>
            <a:r>
              <a:rPr kumimoji="1" lang="en-US" altLang="ja-JP" sz="700" b="0" i="0" u="none" strike="noStrike" kern="0" cap="none" spc="0" normalizeH="0" baseline="0" noProof="0" dirty="0">
                <a:ln>
                  <a:noFill/>
                </a:ln>
                <a:solidFill>
                  <a:srgbClr val="1D3994"/>
                </a:solidFill>
                <a:effectLst/>
                <a:uLnTx/>
                <a:uFillTx/>
                <a:latin typeface="Meiryo UI" panose="020B0604030504040204" pitchFamily="50" charset="-128"/>
                <a:ea typeface="Meiryo UI" panose="020B0604030504040204" pitchFamily="50" charset="-128"/>
                <a:cs typeface="+mn-cs"/>
                <a:hlinkClick r:id="rId2"/>
              </a:rPr>
              <a:t>Scaling Laws for Neural Language Models”</a:t>
            </a:r>
            <a:endPar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Hiragino Kaku Gothic Pro W3" charset="-128"/>
            </a:endParaRPr>
          </a:p>
          <a:p>
            <a:pPr marL="144000" marR="0" lvl="1" indent="-144000" defTabSz="914400" eaLnBrk="1" fontAlgn="base" latinLnBrk="0" hangingPunct="1">
              <a:lnSpc>
                <a:spcPct val="100000"/>
              </a:lnSpc>
              <a:spcBef>
                <a:spcPct val="0"/>
              </a:spcBef>
              <a:spcAft>
                <a:spcPct val="0"/>
              </a:spcAft>
              <a:buClrTx/>
              <a:buSzTx/>
              <a:buFont typeface="Arial" panose="020B0604020202020204" pitchFamily="34" charset="0"/>
              <a:buChar char="•"/>
              <a:tabLst>
                <a:tab pos="719138" algn="l"/>
              </a:tabLst>
              <a:defRPr/>
            </a:pPr>
            <a:r>
              <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トークン化</a:t>
            </a:r>
            <a:r>
              <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a:t>
            </a:r>
            <a:r>
              <a:rPr kumimoji="1" lang="ja-JP" altLang="en-US"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ベクトル化</a:t>
            </a:r>
            <a:endParaRPr kumimoji="1" lang="en-US" altLang="ja-JP" sz="14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endParaRPr>
          </a:p>
          <a:p>
            <a:pPr marL="355600" marR="0" lvl="1" indent="-177800" defTabSz="914400" eaLnBrk="1" fontAlgn="base" latinLnBrk="0" hangingPunct="1">
              <a:lnSpc>
                <a:spcPct val="100000"/>
              </a:lnSpc>
              <a:spcBef>
                <a:spcPct val="0"/>
              </a:spcBef>
              <a:spcAft>
                <a:spcPct val="0"/>
              </a:spcAft>
              <a:buClrTx/>
              <a:buSzTx/>
              <a:buFont typeface="Meiryo UI" panose="020B0604030504040204" pitchFamily="50" charset="-128"/>
              <a:buChar char="⁃"/>
              <a:tabLst>
                <a:tab pos="719138" algn="l"/>
              </a:tabLst>
              <a:defRPr/>
            </a:pP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質問文を単語に区切り、</a:t>
            </a:r>
            <a: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LLM</a:t>
            </a:r>
            <a:r>
              <a:rPr kumimoji="1" lang="ja-JP" altLang="en-US"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の読み取れる形に変換して推論</a:t>
            </a: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br>
              <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br>
            <a:r>
              <a:rPr kumimoji="1" lang="en-US" altLang="ja-JP" sz="1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東京</a:t>
            </a:r>
            <a:r>
              <a:rPr kumimoji="1" lang="en-US" altLang="ja-JP" sz="1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を推論して回答</a:t>
            </a:r>
            <a:endParaRPr kumimoji="1" lang="en-US" altLang="ja-JP" sz="14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endParaRPr>
          </a:p>
        </p:txBody>
      </p:sp>
      <p:pic>
        <p:nvPicPr>
          <p:cNvPr id="47" name="図 46">
            <a:extLst>
              <a:ext uri="{FF2B5EF4-FFF2-40B4-BE49-F238E27FC236}">
                <a16:creationId xmlns:a16="http://schemas.microsoft.com/office/drawing/2014/main" id="{56F752F8-AFB0-653D-AE96-58B65EDCE168}"/>
              </a:ext>
            </a:extLst>
          </p:cNvPr>
          <p:cNvPicPr>
            <a:picLocks noChangeAspect="1"/>
          </p:cNvPicPr>
          <p:nvPr/>
        </p:nvPicPr>
        <p:blipFill>
          <a:blip r:embed="rId3"/>
          <a:stretch>
            <a:fillRect/>
          </a:stretch>
        </p:blipFill>
        <p:spPr>
          <a:xfrm>
            <a:off x="7343954" y="2786448"/>
            <a:ext cx="4143552" cy="1157564"/>
          </a:xfrm>
          <a:prstGeom prst="rect">
            <a:avLst/>
          </a:prstGeom>
        </p:spPr>
      </p:pic>
      <p:grpSp>
        <p:nvGrpSpPr>
          <p:cNvPr id="48" name="グループ化 47">
            <a:extLst>
              <a:ext uri="{FF2B5EF4-FFF2-40B4-BE49-F238E27FC236}">
                <a16:creationId xmlns:a16="http://schemas.microsoft.com/office/drawing/2014/main" id="{14441145-E163-227F-CE0D-1B52F3F59B59}"/>
              </a:ext>
            </a:extLst>
          </p:cNvPr>
          <p:cNvGrpSpPr/>
          <p:nvPr/>
        </p:nvGrpSpPr>
        <p:grpSpPr>
          <a:xfrm>
            <a:off x="7037704" y="4771650"/>
            <a:ext cx="4749043" cy="1284029"/>
            <a:chOff x="6823363" y="4809750"/>
            <a:chExt cx="4749043" cy="1284029"/>
          </a:xfrm>
        </p:grpSpPr>
        <p:grpSp>
          <p:nvGrpSpPr>
            <p:cNvPr id="49" name="グループ化 48">
              <a:extLst>
                <a:ext uri="{FF2B5EF4-FFF2-40B4-BE49-F238E27FC236}">
                  <a16:creationId xmlns:a16="http://schemas.microsoft.com/office/drawing/2014/main" id="{A30AAAB9-6C69-0BB8-5AE9-584330245499}"/>
                </a:ext>
              </a:extLst>
            </p:cNvPr>
            <p:cNvGrpSpPr/>
            <p:nvPr/>
          </p:nvGrpSpPr>
          <p:grpSpPr>
            <a:xfrm>
              <a:off x="8090366" y="5071734"/>
              <a:ext cx="986806" cy="1019140"/>
              <a:chOff x="8282155" y="5086909"/>
              <a:chExt cx="986806" cy="1019140"/>
            </a:xfrm>
          </p:grpSpPr>
          <p:sp>
            <p:nvSpPr>
              <p:cNvPr id="72" name="楕円 71">
                <a:extLst>
                  <a:ext uri="{FF2B5EF4-FFF2-40B4-BE49-F238E27FC236}">
                    <a16:creationId xmlns:a16="http://schemas.microsoft.com/office/drawing/2014/main" id="{1F0FC407-603C-1D83-8A77-201AF0F1E41A}"/>
                  </a:ext>
                </a:extLst>
              </p:cNvPr>
              <p:cNvSpPr/>
              <p:nvPr/>
            </p:nvSpPr>
            <p:spPr>
              <a:xfrm>
                <a:off x="8282155" y="5794960"/>
                <a:ext cx="986806" cy="311089"/>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GPT</a:t>
                </a:r>
                <a:endParaRPr kumimoji="1"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endParaRPr>
              </a:p>
            </p:txBody>
          </p:sp>
          <p:pic>
            <p:nvPicPr>
              <p:cNvPr id="73" name="グラフィックス 72" descr="プロセッサ">
                <a:extLst>
                  <a:ext uri="{FF2B5EF4-FFF2-40B4-BE49-F238E27FC236}">
                    <a16:creationId xmlns:a16="http://schemas.microsoft.com/office/drawing/2014/main" id="{C7BDAE87-9FD5-FBFF-E0E8-B87BF8F2C2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13949" y="5086909"/>
                <a:ext cx="724734" cy="724736"/>
              </a:xfrm>
              <a:prstGeom prst="rect">
                <a:avLst/>
              </a:prstGeom>
            </p:spPr>
          </p:pic>
        </p:grpSp>
        <p:sp>
          <p:nvSpPr>
            <p:cNvPr id="50" name="右中かっこ 49">
              <a:extLst>
                <a:ext uri="{FF2B5EF4-FFF2-40B4-BE49-F238E27FC236}">
                  <a16:creationId xmlns:a16="http://schemas.microsoft.com/office/drawing/2014/main" id="{282AC0BC-E509-B74E-8C09-2C8582FF34D9}"/>
                </a:ext>
              </a:extLst>
            </p:cNvPr>
            <p:cNvSpPr/>
            <p:nvPr/>
          </p:nvSpPr>
          <p:spPr>
            <a:xfrm rot="10800000">
              <a:off x="8962518" y="4951178"/>
              <a:ext cx="260145" cy="1001171"/>
            </a:xfrm>
            <a:prstGeom prst="rightBrace">
              <a:avLst>
                <a:gd name="adj1" fmla="val 54107"/>
                <a:gd name="adj2" fmla="val 50000"/>
              </a:avLst>
            </a:prstGeom>
            <a:noFill/>
            <a:ln w="19050" cap="flat" cmpd="sng" algn="ctr">
              <a:solidFill>
                <a:srgbClr val="000000">
                  <a:lumMod val="50000"/>
                  <a:lumOff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ja-JP" altLang="en-US" sz="160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nvGrpSpPr>
            <p:cNvPr id="51" name="グループ化 50">
              <a:extLst>
                <a:ext uri="{FF2B5EF4-FFF2-40B4-BE49-F238E27FC236}">
                  <a16:creationId xmlns:a16="http://schemas.microsoft.com/office/drawing/2014/main" id="{4E9807EB-870E-B77D-7EA2-817D130582BC}"/>
                </a:ext>
              </a:extLst>
            </p:cNvPr>
            <p:cNvGrpSpPr/>
            <p:nvPr/>
          </p:nvGrpSpPr>
          <p:grpSpPr>
            <a:xfrm>
              <a:off x="6823363" y="4991911"/>
              <a:ext cx="1338309" cy="919706"/>
              <a:chOff x="6823363" y="4970023"/>
              <a:chExt cx="1338309" cy="919706"/>
            </a:xfrm>
          </p:grpSpPr>
          <p:sp>
            <p:nvSpPr>
              <p:cNvPr id="68" name="円形吹き出し 32">
                <a:extLst>
                  <a:ext uri="{FF2B5EF4-FFF2-40B4-BE49-F238E27FC236}">
                    <a16:creationId xmlns:a16="http://schemas.microsoft.com/office/drawing/2014/main" id="{90A3483B-68EF-D417-BC21-8A9DDE1FAFC6}"/>
                  </a:ext>
                </a:extLst>
              </p:cNvPr>
              <p:cNvSpPr/>
              <p:nvPr/>
            </p:nvSpPr>
            <p:spPr bwMode="auto">
              <a:xfrm>
                <a:off x="6827075" y="4970023"/>
                <a:ext cx="895791" cy="382133"/>
              </a:xfrm>
              <a:prstGeom prst="wedgeRectCallout">
                <a:avLst>
                  <a:gd name="adj1" fmla="val -19891"/>
                  <a:gd name="adj2" fmla="val 68618"/>
                </a:avLst>
              </a:prstGeom>
              <a:solidFill>
                <a:srgbClr val="FFFFCC"/>
              </a:solidFill>
              <a:ln w="12700" cap="flat" cmpd="sng" algn="ctr">
                <a:solidFill>
                  <a:srgbClr val="FF0000"/>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日本の首都は？</a:t>
                </a:r>
                <a:endParaRPr kumimoji="1" lang="en-US" altLang="ja-JP"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a:t>
                </a:r>
                <a:r>
                  <a:rPr kumimoji="1" lang="ja-JP" altLang="en-US"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質問文</a:t>
                </a:r>
                <a:endParaRPr kumimoji="1" lang="en-US" altLang="ja-JP"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p:txBody>
          </p:sp>
          <p:sp>
            <p:nvSpPr>
              <p:cNvPr id="69" name="矢印: 右 68">
                <a:extLst>
                  <a:ext uri="{FF2B5EF4-FFF2-40B4-BE49-F238E27FC236}">
                    <a16:creationId xmlns:a16="http://schemas.microsoft.com/office/drawing/2014/main" id="{4D7E7B97-9642-F985-5C77-C6386144EB5E}"/>
                  </a:ext>
                </a:extLst>
              </p:cNvPr>
              <p:cNvSpPr/>
              <p:nvPr/>
            </p:nvSpPr>
            <p:spPr bwMode="auto">
              <a:xfrm>
                <a:off x="7833475" y="4970023"/>
                <a:ext cx="328197" cy="382133"/>
              </a:xfrm>
              <a:prstGeom prst="rightArrow">
                <a:avLst/>
              </a:prstGeom>
              <a:solidFill>
                <a:srgbClr val="FFFFFF">
                  <a:lumMod val="75000"/>
                </a:srgbClr>
              </a:solidFill>
              <a:ln w="12700" cap="flat" cmpd="sng" algn="ctr">
                <a:solidFill>
                  <a:srgbClr val="FFFFFF">
                    <a:lumMod val="75000"/>
                  </a:srgbClr>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p:txBody>
          </p:sp>
          <p:sp>
            <p:nvSpPr>
              <p:cNvPr id="70" name="円形吹き出し 32">
                <a:extLst>
                  <a:ext uri="{FF2B5EF4-FFF2-40B4-BE49-F238E27FC236}">
                    <a16:creationId xmlns:a16="http://schemas.microsoft.com/office/drawing/2014/main" id="{021D7F6B-C642-F63A-7742-D0E107E5110A}"/>
                  </a:ext>
                </a:extLst>
              </p:cNvPr>
              <p:cNvSpPr/>
              <p:nvPr/>
            </p:nvSpPr>
            <p:spPr bwMode="auto">
              <a:xfrm>
                <a:off x="6823363" y="5507596"/>
                <a:ext cx="895791" cy="382133"/>
              </a:xfrm>
              <a:prstGeom prst="wedgeRectCallout">
                <a:avLst>
                  <a:gd name="adj1" fmla="val -19891"/>
                  <a:gd name="adj2" fmla="val 68618"/>
                </a:avLst>
              </a:prstGeom>
              <a:solidFill>
                <a:srgbClr val="FFFFCC"/>
              </a:solidFill>
              <a:ln w="12700" cap="flat" cmpd="sng" algn="ctr">
                <a:solidFill>
                  <a:srgbClr val="FF0000"/>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0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rPr>
                  <a:t>東京です。</a:t>
                </a:r>
                <a:endParaRPr kumimoji="1" lang="en-US" altLang="ja-JP" sz="10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a:t>
                </a:r>
                <a:r>
                  <a:rPr kumimoji="1" lang="ja-JP" altLang="en-US"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回答文</a:t>
                </a:r>
                <a:endParaRPr kumimoji="1" lang="en-US" altLang="ja-JP"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p:txBody>
          </p:sp>
          <p:sp>
            <p:nvSpPr>
              <p:cNvPr id="71" name="矢印: 右 70">
                <a:extLst>
                  <a:ext uri="{FF2B5EF4-FFF2-40B4-BE49-F238E27FC236}">
                    <a16:creationId xmlns:a16="http://schemas.microsoft.com/office/drawing/2014/main" id="{A684FF39-1548-7127-512C-E5C829A7ADCF}"/>
                  </a:ext>
                </a:extLst>
              </p:cNvPr>
              <p:cNvSpPr/>
              <p:nvPr/>
            </p:nvSpPr>
            <p:spPr bwMode="auto">
              <a:xfrm rot="10800000">
                <a:off x="7829763" y="5507596"/>
                <a:ext cx="328197" cy="382133"/>
              </a:xfrm>
              <a:prstGeom prst="rightArrow">
                <a:avLst/>
              </a:prstGeom>
              <a:solidFill>
                <a:srgbClr val="FFFFFF">
                  <a:lumMod val="75000"/>
                </a:srgbClr>
              </a:solidFill>
              <a:ln w="12700" cap="flat" cmpd="sng" algn="ctr">
                <a:solidFill>
                  <a:srgbClr val="FFFFFF">
                    <a:lumMod val="75000"/>
                  </a:srgbClr>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p:txBody>
          </p:sp>
        </p:grpSp>
        <p:grpSp>
          <p:nvGrpSpPr>
            <p:cNvPr id="52" name="グループ化 51">
              <a:extLst>
                <a:ext uri="{FF2B5EF4-FFF2-40B4-BE49-F238E27FC236}">
                  <a16:creationId xmlns:a16="http://schemas.microsoft.com/office/drawing/2014/main" id="{8177AB99-DDB9-EFBC-FACA-46BF5624E3DA}"/>
                </a:ext>
              </a:extLst>
            </p:cNvPr>
            <p:cNvGrpSpPr/>
            <p:nvPr/>
          </p:nvGrpSpPr>
          <p:grpSpPr>
            <a:xfrm>
              <a:off x="9292232" y="4809750"/>
              <a:ext cx="2280174" cy="1284029"/>
              <a:chOff x="9292232" y="4854200"/>
              <a:chExt cx="2280174" cy="1284029"/>
            </a:xfrm>
          </p:grpSpPr>
          <p:sp>
            <p:nvSpPr>
              <p:cNvPr id="53" name="円形吹き出し 32">
                <a:extLst>
                  <a:ext uri="{FF2B5EF4-FFF2-40B4-BE49-F238E27FC236}">
                    <a16:creationId xmlns:a16="http://schemas.microsoft.com/office/drawing/2014/main" id="{C5CF89E1-44DD-28B1-2858-7BADF1FCF68D}"/>
                  </a:ext>
                </a:extLst>
              </p:cNvPr>
              <p:cNvSpPr/>
              <p:nvPr/>
            </p:nvSpPr>
            <p:spPr bwMode="auto">
              <a:xfrm>
                <a:off x="9292232" y="4854200"/>
                <a:ext cx="2280174" cy="382133"/>
              </a:xfrm>
              <a:prstGeom prst="wedgeRectCallout">
                <a:avLst>
                  <a:gd name="adj1" fmla="val -21698"/>
                  <a:gd name="adj2" fmla="val 67227"/>
                </a:avLst>
              </a:prstGeom>
              <a:solidFill>
                <a:srgbClr val="FFFFCC"/>
              </a:solidFill>
              <a:ln w="12700" cap="flat" cmpd="sng" algn="ctr">
                <a:solidFill>
                  <a:srgbClr val="FF0000"/>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日本</a:t>
                </a:r>
                <a:r>
                  <a:rPr kumimoji="1" lang="en-US" altLang="ja-JP"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 </a:t>
                </a:r>
                <a:r>
                  <a:rPr kumimoji="1" lang="ja-JP" altLang="en-US"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の  </a:t>
                </a:r>
                <a:r>
                  <a:rPr kumimoji="1" lang="en-US" altLang="ja-JP"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a:t>
                </a:r>
                <a:r>
                  <a:rPr kumimoji="0" lang="ja-JP" altLang="en-US" sz="10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rPr>
                  <a:t>首都 </a:t>
                </a:r>
                <a:r>
                  <a:rPr kumimoji="1" lang="en-US" altLang="ja-JP"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a:t>
                </a:r>
                <a:r>
                  <a:rPr kumimoji="1" lang="ja-JP" altLang="en-US"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 は </a:t>
                </a:r>
                <a:r>
                  <a:rPr kumimoji="1" lang="en-US" altLang="ja-JP"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 </a:t>
                </a:r>
                <a:r>
                  <a:rPr kumimoji="1" lang="ja-JP" altLang="en-US"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  </a:t>
                </a:r>
                <a:r>
                  <a:rPr kumimoji="1" lang="ja-JP" altLang="en-US" sz="1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（トークン化）</a:t>
                </a:r>
                <a:endParaRPr kumimoji="1" lang="en-US" altLang="ja-JP" sz="1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0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rPr>
                  <a:t>0.1 </a:t>
                </a:r>
                <a:r>
                  <a:rPr kumimoji="1" lang="en-US" altLang="ja-JP"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a:t>
                </a:r>
                <a:r>
                  <a:rPr kumimoji="1" lang="en-US" altLang="ja-JP" sz="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0.04</a:t>
                </a:r>
                <a:r>
                  <a:rPr kumimoji="1" lang="en-US" altLang="ja-JP"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 </a:t>
                </a:r>
                <a:r>
                  <a:rPr kumimoji="1" lang="en-US" altLang="ja-JP" sz="1000" b="1"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rPr>
                  <a:t>0.2 </a:t>
                </a:r>
                <a:r>
                  <a:rPr kumimoji="1" lang="en-US" altLang="ja-JP"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a:t>
                </a:r>
                <a:r>
                  <a:rPr kumimoji="1" lang="en-US" altLang="ja-JP" sz="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0.03</a:t>
                </a:r>
                <a:r>
                  <a:rPr kumimoji="1" lang="en-US" altLang="ja-JP"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a:t>
                </a:r>
                <a:r>
                  <a:rPr kumimoji="1" lang="en-US" altLang="ja-JP" sz="8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0.02</a:t>
                </a:r>
                <a:r>
                  <a:rPr kumimoji="1" lang="ja-JP" altLang="en-US" sz="1000" b="1"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rPr>
                  <a:t>（ベクトル化）</a:t>
                </a:r>
              </a:p>
            </p:txBody>
          </p:sp>
          <p:grpSp>
            <p:nvGrpSpPr>
              <p:cNvPr id="54" name="グループ化 53">
                <a:extLst>
                  <a:ext uri="{FF2B5EF4-FFF2-40B4-BE49-F238E27FC236}">
                    <a16:creationId xmlns:a16="http://schemas.microsoft.com/office/drawing/2014/main" id="{9F7250E5-A760-E71A-3658-D84F7F4E55A4}"/>
                  </a:ext>
                </a:extLst>
              </p:cNvPr>
              <p:cNvGrpSpPr/>
              <p:nvPr/>
            </p:nvGrpSpPr>
            <p:grpSpPr>
              <a:xfrm>
                <a:off x="9675596" y="5388929"/>
                <a:ext cx="1513447" cy="749300"/>
                <a:chOff x="10058959" y="5376229"/>
                <a:chExt cx="1513447" cy="749300"/>
              </a:xfrm>
            </p:grpSpPr>
            <p:grpSp>
              <p:nvGrpSpPr>
                <p:cNvPr id="56" name="グループ化 55">
                  <a:extLst>
                    <a:ext uri="{FF2B5EF4-FFF2-40B4-BE49-F238E27FC236}">
                      <a16:creationId xmlns:a16="http://schemas.microsoft.com/office/drawing/2014/main" id="{B90BF551-7E0F-F50B-D21D-A1FD84327137}"/>
                    </a:ext>
                  </a:extLst>
                </p:cNvPr>
                <p:cNvGrpSpPr/>
                <p:nvPr/>
              </p:nvGrpSpPr>
              <p:grpSpPr>
                <a:xfrm>
                  <a:off x="10058959" y="5376229"/>
                  <a:ext cx="1513447" cy="749300"/>
                  <a:chOff x="9853237" y="5315226"/>
                  <a:chExt cx="1513447" cy="749300"/>
                </a:xfrm>
              </p:grpSpPr>
              <p:grpSp>
                <p:nvGrpSpPr>
                  <p:cNvPr id="58" name="グループ化 57">
                    <a:extLst>
                      <a:ext uri="{FF2B5EF4-FFF2-40B4-BE49-F238E27FC236}">
                        <a16:creationId xmlns:a16="http://schemas.microsoft.com/office/drawing/2014/main" id="{A93CA060-3FBF-0AF2-77B7-80B445C57A39}"/>
                      </a:ext>
                    </a:extLst>
                  </p:cNvPr>
                  <p:cNvGrpSpPr/>
                  <p:nvPr/>
                </p:nvGrpSpPr>
                <p:grpSpPr>
                  <a:xfrm>
                    <a:off x="10224800" y="5315226"/>
                    <a:ext cx="749300" cy="749300"/>
                    <a:chOff x="5308368" y="2331686"/>
                    <a:chExt cx="749300" cy="749300"/>
                  </a:xfrm>
                </p:grpSpPr>
                <p:pic>
                  <p:nvPicPr>
                    <p:cNvPr id="66" name="グラフィックス 65" descr="下降基調">
                      <a:extLst>
                        <a:ext uri="{FF2B5EF4-FFF2-40B4-BE49-F238E27FC236}">
                          <a16:creationId xmlns:a16="http://schemas.microsoft.com/office/drawing/2014/main" id="{FBDB6D65-A29F-FE27-0F7B-C546D4279B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08368" y="2331686"/>
                      <a:ext cx="749300" cy="749300"/>
                    </a:xfrm>
                    <a:prstGeom prst="rect">
                      <a:avLst/>
                    </a:prstGeom>
                  </p:spPr>
                </p:pic>
                <p:sp>
                  <p:nvSpPr>
                    <p:cNvPr id="67" name="正方形/長方形 66">
                      <a:extLst>
                        <a:ext uri="{FF2B5EF4-FFF2-40B4-BE49-F238E27FC236}">
                          <a16:creationId xmlns:a16="http://schemas.microsoft.com/office/drawing/2014/main" id="{A2A1623E-6E68-3450-24B8-726B4D8C08CB}"/>
                        </a:ext>
                      </a:extLst>
                    </p:cNvPr>
                    <p:cNvSpPr/>
                    <p:nvPr/>
                  </p:nvSpPr>
                  <p:spPr bwMode="auto">
                    <a:xfrm>
                      <a:off x="5483590" y="2449684"/>
                      <a:ext cx="480416" cy="452492"/>
                    </a:xfrm>
                    <a:prstGeom prst="rect">
                      <a:avLst/>
                    </a:prstGeom>
                    <a:solidFill>
                      <a:srgbClr val="FFFFFF"/>
                    </a:solidFill>
                    <a:ln w="12700" cap="flat" cmpd="sng" algn="ctr">
                      <a:no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100" b="0" i="0" u="none" strike="noStrike" kern="0" cap="none" spc="0" normalizeH="0" baseline="0" noProof="0" dirty="0">
                        <a:ln>
                          <a:noFill/>
                        </a:ln>
                        <a:solidFill>
                          <a:srgbClr val="FF0066"/>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grpSp>
              <p:sp>
                <p:nvSpPr>
                  <p:cNvPr id="59" name="正方形/長方形 58">
                    <a:extLst>
                      <a:ext uri="{FF2B5EF4-FFF2-40B4-BE49-F238E27FC236}">
                        <a16:creationId xmlns:a16="http://schemas.microsoft.com/office/drawing/2014/main" id="{411198F5-0E75-D0EC-25E0-ED7D6EFECDAB}"/>
                      </a:ext>
                    </a:extLst>
                  </p:cNvPr>
                  <p:cNvSpPr/>
                  <p:nvPr/>
                </p:nvSpPr>
                <p:spPr bwMode="auto">
                  <a:xfrm>
                    <a:off x="10383772" y="5431787"/>
                    <a:ext cx="489634" cy="112888"/>
                  </a:xfrm>
                  <a:prstGeom prst="rect">
                    <a:avLst/>
                  </a:prstGeom>
                  <a:solidFill>
                    <a:srgbClr val="FF0000"/>
                  </a:solidFill>
                  <a:ln w="12700" cap="flat" cmpd="sng" algn="ctr">
                    <a:no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1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sp>
                <p:nvSpPr>
                  <p:cNvPr id="60" name="正方形/長方形 59">
                    <a:extLst>
                      <a:ext uri="{FF2B5EF4-FFF2-40B4-BE49-F238E27FC236}">
                        <a16:creationId xmlns:a16="http://schemas.microsoft.com/office/drawing/2014/main" id="{39BF832D-E191-D7B8-04A1-D6319194C244}"/>
                      </a:ext>
                    </a:extLst>
                  </p:cNvPr>
                  <p:cNvSpPr/>
                  <p:nvPr/>
                </p:nvSpPr>
                <p:spPr bwMode="auto">
                  <a:xfrm>
                    <a:off x="10383772" y="5600965"/>
                    <a:ext cx="331853" cy="112888"/>
                  </a:xfrm>
                  <a:prstGeom prst="rect">
                    <a:avLst/>
                  </a:prstGeom>
                  <a:solidFill>
                    <a:srgbClr val="000000"/>
                  </a:solidFill>
                  <a:ln w="12700" cap="flat" cmpd="sng" algn="ctr">
                    <a:no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1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sp>
                <p:nvSpPr>
                  <p:cNvPr id="61" name="正方形/長方形 60">
                    <a:extLst>
                      <a:ext uri="{FF2B5EF4-FFF2-40B4-BE49-F238E27FC236}">
                        <a16:creationId xmlns:a16="http://schemas.microsoft.com/office/drawing/2014/main" id="{0255AA3D-7795-0541-5CBB-44332DF0E4AB}"/>
                      </a:ext>
                    </a:extLst>
                  </p:cNvPr>
                  <p:cNvSpPr/>
                  <p:nvPr/>
                </p:nvSpPr>
                <p:spPr bwMode="auto">
                  <a:xfrm>
                    <a:off x="10383772" y="5774591"/>
                    <a:ext cx="250891" cy="112888"/>
                  </a:xfrm>
                  <a:prstGeom prst="rect">
                    <a:avLst/>
                  </a:prstGeom>
                  <a:solidFill>
                    <a:srgbClr val="000000"/>
                  </a:solidFill>
                  <a:ln w="12700" cap="flat" cmpd="sng" algn="ctr">
                    <a:no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1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sp>
                <p:nvSpPr>
                  <p:cNvPr id="62" name="楕円 61">
                    <a:extLst>
                      <a:ext uri="{FF2B5EF4-FFF2-40B4-BE49-F238E27FC236}">
                        <a16:creationId xmlns:a16="http://schemas.microsoft.com/office/drawing/2014/main" id="{A5F5CECB-433A-4D0F-E2E5-EA27A722F689}"/>
                      </a:ext>
                    </a:extLst>
                  </p:cNvPr>
                  <p:cNvSpPr/>
                  <p:nvPr/>
                </p:nvSpPr>
                <p:spPr>
                  <a:xfrm>
                    <a:off x="9853237" y="5391651"/>
                    <a:ext cx="557026" cy="193161"/>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000" b="0" i="0" u="none" strike="noStrike" kern="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東京</a:t>
                    </a:r>
                  </a:p>
                </p:txBody>
              </p:sp>
              <p:sp>
                <p:nvSpPr>
                  <p:cNvPr id="63" name="楕円 62">
                    <a:extLst>
                      <a:ext uri="{FF2B5EF4-FFF2-40B4-BE49-F238E27FC236}">
                        <a16:creationId xmlns:a16="http://schemas.microsoft.com/office/drawing/2014/main" id="{340D065B-8026-79B7-7E6F-023156C31817}"/>
                      </a:ext>
                    </a:extLst>
                  </p:cNvPr>
                  <p:cNvSpPr/>
                  <p:nvPr/>
                </p:nvSpPr>
                <p:spPr>
                  <a:xfrm>
                    <a:off x="9853237" y="5558961"/>
                    <a:ext cx="557026" cy="193161"/>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大阪</a:t>
                    </a:r>
                  </a:p>
                </p:txBody>
              </p:sp>
              <p:sp>
                <p:nvSpPr>
                  <p:cNvPr id="64" name="楕円 63">
                    <a:extLst>
                      <a:ext uri="{FF2B5EF4-FFF2-40B4-BE49-F238E27FC236}">
                        <a16:creationId xmlns:a16="http://schemas.microsoft.com/office/drawing/2014/main" id="{4B230CBB-938B-8F66-69DF-B5B80002DFA5}"/>
                      </a:ext>
                    </a:extLst>
                  </p:cNvPr>
                  <p:cNvSpPr/>
                  <p:nvPr/>
                </p:nvSpPr>
                <p:spPr>
                  <a:xfrm>
                    <a:off x="9853237" y="5734559"/>
                    <a:ext cx="557026" cy="193161"/>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愛知</a:t>
                    </a:r>
                  </a:p>
                </p:txBody>
              </p:sp>
              <p:sp>
                <p:nvSpPr>
                  <p:cNvPr id="65" name="楕円 64">
                    <a:extLst>
                      <a:ext uri="{FF2B5EF4-FFF2-40B4-BE49-F238E27FC236}">
                        <a16:creationId xmlns:a16="http://schemas.microsoft.com/office/drawing/2014/main" id="{5DED3905-8FBA-8AA3-1B74-5484F8D4C527}"/>
                      </a:ext>
                    </a:extLst>
                  </p:cNvPr>
                  <p:cNvSpPr/>
                  <p:nvPr/>
                </p:nvSpPr>
                <p:spPr>
                  <a:xfrm>
                    <a:off x="10809658" y="5829959"/>
                    <a:ext cx="557026" cy="193161"/>
                  </a:xfrm>
                  <a:prstGeom prst="ellipse">
                    <a:avLst/>
                  </a:prstGeom>
                  <a:noFill/>
                  <a:ln w="9525" cap="flat" cmpd="sng" algn="ctr">
                    <a:noFill/>
                    <a:prstDash val="solid"/>
                  </a:ln>
                  <a:effectLst/>
                </p:spPr>
                <p:txBody>
                  <a:bodyPr vert="horz" wrap="none"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ja-JP" altLang="en-US" sz="10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mn-cs"/>
                      </a:rPr>
                      <a:t>確立</a:t>
                    </a:r>
                  </a:p>
                </p:txBody>
              </p:sp>
            </p:grpSp>
            <p:sp>
              <p:nvSpPr>
                <p:cNvPr id="57" name="二等辺三角形 56">
                  <a:extLst>
                    <a:ext uri="{FF2B5EF4-FFF2-40B4-BE49-F238E27FC236}">
                      <a16:creationId xmlns:a16="http://schemas.microsoft.com/office/drawing/2014/main" id="{362E90FC-072C-CB71-794A-7B5CF8FBCB01}"/>
                    </a:ext>
                  </a:extLst>
                </p:cNvPr>
                <p:cNvSpPr/>
                <p:nvPr/>
              </p:nvSpPr>
              <p:spPr bwMode="auto">
                <a:xfrm rot="19751345">
                  <a:off x="10991062" y="5927340"/>
                  <a:ext cx="114086" cy="98350"/>
                </a:xfrm>
                <a:prstGeom prst="triangle">
                  <a:avLst/>
                </a:prstGeom>
                <a:solidFill>
                  <a:srgbClr val="000000"/>
                </a:solidFill>
                <a:ln w="12700" cap="flat" cmpd="sng" algn="ctr">
                  <a:noFill/>
                  <a:prstDash val="solid"/>
                  <a:round/>
                  <a:headEnd type="none" w="med" len="med"/>
                  <a:tailEnd type="none" w="med" len="med"/>
                </a:ln>
                <a:effectLst/>
              </p:spPr>
              <p:txBody>
                <a:bodyPr vert="horz" wrap="square" lIns="0" tIns="72000" rIns="0" bIns="72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100" b="0" i="0" u="none" strike="noStrike" kern="0" cap="none" spc="0" normalizeH="0" baseline="0" noProof="0" dirty="0">
                    <a:ln>
                      <a:noFill/>
                    </a:ln>
                    <a:solidFill>
                      <a:srgbClr val="FF0066"/>
                    </a:solidFill>
                    <a:effectLst/>
                    <a:uLnTx/>
                    <a:uFillTx/>
                    <a:latin typeface="Meiryo UI" panose="020B0604030504040204" pitchFamily="50" charset="-128"/>
                    <a:ea typeface="Meiryo UI" panose="020B0604030504040204" pitchFamily="50" charset="-128"/>
                    <a:cs typeface="メイリオ" panose="020B0604030504040204" pitchFamily="50" charset="-128"/>
                  </a:endParaRPr>
                </a:p>
              </p:txBody>
            </p:sp>
          </p:grpSp>
          <p:sp>
            <p:nvSpPr>
              <p:cNvPr id="55" name="二等辺三角形 54">
                <a:extLst>
                  <a:ext uri="{FF2B5EF4-FFF2-40B4-BE49-F238E27FC236}">
                    <a16:creationId xmlns:a16="http://schemas.microsoft.com/office/drawing/2014/main" id="{84D226F9-BCC4-CC77-AF2A-D994FCB52295}"/>
                  </a:ext>
                </a:extLst>
              </p:cNvPr>
              <p:cNvSpPr/>
              <p:nvPr/>
            </p:nvSpPr>
            <p:spPr bwMode="auto">
              <a:xfrm rot="10800000">
                <a:off x="10192062" y="5306960"/>
                <a:ext cx="480514" cy="133935"/>
              </a:xfrm>
              <a:prstGeom prst="triangle">
                <a:avLst/>
              </a:prstGeom>
              <a:solidFill>
                <a:srgbClr val="FFFFFF">
                  <a:lumMod val="75000"/>
                </a:srgbClr>
              </a:solidFill>
              <a:ln w="12700" cap="flat" cmpd="sng" algn="ctr">
                <a:solidFill>
                  <a:srgbClr val="FFFFFF">
                    <a:lumMod val="75000"/>
                  </a:srgbClr>
                </a:solidFill>
                <a:prstDash val="solid"/>
                <a:round/>
                <a:headEnd type="none" w="med" len="med"/>
                <a:tailEnd type="none" w="med" len="med"/>
              </a:ln>
              <a:effectLst/>
            </p:spPr>
            <p:txBody>
              <a:bodyPr vert="horz" wrap="square" lIns="0" tIns="36000" rIns="0" bIns="36000" numCol="1" rtlCol="0" anchor="ctr"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endParaRPr>
              </a:p>
            </p:txBody>
          </p:sp>
        </p:grpSp>
      </p:grpSp>
      <p:sp>
        <p:nvSpPr>
          <p:cNvPr id="3" name="スライド番号プレースホルダー 3">
            <a:extLst>
              <a:ext uri="{FF2B5EF4-FFF2-40B4-BE49-F238E27FC236}">
                <a16:creationId xmlns:a16="http://schemas.microsoft.com/office/drawing/2014/main" id="{29C4DF85-0751-EAA8-A86C-8AD19A173CEE}"/>
              </a:ext>
            </a:extLst>
          </p:cNvPr>
          <p:cNvSpPr txBox="1">
            <a:spLocks/>
          </p:cNvSpPr>
          <p:nvPr/>
        </p:nvSpPr>
        <p:spPr>
          <a:xfrm>
            <a:off x="4804833" y="6453188"/>
            <a:ext cx="2540000" cy="457200"/>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fld id="{323E333F-0F6C-4FC7-A7F3-F21A7CDFE59D}" type="slidenum">
              <a:rPr lang="en-US" altLang="ja-JP" smtClean="0"/>
              <a:pPr algn="ctr">
                <a:defRPr/>
              </a:pPr>
              <a:t>9</a:t>
            </a:fld>
            <a:endParaRPr lang="en-US" altLang="ja-JP"/>
          </a:p>
        </p:txBody>
      </p:sp>
    </p:spTree>
    <p:extLst>
      <p:ext uri="{BB962C8B-B14F-4D97-AF65-F5344CB8AC3E}">
        <p14:creationId xmlns:p14="http://schemas.microsoft.com/office/powerpoint/2010/main" val="1382253780"/>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テーマ">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1866</Words>
  <Application>Microsoft Office PowerPoint</Application>
  <PresentationFormat>ワイド画面</PresentationFormat>
  <Paragraphs>280</Paragraphs>
  <Slides>20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Meiryo UI</vt:lpstr>
      <vt:lpstr>メイリオ</vt:lpstr>
      <vt:lpstr>游ゴシック</vt:lpstr>
      <vt:lpstr>Aptos</vt:lpstr>
      <vt:lpstr>Aptos Display</vt:lpstr>
      <vt:lpstr>Arial</vt:lpstr>
      <vt:lpstr>Office Theme</vt:lpstr>
      <vt:lpstr>AIエージェントの利活用のすすめ</vt:lpstr>
      <vt:lpstr>PowerPoint プレゼンテーション</vt:lpstr>
      <vt:lpstr>PowerPoint プレゼンテーション</vt:lpstr>
      <vt:lpstr>1.生成AIの基礎理解</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2.AIエージェントが盛り上がってきている背景および技術の理解</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3.MCPサービス “n8n” のサービスの理解</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2025-09-18T08:07:15Z</dcterms:created>
  <dcterms:modified xsi:type="dcterms:W3CDTF">2025-09-19T06:14:08Z</dcterms:modified>
</cp:coreProperties>
</file>