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4"/>
  </p:sldMasterIdLst>
  <p:notesMasterIdLst>
    <p:notesMasterId r:id="rId8"/>
  </p:notesMasterIdLst>
  <p:sldIdLst>
    <p:sldId id="454" r:id="rId5"/>
    <p:sldId id="256" r:id="rId6"/>
    <p:sldId id="431" r:id="rId7"/>
  </p:sldIdLst>
  <p:sldSz cx="9144000" cy="5143500" type="screen16x9"/>
  <p:notesSz cx="6794500" cy="9931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57FD9109-ADB0-4A99-AF21-9A222EDFEC0C}">
          <p14:sldIdLst>
            <p14:sldId id="454"/>
            <p14:sldId id="256"/>
            <p14:sldId id="43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吉村　宏紀" initials="吉村　宏紀" lastIdx="1" clrIdx="0">
    <p:extLst>
      <p:ext uri="{19B8F6BF-5375-455C-9EA6-DF929625EA0E}">
        <p15:presenceInfo xmlns:p15="http://schemas.microsoft.com/office/powerpoint/2012/main" userId="S-1-5-21-484763869-861567501-839522115-62032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58C"/>
    <a:srgbClr val="BFEBDC"/>
    <a:srgbClr val="D6F2E9"/>
    <a:srgbClr val="C0504D"/>
    <a:srgbClr val="FFFFFF"/>
    <a:srgbClr val="FFB8B3"/>
    <a:srgbClr val="A4E2CE"/>
    <a:srgbClr val="000000"/>
    <a:srgbClr val="FFE1E1"/>
    <a:srgbClr val="4A7E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98" autoAdjust="0"/>
    <p:restoredTop sz="94660"/>
  </p:normalViewPr>
  <p:slideViewPr>
    <p:cSldViewPr snapToGrid="0">
      <p:cViewPr varScale="1">
        <p:scale>
          <a:sx n="134" d="100"/>
          <a:sy n="134" d="100"/>
        </p:scale>
        <p:origin x="123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283" cy="496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217" y="0"/>
            <a:ext cx="2944283" cy="496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7313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05934" y="4717415"/>
            <a:ext cx="4982633" cy="4469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4830"/>
            <a:ext cx="2944283" cy="496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217" y="9434830"/>
            <a:ext cx="2944283" cy="496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ja-JP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:notes"/>
          <p:cNvSpPr txBox="1">
            <a:spLocks noGrp="1"/>
          </p:cNvSpPr>
          <p:nvPr>
            <p:ph type="body" idx="1"/>
          </p:nvPr>
        </p:nvSpPr>
        <p:spPr>
          <a:xfrm>
            <a:off x="905934" y="4717415"/>
            <a:ext cx="4982633" cy="44691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Google Shape;3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0879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:notes"/>
          <p:cNvSpPr txBox="1">
            <a:spLocks noGrp="1"/>
          </p:cNvSpPr>
          <p:nvPr>
            <p:ph type="body" idx="1"/>
          </p:nvPr>
        </p:nvSpPr>
        <p:spPr>
          <a:xfrm>
            <a:off x="905934" y="4717415"/>
            <a:ext cx="4982633" cy="4469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7313" y="744538"/>
            <a:ext cx="6619875" cy="3724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ja-JP" sz="1200" b="0" i="0" u="none" strike="noStrike" cap="none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7152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タイトルとコンテンツ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275" y="51198"/>
            <a:ext cx="82866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 strike="noStrike" cap="none">
                <a:solidFill>
                  <a:srgbClr val="0052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 u="none" strike="noStrike" cap="none">
                <a:solidFill>
                  <a:srgbClr val="0052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 u="none" strike="noStrike" cap="none">
                <a:solidFill>
                  <a:srgbClr val="0052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 u="none" strike="noStrike" cap="none">
                <a:solidFill>
                  <a:srgbClr val="0052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 u="none" strike="noStrike" cap="none">
                <a:solidFill>
                  <a:srgbClr val="0052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 u="none" strike="noStrike" cap="none">
                <a:solidFill>
                  <a:srgbClr val="00539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 u="none" strike="noStrike" cap="none">
                <a:solidFill>
                  <a:srgbClr val="00539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 u="none" strike="noStrike" cap="none">
                <a:solidFill>
                  <a:srgbClr val="00539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 b="0" i="0" u="none" strike="noStrike" cap="none">
                <a:solidFill>
                  <a:srgbClr val="00539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3976" y="979749"/>
            <a:ext cx="9159600" cy="3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30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464D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3464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464D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3464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464D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3464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464D"/>
              </a:buClr>
              <a:buSzPts val="1600"/>
              <a:buFont typeface="Arial"/>
              <a:buChar char="•"/>
              <a:defRPr b="0" i="0" u="none" strike="noStrike" cap="none">
                <a:solidFill>
                  <a:srgbClr val="33464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464D"/>
              </a:buClr>
              <a:buSzPts val="1600"/>
              <a:buFont typeface="Arial"/>
              <a:buChar char="•"/>
              <a:defRPr b="0" i="0" u="none" strike="noStrike" cap="none">
                <a:solidFill>
                  <a:srgbClr val="33464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464D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33464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464D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33464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464D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33464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464D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rgbClr val="33464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3049589" y="4874419"/>
            <a:ext cx="3819525" cy="16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" b="0" i="0" u="none" strike="noStrike" cap="none">
                <a:solidFill>
                  <a:srgbClr val="34464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ubTitle" idx="2"/>
          </p:nvPr>
        </p:nvSpPr>
        <p:spPr>
          <a:xfrm>
            <a:off x="0" y="421100"/>
            <a:ext cx="914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5294"/>
              </a:buClr>
              <a:buSzPts val="1800"/>
              <a:buNone/>
              <a:defRPr sz="1800">
                <a:solidFill>
                  <a:srgbClr val="005294"/>
                </a:solidFill>
              </a:defRPr>
            </a:lvl1pPr>
            <a:lvl2pPr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3pPr>
            <a:lvl4pPr lvl="3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8" name="Rectangle 6"/>
          <p:cNvSpPr txBox="1">
            <a:spLocks noChangeArrowheads="1"/>
          </p:cNvSpPr>
          <p:nvPr userDrawn="1"/>
        </p:nvSpPr>
        <p:spPr bwMode="auto">
          <a:xfrm>
            <a:off x="7168548" y="4805363"/>
            <a:ext cx="1905000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0" sz="1400" kern="1200">
                <a:solidFill>
                  <a:srgbClr val="34464D"/>
                </a:solidFill>
                <a:latin typeface="Arial" panose="020B0604020202020204" pitchFamily="34" charset="0"/>
                <a:ea typeface="Osaka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chemeClr val="tx1"/>
                </a:solidFill>
                <a:latin typeface="Arial" panose="020B0604020202020204" pitchFamily="34" charset="0"/>
                <a:ea typeface="ヒラギノ角ゴ Pro W3" charset="-128"/>
                <a:cs typeface="+mn-cs"/>
              </a:defRPr>
            </a:lvl9pPr>
          </a:lstStyle>
          <a:p>
            <a:fld id="{BB55EE31-2490-4D6C-B9A2-2094BD9CFBA0}" type="slidenum">
              <a:rPr lang="en-US" altLang="ja-JP" sz="1100" smtClean="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pPr/>
              <a:t>‹#›</a:t>
            </a:fld>
            <a:endParaRPr lang="en-US" altLang="ja-JP" sz="1100">
              <a:solidFill>
                <a:schemeClr val="tx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28575" y="-25002"/>
            <a:ext cx="82866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52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52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52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52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200" b="0" i="0" u="none" strike="noStrike" cap="none">
                <a:solidFill>
                  <a:srgbClr val="0052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539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539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539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rgbClr val="00539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593" y="417526"/>
            <a:ext cx="9140407" cy="3898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33464D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3464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464D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3464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33464D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3464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464D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3464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33464D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33464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464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3464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464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3464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464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3464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33464D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rgbClr val="33464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6999288" y="4801791"/>
            <a:ext cx="1905000" cy="175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4464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4464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4464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4464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4464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4464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4464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4464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34464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ja-JP"/>
              <a:t>‹#›</a:t>
            </a:fld>
            <a:endParaRPr/>
          </a:p>
        </p:txBody>
      </p:sp>
      <p:pic>
        <p:nvPicPr>
          <p:cNvPr id="13" name="Google Shape;13;p1" descr="rainbow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5063729"/>
            <a:ext cx="9037930" cy="6428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>
            <a:spLocks noGrp="1"/>
          </p:cNvSpPr>
          <p:nvPr>
            <p:ph type="ftr" idx="11"/>
          </p:nvPr>
        </p:nvSpPr>
        <p:spPr>
          <a:xfrm>
            <a:off x="3049589" y="4874419"/>
            <a:ext cx="3819525" cy="164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" b="0" i="0" u="none" strike="noStrike" cap="none">
                <a:solidFill>
                  <a:srgbClr val="34464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5" name="Google Shape;15;p1"/>
          <p:cNvCxnSpPr/>
          <p:nvPr/>
        </p:nvCxnSpPr>
        <p:spPr>
          <a:xfrm>
            <a:off x="0" y="414338"/>
            <a:ext cx="9144000" cy="0"/>
          </a:xfrm>
          <a:prstGeom prst="straightConnector1">
            <a:avLst/>
          </a:prstGeom>
          <a:noFill/>
          <a:ln w="9525" cap="flat" cmpd="sng">
            <a:solidFill>
              <a:srgbClr val="34464D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6" name="Google Shape;16;p1" descr="名称未設定-1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30831" y="80962"/>
            <a:ext cx="935931" cy="24289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jpe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矢印: 下 1473">
            <a:extLst>
              <a:ext uri="{FF2B5EF4-FFF2-40B4-BE49-F238E27FC236}">
                <a16:creationId xmlns:a16="http://schemas.microsoft.com/office/drawing/2014/main" id="{07C851EF-210C-0046-B957-5B3FD91F6AB2}"/>
              </a:ext>
            </a:extLst>
          </p:cNvPr>
          <p:cNvSpPr/>
          <p:nvPr/>
        </p:nvSpPr>
        <p:spPr>
          <a:xfrm rot="10800000">
            <a:off x="6190846" y="2670179"/>
            <a:ext cx="304838" cy="473024"/>
          </a:xfrm>
          <a:prstGeom prst="downArrow">
            <a:avLst>
              <a:gd name="adj1" fmla="val 58867"/>
              <a:gd name="adj2" fmla="val 50000"/>
            </a:avLst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175" name="矢印: 下 1174">
            <a:extLst>
              <a:ext uri="{FF2B5EF4-FFF2-40B4-BE49-F238E27FC236}">
                <a16:creationId xmlns:a16="http://schemas.microsoft.com/office/drawing/2014/main" id="{3AF6E842-07B7-72C8-8114-5C4FB0CB5B79}"/>
              </a:ext>
            </a:extLst>
          </p:cNvPr>
          <p:cNvSpPr/>
          <p:nvPr/>
        </p:nvSpPr>
        <p:spPr>
          <a:xfrm rot="16200000">
            <a:off x="7127427" y="1279436"/>
            <a:ext cx="718790" cy="242736"/>
          </a:xfrm>
          <a:prstGeom prst="downArrow">
            <a:avLst>
              <a:gd name="adj1" fmla="val 58867"/>
              <a:gd name="adj2" fmla="val 50000"/>
            </a:avLst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071" name="フローチャート: 処理 1070">
            <a:extLst>
              <a:ext uri="{FF2B5EF4-FFF2-40B4-BE49-F238E27FC236}">
                <a16:creationId xmlns:a16="http://schemas.microsoft.com/office/drawing/2014/main" id="{382BD87D-6831-4698-DF12-1784FA6EA8AE}"/>
              </a:ext>
            </a:extLst>
          </p:cNvPr>
          <p:cNvSpPr/>
          <p:nvPr/>
        </p:nvSpPr>
        <p:spPr>
          <a:xfrm>
            <a:off x="6620617" y="2790208"/>
            <a:ext cx="454623" cy="357025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資産登録ツール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65" name="フローチャート: 処理 1064">
            <a:extLst>
              <a:ext uri="{FF2B5EF4-FFF2-40B4-BE49-F238E27FC236}">
                <a16:creationId xmlns:a16="http://schemas.microsoft.com/office/drawing/2014/main" id="{6E4FE30E-F453-FECA-F806-80A424F5089F}"/>
              </a:ext>
            </a:extLst>
          </p:cNvPr>
          <p:cNvSpPr/>
          <p:nvPr/>
        </p:nvSpPr>
        <p:spPr>
          <a:xfrm>
            <a:off x="7410575" y="2787588"/>
            <a:ext cx="1026382" cy="386777"/>
          </a:xfrm>
          <a:prstGeom prst="flowChartProcess">
            <a:avLst/>
          </a:prstGeom>
          <a:solidFill>
            <a:srgbClr val="5AD49D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資産登録</a:t>
            </a:r>
            <a:r>
              <a: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FMT</a:t>
            </a:r>
          </a:p>
        </p:txBody>
      </p:sp>
      <p:sp>
        <p:nvSpPr>
          <p:cNvPr id="42" name="フローチャート: 処理 41">
            <a:extLst>
              <a:ext uri="{FF2B5EF4-FFF2-40B4-BE49-F238E27FC236}">
                <a16:creationId xmlns:a16="http://schemas.microsoft.com/office/drawing/2014/main" id="{0B4896B1-1C91-5726-BDE3-19693FCD1462}"/>
              </a:ext>
            </a:extLst>
          </p:cNvPr>
          <p:cNvSpPr/>
          <p:nvPr/>
        </p:nvSpPr>
        <p:spPr>
          <a:xfrm>
            <a:off x="5855731" y="1838025"/>
            <a:ext cx="1228239" cy="757736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支払予定データ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[OP1/OP2</a:t>
            </a:r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兼用</a:t>
            </a:r>
            <a:r>
              <a: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]</a:t>
            </a:r>
          </a:p>
        </p:txBody>
      </p:sp>
      <p:sp>
        <p:nvSpPr>
          <p:cNvPr id="43" name="フローチャート: 処理 42">
            <a:extLst>
              <a:ext uri="{FF2B5EF4-FFF2-40B4-BE49-F238E27FC236}">
                <a16:creationId xmlns:a16="http://schemas.microsoft.com/office/drawing/2014/main" id="{B493DB3E-3D59-936D-4219-2FDE0F387714}"/>
              </a:ext>
            </a:extLst>
          </p:cNvPr>
          <p:cNvSpPr/>
          <p:nvPr/>
        </p:nvSpPr>
        <p:spPr>
          <a:xfrm>
            <a:off x="6054014" y="2358255"/>
            <a:ext cx="856478" cy="1800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bIns="18000" rtlCol="0" anchor="ctr"/>
          <a:lstStyle/>
          <a:p>
            <a:pPr algn="ctr"/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予実</a:t>
            </a:r>
          </a:p>
        </p:txBody>
      </p:sp>
      <p:sp>
        <p:nvSpPr>
          <p:cNvPr id="11" name="フローチャート: 処理 10">
            <a:extLst>
              <a:ext uri="{FF2B5EF4-FFF2-40B4-BE49-F238E27FC236}">
                <a16:creationId xmlns:a16="http://schemas.microsoft.com/office/drawing/2014/main" id="{4B632F2C-A331-EFF4-794A-61735F1B6644}"/>
              </a:ext>
            </a:extLst>
          </p:cNvPr>
          <p:cNvSpPr/>
          <p:nvPr/>
        </p:nvSpPr>
        <p:spPr>
          <a:xfrm>
            <a:off x="918922" y="544165"/>
            <a:ext cx="3270921" cy="4086630"/>
          </a:xfrm>
          <a:prstGeom prst="flowChartProcess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72000" rIns="36000" rtlCol="0" anchor="t"/>
          <a:lstStyle/>
          <a:p>
            <a:pPr algn="ctr"/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見積</a:t>
            </a:r>
            <a:r>
              <a: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/</a:t>
            </a:r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請求提出</a:t>
            </a:r>
            <a:r>
              <a: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App</a:t>
            </a:r>
            <a:endParaRPr kumimoji="1" lang="ja-JP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6" name="フローチャート: 処理 65">
            <a:extLst>
              <a:ext uri="{FF2B5EF4-FFF2-40B4-BE49-F238E27FC236}">
                <a16:creationId xmlns:a16="http://schemas.microsoft.com/office/drawing/2014/main" id="{9C8B9A52-C0CD-C5EF-431E-6ADAC9BC7B4F}"/>
              </a:ext>
            </a:extLst>
          </p:cNvPr>
          <p:cNvSpPr/>
          <p:nvPr/>
        </p:nvSpPr>
        <p:spPr>
          <a:xfrm>
            <a:off x="4326310" y="4551304"/>
            <a:ext cx="4318836" cy="483242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0" rtlCol="0" anchor="b"/>
          <a:lstStyle/>
          <a:p>
            <a:pPr algn="ctr"/>
            <a:r>
              <a: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Google</a:t>
            </a:r>
          </a:p>
          <a:p>
            <a:pPr algn="ctr"/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ドライブ</a:t>
            </a:r>
          </a:p>
        </p:txBody>
      </p:sp>
      <p:sp>
        <p:nvSpPr>
          <p:cNvPr id="125" name="フローチャート: 処理 124">
            <a:extLst>
              <a:ext uri="{FF2B5EF4-FFF2-40B4-BE49-F238E27FC236}">
                <a16:creationId xmlns:a16="http://schemas.microsoft.com/office/drawing/2014/main" id="{05CA02B4-A9C1-BB9E-5484-EDA9328C2C62}"/>
              </a:ext>
            </a:extLst>
          </p:cNvPr>
          <p:cNvSpPr/>
          <p:nvPr/>
        </p:nvSpPr>
        <p:spPr>
          <a:xfrm>
            <a:off x="5858112" y="3179032"/>
            <a:ext cx="1228239" cy="773657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支払依頼</a:t>
            </a:r>
            <a:r>
              <a: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WS</a:t>
            </a:r>
          </a:p>
          <a:p>
            <a:pPr algn="ctr"/>
            <a:r>
              <a:rPr kumimoji="1" lang="en-US" altLang="ja-JP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[SaaS</a:t>
            </a:r>
            <a:r>
              <a:rPr kumimoji="1"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他</a:t>
            </a:r>
            <a:r>
              <a:rPr kumimoji="1" lang="en-US" altLang="ja-JP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]</a:t>
            </a:r>
          </a:p>
          <a:p>
            <a:pPr algn="ctr"/>
            <a:r>
              <a:rPr kumimoji="1" lang="en-US" altLang="ja-JP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[</a:t>
            </a:r>
            <a:r>
              <a:rPr kumimoji="1"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販促</a:t>
            </a:r>
            <a:r>
              <a:rPr kumimoji="1" lang="en-US" altLang="ja-JP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+AG]</a:t>
            </a:r>
          </a:p>
          <a:p>
            <a:pPr algn="ctr"/>
            <a:r>
              <a:rPr kumimoji="1" lang="en-US" altLang="ja-JP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[BD</a:t>
            </a:r>
            <a:r>
              <a:rPr kumimoji="1"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室</a:t>
            </a:r>
            <a:r>
              <a:rPr kumimoji="1" lang="en-US" altLang="ja-JP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]</a:t>
            </a:r>
          </a:p>
        </p:txBody>
      </p:sp>
      <p:pic>
        <p:nvPicPr>
          <p:cNvPr id="127" name="Picture 10" descr="PNGとSVGの Googleスプレッドシート カラーアイコン">
            <a:extLst>
              <a:ext uri="{FF2B5EF4-FFF2-40B4-BE49-F238E27FC236}">
                <a16:creationId xmlns:a16="http://schemas.microsoft.com/office/drawing/2014/main" id="{3AA5DF3C-5B2D-C1D2-ACA3-9C890E9922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9898" y="3176923"/>
            <a:ext cx="197275" cy="18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" name="フローチャート: 処理 1024">
            <a:extLst>
              <a:ext uri="{FF2B5EF4-FFF2-40B4-BE49-F238E27FC236}">
                <a16:creationId xmlns:a16="http://schemas.microsoft.com/office/drawing/2014/main" id="{63AC7765-EB62-086F-E10F-A215547A9925}"/>
              </a:ext>
            </a:extLst>
          </p:cNvPr>
          <p:cNvSpPr/>
          <p:nvPr/>
        </p:nvSpPr>
        <p:spPr>
          <a:xfrm>
            <a:off x="5987081" y="3642182"/>
            <a:ext cx="486000" cy="234392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18000" rtlCol="0" anchor="ctr"/>
          <a:lstStyle/>
          <a:p>
            <a:pPr algn="ctr"/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入力</a:t>
            </a:r>
          </a:p>
        </p:txBody>
      </p:sp>
      <p:sp>
        <p:nvSpPr>
          <p:cNvPr id="91" name="フローチャート: 処理 90">
            <a:extLst>
              <a:ext uri="{FF2B5EF4-FFF2-40B4-BE49-F238E27FC236}">
                <a16:creationId xmlns:a16="http://schemas.microsoft.com/office/drawing/2014/main" id="{9AADCECF-2A9B-F895-04E6-371DBC341766}"/>
              </a:ext>
            </a:extLst>
          </p:cNvPr>
          <p:cNvSpPr/>
          <p:nvPr/>
        </p:nvSpPr>
        <p:spPr>
          <a:xfrm>
            <a:off x="5853239" y="1007101"/>
            <a:ext cx="1228239" cy="357025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発注決裁</a:t>
            </a:r>
            <a:r>
              <a: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WS[OP1]</a:t>
            </a:r>
          </a:p>
        </p:txBody>
      </p:sp>
      <p:sp>
        <p:nvSpPr>
          <p:cNvPr id="1284" name="フローチャート: 処理 1283">
            <a:extLst>
              <a:ext uri="{FF2B5EF4-FFF2-40B4-BE49-F238E27FC236}">
                <a16:creationId xmlns:a16="http://schemas.microsoft.com/office/drawing/2014/main" id="{FE32DA2B-4B79-0CC3-987E-EE243AEE213F}"/>
              </a:ext>
            </a:extLst>
          </p:cNvPr>
          <p:cNvSpPr/>
          <p:nvPr/>
        </p:nvSpPr>
        <p:spPr>
          <a:xfrm>
            <a:off x="5853239" y="1397908"/>
            <a:ext cx="1228239" cy="357025"/>
          </a:xfrm>
          <a:prstGeom prst="flowChartProcess">
            <a:avLst/>
          </a:prstGeom>
          <a:solidFill>
            <a:schemeClr val="accent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発注決裁</a:t>
            </a:r>
            <a:r>
              <a: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WS[OP2]</a:t>
            </a:r>
          </a:p>
        </p:txBody>
      </p:sp>
      <p:sp>
        <p:nvSpPr>
          <p:cNvPr id="1133" name="フローチャート: 処理 1132">
            <a:extLst>
              <a:ext uri="{FF2B5EF4-FFF2-40B4-BE49-F238E27FC236}">
                <a16:creationId xmlns:a16="http://schemas.microsoft.com/office/drawing/2014/main" id="{04C53FF3-D918-D798-27FA-5E8A52A20436}"/>
              </a:ext>
            </a:extLst>
          </p:cNvPr>
          <p:cNvSpPr/>
          <p:nvPr/>
        </p:nvSpPr>
        <p:spPr>
          <a:xfrm>
            <a:off x="4326310" y="2800784"/>
            <a:ext cx="1228239" cy="1139996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請求書提出データ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[OP1/OP2</a:t>
            </a:r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兼用</a:t>
            </a:r>
            <a:r>
              <a: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]</a:t>
            </a:r>
          </a:p>
        </p:txBody>
      </p:sp>
      <p:sp>
        <p:nvSpPr>
          <p:cNvPr id="6" name="タイトル 2">
            <a:extLst>
              <a:ext uri="{FF2B5EF4-FFF2-40B4-BE49-F238E27FC236}">
                <a16:creationId xmlns:a16="http://schemas.microsoft.com/office/drawing/2014/main" id="{92829062-011A-7102-852F-8F886734E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4" y="30096"/>
            <a:ext cx="7943971" cy="369900"/>
          </a:xfrm>
        </p:spPr>
        <p:txBody>
          <a:bodyPr/>
          <a:lstStyle/>
          <a:p>
            <a:r>
              <a:rPr kumimoji="1" lang="ja-JP" altLang="en-US" sz="16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見積・請求のファイル構成（</a:t>
            </a:r>
            <a:r>
              <a:rPr kumimoji="1" lang="en-US" altLang="ja-JP" sz="16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66</a:t>
            </a:r>
            <a:r>
              <a:rPr kumimoji="1" lang="ja-JP" altLang="en-US" sz="16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期開始時）</a:t>
            </a:r>
          </a:p>
        </p:txBody>
      </p:sp>
      <p:sp>
        <p:nvSpPr>
          <p:cNvPr id="3" name="フローチャート: 処理 2">
            <a:extLst>
              <a:ext uri="{FF2B5EF4-FFF2-40B4-BE49-F238E27FC236}">
                <a16:creationId xmlns:a16="http://schemas.microsoft.com/office/drawing/2014/main" id="{B6FF2F98-D9DE-D7D9-88FB-7C8033657150}"/>
              </a:ext>
            </a:extLst>
          </p:cNvPr>
          <p:cNvSpPr/>
          <p:nvPr/>
        </p:nvSpPr>
        <p:spPr>
          <a:xfrm>
            <a:off x="168920" y="633004"/>
            <a:ext cx="540000" cy="311975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発注先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請求先</a:t>
            </a:r>
          </a:p>
        </p:txBody>
      </p:sp>
      <p:sp>
        <p:nvSpPr>
          <p:cNvPr id="4" name="フローチャート: 処理 3">
            <a:extLst>
              <a:ext uri="{FF2B5EF4-FFF2-40B4-BE49-F238E27FC236}">
                <a16:creationId xmlns:a16="http://schemas.microsoft.com/office/drawing/2014/main" id="{9EE0E6CA-897B-C5AE-DA49-49B630929423}"/>
              </a:ext>
            </a:extLst>
          </p:cNvPr>
          <p:cNvSpPr/>
          <p:nvPr/>
        </p:nvSpPr>
        <p:spPr>
          <a:xfrm>
            <a:off x="168920" y="1856862"/>
            <a:ext cx="540000" cy="311975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案件担当者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OPT</a:t>
            </a:r>
          </a:p>
        </p:txBody>
      </p:sp>
      <p:pic>
        <p:nvPicPr>
          <p:cNvPr id="12" name="Picture 2" descr="AppSheet - Google Play のアプリ">
            <a:extLst>
              <a:ext uri="{FF2B5EF4-FFF2-40B4-BE49-F238E27FC236}">
                <a16:creationId xmlns:a16="http://schemas.microsoft.com/office/drawing/2014/main" id="{2CC6C9B1-9888-1CB7-672A-8BF9C34A48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30" r="18430"/>
          <a:stretch/>
        </p:blipFill>
        <p:spPr bwMode="auto">
          <a:xfrm>
            <a:off x="1580101" y="475573"/>
            <a:ext cx="243382" cy="38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12">
            <a:extLst>
              <a:ext uri="{FF2B5EF4-FFF2-40B4-BE49-F238E27FC236}">
                <a16:creationId xmlns:a16="http://schemas.microsoft.com/office/drawing/2014/main" id="{8C3EED0E-176C-FD3D-67D7-BDADA5E68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6323" y="4836363"/>
            <a:ext cx="197275" cy="18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フローチャート: 処理 67">
            <a:extLst>
              <a:ext uri="{FF2B5EF4-FFF2-40B4-BE49-F238E27FC236}">
                <a16:creationId xmlns:a16="http://schemas.microsoft.com/office/drawing/2014/main" id="{835B2078-2022-39F3-7215-8A7AA2FCEAA6}"/>
              </a:ext>
            </a:extLst>
          </p:cNvPr>
          <p:cNvSpPr/>
          <p:nvPr/>
        </p:nvSpPr>
        <p:spPr>
          <a:xfrm>
            <a:off x="4524593" y="4621329"/>
            <a:ext cx="1008000" cy="311975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bIns="18000" rtlCol="0" anchor="ctr"/>
          <a:lstStyle/>
          <a:p>
            <a:pPr algn="ctr"/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請求書等格納フォルダ</a:t>
            </a:r>
            <a:r>
              <a: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(AppSheet</a:t>
            </a:r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連携</a:t>
            </a:r>
            <a:r>
              <a: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</a:t>
            </a:r>
            <a:endParaRPr kumimoji="1" lang="ja-JP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3" name="フローチャート: 処理 72">
            <a:extLst>
              <a:ext uri="{FF2B5EF4-FFF2-40B4-BE49-F238E27FC236}">
                <a16:creationId xmlns:a16="http://schemas.microsoft.com/office/drawing/2014/main" id="{886461D4-E210-B824-29AA-35286219462C}"/>
              </a:ext>
            </a:extLst>
          </p:cNvPr>
          <p:cNvSpPr/>
          <p:nvPr/>
        </p:nvSpPr>
        <p:spPr>
          <a:xfrm>
            <a:off x="4326310" y="999769"/>
            <a:ext cx="1228239" cy="757736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見積書提出データ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[OP1/OP2</a:t>
            </a:r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兼用</a:t>
            </a:r>
            <a:r>
              <a: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]</a:t>
            </a:r>
          </a:p>
        </p:txBody>
      </p:sp>
      <p:pic>
        <p:nvPicPr>
          <p:cNvPr id="75" name="Picture 10" descr="PNGとSVGの Googleスプレッドシート カラーアイコン">
            <a:extLst>
              <a:ext uri="{FF2B5EF4-FFF2-40B4-BE49-F238E27FC236}">
                <a16:creationId xmlns:a16="http://schemas.microsoft.com/office/drawing/2014/main" id="{69CDACED-AA15-A0A0-5687-29B777E70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492" y="992483"/>
            <a:ext cx="262573" cy="24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3" name="フローチャート: 処理 82">
            <a:extLst>
              <a:ext uri="{FF2B5EF4-FFF2-40B4-BE49-F238E27FC236}">
                <a16:creationId xmlns:a16="http://schemas.microsoft.com/office/drawing/2014/main" id="{4B4E1442-DB9B-31DB-80A2-3F3AD0A306DF}"/>
              </a:ext>
            </a:extLst>
          </p:cNvPr>
          <p:cNvSpPr/>
          <p:nvPr/>
        </p:nvSpPr>
        <p:spPr>
          <a:xfrm>
            <a:off x="4524593" y="1321105"/>
            <a:ext cx="856478" cy="1800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bIns="18000" rtlCol="0" anchor="ctr"/>
          <a:lstStyle/>
          <a:p>
            <a:pPr algn="ctr"/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見積提出</a:t>
            </a:r>
          </a:p>
        </p:txBody>
      </p:sp>
      <p:sp>
        <p:nvSpPr>
          <p:cNvPr id="93" name="フローチャート: 処理 92">
            <a:extLst>
              <a:ext uri="{FF2B5EF4-FFF2-40B4-BE49-F238E27FC236}">
                <a16:creationId xmlns:a16="http://schemas.microsoft.com/office/drawing/2014/main" id="{0BD32893-E418-35C7-23B0-75E251C5E5CB}"/>
              </a:ext>
            </a:extLst>
          </p:cNvPr>
          <p:cNvSpPr/>
          <p:nvPr/>
        </p:nvSpPr>
        <p:spPr>
          <a:xfrm>
            <a:off x="6187268" y="1570371"/>
            <a:ext cx="584986" cy="14554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18000" rtlCol="0" anchor="ctr"/>
          <a:lstStyle/>
          <a:p>
            <a:pPr algn="ctr"/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入力</a:t>
            </a:r>
          </a:p>
        </p:txBody>
      </p:sp>
      <p:cxnSp>
        <p:nvCxnSpPr>
          <p:cNvPr id="99" name="コネクタ: カギ線 98">
            <a:extLst>
              <a:ext uri="{FF2B5EF4-FFF2-40B4-BE49-F238E27FC236}">
                <a16:creationId xmlns:a16="http://schemas.microsoft.com/office/drawing/2014/main" id="{3600245C-B7DE-62F5-0064-D848ED57AF6A}"/>
              </a:ext>
            </a:extLst>
          </p:cNvPr>
          <p:cNvCxnSpPr>
            <a:cxnSpLocks/>
            <a:stCxn id="83" idx="3"/>
            <a:endCxn id="93" idx="1"/>
          </p:cNvCxnSpPr>
          <p:nvPr/>
        </p:nvCxnSpPr>
        <p:spPr>
          <a:xfrm>
            <a:off x="5381071" y="1411105"/>
            <a:ext cx="806197" cy="232036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コネクタ: カギ線 53">
            <a:extLst>
              <a:ext uri="{FF2B5EF4-FFF2-40B4-BE49-F238E27FC236}">
                <a16:creationId xmlns:a16="http://schemas.microsoft.com/office/drawing/2014/main" id="{A3C4FA61-5CE0-B9E3-8F2F-2D18AA446EE7}"/>
              </a:ext>
            </a:extLst>
          </p:cNvPr>
          <p:cNvCxnSpPr>
            <a:cxnSpLocks/>
            <a:stCxn id="68" idx="3"/>
            <a:endCxn id="1262" idx="1"/>
          </p:cNvCxnSpPr>
          <p:nvPr/>
        </p:nvCxnSpPr>
        <p:spPr>
          <a:xfrm>
            <a:off x="5532593" y="4777317"/>
            <a:ext cx="1979610" cy="16611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34" name="Picture 10" descr="PNGとSVGの Googleスプレッドシート カラーアイコン">
            <a:extLst>
              <a:ext uri="{FF2B5EF4-FFF2-40B4-BE49-F238E27FC236}">
                <a16:creationId xmlns:a16="http://schemas.microsoft.com/office/drawing/2014/main" id="{A8E474A8-0567-1C11-D17A-3CEA254324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7492" y="2786864"/>
            <a:ext cx="262573" cy="24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5" name="コネクタ: カギ線 1154">
            <a:extLst>
              <a:ext uri="{FF2B5EF4-FFF2-40B4-BE49-F238E27FC236}">
                <a16:creationId xmlns:a16="http://schemas.microsoft.com/office/drawing/2014/main" id="{C27A46B3-D3A8-24F4-31C7-07E9DCF8079C}"/>
              </a:ext>
            </a:extLst>
          </p:cNvPr>
          <p:cNvCxnSpPr>
            <a:cxnSpLocks/>
            <a:endCxn id="83" idx="1"/>
          </p:cNvCxnSpPr>
          <p:nvPr/>
        </p:nvCxnSpPr>
        <p:spPr>
          <a:xfrm flipV="1">
            <a:off x="3002220" y="1411105"/>
            <a:ext cx="1522373" cy="759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0" name="コネクタ: カギ線 1219">
            <a:extLst>
              <a:ext uri="{FF2B5EF4-FFF2-40B4-BE49-F238E27FC236}">
                <a16:creationId xmlns:a16="http://schemas.microsoft.com/office/drawing/2014/main" id="{DB875733-C95F-BA46-6BD4-7A08B2DCD8DC}"/>
              </a:ext>
            </a:extLst>
          </p:cNvPr>
          <p:cNvCxnSpPr>
            <a:cxnSpLocks/>
            <a:stCxn id="125" idx="0"/>
            <a:endCxn id="1072" idx="1"/>
          </p:cNvCxnSpPr>
          <p:nvPr/>
        </p:nvCxnSpPr>
        <p:spPr>
          <a:xfrm rot="5400000" flipH="1" flipV="1">
            <a:off x="6541797" y="3016901"/>
            <a:ext cx="92567" cy="231696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2" name="フローチャート: 処理 1261">
            <a:extLst>
              <a:ext uri="{FF2B5EF4-FFF2-40B4-BE49-F238E27FC236}">
                <a16:creationId xmlns:a16="http://schemas.microsoft.com/office/drawing/2014/main" id="{C924D18B-296E-088F-70F6-28A04EBE1BFF}"/>
              </a:ext>
            </a:extLst>
          </p:cNvPr>
          <p:cNvSpPr/>
          <p:nvPr/>
        </p:nvSpPr>
        <p:spPr>
          <a:xfrm>
            <a:off x="7512203" y="4595928"/>
            <a:ext cx="1080000" cy="3960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bIns="18000" rtlCol="0" anchor="ctr"/>
          <a:lstStyle/>
          <a:p>
            <a:r>
              <a:rPr kumimoji="1"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各領域フォルダに下記を追加</a:t>
            </a:r>
            <a:endParaRPr kumimoji="1" lang="en-US" altLang="ja-JP" sz="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kumimoji="1"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・請求書フォルダ</a:t>
            </a:r>
            <a:endParaRPr kumimoji="1" lang="en-US" altLang="ja-JP" sz="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kumimoji="1"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・関連書類フォルダ</a:t>
            </a:r>
          </a:p>
        </p:txBody>
      </p:sp>
      <p:cxnSp>
        <p:nvCxnSpPr>
          <p:cNvPr id="1269" name="コネクタ: カギ線 1268">
            <a:extLst>
              <a:ext uri="{FF2B5EF4-FFF2-40B4-BE49-F238E27FC236}">
                <a16:creationId xmlns:a16="http://schemas.microsoft.com/office/drawing/2014/main" id="{58F61342-C1E9-DFEB-2D94-79881F51A94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725656" y="4391591"/>
            <a:ext cx="206606" cy="204116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8" name="フローチャート: 処理 1277">
            <a:extLst>
              <a:ext uri="{FF2B5EF4-FFF2-40B4-BE49-F238E27FC236}">
                <a16:creationId xmlns:a16="http://schemas.microsoft.com/office/drawing/2014/main" id="{883CBD2D-138D-ECCF-7031-1CCF9420FB46}"/>
              </a:ext>
            </a:extLst>
          </p:cNvPr>
          <p:cNvSpPr/>
          <p:nvPr/>
        </p:nvSpPr>
        <p:spPr>
          <a:xfrm>
            <a:off x="7698369" y="1238179"/>
            <a:ext cx="576000" cy="311975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bIns="18000" rtlCol="0" anchor="ctr"/>
          <a:lstStyle/>
          <a:p>
            <a:pPr algn="ctr"/>
            <a:r>
              <a:rPr kumimoji="1" lang="en-US" altLang="ja-JP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OASYS</a:t>
            </a:r>
            <a:endParaRPr kumimoji="1" lang="ja-JP" altLang="en-US" sz="10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279" name="コネクタ: カギ線 1278">
            <a:extLst>
              <a:ext uri="{FF2B5EF4-FFF2-40B4-BE49-F238E27FC236}">
                <a16:creationId xmlns:a16="http://schemas.microsoft.com/office/drawing/2014/main" id="{06B28456-EF0D-2BF3-B7F6-2D3A3D8BE466}"/>
              </a:ext>
            </a:extLst>
          </p:cNvPr>
          <p:cNvCxnSpPr>
            <a:cxnSpLocks/>
            <a:stCxn id="93" idx="3"/>
            <a:endCxn id="1390" idx="3"/>
          </p:cNvCxnSpPr>
          <p:nvPr/>
        </p:nvCxnSpPr>
        <p:spPr>
          <a:xfrm>
            <a:off x="6772254" y="1643141"/>
            <a:ext cx="138238" cy="593345"/>
          </a:xfrm>
          <a:prstGeom prst="bentConnector3">
            <a:avLst>
              <a:gd name="adj1" fmla="val 265367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7" name="フローチャート: 処理 1286">
            <a:extLst>
              <a:ext uri="{FF2B5EF4-FFF2-40B4-BE49-F238E27FC236}">
                <a16:creationId xmlns:a16="http://schemas.microsoft.com/office/drawing/2014/main" id="{84C6295F-359E-97B4-4077-A316F61E4D95}"/>
              </a:ext>
            </a:extLst>
          </p:cNvPr>
          <p:cNvSpPr/>
          <p:nvPr/>
        </p:nvSpPr>
        <p:spPr>
          <a:xfrm>
            <a:off x="6187329" y="1190370"/>
            <a:ext cx="584986" cy="14554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18000" rtlCol="0" anchor="ctr"/>
          <a:lstStyle/>
          <a:p>
            <a:pPr algn="ctr"/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入力</a:t>
            </a:r>
          </a:p>
        </p:txBody>
      </p:sp>
      <p:cxnSp>
        <p:nvCxnSpPr>
          <p:cNvPr id="1288" name="コネクタ: カギ線 1287">
            <a:extLst>
              <a:ext uri="{FF2B5EF4-FFF2-40B4-BE49-F238E27FC236}">
                <a16:creationId xmlns:a16="http://schemas.microsoft.com/office/drawing/2014/main" id="{014DC946-5DA5-B666-7EEC-731E21AEA415}"/>
              </a:ext>
            </a:extLst>
          </p:cNvPr>
          <p:cNvCxnSpPr>
            <a:cxnSpLocks/>
            <a:stCxn id="1287" idx="3"/>
            <a:endCxn id="1390" idx="3"/>
          </p:cNvCxnSpPr>
          <p:nvPr/>
        </p:nvCxnSpPr>
        <p:spPr>
          <a:xfrm>
            <a:off x="6772315" y="1263140"/>
            <a:ext cx="138177" cy="973346"/>
          </a:xfrm>
          <a:prstGeom prst="bentConnector3">
            <a:avLst>
              <a:gd name="adj1" fmla="val 26544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3" name="コネクタ: カギ線 1292">
            <a:extLst>
              <a:ext uri="{FF2B5EF4-FFF2-40B4-BE49-F238E27FC236}">
                <a16:creationId xmlns:a16="http://schemas.microsoft.com/office/drawing/2014/main" id="{7B6E3F60-84E0-DD4A-2607-83C1B657BBC1}"/>
              </a:ext>
            </a:extLst>
          </p:cNvPr>
          <p:cNvCxnSpPr>
            <a:cxnSpLocks/>
            <a:stCxn id="83" idx="3"/>
            <a:endCxn id="1287" idx="1"/>
          </p:cNvCxnSpPr>
          <p:nvPr/>
        </p:nvCxnSpPr>
        <p:spPr>
          <a:xfrm flipV="1">
            <a:off x="5381071" y="1263140"/>
            <a:ext cx="806258" cy="147965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17" name="グループ化 1216">
            <a:extLst>
              <a:ext uri="{FF2B5EF4-FFF2-40B4-BE49-F238E27FC236}">
                <a16:creationId xmlns:a16="http://schemas.microsoft.com/office/drawing/2014/main" id="{971B051D-7512-214E-87BF-B81062942BBC}"/>
              </a:ext>
            </a:extLst>
          </p:cNvPr>
          <p:cNvGrpSpPr/>
          <p:nvPr/>
        </p:nvGrpSpPr>
        <p:grpSpPr>
          <a:xfrm>
            <a:off x="5341679" y="1170218"/>
            <a:ext cx="458779" cy="414998"/>
            <a:chOff x="3468177" y="1605487"/>
            <a:chExt cx="417072" cy="377271"/>
          </a:xfrm>
        </p:grpSpPr>
        <p:pic>
          <p:nvPicPr>
            <p:cNvPr id="1218" name="Picture 14" descr="GAS（Google Apps Script）を使ってみましょう | utelecon">
              <a:extLst>
                <a:ext uri="{FF2B5EF4-FFF2-40B4-BE49-F238E27FC236}">
                  <a16:creationId xmlns:a16="http://schemas.microsoft.com/office/drawing/2014/main" id="{384834F8-23FC-1E2C-0D19-8DF8A19743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7139" y="1719484"/>
              <a:ext cx="263274" cy="263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19" name="テキスト ボックス 1218">
              <a:extLst>
                <a:ext uri="{FF2B5EF4-FFF2-40B4-BE49-F238E27FC236}">
                  <a16:creationId xmlns:a16="http://schemas.microsoft.com/office/drawing/2014/main" id="{F05C7F83-083A-3E49-9A75-27AC969383E4}"/>
                </a:ext>
              </a:extLst>
            </p:cNvPr>
            <p:cNvSpPr txBox="1"/>
            <p:nvPr/>
          </p:nvSpPr>
          <p:spPr>
            <a:xfrm>
              <a:off x="3468177" y="1605487"/>
              <a:ext cx="417072" cy="181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GAS</a:t>
              </a:r>
              <a:r>
                <a:rPr kumimoji="1" lang="ja-JP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①</a:t>
              </a:r>
              <a:endPara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20C396A2-DFF3-AE90-FB88-9E63B76C80D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438920" y="944979"/>
            <a:ext cx="0" cy="911883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7" name="コネクタ: カギ線 1026">
            <a:extLst>
              <a:ext uri="{FF2B5EF4-FFF2-40B4-BE49-F238E27FC236}">
                <a16:creationId xmlns:a16="http://schemas.microsoft.com/office/drawing/2014/main" id="{242B9094-6629-B71B-EFE0-928E9036F320}"/>
              </a:ext>
            </a:extLst>
          </p:cNvPr>
          <p:cNvCxnSpPr>
            <a:cxnSpLocks/>
            <a:stCxn id="32" idx="3"/>
            <a:endCxn id="1025" idx="1"/>
          </p:cNvCxnSpPr>
          <p:nvPr/>
        </p:nvCxnSpPr>
        <p:spPr>
          <a:xfrm>
            <a:off x="5381071" y="3758074"/>
            <a:ext cx="606010" cy="1304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10" descr="PNGとSVGの Googleスプレッドシート カラーアイコン">
            <a:extLst>
              <a:ext uri="{FF2B5EF4-FFF2-40B4-BE49-F238E27FC236}">
                <a16:creationId xmlns:a16="http://schemas.microsoft.com/office/drawing/2014/main" id="{3FACF0AD-B37F-4A95-5841-FE0CC268DF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26" y="1013990"/>
            <a:ext cx="197275" cy="18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0" descr="PNGとSVGの Googleスプレッドシート カラーアイコン">
            <a:extLst>
              <a:ext uri="{FF2B5EF4-FFF2-40B4-BE49-F238E27FC236}">
                <a16:creationId xmlns:a16="http://schemas.microsoft.com/office/drawing/2014/main" id="{DCAC1581-AA5A-5B51-84DB-EA6C69572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26" y="1405661"/>
            <a:ext cx="197275" cy="18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5" name="コネクタ: カギ線 1044">
            <a:extLst>
              <a:ext uri="{FF2B5EF4-FFF2-40B4-BE49-F238E27FC236}">
                <a16:creationId xmlns:a16="http://schemas.microsoft.com/office/drawing/2014/main" id="{D10C37C7-DE48-B5BE-F064-1F38E228C586}"/>
              </a:ext>
            </a:extLst>
          </p:cNvPr>
          <p:cNvCxnSpPr>
            <a:cxnSpLocks/>
          </p:cNvCxnSpPr>
          <p:nvPr/>
        </p:nvCxnSpPr>
        <p:spPr>
          <a:xfrm>
            <a:off x="8220618" y="4390346"/>
            <a:ext cx="152793" cy="206606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1" name="コネクタ: カギ線 1050">
            <a:extLst>
              <a:ext uri="{FF2B5EF4-FFF2-40B4-BE49-F238E27FC236}">
                <a16:creationId xmlns:a16="http://schemas.microsoft.com/office/drawing/2014/main" id="{3E21355A-FD71-D209-28B0-496CF20C626D}"/>
              </a:ext>
            </a:extLst>
          </p:cNvPr>
          <p:cNvCxnSpPr>
            <a:cxnSpLocks/>
            <a:stCxn id="1262" idx="3"/>
            <a:endCxn id="1127" idx="2"/>
          </p:cNvCxnSpPr>
          <p:nvPr/>
        </p:nvCxnSpPr>
        <p:spPr>
          <a:xfrm flipV="1">
            <a:off x="8592203" y="4507531"/>
            <a:ext cx="241630" cy="286397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テキスト ボックス 157">
            <a:extLst>
              <a:ext uri="{FF2B5EF4-FFF2-40B4-BE49-F238E27FC236}">
                <a16:creationId xmlns:a16="http://schemas.microsoft.com/office/drawing/2014/main" id="{4DE16BC1-ABAF-8FA8-F4BF-B35598E43263}"/>
              </a:ext>
            </a:extLst>
          </p:cNvPr>
          <p:cNvSpPr txBox="1"/>
          <p:nvPr/>
        </p:nvSpPr>
        <p:spPr>
          <a:xfrm>
            <a:off x="-4239" y="999769"/>
            <a:ext cx="45397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メール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BtoB</a:t>
            </a:r>
          </a:p>
          <a:p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納付書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4F28CF37-21FA-F778-DDF2-289C324A9BB9}"/>
              </a:ext>
            </a:extLst>
          </p:cNvPr>
          <p:cNvSpPr/>
          <p:nvPr/>
        </p:nvSpPr>
        <p:spPr>
          <a:xfrm>
            <a:off x="4330028" y="444822"/>
            <a:ext cx="4318836" cy="505145"/>
          </a:xfrm>
          <a:prstGeom prst="flowChartProcess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rtlCol="0" anchor="t"/>
          <a:lstStyle/>
          <a:p>
            <a:pPr algn="ctr"/>
            <a:r>
              <a: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Google</a:t>
            </a:r>
          </a:p>
          <a:p>
            <a:pPr algn="ctr"/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ドライブ</a:t>
            </a:r>
          </a:p>
        </p:txBody>
      </p:sp>
      <p:sp>
        <p:nvSpPr>
          <p:cNvPr id="1161" name="フローチャート: 処理 1160">
            <a:extLst>
              <a:ext uri="{FF2B5EF4-FFF2-40B4-BE49-F238E27FC236}">
                <a16:creationId xmlns:a16="http://schemas.microsoft.com/office/drawing/2014/main" id="{0D9ADE83-1CEB-2914-1210-68258F6B121B}"/>
              </a:ext>
            </a:extLst>
          </p:cNvPr>
          <p:cNvSpPr/>
          <p:nvPr/>
        </p:nvSpPr>
        <p:spPr>
          <a:xfrm>
            <a:off x="4524593" y="576870"/>
            <a:ext cx="1008000" cy="311975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bIns="18000" rtlCol="0" anchor="ctr"/>
          <a:lstStyle/>
          <a:p>
            <a:pPr algn="ctr"/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見積書等格納フォルダ</a:t>
            </a:r>
            <a:r>
              <a: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(AppSheet</a:t>
            </a:r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連携</a:t>
            </a:r>
            <a:r>
              <a: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)</a:t>
            </a:r>
            <a:endParaRPr kumimoji="1" lang="ja-JP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04" name="フローチャート: 処理 1203">
            <a:extLst>
              <a:ext uri="{FF2B5EF4-FFF2-40B4-BE49-F238E27FC236}">
                <a16:creationId xmlns:a16="http://schemas.microsoft.com/office/drawing/2014/main" id="{40D9C7FA-0DCA-4662-E6FB-D3DDD7019B0A}"/>
              </a:ext>
            </a:extLst>
          </p:cNvPr>
          <p:cNvSpPr/>
          <p:nvPr/>
        </p:nvSpPr>
        <p:spPr>
          <a:xfrm>
            <a:off x="7643927" y="560252"/>
            <a:ext cx="856478" cy="311975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bIns="18000" rtlCol="0" anchor="ctr"/>
          <a:lstStyle/>
          <a:p>
            <a:pPr algn="ctr"/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各領域の見積書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格納フォルダ</a:t>
            </a:r>
          </a:p>
        </p:txBody>
      </p:sp>
      <p:cxnSp>
        <p:nvCxnSpPr>
          <p:cNvPr id="1205" name="コネクタ: カギ線 1204">
            <a:extLst>
              <a:ext uri="{FF2B5EF4-FFF2-40B4-BE49-F238E27FC236}">
                <a16:creationId xmlns:a16="http://schemas.microsoft.com/office/drawing/2014/main" id="{2C2E6390-8C62-91B0-EFE9-F938F3439B8F}"/>
              </a:ext>
            </a:extLst>
          </p:cNvPr>
          <p:cNvCxnSpPr>
            <a:cxnSpLocks/>
            <a:stCxn id="1161" idx="3"/>
            <a:endCxn id="1204" idx="1"/>
          </p:cNvCxnSpPr>
          <p:nvPr/>
        </p:nvCxnSpPr>
        <p:spPr>
          <a:xfrm flipV="1">
            <a:off x="5532593" y="716240"/>
            <a:ext cx="2111334" cy="16618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12">
            <a:extLst>
              <a:ext uri="{FF2B5EF4-FFF2-40B4-BE49-F238E27FC236}">
                <a16:creationId xmlns:a16="http://schemas.microsoft.com/office/drawing/2014/main" id="{91698F61-8761-95F8-4156-AB42CA102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092" y="482585"/>
            <a:ext cx="197275" cy="18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5D8E38D-C9F1-0DD9-97DE-770E561FB9A1}"/>
              </a:ext>
            </a:extLst>
          </p:cNvPr>
          <p:cNvGrpSpPr/>
          <p:nvPr/>
        </p:nvGrpSpPr>
        <p:grpSpPr>
          <a:xfrm>
            <a:off x="7011336" y="469322"/>
            <a:ext cx="458779" cy="414998"/>
            <a:chOff x="3468181" y="1605487"/>
            <a:chExt cx="417072" cy="377271"/>
          </a:xfrm>
        </p:grpSpPr>
        <p:pic>
          <p:nvPicPr>
            <p:cNvPr id="10" name="Picture 14" descr="GAS（Google Apps Script）を使ってみましょう | utelecon">
              <a:extLst>
                <a:ext uri="{FF2B5EF4-FFF2-40B4-BE49-F238E27FC236}">
                  <a16:creationId xmlns:a16="http://schemas.microsoft.com/office/drawing/2014/main" id="{780FE2B0-44E8-A8DB-2E7A-D27E3F5B48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7139" y="1719484"/>
              <a:ext cx="263274" cy="263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9D1B9695-CC31-CAC5-B863-1599386C1633}"/>
                </a:ext>
              </a:extLst>
            </p:cNvPr>
            <p:cNvSpPr txBox="1"/>
            <p:nvPr/>
          </p:nvSpPr>
          <p:spPr>
            <a:xfrm>
              <a:off x="3468181" y="1605487"/>
              <a:ext cx="417072" cy="181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GAS</a:t>
              </a:r>
              <a:r>
                <a:rPr kumimoji="1" lang="ja-JP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①</a:t>
              </a:r>
              <a:endPara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2" name="グループ化 71">
            <a:extLst>
              <a:ext uri="{FF2B5EF4-FFF2-40B4-BE49-F238E27FC236}">
                <a16:creationId xmlns:a16="http://schemas.microsoft.com/office/drawing/2014/main" id="{5B39D78A-719B-ACB5-47C3-E4886D5E50B5}"/>
              </a:ext>
            </a:extLst>
          </p:cNvPr>
          <p:cNvGrpSpPr/>
          <p:nvPr/>
        </p:nvGrpSpPr>
        <p:grpSpPr>
          <a:xfrm>
            <a:off x="6780752" y="4633130"/>
            <a:ext cx="609560" cy="220580"/>
            <a:chOff x="3547139" y="1719484"/>
            <a:chExt cx="737568" cy="266902"/>
          </a:xfrm>
        </p:grpSpPr>
        <p:pic>
          <p:nvPicPr>
            <p:cNvPr id="74" name="Picture 14" descr="GAS（Google Apps Script）を使ってみましょう | utelecon">
              <a:extLst>
                <a:ext uri="{FF2B5EF4-FFF2-40B4-BE49-F238E27FC236}">
                  <a16:creationId xmlns:a16="http://schemas.microsoft.com/office/drawing/2014/main" id="{DDC7BAB3-4423-690D-FA95-5DF7F4FDF4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7139" y="1719484"/>
              <a:ext cx="263274" cy="263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テキスト ボックス 75">
              <a:extLst>
                <a:ext uri="{FF2B5EF4-FFF2-40B4-BE49-F238E27FC236}">
                  <a16:creationId xmlns:a16="http://schemas.microsoft.com/office/drawing/2014/main" id="{576A1F57-8E8E-E76C-2EB4-8348DB8BD50D}"/>
                </a:ext>
              </a:extLst>
            </p:cNvPr>
            <p:cNvSpPr txBox="1"/>
            <p:nvPr/>
          </p:nvSpPr>
          <p:spPr>
            <a:xfrm>
              <a:off x="3729584" y="1744319"/>
              <a:ext cx="555123" cy="242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GAS</a:t>
              </a:r>
              <a:r>
                <a:rPr kumimoji="1" lang="ja-JP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③</a:t>
              </a:r>
              <a:endPara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pic>
        <p:nvPicPr>
          <p:cNvPr id="45" name="Picture 10" descr="PNGとSVGの Googleスプレッドシート カラーアイコン">
            <a:extLst>
              <a:ext uri="{FF2B5EF4-FFF2-40B4-BE49-F238E27FC236}">
                <a16:creationId xmlns:a16="http://schemas.microsoft.com/office/drawing/2014/main" id="{55DD5F86-7BEB-DD71-B180-9EFECAA23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1931" y="1845745"/>
            <a:ext cx="262573" cy="24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1" name="グループ化 100">
            <a:extLst>
              <a:ext uri="{FF2B5EF4-FFF2-40B4-BE49-F238E27FC236}">
                <a16:creationId xmlns:a16="http://schemas.microsoft.com/office/drawing/2014/main" id="{FFC5375C-C83B-D454-01C7-38B3DD1F59CC}"/>
              </a:ext>
            </a:extLst>
          </p:cNvPr>
          <p:cNvGrpSpPr/>
          <p:nvPr/>
        </p:nvGrpSpPr>
        <p:grpSpPr>
          <a:xfrm>
            <a:off x="6929424" y="1744270"/>
            <a:ext cx="458780" cy="358101"/>
            <a:chOff x="3427692" y="1719484"/>
            <a:chExt cx="555123" cy="433304"/>
          </a:xfrm>
        </p:grpSpPr>
        <p:pic>
          <p:nvPicPr>
            <p:cNvPr id="102" name="Picture 14" descr="GAS（Google Apps Script）を使ってみましょう | utelecon">
              <a:extLst>
                <a:ext uri="{FF2B5EF4-FFF2-40B4-BE49-F238E27FC236}">
                  <a16:creationId xmlns:a16="http://schemas.microsoft.com/office/drawing/2014/main" id="{B210E5E5-B5A0-5E0A-FDDD-2C9F91CB4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7139" y="1719484"/>
              <a:ext cx="263274" cy="263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3" name="テキスト ボックス 102">
              <a:extLst>
                <a:ext uri="{FF2B5EF4-FFF2-40B4-BE49-F238E27FC236}">
                  <a16:creationId xmlns:a16="http://schemas.microsoft.com/office/drawing/2014/main" id="{07907BD5-98B9-9B54-DBAC-D02FDB1F2F6E}"/>
                </a:ext>
              </a:extLst>
            </p:cNvPr>
            <p:cNvSpPr txBox="1"/>
            <p:nvPr/>
          </p:nvSpPr>
          <p:spPr>
            <a:xfrm>
              <a:off x="3427692" y="1910720"/>
              <a:ext cx="555123" cy="24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GAS</a:t>
              </a:r>
              <a:r>
                <a:rPr kumimoji="1" lang="ja-JP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②</a:t>
              </a:r>
              <a:endPara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282" name="テキスト ボックス 1281">
            <a:extLst>
              <a:ext uri="{FF2B5EF4-FFF2-40B4-BE49-F238E27FC236}">
                <a16:creationId xmlns:a16="http://schemas.microsoft.com/office/drawing/2014/main" id="{BDFDED41-7417-DB9A-03DE-C2FD9756973F}"/>
              </a:ext>
            </a:extLst>
          </p:cNvPr>
          <p:cNvSpPr txBox="1"/>
          <p:nvPr/>
        </p:nvSpPr>
        <p:spPr>
          <a:xfrm>
            <a:off x="7302798" y="129921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入力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064" name="Picture 6">
            <a:extLst>
              <a:ext uri="{FF2B5EF4-FFF2-40B4-BE49-F238E27FC236}">
                <a16:creationId xmlns:a16="http://schemas.microsoft.com/office/drawing/2014/main" id="{51059CCA-DDF2-F614-D424-18D0968FC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146" y="2768146"/>
            <a:ext cx="180545" cy="15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6" name="フローチャート: 処理 1065">
            <a:extLst>
              <a:ext uri="{FF2B5EF4-FFF2-40B4-BE49-F238E27FC236}">
                <a16:creationId xmlns:a16="http://schemas.microsoft.com/office/drawing/2014/main" id="{93ADF771-0F2E-424E-29BD-9FE9D406159A}"/>
              </a:ext>
            </a:extLst>
          </p:cNvPr>
          <p:cNvSpPr/>
          <p:nvPr/>
        </p:nvSpPr>
        <p:spPr>
          <a:xfrm>
            <a:off x="7496557" y="2960928"/>
            <a:ext cx="856479" cy="193713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18000" rtlCol="0" anchor="ctr"/>
          <a:lstStyle/>
          <a:p>
            <a:pPr algn="ctr"/>
            <a:r>
              <a: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XXX</a:t>
            </a:r>
          </a:p>
        </p:txBody>
      </p:sp>
      <p:sp>
        <p:nvSpPr>
          <p:cNvPr id="1072" name="フローチャート: 処理 1071">
            <a:extLst>
              <a:ext uri="{FF2B5EF4-FFF2-40B4-BE49-F238E27FC236}">
                <a16:creationId xmlns:a16="http://schemas.microsoft.com/office/drawing/2014/main" id="{6C7DEE55-C60A-28CB-59CC-83819003BC52}"/>
              </a:ext>
            </a:extLst>
          </p:cNvPr>
          <p:cNvSpPr/>
          <p:nvPr/>
        </p:nvSpPr>
        <p:spPr>
          <a:xfrm>
            <a:off x="6703928" y="3036762"/>
            <a:ext cx="288000" cy="99405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18000" rtlCol="0" anchor="ctr"/>
          <a:lstStyle/>
          <a:p>
            <a:pPr algn="ctr"/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資産</a:t>
            </a:r>
          </a:p>
        </p:txBody>
      </p:sp>
      <p:pic>
        <p:nvPicPr>
          <p:cNvPr id="1073" name="Picture 10" descr="PNGとSVGの Googleスプレッドシート カラーアイコン">
            <a:extLst>
              <a:ext uri="{FF2B5EF4-FFF2-40B4-BE49-F238E27FC236}">
                <a16:creationId xmlns:a16="http://schemas.microsoft.com/office/drawing/2014/main" id="{72A2096F-A069-FDCF-D7FE-820E252BA4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225" y="2790933"/>
            <a:ext cx="197275" cy="18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4" name="フローチャート: 処理 1093">
            <a:extLst>
              <a:ext uri="{FF2B5EF4-FFF2-40B4-BE49-F238E27FC236}">
                <a16:creationId xmlns:a16="http://schemas.microsoft.com/office/drawing/2014/main" id="{B898100A-FD9A-C897-AAD6-69160B6858F4}"/>
              </a:ext>
            </a:extLst>
          </p:cNvPr>
          <p:cNvSpPr/>
          <p:nvPr/>
        </p:nvSpPr>
        <p:spPr>
          <a:xfrm>
            <a:off x="6501144" y="3642182"/>
            <a:ext cx="486517" cy="234392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18000" rtlCol="0" anchor="ctr"/>
          <a:lstStyle/>
          <a:p>
            <a:pPr algn="ctr"/>
            <a:r>
              <a: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RPA</a:t>
            </a:r>
          </a:p>
          <a:p>
            <a:pPr algn="ctr"/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ツール</a:t>
            </a:r>
          </a:p>
        </p:txBody>
      </p:sp>
      <p:cxnSp>
        <p:nvCxnSpPr>
          <p:cNvPr id="1101" name="コネクタ: カギ線 1100">
            <a:extLst>
              <a:ext uri="{FF2B5EF4-FFF2-40B4-BE49-F238E27FC236}">
                <a16:creationId xmlns:a16="http://schemas.microsoft.com/office/drawing/2014/main" id="{ED2C23B4-447A-7287-42D2-1F31B815483F}"/>
              </a:ext>
            </a:extLst>
          </p:cNvPr>
          <p:cNvCxnSpPr>
            <a:cxnSpLocks/>
            <a:stCxn id="1111" idx="3"/>
            <a:endCxn id="30" idx="0"/>
          </p:cNvCxnSpPr>
          <p:nvPr/>
        </p:nvCxnSpPr>
        <p:spPr>
          <a:xfrm>
            <a:off x="8436957" y="3419837"/>
            <a:ext cx="390527" cy="285028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9" name="矢印: 下 1108">
            <a:extLst>
              <a:ext uri="{FF2B5EF4-FFF2-40B4-BE49-F238E27FC236}">
                <a16:creationId xmlns:a16="http://schemas.microsoft.com/office/drawing/2014/main" id="{388C3853-00BE-64A7-49B7-773E964C5643}"/>
              </a:ext>
            </a:extLst>
          </p:cNvPr>
          <p:cNvSpPr/>
          <p:nvPr/>
        </p:nvSpPr>
        <p:spPr>
          <a:xfrm rot="16200000">
            <a:off x="6771914" y="3033064"/>
            <a:ext cx="956710" cy="242736"/>
          </a:xfrm>
          <a:prstGeom prst="downArrow">
            <a:avLst>
              <a:gd name="adj1" fmla="val 58867"/>
              <a:gd name="adj2" fmla="val 50000"/>
            </a:avLst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110" name="テキスト ボックス 1109">
            <a:extLst>
              <a:ext uri="{FF2B5EF4-FFF2-40B4-BE49-F238E27FC236}">
                <a16:creationId xmlns:a16="http://schemas.microsoft.com/office/drawing/2014/main" id="{C805176C-6FF9-8115-EF2B-1C78C0A324D2}"/>
              </a:ext>
            </a:extLst>
          </p:cNvPr>
          <p:cNvSpPr txBox="1"/>
          <p:nvPr/>
        </p:nvSpPr>
        <p:spPr>
          <a:xfrm>
            <a:off x="7077415" y="3015746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手動</a:t>
            </a:r>
            <a:endParaRPr kumimoji="1" lang="en-US" altLang="ja-JP" sz="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kumimoji="1"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転記</a:t>
            </a:r>
            <a:endParaRPr kumimoji="1" lang="en-US" altLang="ja-JP" sz="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111" name="フローチャート: 処理 1110">
            <a:extLst>
              <a:ext uri="{FF2B5EF4-FFF2-40B4-BE49-F238E27FC236}">
                <a16:creationId xmlns:a16="http://schemas.microsoft.com/office/drawing/2014/main" id="{5E9DA808-AF7F-16DA-1516-B5E90776E633}"/>
              </a:ext>
            </a:extLst>
          </p:cNvPr>
          <p:cNvSpPr/>
          <p:nvPr/>
        </p:nvSpPr>
        <p:spPr>
          <a:xfrm>
            <a:off x="7421883" y="3226448"/>
            <a:ext cx="1015074" cy="386777"/>
          </a:xfrm>
          <a:prstGeom prst="flowChartProcess">
            <a:avLst/>
          </a:prstGeom>
          <a:solidFill>
            <a:srgbClr val="5AD49D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RPAFMT</a:t>
            </a:r>
          </a:p>
        </p:txBody>
      </p:sp>
      <p:pic>
        <p:nvPicPr>
          <p:cNvPr id="1112" name="Picture 6">
            <a:extLst>
              <a:ext uri="{FF2B5EF4-FFF2-40B4-BE49-F238E27FC236}">
                <a16:creationId xmlns:a16="http://schemas.microsoft.com/office/drawing/2014/main" id="{5DB7C547-5DBB-ED12-06ED-538954B6B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5454" y="3202135"/>
            <a:ext cx="180545" cy="157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8" name="コネクタ: カギ線 1157">
            <a:extLst>
              <a:ext uri="{FF2B5EF4-FFF2-40B4-BE49-F238E27FC236}">
                <a16:creationId xmlns:a16="http://schemas.microsoft.com/office/drawing/2014/main" id="{35B6B84F-E442-8767-A78C-272C467FFF2D}"/>
              </a:ext>
            </a:extLst>
          </p:cNvPr>
          <p:cNvCxnSpPr>
            <a:cxnSpLocks/>
            <a:endCxn id="1161" idx="1"/>
          </p:cNvCxnSpPr>
          <p:nvPr/>
        </p:nvCxnSpPr>
        <p:spPr>
          <a:xfrm flipV="1">
            <a:off x="3002220" y="732858"/>
            <a:ext cx="1522373" cy="679006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7" name="フローチャート: 処理 1126">
            <a:extLst>
              <a:ext uri="{FF2B5EF4-FFF2-40B4-BE49-F238E27FC236}">
                <a16:creationId xmlns:a16="http://schemas.microsoft.com/office/drawing/2014/main" id="{C0B64F6F-9944-D78F-2D37-6062BA6D9988}"/>
              </a:ext>
            </a:extLst>
          </p:cNvPr>
          <p:cNvSpPr/>
          <p:nvPr/>
        </p:nvSpPr>
        <p:spPr>
          <a:xfrm>
            <a:off x="8572015" y="4249700"/>
            <a:ext cx="523636" cy="257831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bIns="18000" rtlCol="0" anchor="ctr"/>
          <a:lstStyle/>
          <a:p>
            <a:pPr algn="ctr"/>
            <a:r>
              <a: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BPS</a:t>
            </a:r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共有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フォルダ</a:t>
            </a:r>
          </a:p>
        </p:txBody>
      </p:sp>
      <p:cxnSp>
        <p:nvCxnSpPr>
          <p:cNvPr id="1132" name="コネクタ: カギ線 1131">
            <a:extLst>
              <a:ext uri="{FF2B5EF4-FFF2-40B4-BE49-F238E27FC236}">
                <a16:creationId xmlns:a16="http://schemas.microsoft.com/office/drawing/2014/main" id="{DA91468B-CA39-9931-92BE-B3AC0C0D6DB8}"/>
              </a:ext>
            </a:extLst>
          </p:cNvPr>
          <p:cNvCxnSpPr>
            <a:cxnSpLocks/>
            <a:stCxn id="1127" idx="0"/>
            <a:endCxn id="30" idx="2"/>
          </p:cNvCxnSpPr>
          <p:nvPr/>
        </p:nvCxnSpPr>
        <p:spPr>
          <a:xfrm rot="16200000" flipV="1">
            <a:off x="8664784" y="4080650"/>
            <a:ext cx="331751" cy="6349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0" name="グループ化 1139">
            <a:extLst>
              <a:ext uri="{FF2B5EF4-FFF2-40B4-BE49-F238E27FC236}">
                <a16:creationId xmlns:a16="http://schemas.microsoft.com/office/drawing/2014/main" id="{1CD0350C-35C3-D46E-A930-427039125EDA}"/>
              </a:ext>
            </a:extLst>
          </p:cNvPr>
          <p:cNvGrpSpPr/>
          <p:nvPr/>
        </p:nvGrpSpPr>
        <p:grpSpPr>
          <a:xfrm>
            <a:off x="7887350" y="4153361"/>
            <a:ext cx="458780" cy="397758"/>
            <a:chOff x="3498013" y="1621160"/>
            <a:chExt cx="417073" cy="361598"/>
          </a:xfrm>
        </p:grpSpPr>
        <p:pic>
          <p:nvPicPr>
            <p:cNvPr id="1141" name="Picture 14" descr="GAS（Google Apps Script）を使ってみましょう | utelecon">
              <a:extLst>
                <a:ext uri="{FF2B5EF4-FFF2-40B4-BE49-F238E27FC236}">
                  <a16:creationId xmlns:a16="http://schemas.microsoft.com/office/drawing/2014/main" id="{78EA7FE7-7119-3413-1A94-463C177F2AD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7139" y="1719484"/>
              <a:ext cx="263274" cy="263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42" name="テキスト ボックス 1141">
              <a:extLst>
                <a:ext uri="{FF2B5EF4-FFF2-40B4-BE49-F238E27FC236}">
                  <a16:creationId xmlns:a16="http://schemas.microsoft.com/office/drawing/2014/main" id="{CA38EC76-646E-A505-4D3B-08B8906D3D01}"/>
                </a:ext>
              </a:extLst>
            </p:cNvPr>
            <p:cNvSpPr txBox="1"/>
            <p:nvPr/>
          </p:nvSpPr>
          <p:spPr>
            <a:xfrm>
              <a:off x="3498013" y="1621160"/>
              <a:ext cx="417073" cy="1818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GAS</a:t>
              </a:r>
              <a:r>
                <a:rPr kumimoji="1" lang="ja-JP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④</a:t>
              </a:r>
              <a:endPara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45" name="フローチャート: 処理 1144">
            <a:extLst>
              <a:ext uri="{FF2B5EF4-FFF2-40B4-BE49-F238E27FC236}">
                <a16:creationId xmlns:a16="http://schemas.microsoft.com/office/drawing/2014/main" id="{4F388429-1EDA-A1A1-FCA8-B80EAE145440}"/>
              </a:ext>
            </a:extLst>
          </p:cNvPr>
          <p:cNvSpPr/>
          <p:nvPr/>
        </p:nvSpPr>
        <p:spPr>
          <a:xfrm>
            <a:off x="7496556" y="3379803"/>
            <a:ext cx="856479" cy="193713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18000" rtlCol="0" anchor="ctr"/>
          <a:lstStyle/>
          <a:p>
            <a:pPr algn="ctr"/>
            <a:r>
              <a:rPr kumimoji="1"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一括登録添付用</a:t>
            </a:r>
            <a:endParaRPr kumimoji="1" lang="en-US" altLang="ja-JP" sz="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kumimoji="1"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（経費</a:t>
            </a:r>
            <a:r>
              <a:rPr kumimoji="1" lang="en-US" altLang="ja-JP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/</a:t>
            </a:r>
            <a:r>
              <a:rPr kumimoji="1"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原価）</a:t>
            </a:r>
          </a:p>
        </p:txBody>
      </p:sp>
      <p:sp>
        <p:nvSpPr>
          <p:cNvPr id="1170" name="フローチャート: 処理 1169">
            <a:extLst>
              <a:ext uri="{FF2B5EF4-FFF2-40B4-BE49-F238E27FC236}">
                <a16:creationId xmlns:a16="http://schemas.microsoft.com/office/drawing/2014/main" id="{20562EFF-1CFF-5BC5-9E03-20E23E9BAC1F}"/>
              </a:ext>
            </a:extLst>
          </p:cNvPr>
          <p:cNvSpPr/>
          <p:nvPr/>
        </p:nvSpPr>
        <p:spPr>
          <a:xfrm>
            <a:off x="8611105" y="2922084"/>
            <a:ext cx="432757" cy="213084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18000" rtlCol="0" anchor="ctr"/>
          <a:lstStyle/>
          <a:p>
            <a:pPr algn="ctr"/>
            <a:r>
              <a:rPr kumimoji="1" lang="en-US" altLang="ja-JP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Neko</a:t>
            </a:r>
            <a:endParaRPr kumimoji="1" lang="ja-JP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171" name="コネクタ: カギ線 1170">
            <a:extLst>
              <a:ext uri="{FF2B5EF4-FFF2-40B4-BE49-F238E27FC236}">
                <a16:creationId xmlns:a16="http://schemas.microsoft.com/office/drawing/2014/main" id="{1F4CFA5F-4DE6-AA30-FF17-2A19BFE196EE}"/>
              </a:ext>
            </a:extLst>
          </p:cNvPr>
          <p:cNvCxnSpPr>
            <a:cxnSpLocks/>
            <a:stCxn id="1065" idx="3"/>
            <a:endCxn id="1170" idx="1"/>
          </p:cNvCxnSpPr>
          <p:nvPr/>
        </p:nvCxnSpPr>
        <p:spPr>
          <a:xfrm>
            <a:off x="8436957" y="2980977"/>
            <a:ext cx="174148" cy="47649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08A74A0D-8921-C85D-35E6-E46AAA346242}"/>
              </a:ext>
            </a:extLst>
          </p:cNvPr>
          <p:cNvSpPr txBox="1"/>
          <p:nvPr/>
        </p:nvSpPr>
        <p:spPr>
          <a:xfrm>
            <a:off x="4127278" y="1255740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書込み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8D2A70CB-BFFB-6326-F77C-0636B8B1AA18}"/>
              </a:ext>
            </a:extLst>
          </p:cNvPr>
          <p:cNvSpPr txBox="1"/>
          <p:nvPr/>
        </p:nvSpPr>
        <p:spPr>
          <a:xfrm>
            <a:off x="4127278" y="564206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格納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75" name="テキスト ボックス 1274">
            <a:extLst>
              <a:ext uri="{FF2B5EF4-FFF2-40B4-BE49-F238E27FC236}">
                <a16:creationId xmlns:a16="http://schemas.microsoft.com/office/drawing/2014/main" id="{5A323F97-5E3E-EDBF-1F0D-D29305392724}"/>
              </a:ext>
            </a:extLst>
          </p:cNvPr>
          <p:cNvSpPr txBox="1"/>
          <p:nvPr/>
        </p:nvSpPr>
        <p:spPr>
          <a:xfrm>
            <a:off x="4127278" y="4617394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格納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16" name="フローチャート: 処理 1215">
            <a:extLst>
              <a:ext uri="{FF2B5EF4-FFF2-40B4-BE49-F238E27FC236}">
                <a16:creationId xmlns:a16="http://schemas.microsoft.com/office/drawing/2014/main" id="{E36240AC-48FE-68A3-89A7-983FF5B9AE79}"/>
              </a:ext>
            </a:extLst>
          </p:cNvPr>
          <p:cNvSpPr/>
          <p:nvPr/>
        </p:nvSpPr>
        <p:spPr>
          <a:xfrm>
            <a:off x="913589" y="4679447"/>
            <a:ext cx="1228239" cy="357025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AppSheet</a:t>
            </a:r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権限管理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221" name="フローチャート: 処理 1220">
            <a:extLst>
              <a:ext uri="{FF2B5EF4-FFF2-40B4-BE49-F238E27FC236}">
                <a16:creationId xmlns:a16="http://schemas.microsoft.com/office/drawing/2014/main" id="{9C8A628E-7896-04F4-E724-57B4B262AB30}"/>
              </a:ext>
            </a:extLst>
          </p:cNvPr>
          <p:cNvSpPr/>
          <p:nvPr/>
        </p:nvSpPr>
        <p:spPr>
          <a:xfrm>
            <a:off x="1247618" y="4851910"/>
            <a:ext cx="584986" cy="14554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部門</a:t>
            </a:r>
          </a:p>
        </p:txBody>
      </p:sp>
      <p:pic>
        <p:nvPicPr>
          <p:cNvPr id="1222" name="Picture 10" descr="PNGとSVGの Googleスプレッドシート カラーアイコン">
            <a:extLst>
              <a:ext uri="{FF2B5EF4-FFF2-40B4-BE49-F238E27FC236}">
                <a16:creationId xmlns:a16="http://schemas.microsoft.com/office/drawing/2014/main" id="{D09D60FF-E216-629A-6B0F-7EADDC9B8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876" y="4687200"/>
            <a:ext cx="197275" cy="185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43" name="矢印: 下 1242">
            <a:extLst>
              <a:ext uri="{FF2B5EF4-FFF2-40B4-BE49-F238E27FC236}">
                <a16:creationId xmlns:a16="http://schemas.microsoft.com/office/drawing/2014/main" id="{7448000C-07D5-D77E-9CDD-2BBAF58B876B}"/>
              </a:ext>
            </a:extLst>
          </p:cNvPr>
          <p:cNvSpPr/>
          <p:nvPr/>
        </p:nvSpPr>
        <p:spPr>
          <a:xfrm rot="16200000">
            <a:off x="518823" y="1888986"/>
            <a:ext cx="718790" cy="242736"/>
          </a:xfrm>
          <a:prstGeom prst="downArrow">
            <a:avLst>
              <a:gd name="adj1" fmla="val 58867"/>
              <a:gd name="adj2" fmla="val 50000"/>
            </a:avLst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245" name="テキスト ボックス 1244">
            <a:extLst>
              <a:ext uri="{FF2B5EF4-FFF2-40B4-BE49-F238E27FC236}">
                <a16:creationId xmlns:a16="http://schemas.microsoft.com/office/drawing/2014/main" id="{3EF93D2E-02E1-05BB-654A-C736C9DEB205}"/>
              </a:ext>
            </a:extLst>
          </p:cNvPr>
          <p:cNvSpPr txBox="1"/>
          <p:nvPr/>
        </p:nvSpPr>
        <p:spPr>
          <a:xfrm>
            <a:off x="694194" y="1908761"/>
            <a:ext cx="364202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入力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246" name="直線矢印コネクタ 1245">
            <a:extLst>
              <a:ext uri="{FF2B5EF4-FFF2-40B4-BE49-F238E27FC236}">
                <a16:creationId xmlns:a16="http://schemas.microsoft.com/office/drawing/2014/main" id="{7E6174D4-D587-59F0-B5E4-EED0C52B5636}"/>
              </a:ext>
            </a:extLst>
          </p:cNvPr>
          <p:cNvCxnSpPr>
            <a:cxnSpLocks/>
          </p:cNvCxnSpPr>
          <p:nvPr/>
        </p:nvCxnSpPr>
        <p:spPr>
          <a:xfrm>
            <a:off x="5484088" y="138817"/>
            <a:ext cx="360000" cy="0"/>
          </a:xfrm>
          <a:prstGeom prst="straightConnector1">
            <a:avLst/>
          </a:prstGeom>
          <a:ln w="3175">
            <a:solidFill>
              <a:schemeClr val="accent1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9" name="テキスト ボックス 1248">
            <a:extLst>
              <a:ext uri="{FF2B5EF4-FFF2-40B4-BE49-F238E27FC236}">
                <a16:creationId xmlns:a16="http://schemas.microsoft.com/office/drawing/2014/main" id="{3D73CA2C-57D9-EA71-860D-09A2A434AE4D}"/>
              </a:ext>
            </a:extLst>
          </p:cNvPr>
          <p:cNvSpPr txBox="1"/>
          <p:nvPr/>
        </p:nvSpPr>
        <p:spPr>
          <a:xfrm>
            <a:off x="5947975" y="54183"/>
            <a:ext cx="54373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画面遷移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250" name="直線矢印コネクタ 1249">
            <a:extLst>
              <a:ext uri="{FF2B5EF4-FFF2-40B4-BE49-F238E27FC236}">
                <a16:creationId xmlns:a16="http://schemas.microsoft.com/office/drawing/2014/main" id="{12C3D2A1-E6CE-CFCA-81B0-7374A82CA4F4}"/>
              </a:ext>
            </a:extLst>
          </p:cNvPr>
          <p:cNvCxnSpPr>
            <a:cxnSpLocks/>
          </p:cNvCxnSpPr>
          <p:nvPr/>
        </p:nvCxnSpPr>
        <p:spPr>
          <a:xfrm>
            <a:off x="5493487" y="309391"/>
            <a:ext cx="360000" cy="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2" name="テキスト ボックス 1251">
            <a:extLst>
              <a:ext uri="{FF2B5EF4-FFF2-40B4-BE49-F238E27FC236}">
                <a16:creationId xmlns:a16="http://schemas.microsoft.com/office/drawing/2014/main" id="{FF827748-82FE-DF1A-58AC-AD6A3711EF0C}"/>
              </a:ext>
            </a:extLst>
          </p:cNvPr>
          <p:cNvSpPr txBox="1"/>
          <p:nvPr/>
        </p:nvSpPr>
        <p:spPr>
          <a:xfrm>
            <a:off x="5947975" y="225846"/>
            <a:ext cx="72327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データの流れ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368" name="コネクタ: カギ線 1367">
            <a:extLst>
              <a:ext uri="{FF2B5EF4-FFF2-40B4-BE49-F238E27FC236}">
                <a16:creationId xmlns:a16="http://schemas.microsoft.com/office/drawing/2014/main" id="{970F7F51-6AB5-D63A-7B02-3F5684181DBB}"/>
              </a:ext>
            </a:extLst>
          </p:cNvPr>
          <p:cNvCxnSpPr>
            <a:cxnSpLocks/>
            <a:stCxn id="84" idx="3"/>
            <a:endCxn id="32" idx="1"/>
          </p:cNvCxnSpPr>
          <p:nvPr/>
        </p:nvCxnSpPr>
        <p:spPr>
          <a:xfrm>
            <a:off x="3002220" y="2493084"/>
            <a:ext cx="1522373" cy="126499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1" name="コネクタ: カギ線 1370">
            <a:extLst>
              <a:ext uri="{FF2B5EF4-FFF2-40B4-BE49-F238E27FC236}">
                <a16:creationId xmlns:a16="http://schemas.microsoft.com/office/drawing/2014/main" id="{C563F20B-CDC3-1611-2B5F-F90795A06208}"/>
              </a:ext>
            </a:extLst>
          </p:cNvPr>
          <p:cNvCxnSpPr>
            <a:cxnSpLocks/>
            <a:stCxn id="100" idx="3"/>
            <a:endCxn id="68" idx="1"/>
          </p:cNvCxnSpPr>
          <p:nvPr/>
        </p:nvCxnSpPr>
        <p:spPr>
          <a:xfrm>
            <a:off x="3002220" y="2260640"/>
            <a:ext cx="1522373" cy="2516677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6" name="フローチャート: 処理 1385">
            <a:extLst>
              <a:ext uri="{FF2B5EF4-FFF2-40B4-BE49-F238E27FC236}">
                <a16:creationId xmlns:a16="http://schemas.microsoft.com/office/drawing/2014/main" id="{C60501CE-3210-E8E0-02B0-73E6DEEDCEF0}"/>
              </a:ext>
            </a:extLst>
          </p:cNvPr>
          <p:cNvSpPr/>
          <p:nvPr/>
        </p:nvSpPr>
        <p:spPr>
          <a:xfrm>
            <a:off x="4531107" y="1535957"/>
            <a:ext cx="856478" cy="1800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bIns="18000" rtlCol="0" anchor="ctr"/>
          <a:lstStyle/>
          <a:p>
            <a:pPr algn="ctr"/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予実</a:t>
            </a:r>
          </a:p>
        </p:txBody>
      </p:sp>
      <p:sp>
        <p:nvSpPr>
          <p:cNvPr id="1390" name="フローチャート: 処理 1389">
            <a:extLst>
              <a:ext uri="{FF2B5EF4-FFF2-40B4-BE49-F238E27FC236}">
                <a16:creationId xmlns:a16="http://schemas.microsoft.com/office/drawing/2014/main" id="{4ED32CA2-1E87-787E-D486-4F99EC16E4DA}"/>
              </a:ext>
            </a:extLst>
          </p:cNvPr>
          <p:cNvSpPr/>
          <p:nvPr/>
        </p:nvSpPr>
        <p:spPr>
          <a:xfrm>
            <a:off x="6054014" y="2146486"/>
            <a:ext cx="856478" cy="1800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bIns="18000" rtlCol="0" anchor="ctr"/>
          <a:lstStyle/>
          <a:p>
            <a:pPr algn="ctr"/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支払予定データ</a:t>
            </a:r>
          </a:p>
        </p:txBody>
      </p:sp>
      <p:sp>
        <p:nvSpPr>
          <p:cNvPr id="1431" name="フローチャート: 処理 1430">
            <a:extLst>
              <a:ext uri="{FF2B5EF4-FFF2-40B4-BE49-F238E27FC236}">
                <a16:creationId xmlns:a16="http://schemas.microsoft.com/office/drawing/2014/main" id="{14B82E68-4184-1C88-1AA4-5AA59C76AC97}"/>
              </a:ext>
            </a:extLst>
          </p:cNvPr>
          <p:cNvSpPr/>
          <p:nvPr/>
        </p:nvSpPr>
        <p:spPr>
          <a:xfrm>
            <a:off x="6039172" y="4184658"/>
            <a:ext cx="841527" cy="383435"/>
          </a:xfrm>
          <a:prstGeom prst="flowChartProcess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53" name="グループ化 52">
            <a:extLst>
              <a:ext uri="{FF2B5EF4-FFF2-40B4-BE49-F238E27FC236}">
                <a16:creationId xmlns:a16="http://schemas.microsoft.com/office/drawing/2014/main" id="{97D7C2C3-DFF5-CFA3-8261-2BC032F82D83}"/>
              </a:ext>
            </a:extLst>
          </p:cNvPr>
          <p:cNvGrpSpPr/>
          <p:nvPr/>
        </p:nvGrpSpPr>
        <p:grpSpPr>
          <a:xfrm>
            <a:off x="6098191" y="4286150"/>
            <a:ext cx="732231" cy="191770"/>
            <a:chOff x="6098191" y="4292500"/>
            <a:chExt cx="732231" cy="191770"/>
          </a:xfrm>
        </p:grpSpPr>
        <p:sp>
          <p:nvSpPr>
            <p:cNvPr id="1434" name="四角形: 角を丸くする 1433">
              <a:extLst>
                <a:ext uri="{FF2B5EF4-FFF2-40B4-BE49-F238E27FC236}">
                  <a16:creationId xmlns:a16="http://schemas.microsoft.com/office/drawing/2014/main" id="{D4E51126-5994-8515-0D4F-360D6AEAD71B}"/>
                </a:ext>
              </a:extLst>
            </p:cNvPr>
            <p:cNvSpPr/>
            <p:nvPr/>
          </p:nvSpPr>
          <p:spPr>
            <a:xfrm>
              <a:off x="6098191" y="4292500"/>
              <a:ext cx="732231" cy="191770"/>
            </a:xfrm>
            <a:prstGeom prst="roundRect">
              <a:avLst/>
            </a:prstGeom>
            <a:noFill/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kumimoji="1" lang="ja-JP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　生成</a:t>
              </a:r>
              <a:r>
                <a:rPr kumimoji="1" lang="en-US" altLang="ja-JP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AI</a:t>
              </a:r>
              <a:endPara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  <p:pic>
          <p:nvPicPr>
            <p:cNvPr id="1435" name="Picture 2" descr="Google GeminiのAndroid - UptodownからAPKをダウンロードしよう">
              <a:extLst>
                <a:ext uri="{FF2B5EF4-FFF2-40B4-BE49-F238E27FC236}">
                  <a16:creationId xmlns:a16="http://schemas.microsoft.com/office/drawing/2014/main" id="{7777D762-16EB-B164-3B7E-45826E150A4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87633" y="4308842"/>
              <a:ext cx="159840" cy="1502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36" name="矢印: 折線 1435">
            <a:extLst>
              <a:ext uri="{FF2B5EF4-FFF2-40B4-BE49-F238E27FC236}">
                <a16:creationId xmlns:a16="http://schemas.microsoft.com/office/drawing/2014/main" id="{E4EE3C2E-E6A5-EC55-10EF-DF0A7AD97E5A}"/>
              </a:ext>
            </a:extLst>
          </p:cNvPr>
          <p:cNvSpPr/>
          <p:nvPr/>
        </p:nvSpPr>
        <p:spPr>
          <a:xfrm flipV="1">
            <a:off x="5875924" y="3996880"/>
            <a:ext cx="186570" cy="418289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0597"/>
            </a:avLst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437" name="矢印: 折線 1436">
            <a:extLst>
              <a:ext uri="{FF2B5EF4-FFF2-40B4-BE49-F238E27FC236}">
                <a16:creationId xmlns:a16="http://schemas.microsoft.com/office/drawing/2014/main" id="{15D994AE-7D57-0347-D78D-3039BF775053}"/>
              </a:ext>
            </a:extLst>
          </p:cNvPr>
          <p:cNvSpPr/>
          <p:nvPr/>
        </p:nvSpPr>
        <p:spPr>
          <a:xfrm rot="16200000" flipV="1">
            <a:off x="6777313" y="4101480"/>
            <a:ext cx="418235" cy="190095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20597"/>
            </a:avLst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438" name="テキスト ボックス 1437">
            <a:extLst>
              <a:ext uri="{FF2B5EF4-FFF2-40B4-BE49-F238E27FC236}">
                <a16:creationId xmlns:a16="http://schemas.microsoft.com/office/drawing/2014/main" id="{D64E438C-4CDC-0060-9DE4-5597BBF71994}"/>
              </a:ext>
            </a:extLst>
          </p:cNvPr>
          <p:cNvSpPr txBox="1"/>
          <p:nvPr/>
        </p:nvSpPr>
        <p:spPr>
          <a:xfrm>
            <a:off x="5736660" y="410258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手動</a:t>
            </a:r>
            <a:endParaRPr kumimoji="1" lang="en-US" altLang="ja-JP" sz="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kumimoji="1"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転記</a:t>
            </a:r>
            <a:endParaRPr kumimoji="1" lang="en-US" altLang="ja-JP" sz="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39" name="テキスト ボックス 1438">
            <a:extLst>
              <a:ext uri="{FF2B5EF4-FFF2-40B4-BE49-F238E27FC236}">
                <a16:creationId xmlns:a16="http://schemas.microsoft.com/office/drawing/2014/main" id="{7F93C74B-29A3-75B9-B29B-09C4B4D9C354}"/>
              </a:ext>
            </a:extLst>
          </p:cNvPr>
          <p:cNvSpPr txBox="1"/>
          <p:nvPr/>
        </p:nvSpPr>
        <p:spPr>
          <a:xfrm>
            <a:off x="6875389" y="4102587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手動</a:t>
            </a:r>
            <a:endParaRPr kumimoji="1" lang="en-US" altLang="ja-JP" sz="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kumimoji="1"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転記</a:t>
            </a:r>
            <a:endParaRPr kumimoji="1" lang="en-US" altLang="ja-JP" sz="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75" name="テキスト ボックス 1474">
            <a:extLst>
              <a:ext uri="{FF2B5EF4-FFF2-40B4-BE49-F238E27FC236}">
                <a16:creationId xmlns:a16="http://schemas.microsoft.com/office/drawing/2014/main" id="{A99B46AE-A737-3820-1A0A-4E743FDB0B0A}"/>
              </a:ext>
            </a:extLst>
          </p:cNvPr>
          <p:cNvSpPr txBox="1"/>
          <p:nvPr/>
        </p:nvSpPr>
        <p:spPr>
          <a:xfrm>
            <a:off x="6173580" y="2803841"/>
            <a:ext cx="3385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手動</a:t>
            </a:r>
            <a:endParaRPr kumimoji="1" lang="en-US" altLang="ja-JP" sz="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kumimoji="1"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修正</a:t>
            </a:r>
            <a:endParaRPr kumimoji="1" lang="en-US" altLang="ja-JP" sz="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476" name="矢印: 下 1475">
            <a:extLst>
              <a:ext uri="{FF2B5EF4-FFF2-40B4-BE49-F238E27FC236}">
                <a16:creationId xmlns:a16="http://schemas.microsoft.com/office/drawing/2014/main" id="{CF96C9B8-86FD-7F4E-A223-AA1F24EDAAC3}"/>
              </a:ext>
            </a:extLst>
          </p:cNvPr>
          <p:cNvSpPr/>
          <p:nvPr/>
        </p:nvSpPr>
        <p:spPr>
          <a:xfrm rot="5400000" flipH="1">
            <a:off x="7082094" y="3695334"/>
            <a:ext cx="304837" cy="200608"/>
          </a:xfrm>
          <a:prstGeom prst="downArrow">
            <a:avLst>
              <a:gd name="adj1" fmla="val 58867"/>
              <a:gd name="adj2" fmla="val 50000"/>
            </a:avLst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1477" name="テキスト ボックス 1476">
            <a:extLst>
              <a:ext uri="{FF2B5EF4-FFF2-40B4-BE49-F238E27FC236}">
                <a16:creationId xmlns:a16="http://schemas.microsoft.com/office/drawing/2014/main" id="{0EA3BA25-8FD4-7D19-0376-00670D85FB85}"/>
              </a:ext>
            </a:extLst>
          </p:cNvPr>
          <p:cNvSpPr txBox="1"/>
          <p:nvPr/>
        </p:nvSpPr>
        <p:spPr>
          <a:xfrm>
            <a:off x="6989499" y="3682210"/>
            <a:ext cx="54053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手動転記</a:t>
            </a:r>
            <a:endParaRPr kumimoji="1" lang="en-US" altLang="ja-JP" sz="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kumimoji="1" lang="ja-JP" altLang="en-US" sz="4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（請求書</a:t>
            </a:r>
            <a:r>
              <a:rPr kumimoji="1" lang="en-US" altLang="ja-JP" sz="4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ID</a:t>
            </a:r>
            <a:r>
              <a:rPr kumimoji="1" lang="ja-JP" altLang="en-US" sz="45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）</a:t>
            </a:r>
            <a:endParaRPr kumimoji="1" lang="en-US" altLang="ja-JP" sz="45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A749E06-E31B-E4DE-5CF4-4F2EEE32FF99}"/>
              </a:ext>
            </a:extLst>
          </p:cNvPr>
          <p:cNvGrpSpPr/>
          <p:nvPr/>
        </p:nvGrpSpPr>
        <p:grpSpPr>
          <a:xfrm>
            <a:off x="6278424" y="3924739"/>
            <a:ext cx="458780" cy="341533"/>
            <a:chOff x="3430262" y="1719484"/>
            <a:chExt cx="555124" cy="413256"/>
          </a:xfrm>
        </p:grpSpPr>
        <p:pic>
          <p:nvPicPr>
            <p:cNvPr id="5" name="Picture 14" descr="GAS（Google Apps Script）を使ってみましょう | utelecon">
              <a:extLst>
                <a:ext uri="{FF2B5EF4-FFF2-40B4-BE49-F238E27FC236}">
                  <a16:creationId xmlns:a16="http://schemas.microsoft.com/office/drawing/2014/main" id="{10C9058D-E641-907F-8B83-014F64B805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7139" y="1719484"/>
              <a:ext cx="263274" cy="263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0282F085-D27D-940E-6B19-554F51AF3B0A}"/>
                </a:ext>
              </a:extLst>
            </p:cNvPr>
            <p:cNvSpPr txBox="1"/>
            <p:nvPr/>
          </p:nvSpPr>
          <p:spPr>
            <a:xfrm>
              <a:off x="3430262" y="1890673"/>
              <a:ext cx="555124" cy="24206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GAS</a:t>
              </a:r>
              <a:r>
                <a:rPr kumimoji="1" lang="ja-JP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④</a:t>
              </a:r>
              <a:endPara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</p:txBody>
        </p:sp>
      </p:grpSp>
      <p:cxnSp>
        <p:nvCxnSpPr>
          <p:cNvPr id="18" name="コネクタ: カギ線 17">
            <a:extLst>
              <a:ext uri="{FF2B5EF4-FFF2-40B4-BE49-F238E27FC236}">
                <a16:creationId xmlns:a16="http://schemas.microsoft.com/office/drawing/2014/main" id="{006B5F28-72A4-4A36-CCEC-97121FA307FA}"/>
              </a:ext>
            </a:extLst>
          </p:cNvPr>
          <p:cNvCxnSpPr>
            <a:cxnSpLocks/>
            <a:stCxn id="1025" idx="2"/>
            <a:endCxn id="5" idx="1"/>
          </p:cNvCxnSpPr>
          <p:nvPr/>
        </p:nvCxnSpPr>
        <p:spPr>
          <a:xfrm rot="16200000" flipH="1">
            <a:off x="6224071" y="3882584"/>
            <a:ext cx="156956" cy="144936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97DD001A-3294-4F83-9F14-94B7FDF4C1FF}"/>
              </a:ext>
            </a:extLst>
          </p:cNvPr>
          <p:cNvCxnSpPr>
            <a:cxnSpLocks/>
            <a:stCxn id="5" idx="3"/>
            <a:endCxn id="1094" idx="2"/>
          </p:cNvCxnSpPr>
          <p:nvPr/>
        </p:nvCxnSpPr>
        <p:spPr>
          <a:xfrm flipV="1">
            <a:off x="6592599" y="3876574"/>
            <a:ext cx="151804" cy="156956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ローチャート: 処理 29">
            <a:extLst>
              <a:ext uri="{FF2B5EF4-FFF2-40B4-BE49-F238E27FC236}">
                <a16:creationId xmlns:a16="http://schemas.microsoft.com/office/drawing/2014/main" id="{D588E655-5BEA-E74D-B396-D1FB08C10253}"/>
              </a:ext>
            </a:extLst>
          </p:cNvPr>
          <p:cNvSpPr/>
          <p:nvPr/>
        </p:nvSpPr>
        <p:spPr>
          <a:xfrm>
            <a:off x="8611105" y="3704865"/>
            <a:ext cx="432757" cy="213084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18000" rtlCol="0" anchor="ctr"/>
          <a:lstStyle/>
          <a:p>
            <a:pPr algn="ctr"/>
            <a:r>
              <a:rPr kumimoji="1" lang="en-US" altLang="ja-JP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RPA</a:t>
            </a:r>
            <a:endParaRPr kumimoji="1" lang="ja-JP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フローチャート: 処理 30">
            <a:extLst>
              <a:ext uri="{FF2B5EF4-FFF2-40B4-BE49-F238E27FC236}">
                <a16:creationId xmlns:a16="http://schemas.microsoft.com/office/drawing/2014/main" id="{F6E6D8D3-261D-5EB4-FB3D-9138DDD4C152}"/>
              </a:ext>
            </a:extLst>
          </p:cNvPr>
          <p:cNvSpPr/>
          <p:nvPr/>
        </p:nvSpPr>
        <p:spPr>
          <a:xfrm>
            <a:off x="8012596" y="3706479"/>
            <a:ext cx="432757" cy="213084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18000" rtlCol="0" anchor="ctr"/>
          <a:lstStyle/>
          <a:p>
            <a:pPr algn="ctr"/>
            <a:r>
              <a:rPr kumimoji="1" lang="en-US" altLang="ja-JP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Concur</a:t>
            </a:r>
            <a:endParaRPr kumimoji="1" lang="ja-JP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C9BA4ADD-ED8D-7DC7-F634-E26D434B5347}"/>
              </a:ext>
            </a:extLst>
          </p:cNvPr>
          <p:cNvCxnSpPr>
            <a:cxnSpLocks/>
            <a:stCxn id="30" idx="1"/>
            <a:endCxn id="31" idx="3"/>
          </p:cNvCxnSpPr>
          <p:nvPr/>
        </p:nvCxnSpPr>
        <p:spPr>
          <a:xfrm rot="10800000" flipV="1">
            <a:off x="8445353" y="3811407"/>
            <a:ext cx="165752" cy="1614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フローチャート: 処理 46">
            <a:extLst>
              <a:ext uri="{FF2B5EF4-FFF2-40B4-BE49-F238E27FC236}">
                <a16:creationId xmlns:a16="http://schemas.microsoft.com/office/drawing/2014/main" id="{CEB5A78C-E7CE-A1D1-66AA-24CA841B7051}"/>
              </a:ext>
            </a:extLst>
          </p:cNvPr>
          <p:cNvSpPr/>
          <p:nvPr/>
        </p:nvSpPr>
        <p:spPr>
          <a:xfrm>
            <a:off x="7414717" y="3683536"/>
            <a:ext cx="430492" cy="261190"/>
          </a:xfrm>
          <a:prstGeom prst="flowChartProcess">
            <a:avLst/>
          </a:prstGeom>
          <a:solidFill>
            <a:srgbClr val="5AD49D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請求書</a:t>
            </a:r>
            <a:r>
              <a:rPr kumimoji="1" lang="en-US" altLang="ja-JP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ID</a:t>
            </a:r>
            <a:r>
              <a:rPr kumimoji="1"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検索</a:t>
            </a:r>
            <a:endParaRPr kumimoji="1" lang="en-US" altLang="ja-JP" sz="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EB5E24FD-ED6B-7BAC-2F03-806894B43B46}"/>
              </a:ext>
            </a:extLst>
          </p:cNvPr>
          <p:cNvCxnSpPr>
            <a:cxnSpLocks/>
            <a:stCxn id="31" idx="1"/>
            <a:endCxn id="47" idx="3"/>
          </p:cNvCxnSpPr>
          <p:nvPr/>
        </p:nvCxnSpPr>
        <p:spPr>
          <a:xfrm rot="10800000" flipV="1">
            <a:off x="7845210" y="3813021"/>
            <a:ext cx="167387" cy="1110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フローチャート: 処理 51">
            <a:extLst>
              <a:ext uri="{FF2B5EF4-FFF2-40B4-BE49-F238E27FC236}">
                <a16:creationId xmlns:a16="http://schemas.microsoft.com/office/drawing/2014/main" id="{56479DE9-3A9C-CECF-CFF5-3EC87C786983}"/>
              </a:ext>
            </a:extLst>
          </p:cNvPr>
          <p:cNvSpPr/>
          <p:nvPr/>
        </p:nvSpPr>
        <p:spPr>
          <a:xfrm>
            <a:off x="7414717" y="4043328"/>
            <a:ext cx="432000" cy="261818"/>
          </a:xfrm>
          <a:prstGeom prst="flowChartProcess">
            <a:avLst/>
          </a:prstGeom>
          <a:solidFill>
            <a:schemeClr val="accent3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 algn="ctr"/>
            <a:r>
              <a:rPr kumimoji="1"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チェックツール</a:t>
            </a:r>
            <a:endParaRPr kumimoji="1" lang="en-US" altLang="ja-JP" sz="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55" name="Picture 10" descr="PNGとSVGの Googleスプレッドシート カラーアイコン">
            <a:extLst>
              <a:ext uri="{FF2B5EF4-FFF2-40B4-BE49-F238E27FC236}">
                <a16:creationId xmlns:a16="http://schemas.microsoft.com/office/drawing/2014/main" id="{307A9A0B-60B9-66D7-5045-9C28DFC05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059" y="4025360"/>
            <a:ext cx="148215" cy="13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矢印: 下 55">
            <a:extLst>
              <a:ext uri="{FF2B5EF4-FFF2-40B4-BE49-F238E27FC236}">
                <a16:creationId xmlns:a16="http://schemas.microsoft.com/office/drawing/2014/main" id="{B9438BFD-B819-CC82-38C4-E86AFB0FCF8A}"/>
              </a:ext>
            </a:extLst>
          </p:cNvPr>
          <p:cNvSpPr/>
          <p:nvPr/>
        </p:nvSpPr>
        <p:spPr>
          <a:xfrm flipH="1">
            <a:off x="7525703" y="3923861"/>
            <a:ext cx="208208" cy="124562"/>
          </a:xfrm>
          <a:prstGeom prst="downArrow">
            <a:avLst>
              <a:gd name="adj1" fmla="val 58867"/>
              <a:gd name="adj2" fmla="val 50000"/>
            </a:avLst>
          </a:prstGeom>
          <a:solidFill>
            <a:schemeClr val="bg1">
              <a:lumMod val="8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5ABC701D-2261-8638-0146-1BD6B868B6F5}"/>
              </a:ext>
            </a:extLst>
          </p:cNvPr>
          <p:cNvSpPr txBox="1"/>
          <p:nvPr/>
        </p:nvSpPr>
        <p:spPr>
          <a:xfrm>
            <a:off x="7415322" y="3906525"/>
            <a:ext cx="441146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手動転記</a:t>
            </a:r>
            <a:endParaRPr kumimoji="1" lang="en-US" altLang="ja-JP" sz="5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77" name="コネクタ: カギ線 76">
            <a:extLst>
              <a:ext uri="{FF2B5EF4-FFF2-40B4-BE49-F238E27FC236}">
                <a16:creationId xmlns:a16="http://schemas.microsoft.com/office/drawing/2014/main" id="{7C43E954-4BAD-75C2-B51D-E75DDE3D076D}"/>
              </a:ext>
            </a:extLst>
          </p:cNvPr>
          <p:cNvCxnSpPr>
            <a:cxnSpLocks/>
            <a:stCxn id="86" idx="3"/>
            <a:endCxn id="80" idx="1"/>
          </p:cNvCxnSpPr>
          <p:nvPr/>
        </p:nvCxnSpPr>
        <p:spPr>
          <a:xfrm flipV="1">
            <a:off x="1725532" y="1411864"/>
            <a:ext cx="448688" cy="571038"/>
          </a:xfrm>
          <a:prstGeom prst="bentConnector3">
            <a:avLst>
              <a:gd name="adj1" fmla="val 50000"/>
            </a:avLst>
          </a:prstGeom>
          <a:ln w="3175">
            <a:solidFill>
              <a:schemeClr val="accent1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876E0292-B9E3-DCAE-FAF4-1DD81D457A68}"/>
              </a:ext>
            </a:extLst>
          </p:cNvPr>
          <p:cNvSpPr/>
          <p:nvPr/>
        </p:nvSpPr>
        <p:spPr>
          <a:xfrm>
            <a:off x="2174220" y="759637"/>
            <a:ext cx="828000" cy="216000"/>
          </a:xfrm>
          <a:prstGeom prst="roundRect">
            <a:avLst>
              <a:gd name="adj" fmla="val 6100"/>
            </a:avLst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bIns="36000" rtlCol="0" anchor="ctr"/>
          <a:lstStyle/>
          <a:p>
            <a:pPr algn="ctr"/>
            <a:r>
              <a:rPr kumimoji="1"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見積書提出済一覧</a:t>
            </a:r>
            <a:endParaRPr kumimoji="1" lang="en-US" altLang="ja-JP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3B80B72B-6C14-9677-7D58-9F66B475CA35}"/>
              </a:ext>
            </a:extLst>
          </p:cNvPr>
          <p:cNvSpPr/>
          <p:nvPr/>
        </p:nvSpPr>
        <p:spPr>
          <a:xfrm>
            <a:off x="2174220" y="1303864"/>
            <a:ext cx="828000" cy="216000"/>
          </a:xfrm>
          <a:prstGeom prst="roundRect">
            <a:avLst>
              <a:gd name="adj" fmla="val 6100"/>
            </a:avLst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bIns="36000" rtlCol="0" anchor="ctr"/>
          <a:lstStyle/>
          <a:p>
            <a:pPr algn="ctr"/>
            <a:r>
              <a:rPr kumimoji="1"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見積書提出</a:t>
            </a:r>
            <a:endParaRPr kumimoji="1" lang="en-US" altLang="ja-JP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4" name="四角形: 角を丸くする 83">
            <a:extLst>
              <a:ext uri="{FF2B5EF4-FFF2-40B4-BE49-F238E27FC236}">
                <a16:creationId xmlns:a16="http://schemas.microsoft.com/office/drawing/2014/main" id="{85376FF7-23E2-5628-0F3F-E4AEB497F85B}"/>
              </a:ext>
            </a:extLst>
          </p:cNvPr>
          <p:cNvSpPr/>
          <p:nvPr/>
        </p:nvSpPr>
        <p:spPr>
          <a:xfrm>
            <a:off x="2174220" y="2385084"/>
            <a:ext cx="828000" cy="216000"/>
          </a:xfrm>
          <a:prstGeom prst="roundRect">
            <a:avLst>
              <a:gd name="adj" fmla="val 6100"/>
            </a:avLst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bIns="36000" rtlCol="0" anchor="ctr"/>
          <a:lstStyle/>
          <a:p>
            <a:pPr algn="ctr"/>
            <a:r>
              <a:rPr kumimoji="1"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請求書提出②</a:t>
            </a:r>
            <a:endParaRPr kumimoji="1" lang="en-US" altLang="ja-JP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6" name="四角形: 角を丸くする 85">
            <a:extLst>
              <a:ext uri="{FF2B5EF4-FFF2-40B4-BE49-F238E27FC236}">
                <a16:creationId xmlns:a16="http://schemas.microsoft.com/office/drawing/2014/main" id="{730C6B6E-9879-AE8A-BDC4-77BDEF10D1FE}"/>
              </a:ext>
            </a:extLst>
          </p:cNvPr>
          <p:cNvSpPr/>
          <p:nvPr/>
        </p:nvSpPr>
        <p:spPr>
          <a:xfrm>
            <a:off x="1052508" y="1852472"/>
            <a:ext cx="673024" cy="260859"/>
          </a:xfrm>
          <a:prstGeom prst="roundRect">
            <a:avLst>
              <a:gd name="adj" fmla="val 6100"/>
            </a:avLst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メニュー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87" name="コネクタ: カギ線 86">
            <a:extLst>
              <a:ext uri="{FF2B5EF4-FFF2-40B4-BE49-F238E27FC236}">
                <a16:creationId xmlns:a16="http://schemas.microsoft.com/office/drawing/2014/main" id="{D66F447B-F79A-BD0A-9F2B-E6809526804F}"/>
              </a:ext>
            </a:extLst>
          </p:cNvPr>
          <p:cNvCxnSpPr>
            <a:cxnSpLocks/>
            <a:stCxn id="86" idx="3"/>
            <a:endCxn id="84" idx="1"/>
          </p:cNvCxnSpPr>
          <p:nvPr/>
        </p:nvCxnSpPr>
        <p:spPr>
          <a:xfrm>
            <a:off x="1725532" y="1982902"/>
            <a:ext cx="448688" cy="510182"/>
          </a:xfrm>
          <a:prstGeom prst="bentConnector3">
            <a:avLst>
              <a:gd name="adj1" fmla="val 50000"/>
            </a:avLst>
          </a:prstGeom>
          <a:ln w="3175">
            <a:solidFill>
              <a:schemeClr val="accent1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四角形: 角を丸くする 87">
            <a:extLst>
              <a:ext uri="{FF2B5EF4-FFF2-40B4-BE49-F238E27FC236}">
                <a16:creationId xmlns:a16="http://schemas.microsoft.com/office/drawing/2014/main" id="{CB3D51AE-C8A9-3F9A-5BEF-29C286B46DEB}"/>
              </a:ext>
            </a:extLst>
          </p:cNvPr>
          <p:cNvSpPr/>
          <p:nvPr/>
        </p:nvSpPr>
        <p:spPr>
          <a:xfrm>
            <a:off x="2174220" y="3481211"/>
            <a:ext cx="828000" cy="216000"/>
          </a:xfrm>
          <a:prstGeom prst="roundRect">
            <a:avLst>
              <a:gd name="adj" fmla="val 6100"/>
            </a:avLst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bIns="36000" rtlCol="0" anchor="ctr"/>
          <a:lstStyle/>
          <a:p>
            <a:pPr algn="ctr"/>
            <a:r>
              <a:rPr kumimoji="1"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発注決裁状況一覧</a:t>
            </a:r>
            <a:endParaRPr kumimoji="1" lang="en-US" altLang="ja-JP" sz="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94" name="コネクタ: カギ線 93">
            <a:extLst>
              <a:ext uri="{FF2B5EF4-FFF2-40B4-BE49-F238E27FC236}">
                <a16:creationId xmlns:a16="http://schemas.microsoft.com/office/drawing/2014/main" id="{689E13A9-756E-7584-1DCD-F77D2D339988}"/>
              </a:ext>
            </a:extLst>
          </p:cNvPr>
          <p:cNvCxnSpPr>
            <a:cxnSpLocks/>
            <a:stCxn id="86" idx="3"/>
            <a:endCxn id="79" idx="1"/>
          </p:cNvCxnSpPr>
          <p:nvPr/>
        </p:nvCxnSpPr>
        <p:spPr>
          <a:xfrm flipV="1">
            <a:off x="1725532" y="867637"/>
            <a:ext cx="448688" cy="1115265"/>
          </a:xfrm>
          <a:prstGeom prst="bentConnector3">
            <a:avLst>
              <a:gd name="adj1" fmla="val 50000"/>
            </a:avLst>
          </a:prstGeom>
          <a:ln w="3175">
            <a:solidFill>
              <a:schemeClr val="accent1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コネクタ: カギ線 94">
            <a:extLst>
              <a:ext uri="{FF2B5EF4-FFF2-40B4-BE49-F238E27FC236}">
                <a16:creationId xmlns:a16="http://schemas.microsoft.com/office/drawing/2014/main" id="{DBE7A7F6-D72D-E988-75F3-5FFCA3BFD7A8}"/>
              </a:ext>
            </a:extLst>
          </p:cNvPr>
          <p:cNvCxnSpPr>
            <a:cxnSpLocks/>
            <a:stCxn id="86" idx="3"/>
            <a:endCxn id="113" idx="1"/>
          </p:cNvCxnSpPr>
          <p:nvPr/>
        </p:nvCxnSpPr>
        <p:spPr>
          <a:xfrm>
            <a:off x="1725532" y="1982902"/>
            <a:ext cx="448688" cy="2409685"/>
          </a:xfrm>
          <a:prstGeom prst="bentConnector3">
            <a:avLst>
              <a:gd name="adj1" fmla="val 50000"/>
            </a:avLst>
          </a:prstGeom>
          <a:ln w="3175">
            <a:solidFill>
              <a:schemeClr val="accent1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コネクタ: カギ線 95">
            <a:extLst>
              <a:ext uri="{FF2B5EF4-FFF2-40B4-BE49-F238E27FC236}">
                <a16:creationId xmlns:a16="http://schemas.microsoft.com/office/drawing/2014/main" id="{F824C797-CF8C-BED7-285F-E730CA8677CC}"/>
              </a:ext>
            </a:extLst>
          </p:cNvPr>
          <p:cNvCxnSpPr>
            <a:cxnSpLocks/>
            <a:stCxn id="86" idx="3"/>
            <a:endCxn id="88" idx="1"/>
          </p:cNvCxnSpPr>
          <p:nvPr/>
        </p:nvCxnSpPr>
        <p:spPr>
          <a:xfrm>
            <a:off x="1725532" y="1982902"/>
            <a:ext cx="448688" cy="1606309"/>
          </a:xfrm>
          <a:prstGeom prst="bentConnector3">
            <a:avLst>
              <a:gd name="adj1" fmla="val 50000"/>
            </a:avLst>
          </a:prstGeom>
          <a:ln w="3175">
            <a:solidFill>
              <a:schemeClr val="accent1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四角形: 角を丸くする 99">
            <a:extLst>
              <a:ext uri="{FF2B5EF4-FFF2-40B4-BE49-F238E27FC236}">
                <a16:creationId xmlns:a16="http://schemas.microsoft.com/office/drawing/2014/main" id="{2430E272-ACC9-8F97-20B0-57DA422CD7B5}"/>
              </a:ext>
            </a:extLst>
          </p:cNvPr>
          <p:cNvSpPr/>
          <p:nvPr/>
        </p:nvSpPr>
        <p:spPr>
          <a:xfrm>
            <a:off x="2174220" y="2152640"/>
            <a:ext cx="828000" cy="216000"/>
          </a:xfrm>
          <a:prstGeom prst="roundRect">
            <a:avLst>
              <a:gd name="adj" fmla="val 6100"/>
            </a:avLst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bIns="36000" rtlCol="0" anchor="ctr"/>
          <a:lstStyle/>
          <a:p>
            <a:pPr algn="ctr"/>
            <a:r>
              <a:rPr kumimoji="1"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請求書提出①</a:t>
            </a:r>
            <a:endParaRPr kumimoji="1" lang="en-US" altLang="ja-JP" sz="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04" name="コネクタ: カギ線 103">
            <a:extLst>
              <a:ext uri="{FF2B5EF4-FFF2-40B4-BE49-F238E27FC236}">
                <a16:creationId xmlns:a16="http://schemas.microsoft.com/office/drawing/2014/main" id="{410D537F-64CE-466C-C77E-205BFEFFC140}"/>
              </a:ext>
            </a:extLst>
          </p:cNvPr>
          <p:cNvCxnSpPr>
            <a:cxnSpLocks/>
            <a:stCxn id="86" idx="3"/>
            <a:endCxn id="100" idx="1"/>
          </p:cNvCxnSpPr>
          <p:nvPr/>
        </p:nvCxnSpPr>
        <p:spPr>
          <a:xfrm>
            <a:off x="1725532" y="1982902"/>
            <a:ext cx="448688" cy="277738"/>
          </a:xfrm>
          <a:prstGeom prst="bentConnector3">
            <a:avLst>
              <a:gd name="adj1" fmla="val 50000"/>
            </a:avLst>
          </a:prstGeom>
          <a:ln w="3175">
            <a:solidFill>
              <a:schemeClr val="accent1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四角形: 角を丸くする 108">
            <a:extLst>
              <a:ext uri="{FF2B5EF4-FFF2-40B4-BE49-F238E27FC236}">
                <a16:creationId xmlns:a16="http://schemas.microsoft.com/office/drawing/2014/main" id="{DB7AB9C4-361C-1ECA-F03B-2176B8DE3089}"/>
              </a:ext>
            </a:extLst>
          </p:cNvPr>
          <p:cNvSpPr/>
          <p:nvPr/>
        </p:nvSpPr>
        <p:spPr>
          <a:xfrm>
            <a:off x="2174220" y="3874588"/>
            <a:ext cx="828000" cy="216000"/>
          </a:xfrm>
          <a:prstGeom prst="roundRect">
            <a:avLst>
              <a:gd name="adj" fmla="val 6100"/>
            </a:avLst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bIns="36000" rtlCol="0" anchor="ctr"/>
          <a:lstStyle/>
          <a:p>
            <a:pPr algn="ctr"/>
            <a:r>
              <a:rPr kumimoji="1"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請求書提出済一覧</a:t>
            </a:r>
            <a:endParaRPr kumimoji="1" lang="en-US" altLang="ja-JP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110" name="コネクタ: カギ線 109">
            <a:extLst>
              <a:ext uri="{FF2B5EF4-FFF2-40B4-BE49-F238E27FC236}">
                <a16:creationId xmlns:a16="http://schemas.microsoft.com/office/drawing/2014/main" id="{32D521F4-42C5-D5AE-4623-47C67495C5E6}"/>
              </a:ext>
            </a:extLst>
          </p:cNvPr>
          <p:cNvCxnSpPr>
            <a:cxnSpLocks/>
            <a:stCxn id="86" idx="3"/>
            <a:endCxn id="109" idx="1"/>
          </p:cNvCxnSpPr>
          <p:nvPr/>
        </p:nvCxnSpPr>
        <p:spPr>
          <a:xfrm>
            <a:off x="1725532" y="1982902"/>
            <a:ext cx="448688" cy="1999686"/>
          </a:xfrm>
          <a:prstGeom prst="bentConnector3">
            <a:avLst>
              <a:gd name="adj1" fmla="val 50000"/>
            </a:avLst>
          </a:prstGeom>
          <a:ln w="3175">
            <a:solidFill>
              <a:schemeClr val="accent1">
                <a:lumMod val="75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四角形: 角を丸くする 112">
            <a:extLst>
              <a:ext uri="{FF2B5EF4-FFF2-40B4-BE49-F238E27FC236}">
                <a16:creationId xmlns:a16="http://schemas.microsoft.com/office/drawing/2014/main" id="{A8600C31-1E02-BB1E-C50C-591CBF196BD0}"/>
              </a:ext>
            </a:extLst>
          </p:cNvPr>
          <p:cNvSpPr/>
          <p:nvPr/>
        </p:nvSpPr>
        <p:spPr>
          <a:xfrm>
            <a:off x="2174220" y="4284587"/>
            <a:ext cx="828000" cy="216000"/>
          </a:xfrm>
          <a:prstGeom prst="roundRect">
            <a:avLst>
              <a:gd name="adj" fmla="val 6100"/>
            </a:avLst>
          </a:prstGeom>
          <a:solidFill>
            <a:schemeClr val="bg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bIns="36000" rtlCol="0" anchor="ctr"/>
          <a:lstStyle/>
          <a:p>
            <a:pPr algn="ctr"/>
            <a:r>
              <a:rPr kumimoji="1"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支払処理状況一覧</a:t>
            </a:r>
            <a:endParaRPr kumimoji="1" lang="en-US" altLang="ja-JP" sz="5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19CE76A8-568F-D0A7-2E2C-EBCCFE75EC9B}"/>
              </a:ext>
            </a:extLst>
          </p:cNvPr>
          <p:cNvSpPr/>
          <p:nvPr/>
        </p:nvSpPr>
        <p:spPr>
          <a:xfrm>
            <a:off x="2099266" y="4766186"/>
            <a:ext cx="1073325" cy="213367"/>
          </a:xfrm>
          <a:prstGeom prst="wedgeRectCallout">
            <a:avLst>
              <a:gd name="adj1" fmla="val -62266"/>
              <a:gd name="adj2" fmla="val -31017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利用可能ユーザーを制御</a:t>
            </a:r>
            <a:endParaRPr kumimoji="1" lang="en-US" altLang="ja-JP" sz="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kumimoji="1"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自部門の案件のみ表示制御</a:t>
            </a:r>
            <a:endParaRPr kumimoji="1" lang="en-US" altLang="ja-JP" sz="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C3BFFFA9-1B00-EDCA-6B8A-4001A3518388}"/>
              </a:ext>
            </a:extLst>
          </p:cNvPr>
          <p:cNvCxnSpPr>
            <a:cxnSpLocks/>
            <a:stCxn id="24" idx="2"/>
            <a:endCxn id="43" idx="3"/>
          </p:cNvCxnSpPr>
          <p:nvPr/>
        </p:nvCxnSpPr>
        <p:spPr>
          <a:xfrm rot="10800000" flipV="1">
            <a:off x="6910492" y="2441277"/>
            <a:ext cx="1086472" cy="6978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円柱 23">
            <a:extLst>
              <a:ext uri="{FF2B5EF4-FFF2-40B4-BE49-F238E27FC236}">
                <a16:creationId xmlns:a16="http://schemas.microsoft.com/office/drawing/2014/main" id="{C40C9BB0-51B8-7D19-07DF-359496614469}"/>
              </a:ext>
            </a:extLst>
          </p:cNvPr>
          <p:cNvSpPr/>
          <p:nvPr/>
        </p:nvSpPr>
        <p:spPr>
          <a:xfrm>
            <a:off x="7996964" y="2274199"/>
            <a:ext cx="540000" cy="334155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0" rIns="36000" rtlCol="0" anchor="ctr"/>
          <a:lstStyle/>
          <a:p>
            <a:pPr algn="ctr"/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予実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BCB9C76-8CBC-0C2B-3373-34E5AF809571}"/>
              </a:ext>
            </a:extLst>
          </p:cNvPr>
          <p:cNvSpPr txBox="1"/>
          <p:nvPr/>
        </p:nvSpPr>
        <p:spPr>
          <a:xfrm>
            <a:off x="7369042" y="2148128"/>
            <a:ext cx="69762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データコネクタ</a:t>
            </a:r>
            <a:endParaRPr kumimoji="1" lang="en-US" altLang="ja-JP" sz="5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kumimoji="1" lang="ja-JP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（日次夜間更新）</a:t>
            </a:r>
            <a:endParaRPr kumimoji="1" lang="en-US" altLang="ja-JP" sz="5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kumimoji="1" lang="en-US" altLang="ja-JP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※6:00-7:00</a:t>
            </a:r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FBDB1BD9-40A0-BB49-7E64-AE2C8FFBC87A}"/>
              </a:ext>
            </a:extLst>
          </p:cNvPr>
          <p:cNvCxnSpPr>
            <a:cxnSpLocks/>
            <a:stCxn id="43" idx="1"/>
            <a:endCxn id="1386" idx="2"/>
          </p:cNvCxnSpPr>
          <p:nvPr/>
        </p:nvCxnSpPr>
        <p:spPr>
          <a:xfrm rot="10800000">
            <a:off x="4959346" y="1715957"/>
            <a:ext cx="1094668" cy="732298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8CF74F2-893A-7B23-3223-A093452E86D4}"/>
              </a:ext>
            </a:extLst>
          </p:cNvPr>
          <p:cNvSpPr txBox="1"/>
          <p:nvPr/>
        </p:nvSpPr>
        <p:spPr>
          <a:xfrm>
            <a:off x="5521549" y="2325387"/>
            <a:ext cx="569387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importrange</a:t>
            </a:r>
          </a:p>
        </p:txBody>
      </p: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1B3E1E2B-4B4D-C0FE-EB48-F125940F1EEB}"/>
              </a:ext>
            </a:extLst>
          </p:cNvPr>
          <p:cNvCxnSpPr>
            <a:cxnSpLocks/>
            <a:stCxn id="43" idx="1"/>
            <a:endCxn id="37" idx="3"/>
          </p:cNvCxnSpPr>
          <p:nvPr/>
        </p:nvCxnSpPr>
        <p:spPr>
          <a:xfrm rot="10800000" flipV="1">
            <a:off x="5381072" y="2448255"/>
            <a:ext cx="672943" cy="774546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ローチャート: 処理 31">
            <a:extLst>
              <a:ext uri="{FF2B5EF4-FFF2-40B4-BE49-F238E27FC236}">
                <a16:creationId xmlns:a16="http://schemas.microsoft.com/office/drawing/2014/main" id="{56C52F5E-64B7-E329-A9A7-011EC7985F44}"/>
              </a:ext>
            </a:extLst>
          </p:cNvPr>
          <p:cNvSpPr/>
          <p:nvPr/>
        </p:nvSpPr>
        <p:spPr>
          <a:xfrm>
            <a:off x="4524593" y="3668074"/>
            <a:ext cx="856478" cy="1800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bIns="18000" rtlCol="0" anchor="ctr"/>
          <a:lstStyle/>
          <a:p>
            <a:pPr algn="ctr"/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請求提出</a:t>
            </a:r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58C45F36-A4A1-3EB0-325F-545119C122BA}"/>
              </a:ext>
            </a:extLst>
          </p:cNvPr>
          <p:cNvGrpSpPr/>
          <p:nvPr/>
        </p:nvGrpSpPr>
        <p:grpSpPr>
          <a:xfrm>
            <a:off x="5391579" y="3496281"/>
            <a:ext cx="620683" cy="507319"/>
            <a:chOff x="3423040" y="1719484"/>
            <a:chExt cx="564257" cy="461199"/>
          </a:xfrm>
        </p:grpSpPr>
        <p:pic>
          <p:nvPicPr>
            <p:cNvPr id="34" name="Picture 14" descr="GAS（Google Apps Script）を使ってみましょう | utelecon">
              <a:extLst>
                <a:ext uri="{FF2B5EF4-FFF2-40B4-BE49-F238E27FC236}">
                  <a16:creationId xmlns:a16="http://schemas.microsoft.com/office/drawing/2014/main" id="{7EC28E9B-55F8-201E-291F-56F2F650E6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7139" y="1719484"/>
              <a:ext cx="263274" cy="2632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5769E295-BE5C-49E8-F651-4BD6500A50D7}"/>
                </a:ext>
              </a:extLst>
            </p:cNvPr>
            <p:cNvSpPr txBox="1"/>
            <p:nvPr/>
          </p:nvSpPr>
          <p:spPr>
            <a:xfrm>
              <a:off x="3423040" y="1928866"/>
              <a:ext cx="564257" cy="2518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GAS</a:t>
              </a:r>
              <a:r>
                <a:rPr kumimoji="1" lang="ja-JP" altLang="en-US" sz="7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③</a:t>
              </a:r>
              <a:endPara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endParaRPr>
            </a:p>
            <a:p>
              <a:pPr algn="ctr"/>
              <a:r>
                <a:rPr kumimoji="1" lang="en-US" altLang="ja-JP" sz="5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rPr>
                <a:t>+importrange</a:t>
              </a:r>
            </a:p>
          </p:txBody>
        </p:sp>
      </p:grpSp>
      <p:sp>
        <p:nvSpPr>
          <p:cNvPr id="37" name="フローチャート: 処理 36">
            <a:extLst>
              <a:ext uri="{FF2B5EF4-FFF2-40B4-BE49-F238E27FC236}">
                <a16:creationId xmlns:a16="http://schemas.microsoft.com/office/drawing/2014/main" id="{8FD1194C-0B6F-E5B9-9FBB-13EDA3671B4B}"/>
              </a:ext>
            </a:extLst>
          </p:cNvPr>
          <p:cNvSpPr/>
          <p:nvPr/>
        </p:nvSpPr>
        <p:spPr>
          <a:xfrm>
            <a:off x="4524593" y="3132801"/>
            <a:ext cx="856478" cy="180000"/>
          </a:xfrm>
          <a:prstGeom prst="flowChartProcess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bIns="18000" rtlCol="0" anchor="ctr"/>
          <a:lstStyle/>
          <a:p>
            <a:pPr algn="ctr"/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予実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AADD513-DC4C-6F4A-A27F-4DD86A58E842}"/>
              </a:ext>
            </a:extLst>
          </p:cNvPr>
          <p:cNvSpPr txBox="1"/>
          <p:nvPr/>
        </p:nvSpPr>
        <p:spPr>
          <a:xfrm>
            <a:off x="4127278" y="3584815"/>
            <a:ext cx="45397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書込み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61" name="円柱 60">
            <a:extLst>
              <a:ext uri="{FF2B5EF4-FFF2-40B4-BE49-F238E27FC236}">
                <a16:creationId xmlns:a16="http://schemas.microsoft.com/office/drawing/2014/main" id="{BC6652F6-1E49-2BCE-0FE0-CE619D4C6C1D}"/>
              </a:ext>
            </a:extLst>
          </p:cNvPr>
          <p:cNvSpPr/>
          <p:nvPr/>
        </p:nvSpPr>
        <p:spPr>
          <a:xfrm>
            <a:off x="3175069" y="737766"/>
            <a:ext cx="540000" cy="334155"/>
          </a:xfrm>
          <a:prstGeom prst="can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rtlCol="0" anchor="ctr"/>
          <a:lstStyle/>
          <a:p>
            <a:pPr algn="ctr"/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見積提出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kumimoji="1" lang="ja-JP" altLang="en-US" sz="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（見積書提出データ）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62" name="コネクタ: カギ線 61">
            <a:extLst>
              <a:ext uri="{FF2B5EF4-FFF2-40B4-BE49-F238E27FC236}">
                <a16:creationId xmlns:a16="http://schemas.microsoft.com/office/drawing/2014/main" id="{FF6D68B3-AC4B-1BE3-9726-0E156A78714E}"/>
              </a:ext>
            </a:extLst>
          </p:cNvPr>
          <p:cNvCxnSpPr>
            <a:cxnSpLocks/>
            <a:stCxn id="61" idx="2"/>
            <a:endCxn id="79" idx="3"/>
          </p:cNvCxnSpPr>
          <p:nvPr/>
        </p:nvCxnSpPr>
        <p:spPr>
          <a:xfrm rot="10800000">
            <a:off x="3002221" y="867638"/>
            <a:ext cx="172849" cy="37207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円柱 68">
            <a:extLst>
              <a:ext uri="{FF2B5EF4-FFF2-40B4-BE49-F238E27FC236}">
                <a16:creationId xmlns:a16="http://schemas.microsoft.com/office/drawing/2014/main" id="{FFDE4515-11A8-9CB6-61C5-B9A9CAABBFD0}"/>
              </a:ext>
            </a:extLst>
          </p:cNvPr>
          <p:cNvSpPr/>
          <p:nvPr/>
        </p:nvSpPr>
        <p:spPr>
          <a:xfrm>
            <a:off x="6772254" y="102866"/>
            <a:ext cx="195004" cy="128832"/>
          </a:xfrm>
          <a:prstGeom prst="can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0" rIns="36000" rtlCol="0" anchor="ctr"/>
          <a:lstStyle/>
          <a:p>
            <a:pPr algn="ctr"/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0CA823C2-ACCC-E7E9-49ED-750C652DA7E9}"/>
              </a:ext>
            </a:extLst>
          </p:cNvPr>
          <p:cNvSpPr txBox="1"/>
          <p:nvPr/>
        </p:nvSpPr>
        <p:spPr>
          <a:xfrm>
            <a:off x="6995905" y="28783"/>
            <a:ext cx="101662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データソース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r>
              <a:rPr kumimoji="1" lang="ja-JP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（カッコ書きは取得元</a:t>
            </a:r>
            <a:r>
              <a:rPr kumimoji="1" lang="en-US" altLang="ja-JP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GSS</a:t>
            </a:r>
            <a:r>
              <a:rPr kumimoji="1" lang="ja-JP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）</a:t>
            </a:r>
            <a:endParaRPr kumimoji="1" lang="en-US" altLang="ja-JP" sz="5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78" name="円柱 77">
            <a:extLst>
              <a:ext uri="{FF2B5EF4-FFF2-40B4-BE49-F238E27FC236}">
                <a16:creationId xmlns:a16="http://schemas.microsoft.com/office/drawing/2014/main" id="{28BA638C-5729-DFB4-7EC7-8D5E8DE9B3A9}"/>
              </a:ext>
            </a:extLst>
          </p:cNvPr>
          <p:cNvSpPr/>
          <p:nvPr/>
        </p:nvSpPr>
        <p:spPr>
          <a:xfrm>
            <a:off x="6772254" y="260815"/>
            <a:ext cx="195004" cy="128832"/>
          </a:xfrm>
          <a:prstGeom prst="can">
            <a:avLst/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08000" rIns="36000" rtlCol="0" anchor="ctr"/>
          <a:lstStyle/>
          <a:p>
            <a:pPr algn="ctr"/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E55E744F-7A04-2FE2-5EEF-DACBFCD6F106}"/>
              </a:ext>
            </a:extLst>
          </p:cNvPr>
          <p:cNvSpPr txBox="1"/>
          <p:nvPr/>
        </p:nvSpPr>
        <p:spPr>
          <a:xfrm>
            <a:off x="6995905" y="230977"/>
            <a:ext cx="58702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BigQuery</a:t>
            </a:r>
          </a:p>
        </p:txBody>
      </p:sp>
      <p:sp>
        <p:nvSpPr>
          <p:cNvPr id="92" name="円柱 91">
            <a:extLst>
              <a:ext uri="{FF2B5EF4-FFF2-40B4-BE49-F238E27FC236}">
                <a16:creationId xmlns:a16="http://schemas.microsoft.com/office/drawing/2014/main" id="{6812D895-45CB-EC2F-E150-BFC84A5641B0}"/>
              </a:ext>
            </a:extLst>
          </p:cNvPr>
          <p:cNvSpPr/>
          <p:nvPr/>
        </p:nvSpPr>
        <p:spPr>
          <a:xfrm>
            <a:off x="3175069" y="1677205"/>
            <a:ext cx="540000" cy="334155"/>
          </a:xfrm>
          <a:prstGeom prst="can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rtlCol="0" anchor="ctr"/>
          <a:lstStyle/>
          <a:p>
            <a:pPr algn="ctr"/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予実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kumimoji="1" lang="ja-JP" altLang="en-US" sz="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（支払予定データ）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97" name="コネクタ: カギ線 96">
            <a:extLst>
              <a:ext uri="{FF2B5EF4-FFF2-40B4-BE49-F238E27FC236}">
                <a16:creationId xmlns:a16="http://schemas.microsoft.com/office/drawing/2014/main" id="{7D1625E9-1469-FEF5-37F2-DAB39F2AE0FB}"/>
              </a:ext>
            </a:extLst>
          </p:cNvPr>
          <p:cNvCxnSpPr>
            <a:cxnSpLocks/>
            <a:stCxn id="92" idx="2"/>
            <a:endCxn id="80" idx="2"/>
          </p:cNvCxnSpPr>
          <p:nvPr/>
        </p:nvCxnSpPr>
        <p:spPr>
          <a:xfrm rot="10800000">
            <a:off x="2588221" y="1519865"/>
            <a:ext cx="586849" cy="324419"/>
          </a:xfrm>
          <a:prstGeom prst="bentConnector2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円柱 105">
            <a:extLst>
              <a:ext uri="{FF2B5EF4-FFF2-40B4-BE49-F238E27FC236}">
                <a16:creationId xmlns:a16="http://schemas.microsoft.com/office/drawing/2014/main" id="{B9A6E657-8991-BE7B-D8C7-418D0C991330}"/>
              </a:ext>
            </a:extLst>
          </p:cNvPr>
          <p:cNvSpPr/>
          <p:nvPr/>
        </p:nvSpPr>
        <p:spPr>
          <a:xfrm>
            <a:off x="2318084" y="2864593"/>
            <a:ext cx="540000" cy="334155"/>
          </a:xfrm>
          <a:prstGeom prst="can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rtlCol="0" anchor="ctr"/>
          <a:lstStyle/>
          <a:p>
            <a:pPr algn="ctr"/>
            <a:r>
              <a:rPr kumimoji="1"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支払予定</a:t>
            </a:r>
            <a:endParaRPr kumimoji="1" lang="en-US" altLang="ja-JP" sz="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kumimoji="1" lang="ja-JP" altLang="en-US" sz="6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データ</a:t>
            </a:r>
            <a:endParaRPr kumimoji="1" lang="en-US" altLang="ja-JP" sz="6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kumimoji="1" lang="ja-JP" altLang="en-US" sz="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（支払予定データ）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107" name="円柱 106">
            <a:extLst>
              <a:ext uri="{FF2B5EF4-FFF2-40B4-BE49-F238E27FC236}">
                <a16:creationId xmlns:a16="http://schemas.microsoft.com/office/drawing/2014/main" id="{942DD7AC-EEA2-980A-3F2D-F751ABDB7498}"/>
              </a:ext>
            </a:extLst>
          </p:cNvPr>
          <p:cNvSpPr/>
          <p:nvPr/>
        </p:nvSpPr>
        <p:spPr>
          <a:xfrm>
            <a:off x="2870726" y="2864593"/>
            <a:ext cx="540000" cy="334155"/>
          </a:xfrm>
          <a:prstGeom prst="can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rtlCol="0" anchor="ctr"/>
          <a:lstStyle/>
          <a:p>
            <a:pPr algn="ctr"/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予実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kumimoji="1" lang="ja-JP" altLang="en-US" sz="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（支払予定データ）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08" name="コネクタ: カギ線 107">
            <a:extLst>
              <a:ext uri="{FF2B5EF4-FFF2-40B4-BE49-F238E27FC236}">
                <a16:creationId xmlns:a16="http://schemas.microsoft.com/office/drawing/2014/main" id="{68F05801-5392-B512-8739-C0F54243D184}"/>
              </a:ext>
            </a:extLst>
          </p:cNvPr>
          <p:cNvCxnSpPr>
            <a:cxnSpLocks/>
            <a:stCxn id="106" idx="1"/>
            <a:endCxn id="84" idx="2"/>
          </p:cNvCxnSpPr>
          <p:nvPr/>
        </p:nvCxnSpPr>
        <p:spPr>
          <a:xfrm rot="5400000" flipH="1" flipV="1">
            <a:off x="2456398" y="2732771"/>
            <a:ext cx="263509" cy="136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コネクタ: カギ線 114">
            <a:extLst>
              <a:ext uri="{FF2B5EF4-FFF2-40B4-BE49-F238E27FC236}">
                <a16:creationId xmlns:a16="http://schemas.microsoft.com/office/drawing/2014/main" id="{DACD23B9-6E65-D12D-10DC-28B777FF9D16}"/>
              </a:ext>
            </a:extLst>
          </p:cNvPr>
          <p:cNvCxnSpPr>
            <a:cxnSpLocks/>
            <a:stCxn id="107" idx="1"/>
            <a:endCxn id="84" idx="2"/>
          </p:cNvCxnSpPr>
          <p:nvPr/>
        </p:nvCxnSpPr>
        <p:spPr>
          <a:xfrm rot="16200000" flipV="1">
            <a:off x="2732719" y="2456586"/>
            <a:ext cx="263509" cy="552506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コネクタ: カギ線 117">
            <a:extLst>
              <a:ext uri="{FF2B5EF4-FFF2-40B4-BE49-F238E27FC236}">
                <a16:creationId xmlns:a16="http://schemas.microsoft.com/office/drawing/2014/main" id="{C695AB99-9F8D-F9C8-6D52-A7C90ED9D83E}"/>
              </a:ext>
            </a:extLst>
          </p:cNvPr>
          <p:cNvCxnSpPr>
            <a:cxnSpLocks/>
            <a:stCxn id="106" idx="3"/>
            <a:endCxn id="88" idx="0"/>
          </p:cNvCxnSpPr>
          <p:nvPr/>
        </p:nvCxnSpPr>
        <p:spPr>
          <a:xfrm rot="16200000" flipH="1">
            <a:off x="2446921" y="3339911"/>
            <a:ext cx="282463" cy="136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コネクタ: カギ線 120">
            <a:extLst>
              <a:ext uri="{FF2B5EF4-FFF2-40B4-BE49-F238E27FC236}">
                <a16:creationId xmlns:a16="http://schemas.microsoft.com/office/drawing/2014/main" id="{286DEA01-7686-5976-BCB1-F4148AEFBB7D}"/>
              </a:ext>
            </a:extLst>
          </p:cNvPr>
          <p:cNvCxnSpPr>
            <a:cxnSpLocks/>
            <a:stCxn id="107" idx="3"/>
            <a:endCxn id="88" idx="0"/>
          </p:cNvCxnSpPr>
          <p:nvPr/>
        </p:nvCxnSpPr>
        <p:spPr>
          <a:xfrm rot="5400000">
            <a:off x="2723242" y="3063726"/>
            <a:ext cx="282463" cy="552506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4" name="円柱 1023">
            <a:extLst>
              <a:ext uri="{FF2B5EF4-FFF2-40B4-BE49-F238E27FC236}">
                <a16:creationId xmlns:a16="http://schemas.microsoft.com/office/drawing/2014/main" id="{EE426E26-829C-F758-083A-A3CD56DA2FB7}"/>
              </a:ext>
            </a:extLst>
          </p:cNvPr>
          <p:cNvSpPr/>
          <p:nvPr/>
        </p:nvSpPr>
        <p:spPr>
          <a:xfrm>
            <a:off x="3175069" y="3836043"/>
            <a:ext cx="540000" cy="334155"/>
          </a:xfrm>
          <a:prstGeom prst="can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rtlCol="0" anchor="ctr"/>
          <a:lstStyle/>
          <a:p>
            <a:pPr algn="ctr"/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請求提出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kumimoji="1" lang="ja-JP" altLang="en-US" sz="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（請求書提出データ）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026" name="コネクタ: カギ線 1025">
            <a:extLst>
              <a:ext uri="{FF2B5EF4-FFF2-40B4-BE49-F238E27FC236}">
                <a16:creationId xmlns:a16="http://schemas.microsoft.com/office/drawing/2014/main" id="{7DA23D93-906A-D685-8699-EC05868366AE}"/>
              </a:ext>
            </a:extLst>
          </p:cNvPr>
          <p:cNvCxnSpPr>
            <a:cxnSpLocks/>
            <a:stCxn id="1024" idx="2"/>
            <a:endCxn id="109" idx="3"/>
          </p:cNvCxnSpPr>
          <p:nvPr/>
        </p:nvCxnSpPr>
        <p:spPr>
          <a:xfrm rot="10800000">
            <a:off x="3002221" y="3982589"/>
            <a:ext cx="172849" cy="20533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円柱 1029">
            <a:extLst>
              <a:ext uri="{FF2B5EF4-FFF2-40B4-BE49-F238E27FC236}">
                <a16:creationId xmlns:a16="http://schemas.microsoft.com/office/drawing/2014/main" id="{7A32E882-0F45-EF61-7E66-2EAEFC39FB03}"/>
              </a:ext>
            </a:extLst>
          </p:cNvPr>
          <p:cNvSpPr/>
          <p:nvPr/>
        </p:nvSpPr>
        <p:spPr>
          <a:xfrm>
            <a:off x="3175069" y="4253801"/>
            <a:ext cx="540000" cy="334155"/>
          </a:xfrm>
          <a:prstGeom prst="can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rtlCol="0" anchor="ctr"/>
          <a:lstStyle/>
          <a:p>
            <a:pPr algn="ctr"/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支払処理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状況一覧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kumimoji="1" lang="ja-JP" altLang="en-US" sz="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（請求書提出データ）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031" name="コネクタ: カギ線 1030">
            <a:extLst>
              <a:ext uri="{FF2B5EF4-FFF2-40B4-BE49-F238E27FC236}">
                <a16:creationId xmlns:a16="http://schemas.microsoft.com/office/drawing/2014/main" id="{D9682A92-D8D9-95AB-9A78-21A872924C79}"/>
              </a:ext>
            </a:extLst>
          </p:cNvPr>
          <p:cNvCxnSpPr>
            <a:cxnSpLocks/>
            <a:stCxn id="1030" idx="2"/>
            <a:endCxn id="113" idx="3"/>
          </p:cNvCxnSpPr>
          <p:nvPr/>
        </p:nvCxnSpPr>
        <p:spPr>
          <a:xfrm rot="10800000">
            <a:off x="3002221" y="4392587"/>
            <a:ext cx="172849" cy="28292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7" name="円柱 1036">
            <a:extLst>
              <a:ext uri="{FF2B5EF4-FFF2-40B4-BE49-F238E27FC236}">
                <a16:creationId xmlns:a16="http://schemas.microsoft.com/office/drawing/2014/main" id="{B8D1AFCB-0BDD-0AAF-0D06-089FD2CD0D03}"/>
              </a:ext>
            </a:extLst>
          </p:cNvPr>
          <p:cNvSpPr/>
          <p:nvPr/>
        </p:nvSpPr>
        <p:spPr>
          <a:xfrm>
            <a:off x="1155477" y="3986283"/>
            <a:ext cx="540000" cy="334155"/>
          </a:xfrm>
          <a:prstGeom prst="can">
            <a:avLst/>
          </a:prstGeom>
          <a:solidFill>
            <a:schemeClr val="bg2">
              <a:lumMod val="20000"/>
              <a:lumOff val="80000"/>
            </a:schemeClr>
          </a:solidFill>
          <a:ln w="635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rtlCol="0" anchor="ctr"/>
          <a:lstStyle/>
          <a:p>
            <a:pPr algn="ctr"/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権限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 algn="ctr"/>
            <a:r>
              <a:rPr kumimoji="1" lang="ja-JP" altLang="en-US" sz="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（</a:t>
            </a:r>
            <a:r>
              <a:rPr kumimoji="1" lang="en-US" altLang="ja-JP" sz="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Appsheet</a:t>
            </a:r>
            <a:r>
              <a:rPr kumimoji="1" lang="ja-JP" altLang="en-US" sz="4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権限管理）</a:t>
            </a:r>
            <a:endParaRPr kumimoji="1" lang="en-US" altLang="ja-JP" sz="4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038" name="コネクタ: カギ線 1037">
            <a:extLst>
              <a:ext uri="{FF2B5EF4-FFF2-40B4-BE49-F238E27FC236}">
                <a16:creationId xmlns:a16="http://schemas.microsoft.com/office/drawing/2014/main" id="{E3F247A7-1EFA-29D4-86FE-E6B4B5AE1235}"/>
              </a:ext>
            </a:extLst>
          </p:cNvPr>
          <p:cNvCxnSpPr>
            <a:cxnSpLocks/>
            <a:stCxn id="1216" idx="0"/>
            <a:endCxn id="1037" idx="3"/>
          </p:cNvCxnSpPr>
          <p:nvPr/>
        </p:nvCxnSpPr>
        <p:spPr>
          <a:xfrm rot="16200000" flipV="1">
            <a:off x="1297089" y="4448827"/>
            <a:ext cx="359009" cy="102232"/>
          </a:xfrm>
          <a:prstGeom prst="bentConnector3">
            <a:avLst>
              <a:gd name="adj1" fmla="val 5000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1" name="吹き出し: 四角形 1040">
            <a:extLst>
              <a:ext uri="{FF2B5EF4-FFF2-40B4-BE49-F238E27FC236}">
                <a16:creationId xmlns:a16="http://schemas.microsoft.com/office/drawing/2014/main" id="{9BAE54B5-40DF-6F90-E981-E779D703BD67}"/>
              </a:ext>
            </a:extLst>
          </p:cNvPr>
          <p:cNvSpPr/>
          <p:nvPr/>
        </p:nvSpPr>
        <p:spPr>
          <a:xfrm>
            <a:off x="9314586" y="-178"/>
            <a:ext cx="2375227" cy="3682388"/>
          </a:xfrm>
          <a:prstGeom prst="wedgeRectCallout">
            <a:avLst>
              <a:gd name="adj1" fmla="val -49680"/>
              <a:gd name="adj2" fmla="val 47050"/>
            </a:avLst>
          </a:prstGeom>
          <a:solidFill>
            <a:schemeClr val="accent6">
              <a:lumMod val="20000"/>
              <a:lumOff val="80000"/>
            </a:schemeClr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t"/>
          <a:lstStyle/>
          <a:p>
            <a:pPr>
              <a:spcBef>
                <a:spcPts val="300"/>
              </a:spcBef>
            </a:pPr>
            <a:r>
              <a: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【GAS</a:t>
            </a:r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の処理内容</a:t>
            </a:r>
            <a:r>
              <a: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】</a:t>
            </a:r>
          </a:p>
          <a:p>
            <a:pPr>
              <a:spcBef>
                <a:spcPts val="300"/>
              </a:spcBef>
            </a:pP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■</a:t>
            </a:r>
            <a:r>
              <a: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GAS</a:t>
            </a:r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①：</a:t>
            </a:r>
            <a:r>
              <a:rPr kumimoji="1" lang="ja-JP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見積</a:t>
            </a:r>
            <a:r>
              <a:rPr kumimoji="1" lang="en-US" altLang="ja-JP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Appsheet→</a:t>
            </a:r>
            <a:r>
              <a:rPr kumimoji="1" lang="ja-JP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発注決裁</a:t>
            </a:r>
            <a:r>
              <a:rPr kumimoji="1" lang="en-US" altLang="ja-JP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WS</a:t>
            </a:r>
            <a:r>
              <a:rPr kumimoji="1" lang="ja-JP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へ転記</a:t>
            </a:r>
            <a:endParaRPr kumimoji="1" lang="en-US" altLang="ja-JP" sz="7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・手動または</a:t>
            </a:r>
            <a:r>
              <a: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</a:t>
            </a:r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時間毎に自動実行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・ファイル間のデータ転記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・見積書</a:t>
            </a:r>
            <a:r>
              <a: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PDF</a:t>
            </a:r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を各領域フォルダに振分け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・見積書のリネーム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■</a:t>
            </a:r>
            <a:r>
              <a: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GAS</a:t>
            </a:r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②：</a:t>
            </a:r>
            <a:r>
              <a:rPr kumimoji="1" lang="ja-JP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発注決裁</a:t>
            </a:r>
            <a:r>
              <a:rPr kumimoji="1" lang="en-US" altLang="ja-JP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WS→</a:t>
            </a:r>
            <a:r>
              <a:rPr kumimoji="1" lang="ja-JP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支払予定データへ転記</a:t>
            </a:r>
            <a:endParaRPr kumimoji="1" lang="en-US" altLang="ja-JP" sz="7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・手動または日次夜間自動実行（</a:t>
            </a:r>
            <a:r>
              <a: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3:00-4:00</a:t>
            </a:r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）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・ファイル間のデータ転記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■</a:t>
            </a:r>
            <a:r>
              <a: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GAS</a:t>
            </a:r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③：</a:t>
            </a:r>
            <a:r>
              <a:rPr kumimoji="1" lang="ja-JP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請求</a:t>
            </a:r>
            <a:r>
              <a:rPr kumimoji="1" lang="en-US" altLang="ja-JP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Appsheet→</a:t>
            </a:r>
            <a:r>
              <a:rPr kumimoji="1" lang="ja-JP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支払依頼</a:t>
            </a:r>
            <a:r>
              <a:rPr kumimoji="1" lang="en-US" altLang="ja-JP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WS</a:t>
            </a:r>
            <a:r>
              <a:rPr kumimoji="1" lang="ja-JP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へ転記</a:t>
            </a:r>
            <a:endParaRPr kumimoji="1" lang="en-US" altLang="ja-JP" sz="7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・手動または</a:t>
            </a:r>
            <a:r>
              <a: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15</a:t>
            </a:r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分毎に自動実行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・ファイル間のデータ転記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・請求書のリネーム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・請求書</a:t>
            </a:r>
            <a:r>
              <a: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PDF</a:t>
            </a:r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を各領域の請求書フォルダと関連書類フォルダに振分け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・請求提出シートにファイルの</a:t>
            </a:r>
            <a:r>
              <a: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URL</a:t>
            </a:r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をセット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■</a:t>
            </a:r>
            <a:r>
              <a: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GAS</a:t>
            </a:r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④：</a:t>
            </a:r>
            <a:r>
              <a:rPr kumimoji="1" lang="en-US" altLang="ja-JP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RPA</a:t>
            </a:r>
            <a:r>
              <a:rPr kumimoji="1" lang="ja-JP" altLang="en-US" sz="7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ツール</a:t>
            </a:r>
            <a:endParaRPr kumimoji="1" lang="en-US" altLang="ja-JP" sz="700" b="1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・手動実行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・</a:t>
            </a:r>
            <a:r>
              <a: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RPA</a:t>
            </a:r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転記用データの作成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・複数の請求書及び関連書類を</a:t>
            </a:r>
            <a:r>
              <a:rPr kumimoji="1" lang="en-US" altLang="ja-JP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zip</a:t>
            </a:r>
            <a:r>
              <a:rPr kumimoji="1" lang="ja-JP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化</a:t>
            </a: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  <a:p>
            <a:pPr>
              <a:spcBef>
                <a:spcPts val="300"/>
              </a:spcBef>
            </a:pPr>
            <a:endParaRPr kumimoji="1" lang="en-US" altLang="ja-JP" sz="700" dirty="0">
              <a:solidFill>
                <a:schemeClr val="tx1">
                  <a:lumMod val="65000"/>
                  <a:lumOff val="35000"/>
                </a:schemeClr>
              </a:solidFill>
              <a:latin typeface="+mj-ea"/>
              <a:ea typeface="+mj-ea"/>
            </a:endParaRPr>
          </a:p>
        </p:txBody>
      </p:sp>
      <p:cxnSp>
        <p:nvCxnSpPr>
          <p:cNvPr id="1052" name="コネクタ: カギ線 1051">
            <a:extLst>
              <a:ext uri="{FF2B5EF4-FFF2-40B4-BE49-F238E27FC236}">
                <a16:creationId xmlns:a16="http://schemas.microsoft.com/office/drawing/2014/main" id="{BCA67F17-536C-C264-5267-579E803F3C93}"/>
              </a:ext>
            </a:extLst>
          </p:cNvPr>
          <p:cNvCxnSpPr>
            <a:cxnSpLocks/>
            <a:stCxn id="34" idx="0"/>
            <a:endCxn id="32" idx="0"/>
          </p:cNvCxnSpPr>
          <p:nvPr/>
        </p:nvCxnSpPr>
        <p:spPr>
          <a:xfrm rot="16200000" flipH="1" flipV="1">
            <a:off x="5226964" y="3222148"/>
            <a:ext cx="171793" cy="720057"/>
          </a:xfrm>
          <a:prstGeom prst="bentConnector3">
            <a:avLst>
              <a:gd name="adj1" fmla="val -29570"/>
            </a:avLst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6" name="テキスト ボックス 1055">
            <a:extLst>
              <a:ext uri="{FF2B5EF4-FFF2-40B4-BE49-F238E27FC236}">
                <a16:creationId xmlns:a16="http://schemas.microsoft.com/office/drawing/2014/main" id="{9B5491BE-5A4E-F9A8-6019-3A17FD7445C5}"/>
              </a:ext>
            </a:extLst>
          </p:cNvPr>
          <p:cNvSpPr txBox="1"/>
          <p:nvPr/>
        </p:nvSpPr>
        <p:spPr>
          <a:xfrm>
            <a:off x="5056802" y="3323476"/>
            <a:ext cx="566181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ファイル</a:t>
            </a:r>
            <a:r>
              <a:rPr kumimoji="1" lang="en-US" altLang="ja-JP" sz="500" dirty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</a:rPr>
              <a:t>URL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16D49B7-C8FC-E41C-14F6-22EF6ECD0E92}"/>
              </a:ext>
            </a:extLst>
          </p:cNvPr>
          <p:cNvSpPr/>
          <p:nvPr/>
        </p:nvSpPr>
        <p:spPr>
          <a:xfrm>
            <a:off x="7587023" y="1634025"/>
            <a:ext cx="1496125" cy="512904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en-US" altLang="ja-JP" sz="800" dirty="0">
                <a:solidFill>
                  <a:srgbClr val="FF0000"/>
                </a:solidFill>
              </a:rPr>
              <a:t>GAS</a:t>
            </a:r>
            <a:r>
              <a:rPr kumimoji="1" lang="ja-JP" altLang="en-US" sz="800" dirty="0">
                <a:solidFill>
                  <a:srgbClr val="FF0000"/>
                </a:solidFill>
              </a:rPr>
              <a:t>①と②：</a:t>
            </a:r>
            <a:endParaRPr kumimoji="1" lang="en-US" altLang="ja-JP" sz="800" dirty="0">
              <a:solidFill>
                <a:srgbClr val="FF0000"/>
              </a:solidFill>
            </a:endParaRPr>
          </a:p>
          <a:p>
            <a:r>
              <a:rPr kumimoji="1" lang="en-US" altLang="ja-JP" sz="800" dirty="0">
                <a:solidFill>
                  <a:srgbClr val="FF0000"/>
                </a:solidFill>
              </a:rPr>
              <a:t>OASYSBQ</a:t>
            </a:r>
            <a:r>
              <a:rPr kumimoji="1" lang="ja-JP" altLang="en-US" sz="800" dirty="0">
                <a:solidFill>
                  <a:srgbClr val="FF0000"/>
                </a:solidFill>
              </a:rPr>
              <a:t>ファイル比較？みたいなことをやっている</a:t>
            </a:r>
            <a:endParaRPr kumimoji="1" lang="en-US" altLang="ja-JP" sz="800" dirty="0">
              <a:solidFill>
                <a:srgbClr val="FF0000"/>
              </a:solidFill>
            </a:endParaRPr>
          </a:p>
          <a:p>
            <a:r>
              <a:rPr kumimoji="1" lang="en-US" altLang="ja-JP" sz="800" dirty="0">
                <a:solidFill>
                  <a:srgbClr val="FF0000"/>
                </a:solidFill>
              </a:rPr>
              <a:t>OASYS</a:t>
            </a:r>
            <a:r>
              <a:rPr kumimoji="1" lang="ja-JP" altLang="en-US" sz="800" dirty="0">
                <a:solidFill>
                  <a:srgbClr val="FF0000"/>
                </a:solidFill>
              </a:rPr>
              <a:t>への入力は手動？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A45CE00-B6B4-F231-2492-10B2B255A281}"/>
              </a:ext>
            </a:extLst>
          </p:cNvPr>
          <p:cNvSpPr/>
          <p:nvPr/>
        </p:nvSpPr>
        <p:spPr>
          <a:xfrm>
            <a:off x="4284363" y="3979430"/>
            <a:ext cx="1713071" cy="781801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en-US" altLang="ja-JP" sz="800" dirty="0">
                <a:solidFill>
                  <a:srgbClr val="FF0000"/>
                </a:solidFill>
              </a:rPr>
              <a:t>GAS</a:t>
            </a:r>
            <a:r>
              <a:rPr kumimoji="1" lang="ja-JP" altLang="en-US" sz="800" dirty="0">
                <a:solidFill>
                  <a:srgbClr val="FF0000"/>
                </a:solidFill>
              </a:rPr>
              <a:t>③：</a:t>
            </a:r>
            <a:br>
              <a:rPr kumimoji="1" lang="en-US" altLang="ja-JP" sz="800" dirty="0">
                <a:solidFill>
                  <a:srgbClr val="FF0000"/>
                </a:solidFill>
              </a:rPr>
            </a:br>
            <a:r>
              <a:rPr kumimoji="1" lang="en-US" altLang="ja-JP" sz="800" dirty="0">
                <a:solidFill>
                  <a:srgbClr val="FF0000"/>
                </a:solidFill>
              </a:rPr>
              <a:t>1</a:t>
            </a:r>
            <a:r>
              <a:rPr kumimoji="1" lang="ja-JP" altLang="en-US" sz="800" dirty="0">
                <a:solidFill>
                  <a:srgbClr val="FF0000"/>
                </a:solidFill>
              </a:rPr>
              <a:t>行ずつ転記している箇所を発見。ファイル数が増えれば増えるほど処理時間が増加する仕組み。ループ処理ではなく、メモリ処理（一括）に変更がよき。（改善余地あり）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8F5BD0B-6137-381A-43B6-21EE826825BF}"/>
              </a:ext>
            </a:extLst>
          </p:cNvPr>
          <p:cNvSpPr/>
          <p:nvPr/>
        </p:nvSpPr>
        <p:spPr>
          <a:xfrm>
            <a:off x="8572015" y="4675306"/>
            <a:ext cx="2914760" cy="1151166"/>
          </a:xfrm>
          <a:prstGeom prst="rect">
            <a:avLst/>
          </a:prstGeom>
          <a:solidFill>
            <a:schemeClr val="bg1"/>
          </a:solidFill>
          <a:ln w="63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en-US" altLang="ja-JP" sz="800" dirty="0">
                <a:solidFill>
                  <a:srgbClr val="FF0000"/>
                </a:solidFill>
              </a:rPr>
              <a:t>GAS</a:t>
            </a:r>
            <a:r>
              <a:rPr kumimoji="1" lang="ja-JP" altLang="en-US" sz="800" dirty="0">
                <a:solidFill>
                  <a:srgbClr val="FF0000"/>
                </a:solidFill>
              </a:rPr>
              <a:t>④：</a:t>
            </a:r>
            <a:br>
              <a:rPr kumimoji="1" lang="en-US" altLang="ja-JP" sz="800" dirty="0">
                <a:solidFill>
                  <a:srgbClr val="FF0000"/>
                </a:solidFill>
              </a:rPr>
            </a:br>
            <a:r>
              <a:rPr kumimoji="1" lang="ja-JP" altLang="en-US" sz="800" dirty="0">
                <a:solidFill>
                  <a:srgbClr val="FF0000"/>
                </a:solidFill>
              </a:rPr>
              <a:t>請求書関連ファイルをまとめて</a:t>
            </a:r>
            <a:r>
              <a:rPr kumimoji="1" lang="en-US" altLang="ja-JP" sz="800" dirty="0">
                <a:solidFill>
                  <a:srgbClr val="FF0000"/>
                </a:solidFill>
              </a:rPr>
              <a:t>Zip</a:t>
            </a:r>
            <a:r>
              <a:rPr kumimoji="1" lang="ja-JP" altLang="en-US" sz="800" dirty="0">
                <a:solidFill>
                  <a:srgbClr val="FF0000"/>
                </a:solidFill>
              </a:rPr>
              <a:t>化する処理（その後</a:t>
            </a:r>
            <a:r>
              <a:rPr kumimoji="1" lang="en-US" altLang="ja-JP" sz="800" dirty="0">
                <a:solidFill>
                  <a:srgbClr val="FF0000"/>
                </a:solidFill>
              </a:rPr>
              <a:t>RPA</a:t>
            </a:r>
            <a:r>
              <a:rPr kumimoji="1" lang="ja-JP" altLang="en-US" sz="800" dirty="0">
                <a:solidFill>
                  <a:srgbClr val="FF0000"/>
                </a:solidFill>
              </a:rPr>
              <a:t>ファイルにリンク共有）が時間がかかってそう。</a:t>
            </a:r>
            <a:r>
              <a:rPr kumimoji="1" lang="en-US" altLang="ja-JP" sz="800" dirty="0">
                <a:solidFill>
                  <a:srgbClr val="FF0000"/>
                </a:solidFill>
              </a:rPr>
              <a:t>Zip</a:t>
            </a:r>
            <a:r>
              <a:rPr kumimoji="1" lang="ja-JP" altLang="en-US" sz="800" dirty="0">
                <a:solidFill>
                  <a:srgbClr val="FF0000"/>
                </a:solidFill>
              </a:rPr>
              <a:t>化ではなくリンクを通知するなど改善できるか。</a:t>
            </a:r>
            <a:endParaRPr kumimoji="1" lang="en-US" altLang="ja-JP" sz="800" dirty="0">
              <a:solidFill>
                <a:srgbClr val="FF0000"/>
              </a:solidFill>
            </a:endParaRPr>
          </a:p>
          <a:p>
            <a:r>
              <a:rPr kumimoji="1" lang="ja-JP" altLang="en-US" sz="800" dirty="0">
                <a:solidFill>
                  <a:srgbClr val="FF0000"/>
                </a:solidFill>
              </a:rPr>
              <a:t>また、請求書１件ごとに経緯タイプのリストからすべて検索する２重ループになっているため、経費タイプリストを</a:t>
            </a:r>
            <a:r>
              <a:rPr kumimoji="1" lang="en-US" altLang="ja-JP" sz="800" dirty="0">
                <a:solidFill>
                  <a:srgbClr val="FF0000"/>
                </a:solidFill>
              </a:rPr>
              <a:t>map</a:t>
            </a:r>
            <a:r>
              <a:rPr kumimoji="1" lang="ja-JP" altLang="en-US" sz="800" dirty="0">
                <a:solidFill>
                  <a:srgbClr val="FF0000"/>
                </a:solidFill>
              </a:rPr>
              <a:t>化することで効率化できそう。（ただし、経費タイプのリストの種類が少なければインパクトは低いかも？）</a:t>
            </a:r>
          </a:p>
        </p:txBody>
      </p:sp>
    </p:spTree>
    <p:extLst>
      <p:ext uri="{BB962C8B-B14F-4D97-AF65-F5344CB8AC3E}">
        <p14:creationId xmlns:p14="http://schemas.microsoft.com/office/powerpoint/2010/main" val="1783029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/>
          <p:nvPr/>
        </p:nvSpPr>
        <p:spPr>
          <a:xfrm>
            <a:off x="6452640" y="2485773"/>
            <a:ext cx="87412" cy="82153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36000" bIns="18000" anchor="ctr" anchorCtr="0">
            <a:noAutofit/>
          </a:bodyPr>
          <a:lstStyle/>
          <a:p>
            <a:pPr algn="ctr" defTabSz="914378">
              <a:buSzPts val="700"/>
            </a:pPr>
            <a:endParaRPr sz="7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3"/>
          <p:cNvSpPr/>
          <p:nvPr/>
        </p:nvSpPr>
        <p:spPr>
          <a:xfrm>
            <a:off x="6129870" y="2485773"/>
            <a:ext cx="87412" cy="82153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36000" bIns="18000" anchor="ctr" anchorCtr="0">
            <a:noAutofit/>
          </a:bodyPr>
          <a:lstStyle/>
          <a:p>
            <a:pPr algn="ctr" defTabSz="914378">
              <a:buSzPts val="700"/>
            </a:pPr>
            <a:endParaRPr sz="7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3"/>
          <p:cNvSpPr/>
          <p:nvPr/>
        </p:nvSpPr>
        <p:spPr>
          <a:xfrm>
            <a:off x="6438987" y="1822644"/>
            <a:ext cx="87412" cy="82153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36000" bIns="18000" anchor="ctr" anchorCtr="0">
            <a:noAutofit/>
          </a:bodyPr>
          <a:lstStyle/>
          <a:p>
            <a:pPr algn="ctr" defTabSz="914378">
              <a:buSzPts val="700"/>
            </a:pPr>
            <a:endParaRPr sz="7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"/>
          <p:cNvSpPr/>
          <p:nvPr/>
        </p:nvSpPr>
        <p:spPr>
          <a:xfrm>
            <a:off x="3284478" y="3104534"/>
            <a:ext cx="87412" cy="82153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36000" bIns="18000" anchor="ctr" anchorCtr="0">
            <a:noAutofit/>
          </a:bodyPr>
          <a:lstStyle/>
          <a:p>
            <a:pPr algn="ctr" defTabSz="914378">
              <a:buSzPts val="700"/>
            </a:pPr>
            <a:endParaRPr sz="7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"/>
          <p:cNvSpPr/>
          <p:nvPr/>
        </p:nvSpPr>
        <p:spPr>
          <a:xfrm>
            <a:off x="4535544" y="1965709"/>
            <a:ext cx="87412" cy="82153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36000" bIns="18000" anchor="ctr" anchorCtr="0">
            <a:noAutofit/>
          </a:bodyPr>
          <a:lstStyle/>
          <a:p>
            <a:pPr algn="ctr" defTabSz="914378">
              <a:buSzPts val="700"/>
            </a:pPr>
            <a:endParaRPr sz="7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3"/>
          <p:cNvSpPr/>
          <p:nvPr/>
        </p:nvSpPr>
        <p:spPr>
          <a:xfrm>
            <a:off x="4290888" y="1965709"/>
            <a:ext cx="87412" cy="82153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36000" bIns="18000" anchor="ctr" anchorCtr="0">
            <a:noAutofit/>
          </a:bodyPr>
          <a:lstStyle/>
          <a:p>
            <a:pPr algn="ctr" defTabSz="914378">
              <a:buSzPts val="700"/>
            </a:pPr>
            <a:endParaRPr sz="7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3"/>
          <p:cNvSpPr/>
          <p:nvPr/>
        </p:nvSpPr>
        <p:spPr>
          <a:xfrm>
            <a:off x="6125670" y="4125180"/>
            <a:ext cx="87412" cy="82153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36000" bIns="18000" anchor="ctr" anchorCtr="0">
            <a:noAutofit/>
          </a:bodyPr>
          <a:lstStyle/>
          <a:p>
            <a:pPr algn="ctr" defTabSz="914378">
              <a:buSzPts val="700"/>
            </a:pPr>
            <a:endParaRPr sz="7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6451280" y="4125180"/>
            <a:ext cx="87412" cy="82153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36000" bIns="18000" anchor="ctr" anchorCtr="0">
            <a:noAutofit/>
          </a:bodyPr>
          <a:lstStyle/>
          <a:p>
            <a:pPr algn="ctr" defTabSz="914378">
              <a:buSzPts val="700"/>
            </a:pPr>
            <a:endParaRPr sz="7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6131094" y="3104534"/>
            <a:ext cx="87412" cy="82153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36000" bIns="18000" anchor="ctr" anchorCtr="0">
            <a:noAutofit/>
          </a:bodyPr>
          <a:lstStyle/>
          <a:p>
            <a:pPr algn="ctr" defTabSz="914378">
              <a:buSzPts val="700"/>
            </a:pPr>
            <a:endParaRPr sz="7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3"/>
          <p:cNvSpPr/>
          <p:nvPr/>
        </p:nvSpPr>
        <p:spPr>
          <a:xfrm>
            <a:off x="5344041" y="3913582"/>
            <a:ext cx="2075051" cy="1022433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b" anchorCtr="0">
            <a:noAutofit/>
          </a:bodyPr>
          <a:lstStyle/>
          <a:p>
            <a:pPr algn="ctr" defTabSz="914378">
              <a:buSzPts val="900"/>
            </a:pPr>
            <a:r>
              <a:rPr lang="en-US" altLang="ja-JP" sz="9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Vertex AI</a:t>
            </a:r>
            <a:endParaRPr sz="9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3"/>
          <p:cNvSpPr txBox="1"/>
          <p:nvPr/>
        </p:nvSpPr>
        <p:spPr>
          <a:xfrm>
            <a:off x="5526204" y="4345968"/>
            <a:ext cx="1710725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defTabSz="914378">
              <a:buSzPts val="700"/>
            </a:pPr>
            <a:r>
              <a:rPr lang="ja-JP" altLang="en-US" sz="7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⑧プロンプトと画像化ファイルを解析</a:t>
            </a:r>
            <a:endParaRPr sz="7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" name="Google Shape;38;p3"/>
          <p:cNvGrpSpPr/>
          <p:nvPr/>
        </p:nvGrpSpPr>
        <p:grpSpPr>
          <a:xfrm>
            <a:off x="5838093" y="4125179"/>
            <a:ext cx="1086947" cy="219981"/>
            <a:chOff x="5723977" y="3929469"/>
            <a:chExt cx="1086947" cy="219981"/>
          </a:xfrm>
        </p:grpSpPr>
        <p:sp>
          <p:nvSpPr>
            <p:cNvPr id="39" name="Google Shape;39;p3"/>
            <p:cNvSpPr/>
            <p:nvPr/>
          </p:nvSpPr>
          <p:spPr>
            <a:xfrm>
              <a:off x="5723977" y="3929592"/>
              <a:ext cx="1086947" cy="213084"/>
            </a:xfrm>
            <a:prstGeom prst="flowChartProcess">
              <a:avLst/>
            </a:prstGeom>
            <a:solidFill>
              <a:schemeClr val="lt1"/>
            </a:solidFill>
            <a:ln w="9525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36000" rIns="36000" bIns="0" anchor="ctr" anchorCtr="0">
              <a:noAutofit/>
            </a:bodyPr>
            <a:lstStyle/>
            <a:p>
              <a:pPr algn="ctr" defTabSz="914378">
                <a:buSzPts val="800"/>
              </a:pPr>
              <a:r>
                <a:rPr lang="en-US" altLang="ja-JP" sz="8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Gemini API</a:t>
              </a:r>
              <a:endParaRPr sz="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0" name="Google Shape;40;p3" descr="Google GeminiのAndroid - UptodownからAPKをダウンロードしよう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750825" y="3929469"/>
              <a:ext cx="193406" cy="219981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1" name="Google Shape;41;p3" descr="アイコン&#10;&#10;AI によって生成されたコンテンツは間違っている可能性があります。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843421" y="4670373"/>
            <a:ext cx="230497" cy="230497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3"/>
          <p:cNvSpPr/>
          <p:nvPr/>
        </p:nvSpPr>
        <p:spPr>
          <a:xfrm>
            <a:off x="3280491" y="3331769"/>
            <a:ext cx="87412" cy="82153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36000" bIns="18000" anchor="ctr" anchorCtr="0">
            <a:noAutofit/>
          </a:bodyPr>
          <a:lstStyle/>
          <a:p>
            <a:pPr algn="ctr" defTabSz="914378">
              <a:buSzPts val="700"/>
            </a:pPr>
            <a:endParaRPr sz="7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3"/>
          <p:cNvSpPr/>
          <p:nvPr/>
        </p:nvSpPr>
        <p:spPr>
          <a:xfrm>
            <a:off x="3282492" y="3998090"/>
            <a:ext cx="87412" cy="82153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36000" bIns="18000" anchor="ctr" anchorCtr="0">
            <a:noAutofit/>
          </a:bodyPr>
          <a:lstStyle/>
          <a:p>
            <a:pPr algn="ctr" defTabSz="914378">
              <a:buSzPts val="700"/>
            </a:pPr>
            <a:endParaRPr sz="7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3"/>
          <p:cNvSpPr/>
          <p:nvPr/>
        </p:nvSpPr>
        <p:spPr>
          <a:xfrm>
            <a:off x="3565223" y="3999585"/>
            <a:ext cx="87412" cy="82153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36000" bIns="18000" anchor="ctr" anchorCtr="0">
            <a:noAutofit/>
          </a:bodyPr>
          <a:lstStyle/>
          <a:p>
            <a:pPr algn="ctr" defTabSz="914378">
              <a:buSzPts val="700"/>
            </a:pPr>
            <a:endParaRPr sz="7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3"/>
          <p:cNvSpPr/>
          <p:nvPr/>
        </p:nvSpPr>
        <p:spPr>
          <a:xfrm>
            <a:off x="3562872" y="3104534"/>
            <a:ext cx="87412" cy="82153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36000" bIns="18000" anchor="ctr" anchorCtr="0">
            <a:noAutofit/>
          </a:bodyPr>
          <a:lstStyle/>
          <a:p>
            <a:pPr algn="ctr" defTabSz="914378">
              <a:buSzPts val="700"/>
            </a:pPr>
            <a:endParaRPr sz="7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3"/>
          <p:cNvSpPr/>
          <p:nvPr/>
        </p:nvSpPr>
        <p:spPr>
          <a:xfrm>
            <a:off x="5453493" y="3104534"/>
            <a:ext cx="87412" cy="82153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36000" bIns="18000" anchor="ctr" anchorCtr="0">
            <a:noAutofit/>
          </a:bodyPr>
          <a:lstStyle/>
          <a:p>
            <a:pPr algn="ctr" defTabSz="914378">
              <a:buSzPts val="700"/>
            </a:pPr>
            <a:endParaRPr sz="7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6451280" y="3104534"/>
            <a:ext cx="87412" cy="82153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36000" bIns="18000" anchor="ctr" anchorCtr="0">
            <a:noAutofit/>
          </a:bodyPr>
          <a:lstStyle/>
          <a:p>
            <a:pPr algn="ctr" defTabSz="914378">
              <a:buSzPts val="700"/>
            </a:pPr>
            <a:endParaRPr sz="7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"/>
          <p:cNvSpPr/>
          <p:nvPr/>
        </p:nvSpPr>
        <p:spPr>
          <a:xfrm>
            <a:off x="3565223" y="3331769"/>
            <a:ext cx="87412" cy="82153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36000" bIns="18000" anchor="ctr" anchorCtr="0">
            <a:noAutofit/>
          </a:bodyPr>
          <a:lstStyle/>
          <a:p>
            <a:pPr algn="ctr" defTabSz="914378">
              <a:buSzPts val="700"/>
            </a:pPr>
            <a:endParaRPr sz="7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"/>
          <p:cNvSpPr/>
          <p:nvPr/>
        </p:nvSpPr>
        <p:spPr>
          <a:xfrm>
            <a:off x="6125670" y="3331769"/>
            <a:ext cx="87412" cy="82153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36000" bIns="18000" anchor="ctr" anchorCtr="0">
            <a:noAutofit/>
          </a:bodyPr>
          <a:lstStyle/>
          <a:p>
            <a:pPr algn="ctr" defTabSz="914378">
              <a:buSzPts val="700"/>
            </a:pPr>
            <a:endParaRPr sz="7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"/>
          <p:cNvSpPr/>
          <p:nvPr/>
        </p:nvSpPr>
        <p:spPr>
          <a:xfrm>
            <a:off x="6451280" y="3331769"/>
            <a:ext cx="87412" cy="82153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36000" bIns="18000" anchor="ctr" anchorCtr="0">
            <a:noAutofit/>
          </a:bodyPr>
          <a:lstStyle/>
          <a:p>
            <a:pPr algn="ctr" defTabSz="914378">
              <a:buSzPts val="700"/>
            </a:pPr>
            <a:endParaRPr sz="7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3"/>
          <p:cNvSpPr/>
          <p:nvPr/>
        </p:nvSpPr>
        <p:spPr>
          <a:xfrm>
            <a:off x="6115383" y="1822644"/>
            <a:ext cx="87412" cy="82153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36000" rIns="36000" bIns="18000" anchor="ctr" anchorCtr="0">
            <a:noAutofit/>
          </a:bodyPr>
          <a:lstStyle/>
          <a:p>
            <a:pPr algn="ctr" defTabSz="914378">
              <a:buSzPts val="700"/>
            </a:pPr>
            <a:endParaRPr sz="7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2826979" y="3104534"/>
            <a:ext cx="4803480" cy="303298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 defTabSz="914378">
              <a:buSzPts val="800"/>
            </a:pPr>
            <a:endParaRPr sz="800">
              <a:solidFill>
                <a:srgbClr val="FF0000"/>
              </a:solidFill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1213375" y="543801"/>
            <a:ext cx="1230450" cy="538550"/>
          </a:xfrm>
          <a:prstGeom prst="flowChartProcess">
            <a:avLst/>
          </a:prstGeom>
          <a:solidFill>
            <a:srgbClr val="DAEEF3"/>
          </a:solidFill>
          <a:ln>
            <a:noFill/>
          </a:ln>
        </p:spPr>
        <p:txBody>
          <a:bodyPr spcFirstLastPara="1" wrap="square" lIns="36000" tIns="72000" rIns="36000" bIns="45700" anchor="t" anchorCtr="0">
            <a:noAutofit/>
          </a:bodyPr>
          <a:lstStyle/>
          <a:p>
            <a:pPr algn="ctr" defTabSz="914378">
              <a:buSzPts val="700"/>
            </a:pPr>
            <a:r>
              <a:rPr lang="ja-JP" altLang="en-US" sz="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請求提出</a:t>
            </a:r>
            <a:r>
              <a:rPr lang="en-US" altLang="ja-JP" sz="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App</a:t>
            </a:r>
            <a:endParaRPr sz="7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5745374" y="543801"/>
            <a:ext cx="1685169" cy="542656"/>
          </a:xfrm>
          <a:prstGeom prst="flowChartProcess">
            <a:avLst/>
          </a:prstGeom>
          <a:solidFill>
            <a:srgbClr val="F2DADA"/>
          </a:solidFill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algn="ctr" defTabSz="914378">
              <a:buSzPts val="700"/>
            </a:pPr>
            <a:r>
              <a:rPr lang="ja-JP" altLang="en-US" sz="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支払依頼</a:t>
            </a:r>
            <a:r>
              <a:rPr lang="en-US" altLang="ja-JP" sz="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WS</a:t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6344957" y="751486"/>
            <a:ext cx="486000" cy="234392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18000" anchor="ctr" anchorCtr="0">
            <a:noAutofit/>
          </a:bodyPr>
          <a:lstStyle/>
          <a:p>
            <a:pPr algn="ctr" defTabSz="914378">
              <a:buSzPts val="700"/>
            </a:pPr>
            <a:r>
              <a:rPr lang="ja-JP" altLang="en-US" sz="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チェック・修正</a:t>
            </a:r>
            <a:endParaRPr/>
          </a:p>
        </p:txBody>
      </p:sp>
      <p:sp>
        <p:nvSpPr>
          <p:cNvPr id="56" name="Google Shape;56;p3"/>
          <p:cNvSpPr/>
          <p:nvPr/>
        </p:nvSpPr>
        <p:spPr>
          <a:xfrm>
            <a:off x="2658271" y="1513115"/>
            <a:ext cx="1338843" cy="538545"/>
          </a:xfrm>
          <a:prstGeom prst="flowChartProcess">
            <a:avLst/>
          </a:prstGeom>
          <a:solidFill>
            <a:srgbClr val="EAF1DD"/>
          </a:solidFill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algn="ctr" defTabSz="914378">
              <a:buSzPts val="700"/>
            </a:pPr>
            <a:r>
              <a:rPr lang="ja-JP" altLang="en-US" sz="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請求書提出データ</a:t>
            </a:r>
            <a:endParaRPr sz="7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 txBox="1">
            <a:spLocks noGrp="1"/>
          </p:cNvSpPr>
          <p:nvPr>
            <p:ph type="title"/>
          </p:nvPr>
        </p:nvSpPr>
        <p:spPr>
          <a:xfrm>
            <a:off x="4275" y="30096"/>
            <a:ext cx="7943971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altLang="ja-JP" sz="1300" b="1">
                <a:solidFill>
                  <a:schemeClr val="dk2"/>
                </a:solidFill>
              </a:rPr>
              <a:t>GAS×</a:t>
            </a:r>
            <a:r>
              <a:rPr lang="ja-JP" altLang="en-US" sz="1300" b="1">
                <a:solidFill>
                  <a:schemeClr val="dk2"/>
                </a:solidFill>
              </a:rPr>
              <a:t>生成</a:t>
            </a:r>
            <a:r>
              <a:rPr lang="en-US" altLang="ja-JP" sz="1300" b="1">
                <a:solidFill>
                  <a:schemeClr val="dk2"/>
                </a:solidFill>
              </a:rPr>
              <a:t>AI</a:t>
            </a:r>
            <a:r>
              <a:rPr lang="ja-JP" altLang="en-US" sz="1300" b="1">
                <a:solidFill>
                  <a:schemeClr val="dk2"/>
                </a:solidFill>
              </a:rPr>
              <a:t>による請求書の自動解析</a:t>
            </a:r>
            <a:r>
              <a:rPr lang="ja-JP" altLang="en-US" sz="1100" b="1">
                <a:solidFill>
                  <a:schemeClr val="dk2"/>
                </a:solidFill>
              </a:rPr>
              <a:t>（</a:t>
            </a:r>
            <a:r>
              <a:rPr lang="en-US" altLang="ja-JP" sz="1100" b="1">
                <a:solidFill>
                  <a:schemeClr val="dk2"/>
                </a:solidFill>
              </a:rPr>
              <a:t>BPS2G</a:t>
            </a:r>
            <a:r>
              <a:rPr lang="ja-JP" altLang="en-US" sz="1100" b="1">
                <a:solidFill>
                  <a:schemeClr val="dk2"/>
                </a:solidFill>
              </a:rPr>
              <a:t>での実装</a:t>
            </a:r>
            <a:r>
              <a:rPr lang="en-US" altLang="ja-JP" sz="1100" b="1">
                <a:solidFill>
                  <a:schemeClr val="dk2"/>
                </a:solidFill>
              </a:rPr>
              <a:t>:9</a:t>
            </a:r>
            <a:r>
              <a:rPr lang="ja-JP" altLang="en-US" sz="1100" b="1">
                <a:solidFill>
                  <a:schemeClr val="dk2"/>
                </a:solidFill>
              </a:rPr>
              <a:t>月～）</a:t>
            </a:r>
            <a:endParaRPr sz="1100" b="1"/>
          </a:p>
        </p:txBody>
      </p:sp>
      <p:sp>
        <p:nvSpPr>
          <p:cNvPr id="58" name="Google Shape;58;p3"/>
          <p:cNvSpPr/>
          <p:nvPr/>
        </p:nvSpPr>
        <p:spPr>
          <a:xfrm>
            <a:off x="214395" y="1672465"/>
            <a:ext cx="540000" cy="311975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algn="ctr" defTabSz="914378">
              <a:buSzPts val="700"/>
            </a:pPr>
            <a:r>
              <a:rPr lang="ja-JP" altLang="en-US" sz="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請求先</a:t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214395" y="711556"/>
            <a:ext cx="540000" cy="311975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45700" rIns="0" bIns="45700" anchor="ctr" anchorCtr="0">
            <a:noAutofit/>
          </a:bodyPr>
          <a:lstStyle/>
          <a:p>
            <a:pPr algn="ctr" defTabSz="914378">
              <a:buSzPts val="700"/>
            </a:pPr>
            <a:r>
              <a:rPr lang="ja-JP" altLang="en-US" sz="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案件担当者</a:t>
            </a:r>
            <a:endParaRPr sz="7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914378">
              <a:buSzPts val="700"/>
            </a:pPr>
            <a:r>
              <a:rPr lang="en-US" altLang="ja-JP" sz="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OPT</a:t>
            </a:r>
            <a:endParaRPr/>
          </a:p>
        </p:txBody>
      </p:sp>
      <p:pic>
        <p:nvPicPr>
          <p:cNvPr id="60" name="Google Shape;60;p3" descr="AppSheet - Google Play のアプリ"/>
          <p:cNvPicPr preferRelativeResize="0"/>
          <p:nvPr/>
        </p:nvPicPr>
        <p:blipFill rotWithShape="1">
          <a:blip r:embed="rId5">
            <a:alphaModFix/>
          </a:blip>
          <a:srcRect l="18430" r="18430"/>
          <a:stretch/>
        </p:blipFill>
        <p:spPr>
          <a:xfrm>
            <a:off x="1272527" y="441050"/>
            <a:ext cx="243382" cy="38545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3" descr="PNGとSVGの Googleスプレッドシート カラーアイコン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17715" y="1544788"/>
            <a:ext cx="217003" cy="20423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3"/>
          <p:cNvCxnSpPr>
            <a:stCxn id="58" idx="0"/>
            <a:endCxn id="59" idx="2"/>
          </p:cNvCxnSpPr>
          <p:nvPr/>
        </p:nvCxnSpPr>
        <p:spPr>
          <a:xfrm rot="10800000">
            <a:off x="484395" y="1023564"/>
            <a:ext cx="0" cy="6489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63" name="Google Shape;63;p3"/>
          <p:cNvSpPr txBox="1"/>
          <p:nvPr/>
        </p:nvSpPr>
        <p:spPr>
          <a:xfrm>
            <a:off x="41237" y="1092660"/>
            <a:ext cx="453970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defTabSz="914378">
              <a:buSzPts val="700"/>
            </a:pPr>
            <a:r>
              <a:rPr lang="ja-JP" altLang="en-US" sz="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メール</a:t>
            </a:r>
            <a:endParaRPr sz="7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914378">
              <a:buSzPts val="700"/>
            </a:pPr>
            <a:r>
              <a:rPr lang="en-US" altLang="ja-JP" sz="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BtoB</a:t>
            </a:r>
            <a:endParaRPr/>
          </a:p>
          <a:p>
            <a:pPr defTabSz="914378">
              <a:buSzPts val="700"/>
            </a:pPr>
            <a:r>
              <a:rPr lang="ja-JP" altLang="en-US" sz="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納付書</a:t>
            </a:r>
            <a:endParaRPr sz="7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"/>
          <p:cNvSpPr txBox="1"/>
          <p:nvPr/>
        </p:nvSpPr>
        <p:spPr>
          <a:xfrm>
            <a:off x="728623" y="711551"/>
            <a:ext cx="543900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defTabSz="914378">
              <a:buSzPts val="700"/>
            </a:pPr>
            <a:r>
              <a:rPr lang="ja-JP" altLang="en-US" sz="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案件特定の上、格納</a:t>
            </a:r>
            <a:endParaRPr sz="7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65" name="Google Shape;65;p3"/>
          <p:cNvCxnSpPr>
            <a:stCxn id="66" idx="3"/>
            <a:endCxn id="67" idx="1"/>
          </p:cNvCxnSpPr>
          <p:nvPr/>
        </p:nvCxnSpPr>
        <p:spPr>
          <a:xfrm>
            <a:off x="2193592" y="868682"/>
            <a:ext cx="705900" cy="978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68" name="Google Shape;68;p3"/>
          <p:cNvSpPr/>
          <p:nvPr/>
        </p:nvSpPr>
        <p:spPr>
          <a:xfrm>
            <a:off x="7866531" y="762140"/>
            <a:ext cx="432757" cy="213084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18000" anchor="ctr" anchorCtr="0">
            <a:noAutofit/>
          </a:bodyPr>
          <a:lstStyle/>
          <a:p>
            <a:pPr algn="ctr" defTabSz="914378">
              <a:buSzPts val="800"/>
            </a:pPr>
            <a:r>
              <a:rPr lang="en-US" altLang="ja-JP" sz="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RPA</a:t>
            </a:r>
            <a:endParaRPr sz="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8627575" y="762140"/>
            <a:ext cx="432757" cy="213084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18000" anchor="ctr" anchorCtr="0">
            <a:noAutofit/>
          </a:bodyPr>
          <a:lstStyle/>
          <a:p>
            <a:pPr algn="ctr" defTabSz="914378">
              <a:buSzPts val="800"/>
            </a:pPr>
            <a:r>
              <a:rPr lang="en-US" altLang="ja-JP" sz="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Concur</a:t>
            </a:r>
            <a:endParaRPr sz="8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3"/>
          <p:cNvSpPr/>
          <p:nvPr/>
        </p:nvSpPr>
        <p:spPr>
          <a:xfrm>
            <a:off x="1365592" y="760682"/>
            <a:ext cx="828000" cy="216000"/>
          </a:xfrm>
          <a:prstGeom prst="roundRect">
            <a:avLst>
              <a:gd name="adj" fmla="val 6100"/>
            </a:avLst>
          </a:prstGeom>
          <a:solidFill>
            <a:schemeClr val="l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45700" rIns="36000" bIns="36000" anchor="ctr" anchorCtr="0">
            <a:noAutofit/>
          </a:bodyPr>
          <a:lstStyle/>
          <a:p>
            <a:pPr algn="ctr" defTabSz="914378">
              <a:buSzPts val="600"/>
            </a:pPr>
            <a:r>
              <a:rPr lang="ja-JP" altLang="en-US" sz="600">
                <a:solidFill>
                  <a:srgbClr val="595959"/>
                </a:solidFill>
              </a:rPr>
              <a:t>請求書提出①②</a:t>
            </a:r>
            <a:endParaRPr sz="600">
              <a:solidFill>
                <a:srgbClr val="595959"/>
              </a:solidFill>
            </a:endParaRPr>
          </a:p>
        </p:txBody>
      </p:sp>
      <p:cxnSp>
        <p:nvCxnSpPr>
          <p:cNvPr id="70" name="Google Shape;70;p3"/>
          <p:cNvCxnSpPr>
            <a:stCxn id="59" idx="3"/>
            <a:endCxn id="66" idx="1"/>
          </p:cNvCxnSpPr>
          <p:nvPr/>
        </p:nvCxnSpPr>
        <p:spPr>
          <a:xfrm>
            <a:off x="754395" y="867542"/>
            <a:ext cx="611100" cy="1200"/>
          </a:xfrm>
          <a:prstGeom prst="bentConnector3">
            <a:avLst>
              <a:gd name="adj1" fmla="val 50008"/>
            </a:avLst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67" name="Google Shape;67;p3"/>
          <p:cNvSpPr/>
          <p:nvPr/>
        </p:nvSpPr>
        <p:spPr>
          <a:xfrm>
            <a:off x="2899453" y="1757417"/>
            <a:ext cx="856478" cy="180000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45700" rIns="36000" bIns="18000" anchor="ctr" anchorCtr="0">
            <a:noAutofit/>
          </a:bodyPr>
          <a:lstStyle/>
          <a:p>
            <a:pPr algn="ctr" defTabSz="914378">
              <a:buSzPts val="700"/>
            </a:pPr>
            <a:r>
              <a:rPr lang="ja-JP" altLang="en-US" sz="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請求提出</a:t>
            </a:r>
            <a:endParaRPr/>
          </a:p>
        </p:txBody>
      </p:sp>
      <p:sp>
        <p:nvSpPr>
          <p:cNvPr id="71" name="Google Shape;71;p3"/>
          <p:cNvSpPr txBox="1"/>
          <p:nvPr/>
        </p:nvSpPr>
        <p:spPr>
          <a:xfrm>
            <a:off x="2524281" y="849539"/>
            <a:ext cx="45397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defTabSz="914378">
              <a:buSzPts val="700"/>
            </a:pPr>
            <a:r>
              <a:rPr lang="ja-JP" altLang="en-US" sz="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書込み</a:t>
            </a:r>
            <a:endParaRPr sz="7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"/>
          <p:cNvSpPr txBox="1"/>
          <p:nvPr/>
        </p:nvSpPr>
        <p:spPr>
          <a:xfrm>
            <a:off x="5168264" y="3508972"/>
            <a:ext cx="992579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defTabSz="914378">
              <a:buSzPts val="700"/>
            </a:pPr>
            <a:r>
              <a:rPr lang="ja-JP" altLang="en-US" sz="7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⑦画像化ファイルと</a:t>
            </a:r>
            <a:endParaRPr sz="7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defTabSz="914378">
              <a:buSzPts val="700"/>
            </a:pPr>
            <a:r>
              <a:rPr lang="ja-JP" altLang="en-US" sz="7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　プロンプトを送信</a:t>
            </a:r>
            <a:endParaRPr sz="7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"/>
          <p:cNvSpPr txBox="1"/>
          <p:nvPr/>
        </p:nvSpPr>
        <p:spPr>
          <a:xfrm>
            <a:off x="6511784" y="3508972"/>
            <a:ext cx="90281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defTabSz="914378">
              <a:buSzPts val="700"/>
            </a:pPr>
            <a:r>
              <a:rPr lang="ja-JP" altLang="en-US" sz="7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⑨解析結果を返信</a:t>
            </a:r>
            <a:endParaRPr sz="7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3"/>
          <p:cNvSpPr txBox="1"/>
          <p:nvPr/>
        </p:nvSpPr>
        <p:spPr>
          <a:xfrm>
            <a:off x="6511785" y="2692274"/>
            <a:ext cx="1104790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defTabSz="914378">
              <a:buSzPts val="700"/>
            </a:pPr>
            <a:r>
              <a:rPr lang="ja-JP" altLang="en-US" sz="7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⑩解析結果を書き込み</a:t>
            </a:r>
            <a:endParaRPr sz="7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" name="Google Shape;75;p3" descr="PNGとSVGの Googleスプレッドシート カラーアイコン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52503" y="566053"/>
            <a:ext cx="217003" cy="204237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3"/>
          <p:cNvSpPr/>
          <p:nvPr/>
        </p:nvSpPr>
        <p:spPr>
          <a:xfrm>
            <a:off x="2126908" y="1455813"/>
            <a:ext cx="6169713" cy="3564502"/>
          </a:xfrm>
          <a:prstGeom prst="rect">
            <a:avLst/>
          </a:prstGeom>
          <a:noFill/>
          <a:ln w="28575" cap="flat" cmpd="sng">
            <a:solidFill>
              <a:srgbClr val="FF0000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 defTabSz="914378">
              <a:buSzPts val="800"/>
            </a:pPr>
            <a:endParaRPr sz="800">
              <a:solidFill>
                <a:srgbClr val="FF0000"/>
              </a:solidFill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7467706" y="891263"/>
            <a:ext cx="364202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defTabSz="914378">
              <a:buSzPts val="700"/>
            </a:pPr>
            <a:r>
              <a:rPr lang="ja-JP" altLang="en-US" sz="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転記</a:t>
            </a:r>
            <a:endParaRPr sz="7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" name="Google Shape;78;p3"/>
          <p:cNvGrpSpPr/>
          <p:nvPr/>
        </p:nvGrpSpPr>
        <p:grpSpPr>
          <a:xfrm>
            <a:off x="7485041" y="584341"/>
            <a:ext cx="314508" cy="322400"/>
            <a:chOff x="3549737" y="1752219"/>
            <a:chExt cx="285917" cy="293094"/>
          </a:xfrm>
        </p:grpSpPr>
        <p:pic>
          <p:nvPicPr>
            <p:cNvPr id="79" name="Google Shape;79;p3" descr="GAS（Google Apps Script）を使ってみましょう | utelecon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596501" y="1752219"/>
              <a:ext cx="197801" cy="1978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0" name="Google Shape;80;p3"/>
            <p:cNvSpPr txBox="1"/>
            <p:nvPr/>
          </p:nvSpPr>
          <p:spPr>
            <a:xfrm>
              <a:off x="3549737" y="1891459"/>
              <a:ext cx="285917" cy="1538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defTabSz="914378">
                <a:buSzPts val="500"/>
              </a:pPr>
              <a:r>
                <a:rPr lang="en-US" altLang="ja-JP" sz="5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GAS</a:t>
              </a:r>
              <a:endParaRPr sz="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3"/>
          <p:cNvSpPr txBox="1"/>
          <p:nvPr/>
        </p:nvSpPr>
        <p:spPr>
          <a:xfrm>
            <a:off x="8281312" y="891263"/>
            <a:ext cx="364202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defTabSz="914378">
              <a:buSzPts val="700"/>
            </a:pPr>
            <a:r>
              <a:rPr lang="ja-JP" altLang="en-US" sz="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入力</a:t>
            </a:r>
            <a:endParaRPr sz="7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2" name="Google Shape;82;p3"/>
          <p:cNvGrpSpPr/>
          <p:nvPr/>
        </p:nvGrpSpPr>
        <p:grpSpPr>
          <a:xfrm>
            <a:off x="5071465" y="3125458"/>
            <a:ext cx="314508" cy="322400"/>
            <a:chOff x="3549737" y="1752219"/>
            <a:chExt cx="285917" cy="293094"/>
          </a:xfrm>
        </p:grpSpPr>
        <p:pic>
          <p:nvPicPr>
            <p:cNvPr id="83" name="Google Shape;83;p3" descr="GAS（Google Apps Script）を使ってみましょう | utelecon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596501" y="1752219"/>
              <a:ext cx="197801" cy="1978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3"/>
            <p:cNvSpPr txBox="1"/>
            <p:nvPr/>
          </p:nvSpPr>
          <p:spPr>
            <a:xfrm>
              <a:off x="3549737" y="1891459"/>
              <a:ext cx="285917" cy="1538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defTabSz="914378">
                <a:buSzPts val="500"/>
              </a:pPr>
              <a:r>
                <a:rPr lang="en-US" altLang="ja-JP" sz="5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GAS</a:t>
              </a:r>
              <a:endParaRPr sz="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5" name="Google Shape;85;p3"/>
          <p:cNvCxnSpPr>
            <a:stCxn id="67" idx="2"/>
            <a:endCxn id="30" idx="0"/>
          </p:cNvCxnSpPr>
          <p:nvPr/>
        </p:nvCxnSpPr>
        <p:spPr>
          <a:xfrm rot="-5400000" flipH="1">
            <a:off x="2744491" y="2520617"/>
            <a:ext cx="1167000" cy="600"/>
          </a:xfrm>
          <a:prstGeom prst="bentConnector3">
            <a:avLst>
              <a:gd name="adj1" fmla="val 50005"/>
            </a:avLst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86" name="Google Shape;86;p3"/>
          <p:cNvCxnSpPr>
            <a:stCxn id="45" idx="0"/>
            <a:endCxn id="31" idx="2"/>
          </p:cNvCxnSpPr>
          <p:nvPr/>
        </p:nvCxnSpPr>
        <p:spPr>
          <a:xfrm rot="-5400000">
            <a:off x="3564577" y="2089933"/>
            <a:ext cx="1056600" cy="972600"/>
          </a:xfrm>
          <a:prstGeom prst="bentConnector3">
            <a:avLst>
              <a:gd name="adj1" fmla="val 50003"/>
            </a:avLst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87" name="Google Shape;87;p3"/>
          <p:cNvSpPr/>
          <p:nvPr/>
        </p:nvSpPr>
        <p:spPr>
          <a:xfrm>
            <a:off x="2526882" y="3908636"/>
            <a:ext cx="2008789" cy="1027379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36000" anchor="b" anchorCtr="0">
            <a:noAutofit/>
          </a:bodyPr>
          <a:lstStyle/>
          <a:p>
            <a:pPr algn="ctr" defTabSz="914378">
              <a:buSzPts val="700"/>
            </a:pPr>
            <a:r>
              <a:rPr lang="en-US" altLang="ja-JP" sz="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cloud run functions</a:t>
            </a:r>
            <a:endParaRPr sz="7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3"/>
          <p:cNvSpPr/>
          <p:nvPr/>
        </p:nvSpPr>
        <p:spPr>
          <a:xfrm>
            <a:off x="3136677" y="3999584"/>
            <a:ext cx="742400" cy="144000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0" anchor="ctr" anchorCtr="0">
            <a:noAutofit/>
          </a:bodyPr>
          <a:lstStyle/>
          <a:p>
            <a:pPr algn="ctr" defTabSz="914378">
              <a:buSzPts val="800"/>
            </a:pPr>
            <a:r>
              <a:rPr lang="en-US" altLang="ja-JP" sz="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endParaRPr/>
          </a:p>
        </p:txBody>
      </p:sp>
      <p:sp>
        <p:nvSpPr>
          <p:cNvPr id="89" name="Google Shape;89;p3"/>
          <p:cNvSpPr txBox="1"/>
          <p:nvPr/>
        </p:nvSpPr>
        <p:spPr>
          <a:xfrm>
            <a:off x="2605628" y="2692275"/>
            <a:ext cx="739305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defTabSz="914378">
              <a:buSzPts val="700"/>
            </a:pPr>
            <a:r>
              <a:rPr lang="ja-JP" altLang="en-US" sz="7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①</a:t>
            </a:r>
            <a:r>
              <a:rPr lang="en-US" altLang="ja-JP" sz="7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GAS</a:t>
            </a:r>
            <a:r>
              <a:rPr lang="ja-JP" altLang="en-US" sz="7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を実行</a:t>
            </a:r>
            <a:endParaRPr sz="7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defTabSz="914378">
              <a:buSzPts val="700"/>
            </a:pPr>
            <a:r>
              <a:rPr lang="ja-JP" altLang="en-US" sz="7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ファイル</a:t>
            </a:r>
            <a:endParaRPr sz="7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defTabSz="914378">
              <a:buSzPts val="700"/>
            </a:pPr>
            <a:r>
              <a:rPr lang="ja-JP" altLang="en-US" sz="7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を取得</a:t>
            </a:r>
            <a:endParaRPr sz="7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3"/>
          <p:cNvSpPr txBox="1"/>
          <p:nvPr/>
        </p:nvSpPr>
        <p:spPr>
          <a:xfrm>
            <a:off x="2729609" y="3508973"/>
            <a:ext cx="633507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defTabSz="914378">
              <a:buSzPts val="700"/>
            </a:pPr>
            <a:r>
              <a:rPr lang="ja-JP" altLang="en-US" sz="7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②ファイル</a:t>
            </a:r>
            <a:endParaRPr sz="7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defTabSz="914378">
              <a:buSzPts val="700"/>
            </a:pPr>
            <a:r>
              <a:rPr lang="ja-JP" altLang="en-US" sz="7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を送信</a:t>
            </a:r>
            <a:endParaRPr sz="7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3"/>
          <p:cNvSpPr txBox="1"/>
          <p:nvPr/>
        </p:nvSpPr>
        <p:spPr>
          <a:xfrm>
            <a:off x="2945217" y="4463237"/>
            <a:ext cx="1172116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defTabSz="914378">
              <a:buSzPts val="700"/>
            </a:pPr>
            <a:r>
              <a:rPr lang="ja-JP" altLang="en-US" sz="7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③ファイルを画像に変換</a:t>
            </a:r>
            <a:endParaRPr sz="7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3610987" y="3513185"/>
            <a:ext cx="902811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defTabSz="914378">
              <a:buSzPts val="700"/>
            </a:pPr>
            <a:r>
              <a:rPr lang="ja-JP" altLang="en-US" sz="7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④画像化ファイル</a:t>
            </a:r>
            <a:endParaRPr sz="7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914378">
              <a:buSzPts val="700"/>
            </a:pPr>
            <a:r>
              <a:rPr lang="ja-JP" altLang="en-US" sz="7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　を返信</a:t>
            </a:r>
            <a:endParaRPr sz="7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"/>
          <p:cNvSpPr/>
          <p:nvPr/>
        </p:nvSpPr>
        <p:spPr>
          <a:xfrm>
            <a:off x="4238457" y="1513116"/>
            <a:ext cx="456854" cy="534746"/>
          </a:xfrm>
          <a:prstGeom prst="flowChartProcess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36000" tIns="36000" rIns="36000" bIns="45700" anchor="t" anchorCtr="0">
            <a:noAutofit/>
          </a:bodyPr>
          <a:lstStyle/>
          <a:p>
            <a:pPr algn="ctr" defTabSz="914378">
              <a:buSzPts val="700"/>
            </a:pPr>
            <a:r>
              <a:rPr lang="en-US" altLang="ja-JP" sz="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Google</a:t>
            </a:r>
            <a:endParaRPr/>
          </a:p>
          <a:p>
            <a:pPr algn="ctr" defTabSz="914378">
              <a:buSzPts val="700"/>
            </a:pPr>
            <a:r>
              <a:rPr lang="ja-JP" altLang="en-US" sz="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ドライブ</a:t>
            </a:r>
            <a:endParaRPr/>
          </a:p>
        </p:txBody>
      </p:sp>
      <p:pic>
        <p:nvPicPr>
          <p:cNvPr id="94" name="Google Shape;94;p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368247" y="1792564"/>
            <a:ext cx="197275" cy="18567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3"/>
          <p:cNvSpPr txBox="1"/>
          <p:nvPr/>
        </p:nvSpPr>
        <p:spPr>
          <a:xfrm>
            <a:off x="3557268" y="2692274"/>
            <a:ext cx="992579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defTabSz="914378">
              <a:buSzPts val="700"/>
            </a:pPr>
            <a:r>
              <a:rPr lang="ja-JP" altLang="en-US" sz="7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⑤画像化ファイルを</a:t>
            </a:r>
            <a:endParaRPr sz="7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defTabSz="914378">
              <a:buSzPts val="700"/>
            </a:pPr>
            <a:r>
              <a:rPr lang="ja-JP" altLang="en-US" sz="7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　ドライブに格納</a:t>
            </a:r>
            <a:endParaRPr sz="7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1515894" y="1465952"/>
            <a:ext cx="588623" cy="253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defTabSz="914378">
              <a:buSzPts val="1050"/>
            </a:pPr>
            <a:r>
              <a:rPr lang="ja-JP" altLang="en-US" sz="105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自動化</a:t>
            </a:r>
            <a:endParaRPr sz="105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7" name="Google Shape;97;p3"/>
          <p:cNvCxnSpPr>
            <a:stCxn id="42" idx="2"/>
            <a:endCxn id="43" idx="0"/>
          </p:cNvCxnSpPr>
          <p:nvPr/>
        </p:nvCxnSpPr>
        <p:spPr>
          <a:xfrm>
            <a:off x="3324197" y="3413921"/>
            <a:ext cx="2100" cy="5841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98" name="Google Shape;98;p3"/>
          <p:cNvCxnSpPr>
            <a:stCxn id="44" idx="0"/>
            <a:endCxn id="48" idx="2"/>
          </p:cNvCxnSpPr>
          <p:nvPr/>
        </p:nvCxnSpPr>
        <p:spPr>
          <a:xfrm rot="10800000">
            <a:off x="3608928" y="3413984"/>
            <a:ext cx="0" cy="5856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99" name="Google Shape;99;p3"/>
          <p:cNvCxnSpPr>
            <a:stCxn id="49" idx="2"/>
            <a:endCxn id="33" idx="0"/>
          </p:cNvCxnSpPr>
          <p:nvPr/>
        </p:nvCxnSpPr>
        <p:spPr>
          <a:xfrm>
            <a:off x="6169376" y="3413921"/>
            <a:ext cx="0" cy="7113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00" name="Google Shape;100;p3"/>
          <p:cNvCxnSpPr>
            <a:stCxn id="34" idx="0"/>
            <a:endCxn id="50" idx="2"/>
          </p:cNvCxnSpPr>
          <p:nvPr/>
        </p:nvCxnSpPr>
        <p:spPr>
          <a:xfrm rot="10800000">
            <a:off x="6494985" y="3413879"/>
            <a:ext cx="0" cy="7113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01" name="Google Shape;101;p3"/>
          <p:cNvSpPr txBox="1"/>
          <p:nvPr/>
        </p:nvSpPr>
        <p:spPr>
          <a:xfrm>
            <a:off x="5437566" y="2692274"/>
            <a:ext cx="723276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defTabSz="914378">
              <a:buSzPts val="700"/>
            </a:pPr>
            <a:r>
              <a:rPr lang="ja-JP" altLang="en-US" sz="7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⑥プロンプト</a:t>
            </a:r>
            <a:endParaRPr sz="7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r" defTabSz="914378">
              <a:buSzPts val="700"/>
            </a:pPr>
            <a:r>
              <a:rPr lang="ja-JP" altLang="en-US" sz="700" b="1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を取得</a:t>
            </a:r>
            <a:endParaRPr sz="700" b="1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p3"/>
          <p:cNvCxnSpPr>
            <a:stCxn id="55" idx="3"/>
            <a:endCxn id="68" idx="1"/>
          </p:cNvCxnSpPr>
          <p:nvPr/>
        </p:nvCxnSpPr>
        <p:spPr>
          <a:xfrm>
            <a:off x="6830957" y="868682"/>
            <a:ext cx="10356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03" name="Google Shape;103;p3"/>
          <p:cNvCxnSpPr>
            <a:stCxn id="68" idx="3"/>
            <a:endCxn id="69" idx="1"/>
          </p:cNvCxnSpPr>
          <p:nvPr/>
        </p:nvCxnSpPr>
        <p:spPr>
          <a:xfrm>
            <a:off x="8299287" y="868682"/>
            <a:ext cx="328200" cy="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triangle" w="sm" len="sm"/>
          </a:ln>
        </p:spPr>
      </p:cxnSp>
      <p:pic>
        <p:nvPicPr>
          <p:cNvPr id="104" name="Google Shape;104;p3" descr="アイコン&#10;&#10;AI によって生成されたコンテンツは間違っている可能性があります。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849000" y="4669865"/>
            <a:ext cx="217582" cy="217582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3"/>
          <p:cNvSpPr/>
          <p:nvPr/>
        </p:nvSpPr>
        <p:spPr>
          <a:xfrm>
            <a:off x="3136678" y="4323719"/>
            <a:ext cx="742400" cy="144000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0" anchor="ctr" anchorCtr="0">
            <a:noAutofit/>
          </a:bodyPr>
          <a:lstStyle/>
          <a:p>
            <a:pPr algn="ctr" defTabSz="914378">
              <a:buSzPts val="800"/>
            </a:pPr>
            <a:r>
              <a:rPr lang="en-US" altLang="ja-JP" sz="8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PyMuPDF</a:t>
            </a:r>
            <a:endParaRPr sz="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p3"/>
          <p:cNvCxnSpPr/>
          <p:nvPr/>
        </p:nvCxnSpPr>
        <p:spPr>
          <a:xfrm>
            <a:off x="3329607" y="4146239"/>
            <a:ext cx="0" cy="180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07" name="Google Shape;107;p3"/>
          <p:cNvCxnSpPr/>
          <p:nvPr/>
        </p:nvCxnSpPr>
        <p:spPr>
          <a:xfrm rot="10800000">
            <a:off x="3610595" y="4146239"/>
            <a:ext cx="0" cy="180000"/>
          </a:xfrm>
          <a:prstGeom prst="straightConnector1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08" name="Google Shape;108;p3"/>
          <p:cNvSpPr/>
          <p:nvPr/>
        </p:nvSpPr>
        <p:spPr>
          <a:xfrm>
            <a:off x="5044098" y="1513116"/>
            <a:ext cx="2586362" cy="1054810"/>
          </a:xfrm>
          <a:prstGeom prst="flowChartProcess">
            <a:avLst/>
          </a:prstGeom>
          <a:solidFill>
            <a:srgbClr val="F2DADA"/>
          </a:solidFill>
          <a:ln>
            <a:noFill/>
          </a:ln>
        </p:spPr>
        <p:txBody>
          <a:bodyPr spcFirstLastPara="1" wrap="square" lIns="36000" tIns="45700" rIns="36000" bIns="45700" anchor="t" anchorCtr="0">
            <a:noAutofit/>
          </a:bodyPr>
          <a:lstStyle/>
          <a:p>
            <a:pPr algn="ctr" defTabSz="914378">
              <a:buSzPts val="700"/>
            </a:pPr>
            <a:r>
              <a:rPr lang="ja-JP" altLang="en-US" sz="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生成</a:t>
            </a:r>
            <a:r>
              <a:rPr lang="en-US" altLang="ja-JP" sz="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AI</a:t>
            </a:r>
            <a:r>
              <a:rPr lang="ja-JP" altLang="en-US" sz="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中間ファイル</a:t>
            </a:r>
            <a:endParaRPr sz="6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3"/>
          <p:cNvCxnSpPr>
            <a:stCxn id="108" idx="0"/>
            <a:endCxn id="55" idx="2"/>
          </p:cNvCxnSpPr>
          <p:nvPr/>
        </p:nvCxnSpPr>
        <p:spPr>
          <a:xfrm rot="-5400000">
            <a:off x="6199128" y="1124165"/>
            <a:ext cx="527100" cy="2508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10" name="Google Shape;110;p3"/>
          <p:cNvSpPr txBox="1"/>
          <p:nvPr/>
        </p:nvSpPr>
        <p:spPr>
          <a:xfrm>
            <a:off x="6819928" y="1194918"/>
            <a:ext cx="543739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r" defTabSz="914378">
              <a:buSzPts val="700"/>
            </a:pPr>
            <a:r>
              <a:rPr lang="ja-JP" altLang="en-US" sz="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書き出し</a:t>
            </a:r>
            <a:endParaRPr sz="7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1" name="Google Shape;111;p3"/>
          <p:cNvGrpSpPr/>
          <p:nvPr/>
        </p:nvGrpSpPr>
        <p:grpSpPr>
          <a:xfrm>
            <a:off x="6616974" y="1111801"/>
            <a:ext cx="314508" cy="322400"/>
            <a:chOff x="3549737" y="1752219"/>
            <a:chExt cx="285917" cy="293094"/>
          </a:xfrm>
        </p:grpSpPr>
        <p:pic>
          <p:nvPicPr>
            <p:cNvPr id="112" name="Google Shape;112;p3" descr="GAS（Google Apps Script）を使ってみましょう | utelecon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596501" y="1752219"/>
              <a:ext cx="197801" cy="19780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3"/>
            <p:cNvSpPr txBox="1"/>
            <p:nvPr/>
          </p:nvSpPr>
          <p:spPr>
            <a:xfrm>
              <a:off x="3549737" y="1891459"/>
              <a:ext cx="285917" cy="1538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algn="ctr" defTabSz="914378">
                <a:buSzPts val="500"/>
              </a:pPr>
              <a:r>
                <a:rPr lang="en-US" altLang="ja-JP" sz="500">
                  <a:solidFill>
                    <a:srgbClr val="595959"/>
                  </a:solidFill>
                  <a:latin typeface="Calibri"/>
                  <a:ea typeface="Calibri"/>
                  <a:cs typeface="Calibri"/>
                  <a:sym typeface="Calibri"/>
                </a:rPr>
                <a:t>GAS</a:t>
              </a:r>
              <a:endParaRPr sz="3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3"/>
          <p:cNvSpPr/>
          <p:nvPr/>
        </p:nvSpPr>
        <p:spPr>
          <a:xfrm>
            <a:off x="8409971" y="2181821"/>
            <a:ext cx="616129" cy="334155"/>
          </a:xfrm>
          <a:prstGeom prst="can">
            <a:avLst>
              <a:gd name="adj" fmla="val 25000"/>
            </a:avLst>
          </a:prstGeom>
          <a:solidFill>
            <a:srgbClr val="DAEEF3"/>
          </a:solidFill>
          <a:ln w="9525" cap="flat" cmpd="sng">
            <a:solidFill>
              <a:srgbClr val="538CD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108000" rIns="36000" bIns="45700" anchor="ctr" anchorCtr="0">
            <a:noAutofit/>
          </a:bodyPr>
          <a:lstStyle/>
          <a:p>
            <a:pPr algn="ctr" defTabSz="914378">
              <a:buSzPts val="700"/>
            </a:pPr>
            <a:r>
              <a:rPr lang="en-US" altLang="ja-JP" sz="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RIND</a:t>
            </a:r>
            <a:endParaRPr/>
          </a:p>
          <a:p>
            <a:pPr algn="ctr" defTabSz="914378">
              <a:buSzPts val="700"/>
            </a:pPr>
            <a:r>
              <a:rPr lang="en-US" altLang="ja-JP" sz="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[</a:t>
            </a:r>
            <a:r>
              <a:rPr lang="ja-JP" altLang="en-US" sz="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経理取引先</a:t>
            </a:r>
            <a:r>
              <a:rPr lang="en-US" altLang="ja-JP" sz="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/>
          </a:p>
        </p:txBody>
      </p:sp>
      <p:sp>
        <p:nvSpPr>
          <p:cNvPr id="115" name="Google Shape;115;p3"/>
          <p:cNvSpPr txBox="1"/>
          <p:nvPr/>
        </p:nvSpPr>
        <p:spPr>
          <a:xfrm>
            <a:off x="7553887" y="2013790"/>
            <a:ext cx="813043" cy="353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defTabSz="914378">
              <a:buSzPts val="700"/>
            </a:pPr>
            <a:r>
              <a:rPr lang="ja-JP" altLang="en-US" sz="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データコネクタ</a:t>
            </a:r>
            <a:endParaRPr sz="7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914378">
              <a:buSzPts val="500"/>
            </a:pPr>
            <a:r>
              <a:rPr lang="ja-JP" altLang="en-US" sz="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（日次朝更新）</a:t>
            </a:r>
            <a:endParaRPr sz="5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914378">
              <a:buSzPts val="500"/>
            </a:pPr>
            <a:r>
              <a:rPr lang="en-US" altLang="ja-JP" sz="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※9:00-10:00</a:t>
            </a:r>
            <a:endParaRPr/>
          </a:p>
        </p:txBody>
      </p:sp>
      <p:cxnSp>
        <p:nvCxnSpPr>
          <p:cNvPr id="116" name="Google Shape;116;p3"/>
          <p:cNvCxnSpPr>
            <a:stCxn id="114" idx="2"/>
            <a:endCxn id="117" idx="3"/>
          </p:cNvCxnSpPr>
          <p:nvPr/>
        </p:nvCxnSpPr>
        <p:spPr>
          <a:xfrm rot="10800000">
            <a:off x="7546570" y="2348298"/>
            <a:ext cx="863400" cy="6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17" name="Google Shape;117;p3"/>
          <p:cNvSpPr/>
          <p:nvPr/>
        </p:nvSpPr>
        <p:spPr>
          <a:xfrm>
            <a:off x="7012101" y="2230995"/>
            <a:ext cx="534600" cy="234392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18000" anchor="ctr" anchorCtr="0">
            <a:noAutofit/>
          </a:bodyPr>
          <a:lstStyle/>
          <a:p>
            <a:pPr algn="ctr" defTabSz="914378">
              <a:buSzPts val="700"/>
            </a:pPr>
            <a:r>
              <a:rPr lang="ja-JP" altLang="en-US" sz="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口座マスタ</a:t>
            </a:r>
            <a:endParaRPr/>
          </a:p>
        </p:txBody>
      </p:sp>
      <p:cxnSp>
        <p:nvCxnSpPr>
          <p:cNvPr id="118" name="Google Shape;118;p3"/>
          <p:cNvCxnSpPr>
            <a:stCxn id="117" idx="1"/>
            <a:endCxn id="119" idx="2"/>
          </p:cNvCxnSpPr>
          <p:nvPr/>
        </p:nvCxnSpPr>
        <p:spPr>
          <a:xfrm rot="10800000">
            <a:off x="6672801" y="2046090"/>
            <a:ext cx="339300" cy="302100"/>
          </a:xfrm>
          <a:prstGeom prst="bentConnector2">
            <a:avLst/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20" name="Google Shape;120;p3"/>
          <p:cNvCxnSpPr>
            <a:stCxn id="32" idx="2"/>
            <a:endCxn id="30" idx="0"/>
          </p:cNvCxnSpPr>
          <p:nvPr/>
        </p:nvCxnSpPr>
        <p:spPr>
          <a:xfrm rot="5400000">
            <a:off x="3303044" y="2072911"/>
            <a:ext cx="1056600" cy="1006500"/>
          </a:xfrm>
          <a:prstGeom prst="bentConnector3">
            <a:avLst>
              <a:gd name="adj1" fmla="val 30434"/>
            </a:avLst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triangle" w="sm" len="sm"/>
          </a:ln>
        </p:spPr>
      </p:cxnSp>
      <p:sp>
        <p:nvSpPr>
          <p:cNvPr id="121" name="Google Shape;121;p3"/>
          <p:cNvSpPr txBox="1"/>
          <p:nvPr/>
        </p:nvSpPr>
        <p:spPr>
          <a:xfrm>
            <a:off x="6411872" y="2327794"/>
            <a:ext cx="596638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 defTabSz="914378">
              <a:buSzPts val="500"/>
            </a:pPr>
            <a:r>
              <a:rPr lang="ja-JP" altLang="en-US" sz="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パートナー</a:t>
            </a:r>
            <a:r>
              <a:rPr lang="en-US" altLang="ja-JP" sz="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CD</a:t>
            </a:r>
            <a:endParaRPr/>
          </a:p>
          <a:p>
            <a:pPr algn="ctr" defTabSz="914378">
              <a:buSzPts val="500"/>
            </a:pPr>
            <a:r>
              <a:rPr lang="ja-JP" altLang="en-US" sz="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を連携</a:t>
            </a:r>
            <a:endParaRPr sz="5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2" name="Google Shape;122;p3"/>
          <p:cNvCxnSpPr>
            <a:stCxn id="47" idx="0"/>
            <a:endCxn id="27" idx="2"/>
          </p:cNvCxnSpPr>
          <p:nvPr/>
        </p:nvCxnSpPr>
        <p:spPr>
          <a:xfrm rot="-5400000">
            <a:off x="6227385" y="2835433"/>
            <a:ext cx="536700" cy="15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23" name="Google Shape;123;p3"/>
          <p:cNvCxnSpPr>
            <a:stCxn id="28" idx="2"/>
            <a:endCxn id="35" idx="0"/>
          </p:cNvCxnSpPr>
          <p:nvPr/>
        </p:nvCxnSpPr>
        <p:spPr>
          <a:xfrm rot="-5400000" flipH="1">
            <a:off x="5905825" y="2835675"/>
            <a:ext cx="536700" cy="1200"/>
          </a:xfrm>
          <a:prstGeom prst="bentConnector3">
            <a:avLst>
              <a:gd name="adj1" fmla="val 49991"/>
            </a:avLst>
          </a:prstGeom>
          <a:noFill/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triangle" w="sm" len="sm"/>
          </a:ln>
        </p:spPr>
      </p:cxnSp>
      <p:pic>
        <p:nvPicPr>
          <p:cNvPr id="124" name="Google Shape;124;p3" descr="PNGとSVGの Googleスプレッドシート カラーアイコン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653627" y="1522577"/>
            <a:ext cx="217003" cy="204237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"/>
          <p:cNvSpPr/>
          <p:nvPr/>
        </p:nvSpPr>
        <p:spPr>
          <a:xfrm>
            <a:off x="1727001" y="3473371"/>
            <a:ext cx="723295" cy="208855"/>
          </a:xfrm>
          <a:prstGeom prst="wedgeRectCallout">
            <a:avLst>
              <a:gd name="adj1" fmla="val 93092"/>
              <a:gd name="adj2" fmla="val 869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 defTabSz="914378">
              <a:buSzPts val="800"/>
            </a:pPr>
            <a:r>
              <a:rPr lang="ja-JP" altLang="en-US" sz="800">
                <a:solidFill>
                  <a:srgbClr val="FFFFFF"/>
                </a:solidFill>
              </a:rPr>
              <a:t>実行は</a:t>
            </a:r>
            <a:r>
              <a:rPr lang="en-US" altLang="ja-JP" sz="800">
                <a:solidFill>
                  <a:srgbClr val="FFFFFF"/>
                </a:solidFill>
              </a:rPr>
              <a:t>1</a:t>
            </a:r>
            <a:r>
              <a:rPr lang="ja-JP" altLang="en-US" sz="800">
                <a:solidFill>
                  <a:srgbClr val="FFFFFF"/>
                </a:solidFill>
              </a:rPr>
              <a:t>回</a:t>
            </a:r>
            <a:endParaRPr/>
          </a:p>
        </p:txBody>
      </p:sp>
      <p:sp>
        <p:nvSpPr>
          <p:cNvPr id="126" name="Google Shape;126;p3"/>
          <p:cNvSpPr/>
          <p:nvPr/>
        </p:nvSpPr>
        <p:spPr>
          <a:xfrm>
            <a:off x="1946111" y="4427644"/>
            <a:ext cx="723295" cy="208855"/>
          </a:xfrm>
          <a:prstGeom prst="wedgeRectCallout">
            <a:avLst>
              <a:gd name="adj1" fmla="val 93092"/>
              <a:gd name="adj2" fmla="val 869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 defTabSz="914378">
              <a:buSzPts val="800"/>
            </a:pPr>
            <a:r>
              <a:rPr lang="ja-JP" altLang="en-US" sz="800">
                <a:solidFill>
                  <a:srgbClr val="FFFFFF"/>
                </a:solidFill>
              </a:rPr>
              <a:t>実行は</a:t>
            </a:r>
            <a:r>
              <a:rPr lang="en-US" altLang="ja-JP" sz="800">
                <a:solidFill>
                  <a:srgbClr val="FFFFFF"/>
                </a:solidFill>
              </a:rPr>
              <a:t>1</a:t>
            </a:r>
            <a:r>
              <a:rPr lang="ja-JP" altLang="en-US" sz="800">
                <a:solidFill>
                  <a:srgbClr val="FFFFFF"/>
                </a:solidFill>
              </a:rPr>
              <a:t>回</a:t>
            </a:r>
            <a:endParaRPr/>
          </a:p>
        </p:txBody>
      </p:sp>
      <p:sp>
        <p:nvSpPr>
          <p:cNvPr id="127" name="Google Shape;127;p3"/>
          <p:cNvSpPr/>
          <p:nvPr/>
        </p:nvSpPr>
        <p:spPr>
          <a:xfrm>
            <a:off x="4835013" y="3988146"/>
            <a:ext cx="723295" cy="208855"/>
          </a:xfrm>
          <a:prstGeom prst="wedgeRectCallout">
            <a:avLst>
              <a:gd name="adj1" fmla="val 39758"/>
              <a:gd name="adj2" fmla="val -11672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 defTabSz="914378">
              <a:buSzPts val="800"/>
            </a:pPr>
            <a:r>
              <a:rPr lang="en-US" altLang="ja-JP" sz="800">
                <a:solidFill>
                  <a:srgbClr val="FFFFFF"/>
                </a:solidFill>
              </a:rPr>
              <a:t>1</a:t>
            </a:r>
            <a:r>
              <a:rPr lang="ja-JP" altLang="en-US" sz="800">
                <a:solidFill>
                  <a:srgbClr val="FFFFFF"/>
                </a:solidFill>
              </a:rPr>
              <a:t>件ずつ処理</a:t>
            </a:r>
            <a:endParaRPr/>
          </a:p>
        </p:txBody>
      </p:sp>
      <p:sp>
        <p:nvSpPr>
          <p:cNvPr id="128" name="Google Shape;128;p3"/>
          <p:cNvSpPr/>
          <p:nvPr/>
        </p:nvSpPr>
        <p:spPr>
          <a:xfrm>
            <a:off x="7659625" y="3646841"/>
            <a:ext cx="723295" cy="208855"/>
          </a:xfrm>
          <a:prstGeom prst="wedgeRectCallout">
            <a:avLst>
              <a:gd name="adj1" fmla="val -75470"/>
              <a:gd name="adj2" fmla="val -48311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 defTabSz="914378">
              <a:buSzPts val="800"/>
            </a:pPr>
            <a:r>
              <a:rPr lang="en-US" altLang="ja-JP" sz="800">
                <a:solidFill>
                  <a:srgbClr val="FFFFFF"/>
                </a:solidFill>
              </a:rPr>
              <a:t>1</a:t>
            </a:r>
            <a:r>
              <a:rPr lang="ja-JP" altLang="en-US" sz="800">
                <a:solidFill>
                  <a:srgbClr val="FFFFFF"/>
                </a:solidFill>
              </a:rPr>
              <a:t>件ずつ処理</a:t>
            </a:r>
            <a:endParaRPr/>
          </a:p>
        </p:txBody>
      </p:sp>
      <p:sp>
        <p:nvSpPr>
          <p:cNvPr id="129" name="Google Shape;129;p3"/>
          <p:cNvSpPr/>
          <p:nvPr/>
        </p:nvSpPr>
        <p:spPr>
          <a:xfrm>
            <a:off x="7659624" y="2842897"/>
            <a:ext cx="723295" cy="208855"/>
          </a:xfrm>
          <a:prstGeom prst="wedgeRectCallout">
            <a:avLst>
              <a:gd name="adj1" fmla="val -75470"/>
              <a:gd name="adj2" fmla="val -48311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 defTabSz="914378">
              <a:buSzPts val="800"/>
            </a:pPr>
            <a:r>
              <a:rPr lang="ja-JP" altLang="en-US" sz="800">
                <a:solidFill>
                  <a:srgbClr val="FFFFFF"/>
                </a:solidFill>
              </a:rPr>
              <a:t>まとめて処理</a:t>
            </a:r>
            <a:endParaRPr/>
          </a:p>
        </p:txBody>
      </p:sp>
      <p:sp>
        <p:nvSpPr>
          <p:cNvPr id="130" name="Google Shape;130;p3"/>
          <p:cNvSpPr/>
          <p:nvPr/>
        </p:nvSpPr>
        <p:spPr>
          <a:xfrm>
            <a:off x="7536567" y="1142252"/>
            <a:ext cx="723295" cy="208855"/>
          </a:xfrm>
          <a:prstGeom prst="wedgeRectCallout">
            <a:avLst>
              <a:gd name="adj1" fmla="val -80552"/>
              <a:gd name="adj2" fmla="val 8891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 defTabSz="914378">
              <a:buSzPts val="800"/>
            </a:pPr>
            <a:r>
              <a:rPr lang="ja-JP" altLang="en-US" sz="800">
                <a:solidFill>
                  <a:srgbClr val="FFFFFF"/>
                </a:solidFill>
              </a:rPr>
              <a:t>まとめて処理</a:t>
            </a: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5115267" y="1811559"/>
            <a:ext cx="612000" cy="234392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18000" anchor="ctr" anchorCtr="0">
            <a:noAutofit/>
          </a:bodyPr>
          <a:lstStyle/>
          <a:p>
            <a:pPr algn="ctr" defTabSz="914378">
              <a:buSzPts val="700"/>
            </a:pPr>
            <a:r>
              <a:rPr lang="ja-JP" altLang="en-US" sz="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ヘッダ</a:t>
            </a:r>
            <a:r>
              <a:rPr lang="en-US" altLang="ja-JP" sz="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―</a:t>
            </a:r>
            <a:r>
              <a:rPr lang="ja-JP" altLang="en-US" sz="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情報</a:t>
            </a:r>
            <a:endParaRPr sz="7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914378">
              <a:buSzPts val="700"/>
            </a:pPr>
            <a:r>
              <a:rPr lang="ja-JP" altLang="en-US" sz="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取得</a:t>
            </a:r>
            <a:endParaRPr/>
          </a:p>
        </p:txBody>
      </p:sp>
      <p:sp>
        <p:nvSpPr>
          <p:cNvPr id="132" name="Google Shape;132;p3"/>
          <p:cNvSpPr/>
          <p:nvPr/>
        </p:nvSpPr>
        <p:spPr>
          <a:xfrm>
            <a:off x="5799145" y="1811559"/>
            <a:ext cx="534600" cy="234392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18000" anchor="ctr" anchorCtr="0">
            <a:noAutofit/>
          </a:bodyPr>
          <a:lstStyle/>
          <a:p>
            <a:pPr algn="ctr" defTabSz="914378">
              <a:buSzPts val="700"/>
            </a:pPr>
            <a:r>
              <a:rPr lang="ja-JP" altLang="en-US" sz="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金額情報</a:t>
            </a:r>
            <a:endParaRPr sz="7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914378">
              <a:buSzPts val="700"/>
            </a:pPr>
            <a:r>
              <a:rPr lang="ja-JP" altLang="en-US" sz="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取得</a:t>
            </a:r>
            <a:endParaRPr/>
          </a:p>
        </p:txBody>
      </p:sp>
      <p:sp>
        <p:nvSpPr>
          <p:cNvPr id="119" name="Google Shape;119;p3"/>
          <p:cNvSpPr/>
          <p:nvPr/>
        </p:nvSpPr>
        <p:spPr>
          <a:xfrm>
            <a:off x="6405623" y="1811559"/>
            <a:ext cx="534600" cy="234392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18000" anchor="ctr" anchorCtr="0">
            <a:noAutofit/>
          </a:bodyPr>
          <a:lstStyle/>
          <a:p>
            <a:pPr algn="ctr" defTabSz="914378">
              <a:buSzPts val="700"/>
            </a:pPr>
            <a:r>
              <a:rPr lang="ja-JP" altLang="en-US" sz="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口座情報</a:t>
            </a:r>
            <a:endParaRPr sz="7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914378">
              <a:buSzPts val="700"/>
            </a:pPr>
            <a:r>
              <a:rPr lang="ja-JP" altLang="en-US" sz="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取得</a:t>
            </a:r>
            <a:endParaRPr/>
          </a:p>
        </p:txBody>
      </p:sp>
      <p:sp>
        <p:nvSpPr>
          <p:cNvPr id="133" name="Google Shape;133;p3"/>
          <p:cNvSpPr/>
          <p:nvPr/>
        </p:nvSpPr>
        <p:spPr>
          <a:xfrm>
            <a:off x="7012101" y="1811559"/>
            <a:ext cx="534600" cy="234392"/>
          </a:xfrm>
          <a:prstGeom prst="flowChartProcess">
            <a:avLst/>
          </a:prstGeom>
          <a:solidFill>
            <a:schemeClr val="lt1"/>
          </a:solidFill>
          <a:ln w="9525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36000" rIns="36000" bIns="18000" anchor="ctr" anchorCtr="0">
            <a:noAutofit/>
          </a:bodyPr>
          <a:lstStyle/>
          <a:p>
            <a:pPr algn="ctr" defTabSz="914378">
              <a:buSzPts val="700"/>
            </a:pPr>
            <a:r>
              <a:rPr lang="ja-JP" altLang="en-US" sz="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明細情報</a:t>
            </a:r>
            <a:endParaRPr sz="7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 defTabSz="914378">
              <a:buSzPts val="700"/>
            </a:pPr>
            <a:r>
              <a:rPr lang="ja-JP" altLang="en-US" sz="7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取得</a:t>
            </a:r>
            <a:endParaRPr/>
          </a:p>
        </p:txBody>
      </p:sp>
      <p:sp>
        <p:nvSpPr>
          <p:cNvPr id="134" name="Google Shape;134;p3"/>
          <p:cNvSpPr/>
          <p:nvPr/>
        </p:nvSpPr>
        <p:spPr>
          <a:xfrm>
            <a:off x="1301176" y="2742633"/>
            <a:ext cx="723295" cy="208855"/>
          </a:xfrm>
          <a:prstGeom prst="wedgeRectCallout">
            <a:avLst>
              <a:gd name="adj1" fmla="val 93092"/>
              <a:gd name="adj2" fmla="val 8696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 defTabSz="914378">
              <a:buSzPts val="800"/>
            </a:pPr>
            <a:r>
              <a:rPr lang="ja-JP" altLang="en-US" sz="800">
                <a:solidFill>
                  <a:srgbClr val="FFFFFF"/>
                </a:solidFill>
              </a:rPr>
              <a:t>実行は</a:t>
            </a:r>
            <a:r>
              <a:rPr lang="en-US" altLang="ja-JP" sz="800">
                <a:solidFill>
                  <a:srgbClr val="FFFFFF"/>
                </a:solidFill>
              </a:rPr>
              <a:t>1</a:t>
            </a:r>
            <a:r>
              <a:rPr lang="ja-JP" altLang="en-US" sz="800">
                <a:solidFill>
                  <a:srgbClr val="FFFFFF"/>
                </a:solidFill>
              </a:rPr>
              <a:t>回</a:t>
            </a:r>
            <a:endParaRPr/>
          </a:p>
        </p:txBody>
      </p:sp>
      <p:sp>
        <p:nvSpPr>
          <p:cNvPr id="135" name="Google Shape;135;p3"/>
          <p:cNvSpPr/>
          <p:nvPr/>
        </p:nvSpPr>
        <p:spPr>
          <a:xfrm>
            <a:off x="4511641" y="2706820"/>
            <a:ext cx="962707" cy="305786"/>
          </a:xfrm>
          <a:prstGeom prst="wedgeRectCallout">
            <a:avLst>
              <a:gd name="adj1" fmla="val -65036"/>
              <a:gd name="adj2" fmla="val 18278"/>
            </a:avLst>
          </a:prstGeom>
          <a:solidFill>
            <a:srgbClr val="FDE9D8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45700" rIns="36000" bIns="45700" anchor="ctr" anchorCtr="0">
            <a:noAutofit/>
          </a:bodyPr>
          <a:lstStyle/>
          <a:p>
            <a:pPr algn="ctr" defTabSz="914378">
              <a:buSzPts val="500"/>
            </a:pPr>
            <a:r>
              <a:rPr lang="en-US" altLang="ja-JP" sz="500">
                <a:solidFill>
                  <a:srgbClr val="FF0000"/>
                </a:solidFill>
              </a:rPr>
              <a:t>Gemini</a:t>
            </a:r>
            <a:r>
              <a:rPr lang="ja-JP" altLang="en-US" sz="500">
                <a:solidFill>
                  <a:srgbClr val="FF0000"/>
                </a:solidFill>
              </a:rPr>
              <a:t>でエラー発生してもファイルが格納されてしまうため、このタイミングでの格納は</a:t>
            </a:r>
            <a:r>
              <a:rPr lang="en-US" altLang="ja-JP" sz="500">
                <a:solidFill>
                  <a:srgbClr val="FF0000"/>
                </a:solidFill>
              </a:rPr>
              <a:t>NG</a:t>
            </a:r>
            <a:endParaRPr sz="500">
              <a:solidFill>
                <a:srgbClr val="FF0000"/>
              </a:solidFill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1625475" y="1095601"/>
            <a:ext cx="664800" cy="11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378"/>
            <a:r>
              <a:rPr lang="ja-JP" altLang="en-US" sz="600"/>
              <a:t>予実</a:t>
            </a:r>
            <a:r>
              <a:rPr lang="en-US" altLang="ja-JP" sz="600"/>
              <a:t>NO</a:t>
            </a:r>
            <a:endParaRPr sz="600"/>
          </a:p>
        </p:txBody>
      </p:sp>
      <p:sp>
        <p:nvSpPr>
          <p:cNvPr id="137" name="Google Shape;137;p3"/>
          <p:cNvSpPr/>
          <p:nvPr/>
        </p:nvSpPr>
        <p:spPr>
          <a:xfrm>
            <a:off x="1625475" y="975225"/>
            <a:ext cx="664800" cy="1140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 defTabSz="914378"/>
            <a:r>
              <a:rPr lang="ja-JP" altLang="en-US" sz="600"/>
              <a:t>発注決裁</a:t>
            </a:r>
            <a:r>
              <a:rPr lang="en-US" altLang="ja-JP" sz="600"/>
              <a:t>NO</a:t>
            </a:r>
            <a:endParaRPr sz="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D5DA00F4-C2FA-28F1-E9CC-9F7B557497F0}"/>
              </a:ext>
            </a:extLst>
          </p:cNvPr>
          <p:cNvSpPr/>
          <p:nvPr/>
        </p:nvSpPr>
        <p:spPr>
          <a:xfrm>
            <a:off x="4735295" y="2824621"/>
            <a:ext cx="165091" cy="10079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295" name="正方形/長方形 294">
            <a:extLst>
              <a:ext uri="{FF2B5EF4-FFF2-40B4-BE49-F238E27FC236}">
                <a16:creationId xmlns:a16="http://schemas.microsoft.com/office/drawing/2014/main" id="{B45DE6A8-4E24-D19A-3923-575B519DC86C}"/>
              </a:ext>
            </a:extLst>
          </p:cNvPr>
          <p:cNvSpPr/>
          <p:nvPr/>
        </p:nvSpPr>
        <p:spPr>
          <a:xfrm>
            <a:off x="7107172" y="2813548"/>
            <a:ext cx="165091" cy="10079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456" name="正方形/長方形 455">
            <a:extLst>
              <a:ext uri="{FF2B5EF4-FFF2-40B4-BE49-F238E27FC236}">
                <a16:creationId xmlns:a16="http://schemas.microsoft.com/office/drawing/2014/main" id="{C8C4253D-74E1-044D-DCDD-F6978BB5B323}"/>
              </a:ext>
            </a:extLst>
          </p:cNvPr>
          <p:cNvSpPr/>
          <p:nvPr/>
        </p:nvSpPr>
        <p:spPr>
          <a:xfrm>
            <a:off x="2470886" y="2825707"/>
            <a:ext cx="165091" cy="10079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460" name="正方形/長方形 459">
            <a:extLst>
              <a:ext uri="{FF2B5EF4-FFF2-40B4-BE49-F238E27FC236}">
                <a16:creationId xmlns:a16="http://schemas.microsoft.com/office/drawing/2014/main" id="{90339854-000B-94A5-7D24-C136EBF1B101}"/>
              </a:ext>
            </a:extLst>
          </p:cNvPr>
          <p:cNvSpPr/>
          <p:nvPr/>
        </p:nvSpPr>
        <p:spPr>
          <a:xfrm>
            <a:off x="4820602" y="2828620"/>
            <a:ext cx="165091" cy="10079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464" name="正方形/長方形 463">
            <a:extLst>
              <a:ext uri="{FF2B5EF4-FFF2-40B4-BE49-F238E27FC236}">
                <a16:creationId xmlns:a16="http://schemas.microsoft.com/office/drawing/2014/main" id="{6108DD96-B6A5-FC5D-55B3-A920089FAD36}"/>
              </a:ext>
            </a:extLst>
          </p:cNvPr>
          <p:cNvSpPr/>
          <p:nvPr/>
        </p:nvSpPr>
        <p:spPr>
          <a:xfrm>
            <a:off x="7024622" y="2800848"/>
            <a:ext cx="165091" cy="100798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800" dirty="0">
              <a:solidFill>
                <a:srgbClr val="FF0000"/>
              </a:solidFill>
            </a:endParaRPr>
          </a:p>
        </p:txBody>
      </p:sp>
      <p:sp>
        <p:nvSpPr>
          <p:cNvPr id="24" name="タイトル 2">
            <a:extLst>
              <a:ext uri="{FF2B5EF4-FFF2-40B4-BE49-F238E27FC236}">
                <a16:creationId xmlns:a16="http://schemas.microsoft.com/office/drawing/2014/main" id="{8237E3DB-F63C-59DC-B3EC-071F6AB5A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4" y="51198"/>
            <a:ext cx="7943971" cy="369900"/>
          </a:xfrm>
        </p:spPr>
        <p:txBody>
          <a:bodyPr/>
          <a:lstStyle/>
          <a:p>
            <a:r>
              <a:rPr kumimoji="1" lang="en-US" altLang="ja-JP" sz="16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66</a:t>
            </a:r>
            <a:r>
              <a:rPr kumimoji="1" lang="ja-JP" altLang="en-US" sz="16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期予実管理表ファイル構成</a:t>
            </a:r>
          </a:p>
        </p:txBody>
      </p:sp>
      <p:sp>
        <p:nvSpPr>
          <p:cNvPr id="17" name="フローチャート: 書類 16">
            <a:extLst>
              <a:ext uri="{FF2B5EF4-FFF2-40B4-BE49-F238E27FC236}">
                <a16:creationId xmlns:a16="http://schemas.microsoft.com/office/drawing/2014/main" id="{01B1ACC8-9850-5F1B-4AA7-80A38D58D0A4}"/>
              </a:ext>
            </a:extLst>
          </p:cNvPr>
          <p:cNvSpPr/>
          <p:nvPr/>
        </p:nvSpPr>
        <p:spPr>
          <a:xfrm>
            <a:off x="1797257" y="1227093"/>
            <a:ext cx="1822004" cy="1168336"/>
          </a:xfrm>
          <a:prstGeom prst="flowChartDocument">
            <a:avLst/>
          </a:prstGeom>
          <a:solidFill>
            <a:srgbClr val="BFEBD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rtlCol="0" anchor="t"/>
          <a:lstStyle/>
          <a:p>
            <a:pPr algn="ctr"/>
            <a:r>
              <a:rPr kumimoji="1" lang="ja-JP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収モニファイル</a:t>
            </a:r>
            <a:endParaRPr kumimoji="1" lang="ja-JP" altLang="en-US" sz="400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フローチャート: 書類 17">
            <a:extLst>
              <a:ext uri="{FF2B5EF4-FFF2-40B4-BE49-F238E27FC236}">
                <a16:creationId xmlns:a16="http://schemas.microsoft.com/office/drawing/2014/main" id="{DF8DF6C0-FBE3-724F-E370-87C9EEA6AB61}"/>
              </a:ext>
            </a:extLst>
          </p:cNvPr>
          <p:cNvSpPr/>
          <p:nvPr/>
        </p:nvSpPr>
        <p:spPr>
          <a:xfrm>
            <a:off x="4070172" y="1227093"/>
            <a:ext cx="1822004" cy="1168336"/>
          </a:xfrm>
          <a:prstGeom prst="flowChartDocument">
            <a:avLst/>
          </a:prstGeom>
          <a:solidFill>
            <a:srgbClr val="BFEBD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rtlCol="0" anchor="t"/>
          <a:lstStyle/>
          <a:p>
            <a:pPr algn="ctr"/>
            <a:r>
              <a:rPr kumimoji="1" lang="en-US" altLang="ja-JP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r>
              <a:rPr kumimoji="1" lang="ja-JP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月合算ファイル</a:t>
            </a:r>
            <a:endParaRPr kumimoji="1" lang="ja-JP" altLang="en-US" sz="400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フローチャート: 書類 19">
            <a:extLst>
              <a:ext uri="{FF2B5EF4-FFF2-40B4-BE49-F238E27FC236}">
                <a16:creationId xmlns:a16="http://schemas.microsoft.com/office/drawing/2014/main" id="{A27043CE-3BD5-BF0A-B891-68FEFCAB767C}"/>
              </a:ext>
            </a:extLst>
          </p:cNvPr>
          <p:cNvSpPr/>
          <p:nvPr/>
        </p:nvSpPr>
        <p:spPr>
          <a:xfrm>
            <a:off x="6328081" y="1227093"/>
            <a:ext cx="1822004" cy="1168336"/>
          </a:xfrm>
          <a:prstGeom prst="flowChartDocument">
            <a:avLst/>
          </a:prstGeom>
          <a:solidFill>
            <a:srgbClr val="BFEBDC"/>
          </a:solidFill>
          <a:ln w="6350">
            <a:solidFill>
              <a:srgbClr val="A4E2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rtlCol="0" anchor="t"/>
          <a:lstStyle/>
          <a:p>
            <a:pPr algn="ctr"/>
            <a:r>
              <a:rPr kumimoji="1" lang="ja-JP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期初</a:t>
            </a:r>
            <a:r>
              <a:rPr kumimoji="1" lang="en-US" altLang="ja-JP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BK</a:t>
            </a:r>
            <a:r>
              <a:rPr kumimoji="1" lang="ja-JP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ファイル</a:t>
            </a:r>
            <a:endParaRPr kumimoji="1" lang="ja-JP" altLang="en-US" sz="400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6" name="フローチャート: 書類 465">
            <a:extLst>
              <a:ext uri="{FF2B5EF4-FFF2-40B4-BE49-F238E27FC236}">
                <a16:creationId xmlns:a16="http://schemas.microsoft.com/office/drawing/2014/main" id="{B1EA056A-5D02-A13B-7245-C1DB3D5AEFE4}"/>
              </a:ext>
            </a:extLst>
          </p:cNvPr>
          <p:cNvSpPr/>
          <p:nvPr/>
        </p:nvSpPr>
        <p:spPr>
          <a:xfrm>
            <a:off x="1074730" y="3349898"/>
            <a:ext cx="7075356" cy="1484634"/>
          </a:xfrm>
          <a:prstGeom prst="flowChartDocument">
            <a:avLst/>
          </a:prstGeom>
          <a:solidFill>
            <a:srgbClr val="BFEBD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rtlCol="0" anchor="t"/>
          <a:lstStyle/>
          <a:p>
            <a:pPr algn="ctr"/>
            <a:r>
              <a:rPr kumimoji="1" lang="ja-JP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予実管理表</a:t>
            </a:r>
            <a:endParaRPr kumimoji="1" lang="ja-JP" altLang="en-US" sz="400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8" name="四角形: メモ 467">
            <a:extLst>
              <a:ext uri="{FF2B5EF4-FFF2-40B4-BE49-F238E27FC236}">
                <a16:creationId xmlns:a16="http://schemas.microsoft.com/office/drawing/2014/main" id="{56DF24EB-274A-48DB-F3CD-F0602E12A9B3}"/>
              </a:ext>
            </a:extLst>
          </p:cNvPr>
          <p:cNvSpPr/>
          <p:nvPr/>
        </p:nvSpPr>
        <p:spPr>
          <a:xfrm>
            <a:off x="1187205" y="3577727"/>
            <a:ext cx="3795912" cy="823487"/>
          </a:xfrm>
          <a:prstGeom prst="foldedCorner">
            <a:avLst>
              <a:gd name="adj" fmla="val 16655"/>
            </a:avLst>
          </a:prstGeom>
          <a:solidFill>
            <a:schemeClr val="bg1"/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36000" rtlCol="0" anchor="t"/>
          <a:lstStyle/>
          <a:p>
            <a:pPr algn="ctr">
              <a:lnSpc>
                <a:spcPts val="700"/>
              </a:lnSpc>
            </a:pPr>
            <a:endParaRPr kumimoji="1" lang="ja-JP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69" name="直線コネクタ 468">
            <a:extLst>
              <a:ext uri="{FF2B5EF4-FFF2-40B4-BE49-F238E27FC236}">
                <a16:creationId xmlns:a16="http://schemas.microsoft.com/office/drawing/2014/main" id="{D68B03A0-048F-0600-4918-44DDB87630B0}"/>
              </a:ext>
            </a:extLst>
          </p:cNvPr>
          <p:cNvCxnSpPr>
            <a:cxnSpLocks/>
          </p:cNvCxnSpPr>
          <p:nvPr/>
        </p:nvCxnSpPr>
        <p:spPr>
          <a:xfrm>
            <a:off x="1248183" y="3995495"/>
            <a:ext cx="3708000" cy="0"/>
          </a:xfrm>
          <a:prstGeom prst="line">
            <a:avLst/>
          </a:prstGeom>
          <a:ln w="31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正方形/長方形 470">
            <a:extLst>
              <a:ext uri="{FF2B5EF4-FFF2-40B4-BE49-F238E27FC236}">
                <a16:creationId xmlns:a16="http://schemas.microsoft.com/office/drawing/2014/main" id="{52337453-4F21-4A2B-4411-9E4197606D25}"/>
              </a:ext>
            </a:extLst>
          </p:cNvPr>
          <p:cNvSpPr/>
          <p:nvPr/>
        </p:nvSpPr>
        <p:spPr>
          <a:xfrm>
            <a:off x="1751934" y="3813180"/>
            <a:ext cx="446433" cy="1476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sz="700" dirty="0">
                <a:solidFill>
                  <a:schemeClr val="accent1"/>
                </a:solidFill>
              </a:rPr>
              <a:t>実績</a:t>
            </a:r>
          </a:p>
        </p:txBody>
      </p:sp>
      <p:sp>
        <p:nvSpPr>
          <p:cNvPr id="473" name="四角形: メモ 472">
            <a:extLst>
              <a:ext uri="{FF2B5EF4-FFF2-40B4-BE49-F238E27FC236}">
                <a16:creationId xmlns:a16="http://schemas.microsoft.com/office/drawing/2014/main" id="{24C9E160-0D2E-837B-1243-E27ABE2FFE48}"/>
              </a:ext>
            </a:extLst>
          </p:cNvPr>
          <p:cNvSpPr/>
          <p:nvPr/>
        </p:nvSpPr>
        <p:spPr>
          <a:xfrm>
            <a:off x="1934860" y="1448605"/>
            <a:ext cx="1506805" cy="757934"/>
          </a:xfrm>
          <a:prstGeom prst="foldedCorner">
            <a:avLst>
              <a:gd name="adj" fmla="val 16655"/>
            </a:avLst>
          </a:prstGeom>
          <a:solidFill>
            <a:schemeClr val="bg1"/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36000" rtlCol="0" anchor="t"/>
          <a:lstStyle/>
          <a:p>
            <a:pPr algn="ctr">
              <a:lnSpc>
                <a:spcPts val="700"/>
              </a:lnSpc>
            </a:pPr>
            <a:endParaRPr kumimoji="1" lang="ja-JP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74" name="直線コネクタ 473">
            <a:extLst>
              <a:ext uri="{FF2B5EF4-FFF2-40B4-BE49-F238E27FC236}">
                <a16:creationId xmlns:a16="http://schemas.microsoft.com/office/drawing/2014/main" id="{1455D169-E5CB-93C2-3594-09ADD723CA0A}"/>
              </a:ext>
            </a:extLst>
          </p:cNvPr>
          <p:cNvCxnSpPr/>
          <p:nvPr/>
        </p:nvCxnSpPr>
        <p:spPr>
          <a:xfrm>
            <a:off x="1975253" y="1830991"/>
            <a:ext cx="1421329" cy="0"/>
          </a:xfrm>
          <a:prstGeom prst="line">
            <a:avLst/>
          </a:prstGeom>
          <a:ln w="31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正方形/長方形 475">
            <a:extLst>
              <a:ext uri="{FF2B5EF4-FFF2-40B4-BE49-F238E27FC236}">
                <a16:creationId xmlns:a16="http://schemas.microsoft.com/office/drawing/2014/main" id="{D6904B0A-5FC3-252C-4994-AB9654224F99}"/>
              </a:ext>
            </a:extLst>
          </p:cNvPr>
          <p:cNvSpPr/>
          <p:nvPr/>
        </p:nvSpPr>
        <p:spPr>
          <a:xfrm>
            <a:off x="1988371" y="1648675"/>
            <a:ext cx="924838" cy="50005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kumimoji="1" lang="en-US" altLang="ja-JP" sz="700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700" dirty="0">
                <a:solidFill>
                  <a:schemeClr val="accent1"/>
                </a:solidFill>
              </a:rPr>
              <a:t>案件情報</a:t>
            </a:r>
            <a:endParaRPr kumimoji="1" lang="en-US" altLang="ja-JP" sz="700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700" dirty="0">
                <a:solidFill>
                  <a:schemeClr val="accent1"/>
                </a:solidFill>
              </a:rPr>
              <a:t> </a:t>
            </a:r>
            <a:r>
              <a:rPr kumimoji="1" lang="en-US" altLang="ja-JP" sz="700" dirty="0">
                <a:solidFill>
                  <a:schemeClr val="accent1"/>
                </a:solidFill>
              </a:rPr>
              <a:t>+</a:t>
            </a:r>
            <a:r>
              <a:rPr kumimoji="1" lang="ja-JP" altLang="en-US" sz="700" dirty="0">
                <a:solidFill>
                  <a:schemeClr val="accent1"/>
                </a:solidFill>
              </a:rPr>
              <a:t> 最新値</a:t>
            </a:r>
          </a:p>
        </p:txBody>
      </p:sp>
      <p:sp>
        <p:nvSpPr>
          <p:cNvPr id="477" name="円柱 476">
            <a:extLst>
              <a:ext uri="{FF2B5EF4-FFF2-40B4-BE49-F238E27FC236}">
                <a16:creationId xmlns:a16="http://schemas.microsoft.com/office/drawing/2014/main" id="{90A9CBE1-B046-5962-8AF1-4DD85C2CA331}"/>
              </a:ext>
            </a:extLst>
          </p:cNvPr>
          <p:cNvSpPr/>
          <p:nvPr/>
        </p:nvSpPr>
        <p:spPr>
          <a:xfrm>
            <a:off x="2415080" y="2541771"/>
            <a:ext cx="541674" cy="384868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7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BQ</a:t>
            </a:r>
          </a:p>
          <a:p>
            <a:pPr algn="ctr"/>
            <a:r>
              <a:rPr kumimoji="1" lang="ja-JP" altLang="en-US" sz="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収モニ</a:t>
            </a:r>
            <a:r>
              <a:rPr kumimoji="1" lang="en-US" altLang="ja-JP" sz="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WK</a:t>
            </a:r>
            <a:endParaRPr kumimoji="1" lang="en-US" altLang="ja-JP" sz="7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79" name="四角形: メモ 478">
            <a:extLst>
              <a:ext uri="{FF2B5EF4-FFF2-40B4-BE49-F238E27FC236}">
                <a16:creationId xmlns:a16="http://schemas.microsoft.com/office/drawing/2014/main" id="{82BB9B32-6EF4-BE9D-2732-526500AB24C1}"/>
              </a:ext>
            </a:extLst>
          </p:cNvPr>
          <p:cNvSpPr/>
          <p:nvPr/>
        </p:nvSpPr>
        <p:spPr>
          <a:xfrm>
            <a:off x="4252779" y="1448605"/>
            <a:ext cx="1506805" cy="757934"/>
          </a:xfrm>
          <a:prstGeom prst="foldedCorner">
            <a:avLst>
              <a:gd name="adj" fmla="val 16655"/>
            </a:avLst>
          </a:prstGeom>
          <a:solidFill>
            <a:schemeClr val="bg1"/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36000" rtlCol="0" anchor="t"/>
          <a:lstStyle/>
          <a:p>
            <a:pPr algn="ctr">
              <a:lnSpc>
                <a:spcPts val="700"/>
              </a:lnSpc>
            </a:pPr>
            <a:endParaRPr kumimoji="1" lang="ja-JP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24" name="直線コネクタ 223">
            <a:extLst>
              <a:ext uri="{FF2B5EF4-FFF2-40B4-BE49-F238E27FC236}">
                <a16:creationId xmlns:a16="http://schemas.microsoft.com/office/drawing/2014/main" id="{A2B57C02-EBD4-3464-BE86-55598C7FBEF1}"/>
              </a:ext>
            </a:extLst>
          </p:cNvPr>
          <p:cNvCxnSpPr/>
          <p:nvPr/>
        </p:nvCxnSpPr>
        <p:spPr>
          <a:xfrm>
            <a:off x="4293172" y="1830991"/>
            <a:ext cx="1421329" cy="0"/>
          </a:xfrm>
          <a:prstGeom prst="line">
            <a:avLst/>
          </a:prstGeom>
          <a:ln w="31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正方形/長方形 226">
            <a:extLst>
              <a:ext uri="{FF2B5EF4-FFF2-40B4-BE49-F238E27FC236}">
                <a16:creationId xmlns:a16="http://schemas.microsoft.com/office/drawing/2014/main" id="{D3E3B971-FEA9-45BB-59F6-4E575C6E102F}"/>
              </a:ext>
            </a:extLst>
          </p:cNvPr>
          <p:cNvSpPr/>
          <p:nvPr/>
        </p:nvSpPr>
        <p:spPr>
          <a:xfrm>
            <a:off x="4309068" y="1648675"/>
            <a:ext cx="922059" cy="50005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kumimoji="1" lang="en-US" altLang="ja-JP" sz="700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700" dirty="0">
                <a:solidFill>
                  <a:schemeClr val="accent1"/>
                </a:solidFill>
              </a:rPr>
              <a:t>案件情報</a:t>
            </a:r>
            <a:endParaRPr kumimoji="1" lang="en-US" altLang="ja-JP" sz="700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700" dirty="0">
                <a:solidFill>
                  <a:schemeClr val="accent1"/>
                </a:solidFill>
              </a:rPr>
              <a:t> </a:t>
            </a:r>
            <a:r>
              <a:rPr kumimoji="1" lang="en-US" altLang="ja-JP" sz="700" dirty="0">
                <a:solidFill>
                  <a:schemeClr val="accent1"/>
                </a:solidFill>
              </a:rPr>
              <a:t>+</a:t>
            </a:r>
            <a:r>
              <a:rPr kumimoji="1" lang="ja-JP" altLang="en-US" sz="700" dirty="0">
                <a:solidFill>
                  <a:schemeClr val="accent1"/>
                </a:solidFill>
              </a:rPr>
              <a:t> 最新値</a:t>
            </a:r>
          </a:p>
        </p:txBody>
      </p:sp>
      <p:sp>
        <p:nvSpPr>
          <p:cNvPr id="228" name="円柱 227">
            <a:extLst>
              <a:ext uri="{FF2B5EF4-FFF2-40B4-BE49-F238E27FC236}">
                <a16:creationId xmlns:a16="http://schemas.microsoft.com/office/drawing/2014/main" id="{D3ED3EFC-E3C3-B63D-B8B6-F73A4F2E4B49}"/>
              </a:ext>
            </a:extLst>
          </p:cNvPr>
          <p:cNvSpPr/>
          <p:nvPr/>
        </p:nvSpPr>
        <p:spPr>
          <a:xfrm>
            <a:off x="4732999" y="2541771"/>
            <a:ext cx="541674" cy="384868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7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BQ</a:t>
            </a:r>
          </a:p>
          <a:p>
            <a:pPr algn="ctr"/>
            <a:r>
              <a:rPr kumimoji="1" lang="ja-JP" altLang="en-US" sz="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合算</a:t>
            </a:r>
            <a:r>
              <a:rPr kumimoji="1" lang="en-US" altLang="ja-JP" sz="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WK</a:t>
            </a:r>
          </a:p>
        </p:txBody>
      </p:sp>
      <p:sp>
        <p:nvSpPr>
          <p:cNvPr id="230" name="四角形: メモ 229">
            <a:extLst>
              <a:ext uri="{FF2B5EF4-FFF2-40B4-BE49-F238E27FC236}">
                <a16:creationId xmlns:a16="http://schemas.microsoft.com/office/drawing/2014/main" id="{7EE1509D-F659-11E3-7731-90CA9B5F51C9}"/>
              </a:ext>
            </a:extLst>
          </p:cNvPr>
          <p:cNvSpPr/>
          <p:nvPr/>
        </p:nvSpPr>
        <p:spPr>
          <a:xfrm>
            <a:off x="6521540" y="1438690"/>
            <a:ext cx="1506805" cy="757934"/>
          </a:xfrm>
          <a:prstGeom prst="foldedCorner">
            <a:avLst>
              <a:gd name="adj" fmla="val 16655"/>
            </a:avLst>
          </a:prstGeom>
          <a:solidFill>
            <a:schemeClr val="bg1"/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36000" rtlCol="0" anchor="t"/>
          <a:lstStyle/>
          <a:p>
            <a:pPr algn="ctr">
              <a:lnSpc>
                <a:spcPts val="700"/>
              </a:lnSpc>
            </a:pPr>
            <a:endParaRPr kumimoji="1" lang="ja-JP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31" name="直線コネクタ 230">
            <a:extLst>
              <a:ext uri="{FF2B5EF4-FFF2-40B4-BE49-F238E27FC236}">
                <a16:creationId xmlns:a16="http://schemas.microsoft.com/office/drawing/2014/main" id="{7577747F-B139-F1E2-9CF4-411FF6E2C320}"/>
              </a:ext>
            </a:extLst>
          </p:cNvPr>
          <p:cNvCxnSpPr/>
          <p:nvPr/>
        </p:nvCxnSpPr>
        <p:spPr>
          <a:xfrm>
            <a:off x="6561933" y="1821076"/>
            <a:ext cx="1421329" cy="0"/>
          </a:xfrm>
          <a:prstGeom prst="line">
            <a:avLst/>
          </a:prstGeom>
          <a:ln w="31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正方形/長方形 232">
            <a:extLst>
              <a:ext uri="{FF2B5EF4-FFF2-40B4-BE49-F238E27FC236}">
                <a16:creationId xmlns:a16="http://schemas.microsoft.com/office/drawing/2014/main" id="{76CF9CF8-C5F1-E642-1205-4F6416CCACD3}"/>
              </a:ext>
            </a:extLst>
          </p:cNvPr>
          <p:cNvSpPr/>
          <p:nvPr/>
        </p:nvSpPr>
        <p:spPr>
          <a:xfrm>
            <a:off x="6577829" y="1638760"/>
            <a:ext cx="922059" cy="50005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kumimoji="1" lang="en-US" altLang="ja-JP" sz="700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700" dirty="0">
                <a:solidFill>
                  <a:schemeClr val="accent1"/>
                </a:solidFill>
              </a:rPr>
              <a:t>案件情報</a:t>
            </a:r>
            <a:endParaRPr kumimoji="1" lang="en-US" altLang="ja-JP" sz="700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700" dirty="0">
                <a:solidFill>
                  <a:schemeClr val="accent1"/>
                </a:solidFill>
              </a:rPr>
              <a:t> </a:t>
            </a:r>
            <a:r>
              <a:rPr kumimoji="1" lang="en-US" altLang="ja-JP" sz="700" dirty="0">
                <a:solidFill>
                  <a:schemeClr val="accent1"/>
                </a:solidFill>
              </a:rPr>
              <a:t>+</a:t>
            </a:r>
            <a:r>
              <a:rPr kumimoji="1" lang="ja-JP" altLang="en-US" sz="700" dirty="0">
                <a:solidFill>
                  <a:schemeClr val="accent1"/>
                </a:solidFill>
              </a:rPr>
              <a:t> 最新値</a:t>
            </a:r>
          </a:p>
        </p:txBody>
      </p:sp>
      <p:sp>
        <p:nvSpPr>
          <p:cNvPr id="234" name="円柱 233">
            <a:extLst>
              <a:ext uri="{FF2B5EF4-FFF2-40B4-BE49-F238E27FC236}">
                <a16:creationId xmlns:a16="http://schemas.microsoft.com/office/drawing/2014/main" id="{9DD42F7C-1F8F-3919-043F-83129BF699B2}"/>
              </a:ext>
            </a:extLst>
          </p:cNvPr>
          <p:cNvSpPr/>
          <p:nvPr/>
        </p:nvSpPr>
        <p:spPr>
          <a:xfrm>
            <a:off x="7001760" y="2531856"/>
            <a:ext cx="541674" cy="384868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7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BQ</a:t>
            </a:r>
          </a:p>
          <a:p>
            <a:pPr algn="ctr"/>
            <a:r>
              <a:rPr kumimoji="1" lang="ja-JP" altLang="en-US" sz="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期初</a:t>
            </a:r>
            <a:r>
              <a:rPr kumimoji="1" lang="en-US" altLang="ja-JP" sz="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WK</a:t>
            </a:r>
            <a:endParaRPr kumimoji="1" lang="en-US" altLang="ja-JP" sz="7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38" name="正方形/長方形 237">
            <a:extLst>
              <a:ext uri="{FF2B5EF4-FFF2-40B4-BE49-F238E27FC236}">
                <a16:creationId xmlns:a16="http://schemas.microsoft.com/office/drawing/2014/main" id="{AA1A08E8-6F79-1D6B-DF49-AA265254E26A}"/>
              </a:ext>
            </a:extLst>
          </p:cNvPr>
          <p:cNvSpPr/>
          <p:nvPr/>
        </p:nvSpPr>
        <p:spPr>
          <a:xfrm>
            <a:off x="2254656" y="3813180"/>
            <a:ext cx="446433" cy="147600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bIns="36000" rtlCol="0" anchor="ctr"/>
          <a:lstStyle/>
          <a:p>
            <a:pPr algn="ctr"/>
            <a:r>
              <a:rPr kumimoji="1" lang="ja-JP" altLang="en-US" sz="700" dirty="0">
                <a:solidFill>
                  <a:schemeClr val="accent1"/>
                </a:solidFill>
              </a:rPr>
              <a:t>見通</a:t>
            </a:r>
            <a:endParaRPr kumimoji="1" lang="en-US" altLang="ja-JP" sz="700" dirty="0">
              <a:solidFill>
                <a:schemeClr val="accent1"/>
              </a:solidFill>
            </a:endParaRPr>
          </a:p>
        </p:txBody>
      </p:sp>
      <p:sp>
        <p:nvSpPr>
          <p:cNvPr id="239" name="正方形/長方形 238">
            <a:extLst>
              <a:ext uri="{FF2B5EF4-FFF2-40B4-BE49-F238E27FC236}">
                <a16:creationId xmlns:a16="http://schemas.microsoft.com/office/drawing/2014/main" id="{9F403B51-93A7-68A4-E17D-C8D4F374151F}"/>
              </a:ext>
            </a:extLst>
          </p:cNvPr>
          <p:cNvSpPr/>
          <p:nvPr/>
        </p:nvSpPr>
        <p:spPr>
          <a:xfrm>
            <a:off x="3214578" y="3815441"/>
            <a:ext cx="446433" cy="50005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sz="700" dirty="0">
                <a:solidFill>
                  <a:schemeClr val="accent1"/>
                </a:solidFill>
              </a:rPr>
              <a:t>前月値</a:t>
            </a:r>
            <a:endParaRPr kumimoji="1" lang="en-US" altLang="ja-JP" sz="700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500" dirty="0">
                <a:solidFill>
                  <a:schemeClr val="accent1"/>
                </a:solidFill>
              </a:rPr>
              <a:t>（直書き）</a:t>
            </a:r>
            <a:endParaRPr kumimoji="1" lang="en-US" altLang="ja-JP" sz="500" dirty="0">
              <a:solidFill>
                <a:schemeClr val="accent1"/>
              </a:solidFill>
            </a:endParaRPr>
          </a:p>
          <a:p>
            <a:pPr algn="ctr"/>
            <a:r>
              <a:rPr kumimoji="1" lang="en-US" altLang="ja-JP" sz="500" dirty="0">
                <a:solidFill>
                  <a:schemeClr val="accent1"/>
                </a:solidFill>
              </a:rPr>
              <a:t>※</a:t>
            </a:r>
            <a:r>
              <a:rPr kumimoji="1" lang="ja-JP" altLang="en-US" sz="500" dirty="0">
                <a:solidFill>
                  <a:schemeClr val="accent1"/>
                </a:solidFill>
              </a:rPr>
              <a:t>収モニの</a:t>
            </a:r>
            <a:endParaRPr kumimoji="1" lang="en-US" altLang="ja-JP" sz="500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500" dirty="0">
                <a:solidFill>
                  <a:schemeClr val="accent1"/>
                </a:solidFill>
              </a:rPr>
              <a:t>最新値</a:t>
            </a:r>
            <a:endParaRPr kumimoji="1" lang="ja-JP" altLang="en-US" sz="700" dirty="0">
              <a:solidFill>
                <a:schemeClr val="accent1"/>
              </a:solidFill>
            </a:endParaRPr>
          </a:p>
        </p:txBody>
      </p:sp>
      <p:sp>
        <p:nvSpPr>
          <p:cNvPr id="241" name="正方形/長方形 240">
            <a:extLst>
              <a:ext uri="{FF2B5EF4-FFF2-40B4-BE49-F238E27FC236}">
                <a16:creationId xmlns:a16="http://schemas.microsoft.com/office/drawing/2014/main" id="{71924756-03CD-8E96-4148-1FACA0DD39AC}"/>
              </a:ext>
            </a:extLst>
          </p:cNvPr>
          <p:cNvSpPr/>
          <p:nvPr/>
        </p:nvSpPr>
        <p:spPr>
          <a:xfrm>
            <a:off x="3717300" y="3815441"/>
            <a:ext cx="446433" cy="50005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sz="700" dirty="0">
                <a:solidFill>
                  <a:schemeClr val="accent1"/>
                </a:solidFill>
              </a:rPr>
              <a:t>合算値</a:t>
            </a:r>
            <a:endParaRPr kumimoji="1" lang="en-US" altLang="ja-JP" sz="700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500" dirty="0">
                <a:solidFill>
                  <a:schemeClr val="accent1"/>
                </a:solidFill>
              </a:rPr>
              <a:t>（直書き）</a:t>
            </a:r>
            <a:endParaRPr kumimoji="1" lang="en-US" altLang="ja-JP" sz="500" dirty="0">
              <a:solidFill>
                <a:schemeClr val="accent1"/>
              </a:solidFill>
            </a:endParaRPr>
          </a:p>
          <a:p>
            <a:pPr algn="ctr"/>
            <a:r>
              <a:rPr kumimoji="1" lang="en-US" altLang="ja-JP" sz="500" dirty="0">
                <a:solidFill>
                  <a:schemeClr val="accent1"/>
                </a:solidFill>
              </a:rPr>
              <a:t>※8</a:t>
            </a:r>
            <a:r>
              <a:rPr kumimoji="1" lang="ja-JP" altLang="en-US" sz="500" dirty="0">
                <a:solidFill>
                  <a:schemeClr val="accent1"/>
                </a:solidFill>
              </a:rPr>
              <a:t>月合算の</a:t>
            </a:r>
            <a:endParaRPr kumimoji="1" lang="en-US" altLang="ja-JP" sz="500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500" dirty="0">
                <a:solidFill>
                  <a:schemeClr val="accent1"/>
                </a:solidFill>
              </a:rPr>
              <a:t>最新値</a:t>
            </a:r>
            <a:endParaRPr kumimoji="1" lang="ja-JP" altLang="en-US" sz="600" dirty="0">
              <a:solidFill>
                <a:schemeClr val="accent1"/>
              </a:solidFill>
            </a:endParaRPr>
          </a:p>
        </p:txBody>
      </p:sp>
      <p:sp>
        <p:nvSpPr>
          <p:cNvPr id="242" name="正方形/長方形 241">
            <a:extLst>
              <a:ext uri="{FF2B5EF4-FFF2-40B4-BE49-F238E27FC236}">
                <a16:creationId xmlns:a16="http://schemas.microsoft.com/office/drawing/2014/main" id="{02635671-EDCC-3A20-0043-D2C2A438EE3A}"/>
              </a:ext>
            </a:extLst>
          </p:cNvPr>
          <p:cNvSpPr/>
          <p:nvPr/>
        </p:nvSpPr>
        <p:spPr>
          <a:xfrm>
            <a:off x="4219983" y="3813179"/>
            <a:ext cx="446433" cy="50005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sz="700" dirty="0">
                <a:solidFill>
                  <a:schemeClr val="accent1"/>
                </a:solidFill>
              </a:rPr>
              <a:t>期初値</a:t>
            </a:r>
            <a:endParaRPr kumimoji="1" lang="en-US" altLang="ja-JP" sz="700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500" dirty="0">
                <a:solidFill>
                  <a:schemeClr val="accent1"/>
                </a:solidFill>
              </a:rPr>
              <a:t>（直書き）</a:t>
            </a:r>
            <a:endParaRPr kumimoji="1" lang="en-US" altLang="ja-JP" sz="500" dirty="0">
              <a:solidFill>
                <a:schemeClr val="accent1"/>
              </a:solidFill>
            </a:endParaRPr>
          </a:p>
          <a:p>
            <a:pPr algn="ctr"/>
            <a:r>
              <a:rPr kumimoji="1" lang="en-US" altLang="ja-JP" sz="500" dirty="0">
                <a:solidFill>
                  <a:schemeClr val="accent1"/>
                </a:solidFill>
              </a:rPr>
              <a:t>※</a:t>
            </a:r>
            <a:r>
              <a:rPr kumimoji="1" lang="ja-JP" altLang="en-US" sz="500" dirty="0">
                <a:solidFill>
                  <a:schemeClr val="accent1"/>
                </a:solidFill>
              </a:rPr>
              <a:t>期初</a:t>
            </a:r>
            <a:r>
              <a:rPr kumimoji="1" lang="en-US" altLang="ja-JP" sz="500" dirty="0">
                <a:solidFill>
                  <a:schemeClr val="accent1"/>
                </a:solidFill>
              </a:rPr>
              <a:t>BK</a:t>
            </a:r>
            <a:r>
              <a:rPr kumimoji="1" lang="ja-JP" altLang="en-US" sz="500" dirty="0">
                <a:solidFill>
                  <a:schemeClr val="accent1"/>
                </a:solidFill>
              </a:rPr>
              <a:t>の</a:t>
            </a:r>
            <a:endParaRPr kumimoji="1" lang="en-US" altLang="ja-JP" sz="500" dirty="0">
              <a:solidFill>
                <a:schemeClr val="accent1"/>
              </a:solidFill>
            </a:endParaRPr>
          </a:p>
          <a:p>
            <a:pPr algn="ctr"/>
            <a:r>
              <a:rPr kumimoji="1" lang="ja-JP" altLang="en-US" sz="500" dirty="0">
                <a:solidFill>
                  <a:schemeClr val="accent1"/>
                </a:solidFill>
              </a:rPr>
              <a:t>最新値</a:t>
            </a:r>
            <a:endParaRPr kumimoji="1" lang="en-US" altLang="ja-JP" sz="500" dirty="0">
              <a:solidFill>
                <a:schemeClr val="accent1"/>
              </a:solidFill>
            </a:endParaRPr>
          </a:p>
        </p:txBody>
      </p:sp>
      <p:cxnSp>
        <p:nvCxnSpPr>
          <p:cNvPr id="245" name="コネクタ: カギ線 244">
            <a:extLst>
              <a:ext uri="{FF2B5EF4-FFF2-40B4-BE49-F238E27FC236}">
                <a16:creationId xmlns:a16="http://schemas.microsoft.com/office/drawing/2014/main" id="{51A260A3-CA67-62AB-833C-C56C2D8EB4D0}"/>
              </a:ext>
            </a:extLst>
          </p:cNvPr>
          <p:cNvCxnSpPr>
            <a:cxnSpLocks/>
            <a:stCxn id="477" idx="3"/>
            <a:endCxn id="239" idx="0"/>
          </p:cNvCxnSpPr>
          <p:nvPr/>
        </p:nvCxnSpPr>
        <p:spPr>
          <a:xfrm rot="16200000" flipH="1">
            <a:off x="2617455" y="2995101"/>
            <a:ext cx="888802" cy="751878"/>
          </a:xfrm>
          <a:prstGeom prst="bentConnector3">
            <a:avLst>
              <a:gd name="adj1" fmla="val 44106"/>
            </a:avLst>
          </a:prstGeom>
          <a:ln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コネクタ: カギ線 248">
            <a:extLst>
              <a:ext uri="{FF2B5EF4-FFF2-40B4-BE49-F238E27FC236}">
                <a16:creationId xmlns:a16="http://schemas.microsoft.com/office/drawing/2014/main" id="{092CB106-8BA0-D16F-3367-E744A4B12B0F}"/>
              </a:ext>
            </a:extLst>
          </p:cNvPr>
          <p:cNvCxnSpPr>
            <a:cxnSpLocks/>
            <a:stCxn id="228" idx="3"/>
            <a:endCxn id="241" idx="0"/>
          </p:cNvCxnSpPr>
          <p:nvPr/>
        </p:nvCxnSpPr>
        <p:spPr>
          <a:xfrm rot="5400000">
            <a:off x="4027776" y="2839381"/>
            <a:ext cx="888802" cy="1063319"/>
          </a:xfrm>
          <a:prstGeom prst="bentConnector3">
            <a:avLst>
              <a:gd name="adj1" fmla="val 37798"/>
            </a:avLst>
          </a:prstGeom>
          <a:ln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コネクタ: カギ線 253">
            <a:extLst>
              <a:ext uri="{FF2B5EF4-FFF2-40B4-BE49-F238E27FC236}">
                <a16:creationId xmlns:a16="http://schemas.microsoft.com/office/drawing/2014/main" id="{D88E8336-4981-1AC1-4FEC-D80D9EC8E578}"/>
              </a:ext>
            </a:extLst>
          </p:cNvPr>
          <p:cNvCxnSpPr>
            <a:cxnSpLocks/>
            <a:stCxn id="295" idx="2"/>
            <a:endCxn id="242" idx="0"/>
          </p:cNvCxnSpPr>
          <p:nvPr/>
        </p:nvCxnSpPr>
        <p:spPr>
          <a:xfrm rot="5400000">
            <a:off x="5367043" y="1990503"/>
            <a:ext cx="898833" cy="2746518"/>
          </a:xfrm>
          <a:prstGeom prst="bentConnector3">
            <a:avLst>
              <a:gd name="adj1" fmla="val 44016"/>
            </a:avLst>
          </a:prstGeom>
          <a:ln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四角形: メモ 259">
            <a:extLst>
              <a:ext uri="{FF2B5EF4-FFF2-40B4-BE49-F238E27FC236}">
                <a16:creationId xmlns:a16="http://schemas.microsoft.com/office/drawing/2014/main" id="{27A10D9A-DB10-350A-6890-DED2D98B500E}"/>
              </a:ext>
            </a:extLst>
          </p:cNvPr>
          <p:cNvSpPr/>
          <p:nvPr/>
        </p:nvSpPr>
        <p:spPr>
          <a:xfrm>
            <a:off x="5343139" y="3592247"/>
            <a:ext cx="1047509" cy="748624"/>
          </a:xfrm>
          <a:prstGeom prst="foldedCorner">
            <a:avLst>
              <a:gd name="adj" fmla="val 16655"/>
            </a:avLst>
          </a:prstGeom>
          <a:solidFill>
            <a:schemeClr val="bg1"/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36000" rtlCol="0" anchor="t"/>
          <a:lstStyle/>
          <a:p>
            <a:pPr algn="ctr">
              <a:lnSpc>
                <a:spcPts val="700"/>
              </a:lnSpc>
            </a:pPr>
            <a:endParaRPr kumimoji="1" lang="ja-JP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565836AA-9E92-C426-8698-D97BFB5056A5}"/>
              </a:ext>
            </a:extLst>
          </p:cNvPr>
          <p:cNvCxnSpPr>
            <a:cxnSpLocks/>
          </p:cNvCxnSpPr>
          <p:nvPr/>
        </p:nvCxnSpPr>
        <p:spPr>
          <a:xfrm>
            <a:off x="5383776" y="3995495"/>
            <a:ext cx="972000" cy="0"/>
          </a:xfrm>
          <a:prstGeom prst="line">
            <a:avLst/>
          </a:prstGeom>
          <a:ln w="31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正方形/長方形 262">
            <a:extLst>
              <a:ext uri="{FF2B5EF4-FFF2-40B4-BE49-F238E27FC236}">
                <a16:creationId xmlns:a16="http://schemas.microsoft.com/office/drawing/2014/main" id="{1AED558A-7F03-462C-9157-B5390C989432}"/>
              </a:ext>
            </a:extLst>
          </p:cNvPr>
          <p:cNvSpPr/>
          <p:nvPr/>
        </p:nvSpPr>
        <p:spPr>
          <a:xfrm>
            <a:off x="5881648" y="3783007"/>
            <a:ext cx="446433" cy="50005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sz="700" dirty="0">
                <a:solidFill>
                  <a:schemeClr val="accent1"/>
                </a:solidFill>
              </a:rPr>
              <a:t>最新値</a:t>
            </a:r>
          </a:p>
        </p:txBody>
      </p:sp>
      <p:sp>
        <p:nvSpPr>
          <p:cNvPr id="268" name="テキスト ボックス 267">
            <a:extLst>
              <a:ext uri="{FF2B5EF4-FFF2-40B4-BE49-F238E27FC236}">
                <a16:creationId xmlns:a16="http://schemas.microsoft.com/office/drawing/2014/main" id="{510F94D6-0977-B912-D68E-EA99EFB51270}"/>
              </a:ext>
            </a:extLst>
          </p:cNvPr>
          <p:cNvSpPr txBox="1"/>
          <p:nvPr/>
        </p:nvSpPr>
        <p:spPr>
          <a:xfrm>
            <a:off x="1941210" y="1464761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予実</a:t>
            </a:r>
            <a:endParaRPr kumimoji="1" lang="en-US" altLang="ja-JP" sz="400" b="1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69" name="テキスト ボックス 268">
            <a:extLst>
              <a:ext uri="{FF2B5EF4-FFF2-40B4-BE49-F238E27FC236}">
                <a16:creationId xmlns:a16="http://schemas.microsoft.com/office/drawing/2014/main" id="{324AE10E-D385-3EE8-B2C2-8CF177056930}"/>
              </a:ext>
            </a:extLst>
          </p:cNvPr>
          <p:cNvSpPr txBox="1"/>
          <p:nvPr/>
        </p:nvSpPr>
        <p:spPr>
          <a:xfrm>
            <a:off x="4248986" y="1464761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予実</a:t>
            </a:r>
            <a:endParaRPr kumimoji="1" lang="en-US" altLang="ja-JP" sz="400" b="1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0" name="テキスト ボックス 269">
            <a:extLst>
              <a:ext uri="{FF2B5EF4-FFF2-40B4-BE49-F238E27FC236}">
                <a16:creationId xmlns:a16="http://schemas.microsoft.com/office/drawing/2014/main" id="{FC6761A7-D7A7-6BE2-5024-C0DEFC687612}"/>
              </a:ext>
            </a:extLst>
          </p:cNvPr>
          <p:cNvSpPr txBox="1"/>
          <p:nvPr/>
        </p:nvSpPr>
        <p:spPr>
          <a:xfrm>
            <a:off x="6515596" y="1464761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予実</a:t>
            </a:r>
            <a:endParaRPr kumimoji="1" lang="en-US" altLang="ja-JP" sz="400" b="1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1" name="テキスト ボックス 270">
            <a:extLst>
              <a:ext uri="{FF2B5EF4-FFF2-40B4-BE49-F238E27FC236}">
                <a16:creationId xmlns:a16="http://schemas.microsoft.com/office/drawing/2014/main" id="{2BDA5F31-B215-0C3A-977A-98D080A09C43}"/>
              </a:ext>
            </a:extLst>
          </p:cNvPr>
          <p:cNvSpPr txBox="1"/>
          <p:nvPr/>
        </p:nvSpPr>
        <p:spPr>
          <a:xfrm>
            <a:off x="1160943" y="3592783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予実</a:t>
            </a:r>
            <a:endParaRPr kumimoji="1" lang="en-US" altLang="ja-JP" sz="400" b="1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3" name="テキスト ボックス 272">
            <a:extLst>
              <a:ext uri="{FF2B5EF4-FFF2-40B4-BE49-F238E27FC236}">
                <a16:creationId xmlns:a16="http://schemas.microsoft.com/office/drawing/2014/main" id="{B5AC84B9-F825-6104-D866-4E5F54D2998C}"/>
              </a:ext>
            </a:extLst>
          </p:cNvPr>
          <p:cNvSpPr txBox="1"/>
          <p:nvPr/>
        </p:nvSpPr>
        <p:spPr>
          <a:xfrm>
            <a:off x="5845058" y="3592783"/>
            <a:ext cx="6062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当期以降</a:t>
            </a:r>
            <a:r>
              <a:rPr kumimoji="1" lang="en-US" altLang="ja-JP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</a:t>
            </a:r>
            <a:endParaRPr kumimoji="1" lang="en-US" altLang="ja-JP" sz="400" b="1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4" name="四角形: メモ 273">
            <a:extLst>
              <a:ext uri="{FF2B5EF4-FFF2-40B4-BE49-F238E27FC236}">
                <a16:creationId xmlns:a16="http://schemas.microsoft.com/office/drawing/2014/main" id="{B876C024-386D-DFFD-0984-37B8C9F42C17}"/>
              </a:ext>
            </a:extLst>
          </p:cNvPr>
          <p:cNvSpPr/>
          <p:nvPr/>
        </p:nvSpPr>
        <p:spPr>
          <a:xfrm>
            <a:off x="6750670" y="3592247"/>
            <a:ext cx="1047509" cy="748624"/>
          </a:xfrm>
          <a:prstGeom prst="foldedCorner">
            <a:avLst>
              <a:gd name="adj" fmla="val 16655"/>
            </a:avLst>
          </a:prstGeom>
          <a:solidFill>
            <a:schemeClr val="bg1"/>
          </a:solidFill>
          <a:ln w="63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08000" rIns="0" bIns="36000" rtlCol="0" anchor="t"/>
          <a:lstStyle/>
          <a:p>
            <a:pPr algn="ctr">
              <a:lnSpc>
                <a:spcPts val="700"/>
              </a:lnSpc>
            </a:pPr>
            <a:endParaRPr kumimoji="1" lang="ja-JP" altLang="en-US" sz="600" b="1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844E79EE-5370-E3F8-0FB1-6719E5394E18}"/>
              </a:ext>
            </a:extLst>
          </p:cNvPr>
          <p:cNvCxnSpPr/>
          <p:nvPr/>
        </p:nvCxnSpPr>
        <p:spPr>
          <a:xfrm>
            <a:off x="6801115" y="3965323"/>
            <a:ext cx="972000" cy="0"/>
          </a:xfrm>
          <a:prstGeom prst="line">
            <a:avLst/>
          </a:prstGeom>
          <a:ln w="3175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正方形/長方形 276">
            <a:extLst>
              <a:ext uri="{FF2B5EF4-FFF2-40B4-BE49-F238E27FC236}">
                <a16:creationId xmlns:a16="http://schemas.microsoft.com/office/drawing/2014/main" id="{B26C2B74-2630-A1D6-9D48-9887DD83AF55}"/>
              </a:ext>
            </a:extLst>
          </p:cNvPr>
          <p:cNvSpPr/>
          <p:nvPr/>
        </p:nvSpPr>
        <p:spPr>
          <a:xfrm>
            <a:off x="7292637" y="3783008"/>
            <a:ext cx="446433" cy="1465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sz="700" dirty="0">
                <a:solidFill>
                  <a:schemeClr val="accent1"/>
                </a:solidFill>
              </a:rPr>
              <a:t>最新値</a:t>
            </a:r>
          </a:p>
        </p:txBody>
      </p:sp>
      <p:sp>
        <p:nvSpPr>
          <p:cNvPr id="278" name="テキスト ボックス 277">
            <a:extLst>
              <a:ext uri="{FF2B5EF4-FFF2-40B4-BE49-F238E27FC236}">
                <a16:creationId xmlns:a16="http://schemas.microsoft.com/office/drawing/2014/main" id="{979D6E3C-143A-7A1C-5C94-91FEC5698E43}"/>
              </a:ext>
            </a:extLst>
          </p:cNvPr>
          <p:cNvSpPr txBox="1"/>
          <p:nvPr/>
        </p:nvSpPr>
        <p:spPr>
          <a:xfrm>
            <a:off x="7236997" y="3592783"/>
            <a:ext cx="60625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前期以前</a:t>
            </a:r>
            <a:r>
              <a:rPr kumimoji="1" lang="en-US" altLang="ja-JP" sz="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</a:t>
            </a:r>
            <a:endParaRPr kumimoji="1" lang="en-US" altLang="ja-JP" sz="400" b="1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8" name="テキスト ボックス 287">
            <a:extLst>
              <a:ext uri="{FF2B5EF4-FFF2-40B4-BE49-F238E27FC236}">
                <a16:creationId xmlns:a16="http://schemas.microsoft.com/office/drawing/2014/main" id="{71A53E1C-CF9A-97E3-DCFF-BD2E5373CB6F}"/>
              </a:ext>
            </a:extLst>
          </p:cNvPr>
          <p:cNvSpPr txBox="1"/>
          <p:nvPr/>
        </p:nvSpPr>
        <p:spPr>
          <a:xfrm>
            <a:off x="4965006" y="2362334"/>
            <a:ext cx="64953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GAS</a:t>
            </a:r>
            <a:r>
              <a:rPr kumimoji="1" lang="ja-JP" altLang="en-US" sz="6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手動実行</a:t>
            </a:r>
            <a:endParaRPr kumimoji="1" lang="en-US" altLang="ja-JP" sz="400" dirty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9" name="テキスト ボックス 288">
            <a:extLst>
              <a:ext uri="{FF2B5EF4-FFF2-40B4-BE49-F238E27FC236}">
                <a16:creationId xmlns:a16="http://schemas.microsoft.com/office/drawing/2014/main" id="{69F8A5D2-B167-A6F0-3E30-5D51D4A15626}"/>
              </a:ext>
            </a:extLst>
          </p:cNvPr>
          <p:cNvSpPr txBox="1"/>
          <p:nvPr/>
        </p:nvSpPr>
        <p:spPr>
          <a:xfrm>
            <a:off x="7225303" y="2362334"/>
            <a:ext cx="64953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GAS</a:t>
            </a:r>
            <a:r>
              <a:rPr kumimoji="1" lang="ja-JP" altLang="en-US" sz="6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手動実行</a:t>
            </a:r>
            <a:endParaRPr kumimoji="1" lang="en-US" altLang="ja-JP" sz="400" dirty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94" name="コネクタ: カギ線 293">
            <a:extLst>
              <a:ext uri="{FF2B5EF4-FFF2-40B4-BE49-F238E27FC236}">
                <a16:creationId xmlns:a16="http://schemas.microsoft.com/office/drawing/2014/main" id="{CCC65F78-2074-A8A3-A489-ABC96785ECE2}"/>
              </a:ext>
            </a:extLst>
          </p:cNvPr>
          <p:cNvCxnSpPr>
            <a:cxnSpLocks/>
            <a:stCxn id="456" idx="2"/>
            <a:endCxn id="470" idx="0"/>
          </p:cNvCxnSpPr>
          <p:nvPr/>
        </p:nvCxnSpPr>
        <p:spPr>
          <a:xfrm rot="5400000">
            <a:off x="1583142" y="2842889"/>
            <a:ext cx="886675" cy="1053907"/>
          </a:xfrm>
          <a:prstGeom prst="bentConnector3">
            <a:avLst>
              <a:gd name="adj1" fmla="val 33350"/>
            </a:avLst>
          </a:prstGeom>
          <a:ln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コネクタ: カギ線 301">
            <a:extLst>
              <a:ext uri="{FF2B5EF4-FFF2-40B4-BE49-F238E27FC236}">
                <a16:creationId xmlns:a16="http://schemas.microsoft.com/office/drawing/2014/main" id="{6EE74FE3-3152-4BF3-6C4D-EECAD2639FFA}"/>
              </a:ext>
            </a:extLst>
          </p:cNvPr>
          <p:cNvCxnSpPr>
            <a:cxnSpLocks/>
            <a:stCxn id="460" idx="2"/>
            <a:endCxn id="470" idx="0"/>
          </p:cNvCxnSpPr>
          <p:nvPr/>
        </p:nvCxnSpPr>
        <p:spPr>
          <a:xfrm rot="5400000">
            <a:off x="2759456" y="1669488"/>
            <a:ext cx="883762" cy="3403623"/>
          </a:xfrm>
          <a:prstGeom prst="bentConnector3">
            <a:avLst>
              <a:gd name="adj1" fmla="val 33401"/>
            </a:avLst>
          </a:prstGeom>
          <a:ln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コネクタ: カギ線 306">
            <a:extLst>
              <a:ext uri="{FF2B5EF4-FFF2-40B4-BE49-F238E27FC236}">
                <a16:creationId xmlns:a16="http://schemas.microsoft.com/office/drawing/2014/main" id="{55F52BA7-210A-1374-BCB4-E5C27246DB69}"/>
              </a:ext>
            </a:extLst>
          </p:cNvPr>
          <p:cNvCxnSpPr>
            <a:cxnSpLocks/>
            <a:stCxn id="464" idx="2"/>
            <a:endCxn id="470" idx="0"/>
          </p:cNvCxnSpPr>
          <p:nvPr/>
        </p:nvCxnSpPr>
        <p:spPr>
          <a:xfrm rot="5400000">
            <a:off x="3847580" y="553592"/>
            <a:ext cx="911534" cy="5607643"/>
          </a:xfrm>
          <a:prstGeom prst="bentConnector3">
            <a:avLst>
              <a:gd name="adj1" fmla="val 35197"/>
            </a:avLst>
          </a:prstGeom>
          <a:ln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コネクタ: カギ線 392">
            <a:extLst>
              <a:ext uri="{FF2B5EF4-FFF2-40B4-BE49-F238E27FC236}">
                <a16:creationId xmlns:a16="http://schemas.microsoft.com/office/drawing/2014/main" id="{718D8052-A86F-336F-1BCC-A747496938F9}"/>
              </a:ext>
            </a:extLst>
          </p:cNvPr>
          <p:cNvCxnSpPr>
            <a:cxnSpLocks/>
            <a:stCxn id="263" idx="2"/>
            <a:endCxn id="238" idx="2"/>
          </p:cNvCxnSpPr>
          <p:nvPr/>
        </p:nvCxnSpPr>
        <p:spPr>
          <a:xfrm rot="5400000" flipH="1">
            <a:off x="4130227" y="2308426"/>
            <a:ext cx="322284" cy="3626992"/>
          </a:xfrm>
          <a:prstGeom prst="bentConnector3">
            <a:avLst>
              <a:gd name="adj1" fmla="val -70931"/>
            </a:avLst>
          </a:prstGeom>
          <a:ln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コネクタ: カギ線 396">
            <a:extLst>
              <a:ext uri="{FF2B5EF4-FFF2-40B4-BE49-F238E27FC236}">
                <a16:creationId xmlns:a16="http://schemas.microsoft.com/office/drawing/2014/main" id="{6C9AF537-BABF-4861-3814-1B49CC7D8C37}"/>
              </a:ext>
            </a:extLst>
          </p:cNvPr>
          <p:cNvCxnSpPr>
            <a:cxnSpLocks/>
            <a:stCxn id="277" idx="2"/>
            <a:endCxn id="238" idx="2"/>
          </p:cNvCxnSpPr>
          <p:nvPr/>
        </p:nvCxnSpPr>
        <p:spPr>
          <a:xfrm rot="5400000">
            <a:off x="4981270" y="1426196"/>
            <a:ext cx="31188" cy="5037981"/>
          </a:xfrm>
          <a:prstGeom prst="bentConnector3">
            <a:avLst>
              <a:gd name="adj1" fmla="val 1863723"/>
            </a:avLst>
          </a:prstGeom>
          <a:ln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テキスト ボックス 399">
            <a:extLst>
              <a:ext uri="{FF2B5EF4-FFF2-40B4-BE49-F238E27FC236}">
                <a16:creationId xmlns:a16="http://schemas.microsoft.com/office/drawing/2014/main" id="{4B5E64BD-ABF1-610B-3B89-3FF6031EA260}"/>
              </a:ext>
            </a:extLst>
          </p:cNvPr>
          <p:cNvSpPr txBox="1"/>
          <p:nvPr/>
        </p:nvSpPr>
        <p:spPr>
          <a:xfrm>
            <a:off x="2983209" y="4508364"/>
            <a:ext cx="204094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組織</a:t>
            </a:r>
            <a:r>
              <a:rPr kumimoji="1" lang="en-US" altLang="ja-JP" sz="6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×</a:t>
            </a:r>
            <a:r>
              <a:rPr kumimoji="1" lang="ja-JP" altLang="en-US" sz="6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科目</a:t>
            </a:r>
            <a:r>
              <a:rPr kumimoji="1" lang="en-US" altLang="ja-JP" sz="6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×</a:t>
            </a:r>
            <a:r>
              <a:rPr kumimoji="1" lang="ja-JP" altLang="en-US" sz="6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集計</a:t>
            </a:r>
            <a:r>
              <a:rPr kumimoji="1" lang="en-US" altLang="ja-JP" sz="6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r>
              <a:rPr kumimoji="1" lang="ja-JP" altLang="en-US" sz="6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で集約、関数でリアルタイム反映</a:t>
            </a:r>
            <a:endParaRPr kumimoji="1" lang="en-US" altLang="ja-JP" sz="600" dirty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AB7E02CF-F813-D304-FB93-0A222B7424B0}"/>
              </a:ext>
            </a:extLst>
          </p:cNvPr>
          <p:cNvSpPr txBox="1"/>
          <p:nvPr/>
        </p:nvSpPr>
        <p:spPr>
          <a:xfrm>
            <a:off x="2980048" y="1689327"/>
            <a:ext cx="505267" cy="2846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ja-JP" altLang="en-US" sz="500" dirty="0">
                <a:solidFill>
                  <a:schemeClr val="bg2"/>
                </a:solidFill>
                <a:latin typeface="+mj-ea"/>
                <a:ea typeface="+mj-ea"/>
              </a:rPr>
              <a:t>償却費</a:t>
            </a:r>
            <a:endParaRPr kumimoji="1" lang="en-US" altLang="ja-JP" sz="500" dirty="0">
              <a:solidFill>
                <a:schemeClr val="bg2"/>
              </a:solidFill>
              <a:latin typeface="+mj-ea"/>
              <a:ea typeface="+mj-ea"/>
            </a:endParaRPr>
          </a:p>
          <a:p>
            <a:pPr algn="r"/>
            <a:r>
              <a:rPr kumimoji="1" lang="ja-JP" altLang="en-US" sz="500" dirty="0">
                <a:solidFill>
                  <a:schemeClr val="bg2"/>
                </a:solidFill>
                <a:latin typeface="+mj-ea"/>
                <a:ea typeface="+mj-ea"/>
              </a:rPr>
              <a:t>償却費以外</a:t>
            </a:r>
            <a:endParaRPr kumimoji="1" lang="en-US" altLang="ja-JP" sz="300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237" name="円柱 236">
            <a:extLst>
              <a:ext uri="{FF2B5EF4-FFF2-40B4-BE49-F238E27FC236}">
                <a16:creationId xmlns:a16="http://schemas.microsoft.com/office/drawing/2014/main" id="{79F0F9E0-095E-A44A-8A26-39268A4C10FF}"/>
              </a:ext>
            </a:extLst>
          </p:cNvPr>
          <p:cNvSpPr/>
          <p:nvPr/>
        </p:nvSpPr>
        <p:spPr>
          <a:xfrm>
            <a:off x="2966157" y="2541771"/>
            <a:ext cx="541674" cy="384868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7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BQ</a:t>
            </a:r>
          </a:p>
          <a:p>
            <a:pPr algn="ctr"/>
            <a:r>
              <a:rPr kumimoji="1" lang="ja-JP" altLang="en-US" sz="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収モニ確定</a:t>
            </a:r>
            <a:endParaRPr kumimoji="1" lang="en-US" altLang="ja-JP" sz="7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0" name="コネクタ: カギ線 239">
            <a:extLst>
              <a:ext uri="{FF2B5EF4-FFF2-40B4-BE49-F238E27FC236}">
                <a16:creationId xmlns:a16="http://schemas.microsoft.com/office/drawing/2014/main" id="{0CF46FC8-31D2-D6CC-2563-AC0A1897D336}"/>
              </a:ext>
            </a:extLst>
          </p:cNvPr>
          <p:cNvCxnSpPr>
            <a:cxnSpLocks/>
            <a:stCxn id="476" idx="2"/>
            <a:endCxn id="237" idx="1"/>
          </p:cNvCxnSpPr>
          <p:nvPr/>
        </p:nvCxnSpPr>
        <p:spPr>
          <a:xfrm rot="16200000" flipH="1">
            <a:off x="2647373" y="1952149"/>
            <a:ext cx="393039" cy="786204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テキスト ボックス 245">
            <a:extLst>
              <a:ext uri="{FF2B5EF4-FFF2-40B4-BE49-F238E27FC236}">
                <a16:creationId xmlns:a16="http://schemas.microsoft.com/office/drawing/2014/main" id="{40424E0A-0590-D9D6-C1C7-CA02F9B7AA77}"/>
              </a:ext>
            </a:extLst>
          </p:cNvPr>
          <p:cNvSpPr txBox="1"/>
          <p:nvPr/>
        </p:nvSpPr>
        <p:spPr>
          <a:xfrm>
            <a:off x="2622328" y="2362334"/>
            <a:ext cx="649537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GAS</a:t>
            </a:r>
            <a:r>
              <a:rPr kumimoji="1" lang="ja-JP" altLang="en-US" sz="6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手動実行</a:t>
            </a:r>
            <a:endParaRPr kumimoji="1" lang="en-US" altLang="ja-JP" sz="400" dirty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7" name="円柱 246">
            <a:extLst>
              <a:ext uri="{FF2B5EF4-FFF2-40B4-BE49-F238E27FC236}">
                <a16:creationId xmlns:a16="http://schemas.microsoft.com/office/drawing/2014/main" id="{5196FF76-D3F9-A8E1-7ACF-46B809D971F8}"/>
              </a:ext>
            </a:extLst>
          </p:cNvPr>
          <p:cNvSpPr/>
          <p:nvPr/>
        </p:nvSpPr>
        <p:spPr>
          <a:xfrm>
            <a:off x="5281684" y="2541771"/>
            <a:ext cx="541674" cy="384868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7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BQ</a:t>
            </a:r>
          </a:p>
          <a:p>
            <a:pPr algn="ctr"/>
            <a:r>
              <a:rPr kumimoji="1" lang="ja-JP" altLang="en-US" sz="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合算確定</a:t>
            </a:r>
            <a:endParaRPr kumimoji="1" lang="en-US" altLang="ja-JP" sz="7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8" name="コネクタ: カギ線 247">
            <a:extLst>
              <a:ext uri="{FF2B5EF4-FFF2-40B4-BE49-F238E27FC236}">
                <a16:creationId xmlns:a16="http://schemas.microsoft.com/office/drawing/2014/main" id="{6F07AD22-29D8-9B22-39DF-97225257EBCB}"/>
              </a:ext>
            </a:extLst>
          </p:cNvPr>
          <p:cNvCxnSpPr>
            <a:cxnSpLocks/>
            <a:stCxn id="227" idx="2"/>
            <a:endCxn id="247" idx="1"/>
          </p:cNvCxnSpPr>
          <p:nvPr/>
        </p:nvCxnSpPr>
        <p:spPr>
          <a:xfrm rot="16200000" flipH="1">
            <a:off x="4964790" y="1954039"/>
            <a:ext cx="393039" cy="782423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正方形/長方形 469">
            <a:extLst>
              <a:ext uri="{FF2B5EF4-FFF2-40B4-BE49-F238E27FC236}">
                <a16:creationId xmlns:a16="http://schemas.microsoft.com/office/drawing/2014/main" id="{1A1338A0-82B2-DFD5-31BF-8828AAF61F4A}"/>
              </a:ext>
            </a:extLst>
          </p:cNvPr>
          <p:cNvSpPr/>
          <p:nvPr/>
        </p:nvSpPr>
        <p:spPr>
          <a:xfrm>
            <a:off x="1276308" y="3813180"/>
            <a:ext cx="446433" cy="1465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bIns="36000" rtlCol="0" anchor="ctr"/>
          <a:lstStyle/>
          <a:p>
            <a:pPr algn="ctr"/>
            <a:r>
              <a:rPr kumimoji="1" lang="ja-JP" altLang="en-US" sz="700" dirty="0">
                <a:solidFill>
                  <a:schemeClr val="accent2"/>
                </a:solidFill>
              </a:rPr>
              <a:t>案件情報</a:t>
            </a:r>
          </a:p>
        </p:txBody>
      </p:sp>
      <p:sp>
        <p:nvSpPr>
          <p:cNvPr id="475" name="正方形/長方形 474">
            <a:extLst>
              <a:ext uri="{FF2B5EF4-FFF2-40B4-BE49-F238E27FC236}">
                <a16:creationId xmlns:a16="http://schemas.microsoft.com/office/drawing/2014/main" id="{6B4163AF-3996-C844-AE5B-F4C8C706AC23}"/>
              </a:ext>
            </a:extLst>
          </p:cNvPr>
          <p:cNvSpPr/>
          <p:nvPr/>
        </p:nvSpPr>
        <p:spPr>
          <a:xfrm>
            <a:off x="1991149" y="1648676"/>
            <a:ext cx="446433" cy="1465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sz="700" dirty="0">
                <a:solidFill>
                  <a:schemeClr val="accent2"/>
                </a:solidFill>
              </a:rPr>
              <a:t>案件情報</a:t>
            </a:r>
          </a:p>
        </p:txBody>
      </p:sp>
      <p:sp>
        <p:nvSpPr>
          <p:cNvPr id="225" name="正方形/長方形 224">
            <a:extLst>
              <a:ext uri="{FF2B5EF4-FFF2-40B4-BE49-F238E27FC236}">
                <a16:creationId xmlns:a16="http://schemas.microsoft.com/office/drawing/2014/main" id="{181E45B1-EAC1-D4AB-E6B7-48DE05BE3C48}"/>
              </a:ext>
            </a:extLst>
          </p:cNvPr>
          <p:cNvSpPr/>
          <p:nvPr/>
        </p:nvSpPr>
        <p:spPr>
          <a:xfrm>
            <a:off x="4309068" y="1648676"/>
            <a:ext cx="446433" cy="1465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sz="700" dirty="0">
                <a:solidFill>
                  <a:schemeClr val="accent2"/>
                </a:solidFill>
              </a:rPr>
              <a:t>案件情報</a:t>
            </a:r>
          </a:p>
        </p:txBody>
      </p: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EFC821CA-4C66-3AF0-24AF-6BF83DBD7D59}"/>
              </a:ext>
            </a:extLst>
          </p:cNvPr>
          <p:cNvSpPr/>
          <p:nvPr/>
        </p:nvSpPr>
        <p:spPr>
          <a:xfrm>
            <a:off x="6577829" y="1638761"/>
            <a:ext cx="446433" cy="1465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sz="700" dirty="0">
                <a:solidFill>
                  <a:schemeClr val="accent2"/>
                </a:solidFill>
              </a:rPr>
              <a:t>案件情報</a:t>
            </a:r>
          </a:p>
        </p:txBody>
      </p:sp>
      <p:sp>
        <p:nvSpPr>
          <p:cNvPr id="262" name="正方形/長方形 261">
            <a:extLst>
              <a:ext uri="{FF2B5EF4-FFF2-40B4-BE49-F238E27FC236}">
                <a16:creationId xmlns:a16="http://schemas.microsoft.com/office/drawing/2014/main" id="{FE544A93-2344-3E7C-8BBD-C482685069A1}"/>
              </a:ext>
            </a:extLst>
          </p:cNvPr>
          <p:cNvSpPr/>
          <p:nvPr/>
        </p:nvSpPr>
        <p:spPr>
          <a:xfrm>
            <a:off x="5406022" y="3783007"/>
            <a:ext cx="446433" cy="497795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sz="700" dirty="0">
                <a:solidFill>
                  <a:schemeClr val="accent2"/>
                </a:solidFill>
              </a:rPr>
              <a:t>案件情報</a:t>
            </a:r>
          </a:p>
        </p:txBody>
      </p:sp>
      <p:sp>
        <p:nvSpPr>
          <p:cNvPr id="276" name="正方形/長方形 275">
            <a:extLst>
              <a:ext uri="{FF2B5EF4-FFF2-40B4-BE49-F238E27FC236}">
                <a16:creationId xmlns:a16="http://schemas.microsoft.com/office/drawing/2014/main" id="{62F11AD8-999F-8E09-3527-D342C19F5438}"/>
              </a:ext>
            </a:extLst>
          </p:cNvPr>
          <p:cNvSpPr/>
          <p:nvPr/>
        </p:nvSpPr>
        <p:spPr>
          <a:xfrm>
            <a:off x="6817011" y="3783008"/>
            <a:ext cx="446433" cy="146584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sz="700" dirty="0">
                <a:solidFill>
                  <a:schemeClr val="accent2"/>
                </a:solidFill>
              </a:rPr>
              <a:t>案件情報</a:t>
            </a:r>
          </a:p>
        </p:txBody>
      </p:sp>
      <p:cxnSp>
        <p:nvCxnSpPr>
          <p:cNvPr id="23" name="コネクタ: カギ線 22">
            <a:extLst>
              <a:ext uri="{FF2B5EF4-FFF2-40B4-BE49-F238E27FC236}">
                <a16:creationId xmlns:a16="http://schemas.microsoft.com/office/drawing/2014/main" id="{8BD6BA98-896B-0138-0AAF-BF7AAD23DCE4}"/>
              </a:ext>
            </a:extLst>
          </p:cNvPr>
          <p:cNvCxnSpPr>
            <a:cxnSpLocks/>
            <a:stCxn id="476" idx="2"/>
            <a:endCxn id="477" idx="1"/>
          </p:cNvCxnSpPr>
          <p:nvPr/>
        </p:nvCxnSpPr>
        <p:spPr>
          <a:xfrm rot="16200000" flipH="1">
            <a:off x="2371834" y="2227687"/>
            <a:ext cx="393039" cy="235127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コネクタ: カギ線 234">
            <a:extLst>
              <a:ext uri="{FF2B5EF4-FFF2-40B4-BE49-F238E27FC236}">
                <a16:creationId xmlns:a16="http://schemas.microsoft.com/office/drawing/2014/main" id="{73304F8B-E621-6D27-E1FA-4839988DE909}"/>
              </a:ext>
            </a:extLst>
          </p:cNvPr>
          <p:cNvCxnSpPr>
            <a:cxnSpLocks/>
            <a:stCxn id="227" idx="2"/>
            <a:endCxn id="228" idx="1"/>
          </p:cNvCxnSpPr>
          <p:nvPr/>
        </p:nvCxnSpPr>
        <p:spPr>
          <a:xfrm rot="16200000" flipH="1">
            <a:off x="4690448" y="2228382"/>
            <a:ext cx="393039" cy="233738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コネクタ: カギ線 249">
            <a:extLst>
              <a:ext uri="{FF2B5EF4-FFF2-40B4-BE49-F238E27FC236}">
                <a16:creationId xmlns:a16="http://schemas.microsoft.com/office/drawing/2014/main" id="{7BB27569-243E-A0F4-EF81-1393C3E565D5}"/>
              </a:ext>
            </a:extLst>
          </p:cNvPr>
          <p:cNvCxnSpPr>
            <a:cxnSpLocks/>
            <a:stCxn id="233" idx="2"/>
            <a:endCxn id="234" idx="1"/>
          </p:cNvCxnSpPr>
          <p:nvPr/>
        </p:nvCxnSpPr>
        <p:spPr>
          <a:xfrm rot="16200000" flipH="1">
            <a:off x="6959209" y="2218467"/>
            <a:ext cx="393039" cy="233738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テキスト ボックス 281">
            <a:extLst>
              <a:ext uri="{FF2B5EF4-FFF2-40B4-BE49-F238E27FC236}">
                <a16:creationId xmlns:a16="http://schemas.microsoft.com/office/drawing/2014/main" id="{FB10CFAB-7025-CCA9-C3D4-A62A4EEED87C}"/>
              </a:ext>
            </a:extLst>
          </p:cNvPr>
          <p:cNvSpPr txBox="1"/>
          <p:nvPr/>
        </p:nvSpPr>
        <p:spPr>
          <a:xfrm>
            <a:off x="1651507" y="2991260"/>
            <a:ext cx="9573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自動実行（日次）</a:t>
            </a:r>
            <a:endParaRPr kumimoji="1" lang="en-US" altLang="ja-JP" sz="600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en-US" altLang="ja-JP" sz="600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GAS</a:t>
            </a:r>
            <a:r>
              <a:rPr kumimoji="1" lang="ja-JP" altLang="en-US" sz="600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で集約して直書き</a:t>
            </a:r>
            <a:endParaRPr kumimoji="1" lang="en-US" altLang="ja-JP" sz="400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5ECF553-E52B-4774-F0FD-0FCCAB51680A}"/>
              </a:ext>
            </a:extLst>
          </p:cNvPr>
          <p:cNvSpPr/>
          <p:nvPr/>
        </p:nvSpPr>
        <p:spPr>
          <a:xfrm>
            <a:off x="7770673" y="1638760"/>
            <a:ext cx="197696" cy="50005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kumimoji="1" lang="ja-JP" altLang="en-US" sz="500" dirty="0">
                <a:solidFill>
                  <a:schemeClr val="accent6"/>
                </a:solidFill>
              </a:rPr>
              <a:t>翌期・翌々期</a:t>
            </a: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41D14615-BE9B-315E-DB87-3D7C835F87E6}"/>
              </a:ext>
            </a:extLst>
          </p:cNvPr>
          <p:cNvCxnSpPr>
            <a:cxnSpLocks/>
            <a:stCxn id="12" idx="2"/>
            <a:endCxn id="234" idx="1"/>
          </p:cNvCxnSpPr>
          <p:nvPr/>
        </p:nvCxnSpPr>
        <p:spPr>
          <a:xfrm rot="5400000">
            <a:off x="7374540" y="2036874"/>
            <a:ext cx="393039" cy="596924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542B460-1783-AA7C-8C08-975E82B83E86}"/>
              </a:ext>
            </a:extLst>
          </p:cNvPr>
          <p:cNvSpPr/>
          <p:nvPr/>
        </p:nvSpPr>
        <p:spPr>
          <a:xfrm>
            <a:off x="5281602" y="1648675"/>
            <a:ext cx="197696" cy="50005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kumimoji="1" lang="ja-JP" altLang="en-US" sz="500" dirty="0">
                <a:solidFill>
                  <a:schemeClr val="accent6"/>
                </a:solidFill>
              </a:rPr>
              <a:t>翌期・翌々期</a:t>
            </a:r>
          </a:p>
        </p:txBody>
      </p: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57C7BC8A-3DA8-089E-8C66-F6B6686F4C3B}"/>
              </a:ext>
            </a:extLst>
          </p:cNvPr>
          <p:cNvCxnSpPr>
            <a:cxnSpLocks/>
            <a:stCxn id="27" idx="2"/>
            <a:endCxn id="228" idx="1"/>
          </p:cNvCxnSpPr>
          <p:nvPr/>
        </p:nvCxnSpPr>
        <p:spPr>
          <a:xfrm rot="5400000">
            <a:off x="4995624" y="2156944"/>
            <a:ext cx="393039" cy="376614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正方形/長方形 235">
            <a:extLst>
              <a:ext uri="{FF2B5EF4-FFF2-40B4-BE49-F238E27FC236}">
                <a16:creationId xmlns:a16="http://schemas.microsoft.com/office/drawing/2014/main" id="{A6E725B2-558B-C729-D3D4-B6543C877C30}"/>
              </a:ext>
            </a:extLst>
          </p:cNvPr>
          <p:cNvSpPr/>
          <p:nvPr/>
        </p:nvSpPr>
        <p:spPr>
          <a:xfrm>
            <a:off x="2747428" y="3813180"/>
            <a:ext cx="197696" cy="50005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kumimoji="1" lang="ja-JP" altLang="en-US" sz="500" dirty="0">
                <a:solidFill>
                  <a:schemeClr val="accent6"/>
                </a:solidFill>
              </a:rPr>
              <a:t>翌期・翌々期</a:t>
            </a:r>
          </a:p>
        </p:txBody>
      </p:sp>
      <p:sp>
        <p:nvSpPr>
          <p:cNvPr id="243" name="正方形/長方形 242">
            <a:extLst>
              <a:ext uri="{FF2B5EF4-FFF2-40B4-BE49-F238E27FC236}">
                <a16:creationId xmlns:a16="http://schemas.microsoft.com/office/drawing/2014/main" id="{3DD11828-EB7B-3856-904A-9FD9C1D728E4}"/>
              </a:ext>
            </a:extLst>
          </p:cNvPr>
          <p:cNvSpPr/>
          <p:nvPr/>
        </p:nvSpPr>
        <p:spPr>
          <a:xfrm>
            <a:off x="4721680" y="3813179"/>
            <a:ext cx="197696" cy="500057"/>
          </a:xfrm>
          <a:prstGeom prst="rect">
            <a:avLst/>
          </a:prstGeom>
          <a:solidFill>
            <a:schemeClr val="bg1"/>
          </a:solidFill>
          <a:ln w="63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36000" rtlCol="0" anchor="ctr"/>
          <a:lstStyle/>
          <a:p>
            <a:r>
              <a:rPr kumimoji="1" lang="ja-JP" altLang="en-US" sz="500" dirty="0">
                <a:solidFill>
                  <a:schemeClr val="accent6"/>
                </a:solidFill>
              </a:rPr>
              <a:t>翌期・翌々期</a:t>
            </a:r>
          </a:p>
        </p:txBody>
      </p:sp>
      <p:cxnSp>
        <p:nvCxnSpPr>
          <p:cNvPr id="244" name="コネクタ: カギ線 243">
            <a:extLst>
              <a:ext uri="{FF2B5EF4-FFF2-40B4-BE49-F238E27FC236}">
                <a16:creationId xmlns:a16="http://schemas.microsoft.com/office/drawing/2014/main" id="{801460E5-657C-3034-D2F8-E00CD7D28EDF}"/>
              </a:ext>
            </a:extLst>
          </p:cNvPr>
          <p:cNvCxnSpPr>
            <a:cxnSpLocks/>
            <a:stCxn id="300" idx="2"/>
            <a:endCxn id="236" idx="0"/>
          </p:cNvCxnSpPr>
          <p:nvPr/>
        </p:nvCxnSpPr>
        <p:spPr>
          <a:xfrm rot="5400000">
            <a:off x="3388179" y="2383517"/>
            <a:ext cx="887761" cy="1971565"/>
          </a:xfrm>
          <a:prstGeom prst="bentConnector3">
            <a:avLst>
              <a:gd name="adj1" fmla="val 24112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コネクタ: カギ線 458">
            <a:extLst>
              <a:ext uri="{FF2B5EF4-FFF2-40B4-BE49-F238E27FC236}">
                <a16:creationId xmlns:a16="http://schemas.microsoft.com/office/drawing/2014/main" id="{9FAEC1B9-D2B7-4A81-5893-06CDBCA16375}"/>
              </a:ext>
            </a:extLst>
          </p:cNvPr>
          <p:cNvCxnSpPr>
            <a:cxnSpLocks/>
            <a:stCxn id="234" idx="3"/>
            <a:endCxn id="243" idx="0"/>
          </p:cNvCxnSpPr>
          <p:nvPr/>
        </p:nvCxnSpPr>
        <p:spPr>
          <a:xfrm rot="5400000">
            <a:off x="5598336" y="2138917"/>
            <a:ext cx="896455" cy="2452069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3" name="フローチャート: 書類 462">
            <a:extLst>
              <a:ext uri="{FF2B5EF4-FFF2-40B4-BE49-F238E27FC236}">
                <a16:creationId xmlns:a16="http://schemas.microsoft.com/office/drawing/2014/main" id="{7DC6EAE3-CACA-6CD1-D728-86F75CAA74AF}"/>
              </a:ext>
            </a:extLst>
          </p:cNvPr>
          <p:cNvSpPr/>
          <p:nvPr/>
        </p:nvSpPr>
        <p:spPr>
          <a:xfrm>
            <a:off x="6739045" y="533773"/>
            <a:ext cx="1028474" cy="509971"/>
          </a:xfrm>
          <a:prstGeom prst="flowChartDocument">
            <a:avLst/>
          </a:prstGeom>
          <a:solidFill>
            <a:srgbClr val="BFEBDC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72000" rIns="144000" rtlCol="0" anchor="t"/>
          <a:lstStyle/>
          <a:p>
            <a:pPr algn="ctr"/>
            <a:r>
              <a:rPr kumimoji="1" lang="en-US" altLang="ja-JP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r>
              <a:rPr kumimoji="1" lang="ja-JP" altLang="en-US" sz="7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月合算ファイル</a:t>
            </a:r>
            <a:endParaRPr kumimoji="1" lang="ja-JP" altLang="en-US" sz="400" dirty="0">
              <a:solidFill>
                <a:schemeClr val="tx1">
                  <a:lumMod val="50000"/>
                  <a:lumOff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6" name="コネクタ: カギ線 255">
            <a:extLst>
              <a:ext uri="{FF2B5EF4-FFF2-40B4-BE49-F238E27FC236}">
                <a16:creationId xmlns:a16="http://schemas.microsoft.com/office/drawing/2014/main" id="{64CF8FE6-9A88-3BCA-1612-1DE3CAC15B79}"/>
              </a:ext>
            </a:extLst>
          </p:cNvPr>
          <p:cNvCxnSpPr>
            <a:cxnSpLocks/>
            <a:stCxn id="463" idx="2"/>
            <a:endCxn id="20" idx="0"/>
          </p:cNvCxnSpPr>
          <p:nvPr/>
        </p:nvCxnSpPr>
        <p:spPr>
          <a:xfrm rot="5400000">
            <a:off x="7137651" y="1111462"/>
            <a:ext cx="217064" cy="14199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テキスト ボックス 258">
            <a:extLst>
              <a:ext uri="{FF2B5EF4-FFF2-40B4-BE49-F238E27FC236}">
                <a16:creationId xmlns:a16="http://schemas.microsoft.com/office/drawing/2014/main" id="{21E28726-0655-C5F1-E43A-7114FCBE65F9}"/>
              </a:ext>
            </a:extLst>
          </p:cNvPr>
          <p:cNvSpPr txBox="1"/>
          <p:nvPr/>
        </p:nvSpPr>
        <p:spPr>
          <a:xfrm>
            <a:off x="6175652" y="1013933"/>
            <a:ext cx="108234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ja-JP" altLang="en-US" sz="6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手動転記</a:t>
            </a:r>
            <a:endParaRPr kumimoji="1" lang="en-US" altLang="ja-JP" sz="600" dirty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r"/>
            <a:r>
              <a:rPr kumimoji="1" lang="en-US" altLang="ja-JP" sz="5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※</a:t>
            </a:r>
            <a:r>
              <a:rPr kumimoji="1" lang="ja-JP" altLang="en-US" sz="5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実際には予実管理表をコピー</a:t>
            </a:r>
            <a:endParaRPr kumimoji="1" lang="en-US" altLang="ja-JP" sz="300" dirty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15" name="コネクタ: カギ線 314">
            <a:extLst>
              <a:ext uri="{FF2B5EF4-FFF2-40B4-BE49-F238E27FC236}">
                <a16:creationId xmlns:a16="http://schemas.microsoft.com/office/drawing/2014/main" id="{ABC4E6DE-902F-1EFB-C855-4DEE699248E7}"/>
              </a:ext>
            </a:extLst>
          </p:cNvPr>
          <p:cNvCxnSpPr>
            <a:cxnSpLocks/>
            <a:stCxn id="276" idx="2"/>
            <a:endCxn id="470" idx="2"/>
          </p:cNvCxnSpPr>
          <p:nvPr/>
        </p:nvCxnSpPr>
        <p:spPr>
          <a:xfrm rot="5400000">
            <a:off x="4254791" y="1174327"/>
            <a:ext cx="30172" cy="5540703"/>
          </a:xfrm>
          <a:prstGeom prst="bentConnector3">
            <a:avLst>
              <a:gd name="adj1" fmla="val 3521424"/>
            </a:avLst>
          </a:prstGeom>
          <a:ln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円柱 485">
            <a:extLst>
              <a:ext uri="{FF2B5EF4-FFF2-40B4-BE49-F238E27FC236}">
                <a16:creationId xmlns:a16="http://schemas.microsoft.com/office/drawing/2014/main" id="{14888269-8465-4135-DD54-6BED258FA728}"/>
              </a:ext>
            </a:extLst>
          </p:cNvPr>
          <p:cNvSpPr/>
          <p:nvPr/>
        </p:nvSpPr>
        <p:spPr>
          <a:xfrm>
            <a:off x="7554768" y="2530704"/>
            <a:ext cx="541674" cy="384868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7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BQ</a:t>
            </a:r>
          </a:p>
          <a:p>
            <a:pPr algn="ctr"/>
            <a:r>
              <a:rPr kumimoji="1" lang="ja-JP" altLang="en-US" sz="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合算確定</a:t>
            </a:r>
            <a:endParaRPr kumimoji="1" lang="en-US" altLang="ja-JP" sz="7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87" name="コネクタ: カギ線 486">
            <a:extLst>
              <a:ext uri="{FF2B5EF4-FFF2-40B4-BE49-F238E27FC236}">
                <a16:creationId xmlns:a16="http://schemas.microsoft.com/office/drawing/2014/main" id="{EE6AEC26-4633-00BE-C2EB-78F744964566}"/>
              </a:ext>
            </a:extLst>
          </p:cNvPr>
          <p:cNvCxnSpPr>
            <a:cxnSpLocks/>
            <a:stCxn id="12" idx="2"/>
            <a:endCxn id="486" idx="1"/>
          </p:cNvCxnSpPr>
          <p:nvPr/>
        </p:nvCxnSpPr>
        <p:spPr>
          <a:xfrm rot="5400000">
            <a:off x="7651620" y="2312802"/>
            <a:ext cx="391887" cy="43916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吹き出し: 四角形 492">
            <a:extLst>
              <a:ext uri="{FF2B5EF4-FFF2-40B4-BE49-F238E27FC236}">
                <a16:creationId xmlns:a16="http://schemas.microsoft.com/office/drawing/2014/main" id="{3AD5EBE5-6367-48BA-7C81-3ABE7DECC46F}"/>
              </a:ext>
            </a:extLst>
          </p:cNvPr>
          <p:cNvSpPr/>
          <p:nvPr/>
        </p:nvSpPr>
        <p:spPr>
          <a:xfrm>
            <a:off x="8096442" y="2182868"/>
            <a:ext cx="679905" cy="262122"/>
          </a:xfrm>
          <a:prstGeom prst="wedgeRectCallout">
            <a:avLst>
              <a:gd name="adj1" fmla="val -79705"/>
              <a:gd name="adj2" fmla="val 11894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500" dirty="0">
                <a:solidFill>
                  <a:schemeClr val="bg1"/>
                </a:solidFill>
                <a:latin typeface="+mj-ea"/>
                <a:ea typeface="+mj-ea"/>
              </a:rPr>
              <a:t>【</a:t>
            </a:r>
            <a:r>
              <a:rPr kumimoji="1" lang="ja-JP" altLang="en-US" sz="500" dirty="0">
                <a:solidFill>
                  <a:schemeClr val="bg1"/>
                </a:solidFill>
                <a:latin typeface="+mj-ea"/>
                <a:ea typeface="+mj-ea"/>
              </a:rPr>
              <a:t>メニュー」</a:t>
            </a:r>
            <a:endParaRPr kumimoji="1" lang="en-US" altLang="ja-JP" sz="5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kumimoji="1" lang="ja-JP" altLang="en-US" sz="500" dirty="0">
                <a:solidFill>
                  <a:schemeClr val="bg1"/>
                </a:solidFill>
                <a:latin typeface="+mj-ea"/>
                <a:ea typeface="+mj-ea"/>
              </a:rPr>
              <a:t>期初計画値を</a:t>
            </a:r>
            <a:r>
              <a:rPr kumimoji="1" lang="en-US" altLang="ja-JP" sz="500" dirty="0">
                <a:solidFill>
                  <a:schemeClr val="bg1"/>
                </a:solidFill>
                <a:latin typeface="+mj-ea"/>
                <a:ea typeface="+mj-ea"/>
              </a:rPr>
              <a:t>BigQuery</a:t>
            </a:r>
            <a:r>
              <a:rPr kumimoji="1" lang="ja-JP" altLang="en-US" sz="500" dirty="0">
                <a:solidFill>
                  <a:schemeClr val="bg1"/>
                </a:solidFill>
                <a:latin typeface="+mj-ea"/>
                <a:ea typeface="+mj-ea"/>
              </a:rPr>
              <a:t>へ保存</a:t>
            </a:r>
            <a:endParaRPr kumimoji="1" lang="ja-JP" altLang="en-US" sz="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4" name="吹き出し: 四角形 493">
            <a:extLst>
              <a:ext uri="{FF2B5EF4-FFF2-40B4-BE49-F238E27FC236}">
                <a16:creationId xmlns:a16="http://schemas.microsoft.com/office/drawing/2014/main" id="{AAD74D7C-C8EE-0E9E-E372-A37CE6EFFCC9}"/>
              </a:ext>
            </a:extLst>
          </p:cNvPr>
          <p:cNvSpPr/>
          <p:nvPr/>
        </p:nvSpPr>
        <p:spPr>
          <a:xfrm>
            <a:off x="4045334" y="2349966"/>
            <a:ext cx="561905" cy="262122"/>
          </a:xfrm>
          <a:prstGeom prst="wedgeRectCallout">
            <a:avLst>
              <a:gd name="adj1" fmla="val 80331"/>
              <a:gd name="adj2" fmla="val -50493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500" dirty="0">
                <a:solidFill>
                  <a:schemeClr val="bg1"/>
                </a:solidFill>
                <a:latin typeface="+mj-ea"/>
                <a:ea typeface="+mj-ea"/>
              </a:rPr>
              <a:t>【</a:t>
            </a:r>
            <a:r>
              <a:rPr kumimoji="1" lang="ja-JP" altLang="en-US" sz="500" dirty="0">
                <a:solidFill>
                  <a:schemeClr val="bg1"/>
                </a:solidFill>
                <a:latin typeface="+mj-ea"/>
                <a:ea typeface="+mj-ea"/>
              </a:rPr>
              <a:t>メニュー」</a:t>
            </a:r>
            <a:endParaRPr kumimoji="1" lang="en-US" altLang="ja-JP" sz="5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kumimoji="1" lang="en-US" altLang="ja-JP" sz="500" dirty="0">
                <a:solidFill>
                  <a:schemeClr val="bg1"/>
                </a:solidFill>
                <a:latin typeface="+mj-ea"/>
                <a:ea typeface="+mj-ea"/>
              </a:rPr>
              <a:t>8</a:t>
            </a:r>
            <a:r>
              <a:rPr kumimoji="1" lang="ja-JP" altLang="en-US" sz="500" dirty="0">
                <a:solidFill>
                  <a:schemeClr val="bg1"/>
                </a:solidFill>
                <a:latin typeface="+mj-ea"/>
                <a:ea typeface="+mj-ea"/>
              </a:rPr>
              <a:t>月合算値を</a:t>
            </a:r>
            <a:r>
              <a:rPr kumimoji="1" lang="en-US" altLang="ja-JP" sz="500" dirty="0">
                <a:solidFill>
                  <a:schemeClr val="bg1"/>
                </a:solidFill>
                <a:latin typeface="+mj-ea"/>
                <a:ea typeface="+mj-ea"/>
              </a:rPr>
              <a:t>BigQuery</a:t>
            </a:r>
            <a:r>
              <a:rPr kumimoji="1" lang="ja-JP" altLang="en-US" sz="500" dirty="0">
                <a:solidFill>
                  <a:schemeClr val="bg1"/>
                </a:solidFill>
                <a:latin typeface="+mj-ea"/>
                <a:ea typeface="+mj-ea"/>
              </a:rPr>
              <a:t>へ保存</a:t>
            </a:r>
            <a:endParaRPr kumimoji="1" lang="ja-JP" altLang="en-US" sz="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496" name="吹き出し: 四角形 495">
            <a:extLst>
              <a:ext uri="{FF2B5EF4-FFF2-40B4-BE49-F238E27FC236}">
                <a16:creationId xmlns:a16="http://schemas.microsoft.com/office/drawing/2014/main" id="{D040DF26-ED40-C116-CD47-9565BFBDDD49}"/>
              </a:ext>
            </a:extLst>
          </p:cNvPr>
          <p:cNvSpPr/>
          <p:nvPr/>
        </p:nvSpPr>
        <p:spPr>
          <a:xfrm>
            <a:off x="1759866" y="2297647"/>
            <a:ext cx="561905" cy="263538"/>
          </a:xfrm>
          <a:prstGeom prst="wedgeRectCallout">
            <a:avLst>
              <a:gd name="adj1" fmla="val 71009"/>
              <a:gd name="adj2" fmla="val -35064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500" dirty="0">
                <a:solidFill>
                  <a:schemeClr val="bg1"/>
                </a:solidFill>
                <a:latin typeface="+mj-ea"/>
                <a:ea typeface="+mj-ea"/>
              </a:rPr>
              <a:t>【</a:t>
            </a:r>
            <a:r>
              <a:rPr kumimoji="1" lang="ja-JP" altLang="en-US" sz="500" dirty="0">
                <a:solidFill>
                  <a:schemeClr val="bg1"/>
                </a:solidFill>
                <a:latin typeface="+mj-ea"/>
                <a:ea typeface="+mj-ea"/>
              </a:rPr>
              <a:t>メニュー」</a:t>
            </a:r>
            <a:endParaRPr kumimoji="1" lang="en-US" altLang="ja-JP" sz="5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kumimoji="1" lang="ja-JP" altLang="en-US" sz="500" dirty="0">
                <a:solidFill>
                  <a:schemeClr val="bg1"/>
                </a:solidFill>
                <a:latin typeface="+mj-ea"/>
                <a:ea typeface="+mj-ea"/>
              </a:rPr>
              <a:t>収モニを</a:t>
            </a:r>
            <a:r>
              <a:rPr kumimoji="1" lang="en-US" altLang="ja-JP" sz="500" dirty="0">
                <a:solidFill>
                  <a:schemeClr val="bg1"/>
                </a:solidFill>
                <a:latin typeface="+mj-ea"/>
                <a:ea typeface="+mj-ea"/>
              </a:rPr>
              <a:t>BigQuery</a:t>
            </a:r>
            <a:r>
              <a:rPr kumimoji="1" lang="ja-JP" altLang="en-US" sz="500" dirty="0">
                <a:solidFill>
                  <a:schemeClr val="bg1"/>
                </a:solidFill>
                <a:latin typeface="+mj-ea"/>
                <a:ea typeface="+mj-ea"/>
              </a:rPr>
              <a:t>へ保存</a:t>
            </a:r>
            <a:endParaRPr kumimoji="1" lang="en-US" altLang="ja-JP" sz="5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9AFDC94-A9EC-4785-36A8-2C8281B3AE5C}"/>
              </a:ext>
            </a:extLst>
          </p:cNvPr>
          <p:cNvSpPr txBox="1"/>
          <p:nvPr/>
        </p:nvSpPr>
        <p:spPr>
          <a:xfrm>
            <a:off x="222762" y="419674"/>
            <a:ext cx="61382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8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・全ての案件情報を</a:t>
            </a:r>
            <a:r>
              <a:rPr kumimoji="1" lang="en-US" altLang="ja-JP" sz="8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GAS</a:t>
            </a:r>
            <a:r>
              <a:rPr kumimoji="1" lang="ja-JP" altLang="en-US" sz="8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で取得</a:t>
            </a:r>
            <a:r>
              <a:rPr kumimoji="1" lang="en-US" altLang="ja-JP" sz="8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8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集約して予実シートに反映する。</a:t>
            </a:r>
            <a:endParaRPr kumimoji="1" lang="en-US" altLang="ja-JP" sz="800" dirty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8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・手動調整を予実シートで実施する。「手動調整行」であることがわかるフラグが必要か</a:t>
            </a:r>
            <a:endParaRPr kumimoji="1" lang="en-US" altLang="ja-JP" sz="800" dirty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8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・償却費の確認は予実シート</a:t>
            </a:r>
            <a:r>
              <a:rPr kumimoji="1" lang="en-US" altLang="ja-JP" sz="8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</a:t>
            </a:r>
            <a:r>
              <a:rPr kumimoji="1" lang="ja-JP" altLang="en-US" sz="8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集計シートで確認する。</a:t>
            </a:r>
            <a:endParaRPr kumimoji="1" lang="en-US" altLang="ja-JP" sz="800" dirty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8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・チェック</a:t>
            </a:r>
            <a:r>
              <a:rPr kumimoji="1" lang="en-US" altLang="ja-JP" sz="8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No.1</a:t>
            </a:r>
            <a:r>
              <a:rPr kumimoji="1" lang="ja-JP" altLang="en-US" sz="8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ja-JP" altLang="en-US" sz="600" dirty="0">
                <a:solidFill>
                  <a:schemeClr val="bg2"/>
                </a:solidFill>
                <a:latin typeface="+mj-ea"/>
                <a:ea typeface="+mj-ea"/>
              </a:rPr>
              <a:t>前</a:t>
            </a:r>
            <a:r>
              <a:rPr lang="ja-JP" altLang="en-US" sz="600" b="0" i="0" dirty="0">
                <a:solidFill>
                  <a:schemeClr val="bg2"/>
                </a:solidFill>
                <a:effectLst/>
                <a:latin typeface="+mj-ea"/>
                <a:ea typeface="+mj-ea"/>
              </a:rPr>
              <a:t>月モニ値・合算値・期初計画値が変わってないか</a:t>
            </a:r>
            <a:r>
              <a:rPr kumimoji="1" lang="ja-JP" altLang="en-US" sz="8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）は廃止。</a:t>
            </a:r>
            <a:endParaRPr kumimoji="1" lang="en-US" altLang="ja-JP" sz="800" dirty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8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・チェック</a:t>
            </a:r>
            <a:r>
              <a:rPr kumimoji="1" lang="en-US" altLang="ja-JP" sz="8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No.2</a:t>
            </a:r>
            <a:r>
              <a:rPr kumimoji="1" lang="ja-JP" altLang="en-US" sz="8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は継続（</a:t>
            </a:r>
            <a:r>
              <a:rPr lang="ja-JP" altLang="en-US" sz="600" b="0" i="0" dirty="0">
                <a:solidFill>
                  <a:schemeClr val="bg2"/>
                </a:solidFill>
                <a:effectLst/>
                <a:latin typeface="+mj-ea"/>
                <a:ea typeface="+mj-ea"/>
              </a:rPr>
              <a:t>実績値が変わっていないか。</a:t>
            </a:r>
            <a:r>
              <a:rPr kumimoji="1" lang="en-US" altLang="ja-JP" sz="600" dirty="0">
                <a:solidFill>
                  <a:schemeClr val="bg2"/>
                </a:solidFill>
                <a:latin typeface="+mj-ea"/>
                <a:ea typeface="+mj-ea"/>
              </a:rPr>
              <a:t> ※</a:t>
            </a:r>
            <a:r>
              <a:rPr kumimoji="1" lang="ja-JP" altLang="en-US" sz="600" dirty="0">
                <a:solidFill>
                  <a:schemeClr val="bg2"/>
                </a:solidFill>
                <a:latin typeface="+mj-ea"/>
                <a:ea typeface="+mj-ea"/>
              </a:rPr>
              <a:t>実績反映後</a:t>
            </a:r>
            <a:r>
              <a:rPr kumimoji="1" lang="en-US" altLang="ja-JP" sz="600" dirty="0">
                <a:solidFill>
                  <a:schemeClr val="bg2"/>
                </a:solidFill>
                <a:latin typeface="+mj-ea"/>
                <a:ea typeface="+mj-ea"/>
              </a:rPr>
              <a:t>BK</a:t>
            </a:r>
            <a:r>
              <a:rPr kumimoji="1" lang="ja-JP" altLang="en-US" sz="600" dirty="0">
                <a:solidFill>
                  <a:schemeClr val="bg2"/>
                </a:solidFill>
                <a:latin typeface="+mj-ea"/>
                <a:ea typeface="+mj-ea"/>
              </a:rPr>
              <a:t>と予実管理表を比較して組織</a:t>
            </a:r>
            <a:r>
              <a:rPr kumimoji="1" lang="en-US" altLang="ja-JP" sz="600" dirty="0">
                <a:solidFill>
                  <a:schemeClr val="bg2"/>
                </a:solidFill>
                <a:latin typeface="+mj-ea"/>
                <a:ea typeface="+mj-ea"/>
              </a:rPr>
              <a:t>×</a:t>
            </a:r>
            <a:r>
              <a:rPr kumimoji="1" lang="ja-JP" altLang="en-US" sz="600" dirty="0">
                <a:solidFill>
                  <a:schemeClr val="bg2"/>
                </a:solidFill>
                <a:latin typeface="+mj-ea"/>
                <a:ea typeface="+mj-ea"/>
              </a:rPr>
              <a:t>科目</a:t>
            </a:r>
            <a:r>
              <a:rPr kumimoji="1" lang="en-US" altLang="ja-JP" sz="600" dirty="0">
                <a:solidFill>
                  <a:schemeClr val="bg2"/>
                </a:solidFill>
                <a:latin typeface="+mj-ea"/>
                <a:ea typeface="+mj-ea"/>
              </a:rPr>
              <a:t>×</a:t>
            </a:r>
            <a:r>
              <a:rPr kumimoji="1" lang="ja-JP" altLang="en-US" sz="600" dirty="0">
                <a:solidFill>
                  <a:schemeClr val="bg2"/>
                </a:solidFill>
                <a:latin typeface="+mj-ea"/>
                <a:ea typeface="+mj-ea"/>
              </a:rPr>
              <a:t>集計</a:t>
            </a:r>
            <a:r>
              <a:rPr kumimoji="1" lang="en-US" altLang="ja-JP" sz="600" dirty="0">
                <a:solidFill>
                  <a:schemeClr val="bg2"/>
                </a:solidFill>
                <a:latin typeface="+mj-ea"/>
                <a:ea typeface="+mj-ea"/>
              </a:rPr>
              <a:t>No</a:t>
            </a:r>
            <a:r>
              <a:rPr kumimoji="1" lang="ja-JP" altLang="en-US" sz="600" dirty="0">
                <a:solidFill>
                  <a:schemeClr val="bg2"/>
                </a:solidFill>
                <a:latin typeface="+mj-ea"/>
                <a:ea typeface="+mj-ea"/>
              </a:rPr>
              <a:t>を超える変更があった場合に検知が必要</a:t>
            </a:r>
            <a:r>
              <a:rPr kumimoji="1" lang="ja-JP" altLang="en-US" sz="8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  <a:endParaRPr kumimoji="1" lang="en-US" altLang="ja-JP" sz="800" dirty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FF1F090-EB5C-63B8-0699-F8D23B52439E}"/>
              </a:ext>
            </a:extLst>
          </p:cNvPr>
          <p:cNvSpPr txBox="1"/>
          <p:nvPr/>
        </p:nvSpPr>
        <p:spPr>
          <a:xfrm>
            <a:off x="2691555" y="2948457"/>
            <a:ext cx="9573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GAS</a:t>
            </a:r>
            <a:r>
              <a:rPr kumimoji="1" lang="ja-JP" altLang="en-US" sz="6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自動実行（日次）</a:t>
            </a:r>
            <a:endParaRPr kumimoji="1" lang="en-US" altLang="ja-JP" sz="400" dirty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2FB4A41-1301-E9D8-3F08-85829F022869}"/>
              </a:ext>
            </a:extLst>
          </p:cNvPr>
          <p:cNvSpPr txBox="1"/>
          <p:nvPr/>
        </p:nvSpPr>
        <p:spPr>
          <a:xfrm>
            <a:off x="5003619" y="2948457"/>
            <a:ext cx="9573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GAS</a:t>
            </a:r>
            <a:r>
              <a:rPr kumimoji="1" lang="ja-JP" altLang="en-US" sz="6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自動実行（日次）</a:t>
            </a:r>
            <a:endParaRPr kumimoji="1" lang="en-US" altLang="ja-JP" sz="400" dirty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0DF134B-E876-4FFE-C10F-554DC44B3090}"/>
              </a:ext>
            </a:extLst>
          </p:cNvPr>
          <p:cNvSpPr txBox="1"/>
          <p:nvPr/>
        </p:nvSpPr>
        <p:spPr>
          <a:xfrm>
            <a:off x="7274827" y="2948457"/>
            <a:ext cx="957313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GAS</a:t>
            </a:r>
            <a:r>
              <a:rPr kumimoji="1" lang="ja-JP" altLang="en-US" sz="6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自動実行（日次）</a:t>
            </a:r>
            <a:endParaRPr kumimoji="1" lang="en-US" altLang="ja-JP" sz="400" dirty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EE77F7F5-48FF-D818-9FB8-2F5E5767FFFC}"/>
              </a:ext>
            </a:extLst>
          </p:cNvPr>
          <p:cNvCxnSpPr>
            <a:cxnSpLocks/>
            <a:stCxn id="262" idx="2"/>
            <a:endCxn id="470" idx="2"/>
          </p:cNvCxnSpPr>
          <p:nvPr/>
        </p:nvCxnSpPr>
        <p:spPr>
          <a:xfrm rot="5400000" flipH="1">
            <a:off x="3403863" y="2055426"/>
            <a:ext cx="321038" cy="4129714"/>
          </a:xfrm>
          <a:prstGeom prst="bentConnector3">
            <a:avLst>
              <a:gd name="adj1" fmla="val -222615"/>
            </a:avLst>
          </a:prstGeom>
          <a:ln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テキスト ボックス 225">
            <a:extLst>
              <a:ext uri="{FF2B5EF4-FFF2-40B4-BE49-F238E27FC236}">
                <a16:creationId xmlns:a16="http://schemas.microsoft.com/office/drawing/2014/main" id="{ACFAE863-D165-2FD8-6FF8-ED6E85F6F6C7}"/>
              </a:ext>
            </a:extLst>
          </p:cNvPr>
          <p:cNvSpPr txBox="1"/>
          <p:nvPr/>
        </p:nvSpPr>
        <p:spPr>
          <a:xfrm>
            <a:off x="1486781" y="4818199"/>
            <a:ext cx="2794355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600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当期以降</a:t>
            </a:r>
            <a:r>
              <a:rPr kumimoji="1" lang="en-US" altLang="ja-JP" sz="600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</a:t>
            </a:r>
            <a:r>
              <a:rPr kumimoji="1" lang="ja-JP" altLang="en-US" sz="600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と前期以前</a:t>
            </a:r>
            <a:r>
              <a:rPr kumimoji="1" lang="en-US" altLang="ja-JP" sz="600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</a:t>
            </a:r>
            <a:r>
              <a:rPr kumimoji="1" lang="ja-JP" altLang="en-US" sz="600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の組み合わせを</a:t>
            </a:r>
            <a:r>
              <a:rPr kumimoji="1" lang="en-US" altLang="ja-JP" sz="600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GAS</a:t>
            </a:r>
            <a:r>
              <a:rPr kumimoji="1" lang="ja-JP" altLang="en-US" sz="600" dirty="0">
                <a:solidFill>
                  <a:schemeClr val="accent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で取得して予実シートに反映</a:t>
            </a:r>
            <a:endParaRPr kumimoji="1" lang="en-US" altLang="ja-JP" sz="400" dirty="0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5EE2269C-103A-E3E8-6204-4D6756169302}"/>
              </a:ext>
            </a:extLst>
          </p:cNvPr>
          <p:cNvCxnSpPr>
            <a:cxnSpLocks/>
          </p:cNvCxnSpPr>
          <p:nvPr/>
        </p:nvCxnSpPr>
        <p:spPr>
          <a:xfrm rot="5400000">
            <a:off x="4550219" y="163823"/>
            <a:ext cx="402954" cy="4352942"/>
          </a:xfrm>
          <a:prstGeom prst="bentConnector3">
            <a:avLst>
              <a:gd name="adj1" fmla="val 35668"/>
            </a:avLst>
          </a:prstGeom>
          <a:ln>
            <a:solidFill>
              <a:schemeClr val="accent4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円柱 5">
            <a:extLst>
              <a:ext uri="{FF2B5EF4-FFF2-40B4-BE49-F238E27FC236}">
                <a16:creationId xmlns:a16="http://schemas.microsoft.com/office/drawing/2014/main" id="{D22A8937-FDED-C27E-75FC-2742F825A177}"/>
              </a:ext>
            </a:extLst>
          </p:cNvPr>
          <p:cNvSpPr/>
          <p:nvPr/>
        </p:nvSpPr>
        <p:spPr>
          <a:xfrm>
            <a:off x="740011" y="2552089"/>
            <a:ext cx="541674" cy="384868"/>
          </a:xfrm>
          <a:prstGeom prst="ca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7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BQ</a:t>
            </a:r>
          </a:p>
          <a:p>
            <a:pPr algn="ctr"/>
            <a:r>
              <a:rPr kumimoji="1" lang="ja-JP" altLang="en-US" sz="6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実績確定</a:t>
            </a:r>
            <a:endParaRPr kumimoji="1" lang="en-US" altLang="ja-JP" sz="700" b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55D23A32-4843-2684-BA53-2C10E0FDBA67}"/>
              </a:ext>
            </a:extLst>
          </p:cNvPr>
          <p:cNvCxnSpPr>
            <a:cxnSpLocks/>
          </p:cNvCxnSpPr>
          <p:nvPr/>
        </p:nvCxnSpPr>
        <p:spPr>
          <a:xfrm rot="16200000" flipV="1">
            <a:off x="962559" y="2940208"/>
            <a:ext cx="794203" cy="787704"/>
          </a:xfrm>
          <a:prstGeom prst="bentConnector3">
            <a:avLst>
              <a:gd name="adj1" fmla="val 41605"/>
            </a:avLst>
          </a:prstGeom>
          <a:ln>
            <a:solidFill>
              <a:srgbClr val="00B05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カギ線 15">
            <a:extLst>
              <a:ext uri="{FF2B5EF4-FFF2-40B4-BE49-F238E27FC236}">
                <a16:creationId xmlns:a16="http://schemas.microsoft.com/office/drawing/2014/main" id="{362CED7B-DA41-70FD-EF66-1D9A27E8B7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1102897" y="2893362"/>
            <a:ext cx="876223" cy="960199"/>
          </a:xfrm>
          <a:prstGeom prst="bentConnector3">
            <a:avLst>
              <a:gd name="adj1" fmla="val 44633"/>
            </a:avLst>
          </a:prstGeom>
          <a:ln>
            <a:solidFill>
              <a:srgbClr val="00B050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吹き出し: 四角形 30">
            <a:extLst>
              <a:ext uri="{FF2B5EF4-FFF2-40B4-BE49-F238E27FC236}">
                <a16:creationId xmlns:a16="http://schemas.microsoft.com/office/drawing/2014/main" id="{53E8D088-E0D4-25CD-C3CF-049E17D159F0}"/>
              </a:ext>
            </a:extLst>
          </p:cNvPr>
          <p:cNvSpPr/>
          <p:nvPr/>
        </p:nvSpPr>
        <p:spPr>
          <a:xfrm>
            <a:off x="190236" y="3551735"/>
            <a:ext cx="670595" cy="334737"/>
          </a:xfrm>
          <a:prstGeom prst="wedgeRectCallout">
            <a:avLst>
              <a:gd name="adj1" fmla="val 63864"/>
              <a:gd name="adj2" fmla="val -90648"/>
            </a:avLst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500" dirty="0">
                <a:solidFill>
                  <a:schemeClr val="bg1"/>
                </a:solidFill>
                <a:latin typeface="+mj-ea"/>
                <a:ea typeface="+mj-ea"/>
              </a:rPr>
              <a:t>【</a:t>
            </a:r>
            <a:r>
              <a:rPr kumimoji="1" lang="ja-JP" altLang="en-US" sz="500" dirty="0">
                <a:solidFill>
                  <a:schemeClr val="bg1"/>
                </a:solidFill>
                <a:latin typeface="+mj-ea"/>
                <a:ea typeface="+mj-ea"/>
              </a:rPr>
              <a:t>メニュー」</a:t>
            </a:r>
            <a:endParaRPr kumimoji="1" lang="en-US" altLang="ja-JP" sz="5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kumimoji="1" lang="ja-JP" altLang="en-US" sz="500" dirty="0">
                <a:solidFill>
                  <a:schemeClr val="bg1"/>
                </a:solidFill>
                <a:latin typeface="+mj-ea"/>
                <a:ea typeface="+mj-ea"/>
              </a:rPr>
              <a:t>減価償却費実績を</a:t>
            </a:r>
            <a:endParaRPr kumimoji="1" lang="en-US" altLang="ja-JP" sz="500" dirty="0">
              <a:solidFill>
                <a:schemeClr val="bg1"/>
              </a:solidFill>
              <a:latin typeface="+mj-ea"/>
              <a:ea typeface="+mj-ea"/>
            </a:endParaRPr>
          </a:p>
          <a:p>
            <a:pPr algn="ctr"/>
            <a:r>
              <a:rPr kumimoji="1" lang="en-US" altLang="ja-JP" sz="500" dirty="0">
                <a:solidFill>
                  <a:schemeClr val="bg1"/>
                </a:solidFill>
                <a:latin typeface="+mj-ea"/>
                <a:ea typeface="+mj-ea"/>
              </a:rPr>
              <a:t>BigQuery</a:t>
            </a:r>
            <a:r>
              <a:rPr kumimoji="1" lang="ja-JP" altLang="en-US" sz="500" dirty="0">
                <a:solidFill>
                  <a:schemeClr val="bg1"/>
                </a:solidFill>
                <a:latin typeface="+mj-ea"/>
                <a:ea typeface="+mj-ea"/>
              </a:rPr>
              <a:t>へ保存</a:t>
            </a:r>
            <a:endParaRPr kumimoji="1" lang="ja-JP" altLang="en-US" sz="400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253" name="テキスト ボックス 252">
            <a:extLst>
              <a:ext uri="{FF2B5EF4-FFF2-40B4-BE49-F238E27FC236}">
                <a16:creationId xmlns:a16="http://schemas.microsoft.com/office/drawing/2014/main" id="{ABB059E1-23AF-AC71-B4DA-0BCC0DE8BAC0}"/>
              </a:ext>
            </a:extLst>
          </p:cNvPr>
          <p:cNvSpPr txBox="1"/>
          <p:nvPr/>
        </p:nvSpPr>
        <p:spPr>
          <a:xfrm>
            <a:off x="1000671" y="2929152"/>
            <a:ext cx="6495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GAS</a:t>
            </a:r>
            <a:r>
              <a:rPr kumimoji="1" lang="ja-JP" altLang="en-US" sz="6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自動実行</a:t>
            </a:r>
            <a:endParaRPr kumimoji="1" lang="en-US" altLang="ja-JP" sz="600" dirty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kumimoji="1" lang="ja-JP" altLang="en-US" sz="600" dirty="0">
                <a:solidFill>
                  <a:schemeClr val="bg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（日次）</a:t>
            </a:r>
            <a:endParaRPr kumimoji="1" lang="en-US" altLang="ja-JP" sz="400" dirty="0">
              <a:solidFill>
                <a:schemeClr val="bg2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5" name="コネクタ: カギ線 254">
            <a:extLst>
              <a:ext uri="{FF2B5EF4-FFF2-40B4-BE49-F238E27FC236}">
                <a16:creationId xmlns:a16="http://schemas.microsoft.com/office/drawing/2014/main" id="{15DA738B-AC78-9D33-775E-37CDF9538142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48384" y="3691145"/>
            <a:ext cx="4895" cy="244071"/>
          </a:xfrm>
          <a:prstGeom prst="bentConnector3">
            <a:avLst>
              <a:gd name="adj1" fmla="val 1800000"/>
            </a:avLst>
          </a:prstGeom>
          <a:ln>
            <a:solidFill>
              <a:srgbClr val="00B050"/>
            </a:solidFill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コネクタ: カギ線 453">
            <a:extLst>
              <a:ext uri="{FF2B5EF4-FFF2-40B4-BE49-F238E27FC236}">
                <a16:creationId xmlns:a16="http://schemas.microsoft.com/office/drawing/2014/main" id="{676FEAFB-2920-A48F-3545-EE42CBA72B1D}"/>
              </a:ext>
            </a:extLst>
          </p:cNvPr>
          <p:cNvCxnSpPr>
            <a:cxnSpLocks/>
          </p:cNvCxnSpPr>
          <p:nvPr/>
        </p:nvCxnSpPr>
        <p:spPr>
          <a:xfrm rot="16200000" flipH="1">
            <a:off x="740067" y="3049852"/>
            <a:ext cx="876223" cy="650430"/>
          </a:xfrm>
          <a:prstGeom prst="bentConnector3">
            <a:avLst>
              <a:gd name="adj1" fmla="val 32973"/>
            </a:avLst>
          </a:prstGeom>
          <a:ln>
            <a:solidFill>
              <a:schemeClr val="accent2"/>
            </a:solidFill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吹き出し: 四角形 1">
            <a:extLst>
              <a:ext uri="{FF2B5EF4-FFF2-40B4-BE49-F238E27FC236}">
                <a16:creationId xmlns:a16="http://schemas.microsoft.com/office/drawing/2014/main" id="{3EEC6084-7449-488C-901C-9D70FA528A7B}"/>
              </a:ext>
            </a:extLst>
          </p:cNvPr>
          <p:cNvSpPr/>
          <p:nvPr/>
        </p:nvSpPr>
        <p:spPr>
          <a:xfrm>
            <a:off x="109118" y="1689327"/>
            <a:ext cx="1512000" cy="685439"/>
          </a:xfrm>
          <a:prstGeom prst="wedgeRectCallout">
            <a:avLst>
              <a:gd name="adj1" fmla="val 11033"/>
              <a:gd name="adj2" fmla="val 72403"/>
            </a:avLst>
          </a:prstGeom>
          <a:solidFill>
            <a:schemeClr val="bg2">
              <a:lumMod val="20000"/>
              <a:lumOff val="80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kumimoji="1" lang="ja-JP" altLang="en-US" sz="500" dirty="0">
                <a:solidFill>
                  <a:schemeClr val="bg2"/>
                </a:solidFill>
                <a:latin typeface="+mj-ea"/>
                <a:ea typeface="+mj-ea"/>
              </a:rPr>
              <a:t>減価償却費のみ格納。</a:t>
            </a:r>
            <a:endParaRPr kumimoji="1" lang="en-US" altLang="ja-JP" sz="500" dirty="0">
              <a:solidFill>
                <a:schemeClr val="bg2"/>
              </a:solidFill>
              <a:latin typeface="+mj-ea"/>
              <a:ea typeface="+mj-ea"/>
            </a:endParaRPr>
          </a:p>
          <a:p>
            <a:r>
              <a:rPr kumimoji="1" lang="ja-JP" altLang="en-US" sz="500" b="1" u="sng" dirty="0">
                <a:solidFill>
                  <a:schemeClr val="bg2"/>
                </a:solidFill>
                <a:latin typeface="+mj-ea"/>
                <a:ea typeface="+mj-ea"/>
              </a:rPr>
              <a:t>行ずれ回避</a:t>
            </a:r>
            <a:r>
              <a:rPr kumimoji="1" lang="ja-JP" altLang="en-US" sz="500" dirty="0">
                <a:solidFill>
                  <a:schemeClr val="bg2"/>
                </a:solidFill>
                <a:latin typeface="+mj-ea"/>
                <a:ea typeface="+mj-ea"/>
              </a:rPr>
              <a:t>のため償却費エリアのみ</a:t>
            </a:r>
            <a:r>
              <a:rPr kumimoji="1" lang="en-US" altLang="ja-JP" sz="500" dirty="0">
                <a:solidFill>
                  <a:schemeClr val="bg2"/>
                </a:solidFill>
                <a:latin typeface="+mj-ea"/>
                <a:ea typeface="+mj-ea"/>
              </a:rPr>
              <a:t>BQ</a:t>
            </a:r>
            <a:r>
              <a:rPr kumimoji="1" lang="ja-JP" altLang="en-US" sz="500" dirty="0">
                <a:solidFill>
                  <a:schemeClr val="bg2"/>
                </a:solidFill>
                <a:latin typeface="+mj-ea"/>
                <a:ea typeface="+mj-ea"/>
              </a:rPr>
              <a:t>からダウンロードする（案件情報も</a:t>
            </a:r>
            <a:r>
              <a:rPr kumimoji="1" lang="en-US" altLang="ja-JP" sz="500" dirty="0">
                <a:solidFill>
                  <a:schemeClr val="bg2"/>
                </a:solidFill>
                <a:latin typeface="+mj-ea"/>
                <a:ea typeface="+mj-ea"/>
              </a:rPr>
              <a:t>GAS</a:t>
            </a:r>
            <a:r>
              <a:rPr kumimoji="1" lang="ja-JP" altLang="en-US" sz="500" dirty="0">
                <a:solidFill>
                  <a:schemeClr val="bg2"/>
                </a:solidFill>
                <a:latin typeface="+mj-ea"/>
                <a:ea typeface="+mj-ea"/>
              </a:rPr>
              <a:t>でセットするため最新値エリアを値貼付のままにできない）。</a:t>
            </a:r>
            <a:endParaRPr kumimoji="1" lang="en-US" altLang="ja-JP" sz="500" dirty="0">
              <a:solidFill>
                <a:schemeClr val="bg2"/>
              </a:solidFill>
              <a:latin typeface="+mj-ea"/>
              <a:ea typeface="+mj-ea"/>
            </a:endParaRPr>
          </a:p>
          <a:p>
            <a:r>
              <a:rPr kumimoji="1" lang="ja-JP" altLang="en-US" sz="500" dirty="0">
                <a:solidFill>
                  <a:schemeClr val="bg2"/>
                </a:solidFill>
                <a:latin typeface="+mj-ea"/>
                <a:ea typeface="+mj-ea"/>
              </a:rPr>
              <a:t>そのため実績のうち償却費エリアのみ</a:t>
            </a:r>
            <a:r>
              <a:rPr kumimoji="1" lang="en-US" altLang="ja-JP" sz="500" dirty="0">
                <a:solidFill>
                  <a:schemeClr val="bg2"/>
                </a:solidFill>
                <a:latin typeface="+mj-ea"/>
                <a:ea typeface="+mj-ea"/>
              </a:rPr>
              <a:t>BQ</a:t>
            </a:r>
            <a:r>
              <a:rPr kumimoji="1" lang="ja-JP" altLang="en-US" sz="500" dirty="0">
                <a:solidFill>
                  <a:schemeClr val="bg2"/>
                </a:solidFill>
                <a:latin typeface="+mj-ea"/>
                <a:ea typeface="+mj-ea"/>
              </a:rPr>
              <a:t>から日次でダウンロードする。</a:t>
            </a:r>
            <a:endParaRPr kumimoji="1" lang="en-US" altLang="ja-JP" sz="500" dirty="0">
              <a:solidFill>
                <a:schemeClr val="bg2"/>
              </a:solidFill>
              <a:latin typeface="+mj-ea"/>
              <a:ea typeface="+mj-ea"/>
            </a:endParaRPr>
          </a:p>
          <a:p>
            <a:r>
              <a:rPr kumimoji="1" lang="en-US" altLang="ja-JP" sz="500" dirty="0">
                <a:solidFill>
                  <a:schemeClr val="bg2"/>
                </a:solidFill>
                <a:latin typeface="+mj-ea"/>
                <a:ea typeface="+mj-ea"/>
              </a:rPr>
              <a:t>※</a:t>
            </a:r>
            <a:r>
              <a:rPr kumimoji="1" lang="ja-JP" altLang="en-US" sz="500" dirty="0">
                <a:solidFill>
                  <a:schemeClr val="bg2"/>
                </a:solidFill>
                <a:latin typeface="+mj-ea"/>
                <a:ea typeface="+mj-ea"/>
              </a:rPr>
              <a:t>通常の案件エリアは保護がかかっているため</a:t>
            </a:r>
            <a:r>
              <a:rPr kumimoji="1" lang="en-US" altLang="ja-JP" sz="500" dirty="0">
                <a:solidFill>
                  <a:schemeClr val="bg2"/>
                </a:solidFill>
                <a:latin typeface="+mj-ea"/>
                <a:ea typeface="+mj-ea"/>
              </a:rPr>
              <a:t>BQ</a:t>
            </a:r>
            <a:r>
              <a:rPr kumimoji="1" lang="ja-JP" altLang="en-US" sz="500" dirty="0">
                <a:solidFill>
                  <a:schemeClr val="bg2"/>
                </a:solidFill>
                <a:latin typeface="+mj-ea"/>
                <a:ea typeface="+mj-ea"/>
              </a:rPr>
              <a:t>からダウンロード不要。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69FD034-D6FA-3CFA-EF8E-8CBB2E91EAB6}"/>
              </a:ext>
            </a:extLst>
          </p:cNvPr>
          <p:cNvSpPr/>
          <p:nvPr/>
        </p:nvSpPr>
        <p:spPr>
          <a:xfrm>
            <a:off x="1751934" y="4023030"/>
            <a:ext cx="446433" cy="287939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ja-JP" altLang="en-US" sz="7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実績</a:t>
            </a:r>
          </a:p>
        </p:txBody>
      </p:sp>
    </p:spTree>
    <p:extLst>
      <p:ext uri="{BB962C8B-B14F-4D97-AF65-F5344CB8AC3E}">
        <p14:creationId xmlns:p14="http://schemas.microsoft.com/office/powerpoint/2010/main" val="402084143"/>
      </p:ext>
    </p:extLst>
  </p:cSld>
  <p:clrMapOvr>
    <a:masterClrMapping/>
  </p:clrMapOvr>
</p:sld>
</file>

<file path=ppt/theme/theme1.xml><?xml version="1.0" encoding="utf-8"?>
<a:theme xmlns:a="http://schemas.openxmlformats.org/drawingml/2006/main" name="PPT_format1 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6">
            <a:lumMod val="20000"/>
            <a:lumOff val="80000"/>
          </a:schemeClr>
        </a:solidFill>
        <a:ln w="6350">
          <a:solidFill>
            <a:srgbClr val="FF0000"/>
          </a:solidFill>
        </a:ln>
      </a:spPr>
      <a:bodyPr lIns="36000" rIns="36000" rtlCol="0" anchor="ctr"/>
      <a:lstStyle>
        <a:defPPr algn="ctr">
          <a:defRPr kumimoji="1" sz="800" dirty="0">
            <a:solidFill>
              <a:srgbClr val="FF000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86ac6a0-221e-433a-b934-46a918524121">
      <Terms xmlns="http://schemas.microsoft.com/office/infopath/2007/PartnerControls"/>
    </lcf76f155ced4ddcb4097134ff3c332f>
    <TaxCatchAll xmlns="efa236c7-6d30-46b9-8534-a12aa4b4a78b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305B03C63B249241928871A6F4D28EF1" ma:contentTypeVersion="10" ma:contentTypeDescription="新しいドキュメントを作成します。" ma:contentTypeScope="" ma:versionID="5110163c54b075fb82404fa0718e0225">
  <xsd:schema xmlns:xsd="http://www.w3.org/2001/XMLSchema" xmlns:xs="http://www.w3.org/2001/XMLSchema" xmlns:p="http://schemas.microsoft.com/office/2006/metadata/properties" xmlns:ns2="186ac6a0-221e-433a-b934-46a918524121" xmlns:ns3="efa236c7-6d30-46b9-8534-a12aa4b4a78b" targetNamespace="http://schemas.microsoft.com/office/2006/metadata/properties" ma:root="true" ma:fieldsID="0f5354514704e5269af0fe4e44526887" ns2:_="" ns3:_="">
    <xsd:import namespace="186ac6a0-221e-433a-b934-46a918524121"/>
    <xsd:import namespace="efa236c7-6d30-46b9-8534-a12aa4b4a78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86ac6a0-221e-433a-b934-46a9185241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画像タグ" ma:readOnly="false" ma:fieldId="{5cf76f15-5ced-4ddc-b409-7134ff3c332f}" ma:taxonomyMulti="true" ma:sspId="a3a9e2b4-bd26-462e-b1d1-efb57a7163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a236c7-6d30-46b9-8534-a12aa4b4a78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b5ffdfa3-dff2-46ee-a216-ba4a4c9d3377}" ma:internalName="TaxCatchAll" ma:showField="CatchAllData" ma:web="efa236c7-6d30-46b9-8534-a12aa4b4a78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4A3CA6C-656F-4995-B9AE-AE98967E9A0C}">
  <ds:schemaRefs>
    <ds:schemaRef ds:uri="http://schemas.microsoft.com/office/2006/metadata/properties"/>
    <ds:schemaRef ds:uri="http://schemas.microsoft.com/office/infopath/2007/PartnerControls"/>
    <ds:schemaRef ds:uri="186ac6a0-221e-433a-b934-46a918524121"/>
    <ds:schemaRef ds:uri="efa236c7-6d30-46b9-8534-a12aa4b4a78b"/>
  </ds:schemaRefs>
</ds:datastoreItem>
</file>

<file path=customXml/itemProps2.xml><?xml version="1.0" encoding="utf-8"?>
<ds:datastoreItem xmlns:ds="http://schemas.openxmlformats.org/officeDocument/2006/customXml" ds:itemID="{4813056D-77B5-4F36-9E57-9C6CA844C0E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769AADF-8750-4438-924F-73DFCEB875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86ac6a0-221e-433a-b934-46a918524121"/>
    <ds:schemaRef ds:uri="efa236c7-6d30-46b9-8534-a12aa4b4a78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153139</TotalTime>
  <Words>1303</Words>
  <Application>Microsoft Office PowerPoint</Application>
  <PresentationFormat>画面に合わせる (16:9)</PresentationFormat>
  <Paragraphs>324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8" baseType="lpstr">
      <vt:lpstr>Meiryo UI</vt:lpstr>
      <vt:lpstr>メイリオ</vt:lpstr>
      <vt:lpstr>Arial</vt:lpstr>
      <vt:lpstr>Calibri</vt:lpstr>
      <vt:lpstr>PPT_format1 2</vt:lpstr>
      <vt:lpstr>見積・請求のファイル構成（66期開始時）</vt:lpstr>
      <vt:lpstr>GAS×生成AIによる請求書の自動解析（BPS2Gでの実装:9月～）</vt:lpstr>
      <vt:lpstr>66期予実管理表ファイル構成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小田原　秀樹</dc:creator>
  <cp:lastModifiedBy>越智 啓人</cp:lastModifiedBy>
  <cp:revision>648</cp:revision>
  <dcterms:modified xsi:type="dcterms:W3CDTF">2025-10-03T09:34:06Z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0x010100305B03C63B249241928871A6F4D28EF1</vt:lpwstr>
  </property>
  <property fmtid="{D5CDD505-2E9C-101B-9397-08002B2CF9AE}" pid="3" name="MediaServiceImageTags">
    <vt:lpwstr/>
  </property>
</Properties>
</file>