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1" r:id="rId5"/>
    <p:sldId id="260" r:id="rId6"/>
    <p:sldId id="263" r:id="rId7"/>
    <p:sldId id="259"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p:restoredTop sz="68544"/>
  </p:normalViewPr>
  <p:slideViewPr>
    <p:cSldViewPr snapToGrid="0" snapToObjects="1">
      <p:cViewPr>
        <p:scale>
          <a:sx n="67" d="100"/>
          <a:sy n="67" d="100"/>
        </p:scale>
        <p:origin x="6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207077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6</a:t>
            </a:fld>
            <a:endParaRPr kumimoji="1" lang="ja-JP" altLang="en-US"/>
          </a:p>
        </p:txBody>
      </p:sp>
    </p:spTree>
    <p:extLst>
      <p:ext uri="{BB962C8B-B14F-4D97-AF65-F5344CB8AC3E}">
        <p14:creationId xmlns:p14="http://schemas.microsoft.com/office/powerpoint/2010/main" val="11547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7</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8</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2018/9/18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600" dirty="0" smtClean="0"/>
              <a:t>プログラミング言語</a:t>
            </a:r>
            <a:r>
              <a:rPr lang="en-US" altLang="ja-JP" sz="3600" dirty="0" smtClean="0"/>
              <a:t>Ruby</a:t>
            </a:r>
            <a:r>
              <a:rPr lang="ja-JP" altLang="en-US" sz="3600" dirty="0" smtClean="0"/>
              <a:t>の学習支援アプリ</a:t>
            </a:r>
            <a:endParaRPr lang="en-US" altLang="ja-JP" sz="3600" dirty="0" smtClean="0"/>
          </a:p>
        </p:txBody>
      </p:sp>
      <p:sp>
        <p:nvSpPr>
          <p:cNvPr id="4" name="テキスト ボックス 3"/>
          <p:cNvSpPr txBox="1"/>
          <p:nvPr/>
        </p:nvSpPr>
        <p:spPr>
          <a:xfrm>
            <a:off x="4213914" y="5057487"/>
            <a:ext cx="3764172" cy="584775"/>
          </a:xfrm>
          <a:prstGeom prst="rect">
            <a:avLst/>
          </a:prstGeom>
          <a:noFill/>
        </p:spPr>
        <p:txBody>
          <a:bodyPr wrap="none" rtlCol="0">
            <a:spAutoFit/>
          </a:bodyPr>
          <a:lstStyle/>
          <a:p>
            <a:r>
              <a:rPr kumimoji="1" lang="en-US" altLang="ja-JP" sz="3200" dirty="0" smtClean="0"/>
              <a:t>27015464 </a:t>
            </a:r>
            <a:r>
              <a:rPr kumimoji="1" lang="ja-JP" altLang="en-US" sz="3200" dirty="0" smtClean="0"/>
              <a:t>大津隆輝</a:t>
            </a:r>
            <a:endParaRPr kumimoji="1" lang="en-US" altLang="ja-JP" sz="3200" dirty="0" smtClean="0"/>
          </a:p>
        </p:txBody>
      </p:sp>
    </p:spTree>
    <p:extLst>
      <p:ext uri="{BB962C8B-B14F-4D97-AF65-F5344CB8AC3E}">
        <p14:creationId xmlns:p14="http://schemas.microsoft.com/office/powerpoint/2010/main" val="92325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p:cNvSpPr/>
          <p:nvPr/>
        </p:nvSpPr>
        <p:spPr>
          <a:xfrm>
            <a:off x="6996224" y="1619330"/>
            <a:ext cx="4805164" cy="3944315"/>
          </a:xfrm>
          <a:prstGeom prst="frame">
            <a:avLst>
              <a:gd name="adj1" fmla="val 1859"/>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p:cNvSpPr/>
          <p:nvPr/>
        </p:nvSpPr>
        <p:spPr>
          <a:xfrm>
            <a:off x="7496854" y="1049683"/>
            <a:ext cx="3803904" cy="1243584"/>
          </a:xfrm>
          <a:prstGeom prst="rect">
            <a:avLst/>
          </a:prstGeom>
          <a:ln w="63500">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896732" y="2293267"/>
            <a:ext cx="5905399"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dirty="0" smtClean="0"/>
              <a:t>容易</a:t>
            </a:r>
            <a:r>
              <a:rPr kumimoji="1" lang="ja-JP" altLang="en-US" sz="3200" dirty="0" smtClean="0"/>
              <a:t>に</a:t>
            </a:r>
            <a:r>
              <a:rPr kumimoji="1" lang="ja-JP" altLang="en-US" sz="3200" dirty="0" smtClean="0"/>
              <a:t>適切なコードを学ぶ環境が必要</a:t>
            </a:r>
            <a:endParaRPr kumimoji="1" lang="en-US" altLang="ja-JP" sz="3200" dirty="0" smtClean="0"/>
          </a:p>
        </p:txBody>
      </p:sp>
      <p:sp>
        <p:nvSpPr>
          <p:cNvPr id="7" name="円/楕円 6"/>
          <p:cNvSpPr/>
          <p:nvPr/>
        </p:nvSpPr>
        <p:spPr>
          <a:xfrm>
            <a:off x="1399148" y="133010"/>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smtClean="0"/>
              <a:t>言語</a:t>
            </a:r>
            <a:r>
              <a:rPr lang="ja-JP" altLang="en-US" sz="3200" dirty="0"/>
              <a:t>学習の</a:t>
            </a:r>
            <a:r>
              <a:rPr lang="ja-JP" altLang="en-US" sz="3200" dirty="0" smtClean="0"/>
              <a:t>壁</a:t>
            </a:r>
            <a:endParaRPr lang="en-US" altLang="ja-JP" sz="3200" dirty="0" smtClean="0"/>
          </a:p>
          <a:p>
            <a:pPr marL="457200" indent="-457200" algn="ctr">
              <a:buFont typeface="Arial" charset="0"/>
              <a:buChar char="•"/>
            </a:pPr>
            <a:r>
              <a:rPr lang="ja-JP" altLang="en-US" sz="3200" dirty="0" smtClean="0"/>
              <a:t>教材選び</a:t>
            </a:r>
            <a:endParaRPr lang="en-US" altLang="ja-JP" sz="3200" dirty="0" smtClean="0"/>
          </a:p>
          <a:p>
            <a:pPr marL="457200" indent="-457200" algn="ctr">
              <a:buFont typeface="Arial" charset="0"/>
              <a:buChar char="•"/>
            </a:pPr>
            <a:r>
              <a:rPr lang="ja-JP" altLang="en-US" sz="3200" dirty="0" smtClean="0"/>
              <a:t>環境構築</a:t>
            </a:r>
            <a:endParaRPr lang="ja-JP" altLang="en-US" sz="3200" dirty="0"/>
          </a:p>
        </p:txBody>
      </p:sp>
      <p:sp>
        <p:nvSpPr>
          <p:cNvPr id="8" name="円/楕円 7"/>
          <p:cNvSpPr/>
          <p:nvPr/>
        </p:nvSpPr>
        <p:spPr>
          <a:xfrm>
            <a:off x="1399149" y="4759698"/>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コードの</a:t>
            </a:r>
            <a:endParaRPr lang="en-US" altLang="ja-JP" sz="3200" dirty="0"/>
          </a:p>
          <a:p>
            <a:pPr algn="ctr"/>
            <a:r>
              <a:rPr lang="en-US" altLang="ja-JP" sz="3200" dirty="0"/>
              <a:t>Git</a:t>
            </a:r>
            <a:r>
              <a:rPr lang="ja-JP" altLang="en-US" sz="3200" dirty="0" smtClean="0"/>
              <a:t>管理が普及</a:t>
            </a:r>
            <a:endParaRPr lang="en-US" altLang="ja-JP" sz="3200" dirty="0" smtClean="0"/>
          </a:p>
        </p:txBody>
      </p:sp>
      <p:sp>
        <p:nvSpPr>
          <p:cNvPr id="17" name="テキスト ボックス 16"/>
          <p:cNvSpPr txBox="1"/>
          <p:nvPr/>
        </p:nvSpPr>
        <p:spPr>
          <a:xfrm>
            <a:off x="7836194" y="1317532"/>
            <a:ext cx="3125224" cy="707886"/>
          </a:xfrm>
          <a:prstGeom prst="rect">
            <a:avLst/>
          </a:prstGeom>
          <a:noFill/>
        </p:spPr>
        <p:txBody>
          <a:bodyPr wrap="square" rtlCol="0">
            <a:spAutoFit/>
          </a:bodyPr>
          <a:lstStyle/>
          <a:p>
            <a:pPr algn="ctr"/>
            <a:r>
              <a:rPr lang="en-US" altLang="ja-JP" sz="4000" dirty="0"/>
              <a:t>r</a:t>
            </a:r>
            <a:r>
              <a:rPr kumimoji="1" lang="en-US" altLang="ja-JP" sz="4000" dirty="0" smtClean="0"/>
              <a:t>uby_learner</a:t>
            </a:r>
            <a:endParaRPr kumimoji="1" lang="ja-JP" altLang="en-US" sz="3600" dirty="0"/>
          </a:p>
        </p:txBody>
      </p:sp>
      <p:sp>
        <p:nvSpPr>
          <p:cNvPr id="18" name="右矢印 17"/>
          <p:cNvSpPr/>
          <p:nvPr/>
        </p:nvSpPr>
        <p:spPr>
          <a:xfrm rot="5400000">
            <a:off x="3578779" y="206183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rot="16200000">
            <a:off x="3578780" y="451964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a:stCxn id="5" idx="6"/>
            <a:endCxn id="2" idx="1"/>
          </p:cNvCxnSpPr>
          <p:nvPr/>
        </p:nvCxnSpPr>
        <p:spPr>
          <a:xfrm flipV="1">
            <a:off x="6802131" y="1671475"/>
            <a:ext cx="694723" cy="17385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043834" y="3064969"/>
            <a:ext cx="4709944" cy="1569660"/>
          </a:xfrm>
          <a:prstGeom prst="rect">
            <a:avLst/>
          </a:prstGeom>
          <a:noFill/>
        </p:spPr>
        <p:txBody>
          <a:bodyPr wrap="none" rtlCol="0">
            <a:spAutoFit/>
          </a:bodyPr>
          <a:lstStyle/>
          <a:p>
            <a:pPr marL="285750" indent="-285750">
              <a:buFont typeface="Arial" charset="0"/>
              <a:buChar char="•"/>
            </a:pPr>
            <a:r>
              <a:rPr kumimoji="1" lang="ja-JP" altLang="en-US" sz="3200" dirty="0" smtClean="0"/>
              <a:t>テキストと課題の提供</a:t>
            </a:r>
            <a:endParaRPr kumimoji="1" lang="en-US" altLang="ja-JP" sz="3200" dirty="0" smtClean="0"/>
          </a:p>
          <a:p>
            <a:pPr marL="285750" indent="-285750">
              <a:buFont typeface="Arial" charset="0"/>
              <a:buChar char="•"/>
            </a:pPr>
            <a:r>
              <a:rPr lang="en-US" altLang="ja-JP" sz="3200" dirty="0" smtClean="0"/>
              <a:t>Ruby</a:t>
            </a:r>
            <a:r>
              <a:rPr lang="ja-JP" altLang="en-US" sz="3200" dirty="0" smtClean="0"/>
              <a:t>のスタイルの学習</a:t>
            </a:r>
            <a:endParaRPr kumimoji="1" lang="en-US" altLang="ja-JP" sz="3200" dirty="0" smtClean="0"/>
          </a:p>
          <a:p>
            <a:pPr marL="285750" indent="-285750">
              <a:buFont typeface="Arial" charset="0"/>
              <a:buChar char="•"/>
            </a:pPr>
            <a:r>
              <a:rPr lang="ja-JP" altLang="en-US" sz="3200" dirty="0" smtClean="0"/>
              <a:t>環境構築の自動化</a:t>
            </a:r>
            <a:endParaRPr lang="en-US" altLang="ja-JP" sz="3200" dirty="0" smtClean="0"/>
          </a:p>
        </p:txBody>
      </p:sp>
      <p:sp>
        <p:nvSpPr>
          <p:cNvPr id="13" name="角丸四角形 12"/>
          <p:cNvSpPr/>
          <p:nvPr/>
        </p:nvSpPr>
        <p:spPr>
          <a:xfrm>
            <a:off x="79626" y="133010"/>
            <a:ext cx="1244700" cy="743290"/>
          </a:xfrm>
          <a:prstGeom prst="roundRect">
            <a:avLst/>
          </a:prstGeom>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smtClean="0"/>
              <a:t>個人</a:t>
            </a:r>
            <a:endParaRPr kumimoji="1" lang="ja-JP" altLang="en-US" sz="3200"/>
          </a:p>
        </p:txBody>
      </p:sp>
    </p:spTree>
    <p:extLst>
      <p:ext uri="{BB962C8B-B14F-4D97-AF65-F5344CB8AC3E}">
        <p14:creationId xmlns:p14="http://schemas.microsoft.com/office/powerpoint/2010/main" val="137603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RSpec-check</a:t>
            </a: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RuboCop-check</a:t>
            </a:r>
            <a:endParaRPr lang="en-US" altLang="ja-JP" sz="36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Final-check</a:t>
            </a:r>
          </a:p>
          <a:p>
            <a:pPr algn="ctr"/>
            <a:r>
              <a:rPr lang="en-US" altLang="ja-JP" sz="3600" dirty="0" smtClean="0">
                <a:solidFill>
                  <a:schemeClr val="tx1"/>
                </a:solidFill>
              </a:rPr>
              <a:t>(RSpec)</a:t>
            </a:r>
            <a:endParaRPr lang="en-US" altLang="ja-JP" sz="36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kumimoji="1" lang="ja-JP" altLang="en-US" sz="3200" dirty="0" smtClean="0"/>
              <a:t>その他</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182869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35466" y="134398"/>
            <a:ext cx="3987800" cy="76940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3199" y="168265"/>
            <a:ext cx="3987800" cy="769407"/>
          </a:xfrm>
        </p:spPr>
        <p:txBody>
          <a:bodyPr>
            <a:normAutofit/>
          </a:bodyPr>
          <a:lstStyle/>
          <a:p>
            <a:r>
              <a:rPr kumimoji="1" lang="ja-JP" altLang="en-US" sz="3600" dirty="0" smtClean="0"/>
              <a:t>試作機のデモ操作</a:t>
            </a:r>
            <a:endParaRPr kumimoji="1" lang="ja-JP" altLang="en-US" sz="36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09" y="4506976"/>
            <a:ext cx="12700" cy="25400"/>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66" y="2020526"/>
            <a:ext cx="8356832" cy="4673671"/>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66" y="2020525"/>
            <a:ext cx="8356832" cy="467367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66" y="1981355"/>
            <a:ext cx="8356832" cy="4730555"/>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466" y="1995309"/>
            <a:ext cx="8341974" cy="4716601"/>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608" y="1972498"/>
            <a:ext cx="8356832" cy="4730556"/>
          </a:xfrm>
          <a:prstGeom prst="rect">
            <a:avLst/>
          </a:prstGeom>
        </p:spPr>
      </p:pic>
      <p:pic>
        <p:nvPicPr>
          <p:cNvPr id="21" name="図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50" y="1927089"/>
            <a:ext cx="8356832" cy="4730558"/>
          </a:xfrm>
          <a:prstGeom prst="rect">
            <a:avLst/>
          </a:prstGeom>
        </p:spPr>
      </p:pic>
      <p:sp>
        <p:nvSpPr>
          <p:cNvPr id="23" name="テキスト ボックス 22"/>
          <p:cNvSpPr txBox="1"/>
          <p:nvPr/>
        </p:nvSpPr>
        <p:spPr>
          <a:xfrm>
            <a:off x="203198" y="975908"/>
            <a:ext cx="11775441" cy="1384995"/>
          </a:xfrm>
          <a:prstGeom prst="rect">
            <a:avLst/>
          </a:prstGeom>
          <a:noFill/>
        </p:spPr>
        <p:txBody>
          <a:bodyPr wrap="square" rtlCol="0">
            <a:spAutoFit/>
          </a:bodyPr>
          <a:lstStyle/>
          <a:p>
            <a:r>
              <a:rPr kumimoji="1" lang="en-US" altLang="ja-JP" sz="2800" dirty="0" smtClean="0"/>
              <a:t>1. </a:t>
            </a:r>
            <a:r>
              <a:rPr lang="en-US" altLang="ja-JP" sz="2800" dirty="0"/>
              <a:t>ruby_learner sequential_check 1 </a:t>
            </a:r>
            <a:r>
              <a:rPr lang="en-US" altLang="ja-JP" sz="2800" dirty="0" smtClean="0"/>
              <a:t>2</a:t>
            </a:r>
            <a:r>
              <a:rPr lang="ja-JP" altLang="en-US" sz="2800" dirty="0" smtClean="0"/>
              <a:t> を実行．</a:t>
            </a:r>
            <a:r>
              <a:rPr lang="en-US" altLang="ja-JP" sz="2800" dirty="0"/>
              <a:t>emacs</a:t>
            </a:r>
            <a:r>
              <a:rPr lang="ja-JP" altLang="en-US" sz="2800" dirty="0"/>
              <a:t>で 問題文と回答スペースの</a:t>
            </a:r>
            <a:r>
              <a:rPr lang="ja-JP" altLang="en-US" sz="2800" dirty="0" smtClean="0"/>
              <a:t>表示．</a:t>
            </a:r>
            <a:endParaRPr lang="ja-JP" altLang="en-US" sz="2800" dirty="0"/>
          </a:p>
          <a:p>
            <a:endParaRPr kumimoji="1" lang="ja-JP" altLang="en-US" sz="2800" dirty="0"/>
          </a:p>
        </p:txBody>
      </p:sp>
      <p:sp>
        <p:nvSpPr>
          <p:cNvPr id="26" name="テキスト ボックス 25"/>
          <p:cNvSpPr txBox="1"/>
          <p:nvPr/>
        </p:nvSpPr>
        <p:spPr>
          <a:xfrm>
            <a:off x="203198" y="999113"/>
            <a:ext cx="11775441" cy="523220"/>
          </a:xfrm>
          <a:prstGeom prst="rect">
            <a:avLst/>
          </a:prstGeom>
          <a:noFill/>
        </p:spPr>
        <p:txBody>
          <a:bodyPr wrap="square" rtlCol="0">
            <a:spAutoFit/>
          </a:bodyPr>
          <a:lstStyle/>
          <a:p>
            <a:r>
              <a:rPr kumimoji="1" lang="en-US" altLang="ja-JP" sz="2800" dirty="0" smtClean="0"/>
              <a:t>2. </a:t>
            </a:r>
            <a:r>
              <a:rPr lang="en-US" altLang="ja-JP" sz="2800" dirty="0" smtClean="0"/>
              <a:t>emacs</a:t>
            </a:r>
            <a:r>
              <a:rPr lang="ja-JP" altLang="en-US" sz="2800" dirty="0" smtClean="0"/>
              <a:t>を保存すると第一チェックの</a:t>
            </a:r>
            <a:r>
              <a:rPr lang="en-US" altLang="ja-JP" sz="2800" dirty="0" smtClean="0"/>
              <a:t>rspec</a:t>
            </a:r>
            <a:r>
              <a:rPr lang="ja-JP" altLang="en-US" sz="2800" dirty="0" smtClean="0"/>
              <a:t>の結果が出力</a:t>
            </a:r>
            <a:endParaRPr kumimoji="1" lang="ja-JP" altLang="en-US" sz="2800" dirty="0"/>
          </a:p>
        </p:txBody>
      </p:sp>
      <p:sp>
        <p:nvSpPr>
          <p:cNvPr id="27" name="テキスト ボックス 26"/>
          <p:cNvSpPr txBox="1"/>
          <p:nvPr/>
        </p:nvSpPr>
        <p:spPr>
          <a:xfrm>
            <a:off x="203198" y="994874"/>
            <a:ext cx="11775441" cy="954107"/>
          </a:xfrm>
          <a:prstGeom prst="rect">
            <a:avLst/>
          </a:prstGeom>
          <a:noFill/>
        </p:spPr>
        <p:txBody>
          <a:bodyPr wrap="square" rtlCol="0">
            <a:spAutoFit/>
          </a:bodyPr>
          <a:lstStyle/>
          <a:p>
            <a:r>
              <a:rPr lang="en-US" altLang="ja-JP" sz="2800" dirty="0" smtClean="0"/>
              <a:t>3</a:t>
            </a:r>
            <a:r>
              <a:rPr kumimoji="1" lang="en-US" altLang="ja-JP" sz="2800" dirty="0" smtClean="0"/>
              <a:t>. </a:t>
            </a:r>
            <a:r>
              <a:rPr lang="en-US" altLang="ja-JP" sz="2800" dirty="0" smtClean="0"/>
              <a:t>answer</a:t>
            </a:r>
            <a:r>
              <a:rPr lang="ja-JP" altLang="en-US" sz="2800" dirty="0" smtClean="0"/>
              <a:t>モードで解答を確認することも可能．その後</a:t>
            </a:r>
            <a:r>
              <a:rPr lang="en-US" altLang="ja-JP" sz="2800" dirty="0" smtClean="0"/>
              <a:t>emacs</a:t>
            </a:r>
            <a:r>
              <a:rPr lang="ja-JP" altLang="en-US" sz="2800" dirty="0" smtClean="0"/>
              <a:t>に独自の解答コードを記入．</a:t>
            </a:r>
            <a:endParaRPr kumimoji="1" lang="ja-JP" altLang="en-US" sz="2800" dirty="0"/>
          </a:p>
        </p:txBody>
      </p:sp>
      <p:sp>
        <p:nvSpPr>
          <p:cNvPr id="28" name="テキスト ボックス 27"/>
          <p:cNvSpPr txBox="1"/>
          <p:nvPr/>
        </p:nvSpPr>
        <p:spPr>
          <a:xfrm>
            <a:off x="232087" y="999675"/>
            <a:ext cx="11746551" cy="523220"/>
          </a:xfrm>
          <a:prstGeom prst="rect">
            <a:avLst/>
          </a:prstGeom>
          <a:noFill/>
        </p:spPr>
        <p:txBody>
          <a:bodyPr wrap="square" rtlCol="0">
            <a:spAutoFit/>
          </a:bodyPr>
          <a:lstStyle/>
          <a:p>
            <a:r>
              <a:rPr kumimoji="1" lang="en-US" altLang="ja-JP" sz="2800" dirty="0" smtClean="0"/>
              <a:t>4. </a:t>
            </a:r>
            <a:r>
              <a:rPr lang="en-US" altLang="ja-JP" sz="2800" dirty="0"/>
              <a:t>r</a:t>
            </a:r>
            <a:r>
              <a:rPr lang="en-US" altLang="ja-JP" sz="2800" dirty="0" smtClean="0"/>
              <a:t>spec</a:t>
            </a:r>
            <a:r>
              <a:rPr lang="ja-JP" altLang="en-US" sz="2800" dirty="0" smtClean="0"/>
              <a:t>チェックをクリアしたので</a:t>
            </a:r>
            <a:r>
              <a:rPr lang="en-US" altLang="ja-JP" sz="2800" dirty="0" smtClean="0"/>
              <a:t>, rubocop</a:t>
            </a:r>
            <a:r>
              <a:rPr lang="ja-JP" altLang="en-US" sz="2800" dirty="0" smtClean="0"/>
              <a:t>のチェックの結果を出力．</a:t>
            </a:r>
            <a:endParaRPr lang="en-US" altLang="ja-JP" sz="2800" dirty="0" smtClean="0"/>
          </a:p>
        </p:txBody>
      </p:sp>
      <p:sp>
        <p:nvSpPr>
          <p:cNvPr id="29" name="テキスト ボックス 28"/>
          <p:cNvSpPr txBox="1"/>
          <p:nvPr/>
        </p:nvSpPr>
        <p:spPr>
          <a:xfrm>
            <a:off x="230721" y="971288"/>
            <a:ext cx="11746551" cy="954107"/>
          </a:xfrm>
          <a:prstGeom prst="rect">
            <a:avLst/>
          </a:prstGeom>
          <a:noFill/>
        </p:spPr>
        <p:txBody>
          <a:bodyPr wrap="square" rtlCol="0">
            <a:spAutoFit/>
          </a:bodyPr>
          <a:lstStyle/>
          <a:p>
            <a:r>
              <a:rPr lang="en-US" altLang="ja-JP" sz="2800" dirty="0"/>
              <a:t>5</a:t>
            </a:r>
            <a:r>
              <a:rPr kumimoji="1" lang="en-US" altLang="ja-JP" sz="2800" dirty="0" smtClean="0"/>
              <a:t> </a:t>
            </a:r>
            <a:r>
              <a:rPr lang="en-US" altLang="ja-JP" sz="2800" dirty="0" smtClean="0"/>
              <a:t>continue</a:t>
            </a:r>
            <a:r>
              <a:rPr lang="ja-JP" altLang="en-US" sz="2800" dirty="0" smtClean="0"/>
              <a:t>モードで回答を続行．その後</a:t>
            </a:r>
            <a:r>
              <a:rPr lang="en-US" altLang="ja-JP" sz="2800" dirty="0" smtClean="0"/>
              <a:t>emacs</a:t>
            </a:r>
            <a:r>
              <a:rPr lang="ja-JP" altLang="en-US" sz="2800" dirty="0" smtClean="0"/>
              <a:t>に独自の回答コードを記入．</a:t>
            </a:r>
            <a:endParaRPr kumimoji="1" lang="ja-JP" altLang="en-US" sz="2800" dirty="0"/>
          </a:p>
        </p:txBody>
      </p:sp>
      <p:sp>
        <p:nvSpPr>
          <p:cNvPr id="30" name="テキスト ボックス 29"/>
          <p:cNvSpPr txBox="1"/>
          <p:nvPr/>
        </p:nvSpPr>
        <p:spPr>
          <a:xfrm>
            <a:off x="201832" y="987475"/>
            <a:ext cx="11775440" cy="954107"/>
          </a:xfrm>
          <a:prstGeom prst="rect">
            <a:avLst/>
          </a:prstGeom>
          <a:noFill/>
        </p:spPr>
        <p:txBody>
          <a:bodyPr wrap="square" rtlCol="0">
            <a:spAutoFit/>
          </a:bodyPr>
          <a:lstStyle/>
          <a:p>
            <a:r>
              <a:rPr kumimoji="1" lang="en-US" altLang="ja-JP" sz="2800" dirty="0" smtClean="0"/>
              <a:t>6. rubocop</a:t>
            </a:r>
            <a:r>
              <a:rPr kumimoji="1" lang="ja-JP" altLang="en-US" sz="2800" dirty="0" smtClean="0"/>
              <a:t>チェックがクリアすると</a:t>
            </a:r>
            <a:r>
              <a:rPr lang="ja-JP" altLang="en-US" sz="2800" dirty="0" smtClean="0"/>
              <a:t>最後にもう一度</a:t>
            </a:r>
            <a:r>
              <a:rPr lang="en-US" altLang="ja-JP" sz="2800" dirty="0" smtClean="0"/>
              <a:t>rspec</a:t>
            </a:r>
            <a:r>
              <a:rPr lang="ja-JP" altLang="en-US" sz="2800" dirty="0" smtClean="0"/>
              <a:t>チェックを行う．</a:t>
            </a:r>
            <a:endParaRPr lang="en-US" altLang="ja-JP" sz="2800" dirty="0" smtClean="0"/>
          </a:p>
          <a:p>
            <a:r>
              <a:rPr lang="ja-JP" altLang="en-US" sz="2800" dirty="0" smtClean="0"/>
              <a:t>未クリアの場合はもう一度</a:t>
            </a:r>
            <a:r>
              <a:rPr lang="en-US" altLang="ja-JP" sz="2800" dirty="0" smtClean="0"/>
              <a:t>rspec</a:t>
            </a:r>
            <a:r>
              <a:rPr lang="ja-JP" altLang="en-US" sz="2800" dirty="0" smtClean="0"/>
              <a:t>チェックから開始．</a:t>
            </a:r>
            <a:endParaRPr kumimoji="1" lang="ja-JP" altLang="en-US" sz="2800" dirty="0"/>
          </a:p>
        </p:txBody>
      </p:sp>
    </p:spTree>
    <p:extLst>
      <p:ext uri="{BB962C8B-B14F-4D97-AF65-F5344CB8AC3E}">
        <p14:creationId xmlns:p14="http://schemas.microsoft.com/office/powerpoint/2010/main" val="1780797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0000">
                                          <p:cBhvr additive="base">
                                            <p:cTn id="11"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5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5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50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0000">
                                          <p:cBhvr additive="base">
                                            <p:cTn id="2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14:presetBounceEnd="50000">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14:bounceEnd="50000">
                                          <p:cBhvr additive="base">
                                            <p:cTn id="30"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14:presetBounceEnd="50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50000">
                                          <p:cBhvr additive="base">
                                            <p:cTn id="3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14:presetBounceEnd="50000">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14:bounceEnd="50000">
                                          <p:cBhvr additive="base">
                                            <p:cTn id="4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14:presetBounceEnd="50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0000">
                                          <p:cBhvr additive="base">
                                            <p:cTn id="5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14:bounceEnd="50000">
                                          <p:cBhvr additive="base">
                                            <p:cTn id="60"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14:presetBounceEnd="50000">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14:bounceEnd="50000">
                                          <p:cBhvr additive="base">
                                            <p:cTn id="69"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14:bounceEnd="50000">
                                          <p:cBhvr additive="base">
                                            <p:cTn id="73"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体系的なドリル学習後の実戦練習</a:t>
            </a:r>
            <a:endParaRPr kumimoji="1" lang="en-US" altLang="ja-JP" sz="3600" dirty="0" smtClean="0"/>
          </a:p>
          <a:p>
            <a:r>
              <a:rPr kumimoji="1" lang="ja-JP" altLang="en-US" sz="3600" dirty="0" smtClean="0"/>
              <a:t>現在の</a:t>
            </a:r>
            <a:r>
              <a:rPr kumimoji="1" lang="en-US" altLang="ja-JP" sz="3600" dirty="0" smtClean="0"/>
              <a:t>emacs</a:t>
            </a:r>
            <a:r>
              <a:rPr kumimoji="1" lang="ja-JP" altLang="en-US" sz="3600" dirty="0" smtClean="0"/>
              <a:t>対応を</a:t>
            </a:r>
            <a:r>
              <a:rPr kumimoji="1" lang="en-US" altLang="ja-JP" sz="3600" dirty="0" smtClean="0"/>
              <a:t>vim</a:t>
            </a:r>
            <a:r>
              <a:rPr lang="ja-JP" altLang="en-US" sz="3600" dirty="0" smtClean="0"/>
              <a:t>にも対応</a:t>
            </a:r>
            <a:endParaRPr kumimoji="1" lang="en-US" altLang="ja-JP" sz="3600" dirty="0" smtClean="0"/>
          </a:p>
          <a:p>
            <a:r>
              <a:rPr lang="ja-JP" altLang="en-US" sz="3600" dirty="0" smtClean="0"/>
              <a:t>その後の環境構築の手引き（自動化）</a:t>
            </a:r>
            <a:endParaRPr lang="en-US" altLang="ja-JP" sz="3600" dirty="0" smtClean="0"/>
          </a:p>
          <a:p>
            <a:r>
              <a:rPr kumimoji="1" lang="ja-JP" altLang="en-US" sz="3600" dirty="0" smtClean="0"/>
              <a:t>チェック結果の見易さの改善</a:t>
            </a:r>
            <a:endParaRPr kumimoji="1" lang="ja-JP" altLang="en-US" sz="3600" dirty="0"/>
          </a:p>
        </p:txBody>
      </p:sp>
    </p:spTree>
    <p:extLst>
      <p:ext uri="{BB962C8B-B14F-4D97-AF65-F5344CB8AC3E}">
        <p14:creationId xmlns:p14="http://schemas.microsoft.com/office/powerpoint/2010/main" val="1850171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1200329"/>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a:t>
            </a:r>
            <a:r>
              <a:rPr kumimoji="1" lang="ja-JP" altLang="en-US" dirty="0" smtClean="0"/>
              <a:t>学習</a:t>
            </a:r>
            <a:endParaRPr lang="en-US" altLang="ja-JP" dirty="0"/>
          </a:p>
          <a:p>
            <a:r>
              <a:rPr kumimoji="1" lang="en-US" altLang="ja-JP" dirty="0"/>
              <a:t>	</a:t>
            </a:r>
            <a:endParaRPr kumimoji="1" lang="en-US" altLang="ja-JP" dirty="0" smtClean="0"/>
          </a:p>
        </p:txBody>
      </p:sp>
      <p:sp>
        <p:nvSpPr>
          <p:cNvPr id="2" name="正方形/長方形 1"/>
          <p:cNvSpPr/>
          <p:nvPr/>
        </p:nvSpPr>
        <p:spPr>
          <a:xfrm>
            <a:off x="5651673" y="3100478"/>
            <a:ext cx="4766491" cy="333030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907494" y="3334468"/>
            <a:ext cx="4254848" cy="2862322"/>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a:t>
            </a:r>
            <a:r>
              <a:rPr kumimoji="1" lang="ja-JP" altLang="en-US" dirty="0" smtClean="0"/>
              <a:t>中止</a:t>
            </a:r>
            <a:endParaRPr lang="en-US" altLang="ja-JP" dirty="0" smtClean="0"/>
          </a:p>
          <a:p>
            <a:r>
              <a:rPr lang="ja-JP" altLang="en-US" dirty="0" smtClean="0"/>
              <a:t>＜学習後＞</a:t>
            </a:r>
            <a:endParaRPr lang="en-US" altLang="ja-JP" dirty="0" smtClean="0"/>
          </a:p>
          <a:p>
            <a:pPr marL="285750" indent="-285750">
              <a:buFont typeface="Arial" charset="0"/>
              <a:buChar char="•"/>
            </a:pPr>
            <a:r>
              <a:rPr lang="ja-JP" altLang="en-US" dirty="0" smtClean="0"/>
              <a:t>作成ファイルは</a:t>
            </a:r>
            <a:r>
              <a:rPr lang="en-US" altLang="ja-JP" dirty="0" smtClean="0"/>
              <a:t>restore</a:t>
            </a:r>
            <a:r>
              <a:rPr lang="ja-JP" altLang="en-US" dirty="0" smtClean="0"/>
              <a:t>に保存</a:t>
            </a:r>
            <a:endParaRPr lang="en-US" altLang="ja-JP" dirty="0" smtClean="0"/>
          </a:p>
          <a:p>
            <a:endParaRPr kumimoji="1" lang="en-US" altLang="ja-JP" dirty="0"/>
          </a:p>
        </p:txBody>
      </p:sp>
    </p:spTree>
    <p:extLst>
      <p:ext uri="{BB962C8B-B14F-4D97-AF65-F5344CB8AC3E}">
        <p14:creationId xmlns:p14="http://schemas.microsoft.com/office/powerpoint/2010/main" val="153360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2" y="805592"/>
            <a:ext cx="2757369"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723330"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のプログラミングスタイル</a:t>
            </a:r>
            <a:endParaRPr lang="en-US" altLang="ja-JP" dirty="0" smtClean="0">
              <a:solidFill>
                <a:schemeClr val="tx1"/>
              </a:solidFill>
            </a:endParaRPr>
          </a:p>
          <a:p>
            <a:pPr algn="ctr"/>
            <a:r>
              <a:rPr lang="ja-JP" altLang="en-US" dirty="0" smtClean="0">
                <a:solidFill>
                  <a:schemeClr val="tx1"/>
                </a:solidFill>
              </a:rPr>
              <a:t>を遵守した</a:t>
            </a:r>
            <a:endParaRPr lang="en-US" altLang="ja-JP" dirty="0" smtClean="0">
              <a:solidFill>
                <a:schemeClr val="tx1"/>
              </a:solidFill>
            </a:endParaRPr>
          </a:p>
          <a:p>
            <a:pPr algn="ct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4283970" y="3103951"/>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85141" y="2478500"/>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a:t>
            </a: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861817"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11981</TotalTime>
  <Words>1282</Words>
  <Application>Microsoft Macintosh PowerPoint</Application>
  <PresentationFormat>ワイド画面</PresentationFormat>
  <Paragraphs>186</Paragraphs>
  <Slides>8</Slides>
  <Notes>5</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Mangal</vt:lpstr>
      <vt:lpstr>Yu Gothic</vt:lpstr>
      <vt:lpstr>Yu Gothic Light</vt:lpstr>
      <vt:lpstr>Arial</vt:lpstr>
      <vt:lpstr>ホワイト</vt:lpstr>
      <vt:lpstr> ruby_learner</vt:lpstr>
      <vt:lpstr>PowerPoint プレゼンテーション</vt:lpstr>
      <vt:lpstr>PowerPoint プレゼンテーション</vt:lpstr>
      <vt:lpstr>試作機のデモ操作</vt:lpstr>
      <vt:lpstr>追加機能（予定）</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51</cp:revision>
  <dcterms:created xsi:type="dcterms:W3CDTF">2018-08-29T01:11:43Z</dcterms:created>
  <dcterms:modified xsi:type="dcterms:W3CDTF">2018-09-18T23:24:11Z</dcterms:modified>
</cp:coreProperties>
</file>