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2" r:id="rId4"/>
    <p:sldId id="261" r:id="rId5"/>
    <p:sldId id="260" r:id="rId6"/>
    <p:sldId id="263" r:id="rId7"/>
    <p:sldId id="259" r:id="rId8"/>
    <p:sldId id="25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p:restoredTop sz="68544"/>
  </p:normalViewPr>
  <p:slideViewPr>
    <p:cSldViewPr snapToGrid="0" snapToObjects="1">
      <p:cViewPr>
        <p:scale>
          <a:sx n="67" d="100"/>
          <a:sy n="67" d="100"/>
        </p:scale>
        <p:origin x="67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19D2-044D-3045-8A5A-C7FFAF434001}" type="datetimeFigureOut">
              <a:rPr kumimoji="1" lang="ja-JP" altLang="en-US" smtClean="0"/>
              <a:t>2018/9/18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0EDE-4A65-E54E-9E9B-29D200A24158}" type="slidenum">
              <a:rPr kumimoji="1" lang="ja-JP" altLang="en-US" smtClean="0"/>
              <a:t>‹#›</a:t>
            </a:fld>
            <a:endParaRPr kumimoji="1" lang="ja-JP" altLang="en-US"/>
          </a:p>
        </p:txBody>
      </p:sp>
    </p:spTree>
    <p:extLst>
      <p:ext uri="{BB962C8B-B14F-4D97-AF65-F5344CB8AC3E}">
        <p14:creationId xmlns:p14="http://schemas.microsoft.com/office/powerpoint/2010/main" val="1007257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＜背景＞</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dirty="0" smtClean="0"/>
              <a:t>初等教育の言語学習カリキュラム実施から分かるように、これからの社会においてプログラミング能力は必須のスキルになりつつある。</a:t>
            </a:r>
            <a:endParaRPr kumimoji="1"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その為、誰もが容易に効率的に言語学習ができる環境の構築が必要となる。</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本研究では、効率的な言語学習を行えるようなシステムの構築を目指す。</a:t>
            </a:r>
            <a:endParaRPr lang="en-US" altLang="ja-JP" dirty="0" smtClean="0"/>
          </a:p>
          <a:p>
            <a:r>
              <a:rPr lang="ja-JP" altLang="en-US" dirty="0" smtClean="0"/>
              <a:t>＜目的＞</a:t>
            </a:r>
            <a:endParaRPr lang="en-US" altLang="ja-JP" dirty="0" smtClean="0"/>
          </a:p>
          <a:p>
            <a:r>
              <a:rPr lang="en-US" altLang="ja-JP" dirty="0" smtClean="0"/>
              <a:t>- </a:t>
            </a:r>
            <a:r>
              <a:rPr lang="ja-JP" altLang="en-US" dirty="0" smtClean="0"/>
              <a:t>プログラミング言語</a:t>
            </a:r>
            <a:r>
              <a:rPr lang="en-US" altLang="ja-JP" dirty="0" smtClean="0"/>
              <a:t>Ruby</a:t>
            </a:r>
            <a:r>
              <a:rPr lang="ja-JP" altLang="en-US" dirty="0" smtClean="0"/>
              <a:t>を実際の開発環境に近い状況で習得させること。</a:t>
            </a:r>
          </a:p>
          <a:p>
            <a:r>
              <a:rPr lang="en-US" altLang="ja-JP" dirty="0" smtClean="0"/>
              <a:t>- </a:t>
            </a:r>
            <a:r>
              <a:rPr lang="ja-JP" altLang="en-US" dirty="0" smtClean="0"/>
              <a:t>習得のレベルは</a:t>
            </a:r>
            <a:r>
              <a:rPr lang="en-US" altLang="ja-JP" dirty="0" smtClean="0"/>
              <a:t>"</a:t>
            </a:r>
            <a:r>
              <a:rPr lang="ja-JP" altLang="en-US" dirty="0" smtClean="0"/>
              <a:t>期待される振る舞いの実装</a:t>
            </a:r>
            <a:r>
              <a:rPr lang="en-US" altLang="ja-JP" dirty="0" smtClean="0"/>
              <a:t>"</a:t>
            </a:r>
            <a:r>
              <a:rPr lang="ja-JP" altLang="en-US" dirty="0" smtClean="0"/>
              <a:t>および</a:t>
            </a:r>
            <a:r>
              <a:rPr lang="en-US" altLang="ja-JP" dirty="0" smtClean="0"/>
              <a:t>"</a:t>
            </a:r>
            <a:r>
              <a:rPr lang="ja-JP" altLang="en-US" dirty="0" smtClean="0"/>
              <a:t>設定より規約の考えの元、適切なコーディングができる</a:t>
            </a:r>
            <a:r>
              <a:rPr lang="en-US" altLang="ja-JP" dirty="0" smtClean="0"/>
              <a:t>”</a:t>
            </a:r>
            <a:r>
              <a:rPr lang="ja-JP" altLang="mr-IN" dirty="0" smtClean="0"/>
              <a:t>に設定。</a:t>
            </a:r>
          </a:p>
          <a:p>
            <a:r>
              <a:rPr lang="en-US" altLang="ja-JP" dirty="0" smtClean="0"/>
              <a:t>- </a:t>
            </a:r>
            <a:r>
              <a:rPr lang="ja-JP" altLang="en-US" dirty="0" smtClean="0"/>
              <a:t>開発環境に近い状況での開発は、使用者の本アプリ外での学習や開発をスムーズにさせる。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2</a:t>
            </a:fld>
            <a:endParaRPr kumimoji="1" lang="ja-JP" altLang="en-US"/>
          </a:p>
        </p:txBody>
      </p:sp>
    </p:spTree>
    <p:extLst>
      <p:ext uri="{BB962C8B-B14F-4D97-AF65-F5344CB8AC3E}">
        <p14:creationId xmlns:p14="http://schemas.microsoft.com/office/powerpoint/2010/main" val="35844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ここまでで２分</a:t>
            </a:r>
            <a:r>
              <a:rPr kumimoji="1" lang="en-US" altLang="ja-JP" dirty="0" smtClean="0"/>
              <a:t>&gt;</a:t>
            </a:r>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3</a:t>
            </a:fld>
            <a:endParaRPr kumimoji="1" lang="ja-JP" altLang="en-US"/>
          </a:p>
        </p:txBody>
      </p:sp>
    </p:spTree>
    <p:extLst>
      <p:ext uri="{BB962C8B-B14F-4D97-AF65-F5344CB8AC3E}">
        <p14:creationId xmlns:p14="http://schemas.microsoft.com/office/powerpoint/2010/main" val="8156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4</a:t>
            </a:fld>
            <a:endParaRPr kumimoji="1" lang="ja-JP" altLang="en-US"/>
          </a:p>
        </p:txBody>
      </p:sp>
    </p:spTree>
    <p:extLst>
      <p:ext uri="{BB962C8B-B14F-4D97-AF65-F5344CB8AC3E}">
        <p14:creationId xmlns:p14="http://schemas.microsoft.com/office/powerpoint/2010/main" val="207077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6</a:t>
            </a:fld>
            <a:endParaRPr kumimoji="1" lang="ja-JP" altLang="en-US"/>
          </a:p>
        </p:txBody>
      </p:sp>
    </p:spTree>
    <p:extLst>
      <p:ext uri="{BB962C8B-B14F-4D97-AF65-F5344CB8AC3E}">
        <p14:creationId xmlns:p14="http://schemas.microsoft.com/office/powerpoint/2010/main" val="115470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7</a:t>
            </a:fld>
            <a:endParaRPr kumimoji="1" lang="ja-JP" altLang="en-US"/>
          </a:p>
        </p:txBody>
      </p:sp>
    </p:spTree>
    <p:extLst>
      <p:ext uri="{BB962C8B-B14F-4D97-AF65-F5344CB8AC3E}">
        <p14:creationId xmlns:p14="http://schemas.microsoft.com/office/powerpoint/2010/main" val="1896640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手法</a:t>
            </a:r>
            <a:r>
              <a:rPr kumimoji="1" lang="en-US" altLang="ja-JP" dirty="0" smtClean="0"/>
              <a:t>&gt;</a:t>
            </a:r>
          </a:p>
          <a:p>
            <a:pPr marL="171450" indent="-171450">
              <a:buFont typeface="Arial" charset="0"/>
              <a:buChar char="•"/>
            </a:pPr>
            <a:r>
              <a:rPr kumimoji="1" lang="ja-JP" altLang="en-US" dirty="0" smtClean="0"/>
              <a:t>コードが適切に記されているかを判断するために、本研究では</a:t>
            </a:r>
            <a:r>
              <a:rPr kumimoji="1" lang="en-US" altLang="ja-JP" dirty="0" smtClean="0"/>
              <a:t>2</a:t>
            </a:r>
            <a:r>
              <a:rPr kumimoji="1" lang="ja-JP" altLang="en-US" dirty="0" smtClean="0"/>
              <a:t>つのチェック項目を実装する。</a:t>
            </a:r>
            <a:endParaRPr kumimoji="1" lang="en-US" altLang="ja-JP" dirty="0" smtClean="0"/>
          </a:p>
          <a:p>
            <a:pPr marL="0" indent="0">
              <a:buFont typeface="Arial" charset="0"/>
              <a:buNone/>
            </a:pPr>
            <a:r>
              <a:rPr kumimoji="1" lang="ja-JP" altLang="en-US" dirty="0" smtClean="0"/>
              <a:t>＜期待される振る舞い＞</a:t>
            </a:r>
            <a:endParaRPr kumimoji="1" lang="en-US" altLang="ja-JP" dirty="0" smtClean="0"/>
          </a:p>
          <a:p>
            <a:pPr marL="171450" indent="-171450">
              <a:buFont typeface="Arial" charset="0"/>
              <a:buChar char="•"/>
            </a:pPr>
            <a:r>
              <a:rPr kumimoji="1" lang="ja-JP" altLang="en-US" dirty="0" smtClean="0"/>
              <a:t>回答コードが期待される振る舞いで動作するかのチェック</a:t>
            </a:r>
            <a:endParaRPr kumimoji="1" lang="en-US" altLang="ja-JP" dirty="0" smtClean="0"/>
          </a:p>
          <a:p>
            <a:pPr marL="171450" indent="-171450">
              <a:buFont typeface="Arial" charset="0"/>
              <a:buChar char="•"/>
            </a:pPr>
            <a:r>
              <a:rPr kumimoji="1" lang="ja-JP" altLang="en-US" dirty="0" smtClean="0"/>
              <a:t>チェック方法は</a:t>
            </a:r>
            <a:r>
              <a:rPr kumimoji="1" lang="en-US" altLang="ja-JP" dirty="0" smtClean="0"/>
              <a:t>rspec</a:t>
            </a:r>
            <a:r>
              <a:rPr kumimoji="1" lang="ja-JP" altLang="en-US" dirty="0" smtClean="0"/>
              <a:t>ファイルを用いて、出力や関数やクラス内の動作を確認する</a:t>
            </a:r>
            <a:endParaRPr kumimoji="1" lang="en-US" altLang="ja-JP" dirty="0" smtClean="0"/>
          </a:p>
          <a:p>
            <a:pPr marL="0" indent="0">
              <a:buFont typeface="Arial" charset="0"/>
              <a:buNone/>
            </a:pPr>
            <a:r>
              <a:rPr kumimoji="1" lang="ja-JP" altLang="en-US" dirty="0" smtClean="0"/>
              <a:t>＜設定より規約＞</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設定より規約とは、開発者の決定すべきことを減少させ、単純にするが柔軟性は失わせないというソフトウェア設計の概念である。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チェック方法は</a:t>
            </a: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というアプリケーションを用いて、コードの規約を守れていない箇所を指摘する。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設定より規約を遵守することで、</a:t>
            </a:r>
            <a:r>
              <a:rPr kumimoji="1" lang="en-US" altLang="ja-JP" sz="1200" kern="1200" dirty="0" smtClean="0">
                <a:solidFill>
                  <a:schemeClr val="tx1"/>
                </a:solidFill>
                <a:latin typeface="+mn-lt"/>
                <a:ea typeface="+mn-ea"/>
                <a:cs typeface="+mn-cs"/>
              </a:rPr>
              <a:t>OSS</a:t>
            </a:r>
            <a:r>
              <a:rPr kumimoji="1" lang="ja-JP" altLang="en-US" sz="1200" kern="1200" dirty="0" smtClean="0">
                <a:solidFill>
                  <a:schemeClr val="tx1"/>
                </a:solidFill>
                <a:latin typeface="+mn-lt"/>
                <a:ea typeface="+mn-ea"/>
                <a:cs typeface="+mn-cs"/>
              </a:rPr>
              <a:t>開発等の複数人で開発を行う場合にスムーズな開発が行える。また、不適切はコードは使用者の成長を間違った方向に進める可能性があるのでこの検査は必須だと考える。</a:t>
            </a:r>
            <a:endParaRPr kumimoji="1" lang="en-US" altLang="ja-JP" sz="1200" kern="1200" dirty="0" smtClean="0">
              <a:solidFill>
                <a:schemeClr val="tx1"/>
              </a:solidFill>
              <a:latin typeface="+mn-lt"/>
              <a:ea typeface="+mn-ea"/>
              <a:cs typeface="+mn-cs"/>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8</a:t>
            </a:fld>
            <a:endParaRPr kumimoji="1" lang="ja-JP" altLang="en-US"/>
          </a:p>
        </p:txBody>
      </p:sp>
    </p:spTree>
    <p:extLst>
      <p:ext uri="{BB962C8B-B14F-4D97-AF65-F5344CB8AC3E}">
        <p14:creationId xmlns:p14="http://schemas.microsoft.com/office/powerpoint/2010/main" val="133668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170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230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12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75064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536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343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72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4655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73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90943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221786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1346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
            </a:r>
            <a:br>
              <a:rPr lang="en-US" altLang="ja-JP" dirty="0" smtClean="0"/>
            </a:br>
            <a:r>
              <a:rPr lang="en-US" altLang="ja-JP" dirty="0" smtClean="0"/>
              <a:t>ruby_learner</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sz="3600" dirty="0" smtClean="0"/>
              <a:t>プログラミング言語</a:t>
            </a:r>
            <a:r>
              <a:rPr lang="en-US" altLang="ja-JP" sz="3600" dirty="0" smtClean="0"/>
              <a:t>Ruby</a:t>
            </a:r>
            <a:r>
              <a:rPr lang="ja-JP" altLang="en-US" sz="3600" dirty="0" smtClean="0"/>
              <a:t>の学習支援アプリ</a:t>
            </a:r>
            <a:endParaRPr lang="en-US" altLang="ja-JP" sz="3600" dirty="0" smtClean="0"/>
          </a:p>
        </p:txBody>
      </p:sp>
      <p:sp>
        <p:nvSpPr>
          <p:cNvPr id="4" name="テキスト ボックス 3"/>
          <p:cNvSpPr txBox="1"/>
          <p:nvPr/>
        </p:nvSpPr>
        <p:spPr>
          <a:xfrm>
            <a:off x="4213914" y="5057487"/>
            <a:ext cx="3764172" cy="584775"/>
          </a:xfrm>
          <a:prstGeom prst="rect">
            <a:avLst/>
          </a:prstGeom>
          <a:noFill/>
        </p:spPr>
        <p:txBody>
          <a:bodyPr wrap="none" rtlCol="0">
            <a:spAutoFit/>
          </a:bodyPr>
          <a:lstStyle/>
          <a:p>
            <a:r>
              <a:rPr kumimoji="1" lang="en-US" altLang="ja-JP" sz="3200" dirty="0" smtClean="0"/>
              <a:t>27015464 </a:t>
            </a:r>
            <a:r>
              <a:rPr kumimoji="1" lang="ja-JP" altLang="en-US" sz="3200" dirty="0" smtClean="0"/>
              <a:t>大津隆輝</a:t>
            </a:r>
            <a:endParaRPr kumimoji="1" lang="en-US" altLang="ja-JP" sz="3200" dirty="0" smtClean="0"/>
          </a:p>
        </p:txBody>
      </p:sp>
    </p:spTree>
    <p:extLst>
      <p:ext uri="{BB962C8B-B14F-4D97-AF65-F5344CB8AC3E}">
        <p14:creationId xmlns:p14="http://schemas.microsoft.com/office/powerpoint/2010/main" val="92325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p:cNvSpPr/>
          <p:nvPr/>
        </p:nvSpPr>
        <p:spPr>
          <a:xfrm>
            <a:off x="6996224" y="1619330"/>
            <a:ext cx="4805164" cy="3944315"/>
          </a:xfrm>
          <a:prstGeom prst="frame">
            <a:avLst>
              <a:gd name="adj1" fmla="val 1859"/>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正方形/長方形 1"/>
          <p:cNvSpPr/>
          <p:nvPr/>
        </p:nvSpPr>
        <p:spPr>
          <a:xfrm>
            <a:off x="7496854" y="1049683"/>
            <a:ext cx="3803904" cy="1243584"/>
          </a:xfrm>
          <a:prstGeom prst="rect">
            <a:avLst/>
          </a:prstGeom>
          <a:ln w="63500">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円/楕円 4"/>
          <p:cNvSpPr/>
          <p:nvPr/>
        </p:nvSpPr>
        <p:spPr>
          <a:xfrm>
            <a:off x="896732" y="2293267"/>
            <a:ext cx="5905399" cy="22335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200" dirty="0" smtClean="0"/>
              <a:t>容易</a:t>
            </a:r>
            <a:r>
              <a:rPr kumimoji="1" lang="ja-JP" altLang="en-US" sz="3200" dirty="0" smtClean="0"/>
              <a:t>に</a:t>
            </a:r>
            <a:r>
              <a:rPr kumimoji="1" lang="ja-JP" altLang="en-US" sz="3200" dirty="0" smtClean="0"/>
              <a:t>適切なコードを学ぶ環境が必要</a:t>
            </a:r>
            <a:endParaRPr kumimoji="1" lang="en-US" altLang="ja-JP" sz="3200" dirty="0" smtClean="0"/>
          </a:p>
        </p:txBody>
      </p:sp>
      <p:sp>
        <p:nvSpPr>
          <p:cNvPr id="7" name="円/楕円 6"/>
          <p:cNvSpPr/>
          <p:nvPr/>
        </p:nvSpPr>
        <p:spPr>
          <a:xfrm>
            <a:off x="1399148" y="133010"/>
            <a:ext cx="490056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smtClean="0"/>
              <a:t>言語</a:t>
            </a:r>
            <a:r>
              <a:rPr lang="ja-JP" altLang="en-US" sz="3200" dirty="0"/>
              <a:t>学習の</a:t>
            </a:r>
            <a:r>
              <a:rPr lang="ja-JP" altLang="en-US" sz="3200" dirty="0" smtClean="0"/>
              <a:t>壁</a:t>
            </a:r>
            <a:endParaRPr lang="en-US" altLang="ja-JP" sz="3200" dirty="0" smtClean="0"/>
          </a:p>
          <a:p>
            <a:pPr marL="457200" indent="-457200" algn="ctr">
              <a:buFont typeface="Arial" charset="0"/>
              <a:buChar char="•"/>
            </a:pPr>
            <a:r>
              <a:rPr lang="ja-JP" altLang="en-US" sz="3200" dirty="0" smtClean="0"/>
              <a:t>教材選び</a:t>
            </a:r>
            <a:endParaRPr lang="en-US" altLang="ja-JP" sz="3200" dirty="0" smtClean="0"/>
          </a:p>
          <a:p>
            <a:pPr marL="457200" indent="-457200" algn="ctr">
              <a:buFont typeface="Arial" charset="0"/>
              <a:buChar char="•"/>
            </a:pPr>
            <a:r>
              <a:rPr lang="ja-JP" altLang="en-US" sz="3200" dirty="0" smtClean="0"/>
              <a:t>環境構築</a:t>
            </a:r>
            <a:endParaRPr lang="ja-JP" altLang="en-US" sz="3200" dirty="0"/>
          </a:p>
        </p:txBody>
      </p:sp>
      <p:sp>
        <p:nvSpPr>
          <p:cNvPr id="8" name="円/楕円 7"/>
          <p:cNvSpPr/>
          <p:nvPr/>
        </p:nvSpPr>
        <p:spPr>
          <a:xfrm>
            <a:off x="1399149" y="4759698"/>
            <a:ext cx="490056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コードの</a:t>
            </a:r>
            <a:endParaRPr lang="en-US" altLang="ja-JP" sz="3200" dirty="0"/>
          </a:p>
          <a:p>
            <a:pPr algn="ctr"/>
            <a:r>
              <a:rPr lang="en-US" altLang="ja-JP" sz="3200" dirty="0"/>
              <a:t>Git</a:t>
            </a:r>
            <a:r>
              <a:rPr lang="ja-JP" altLang="en-US" sz="3200" dirty="0" smtClean="0"/>
              <a:t>管理が普及</a:t>
            </a:r>
            <a:endParaRPr lang="en-US" altLang="ja-JP" sz="3200" dirty="0" smtClean="0"/>
          </a:p>
        </p:txBody>
      </p:sp>
      <p:sp>
        <p:nvSpPr>
          <p:cNvPr id="17" name="テキスト ボックス 16"/>
          <p:cNvSpPr txBox="1"/>
          <p:nvPr/>
        </p:nvSpPr>
        <p:spPr>
          <a:xfrm>
            <a:off x="7836194" y="1317532"/>
            <a:ext cx="3125224" cy="707886"/>
          </a:xfrm>
          <a:prstGeom prst="rect">
            <a:avLst/>
          </a:prstGeom>
          <a:noFill/>
        </p:spPr>
        <p:txBody>
          <a:bodyPr wrap="square" rtlCol="0">
            <a:spAutoFit/>
          </a:bodyPr>
          <a:lstStyle/>
          <a:p>
            <a:pPr algn="ctr"/>
            <a:r>
              <a:rPr lang="en-US" altLang="ja-JP" sz="4000" dirty="0"/>
              <a:t>r</a:t>
            </a:r>
            <a:r>
              <a:rPr kumimoji="1" lang="en-US" altLang="ja-JP" sz="4000" dirty="0" smtClean="0"/>
              <a:t>uby_learner</a:t>
            </a:r>
            <a:endParaRPr kumimoji="1" lang="ja-JP" altLang="en-US" sz="3600" dirty="0"/>
          </a:p>
        </p:txBody>
      </p:sp>
      <p:sp>
        <p:nvSpPr>
          <p:cNvPr id="18" name="右矢印 17"/>
          <p:cNvSpPr/>
          <p:nvPr/>
        </p:nvSpPr>
        <p:spPr>
          <a:xfrm rot="5400000">
            <a:off x="3578779" y="2061839"/>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rot="16200000">
            <a:off x="3578780" y="4519649"/>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a:stCxn id="5" idx="6"/>
            <a:endCxn id="2" idx="1"/>
          </p:cNvCxnSpPr>
          <p:nvPr/>
        </p:nvCxnSpPr>
        <p:spPr>
          <a:xfrm flipV="1">
            <a:off x="6802131" y="1671475"/>
            <a:ext cx="694723" cy="173856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043834" y="3064969"/>
            <a:ext cx="4709944" cy="1569660"/>
          </a:xfrm>
          <a:prstGeom prst="rect">
            <a:avLst/>
          </a:prstGeom>
          <a:noFill/>
        </p:spPr>
        <p:txBody>
          <a:bodyPr wrap="none" rtlCol="0">
            <a:spAutoFit/>
          </a:bodyPr>
          <a:lstStyle/>
          <a:p>
            <a:pPr marL="285750" indent="-285750">
              <a:buFont typeface="Arial" charset="0"/>
              <a:buChar char="•"/>
            </a:pPr>
            <a:r>
              <a:rPr kumimoji="1" lang="ja-JP" altLang="en-US" sz="3200" dirty="0" smtClean="0"/>
              <a:t>テキストと課題の提供</a:t>
            </a:r>
            <a:endParaRPr kumimoji="1" lang="en-US" altLang="ja-JP" sz="3200" dirty="0" smtClean="0"/>
          </a:p>
          <a:p>
            <a:pPr marL="285750" indent="-285750">
              <a:buFont typeface="Arial" charset="0"/>
              <a:buChar char="•"/>
            </a:pPr>
            <a:r>
              <a:rPr lang="en-US" altLang="ja-JP" sz="3200" dirty="0" smtClean="0"/>
              <a:t>Ruby</a:t>
            </a:r>
            <a:r>
              <a:rPr lang="ja-JP" altLang="en-US" sz="3200" dirty="0" smtClean="0"/>
              <a:t>のスタイルの学習</a:t>
            </a:r>
            <a:endParaRPr kumimoji="1" lang="en-US" altLang="ja-JP" sz="3200" dirty="0" smtClean="0"/>
          </a:p>
          <a:p>
            <a:pPr marL="285750" indent="-285750">
              <a:buFont typeface="Arial" charset="0"/>
              <a:buChar char="•"/>
            </a:pPr>
            <a:r>
              <a:rPr lang="ja-JP" altLang="en-US" sz="3200" dirty="0" smtClean="0"/>
              <a:t>環境構築の自動化</a:t>
            </a:r>
            <a:endParaRPr lang="en-US" altLang="ja-JP" sz="3200" dirty="0" smtClean="0"/>
          </a:p>
        </p:txBody>
      </p:sp>
      <p:sp>
        <p:nvSpPr>
          <p:cNvPr id="13" name="角丸四角形 12"/>
          <p:cNvSpPr/>
          <p:nvPr/>
        </p:nvSpPr>
        <p:spPr>
          <a:xfrm>
            <a:off x="79626" y="133010"/>
            <a:ext cx="1244700" cy="743290"/>
          </a:xfrm>
          <a:prstGeom prst="roundRect">
            <a:avLst/>
          </a:prstGeom>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smtClean="0"/>
              <a:t>個人</a:t>
            </a:r>
            <a:endParaRPr kumimoji="1" lang="ja-JP" altLang="en-US" sz="3200"/>
          </a:p>
        </p:txBody>
      </p:sp>
    </p:spTree>
    <p:extLst>
      <p:ext uri="{BB962C8B-B14F-4D97-AF65-F5344CB8AC3E}">
        <p14:creationId xmlns:p14="http://schemas.microsoft.com/office/powerpoint/2010/main" val="1376031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曲線コネクタ 117"/>
          <p:cNvCxnSpPr>
            <a:stCxn id="19" idx="2"/>
            <a:endCxn id="4" idx="6"/>
          </p:cNvCxnSpPr>
          <p:nvPr/>
        </p:nvCxnSpPr>
        <p:spPr>
          <a:xfrm rot="10800000">
            <a:off x="2171780" y="2382742"/>
            <a:ext cx="5768545" cy="1885505"/>
          </a:xfrm>
          <a:prstGeom prst="curvedConnector3">
            <a:avLst>
              <a:gd name="adj1" fmla="val 50000"/>
            </a:avLst>
          </a:prstGeom>
          <a:ln w="762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6118" y="1647353"/>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solidFill>
                  <a:schemeClr val="tx1"/>
                </a:solidFill>
              </a:rPr>
              <a:t>回答</a:t>
            </a:r>
            <a:endParaRPr kumimoji="1" lang="ja-JP" altLang="en-US" sz="3600" dirty="0">
              <a:solidFill>
                <a:schemeClr val="tx1"/>
              </a:solidFill>
            </a:endParaRPr>
          </a:p>
        </p:txBody>
      </p:sp>
      <p:sp>
        <p:nvSpPr>
          <p:cNvPr id="5" name="円/楕円 4"/>
          <p:cNvSpPr/>
          <p:nvPr/>
        </p:nvSpPr>
        <p:spPr>
          <a:xfrm>
            <a:off x="1251456" y="3118128"/>
            <a:ext cx="3344434" cy="230023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RSpec-check</a:t>
            </a:r>
          </a:p>
        </p:txBody>
      </p:sp>
      <p:sp>
        <p:nvSpPr>
          <p:cNvPr id="12" name="円/楕円 11"/>
          <p:cNvSpPr/>
          <p:nvPr/>
        </p:nvSpPr>
        <p:spPr>
          <a:xfrm>
            <a:off x="4595890" y="345165"/>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RuboCop-check</a:t>
            </a:r>
            <a:endParaRPr lang="en-US" altLang="ja-JP" sz="3600" dirty="0">
              <a:solidFill>
                <a:schemeClr val="tx1"/>
              </a:solidFill>
            </a:endParaRPr>
          </a:p>
        </p:txBody>
      </p:sp>
      <p:sp>
        <p:nvSpPr>
          <p:cNvPr id="19" name="円/楕円 18"/>
          <p:cNvSpPr/>
          <p:nvPr/>
        </p:nvSpPr>
        <p:spPr>
          <a:xfrm>
            <a:off x="7940324" y="3118128"/>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Final-check</a:t>
            </a:r>
          </a:p>
          <a:p>
            <a:pPr algn="ctr"/>
            <a:r>
              <a:rPr lang="en-US" altLang="ja-JP" sz="3600" dirty="0" smtClean="0">
                <a:solidFill>
                  <a:schemeClr val="tx1"/>
                </a:solidFill>
              </a:rPr>
              <a:t>(RSpec)</a:t>
            </a:r>
            <a:endParaRPr lang="en-US" altLang="ja-JP" sz="3600" dirty="0">
              <a:solidFill>
                <a:schemeClr val="tx1"/>
              </a:solidFill>
            </a:endParaRPr>
          </a:p>
        </p:txBody>
      </p:sp>
      <p:sp>
        <p:nvSpPr>
          <p:cNvPr id="21" name="円/楕円 20"/>
          <p:cNvSpPr/>
          <p:nvPr/>
        </p:nvSpPr>
        <p:spPr>
          <a:xfrm>
            <a:off x="10026339" y="1660444"/>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rPr>
              <a:t>正解終了</a:t>
            </a:r>
            <a:endParaRPr lang="en-US" altLang="ja-JP" sz="3600" dirty="0" smtClean="0">
              <a:solidFill>
                <a:schemeClr val="tx1"/>
              </a:solidFill>
            </a:endParaRPr>
          </a:p>
        </p:txBody>
      </p:sp>
      <p:cxnSp>
        <p:nvCxnSpPr>
          <p:cNvPr id="27" name="直線矢印コネクタ 26"/>
          <p:cNvCxnSpPr>
            <a:stCxn id="4" idx="4"/>
            <a:endCxn id="5" idx="1"/>
          </p:cNvCxnSpPr>
          <p:nvPr/>
        </p:nvCxnSpPr>
        <p:spPr>
          <a:xfrm>
            <a:off x="1088949" y="3118128"/>
            <a:ext cx="652288" cy="336862"/>
          </a:xfrm>
          <a:prstGeom prst="straightConnector1">
            <a:avLst/>
          </a:prstGeom>
          <a:ln w="762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5" idx="7"/>
            <a:endCxn id="12" idx="3"/>
          </p:cNvCxnSpPr>
          <p:nvPr/>
        </p:nvCxnSpPr>
        <p:spPr>
          <a:xfrm flipV="1">
            <a:off x="4106109"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9" idx="7"/>
            <a:endCxn id="21" idx="4"/>
          </p:cNvCxnSpPr>
          <p:nvPr/>
        </p:nvCxnSpPr>
        <p:spPr>
          <a:xfrm flipV="1">
            <a:off x="10794977" y="3131219"/>
            <a:ext cx="314193" cy="323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2" idx="5"/>
            <a:endCxn id="19" idx="1"/>
          </p:cNvCxnSpPr>
          <p:nvPr/>
        </p:nvCxnSpPr>
        <p:spPr>
          <a:xfrm>
            <a:off x="7450543"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0" name="環状矢印 109"/>
          <p:cNvSpPr/>
          <p:nvPr/>
        </p:nvSpPr>
        <p:spPr>
          <a:xfrm rot="5400000">
            <a:off x="2373451" y="5193256"/>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環状矢印 110"/>
          <p:cNvSpPr/>
          <p:nvPr/>
        </p:nvSpPr>
        <p:spPr>
          <a:xfrm rot="5400000">
            <a:off x="5723765" y="2414091"/>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1" name="直線矢印コネクタ 130"/>
          <p:cNvCxnSpPr/>
          <p:nvPr/>
        </p:nvCxnSpPr>
        <p:spPr>
          <a:xfrm>
            <a:off x="8886705" y="6565612"/>
            <a:ext cx="1351722" cy="0"/>
          </a:xfrm>
          <a:prstGeom prst="straightConnector1">
            <a:avLst/>
          </a:prstGeom>
          <a:ln w="762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5423001" y="5829360"/>
            <a:ext cx="13517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456878" y="6565613"/>
            <a:ext cx="135172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6910091" y="5536972"/>
            <a:ext cx="1976614" cy="584775"/>
          </a:xfrm>
          <a:prstGeom prst="rect">
            <a:avLst/>
          </a:prstGeom>
          <a:noFill/>
        </p:spPr>
        <p:txBody>
          <a:bodyPr wrap="square" rtlCol="0">
            <a:spAutoFit/>
          </a:bodyPr>
          <a:lstStyle/>
          <a:p>
            <a:r>
              <a:rPr kumimoji="1" lang="ja-JP" altLang="en-US" sz="3200" dirty="0" smtClean="0"/>
              <a:t>クリア時</a:t>
            </a:r>
            <a:endParaRPr kumimoji="1" lang="ja-JP" altLang="en-US" sz="3200" dirty="0"/>
          </a:p>
        </p:txBody>
      </p:sp>
      <p:sp>
        <p:nvSpPr>
          <p:cNvPr id="136" name="テキスト ボックス 135"/>
          <p:cNvSpPr txBox="1"/>
          <p:nvPr/>
        </p:nvSpPr>
        <p:spPr>
          <a:xfrm>
            <a:off x="6910091" y="6273225"/>
            <a:ext cx="1976614" cy="584775"/>
          </a:xfrm>
          <a:prstGeom prst="rect">
            <a:avLst/>
          </a:prstGeom>
          <a:noFill/>
        </p:spPr>
        <p:txBody>
          <a:bodyPr wrap="square" rtlCol="0">
            <a:spAutoFit/>
          </a:bodyPr>
          <a:lstStyle/>
          <a:p>
            <a:r>
              <a:rPr lang="ja-JP" altLang="en-US" sz="3200" dirty="0" smtClean="0"/>
              <a:t>エラー時</a:t>
            </a:r>
            <a:endParaRPr kumimoji="1" lang="ja-JP" altLang="en-US" sz="3200" dirty="0"/>
          </a:p>
        </p:txBody>
      </p:sp>
      <p:sp>
        <p:nvSpPr>
          <p:cNvPr id="137" name="テキスト ボックス 136"/>
          <p:cNvSpPr txBox="1"/>
          <p:nvPr/>
        </p:nvSpPr>
        <p:spPr>
          <a:xfrm>
            <a:off x="10215386" y="6227953"/>
            <a:ext cx="1976614" cy="584775"/>
          </a:xfrm>
          <a:prstGeom prst="rect">
            <a:avLst/>
          </a:prstGeom>
          <a:noFill/>
        </p:spPr>
        <p:txBody>
          <a:bodyPr wrap="square" rtlCol="0">
            <a:spAutoFit/>
          </a:bodyPr>
          <a:lstStyle/>
          <a:p>
            <a:r>
              <a:rPr kumimoji="1" lang="ja-JP" altLang="en-US" sz="3200" dirty="0" smtClean="0"/>
              <a:t>その他</a:t>
            </a:r>
            <a:endParaRPr kumimoji="1" lang="ja-JP" altLang="en-US" sz="3200" dirty="0"/>
          </a:p>
        </p:txBody>
      </p:sp>
      <p:sp>
        <p:nvSpPr>
          <p:cNvPr id="17" name="角丸四角形 16"/>
          <p:cNvSpPr/>
          <p:nvPr/>
        </p:nvSpPr>
        <p:spPr>
          <a:xfrm>
            <a:off x="126963" y="104427"/>
            <a:ext cx="3861032" cy="115011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課題の評価方法</a:t>
            </a:r>
            <a:endParaRPr kumimoji="1" lang="ja-JP" altLang="en-US" sz="3200" dirty="0"/>
          </a:p>
        </p:txBody>
      </p:sp>
    </p:spTree>
    <p:extLst>
      <p:ext uri="{BB962C8B-B14F-4D97-AF65-F5344CB8AC3E}">
        <p14:creationId xmlns:p14="http://schemas.microsoft.com/office/powerpoint/2010/main" val="1828693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35466" y="134398"/>
            <a:ext cx="3987800" cy="76940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03199" y="168265"/>
            <a:ext cx="3987800" cy="769407"/>
          </a:xfrm>
        </p:spPr>
        <p:txBody>
          <a:bodyPr>
            <a:normAutofit/>
          </a:bodyPr>
          <a:lstStyle/>
          <a:p>
            <a:r>
              <a:rPr kumimoji="1" lang="ja-JP" altLang="en-US" sz="3600" dirty="0" smtClean="0"/>
              <a:t>試作機のデモ操作</a:t>
            </a:r>
            <a:endParaRPr kumimoji="1" lang="ja-JP" altLang="en-US" sz="3600"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109" y="4506976"/>
            <a:ext cx="12700" cy="25400"/>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66" y="2020526"/>
            <a:ext cx="8356832" cy="4673671"/>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466" y="2020525"/>
            <a:ext cx="8356832" cy="4673672"/>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466" y="1981355"/>
            <a:ext cx="8356832" cy="4730555"/>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466" y="1995309"/>
            <a:ext cx="8341974" cy="4716601"/>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608" y="1972498"/>
            <a:ext cx="8356832" cy="4730556"/>
          </a:xfrm>
          <a:prstGeom prst="rect">
            <a:avLst/>
          </a:prstGeom>
        </p:spPr>
      </p:pic>
      <p:pic>
        <p:nvPicPr>
          <p:cNvPr id="21" name="図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50" y="1927089"/>
            <a:ext cx="8356832" cy="4730558"/>
          </a:xfrm>
          <a:prstGeom prst="rect">
            <a:avLst/>
          </a:prstGeom>
        </p:spPr>
      </p:pic>
      <p:sp>
        <p:nvSpPr>
          <p:cNvPr id="23" name="テキスト ボックス 22"/>
          <p:cNvSpPr txBox="1"/>
          <p:nvPr/>
        </p:nvSpPr>
        <p:spPr>
          <a:xfrm>
            <a:off x="203198" y="975908"/>
            <a:ext cx="11775441" cy="1384995"/>
          </a:xfrm>
          <a:prstGeom prst="rect">
            <a:avLst/>
          </a:prstGeom>
          <a:noFill/>
        </p:spPr>
        <p:txBody>
          <a:bodyPr wrap="square" rtlCol="0">
            <a:spAutoFit/>
          </a:bodyPr>
          <a:lstStyle/>
          <a:p>
            <a:r>
              <a:rPr kumimoji="1" lang="en-US" altLang="ja-JP" sz="2800" dirty="0" smtClean="0"/>
              <a:t>1. </a:t>
            </a:r>
            <a:r>
              <a:rPr lang="en-US" altLang="ja-JP" sz="2800" dirty="0"/>
              <a:t>ruby_learner sequential_check 1 </a:t>
            </a:r>
            <a:r>
              <a:rPr lang="en-US" altLang="ja-JP" sz="2800" dirty="0" smtClean="0"/>
              <a:t>2</a:t>
            </a:r>
            <a:r>
              <a:rPr lang="ja-JP" altLang="en-US" sz="2800" dirty="0" smtClean="0"/>
              <a:t> を実行．</a:t>
            </a:r>
            <a:r>
              <a:rPr lang="en-US" altLang="ja-JP" sz="2800" dirty="0"/>
              <a:t>emacs</a:t>
            </a:r>
            <a:r>
              <a:rPr lang="ja-JP" altLang="en-US" sz="2800" dirty="0"/>
              <a:t>で 問題文と回答スペースの</a:t>
            </a:r>
            <a:r>
              <a:rPr lang="ja-JP" altLang="en-US" sz="2800" dirty="0" smtClean="0"/>
              <a:t>表示．</a:t>
            </a:r>
            <a:endParaRPr lang="ja-JP" altLang="en-US" sz="2800" dirty="0"/>
          </a:p>
          <a:p>
            <a:endParaRPr kumimoji="1" lang="ja-JP" altLang="en-US" sz="2800" dirty="0"/>
          </a:p>
        </p:txBody>
      </p:sp>
      <p:sp>
        <p:nvSpPr>
          <p:cNvPr id="26" name="テキスト ボックス 25"/>
          <p:cNvSpPr txBox="1"/>
          <p:nvPr/>
        </p:nvSpPr>
        <p:spPr>
          <a:xfrm>
            <a:off x="203198" y="999113"/>
            <a:ext cx="11775441" cy="523220"/>
          </a:xfrm>
          <a:prstGeom prst="rect">
            <a:avLst/>
          </a:prstGeom>
          <a:noFill/>
        </p:spPr>
        <p:txBody>
          <a:bodyPr wrap="square" rtlCol="0">
            <a:spAutoFit/>
          </a:bodyPr>
          <a:lstStyle/>
          <a:p>
            <a:r>
              <a:rPr kumimoji="1" lang="en-US" altLang="ja-JP" sz="2800" dirty="0" smtClean="0"/>
              <a:t>2. </a:t>
            </a:r>
            <a:r>
              <a:rPr lang="en-US" altLang="ja-JP" sz="2800" dirty="0" smtClean="0"/>
              <a:t>emacs</a:t>
            </a:r>
            <a:r>
              <a:rPr lang="ja-JP" altLang="en-US" sz="2800" dirty="0" smtClean="0"/>
              <a:t>を保存すると第一チェックの</a:t>
            </a:r>
            <a:r>
              <a:rPr lang="en-US" altLang="ja-JP" sz="2800" dirty="0" smtClean="0"/>
              <a:t>rspec</a:t>
            </a:r>
            <a:r>
              <a:rPr lang="ja-JP" altLang="en-US" sz="2800" dirty="0" smtClean="0"/>
              <a:t>の結果が出力</a:t>
            </a:r>
            <a:endParaRPr kumimoji="1" lang="ja-JP" altLang="en-US" sz="2800" dirty="0"/>
          </a:p>
        </p:txBody>
      </p:sp>
      <p:sp>
        <p:nvSpPr>
          <p:cNvPr id="27" name="テキスト ボックス 26"/>
          <p:cNvSpPr txBox="1"/>
          <p:nvPr/>
        </p:nvSpPr>
        <p:spPr>
          <a:xfrm>
            <a:off x="203198" y="994874"/>
            <a:ext cx="11775441" cy="954107"/>
          </a:xfrm>
          <a:prstGeom prst="rect">
            <a:avLst/>
          </a:prstGeom>
          <a:noFill/>
        </p:spPr>
        <p:txBody>
          <a:bodyPr wrap="square" rtlCol="0">
            <a:spAutoFit/>
          </a:bodyPr>
          <a:lstStyle/>
          <a:p>
            <a:r>
              <a:rPr lang="en-US" altLang="ja-JP" sz="2800" dirty="0" smtClean="0"/>
              <a:t>3</a:t>
            </a:r>
            <a:r>
              <a:rPr kumimoji="1" lang="en-US" altLang="ja-JP" sz="2800" dirty="0" smtClean="0"/>
              <a:t>. </a:t>
            </a:r>
            <a:r>
              <a:rPr lang="en-US" altLang="ja-JP" sz="2800" dirty="0" smtClean="0"/>
              <a:t>answer</a:t>
            </a:r>
            <a:r>
              <a:rPr lang="ja-JP" altLang="en-US" sz="2800" dirty="0" smtClean="0"/>
              <a:t>モードで解答を確認することも可能．その後</a:t>
            </a:r>
            <a:r>
              <a:rPr lang="en-US" altLang="ja-JP" sz="2800" dirty="0" smtClean="0"/>
              <a:t>emacs</a:t>
            </a:r>
            <a:r>
              <a:rPr lang="ja-JP" altLang="en-US" sz="2800" dirty="0" smtClean="0"/>
              <a:t>に独自の解答コードを記入．</a:t>
            </a:r>
            <a:endParaRPr kumimoji="1" lang="ja-JP" altLang="en-US" sz="2800" dirty="0"/>
          </a:p>
        </p:txBody>
      </p:sp>
      <p:sp>
        <p:nvSpPr>
          <p:cNvPr id="28" name="テキスト ボックス 27"/>
          <p:cNvSpPr txBox="1"/>
          <p:nvPr/>
        </p:nvSpPr>
        <p:spPr>
          <a:xfrm>
            <a:off x="232087" y="999675"/>
            <a:ext cx="11746551" cy="523220"/>
          </a:xfrm>
          <a:prstGeom prst="rect">
            <a:avLst/>
          </a:prstGeom>
          <a:noFill/>
        </p:spPr>
        <p:txBody>
          <a:bodyPr wrap="square" rtlCol="0">
            <a:spAutoFit/>
          </a:bodyPr>
          <a:lstStyle/>
          <a:p>
            <a:r>
              <a:rPr kumimoji="1" lang="en-US" altLang="ja-JP" sz="2800" dirty="0" smtClean="0"/>
              <a:t>4. </a:t>
            </a:r>
            <a:r>
              <a:rPr lang="en-US" altLang="ja-JP" sz="2800" dirty="0"/>
              <a:t>r</a:t>
            </a:r>
            <a:r>
              <a:rPr lang="en-US" altLang="ja-JP" sz="2800" dirty="0" smtClean="0"/>
              <a:t>spec</a:t>
            </a:r>
            <a:r>
              <a:rPr lang="ja-JP" altLang="en-US" sz="2800" dirty="0" smtClean="0"/>
              <a:t>チェックをクリアしたので</a:t>
            </a:r>
            <a:r>
              <a:rPr lang="en-US" altLang="ja-JP" sz="2800" dirty="0" smtClean="0"/>
              <a:t>, rubocop</a:t>
            </a:r>
            <a:r>
              <a:rPr lang="ja-JP" altLang="en-US" sz="2800" dirty="0" smtClean="0"/>
              <a:t>のチェックの結果を出力．</a:t>
            </a:r>
            <a:endParaRPr lang="en-US" altLang="ja-JP" sz="2800" dirty="0" smtClean="0"/>
          </a:p>
        </p:txBody>
      </p:sp>
      <p:sp>
        <p:nvSpPr>
          <p:cNvPr id="29" name="テキスト ボックス 28"/>
          <p:cNvSpPr txBox="1"/>
          <p:nvPr/>
        </p:nvSpPr>
        <p:spPr>
          <a:xfrm>
            <a:off x="230721" y="971288"/>
            <a:ext cx="11746551" cy="954107"/>
          </a:xfrm>
          <a:prstGeom prst="rect">
            <a:avLst/>
          </a:prstGeom>
          <a:noFill/>
        </p:spPr>
        <p:txBody>
          <a:bodyPr wrap="square" rtlCol="0">
            <a:spAutoFit/>
          </a:bodyPr>
          <a:lstStyle/>
          <a:p>
            <a:r>
              <a:rPr lang="en-US" altLang="ja-JP" sz="2800" dirty="0"/>
              <a:t>5</a:t>
            </a:r>
            <a:r>
              <a:rPr kumimoji="1" lang="en-US" altLang="ja-JP" sz="2800" dirty="0" smtClean="0"/>
              <a:t> </a:t>
            </a:r>
            <a:r>
              <a:rPr lang="en-US" altLang="ja-JP" sz="2800" dirty="0" smtClean="0"/>
              <a:t>continue</a:t>
            </a:r>
            <a:r>
              <a:rPr lang="ja-JP" altLang="en-US" sz="2800" dirty="0" smtClean="0"/>
              <a:t>モードで回答を続行．その後</a:t>
            </a:r>
            <a:r>
              <a:rPr lang="en-US" altLang="ja-JP" sz="2800" dirty="0" smtClean="0"/>
              <a:t>emacs</a:t>
            </a:r>
            <a:r>
              <a:rPr lang="ja-JP" altLang="en-US" sz="2800" dirty="0" smtClean="0"/>
              <a:t>に独自の回答コードを記入．</a:t>
            </a:r>
            <a:endParaRPr kumimoji="1" lang="ja-JP" altLang="en-US" sz="2800" dirty="0"/>
          </a:p>
        </p:txBody>
      </p:sp>
      <p:sp>
        <p:nvSpPr>
          <p:cNvPr id="30" name="テキスト ボックス 29"/>
          <p:cNvSpPr txBox="1"/>
          <p:nvPr/>
        </p:nvSpPr>
        <p:spPr>
          <a:xfrm>
            <a:off x="201832" y="987475"/>
            <a:ext cx="11775440" cy="954107"/>
          </a:xfrm>
          <a:prstGeom prst="rect">
            <a:avLst/>
          </a:prstGeom>
          <a:noFill/>
        </p:spPr>
        <p:txBody>
          <a:bodyPr wrap="square" rtlCol="0">
            <a:spAutoFit/>
          </a:bodyPr>
          <a:lstStyle/>
          <a:p>
            <a:r>
              <a:rPr kumimoji="1" lang="en-US" altLang="ja-JP" sz="2800" dirty="0" smtClean="0"/>
              <a:t>6. rubocop</a:t>
            </a:r>
            <a:r>
              <a:rPr kumimoji="1" lang="ja-JP" altLang="en-US" sz="2800" dirty="0" smtClean="0"/>
              <a:t>チェックがクリアすると</a:t>
            </a:r>
            <a:r>
              <a:rPr lang="ja-JP" altLang="en-US" sz="2800" dirty="0" smtClean="0"/>
              <a:t>最後にもう一度</a:t>
            </a:r>
            <a:r>
              <a:rPr lang="en-US" altLang="ja-JP" sz="2800" dirty="0" smtClean="0"/>
              <a:t>rspec</a:t>
            </a:r>
            <a:r>
              <a:rPr lang="ja-JP" altLang="en-US" sz="2800" dirty="0" smtClean="0"/>
              <a:t>チェックを行う．</a:t>
            </a:r>
            <a:endParaRPr lang="en-US" altLang="ja-JP" sz="2800" dirty="0" smtClean="0"/>
          </a:p>
          <a:p>
            <a:r>
              <a:rPr lang="ja-JP" altLang="en-US" sz="2800" dirty="0" smtClean="0"/>
              <a:t>未クリアの場合はもう一度</a:t>
            </a:r>
            <a:r>
              <a:rPr lang="en-US" altLang="ja-JP" sz="2800" dirty="0" smtClean="0"/>
              <a:t>rspec</a:t>
            </a:r>
            <a:r>
              <a:rPr lang="ja-JP" altLang="en-US" sz="2800" dirty="0" smtClean="0"/>
              <a:t>チェックから開始．</a:t>
            </a:r>
            <a:endParaRPr kumimoji="1" lang="ja-JP" altLang="en-US" sz="2800" dirty="0"/>
          </a:p>
        </p:txBody>
      </p:sp>
    </p:spTree>
    <p:extLst>
      <p:ext uri="{BB962C8B-B14F-4D97-AF65-F5344CB8AC3E}">
        <p14:creationId xmlns:p14="http://schemas.microsoft.com/office/powerpoint/2010/main" val="1780797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0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0000">
                                          <p:cBhvr additive="base">
                                            <p:cTn id="7"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50000">
                                          <p:cBhvr additive="base">
                                            <p:cTn id="11" dur="5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14:presetBounceEnd="50000">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14:bounceEnd="50000">
                                          <p:cBhvr additive="base">
                                            <p:cTn id="17" dur="5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14:presetBounceEnd="50000">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14:bounceEnd="50000">
                                          <p:cBhvr additive="base">
                                            <p:cTn id="21" dur="500" fill="hold"/>
                                            <p:tgtEl>
                                              <p:spTgt spid="26"/>
                                            </p:tgtEl>
                                            <p:attrNameLst>
                                              <p:attrName>ppt_x</p:attrName>
                                            </p:attrNameLst>
                                          </p:cBhvr>
                                          <p:tavLst>
                                            <p:tav tm="0">
                                              <p:val>
                                                <p:strVal val="#ppt_x"/>
                                              </p:val>
                                            </p:tav>
                                            <p:tav tm="100000">
                                              <p:val>
                                                <p:strVal val="#ppt_x"/>
                                              </p:val>
                                            </p:tav>
                                          </p:tavLst>
                                        </p:anim>
                                        <p:anim calcmode="lin" valueType="num" p14:bounceEnd="50000">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14:presetBounceEnd="50000">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14:bounceEnd="50000">
                                          <p:cBhvr additive="base">
                                            <p:cTn id="30" dur="5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14:presetBounceEnd="50000">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14:bounceEnd="50000">
                                          <p:cBhvr additive="base">
                                            <p:cTn id="37" dur="5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14:presetBounceEnd="50000">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14:bounceEnd="50000">
                                          <p:cBhvr additive="base">
                                            <p:cTn id="4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14:presetBounceEnd="50000">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14:bounceEnd="50000">
                                          <p:cBhvr additive="base">
                                            <p:cTn id="47"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14:presetBounceEnd="50000">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14:bounceEnd="50000">
                                          <p:cBhvr additive="base">
                                            <p:cTn id="56"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14:bounceEnd="50000">
                                          <p:cBhvr additive="base">
                                            <p:cTn id="60" dur="5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14:presetBounceEnd="50000">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14:bounceEnd="50000">
                                          <p:cBhvr additive="base">
                                            <p:cTn id="69"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14:presetBounceEnd="50000">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14:bounceEnd="50000">
                                          <p:cBhvr additive="base">
                                            <p:cTn id="73" dur="5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ppt_x"/>
                                              </p:val>
                                            </p:tav>
                                            <p:tav tm="100000">
                                              <p:val>
                                                <p:strVal val="#ppt_x"/>
                                              </p:val>
                                            </p:tav>
                                          </p:tavLst>
                                        </p:anim>
                                        <p:anim calcmode="lin" valueType="num">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追加機能（予定）</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体系的なドリル学習後</a:t>
            </a:r>
            <a:r>
              <a:rPr kumimoji="1" lang="ja-JP" altLang="en-US" sz="3600" dirty="0" smtClean="0"/>
              <a:t>の複合的な知識で実戦</a:t>
            </a:r>
            <a:r>
              <a:rPr kumimoji="1" lang="ja-JP" altLang="en-US" sz="3600" dirty="0" smtClean="0"/>
              <a:t>練習</a:t>
            </a:r>
            <a:endParaRPr kumimoji="1" lang="en-US" altLang="ja-JP" sz="3600" dirty="0" smtClean="0"/>
          </a:p>
          <a:p>
            <a:r>
              <a:rPr kumimoji="1" lang="ja-JP" altLang="en-US" sz="3600" dirty="0" smtClean="0"/>
              <a:t>現在の</a:t>
            </a:r>
            <a:r>
              <a:rPr kumimoji="1" lang="en-US" altLang="ja-JP" sz="3600" dirty="0" smtClean="0"/>
              <a:t>emacs</a:t>
            </a:r>
            <a:r>
              <a:rPr kumimoji="1" lang="ja-JP" altLang="en-US" sz="3600" dirty="0" smtClean="0"/>
              <a:t>対応を</a:t>
            </a:r>
            <a:r>
              <a:rPr kumimoji="1" lang="en-US" altLang="ja-JP" sz="3600" dirty="0" smtClean="0"/>
              <a:t>vim</a:t>
            </a:r>
            <a:r>
              <a:rPr lang="ja-JP" altLang="en-US" sz="3600" dirty="0" smtClean="0"/>
              <a:t>にも対応</a:t>
            </a:r>
            <a:endParaRPr kumimoji="1" lang="en-US" altLang="ja-JP" sz="3600" dirty="0" smtClean="0"/>
          </a:p>
          <a:p>
            <a:r>
              <a:rPr lang="ja-JP" altLang="en-US" sz="3600" dirty="0" smtClean="0"/>
              <a:t>その後の環境構築の手引き（自動化</a:t>
            </a:r>
            <a:r>
              <a:rPr lang="ja-JP" altLang="en-US" sz="3600" dirty="0" smtClean="0"/>
              <a:t>）</a:t>
            </a:r>
            <a:endParaRPr lang="en-US" altLang="ja-JP" sz="3600" dirty="0" smtClean="0"/>
          </a:p>
        </p:txBody>
      </p:sp>
    </p:spTree>
    <p:extLst>
      <p:ext uri="{BB962C8B-B14F-4D97-AF65-F5344CB8AC3E}">
        <p14:creationId xmlns:p14="http://schemas.microsoft.com/office/powerpoint/2010/main" val="1850171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1200329"/>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a:t>
            </a:r>
            <a:r>
              <a:rPr kumimoji="1" lang="ja-JP" altLang="en-US" dirty="0" smtClean="0"/>
              <a:t>学習</a:t>
            </a:r>
            <a:endParaRPr lang="en-US" altLang="ja-JP" dirty="0"/>
          </a:p>
          <a:p>
            <a:r>
              <a:rPr kumimoji="1" lang="en-US" altLang="ja-JP" dirty="0"/>
              <a:t>	</a:t>
            </a:r>
            <a:endParaRPr kumimoji="1" lang="en-US" altLang="ja-JP" dirty="0" smtClean="0"/>
          </a:p>
        </p:txBody>
      </p:sp>
      <p:sp>
        <p:nvSpPr>
          <p:cNvPr id="2" name="正方形/長方形 1"/>
          <p:cNvSpPr/>
          <p:nvPr/>
        </p:nvSpPr>
        <p:spPr>
          <a:xfrm>
            <a:off x="5651673" y="3100478"/>
            <a:ext cx="4766491" cy="333030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5907494" y="3334468"/>
            <a:ext cx="4254848" cy="2862322"/>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a:t>
            </a:r>
            <a:r>
              <a:rPr kumimoji="1" lang="ja-JP" altLang="en-US" dirty="0" smtClean="0"/>
              <a:t>中止</a:t>
            </a:r>
            <a:endParaRPr lang="en-US" altLang="ja-JP" dirty="0" smtClean="0"/>
          </a:p>
          <a:p>
            <a:r>
              <a:rPr lang="ja-JP" altLang="en-US" dirty="0" smtClean="0"/>
              <a:t>＜学習後＞</a:t>
            </a:r>
            <a:endParaRPr lang="en-US" altLang="ja-JP" dirty="0" smtClean="0"/>
          </a:p>
          <a:p>
            <a:pPr marL="285750" indent="-285750">
              <a:buFont typeface="Arial" charset="0"/>
              <a:buChar char="•"/>
            </a:pPr>
            <a:r>
              <a:rPr lang="ja-JP" altLang="en-US" dirty="0" smtClean="0"/>
              <a:t>作成ファイルは</a:t>
            </a:r>
            <a:r>
              <a:rPr lang="en-US" altLang="ja-JP" dirty="0" smtClean="0"/>
              <a:t>restore</a:t>
            </a:r>
            <a:r>
              <a:rPr lang="ja-JP" altLang="en-US" dirty="0" smtClean="0"/>
              <a:t>に保存</a:t>
            </a:r>
            <a:endParaRPr lang="en-US" altLang="ja-JP" dirty="0" smtClean="0"/>
          </a:p>
          <a:p>
            <a:endParaRPr kumimoji="1" lang="en-US" altLang="ja-JP" dirty="0"/>
          </a:p>
        </p:txBody>
      </p:sp>
    </p:spTree>
    <p:extLst>
      <p:ext uri="{BB962C8B-B14F-4D97-AF65-F5344CB8AC3E}">
        <p14:creationId xmlns:p14="http://schemas.microsoft.com/office/powerpoint/2010/main" val="1533602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923330"/>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kumimoji="1" lang="ja-JP" altLang="en-US" dirty="0"/>
          </a:p>
        </p:txBody>
      </p:sp>
      <p:sp>
        <p:nvSpPr>
          <p:cNvPr id="26" name="円/楕円 25"/>
          <p:cNvSpPr/>
          <p:nvPr/>
        </p:nvSpPr>
        <p:spPr>
          <a:xfrm>
            <a:off x="4645356"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コードの回答</a:t>
            </a:r>
            <a:endParaRPr kumimoji="1" lang="ja-JP" altLang="en-US" dirty="0">
              <a:solidFill>
                <a:schemeClr val="tx1"/>
              </a:solidFill>
            </a:endParaRPr>
          </a:p>
        </p:txBody>
      </p:sp>
      <p:sp>
        <p:nvSpPr>
          <p:cNvPr id="27" name="円/楕円 26"/>
          <p:cNvSpPr/>
          <p:nvPr/>
        </p:nvSpPr>
        <p:spPr>
          <a:xfrm>
            <a:off x="7409254"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Rspec-check</a:t>
            </a:r>
          </a:p>
          <a:p>
            <a:pPr algn="ctr"/>
            <a:r>
              <a:rPr lang="en-US" altLang="ja-JP" dirty="0" smtClean="0">
                <a:solidFill>
                  <a:schemeClr val="tx1"/>
                </a:solidFill>
              </a:rPr>
              <a:t>Loop</a:t>
            </a:r>
            <a:endParaRPr kumimoji="1" lang="ja-JP" altLang="en-US" dirty="0">
              <a:solidFill>
                <a:schemeClr val="tx1"/>
              </a:solidFill>
            </a:endParaRPr>
          </a:p>
        </p:txBody>
      </p:sp>
      <p:sp>
        <p:nvSpPr>
          <p:cNvPr id="28" name="円/楕円 27"/>
          <p:cNvSpPr/>
          <p:nvPr/>
        </p:nvSpPr>
        <p:spPr>
          <a:xfrm>
            <a:off x="6025476" y="5009186"/>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Rubocop-check</a:t>
            </a:r>
          </a:p>
          <a:p>
            <a:pPr algn="ctr"/>
            <a:r>
              <a:rPr lang="en-US" altLang="ja-JP" dirty="0" smtClean="0">
                <a:solidFill>
                  <a:schemeClr val="tx1"/>
                </a:solidFill>
              </a:rPr>
              <a:t>Loop</a:t>
            </a:r>
            <a:endParaRPr kumimoji="1" lang="ja-JP" altLang="en-US" dirty="0">
              <a:solidFill>
                <a:schemeClr val="tx1"/>
              </a:solidFill>
            </a:endParaRPr>
          </a:p>
        </p:txBody>
      </p:sp>
      <p:sp>
        <p:nvSpPr>
          <p:cNvPr id="29" name="右矢印 28"/>
          <p:cNvSpPr/>
          <p:nvPr/>
        </p:nvSpPr>
        <p:spPr>
          <a:xfrm>
            <a:off x="6496809" y="3824698"/>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7864291">
            <a:off x="7397676" y="4859463"/>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rot="13553176">
            <a:off x="5528998" y="4859461"/>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中かっこ 32"/>
          <p:cNvSpPr/>
          <p:nvPr/>
        </p:nvSpPr>
        <p:spPr>
          <a:xfrm>
            <a:off x="8856334" y="3165128"/>
            <a:ext cx="475360" cy="3430847"/>
          </a:xfrm>
          <a:prstGeom prst="rightBrace">
            <a:avLst>
              <a:gd name="adj1" fmla="val 67792"/>
              <a:gd name="adj2" fmla="val 50513"/>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9406693" y="3864888"/>
            <a:ext cx="2828803" cy="2031325"/>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kumimoji="1" lang="ja-JP" altLang="en-US" dirty="0"/>
          </a:p>
        </p:txBody>
      </p:sp>
    </p:spTree>
    <p:extLst>
      <p:ext uri="{BB962C8B-B14F-4D97-AF65-F5344CB8AC3E}">
        <p14:creationId xmlns:p14="http://schemas.microsoft.com/office/powerpoint/2010/main" val="997834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214109" y="921726"/>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1073459"/>
            <a:ext cx="2350047" cy="1354664"/>
          </a:xfrm>
          <a:prstGeom prst="rect">
            <a:avLst/>
          </a:prstGeom>
        </p:spPr>
      </p:pic>
      <p:sp>
        <p:nvSpPr>
          <p:cNvPr id="11" name="テキスト ボックス 10"/>
          <p:cNvSpPr txBox="1"/>
          <p:nvPr/>
        </p:nvSpPr>
        <p:spPr>
          <a:xfrm>
            <a:off x="722909" y="511256"/>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12" name="正方形/長方形 11"/>
          <p:cNvSpPr/>
          <p:nvPr/>
        </p:nvSpPr>
        <p:spPr>
          <a:xfrm>
            <a:off x="3523091" y="859757"/>
            <a:ext cx="2189975" cy="181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Rspec-check</a:t>
            </a:r>
            <a:endParaRPr kumimoji="1" lang="ja-JP" altLang="en-US" sz="2800" dirty="0"/>
          </a:p>
        </p:txBody>
      </p:sp>
      <p:sp>
        <p:nvSpPr>
          <p:cNvPr id="13" name="右矢印 12"/>
          <p:cNvSpPr/>
          <p:nvPr/>
        </p:nvSpPr>
        <p:spPr>
          <a:xfrm>
            <a:off x="2958606" y="1601591"/>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6351492" y="805592"/>
            <a:ext cx="2757369" cy="1880373"/>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期待される振る舞いを実装したコード</a:t>
            </a:r>
            <a:endParaRPr lang="ja-JP" altLang="en-US" dirty="0">
              <a:solidFill>
                <a:schemeClr val="tx1"/>
              </a:solidFill>
            </a:endParaRPr>
          </a:p>
        </p:txBody>
      </p:sp>
      <p:sp>
        <p:nvSpPr>
          <p:cNvPr id="20" name="正方形/長方形 19"/>
          <p:cNvSpPr/>
          <p:nvPr/>
        </p:nvSpPr>
        <p:spPr>
          <a:xfrm>
            <a:off x="3498542" y="4236004"/>
            <a:ext cx="2273112" cy="192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Rubocop-check</a:t>
            </a:r>
            <a:endParaRPr kumimoji="1" lang="ja-JP" altLang="en-US" sz="2800" dirty="0"/>
          </a:p>
        </p:txBody>
      </p:sp>
      <p:sp>
        <p:nvSpPr>
          <p:cNvPr id="23" name="円/楕円 22"/>
          <p:cNvSpPr/>
          <p:nvPr/>
        </p:nvSpPr>
        <p:spPr>
          <a:xfrm>
            <a:off x="6385532" y="4265090"/>
            <a:ext cx="2723330" cy="1790727"/>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のプログラミングスタイル</a:t>
            </a:r>
            <a:endParaRPr lang="en-US" altLang="ja-JP" dirty="0" smtClean="0">
              <a:solidFill>
                <a:schemeClr val="tx1"/>
              </a:solidFill>
            </a:endParaRPr>
          </a:p>
          <a:p>
            <a:pPr algn="ctr"/>
            <a:r>
              <a:rPr lang="ja-JP" altLang="en-US" dirty="0" smtClean="0">
                <a:solidFill>
                  <a:schemeClr val="tx1"/>
                </a:solidFill>
              </a:rPr>
              <a:t>を遵守した</a:t>
            </a:r>
            <a:endParaRPr lang="en-US" altLang="ja-JP" dirty="0" smtClean="0">
              <a:solidFill>
                <a:schemeClr val="tx1"/>
              </a:solidFill>
            </a:endParaRPr>
          </a:p>
          <a:p>
            <a:pPr algn="ctr"/>
            <a:r>
              <a:rPr lang="ja-JP" altLang="en-US" dirty="0" smtClean="0">
                <a:solidFill>
                  <a:schemeClr val="tx1"/>
                </a:solidFill>
              </a:rPr>
              <a:t>コード</a:t>
            </a:r>
            <a:endParaRPr lang="ja-JP" altLang="en-US" dirty="0">
              <a:solidFill>
                <a:schemeClr val="tx1"/>
              </a:solidFill>
            </a:endParaRPr>
          </a:p>
        </p:txBody>
      </p:sp>
      <p:sp>
        <p:nvSpPr>
          <p:cNvPr id="24" name="正方形/長方形 23"/>
          <p:cNvSpPr/>
          <p:nvPr/>
        </p:nvSpPr>
        <p:spPr>
          <a:xfrm>
            <a:off x="214109" y="4397619"/>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4549352"/>
            <a:ext cx="2350047" cy="1354664"/>
          </a:xfrm>
          <a:prstGeom prst="rect">
            <a:avLst/>
          </a:prstGeom>
        </p:spPr>
      </p:pic>
      <p:sp>
        <p:nvSpPr>
          <p:cNvPr id="26" name="テキスト ボックス 25"/>
          <p:cNvSpPr txBox="1"/>
          <p:nvPr/>
        </p:nvSpPr>
        <p:spPr>
          <a:xfrm>
            <a:off x="722909" y="3987149"/>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28" name="十字形 27"/>
          <p:cNvSpPr/>
          <p:nvPr/>
        </p:nvSpPr>
        <p:spPr>
          <a:xfrm>
            <a:off x="4283970" y="3103951"/>
            <a:ext cx="668215" cy="668216"/>
          </a:xfrm>
          <a:prstGeom prst="plus">
            <a:avLst>
              <a:gd name="adj" fmla="val 41216"/>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585141" y="2478500"/>
            <a:ext cx="2532289" cy="1919119"/>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a:t>
            </a:r>
            <a:r>
              <a:rPr kumimoji="1" lang="ja-JP" altLang="en-US" dirty="0" smtClean="0">
                <a:solidFill>
                  <a:schemeClr val="tx1"/>
                </a:solidFill>
              </a:rPr>
              <a:t>適切なコード</a:t>
            </a:r>
            <a:endParaRPr kumimoji="1" lang="ja-JP" altLang="en-US" dirty="0">
              <a:solidFill>
                <a:schemeClr val="tx1"/>
              </a:solidFill>
            </a:endParaRPr>
          </a:p>
        </p:txBody>
      </p:sp>
      <p:sp>
        <p:nvSpPr>
          <p:cNvPr id="33" name="右中かっこ 32"/>
          <p:cNvSpPr/>
          <p:nvPr/>
        </p:nvSpPr>
        <p:spPr>
          <a:xfrm>
            <a:off x="8861817" y="511256"/>
            <a:ext cx="684000" cy="5977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右矢印 33"/>
          <p:cNvSpPr/>
          <p:nvPr/>
        </p:nvSpPr>
        <p:spPr>
          <a:xfrm>
            <a:off x="5786612" y="1619405"/>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a:off x="295092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a:off x="583791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35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13556</TotalTime>
  <Words>1287</Words>
  <Application>Microsoft Macintosh PowerPoint</Application>
  <PresentationFormat>ワイド画面</PresentationFormat>
  <Paragraphs>187</Paragraphs>
  <Slides>8</Slides>
  <Notes>6</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Mangal</vt:lpstr>
      <vt:lpstr>Yu Gothic</vt:lpstr>
      <vt:lpstr>Yu Gothic Light</vt:lpstr>
      <vt:lpstr>Arial</vt:lpstr>
      <vt:lpstr>ホワイト</vt:lpstr>
      <vt:lpstr> ruby_learner</vt:lpstr>
      <vt:lpstr>PowerPoint プレゼンテーション</vt:lpstr>
      <vt:lpstr>PowerPoint プレゼンテーション</vt:lpstr>
      <vt:lpstr>試作機のデモ操作</vt:lpstr>
      <vt:lpstr>追加機能（予定）</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ruby_learner</dc:title>
  <dc:creator>Microsoft Office ユーザー</dc:creator>
  <cp:lastModifiedBy>Microsoft Office ユーザー</cp:lastModifiedBy>
  <cp:revision>53</cp:revision>
  <dcterms:created xsi:type="dcterms:W3CDTF">2018-08-29T01:11:43Z</dcterms:created>
  <dcterms:modified xsi:type="dcterms:W3CDTF">2018-09-20T01:39:27Z</dcterms:modified>
</cp:coreProperties>
</file>