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p:restoredTop sz="68544"/>
  </p:normalViewPr>
  <p:slideViewPr>
    <p:cSldViewPr snapToGrid="0" snapToObjects="1">
      <p:cViewPr>
        <p:scale>
          <a:sx n="73" d="100"/>
          <a:sy n="73" d="100"/>
        </p:scale>
        <p:origin x="63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B19D2-044D-3045-8A5A-C7FFAF434001}" type="datetimeFigureOut">
              <a:rPr kumimoji="1" lang="ja-JP" altLang="en-US" smtClean="0"/>
              <a:t>2018/8/29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0EDE-4A65-E54E-9E9B-29D200A24158}" type="slidenum">
              <a:rPr kumimoji="1" lang="ja-JP" altLang="en-US" smtClean="0"/>
              <a:t>‹#›</a:t>
            </a:fld>
            <a:endParaRPr kumimoji="1" lang="ja-JP" altLang="en-US"/>
          </a:p>
        </p:txBody>
      </p:sp>
    </p:spTree>
    <p:extLst>
      <p:ext uri="{BB962C8B-B14F-4D97-AF65-F5344CB8AC3E}">
        <p14:creationId xmlns:p14="http://schemas.microsoft.com/office/powerpoint/2010/main" val="1007257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＜背景＞</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kumimoji="1" lang="ja-JP" altLang="en-US" dirty="0" smtClean="0"/>
              <a:t>初等教育の言語学習カリキュラム実施から分かるように、これからの社会においてプログラミング能力は必須のスキルになりつつある。</a:t>
            </a:r>
            <a:endParaRPr kumimoji="1"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その為、誰もが容易に効率的に言語学習ができる環境の構築が必要となる。</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本研究では、効率的な言語学習を行えるようなシステムの構築を目指す。</a:t>
            </a:r>
            <a:endParaRPr lang="en-US" altLang="ja-JP" dirty="0" smtClean="0"/>
          </a:p>
          <a:p>
            <a:r>
              <a:rPr lang="ja-JP" altLang="en-US" dirty="0" smtClean="0"/>
              <a:t>＜目的＞</a:t>
            </a:r>
            <a:endParaRPr lang="en-US" altLang="ja-JP" dirty="0" smtClean="0"/>
          </a:p>
          <a:p>
            <a:r>
              <a:rPr lang="en-US" altLang="ja-JP" dirty="0" smtClean="0"/>
              <a:t>- </a:t>
            </a:r>
            <a:r>
              <a:rPr lang="ja-JP" altLang="en-US" dirty="0" smtClean="0"/>
              <a:t>プログラミング言語</a:t>
            </a:r>
            <a:r>
              <a:rPr lang="en-US" altLang="ja-JP" dirty="0" smtClean="0"/>
              <a:t>Ruby</a:t>
            </a:r>
            <a:r>
              <a:rPr lang="ja-JP" altLang="en-US" dirty="0" smtClean="0"/>
              <a:t>を実際の開発環境に近い状況で習得させること。</a:t>
            </a:r>
          </a:p>
          <a:p>
            <a:r>
              <a:rPr lang="en-US" altLang="ja-JP" dirty="0" smtClean="0"/>
              <a:t>- </a:t>
            </a:r>
            <a:r>
              <a:rPr lang="ja-JP" altLang="en-US" dirty="0" smtClean="0"/>
              <a:t>習得のレベルは</a:t>
            </a:r>
            <a:r>
              <a:rPr lang="en-US" altLang="ja-JP" dirty="0" smtClean="0"/>
              <a:t>"</a:t>
            </a:r>
            <a:r>
              <a:rPr lang="ja-JP" altLang="en-US" dirty="0" smtClean="0"/>
              <a:t>期待される振る舞いの実装</a:t>
            </a:r>
            <a:r>
              <a:rPr lang="en-US" altLang="ja-JP" dirty="0" smtClean="0"/>
              <a:t>"</a:t>
            </a:r>
            <a:r>
              <a:rPr lang="ja-JP" altLang="en-US" dirty="0" smtClean="0"/>
              <a:t>および</a:t>
            </a:r>
            <a:r>
              <a:rPr lang="en-US" altLang="ja-JP" dirty="0" smtClean="0"/>
              <a:t>"</a:t>
            </a:r>
            <a:r>
              <a:rPr lang="ja-JP" altLang="en-US" dirty="0" smtClean="0"/>
              <a:t>設定より規約の考えの元、適切なコーディングができる</a:t>
            </a:r>
            <a:r>
              <a:rPr lang="en-US" altLang="ja-JP" dirty="0" smtClean="0"/>
              <a:t>”</a:t>
            </a:r>
            <a:r>
              <a:rPr lang="ja-JP" altLang="mr-IN" dirty="0" smtClean="0"/>
              <a:t>に設定。</a:t>
            </a:r>
          </a:p>
          <a:p>
            <a:r>
              <a:rPr lang="en-US" altLang="ja-JP" dirty="0" smtClean="0"/>
              <a:t>- </a:t>
            </a:r>
            <a:r>
              <a:rPr lang="ja-JP" altLang="en-US" dirty="0" smtClean="0"/>
              <a:t>開発環境に近い状況での開発は、使用者の本アプリ外での学習や開発をスムーズにさせる。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2</a:t>
            </a:fld>
            <a:endParaRPr kumimoji="1" lang="ja-JP" altLang="en-US"/>
          </a:p>
        </p:txBody>
      </p:sp>
    </p:spTree>
    <p:extLst>
      <p:ext uri="{BB962C8B-B14F-4D97-AF65-F5344CB8AC3E}">
        <p14:creationId xmlns:p14="http://schemas.microsoft.com/office/powerpoint/2010/main" val="35844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&lt;</a:t>
            </a:r>
            <a:r>
              <a:rPr kumimoji="1" lang="ja-JP" altLang="en-US" dirty="0" smtClean="0"/>
              <a:t>手法</a:t>
            </a:r>
            <a:r>
              <a:rPr kumimoji="1" lang="en-US" altLang="ja-JP" dirty="0" smtClean="0"/>
              <a:t>&gt;</a:t>
            </a:r>
          </a:p>
          <a:p>
            <a:pPr marL="171450" indent="-171450">
              <a:buFont typeface="Arial" charset="0"/>
              <a:buChar char="•"/>
            </a:pPr>
            <a:r>
              <a:rPr kumimoji="1" lang="ja-JP" altLang="en-US" dirty="0" smtClean="0"/>
              <a:t>コードが適切に記されているかを判断するために、本研究では</a:t>
            </a:r>
            <a:r>
              <a:rPr kumimoji="1" lang="en-US" altLang="ja-JP" dirty="0" smtClean="0"/>
              <a:t>2</a:t>
            </a:r>
            <a:r>
              <a:rPr kumimoji="1" lang="ja-JP" altLang="en-US" dirty="0" smtClean="0"/>
              <a:t>つのチェック項目を実装する。</a:t>
            </a:r>
            <a:endParaRPr kumimoji="1" lang="en-US" altLang="ja-JP" dirty="0" smtClean="0"/>
          </a:p>
          <a:p>
            <a:pPr marL="0" indent="0">
              <a:buFont typeface="Arial" charset="0"/>
              <a:buNone/>
            </a:pPr>
            <a:r>
              <a:rPr kumimoji="1" lang="ja-JP" altLang="en-US" dirty="0" smtClean="0"/>
              <a:t>＜期待される振る舞い＞</a:t>
            </a:r>
            <a:endParaRPr kumimoji="1" lang="en-US" altLang="ja-JP" dirty="0" smtClean="0"/>
          </a:p>
          <a:p>
            <a:pPr marL="171450" indent="-171450">
              <a:buFont typeface="Arial" charset="0"/>
              <a:buChar char="•"/>
            </a:pPr>
            <a:r>
              <a:rPr kumimoji="1" lang="ja-JP" altLang="en-US" dirty="0" smtClean="0"/>
              <a:t>回答コードが期待される振る舞いで動作するかのチェック</a:t>
            </a:r>
            <a:endParaRPr kumimoji="1" lang="en-US" altLang="ja-JP" dirty="0" smtClean="0"/>
          </a:p>
          <a:p>
            <a:pPr marL="171450" indent="-171450">
              <a:buFont typeface="Arial" charset="0"/>
              <a:buChar char="•"/>
            </a:pPr>
            <a:r>
              <a:rPr kumimoji="1" lang="ja-JP" altLang="en-US" dirty="0" smtClean="0"/>
              <a:t>チェック方法は</a:t>
            </a:r>
            <a:r>
              <a:rPr kumimoji="1" lang="en-US" altLang="ja-JP" dirty="0" err="1" smtClean="0"/>
              <a:t>rspec</a:t>
            </a:r>
            <a:r>
              <a:rPr kumimoji="1" lang="ja-JP" altLang="en-US" dirty="0" smtClean="0"/>
              <a:t>ファイルを用いて、出力や関数やクラス内の動作を確認する</a:t>
            </a:r>
            <a:endParaRPr kumimoji="1" lang="en-US" altLang="ja-JP" dirty="0" smtClean="0"/>
          </a:p>
          <a:p>
            <a:pPr marL="0" indent="0">
              <a:buFont typeface="Arial" charset="0"/>
              <a:buNone/>
            </a:pPr>
            <a:r>
              <a:rPr kumimoji="1" lang="ja-JP" altLang="en-US" dirty="0" smtClean="0"/>
              <a:t>＜設定より規約＞</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設定より規約とは、開発者の決定すべきことを減少させ、単純にするが柔軟性は失わせないというソフトウェア設計の概念である。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チェック方法は</a:t>
            </a:r>
            <a:r>
              <a:rPr kumimoji="1" lang="en-US" altLang="ja-JP" sz="1200" kern="1200" dirty="0" err="1"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というアプリケーションを用いて、コードの規約を守れていない箇所を指摘する。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設定より規約を遵守することで、</a:t>
            </a:r>
            <a:r>
              <a:rPr kumimoji="1" lang="en-US" altLang="ja-JP" sz="1200" kern="1200" dirty="0" smtClean="0">
                <a:solidFill>
                  <a:schemeClr val="tx1"/>
                </a:solidFill>
                <a:latin typeface="+mn-lt"/>
                <a:ea typeface="+mn-ea"/>
                <a:cs typeface="+mn-cs"/>
              </a:rPr>
              <a:t>OSS</a:t>
            </a:r>
            <a:r>
              <a:rPr kumimoji="1" lang="ja-JP" altLang="en-US" sz="1200" kern="1200" dirty="0" smtClean="0">
                <a:solidFill>
                  <a:schemeClr val="tx1"/>
                </a:solidFill>
                <a:latin typeface="+mn-lt"/>
                <a:ea typeface="+mn-ea"/>
                <a:cs typeface="+mn-cs"/>
              </a:rPr>
              <a:t>開発等の複数人で開発を行う場合にスムーズな開発が行える。また、不適切はコードは使用者の成長を間違った方向に進める可能性があるのでこの検査は必須だと考える。</a:t>
            </a:r>
            <a:endParaRPr kumimoji="1" lang="en-US" altLang="ja-JP" sz="1200" kern="1200" dirty="0" smtClean="0">
              <a:solidFill>
                <a:schemeClr val="tx1"/>
              </a:solidFill>
              <a:latin typeface="+mn-lt"/>
              <a:ea typeface="+mn-ea"/>
              <a:cs typeface="+mn-cs"/>
            </a:endParaRP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3</a:t>
            </a:fld>
            <a:endParaRPr kumimoji="1" lang="ja-JP" altLang="en-US"/>
          </a:p>
        </p:txBody>
      </p:sp>
    </p:spTree>
    <p:extLst>
      <p:ext uri="{BB962C8B-B14F-4D97-AF65-F5344CB8AC3E}">
        <p14:creationId xmlns:p14="http://schemas.microsoft.com/office/powerpoint/2010/main" val="1336682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＜アプリケーション概要（現段階）＞</a:t>
            </a:r>
            <a:endParaRPr kumimoji="1" lang="en-US" altLang="ja-JP" dirty="0" smtClean="0"/>
          </a:p>
          <a:p>
            <a:r>
              <a:rPr kumimoji="1" lang="ja-JP" altLang="en-US" dirty="0" smtClean="0"/>
              <a:t>＜</a:t>
            </a:r>
            <a:r>
              <a:rPr kumimoji="1" lang="en-US" altLang="ja-JP" dirty="0" smtClean="0"/>
              <a:t>common</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本アプリは使用者のパソコンのホームディレクトリに</a:t>
            </a: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というディレクトリを形成する。</a:t>
            </a:r>
          </a:p>
          <a:p>
            <a:pPr marL="171450" indent="-171450">
              <a:buFont typeface="Arial" charset="0"/>
              <a:buChar char="•"/>
            </a:pP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に含まれる要素は</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の設定ファイル・学習を行う場所の</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・学習の履歴を保存する</a:t>
            </a:r>
            <a:r>
              <a:rPr kumimoji="1" lang="mr-IN" altLang="ja-JP" sz="1200" kern="1200" dirty="0" err="1" smtClean="0">
                <a:solidFill>
                  <a:schemeClr val="tx1"/>
                </a:solidFill>
                <a:latin typeface="+mn-lt"/>
                <a:ea typeface="+mn-ea"/>
                <a:cs typeface="+mn-cs"/>
              </a:rPr>
              <a:t>restore</a:t>
            </a:r>
            <a:r>
              <a:rPr kumimoji="1" lang="ja-JP" altLang="mr-IN" sz="1200" kern="1200" dirty="0" smtClean="0">
                <a:solidFill>
                  <a:schemeClr val="tx1"/>
                </a:solidFill>
                <a:latin typeface="+mn-lt"/>
                <a:ea typeface="+mn-ea"/>
                <a:cs typeface="+mn-cs"/>
              </a:rPr>
              <a:t>である。</a:t>
            </a:r>
          </a:p>
          <a:p>
            <a:pPr marL="171450" indent="-171450">
              <a:buFont typeface="Arial" charset="0"/>
              <a:buChar char="•"/>
            </a:pPr>
            <a:r>
              <a:rPr kumimoji="1" lang="ja-JP" altLang="en-US" sz="1200" kern="1200" dirty="0" smtClean="0">
                <a:solidFill>
                  <a:schemeClr val="tx1"/>
                </a:solidFill>
                <a:latin typeface="+mn-lt"/>
                <a:ea typeface="+mn-ea"/>
                <a:cs typeface="+mn-cs"/>
              </a:rPr>
              <a:t>今までの自分の回答コードは</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restore</a:t>
            </a:r>
            <a:r>
              <a:rPr kumimoji="1" lang="ja-JP" altLang="en-US" sz="1200" kern="1200" dirty="0" smtClean="0">
                <a:solidFill>
                  <a:schemeClr val="tx1"/>
                </a:solidFill>
                <a:latin typeface="+mn-lt"/>
                <a:ea typeface="+mn-ea"/>
                <a:cs typeface="+mn-cs"/>
              </a:rPr>
              <a:t>に保存されて行く</a:t>
            </a:r>
            <a:endParaRPr kumimoji="1" lang="en-US" altLang="ja-JP" sz="1200" kern="1200" dirty="0" smtClean="0">
              <a:solidFill>
                <a:schemeClr val="tx1"/>
              </a:solidFill>
              <a:latin typeface="+mn-lt"/>
              <a:ea typeface="+mn-ea"/>
              <a:cs typeface="+mn-cs"/>
            </a:endParaRPr>
          </a:p>
          <a:p>
            <a:pPr marL="0" indent="0">
              <a:buFont typeface="Arial" charset="0"/>
              <a:buNone/>
            </a:pPr>
            <a:r>
              <a:rPr kumimoji="1" lang="ja-JP" altLang="en-US"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emacs_key</a:t>
            </a:r>
            <a:r>
              <a:rPr kumimoji="1" lang="ja-JP" altLang="en-US" sz="1200" kern="1200" dirty="0" smtClean="0">
                <a:solidFill>
                  <a:schemeClr val="tx1"/>
                </a:solidFill>
                <a:latin typeface="+mn-lt"/>
                <a:ea typeface="+mn-ea"/>
                <a:cs typeface="+mn-cs"/>
              </a:rPr>
              <a:t>＞</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のキーバインドの確認</a:t>
            </a:r>
            <a:r>
              <a:rPr kumimoji="1" lang="en-US" altLang="ja-JP" sz="1200" kern="1200" dirty="0" smtClean="0">
                <a:solidFill>
                  <a:schemeClr val="tx1"/>
                </a:solidFill>
                <a:latin typeface="+mn-lt"/>
                <a:ea typeface="+mn-ea"/>
                <a:cs typeface="+mn-cs"/>
              </a:rPr>
              <a:t>: ruby_learner emacs_key</a:t>
            </a:r>
          </a:p>
          <a:p>
            <a:pPr marL="0" indent="0">
              <a:buFont typeface="Arial" charset="0"/>
              <a:buNone/>
            </a:pPr>
            <a:r>
              <a:rPr kumimoji="1" lang="ja-JP" altLang="en-US" dirty="0" smtClean="0"/>
              <a:t>＜</a:t>
            </a:r>
            <a:r>
              <a:rPr kumimoji="1" lang="en-US" altLang="ja-JP" dirty="0" smtClean="0"/>
              <a:t>sequential_check</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任意のドリルの受講</a:t>
            </a:r>
            <a:r>
              <a:rPr kumimoji="1" lang="en-US" altLang="ja-JP" sz="1200" kern="1200" dirty="0" smtClean="0">
                <a:solidFill>
                  <a:schemeClr val="tx1"/>
                </a:solidFill>
                <a:latin typeface="+mn-lt"/>
                <a:ea typeface="+mn-ea"/>
                <a:cs typeface="+mn-cs"/>
              </a:rPr>
              <a:t>: ruby_learner sequential_check section part (section</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part</a:t>
            </a:r>
            <a:r>
              <a:rPr kumimoji="1" lang="ja-JP" altLang="en-US" sz="1200" kern="1200" dirty="0" smtClean="0">
                <a:solidFill>
                  <a:schemeClr val="tx1"/>
                </a:solidFill>
                <a:latin typeface="+mn-lt"/>
                <a:ea typeface="+mn-ea"/>
                <a:cs typeface="+mn-cs"/>
              </a:rPr>
              <a:t>には整数が入る</a:t>
            </a:r>
            <a:r>
              <a:rPr kumimoji="1" lang="en-US" altLang="ja-JP" sz="1200" kern="1200" dirty="0" smtClean="0">
                <a:solidFill>
                  <a:schemeClr val="tx1"/>
                </a:solidFill>
                <a:latin typeface="+mn-lt"/>
                <a:ea typeface="+mn-ea"/>
                <a:cs typeface="+mn-cs"/>
              </a:rPr>
              <a:t>)</a:t>
            </a:r>
          </a:p>
          <a:p>
            <a:pPr marL="171450" indent="-171450">
              <a:buFont typeface="Arial" charset="0"/>
              <a:buChar char="•"/>
            </a:pPr>
            <a:r>
              <a:rPr kumimoji="1" lang="ja-JP" altLang="en-US" sz="1200" kern="1200" dirty="0" smtClean="0">
                <a:solidFill>
                  <a:schemeClr val="tx1"/>
                </a:solidFill>
                <a:latin typeface="+mn-lt"/>
                <a:ea typeface="+mn-ea"/>
                <a:cs typeface="+mn-cs"/>
              </a:rPr>
              <a:t>次のドリルの受講</a:t>
            </a:r>
            <a:r>
              <a:rPr kumimoji="1" lang="en-US" altLang="ja-JP" sz="1200" kern="1200" dirty="0" smtClean="0">
                <a:solidFill>
                  <a:schemeClr val="tx1"/>
                </a:solidFill>
                <a:latin typeface="+mn-lt"/>
                <a:ea typeface="+mn-ea"/>
                <a:cs typeface="+mn-cs"/>
              </a:rPr>
              <a:t>: ruby_learner sequential_check </a:t>
            </a:r>
            <a:r>
              <a:rPr kumimoji="1" lang="mr-IN" altLang="ja-JP"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next</a:t>
            </a:r>
          </a:p>
          <a:p>
            <a:pPr marL="171450" indent="-171450">
              <a:buFont typeface="Arial" charset="0"/>
              <a:buChar char="•"/>
            </a:pPr>
            <a:r>
              <a:rPr kumimoji="1" lang="ja-JP" altLang="en-US" sz="1200" kern="1200" dirty="0" smtClean="0">
                <a:solidFill>
                  <a:schemeClr val="tx1"/>
                </a:solidFill>
                <a:latin typeface="+mn-lt"/>
                <a:ea typeface="+mn-ea"/>
                <a:cs typeface="+mn-cs"/>
              </a:rPr>
              <a:t>ドリルの内訳の確認</a:t>
            </a:r>
            <a:r>
              <a:rPr kumimoji="1" lang="en-US" altLang="ja-JP" sz="1200" kern="1200" dirty="0" smtClean="0">
                <a:solidFill>
                  <a:schemeClr val="tx1"/>
                </a:solidFill>
                <a:latin typeface="+mn-lt"/>
                <a:ea typeface="+mn-ea"/>
                <a:cs typeface="+mn-cs"/>
              </a:rPr>
              <a:t>: ruby_learner sequential_check -drill</a:t>
            </a:r>
            <a:endParaRPr kumimoji="1" lang="en-US" altLang="ja-JP" dirty="0" smtClean="0"/>
          </a:p>
          <a:p>
            <a:pPr marL="171450" indent="-171450">
              <a:buFont typeface="Arial" charset="0"/>
              <a:buChar char="•"/>
            </a:pPr>
            <a:r>
              <a:rPr kumimoji="1" lang="ja-JP" altLang="en-US" dirty="0" smtClean="0"/>
              <a:t>ドリルの体系的な学習を目的とした機能</a:t>
            </a:r>
            <a:endParaRPr kumimoji="1" lang="en-US" altLang="ja-JP" dirty="0" smtClean="0"/>
          </a:p>
          <a:p>
            <a:pPr marL="171450" indent="-171450">
              <a:buFont typeface="Arial" charset="0"/>
              <a:buChar char="•"/>
            </a:pPr>
            <a:r>
              <a:rPr kumimoji="1" lang="ja-JP" altLang="en-US" dirty="0" smtClean="0"/>
              <a:t>ドリルの内容は本研究室の高橋が担当</a:t>
            </a:r>
            <a:endParaRPr kumimoji="1" lang="en-US" altLang="ja-JP" dirty="0" smtClean="0"/>
          </a:p>
          <a:p>
            <a:pPr marL="171450" indent="-171450">
              <a:buFont typeface="Arial" charset="0"/>
              <a:buChar char="•"/>
            </a:pPr>
            <a:r>
              <a:rPr kumimoji="1" lang="ja-JP" altLang="en-US" dirty="0" smtClean="0"/>
              <a:t>学習方法</a:t>
            </a:r>
            <a:endParaRPr kumimoji="1" lang="en-US" altLang="ja-JP" dirty="0" smtClean="0"/>
          </a:p>
          <a:p>
            <a:pPr marL="171450" indent="-171450">
              <a:buFont typeface="Arial" charset="0"/>
              <a:buChar char="•"/>
            </a:pPr>
            <a:r>
              <a:rPr kumimoji="1" lang="ja-JP" altLang="en-US" dirty="0" smtClean="0"/>
              <a:t>手順１</a:t>
            </a:r>
            <a:endParaRPr kumimoji="1" lang="en-US" altLang="ja-JP" dirty="0" smtClean="0"/>
          </a:p>
          <a:p>
            <a:pPr marL="628650" lvl="1" indent="-171450">
              <a:buFont typeface="Arial" charset="0"/>
              <a:buChar char="•"/>
            </a:pPr>
            <a:r>
              <a:rPr kumimoji="1" lang="ja-JP" altLang="en-US" sz="1200" kern="1200" dirty="0" smtClean="0">
                <a:solidFill>
                  <a:schemeClr val="tx1"/>
                </a:solidFill>
                <a:latin typeface="+mn-lt"/>
                <a:ea typeface="+mn-ea"/>
                <a:cs typeface="+mn-cs"/>
              </a:rPr>
              <a:t>任意のコマンドで実行</a:t>
            </a:r>
          </a:p>
          <a:p>
            <a:pPr marL="628650" lvl="1" indent="-171450">
              <a:buFont typeface="Arial" charset="0"/>
              <a:buChar char="•"/>
            </a:pP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手順２</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回答を記入する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ctrl x + ctrl c</a:t>
            </a:r>
            <a:r>
              <a:rPr kumimoji="1" lang="ja-JP" altLang="en-US" sz="1200" kern="1200" dirty="0" smtClean="0">
                <a:solidFill>
                  <a:schemeClr val="tx1"/>
                </a:solidFill>
                <a:latin typeface="+mn-lt"/>
                <a:ea typeface="+mn-ea"/>
                <a:cs typeface="+mn-cs"/>
              </a:rPr>
              <a:t>で</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を保存終了する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手順３</a:t>
            </a:r>
            <a:endParaRPr kumimoji="1" lang="en-US" altLang="ja-JP" dirty="0" smtClean="0"/>
          </a:p>
          <a:p>
            <a:pPr marL="628650" lvl="1" indent="-171450">
              <a:buFont typeface="Arial" charset="0"/>
              <a:buChar char="•"/>
            </a:pPr>
            <a:r>
              <a:rPr kumimoji="1" lang="en-US" altLang="ja-JP" sz="1200" kern="1200" dirty="0" err="1"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不適切な場合は改善を要求される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cotinue</a:t>
            </a:r>
            <a:r>
              <a:rPr kumimoji="1" lang="en-US" altLang="ja-JP" sz="1200" kern="1200" dirty="0" smtClean="0">
                <a:solidFill>
                  <a:schemeClr val="tx1"/>
                </a:solidFill>
                <a:latin typeface="+mn-lt"/>
                <a:ea typeface="+mn-ea"/>
                <a:cs typeface="+mn-cs"/>
              </a:rPr>
              <a:t>, answer, exit</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つを標準入力で打ち込むことで次の画面が変わる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continue...</a:t>
            </a: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answer...</a:t>
            </a:r>
            <a:r>
              <a:rPr kumimoji="1" lang="ja-JP" altLang="en-US" sz="1200" kern="1200" dirty="0" smtClean="0">
                <a:solidFill>
                  <a:schemeClr val="tx1"/>
                </a:solidFill>
                <a:latin typeface="+mn-lt"/>
                <a:ea typeface="+mn-ea"/>
                <a:cs typeface="+mn-cs"/>
              </a:rPr>
              <a:t>問題文とコード記入スペースと解答例が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exit...</a:t>
            </a:r>
            <a:r>
              <a:rPr kumimoji="1" lang="ja-JP" altLang="en-US" sz="1200" kern="1200" dirty="0" smtClean="0">
                <a:solidFill>
                  <a:schemeClr val="tx1"/>
                </a:solidFill>
                <a:latin typeface="+mn-lt"/>
                <a:ea typeface="+mn-ea"/>
                <a:cs typeface="+mn-cs"/>
              </a:rPr>
              <a:t>アプリを終了</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手順４</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のチェックが終了すると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ubocop</a:t>
            </a:r>
            <a:r>
              <a:rPr kumimoji="1" lang="ja-JP" altLang="en-US" sz="1200" kern="1200" dirty="0" smtClean="0">
                <a:solidFill>
                  <a:schemeClr val="tx1"/>
                </a:solidFill>
                <a:latin typeface="+mn-lt"/>
                <a:ea typeface="+mn-ea"/>
                <a:cs typeface="+mn-cs"/>
              </a:rPr>
              <a:t>のチェックも</a:t>
            </a:r>
            <a:r>
              <a:rPr kumimoji="1" lang="en-US" altLang="ja-JP" sz="1200" kern="1200" dirty="0" err="1"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のチェックと同様に始まる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手順５</a:t>
            </a:r>
            <a:endParaRPr kumimoji="1" lang="en-US" altLang="ja-JP" dirty="0" smtClean="0"/>
          </a:p>
          <a:p>
            <a:pPr marL="628650" lvl="1" indent="-171450">
              <a:buFont typeface="Arial" charset="0"/>
              <a:buChar char="•"/>
            </a:pPr>
            <a:r>
              <a:rPr kumimoji="1" lang="en-US" altLang="ja-JP" sz="1200" kern="1200" dirty="0" err="1"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のチェックが終わると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最後に</a:t>
            </a:r>
            <a:r>
              <a:rPr kumimoji="1" lang="en-US" altLang="ja-JP" sz="1200" kern="1200" dirty="0" err="1"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のチェックが行われ、不適切な場合は手順３へと戻る</a:t>
            </a:r>
            <a:endParaRPr kumimoji="1" lang="en-US" altLang="ja-JP" dirty="0" smtClean="0"/>
          </a:p>
          <a:p>
            <a:pPr marL="628650" lvl="1" indent="-171450">
              <a:buFont typeface="Arial" charset="0"/>
              <a:buChar char="•"/>
            </a:pPr>
            <a:endParaRPr kumimoji="1" lang="en-US" altLang="ja-JP" dirty="0" smtClean="0"/>
          </a:p>
          <a:p>
            <a:pPr marL="171450" indent="-171450">
              <a:buFont typeface="Arial" charset="0"/>
              <a:buChar char="•"/>
            </a:pPr>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4</a:t>
            </a:fld>
            <a:endParaRPr kumimoji="1" lang="ja-JP" altLang="en-US"/>
          </a:p>
        </p:txBody>
      </p:sp>
    </p:spTree>
    <p:extLst>
      <p:ext uri="{BB962C8B-B14F-4D97-AF65-F5344CB8AC3E}">
        <p14:creationId xmlns:p14="http://schemas.microsoft.com/office/powerpoint/2010/main" val="189664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1700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230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127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75064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5365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3435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728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46558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730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90943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2217862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134686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smtClean="0"/>
              <a:t/>
            </a:r>
            <a:br>
              <a:rPr lang="en-US" altLang="ja-JP" dirty="0" smtClean="0"/>
            </a:br>
            <a:r>
              <a:rPr lang="en-US" altLang="ja-JP" dirty="0" smtClean="0"/>
              <a:t>ruby_learner</a:t>
            </a:r>
            <a:endParaRPr kumimoji="1" lang="ja-JP" altLang="en-US" dirty="0"/>
          </a:p>
        </p:txBody>
      </p:sp>
      <p:sp>
        <p:nvSpPr>
          <p:cNvPr id="3" name="サブタイトル 2"/>
          <p:cNvSpPr>
            <a:spLocks noGrp="1"/>
          </p:cNvSpPr>
          <p:nvPr>
            <p:ph type="subTitle" idx="1"/>
          </p:nvPr>
        </p:nvSpPr>
        <p:spPr/>
        <p:txBody>
          <a:bodyPr/>
          <a:lstStyle/>
          <a:p>
            <a:r>
              <a:rPr lang="ja-JP" altLang="en-US" dirty="0" smtClean="0"/>
              <a:t>プログラミング言語</a:t>
            </a:r>
            <a:r>
              <a:rPr lang="en-US" altLang="ja-JP" dirty="0" smtClean="0"/>
              <a:t>Ruby</a:t>
            </a:r>
            <a:r>
              <a:rPr lang="ja-JP" altLang="en-US" dirty="0" smtClean="0"/>
              <a:t>の学習支援アプリ</a:t>
            </a:r>
            <a:endParaRPr lang="en-US" altLang="ja-JP" dirty="0" smtClean="0"/>
          </a:p>
          <a:p>
            <a:r>
              <a:rPr kumimoji="1" lang="en-US" altLang="ja-JP" dirty="0" smtClean="0"/>
              <a:t>〜</a:t>
            </a:r>
            <a:r>
              <a:rPr kumimoji="1" lang="ja-JP" altLang="en-US" dirty="0" smtClean="0"/>
              <a:t>学習の効率化を目指すシステム構築</a:t>
            </a:r>
            <a:r>
              <a:rPr kumimoji="1" lang="en-US" altLang="ja-JP" dirty="0" smtClean="0"/>
              <a:t>〜</a:t>
            </a:r>
            <a:endParaRPr kumimoji="1" lang="ja-JP" altLang="en-US" dirty="0"/>
          </a:p>
        </p:txBody>
      </p:sp>
    </p:spTree>
    <p:extLst>
      <p:ext uri="{BB962C8B-B14F-4D97-AF65-F5344CB8AC3E}">
        <p14:creationId xmlns:p14="http://schemas.microsoft.com/office/powerpoint/2010/main" val="92325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574933" y="2329843"/>
            <a:ext cx="4976735" cy="223353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smtClean="0"/>
              <a:t>これからの社会において、</a:t>
            </a:r>
            <a:endParaRPr lang="en-US" altLang="ja-JP" sz="2000" dirty="0"/>
          </a:p>
          <a:p>
            <a:pPr algn="ctr"/>
            <a:r>
              <a:rPr kumimoji="1" lang="ja-JP" altLang="en-US" sz="2000" dirty="0" smtClean="0"/>
              <a:t>プログラミングスキルは必須</a:t>
            </a:r>
            <a:endParaRPr kumimoji="1" lang="ja-JP" altLang="en-US" sz="2000" dirty="0"/>
          </a:p>
        </p:txBody>
      </p:sp>
      <p:sp>
        <p:nvSpPr>
          <p:cNvPr id="7" name="円/楕円 6"/>
          <p:cNvSpPr/>
          <p:nvPr/>
        </p:nvSpPr>
        <p:spPr>
          <a:xfrm>
            <a:off x="256652" y="178207"/>
            <a:ext cx="232347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初等教育のプログラミング学習の導入</a:t>
            </a:r>
            <a:endParaRPr kumimoji="1" lang="ja-JP" altLang="en-US" dirty="0"/>
          </a:p>
        </p:txBody>
      </p:sp>
      <p:sp>
        <p:nvSpPr>
          <p:cNvPr id="8" name="円/楕円 7"/>
          <p:cNvSpPr/>
          <p:nvPr/>
        </p:nvSpPr>
        <p:spPr>
          <a:xfrm>
            <a:off x="256652" y="4796275"/>
            <a:ext cx="232347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社会の</a:t>
            </a:r>
            <a:r>
              <a:rPr lang="en-US" altLang="ja-JP" dirty="0" smtClean="0"/>
              <a:t>IT</a:t>
            </a:r>
            <a:r>
              <a:rPr lang="ja-JP" altLang="en-US" dirty="0" smtClean="0"/>
              <a:t>化</a:t>
            </a:r>
            <a:endParaRPr kumimoji="1" lang="ja-JP" altLang="en-US" dirty="0"/>
          </a:p>
        </p:txBody>
      </p:sp>
      <p:sp>
        <p:nvSpPr>
          <p:cNvPr id="12" name="右矢印 11"/>
          <p:cNvSpPr/>
          <p:nvPr/>
        </p:nvSpPr>
        <p:spPr>
          <a:xfrm rot="18764264">
            <a:off x="2198403" y="4730396"/>
            <a:ext cx="563695" cy="248885"/>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668100" y="3147930"/>
            <a:ext cx="1184223" cy="479688"/>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6968755" y="1424064"/>
            <a:ext cx="5156616" cy="39124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charset="0"/>
              <a:buChar char="•"/>
            </a:pPr>
            <a:r>
              <a:rPr kumimoji="1" lang="ja-JP" altLang="en-US" dirty="0" smtClean="0"/>
              <a:t>開発環境に近い状況での言語学習</a:t>
            </a:r>
            <a:endParaRPr kumimoji="1" lang="en-US" altLang="ja-JP" dirty="0" smtClean="0"/>
          </a:p>
          <a:p>
            <a:pPr marL="285750" indent="-285750">
              <a:buFont typeface="Arial" charset="0"/>
              <a:buChar char="•"/>
            </a:pPr>
            <a:r>
              <a:rPr kumimoji="1" lang="ja-JP" altLang="en-US" dirty="0" smtClean="0"/>
              <a:t>使用者の柔軟な発想を尊重</a:t>
            </a:r>
            <a:endParaRPr kumimoji="1" lang="en-US" altLang="ja-JP" dirty="0" smtClean="0"/>
          </a:p>
          <a:p>
            <a:pPr marL="285750" indent="-285750">
              <a:buFont typeface="Arial" charset="0"/>
              <a:buChar char="•"/>
            </a:pPr>
            <a:r>
              <a:rPr kumimoji="1" lang="ja-JP" altLang="en-US" dirty="0" smtClean="0"/>
              <a:t>適切なコーディングの為の指摘</a:t>
            </a:r>
            <a:endParaRPr kumimoji="1" lang="en-US" altLang="ja-JP" dirty="0" smtClean="0"/>
          </a:p>
          <a:p>
            <a:pPr marL="285750" indent="-285750">
              <a:buFont typeface="Arial" charset="0"/>
              <a:buChar char="•"/>
            </a:pPr>
            <a:r>
              <a:rPr kumimoji="1" lang="ja-JP" altLang="en-US" dirty="0" smtClean="0"/>
              <a:t>学習後のスムーズな開発環境の構築</a:t>
            </a:r>
            <a:endParaRPr kumimoji="1" lang="ja-JP" altLang="en-US" dirty="0"/>
          </a:p>
        </p:txBody>
      </p:sp>
      <p:sp>
        <p:nvSpPr>
          <p:cNvPr id="17" name="テキスト ボックス 16"/>
          <p:cNvSpPr txBox="1"/>
          <p:nvPr/>
        </p:nvSpPr>
        <p:spPr>
          <a:xfrm>
            <a:off x="7984451" y="704377"/>
            <a:ext cx="3125224" cy="584775"/>
          </a:xfrm>
          <a:prstGeom prst="rect">
            <a:avLst/>
          </a:prstGeom>
          <a:noFill/>
        </p:spPr>
        <p:txBody>
          <a:bodyPr wrap="square" rtlCol="0">
            <a:spAutoFit/>
          </a:bodyPr>
          <a:lstStyle/>
          <a:p>
            <a:pPr algn="ctr"/>
            <a:r>
              <a:rPr lang="en-US" altLang="ja-JP" sz="3200" dirty="0"/>
              <a:t>r</a:t>
            </a:r>
            <a:r>
              <a:rPr kumimoji="1" lang="en-US" altLang="ja-JP" sz="3200" dirty="0" smtClean="0"/>
              <a:t>uby_learner</a:t>
            </a:r>
            <a:endParaRPr kumimoji="1" lang="ja-JP" altLang="en-US" sz="3200" dirty="0"/>
          </a:p>
        </p:txBody>
      </p:sp>
      <p:sp>
        <p:nvSpPr>
          <p:cNvPr id="18" name="右矢印 17"/>
          <p:cNvSpPr/>
          <p:nvPr/>
        </p:nvSpPr>
        <p:spPr>
          <a:xfrm rot="2822028">
            <a:off x="2209146" y="1938446"/>
            <a:ext cx="541301" cy="22996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603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14109" y="921726"/>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1073459"/>
            <a:ext cx="2350047" cy="1354664"/>
          </a:xfrm>
          <a:prstGeom prst="rect">
            <a:avLst/>
          </a:prstGeom>
        </p:spPr>
      </p:pic>
      <p:sp>
        <p:nvSpPr>
          <p:cNvPr id="11" name="テキスト ボックス 10"/>
          <p:cNvSpPr txBox="1"/>
          <p:nvPr/>
        </p:nvSpPr>
        <p:spPr>
          <a:xfrm>
            <a:off x="722909" y="511256"/>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12" name="正方形/長方形 11"/>
          <p:cNvSpPr/>
          <p:nvPr/>
        </p:nvSpPr>
        <p:spPr>
          <a:xfrm>
            <a:off x="3523091" y="859757"/>
            <a:ext cx="2189975" cy="1817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Rspec-check</a:t>
            </a:r>
            <a:endParaRPr kumimoji="1" lang="ja-JP" altLang="en-US" sz="2800" dirty="0"/>
          </a:p>
        </p:txBody>
      </p:sp>
      <p:sp>
        <p:nvSpPr>
          <p:cNvPr id="13" name="右矢印 12"/>
          <p:cNvSpPr/>
          <p:nvPr/>
        </p:nvSpPr>
        <p:spPr>
          <a:xfrm>
            <a:off x="2958606" y="1601591"/>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6351493" y="805592"/>
            <a:ext cx="2318124" cy="1880373"/>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期待される振る舞いを実装したコード</a:t>
            </a:r>
            <a:endParaRPr lang="ja-JP" altLang="en-US" dirty="0">
              <a:solidFill>
                <a:schemeClr val="tx1"/>
              </a:solidFill>
            </a:endParaRPr>
          </a:p>
        </p:txBody>
      </p:sp>
      <p:sp>
        <p:nvSpPr>
          <p:cNvPr id="20" name="正方形/長方形 19"/>
          <p:cNvSpPr/>
          <p:nvPr/>
        </p:nvSpPr>
        <p:spPr>
          <a:xfrm>
            <a:off x="3498542" y="4236004"/>
            <a:ext cx="2273112" cy="1924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Rubocop-check</a:t>
            </a:r>
            <a:endParaRPr kumimoji="1" lang="ja-JP" altLang="en-US" sz="2800" dirty="0"/>
          </a:p>
        </p:txBody>
      </p:sp>
      <p:sp>
        <p:nvSpPr>
          <p:cNvPr id="23" name="円/楕円 22"/>
          <p:cNvSpPr/>
          <p:nvPr/>
        </p:nvSpPr>
        <p:spPr>
          <a:xfrm>
            <a:off x="6385532" y="4265090"/>
            <a:ext cx="2284085" cy="1790727"/>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設定より規約を遵守した</a:t>
            </a:r>
            <a:r>
              <a:rPr lang="ja-JP" altLang="en-US" dirty="0" smtClean="0">
                <a:solidFill>
                  <a:schemeClr val="tx1"/>
                </a:solidFill>
              </a:rPr>
              <a:t>コード</a:t>
            </a:r>
            <a:endParaRPr lang="ja-JP" altLang="en-US" dirty="0">
              <a:solidFill>
                <a:schemeClr val="tx1"/>
              </a:solidFill>
            </a:endParaRPr>
          </a:p>
        </p:txBody>
      </p:sp>
      <p:sp>
        <p:nvSpPr>
          <p:cNvPr id="24" name="正方形/長方形 23"/>
          <p:cNvSpPr/>
          <p:nvPr/>
        </p:nvSpPr>
        <p:spPr>
          <a:xfrm>
            <a:off x="214109" y="4397619"/>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4549352"/>
            <a:ext cx="2350047" cy="1354664"/>
          </a:xfrm>
          <a:prstGeom prst="rect">
            <a:avLst/>
          </a:prstGeom>
        </p:spPr>
      </p:pic>
      <p:sp>
        <p:nvSpPr>
          <p:cNvPr id="26" name="テキスト ボックス 25"/>
          <p:cNvSpPr txBox="1"/>
          <p:nvPr/>
        </p:nvSpPr>
        <p:spPr>
          <a:xfrm>
            <a:off x="722909" y="3987149"/>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28" name="十字形 27"/>
          <p:cNvSpPr/>
          <p:nvPr/>
        </p:nvSpPr>
        <p:spPr>
          <a:xfrm>
            <a:off x="7176447" y="3141419"/>
            <a:ext cx="668215" cy="668216"/>
          </a:xfrm>
          <a:prstGeom prst="plus">
            <a:avLst>
              <a:gd name="adj" fmla="val 41216"/>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9520683" y="2540429"/>
            <a:ext cx="2532289" cy="1919119"/>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適切なコード</a:t>
            </a:r>
            <a:endParaRPr kumimoji="1" lang="ja-JP" altLang="en-US" dirty="0">
              <a:solidFill>
                <a:schemeClr val="tx1"/>
              </a:solidFill>
            </a:endParaRPr>
          </a:p>
        </p:txBody>
      </p:sp>
      <p:sp>
        <p:nvSpPr>
          <p:cNvPr id="33" name="右中かっこ 32"/>
          <p:cNvSpPr/>
          <p:nvPr/>
        </p:nvSpPr>
        <p:spPr>
          <a:xfrm>
            <a:off x="8753150" y="511256"/>
            <a:ext cx="684000" cy="5977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右矢印 33"/>
          <p:cNvSpPr/>
          <p:nvPr/>
        </p:nvSpPr>
        <p:spPr>
          <a:xfrm>
            <a:off x="5786612" y="1619405"/>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右矢印 34"/>
          <p:cNvSpPr/>
          <p:nvPr/>
        </p:nvSpPr>
        <p:spPr>
          <a:xfrm>
            <a:off x="295092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右矢印 35"/>
          <p:cNvSpPr/>
          <p:nvPr/>
        </p:nvSpPr>
        <p:spPr>
          <a:xfrm>
            <a:off x="583791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23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p:cNvSpPr/>
          <p:nvPr/>
        </p:nvSpPr>
        <p:spPr>
          <a:xfrm>
            <a:off x="4607157" y="92240"/>
            <a:ext cx="5222643" cy="11695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0337" y="615461"/>
            <a:ext cx="4149969" cy="6242539"/>
          </a:xfrm>
          <a:prstGeom prst="ellips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97875" y="1969476"/>
            <a:ext cx="3094892" cy="3534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カード 8"/>
          <p:cNvSpPr/>
          <p:nvPr/>
        </p:nvSpPr>
        <p:spPr>
          <a:xfrm>
            <a:off x="781934" y="2488221"/>
            <a:ext cx="2726771" cy="2497017"/>
          </a:xfrm>
          <a:prstGeom prst="flowChartPunchedCar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lang="en-US" altLang="ja-JP" dirty="0" smtClean="0">
                <a:solidFill>
                  <a:schemeClr val="tx1"/>
                </a:solidFill>
              </a:rPr>
              <a:t>ruby_learner</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Emacs</a:t>
            </a:r>
            <a:r>
              <a:rPr lang="ja-JP" altLang="en-US" dirty="0" smtClean="0">
                <a:solidFill>
                  <a:schemeClr val="tx1"/>
                </a:solidFill>
              </a:rPr>
              <a:t>設定ファイル</a:t>
            </a: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Workshop</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restore</a:t>
            </a:r>
          </a:p>
        </p:txBody>
      </p:sp>
      <p:sp>
        <p:nvSpPr>
          <p:cNvPr id="12" name="テキスト ボックス 11"/>
          <p:cNvSpPr txBox="1"/>
          <p:nvPr/>
        </p:nvSpPr>
        <p:spPr>
          <a:xfrm>
            <a:off x="1046300" y="2118889"/>
            <a:ext cx="2198038" cy="369332"/>
          </a:xfrm>
          <a:prstGeom prst="rect">
            <a:avLst/>
          </a:prstGeom>
          <a:noFill/>
        </p:spPr>
        <p:txBody>
          <a:bodyPr wrap="none" rtlCol="0">
            <a:spAutoFit/>
          </a:bodyPr>
          <a:lstStyle/>
          <a:p>
            <a:r>
              <a:rPr kumimoji="1" lang="en-US" altLang="ja-JP" dirty="0" smtClean="0">
                <a:solidFill>
                  <a:schemeClr val="bg1"/>
                </a:solidFill>
              </a:rPr>
              <a:t>Home</a:t>
            </a:r>
            <a:r>
              <a:rPr kumimoji="1" lang="ja-JP" altLang="en-US" dirty="0" smtClean="0">
                <a:solidFill>
                  <a:schemeClr val="bg1"/>
                </a:solidFill>
              </a:rPr>
              <a:t>ディレクトリ</a:t>
            </a:r>
            <a:endParaRPr kumimoji="1" lang="ja-JP" altLang="en-US" dirty="0">
              <a:solidFill>
                <a:schemeClr val="bg1"/>
              </a:solidFill>
            </a:endParaRPr>
          </a:p>
        </p:txBody>
      </p:sp>
      <p:sp>
        <p:nvSpPr>
          <p:cNvPr id="14" name="テキスト ボックス 13"/>
          <p:cNvSpPr txBox="1"/>
          <p:nvPr/>
        </p:nvSpPr>
        <p:spPr>
          <a:xfrm>
            <a:off x="1155304" y="92240"/>
            <a:ext cx="1980029" cy="523220"/>
          </a:xfrm>
          <a:prstGeom prst="rect">
            <a:avLst/>
          </a:prstGeom>
          <a:noFill/>
        </p:spPr>
        <p:txBody>
          <a:bodyPr wrap="none" rtlCol="0">
            <a:spAutoFit/>
          </a:bodyPr>
          <a:lstStyle/>
          <a:p>
            <a:r>
              <a:rPr kumimoji="1" lang="ja-JP" altLang="en-US" sz="2800" smtClean="0"/>
              <a:t>初回起動時</a:t>
            </a:r>
            <a:endParaRPr kumimoji="1" lang="ja-JP" altLang="en-US" sz="2800" dirty="0"/>
          </a:p>
        </p:txBody>
      </p:sp>
      <p:cxnSp>
        <p:nvCxnSpPr>
          <p:cNvPr id="16" name="直線コネクタ 15"/>
          <p:cNvCxnSpPr/>
          <p:nvPr/>
        </p:nvCxnSpPr>
        <p:spPr>
          <a:xfrm>
            <a:off x="4413731" y="0"/>
            <a:ext cx="0" cy="6858000"/>
          </a:xfrm>
          <a:prstGeom prst="line">
            <a:avLst/>
          </a:prstGeom>
          <a:ln w="203200" cmpd="tri">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607157" y="210957"/>
            <a:ext cx="2089033" cy="369332"/>
          </a:xfrm>
          <a:prstGeom prst="rect">
            <a:avLst/>
          </a:prstGeom>
          <a:noFill/>
        </p:spPr>
        <p:txBody>
          <a:bodyPr wrap="none" rtlCol="0">
            <a:spAutoFit/>
          </a:bodyPr>
          <a:lstStyle/>
          <a:p>
            <a:r>
              <a:rPr lang="en-US" altLang="ja-JP" dirty="0" smtClean="0"/>
              <a:t>Mode: emacs_key</a:t>
            </a:r>
            <a:endParaRPr kumimoji="1" lang="ja-JP" altLang="en-US" dirty="0"/>
          </a:p>
        </p:txBody>
      </p:sp>
      <p:sp>
        <p:nvSpPr>
          <p:cNvPr id="20" name="テキスト ボックス 19"/>
          <p:cNvSpPr txBox="1"/>
          <p:nvPr/>
        </p:nvSpPr>
        <p:spPr>
          <a:xfrm>
            <a:off x="4888523" y="615460"/>
            <a:ext cx="4251485" cy="646331"/>
          </a:xfrm>
          <a:prstGeom prst="rect">
            <a:avLst/>
          </a:prstGeom>
          <a:noFill/>
        </p:spPr>
        <p:txBody>
          <a:bodyPr wrap="none" rtlCol="0">
            <a:spAutoFit/>
          </a:bodyPr>
          <a:lstStyle/>
          <a:p>
            <a:r>
              <a:rPr lang="en-US" altLang="ja-JP" dirty="0" smtClean="0"/>
              <a:t>Command: ruby_learner emacs_key</a:t>
            </a:r>
          </a:p>
          <a:p>
            <a:r>
              <a:rPr kumimoji="1" lang="en-US" altLang="ja-JP" dirty="0" smtClean="0"/>
              <a:t>Function: emacs</a:t>
            </a:r>
            <a:r>
              <a:rPr kumimoji="1" lang="ja-JP" altLang="en-US" dirty="0" smtClean="0"/>
              <a:t>のキーバインドの表示</a:t>
            </a:r>
            <a:endParaRPr kumimoji="1" lang="ja-JP" altLang="en-US" dirty="0"/>
          </a:p>
        </p:txBody>
      </p:sp>
      <p:sp>
        <p:nvSpPr>
          <p:cNvPr id="22" name="角丸四角形 21"/>
          <p:cNvSpPr/>
          <p:nvPr/>
        </p:nvSpPr>
        <p:spPr>
          <a:xfrm>
            <a:off x="4601860" y="1384700"/>
            <a:ext cx="7590140" cy="529745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4747844" y="1657329"/>
            <a:ext cx="2763898" cy="369332"/>
          </a:xfrm>
          <a:prstGeom prst="rect">
            <a:avLst/>
          </a:prstGeom>
          <a:noFill/>
        </p:spPr>
        <p:txBody>
          <a:bodyPr wrap="none" rtlCol="0">
            <a:spAutoFit/>
          </a:bodyPr>
          <a:lstStyle/>
          <a:p>
            <a:r>
              <a:rPr lang="en-US" altLang="ja-JP" dirty="0" smtClean="0"/>
              <a:t>Mode: sequential_check</a:t>
            </a:r>
            <a:endParaRPr kumimoji="1" lang="ja-JP" altLang="en-US" dirty="0"/>
          </a:p>
        </p:txBody>
      </p:sp>
      <p:sp>
        <p:nvSpPr>
          <p:cNvPr id="25" name="テキスト ボックス 24"/>
          <p:cNvSpPr txBox="1"/>
          <p:nvPr/>
        </p:nvSpPr>
        <p:spPr>
          <a:xfrm>
            <a:off x="4888523" y="2118889"/>
            <a:ext cx="6032421" cy="923330"/>
          </a:xfrm>
          <a:prstGeom prst="rect">
            <a:avLst/>
          </a:prstGeom>
          <a:noFill/>
        </p:spPr>
        <p:txBody>
          <a:bodyPr wrap="none" rtlCol="0">
            <a:spAutoFit/>
          </a:bodyPr>
          <a:lstStyle/>
          <a:p>
            <a:r>
              <a:rPr lang="en-US" altLang="ja-JP" dirty="0" smtClean="0"/>
              <a:t>Command: ruby_learner </a:t>
            </a:r>
            <a:r>
              <a:rPr lang="en-US" altLang="ja-JP" dirty="0"/>
              <a:t>sequential_check section part </a:t>
            </a:r>
            <a:endParaRPr lang="en-US" altLang="ja-JP" dirty="0" smtClean="0"/>
          </a:p>
          <a:p>
            <a:r>
              <a:rPr lang="en-US" altLang="ja-JP" dirty="0"/>
              <a:t>	</a:t>
            </a:r>
            <a:r>
              <a:rPr lang="en-US" altLang="ja-JP" dirty="0" smtClean="0"/>
              <a:t>(</a:t>
            </a:r>
            <a:r>
              <a:rPr lang="en-US" altLang="ja-JP" dirty="0"/>
              <a:t>section</a:t>
            </a:r>
            <a:r>
              <a:rPr lang="ja-JP" altLang="en-US" dirty="0"/>
              <a:t>と</a:t>
            </a:r>
            <a:r>
              <a:rPr lang="en-US" altLang="ja-JP" dirty="0"/>
              <a:t>part</a:t>
            </a:r>
            <a:r>
              <a:rPr lang="ja-JP" altLang="en-US" dirty="0"/>
              <a:t>には整数が入る</a:t>
            </a:r>
            <a:r>
              <a:rPr lang="en-US" altLang="ja-JP" dirty="0"/>
              <a:t>)</a:t>
            </a:r>
          </a:p>
          <a:p>
            <a:r>
              <a:rPr kumimoji="1" lang="en-US" altLang="ja-JP" dirty="0" smtClean="0"/>
              <a:t>Function: </a:t>
            </a:r>
            <a:r>
              <a:rPr kumimoji="1" lang="ja-JP" altLang="en-US" dirty="0" smtClean="0"/>
              <a:t>体系的なドリルの学習</a:t>
            </a:r>
            <a:endParaRPr kumimoji="1" lang="ja-JP" altLang="en-US" dirty="0"/>
          </a:p>
        </p:txBody>
      </p:sp>
      <p:sp>
        <p:nvSpPr>
          <p:cNvPr id="26" name="円/楕円 25"/>
          <p:cNvSpPr/>
          <p:nvPr/>
        </p:nvSpPr>
        <p:spPr>
          <a:xfrm>
            <a:off x="4645356"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コードの回答</a:t>
            </a:r>
            <a:endParaRPr kumimoji="1" lang="ja-JP" altLang="en-US" dirty="0">
              <a:solidFill>
                <a:schemeClr val="tx1"/>
              </a:solidFill>
            </a:endParaRPr>
          </a:p>
        </p:txBody>
      </p:sp>
      <p:sp>
        <p:nvSpPr>
          <p:cNvPr id="27" name="円/楕円 26"/>
          <p:cNvSpPr/>
          <p:nvPr/>
        </p:nvSpPr>
        <p:spPr>
          <a:xfrm>
            <a:off x="7409254"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Rspec-check</a:t>
            </a:r>
          </a:p>
          <a:p>
            <a:pPr algn="ctr"/>
            <a:r>
              <a:rPr lang="en-US" altLang="ja-JP" dirty="0" smtClean="0">
                <a:solidFill>
                  <a:schemeClr val="tx1"/>
                </a:solidFill>
              </a:rPr>
              <a:t>Loop</a:t>
            </a:r>
            <a:endParaRPr kumimoji="1" lang="ja-JP" altLang="en-US" dirty="0">
              <a:solidFill>
                <a:schemeClr val="tx1"/>
              </a:solidFill>
            </a:endParaRPr>
          </a:p>
        </p:txBody>
      </p:sp>
      <p:sp>
        <p:nvSpPr>
          <p:cNvPr id="28" name="円/楕円 27"/>
          <p:cNvSpPr/>
          <p:nvPr/>
        </p:nvSpPr>
        <p:spPr>
          <a:xfrm>
            <a:off x="6025476" y="5009186"/>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Rubocop-check</a:t>
            </a:r>
          </a:p>
          <a:p>
            <a:pPr algn="ctr"/>
            <a:r>
              <a:rPr lang="en-US" altLang="ja-JP" dirty="0" smtClean="0">
                <a:solidFill>
                  <a:schemeClr val="tx1"/>
                </a:solidFill>
              </a:rPr>
              <a:t>Loop</a:t>
            </a:r>
            <a:endParaRPr kumimoji="1" lang="ja-JP" altLang="en-US" dirty="0">
              <a:solidFill>
                <a:schemeClr val="tx1"/>
              </a:solidFill>
            </a:endParaRPr>
          </a:p>
        </p:txBody>
      </p:sp>
      <p:sp>
        <p:nvSpPr>
          <p:cNvPr id="29" name="右矢印 28"/>
          <p:cNvSpPr/>
          <p:nvPr/>
        </p:nvSpPr>
        <p:spPr>
          <a:xfrm>
            <a:off x="6496809" y="3824698"/>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rot="7864291">
            <a:off x="7397676" y="4859463"/>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rot="13553176">
            <a:off x="5528998" y="4859461"/>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中かっこ 32"/>
          <p:cNvSpPr/>
          <p:nvPr/>
        </p:nvSpPr>
        <p:spPr>
          <a:xfrm>
            <a:off x="8856334" y="3165128"/>
            <a:ext cx="475360" cy="3430847"/>
          </a:xfrm>
          <a:prstGeom prst="rightBrace">
            <a:avLst>
              <a:gd name="adj1" fmla="val 67792"/>
              <a:gd name="adj2" fmla="val 50513"/>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9406693" y="3864888"/>
            <a:ext cx="2828803" cy="2031325"/>
          </a:xfrm>
          <a:prstGeom prst="rect">
            <a:avLst/>
          </a:prstGeom>
          <a:noFill/>
        </p:spPr>
        <p:txBody>
          <a:bodyPr wrap="square" rtlCol="0">
            <a:spAutoFit/>
          </a:bodyPr>
          <a:lstStyle/>
          <a:p>
            <a:r>
              <a:rPr kumimoji="1" lang="en-US" altLang="ja-JP" dirty="0" smtClean="0"/>
              <a:t>&lt;</a:t>
            </a:r>
            <a:r>
              <a:rPr kumimoji="1" lang="ja-JP" altLang="en-US" dirty="0" smtClean="0"/>
              <a:t>学習中のモード選択肢</a:t>
            </a:r>
            <a:r>
              <a:rPr lang="en-US" altLang="ja-JP" dirty="0" smtClean="0"/>
              <a:t>&gt;</a:t>
            </a:r>
          </a:p>
          <a:p>
            <a:pPr marL="285750" indent="-285750">
              <a:buFont typeface="Arial" charset="0"/>
              <a:buChar char="•"/>
            </a:pPr>
            <a:r>
              <a:rPr lang="en-US" altLang="ja-JP" dirty="0" smtClean="0"/>
              <a:t>a</a:t>
            </a:r>
            <a:r>
              <a:rPr kumimoji="1" lang="en-US" altLang="ja-JP" dirty="0" smtClean="0"/>
              <a:t>nswer</a:t>
            </a:r>
          </a:p>
          <a:p>
            <a:pPr marL="742950" lvl="1" indent="-285750">
              <a:buFont typeface="Arial" charset="0"/>
              <a:buChar char="•"/>
            </a:pPr>
            <a:r>
              <a:rPr lang="ja-JP" altLang="en-US" dirty="0" smtClean="0"/>
              <a:t>解答例確認</a:t>
            </a:r>
            <a:endParaRPr kumimoji="1" lang="en-US" altLang="ja-JP" dirty="0" smtClean="0"/>
          </a:p>
          <a:p>
            <a:pPr marL="285750" indent="-285750">
              <a:buFont typeface="Arial" charset="0"/>
              <a:buChar char="•"/>
            </a:pPr>
            <a:r>
              <a:rPr lang="en-US" altLang="ja-JP" dirty="0"/>
              <a:t>c</a:t>
            </a:r>
            <a:r>
              <a:rPr lang="en-US" altLang="ja-JP" dirty="0" smtClean="0"/>
              <a:t>ontinue</a:t>
            </a:r>
          </a:p>
          <a:p>
            <a:pPr marL="742950" lvl="1" indent="-285750">
              <a:buFont typeface="Arial" charset="0"/>
              <a:buChar char="•"/>
            </a:pPr>
            <a:r>
              <a:rPr lang="ja-JP" altLang="en-US" dirty="0" smtClean="0"/>
              <a:t>作業続行</a:t>
            </a:r>
            <a:endParaRPr lang="en-US" altLang="ja-JP" dirty="0" smtClean="0"/>
          </a:p>
          <a:p>
            <a:pPr marL="285750" indent="-285750">
              <a:buFont typeface="Arial" charset="0"/>
              <a:buChar char="•"/>
            </a:pPr>
            <a:r>
              <a:rPr lang="en-US" altLang="ja-JP" dirty="0"/>
              <a:t>e</a:t>
            </a:r>
            <a:r>
              <a:rPr kumimoji="1" lang="en-US" altLang="ja-JP" dirty="0" smtClean="0"/>
              <a:t>xit</a:t>
            </a:r>
          </a:p>
          <a:p>
            <a:pPr marL="742950" lvl="1" indent="-285750">
              <a:buFont typeface="Arial" charset="0"/>
              <a:buChar char="•"/>
            </a:pPr>
            <a:r>
              <a:rPr kumimoji="1" lang="ja-JP" altLang="en-US" dirty="0" smtClean="0"/>
              <a:t>作業中止</a:t>
            </a:r>
            <a:endParaRPr kumimoji="1" lang="ja-JP" altLang="en-US" dirty="0"/>
          </a:p>
        </p:txBody>
      </p:sp>
    </p:spTree>
    <p:extLst>
      <p:ext uri="{BB962C8B-B14F-4D97-AF65-F5344CB8AC3E}">
        <p14:creationId xmlns:p14="http://schemas.microsoft.com/office/powerpoint/2010/main" val="99783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追加機能（予定）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進捗状況の</a:t>
            </a:r>
            <a:r>
              <a:rPr lang="ja-JP" altLang="en-US" dirty="0" smtClean="0"/>
              <a:t>管理（個人・チーム）</a:t>
            </a:r>
            <a:endParaRPr lang="en-US" altLang="ja-JP" dirty="0" smtClean="0"/>
          </a:p>
          <a:p>
            <a:r>
              <a:rPr kumimoji="1" lang="ja-JP" altLang="en-US" dirty="0" smtClean="0"/>
              <a:t>体系的なドリル学習後の実戦練習（システム構築練習）</a:t>
            </a:r>
            <a:endParaRPr kumimoji="1" lang="en-US" altLang="ja-JP" dirty="0" smtClean="0"/>
          </a:p>
          <a:p>
            <a:r>
              <a:rPr kumimoji="1" lang="ja-JP" altLang="en-US" dirty="0" smtClean="0"/>
              <a:t>現在の</a:t>
            </a:r>
            <a:r>
              <a:rPr kumimoji="1" lang="en-US" altLang="ja-JP" dirty="0" smtClean="0"/>
              <a:t>emacs</a:t>
            </a:r>
            <a:r>
              <a:rPr kumimoji="1" lang="ja-JP" altLang="en-US" dirty="0" smtClean="0"/>
              <a:t>対応を</a:t>
            </a:r>
            <a:r>
              <a:rPr kumimoji="1" lang="en-US" altLang="ja-JP" dirty="0" smtClean="0"/>
              <a:t>vi</a:t>
            </a:r>
            <a:r>
              <a:rPr kumimoji="1" lang="ja-JP" altLang="en-US" dirty="0" smtClean="0"/>
              <a:t>対応にもする</a:t>
            </a:r>
            <a:endParaRPr kumimoji="1" lang="en-US" altLang="ja-JP" dirty="0" smtClean="0"/>
          </a:p>
          <a:p>
            <a:r>
              <a:rPr lang="ja-JP" altLang="en-US" dirty="0" smtClean="0"/>
              <a:t>その後の環境構築の手引き（自動化）</a:t>
            </a:r>
            <a:endParaRPr lang="en-US" altLang="ja-JP" dirty="0" smtClean="0"/>
          </a:p>
          <a:p>
            <a:r>
              <a:rPr kumimoji="1" lang="en-US" altLang="ja-JP" dirty="0" smtClean="0"/>
              <a:t>Windows</a:t>
            </a:r>
            <a:r>
              <a:rPr kumimoji="1" lang="ja-JP" altLang="en-US" dirty="0" smtClean="0"/>
              <a:t>へ対応を検討（</a:t>
            </a:r>
            <a:r>
              <a:rPr kumimoji="1" lang="en-US" altLang="ja-JP" dirty="0" smtClean="0"/>
              <a:t>VS Code</a:t>
            </a:r>
            <a:r>
              <a:rPr kumimoji="1" lang="ja-JP" altLang="en-US" dirty="0" smtClean="0"/>
              <a:t>？）</a:t>
            </a:r>
            <a:endParaRPr kumimoji="1" lang="ja-JP" altLang="en-US" dirty="0"/>
          </a:p>
        </p:txBody>
      </p:sp>
    </p:spTree>
    <p:extLst>
      <p:ext uri="{BB962C8B-B14F-4D97-AF65-F5344CB8AC3E}">
        <p14:creationId xmlns:p14="http://schemas.microsoft.com/office/powerpoint/2010/main" val="1850171511"/>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820</Words>
  <Application>Microsoft Macintosh PowerPoint</Application>
  <PresentationFormat>ワイド画面</PresentationFormat>
  <Paragraphs>103</Paragraphs>
  <Slides>5</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Mangal</vt:lpstr>
      <vt:lpstr>Yu Gothic</vt:lpstr>
      <vt:lpstr>Yu Gothic Light</vt:lpstr>
      <vt:lpstr>Arial</vt:lpstr>
      <vt:lpstr>ホワイト</vt:lpstr>
      <vt:lpstr> ruby_learner</vt:lpstr>
      <vt:lpstr>PowerPoint プレゼンテーション</vt:lpstr>
      <vt:lpstr>PowerPoint プレゼンテーション</vt:lpstr>
      <vt:lpstr>PowerPoint プレゼンテーション</vt:lpstr>
      <vt:lpstr>追加機能（予定）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ruby_learner</dc:title>
  <dc:creator>Microsoft Office ユーザー</dc:creator>
  <cp:lastModifiedBy>Microsoft Office ユーザー</cp:lastModifiedBy>
  <cp:revision>18</cp:revision>
  <dcterms:created xsi:type="dcterms:W3CDTF">2018-08-29T01:11:43Z</dcterms:created>
  <dcterms:modified xsi:type="dcterms:W3CDTF">2018-08-29T03:41:04Z</dcterms:modified>
</cp:coreProperties>
</file>