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2" r:id="rId4"/>
    <p:sldId id="261" r:id="rId5"/>
    <p:sldId id="260" r:id="rId6"/>
    <p:sldId id="263" r:id="rId7"/>
    <p:sldId id="259" r:id="rId8"/>
    <p:sldId id="25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6"/>
    <p:restoredTop sz="68544"/>
  </p:normalViewPr>
  <p:slideViewPr>
    <p:cSldViewPr snapToGrid="0" snapToObjects="1">
      <p:cViewPr>
        <p:scale>
          <a:sx n="67" d="100"/>
          <a:sy n="67" d="100"/>
        </p:scale>
        <p:origin x="222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B19D2-044D-3045-8A5A-C7FFAF434001}" type="datetimeFigureOut">
              <a:rPr kumimoji="1" lang="ja-JP" altLang="en-US" smtClean="0"/>
              <a:t>2018/12/5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0EDE-4A65-E54E-9E9B-29D200A24158}" type="slidenum">
              <a:rPr kumimoji="1" lang="ja-JP" altLang="en-US" smtClean="0"/>
              <a:t>‹#›</a:t>
            </a:fld>
            <a:endParaRPr kumimoji="1" lang="ja-JP" altLang="en-US"/>
          </a:p>
        </p:txBody>
      </p:sp>
    </p:spTree>
    <p:extLst>
      <p:ext uri="{BB962C8B-B14F-4D97-AF65-F5344CB8AC3E}">
        <p14:creationId xmlns:p14="http://schemas.microsoft.com/office/powerpoint/2010/main" val="1007257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＜背景＞</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ja-JP" altLang="en-US" dirty="0" smtClean="0"/>
              <a:t>初等教育の言語学習カリキュラム実施から分かるように、これからの社会においてプログラミング能力は必須のスキルになりつつある。</a:t>
            </a:r>
            <a:endParaRPr kumimoji="1"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その為、誰もが容易に効率的に言語学習ができる環境の構築が必要となる。</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本研究では、効率的な言語学習を行えるようなシステムの構築を目指す。</a:t>
            </a:r>
            <a:endParaRPr lang="en-US" altLang="ja-JP" dirty="0" smtClean="0"/>
          </a:p>
          <a:p>
            <a:r>
              <a:rPr lang="ja-JP" altLang="en-US" dirty="0" smtClean="0"/>
              <a:t>＜目的＞</a:t>
            </a:r>
            <a:endParaRPr lang="en-US" altLang="ja-JP" dirty="0" smtClean="0"/>
          </a:p>
          <a:p>
            <a:r>
              <a:rPr lang="en-US" altLang="ja-JP" dirty="0" smtClean="0"/>
              <a:t>- </a:t>
            </a:r>
            <a:r>
              <a:rPr lang="ja-JP" altLang="en-US" dirty="0" smtClean="0"/>
              <a:t>プログラミング言語</a:t>
            </a:r>
            <a:r>
              <a:rPr lang="en-US" altLang="ja-JP" dirty="0" smtClean="0"/>
              <a:t>Ruby</a:t>
            </a:r>
            <a:r>
              <a:rPr lang="ja-JP" altLang="en-US" dirty="0" smtClean="0"/>
              <a:t>を実際の開発環境に近い状況で習得させること。</a:t>
            </a:r>
          </a:p>
          <a:p>
            <a:r>
              <a:rPr lang="en-US" altLang="ja-JP" dirty="0" smtClean="0"/>
              <a:t>- </a:t>
            </a:r>
            <a:r>
              <a:rPr lang="ja-JP" altLang="en-US" dirty="0" smtClean="0"/>
              <a:t>習得のレベルは</a:t>
            </a:r>
            <a:r>
              <a:rPr lang="en-US" altLang="ja-JP" dirty="0" smtClean="0"/>
              <a:t>"</a:t>
            </a:r>
            <a:r>
              <a:rPr lang="ja-JP" altLang="en-US" dirty="0" smtClean="0"/>
              <a:t>期待される振る舞いの実装</a:t>
            </a:r>
            <a:r>
              <a:rPr lang="en-US" altLang="ja-JP" dirty="0" smtClean="0"/>
              <a:t>"</a:t>
            </a:r>
            <a:r>
              <a:rPr lang="ja-JP" altLang="en-US" dirty="0" smtClean="0"/>
              <a:t>および</a:t>
            </a:r>
            <a:r>
              <a:rPr lang="en-US" altLang="ja-JP" dirty="0" smtClean="0"/>
              <a:t>"</a:t>
            </a:r>
            <a:r>
              <a:rPr lang="ja-JP" altLang="en-US" dirty="0" smtClean="0"/>
              <a:t>設定より規約の考えの元、適切なコーディングができる</a:t>
            </a:r>
            <a:r>
              <a:rPr lang="en-US" altLang="ja-JP" dirty="0" smtClean="0"/>
              <a:t>”</a:t>
            </a:r>
            <a:r>
              <a:rPr lang="ja-JP" altLang="mr-IN" dirty="0" smtClean="0"/>
              <a:t>に設定。</a:t>
            </a:r>
          </a:p>
          <a:p>
            <a:r>
              <a:rPr lang="en-US" altLang="ja-JP" dirty="0" smtClean="0"/>
              <a:t>- </a:t>
            </a:r>
            <a:r>
              <a:rPr lang="ja-JP" altLang="en-US" dirty="0" smtClean="0"/>
              <a:t>開発環境に近い状況での開発は、使用者の本アプリ外での学習や開発をスムーズにさせる。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2</a:t>
            </a:fld>
            <a:endParaRPr kumimoji="1" lang="ja-JP" altLang="en-US"/>
          </a:p>
        </p:txBody>
      </p:sp>
    </p:spTree>
    <p:extLst>
      <p:ext uri="{BB962C8B-B14F-4D97-AF65-F5344CB8AC3E}">
        <p14:creationId xmlns:p14="http://schemas.microsoft.com/office/powerpoint/2010/main" val="35844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4</a:t>
            </a:fld>
            <a:endParaRPr kumimoji="1" lang="ja-JP" altLang="en-US"/>
          </a:p>
        </p:txBody>
      </p:sp>
    </p:spTree>
    <p:extLst>
      <p:ext uri="{BB962C8B-B14F-4D97-AF65-F5344CB8AC3E}">
        <p14:creationId xmlns:p14="http://schemas.microsoft.com/office/powerpoint/2010/main" val="207077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6</a:t>
            </a:fld>
            <a:endParaRPr kumimoji="1" lang="ja-JP" altLang="en-US"/>
          </a:p>
        </p:txBody>
      </p:sp>
    </p:spTree>
    <p:extLst>
      <p:ext uri="{BB962C8B-B14F-4D97-AF65-F5344CB8AC3E}">
        <p14:creationId xmlns:p14="http://schemas.microsoft.com/office/powerpoint/2010/main" val="115470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7</a:t>
            </a:fld>
            <a:endParaRPr kumimoji="1" lang="ja-JP" altLang="en-US"/>
          </a:p>
        </p:txBody>
      </p:sp>
    </p:spTree>
    <p:extLst>
      <p:ext uri="{BB962C8B-B14F-4D97-AF65-F5344CB8AC3E}">
        <p14:creationId xmlns:p14="http://schemas.microsoft.com/office/powerpoint/2010/main" val="189664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&lt;</a:t>
            </a:r>
            <a:r>
              <a:rPr kumimoji="1" lang="ja-JP" altLang="en-US" dirty="0" smtClean="0"/>
              <a:t>手法</a:t>
            </a:r>
            <a:r>
              <a:rPr kumimoji="1" lang="en-US" altLang="ja-JP" dirty="0" smtClean="0"/>
              <a:t>&gt;</a:t>
            </a:r>
          </a:p>
          <a:p>
            <a:pPr marL="171450" indent="-171450">
              <a:buFont typeface="Arial" charset="0"/>
              <a:buChar char="•"/>
            </a:pPr>
            <a:r>
              <a:rPr kumimoji="1" lang="ja-JP" altLang="en-US" dirty="0" smtClean="0"/>
              <a:t>コードが適切に記されているかを判断するために、本研究では</a:t>
            </a:r>
            <a:r>
              <a:rPr kumimoji="1" lang="en-US" altLang="ja-JP" dirty="0" smtClean="0"/>
              <a:t>2</a:t>
            </a:r>
            <a:r>
              <a:rPr kumimoji="1" lang="ja-JP" altLang="en-US" dirty="0" smtClean="0"/>
              <a:t>つのチェック項目を実装する。</a:t>
            </a:r>
            <a:endParaRPr kumimoji="1" lang="en-US" altLang="ja-JP" dirty="0" smtClean="0"/>
          </a:p>
          <a:p>
            <a:pPr marL="0" indent="0">
              <a:buFont typeface="Arial" charset="0"/>
              <a:buNone/>
            </a:pPr>
            <a:r>
              <a:rPr kumimoji="1" lang="ja-JP" altLang="en-US" dirty="0" smtClean="0"/>
              <a:t>＜期待される振る舞い＞</a:t>
            </a:r>
            <a:endParaRPr kumimoji="1" lang="en-US" altLang="ja-JP" dirty="0" smtClean="0"/>
          </a:p>
          <a:p>
            <a:pPr marL="171450" indent="-171450">
              <a:buFont typeface="Arial" charset="0"/>
              <a:buChar char="•"/>
            </a:pPr>
            <a:r>
              <a:rPr kumimoji="1" lang="ja-JP" altLang="en-US" dirty="0" smtClean="0"/>
              <a:t>回答コードが期待される振る舞いで動作するかのチェック</a:t>
            </a:r>
            <a:endParaRPr kumimoji="1" lang="en-US" altLang="ja-JP" dirty="0" smtClean="0"/>
          </a:p>
          <a:p>
            <a:pPr marL="171450" indent="-171450">
              <a:buFont typeface="Arial" charset="0"/>
              <a:buChar char="•"/>
            </a:pPr>
            <a:r>
              <a:rPr kumimoji="1" lang="ja-JP" altLang="en-US" dirty="0" smtClean="0"/>
              <a:t>チェック方法は</a:t>
            </a:r>
            <a:r>
              <a:rPr kumimoji="1" lang="en-US" altLang="ja-JP" dirty="0" smtClean="0"/>
              <a:t>rspec</a:t>
            </a:r>
            <a:r>
              <a:rPr kumimoji="1" lang="ja-JP" altLang="en-US" dirty="0" smtClean="0"/>
              <a:t>ファイルを用いて、出力や関数やクラス内の動作を確認する</a:t>
            </a:r>
            <a:endParaRPr kumimoji="1" lang="en-US" altLang="ja-JP" dirty="0" smtClean="0"/>
          </a:p>
          <a:p>
            <a:pPr marL="0" indent="0">
              <a:buFont typeface="Arial" charset="0"/>
              <a:buNone/>
            </a:pPr>
            <a:r>
              <a:rPr kumimoji="1" lang="ja-JP" altLang="en-US" dirty="0" smtClean="0"/>
              <a:t>＜設定より規約＞</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設定より規約とは、開発者の決定すべきことを減少させ、単純にするが柔軟性は失わせないというソフトウェア設計の概念である。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チェック方法は</a:t>
            </a: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というアプリケーションを用いて、コードの規約を守れていない箇所を指摘する。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設定より規約を遵守することで、</a:t>
            </a:r>
            <a:r>
              <a:rPr kumimoji="1" lang="en-US" altLang="ja-JP" sz="1200" kern="1200" dirty="0" smtClean="0">
                <a:solidFill>
                  <a:schemeClr val="tx1"/>
                </a:solidFill>
                <a:latin typeface="+mn-lt"/>
                <a:ea typeface="+mn-ea"/>
                <a:cs typeface="+mn-cs"/>
              </a:rPr>
              <a:t>OSS</a:t>
            </a:r>
            <a:r>
              <a:rPr kumimoji="1" lang="ja-JP" altLang="en-US" sz="1200" kern="1200" dirty="0" smtClean="0">
                <a:solidFill>
                  <a:schemeClr val="tx1"/>
                </a:solidFill>
                <a:latin typeface="+mn-lt"/>
                <a:ea typeface="+mn-ea"/>
                <a:cs typeface="+mn-cs"/>
              </a:rPr>
              <a:t>開発等の複数人で開発を行う場合にスムーズな開発が行える。また、不適切はコードは使用者の成長を間違った方向に進める可能性があるのでこの検査は必須だと考える。</a:t>
            </a:r>
            <a:endParaRPr kumimoji="1" lang="en-US" altLang="ja-JP" sz="1200" kern="1200" dirty="0" smtClean="0">
              <a:solidFill>
                <a:schemeClr val="tx1"/>
              </a:solidFill>
              <a:latin typeface="+mn-lt"/>
              <a:ea typeface="+mn-ea"/>
              <a:cs typeface="+mn-cs"/>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8</a:t>
            </a:fld>
            <a:endParaRPr kumimoji="1" lang="ja-JP" altLang="en-US"/>
          </a:p>
        </p:txBody>
      </p:sp>
    </p:spTree>
    <p:extLst>
      <p:ext uri="{BB962C8B-B14F-4D97-AF65-F5344CB8AC3E}">
        <p14:creationId xmlns:p14="http://schemas.microsoft.com/office/powerpoint/2010/main" val="133668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1700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230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127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75064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5365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3435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72C894F-19FF-DF4C-B943-66FA0F294316}" type="datetimeFigureOut">
              <a:rPr kumimoji="1" lang="ja-JP" altLang="en-US" smtClean="0"/>
              <a:t>2018/12/5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72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72C894F-19FF-DF4C-B943-66FA0F294316}" type="datetimeFigureOut">
              <a:rPr kumimoji="1" lang="ja-JP" altLang="en-US" smtClean="0"/>
              <a:t>2018/12/5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46558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72C894F-19FF-DF4C-B943-66FA0F294316}" type="datetimeFigureOut">
              <a:rPr kumimoji="1" lang="ja-JP" altLang="en-US" smtClean="0"/>
              <a:t>2018/12/5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73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90943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2217862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C894F-19FF-DF4C-B943-66FA0F294316}" type="datetimeFigureOut">
              <a:rPr kumimoji="1" lang="ja-JP" altLang="en-US" smtClean="0"/>
              <a:t>2018/12/5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13468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smtClean="0"/>
              <a:t/>
            </a:r>
            <a:br>
              <a:rPr lang="en-US" altLang="ja-JP" dirty="0" smtClean="0"/>
            </a:br>
            <a:r>
              <a:rPr lang="en-US" altLang="ja-JP" dirty="0" smtClean="0"/>
              <a:t>ruby_learner</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sz="3600" dirty="0" smtClean="0"/>
              <a:t>プログラミング言語</a:t>
            </a:r>
            <a:r>
              <a:rPr lang="en-US" altLang="ja-JP" sz="3600" dirty="0" smtClean="0"/>
              <a:t>Ruby</a:t>
            </a:r>
            <a:r>
              <a:rPr lang="ja-JP" altLang="en-US" sz="3600" dirty="0" smtClean="0"/>
              <a:t>の学習支援アプリ</a:t>
            </a:r>
            <a:endParaRPr lang="en-US" altLang="ja-JP" sz="3600" dirty="0" smtClean="0"/>
          </a:p>
        </p:txBody>
      </p:sp>
      <p:sp>
        <p:nvSpPr>
          <p:cNvPr id="4" name="テキスト ボックス 3"/>
          <p:cNvSpPr txBox="1"/>
          <p:nvPr/>
        </p:nvSpPr>
        <p:spPr>
          <a:xfrm>
            <a:off x="4213914" y="5057487"/>
            <a:ext cx="3764172" cy="584775"/>
          </a:xfrm>
          <a:prstGeom prst="rect">
            <a:avLst/>
          </a:prstGeom>
          <a:noFill/>
        </p:spPr>
        <p:txBody>
          <a:bodyPr wrap="none" rtlCol="0">
            <a:spAutoFit/>
          </a:bodyPr>
          <a:lstStyle/>
          <a:p>
            <a:r>
              <a:rPr kumimoji="1" lang="en-US" altLang="ja-JP" sz="3200" dirty="0" smtClean="0"/>
              <a:t>27015464 </a:t>
            </a:r>
            <a:r>
              <a:rPr kumimoji="1" lang="ja-JP" altLang="en-US" sz="3200" dirty="0" smtClean="0"/>
              <a:t>大津隆輝</a:t>
            </a:r>
            <a:endParaRPr kumimoji="1" lang="en-US" altLang="ja-JP" sz="3200" dirty="0" smtClean="0"/>
          </a:p>
        </p:txBody>
      </p:sp>
    </p:spTree>
    <p:extLst>
      <p:ext uri="{BB962C8B-B14F-4D97-AF65-F5344CB8AC3E}">
        <p14:creationId xmlns:p14="http://schemas.microsoft.com/office/powerpoint/2010/main" val="92325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p:cNvSpPr/>
          <p:nvPr/>
        </p:nvSpPr>
        <p:spPr>
          <a:xfrm>
            <a:off x="6996224" y="1619330"/>
            <a:ext cx="4805164" cy="3944315"/>
          </a:xfrm>
          <a:prstGeom prst="frame">
            <a:avLst>
              <a:gd name="adj1" fmla="val 1859"/>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正方形/長方形 1"/>
          <p:cNvSpPr/>
          <p:nvPr/>
        </p:nvSpPr>
        <p:spPr>
          <a:xfrm>
            <a:off x="7496854" y="1049683"/>
            <a:ext cx="3803904" cy="1243584"/>
          </a:xfrm>
          <a:prstGeom prst="rect">
            <a:avLst/>
          </a:prstGeom>
          <a:ln w="63500">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円/楕円 4"/>
          <p:cNvSpPr/>
          <p:nvPr/>
        </p:nvSpPr>
        <p:spPr>
          <a:xfrm>
            <a:off x="896732" y="2293267"/>
            <a:ext cx="5905399" cy="223353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200" dirty="0" smtClean="0"/>
              <a:t>容易</a:t>
            </a:r>
            <a:r>
              <a:rPr kumimoji="1" lang="ja-JP" altLang="en-US" sz="3200" dirty="0" smtClean="0"/>
              <a:t>に適切なコードを学ぶ環境が必要</a:t>
            </a:r>
            <a:endParaRPr kumimoji="1" lang="en-US" altLang="ja-JP" sz="3200" dirty="0" smtClean="0"/>
          </a:p>
        </p:txBody>
      </p:sp>
      <p:sp>
        <p:nvSpPr>
          <p:cNvPr id="7" name="円/楕円 6"/>
          <p:cNvSpPr/>
          <p:nvPr/>
        </p:nvSpPr>
        <p:spPr>
          <a:xfrm>
            <a:off x="1399148" y="133010"/>
            <a:ext cx="490056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smtClean="0"/>
              <a:t>言語</a:t>
            </a:r>
            <a:r>
              <a:rPr lang="ja-JP" altLang="en-US" sz="3200" dirty="0"/>
              <a:t>学習の</a:t>
            </a:r>
            <a:r>
              <a:rPr lang="ja-JP" altLang="en-US" sz="3200" dirty="0" smtClean="0"/>
              <a:t>壁</a:t>
            </a:r>
            <a:endParaRPr lang="en-US" altLang="ja-JP" sz="3200" dirty="0" smtClean="0"/>
          </a:p>
          <a:p>
            <a:pPr marL="457200" indent="-457200" algn="ctr">
              <a:buFont typeface="Arial" charset="0"/>
              <a:buChar char="•"/>
            </a:pPr>
            <a:r>
              <a:rPr lang="ja-JP" altLang="en-US" sz="3200" dirty="0" smtClean="0"/>
              <a:t>教材選び</a:t>
            </a:r>
            <a:endParaRPr lang="en-US" altLang="ja-JP" sz="3200" dirty="0" smtClean="0"/>
          </a:p>
          <a:p>
            <a:pPr marL="457200" indent="-457200" algn="ctr">
              <a:buFont typeface="Arial" charset="0"/>
              <a:buChar char="•"/>
            </a:pPr>
            <a:r>
              <a:rPr lang="ja-JP" altLang="en-US" sz="3200" dirty="0" smtClean="0"/>
              <a:t>環境構築</a:t>
            </a:r>
            <a:endParaRPr lang="ja-JP" altLang="en-US" sz="3200" dirty="0"/>
          </a:p>
        </p:txBody>
      </p:sp>
      <p:sp>
        <p:nvSpPr>
          <p:cNvPr id="8" name="円/楕円 7"/>
          <p:cNvSpPr/>
          <p:nvPr/>
        </p:nvSpPr>
        <p:spPr>
          <a:xfrm>
            <a:off x="1399149" y="4759698"/>
            <a:ext cx="490056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コードの</a:t>
            </a:r>
            <a:endParaRPr lang="en-US" altLang="ja-JP" sz="3200" dirty="0"/>
          </a:p>
          <a:p>
            <a:pPr algn="ctr"/>
            <a:r>
              <a:rPr lang="en-US" altLang="ja-JP" sz="3200" dirty="0"/>
              <a:t>Git</a:t>
            </a:r>
            <a:r>
              <a:rPr lang="ja-JP" altLang="en-US" sz="3200" dirty="0" smtClean="0"/>
              <a:t>管理が普及</a:t>
            </a:r>
            <a:endParaRPr lang="en-US" altLang="ja-JP" sz="3200" dirty="0" smtClean="0"/>
          </a:p>
        </p:txBody>
      </p:sp>
      <p:sp>
        <p:nvSpPr>
          <p:cNvPr id="17" name="テキスト ボックス 16"/>
          <p:cNvSpPr txBox="1"/>
          <p:nvPr/>
        </p:nvSpPr>
        <p:spPr>
          <a:xfrm>
            <a:off x="7836194" y="1317532"/>
            <a:ext cx="3125224" cy="707886"/>
          </a:xfrm>
          <a:prstGeom prst="rect">
            <a:avLst/>
          </a:prstGeom>
          <a:noFill/>
        </p:spPr>
        <p:txBody>
          <a:bodyPr wrap="square" rtlCol="0">
            <a:spAutoFit/>
          </a:bodyPr>
          <a:lstStyle/>
          <a:p>
            <a:pPr algn="ctr"/>
            <a:r>
              <a:rPr lang="en-US" altLang="ja-JP" sz="4000" dirty="0"/>
              <a:t>r</a:t>
            </a:r>
            <a:r>
              <a:rPr kumimoji="1" lang="en-US" altLang="ja-JP" sz="4000" dirty="0" smtClean="0"/>
              <a:t>uby_learner</a:t>
            </a:r>
            <a:endParaRPr kumimoji="1" lang="ja-JP" altLang="en-US" sz="3600" dirty="0"/>
          </a:p>
        </p:txBody>
      </p:sp>
      <p:sp>
        <p:nvSpPr>
          <p:cNvPr id="18" name="右矢印 17"/>
          <p:cNvSpPr/>
          <p:nvPr/>
        </p:nvSpPr>
        <p:spPr>
          <a:xfrm rot="5400000">
            <a:off x="3578779" y="2061839"/>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rot="16200000">
            <a:off x="3578780" y="4519649"/>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a:stCxn id="5" idx="6"/>
            <a:endCxn id="2" idx="1"/>
          </p:cNvCxnSpPr>
          <p:nvPr/>
        </p:nvCxnSpPr>
        <p:spPr>
          <a:xfrm flipV="1">
            <a:off x="6802131" y="1671475"/>
            <a:ext cx="694723" cy="173856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043834" y="3064969"/>
            <a:ext cx="4709944" cy="1569660"/>
          </a:xfrm>
          <a:prstGeom prst="rect">
            <a:avLst/>
          </a:prstGeom>
          <a:noFill/>
        </p:spPr>
        <p:txBody>
          <a:bodyPr wrap="none" rtlCol="0">
            <a:spAutoFit/>
          </a:bodyPr>
          <a:lstStyle/>
          <a:p>
            <a:pPr marL="285750" indent="-285750">
              <a:buFont typeface="Arial" charset="0"/>
              <a:buChar char="•"/>
            </a:pPr>
            <a:r>
              <a:rPr kumimoji="1" lang="ja-JP" altLang="en-US" sz="3200" dirty="0" smtClean="0"/>
              <a:t>テキストと課題の提供</a:t>
            </a:r>
            <a:endParaRPr kumimoji="1" lang="en-US" altLang="ja-JP" sz="3200" dirty="0" smtClean="0"/>
          </a:p>
          <a:p>
            <a:pPr marL="285750" indent="-285750">
              <a:buFont typeface="Arial" charset="0"/>
              <a:buChar char="•"/>
            </a:pPr>
            <a:r>
              <a:rPr lang="en-US" altLang="ja-JP" sz="3200" dirty="0" smtClean="0"/>
              <a:t>Ruby</a:t>
            </a:r>
            <a:r>
              <a:rPr lang="ja-JP" altLang="en-US" sz="3200" dirty="0" smtClean="0"/>
              <a:t>のスタイルの学習</a:t>
            </a:r>
            <a:endParaRPr kumimoji="1" lang="en-US" altLang="ja-JP" sz="3200" dirty="0" smtClean="0"/>
          </a:p>
          <a:p>
            <a:pPr marL="285750" indent="-285750">
              <a:buFont typeface="Arial" charset="0"/>
              <a:buChar char="•"/>
            </a:pPr>
            <a:r>
              <a:rPr lang="ja-JP" altLang="en-US" sz="3200" dirty="0" smtClean="0"/>
              <a:t>環境構築の自動化</a:t>
            </a:r>
            <a:endParaRPr lang="en-US" altLang="ja-JP" sz="3200" dirty="0" smtClean="0"/>
          </a:p>
        </p:txBody>
      </p:sp>
      <p:sp>
        <p:nvSpPr>
          <p:cNvPr id="13" name="角丸四角形 12"/>
          <p:cNvSpPr/>
          <p:nvPr/>
        </p:nvSpPr>
        <p:spPr>
          <a:xfrm>
            <a:off x="79626" y="133010"/>
            <a:ext cx="1244700" cy="743290"/>
          </a:xfrm>
          <a:prstGeom prst="roundRect">
            <a:avLst/>
          </a:prstGeom>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smtClean="0"/>
              <a:t>個人</a:t>
            </a:r>
            <a:endParaRPr kumimoji="1" lang="ja-JP" altLang="en-US" sz="3200"/>
          </a:p>
        </p:txBody>
      </p:sp>
    </p:spTree>
    <p:extLst>
      <p:ext uri="{BB962C8B-B14F-4D97-AF65-F5344CB8AC3E}">
        <p14:creationId xmlns:p14="http://schemas.microsoft.com/office/powerpoint/2010/main" val="1376031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8" name="曲線コネクタ 117"/>
          <p:cNvCxnSpPr>
            <a:stCxn id="19" idx="2"/>
            <a:endCxn id="4" idx="6"/>
          </p:cNvCxnSpPr>
          <p:nvPr/>
        </p:nvCxnSpPr>
        <p:spPr>
          <a:xfrm rot="10800000">
            <a:off x="2171780" y="2382742"/>
            <a:ext cx="5768545" cy="1885505"/>
          </a:xfrm>
          <a:prstGeom prst="curvedConnector3">
            <a:avLst>
              <a:gd name="adj1" fmla="val 50000"/>
            </a:avLst>
          </a:prstGeom>
          <a:ln w="762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 name="円/楕円 3"/>
          <p:cNvSpPr/>
          <p:nvPr/>
        </p:nvSpPr>
        <p:spPr>
          <a:xfrm>
            <a:off x="6118" y="1647353"/>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smtClean="0">
                <a:solidFill>
                  <a:schemeClr val="tx1"/>
                </a:solidFill>
              </a:rPr>
              <a:t>回答</a:t>
            </a:r>
            <a:endParaRPr kumimoji="1" lang="ja-JP" altLang="en-US" sz="3600" dirty="0">
              <a:solidFill>
                <a:schemeClr val="tx1"/>
              </a:solidFill>
            </a:endParaRPr>
          </a:p>
        </p:txBody>
      </p:sp>
      <p:sp>
        <p:nvSpPr>
          <p:cNvPr id="5" name="円/楕円 4"/>
          <p:cNvSpPr/>
          <p:nvPr/>
        </p:nvSpPr>
        <p:spPr>
          <a:xfrm>
            <a:off x="1251456" y="3118128"/>
            <a:ext cx="3344434" cy="230023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tx1"/>
                </a:solidFill>
              </a:rPr>
              <a:t>RSpec-check</a:t>
            </a:r>
          </a:p>
        </p:txBody>
      </p:sp>
      <p:sp>
        <p:nvSpPr>
          <p:cNvPr id="12" name="円/楕円 11"/>
          <p:cNvSpPr/>
          <p:nvPr/>
        </p:nvSpPr>
        <p:spPr>
          <a:xfrm>
            <a:off x="4595890" y="345165"/>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solidFill>
                  <a:schemeClr val="tx1"/>
                </a:solidFill>
              </a:rPr>
              <a:t>RuboCop-check</a:t>
            </a:r>
            <a:endParaRPr lang="en-US" altLang="ja-JP" sz="3600" dirty="0">
              <a:solidFill>
                <a:schemeClr val="tx1"/>
              </a:solidFill>
            </a:endParaRPr>
          </a:p>
        </p:txBody>
      </p:sp>
      <p:sp>
        <p:nvSpPr>
          <p:cNvPr id="19" name="円/楕円 18"/>
          <p:cNvSpPr/>
          <p:nvPr/>
        </p:nvSpPr>
        <p:spPr>
          <a:xfrm>
            <a:off x="7940324" y="3118128"/>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solidFill>
                  <a:schemeClr val="tx1"/>
                </a:solidFill>
              </a:rPr>
              <a:t>Final-check</a:t>
            </a:r>
          </a:p>
          <a:p>
            <a:pPr algn="ctr"/>
            <a:r>
              <a:rPr lang="en-US" altLang="ja-JP" sz="3600" dirty="0" smtClean="0">
                <a:solidFill>
                  <a:schemeClr val="tx1"/>
                </a:solidFill>
              </a:rPr>
              <a:t>(RSpec)</a:t>
            </a:r>
            <a:endParaRPr lang="en-US" altLang="ja-JP" sz="3600" dirty="0">
              <a:solidFill>
                <a:schemeClr val="tx1"/>
              </a:solidFill>
            </a:endParaRPr>
          </a:p>
        </p:txBody>
      </p:sp>
      <p:sp>
        <p:nvSpPr>
          <p:cNvPr id="21" name="円/楕円 20"/>
          <p:cNvSpPr/>
          <p:nvPr/>
        </p:nvSpPr>
        <p:spPr>
          <a:xfrm>
            <a:off x="10026339" y="1660444"/>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rPr>
              <a:t>正解終了</a:t>
            </a:r>
            <a:endParaRPr lang="en-US" altLang="ja-JP" sz="3600" dirty="0" smtClean="0">
              <a:solidFill>
                <a:schemeClr val="tx1"/>
              </a:solidFill>
            </a:endParaRPr>
          </a:p>
        </p:txBody>
      </p:sp>
      <p:cxnSp>
        <p:nvCxnSpPr>
          <p:cNvPr id="27" name="直線矢印コネクタ 26"/>
          <p:cNvCxnSpPr>
            <a:stCxn id="4" idx="4"/>
            <a:endCxn id="5" idx="1"/>
          </p:cNvCxnSpPr>
          <p:nvPr/>
        </p:nvCxnSpPr>
        <p:spPr>
          <a:xfrm>
            <a:off x="1088949" y="3118128"/>
            <a:ext cx="652288" cy="336862"/>
          </a:xfrm>
          <a:prstGeom prst="straightConnector1">
            <a:avLst/>
          </a:prstGeom>
          <a:ln w="762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5" idx="7"/>
            <a:endCxn id="12" idx="3"/>
          </p:cNvCxnSpPr>
          <p:nvPr/>
        </p:nvCxnSpPr>
        <p:spPr>
          <a:xfrm flipV="1">
            <a:off x="4106109"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9" idx="7"/>
            <a:endCxn id="21" idx="4"/>
          </p:cNvCxnSpPr>
          <p:nvPr/>
        </p:nvCxnSpPr>
        <p:spPr>
          <a:xfrm flipV="1">
            <a:off x="10794977" y="3131219"/>
            <a:ext cx="314193" cy="323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2" idx="5"/>
            <a:endCxn id="19" idx="1"/>
          </p:cNvCxnSpPr>
          <p:nvPr/>
        </p:nvCxnSpPr>
        <p:spPr>
          <a:xfrm>
            <a:off x="7450543"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0" name="環状矢印 109"/>
          <p:cNvSpPr/>
          <p:nvPr/>
        </p:nvSpPr>
        <p:spPr>
          <a:xfrm rot="5400000">
            <a:off x="2373451" y="5193256"/>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環状矢印 110"/>
          <p:cNvSpPr/>
          <p:nvPr/>
        </p:nvSpPr>
        <p:spPr>
          <a:xfrm rot="5400000">
            <a:off x="5723765" y="2414091"/>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1" name="直線矢印コネクタ 130"/>
          <p:cNvCxnSpPr/>
          <p:nvPr/>
        </p:nvCxnSpPr>
        <p:spPr>
          <a:xfrm>
            <a:off x="8886705" y="6565612"/>
            <a:ext cx="1351722" cy="0"/>
          </a:xfrm>
          <a:prstGeom prst="straightConnector1">
            <a:avLst/>
          </a:prstGeom>
          <a:ln w="762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5423001" y="5829360"/>
            <a:ext cx="13517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456878" y="6565613"/>
            <a:ext cx="135172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6910091" y="5536972"/>
            <a:ext cx="1976614" cy="584775"/>
          </a:xfrm>
          <a:prstGeom prst="rect">
            <a:avLst/>
          </a:prstGeom>
          <a:noFill/>
        </p:spPr>
        <p:txBody>
          <a:bodyPr wrap="square" rtlCol="0">
            <a:spAutoFit/>
          </a:bodyPr>
          <a:lstStyle/>
          <a:p>
            <a:r>
              <a:rPr kumimoji="1" lang="ja-JP" altLang="en-US" sz="3200" dirty="0" smtClean="0"/>
              <a:t>クリア時</a:t>
            </a:r>
            <a:endParaRPr kumimoji="1" lang="ja-JP" altLang="en-US" sz="3200" dirty="0"/>
          </a:p>
        </p:txBody>
      </p:sp>
      <p:sp>
        <p:nvSpPr>
          <p:cNvPr id="136" name="テキスト ボックス 135"/>
          <p:cNvSpPr txBox="1"/>
          <p:nvPr/>
        </p:nvSpPr>
        <p:spPr>
          <a:xfrm>
            <a:off x="6910091" y="6273225"/>
            <a:ext cx="1976614" cy="584775"/>
          </a:xfrm>
          <a:prstGeom prst="rect">
            <a:avLst/>
          </a:prstGeom>
          <a:noFill/>
        </p:spPr>
        <p:txBody>
          <a:bodyPr wrap="square" rtlCol="0">
            <a:spAutoFit/>
          </a:bodyPr>
          <a:lstStyle/>
          <a:p>
            <a:r>
              <a:rPr lang="ja-JP" altLang="en-US" sz="3200" dirty="0" smtClean="0"/>
              <a:t>エラー時</a:t>
            </a:r>
            <a:endParaRPr kumimoji="1" lang="ja-JP" altLang="en-US" sz="3200" dirty="0"/>
          </a:p>
        </p:txBody>
      </p:sp>
      <p:sp>
        <p:nvSpPr>
          <p:cNvPr id="137" name="テキスト ボックス 136"/>
          <p:cNvSpPr txBox="1"/>
          <p:nvPr/>
        </p:nvSpPr>
        <p:spPr>
          <a:xfrm>
            <a:off x="10215386" y="6227953"/>
            <a:ext cx="1976614" cy="584775"/>
          </a:xfrm>
          <a:prstGeom prst="rect">
            <a:avLst/>
          </a:prstGeom>
          <a:noFill/>
        </p:spPr>
        <p:txBody>
          <a:bodyPr wrap="square" rtlCol="0">
            <a:spAutoFit/>
          </a:bodyPr>
          <a:lstStyle/>
          <a:p>
            <a:r>
              <a:rPr lang="ja-JP" altLang="en-US" sz="3200" dirty="0" smtClean="0"/>
              <a:t>評価開始</a:t>
            </a:r>
            <a:endParaRPr kumimoji="1" lang="ja-JP" altLang="en-US" sz="3200" dirty="0"/>
          </a:p>
        </p:txBody>
      </p:sp>
      <p:sp>
        <p:nvSpPr>
          <p:cNvPr id="17" name="角丸四角形 16"/>
          <p:cNvSpPr/>
          <p:nvPr/>
        </p:nvSpPr>
        <p:spPr>
          <a:xfrm>
            <a:off x="126963" y="104427"/>
            <a:ext cx="3861032" cy="1150118"/>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課題の評価方法</a:t>
            </a:r>
            <a:endParaRPr kumimoji="1" lang="ja-JP" altLang="en-US" sz="3200" dirty="0"/>
          </a:p>
        </p:txBody>
      </p:sp>
    </p:spTree>
    <p:extLst>
      <p:ext uri="{BB962C8B-B14F-4D97-AF65-F5344CB8AC3E}">
        <p14:creationId xmlns:p14="http://schemas.microsoft.com/office/powerpoint/2010/main" val="1828693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35466" y="134398"/>
            <a:ext cx="3987800" cy="76940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03199" y="168265"/>
            <a:ext cx="3987800" cy="769407"/>
          </a:xfrm>
        </p:spPr>
        <p:txBody>
          <a:bodyPr>
            <a:normAutofit/>
          </a:bodyPr>
          <a:lstStyle/>
          <a:p>
            <a:r>
              <a:rPr kumimoji="1" lang="ja-JP" altLang="en-US" sz="3600" dirty="0" smtClean="0"/>
              <a:t>試作機のデモ操作</a:t>
            </a:r>
            <a:endParaRPr kumimoji="1" lang="ja-JP" altLang="en-US" sz="3600"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109" y="4506976"/>
            <a:ext cx="12700" cy="25400"/>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66" y="2020526"/>
            <a:ext cx="8356832" cy="4673671"/>
          </a:xfrm>
          <a:prstGeom prst="rect">
            <a:avLst/>
          </a:prstGeom>
        </p:spPr>
      </p:pic>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466" y="2020525"/>
            <a:ext cx="8356832" cy="4673672"/>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466" y="1981355"/>
            <a:ext cx="8356832" cy="4730555"/>
          </a:xfrm>
          <a:prstGeom prst="rect">
            <a:avLst/>
          </a:prstGeom>
        </p:spPr>
      </p:pic>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466" y="1995309"/>
            <a:ext cx="8341974" cy="4716601"/>
          </a:xfrm>
          <a:prstGeom prst="rect">
            <a:avLst/>
          </a:prstGeom>
        </p:spPr>
      </p:pic>
      <p:pic>
        <p:nvPicPr>
          <p:cNvPr id="19" name="図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608" y="1972498"/>
            <a:ext cx="8356832" cy="4730556"/>
          </a:xfrm>
          <a:prstGeom prst="rect">
            <a:avLst/>
          </a:prstGeom>
        </p:spPr>
      </p:pic>
      <p:pic>
        <p:nvPicPr>
          <p:cNvPr id="21" name="図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750" y="1927089"/>
            <a:ext cx="8356832" cy="4730558"/>
          </a:xfrm>
          <a:prstGeom prst="rect">
            <a:avLst/>
          </a:prstGeom>
        </p:spPr>
      </p:pic>
      <p:sp>
        <p:nvSpPr>
          <p:cNvPr id="23" name="テキスト ボックス 22"/>
          <p:cNvSpPr txBox="1"/>
          <p:nvPr/>
        </p:nvSpPr>
        <p:spPr>
          <a:xfrm>
            <a:off x="203198" y="975908"/>
            <a:ext cx="11775441" cy="1384995"/>
          </a:xfrm>
          <a:prstGeom prst="rect">
            <a:avLst/>
          </a:prstGeom>
          <a:noFill/>
        </p:spPr>
        <p:txBody>
          <a:bodyPr wrap="square" rtlCol="0">
            <a:spAutoFit/>
          </a:bodyPr>
          <a:lstStyle/>
          <a:p>
            <a:r>
              <a:rPr kumimoji="1" lang="en-US" altLang="ja-JP" sz="2800" dirty="0" smtClean="0"/>
              <a:t>1. </a:t>
            </a:r>
            <a:r>
              <a:rPr lang="en-US" altLang="ja-JP" sz="2800" dirty="0"/>
              <a:t>ruby_learner sequential_check 1 </a:t>
            </a:r>
            <a:r>
              <a:rPr lang="en-US" altLang="ja-JP" sz="2800" dirty="0" smtClean="0"/>
              <a:t>2</a:t>
            </a:r>
            <a:r>
              <a:rPr lang="ja-JP" altLang="en-US" sz="2800" dirty="0" smtClean="0"/>
              <a:t> を実行．</a:t>
            </a:r>
            <a:r>
              <a:rPr lang="en-US" altLang="ja-JP" sz="2800" dirty="0"/>
              <a:t>emacs</a:t>
            </a:r>
            <a:r>
              <a:rPr lang="ja-JP" altLang="en-US" sz="2800" dirty="0"/>
              <a:t>で 問題文と回答スペースの</a:t>
            </a:r>
            <a:r>
              <a:rPr lang="ja-JP" altLang="en-US" sz="2800" dirty="0" smtClean="0"/>
              <a:t>表示．</a:t>
            </a:r>
            <a:endParaRPr lang="ja-JP" altLang="en-US" sz="2800" dirty="0"/>
          </a:p>
          <a:p>
            <a:endParaRPr kumimoji="1" lang="ja-JP" altLang="en-US" sz="2800" dirty="0"/>
          </a:p>
        </p:txBody>
      </p:sp>
      <p:sp>
        <p:nvSpPr>
          <p:cNvPr id="26" name="テキスト ボックス 25"/>
          <p:cNvSpPr txBox="1"/>
          <p:nvPr/>
        </p:nvSpPr>
        <p:spPr>
          <a:xfrm>
            <a:off x="203198" y="999113"/>
            <a:ext cx="11775441" cy="523220"/>
          </a:xfrm>
          <a:prstGeom prst="rect">
            <a:avLst/>
          </a:prstGeom>
          <a:noFill/>
        </p:spPr>
        <p:txBody>
          <a:bodyPr wrap="square" rtlCol="0">
            <a:spAutoFit/>
          </a:bodyPr>
          <a:lstStyle/>
          <a:p>
            <a:r>
              <a:rPr kumimoji="1" lang="en-US" altLang="ja-JP" sz="2800" dirty="0" smtClean="0"/>
              <a:t>2. </a:t>
            </a:r>
            <a:r>
              <a:rPr lang="en-US" altLang="ja-JP" sz="2800" dirty="0" smtClean="0"/>
              <a:t>emacs</a:t>
            </a:r>
            <a:r>
              <a:rPr lang="ja-JP" altLang="en-US" sz="2800" dirty="0" smtClean="0"/>
              <a:t>を保存すると第一チェックの</a:t>
            </a:r>
            <a:r>
              <a:rPr lang="en-US" altLang="ja-JP" sz="2800" dirty="0" smtClean="0"/>
              <a:t>rspec</a:t>
            </a:r>
            <a:r>
              <a:rPr lang="ja-JP" altLang="en-US" sz="2800" dirty="0" smtClean="0"/>
              <a:t>の結果が出力</a:t>
            </a:r>
            <a:endParaRPr kumimoji="1" lang="ja-JP" altLang="en-US" sz="2800" dirty="0"/>
          </a:p>
        </p:txBody>
      </p:sp>
      <p:sp>
        <p:nvSpPr>
          <p:cNvPr id="27" name="テキスト ボックス 26"/>
          <p:cNvSpPr txBox="1"/>
          <p:nvPr/>
        </p:nvSpPr>
        <p:spPr>
          <a:xfrm>
            <a:off x="203198" y="994874"/>
            <a:ext cx="11775441" cy="954107"/>
          </a:xfrm>
          <a:prstGeom prst="rect">
            <a:avLst/>
          </a:prstGeom>
          <a:noFill/>
        </p:spPr>
        <p:txBody>
          <a:bodyPr wrap="square" rtlCol="0">
            <a:spAutoFit/>
          </a:bodyPr>
          <a:lstStyle/>
          <a:p>
            <a:r>
              <a:rPr lang="en-US" altLang="ja-JP" sz="2800" dirty="0" smtClean="0"/>
              <a:t>3</a:t>
            </a:r>
            <a:r>
              <a:rPr kumimoji="1" lang="en-US" altLang="ja-JP" sz="2800" dirty="0" smtClean="0"/>
              <a:t>. </a:t>
            </a:r>
            <a:r>
              <a:rPr lang="en-US" altLang="ja-JP" sz="2800" dirty="0" smtClean="0"/>
              <a:t>answer</a:t>
            </a:r>
            <a:r>
              <a:rPr lang="ja-JP" altLang="en-US" sz="2800" dirty="0" smtClean="0"/>
              <a:t>モードで解答を確認することも可能．その後</a:t>
            </a:r>
            <a:r>
              <a:rPr lang="en-US" altLang="ja-JP" sz="2800" dirty="0" smtClean="0"/>
              <a:t>emacs</a:t>
            </a:r>
            <a:r>
              <a:rPr lang="ja-JP" altLang="en-US" sz="2800" dirty="0" smtClean="0"/>
              <a:t>に独自の解答コードを記入．</a:t>
            </a:r>
            <a:endParaRPr kumimoji="1" lang="ja-JP" altLang="en-US" sz="2800" dirty="0"/>
          </a:p>
        </p:txBody>
      </p:sp>
      <p:sp>
        <p:nvSpPr>
          <p:cNvPr id="28" name="テキスト ボックス 27"/>
          <p:cNvSpPr txBox="1"/>
          <p:nvPr/>
        </p:nvSpPr>
        <p:spPr>
          <a:xfrm>
            <a:off x="232087" y="999675"/>
            <a:ext cx="11746551" cy="523220"/>
          </a:xfrm>
          <a:prstGeom prst="rect">
            <a:avLst/>
          </a:prstGeom>
          <a:noFill/>
        </p:spPr>
        <p:txBody>
          <a:bodyPr wrap="square" rtlCol="0">
            <a:spAutoFit/>
          </a:bodyPr>
          <a:lstStyle/>
          <a:p>
            <a:r>
              <a:rPr kumimoji="1" lang="en-US" altLang="ja-JP" sz="2800" dirty="0" smtClean="0"/>
              <a:t>4. </a:t>
            </a:r>
            <a:r>
              <a:rPr lang="en-US" altLang="ja-JP" sz="2800" dirty="0"/>
              <a:t>r</a:t>
            </a:r>
            <a:r>
              <a:rPr lang="en-US" altLang="ja-JP" sz="2800" dirty="0" smtClean="0"/>
              <a:t>spec</a:t>
            </a:r>
            <a:r>
              <a:rPr lang="ja-JP" altLang="en-US" sz="2800" dirty="0" smtClean="0"/>
              <a:t>チェックをクリアしたので</a:t>
            </a:r>
            <a:r>
              <a:rPr lang="en-US" altLang="ja-JP" sz="2800" dirty="0" smtClean="0"/>
              <a:t>, rubocop</a:t>
            </a:r>
            <a:r>
              <a:rPr lang="ja-JP" altLang="en-US" sz="2800" dirty="0" smtClean="0"/>
              <a:t>のチェックの結果を出力．</a:t>
            </a:r>
            <a:endParaRPr lang="en-US" altLang="ja-JP" sz="2800" dirty="0" smtClean="0"/>
          </a:p>
        </p:txBody>
      </p:sp>
      <p:sp>
        <p:nvSpPr>
          <p:cNvPr id="29" name="テキスト ボックス 28"/>
          <p:cNvSpPr txBox="1"/>
          <p:nvPr/>
        </p:nvSpPr>
        <p:spPr>
          <a:xfrm>
            <a:off x="230721" y="971288"/>
            <a:ext cx="11746551" cy="954107"/>
          </a:xfrm>
          <a:prstGeom prst="rect">
            <a:avLst/>
          </a:prstGeom>
          <a:noFill/>
        </p:spPr>
        <p:txBody>
          <a:bodyPr wrap="square" rtlCol="0">
            <a:spAutoFit/>
          </a:bodyPr>
          <a:lstStyle/>
          <a:p>
            <a:r>
              <a:rPr lang="en-US" altLang="ja-JP" sz="2800" dirty="0"/>
              <a:t>5</a:t>
            </a:r>
            <a:r>
              <a:rPr kumimoji="1" lang="en-US" altLang="ja-JP" sz="2800" dirty="0" smtClean="0"/>
              <a:t> </a:t>
            </a:r>
            <a:r>
              <a:rPr lang="en-US" altLang="ja-JP" sz="2800" dirty="0" smtClean="0"/>
              <a:t>continue</a:t>
            </a:r>
            <a:r>
              <a:rPr lang="ja-JP" altLang="en-US" sz="2800" dirty="0" smtClean="0"/>
              <a:t>モードで回答を続行．その後</a:t>
            </a:r>
            <a:r>
              <a:rPr lang="en-US" altLang="ja-JP" sz="2800" dirty="0" smtClean="0"/>
              <a:t>emacs</a:t>
            </a:r>
            <a:r>
              <a:rPr lang="ja-JP" altLang="en-US" sz="2800" dirty="0" smtClean="0"/>
              <a:t>に独自の回答コードを記入．</a:t>
            </a:r>
            <a:endParaRPr kumimoji="1" lang="ja-JP" altLang="en-US" sz="2800" dirty="0"/>
          </a:p>
        </p:txBody>
      </p:sp>
      <p:sp>
        <p:nvSpPr>
          <p:cNvPr id="30" name="テキスト ボックス 29"/>
          <p:cNvSpPr txBox="1"/>
          <p:nvPr/>
        </p:nvSpPr>
        <p:spPr>
          <a:xfrm>
            <a:off x="201832" y="987475"/>
            <a:ext cx="11775440" cy="954107"/>
          </a:xfrm>
          <a:prstGeom prst="rect">
            <a:avLst/>
          </a:prstGeom>
          <a:noFill/>
        </p:spPr>
        <p:txBody>
          <a:bodyPr wrap="square" rtlCol="0">
            <a:spAutoFit/>
          </a:bodyPr>
          <a:lstStyle/>
          <a:p>
            <a:r>
              <a:rPr kumimoji="1" lang="en-US" altLang="ja-JP" sz="2800" dirty="0" smtClean="0"/>
              <a:t>6. rubocop</a:t>
            </a:r>
            <a:r>
              <a:rPr kumimoji="1" lang="ja-JP" altLang="en-US" sz="2800" dirty="0" smtClean="0"/>
              <a:t>チェックがクリアすると</a:t>
            </a:r>
            <a:r>
              <a:rPr lang="ja-JP" altLang="en-US" sz="2800" dirty="0" smtClean="0"/>
              <a:t>最後にもう一度</a:t>
            </a:r>
            <a:r>
              <a:rPr lang="en-US" altLang="ja-JP" sz="2800" dirty="0" smtClean="0"/>
              <a:t>rspec</a:t>
            </a:r>
            <a:r>
              <a:rPr lang="ja-JP" altLang="en-US" sz="2800" dirty="0" smtClean="0"/>
              <a:t>チェックを行う．</a:t>
            </a:r>
            <a:endParaRPr lang="en-US" altLang="ja-JP" sz="2800" dirty="0" smtClean="0"/>
          </a:p>
          <a:p>
            <a:r>
              <a:rPr lang="ja-JP" altLang="en-US" sz="2800" dirty="0" smtClean="0"/>
              <a:t>未クリアの場合はもう一度</a:t>
            </a:r>
            <a:r>
              <a:rPr lang="en-US" altLang="ja-JP" sz="2800" dirty="0" smtClean="0"/>
              <a:t>rspec</a:t>
            </a:r>
            <a:r>
              <a:rPr lang="ja-JP" altLang="en-US" sz="2800" dirty="0" smtClean="0"/>
              <a:t>チェックから開始．</a:t>
            </a:r>
            <a:endParaRPr kumimoji="1" lang="ja-JP" altLang="en-US" sz="2800" dirty="0"/>
          </a:p>
        </p:txBody>
      </p:sp>
    </p:spTree>
    <p:extLst>
      <p:ext uri="{BB962C8B-B14F-4D97-AF65-F5344CB8AC3E}">
        <p14:creationId xmlns:p14="http://schemas.microsoft.com/office/powerpoint/2010/main" val="1780797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14:presetBounceEnd="50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0000">
                                          <p:cBhvr additive="base">
                                            <p:cTn id="7"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50000">
                                          <p:cBhvr additive="base">
                                            <p:cTn id="11" dur="5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14:presetBounceEnd="50000">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14:bounceEnd="50000">
                                          <p:cBhvr additive="base">
                                            <p:cTn id="17" dur="5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14:presetBounceEnd="50000">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14:bounceEnd="50000">
                                          <p:cBhvr additive="base">
                                            <p:cTn id="21" dur="500" fill="hold"/>
                                            <p:tgtEl>
                                              <p:spTgt spid="26"/>
                                            </p:tgtEl>
                                            <p:attrNameLst>
                                              <p:attrName>ppt_x</p:attrName>
                                            </p:attrNameLst>
                                          </p:cBhvr>
                                          <p:tavLst>
                                            <p:tav tm="0">
                                              <p:val>
                                                <p:strVal val="#ppt_x"/>
                                              </p:val>
                                            </p:tav>
                                            <p:tav tm="100000">
                                              <p:val>
                                                <p:strVal val="#ppt_x"/>
                                              </p:val>
                                            </p:tav>
                                          </p:tavLst>
                                        </p:anim>
                                        <p:anim calcmode="lin" valueType="num" p14:bounceEnd="50000">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9" presetClass="emph" presetSubtype="0" grpId="1" nodeType="withEffect">
                                      <p:stCondLst>
                                        <p:cond delay="0"/>
                                      </p:stCondLst>
                                      <p:childTnLst>
                                        <p:set>
                                          <p:cBhvr rctx="PPT">
                                            <p:cTn id="24" dur="indefinite"/>
                                            <p:tgtEl>
                                              <p:spTgt spid="23"/>
                                            </p:tgtEl>
                                            <p:attrNameLst>
                                              <p:attrName>style.opacity</p:attrName>
                                            </p:attrNameLst>
                                          </p:cBhvr>
                                          <p:to>
                                            <p:strVal val="0"/>
                                          </p:to>
                                        </p:set>
                                        <p:animEffect filter="image" prLst="opacity: 0">
                                          <p:cBhvr rctx="IE">
                                            <p:cTn id="25" dur="indefinite"/>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14:presetBounceEnd="50000">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14:bounceEnd="50000">
                                          <p:cBhvr additive="base">
                                            <p:cTn id="30" dur="50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9" presetClass="emph" presetSubtype="0" grpId="1" nodeType="withEffect">
                                      <p:stCondLst>
                                        <p:cond delay="0"/>
                                      </p:stCondLst>
                                      <p:childTnLst>
                                        <p:set>
                                          <p:cBhvr rctx="PPT">
                                            <p:cTn id="33" dur="indefinite"/>
                                            <p:tgtEl>
                                              <p:spTgt spid="26"/>
                                            </p:tgtEl>
                                            <p:attrNameLst>
                                              <p:attrName>style.opacity</p:attrName>
                                            </p:attrNameLst>
                                          </p:cBhvr>
                                          <p:to>
                                            <p:strVal val="0"/>
                                          </p:to>
                                        </p:set>
                                        <p:animEffect filter="image" prLst="opacity: 0">
                                          <p:cBhvr rctx="IE">
                                            <p:cTn id="34" dur="indefinite"/>
                                            <p:tgtEl>
                                              <p:spTgt spid="26"/>
                                            </p:tgtEl>
                                          </p:cBhvr>
                                        </p:animEffect>
                                      </p:childTnLst>
                                    </p:cTn>
                                  </p:par>
                                  <p:par>
                                    <p:cTn id="35" presetID="2" presetClass="entr" presetSubtype="4" fill="hold" nodeType="withEffect" p14:presetBounceEnd="50000">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14:bounceEnd="50000">
                                          <p:cBhvr additive="base">
                                            <p:cTn id="37" dur="5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14:presetBounceEnd="50000">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14:bounceEnd="50000">
                                          <p:cBhvr additive="base">
                                            <p:cTn id="4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14:presetBounceEnd="50000">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14:bounceEnd="50000">
                                          <p:cBhvr additive="base">
                                            <p:cTn id="47"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9" presetClass="emph" presetSubtype="0" grpId="1" nodeType="withEffect">
                                      <p:stCondLst>
                                        <p:cond delay="0"/>
                                      </p:stCondLst>
                                      <p:childTnLst>
                                        <p:set>
                                          <p:cBhvr rctx="PPT">
                                            <p:cTn id="50" dur="indefinite"/>
                                            <p:tgtEl>
                                              <p:spTgt spid="27"/>
                                            </p:tgtEl>
                                            <p:attrNameLst>
                                              <p:attrName>style.opacity</p:attrName>
                                            </p:attrNameLst>
                                          </p:cBhvr>
                                          <p:to>
                                            <p:strVal val="0"/>
                                          </p:to>
                                        </p:set>
                                        <p:animEffect filter="image" prLst="opacity: 0">
                                          <p:cBhvr rctx="IE">
                                            <p:cTn id="51" dur="indefinite"/>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14:presetBounceEnd="50000">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14:bounceEnd="50000">
                                          <p:cBhvr additive="base">
                                            <p:cTn id="56"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57" dur="500" fill="hold"/>
                                            <p:tgtEl>
                                              <p:spTgt spid="1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14:presetBounceEnd="50000">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14:bounceEnd="50000">
                                          <p:cBhvr additive="base">
                                            <p:cTn id="60" dur="50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61" dur="500" fill="hold"/>
                                            <p:tgtEl>
                                              <p:spTgt spid="29"/>
                                            </p:tgtEl>
                                            <p:attrNameLst>
                                              <p:attrName>ppt_y</p:attrName>
                                            </p:attrNameLst>
                                          </p:cBhvr>
                                          <p:tavLst>
                                            <p:tav tm="0">
                                              <p:val>
                                                <p:strVal val="1+#ppt_h/2"/>
                                              </p:val>
                                            </p:tav>
                                            <p:tav tm="100000">
                                              <p:val>
                                                <p:strVal val="#ppt_y"/>
                                              </p:val>
                                            </p:tav>
                                          </p:tavLst>
                                        </p:anim>
                                      </p:childTnLst>
                                    </p:cTn>
                                  </p:par>
                                  <p:par>
                                    <p:cTn id="62" presetID="9" presetClass="emph" presetSubtype="0" grpId="1" nodeType="withEffect">
                                      <p:stCondLst>
                                        <p:cond delay="0"/>
                                      </p:stCondLst>
                                      <p:childTnLst>
                                        <p:set>
                                          <p:cBhvr rctx="PPT">
                                            <p:cTn id="63" dur="indefinite"/>
                                            <p:tgtEl>
                                              <p:spTgt spid="28"/>
                                            </p:tgtEl>
                                            <p:attrNameLst>
                                              <p:attrName>style.opacity</p:attrName>
                                            </p:attrNameLst>
                                          </p:cBhvr>
                                          <p:to>
                                            <p:strVal val="0"/>
                                          </p:to>
                                        </p:set>
                                        <p:animEffect filter="image" prLst="opacity: 0">
                                          <p:cBhvr rctx="IE">
                                            <p:cTn id="64" dur="indefinite"/>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14:presetBounceEnd="50000">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14:bounceEnd="50000">
                                          <p:cBhvr additive="base">
                                            <p:cTn id="69"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14:presetBounceEnd="50000">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14:bounceEnd="50000">
                                          <p:cBhvr additive="base">
                                            <p:cTn id="73" dur="5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74" dur="500" fill="hold"/>
                                            <p:tgtEl>
                                              <p:spTgt spid="30"/>
                                            </p:tgtEl>
                                            <p:attrNameLst>
                                              <p:attrName>ppt_y</p:attrName>
                                            </p:attrNameLst>
                                          </p:cBhvr>
                                          <p:tavLst>
                                            <p:tav tm="0">
                                              <p:val>
                                                <p:strVal val="1+#ppt_h/2"/>
                                              </p:val>
                                            </p:tav>
                                            <p:tav tm="100000">
                                              <p:val>
                                                <p:strVal val="#ppt_y"/>
                                              </p:val>
                                            </p:tav>
                                          </p:tavLst>
                                        </p:anim>
                                      </p:childTnLst>
                                    </p:cTn>
                                  </p:par>
                                  <p:par>
                                    <p:cTn id="75" presetID="9" presetClass="emph" presetSubtype="0" grpId="1" nodeType="withEffect">
                                      <p:stCondLst>
                                        <p:cond delay="0"/>
                                      </p:stCondLst>
                                      <p:childTnLst>
                                        <p:set>
                                          <p:cBhvr rctx="PPT">
                                            <p:cTn id="76" dur="indefinite"/>
                                            <p:tgtEl>
                                              <p:spTgt spid="29"/>
                                            </p:tgtEl>
                                            <p:attrNameLst>
                                              <p:attrName>style.opacity</p:attrName>
                                            </p:attrNameLst>
                                          </p:cBhvr>
                                          <p:to>
                                            <p:strVal val="0"/>
                                          </p:to>
                                        </p:set>
                                        <p:animEffect filter="image" prLst="opacity: 0">
                                          <p:cBhvr rctx="IE">
                                            <p:cTn id="77"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6" grpId="0"/>
          <p:bldP spid="26" grpId="1"/>
          <p:bldP spid="27" grpId="0"/>
          <p:bldP spid="27" grpId="1"/>
          <p:bldP spid="28" grpId="0"/>
          <p:bldP spid="28" grpId="1"/>
          <p:bldP spid="29" grpId="0"/>
          <p:bldP spid="29" grpId="1"/>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9" presetClass="emph" presetSubtype="0" grpId="1" nodeType="withEffect">
                                      <p:stCondLst>
                                        <p:cond delay="0"/>
                                      </p:stCondLst>
                                      <p:childTnLst>
                                        <p:set>
                                          <p:cBhvr rctx="PPT">
                                            <p:cTn id="24" dur="indefinite"/>
                                            <p:tgtEl>
                                              <p:spTgt spid="23"/>
                                            </p:tgtEl>
                                            <p:attrNameLst>
                                              <p:attrName>style.opacity</p:attrName>
                                            </p:attrNameLst>
                                          </p:cBhvr>
                                          <p:to>
                                            <p:strVal val="0"/>
                                          </p:to>
                                        </p:set>
                                        <p:animEffect filter="image" prLst="opacity: 0">
                                          <p:cBhvr rctx="IE">
                                            <p:cTn id="25" dur="indefinite"/>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ppt_x"/>
                                              </p:val>
                                            </p:tav>
                                            <p:tav tm="100000">
                                              <p:val>
                                                <p:strVal val="#ppt_x"/>
                                              </p:val>
                                            </p:tav>
                                          </p:tavLst>
                                        </p:anim>
                                        <p:anim calcmode="lin" valueType="num">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9" presetClass="emph" presetSubtype="0" grpId="1" nodeType="withEffect">
                                      <p:stCondLst>
                                        <p:cond delay="0"/>
                                      </p:stCondLst>
                                      <p:childTnLst>
                                        <p:set>
                                          <p:cBhvr rctx="PPT">
                                            <p:cTn id="33" dur="indefinite"/>
                                            <p:tgtEl>
                                              <p:spTgt spid="26"/>
                                            </p:tgtEl>
                                            <p:attrNameLst>
                                              <p:attrName>style.opacity</p:attrName>
                                            </p:attrNameLst>
                                          </p:cBhvr>
                                          <p:to>
                                            <p:strVal val="0"/>
                                          </p:to>
                                        </p:set>
                                        <p:animEffect filter="image" prLst="opacity: 0">
                                          <p:cBhvr rctx="IE">
                                            <p:cTn id="34" dur="indefinite"/>
                                            <p:tgtEl>
                                              <p:spTgt spid="26"/>
                                            </p:tgtEl>
                                          </p:cBhvr>
                                        </p:animEffect>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9" presetClass="emph" presetSubtype="0" grpId="1" nodeType="withEffect">
                                      <p:stCondLst>
                                        <p:cond delay="0"/>
                                      </p:stCondLst>
                                      <p:childTnLst>
                                        <p:set>
                                          <p:cBhvr rctx="PPT">
                                            <p:cTn id="50" dur="indefinite"/>
                                            <p:tgtEl>
                                              <p:spTgt spid="27"/>
                                            </p:tgtEl>
                                            <p:attrNameLst>
                                              <p:attrName>style.opacity</p:attrName>
                                            </p:attrNameLst>
                                          </p:cBhvr>
                                          <p:to>
                                            <p:strVal val="0"/>
                                          </p:to>
                                        </p:set>
                                        <p:animEffect filter="image" prLst="opacity: 0">
                                          <p:cBhvr rctx="IE">
                                            <p:cTn id="51" dur="indefinite"/>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ppt_x"/>
                                              </p:val>
                                            </p:tav>
                                            <p:tav tm="100000">
                                              <p:val>
                                                <p:strVal val="#ppt_x"/>
                                              </p:val>
                                            </p:tav>
                                          </p:tavLst>
                                        </p:anim>
                                        <p:anim calcmode="lin" valueType="num">
                                          <p:cBhvr additive="base">
                                            <p:cTn id="61" dur="500" fill="hold"/>
                                            <p:tgtEl>
                                              <p:spTgt spid="29"/>
                                            </p:tgtEl>
                                            <p:attrNameLst>
                                              <p:attrName>ppt_y</p:attrName>
                                            </p:attrNameLst>
                                          </p:cBhvr>
                                          <p:tavLst>
                                            <p:tav tm="0">
                                              <p:val>
                                                <p:strVal val="1+#ppt_h/2"/>
                                              </p:val>
                                            </p:tav>
                                            <p:tav tm="100000">
                                              <p:val>
                                                <p:strVal val="#ppt_y"/>
                                              </p:val>
                                            </p:tav>
                                          </p:tavLst>
                                        </p:anim>
                                      </p:childTnLst>
                                    </p:cTn>
                                  </p:par>
                                  <p:par>
                                    <p:cTn id="62" presetID="9" presetClass="emph" presetSubtype="0" grpId="1" nodeType="withEffect">
                                      <p:stCondLst>
                                        <p:cond delay="0"/>
                                      </p:stCondLst>
                                      <p:childTnLst>
                                        <p:set>
                                          <p:cBhvr rctx="PPT">
                                            <p:cTn id="63" dur="indefinite"/>
                                            <p:tgtEl>
                                              <p:spTgt spid="28"/>
                                            </p:tgtEl>
                                            <p:attrNameLst>
                                              <p:attrName>style.opacity</p:attrName>
                                            </p:attrNameLst>
                                          </p:cBhvr>
                                          <p:to>
                                            <p:strVal val="0"/>
                                          </p:to>
                                        </p:set>
                                        <p:animEffect filter="image" prLst="opacity: 0">
                                          <p:cBhvr rctx="IE">
                                            <p:cTn id="64" dur="indefinite"/>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ppt_x"/>
                                              </p:val>
                                            </p:tav>
                                            <p:tav tm="100000">
                                              <p:val>
                                                <p:strVal val="#ppt_x"/>
                                              </p:val>
                                            </p:tav>
                                          </p:tavLst>
                                        </p:anim>
                                        <p:anim calcmode="lin" valueType="num">
                                          <p:cBhvr additive="base">
                                            <p:cTn id="74" dur="500" fill="hold"/>
                                            <p:tgtEl>
                                              <p:spTgt spid="30"/>
                                            </p:tgtEl>
                                            <p:attrNameLst>
                                              <p:attrName>ppt_y</p:attrName>
                                            </p:attrNameLst>
                                          </p:cBhvr>
                                          <p:tavLst>
                                            <p:tav tm="0">
                                              <p:val>
                                                <p:strVal val="1+#ppt_h/2"/>
                                              </p:val>
                                            </p:tav>
                                            <p:tav tm="100000">
                                              <p:val>
                                                <p:strVal val="#ppt_y"/>
                                              </p:val>
                                            </p:tav>
                                          </p:tavLst>
                                        </p:anim>
                                      </p:childTnLst>
                                    </p:cTn>
                                  </p:par>
                                  <p:par>
                                    <p:cTn id="75" presetID="9" presetClass="emph" presetSubtype="0" grpId="1" nodeType="withEffect">
                                      <p:stCondLst>
                                        <p:cond delay="0"/>
                                      </p:stCondLst>
                                      <p:childTnLst>
                                        <p:set>
                                          <p:cBhvr rctx="PPT">
                                            <p:cTn id="76" dur="indefinite"/>
                                            <p:tgtEl>
                                              <p:spTgt spid="29"/>
                                            </p:tgtEl>
                                            <p:attrNameLst>
                                              <p:attrName>style.opacity</p:attrName>
                                            </p:attrNameLst>
                                          </p:cBhvr>
                                          <p:to>
                                            <p:strVal val="0"/>
                                          </p:to>
                                        </p:set>
                                        <p:animEffect filter="image" prLst="opacity: 0">
                                          <p:cBhvr rctx="IE">
                                            <p:cTn id="77"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6" grpId="0"/>
          <p:bldP spid="26" grpId="1"/>
          <p:bldP spid="27" grpId="0"/>
          <p:bldP spid="27" grpId="1"/>
          <p:bldP spid="28" grpId="0"/>
          <p:bldP spid="28" grpId="1"/>
          <p:bldP spid="29" grpId="0"/>
          <p:bldP spid="29" grpId="1"/>
          <p:bldP spid="30"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追加機能（予定）</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体系的なドリル学習後の実戦練習</a:t>
            </a:r>
            <a:endParaRPr kumimoji="1" lang="en-US" altLang="ja-JP" sz="3600" dirty="0" smtClean="0"/>
          </a:p>
          <a:p>
            <a:r>
              <a:rPr kumimoji="1" lang="ja-JP" altLang="en-US" sz="3600" dirty="0" smtClean="0"/>
              <a:t>現在の</a:t>
            </a:r>
            <a:r>
              <a:rPr kumimoji="1" lang="en-US" altLang="ja-JP" sz="3600" dirty="0" smtClean="0"/>
              <a:t>emacs</a:t>
            </a:r>
            <a:r>
              <a:rPr kumimoji="1" lang="ja-JP" altLang="en-US" sz="3600" dirty="0" smtClean="0"/>
              <a:t>対応を</a:t>
            </a:r>
            <a:r>
              <a:rPr kumimoji="1" lang="en-US" altLang="ja-JP" sz="3600" dirty="0" smtClean="0"/>
              <a:t>vim</a:t>
            </a:r>
            <a:r>
              <a:rPr lang="ja-JP" altLang="en-US" sz="3600" dirty="0" smtClean="0"/>
              <a:t>にも対応</a:t>
            </a:r>
            <a:endParaRPr kumimoji="1" lang="en-US" altLang="ja-JP" sz="3600" dirty="0" smtClean="0"/>
          </a:p>
          <a:p>
            <a:r>
              <a:rPr lang="ja-JP" altLang="en-US" sz="3600" dirty="0" smtClean="0"/>
              <a:t>その後の環境構築の手引き（自動化）</a:t>
            </a:r>
            <a:endParaRPr lang="en-US" altLang="ja-JP" sz="3600" dirty="0" smtClean="0"/>
          </a:p>
          <a:p>
            <a:r>
              <a:rPr kumimoji="1" lang="ja-JP" altLang="en-US" sz="3600" dirty="0" smtClean="0"/>
              <a:t>チェック結果の見易さの改善</a:t>
            </a:r>
            <a:endParaRPr kumimoji="1" lang="ja-JP" altLang="en-US" sz="3600" dirty="0"/>
          </a:p>
        </p:txBody>
      </p:sp>
    </p:spTree>
    <p:extLst>
      <p:ext uri="{BB962C8B-B14F-4D97-AF65-F5344CB8AC3E}">
        <p14:creationId xmlns:p14="http://schemas.microsoft.com/office/powerpoint/2010/main" val="1850171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a:solidFill>
                <a:schemeClr val="tx1"/>
              </a:solidFill>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1200329"/>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体系的なドリルの学習</a:t>
            </a:r>
            <a:endParaRPr lang="en-US" altLang="ja-JP" dirty="0"/>
          </a:p>
          <a:p>
            <a:r>
              <a:rPr kumimoji="1" lang="en-US" altLang="ja-JP" dirty="0"/>
              <a:t>	</a:t>
            </a:r>
            <a:endParaRPr kumimoji="1" lang="en-US" altLang="ja-JP" dirty="0" smtClean="0"/>
          </a:p>
        </p:txBody>
      </p:sp>
      <p:sp>
        <p:nvSpPr>
          <p:cNvPr id="2" name="正方形/長方形 1"/>
          <p:cNvSpPr/>
          <p:nvPr/>
        </p:nvSpPr>
        <p:spPr>
          <a:xfrm>
            <a:off x="5651673" y="3100478"/>
            <a:ext cx="4766491" cy="333030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5907494" y="3334468"/>
            <a:ext cx="4254848" cy="2862322"/>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作業中止</a:t>
            </a:r>
            <a:endParaRPr lang="en-US" altLang="ja-JP" dirty="0" smtClean="0"/>
          </a:p>
          <a:p>
            <a:r>
              <a:rPr lang="ja-JP" altLang="en-US" dirty="0" smtClean="0"/>
              <a:t>＜学習後＞</a:t>
            </a:r>
            <a:endParaRPr lang="en-US" altLang="ja-JP" dirty="0" smtClean="0"/>
          </a:p>
          <a:p>
            <a:pPr marL="285750" indent="-285750">
              <a:buFont typeface="Arial" charset="0"/>
              <a:buChar char="•"/>
            </a:pPr>
            <a:r>
              <a:rPr lang="ja-JP" altLang="en-US" dirty="0" smtClean="0"/>
              <a:t>作成ファイルは</a:t>
            </a:r>
            <a:r>
              <a:rPr lang="en-US" altLang="ja-JP" dirty="0" smtClean="0"/>
              <a:t>restore</a:t>
            </a:r>
            <a:r>
              <a:rPr lang="ja-JP" altLang="en-US" dirty="0" smtClean="0"/>
              <a:t>に保存</a:t>
            </a:r>
            <a:endParaRPr lang="en-US" altLang="ja-JP" dirty="0" smtClean="0"/>
          </a:p>
          <a:p>
            <a:endParaRPr kumimoji="1" lang="en-US" altLang="ja-JP" dirty="0"/>
          </a:p>
        </p:txBody>
      </p:sp>
    </p:spTree>
    <p:extLst>
      <p:ext uri="{BB962C8B-B14F-4D97-AF65-F5344CB8AC3E}">
        <p14:creationId xmlns:p14="http://schemas.microsoft.com/office/powerpoint/2010/main" val="1533602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a:solidFill>
                <a:schemeClr val="tx1"/>
              </a:solidFill>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923330"/>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体系的なドリルの学習</a:t>
            </a:r>
            <a:endParaRPr kumimoji="1" lang="ja-JP" altLang="en-US" dirty="0"/>
          </a:p>
        </p:txBody>
      </p:sp>
      <p:sp>
        <p:nvSpPr>
          <p:cNvPr id="26" name="円/楕円 25"/>
          <p:cNvSpPr/>
          <p:nvPr/>
        </p:nvSpPr>
        <p:spPr>
          <a:xfrm>
            <a:off x="4645356"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コードの回答</a:t>
            </a:r>
            <a:endParaRPr kumimoji="1" lang="ja-JP" altLang="en-US" dirty="0">
              <a:solidFill>
                <a:schemeClr val="tx1"/>
              </a:solidFill>
            </a:endParaRPr>
          </a:p>
        </p:txBody>
      </p:sp>
      <p:sp>
        <p:nvSpPr>
          <p:cNvPr id="27" name="円/楕円 26"/>
          <p:cNvSpPr/>
          <p:nvPr/>
        </p:nvSpPr>
        <p:spPr>
          <a:xfrm>
            <a:off x="7409254"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Rspec-check</a:t>
            </a:r>
          </a:p>
          <a:p>
            <a:pPr algn="ctr"/>
            <a:r>
              <a:rPr lang="en-US" altLang="ja-JP" dirty="0" smtClean="0">
                <a:solidFill>
                  <a:schemeClr val="tx1"/>
                </a:solidFill>
              </a:rPr>
              <a:t>Loop</a:t>
            </a:r>
            <a:endParaRPr kumimoji="1" lang="ja-JP" altLang="en-US" dirty="0">
              <a:solidFill>
                <a:schemeClr val="tx1"/>
              </a:solidFill>
            </a:endParaRPr>
          </a:p>
        </p:txBody>
      </p:sp>
      <p:sp>
        <p:nvSpPr>
          <p:cNvPr id="28" name="円/楕円 27"/>
          <p:cNvSpPr/>
          <p:nvPr/>
        </p:nvSpPr>
        <p:spPr>
          <a:xfrm>
            <a:off x="6025476" y="5009186"/>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Rubocop-check</a:t>
            </a:r>
          </a:p>
          <a:p>
            <a:pPr algn="ctr"/>
            <a:r>
              <a:rPr lang="en-US" altLang="ja-JP" dirty="0" smtClean="0">
                <a:solidFill>
                  <a:schemeClr val="tx1"/>
                </a:solidFill>
              </a:rPr>
              <a:t>Loop</a:t>
            </a:r>
            <a:endParaRPr kumimoji="1" lang="ja-JP" altLang="en-US" dirty="0">
              <a:solidFill>
                <a:schemeClr val="tx1"/>
              </a:solidFill>
            </a:endParaRPr>
          </a:p>
        </p:txBody>
      </p:sp>
      <p:sp>
        <p:nvSpPr>
          <p:cNvPr id="29" name="右矢印 28"/>
          <p:cNvSpPr/>
          <p:nvPr/>
        </p:nvSpPr>
        <p:spPr>
          <a:xfrm>
            <a:off x="6496809" y="3824698"/>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rot="7864291">
            <a:off x="7397676" y="4859463"/>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rot="13553176">
            <a:off x="5528998" y="4859461"/>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中かっこ 32"/>
          <p:cNvSpPr/>
          <p:nvPr/>
        </p:nvSpPr>
        <p:spPr>
          <a:xfrm>
            <a:off x="8856334" y="3165128"/>
            <a:ext cx="475360" cy="3430847"/>
          </a:xfrm>
          <a:prstGeom prst="rightBrace">
            <a:avLst>
              <a:gd name="adj1" fmla="val 67792"/>
              <a:gd name="adj2" fmla="val 50513"/>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9406693" y="3864888"/>
            <a:ext cx="2828803" cy="2031325"/>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作業中止</a:t>
            </a:r>
            <a:endParaRPr kumimoji="1" lang="ja-JP" altLang="en-US" dirty="0"/>
          </a:p>
        </p:txBody>
      </p:sp>
    </p:spTree>
    <p:extLst>
      <p:ext uri="{BB962C8B-B14F-4D97-AF65-F5344CB8AC3E}">
        <p14:creationId xmlns:p14="http://schemas.microsoft.com/office/powerpoint/2010/main" val="997834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214109" y="921726"/>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1073459"/>
            <a:ext cx="2350047" cy="1354664"/>
          </a:xfrm>
          <a:prstGeom prst="rect">
            <a:avLst/>
          </a:prstGeom>
        </p:spPr>
      </p:pic>
      <p:sp>
        <p:nvSpPr>
          <p:cNvPr id="11" name="テキスト ボックス 10"/>
          <p:cNvSpPr txBox="1"/>
          <p:nvPr/>
        </p:nvSpPr>
        <p:spPr>
          <a:xfrm>
            <a:off x="722909" y="511256"/>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12" name="正方形/長方形 11"/>
          <p:cNvSpPr/>
          <p:nvPr/>
        </p:nvSpPr>
        <p:spPr>
          <a:xfrm>
            <a:off x="3523091" y="859757"/>
            <a:ext cx="2189975" cy="1817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Rspec-check</a:t>
            </a:r>
            <a:endParaRPr kumimoji="1" lang="ja-JP" altLang="en-US" sz="2800" dirty="0"/>
          </a:p>
        </p:txBody>
      </p:sp>
      <p:sp>
        <p:nvSpPr>
          <p:cNvPr id="13" name="右矢印 12"/>
          <p:cNvSpPr/>
          <p:nvPr/>
        </p:nvSpPr>
        <p:spPr>
          <a:xfrm>
            <a:off x="2958606" y="1601591"/>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6351492" y="805592"/>
            <a:ext cx="2757369" cy="1880373"/>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期待される振る舞いを実装したコード</a:t>
            </a:r>
            <a:endParaRPr lang="ja-JP" altLang="en-US" dirty="0">
              <a:solidFill>
                <a:schemeClr val="tx1"/>
              </a:solidFill>
            </a:endParaRPr>
          </a:p>
        </p:txBody>
      </p:sp>
      <p:sp>
        <p:nvSpPr>
          <p:cNvPr id="20" name="正方形/長方形 19"/>
          <p:cNvSpPr/>
          <p:nvPr/>
        </p:nvSpPr>
        <p:spPr>
          <a:xfrm>
            <a:off x="3498542" y="4236004"/>
            <a:ext cx="2273112" cy="1924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Rubocop-check</a:t>
            </a:r>
            <a:endParaRPr kumimoji="1" lang="ja-JP" altLang="en-US" sz="2800" dirty="0"/>
          </a:p>
        </p:txBody>
      </p:sp>
      <p:sp>
        <p:nvSpPr>
          <p:cNvPr id="23" name="円/楕円 22"/>
          <p:cNvSpPr/>
          <p:nvPr/>
        </p:nvSpPr>
        <p:spPr>
          <a:xfrm>
            <a:off x="6385532" y="4265090"/>
            <a:ext cx="2723330" cy="1790727"/>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Ruby</a:t>
            </a:r>
            <a:r>
              <a:rPr lang="ja-JP" altLang="en-US" dirty="0" smtClean="0">
                <a:solidFill>
                  <a:schemeClr val="tx1"/>
                </a:solidFill>
              </a:rPr>
              <a:t>のプログラミングスタイル</a:t>
            </a:r>
            <a:endParaRPr lang="en-US" altLang="ja-JP" dirty="0" smtClean="0">
              <a:solidFill>
                <a:schemeClr val="tx1"/>
              </a:solidFill>
            </a:endParaRPr>
          </a:p>
          <a:p>
            <a:pPr algn="ctr"/>
            <a:r>
              <a:rPr lang="ja-JP" altLang="en-US" dirty="0" smtClean="0">
                <a:solidFill>
                  <a:schemeClr val="tx1"/>
                </a:solidFill>
              </a:rPr>
              <a:t>を遵守した</a:t>
            </a:r>
            <a:endParaRPr lang="en-US" altLang="ja-JP" dirty="0" smtClean="0">
              <a:solidFill>
                <a:schemeClr val="tx1"/>
              </a:solidFill>
            </a:endParaRPr>
          </a:p>
          <a:p>
            <a:pPr algn="ctr"/>
            <a:r>
              <a:rPr lang="ja-JP" altLang="en-US" dirty="0" smtClean="0">
                <a:solidFill>
                  <a:schemeClr val="tx1"/>
                </a:solidFill>
              </a:rPr>
              <a:t>コード</a:t>
            </a:r>
            <a:endParaRPr lang="ja-JP" altLang="en-US" dirty="0">
              <a:solidFill>
                <a:schemeClr val="tx1"/>
              </a:solidFill>
            </a:endParaRPr>
          </a:p>
        </p:txBody>
      </p:sp>
      <p:sp>
        <p:nvSpPr>
          <p:cNvPr id="24" name="正方形/長方形 23"/>
          <p:cNvSpPr/>
          <p:nvPr/>
        </p:nvSpPr>
        <p:spPr>
          <a:xfrm>
            <a:off x="214109" y="4397619"/>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4549352"/>
            <a:ext cx="2350047" cy="1354664"/>
          </a:xfrm>
          <a:prstGeom prst="rect">
            <a:avLst/>
          </a:prstGeom>
        </p:spPr>
      </p:pic>
      <p:sp>
        <p:nvSpPr>
          <p:cNvPr id="26" name="テキスト ボックス 25"/>
          <p:cNvSpPr txBox="1"/>
          <p:nvPr/>
        </p:nvSpPr>
        <p:spPr>
          <a:xfrm>
            <a:off x="722909" y="3987149"/>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28" name="十字形 27"/>
          <p:cNvSpPr/>
          <p:nvPr/>
        </p:nvSpPr>
        <p:spPr>
          <a:xfrm>
            <a:off x="4283970" y="3103951"/>
            <a:ext cx="668215" cy="668216"/>
          </a:xfrm>
          <a:prstGeom prst="plus">
            <a:avLst>
              <a:gd name="adj" fmla="val 41216"/>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9585141" y="2478500"/>
            <a:ext cx="2532289" cy="1919119"/>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Ruby</a:t>
            </a:r>
            <a:r>
              <a:rPr lang="ja-JP" altLang="en-US" dirty="0" smtClean="0">
                <a:solidFill>
                  <a:schemeClr val="tx1"/>
                </a:solidFill>
              </a:rPr>
              <a:t>の</a:t>
            </a:r>
            <a:r>
              <a:rPr kumimoji="1" lang="ja-JP" altLang="en-US" dirty="0" smtClean="0">
                <a:solidFill>
                  <a:schemeClr val="tx1"/>
                </a:solidFill>
              </a:rPr>
              <a:t>適切なコード</a:t>
            </a:r>
            <a:endParaRPr kumimoji="1" lang="ja-JP" altLang="en-US" dirty="0">
              <a:solidFill>
                <a:schemeClr val="tx1"/>
              </a:solidFill>
            </a:endParaRPr>
          </a:p>
        </p:txBody>
      </p:sp>
      <p:sp>
        <p:nvSpPr>
          <p:cNvPr id="33" name="右中かっこ 32"/>
          <p:cNvSpPr/>
          <p:nvPr/>
        </p:nvSpPr>
        <p:spPr>
          <a:xfrm>
            <a:off x="8861817" y="511256"/>
            <a:ext cx="684000" cy="5977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右矢印 33"/>
          <p:cNvSpPr/>
          <p:nvPr/>
        </p:nvSpPr>
        <p:spPr>
          <a:xfrm>
            <a:off x="5786612" y="1619405"/>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a:off x="295092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a:off x="583791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235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11981</TotalTime>
  <Words>1283</Words>
  <Application>Microsoft Macintosh PowerPoint</Application>
  <PresentationFormat>ワイド画面</PresentationFormat>
  <Paragraphs>186</Paragraphs>
  <Slides>8</Slides>
  <Notes>5</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Mangal</vt:lpstr>
      <vt:lpstr>Yu Gothic</vt:lpstr>
      <vt:lpstr>Yu Gothic Light</vt:lpstr>
      <vt:lpstr>Arial</vt:lpstr>
      <vt:lpstr>ホワイト</vt:lpstr>
      <vt:lpstr> ruby_learner</vt:lpstr>
      <vt:lpstr>PowerPoint プレゼンテーション</vt:lpstr>
      <vt:lpstr>PowerPoint プレゼンテーション</vt:lpstr>
      <vt:lpstr>試作機のデモ操作</vt:lpstr>
      <vt:lpstr>追加機能（予定）</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ruby_learner</dc:title>
  <dc:creator>Microsoft Office ユーザー</dc:creator>
  <cp:lastModifiedBy>Microsoft Office ユーザー</cp:lastModifiedBy>
  <cp:revision>52</cp:revision>
  <dcterms:created xsi:type="dcterms:W3CDTF">2018-08-29T01:11:43Z</dcterms:created>
  <dcterms:modified xsi:type="dcterms:W3CDTF">2018-12-05T07:34:36Z</dcterms:modified>
</cp:coreProperties>
</file>