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9"/>
  </p:notesMasterIdLst>
  <p:sldIdLst>
    <p:sldId id="256" r:id="rId2"/>
    <p:sldId id="261" r:id="rId3"/>
    <p:sldId id="289" r:id="rId4"/>
    <p:sldId id="262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7" r:id="rId22"/>
    <p:sldId id="306" r:id="rId23"/>
    <p:sldId id="308" r:id="rId24"/>
    <p:sldId id="309" r:id="rId25"/>
    <p:sldId id="311" r:id="rId26"/>
    <p:sldId id="310" r:id="rId27"/>
    <p:sldId id="312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1" autoAdjust="0"/>
    <p:restoredTop sz="94660"/>
  </p:normalViewPr>
  <p:slideViewPr>
    <p:cSldViewPr>
      <p:cViewPr varScale="1">
        <p:scale>
          <a:sx n="69" d="100"/>
          <a:sy n="69" d="100"/>
        </p:scale>
        <p:origin x="130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2019/9/27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rgbClr val="011893"/>
                </a:solidFill>
              </a:rPr>
              <a:t>関数とスコープ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FA400E-C243-F347-9BE6-46E657DCD3B8}"/>
              </a:ext>
            </a:extLst>
          </p:cNvPr>
          <p:cNvSpPr txBox="1"/>
          <p:nvPr/>
        </p:nvSpPr>
        <p:spPr>
          <a:xfrm>
            <a:off x="0" y="1625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プログラミング基礎同演習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E05EE1-8957-9F44-8F8E-6BD27683056C}"/>
              </a:ext>
            </a:extLst>
          </p:cNvPr>
          <p:cNvSpPr txBox="1"/>
          <p:nvPr/>
        </p:nvSpPr>
        <p:spPr>
          <a:xfrm>
            <a:off x="3271520" y="4338320"/>
            <a:ext cx="2525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/>
              <a:t>2019/10/08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C0DD334-FE29-EB47-97F5-3F3A42C89D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関数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0BF9AD-7503-6743-B813-D4A55B16587A}"/>
              </a:ext>
            </a:extLst>
          </p:cNvPr>
          <p:cNvSpPr txBox="1"/>
          <p:nvPr/>
        </p:nvSpPr>
        <p:spPr>
          <a:xfrm>
            <a:off x="323528" y="1124744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よく使う処理をまとめて、後で呼び出すことができるもの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5B330F-E960-C340-B2FA-8167F026286C}"/>
              </a:ext>
            </a:extLst>
          </p:cNvPr>
          <p:cNvSpPr txBox="1"/>
          <p:nvPr/>
        </p:nvSpPr>
        <p:spPr>
          <a:xfrm>
            <a:off x="755576" y="1844824"/>
            <a:ext cx="4512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/>
              <a:t>def </a:t>
            </a:r>
            <a:r>
              <a:rPr kumimoji="1" lang="ja-JP" altLang="en-US" sz="4000"/>
              <a:t>関数名</a:t>
            </a:r>
            <a:r>
              <a:rPr kumimoji="1" lang="en-US" altLang="ja-JP" sz="4000"/>
              <a:t> (</a:t>
            </a:r>
            <a:r>
              <a:rPr kumimoji="1" lang="ja-JP" altLang="en-US" sz="4000"/>
              <a:t>引数</a:t>
            </a:r>
            <a:r>
              <a:rPr kumimoji="1" lang="en-US" altLang="ja-JP" sz="4000"/>
              <a:t>)</a:t>
            </a:r>
            <a:r>
              <a:rPr kumimoji="1" lang="ja-JP" altLang="en-US" sz="4000">
                <a:solidFill>
                  <a:srgbClr val="FF0000"/>
                </a:solidFill>
              </a:rPr>
              <a:t>：</a:t>
            </a:r>
            <a:endParaRPr kumimoji="1" lang="en-US" altLang="ja-JP" sz="4000">
              <a:solidFill>
                <a:srgbClr val="FF000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17EF30A-4B3B-1140-9FAA-DEFA8A7FDC01}"/>
              </a:ext>
            </a:extLst>
          </p:cNvPr>
          <p:cNvSpPr/>
          <p:nvPr/>
        </p:nvSpPr>
        <p:spPr>
          <a:xfrm>
            <a:off x="1547664" y="2564904"/>
            <a:ext cx="48965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処理したいブロック</a:t>
            </a:r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90534DC7-DEAD-874D-879A-BCCCCD0600DF}"/>
              </a:ext>
            </a:extLst>
          </p:cNvPr>
          <p:cNvSpPr/>
          <p:nvPr/>
        </p:nvSpPr>
        <p:spPr>
          <a:xfrm>
            <a:off x="6516216" y="2564904"/>
            <a:ext cx="288032" cy="1296144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3BF94FB-8F75-7B47-B575-3043ED408FE0}"/>
              </a:ext>
            </a:extLst>
          </p:cNvPr>
          <p:cNvSpPr txBox="1"/>
          <p:nvPr/>
        </p:nvSpPr>
        <p:spPr>
          <a:xfrm>
            <a:off x="6948264" y="29969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何行でも良い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0270163-23E3-D144-AF5D-78890598566F}"/>
              </a:ext>
            </a:extLst>
          </p:cNvPr>
          <p:cNvSpPr txBox="1"/>
          <p:nvPr/>
        </p:nvSpPr>
        <p:spPr>
          <a:xfrm>
            <a:off x="5940152" y="1988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コロンを忘れない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09A58E8-0D94-E948-90BD-E847A4FFD13A}"/>
              </a:ext>
            </a:extLst>
          </p:cNvPr>
          <p:cNvCxnSpPr>
            <a:cxnSpLocks/>
          </p:cNvCxnSpPr>
          <p:nvPr/>
        </p:nvCxnSpPr>
        <p:spPr>
          <a:xfrm flipH="1">
            <a:off x="4932040" y="2204864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2094521-BB16-874B-BB7C-46D83EFB4E8F}"/>
              </a:ext>
            </a:extLst>
          </p:cNvPr>
          <p:cNvCxnSpPr>
            <a:cxnSpLocks/>
          </p:cNvCxnSpPr>
          <p:nvPr/>
        </p:nvCxnSpPr>
        <p:spPr>
          <a:xfrm>
            <a:off x="827584" y="306896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AB8987-4CBF-AA45-A8EB-0D3A5F3AFCB0}"/>
              </a:ext>
            </a:extLst>
          </p:cNvPr>
          <p:cNvSpPr txBox="1"/>
          <p:nvPr/>
        </p:nvSpPr>
        <p:spPr>
          <a:xfrm>
            <a:off x="251520" y="32849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インデント</a:t>
            </a:r>
          </a:p>
        </p:txBody>
      </p:sp>
    </p:spTree>
    <p:extLst>
      <p:ext uri="{BB962C8B-B14F-4D97-AF65-F5344CB8AC3E}">
        <p14:creationId xmlns:p14="http://schemas.microsoft.com/office/powerpoint/2010/main" val="1108676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2210719-9867-E14C-B412-E1EB5363E7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関数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4D918EB-4A7F-284E-823D-6206C251DA5E}"/>
              </a:ext>
            </a:extLst>
          </p:cNvPr>
          <p:cNvSpPr/>
          <p:nvPr/>
        </p:nvSpPr>
        <p:spPr>
          <a:xfrm>
            <a:off x="251520" y="1124744"/>
            <a:ext cx="4572000" cy="107721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" altLang="ja-JP" sz="3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sayhello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3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"Hello!"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EF5AC7-2F13-5F4B-93E9-458C3617B382}"/>
              </a:ext>
            </a:extLst>
          </p:cNvPr>
          <p:cNvSpPr txBox="1"/>
          <p:nvPr/>
        </p:nvSpPr>
        <p:spPr>
          <a:xfrm>
            <a:off x="395536" y="2420888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def</a:t>
            </a:r>
            <a:r>
              <a:rPr kumimoji="1" lang="ja-JP" altLang="en-US" sz="2800"/>
              <a:t>で始まる内容を実行すると、関数が定義される</a:t>
            </a:r>
            <a:endParaRPr kumimoji="1" lang="en-US" altLang="ja-JP" sz="2800"/>
          </a:p>
          <a:p>
            <a:r>
              <a:rPr lang="en-US" altLang="ja-JP" sz="2800"/>
              <a:t>(</a:t>
            </a:r>
            <a:r>
              <a:rPr lang="ja-JP" altLang="en-US" sz="2800"/>
              <a:t>定義時には内容は実行されない</a:t>
            </a:r>
            <a:r>
              <a:rPr lang="en-US" altLang="ja-JP" sz="2800"/>
              <a:t>)</a:t>
            </a:r>
            <a:endParaRPr kumimoji="1" lang="ja-JP" altLang="en-US" sz="28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9859288-3AA6-D943-9C99-EE7D2B34ADC3}"/>
              </a:ext>
            </a:extLst>
          </p:cNvPr>
          <p:cNvSpPr/>
          <p:nvPr/>
        </p:nvSpPr>
        <p:spPr>
          <a:xfrm>
            <a:off x="323528" y="3717032"/>
            <a:ext cx="2653290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sayhello()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7A2D73-E3F9-B34A-819D-BBA94F4A51A2}"/>
              </a:ext>
            </a:extLst>
          </p:cNvPr>
          <p:cNvSpPr txBox="1"/>
          <p:nvPr/>
        </p:nvSpPr>
        <p:spPr>
          <a:xfrm>
            <a:off x="467544" y="4437112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関数名</a:t>
            </a:r>
            <a:r>
              <a:rPr kumimoji="1" lang="en-US" altLang="ja-JP" sz="2800"/>
              <a:t>()</a:t>
            </a:r>
            <a:r>
              <a:rPr kumimoji="1" lang="ja-JP" altLang="en-US" sz="2800"/>
              <a:t>を実行することで、関数の中のブロックを</a:t>
            </a:r>
            <a:endParaRPr kumimoji="1" lang="en-US" altLang="ja-JP" sz="2800"/>
          </a:p>
          <a:p>
            <a:r>
              <a:rPr lang="ja-JP" altLang="en-US" sz="2800"/>
              <a:t>何度でも実行することができる</a:t>
            </a:r>
            <a:endParaRPr kumimoji="1" lang="ja-JP" altLang="en-US" sz="2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155584-C5C3-5347-8764-A0D0FB4FB926}"/>
              </a:ext>
            </a:extLst>
          </p:cNvPr>
          <p:cNvSpPr txBox="1"/>
          <p:nvPr/>
        </p:nvSpPr>
        <p:spPr>
          <a:xfrm>
            <a:off x="467544" y="5805264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関数の実行を</a:t>
            </a:r>
            <a:r>
              <a:rPr kumimoji="1" lang="ja-JP" altLang="en-US" sz="2800">
                <a:solidFill>
                  <a:srgbClr val="FF0000"/>
                </a:solidFill>
              </a:rPr>
              <a:t>関数呼び出し</a:t>
            </a:r>
            <a:r>
              <a:rPr kumimoji="1" lang="ja-JP" altLang="en-US" sz="2800"/>
              <a:t>と呼ぶ</a:t>
            </a:r>
          </a:p>
        </p:txBody>
      </p:sp>
    </p:spTree>
    <p:extLst>
      <p:ext uri="{BB962C8B-B14F-4D97-AF65-F5344CB8AC3E}">
        <p14:creationId xmlns:p14="http://schemas.microsoft.com/office/powerpoint/2010/main" val="410899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20F63DE-7F7C-C747-AD13-50AEA510AF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引数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7090A70-516E-874E-84C2-F2CBA18030D9}"/>
              </a:ext>
            </a:extLst>
          </p:cNvPr>
          <p:cNvSpPr txBox="1"/>
          <p:nvPr/>
        </p:nvSpPr>
        <p:spPr>
          <a:xfrm>
            <a:off x="539552" y="134076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関数には入力を与えることができる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98DE288-438B-7C4F-A1BB-3497DED91FF8}"/>
              </a:ext>
            </a:extLst>
          </p:cNvPr>
          <p:cNvSpPr/>
          <p:nvPr/>
        </p:nvSpPr>
        <p:spPr>
          <a:xfrm>
            <a:off x="899592" y="2060848"/>
            <a:ext cx="3294112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say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3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(s)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53941D0-C544-6743-84FA-FD737B20C879}"/>
              </a:ext>
            </a:extLst>
          </p:cNvPr>
          <p:cNvSpPr txBox="1"/>
          <p:nvPr/>
        </p:nvSpPr>
        <p:spPr>
          <a:xfrm>
            <a:off x="4355976" y="2132856"/>
            <a:ext cx="46121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入力を</a:t>
            </a:r>
            <a:r>
              <a:rPr lang="en-US" altLang="ja-JP" sz="2400"/>
              <a:t>s</a:t>
            </a:r>
            <a:r>
              <a:rPr lang="ja-JP" altLang="en-US" sz="2400"/>
              <a:t>という名前で受け取り、</a:t>
            </a:r>
            <a:endParaRPr lang="en-US" altLang="ja-JP" sz="2400"/>
          </a:p>
          <a:p>
            <a:r>
              <a:rPr kumimoji="1" lang="ja-JP" altLang="en-US" sz="2400"/>
              <a:t>それを</a:t>
            </a:r>
            <a:r>
              <a:rPr lang="ja-JP" altLang="en-US" sz="2400"/>
              <a:t>表示する関数</a:t>
            </a:r>
            <a:endParaRPr kumimoji="1" lang="ja-JP" alt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0D7AAFC-0460-6940-AF13-1F7B2FF39836}"/>
              </a:ext>
            </a:extLst>
          </p:cNvPr>
          <p:cNvSpPr txBox="1"/>
          <p:nvPr/>
        </p:nvSpPr>
        <p:spPr>
          <a:xfrm>
            <a:off x="611560" y="3356992"/>
            <a:ext cx="6160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関数への入力を</a:t>
            </a:r>
            <a:r>
              <a:rPr kumimoji="1" lang="ja-JP" altLang="en-US" sz="2800">
                <a:solidFill>
                  <a:srgbClr val="FF0000"/>
                </a:solidFill>
              </a:rPr>
              <a:t>引数</a:t>
            </a:r>
            <a:r>
              <a:rPr kumimoji="1" lang="en-US" altLang="ja-JP" sz="2800">
                <a:solidFill>
                  <a:srgbClr val="FF0000"/>
                </a:solidFill>
              </a:rPr>
              <a:t>(</a:t>
            </a:r>
            <a:r>
              <a:rPr kumimoji="1" lang="ja-JP" altLang="en-US" sz="2800">
                <a:solidFill>
                  <a:srgbClr val="FF0000"/>
                </a:solidFill>
              </a:rPr>
              <a:t>ひきすう</a:t>
            </a:r>
            <a:r>
              <a:rPr kumimoji="1" lang="en-US" altLang="ja-JP" sz="2800">
                <a:solidFill>
                  <a:srgbClr val="FF0000"/>
                </a:solidFill>
              </a:rPr>
              <a:t>)</a:t>
            </a:r>
            <a:r>
              <a:rPr kumimoji="1" lang="ja-JP" altLang="en-US" sz="2800"/>
              <a:t>と呼ぶ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7CAA3AB-F9EB-E14B-840C-02262E03AE76}"/>
              </a:ext>
            </a:extLst>
          </p:cNvPr>
          <p:cNvSpPr/>
          <p:nvPr/>
        </p:nvSpPr>
        <p:spPr>
          <a:xfrm>
            <a:off x="1043608" y="4509120"/>
            <a:ext cx="3512500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say(</a:t>
            </a:r>
            <a:r>
              <a:rPr lang="en" altLang="ja-JP" sz="3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"Hello"</a:t>
            </a:r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07A8A0F-4EB3-1C43-B8B9-59198BE34A12}"/>
              </a:ext>
            </a:extLst>
          </p:cNvPr>
          <p:cNvSpPr txBox="1"/>
          <p:nvPr/>
        </p:nvSpPr>
        <p:spPr>
          <a:xfrm>
            <a:off x="5004048" y="4509120"/>
            <a:ext cx="3549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Hello</a:t>
            </a:r>
            <a:r>
              <a:rPr kumimoji="1" lang="ja-JP" altLang="en-US" sz="3200"/>
              <a:t>と表示される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0C77908-08AB-8646-92F9-8FC14B87D698}"/>
              </a:ext>
            </a:extLst>
          </p:cNvPr>
          <p:cNvSpPr/>
          <p:nvPr/>
        </p:nvSpPr>
        <p:spPr>
          <a:xfrm>
            <a:off x="1043608" y="5661248"/>
            <a:ext cx="2957861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say(</a:t>
            </a:r>
            <a:r>
              <a:rPr lang="en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12345</a:t>
            </a:r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127F652-D806-364B-A5FC-9437924D8878}"/>
              </a:ext>
            </a:extLst>
          </p:cNvPr>
          <p:cNvSpPr txBox="1"/>
          <p:nvPr/>
        </p:nvSpPr>
        <p:spPr>
          <a:xfrm>
            <a:off x="5004048" y="5589240"/>
            <a:ext cx="3672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12345</a:t>
            </a:r>
            <a:r>
              <a:rPr kumimoji="1" lang="ja-JP" altLang="en-US" sz="3200"/>
              <a:t>と表示される</a:t>
            </a:r>
          </a:p>
        </p:txBody>
      </p:sp>
    </p:spTree>
    <p:extLst>
      <p:ext uri="{BB962C8B-B14F-4D97-AF65-F5344CB8AC3E}">
        <p14:creationId xmlns:p14="http://schemas.microsoft.com/office/powerpoint/2010/main" val="235202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8F235FD-D9B3-6D40-8639-748F00A3FC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返り値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CC75601-BE65-0640-A33A-B38B6FCB0968}"/>
              </a:ext>
            </a:extLst>
          </p:cNvPr>
          <p:cNvSpPr txBox="1"/>
          <p:nvPr/>
        </p:nvSpPr>
        <p:spPr>
          <a:xfrm>
            <a:off x="467544" y="1124744"/>
            <a:ext cx="6499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関数は</a:t>
            </a:r>
            <a:r>
              <a:rPr kumimoji="1" lang="en-US" altLang="ja-JP" sz="2800"/>
              <a:t>return</a:t>
            </a:r>
            <a:r>
              <a:rPr kumimoji="1" lang="ja-JP" altLang="en-US" sz="2800"/>
              <a:t>文で値を返すことができる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8C0F386-A51D-8F4C-8895-0CCF262FF430}"/>
              </a:ext>
            </a:extLst>
          </p:cNvPr>
          <p:cNvSpPr/>
          <p:nvPr/>
        </p:nvSpPr>
        <p:spPr>
          <a:xfrm>
            <a:off x="611560" y="1844824"/>
            <a:ext cx="4572000" cy="107721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" altLang="ja-JP" sz="3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3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3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3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a + b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1BA7BFE-041A-124E-8201-210001250BA7}"/>
              </a:ext>
            </a:extLst>
          </p:cNvPr>
          <p:cNvSpPr txBox="1"/>
          <p:nvPr/>
        </p:nvSpPr>
        <p:spPr>
          <a:xfrm>
            <a:off x="539552" y="306896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関数が返す値を</a:t>
            </a:r>
            <a:r>
              <a:rPr kumimoji="1" lang="ja-JP" altLang="en-US" sz="2800">
                <a:solidFill>
                  <a:srgbClr val="FF0000"/>
                </a:solidFill>
              </a:rPr>
              <a:t>返り値</a:t>
            </a:r>
            <a:r>
              <a:rPr kumimoji="1" lang="ja-JP" altLang="en-US" sz="2800"/>
              <a:t>と呼ぶ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8156150-09BB-C441-86B5-C2A166B72754}"/>
              </a:ext>
            </a:extLst>
          </p:cNvPr>
          <p:cNvSpPr txBox="1"/>
          <p:nvPr/>
        </p:nvSpPr>
        <p:spPr>
          <a:xfrm>
            <a:off x="467544" y="4005064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関数は、その返り値を持つ変数のように振る舞う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06FC2D2-A157-D744-B85E-DE5CAEB2ECEF}"/>
              </a:ext>
            </a:extLst>
          </p:cNvPr>
          <p:cNvSpPr/>
          <p:nvPr/>
        </p:nvSpPr>
        <p:spPr>
          <a:xfrm>
            <a:off x="611560" y="4797152"/>
            <a:ext cx="2736304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 = add(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(c)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A83CDB2-57C2-9C4A-8521-7568A9207557}"/>
              </a:ext>
            </a:extLst>
          </p:cNvPr>
          <p:cNvSpPr/>
          <p:nvPr/>
        </p:nvSpPr>
        <p:spPr>
          <a:xfrm>
            <a:off x="611560" y="5877272"/>
            <a:ext cx="3672408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add(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 &gt;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"Hello"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9FA729-DA56-0D4C-BDCC-CA51243BA884}"/>
              </a:ext>
            </a:extLst>
          </p:cNvPr>
          <p:cNvSpPr txBox="1"/>
          <p:nvPr/>
        </p:nvSpPr>
        <p:spPr>
          <a:xfrm>
            <a:off x="4572000" y="501317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返り値を別の変数に代入できる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0A47549-1F32-A24C-B7F2-2A8545DCE38B}"/>
              </a:ext>
            </a:extLst>
          </p:cNvPr>
          <p:cNvSpPr txBox="1"/>
          <p:nvPr/>
        </p:nvSpPr>
        <p:spPr>
          <a:xfrm>
            <a:off x="4572000" y="6021288"/>
            <a:ext cx="4330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返り値を</a:t>
            </a:r>
            <a:r>
              <a:rPr kumimoji="1" lang="en-US" altLang="ja-JP" sz="2400"/>
              <a:t>if</a:t>
            </a:r>
            <a:r>
              <a:rPr kumimoji="1" lang="ja-JP" altLang="en-US" sz="2400"/>
              <a:t>文の条件内に使える</a:t>
            </a:r>
          </a:p>
        </p:txBody>
      </p:sp>
    </p:spTree>
    <p:extLst>
      <p:ext uri="{BB962C8B-B14F-4D97-AF65-F5344CB8AC3E}">
        <p14:creationId xmlns:p14="http://schemas.microsoft.com/office/powerpoint/2010/main" val="3807708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52987B7-5C99-034F-AE99-6C3CF0D3CA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スコープ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A9F179-F727-CE4E-8223-03E70687BD8E}"/>
              </a:ext>
            </a:extLst>
          </p:cNvPr>
          <p:cNvSpPr txBox="1"/>
          <p:nvPr/>
        </p:nvSpPr>
        <p:spPr>
          <a:xfrm>
            <a:off x="107504" y="1196752"/>
            <a:ext cx="828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関数が作るブロック内で宣言された変数の有効範囲は、そのブロック内に制限される</a:t>
            </a:r>
            <a:endParaRPr lang="en-US" altLang="ja-JP" sz="3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E9B8DC-E0E6-9845-ACF5-BBDA09B33BC1}"/>
              </a:ext>
            </a:extLst>
          </p:cNvPr>
          <p:cNvSpPr txBox="1"/>
          <p:nvPr/>
        </p:nvSpPr>
        <p:spPr>
          <a:xfrm>
            <a:off x="107504" y="2564904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変数の名前の有効範囲を</a:t>
            </a:r>
            <a:r>
              <a:rPr lang="ja-JP" altLang="en-US" sz="3200">
                <a:solidFill>
                  <a:srgbClr val="FF0000"/>
                </a:solidFill>
              </a:rPr>
              <a:t>スコープ</a:t>
            </a:r>
            <a:r>
              <a:rPr lang="ja-JP" altLang="en-US" sz="3200"/>
              <a:t>と呼ぶ</a:t>
            </a:r>
            <a:endParaRPr lang="en-US" altLang="ja-JP" sz="3200"/>
          </a:p>
        </p:txBody>
      </p:sp>
    </p:spTree>
    <p:extLst>
      <p:ext uri="{BB962C8B-B14F-4D97-AF65-F5344CB8AC3E}">
        <p14:creationId xmlns:p14="http://schemas.microsoft.com/office/powerpoint/2010/main" val="1093412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9082642-DFE7-934E-8E3C-6B5772383D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スコープ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F8A6D97-C3E7-1E47-B2EB-39416268FE04}"/>
              </a:ext>
            </a:extLst>
          </p:cNvPr>
          <p:cNvSpPr/>
          <p:nvPr/>
        </p:nvSpPr>
        <p:spPr>
          <a:xfrm>
            <a:off x="467544" y="1196752"/>
            <a:ext cx="3168352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8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8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a = 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8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</a:t>
            </a:r>
          </a:p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/>
            </a:r>
            <a:b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func()</a:t>
            </a:r>
          </a:p>
          <a:p>
            <a:r>
              <a:rPr lang="en" altLang="ja-JP" sz="28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</a:t>
            </a:r>
          </a:p>
        </p:txBody>
      </p:sp>
      <p:sp>
        <p:nvSpPr>
          <p:cNvPr id="4" name="右中かっこ 3">
            <a:extLst>
              <a:ext uri="{FF2B5EF4-FFF2-40B4-BE49-F238E27FC236}">
                <a16:creationId xmlns:a16="http://schemas.microsoft.com/office/drawing/2014/main" id="{BCD07ACF-DE4D-2E48-88BF-45939AE39099}"/>
              </a:ext>
            </a:extLst>
          </p:cNvPr>
          <p:cNvSpPr/>
          <p:nvPr/>
        </p:nvSpPr>
        <p:spPr>
          <a:xfrm>
            <a:off x="3419872" y="1340768"/>
            <a:ext cx="144016" cy="1080120"/>
          </a:xfrm>
          <a:prstGeom prst="rightBrac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B25092-B6E3-3A40-814D-774E8BD8E692}"/>
              </a:ext>
            </a:extLst>
          </p:cNvPr>
          <p:cNvSpPr txBox="1"/>
          <p:nvPr/>
        </p:nvSpPr>
        <p:spPr>
          <a:xfrm>
            <a:off x="3851920" y="1412776"/>
            <a:ext cx="39292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関数の中で変数</a:t>
            </a:r>
            <a:r>
              <a:rPr kumimoji="1" lang="en-US" altLang="ja-JP" sz="2800"/>
              <a:t>a</a:t>
            </a:r>
            <a:r>
              <a:rPr kumimoji="1" lang="ja-JP" altLang="en-US" sz="2800"/>
              <a:t>を宣言</a:t>
            </a:r>
            <a:endParaRPr kumimoji="1" lang="en-US" altLang="ja-JP" sz="2800"/>
          </a:p>
          <a:p>
            <a:r>
              <a:rPr lang="ja-JP" altLang="en-US" sz="2800"/>
              <a:t>それを表示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5787A5D-89B8-4D43-A62A-20CBE3DBF37B}"/>
              </a:ext>
            </a:extLst>
          </p:cNvPr>
          <p:cNvSpPr txBox="1"/>
          <p:nvPr/>
        </p:nvSpPr>
        <p:spPr>
          <a:xfrm>
            <a:off x="3923928" y="2852936"/>
            <a:ext cx="34163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関数を実行してから</a:t>
            </a:r>
            <a:endParaRPr kumimoji="1" lang="en-US" altLang="ja-JP" sz="2800"/>
          </a:p>
          <a:p>
            <a:r>
              <a:rPr lang="en-US" altLang="ja-JP" sz="2800"/>
              <a:t>a</a:t>
            </a:r>
            <a:r>
              <a:rPr lang="ja-JP" altLang="en-US" sz="2800"/>
              <a:t>を表示→エラー</a:t>
            </a:r>
            <a:endParaRPr kumimoji="1" lang="ja-JP" altLang="en-US" sz="2800"/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D75DE824-56BB-FF43-938B-EF4778512211}"/>
              </a:ext>
            </a:extLst>
          </p:cNvPr>
          <p:cNvSpPr/>
          <p:nvPr/>
        </p:nvSpPr>
        <p:spPr>
          <a:xfrm>
            <a:off x="3419872" y="2852936"/>
            <a:ext cx="144016" cy="936104"/>
          </a:xfrm>
          <a:prstGeom prst="rightBrac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907AD14-BF46-2C4E-BE20-B9FCE0962921}"/>
              </a:ext>
            </a:extLst>
          </p:cNvPr>
          <p:cNvSpPr txBox="1"/>
          <p:nvPr/>
        </p:nvSpPr>
        <p:spPr>
          <a:xfrm>
            <a:off x="395536" y="4293096"/>
            <a:ext cx="5760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関数の中で作られた変数は、関数の中でしか参照できない</a:t>
            </a:r>
            <a:endParaRPr lang="en-US" altLang="ja-JP" sz="32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E252794-984F-8644-A7F0-32F8C9062569}"/>
              </a:ext>
            </a:extLst>
          </p:cNvPr>
          <p:cNvSpPr/>
          <p:nvPr/>
        </p:nvSpPr>
        <p:spPr>
          <a:xfrm>
            <a:off x="395536" y="5445224"/>
            <a:ext cx="85689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/>
              <a:t>関数が作るスコープを</a:t>
            </a:r>
            <a:r>
              <a:rPr lang="ja-JP" altLang="en-US" sz="2800">
                <a:solidFill>
                  <a:srgbClr val="FF0000"/>
                </a:solidFill>
              </a:rPr>
              <a:t>ローカルスコープ</a:t>
            </a:r>
            <a:r>
              <a:rPr lang="ja-JP" altLang="en-US" sz="2800"/>
              <a:t>と呼ぶ</a:t>
            </a:r>
            <a:endParaRPr lang="en-US" altLang="ja-JP" sz="2800"/>
          </a:p>
          <a:p>
            <a:r>
              <a:rPr lang="ja-JP" altLang="en-US" sz="2800"/>
              <a:t>ローカルスコープに済む変数を</a:t>
            </a:r>
            <a:r>
              <a:rPr lang="ja-JP" altLang="en-US" sz="2800">
                <a:solidFill>
                  <a:srgbClr val="FF0000"/>
                </a:solidFill>
              </a:rPr>
              <a:t>ローカル変数</a:t>
            </a:r>
            <a:r>
              <a:rPr lang="ja-JP" altLang="en-US" sz="2800"/>
              <a:t>と呼ぶ</a:t>
            </a:r>
            <a:endParaRPr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38048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545A2A0-9367-204C-A098-00802BC29F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スコープ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EBF12BC-9C73-5940-B740-7E0A1526F9EB}"/>
              </a:ext>
            </a:extLst>
          </p:cNvPr>
          <p:cNvSpPr/>
          <p:nvPr/>
        </p:nvSpPr>
        <p:spPr>
          <a:xfrm>
            <a:off x="323528" y="1196752"/>
            <a:ext cx="273630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sz="2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/>
            </a:r>
            <a:b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2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/>
            </a:r>
            <a:b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func()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47FF493-5C1D-8646-BC4A-7432B1A8F54B}"/>
              </a:ext>
            </a:extLst>
          </p:cNvPr>
          <p:cNvSpPr txBox="1"/>
          <p:nvPr/>
        </p:nvSpPr>
        <p:spPr>
          <a:xfrm>
            <a:off x="3203848" y="126876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関数の外で変数を宣言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A70AD5E-8746-AD4A-8128-7A21E535C1D9}"/>
              </a:ext>
            </a:extLst>
          </p:cNvPr>
          <p:cNvSpPr txBox="1"/>
          <p:nvPr/>
        </p:nvSpPr>
        <p:spPr>
          <a:xfrm>
            <a:off x="3192284" y="2132856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外で定義された変数を関数内で表示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AD36A8-1AE0-204B-A22D-19E2CB6F63D7}"/>
              </a:ext>
            </a:extLst>
          </p:cNvPr>
          <p:cNvSpPr txBox="1"/>
          <p:nvPr/>
        </p:nvSpPr>
        <p:spPr>
          <a:xfrm>
            <a:off x="3203848" y="2996952"/>
            <a:ext cx="5237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関数の実行</a:t>
            </a:r>
            <a:r>
              <a:rPr kumimoji="1" lang="en-US" altLang="ja-JP" sz="2800"/>
              <a:t>(a</a:t>
            </a:r>
            <a:r>
              <a:rPr kumimoji="1" lang="ja-JP" altLang="en-US" sz="2800"/>
              <a:t>の値が表示される</a:t>
            </a:r>
            <a:r>
              <a:rPr kumimoji="1" lang="en-US" altLang="ja-JP" sz="2800"/>
              <a:t>)</a:t>
            </a:r>
            <a:endParaRPr kumimoji="1" lang="ja-JP" alt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8DFA2CB-2458-8E42-BC28-51E9DA5310B7}"/>
              </a:ext>
            </a:extLst>
          </p:cNvPr>
          <p:cNvSpPr txBox="1"/>
          <p:nvPr/>
        </p:nvSpPr>
        <p:spPr>
          <a:xfrm>
            <a:off x="251520" y="4005064"/>
            <a:ext cx="5760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関数の外で定義された変数は</a:t>
            </a:r>
            <a:endParaRPr lang="en-US" altLang="ja-JP" sz="3200"/>
          </a:p>
          <a:p>
            <a:r>
              <a:rPr lang="ja-JP" altLang="en-US" sz="3200"/>
              <a:t>関数の中でも利用できる</a:t>
            </a:r>
            <a:endParaRPr lang="en-US" altLang="ja-JP" sz="32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42C951-4892-704A-A3DB-A1679BFC4E37}"/>
              </a:ext>
            </a:extLst>
          </p:cNvPr>
          <p:cNvSpPr txBox="1"/>
          <p:nvPr/>
        </p:nvSpPr>
        <p:spPr>
          <a:xfrm>
            <a:off x="251520" y="5301208"/>
            <a:ext cx="8424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関数の外のスコープを</a:t>
            </a:r>
            <a:r>
              <a:rPr lang="ja-JP" altLang="en-US" sz="2800">
                <a:solidFill>
                  <a:srgbClr val="FF0000"/>
                </a:solidFill>
              </a:rPr>
              <a:t>グローバルスコープ</a:t>
            </a:r>
            <a:r>
              <a:rPr lang="ja-JP" altLang="en-US" sz="2800"/>
              <a:t>と呼ぶ</a:t>
            </a:r>
            <a:endParaRPr lang="en-US" altLang="ja-JP" sz="2800"/>
          </a:p>
          <a:p>
            <a:r>
              <a:rPr lang="ja-JP" altLang="en-US" sz="2800"/>
              <a:t>グローバルスコープに住む変数を</a:t>
            </a:r>
            <a:r>
              <a:rPr lang="ja-JP" altLang="en-US" sz="2800">
                <a:solidFill>
                  <a:srgbClr val="FF0000"/>
                </a:solidFill>
              </a:rPr>
              <a:t>グローバル変数</a:t>
            </a:r>
            <a:r>
              <a:rPr lang="ja-JP" altLang="en-US" sz="2800"/>
              <a:t>と呼ぶ</a:t>
            </a:r>
            <a:endParaRPr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1514232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204FEAA-BE2D-A648-BBAC-61E76C0D4E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二種類のスコープ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F8673DC-34E5-7F43-BAE0-2FBEC76AB538}"/>
              </a:ext>
            </a:extLst>
          </p:cNvPr>
          <p:cNvSpPr/>
          <p:nvPr/>
        </p:nvSpPr>
        <p:spPr>
          <a:xfrm>
            <a:off x="5940152" y="1686132"/>
            <a:ext cx="2707208" cy="175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2F7012-A703-F648-9A1A-643BD3A81401}"/>
              </a:ext>
            </a:extLst>
          </p:cNvPr>
          <p:cNvSpPr/>
          <p:nvPr/>
        </p:nvSpPr>
        <p:spPr>
          <a:xfrm>
            <a:off x="6576288" y="2537940"/>
            <a:ext cx="2060912" cy="35723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1B1ACF4-1B20-3E43-94D1-E09D85F35862}"/>
              </a:ext>
            </a:extLst>
          </p:cNvPr>
          <p:cNvSpPr/>
          <p:nvPr/>
        </p:nvSpPr>
        <p:spPr>
          <a:xfrm>
            <a:off x="646792" y="4144852"/>
            <a:ext cx="3601288" cy="26482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36D8E98-D8CC-6C43-9E61-02C36D8B367E}"/>
              </a:ext>
            </a:extLst>
          </p:cNvPr>
          <p:cNvSpPr/>
          <p:nvPr/>
        </p:nvSpPr>
        <p:spPr>
          <a:xfrm>
            <a:off x="636632" y="1706452"/>
            <a:ext cx="2707208" cy="175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7D9F7C-6589-7043-8F4C-DCF3E4DC2BA1}"/>
              </a:ext>
            </a:extLst>
          </p:cNvPr>
          <p:cNvSpPr/>
          <p:nvPr/>
        </p:nvSpPr>
        <p:spPr>
          <a:xfrm>
            <a:off x="1150848" y="2029940"/>
            <a:ext cx="2182832" cy="69251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7FA88C5-A16F-174F-B55A-8217E91E72B8}"/>
              </a:ext>
            </a:extLst>
          </p:cNvPr>
          <p:cNvSpPr/>
          <p:nvPr/>
        </p:nvSpPr>
        <p:spPr>
          <a:xfrm>
            <a:off x="578728" y="1717148"/>
            <a:ext cx="30243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def func():</a:t>
            </a: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    a = 10</a:t>
            </a: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    print(a)</a:t>
            </a:r>
          </a:p>
          <a:p>
            <a:endParaRPr lang="en-US" altLang="ja-JP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func()</a:t>
            </a:r>
          </a:p>
          <a:p>
            <a:r>
              <a:rPr lang="en-US" altLang="ja-JP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print(a)</a:t>
            </a:r>
            <a:endParaRPr lang="ja-JP" altLang="en-US" b="1">
              <a:solidFill>
                <a:srgbClr val="FF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CDC359E-1680-4745-949A-94694C375C02}"/>
              </a:ext>
            </a:extLst>
          </p:cNvPr>
          <p:cNvSpPr/>
          <p:nvPr/>
        </p:nvSpPr>
        <p:spPr>
          <a:xfrm>
            <a:off x="2388800" y="4671540"/>
            <a:ext cx="1645920" cy="172883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081C2D6-9C1A-5143-A569-2AE47B434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5157192"/>
            <a:ext cx="1130300" cy="11303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14DD240-6A7D-234F-86BA-EA737601C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71783" y="4774772"/>
            <a:ext cx="1461974" cy="1615440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50ED36B-852A-6348-BBD5-EC44945A88A9}"/>
              </a:ext>
            </a:extLst>
          </p:cNvPr>
          <p:cNvCxnSpPr>
            <a:cxnSpLocks/>
          </p:cNvCxnSpPr>
          <p:nvPr/>
        </p:nvCxnSpPr>
        <p:spPr>
          <a:xfrm>
            <a:off x="1972240" y="5333572"/>
            <a:ext cx="772160" cy="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ADCE401C-9994-5741-A418-164D4B405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460" y="4744292"/>
            <a:ext cx="535940" cy="53594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10D8E20-4367-DB4E-8109-1AF02AEF0BED}"/>
              </a:ext>
            </a:extLst>
          </p:cNvPr>
          <p:cNvSpPr txBox="1"/>
          <p:nvPr/>
        </p:nvSpPr>
        <p:spPr>
          <a:xfrm>
            <a:off x="1830000" y="30983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エラーになる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987795-FA9E-6348-9C5D-4F22E3BAE91F}"/>
              </a:ext>
            </a:extLst>
          </p:cNvPr>
          <p:cNvSpPr txBox="1"/>
          <p:nvPr/>
        </p:nvSpPr>
        <p:spPr>
          <a:xfrm>
            <a:off x="722560" y="372829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外から中を見ることはできない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C2B3DB-00FF-BA4D-A370-4F2F8199F134}"/>
              </a:ext>
            </a:extLst>
          </p:cNvPr>
          <p:cNvSpPr/>
          <p:nvPr/>
        </p:nvSpPr>
        <p:spPr>
          <a:xfrm>
            <a:off x="5983848" y="1686668"/>
            <a:ext cx="30243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a = 10</a:t>
            </a:r>
          </a:p>
          <a:p>
            <a:endParaRPr lang="en-US" altLang="ja-JP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def func():</a:t>
            </a: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    print(a)</a:t>
            </a:r>
          </a:p>
          <a:p>
            <a:endParaRPr lang="en-US" altLang="ja-JP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func()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59D37E0-3837-A647-8599-BF85BDEA9154}"/>
              </a:ext>
            </a:extLst>
          </p:cNvPr>
          <p:cNvSpPr txBox="1"/>
          <p:nvPr/>
        </p:nvSpPr>
        <p:spPr>
          <a:xfrm>
            <a:off x="3094672" y="98144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グローバルスコープ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EB045AC9-FC76-D54E-8990-974E3E831ED9}"/>
              </a:ext>
            </a:extLst>
          </p:cNvPr>
          <p:cNvCxnSpPr/>
          <p:nvPr/>
        </p:nvCxnSpPr>
        <p:spPr>
          <a:xfrm flipH="1">
            <a:off x="2759392" y="1366309"/>
            <a:ext cx="335280" cy="2743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7183828-7E2F-B84F-BE01-133AD991B5EC}"/>
              </a:ext>
            </a:extLst>
          </p:cNvPr>
          <p:cNvCxnSpPr/>
          <p:nvPr/>
        </p:nvCxnSpPr>
        <p:spPr>
          <a:xfrm>
            <a:off x="5983848" y="1266816"/>
            <a:ext cx="33528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84AE895-A604-9F41-ADFF-F375B6A5C925}"/>
              </a:ext>
            </a:extLst>
          </p:cNvPr>
          <p:cNvSpPr txBox="1"/>
          <p:nvPr/>
        </p:nvSpPr>
        <p:spPr>
          <a:xfrm>
            <a:off x="3618160" y="23058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関数が作る</a:t>
            </a:r>
            <a:endParaRPr kumimoji="1" lang="en-US" altLang="ja-JP"/>
          </a:p>
          <a:p>
            <a:r>
              <a:rPr lang="ja-JP" altLang="en-US"/>
              <a:t>ローカルスコープ</a:t>
            </a:r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9D4F1F4-F2C2-6A40-A9FA-9DC1C90B3904}"/>
              </a:ext>
            </a:extLst>
          </p:cNvPr>
          <p:cNvCxnSpPr>
            <a:cxnSpLocks/>
          </p:cNvCxnSpPr>
          <p:nvPr/>
        </p:nvCxnSpPr>
        <p:spPr>
          <a:xfrm>
            <a:off x="5660320" y="2712292"/>
            <a:ext cx="9448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6F14634-D774-3B45-8F53-FF8060468473}"/>
              </a:ext>
            </a:extLst>
          </p:cNvPr>
          <p:cNvCxnSpPr/>
          <p:nvPr/>
        </p:nvCxnSpPr>
        <p:spPr>
          <a:xfrm flipH="1">
            <a:off x="3211760" y="2427812"/>
            <a:ext cx="4876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000B130-2B1D-964D-B12C-70C19BDF09CE}"/>
              </a:ext>
            </a:extLst>
          </p:cNvPr>
          <p:cNvSpPr/>
          <p:nvPr/>
        </p:nvSpPr>
        <p:spPr>
          <a:xfrm>
            <a:off x="5432152" y="4165172"/>
            <a:ext cx="3245688" cy="26482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9AEA24E-8571-664C-80EA-48C0226D9A10}"/>
              </a:ext>
            </a:extLst>
          </p:cNvPr>
          <p:cNvSpPr/>
          <p:nvPr/>
        </p:nvSpPr>
        <p:spPr>
          <a:xfrm>
            <a:off x="7174160" y="4691860"/>
            <a:ext cx="1300480" cy="172883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670E21DC-AB87-674E-9EA7-9E340242B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457143" y="4795092"/>
            <a:ext cx="1461974" cy="16154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49DA8E3-54BA-D24D-A33C-AFD337A26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272" y="5013176"/>
            <a:ext cx="1186053" cy="1437640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7A90856D-70A4-184B-9BD6-A4EBC782B6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5220" y="4795092"/>
            <a:ext cx="464820" cy="46482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10D2BCA-1C20-0846-BF0B-24B3F89128AB}"/>
              </a:ext>
            </a:extLst>
          </p:cNvPr>
          <p:cNvSpPr txBox="1"/>
          <p:nvPr/>
        </p:nvSpPr>
        <p:spPr>
          <a:xfrm>
            <a:off x="5386000" y="366733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中から外を見ることはできる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1567048-4988-7645-91A0-F6C6358D609F}"/>
              </a:ext>
            </a:extLst>
          </p:cNvPr>
          <p:cNvSpPr txBox="1"/>
          <p:nvPr/>
        </p:nvSpPr>
        <p:spPr>
          <a:xfrm>
            <a:off x="1331640" y="41490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グローバルスコープ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0EAFBA0-24FD-1A47-8BD7-526AFAE4347E}"/>
              </a:ext>
            </a:extLst>
          </p:cNvPr>
          <p:cNvSpPr txBox="1"/>
          <p:nvPr/>
        </p:nvSpPr>
        <p:spPr>
          <a:xfrm>
            <a:off x="6012160" y="41490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グローバルスコープ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F54B631-2DAB-A74B-AFAD-87001438A2EC}"/>
              </a:ext>
            </a:extLst>
          </p:cNvPr>
          <p:cNvSpPr txBox="1"/>
          <p:nvPr/>
        </p:nvSpPr>
        <p:spPr>
          <a:xfrm>
            <a:off x="2733085" y="465313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ローカル</a:t>
            </a:r>
            <a:endParaRPr kumimoji="1" lang="en-US" altLang="ja-JP" sz="1400"/>
          </a:p>
          <a:p>
            <a:r>
              <a:rPr kumimoji="1" lang="ja-JP" altLang="en-US" sz="1400"/>
              <a:t>スコープ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FD8E983-4208-3F49-948D-265CF6D3FF2B}"/>
              </a:ext>
            </a:extLst>
          </p:cNvPr>
          <p:cNvSpPr txBox="1"/>
          <p:nvPr/>
        </p:nvSpPr>
        <p:spPr>
          <a:xfrm>
            <a:off x="7341597" y="465313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ローカル</a:t>
            </a:r>
            <a:endParaRPr kumimoji="1" lang="en-US" altLang="ja-JP" sz="1400"/>
          </a:p>
          <a:p>
            <a:r>
              <a:rPr kumimoji="1" lang="ja-JP" altLang="en-US" sz="1400"/>
              <a:t>スコープ</a:t>
            </a:r>
          </a:p>
        </p:txBody>
      </p:sp>
    </p:spTree>
    <p:extLst>
      <p:ext uri="{BB962C8B-B14F-4D97-AF65-F5344CB8AC3E}">
        <p14:creationId xmlns:p14="http://schemas.microsoft.com/office/powerpoint/2010/main" val="1196269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38C0495-E669-1E46-834A-4BE634F3F1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名前解決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48B18AA-F1D3-F349-B89D-1BD44B06ACC4}"/>
              </a:ext>
            </a:extLst>
          </p:cNvPr>
          <p:cNvSpPr/>
          <p:nvPr/>
        </p:nvSpPr>
        <p:spPr>
          <a:xfrm>
            <a:off x="251520" y="1340768"/>
            <a:ext cx="351013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</a:t>
            </a:r>
            <a:r>
              <a:rPr lang="en" altLang="ja-JP" sz="28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sz="28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/>
            </a:r>
            <a:b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2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a = </a:t>
            </a:r>
            <a:r>
              <a:rPr lang="en" altLang="ja-JP" sz="28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endParaRPr lang="en" altLang="ja-JP" sz="28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</a:t>
            </a:r>
            <a:r>
              <a:rPr lang="en" altLang="ja-JP" sz="2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</a:t>
            </a:r>
          </a:p>
          <a:p>
            <a: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/>
            </a:r>
            <a:b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func()</a:t>
            </a:r>
          </a:p>
          <a:p>
            <a:r>
              <a:rPr lang="en" altLang="ja-JP" sz="2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9232705-3C51-244F-A9BA-1B28975D3375}"/>
              </a:ext>
            </a:extLst>
          </p:cNvPr>
          <p:cNvSpPr txBox="1"/>
          <p:nvPr/>
        </p:nvSpPr>
        <p:spPr>
          <a:xfrm>
            <a:off x="3779912" y="1412776"/>
            <a:ext cx="4317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ここでグローバル変数</a:t>
            </a:r>
            <a:r>
              <a:rPr kumimoji="1" lang="en-US" altLang="ja-JP" sz="2400"/>
              <a:t>a</a:t>
            </a:r>
            <a:r>
              <a:rPr kumimoji="1" lang="ja-JP" altLang="en-US" sz="2400"/>
              <a:t>を定義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9FFC526-D478-7848-8765-367B0AE92F80}"/>
              </a:ext>
            </a:extLst>
          </p:cNvPr>
          <p:cNvSpPr txBox="1"/>
          <p:nvPr/>
        </p:nvSpPr>
        <p:spPr>
          <a:xfrm>
            <a:off x="3851920" y="2636912"/>
            <a:ext cx="4317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関数内でローカル変数</a:t>
            </a:r>
            <a:r>
              <a:rPr kumimoji="1" lang="en-US" altLang="ja-JP" sz="2400"/>
              <a:t>a</a:t>
            </a:r>
            <a:r>
              <a:rPr kumimoji="1" lang="ja-JP" altLang="en-US" sz="2400"/>
              <a:t>を定義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083266D-EE63-DC4C-B1BF-598C9F5047C9}"/>
              </a:ext>
            </a:extLst>
          </p:cNvPr>
          <p:cNvSpPr txBox="1"/>
          <p:nvPr/>
        </p:nvSpPr>
        <p:spPr>
          <a:xfrm>
            <a:off x="3851920" y="4005064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関数を実行してから</a:t>
            </a:r>
            <a:endParaRPr kumimoji="1" lang="en-US" altLang="ja-JP" sz="2400"/>
          </a:p>
          <a:p>
            <a:r>
              <a:rPr lang="ja-JP" altLang="en-US" sz="2400"/>
              <a:t>変数</a:t>
            </a:r>
            <a:r>
              <a:rPr lang="en-US" altLang="ja-JP" sz="2400"/>
              <a:t>a</a:t>
            </a:r>
            <a:r>
              <a:rPr lang="ja-JP" altLang="en-US" sz="2400"/>
              <a:t>を表示</a:t>
            </a:r>
            <a:endParaRPr kumimoji="1" lang="ja-JP" alt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A9F103-51F5-B54C-A276-B962DCFBAEB2}"/>
              </a:ext>
            </a:extLst>
          </p:cNvPr>
          <p:cNvSpPr txBox="1"/>
          <p:nvPr/>
        </p:nvSpPr>
        <p:spPr>
          <a:xfrm>
            <a:off x="3779191" y="5343599"/>
            <a:ext cx="5240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グローバル変数</a:t>
            </a:r>
            <a:r>
              <a:rPr kumimoji="1" lang="en-US" altLang="ja-JP" sz="2400" dirty="0"/>
              <a:t>a</a:t>
            </a:r>
            <a:r>
              <a:rPr kumimoji="1" lang="ja-JP" altLang="en-US" sz="2400" dirty="0"/>
              <a:t>の</a:t>
            </a:r>
            <a:r>
              <a:rPr kumimoji="1" lang="ja-JP" altLang="en-US" sz="2400" dirty="0" smtClean="0"/>
              <a:t>値</a:t>
            </a:r>
            <a:r>
              <a:rPr kumimoji="1" lang="en-US" altLang="ja-JP" sz="2400" dirty="0" smtClean="0"/>
              <a:t>10</a:t>
            </a:r>
            <a:r>
              <a:rPr kumimoji="1" lang="ja-JP" altLang="en-US" sz="2400" dirty="0" smtClean="0"/>
              <a:t>が</a:t>
            </a:r>
            <a:r>
              <a:rPr kumimoji="1" lang="ja-JP" altLang="en-US" sz="2400" dirty="0"/>
              <a:t>表示される</a:t>
            </a: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6E30344D-FBEC-5044-9ED0-2D71DE7F9DCC}"/>
              </a:ext>
            </a:extLst>
          </p:cNvPr>
          <p:cNvSpPr/>
          <p:nvPr/>
        </p:nvSpPr>
        <p:spPr>
          <a:xfrm rot="5400000">
            <a:off x="4856695" y="4874170"/>
            <a:ext cx="504056" cy="44104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11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859662A-C657-0B4B-AD8D-0589066B39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名前解決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7663B72-5DDB-1749-ABA8-F7A402722EDB}"/>
              </a:ext>
            </a:extLst>
          </p:cNvPr>
          <p:cNvSpPr/>
          <p:nvPr/>
        </p:nvSpPr>
        <p:spPr>
          <a:xfrm>
            <a:off x="1145808" y="1700808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BF7BA71-8EBD-6D4A-B62E-495295176C2F}"/>
              </a:ext>
            </a:extLst>
          </p:cNvPr>
          <p:cNvSpPr/>
          <p:nvPr/>
        </p:nvSpPr>
        <p:spPr>
          <a:xfrm>
            <a:off x="1145808" y="2204864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0CC79F8-CEDD-284D-991E-BB11E91CFCCF}"/>
              </a:ext>
            </a:extLst>
          </p:cNvPr>
          <p:cNvSpPr/>
          <p:nvPr/>
        </p:nvSpPr>
        <p:spPr>
          <a:xfrm>
            <a:off x="1145808" y="2708920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31EE89-CF1D-4E4C-9992-291C6CC127A1}"/>
              </a:ext>
            </a:extLst>
          </p:cNvPr>
          <p:cNvSpPr/>
          <p:nvPr/>
        </p:nvSpPr>
        <p:spPr>
          <a:xfrm>
            <a:off x="1145808" y="3212976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>
                <a:solidFill>
                  <a:schemeClr val="tx1"/>
                </a:solidFill>
              </a:rPr>
              <a:t>10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01820A2-A261-EC4E-8A0C-DD8AE023B735}"/>
              </a:ext>
            </a:extLst>
          </p:cNvPr>
          <p:cNvSpPr/>
          <p:nvPr/>
        </p:nvSpPr>
        <p:spPr>
          <a:xfrm>
            <a:off x="1145808" y="3717032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FFD2635-E167-594F-8E05-6F334FF9EE95}"/>
              </a:ext>
            </a:extLst>
          </p:cNvPr>
          <p:cNvSpPr/>
          <p:nvPr/>
        </p:nvSpPr>
        <p:spPr>
          <a:xfrm>
            <a:off x="1145808" y="4221088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C464631-29C4-A740-A1C0-27BA3BE69929}"/>
              </a:ext>
            </a:extLst>
          </p:cNvPr>
          <p:cNvSpPr txBox="1"/>
          <p:nvPr/>
        </p:nvSpPr>
        <p:spPr>
          <a:xfrm>
            <a:off x="251520" y="119675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グローバルスコープ</a:t>
            </a:r>
          </a:p>
        </p:txBody>
      </p:sp>
      <p:sp>
        <p:nvSpPr>
          <p:cNvPr id="17" name="1 つの角を切り取った四角形 16">
            <a:extLst>
              <a:ext uri="{FF2B5EF4-FFF2-40B4-BE49-F238E27FC236}">
                <a16:creationId xmlns:a16="http://schemas.microsoft.com/office/drawing/2014/main" id="{DF749B57-417A-ED42-8E58-BAC6262DC674}"/>
              </a:ext>
            </a:extLst>
          </p:cNvPr>
          <p:cNvSpPr/>
          <p:nvPr/>
        </p:nvSpPr>
        <p:spPr>
          <a:xfrm>
            <a:off x="-6320" y="335699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6C97BED-E4A3-7749-AA20-5146E36AEBC6}"/>
              </a:ext>
            </a:extLst>
          </p:cNvPr>
          <p:cNvCxnSpPr>
            <a:stCxn id="17" idx="0"/>
          </p:cNvCxnSpPr>
          <p:nvPr/>
        </p:nvCxnSpPr>
        <p:spPr>
          <a:xfrm>
            <a:off x="857776" y="35010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CFA2669-2B1D-CF4B-AF8A-226CE9EBA8CD}"/>
              </a:ext>
            </a:extLst>
          </p:cNvPr>
          <p:cNvSpPr/>
          <p:nvPr/>
        </p:nvSpPr>
        <p:spPr>
          <a:xfrm>
            <a:off x="3275856" y="1628800"/>
            <a:ext cx="288032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ja-JP" sz="2800" b="0">
                <a:effectLst/>
                <a:latin typeface="Menlo" panose="020B0609030804020204" pitchFamily="49" charset="0"/>
              </a:rPr>
              <a:t>a = 10</a:t>
            </a:r>
          </a:p>
          <a:p>
            <a:r>
              <a:rPr lang="en" altLang="ja-JP" sz="2800" b="0">
                <a:effectLst/>
                <a:latin typeface="Menlo" panose="020B0609030804020204" pitchFamily="49" charset="0"/>
              </a:rPr>
              <a:t/>
            </a:r>
            <a:br>
              <a:rPr lang="en" altLang="ja-JP" sz="2800" b="0">
                <a:effectLst/>
                <a:latin typeface="Menlo" panose="020B0609030804020204" pitchFamily="49" charset="0"/>
              </a:rPr>
            </a:br>
            <a:r>
              <a:rPr lang="en" altLang="ja-JP" sz="2800" b="0">
                <a:solidFill>
                  <a:srgbClr val="011893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2800" b="0">
                <a:effectLst/>
                <a:latin typeface="Menlo" panose="020B0609030804020204" pitchFamily="49" charset="0"/>
              </a:rPr>
              <a:t> func():</a:t>
            </a:r>
          </a:p>
          <a:p>
            <a:r>
              <a:rPr lang="en" altLang="ja-JP" sz="2800" b="0">
                <a:effectLst/>
                <a:latin typeface="Menlo" panose="020B0609030804020204" pitchFamily="49" charset="0"/>
              </a:rPr>
              <a:t>  a = 20</a:t>
            </a:r>
          </a:p>
          <a:p>
            <a:r>
              <a:rPr lang="en" altLang="ja-JP" sz="2800" b="0">
                <a:effectLst/>
                <a:latin typeface="Menlo" panose="020B0609030804020204" pitchFamily="49" charset="0"/>
              </a:rPr>
              <a:t>  print(a)</a:t>
            </a:r>
          </a:p>
          <a:p>
            <a:r>
              <a:rPr lang="en" altLang="ja-JP" sz="2800" b="0">
                <a:effectLst/>
                <a:latin typeface="Menlo" panose="020B0609030804020204" pitchFamily="49" charset="0"/>
              </a:rPr>
              <a:t/>
            </a:r>
            <a:br>
              <a:rPr lang="en" altLang="ja-JP" sz="2800" b="0">
                <a:effectLst/>
                <a:latin typeface="Menlo" panose="020B0609030804020204" pitchFamily="49" charset="0"/>
              </a:rPr>
            </a:br>
            <a:r>
              <a:rPr lang="en" altLang="ja-JP" sz="2800" b="0">
                <a:effectLst/>
                <a:latin typeface="Menlo" panose="020B0609030804020204" pitchFamily="49" charset="0"/>
              </a:rPr>
              <a:t>func()</a:t>
            </a:r>
          </a:p>
          <a:p>
            <a:r>
              <a:rPr lang="en" altLang="ja-JP" sz="2800" b="0">
                <a:effectLst/>
                <a:latin typeface="Menlo" panose="020B0609030804020204" pitchFamily="49" charset="0"/>
              </a:rPr>
              <a:t>print(a)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8929D72-7AA2-3F47-A793-0C9884284346}"/>
              </a:ext>
            </a:extLst>
          </p:cNvPr>
          <p:cNvCxnSpPr/>
          <p:nvPr/>
        </p:nvCxnSpPr>
        <p:spPr>
          <a:xfrm flipH="1">
            <a:off x="2123728" y="1916832"/>
            <a:ext cx="108012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114CE41-91EC-1B4F-B792-3C308E31BAED}"/>
              </a:ext>
            </a:extLst>
          </p:cNvPr>
          <p:cNvCxnSpPr/>
          <p:nvPr/>
        </p:nvCxnSpPr>
        <p:spPr>
          <a:xfrm>
            <a:off x="2195736" y="3645024"/>
            <a:ext cx="1008112" cy="12961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A12A5CE-D1A3-E84F-9E00-B7BD032CC71C}"/>
              </a:ext>
            </a:extLst>
          </p:cNvPr>
          <p:cNvSpPr/>
          <p:nvPr/>
        </p:nvSpPr>
        <p:spPr>
          <a:xfrm>
            <a:off x="7020272" y="1988840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E7C38EE-9962-2F47-94BF-E953194D5937}"/>
              </a:ext>
            </a:extLst>
          </p:cNvPr>
          <p:cNvSpPr/>
          <p:nvPr/>
        </p:nvSpPr>
        <p:spPr>
          <a:xfrm>
            <a:off x="7020272" y="2492896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20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ADA8505-8382-804C-92A4-59C26CA71D92}"/>
              </a:ext>
            </a:extLst>
          </p:cNvPr>
          <p:cNvSpPr/>
          <p:nvPr/>
        </p:nvSpPr>
        <p:spPr>
          <a:xfrm>
            <a:off x="7020272" y="2996952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C18ABFA-AE7A-7549-BF8A-B5E0A7CEEA34}"/>
              </a:ext>
            </a:extLst>
          </p:cNvPr>
          <p:cNvSpPr/>
          <p:nvPr/>
        </p:nvSpPr>
        <p:spPr>
          <a:xfrm>
            <a:off x="7020272" y="3501008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0FE2FD6-59EE-F449-A4BF-B2F57D21727D}"/>
              </a:ext>
            </a:extLst>
          </p:cNvPr>
          <p:cNvSpPr/>
          <p:nvPr/>
        </p:nvSpPr>
        <p:spPr>
          <a:xfrm>
            <a:off x="7020272" y="4005064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5D9D242-57AD-4741-A255-D7FDEAEF33A3}"/>
              </a:ext>
            </a:extLst>
          </p:cNvPr>
          <p:cNvSpPr/>
          <p:nvPr/>
        </p:nvSpPr>
        <p:spPr>
          <a:xfrm>
            <a:off x="7020272" y="4509120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1 つの角を切り取った四角形 29">
            <a:extLst>
              <a:ext uri="{FF2B5EF4-FFF2-40B4-BE49-F238E27FC236}">
                <a16:creationId xmlns:a16="http://schemas.microsoft.com/office/drawing/2014/main" id="{30357620-27DB-824D-8F6A-1BC8A59E17BC}"/>
              </a:ext>
            </a:extLst>
          </p:cNvPr>
          <p:cNvSpPr/>
          <p:nvPr/>
        </p:nvSpPr>
        <p:spPr>
          <a:xfrm>
            <a:off x="8172400" y="256490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3464A84-9158-C341-A367-3B98A4E4486D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7956376" y="2708920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42D13B3-5F65-2C44-B982-B785FF7BCB55}"/>
              </a:ext>
            </a:extLst>
          </p:cNvPr>
          <p:cNvSpPr txBox="1"/>
          <p:nvPr/>
        </p:nvSpPr>
        <p:spPr>
          <a:xfrm>
            <a:off x="2195736" y="22048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作成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33FCE6E-5F15-5742-95E2-18DB25715969}"/>
              </a:ext>
            </a:extLst>
          </p:cNvPr>
          <p:cNvSpPr txBox="1"/>
          <p:nvPr/>
        </p:nvSpPr>
        <p:spPr>
          <a:xfrm>
            <a:off x="2483768" y="37890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参照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1AC436-6538-794A-A00E-66B68E724088}"/>
              </a:ext>
            </a:extLst>
          </p:cNvPr>
          <p:cNvSpPr txBox="1"/>
          <p:nvPr/>
        </p:nvSpPr>
        <p:spPr>
          <a:xfrm>
            <a:off x="6588224" y="105273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「関数</a:t>
            </a:r>
            <a:r>
              <a:rPr kumimoji="1" lang="en-US" altLang="ja-JP" sz="2000"/>
              <a:t>func</a:t>
            </a:r>
            <a:r>
              <a:rPr kumimoji="1" lang="ja-JP" altLang="en-US" sz="2000"/>
              <a:t>の」</a:t>
            </a:r>
            <a:endParaRPr kumimoji="1" lang="en-US" altLang="ja-JP" sz="2000"/>
          </a:p>
          <a:p>
            <a:r>
              <a:rPr lang="ja-JP" altLang="en-US" sz="2000"/>
              <a:t>ローカルスコープ</a:t>
            </a:r>
            <a:endParaRPr kumimoji="1" lang="ja-JP" altLang="en-US" sz="2000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C6DB16E-600D-5345-95BB-8A723C7BF6F9}"/>
              </a:ext>
            </a:extLst>
          </p:cNvPr>
          <p:cNvCxnSpPr/>
          <p:nvPr/>
        </p:nvCxnSpPr>
        <p:spPr>
          <a:xfrm flipV="1">
            <a:off x="6156176" y="2780928"/>
            <a:ext cx="864096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4BA8C13-8F3A-1044-9978-79EED5DAF35D}"/>
              </a:ext>
            </a:extLst>
          </p:cNvPr>
          <p:cNvCxnSpPr/>
          <p:nvPr/>
        </p:nvCxnSpPr>
        <p:spPr>
          <a:xfrm flipH="1">
            <a:off x="6228184" y="2924944"/>
            <a:ext cx="792088" cy="5760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55516" y="5359568"/>
            <a:ext cx="8032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グローバル変数の</a:t>
            </a:r>
            <a:r>
              <a:rPr lang="en-US" altLang="ja-JP" sz="2800" dirty="0" smtClean="0"/>
              <a:t>a</a:t>
            </a:r>
            <a:r>
              <a:rPr lang="ja-JP" altLang="en-US" sz="2800" dirty="0" smtClean="0"/>
              <a:t>とローカル変数の</a:t>
            </a:r>
            <a:r>
              <a:rPr lang="en-US" altLang="ja-JP" sz="2800" dirty="0" smtClean="0"/>
              <a:t>a</a:t>
            </a:r>
            <a:r>
              <a:rPr lang="ja-JP" altLang="en-US" sz="2800" dirty="0" smtClean="0"/>
              <a:t>は別の変数</a:t>
            </a:r>
            <a:endParaRPr kumimoji="1" lang="ja-JP" altLang="en-US" sz="2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42D13B3-5F65-2C44-B982-B785FF7BCB55}"/>
              </a:ext>
            </a:extLst>
          </p:cNvPr>
          <p:cNvSpPr txBox="1"/>
          <p:nvPr/>
        </p:nvSpPr>
        <p:spPr>
          <a:xfrm>
            <a:off x="6171916" y="24452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作成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33FCE6E-5F15-5742-95E2-18DB25715969}"/>
              </a:ext>
            </a:extLst>
          </p:cNvPr>
          <p:cNvSpPr txBox="1"/>
          <p:nvPr/>
        </p:nvSpPr>
        <p:spPr>
          <a:xfrm>
            <a:off x="6337937" y="35059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参照</a:t>
            </a:r>
          </a:p>
        </p:txBody>
      </p:sp>
    </p:spTree>
    <p:extLst>
      <p:ext uri="{BB962C8B-B14F-4D97-AF65-F5344CB8AC3E}">
        <p14:creationId xmlns:p14="http://schemas.microsoft.com/office/powerpoint/2010/main" val="415111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056D32E-05B2-6C4E-A1C6-0E94D7850D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本講義で学ぶこと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C64273-E28B-F440-85A4-79B12FC99741}"/>
              </a:ext>
            </a:extLst>
          </p:cNvPr>
          <p:cNvSpPr txBox="1"/>
          <p:nvPr/>
        </p:nvSpPr>
        <p:spPr>
          <a:xfrm>
            <a:off x="1115616" y="1844824"/>
            <a:ext cx="130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while</a:t>
            </a:r>
            <a:r>
              <a:rPr kumimoji="1" lang="ja-JP" altLang="en-US" sz="2800"/>
              <a:t>文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79850A-2F57-BD48-8815-D10750D61831}"/>
              </a:ext>
            </a:extLst>
          </p:cNvPr>
          <p:cNvSpPr txBox="1"/>
          <p:nvPr/>
        </p:nvSpPr>
        <p:spPr>
          <a:xfrm>
            <a:off x="1115616" y="2564904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ループのスキップと脱出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9F36FE-BF4D-874B-AAAA-885EDBF9B6BF}"/>
              </a:ext>
            </a:extLst>
          </p:cNvPr>
          <p:cNvSpPr txBox="1"/>
          <p:nvPr/>
        </p:nvSpPr>
        <p:spPr>
          <a:xfrm>
            <a:off x="1115616" y="328498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C3153DF-8EC2-4B44-8ED2-6A0E658A924F}"/>
              </a:ext>
            </a:extLst>
          </p:cNvPr>
          <p:cNvSpPr txBox="1"/>
          <p:nvPr/>
        </p:nvSpPr>
        <p:spPr>
          <a:xfrm>
            <a:off x="1115616" y="407707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rgbClr val="FF0000"/>
                </a:solidFill>
              </a:rPr>
              <a:t>スコープ</a:t>
            </a:r>
          </a:p>
        </p:txBody>
      </p:sp>
    </p:spTree>
    <p:extLst>
      <p:ext uri="{BB962C8B-B14F-4D97-AF65-F5344CB8AC3E}">
        <p14:creationId xmlns:p14="http://schemas.microsoft.com/office/powerpoint/2010/main" val="4142738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名前</a:t>
            </a:r>
            <a:r>
              <a:rPr lang="ja-JP" altLang="en-US" dirty="0"/>
              <a:t>解決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9552" y="4862850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先に狭いスコープを、次に広いスコープを探す</a:t>
            </a:r>
            <a:endParaRPr kumimoji="1" lang="ja-JP" altLang="en-US" sz="2800" dirty="0"/>
          </a:p>
        </p:txBody>
      </p:sp>
      <p:sp>
        <p:nvSpPr>
          <p:cNvPr id="4" name="正方形/長方形 3"/>
          <p:cNvSpPr/>
          <p:nvPr/>
        </p:nvSpPr>
        <p:spPr>
          <a:xfrm>
            <a:off x="330703" y="1124744"/>
            <a:ext cx="3233185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altLang="ja-JP" sz="32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pt-BR" altLang="ja-JP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altLang="ja-JP" sz="3200" dirty="0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pt-BR" altLang="ja-JP" sz="32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pt-BR" altLang="ja-JP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altLang="ja-JP" sz="3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pt-BR" altLang="ja-JP" sz="3200" dirty="0">
                <a:solidFill>
                  <a:srgbClr val="D4D4D4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pt-BR" altLang="ja-JP" sz="3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altLang="ja-JP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altLang="ja-JP" sz="3200" dirty="0">
                <a:solidFill>
                  <a:srgbClr val="D4D4D4"/>
                </a:solidFill>
                <a:latin typeface="Consolas" panose="020B0609020204030204" pitchFamily="49" charset="0"/>
              </a:rPr>
              <a:t>a = </a:t>
            </a:r>
            <a:r>
              <a:rPr lang="pt-BR" altLang="ja-JP" sz="32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endParaRPr lang="pt-BR" altLang="ja-JP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altLang="ja-JP" sz="3200" dirty="0">
                <a:solidFill>
                  <a:srgbClr val="D4D4D4"/>
                </a:solidFill>
                <a:latin typeface="Consolas" panose="020B0609020204030204" pitchFamily="49" charset="0"/>
              </a:rPr>
              <a:t>func</a:t>
            </a:r>
            <a:r>
              <a:rPr lang="pt-BR" altLang="ja-JP" sz="3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t-BR" altLang="ja-JP" sz="3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BCD07ACF-DE4D-2E48-88BF-45939AE39099}"/>
              </a:ext>
            </a:extLst>
          </p:cNvPr>
          <p:cNvSpPr/>
          <p:nvPr/>
        </p:nvSpPr>
        <p:spPr>
          <a:xfrm>
            <a:off x="3203848" y="1286763"/>
            <a:ext cx="216024" cy="918101"/>
          </a:xfrm>
          <a:prstGeom prst="rightBrac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3B25092-B6E3-3A40-814D-774E8BD8E692}"/>
              </a:ext>
            </a:extLst>
          </p:cNvPr>
          <p:cNvSpPr txBox="1"/>
          <p:nvPr/>
        </p:nvSpPr>
        <p:spPr>
          <a:xfrm>
            <a:off x="3707904" y="1286763"/>
            <a:ext cx="4852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関数定義の時点では未定義の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変数</a:t>
            </a:r>
            <a:r>
              <a:rPr kumimoji="1" lang="en-US" altLang="ja-JP" sz="2800" dirty="0" smtClean="0"/>
              <a:t>a</a:t>
            </a:r>
            <a:r>
              <a:rPr kumimoji="1" lang="ja-JP" altLang="en-US" sz="2800" dirty="0" smtClean="0"/>
              <a:t>を表示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3B25092-B6E3-3A40-814D-774E8BD8E692}"/>
              </a:ext>
            </a:extLst>
          </p:cNvPr>
          <p:cNvSpPr txBox="1"/>
          <p:nvPr/>
        </p:nvSpPr>
        <p:spPr>
          <a:xfrm>
            <a:off x="3663186" y="2636912"/>
            <a:ext cx="249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ここで</a:t>
            </a:r>
            <a:r>
              <a:rPr kumimoji="1" lang="en-US" altLang="ja-JP" sz="2800" dirty="0" smtClean="0"/>
              <a:t>a</a:t>
            </a:r>
            <a:r>
              <a:rPr kumimoji="1" lang="ja-JP" altLang="en-US" sz="2800" dirty="0" smtClean="0"/>
              <a:t>を定義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B25092-B6E3-3A40-814D-774E8BD8E692}"/>
              </a:ext>
            </a:extLst>
          </p:cNvPr>
          <p:cNvSpPr txBox="1"/>
          <p:nvPr/>
        </p:nvSpPr>
        <p:spPr>
          <a:xfrm>
            <a:off x="3663186" y="3130225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問題なく実行できる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9552" y="4224889"/>
            <a:ext cx="622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Python</a:t>
            </a:r>
            <a:r>
              <a:rPr lang="ja-JP" altLang="en-US" sz="2800" dirty="0" smtClean="0"/>
              <a:t>は必要になった時に変数を探す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2276367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global</a:t>
            </a:r>
            <a:r>
              <a:rPr kumimoji="1" lang="ja-JP" altLang="en-US" dirty="0" smtClean="0"/>
              <a:t>宣言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251520" y="980728"/>
            <a:ext cx="2448272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  <a:t>a = </a:t>
            </a:r>
            <a:r>
              <a:rPr lang="pt-BR" altLang="ja-JP" sz="2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endParaRPr lang="pt-BR" altLang="ja-JP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altLang="ja-JP" sz="28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pt-BR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altLang="ja-JP" sz="2800" dirty="0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pt-BR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pt-BR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a = </a:t>
            </a:r>
            <a:r>
              <a:rPr lang="pt-BR" altLang="ja-JP" sz="28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endParaRPr lang="pt-BR" altLang="ja-JP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51520" y="3197880"/>
            <a:ext cx="2664296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  <a:t>a = </a:t>
            </a:r>
            <a:r>
              <a:rPr lang="en-US" altLang="ja-JP" sz="2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endParaRPr lang="en-US" altLang="ja-JP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ja-JP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800" dirty="0">
                <a:solidFill>
                  <a:srgbClr val="569CD6"/>
                </a:solidFill>
                <a:latin typeface="Consolas" panose="020B0609020204030204" pitchFamily="49" charset="0"/>
              </a:rPr>
              <a:t>global</a:t>
            </a:r>
            <a:r>
              <a:rPr lang="en-US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  <a:t> a</a:t>
            </a:r>
          </a:p>
          <a:p>
            <a:r>
              <a:rPr lang="en-US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a = </a:t>
            </a:r>
            <a:r>
              <a:rPr lang="en-US" altLang="ja-JP" sz="28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endParaRPr lang="en-US" altLang="ja-JP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00260" y="1943825"/>
            <a:ext cx="46249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ローカル変数が作られ</a:t>
            </a:r>
            <a:endParaRPr lang="en-US" altLang="ja-JP" sz="2400" dirty="0" smtClean="0"/>
          </a:p>
          <a:p>
            <a:r>
              <a:rPr lang="ja-JP" altLang="en-US" sz="2400" dirty="0" smtClean="0"/>
              <a:t>グローバル変数</a:t>
            </a:r>
            <a:r>
              <a:rPr lang="en-US" altLang="ja-JP" sz="2400" dirty="0" smtClean="0"/>
              <a:t>a</a:t>
            </a:r>
            <a:r>
              <a:rPr lang="ja-JP" altLang="en-US" sz="2400" dirty="0" smtClean="0"/>
              <a:t>は変更されない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19872" y="4940593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グローバル変数の値が変わる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19872" y="4566032"/>
            <a:ext cx="4009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グローバル変数</a:t>
            </a:r>
            <a:r>
              <a:rPr kumimoji="1" lang="en-US" altLang="ja-JP" sz="2400" dirty="0" smtClean="0"/>
              <a:t>a</a:t>
            </a:r>
            <a:r>
              <a:rPr kumimoji="1" lang="ja-JP" altLang="en-US" sz="2400" dirty="0" smtClean="0"/>
              <a:t>を使う宣言</a:t>
            </a:r>
            <a:endParaRPr kumimoji="1" lang="ja-JP" altLang="en-US" sz="2400" dirty="0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2987824" y="4782056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2987824" y="52141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27584" y="5805264"/>
            <a:ext cx="62889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グローバル変数をローカルスコープで</a:t>
            </a:r>
            <a:endParaRPr lang="en-US" altLang="ja-JP" sz="2800" dirty="0" smtClean="0"/>
          </a:p>
          <a:p>
            <a:r>
              <a:rPr lang="ja-JP" altLang="en-US" sz="2800" dirty="0" smtClean="0"/>
              <a:t>修正するのはバグの元なのでやらない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4136143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言語間の違い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95536" y="2492896"/>
            <a:ext cx="2880320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ja-JP" sz="2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ja-JP" sz="20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ja-JP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ja-JP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D4D4D4"/>
                </a:solidFill>
                <a:latin typeface="Consolas" panose="020B0609020204030204" pitchFamily="49" charset="0"/>
              </a:rPr>
              <a:t> a = </a:t>
            </a:r>
            <a:r>
              <a:rPr lang="en-US" altLang="ja-JP" sz="20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ja-JP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2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ja-JP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ja-JP" sz="2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ja-JP" sz="20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ja-JP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ja-JP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altLang="ja-JP" sz="2000" dirty="0">
                <a:solidFill>
                  <a:srgbClr val="D7BA7D"/>
                </a:solidFill>
                <a:latin typeface="Consolas" panose="020B0609020204030204" pitchFamily="49" charset="0"/>
              </a:rPr>
              <a:t>\</a:t>
            </a:r>
            <a:r>
              <a:rPr lang="en-US" altLang="ja-JP" sz="2000" dirty="0" err="1">
                <a:solidFill>
                  <a:srgbClr val="D7BA7D"/>
                </a:solidFill>
                <a:latin typeface="Consolas" panose="020B0609020204030204" pitchFamily="49" charset="0"/>
              </a:rPr>
              <a:t>n</a:t>
            </a:r>
            <a:r>
              <a:rPr lang="en-US" altLang="ja-JP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ja-JP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,a</a:t>
            </a:r>
            <a:r>
              <a:rPr lang="en-US" altLang="ja-JP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ja-JP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286431" y="2494213"/>
            <a:ext cx="2592288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2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a = </a:t>
            </a:r>
            <a:r>
              <a:rPr lang="en-US" altLang="ja-JP" sz="2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endParaRPr lang="en-US" altLang="ja-JP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ja-JP" sz="2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2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8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  <a:t>(a</a:t>
            </a:r>
            <a:r>
              <a:rPr lang="en-US" altLang="ja-JP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ja-JP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47664" y="985711"/>
            <a:ext cx="5711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if</a:t>
            </a:r>
            <a:r>
              <a:rPr lang="ja-JP" altLang="en-US" sz="3200" dirty="0" smtClean="0"/>
              <a:t>ブロックがスコープを作るか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3568" y="1772816"/>
            <a:ext cx="2234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C</a:t>
            </a:r>
            <a:r>
              <a:rPr kumimoji="1" lang="ja-JP" altLang="en-US" sz="2800" dirty="0" smtClean="0"/>
              <a:t>言語は作る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257475" y="1772816"/>
            <a:ext cx="2997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Python</a:t>
            </a:r>
            <a:r>
              <a:rPr kumimoji="1" lang="ja-JP" altLang="en-US" sz="2800" dirty="0" smtClean="0"/>
              <a:t>は作らない</a:t>
            </a:r>
            <a:endParaRPr kumimoji="1" lang="ja-JP" altLang="en-US" sz="2800" dirty="0"/>
          </a:p>
        </p:txBody>
      </p:sp>
      <p:sp>
        <p:nvSpPr>
          <p:cNvPr id="10" name="テキスト ボックス 9"/>
          <p:cNvSpPr txBox="1"/>
          <p:nvPr/>
        </p:nvSpPr>
        <p:spPr>
          <a:xfrm flipH="1">
            <a:off x="1043608" y="5027888"/>
            <a:ext cx="233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エラーになる</a:t>
            </a:r>
            <a:endParaRPr kumimoji="1" lang="ja-JP" altLang="en-US" sz="2800" dirty="0"/>
          </a:p>
        </p:txBody>
      </p:sp>
      <p:pic>
        <p:nvPicPr>
          <p:cNvPr id="1026" name="Picture 2" descr="丸のマークのイラスト「○」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92945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バツのマークのイラスト「×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34" y="4824112"/>
            <a:ext cx="888033" cy="88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 flipH="1">
            <a:off x="5924867" y="5006518"/>
            <a:ext cx="233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実行できる</a:t>
            </a:r>
            <a:endParaRPr kumimoji="1" lang="ja-JP" altLang="en-US" sz="2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3528" y="5949280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名前解決のポリシーはプログラム言語によって大きく異なる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6641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今日これだけは覚えて欲しい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47B3D2-7445-4240-A68A-01077CFC1B4C}"/>
              </a:ext>
            </a:extLst>
          </p:cNvPr>
          <p:cNvSpPr txBox="1"/>
          <p:nvPr/>
        </p:nvSpPr>
        <p:spPr>
          <a:xfrm>
            <a:off x="179513" y="1700808"/>
            <a:ext cx="84249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・</a:t>
            </a:r>
            <a:r>
              <a:rPr kumimoji="1" lang="ja-JP" altLang="en-US" sz="3200" dirty="0" smtClean="0"/>
              <a:t>変数には</a:t>
            </a:r>
            <a:r>
              <a:rPr kumimoji="1" lang="ja-JP" altLang="en-US" sz="3200" dirty="0" smtClean="0">
                <a:solidFill>
                  <a:srgbClr val="FF0000"/>
                </a:solidFill>
              </a:rPr>
              <a:t>スコープ</a:t>
            </a:r>
            <a:r>
              <a:rPr kumimoji="1" lang="ja-JP" altLang="en-US" sz="3200" dirty="0" smtClean="0"/>
              <a:t>という有効範囲がある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・狭いのが</a:t>
            </a:r>
            <a:r>
              <a:rPr lang="ja-JP" altLang="en-US" sz="3200" dirty="0" smtClean="0">
                <a:solidFill>
                  <a:srgbClr val="011893"/>
                </a:solidFill>
              </a:rPr>
              <a:t>ローカルスコープ</a:t>
            </a:r>
            <a:endParaRPr lang="en-US" altLang="ja-JP" sz="3200" dirty="0" smtClean="0">
              <a:solidFill>
                <a:srgbClr val="011893"/>
              </a:solidFill>
            </a:endParaRPr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・</a:t>
            </a:r>
            <a:r>
              <a:rPr lang="ja-JP" altLang="en-US" sz="3200" dirty="0" smtClean="0">
                <a:solidFill>
                  <a:srgbClr val="011893"/>
                </a:solidFill>
              </a:rPr>
              <a:t>ローカル変数</a:t>
            </a:r>
            <a:r>
              <a:rPr lang="ja-JP" altLang="en-US" sz="3200" dirty="0" smtClean="0"/>
              <a:t>が住んでいる</a:t>
            </a:r>
            <a:endParaRPr lang="en-US" altLang="ja-JP" sz="3200" dirty="0" smtClean="0"/>
          </a:p>
          <a:p>
            <a:r>
              <a:rPr lang="ja-JP" altLang="en-US" sz="3200" dirty="0" smtClean="0"/>
              <a:t>・広いのが</a:t>
            </a:r>
            <a:r>
              <a:rPr lang="ja-JP" altLang="en-US" sz="3200" dirty="0" smtClean="0">
                <a:solidFill>
                  <a:schemeClr val="accent1">
                    <a:lumMod val="75000"/>
                  </a:schemeClr>
                </a:solidFill>
              </a:rPr>
              <a:t>グローバルスコープ</a:t>
            </a:r>
            <a:endParaRPr lang="en-US" altLang="ja-JP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・</a:t>
            </a:r>
            <a:r>
              <a:rPr lang="ja-JP" altLang="en-US" sz="3200" dirty="0" smtClean="0">
                <a:solidFill>
                  <a:schemeClr val="accent1">
                    <a:lumMod val="75000"/>
                  </a:schemeClr>
                </a:solidFill>
              </a:rPr>
              <a:t>グローバル変数</a:t>
            </a:r>
            <a:r>
              <a:rPr lang="ja-JP" altLang="en-US" sz="3200" dirty="0" smtClean="0"/>
              <a:t>が住んでいる</a:t>
            </a:r>
            <a:endParaRPr lang="en-US" altLang="ja-JP" sz="3200" dirty="0" smtClean="0"/>
          </a:p>
          <a:p>
            <a:r>
              <a:rPr lang="ja-JP" altLang="en-US" sz="3200" dirty="0" smtClean="0"/>
              <a:t>・スコープの</a:t>
            </a:r>
            <a:r>
              <a:rPr lang="ja-JP" altLang="en-US" sz="3200" dirty="0" smtClean="0">
                <a:solidFill>
                  <a:schemeClr val="accent1">
                    <a:lumMod val="75000"/>
                  </a:schemeClr>
                </a:solidFill>
              </a:rPr>
              <a:t>外側</a:t>
            </a:r>
            <a:r>
              <a:rPr lang="ja-JP" altLang="en-US" sz="3200" dirty="0" smtClean="0"/>
              <a:t>から</a:t>
            </a:r>
            <a:r>
              <a:rPr lang="ja-JP" altLang="en-US" sz="3200" dirty="0" smtClean="0">
                <a:solidFill>
                  <a:srgbClr val="011893"/>
                </a:solidFill>
              </a:rPr>
              <a:t>内側</a:t>
            </a:r>
            <a:r>
              <a:rPr lang="ja-JP" altLang="en-US" sz="3200" dirty="0" smtClean="0"/>
              <a:t>は見えない</a:t>
            </a:r>
            <a:endParaRPr lang="en-US" altLang="ja-JP" sz="3200" dirty="0" smtClean="0"/>
          </a:p>
          <a:p>
            <a:r>
              <a:rPr lang="ja-JP" altLang="en-US" sz="3200" dirty="0" smtClean="0"/>
              <a:t>・スコープの</a:t>
            </a:r>
            <a:r>
              <a:rPr lang="ja-JP" altLang="en-US" sz="3200" dirty="0" smtClean="0">
                <a:solidFill>
                  <a:srgbClr val="011893"/>
                </a:solidFill>
              </a:rPr>
              <a:t>内側</a:t>
            </a:r>
            <a:r>
              <a:rPr lang="ja-JP" altLang="en-US" sz="3200" dirty="0" smtClean="0"/>
              <a:t>から</a:t>
            </a:r>
            <a:r>
              <a:rPr lang="ja-JP" altLang="en-US" sz="3200" dirty="0" smtClean="0">
                <a:solidFill>
                  <a:schemeClr val="accent1">
                    <a:lumMod val="75000"/>
                  </a:schemeClr>
                </a:solidFill>
              </a:rPr>
              <a:t>外側</a:t>
            </a:r>
            <a:r>
              <a:rPr lang="ja-JP" altLang="en-US" sz="3200" dirty="0" smtClean="0"/>
              <a:t>は見える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226460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課題</a:t>
            </a:r>
            <a:r>
              <a:rPr lang="en-US" altLang="ja-JP" dirty="0" smtClean="0"/>
              <a:t>1:</a:t>
            </a:r>
            <a:r>
              <a:rPr lang="ja-JP" altLang="en-US" dirty="0" smtClean="0"/>
              <a:t>コラッツ予想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1520" y="1196752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何</a:t>
            </a:r>
            <a:r>
              <a:rPr lang="ja-JP" altLang="en-US" sz="3600" dirty="0" smtClean="0"/>
              <a:t>か正の整数</a:t>
            </a:r>
            <a:r>
              <a:rPr lang="en-US" altLang="ja-JP" sz="3600" dirty="0" smtClean="0"/>
              <a:t>n</a:t>
            </a:r>
            <a:r>
              <a:rPr lang="ja-JP" altLang="en-US" sz="3600" dirty="0" smtClean="0"/>
              <a:t>を考える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9592" y="2060848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n</a:t>
            </a:r>
            <a:r>
              <a:rPr lang="ja-JP" altLang="en-US" sz="4000" dirty="0" smtClean="0"/>
              <a:t>が偶数なら</a:t>
            </a:r>
            <a:r>
              <a:rPr lang="en-US" altLang="ja-JP" sz="4000" dirty="0" smtClean="0"/>
              <a:t>2</a:t>
            </a:r>
            <a:r>
              <a:rPr lang="ja-JP" altLang="en-US" sz="4000" dirty="0" smtClean="0"/>
              <a:t>で</a:t>
            </a:r>
            <a:r>
              <a:rPr lang="ja-JP" altLang="en-US" sz="4000" dirty="0"/>
              <a:t>割る</a:t>
            </a: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9592" y="2852936"/>
            <a:ext cx="65966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n</a:t>
            </a:r>
            <a:r>
              <a:rPr lang="ja-JP" altLang="en-US" sz="4000" dirty="0" smtClean="0"/>
              <a:t>が奇数なら</a:t>
            </a:r>
            <a:r>
              <a:rPr lang="en-US" altLang="ja-JP" sz="4000" dirty="0" smtClean="0"/>
              <a:t>3</a:t>
            </a:r>
            <a:r>
              <a:rPr lang="ja-JP" altLang="en-US" sz="4000" dirty="0" smtClean="0"/>
              <a:t>倍して</a:t>
            </a:r>
            <a:r>
              <a:rPr lang="en-US" altLang="ja-JP" sz="4000" dirty="0" smtClean="0"/>
              <a:t>1</a:t>
            </a:r>
            <a:r>
              <a:rPr lang="ja-JP" altLang="en-US" sz="4000" dirty="0" smtClean="0"/>
              <a:t>を足す</a:t>
            </a:r>
            <a:endParaRPr kumimoji="1" lang="ja-JP" altLang="en-US" sz="4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9512" y="3717032"/>
            <a:ext cx="818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上記の操作を繰り返すと必ず最後は</a:t>
            </a:r>
            <a:r>
              <a:rPr lang="en-US" altLang="ja-JP" sz="3200" dirty="0" smtClean="0"/>
              <a:t>1</a:t>
            </a:r>
            <a:r>
              <a:rPr lang="ja-JP" altLang="en-US" sz="3200" dirty="0" smtClean="0"/>
              <a:t>になる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32040" y="4509120"/>
            <a:ext cx="3733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という予想</a:t>
            </a:r>
            <a:r>
              <a:rPr kumimoji="1" lang="en-US" altLang="ja-JP" sz="3200" dirty="0" smtClean="0"/>
              <a:t>(</a:t>
            </a:r>
            <a:r>
              <a:rPr kumimoji="1" lang="ja-JP" altLang="en-US" sz="3200" dirty="0" smtClean="0"/>
              <a:t>未解決</a:t>
            </a:r>
            <a:r>
              <a:rPr kumimoji="1" lang="en-US" altLang="ja-JP" sz="3200" dirty="0" smtClean="0"/>
              <a:t>)</a:t>
            </a:r>
            <a:endParaRPr kumimoji="1"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67744" y="5517232"/>
            <a:ext cx="4544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5</a:t>
            </a:r>
            <a:r>
              <a:rPr kumimoji="1" lang="ja-JP" altLang="en-US" sz="4000" dirty="0" smtClean="0"/>
              <a:t>→</a:t>
            </a:r>
            <a:r>
              <a:rPr kumimoji="1" lang="en-US" altLang="ja-JP" sz="4000" dirty="0" smtClean="0"/>
              <a:t>16</a:t>
            </a:r>
            <a:r>
              <a:rPr kumimoji="1" lang="ja-JP" altLang="en-US" sz="4000" dirty="0" smtClean="0"/>
              <a:t>→</a:t>
            </a:r>
            <a:r>
              <a:rPr kumimoji="1" lang="en-US" altLang="ja-JP" sz="4000" dirty="0" smtClean="0"/>
              <a:t>8</a:t>
            </a:r>
            <a:r>
              <a:rPr kumimoji="1" lang="ja-JP" altLang="en-US" sz="4000" dirty="0" smtClean="0"/>
              <a:t>→</a:t>
            </a:r>
            <a:r>
              <a:rPr kumimoji="1" lang="en-US" altLang="ja-JP" sz="4000" dirty="0" smtClean="0"/>
              <a:t>4</a:t>
            </a:r>
            <a:r>
              <a:rPr kumimoji="1" lang="ja-JP" altLang="en-US" sz="4000" dirty="0" smtClean="0"/>
              <a:t>→</a:t>
            </a:r>
            <a:r>
              <a:rPr kumimoji="1" lang="en-US" altLang="ja-JP" sz="4000" dirty="0" smtClean="0"/>
              <a:t>2</a:t>
            </a:r>
            <a:r>
              <a:rPr kumimoji="1" lang="ja-JP" altLang="en-US" sz="4000" dirty="0" smtClean="0"/>
              <a:t>→</a:t>
            </a:r>
            <a:r>
              <a:rPr kumimoji="1" lang="en-US" altLang="ja-JP" sz="4000" dirty="0" smtClean="0"/>
              <a:t>1</a:t>
            </a:r>
            <a:endParaRPr kumimoji="1" lang="ja-JP" altLang="en-US" sz="4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15616" y="558924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例：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97598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課題</a:t>
            </a:r>
            <a:r>
              <a:rPr lang="en-US" altLang="ja-JP" dirty="0" smtClean="0"/>
              <a:t>1-1</a:t>
            </a:r>
            <a:r>
              <a:rPr lang="ja-JP" altLang="en-US" dirty="0" smtClean="0"/>
              <a:t>：コラッツ数列の確認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124744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任意の数字</a:t>
            </a:r>
            <a:r>
              <a:rPr kumimoji="1" lang="en-US" altLang="ja-JP" sz="2400" dirty="0" smtClean="0"/>
              <a:t>n</a:t>
            </a:r>
            <a:r>
              <a:rPr lang="ja-JP" altLang="en-US" sz="2400" dirty="0" smtClean="0"/>
              <a:t>について、</a:t>
            </a:r>
            <a:r>
              <a:rPr kumimoji="1" lang="en-US" altLang="ja-JP" sz="2400" dirty="0" smtClean="0"/>
              <a:t>1</a:t>
            </a:r>
            <a:r>
              <a:rPr kumimoji="1" lang="ja-JP" altLang="en-US" sz="2400" dirty="0" smtClean="0"/>
              <a:t>になるまで以下の手続き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を繰り返す関数を作れ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33989" y="3060249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n</a:t>
            </a:r>
            <a:r>
              <a:rPr lang="ja-JP" altLang="en-US" sz="3200" dirty="0" smtClean="0"/>
              <a:t>が偶数なら</a:t>
            </a:r>
            <a:r>
              <a:rPr lang="en-US" altLang="ja-JP" sz="3200" dirty="0" smtClean="0"/>
              <a:t>2</a:t>
            </a:r>
            <a:r>
              <a:rPr lang="ja-JP" altLang="en-US" sz="3200" dirty="0" smtClean="0"/>
              <a:t>で</a:t>
            </a:r>
            <a:r>
              <a:rPr lang="ja-JP" altLang="en-US" sz="3200" dirty="0"/>
              <a:t>割る</a:t>
            </a:r>
            <a:endParaRPr kumimoji="1"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33989" y="3708321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n</a:t>
            </a:r>
            <a:r>
              <a:rPr lang="ja-JP" altLang="en-US" sz="3200" dirty="0" smtClean="0"/>
              <a:t>が奇数なら</a:t>
            </a:r>
            <a:r>
              <a:rPr lang="en-US" altLang="ja-JP" sz="3200" dirty="0" smtClean="0"/>
              <a:t>3</a:t>
            </a:r>
            <a:r>
              <a:rPr lang="ja-JP" altLang="en-US" sz="3200" dirty="0" smtClean="0"/>
              <a:t>倍して</a:t>
            </a:r>
            <a:r>
              <a:rPr lang="en-US" altLang="ja-JP" sz="3200" dirty="0" smtClean="0"/>
              <a:t>1</a:t>
            </a:r>
            <a:r>
              <a:rPr lang="ja-JP" altLang="en-US" sz="3200" dirty="0" smtClean="0"/>
              <a:t>を足す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57925" y="248418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n</a:t>
            </a:r>
            <a:r>
              <a:rPr kumimoji="1" lang="ja-JP" altLang="en-US" sz="3200" dirty="0" smtClean="0"/>
              <a:t>が</a:t>
            </a:r>
            <a:r>
              <a:rPr kumimoji="1" lang="en-US" altLang="ja-JP" sz="3200" dirty="0" smtClean="0"/>
              <a:t>1</a:t>
            </a:r>
            <a:r>
              <a:rPr kumimoji="1" lang="ja-JP" altLang="en-US" sz="3200" dirty="0" smtClean="0"/>
              <a:t>でない限り</a:t>
            </a:r>
            <a:r>
              <a:rPr lang="ja-JP" altLang="en-US" sz="3200" dirty="0"/>
              <a:t>：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871973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r>
              <a:rPr kumimoji="1" lang="en-US" altLang="ja-JP" dirty="0" smtClean="0"/>
              <a:t>1-2</a:t>
            </a:r>
            <a:r>
              <a:rPr kumimoji="1" lang="ja-JP" altLang="en-US" dirty="0" smtClean="0"/>
              <a:t>：コラッツ</a:t>
            </a:r>
            <a:r>
              <a:rPr lang="ja-JP" altLang="en-US" dirty="0" smtClean="0"/>
              <a:t>問題の可視化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31840" y="1556792"/>
            <a:ext cx="4544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rgbClr val="FF0000"/>
                </a:solidFill>
              </a:rPr>
              <a:t>5</a:t>
            </a:r>
            <a:r>
              <a:rPr kumimoji="1" lang="ja-JP" altLang="en-US" sz="4000" dirty="0" smtClean="0"/>
              <a:t>→</a:t>
            </a:r>
            <a:r>
              <a:rPr kumimoji="1" lang="en-US" altLang="ja-JP" sz="4000" dirty="0" smtClean="0"/>
              <a:t>16</a:t>
            </a:r>
            <a:r>
              <a:rPr kumimoji="1" lang="ja-JP" altLang="en-US" sz="4000" dirty="0" smtClean="0"/>
              <a:t>→</a:t>
            </a:r>
            <a:r>
              <a:rPr kumimoji="1" lang="en-US" altLang="ja-JP" sz="4000" dirty="0" smtClean="0"/>
              <a:t>8</a:t>
            </a:r>
            <a:r>
              <a:rPr kumimoji="1" lang="ja-JP" altLang="en-US" sz="4000" dirty="0" smtClean="0"/>
              <a:t>→</a:t>
            </a:r>
            <a:r>
              <a:rPr kumimoji="1" lang="en-US" altLang="ja-JP" sz="4000" dirty="0" smtClean="0"/>
              <a:t>4</a:t>
            </a:r>
            <a:r>
              <a:rPr kumimoji="1" lang="ja-JP" altLang="en-US" sz="4000" dirty="0" smtClean="0"/>
              <a:t>→</a:t>
            </a:r>
            <a:r>
              <a:rPr kumimoji="1" lang="en-US" altLang="ja-JP" sz="4000" dirty="0" smtClean="0"/>
              <a:t>2</a:t>
            </a:r>
            <a:r>
              <a:rPr kumimoji="1" lang="ja-JP" altLang="en-US" sz="4000" dirty="0" smtClean="0"/>
              <a:t>→</a:t>
            </a:r>
            <a:r>
              <a:rPr kumimoji="1" lang="en-US" altLang="ja-JP" sz="4000" dirty="0" smtClean="0"/>
              <a:t>1</a:t>
            </a:r>
            <a:endParaRPr kumimoji="1" lang="ja-JP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03648" y="2564904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rgbClr val="FF0000"/>
                </a:solidFill>
              </a:rPr>
              <a:t>3</a:t>
            </a:r>
            <a:r>
              <a:rPr kumimoji="1" lang="ja-JP" altLang="en-US" sz="4000" dirty="0" smtClean="0"/>
              <a:t>→</a:t>
            </a:r>
            <a:r>
              <a:rPr kumimoji="1" lang="en-US" altLang="ja-JP" sz="4000" dirty="0" smtClean="0"/>
              <a:t>10</a:t>
            </a:r>
            <a:endParaRPr kumimoji="1" lang="ja-JP" altLang="en-US" sz="4000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2843808" y="2204864"/>
            <a:ext cx="432048" cy="5760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95536" y="3573016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3</a:t>
            </a:r>
            <a:r>
              <a:rPr lang="ja-JP" altLang="en-US" sz="2400" dirty="0" smtClean="0"/>
              <a:t>からスタートした場合、</a:t>
            </a:r>
            <a:r>
              <a:rPr lang="en-US" altLang="ja-JP" sz="2400" dirty="0" smtClean="0"/>
              <a:t>5</a:t>
            </a:r>
            <a:r>
              <a:rPr lang="ja-JP" altLang="en-US" sz="2400" dirty="0" smtClean="0"/>
              <a:t>からスタートした数列に合流する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5536" y="414908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このつながりを可視化する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3568" y="5517232"/>
            <a:ext cx="7366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コラッツ予想＝このつながりが木構造を作る</a:t>
            </a:r>
            <a:endParaRPr lang="en-US" altLang="ja-JP" sz="2800" dirty="0" smtClean="0"/>
          </a:p>
          <a:p>
            <a:r>
              <a:rPr kumimoji="1" lang="en-US" altLang="ja-JP" sz="2800" dirty="0"/>
              <a:t> </a:t>
            </a:r>
            <a:r>
              <a:rPr kumimoji="1" lang="en-US" altLang="ja-JP" sz="2800" dirty="0" smtClean="0"/>
              <a:t>                         (</a:t>
            </a:r>
            <a:r>
              <a:rPr kumimoji="1" lang="ja-JP" altLang="en-US" sz="2800" dirty="0" smtClean="0"/>
              <a:t>ループを作らない</a:t>
            </a:r>
            <a:r>
              <a:rPr kumimoji="1" lang="en-US" altLang="ja-JP" sz="2800" dirty="0" smtClean="0"/>
              <a:t>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2100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発展課題：修正コラッツ問題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47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98E96DB-F416-8B4E-81B0-D4BF18CFAD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for</a:t>
            </a:r>
            <a:r>
              <a:rPr kumimoji="1" lang="ja-JP" altLang="en-US"/>
              <a:t>文</a:t>
            </a:r>
            <a:r>
              <a:rPr kumimoji="1" lang="en-US" altLang="ja-JP"/>
              <a:t> (</a:t>
            </a:r>
            <a:r>
              <a:rPr kumimoji="1" lang="ja-JP" altLang="en-US"/>
              <a:t>復習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ED6AED-27E7-2441-B42A-EBDE6FBD0328}"/>
              </a:ext>
            </a:extLst>
          </p:cNvPr>
          <p:cNvSpPr txBox="1"/>
          <p:nvPr/>
        </p:nvSpPr>
        <p:spPr>
          <a:xfrm>
            <a:off x="755576" y="1124744"/>
            <a:ext cx="4156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/>
              <a:t>for </a:t>
            </a:r>
            <a:r>
              <a:rPr kumimoji="1" lang="ja-JP" altLang="en-US" sz="4000"/>
              <a:t>変数</a:t>
            </a:r>
            <a:r>
              <a:rPr kumimoji="1" lang="en-US" altLang="ja-JP" sz="4000"/>
              <a:t> in </a:t>
            </a:r>
            <a:r>
              <a:rPr kumimoji="1" lang="ja-JP" altLang="en-US" sz="4000"/>
              <a:t>範囲</a:t>
            </a:r>
            <a:r>
              <a:rPr kumimoji="1" lang="ja-JP" altLang="en-US" sz="4000">
                <a:solidFill>
                  <a:srgbClr val="FF0000"/>
                </a:solidFill>
              </a:rPr>
              <a:t>：</a:t>
            </a:r>
            <a:endParaRPr kumimoji="1" lang="en-US" altLang="ja-JP" sz="40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399CA9-898B-9D42-95DE-FC0882223EC2}"/>
              </a:ext>
            </a:extLst>
          </p:cNvPr>
          <p:cNvSpPr/>
          <p:nvPr/>
        </p:nvSpPr>
        <p:spPr>
          <a:xfrm>
            <a:off x="1547664" y="1844824"/>
            <a:ext cx="48965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繰り返し処理したいブロック</a:t>
            </a:r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6E9A3CB8-6AF3-8149-8ED5-0D14347DEDA2}"/>
              </a:ext>
            </a:extLst>
          </p:cNvPr>
          <p:cNvSpPr/>
          <p:nvPr/>
        </p:nvSpPr>
        <p:spPr>
          <a:xfrm>
            <a:off x="6516216" y="1844824"/>
            <a:ext cx="288032" cy="1296144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F9EFC5-8CBE-274D-A8B3-3C79FC313637}"/>
              </a:ext>
            </a:extLst>
          </p:cNvPr>
          <p:cNvSpPr txBox="1"/>
          <p:nvPr/>
        </p:nvSpPr>
        <p:spPr>
          <a:xfrm>
            <a:off x="6948264" y="22768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何行でも良い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EC1DE5-C5B8-934B-BA27-82B866983FB4}"/>
              </a:ext>
            </a:extLst>
          </p:cNvPr>
          <p:cNvSpPr txBox="1"/>
          <p:nvPr/>
        </p:nvSpPr>
        <p:spPr>
          <a:xfrm>
            <a:off x="5724128" y="12687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コロンを忘れない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5C12D2E-CAC2-6549-B11F-DAB01734555E}"/>
              </a:ext>
            </a:extLst>
          </p:cNvPr>
          <p:cNvCxnSpPr>
            <a:cxnSpLocks/>
          </p:cNvCxnSpPr>
          <p:nvPr/>
        </p:nvCxnSpPr>
        <p:spPr>
          <a:xfrm flipH="1">
            <a:off x="4716016" y="1484784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069BC56-1219-9343-A512-020020907AFA}"/>
              </a:ext>
            </a:extLst>
          </p:cNvPr>
          <p:cNvCxnSpPr>
            <a:cxnSpLocks/>
          </p:cNvCxnSpPr>
          <p:nvPr/>
        </p:nvCxnSpPr>
        <p:spPr>
          <a:xfrm>
            <a:off x="827584" y="234888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81E548E-9A69-6A48-A36C-59AE5A10F196}"/>
              </a:ext>
            </a:extLst>
          </p:cNvPr>
          <p:cNvSpPr txBox="1"/>
          <p:nvPr/>
        </p:nvSpPr>
        <p:spPr>
          <a:xfrm>
            <a:off x="251520" y="25649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インデント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B31F953-F900-BD4A-8CC4-23E12F6A3831}"/>
              </a:ext>
            </a:extLst>
          </p:cNvPr>
          <p:cNvSpPr/>
          <p:nvPr/>
        </p:nvSpPr>
        <p:spPr>
          <a:xfrm>
            <a:off x="467544" y="3861048"/>
            <a:ext cx="5076564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</a:t>
            </a:r>
            <a:r>
              <a:rPr lang="en" altLang="ja-JP" sz="3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B3C192E-59FD-174F-9F09-0E5390E81598}"/>
              </a:ext>
            </a:extLst>
          </p:cNvPr>
          <p:cNvSpPr txBox="1"/>
          <p:nvPr/>
        </p:nvSpPr>
        <p:spPr>
          <a:xfrm>
            <a:off x="179512" y="5229200"/>
            <a:ext cx="8845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ループカウンタ</a:t>
            </a:r>
            <a:r>
              <a:rPr kumimoji="1" lang="en-US" altLang="ja-JP" sz="2000"/>
              <a:t> i </a:t>
            </a:r>
            <a:r>
              <a:rPr kumimoji="1" lang="ja-JP" altLang="en-US" sz="2000"/>
              <a:t>が、</a:t>
            </a:r>
            <a:r>
              <a:rPr kumimoji="1" lang="en-US" altLang="ja-JP" sz="2000"/>
              <a:t>0</a:t>
            </a:r>
            <a:r>
              <a:rPr kumimoji="1" lang="ja-JP" altLang="en-US" sz="2000"/>
              <a:t>から</a:t>
            </a:r>
            <a:r>
              <a:rPr kumimoji="1" lang="en-US" altLang="ja-JP" sz="2000"/>
              <a:t>9</a:t>
            </a:r>
            <a:r>
              <a:rPr kumimoji="1" lang="ja-JP" altLang="en-US" sz="2000"/>
              <a:t>まで変化しながら、ループブロックを実行する</a:t>
            </a:r>
          </a:p>
        </p:txBody>
      </p:sp>
    </p:spTree>
    <p:extLst>
      <p:ext uri="{BB962C8B-B14F-4D97-AF65-F5344CB8AC3E}">
        <p14:creationId xmlns:p14="http://schemas.microsoft.com/office/powerpoint/2010/main" val="346751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21D81C2-76EA-A445-88F0-8449839869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</p:spPr>
        <p:txBody>
          <a:bodyPr/>
          <a:lstStyle/>
          <a:p>
            <a:r>
              <a:rPr kumimoji="1" lang="en-US" altLang="ja-JP"/>
              <a:t>while</a:t>
            </a:r>
            <a:r>
              <a:rPr kumimoji="1" lang="ja-JP" altLang="en-US"/>
              <a:t>文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4BAF15-B957-3B4F-A6AE-C96DD44A57DF}"/>
              </a:ext>
            </a:extLst>
          </p:cNvPr>
          <p:cNvSpPr txBox="1"/>
          <p:nvPr/>
        </p:nvSpPr>
        <p:spPr>
          <a:xfrm>
            <a:off x="755576" y="1844824"/>
            <a:ext cx="2961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/>
              <a:t>while </a:t>
            </a:r>
            <a:r>
              <a:rPr kumimoji="1" lang="ja-JP" altLang="en-US" sz="4000"/>
              <a:t>条件</a:t>
            </a:r>
            <a:r>
              <a:rPr kumimoji="1" lang="ja-JP" altLang="en-US" sz="4000">
                <a:solidFill>
                  <a:srgbClr val="FF0000"/>
                </a:solidFill>
              </a:rPr>
              <a:t>：</a:t>
            </a:r>
            <a:endParaRPr kumimoji="1" lang="en-US" altLang="ja-JP" sz="4000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6554C55-F9C3-814B-A3AE-352386AAE372}"/>
              </a:ext>
            </a:extLst>
          </p:cNvPr>
          <p:cNvSpPr/>
          <p:nvPr/>
        </p:nvSpPr>
        <p:spPr>
          <a:xfrm>
            <a:off x="1547664" y="2564904"/>
            <a:ext cx="48965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繰り返し処理したいブロック</a:t>
            </a:r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470880EE-C676-FE44-B6D4-029ECBCFE986}"/>
              </a:ext>
            </a:extLst>
          </p:cNvPr>
          <p:cNvSpPr/>
          <p:nvPr/>
        </p:nvSpPr>
        <p:spPr>
          <a:xfrm>
            <a:off x="6516216" y="2564904"/>
            <a:ext cx="288032" cy="1296144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D36EDC2-3C4F-8F40-89CE-7AF342E10571}"/>
              </a:ext>
            </a:extLst>
          </p:cNvPr>
          <p:cNvSpPr txBox="1"/>
          <p:nvPr/>
        </p:nvSpPr>
        <p:spPr>
          <a:xfrm>
            <a:off x="6948264" y="29969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何行でも良い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FB3C082-2914-E149-88A9-47671624713F}"/>
              </a:ext>
            </a:extLst>
          </p:cNvPr>
          <p:cNvSpPr txBox="1"/>
          <p:nvPr/>
        </p:nvSpPr>
        <p:spPr>
          <a:xfrm>
            <a:off x="5724128" y="1988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コロンを忘れない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B262571-4F7E-4441-AA43-7D9F96E63850}"/>
              </a:ext>
            </a:extLst>
          </p:cNvPr>
          <p:cNvCxnSpPr>
            <a:cxnSpLocks/>
          </p:cNvCxnSpPr>
          <p:nvPr/>
        </p:nvCxnSpPr>
        <p:spPr>
          <a:xfrm flipH="1">
            <a:off x="4716016" y="2204864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3503712-981E-8841-9053-B70DCC86CE8B}"/>
              </a:ext>
            </a:extLst>
          </p:cNvPr>
          <p:cNvCxnSpPr>
            <a:cxnSpLocks/>
          </p:cNvCxnSpPr>
          <p:nvPr/>
        </p:nvCxnSpPr>
        <p:spPr>
          <a:xfrm>
            <a:off x="827584" y="306896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E3828A6-4171-B448-B777-401F457D2D6D}"/>
              </a:ext>
            </a:extLst>
          </p:cNvPr>
          <p:cNvSpPr txBox="1"/>
          <p:nvPr/>
        </p:nvSpPr>
        <p:spPr>
          <a:xfrm>
            <a:off x="251520" y="32849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インデント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9E7B45-775E-4248-A028-D8021026BE3B}"/>
              </a:ext>
            </a:extLst>
          </p:cNvPr>
          <p:cNvSpPr txBox="1"/>
          <p:nvPr/>
        </p:nvSpPr>
        <p:spPr>
          <a:xfrm>
            <a:off x="467544" y="1052736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条件が成立している限り実行し続ける繰り返し文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5949CEB-E152-1249-9565-3B01903AF75D}"/>
              </a:ext>
            </a:extLst>
          </p:cNvPr>
          <p:cNvSpPr txBox="1"/>
          <p:nvPr/>
        </p:nvSpPr>
        <p:spPr>
          <a:xfrm>
            <a:off x="433660" y="6334780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事前にループの回転数がわからない場合等に</a:t>
            </a:r>
            <a:r>
              <a:rPr lang="ja-JP" altLang="en-US" sz="2800" dirty="0"/>
              <a:t>使</a:t>
            </a:r>
            <a:r>
              <a:rPr lang="ja-JP" altLang="en-US" sz="2800" dirty="0" smtClean="0"/>
              <a:t>う</a:t>
            </a:r>
            <a:endParaRPr kumimoji="1" lang="ja-JP" altLang="en-US" sz="2800" dirty="0"/>
          </a:p>
        </p:txBody>
      </p:sp>
      <p:sp>
        <p:nvSpPr>
          <p:cNvPr id="3" name="正方形/長方形 2"/>
          <p:cNvSpPr/>
          <p:nvPr/>
        </p:nvSpPr>
        <p:spPr>
          <a:xfrm>
            <a:off x="539552" y="4045992"/>
            <a:ext cx="2889059" cy="206210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3200" dirty="0">
                <a:solidFill>
                  <a:srgbClr val="D4D4D4"/>
                </a:solidFill>
                <a:latin typeface="Consolas" panose="020B0609020204030204" pitchFamily="49" charset="0"/>
              </a:rPr>
              <a:t>a = </a:t>
            </a:r>
            <a:r>
              <a:rPr lang="en-US" altLang="ja-JP" sz="32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endParaRPr lang="en-US" altLang="ja-JP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3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ja-JP" sz="3200" dirty="0">
                <a:solidFill>
                  <a:srgbClr val="D4D4D4"/>
                </a:solidFill>
                <a:latin typeface="Consolas" panose="020B0609020204030204" pitchFamily="49" charset="0"/>
              </a:rPr>
              <a:t> a &gt; </a:t>
            </a:r>
            <a:r>
              <a:rPr lang="en-US" altLang="ja-JP" sz="3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3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ja-JP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3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ja-JP" sz="3200" dirty="0">
                <a:solidFill>
                  <a:srgbClr val="D4D4D4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altLang="ja-JP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a -= </a:t>
            </a:r>
            <a:r>
              <a:rPr lang="en-US" altLang="ja-JP" sz="3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ja-JP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79951" y="4528310"/>
            <a:ext cx="4288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a</a:t>
            </a:r>
            <a:r>
              <a:rPr kumimoji="1" lang="ja-JP" altLang="en-US" sz="2800" dirty="0" smtClean="0"/>
              <a:t>が</a:t>
            </a:r>
            <a:r>
              <a:rPr lang="ja-JP" altLang="en-US" sz="2800" dirty="0" smtClean="0"/>
              <a:t>正である限り実行する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765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C30EC1C-5928-1F47-A370-FFC2599682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ループのスキップ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445E47-4CB0-5A44-911E-2A2CA003E48E}"/>
              </a:ext>
            </a:extLst>
          </p:cNvPr>
          <p:cNvSpPr/>
          <p:nvPr/>
        </p:nvSpPr>
        <p:spPr>
          <a:xfrm>
            <a:off x="1547664" y="2348880"/>
            <a:ext cx="5166320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</a:t>
            </a:r>
            <a:r>
              <a:rPr lang="en" altLang="ja-JP" sz="3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3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i%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==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44F0B64-E02F-4946-A991-29A18323587E}"/>
              </a:ext>
            </a:extLst>
          </p:cNvPr>
          <p:cNvSpPr txBox="1"/>
          <p:nvPr/>
        </p:nvSpPr>
        <p:spPr>
          <a:xfrm>
            <a:off x="251520" y="1268760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0</a:t>
            </a:r>
            <a:r>
              <a:rPr kumimoji="1" lang="ja-JP" altLang="en-US" sz="2800"/>
              <a:t>から</a:t>
            </a:r>
            <a:r>
              <a:rPr kumimoji="1" lang="en-US" altLang="ja-JP" sz="2800"/>
              <a:t>9</a:t>
            </a:r>
            <a:r>
              <a:rPr kumimoji="1" lang="ja-JP" altLang="en-US" sz="2800"/>
              <a:t>までのうち、偶数だけ表示するプログラム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5322C1E-731C-7146-85A8-512DE00359A1}"/>
              </a:ext>
            </a:extLst>
          </p:cNvPr>
          <p:cNvSpPr txBox="1"/>
          <p:nvPr/>
        </p:nvSpPr>
        <p:spPr>
          <a:xfrm>
            <a:off x="1763688" y="4365104"/>
            <a:ext cx="4913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i</a:t>
            </a:r>
            <a:r>
              <a:rPr lang="ja-JP" altLang="en-US" sz="2800"/>
              <a:t>が偶数の時だけ</a:t>
            </a:r>
            <a:r>
              <a:rPr lang="en-US" altLang="ja-JP" sz="2800"/>
              <a:t>print</a:t>
            </a:r>
            <a:r>
              <a:rPr lang="ja-JP" altLang="en-US" sz="2800"/>
              <a:t>文を実行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35132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5DD4470-BC60-604D-83BE-AD96CD0C18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ループのスキップ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2E63885-06CA-2B40-BCB4-72F0EE4CBBC1}"/>
              </a:ext>
            </a:extLst>
          </p:cNvPr>
          <p:cNvSpPr/>
          <p:nvPr/>
        </p:nvSpPr>
        <p:spPr>
          <a:xfrm>
            <a:off x="251520" y="2492896"/>
            <a:ext cx="4878288" cy="206210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</a:t>
            </a:r>
            <a:r>
              <a:rPr lang="en" altLang="ja-JP" sz="3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3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3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i%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sz="3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continue</a:t>
            </a:r>
            <a:endParaRPr lang="en" altLang="ja-JP" sz="3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AEE740-29C5-3B4E-8189-E6DFD1082FEC}"/>
              </a:ext>
            </a:extLst>
          </p:cNvPr>
          <p:cNvSpPr txBox="1"/>
          <p:nvPr/>
        </p:nvSpPr>
        <p:spPr>
          <a:xfrm>
            <a:off x="395536" y="5733256"/>
            <a:ext cx="8344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「</a:t>
            </a:r>
            <a:r>
              <a:rPr kumimoji="1" lang="en-US" altLang="ja-JP" sz="2400"/>
              <a:t>continue</a:t>
            </a:r>
            <a:r>
              <a:rPr kumimoji="1" lang="ja-JP" altLang="en-US" sz="2400"/>
              <a:t>」を使うと、ループをスキップすることができる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567C75-2E57-6A4B-BE70-15DC83D18983}"/>
              </a:ext>
            </a:extLst>
          </p:cNvPr>
          <p:cNvSpPr txBox="1"/>
          <p:nvPr/>
        </p:nvSpPr>
        <p:spPr>
          <a:xfrm>
            <a:off x="251520" y="1268760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0</a:t>
            </a:r>
            <a:r>
              <a:rPr kumimoji="1" lang="ja-JP" altLang="en-US" sz="2800"/>
              <a:t>から</a:t>
            </a:r>
            <a:r>
              <a:rPr kumimoji="1" lang="en-US" altLang="ja-JP" sz="2800"/>
              <a:t>9</a:t>
            </a:r>
            <a:r>
              <a:rPr kumimoji="1" lang="ja-JP" altLang="en-US" sz="2800"/>
              <a:t>までのうち、偶数だけ表示するプログラム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5D4E69A-6BE5-0244-A3D6-FF8FB95D0EB2}"/>
              </a:ext>
            </a:extLst>
          </p:cNvPr>
          <p:cNvSpPr txBox="1"/>
          <p:nvPr/>
        </p:nvSpPr>
        <p:spPr>
          <a:xfrm>
            <a:off x="6008205" y="2924944"/>
            <a:ext cx="313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i</a:t>
            </a:r>
            <a:r>
              <a:rPr lang="ja-JP" altLang="en-US" sz="2800"/>
              <a:t>が偶数でなければ</a:t>
            </a:r>
            <a:endParaRPr lang="en-US" altLang="ja-JP" sz="2800"/>
          </a:p>
          <a:p>
            <a:r>
              <a:rPr lang="ja-JP" altLang="en-US" sz="2800"/>
              <a:t>ループをスキップ</a:t>
            </a:r>
            <a:endParaRPr kumimoji="1" lang="ja-JP" altLang="en-US" sz="280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2AB7413-AB18-6544-97AD-E6947DDC0BB4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364088" y="3401998"/>
            <a:ext cx="64411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02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DC93DA0-A74E-1847-AFD4-CDEAD36099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continue</a:t>
            </a:r>
            <a:r>
              <a:rPr kumimoji="1" lang="ja-JP" altLang="en-US"/>
              <a:t>の使い方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E24210E-63C8-604F-9A34-ACF1CD83D60F}"/>
              </a:ext>
            </a:extLst>
          </p:cNvPr>
          <p:cNvSpPr/>
          <p:nvPr/>
        </p:nvSpPr>
        <p:spPr>
          <a:xfrm>
            <a:off x="5868144" y="2060848"/>
            <a:ext cx="2736304" cy="2736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5FB6E78-171A-F949-8991-27DAAB8E1FB4}"/>
              </a:ext>
            </a:extLst>
          </p:cNvPr>
          <p:cNvSpPr/>
          <p:nvPr/>
        </p:nvSpPr>
        <p:spPr>
          <a:xfrm>
            <a:off x="6372200" y="2318400"/>
            <a:ext cx="1368152" cy="360040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7A17C52-0481-964D-A5FD-A26645CA4EA2}"/>
              </a:ext>
            </a:extLst>
          </p:cNvPr>
          <p:cNvSpPr/>
          <p:nvPr/>
        </p:nvSpPr>
        <p:spPr>
          <a:xfrm>
            <a:off x="763464" y="2050688"/>
            <a:ext cx="3024336" cy="2376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C5655F-8FC8-E147-BA88-851248670E8B}"/>
              </a:ext>
            </a:extLst>
          </p:cNvPr>
          <p:cNvSpPr/>
          <p:nvPr/>
        </p:nvSpPr>
        <p:spPr>
          <a:xfrm>
            <a:off x="197560" y="1742336"/>
            <a:ext cx="3024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latin typeface="Menlo" panose="020B0609030804020204" pitchFamily="49" charset="0"/>
                <a:cs typeface="Menlo" panose="020B0609030804020204" pitchFamily="49" charset="0"/>
              </a:rPr>
              <a:t>for i in range(10):</a:t>
            </a:r>
          </a:p>
          <a:p>
            <a:r>
              <a:rPr lang="ja-JP" altLang="en-US">
                <a:latin typeface="Menlo" panose="020B0609030804020204" pitchFamily="49" charset="0"/>
                <a:cs typeface="Menlo" panose="020B0609030804020204" pitchFamily="49" charset="0"/>
              </a:rPr>
              <a:t>    if 条件: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DE5729A-F3EC-B342-9285-4F5DE8BABFC1}"/>
              </a:ext>
            </a:extLst>
          </p:cNvPr>
          <p:cNvSpPr/>
          <p:nvPr/>
        </p:nvSpPr>
        <p:spPr>
          <a:xfrm>
            <a:off x="1277680" y="2390408"/>
            <a:ext cx="2376264" cy="1944216"/>
          </a:xfrm>
          <a:prstGeom prst="rect">
            <a:avLst/>
          </a:prstGeom>
          <a:solidFill>
            <a:srgbClr val="FF8A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何かやりたい処理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F72FD5C-904A-8448-9B35-583C2E4B359B}"/>
              </a:ext>
            </a:extLst>
          </p:cNvPr>
          <p:cNvSpPr/>
          <p:nvPr/>
        </p:nvSpPr>
        <p:spPr>
          <a:xfrm>
            <a:off x="5297304" y="1742336"/>
            <a:ext cx="3312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latin typeface="Menlo" panose="020B0609030804020204" pitchFamily="49" charset="0"/>
                <a:cs typeface="Menlo" panose="020B0609030804020204" pitchFamily="49" charset="0"/>
              </a:rPr>
              <a:t>for i in range(10):</a:t>
            </a:r>
          </a:p>
          <a:p>
            <a:r>
              <a:rPr lang="ja-JP" altLang="en-US">
                <a:latin typeface="Menlo" panose="020B0609030804020204" pitchFamily="49" charset="0"/>
                <a:cs typeface="Menlo" panose="020B0609030804020204" pitchFamily="49" charset="0"/>
              </a:rPr>
              <a:t>    if </a:t>
            </a:r>
            <a:r>
              <a:rPr lang="en-US" altLang="ja-JP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not</a:t>
            </a:r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ja-JP" altLang="en-US">
                <a:latin typeface="Menlo" panose="020B0609030804020204" pitchFamily="49" charset="0"/>
                <a:cs typeface="Menlo" panose="020B0609030804020204" pitchFamily="49" charset="0"/>
              </a:rPr>
              <a:t>条件:</a:t>
            </a:r>
            <a:endParaRPr lang="en-US" altLang="ja-JP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        continue</a:t>
            </a: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    </a:t>
            </a:r>
            <a:endParaRPr lang="ja-JP" altLang="en-US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36FCA12-1522-8046-AD98-1A62376014FB}"/>
              </a:ext>
            </a:extLst>
          </p:cNvPr>
          <p:cNvSpPr/>
          <p:nvPr/>
        </p:nvSpPr>
        <p:spPr>
          <a:xfrm>
            <a:off x="5940152" y="2750448"/>
            <a:ext cx="2376264" cy="1944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何かやりたい処理</a:t>
            </a: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DC2580F4-5505-1841-9720-CBADEDAF224C}"/>
              </a:ext>
            </a:extLst>
          </p:cNvPr>
          <p:cNvSpPr/>
          <p:nvPr/>
        </p:nvSpPr>
        <p:spPr>
          <a:xfrm>
            <a:off x="4472072" y="3007112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08D5F9A-6EF2-E548-8995-5800EDFC96BF}"/>
              </a:ext>
            </a:extLst>
          </p:cNvPr>
          <p:cNvSpPr txBox="1"/>
          <p:nvPr/>
        </p:nvSpPr>
        <p:spPr>
          <a:xfrm>
            <a:off x="3348752" y="4871080"/>
            <a:ext cx="2298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for</a:t>
            </a:r>
            <a:r>
              <a:rPr kumimoji="1" lang="ja-JP" altLang="en-US"/>
              <a:t>文が作るブロック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CB854E0-AB8B-C34D-BB71-D514D7FF7D23}"/>
              </a:ext>
            </a:extLst>
          </p:cNvPr>
          <p:cNvSpPr txBox="1"/>
          <p:nvPr/>
        </p:nvSpPr>
        <p:spPr>
          <a:xfrm>
            <a:off x="3887232" y="2300600"/>
            <a:ext cx="1935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if</a:t>
            </a:r>
            <a:r>
              <a:rPr kumimoji="1" lang="ja-JP" altLang="en-US" sz="1600"/>
              <a:t>文が作るブロック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DA50994-5B8E-D045-8938-5D704DA22CF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822377" y="2469877"/>
            <a:ext cx="5540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E4B327C-08FD-9A4C-9843-5361AC9AFCE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612912" y="2469877"/>
            <a:ext cx="2743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79FE8C8-2248-B243-B7CB-EDF7A04634DD}"/>
              </a:ext>
            </a:extLst>
          </p:cNvPr>
          <p:cNvCxnSpPr>
            <a:stCxn id="11" idx="3"/>
          </p:cNvCxnSpPr>
          <p:nvPr/>
        </p:nvCxnSpPr>
        <p:spPr>
          <a:xfrm flipV="1">
            <a:off x="5647715" y="4789800"/>
            <a:ext cx="220717" cy="2659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D4BFA66-B198-7B4B-9418-813A634DF010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2871232" y="4444360"/>
            <a:ext cx="477520" cy="6113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196879B-C79D-C048-9C29-6338F994570E}"/>
              </a:ext>
            </a:extLst>
          </p:cNvPr>
          <p:cNvSpPr txBox="1"/>
          <p:nvPr/>
        </p:nvSpPr>
        <p:spPr>
          <a:xfrm>
            <a:off x="1259632" y="980728"/>
            <a:ext cx="621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continue</a:t>
            </a:r>
            <a:r>
              <a:rPr kumimoji="1" lang="ja-JP" altLang="en-US" sz="2000"/>
              <a:t>を使うことで、深いブロックを小さくできる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154BC2B-4F0F-ED4C-9720-C0D632248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5373216"/>
            <a:ext cx="1163783" cy="1356742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F8566A2-1257-1F49-A9BE-95814873014E}"/>
              </a:ext>
            </a:extLst>
          </p:cNvPr>
          <p:cNvSpPr txBox="1"/>
          <p:nvPr/>
        </p:nvSpPr>
        <p:spPr>
          <a:xfrm>
            <a:off x="1403648" y="6021288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処理の対象外とする条件を、ブロックの最初で弾いてしまう手法</a:t>
            </a:r>
            <a:endParaRPr lang="en-US" altLang="ja-JP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F1F034D-36CA-B145-B7CB-FFB649105AFC}"/>
              </a:ext>
            </a:extLst>
          </p:cNvPr>
          <p:cNvSpPr txBox="1"/>
          <p:nvPr/>
        </p:nvSpPr>
        <p:spPr>
          <a:xfrm>
            <a:off x="1331640" y="54452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rgbClr val="011893"/>
                </a:solidFill>
              </a:rPr>
              <a:t>ガード節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7A27165-2A25-A84B-91DD-E658C04A6BC1}"/>
              </a:ext>
            </a:extLst>
          </p:cNvPr>
          <p:cNvSpPr txBox="1"/>
          <p:nvPr/>
        </p:nvSpPr>
        <p:spPr>
          <a:xfrm>
            <a:off x="4211960" y="2564904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(</a:t>
            </a:r>
            <a:r>
              <a:rPr kumimoji="1" lang="ja-JP" altLang="en-US" sz="1600"/>
              <a:t>深さ</a:t>
            </a:r>
            <a:r>
              <a:rPr lang="en-US" altLang="ja-JP" sz="1600"/>
              <a:t>2)</a:t>
            </a:r>
            <a:endParaRPr kumimoji="1" lang="ja-JP" altLang="en-US" sz="16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549BD29-D14D-9C46-8588-CD26379D9216}"/>
              </a:ext>
            </a:extLst>
          </p:cNvPr>
          <p:cNvSpPr txBox="1"/>
          <p:nvPr/>
        </p:nvSpPr>
        <p:spPr>
          <a:xfrm>
            <a:off x="3995936" y="5157192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(</a:t>
            </a:r>
            <a:r>
              <a:rPr kumimoji="1" lang="ja-JP" altLang="en-US" sz="1600"/>
              <a:t>深さ</a:t>
            </a:r>
            <a:r>
              <a:rPr lang="en-US" altLang="ja-JP" sz="1600"/>
              <a:t>1)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875895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8228DCF-0354-6343-88DB-635386A9D0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ループの脱出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394AD04-2D75-5D48-B551-32432086BDAD}"/>
              </a:ext>
            </a:extLst>
          </p:cNvPr>
          <p:cNvSpPr txBox="1"/>
          <p:nvPr/>
        </p:nvSpPr>
        <p:spPr>
          <a:xfrm>
            <a:off x="1547664" y="6165304"/>
            <a:ext cx="5664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ループを終了するには</a:t>
            </a:r>
            <a:r>
              <a:rPr kumimoji="1" lang="en-US" altLang="ja-JP" sz="2800" dirty="0"/>
              <a:t>break</a:t>
            </a:r>
            <a:r>
              <a:rPr kumimoji="1" lang="ja-JP" altLang="en-US" sz="2800" dirty="0"/>
              <a:t>を使う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A6680D1-66D8-4948-A90F-FBAEC31C550D}"/>
              </a:ext>
            </a:extLst>
          </p:cNvPr>
          <p:cNvSpPr/>
          <p:nvPr/>
        </p:nvSpPr>
        <p:spPr>
          <a:xfrm>
            <a:off x="251520" y="2689756"/>
            <a:ext cx="554461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random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money =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/>
            </a:r>
            <a:b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money += random.randint(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)*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money ==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"Lose"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break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money ==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"Win"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break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E0DDFFB-8272-8542-90F2-A4EF3F69B24D}"/>
              </a:ext>
            </a:extLst>
          </p:cNvPr>
          <p:cNvSpPr txBox="1"/>
          <p:nvPr/>
        </p:nvSpPr>
        <p:spPr>
          <a:xfrm>
            <a:off x="6012160" y="3625860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常にループが実行される</a:t>
            </a:r>
            <a:endParaRPr kumimoji="1" lang="en-US" altLang="ja-JP"/>
          </a:p>
          <a:p>
            <a:r>
              <a:rPr lang="en-US" altLang="ja-JP"/>
              <a:t>(</a:t>
            </a:r>
            <a:r>
              <a:rPr lang="ja-JP" altLang="en-US"/>
              <a:t>無限ループ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D084CDB-F8EB-A748-815D-C1EB33765CAC}"/>
              </a:ext>
            </a:extLst>
          </p:cNvPr>
          <p:cNvSpPr txBox="1"/>
          <p:nvPr/>
        </p:nvSpPr>
        <p:spPr>
          <a:xfrm>
            <a:off x="6012160" y="4561964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所持金</a:t>
            </a:r>
            <a:r>
              <a:rPr kumimoji="1" lang="en-US" altLang="ja-JP"/>
              <a:t>0</a:t>
            </a:r>
            <a:r>
              <a:rPr kumimoji="1" lang="ja-JP" altLang="en-US"/>
              <a:t>で終了</a:t>
            </a:r>
            <a:endParaRPr kumimoji="1" lang="en-US" altLang="ja-JP"/>
          </a:p>
          <a:p>
            <a:r>
              <a:rPr lang="en-US" altLang="ja-JP"/>
              <a:t>(</a:t>
            </a:r>
            <a:r>
              <a:rPr lang="ja-JP" altLang="en-US"/>
              <a:t>ループ脱出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14762C1-9172-EC42-987C-E8F2BDBA206E}"/>
              </a:ext>
            </a:extLst>
          </p:cNvPr>
          <p:cNvSpPr txBox="1"/>
          <p:nvPr/>
        </p:nvSpPr>
        <p:spPr>
          <a:xfrm>
            <a:off x="6012160" y="535405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所持金</a:t>
            </a:r>
            <a:r>
              <a:rPr kumimoji="1" lang="en-US" altLang="ja-JP" dirty="0"/>
              <a:t>10</a:t>
            </a:r>
            <a:r>
              <a:rPr kumimoji="1" lang="ja-JP" altLang="en-US" dirty="0"/>
              <a:t>万円で終了</a:t>
            </a:r>
            <a:endParaRPr kumimoji="1"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ループ脱出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AED640DB-564C-C848-A8A0-2CFF7A134261}"/>
              </a:ext>
            </a:extLst>
          </p:cNvPr>
          <p:cNvSpPr/>
          <p:nvPr/>
        </p:nvSpPr>
        <p:spPr>
          <a:xfrm>
            <a:off x="3347864" y="4417948"/>
            <a:ext cx="216024" cy="792088"/>
          </a:xfrm>
          <a:prstGeom prst="rightBrac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22B56905-6B09-054B-ADC9-34F3AC497E81}"/>
              </a:ext>
            </a:extLst>
          </p:cNvPr>
          <p:cNvSpPr/>
          <p:nvPr/>
        </p:nvSpPr>
        <p:spPr>
          <a:xfrm>
            <a:off x="3347864" y="5282044"/>
            <a:ext cx="216024" cy="792088"/>
          </a:xfrm>
          <a:prstGeom prst="rightBrac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26A6131E-FBE6-EA47-B30A-221EE8DFAD5E}"/>
              </a:ext>
            </a:extLst>
          </p:cNvPr>
          <p:cNvSpPr/>
          <p:nvPr/>
        </p:nvSpPr>
        <p:spPr>
          <a:xfrm>
            <a:off x="1907704" y="3841884"/>
            <a:ext cx="135632" cy="224408"/>
          </a:xfrm>
          <a:prstGeom prst="rightBrac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C6530FA-FE9B-CF40-906C-B13BFEDC1B24}"/>
              </a:ext>
            </a:extLst>
          </p:cNvPr>
          <p:cNvSpPr txBox="1"/>
          <p:nvPr/>
        </p:nvSpPr>
        <p:spPr>
          <a:xfrm>
            <a:off x="193260" y="836712"/>
            <a:ext cx="75039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例：確率</a:t>
            </a:r>
            <a:r>
              <a:rPr kumimoji="1" lang="en-US" altLang="ja-JP" sz="2400" dirty="0"/>
              <a:t>1/2</a:t>
            </a:r>
            <a:r>
              <a:rPr kumimoji="1" lang="ja-JP" altLang="en-US" sz="2400" dirty="0"/>
              <a:t>で所持金が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万円増えるか</a:t>
            </a:r>
            <a:r>
              <a:rPr kumimoji="1" lang="ja-JP" altLang="en-US" sz="2400" dirty="0" smtClean="0"/>
              <a:t>減るギャンブル</a:t>
            </a:r>
            <a:endParaRPr kumimoji="1" lang="en-US" altLang="ja-JP" sz="2400" dirty="0"/>
          </a:p>
          <a:p>
            <a:r>
              <a:rPr lang="ja-JP" altLang="en-US" sz="2400" dirty="0"/>
              <a:t>　　所持金</a:t>
            </a:r>
            <a:r>
              <a:rPr lang="en-US" altLang="ja-JP" sz="2400" dirty="0"/>
              <a:t>5</a:t>
            </a:r>
            <a:r>
              <a:rPr lang="ja-JP" altLang="en-US" sz="2400" dirty="0"/>
              <a:t>万円からスタート</a:t>
            </a:r>
            <a:r>
              <a:rPr lang="ja-JP" altLang="en-US" sz="2400" dirty="0" smtClean="0"/>
              <a:t>して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　</a:t>
            </a:r>
            <a:r>
              <a:rPr lang="en-US" altLang="ja-JP" sz="2400" dirty="0" smtClean="0"/>
              <a:t>0</a:t>
            </a:r>
            <a:r>
              <a:rPr lang="ja-JP" altLang="en-US" sz="2400" dirty="0"/>
              <a:t>円になったら</a:t>
            </a:r>
            <a:r>
              <a:rPr lang="ja-JP" altLang="en-US" sz="2400" dirty="0" smtClean="0"/>
              <a:t>負け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　</a:t>
            </a:r>
            <a:r>
              <a:rPr lang="en-US" altLang="ja-JP" sz="2400" dirty="0" smtClean="0"/>
              <a:t>10</a:t>
            </a:r>
            <a:r>
              <a:rPr lang="ja-JP" altLang="en-US" sz="2400" dirty="0"/>
              <a:t>万円になったら勝ち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321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51905F9-C6B9-0042-814C-AE4FAE8455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ループの脱出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7264913-0965-C142-833A-01C2B43C250B}"/>
              </a:ext>
            </a:extLst>
          </p:cNvPr>
          <p:cNvSpPr/>
          <p:nvPr/>
        </p:nvSpPr>
        <p:spPr>
          <a:xfrm>
            <a:off x="251520" y="2737951"/>
            <a:ext cx="5472608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random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money =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/>
            </a:r>
            <a:b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&lt; money &lt;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money += random.randint(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)*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/>
            </a:r>
            <a:b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money ==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"Lose"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"Win"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5744B3D6-F9DA-8F46-9C06-D2A5A4B2A625}"/>
              </a:ext>
            </a:extLst>
          </p:cNvPr>
          <p:cNvSpPr/>
          <p:nvPr/>
        </p:nvSpPr>
        <p:spPr>
          <a:xfrm>
            <a:off x="3275856" y="3890079"/>
            <a:ext cx="135632" cy="224408"/>
          </a:xfrm>
          <a:prstGeom prst="rightBrac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0D6EFB-4562-B740-AFFB-61AA8028E590}"/>
              </a:ext>
            </a:extLst>
          </p:cNvPr>
          <p:cNvSpPr txBox="1"/>
          <p:nvPr/>
        </p:nvSpPr>
        <p:spPr>
          <a:xfrm>
            <a:off x="5868144" y="3818071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所持金が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以上</a:t>
            </a:r>
            <a:r>
              <a:rPr kumimoji="1" lang="en-US" altLang="ja-JP" dirty="0"/>
              <a:t>9</a:t>
            </a:r>
            <a:r>
              <a:rPr kumimoji="1" lang="ja-JP" altLang="en-US" dirty="0"/>
              <a:t>以下の時だけ</a:t>
            </a:r>
            <a:endParaRPr kumimoji="1" lang="en-US" altLang="ja-JP" dirty="0"/>
          </a:p>
          <a:p>
            <a:r>
              <a:rPr lang="ja-JP" altLang="en-US" dirty="0"/>
              <a:t>ループ</a:t>
            </a:r>
            <a:endParaRPr kumimoji="1" lang="ja-JP" altLang="en-US" dirty="0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5C659170-BA0C-3149-873E-C3C47B512114}"/>
              </a:ext>
            </a:extLst>
          </p:cNvPr>
          <p:cNvSpPr/>
          <p:nvPr/>
        </p:nvSpPr>
        <p:spPr>
          <a:xfrm>
            <a:off x="2699792" y="4754175"/>
            <a:ext cx="144016" cy="1080120"/>
          </a:xfrm>
          <a:prstGeom prst="rightBrac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5E8A58A-A814-8F4C-B046-ADDC8F66AA4A}"/>
              </a:ext>
            </a:extLst>
          </p:cNvPr>
          <p:cNvSpPr txBox="1"/>
          <p:nvPr/>
        </p:nvSpPr>
        <p:spPr>
          <a:xfrm>
            <a:off x="5796136" y="489819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ループ</a:t>
            </a:r>
            <a:r>
              <a:rPr kumimoji="1" lang="ja-JP" altLang="en-US"/>
              <a:t>終了後に勝敗チェック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2FF9EE-F6CE-6942-BFBA-19E649A3DE10}"/>
              </a:ext>
            </a:extLst>
          </p:cNvPr>
          <p:cNvSpPr txBox="1"/>
          <p:nvPr/>
        </p:nvSpPr>
        <p:spPr>
          <a:xfrm>
            <a:off x="519216" y="5930116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同じ処理内容を実現する異なる実装方法がある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852255A-C898-5343-A096-1CAD5A3CD79F}"/>
              </a:ext>
            </a:extLst>
          </p:cNvPr>
          <p:cNvSpPr txBox="1"/>
          <p:nvPr/>
        </p:nvSpPr>
        <p:spPr>
          <a:xfrm>
            <a:off x="539552" y="638132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簡潔さ、わかりやすさなどで使い分ける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C6530FA-FE9B-CF40-906C-B13BFEDC1B24}"/>
              </a:ext>
            </a:extLst>
          </p:cNvPr>
          <p:cNvSpPr txBox="1"/>
          <p:nvPr/>
        </p:nvSpPr>
        <p:spPr>
          <a:xfrm>
            <a:off x="193260" y="836712"/>
            <a:ext cx="75039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例：確率</a:t>
            </a:r>
            <a:r>
              <a:rPr kumimoji="1" lang="en-US" altLang="ja-JP" sz="2400" dirty="0"/>
              <a:t>1/2</a:t>
            </a:r>
            <a:r>
              <a:rPr kumimoji="1" lang="ja-JP" altLang="en-US" sz="2400" dirty="0"/>
              <a:t>で所持金が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万円増えるか</a:t>
            </a:r>
            <a:r>
              <a:rPr kumimoji="1" lang="ja-JP" altLang="en-US" sz="2400" dirty="0" smtClean="0"/>
              <a:t>減るギャンブル</a:t>
            </a:r>
            <a:endParaRPr kumimoji="1" lang="en-US" altLang="ja-JP" sz="2400" dirty="0"/>
          </a:p>
          <a:p>
            <a:r>
              <a:rPr lang="ja-JP" altLang="en-US" sz="2400" dirty="0"/>
              <a:t>　　所持金</a:t>
            </a:r>
            <a:r>
              <a:rPr lang="en-US" altLang="ja-JP" sz="2400" dirty="0"/>
              <a:t>5</a:t>
            </a:r>
            <a:r>
              <a:rPr lang="ja-JP" altLang="en-US" sz="2400" dirty="0"/>
              <a:t>万円からスタート</a:t>
            </a:r>
            <a:r>
              <a:rPr lang="ja-JP" altLang="en-US" sz="2400" dirty="0" smtClean="0"/>
              <a:t>して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　</a:t>
            </a:r>
            <a:r>
              <a:rPr lang="en-US" altLang="ja-JP" sz="2400" dirty="0" smtClean="0"/>
              <a:t>0</a:t>
            </a:r>
            <a:r>
              <a:rPr lang="ja-JP" altLang="en-US" sz="2400" dirty="0"/>
              <a:t>円になったら</a:t>
            </a:r>
            <a:r>
              <a:rPr lang="ja-JP" altLang="en-US" sz="2400" dirty="0" smtClean="0"/>
              <a:t>負け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　</a:t>
            </a:r>
            <a:r>
              <a:rPr lang="en-US" altLang="ja-JP" sz="2400" dirty="0" smtClean="0"/>
              <a:t>10</a:t>
            </a:r>
            <a:r>
              <a:rPr lang="ja-JP" altLang="en-US" sz="2400" dirty="0"/>
              <a:t>万円になったら勝ち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4059743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2280</TotalTime>
  <Words>1139</Words>
  <Application>Microsoft Office PowerPoint</Application>
  <PresentationFormat>画面に合わせる (4:3)</PresentationFormat>
  <Paragraphs>300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4" baseType="lpstr">
      <vt:lpstr>HGｺﾞｼｯｸE</vt:lpstr>
      <vt:lpstr>Menlo</vt:lpstr>
      <vt:lpstr>游ゴシック</vt:lpstr>
      <vt:lpstr>Arial</vt:lpstr>
      <vt:lpstr>Consolas</vt:lpstr>
      <vt:lpstr>Gill Sans MT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414</cp:revision>
  <dcterms:created xsi:type="dcterms:W3CDTF">2019-01-02T05:23:01Z</dcterms:created>
  <dcterms:modified xsi:type="dcterms:W3CDTF">2019-09-27T13:35:44Z</dcterms:modified>
</cp:coreProperties>
</file>