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文字列処理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2019/10/29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96896" y="22401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文字列処理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96896" y="30322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66491-36D2-7947-B56D-71820EF6BFC4}"/>
              </a:ext>
            </a:extLst>
          </p:cNvPr>
          <p:cNvSpPr txBox="1"/>
          <p:nvPr/>
        </p:nvSpPr>
        <p:spPr>
          <a:xfrm>
            <a:off x="1217216" y="39060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正規表現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B56843-F36C-5844-AD9B-65C3409D2CE6}"/>
              </a:ext>
            </a:extLst>
          </p:cNvPr>
          <p:cNvSpPr txBox="1"/>
          <p:nvPr/>
        </p:nvSpPr>
        <p:spPr>
          <a:xfrm>
            <a:off x="1186736" y="1457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文字とはなにか？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5B6CFD-7A31-AF4B-A03D-04DCF720C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376E2F-44D8-3B4F-870B-A0BA474C2934}"/>
              </a:ext>
            </a:extLst>
          </p:cNvPr>
          <p:cNvSpPr/>
          <p:nvPr/>
        </p:nvSpPr>
        <p:spPr>
          <a:xfrm>
            <a:off x="987480" y="4081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FE8678-2149-F440-AEE5-E29494C1FC2D}"/>
              </a:ext>
            </a:extLst>
          </p:cNvPr>
          <p:cNvSpPr/>
          <p:nvPr/>
        </p:nvSpPr>
        <p:spPr>
          <a:xfrm>
            <a:off x="987480" y="4441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5C107C-1070-E542-9A85-19786156D218}"/>
              </a:ext>
            </a:extLst>
          </p:cNvPr>
          <p:cNvSpPr/>
          <p:nvPr/>
        </p:nvSpPr>
        <p:spPr>
          <a:xfrm>
            <a:off x="987480" y="2640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EC6251-366D-9549-B53F-7E78A4A7D61C}"/>
              </a:ext>
            </a:extLst>
          </p:cNvPr>
          <p:cNvSpPr/>
          <p:nvPr/>
        </p:nvSpPr>
        <p:spPr>
          <a:xfrm>
            <a:off x="987480" y="3000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D0BAF4-E017-7749-BD8A-AEC3DAB23107}"/>
              </a:ext>
            </a:extLst>
          </p:cNvPr>
          <p:cNvSpPr/>
          <p:nvPr/>
        </p:nvSpPr>
        <p:spPr>
          <a:xfrm>
            <a:off x="987480" y="3360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308E65-CAB3-F24B-818B-B3637B9F9E28}"/>
              </a:ext>
            </a:extLst>
          </p:cNvPr>
          <p:cNvSpPr/>
          <p:nvPr/>
        </p:nvSpPr>
        <p:spPr>
          <a:xfrm>
            <a:off x="987480" y="3720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B7311F-1878-9E4F-A824-DFCAD73A341C}"/>
              </a:ext>
            </a:extLst>
          </p:cNvPr>
          <p:cNvSpPr txBox="1"/>
          <p:nvPr/>
        </p:nvSpPr>
        <p:spPr>
          <a:xfrm>
            <a:off x="297488" y="17193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メモリ上のデータ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5B28674-E02F-CF47-9FC5-6E5E1874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2495550"/>
            <a:ext cx="2540000" cy="18669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1D9696-CEB1-A04D-AD76-3AE71F6E2656}"/>
              </a:ext>
            </a:extLst>
          </p:cNvPr>
          <p:cNvSpPr txBox="1"/>
          <p:nvPr/>
        </p:nvSpPr>
        <p:spPr>
          <a:xfrm>
            <a:off x="6421120" y="291592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あ</a:t>
            </a:r>
            <a:endParaRPr kumimoji="1" lang="ja-JP" altLang="en-US" sz="4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6E6D91-37EC-BC4E-A79B-FE5150BBF4A0}"/>
              </a:ext>
            </a:extLst>
          </p:cNvPr>
          <p:cNvSpPr txBox="1"/>
          <p:nvPr/>
        </p:nvSpPr>
        <p:spPr>
          <a:xfrm>
            <a:off x="4544368" y="17295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ディスプレイに文字を表示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6D77DAE0-1230-1E42-B6F4-CDA76A5552DE}"/>
              </a:ext>
            </a:extLst>
          </p:cNvPr>
          <p:cNvSpPr/>
          <p:nvPr/>
        </p:nvSpPr>
        <p:spPr>
          <a:xfrm>
            <a:off x="3576320" y="3048000"/>
            <a:ext cx="975360" cy="7721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406C6E-6D5B-374C-A86E-36A74501A229}"/>
              </a:ext>
            </a:extLst>
          </p:cNvPr>
          <p:cNvSpPr txBox="1"/>
          <p:nvPr/>
        </p:nvSpPr>
        <p:spPr>
          <a:xfrm>
            <a:off x="1879600" y="52628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この間に何が行われている？</a:t>
            </a:r>
          </a:p>
        </p:txBody>
      </p:sp>
    </p:spTree>
    <p:extLst>
      <p:ext uri="{BB962C8B-B14F-4D97-AF65-F5344CB8AC3E}">
        <p14:creationId xmlns:p14="http://schemas.microsoft.com/office/powerpoint/2010/main" val="28730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C45DD9-68C3-E744-8F3E-013B80891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53E6BCC-9762-F642-B3F6-5836F8DD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83E9C-076A-1E4F-B75C-9A88AEDF1868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49185921-228A-7F46-B5E3-93F2B5C82C42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01D17D6B-BBEA-E64B-ACCC-9900D5970374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910EBE55-95AF-E442-9E5F-F10A714EFC9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43CC69-6FE5-A448-A38A-D5DEDB00331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ある文字の持つ</a:t>
            </a:r>
            <a:endParaRPr lang="en-US" altLang="ja-JP" sz="1600"/>
          </a:p>
          <a:p>
            <a:r>
              <a:rPr kumimoji="1" lang="ja-JP" altLang="en-US" sz="1600"/>
              <a:t>共通的な特徴</a:t>
            </a:r>
            <a:r>
              <a:rPr kumimoji="1" lang="en-US" altLang="ja-JP" sz="1600"/>
              <a:t>(</a:t>
            </a:r>
            <a:r>
              <a:rPr kumimoji="1" lang="ja-JP" altLang="en-US" sz="1600"/>
              <a:t>イデア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B23AEF-B776-0A4F-95E1-66479DF60A1E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文字コード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コードポイント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2730DD-754A-7348-92A3-54908D9A0FD8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U+3042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CF6E9-7591-C848-AF13-29F39EF174ED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符号化方法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例</a:t>
            </a:r>
            <a:r>
              <a:rPr lang="en-US" altLang="ja-JP" sz="2000"/>
              <a:t>: UTF-8)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05CDE7-C06D-BF4F-B960-6EC05410E0F9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11100011</a:t>
            </a:r>
          </a:p>
          <a:p>
            <a:r>
              <a:rPr lang="en-US" altLang="ja-JP" sz="2400"/>
              <a:t>10000001</a:t>
            </a:r>
          </a:p>
          <a:p>
            <a:r>
              <a:rPr kumimoji="1" lang="en-US" altLang="ja-JP" sz="2400"/>
              <a:t>10000010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EC2A05-46C2-8B48-9C2A-E5B423E61A14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0F4A2E-43F2-A24D-98C8-FCB0A0CF1F69}"/>
              </a:ext>
            </a:extLst>
          </p:cNvPr>
          <p:cNvSpPr txBox="1"/>
          <p:nvPr/>
        </p:nvSpPr>
        <p:spPr>
          <a:xfrm>
            <a:off x="7933412" y="237744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>
                <a:latin typeface="YuKyokasho Medium" panose="02000500000000000000" pitchFamily="2" charset="-128"/>
                <a:ea typeface="YuKyokasho Medium" panose="02000500000000000000" pitchFamily="2" charset="-128"/>
              </a:rPr>
              <a:t>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7AC89C-47AA-3C43-94E5-86349FBC0B91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MS </a:t>
            </a:r>
            <a:r>
              <a:rPr kumimoji="1" lang="ja-JP" altLang="en-US" sz="1200"/>
              <a:t>ゴシック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A010AD-EA2A-B145-807B-E8AF780520DC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字体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4791B-3AD8-504E-A4C7-59E5D53B5B1A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文字に振られた</a:t>
            </a:r>
            <a:endParaRPr lang="en-US" altLang="ja-JP" sz="1600"/>
          </a:p>
          <a:p>
            <a:r>
              <a:rPr kumimoji="1" lang="ja-JP" altLang="en-US" sz="1600"/>
              <a:t>識別番号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E65FF0-F8D9-F042-B807-D0B72DC82424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メモリ上での</a:t>
            </a:r>
            <a:endParaRPr lang="en-US" altLang="ja-JP" sz="1600"/>
          </a:p>
          <a:p>
            <a:r>
              <a:rPr kumimoji="1" lang="ja-JP" altLang="en-US" sz="1600"/>
              <a:t>表現方法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0A5BC7-54F2-6643-AABE-235D3CD079C5}"/>
              </a:ext>
            </a:extLst>
          </p:cNvPr>
          <p:cNvSpPr txBox="1"/>
          <p:nvPr/>
        </p:nvSpPr>
        <p:spPr>
          <a:xfrm>
            <a:off x="8028692" y="24282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遊教科書体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8779660-5CB3-114A-84E9-95292AD3C799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字形</a:t>
            </a:r>
            <a:endParaRPr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kumimoji="1" lang="ja-JP" altLang="en-US" sz="2000"/>
              <a:t>フォント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D0C048-4A07-D643-9D91-9131C060F6BA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画面に表示する</a:t>
            </a:r>
            <a:endParaRPr lang="en-US" altLang="ja-JP" sz="1600"/>
          </a:p>
          <a:p>
            <a:r>
              <a:rPr kumimoji="1" lang="ja-JP" altLang="en-US" sz="1600"/>
              <a:t>「字の形」</a:t>
            </a:r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0FE2A52-2682-3C48-91AA-229766B88ECC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EC2589B2-0185-404F-9F49-FBC457EF1169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BE6ED8F9-962E-174A-A958-29AC77684A1A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7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04F7CA-C901-C24B-A385-BE2B24CD6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75ADA9-04FA-DA40-B361-0A21AA0536BC}"/>
              </a:ext>
            </a:extLst>
          </p:cNvPr>
          <p:cNvSpPr txBox="1"/>
          <p:nvPr/>
        </p:nvSpPr>
        <p:spPr>
          <a:xfrm>
            <a:off x="91440" y="1168400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文字コードとは、コンピュータで「文字」を表示するために割り当てた数字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E8FB4B-C60C-FA48-8F5B-CE17E61158FA}"/>
              </a:ext>
            </a:extLst>
          </p:cNvPr>
          <p:cNvSpPr txBox="1"/>
          <p:nvPr/>
        </p:nvSpPr>
        <p:spPr>
          <a:xfrm>
            <a:off x="81280" y="1656080"/>
            <a:ext cx="822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ASCII</a:t>
            </a:r>
            <a:r>
              <a:rPr kumimoji="1" lang="ja-JP" altLang="en-US" sz="2000"/>
              <a:t>コードとは、ラテン文字や数字、記号などを表現する</a:t>
            </a:r>
            <a:r>
              <a:rPr kumimoji="1" lang="en-US" altLang="ja-JP" sz="2000">
                <a:solidFill>
                  <a:srgbClr val="FF0000"/>
                </a:solidFill>
              </a:rPr>
              <a:t>7</a:t>
            </a:r>
            <a:r>
              <a:rPr kumimoji="1" lang="ja-JP" altLang="en-US" sz="2000">
                <a:solidFill>
                  <a:srgbClr val="FF0000"/>
                </a:solidFill>
              </a:rPr>
              <a:t>桁の</a:t>
            </a:r>
            <a:r>
              <a:rPr kumimoji="1" lang="en-US" altLang="ja-JP" sz="2000">
                <a:solidFill>
                  <a:srgbClr val="FF0000"/>
                </a:solidFill>
              </a:rPr>
              <a:t>2</a:t>
            </a:r>
            <a:r>
              <a:rPr kumimoji="1" lang="ja-JP" altLang="en-US" sz="2000">
                <a:solidFill>
                  <a:srgbClr val="FF0000"/>
                </a:solidFill>
              </a:rPr>
              <a:t>進数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08940A-B4E0-594D-854A-F3827CCE58D9}"/>
              </a:ext>
            </a:extLst>
          </p:cNvPr>
          <p:cNvSpPr txBox="1"/>
          <p:nvPr/>
        </p:nvSpPr>
        <p:spPr>
          <a:xfrm>
            <a:off x="4848414" y="371703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0x74: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1110100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A6CE1B-40F7-8345-9B16-67B5D22C3656}"/>
              </a:ext>
            </a:extLst>
          </p:cNvPr>
          <p:cNvSpPr txBox="1"/>
          <p:nvPr/>
        </p:nvSpPr>
        <p:spPr>
          <a:xfrm>
            <a:off x="4854223" y="407707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0x65: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1100101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B91B76-5ADE-C246-8489-EAF894543FBD}"/>
              </a:ext>
            </a:extLst>
          </p:cNvPr>
          <p:cNvSpPr txBox="1"/>
          <p:nvPr/>
        </p:nvSpPr>
        <p:spPr>
          <a:xfrm>
            <a:off x="4854223" y="443711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0x73: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1110011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C8E75A-8377-6242-BCE9-8841A0894821}"/>
              </a:ext>
            </a:extLst>
          </p:cNvPr>
          <p:cNvSpPr txBox="1"/>
          <p:nvPr/>
        </p:nvSpPr>
        <p:spPr>
          <a:xfrm>
            <a:off x="4854223" y="4797152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0x74: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1110001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AF5D4F-B27C-6443-AF39-0585E2656E96}"/>
              </a:ext>
            </a:extLst>
          </p:cNvPr>
          <p:cNvSpPr/>
          <p:nvPr/>
        </p:nvSpPr>
        <p:spPr>
          <a:xfrm>
            <a:off x="577056" y="23844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6F0D0D-47A4-F945-9ACD-2C22D249F193}"/>
              </a:ext>
            </a:extLst>
          </p:cNvPr>
          <p:cNvSpPr/>
          <p:nvPr/>
        </p:nvSpPr>
        <p:spPr>
          <a:xfrm>
            <a:off x="2437001" y="37034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291821-1374-EA49-BE33-413F3BFCE4FD}"/>
              </a:ext>
            </a:extLst>
          </p:cNvPr>
          <p:cNvSpPr/>
          <p:nvPr/>
        </p:nvSpPr>
        <p:spPr>
          <a:xfrm>
            <a:off x="2437001" y="40634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D0AA67-FEF4-124C-B84C-46E4BEB451F0}"/>
              </a:ext>
            </a:extLst>
          </p:cNvPr>
          <p:cNvSpPr/>
          <p:nvPr/>
        </p:nvSpPr>
        <p:spPr>
          <a:xfrm>
            <a:off x="2437001" y="44235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6BF140-4B2A-804C-B91A-286D8F109427}"/>
              </a:ext>
            </a:extLst>
          </p:cNvPr>
          <p:cNvSpPr/>
          <p:nvPr/>
        </p:nvSpPr>
        <p:spPr>
          <a:xfrm>
            <a:off x="2437001" y="47835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5530479D-2647-4D4B-AE07-14654DAFFE8A}"/>
              </a:ext>
            </a:extLst>
          </p:cNvPr>
          <p:cNvSpPr/>
          <p:nvPr/>
        </p:nvSpPr>
        <p:spPr>
          <a:xfrm>
            <a:off x="1284873" y="370342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D82C05-3274-9E44-9895-869F50C79614}"/>
              </a:ext>
            </a:extLst>
          </p:cNvPr>
          <p:cNvCxnSpPr>
            <a:stCxn id="15" idx="0"/>
          </p:cNvCxnSpPr>
          <p:nvPr/>
        </p:nvCxnSpPr>
        <p:spPr>
          <a:xfrm>
            <a:off x="2148969" y="384744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BC05C-0CCC-4449-B7A6-FA58FE3991DD}"/>
              </a:ext>
            </a:extLst>
          </p:cNvPr>
          <p:cNvSpPr txBox="1"/>
          <p:nvPr/>
        </p:nvSpPr>
        <p:spPr>
          <a:xfrm>
            <a:off x="2627784" y="3068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B4C04C-10DD-6B45-B630-D202A159A302}"/>
              </a:ext>
            </a:extLst>
          </p:cNvPr>
          <p:cNvSpPr txBox="1"/>
          <p:nvPr/>
        </p:nvSpPr>
        <p:spPr>
          <a:xfrm>
            <a:off x="44279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</a:t>
            </a:r>
            <a:r>
              <a:rPr kumimoji="1" lang="ja-JP" altLang="en-US"/>
              <a:t>進数：ビット表現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B07BEC-2D71-6345-850B-5167DE3AC84A}"/>
              </a:ext>
            </a:extLst>
          </p:cNvPr>
          <p:cNvSpPr txBox="1"/>
          <p:nvPr/>
        </p:nvSpPr>
        <p:spPr>
          <a:xfrm>
            <a:off x="395536" y="5733256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現代の計算機では</a:t>
            </a:r>
            <a:r>
              <a:rPr kumimoji="1" lang="en-US" altLang="ja-JP"/>
              <a:t> 1</a:t>
            </a:r>
            <a:r>
              <a:rPr kumimoji="1" lang="ja-JP" altLang="en-US"/>
              <a:t>バイト</a:t>
            </a:r>
            <a:r>
              <a:rPr kumimoji="1" lang="en-US" altLang="ja-JP"/>
              <a:t> = 8</a:t>
            </a:r>
            <a:r>
              <a:rPr kumimoji="1" lang="ja-JP" altLang="en-US"/>
              <a:t>ビット</a:t>
            </a:r>
            <a:r>
              <a:rPr kumimoji="1" lang="en-US" altLang="ja-JP"/>
              <a:t> </a:t>
            </a:r>
            <a:r>
              <a:rPr kumimoji="1" lang="ja-JP" altLang="en-US"/>
              <a:t>なので、最上位ビットが必ずゼロになる</a:t>
            </a:r>
          </a:p>
        </p:txBody>
      </p:sp>
    </p:spTree>
    <p:extLst>
      <p:ext uri="{BB962C8B-B14F-4D97-AF65-F5344CB8AC3E}">
        <p14:creationId xmlns:p14="http://schemas.microsoft.com/office/powerpoint/2010/main" val="13908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A35334-720C-9748-886F-55F7D61107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8640"/>
            <a:ext cx="9144000" cy="754062"/>
          </a:xfrm>
        </p:spPr>
        <p:txBody>
          <a:bodyPr/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D2F6A0-9301-C240-A75B-CADAA764720A}"/>
              </a:ext>
            </a:extLst>
          </p:cNvPr>
          <p:cNvSpPr txBox="1"/>
          <p:nvPr/>
        </p:nvSpPr>
        <p:spPr>
          <a:xfrm>
            <a:off x="2035651" y="31049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01100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41AC07-8283-8544-9B01-67A5822D89F3}"/>
              </a:ext>
            </a:extLst>
          </p:cNvPr>
          <p:cNvSpPr txBox="1"/>
          <p:nvPr/>
        </p:nvSpPr>
        <p:spPr>
          <a:xfrm>
            <a:off x="3744907" y="31049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01111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1F53FA-4877-074F-B331-63D099656EA4}"/>
              </a:ext>
            </a:extLst>
          </p:cNvPr>
          <p:cNvSpPr txBox="1"/>
          <p:nvPr/>
        </p:nvSpPr>
        <p:spPr>
          <a:xfrm>
            <a:off x="5636051" y="31049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10110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F9FECC-E117-3B40-AA78-8308B446B1A8}"/>
              </a:ext>
            </a:extLst>
          </p:cNvPr>
          <p:cNvSpPr txBox="1"/>
          <p:nvPr/>
        </p:nvSpPr>
        <p:spPr>
          <a:xfrm>
            <a:off x="7508259" y="31049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00101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836CF6-7BAB-C345-9695-44ABA2952900}"/>
              </a:ext>
            </a:extLst>
          </p:cNvPr>
          <p:cNvSpPr txBox="1"/>
          <p:nvPr/>
        </p:nvSpPr>
        <p:spPr>
          <a:xfrm>
            <a:off x="2686470" y="1412776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l</a:t>
            </a:r>
            <a:endParaRPr kumimoji="1" lang="ja-JP" altLang="en-US" sz="4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B58EE5-8549-6C4D-BD75-E8B3584938C6}"/>
              </a:ext>
            </a:extLst>
          </p:cNvPr>
          <p:cNvSpPr txBox="1"/>
          <p:nvPr/>
        </p:nvSpPr>
        <p:spPr>
          <a:xfrm>
            <a:off x="4293134" y="14127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o</a:t>
            </a:r>
            <a:endParaRPr kumimoji="1" lang="ja-JP" altLang="en-US" sz="4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3926AB-E224-804F-A364-4509F0D1C180}"/>
              </a:ext>
            </a:extLst>
          </p:cNvPr>
          <p:cNvSpPr txBox="1"/>
          <p:nvPr/>
        </p:nvSpPr>
        <p:spPr>
          <a:xfrm>
            <a:off x="6219544" y="141277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v</a:t>
            </a:r>
            <a:endParaRPr kumimoji="1" lang="ja-JP" altLang="en-US" sz="4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E1D465-BFF9-A54C-BDB9-37B188E1CD93}"/>
              </a:ext>
            </a:extLst>
          </p:cNvPr>
          <p:cNvSpPr txBox="1"/>
          <p:nvPr/>
        </p:nvSpPr>
        <p:spPr>
          <a:xfrm>
            <a:off x="8078928" y="1412776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e</a:t>
            </a:r>
            <a:endParaRPr kumimoji="1" lang="ja-JP" altLang="en-US" sz="4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20B82B-3007-894F-9A69-1468666DBAE2}"/>
              </a:ext>
            </a:extLst>
          </p:cNvPr>
          <p:cNvSpPr txBox="1"/>
          <p:nvPr/>
        </p:nvSpPr>
        <p:spPr>
          <a:xfrm>
            <a:off x="2603114" y="5157192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L</a:t>
            </a:r>
            <a:endParaRPr kumimoji="1" lang="ja-JP" altLang="en-US" sz="4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3B11CA-AC88-BB4E-94DA-1351CB63CFC8}"/>
              </a:ext>
            </a:extLst>
          </p:cNvPr>
          <p:cNvSpPr txBox="1"/>
          <p:nvPr/>
        </p:nvSpPr>
        <p:spPr>
          <a:xfrm>
            <a:off x="4209778" y="5157192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O</a:t>
            </a:r>
            <a:endParaRPr kumimoji="1" lang="ja-JP" altLang="en-US" sz="4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B0509A-D1DA-5F4F-BD6E-6FADB0373A51}"/>
              </a:ext>
            </a:extLst>
          </p:cNvPr>
          <p:cNvSpPr txBox="1"/>
          <p:nvPr/>
        </p:nvSpPr>
        <p:spPr>
          <a:xfrm>
            <a:off x="6168248" y="5157192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V</a:t>
            </a:r>
            <a:endParaRPr kumimoji="1" lang="ja-JP" altLang="en-US" sz="4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CDA797-48C6-9641-A958-6ED959CF92E1}"/>
              </a:ext>
            </a:extLst>
          </p:cNvPr>
          <p:cNvSpPr txBox="1"/>
          <p:nvPr/>
        </p:nvSpPr>
        <p:spPr>
          <a:xfrm>
            <a:off x="7995572" y="515719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E</a:t>
            </a:r>
            <a:endParaRPr kumimoji="1" lang="ja-JP" altLang="en-US" sz="48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A353C6-80DF-1443-8205-D44437F58C11}"/>
              </a:ext>
            </a:extLst>
          </p:cNvPr>
          <p:cNvSpPr/>
          <p:nvPr/>
        </p:nvSpPr>
        <p:spPr>
          <a:xfrm>
            <a:off x="2035651" y="38250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01100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A65E7E-FAB1-BE4E-8BF9-202A31B2B624}"/>
              </a:ext>
            </a:extLst>
          </p:cNvPr>
          <p:cNvSpPr/>
          <p:nvPr/>
        </p:nvSpPr>
        <p:spPr>
          <a:xfrm>
            <a:off x="3744907" y="38250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01111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793B6F-D410-CF4E-B0C8-A8FA4B5CE907}"/>
              </a:ext>
            </a:extLst>
          </p:cNvPr>
          <p:cNvSpPr/>
          <p:nvPr/>
        </p:nvSpPr>
        <p:spPr>
          <a:xfrm>
            <a:off x="5636051" y="38250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10110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2035550-ACD1-104A-A4AA-A67279F878F4}"/>
              </a:ext>
            </a:extLst>
          </p:cNvPr>
          <p:cNvSpPr/>
          <p:nvPr/>
        </p:nvSpPr>
        <p:spPr>
          <a:xfrm>
            <a:off x="7508259" y="38250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00101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5CC4C0-BB73-EF40-90B3-9488D22A010B}"/>
              </a:ext>
            </a:extLst>
          </p:cNvPr>
          <p:cNvSpPr txBox="1"/>
          <p:nvPr/>
        </p:nvSpPr>
        <p:spPr>
          <a:xfrm>
            <a:off x="105643" y="3181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二進表現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47E621-5626-CA4D-9A74-8E757EBF1559}"/>
              </a:ext>
            </a:extLst>
          </p:cNvPr>
          <p:cNvSpPr txBox="1"/>
          <p:nvPr/>
        </p:nvSpPr>
        <p:spPr>
          <a:xfrm>
            <a:off x="114027" y="3901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二進表現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3C873-C6A7-CE45-8BA2-EDF014FD2DDC}"/>
              </a:ext>
            </a:extLst>
          </p:cNvPr>
          <p:cNvSpPr txBox="1"/>
          <p:nvPr/>
        </p:nvSpPr>
        <p:spPr>
          <a:xfrm>
            <a:off x="127947" y="24258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57DCF0-28CF-8148-8F16-E0112D51A1B3}"/>
              </a:ext>
            </a:extLst>
          </p:cNvPr>
          <p:cNvSpPr txBox="1"/>
          <p:nvPr/>
        </p:nvSpPr>
        <p:spPr>
          <a:xfrm>
            <a:off x="127947" y="465807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B056CB-7F32-F44F-A32B-492540FF079F}"/>
              </a:ext>
            </a:extLst>
          </p:cNvPr>
          <p:cNvSpPr txBox="1"/>
          <p:nvPr/>
        </p:nvSpPr>
        <p:spPr>
          <a:xfrm>
            <a:off x="2484492" y="23488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108</a:t>
            </a:r>
            <a:endParaRPr kumimoji="1" lang="ja-JP" altLang="en-US" sz="28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243F5A-4D2D-3048-9E1F-CDBA22E24DC7}"/>
              </a:ext>
            </a:extLst>
          </p:cNvPr>
          <p:cNvSpPr txBox="1"/>
          <p:nvPr/>
        </p:nvSpPr>
        <p:spPr>
          <a:xfrm>
            <a:off x="4193748" y="23488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111</a:t>
            </a:r>
            <a:endParaRPr kumimoji="1" lang="ja-JP" altLang="en-US" sz="28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1CA2A6-6041-CC40-928F-15E602D4DD8B}"/>
              </a:ext>
            </a:extLst>
          </p:cNvPr>
          <p:cNvSpPr txBox="1"/>
          <p:nvPr/>
        </p:nvSpPr>
        <p:spPr>
          <a:xfrm>
            <a:off x="6084892" y="23488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118</a:t>
            </a:r>
            <a:endParaRPr kumimoji="1" lang="ja-JP" altLang="en-US" sz="28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168F11B-8473-8C4A-9214-96303C3E99B4}"/>
              </a:ext>
            </a:extLst>
          </p:cNvPr>
          <p:cNvSpPr txBox="1"/>
          <p:nvPr/>
        </p:nvSpPr>
        <p:spPr>
          <a:xfrm>
            <a:off x="7957100" y="23488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101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3558E8-55AF-8641-AA73-5200623D59F6}"/>
              </a:ext>
            </a:extLst>
          </p:cNvPr>
          <p:cNvSpPr txBox="1"/>
          <p:nvPr/>
        </p:nvSpPr>
        <p:spPr>
          <a:xfrm>
            <a:off x="2574260" y="4581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76</a:t>
            </a:r>
            <a:endParaRPr kumimoji="1" lang="ja-JP" altLang="en-US" sz="28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A19057-D90C-7F4C-AB84-3F1F34C67F09}"/>
              </a:ext>
            </a:extLst>
          </p:cNvPr>
          <p:cNvSpPr txBox="1"/>
          <p:nvPr/>
        </p:nvSpPr>
        <p:spPr>
          <a:xfrm>
            <a:off x="4283516" y="4581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79</a:t>
            </a:r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E3FDD4-0A9E-BA4C-9D1C-571CE8A30EF3}"/>
              </a:ext>
            </a:extLst>
          </p:cNvPr>
          <p:cNvSpPr txBox="1"/>
          <p:nvPr/>
        </p:nvSpPr>
        <p:spPr>
          <a:xfrm>
            <a:off x="6174660" y="4581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86</a:t>
            </a:r>
            <a:endParaRPr kumimoji="1" lang="ja-JP" altLang="en-US" sz="28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D5BE9C-48FC-6B41-A902-5F9ECAD9E8B5}"/>
              </a:ext>
            </a:extLst>
          </p:cNvPr>
          <p:cNvSpPr txBox="1"/>
          <p:nvPr/>
        </p:nvSpPr>
        <p:spPr>
          <a:xfrm>
            <a:off x="8046868" y="4581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69</a:t>
            </a:r>
            <a:endParaRPr kumimoji="1" lang="ja-JP" altLang="en-US" sz="28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11807D2-A3E4-1244-A437-156648C334DA}"/>
              </a:ext>
            </a:extLst>
          </p:cNvPr>
          <p:cNvSpPr txBox="1"/>
          <p:nvPr/>
        </p:nvSpPr>
        <p:spPr>
          <a:xfrm>
            <a:off x="137011" y="16648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</a:t>
            </a:r>
            <a:r>
              <a:rPr kumimoji="1" lang="en-US" altLang="ja-JP"/>
              <a:t>(</a:t>
            </a:r>
            <a:r>
              <a:rPr kumimoji="1" lang="ja-JP" altLang="en-US"/>
              <a:t>小文字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9D109C8-7960-ED4B-B4D3-A83C0F8C6C61}"/>
              </a:ext>
            </a:extLst>
          </p:cNvPr>
          <p:cNvSpPr txBox="1"/>
          <p:nvPr/>
        </p:nvSpPr>
        <p:spPr>
          <a:xfrm>
            <a:off x="126851" y="540922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</a:t>
            </a:r>
            <a:r>
              <a:rPr kumimoji="1" lang="en-US" altLang="ja-JP"/>
              <a:t>(</a:t>
            </a:r>
            <a:r>
              <a:rPr lang="ja-JP" altLang="en-US"/>
              <a:t>大</a:t>
            </a:r>
            <a:r>
              <a:rPr kumimoji="1" lang="ja-JP" altLang="en-US"/>
              <a:t>文字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4413DE-BF04-F045-BA5C-AF22CB6C6A8A}"/>
              </a:ext>
            </a:extLst>
          </p:cNvPr>
          <p:cNvSpPr txBox="1"/>
          <p:nvPr/>
        </p:nvSpPr>
        <p:spPr>
          <a:xfrm>
            <a:off x="1547664" y="9807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大文字と小文字のアスキーコードの差は</a:t>
            </a:r>
            <a:r>
              <a:rPr kumimoji="1" lang="en-US" altLang="ja-JP" sz="2400"/>
              <a:t>32</a:t>
            </a:r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8C4C02-CA2A-B347-8E80-AF058B5B9247}"/>
              </a:ext>
            </a:extLst>
          </p:cNvPr>
          <p:cNvSpPr txBox="1"/>
          <p:nvPr/>
        </p:nvSpPr>
        <p:spPr>
          <a:xfrm>
            <a:off x="683568" y="6165304"/>
            <a:ext cx="741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6</a:t>
            </a:r>
            <a:r>
              <a:rPr kumimoji="1" lang="ja-JP" altLang="en-US" sz="2400"/>
              <a:t>ビット目を反転すると大文字ー小文字が入れ替わる</a:t>
            </a:r>
          </a:p>
        </p:txBody>
      </p:sp>
    </p:spTree>
    <p:extLst>
      <p:ext uri="{BB962C8B-B14F-4D97-AF65-F5344CB8AC3E}">
        <p14:creationId xmlns:p14="http://schemas.microsoft.com/office/powerpoint/2010/main" val="171225236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2776</TotalTime>
  <Words>276</Words>
  <Application>Microsoft Macintosh PowerPoint</Application>
  <PresentationFormat>画面に合わせる (4:3)</PresentationFormat>
  <Paragraphs>92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HGｺﾞｼｯｸE</vt:lpstr>
      <vt:lpstr>MS Gothic</vt:lpstr>
      <vt:lpstr>YuKyokasho Medium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569</cp:revision>
  <dcterms:created xsi:type="dcterms:W3CDTF">2019-01-02T05:23:01Z</dcterms:created>
  <dcterms:modified xsi:type="dcterms:W3CDTF">2019-10-18T09:31:22Z</dcterms:modified>
</cp:coreProperties>
</file>