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右矢印 36">
            <a:extLst>
              <a:ext uri="{FF2B5EF4-FFF2-40B4-BE49-F238E27FC236}">
                <a16:creationId xmlns:a16="http://schemas.microsoft.com/office/drawing/2014/main" id="{E53348A9-4764-8541-91ED-8517358FD41D}"/>
              </a:ext>
            </a:extLst>
          </p:cNvPr>
          <p:cNvSpPr/>
          <p:nvPr/>
        </p:nvSpPr>
        <p:spPr>
          <a:xfrm rot="1189498">
            <a:off x="5122086" y="2031727"/>
            <a:ext cx="2423353" cy="27029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56011E4-712E-D342-9E57-9E2821F2D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2564904"/>
            <a:ext cx="1368152" cy="1676656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F5EFCAE-CA62-7A41-A49B-EBE9BF83E8BD}"/>
              </a:ext>
            </a:extLst>
          </p:cNvPr>
          <p:cNvSpPr/>
          <p:nvPr/>
        </p:nvSpPr>
        <p:spPr>
          <a:xfrm>
            <a:off x="323528" y="5373216"/>
            <a:ext cx="2664296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ja-JP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" altLang="ja-JP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ja-JP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a, </a:t>
            </a:r>
            <a:r>
              <a:rPr lang="en" altLang="ja-JP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ja-JP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b){</a:t>
            </a:r>
          </a:p>
          <a:p>
            <a:r>
              <a:rPr lang="en" altLang="ja-JP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return a+b;</a:t>
            </a:r>
          </a:p>
          <a:p>
            <a:r>
              <a:rPr lang="en" altLang="ja-JP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C873B6A-F6E4-0544-AE36-E49777412A1E}"/>
              </a:ext>
            </a:extLst>
          </p:cNvPr>
          <p:cNvSpPr/>
          <p:nvPr/>
        </p:nvSpPr>
        <p:spPr>
          <a:xfrm>
            <a:off x="6588224" y="5085184"/>
            <a:ext cx="1152128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554889e5</a:t>
            </a:r>
          </a:p>
          <a:p>
            <a:r>
              <a:rPr lang="en" altLang="ja-JP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897dfc89</a:t>
            </a:r>
          </a:p>
          <a:p>
            <a:r>
              <a:rPr lang="en" altLang="ja-JP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75f88b55</a:t>
            </a:r>
          </a:p>
          <a:p>
            <a:r>
              <a:rPr lang="en" altLang="ja-JP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fc8b45f8</a:t>
            </a:r>
          </a:p>
          <a:p>
            <a:r>
              <a:rPr lang="en" altLang="ja-JP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01d05dc3</a:t>
            </a:r>
            <a:endParaRPr lang="en" altLang="ja-JP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54CBCC-BD49-1948-8D6F-BA20FAF42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772816"/>
            <a:ext cx="981560" cy="155803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4EBC44A-8AE5-5440-AE63-722BF81FC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4797152"/>
            <a:ext cx="1579612" cy="157961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8925125-D77E-7E4C-BC1F-AE5693106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3068960"/>
            <a:ext cx="1224136" cy="1224136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B50EEB7-A6A0-7349-8A90-E8EB247C4615}"/>
              </a:ext>
            </a:extLst>
          </p:cNvPr>
          <p:cNvSpPr txBox="1"/>
          <p:nvPr/>
        </p:nvSpPr>
        <p:spPr>
          <a:xfrm>
            <a:off x="611560" y="11663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プログラミング言語</a:t>
            </a:r>
            <a:endParaRPr lang="en-US" altLang="ja-JP"/>
          </a:p>
          <a:p>
            <a:pPr algn="ctr"/>
            <a:r>
              <a:rPr kumimoji="1" lang="en-US" altLang="ja-JP"/>
              <a:t>(</a:t>
            </a:r>
            <a:r>
              <a:rPr kumimoji="1" lang="ja-JP" altLang="en-US"/>
              <a:t>人間がわかる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827BB28-7AFC-D045-A2D5-F16098B1DB2D}"/>
              </a:ext>
            </a:extLst>
          </p:cNvPr>
          <p:cNvSpPr txBox="1"/>
          <p:nvPr/>
        </p:nvSpPr>
        <p:spPr>
          <a:xfrm>
            <a:off x="5652120" y="116632"/>
            <a:ext cx="2634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機械語</a:t>
            </a:r>
            <a:endParaRPr lang="en-US" altLang="ja-JP"/>
          </a:p>
          <a:p>
            <a:pPr algn="ctr"/>
            <a:r>
              <a:rPr kumimoji="1" lang="en-US" altLang="ja-JP"/>
              <a:t>(</a:t>
            </a:r>
            <a:r>
              <a:rPr kumimoji="1" lang="ja-JP" altLang="en-US"/>
              <a:t>コンピュータがわかる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2DF1FC0-4079-EA4E-BC52-3D286ECE5B7B}"/>
              </a:ext>
            </a:extLst>
          </p:cNvPr>
          <p:cNvSpPr/>
          <p:nvPr/>
        </p:nvSpPr>
        <p:spPr>
          <a:xfrm>
            <a:off x="395536" y="1772816"/>
            <a:ext cx="244827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a + b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409EBD6-BA64-B14E-901B-B4C67DFF875D}"/>
              </a:ext>
            </a:extLst>
          </p:cNvPr>
          <p:cNvSpPr txBox="1"/>
          <p:nvPr/>
        </p:nvSpPr>
        <p:spPr>
          <a:xfrm>
            <a:off x="3851920" y="112474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インタプリタ</a:t>
            </a:r>
            <a:endParaRPr kumimoji="1" lang="en-US" altLang="ja-JP"/>
          </a:p>
          <a:p>
            <a:pPr algn="ctr"/>
            <a:r>
              <a:rPr lang="en-US" altLang="ja-JP"/>
              <a:t>(</a:t>
            </a:r>
            <a:r>
              <a:rPr lang="ja-JP" altLang="en-US"/>
              <a:t>同時通訳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5092399-F0DE-2941-B5AF-C315A79F4500}"/>
              </a:ext>
            </a:extLst>
          </p:cNvPr>
          <p:cNvSpPr txBox="1"/>
          <p:nvPr/>
        </p:nvSpPr>
        <p:spPr>
          <a:xfrm>
            <a:off x="3995936" y="4005064"/>
            <a:ext cx="1338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コンパイラ</a:t>
            </a:r>
            <a:endParaRPr kumimoji="1" lang="en-US" altLang="ja-JP"/>
          </a:p>
          <a:p>
            <a:pPr algn="ctr"/>
            <a:r>
              <a:rPr lang="en-US" altLang="ja-JP"/>
              <a:t>(</a:t>
            </a:r>
            <a:r>
              <a:rPr lang="ja-JP" altLang="en-US"/>
              <a:t>翻訳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313D52-FAD5-424D-A565-A82FA177188B}"/>
              </a:ext>
            </a:extLst>
          </p:cNvPr>
          <p:cNvSpPr txBox="1"/>
          <p:nvPr/>
        </p:nvSpPr>
        <p:spPr>
          <a:xfrm>
            <a:off x="755576" y="13407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スクリプト言語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FFEC824-6BA0-724C-B552-5FC755E8C353}"/>
              </a:ext>
            </a:extLst>
          </p:cNvPr>
          <p:cNvSpPr/>
          <p:nvPr/>
        </p:nvSpPr>
        <p:spPr>
          <a:xfrm>
            <a:off x="6804248" y="2276872"/>
            <a:ext cx="43204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7c</a:t>
            </a:r>
            <a:endParaRPr lang="en" altLang="ja-JP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EADE675-611A-8640-8F34-D6F7700B9BA0}"/>
              </a:ext>
            </a:extLst>
          </p:cNvPr>
          <p:cNvSpPr/>
          <p:nvPr/>
        </p:nvSpPr>
        <p:spPr>
          <a:xfrm>
            <a:off x="6300192" y="2060848"/>
            <a:ext cx="43204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7c</a:t>
            </a:r>
            <a:endParaRPr lang="en" altLang="ja-JP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8E91A7A-B445-2147-BF64-65216E80521C}"/>
              </a:ext>
            </a:extLst>
          </p:cNvPr>
          <p:cNvSpPr/>
          <p:nvPr/>
        </p:nvSpPr>
        <p:spPr>
          <a:xfrm>
            <a:off x="5796136" y="1844824"/>
            <a:ext cx="43204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17</a:t>
            </a:r>
            <a:endParaRPr lang="en" altLang="ja-JP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820BF1D-1E1D-D046-9B3D-66F5E1F052A5}"/>
              </a:ext>
            </a:extLst>
          </p:cNvPr>
          <p:cNvSpPr/>
          <p:nvPr/>
        </p:nvSpPr>
        <p:spPr>
          <a:xfrm>
            <a:off x="5292080" y="1700808"/>
            <a:ext cx="43204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53</a:t>
            </a:r>
            <a:endParaRPr lang="en" altLang="ja-JP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6AF8FD-5CF6-9446-8A0A-3145494C688C}"/>
              </a:ext>
            </a:extLst>
          </p:cNvPr>
          <p:cNvSpPr txBox="1"/>
          <p:nvPr/>
        </p:nvSpPr>
        <p:spPr>
          <a:xfrm>
            <a:off x="683568" y="49411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コンパイラ言語</a:t>
            </a:r>
          </a:p>
        </p:txBody>
      </p:sp>
      <p:sp>
        <p:nvSpPr>
          <p:cNvPr id="29" name="右矢印 28">
            <a:extLst>
              <a:ext uri="{FF2B5EF4-FFF2-40B4-BE49-F238E27FC236}">
                <a16:creationId xmlns:a16="http://schemas.microsoft.com/office/drawing/2014/main" id="{F6411273-AAEF-5549-8089-F3578C01879B}"/>
              </a:ext>
            </a:extLst>
          </p:cNvPr>
          <p:cNvSpPr/>
          <p:nvPr/>
        </p:nvSpPr>
        <p:spPr>
          <a:xfrm>
            <a:off x="3203848" y="1916832"/>
            <a:ext cx="504056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矢印 33">
            <a:extLst>
              <a:ext uri="{FF2B5EF4-FFF2-40B4-BE49-F238E27FC236}">
                <a16:creationId xmlns:a16="http://schemas.microsoft.com/office/drawing/2014/main" id="{7287F517-D22C-3B4D-8656-A6E68E274CBF}"/>
              </a:ext>
            </a:extLst>
          </p:cNvPr>
          <p:cNvSpPr/>
          <p:nvPr/>
        </p:nvSpPr>
        <p:spPr>
          <a:xfrm>
            <a:off x="3131840" y="5589240"/>
            <a:ext cx="504056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矢印 34">
            <a:extLst>
              <a:ext uri="{FF2B5EF4-FFF2-40B4-BE49-F238E27FC236}">
                <a16:creationId xmlns:a16="http://schemas.microsoft.com/office/drawing/2014/main" id="{FC137512-1503-0647-83EB-0ED15B3C4388}"/>
              </a:ext>
            </a:extLst>
          </p:cNvPr>
          <p:cNvSpPr/>
          <p:nvPr/>
        </p:nvSpPr>
        <p:spPr>
          <a:xfrm rot="16200000">
            <a:off x="1403648" y="2636912"/>
            <a:ext cx="504056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>
            <a:extLst>
              <a:ext uri="{FF2B5EF4-FFF2-40B4-BE49-F238E27FC236}">
                <a16:creationId xmlns:a16="http://schemas.microsoft.com/office/drawing/2014/main" id="{3EB8155A-BC2B-0247-9C63-BB42C839AF1A}"/>
              </a:ext>
            </a:extLst>
          </p:cNvPr>
          <p:cNvSpPr/>
          <p:nvPr/>
        </p:nvSpPr>
        <p:spPr>
          <a:xfrm rot="5400000">
            <a:off x="1403648" y="4365104"/>
            <a:ext cx="504056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>
            <a:extLst>
              <a:ext uri="{FF2B5EF4-FFF2-40B4-BE49-F238E27FC236}">
                <a16:creationId xmlns:a16="http://schemas.microsoft.com/office/drawing/2014/main" id="{DA364521-3FEB-6F40-8D5E-230E1516F2C2}"/>
              </a:ext>
            </a:extLst>
          </p:cNvPr>
          <p:cNvSpPr/>
          <p:nvPr/>
        </p:nvSpPr>
        <p:spPr>
          <a:xfrm>
            <a:off x="5652120" y="5517232"/>
            <a:ext cx="504056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>
            <a:extLst>
              <a:ext uri="{FF2B5EF4-FFF2-40B4-BE49-F238E27FC236}">
                <a16:creationId xmlns:a16="http://schemas.microsoft.com/office/drawing/2014/main" id="{852DBE89-327D-8246-93B4-E5E1B9785042}"/>
              </a:ext>
            </a:extLst>
          </p:cNvPr>
          <p:cNvSpPr/>
          <p:nvPr/>
        </p:nvSpPr>
        <p:spPr>
          <a:xfrm rot="17100000">
            <a:off x="7223384" y="4403109"/>
            <a:ext cx="504056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78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1B9986C-A71E-7E46-97E2-DBF90F29086A}"/>
              </a:ext>
            </a:extLst>
          </p:cNvPr>
          <p:cNvSpPr txBox="1"/>
          <p:nvPr/>
        </p:nvSpPr>
        <p:spPr>
          <a:xfrm>
            <a:off x="3275856" y="332656"/>
            <a:ext cx="2613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/>
              <a:t>Python</a:t>
            </a:r>
            <a:r>
              <a:rPr kumimoji="1" lang="ja-JP" altLang="en-US" sz="2400"/>
              <a:t>の実行方法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BF669E4-AE3D-734D-A516-9A7D7413473D}"/>
              </a:ext>
            </a:extLst>
          </p:cNvPr>
          <p:cNvSpPr/>
          <p:nvPr/>
        </p:nvSpPr>
        <p:spPr>
          <a:xfrm>
            <a:off x="3995936" y="1628800"/>
            <a:ext cx="223009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 Python!"</a:t>
            </a:r>
            <a:r>
              <a:rPr lang="en" altLang="ja-JP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4" name="1 つの角を切り取った四角形 3">
            <a:extLst>
              <a:ext uri="{FF2B5EF4-FFF2-40B4-BE49-F238E27FC236}">
                <a16:creationId xmlns:a16="http://schemas.microsoft.com/office/drawing/2014/main" id="{2A24C87C-F58D-6B44-8AF0-B7EA5EE53A9C}"/>
              </a:ext>
            </a:extLst>
          </p:cNvPr>
          <p:cNvSpPr/>
          <p:nvPr/>
        </p:nvSpPr>
        <p:spPr>
          <a:xfrm>
            <a:off x="3851920" y="1196752"/>
            <a:ext cx="2592288" cy="86409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E7D2CB-A4FF-E348-AE3E-D09CDA50152D}"/>
              </a:ext>
            </a:extLst>
          </p:cNvPr>
          <p:cNvSpPr txBox="1"/>
          <p:nvPr/>
        </p:nvSpPr>
        <p:spPr>
          <a:xfrm>
            <a:off x="3995936" y="1196752"/>
            <a:ext cx="8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test.py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D41E2D-2FB3-5B4B-830C-4FA03D4F0845}"/>
              </a:ext>
            </a:extLst>
          </p:cNvPr>
          <p:cNvSpPr txBox="1"/>
          <p:nvPr/>
        </p:nvSpPr>
        <p:spPr>
          <a:xfrm>
            <a:off x="179512" y="1196752"/>
            <a:ext cx="3456384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エディタでプログラムをファイルに保存し、コマンドラインで</a:t>
            </a:r>
            <a:r>
              <a:rPr kumimoji="1" lang="en-US" altLang="ja-JP" sz="1600"/>
              <a:t>Python</a:t>
            </a:r>
            <a:r>
              <a:rPr kumimoji="1" lang="ja-JP" altLang="en-US" sz="1600"/>
              <a:t>に食わせて実行する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097FB9-22FE-FA4E-A2FD-307EBEF99DB7}"/>
              </a:ext>
            </a:extLst>
          </p:cNvPr>
          <p:cNvSpPr/>
          <p:nvPr/>
        </p:nvSpPr>
        <p:spPr>
          <a:xfrm>
            <a:off x="3923928" y="2708920"/>
            <a:ext cx="2736304" cy="12772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1100">
                <a:solidFill>
                  <a:srgbClr val="F2F2F2"/>
                </a:solidFill>
                <a:effectLst/>
                <a:latin typeface="Monaco" pitchFamily="2" charset="0"/>
              </a:rPr>
              <a:t>$ ipython</a:t>
            </a:r>
          </a:p>
          <a:p>
            <a:endParaRPr lang="en" altLang="ja-JP" sz="1100">
              <a:solidFill>
                <a:srgbClr val="F2F2F2"/>
              </a:solidFill>
              <a:effectLst/>
              <a:latin typeface="Monaco" pitchFamily="2" charset="0"/>
            </a:endParaRPr>
          </a:p>
          <a:p>
            <a:r>
              <a:rPr lang="en" altLang="ja-JP" sz="1100">
                <a:solidFill>
                  <a:srgbClr val="2D961E"/>
                </a:solidFill>
                <a:effectLst/>
                <a:latin typeface="Monaco" pitchFamily="2" charset="0"/>
              </a:rPr>
              <a:t>In [</a:t>
            </a:r>
            <a:r>
              <a:rPr lang="en" altLang="ja-JP" sz="1100">
                <a:solidFill>
                  <a:srgbClr val="2FE71A"/>
                </a:solidFill>
                <a:effectLst/>
                <a:latin typeface="Monaco" pitchFamily="2" charset="0"/>
              </a:rPr>
              <a:t>1</a:t>
            </a:r>
            <a:r>
              <a:rPr lang="en" altLang="ja-JP" sz="1100">
                <a:solidFill>
                  <a:srgbClr val="2D961E"/>
                </a:solidFill>
                <a:effectLst/>
                <a:latin typeface="Monaco" pitchFamily="2" charset="0"/>
              </a:rPr>
              <a:t>]: print</a:t>
            </a:r>
            <a:r>
              <a:rPr lang="en" altLang="ja-JP" sz="1100">
                <a:solidFill>
                  <a:srgbClr val="F2F2F2"/>
                </a:solidFill>
                <a:effectLst/>
                <a:latin typeface="Monaco" pitchFamily="2" charset="0"/>
              </a:rPr>
              <a:t>(</a:t>
            </a:r>
            <a:r>
              <a:rPr lang="en" altLang="ja-JP" sz="1100">
                <a:solidFill>
                  <a:srgbClr val="C1651C"/>
                </a:solidFill>
                <a:effectLst/>
                <a:latin typeface="Monaco" pitchFamily="2" charset="0"/>
              </a:rPr>
              <a:t>"Hello Python!"</a:t>
            </a:r>
            <a:r>
              <a:rPr lang="en" altLang="ja-JP" sz="1100">
                <a:solidFill>
                  <a:srgbClr val="F2F2F2"/>
                </a:solidFill>
                <a:effectLst/>
                <a:latin typeface="Monaco" pitchFamily="2" charset="0"/>
              </a:rPr>
              <a:t>)</a:t>
            </a:r>
            <a:endParaRPr lang="en" altLang="ja-JP" sz="1100">
              <a:solidFill>
                <a:srgbClr val="C1651C"/>
              </a:solidFill>
              <a:effectLst/>
              <a:latin typeface="Monaco" pitchFamily="2" charset="0"/>
            </a:endParaRPr>
          </a:p>
          <a:p>
            <a:r>
              <a:rPr lang="en" altLang="ja-JP" sz="1100">
                <a:solidFill>
                  <a:srgbClr val="F2F2F2"/>
                </a:solidFill>
                <a:effectLst/>
                <a:latin typeface="Monaco" pitchFamily="2" charset="0"/>
              </a:rPr>
              <a:t>Hello Python!</a:t>
            </a:r>
          </a:p>
          <a:p>
            <a:br>
              <a:rPr lang="en" altLang="ja-JP" sz="1100">
                <a:solidFill>
                  <a:srgbClr val="F2F2F2"/>
                </a:solidFill>
                <a:effectLst/>
                <a:latin typeface="Monaco" pitchFamily="2" charset="0"/>
              </a:rPr>
            </a:br>
            <a:endParaRPr lang="en" altLang="ja-JP" sz="1100">
              <a:solidFill>
                <a:srgbClr val="F2F2F2"/>
              </a:solidFill>
              <a:effectLst/>
              <a:latin typeface="Monaco" pitchFamily="2" charset="0"/>
            </a:endParaRPr>
          </a:p>
          <a:p>
            <a:r>
              <a:rPr lang="en" altLang="ja-JP" sz="1100">
                <a:solidFill>
                  <a:srgbClr val="2D961E"/>
                </a:solidFill>
                <a:effectLst/>
                <a:latin typeface="Monaco" pitchFamily="2" charset="0"/>
              </a:rPr>
              <a:t>In [</a:t>
            </a:r>
            <a:r>
              <a:rPr lang="en" altLang="ja-JP" sz="1100">
                <a:solidFill>
                  <a:srgbClr val="2FE71A"/>
                </a:solidFill>
                <a:effectLst/>
                <a:latin typeface="Monaco" pitchFamily="2" charset="0"/>
              </a:rPr>
              <a:t>2</a:t>
            </a:r>
            <a:r>
              <a:rPr lang="en" altLang="ja-JP" sz="1100">
                <a:solidFill>
                  <a:srgbClr val="2D961E"/>
                </a:solidFill>
                <a:effectLst/>
                <a:latin typeface="Monaco" pitchFamily="2" charset="0"/>
              </a:rPr>
              <a:t>]: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0F3BB9-58BD-9B41-8AD2-97922066C9B7}"/>
              </a:ext>
            </a:extLst>
          </p:cNvPr>
          <p:cNvSpPr txBox="1"/>
          <p:nvPr/>
        </p:nvSpPr>
        <p:spPr>
          <a:xfrm>
            <a:off x="251520" y="2708920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IPython</a:t>
            </a:r>
            <a:r>
              <a:rPr lang="ja-JP" altLang="en-US" sz="1600"/>
              <a:t>という対話的シェルを使う</a:t>
            </a:r>
            <a:endParaRPr lang="en-US" altLang="ja-JP" sz="16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3896C89-0A8C-E94E-8B98-0EE8CF5BA726}"/>
              </a:ext>
            </a:extLst>
          </p:cNvPr>
          <p:cNvSpPr txBox="1"/>
          <p:nvPr/>
        </p:nvSpPr>
        <p:spPr>
          <a:xfrm>
            <a:off x="7092280" y="1412776"/>
            <a:ext cx="1765227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" altLang="ja-JP" sz="1200">
                <a:solidFill>
                  <a:schemeClr val="bg1"/>
                </a:solidFill>
                <a:latin typeface="Monaco" pitchFamily="2" charset="0"/>
              </a:rPr>
              <a:t>$ python test.py </a:t>
            </a:r>
          </a:p>
          <a:p>
            <a:r>
              <a:rPr lang="en" altLang="ja-JP" sz="1200">
                <a:solidFill>
                  <a:schemeClr val="bg1"/>
                </a:solidFill>
                <a:latin typeface="Monaco" pitchFamily="2" charset="0"/>
              </a:rPr>
              <a:t>Hello Python!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7B4C91B9-79E7-4643-A198-62E3A6252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437112"/>
            <a:ext cx="4766709" cy="19442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1FF8BE-53FE-6045-9B2E-04F9F8FAD1AB}"/>
              </a:ext>
            </a:extLst>
          </p:cNvPr>
          <p:cNvSpPr txBox="1"/>
          <p:nvPr/>
        </p:nvSpPr>
        <p:spPr>
          <a:xfrm>
            <a:off x="179512" y="4437112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Jupyter Notebook</a:t>
            </a:r>
            <a:r>
              <a:rPr kumimoji="1" lang="ja-JP" altLang="en-US" sz="1600"/>
              <a:t>を使う</a:t>
            </a:r>
            <a:r>
              <a:rPr kumimoji="1" lang="en-US" altLang="ja-JP" sz="1600"/>
              <a:t> (</a:t>
            </a:r>
            <a:r>
              <a:rPr kumimoji="1" lang="ja-JP" altLang="en-US" sz="1600">
                <a:solidFill>
                  <a:srgbClr val="FF0000"/>
                </a:solidFill>
              </a:rPr>
              <a:t>オススメ</a:t>
            </a:r>
            <a:r>
              <a:rPr kumimoji="1" lang="en-US" altLang="ja-JP" sz="1600"/>
              <a:t>)</a:t>
            </a:r>
            <a:endParaRPr kumimoji="1" lang="ja-JP" altLang="en-US" sz="1600"/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ECC04234-0686-944E-BDDB-EB90D56599D2}"/>
              </a:ext>
            </a:extLst>
          </p:cNvPr>
          <p:cNvSpPr/>
          <p:nvPr/>
        </p:nvSpPr>
        <p:spPr>
          <a:xfrm>
            <a:off x="6588224" y="1484784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30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124</Words>
  <Application>Microsoft Macintosh PowerPoint</Application>
  <PresentationFormat>画面に合わせる (4:3)</PresentationFormat>
  <Paragraphs>38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Arial</vt:lpstr>
      <vt:lpstr>Calibri</vt:lpstr>
      <vt:lpstr>Menlo</vt:lpstr>
      <vt:lpstr>Monaco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43</cp:revision>
  <dcterms:created xsi:type="dcterms:W3CDTF">2019-01-02T05:23:01Z</dcterms:created>
  <dcterms:modified xsi:type="dcterms:W3CDTF">2019-04-19T10:03:17Z</dcterms:modified>
</cp:coreProperties>
</file>