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文字列処理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2019/10/29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0B050"/>
                </a:solidFill>
              </a:rPr>
              <a:t>#</a:t>
            </a:r>
            <a:r>
              <a:rPr kumimoji="1" lang="ja-JP" altLang="en-US" sz="320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96896" y="22401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文字列処理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96896" y="30322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辞書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966491-36D2-7947-B56D-71820EF6BFC4}"/>
              </a:ext>
            </a:extLst>
          </p:cNvPr>
          <p:cNvSpPr txBox="1"/>
          <p:nvPr/>
        </p:nvSpPr>
        <p:spPr>
          <a:xfrm>
            <a:off x="1217216" y="39060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正規表現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B56843-F36C-5844-AD9B-65C3409D2CE6}"/>
              </a:ext>
            </a:extLst>
          </p:cNvPr>
          <p:cNvSpPr txBox="1"/>
          <p:nvPr/>
        </p:nvSpPr>
        <p:spPr>
          <a:xfrm>
            <a:off x="1186736" y="14578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文字とはなにか？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5B6CFD-7A31-AF4B-A03D-04DCF720CF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文字とはなにか？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376E2F-44D8-3B4F-870B-A0BA474C2934}"/>
              </a:ext>
            </a:extLst>
          </p:cNvPr>
          <p:cNvSpPr/>
          <p:nvPr/>
        </p:nvSpPr>
        <p:spPr>
          <a:xfrm>
            <a:off x="987480" y="4081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FE8678-2149-F440-AEE5-E29494C1FC2D}"/>
              </a:ext>
            </a:extLst>
          </p:cNvPr>
          <p:cNvSpPr/>
          <p:nvPr/>
        </p:nvSpPr>
        <p:spPr>
          <a:xfrm>
            <a:off x="987480" y="44410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5C107C-1070-E542-9A85-19786156D218}"/>
              </a:ext>
            </a:extLst>
          </p:cNvPr>
          <p:cNvSpPr/>
          <p:nvPr/>
        </p:nvSpPr>
        <p:spPr>
          <a:xfrm>
            <a:off x="987480" y="2640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EC6251-366D-9549-B53F-7E78A4A7D61C}"/>
              </a:ext>
            </a:extLst>
          </p:cNvPr>
          <p:cNvSpPr/>
          <p:nvPr/>
        </p:nvSpPr>
        <p:spPr>
          <a:xfrm>
            <a:off x="987480" y="3000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81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D0BAF4-E017-7749-BD8A-AEC3DAB23107}"/>
              </a:ext>
            </a:extLst>
          </p:cNvPr>
          <p:cNvSpPr/>
          <p:nvPr/>
        </p:nvSpPr>
        <p:spPr>
          <a:xfrm>
            <a:off x="987480" y="3360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82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F308E65-CAB3-F24B-818B-B3637B9F9E28}"/>
              </a:ext>
            </a:extLst>
          </p:cNvPr>
          <p:cNvSpPr/>
          <p:nvPr/>
        </p:nvSpPr>
        <p:spPr>
          <a:xfrm>
            <a:off x="987480" y="3720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B7311F-1878-9E4F-A824-DFCAD73A341C}"/>
              </a:ext>
            </a:extLst>
          </p:cNvPr>
          <p:cNvSpPr txBox="1"/>
          <p:nvPr/>
        </p:nvSpPr>
        <p:spPr>
          <a:xfrm>
            <a:off x="297488" y="17193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メモリ上のデータ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5B28674-E02F-CF47-9FC5-6E5E1874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20" y="2495550"/>
            <a:ext cx="2540000" cy="18669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1D9696-CEB1-A04D-AD76-3AE71F6E2656}"/>
              </a:ext>
            </a:extLst>
          </p:cNvPr>
          <p:cNvSpPr txBox="1"/>
          <p:nvPr/>
        </p:nvSpPr>
        <p:spPr>
          <a:xfrm>
            <a:off x="6421120" y="291592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/>
              <a:t>あ</a:t>
            </a:r>
            <a:endParaRPr kumimoji="1" lang="ja-JP" altLang="en-US" sz="4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6E6D91-37EC-BC4E-A79B-FE5150BBF4A0}"/>
              </a:ext>
            </a:extLst>
          </p:cNvPr>
          <p:cNvSpPr txBox="1"/>
          <p:nvPr/>
        </p:nvSpPr>
        <p:spPr>
          <a:xfrm>
            <a:off x="4544368" y="172951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ディスプレイに文字を表示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6D77DAE0-1230-1E42-B6F4-CDA76A5552DE}"/>
              </a:ext>
            </a:extLst>
          </p:cNvPr>
          <p:cNvSpPr/>
          <p:nvPr/>
        </p:nvSpPr>
        <p:spPr>
          <a:xfrm>
            <a:off x="3576320" y="3048000"/>
            <a:ext cx="975360" cy="7721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406C6E-6D5B-374C-A86E-36A74501A229}"/>
              </a:ext>
            </a:extLst>
          </p:cNvPr>
          <p:cNvSpPr txBox="1"/>
          <p:nvPr/>
        </p:nvSpPr>
        <p:spPr>
          <a:xfrm>
            <a:off x="1879600" y="526288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この間に何が行われている？</a:t>
            </a:r>
          </a:p>
        </p:txBody>
      </p:sp>
    </p:spTree>
    <p:extLst>
      <p:ext uri="{BB962C8B-B14F-4D97-AF65-F5344CB8AC3E}">
        <p14:creationId xmlns:p14="http://schemas.microsoft.com/office/powerpoint/2010/main" val="287308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C45DD9-68C3-E744-8F3E-013B80891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</p:spPr>
        <p:txBody>
          <a:bodyPr/>
          <a:lstStyle/>
          <a:p>
            <a:r>
              <a:rPr kumimoji="1" lang="ja-JP" altLang="en-US"/>
              <a:t>文字とはなにか？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53E6BCC-9762-F642-B3F6-5836F8DD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2133600"/>
            <a:ext cx="1664541" cy="200279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F83E9C-076A-1E4F-B75C-9A88AEDF1868}"/>
              </a:ext>
            </a:extLst>
          </p:cNvPr>
          <p:cNvGrpSpPr/>
          <p:nvPr/>
        </p:nvGrpSpPr>
        <p:grpSpPr>
          <a:xfrm>
            <a:off x="518161" y="2392680"/>
            <a:ext cx="701040" cy="817880"/>
            <a:chOff x="3556000" y="2143760"/>
            <a:chExt cx="1280160" cy="1493520"/>
          </a:xfrm>
        </p:grpSpPr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49185921-228A-7F46-B5E3-93F2B5C82C42}"/>
                </a:ext>
              </a:extLst>
            </p:cNvPr>
            <p:cNvSpPr/>
            <p:nvPr/>
          </p:nvSpPr>
          <p:spPr>
            <a:xfrm>
              <a:off x="3556000" y="2428232"/>
              <a:ext cx="1148080" cy="53390"/>
            </a:xfrm>
            <a:custGeom>
              <a:avLst/>
              <a:gdLst>
                <a:gd name="connsiteX0" fmla="*/ 0 w 1148080"/>
                <a:gd name="connsiteY0" fmla="*/ 30488 h 53390"/>
                <a:gd name="connsiteX1" fmla="*/ 71120 w 1148080"/>
                <a:gd name="connsiteY1" fmla="*/ 50808 h 53390"/>
                <a:gd name="connsiteX2" fmla="*/ 518160 w 1148080"/>
                <a:gd name="connsiteY2" fmla="*/ 30488 h 53390"/>
                <a:gd name="connsiteX3" fmla="*/ 924560 w 1148080"/>
                <a:gd name="connsiteY3" fmla="*/ 20328 h 53390"/>
                <a:gd name="connsiteX4" fmla="*/ 1148080 w 1148080"/>
                <a:gd name="connsiteY4" fmla="*/ 8 h 5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080" h="53390">
                  <a:moveTo>
                    <a:pt x="0" y="30488"/>
                  </a:moveTo>
                  <a:cubicBezTo>
                    <a:pt x="23707" y="37261"/>
                    <a:pt x="46473" y="50159"/>
                    <a:pt x="71120" y="50808"/>
                  </a:cubicBezTo>
                  <a:cubicBezTo>
                    <a:pt x="446482" y="60686"/>
                    <a:pt x="274509" y="39682"/>
                    <a:pt x="518160" y="30488"/>
                  </a:cubicBezTo>
                  <a:cubicBezTo>
                    <a:pt x="653573" y="25378"/>
                    <a:pt x="789093" y="23715"/>
                    <a:pt x="924560" y="20328"/>
                  </a:cubicBezTo>
                  <a:cubicBezTo>
                    <a:pt x="1127704" y="-1056"/>
                    <a:pt x="1052898" y="8"/>
                    <a:pt x="1148080" y="8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01D17D6B-BBEA-E64B-ACCC-9900D5970374}"/>
                </a:ext>
              </a:extLst>
            </p:cNvPr>
            <p:cNvSpPr/>
            <p:nvPr/>
          </p:nvSpPr>
          <p:spPr>
            <a:xfrm>
              <a:off x="3971963" y="2143760"/>
              <a:ext cx="376517" cy="1351280"/>
            </a:xfrm>
            <a:custGeom>
              <a:avLst/>
              <a:gdLst>
                <a:gd name="connsiteX0" fmla="*/ 10757 w 376517"/>
                <a:gd name="connsiteY0" fmla="*/ 0 h 1351280"/>
                <a:gd name="connsiteX1" fmla="*/ 10757 w 376517"/>
                <a:gd name="connsiteY1" fmla="*/ 213360 h 1351280"/>
                <a:gd name="connsiteX2" fmla="*/ 41237 w 376517"/>
                <a:gd name="connsiteY2" fmla="*/ 528320 h 1351280"/>
                <a:gd name="connsiteX3" fmla="*/ 51397 w 376517"/>
                <a:gd name="connsiteY3" fmla="*/ 579120 h 1351280"/>
                <a:gd name="connsiteX4" fmla="*/ 71717 w 376517"/>
                <a:gd name="connsiteY4" fmla="*/ 640080 h 1351280"/>
                <a:gd name="connsiteX5" fmla="*/ 92037 w 376517"/>
                <a:gd name="connsiteY5" fmla="*/ 782320 h 1351280"/>
                <a:gd name="connsiteX6" fmla="*/ 122517 w 376517"/>
                <a:gd name="connsiteY6" fmla="*/ 894080 h 1351280"/>
                <a:gd name="connsiteX7" fmla="*/ 142837 w 376517"/>
                <a:gd name="connsiteY7" fmla="*/ 985520 h 1351280"/>
                <a:gd name="connsiteX8" fmla="*/ 193637 w 376517"/>
                <a:gd name="connsiteY8" fmla="*/ 1046480 h 1351280"/>
                <a:gd name="connsiteX9" fmla="*/ 234277 w 376517"/>
                <a:gd name="connsiteY9" fmla="*/ 1107440 h 1351280"/>
                <a:gd name="connsiteX10" fmla="*/ 264757 w 376517"/>
                <a:gd name="connsiteY10" fmla="*/ 1168400 h 1351280"/>
                <a:gd name="connsiteX11" fmla="*/ 285077 w 376517"/>
                <a:gd name="connsiteY11" fmla="*/ 1209040 h 1351280"/>
                <a:gd name="connsiteX12" fmla="*/ 305397 w 376517"/>
                <a:gd name="connsiteY12" fmla="*/ 1239520 h 1351280"/>
                <a:gd name="connsiteX13" fmla="*/ 315557 w 376517"/>
                <a:gd name="connsiteY13" fmla="*/ 1270000 h 1351280"/>
                <a:gd name="connsiteX14" fmla="*/ 376517 w 376517"/>
                <a:gd name="connsiteY14" fmla="*/ 1351280 h 135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517" h="1351280">
                  <a:moveTo>
                    <a:pt x="10757" y="0"/>
                  </a:moveTo>
                  <a:cubicBezTo>
                    <a:pt x="-6524" y="120966"/>
                    <a:pt x="-318" y="41696"/>
                    <a:pt x="10757" y="213360"/>
                  </a:cubicBezTo>
                  <a:cubicBezTo>
                    <a:pt x="19051" y="341921"/>
                    <a:pt x="16646" y="405364"/>
                    <a:pt x="41237" y="528320"/>
                  </a:cubicBezTo>
                  <a:cubicBezTo>
                    <a:pt x="44624" y="545253"/>
                    <a:pt x="46853" y="562460"/>
                    <a:pt x="51397" y="579120"/>
                  </a:cubicBezTo>
                  <a:cubicBezTo>
                    <a:pt x="57033" y="599784"/>
                    <a:pt x="64944" y="619760"/>
                    <a:pt x="71717" y="640080"/>
                  </a:cubicBezTo>
                  <a:cubicBezTo>
                    <a:pt x="78039" y="696979"/>
                    <a:pt x="79097" y="730562"/>
                    <a:pt x="92037" y="782320"/>
                  </a:cubicBezTo>
                  <a:cubicBezTo>
                    <a:pt x="111851" y="861578"/>
                    <a:pt x="108836" y="832516"/>
                    <a:pt x="122517" y="894080"/>
                  </a:cubicBezTo>
                  <a:cubicBezTo>
                    <a:pt x="124743" y="904095"/>
                    <a:pt x="137119" y="972178"/>
                    <a:pt x="142837" y="985520"/>
                  </a:cubicBezTo>
                  <a:cubicBezTo>
                    <a:pt x="157689" y="1020175"/>
                    <a:pt x="170335" y="1016520"/>
                    <a:pt x="193637" y="1046480"/>
                  </a:cubicBezTo>
                  <a:cubicBezTo>
                    <a:pt x="208630" y="1065757"/>
                    <a:pt x="226554" y="1084272"/>
                    <a:pt x="234277" y="1107440"/>
                  </a:cubicBezTo>
                  <a:cubicBezTo>
                    <a:pt x="252905" y="1163323"/>
                    <a:pt x="233244" y="1113253"/>
                    <a:pt x="264757" y="1168400"/>
                  </a:cubicBezTo>
                  <a:cubicBezTo>
                    <a:pt x="272271" y="1181550"/>
                    <a:pt x="277563" y="1195890"/>
                    <a:pt x="285077" y="1209040"/>
                  </a:cubicBezTo>
                  <a:cubicBezTo>
                    <a:pt x="291135" y="1219642"/>
                    <a:pt x="299936" y="1228598"/>
                    <a:pt x="305397" y="1239520"/>
                  </a:cubicBezTo>
                  <a:cubicBezTo>
                    <a:pt x="310186" y="1249099"/>
                    <a:pt x="310356" y="1260638"/>
                    <a:pt x="315557" y="1270000"/>
                  </a:cubicBezTo>
                  <a:cubicBezTo>
                    <a:pt x="344278" y="1321698"/>
                    <a:pt x="345687" y="1320450"/>
                    <a:pt x="376517" y="13512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910EBE55-95AF-E442-9E5F-F10A714EFC97}"/>
                </a:ext>
              </a:extLst>
            </p:cNvPr>
            <p:cNvSpPr/>
            <p:nvPr/>
          </p:nvSpPr>
          <p:spPr>
            <a:xfrm>
              <a:off x="3637280" y="2753360"/>
              <a:ext cx="1198880" cy="883920"/>
            </a:xfrm>
            <a:custGeom>
              <a:avLst/>
              <a:gdLst>
                <a:gd name="connsiteX0" fmla="*/ 1117600 w 1198880"/>
                <a:gd name="connsiteY0" fmla="*/ 0 h 883920"/>
                <a:gd name="connsiteX1" fmla="*/ 1046480 w 1198880"/>
                <a:gd name="connsiteY1" fmla="*/ 132080 h 883920"/>
                <a:gd name="connsiteX2" fmla="*/ 1016000 w 1198880"/>
                <a:gd name="connsiteY2" fmla="*/ 172720 h 883920"/>
                <a:gd name="connsiteX3" fmla="*/ 985520 w 1198880"/>
                <a:gd name="connsiteY3" fmla="*/ 203200 h 883920"/>
                <a:gd name="connsiteX4" fmla="*/ 914400 w 1198880"/>
                <a:gd name="connsiteY4" fmla="*/ 304800 h 883920"/>
                <a:gd name="connsiteX5" fmla="*/ 822960 w 1198880"/>
                <a:gd name="connsiteY5" fmla="*/ 386080 h 883920"/>
                <a:gd name="connsiteX6" fmla="*/ 802640 w 1198880"/>
                <a:gd name="connsiteY6" fmla="*/ 416560 h 883920"/>
                <a:gd name="connsiteX7" fmla="*/ 711200 w 1198880"/>
                <a:gd name="connsiteY7" fmla="*/ 487680 h 883920"/>
                <a:gd name="connsiteX8" fmla="*/ 650240 w 1198880"/>
                <a:gd name="connsiteY8" fmla="*/ 538480 h 883920"/>
                <a:gd name="connsiteX9" fmla="*/ 568960 w 1198880"/>
                <a:gd name="connsiteY9" fmla="*/ 599440 h 883920"/>
                <a:gd name="connsiteX10" fmla="*/ 467360 w 1198880"/>
                <a:gd name="connsiteY10" fmla="*/ 650240 h 883920"/>
                <a:gd name="connsiteX11" fmla="*/ 436880 w 1198880"/>
                <a:gd name="connsiteY11" fmla="*/ 670560 h 883920"/>
                <a:gd name="connsiteX12" fmla="*/ 396240 w 1198880"/>
                <a:gd name="connsiteY12" fmla="*/ 680720 h 883920"/>
                <a:gd name="connsiteX13" fmla="*/ 254000 w 1198880"/>
                <a:gd name="connsiteY13" fmla="*/ 701040 h 883920"/>
                <a:gd name="connsiteX14" fmla="*/ 121920 w 1198880"/>
                <a:gd name="connsiteY14" fmla="*/ 690880 h 883920"/>
                <a:gd name="connsiteX15" fmla="*/ 81280 w 1198880"/>
                <a:gd name="connsiteY15" fmla="*/ 640080 h 883920"/>
                <a:gd name="connsiteX16" fmla="*/ 30480 w 1198880"/>
                <a:gd name="connsiteY16" fmla="*/ 568960 h 883920"/>
                <a:gd name="connsiteX17" fmla="*/ 0 w 1198880"/>
                <a:gd name="connsiteY17" fmla="*/ 467360 h 883920"/>
                <a:gd name="connsiteX18" fmla="*/ 20320 w 1198880"/>
                <a:gd name="connsiteY18" fmla="*/ 325120 h 883920"/>
                <a:gd name="connsiteX19" fmla="*/ 40640 w 1198880"/>
                <a:gd name="connsiteY19" fmla="*/ 294640 h 883920"/>
                <a:gd name="connsiteX20" fmla="*/ 101600 w 1198880"/>
                <a:gd name="connsiteY20" fmla="*/ 254000 h 883920"/>
                <a:gd name="connsiteX21" fmla="*/ 233680 w 1198880"/>
                <a:gd name="connsiteY21" fmla="*/ 223520 h 883920"/>
                <a:gd name="connsiteX22" fmla="*/ 314960 w 1198880"/>
                <a:gd name="connsiteY22" fmla="*/ 213360 h 883920"/>
                <a:gd name="connsiteX23" fmla="*/ 365760 w 1198880"/>
                <a:gd name="connsiteY23" fmla="*/ 203200 h 883920"/>
                <a:gd name="connsiteX24" fmla="*/ 396240 w 1198880"/>
                <a:gd name="connsiteY24" fmla="*/ 193040 h 883920"/>
                <a:gd name="connsiteX25" fmla="*/ 528320 w 1198880"/>
                <a:gd name="connsiteY25" fmla="*/ 172720 h 883920"/>
                <a:gd name="connsiteX26" fmla="*/ 558800 w 1198880"/>
                <a:gd name="connsiteY26" fmla="*/ 162560 h 883920"/>
                <a:gd name="connsiteX27" fmla="*/ 660400 w 1198880"/>
                <a:gd name="connsiteY27" fmla="*/ 152400 h 883920"/>
                <a:gd name="connsiteX28" fmla="*/ 843280 w 1198880"/>
                <a:gd name="connsiteY28" fmla="*/ 162560 h 883920"/>
                <a:gd name="connsiteX29" fmla="*/ 944880 w 1198880"/>
                <a:gd name="connsiteY29" fmla="*/ 203200 h 883920"/>
                <a:gd name="connsiteX30" fmla="*/ 1046480 w 1198880"/>
                <a:gd name="connsiteY30" fmla="*/ 274320 h 883920"/>
                <a:gd name="connsiteX31" fmla="*/ 1107440 w 1198880"/>
                <a:gd name="connsiteY31" fmla="*/ 314960 h 883920"/>
                <a:gd name="connsiteX32" fmla="*/ 1168400 w 1198880"/>
                <a:gd name="connsiteY32" fmla="*/ 426720 h 883920"/>
                <a:gd name="connsiteX33" fmla="*/ 1178560 w 1198880"/>
                <a:gd name="connsiteY33" fmla="*/ 467360 h 883920"/>
                <a:gd name="connsiteX34" fmla="*/ 1198880 w 1198880"/>
                <a:gd name="connsiteY34" fmla="*/ 528320 h 883920"/>
                <a:gd name="connsiteX35" fmla="*/ 1188720 w 1198880"/>
                <a:gd name="connsiteY35" fmla="*/ 670560 h 883920"/>
                <a:gd name="connsiteX36" fmla="*/ 1158240 w 1198880"/>
                <a:gd name="connsiteY36" fmla="*/ 772160 h 883920"/>
                <a:gd name="connsiteX37" fmla="*/ 1148080 w 1198880"/>
                <a:gd name="connsiteY37" fmla="*/ 812800 h 883920"/>
                <a:gd name="connsiteX38" fmla="*/ 1127760 w 1198880"/>
                <a:gd name="connsiteY38" fmla="*/ 843280 h 883920"/>
                <a:gd name="connsiteX39" fmla="*/ 1107440 w 1198880"/>
                <a:gd name="connsiteY39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98880" h="883920">
                  <a:moveTo>
                    <a:pt x="1117600" y="0"/>
                  </a:moveTo>
                  <a:cubicBezTo>
                    <a:pt x="1091682" y="51836"/>
                    <a:pt x="1077190" y="86015"/>
                    <a:pt x="1046480" y="132080"/>
                  </a:cubicBezTo>
                  <a:cubicBezTo>
                    <a:pt x="1037087" y="146169"/>
                    <a:pt x="1027020" y="159863"/>
                    <a:pt x="1016000" y="172720"/>
                  </a:cubicBezTo>
                  <a:cubicBezTo>
                    <a:pt x="1006649" y="183629"/>
                    <a:pt x="993871" y="191508"/>
                    <a:pt x="985520" y="203200"/>
                  </a:cubicBezTo>
                  <a:cubicBezTo>
                    <a:pt x="897258" y="326767"/>
                    <a:pt x="1072893" y="128697"/>
                    <a:pt x="914400" y="304800"/>
                  </a:cubicBezTo>
                  <a:cubicBezTo>
                    <a:pt x="809828" y="420991"/>
                    <a:pt x="943729" y="265311"/>
                    <a:pt x="822960" y="386080"/>
                  </a:cubicBezTo>
                  <a:cubicBezTo>
                    <a:pt x="814326" y="394714"/>
                    <a:pt x="811675" y="408346"/>
                    <a:pt x="802640" y="416560"/>
                  </a:cubicBezTo>
                  <a:cubicBezTo>
                    <a:pt x="774068" y="442535"/>
                    <a:pt x="738504" y="460376"/>
                    <a:pt x="711200" y="487680"/>
                  </a:cubicBezTo>
                  <a:cubicBezTo>
                    <a:pt x="660989" y="537891"/>
                    <a:pt x="702105" y="500760"/>
                    <a:pt x="650240" y="538480"/>
                  </a:cubicBezTo>
                  <a:cubicBezTo>
                    <a:pt x="622851" y="558399"/>
                    <a:pt x="599251" y="584294"/>
                    <a:pt x="568960" y="599440"/>
                  </a:cubicBezTo>
                  <a:cubicBezTo>
                    <a:pt x="535093" y="616373"/>
                    <a:pt x="498865" y="629237"/>
                    <a:pt x="467360" y="650240"/>
                  </a:cubicBezTo>
                  <a:cubicBezTo>
                    <a:pt x="457200" y="657013"/>
                    <a:pt x="448103" y="665750"/>
                    <a:pt x="436880" y="670560"/>
                  </a:cubicBezTo>
                  <a:cubicBezTo>
                    <a:pt x="424045" y="676061"/>
                    <a:pt x="409666" y="676884"/>
                    <a:pt x="396240" y="680720"/>
                  </a:cubicBezTo>
                  <a:cubicBezTo>
                    <a:pt x="314147" y="704175"/>
                    <a:pt x="432749" y="684790"/>
                    <a:pt x="254000" y="701040"/>
                  </a:cubicBezTo>
                  <a:cubicBezTo>
                    <a:pt x="209973" y="697653"/>
                    <a:pt x="165320" y="699018"/>
                    <a:pt x="121920" y="690880"/>
                  </a:cubicBezTo>
                  <a:cubicBezTo>
                    <a:pt x="81819" y="683361"/>
                    <a:pt x="95924" y="665707"/>
                    <a:pt x="81280" y="640080"/>
                  </a:cubicBezTo>
                  <a:cubicBezTo>
                    <a:pt x="73775" y="626946"/>
                    <a:pt x="38342" y="586650"/>
                    <a:pt x="30480" y="568960"/>
                  </a:cubicBezTo>
                  <a:cubicBezTo>
                    <a:pt x="16345" y="537157"/>
                    <a:pt x="8444" y="501136"/>
                    <a:pt x="0" y="467360"/>
                  </a:cubicBezTo>
                  <a:cubicBezTo>
                    <a:pt x="2596" y="438807"/>
                    <a:pt x="774" y="364212"/>
                    <a:pt x="20320" y="325120"/>
                  </a:cubicBezTo>
                  <a:cubicBezTo>
                    <a:pt x="25781" y="314198"/>
                    <a:pt x="31450" y="302681"/>
                    <a:pt x="40640" y="294640"/>
                  </a:cubicBezTo>
                  <a:cubicBezTo>
                    <a:pt x="59019" y="278558"/>
                    <a:pt x="78432" y="261723"/>
                    <a:pt x="101600" y="254000"/>
                  </a:cubicBezTo>
                  <a:cubicBezTo>
                    <a:pt x="152331" y="237090"/>
                    <a:pt x="161935" y="232488"/>
                    <a:pt x="233680" y="223520"/>
                  </a:cubicBezTo>
                  <a:cubicBezTo>
                    <a:pt x="260773" y="220133"/>
                    <a:pt x="287973" y="217512"/>
                    <a:pt x="314960" y="213360"/>
                  </a:cubicBezTo>
                  <a:cubicBezTo>
                    <a:pt x="332028" y="210734"/>
                    <a:pt x="349007" y="207388"/>
                    <a:pt x="365760" y="203200"/>
                  </a:cubicBezTo>
                  <a:cubicBezTo>
                    <a:pt x="376150" y="200603"/>
                    <a:pt x="385738" y="195140"/>
                    <a:pt x="396240" y="193040"/>
                  </a:cubicBezTo>
                  <a:cubicBezTo>
                    <a:pt x="477263" y="176835"/>
                    <a:pt x="452763" y="189511"/>
                    <a:pt x="528320" y="172720"/>
                  </a:cubicBezTo>
                  <a:cubicBezTo>
                    <a:pt x="538775" y="170397"/>
                    <a:pt x="548215" y="164188"/>
                    <a:pt x="558800" y="162560"/>
                  </a:cubicBezTo>
                  <a:cubicBezTo>
                    <a:pt x="592440" y="157385"/>
                    <a:pt x="626533" y="155787"/>
                    <a:pt x="660400" y="152400"/>
                  </a:cubicBezTo>
                  <a:cubicBezTo>
                    <a:pt x="721360" y="155787"/>
                    <a:pt x="782697" y="154987"/>
                    <a:pt x="843280" y="162560"/>
                  </a:cubicBezTo>
                  <a:cubicBezTo>
                    <a:pt x="871247" y="166056"/>
                    <a:pt x="918571" y="188584"/>
                    <a:pt x="944880" y="203200"/>
                  </a:cubicBezTo>
                  <a:cubicBezTo>
                    <a:pt x="1021854" y="245963"/>
                    <a:pt x="971937" y="220107"/>
                    <a:pt x="1046480" y="274320"/>
                  </a:cubicBezTo>
                  <a:cubicBezTo>
                    <a:pt x="1066231" y="288684"/>
                    <a:pt x="1107440" y="314960"/>
                    <a:pt x="1107440" y="314960"/>
                  </a:cubicBezTo>
                  <a:cubicBezTo>
                    <a:pt x="1153541" y="407162"/>
                    <a:pt x="1131277" y="371036"/>
                    <a:pt x="1168400" y="426720"/>
                  </a:cubicBezTo>
                  <a:cubicBezTo>
                    <a:pt x="1171787" y="440267"/>
                    <a:pt x="1174548" y="453985"/>
                    <a:pt x="1178560" y="467360"/>
                  </a:cubicBezTo>
                  <a:cubicBezTo>
                    <a:pt x="1184715" y="487876"/>
                    <a:pt x="1198880" y="528320"/>
                    <a:pt x="1198880" y="528320"/>
                  </a:cubicBezTo>
                  <a:cubicBezTo>
                    <a:pt x="1195493" y="575733"/>
                    <a:pt x="1193969" y="623317"/>
                    <a:pt x="1188720" y="670560"/>
                  </a:cubicBezTo>
                  <a:cubicBezTo>
                    <a:pt x="1185495" y="699586"/>
                    <a:pt x="1164369" y="747642"/>
                    <a:pt x="1158240" y="772160"/>
                  </a:cubicBezTo>
                  <a:cubicBezTo>
                    <a:pt x="1154853" y="785707"/>
                    <a:pt x="1153581" y="799965"/>
                    <a:pt x="1148080" y="812800"/>
                  </a:cubicBezTo>
                  <a:cubicBezTo>
                    <a:pt x="1143270" y="824023"/>
                    <a:pt x="1133221" y="832358"/>
                    <a:pt x="1127760" y="843280"/>
                  </a:cubicBezTo>
                  <a:cubicBezTo>
                    <a:pt x="1104411" y="889978"/>
                    <a:pt x="1130394" y="860966"/>
                    <a:pt x="1107440" y="88392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43CC69-6FE5-A448-A38A-D5DEDB003318}"/>
              </a:ext>
            </a:extLst>
          </p:cNvPr>
          <p:cNvSpPr txBox="1"/>
          <p:nvPr/>
        </p:nvSpPr>
        <p:spPr>
          <a:xfrm>
            <a:off x="152400" y="4257040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ある文字の持つ</a:t>
            </a:r>
            <a:endParaRPr lang="en-US" altLang="ja-JP" sz="1600"/>
          </a:p>
          <a:p>
            <a:r>
              <a:rPr kumimoji="1" lang="ja-JP" altLang="en-US" sz="1600"/>
              <a:t>共通的な特徴</a:t>
            </a:r>
            <a:r>
              <a:rPr kumimoji="1" lang="en-US" altLang="ja-JP" sz="1600"/>
              <a:t>(</a:t>
            </a:r>
            <a:r>
              <a:rPr kumimoji="1" lang="ja-JP" altLang="en-US" sz="1600"/>
              <a:t>イデア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B23AEF-B776-0A4F-95E1-66479DF60A1E}"/>
              </a:ext>
            </a:extLst>
          </p:cNvPr>
          <p:cNvSpPr txBox="1"/>
          <p:nvPr/>
        </p:nvSpPr>
        <p:spPr>
          <a:xfrm>
            <a:off x="2387600" y="1270000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文字コード</a:t>
            </a:r>
            <a:endParaRPr lang="en-US" altLang="ja-JP" sz="2000"/>
          </a:p>
          <a:p>
            <a:r>
              <a:rPr kumimoji="1" lang="en-US" altLang="ja-JP" sz="2000"/>
              <a:t>(</a:t>
            </a:r>
            <a:r>
              <a:rPr kumimoji="1" lang="ja-JP" altLang="en-US" sz="2000"/>
              <a:t>コードポイント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2730DD-754A-7348-92A3-54908D9A0FD8}"/>
              </a:ext>
            </a:extLst>
          </p:cNvPr>
          <p:cNvSpPr txBox="1"/>
          <p:nvPr/>
        </p:nvSpPr>
        <p:spPr>
          <a:xfrm>
            <a:off x="2458720" y="266192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U+3042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0CF6E9-7591-C848-AF13-29F39EF174ED}"/>
              </a:ext>
            </a:extLst>
          </p:cNvPr>
          <p:cNvSpPr txBox="1"/>
          <p:nvPr/>
        </p:nvSpPr>
        <p:spPr>
          <a:xfrm>
            <a:off x="4815840" y="127000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符号化方法</a:t>
            </a:r>
            <a:endParaRPr kumimoji="1" lang="en-US" altLang="ja-JP" sz="2000"/>
          </a:p>
          <a:p>
            <a:r>
              <a:rPr lang="en-US" altLang="ja-JP" sz="2000"/>
              <a:t>(</a:t>
            </a:r>
            <a:r>
              <a:rPr lang="ja-JP" altLang="en-US" sz="2000"/>
              <a:t>例</a:t>
            </a:r>
            <a:r>
              <a:rPr lang="en-US" altLang="ja-JP" sz="2000"/>
              <a:t>: UTF-8)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05CDE7-C06D-BF4F-B960-6EC05410E0F9}"/>
              </a:ext>
            </a:extLst>
          </p:cNvPr>
          <p:cNvSpPr txBox="1"/>
          <p:nvPr/>
        </p:nvSpPr>
        <p:spPr>
          <a:xfrm>
            <a:off x="4937760" y="246888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11100011</a:t>
            </a:r>
          </a:p>
          <a:p>
            <a:r>
              <a:rPr lang="en-US" altLang="ja-JP" sz="2400"/>
              <a:t>10000001</a:t>
            </a:r>
          </a:p>
          <a:p>
            <a:r>
              <a:rPr kumimoji="1" lang="en-US" altLang="ja-JP" sz="2400"/>
              <a:t>10000010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EC2A05-46C2-8B48-9C2A-E5B423E61A14}"/>
              </a:ext>
            </a:extLst>
          </p:cNvPr>
          <p:cNvSpPr txBox="1"/>
          <p:nvPr/>
        </p:nvSpPr>
        <p:spPr>
          <a:xfrm>
            <a:off x="6878320" y="245872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>
                <a:latin typeface="MS Gothic" panose="020B0609070205080204" pitchFamily="49" charset="-128"/>
                <a:ea typeface="MS Gothic" panose="020B0609070205080204" pitchFamily="49" charset="-128"/>
              </a:rPr>
              <a:t>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0F4A2E-43F2-A24D-98C8-FCB0A0CF1F69}"/>
              </a:ext>
            </a:extLst>
          </p:cNvPr>
          <p:cNvSpPr txBox="1"/>
          <p:nvPr/>
        </p:nvSpPr>
        <p:spPr>
          <a:xfrm>
            <a:off x="7933412" y="237744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>
                <a:latin typeface="YuKyokasho Medium" panose="02000500000000000000" pitchFamily="2" charset="-128"/>
                <a:ea typeface="YuKyokasho Medium" panose="02000500000000000000" pitchFamily="2" charset="-128"/>
              </a:rPr>
              <a:t>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7AC89C-47AA-3C43-94E5-86349FBC0B91}"/>
              </a:ext>
            </a:extLst>
          </p:cNvPr>
          <p:cNvSpPr txBox="1"/>
          <p:nvPr/>
        </p:nvSpPr>
        <p:spPr>
          <a:xfrm>
            <a:off x="6965190" y="2428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MS </a:t>
            </a:r>
            <a:r>
              <a:rPr kumimoji="1" lang="ja-JP" altLang="en-US" sz="1200"/>
              <a:t>ゴシック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A010AD-EA2A-B145-807B-E8AF780520DC}"/>
              </a:ext>
            </a:extLst>
          </p:cNvPr>
          <p:cNvSpPr txBox="1"/>
          <p:nvPr/>
        </p:nvSpPr>
        <p:spPr>
          <a:xfrm>
            <a:off x="589280" y="1270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字体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4791B-3AD8-504E-A4C7-59E5D53B5B1A}"/>
              </a:ext>
            </a:extLst>
          </p:cNvPr>
          <p:cNvSpPr txBox="1"/>
          <p:nvPr/>
        </p:nvSpPr>
        <p:spPr>
          <a:xfrm>
            <a:off x="247904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文字に振られた</a:t>
            </a:r>
            <a:endParaRPr lang="en-US" altLang="ja-JP" sz="1600"/>
          </a:p>
          <a:p>
            <a:r>
              <a:rPr kumimoji="1" lang="ja-JP" altLang="en-US" sz="1600"/>
              <a:t>識別番号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E65FF0-F8D9-F042-B807-D0B72DC82424}"/>
              </a:ext>
            </a:extLst>
          </p:cNvPr>
          <p:cNvSpPr txBox="1"/>
          <p:nvPr/>
        </p:nvSpPr>
        <p:spPr>
          <a:xfrm>
            <a:off x="4927600" y="425704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メモリ上での</a:t>
            </a:r>
            <a:endParaRPr lang="en-US" altLang="ja-JP" sz="1600"/>
          </a:p>
          <a:p>
            <a:r>
              <a:rPr kumimoji="1" lang="ja-JP" altLang="en-US" sz="1600"/>
              <a:t>表現方法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0A5BC7-54F2-6643-AABE-235D3CD079C5}"/>
              </a:ext>
            </a:extLst>
          </p:cNvPr>
          <p:cNvSpPr txBox="1"/>
          <p:nvPr/>
        </p:nvSpPr>
        <p:spPr>
          <a:xfrm>
            <a:off x="8028692" y="242824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遊教科書体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8779660-5CB3-114A-84E9-95292AD3C799}"/>
              </a:ext>
            </a:extLst>
          </p:cNvPr>
          <p:cNvSpPr txBox="1"/>
          <p:nvPr/>
        </p:nvSpPr>
        <p:spPr>
          <a:xfrm>
            <a:off x="7193280" y="1270000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/>
              <a:t>字形</a:t>
            </a:r>
            <a:endParaRPr lang="en-US" altLang="ja-JP" sz="2000"/>
          </a:p>
          <a:p>
            <a:pPr algn="ctr"/>
            <a:r>
              <a:rPr kumimoji="1" lang="en-US" altLang="ja-JP" sz="2000"/>
              <a:t>(</a:t>
            </a:r>
            <a:r>
              <a:rPr kumimoji="1" lang="ja-JP" altLang="en-US" sz="2000"/>
              <a:t>フォント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D0C048-4A07-D643-9D91-9131C060F6BA}"/>
              </a:ext>
            </a:extLst>
          </p:cNvPr>
          <p:cNvSpPr txBox="1"/>
          <p:nvPr/>
        </p:nvSpPr>
        <p:spPr>
          <a:xfrm>
            <a:off x="732536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画面に表示する</a:t>
            </a:r>
            <a:endParaRPr lang="en-US" altLang="ja-JP" sz="1600"/>
          </a:p>
          <a:p>
            <a:r>
              <a:rPr kumimoji="1" lang="ja-JP" altLang="en-US" sz="1600"/>
              <a:t>「字の形」</a:t>
            </a:r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00FE2A52-2682-3C48-91AA-229766B88ECC}"/>
              </a:ext>
            </a:extLst>
          </p:cNvPr>
          <p:cNvSpPr/>
          <p:nvPr/>
        </p:nvSpPr>
        <p:spPr>
          <a:xfrm>
            <a:off x="195072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EC2589B2-0185-404F-9F49-FBC457EF1169}"/>
              </a:ext>
            </a:extLst>
          </p:cNvPr>
          <p:cNvSpPr/>
          <p:nvPr/>
        </p:nvSpPr>
        <p:spPr>
          <a:xfrm>
            <a:off x="436880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BE6ED8F9-962E-174A-A958-29AC77684A1A}"/>
              </a:ext>
            </a:extLst>
          </p:cNvPr>
          <p:cNvSpPr/>
          <p:nvPr/>
        </p:nvSpPr>
        <p:spPr>
          <a:xfrm>
            <a:off x="644144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79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04F7CA-C901-C24B-A385-BE2B24CD6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ASCII</a:t>
            </a:r>
            <a:r>
              <a:rPr kumimoji="1" lang="ja-JP" altLang="en-US"/>
              <a:t>コード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75ADA9-04FA-DA40-B361-0A21AA0536BC}"/>
              </a:ext>
            </a:extLst>
          </p:cNvPr>
          <p:cNvSpPr txBox="1"/>
          <p:nvPr/>
        </p:nvSpPr>
        <p:spPr>
          <a:xfrm>
            <a:off x="91440" y="1168400"/>
            <a:ext cx="890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文字コードとは、コンピュータで「文字」を表示するために割り当てた数字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E8FB4B-C60C-FA48-8F5B-CE17E61158FA}"/>
              </a:ext>
            </a:extLst>
          </p:cNvPr>
          <p:cNvSpPr txBox="1"/>
          <p:nvPr/>
        </p:nvSpPr>
        <p:spPr>
          <a:xfrm>
            <a:off x="81280" y="1656080"/>
            <a:ext cx="8220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ASCII</a:t>
            </a:r>
            <a:r>
              <a:rPr kumimoji="1" lang="ja-JP" altLang="en-US" sz="2000"/>
              <a:t>コードとは、ラテン文字や数字、記号などを表現する</a:t>
            </a:r>
            <a:r>
              <a:rPr kumimoji="1" lang="en-US" altLang="ja-JP" sz="2000">
                <a:solidFill>
                  <a:srgbClr val="FF0000"/>
                </a:solidFill>
              </a:rPr>
              <a:t>7</a:t>
            </a:r>
            <a:r>
              <a:rPr kumimoji="1" lang="ja-JP" altLang="en-US" sz="2000">
                <a:solidFill>
                  <a:srgbClr val="FF0000"/>
                </a:solidFill>
              </a:rPr>
              <a:t>桁の</a:t>
            </a:r>
            <a:r>
              <a:rPr kumimoji="1" lang="en-US" altLang="ja-JP" sz="2000">
                <a:solidFill>
                  <a:srgbClr val="FF0000"/>
                </a:solidFill>
              </a:rPr>
              <a:t>2</a:t>
            </a:r>
            <a:r>
              <a:rPr kumimoji="1" lang="ja-JP" altLang="en-US" sz="2000">
                <a:solidFill>
                  <a:srgbClr val="FF0000"/>
                </a:solidFill>
              </a:rPr>
              <a:t>進数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08940A-B4E0-594D-854A-F3827CCE58D9}"/>
              </a:ext>
            </a:extLst>
          </p:cNvPr>
          <p:cNvSpPr txBox="1"/>
          <p:nvPr/>
        </p:nvSpPr>
        <p:spPr>
          <a:xfrm>
            <a:off x="4848414" y="3717032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0x74: 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/>
              <a:t>1110100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A6CE1B-40F7-8345-9B16-67B5D22C3656}"/>
              </a:ext>
            </a:extLst>
          </p:cNvPr>
          <p:cNvSpPr txBox="1"/>
          <p:nvPr/>
        </p:nvSpPr>
        <p:spPr>
          <a:xfrm>
            <a:off x="4854223" y="4077072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0x65: 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/>
              <a:t>1100101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B91B76-5ADE-C246-8489-EAF894543FBD}"/>
              </a:ext>
            </a:extLst>
          </p:cNvPr>
          <p:cNvSpPr txBox="1"/>
          <p:nvPr/>
        </p:nvSpPr>
        <p:spPr>
          <a:xfrm>
            <a:off x="4854223" y="4437112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0x73: 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/>
              <a:t>1110011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C8E75A-8377-6242-BCE9-8841A0894821}"/>
              </a:ext>
            </a:extLst>
          </p:cNvPr>
          <p:cNvSpPr txBox="1"/>
          <p:nvPr/>
        </p:nvSpPr>
        <p:spPr>
          <a:xfrm>
            <a:off x="4854223" y="4797152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0x74: 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/>
              <a:t>1110001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4AF5D4F-B27C-6443-AF39-0585E2656E96}"/>
              </a:ext>
            </a:extLst>
          </p:cNvPr>
          <p:cNvSpPr/>
          <p:nvPr/>
        </p:nvSpPr>
        <p:spPr>
          <a:xfrm>
            <a:off x="577056" y="2384400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"test"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6F0D0D-47A4-F945-9ACD-2C22D249F193}"/>
              </a:ext>
            </a:extLst>
          </p:cNvPr>
          <p:cNvSpPr/>
          <p:nvPr/>
        </p:nvSpPr>
        <p:spPr>
          <a:xfrm>
            <a:off x="2437001" y="37034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B291821-1374-EA49-BE33-413F3BFCE4FD}"/>
              </a:ext>
            </a:extLst>
          </p:cNvPr>
          <p:cNvSpPr/>
          <p:nvPr/>
        </p:nvSpPr>
        <p:spPr>
          <a:xfrm>
            <a:off x="2437001" y="40634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D0AA67-FEF4-124C-B84C-46E4BEB451F0}"/>
              </a:ext>
            </a:extLst>
          </p:cNvPr>
          <p:cNvSpPr/>
          <p:nvPr/>
        </p:nvSpPr>
        <p:spPr>
          <a:xfrm>
            <a:off x="2437001" y="44235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6BF140-4B2A-804C-B91A-286D8F109427}"/>
              </a:ext>
            </a:extLst>
          </p:cNvPr>
          <p:cNvSpPr/>
          <p:nvPr/>
        </p:nvSpPr>
        <p:spPr>
          <a:xfrm>
            <a:off x="2437001" y="47835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5530479D-2647-4D4B-AE07-14654DAFFE8A}"/>
              </a:ext>
            </a:extLst>
          </p:cNvPr>
          <p:cNvSpPr/>
          <p:nvPr/>
        </p:nvSpPr>
        <p:spPr>
          <a:xfrm>
            <a:off x="1284873" y="370342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</a:rPr>
              <a:t>c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CD82C05-3274-9E44-9895-869F50C79614}"/>
              </a:ext>
            </a:extLst>
          </p:cNvPr>
          <p:cNvCxnSpPr>
            <a:stCxn id="15" idx="0"/>
          </p:cNvCxnSpPr>
          <p:nvPr/>
        </p:nvCxnSpPr>
        <p:spPr>
          <a:xfrm>
            <a:off x="2148969" y="384744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2BC05C-0CCC-4449-B7A6-FA58FE3991DD}"/>
              </a:ext>
            </a:extLst>
          </p:cNvPr>
          <p:cNvSpPr txBox="1"/>
          <p:nvPr/>
        </p:nvSpPr>
        <p:spPr>
          <a:xfrm>
            <a:off x="2627784" y="3068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メモリ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B4C04C-10DD-6B45-B630-D202A159A302}"/>
              </a:ext>
            </a:extLst>
          </p:cNvPr>
          <p:cNvSpPr txBox="1"/>
          <p:nvPr/>
        </p:nvSpPr>
        <p:spPr>
          <a:xfrm>
            <a:off x="4427984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16</a:t>
            </a:r>
            <a:r>
              <a:rPr kumimoji="1" lang="ja-JP" altLang="en-US"/>
              <a:t>進数：ビット表現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B07BEC-2D71-6345-850B-5167DE3AC84A}"/>
              </a:ext>
            </a:extLst>
          </p:cNvPr>
          <p:cNvSpPr txBox="1"/>
          <p:nvPr/>
        </p:nvSpPr>
        <p:spPr>
          <a:xfrm>
            <a:off x="395536" y="5733256"/>
            <a:ext cx="81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現代の計算機では</a:t>
            </a:r>
            <a:r>
              <a:rPr kumimoji="1" lang="en-US" altLang="ja-JP"/>
              <a:t> 1</a:t>
            </a:r>
            <a:r>
              <a:rPr kumimoji="1" lang="ja-JP" altLang="en-US"/>
              <a:t>バイト</a:t>
            </a:r>
            <a:r>
              <a:rPr kumimoji="1" lang="en-US" altLang="ja-JP"/>
              <a:t> = 8</a:t>
            </a:r>
            <a:r>
              <a:rPr kumimoji="1" lang="ja-JP" altLang="en-US"/>
              <a:t>ビット</a:t>
            </a:r>
            <a:r>
              <a:rPr kumimoji="1" lang="en-US" altLang="ja-JP"/>
              <a:t> </a:t>
            </a:r>
            <a:r>
              <a:rPr kumimoji="1" lang="ja-JP" altLang="en-US"/>
              <a:t>なので、最上位ビットが必ずゼロになる</a:t>
            </a:r>
          </a:p>
        </p:txBody>
      </p:sp>
    </p:spTree>
    <p:extLst>
      <p:ext uri="{BB962C8B-B14F-4D97-AF65-F5344CB8AC3E}">
        <p14:creationId xmlns:p14="http://schemas.microsoft.com/office/powerpoint/2010/main" val="139089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A35334-720C-9748-886F-55F7D61107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8640"/>
            <a:ext cx="9144000" cy="754062"/>
          </a:xfrm>
        </p:spPr>
        <p:txBody>
          <a:bodyPr/>
          <a:lstStyle/>
          <a:p>
            <a:r>
              <a:rPr kumimoji="1" lang="en-US" altLang="ja-JP"/>
              <a:t>ASCII</a:t>
            </a:r>
            <a:r>
              <a:rPr kumimoji="1" lang="ja-JP" altLang="en-US"/>
              <a:t>コードの性質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D2F6A0-9301-C240-A75B-CADAA764720A}"/>
              </a:ext>
            </a:extLst>
          </p:cNvPr>
          <p:cNvSpPr txBox="1"/>
          <p:nvPr/>
        </p:nvSpPr>
        <p:spPr>
          <a:xfrm>
            <a:off x="2015331" y="2600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01100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41AC07-8283-8544-9B01-67A5822D89F3}"/>
              </a:ext>
            </a:extLst>
          </p:cNvPr>
          <p:cNvSpPr txBox="1"/>
          <p:nvPr/>
        </p:nvSpPr>
        <p:spPr>
          <a:xfrm>
            <a:off x="3724587" y="2600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01111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1F53FA-4877-074F-B331-63D099656EA4}"/>
              </a:ext>
            </a:extLst>
          </p:cNvPr>
          <p:cNvSpPr txBox="1"/>
          <p:nvPr/>
        </p:nvSpPr>
        <p:spPr>
          <a:xfrm>
            <a:off x="5615731" y="2600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10110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F9FECC-E117-3B40-AA78-8308B446B1A8}"/>
              </a:ext>
            </a:extLst>
          </p:cNvPr>
          <p:cNvSpPr txBox="1"/>
          <p:nvPr/>
        </p:nvSpPr>
        <p:spPr>
          <a:xfrm>
            <a:off x="7487939" y="2600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00101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836CF6-7BAB-C345-9695-44ABA2952900}"/>
              </a:ext>
            </a:extLst>
          </p:cNvPr>
          <p:cNvSpPr txBox="1"/>
          <p:nvPr/>
        </p:nvSpPr>
        <p:spPr>
          <a:xfrm>
            <a:off x="2666150" y="908720"/>
            <a:ext cx="319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l</a:t>
            </a:r>
            <a:endParaRPr kumimoji="1" lang="ja-JP" altLang="en-US" sz="4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B58EE5-8549-6C4D-BD75-E8B3584938C6}"/>
              </a:ext>
            </a:extLst>
          </p:cNvPr>
          <p:cNvSpPr txBox="1"/>
          <p:nvPr/>
        </p:nvSpPr>
        <p:spPr>
          <a:xfrm>
            <a:off x="4272814" y="908720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o</a:t>
            </a:r>
            <a:endParaRPr kumimoji="1" lang="ja-JP" altLang="en-US" sz="4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3926AB-E224-804F-A364-4509F0D1C180}"/>
              </a:ext>
            </a:extLst>
          </p:cNvPr>
          <p:cNvSpPr txBox="1"/>
          <p:nvPr/>
        </p:nvSpPr>
        <p:spPr>
          <a:xfrm>
            <a:off x="6199224" y="908720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v</a:t>
            </a:r>
            <a:endParaRPr kumimoji="1" lang="ja-JP" altLang="en-US" sz="4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E1D465-BFF9-A54C-BDB9-37B188E1CD93}"/>
              </a:ext>
            </a:extLst>
          </p:cNvPr>
          <p:cNvSpPr txBox="1"/>
          <p:nvPr/>
        </p:nvSpPr>
        <p:spPr>
          <a:xfrm>
            <a:off x="8058608" y="908720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e</a:t>
            </a:r>
            <a:endParaRPr kumimoji="1" lang="ja-JP" altLang="en-US" sz="4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20B82B-3007-894F-9A69-1468666DBAE2}"/>
              </a:ext>
            </a:extLst>
          </p:cNvPr>
          <p:cNvSpPr txBox="1"/>
          <p:nvPr/>
        </p:nvSpPr>
        <p:spPr>
          <a:xfrm>
            <a:off x="2582794" y="4653136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L</a:t>
            </a:r>
            <a:endParaRPr kumimoji="1" lang="ja-JP" altLang="en-US" sz="4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3B11CA-AC88-BB4E-94DA-1351CB63CFC8}"/>
              </a:ext>
            </a:extLst>
          </p:cNvPr>
          <p:cNvSpPr txBox="1"/>
          <p:nvPr/>
        </p:nvSpPr>
        <p:spPr>
          <a:xfrm>
            <a:off x="4189458" y="4653136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O</a:t>
            </a:r>
            <a:endParaRPr kumimoji="1" lang="ja-JP" altLang="en-US" sz="4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B0509A-D1DA-5F4F-BD6E-6FADB0373A51}"/>
              </a:ext>
            </a:extLst>
          </p:cNvPr>
          <p:cNvSpPr txBox="1"/>
          <p:nvPr/>
        </p:nvSpPr>
        <p:spPr>
          <a:xfrm>
            <a:off x="6147928" y="4653136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V</a:t>
            </a:r>
            <a:endParaRPr kumimoji="1" lang="ja-JP" altLang="en-US" sz="4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CDA797-48C6-9641-A958-6ED959CF92E1}"/>
              </a:ext>
            </a:extLst>
          </p:cNvPr>
          <p:cNvSpPr txBox="1"/>
          <p:nvPr/>
        </p:nvSpPr>
        <p:spPr>
          <a:xfrm>
            <a:off x="7975252" y="4653136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E</a:t>
            </a:r>
            <a:endParaRPr kumimoji="1" lang="ja-JP" altLang="en-US" sz="48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A353C6-80DF-1443-8205-D44437F58C11}"/>
              </a:ext>
            </a:extLst>
          </p:cNvPr>
          <p:cNvSpPr/>
          <p:nvPr/>
        </p:nvSpPr>
        <p:spPr>
          <a:xfrm>
            <a:off x="2015331" y="3320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01</a:t>
            </a:r>
            <a:r>
              <a:rPr lang="ja-JP" altLang="en-US" sz="2800">
                <a:solidFill>
                  <a:srgbClr val="FF0000"/>
                </a:solidFill>
              </a:rPr>
              <a:t>0</a:t>
            </a:r>
            <a:r>
              <a:rPr lang="ja-JP" altLang="en-US" sz="2800"/>
              <a:t>01100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4A65E7E-FAB1-BE4E-8BF9-202A31B2B624}"/>
              </a:ext>
            </a:extLst>
          </p:cNvPr>
          <p:cNvSpPr/>
          <p:nvPr/>
        </p:nvSpPr>
        <p:spPr>
          <a:xfrm>
            <a:off x="3724587" y="3320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01</a:t>
            </a:r>
            <a:r>
              <a:rPr lang="ja-JP" altLang="en-US" sz="2800">
                <a:solidFill>
                  <a:srgbClr val="FF0000"/>
                </a:solidFill>
              </a:rPr>
              <a:t>0</a:t>
            </a:r>
            <a:r>
              <a:rPr lang="ja-JP" altLang="en-US" sz="2800"/>
              <a:t>01111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793B6F-D410-CF4E-B0C8-A8FA4B5CE907}"/>
              </a:ext>
            </a:extLst>
          </p:cNvPr>
          <p:cNvSpPr/>
          <p:nvPr/>
        </p:nvSpPr>
        <p:spPr>
          <a:xfrm>
            <a:off x="5615731" y="3320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01</a:t>
            </a:r>
            <a:r>
              <a:rPr lang="ja-JP" altLang="en-US" sz="2800">
                <a:solidFill>
                  <a:srgbClr val="FF0000"/>
                </a:solidFill>
              </a:rPr>
              <a:t>0</a:t>
            </a:r>
            <a:r>
              <a:rPr lang="ja-JP" altLang="en-US" sz="2800"/>
              <a:t>10110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2035550-ACD1-104A-A4AA-A67279F878F4}"/>
              </a:ext>
            </a:extLst>
          </p:cNvPr>
          <p:cNvSpPr/>
          <p:nvPr/>
        </p:nvSpPr>
        <p:spPr>
          <a:xfrm>
            <a:off x="7487939" y="3320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01</a:t>
            </a:r>
            <a:r>
              <a:rPr lang="ja-JP" altLang="en-US" sz="2800">
                <a:solidFill>
                  <a:srgbClr val="FF0000"/>
                </a:solidFill>
              </a:rPr>
              <a:t>0</a:t>
            </a:r>
            <a:r>
              <a:rPr lang="ja-JP" altLang="en-US" sz="2800"/>
              <a:t>00101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F5CC4C0-BB73-EF40-90B3-9488D22A010B}"/>
              </a:ext>
            </a:extLst>
          </p:cNvPr>
          <p:cNvSpPr txBox="1"/>
          <p:nvPr/>
        </p:nvSpPr>
        <p:spPr>
          <a:xfrm>
            <a:off x="85323" y="26778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二進表現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47E621-5626-CA4D-9A74-8E757EBF1559}"/>
              </a:ext>
            </a:extLst>
          </p:cNvPr>
          <p:cNvSpPr txBox="1"/>
          <p:nvPr/>
        </p:nvSpPr>
        <p:spPr>
          <a:xfrm>
            <a:off x="93707" y="3397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二進表現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3C873-C6A7-CE45-8BA2-EDF014FD2DDC}"/>
              </a:ext>
            </a:extLst>
          </p:cNvPr>
          <p:cNvSpPr txBox="1"/>
          <p:nvPr/>
        </p:nvSpPr>
        <p:spPr>
          <a:xfrm>
            <a:off x="107627" y="19217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ASCII</a:t>
            </a:r>
            <a:r>
              <a:rPr kumimoji="1" lang="ja-JP" altLang="en-US"/>
              <a:t>コード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57DCF0-28CF-8148-8F16-E0112D51A1B3}"/>
              </a:ext>
            </a:extLst>
          </p:cNvPr>
          <p:cNvSpPr txBox="1"/>
          <p:nvPr/>
        </p:nvSpPr>
        <p:spPr>
          <a:xfrm>
            <a:off x="107627" y="415401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ASCII</a:t>
            </a:r>
            <a:r>
              <a:rPr kumimoji="1" lang="ja-JP" altLang="en-US"/>
              <a:t>コード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BB056CB-7F32-F44F-A32B-492540FF079F}"/>
              </a:ext>
            </a:extLst>
          </p:cNvPr>
          <p:cNvSpPr txBox="1"/>
          <p:nvPr/>
        </p:nvSpPr>
        <p:spPr>
          <a:xfrm>
            <a:off x="2464172" y="184482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108</a:t>
            </a:r>
            <a:endParaRPr kumimoji="1" lang="ja-JP" altLang="en-US" sz="28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243F5A-4D2D-3048-9E1F-CDBA22E24DC7}"/>
              </a:ext>
            </a:extLst>
          </p:cNvPr>
          <p:cNvSpPr txBox="1"/>
          <p:nvPr/>
        </p:nvSpPr>
        <p:spPr>
          <a:xfrm>
            <a:off x="4173428" y="184482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111</a:t>
            </a:r>
            <a:endParaRPr kumimoji="1" lang="ja-JP" altLang="en-US" sz="28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A1CA2A6-6041-CC40-928F-15E602D4DD8B}"/>
              </a:ext>
            </a:extLst>
          </p:cNvPr>
          <p:cNvSpPr txBox="1"/>
          <p:nvPr/>
        </p:nvSpPr>
        <p:spPr>
          <a:xfrm>
            <a:off x="6064572" y="184482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118</a:t>
            </a:r>
            <a:endParaRPr kumimoji="1" lang="ja-JP" altLang="en-US" sz="28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168F11B-8473-8C4A-9214-96303C3E99B4}"/>
              </a:ext>
            </a:extLst>
          </p:cNvPr>
          <p:cNvSpPr txBox="1"/>
          <p:nvPr/>
        </p:nvSpPr>
        <p:spPr>
          <a:xfrm>
            <a:off x="7936780" y="184482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101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3558E8-55AF-8641-AA73-5200623D59F6}"/>
              </a:ext>
            </a:extLst>
          </p:cNvPr>
          <p:cNvSpPr txBox="1"/>
          <p:nvPr/>
        </p:nvSpPr>
        <p:spPr>
          <a:xfrm>
            <a:off x="2553940" y="407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76</a:t>
            </a:r>
            <a:endParaRPr kumimoji="1" lang="ja-JP" altLang="en-US" sz="28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A19057-D90C-7F4C-AB84-3F1F34C67F09}"/>
              </a:ext>
            </a:extLst>
          </p:cNvPr>
          <p:cNvSpPr txBox="1"/>
          <p:nvPr/>
        </p:nvSpPr>
        <p:spPr>
          <a:xfrm>
            <a:off x="4263196" y="407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79</a:t>
            </a:r>
            <a:endParaRPr kumimoji="1" lang="ja-JP" altLang="en-US" sz="28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E3FDD4-0A9E-BA4C-9D1C-571CE8A30EF3}"/>
              </a:ext>
            </a:extLst>
          </p:cNvPr>
          <p:cNvSpPr txBox="1"/>
          <p:nvPr/>
        </p:nvSpPr>
        <p:spPr>
          <a:xfrm>
            <a:off x="6154340" y="407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86</a:t>
            </a:r>
            <a:endParaRPr kumimoji="1" lang="ja-JP" altLang="en-US" sz="28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2D5BE9C-48FC-6B41-A902-5F9ECAD9E8B5}"/>
              </a:ext>
            </a:extLst>
          </p:cNvPr>
          <p:cNvSpPr txBox="1"/>
          <p:nvPr/>
        </p:nvSpPr>
        <p:spPr>
          <a:xfrm>
            <a:off x="8026548" y="407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69</a:t>
            </a:r>
            <a:endParaRPr kumimoji="1" lang="ja-JP" altLang="en-US" sz="28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11807D2-A3E4-1244-A437-156648C334DA}"/>
              </a:ext>
            </a:extLst>
          </p:cNvPr>
          <p:cNvSpPr txBox="1"/>
          <p:nvPr/>
        </p:nvSpPr>
        <p:spPr>
          <a:xfrm>
            <a:off x="116691" y="116074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文字</a:t>
            </a:r>
            <a:r>
              <a:rPr kumimoji="1" lang="en-US" altLang="ja-JP"/>
              <a:t>(</a:t>
            </a:r>
            <a:r>
              <a:rPr kumimoji="1" lang="ja-JP" altLang="en-US"/>
              <a:t>小文字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9D109C8-7960-ED4B-B4D3-A83C0F8C6C61}"/>
              </a:ext>
            </a:extLst>
          </p:cNvPr>
          <p:cNvSpPr txBox="1"/>
          <p:nvPr/>
        </p:nvSpPr>
        <p:spPr>
          <a:xfrm>
            <a:off x="106531" y="490516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文字</a:t>
            </a:r>
            <a:r>
              <a:rPr kumimoji="1" lang="en-US" altLang="ja-JP"/>
              <a:t>(</a:t>
            </a:r>
            <a:r>
              <a:rPr lang="ja-JP" altLang="en-US"/>
              <a:t>大</a:t>
            </a:r>
            <a:r>
              <a:rPr kumimoji="1" lang="ja-JP" altLang="en-US"/>
              <a:t>文字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58C4C02-CA2A-B347-8E80-AF058B5B9247}"/>
              </a:ext>
            </a:extLst>
          </p:cNvPr>
          <p:cNvSpPr txBox="1"/>
          <p:nvPr/>
        </p:nvSpPr>
        <p:spPr>
          <a:xfrm>
            <a:off x="899592" y="6165304"/>
            <a:ext cx="7417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6</a:t>
            </a:r>
            <a:r>
              <a:rPr kumimoji="1" lang="ja-JP" altLang="en-US" sz="2400"/>
              <a:t>ビット目を反転すると大文字と小文字が入れ替わる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3B690D7-1DD4-144A-93AE-F61079C00BB0}"/>
              </a:ext>
            </a:extLst>
          </p:cNvPr>
          <p:cNvSpPr txBox="1"/>
          <p:nvPr/>
        </p:nvSpPr>
        <p:spPr>
          <a:xfrm>
            <a:off x="323528" y="566124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大文字と小文字のアスキーコードの差は</a:t>
            </a:r>
            <a:r>
              <a:rPr kumimoji="1" lang="en-US" altLang="ja-JP" sz="2400"/>
              <a:t>32</a:t>
            </a:r>
            <a:endParaRPr kumimoji="1" lang="ja-JP" altLang="en-US" sz="2400"/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CB411A00-EB4E-CF40-96A5-D94D377E3AF2}"/>
              </a:ext>
            </a:extLst>
          </p:cNvPr>
          <p:cNvSpPr/>
          <p:nvPr/>
        </p:nvSpPr>
        <p:spPr>
          <a:xfrm>
            <a:off x="467544" y="6237312"/>
            <a:ext cx="403139" cy="3191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25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6DB843-5DA2-FB45-86A7-DD216AE1B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日本語の文字コード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228B57-14CA-F14E-93DA-4C661D99A8FC}"/>
              </a:ext>
            </a:extLst>
          </p:cNvPr>
          <p:cNvSpPr txBox="1"/>
          <p:nvPr/>
        </p:nvSpPr>
        <p:spPr>
          <a:xfrm>
            <a:off x="755576" y="1196752"/>
            <a:ext cx="6030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英語は大文字</a:t>
            </a:r>
            <a:r>
              <a:rPr kumimoji="1" lang="en-US" altLang="ja-JP" sz="2800"/>
              <a:t>/</a:t>
            </a:r>
            <a:r>
              <a:rPr kumimoji="1" lang="ja-JP" altLang="en-US" sz="2800"/>
              <a:t>小文字合わせて</a:t>
            </a:r>
            <a:r>
              <a:rPr kumimoji="1" lang="en-US" altLang="ja-JP" sz="2800"/>
              <a:t>52</a:t>
            </a:r>
            <a:r>
              <a:rPr kumimoji="1" lang="ja-JP" altLang="en-US" sz="2800"/>
              <a:t>種類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22762D-C8CE-914A-AD75-0D0881B3E491}"/>
              </a:ext>
            </a:extLst>
          </p:cNvPr>
          <p:cNvSpPr txBox="1"/>
          <p:nvPr/>
        </p:nvSpPr>
        <p:spPr>
          <a:xfrm>
            <a:off x="755576" y="28529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日本語は？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815A22-B41A-5742-B7FE-7E1FC0E325D8}"/>
              </a:ext>
            </a:extLst>
          </p:cNvPr>
          <p:cNvSpPr/>
          <p:nvPr/>
        </p:nvSpPr>
        <p:spPr>
          <a:xfrm>
            <a:off x="1691680" y="1772816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数字記号含めて</a:t>
            </a:r>
            <a:r>
              <a:rPr lang="en-US" altLang="ja-JP" sz="2800"/>
              <a:t>1</a:t>
            </a:r>
            <a:r>
              <a:rPr lang="ja-JP" altLang="en-US" sz="2800"/>
              <a:t>バイトで表現可能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0DE55324-32AE-D74A-9946-41AE1D7EAA8E}"/>
              </a:ext>
            </a:extLst>
          </p:cNvPr>
          <p:cNvSpPr/>
          <p:nvPr/>
        </p:nvSpPr>
        <p:spPr>
          <a:xfrm>
            <a:off x="1115616" y="1844824"/>
            <a:ext cx="504056" cy="3990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AD9B1C-018D-B44E-974E-485B9914C206}"/>
              </a:ext>
            </a:extLst>
          </p:cNvPr>
          <p:cNvSpPr txBox="1"/>
          <p:nvPr/>
        </p:nvSpPr>
        <p:spPr>
          <a:xfrm>
            <a:off x="2555776" y="2852936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(JIS X 0208</a:t>
            </a:r>
            <a:r>
              <a:rPr lang="ja-JP" altLang="en-US" sz="2400"/>
              <a:t>の</a:t>
            </a:r>
            <a:r>
              <a:rPr kumimoji="1" lang="ja-JP" altLang="en-US" sz="2400"/>
              <a:t>規定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C972F3-EF81-4E4E-B47D-CFB58379FA12}"/>
              </a:ext>
            </a:extLst>
          </p:cNvPr>
          <p:cNvSpPr txBox="1"/>
          <p:nvPr/>
        </p:nvSpPr>
        <p:spPr>
          <a:xfrm>
            <a:off x="1187624" y="350100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ひらがな：</a:t>
            </a:r>
            <a:r>
              <a:rPr lang="en-US" altLang="ja-JP" sz="2400"/>
              <a:t>83</a:t>
            </a:r>
            <a:r>
              <a:rPr lang="ja-JP" altLang="en-US" sz="2400"/>
              <a:t>文字</a:t>
            </a:r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4C9B6B-0AC1-E245-9C9D-C2027B317A20}"/>
              </a:ext>
            </a:extLst>
          </p:cNvPr>
          <p:cNvSpPr txBox="1"/>
          <p:nvPr/>
        </p:nvSpPr>
        <p:spPr>
          <a:xfrm>
            <a:off x="1187624" y="393305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カタカナ：</a:t>
            </a:r>
            <a:r>
              <a:rPr lang="en-US" altLang="ja-JP" sz="2400"/>
              <a:t>86</a:t>
            </a:r>
            <a:r>
              <a:rPr lang="ja-JP" altLang="en-US" sz="2400"/>
              <a:t>文字</a:t>
            </a:r>
            <a:endParaRPr kumimoji="1" lang="ja-JP" alt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92511D-8856-6A4E-A623-794208C90AFF}"/>
              </a:ext>
            </a:extLst>
          </p:cNvPr>
          <p:cNvSpPr txBox="1"/>
          <p:nvPr/>
        </p:nvSpPr>
        <p:spPr>
          <a:xfrm>
            <a:off x="1187624" y="4437112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漢字</a:t>
            </a:r>
            <a:r>
              <a:rPr lang="en-US" altLang="ja-JP" sz="2400"/>
              <a:t>(JIS</a:t>
            </a:r>
            <a:r>
              <a:rPr lang="ja-JP" altLang="en-US" sz="2400"/>
              <a:t>第一</a:t>
            </a:r>
            <a:r>
              <a:rPr lang="en-US" altLang="ja-JP" sz="2400"/>
              <a:t>/</a:t>
            </a:r>
            <a:r>
              <a:rPr lang="ja-JP" altLang="en-US" sz="2400"/>
              <a:t>第二水準</a:t>
            </a:r>
            <a:r>
              <a:rPr lang="en-US" altLang="ja-JP" sz="2400"/>
              <a:t>)</a:t>
            </a:r>
            <a:r>
              <a:rPr lang="ja-JP" altLang="en-US" sz="2400"/>
              <a:t>：</a:t>
            </a:r>
            <a:r>
              <a:rPr lang="en-US" altLang="ja-JP" sz="2400"/>
              <a:t>6355</a:t>
            </a:r>
            <a:r>
              <a:rPr lang="ja-JP" altLang="en-US" sz="2400"/>
              <a:t>文字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0926817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2801</TotalTime>
  <Words>325</Words>
  <Application>Microsoft Macintosh PowerPoint</Application>
  <PresentationFormat>画面に合わせる (4:3)</PresentationFormat>
  <Paragraphs>100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HGｺﾞｼｯｸE</vt:lpstr>
      <vt:lpstr>MS Gothic</vt:lpstr>
      <vt:lpstr>YuKyokasho Medium</vt:lpstr>
      <vt:lpstr>游ゴシック</vt:lpstr>
      <vt:lpstr>Arial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576</cp:revision>
  <dcterms:created xsi:type="dcterms:W3CDTF">2019-01-02T05:23:01Z</dcterms:created>
  <dcterms:modified xsi:type="dcterms:W3CDTF">2019-10-18T09:57:06Z</dcterms:modified>
</cp:coreProperties>
</file>