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901FF13-C266-A341-B817-83E7E320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133600"/>
            <a:ext cx="1664541" cy="200279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19AA265-F604-954D-B0C3-80441ACB2959}"/>
              </a:ext>
            </a:extLst>
          </p:cNvPr>
          <p:cNvGrpSpPr/>
          <p:nvPr/>
        </p:nvGrpSpPr>
        <p:grpSpPr>
          <a:xfrm>
            <a:off x="518161" y="2392680"/>
            <a:ext cx="701040" cy="817880"/>
            <a:chOff x="3556000" y="2143760"/>
            <a:chExt cx="1280160" cy="1493520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EF74BD42-C742-314B-99FE-34277BD24103}"/>
                </a:ext>
              </a:extLst>
            </p:cNvPr>
            <p:cNvSpPr/>
            <p:nvPr/>
          </p:nvSpPr>
          <p:spPr>
            <a:xfrm>
              <a:off x="3556000" y="2428232"/>
              <a:ext cx="1148080" cy="53390"/>
            </a:xfrm>
            <a:custGeom>
              <a:avLst/>
              <a:gdLst>
                <a:gd name="connsiteX0" fmla="*/ 0 w 1148080"/>
                <a:gd name="connsiteY0" fmla="*/ 30488 h 53390"/>
                <a:gd name="connsiteX1" fmla="*/ 71120 w 1148080"/>
                <a:gd name="connsiteY1" fmla="*/ 50808 h 53390"/>
                <a:gd name="connsiteX2" fmla="*/ 518160 w 1148080"/>
                <a:gd name="connsiteY2" fmla="*/ 30488 h 53390"/>
                <a:gd name="connsiteX3" fmla="*/ 924560 w 1148080"/>
                <a:gd name="connsiteY3" fmla="*/ 20328 h 53390"/>
                <a:gd name="connsiteX4" fmla="*/ 1148080 w 1148080"/>
                <a:gd name="connsiteY4" fmla="*/ 8 h 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080" h="53390">
                  <a:moveTo>
                    <a:pt x="0" y="30488"/>
                  </a:moveTo>
                  <a:cubicBezTo>
                    <a:pt x="23707" y="37261"/>
                    <a:pt x="46473" y="50159"/>
                    <a:pt x="71120" y="50808"/>
                  </a:cubicBezTo>
                  <a:cubicBezTo>
                    <a:pt x="446482" y="60686"/>
                    <a:pt x="274509" y="39682"/>
                    <a:pt x="518160" y="30488"/>
                  </a:cubicBezTo>
                  <a:cubicBezTo>
                    <a:pt x="653573" y="25378"/>
                    <a:pt x="789093" y="23715"/>
                    <a:pt x="924560" y="20328"/>
                  </a:cubicBezTo>
                  <a:cubicBezTo>
                    <a:pt x="1127704" y="-1056"/>
                    <a:pt x="1052898" y="8"/>
                    <a:pt x="1148080" y="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81D0284E-EDF6-C045-A669-E329226CE8D7}"/>
                </a:ext>
              </a:extLst>
            </p:cNvPr>
            <p:cNvSpPr/>
            <p:nvPr/>
          </p:nvSpPr>
          <p:spPr>
            <a:xfrm>
              <a:off x="3971963" y="2143760"/>
              <a:ext cx="376517" cy="1351280"/>
            </a:xfrm>
            <a:custGeom>
              <a:avLst/>
              <a:gdLst>
                <a:gd name="connsiteX0" fmla="*/ 10757 w 376517"/>
                <a:gd name="connsiteY0" fmla="*/ 0 h 1351280"/>
                <a:gd name="connsiteX1" fmla="*/ 10757 w 376517"/>
                <a:gd name="connsiteY1" fmla="*/ 213360 h 1351280"/>
                <a:gd name="connsiteX2" fmla="*/ 41237 w 376517"/>
                <a:gd name="connsiteY2" fmla="*/ 528320 h 1351280"/>
                <a:gd name="connsiteX3" fmla="*/ 51397 w 376517"/>
                <a:gd name="connsiteY3" fmla="*/ 579120 h 1351280"/>
                <a:gd name="connsiteX4" fmla="*/ 71717 w 376517"/>
                <a:gd name="connsiteY4" fmla="*/ 640080 h 1351280"/>
                <a:gd name="connsiteX5" fmla="*/ 92037 w 376517"/>
                <a:gd name="connsiteY5" fmla="*/ 782320 h 1351280"/>
                <a:gd name="connsiteX6" fmla="*/ 122517 w 376517"/>
                <a:gd name="connsiteY6" fmla="*/ 894080 h 1351280"/>
                <a:gd name="connsiteX7" fmla="*/ 142837 w 376517"/>
                <a:gd name="connsiteY7" fmla="*/ 985520 h 1351280"/>
                <a:gd name="connsiteX8" fmla="*/ 193637 w 376517"/>
                <a:gd name="connsiteY8" fmla="*/ 1046480 h 1351280"/>
                <a:gd name="connsiteX9" fmla="*/ 234277 w 376517"/>
                <a:gd name="connsiteY9" fmla="*/ 1107440 h 1351280"/>
                <a:gd name="connsiteX10" fmla="*/ 264757 w 376517"/>
                <a:gd name="connsiteY10" fmla="*/ 1168400 h 1351280"/>
                <a:gd name="connsiteX11" fmla="*/ 285077 w 376517"/>
                <a:gd name="connsiteY11" fmla="*/ 1209040 h 1351280"/>
                <a:gd name="connsiteX12" fmla="*/ 305397 w 376517"/>
                <a:gd name="connsiteY12" fmla="*/ 1239520 h 1351280"/>
                <a:gd name="connsiteX13" fmla="*/ 315557 w 376517"/>
                <a:gd name="connsiteY13" fmla="*/ 1270000 h 1351280"/>
                <a:gd name="connsiteX14" fmla="*/ 376517 w 376517"/>
                <a:gd name="connsiteY14" fmla="*/ 135128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517" h="1351280">
                  <a:moveTo>
                    <a:pt x="10757" y="0"/>
                  </a:moveTo>
                  <a:cubicBezTo>
                    <a:pt x="-6524" y="120966"/>
                    <a:pt x="-318" y="41696"/>
                    <a:pt x="10757" y="213360"/>
                  </a:cubicBezTo>
                  <a:cubicBezTo>
                    <a:pt x="19051" y="341921"/>
                    <a:pt x="16646" y="405364"/>
                    <a:pt x="41237" y="528320"/>
                  </a:cubicBezTo>
                  <a:cubicBezTo>
                    <a:pt x="44624" y="545253"/>
                    <a:pt x="46853" y="562460"/>
                    <a:pt x="51397" y="579120"/>
                  </a:cubicBezTo>
                  <a:cubicBezTo>
                    <a:pt x="57033" y="599784"/>
                    <a:pt x="64944" y="619760"/>
                    <a:pt x="71717" y="640080"/>
                  </a:cubicBezTo>
                  <a:cubicBezTo>
                    <a:pt x="78039" y="696979"/>
                    <a:pt x="79097" y="730562"/>
                    <a:pt x="92037" y="782320"/>
                  </a:cubicBezTo>
                  <a:cubicBezTo>
                    <a:pt x="111851" y="861578"/>
                    <a:pt x="108836" y="832516"/>
                    <a:pt x="122517" y="894080"/>
                  </a:cubicBezTo>
                  <a:cubicBezTo>
                    <a:pt x="124743" y="904095"/>
                    <a:pt x="137119" y="972178"/>
                    <a:pt x="142837" y="985520"/>
                  </a:cubicBezTo>
                  <a:cubicBezTo>
                    <a:pt x="157689" y="1020175"/>
                    <a:pt x="170335" y="1016520"/>
                    <a:pt x="193637" y="1046480"/>
                  </a:cubicBezTo>
                  <a:cubicBezTo>
                    <a:pt x="208630" y="1065757"/>
                    <a:pt x="226554" y="1084272"/>
                    <a:pt x="234277" y="1107440"/>
                  </a:cubicBezTo>
                  <a:cubicBezTo>
                    <a:pt x="252905" y="1163323"/>
                    <a:pt x="233244" y="1113253"/>
                    <a:pt x="264757" y="1168400"/>
                  </a:cubicBezTo>
                  <a:cubicBezTo>
                    <a:pt x="272271" y="1181550"/>
                    <a:pt x="277563" y="1195890"/>
                    <a:pt x="285077" y="1209040"/>
                  </a:cubicBezTo>
                  <a:cubicBezTo>
                    <a:pt x="291135" y="1219642"/>
                    <a:pt x="299936" y="1228598"/>
                    <a:pt x="305397" y="1239520"/>
                  </a:cubicBezTo>
                  <a:cubicBezTo>
                    <a:pt x="310186" y="1249099"/>
                    <a:pt x="310356" y="1260638"/>
                    <a:pt x="315557" y="1270000"/>
                  </a:cubicBezTo>
                  <a:cubicBezTo>
                    <a:pt x="344278" y="1321698"/>
                    <a:pt x="345687" y="1320450"/>
                    <a:pt x="376517" y="13512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A450BDA2-9D3F-CD4C-B7DF-E67A29825C77}"/>
                </a:ext>
              </a:extLst>
            </p:cNvPr>
            <p:cNvSpPr/>
            <p:nvPr/>
          </p:nvSpPr>
          <p:spPr>
            <a:xfrm>
              <a:off x="3637280" y="2753360"/>
              <a:ext cx="1198880" cy="883920"/>
            </a:xfrm>
            <a:custGeom>
              <a:avLst/>
              <a:gdLst>
                <a:gd name="connsiteX0" fmla="*/ 1117600 w 1198880"/>
                <a:gd name="connsiteY0" fmla="*/ 0 h 883920"/>
                <a:gd name="connsiteX1" fmla="*/ 1046480 w 1198880"/>
                <a:gd name="connsiteY1" fmla="*/ 132080 h 883920"/>
                <a:gd name="connsiteX2" fmla="*/ 1016000 w 1198880"/>
                <a:gd name="connsiteY2" fmla="*/ 172720 h 883920"/>
                <a:gd name="connsiteX3" fmla="*/ 985520 w 1198880"/>
                <a:gd name="connsiteY3" fmla="*/ 203200 h 883920"/>
                <a:gd name="connsiteX4" fmla="*/ 914400 w 1198880"/>
                <a:gd name="connsiteY4" fmla="*/ 304800 h 883920"/>
                <a:gd name="connsiteX5" fmla="*/ 822960 w 1198880"/>
                <a:gd name="connsiteY5" fmla="*/ 386080 h 883920"/>
                <a:gd name="connsiteX6" fmla="*/ 802640 w 1198880"/>
                <a:gd name="connsiteY6" fmla="*/ 416560 h 883920"/>
                <a:gd name="connsiteX7" fmla="*/ 711200 w 1198880"/>
                <a:gd name="connsiteY7" fmla="*/ 487680 h 883920"/>
                <a:gd name="connsiteX8" fmla="*/ 650240 w 1198880"/>
                <a:gd name="connsiteY8" fmla="*/ 538480 h 883920"/>
                <a:gd name="connsiteX9" fmla="*/ 568960 w 1198880"/>
                <a:gd name="connsiteY9" fmla="*/ 599440 h 883920"/>
                <a:gd name="connsiteX10" fmla="*/ 467360 w 1198880"/>
                <a:gd name="connsiteY10" fmla="*/ 650240 h 883920"/>
                <a:gd name="connsiteX11" fmla="*/ 436880 w 1198880"/>
                <a:gd name="connsiteY11" fmla="*/ 670560 h 883920"/>
                <a:gd name="connsiteX12" fmla="*/ 396240 w 1198880"/>
                <a:gd name="connsiteY12" fmla="*/ 680720 h 883920"/>
                <a:gd name="connsiteX13" fmla="*/ 254000 w 1198880"/>
                <a:gd name="connsiteY13" fmla="*/ 701040 h 883920"/>
                <a:gd name="connsiteX14" fmla="*/ 121920 w 1198880"/>
                <a:gd name="connsiteY14" fmla="*/ 690880 h 883920"/>
                <a:gd name="connsiteX15" fmla="*/ 81280 w 1198880"/>
                <a:gd name="connsiteY15" fmla="*/ 640080 h 883920"/>
                <a:gd name="connsiteX16" fmla="*/ 30480 w 1198880"/>
                <a:gd name="connsiteY16" fmla="*/ 568960 h 883920"/>
                <a:gd name="connsiteX17" fmla="*/ 0 w 1198880"/>
                <a:gd name="connsiteY17" fmla="*/ 467360 h 883920"/>
                <a:gd name="connsiteX18" fmla="*/ 20320 w 1198880"/>
                <a:gd name="connsiteY18" fmla="*/ 325120 h 883920"/>
                <a:gd name="connsiteX19" fmla="*/ 40640 w 1198880"/>
                <a:gd name="connsiteY19" fmla="*/ 294640 h 883920"/>
                <a:gd name="connsiteX20" fmla="*/ 101600 w 1198880"/>
                <a:gd name="connsiteY20" fmla="*/ 254000 h 883920"/>
                <a:gd name="connsiteX21" fmla="*/ 233680 w 1198880"/>
                <a:gd name="connsiteY21" fmla="*/ 223520 h 883920"/>
                <a:gd name="connsiteX22" fmla="*/ 314960 w 1198880"/>
                <a:gd name="connsiteY22" fmla="*/ 213360 h 883920"/>
                <a:gd name="connsiteX23" fmla="*/ 365760 w 1198880"/>
                <a:gd name="connsiteY23" fmla="*/ 203200 h 883920"/>
                <a:gd name="connsiteX24" fmla="*/ 396240 w 1198880"/>
                <a:gd name="connsiteY24" fmla="*/ 193040 h 883920"/>
                <a:gd name="connsiteX25" fmla="*/ 528320 w 1198880"/>
                <a:gd name="connsiteY25" fmla="*/ 172720 h 883920"/>
                <a:gd name="connsiteX26" fmla="*/ 558800 w 1198880"/>
                <a:gd name="connsiteY26" fmla="*/ 162560 h 883920"/>
                <a:gd name="connsiteX27" fmla="*/ 660400 w 1198880"/>
                <a:gd name="connsiteY27" fmla="*/ 152400 h 883920"/>
                <a:gd name="connsiteX28" fmla="*/ 843280 w 1198880"/>
                <a:gd name="connsiteY28" fmla="*/ 162560 h 883920"/>
                <a:gd name="connsiteX29" fmla="*/ 944880 w 1198880"/>
                <a:gd name="connsiteY29" fmla="*/ 203200 h 883920"/>
                <a:gd name="connsiteX30" fmla="*/ 1046480 w 1198880"/>
                <a:gd name="connsiteY30" fmla="*/ 274320 h 883920"/>
                <a:gd name="connsiteX31" fmla="*/ 1107440 w 1198880"/>
                <a:gd name="connsiteY31" fmla="*/ 314960 h 883920"/>
                <a:gd name="connsiteX32" fmla="*/ 1168400 w 1198880"/>
                <a:gd name="connsiteY32" fmla="*/ 426720 h 883920"/>
                <a:gd name="connsiteX33" fmla="*/ 1178560 w 1198880"/>
                <a:gd name="connsiteY33" fmla="*/ 467360 h 883920"/>
                <a:gd name="connsiteX34" fmla="*/ 1198880 w 1198880"/>
                <a:gd name="connsiteY34" fmla="*/ 528320 h 883920"/>
                <a:gd name="connsiteX35" fmla="*/ 1188720 w 1198880"/>
                <a:gd name="connsiteY35" fmla="*/ 670560 h 883920"/>
                <a:gd name="connsiteX36" fmla="*/ 1158240 w 1198880"/>
                <a:gd name="connsiteY36" fmla="*/ 772160 h 883920"/>
                <a:gd name="connsiteX37" fmla="*/ 1148080 w 1198880"/>
                <a:gd name="connsiteY37" fmla="*/ 812800 h 883920"/>
                <a:gd name="connsiteX38" fmla="*/ 1127760 w 1198880"/>
                <a:gd name="connsiteY38" fmla="*/ 843280 h 883920"/>
                <a:gd name="connsiteX39" fmla="*/ 1107440 w 1198880"/>
                <a:gd name="connsiteY39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98880" h="883920">
                  <a:moveTo>
                    <a:pt x="1117600" y="0"/>
                  </a:moveTo>
                  <a:cubicBezTo>
                    <a:pt x="1091682" y="51836"/>
                    <a:pt x="1077190" y="86015"/>
                    <a:pt x="1046480" y="132080"/>
                  </a:cubicBezTo>
                  <a:cubicBezTo>
                    <a:pt x="1037087" y="146169"/>
                    <a:pt x="1027020" y="159863"/>
                    <a:pt x="1016000" y="172720"/>
                  </a:cubicBezTo>
                  <a:cubicBezTo>
                    <a:pt x="1006649" y="183629"/>
                    <a:pt x="993871" y="191508"/>
                    <a:pt x="985520" y="203200"/>
                  </a:cubicBezTo>
                  <a:cubicBezTo>
                    <a:pt x="897258" y="326767"/>
                    <a:pt x="1072893" y="128697"/>
                    <a:pt x="914400" y="304800"/>
                  </a:cubicBezTo>
                  <a:cubicBezTo>
                    <a:pt x="809828" y="420991"/>
                    <a:pt x="943729" y="265311"/>
                    <a:pt x="822960" y="386080"/>
                  </a:cubicBezTo>
                  <a:cubicBezTo>
                    <a:pt x="814326" y="394714"/>
                    <a:pt x="811675" y="408346"/>
                    <a:pt x="802640" y="416560"/>
                  </a:cubicBezTo>
                  <a:cubicBezTo>
                    <a:pt x="774068" y="442535"/>
                    <a:pt x="738504" y="460376"/>
                    <a:pt x="711200" y="487680"/>
                  </a:cubicBezTo>
                  <a:cubicBezTo>
                    <a:pt x="660989" y="537891"/>
                    <a:pt x="702105" y="500760"/>
                    <a:pt x="650240" y="538480"/>
                  </a:cubicBezTo>
                  <a:cubicBezTo>
                    <a:pt x="622851" y="558399"/>
                    <a:pt x="599251" y="584294"/>
                    <a:pt x="568960" y="599440"/>
                  </a:cubicBezTo>
                  <a:cubicBezTo>
                    <a:pt x="535093" y="616373"/>
                    <a:pt x="498865" y="629237"/>
                    <a:pt x="467360" y="650240"/>
                  </a:cubicBezTo>
                  <a:cubicBezTo>
                    <a:pt x="457200" y="657013"/>
                    <a:pt x="448103" y="665750"/>
                    <a:pt x="436880" y="670560"/>
                  </a:cubicBezTo>
                  <a:cubicBezTo>
                    <a:pt x="424045" y="676061"/>
                    <a:pt x="409666" y="676884"/>
                    <a:pt x="396240" y="680720"/>
                  </a:cubicBezTo>
                  <a:cubicBezTo>
                    <a:pt x="314147" y="704175"/>
                    <a:pt x="432749" y="684790"/>
                    <a:pt x="254000" y="701040"/>
                  </a:cubicBezTo>
                  <a:cubicBezTo>
                    <a:pt x="209973" y="697653"/>
                    <a:pt x="165320" y="699018"/>
                    <a:pt x="121920" y="690880"/>
                  </a:cubicBezTo>
                  <a:cubicBezTo>
                    <a:pt x="81819" y="683361"/>
                    <a:pt x="95924" y="665707"/>
                    <a:pt x="81280" y="640080"/>
                  </a:cubicBezTo>
                  <a:cubicBezTo>
                    <a:pt x="73775" y="626946"/>
                    <a:pt x="38342" y="586650"/>
                    <a:pt x="30480" y="568960"/>
                  </a:cubicBezTo>
                  <a:cubicBezTo>
                    <a:pt x="16345" y="537157"/>
                    <a:pt x="8444" y="501136"/>
                    <a:pt x="0" y="467360"/>
                  </a:cubicBezTo>
                  <a:cubicBezTo>
                    <a:pt x="2596" y="438807"/>
                    <a:pt x="774" y="364212"/>
                    <a:pt x="20320" y="325120"/>
                  </a:cubicBezTo>
                  <a:cubicBezTo>
                    <a:pt x="25781" y="314198"/>
                    <a:pt x="31450" y="302681"/>
                    <a:pt x="40640" y="294640"/>
                  </a:cubicBezTo>
                  <a:cubicBezTo>
                    <a:pt x="59019" y="278558"/>
                    <a:pt x="78432" y="261723"/>
                    <a:pt x="101600" y="254000"/>
                  </a:cubicBezTo>
                  <a:cubicBezTo>
                    <a:pt x="152331" y="237090"/>
                    <a:pt x="161935" y="232488"/>
                    <a:pt x="233680" y="223520"/>
                  </a:cubicBezTo>
                  <a:cubicBezTo>
                    <a:pt x="260773" y="220133"/>
                    <a:pt x="287973" y="217512"/>
                    <a:pt x="314960" y="213360"/>
                  </a:cubicBezTo>
                  <a:cubicBezTo>
                    <a:pt x="332028" y="210734"/>
                    <a:pt x="349007" y="207388"/>
                    <a:pt x="365760" y="203200"/>
                  </a:cubicBezTo>
                  <a:cubicBezTo>
                    <a:pt x="376150" y="200603"/>
                    <a:pt x="385738" y="195140"/>
                    <a:pt x="396240" y="193040"/>
                  </a:cubicBezTo>
                  <a:cubicBezTo>
                    <a:pt x="477263" y="176835"/>
                    <a:pt x="452763" y="189511"/>
                    <a:pt x="528320" y="172720"/>
                  </a:cubicBezTo>
                  <a:cubicBezTo>
                    <a:pt x="538775" y="170397"/>
                    <a:pt x="548215" y="164188"/>
                    <a:pt x="558800" y="162560"/>
                  </a:cubicBezTo>
                  <a:cubicBezTo>
                    <a:pt x="592440" y="157385"/>
                    <a:pt x="626533" y="155787"/>
                    <a:pt x="660400" y="152400"/>
                  </a:cubicBezTo>
                  <a:cubicBezTo>
                    <a:pt x="721360" y="155787"/>
                    <a:pt x="782697" y="154987"/>
                    <a:pt x="843280" y="162560"/>
                  </a:cubicBezTo>
                  <a:cubicBezTo>
                    <a:pt x="871247" y="166056"/>
                    <a:pt x="918571" y="188584"/>
                    <a:pt x="944880" y="203200"/>
                  </a:cubicBezTo>
                  <a:cubicBezTo>
                    <a:pt x="1021854" y="245963"/>
                    <a:pt x="971937" y="220107"/>
                    <a:pt x="1046480" y="274320"/>
                  </a:cubicBezTo>
                  <a:cubicBezTo>
                    <a:pt x="1066231" y="288684"/>
                    <a:pt x="1107440" y="314960"/>
                    <a:pt x="1107440" y="314960"/>
                  </a:cubicBezTo>
                  <a:cubicBezTo>
                    <a:pt x="1153541" y="407162"/>
                    <a:pt x="1131277" y="371036"/>
                    <a:pt x="1168400" y="426720"/>
                  </a:cubicBezTo>
                  <a:cubicBezTo>
                    <a:pt x="1171787" y="440267"/>
                    <a:pt x="1174548" y="453985"/>
                    <a:pt x="1178560" y="467360"/>
                  </a:cubicBezTo>
                  <a:cubicBezTo>
                    <a:pt x="1184715" y="487876"/>
                    <a:pt x="1198880" y="528320"/>
                    <a:pt x="1198880" y="528320"/>
                  </a:cubicBezTo>
                  <a:cubicBezTo>
                    <a:pt x="1195493" y="575733"/>
                    <a:pt x="1193969" y="623317"/>
                    <a:pt x="1188720" y="670560"/>
                  </a:cubicBezTo>
                  <a:cubicBezTo>
                    <a:pt x="1185495" y="699586"/>
                    <a:pt x="1164369" y="747642"/>
                    <a:pt x="1158240" y="772160"/>
                  </a:cubicBezTo>
                  <a:cubicBezTo>
                    <a:pt x="1154853" y="785707"/>
                    <a:pt x="1153581" y="799965"/>
                    <a:pt x="1148080" y="812800"/>
                  </a:cubicBezTo>
                  <a:cubicBezTo>
                    <a:pt x="1143270" y="824023"/>
                    <a:pt x="1133221" y="832358"/>
                    <a:pt x="1127760" y="843280"/>
                  </a:cubicBezTo>
                  <a:cubicBezTo>
                    <a:pt x="1104411" y="889978"/>
                    <a:pt x="1130394" y="860966"/>
                    <a:pt x="1107440" y="88392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FEA150-669B-6E4F-8D90-C3C31CE8EB38}"/>
              </a:ext>
            </a:extLst>
          </p:cNvPr>
          <p:cNvSpPr txBox="1"/>
          <p:nvPr/>
        </p:nvSpPr>
        <p:spPr>
          <a:xfrm>
            <a:off x="152400" y="42570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ある文字の持つ</a:t>
            </a:r>
            <a:endParaRPr lang="en-US" altLang="ja-JP" sz="1600"/>
          </a:p>
          <a:p>
            <a:r>
              <a:rPr kumimoji="1" lang="ja-JP" altLang="en-US" sz="1600"/>
              <a:t>共通的な特徴</a:t>
            </a:r>
            <a:r>
              <a:rPr kumimoji="1" lang="en-US" altLang="ja-JP" sz="1600"/>
              <a:t>(</a:t>
            </a:r>
            <a:r>
              <a:rPr kumimoji="1" lang="ja-JP" altLang="en-US" sz="1600"/>
              <a:t>イデア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4527F1-84E2-2145-AE47-CA369F0A0766}"/>
              </a:ext>
            </a:extLst>
          </p:cNvPr>
          <p:cNvSpPr txBox="1"/>
          <p:nvPr/>
        </p:nvSpPr>
        <p:spPr>
          <a:xfrm>
            <a:off x="2387600" y="1270000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文字コード</a:t>
            </a:r>
            <a:endParaRPr lang="en-US" altLang="ja-JP" sz="2000"/>
          </a:p>
          <a:p>
            <a:r>
              <a:rPr kumimoji="1" lang="en-US" altLang="ja-JP" sz="2000"/>
              <a:t>(</a:t>
            </a:r>
            <a:r>
              <a:rPr kumimoji="1" lang="ja-JP" altLang="en-US" sz="2000"/>
              <a:t>コードポイント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51B246-20C1-3C4C-93D6-20BD7D648DE0}"/>
              </a:ext>
            </a:extLst>
          </p:cNvPr>
          <p:cNvSpPr txBox="1"/>
          <p:nvPr/>
        </p:nvSpPr>
        <p:spPr>
          <a:xfrm>
            <a:off x="2458720" y="266192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U+3042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34D4A-A38A-E64E-85C5-19AFDAF0BFC6}"/>
              </a:ext>
            </a:extLst>
          </p:cNvPr>
          <p:cNvSpPr txBox="1"/>
          <p:nvPr/>
        </p:nvSpPr>
        <p:spPr>
          <a:xfrm>
            <a:off x="4815840" y="12700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符号化方法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例</a:t>
            </a:r>
            <a:r>
              <a:rPr lang="en-US" altLang="ja-JP" sz="2000"/>
              <a:t>: UTF-8)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81C2B4-7323-D249-A8D7-537C2BC936F8}"/>
              </a:ext>
            </a:extLst>
          </p:cNvPr>
          <p:cNvSpPr txBox="1"/>
          <p:nvPr/>
        </p:nvSpPr>
        <p:spPr>
          <a:xfrm>
            <a:off x="4937760" y="246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11100011</a:t>
            </a:r>
          </a:p>
          <a:p>
            <a:r>
              <a:rPr lang="en-US" altLang="ja-JP" sz="2400"/>
              <a:t>10000001</a:t>
            </a:r>
          </a:p>
          <a:p>
            <a:r>
              <a:rPr kumimoji="1" lang="en-US" altLang="ja-JP" sz="2400"/>
              <a:t>10000010</a:t>
            </a:r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3B6FA5-2A90-7140-8AF0-53DBE3A8C8E6}"/>
              </a:ext>
            </a:extLst>
          </p:cNvPr>
          <p:cNvSpPr txBox="1"/>
          <p:nvPr/>
        </p:nvSpPr>
        <p:spPr>
          <a:xfrm>
            <a:off x="6878320" y="245872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>
                <a:latin typeface="MS Gothic" panose="020B0609070205080204" pitchFamily="49" charset="-128"/>
                <a:ea typeface="MS Gothic" panose="020B0609070205080204" pitchFamily="49" charset="-128"/>
              </a:rPr>
              <a:t>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CDDF8D-994E-FC43-A942-A46D6410D349}"/>
              </a:ext>
            </a:extLst>
          </p:cNvPr>
          <p:cNvSpPr txBox="1"/>
          <p:nvPr/>
        </p:nvSpPr>
        <p:spPr>
          <a:xfrm>
            <a:off x="7933412" y="237744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>
                <a:latin typeface="YuKyokasho Medium" panose="02000500000000000000" pitchFamily="2" charset="-128"/>
                <a:ea typeface="YuKyokasho Medium" panose="02000500000000000000" pitchFamily="2" charset="-128"/>
              </a:rPr>
              <a:t>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5B6467-8DAD-3B46-BD9B-05BC9CFE9AB2}"/>
              </a:ext>
            </a:extLst>
          </p:cNvPr>
          <p:cNvSpPr txBox="1"/>
          <p:nvPr/>
        </p:nvSpPr>
        <p:spPr>
          <a:xfrm>
            <a:off x="6965190" y="2428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MS </a:t>
            </a:r>
            <a:r>
              <a:rPr kumimoji="1" lang="ja-JP" altLang="en-US" sz="1200"/>
              <a:t>ゴシック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85B86B-9A1C-5747-A29F-1512C9B4A4DD}"/>
              </a:ext>
            </a:extLst>
          </p:cNvPr>
          <p:cNvSpPr txBox="1"/>
          <p:nvPr/>
        </p:nvSpPr>
        <p:spPr>
          <a:xfrm>
            <a:off x="589280" y="1270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字体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3851E4-6925-8248-B123-379488DE03E1}"/>
              </a:ext>
            </a:extLst>
          </p:cNvPr>
          <p:cNvSpPr txBox="1"/>
          <p:nvPr/>
        </p:nvSpPr>
        <p:spPr>
          <a:xfrm>
            <a:off x="247904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文字に振られた</a:t>
            </a:r>
            <a:endParaRPr lang="en-US" altLang="ja-JP" sz="1600"/>
          </a:p>
          <a:p>
            <a:r>
              <a:rPr kumimoji="1" lang="ja-JP" altLang="en-US" sz="1600"/>
              <a:t>識別番号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8935B3-8F7D-A14C-B27C-C5406A290F35}"/>
              </a:ext>
            </a:extLst>
          </p:cNvPr>
          <p:cNvSpPr txBox="1"/>
          <p:nvPr/>
        </p:nvSpPr>
        <p:spPr>
          <a:xfrm>
            <a:off x="4927600" y="42570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メモリ上での</a:t>
            </a:r>
            <a:endParaRPr lang="en-US" altLang="ja-JP" sz="1600"/>
          </a:p>
          <a:p>
            <a:r>
              <a:rPr kumimoji="1" lang="ja-JP" altLang="en-US" sz="1600"/>
              <a:t>表現方法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60A050-90AD-B845-AD52-83BB179C9445}"/>
              </a:ext>
            </a:extLst>
          </p:cNvPr>
          <p:cNvSpPr txBox="1"/>
          <p:nvPr/>
        </p:nvSpPr>
        <p:spPr>
          <a:xfrm>
            <a:off x="8028692" y="24282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遊教科書体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5065CA-F6BD-F547-BE7C-3056C6B5FA46}"/>
              </a:ext>
            </a:extLst>
          </p:cNvPr>
          <p:cNvSpPr txBox="1"/>
          <p:nvPr/>
        </p:nvSpPr>
        <p:spPr>
          <a:xfrm>
            <a:off x="7193280" y="1270000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字形</a:t>
            </a:r>
            <a:endParaRPr lang="en-US" altLang="ja-JP" sz="2000"/>
          </a:p>
          <a:p>
            <a:pPr algn="ctr"/>
            <a:r>
              <a:rPr kumimoji="1" lang="en-US" altLang="ja-JP" sz="2000"/>
              <a:t>(</a:t>
            </a:r>
            <a:r>
              <a:rPr kumimoji="1" lang="ja-JP" altLang="en-US" sz="2000"/>
              <a:t>フォント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C814B3-DA64-5342-89C7-0E77206D58CD}"/>
              </a:ext>
            </a:extLst>
          </p:cNvPr>
          <p:cNvSpPr txBox="1"/>
          <p:nvPr/>
        </p:nvSpPr>
        <p:spPr>
          <a:xfrm>
            <a:off x="732536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画面に表示する</a:t>
            </a:r>
            <a:endParaRPr lang="en-US" altLang="ja-JP" sz="1600"/>
          </a:p>
          <a:p>
            <a:r>
              <a:rPr kumimoji="1" lang="ja-JP" altLang="en-US" sz="1600"/>
              <a:t>「字の形」</a:t>
            </a: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36440BF7-F3BB-9E42-9B50-D8EF33E3E05B}"/>
              </a:ext>
            </a:extLst>
          </p:cNvPr>
          <p:cNvSpPr/>
          <p:nvPr/>
        </p:nvSpPr>
        <p:spPr>
          <a:xfrm>
            <a:off x="195072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BC211DB8-8D3B-D348-82DB-CFB3CE39C12D}"/>
              </a:ext>
            </a:extLst>
          </p:cNvPr>
          <p:cNvSpPr/>
          <p:nvPr/>
        </p:nvSpPr>
        <p:spPr>
          <a:xfrm>
            <a:off x="436880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47758CEE-9C42-684C-BFFF-4CA114E1256C}"/>
              </a:ext>
            </a:extLst>
          </p:cNvPr>
          <p:cNvSpPr/>
          <p:nvPr/>
        </p:nvSpPr>
        <p:spPr>
          <a:xfrm>
            <a:off x="644144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861815-EC00-6D46-8123-DBA436F4A98A}"/>
              </a:ext>
            </a:extLst>
          </p:cNvPr>
          <p:cNvSpPr txBox="1"/>
          <p:nvPr/>
        </p:nvSpPr>
        <p:spPr>
          <a:xfrm>
            <a:off x="2262024" y="159048"/>
            <a:ext cx="445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</a:t>
            </a:r>
            <a:r>
              <a:rPr kumimoji="1" lang="en-US" altLang="ja-JP" sz="2800"/>
              <a:t>1</a:t>
            </a:r>
            <a:r>
              <a:rPr kumimoji="1" lang="ja-JP" altLang="en-US" sz="2800"/>
              <a:t>」という文字列を</a:t>
            </a:r>
            <a:r>
              <a:rPr kumimoji="1" lang="en-US" altLang="ja-JP" sz="2800"/>
              <a:t>……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3C41E9-B983-C54A-855A-C4E3C8713880}"/>
              </a:ext>
            </a:extLst>
          </p:cNvPr>
          <p:cNvSpPr txBox="1"/>
          <p:nvPr/>
        </p:nvSpPr>
        <p:spPr>
          <a:xfrm>
            <a:off x="251520" y="1340768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シフト</a:t>
            </a:r>
            <a:r>
              <a:rPr kumimoji="1" lang="en-US" altLang="ja-JP"/>
              <a:t>JIS</a:t>
            </a:r>
            <a:r>
              <a:rPr kumimoji="1" lang="ja-JP" altLang="en-US"/>
              <a:t>で表す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A01C1E-5E8B-324A-B141-6985F35B0329}"/>
              </a:ext>
            </a:extLst>
          </p:cNvPr>
          <p:cNvSpPr txBox="1"/>
          <p:nvPr/>
        </p:nvSpPr>
        <p:spPr>
          <a:xfrm>
            <a:off x="3275856" y="1340768"/>
            <a:ext cx="1523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EUC-JP</a:t>
            </a:r>
            <a:r>
              <a:rPr kumimoji="1" lang="ja-JP" altLang="en-US"/>
              <a:t>で表す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DAA969-0CCA-8543-8F1F-4840A0508073}"/>
              </a:ext>
            </a:extLst>
          </p:cNvPr>
          <p:cNvSpPr txBox="1"/>
          <p:nvPr/>
        </p:nvSpPr>
        <p:spPr>
          <a:xfrm>
            <a:off x="5912440" y="1319560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JIS</a:t>
            </a:r>
            <a:r>
              <a:rPr lang="ja-JP" altLang="en-US"/>
              <a:t>コードで表す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9BB24E-97A9-E64B-9616-27CB3CEE9B4F}"/>
              </a:ext>
            </a:extLst>
          </p:cNvPr>
          <p:cNvSpPr/>
          <p:nvPr/>
        </p:nvSpPr>
        <p:spPr>
          <a:xfrm>
            <a:off x="5913224" y="2111648"/>
            <a:ext cx="19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24:00100100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49:01001001</a:t>
            </a:r>
          </a:p>
          <a:p>
            <a:r>
              <a:rPr lang="en" altLang="ja-JP">
                <a:effectLst/>
                <a:latin typeface="Monaco" pitchFamily="2" charset="0"/>
              </a:rPr>
              <a:t>3d:00111101</a:t>
            </a:r>
          </a:p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28:00101000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658435-D4E1-F741-8229-F5FC5FFBA006}"/>
              </a:ext>
            </a:extLst>
          </p:cNvPr>
          <p:cNvSpPr/>
          <p:nvPr/>
        </p:nvSpPr>
        <p:spPr>
          <a:xfrm>
            <a:off x="323528" y="2276872"/>
            <a:ext cx="1853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95:10010101</a:t>
            </a:r>
          </a:p>
          <a:p>
            <a:r>
              <a:rPr lang="en" altLang="ja-JP">
                <a:effectLst/>
                <a:latin typeface="Monaco" pitchFamily="2" charset="0"/>
              </a:rPr>
              <a:t>5c:01011100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09A893-8873-CC42-8439-BE24E16FF748}"/>
              </a:ext>
            </a:extLst>
          </p:cNvPr>
          <p:cNvSpPr/>
          <p:nvPr/>
        </p:nvSpPr>
        <p:spPr>
          <a:xfrm>
            <a:off x="3020968" y="2297192"/>
            <a:ext cx="1781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c9:11001001</a:t>
            </a:r>
          </a:p>
          <a:p>
            <a:r>
              <a:rPr lang="en" altLang="ja-JP">
                <a:effectLst/>
                <a:latin typeface="Monaco" pitchFamily="2" charset="0"/>
              </a:rPr>
              <a:t>bd:10111101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673F10-E468-494E-8CBD-950F161F342F}"/>
              </a:ext>
            </a:extLst>
          </p:cNvPr>
          <p:cNvSpPr/>
          <p:nvPr/>
        </p:nvSpPr>
        <p:spPr>
          <a:xfrm>
            <a:off x="3494544" y="261570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20FEC9-E2CD-BB44-889D-A537BDCF8F27}"/>
              </a:ext>
            </a:extLst>
          </p:cNvPr>
          <p:cNvSpPr txBox="1"/>
          <p:nvPr/>
        </p:nvSpPr>
        <p:spPr>
          <a:xfrm>
            <a:off x="2815992" y="3429000"/>
            <a:ext cx="2751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kumimoji="1" lang="ja-JP" altLang="en-US"/>
              <a:t>が</a:t>
            </a:r>
            <a:endParaRPr kumimoji="1" lang="en-US" altLang="ja-JP"/>
          </a:p>
          <a:p>
            <a:r>
              <a:rPr lang="ja-JP" altLang="en-US"/>
              <a:t>現れない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最上位ビットが</a:t>
            </a:r>
            <a:r>
              <a:rPr kumimoji="1" lang="en-US" altLang="ja-JP"/>
              <a:t>1</a:t>
            </a:r>
            <a:r>
              <a:rPr kumimoji="1" lang="ja-JP" altLang="en-US"/>
              <a:t>になる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A09EFB-BE11-B04D-ABC1-5F4A1D6F6109}"/>
              </a:ext>
            </a:extLst>
          </p:cNvPr>
          <p:cNvSpPr/>
          <p:nvPr/>
        </p:nvSpPr>
        <p:spPr>
          <a:xfrm>
            <a:off x="786944" y="258522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E827C6-BFE3-A847-A28D-6A01A667C3E8}"/>
              </a:ext>
            </a:extLst>
          </p:cNvPr>
          <p:cNvSpPr txBox="1"/>
          <p:nvPr/>
        </p:nvSpPr>
        <p:spPr>
          <a:xfrm>
            <a:off x="179512" y="3429000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lang="ja-JP" altLang="en-US"/>
              <a:t>が</a:t>
            </a:r>
            <a:endParaRPr lang="en-US" altLang="ja-JP"/>
          </a:p>
          <a:p>
            <a:r>
              <a:rPr kumimoji="1" lang="ja-JP" altLang="en-US"/>
              <a:t>表れる</a:t>
            </a:r>
            <a:endParaRPr kumimoji="1" lang="en-US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B1E3F90-E3BB-1842-9045-88F8490F8E58}"/>
              </a:ext>
            </a:extLst>
          </p:cNvPr>
          <p:cNvSpPr/>
          <p:nvPr/>
        </p:nvSpPr>
        <p:spPr>
          <a:xfrm>
            <a:off x="6390640" y="2158504"/>
            <a:ext cx="162560" cy="250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0AB478-346A-0642-BA20-92AE615CA225}"/>
              </a:ext>
            </a:extLst>
          </p:cNvPr>
          <p:cNvSpPr txBox="1"/>
          <p:nvPr/>
        </p:nvSpPr>
        <p:spPr>
          <a:xfrm>
            <a:off x="5943600" y="489712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最上位ビットが</a:t>
            </a:r>
            <a:r>
              <a:rPr lang="ja-JP" altLang="en-US"/>
              <a:t>必ず</a:t>
            </a:r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A38C1CC6-2A7B-B14B-8BC0-7F3C14047F43}"/>
              </a:ext>
            </a:extLst>
          </p:cNvPr>
          <p:cNvSpPr/>
          <p:nvPr/>
        </p:nvSpPr>
        <p:spPr>
          <a:xfrm>
            <a:off x="7518400" y="2164080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88A9C3B-D1B4-7F42-8332-97CD2CDAA8F5}"/>
              </a:ext>
            </a:extLst>
          </p:cNvPr>
          <p:cNvSpPr/>
          <p:nvPr/>
        </p:nvSpPr>
        <p:spPr>
          <a:xfrm>
            <a:off x="7528560" y="300736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6E6A7F9C-6E42-DC45-A7FF-EF9E517AD663}"/>
              </a:ext>
            </a:extLst>
          </p:cNvPr>
          <p:cNvSpPr/>
          <p:nvPr/>
        </p:nvSpPr>
        <p:spPr>
          <a:xfrm>
            <a:off x="7518400" y="3515360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0229BBC-284B-CD41-82DC-34B0893F3FF6}"/>
              </a:ext>
            </a:extLst>
          </p:cNvPr>
          <p:cNvSpPr/>
          <p:nvPr/>
        </p:nvSpPr>
        <p:spPr>
          <a:xfrm>
            <a:off x="7528560" y="435864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3A3DB9-CC25-094B-BE9F-B870CEDA7DDF}"/>
              </a:ext>
            </a:extLst>
          </p:cNvPr>
          <p:cNvSpPr txBox="1"/>
          <p:nvPr/>
        </p:nvSpPr>
        <p:spPr>
          <a:xfrm>
            <a:off x="7731760" y="2418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漢字スタート</a:t>
            </a:r>
            <a:endParaRPr kumimoji="1"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26D03B-9625-7E4E-83CF-8E3ABBA752F7}"/>
              </a:ext>
            </a:extLst>
          </p:cNvPr>
          <p:cNvSpPr txBox="1"/>
          <p:nvPr/>
        </p:nvSpPr>
        <p:spPr>
          <a:xfrm>
            <a:off x="7711440" y="376936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ASCII</a:t>
            </a:r>
            <a:r>
              <a:rPr lang="ja-JP" altLang="en-US" sz="1400"/>
              <a:t>スタート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DCA688-A26C-0F47-BA8A-28CC017200B3}"/>
              </a:ext>
            </a:extLst>
          </p:cNvPr>
          <p:cNvSpPr txBox="1"/>
          <p:nvPr/>
        </p:nvSpPr>
        <p:spPr>
          <a:xfrm>
            <a:off x="7741920" y="31089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2CD31D-8931-D145-8069-DBB39F511451}"/>
              </a:ext>
            </a:extLst>
          </p:cNvPr>
          <p:cNvSpPr txBox="1"/>
          <p:nvPr/>
        </p:nvSpPr>
        <p:spPr>
          <a:xfrm>
            <a:off x="7711440" y="4338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77A161EF-F63C-3143-82BC-0B416338C3A9}"/>
              </a:ext>
            </a:extLst>
          </p:cNvPr>
          <p:cNvSpPr/>
          <p:nvPr/>
        </p:nvSpPr>
        <p:spPr>
          <a:xfrm>
            <a:off x="4632960" y="236728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265070-9D9F-BC4E-9E15-A8A8C7E99830}"/>
              </a:ext>
            </a:extLst>
          </p:cNvPr>
          <p:cNvSpPr txBox="1"/>
          <p:nvPr/>
        </p:nvSpPr>
        <p:spPr>
          <a:xfrm>
            <a:off x="4836160" y="24688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23E625E1-C00B-7447-BBFF-B9DAD7BD0E8A}"/>
              </a:ext>
            </a:extLst>
          </p:cNvPr>
          <p:cNvSpPr/>
          <p:nvPr/>
        </p:nvSpPr>
        <p:spPr>
          <a:xfrm>
            <a:off x="1950720" y="234696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9F17BD-2963-E34E-8908-DEA0660037A3}"/>
              </a:ext>
            </a:extLst>
          </p:cNvPr>
          <p:cNvSpPr txBox="1"/>
          <p:nvPr/>
        </p:nvSpPr>
        <p:spPr>
          <a:xfrm>
            <a:off x="2148840" y="2448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F3CC0726-D990-CD4D-BAEA-E701ACA01ACD}"/>
              </a:ext>
            </a:extLst>
          </p:cNvPr>
          <p:cNvSpPr/>
          <p:nvPr/>
        </p:nvSpPr>
        <p:spPr>
          <a:xfrm>
            <a:off x="4643120" y="288544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D016846-5D13-0D41-8BFB-89B355966FBC}"/>
              </a:ext>
            </a:extLst>
          </p:cNvPr>
          <p:cNvSpPr txBox="1"/>
          <p:nvPr/>
        </p:nvSpPr>
        <p:spPr>
          <a:xfrm>
            <a:off x="4880242" y="28651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27F9015-CD17-8A4A-ADED-3855A53EB321}"/>
              </a:ext>
            </a:extLst>
          </p:cNvPr>
          <p:cNvSpPr/>
          <p:nvPr/>
        </p:nvSpPr>
        <p:spPr>
          <a:xfrm>
            <a:off x="1950720" y="287528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03D9E0-FA69-BA43-A0C8-457B185BA2DC}"/>
              </a:ext>
            </a:extLst>
          </p:cNvPr>
          <p:cNvSpPr txBox="1"/>
          <p:nvPr/>
        </p:nvSpPr>
        <p:spPr>
          <a:xfrm>
            <a:off x="2192922" y="2854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D8FED7-DF95-AC40-87FB-391BF490102B}"/>
              </a:ext>
            </a:extLst>
          </p:cNvPr>
          <p:cNvSpPr/>
          <p:nvPr/>
        </p:nvSpPr>
        <p:spPr>
          <a:xfrm>
            <a:off x="256886" y="464641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latin typeface="Monaco" pitchFamily="2" charset="0"/>
              </a:rPr>
              <a:t>5c:01011100</a:t>
            </a:r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AF1378E7-552C-2B4D-AF20-0465BC958CA4}"/>
              </a:ext>
            </a:extLst>
          </p:cNvPr>
          <p:cNvSpPr/>
          <p:nvPr/>
        </p:nvSpPr>
        <p:spPr>
          <a:xfrm>
            <a:off x="1828800" y="470408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7B102AF-3639-DB41-9A36-E0067B0C2282}"/>
              </a:ext>
            </a:extLst>
          </p:cNvPr>
          <p:cNvSpPr txBox="1"/>
          <p:nvPr/>
        </p:nvSpPr>
        <p:spPr>
          <a:xfrm>
            <a:off x="2011680" y="4683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\</a:t>
            </a:r>
            <a:endParaRPr kumimoji="1" lang="ja-JP" altLang="en-US" sz="1400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E74CA0FC-82FB-904C-BE15-594E4B694F87}"/>
              </a:ext>
            </a:extLst>
          </p:cNvPr>
          <p:cNvSpPr/>
          <p:nvPr/>
        </p:nvSpPr>
        <p:spPr>
          <a:xfrm rot="2700000">
            <a:off x="5689600" y="7416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B3C85507-032B-D341-83FD-E2F86ED8EAAF}"/>
              </a:ext>
            </a:extLst>
          </p:cNvPr>
          <p:cNvSpPr/>
          <p:nvPr/>
        </p:nvSpPr>
        <p:spPr>
          <a:xfrm rot="5400000">
            <a:off x="3870960" y="7924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 rot="8100000">
            <a:off x="1940561" y="76200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966" y="1792150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AAAA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BBBB</a:t>
            </a:r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DDDD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5700" y="161883"/>
            <a:ext cx="533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UTF-8</a:t>
            </a:r>
            <a:r>
              <a:rPr lang="ja-JP" altLang="en-US" sz="3200" dirty="0"/>
              <a:t>における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バイト表現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519" y="1129914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連続する</a:t>
            </a:r>
            <a:r>
              <a:rPr lang="en-US" altLang="ja-JP" dirty="0"/>
              <a:t>1</a:t>
            </a:r>
            <a:r>
              <a:rPr lang="ja-JP" altLang="en-US" dirty="0"/>
              <a:t>がバイト数を表現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99446" y="2449295"/>
            <a:ext cx="554181" cy="997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519" y="3882354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lang="ja-JP" altLang="en-US" dirty="0"/>
              <a:t>バイト目以降の予約ビット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endCxn id="8" idx="2"/>
          </p:cNvCxnSpPr>
          <p:nvPr/>
        </p:nvCxnSpPr>
        <p:spPr>
          <a:xfrm flipH="1" flipV="1">
            <a:off x="976537" y="3446822"/>
            <a:ext cx="1" cy="43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99447" y="1876640"/>
            <a:ext cx="1099127" cy="443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75119" y="1470240"/>
            <a:ext cx="0" cy="40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かっこ 21"/>
          <p:cNvSpPr/>
          <p:nvPr/>
        </p:nvSpPr>
        <p:spPr>
          <a:xfrm>
            <a:off x="2909360" y="1969004"/>
            <a:ext cx="283905" cy="13854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89640" y="24846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データ部分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43405" y="987780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25159" y="1789068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8381" y="1770012"/>
            <a:ext cx="739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E3</a:t>
            </a:r>
            <a:endParaRPr kumimoji="1" lang="en-US" altLang="ja-JP" sz="3600" dirty="0">
              <a:solidFill>
                <a:srgbClr val="FF0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81</a:t>
            </a:r>
            <a:endParaRPr lang="en-US" altLang="ja-JP" sz="3600" dirty="0">
              <a:solidFill>
                <a:srgbClr val="FFC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82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03292" y="4251686"/>
            <a:ext cx="1293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</a:p>
          <a:p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</a:p>
          <a:p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43405" y="4251686"/>
            <a:ext cx="461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3</a:t>
            </a:r>
            <a:endParaRPr lang="en-US" altLang="ja-JP" sz="3600" dirty="0"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4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1519" y="5092448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r>
              <a:rPr kumimoji="1" lang="ja-JP" altLang="en-US" sz="2800" dirty="0"/>
              <a:t>のビット表現</a:t>
            </a:r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 rot="13500000">
            <a:off x="4250300" y="3706830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>
            <a:off x="4800085" y="2413190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5CCAFF-FE7A-F445-9C5C-6CEDD61E62E2}"/>
              </a:ext>
            </a:extLst>
          </p:cNvPr>
          <p:cNvSpPr txBox="1"/>
          <p:nvPr/>
        </p:nvSpPr>
        <p:spPr>
          <a:xfrm>
            <a:off x="355002" y="1032383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文字列の</a:t>
            </a:r>
            <a:r>
              <a:rPr kumimoji="1" lang="ja-JP" altLang="en-US" sz="3200" dirty="0">
                <a:solidFill>
                  <a:srgbClr val="FF0000"/>
                </a:solidFill>
              </a:rPr>
              <a:t>集合</a:t>
            </a:r>
            <a:r>
              <a:rPr kumimoji="1" lang="ja-JP" altLang="en-US" sz="3200" dirty="0"/>
              <a:t>を一つの文字列で表現する方法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B54A29-0930-0847-B026-5062BA2F3653}"/>
              </a:ext>
            </a:extLst>
          </p:cNvPr>
          <p:cNvSpPr txBox="1"/>
          <p:nvPr/>
        </p:nvSpPr>
        <p:spPr>
          <a:xfrm>
            <a:off x="539552" y="1844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正規表現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8C82E-C0FE-7747-94E9-E6AAF89183F0}"/>
              </a:ext>
            </a:extLst>
          </p:cNvPr>
          <p:cNvSpPr txBox="1"/>
          <p:nvPr/>
        </p:nvSpPr>
        <p:spPr>
          <a:xfrm>
            <a:off x="3081732" y="184482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正規表現が</a:t>
            </a:r>
            <a:r>
              <a:rPr kumimoji="1" lang="ja-JP" altLang="en-US" sz="2400" dirty="0" smtClean="0"/>
              <a:t>表す</a:t>
            </a:r>
            <a:r>
              <a:rPr lang="ja-JP" altLang="en-US" sz="2400" dirty="0" smtClean="0"/>
              <a:t>パターンを</a:t>
            </a:r>
            <a:r>
              <a:rPr lang="ja-JP" altLang="en-US" sz="2400" dirty="0"/>
              <a:t>持</a:t>
            </a:r>
            <a:r>
              <a:rPr lang="ja-JP" altLang="en-US" sz="2400" dirty="0" smtClean="0"/>
              <a:t>つ</a:t>
            </a:r>
            <a:r>
              <a:rPr kumimoji="1" lang="ja-JP" altLang="en-US" sz="2400" dirty="0" smtClean="0"/>
              <a:t>文字列</a:t>
            </a:r>
            <a:r>
              <a:rPr kumimoji="1" lang="ja-JP" altLang="en-US" sz="2400" dirty="0"/>
              <a:t>集合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314D23-8073-754E-8E42-53007D68F516}"/>
              </a:ext>
            </a:extLst>
          </p:cNvPr>
          <p:cNvSpPr txBox="1"/>
          <p:nvPr/>
        </p:nvSpPr>
        <p:spPr>
          <a:xfrm>
            <a:off x="827584" y="2348880"/>
            <a:ext cx="819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a.e</a:t>
            </a:r>
            <a:endParaRPr kumimoji="1" lang="ja-JP" altLang="en-US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3851920" y="2708920"/>
            <a:ext cx="936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aae</a:t>
            </a:r>
            <a:endParaRPr kumimoji="1" lang="ja-JP" altLang="en-US" sz="4400" dirty="0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93104E89-B9C3-C04C-A964-6A9CAD256FAB}"/>
              </a:ext>
            </a:extLst>
          </p:cNvPr>
          <p:cNvSpPr/>
          <p:nvPr/>
        </p:nvSpPr>
        <p:spPr>
          <a:xfrm>
            <a:off x="2483768" y="6237312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4268E-965B-2045-B463-329A9DD8C5AE}"/>
              </a:ext>
            </a:extLst>
          </p:cNvPr>
          <p:cNvSpPr txBox="1"/>
          <p:nvPr/>
        </p:nvSpPr>
        <p:spPr>
          <a:xfrm>
            <a:off x="3059832" y="61653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マッチする</a:t>
            </a:r>
          </a:p>
        </p:txBody>
      </p:sp>
      <p:sp>
        <p:nvSpPr>
          <p:cNvPr id="9" name="雲形吹き出し 8"/>
          <p:cNvSpPr/>
          <p:nvPr/>
        </p:nvSpPr>
        <p:spPr>
          <a:xfrm>
            <a:off x="3131840" y="2420888"/>
            <a:ext cx="5112568" cy="2448272"/>
          </a:xfrm>
          <a:prstGeom prst="cloudCallout">
            <a:avLst>
              <a:gd name="adj1" fmla="val -76295"/>
              <a:gd name="adj2" fmla="val -306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5004048" y="2564904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abe</a:t>
            </a:r>
            <a:endParaRPr kumimoji="1" lang="ja-JP" altLang="en-US" sz="4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314D23-8073-754E-8E42-53007D68F516}"/>
              </a:ext>
            </a:extLst>
          </p:cNvPr>
          <p:cNvSpPr txBox="1"/>
          <p:nvPr/>
        </p:nvSpPr>
        <p:spPr>
          <a:xfrm>
            <a:off x="3275856" y="4797152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ac</a:t>
            </a:r>
            <a:r>
              <a:rPr lang="en-US" altLang="ja-JP" sz="4400" dirty="0" smtClean="0">
                <a:solidFill>
                  <a:srgbClr val="FF0000"/>
                </a:solidFill>
              </a:rPr>
              <a:t>ade</a:t>
            </a:r>
            <a:r>
              <a:rPr lang="en-US" altLang="ja-JP" sz="4400" dirty="0" smtClean="0"/>
              <a:t>mic</a:t>
            </a:r>
            <a:endParaRPr kumimoji="1" lang="ja-JP" altLang="en-US" sz="4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6588224" y="2636912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ace</a:t>
            </a:r>
            <a:endParaRPr kumimoji="1" lang="ja-JP" altLang="en-US" sz="4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4139952" y="3573016"/>
            <a:ext cx="982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</a:rPr>
              <a:t>ade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5508104" y="3573016"/>
            <a:ext cx="966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aee</a:t>
            </a:r>
            <a:endParaRPr kumimoji="1" lang="ja-JP" altLang="en-US" sz="4400" dirty="0"/>
          </a:p>
        </p:txBody>
      </p:sp>
      <p:cxnSp>
        <p:nvCxnSpPr>
          <p:cNvPr id="15" name="直線矢印コネクタ 14"/>
          <p:cNvCxnSpPr>
            <a:stCxn id="13" idx="2"/>
          </p:cNvCxnSpPr>
          <p:nvPr/>
        </p:nvCxnSpPr>
        <p:spPr>
          <a:xfrm flipH="1">
            <a:off x="4355976" y="4342457"/>
            <a:ext cx="275457" cy="598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39552" y="5631631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文字列の一部に、正規表現が表す文字列集合の要素を発見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49601" y="26785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正規表現とは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29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9128" y="175492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正規表現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310174" y="3493714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.*bc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10174" y="4500478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xxxbc</a:t>
            </a:r>
          </a:p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xxxbc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20655" y="3493714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.?bc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47164" y="3493713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.+bc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20655" y="4552067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effectLst/>
                <a:latin typeface="Consolas" panose="020B0609020204030204" pitchFamily="49" charset="0"/>
              </a:rPr>
              <a:t>xx</a:t>
            </a:r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xbc</a:t>
            </a:r>
          </a:p>
          <a:p>
            <a:r>
              <a:rPr lang="en-US" altLang="ja-JP" sz="3600" dirty="0">
                <a:latin typeface="Consolas" panose="020B0609020204030204" pitchFamily="49" charset="0"/>
              </a:rPr>
              <a:t>xx</a:t>
            </a:r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747164" y="4552067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xxxbc</a:t>
            </a:r>
          </a:p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xxxbc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59795" y="772603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7735" y="925191"/>
            <a:ext cx="3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どんな文字にもマッチ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359795" y="1266346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0" dirty="0">
                <a:effectLst/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7735" y="1418934"/>
            <a:ext cx="584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直前のパターンの</a:t>
            </a:r>
            <a:r>
              <a:rPr lang="en-US" altLang="ja-JP" sz="2400" dirty="0"/>
              <a:t>0</a:t>
            </a:r>
            <a:r>
              <a:rPr lang="ja-JP" altLang="en-US" sz="2400" dirty="0"/>
              <a:t>回以上の繰り返し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359795" y="179216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?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97735" y="1944755"/>
            <a:ext cx="613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直前のパターンが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回か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回の繰り返し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359795" y="2329650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+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97735" y="2482238"/>
            <a:ext cx="604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直前のパターンが</a:t>
            </a:r>
            <a:r>
              <a:rPr lang="en-US" altLang="ja-JP" sz="2400" dirty="0"/>
              <a:t>1</a:t>
            </a:r>
            <a:r>
              <a:rPr lang="ja-JP" altLang="en-US" sz="2400" dirty="0"/>
              <a:t>回以上の繰り返し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79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285</Words>
  <Application>Microsoft Office PowerPoint</Application>
  <PresentationFormat>画面に合わせる (4:3)</PresentationFormat>
  <Paragraphs>115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Monaco</vt:lpstr>
      <vt:lpstr>ＭＳ ゴシック</vt:lpstr>
      <vt:lpstr>ＭＳ ゴシック</vt:lpstr>
      <vt:lpstr>YuKyokasho Medium</vt:lpstr>
      <vt:lpstr>游ゴシック</vt:lpstr>
      <vt:lpstr>Arial</vt:lpstr>
      <vt:lpstr>Calibri</vt:lpstr>
      <vt:lpstr>Consolas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110</cp:revision>
  <dcterms:created xsi:type="dcterms:W3CDTF">2019-01-02T05:23:01Z</dcterms:created>
  <dcterms:modified xsi:type="dcterms:W3CDTF">2019-10-27T06:34:21Z</dcterms:modified>
</cp:coreProperties>
</file>