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9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72" r:id="rId10"/>
    <p:sldId id="269" r:id="rId11"/>
    <p:sldId id="270" r:id="rId12"/>
    <p:sldId id="271" r:id="rId13"/>
    <p:sldId id="273" r:id="rId14"/>
    <p:sldId id="279" r:id="rId15"/>
    <p:sldId id="274" r:id="rId16"/>
    <p:sldId id="275" r:id="rId17"/>
    <p:sldId id="276" r:id="rId18"/>
    <p:sldId id="280" r:id="rId19"/>
    <p:sldId id="277" r:id="rId20"/>
    <p:sldId id="281" r:id="rId21"/>
    <p:sldId id="283" r:id="rId22"/>
    <p:sldId id="282" r:id="rId23"/>
    <p:sldId id="278" r:id="rId24"/>
    <p:sldId id="285" r:id="rId25"/>
    <p:sldId id="287" r:id="rId26"/>
    <p:sldId id="286" r:id="rId27"/>
    <p:sldId id="288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1" autoAdjust="0"/>
    <p:restoredTop sz="94660"/>
  </p:normalViewPr>
  <p:slideViewPr>
    <p:cSldViewPr>
      <p:cViewPr varScale="1">
        <p:scale>
          <a:sx n="69" d="100"/>
          <a:sy n="69" d="100"/>
        </p:scale>
        <p:origin x="130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2019/9/27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rgbClr val="011893"/>
                </a:solidFill>
              </a:rPr>
              <a:t>条件分岐と繰り返し処理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FA400E-C243-F347-9BE6-46E657DCD3B8}"/>
              </a:ext>
            </a:extLst>
          </p:cNvPr>
          <p:cNvSpPr txBox="1"/>
          <p:nvPr/>
        </p:nvSpPr>
        <p:spPr>
          <a:xfrm>
            <a:off x="0" y="1625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プログラミング基礎同演習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E05EE1-8957-9F44-8F8E-6BD27683056C}"/>
              </a:ext>
            </a:extLst>
          </p:cNvPr>
          <p:cNvSpPr txBox="1"/>
          <p:nvPr/>
        </p:nvSpPr>
        <p:spPr>
          <a:xfrm>
            <a:off x="3271520" y="4338320"/>
            <a:ext cx="2525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/>
              <a:t>2019/10/01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BB51255-A827-5044-B912-48A6B5B50C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変数の作成と上書き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7A7B41E-9CAB-434C-958D-6BB36042E085}"/>
              </a:ext>
            </a:extLst>
          </p:cNvPr>
          <p:cNvSpPr/>
          <p:nvPr/>
        </p:nvSpPr>
        <p:spPr>
          <a:xfrm>
            <a:off x="1475656" y="350100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4874830-AF43-184F-84D1-4277E48E4E56}"/>
              </a:ext>
            </a:extLst>
          </p:cNvPr>
          <p:cNvSpPr/>
          <p:nvPr/>
        </p:nvSpPr>
        <p:spPr>
          <a:xfrm>
            <a:off x="1475656" y="386104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4DC0C9E-A0D8-BA4D-B52B-113B7B517CB5}"/>
              </a:ext>
            </a:extLst>
          </p:cNvPr>
          <p:cNvSpPr/>
          <p:nvPr/>
        </p:nvSpPr>
        <p:spPr>
          <a:xfrm>
            <a:off x="1475656" y="422108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0D00F6C-32BB-004F-8ACC-8E08099662A3}"/>
              </a:ext>
            </a:extLst>
          </p:cNvPr>
          <p:cNvSpPr txBox="1"/>
          <p:nvPr/>
        </p:nvSpPr>
        <p:spPr>
          <a:xfrm>
            <a:off x="2915816" y="350100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44B6CEB-CC94-544E-8656-379F49DD2F7A}"/>
              </a:ext>
            </a:extLst>
          </p:cNvPr>
          <p:cNvSpPr txBox="1"/>
          <p:nvPr/>
        </p:nvSpPr>
        <p:spPr>
          <a:xfrm>
            <a:off x="2915816" y="386104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F7DAFB-FE61-AA41-8765-7CF1F056011A}"/>
              </a:ext>
            </a:extLst>
          </p:cNvPr>
          <p:cNvSpPr txBox="1"/>
          <p:nvPr/>
        </p:nvSpPr>
        <p:spPr>
          <a:xfrm>
            <a:off x="2915816" y="422108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B3526F32-32C1-3E44-9EEC-72125AB76EE2}"/>
              </a:ext>
            </a:extLst>
          </p:cNvPr>
          <p:cNvSpPr/>
          <p:nvPr/>
        </p:nvSpPr>
        <p:spPr>
          <a:xfrm>
            <a:off x="323528" y="353701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10" name="1 つの角を切り取った四角形 9">
            <a:extLst>
              <a:ext uri="{FF2B5EF4-FFF2-40B4-BE49-F238E27FC236}">
                <a16:creationId xmlns:a16="http://schemas.microsoft.com/office/drawing/2014/main" id="{31249E6E-1310-534E-98A3-31A05B749434}"/>
              </a:ext>
            </a:extLst>
          </p:cNvPr>
          <p:cNvSpPr/>
          <p:nvPr/>
        </p:nvSpPr>
        <p:spPr>
          <a:xfrm>
            <a:off x="323528" y="389705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79BFEC2-43A2-7247-A025-603D5076A3F9}"/>
              </a:ext>
            </a:extLst>
          </p:cNvPr>
          <p:cNvCxnSpPr>
            <a:stCxn id="9" idx="0"/>
            <a:endCxn id="3" idx="1"/>
          </p:cNvCxnSpPr>
          <p:nvPr/>
        </p:nvCxnSpPr>
        <p:spPr>
          <a:xfrm>
            <a:off x="1187624" y="368102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600440B-89C3-7440-8351-459E766CFF19}"/>
              </a:ext>
            </a:extLst>
          </p:cNvPr>
          <p:cNvCxnSpPr>
            <a:cxnSpLocks/>
            <a:stCxn id="10" idx="0"/>
            <a:endCxn id="4" idx="1"/>
          </p:cNvCxnSpPr>
          <p:nvPr/>
        </p:nvCxnSpPr>
        <p:spPr>
          <a:xfrm>
            <a:off x="1187624" y="40410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A308AB9-3CC6-4740-BD71-D8A0897AB50A}"/>
              </a:ext>
            </a:extLst>
          </p:cNvPr>
          <p:cNvSpPr/>
          <p:nvPr/>
        </p:nvSpPr>
        <p:spPr>
          <a:xfrm>
            <a:off x="971600" y="2708920"/>
            <a:ext cx="129614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C6965F5-EE29-E542-BF04-F4CF66DFB582}"/>
              </a:ext>
            </a:extLst>
          </p:cNvPr>
          <p:cNvSpPr/>
          <p:nvPr/>
        </p:nvSpPr>
        <p:spPr>
          <a:xfrm>
            <a:off x="5508104" y="1916832"/>
            <a:ext cx="151216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 = a + b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DFE1061-21DF-2644-ACB3-C578EDCCF7C5}"/>
              </a:ext>
            </a:extLst>
          </p:cNvPr>
          <p:cNvSpPr/>
          <p:nvPr/>
        </p:nvSpPr>
        <p:spPr>
          <a:xfrm>
            <a:off x="5508104" y="26369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004685E-9C9B-9644-AECE-5FE55D8D0204}"/>
              </a:ext>
            </a:extLst>
          </p:cNvPr>
          <p:cNvSpPr/>
          <p:nvPr/>
        </p:nvSpPr>
        <p:spPr>
          <a:xfrm>
            <a:off x="5508104" y="29969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A034F9E-5971-6F40-B666-8B8FB218219B}"/>
              </a:ext>
            </a:extLst>
          </p:cNvPr>
          <p:cNvSpPr/>
          <p:nvPr/>
        </p:nvSpPr>
        <p:spPr>
          <a:xfrm>
            <a:off x="5508104" y="335699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30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92D4136-07FD-9744-8EBC-48749F01C3CA}"/>
              </a:ext>
            </a:extLst>
          </p:cNvPr>
          <p:cNvSpPr txBox="1"/>
          <p:nvPr/>
        </p:nvSpPr>
        <p:spPr>
          <a:xfrm>
            <a:off x="6948264" y="263691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27F198-145B-B04C-8D99-86A3554E701E}"/>
              </a:ext>
            </a:extLst>
          </p:cNvPr>
          <p:cNvSpPr txBox="1"/>
          <p:nvPr/>
        </p:nvSpPr>
        <p:spPr>
          <a:xfrm>
            <a:off x="6948264" y="299695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786CAF-1B34-6B47-90EE-A64D194F8FC5}"/>
              </a:ext>
            </a:extLst>
          </p:cNvPr>
          <p:cNvSpPr txBox="1"/>
          <p:nvPr/>
        </p:nvSpPr>
        <p:spPr>
          <a:xfrm>
            <a:off x="6948264" y="335699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21" name="1 つの角を切り取った四角形 20">
            <a:extLst>
              <a:ext uri="{FF2B5EF4-FFF2-40B4-BE49-F238E27FC236}">
                <a16:creationId xmlns:a16="http://schemas.microsoft.com/office/drawing/2014/main" id="{F3EB40D8-6CA6-064E-97DE-F5CA1FA7D28C}"/>
              </a:ext>
            </a:extLst>
          </p:cNvPr>
          <p:cNvSpPr/>
          <p:nvPr/>
        </p:nvSpPr>
        <p:spPr>
          <a:xfrm>
            <a:off x="4355976" y="2672916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22" name="1 つの角を切り取った四角形 21">
            <a:extLst>
              <a:ext uri="{FF2B5EF4-FFF2-40B4-BE49-F238E27FC236}">
                <a16:creationId xmlns:a16="http://schemas.microsoft.com/office/drawing/2014/main" id="{CF34945D-4B94-804B-8639-40C7D346C9E0}"/>
              </a:ext>
            </a:extLst>
          </p:cNvPr>
          <p:cNvSpPr/>
          <p:nvPr/>
        </p:nvSpPr>
        <p:spPr>
          <a:xfrm>
            <a:off x="4355976" y="3032956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0D41E1F-754B-C14D-B817-0DEA2C230FFA}"/>
              </a:ext>
            </a:extLst>
          </p:cNvPr>
          <p:cNvCxnSpPr>
            <a:stCxn id="21" idx="0"/>
            <a:endCxn id="15" idx="1"/>
          </p:cNvCxnSpPr>
          <p:nvPr/>
        </p:nvCxnSpPr>
        <p:spPr>
          <a:xfrm>
            <a:off x="5220072" y="281693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BEE1D8B2-2998-6349-8B40-4F6AD2F02E7B}"/>
              </a:ext>
            </a:extLst>
          </p:cNvPr>
          <p:cNvCxnSpPr>
            <a:cxnSpLocks/>
            <a:stCxn id="22" idx="0"/>
            <a:endCxn id="16" idx="1"/>
          </p:cNvCxnSpPr>
          <p:nvPr/>
        </p:nvCxnSpPr>
        <p:spPr>
          <a:xfrm>
            <a:off x="5220072" y="317697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1CEE745-AA1E-EE4E-A9DF-6D8B291FCBBC}"/>
              </a:ext>
            </a:extLst>
          </p:cNvPr>
          <p:cNvSpPr/>
          <p:nvPr/>
        </p:nvSpPr>
        <p:spPr>
          <a:xfrm>
            <a:off x="5508104" y="4005064"/>
            <a:ext cx="151216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a + b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3CC1121-5EB5-8C41-AA15-AB158CD0A7AC}"/>
              </a:ext>
            </a:extLst>
          </p:cNvPr>
          <p:cNvSpPr/>
          <p:nvPr/>
        </p:nvSpPr>
        <p:spPr>
          <a:xfrm>
            <a:off x="5508104" y="47251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30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F84ADC1-8096-2346-9DCD-5250792EB9C5}"/>
              </a:ext>
            </a:extLst>
          </p:cNvPr>
          <p:cNvSpPr/>
          <p:nvPr/>
        </p:nvSpPr>
        <p:spPr>
          <a:xfrm>
            <a:off x="5508104" y="50851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1E215E1-90D5-C544-BC8B-7E7C8C9ED5CF}"/>
              </a:ext>
            </a:extLst>
          </p:cNvPr>
          <p:cNvSpPr/>
          <p:nvPr/>
        </p:nvSpPr>
        <p:spPr>
          <a:xfrm>
            <a:off x="5508104" y="54452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3123286-F587-504A-AAC8-4D203A6690A6}"/>
              </a:ext>
            </a:extLst>
          </p:cNvPr>
          <p:cNvSpPr txBox="1"/>
          <p:nvPr/>
        </p:nvSpPr>
        <p:spPr>
          <a:xfrm>
            <a:off x="6948264" y="472514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A08E350-F16F-9E4C-B138-EEA1EC82B66E}"/>
              </a:ext>
            </a:extLst>
          </p:cNvPr>
          <p:cNvSpPr txBox="1"/>
          <p:nvPr/>
        </p:nvSpPr>
        <p:spPr>
          <a:xfrm>
            <a:off x="6948264" y="508518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E51E128-3484-4843-B77F-827341227B4F}"/>
              </a:ext>
            </a:extLst>
          </p:cNvPr>
          <p:cNvSpPr txBox="1"/>
          <p:nvPr/>
        </p:nvSpPr>
        <p:spPr>
          <a:xfrm>
            <a:off x="6948264" y="54452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2" name="1 つの角を切り取った四角形 31">
            <a:extLst>
              <a:ext uri="{FF2B5EF4-FFF2-40B4-BE49-F238E27FC236}">
                <a16:creationId xmlns:a16="http://schemas.microsoft.com/office/drawing/2014/main" id="{AEAD72D3-1F54-3647-A37F-B180B0FB1B24}"/>
              </a:ext>
            </a:extLst>
          </p:cNvPr>
          <p:cNvSpPr/>
          <p:nvPr/>
        </p:nvSpPr>
        <p:spPr>
          <a:xfrm>
            <a:off x="4355976" y="476114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33" name="1 つの角を切り取った四角形 32">
            <a:extLst>
              <a:ext uri="{FF2B5EF4-FFF2-40B4-BE49-F238E27FC236}">
                <a16:creationId xmlns:a16="http://schemas.microsoft.com/office/drawing/2014/main" id="{F791C37B-2378-6C48-B56A-97B6E50A1C97}"/>
              </a:ext>
            </a:extLst>
          </p:cNvPr>
          <p:cNvSpPr/>
          <p:nvPr/>
        </p:nvSpPr>
        <p:spPr>
          <a:xfrm>
            <a:off x="4355976" y="51211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45293F9-CF7C-4943-8042-DE457D36932C}"/>
              </a:ext>
            </a:extLst>
          </p:cNvPr>
          <p:cNvCxnSpPr>
            <a:stCxn id="32" idx="0"/>
            <a:endCxn id="26" idx="1"/>
          </p:cNvCxnSpPr>
          <p:nvPr/>
        </p:nvCxnSpPr>
        <p:spPr>
          <a:xfrm>
            <a:off x="5220072" y="490516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4C37A59-5993-064A-9478-8662413D5F6C}"/>
              </a:ext>
            </a:extLst>
          </p:cNvPr>
          <p:cNvCxnSpPr>
            <a:cxnSpLocks/>
            <a:stCxn id="33" idx="0"/>
            <a:endCxn id="27" idx="1"/>
          </p:cNvCxnSpPr>
          <p:nvPr/>
        </p:nvCxnSpPr>
        <p:spPr>
          <a:xfrm>
            <a:off x="5220072" y="52652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 つの角を切り取った四角形 35">
            <a:extLst>
              <a:ext uri="{FF2B5EF4-FFF2-40B4-BE49-F238E27FC236}">
                <a16:creationId xmlns:a16="http://schemas.microsoft.com/office/drawing/2014/main" id="{25435DA5-EDF3-144A-A645-9866E610F358}"/>
              </a:ext>
            </a:extLst>
          </p:cNvPr>
          <p:cNvSpPr/>
          <p:nvPr/>
        </p:nvSpPr>
        <p:spPr>
          <a:xfrm>
            <a:off x="4355976" y="3429000"/>
            <a:ext cx="864096" cy="288032"/>
          </a:xfrm>
          <a:prstGeom prst="snip1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rgbClr val="FF0000"/>
                </a:solidFill>
              </a:rPr>
              <a:t>c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2C724A5-6059-2B44-8E88-B4DA117FEE76}"/>
              </a:ext>
            </a:extLst>
          </p:cNvPr>
          <p:cNvCxnSpPr>
            <a:cxnSpLocks/>
            <a:stCxn id="36" idx="0"/>
          </p:cNvCxnSpPr>
          <p:nvPr/>
        </p:nvCxnSpPr>
        <p:spPr>
          <a:xfrm>
            <a:off x="5220072" y="3573016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矢印 37">
            <a:extLst>
              <a:ext uri="{FF2B5EF4-FFF2-40B4-BE49-F238E27FC236}">
                <a16:creationId xmlns:a16="http://schemas.microsoft.com/office/drawing/2014/main" id="{C75EB756-A4BB-1746-87FB-BB10879C7BBE}"/>
              </a:ext>
            </a:extLst>
          </p:cNvPr>
          <p:cNvSpPr/>
          <p:nvPr/>
        </p:nvSpPr>
        <p:spPr>
          <a:xfrm rot="20700000">
            <a:off x="3739044" y="3110645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右矢印 38">
            <a:extLst>
              <a:ext uri="{FF2B5EF4-FFF2-40B4-BE49-F238E27FC236}">
                <a16:creationId xmlns:a16="http://schemas.microsoft.com/office/drawing/2014/main" id="{3173AD1B-36AF-EE42-AAF4-3C78C4055C5D}"/>
              </a:ext>
            </a:extLst>
          </p:cNvPr>
          <p:cNvSpPr/>
          <p:nvPr/>
        </p:nvSpPr>
        <p:spPr>
          <a:xfrm rot="1800000">
            <a:off x="3683787" y="4435819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A1DFFAE-31E4-0B4E-BC80-261CDAE01B2C}"/>
              </a:ext>
            </a:extLst>
          </p:cNvPr>
          <p:cNvSpPr txBox="1"/>
          <p:nvPr/>
        </p:nvSpPr>
        <p:spPr>
          <a:xfrm>
            <a:off x="3563888" y="126876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変数がなければ新しく作成される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35219F4-BC34-714A-A961-65A1727D0C41}"/>
              </a:ext>
            </a:extLst>
          </p:cNvPr>
          <p:cNvSpPr txBox="1"/>
          <p:nvPr/>
        </p:nvSpPr>
        <p:spPr>
          <a:xfrm>
            <a:off x="3851920" y="609329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変数が既にあれば上書きされる</a:t>
            </a:r>
          </a:p>
        </p:txBody>
      </p:sp>
    </p:spTree>
    <p:extLst>
      <p:ext uri="{BB962C8B-B14F-4D97-AF65-F5344CB8AC3E}">
        <p14:creationId xmlns:p14="http://schemas.microsoft.com/office/powerpoint/2010/main" val="3129776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73B0C0-BB4C-2149-A545-B23C68631A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変数の型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3A755ED-FE4E-534E-BEF4-D1F08EC80EE9}"/>
              </a:ext>
            </a:extLst>
          </p:cNvPr>
          <p:cNvSpPr/>
          <p:nvPr/>
        </p:nvSpPr>
        <p:spPr>
          <a:xfrm>
            <a:off x="611560" y="50131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E4C3566-98B5-DE46-8B4A-8BEC40837D87}"/>
              </a:ext>
            </a:extLst>
          </p:cNvPr>
          <p:cNvSpPr/>
          <p:nvPr/>
        </p:nvSpPr>
        <p:spPr>
          <a:xfrm>
            <a:off x="611560" y="53732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2095A1E-59ED-ED4D-B03B-3DFBDDCD9D58}"/>
              </a:ext>
            </a:extLst>
          </p:cNvPr>
          <p:cNvSpPr/>
          <p:nvPr/>
        </p:nvSpPr>
        <p:spPr>
          <a:xfrm>
            <a:off x="611560" y="57332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6B7A3F4-B1B6-2641-9147-6A4673DE118C}"/>
              </a:ext>
            </a:extLst>
          </p:cNvPr>
          <p:cNvSpPr/>
          <p:nvPr/>
        </p:nvSpPr>
        <p:spPr>
          <a:xfrm>
            <a:off x="611560" y="60932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261A5D5-423B-1747-A585-9861FE6D31C7}"/>
              </a:ext>
            </a:extLst>
          </p:cNvPr>
          <p:cNvSpPr/>
          <p:nvPr/>
        </p:nvSpPr>
        <p:spPr>
          <a:xfrm>
            <a:off x="611560" y="35730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EDBFB5A-16EF-A247-911D-9EDC59836B25}"/>
              </a:ext>
            </a:extLst>
          </p:cNvPr>
          <p:cNvSpPr/>
          <p:nvPr/>
        </p:nvSpPr>
        <p:spPr>
          <a:xfrm>
            <a:off x="611560" y="39330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47E82D7-21AD-9843-945D-B74989B04E72}"/>
              </a:ext>
            </a:extLst>
          </p:cNvPr>
          <p:cNvSpPr/>
          <p:nvPr/>
        </p:nvSpPr>
        <p:spPr>
          <a:xfrm>
            <a:off x="611560" y="42930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D74F6D4-C0C1-244B-A9B0-AB28488428F0}"/>
              </a:ext>
            </a:extLst>
          </p:cNvPr>
          <p:cNvSpPr/>
          <p:nvPr/>
        </p:nvSpPr>
        <p:spPr>
          <a:xfrm>
            <a:off x="611560" y="46531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0D33F69-6F53-C849-93B1-679A2BC71DAC}"/>
              </a:ext>
            </a:extLst>
          </p:cNvPr>
          <p:cNvSpPr/>
          <p:nvPr/>
        </p:nvSpPr>
        <p:spPr>
          <a:xfrm>
            <a:off x="611560" y="21328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3F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6688D38-A8C5-5443-9C62-6DFE3270818D}"/>
              </a:ext>
            </a:extLst>
          </p:cNvPr>
          <p:cNvSpPr/>
          <p:nvPr/>
        </p:nvSpPr>
        <p:spPr>
          <a:xfrm>
            <a:off x="611560" y="24928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F0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EF3AFE3-7011-5D42-A3A4-19835150F1FB}"/>
              </a:ext>
            </a:extLst>
          </p:cNvPr>
          <p:cNvSpPr/>
          <p:nvPr/>
        </p:nvSpPr>
        <p:spPr>
          <a:xfrm>
            <a:off x="611560" y="28529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6FD2A59-B549-B748-AD91-8A8491A1FFA4}"/>
              </a:ext>
            </a:extLst>
          </p:cNvPr>
          <p:cNvSpPr/>
          <p:nvPr/>
        </p:nvSpPr>
        <p:spPr>
          <a:xfrm>
            <a:off x="611560" y="32129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576E169-29E9-4643-B00D-EC313DE6BFBA}"/>
              </a:ext>
            </a:extLst>
          </p:cNvPr>
          <p:cNvSpPr txBox="1"/>
          <p:nvPr/>
        </p:nvSpPr>
        <p:spPr>
          <a:xfrm>
            <a:off x="683568" y="155679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メモリ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43FDE72-0258-4B41-8D2B-F59F54A4AB72}"/>
              </a:ext>
            </a:extLst>
          </p:cNvPr>
          <p:cNvSpPr txBox="1"/>
          <p:nvPr/>
        </p:nvSpPr>
        <p:spPr>
          <a:xfrm>
            <a:off x="2771800" y="1124744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メモリに保存できるのは整数のみ</a:t>
            </a:r>
            <a:endParaRPr kumimoji="1" lang="ja-JP" altLang="en-US" sz="2800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3A60F7C2-908F-4A4C-A588-0CB9134B5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772816"/>
            <a:ext cx="1986428" cy="1728192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538EBB-C864-634E-8FF2-E086FD8C0FA6}"/>
              </a:ext>
            </a:extLst>
          </p:cNvPr>
          <p:cNvSpPr txBox="1"/>
          <p:nvPr/>
        </p:nvSpPr>
        <p:spPr>
          <a:xfrm>
            <a:off x="2699792" y="3573016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浮動小数点数や文字列も</a:t>
            </a:r>
            <a:r>
              <a:rPr kumimoji="1" lang="ja-JP" altLang="en-US" sz="2800"/>
              <a:t>使いたい</a:t>
            </a:r>
          </a:p>
        </p:txBody>
      </p:sp>
      <p:sp>
        <p:nvSpPr>
          <p:cNvPr id="35" name="右矢印 34">
            <a:extLst>
              <a:ext uri="{FF2B5EF4-FFF2-40B4-BE49-F238E27FC236}">
                <a16:creationId xmlns:a16="http://schemas.microsoft.com/office/drawing/2014/main" id="{1A001417-D427-764A-81B4-835914F90634}"/>
              </a:ext>
            </a:extLst>
          </p:cNvPr>
          <p:cNvSpPr/>
          <p:nvPr/>
        </p:nvSpPr>
        <p:spPr>
          <a:xfrm rot="5400000">
            <a:off x="5088761" y="4280391"/>
            <a:ext cx="466759" cy="49216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38944D0-6BC9-0145-ABD3-4CCE269493FF}"/>
              </a:ext>
            </a:extLst>
          </p:cNvPr>
          <p:cNvSpPr txBox="1"/>
          <p:nvPr/>
        </p:nvSpPr>
        <p:spPr>
          <a:xfrm>
            <a:off x="4211960" y="494116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/>
              <a:t>変数の型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2428318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6E7A19E-818A-384E-A1E6-34B6E77EA1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型とは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F6BEEE2-9DDB-0749-85D6-12E469442AAD}"/>
              </a:ext>
            </a:extLst>
          </p:cNvPr>
          <p:cNvSpPr txBox="1"/>
          <p:nvPr/>
        </p:nvSpPr>
        <p:spPr>
          <a:xfrm>
            <a:off x="2051720" y="908720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データを解釈する「約束」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0B26985-167C-DC4C-AD9B-D7D19C1AE1F4}"/>
              </a:ext>
            </a:extLst>
          </p:cNvPr>
          <p:cNvSpPr/>
          <p:nvPr/>
        </p:nvSpPr>
        <p:spPr>
          <a:xfrm>
            <a:off x="1259632" y="515719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2DE4AED-D0E1-E54E-88D9-ED12E5CEB786}"/>
              </a:ext>
            </a:extLst>
          </p:cNvPr>
          <p:cNvSpPr/>
          <p:nvPr/>
        </p:nvSpPr>
        <p:spPr>
          <a:xfrm>
            <a:off x="1259632" y="551723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FEC4092-34E5-B847-A37F-CB0F4D2F9975}"/>
              </a:ext>
            </a:extLst>
          </p:cNvPr>
          <p:cNvSpPr/>
          <p:nvPr/>
        </p:nvSpPr>
        <p:spPr>
          <a:xfrm>
            <a:off x="1259632" y="587727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7C9F64-A1A7-A148-B8D0-C16271725088}"/>
              </a:ext>
            </a:extLst>
          </p:cNvPr>
          <p:cNvSpPr/>
          <p:nvPr/>
        </p:nvSpPr>
        <p:spPr>
          <a:xfrm>
            <a:off x="1259632" y="62373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0968D23-CFB3-2643-8DEB-EBEAC61B94F2}"/>
              </a:ext>
            </a:extLst>
          </p:cNvPr>
          <p:cNvSpPr/>
          <p:nvPr/>
        </p:nvSpPr>
        <p:spPr>
          <a:xfrm>
            <a:off x="1259632" y="371703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588805E-1721-4340-B040-FF2B352EFCDD}"/>
              </a:ext>
            </a:extLst>
          </p:cNvPr>
          <p:cNvSpPr/>
          <p:nvPr/>
        </p:nvSpPr>
        <p:spPr>
          <a:xfrm>
            <a:off x="1259632" y="407707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4F0C9F3-96F4-3946-B8DF-4B0CB9B7AD31}"/>
              </a:ext>
            </a:extLst>
          </p:cNvPr>
          <p:cNvSpPr/>
          <p:nvPr/>
        </p:nvSpPr>
        <p:spPr>
          <a:xfrm>
            <a:off x="1259632" y="44371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1B81BE2-AADB-894A-8F05-23D1907A4A3C}"/>
              </a:ext>
            </a:extLst>
          </p:cNvPr>
          <p:cNvSpPr/>
          <p:nvPr/>
        </p:nvSpPr>
        <p:spPr>
          <a:xfrm>
            <a:off x="1259632" y="47971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FBAE2D0-D490-6D42-B883-ABAAC60B2F14}"/>
              </a:ext>
            </a:extLst>
          </p:cNvPr>
          <p:cNvSpPr/>
          <p:nvPr/>
        </p:nvSpPr>
        <p:spPr>
          <a:xfrm>
            <a:off x="1259632" y="227687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3F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7AF4E14-EC19-1B4E-B339-8811F464D1C9}"/>
              </a:ext>
            </a:extLst>
          </p:cNvPr>
          <p:cNvSpPr/>
          <p:nvPr/>
        </p:nvSpPr>
        <p:spPr>
          <a:xfrm>
            <a:off x="1259632" y="26369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F0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9F3328D-F55D-4B41-8CDC-23BB8876DAFC}"/>
              </a:ext>
            </a:extLst>
          </p:cNvPr>
          <p:cNvSpPr/>
          <p:nvPr/>
        </p:nvSpPr>
        <p:spPr>
          <a:xfrm>
            <a:off x="1259632" y="29969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60E1F32-4B41-C84C-B9D0-5F85F9198FDF}"/>
              </a:ext>
            </a:extLst>
          </p:cNvPr>
          <p:cNvSpPr/>
          <p:nvPr/>
        </p:nvSpPr>
        <p:spPr>
          <a:xfrm>
            <a:off x="1259632" y="335699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828EFE8-B9CC-3D4B-A118-5017551E952F}"/>
              </a:ext>
            </a:extLst>
          </p:cNvPr>
          <p:cNvSpPr txBox="1"/>
          <p:nvPr/>
        </p:nvSpPr>
        <p:spPr>
          <a:xfrm>
            <a:off x="1331640" y="170080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メモリ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07A26C5-F2CB-EF43-A9B0-0DD37E1C8F01}"/>
              </a:ext>
            </a:extLst>
          </p:cNvPr>
          <p:cNvSpPr/>
          <p:nvPr/>
        </p:nvSpPr>
        <p:spPr>
          <a:xfrm>
            <a:off x="3275856" y="371703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D20B3A8-661B-AE49-83B4-07B62B1F8867}"/>
              </a:ext>
            </a:extLst>
          </p:cNvPr>
          <p:cNvSpPr/>
          <p:nvPr/>
        </p:nvSpPr>
        <p:spPr>
          <a:xfrm>
            <a:off x="3275856" y="407707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8EC1949-A820-9D42-868A-A4B62EF0B08D}"/>
              </a:ext>
            </a:extLst>
          </p:cNvPr>
          <p:cNvSpPr/>
          <p:nvPr/>
        </p:nvSpPr>
        <p:spPr>
          <a:xfrm>
            <a:off x="3275856" y="44371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9297C19-E3C5-B643-A7E1-B87A8C7D4F98}"/>
              </a:ext>
            </a:extLst>
          </p:cNvPr>
          <p:cNvSpPr/>
          <p:nvPr/>
        </p:nvSpPr>
        <p:spPr>
          <a:xfrm>
            <a:off x="3275856" y="47971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6437519-7EA9-1445-AAE3-4E955A2B1159}"/>
              </a:ext>
            </a:extLst>
          </p:cNvPr>
          <p:cNvSpPr/>
          <p:nvPr/>
        </p:nvSpPr>
        <p:spPr>
          <a:xfrm>
            <a:off x="3275856" y="227687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3F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D9C19E1-6A2E-5249-A3C6-E64ED7657144}"/>
              </a:ext>
            </a:extLst>
          </p:cNvPr>
          <p:cNvSpPr/>
          <p:nvPr/>
        </p:nvSpPr>
        <p:spPr>
          <a:xfrm>
            <a:off x="3275856" y="26369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F0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AD9FD1E-E4CF-B446-B011-BD161DA93C15}"/>
              </a:ext>
            </a:extLst>
          </p:cNvPr>
          <p:cNvSpPr/>
          <p:nvPr/>
        </p:nvSpPr>
        <p:spPr>
          <a:xfrm>
            <a:off x="3275856" y="29969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B0287E8-DAB9-434D-9014-E7AF337B7041}"/>
              </a:ext>
            </a:extLst>
          </p:cNvPr>
          <p:cNvSpPr/>
          <p:nvPr/>
        </p:nvSpPr>
        <p:spPr>
          <a:xfrm>
            <a:off x="3275856" y="335699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右中かっこ 37">
            <a:extLst>
              <a:ext uri="{FF2B5EF4-FFF2-40B4-BE49-F238E27FC236}">
                <a16:creationId xmlns:a16="http://schemas.microsoft.com/office/drawing/2014/main" id="{CCFE77BE-BD4C-9244-8F7C-6D93975D0425}"/>
              </a:ext>
            </a:extLst>
          </p:cNvPr>
          <p:cNvSpPr/>
          <p:nvPr/>
        </p:nvSpPr>
        <p:spPr>
          <a:xfrm>
            <a:off x="4860032" y="2348880"/>
            <a:ext cx="288032" cy="2736304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E79E84A-7B11-924B-BBEA-252F99732539}"/>
              </a:ext>
            </a:extLst>
          </p:cNvPr>
          <p:cNvCxnSpPr>
            <a:cxnSpLocks/>
          </p:cNvCxnSpPr>
          <p:nvPr/>
        </p:nvCxnSpPr>
        <p:spPr>
          <a:xfrm>
            <a:off x="2267744" y="2276872"/>
            <a:ext cx="1656184" cy="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EA67462-E491-3547-9366-86A4ACF4CEAD}"/>
              </a:ext>
            </a:extLst>
          </p:cNvPr>
          <p:cNvCxnSpPr>
            <a:cxnSpLocks/>
          </p:cNvCxnSpPr>
          <p:nvPr/>
        </p:nvCxnSpPr>
        <p:spPr>
          <a:xfrm>
            <a:off x="2267744" y="5157192"/>
            <a:ext cx="3096344" cy="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74C37F7-54A1-5A4F-AC0C-BC4E8374FF92}"/>
              </a:ext>
            </a:extLst>
          </p:cNvPr>
          <p:cNvSpPr txBox="1"/>
          <p:nvPr/>
        </p:nvSpPr>
        <p:spPr>
          <a:xfrm>
            <a:off x="5292080" y="3573016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float</a:t>
            </a:r>
            <a:r>
              <a:rPr kumimoji="1" lang="ja-JP" altLang="en-US"/>
              <a:t>型</a:t>
            </a:r>
          </a:p>
        </p:txBody>
      </p:sp>
      <p:sp>
        <p:nvSpPr>
          <p:cNvPr id="47" name="1 つの角を切り取った四角形 46">
            <a:extLst>
              <a:ext uri="{FF2B5EF4-FFF2-40B4-BE49-F238E27FC236}">
                <a16:creationId xmlns:a16="http://schemas.microsoft.com/office/drawing/2014/main" id="{302B90F0-FBF6-9A44-9CC5-C3C784864B18}"/>
              </a:ext>
            </a:extLst>
          </p:cNvPr>
          <p:cNvSpPr/>
          <p:nvPr/>
        </p:nvSpPr>
        <p:spPr>
          <a:xfrm>
            <a:off x="107504" y="2348880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1868B206-764D-AD45-9A1F-8BF5EC00C547}"/>
              </a:ext>
            </a:extLst>
          </p:cNvPr>
          <p:cNvCxnSpPr>
            <a:stCxn id="47" idx="0"/>
          </p:cNvCxnSpPr>
          <p:nvPr/>
        </p:nvCxnSpPr>
        <p:spPr>
          <a:xfrm>
            <a:off x="971600" y="2492896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FAA204C-59FD-5040-A73B-D29CCF85E204}"/>
              </a:ext>
            </a:extLst>
          </p:cNvPr>
          <p:cNvSpPr/>
          <p:nvPr/>
        </p:nvSpPr>
        <p:spPr>
          <a:xfrm>
            <a:off x="5364088" y="2996952"/>
            <a:ext cx="1486304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endParaRPr lang="en" altLang="ja-JP" sz="2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2BEBC70-340C-F749-A113-3EC3632C4CC8}"/>
              </a:ext>
            </a:extLst>
          </p:cNvPr>
          <p:cNvSpPr/>
          <p:nvPr/>
        </p:nvSpPr>
        <p:spPr>
          <a:xfrm>
            <a:off x="5076056" y="515719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EE405C3-0F7C-B748-BF8F-B05908A28699}"/>
              </a:ext>
            </a:extLst>
          </p:cNvPr>
          <p:cNvSpPr/>
          <p:nvPr/>
        </p:nvSpPr>
        <p:spPr>
          <a:xfrm>
            <a:off x="5076056" y="551723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06AC5681-153C-234E-8B46-163ED1723A58}"/>
              </a:ext>
            </a:extLst>
          </p:cNvPr>
          <p:cNvSpPr/>
          <p:nvPr/>
        </p:nvSpPr>
        <p:spPr>
          <a:xfrm>
            <a:off x="5076056" y="587727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BF91ACAA-95C3-C543-A1D0-EF2F41CEC980}"/>
              </a:ext>
            </a:extLst>
          </p:cNvPr>
          <p:cNvSpPr/>
          <p:nvPr/>
        </p:nvSpPr>
        <p:spPr>
          <a:xfrm>
            <a:off x="5076056" y="62373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2B7C9067-7647-EB42-9649-66D28F9D0DE9}"/>
              </a:ext>
            </a:extLst>
          </p:cNvPr>
          <p:cNvCxnSpPr>
            <a:cxnSpLocks/>
          </p:cNvCxnSpPr>
          <p:nvPr/>
        </p:nvCxnSpPr>
        <p:spPr>
          <a:xfrm>
            <a:off x="2339752" y="6597352"/>
            <a:ext cx="3096344" cy="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1 つの角を切り取った四角形 56">
            <a:extLst>
              <a:ext uri="{FF2B5EF4-FFF2-40B4-BE49-F238E27FC236}">
                <a16:creationId xmlns:a16="http://schemas.microsoft.com/office/drawing/2014/main" id="{9FD905F9-E950-DC48-BEFA-7D9DF24CBCCB}"/>
              </a:ext>
            </a:extLst>
          </p:cNvPr>
          <p:cNvSpPr/>
          <p:nvPr/>
        </p:nvSpPr>
        <p:spPr>
          <a:xfrm>
            <a:off x="107504" y="515719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>
                <a:solidFill>
                  <a:schemeClr val="tx1"/>
                </a:solidFill>
              </a:rPr>
              <a:t>c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E92D3993-3D51-6443-8B2F-411ABDE2881C}"/>
              </a:ext>
            </a:extLst>
          </p:cNvPr>
          <p:cNvCxnSpPr>
            <a:stCxn id="57" idx="0"/>
          </p:cNvCxnSpPr>
          <p:nvPr/>
        </p:nvCxnSpPr>
        <p:spPr>
          <a:xfrm>
            <a:off x="971600" y="53012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81AE4641-AE23-9246-8CFF-50C96F4F21C1}"/>
              </a:ext>
            </a:extLst>
          </p:cNvPr>
          <p:cNvSpPr/>
          <p:nvPr/>
        </p:nvSpPr>
        <p:spPr>
          <a:xfrm>
            <a:off x="6876256" y="5229200"/>
            <a:ext cx="157927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 = 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"test"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EAE5B38-53A4-834F-84AC-E599102C3EEA}"/>
              </a:ext>
            </a:extLst>
          </p:cNvPr>
          <p:cNvSpPr txBox="1"/>
          <p:nvPr/>
        </p:nvSpPr>
        <p:spPr>
          <a:xfrm>
            <a:off x="6804248" y="5661248"/>
            <a:ext cx="659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str</a:t>
            </a:r>
            <a:r>
              <a:rPr kumimoji="1" lang="ja-JP" altLang="en-US"/>
              <a:t>型</a:t>
            </a:r>
          </a:p>
        </p:txBody>
      </p:sp>
      <p:sp>
        <p:nvSpPr>
          <p:cNvPr id="61" name="右中かっこ 60">
            <a:extLst>
              <a:ext uri="{FF2B5EF4-FFF2-40B4-BE49-F238E27FC236}">
                <a16:creationId xmlns:a16="http://schemas.microsoft.com/office/drawing/2014/main" id="{E45E9DF0-10C0-AF43-9057-D0443147880A}"/>
              </a:ext>
            </a:extLst>
          </p:cNvPr>
          <p:cNvSpPr/>
          <p:nvPr/>
        </p:nvSpPr>
        <p:spPr>
          <a:xfrm>
            <a:off x="6588224" y="5229200"/>
            <a:ext cx="144016" cy="1296144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50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38F87B0-0941-DA47-BE97-239555AFBE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様々な型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7C845A6-2485-B145-8D19-11AF9A895BCB}"/>
              </a:ext>
            </a:extLst>
          </p:cNvPr>
          <p:cNvSpPr txBox="1"/>
          <p:nvPr/>
        </p:nvSpPr>
        <p:spPr>
          <a:xfrm>
            <a:off x="251520" y="1196752"/>
            <a:ext cx="2709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11893"/>
                </a:solidFill>
              </a:rPr>
              <a:t>真偽値</a:t>
            </a:r>
            <a:r>
              <a:rPr kumimoji="1" lang="en-US" altLang="ja-JP" sz="3600">
                <a:solidFill>
                  <a:srgbClr val="011893"/>
                </a:solidFill>
              </a:rPr>
              <a:t>(bool)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0AB685-1CA1-1945-9A69-0172D44223A1}"/>
              </a:ext>
            </a:extLst>
          </p:cNvPr>
          <p:cNvSpPr txBox="1"/>
          <p:nvPr/>
        </p:nvSpPr>
        <p:spPr>
          <a:xfrm>
            <a:off x="3315542" y="1268760"/>
            <a:ext cx="5612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真</a:t>
            </a:r>
            <a:r>
              <a:rPr lang="en-US" altLang="ja-JP" sz="2800"/>
              <a:t>(True)</a:t>
            </a:r>
            <a:r>
              <a:rPr lang="ja-JP" altLang="en-US" sz="2800"/>
              <a:t>か偽</a:t>
            </a:r>
            <a:r>
              <a:rPr lang="en-US" altLang="ja-JP" sz="2800"/>
              <a:t>(False)</a:t>
            </a:r>
            <a:r>
              <a:rPr lang="ja-JP" altLang="en-US" sz="2800"/>
              <a:t>しか取れない型</a:t>
            </a:r>
            <a:endParaRPr kumimoji="1" lang="ja-JP" alt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501512-B8D4-B343-A7A7-0DA184889249}"/>
              </a:ext>
            </a:extLst>
          </p:cNvPr>
          <p:cNvSpPr txBox="1"/>
          <p:nvPr/>
        </p:nvSpPr>
        <p:spPr>
          <a:xfrm>
            <a:off x="251520" y="1988840"/>
            <a:ext cx="189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11893"/>
                </a:solidFill>
              </a:rPr>
              <a:t>整数</a:t>
            </a:r>
            <a:r>
              <a:rPr kumimoji="1" lang="en-US" altLang="ja-JP" sz="3600">
                <a:solidFill>
                  <a:srgbClr val="011893"/>
                </a:solidFill>
              </a:rPr>
              <a:t>(int)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4F6C4B-A857-CD41-A40F-722EEC772BD1}"/>
              </a:ext>
            </a:extLst>
          </p:cNvPr>
          <p:cNvSpPr txBox="1"/>
          <p:nvPr/>
        </p:nvSpPr>
        <p:spPr>
          <a:xfrm>
            <a:off x="3347864" y="213285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整数の値を取る型</a:t>
            </a:r>
            <a:endParaRPr kumimoji="1" lang="ja-JP" alt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682614E-1F11-6842-8BC6-8C8D03D675F9}"/>
              </a:ext>
            </a:extLst>
          </p:cNvPr>
          <p:cNvSpPr txBox="1"/>
          <p:nvPr/>
        </p:nvSpPr>
        <p:spPr>
          <a:xfrm>
            <a:off x="251520" y="2780928"/>
            <a:ext cx="4075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浮動小数点数</a:t>
            </a:r>
            <a:r>
              <a:rPr kumimoji="1" lang="en-US" altLang="ja-JP" sz="3600">
                <a:solidFill>
                  <a:srgbClr val="011893"/>
                </a:solidFill>
              </a:rPr>
              <a:t>(float)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FA3340F-04D4-CD4E-B78A-71AB9A9FF656}"/>
              </a:ext>
            </a:extLst>
          </p:cNvPr>
          <p:cNvSpPr txBox="1"/>
          <p:nvPr/>
        </p:nvSpPr>
        <p:spPr>
          <a:xfrm>
            <a:off x="4355976" y="285293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実数を</a:t>
            </a:r>
            <a:r>
              <a:rPr lang="ja-JP" altLang="en-US" sz="2800">
                <a:solidFill>
                  <a:srgbClr val="FF0000"/>
                </a:solidFill>
              </a:rPr>
              <a:t>近似する</a:t>
            </a:r>
            <a:r>
              <a:rPr lang="ja-JP" altLang="en-US" sz="2800"/>
              <a:t>型</a:t>
            </a:r>
            <a:endParaRPr kumimoji="1" lang="ja-JP" altLang="en-US" sz="2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2369535-ACC7-6F40-A086-504FB01DE3EE}"/>
              </a:ext>
            </a:extLst>
          </p:cNvPr>
          <p:cNvSpPr txBox="1"/>
          <p:nvPr/>
        </p:nvSpPr>
        <p:spPr>
          <a:xfrm>
            <a:off x="251520" y="4365104"/>
            <a:ext cx="2382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文字列</a:t>
            </a:r>
            <a:r>
              <a:rPr lang="en-US" altLang="ja-JP" sz="3600">
                <a:solidFill>
                  <a:srgbClr val="011893"/>
                </a:solidFill>
              </a:rPr>
              <a:t>(str)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590FDBC-D967-1B48-BF8A-5E2B724BCE23}"/>
              </a:ext>
            </a:extLst>
          </p:cNvPr>
          <p:cNvSpPr txBox="1"/>
          <p:nvPr/>
        </p:nvSpPr>
        <p:spPr>
          <a:xfrm>
            <a:off x="2699792" y="443711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文字列を表現する型</a:t>
            </a:r>
            <a:endParaRPr kumimoji="1" lang="ja-JP" altLang="en-US" sz="28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F495E95-8C09-7D47-A6AD-B74FE0B58FC5}"/>
              </a:ext>
            </a:extLst>
          </p:cNvPr>
          <p:cNvSpPr txBox="1"/>
          <p:nvPr/>
        </p:nvSpPr>
        <p:spPr>
          <a:xfrm>
            <a:off x="251520" y="3573016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複素数</a:t>
            </a:r>
            <a:r>
              <a:rPr kumimoji="1" lang="en-US" altLang="ja-JP" sz="3600">
                <a:solidFill>
                  <a:srgbClr val="011893"/>
                </a:solidFill>
              </a:rPr>
              <a:t>(complex)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D964A58-9757-C947-80E2-C34AE9D10DD7}"/>
              </a:ext>
            </a:extLst>
          </p:cNvPr>
          <p:cNvSpPr txBox="1"/>
          <p:nvPr/>
        </p:nvSpPr>
        <p:spPr>
          <a:xfrm>
            <a:off x="4355976" y="369786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複素数を</a:t>
            </a:r>
            <a:r>
              <a:rPr lang="ja-JP" altLang="en-US" sz="2800">
                <a:solidFill>
                  <a:srgbClr val="FF0000"/>
                </a:solidFill>
              </a:rPr>
              <a:t>近似する</a:t>
            </a:r>
            <a:r>
              <a:rPr lang="ja-JP" altLang="en-US" sz="2800"/>
              <a:t>型</a:t>
            </a:r>
            <a:endParaRPr kumimoji="1" lang="ja-JP" altLang="en-US" sz="28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DDD6E25-C8B8-2742-9CF5-520E67B3D1D0}"/>
              </a:ext>
            </a:extLst>
          </p:cNvPr>
          <p:cNvSpPr txBox="1"/>
          <p:nvPr/>
        </p:nvSpPr>
        <p:spPr>
          <a:xfrm>
            <a:off x="2627784" y="5733256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型は</a:t>
            </a:r>
            <a:r>
              <a:rPr kumimoji="1" lang="en-US" altLang="ja-JP" sz="3200"/>
              <a:t>type</a:t>
            </a:r>
            <a:r>
              <a:rPr kumimoji="1" lang="ja-JP" altLang="en-US" sz="3200"/>
              <a:t>で判定可能</a:t>
            </a:r>
          </a:p>
        </p:txBody>
      </p:sp>
    </p:spTree>
    <p:extLst>
      <p:ext uri="{BB962C8B-B14F-4D97-AF65-F5344CB8AC3E}">
        <p14:creationId xmlns:p14="http://schemas.microsoft.com/office/powerpoint/2010/main" val="1678485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BCDDCA1-D419-204E-9328-9D1105E6CF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演算や比較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824EBFF-7AFC-B34B-BC5F-491CF7CEF16B}"/>
              </a:ext>
            </a:extLst>
          </p:cNvPr>
          <p:cNvSpPr txBox="1"/>
          <p:nvPr/>
        </p:nvSpPr>
        <p:spPr>
          <a:xfrm>
            <a:off x="395536" y="191683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11893"/>
                </a:solidFill>
              </a:rPr>
              <a:t>四則演算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A6B99-EEF3-CC4E-A86A-CA430F7817B1}"/>
              </a:ext>
            </a:extLst>
          </p:cNvPr>
          <p:cNvSpPr/>
          <p:nvPr/>
        </p:nvSpPr>
        <p:spPr>
          <a:xfrm>
            <a:off x="2555776" y="1916832"/>
            <a:ext cx="141897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+ b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DFF49E-8DCA-3D46-B100-1077394F3977}"/>
              </a:ext>
            </a:extLst>
          </p:cNvPr>
          <p:cNvSpPr txBox="1"/>
          <p:nvPr/>
        </p:nvSpPr>
        <p:spPr>
          <a:xfrm>
            <a:off x="649367" y="1052736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変数同士や数値同士、またはその組み合わせで演算ができる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C184A35-B800-AB4C-B7C2-A49DC8E11F89}"/>
              </a:ext>
            </a:extLst>
          </p:cNvPr>
          <p:cNvSpPr/>
          <p:nvPr/>
        </p:nvSpPr>
        <p:spPr>
          <a:xfrm>
            <a:off x="4139952" y="1916832"/>
            <a:ext cx="141897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- b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BA5ED34-C17A-EB48-8682-6BD497881AA9}"/>
              </a:ext>
            </a:extLst>
          </p:cNvPr>
          <p:cNvSpPr/>
          <p:nvPr/>
        </p:nvSpPr>
        <p:spPr>
          <a:xfrm>
            <a:off x="5724128" y="1916832"/>
            <a:ext cx="141897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* b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4B02D9-8DA3-BC4A-B1F2-6CF3617E6B98}"/>
              </a:ext>
            </a:extLst>
          </p:cNvPr>
          <p:cNvSpPr/>
          <p:nvPr/>
        </p:nvSpPr>
        <p:spPr>
          <a:xfrm>
            <a:off x="7308304" y="1916832"/>
            <a:ext cx="141897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/ b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7F1459B-BCD4-4C46-B8AB-5E4B183757B7}"/>
              </a:ext>
            </a:extLst>
          </p:cNvPr>
          <p:cNvSpPr txBox="1"/>
          <p:nvPr/>
        </p:nvSpPr>
        <p:spPr>
          <a:xfrm>
            <a:off x="632703" y="2996952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等号、不等号で比較ができる。結果は真偽値になる</a:t>
            </a:r>
            <a:r>
              <a:rPr lang="ja-JP" altLang="en-US" sz="2400"/>
              <a:t>。</a:t>
            </a:r>
            <a:endParaRPr kumimoji="1" lang="en-US" altLang="ja-JP" sz="2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542367-9295-DA49-A983-EB9944BA7C57}"/>
              </a:ext>
            </a:extLst>
          </p:cNvPr>
          <p:cNvSpPr txBox="1"/>
          <p:nvPr/>
        </p:nvSpPr>
        <p:spPr>
          <a:xfrm>
            <a:off x="395536" y="378904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11893"/>
                </a:solidFill>
              </a:rPr>
              <a:t>等号比較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3BCCB6D-6D3A-D747-8BDD-3DDE0CF1B369}"/>
              </a:ext>
            </a:extLst>
          </p:cNvPr>
          <p:cNvSpPr/>
          <p:nvPr/>
        </p:nvSpPr>
        <p:spPr>
          <a:xfrm>
            <a:off x="2627784" y="3861048"/>
            <a:ext cx="1665841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== b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BF111B9-4BA0-6146-AFFF-FDAB91A220E8}"/>
              </a:ext>
            </a:extLst>
          </p:cNvPr>
          <p:cNvSpPr txBox="1"/>
          <p:nvPr/>
        </p:nvSpPr>
        <p:spPr>
          <a:xfrm>
            <a:off x="4716016" y="3717032"/>
            <a:ext cx="3195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a</a:t>
            </a:r>
            <a:r>
              <a:rPr kumimoji="1" lang="ja-JP" altLang="en-US" sz="2400"/>
              <a:t>と</a:t>
            </a:r>
            <a:r>
              <a:rPr kumimoji="1" lang="en-US" altLang="ja-JP" sz="2400"/>
              <a:t>b</a:t>
            </a:r>
            <a:r>
              <a:rPr kumimoji="1" lang="ja-JP" altLang="en-US" sz="2400"/>
              <a:t>が等しければ</a:t>
            </a:r>
            <a:r>
              <a:rPr kumimoji="1" lang="en-US" altLang="ja-JP" sz="2400"/>
              <a:t>True</a:t>
            </a:r>
            <a:endParaRPr lang="en-US" altLang="ja-JP" sz="2400"/>
          </a:p>
          <a:p>
            <a:r>
              <a:rPr kumimoji="1" lang="ja-JP" altLang="en-US" sz="2400"/>
              <a:t>そうでなければ</a:t>
            </a:r>
            <a:r>
              <a:rPr kumimoji="1" lang="en-US" altLang="ja-JP" sz="2400"/>
              <a:t>False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2090CFF-A034-5A4B-9A4C-4B346D8A3529}"/>
              </a:ext>
            </a:extLst>
          </p:cNvPr>
          <p:cNvSpPr/>
          <p:nvPr/>
        </p:nvSpPr>
        <p:spPr>
          <a:xfrm>
            <a:off x="2627784" y="4725144"/>
            <a:ext cx="1665841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!= b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3A3309F-05C8-1143-B438-7019BACAE644}"/>
              </a:ext>
            </a:extLst>
          </p:cNvPr>
          <p:cNvSpPr txBox="1"/>
          <p:nvPr/>
        </p:nvSpPr>
        <p:spPr>
          <a:xfrm>
            <a:off x="4716016" y="4581128"/>
            <a:ext cx="3233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a</a:t>
            </a:r>
            <a:r>
              <a:rPr kumimoji="1" lang="ja-JP" altLang="en-US" sz="2400"/>
              <a:t>と</a:t>
            </a:r>
            <a:r>
              <a:rPr kumimoji="1" lang="en-US" altLang="ja-JP" sz="2400"/>
              <a:t>b</a:t>
            </a:r>
            <a:r>
              <a:rPr kumimoji="1" lang="ja-JP" altLang="en-US" sz="2400"/>
              <a:t>が等しければ</a:t>
            </a:r>
            <a:r>
              <a:rPr kumimoji="1" lang="en-US" altLang="ja-JP" sz="2400"/>
              <a:t>False</a:t>
            </a:r>
            <a:endParaRPr lang="en-US" altLang="ja-JP" sz="2400"/>
          </a:p>
          <a:p>
            <a:r>
              <a:rPr kumimoji="1" lang="ja-JP" altLang="en-US" sz="2400"/>
              <a:t>そうでなければ</a:t>
            </a:r>
            <a:r>
              <a:rPr kumimoji="1" lang="en-US" altLang="ja-JP" sz="2400"/>
              <a:t>True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0055858-D60A-0741-A489-A9435D813817}"/>
              </a:ext>
            </a:extLst>
          </p:cNvPr>
          <p:cNvSpPr txBox="1"/>
          <p:nvPr/>
        </p:nvSpPr>
        <p:spPr>
          <a:xfrm>
            <a:off x="0" y="587727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11893"/>
                </a:solidFill>
              </a:rPr>
              <a:t>不等号比較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91689F3-7DFB-BC4E-A891-FCE5A3EEE916}"/>
              </a:ext>
            </a:extLst>
          </p:cNvPr>
          <p:cNvSpPr/>
          <p:nvPr/>
        </p:nvSpPr>
        <p:spPr>
          <a:xfrm>
            <a:off x="2771800" y="5949280"/>
            <a:ext cx="141897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&gt; b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D601BF8-596C-9243-B93E-9AE4744DA94A}"/>
              </a:ext>
            </a:extLst>
          </p:cNvPr>
          <p:cNvSpPr/>
          <p:nvPr/>
        </p:nvSpPr>
        <p:spPr>
          <a:xfrm>
            <a:off x="4716016" y="5949280"/>
            <a:ext cx="1665841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&gt;= b</a:t>
            </a:r>
          </a:p>
        </p:txBody>
      </p:sp>
    </p:spTree>
    <p:extLst>
      <p:ext uri="{BB962C8B-B14F-4D97-AF65-F5344CB8AC3E}">
        <p14:creationId xmlns:p14="http://schemas.microsoft.com/office/powerpoint/2010/main" val="959262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3E10C97-1919-2E4C-9C26-2CCBDB2B34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演算や比較の注意</a:t>
            </a:r>
            <a:r>
              <a:rPr kumimoji="1" lang="en-US" altLang="ja-JP"/>
              <a:t>(</a:t>
            </a:r>
            <a:r>
              <a:rPr lang="en-US" altLang="ja-JP"/>
              <a:t>1/2)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B871A24-D50F-AC4C-B9AE-40C4BE72396A}"/>
              </a:ext>
            </a:extLst>
          </p:cNvPr>
          <p:cNvSpPr txBox="1"/>
          <p:nvPr/>
        </p:nvSpPr>
        <p:spPr>
          <a:xfrm>
            <a:off x="337934" y="1268760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整数と浮動小数点数の演算結果は浮動小数点数になる</a:t>
            </a:r>
            <a:endParaRPr kumimoji="1" lang="ja-JP" altLang="en-US" sz="28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FFDB724-2498-E445-B128-7665DEDEF84D}"/>
              </a:ext>
            </a:extLst>
          </p:cNvPr>
          <p:cNvSpPr/>
          <p:nvPr/>
        </p:nvSpPr>
        <p:spPr>
          <a:xfrm>
            <a:off x="1763688" y="2132856"/>
            <a:ext cx="2350323" cy="707886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ja-JP" altLang="en-US" sz="4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4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 </a:t>
            </a:r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endParaRPr lang="ja-JP" altLang="en-US" sz="40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C98FAC1-2313-A241-9DAF-7D37A05E3E9D}"/>
              </a:ext>
            </a:extLst>
          </p:cNvPr>
          <p:cNvSpPr/>
          <p:nvPr/>
        </p:nvSpPr>
        <p:spPr>
          <a:xfrm>
            <a:off x="5148064" y="2132856"/>
            <a:ext cx="1112805" cy="707886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2.0</a:t>
            </a:r>
            <a:endParaRPr lang="ja-JP" altLang="en-US" sz="40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6F98764E-6CFB-164B-806B-DD8955EA6878}"/>
              </a:ext>
            </a:extLst>
          </p:cNvPr>
          <p:cNvSpPr/>
          <p:nvPr/>
        </p:nvSpPr>
        <p:spPr>
          <a:xfrm>
            <a:off x="4355976" y="2276872"/>
            <a:ext cx="487954" cy="3903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B95A84C-47B9-D945-9B01-39D33BB85435}"/>
              </a:ext>
            </a:extLst>
          </p:cNvPr>
          <p:cNvSpPr txBox="1"/>
          <p:nvPr/>
        </p:nvSpPr>
        <p:spPr>
          <a:xfrm>
            <a:off x="308654" y="3140968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整数と整数の除算は浮動小数点数になる</a:t>
            </a:r>
            <a:endParaRPr kumimoji="1" lang="ja-JP" altLang="en-US" sz="28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6EDF33-F8C6-014A-A3C8-4EF1459352C6}"/>
              </a:ext>
            </a:extLst>
          </p:cNvPr>
          <p:cNvSpPr/>
          <p:nvPr/>
        </p:nvSpPr>
        <p:spPr>
          <a:xfrm>
            <a:off x="1763688" y="3789040"/>
            <a:ext cx="1731564" cy="707886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ja-JP" altLang="en-US" sz="4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4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 </a:t>
            </a:r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endParaRPr lang="ja-JP" altLang="en-US" sz="40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A7A66A-330A-3E47-926B-72CEB733C2F8}"/>
              </a:ext>
            </a:extLst>
          </p:cNvPr>
          <p:cNvSpPr/>
          <p:nvPr/>
        </p:nvSpPr>
        <p:spPr>
          <a:xfrm>
            <a:off x="5076056" y="3789040"/>
            <a:ext cx="1112805" cy="707886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2.0</a:t>
            </a:r>
            <a:endParaRPr lang="ja-JP" altLang="en-US" sz="40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D709FA8C-4BD8-E343-A296-E65CF84FAF5D}"/>
              </a:ext>
            </a:extLst>
          </p:cNvPr>
          <p:cNvSpPr/>
          <p:nvPr/>
        </p:nvSpPr>
        <p:spPr>
          <a:xfrm>
            <a:off x="4283968" y="3933056"/>
            <a:ext cx="487954" cy="3903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51BF86A-4F5A-6D43-92FD-1BAAB7D539CF}"/>
              </a:ext>
            </a:extLst>
          </p:cNvPr>
          <p:cNvSpPr txBox="1"/>
          <p:nvPr/>
        </p:nvSpPr>
        <p:spPr>
          <a:xfrm>
            <a:off x="323528" y="4941168"/>
            <a:ext cx="7568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整数と整数の除算を整数にしたければ</a:t>
            </a:r>
            <a:r>
              <a:rPr lang="en-US" altLang="ja-JP" sz="2800"/>
              <a:t>//</a:t>
            </a:r>
            <a:r>
              <a:rPr lang="ja-JP" altLang="en-US" sz="2800"/>
              <a:t>を使う</a:t>
            </a:r>
            <a:endParaRPr kumimoji="1" lang="ja-JP" altLang="en-US" sz="28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E811F95-1D53-6943-9828-3034CA632F67}"/>
              </a:ext>
            </a:extLst>
          </p:cNvPr>
          <p:cNvSpPr/>
          <p:nvPr/>
        </p:nvSpPr>
        <p:spPr>
          <a:xfrm>
            <a:off x="1763688" y="5661248"/>
            <a:ext cx="2040943" cy="707886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ja-JP" altLang="en-US" sz="4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4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// </a:t>
            </a:r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endParaRPr lang="ja-JP" altLang="en-US" sz="40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921C87A-5682-8E41-B3B5-9BA7C9902793}"/>
              </a:ext>
            </a:extLst>
          </p:cNvPr>
          <p:cNvSpPr/>
          <p:nvPr/>
        </p:nvSpPr>
        <p:spPr>
          <a:xfrm>
            <a:off x="5076056" y="5661248"/>
            <a:ext cx="1080120" cy="72008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endParaRPr lang="ja-JP" altLang="en-US" sz="40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A3269DF1-8278-704E-A704-2A9B16462702}"/>
              </a:ext>
            </a:extLst>
          </p:cNvPr>
          <p:cNvSpPr/>
          <p:nvPr/>
        </p:nvSpPr>
        <p:spPr>
          <a:xfrm>
            <a:off x="4283968" y="5805264"/>
            <a:ext cx="487954" cy="3903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038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0E5212A-8F18-CC49-92DD-0D2AD5D31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演算や比較の注意</a:t>
            </a:r>
            <a:r>
              <a:rPr lang="en-US" altLang="ja-JP"/>
              <a:t>(2/2)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C6C6ABD-3E78-934E-86C1-BF1C7C364ACF}"/>
              </a:ext>
            </a:extLst>
          </p:cNvPr>
          <p:cNvSpPr/>
          <p:nvPr/>
        </p:nvSpPr>
        <p:spPr>
          <a:xfrm>
            <a:off x="395536" y="2060848"/>
            <a:ext cx="4344459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ja-JP" altLang="en-US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 </a:t>
            </a:r>
            <a:r>
              <a:rPr lang="en-US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ja-JP" altLang="en-US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 </a:t>
            </a:r>
            <a:r>
              <a:rPr lang="en-US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endParaRPr lang="ja-JP" altLang="en-US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0DD487-A2A0-C64E-B216-266E3F0D2E05}"/>
              </a:ext>
            </a:extLst>
          </p:cNvPr>
          <p:cNvSpPr/>
          <p:nvPr/>
        </p:nvSpPr>
        <p:spPr>
          <a:xfrm>
            <a:off x="3419872" y="2924944"/>
            <a:ext cx="5453737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0.30000000000000004</a:t>
            </a:r>
            <a:endParaRPr lang="ja-JP" altLang="en-US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83518F6E-748B-1542-9157-527660EEE834}"/>
              </a:ext>
            </a:extLst>
          </p:cNvPr>
          <p:cNvSpPr/>
          <p:nvPr/>
        </p:nvSpPr>
        <p:spPr>
          <a:xfrm>
            <a:off x="2699792" y="3068960"/>
            <a:ext cx="487954" cy="3903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4867B341-4A87-3044-AF1C-638E501243CF}"/>
              </a:ext>
            </a:extLst>
          </p:cNvPr>
          <p:cNvSpPr/>
          <p:nvPr/>
        </p:nvSpPr>
        <p:spPr>
          <a:xfrm>
            <a:off x="8316416" y="2780928"/>
            <a:ext cx="648072" cy="864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EC19D51-55CF-7A4F-ACEA-405CE58A48AE}"/>
              </a:ext>
            </a:extLst>
          </p:cNvPr>
          <p:cNvSpPr/>
          <p:nvPr/>
        </p:nvSpPr>
        <p:spPr>
          <a:xfrm>
            <a:off x="467544" y="4221088"/>
            <a:ext cx="3647152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ja-JP" altLang="en-US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ja-JP" altLang="en-US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0.2</a:t>
            </a:r>
            <a:endParaRPr lang="ja-JP" altLang="en-US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FA019E7A-678C-E247-AA0A-CC8D737055E3}"/>
              </a:ext>
            </a:extLst>
          </p:cNvPr>
          <p:cNvSpPr/>
          <p:nvPr/>
        </p:nvSpPr>
        <p:spPr>
          <a:xfrm>
            <a:off x="4355976" y="4293096"/>
            <a:ext cx="487954" cy="3903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9CBB4-FD68-D94D-AE36-7A442B941630}"/>
              </a:ext>
            </a:extLst>
          </p:cNvPr>
          <p:cNvSpPr/>
          <p:nvPr/>
        </p:nvSpPr>
        <p:spPr>
          <a:xfrm>
            <a:off x="5148064" y="4221088"/>
            <a:ext cx="1050288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28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endParaRPr lang="en" altLang="ja-JP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4089AC0-18FD-BD46-BDE3-75993928D353}"/>
              </a:ext>
            </a:extLst>
          </p:cNvPr>
          <p:cNvSpPr/>
          <p:nvPr/>
        </p:nvSpPr>
        <p:spPr>
          <a:xfrm>
            <a:off x="539552" y="5229200"/>
            <a:ext cx="4945585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ja-JP" altLang="en-US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ja-JP" altLang="en-US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ja-JP" altLang="en-US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0.3</a:t>
            </a:r>
            <a:endParaRPr lang="ja-JP" altLang="en-US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4F4E9804-63B3-E244-B72C-172760427DA1}"/>
              </a:ext>
            </a:extLst>
          </p:cNvPr>
          <p:cNvSpPr/>
          <p:nvPr/>
        </p:nvSpPr>
        <p:spPr>
          <a:xfrm>
            <a:off x="5652120" y="5301208"/>
            <a:ext cx="487954" cy="3903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E2AE335-4F1A-0943-AC61-EDE69AF8F396}"/>
              </a:ext>
            </a:extLst>
          </p:cNvPr>
          <p:cNvSpPr/>
          <p:nvPr/>
        </p:nvSpPr>
        <p:spPr>
          <a:xfrm>
            <a:off x="6372200" y="5229200"/>
            <a:ext cx="1266693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28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endParaRPr lang="en" altLang="ja-JP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180B9A1-49BC-FC47-BC12-CBB580B5311B}"/>
              </a:ext>
            </a:extLst>
          </p:cNvPr>
          <p:cNvSpPr txBox="1"/>
          <p:nvPr/>
        </p:nvSpPr>
        <p:spPr>
          <a:xfrm>
            <a:off x="1187624" y="6093296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浮動小数点同士の等号比較は信頼できない</a:t>
            </a:r>
            <a:endParaRPr kumimoji="1" lang="ja-JP" altLang="en-US" sz="28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9483D89-983C-8A4D-B374-0BF35ED156D7}"/>
              </a:ext>
            </a:extLst>
          </p:cNvPr>
          <p:cNvSpPr txBox="1"/>
          <p:nvPr/>
        </p:nvSpPr>
        <p:spPr>
          <a:xfrm>
            <a:off x="323528" y="1196752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浮動小数点は実数を</a:t>
            </a:r>
            <a:r>
              <a:rPr lang="ja-JP" altLang="en-US" sz="2800">
                <a:solidFill>
                  <a:srgbClr val="FF0000"/>
                </a:solidFill>
              </a:rPr>
              <a:t>近似する</a:t>
            </a:r>
            <a:r>
              <a:rPr lang="ja-JP" altLang="en-US" sz="2800"/>
              <a:t>型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952890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51331F-BF4B-E24F-93EF-209CAE6BA4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繰り返し文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5CD8FEB-DF63-074E-A709-07D771DF3550}"/>
              </a:ext>
            </a:extLst>
          </p:cNvPr>
          <p:cNvSpPr/>
          <p:nvPr/>
        </p:nvSpPr>
        <p:spPr>
          <a:xfrm>
            <a:off x="575556" y="4254186"/>
            <a:ext cx="5076564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</a:t>
            </a:r>
            <a:r>
              <a:rPr lang="en" altLang="ja-JP" sz="3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721C7C-CB2C-A44A-8032-EB4B324D79EB}"/>
              </a:ext>
            </a:extLst>
          </p:cNvPr>
          <p:cNvSpPr txBox="1"/>
          <p:nvPr/>
        </p:nvSpPr>
        <p:spPr>
          <a:xfrm>
            <a:off x="755576" y="1124744"/>
            <a:ext cx="4156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/>
              <a:t>for </a:t>
            </a:r>
            <a:r>
              <a:rPr kumimoji="1" lang="ja-JP" altLang="en-US" sz="4000"/>
              <a:t>変数</a:t>
            </a:r>
            <a:r>
              <a:rPr kumimoji="1" lang="en-US" altLang="ja-JP" sz="4000"/>
              <a:t> in </a:t>
            </a:r>
            <a:r>
              <a:rPr kumimoji="1" lang="ja-JP" altLang="en-US" sz="4000"/>
              <a:t>範囲</a:t>
            </a:r>
            <a:r>
              <a:rPr kumimoji="1" lang="ja-JP" altLang="en-US" sz="4000">
                <a:solidFill>
                  <a:srgbClr val="FF0000"/>
                </a:solidFill>
              </a:rPr>
              <a:t>：</a:t>
            </a:r>
            <a:endParaRPr kumimoji="1" lang="en-US" altLang="ja-JP" sz="4000">
              <a:solidFill>
                <a:srgbClr val="FF000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CDC9A86-007F-FE40-97FD-0A21AEE0F268}"/>
              </a:ext>
            </a:extLst>
          </p:cNvPr>
          <p:cNvSpPr/>
          <p:nvPr/>
        </p:nvSpPr>
        <p:spPr>
          <a:xfrm>
            <a:off x="1547664" y="1844824"/>
            <a:ext cx="48965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繰り返し処理したいブロック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9682584-3AD7-6949-93C8-D631956A4329}"/>
              </a:ext>
            </a:extLst>
          </p:cNvPr>
          <p:cNvSpPr txBox="1"/>
          <p:nvPr/>
        </p:nvSpPr>
        <p:spPr>
          <a:xfrm>
            <a:off x="569144" y="5614000"/>
            <a:ext cx="4087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この変数</a:t>
            </a:r>
            <a:r>
              <a:rPr kumimoji="1" lang="en-US" altLang="ja-JP" sz="2000"/>
              <a:t>i</a:t>
            </a:r>
            <a:r>
              <a:rPr kumimoji="1" lang="ja-JP" altLang="en-US" sz="2000"/>
              <a:t>をループカウンタと呼ぶ</a:t>
            </a:r>
          </a:p>
        </p:txBody>
      </p:sp>
      <p:sp>
        <p:nvSpPr>
          <p:cNvPr id="15" name="右中かっこ 14">
            <a:extLst>
              <a:ext uri="{FF2B5EF4-FFF2-40B4-BE49-F238E27FC236}">
                <a16:creationId xmlns:a16="http://schemas.microsoft.com/office/drawing/2014/main" id="{E9EF6A45-68C4-C94B-89E7-79717FBF586E}"/>
              </a:ext>
            </a:extLst>
          </p:cNvPr>
          <p:cNvSpPr/>
          <p:nvPr/>
        </p:nvSpPr>
        <p:spPr>
          <a:xfrm>
            <a:off x="6516216" y="1844824"/>
            <a:ext cx="288032" cy="1296144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3A35051-6920-134E-8C20-16CC7EDC8216}"/>
              </a:ext>
            </a:extLst>
          </p:cNvPr>
          <p:cNvSpPr txBox="1"/>
          <p:nvPr/>
        </p:nvSpPr>
        <p:spPr>
          <a:xfrm>
            <a:off x="6948264" y="22768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何行でも良い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3EA2A11-7998-1145-AFA3-CE968348BAF7}"/>
              </a:ext>
            </a:extLst>
          </p:cNvPr>
          <p:cNvSpPr txBox="1"/>
          <p:nvPr/>
        </p:nvSpPr>
        <p:spPr>
          <a:xfrm>
            <a:off x="5724128" y="12687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コロンを忘れない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C9D5293-12DB-4047-B4CD-F4807EE89041}"/>
              </a:ext>
            </a:extLst>
          </p:cNvPr>
          <p:cNvCxnSpPr>
            <a:cxnSpLocks/>
          </p:cNvCxnSpPr>
          <p:nvPr/>
        </p:nvCxnSpPr>
        <p:spPr>
          <a:xfrm flipH="1">
            <a:off x="4716016" y="1484784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4204960-5321-8C4E-98DC-62EE7C178837}"/>
              </a:ext>
            </a:extLst>
          </p:cNvPr>
          <p:cNvCxnSpPr>
            <a:cxnSpLocks/>
          </p:cNvCxnSpPr>
          <p:nvPr/>
        </p:nvCxnSpPr>
        <p:spPr>
          <a:xfrm>
            <a:off x="827584" y="234888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E7AC435-2CE0-D243-BB8A-E9F307BC55FA}"/>
              </a:ext>
            </a:extLst>
          </p:cNvPr>
          <p:cNvSpPr txBox="1"/>
          <p:nvPr/>
        </p:nvSpPr>
        <p:spPr>
          <a:xfrm>
            <a:off x="251520" y="25649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インデント</a:t>
            </a:r>
          </a:p>
        </p:txBody>
      </p:sp>
    </p:spTree>
    <p:extLst>
      <p:ext uri="{BB962C8B-B14F-4D97-AF65-F5344CB8AC3E}">
        <p14:creationId xmlns:p14="http://schemas.microsoft.com/office/powerpoint/2010/main" val="3632045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FD8DE4E-4397-D44C-B544-2A21D64C41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繰り返し文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38B70EF-E492-CE4E-AC6B-A96D49EC8827}"/>
              </a:ext>
            </a:extLst>
          </p:cNvPr>
          <p:cNvSpPr/>
          <p:nvPr/>
        </p:nvSpPr>
        <p:spPr>
          <a:xfrm>
            <a:off x="1259632" y="4581128"/>
            <a:ext cx="3816424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_ </a:t>
            </a:r>
            <a:r>
              <a:rPr lang="en" altLang="ja-JP" sz="2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"Hello"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204747-2DE2-E949-8AE0-18A26008F625}"/>
              </a:ext>
            </a:extLst>
          </p:cNvPr>
          <p:cNvSpPr/>
          <p:nvPr/>
        </p:nvSpPr>
        <p:spPr>
          <a:xfrm>
            <a:off x="1259632" y="1556792"/>
            <a:ext cx="3816424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j </a:t>
            </a:r>
            <a:r>
              <a:rPr lang="en" altLang="ja-JP" sz="2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(j)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F3C8CD-0A6D-2842-B442-3160621F9986}"/>
              </a:ext>
            </a:extLst>
          </p:cNvPr>
          <p:cNvSpPr txBox="1"/>
          <p:nvPr/>
        </p:nvSpPr>
        <p:spPr>
          <a:xfrm>
            <a:off x="251520" y="980728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ループカウンタに使う変数はなんでも良い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35A8A56-D1A1-2F4D-9A5D-291B4E19C38F}"/>
              </a:ext>
            </a:extLst>
          </p:cNvPr>
          <p:cNvSpPr txBox="1"/>
          <p:nvPr/>
        </p:nvSpPr>
        <p:spPr>
          <a:xfrm>
            <a:off x="5148064" y="17728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ｊでも良い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8BBE45-618F-3A4D-B3F9-B3F9A1DE9F18}"/>
              </a:ext>
            </a:extLst>
          </p:cNvPr>
          <p:cNvSpPr txBox="1"/>
          <p:nvPr/>
        </p:nvSpPr>
        <p:spPr>
          <a:xfrm>
            <a:off x="6983760" y="27809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長い名前でも良い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46C07EE-E706-AC49-ADCE-48E86DA2E5A2}"/>
              </a:ext>
            </a:extLst>
          </p:cNvPr>
          <p:cNvSpPr/>
          <p:nvPr/>
        </p:nvSpPr>
        <p:spPr>
          <a:xfrm>
            <a:off x="1259632" y="2564904"/>
            <a:ext cx="5616624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abracadabra </a:t>
            </a:r>
            <a:r>
              <a:rPr lang="en" altLang="ja-JP" sz="2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(abracadabra)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17862B9-D41C-C242-8C41-AFA95A600B96}"/>
              </a:ext>
            </a:extLst>
          </p:cNvPr>
          <p:cNvSpPr txBox="1"/>
          <p:nvPr/>
        </p:nvSpPr>
        <p:spPr>
          <a:xfrm>
            <a:off x="107504" y="3861048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ループカウンタが不要な場合はアンダースコア「</a:t>
            </a:r>
            <a:r>
              <a:rPr kumimoji="1" lang="en-US" altLang="ja-JP" sz="2400"/>
              <a:t>_</a:t>
            </a:r>
            <a:r>
              <a:rPr kumimoji="1" lang="ja-JP" altLang="en-US" sz="2400"/>
              <a:t>」を使う</a:t>
            </a:r>
          </a:p>
        </p:txBody>
      </p:sp>
    </p:spTree>
    <p:extLst>
      <p:ext uri="{BB962C8B-B14F-4D97-AF65-F5344CB8AC3E}">
        <p14:creationId xmlns:p14="http://schemas.microsoft.com/office/powerpoint/2010/main" val="344435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6E32189-CB37-B44B-9B1B-D61E6921E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条件分岐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E95825B-695F-B244-9A02-D9458C264A2B}"/>
              </a:ext>
            </a:extLst>
          </p:cNvPr>
          <p:cNvSpPr txBox="1"/>
          <p:nvPr/>
        </p:nvSpPr>
        <p:spPr>
          <a:xfrm>
            <a:off x="755576" y="1124744"/>
            <a:ext cx="21066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/>
              <a:t>if </a:t>
            </a:r>
            <a:r>
              <a:rPr lang="ja-JP" altLang="en-US" sz="4000"/>
              <a:t>条件</a:t>
            </a:r>
            <a:r>
              <a:rPr kumimoji="1" lang="ja-JP" altLang="en-US" sz="4000">
                <a:solidFill>
                  <a:srgbClr val="FF0000"/>
                </a:solidFill>
              </a:rPr>
              <a:t>：</a:t>
            </a:r>
            <a:endParaRPr kumimoji="1" lang="en-US" altLang="ja-JP" sz="40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DF0FCBF-0D5D-104E-A73C-2DCF173DCFAB}"/>
              </a:ext>
            </a:extLst>
          </p:cNvPr>
          <p:cNvSpPr/>
          <p:nvPr/>
        </p:nvSpPr>
        <p:spPr>
          <a:xfrm>
            <a:off x="1547664" y="1844824"/>
            <a:ext cx="48965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条件が成立した時に実行したいブロック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BA6352-1BD7-794E-80D0-8BB3FBF67C30}"/>
              </a:ext>
            </a:extLst>
          </p:cNvPr>
          <p:cNvSpPr txBox="1"/>
          <p:nvPr/>
        </p:nvSpPr>
        <p:spPr>
          <a:xfrm>
            <a:off x="3779912" y="12687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コロンを忘れない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11FEFDA8-35FB-7D48-B176-7CCF33BD5EC8}"/>
              </a:ext>
            </a:extLst>
          </p:cNvPr>
          <p:cNvCxnSpPr>
            <a:cxnSpLocks/>
          </p:cNvCxnSpPr>
          <p:nvPr/>
        </p:nvCxnSpPr>
        <p:spPr>
          <a:xfrm flipH="1">
            <a:off x="2771800" y="1484784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E11431C3-B37D-F64C-A266-4274A6F5E4C1}"/>
              </a:ext>
            </a:extLst>
          </p:cNvPr>
          <p:cNvSpPr/>
          <p:nvPr/>
        </p:nvSpPr>
        <p:spPr>
          <a:xfrm>
            <a:off x="6516216" y="1844824"/>
            <a:ext cx="288032" cy="1296144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B8DFDB-0458-214E-9F3E-68C81AF2B370}"/>
              </a:ext>
            </a:extLst>
          </p:cNvPr>
          <p:cNvSpPr txBox="1"/>
          <p:nvPr/>
        </p:nvSpPr>
        <p:spPr>
          <a:xfrm>
            <a:off x="6948264" y="22768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何行でも良い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3D859A5-9DCE-5749-9EB6-AA17527AD56D}"/>
              </a:ext>
            </a:extLst>
          </p:cNvPr>
          <p:cNvSpPr/>
          <p:nvPr/>
        </p:nvSpPr>
        <p:spPr>
          <a:xfrm>
            <a:off x="827584" y="4221088"/>
            <a:ext cx="5328592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a &gt;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3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</a:t>
            </a:r>
            <a:r>
              <a:rPr lang="ja-JP" altLang="en-US" sz="3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は正です</a:t>
            </a:r>
            <a:r>
              <a:rPr lang="en-US" altLang="ja-JP" sz="3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828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056D32E-05B2-6C4E-A1C6-0E94D7850D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本講義で学ぶこと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C64273-E28B-F440-85A4-79B12FC99741}"/>
              </a:ext>
            </a:extLst>
          </p:cNvPr>
          <p:cNvSpPr txBox="1"/>
          <p:nvPr/>
        </p:nvSpPr>
        <p:spPr>
          <a:xfrm>
            <a:off x="1115616" y="1844824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変数と型について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79850A-2F57-BD48-8815-D10750D61831}"/>
              </a:ext>
            </a:extLst>
          </p:cNvPr>
          <p:cNvSpPr txBox="1"/>
          <p:nvPr/>
        </p:nvSpPr>
        <p:spPr>
          <a:xfrm>
            <a:off x="1115616" y="2924944"/>
            <a:ext cx="420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for</a:t>
            </a:r>
            <a:r>
              <a:rPr lang="ja-JP" altLang="en-US" sz="2800"/>
              <a:t>文による繰り返し処理</a:t>
            </a:r>
            <a:endParaRPr kumimoji="1" lang="ja-JP" altLang="en-US" sz="28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9F36FE-BF4D-874B-AAAA-885EDBF9B6BF}"/>
              </a:ext>
            </a:extLst>
          </p:cNvPr>
          <p:cNvSpPr txBox="1"/>
          <p:nvPr/>
        </p:nvSpPr>
        <p:spPr>
          <a:xfrm>
            <a:off x="1115616" y="4005064"/>
            <a:ext cx="3225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if</a:t>
            </a:r>
            <a:r>
              <a:rPr kumimoji="1" lang="ja-JP" altLang="en-US" sz="2800"/>
              <a:t>文による条件分岐</a:t>
            </a:r>
          </a:p>
        </p:txBody>
      </p:sp>
    </p:spTree>
    <p:extLst>
      <p:ext uri="{BB962C8B-B14F-4D97-AF65-F5344CB8AC3E}">
        <p14:creationId xmlns:p14="http://schemas.microsoft.com/office/powerpoint/2010/main" val="4142738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5FAB08-606C-FB40-A4D8-3D03EB30F9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条件分岐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C4541BA-15ED-1446-B3C0-A1C3D788E632}"/>
              </a:ext>
            </a:extLst>
          </p:cNvPr>
          <p:cNvSpPr txBox="1"/>
          <p:nvPr/>
        </p:nvSpPr>
        <p:spPr>
          <a:xfrm>
            <a:off x="251520" y="980728"/>
            <a:ext cx="8052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条件不成立の場合に実行したいブロックには</a:t>
            </a:r>
            <a:r>
              <a:rPr kumimoji="1" lang="en-US" altLang="ja-JP" sz="2400"/>
              <a:t>else</a:t>
            </a:r>
            <a:r>
              <a:rPr kumimoji="1" lang="ja-JP" altLang="en-US" sz="2400"/>
              <a:t>を使う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0EA882B-E7C8-C54B-9372-E3E7D43E45A9}"/>
              </a:ext>
            </a:extLst>
          </p:cNvPr>
          <p:cNvSpPr/>
          <p:nvPr/>
        </p:nvSpPr>
        <p:spPr>
          <a:xfrm>
            <a:off x="683568" y="1628800"/>
            <a:ext cx="4572000" cy="156966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a &gt;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</a:t>
            </a:r>
            <a:r>
              <a:rPr lang="ja-JP" altLang="en-US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は正です</a:t>
            </a:r>
            <a:r>
              <a:rPr lang="en-US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</a:t>
            </a:r>
            <a:r>
              <a:rPr lang="ja-JP" altLang="en-US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は負か</a:t>
            </a:r>
            <a:r>
              <a:rPr lang="en-US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ja-JP" altLang="en-US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です</a:t>
            </a:r>
            <a:r>
              <a:rPr lang="en-US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)</a:t>
            </a:r>
            <a:endParaRPr lang="ja-JP" altLang="en-US" sz="2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FA10095-8D85-B240-829D-17EE5D2E0DB0}"/>
              </a:ext>
            </a:extLst>
          </p:cNvPr>
          <p:cNvSpPr txBox="1"/>
          <p:nvPr/>
        </p:nvSpPr>
        <p:spPr>
          <a:xfrm>
            <a:off x="179512" y="3501008"/>
            <a:ext cx="546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複数の条件を並べたい場合は</a:t>
            </a:r>
            <a:r>
              <a:rPr lang="en-US" altLang="ja-JP" sz="2400"/>
              <a:t>elif</a:t>
            </a:r>
            <a:r>
              <a:rPr lang="ja-JP" altLang="en-US" sz="2400"/>
              <a:t>を使う</a:t>
            </a:r>
            <a:endParaRPr kumimoji="1" lang="ja-JP" altLang="en-US" sz="24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C769B59-9613-7743-A06A-EEE296CEA325}"/>
              </a:ext>
            </a:extLst>
          </p:cNvPr>
          <p:cNvSpPr/>
          <p:nvPr/>
        </p:nvSpPr>
        <p:spPr>
          <a:xfrm>
            <a:off x="683568" y="4221088"/>
            <a:ext cx="468052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a &gt;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</a:t>
            </a:r>
            <a:r>
              <a:rPr lang="ja-JP" altLang="en-US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は正です</a:t>
            </a:r>
            <a:r>
              <a:rPr lang="en-US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elif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a ==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</a:t>
            </a:r>
            <a:r>
              <a:rPr lang="ja-JP" altLang="en-US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は</a:t>
            </a:r>
            <a:r>
              <a:rPr lang="en-US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ja-JP" altLang="en-US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です</a:t>
            </a:r>
            <a:r>
              <a:rPr lang="en-US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)</a:t>
            </a:r>
            <a:endParaRPr lang="ja-JP" altLang="en-US" sz="2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</a:t>
            </a:r>
            <a:r>
              <a:rPr lang="ja-JP" altLang="en-US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は負です</a:t>
            </a:r>
            <a:r>
              <a:rPr lang="en-US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)</a:t>
            </a:r>
            <a:endParaRPr lang="ja-JP" altLang="en-US" sz="2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2CC24D1-60B7-9048-A967-3833EE569968}"/>
              </a:ext>
            </a:extLst>
          </p:cNvPr>
          <p:cNvSpPr txBox="1"/>
          <p:nvPr/>
        </p:nvSpPr>
        <p:spPr>
          <a:xfrm>
            <a:off x="5580112" y="4869160"/>
            <a:ext cx="3184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上から順にチェックされ</a:t>
            </a:r>
            <a:r>
              <a:rPr lang="ja-JP" altLang="en-US"/>
              <a:t>、</a:t>
            </a:r>
            <a:endParaRPr lang="en-US" altLang="ja-JP"/>
          </a:p>
          <a:p>
            <a:r>
              <a:rPr kumimoji="1" lang="ja-JP" altLang="en-US"/>
              <a:t>最初に成立したブロックのみ</a:t>
            </a:r>
            <a:endParaRPr lang="en-US" altLang="ja-JP"/>
          </a:p>
          <a:p>
            <a:r>
              <a:rPr kumimoji="1" lang="ja-JP" altLang="en-US"/>
              <a:t>実行される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54080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453AAE3-1A6B-2347-BD1E-37ED93EB29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条件分岐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7FCB3D0-350A-A944-8064-18027893C1D6}"/>
              </a:ext>
            </a:extLst>
          </p:cNvPr>
          <p:cNvSpPr/>
          <p:nvPr/>
        </p:nvSpPr>
        <p:spPr>
          <a:xfrm>
            <a:off x="683568" y="4509120"/>
            <a:ext cx="4572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a &gt;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a &lt;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"5 &lt; a &lt; 10"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"10 &lt;= a"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 &lt;= 5"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13164C5-03B4-6C4A-9348-C51D7C7FC0C0}"/>
              </a:ext>
            </a:extLst>
          </p:cNvPr>
          <p:cNvCxnSpPr/>
          <p:nvPr/>
        </p:nvCxnSpPr>
        <p:spPr>
          <a:xfrm>
            <a:off x="1403648" y="3789040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358ADC4-ED77-7F48-A942-55E676DDF7C5}"/>
              </a:ext>
            </a:extLst>
          </p:cNvPr>
          <p:cNvCxnSpPr/>
          <p:nvPr/>
        </p:nvCxnSpPr>
        <p:spPr>
          <a:xfrm>
            <a:off x="3059832" y="3645024"/>
            <a:ext cx="0" cy="2880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FC11367-4D1E-D54F-A3CC-496E0F787150}"/>
              </a:ext>
            </a:extLst>
          </p:cNvPr>
          <p:cNvCxnSpPr/>
          <p:nvPr/>
        </p:nvCxnSpPr>
        <p:spPr>
          <a:xfrm>
            <a:off x="5220072" y="3645024"/>
            <a:ext cx="0" cy="2880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9A02398-2E55-1D42-821A-69AFA3B5620F}"/>
              </a:ext>
            </a:extLst>
          </p:cNvPr>
          <p:cNvSpPr txBox="1"/>
          <p:nvPr/>
        </p:nvSpPr>
        <p:spPr>
          <a:xfrm>
            <a:off x="2915816" y="32849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E3EA73E-4B67-BE44-BCF5-EC3830E85428}"/>
              </a:ext>
            </a:extLst>
          </p:cNvPr>
          <p:cNvSpPr txBox="1"/>
          <p:nvPr/>
        </p:nvSpPr>
        <p:spPr>
          <a:xfrm>
            <a:off x="5004048" y="32849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10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79A33FB-8A78-C14C-974E-3572FE846F2F}"/>
              </a:ext>
            </a:extLst>
          </p:cNvPr>
          <p:cNvSpPr txBox="1"/>
          <p:nvPr/>
        </p:nvSpPr>
        <p:spPr>
          <a:xfrm>
            <a:off x="1619672" y="321297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a&lt;=5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89AC9B5-FAE1-854C-9803-534B6875A723}"/>
              </a:ext>
            </a:extLst>
          </p:cNvPr>
          <p:cNvSpPr txBox="1"/>
          <p:nvPr/>
        </p:nvSpPr>
        <p:spPr>
          <a:xfrm>
            <a:off x="3563888" y="3212976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 &lt; a &lt; 10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F0B96BF-BEBE-0841-A31C-9E7E81EF8334}"/>
              </a:ext>
            </a:extLst>
          </p:cNvPr>
          <p:cNvSpPr txBox="1"/>
          <p:nvPr/>
        </p:nvSpPr>
        <p:spPr>
          <a:xfrm>
            <a:off x="5940152" y="3212976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10 &lt;= a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540D1E-189D-5546-A989-A0F2D3B65431}"/>
              </a:ext>
            </a:extLst>
          </p:cNvPr>
          <p:cNvSpPr txBox="1"/>
          <p:nvPr/>
        </p:nvSpPr>
        <p:spPr>
          <a:xfrm>
            <a:off x="611560" y="2420888"/>
            <a:ext cx="770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例：変数</a:t>
            </a:r>
            <a:r>
              <a:rPr kumimoji="1" lang="en-US" altLang="ja-JP" sz="2400"/>
              <a:t>a</a:t>
            </a:r>
            <a:r>
              <a:rPr kumimoji="1" lang="ja-JP" altLang="en-US" sz="2400"/>
              <a:t>が以下の三条件のどれに対応するか知りたい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1F93F44-D603-B041-B734-7F7EC004E137}"/>
              </a:ext>
            </a:extLst>
          </p:cNvPr>
          <p:cNvSpPr txBox="1"/>
          <p:nvPr/>
        </p:nvSpPr>
        <p:spPr>
          <a:xfrm>
            <a:off x="611560" y="1196752"/>
            <a:ext cx="3714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if</a:t>
            </a:r>
            <a:r>
              <a:rPr kumimoji="1" lang="ja-JP" altLang="en-US" sz="2400"/>
              <a:t>文は入れ子構造にできる</a:t>
            </a:r>
          </a:p>
        </p:txBody>
      </p:sp>
    </p:spTree>
    <p:extLst>
      <p:ext uri="{BB962C8B-B14F-4D97-AF65-F5344CB8AC3E}">
        <p14:creationId xmlns:p14="http://schemas.microsoft.com/office/powerpoint/2010/main" val="2705844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41CD767-2D7B-1F42-98C7-6CB0728DF8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今日これだけは覚えて欲しい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47B3D2-7445-4240-A68A-01077CFC1B4C}"/>
              </a:ext>
            </a:extLst>
          </p:cNvPr>
          <p:cNvSpPr txBox="1"/>
          <p:nvPr/>
        </p:nvSpPr>
        <p:spPr>
          <a:xfrm>
            <a:off x="179512" y="1700808"/>
            <a:ext cx="87849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・変数はメモリのどこかにつけられたラベル</a:t>
            </a:r>
            <a:endParaRPr kumimoji="1" lang="en-US" altLang="ja-JP" sz="3200" dirty="0"/>
          </a:p>
          <a:p>
            <a:r>
              <a:rPr lang="ja-JP" altLang="en-US" sz="3200" dirty="0"/>
              <a:t>・メモリ上の数値は「型」により解釈される</a:t>
            </a:r>
            <a:endParaRPr lang="en-US" altLang="ja-JP" sz="3200" dirty="0"/>
          </a:p>
          <a:p>
            <a:r>
              <a:rPr lang="ja-JP" altLang="en-US" sz="3200" dirty="0"/>
              <a:t>・繰り返しや条件分岐はブロックを伴う</a:t>
            </a:r>
            <a:endParaRPr lang="en-US" altLang="ja-JP" sz="3200" dirty="0"/>
          </a:p>
          <a:p>
            <a:r>
              <a:rPr kumimoji="1" lang="ja-JP" altLang="en-US" sz="3200" dirty="0" smtClean="0"/>
              <a:t>・</a:t>
            </a:r>
            <a:r>
              <a:rPr kumimoji="1" lang="en-US" altLang="ja-JP" sz="3200" dirty="0" smtClean="0"/>
              <a:t>Python</a:t>
            </a:r>
            <a:r>
              <a:rPr kumimoji="1" lang="ja-JP" altLang="en-US" sz="3200" dirty="0"/>
              <a:t>のブロックはコロンで始まる</a:t>
            </a:r>
            <a:endParaRPr kumimoji="1" lang="en-US" altLang="ja-JP" sz="3200" dirty="0"/>
          </a:p>
          <a:p>
            <a:r>
              <a:rPr lang="ja-JP" altLang="en-US" sz="3200" dirty="0"/>
              <a:t>・ブロックは同じインデントを持つ行の集まり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518445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D53C28E-8BB6-AC4F-8FA6-2571E9AE7E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1</a:t>
            </a:r>
            <a:r>
              <a:rPr kumimoji="1" lang="ja-JP" altLang="en-US"/>
              <a:t>：ニュートン法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DB25C10-7F9B-1B45-B586-3D64CE0A0865}"/>
                  </a:ext>
                </a:extLst>
              </p:cNvPr>
              <p:cNvSpPr txBox="1"/>
              <p:nvPr/>
            </p:nvSpPr>
            <p:spPr>
              <a:xfrm>
                <a:off x="1619672" y="1268760"/>
                <a:ext cx="189346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DB25C10-7F9B-1B45-B586-3D64CE0A0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268760"/>
                <a:ext cx="1893467" cy="553998"/>
              </a:xfrm>
              <a:prstGeom prst="rect">
                <a:avLst/>
              </a:prstGeom>
              <a:blipFill>
                <a:blip r:embed="rId2"/>
                <a:stretch>
                  <a:fillRect l="-7333" r="-4000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A27548F-B90E-9741-8608-AA285CD2072F}"/>
              </a:ext>
            </a:extLst>
          </p:cNvPr>
          <p:cNvSpPr txBox="1"/>
          <p:nvPr/>
        </p:nvSpPr>
        <p:spPr>
          <a:xfrm>
            <a:off x="3635896" y="134076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方程式の解をもとめたい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0444711-65E6-0141-AC5A-0E3CA5F5172B}"/>
              </a:ext>
            </a:extLst>
          </p:cNvPr>
          <p:cNvCxnSpPr>
            <a:cxnSpLocks/>
          </p:cNvCxnSpPr>
          <p:nvPr/>
        </p:nvCxnSpPr>
        <p:spPr>
          <a:xfrm>
            <a:off x="1907704" y="5229200"/>
            <a:ext cx="40324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CF942B9-F0D9-FB49-A792-D05F716AA74D}"/>
              </a:ext>
            </a:extLst>
          </p:cNvPr>
          <p:cNvCxnSpPr>
            <a:cxnSpLocks/>
          </p:cNvCxnSpPr>
          <p:nvPr/>
        </p:nvCxnSpPr>
        <p:spPr>
          <a:xfrm flipV="1">
            <a:off x="2555776" y="3068960"/>
            <a:ext cx="0" cy="26642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リーフォーム 11">
            <a:extLst>
              <a:ext uri="{FF2B5EF4-FFF2-40B4-BE49-F238E27FC236}">
                <a16:creationId xmlns:a16="http://schemas.microsoft.com/office/drawing/2014/main" id="{D7C2CDBF-31BE-6443-9FD2-9C90EBCE8A93}"/>
              </a:ext>
            </a:extLst>
          </p:cNvPr>
          <p:cNvSpPr/>
          <p:nvPr/>
        </p:nvSpPr>
        <p:spPr>
          <a:xfrm>
            <a:off x="2195736" y="3220894"/>
            <a:ext cx="2520280" cy="2405722"/>
          </a:xfrm>
          <a:custGeom>
            <a:avLst/>
            <a:gdLst>
              <a:gd name="connsiteX0" fmla="*/ 2905760 w 2905760"/>
              <a:gd name="connsiteY0" fmla="*/ 0 h 2773680"/>
              <a:gd name="connsiteX1" fmla="*/ 1930400 w 2905760"/>
              <a:gd name="connsiteY1" fmla="*/ 1798320 h 2773680"/>
              <a:gd name="connsiteX2" fmla="*/ 0 w 2905760"/>
              <a:gd name="connsiteY2" fmla="*/ 2773680 h 277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5760" h="2773680">
                <a:moveTo>
                  <a:pt x="2905760" y="0"/>
                </a:moveTo>
                <a:cubicBezTo>
                  <a:pt x="2660226" y="668020"/>
                  <a:pt x="2414693" y="1336040"/>
                  <a:pt x="1930400" y="1798320"/>
                </a:cubicBezTo>
                <a:cubicBezTo>
                  <a:pt x="1446107" y="2260600"/>
                  <a:pt x="723053" y="2517140"/>
                  <a:pt x="0" y="27736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976CEE0-8759-1645-86D3-3E61C0063BE7}"/>
                  </a:ext>
                </a:extLst>
              </p:cNvPr>
              <p:cNvSpPr txBox="1"/>
              <p:nvPr/>
            </p:nvSpPr>
            <p:spPr>
              <a:xfrm>
                <a:off x="6012160" y="4869160"/>
                <a:ext cx="3874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976CEE0-8759-1645-86D3-3E61C0063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869160"/>
                <a:ext cx="387477" cy="553998"/>
              </a:xfrm>
              <a:prstGeom prst="rect">
                <a:avLst/>
              </a:prstGeom>
              <a:blipFill>
                <a:blip r:embed="rId3"/>
                <a:stretch>
                  <a:fillRect l="-9375" r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DCC35BE-E35B-8841-BF77-8825878D2C0A}"/>
                  </a:ext>
                </a:extLst>
              </p:cNvPr>
              <p:cNvSpPr txBox="1"/>
              <p:nvPr/>
            </p:nvSpPr>
            <p:spPr>
              <a:xfrm>
                <a:off x="1835696" y="2420888"/>
                <a:ext cx="19060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DCC35BE-E35B-8841-BF77-8825878D2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420888"/>
                <a:ext cx="1906099" cy="553998"/>
              </a:xfrm>
              <a:prstGeom prst="rect">
                <a:avLst/>
              </a:prstGeom>
              <a:blipFill>
                <a:blip r:embed="rId4"/>
                <a:stretch>
                  <a:fillRect l="-4636" r="-6623" b="-36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6444353-1EDB-324E-BFAB-FD4E311294BC}"/>
              </a:ext>
            </a:extLst>
          </p:cNvPr>
          <p:cNvSpPr txBox="1"/>
          <p:nvPr/>
        </p:nvSpPr>
        <p:spPr>
          <a:xfrm>
            <a:off x="2195736" y="521990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O</a:t>
            </a:r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6778877D-B53F-984B-9E99-C74CD8958EE0}"/>
              </a:ext>
            </a:extLst>
          </p:cNvPr>
          <p:cNvSpPr/>
          <p:nvPr/>
        </p:nvSpPr>
        <p:spPr>
          <a:xfrm>
            <a:off x="3131840" y="51571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F5AF0DE-CC9C-C144-B9F7-2DC79853561D}"/>
              </a:ext>
            </a:extLst>
          </p:cNvPr>
          <p:cNvCxnSpPr/>
          <p:nvPr/>
        </p:nvCxnSpPr>
        <p:spPr>
          <a:xfrm flipV="1">
            <a:off x="3203848" y="537321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DDF236A-B2A7-314F-AB21-152086915A47}"/>
              </a:ext>
            </a:extLst>
          </p:cNvPr>
          <p:cNvSpPr txBox="1"/>
          <p:nvPr/>
        </p:nvSpPr>
        <p:spPr>
          <a:xfrm>
            <a:off x="2843808" y="5877272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ここの</a:t>
            </a:r>
            <a:r>
              <a:rPr kumimoji="1" lang="en-US" altLang="ja-JP"/>
              <a:t>x</a:t>
            </a:r>
            <a:r>
              <a:rPr kumimoji="1" lang="ja-JP" altLang="en-US"/>
              <a:t>の値を知りたい</a:t>
            </a:r>
          </a:p>
        </p:txBody>
      </p:sp>
    </p:spTree>
    <p:extLst>
      <p:ext uri="{BB962C8B-B14F-4D97-AF65-F5344CB8AC3E}">
        <p14:creationId xmlns:p14="http://schemas.microsoft.com/office/powerpoint/2010/main" val="3585941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8CA7B0-D89C-9945-AAB7-907145A28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ニュートン法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11621087-0276-3A47-9016-9C886A144D6E}"/>
              </a:ext>
            </a:extLst>
          </p:cNvPr>
          <p:cNvCxnSpPr>
            <a:cxnSpLocks/>
          </p:cNvCxnSpPr>
          <p:nvPr/>
        </p:nvCxnSpPr>
        <p:spPr>
          <a:xfrm>
            <a:off x="1907704" y="4077072"/>
            <a:ext cx="40324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162F14D-DF3A-0B47-AA44-3F4AB56AF040}"/>
              </a:ext>
            </a:extLst>
          </p:cNvPr>
          <p:cNvCxnSpPr>
            <a:cxnSpLocks/>
          </p:cNvCxnSpPr>
          <p:nvPr/>
        </p:nvCxnSpPr>
        <p:spPr>
          <a:xfrm flipV="1">
            <a:off x="2555776" y="1916832"/>
            <a:ext cx="0" cy="26642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リーフォーム 4">
            <a:extLst>
              <a:ext uri="{FF2B5EF4-FFF2-40B4-BE49-F238E27FC236}">
                <a16:creationId xmlns:a16="http://schemas.microsoft.com/office/drawing/2014/main" id="{D2973985-8A16-E346-94A4-0272FD1200E0}"/>
              </a:ext>
            </a:extLst>
          </p:cNvPr>
          <p:cNvSpPr/>
          <p:nvPr/>
        </p:nvSpPr>
        <p:spPr>
          <a:xfrm>
            <a:off x="2195736" y="2068766"/>
            <a:ext cx="2520280" cy="2405722"/>
          </a:xfrm>
          <a:custGeom>
            <a:avLst/>
            <a:gdLst>
              <a:gd name="connsiteX0" fmla="*/ 2905760 w 2905760"/>
              <a:gd name="connsiteY0" fmla="*/ 0 h 2773680"/>
              <a:gd name="connsiteX1" fmla="*/ 1930400 w 2905760"/>
              <a:gd name="connsiteY1" fmla="*/ 1798320 h 2773680"/>
              <a:gd name="connsiteX2" fmla="*/ 0 w 2905760"/>
              <a:gd name="connsiteY2" fmla="*/ 2773680 h 277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5760" h="2773680">
                <a:moveTo>
                  <a:pt x="2905760" y="0"/>
                </a:moveTo>
                <a:cubicBezTo>
                  <a:pt x="2660226" y="668020"/>
                  <a:pt x="2414693" y="1336040"/>
                  <a:pt x="1930400" y="1798320"/>
                </a:cubicBezTo>
                <a:cubicBezTo>
                  <a:pt x="1446107" y="2260600"/>
                  <a:pt x="723053" y="2517140"/>
                  <a:pt x="0" y="27736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423AC1A-AA11-724A-99F7-42D63A9913D5}"/>
                  </a:ext>
                </a:extLst>
              </p:cNvPr>
              <p:cNvSpPr txBox="1"/>
              <p:nvPr/>
            </p:nvSpPr>
            <p:spPr>
              <a:xfrm>
                <a:off x="6012160" y="3717032"/>
                <a:ext cx="3874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423AC1A-AA11-724A-99F7-42D63A991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717032"/>
                <a:ext cx="387477" cy="553998"/>
              </a:xfrm>
              <a:prstGeom prst="rect">
                <a:avLst/>
              </a:prstGeom>
              <a:blipFill>
                <a:blip r:embed="rId2"/>
                <a:stretch>
                  <a:fillRect l="-9375" r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7258F31-3635-D340-BA99-0A2A8A904556}"/>
                  </a:ext>
                </a:extLst>
              </p:cNvPr>
              <p:cNvSpPr txBox="1"/>
              <p:nvPr/>
            </p:nvSpPr>
            <p:spPr>
              <a:xfrm>
                <a:off x="1835696" y="1268760"/>
                <a:ext cx="19060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7258F31-3635-D340-BA99-0A2A8A904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268760"/>
                <a:ext cx="1906099" cy="553998"/>
              </a:xfrm>
              <a:prstGeom prst="rect">
                <a:avLst/>
              </a:prstGeom>
              <a:blipFill>
                <a:blip r:embed="rId3"/>
                <a:stretch>
                  <a:fillRect l="-4636" r="-6623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8BC2972-726F-D64B-BA97-6BCCF84921D7}"/>
              </a:ext>
            </a:extLst>
          </p:cNvPr>
          <p:cNvSpPr txBox="1"/>
          <p:nvPr/>
        </p:nvSpPr>
        <p:spPr>
          <a:xfrm>
            <a:off x="2195736" y="406778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O</a:t>
            </a:r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D706991C-EFD7-7C47-AE29-496185415464}"/>
              </a:ext>
            </a:extLst>
          </p:cNvPr>
          <p:cNvSpPr/>
          <p:nvPr/>
        </p:nvSpPr>
        <p:spPr>
          <a:xfrm>
            <a:off x="3131840" y="400506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4F100C3-9B96-C743-B17B-59D04F4F5A75}"/>
              </a:ext>
            </a:extLst>
          </p:cNvPr>
          <p:cNvCxnSpPr/>
          <p:nvPr/>
        </p:nvCxnSpPr>
        <p:spPr>
          <a:xfrm flipV="1">
            <a:off x="4427984" y="407707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AB09D98-1091-5448-AD95-B5F64DF5F576}"/>
              </a:ext>
            </a:extLst>
          </p:cNvPr>
          <p:cNvCxnSpPr>
            <a:cxnSpLocks/>
          </p:cNvCxnSpPr>
          <p:nvPr/>
        </p:nvCxnSpPr>
        <p:spPr>
          <a:xfrm flipH="1">
            <a:off x="3491880" y="1772816"/>
            <a:ext cx="1368152" cy="33044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8CD5CE0-FB7E-A84A-BBE5-AF361D31EE35}"/>
                  </a:ext>
                </a:extLst>
              </p:cNvPr>
              <p:cNvSpPr txBox="1"/>
              <p:nvPr/>
            </p:nvSpPr>
            <p:spPr>
              <a:xfrm>
                <a:off x="4283968" y="4365104"/>
                <a:ext cx="3919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8CD5CE0-FB7E-A84A-BBE5-AF361D31E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365104"/>
                <a:ext cx="391902" cy="369332"/>
              </a:xfrm>
              <a:prstGeom prst="rect">
                <a:avLst/>
              </a:prstGeom>
              <a:blipFill>
                <a:blip r:embed="rId4"/>
                <a:stretch>
                  <a:fillRect l="-625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4AAAB79-F28A-DA49-A3E9-3C2644061E9D}"/>
                  </a:ext>
                </a:extLst>
              </p:cNvPr>
              <p:cNvSpPr txBox="1"/>
              <p:nvPr/>
            </p:nvSpPr>
            <p:spPr>
              <a:xfrm>
                <a:off x="3563888" y="4869160"/>
                <a:ext cx="6852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4AAAB79-F28A-DA49-A3E9-3C2644061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869160"/>
                <a:ext cx="685252" cy="369332"/>
              </a:xfrm>
              <a:prstGeom prst="rect">
                <a:avLst/>
              </a:prstGeom>
              <a:blipFill>
                <a:blip r:embed="rId5"/>
                <a:stretch>
                  <a:fillRect l="-5455" r="-1818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998134B-58F2-5A49-85E0-85E644EF9086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906514" y="4221088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1F8DD36-6EDA-F043-96A9-0C6A6F16893A}"/>
              </a:ext>
            </a:extLst>
          </p:cNvPr>
          <p:cNvSpPr txBox="1"/>
          <p:nvPr/>
        </p:nvSpPr>
        <p:spPr>
          <a:xfrm>
            <a:off x="179512" y="5589240"/>
            <a:ext cx="4645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1. </a:t>
            </a:r>
            <a:r>
              <a:rPr kumimoji="1" lang="ja-JP" altLang="en-US" sz="2000"/>
              <a:t>適当な解候補の初期値を選ぶ</a:t>
            </a:r>
            <a:endParaRPr kumimoji="1" lang="en-US" altLang="ja-JP" sz="2000"/>
          </a:p>
          <a:p>
            <a:r>
              <a:rPr lang="en-US" altLang="ja-JP" sz="2000"/>
              <a:t>2. </a:t>
            </a:r>
            <a:r>
              <a:rPr lang="ja-JP" altLang="en-US" sz="2000"/>
              <a:t>解候補の位置で接線を引く</a:t>
            </a:r>
            <a:endParaRPr lang="en-US" altLang="ja-JP" sz="2000"/>
          </a:p>
          <a:p>
            <a:r>
              <a:rPr kumimoji="1" lang="en-US" altLang="ja-JP" sz="2000"/>
              <a:t>3. </a:t>
            </a:r>
            <a:r>
              <a:rPr kumimoji="1" lang="ja-JP" altLang="en-US" sz="2000"/>
              <a:t>接線と</a:t>
            </a:r>
            <a:r>
              <a:rPr kumimoji="1" lang="en-US" altLang="ja-JP" sz="2000"/>
              <a:t>x</a:t>
            </a:r>
            <a:r>
              <a:rPr kumimoji="1" lang="ja-JP" altLang="en-US" sz="2000"/>
              <a:t>軸の交点を次の解候補にする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BCDE366-623C-3943-85A3-C74BB88B92E6}"/>
                  </a:ext>
                </a:extLst>
              </p:cNvPr>
              <p:cNvSpPr txBox="1"/>
              <p:nvPr/>
            </p:nvSpPr>
            <p:spPr>
              <a:xfrm>
                <a:off x="4860032" y="5445224"/>
                <a:ext cx="3489866" cy="1025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32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3200" b="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ja-JP" sz="32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32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ja-JP" sz="32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ja-JP" sz="3200" b="0" i="1">
                              <a:latin typeface="Cambria Math" panose="02040503050406030204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32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BCDE366-623C-3943-85A3-C74BB88B9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5445224"/>
                <a:ext cx="3489866" cy="1025345"/>
              </a:xfrm>
              <a:prstGeom prst="rect">
                <a:avLst/>
              </a:prstGeom>
              <a:blipFill>
                <a:blip r:embed="rId6"/>
                <a:stretch>
                  <a:fillRect l="-727" t="-2469" r="-3273" b="-18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D0BAAE40-B7B6-5344-B9C3-48EC6F34CE7C}"/>
              </a:ext>
            </a:extLst>
          </p:cNvPr>
          <p:cNvCxnSpPr/>
          <p:nvPr/>
        </p:nvCxnSpPr>
        <p:spPr>
          <a:xfrm flipV="1">
            <a:off x="4427984" y="2852936"/>
            <a:ext cx="0" cy="1224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>
            <a:extLst>
              <a:ext uri="{FF2B5EF4-FFF2-40B4-BE49-F238E27FC236}">
                <a16:creationId xmlns:a16="http://schemas.microsoft.com/office/drawing/2014/main" id="{F40B7A1D-E965-384E-AFDF-31A4666A64EB}"/>
              </a:ext>
            </a:extLst>
          </p:cNvPr>
          <p:cNvSpPr/>
          <p:nvPr/>
        </p:nvSpPr>
        <p:spPr>
          <a:xfrm>
            <a:off x="4355976" y="2708920"/>
            <a:ext cx="144016" cy="144016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26734DBB-7C39-E149-B98E-7B1FA195868F}"/>
              </a:ext>
            </a:extLst>
          </p:cNvPr>
          <p:cNvSpPr/>
          <p:nvPr/>
        </p:nvSpPr>
        <p:spPr>
          <a:xfrm>
            <a:off x="3837816" y="3999240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B9BCB93-C757-FA47-AB8B-F56E19665EB9}"/>
              </a:ext>
            </a:extLst>
          </p:cNvPr>
          <p:cNvCxnSpPr>
            <a:cxnSpLocks/>
          </p:cNvCxnSpPr>
          <p:nvPr/>
        </p:nvCxnSpPr>
        <p:spPr>
          <a:xfrm>
            <a:off x="3205474" y="3304520"/>
            <a:ext cx="0" cy="6491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671F47C-B4EE-624A-B81C-47B350B75D78}"/>
              </a:ext>
            </a:extLst>
          </p:cNvPr>
          <p:cNvSpPr txBox="1"/>
          <p:nvPr/>
        </p:nvSpPr>
        <p:spPr>
          <a:xfrm>
            <a:off x="2981712" y="29681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3191536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546ACC-286A-E442-B98A-AECD8FD3A8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1-1</a:t>
            </a:r>
            <a:r>
              <a:rPr kumimoji="1" lang="ja-JP" altLang="en-US"/>
              <a:t>：ニュートン法の実装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6AF1141-836C-D640-AF30-8889063B96A9}"/>
                  </a:ext>
                </a:extLst>
              </p:cNvPr>
              <p:cNvSpPr txBox="1"/>
              <p:nvPr/>
            </p:nvSpPr>
            <p:spPr>
              <a:xfrm>
                <a:off x="611560" y="1772816"/>
                <a:ext cx="28516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6AF1141-836C-D640-AF30-8889063B9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772816"/>
                <a:ext cx="2851614" cy="553998"/>
              </a:xfrm>
              <a:prstGeom prst="rect">
                <a:avLst/>
              </a:prstGeom>
              <a:blipFill>
                <a:blip r:embed="rId2"/>
                <a:stretch>
                  <a:fillRect l="-4889" r="-2222" b="-36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AE0107-7525-C946-8271-E17AE2B948D8}"/>
              </a:ext>
            </a:extLst>
          </p:cNvPr>
          <p:cNvSpPr txBox="1"/>
          <p:nvPr/>
        </p:nvSpPr>
        <p:spPr>
          <a:xfrm>
            <a:off x="539552" y="2564904"/>
            <a:ext cx="74888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に対してニュートンを実装し、</a:t>
            </a:r>
            <a:r>
              <a:rPr lang="ja-JP" altLang="en-US" sz="2800"/>
              <a:t>複素数を含む様々な初期値でどの解に収束するか確認せよ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42CC859-75F8-824F-B1FA-D9A45FA07FDD}"/>
              </a:ext>
            </a:extLst>
          </p:cNvPr>
          <p:cNvSpPr txBox="1"/>
          <p:nvPr/>
        </p:nvSpPr>
        <p:spPr>
          <a:xfrm>
            <a:off x="611560" y="112474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方程式</a:t>
            </a:r>
          </a:p>
        </p:txBody>
      </p:sp>
    </p:spTree>
    <p:extLst>
      <p:ext uri="{BB962C8B-B14F-4D97-AF65-F5344CB8AC3E}">
        <p14:creationId xmlns:p14="http://schemas.microsoft.com/office/powerpoint/2010/main" val="1786800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7F09D01-C999-2341-8093-2FFD26A5D7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1-2</a:t>
            </a:r>
            <a:r>
              <a:rPr kumimoji="1" lang="ja-JP" altLang="en-US"/>
              <a:t>：ニュートン法の収束地図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D8E5BB4-C4D0-284F-A3C1-C45BB229A2A5}"/>
              </a:ext>
            </a:extLst>
          </p:cNvPr>
          <p:cNvCxnSpPr/>
          <p:nvPr/>
        </p:nvCxnSpPr>
        <p:spPr>
          <a:xfrm>
            <a:off x="1835696" y="4077072"/>
            <a:ext cx="45365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F8F44297-AE6D-0A4F-B1D8-EC4EC9505AF3}"/>
              </a:ext>
            </a:extLst>
          </p:cNvPr>
          <p:cNvCxnSpPr/>
          <p:nvPr/>
        </p:nvCxnSpPr>
        <p:spPr>
          <a:xfrm flipV="1">
            <a:off x="4067944" y="2060848"/>
            <a:ext cx="0" cy="37444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712A03-F86A-7E4A-A8D5-E982BA0F201A}"/>
              </a:ext>
            </a:extLst>
          </p:cNvPr>
          <p:cNvSpPr txBox="1"/>
          <p:nvPr/>
        </p:nvSpPr>
        <p:spPr>
          <a:xfrm>
            <a:off x="6372200" y="3933056"/>
            <a:ext cx="42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Re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1F72873-1B68-4F4D-BB97-BEA2FD127D9C}"/>
              </a:ext>
            </a:extLst>
          </p:cNvPr>
          <p:cNvSpPr txBox="1"/>
          <p:nvPr/>
        </p:nvSpPr>
        <p:spPr>
          <a:xfrm>
            <a:off x="3851920" y="162880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Im</a:t>
            </a:r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532C4017-FA21-624D-96DE-CC85E2C977C1}"/>
              </a:ext>
            </a:extLst>
          </p:cNvPr>
          <p:cNvSpPr/>
          <p:nvPr/>
        </p:nvSpPr>
        <p:spPr>
          <a:xfrm>
            <a:off x="5436096" y="400506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92583B7F-B80C-594B-BAA6-6FE7B7BEACC6}"/>
              </a:ext>
            </a:extLst>
          </p:cNvPr>
          <p:cNvSpPr/>
          <p:nvPr/>
        </p:nvSpPr>
        <p:spPr>
          <a:xfrm>
            <a:off x="3131840" y="2708920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454B0A9C-921B-F347-9DDA-E2A2ABC3FCE2}"/>
              </a:ext>
            </a:extLst>
          </p:cNvPr>
          <p:cNvSpPr/>
          <p:nvPr/>
        </p:nvSpPr>
        <p:spPr>
          <a:xfrm>
            <a:off x="3131840" y="5157192"/>
            <a:ext cx="144016" cy="144016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CFE359A-95E9-B74B-8553-72BD7BBDECCF}"/>
              </a:ext>
            </a:extLst>
          </p:cNvPr>
          <p:cNvCxnSpPr/>
          <p:nvPr/>
        </p:nvCxnSpPr>
        <p:spPr>
          <a:xfrm flipV="1">
            <a:off x="4067944" y="1916832"/>
            <a:ext cx="1584176" cy="2160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6835B7A-17D6-0B46-B971-DB0CFFA5CC04}"/>
              </a:ext>
            </a:extLst>
          </p:cNvPr>
          <p:cNvCxnSpPr>
            <a:cxnSpLocks/>
          </p:cNvCxnSpPr>
          <p:nvPr/>
        </p:nvCxnSpPr>
        <p:spPr>
          <a:xfrm>
            <a:off x="4067944" y="4077072"/>
            <a:ext cx="1442824" cy="2078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F740CCE-33CF-0044-A69E-9670DD8FBC56}"/>
              </a:ext>
            </a:extLst>
          </p:cNvPr>
          <p:cNvSpPr txBox="1"/>
          <p:nvPr/>
        </p:nvSpPr>
        <p:spPr>
          <a:xfrm>
            <a:off x="5580112" y="3284984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 + 0j</a:t>
            </a:r>
            <a:r>
              <a:rPr kumimoji="1" lang="ja-JP" altLang="en-US"/>
              <a:t>に収束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32A8E1D-F28F-974C-90CE-CF620A7DE769}"/>
              </a:ext>
            </a:extLst>
          </p:cNvPr>
          <p:cNvSpPr txBox="1"/>
          <p:nvPr/>
        </p:nvSpPr>
        <p:spPr>
          <a:xfrm>
            <a:off x="1619672" y="2132856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-0.5+0.87j</a:t>
            </a:r>
            <a:r>
              <a:rPr kumimoji="1" lang="ja-JP" altLang="en-US"/>
              <a:t>に収束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5E61DC1-F775-234B-8B9A-D4AD4F188449}"/>
              </a:ext>
            </a:extLst>
          </p:cNvPr>
          <p:cNvSpPr txBox="1"/>
          <p:nvPr/>
        </p:nvSpPr>
        <p:spPr>
          <a:xfrm>
            <a:off x="1763688" y="4653136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-0.5-0.87j</a:t>
            </a:r>
            <a:r>
              <a:rPr kumimoji="1" lang="ja-JP" altLang="en-US"/>
              <a:t>に収束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665B40B-C6B8-8E4B-87A2-77C0EFC23788}"/>
                  </a:ext>
                </a:extLst>
              </p:cNvPr>
              <p:cNvSpPr txBox="1"/>
              <p:nvPr/>
            </p:nvSpPr>
            <p:spPr>
              <a:xfrm>
                <a:off x="539552" y="1124744"/>
                <a:ext cx="28516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665B40B-C6B8-8E4B-87A2-77C0EFC23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124744"/>
                <a:ext cx="2851614" cy="553998"/>
              </a:xfrm>
              <a:prstGeom prst="rect">
                <a:avLst/>
              </a:prstGeom>
              <a:blipFill>
                <a:blip r:embed="rId2"/>
                <a:stretch>
                  <a:fillRect l="-4425" r="-2655" b="-36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F4C1C04-E074-C542-81CC-90FB0AAC30F9}"/>
              </a:ext>
            </a:extLst>
          </p:cNvPr>
          <p:cNvSpPr txBox="1"/>
          <p:nvPr/>
        </p:nvSpPr>
        <p:spPr>
          <a:xfrm>
            <a:off x="3635896" y="1196752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複素数まで含めると三つの解が存在する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F8DFF02-99D6-7B45-9670-5DA2E63BD342}"/>
              </a:ext>
            </a:extLst>
          </p:cNvPr>
          <p:cNvSpPr txBox="1"/>
          <p:nvPr/>
        </p:nvSpPr>
        <p:spPr>
          <a:xfrm>
            <a:off x="395536" y="6309320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複素平面の様々な地点を初期値とし「どこに収束するか」の収束地図を作れ</a:t>
            </a:r>
          </a:p>
        </p:txBody>
      </p:sp>
    </p:spTree>
    <p:extLst>
      <p:ext uri="{BB962C8B-B14F-4D97-AF65-F5344CB8AC3E}">
        <p14:creationId xmlns:p14="http://schemas.microsoft.com/office/powerpoint/2010/main" val="1590370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66060D2-FA06-574D-9451-711C99DAD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発展課題：四次方程式の収束地図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A28C93C-5C5D-D440-80BE-236E7A1A85EA}"/>
                  </a:ext>
                </a:extLst>
              </p:cNvPr>
              <p:cNvSpPr txBox="1"/>
              <p:nvPr/>
            </p:nvSpPr>
            <p:spPr>
              <a:xfrm>
                <a:off x="683568" y="1628800"/>
                <a:ext cx="285161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A28C93C-5C5D-D440-80BE-236E7A1A8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628800"/>
                <a:ext cx="2851613" cy="553998"/>
              </a:xfrm>
              <a:prstGeom prst="rect">
                <a:avLst/>
              </a:prstGeom>
              <a:blipFill>
                <a:blip r:embed="rId2"/>
                <a:stretch>
                  <a:fillRect l="-4444" r="-2667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B8C1A53-153D-6244-A527-F835C00A8297}"/>
              </a:ext>
            </a:extLst>
          </p:cNvPr>
          <p:cNvSpPr txBox="1"/>
          <p:nvPr/>
        </p:nvSpPr>
        <p:spPr>
          <a:xfrm>
            <a:off x="611560" y="98072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以下の四次方程式の収束地図を描け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4DC0714-D126-C844-AAA1-7974D6893024}"/>
              </a:ext>
            </a:extLst>
          </p:cNvPr>
          <p:cNvCxnSpPr/>
          <p:nvPr/>
        </p:nvCxnSpPr>
        <p:spPr>
          <a:xfrm>
            <a:off x="1691680" y="4653136"/>
            <a:ext cx="45365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CD8B503-4D24-8A40-B1CC-99A21D42EADA}"/>
              </a:ext>
            </a:extLst>
          </p:cNvPr>
          <p:cNvCxnSpPr/>
          <p:nvPr/>
        </p:nvCxnSpPr>
        <p:spPr>
          <a:xfrm flipV="1">
            <a:off x="3923928" y="2636912"/>
            <a:ext cx="0" cy="37444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6E74E5A-6FE7-D94A-A730-6E3F906B319A}"/>
              </a:ext>
            </a:extLst>
          </p:cNvPr>
          <p:cNvSpPr txBox="1"/>
          <p:nvPr/>
        </p:nvSpPr>
        <p:spPr>
          <a:xfrm>
            <a:off x="6228184" y="4509120"/>
            <a:ext cx="42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Re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0AE53B5-C319-5846-A9C3-02D02910262E}"/>
              </a:ext>
            </a:extLst>
          </p:cNvPr>
          <p:cNvSpPr txBox="1"/>
          <p:nvPr/>
        </p:nvSpPr>
        <p:spPr>
          <a:xfrm>
            <a:off x="3707904" y="220486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Im</a:t>
            </a:r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7C859ED8-2B3E-7142-8387-5FCD450EEE60}"/>
              </a:ext>
            </a:extLst>
          </p:cNvPr>
          <p:cNvSpPr/>
          <p:nvPr/>
        </p:nvSpPr>
        <p:spPr>
          <a:xfrm>
            <a:off x="5004048" y="45811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CF13578-0974-3C40-962D-055F17A8DD34}"/>
              </a:ext>
            </a:extLst>
          </p:cNvPr>
          <p:cNvSpPr/>
          <p:nvPr/>
        </p:nvSpPr>
        <p:spPr>
          <a:xfrm>
            <a:off x="3851920" y="342900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66E37FB6-1FAB-1F4F-A083-6EE018ABFF4F}"/>
              </a:ext>
            </a:extLst>
          </p:cNvPr>
          <p:cNvSpPr/>
          <p:nvPr/>
        </p:nvSpPr>
        <p:spPr>
          <a:xfrm>
            <a:off x="2699792" y="45811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76C4F8DF-347B-234B-9E2A-1D1386C9FE7E}"/>
              </a:ext>
            </a:extLst>
          </p:cNvPr>
          <p:cNvSpPr/>
          <p:nvPr/>
        </p:nvSpPr>
        <p:spPr>
          <a:xfrm>
            <a:off x="3851920" y="57332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48748C4-16D1-F54B-999E-C4079FC3E423}"/>
              </a:ext>
            </a:extLst>
          </p:cNvPr>
          <p:cNvCxnSpPr>
            <a:cxnSpLocks/>
          </p:cNvCxnSpPr>
          <p:nvPr/>
        </p:nvCxnSpPr>
        <p:spPr>
          <a:xfrm flipH="1">
            <a:off x="2123728" y="2852936"/>
            <a:ext cx="3600400" cy="36004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4C78001-EE93-2F42-95F2-1A3F72BB5B55}"/>
              </a:ext>
            </a:extLst>
          </p:cNvPr>
          <p:cNvCxnSpPr/>
          <p:nvPr/>
        </p:nvCxnSpPr>
        <p:spPr>
          <a:xfrm>
            <a:off x="2123728" y="2852936"/>
            <a:ext cx="3600400" cy="36004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0FD034D-BD87-B649-8FA1-404BEB3E4E7F}"/>
                  </a:ext>
                </a:extLst>
              </p:cNvPr>
              <p:cNvSpPr txBox="1"/>
              <p:nvPr/>
            </p:nvSpPr>
            <p:spPr>
              <a:xfrm>
                <a:off x="4139952" y="2780928"/>
                <a:ext cx="9764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0FD034D-BD87-B649-8FA1-404BEB3E4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780928"/>
                <a:ext cx="976421" cy="430887"/>
              </a:xfrm>
              <a:prstGeom prst="rect">
                <a:avLst/>
              </a:prstGeom>
              <a:blipFill>
                <a:blip r:embed="rId3"/>
                <a:stretch>
                  <a:fillRect l="-6410" r="-1282" b="-2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0F617A4-1E73-A84A-8A9E-2E8DD83BC89B}"/>
                  </a:ext>
                </a:extLst>
              </p:cNvPr>
              <p:cNvSpPr txBox="1"/>
              <p:nvPr/>
            </p:nvSpPr>
            <p:spPr>
              <a:xfrm>
                <a:off x="5796136" y="6093296"/>
                <a:ext cx="159922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0F617A4-1E73-A84A-8A9E-2E8DD83BC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6093296"/>
                <a:ext cx="1599220" cy="553998"/>
              </a:xfrm>
              <a:prstGeom prst="rect">
                <a:avLst/>
              </a:prstGeom>
              <a:blipFill>
                <a:blip r:embed="rId4"/>
                <a:stretch>
                  <a:fillRect l="-5556" r="-1587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2FC24E0-BE5E-F84C-A124-343148ED03B4}"/>
              </a:ext>
            </a:extLst>
          </p:cNvPr>
          <p:cNvCxnSpPr>
            <a:cxnSpLocks/>
          </p:cNvCxnSpPr>
          <p:nvPr/>
        </p:nvCxnSpPr>
        <p:spPr>
          <a:xfrm flipH="1" flipV="1">
            <a:off x="4716016" y="3429000"/>
            <a:ext cx="216024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CEE11617-3908-DB49-AAEA-24250E5ED6BF}"/>
                  </a:ext>
                </a:extLst>
              </p:cNvPr>
              <p:cNvSpPr txBox="1"/>
              <p:nvPr/>
            </p:nvSpPr>
            <p:spPr>
              <a:xfrm>
                <a:off x="5076056" y="3861048"/>
                <a:ext cx="9764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CEE11617-3908-DB49-AAEA-24250E5ED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861048"/>
                <a:ext cx="976421" cy="430887"/>
              </a:xfrm>
              <a:prstGeom prst="rect">
                <a:avLst/>
              </a:prstGeom>
              <a:blipFill>
                <a:blip r:embed="rId5"/>
                <a:stretch>
                  <a:fillRect l="-6410" r="-1282" b="-2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D481704-C0C9-DB45-8AC0-A702DB366BFF}"/>
              </a:ext>
            </a:extLst>
          </p:cNvPr>
          <p:cNvCxnSpPr/>
          <p:nvPr/>
        </p:nvCxnSpPr>
        <p:spPr>
          <a:xfrm>
            <a:off x="4932040" y="3645024"/>
            <a:ext cx="216024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830A899-4C7C-7943-ACF1-F6A4D154DE7C}"/>
                  </a:ext>
                </a:extLst>
              </p:cNvPr>
              <p:cNvSpPr txBox="1"/>
              <p:nvPr/>
            </p:nvSpPr>
            <p:spPr>
              <a:xfrm>
                <a:off x="5796136" y="2420888"/>
                <a:ext cx="125457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830A899-4C7C-7943-ACF1-F6A4D154D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2420888"/>
                <a:ext cx="1254574" cy="553998"/>
              </a:xfrm>
              <a:prstGeom prst="rect">
                <a:avLst/>
              </a:prstGeom>
              <a:blipFill>
                <a:blip r:embed="rId6"/>
                <a:stretch>
                  <a:fillRect l="-7071" r="-2020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19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21D81C2-76EA-A445-88F0-8449839869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変数とは何か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50F3CBF-1A28-3441-BD9D-6A565CDE7021}"/>
              </a:ext>
            </a:extLst>
          </p:cNvPr>
          <p:cNvSpPr/>
          <p:nvPr/>
        </p:nvSpPr>
        <p:spPr>
          <a:xfrm>
            <a:off x="323528" y="1556792"/>
            <a:ext cx="201622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</a:t>
            </a:r>
            <a:r>
              <a:rPr lang="en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F3D154A-B604-C84B-BBA9-C0A3747A50F6}"/>
              </a:ext>
            </a:extLst>
          </p:cNvPr>
          <p:cNvSpPr txBox="1"/>
          <p:nvPr/>
        </p:nvSpPr>
        <p:spPr>
          <a:xfrm>
            <a:off x="2699792" y="1628800"/>
            <a:ext cx="6083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10</a:t>
            </a:r>
            <a:r>
              <a:rPr kumimoji="1" lang="ja-JP" altLang="en-US" sz="2800"/>
              <a:t>という値に、</a:t>
            </a:r>
            <a:r>
              <a:rPr kumimoji="1" lang="en-US" altLang="ja-JP" sz="2800"/>
              <a:t>a</a:t>
            </a:r>
            <a:r>
              <a:rPr kumimoji="1" lang="ja-JP" altLang="en-US" sz="2800"/>
              <a:t>という名前をつける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6D0EF1-6B96-234F-81BB-9818822A20CD}"/>
              </a:ext>
            </a:extLst>
          </p:cNvPr>
          <p:cNvSpPr txBox="1"/>
          <p:nvPr/>
        </p:nvSpPr>
        <p:spPr>
          <a:xfrm>
            <a:off x="323528" y="2852936"/>
            <a:ext cx="6001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この</a:t>
            </a:r>
            <a:r>
              <a:rPr kumimoji="1" lang="en-US" altLang="ja-JP" sz="3200"/>
              <a:t>a</a:t>
            </a:r>
            <a:r>
              <a:rPr kumimoji="1" lang="ja-JP" altLang="en-US" sz="3200"/>
              <a:t>を「</a:t>
            </a:r>
            <a:r>
              <a:rPr kumimoji="1" lang="ja-JP" altLang="en-US" sz="3200">
                <a:solidFill>
                  <a:srgbClr val="011893"/>
                </a:solidFill>
              </a:rPr>
              <a:t>変数</a:t>
            </a:r>
            <a:r>
              <a:rPr kumimoji="1" lang="en-US" altLang="ja-JP" sz="3200">
                <a:solidFill>
                  <a:srgbClr val="011893"/>
                </a:solidFill>
              </a:rPr>
              <a:t>(variable)</a:t>
            </a:r>
            <a:r>
              <a:rPr kumimoji="1" lang="ja-JP" altLang="en-US" sz="3200"/>
              <a:t>」と呼ぶ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C2A05A9-7763-7B44-AF9C-7F6E012EF2D1}"/>
              </a:ext>
            </a:extLst>
          </p:cNvPr>
          <p:cNvCxnSpPr/>
          <p:nvPr/>
        </p:nvCxnSpPr>
        <p:spPr>
          <a:xfrm flipV="1">
            <a:off x="539552" y="2204864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65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B5FFE0C-922B-FC4B-96C3-970FD3177A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変数の値の確認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0DC00E6-B3C3-A94B-80E8-98CA5EFF0308}"/>
              </a:ext>
            </a:extLst>
          </p:cNvPr>
          <p:cNvSpPr/>
          <p:nvPr/>
        </p:nvSpPr>
        <p:spPr>
          <a:xfrm>
            <a:off x="323528" y="2060848"/>
            <a:ext cx="2403222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6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8FF2CE8-2873-3B43-A5E6-E4892D3256A8}"/>
              </a:ext>
            </a:extLst>
          </p:cNvPr>
          <p:cNvSpPr/>
          <p:nvPr/>
        </p:nvSpPr>
        <p:spPr>
          <a:xfrm>
            <a:off x="251520" y="4725144"/>
            <a:ext cx="461986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F3B4C1-608C-3F4E-96E0-BCE8D43CF495}"/>
              </a:ext>
            </a:extLst>
          </p:cNvPr>
          <p:cNvSpPr txBox="1"/>
          <p:nvPr/>
        </p:nvSpPr>
        <p:spPr>
          <a:xfrm>
            <a:off x="251520" y="1124744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print</a:t>
            </a:r>
            <a:r>
              <a:rPr kumimoji="1" lang="ja-JP" altLang="en-US" sz="2400"/>
              <a:t>文を実行することで、値を表示することができる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05EE8D-38E0-794F-AC8C-0B16F9B34774}"/>
              </a:ext>
            </a:extLst>
          </p:cNvPr>
          <p:cNvSpPr txBox="1"/>
          <p:nvPr/>
        </p:nvSpPr>
        <p:spPr>
          <a:xfrm>
            <a:off x="251520" y="3356992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変数そのものを「評価」することでも値を表示できる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EDE3964-2C40-E34C-87BA-4AF8EC69BABD}"/>
              </a:ext>
            </a:extLst>
          </p:cNvPr>
          <p:cNvSpPr txBox="1"/>
          <p:nvPr/>
        </p:nvSpPr>
        <p:spPr>
          <a:xfrm>
            <a:off x="2411760" y="3789040"/>
            <a:ext cx="1342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(</a:t>
            </a:r>
            <a:r>
              <a:rPr kumimoji="1" lang="ja-JP" altLang="en-US" sz="1600"/>
              <a:t>セルで実行</a:t>
            </a:r>
            <a:r>
              <a:rPr kumimoji="1" lang="en-US" altLang="ja-JP" sz="1600"/>
              <a:t>)</a:t>
            </a:r>
            <a:endParaRPr kumimoji="1" lang="ja-JP" altLang="en-US" sz="16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D198F74-B1C9-F44C-AE07-D1C9189C1A73}"/>
              </a:ext>
            </a:extLst>
          </p:cNvPr>
          <p:cNvSpPr/>
          <p:nvPr/>
        </p:nvSpPr>
        <p:spPr>
          <a:xfrm>
            <a:off x="3707904" y="2060848"/>
            <a:ext cx="79208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7C03E606-2F47-4B49-BD04-796F7C721D7C}"/>
              </a:ext>
            </a:extLst>
          </p:cNvPr>
          <p:cNvSpPr/>
          <p:nvPr/>
        </p:nvSpPr>
        <p:spPr>
          <a:xfrm>
            <a:off x="2987824" y="2132856"/>
            <a:ext cx="504056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5D2F470A-3140-0046-B977-25814FD041B2}"/>
              </a:ext>
            </a:extLst>
          </p:cNvPr>
          <p:cNvSpPr/>
          <p:nvPr/>
        </p:nvSpPr>
        <p:spPr>
          <a:xfrm>
            <a:off x="899592" y="4797152"/>
            <a:ext cx="504056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1F473EA-2FCE-AC4B-B9DD-F97D732907D4}"/>
              </a:ext>
            </a:extLst>
          </p:cNvPr>
          <p:cNvSpPr/>
          <p:nvPr/>
        </p:nvSpPr>
        <p:spPr>
          <a:xfrm>
            <a:off x="1547664" y="4725144"/>
            <a:ext cx="79208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92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C10A6AC-0886-2846-8C1A-D14F35603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変数同士の演算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006E3FE-EEE1-8140-8802-EF3EE860A9D7}"/>
              </a:ext>
            </a:extLst>
          </p:cNvPr>
          <p:cNvSpPr/>
          <p:nvPr/>
        </p:nvSpPr>
        <p:spPr>
          <a:xfrm>
            <a:off x="323528" y="1412776"/>
            <a:ext cx="280831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</a:t>
            </a:r>
            <a:r>
              <a:rPr lang="en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 = </a:t>
            </a:r>
            <a:r>
              <a:rPr lang="en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endParaRPr lang="en" altLang="ja-JP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 = a + b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482FD5-E9C2-6A42-861A-5C85112C918D}"/>
              </a:ext>
            </a:extLst>
          </p:cNvPr>
          <p:cNvSpPr txBox="1"/>
          <p:nvPr/>
        </p:nvSpPr>
        <p:spPr>
          <a:xfrm>
            <a:off x="3563888" y="1412776"/>
            <a:ext cx="2133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</a:t>
            </a:r>
            <a:r>
              <a:rPr kumimoji="1" lang="ja-JP" altLang="en-US" sz="2800"/>
              <a:t>に</a:t>
            </a:r>
            <a:r>
              <a:rPr lang="en-US" altLang="ja-JP" sz="2800"/>
              <a:t>10</a:t>
            </a:r>
            <a:r>
              <a:rPr lang="ja-JP" altLang="en-US" sz="2800"/>
              <a:t>を代入</a:t>
            </a:r>
            <a:endParaRPr kumimoji="1" lang="ja-JP" alt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85CB9B7-1915-F046-B8B8-7FCDA0EA13AC}"/>
              </a:ext>
            </a:extLst>
          </p:cNvPr>
          <p:cNvSpPr txBox="1"/>
          <p:nvPr/>
        </p:nvSpPr>
        <p:spPr>
          <a:xfrm>
            <a:off x="3563888" y="1916832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b</a:t>
            </a:r>
            <a:r>
              <a:rPr kumimoji="1" lang="ja-JP" altLang="en-US" sz="2800"/>
              <a:t>に</a:t>
            </a:r>
            <a:r>
              <a:rPr lang="en-US" altLang="ja-JP" sz="2800"/>
              <a:t>20</a:t>
            </a:r>
            <a:r>
              <a:rPr lang="ja-JP" altLang="en-US" sz="2800"/>
              <a:t>を代入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499EC0-F731-D04F-9E94-66BBB021A0AF}"/>
              </a:ext>
            </a:extLst>
          </p:cNvPr>
          <p:cNvSpPr txBox="1"/>
          <p:nvPr/>
        </p:nvSpPr>
        <p:spPr>
          <a:xfrm>
            <a:off x="1763688" y="3356992"/>
            <a:ext cx="6989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a+b</a:t>
            </a:r>
            <a:r>
              <a:rPr kumimoji="1" lang="ja-JP" altLang="en-US" sz="2800"/>
              <a:t>を実行し、結果に</a:t>
            </a:r>
            <a:r>
              <a:rPr kumimoji="1" lang="en-US" altLang="ja-JP" sz="2800"/>
              <a:t>c</a:t>
            </a:r>
            <a:r>
              <a:rPr kumimoji="1" lang="ja-JP" altLang="en-US" sz="2800"/>
              <a:t>という名前をつける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FD4D699-FDBD-F745-A9F2-45E796F7B306}"/>
              </a:ext>
            </a:extLst>
          </p:cNvPr>
          <p:cNvSpPr txBox="1"/>
          <p:nvPr/>
        </p:nvSpPr>
        <p:spPr>
          <a:xfrm>
            <a:off x="0" y="5373216"/>
            <a:ext cx="911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以上の動作は、</a:t>
            </a:r>
            <a:r>
              <a:rPr lang="ja-JP" altLang="en-US" sz="2400"/>
              <a:t>計算機上で</a:t>
            </a:r>
            <a:r>
              <a:rPr kumimoji="1" lang="ja-JP" altLang="en-US" sz="2400"/>
              <a:t>どうやって「実現」されているのか？</a:t>
            </a:r>
          </a:p>
        </p:txBody>
      </p:sp>
    </p:spTree>
    <p:extLst>
      <p:ext uri="{BB962C8B-B14F-4D97-AF65-F5344CB8AC3E}">
        <p14:creationId xmlns:p14="http://schemas.microsoft.com/office/powerpoint/2010/main" val="272618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155A8BB-1326-004F-8C59-9E878ACF2F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計算機とは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23BC3C2-66C2-7649-B332-1A86C6BD488C}"/>
              </a:ext>
            </a:extLst>
          </p:cNvPr>
          <p:cNvSpPr txBox="1"/>
          <p:nvPr/>
        </p:nvSpPr>
        <p:spPr>
          <a:xfrm>
            <a:off x="2987824" y="1196752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メモリからデータを取得し</a:t>
            </a:r>
            <a:endParaRPr kumimoji="1" lang="en-US" altLang="ja-JP" sz="2000"/>
          </a:p>
          <a:p>
            <a:r>
              <a:rPr lang="ja-JP" altLang="en-US" sz="2000"/>
              <a:t>何か計算し</a:t>
            </a:r>
            <a:endParaRPr lang="en-US" altLang="ja-JP" sz="2000"/>
          </a:p>
          <a:p>
            <a:r>
              <a:rPr kumimoji="1" lang="ja-JP" altLang="en-US" sz="2000"/>
              <a:t>結果をメモリに書き戻す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CF3AAA-EF19-9B49-8C58-AE9D61CBAD78}"/>
              </a:ext>
            </a:extLst>
          </p:cNvPr>
          <p:cNvSpPr txBox="1"/>
          <p:nvPr/>
        </p:nvSpPr>
        <p:spPr>
          <a:xfrm>
            <a:off x="683568" y="141277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計算機とは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37D1B0-6CDF-8A42-96EA-8AA3C532A908}"/>
              </a:ext>
            </a:extLst>
          </p:cNvPr>
          <p:cNvSpPr txBox="1"/>
          <p:nvPr/>
        </p:nvSpPr>
        <p:spPr>
          <a:xfrm>
            <a:off x="6444208" y="141277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機械のこと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39A4E71-A780-C44B-891B-9532DD497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20" y="4725144"/>
            <a:ext cx="1224136" cy="113844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DEA2A89-ECD5-2C41-83ED-4772DC9E1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3645024"/>
            <a:ext cx="648072" cy="648072"/>
          </a:xfrm>
          <a:prstGeom prst="rect">
            <a:avLst/>
          </a:prstGeom>
        </p:spPr>
      </p:pic>
      <p:sp>
        <p:nvSpPr>
          <p:cNvPr id="15" name="右矢印 14">
            <a:extLst>
              <a:ext uri="{FF2B5EF4-FFF2-40B4-BE49-F238E27FC236}">
                <a16:creationId xmlns:a16="http://schemas.microsoft.com/office/drawing/2014/main" id="{445FEF5B-1FCC-1948-B829-AA3F00E48B5C}"/>
              </a:ext>
            </a:extLst>
          </p:cNvPr>
          <p:cNvSpPr/>
          <p:nvPr/>
        </p:nvSpPr>
        <p:spPr>
          <a:xfrm>
            <a:off x="2555776" y="4293096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70496DFC-FA7D-FE48-9196-4DF00FA01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3645024"/>
            <a:ext cx="648072" cy="648072"/>
          </a:xfrm>
          <a:prstGeom prst="rect">
            <a:avLst/>
          </a:prstGeom>
        </p:spPr>
      </p:pic>
      <p:sp>
        <p:nvSpPr>
          <p:cNvPr id="17" name="右矢印 16">
            <a:extLst>
              <a:ext uri="{FF2B5EF4-FFF2-40B4-BE49-F238E27FC236}">
                <a16:creationId xmlns:a16="http://schemas.microsoft.com/office/drawing/2014/main" id="{EF66DA4E-8B68-574C-AEEB-5588DACB378B}"/>
              </a:ext>
            </a:extLst>
          </p:cNvPr>
          <p:cNvSpPr/>
          <p:nvPr/>
        </p:nvSpPr>
        <p:spPr>
          <a:xfrm>
            <a:off x="5724128" y="4293096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515C580-B317-F54E-A654-D3B5ED8246DA}"/>
              </a:ext>
            </a:extLst>
          </p:cNvPr>
          <p:cNvSpPr txBox="1"/>
          <p:nvPr/>
        </p:nvSpPr>
        <p:spPr>
          <a:xfrm>
            <a:off x="611560" y="2636912"/>
            <a:ext cx="14927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/>
              <a:t>倉庫</a:t>
            </a:r>
            <a:endParaRPr kumimoji="1" lang="en-US" altLang="ja-JP" sz="2800"/>
          </a:p>
          <a:p>
            <a:pPr algn="ctr"/>
            <a:r>
              <a:rPr lang="en-US" altLang="ja-JP" sz="2800"/>
              <a:t>(</a:t>
            </a:r>
            <a:r>
              <a:rPr lang="ja-JP" altLang="en-US" sz="2800"/>
              <a:t>メモリ</a:t>
            </a:r>
            <a:r>
              <a:rPr lang="en-US" altLang="ja-JP" sz="2800"/>
              <a:t>)</a:t>
            </a:r>
            <a:endParaRPr kumimoji="1" lang="ja-JP" altLang="en-US" sz="28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34B2BAE-C7F9-9742-9D88-38C6C10A7F4C}"/>
              </a:ext>
            </a:extLst>
          </p:cNvPr>
          <p:cNvSpPr txBox="1"/>
          <p:nvPr/>
        </p:nvSpPr>
        <p:spPr>
          <a:xfrm>
            <a:off x="7236296" y="2636912"/>
            <a:ext cx="14927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/>
              <a:t>工場</a:t>
            </a:r>
            <a:endParaRPr kumimoji="1" lang="en-US" altLang="ja-JP" sz="2800"/>
          </a:p>
          <a:p>
            <a:pPr algn="ctr"/>
            <a:r>
              <a:rPr lang="en-US" altLang="ja-JP" sz="2800"/>
              <a:t>(</a:t>
            </a:r>
            <a:r>
              <a:rPr lang="ja-JP" altLang="en-US" sz="2800"/>
              <a:t>演算器</a:t>
            </a:r>
            <a:r>
              <a:rPr lang="en-US" altLang="ja-JP" sz="2800"/>
              <a:t>)</a:t>
            </a:r>
            <a:endParaRPr kumimoji="1" lang="ja-JP" altLang="en-US" sz="2800"/>
          </a:p>
        </p:txBody>
      </p:sp>
      <p:sp>
        <p:nvSpPr>
          <p:cNvPr id="20" name="右矢印 19">
            <a:extLst>
              <a:ext uri="{FF2B5EF4-FFF2-40B4-BE49-F238E27FC236}">
                <a16:creationId xmlns:a16="http://schemas.microsoft.com/office/drawing/2014/main" id="{D402A38C-511B-FE44-8441-02EE70B7E492}"/>
              </a:ext>
            </a:extLst>
          </p:cNvPr>
          <p:cNvSpPr/>
          <p:nvPr/>
        </p:nvSpPr>
        <p:spPr>
          <a:xfrm rot="10800000">
            <a:off x="5724128" y="5805264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9CEE24E0-7B99-704F-955C-53B8881DE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5085184"/>
            <a:ext cx="720080" cy="720080"/>
          </a:xfrm>
          <a:prstGeom prst="rect">
            <a:avLst/>
          </a:prstGeom>
        </p:spPr>
      </p:pic>
      <p:sp>
        <p:nvSpPr>
          <p:cNvPr id="23" name="右矢印 22">
            <a:extLst>
              <a:ext uri="{FF2B5EF4-FFF2-40B4-BE49-F238E27FC236}">
                <a16:creationId xmlns:a16="http://schemas.microsoft.com/office/drawing/2014/main" id="{736BCBB6-4DB0-2D43-9309-7811270C9094}"/>
              </a:ext>
            </a:extLst>
          </p:cNvPr>
          <p:cNvSpPr/>
          <p:nvPr/>
        </p:nvSpPr>
        <p:spPr>
          <a:xfrm rot="10800000">
            <a:off x="2555776" y="5805264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B061AF88-F76F-8C42-91D0-C21D4B024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5085184"/>
            <a:ext cx="720080" cy="72008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0C7468AA-2548-3D4B-AE6E-31EB971E2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52" y="4365104"/>
            <a:ext cx="1174370" cy="1240532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B865B63A-9BB5-F046-81AC-4FA47F4CEC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04" y="4293096"/>
            <a:ext cx="1982519" cy="1536452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31B51C7-B1C4-BF4C-9159-55EB0389791B}"/>
              </a:ext>
            </a:extLst>
          </p:cNvPr>
          <p:cNvSpPr txBox="1"/>
          <p:nvPr/>
        </p:nvSpPr>
        <p:spPr>
          <a:xfrm>
            <a:off x="3635896" y="2636912"/>
            <a:ext cx="25699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/>
              <a:t>物流センター</a:t>
            </a:r>
            <a:endParaRPr lang="en-US" altLang="ja-JP" sz="2800"/>
          </a:p>
          <a:p>
            <a:pPr algn="ctr"/>
            <a:r>
              <a:rPr lang="en-US" altLang="ja-JP" sz="2800"/>
              <a:t>(</a:t>
            </a:r>
            <a:r>
              <a:rPr lang="ja-JP" altLang="en-US" sz="2800"/>
              <a:t>制御ユニット</a:t>
            </a:r>
            <a:r>
              <a:rPr lang="en-US" altLang="ja-JP" sz="2800"/>
              <a:t>)</a:t>
            </a:r>
            <a:endParaRPr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46554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6A251AB-C3F6-A646-B3F1-7F3EEF76B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メモリ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A986D5-AC02-CB4F-BEC8-BA4715C12BFF}"/>
              </a:ext>
            </a:extLst>
          </p:cNvPr>
          <p:cNvSpPr txBox="1"/>
          <p:nvPr/>
        </p:nvSpPr>
        <p:spPr>
          <a:xfrm>
            <a:off x="323528" y="1196752"/>
            <a:ext cx="6846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メモリ</a:t>
            </a:r>
            <a:r>
              <a:rPr kumimoji="1" lang="en-US" altLang="ja-JP" sz="2400"/>
              <a:t>(</a:t>
            </a:r>
            <a:r>
              <a:rPr kumimoji="1" lang="ja-JP" altLang="en-US" sz="2400"/>
              <a:t>主記憶</a:t>
            </a:r>
            <a:r>
              <a:rPr kumimoji="1" lang="en-US" altLang="ja-JP" sz="2400"/>
              <a:t>)</a:t>
            </a:r>
            <a:r>
              <a:rPr kumimoji="1" lang="ja-JP" altLang="en-US" sz="2400"/>
              <a:t>は、連番の「番地」がふってある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A0E32E-4B82-A042-BF37-BA54792CD279}"/>
              </a:ext>
            </a:extLst>
          </p:cNvPr>
          <p:cNvSpPr/>
          <p:nvPr/>
        </p:nvSpPr>
        <p:spPr>
          <a:xfrm>
            <a:off x="6300192" y="3212976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4F01212-B5D5-194F-B72B-B9C03D0A8107}"/>
              </a:ext>
            </a:extLst>
          </p:cNvPr>
          <p:cNvSpPr/>
          <p:nvPr/>
        </p:nvSpPr>
        <p:spPr>
          <a:xfrm>
            <a:off x="6300192" y="3717032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9591ACD-E5F4-A448-9A5F-3464393D1695}"/>
              </a:ext>
            </a:extLst>
          </p:cNvPr>
          <p:cNvSpPr/>
          <p:nvPr/>
        </p:nvSpPr>
        <p:spPr>
          <a:xfrm>
            <a:off x="6300192" y="4221088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6D8FF4C-5965-3444-AEAD-D75811EEA8B8}"/>
              </a:ext>
            </a:extLst>
          </p:cNvPr>
          <p:cNvSpPr/>
          <p:nvPr/>
        </p:nvSpPr>
        <p:spPr>
          <a:xfrm>
            <a:off x="6300192" y="4725144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D6685AB-7C36-E940-86BC-34F1DF9C7AEE}"/>
              </a:ext>
            </a:extLst>
          </p:cNvPr>
          <p:cNvSpPr/>
          <p:nvPr/>
        </p:nvSpPr>
        <p:spPr>
          <a:xfrm>
            <a:off x="6300192" y="5229200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4EA0A68-13E1-264D-B095-E57320DDF375}"/>
              </a:ext>
            </a:extLst>
          </p:cNvPr>
          <p:cNvSpPr/>
          <p:nvPr/>
        </p:nvSpPr>
        <p:spPr>
          <a:xfrm>
            <a:off x="6300192" y="5733256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7E90477-E62D-0943-A8ED-CE6D09A0654F}"/>
              </a:ext>
            </a:extLst>
          </p:cNvPr>
          <p:cNvSpPr txBox="1"/>
          <p:nvPr/>
        </p:nvSpPr>
        <p:spPr>
          <a:xfrm>
            <a:off x="6372200" y="270892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メモリ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F95EED6-49EA-C549-9BE3-D727DE70C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3284984"/>
            <a:ext cx="368424" cy="36842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E0F78F9-21F6-7544-A6D4-B1EC64BF8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3789040"/>
            <a:ext cx="368424" cy="368424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8D6DF6-4655-1D46-80D1-62A7B2BC1FA7}"/>
              </a:ext>
            </a:extLst>
          </p:cNvPr>
          <p:cNvSpPr txBox="1"/>
          <p:nvPr/>
        </p:nvSpPr>
        <p:spPr>
          <a:xfrm>
            <a:off x="8028384" y="328498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kumimoji="1" lang="ja-JP" altLang="en-US"/>
              <a:t>番地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6EC00FF-C90A-E64A-AF17-7D960E651AFA}"/>
              </a:ext>
            </a:extLst>
          </p:cNvPr>
          <p:cNvSpPr txBox="1"/>
          <p:nvPr/>
        </p:nvSpPr>
        <p:spPr>
          <a:xfrm>
            <a:off x="8028384" y="37890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kumimoji="1" lang="ja-JP" altLang="en-US"/>
              <a:t>番地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10FCEF8-7BBC-264C-BDED-C8A7D6D63C0A}"/>
              </a:ext>
            </a:extLst>
          </p:cNvPr>
          <p:cNvSpPr txBox="1"/>
          <p:nvPr/>
        </p:nvSpPr>
        <p:spPr>
          <a:xfrm>
            <a:off x="8028384" y="429309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kumimoji="1" lang="ja-JP" altLang="en-US"/>
              <a:t>番地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579BE44-05CF-6A43-9E0C-F9276F3F5B9A}"/>
              </a:ext>
            </a:extLst>
          </p:cNvPr>
          <p:cNvSpPr txBox="1"/>
          <p:nvPr/>
        </p:nvSpPr>
        <p:spPr>
          <a:xfrm>
            <a:off x="8028384" y="47971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kumimoji="1" lang="ja-JP" altLang="en-US"/>
              <a:t>番地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F5F7B66-B7FE-2549-B1EB-82AAFAD30286}"/>
              </a:ext>
            </a:extLst>
          </p:cNvPr>
          <p:cNvSpPr txBox="1"/>
          <p:nvPr/>
        </p:nvSpPr>
        <p:spPr>
          <a:xfrm>
            <a:off x="8028384" y="53012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r>
              <a:rPr kumimoji="1" lang="ja-JP" altLang="en-US"/>
              <a:t>番地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AD213DD-360A-9B45-9E5E-D3FC4CF4E104}"/>
              </a:ext>
            </a:extLst>
          </p:cNvPr>
          <p:cNvSpPr txBox="1"/>
          <p:nvPr/>
        </p:nvSpPr>
        <p:spPr>
          <a:xfrm>
            <a:off x="8028384" y="580526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</a:t>
            </a:r>
            <a:r>
              <a:rPr kumimoji="1" lang="ja-JP" altLang="en-US"/>
              <a:t>番地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E4458D88-5D13-0C4C-9DBA-19BED6B89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005064"/>
            <a:ext cx="1028700" cy="142875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52EE7295-D2ED-0340-A44E-9A7557C18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4005064"/>
            <a:ext cx="648072" cy="64807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0C969228-29CB-6340-B7AA-36145EDB3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4149080"/>
            <a:ext cx="648072" cy="648072"/>
          </a:xfrm>
          <a:prstGeom prst="rect">
            <a:avLst/>
          </a:prstGeom>
        </p:spPr>
      </p:pic>
      <p:sp>
        <p:nvSpPr>
          <p:cNvPr id="24" name="角丸四角形吹き出し 23">
            <a:extLst>
              <a:ext uri="{FF2B5EF4-FFF2-40B4-BE49-F238E27FC236}">
                <a16:creationId xmlns:a16="http://schemas.microsoft.com/office/drawing/2014/main" id="{ED908089-D482-D54E-8C7E-331DA6565DA6}"/>
              </a:ext>
            </a:extLst>
          </p:cNvPr>
          <p:cNvSpPr/>
          <p:nvPr/>
        </p:nvSpPr>
        <p:spPr>
          <a:xfrm>
            <a:off x="971600" y="2780928"/>
            <a:ext cx="2952328" cy="720080"/>
          </a:xfrm>
          <a:prstGeom prst="wedgeRoundRectCallout">
            <a:avLst>
              <a:gd name="adj1" fmla="val -33186"/>
              <a:gd name="adj2" fmla="val 8178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E0B6495-DA7E-7341-AFC8-A47441948E71}"/>
              </a:ext>
            </a:extLst>
          </p:cNvPr>
          <p:cNvSpPr txBox="1"/>
          <p:nvPr/>
        </p:nvSpPr>
        <p:spPr>
          <a:xfrm>
            <a:off x="1043608" y="285293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この荷物を</a:t>
            </a:r>
            <a:r>
              <a:rPr kumimoji="1" lang="en-US" altLang="ja-JP"/>
              <a:t>0</a:t>
            </a:r>
            <a:r>
              <a:rPr kumimoji="1" lang="ja-JP" altLang="en-US"/>
              <a:t>番地と</a:t>
            </a:r>
            <a:r>
              <a:rPr kumimoji="1" lang="en-US" altLang="ja-JP"/>
              <a:t>1</a:t>
            </a:r>
            <a:r>
              <a:rPr kumimoji="1" lang="ja-JP" altLang="en-US"/>
              <a:t>番地に</a:t>
            </a:r>
            <a:endParaRPr kumimoji="1" lang="en-US" altLang="ja-JP"/>
          </a:p>
          <a:p>
            <a:r>
              <a:rPr lang="ja-JP" altLang="en-US"/>
              <a:t>置いてください</a:t>
            </a:r>
            <a:endParaRPr kumimoji="1" lang="ja-JP" altLang="en-US"/>
          </a:p>
        </p:txBody>
      </p:sp>
      <p:sp>
        <p:nvSpPr>
          <p:cNvPr id="26" name="右矢印 25">
            <a:extLst>
              <a:ext uri="{FF2B5EF4-FFF2-40B4-BE49-F238E27FC236}">
                <a16:creationId xmlns:a16="http://schemas.microsoft.com/office/drawing/2014/main" id="{45DECF24-AA1D-3F42-ADDC-D5A6B29FE958}"/>
              </a:ext>
            </a:extLst>
          </p:cNvPr>
          <p:cNvSpPr/>
          <p:nvPr/>
        </p:nvSpPr>
        <p:spPr>
          <a:xfrm>
            <a:off x="2267744" y="4797152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>
            <a:extLst>
              <a:ext uri="{FF2B5EF4-FFF2-40B4-BE49-F238E27FC236}">
                <a16:creationId xmlns:a16="http://schemas.microsoft.com/office/drawing/2014/main" id="{3356FDF4-49B7-414C-978B-47856DD90D8E}"/>
              </a:ext>
            </a:extLst>
          </p:cNvPr>
          <p:cNvSpPr/>
          <p:nvPr/>
        </p:nvSpPr>
        <p:spPr>
          <a:xfrm rot="19800000">
            <a:off x="4931694" y="3967768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90015E1-99B4-2748-AD93-0A242DDA2B75}"/>
              </a:ext>
            </a:extLst>
          </p:cNvPr>
          <p:cNvSpPr txBox="1"/>
          <p:nvPr/>
        </p:nvSpPr>
        <p:spPr>
          <a:xfrm>
            <a:off x="323528" y="1772816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メモリアクセスは番地を指定して行う</a:t>
            </a: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FF5E8FA4-F43C-B645-AE27-1040AC0A5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4365104"/>
            <a:ext cx="1174370" cy="1240532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F0BE2EC-9057-FB40-9A42-FFA2519EA69B}"/>
              </a:ext>
            </a:extLst>
          </p:cNvPr>
          <p:cNvSpPr txBox="1"/>
          <p:nvPr/>
        </p:nvSpPr>
        <p:spPr>
          <a:xfrm>
            <a:off x="179512" y="6165304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どこに何を置いたか覚えるのが面倒くさい</a:t>
            </a:r>
          </a:p>
        </p:txBody>
      </p:sp>
    </p:spTree>
    <p:extLst>
      <p:ext uri="{BB962C8B-B14F-4D97-AF65-F5344CB8AC3E}">
        <p14:creationId xmlns:p14="http://schemas.microsoft.com/office/powerpoint/2010/main" val="334313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693BA44-98BF-1646-B47A-61B3B2396C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02595D-F76C-9B4F-9512-836717A98B4A}"/>
              </a:ext>
            </a:extLst>
          </p:cNvPr>
          <p:cNvSpPr txBox="1"/>
          <p:nvPr/>
        </p:nvSpPr>
        <p:spPr>
          <a:xfrm>
            <a:off x="1763688" y="1052736"/>
            <a:ext cx="6231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番地の代わりに「ラベル</a:t>
            </a:r>
            <a:r>
              <a:rPr lang="en-US" altLang="ja-JP" sz="2400"/>
              <a:t>(</a:t>
            </a:r>
            <a:r>
              <a:rPr lang="ja-JP" altLang="en-US" sz="2400"/>
              <a:t>荷札</a:t>
            </a:r>
            <a:r>
              <a:rPr lang="en-US" altLang="ja-JP" sz="2400"/>
              <a:t>)</a:t>
            </a:r>
            <a:r>
              <a:rPr kumimoji="1" lang="ja-JP" altLang="en-US" sz="2400"/>
              <a:t>」を指定する</a:t>
            </a:r>
          </a:p>
        </p:txBody>
      </p:sp>
      <p:sp>
        <p:nvSpPr>
          <p:cNvPr id="4" name="角丸四角形吹き出し 3">
            <a:extLst>
              <a:ext uri="{FF2B5EF4-FFF2-40B4-BE49-F238E27FC236}">
                <a16:creationId xmlns:a16="http://schemas.microsoft.com/office/drawing/2014/main" id="{462DD4B6-6323-614C-BC9E-B6C03C356412}"/>
              </a:ext>
            </a:extLst>
          </p:cNvPr>
          <p:cNvSpPr/>
          <p:nvPr/>
        </p:nvSpPr>
        <p:spPr>
          <a:xfrm>
            <a:off x="539551" y="1844824"/>
            <a:ext cx="2952328" cy="720080"/>
          </a:xfrm>
          <a:prstGeom prst="wedgeRoundRectCallout">
            <a:avLst>
              <a:gd name="adj1" fmla="val -33186"/>
              <a:gd name="adj2" fmla="val 8178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CF3058-2B16-AB4E-B098-C3BE450C1DE7}"/>
              </a:ext>
            </a:extLst>
          </p:cNvPr>
          <p:cNvSpPr txBox="1"/>
          <p:nvPr/>
        </p:nvSpPr>
        <p:spPr>
          <a:xfrm>
            <a:off x="539552" y="191683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この荷物を</a:t>
            </a:r>
            <a:r>
              <a:rPr kumimoji="1" lang="ja-JP" altLang="en-US">
                <a:solidFill>
                  <a:srgbClr val="FF0000"/>
                </a:solidFill>
              </a:rPr>
              <a:t>どこかに</a:t>
            </a:r>
            <a:r>
              <a:rPr kumimoji="1" lang="ja-JP" altLang="en-US"/>
              <a:t>置いてください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960BD5D-1A74-864E-A698-F6D08A07B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924944"/>
            <a:ext cx="1028700" cy="14287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C938055-CD71-334E-BC1F-2C19832B6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068960"/>
            <a:ext cx="648072" cy="648072"/>
          </a:xfrm>
          <a:prstGeom prst="rect">
            <a:avLst/>
          </a:prstGeom>
        </p:spPr>
      </p:pic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3A7A9F9D-EF21-FB45-AE2C-683CA2DCB754}"/>
              </a:ext>
            </a:extLst>
          </p:cNvPr>
          <p:cNvSpPr/>
          <p:nvPr/>
        </p:nvSpPr>
        <p:spPr>
          <a:xfrm>
            <a:off x="1547664" y="328498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622A4B8-E122-2844-89B0-FB744648C60B}"/>
              </a:ext>
            </a:extLst>
          </p:cNvPr>
          <p:cNvCxnSpPr>
            <a:stCxn id="9" idx="0"/>
          </p:cNvCxnSpPr>
          <p:nvPr/>
        </p:nvCxnSpPr>
        <p:spPr>
          <a:xfrm>
            <a:off x="2411760" y="342900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227CFA6-82AA-FB47-A2B3-E35AF6E9AF63}"/>
              </a:ext>
            </a:extLst>
          </p:cNvPr>
          <p:cNvSpPr txBox="1"/>
          <p:nvPr/>
        </p:nvSpPr>
        <p:spPr>
          <a:xfrm>
            <a:off x="1619672" y="36450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荷札</a:t>
            </a:r>
          </a:p>
        </p:txBody>
      </p:sp>
      <p:sp>
        <p:nvSpPr>
          <p:cNvPr id="13" name="右矢印 12">
            <a:extLst>
              <a:ext uri="{FF2B5EF4-FFF2-40B4-BE49-F238E27FC236}">
                <a16:creationId xmlns:a16="http://schemas.microsoft.com/office/drawing/2014/main" id="{5E7A07EB-7A0B-0249-9907-3EE80383560C}"/>
              </a:ext>
            </a:extLst>
          </p:cNvPr>
          <p:cNvSpPr/>
          <p:nvPr/>
        </p:nvSpPr>
        <p:spPr>
          <a:xfrm>
            <a:off x="3707904" y="3212976"/>
            <a:ext cx="576064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440CDE6-747F-5F49-A31E-966538C3170F}"/>
              </a:ext>
            </a:extLst>
          </p:cNvPr>
          <p:cNvSpPr/>
          <p:nvPr/>
        </p:nvSpPr>
        <p:spPr>
          <a:xfrm>
            <a:off x="7164288" y="2348880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752A516-08F9-924C-8D55-B1CBAA45C7BD}"/>
              </a:ext>
            </a:extLst>
          </p:cNvPr>
          <p:cNvSpPr/>
          <p:nvPr/>
        </p:nvSpPr>
        <p:spPr>
          <a:xfrm>
            <a:off x="7164288" y="2852936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D6D4E25-3ECD-3945-9999-7F108126FA4B}"/>
              </a:ext>
            </a:extLst>
          </p:cNvPr>
          <p:cNvSpPr/>
          <p:nvPr/>
        </p:nvSpPr>
        <p:spPr>
          <a:xfrm>
            <a:off x="7164288" y="3356992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7E10657-8F36-3240-9826-B58E5482D760}"/>
              </a:ext>
            </a:extLst>
          </p:cNvPr>
          <p:cNvSpPr/>
          <p:nvPr/>
        </p:nvSpPr>
        <p:spPr>
          <a:xfrm>
            <a:off x="7164288" y="3861048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044DDF5-5BB0-3B4D-B0B4-52C4C295446C}"/>
              </a:ext>
            </a:extLst>
          </p:cNvPr>
          <p:cNvSpPr/>
          <p:nvPr/>
        </p:nvSpPr>
        <p:spPr>
          <a:xfrm>
            <a:off x="7164288" y="4365104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D7E9B32-EEC2-0F4D-948D-227209D3B566}"/>
              </a:ext>
            </a:extLst>
          </p:cNvPr>
          <p:cNvSpPr/>
          <p:nvPr/>
        </p:nvSpPr>
        <p:spPr>
          <a:xfrm>
            <a:off x="7164288" y="4869160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CD3B65-14E4-334D-84F4-33E54C274C92}"/>
              </a:ext>
            </a:extLst>
          </p:cNvPr>
          <p:cNvSpPr txBox="1"/>
          <p:nvPr/>
        </p:nvSpPr>
        <p:spPr>
          <a:xfrm>
            <a:off x="7020272" y="177281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メモリ</a:t>
            </a: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FC1AB6FA-BAFF-684B-A445-1167D7FB3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3933056"/>
            <a:ext cx="368424" cy="368424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F6360B7-3EB6-614F-82B6-BFEBD3A574BA}"/>
              </a:ext>
            </a:extLst>
          </p:cNvPr>
          <p:cNvSpPr txBox="1"/>
          <p:nvPr/>
        </p:nvSpPr>
        <p:spPr>
          <a:xfrm>
            <a:off x="8316416" y="242088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kumimoji="1" lang="ja-JP" altLang="en-US"/>
              <a:t>番地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6AF58BB-D334-7348-A158-A53E50E0B3E0}"/>
              </a:ext>
            </a:extLst>
          </p:cNvPr>
          <p:cNvSpPr txBox="1"/>
          <p:nvPr/>
        </p:nvSpPr>
        <p:spPr>
          <a:xfrm>
            <a:off x="8316416" y="292494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kumimoji="1" lang="ja-JP" altLang="en-US"/>
              <a:t>番地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D60E502-0CA9-5A42-BC44-E8323C2436CA}"/>
              </a:ext>
            </a:extLst>
          </p:cNvPr>
          <p:cNvSpPr txBox="1"/>
          <p:nvPr/>
        </p:nvSpPr>
        <p:spPr>
          <a:xfrm>
            <a:off x="8316416" y="34290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kumimoji="1" lang="ja-JP" altLang="en-US"/>
              <a:t>番地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43F197F-C3B9-DC4C-8330-BAB30A8DDB86}"/>
              </a:ext>
            </a:extLst>
          </p:cNvPr>
          <p:cNvSpPr txBox="1"/>
          <p:nvPr/>
        </p:nvSpPr>
        <p:spPr>
          <a:xfrm>
            <a:off x="8316416" y="393305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kumimoji="1" lang="ja-JP" altLang="en-US"/>
              <a:t>番地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63B83E9-5968-1741-B387-B621BF0C53A7}"/>
              </a:ext>
            </a:extLst>
          </p:cNvPr>
          <p:cNvSpPr txBox="1"/>
          <p:nvPr/>
        </p:nvSpPr>
        <p:spPr>
          <a:xfrm>
            <a:off x="8316416" y="44371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r>
              <a:rPr kumimoji="1" lang="ja-JP" altLang="en-US"/>
              <a:t>番地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E8D866A-FC10-694D-81D1-FEA317235A92}"/>
              </a:ext>
            </a:extLst>
          </p:cNvPr>
          <p:cNvSpPr txBox="1"/>
          <p:nvPr/>
        </p:nvSpPr>
        <p:spPr>
          <a:xfrm>
            <a:off x="8316416" y="49411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</a:t>
            </a:r>
            <a:r>
              <a:rPr kumimoji="1" lang="ja-JP" altLang="en-US"/>
              <a:t>番地</a:t>
            </a:r>
          </a:p>
        </p:txBody>
      </p:sp>
      <p:sp>
        <p:nvSpPr>
          <p:cNvPr id="29" name="1 つの角を切り取った四角形 28">
            <a:extLst>
              <a:ext uri="{FF2B5EF4-FFF2-40B4-BE49-F238E27FC236}">
                <a16:creationId xmlns:a16="http://schemas.microsoft.com/office/drawing/2014/main" id="{B949703A-986B-CB43-931C-9471EC24D076}"/>
              </a:ext>
            </a:extLst>
          </p:cNvPr>
          <p:cNvSpPr/>
          <p:nvPr/>
        </p:nvSpPr>
        <p:spPr>
          <a:xfrm>
            <a:off x="6012160" y="400506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023AFC6D-E634-EB42-931D-113060C9DF4A}"/>
              </a:ext>
            </a:extLst>
          </p:cNvPr>
          <p:cNvCxnSpPr>
            <a:stCxn id="29" idx="0"/>
          </p:cNvCxnSpPr>
          <p:nvPr/>
        </p:nvCxnSpPr>
        <p:spPr>
          <a:xfrm>
            <a:off x="6876256" y="414908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右矢印 33">
            <a:extLst>
              <a:ext uri="{FF2B5EF4-FFF2-40B4-BE49-F238E27FC236}">
                <a16:creationId xmlns:a16="http://schemas.microsoft.com/office/drawing/2014/main" id="{8C7AB335-4044-A647-8D96-9F2493AFDB73}"/>
              </a:ext>
            </a:extLst>
          </p:cNvPr>
          <p:cNvSpPr/>
          <p:nvPr/>
        </p:nvSpPr>
        <p:spPr>
          <a:xfrm rot="1800000">
            <a:off x="5721544" y="3544075"/>
            <a:ext cx="576064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4B8EADC3-1B33-E040-B95A-4EA60B961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3356992"/>
            <a:ext cx="1174370" cy="12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3CB6971-E7B0-F743-92B2-4A12DBB59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</a:t>
            </a:r>
          </a:p>
        </p:txBody>
      </p:sp>
      <p:sp>
        <p:nvSpPr>
          <p:cNvPr id="3" name="角丸四角形吹き出し 2">
            <a:extLst>
              <a:ext uri="{FF2B5EF4-FFF2-40B4-BE49-F238E27FC236}">
                <a16:creationId xmlns:a16="http://schemas.microsoft.com/office/drawing/2014/main" id="{574AC675-15DF-5B49-8500-FFFB799F0AA0}"/>
              </a:ext>
            </a:extLst>
          </p:cNvPr>
          <p:cNvSpPr/>
          <p:nvPr/>
        </p:nvSpPr>
        <p:spPr>
          <a:xfrm>
            <a:off x="539551" y="1844824"/>
            <a:ext cx="2448273" cy="720080"/>
          </a:xfrm>
          <a:prstGeom prst="wedgeRoundRectCallout">
            <a:avLst>
              <a:gd name="adj1" fmla="val -33186"/>
              <a:gd name="adj2" fmla="val 8178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494B3D-32B6-D14F-8416-2CE6CA8EC508}"/>
              </a:ext>
            </a:extLst>
          </p:cNvPr>
          <p:cNvSpPr txBox="1"/>
          <p:nvPr/>
        </p:nvSpPr>
        <p:spPr>
          <a:xfrm>
            <a:off x="539552" y="191683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「</a:t>
            </a:r>
            <a:r>
              <a:rPr lang="en-US" altLang="ja-JP"/>
              <a:t>a</a:t>
            </a:r>
            <a:r>
              <a:rPr lang="ja-JP" altLang="en-US"/>
              <a:t>」の荷札がついた</a:t>
            </a:r>
            <a:endParaRPr lang="en-US" altLang="ja-JP"/>
          </a:p>
          <a:p>
            <a:r>
              <a:rPr lang="ja-JP" altLang="en-US"/>
              <a:t>荷物をください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388B9E1-50B8-C349-81BC-14AA8869E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924944"/>
            <a:ext cx="1028700" cy="142875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380C114-39F0-0048-82D3-2124956CD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068960"/>
            <a:ext cx="648072" cy="648072"/>
          </a:xfrm>
          <a:prstGeom prst="rect">
            <a:avLst/>
          </a:prstGeom>
        </p:spPr>
      </p:pic>
      <p:sp>
        <p:nvSpPr>
          <p:cNvPr id="7" name="1 つの角を切り取った四角形 6">
            <a:extLst>
              <a:ext uri="{FF2B5EF4-FFF2-40B4-BE49-F238E27FC236}">
                <a16:creationId xmlns:a16="http://schemas.microsoft.com/office/drawing/2014/main" id="{91CC0E42-2748-AF4D-86B6-83C1101B9218}"/>
              </a:ext>
            </a:extLst>
          </p:cNvPr>
          <p:cNvSpPr/>
          <p:nvPr/>
        </p:nvSpPr>
        <p:spPr>
          <a:xfrm>
            <a:off x="1547664" y="328498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FC8F48C-4EFA-8848-BCB5-CBC28B8E33CE}"/>
              </a:ext>
            </a:extLst>
          </p:cNvPr>
          <p:cNvCxnSpPr>
            <a:stCxn id="7" idx="0"/>
          </p:cNvCxnSpPr>
          <p:nvPr/>
        </p:nvCxnSpPr>
        <p:spPr>
          <a:xfrm>
            <a:off x="2411760" y="342900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4CB9F58-7422-B948-AE6F-50C8BB570BCE}"/>
              </a:ext>
            </a:extLst>
          </p:cNvPr>
          <p:cNvSpPr txBox="1"/>
          <p:nvPr/>
        </p:nvSpPr>
        <p:spPr>
          <a:xfrm>
            <a:off x="1619672" y="36450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荷札</a:t>
            </a:r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6AE10D04-01D7-7443-8811-C29654AE79CA}"/>
              </a:ext>
            </a:extLst>
          </p:cNvPr>
          <p:cNvSpPr/>
          <p:nvPr/>
        </p:nvSpPr>
        <p:spPr>
          <a:xfrm rot="10800000">
            <a:off x="3707904" y="3212976"/>
            <a:ext cx="576064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C1D8431-1067-5C4E-858F-88862718FBA5}"/>
              </a:ext>
            </a:extLst>
          </p:cNvPr>
          <p:cNvSpPr/>
          <p:nvPr/>
        </p:nvSpPr>
        <p:spPr>
          <a:xfrm>
            <a:off x="7164288" y="2348880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DAFD34-66D6-174A-9206-6823AB055B60}"/>
              </a:ext>
            </a:extLst>
          </p:cNvPr>
          <p:cNvSpPr/>
          <p:nvPr/>
        </p:nvSpPr>
        <p:spPr>
          <a:xfrm>
            <a:off x="7164288" y="2852936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4ED8752-031B-334E-865F-CAD24C65B404}"/>
              </a:ext>
            </a:extLst>
          </p:cNvPr>
          <p:cNvSpPr/>
          <p:nvPr/>
        </p:nvSpPr>
        <p:spPr>
          <a:xfrm>
            <a:off x="7164288" y="3356992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1B55E45-32E0-7A46-8B53-275DCBA7BDE2}"/>
              </a:ext>
            </a:extLst>
          </p:cNvPr>
          <p:cNvSpPr/>
          <p:nvPr/>
        </p:nvSpPr>
        <p:spPr>
          <a:xfrm>
            <a:off x="7164288" y="3861048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F49CCBC-C8F0-FE4C-84E0-7D1FC733E50C}"/>
              </a:ext>
            </a:extLst>
          </p:cNvPr>
          <p:cNvSpPr/>
          <p:nvPr/>
        </p:nvSpPr>
        <p:spPr>
          <a:xfrm>
            <a:off x="7164288" y="4365104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6FC9B8-95A8-8F4F-AF83-62015D5E87EC}"/>
              </a:ext>
            </a:extLst>
          </p:cNvPr>
          <p:cNvSpPr/>
          <p:nvPr/>
        </p:nvSpPr>
        <p:spPr>
          <a:xfrm>
            <a:off x="7164288" y="4869160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DBE5481-2756-2743-AA2D-B0D83C8E318B}"/>
              </a:ext>
            </a:extLst>
          </p:cNvPr>
          <p:cNvSpPr txBox="1"/>
          <p:nvPr/>
        </p:nvSpPr>
        <p:spPr>
          <a:xfrm>
            <a:off x="7020272" y="177281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メモリ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F63F19CF-04C1-CC4A-A89C-12FB0B2B5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3933056"/>
            <a:ext cx="368424" cy="368424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A718D86-343B-C544-B9BC-7C6B831F96BB}"/>
              </a:ext>
            </a:extLst>
          </p:cNvPr>
          <p:cNvSpPr txBox="1"/>
          <p:nvPr/>
        </p:nvSpPr>
        <p:spPr>
          <a:xfrm>
            <a:off x="8316416" y="242088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kumimoji="1" lang="ja-JP" altLang="en-US"/>
              <a:t>番地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F22C709-1325-7943-B8C0-E45C562B0E8C}"/>
              </a:ext>
            </a:extLst>
          </p:cNvPr>
          <p:cNvSpPr txBox="1"/>
          <p:nvPr/>
        </p:nvSpPr>
        <p:spPr>
          <a:xfrm>
            <a:off x="8316416" y="292494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kumimoji="1" lang="ja-JP" altLang="en-US"/>
              <a:t>番地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082A0D8-9044-0D4F-9853-F7E162C2E433}"/>
              </a:ext>
            </a:extLst>
          </p:cNvPr>
          <p:cNvSpPr txBox="1"/>
          <p:nvPr/>
        </p:nvSpPr>
        <p:spPr>
          <a:xfrm>
            <a:off x="8316416" y="34290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kumimoji="1" lang="ja-JP" altLang="en-US"/>
              <a:t>番地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F8B2457-69EF-C54B-A93C-26938C581562}"/>
              </a:ext>
            </a:extLst>
          </p:cNvPr>
          <p:cNvSpPr txBox="1"/>
          <p:nvPr/>
        </p:nvSpPr>
        <p:spPr>
          <a:xfrm>
            <a:off x="8316416" y="393305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kumimoji="1" lang="ja-JP" altLang="en-US"/>
              <a:t>番地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68C5435-79FF-7B4C-A5E3-88AC0E324AA5}"/>
              </a:ext>
            </a:extLst>
          </p:cNvPr>
          <p:cNvSpPr txBox="1"/>
          <p:nvPr/>
        </p:nvSpPr>
        <p:spPr>
          <a:xfrm>
            <a:off x="8316416" y="44371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r>
              <a:rPr kumimoji="1" lang="ja-JP" altLang="en-US"/>
              <a:t>番地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4E83C43-4089-2A41-B596-7CFAB5B481A3}"/>
              </a:ext>
            </a:extLst>
          </p:cNvPr>
          <p:cNvSpPr txBox="1"/>
          <p:nvPr/>
        </p:nvSpPr>
        <p:spPr>
          <a:xfrm>
            <a:off x="8316416" y="49411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</a:t>
            </a:r>
            <a:r>
              <a:rPr kumimoji="1" lang="ja-JP" altLang="en-US"/>
              <a:t>番地</a:t>
            </a:r>
          </a:p>
        </p:txBody>
      </p:sp>
      <p:sp>
        <p:nvSpPr>
          <p:cNvPr id="26" name="1 つの角を切り取った四角形 25">
            <a:extLst>
              <a:ext uri="{FF2B5EF4-FFF2-40B4-BE49-F238E27FC236}">
                <a16:creationId xmlns:a16="http://schemas.microsoft.com/office/drawing/2014/main" id="{C941044F-3237-DA49-9900-328C41F6D472}"/>
              </a:ext>
            </a:extLst>
          </p:cNvPr>
          <p:cNvSpPr/>
          <p:nvPr/>
        </p:nvSpPr>
        <p:spPr>
          <a:xfrm>
            <a:off x="6012160" y="400506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6E87B4F4-165E-D447-A386-3DB10929F93C}"/>
              </a:ext>
            </a:extLst>
          </p:cNvPr>
          <p:cNvCxnSpPr>
            <a:stCxn id="26" idx="0"/>
          </p:cNvCxnSpPr>
          <p:nvPr/>
        </p:nvCxnSpPr>
        <p:spPr>
          <a:xfrm>
            <a:off x="6876256" y="414908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矢印 27">
            <a:extLst>
              <a:ext uri="{FF2B5EF4-FFF2-40B4-BE49-F238E27FC236}">
                <a16:creationId xmlns:a16="http://schemas.microsoft.com/office/drawing/2014/main" id="{405A5A9A-0B72-8D4C-A983-E7EF811C9FFE}"/>
              </a:ext>
            </a:extLst>
          </p:cNvPr>
          <p:cNvSpPr/>
          <p:nvPr/>
        </p:nvSpPr>
        <p:spPr>
          <a:xfrm rot="12600000">
            <a:off x="5649535" y="3400058"/>
            <a:ext cx="576064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8E2DD16-2F73-D945-B092-DFE9BF05F734}"/>
              </a:ext>
            </a:extLst>
          </p:cNvPr>
          <p:cNvSpPr txBox="1"/>
          <p:nvPr/>
        </p:nvSpPr>
        <p:spPr>
          <a:xfrm>
            <a:off x="1547664" y="1124744"/>
            <a:ext cx="5923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ラベル</a:t>
            </a:r>
            <a:r>
              <a:rPr kumimoji="1" lang="en-US" altLang="ja-JP" sz="2400"/>
              <a:t>(</a:t>
            </a:r>
            <a:r>
              <a:rPr kumimoji="1" lang="ja-JP" altLang="en-US" sz="2400"/>
              <a:t>荷札</a:t>
            </a:r>
            <a:r>
              <a:rPr kumimoji="1" lang="en-US" altLang="ja-JP" sz="2400"/>
              <a:t>)</a:t>
            </a:r>
            <a:r>
              <a:rPr kumimoji="1" lang="ja-JP" altLang="en-US" sz="2400"/>
              <a:t>を指定して荷物を受け取れる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A945CE5-67F9-8647-A1B9-218C0437A1F2}"/>
              </a:ext>
            </a:extLst>
          </p:cNvPr>
          <p:cNvSpPr txBox="1"/>
          <p:nvPr/>
        </p:nvSpPr>
        <p:spPr>
          <a:xfrm>
            <a:off x="323528" y="5877272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メモリのどこに何を置いたかを人間が管理しなくて良い</a:t>
            </a:r>
            <a:endParaRPr kumimoji="1" lang="en-US" altLang="ja-JP" sz="2400"/>
          </a:p>
          <a:p>
            <a:r>
              <a:rPr lang="en-US" altLang="ja-JP" sz="2400"/>
              <a:t>(</a:t>
            </a:r>
            <a:r>
              <a:rPr lang="ja-JP" altLang="en-US" sz="2400"/>
              <a:t>計算機が代わりに管理してくれる</a:t>
            </a:r>
            <a:r>
              <a:rPr lang="en-US" altLang="ja-JP" sz="2400"/>
              <a:t>)</a:t>
            </a:r>
            <a:endParaRPr kumimoji="1" lang="ja-JP" altLang="en-US" sz="2400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757298CE-DD2A-9C45-A6DB-21DA4488C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3356992"/>
            <a:ext cx="1174370" cy="12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74672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1909</TotalTime>
  <Words>1116</Words>
  <Application>Microsoft Office PowerPoint</Application>
  <PresentationFormat>画面に合わせる (4:3)</PresentationFormat>
  <Paragraphs>316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4" baseType="lpstr">
      <vt:lpstr>HGｺﾞｼｯｸE</vt:lpstr>
      <vt:lpstr>Menlo</vt:lpstr>
      <vt:lpstr>游ゴシック</vt:lpstr>
      <vt:lpstr>Arial</vt:lpstr>
      <vt:lpstr>Cambria Math</vt:lpstr>
      <vt:lpstr>Gill Sans MT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346</cp:revision>
  <dcterms:created xsi:type="dcterms:W3CDTF">2019-01-02T05:23:01Z</dcterms:created>
  <dcterms:modified xsi:type="dcterms:W3CDTF">2019-09-27T11:01:33Z</dcterms:modified>
</cp:coreProperties>
</file>