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7"/>
  </p:notesMasterIdLst>
  <p:sldIdLst>
    <p:sldId id="256" r:id="rId2"/>
    <p:sldId id="310" r:id="rId3"/>
    <p:sldId id="304" r:id="rId4"/>
    <p:sldId id="305" r:id="rId5"/>
    <p:sldId id="306" r:id="rId6"/>
    <p:sldId id="307" r:id="rId7"/>
    <p:sldId id="308" r:id="rId8"/>
    <p:sldId id="309" r:id="rId9"/>
    <p:sldId id="311" r:id="rId10"/>
    <p:sldId id="312" r:id="rId11"/>
    <p:sldId id="313" r:id="rId12"/>
    <p:sldId id="314" r:id="rId13"/>
    <p:sldId id="315" r:id="rId14"/>
    <p:sldId id="316" r:id="rId15"/>
    <p:sldId id="317" r:id="rId1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1893"/>
    <a:srgbClr val="EBACEC"/>
    <a:srgbClr val="FF8AD8"/>
    <a:srgbClr val="00000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11" autoAdjust="0"/>
    <p:restoredTop sz="88991" autoAdjust="0"/>
  </p:normalViewPr>
  <p:slideViewPr>
    <p:cSldViewPr>
      <p:cViewPr varScale="1">
        <p:scale>
          <a:sx n="159" d="100"/>
          <a:sy n="159" d="100"/>
        </p:scale>
        <p:origin x="504"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2019/12/5</a:t>
            </a:fld>
            <a:endParaRPr kumimoji="1" lang="ja-JP" altLang="en-US" dirty="0"/>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dirty="0"/>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円/楕円 3">
            <a:extLst>
              <a:ext uri="{FF2B5EF4-FFF2-40B4-BE49-F238E27FC236}">
                <a16:creationId xmlns:a16="http://schemas.microsoft.com/office/drawing/2014/main" id="{40BD511A-FE9E-B641-A323-1F2451D0C873}"/>
              </a:ext>
            </a:extLst>
          </p:cNvPr>
          <p:cNvSpPr/>
          <p:nvPr userDrawn="1"/>
        </p:nvSpPr>
        <p:spPr>
          <a:xfrm>
            <a:off x="8651631" y="6350558"/>
            <a:ext cx="411982" cy="411982"/>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dirty="0">
              <a:latin typeface="+mj-ea"/>
              <a:ea typeface="+mj-ea"/>
            </a:endParaRPr>
          </a:p>
        </p:txBody>
      </p:sp>
      <p:sp>
        <p:nvSpPr>
          <p:cNvPr id="5" name="テキスト ボックス 4">
            <a:extLst>
              <a:ext uri="{FF2B5EF4-FFF2-40B4-BE49-F238E27FC236}">
                <a16:creationId xmlns:a16="http://schemas.microsoft.com/office/drawing/2014/main" id="{80A01A1C-B0C5-904D-963A-785848775F4A}"/>
              </a:ext>
            </a:extLst>
          </p:cNvPr>
          <p:cNvSpPr txBox="1"/>
          <p:nvPr userDrawn="1"/>
        </p:nvSpPr>
        <p:spPr>
          <a:xfrm>
            <a:off x="8661679" y="6400799"/>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endParaRPr kumimoji="1" lang="ja-JP" altLang="en-US"/>
          </a:p>
        </p:txBody>
      </p:sp>
    </p:spTree>
    <p:extLst>
      <p:ext uri="{BB962C8B-B14F-4D97-AF65-F5344CB8AC3E}">
        <p14:creationId xmlns:p14="http://schemas.microsoft.com/office/powerpoint/2010/main" val="23847815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9306940"/>
      </p:ext>
    </p:extLst>
  </p:cSld>
  <p:clrMap bg1="lt1" tx1="dk1" bg2="lt2" tx2="dk2" accent1="accent1" accent2="accent2" accent3="accent3" accent4="accent4" accent5="accent5" accent6="accent6" hlink="hlink" folHlink="folHlink"/>
  <p:sldLayoutIdLst>
    <p:sldLayoutId id="2147483664"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19.tiff"/><Relationship Id="rId1" Type="http://schemas.openxmlformats.org/officeDocument/2006/relationships/slideLayout" Target="../slideLayouts/slideLayout1.xml"/><Relationship Id="rId4" Type="http://schemas.openxmlformats.org/officeDocument/2006/relationships/image" Target="../media/image21.tiff"/></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7" Type="http://schemas.openxmlformats.org/officeDocument/2006/relationships/image" Target="../media/image4.tiff"/><Relationship Id="rId2" Type="http://schemas.openxmlformats.org/officeDocument/2006/relationships/image" Target="../media/image3.tiff"/><Relationship Id="rId1" Type="http://schemas.openxmlformats.org/officeDocument/2006/relationships/slideLayout" Target="../slideLayouts/slideLayout1.xml"/><Relationship Id="rId6" Type="http://schemas.openxmlformats.org/officeDocument/2006/relationships/image" Target="../media/image220.png"/><Relationship Id="rId5" Type="http://schemas.openxmlformats.org/officeDocument/2006/relationships/image" Target="../media/image210.png"/><Relationship Id="rId4" Type="http://schemas.openxmlformats.org/officeDocument/2006/relationships/image" Target="../media/image200.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8.emf"/><Relationship Id="rId2" Type="http://schemas.openxmlformats.org/officeDocument/2006/relationships/image" Target="../media/image5.emf"/><Relationship Id="rId1" Type="http://schemas.openxmlformats.org/officeDocument/2006/relationships/slideLayout" Target="../slideLayouts/slideLayout1.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10.jpg"/><Relationship Id="rId7" Type="http://schemas.openxmlformats.org/officeDocument/2006/relationships/image" Target="../media/image23.png"/><Relationship Id="rId2" Type="http://schemas.openxmlformats.org/officeDocument/2006/relationships/image" Target="../media/image9.jp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12.jp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image" Target="../media/image4.tif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tiff"/><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tiff"/><Relationship Id="rId4" Type="http://schemas.openxmlformats.org/officeDocument/2006/relationships/image" Target="../media/image17.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6C4099E-EB60-DC4F-967D-225ED88E614D}"/>
              </a:ext>
            </a:extLst>
          </p:cNvPr>
          <p:cNvSpPr txBox="1"/>
          <p:nvPr/>
        </p:nvSpPr>
        <p:spPr>
          <a:xfrm>
            <a:off x="0" y="1249680"/>
            <a:ext cx="9144000" cy="584775"/>
          </a:xfrm>
          <a:prstGeom prst="rect">
            <a:avLst/>
          </a:prstGeom>
          <a:noFill/>
        </p:spPr>
        <p:txBody>
          <a:bodyPr wrap="square" rtlCol="0">
            <a:spAutoFit/>
          </a:bodyPr>
          <a:lstStyle/>
          <a:p>
            <a:pPr algn="ctr"/>
            <a:r>
              <a:rPr kumimoji="1" lang="en-US" altLang="ja-JP" sz="3200">
                <a:solidFill>
                  <a:srgbClr val="011893"/>
                </a:solidFill>
              </a:rPr>
              <a:t>Python</a:t>
            </a:r>
            <a:r>
              <a:rPr kumimoji="1" lang="ja-JP" altLang="en-US" sz="3200">
                <a:solidFill>
                  <a:srgbClr val="011893"/>
                </a:solidFill>
              </a:rPr>
              <a:t>はどうやって動くのか</a:t>
            </a:r>
            <a:endParaRPr kumimoji="1" lang="ja-JP" altLang="en-US" sz="3200" dirty="0">
              <a:solidFill>
                <a:srgbClr val="011893"/>
              </a:solidFill>
            </a:endParaRPr>
          </a:p>
        </p:txBody>
      </p:sp>
      <p:sp>
        <p:nvSpPr>
          <p:cNvPr id="4" name="テキスト ボックス 3">
            <a:extLst>
              <a:ext uri="{FF2B5EF4-FFF2-40B4-BE49-F238E27FC236}">
                <a16:creationId xmlns:a16="http://schemas.microsoft.com/office/drawing/2014/main" id="{63FA400E-C243-F347-9BE6-46E657DCD3B8}"/>
              </a:ext>
            </a:extLst>
          </p:cNvPr>
          <p:cNvSpPr txBox="1"/>
          <p:nvPr/>
        </p:nvSpPr>
        <p:spPr>
          <a:xfrm>
            <a:off x="0" y="162560"/>
            <a:ext cx="9144000" cy="523220"/>
          </a:xfrm>
          <a:prstGeom prst="rect">
            <a:avLst/>
          </a:prstGeom>
          <a:noFill/>
        </p:spPr>
        <p:txBody>
          <a:bodyPr wrap="square" rtlCol="0">
            <a:spAutoFit/>
          </a:bodyPr>
          <a:lstStyle/>
          <a:p>
            <a:pPr algn="ctr"/>
            <a:r>
              <a:rPr lang="ja-JP" altLang="en-US" sz="2800" dirty="0"/>
              <a:t>プログラミング基礎同演習</a:t>
            </a:r>
            <a:endParaRPr kumimoji="1" lang="ja-JP" altLang="en-US" sz="2800" dirty="0"/>
          </a:p>
        </p:txBody>
      </p:sp>
      <p:sp>
        <p:nvSpPr>
          <p:cNvPr id="5" name="テキスト ボックス 4">
            <a:extLst>
              <a:ext uri="{FF2B5EF4-FFF2-40B4-BE49-F238E27FC236}">
                <a16:creationId xmlns:a16="http://schemas.microsoft.com/office/drawing/2014/main" id="{891C33B1-D329-9348-9718-97E836138DF6}"/>
              </a:ext>
            </a:extLst>
          </p:cNvPr>
          <p:cNvSpPr txBox="1"/>
          <p:nvPr/>
        </p:nvSpPr>
        <p:spPr>
          <a:xfrm>
            <a:off x="3627120" y="5242560"/>
            <a:ext cx="5416868" cy="461665"/>
          </a:xfrm>
          <a:prstGeom prst="rect">
            <a:avLst/>
          </a:prstGeom>
          <a:noFill/>
        </p:spPr>
        <p:txBody>
          <a:bodyPr wrap="none" rtlCol="0">
            <a:spAutoFit/>
          </a:bodyPr>
          <a:lstStyle/>
          <a:p>
            <a:r>
              <a:rPr lang="ja-JP" altLang="en-US" sz="2400" dirty="0"/>
              <a:t>慶應義塾大学理工学部物理情報工学科</a:t>
            </a:r>
            <a:endParaRPr lang="en-US" altLang="ja-JP" sz="2400" dirty="0"/>
          </a:p>
        </p:txBody>
      </p:sp>
      <p:sp>
        <p:nvSpPr>
          <p:cNvPr id="6" name="テキスト ボックス 5">
            <a:extLst>
              <a:ext uri="{FF2B5EF4-FFF2-40B4-BE49-F238E27FC236}">
                <a16:creationId xmlns:a16="http://schemas.microsoft.com/office/drawing/2014/main" id="{BF5EEEB6-32A6-914E-957E-5C31A877EF9C}"/>
              </a:ext>
            </a:extLst>
          </p:cNvPr>
          <p:cNvSpPr txBox="1"/>
          <p:nvPr/>
        </p:nvSpPr>
        <p:spPr>
          <a:xfrm>
            <a:off x="8172400" y="5661248"/>
            <a:ext cx="800219" cy="461665"/>
          </a:xfrm>
          <a:prstGeom prst="rect">
            <a:avLst/>
          </a:prstGeom>
          <a:noFill/>
        </p:spPr>
        <p:txBody>
          <a:bodyPr wrap="none" rtlCol="0">
            <a:spAutoFit/>
          </a:bodyPr>
          <a:lstStyle/>
          <a:p>
            <a:r>
              <a:rPr lang="ja-JP" altLang="en-US" sz="2400" dirty="0"/>
              <a:t>渡辺</a:t>
            </a:r>
            <a:endParaRPr lang="en-US" altLang="ja-JP" sz="2400" dirty="0"/>
          </a:p>
        </p:txBody>
      </p:sp>
      <p:sp>
        <p:nvSpPr>
          <p:cNvPr id="7" name="テキスト ボックス 6">
            <a:extLst>
              <a:ext uri="{FF2B5EF4-FFF2-40B4-BE49-F238E27FC236}">
                <a16:creationId xmlns:a16="http://schemas.microsoft.com/office/drawing/2014/main" id="{D5E05EE1-8957-9F44-8F8E-6BD27683056C}"/>
              </a:ext>
            </a:extLst>
          </p:cNvPr>
          <p:cNvSpPr txBox="1"/>
          <p:nvPr/>
        </p:nvSpPr>
        <p:spPr>
          <a:xfrm>
            <a:off x="3271520" y="4338320"/>
            <a:ext cx="2525050" cy="707886"/>
          </a:xfrm>
          <a:prstGeom prst="rect">
            <a:avLst/>
          </a:prstGeom>
          <a:noFill/>
        </p:spPr>
        <p:txBody>
          <a:bodyPr wrap="none" rtlCol="0">
            <a:spAutoFit/>
          </a:bodyPr>
          <a:lstStyle/>
          <a:p>
            <a:r>
              <a:rPr kumimoji="1" lang="en-US" altLang="ja-JP" sz="4000" dirty="0"/>
              <a:t>2019/12/10</a:t>
            </a:r>
            <a:endParaRPr kumimoji="1" lang="ja-JP" altLang="en-US" sz="4000" dirty="0"/>
          </a:p>
        </p:txBody>
      </p:sp>
      <p:sp>
        <p:nvSpPr>
          <p:cNvPr id="8" name="テキスト ボックス 7">
            <a:extLst>
              <a:ext uri="{FF2B5EF4-FFF2-40B4-BE49-F238E27FC236}">
                <a16:creationId xmlns:a16="http://schemas.microsoft.com/office/drawing/2014/main" id="{71D4ADEE-9E59-8A4A-88B8-D34187A71FF4}"/>
              </a:ext>
            </a:extLst>
          </p:cNvPr>
          <p:cNvSpPr txBox="1"/>
          <p:nvPr/>
        </p:nvSpPr>
        <p:spPr>
          <a:xfrm>
            <a:off x="1043608" y="5949280"/>
            <a:ext cx="2476960" cy="584775"/>
          </a:xfrm>
          <a:prstGeom prst="rect">
            <a:avLst/>
          </a:prstGeom>
          <a:noFill/>
        </p:spPr>
        <p:txBody>
          <a:bodyPr wrap="none" rtlCol="0">
            <a:spAutoFit/>
          </a:bodyPr>
          <a:lstStyle/>
          <a:p>
            <a:r>
              <a:rPr kumimoji="1" lang="en-US" altLang="ja-JP" sz="3200" dirty="0">
                <a:solidFill>
                  <a:srgbClr val="00B050"/>
                </a:solidFill>
              </a:rPr>
              <a:t>#</a:t>
            </a:r>
            <a:r>
              <a:rPr kumimoji="1" lang="ja-JP" altLang="en-US" sz="3200" dirty="0">
                <a:solidFill>
                  <a:srgbClr val="00B050"/>
                </a:solidFill>
              </a:rPr>
              <a:t>プロ同演習</a:t>
            </a:r>
          </a:p>
        </p:txBody>
      </p:sp>
      <p:pic>
        <p:nvPicPr>
          <p:cNvPr id="9" name="図 8">
            <a:extLst>
              <a:ext uri="{FF2B5EF4-FFF2-40B4-BE49-F238E27FC236}">
                <a16:creationId xmlns:a16="http://schemas.microsoft.com/office/drawing/2014/main" id="{FB9F7F85-26CF-EB44-87B9-1825A2C5A76C}"/>
              </a:ext>
            </a:extLst>
          </p:cNvPr>
          <p:cNvPicPr>
            <a:picLocks noChangeAspect="1"/>
          </p:cNvPicPr>
          <p:nvPr/>
        </p:nvPicPr>
        <p:blipFill>
          <a:blip r:embed="rId2"/>
          <a:stretch>
            <a:fillRect/>
          </a:stretch>
        </p:blipFill>
        <p:spPr>
          <a:xfrm>
            <a:off x="323528" y="5949280"/>
            <a:ext cx="710444" cy="640978"/>
          </a:xfrm>
          <a:prstGeom prst="rect">
            <a:avLst/>
          </a:prstGeom>
        </p:spPr>
      </p:pic>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DE869DC-04D9-3642-9EB8-8845EB64E264}"/>
              </a:ext>
            </a:extLst>
          </p:cNvPr>
          <p:cNvSpPr>
            <a:spLocks noGrp="1"/>
          </p:cNvSpPr>
          <p:nvPr>
            <p:ph type="body" sz="quarter" idx="10"/>
          </p:nvPr>
        </p:nvSpPr>
        <p:spPr/>
        <p:txBody>
          <a:bodyPr/>
          <a:lstStyle/>
          <a:p>
            <a:r>
              <a:rPr lang="ja-JP" altLang="en-US"/>
              <a:t>オペコードとオペランド</a:t>
            </a:r>
            <a:endParaRPr kumimoji="1" lang="ja-JP" altLang="en-US"/>
          </a:p>
        </p:txBody>
      </p:sp>
      <p:sp>
        <p:nvSpPr>
          <p:cNvPr id="3" name="テキスト ボックス 2">
            <a:extLst>
              <a:ext uri="{FF2B5EF4-FFF2-40B4-BE49-F238E27FC236}">
                <a16:creationId xmlns:a16="http://schemas.microsoft.com/office/drawing/2014/main" id="{AA67F2C2-1616-8D40-98DA-BB57AFF3C983}"/>
              </a:ext>
            </a:extLst>
          </p:cNvPr>
          <p:cNvSpPr txBox="1"/>
          <p:nvPr/>
        </p:nvSpPr>
        <p:spPr>
          <a:xfrm>
            <a:off x="467544" y="1196752"/>
            <a:ext cx="8186857" cy="461665"/>
          </a:xfrm>
          <a:prstGeom prst="rect">
            <a:avLst/>
          </a:prstGeom>
          <a:noFill/>
        </p:spPr>
        <p:txBody>
          <a:bodyPr wrap="none" rtlCol="0">
            <a:spAutoFit/>
          </a:bodyPr>
          <a:lstStyle/>
          <a:p>
            <a:r>
              <a:rPr kumimoji="1" lang="ja-JP" altLang="en-US" sz="2400"/>
              <a:t>整数を二つ受け取って四則演算をして返す計算機を考える</a:t>
            </a:r>
          </a:p>
        </p:txBody>
      </p:sp>
      <p:sp>
        <p:nvSpPr>
          <p:cNvPr id="24" name="テキスト ボックス 23">
            <a:extLst>
              <a:ext uri="{FF2B5EF4-FFF2-40B4-BE49-F238E27FC236}">
                <a16:creationId xmlns:a16="http://schemas.microsoft.com/office/drawing/2014/main" id="{9235493A-A367-AA4D-A470-14B57EFE6E06}"/>
              </a:ext>
            </a:extLst>
          </p:cNvPr>
          <p:cNvSpPr txBox="1"/>
          <p:nvPr/>
        </p:nvSpPr>
        <p:spPr>
          <a:xfrm>
            <a:off x="611560" y="1844824"/>
            <a:ext cx="7534435" cy="584775"/>
          </a:xfrm>
          <a:prstGeom prst="rect">
            <a:avLst/>
          </a:prstGeom>
          <a:noFill/>
        </p:spPr>
        <p:txBody>
          <a:bodyPr wrap="none" rtlCol="0">
            <a:spAutoFit/>
          </a:bodyPr>
          <a:lstStyle/>
          <a:p>
            <a:r>
              <a:rPr kumimoji="1" lang="ja-JP" altLang="en-US" sz="3200"/>
              <a:t>「</a:t>
            </a:r>
            <a:r>
              <a:rPr kumimoji="1" lang="en-US" altLang="ja-JP" sz="3200"/>
              <a:t>3+4</a:t>
            </a:r>
            <a:r>
              <a:rPr lang="ja-JP" altLang="en-US" sz="3200"/>
              <a:t>」や「</a:t>
            </a:r>
            <a:r>
              <a:rPr lang="en-US" altLang="ja-JP" sz="3200"/>
              <a:t>8-5</a:t>
            </a:r>
            <a:r>
              <a:rPr lang="ja-JP" altLang="en-US" sz="3200"/>
              <a:t>」という式を数字で表現</a:t>
            </a:r>
            <a:endParaRPr kumimoji="1" lang="en-US" altLang="ja-JP" sz="3200"/>
          </a:p>
        </p:txBody>
      </p:sp>
      <p:sp>
        <p:nvSpPr>
          <p:cNvPr id="28" name="テキスト ボックス 27">
            <a:extLst>
              <a:ext uri="{FF2B5EF4-FFF2-40B4-BE49-F238E27FC236}">
                <a16:creationId xmlns:a16="http://schemas.microsoft.com/office/drawing/2014/main" id="{F0C11676-F8DA-804F-BE42-7864C3847B7A}"/>
              </a:ext>
            </a:extLst>
          </p:cNvPr>
          <p:cNvSpPr txBox="1"/>
          <p:nvPr/>
        </p:nvSpPr>
        <p:spPr>
          <a:xfrm>
            <a:off x="1835696" y="2636912"/>
            <a:ext cx="4493538" cy="523220"/>
          </a:xfrm>
          <a:prstGeom prst="rect">
            <a:avLst/>
          </a:prstGeom>
          <a:noFill/>
        </p:spPr>
        <p:txBody>
          <a:bodyPr wrap="none" rtlCol="0">
            <a:spAutoFit/>
          </a:bodyPr>
          <a:lstStyle/>
          <a:p>
            <a:r>
              <a:rPr kumimoji="1" lang="ja-JP" altLang="en-US" sz="2800"/>
              <a:t>演算方法を数字で表現する</a:t>
            </a:r>
          </a:p>
        </p:txBody>
      </p:sp>
      <p:sp>
        <p:nvSpPr>
          <p:cNvPr id="29" name="右矢印 28">
            <a:extLst>
              <a:ext uri="{FF2B5EF4-FFF2-40B4-BE49-F238E27FC236}">
                <a16:creationId xmlns:a16="http://schemas.microsoft.com/office/drawing/2014/main" id="{FE000E58-DFFA-E94B-BE2A-3955E9B7024F}"/>
              </a:ext>
            </a:extLst>
          </p:cNvPr>
          <p:cNvSpPr/>
          <p:nvPr/>
        </p:nvSpPr>
        <p:spPr>
          <a:xfrm>
            <a:off x="1259632" y="2708920"/>
            <a:ext cx="450050"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7" name="グループ化 66">
            <a:extLst>
              <a:ext uri="{FF2B5EF4-FFF2-40B4-BE49-F238E27FC236}">
                <a16:creationId xmlns:a16="http://schemas.microsoft.com/office/drawing/2014/main" id="{7FB39506-FB88-424B-86C9-0D41A371BF57}"/>
              </a:ext>
            </a:extLst>
          </p:cNvPr>
          <p:cNvGrpSpPr/>
          <p:nvPr/>
        </p:nvGrpSpPr>
        <p:grpSpPr>
          <a:xfrm>
            <a:off x="683568" y="4365104"/>
            <a:ext cx="2916456" cy="1909270"/>
            <a:chOff x="467544" y="4581128"/>
            <a:chExt cx="2916456" cy="1909270"/>
          </a:xfrm>
        </p:grpSpPr>
        <p:sp>
          <p:nvSpPr>
            <p:cNvPr id="50" name="正方形/長方形 49">
              <a:extLst>
                <a:ext uri="{FF2B5EF4-FFF2-40B4-BE49-F238E27FC236}">
                  <a16:creationId xmlns:a16="http://schemas.microsoft.com/office/drawing/2014/main" id="{DA948876-3DF9-CC4B-8C38-59C93D08B616}"/>
                </a:ext>
              </a:extLst>
            </p:cNvPr>
            <p:cNvSpPr/>
            <p:nvPr/>
          </p:nvSpPr>
          <p:spPr>
            <a:xfrm>
              <a:off x="485840" y="5042794"/>
              <a:ext cx="2898160" cy="14476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テキスト ボックス 41">
              <a:extLst>
                <a:ext uri="{FF2B5EF4-FFF2-40B4-BE49-F238E27FC236}">
                  <a16:creationId xmlns:a16="http://schemas.microsoft.com/office/drawing/2014/main" id="{9869E48A-98B2-C04A-9007-A74EBD3D0BBB}"/>
                </a:ext>
              </a:extLst>
            </p:cNvPr>
            <p:cNvSpPr txBox="1"/>
            <p:nvPr/>
          </p:nvSpPr>
          <p:spPr>
            <a:xfrm>
              <a:off x="467544" y="5047190"/>
              <a:ext cx="720080" cy="707886"/>
            </a:xfrm>
            <a:prstGeom prst="rect">
              <a:avLst/>
            </a:prstGeom>
            <a:noFill/>
          </p:spPr>
          <p:txBody>
            <a:bodyPr wrap="square" rtlCol="0">
              <a:spAutoFit/>
            </a:bodyPr>
            <a:lstStyle/>
            <a:p>
              <a:pPr algn="ctr"/>
              <a:r>
                <a:rPr kumimoji="1" lang="en-US" altLang="ja-JP" sz="4000" dirty="0"/>
                <a:t>0</a:t>
              </a:r>
              <a:endParaRPr kumimoji="1" lang="ja-JP" altLang="en-US" sz="4000" dirty="0"/>
            </a:p>
          </p:txBody>
        </p:sp>
        <p:sp>
          <p:nvSpPr>
            <p:cNvPr id="43" name="テキスト ボックス 42">
              <a:extLst>
                <a:ext uri="{FF2B5EF4-FFF2-40B4-BE49-F238E27FC236}">
                  <a16:creationId xmlns:a16="http://schemas.microsoft.com/office/drawing/2014/main" id="{67BC008B-C5D5-B449-93A8-DCFE7306DF56}"/>
                </a:ext>
              </a:extLst>
            </p:cNvPr>
            <p:cNvSpPr txBox="1"/>
            <p:nvPr/>
          </p:nvSpPr>
          <p:spPr>
            <a:xfrm>
              <a:off x="487368" y="5767271"/>
              <a:ext cx="720080" cy="707886"/>
            </a:xfrm>
            <a:prstGeom prst="rect">
              <a:avLst/>
            </a:prstGeom>
            <a:noFill/>
          </p:spPr>
          <p:txBody>
            <a:bodyPr wrap="square" rtlCol="0">
              <a:spAutoFit/>
            </a:bodyPr>
            <a:lstStyle/>
            <a:p>
              <a:pPr algn="ctr"/>
              <a:r>
                <a:rPr lang="ja-JP" altLang="en-US" sz="4000" dirty="0"/>
                <a:t>＋</a:t>
              </a:r>
              <a:endParaRPr kumimoji="1" lang="ja-JP" altLang="en-US" sz="4000" dirty="0"/>
            </a:p>
          </p:txBody>
        </p:sp>
        <p:sp>
          <p:nvSpPr>
            <p:cNvPr id="44" name="テキスト ボックス 43">
              <a:extLst>
                <a:ext uri="{FF2B5EF4-FFF2-40B4-BE49-F238E27FC236}">
                  <a16:creationId xmlns:a16="http://schemas.microsoft.com/office/drawing/2014/main" id="{69D02859-A2B7-BF49-A7A3-E0F96061089E}"/>
                </a:ext>
              </a:extLst>
            </p:cNvPr>
            <p:cNvSpPr txBox="1"/>
            <p:nvPr/>
          </p:nvSpPr>
          <p:spPr>
            <a:xfrm>
              <a:off x="1180560" y="5042794"/>
              <a:ext cx="720080" cy="707886"/>
            </a:xfrm>
            <a:prstGeom prst="rect">
              <a:avLst/>
            </a:prstGeom>
            <a:noFill/>
          </p:spPr>
          <p:txBody>
            <a:bodyPr wrap="square" rtlCol="0">
              <a:spAutoFit/>
            </a:bodyPr>
            <a:lstStyle/>
            <a:p>
              <a:pPr algn="ctr"/>
              <a:r>
                <a:rPr kumimoji="1" lang="en-US" altLang="ja-JP" sz="4000" dirty="0"/>
                <a:t>1</a:t>
              </a:r>
              <a:endParaRPr kumimoji="1" lang="ja-JP" altLang="en-US" sz="4000" dirty="0"/>
            </a:p>
          </p:txBody>
        </p:sp>
        <p:sp>
          <p:nvSpPr>
            <p:cNvPr id="45" name="テキスト ボックス 44">
              <a:extLst>
                <a:ext uri="{FF2B5EF4-FFF2-40B4-BE49-F238E27FC236}">
                  <a16:creationId xmlns:a16="http://schemas.microsoft.com/office/drawing/2014/main" id="{35A6556D-71AF-0144-B637-26AACBD76F2E}"/>
                </a:ext>
              </a:extLst>
            </p:cNvPr>
            <p:cNvSpPr txBox="1"/>
            <p:nvPr/>
          </p:nvSpPr>
          <p:spPr>
            <a:xfrm>
              <a:off x="1212984" y="5745450"/>
              <a:ext cx="694720" cy="707886"/>
            </a:xfrm>
            <a:prstGeom prst="rect">
              <a:avLst/>
            </a:prstGeom>
            <a:noFill/>
          </p:spPr>
          <p:txBody>
            <a:bodyPr wrap="square" rtlCol="0">
              <a:spAutoFit/>
            </a:bodyPr>
            <a:lstStyle/>
            <a:p>
              <a:pPr algn="ctr"/>
              <a:r>
                <a:rPr kumimoji="1" lang="ja-JP" altLang="en-US" sz="4000" dirty="0"/>
                <a:t>－</a:t>
              </a:r>
            </a:p>
          </p:txBody>
        </p:sp>
        <p:sp>
          <p:nvSpPr>
            <p:cNvPr id="46" name="テキスト ボックス 45">
              <a:extLst>
                <a:ext uri="{FF2B5EF4-FFF2-40B4-BE49-F238E27FC236}">
                  <a16:creationId xmlns:a16="http://schemas.microsoft.com/office/drawing/2014/main" id="{D1CBE792-B87A-6F44-8EDC-53C376F8ADB7}"/>
                </a:ext>
              </a:extLst>
            </p:cNvPr>
            <p:cNvSpPr txBox="1"/>
            <p:nvPr/>
          </p:nvSpPr>
          <p:spPr>
            <a:xfrm>
              <a:off x="1907704" y="5025370"/>
              <a:ext cx="720080" cy="707886"/>
            </a:xfrm>
            <a:prstGeom prst="rect">
              <a:avLst/>
            </a:prstGeom>
            <a:noFill/>
          </p:spPr>
          <p:txBody>
            <a:bodyPr wrap="square" rtlCol="0">
              <a:spAutoFit/>
            </a:bodyPr>
            <a:lstStyle/>
            <a:p>
              <a:pPr algn="ctr"/>
              <a:r>
                <a:rPr kumimoji="1" lang="en-US" altLang="ja-JP" sz="4000" dirty="0"/>
                <a:t>2</a:t>
              </a:r>
              <a:endParaRPr kumimoji="1" lang="ja-JP" altLang="en-US" sz="4000" dirty="0"/>
            </a:p>
          </p:txBody>
        </p:sp>
        <p:sp>
          <p:nvSpPr>
            <p:cNvPr id="47" name="テキスト ボックス 46">
              <a:extLst>
                <a:ext uri="{FF2B5EF4-FFF2-40B4-BE49-F238E27FC236}">
                  <a16:creationId xmlns:a16="http://schemas.microsoft.com/office/drawing/2014/main" id="{B6B8CB40-92FC-8841-AEAC-B0D335820FCA}"/>
                </a:ext>
              </a:extLst>
            </p:cNvPr>
            <p:cNvSpPr txBox="1"/>
            <p:nvPr/>
          </p:nvSpPr>
          <p:spPr>
            <a:xfrm>
              <a:off x="1918936" y="5733256"/>
              <a:ext cx="720080" cy="707886"/>
            </a:xfrm>
            <a:prstGeom prst="rect">
              <a:avLst/>
            </a:prstGeom>
            <a:noFill/>
          </p:spPr>
          <p:txBody>
            <a:bodyPr wrap="square" rtlCol="0">
              <a:spAutoFit/>
            </a:bodyPr>
            <a:lstStyle/>
            <a:p>
              <a:pPr algn="ctr"/>
              <a:r>
                <a:rPr lang="en-US" altLang="ja-JP" sz="4000" dirty="0"/>
                <a:t>×</a:t>
              </a:r>
              <a:endParaRPr kumimoji="1" lang="ja-JP" altLang="en-US" sz="4000" dirty="0"/>
            </a:p>
          </p:txBody>
        </p:sp>
        <p:sp>
          <p:nvSpPr>
            <p:cNvPr id="48" name="テキスト ボックス 47">
              <a:extLst>
                <a:ext uri="{FF2B5EF4-FFF2-40B4-BE49-F238E27FC236}">
                  <a16:creationId xmlns:a16="http://schemas.microsoft.com/office/drawing/2014/main" id="{B2EEF812-F2F4-084F-8E41-C0D8FC2DC2B8}"/>
                </a:ext>
              </a:extLst>
            </p:cNvPr>
            <p:cNvSpPr txBox="1"/>
            <p:nvPr/>
          </p:nvSpPr>
          <p:spPr>
            <a:xfrm>
              <a:off x="2627784" y="5042794"/>
              <a:ext cx="720080" cy="707886"/>
            </a:xfrm>
            <a:prstGeom prst="rect">
              <a:avLst/>
            </a:prstGeom>
            <a:noFill/>
          </p:spPr>
          <p:txBody>
            <a:bodyPr wrap="square" rtlCol="0">
              <a:spAutoFit/>
            </a:bodyPr>
            <a:lstStyle/>
            <a:p>
              <a:pPr algn="ctr"/>
              <a:r>
                <a:rPr kumimoji="1" lang="en-US" altLang="ja-JP" sz="4000" dirty="0"/>
                <a:t>3</a:t>
              </a:r>
              <a:endParaRPr kumimoji="1" lang="ja-JP" altLang="en-US" sz="4000" dirty="0"/>
            </a:p>
          </p:txBody>
        </p:sp>
        <p:sp>
          <p:nvSpPr>
            <p:cNvPr id="49" name="テキスト ボックス 48">
              <a:extLst>
                <a:ext uri="{FF2B5EF4-FFF2-40B4-BE49-F238E27FC236}">
                  <a16:creationId xmlns:a16="http://schemas.microsoft.com/office/drawing/2014/main" id="{198BDE53-4A5B-704C-96E9-972E3018DEC1}"/>
                </a:ext>
              </a:extLst>
            </p:cNvPr>
            <p:cNvSpPr txBox="1"/>
            <p:nvPr/>
          </p:nvSpPr>
          <p:spPr>
            <a:xfrm>
              <a:off x="2627784" y="5745450"/>
              <a:ext cx="720080" cy="707886"/>
            </a:xfrm>
            <a:prstGeom prst="rect">
              <a:avLst/>
            </a:prstGeom>
            <a:noFill/>
          </p:spPr>
          <p:txBody>
            <a:bodyPr wrap="square" rtlCol="0">
              <a:spAutoFit/>
            </a:bodyPr>
            <a:lstStyle/>
            <a:p>
              <a:pPr algn="ctr"/>
              <a:r>
                <a:rPr kumimoji="1" lang="en-US" altLang="ja-JP" sz="4000" dirty="0"/>
                <a:t>÷</a:t>
              </a:r>
              <a:endParaRPr kumimoji="1" lang="ja-JP" altLang="en-US" sz="4000" dirty="0"/>
            </a:p>
          </p:txBody>
        </p:sp>
        <p:sp>
          <p:nvSpPr>
            <p:cNvPr id="51" name="テキスト ボックス 50">
              <a:extLst>
                <a:ext uri="{FF2B5EF4-FFF2-40B4-BE49-F238E27FC236}">
                  <a16:creationId xmlns:a16="http://schemas.microsoft.com/office/drawing/2014/main" id="{E7132D30-E7E8-B645-8F72-82AB57D2FE79}"/>
                </a:ext>
              </a:extLst>
            </p:cNvPr>
            <p:cNvSpPr txBox="1"/>
            <p:nvPr/>
          </p:nvSpPr>
          <p:spPr>
            <a:xfrm>
              <a:off x="494680" y="4581128"/>
              <a:ext cx="2832827" cy="461665"/>
            </a:xfrm>
            <a:prstGeom prst="rect">
              <a:avLst/>
            </a:prstGeom>
            <a:noFill/>
          </p:spPr>
          <p:txBody>
            <a:bodyPr wrap="none" rtlCol="0">
              <a:spAutoFit/>
            </a:bodyPr>
            <a:lstStyle/>
            <a:p>
              <a:r>
                <a:rPr lang="ja-JP" altLang="en-US" sz="2400" dirty="0"/>
                <a:t>命令表</a:t>
              </a:r>
              <a:r>
                <a:rPr lang="en-US" altLang="ja-JP" sz="2400" dirty="0"/>
                <a:t>(</a:t>
              </a:r>
              <a:r>
                <a:rPr lang="ja-JP" altLang="en-US" sz="2400" dirty="0"/>
                <a:t>オペコード</a:t>
              </a:r>
              <a:r>
                <a:rPr lang="en-US" altLang="ja-JP" sz="2400" dirty="0"/>
                <a:t>)</a:t>
              </a:r>
              <a:endParaRPr kumimoji="1" lang="ja-JP" altLang="en-US" sz="2400" dirty="0"/>
            </a:p>
          </p:txBody>
        </p:sp>
      </p:grpSp>
      <p:sp>
        <p:nvSpPr>
          <p:cNvPr id="52" name="テキスト ボックス 51">
            <a:extLst>
              <a:ext uri="{FF2B5EF4-FFF2-40B4-BE49-F238E27FC236}">
                <a16:creationId xmlns:a16="http://schemas.microsoft.com/office/drawing/2014/main" id="{5DADA04E-C028-D74E-B88D-4C48032E5B23}"/>
              </a:ext>
            </a:extLst>
          </p:cNvPr>
          <p:cNvSpPr txBox="1"/>
          <p:nvPr/>
        </p:nvSpPr>
        <p:spPr>
          <a:xfrm>
            <a:off x="539552" y="3284984"/>
            <a:ext cx="7503977" cy="461665"/>
          </a:xfrm>
          <a:prstGeom prst="rect">
            <a:avLst/>
          </a:prstGeom>
          <a:noFill/>
        </p:spPr>
        <p:txBody>
          <a:bodyPr wrap="none" rtlCol="0">
            <a:spAutoFit/>
          </a:bodyPr>
          <a:lstStyle/>
          <a:p>
            <a:r>
              <a:rPr kumimoji="1" lang="ja-JP" altLang="en-US" sz="2400"/>
              <a:t>例えば「</a:t>
            </a:r>
            <a:r>
              <a:rPr lang="en-US" altLang="ja-JP" sz="2400"/>
              <a:t>3+4</a:t>
            </a:r>
            <a:r>
              <a:rPr lang="ja-JP" altLang="en-US" sz="2400"/>
              <a:t>」は「</a:t>
            </a:r>
            <a:r>
              <a:rPr lang="en-US" altLang="ja-JP" sz="2400">
                <a:solidFill>
                  <a:srgbClr val="FF0000"/>
                </a:solidFill>
              </a:rPr>
              <a:t>0</a:t>
            </a:r>
            <a:r>
              <a:rPr lang="en-US" altLang="ja-JP" sz="2400"/>
              <a:t>,</a:t>
            </a:r>
            <a:r>
              <a:rPr lang="en-US" altLang="ja-JP" sz="2400">
                <a:solidFill>
                  <a:srgbClr val="011893"/>
                </a:solidFill>
              </a:rPr>
              <a:t>3</a:t>
            </a:r>
            <a:r>
              <a:rPr lang="en-US" altLang="ja-JP" sz="2400"/>
              <a:t>,</a:t>
            </a:r>
            <a:r>
              <a:rPr lang="en-US" altLang="ja-JP" sz="2400">
                <a:solidFill>
                  <a:srgbClr val="011893"/>
                </a:solidFill>
              </a:rPr>
              <a:t>4</a:t>
            </a:r>
            <a:r>
              <a:rPr lang="ja-JP" altLang="en-US" sz="2400"/>
              <a:t>」、「</a:t>
            </a:r>
            <a:r>
              <a:rPr lang="en-US" altLang="ja-JP" sz="2400"/>
              <a:t>8-5</a:t>
            </a:r>
            <a:r>
              <a:rPr lang="ja-JP" altLang="en-US" sz="2400"/>
              <a:t>」は「</a:t>
            </a:r>
            <a:r>
              <a:rPr lang="en-US" altLang="ja-JP" sz="2400">
                <a:solidFill>
                  <a:srgbClr val="FF0000"/>
                </a:solidFill>
              </a:rPr>
              <a:t>1</a:t>
            </a:r>
            <a:r>
              <a:rPr lang="en-US" altLang="ja-JP" sz="2400"/>
              <a:t>,</a:t>
            </a:r>
            <a:r>
              <a:rPr lang="en-US" altLang="ja-JP" sz="2400">
                <a:solidFill>
                  <a:srgbClr val="011893"/>
                </a:solidFill>
              </a:rPr>
              <a:t>8</a:t>
            </a:r>
            <a:r>
              <a:rPr lang="en-US" altLang="ja-JP" sz="2400"/>
              <a:t>,</a:t>
            </a:r>
            <a:r>
              <a:rPr lang="en-US" altLang="ja-JP" sz="2400">
                <a:solidFill>
                  <a:srgbClr val="011893"/>
                </a:solidFill>
              </a:rPr>
              <a:t>5</a:t>
            </a:r>
            <a:r>
              <a:rPr lang="ja-JP" altLang="en-US" sz="2400"/>
              <a:t>」で表す</a:t>
            </a:r>
            <a:endParaRPr lang="en-US" altLang="ja-JP" sz="2400"/>
          </a:p>
        </p:txBody>
      </p:sp>
      <p:sp>
        <p:nvSpPr>
          <p:cNvPr id="53" name="正方形/長方形 52">
            <a:extLst>
              <a:ext uri="{FF2B5EF4-FFF2-40B4-BE49-F238E27FC236}">
                <a16:creationId xmlns:a16="http://schemas.microsoft.com/office/drawing/2014/main" id="{58BE2EA2-215A-5B4E-B76B-D4B4B18E1D5E}"/>
              </a:ext>
            </a:extLst>
          </p:cNvPr>
          <p:cNvSpPr/>
          <p:nvPr/>
        </p:nvSpPr>
        <p:spPr>
          <a:xfrm>
            <a:off x="5023207" y="4228884"/>
            <a:ext cx="720080" cy="723803"/>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テキスト ボックス 53">
            <a:extLst>
              <a:ext uri="{FF2B5EF4-FFF2-40B4-BE49-F238E27FC236}">
                <a16:creationId xmlns:a16="http://schemas.microsoft.com/office/drawing/2014/main" id="{F9E75DF9-82CD-3842-9045-B985D9699954}"/>
              </a:ext>
            </a:extLst>
          </p:cNvPr>
          <p:cNvSpPr txBox="1"/>
          <p:nvPr/>
        </p:nvSpPr>
        <p:spPr>
          <a:xfrm>
            <a:off x="5026343" y="4233282"/>
            <a:ext cx="720080" cy="707886"/>
          </a:xfrm>
          <a:prstGeom prst="rect">
            <a:avLst/>
          </a:prstGeom>
          <a:noFill/>
        </p:spPr>
        <p:txBody>
          <a:bodyPr wrap="square" rtlCol="0">
            <a:spAutoFit/>
          </a:bodyPr>
          <a:lstStyle/>
          <a:p>
            <a:pPr algn="ctr"/>
            <a:r>
              <a:rPr kumimoji="1" lang="en-US" altLang="ja-JP" sz="4000" dirty="0"/>
              <a:t>0</a:t>
            </a:r>
            <a:endParaRPr kumimoji="1" lang="ja-JP" altLang="en-US" sz="4000" dirty="0"/>
          </a:p>
        </p:txBody>
      </p:sp>
      <p:grpSp>
        <p:nvGrpSpPr>
          <p:cNvPr id="55" name="グループ化 54">
            <a:extLst>
              <a:ext uri="{FF2B5EF4-FFF2-40B4-BE49-F238E27FC236}">
                <a16:creationId xmlns:a16="http://schemas.microsoft.com/office/drawing/2014/main" id="{0B132760-90DC-5941-B8D0-6680C04E0043}"/>
              </a:ext>
            </a:extLst>
          </p:cNvPr>
          <p:cNvGrpSpPr/>
          <p:nvPr/>
        </p:nvGrpSpPr>
        <p:grpSpPr>
          <a:xfrm>
            <a:off x="5743287" y="4221088"/>
            <a:ext cx="1440160" cy="731599"/>
            <a:chOff x="4572000" y="1988840"/>
            <a:chExt cx="1440160" cy="731599"/>
          </a:xfrm>
        </p:grpSpPr>
        <p:sp>
          <p:nvSpPr>
            <p:cNvPr id="56" name="正方形/長方形 55">
              <a:extLst>
                <a:ext uri="{FF2B5EF4-FFF2-40B4-BE49-F238E27FC236}">
                  <a16:creationId xmlns:a16="http://schemas.microsoft.com/office/drawing/2014/main" id="{31179670-C965-1940-856F-E60803BCF769}"/>
                </a:ext>
              </a:extLst>
            </p:cNvPr>
            <p:cNvSpPr/>
            <p:nvPr/>
          </p:nvSpPr>
          <p:spPr>
            <a:xfrm>
              <a:off x="4572000" y="1996636"/>
              <a:ext cx="1440160" cy="72380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 name="テキスト ボックス 56">
              <a:extLst>
                <a:ext uri="{FF2B5EF4-FFF2-40B4-BE49-F238E27FC236}">
                  <a16:creationId xmlns:a16="http://schemas.microsoft.com/office/drawing/2014/main" id="{6F729F57-1A64-0943-B989-5229BC18E27E}"/>
                </a:ext>
              </a:extLst>
            </p:cNvPr>
            <p:cNvSpPr txBox="1"/>
            <p:nvPr/>
          </p:nvSpPr>
          <p:spPr>
            <a:xfrm>
              <a:off x="4572000" y="1988840"/>
              <a:ext cx="720080" cy="707886"/>
            </a:xfrm>
            <a:prstGeom prst="rect">
              <a:avLst/>
            </a:prstGeom>
            <a:noFill/>
          </p:spPr>
          <p:txBody>
            <a:bodyPr wrap="square" rtlCol="0">
              <a:spAutoFit/>
            </a:bodyPr>
            <a:lstStyle/>
            <a:p>
              <a:pPr algn="ctr"/>
              <a:r>
                <a:rPr kumimoji="1" lang="en-US" altLang="ja-JP" sz="4000" dirty="0"/>
                <a:t>3</a:t>
              </a:r>
              <a:endParaRPr kumimoji="1" lang="ja-JP" altLang="en-US" sz="4000" dirty="0"/>
            </a:p>
          </p:txBody>
        </p:sp>
        <p:sp>
          <p:nvSpPr>
            <p:cNvPr id="58" name="テキスト ボックス 57">
              <a:extLst>
                <a:ext uri="{FF2B5EF4-FFF2-40B4-BE49-F238E27FC236}">
                  <a16:creationId xmlns:a16="http://schemas.microsoft.com/office/drawing/2014/main" id="{71DB22EE-E52C-8548-8A6E-9A49C17CFB52}"/>
                </a:ext>
              </a:extLst>
            </p:cNvPr>
            <p:cNvSpPr txBox="1"/>
            <p:nvPr/>
          </p:nvSpPr>
          <p:spPr>
            <a:xfrm>
              <a:off x="5292080" y="2001034"/>
              <a:ext cx="720080" cy="707886"/>
            </a:xfrm>
            <a:prstGeom prst="rect">
              <a:avLst/>
            </a:prstGeom>
            <a:noFill/>
          </p:spPr>
          <p:txBody>
            <a:bodyPr wrap="square" rtlCol="0">
              <a:spAutoFit/>
            </a:bodyPr>
            <a:lstStyle/>
            <a:p>
              <a:pPr algn="ctr"/>
              <a:r>
                <a:rPr kumimoji="1" lang="en-US" altLang="ja-JP" sz="4000" dirty="0"/>
                <a:t>4</a:t>
              </a:r>
              <a:endParaRPr kumimoji="1" lang="ja-JP" altLang="en-US" sz="4000" dirty="0"/>
            </a:p>
          </p:txBody>
        </p:sp>
      </p:grpSp>
      <p:sp>
        <p:nvSpPr>
          <p:cNvPr id="59" name="テキスト ボックス 58">
            <a:extLst>
              <a:ext uri="{FF2B5EF4-FFF2-40B4-BE49-F238E27FC236}">
                <a16:creationId xmlns:a16="http://schemas.microsoft.com/office/drawing/2014/main" id="{02AF5BFC-7DC9-D147-BD3B-661A6B1D518A}"/>
              </a:ext>
            </a:extLst>
          </p:cNvPr>
          <p:cNvSpPr txBox="1"/>
          <p:nvPr/>
        </p:nvSpPr>
        <p:spPr>
          <a:xfrm>
            <a:off x="4932040" y="4869160"/>
            <a:ext cx="883255" cy="369332"/>
          </a:xfrm>
          <a:prstGeom prst="rect">
            <a:avLst/>
          </a:prstGeom>
          <a:noFill/>
        </p:spPr>
        <p:txBody>
          <a:bodyPr wrap="none" rtlCol="0">
            <a:spAutoFit/>
          </a:bodyPr>
          <a:lstStyle/>
          <a:p>
            <a:r>
              <a:rPr kumimoji="1" lang="en-US" altLang="ja-JP" dirty="0"/>
              <a:t>opcode</a:t>
            </a:r>
            <a:endParaRPr kumimoji="1" lang="ja-JP" altLang="en-US" dirty="0"/>
          </a:p>
        </p:txBody>
      </p:sp>
      <p:sp>
        <p:nvSpPr>
          <p:cNvPr id="60" name="テキスト ボックス 59">
            <a:extLst>
              <a:ext uri="{FF2B5EF4-FFF2-40B4-BE49-F238E27FC236}">
                <a16:creationId xmlns:a16="http://schemas.microsoft.com/office/drawing/2014/main" id="{AF9AFDD9-1638-4741-AE2C-3977999E4EBE}"/>
              </a:ext>
            </a:extLst>
          </p:cNvPr>
          <p:cNvSpPr txBox="1"/>
          <p:nvPr/>
        </p:nvSpPr>
        <p:spPr>
          <a:xfrm>
            <a:off x="6012160" y="4869160"/>
            <a:ext cx="973408" cy="369332"/>
          </a:xfrm>
          <a:prstGeom prst="rect">
            <a:avLst/>
          </a:prstGeom>
          <a:noFill/>
        </p:spPr>
        <p:txBody>
          <a:bodyPr wrap="none" rtlCol="0">
            <a:spAutoFit/>
          </a:bodyPr>
          <a:lstStyle/>
          <a:p>
            <a:r>
              <a:rPr kumimoji="1" lang="en-US" altLang="ja-JP"/>
              <a:t>operand</a:t>
            </a:r>
            <a:endParaRPr kumimoji="1" lang="ja-JP" altLang="en-US" dirty="0"/>
          </a:p>
        </p:txBody>
      </p:sp>
      <p:sp>
        <p:nvSpPr>
          <p:cNvPr id="68" name="テキスト ボックス 67">
            <a:extLst>
              <a:ext uri="{FF2B5EF4-FFF2-40B4-BE49-F238E27FC236}">
                <a16:creationId xmlns:a16="http://schemas.microsoft.com/office/drawing/2014/main" id="{6CD243E4-898F-2148-80AB-A627148ED2D0}"/>
              </a:ext>
            </a:extLst>
          </p:cNvPr>
          <p:cNvSpPr txBox="1"/>
          <p:nvPr/>
        </p:nvSpPr>
        <p:spPr>
          <a:xfrm>
            <a:off x="4499992" y="5229200"/>
            <a:ext cx="1338828" cy="369332"/>
          </a:xfrm>
          <a:prstGeom prst="rect">
            <a:avLst/>
          </a:prstGeom>
          <a:noFill/>
        </p:spPr>
        <p:txBody>
          <a:bodyPr wrap="none" rtlCol="0">
            <a:spAutoFit/>
          </a:bodyPr>
          <a:lstStyle/>
          <a:p>
            <a:r>
              <a:rPr kumimoji="1" lang="ja-JP" altLang="en-US"/>
              <a:t>何をするか</a:t>
            </a:r>
          </a:p>
        </p:txBody>
      </p:sp>
      <p:sp>
        <p:nvSpPr>
          <p:cNvPr id="69" name="テキスト ボックス 68">
            <a:extLst>
              <a:ext uri="{FF2B5EF4-FFF2-40B4-BE49-F238E27FC236}">
                <a16:creationId xmlns:a16="http://schemas.microsoft.com/office/drawing/2014/main" id="{7CD2D20E-7B89-9545-8242-C5CEA7E438F0}"/>
              </a:ext>
            </a:extLst>
          </p:cNvPr>
          <p:cNvSpPr txBox="1"/>
          <p:nvPr/>
        </p:nvSpPr>
        <p:spPr>
          <a:xfrm>
            <a:off x="6012160" y="5229200"/>
            <a:ext cx="877163" cy="369332"/>
          </a:xfrm>
          <a:prstGeom prst="rect">
            <a:avLst/>
          </a:prstGeom>
          <a:noFill/>
        </p:spPr>
        <p:txBody>
          <a:bodyPr wrap="none" rtlCol="0">
            <a:spAutoFit/>
          </a:bodyPr>
          <a:lstStyle/>
          <a:p>
            <a:r>
              <a:rPr kumimoji="1" lang="ja-JP" altLang="en-US"/>
              <a:t>データ</a:t>
            </a:r>
          </a:p>
        </p:txBody>
      </p:sp>
    </p:spTree>
    <p:extLst>
      <p:ext uri="{BB962C8B-B14F-4D97-AF65-F5344CB8AC3E}">
        <p14:creationId xmlns:p14="http://schemas.microsoft.com/office/powerpoint/2010/main" val="3823925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A66A691-F4DE-0B41-9901-13D1CC95223D}"/>
              </a:ext>
            </a:extLst>
          </p:cNvPr>
          <p:cNvSpPr>
            <a:spLocks noGrp="1"/>
          </p:cNvSpPr>
          <p:nvPr>
            <p:ph type="body" sz="quarter" idx="10"/>
          </p:nvPr>
        </p:nvSpPr>
        <p:spPr/>
        <p:txBody>
          <a:bodyPr/>
          <a:lstStyle/>
          <a:p>
            <a:r>
              <a:rPr kumimoji="1" lang="ja-JP" altLang="en-US"/>
              <a:t>命令の実行の流れ</a:t>
            </a:r>
          </a:p>
        </p:txBody>
      </p:sp>
      <p:sp>
        <p:nvSpPr>
          <p:cNvPr id="3" name="正方形/長方形 2">
            <a:extLst>
              <a:ext uri="{FF2B5EF4-FFF2-40B4-BE49-F238E27FC236}">
                <a16:creationId xmlns:a16="http://schemas.microsoft.com/office/drawing/2014/main" id="{12449630-87FF-FE40-9BF0-D335F81260BE}"/>
              </a:ext>
            </a:extLst>
          </p:cNvPr>
          <p:cNvSpPr/>
          <p:nvPr/>
        </p:nvSpPr>
        <p:spPr>
          <a:xfrm>
            <a:off x="3203848" y="1556792"/>
            <a:ext cx="432048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コネクタ 3">
            <a:extLst>
              <a:ext uri="{FF2B5EF4-FFF2-40B4-BE49-F238E27FC236}">
                <a16:creationId xmlns:a16="http://schemas.microsoft.com/office/drawing/2014/main" id="{007E3763-E4F8-9C40-98B3-23339C7DB571}"/>
              </a:ext>
            </a:extLst>
          </p:cNvPr>
          <p:cNvCxnSpPr/>
          <p:nvPr/>
        </p:nvCxnSpPr>
        <p:spPr>
          <a:xfrm>
            <a:off x="3923928" y="1556792"/>
            <a:ext cx="0" cy="7200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E1F7799E-96BB-DE49-9074-1181D4D77FC0}"/>
              </a:ext>
            </a:extLst>
          </p:cNvPr>
          <p:cNvCxnSpPr/>
          <p:nvPr/>
        </p:nvCxnSpPr>
        <p:spPr>
          <a:xfrm>
            <a:off x="4644008" y="1556792"/>
            <a:ext cx="0" cy="7200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B4EEB494-2C74-A54D-9811-B65A1D3A8550}"/>
              </a:ext>
            </a:extLst>
          </p:cNvPr>
          <p:cNvCxnSpPr/>
          <p:nvPr/>
        </p:nvCxnSpPr>
        <p:spPr>
          <a:xfrm>
            <a:off x="5364088" y="1556792"/>
            <a:ext cx="0" cy="7200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4AA14EA8-1671-3D44-BC21-B730B21C2876}"/>
              </a:ext>
            </a:extLst>
          </p:cNvPr>
          <p:cNvCxnSpPr/>
          <p:nvPr/>
        </p:nvCxnSpPr>
        <p:spPr>
          <a:xfrm>
            <a:off x="6084168" y="1556792"/>
            <a:ext cx="0" cy="7200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423EA4D-0899-9541-B994-CBC943FF7942}"/>
              </a:ext>
            </a:extLst>
          </p:cNvPr>
          <p:cNvCxnSpPr/>
          <p:nvPr/>
        </p:nvCxnSpPr>
        <p:spPr>
          <a:xfrm>
            <a:off x="6804248" y="1556792"/>
            <a:ext cx="0" cy="7200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A56DB2FF-F579-5C48-8993-88662F4FAD07}"/>
              </a:ext>
            </a:extLst>
          </p:cNvPr>
          <p:cNvCxnSpPr/>
          <p:nvPr/>
        </p:nvCxnSpPr>
        <p:spPr>
          <a:xfrm>
            <a:off x="7524328" y="1556792"/>
            <a:ext cx="0" cy="7200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0B1378AC-67D3-1C48-9D45-54D7784A356F}"/>
              </a:ext>
            </a:extLst>
          </p:cNvPr>
          <p:cNvCxnSpPr/>
          <p:nvPr/>
        </p:nvCxnSpPr>
        <p:spPr>
          <a:xfrm>
            <a:off x="7524328" y="2276872"/>
            <a:ext cx="720080"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F54B9685-3C66-1A49-86CC-BA42300048EB}"/>
              </a:ext>
            </a:extLst>
          </p:cNvPr>
          <p:cNvCxnSpPr/>
          <p:nvPr/>
        </p:nvCxnSpPr>
        <p:spPr>
          <a:xfrm>
            <a:off x="7524328" y="1556792"/>
            <a:ext cx="720080"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F67E7342-5A63-CD4D-AFBD-823B6E40625E}"/>
              </a:ext>
            </a:extLst>
          </p:cNvPr>
          <p:cNvSpPr txBox="1"/>
          <p:nvPr/>
        </p:nvSpPr>
        <p:spPr>
          <a:xfrm>
            <a:off x="3203848" y="1556792"/>
            <a:ext cx="720080" cy="707886"/>
          </a:xfrm>
          <a:prstGeom prst="rect">
            <a:avLst/>
          </a:prstGeom>
          <a:noFill/>
        </p:spPr>
        <p:txBody>
          <a:bodyPr wrap="square" rtlCol="0">
            <a:spAutoFit/>
          </a:bodyPr>
          <a:lstStyle/>
          <a:p>
            <a:pPr algn="ctr"/>
            <a:r>
              <a:rPr kumimoji="1" lang="en-US" altLang="ja-JP" sz="4000" dirty="0"/>
              <a:t>0</a:t>
            </a:r>
            <a:endParaRPr kumimoji="1" lang="ja-JP" altLang="en-US" sz="4000" dirty="0"/>
          </a:p>
        </p:txBody>
      </p:sp>
      <p:sp>
        <p:nvSpPr>
          <p:cNvPr id="13" name="テキスト ボックス 12">
            <a:extLst>
              <a:ext uri="{FF2B5EF4-FFF2-40B4-BE49-F238E27FC236}">
                <a16:creationId xmlns:a16="http://schemas.microsoft.com/office/drawing/2014/main" id="{971D9DB9-C8E5-9B4D-9EA9-0E9A92BB9287}"/>
              </a:ext>
            </a:extLst>
          </p:cNvPr>
          <p:cNvSpPr txBox="1"/>
          <p:nvPr/>
        </p:nvSpPr>
        <p:spPr>
          <a:xfrm>
            <a:off x="3923928" y="1556792"/>
            <a:ext cx="720080" cy="707886"/>
          </a:xfrm>
          <a:prstGeom prst="rect">
            <a:avLst/>
          </a:prstGeom>
          <a:noFill/>
        </p:spPr>
        <p:txBody>
          <a:bodyPr wrap="square" rtlCol="0">
            <a:spAutoFit/>
          </a:bodyPr>
          <a:lstStyle/>
          <a:p>
            <a:pPr algn="ctr"/>
            <a:r>
              <a:rPr kumimoji="1" lang="en-US" altLang="ja-JP" sz="4000" dirty="0"/>
              <a:t>3</a:t>
            </a:r>
            <a:endParaRPr kumimoji="1" lang="ja-JP" altLang="en-US" sz="4000" dirty="0"/>
          </a:p>
        </p:txBody>
      </p:sp>
      <p:sp>
        <p:nvSpPr>
          <p:cNvPr id="14" name="テキスト ボックス 13">
            <a:extLst>
              <a:ext uri="{FF2B5EF4-FFF2-40B4-BE49-F238E27FC236}">
                <a16:creationId xmlns:a16="http://schemas.microsoft.com/office/drawing/2014/main" id="{5A5FE959-B17B-7248-8B2D-1631D8A8076C}"/>
              </a:ext>
            </a:extLst>
          </p:cNvPr>
          <p:cNvSpPr txBox="1"/>
          <p:nvPr/>
        </p:nvSpPr>
        <p:spPr>
          <a:xfrm>
            <a:off x="4644008" y="1568986"/>
            <a:ext cx="720080" cy="707886"/>
          </a:xfrm>
          <a:prstGeom prst="rect">
            <a:avLst/>
          </a:prstGeom>
          <a:noFill/>
        </p:spPr>
        <p:txBody>
          <a:bodyPr wrap="square" rtlCol="0">
            <a:spAutoFit/>
          </a:bodyPr>
          <a:lstStyle/>
          <a:p>
            <a:pPr algn="ctr"/>
            <a:r>
              <a:rPr kumimoji="1" lang="en-US" altLang="ja-JP" sz="4000" dirty="0"/>
              <a:t>4</a:t>
            </a:r>
            <a:endParaRPr kumimoji="1" lang="ja-JP" altLang="en-US" sz="4000" dirty="0"/>
          </a:p>
        </p:txBody>
      </p:sp>
      <p:sp>
        <p:nvSpPr>
          <p:cNvPr id="15" name="テキスト ボックス 14">
            <a:extLst>
              <a:ext uri="{FF2B5EF4-FFF2-40B4-BE49-F238E27FC236}">
                <a16:creationId xmlns:a16="http://schemas.microsoft.com/office/drawing/2014/main" id="{76E2B474-389A-3D4B-BB92-89B331B956A3}"/>
              </a:ext>
            </a:extLst>
          </p:cNvPr>
          <p:cNvSpPr txBox="1"/>
          <p:nvPr/>
        </p:nvSpPr>
        <p:spPr>
          <a:xfrm>
            <a:off x="5364088" y="1568986"/>
            <a:ext cx="720080" cy="707886"/>
          </a:xfrm>
          <a:prstGeom prst="rect">
            <a:avLst/>
          </a:prstGeom>
          <a:noFill/>
        </p:spPr>
        <p:txBody>
          <a:bodyPr wrap="square" rtlCol="0">
            <a:spAutoFit/>
          </a:bodyPr>
          <a:lstStyle/>
          <a:p>
            <a:pPr algn="ctr"/>
            <a:r>
              <a:rPr lang="en-US" altLang="ja-JP" sz="4000" dirty="0"/>
              <a:t>1</a:t>
            </a:r>
            <a:endParaRPr kumimoji="1" lang="ja-JP" altLang="en-US" sz="4000" dirty="0"/>
          </a:p>
        </p:txBody>
      </p:sp>
      <p:sp>
        <p:nvSpPr>
          <p:cNvPr id="16" name="テキスト ボックス 15">
            <a:extLst>
              <a:ext uri="{FF2B5EF4-FFF2-40B4-BE49-F238E27FC236}">
                <a16:creationId xmlns:a16="http://schemas.microsoft.com/office/drawing/2014/main" id="{ADAB5A6B-3462-2845-9890-23F28629B6CE}"/>
              </a:ext>
            </a:extLst>
          </p:cNvPr>
          <p:cNvSpPr txBox="1"/>
          <p:nvPr/>
        </p:nvSpPr>
        <p:spPr>
          <a:xfrm>
            <a:off x="6084168" y="1556791"/>
            <a:ext cx="720080" cy="707886"/>
          </a:xfrm>
          <a:prstGeom prst="rect">
            <a:avLst/>
          </a:prstGeom>
          <a:noFill/>
        </p:spPr>
        <p:txBody>
          <a:bodyPr wrap="square" rtlCol="0">
            <a:spAutoFit/>
          </a:bodyPr>
          <a:lstStyle/>
          <a:p>
            <a:pPr algn="ctr"/>
            <a:r>
              <a:rPr kumimoji="1" lang="en-US" altLang="ja-JP" sz="4000" dirty="0"/>
              <a:t>8</a:t>
            </a:r>
            <a:endParaRPr kumimoji="1" lang="ja-JP" altLang="en-US" sz="4000" dirty="0"/>
          </a:p>
        </p:txBody>
      </p:sp>
      <p:sp>
        <p:nvSpPr>
          <p:cNvPr id="17" name="テキスト ボックス 16">
            <a:extLst>
              <a:ext uri="{FF2B5EF4-FFF2-40B4-BE49-F238E27FC236}">
                <a16:creationId xmlns:a16="http://schemas.microsoft.com/office/drawing/2014/main" id="{679927C0-BA9B-7D48-B6FC-6217AF33C7A5}"/>
              </a:ext>
            </a:extLst>
          </p:cNvPr>
          <p:cNvSpPr txBox="1"/>
          <p:nvPr/>
        </p:nvSpPr>
        <p:spPr>
          <a:xfrm>
            <a:off x="6804248" y="1556791"/>
            <a:ext cx="720080" cy="707886"/>
          </a:xfrm>
          <a:prstGeom prst="rect">
            <a:avLst/>
          </a:prstGeom>
          <a:noFill/>
        </p:spPr>
        <p:txBody>
          <a:bodyPr wrap="square" rtlCol="0">
            <a:spAutoFit/>
          </a:bodyPr>
          <a:lstStyle/>
          <a:p>
            <a:pPr algn="ctr"/>
            <a:r>
              <a:rPr lang="en-US" altLang="ja-JP" sz="4000" dirty="0"/>
              <a:t>5</a:t>
            </a:r>
            <a:endParaRPr kumimoji="1" lang="ja-JP" altLang="en-US" sz="4000" dirty="0"/>
          </a:p>
        </p:txBody>
      </p:sp>
      <p:sp>
        <p:nvSpPr>
          <p:cNvPr id="18" name="テキスト ボックス 17">
            <a:extLst>
              <a:ext uri="{FF2B5EF4-FFF2-40B4-BE49-F238E27FC236}">
                <a16:creationId xmlns:a16="http://schemas.microsoft.com/office/drawing/2014/main" id="{AF87315C-D827-E84B-96AB-C7863C21DB99}"/>
              </a:ext>
            </a:extLst>
          </p:cNvPr>
          <p:cNvSpPr txBox="1"/>
          <p:nvPr/>
        </p:nvSpPr>
        <p:spPr>
          <a:xfrm>
            <a:off x="1691680" y="1628800"/>
            <a:ext cx="1415772" cy="584775"/>
          </a:xfrm>
          <a:prstGeom prst="rect">
            <a:avLst/>
          </a:prstGeom>
          <a:noFill/>
        </p:spPr>
        <p:txBody>
          <a:bodyPr wrap="none" rtlCol="0">
            <a:spAutoFit/>
          </a:bodyPr>
          <a:lstStyle/>
          <a:p>
            <a:r>
              <a:rPr lang="ja-JP" altLang="en-US" sz="3200" dirty="0"/>
              <a:t>メモリ</a:t>
            </a:r>
            <a:endParaRPr kumimoji="1" lang="ja-JP" altLang="en-US" sz="3200" dirty="0"/>
          </a:p>
        </p:txBody>
      </p:sp>
      <p:sp>
        <p:nvSpPr>
          <p:cNvPr id="19" name="テキスト ボックス 18">
            <a:extLst>
              <a:ext uri="{FF2B5EF4-FFF2-40B4-BE49-F238E27FC236}">
                <a16:creationId xmlns:a16="http://schemas.microsoft.com/office/drawing/2014/main" id="{C93B39DA-8BFB-C54A-9E3D-A47C3C9A61E9}"/>
              </a:ext>
            </a:extLst>
          </p:cNvPr>
          <p:cNvSpPr txBox="1"/>
          <p:nvPr/>
        </p:nvSpPr>
        <p:spPr>
          <a:xfrm>
            <a:off x="323528" y="1052736"/>
            <a:ext cx="4108817" cy="369332"/>
          </a:xfrm>
          <a:prstGeom prst="rect">
            <a:avLst/>
          </a:prstGeom>
          <a:noFill/>
        </p:spPr>
        <p:txBody>
          <a:bodyPr wrap="none" rtlCol="0">
            <a:spAutoFit/>
          </a:bodyPr>
          <a:lstStyle/>
          <a:p>
            <a:r>
              <a:rPr kumimoji="1" lang="ja-JP" altLang="en-US" dirty="0"/>
              <a:t>メモリから命令とデータを取ってくる</a:t>
            </a:r>
          </a:p>
        </p:txBody>
      </p:sp>
      <p:cxnSp>
        <p:nvCxnSpPr>
          <p:cNvPr id="20" name="直線矢印コネクタ 19">
            <a:extLst>
              <a:ext uri="{FF2B5EF4-FFF2-40B4-BE49-F238E27FC236}">
                <a16:creationId xmlns:a16="http://schemas.microsoft.com/office/drawing/2014/main" id="{A22B229A-0CF3-E34F-8C23-53E6A419D6B7}"/>
              </a:ext>
            </a:extLst>
          </p:cNvPr>
          <p:cNvCxnSpPr/>
          <p:nvPr/>
        </p:nvCxnSpPr>
        <p:spPr>
          <a:xfrm>
            <a:off x="3203848" y="2420888"/>
            <a:ext cx="2160240"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下矢印 20">
            <a:extLst>
              <a:ext uri="{FF2B5EF4-FFF2-40B4-BE49-F238E27FC236}">
                <a16:creationId xmlns:a16="http://schemas.microsoft.com/office/drawing/2014/main" id="{89388A78-0D64-8348-93AA-1AD2685DF77A}"/>
              </a:ext>
            </a:extLst>
          </p:cNvPr>
          <p:cNvSpPr/>
          <p:nvPr/>
        </p:nvSpPr>
        <p:spPr>
          <a:xfrm>
            <a:off x="4067944" y="2492896"/>
            <a:ext cx="432440" cy="367053"/>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a:extLst>
              <a:ext uri="{FF2B5EF4-FFF2-40B4-BE49-F238E27FC236}">
                <a16:creationId xmlns:a16="http://schemas.microsoft.com/office/drawing/2014/main" id="{0E9409D5-6F17-AB46-860A-D877238BC717}"/>
              </a:ext>
            </a:extLst>
          </p:cNvPr>
          <p:cNvSpPr/>
          <p:nvPr/>
        </p:nvSpPr>
        <p:spPr>
          <a:xfrm>
            <a:off x="3223007" y="2932740"/>
            <a:ext cx="720080" cy="723803"/>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ボックス 23">
            <a:extLst>
              <a:ext uri="{FF2B5EF4-FFF2-40B4-BE49-F238E27FC236}">
                <a16:creationId xmlns:a16="http://schemas.microsoft.com/office/drawing/2014/main" id="{8A2A75FC-3BE6-2E47-B77C-A189A0FD0160}"/>
              </a:ext>
            </a:extLst>
          </p:cNvPr>
          <p:cNvSpPr txBox="1"/>
          <p:nvPr/>
        </p:nvSpPr>
        <p:spPr>
          <a:xfrm>
            <a:off x="3226143" y="2937138"/>
            <a:ext cx="720080" cy="707886"/>
          </a:xfrm>
          <a:prstGeom prst="rect">
            <a:avLst/>
          </a:prstGeom>
          <a:noFill/>
        </p:spPr>
        <p:txBody>
          <a:bodyPr wrap="square" rtlCol="0">
            <a:spAutoFit/>
          </a:bodyPr>
          <a:lstStyle/>
          <a:p>
            <a:pPr algn="ctr"/>
            <a:r>
              <a:rPr kumimoji="1" lang="en-US" altLang="ja-JP" sz="4000" dirty="0"/>
              <a:t>0</a:t>
            </a:r>
            <a:endParaRPr kumimoji="1" lang="ja-JP" altLang="en-US" sz="4000" dirty="0"/>
          </a:p>
        </p:txBody>
      </p:sp>
      <p:grpSp>
        <p:nvGrpSpPr>
          <p:cNvPr id="25" name="グループ化 24">
            <a:extLst>
              <a:ext uri="{FF2B5EF4-FFF2-40B4-BE49-F238E27FC236}">
                <a16:creationId xmlns:a16="http://schemas.microsoft.com/office/drawing/2014/main" id="{7FB955AD-C6A9-234C-9BEF-D58CBCB831FA}"/>
              </a:ext>
            </a:extLst>
          </p:cNvPr>
          <p:cNvGrpSpPr/>
          <p:nvPr/>
        </p:nvGrpSpPr>
        <p:grpSpPr>
          <a:xfrm>
            <a:off x="3943087" y="2924944"/>
            <a:ext cx="1440160" cy="731599"/>
            <a:chOff x="4572000" y="1988840"/>
            <a:chExt cx="1440160" cy="731599"/>
          </a:xfrm>
        </p:grpSpPr>
        <p:sp>
          <p:nvSpPr>
            <p:cNvPr id="26" name="正方形/長方形 25">
              <a:extLst>
                <a:ext uri="{FF2B5EF4-FFF2-40B4-BE49-F238E27FC236}">
                  <a16:creationId xmlns:a16="http://schemas.microsoft.com/office/drawing/2014/main" id="{308D2654-F9D7-D34B-BAFB-21126FE65427}"/>
                </a:ext>
              </a:extLst>
            </p:cNvPr>
            <p:cNvSpPr/>
            <p:nvPr/>
          </p:nvSpPr>
          <p:spPr>
            <a:xfrm>
              <a:off x="4572000" y="1996636"/>
              <a:ext cx="1440160" cy="72380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テキスト ボックス 26">
              <a:extLst>
                <a:ext uri="{FF2B5EF4-FFF2-40B4-BE49-F238E27FC236}">
                  <a16:creationId xmlns:a16="http://schemas.microsoft.com/office/drawing/2014/main" id="{F2929705-78D4-BC45-83C4-9A7811A1C0DD}"/>
                </a:ext>
              </a:extLst>
            </p:cNvPr>
            <p:cNvSpPr txBox="1"/>
            <p:nvPr/>
          </p:nvSpPr>
          <p:spPr>
            <a:xfrm>
              <a:off x="4572000" y="1988840"/>
              <a:ext cx="720080" cy="707886"/>
            </a:xfrm>
            <a:prstGeom prst="rect">
              <a:avLst/>
            </a:prstGeom>
            <a:noFill/>
          </p:spPr>
          <p:txBody>
            <a:bodyPr wrap="square" rtlCol="0">
              <a:spAutoFit/>
            </a:bodyPr>
            <a:lstStyle/>
            <a:p>
              <a:pPr algn="ctr"/>
              <a:r>
                <a:rPr kumimoji="1" lang="en-US" altLang="ja-JP" sz="4000" dirty="0"/>
                <a:t>3</a:t>
              </a:r>
              <a:endParaRPr kumimoji="1" lang="ja-JP" altLang="en-US" sz="4000" dirty="0"/>
            </a:p>
          </p:txBody>
        </p:sp>
        <p:sp>
          <p:nvSpPr>
            <p:cNvPr id="28" name="テキスト ボックス 27">
              <a:extLst>
                <a:ext uri="{FF2B5EF4-FFF2-40B4-BE49-F238E27FC236}">
                  <a16:creationId xmlns:a16="http://schemas.microsoft.com/office/drawing/2014/main" id="{43516C99-18DA-BF40-AA80-4E7D652DF9AD}"/>
                </a:ext>
              </a:extLst>
            </p:cNvPr>
            <p:cNvSpPr txBox="1"/>
            <p:nvPr/>
          </p:nvSpPr>
          <p:spPr>
            <a:xfrm>
              <a:off x="5292080" y="2001034"/>
              <a:ext cx="720080" cy="707886"/>
            </a:xfrm>
            <a:prstGeom prst="rect">
              <a:avLst/>
            </a:prstGeom>
            <a:noFill/>
          </p:spPr>
          <p:txBody>
            <a:bodyPr wrap="square" rtlCol="0">
              <a:spAutoFit/>
            </a:bodyPr>
            <a:lstStyle/>
            <a:p>
              <a:pPr algn="ctr"/>
              <a:r>
                <a:rPr kumimoji="1" lang="en-US" altLang="ja-JP" sz="4000" dirty="0"/>
                <a:t>4</a:t>
              </a:r>
              <a:endParaRPr kumimoji="1" lang="ja-JP" altLang="en-US" sz="4000" dirty="0"/>
            </a:p>
          </p:txBody>
        </p:sp>
      </p:grpSp>
      <p:sp>
        <p:nvSpPr>
          <p:cNvPr id="29" name="テキスト ボックス 28">
            <a:extLst>
              <a:ext uri="{FF2B5EF4-FFF2-40B4-BE49-F238E27FC236}">
                <a16:creationId xmlns:a16="http://schemas.microsoft.com/office/drawing/2014/main" id="{DE8B0BA8-709D-E547-A0E6-0220B7ED69A3}"/>
              </a:ext>
            </a:extLst>
          </p:cNvPr>
          <p:cNvSpPr txBox="1"/>
          <p:nvPr/>
        </p:nvSpPr>
        <p:spPr>
          <a:xfrm>
            <a:off x="3131840" y="3645024"/>
            <a:ext cx="883255" cy="369332"/>
          </a:xfrm>
          <a:prstGeom prst="rect">
            <a:avLst/>
          </a:prstGeom>
          <a:noFill/>
        </p:spPr>
        <p:txBody>
          <a:bodyPr wrap="none" rtlCol="0">
            <a:spAutoFit/>
          </a:bodyPr>
          <a:lstStyle/>
          <a:p>
            <a:r>
              <a:rPr kumimoji="1" lang="en-US" altLang="ja-JP" dirty="0"/>
              <a:t>opcode</a:t>
            </a:r>
            <a:endParaRPr kumimoji="1" lang="ja-JP" altLang="en-US" dirty="0"/>
          </a:p>
        </p:txBody>
      </p:sp>
      <p:sp>
        <p:nvSpPr>
          <p:cNvPr id="30" name="テキスト ボックス 29">
            <a:extLst>
              <a:ext uri="{FF2B5EF4-FFF2-40B4-BE49-F238E27FC236}">
                <a16:creationId xmlns:a16="http://schemas.microsoft.com/office/drawing/2014/main" id="{7B6B32D0-7319-8147-A083-167B694E9FAC}"/>
              </a:ext>
            </a:extLst>
          </p:cNvPr>
          <p:cNvSpPr txBox="1"/>
          <p:nvPr/>
        </p:nvSpPr>
        <p:spPr>
          <a:xfrm>
            <a:off x="4283968" y="3645024"/>
            <a:ext cx="973408" cy="369332"/>
          </a:xfrm>
          <a:prstGeom prst="rect">
            <a:avLst/>
          </a:prstGeom>
          <a:noFill/>
        </p:spPr>
        <p:txBody>
          <a:bodyPr wrap="none" rtlCol="0">
            <a:spAutoFit/>
          </a:bodyPr>
          <a:lstStyle/>
          <a:p>
            <a:r>
              <a:rPr kumimoji="1" lang="en-US" altLang="ja-JP"/>
              <a:t>operand</a:t>
            </a:r>
            <a:endParaRPr kumimoji="1" lang="ja-JP" altLang="en-US" dirty="0"/>
          </a:p>
        </p:txBody>
      </p:sp>
      <p:sp>
        <p:nvSpPr>
          <p:cNvPr id="33" name="テキスト ボックス 32">
            <a:extLst>
              <a:ext uri="{FF2B5EF4-FFF2-40B4-BE49-F238E27FC236}">
                <a16:creationId xmlns:a16="http://schemas.microsoft.com/office/drawing/2014/main" id="{E6A3CB44-2B63-6F46-8A7F-96AB3ADB31A5}"/>
              </a:ext>
            </a:extLst>
          </p:cNvPr>
          <p:cNvSpPr txBox="1"/>
          <p:nvPr/>
        </p:nvSpPr>
        <p:spPr>
          <a:xfrm>
            <a:off x="3995936" y="4365104"/>
            <a:ext cx="2736304" cy="646331"/>
          </a:xfrm>
          <a:prstGeom prst="rect">
            <a:avLst/>
          </a:prstGeom>
          <a:noFill/>
        </p:spPr>
        <p:txBody>
          <a:bodyPr wrap="square" rtlCol="0">
            <a:spAutoFit/>
          </a:bodyPr>
          <a:lstStyle/>
          <a:p>
            <a:r>
              <a:rPr kumimoji="1" lang="ja-JP" altLang="en-US" dirty="0"/>
              <a:t>命令</a:t>
            </a:r>
            <a:r>
              <a:rPr lang="ja-JP" altLang="en-US" dirty="0"/>
              <a:t>表を見て、どの演算器に投げるか決める</a:t>
            </a:r>
            <a:endParaRPr kumimoji="1" lang="ja-JP" altLang="en-US" dirty="0"/>
          </a:p>
        </p:txBody>
      </p:sp>
      <p:pic>
        <p:nvPicPr>
          <p:cNvPr id="34" name="Picture 2" descr="ä¼ç¤¾ã®å»ºç©ã®ã¢ã¤ã³ã³ï¼å·¥å ´ï¼">
            <a:extLst>
              <a:ext uri="{FF2B5EF4-FFF2-40B4-BE49-F238E27FC236}">
                <a16:creationId xmlns:a16="http://schemas.microsoft.com/office/drawing/2014/main" id="{5EE10B51-2AB2-1E4B-A927-9DD10364FE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587" y="5237083"/>
            <a:ext cx="1273797" cy="118463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ä¼ç¤¾ã®å»ºç©ã®ã¢ã¤ã³ã³ï¼å·¥å ´ï¼">
            <a:extLst>
              <a:ext uri="{FF2B5EF4-FFF2-40B4-BE49-F238E27FC236}">
                <a16:creationId xmlns:a16="http://schemas.microsoft.com/office/drawing/2014/main" id="{1573A6C8-983D-B742-ADF7-28F1642FC7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9688" y="5237083"/>
            <a:ext cx="1273797" cy="1184632"/>
          </a:xfrm>
          <a:prstGeom prst="rect">
            <a:avLst/>
          </a:prstGeom>
          <a:noFill/>
          <a:extLst>
            <a:ext uri="{909E8E84-426E-40DD-AFC4-6F175D3DCCD1}">
              <a14:hiddenFill xmlns:a14="http://schemas.microsoft.com/office/drawing/2010/main">
                <a:solidFill>
                  <a:srgbClr val="FFFFFF"/>
                </a:solidFill>
              </a14:hiddenFill>
            </a:ext>
          </a:extLst>
        </p:spPr>
      </p:pic>
      <p:sp>
        <p:nvSpPr>
          <p:cNvPr id="36" name="テキスト ボックス 35">
            <a:extLst>
              <a:ext uri="{FF2B5EF4-FFF2-40B4-BE49-F238E27FC236}">
                <a16:creationId xmlns:a16="http://schemas.microsoft.com/office/drawing/2014/main" id="{BBA307D6-07F1-5E41-B863-8D186BE7AB03}"/>
              </a:ext>
            </a:extLst>
          </p:cNvPr>
          <p:cNvSpPr txBox="1"/>
          <p:nvPr/>
        </p:nvSpPr>
        <p:spPr>
          <a:xfrm>
            <a:off x="1299688" y="6360756"/>
            <a:ext cx="877163" cy="369332"/>
          </a:xfrm>
          <a:prstGeom prst="rect">
            <a:avLst/>
          </a:prstGeom>
          <a:noFill/>
        </p:spPr>
        <p:txBody>
          <a:bodyPr wrap="none" rtlCol="0">
            <a:spAutoFit/>
          </a:bodyPr>
          <a:lstStyle/>
          <a:p>
            <a:r>
              <a:rPr kumimoji="1" lang="ja-JP" altLang="en-US" dirty="0"/>
              <a:t>加算器</a:t>
            </a:r>
          </a:p>
        </p:txBody>
      </p:sp>
      <p:sp>
        <p:nvSpPr>
          <p:cNvPr id="37" name="テキスト ボックス 36">
            <a:extLst>
              <a:ext uri="{FF2B5EF4-FFF2-40B4-BE49-F238E27FC236}">
                <a16:creationId xmlns:a16="http://schemas.microsoft.com/office/drawing/2014/main" id="{3CFB6578-AD97-9946-B7E4-2E3C42D7A04E}"/>
              </a:ext>
            </a:extLst>
          </p:cNvPr>
          <p:cNvSpPr txBox="1"/>
          <p:nvPr/>
        </p:nvSpPr>
        <p:spPr>
          <a:xfrm>
            <a:off x="2855514" y="6379919"/>
            <a:ext cx="877163" cy="369332"/>
          </a:xfrm>
          <a:prstGeom prst="rect">
            <a:avLst/>
          </a:prstGeom>
          <a:noFill/>
        </p:spPr>
        <p:txBody>
          <a:bodyPr wrap="none" rtlCol="0">
            <a:spAutoFit/>
          </a:bodyPr>
          <a:lstStyle/>
          <a:p>
            <a:r>
              <a:rPr lang="ja-JP" altLang="en-US" dirty="0"/>
              <a:t>減</a:t>
            </a:r>
            <a:r>
              <a:rPr kumimoji="1" lang="ja-JP" altLang="en-US" dirty="0"/>
              <a:t>算器</a:t>
            </a:r>
          </a:p>
        </p:txBody>
      </p:sp>
      <p:pic>
        <p:nvPicPr>
          <p:cNvPr id="38" name="Picture 2" descr="ä¼ç¤¾ã®å»ºç©ã®ã¢ã¤ã³ã³ï¼å·¥å ´ï¼">
            <a:extLst>
              <a:ext uri="{FF2B5EF4-FFF2-40B4-BE49-F238E27FC236}">
                <a16:creationId xmlns:a16="http://schemas.microsoft.com/office/drawing/2014/main" id="{8EB602EA-BDBD-9B41-B092-045622EAC0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5229200"/>
            <a:ext cx="1273797" cy="118463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ä¼ç¤¾ã®å»ºç©ã®ã¢ã¤ã³ã³ï¼å·¥å ´ï¼">
            <a:extLst>
              <a:ext uri="{FF2B5EF4-FFF2-40B4-BE49-F238E27FC236}">
                <a16:creationId xmlns:a16="http://schemas.microsoft.com/office/drawing/2014/main" id="{85199421-C0C2-714A-92FA-69D60559B1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7085" y="5229200"/>
            <a:ext cx="1273797" cy="1184632"/>
          </a:xfrm>
          <a:prstGeom prst="rect">
            <a:avLst/>
          </a:prstGeom>
          <a:noFill/>
          <a:extLst>
            <a:ext uri="{909E8E84-426E-40DD-AFC4-6F175D3DCCD1}">
              <a14:hiddenFill xmlns:a14="http://schemas.microsoft.com/office/drawing/2010/main">
                <a:solidFill>
                  <a:srgbClr val="FFFFFF"/>
                </a:solidFill>
              </a14:hiddenFill>
            </a:ext>
          </a:extLst>
        </p:spPr>
      </p:pic>
      <p:sp>
        <p:nvSpPr>
          <p:cNvPr id="40" name="テキスト ボックス 39">
            <a:extLst>
              <a:ext uri="{FF2B5EF4-FFF2-40B4-BE49-F238E27FC236}">
                <a16:creationId xmlns:a16="http://schemas.microsoft.com/office/drawing/2014/main" id="{2C0B505E-D731-0B4E-829E-5787E45D1A95}"/>
              </a:ext>
            </a:extLst>
          </p:cNvPr>
          <p:cNvSpPr txBox="1"/>
          <p:nvPr/>
        </p:nvSpPr>
        <p:spPr>
          <a:xfrm>
            <a:off x="4607085" y="6352873"/>
            <a:ext cx="877163" cy="369332"/>
          </a:xfrm>
          <a:prstGeom prst="rect">
            <a:avLst/>
          </a:prstGeom>
          <a:noFill/>
        </p:spPr>
        <p:txBody>
          <a:bodyPr wrap="none" rtlCol="0">
            <a:spAutoFit/>
          </a:bodyPr>
          <a:lstStyle/>
          <a:p>
            <a:r>
              <a:rPr lang="ja-JP" altLang="en-US" dirty="0"/>
              <a:t>乗算</a:t>
            </a:r>
            <a:r>
              <a:rPr kumimoji="1" lang="ja-JP" altLang="en-US" dirty="0"/>
              <a:t>器</a:t>
            </a:r>
          </a:p>
        </p:txBody>
      </p:sp>
      <p:sp>
        <p:nvSpPr>
          <p:cNvPr id="41" name="テキスト ボックス 40">
            <a:extLst>
              <a:ext uri="{FF2B5EF4-FFF2-40B4-BE49-F238E27FC236}">
                <a16:creationId xmlns:a16="http://schemas.microsoft.com/office/drawing/2014/main" id="{75B0AB5D-CAEF-C847-A67D-EDEFDCAB05E8}"/>
              </a:ext>
            </a:extLst>
          </p:cNvPr>
          <p:cNvSpPr txBox="1"/>
          <p:nvPr/>
        </p:nvSpPr>
        <p:spPr>
          <a:xfrm>
            <a:off x="6162911" y="6372036"/>
            <a:ext cx="877163" cy="369332"/>
          </a:xfrm>
          <a:prstGeom prst="rect">
            <a:avLst/>
          </a:prstGeom>
          <a:noFill/>
        </p:spPr>
        <p:txBody>
          <a:bodyPr wrap="none" rtlCol="0">
            <a:spAutoFit/>
          </a:bodyPr>
          <a:lstStyle/>
          <a:p>
            <a:r>
              <a:rPr lang="ja-JP" altLang="en-US" dirty="0"/>
              <a:t>除算</a:t>
            </a:r>
            <a:r>
              <a:rPr kumimoji="1" lang="ja-JP" altLang="en-US" dirty="0"/>
              <a:t>器</a:t>
            </a:r>
          </a:p>
        </p:txBody>
      </p:sp>
      <p:grpSp>
        <p:nvGrpSpPr>
          <p:cNvPr id="42" name="グループ化 41">
            <a:extLst>
              <a:ext uri="{FF2B5EF4-FFF2-40B4-BE49-F238E27FC236}">
                <a16:creationId xmlns:a16="http://schemas.microsoft.com/office/drawing/2014/main" id="{8B5C9FEE-F684-9C4A-9360-34CFFE4406FF}"/>
              </a:ext>
            </a:extLst>
          </p:cNvPr>
          <p:cNvGrpSpPr/>
          <p:nvPr/>
        </p:nvGrpSpPr>
        <p:grpSpPr>
          <a:xfrm>
            <a:off x="1380207" y="4373095"/>
            <a:ext cx="1055386" cy="593675"/>
            <a:chOff x="4572000" y="1988840"/>
            <a:chExt cx="1440162" cy="813394"/>
          </a:xfrm>
        </p:grpSpPr>
        <p:sp>
          <p:nvSpPr>
            <p:cNvPr id="43" name="正方形/長方形 42">
              <a:extLst>
                <a:ext uri="{FF2B5EF4-FFF2-40B4-BE49-F238E27FC236}">
                  <a16:creationId xmlns:a16="http://schemas.microsoft.com/office/drawing/2014/main" id="{420EDFAD-54AA-0440-A546-486D17FFABBC}"/>
                </a:ext>
              </a:extLst>
            </p:cNvPr>
            <p:cNvSpPr/>
            <p:nvPr/>
          </p:nvSpPr>
          <p:spPr>
            <a:xfrm>
              <a:off x="4572000" y="1996636"/>
              <a:ext cx="1440160" cy="72380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a:p>
          </p:txBody>
        </p:sp>
        <p:sp>
          <p:nvSpPr>
            <p:cNvPr id="44" name="テキスト ボックス 43">
              <a:extLst>
                <a:ext uri="{FF2B5EF4-FFF2-40B4-BE49-F238E27FC236}">
                  <a16:creationId xmlns:a16="http://schemas.microsoft.com/office/drawing/2014/main" id="{1411D07F-D734-3B4C-AB88-77223726C262}"/>
                </a:ext>
              </a:extLst>
            </p:cNvPr>
            <p:cNvSpPr txBox="1"/>
            <p:nvPr/>
          </p:nvSpPr>
          <p:spPr>
            <a:xfrm>
              <a:off x="4572000" y="1988840"/>
              <a:ext cx="720081" cy="801200"/>
            </a:xfrm>
            <a:prstGeom prst="rect">
              <a:avLst/>
            </a:prstGeom>
            <a:noFill/>
          </p:spPr>
          <p:txBody>
            <a:bodyPr wrap="square" rtlCol="0">
              <a:spAutoFit/>
            </a:bodyPr>
            <a:lstStyle/>
            <a:p>
              <a:pPr algn="ctr"/>
              <a:r>
                <a:rPr kumimoji="1" lang="en-US" altLang="ja-JP" sz="3200" dirty="0"/>
                <a:t>3</a:t>
              </a:r>
              <a:endParaRPr kumimoji="1" lang="ja-JP" altLang="en-US" sz="3200" dirty="0"/>
            </a:p>
          </p:txBody>
        </p:sp>
        <p:sp>
          <p:nvSpPr>
            <p:cNvPr id="45" name="テキスト ボックス 44">
              <a:extLst>
                <a:ext uri="{FF2B5EF4-FFF2-40B4-BE49-F238E27FC236}">
                  <a16:creationId xmlns:a16="http://schemas.microsoft.com/office/drawing/2014/main" id="{E619B1AC-C644-2E46-8DA0-CE1E69F1BD8B}"/>
                </a:ext>
              </a:extLst>
            </p:cNvPr>
            <p:cNvSpPr txBox="1"/>
            <p:nvPr/>
          </p:nvSpPr>
          <p:spPr>
            <a:xfrm>
              <a:off x="5292081" y="2001034"/>
              <a:ext cx="720081" cy="801200"/>
            </a:xfrm>
            <a:prstGeom prst="rect">
              <a:avLst/>
            </a:prstGeom>
            <a:noFill/>
          </p:spPr>
          <p:txBody>
            <a:bodyPr wrap="square" rtlCol="0">
              <a:spAutoFit/>
            </a:bodyPr>
            <a:lstStyle/>
            <a:p>
              <a:pPr algn="ctr"/>
              <a:r>
                <a:rPr kumimoji="1" lang="en-US" altLang="ja-JP" sz="3200" dirty="0"/>
                <a:t>4</a:t>
              </a:r>
              <a:endParaRPr kumimoji="1" lang="ja-JP" altLang="en-US" sz="3200" dirty="0"/>
            </a:p>
          </p:txBody>
        </p:sp>
      </p:grpSp>
      <p:sp>
        <p:nvSpPr>
          <p:cNvPr id="46" name="下矢印 45">
            <a:extLst>
              <a:ext uri="{FF2B5EF4-FFF2-40B4-BE49-F238E27FC236}">
                <a16:creationId xmlns:a16="http://schemas.microsoft.com/office/drawing/2014/main" id="{AE825542-AC25-1547-94FD-D78EBD8B904E}"/>
              </a:ext>
            </a:extLst>
          </p:cNvPr>
          <p:cNvSpPr/>
          <p:nvPr/>
        </p:nvSpPr>
        <p:spPr>
          <a:xfrm>
            <a:off x="1691680" y="5013176"/>
            <a:ext cx="432440" cy="367053"/>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70" name="グループ化 69">
            <a:extLst>
              <a:ext uri="{FF2B5EF4-FFF2-40B4-BE49-F238E27FC236}">
                <a16:creationId xmlns:a16="http://schemas.microsoft.com/office/drawing/2014/main" id="{4662825A-DD55-4B49-A5EB-CA25AB6C49C8}"/>
              </a:ext>
            </a:extLst>
          </p:cNvPr>
          <p:cNvGrpSpPr/>
          <p:nvPr/>
        </p:nvGrpSpPr>
        <p:grpSpPr>
          <a:xfrm>
            <a:off x="323528" y="2492896"/>
            <a:ext cx="2146498" cy="1405214"/>
            <a:chOff x="467544" y="4581128"/>
            <a:chExt cx="2916456" cy="1909270"/>
          </a:xfrm>
        </p:grpSpPr>
        <p:sp>
          <p:nvSpPr>
            <p:cNvPr id="71" name="正方形/長方形 70">
              <a:extLst>
                <a:ext uri="{FF2B5EF4-FFF2-40B4-BE49-F238E27FC236}">
                  <a16:creationId xmlns:a16="http://schemas.microsoft.com/office/drawing/2014/main" id="{66492FC2-25D8-AC4D-8DB8-EB4F53AF4C00}"/>
                </a:ext>
              </a:extLst>
            </p:cNvPr>
            <p:cNvSpPr/>
            <p:nvPr/>
          </p:nvSpPr>
          <p:spPr>
            <a:xfrm>
              <a:off x="485840" y="5042794"/>
              <a:ext cx="2898160" cy="14476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sp>
          <p:nvSpPr>
            <p:cNvPr id="72" name="テキスト ボックス 71">
              <a:extLst>
                <a:ext uri="{FF2B5EF4-FFF2-40B4-BE49-F238E27FC236}">
                  <a16:creationId xmlns:a16="http://schemas.microsoft.com/office/drawing/2014/main" id="{D1D96299-AF42-0445-ADCD-D08045BC760B}"/>
                </a:ext>
              </a:extLst>
            </p:cNvPr>
            <p:cNvSpPr txBox="1"/>
            <p:nvPr/>
          </p:nvSpPr>
          <p:spPr>
            <a:xfrm>
              <a:off x="467544" y="5047191"/>
              <a:ext cx="720081" cy="710901"/>
            </a:xfrm>
            <a:prstGeom prst="rect">
              <a:avLst/>
            </a:prstGeom>
            <a:noFill/>
          </p:spPr>
          <p:txBody>
            <a:bodyPr wrap="square" rtlCol="0">
              <a:spAutoFit/>
            </a:bodyPr>
            <a:lstStyle/>
            <a:p>
              <a:pPr algn="ctr"/>
              <a:r>
                <a:rPr kumimoji="1" lang="en-US" altLang="ja-JP" sz="2800" dirty="0"/>
                <a:t>0</a:t>
              </a:r>
              <a:endParaRPr kumimoji="1" lang="ja-JP" altLang="en-US" sz="2800" dirty="0"/>
            </a:p>
          </p:txBody>
        </p:sp>
        <p:sp>
          <p:nvSpPr>
            <p:cNvPr id="73" name="テキスト ボックス 72">
              <a:extLst>
                <a:ext uri="{FF2B5EF4-FFF2-40B4-BE49-F238E27FC236}">
                  <a16:creationId xmlns:a16="http://schemas.microsoft.com/office/drawing/2014/main" id="{3DBBA681-6A73-D045-B43C-19DEAA1F7A14}"/>
                </a:ext>
              </a:extLst>
            </p:cNvPr>
            <p:cNvSpPr txBox="1"/>
            <p:nvPr/>
          </p:nvSpPr>
          <p:spPr>
            <a:xfrm>
              <a:off x="487367" y="5767271"/>
              <a:ext cx="720081" cy="710901"/>
            </a:xfrm>
            <a:prstGeom prst="rect">
              <a:avLst/>
            </a:prstGeom>
            <a:noFill/>
          </p:spPr>
          <p:txBody>
            <a:bodyPr wrap="square" rtlCol="0">
              <a:spAutoFit/>
            </a:bodyPr>
            <a:lstStyle/>
            <a:p>
              <a:pPr algn="ctr"/>
              <a:r>
                <a:rPr lang="ja-JP" altLang="en-US" sz="2800" dirty="0"/>
                <a:t>＋</a:t>
              </a:r>
              <a:endParaRPr kumimoji="1" lang="ja-JP" altLang="en-US" sz="2800" dirty="0"/>
            </a:p>
          </p:txBody>
        </p:sp>
        <p:sp>
          <p:nvSpPr>
            <p:cNvPr id="74" name="テキスト ボックス 73">
              <a:extLst>
                <a:ext uri="{FF2B5EF4-FFF2-40B4-BE49-F238E27FC236}">
                  <a16:creationId xmlns:a16="http://schemas.microsoft.com/office/drawing/2014/main" id="{E0868065-9BE3-034C-B486-B7B26ED1A59E}"/>
                </a:ext>
              </a:extLst>
            </p:cNvPr>
            <p:cNvSpPr txBox="1"/>
            <p:nvPr/>
          </p:nvSpPr>
          <p:spPr>
            <a:xfrm>
              <a:off x="1180559" y="5042794"/>
              <a:ext cx="720081" cy="710901"/>
            </a:xfrm>
            <a:prstGeom prst="rect">
              <a:avLst/>
            </a:prstGeom>
            <a:noFill/>
          </p:spPr>
          <p:txBody>
            <a:bodyPr wrap="square" rtlCol="0">
              <a:spAutoFit/>
            </a:bodyPr>
            <a:lstStyle/>
            <a:p>
              <a:pPr algn="ctr"/>
              <a:r>
                <a:rPr kumimoji="1" lang="en-US" altLang="ja-JP" sz="2800" dirty="0"/>
                <a:t>1</a:t>
              </a:r>
              <a:endParaRPr kumimoji="1" lang="ja-JP" altLang="en-US" sz="2800" dirty="0"/>
            </a:p>
          </p:txBody>
        </p:sp>
        <p:sp>
          <p:nvSpPr>
            <p:cNvPr id="75" name="テキスト ボックス 74">
              <a:extLst>
                <a:ext uri="{FF2B5EF4-FFF2-40B4-BE49-F238E27FC236}">
                  <a16:creationId xmlns:a16="http://schemas.microsoft.com/office/drawing/2014/main" id="{0A92226D-4801-3F4B-ADAB-41F2C76112D1}"/>
                </a:ext>
              </a:extLst>
            </p:cNvPr>
            <p:cNvSpPr txBox="1"/>
            <p:nvPr/>
          </p:nvSpPr>
          <p:spPr>
            <a:xfrm>
              <a:off x="1212984" y="5745452"/>
              <a:ext cx="694720" cy="710901"/>
            </a:xfrm>
            <a:prstGeom prst="rect">
              <a:avLst/>
            </a:prstGeom>
            <a:noFill/>
          </p:spPr>
          <p:txBody>
            <a:bodyPr wrap="square" rtlCol="0">
              <a:spAutoFit/>
            </a:bodyPr>
            <a:lstStyle/>
            <a:p>
              <a:pPr algn="ctr"/>
              <a:r>
                <a:rPr kumimoji="1" lang="ja-JP" altLang="en-US" sz="2800" dirty="0"/>
                <a:t>－</a:t>
              </a:r>
            </a:p>
          </p:txBody>
        </p:sp>
        <p:sp>
          <p:nvSpPr>
            <p:cNvPr id="76" name="テキスト ボックス 75">
              <a:extLst>
                <a:ext uri="{FF2B5EF4-FFF2-40B4-BE49-F238E27FC236}">
                  <a16:creationId xmlns:a16="http://schemas.microsoft.com/office/drawing/2014/main" id="{26D412E3-5584-8045-B3C3-5EC57079F8EF}"/>
                </a:ext>
              </a:extLst>
            </p:cNvPr>
            <p:cNvSpPr txBox="1"/>
            <p:nvPr/>
          </p:nvSpPr>
          <p:spPr>
            <a:xfrm>
              <a:off x="1907704" y="5025370"/>
              <a:ext cx="720081" cy="710901"/>
            </a:xfrm>
            <a:prstGeom prst="rect">
              <a:avLst/>
            </a:prstGeom>
            <a:noFill/>
          </p:spPr>
          <p:txBody>
            <a:bodyPr wrap="square" rtlCol="0">
              <a:spAutoFit/>
            </a:bodyPr>
            <a:lstStyle/>
            <a:p>
              <a:pPr algn="ctr"/>
              <a:r>
                <a:rPr kumimoji="1" lang="en-US" altLang="ja-JP" sz="2800" dirty="0"/>
                <a:t>2</a:t>
              </a:r>
              <a:endParaRPr kumimoji="1" lang="ja-JP" altLang="en-US" sz="2800" dirty="0"/>
            </a:p>
          </p:txBody>
        </p:sp>
        <p:sp>
          <p:nvSpPr>
            <p:cNvPr id="77" name="テキスト ボックス 76">
              <a:extLst>
                <a:ext uri="{FF2B5EF4-FFF2-40B4-BE49-F238E27FC236}">
                  <a16:creationId xmlns:a16="http://schemas.microsoft.com/office/drawing/2014/main" id="{B9FE1E59-E902-6E41-A2AB-958663C58323}"/>
                </a:ext>
              </a:extLst>
            </p:cNvPr>
            <p:cNvSpPr txBox="1"/>
            <p:nvPr/>
          </p:nvSpPr>
          <p:spPr>
            <a:xfrm>
              <a:off x="1918936" y="5733256"/>
              <a:ext cx="720081" cy="710901"/>
            </a:xfrm>
            <a:prstGeom prst="rect">
              <a:avLst/>
            </a:prstGeom>
            <a:noFill/>
          </p:spPr>
          <p:txBody>
            <a:bodyPr wrap="square" rtlCol="0">
              <a:spAutoFit/>
            </a:bodyPr>
            <a:lstStyle/>
            <a:p>
              <a:pPr algn="ctr"/>
              <a:r>
                <a:rPr lang="en-US" altLang="ja-JP" sz="2800" dirty="0"/>
                <a:t>×</a:t>
              </a:r>
              <a:endParaRPr kumimoji="1" lang="ja-JP" altLang="en-US" sz="2800" dirty="0"/>
            </a:p>
          </p:txBody>
        </p:sp>
        <p:sp>
          <p:nvSpPr>
            <p:cNvPr id="78" name="テキスト ボックス 77">
              <a:extLst>
                <a:ext uri="{FF2B5EF4-FFF2-40B4-BE49-F238E27FC236}">
                  <a16:creationId xmlns:a16="http://schemas.microsoft.com/office/drawing/2014/main" id="{5352B514-2348-634C-9761-38EE0E63E8FE}"/>
                </a:ext>
              </a:extLst>
            </p:cNvPr>
            <p:cNvSpPr txBox="1"/>
            <p:nvPr/>
          </p:nvSpPr>
          <p:spPr>
            <a:xfrm>
              <a:off x="2627785" y="5042794"/>
              <a:ext cx="720081" cy="710901"/>
            </a:xfrm>
            <a:prstGeom prst="rect">
              <a:avLst/>
            </a:prstGeom>
            <a:noFill/>
          </p:spPr>
          <p:txBody>
            <a:bodyPr wrap="square" rtlCol="0">
              <a:spAutoFit/>
            </a:bodyPr>
            <a:lstStyle/>
            <a:p>
              <a:pPr algn="ctr"/>
              <a:r>
                <a:rPr kumimoji="1" lang="en-US" altLang="ja-JP" sz="2800" dirty="0"/>
                <a:t>3</a:t>
              </a:r>
              <a:endParaRPr kumimoji="1" lang="ja-JP" altLang="en-US" sz="2800" dirty="0"/>
            </a:p>
          </p:txBody>
        </p:sp>
        <p:sp>
          <p:nvSpPr>
            <p:cNvPr id="79" name="テキスト ボックス 78">
              <a:extLst>
                <a:ext uri="{FF2B5EF4-FFF2-40B4-BE49-F238E27FC236}">
                  <a16:creationId xmlns:a16="http://schemas.microsoft.com/office/drawing/2014/main" id="{78BFA762-486F-8A41-AFBE-64A07AAAE2CC}"/>
                </a:ext>
              </a:extLst>
            </p:cNvPr>
            <p:cNvSpPr txBox="1"/>
            <p:nvPr/>
          </p:nvSpPr>
          <p:spPr>
            <a:xfrm>
              <a:off x="2627785" y="5745452"/>
              <a:ext cx="720081" cy="710901"/>
            </a:xfrm>
            <a:prstGeom prst="rect">
              <a:avLst/>
            </a:prstGeom>
            <a:noFill/>
          </p:spPr>
          <p:txBody>
            <a:bodyPr wrap="square" rtlCol="0">
              <a:spAutoFit/>
            </a:bodyPr>
            <a:lstStyle/>
            <a:p>
              <a:pPr algn="ctr"/>
              <a:r>
                <a:rPr kumimoji="1" lang="en-US" altLang="ja-JP" sz="2800" dirty="0"/>
                <a:t>÷</a:t>
              </a:r>
              <a:endParaRPr kumimoji="1" lang="ja-JP" altLang="en-US" sz="2800" dirty="0"/>
            </a:p>
          </p:txBody>
        </p:sp>
        <p:sp>
          <p:nvSpPr>
            <p:cNvPr id="80" name="テキスト ボックス 79">
              <a:extLst>
                <a:ext uri="{FF2B5EF4-FFF2-40B4-BE49-F238E27FC236}">
                  <a16:creationId xmlns:a16="http://schemas.microsoft.com/office/drawing/2014/main" id="{8922B961-EBFE-3241-A79F-397EA5F7A235}"/>
                </a:ext>
              </a:extLst>
            </p:cNvPr>
            <p:cNvSpPr txBox="1"/>
            <p:nvPr/>
          </p:nvSpPr>
          <p:spPr>
            <a:xfrm>
              <a:off x="494680" y="4581128"/>
              <a:ext cx="2659782" cy="459995"/>
            </a:xfrm>
            <a:prstGeom prst="rect">
              <a:avLst/>
            </a:prstGeom>
            <a:noFill/>
          </p:spPr>
          <p:txBody>
            <a:bodyPr wrap="none" rtlCol="0">
              <a:spAutoFit/>
            </a:bodyPr>
            <a:lstStyle/>
            <a:p>
              <a:r>
                <a:rPr lang="ja-JP" altLang="en-US" sz="1600" dirty="0"/>
                <a:t>命令表</a:t>
              </a:r>
              <a:r>
                <a:rPr lang="en-US" altLang="ja-JP" sz="1600" dirty="0"/>
                <a:t>(</a:t>
              </a:r>
              <a:r>
                <a:rPr lang="ja-JP" altLang="en-US" sz="1600" dirty="0"/>
                <a:t>オペコード</a:t>
              </a:r>
              <a:r>
                <a:rPr lang="en-US" altLang="ja-JP" sz="1600" dirty="0"/>
                <a:t>)</a:t>
              </a:r>
              <a:endParaRPr kumimoji="1" lang="ja-JP" altLang="en-US" sz="1600" dirty="0"/>
            </a:p>
          </p:txBody>
        </p:sp>
      </p:grpSp>
      <p:sp>
        <p:nvSpPr>
          <p:cNvPr id="81" name="正方形/長方形 80">
            <a:extLst>
              <a:ext uri="{FF2B5EF4-FFF2-40B4-BE49-F238E27FC236}">
                <a16:creationId xmlns:a16="http://schemas.microsoft.com/office/drawing/2014/main" id="{FDD6C082-84F9-A54F-BAE3-0C38C2311157}"/>
              </a:ext>
            </a:extLst>
          </p:cNvPr>
          <p:cNvSpPr/>
          <p:nvPr/>
        </p:nvSpPr>
        <p:spPr>
          <a:xfrm>
            <a:off x="3295015" y="4437112"/>
            <a:ext cx="512923" cy="515575"/>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400"/>
          </a:p>
        </p:txBody>
      </p:sp>
      <p:sp>
        <p:nvSpPr>
          <p:cNvPr id="82" name="テキスト ボックス 81">
            <a:extLst>
              <a:ext uri="{FF2B5EF4-FFF2-40B4-BE49-F238E27FC236}">
                <a16:creationId xmlns:a16="http://schemas.microsoft.com/office/drawing/2014/main" id="{B05DDB4F-ADE6-7444-BE5B-44939F5E4189}"/>
              </a:ext>
            </a:extLst>
          </p:cNvPr>
          <p:cNvSpPr txBox="1"/>
          <p:nvPr/>
        </p:nvSpPr>
        <p:spPr>
          <a:xfrm>
            <a:off x="3203848" y="4437112"/>
            <a:ext cx="720080" cy="523220"/>
          </a:xfrm>
          <a:prstGeom prst="rect">
            <a:avLst/>
          </a:prstGeom>
          <a:noFill/>
        </p:spPr>
        <p:txBody>
          <a:bodyPr wrap="square" rtlCol="0">
            <a:spAutoFit/>
          </a:bodyPr>
          <a:lstStyle/>
          <a:p>
            <a:pPr algn="ctr"/>
            <a:r>
              <a:rPr kumimoji="1" lang="en-US" altLang="ja-JP" sz="2800" dirty="0"/>
              <a:t>0</a:t>
            </a:r>
            <a:endParaRPr kumimoji="1" lang="ja-JP" altLang="en-US" sz="2800" dirty="0"/>
          </a:p>
        </p:txBody>
      </p:sp>
    </p:spTree>
    <p:extLst>
      <p:ext uri="{BB962C8B-B14F-4D97-AF65-F5344CB8AC3E}">
        <p14:creationId xmlns:p14="http://schemas.microsoft.com/office/powerpoint/2010/main" val="3862643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6985BD5-6156-D945-82FE-9478DFC889DF}"/>
              </a:ext>
            </a:extLst>
          </p:cNvPr>
          <p:cNvSpPr>
            <a:spLocks noGrp="1"/>
          </p:cNvSpPr>
          <p:nvPr>
            <p:ph type="body" sz="quarter" idx="10"/>
          </p:nvPr>
        </p:nvSpPr>
        <p:spPr>
          <a:xfrm>
            <a:off x="0" y="190133"/>
            <a:ext cx="9144000" cy="754062"/>
          </a:xfrm>
        </p:spPr>
        <p:txBody>
          <a:bodyPr/>
          <a:lstStyle/>
          <a:p>
            <a:r>
              <a:rPr kumimoji="1" lang="ja-JP" altLang="en-US"/>
              <a:t>機械語とアセンブリ</a:t>
            </a:r>
          </a:p>
        </p:txBody>
      </p:sp>
      <p:sp>
        <p:nvSpPr>
          <p:cNvPr id="3" name="テキスト ボックス 2">
            <a:extLst>
              <a:ext uri="{FF2B5EF4-FFF2-40B4-BE49-F238E27FC236}">
                <a16:creationId xmlns:a16="http://schemas.microsoft.com/office/drawing/2014/main" id="{36B9C868-31E2-444D-91D6-3C210D51A638}"/>
              </a:ext>
            </a:extLst>
          </p:cNvPr>
          <p:cNvSpPr txBox="1"/>
          <p:nvPr/>
        </p:nvSpPr>
        <p:spPr>
          <a:xfrm>
            <a:off x="899592" y="1844824"/>
            <a:ext cx="6647974" cy="1384995"/>
          </a:xfrm>
          <a:prstGeom prst="rect">
            <a:avLst/>
          </a:prstGeom>
          <a:noFill/>
        </p:spPr>
        <p:txBody>
          <a:bodyPr wrap="none" rtlCol="0">
            <a:spAutoFit/>
          </a:bodyPr>
          <a:lstStyle/>
          <a:p>
            <a:r>
              <a:rPr kumimoji="1" lang="ja-JP" altLang="en-US" sz="2800"/>
              <a:t>機械語は数字の羅列</a:t>
            </a:r>
            <a:endParaRPr kumimoji="1" lang="en-US" altLang="ja-JP" sz="2800"/>
          </a:p>
          <a:p>
            <a:r>
              <a:rPr kumimoji="1" lang="ja-JP" altLang="en-US" sz="2800"/>
              <a:t>コンピュータは機械語しか理解できない</a:t>
            </a:r>
            <a:endParaRPr kumimoji="1" lang="en-US" altLang="ja-JP" sz="2800"/>
          </a:p>
          <a:p>
            <a:r>
              <a:rPr kumimoji="1" lang="ja-JP" altLang="en-US" sz="2800"/>
              <a:t>「</a:t>
            </a:r>
            <a:r>
              <a:rPr kumimoji="1" lang="en-US" altLang="ja-JP" sz="2800"/>
              <a:t>3+4</a:t>
            </a:r>
            <a:r>
              <a:rPr kumimoji="1" lang="ja-JP" altLang="en-US" sz="2800"/>
              <a:t>」は「</a:t>
            </a:r>
            <a:r>
              <a:rPr kumimoji="1" lang="en-US" altLang="ja-JP" sz="2800"/>
              <a:t>0,3,4</a:t>
            </a:r>
            <a:r>
              <a:rPr kumimoji="1" lang="ja-JP" altLang="en-US" sz="2800"/>
              <a:t>」という数字列で表現</a:t>
            </a:r>
          </a:p>
        </p:txBody>
      </p:sp>
      <p:sp>
        <p:nvSpPr>
          <p:cNvPr id="4" name="テキスト ボックス 3">
            <a:extLst>
              <a:ext uri="{FF2B5EF4-FFF2-40B4-BE49-F238E27FC236}">
                <a16:creationId xmlns:a16="http://schemas.microsoft.com/office/drawing/2014/main" id="{1860A3D9-7217-6E4D-BA64-D7174FE2CDC3}"/>
              </a:ext>
            </a:extLst>
          </p:cNvPr>
          <p:cNvSpPr txBox="1"/>
          <p:nvPr/>
        </p:nvSpPr>
        <p:spPr>
          <a:xfrm>
            <a:off x="395536" y="1124744"/>
            <a:ext cx="4214615" cy="523220"/>
          </a:xfrm>
          <a:prstGeom prst="rect">
            <a:avLst/>
          </a:prstGeom>
          <a:noFill/>
        </p:spPr>
        <p:txBody>
          <a:bodyPr wrap="none" rtlCol="0">
            <a:spAutoFit/>
          </a:bodyPr>
          <a:lstStyle/>
          <a:p>
            <a:r>
              <a:rPr kumimoji="1" lang="ja-JP" altLang="en-US" sz="2800"/>
              <a:t>機械語</a:t>
            </a:r>
            <a:r>
              <a:rPr kumimoji="1" lang="en-US" altLang="ja-JP" sz="2800"/>
              <a:t> (Machine Language)</a:t>
            </a:r>
            <a:endParaRPr kumimoji="1" lang="ja-JP" altLang="en-US" sz="2800"/>
          </a:p>
        </p:txBody>
      </p:sp>
      <p:sp>
        <p:nvSpPr>
          <p:cNvPr id="5" name="テキスト ボックス 4">
            <a:extLst>
              <a:ext uri="{FF2B5EF4-FFF2-40B4-BE49-F238E27FC236}">
                <a16:creationId xmlns:a16="http://schemas.microsoft.com/office/drawing/2014/main" id="{36EDA839-D3C8-0448-A72E-979261107AD8}"/>
              </a:ext>
            </a:extLst>
          </p:cNvPr>
          <p:cNvSpPr txBox="1"/>
          <p:nvPr/>
        </p:nvSpPr>
        <p:spPr>
          <a:xfrm>
            <a:off x="467544" y="3501008"/>
            <a:ext cx="5825313" cy="523220"/>
          </a:xfrm>
          <a:prstGeom prst="rect">
            <a:avLst/>
          </a:prstGeom>
          <a:noFill/>
        </p:spPr>
        <p:txBody>
          <a:bodyPr wrap="none" rtlCol="0">
            <a:spAutoFit/>
          </a:bodyPr>
          <a:lstStyle/>
          <a:p>
            <a:r>
              <a:rPr kumimoji="1" lang="ja-JP" altLang="en-US" sz="2800"/>
              <a:t>アセンブリ言語</a:t>
            </a:r>
            <a:r>
              <a:rPr kumimoji="1" lang="en-US" altLang="ja-JP" sz="2800"/>
              <a:t> (Assembly Language)</a:t>
            </a:r>
            <a:endParaRPr kumimoji="1" lang="ja-JP" altLang="en-US" sz="2800"/>
          </a:p>
        </p:txBody>
      </p:sp>
      <p:sp>
        <p:nvSpPr>
          <p:cNvPr id="6" name="テキスト ボックス 5">
            <a:extLst>
              <a:ext uri="{FF2B5EF4-FFF2-40B4-BE49-F238E27FC236}">
                <a16:creationId xmlns:a16="http://schemas.microsoft.com/office/drawing/2014/main" id="{C56E0E7E-FBE4-0149-B3E1-C64F0CED3A45}"/>
              </a:ext>
            </a:extLst>
          </p:cNvPr>
          <p:cNvSpPr txBox="1"/>
          <p:nvPr/>
        </p:nvSpPr>
        <p:spPr>
          <a:xfrm>
            <a:off x="899592" y="4077072"/>
            <a:ext cx="7194598" cy="954107"/>
          </a:xfrm>
          <a:prstGeom prst="rect">
            <a:avLst/>
          </a:prstGeom>
          <a:noFill/>
        </p:spPr>
        <p:txBody>
          <a:bodyPr wrap="none" rtlCol="0">
            <a:spAutoFit/>
          </a:bodyPr>
          <a:lstStyle/>
          <a:p>
            <a:r>
              <a:rPr kumimoji="1" lang="ja-JP" altLang="en-US" sz="2800"/>
              <a:t>「</a:t>
            </a:r>
            <a:r>
              <a:rPr kumimoji="1" lang="en-US" altLang="ja-JP" sz="2800"/>
              <a:t>0,3,4</a:t>
            </a:r>
            <a:r>
              <a:rPr kumimoji="1" lang="ja-JP" altLang="en-US" sz="2800"/>
              <a:t>」が「</a:t>
            </a:r>
            <a:r>
              <a:rPr kumimoji="1" lang="en-US" altLang="ja-JP" sz="2800"/>
              <a:t>3+4</a:t>
            </a:r>
            <a:r>
              <a:rPr lang="ja-JP" altLang="en-US" sz="2800"/>
              <a:t>」というのは分かりづらい</a:t>
            </a:r>
            <a:endParaRPr kumimoji="1" lang="en-US" altLang="ja-JP" sz="2800"/>
          </a:p>
          <a:p>
            <a:r>
              <a:rPr lang="ja-JP" altLang="en-US" sz="2800"/>
              <a:t>機械語と一対一対応する形でわかりやすく</a:t>
            </a:r>
            <a:endParaRPr kumimoji="1" lang="ja-JP" altLang="en-US" sz="2800"/>
          </a:p>
        </p:txBody>
      </p:sp>
      <p:sp>
        <p:nvSpPr>
          <p:cNvPr id="20" name="正方形/長方形 19">
            <a:extLst>
              <a:ext uri="{FF2B5EF4-FFF2-40B4-BE49-F238E27FC236}">
                <a16:creationId xmlns:a16="http://schemas.microsoft.com/office/drawing/2014/main" id="{7BADCC34-9B83-2A46-920D-3EAE34C91598}"/>
              </a:ext>
            </a:extLst>
          </p:cNvPr>
          <p:cNvSpPr/>
          <p:nvPr/>
        </p:nvSpPr>
        <p:spPr>
          <a:xfrm>
            <a:off x="4712880" y="5440826"/>
            <a:ext cx="720080" cy="723803"/>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テキスト ボックス 20">
            <a:extLst>
              <a:ext uri="{FF2B5EF4-FFF2-40B4-BE49-F238E27FC236}">
                <a16:creationId xmlns:a16="http://schemas.microsoft.com/office/drawing/2014/main" id="{DD136A99-F972-0A40-992E-949E2BF39E43}"/>
              </a:ext>
            </a:extLst>
          </p:cNvPr>
          <p:cNvSpPr txBox="1"/>
          <p:nvPr/>
        </p:nvSpPr>
        <p:spPr>
          <a:xfrm>
            <a:off x="4716016" y="5445224"/>
            <a:ext cx="720080" cy="707886"/>
          </a:xfrm>
          <a:prstGeom prst="rect">
            <a:avLst/>
          </a:prstGeom>
          <a:noFill/>
        </p:spPr>
        <p:txBody>
          <a:bodyPr wrap="square" rtlCol="0">
            <a:spAutoFit/>
          </a:bodyPr>
          <a:lstStyle/>
          <a:p>
            <a:pPr algn="ctr"/>
            <a:r>
              <a:rPr kumimoji="1" lang="en-US" altLang="ja-JP" sz="4000" dirty="0"/>
              <a:t>0</a:t>
            </a:r>
            <a:endParaRPr kumimoji="1" lang="ja-JP" altLang="en-US" sz="4000" dirty="0"/>
          </a:p>
        </p:txBody>
      </p:sp>
      <p:grpSp>
        <p:nvGrpSpPr>
          <p:cNvPr id="22" name="グループ化 21">
            <a:extLst>
              <a:ext uri="{FF2B5EF4-FFF2-40B4-BE49-F238E27FC236}">
                <a16:creationId xmlns:a16="http://schemas.microsoft.com/office/drawing/2014/main" id="{FE708257-1C51-C042-B137-D16801817572}"/>
              </a:ext>
            </a:extLst>
          </p:cNvPr>
          <p:cNvGrpSpPr/>
          <p:nvPr/>
        </p:nvGrpSpPr>
        <p:grpSpPr>
          <a:xfrm>
            <a:off x="5432960" y="5433030"/>
            <a:ext cx="1440160" cy="731599"/>
            <a:chOff x="4572000" y="1988840"/>
            <a:chExt cx="1440160" cy="731599"/>
          </a:xfrm>
        </p:grpSpPr>
        <p:sp>
          <p:nvSpPr>
            <p:cNvPr id="23" name="正方形/長方形 22">
              <a:extLst>
                <a:ext uri="{FF2B5EF4-FFF2-40B4-BE49-F238E27FC236}">
                  <a16:creationId xmlns:a16="http://schemas.microsoft.com/office/drawing/2014/main" id="{311206CD-FCFA-AC4C-8498-77F3B7B3DCF2}"/>
                </a:ext>
              </a:extLst>
            </p:cNvPr>
            <p:cNvSpPr/>
            <p:nvPr/>
          </p:nvSpPr>
          <p:spPr>
            <a:xfrm>
              <a:off x="4572000" y="1996636"/>
              <a:ext cx="1440160" cy="72380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ボックス 23">
              <a:extLst>
                <a:ext uri="{FF2B5EF4-FFF2-40B4-BE49-F238E27FC236}">
                  <a16:creationId xmlns:a16="http://schemas.microsoft.com/office/drawing/2014/main" id="{DF6EC2BB-4D04-0442-B5C0-F498A69EA232}"/>
                </a:ext>
              </a:extLst>
            </p:cNvPr>
            <p:cNvSpPr txBox="1"/>
            <p:nvPr/>
          </p:nvSpPr>
          <p:spPr>
            <a:xfrm>
              <a:off x="4572000" y="1988840"/>
              <a:ext cx="720080" cy="707886"/>
            </a:xfrm>
            <a:prstGeom prst="rect">
              <a:avLst/>
            </a:prstGeom>
            <a:noFill/>
          </p:spPr>
          <p:txBody>
            <a:bodyPr wrap="square" rtlCol="0">
              <a:spAutoFit/>
            </a:bodyPr>
            <a:lstStyle/>
            <a:p>
              <a:pPr algn="ctr"/>
              <a:r>
                <a:rPr kumimoji="1" lang="en-US" altLang="ja-JP" sz="4000" dirty="0"/>
                <a:t>3</a:t>
              </a:r>
              <a:endParaRPr kumimoji="1" lang="ja-JP" altLang="en-US" sz="4000" dirty="0"/>
            </a:p>
          </p:txBody>
        </p:sp>
        <p:sp>
          <p:nvSpPr>
            <p:cNvPr id="25" name="テキスト ボックス 24">
              <a:extLst>
                <a:ext uri="{FF2B5EF4-FFF2-40B4-BE49-F238E27FC236}">
                  <a16:creationId xmlns:a16="http://schemas.microsoft.com/office/drawing/2014/main" id="{9AC3B683-7DE7-9942-ABD9-E4317B38BB08}"/>
                </a:ext>
              </a:extLst>
            </p:cNvPr>
            <p:cNvSpPr txBox="1"/>
            <p:nvPr/>
          </p:nvSpPr>
          <p:spPr>
            <a:xfrm>
              <a:off x="5292080" y="2001034"/>
              <a:ext cx="720080" cy="707886"/>
            </a:xfrm>
            <a:prstGeom prst="rect">
              <a:avLst/>
            </a:prstGeom>
            <a:noFill/>
          </p:spPr>
          <p:txBody>
            <a:bodyPr wrap="square" rtlCol="0">
              <a:spAutoFit/>
            </a:bodyPr>
            <a:lstStyle/>
            <a:p>
              <a:pPr algn="ctr"/>
              <a:r>
                <a:rPr kumimoji="1" lang="en-US" altLang="ja-JP" sz="4000" dirty="0"/>
                <a:t>4</a:t>
              </a:r>
              <a:endParaRPr kumimoji="1" lang="ja-JP" altLang="en-US" sz="4000" dirty="0"/>
            </a:p>
          </p:txBody>
        </p:sp>
      </p:grpSp>
      <p:sp>
        <p:nvSpPr>
          <p:cNvPr id="26" name="テキスト ボックス 25">
            <a:extLst>
              <a:ext uri="{FF2B5EF4-FFF2-40B4-BE49-F238E27FC236}">
                <a16:creationId xmlns:a16="http://schemas.microsoft.com/office/drawing/2014/main" id="{F340180B-BE81-4B46-BF28-7C57DF0D85A6}"/>
              </a:ext>
            </a:extLst>
          </p:cNvPr>
          <p:cNvSpPr txBox="1"/>
          <p:nvPr/>
        </p:nvSpPr>
        <p:spPr>
          <a:xfrm>
            <a:off x="4621713" y="6153110"/>
            <a:ext cx="883255" cy="369332"/>
          </a:xfrm>
          <a:prstGeom prst="rect">
            <a:avLst/>
          </a:prstGeom>
          <a:noFill/>
        </p:spPr>
        <p:txBody>
          <a:bodyPr wrap="none" rtlCol="0">
            <a:spAutoFit/>
          </a:bodyPr>
          <a:lstStyle/>
          <a:p>
            <a:r>
              <a:rPr kumimoji="1" lang="en-US" altLang="ja-JP" dirty="0"/>
              <a:t>opcode</a:t>
            </a:r>
            <a:endParaRPr kumimoji="1" lang="ja-JP" altLang="en-US" dirty="0"/>
          </a:p>
        </p:txBody>
      </p:sp>
      <p:sp>
        <p:nvSpPr>
          <p:cNvPr id="27" name="テキスト ボックス 26">
            <a:extLst>
              <a:ext uri="{FF2B5EF4-FFF2-40B4-BE49-F238E27FC236}">
                <a16:creationId xmlns:a16="http://schemas.microsoft.com/office/drawing/2014/main" id="{5A4F3730-F02A-7542-AFE1-2041CA8FF3AA}"/>
              </a:ext>
            </a:extLst>
          </p:cNvPr>
          <p:cNvSpPr txBox="1"/>
          <p:nvPr/>
        </p:nvSpPr>
        <p:spPr>
          <a:xfrm>
            <a:off x="5773841" y="6153110"/>
            <a:ext cx="973408" cy="369332"/>
          </a:xfrm>
          <a:prstGeom prst="rect">
            <a:avLst/>
          </a:prstGeom>
          <a:noFill/>
        </p:spPr>
        <p:txBody>
          <a:bodyPr wrap="none" rtlCol="0">
            <a:spAutoFit/>
          </a:bodyPr>
          <a:lstStyle/>
          <a:p>
            <a:r>
              <a:rPr kumimoji="1" lang="en-US" altLang="ja-JP"/>
              <a:t>operand</a:t>
            </a:r>
            <a:endParaRPr kumimoji="1" lang="ja-JP" altLang="en-US" dirty="0"/>
          </a:p>
        </p:txBody>
      </p:sp>
      <p:sp>
        <p:nvSpPr>
          <p:cNvPr id="28" name="テキスト ボックス 27">
            <a:extLst>
              <a:ext uri="{FF2B5EF4-FFF2-40B4-BE49-F238E27FC236}">
                <a16:creationId xmlns:a16="http://schemas.microsoft.com/office/drawing/2014/main" id="{580AC37A-A5AE-FD46-9C17-7C07E540C84C}"/>
              </a:ext>
            </a:extLst>
          </p:cNvPr>
          <p:cNvSpPr txBox="1"/>
          <p:nvPr/>
        </p:nvSpPr>
        <p:spPr>
          <a:xfrm>
            <a:off x="1475656" y="5517232"/>
            <a:ext cx="1875835" cy="646331"/>
          </a:xfrm>
          <a:prstGeom prst="rect">
            <a:avLst/>
          </a:prstGeom>
          <a:noFill/>
        </p:spPr>
        <p:txBody>
          <a:bodyPr wrap="none" rtlCol="0">
            <a:spAutoFit/>
          </a:bodyPr>
          <a:lstStyle/>
          <a:p>
            <a:r>
              <a:rPr kumimoji="1" lang="en-US" altLang="ja-JP" sz="3600">
                <a:solidFill>
                  <a:srgbClr val="011893"/>
                </a:solidFill>
              </a:rPr>
              <a:t>ADD 3,4</a:t>
            </a:r>
            <a:endParaRPr kumimoji="1" lang="ja-JP" altLang="en-US" sz="3600">
              <a:solidFill>
                <a:srgbClr val="011893"/>
              </a:solidFill>
            </a:endParaRPr>
          </a:p>
        </p:txBody>
      </p:sp>
      <p:sp>
        <p:nvSpPr>
          <p:cNvPr id="29" name="下矢印 28">
            <a:extLst>
              <a:ext uri="{FF2B5EF4-FFF2-40B4-BE49-F238E27FC236}">
                <a16:creationId xmlns:a16="http://schemas.microsoft.com/office/drawing/2014/main" id="{876C9F13-A5F6-FA4A-B898-444B5E664AA3}"/>
              </a:ext>
            </a:extLst>
          </p:cNvPr>
          <p:cNvSpPr/>
          <p:nvPr/>
        </p:nvSpPr>
        <p:spPr>
          <a:xfrm rot="16200000">
            <a:off x="3747219" y="5693941"/>
            <a:ext cx="432440" cy="367053"/>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テキスト ボックス 29">
            <a:extLst>
              <a:ext uri="{FF2B5EF4-FFF2-40B4-BE49-F238E27FC236}">
                <a16:creationId xmlns:a16="http://schemas.microsoft.com/office/drawing/2014/main" id="{4749677B-8EE1-B342-A6DD-F29B3778E824}"/>
              </a:ext>
            </a:extLst>
          </p:cNvPr>
          <p:cNvSpPr txBox="1"/>
          <p:nvPr/>
        </p:nvSpPr>
        <p:spPr>
          <a:xfrm>
            <a:off x="3419872" y="5229200"/>
            <a:ext cx="1082348" cy="307777"/>
          </a:xfrm>
          <a:prstGeom prst="rect">
            <a:avLst/>
          </a:prstGeom>
          <a:noFill/>
        </p:spPr>
        <p:txBody>
          <a:bodyPr wrap="none" rtlCol="0">
            <a:spAutoFit/>
          </a:bodyPr>
          <a:lstStyle/>
          <a:p>
            <a:r>
              <a:rPr kumimoji="1" lang="ja-JP" altLang="en-US" sz="1400"/>
              <a:t>アセンブラ</a:t>
            </a:r>
          </a:p>
        </p:txBody>
      </p:sp>
      <p:sp>
        <p:nvSpPr>
          <p:cNvPr id="31" name="テキスト ボックス 30">
            <a:extLst>
              <a:ext uri="{FF2B5EF4-FFF2-40B4-BE49-F238E27FC236}">
                <a16:creationId xmlns:a16="http://schemas.microsoft.com/office/drawing/2014/main" id="{9D26699D-E3D0-B541-AE89-DE2EF059BF66}"/>
              </a:ext>
            </a:extLst>
          </p:cNvPr>
          <p:cNvSpPr txBox="1"/>
          <p:nvPr/>
        </p:nvSpPr>
        <p:spPr>
          <a:xfrm>
            <a:off x="5220072" y="6505599"/>
            <a:ext cx="3286477" cy="307777"/>
          </a:xfrm>
          <a:prstGeom prst="rect">
            <a:avLst/>
          </a:prstGeom>
          <a:noFill/>
        </p:spPr>
        <p:txBody>
          <a:bodyPr wrap="none" rtlCol="0">
            <a:spAutoFit/>
          </a:bodyPr>
          <a:lstStyle/>
          <a:p>
            <a:r>
              <a:rPr kumimoji="1" lang="en-US" altLang="ja-JP" sz="1400"/>
              <a:t>※ </a:t>
            </a:r>
            <a:r>
              <a:rPr lang="ja-JP" altLang="en-US" sz="1400"/>
              <a:t>実行バイナリ作成</a:t>
            </a:r>
            <a:r>
              <a:rPr kumimoji="1" lang="ja-JP" altLang="en-US" sz="1400"/>
              <a:t>にはリンカも必要</a:t>
            </a:r>
          </a:p>
        </p:txBody>
      </p:sp>
    </p:spTree>
    <p:extLst>
      <p:ext uri="{BB962C8B-B14F-4D97-AF65-F5344CB8AC3E}">
        <p14:creationId xmlns:p14="http://schemas.microsoft.com/office/powerpoint/2010/main" val="1430186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F87B95C-C58B-474C-A046-3FDEB6B3DE0B}"/>
              </a:ext>
            </a:extLst>
          </p:cNvPr>
          <p:cNvSpPr>
            <a:spLocks noGrp="1"/>
          </p:cNvSpPr>
          <p:nvPr>
            <p:ph type="body" sz="quarter" idx="10"/>
          </p:nvPr>
        </p:nvSpPr>
        <p:spPr/>
        <p:txBody>
          <a:bodyPr/>
          <a:lstStyle/>
          <a:p>
            <a:r>
              <a:rPr kumimoji="1" lang="ja-JP" altLang="en-US"/>
              <a:t>プログラム言語とアセンブリ</a:t>
            </a:r>
          </a:p>
        </p:txBody>
      </p:sp>
      <p:sp>
        <p:nvSpPr>
          <p:cNvPr id="3" name="テキスト ボックス 2">
            <a:extLst>
              <a:ext uri="{FF2B5EF4-FFF2-40B4-BE49-F238E27FC236}">
                <a16:creationId xmlns:a16="http://schemas.microsoft.com/office/drawing/2014/main" id="{F9615CD0-B91F-C346-82CA-AF48C2C8899B}"/>
              </a:ext>
            </a:extLst>
          </p:cNvPr>
          <p:cNvSpPr txBox="1"/>
          <p:nvPr/>
        </p:nvSpPr>
        <p:spPr>
          <a:xfrm>
            <a:off x="1115616" y="1772816"/>
            <a:ext cx="1688283" cy="584775"/>
          </a:xfrm>
          <a:prstGeom prst="rect">
            <a:avLst/>
          </a:prstGeom>
          <a:noFill/>
        </p:spPr>
        <p:txBody>
          <a:bodyPr wrap="none" rtlCol="0">
            <a:spAutoFit/>
          </a:bodyPr>
          <a:lstStyle/>
          <a:p>
            <a:r>
              <a:rPr kumimoji="1" lang="en-US" altLang="ja-JP" sz="3200">
                <a:solidFill>
                  <a:srgbClr val="011893"/>
                </a:solidFill>
              </a:rPr>
              <a:t>ADD 3,4</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CFE0A1C8-DA7F-3249-86FF-52A82C17037A}"/>
              </a:ext>
            </a:extLst>
          </p:cNvPr>
          <p:cNvSpPr txBox="1"/>
          <p:nvPr/>
        </p:nvSpPr>
        <p:spPr>
          <a:xfrm>
            <a:off x="323528" y="1124744"/>
            <a:ext cx="5825313" cy="523220"/>
          </a:xfrm>
          <a:prstGeom prst="rect">
            <a:avLst/>
          </a:prstGeom>
          <a:noFill/>
        </p:spPr>
        <p:txBody>
          <a:bodyPr wrap="none" rtlCol="0">
            <a:spAutoFit/>
          </a:bodyPr>
          <a:lstStyle/>
          <a:p>
            <a:r>
              <a:rPr kumimoji="1" lang="ja-JP" altLang="en-US" sz="2800"/>
              <a:t>アセンブリ言語</a:t>
            </a:r>
            <a:r>
              <a:rPr kumimoji="1" lang="en-US" altLang="ja-JP" sz="2800"/>
              <a:t> (Assembly Language)</a:t>
            </a:r>
            <a:endParaRPr kumimoji="1" lang="ja-JP" altLang="en-US" sz="2800"/>
          </a:p>
        </p:txBody>
      </p:sp>
      <p:sp>
        <p:nvSpPr>
          <p:cNvPr id="5" name="テキスト ボックス 4">
            <a:extLst>
              <a:ext uri="{FF2B5EF4-FFF2-40B4-BE49-F238E27FC236}">
                <a16:creationId xmlns:a16="http://schemas.microsoft.com/office/drawing/2014/main" id="{85B98752-4B7A-1945-840B-DAA76895A3E1}"/>
              </a:ext>
            </a:extLst>
          </p:cNvPr>
          <p:cNvSpPr txBox="1"/>
          <p:nvPr/>
        </p:nvSpPr>
        <p:spPr>
          <a:xfrm>
            <a:off x="2915816" y="1844824"/>
            <a:ext cx="3262432" cy="461665"/>
          </a:xfrm>
          <a:prstGeom prst="rect">
            <a:avLst/>
          </a:prstGeom>
          <a:noFill/>
        </p:spPr>
        <p:txBody>
          <a:bodyPr wrap="none" rtlCol="0">
            <a:spAutoFit/>
          </a:bodyPr>
          <a:lstStyle/>
          <a:p>
            <a:r>
              <a:rPr kumimoji="1" lang="ja-JP" altLang="en-US" sz="2400"/>
              <a:t>ではまだわかりづらい</a:t>
            </a:r>
          </a:p>
        </p:txBody>
      </p:sp>
      <p:sp>
        <p:nvSpPr>
          <p:cNvPr id="6" name="テキスト ボックス 5">
            <a:extLst>
              <a:ext uri="{FF2B5EF4-FFF2-40B4-BE49-F238E27FC236}">
                <a16:creationId xmlns:a16="http://schemas.microsoft.com/office/drawing/2014/main" id="{01F2C213-8481-4E41-B4EB-9E59688E99BE}"/>
              </a:ext>
            </a:extLst>
          </p:cNvPr>
          <p:cNvSpPr txBox="1"/>
          <p:nvPr/>
        </p:nvSpPr>
        <p:spPr>
          <a:xfrm>
            <a:off x="899592" y="2348880"/>
            <a:ext cx="7656263" cy="1200329"/>
          </a:xfrm>
          <a:prstGeom prst="rect">
            <a:avLst/>
          </a:prstGeom>
          <a:noFill/>
        </p:spPr>
        <p:txBody>
          <a:bodyPr wrap="none" rtlCol="0">
            <a:spAutoFit/>
          </a:bodyPr>
          <a:lstStyle/>
          <a:p>
            <a:r>
              <a:rPr kumimoji="1" lang="ja-JP" altLang="en-US" sz="2400"/>
              <a:t>機械語は</a:t>
            </a:r>
            <a:r>
              <a:rPr kumimoji="1" lang="en-US" altLang="ja-JP" sz="2400"/>
              <a:t>CPU</a:t>
            </a:r>
            <a:r>
              <a:rPr kumimoji="1" lang="ja-JP" altLang="en-US" sz="2400"/>
              <a:t>によって異なる</a:t>
            </a:r>
            <a:endParaRPr kumimoji="1" lang="en-US" altLang="ja-JP" sz="2400"/>
          </a:p>
          <a:p>
            <a:r>
              <a:rPr lang="ja-JP" altLang="en-US" sz="2400"/>
              <a:t>→</a:t>
            </a:r>
            <a:r>
              <a:rPr lang="en-US" altLang="ja-JP" sz="2400"/>
              <a:t> </a:t>
            </a:r>
            <a:r>
              <a:rPr lang="ja-JP" altLang="en-US" sz="2400"/>
              <a:t>アセンブリ言語も</a:t>
            </a:r>
            <a:r>
              <a:rPr lang="en-US" altLang="ja-JP" sz="2400"/>
              <a:t>CPU</a:t>
            </a:r>
            <a:r>
              <a:rPr lang="ja-JP" altLang="en-US" sz="2400"/>
              <a:t>によって異なる</a:t>
            </a:r>
            <a:endParaRPr lang="en-US" altLang="ja-JP" sz="2400"/>
          </a:p>
          <a:p>
            <a:r>
              <a:rPr kumimoji="1" lang="ja-JP" altLang="en-US" sz="2400"/>
              <a:t>→</a:t>
            </a:r>
            <a:r>
              <a:rPr kumimoji="1" lang="en-US" altLang="ja-JP" sz="2400"/>
              <a:t> </a:t>
            </a:r>
            <a:r>
              <a:rPr kumimoji="1" lang="ja-JP" altLang="en-US" sz="2400"/>
              <a:t>人間にわかりやすい形、かつ共通な書き方をしたい</a:t>
            </a:r>
          </a:p>
        </p:txBody>
      </p:sp>
      <p:sp>
        <p:nvSpPr>
          <p:cNvPr id="7" name="テキスト ボックス 6">
            <a:extLst>
              <a:ext uri="{FF2B5EF4-FFF2-40B4-BE49-F238E27FC236}">
                <a16:creationId xmlns:a16="http://schemas.microsoft.com/office/drawing/2014/main" id="{525126E4-2269-BC4F-9FF5-2F00B154CFA2}"/>
              </a:ext>
            </a:extLst>
          </p:cNvPr>
          <p:cNvSpPr txBox="1"/>
          <p:nvPr/>
        </p:nvSpPr>
        <p:spPr>
          <a:xfrm>
            <a:off x="395536" y="3789040"/>
            <a:ext cx="6382581" cy="523220"/>
          </a:xfrm>
          <a:prstGeom prst="rect">
            <a:avLst/>
          </a:prstGeom>
          <a:noFill/>
        </p:spPr>
        <p:txBody>
          <a:bodyPr wrap="none" rtlCol="0">
            <a:spAutoFit/>
          </a:bodyPr>
          <a:lstStyle/>
          <a:p>
            <a:r>
              <a:rPr kumimoji="1" lang="ja-JP" altLang="en-US" sz="2800"/>
              <a:t>プログラム言語</a:t>
            </a:r>
            <a:r>
              <a:rPr kumimoji="1" lang="en-US" altLang="ja-JP" sz="2800"/>
              <a:t> (Programming Language)</a:t>
            </a:r>
            <a:endParaRPr kumimoji="1" lang="ja-JP" altLang="en-US" sz="2800"/>
          </a:p>
        </p:txBody>
      </p:sp>
      <p:sp>
        <p:nvSpPr>
          <p:cNvPr id="8" name="テキスト ボックス 7">
            <a:extLst>
              <a:ext uri="{FF2B5EF4-FFF2-40B4-BE49-F238E27FC236}">
                <a16:creationId xmlns:a16="http://schemas.microsoft.com/office/drawing/2014/main" id="{F238CA88-2784-2348-8EAE-6F92FE95975E}"/>
              </a:ext>
            </a:extLst>
          </p:cNvPr>
          <p:cNvSpPr txBox="1"/>
          <p:nvPr/>
        </p:nvSpPr>
        <p:spPr>
          <a:xfrm>
            <a:off x="1619672" y="5095636"/>
            <a:ext cx="997389" cy="707886"/>
          </a:xfrm>
          <a:prstGeom prst="rect">
            <a:avLst/>
          </a:prstGeom>
          <a:noFill/>
        </p:spPr>
        <p:txBody>
          <a:bodyPr wrap="none" rtlCol="0">
            <a:spAutoFit/>
          </a:bodyPr>
          <a:lstStyle/>
          <a:p>
            <a:r>
              <a:rPr kumimoji="1" lang="en-US" altLang="ja-JP" sz="4000">
                <a:solidFill>
                  <a:srgbClr val="FFC000"/>
                </a:solidFill>
              </a:rPr>
              <a:t>3+4</a:t>
            </a:r>
            <a:endParaRPr kumimoji="1" lang="ja-JP" altLang="en-US" sz="4000">
              <a:solidFill>
                <a:srgbClr val="FFC000"/>
              </a:solidFill>
            </a:endParaRPr>
          </a:p>
        </p:txBody>
      </p:sp>
      <p:sp>
        <p:nvSpPr>
          <p:cNvPr id="9" name="テキスト ボックス 8">
            <a:extLst>
              <a:ext uri="{FF2B5EF4-FFF2-40B4-BE49-F238E27FC236}">
                <a16:creationId xmlns:a16="http://schemas.microsoft.com/office/drawing/2014/main" id="{37A49F2F-603A-0940-AEE7-37F053EE1540}"/>
              </a:ext>
            </a:extLst>
          </p:cNvPr>
          <p:cNvSpPr txBox="1"/>
          <p:nvPr/>
        </p:nvSpPr>
        <p:spPr>
          <a:xfrm>
            <a:off x="467544" y="4653136"/>
            <a:ext cx="3185487" cy="369332"/>
          </a:xfrm>
          <a:prstGeom prst="rect">
            <a:avLst/>
          </a:prstGeom>
          <a:noFill/>
        </p:spPr>
        <p:txBody>
          <a:bodyPr wrap="none" rtlCol="0">
            <a:spAutoFit/>
          </a:bodyPr>
          <a:lstStyle/>
          <a:p>
            <a:r>
              <a:rPr kumimoji="1" lang="ja-JP" altLang="en-US"/>
              <a:t>人間がわかりやすい形で書く</a:t>
            </a:r>
          </a:p>
        </p:txBody>
      </p:sp>
      <p:sp>
        <p:nvSpPr>
          <p:cNvPr id="10" name="テキスト ボックス 9">
            <a:extLst>
              <a:ext uri="{FF2B5EF4-FFF2-40B4-BE49-F238E27FC236}">
                <a16:creationId xmlns:a16="http://schemas.microsoft.com/office/drawing/2014/main" id="{F617B172-75F0-5845-A352-45AAC49E56E3}"/>
              </a:ext>
            </a:extLst>
          </p:cNvPr>
          <p:cNvSpPr txBox="1"/>
          <p:nvPr/>
        </p:nvSpPr>
        <p:spPr>
          <a:xfrm>
            <a:off x="4211960" y="5157192"/>
            <a:ext cx="1688283" cy="584775"/>
          </a:xfrm>
          <a:prstGeom prst="rect">
            <a:avLst/>
          </a:prstGeom>
          <a:noFill/>
        </p:spPr>
        <p:txBody>
          <a:bodyPr wrap="none" rtlCol="0">
            <a:spAutoFit/>
          </a:bodyPr>
          <a:lstStyle/>
          <a:p>
            <a:r>
              <a:rPr kumimoji="1" lang="en-US" altLang="ja-JP" sz="3200">
                <a:solidFill>
                  <a:srgbClr val="011893"/>
                </a:solidFill>
              </a:rPr>
              <a:t>ADD 3,4</a:t>
            </a:r>
            <a:endParaRPr kumimoji="1" lang="ja-JP" altLang="en-US" sz="3200">
              <a:solidFill>
                <a:srgbClr val="011893"/>
              </a:solidFill>
            </a:endParaRPr>
          </a:p>
        </p:txBody>
      </p:sp>
      <p:sp>
        <p:nvSpPr>
          <p:cNvPr id="11" name="テキスト ボックス 10">
            <a:extLst>
              <a:ext uri="{FF2B5EF4-FFF2-40B4-BE49-F238E27FC236}">
                <a16:creationId xmlns:a16="http://schemas.microsoft.com/office/drawing/2014/main" id="{20D0954A-1F33-974C-A357-EAE44A5AD195}"/>
              </a:ext>
            </a:extLst>
          </p:cNvPr>
          <p:cNvSpPr txBox="1"/>
          <p:nvPr/>
        </p:nvSpPr>
        <p:spPr>
          <a:xfrm>
            <a:off x="3923928" y="4653136"/>
            <a:ext cx="2031325" cy="369332"/>
          </a:xfrm>
          <a:prstGeom prst="rect">
            <a:avLst/>
          </a:prstGeom>
          <a:noFill/>
        </p:spPr>
        <p:txBody>
          <a:bodyPr wrap="none" rtlCol="0">
            <a:spAutoFit/>
          </a:bodyPr>
          <a:lstStyle/>
          <a:p>
            <a:r>
              <a:rPr kumimoji="1" lang="ja-JP" altLang="en-US"/>
              <a:t>アセンブリに変換</a:t>
            </a:r>
          </a:p>
        </p:txBody>
      </p:sp>
      <p:sp>
        <p:nvSpPr>
          <p:cNvPr id="12" name="テキスト ボックス 11">
            <a:extLst>
              <a:ext uri="{FF2B5EF4-FFF2-40B4-BE49-F238E27FC236}">
                <a16:creationId xmlns:a16="http://schemas.microsoft.com/office/drawing/2014/main" id="{CB8A2F49-9F68-524C-AE91-F8B1ECA0D7C0}"/>
              </a:ext>
            </a:extLst>
          </p:cNvPr>
          <p:cNvSpPr txBox="1"/>
          <p:nvPr/>
        </p:nvSpPr>
        <p:spPr>
          <a:xfrm>
            <a:off x="6444208" y="4653136"/>
            <a:ext cx="1569660" cy="369332"/>
          </a:xfrm>
          <a:prstGeom prst="rect">
            <a:avLst/>
          </a:prstGeom>
          <a:noFill/>
        </p:spPr>
        <p:txBody>
          <a:bodyPr wrap="none" rtlCol="0">
            <a:spAutoFit/>
          </a:bodyPr>
          <a:lstStyle/>
          <a:p>
            <a:r>
              <a:rPr kumimoji="1" lang="ja-JP" altLang="en-US"/>
              <a:t>機械語に変換</a:t>
            </a:r>
          </a:p>
        </p:txBody>
      </p:sp>
      <p:sp>
        <p:nvSpPr>
          <p:cNvPr id="13" name="正方形/長方形 12">
            <a:extLst>
              <a:ext uri="{FF2B5EF4-FFF2-40B4-BE49-F238E27FC236}">
                <a16:creationId xmlns:a16="http://schemas.microsoft.com/office/drawing/2014/main" id="{221C77B8-6ABB-7447-9588-EFC99861E485}"/>
              </a:ext>
            </a:extLst>
          </p:cNvPr>
          <p:cNvSpPr/>
          <p:nvPr/>
        </p:nvSpPr>
        <p:spPr>
          <a:xfrm>
            <a:off x="6804248" y="5157192"/>
            <a:ext cx="979755" cy="584775"/>
          </a:xfrm>
          <a:prstGeom prst="rect">
            <a:avLst/>
          </a:prstGeom>
        </p:spPr>
        <p:txBody>
          <a:bodyPr wrap="none">
            <a:spAutoFit/>
          </a:bodyPr>
          <a:lstStyle/>
          <a:p>
            <a:r>
              <a:rPr lang="en-US" altLang="ja-JP" sz="3200">
                <a:solidFill>
                  <a:srgbClr val="FF0000"/>
                </a:solidFill>
              </a:rPr>
              <a:t>0</a:t>
            </a:r>
            <a:r>
              <a:rPr lang="en-US" altLang="ja-JP" sz="3200"/>
              <a:t>,</a:t>
            </a:r>
            <a:r>
              <a:rPr lang="en-US" altLang="ja-JP" sz="3200">
                <a:solidFill>
                  <a:srgbClr val="011893"/>
                </a:solidFill>
              </a:rPr>
              <a:t>3</a:t>
            </a:r>
            <a:r>
              <a:rPr lang="en-US" altLang="ja-JP" sz="3200"/>
              <a:t>,</a:t>
            </a:r>
            <a:r>
              <a:rPr lang="en-US" altLang="ja-JP" sz="3200">
                <a:solidFill>
                  <a:srgbClr val="011893"/>
                </a:solidFill>
              </a:rPr>
              <a:t>4</a:t>
            </a:r>
            <a:endParaRPr lang="ja-JP" altLang="en-US" sz="3200"/>
          </a:p>
        </p:txBody>
      </p:sp>
      <p:sp>
        <p:nvSpPr>
          <p:cNvPr id="14" name="右矢印 13">
            <a:extLst>
              <a:ext uri="{FF2B5EF4-FFF2-40B4-BE49-F238E27FC236}">
                <a16:creationId xmlns:a16="http://schemas.microsoft.com/office/drawing/2014/main" id="{CB1FF05C-E0B1-0B43-B406-71D8E59A6B89}"/>
              </a:ext>
            </a:extLst>
          </p:cNvPr>
          <p:cNvSpPr/>
          <p:nvPr/>
        </p:nvSpPr>
        <p:spPr>
          <a:xfrm>
            <a:off x="3203848" y="5269559"/>
            <a:ext cx="450050"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0E128B30-885B-0A4B-A24A-E07986BD31EF}"/>
              </a:ext>
            </a:extLst>
          </p:cNvPr>
          <p:cNvSpPr txBox="1"/>
          <p:nvPr/>
        </p:nvSpPr>
        <p:spPr>
          <a:xfrm>
            <a:off x="1331640" y="6237312"/>
            <a:ext cx="4801314" cy="461665"/>
          </a:xfrm>
          <a:prstGeom prst="rect">
            <a:avLst/>
          </a:prstGeom>
          <a:noFill/>
        </p:spPr>
        <p:txBody>
          <a:bodyPr wrap="none" rtlCol="0">
            <a:spAutoFit/>
          </a:bodyPr>
          <a:lstStyle/>
          <a:p>
            <a:r>
              <a:rPr kumimoji="1" lang="ja-JP" altLang="en-US" sz="2400"/>
              <a:t>ここの変換を行うのがコンパイラ</a:t>
            </a:r>
          </a:p>
        </p:txBody>
      </p:sp>
      <p:sp>
        <p:nvSpPr>
          <p:cNvPr id="16" name="右矢印 15">
            <a:extLst>
              <a:ext uri="{FF2B5EF4-FFF2-40B4-BE49-F238E27FC236}">
                <a16:creationId xmlns:a16="http://schemas.microsoft.com/office/drawing/2014/main" id="{3A96F346-FF9C-DD4F-B4BA-024081439407}"/>
              </a:ext>
            </a:extLst>
          </p:cNvPr>
          <p:cNvSpPr/>
          <p:nvPr/>
        </p:nvSpPr>
        <p:spPr>
          <a:xfrm>
            <a:off x="6084168" y="5269559"/>
            <a:ext cx="450050"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37DDCA8F-ED82-0F4A-8256-A23861EC335E}"/>
              </a:ext>
            </a:extLst>
          </p:cNvPr>
          <p:cNvSpPr txBox="1"/>
          <p:nvPr/>
        </p:nvSpPr>
        <p:spPr>
          <a:xfrm>
            <a:off x="5796136" y="5661248"/>
            <a:ext cx="1082348" cy="307777"/>
          </a:xfrm>
          <a:prstGeom prst="rect">
            <a:avLst/>
          </a:prstGeom>
          <a:noFill/>
        </p:spPr>
        <p:txBody>
          <a:bodyPr wrap="none" rtlCol="0">
            <a:spAutoFit/>
          </a:bodyPr>
          <a:lstStyle/>
          <a:p>
            <a:r>
              <a:rPr kumimoji="1" lang="ja-JP" altLang="en-US" sz="1400"/>
              <a:t>アセンブラ</a:t>
            </a:r>
          </a:p>
        </p:txBody>
      </p:sp>
      <p:cxnSp>
        <p:nvCxnSpPr>
          <p:cNvPr id="19" name="直線矢印コネクタ 18">
            <a:extLst>
              <a:ext uri="{FF2B5EF4-FFF2-40B4-BE49-F238E27FC236}">
                <a16:creationId xmlns:a16="http://schemas.microsoft.com/office/drawing/2014/main" id="{324BFB34-B5A8-D14C-831F-0846E7C7FB8D}"/>
              </a:ext>
            </a:extLst>
          </p:cNvPr>
          <p:cNvCxnSpPr/>
          <p:nvPr/>
        </p:nvCxnSpPr>
        <p:spPr>
          <a:xfrm flipV="1">
            <a:off x="3491880" y="5733256"/>
            <a:ext cx="0"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3206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5EC24EC-E76F-F346-8EF9-4C79685D187A}"/>
              </a:ext>
            </a:extLst>
          </p:cNvPr>
          <p:cNvSpPr>
            <a:spLocks noGrp="1"/>
          </p:cNvSpPr>
          <p:nvPr>
            <p:ph type="body" sz="quarter" idx="10"/>
          </p:nvPr>
        </p:nvSpPr>
        <p:spPr/>
        <p:txBody>
          <a:bodyPr/>
          <a:lstStyle/>
          <a:p>
            <a:r>
              <a:rPr kumimoji="1" lang="ja-JP" altLang="en-US"/>
              <a:t>コンパイラの仕事</a:t>
            </a:r>
          </a:p>
        </p:txBody>
      </p:sp>
      <p:sp>
        <p:nvSpPr>
          <p:cNvPr id="3" name="テキスト ボックス 2">
            <a:extLst>
              <a:ext uri="{FF2B5EF4-FFF2-40B4-BE49-F238E27FC236}">
                <a16:creationId xmlns:a16="http://schemas.microsoft.com/office/drawing/2014/main" id="{0B1E935C-4554-354E-A639-8BB47071725E}"/>
              </a:ext>
            </a:extLst>
          </p:cNvPr>
          <p:cNvSpPr txBox="1"/>
          <p:nvPr/>
        </p:nvSpPr>
        <p:spPr>
          <a:xfrm>
            <a:off x="395536" y="908720"/>
            <a:ext cx="8008603" cy="461665"/>
          </a:xfrm>
          <a:prstGeom prst="rect">
            <a:avLst/>
          </a:prstGeom>
          <a:noFill/>
        </p:spPr>
        <p:txBody>
          <a:bodyPr wrap="none" rtlCol="0">
            <a:spAutoFit/>
          </a:bodyPr>
          <a:lstStyle/>
          <a:p>
            <a:r>
              <a:rPr kumimoji="1" lang="ja-JP" altLang="en-US" sz="2400"/>
              <a:t>「</a:t>
            </a:r>
            <a:r>
              <a:rPr kumimoji="1" lang="en-US" altLang="ja-JP" sz="2400"/>
              <a:t>3+4</a:t>
            </a:r>
            <a:r>
              <a:rPr kumimoji="1" lang="ja-JP" altLang="en-US" sz="2400"/>
              <a:t>」を「</a:t>
            </a:r>
            <a:r>
              <a:rPr kumimoji="1" lang="en-US" altLang="ja-JP" sz="2400"/>
              <a:t>ADD 3, 4</a:t>
            </a:r>
            <a:r>
              <a:rPr kumimoji="1" lang="ja-JP" altLang="en-US" sz="2400"/>
              <a:t>」に変換したい・・・どうやって？</a:t>
            </a:r>
          </a:p>
        </p:txBody>
      </p:sp>
      <p:sp>
        <p:nvSpPr>
          <p:cNvPr id="4" name="テキスト ボックス 3">
            <a:extLst>
              <a:ext uri="{FF2B5EF4-FFF2-40B4-BE49-F238E27FC236}">
                <a16:creationId xmlns:a16="http://schemas.microsoft.com/office/drawing/2014/main" id="{1A41F995-B986-A84A-A84B-BF8BCF887E25}"/>
              </a:ext>
            </a:extLst>
          </p:cNvPr>
          <p:cNvSpPr txBox="1"/>
          <p:nvPr/>
        </p:nvSpPr>
        <p:spPr>
          <a:xfrm>
            <a:off x="306978" y="1484784"/>
            <a:ext cx="1826141" cy="584775"/>
          </a:xfrm>
          <a:prstGeom prst="rect">
            <a:avLst/>
          </a:prstGeom>
          <a:noFill/>
        </p:spPr>
        <p:txBody>
          <a:bodyPr wrap="none" rtlCol="0">
            <a:spAutoFit/>
          </a:bodyPr>
          <a:lstStyle/>
          <a:p>
            <a:r>
              <a:rPr kumimoji="1" lang="ja-JP" altLang="en-US" sz="3200"/>
              <a:t>字句解析</a:t>
            </a:r>
          </a:p>
        </p:txBody>
      </p:sp>
      <p:sp>
        <p:nvSpPr>
          <p:cNvPr id="5" name="テキスト ボックス 4">
            <a:extLst>
              <a:ext uri="{FF2B5EF4-FFF2-40B4-BE49-F238E27FC236}">
                <a16:creationId xmlns:a16="http://schemas.microsoft.com/office/drawing/2014/main" id="{BEF28E72-DCBD-0B45-A3FB-51E25BD85B54}"/>
              </a:ext>
            </a:extLst>
          </p:cNvPr>
          <p:cNvSpPr txBox="1"/>
          <p:nvPr/>
        </p:nvSpPr>
        <p:spPr>
          <a:xfrm>
            <a:off x="811034" y="2780928"/>
            <a:ext cx="1499128" cy="646331"/>
          </a:xfrm>
          <a:prstGeom prst="rect">
            <a:avLst/>
          </a:prstGeom>
          <a:noFill/>
        </p:spPr>
        <p:txBody>
          <a:bodyPr wrap="none" rtlCol="0">
            <a:spAutoFit/>
          </a:bodyPr>
          <a:lstStyle/>
          <a:p>
            <a:r>
              <a:rPr kumimoji="1" lang="en-US" altLang="ja-JP" sz="3600"/>
              <a:t>"3 + 4"</a:t>
            </a:r>
            <a:endParaRPr kumimoji="1" lang="ja-JP" altLang="en-US" sz="3600"/>
          </a:p>
        </p:txBody>
      </p:sp>
      <p:sp>
        <p:nvSpPr>
          <p:cNvPr id="6" name="テキスト ボックス 5">
            <a:extLst>
              <a:ext uri="{FF2B5EF4-FFF2-40B4-BE49-F238E27FC236}">
                <a16:creationId xmlns:a16="http://schemas.microsoft.com/office/drawing/2014/main" id="{CA77E679-D24D-5947-814F-D3348BF1AC5F}"/>
              </a:ext>
            </a:extLst>
          </p:cNvPr>
          <p:cNvSpPr txBox="1"/>
          <p:nvPr/>
        </p:nvSpPr>
        <p:spPr>
          <a:xfrm>
            <a:off x="739026" y="2132856"/>
            <a:ext cx="7462299" cy="461665"/>
          </a:xfrm>
          <a:prstGeom prst="rect">
            <a:avLst/>
          </a:prstGeom>
          <a:noFill/>
        </p:spPr>
        <p:txBody>
          <a:bodyPr wrap="none" rtlCol="0">
            <a:spAutoFit/>
          </a:bodyPr>
          <a:lstStyle/>
          <a:p>
            <a:r>
              <a:rPr kumimoji="1" lang="ja-JP" altLang="en-US" sz="2400"/>
              <a:t>プログラムを意味のある最小単位</a:t>
            </a:r>
            <a:r>
              <a:rPr kumimoji="1" lang="en-US" altLang="ja-JP" sz="2400"/>
              <a:t>(</a:t>
            </a:r>
            <a:r>
              <a:rPr kumimoji="1" lang="ja-JP" altLang="en-US" sz="2400"/>
              <a:t>トークン</a:t>
            </a:r>
            <a:r>
              <a:rPr kumimoji="1" lang="en-US" altLang="ja-JP" sz="2400"/>
              <a:t>)</a:t>
            </a:r>
            <a:r>
              <a:rPr kumimoji="1" lang="ja-JP" altLang="en-US" sz="2400"/>
              <a:t>にバラす</a:t>
            </a:r>
          </a:p>
        </p:txBody>
      </p:sp>
      <p:sp>
        <p:nvSpPr>
          <p:cNvPr id="7" name="右矢印 6">
            <a:extLst>
              <a:ext uri="{FF2B5EF4-FFF2-40B4-BE49-F238E27FC236}">
                <a16:creationId xmlns:a16="http://schemas.microsoft.com/office/drawing/2014/main" id="{9552F396-454A-A240-ACC1-AD6518DE43F5}"/>
              </a:ext>
            </a:extLst>
          </p:cNvPr>
          <p:cNvSpPr/>
          <p:nvPr/>
        </p:nvSpPr>
        <p:spPr>
          <a:xfrm>
            <a:off x="2467218" y="2924944"/>
            <a:ext cx="450050"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E6AA4870-4F3B-C44F-9D49-F775319A18E5}"/>
              </a:ext>
            </a:extLst>
          </p:cNvPr>
          <p:cNvSpPr/>
          <p:nvPr/>
        </p:nvSpPr>
        <p:spPr>
          <a:xfrm>
            <a:off x="3403322" y="2780928"/>
            <a:ext cx="576064"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a:solidFill>
                  <a:schemeClr val="tx1"/>
                </a:solidFill>
              </a:rPr>
              <a:t>3</a:t>
            </a:r>
          </a:p>
        </p:txBody>
      </p:sp>
      <p:sp>
        <p:nvSpPr>
          <p:cNvPr id="10" name="円/楕円 9">
            <a:extLst>
              <a:ext uri="{FF2B5EF4-FFF2-40B4-BE49-F238E27FC236}">
                <a16:creationId xmlns:a16="http://schemas.microsoft.com/office/drawing/2014/main" id="{6651FD3C-854A-2D49-9B57-C2D5BC6F5E13}"/>
              </a:ext>
            </a:extLst>
          </p:cNvPr>
          <p:cNvSpPr/>
          <p:nvPr/>
        </p:nvSpPr>
        <p:spPr>
          <a:xfrm>
            <a:off x="4411434" y="2780928"/>
            <a:ext cx="576064"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a:solidFill>
                  <a:schemeClr val="tx1"/>
                </a:solidFill>
              </a:rPr>
              <a:t>+</a:t>
            </a:r>
          </a:p>
        </p:txBody>
      </p:sp>
      <p:sp>
        <p:nvSpPr>
          <p:cNvPr id="11" name="円/楕円 10">
            <a:extLst>
              <a:ext uri="{FF2B5EF4-FFF2-40B4-BE49-F238E27FC236}">
                <a16:creationId xmlns:a16="http://schemas.microsoft.com/office/drawing/2014/main" id="{09A7A636-725D-1747-968C-C914BAC41CFD}"/>
              </a:ext>
            </a:extLst>
          </p:cNvPr>
          <p:cNvSpPr/>
          <p:nvPr/>
        </p:nvSpPr>
        <p:spPr>
          <a:xfrm>
            <a:off x="5491554" y="2780928"/>
            <a:ext cx="576064"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a:solidFill>
                  <a:schemeClr val="tx1"/>
                </a:solidFill>
              </a:rPr>
              <a:t>4</a:t>
            </a:r>
          </a:p>
        </p:txBody>
      </p:sp>
      <p:sp>
        <p:nvSpPr>
          <p:cNvPr id="12" name="テキスト ボックス 11">
            <a:extLst>
              <a:ext uri="{FF2B5EF4-FFF2-40B4-BE49-F238E27FC236}">
                <a16:creationId xmlns:a16="http://schemas.microsoft.com/office/drawing/2014/main" id="{EFC95D0F-BE6C-8145-A31E-6C11D0BE5212}"/>
              </a:ext>
            </a:extLst>
          </p:cNvPr>
          <p:cNvSpPr txBox="1"/>
          <p:nvPr/>
        </p:nvSpPr>
        <p:spPr>
          <a:xfrm>
            <a:off x="3475330" y="3429000"/>
            <a:ext cx="415498" cy="369332"/>
          </a:xfrm>
          <a:prstGeom prst="rect">
            <a:avLst/>
          </a:prstGeom>
          <a:noFill/>
        </p:spPr>
        <p:txBody>
          <a:bodyPr wrap="none" rtlCol="0">
            <a:spAutoFit/>
          </a:bodyPr>
          <a:lstStyle/>
          <a:p>
            <a:r>
              <a:rPr kumimoji="1" lang="ja-JP" altLang="en-US"/>
              <a:t>数</a:t>
            </a:r>
          </a:p>
        </p:txBody>
      </p:sp>
      <p:sp>
        <p:nvSpPr>
          <p:cNvPr id="13" name="テキスト ボックス 12">
            <a:extLst>
              <a:ext uri="{FF2B5EF4-FFF2-40B4-BE49-F238E27FC236}">
                <a16:creationId xmlns:a16="http://schemas.microsoft.com/office/drawing/2014/main" id="{B87B9982-7CA7-2149-9F24-ECD7461F59A4}"/>
              </a:ext>
            </a:extLst>
          </p:cNvPr>
          <p:cNvSpPr txBox="1"/>
          <p:nvPr/>
        </p:nvSpPr>
        <p:spPr>
          <a:xfrm>
            <a:off x="4195410" y="3429000"/>
            <a:ext cx="1107996" cy="369332"/>
          </a:xfrm>
          <a:prstGeom prst="rect">
            <a:avLst/>
          </a:prstGeom>
          <a:noFill/>
        </p:spPr>
        <p:txBody>
          <a:bodyPr wrap="none" rtlCol="0">
            <a:spAutoFit/>
          </a:bodyPr>
          <a:lstStyle/>
          <a:p>
            <a:r>
              <a:rPr kumimoji="1" lang="ja-JP" altLang="en-US"/>
              <a:t>加算記号</a:t>
            </a:r>
          </a:p>
        </p:txBody>
      </p:sp>
      <p:sp>
        <p:nvSpPr>
          <p:cNvPr id="15" name="テキスト ボックス 14">
            <a:extLst>
              <a:ext uri="{FF2B5EF4-FFF2-40B4-BE49-F238E27FC236}">
                <a16:creationId xmlns:a16="http://schemas.microsoft.com/office/drawing/2014/main" id="{AE8E97AB-B155-2B4C-B2B3-465C46B796F3}"/>
              </a:ext>
            </a:extLst>
          </p:cNvPr>
          <p:cNvSpPr txBox="1"/>
          <p:nvPr/>
        </p:nvSpPr>
        <p:spPr>
          <a:xfrm>
            <a:off x="5580112" y="3429000"/>
            <a:ext cx="415498" cy="369332"/>
          </a:xfrm>
          <a:prstGeom prst="rect">
            <a:avLst/>
          </a:prstGeom>
          <a:noFill/>
        </p:spPr>
        <p:txBody>
          <a:bodyPr wrap="none" rtlCol="0">
            <a:spAutoFit/>
          </a:bodyPr>
          <a:lstStyle/>
          <a:p>
            <a:r>
              <a:rPr kumimoji="1" lang="ja-JP" altLang="en-US"/>
              <a:t>数</a:t>
            </a:r>
          </a:p>
        </p:txBody>
      </p:sp>
      <p:sp>
        <p:nvSpPr>
          <p:cNvPr id="16" name="テキスト ボックス 15">
            <a:extLst>
              <a:ext uri="{FF2B5EF4-FFF2-40B4-BE49-F238E27FC236}">
                <a16:creationId xmlns:a16="http://schemas.microsoft.com/office/drawing/2014/main" id="{7841704A-F68A-C34D-9089-026B6AE013F0}"/>
              </a:ext>
            </a:extLst>
          </p:cNvPr>
          <p:cNvSpPr txBox="1"/>
          <p:nvPr/>
        </p:nvSpPr>
        <p:spPr>
          <a:xfrm>
            <a:off x="395536" y="4005064"/>
            <a:ext cx="1826141" cy="584775"/>
          </a:xfrm>
          <a:prstGeom prst="rect">
            <a:avLst/>
          </a:prstGeom>
          <a:noFill/>
        </p:spPr>
        <p:txBody>
          <a:bodyPr wrap="none" rtlCol="0">
            <a:spAutoFit/>
          </a:bodyPr>
          <a:lstStyle/>
          <a:p>
            <a:r>
              <a:rPr kumimoji="1" lang="ja-JP" altLang="en-US" sz="3200"/>
              <a:t>構文解析</a:t>
            </a:r>
          </a:p>
        </p:txBody>
      </p:sp>
      <p:sp>
        <p:nvSpPr>
          <p:cNvPr id="17" name="テキスト ボックス 16">
            <a:extLst>
              <a:ext uri="{FF2B5EF4-FFF2-40B4-BE49-F238E27FC236}">
                <a16:creationId xmlns:a16="http://schemas.microsoft.com/office/drawing/2014/main" id="{82263BF3-07C8-3141-A495-731FCAC1258E}"/>
              </a:ext>
            </a:extLst>
          </p:cNvPr>
          <p:cNvSpPr txBox="1"/>
          <p:nvPr/>
        </p:nvSpPr>
        <p:spPr>
          <a:xfrm>
            <a:off x="755576" y="4653136"/>
            <a:ext cx="3877985" cy="461665"/>
          </a:xfrm>
          <a:prstGeom prst="rect">
            <a:avLst/>
          </a:prstGeom>
          <a:noFill/>
        </p:spPr>
        <p:txBody>
          <a:bodyPr wrap="none" rtlCol="0">
            <a:spAutoFit/>
          </a:bodyPr>
          <a:lstStyle/>
          <a:p>
            <a:r>
              <a:rPr kumimoji="1" lang="ja-JP" altLang="en-US" sz="2400"/>
              <a:t>トークンの関係を解析する</a:t>
            </a:r>
          </a:p>
        </p:txBody>
      </p:sp>
      <p:sp>
        <p:nvSpPr>
          <p:cNvPr id="18" name="円/楕円 17">
            <a:extLst>
              <a:ext uri="{FF2B5EF4-FFF2-40B4-BE49-F238E27FC236}">
                <a16:creationId xmlns:a16="http://schemas.microsoft.com/office/drawing/2014/main" id="{6C5F1097-CBF4-0044-9CD4-610358D3C020}"/>
              </a:ext>
            </a:extLst>
          </p:cNvPr>
          <p:cNvSpPr/>
          <p:nvPr/>
        </p:nvSpPr>
        <p:spPr>
          <a:xfrm>
            <a:off x="611560" y="5733256"/>
            <a:ext cx="576064"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a:solidFill>
                  <a:schemeClr val="tx1"/>
                </a:solidFill>
              </a:rPr>
              <a:t>3</a:t>
            </a:r>
          </a:p>
        </p:txBody>
      </p:sp>
      <p:sp>
        <p:nvSpPr>
          <p:cNvPr id="19" name="円/楕円 18">
            <a:extLst>
              <a:ext uri="{FF2B5EF4-FFF2-40B4-BE49-F238E27FC236}">
                <a16:creationId xmlns:a16="http://schemas.microsoft.com/office/drawing/2014/main" id="{E96072CA-9084-C647-AD23-FF457198FA8F}"/>
              </a:ext>
            </a:extLst>
          </p:cNvPr>
          <p:cNvSpPr/>
          <p:nvPr/>
        </p:nvSpPr>
        <p:spPr>
          <a:xfrm>
            <a:off x="1259632" y="5733256"/>
            <a:ext cx="576064"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a:solidFill>
                  <a:schemeClr val="tx1"/>
                </a:solidFill>
              </a:rPr>
              <a:t>+</a:t>
            </a:r>
          </a:p>
        </p:txBody>
      </p:sp>
      <p:sp>
        <p:nvSpPr>
          <p:cNvPr id="20" name="円/楕円 19">
            <a:extLst>
              <a:ext uri="{FF2B5EF4-FFF2-40B4-BE49-F238E27FC236}">
                <a16:creationId xmlns:a16="http://schemas.microsoft.com/office/drawing/2014/main" id="{668BBCF6-1F93-654F-AB37-1DBCE29DFE3C}"/>
              </a:ext>
            </a:extLst>
          </p:cNvPr>
          <p:cNvSpPr/>
          <p:nvPr/>
        </p:nvSpPr>
        <p:spPr>
          <a:xfrm>
            <a:off x="1979712" y="5733256"/>
            <a:ext cx="576064"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a:solidFill>
                  <a:schemeClr val="tx1"/>
                </a:solidFill>
              </a:rPr>
              <a:t>4</a:t>
            </a:r>
          </a:p>
        </p:txBody>
      </p:sp>
      <p:sp>
        <p:nvSpPr>
          <p:cNvPr id="21" name="右矢印 20">
            <a:extLst>
              <a:ext uri="{FF2B5EF4-FFF2-40B4-BE49-F238E27FC236}">
                <a16:creationId xmlns:a16="http://schemas.microsoft.com/office/drawing/2014/main" id="{FE69E78D-D191-F74F-ABB5-2FBDA6CB8CD6}"/>
              </a:ext>
            </a:extLst>
          </p:cNvPr>
          <p:cNvSpPr/>
          <p:nvPr/>
        </p:nvSpPr>
        <p:spPr>
          <a:xfrm>
            <a:off x="2915816" y="5805264"/>
            <a:ext cx="450050"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F55DF1EC-D385-6C44-8FFC-39AF9C615102}"/>
              </a:ext>
            </a:extLst>
          </p:cNvPr>
          <p:cNvSpPr/>
          <p:nvPr/>
        </p:nvSpPr>
        <p:spPr>
          <a:xfrm>
            <a:off x="4716016" y="5733256"/>
            <a:ext cx="576064"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a:solidFill>
                  <a:schemeClr val="tx1"/>
                </a:solidFill>
              </a:rPr>
              <a:t>3</a:t>
            </a:r>
          </a:p>
        </p:txBody>
      </p:sp>
      <p:sp>
        <p:nvSpPr>
          <p:cNvPr id="23" name="円/楕円 22">
            <a:extLst>
              <a:ext uri="{FF2B5EF4-FFF2-40B4-BE49-F238E27FC236}">
                <a16:creationId xmlns:a16="http://schemas.microsoft.com/office/drawing/2014/main" id="{94454196-C481-6D4C-9D23-E6953ED5AB5D}"/>
              </a:ext>
            </a:extLst>
          </p:cNvPr>
          <p:cNvSpPr/>
          <p:nvPr/>
        </p:nvSpPr>
        <p:spPr>
          <a:xfrm>
            <a:off x="5364088" y="5013176"/>
            <a:ext cx="576064"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a:solidFill>
                  <a:schemeClr val="tx1"/>
                </a:solidFill>
              </a:rPr>
              <a:t>+</a:t>
            </a:r>
          </a:p>
        </p:txBody>
      </p:sp>
      <p:sp>
        <p:nvSpPr>
          <p:cNvPr id="24" name="円/楕円 23">
            <a:extLst>
              <a:ext uri="{FF2B5EF4-FFF2-40B4-BE49-F238E27FC236}">
                <a16:creationId xmlns:a16="http://schemas.microsoft.com/office/drawing/2014/main" id="{0111AB78-A198-2846-A6A8-1C9028BAE068}"/>
              </a:ext>
            </a:extLst>
          </p:cNvPr>
          <p:cNvSpPr/>
          <p:nvPr/>
        </p:nvSpPr>
        <p:spPr>
          <a:xfrm>
            <a:off x="6084168" y="5733256"/>
            <a:ext cx="576064"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a:solidFill>
                  <a:schemeClr val="tx1"/>
                </a:solidFill>
              </a:rPr>
              <a:t>4</a:t>
            </a:r>
          </a:p>
        </p:txBody>
      </p:sp>
      <p:cxnSp>
        <p:nvCxnSpPr>
          <p:cNvPr id="26" name="直線コネクタ 25">
            <a:extLst>
              <a:ext uri="{FF2B5EF4-FFF2-40B4-BE49-F238E27FC236}">
                <a16:creationId xmlns:a16="http://schemas.microsoft.com/office/drawing/2014/main" id="{F26440F6-0CC7-EB43-A074-9CA0711A1734}"/>
              </a:ext>
            </a:extLst>
          </p:cNvPr>
          <p:cNvCxnSpPr>
            <a:cxnSpLocks/>
            <a:stCxn id="23" idx="3"/>
            <a:endCxn id="22" idx="7"/>
          </p:cNvCxnSpPr>
          <p:nvPr/>
        </p:nvCxnSpPr>
        <p:spPr>
          <a:xfrm flipH="1">
            <a:off x="5207717" y="5504877"/>
            <a:ext cx="240734" cy="312742"/>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EED0D095-B376-4D46-AFD6-AFD578544CF9}"/>
              </a:ext>
            </a:extLst>
          </p:cNvPr>
          <p:cNvCxnSpPr>
            <a:stCxn id="23" idx="5"/>
            <a:endCxn id="24" idx="1"/>
          </p:cNvCxnSpPr>
          <p:nvPr/>
        </p:nvCxnSpPr>
        <p:spPr>
          <a:xfrm>
            <a:off x="5855789" y="5504877"/>
            <a:ext cx="312742" cy="312742"/>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DC14A852-1FC3-D144-BFD0-5BABFAF21A5F}"/>
              </a:ext>
            </a:extLst>
          </p:cNvPr>
          <p:cNvSpPr txBox="1"/>
          <p:nvPr/>
        </p:nvSpPr>
        <p:spPr>
          <a:xfrm>
            <a:off x="3779912" y="6381328"/>
            <a:ext cx="4374916" cy="400110"/>
          </a:xfrm>
          <a:prstGeom prst="rect">
            <a:avLst/>
          </a:prstGeom>
          <a:noFill/>
        </p:spPr>
        <p:txBody>
          <a:bodyPr wrap="none" rtlCol="0">
            <a:spAutoFit/>
          </a:bodyPr>
          <a:lstStyle/>
          <a:p>
            <a:r>
              <a:rPr kumimoji="1" lang="ja-JP" altLang="en-US" sz="2000"/>
              <a:t>抽象構文木</a:t>
            </a:r>
            <a:r>
              <a:rPr kumimoji="1" lang="en-US" altLang="ja-JP" sz="2000"/>
              <a:t>(</a:t>
            </a:r>
            <a:r>
              <a:rPr kumimoji="1" lang="en-US" altLang="ja-JP" sz="2000">
                <a:solidFill>
                  <a:srgbClr val="FF0000"/>
                </a:solidFill>
              </a:rPr>
              <a:t>A</a:t>
            </a:r>
            <a:r>
              <a:rPr kumimoji="1" lang="en-US" altLang="ja-JP" sz="2000"/>
              <a:t>bstract </a:t>
            </a:r>
            <a:r>
              <a:rPr kumimoji="1" lang="en-US" altLang="ja-JP" sz="2000">
                <a:solidFill>
                  <a:srgbClr val="FF0000"/>
                </a:solidFill>
              </a:rPr>
              <a:t>S</a:t>
            </a:r>
            <a:r>
              <a:rPr kumimoji="1" lang="en-US" altLang="ja-JP" sz="2000"/>
              <a:t>yntax </a:t>
            </a:r>
            <a:r>
              <a:rPr kumimoji="1" lang="en-US" altLang="ja-JP" sz="2000">
                <a:solidFill>
                  <a:srgbClr val="FF0000"/>
                </a:solidFill>
              </a:rPr>
              <a:t>T</a:t>
            </a:r>
            <a:r>
              <a:rPr kumimoji="1" lang="en-US" altLang="ja-JP" sz="2000"/>
              <a:t>ree, AST) </a:t>
            </a:r>
            <a:endParaRPr kumimoji="1" lang="ja-JP" altLang="en-US" sz="2000"/>
          </a:p>
        </p:txBody>
      </p:sp>
    </p:spTree>
    <p:extLst>
      <p:ext uri="{BB962C8B-B14F-4D97-AF65-F5344CB8AC3E}">
        <p14:creationId xmlns:p14="http://schemas.microsoft.com/office/powerpoint/2010/main" val="2806422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D8A030F-34C1-124B-ADD2-C00A4248868D}"/>
              </a:ext>
            </a:extLst>
          </p:cNvPr>
          <p:cNvSpPr>
            <a:spLocks noGrp="1"/>
          </p:cNvSpPr>
          <p:nvPr>
            <p:ph type="body" sz="quarter" idx="10"/>
          </p:nvPr>
        </p:nvSpPr>
        <p:spPr/>
        <p:txBody>
          <a:bodyPr/>
          <a:lstStyle/>
          <a:p>
            <a:r>
              <a:rPr kumimoji="1" lang="ja-JP" altLang="en-US"/>
              <a:t>コンパイラのお仕事</a:t>
            </a:r>
          </a:p>
        </p:txBody>
      </p:sp>
      <p:sp>
        <p:nvSpPr>
          <p:cNvPr id="4" name="テキスト ボックス 3">
            <a:extLst>
              <a:ext uri="{FF2B5EF4-FFF2-40B4-BE49-F238E27FC236}">
                <a16:creationId xmlns:a16="http://schemas.microsoft.com/office/drawing/2014/main" id="{104E5F2C-A769-6D45-82A5-2795E1972596}"/>
              </a:ext>
            </a:extLst>
          </p:cNvPr>
          <p:cNvSpPr txBox="1"/>
          <p:nvPr/>
        </p:nvSpPr>
        <p:spPr>
          <a:xfrm>
            <a:off x="151674" y="1824504"/>
            <a:ext cx="1331640" cy="369332"/>
          </a:xfrm>
          <a:prstGeom prst="rect">
            <a:avLst/>
          </a:prstGeom>
          <a:noFill/>
        </p:spPr>
        <p:txBody>
          <a:bodyPr wrap="square" rtlCol="0">
            <a:spAutoFit/>
          </a:bodyPr>
          <a:lstStyle/>
          <a:p>
            <a:r>
              <a:rPr lang="ja-JP" altLang="en-US" dirty="0"/>
              <a:t>プログラム</a:t>
            </a:r>
            <a:endParaRPr kumimoji="1" lang="ja-JP" altLang="en-US" dirty="0"/>
          </a:p>
        </p:txBody>
      </p:sp>
      <p:sp>
        <p:nvSpPr>
          <p:cNvPr id="11" name="テキスト ボックス 10">
            <a:extLst>
              <a:ext uri="{FF2B5EF4-FFF2-40B4-BE49-F238E27FC236}">
                <a16:creationId xmlns:a16="http://schemas.microsoft.com/office/drawing/2014/main" id="{1D25D704-ACC5-B34A-BAC8-6AE70843A7FE}"/>
              </a:ext>
            </a:extLst>
          </p:cNvPr>
          <p:cNvSpPr txBox="1"/>
          <p:nvPr/>
        </p:nvSpPr>
        <p:spPr>
          <a:xfrm>
            <a:off x="2527938" y="1824504"/>
            <a:ext cx="1440160" cy="369332"/>
          </a:xfrm>
          <a:prstGeom prst="rect">
            <a:avLst/>
          </a:prstGeom>
          <a:noFill/>
        </p:spPr>
        <p:txBody>
          <a:bodyPr wrap="square" rtlCol="0">
            <a:spAutoFit/>
          </a:bodyPr>
          <a:lstStyle/>
          <a:p>
            <a:r>
              <a:rPr lang="ja-JP" altLang="en-US" dirty="0"/>
              <a:t>抽象構文木</a:t>
            </a:r>
            <a:endParaRPr kumimoji="1" lang="ja-JP" altLang="en-US" dirty="0"/>
          </a:p>
        </p:txBody>
      </p:sp>
      <p:sp>
        <p:nvSpPr>
          <p:cNvPr id="12" name="テキスト ボックス 11">
            <a:extLst>
              <a:ext uri="{FF2B5EF4-FFF2-40B4-BE49-F238E27FC236}">
                <a16:creationId xmlns:a16="http://schemas.microsoft.com/office/drawing/2014/main" id="{8466F23F-1181-5D4C-9748-1D9504EA6BC6}"/>
              </a:ext>
            </a:extLst>
          </p:cNvPr>
          <p:cNvSpPr txBox="1"/>
          <p:nvPr/>
        </p:nvSpPr>
        <p:spPr>
          <a:xfrm>
            <a:off x="2167898" y="2256552"/>
            <a:ext cx="2520280" cy="338554"/>
          </a:xfrm>
          <a:prstGeom prst="rect">
            <a:avLst/>
          </a:prstGeom>
          <a:noFill/>
        </p:spPr>
        <p:txBody>
          <a:bodyPr wrap="square" rtlCol="0">
            <a:spAutoFit/>
          </a:bodyPr>
          <a:lstStyle/>
          <a:p>
            <a:r>
              <a:rPr kumimoji="1" lang="en-US" altLang="ja-JP" sz="1600" dirty="0"/>
              <a:t>Abstract Syntax Tree, AST</a:t>
            </a:r>
            <a:endParaRPr kumimoji="1" lang="ja-JP" altLang="en-US" sz="1600" dirty="0"/>
          </a:p>
        </p:txBody>
      </p:sp>
      <p:sp>
        <p:nvSpPr>
          <p:cNvPr id="13" name="テキスト ボックス 12">
            <a:extLst>
              <a:ext uri="{FF2B5EF4-FFF2-40B4-BE49-F238E27FC236}">
                <a16:creationId xmlns:a16="http://schemas.microsoft.com/office/drawing/2014/main" id="{2266CAA6-2525-284C-9FC3-74E569B7BE06}"/>
              </a:ext>
            </a:extLst>
          </p:cNvPr>
          <p:cNvSpPr txBox="1"/>
          <p:nvPr/>
        </p:nvSpPr>
        <p:spPr>
          <a:xfrm>
            <a:off x="4760186" y="1824504"/>
            <a:ext cx="1872208" cy="369332"/>
          </a:xfrm>
          <a:prstGeom prst="rect">
            <a:avLst/>
          </a:prstGeom>
          <a:noFill/>
        </p:spPr>
        <p:txBody>
          <a:bodyPr wrap="square" rtlCol="0">
            <a:spAutoFit/>
          </a:bodyPr>
          <a:lstStyle/>
          <a:p>
            <a:r>
              <a:rPr kumimoji="1" lang="ja-JP" altLang="en-US" dirty="0"/>
              <a:t>アセンブリ言語</a:t>
            </a:r>
          </a:p>
        </p:txBody>
      </p:sp>
      <p:sp>
        <p:nvSpPr>
          <p:cNvPr id="15" name="テキスト ボックス 14">
            <a:extLst>
              <a:ext uri="{FF2B5EF4-FFF2-40B4-BE49-F238E27FC236}">
                <a16:creationId xmlns:a16="http://schemas.microsoft.com/office/drawing/2014/main" id="{3B31F45C-840C-B441-8821-FA791089231D}"/>
              </a:ext>
            </a:extLst>
          </p:cNvPr>
          <p:cNvSpPr txBox="1"/>
          <p:nvPr/>
        </p:nvSpPr>
        <p:spPr>
          <a:xfrm>
            <a:off x="4760186" y="2256552"/>
            <a:ext cx="1800200" cy="338554"/>
          </a:xfrm>
          <a:prstGeom prst="rect">
            <a:avLst/>
          </a:prstGeom>
          <a:noFill/>
        </p:spPr>
        <p:txBody>
          <a:bodyPr wrap="square" rtlCol="0">
            <a:spAutoFit/>
          </a:bodyPr>
          <a:lstStyle/>
          <a:p>
            <a:pPr algn="ctr"/>
            <a:r>
              <a:rPr lang="en-US" altLang="ja-JP" sz="1600" dirty="0"/>
              <a:t>Assembly Language</a:t>
            </a:r>
            <a:endParaRPr kumimoji="1" lang="ja-JP" altLang="en-US" sz="1600" dirty="0"/>
          </a:p>
        </p:txBody>
      </p:sp>
      <p:sp>
        <p:nvSpPr>
          <p:cNvPr id="16" name="テキスト ボックス 15">
            <a:extLst>
              <a:ext uri="{FF2B5EF4-FFF2-40B4-BE49-F238E27FC236}">
                <a16:creationId xmlns:a16="http://schemas.microsoft.com/office/drawing/2014/main" id="{C2F24A58-F4AE-B54F-8576-01E39A07C452}"/>
              </a:ext>
            </a:extLst>
          </p:cNvPr>
          <p:cNvSpPr txBox="1"/>
          <p:nvPr/>
        </p:nvSpPr>
        <p:spPr>
          <a:xfrm>
            <a:off x="7352474" y="1824504"/>
            <a:ext cx="1008112" cy="369332"/>
          </a:xfrm>
          <a:prstGeom prst="rect">
            <a:avLst/>
          </a:prstGeom>
          <a:noFill/>
        </p:spPr>
        <p:txBody>
          <a:bodyPr wrap="square" rtlCol="0">
            <a:spAutoFit/>
          </a:bodyPr>
          <a:lstStyle/>
          <a:p>
            <a:r>
              <a:rPr kumimoji="1" lang="ja-JP" altLang="en-US" dirty="0"/>
              <a:t>機械語</a:t>
            </a:r>
          </a:p>
        </p:txBody>
      </p:sp>
      <p:sp>
        <p:nvSpPr>
          <p:cNvPr id="17" name="テキスト ボックス 16">
            <a:extLst>
              <a:ext uri="{FF2B5EF4-FFF2-40B4-BE49-F238E27FC236}">
                <a16:creationId xmlns:a16="http://schemas.microsoft.com/office/drawing/2014/main" id="{5D1985C2-07ED-F84E-B35B-141000AE622F}"/>
              </a:ext>
            </a:extLst>
          </p:cNvPr>
          <p:cNvSpPr txBox="1"/>
          <p:nvPr/>
        </p:nvSpPr>
        <p:spPr>
          <a:xfrm>
            <a:off x="6848418" y="2184544"/>
            <a:ext cx="1763688" cy="338554"/>
          </a:xfrm>
          <a:prstGeom prst="rect">
            <a:avLst/>
          </a:prstGeom>
          <a:noFill/>
        </p:spPr>
        <p:txBody>
          <a:bodyPr wrap="square" rtlCol="0">
            <a:spAutoFit/>
          </a:bodyPr>
          <a:lstStyle/>
          <a:p>
            <a:pPr algn="ctr"/>
            <a:r>
              <a:rPr lang="en-US" altLang="ja-JP" sz="1600" dirty="0"/>
              <a:t>Machine Language</a:t>
            </a:r>
            <a:endParaRPr kumimoji="1" lang="ja-JP" altLang="en-US" sz="1600" dirty="0"/>
          </a:p>
        </p:txBody>
      </p:sp>
      <p:sp>
        <p:nvSpPr>
          <p:cNvPr id="18" name="下矢印 17">
            <a:extLst>
              <a:ext uri="{FF2B5EF4-FFF2-40B4-BE49-F238E27FC236}">
                <a16:creationId xmlns:a16="http://schemas.microsoft.com/office/drawing/2014/main" id="{9226D5F6-D1FE-1D46-9C84-6E57851EFAEC}"/>
              </a:ext>
            </a:extLst>
          </p:cNvPr>
          <p:cNvSpPr/>
          <p:nvPr/>
        </p:nvSpPr>
        <p:spPr>
          <a:xfrm rot="16200000">
            <a:off x="1703156" y="3153341"/>
            <a:ext cx="432440" cy="367053"/>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下矢印 18">
            <a:extLst>
              <a:ext uri="{FF2B5EF4-FFF2-40B4-BE49-F238E27FC236}">
                <a16:creationId xmlns:a16="http://schemas.microsoft.com/office/drawing/2014/main" id="{294A4107-4881-1845-B571-BA77DBCAC9DA}"/>
              </a:ext>
            </a:extLst>
          </p:cNvPr>
          <p:cNvSpPr/>
          <p:nvPr/>
        </p:nvSpPr>
        <p:spPr>
          <a:xfrm rot="16200000">
            <a:off x="4223437" y="3153341"/>
            <a:ext cx="432440" cy="367053"/>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下矢印 19">
            <a:extLst>
              <a:ext uri="{FF2B5EF4-FFF2-40B4-BE49-F238E27FC236}">
                <a16:creationId xmlns:a16="http://schemas.microsoft.com/office/drawing/2014/main" id="{6A5CAE77-0E0D-E04D-8533-D08CDC7E2131}"/>
              </a:ext>
            </a:extLst>
          </p:cNvPr>
          <p:cNvSpPr/>
          <p:nvPr/>
        </p:nvSpPr>
        <p:spPr>
          <a:xfrm rot="16200000">
            <a:off x="6599701" y="3153341"/>
            <a:ext cx="432440" cy="367053"/>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21" name="図 20">
            <a:extLst>
              <a:ext uri="{FF2B5EF4-FFF2-40B4-BE49-F238E27FC236}">
                <a16:creationId xmlns:a16="http://schemas.microsoft.com/office/drawing/2014/main" id="{AB84962C-DF7E-9B47-85B1-8CD7069DB22D}"/>
              </a:ext>
            </a:extLst>
          </p:cNvPr>
          <p:cNvPicPr>
            <a:picLocks noChangeAspect="1"/>
          </p:cNvPicPr>
          <p:nvPr/>
        </p:nvPicPr>
        <p:blipFill>
          <a:blip r:embed="rId2"/>
          <a:stretch>
            <a:fillRect/>
          </a:stretch>
        </p:blipFill>
        <p:spPr>
          <a:xfrm>
            <a:off x="223682" y="4776832"/>
            <a:ext cx="1152128" cy="1152128"/>
          </a:xfrm>
          <a:prstGeom prst="rect">
            <a:avLst/>
          </a:prstGeom>
        </p:spPr>
      </p:pic>
      <p:sp>
        <p:nvSpPr>
          <p:cNvPr id="22" name="テキスト ボックス 21">
            <a:extLst>
              <a:ext uri="{FF2B5EF4-FFF2-40B4-BE49-F238E27FC236}">
                <a16:creationId xmlns:a16="http://schemas.microsoft.com/office/drawing/2014/main" id="{D4EB723D-C497-6D4A-B454-8C4924E1CD7A}"/>
              </a:ext>
            </a:extLst>
          </p:cNvPr>
          <p:cNvSpPr txBox="1"/>
          <p:nvPr/>
        </p:nvSpPr>
        <p:spPr>
          <a:xfrm>
            <a:off x="7658" y="4323576"/>
            <a:ext cx="1569660" cy="369332"/>
          </a:xfrm>
          <a:prstGeom prst="rect">
            <a:avLst/>
          </a:prstGeom>
          <a:noFill/>
        </p:spPr>
        <p:txBody>
          <a:bodyPr wrap="none" rtlCol="0">
            <a:spAutoFit/>
          </a:bodyPr>
          <a:lstStyle/>
          <a:p>
            <a:r>
              <a:rPr kumimoji="1" lang="ja-JP" altLang="en-US"/>
              <a:t>人間が読める</a:t>
            </a:r>
          </a:p>
        </p:txBody>
      </p:sp>
      <p:pic>
        <p:nvPicPr>
          <p:cNvPr id="23" name="図 22">
            <a:extLst>
              <a:ext uri="{FF2B5EF4-FFF2-40B4-BE49-F238E27FC236}">
                <a16:creationId xmlns:a16="http://schemas.microsoft.com/office/drawing/2014/main" id="{2AC0A39D-2B42-614D-9498-231F91322D03}"/>
              </a:ext>
            </a:extLst>
          </p:cNvPr>
          <p:cNvPicPr>
            <a:picLocks noChangeAspect="1"/>
          </p:cNvPicPr>
          <p:nvPr/>
        </p:nvPicPr>
        <p:blipFill>
          <a:blip r:embed="rId3"/>
          <a:stretch>
            <a:fillRect/>
          </a:stretch>
        </p:blipFill>
        <p:spPr>
          <a:xfrm>
            <a:off x="7424482" y="4704824"/>
            <a:ext cx="938221" cy="1149780"/>
          </a:xfrm>
          <a:prstGeom prst="rect">
            <a:avLst/>
          </a:prstGeom>
        </p:spPr>
      </p:pic>
      <p:sp>
        <p:nvSpPr>
          <p:cNvPr id="24" name="テキスト ボックス 23">
            <a:extLst>
              <a:ext uri="{FF2B5EF4-FFF2-40B4-BE49-F238E27FC236}">
                <a16:creationId xmlns:a16="http://schemas.microsoft.com/office/drawing/2014/main" id="{3D423F86-08A2-B348-BB0C-F850B3D08955}"/>
              </a:ext>
            </a:extLst>
          </p:cNvPr>
          <p:cNvSpPr txBox="1"/>
          <p:nvPr/>
        </p:nvSpPr>
        <p:spPr>
          <a:xfrm>
            <a:off x="7064442" y="4323576"/>
            <a:ext cx="1800493" cy="369332"/>
          </a:xfrm>
          <a:prstGeom prst="rect">
            <a:avLst/>
          </a:prstGeom>
          <a:noFill/>
        </p:spPr>
        <p:txBody>
          <a:bodyPr wrap="none" rtlCol="0">
            <a:spAutoFit/>
          </a:bodyPr>
          <a:lstStyle/>
          <a:p>
            <a:r>
              <a:rPr kumimoji="1" lang="ja-JP" altLang="en-US"/>
              <a:t>計算機が読める</a:t>
            </a:r>
          </a:p>
        </p:txBody>
      </p:sp>
      <p:pic>
        <p:nvPicPr>
          <p:cNvPr id="25" name="図 24">
            <a:extLst>
              <a:ext uri="{FF2B5EF4-FFF2-40B4-BE49-F238E27FC236}">
                <a16:creationId xmlns:a16="http://schemas.microsoft.com/office/drawing/2014/main" id="{F54E5790-445B-3445-B2D9-14340438E539}"/>
              </a:ext>
            </a:extLst>
          </p:cNvPr>
          <p:cNvPicPr>
            <a:picLocks noChangeAspect="1"/>
          </p:cNvPicPr>
          <p:nvPr/>
        </p:nvPicPr>
        <p:blipFill>
          <a:blip r:embed="rId4"/>
          <a:stretch>
            <a:fillRect/>
          </a:stretch>
        </p:blipFill>
        <p:spPr>
          <a:xfrm>
            <a:off x="3639426" y="4797152"/>
            <a:ext cx="1224136" cy="1224136"/>
          </a:xfrm>
          <a:prstGeom prst="rect">
            <a:avLst/>
          </a:prstGeom>
        </p:spPr>
      </p:pic>
      <p:sp>
        <p:nvSpPr>
          <p:cNvPr id="26" name="テキスト ボックス 25">
            <a:extLst>
              <a:ext uri="{FF2B5EF4-FFF2-40B4-BE49-F238E27FC236}">
                <a16:creationId xmlns:a16="http://schemas.microsoft.com/office/drawing/2014/main" id="{25B9CDC4-FE8E-A144-B213-D1F05B2D1B5A}"/>
              </a:ext>
            </a:extLst>
          </p:cNvPr>
          <p:cNvSpPr txBox="1"/>
          <p:nvPr/>
        </p:nvSpPr>
        <p:spPr>
          <a:xfrm>
            <a:off x="3579354" y="4323576"/>
            <a:ext cx="1338828" cy="369332"/>
          </a:xfrm>
          <a:prstGeom prst="rect">
            <a:avLst/>
          </a:prstGeom>
          <a:noFill/>
        </p:spPr>
        <p:txBody>
          <a:bodyPr wrap="none" rtlCol="0">
            <a:spAutoFit/>
          </a:bodyPr>
          <a:lstStyle/>
          <a:p>
            <a:pPr algn="ctr"/>
            <a:r>
              <a:rPr kumimoji="1" lang="ja-JP" altLang="en-US"/>
              <a:t>コンパイラ</a:t>
            </a:r>
            <a:endParaRPr kumimoji="1" lang="en-US" altLang="ja-JP"/>
          </a:p>
        </p:txBody>
      </p:sp>
      <p:grpSp>
        <p:nvGrpSpPr>
          <p:cNvPr id="27" name="グループ化 26">
            <a:extLst>
              <a:ext uri="{FF2B5EF4-FFF2-40B4-BE49-F238E27FC236}">
                <a16:creationId xmlns:a16="http://schemas.microsoft.com/office/drawing/2014/main" id="{649D84E7-83F4-5149-AAEF-53CB4A079387}"/>
              </a:ext>
            </a:extLst>
          </p:cNvPr>
          <p:cNvGrpSpPr/>
          <p:nvPr/>
        </p:nvGrpSpPr>
        <p:grpSpPr>
          <a:xfrm>
            <a:off x="7208458" y="3192656"/>
            <a:ext cx="1296144" cy="434281"/>
            <a:chOff x="6012160" y="4945846"/>
            <a:chExt cx="1296144" cy="434281"/>
          </a:xfrm>
        </p:grpSpPr>
        <p:sp>
          <p:nvSpPr>
            <p:cNvPr id="28" name="正方形/長方形 27">
              <a:extLst>
                <a:ext uri="{FF2B5EF4-FFF2-40B4-BE49-F238E27FC236}">
                  <a16:creationId xmlns:a16="http://schemas.microsoft.com/office/drawing/2014/main" id="{37155C0F-57EF-3445-B572-6B3EDEB7B49A}"/>
                </a:ext>
              </a:extLst>
            </p:cNvPr>
            <p:cNvSpPr/>
            <p:nvPr/>
          </p:nvSpPr>
          <p:spPr>
            <a:xfrm>
              <a:off x="6012160" y="4945846"/>
              <a:ext cx="432048" cy="43428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000"/>
            </a:p>
          </p:txBody>
        </p:sp>
        <p:sp>
          <p:nvSpPr>
            <p:cNvPr id="29" name="テキスト ボックス 28">
              <a:extLst>
                <a:ext uri="{FF2B5EF4-FFF2-40B4-BE49-F238E27FC236}">
                  <a16:creationId xmlns:a16="http://schemas.microsoft.com/office/drawing/2014/main" id="{38FD7AE6-3C4A-7749-85D5-CC7016418CDD}"/>
                </a:ext>
              </a:extLst>
            </p:cNvPr>
            <p:cNvSpPr txBox="1"/>
            <p:nvPr/>
          </p:nvSpPr>
          <p:spPr>
            <a:xfrm>
              <a:off x="6014042" y="5003884"/>
              <a:ext cx="430166" cy="369332"/>
            </a:xfrm>
            <a:prstGeom prst="rect">
              <a:avLst/>
            </a:prstGeom>
            <a:noFill/>
          </p:spPr>
          <p:txBody>
            <a:bodyPr wrap="square" rtlCol="0">
              <a:spAutoFit/>
            </a:bodyPr>
            <a:lstStyle/>
            <a:p>
              <a:pPr algn="ctr"/>
              <a:r>
                <a:rPr kumimoji="1" lang="en-US" altLang="ja-JP" dirty="0"/>
                <a:t>0</a:t>
              </a:r>
              <a:endParaRPr kumimoji="1" lang="ja-JP" altLang="en-US" dirty="0"/>
            </a:p>
          </p:txBody>
        </p:sp>
        <p:sp>
          <p:nvSpPr>
            <p:cNvPr id="30" name="正方形/長方形 29">
              <a:extLst>
                <a:ext uri="{FF2B5EF4-FFF2-40B4-BE49-F238E27FC236}">
                  <a16:creationId xmlns:a16="http://schemas.microsoft.com/office/drawing/2014/main" id="{7E36B1B6-802C-D641-A11A-386D2C68B318}"/>
                </a:ext>
              </a:extLst>
            </p:cNvPr>
            <p:cNvSpPr/>
            <p:nvPr/>
          </p:nvSpPr>
          <p:spPr>
            <a:xfrm>
              <a:off x="6444208" y="4945846"/>
              <a:ext cx="864096" cy="43428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000"/>
            </a:p>
          </p:txBody>
        </p:sp>
        <p:sp>
          <p:nvSpPr>
            <p:cNvPr id="31" name="テキスト ボックス 30">
              <a:extLst>
                <a:ext uri="{FF2B5EF4-FFF2-40B4-BE49-F238E27FC236}">
                  <a16:creationId xmlns:a16="http://schemas.microsoft.com/office/drawing/2014/main" id="{A7E587E3-FF43-D740-8C2C-1BEE754D8D34}"/>
                </a:ext>
              </a:extLst>
            </p:cNvPr>
            <p:cNvSpPr txBox="1"/>
            <p:nvPr/>
          </p:nvSpPr>
          <p:spPr>
            <a:xfrm>
              <a:off x="6444208" y="4996568"/>
              <a:ext cx="432048" cy="369332"/>
            </a:xfrm>
            <a:prstGeom prst="rect">
              <a:avLst/>
            </a:prstGeom>
            <a:noFill/>
          </p:spPr>
          <p:txBody>
            <a:bodyPr wrap="square" rtlCol="0">
              <a:spAutoFit/>
            </a:bodyPr>
            <a:lstStyle/>
            <a:p>
              <a:pPr algn="ctr"/>
              <a:r>
                <a:rPr kumimoji="1" lang="en-US" altLang="ja-JP" dirty="0"/>
                <a:t>3</a:t>
              </a:r>
              <a:endParaRPr kumimoji="1" lang="ja-JP" altLang="en-US" dirty="0"/>
            </a:p>
          </p:txBody>
        </p:sp>
        <p:sp>
          <p:nvSpPr>
            <p:cNvPr id="32" name="テキスト ボックス 31">
              <a:extLst>
                <a:ext uri="{FF2B5EF4-FFF2-40B4-BE49-F238E27FC236}">
                  <a16:creationId xmlns:a16="http://schemas.microsoft.com/office/drawing/2014/main" id="{3BF01795-F941-EE43-8742-8820139BB56F}"/>
                </a:ext>
              </a:extLst>
            </p:cNvPr>
            <p:cNvSpPr txBox="1"/>
            <p:nvPr/>
          </p:nvSpPr>
          <p:spPr>
            <a:xfrm>
              <a:off x="6876256" y="5003884"/>
              <a:ext cx="432048" cy="369332"/>
            </a:xfrm>
            <a:prstGeom prst="rect">
              <a:avLst/>
            </a:prstGeom>
            <a:noFill/>
          </p:spPr>
          <p:txBody>
            <a:bodyPr wrap="square" rtlCol="0">
              <a:spAutoFit/>
            </a:bodyPr>
            <a:lstStyle/>
            <a:p>
              <a:pPr algn="ctr"/>
              <a:r>
                <a:rPr kumimoji="1" lang="en-US" altLang="ja-JP" dirty="0"/>
                <a:t>4</a:t>
              </a:r>
              <a:endParaRPr kumimoji="1" lang="ja-JP" altLang="en-US" dirty="0"/>
            </a:p>
          </p:txBody>
        </p:sp>
      </p:grpSp>
      <p:sp>
        <p:nvSpPr>
          <p:cNvPr id="33" name="テキスト ボックス 32">
            <a:extLst>
              <a:ext uri="{FF2B5EF4-FFF2-40B4-BE49-F238E27FC236}">
                <a16:creationId xmlns:a16="http://schemas.microsoft.com/office/drawing/2014/main" id="{7346C43F-EC6F-6E4E-86C6-09E3297B0598}"/>
              </a:ext>
            </a:extLst>
          </p:cNvPr>
          <p:cNvSpPr txBox="1"/>
          <p:nvPr/>
        </p:nvSpPr>
        <p:spPr>
          <a:xfrm>
            <a:off x="6982854" y="2616592"/>
            <a:ext cx="883255" cy="369332"/>
          </a:xfrm>
          <a:prstGeom prst="rect">
            <a:avLst/>
          </a:prstGeom>
          <a:noFill/>
        </p:spPr>
        <p:txBody>
          <a:bodyPr wrap="none" rtlCol="0">
            <a:spAutoFit/>
          </a:bodyPr>
          <a:lstStyle/>
          <a:p>
            <a:r>
              <a:rPr kumimoji="1" lang="en-US" altLang="ja-JP" dirty="0"/>
              <a:t>opcode</a:t>
            </a:r>
            <a:endParaRPr kumimoji="1" lang="ja-JP" altLang="en-US" dirty="0"/>
          </a:p>
        </p:txBody>
      </p:sp>
      <p:sp>
        <p:nvSpPr>
          <p:cNvPr id="34" name="テキスト ボックス 33">
            <a:extLst>
              <a:ext uri="{FF2B5EF4-FFF2-40B4-BE49-F238E27FC236}">
                <a16:creationId xmlns:a16="http://schemas.microsoft.com/office/drawing/2014/main" id="{910FC843-B121-C142-AACB-2DBB4497D847}"/>
              </a:ext>
            </a:extLst>
          </p:cNvPr>
          <p:cNvSpPr txBox="1"/>
          <p:nvPr/>
        </p:nvSpPr>
        <p:spPr>
          <a:xfrm>
            <a:off x="7588818" y="3881368"/>
            <a:ext cx="973408" cy="369332"/>
          </a:xfrm>
          <a:prstGeom prst="rect">
            <a:avLst/>
          </a:prstGeom>
          <a:noFill/>
        </p:spPr>
        <p:txBody>
          <a:bodyPr wrap="none" rtlCol="0">
            <a:spAutoFit/>
          </a:bodyPr>
          <a:lstStyle/>
          <a:p>
            <a:r>
              <a:rPr kumimoji="1" lang="en-US" altLang="ja-JP"/>
              <a:t>operand</a:t>
            </a:r>
            <a:endParaRPr kumimoji="1" lang="ja-JP" altLang="en-US" dirty="0"/>
          </a:p>
        </p:txBody>
      </p:sp>
      <p:cxnSp>
        <p:nvCxnSpPr>
          <p:cNvPr id="35" name="直線矢印コネクタ 34">
            <a:extLst>
              <a:ext uri="{FF2B5EF4-FFF2-40B4-BE49-F238E27FC236}">
                <a16:creationId xmlns:a16="http://schemas.microsoft.com/office/drawing/2014/main" id="{8C1269A1-0572-2E4A-884B-E2C51EDF47F7}"/>
              </a:ext>
            </a:extLst>
          </p:cNvPr>
          <p:cNvCxnSpPr>
            <a:stCxn id="33" idx="2"/>
            <a:endCxn id="28" idx="0"/>
          </p:cNvCxnSpPr>
          <p:nvPr/>
        </p:nvCxnSpPr>
        <p:spPr>
          <a:xfrm>
            <a:off x="7424482" y="2985924"/>
            <a:ext cx="0" cy="2067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F4F41A43-C09E-2042-9843-F0472C20E88E}"/>
              </a:ext>
            </a:extLst>
          </p:cNvPr>
          <p:cNvCxnSpPr>
            <a:cxnSpLocks/>
            <a:stCxn id="34" idx="0"/>
          </p:cNvCxnSpPr>
          <p:nvPr/>
        </p:nvCxnSpPr>
        <p:spPr>
          <a:xfrm flipV="1">
            <a:off x="8075522" y="3626336"/>
            <a:ext cx="0" cy="2550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角丸四角形 36">
            <a:extLst>
              <a:ext uri="{FF2B5EF4-FFF2-40B4-BE49-F238E27FC236}">
                <a16:creationId xmlns:a16="http://schemas.microsoft.com/office/drawing/2014/main" id="{EA0F5EF5-B7B3-C64A-829D-B575F5D831D7}"/>
              </a:ext>
            </a:extLst>
          </p:cNvPr>
          <p:cNvSpPr/>
          <p:nvPr/>
        </p:nvSpPr>
        <p:spPr>
          <a:xfrm>
            <a:off x="2195426" y="1716256"/>
            <a:ext cx="4368800" cy="2570480"/>
          </a:xfrm>
          <a:prstGeom prst="roundRect">
            <a:avLst>
              <a:gd name="adj" fmla="val 10629"/>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DB748D75-149B-1C49-BD53-6F60FB35A4A9}"/>
              </a:ext>
            </a:extLst>
          </p:cNvPr>
          <p:cNvSpPr txBox="1"/>
          <p:nvPr/>
        </p:nvSpPr>
        <p:spPr>
          <a:xfrm>
            <a:off x="5009746" y="4896336"/>
            <a:ext cx="800219" cy="830997"/>
          </a:xfrm>
          <a:prstGeom prst="rect">
            <a:avLst/>
          </a:prstGeom>
          <a:noFill/>
        </p:spPr>
        <p:txBody>
          <a:bodyPr wrap="none" rtlCol="0">
            <a:spAutoFit/>
          </a:bodyPr>
          <a:lstStyle/>
          <a:p>
            <a:r>
              <a:rPr kumimoji="1" lang="ja-JP" altLang="en-US" sz="1200"/>
              <a:t>字句解析</a:t>
            </a:r>
            <a:endParaRPr kumimoji="1" lang="en-US" altLang="ja-JP" sz="1200"/>
          </a:p>
          <a:p>
            <a:r>
              <a:rPr lang="ja-JP" altLang="en-US" sz="1200"/>
              <a:t>構文解析</a:t>
            </a:r>
            <a:endParaRPr lang="en-US" altLang="ja-JP" sz="1200"/>
          </a:p>
          <a:p>
            <a:r>
              <a:rPr kumimoji="1" lang="ja-JP" altLang="en-US" sz="1200"/>
              <a:t>意味解析</a:t>
            </a:r>
            <a:endParaRPr kumimoji="1" lang="en-US" altLang="ja-JP" sz="1200"/>
          </a:p>
          <a:p>
            <a:r>
              <a:rPr lang="en-US" altLang="ja-JP" sz="1200"/>
              <a:t>etc. </a:t>
            </a:r>
          </a:p>
        </p:txBody>
      </p:sp>
      <p:sp>
        <p:nvSpPr>
          <p:cNvPr id="39" name="テキスト ボックス 38">
            <a:extLst>
              <a:ext uri="{FF2B5EF4-FFF2-40B4-BE49-F238E27FC236}">
                <a16:creationId xmlns:a16="http://schemas.microsoft.com/office/drawing/2014/main" id="{9F52A58C-31CB-2349-A0E3-337BA266E2C0}"/>
              </a:ext>
            </a:extLst>
          </p:cNvPr>
          <p:cNvSpPr txBox="1"/>
          <p:nvPr/>
        </p:nvSpPr>
        <p:spPr>
          <a:xfrm>
            <a:off x="107504" y="2924944"/>
            <a:ext cx="1499128" cy="646331"/>
          </a:xfrm>
          <a:prstGeom prst="rect">
            <a:avLst/>
          </a:prstGeom>
          <a:noFill/>
        </p:spPr>
        <p:txBody>
          <a:bodyPr wrap="none" rtlCol="0">
            <a:spAutoFit/>
          </a:bodyPr>
          <a:lstStyle/>
          <a:p>
            <a:r>
              <a:rPr kumimoji="1" lang="en-US" altLang="ja-JP" sz="3600"/>
              <a:t>"3 + 4"</a:t>
            </a:r>
            <a:endParaRPr kumimoji="1" lang="ja-JP" altLang="en-US" sz="3600"/>
          </a:p>
        </p:txBody>
      </p:sp>
      <p:sp>
        <p:nvSpPr>
          <p:cNvPr id="40" name="円/楕円 39">
            <a:extLst>
              <a:ext uri="{FF2B5EF4-FFF2-40B4-BE49-F238E27FC236}">
                <a16:creationId xmlns:a16="http://schemas.microsoft.com/office/drawing/2014/main" id="{4FC70323-BC45-0A49-8B42-035B8DF50C1C}"/>
              </a:ext>
            </a:extLst>
          </p:cNvPr>
          <p:cNvSpPr/>
          <p:nvPr/>
        </p:nvSpPr>
        <p:spPr>
          <a:xfrm>
            <a:off x="2339752" y="3501008"/>
            <a:ext cx="576064"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a:solidFill>
                  <a:schemeClr val="tx1"/>
                </a:solidFill>
              </a:rPr>
              <a:t>3</a:t>
            </a:r>
          </a:p>
        </p:txBody>
      </p:sp>
      <p:sp>
        <p:nvSpPr>
          <p:cNvPr id="41" name="円/楕円 40">
            <a:extLst>
              <a:ext uri="{FF2B5EF4-FFF2-40B4-BE49-F238E27FC236}">
                <a16:creationId xmlns:a16="http://schemas.microsoft.com/office/drawing/2014/main" id="{34DC612D-46EE-2B43-A5A7-2CDFCCE084F0}"/>
              </a:ext>
            </a:extLst>
          </p:cNvPr>
          <p:cNvSpPr/>
          <p:nvPr/>
        </p:nvSpPr>
        <p:spPr>
          <a:xfrm>
            <a:off x="2987824" y="2780928"/>
            <a:ext cx="576064"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a:solidFill>
                  <a:schemeClr val="tx1"/>
                </a:solidFill>
              </a:rPr>
              <a:t>+</a:t>
            </a:r>
          </a:p>
        </p:txBody>
      </p:sp>
      <p:sp>
        <p:nvSpPr>
          <p:cNvPr id="42" name="円/楕円 41">
            <a:extLst>
              <a:ext uri="{FF2B5EF4-FFF2-40B4-BE49-F238E27FC236}">
                <a16:creationId xmlns:a16="http://schemas.microsoft.com/office/drawing/2014/main" id="{1A8D8B5F-9B36-7046-8508-6D844E3390D6}"/>
              </a:ext>
            </a:extLst>
          </p:cNvPr>
          <p:cNvSpPr/>
          <p:nvPr/>
        </p:nvSpPr>
        <p:spPr>
          <a:xfrm>
            <a:off x="3707904" y="3501008"/>
            <a:ext cx="576064"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a:solidFill>
                  <a:schemeClr val="tx1"/>
                </a:solidFill>
              </a:rPr>
              <a:t>4</a:t>
            </a:r>
          </a:p>
        </p:txBody>
      </p:sp>
      <p:cxnSp>
        <p:nvCxnSpPr>
          <p:cNvPr id="43" name="直線コネクタ 42">
            <a:extLst>
              <a:ext uri="{FF2B5EF4-FFF2-40B4-BE49-F238E27FC236}">
                <a16:creationId xmlns:a16="http://schemas.microsoft.com/office/drawing/2014/main" id="{F225A262-7DE4-D044-997D-E2FDC116BC12}"/>
              </a:ext>
            </a:extLst>
          </p:cNvPr>
          <p:cNvCxnSpPr>
            <a:cxnSpLocks/>
            <a:stCxn id="41" idx="3"/>
            <a:endCxn id="40" idx="7"/>
          </p:cNvCxnSpPr>
          <p:nvPr/>
        </p:nvCxnSpPr>
        <p:spPr>
          <a:xfrm flipH="1">
            <a:off x="2831453" y="3272629"/>
            <a:ext cx="240734" cy="312742"/>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F29D68A3-F8B3-9143-B8DA-7123B21A8CA0}"/>
              </a:ext>
            </a:extLst>
          </p:cNvPr>
          <p:cNvCxnSpPr>
            <a:stCxn id="41" idx="5"/>
            <a:endCxn id="42" idx="1"/>
          </p:cNvCxnSpPr>
          <p:nvPr/>
        </p:nvCxnSpPr>
        <p:spPr>
          <a:xfrm>
            <a:off x="3479525" y="3272629"/>
            <a:ext cx="312742" cy="312742"/>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E35C33D9-968D-FA42-8AE6-3C5CBA3DD11C}"/>
              </a:ext>
            </a:extLst>
          </p:cNvPr>
          <p:cNvSpPr txBox="1"/>
          <p:nvPr/>
        </p:nvSpPr>
        <p:spPr>
          <a:xfrm>
            <a:off x="4788024" y="3068960"/>
            <a:ext cx="1688283" cy="584775"/>
          </a:xfrm>
          <a:prstGeom prst="rect">
            <a:avLst/>
          </a:prstGeom>
          <a:noFill/>
        </p:spPr>
        <p:txBody>
          <a:bodyPr wrap="none" rtlCol="0">
            <a:spAutoFit/>
          </a:bodyPr>
          <a:lstStyle/>
          <a:p>
            <a:r>
              <a:rPr kumimoji="1" lang="en-US" altLang="ja-JP" sz="3200">
                <a:solidFill>
                  <a:srgbClr val="011893"/>
                </a:solidFill>
              </a:rPr>
              <a:t>ADD 3,4</a:t>
            </a:r>
            <a:endParaRPr kumimoji="1" lang="ja-JP" altLang="en-US" sz="3200">
              <a:solidFill>
                <a:srgbClr val="011893"/>
              </a:solidFill>
            </a:endParaRPr>
          </a:p>
        </p:txBody>
      </p:sp>
    </p:spTree>
    <p:extLst>
      <p:ext uri="{BB962C8B-B14F-4D97-AF65-F5344CB8AC3E}">
        <p14:creationId xmlns:p14="http://schemas.microsoft.com/office/powerpoint/2010/main" val="1375182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CF556F7-A53A-084A-A86E-432EAA88DBA5}"/>
              </a:ext>
            </a:extLst>
          </p:cNvPr>
          <p:cNvSpPr>
            <a:spLocks noGrp="1"/>
          </p:cNvSpPr>
          <p:nvPr>
            <p:ph type="body" sz="quarter" idx="10"/>
          </p:nvPr>
        </p:nvSpPr>
        <p:spPr/>
        <p:txBody>
          <a:bodyPr/>
          <a:lstStyle/>
          <a:p>
            <a:r>
              <a:rPr lang="ja-JP" altLang="en-US" dirty="0"/>
              <a:t>前回の解説：</a:t>
            </a:r>
            <a:r>
              <a:rPr lang="en-US" altLang="ja-JP" dirty="0"/>
              <a:t>uint8</a:t>
            </a:r>
            <a:r>
              <a:rPr lang="ja-JP" altLang="en-US" dirty="0"/>
              <a:t>について</a:t>
            </a:r>
            <a:endParaRPr lang="en-US" altLang="ja-JP" dirty="0"/>
          </a:p>
        </p:txBody>
      </p:sp>
      <p:sp>
        <p:nvSpPr>
          <p:cNvPr id="3" name="テキスト ボックス 2">
            <a:extLst>
              <a:ext uri="{FF2B5EF4-FFF2-40B4-BE49-F238E27FC236}">
                <a16:creationId xmlns:a16="http://schemas.microsoft.com/office/drawing/2014/main" id="{75A8A957-2BCB-6240-96E7-41F75DB04302}"/>
              </a:ext>
            </a:extLst>
          </p:cNvPr>
          <p:cNvSpPr txBox="1"/>
          <p:nvPr/>
        </p:nvSpPr>
        <p:spPr>
          <a:xfrm>
            <a:off x="251520" y="4653136"/>
            <a:ext cx="1342034" cy="769441"/>
          </a:xfrm>
          <a:prstGeom prst="rect">
            <a:avLst/>
          </a:prstGeom>
          <a:noFill/>
        </p:spPr>
        <p:txBody>
          <a:bodyPr wrap="none" rtlCol="0">
            <a:spAutoFit/>
          </a:bodyPr>
          <a:lstStyle/>
          <a:p>
            <a:r>
              <a:rPr kumimoji="1" lang="en-US" altLang="ja-JP" sz="4400"/>
              <a:t>uint8</a:t>
            </a:r>
            <a:endParaRPr kumimoji="1" lang="ja-JP" altLang="en-US" sz="4400"/>
          </a:p>
        </p:txBody>
      </p:sp>
      <p:sp>
        <p:nvSpPr>
          <p:cNvPr id="4" name="テキスト ボックス 3">
            <a:extLst>
              <a:ext uri="{FF2B5EF4-FFF2-40B4-BE49-F238E27FC236}">
                <a16:creationId xmlns:a16="http://schemas.microsoft.com/office/drawing/2014/main" id="{61607DA3-6FAA-AE4F-BE17-5A4DA7AB2058}"/>
              </a:ext>
            </a:extLst>
          </p:cNvPr>
          <p:cNvSpPr txBox="1"/>
          <p:nvPr/>
        </p:nvSpPr>
        <p:spPr>
          <a:xfrm>
            <a:off x="2195736" y="4797152"/>
            <a:ext cx="4054315" cy="523220"/>
          </a:xfrm>
          <a:prstGeom prst="rect">
            <a:avLst/>
          </a:prstGeom>
          <a:noFill/>
        </p:spPr>
        <p:txBody>
          <a:bodyPr wrap="none" rtlCol="0">
            <a:spAutoFit/>
          </a:bodyPr>
          <a:lstStyle/>
          <a:p>
            <a:r>
              <a:rPr lang="en-US" altLang="ja-JP" sz="2800">
                <a:solidFill>
                  <a:srgbClr val="FF0000"/>
                </a:solidFill>
              </a:rPr>
              <a:t>8</a:t>
            </a:r>
            <a:r>
              <a:rPr lang="ja-JP" altLang="en-US" sz="2800"/>
              <a:t>ビット</a:t>
            </a:r>
            <a:r>
              <a:rPr lang="en-US" altLang="ja-JP" sz="2800"/>
              <a:t> </a:t>
            </a:r>
            <a:r>
              <a:rPr lang="ja-JP" altLang="en-US" sz="2800"/>
              <a:t>符号なし　整数</a:t>
            </a:r>
            <a:endParaRPr kumimoji="1" lang="ja-JP" altLang="en-US" sz="2800"/>
          </a:p>
        </p:txBody>
      </p:sp>
      <p:sp>
        <p:nvSpPr>
          <p:cNvPr id="5" name="テキスト ボックス 4">
            <a:extLst>
              <a:ext uri="{FF2B5EF4-FFF2-40B4-BE49-F238E27FC236}">
                <a16:creationId xmlns:a16="http://schemas.microsoft.com/office/drawing/2014/main" id="{1C731F02-1B8B-D34F-8311-5E52082362DC}"/>
              </a:ext>
            </a:extLst>
          </p:cNvPr>
          <p:cNvSpPr txBox="1"/>
          <p:nvPr/>
        </p:nvSpPr>
        <p:spPr>
          <a:xfrm>
            <a:off x="2195736" y="5301208"/>
            <a:ext cx="3586238" cy="707886"/>
          </a:xfrm>
          <a:prstGeom prst="rect">
            <a:avLst/>
          </a:prstGeom>
          <a:noFill/>
        </p:spPr>
        <p:txBody>
          <a:bodyPr wrap="none" rtlCol="0">
            <a:spAutoFit/>
          </a:bodyPr>
          <a:lstStyle/>
          <a:p>
            <a:r>
              <a:rPr kumimoji="1" lang="en-US" altLang="ja-JP" sz="4000">
                <a:solidFill>
                  <a:srgbClr val="FF0000"/>
                </a:solidFill>
              </a:rPr>
              <a:t>u</a:t>
            </a:r>
            <a:r>
              <a:rPr kumimoji="1" lang="en-US" altLang="ja-JP" sz="4000"/>
              <a:t>nsigned </a:t>
            </a:r>
            <a:r>
              <a:rPr kumimoji="1" lang="en-US" altLang="ja-JP" sz="4000">
                <a:solidFill>
                  <a:srgbClr val="FF0000"/>
                </a:solidFill>
              </a:rPr>
              <a:t>int</a:t>
            </a:r>
            <a:r>
              <a:rPr kumimoji="1" lang="en-US" altLang="ja-JP" sz="4000"/>
              <a:t>eger</a:t>
            </a:r>
            <a:endParaRPr kumimoji="1" lang="ja-JP" altLang="en-US" sz="4000"/>
          </a:p>
        </p:txBody>
      </p:sp>
      <p:sp>
        <p:nvSpPr>
          <p:cNvPr id="7" name="テキスト ボックス 6">
            <a:extLst>
              <a:ext uri="{FF2B5EF4-FFF2-40B4-BE49-F238E27FC236}">
                <a16:creationId xmlns:a16="http://schemas.microsoft.com/office/drawing/2014/main" id="{79F55548-B1DB-414D-B00A-9F1FFB8AD927}"/>
              </a:ext>
            </a:extLst>
          </p:cNvPr>
          <p:cNvSpPr txBox="1"/>
          <p:nvPr/>
        </p:nvSpPr>
        <p:spPr>
          <a:xfrm>
            <a:off x="2195736" y="6093296"/>
            <a:ext cx="5410455" cy="523220"/>
          </a:xfrm>
          <a:prstGeom prst="rect">
            <a:avLst/>
          </a:prstGeom>
          <a:noFill/>
        </p:spPr>
        <p:txBody>
          <a:bodyPr wrap="none" rtlCol="0">
            <a:spAutoFit/>
          </a:bodyPr>
          <a:lstStyle/>
          <a:p>
            <a:r>
              <a:rPr kumimoji="1" lang="en-US" altLang="ja-JP" sz="2800"/>
              <a:t>0 〜 255</a:t>
            </a:r>
            <a:r>
              <a:rPr kumimoji="1" lang="ja-JP" altLang="en-US" sz="2800"/>
              <a:t>までの整数を表現できる</a:t>
            </a:r>
          </a:p>
        </p:txBody>
      </p:sp>
      <p:sp>
        <p:nvSpPr>
          <p:cNvPr id="12" name="テキスト ボックス 11">
            <a:extLst>
              <a:ext uri="{FF2B5EF4-FFF2-40B4-BE49-F238E27FC236}">
                <a16:creationId xmlns:a16="http://schemas.microsoft.com/office/drawing/2014/main" id="{6932717F-81B7-594B-A8DB-D519ED59EE09}"/>
              </a:ext>
            </a:extLst>
          </p:cNvPr>
          <p:cNvSpPr txBox="1"/>
          <p:nvPr/>
        </p:nvSpPr>
        <p:spPr>
          <a:xfrm>
            <a:off x="539552" y="1052736"/>
            <a:ext cx="3809056" cy="461665"/>
          </a:xfrm>
          <a:prstGeom prst="rect">
            <a:avLst/>
          </a:prstGeom>
          <a:noFill/>
        </p:spPr>
        <p:txBody>
          <a:bodyPr wrap="none" rtlCol="0">
            <a:spAutoFit/>
          </a:bodyPr>
          <a:lstStyle/>
          <a:p>
            <a:r>
              <a:rPr kumimoji="1" lang="en-US" altLang="ja-JP" sz="2400"/>
              <a:t>8</a:t>
            </a:r>
            <a:r>
              <a:rPr kumimoji="1" lang="ja-JP" altLang="en-US" sz="2400"/>
              <a:t>ビットで表現可能な情報</a:t>
            </a:r>
            <a:r>
              <a:rPr kumimoji="1" lang="en-US" altLang="ja-JP" sz="2400"/>
              <a:t> </a:t>
            </a:r>
            <a:endParaRPr kumimoji="1" lang="ja-JP" altLang="en-US" sz="2400"/>
          </a:p>
        </p:txBody>
      </p:sp>
      <p:pic>
        <p:nvPicPr>
          <p:cNvPr id="13" name="図 12">
            <a:extLst>
              <a:ext uri="{FF2B5EF4-FFF2-40B4-BE49-F238E27FC236}">
                <a16:creationId xmlns:a16="http://schemas.microsoft.com/office/drawing/2014/main" id="{2A5E5D7B-5F42-B84B-A4F1-8ED3BDD867AD}"/>
              </a:ext>
            </a:extLst>
          </p:cNvPr>
          <p:cNvPicPr>
            <a:picLocks noChangeAspect="1"/>
          </p:cNvPicPr>
          <p:nvPr/>
        </p:nvPicPr>
        <p:blipFill>
          <a:blip r:embed="rId2"/>
          <a:stretch>
            <a:fillRect/>
          </a:stretch>
        </p:blipFill>
        <p:spPr>
          <a:xfrm>
            <a:off x="4283968" y="1052736"/>
            <a:ext cx="1944216" cy="375200"/>
          </a:xfrm>
          <a:prstGeom prst="rect">
            <a:avLst/>
          </a:prstGeom>
        </p:spPr>
      </p:pic>
      <p:sp>
        <p:nvSpPr>
          <p:cNvPr id="14" name="テキスト ボックス 13">
            <a:extLst>
              <a:ext uri="{FF2B5EF4-FFF2-40B4-BE49-F238E27FC236}">
                <a16:creationId xmlns:a16="http://schemas.microsoft.com/office/drawing/2014/main" id="{6EDBA7FF-0D3F-E34F-AF77-C4B4F09838AB}"/>
              </a:ext>
            </a:extLst>
          </p:cNvPr>
          <p:cNvSpPr txBox="1"/>
          <p:nvPr/>
        </p:nvSpPr>
        <p:spPr>
          <a:xfrm>
            <a:off x="6300192" y="1052736"/>
            <a:ext cx="492443" cy="461665"/>
          </a:xfrm>
          <a:prstGeom prst="rect">
            <a:avLst/>
          </a:prstGeom>
          <a:noFill/>
        </p:spPr>
        <p:txBody>
          <a:bodyPr wrap="none" rtlCol="0">
            <a:spAutoFit/>
          </a:bodyPr>
          <a:lstStyle/>
          <a:p>
            <a:r>
              <a:rPr lang="ja-JP" altLang="en-US" sz="2400"/>
              <a:t>個</a:t>
            </a:r>
            <a:endParaRPr kumimoji="1" lang="ja-JP" altLang="en-US" sz="2400"/>
          </a:p>
        </p:txBody>
      </p:sp>
      <p:sp>
        <p:nvSpPr>
          <p:cNvPr id="19" name="テキスト ボックス 18">
            <a:extLst>
              <a:ext uri="{FF2B5EF4-FFF2-40B4-BE49-F238E27FC236}">
                <a16:creationId xmlns:a16="http://schemas.microsoft.com/office/drawing/2014/main" id="{8B5C5B9E-8583-5344-9F89-A0BAEB42AEDA}"/>
              </a:ext>
            </a:extLst>
          </p:cNvPr>
          <p:cNvSpPr txBox="1"/>
          <p:nvPr/>
        </p:nvSpPr>
        <p:spPr>
          <a:xfrm>
            <a:off x="251520" y="1988840"/>
            <a:ext cx="1059906" cy="769441"/>
          </a:xfrm>
          <a:prstGeom prst="rect">
            <a:avLst/>
          </a:prstGeom>
          <a:noFill/>
        </p:spPr>
        <p:txBody>
          <a:bodyPr wrap="none" rtlCol="0">
            <a:spAutoFit/>
          </a:bodyPr>
          <a:lstStyle/>
          <a:p>
            <a:r>
              <a:rPr kumimoji="1" lang="en-US" altLang="ja-JP" sz="4400"/>
              <a:t>int8</a:t>
            </a:r>
            <a:endParaRPr kumimoji="1" lang="ja-JP" altLang="en-US" sz="4400"/>
          </a:p>
        </p:txBody>
      </p:sp>
      <p:sp>
        <p:nvSpPr>
          <p:cNvPr id="20" name="テキスト ボックス 19">
            <a:extLst>
              <a:ext uri="{FF2B5EF4-FFF2-40B4-BE49-F238E27FC236}">
                <a16:creationId xmlns:a16="http://schemas.microsoft.com/office/drawing/2014/main" id="{AA498879-0383-324D-A275-3E2B4A23710E}"/>
              </a:ext>
            </a:extLst>
          </p:cNvPr>
          <p:cNvSpPr txBox="1"/>
          <p:nvPr/>
        </p:nvSpPr>
        <p:spPr>
          <a:xfrm>
            <a:off x="2195736" y="2132856"/>
            <a:ext cx="4054315" cy="523220"/>
          </a:xfrm>
          <a:prstGeom prst="rect">
            <a:avLst/>
          </a:prstGeom>
          <a:noFill/>
        </p:spPr>
        <p:txBody>
          <a:bodyPr wrap="none" rtlCol="0">
            <a:spAutoFit/>
          </a:bodyPr>
          <a:lstStyle/>
          <a:p>
            <a:r>
              <a:rPr lang="en-US" altLang="ja-JP" sz="2800">
                <a:solidFill>
                  <a:srgbClr val="FF0000"/>
                </a:solidFill>
              </a:rPr>
              <a:t>8</a:t>
            </a:r>
            <a:r>
              <a:rPr lang="ja-JP" altLang="en-US" sz="2800"/>
              <a:t>ビット</a:t>
            </a:r>
            <a:r>
              <a:rPr lang="en-US" altLang="ja-JP" sz="2800"/>
              <a:t> </a:t>
            </a:r>
            <a:r>
              <a:rPr lang="ja-JP" altLang="en-US" sz="2800"/>
              <a:t>符号つき　整数</a:t>
            </a:r>
            <a:endParaRPr kumimoji="1" lang="ja-JP" altLang="en-US" sz="2800"/>
          </a:p>
        </p:txBody>
      </p:sp>
      <p:sp>
        <p:nvSpPr>
          <p:cNvPr id="21" name="テキスト ボックス 20">
            <a:extLst>
              <a:ext uri="{FF2B5EF4-FFF2-40B4-BE49-F238E27FC236}">
                <a16:creationId xmlns:a16="http://schemas.microsoft.com/office/drawing/2014/main" id="{B1409931-8FFD-434D-93BD-4455F665AF3E}"/>
              </a:ext>
            </a:extLst>
          </p:cNvPr>
          <p:cNvSpPr txBox="1"/>
          <p:nvPr/>
        </p:nvSpPr>
        <p:spPr>
          <a:xfrm>
            <a:off x="2195736" y="2636912"/>
            <a:ext cx="3073277" cy="707886"/>
          </a:xfrm>
          <a:prstGeom prst="rect">
            <a:avLst/>
          </a:prstGeom>
          <a:noFill/>
        </p:spPr>
        <p:txBody>
          <a:bodyPr wrap="none" rtlCol="0">
            <a:spAutoFit/>
          </a:bodyPr>
          <a:lstStyle/>
          <a:p>
            <a:r>
              <a:rPr kumimoji="1" lang="en-US" altLang="ja-JP" sz="4000"/>
              <a:t>signed </a:t>
            </a:r>
            <a:r>
              <a:rPr kumimoji="1" lang="en-US" altLang="ja-JP" sz="4000">
                <a:solidFill>
                  <a:srgbClr val="FF0000"/>
                </a:solidFill>
              </a:rPr>
              <a:t>int</a:t>
            </a:r>
            <a:r>
              <a:rPr kumimoji="1" lang="en-US" altLang="ja-JP" sz="4000"/>
              <a:t>eger</a:t>
            </a:r>
            <a:endParaRPr kumimoji="1" lang="ja-JP" altLang="en-US" sz="4000"/>
          </a:p>
        </p:txBody>
      </p:sp>
      <p:sp>
        <p:nvSpPr>
          <p:cNvPr id="22" name="テキスト ボックス 21">
            <a:extLst>
              <a:ext uri="{FF2B5EF4-FFF2-40B4-BE49-F238E27FC236}">
                <a16:creationId xmlns:a16="http://schemas.microsoft.com/office/drawing/2014/main" id="{C6E5A59E-241E-284C-A52A-918138366D46}"/>
              </a:ext>
            </a:extLst>
          </p:cNvPr>
          <p:cNvSpPr txBox="1"/>
          <p:nvPr/>
        </p:nvSpPr>
        <p:spPr>
          <a:xfrm>
            <a:off x="2195736" y="3429000"/>
            <a:ext cx="6064481" cy="523220"/>
          </a:xfrm>
          <a:prstGeom prst="rect">
            <a:avLst/>
          </a:prstGeom>
          <a:noFill/>
        </p:spPr>
        <p:txBody>
          <a:bodyPr wrap="none" rtlCol="0">
            <a:spAutoFit/>
          </a:bodyPr>
          <a:lstStyle/>
          <a:p>
            <a:r>
              <a:rPr kumimoji="1" lang="en-US" altLang="ja-JP" sz="2800"/>
              <a:t>0-128 〜 127</a:t>
            </a:r>
            <a:r>
              <a:rPr kumimoji="1" lang="ja-JP" altLang="en-US" sz="2800"/>
              <a:t>までの整数を表現できる</a:t>
            </a:r>
          </a:p>
        </p:txBody>
      </p:sp>
    </p:spTree>
    <p:extLst>
      <p:ext uri="{BB962C8B-B14F-4D97-AF65-F5344CB8AC3E}">
        <p14:creationId xmlns:p14="http://schemas.microsoft.com/office/powerpoint/2010/main" val="135170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0" y="190133"/>
            <a:ext cx="9144000" cy="754062"/>
          </a:xfrm>
        </p:spPr>
        <p:txBody>
          <a:bodyPr/>
          <a:lstStyle/>
          <a:p>
            <a:r>
              <a:rPr lang="ja-JP" altLang="en-US" dirty="0"/>
              <a:t>前回の解説：画像の低ランク近似</a:t>
            </a:r>
            <a:endParaRPr lang="en-US" altLang="ja-JP" dirty="0"/>
          </a:p>
        </p:txBody>
      </p:sp>
      <p:pic>
        <p:nvPicPr>
          <p:cNvPr id="8" name="図 7">
            <a:extLst>
              <a:ext uri="{FF2B5EF4-FFF2-40B4-BE49-F238E27FC236}">
                <a16:creationId xmlns:a16="http://schemas.microsoft.com/office/drawing/2014/main" id="{D16AAF10-8CC4-0645-BB37-DD3CF7242F99}"/>
              </a:ext>
            </a:extLst>
          </p:cNvPr>
          <p:cNvPicPr>
            <a:picLocks noChangeAspect="1"/>
          </p:cNvPicPr>
          <p:nvPr/>
        </p:nvPicPr>
        <p:blipFill>
          <a:blip r:embed="rId2"/>
          <a:stretch>
            <a:fillRect/>
          </a:stretch>
        </p:blipFill>
        <p:spPr>
          <a:xfrm>
            <a:off x="755576" y="1196752"/>
            <a:ext cx="2588859" cy="1800200"/>
          </a:xfrm>
          <a:prstGeom prst="rect">
            <a:avLst/>
          </a:prstGeom>
        </p:spPr>
      </p:pic>
      <p:grpSp>
        <p:nvGrpSpPr>
          <p:cNvPr id="9" name="グループ化 8">
            <a:extLst>
              <a:ext uri="{FF2B5EF4-FFF2-40B4-BE49-F238E27FC236}">
                <a16:creationId xmlns:a16="http://schemas.microsoft.com/office/drawing/2014/main" id="{A993C923-64C0-7E41-AC4C-F4790F477BE4}"/>
              </a:ext>
            </a:extLst>
          </p:cNvPr>
          <p:cNvGrpSpPr/>
          <p:nvPr/>
        </p:nvGrpSpPr>
        <p:grpSpPr>
          <a:xfrm>
            <a:off x="4283968" y="1916832"/>
            <a:ext cx="4291997" cy="1208405"/>
            <a:chOff x="841477" y="5134286"/>
            <a:chExt cx="5883194" cy="1656404"/>
          </a:xfrm>
        </p:grpSpPr>
        <p:sp>
          <p:nvSpPr>
            <p:cNvPr id="10" name="正方形/長方形 9">
              <a:extLst>
                <a:ext uri="{FF2B5EF4-FFF2-40B4-BE49-F238E27FC236}">
                  <a16:creationId xmlns:a16="http://schemas.microsoft.com/office/drawing/2014/main" id="{C8CDC3C0-7B75-0E4E-9C8B-121FC51BBD86}"/>
                </a:ext>
              </a:extLst>
            </p:cNvPr>
            <p:cNvSpPr/>
            <p:nvPr/>
          </p:nvSpPr>
          <p:spPr>
            <a:xfrm>
              <a:off x="841477" y="5341919"/>
              <a:ext cx="1656184" cy="11041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dirty="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2E52EC7-497D-6947-AADB-08CED6AB4728}"/>
                    </a:ext>
                  </a:extLst>
                </p:cNvPr>
                <p:cNvSpPr txBox="1"/>
                <p:nvPr/>
              </p:nvSpPr>
              <p:spPr>
                <a:xfrm>
                  <a:off x="1440500" y="5565504"/>
                  <a:ext cx="399205" cy="5153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oMath>
                    </m:oMathPara>
                  </a14:m>
                  <a:endParaRPr kumimoji="1" lang="ja-JP" altLang="en-US" sz="2400" dirty="0"/>
                </a:p>
              </p:txBody>
            </p:sp>
          </mc:Choice>
          <mc:Fallback xmlns="">
            <p:sp>
              <p:nvSpPr>
                <p:cNvPr id="13" name="テキスト ボックス 12">
                  <a:extLst>
                    <a:ext uri="{FF2B5EF4-FFF2-40B4-BE49-F238E27FC236}">
                      <a16:creationId xmlns:a16="http://schemas.microsoft.com/office/drawing/2014/main" id="{B9FC5765-00A4-7046-B141-47AD5E9A7984}"/>
                    </a:ext>
                  </a:extLst>
                </p:cNvPr>
                <p:cNvSpPr txBox="1">
                  <a:spLocks noRot="1" noChangeAspect="1" noMove="1" noResize="1" noEditPoints="1" noAdjustHandles="1" noChangeArrowheads="1" noChangeShapeType="1" noTextEdit="1"/>
                </p:cNvSpPr>
                <p:nvPr/>
              </p:nvSpPr>
              <p:spPr>
                <a:xfrm>
                  <a:off x="1440500" y="5565504"/>
                  <a:ext cx="399205" cy="515310"/>
                </a:xfrm>
                <a:prstGeom prst="rect">
                  <a:avLst/>
                </a:prstGeom>
                <a:blipFill>
                  <a:blip r:embed="rId4"/>
                  <a:stretch>
                    <a:fillRect l="-16667" t="-9677" r="-12500" b="-6452"/>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F1881D2E-3EFD-464D-8EB8-C5C09916D4F2}"/>
                </a:ext>
              </a:extLst>
            </p:cNvPr>
            <p:cNvSpPr txBox="1"/>
            <p:nvPr/>
          </p:nvSpPr>
          <p:spPr>
            <a:xfrm>
              <a:off x="2785693" y="5581946"/>
              <a:ext cx="437701" cy="506257"/>
            </a:xfrm>
            <a:prstGeom prst="rect">
              <a:avLst/>
            </a:prstGeom>
            <a:noFill/>
          </p:spPr>
          <p:txBody>
            <a:bodyPr wrap="none" rtlCol="0">
              <a:spAutoFit/>
            </a:bodyPr>
            <a:lstStyle/>
            <a:p>
              <a:r>
                <a:rPr lang="en-US" altLang="ja-JP" dirty="0"/>
                <a:t>=</a:t>
              </a:r>
              <a:endParaRPr kumimoji="1" lang="ja-JP" altLang="en-US" dirty="0"/>
            </a:p>
          </p:txBody>
        </p:sp>
        <p:sp>
          <p:nvSpPr>
            <p:cNvPr id="13" name="正方形/長方形 12">
              <a:extLst>
                <a:ext uri="{FF2B5EF4-FFF2-40B4-BE49-F238E27FC236}">
                  <a16:creationId xmlns:a16="http://schemas.microsoft.com/office/drawing/2014/main" id="{DE8E0B9E-0D61-D544-A085-07023BA16F38}"/>
                </a:ext>
              </a:extLst>
            </p:cNvPr>
            <p:cNvSpPr/>
            <p:nvPr/>
          </p:nvSpPr>
          <p:spPr>
            <a:xfrm>
              <a:off x="3417114" y="5410427"/>
              <a:ext cx="1104123" cy="11041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4" name="正方形/長方形 13">
              <a:extLst>
                <a:ext uri="{FF2B5EF4-FFF2-40B4-BE49-F238E27FC236}">
                  <a16:creationId xmlns:a16="http://schemas.microsoft.com/office/drawing/2014/main" id="{ABD7CB80-45EB-974C-B55D-F3E43C26E35E}"/>
                </a:ext>
              </a:extLst>
            </p:cNvPr>
            <p:cNvSpPr/>
            <p:nvPr/>
          </p:nvSpPr>
          <p:spPr>
            <a:xfrm>
              <a:off x="5065736" y="5134286"/>
              <a:ext cx="1658935" cy="1656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5" name="テキスト ボックス 14">
              <a:extLst>
                <a:ext uri="{FF2B5EF4-FFF2-40B4-BE49-F238E27FC236}">
                  <a16:creationId xmlns:a16="http://schemas.microsoft.com/office/drawing/2014/main" id="{CF403019-407D-2B44-9A57-CA4D25140FEB}"/>
                </a:ext>
              </a:extLst>
            </p:cNvPr>
            <p:cNvSpPr txBox="1"/>
            <p:nvPr/>
          </p:nvSpPr>
          <p:spPr>
            <a:xfrm>
              <a:off x="4611069" y="5670101"/>
              <a:ext cx="408460" cy="506257"/>
            </a:xfrm>
            <a:prstGeom prst="rect">
              <a:avLst/>
            </a:prstGeom>
            <a:noFill/>
          </p:spPr>
          <p:txBody>
            <a:bodyPr wrap="square" rtlCol="0">
              <a:spAutoFit/>
            </a:bodyPr>
            <a:lstStyle/>
            <a:p>
              <a:r>
                <a:rPr kumimoji="1" lang="en-US" altLang="ja-JP" dirty="0"/>
                <a:t>x</a:t>
              </a:r>
              <a:endParaRPr kumimoji="1" lang="ja-JP" altLang="en-US" dirty="0"/>
            </a:p>
          </p:txBody>
        </p:sp>
        <p:sp>
          <p:nvSpPr>
            <p:cNvPr id="16" name="正方形/長方形 15">
              <a:extLst>
                <a:ext uri="{FF2B5EF4-FFF2-40B4-BE49-F238E27FC236}">
                  <a16:creationId xmlns:a16="http://schemas.microsoft.com/office/drawing/2014/main" id="{EBD0FE26-D4F3-C64D-96EE-F25D65288A31}"/>
                </a:ext>
              </a:extLst>
            </p:cNvPr>
            <p:cNvSpPr/>
            <p:nvPr/>
          </p:nvSpPr>
          <p:spPr>
            <a:xfrm>
              <a:off x="3417114" y="5410427"/>
              <a:ext cx="232675" cy="1104123"/>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7" name="正方形/長方形 16">
              <a:extLst>
                <a:ext uri="{FF2B5EF4-FFF2-40B4-BE49-F238E27FC236}">
                  <a16:creationId xmlns:a16="http://schemas.microsoft.com/office/drawing/2014/main" id="{C9D921F8-A2A5-3541-99C4-157794B0E5B8}"/>
                </a:ext>
              </a:extLst>
            </p:cNvPr>
            <p:cNvSpPr/>
            <p:nvPr/>
          </p:nvSpPr>
          <p:spPr>
            <a:xfrm>
              <a:off x="5065736" y="5134286"/>
              <a:ext cx="1658934" cy="245984"/>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522AED5F-D1BC-7845-84DD-4A7148DEBD79}"/>
                    </a:ext>
                  </a:extLst>
                </p:cNvPr>
                <p:cNvSpPr txBox="1"/>
                <p:nvPr/>
              </p:nvSpPr>
              <p:spPr>
                <a:xfrm>
                  <a:off x="3399393" y="5581946"/>
                  <a:ext cx="922512" cy="5625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bg1">
                                <a:lumMod val="75000"/>
                              </a:schemeClr>
                            </a:solidFill>
                            <a:latin typeface="Cambria Math" panose="02040503050406030204" pitchFamily="18" charset="0"/>
                          </a:rPr>
                          <m:t>𝑈</m:t>
                        </m:r>
                        <m:rad>
                          <m:radPr>
                            <m:degHide m:val="on"/>
                            <m:ctrlPr>
                              <a:rPr kumimoji="1" lang="en-US" altLang="ja-JP" sz="2400" b="0" i="1" smtClean="0">
                                <a:solidFill>
                                  <a:schemeClr val="bg1">
                                    <a:lumMod val="75000"/>
                                  </a:schemeClr>
                                </a:solidFill>
                                <a:latin typeface="Cambria Math" panose="02040503050406030204" pitchFamily="18" charset="0"/>
                              </a:rPr>
                            </m:ctrlPr>
                          </m:radPr>
                          <m:deg/>
                          <m:e>
                            <m:r>
                              <m:rPr>
                                <m:sty m:val="p"/>
                              </m:rPr>
                              <a:rPr kumimoji="1" lang="el-GR" altLang="ja-JP" sz="2400" b="0" i="1" smtClean="0">
                                <a:solidFill>
                                  <a:schemeClr val="bg1">
                                    <a:lumMod val="75000"/>
                                  </a:schemeClr>
                                </a:solidFill>
                                <a:latin typeface="Cambria Math" panose="02040503050406030204" pitchFamily="18" charset="0"/>
                                <a:ea typeface="Cambria Math" panose="02040503050406030204" pitchFamily="18" charset="0"/>
                              </a:rPr>
                              <m:t>Σ</m:t>
                            </m:r>
                          </m:e>
                        </m:rad>
                      </m:oMath>
                    </m:oMathPara>
                  </a14:m>
                  <a:endParaRPr kumimoji="1" lang="ja-JP" altLang="en-US" sz="2400" dirty="0">
                    <a:solidFill>
                      <a:schemeClr val="bg1">
                        <a:lumMod val="75000"/>
                      </a:schemeClr>
                    </a:solidFill>
                  </a:endParaRPr>
                </a:p>
              </p:txBody>
            </p:sp>
          </mc:Choice>
          <mc:Fallback xmlns="">
            <p:sp>
              <p:nvSpPr>
                <p:cNvPr id="20" name="テキスト ボックス 19">
                  <a:extLst>
                    <a:ext uri="{FF2B5EF4-FFF2-40B4-BE49-F238E27FC236}">
                      <a16:creationId xmlns:a16="http://schemas.microsoft.com/office/drawing/2014/main" id="{AFE072D4-BA94-BD45-ACC2-39C3C984B4D7}"/>
                    </a:ext>
                  </a:extLst>
                </p:cNvPr>
                <p:cNvSpPr txBox="1">
                  <a:spLocks noRot="1" noChangeAspect="1" noMove="1" noResize="1" noEditPoints="1" noAdjustHandles="1" noChangeArrowheads="1" noChangeShapeType="1" noTextEdit="1"/>
                </p:cNvSpPr>
                <p:nvPr/>
              </p:nvSpPr>
              <p:spPr>
                <a:xfrm>
                  <a:off x="3399393" y="5581946"/>
                  <a:ext cx="922512" cy="562595"/>
                </a:xfrm>
                <a:prstGeom prst="rect">
                  <a:avLst/>
                </a:prstGeom>
                <a:blipFill>
                  <a:blip r:embed="rId5"/>
                  <a:stretch>
                    <a:fillRect l="-7407" r="-7407" b="-294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9878DEAA-8269-6648-896E-2E0345594F55}"/>
                    </a:ext>
                  </a:extLst>
                </p:cNvPr>
                <p:cNvSpPr txBox="1"/>
                <p:nvPr/>
              </p:nvSpPr>
              <p:spPr>
                <a:xfrm>
                  <a:off x="5281050" y="5620439"/>
                  <a:ext cx="1108842" cy="5625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ad>
                          <m:radPr>
                            <m:degHide m:val="on"/>
                            <m:ctrlPr>
                              <a:rPr lang="en-US" altLang="ja-JP" sz="2400" i="1" smtClean="0">
                                <a:solidFill>
                                  <a:schemeClr val="bg1">
                                    <a:lumMod val="75000"/>
                                  </a:schemeClr>
                                </a:solidFill>
                                <a:latin typeface="Cambria Math" panose="02040503050406030204" pitchFamily="18" charset="0"/>
                              </a:rPr>
                            </m:ctrlPr>
                          </m:radPr>
                          <m:deg/>
                          <m:e>
                            <m:r>
                              <m:rPr>
                                <m:sty m:val="p"/>
                              </m:rPr>
                              <a:rPr lang="el-GR" altLang="ja-JP" sz="2400" i="1">
                                <a:solidFill>
                                  <a:schemeClr val="bg1">
                                    <a:lumMod val="75000"/>
                                  </a:schemeClr>
                                </a:solidFill>
                                <a:latin typeface="Cambria Math" panose="02040503050406030204" pitchFamily="18" charset="0"/>
                                <a:ea typeface="Cambria Math" panose="02040503050406030204" pitchFamily="18" charset="0"/>
                              </a:rPr>
                              <m:t>Σ</m:t>
                            </m:r>
                          </m:e>
                        </m:rad>
                        <m:sSup>
                          <m:sSupPr>
                            <m:ctrlPr>
                              <a:rPr kumimoji="1" lang="el-GR" altLang="ja-JP" sz="2400" b="0" i="1" smtClean="0">
                                <a:solidFill>
                                  <a:schemeClr val="bg1">
                                    <a:lumMod val="75000"/>
                                  </a:schemeClr>
                                </a:solidFill>
                                <a:latin typeface="Cambria Math" panose="02040503050406030204" pitchFamily="18" charset="0"/>
                                <a:ea typeface="Cambria Math" panose="02040503050406030204" pitchFamily="18" charset="0"/>
                              </a:rPr>
                            </m:ctrlPr>
                          </m:sSupPr>
                          <m:e>
                            <m:r>
                              <a:rPr kumimoji="1" lang="en-US" altLang="ja-JP" sz="2400" b="0" i="1" smtClean="0">
                                <a:solidFill>
                                  <a:schemeClr val="bg1">
                                    <a:lumMod val="75000"/>
                                  </a:schemeClr>
                                </a:solidFill>
                                <a:latin typeface="Cambria Math" panose="02040503050406030204" pitchFamily="18" charset="0"/>
                                <a:ea typeface="Cambria Math" panose="02040503050406030204" pitchFamily="18" charset="0"/>
                              </a:rPr>
                              <m:t>𝑉</m:t>
                            </m:r>
                          </m:e>
                          <m:sup>
                            <m:r>
                              <a:rPr kumimoji="1" lang="el-GR" altLang="ja-JP" sz="2400" b="0" i="1" smtClean="0">
                                <a:solidFill>
                                  <a:schemeClr val="bg1">
                                    <a:lumMod val="75000"/>
                                  </a:schemeClr>
                                </a:solidFill>
                                <a:latin typeface="Cambria Math" panose="02040503050406030204" pitchFamily="18" charset="0"/>
                                <a:ea typeface="Cambria Math" panose="02040503050406030204" pitchFamily="18" charset="0"/>
                              </a:rPr>
                              <m:t>†</m:t>
                            </m:r>
                          </m:sup>
                        </m:sSup>
                      </m:oMath>
                    </m:oMathPara>
                  </a14:m>
                  <a:endParaRPr kumimoji="1" lang="ja-JP" altLang="en-US" sz="2400" dirty="0">
                    <a:solidFill>
                      <a:schemeClr val="bg1">
                        <a:lumMod val="75000"/>
                      </a:schemeClr>
                    </a:solidFill>
                  </a:endParaRPr>
                </a:p>
              </p:txBody>
            </p:sp>
          </mc:Choice>
          <mc:Fallback xmlns="">
            <p:sp>
              <p:nvSpPr>
                <p:cNvPr id="21" name="テキスト ボックス 20">
                  <a:extLst>
                    <a:ext uri="{FF2B5EF4-FFF2-40B4-BE49-F238E27FC236}">
                      <a16:creationId xmlns:a16="http://schemas.microsoft.com/office/drawing/2014/main" id="{925FA7B8-8119-2040-A757-AF049BE5C0E2}"/>
                    </a:ext>
                  </a:extLst>
                </p:cNvPr>
                <p:cNvSpPr txBox="1">
                  <a:spLocks noRot="1" noChangeAspect="1" noMove="1" noResize="1" noEditPoints="1" noAdjustHandles="1" noChangeArrowheads="1" noChangeShapeType="1" noTextEdit="1"/>
                </p:cNvSpPr>
                <p:nvPr/>
              </p:nvSpPr>
              <p:spPr>
                <a:xfrm>
                  <a:off x="5281050" y="5620439"/>
                  <a:ext cx="1108842" cy="562595"/>
                </a:xfrm>
                <a:prstGeom prst="rect">
                  <a:avLst/>
                </a:prstGeom>
                <a:blipFill>
                  <a:blip r:embed="rId6"/>
                  <a:stretch>
                    <a:fillRect r="-3077" b="-3030"/>
                  </a:stretch>
                </a:blipFill>
              </p:spPr>
              <p:txBody>
                <a:bodyPr/>
                <a:lstStyle/>
                <a:p>
                  <a:r>
                    <a:rPr lang="ja-JP" altLang="en-US">
                      <a:noFill/>
                    </a:rPr>
                    <a:t> </a:t>
                  </a:r>
                </a:p>
              </p:txBody>
            </p:sp>
          </mc:Fallback>
        </mc:AlternateContent>
      </p:grpSp>
      <p:sp>
        <p:nvSpPr>
          <p:cNvPr id="20" name="テキスト ボックス 19">
            <a:extLst>
              <a:ext uri="{FF2B5EF4-FFF2-40B4-BE49-F238E27FC236}">
                <a16:creationId xmlns:a16="http://schemas.microsoft.com/office/drawing/2014/main" id="{DA592FFE-0AD6-7C42-9FF3-4A5CEC08FB83}"/>
              </a:ext>
            </a:extLst>
          </p:cNvPr>
          <p:cNvSpPr txBox="1"/>
          <p:nvPr/>
        </p:nvSpPr>
        <p:spPr>
          <a:xfrm>
            <a:off x="4516042" y="1260727"/>
            <a:ext cx="3185487" cy="369332"/>
          </a:xfrm>
          <a:prstGeom prst="rect">
            <a:avLst/>
          </a:prstGeom>
          <a:noFill/>
        </p:spPr>
        <p:txBody>
          <a:bodyPr wrap="none" rtlCol="0">
            <a:spAutoFit/>
          </a:bodyPr>
          <a:lstStyle/>
          <a:p>
            <a:r>
              <a:rPr kumimoji="1" lang="ja-JP" altLang="en-US"/>
              <a:t>行列とみなして低ランク近似</a:t>
            </a:r>
          </a:p>
        </p:txBody>
      </p:sp>
      <p:sp>
        <p:nvSpPr>
          <p:cNvPr id="21" name="右矢印 20">
            <a:extLst>
              <a:ext uri="{FF2B5EF4-FFF2-40B4-BE49-F238E27FC236}">
                <a16:creationId xmlns:a16="http://schemas.microsoft.com/office/drawing/2014/main" id="{8B260DFB-61F4-A545-9E32-7EA05044D033}"/>
              </a:ext>
            </a:extLst>
          </p:cNvPr>
          <p:cNvSpPr/>
          <p:nvPr/>
        </p:nvSpPr>
        <p:spPr>
          <a:xfrm rot="5400000">
            <a:off x="1790691" y="3546013"/>
            <a:ext cx="450050"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7542D7BC-FEDC-A545-BF00-1E3A2D2B773C}"/>
              </a:ext>
            </a:extLst>
          </p:cNvPr>
          <p:cNvSpPr txBox="1"/>
          <p:nvPr/>
        </p:nvSpPr>
        <p:spPr>
          <a:xfrm>
            <a:off x="4139952" y="4365104"/>
            <a:ext cx="3877985" cy="369332"/>
          </a:xfrm>
          <a:prstGeom prst="rect">
            <a:avLst/>
          </a:prstGeom>
          <a:noFill/>
        </p:spPr>
        <p:txBody>
          <a:bodyPr wrap="none" rtlCol="0">
            <a:spAutoFit/>
          </a:bodyPr>
          <a:lstStyle/>
          <a:p>
            <a:r>
              <a:rPr kumimoji="1" lang="ja-JP" altLang="en-US"/>
              <a:t>画像が黒飛びしているところがある</a:t>
            </a:r>
          </a:p>
        </p:txBody>
      </p:sp>
      <p:sp>
        <p:nvSpPr>
          <p:cNvPr id="25" name="テキスト ボックス 24">
            <a:extLst>
              <a:ext uri="{FF2B5EF4-FFF2-40B4-BE49-F238E27FC236}">
                <a16:creationId xmlns:a16="http://schemas.microsoft.com/office/drawing/2014/main" id="{3B733169-FC70-4547-8C8A-3054A18F8079}"/>
              </a:ext>
            </a:extLst>
          </p:cNvPr>
          <p:cNvSpPr txBox="1"/>
          <p:nvPr/>
        </p:nvSpPr>
        <p:spPr>
          <a:xfrm>
            <a:off x="4211960" y="5013176"/>
            <a:ext cx="3416320" cy="369332"/>
          </a:xfrm>
          <a:prstGeom prst="rect">
            <a:avLst/>
          </a:prstGeom>
          <a:noFill/>
        </p:spPr>
        <p:txBody>
          <a:bodyPr wrap="none" rtlCol="0">
            <a:spAutoFit/>
          </a:bodyPr>
          <a:lstStyle/>
          <a:p>
            <a:r>
              <a:rPr kumimoji="1" lang="ja-JP" altLang="en-US"/>
              <a:t>これは、オーバーフローが原因</a:t>
            </a:r>
          </a:p>
        </p:txBody>
      </p:sp>
      <p:sp>
        <p:nvSpPr>
          <p:cNvPr id="27" name="テキスト ボックス 26">
            <a:extLst>
              <a:ext uri="{FF2B5EF4-FFF2-40B4-BE49-F238E27FC236}">
                <a16:creationId xmlns:a16="http://schemas.microsoft.com/office/drawing/2014/main" id="{34653609-890C-CC40-8724-92A281DAE8AE}"/>
              </a:ext>
            </a:extLst>
          </p:cNvPr>
          <p:cNvSpPr txBox="1"/>
          <p:nvPr/>
        </p:nvSpPr>
        <p:spPr>
          <a:xfrm>
            <a:off x="1331640" y="6237312"/>
            <a:ext cx="1289135" cy="369332"/>
          </a:xfrm>
          <a:prstGeom prst="rect">
            <a:avLst/>
          </a:prstGeom>
          <a:noFill/>
        </p:spPr>
        <p:txBody>
          <a:bodyPr wrap="none" rtlCol="0">
            <a:spAutoFit/>
          </a:bodyPr>
          <a:lstStyle/>
          <a:p>
            <a:r>
              <a:rPr lang="en-US" altLang="ja-JP"/>
              <a:t>ratio = 0.05</a:t>
            </a:r>
            <a:endParaRPr kumimoji="1" lang="ja-JP" altLang="en-US"/>
          </a:p>
        </p:txBody>
      </p:sp>
      <p:grpSp>
        <p:nvGrpSpPr>
          <p:cNvPr id="30" name="グループ化 29">
            <a:extLst>
              <a:ext uri="{FF2B5EF4-FFF2-40B4-BE49-F238E27FC236}">
                <a16:creationId xmlns:a16="http://schemas.microsoft.com/office/drawing/2014/main" id="{EAFB40C3-E267-F645-B3FF-452F9B5C891D}"/>
              </a:ext>
            </a:extLst>
          </p:cNvPr>
          <p:cNvGrpSpPr/>
          <p:nvPr/>
        </p:nvGrpSpPr>
        <p:grpSpPr>
          <a:xfrm>
            <a:off x="755576" y="4293096"/>
            <a:ext cx="2588859" cy="1800200"/>
            <a:chOff x="179512" y="4149080"/>
            <a:chExt cx="3727957" cy="2592288"/>
          </a:xfrm>
        </p:grpSpPr>
        <p:pic>
          <p:nvPicPr>
            <p:cNvPr id="26" name="図 25">
              <a:extLst>
                <a:ext uri="{FF2B5EF4-FFF2-40B4-BE49-F238E27FC236}">
                  <a16:creationId xmlns:a16="http://schemas.microsoft.com/office/drawing/2014/main" id="{7AB70A08-A79F-654E-84D1-9582377213CE}"/>
                </a:ext>
              </a:extLst>
            </p:cNvPr>
            <p:cNvPicPr>
              <a:picLocks noChangeAspect="1"/>
            </p:cNvPicPr>
            <p:nvPr/>
          </p:nvPicPr>
          <p:blipFill>
            <a:blip r:embed="rId7"/>
            <a:stretch>
              <a:fillRect/>
            </a:stretch>
          </p:blipFill>
          <p:spPr>
            <a:xfrm>
              <a:off x="179512" y="4149080"/>
              <a:ext cx="3727957" cy="2592288"/>
            </a:xfrm>
            <a:prstGeom prst="rect">
              <a:avLst/>
            </a:prstGeom>
          </p:spPr>
        </p:pic>
        <p:sp>
          <p:nvSpPr>
            <p:cNvPr id="28" name="円/楕円 27">
              <a:extLst>
                <a:ext uri="{FF2B5EF4-FFF2-40B4-BE49-F238E27FC236}">
                  <a16:creationId xmlns:a16="http://schemas.microsoft.com/office/drawing/2014/main" id="{BC3DE981-0F92-9A40-BD26-3ADD0EB0F26C}"/>
                </a:ext>
              </a:extLst>
            </p:cNvPr>
            <p:cNvSpPr/>
            <p:nvPr/>
          </p:nvSpPr>
          <p:spPr>
            <a:xfrm>
              <a:off x="3419872" y="4797152"/>
              <a:ext cx="360040"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FC300073-E3F6-144F-A069-6628B501809F}"/>
                </a:ext>
              </a:extLst>
            </p:cNvPr>
            <p:cNvSpPr/>
            <p:nvPr/>
          </p:nvSpPr>
          <p:spPr>
            <a:xfrm>
              <a:off x="2339752" y="4293096"/>
              <a:ext cx="360040"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497137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82147D4-363B-AD43-BC43-D2C4B7A670AC}"/>
              </a:ext>
            </a:extLst>
          </p:cNvPr>
          <p:cNvSpPr>
            <a:spLocks noGrp="1"/>
          </p:cNvSpPr>
          <p:nvPr>
            <p:ph type="body" sz="quarter" idx="10"/>
          </p:nvPr>
        </p:nvSpPr>
        <p:spPr/>
        <p:txBody>
          <a:bodyPr/>
          <a:lstStyle/>
          <a:p>
            <a:r>
              <a:rPr lang="ja-JP" altLang="en-US" dirty="0"/>
              <a:t>前回の解説：画像の低ランク近似</a:t>
            </a:r>
            <a:endParaRPr lang="en-US" altLang="ja-JP" dirty="0"/>
          </a:p>
        </p:txBody>
      </p:sp>
      <p:sp>
        <p:nvSpPr>
          <p:cNvPr id="4" name="正方形/長方形 3">
            <a:extLst>
              <a:ext uri="{FF2B5EF4-FFF2-40B4-BE49-F238E27FC236}">
                <a16:creationId xmlns:a16="http://schemas.microsoft.com/office/drawing/2014/main" id="{8C363F58-DCB5-C647-BB44-B4972EB9A213}"/>
              </a:ext>
            </a:extLst>
          </p:cNvPr>
          <p:cNvSpPr/>
          <p:nvPr/>
        </p:nvSpPr>
        <p:spPr>
          <a:xfrm>
            <a:off x="611560" y="1484784"/>
            <a:ext cx="3392275" cy="369332"/>
          </a:xfrm>
          <a:prstGeom prst="rect">
            <a:avLst/>
          </a:prstGeom>
        </p:spPr>
        <p:txBody>
          <a:bodyPr wrap="none">
            <a:spAutoFit/>
          </a:bodyPr>
          <a:lstStyle/>
          <a:p>
            <a:r>
              <a:rPr lang="en" altLang="ja-JP" b="0">
                <a:solidFill>
                  <a:srgbClr val="236EBF"/>
                </a:solidFill>
                <a:effectLst/>
                <a:latin typeface="Menlo" panose="020B0609030804020204" pitchFamily="49" charset="0"/>
              </a:rPr>
              <a:t>u, s, v </a:t>
            </a:r>
            <a:r>
              <a:rPr lang="en" altLang="ja-JP" b="0">
                <a:solidFill>
                  <a:srgbClr val="7B30D0"/>
                </a:solidFill>
                <a:effectLst/>
                <a:latin typeface="Menlo" panose="020B0609030804020204" pitchFamily="49" charset="0"/>
              </a:rPr>
              <a:t>=</a:t>
            </a:r>
            <a:r>
              <a:rPr lang="en" altLang="ja-JP" b="0">
                <a:solidFill>
                  <a:srgbClr val="236EBF"/>
                </a:solidFill>
                <a:effectLst/>
                <a:latin typeface="Menlo" panose="020B0609030804020204" pitchFamily="49" charset="0"/>
              </a:rPr>
              <a:t> linalg.svd(a)</a:t>
            </a:r>
          </a:p>
        </p:txBody>
      </p:sp>
      <p:sp>
        <p:nvSpPr>
          <p:cNvPr id="17" name="正方形/長方形 16">
            <a:extLst>
              <a:ext uri="{FF2B5EF4-FFF2-40B4-BE49-F238E27FC236}">
                <a16:creationId xmlns:a16="http://schemas.microsoft.com/office/drawing/2014/main" id="{6D8DE22F-DE32-AE43-980D-D138AE44BA15}"/>
              </a:ext>
            </a:extLst>
          </p:cNvPr>
          <p:cNvSpPr/>
          <p:nvPr/>
        </p:nvSpPr>
        <p:spPr>
          <a:xfrm>
            <a:off x="4283968" y="1591058"/>
            <a:ext cx="819748" cy="546499"/>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p>
        </p:txBody>
      </p:sp>
      <p:sp>
        <p:nvSpPr>
          <p:cNvPr id="18" name="正方形/長方形 17">
            <a:extLst>
              <a:ext uri="{FF2B5EF4-FFF2-40B4-BE49-F238E27FC236}">
                <a16:creationId xmlns:a16="http://schemas.microsoft.com/office/drawing/2014/main" id="{35F9C125-44C1-1842-A59D-4D7D11A68579}"/>
              </a:ext>
            </a:extLst>
          </p:cNvPr>
          <p:cNvSpPr/>
          <p:nvPr/>
        </p:nvSpPr>
        <p:spPr>
          <a:xfrm>
            <a:off x="5593665" y="1590949"/>
            <a:ext cx="546499" cy="546499"/>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19" name="正方形/長方形 18">
            <a:extLst>
              <a:ext uri="{FF2B5EF4-FFF2-40B4-BE49-F238E27FC236}">
                <a16:creationId xmlns:a16="http://schemas.microsoft.com/office/drawing/2014/main" id="{61ADDC45-1976-674B-8E80-24CB5479B9DB}"/>
              </a:ext>
            </a:extLst>
          </p:cNvPr>
          <p:cNvSpPr/>
          <p:nvPr/>
        </p:nvSpPr>
        <p:spPr>
          <a:xfrm>
            <a:off x="6344982" y="1590949"/>
            <a:ext cx="546499" cy="5464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20" name="正方形/長方形 19">
            <a:extLst>
              <a:ext uri="{FF2B5EF4-FFF2-40B4-BE49-F238E27FC236}">
                <a16:creationId xmlns:a16="http://schemas.microsoft.com/office/drawing/2014/main" id="{4D579748-3AFC-084E-9417-3527226CAD98}"/>
              </a:ext>
            </a:extLst>
          </p:cNvPr>
          <p:cNvSpPr/>
          <p:nvPr/>
        </p:nvSpPr>
        <p:spPr>
          <a:xfrm>
            <a:off x="7135266" y="1412776"/>
            <a:ext cx="821110" cy="819857"/>
          </a:xfrm>
          <a:prstGeom prst="rect">
            <a:avLst/>
          </a:prstGeom>
          <a:solidFill>
            <a:srgbClr val="EBACE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21" name="テキスト ボックス 20">
            <a:extLst>
              <a:ext uri="{FF2B5EF4-FFF2-40B4-BE49-F238E27FC236}">
                <a16:creationId xmlns:a16="http://schemas.microsoft.com/office/drawing/2014/main" id="{844B200B-B4D0-DB4B-ADFD-4FC615FF3600}"/>
              </a:ext>
            </a:extLst>
          </p:cNvPr>
          <p:cNvSpPr txBox="1"/>
          <p:nvPr/>
        </p:nvSpPr>
        <p:spPr>
          <a:xfrm>
            <a:off x="6084168" y="1705476"/>
            <a:ext cx="274434" cy="307777"/>
          </a:xfrm>
          <a:prstGeom prst="rect">
            <a:avLst/>
          </a:prstGeom>
          <a:noFill/>
        </p:spPr>
        <p:txBody>
          <a:bodyPr wrap="none" rtlCol="0">
            <a:spAutoFit/>
          </a:bodyPr>
          <a:lstStyle/>
          <a:p>
            <a:r>
              <a:rPr kumimoji="1" lang="en-US" altLang="ja-JP" sz="1400" dirty="0"/>
              <a:t>x</a:t>
            </a:r>
            <a:endParaRPr kumimoji="1" lang="ja-JP" altLang="en-US" sz="1400" dirty="0"/>
          </a:p>
        </p:txBody>
      </p:sp>
      <p:sp>
        <p:nvSpPr>
          <p:cNvPr id="22" name="テキスト ボックス 21">
            <a:extLst>
              <a:ext uri="{FF2B5EF4-FFF2-40B4-BE49-F238E27FC236}">
                <a16:creationId xmlns:a16="http://schemas.microsoft.com/office/drawing/2014/main" id="{BF47F2A6-CF73-AA4E-A281-141BECAD6F00}"/>
              </a:ext>
            </a:extLst>
          </p:cNvPr>
          <p:cNvSpPr txBox="1"/>
          <p:nvPr/>
        </p:nvSpPr>
        <p:spPr>
          <a:xfrm>
            <a:off x="6894254" y="1705476"/>
            <a:ext cx="202172" cy="307777"/>
          </a:xfrm>
          <a:prstGeom prst="rect">
            <a:avLst/>
          </a:prstGeom>
          <a:noFill/>
        </p:spPr>
        <p:txBody>
          <a:bodyPr wrap="square" rtlCol="0">
            <a:spAutoFit/>
          </a:bodyPr>
          <a:lstStyle/>
          <a:p>
            <a:r>
              <a:rPr kumimoji="1" lang="en-US" altLang="ja-JP" sz="1400" dirty="0"/>
              <a:t>x</a:t>
            </a:r>
            <a:endParaRPr kumimoji="1" lang="ja-JP" altLang="en-US" sz="1400" dirty="0"/>
          </a:p>
        </p:txBody>
      </p:sp>
      <p:sp>
        <p:nvSpPr>
          <p:cNvPr id="23" name="テキスト ボックス 22">
            <a:extLst>
              <a:ext uri="{FF2B5EF4-FFF2-40B4-BE49-F238E27FC236}">
                <a16:creationId xmlns:a16="http://schemas.microsoft.com/office/drawing/2014/main" id="{E9AA1E68-E8F5-E44E-9AE3-8FF2E6786805}"/>
              </a:ext>
            </a:extLst>
          </p:cNvPr>
          <p:cNvSpPr txBox="1"/>
          <p:nvPr/>
        </p:nvSpPr>
        <p:spPr>
          <a:xfrm>
            <a:off x="5280655" y="1698015"/>
            <a:ext cx="288862" cy="307777"/>
          </a:xfrm>
          <a:prstGeom prst="rect">
            <a:avLst/>
          </a:prstGeom>
          <a:noFill/>
        </p:spPr>
        <p:txBody>
          <a:bodyPr wrap="none" rtlCol="0">
            <a:spAutoFit/>
          </a:bodyPr>
          <a:lstStyle/>
          <a:p>
            <a:r>
              <a:rPr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EE75B322-1CC2-7747-BFE9-F1B5F5C3FA50}"/>
                  </a:ext>
                </a:extLst>
              </p:cNvPr>
              <p:cNvSpPr txBox="1"/>
              <p:nvPr/>
            </p:nvSpPr>
            <p:spPr>
              <a:xfrm>
                <a:off x="4580461" y="1701725"/>
                <a:ext cx="2122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𝐴</m:t>
                      </m:r>
                    </m:oMath>
                  </m:oMathPara>
                </a14:m>
                <a:endParaRPr kumimoji="1" lang="ja-JP" altLang="en-US" dirty="0"/>
              </a:p>
            </p:txBody>
          </p:sp>
        </mc:Choice>
        <mc:Fallback xmlns="">
          <p:sp>
            <p:nvSpPr>
              <p:cNvPr id="24" name="テキスト ボックス 23">
                <a:extLst>
                  <a:ext uri="{FF2B5EF4-FFF2-40B4-BE49-F238E27FC236}">
                    <a16:creationId xmlns:a16="http://schemas.microsoft.com/office/drawing/2014/main" id="{EE75B322-1CC2-7747-BFE9-F1B5F5C3FA50}"/>
                  </a:ext>
                </a:extLst>
              </p:cNvPr>
              <p:cNvSpPr txBox="1">
                <a:spLocks noRot="1" noChangeAspect="1" noMove="1" noResize="1" noEditPoints="1" noAdjustHandles="1" noChangeArrowheads="1" noChangeShapeType="1" noTextEdit="1"/>
              </p:cNvSpPr>
              <p:nvPr/>
            </p:nvSpPr>
            <p:spPr>
              <a:xfrm>
                <a:off x="4580461" y="1701725"/>
                <a:ext cx="212238" cy="276999"/>
              </a:xfrm>
              <a:prstGeom prst="rect">
                <a:avLst/>
              </a:prstGeom>
              <a:blipFill>
                <a:blip r:embed="rId2"/>
                <a:stretch>
                  <a:fillRect l="-17647" r="-17647" b="-43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CD8E16C0-3F48-AC4E-AF94-E8848D229ABD}"/>
                  </a:ext>
                </a:extLst>
              </p:cNvPr>
              <p:cNvSpPr txBox="1"/>
              <p:nvPr/>
            </p:nvSpPr>
            <p:spPr>
              <a:xfrm>
                <a:off x="5726933" y="1701725"/>
                <a:ext cx="2273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𝑈</m:t>
                      </m:r>
                    </m:oMath>
                  </m:oMathPara>
                </a14:m>
                <a:endParaRPr kumimoji="1" lang="ja-JP" altLang="en-US" dirty="0"/>
              </a:p>
            </p:txBody>
          </p:sp>
        </mc:Choice>
        <mc:Fallback xmlns="">
          <p:sp>
            <p:nvSpPr>
              <p:cNvPr id="25" name="テキスト ボックス 24">
                <a:extLst>
                  <a:ext uri="{FF2B5EF4-FFF2-40B4-BE49-F238E27FC236}">
                    <a16:creationId xmlns:a16="http://schemas.microsoft.com/office/drawing/2014/main" id="{CD8E16C0-3F48-AC4E-AF94-E8848D229ABD}"/>
                  </a:ext>
                </a:extLst>
              </p:cNvPr>
              <p:cNvSpPr txBox="1">
                <a:spLocks noRot="1" noChangeAspect="1" noMove="1" noResize="1" noEditPoints="1" noAdjustHandles="1" noChangeArrowheads="1" noChangeShapeType="1" noTextEdit="1"/>
              </p:cNvSpPr>
              <p:nvPr/>
            </p:nvSpPr>
            <p:spPr>
              <a:xfrm>
                <a:off x="5726933" y="1701725"/>
                <a:ext cx="227306" cy="276999"/>
              </a:xfrm>
              <a:prstGeom prst="rect">
                <a:avLst/>
              </a:prstGeom>
              <a:blipFill>
                <a:blip r:embed="rId3"/>
                <a:stretch>
                  <a:fillRect l="-15789" r="-15789" b="-43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3944AE31-F575-AA49-B883-D714308DAB3F}"/>
                  </a:ext>
                </a:extLst>
              </p:cNvPr>
              <p:cNvSpPr txBox="1"/>
              <p:nvPr/>
            </p:nvSpPr>
            <p:spPr>
              <a:xfrm>
                <a:off x="7420396" y="1642069"/>
                <a:ext cx="328423" cy="2841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l-GR"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𝑉</m:t>
                          </m:r>
                        </m:e>
                        <m:sup>
                          <m:r>
                            <a:rPr kumimoji="1" lang="el-GR" altLang="ja-JP" b="0" i="1" smtClean="0">
                              <a:latin typeface="Cambria Math" panose="02040503050406030204" pitchFamily="18" charset="0"/>
                              <a:ea typeface="Cambria Math" panose="02040503050406030204" pitchFamily="18" charset="0"/>
                            </a:rPr>
                            <m:t>†</m:t>
                          </m:r>
                        </m:sup>
                      </m:sSup>
                    </m:oMath>
                  </m:oMathPara>
                </a14:m>
                <a:endParaRPr kumimoji="1" lang="ja-JP" altLang="en-US" dirty="0"/>
              </a:p>
            </p:txBody>
          </p:sp>
        </mc:Choice>
        <mc:Fallback xmlns="">
          <p:sp>
            <p:nvSpPr>
              <p:cNvPr id="26" name="テキスト ボックス 25">
                <a:extLst>
                  <a:ext uri="{FF2B5EF4-FFF2-40B4-BE49-F238E27FC236}">
                    <a16:creationId xmlns:a16="http://schemas.microsoft.com/office/drawing/2014/main" id="{3944AE31-F575-AA49-B883-D714308DAB3F}"/>
                  </a:ext>
                </a:extLst>
              </p:cNvPr>
              <p:cNvSpPr txBox="1">
                <a:spLocks noRot="1" noChangeAspect="1" noMove="1" noResize="1" noEditPoints="1" noAdjustHandles="1" noChangeArrowheads="1" noChangeShapeType="1" noTextEdit="1"/>
              </p:cNvSpPr>
              <p:nvPr/>
            </p:nvSpPr>
            <p:spPr>
              <a:xfrm>
                <a:off x="7420396" y="1642069"/>
                <a:ext cx="328423" cy="284117"/>
              </a:xfrm>
              <a:prstGeom prst="rect">
                <a:avLst/>
              </a:prstGeom>
              <a:blipFill>
                <a:blip r:embed="rId4"/>
                <a:stretch>
                  <a:fillRect l="-11111" r="-7407" b="-41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AA94AA34-0DD6-F64B-B425-DBD57BF2E263}"/>
                  </a:ext>
                </a:extLst>
              </p:cNvPr>
              <p:cNvSpPr txBox="1"/>
              <p:nvPr/>
            </p:nvSpPr>
            <p:spPr>
              <a:xfrm>
                <a:off x="6493724" y="1697906"/>
                <a:ext cx="1907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l-GR" altLang="ja-JP" b="0" i="1" smtClean="0">
                          <a:latin typeface="Cambria Math" panose="02040503050406030204" pitchFamily="18" charset="0"/>
                          <a:ea typeface="Cambria Math" panose="02040503050406030204" pitchFamily="18" charset="0"/>
                        </a:rPr>
                        <m:t>Σ</m:t>
                      </m:r>
                    </m:oMath>
                  </m:oMathPara>
                </a14:m>
                <a:endParaRPr kumimoji="1" lang="ja-JP" altLang="en-US" dirty="0"/>
              </a:p>
            </p:txBody>
          </p:sp>
        </mc:Choice>
        <mc:Fallback xmlns="">
          <p:sp>
            <p:nvSpPr>
              <p:cNvPr id="27" name="テキスト ボックス 26">
                <a:extLst>
                  <a:ext uri="{FF2B5EF4-FFF2-40B4-BE49-F238E27FC236}">
                    <a16:creationId xmlns:a16="http://schemas.microsoft.com/office/drawing/2014/main" id="{AA94AA34-0DD6-F64B-B425-DBD57BF2E263}"/>
                  </a:ext>
                </a:extLst>
              </p:cNvPr>
              <p:cNvSpPr txBox="1">
                <a:spLocks noRot="1" noChangeAspect="1" noMove="1" noResize="1" noEditPoints="1" noAdjustHandles="1" noChangeArrowheads="1" noChangeShapeType="1" noTextEdit="1"/>
              </p:cNvSpPr>
              <p:nvPr/>
            </p:nvSpPr>
            <p:spPr>
              <a:xfrm>
                <a:off x="6493724" y="1697906"/>
                <a:ext cx="190757" cy="276999"/>
              </a:xfrm>
              <a:prstGeom prst="rect">
                <a:avLst/>
              </a:prstGeom>
              <a:blipFill>
                <a:blip r:embed="rId5"/>
                <a:stretch>
                  <a:fillRect l="-18750" r="-18750"/>
                </a:stretch>
              </a:blipFill>
            </p:spPr>
            <p:txBody>
              <a:bodyPr/>
              <a:lstStyle/>
              <a:p>
                <a:r>
                  <a:rPr lang="ja-JP" altLang="en-US">
                    <a:noFill/>
                  </a:rPr>
                  <a:t> </a:t>
                </a:r>
              </a:p>
            </p:txBody>
          </p:sp>
        </mc:Fallback>
      </mc:AlternateContent>
      <p:sp>
        <p:nvSpPr>
          <p:cNvPr id="29" name="正方形/長方形 28">
            <a:extLst>
              <a:ext uri="{FF2B5EF4-FFF2-40B4-BE49-F238E27FC236}">
                <a16:creationId xmlns:a16="http://schemas.microsoft.com/office/drawing/2014/main" id="{BC9469C9-4FB1-354A-A5F9-32A9B21E99EF}"/>
              </a:ext>
            </a:extLst>
          </p:cNvPr>
          <p:cNvSpPr/>
          <p:nvPr/>
        </p:nvSpPr>
        <p:spPr>
          <a:xfrm>
            <a:off x="467544" y="2564904"/>
            <a:ext cx="2416046" cy="369332"/>
          </a:xfrm>
          <a:prstGeom prst="rect">
            <a:avLst/>
          </a:prstGeom>
        </p:spPr>
        <p:txBody>
          <a:bodyPr wrap="none">
            <a:spAutoFit/>
          </a:bodyPr>
          <a:lstStyle/>
          <a:p>
            <a:r>
              <a:rPr lang="en" altLang="ja-JP" b="0">
                <a:solidFill>
                  <a:srgbClr val="236EBF"/>
                </a:solidFill>
                <a:effectLst/>
                <a:latin typeface="Menlo" panose="020B0609030804020204" pitchFamily="49" charset="0"/>
              </a:rPr>
              <a:t>ur </a:t>
            </a:r>
            <a:r>
              <a:rPr lang="en" altLang="ja-JP" b="0">
                <a:solidFill>
                  <a:srgbClr val="7B30D0"/>
                </a:solidFill>
                <a:effectLst/>
                <a:latin typeface="Menlo" panose="020B0609030804020204" pitchFamily="49" charset="0"/>
              </a:rPr>
              <a:t>=</a:t>
            </a:r>
            <a:r>
              <a:rPr lang="en" altLang="ja-JP" b="0">
                <a:solidFill>
                  <a:srgbClr val="236EBF"/>
                </a:solidFill>
                <a:effectLst/>
                <a:latin typeface="Menlo" panose="020B0609030804020204" pitchFamily="49" charset="0"/>
              </a:rPr>
              <a:t> u[:, :rank]</a:t>
            </a:r>
          </a:p>
        </p:txBody>
      </p:sp>
      <p:grpSp>
        <p:nvGrpSpPr>
          <p:cNvPr id="38" name="グループ化 37">
            <a:extLst>
              <a:ext uri="{FF2B5EF4-FFF2-40B4-BE49-F238E27FC236}">
                <a16:creationId xmlns:a16="http://schemas.microsoft.com/office/drawing/2014/main" id="{4A3EC988-4CD7-184B-ABE7-FAB165DF01D9}"/>
              </a:ext>
            </a:extLst>
          </p:cNvPr>
          <p:cNvGrpSpPr/>
          <p:nvPr/>
        </p:nvGrpSpPr>
        <p:grpSpPr>
          <a:xfrm>
            <a:off x="1259632" y="3501008"/>
            <a:ext cx="743272" cy="743272"/>
            <a:chOff x="4355976" y="2636912"/>
            <a:chExt cx="743272" cy="743272"/>
          </a:xfrm>
        </p:grpSpPr>
        <p:sp>
          <p:nvSpPr>
            <p:cNvPr id="30" name="正方形/長方形 29">
              <a:extLst>
                <a:ext uri="{FF2B5EF4-FFF2-40B4-BE49-F238E27FC236}">
                  <a16:creationId xmlns:a16="http://schemas.microsoft.com/office/drawing/2014/main" id="{EE4A1389-4589-F744-8291-CE3E757E4FEE}"/>
                </a:ext>
              </a:extLst>
            </p:cNvPr>
            <p:cNvSpPr/>
            <p:nvPr/>
          </p:nvSpPr>
          <p:spPr>
            <a:xfrm>
              <a:off x="4355976" y="2636912"/>
              <a:ext cx="743272" cy="743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31" name="正方形/長方形 30">
              <a:extLst>
                <a:ext uri="{FF2B5EF4-FFF2-40B4-BE49-F238E27FC236}">
                  <a16:creationId xmlns:a16="http://schemas.microsoft.com/office/drawing/2014/main" id="{CB3F5226-DCC2-E641-A2DB-B97A5390EBD1}"/>
                </a:ext>
              </a:extLst>
            </p:cNvPr>
            <p:cNvSpPr/>
            <p:nvPr/>
          </p:nvSpPr>
          <p:spPr>
            <a:xfrm>
              <a:off x="4355976" y="2636912"/>
              <a:ext cx="156632" cy="74327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662FAE16-6CC8-9341-85B2-D011F0835BCC}"/>
                    </a:ext>
                  </a:extLst>
                </p:cNvPr>
                <p:cNvSpPr txBox="1"/>
                <p:nvPr/>
              </p:nvSpPr>
              <p:spPr>
                <a:xfrm>
                  <a:off x="4644008" y="2852936"/>
                  <a:ext cx="2273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𝑈</m:t>
                        </m:r>
                      </m:oMath>
                    </m:oMathPara>
                  </a14:m>
                  <a:endParaRPr kumimoji="1" lang="ja-JP" altLang="en-US" dirty="0"/>
                </a:p>
              </p:txBody>
            </p:sp>
          </mc:Choice>
          <mc:Fallback xmlns="">
            <p:sp>
              <p:nvSpPr>
                <p:cNvPr id="32" name="テキスト ボックス 31">
                  <a:extLst>
                    <a:ext uri="{FF2B5EF4-FFF2-40B4-BE49-F238E27FC236}">
                      <a16:creationId xmlns:a16="http://schemas.microsoft.com/office/drawing/2014/main" id="{662FAE16-6CC8-9341-85B2-D011F0835BCC}"/>
                    </a:ext>
                  </a:extLst>
                </p:cNvPr>
                <p:cNvSpPr txBox="1">
                  <a:spLocks noRot="1" noChangeAspect="1" noMove="1" noResize="1" noEditPoints="1" noAdjustHandles="1" noChangeArrowheads="1" noChangeShapeType="1" noTextEdit="1"/>
                </p:cNvSpPr>
                <p:nvPr/>
              </p:nvSpPr>
              <p:spPr>
                <a:xfrm>
                  <a:off x="4644008" y="2852936"/>
                  <a:ext cx="227306" cy="276999"/>
                </a:xfrm>
                <a:prstGeom prst="rect">
                  <a:avLst/>
                </a:prstGeom>
                <a:blipFill>
                  <a:blip r:embed="rId6"/>
                  <a:stretch>
                    <a:fillRect l="-15789" r="-15789" b="-4545"/>
                  </a:stretch>
                </a:blipFill>
              </p:spPr>
              <p:txBody>
                <a:bodyPr/>
                <a:lstStyle/>
                <a:p>
                  <a:r>
                    <a:rPr lang="ja-JP" altLang="en-US">
                      <a:noFill/>
                    </a:rPr>
                    <a:t> </a:t>
                  </a:r>
                </a:p>
              </p:txBody>
            </p:sp>
          </mc:Fallback>
        </mc:AlternateContent>
      </p:grpSp>
      <p:grpSp>
        <p:nvGrpSpPr>
          <p:cNvPr id="39" name="グループ化 38">
            <a:extLst>
              <a:ext uri="{FF2B5EF4-FFF2-40B4-BE49-F238E27FC236}">
                <a16:creationId xmlns:a16="http://schemas.microsoft.com/office/drawing/2014/main" id="{62BBBA35-72AE-DE4A-B78A-F4AFA689D434}"/>
              </a:ext>
            </a:extLst>
          </p:cNvPr>
          <p:cNvGrpSpPr/>
          <p:nvPr/>
        </p:nvGrpSpPr>
        <p:grpSpPr>
          <a:xfrm>
            <a:off x="7092280" y="3356992"/>
            <a:ext cx="1116759" cy="1115056"/>
            <a:chOff x="4211960" y="3068960"/>
            <a:chExt cx="1116759" cy="1115056"/>
          </a:xfrm>
        </p:grpSpPr>
        <p:sp>
          <p:nvSpPr>
            <p:cNvPr id="33" name="正方形/長方形 32">
              <a:extLst>
                <a:ext uri="{FF2B5EF4-FFF2-40B4-BE49-F238E27FC236}">
                  <a16:creationId xmlns:a16="http://schemas.microsoft.com/office/drawing/2014/main" id="{6B5E03E8-70A9-654D-9385-BBBA1058E8A5}"/>
                </a:ext>
              </a:extLst>
            </p:cNvPr>
            <p:cNvSpPr/>
            <p:nvPr/>
          </p:nvSpPr>
          <p:spPr>
            <a:xfrm>
              <a:off x="4211960" y="3068960"/>
              <a:ext cx="1116759" cy="1115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34" name="正方形/長方形 33">
              <a:extLst>
                <a:ext uri="{FF2B5EF4-FFF2-40B4-BE49-F238E27FC236}">
                  <a16:creationId xmlns:a16="http://schemas.microsoft.com/office/drawing/2014/main" id="{5B76BD7D-3407-074D-B088-3EDFF5069E97}"/>
                </a:ext>
              </a:extLst>
            </p:cNvPr>
            <p:cNvSpPr/>
            <p:nvPr/>
          </p:nvSpPr>
          <p:spPr>
            <a:xfrm>
              <a:off x="4211960" y="3068960"/>
              <a:ext cx="1116759" cy="165591"/>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E61B4378-972F-6342-A3D7-BDCADC18F850}"/>
                    </a:ext>
                  </a:extLst>
                </p:cNvPr>
                <p:cNvSpPr txBox="1"/>
                <p:nvPr/>
              </p:nvSpPr>
              <p:spPr>
                <a:xfrm>
                  <a:off x="4572000" y="3501008"/>
                  <a:ext cx="328423" cy="2841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l-GR"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𝑉</m:t>
                            </m:r>
                          </m:e>
                          <m:sup>
                            <m:r>
                              <a:rPr kumimoji="1" lang="el-GR" altLang="ja-JP" b="0" i="1" smtClean="0">
                                <a:latin typeface="Cambria Math" panose="02040503050406030204" pitchFamily="18" charset="0"/>
                                <a:ea typeface="Cambria Math" panose="02040503050406030204" pitchFamily="18" charset="0"/>
                              </a:rPr>
                              <m:t>†</m:t>
                            </m:r>
                          </m:sup>
                        </m:sSup>
                      </m:oMath>
                    </m:oMathPara>
                  </a14:m>
                  <a:endParaRPr kumimoji="1" lang="ja-JP" altLang="en-US" dirty="0"/>
                </a:p>
              </p:txBody>
            </p:sp>
          </mc:Choice>
          <mc:Fallback xmlns="">
            <p:sp>
              <p:nvSpPr>
                <p:cNvPr id="36" name="テキスト ボックス 35">
                  <a:extLst>
                    <a:ext uri="{FF2B5EF4-FFF2-40B4-BE49-F238E27FC236}">
                      <a16:creationId xmlns:a16="http://schemas.microsoft.com/office/drawing/2014/main" id="{E61B4378-972F-6342-A3D7-BDCADC18F850}"/>
                    </a:ext>
                  </a:extLst>
                </p:cNvPr>
                <p:cNvSpPr txBox="1">
                  <a:spLocks noRot="1" noChangeAspect="1" noMove="1" noResize="1" noEditPoints="1" noAdjustHandles="1" noChangeArrowheads="1" noChangeShapeType="1" noTextEdit="1"/>
                </p:cNvSpPr>
                <p:nvPr/>
              </p:nvSpPr>
              <p:spPr>
                <a:xfrm>
                  <a:off x="4572000" y="3501008"/>
                  <a:ext cx="328423" cy="284117"/>
                </a:xfrm>
                <a:prstGeom prst="rect">
                  <a:avLst/>
                </a:prstGeom>
                <a:blipFill>
                  <a:blip r:embed="rId7"/>
                  <a:stretch>
                    <a:fillRect l="-11111" r="-3704" b="-4167"/>
                  </a:stretch>
                </a:blipFill>
              </p:spPr>
              <p:txBody>
                <a:bodyPr/>
                <a:lstStyle/>
                <a:p>
                  <a:r>
                    <a:rPr lang="ja-JP" altLang="en-US">
                      <a:noFill/>
                    </a:rPr>
                    <a:t> </a:t>
                  </a:r>
                </a:p>
              </p:txBody>
            </p:sp>
          </mc:Fallback>
        </mc:AlternateContent>
      </p:grpSp>
      <p:sp>
        <p:nvSpPr>
          <p:cNvPr id="37" name="正方形/長方形 36">
            <a:extLst>
              <a:ext uri="{FF2B5EF4-FFF2-40B4-BE49-F238E27FC236}">
                <a16:creationId xmlns:a16="http://schemas.microsoft.com/office/drawing/2014/main" id="{871812F3-DD5B-844E-BB04-9B6E64313B1B}"/>
              </a:ext>
            </a:extLst>
          </p:cNvPr>
          <p:cNvSpPr/>
          <p:nvPr/>
        </p:nvSpPr>
        <p:spPr>
          <a:xfrm>
            <a:off x="6444208" y="2564904"/>
            <a:ext cx="2416046" cy="369332"/>
          </a:xfrm>
          <a:prstGeom prst="rect">
            <a:avLst/>
          </a:prstGeom>
        </p:spPr>
        <p:txBody>
          <a:bodyPr wrap="none">
            <a:spAutoFit/>
          </a:bodyPr>
          <a:lstStyle/>
          <a:p>
            <a:r>
              <a:rPr lang="en" altLang="ja-JP" b="0">
                <a:solidFill>
                  <a:srgbClr val="236EBF"/>
                </a:solidFill>
                <a:effectLst/>
                <a:latin typeface="Menlo" panose="020B0609030804020204" pitchFamily="49" charset="0"/>
              </a:rPr>
              <a:t>vr </a:t>
            </a:r>
            <a:r>
              <a:rPr lang="en" altLang="ja-JP" b="0">
                <a:solidFill>
                  <a:srgbClr val="7B30D0"/>
                </a:solidFill>
                <a:effectLst/>
                <a:latin typeface="Menlo" panose="020B0609030804020204" pitchFamily="49" charset="0"/>
              </a:rPr>
              <a:t>=</a:t>
            </a:r>
            <a:r>
              <a:rPr lang="en" altLang="ja-JP" b="0">
                <a:solidFill>
                  <a:srgbClr val="236EBF"/>
                </a:solidFill>
                <a:effectLst/>
                <a:latin typeface="Menlo" panose="020B0609030804020204" pitchFamily="49" charset="0"/>
              </a:rPr>
              <a:t> v[:rank, :]</a:t>
            </a:r>
          </a:p>
        </p:txBody>
      </p:sp>
      <p:sp>
        <p:nvSpPr>
          <p:cNvPr id="40" name="正方形/長方形 39">
            <a:extLst>
              <a:ext uri="{FF2B5EF4-FFF2-40B4-BE49-F238E27FC236}">
                <a16:creationId xmlns:a16="http://schemas.microsoft.com/office/drawing/2014/main" id="{FD290205-28BC-1B49-8530-DC250FDACB0A}"/>
              </a:ext>
            </a:extLst>
          </p:cNvPr>
          <p:cNvSpPr/>
          <p:nvPr/>
        </p:nvSpPr>
        <p:spPr>
          <a:xfrm>
            <a:off x="3059832" y="2564904"/>
            <a:ext cx="3168352" cy="830997"/>
          </a:xfrm>
          <a:prstGeom prst="rect">
            <a:avLst/>
          </a:prstGeom>
        </p:spPr>
        <p:txBody>
          <a:bodyPr wrap="square">
            <a:spAutoFit/>
          </a:bodyPr>
          <a:lstStyle/>
          <a:p>
            <a:r>
              <a:rPr lang="en" altLang="ja-JP" sz="1600" b="0">
                <a:solidFill>
                  <a:srgbClr val="236EBF"/>
                </a:solidFill>
                <a:effectLst/>
                <a:latin typeface="Menlo" panose="020B0609030804020204" pitchFamily="49" charset="0"/>
              </a:rPr>
              <a:t>sr </a:t>
            </a:r>
            <a:r>
              <a:rPr lang="en" altLang="ja-JP" sz="1600" b="0">
                <a:solidFill>
                  <a:srgbClr val="7B30D0"/>
                </a:solidFill>
                <a:effectLst/>
                <a:latin typeface="Menlo" panose="020B0609030804020204" pitchFamily="49" charset="0"/>
              </a:rPr>
              <a:t>=</a:t>
            </a:r>
            <a:r>
              <a:rPr lang="en" altLang="ja-JP" sz="1600" b="0">
                <a:solidFill>
                  <a:srgbClr val="236EBF"/>
                </a:solidFill>
                <a:effectLst/>
                <a:latin typeface="Menlo" panose="020B0609030804020204" pitchFamily="49" charset="0"/>
              </a:rPr>
              <a:t> np.matrix(</a:t>
            </a:r>
          </a:p>
          <a:p>
            <a:r>
              <a:rPr lang="en" altLang="ja-JP" sz="1600" b="0">
                <a:solidFill>
                  <a:srgbClr val="236EBF"/>
                </a:solidFill>
                <a:effectLst/>
                <a:latin typeface="Menlo" panose="020B0609030804020204" pitchFamily="49" charset="0"/>
              </a:rPr>
              <a:t>linalg.diagsvd(</a:t>
            </a:r>
          </a:p>
          <a:p>
            <a:r>
              <a:rPr lang="en" altLang="ja-JP" sz="1600" b="0">
                <a:solidFill>
                  <a:srgbClr val="236EBF"/>
                </a:solidFill>
                <a:effectLst/>
                <a:latin typeface="Menlo" panose="020B0609030804020204" pitchFamily="49" charset="0"/>
              </a:rPr>
              <a:t>s[:rank], rank, rank))</a:t>
            </a:r>
          </a:p>
        </p:txBody>
      </p:sp>
      <p:grpSp>
        <p:nvGrpSpPr>
          <p:cNvPr id="47" name="グループ化 46">
            <a:extLst>
              <a:ext uri="{FF2B5EF4-FFF2-40B4-BE49-F238E27FC236}">
                <a16:creationId xmlns:a16="http://schemas.microsoft.com/office/drawing/2014/main" id="{3CF9146C-936B-BF45-A121-33DD2A54C6A6}"/>
              </a:ext>
            </a:extLst>
          </p:cNvPr>
          <p:cNvGrpSpPr/>
          <p:nvPr/>
        </p:nvGrpSpPr>
        <p:grpSpPr>
          <a:xfrm>
            <a:off x="3923928" y="3501008"/>
            <a:ext cx="864096" cy="864096"/>
            <a:chOff x="3923928" y="3933056"/>
            <a:chExt cx="864096" cy="864096"/>
          </a:xfrm>
        </p:grpSpPr>
        <p:sp>
          <p:nvSpPr>
            <p:cNvPr id="41" name="正方形/長方形 40">
              <a:extLst>
                <a:ext uri="{FF2B5EF4-FFF2-40B4-BE49-F238E27FC236}">
                  <a16:creationId xmlns:a16="http://schemas.microsoft.com/office/drawing/2014/main" id="{330B24BD-1AA3-FA45-A330-94D048DD93B5}"/>
                </a:ext>
              </a:extLst>
            </p:cNvPr>
            <p:cNvSpPr/>
            <p:nvPr/>
          </p:nvSpPr>
          <p:spPr>
            <a:xfrm>
              <a:off x="3923929" y="3933057"/>
              <a:ext cx="144016" cy="144016"/>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4" name="正方形/長方形 43">
              <a:extLst>
                <a:ext uri="{FF2B5EF4-FFF2-40B4-BE49-F238E27FC236}">
                  <a16:creationId xmlns:a16="http://schemas.microsoft.com/office/drawing/2014/main" id="{3BE7E10E-362E-B44C-849A-E68E419EB6AD}"/>
                </a:ext>
              </a:extLst>
            </p:cNvPr>
            <p:cNvSpPr/>
            <p:nvPr/>
          </p:nvSpPr>
          <p:spPr>
            <a:xfrm>
              <a:off x="3923928" y="3933056"/>
              <a:ext cx="864096" cy="8640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5" name="正方形/長方形 44">
              <a:extLst>
                <a:ext uri="{FF2B5EF4-FFF2-40B4-BE49-F238E27FC236}">
                  <a16:creationId xmlns:a16="http://schemas.microsoft.com/office/drawing/2014/main" id="{4E5550B5-D7D0-D24C-A0C8-3AA5C58EE4C9}"/>
                </a:ext>
              </a:extLst>
            </p:cNvPr>
            <p:cNvSpPr/>
            <p:nvPr/>
          </p:nvSpPr>
          <p:spPr>
            <a:xfrm>
              <a:off x="4076329" y="4085457"/>
              <a:ext cx="144016" cy="144016"/>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E8634530-0D1B-9B4A-88E5-59659A84DC6A}"/>
                    </a:ext>
                  </a:extLst>
                </p:cNvPr>
                <p:cNvSpPr txBox="1"/>
                <p:nvPr/>
              </p:nvSpPr>
              <p:spPr>
                <a:xfrm>
                  <a:off x="4211960" y="4221088"/>
                  <a:ext cx="1907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l-GR" altLang="ja-JP" b="0" i="1" smtClean="0">
                            <a:latin typeface="Cambria Math" panose="02040503050406030204" pitchFamily="18" charset="0"/>
                            <a:ea typeface="Cambria Math" panose="02040503050406030204" pitchFamily="18" charset="0"/>
                          </a:rPr>
                          <m:t>Σ</m:t>
                        </m:r>
                      </m:oMath>
                    </m:oMathPara>
                  </a14:m>
                  <a:endParaRPr kumimoji="1" lang="ja-JP" altLang="en-US" dirty="0"/>
                </a:p>
              </p:txBody>
            </p:sp>
          </mc:Choice>
          <mc:Fallback xmlns="">
            <p:sp>
              <p:nvSpPr>
                <p:cNvPr id="46" name="テキスト ボックス 45">
                  <a:extLst>
                    <a:ext uri="{FF2B5EF4-FFF2-40B4-BE49-F238E27FC236}">
                      <a16:creationId xmlns:a16="http://schemas.microsoft.com/office/drawing/2014/main" id="{E8634530-0D1B-9B4A-88E5-59659A84DC6A}"/>
                    </a:ext>
                  </a:extLst>
                </p:cNvPr>
                <p:cNvSpPr txBox="1">
                  <a:spLocks noRot="1" noChangeAspect="1" noMove="1" noResize="1" noEditPoints="1" noAdjustHandles="1" noChangeArrowheads="1" noChangeShapeType="1" noTextEdit="1"/>
                </p:cNvSpPr>
                <p:nvPr/>
              </p:nvSpPr>
              <p:spPr>
                <a:xfrm>
                  <a:off x="4211960" y="4221088"/>
                  <a:ext cx="190757" cy="276999"/>
                </a:xfrm>
                <a:prstGeom prst="rect">
                  <a:avLst/>
                </a:prstGeom>
                <a:blipFill>
                  <a:blip r:embed="rId8"/>
                  <a:stretch>
                    <a:fillRect l="-25000" r="-18750" b="-4348"/>
                  </a:stretch>
                </a:blipFill>
              </p:spPr>
              <p:txBody>
                <a:bodyPr/>
                <a:lstStyle/>
                <a:p>
                  <a:r>
                    <a:rPr lang="ja-JP" altLang="en-US">
                      <a:noFill/>
                    </a:rPr>
                    <a:t> </a:t>
                  </a:r>
                </a:p>
              </p:txBody>
            </p:sp>
          </mc:Fallback>
        </mc:AlternateContent>
      </p:grpSp>
      <p:sp>
        <p:nvSpPr>
          <p:cNvPr id="51" name="正方形/長方形 50">
            <a:extLst>
              <a:ext uri="{FF2B5EF4-FFF2-40B4-BE49-F238E27FC236}">
                <a16:creationId xmlns:a16="http://schemas.microsoft.com/office/drawing/2014/main" id="{65C726A3-A379-704C-A8F3-75F8EC1DDD58}"/>
              </a:ext>
            </a:extLst>
          </p:cNvPr>
          <p:cNvSpPr/>
          <p:nvPr/>
        </p:nvSpPr>
        <p:spPr>
          <a:xfrm>
            <a:off x="2123728" y="5661248"/>
            <a:ext cx="819748" cy="54649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p>
        </p:txBody>
      </p:sp>
      <p:sp>
        <p:nvSpPr>
          <p:cNvPr id="57" name="テキスト ボックス 56">
            <a:extLst>
              <a:ext uri="{FF2B5EF4-FFF2-40B4-BE49-F238E27FC236}">
                <a16:creationId xmlns:a16="http://schemas.microsoft.com/office/drawing/2014/main" id="{900022C1-B6E1-7846-93F9-0FCAF6D97240}"/>
              </a:ext>
            </a:extLst>
          </p:cNvPr>
          <p:cNvSpPr txBox="1"/>
          <p:nvPr/>
        </p:nvSpPr>
        <p:spPr>
          <a:xfrm>
            <a:off x="3120415" y="5768205"/>
            <a:ext cx="288862" cy="307777"/>
          </a:xfrm>
          <a:prstGeom prst="rect">
            <a:avLst/>
          </a:prstGeom>
          <a:noFill/>
        </p:spPr>
        <p:txBody>
          <a:bodyPr wrap="none" rtlCol="0">
            <a:spAutoFit/>
          </a:bodyPr>
          <a:lstStyle/>
          <a:p>
            <a:r>
              <a:rPr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1617A6CD-7D64-854C-BD3E-13F3EA819B57}"/>
                  </a:ext>
                </a:extLst>
              </p:cNvPr>
              <p:cNvSpPr txBox="1"/>
              <p:nvPr/>
            </p:nvSpPr>
            <p:spPr>
              <a:xfrm>
                <a:off x="2420221" y="5771915"/>
                <a:ext cx="212238" cy="2827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𝐴</m:t>
                          </m:r>
                        </m:e>
                      </m:acc>
                    </m:oMath>
                  </m:oMathPara>
                </a14:m>
                <a:endParaRPr kumimoji="1" lang="ja-JP" altLang="en-US" dirty="0"/>
              </a:p>
            </p:txBody>
          </p:sp>
        </mc:Choice>
        <mc:Fallback xmlns="">
          <p:sp>
            <p:nvSpPr>
              <p:cNvPr id="58" name="テキスト ボックス 57">
                <a:extLst>
                  <a:ext uri="{FF2B5EF4-FFF2-40B4-BE49-F238E27FC236}">
                    <a16:creationId xmlns:a16="http://schemas.microsoft.com/office/drawing/2014/main" id="{1617A6CD-7D64-854C-BD3E-13F3EA819B57}"/>
                  </a:ext>
                </a:extLst>
              </p:cNvPr>
              <p:cNvSpPr txBox="1">
                <a:spLocks noRot="1" noChangeAspect="1" noMove="1" noResize="1" noEditPoints="1" noAdjustHandles="1" noChangeArrowheads="1" noChangeShapeType="1" noTextEdit="1"/>
              </p:cNvSpPr>
              <p:nvPr/>
            </p:nvSpPr>
            <p:spPr>
              <a:xfrm>
                <a:off x="2420221" y="5771915"/>
                <a:ext cx="212238" cy="282706"/>
              </a:xfrm>
              <a:prstGeom prst="rect">
                <a:avLst/>
              </a:prstGeom>
              <a:blipFill>
                <a:blip r:embed="rId9"/>
                <a:stretch>
                  <a:fillRect l="-23529" t="-8333" r="-17647" b="-4167"/>
                </a:stretch>
              </a:blipFill>
            </p:spPr>
            <p:txBody>
              <a:bodyPr/>
              <a:lstStyle/>
              <a:p>
                <a:r>
                  <a:rPr lang="ja-JP" altLang="en-US">
                    <a:noFill/>
                  </a:rPr>
                  <a:t> </a:t>
                </a:r>
              </a:p>
            </p:txBody>
          </p:sp>
        </mc:Fallback>
      </mc:AlternateContent>
      <p:sp>
        <p:nvSpPr>
          <p:cNvPr id="62" name="正方形/長方形 61">
            <a:extLst>
              <a:ext uri="{FF2B5EF4-FFF2-40B4-BE49-F238E27FC236}">
                <a16:creationId xmlns:a16="http://schemas.microsoft.com/office/drawing/2014/main" id="{B3DF9D0A-4A97-3548-892B-C02CA1BB42E7}"/>
              </a:ext>
            </a:extLst>
          </p:cNvPr>
          <p:cNvSpPr/>
          <p:nvPr/>
        </p:nvSpPr>
        <p:spPr>
          <a:xfrm>
            <a:off x="3563888" y="5589240"/>
            <a:ext cx="156632" cy="74327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63" name="正方形/長方形 62">
            <a:extLst>
              <a:ext uri="{FF2B5EF4-FFF2-40B4-BE49-F238E27FC236}">
                <a16:creationId xmlns:a16="http://schemas.microsoft.com/office/drawing/2014/main" id="{8A9A1E83-3CAB-BD4A-80C1-E66918F7D307}"/>
              </a:ext>
            </a:extLst>
          </p:cNvPr>
          <p:cNvSpPr/>
          <p:nvPr/>
        </p:nvSpPr>
        <p:spPr>
          <a:xfrm>
            <a:off x="4283968" y="5805264"/>
            <a:ext cx="144016" cy="144016"/>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64" name="正方形/長方形 63">
            <a:extLst>
              <a:ext uri="{FF2B5EF4-FFF2-40B4-BE49-F238E27FC236}">
                <a16:creationId xmlns:a16="http://schemas.microsoft.com/office/drawing/2014/main" id="{0313975F-32B8-6145-AD05-A4061F109AE8}"/>
              </a:ext>
            </a:extLst>
          </p:cNvPr>
          <p:cNvSpPr/>
          <p:nvPr/>
        </p:nvSpPr>
        <p:spPr>
          <a:xfrm>
            <a:off x="4436368" y="5957664"/>
            <a:ext cx="144016" cy="144016"/>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65" name="正方形/長方形 64">
            <a:extLst>
              <a:ext uri="{FF2B5EF4-FFF2-40B4-BE49-F238E27FC236}">
                <a16:creationId xmlns:a16="http://schemas.microsoft.com/office/drawing/2014/main" id="{A22B5AF0-87B7-3843-A715-229384E56A02}"/>
              </a:ext>
            </a:extLst>
          </p:cNvPr>
          <p:cNvSpPr/>
          <p:nvPr/>
        </p:nvSpPr>
        <p:spPr>
          <a:xfrm>
            <a:off x="5076056" y="5877272"/>
            <a:ext cx="1116759" cy="165591"/>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66" name="テキスト ボックス 65">
            <a:extLst>
              <a:ext uri="{FF2B5EF4-FFF2-40B4-BE49-F238E27FC236}">
                <a16:creationId xmlns:a16="http://schemas.microsoft.com/office/drawing/2014/main" id="{AD604B49-E840-B545-A6D3-DE3DA95D0549}"/>
              </a:ext>
            </a:extLst>
          </p:cNvPr>
          <p:cNvSpPr txBox="1"/>
          <p:nvPr/>
        </p:nvSpPr>
        <p:spPr>
          <a:xfrm>
            <a:off x="3851920" y="5805264"/>
            <a:ext cx="274434" cy="307777"/>
          </a:xfrm>
          <a:prstGeom prst="rect">
            <a:avLst/>
          </a:prstGeom>
          <a:noFill/>
        </p:spPr>
        <p:txBody>
          <a:bodyPr wrap="none" rtlCol="0">
            <a:spAutoFit/>
          </a:bodyPr>
          <a:lstStyle/>
          <a:p>
            <a:r>
              <a:rPr kumimoji="1" lang="en-US" altLang="ja-JP" sz="1400" dirty="0"/>
              <a:t>x</a:t>
            </a:r>
            <a:endParaRPr kumimoji="1" lang="ja-JP" altLang="en-US" sz="1400" dirty="0"/>
          </a:p>
        </p:txBody>
      </p:sp>
      <p:sp>
        <p:nvSpPr>
          <p:cNvPr id="67" name="テキスト ボックス 66">
            <a:extLst>
              <a:ext uri="{FF2B5EF4-FFF2-40B4-BE49-F238E27FC236}">
                <a16:creationId xmlns:a16="http://schemas.microsoft.com/office/drawing/2014/main" id="{62794FA8-421D-6748-8A5E-20C044287AE4}"/>
              </a:ext>
            </a:extLst>
          </p:cNvPr>
          <p:cNvSpPr txBox="1"/>
          <p:nvPr/>
        </p:nvSpPr>
        <p:spPr>
          <a:xfrm>
            <a:off x="4716016" y="5805264"/>
            <a:ext cx="274434" cy="307777"/>
          </a:xfrm>
          <a:prstGeom prst="rect">
            <a:avLst/>
          </a:prstGeom>
          <a:noFill/>
        </p:spPr>
        <p:txBody>
          <a:bodyPr wrap="none" rtlCol="0">
            <a:spAutoFit/>
          </a:bodyPr>
          <a:lstStyle/>
          <a:p>
            <a:r>
              <a:rPr kumimoji="1" lang="en-US" altLang="ja-JP" sz="1400" dirty="0"/>
              <a:t>x</a:t>
            </a:r>
            <a:endParaRPr kumimoji="1" lang="ja-JP" altLang="en-US" sz="1400" dirty="0"/>
          </a:p>
        </p:txBody>
      </p:sp>
      <p:sp>
        <p:nvSpPr>
          <p:cNvPr id="69" name="正方形/長方形 68">
            <a:extLst>
              <a:ext uri="{FF2B5EF4-FFF2-40B4-BE49-F238E27FC236}">
                <a16:creationId xmlns:a16="http://schemas.microsoft.com/office/drawing/2014/main" id="{F18D504D-F2CA-364E-8127-D58B2A7CA653}"/>
              </a:ext>
            </a:extLst>
          </p:cNvPr>
          <p:cNvSpPr/>
          <p:nvPr/>
        </p:nvSpPr>
        <p:spPr>
          <a:xfrm>
            <a:off x="539552" y="5157192"/>
            <a:ext cx="3531736" cy="369332"/>
          </a:xfrm>
          <a:prstGeom prst="rect">
            <a:avLst/>
          </a:prstGeom>
        </p:spPr>
        <p:txBody>
          <a:bodyPr wrap="none">
            <a:spAutoFit/>
          </a:bodyPr>
          <a:lstStyle/>
          <a:p>
            <a:r>
              <a:rPr lang="en" altLang="ja-JP" b="0">
                <a:solidFill>
                  <a:srgbClr val="236EBF"/>
                </a:solidFill>
                <a:effectLst/>
                <a:latin typeface="Menlo" panose="020B0609030804020204" pitchFamily="49" charset="0"/>
              </a:rPr>
              <a:t>b </a:t>
            </a:r>
            <a:r>
              <a:rPr lang="en" altLang="ja-JP" b="0">
                <a:solidFill>
                  <a:srgbClr val="7B30D0"/>
                </a:solidFill>
                <a:effectLst/>
                <a:latin typeface="Menlo" panose="020B0609030804020204" pitchFamily="49" charset="0"/>
              </a:rPr>
              <a:t>=</a:t>
            </a:r>
            <a:r>
              <a:rPr lang="en" altLang="ja-JP" b="0">
                <a:solidFill>
                  <a:srgbClr val="236EBF"/>
                </a:solidFill>
                <a:effectLst/>
                <a:latin typeface="Menlo" panose="020B0609030804020204" pitchFamily="49" charset="0"/>
              </a:rPr>
              <a:t> np.asarray(ur</a:t>
            </a:r>
            <a:r>
              <a:rPr lang="en" altLang="ja-JP" b="0">
                <a:solidFill>
                  <a:srgbClr val="7B30D0"/>
                </a:solidFill>
                <a:effectLst/>
                <a:latin typeface="Menlo" panose="020B0609030804020204" pitchFamily="49" charset="0"/>
              </a:rPr>
              <a:t>*</a:t>
            </a:r>
            <a:r>
              <a:rPr lang="en" altLang="ja-JP" b="0">
                <a:solidFill>
                  <a:srgbClr val="236EBF"/>
                </a:solidFill>
                <a:effectLst/>
                <a:latin typeface="Menlo" panose="020B0609030804020204" pitchFamily="49" charset="0"/>
              </a:rPr>
              <a:t>sr</a:t>
            </a:r>
            <a:r>
              <a:rPr lang="en" altLang="ja-JP" b="0">
                <a:solidFill>
                  <a:srgbClr val="7B30D0"/>
                </a:solidFill>
                <a:effectLst/>
                <a:latin typeface="Menlo" panose="020B0609030804020204" pitchFamily="49" charset="0"/>
              </a:rPr>
              <a:t>*</a:t>
            </a:r>
            <a:r>
              <a:rPr lang="en" altLang="ja-JP" b="0">
                <a:solidFill>
                  <a:srgbClr val="236EBF"/>
                </a:solidFill>
                <a:effectLst/>
                <a:latin typeface="Menlo" panose="020B0609030804020204" pitchFamily="49" charset="0"/>
              </a:rPr>
              <a:t>vr)</a:t>
            </a:r>
          </a:p>
        </p:txBody>
      </p:sp>
      <p:sp>
        <p:nvSpPr>
          <p:cNvPr id="70" name="テキスト ボックス 69">
            <a:extLst>
              <a:ext uri="{FF2B5EF4-FFF2-40B4-BE49-F238E27FC236}">
                <a16:creationId xmlns:a16="http://schemas.microsoft.com/office/drawing/2014/main" id="{B21DCA2F-B7CA-284D-A12A-EE636D21FA6D}"/>
              </a:ext>
            </a:extLst>
          </p:cNvPr>
          <p:cNvSpPr txBox="1"/>
          <p:nvPr/>
        </p:nvSpPr>
        <p:spPr>
          <a:xfrm>
            <a:off x="395536" y="1196752"/>
            <a:ext cx="1338828" cy="369332"/>
          </a:xfrm>
          <a:prstGeom prst="rect">
            <a:avLst/>
          </a:prstGeom>
          <a:noFill/>
        </p:spPr>
        <p:txBody>
          <a:bodyPr wrap="none" rtlCol="0">
            <a:spAutoFit/>
          </a:bodyPr>
          <a:lstStyle/>
          <a:p>
            <a:r>
              <a:rPr kumimoji="1" lang="ja-JP" altLang="en-US"/>
              <a:t>特異値分解</a:t>
            </a:r>
          </a:p>
        </p:txBody>
      </p:sp>
      <p:sp>
        <p:nvSpPr>
          <p:cNvPr id="71" name="テキスト ボックス 70">
            <a:extLst>
              <a:ext uri="{FF2B5EF4-FFF2-40B4-BE49-F238E27FC236}">
                <a16:creationId xmlns:a16="http://schemas.microsoft.com/office/drawing/2014/main" id="{B1883E00-D63D-E54D-B43F-1562AE1DA2A8}"/>
              </a:ext>
            </a:extLst>
          </p:cNvPr>
          <p:cNvSpPr txBox="1"/>
          <p:nvPr/>
        </p:nvSpPr>
        <p:spPr>
          <a:xfrm>
            <a:off x="395536" y="2276872"/>
            <a:ext cx="2262158" cy="369332"/>
          </a:xfrm>
          <a:prstGeom prst="rect">
            <a:avLst/>
          </a:prstGeom>
          <a:noFill/>
        </p:spPr>
        <p:txBody>
          <a:bodyPr wrap="none" rtlCol="0">
            <a:spAutoFit/>
          </a:bodyPr>
          <a:lstStyle/>
          <a:p>
            <a:r>
              <a:rPr kumimoji="1" lang="ja-JP" altLang="en-US"/>
              <a:t>一部分だけ取り出す</a:t>
            </a:r>
          </a:p>
        </p:txBody>
      </p:sp>
      <p:sp>
        <p:nvSpPr>
          <p:cNvPr id="72" name="テキスト ボックス 71">
            <a:extLst>
              <a:ext uri="{FF2B5EF4-FFF2-40B4-BE49-F238E27FC236}">
                <a16:creationId xmlns:a16="http://schemas.microsoft.com/office/drawing/2014/main" id="{3EF16077-4417-C04B-B370-0BA40EB74B28}"/>
              </a:ext>
            </a:extLst>
          </p:cNvPr>
          <p:cNvSpPr txBox="1"/>
          <p:nvPr/>
        </p:nvSpPr>
        <p:spPr>
          <a:xfrm>
            <a:off x="395536" y="4797152"/>
            <a:ext cx="3105337" cy="369332"/>
          </a:xfrm>
          <a:prstGeom prst="rect">
            <a:avLst/>
          </a:prstGeom>
          <a:noFill/>
        </p:spPr>
        <p:txBody>
          <a:bodyPr wrap="none" rtlCol="0">
            <a:spAutoFit/>
          </a:bodyPr>
          <a:lstStyle/>
          <a:p>
            <a:r>
              <a:rPr kumimoji="1" lang="ja-JP" altLang="en-US"/>
              <a:t>行列の再構成</a:t>
            </a:r>
            <a:r>
              <a:rPr kumimoji="1" lang="en-US" altLang="ja-JP"/>
              <a:t>(</a:t>
            </a:r>
            <a:r>
              <a:rPr kumimoji="1" lang="ja-JP" altLang="en-US"/>
              <a:t>低ランク近似</a:t>
            </a:r>
            <a:r>
              <a:rPr kumimoji="1" lang="en-US" altLang="ja-JP"/>
              <a:t>)</a:t>
            </a:r>
            <a:endParaRPr kumimoji="1" lang="ja-JP" altLang="en-US"/>
          </a:p>
        </p:txBody>
      </p:sp>
    </p:spTree>
    <p:extLst>
      <p:ext uri="{BB962C8B-B14F-4D97-AF65-F5344CB8AC3E}">
        <p14:creationId xmlns:p14="http://schemas.microsoft.com/office/powerpoint/2010/main" val="267886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EA81330-03CA-9D42-A1E5-8E06A201412E}"/>
              </a:ext>
            </a:extLst>
          </p:cNvPr>
          <p:cNvSpPr>
            <a:spLocks noGrp="1"/>
          </p:cNvSpPr>
          <p:nvPr>
            <p:ph type="body" sz="quarter" idx="10"/>
          </p:nvPr>
        </p:nvSpPr>
        <p:spPr/>
        <p:txBody>
          <a:bodyPr/>
          <a:lstStyle/>
          <a:p>
            <a:r>
              <a:rPr lang="ja-JP" altLang="en-US" dirty="0"/>
              <a:t>前回の解説：画像の低ランク近似</a:t>
            </a:r>
            <a:endParaRPr lang="en-US" altLang="ja-JP" dirty="0"/>
          </a:p>
        </p:txBody>
      </p:sp>
      <p:sp>
        <p:nvSpPr>
          <p:cNvPr id="3" name="テキスト ボックス 2">
            <a:extLst>
              <a:ext uri="{FF2B5EF4-FFF2-40B4-BE49-F238E27FC236}">
                <a16:creationId xmlns:a16="http://schemas.microsoft.com/office/drawing/2014/main" id="{DD5FB442-536D-3947-A899-5017C0F236E4}"/>
              </a:ext>
            </a:extLst>
          </p:cNvPr>
          <p:cNvSpPr txBox="1"/>
          <p:nvPr/>
        </p:nvSpPr>
        <p:spPr>
          <a:xfrm>
            <a:off x="539552" y="1124744"/>
            <a:ext cx="3024336" cy="461665"/>
          </a:xfrm>
          <a:prstGeom prst="rect">
            <a:avLst/>
          </a:prstGeom>
          <a:noFill/>
        </p:spPr>
        <p:txBody>
          <a:bodyPr wrap="square" rtlCol="0">
            <a:spAutoFit/>
          </a:bodyPr>
          <a:lstStyle/>
          <a:p>
            <a:r>
              <a:rPr kumimoji="1" lang="ja-JP" altLang="en-US" sz="2400"/>
              <a:t>フロベニウスノルム</a:t>
            </a:r>
            <a:endParaRPr kumimoji="1" lang="ja-JP" altLang="en-US" sz="2000"/>
          </a:p>
        </p:txBody>
      </p:sp>
      <p:pic>
        <p:nvPicPr>
          <p:cNvPr id="4" name="図 3">
            <a:extLst>
              <a:ext uri="{FF2B5EF4-FFF2-40B4-BE49-F238E27FC236}">
                <a16:creationId xmlns:a16="http://schemas.microsoft.com/office/drawing/2014/main" id="{9A024176-6489-2344-9CB9-A797F4F5821A}"/>
              </a:ext>
            </a:extLst>
          </p:cNvPr>
          <p:cNvPicPr>
            <a:picLocks noChangeAspect="1"/>
          </p:cNvPicPr>
          <p:nvPr/>
        </p:nvPicPr>
        <p:blipFill>
          <a:blip r:embed="rId2"/>
          <a:stretch>
            <a:fillRect/>
          </a:stretch>
        </p:blipFill>
        <p:spPr>
          <a:xfrm>
            <a:off x="683568" y="1772816"/>
            <a:ext cx="3096344" cy="1054906"/>
          </a:xfrm>
          <a:prstGeom prst="rect">
            <a:avLst/>
          </a:prstGeom>
        </p:spPr>
      </p:pic>
      <p:sp>
        <p:nvSpPr>
          <p:cNvPr id="5" name="テキスト ボックス 4">
            <a:extLst>
              <a:ext uri="{FF2B5EF4-FFF2-40B4-BE49-F238E27FC236}">
                <a16:creationId xmlns:a16="http://schemas.microsoft.com/office/drawing/2014/main" id="{4A0AD737-4A7D-4543-9521-302099217F1A}"/>
              </a:ext>
            </a:extLst>
          </p:cNvPr>
          <p:cNvSpPr txBox="1"/>
          <p:nvPr/>
        </p:nvSpPr>
        <p:spPr>
          <a:xfrm>
            <a:off x="4644008" y="2132856"/>
            <a:ext cx="4339650" cy="369332"/>
          </a:xfrm>
          <a:prstGeom prst="rect">
            <a:avLst/>
          </a:prstGeom>
          <a:noFill/>
        </p:spPr>
        <p:txBody>
          <a:bodyPr wrap="none" rtlCol="0">
            <a:spAutoFit/>
          </a:bodyPr>
          <a:lstStyle/>
          <a:p>
            <a:r>
              <a:rPr kumimoji="1" lang="ja-JP" altLang="en-US"/>
              <a:t>ベクトルの長さを行列に一般化したもの</a:t>
            </a:r>
          </a:p>
        </p:txBody>
      </p:sp>
      <p:sp>
        <p:nvSpPr>
          <p:cNvPr id="6" name="正方形/長方形 5">
            <a:extLst>
              <a:ext uri="{FF2B5EF4-FFF2-40B4-BE49-F238E27FC236}">
                <a16:creationId xmlns:a16="http://schemas.microsoft.com/office/drawing/2014/main" id="{D5EB756F-C131-8848-A4C8-CF40CA69275D}"/>
              </a:ext>
            </a:extLst>
          </p:cNvPr>
          <p:cNvSpPr/>
          <p:nvPr/>
        </p:nvSpPr>
        <p:spPr>
          <a:xfrm>
            <a:off x="4211960" y="3789040"/>
            <a:ext cx="819748" cy="54649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p>
        </p:txBody>
      </p:sp>
      <p:sp>
        <p:nvSpPr>
          <p:cNvPr id="7" name="テキスト ボックス 6">
            <a:extLst>
              <a:ext uri="{FF2B5EF4-FFF2-40B4-BE49-F238E27FC236}">
                <a16:creationId xmlns:a16="http://schemas.microsoft.com/office/drawing/2014/main" id="{9B4FC135-5E0C-614E-8414-994537A57239}"/>
              </a:ext>
            </a:extLst>
          </p:cNvPr>
          <p:cNvSpPr txBox="1"/>
          <p:nvPr/>
        </p:nvSpPr>
        <p:spPr>
          <a:xfrm>
            <a:off x="5208647" y="3895997"/>
            <a:ext cx="288862" cy="307777"/>
          </a:xfrm>
          <a:prstGeom prst="rect">
            <a:avLst/>
          </a:prstGeom>
          <a:noFill/>
        </p:spPr>
        <p:txBody>
          <a:bodyPr wrap="none" rtlCol="0">
            <a:spAutoFit/>
          </a:bodyPr>
          <a:lstStyle/>
          <a:p>
            <a:r>
              <a:rPr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6A3A3313-0BCF-2A49-B276-82D12684B11B}"/>
                  </a:ext>
                </a:extLst>
              </p:cNvPr>
              <p:cNvSpPr txBox="1"/>
              <p:nvPr/>
            </p:nvSpPr>
            <p:spPr>
              <a:xfrm>
                <a:off x="4508453" y="3899707"/>
                <a:ext cx="212238" cy="2827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𝐴</m:t>
                          </m:r>
                        </m:e>
                      </m:acc>
                    </m:oMath>
                  </m:oMathPara>
                </a14:m>
                <a:endParaRPr kumimoji="1" lang="ja-JP" altLang="en-US" dirty="0"/>
              </a:p>
            </p:txBody>
          </p:sp>
        </mc:Choice>
        <mc:Fallback xmlns="">
          <p:sp>
            <p:nvSpPr>
              <p:cNvPr id="8" name="テキスト ボックス 7">
                <a:extLst>
                  <a:ext uri="{FF2B5EF4-FFF2-40B4-BE49-F238E27FC236}">
                    <a16:creationId xmlns:a16="http://schemas.microsoft.com/office/drawing/2014/main" id="{6A3A3313-0BCF-2A49-B276-82D12684B11B}"/>
                  </a:ext>
                </a:extLst>
              </p:cNvPr>
              <p:cNvSpPr txBox="1">
                <a:spLocks noRot="1" noChangeAspect="1" noMove="1" noResize="1" noEditPoints="1" noAdjustHandles="1" noChangeArrowheads="1" noChangeShapeType="1" noTextEdit="1"/>
              </p:cNvSpPr>
              <p:nvPr/>
            </p:nvSpPr>
            <p:spPr>
              <a:xfrm>
                <a:off x="4508453" y="3899707"/>
                <a:ext cx="212238" cy="282706"/>
              </a:xfrm>
              <a:prstGeom prst="rect">
                <a:avLst/>
              </a:prstGeom>
              <a:blipFill>
                <a:blip r:embed="rId3"/>
                <a:stretch>
                  <a:fillRect l="-16667" t="-8696" r="-16667" b="-8696"/>
                </a:stretch>
              </a:blipFill>
            </p:spPr>
            <p:txBody>
              <a:bodyPr/>
              <a:lstStyle/>
              <a:p>
                <a:r>
                  <a:rPr lang="ja-JP" altLang="en-US">
                    <a:noFill/>
                  </a:rPr>
                  <a:t> </a:t>
                </a:r>
              </a:p>
            </p:txBody>
          </p:sp>
        </mc:Fallback>
      </mc:AlternateContent>
      <p:sp>
        <p:nvSpPr>
          <p:cNvPr id="9" name="正方形/長方形 8">
            <a:extLst>
              <a:ext uri="{FF2B5EF4-FFF2-40B4-BE49-F238E27FC236}">
                <a16:creationId xmlns:a16="http://schemas.microsoft.com/office/drawing/2014/main" id="{AC6718A6-27A9-7849-B483-037D52C40191}"/>
              </a:ext>
            </a:extLst>
          </p:cNvPr>
          <p:cNvSpPr/>
          <p:nvPr/>
        </p:nvSpPr>
        <p:spPr>
          <a:xfrm>
            <a:off x="5652120" y="3717032"/>
            <a:ext cx="156632" cy="74327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0" name="正方形/長方形 9">
            <a:extLst>
              <a:ext uri="{FF2B5EF4-FFF2-40B4-BE49-F238E27FC236}">
                <a16:creationId xmlns:a16="http://schemas.microsoft.com/office/drawing/2014/main" id="{38C183DD-D6E4-5A48-9455-508E1E694C51}"/>
              </a:ext>
            </a:extLst>
          </p:cNvPr>
          <p:cNvSpPr/>
          <p:nvPr/>
        </p:nvSpPr>
        <p:spPr>
          <a:xfrm>
            <a:off x="6372200" y="3933056"/>
            <a:ext cx="144016" cy="144016"/>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11" name="正方形/長方形 10">
            <a:extLst>
              <a:ext uri="{FF2B5EF4-FFF2-40B4-BE49-F238E27FC236}">
                <a16:creationId xmlns:a16="http://schemas.microsoft.com/office/drawing/2014/main" id="{CCDDEF3B-F266-C24F-8C8B-EF5CAF659A99}"/>
              </a:ext>
            </a:extLst>
          </p:cNvPr>
          <p:cNvSpPr/>
          <p:nvPr/>
        </p:nvSpPr>
        <p:spPr>
          <a:xfrm>
            <a:off x="6524600" y="4085456"/>
            <a:ext cx="144016" cy="144016"/>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12" name="正方形/長方形 11">
            <a:extLst>
              <a:ext uri="{FF2B5EF4-FFF2-40B4-BE49-F238E27FC236}">
                <a16:creationId xmlns:a16="http://schemas.microsoft.com/office/drawing/2014/main" id="{E1ADB63F-EF52-0D4E-8D96-F2E84FDEE7A8}"/>
              </a:ext>
            </a:extLst>
          </p:cNvPr>
          <p:cNvSpPr/>
          <p:nvPr/>
        </p:nvSpPr>
        <p:spPr>
          <a:xfrm>
            <a:off x="7164288" y="4005064"/>
            <a:ext cx="1116759" cy="165591"/>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3" name="テキスト ボックス 12">
            <a:extLst>
              <a:ext uri="{FF2B5EF4-FFF2-40B4-BE49-F238E27FC236}">
                <a16:creationId xmlns:a16="http://schemas.microsoft.com/office/drawing/2014/main" id="{CDC71237-11B6-2C4F-AB44-92A634A4B8EA}"/>
              </a:ext>
            </a:extLst>
          </p:cNvPr>
          <p:cNvSpPr txBox="1"/>
          <p:nvPr/>
        </p:nvSpPr>
        <p:spPr>
          <a:xfrm>
            <a:off x="5940152" y="3933056"/>
            <a:ext cx="274434" cy="307777"/>
          </a:xfrm>
          <a:prstGeom prst="rect">
            <a:avLst/>
          </a:prstGeom>
          <a:noFill/>
        </p:spPr>
        <p:txBody>
          <a:bodyPr wrap="none" rtlCol="0">
            <a:spAutoFit/>
          </a:bodyPr>
          <a:lstStyle/>
          <a:p>
            <a:r>
              <a:rPr kumimoji="1" lang="en-US" altLang="ja-JP" sz="1400" dirty="0"/>
              <a:t>x</a:t>
            </a:r>
            <a:endParaRPr kumimoji="1" lang="ja-JP" altLang="en-US" sz="1400" dirty="0"/>
          </a:p>
        </p:txBody>
      </p:sp>
      <p:sp>
        <p:nvSpPr>
          <p:cNvPr id="14" name="テキスト ボックス 13">
            <a:extLst>
              <a:ext uri="{FF2B5EF4-FFF2-40B4-BE49-F238E27FC236}">
                <a16:creationId xmlns:a16="http://schemas.microsoft.com/office/drawing/2014/main" id="{9B45BEBF-8B56-1945-8765-A9ED92E4417A}"/>
              </a:ext>
            </a:extLst>
          </p:cNvPr>
          <p:cNvSpPr txBox="1"/>
          <p:nvPr/>
        </p:nvSpPr>
        <p:spPr>
          <a:xfrm>
            <a:off x="6804248" y="3933056"/>
            <a:ext cx="274434" cy="307777"/>
          </a:xfrm>
          <a:prstGeom prst="rect">
            <a:avLst/>
          </a:prstGeom>
          <a:noFill/>
        </p:spPr>
        <p:txBody>
          <a:bodyPr wrap="none" rtlCol="0">
            <a:spAutoFit/>
          </a:bodyPr>
          <a:lstStyle/>
          <a:p>
            <a:r>
              <a:rPr kumimoji="1" lang="en-US" altLang="ja-JP" sz="1400" dirty="0"/>
              <a:t>x</a:t>
            </a:r>
            <a:endParaRPr kumimoji="1" lang="ja-JP" altLang="en-US" sz="1400" dirty="0"/>
          </a:p>
        </p:txBody>
      </p:sp>
      <p:sp>
        <p:nvSpPr>
          <p:cNvPr id="15" name="テキスト ボックス 14">
            <a:extLst>
              <a:ext uri="{FF2B5EF4-FFF2-40B4-BE49-F238E27FC236}">
                <a16:creationId xmlns:a16="http://schemas.microsoft.com/office/drawing/2014/main" id="{19D6C430-DBBF-654C-BFC2-0BC0C99E079B}"/>
              </a:ext>
            </a:extLst>
          </p:cNvPr>
          <p:cNvSpPr txBox="1"/>
          <p:nvPr/>
        </p:nvSpPr>
        <p:spPr>
          <a:xfrm>
            <a:off x="467544" y="3068960"/>
            <a:ext cx="8135560" cy="400110"/>
          </a:xfrm>
          <a:prstGeom prst="rect">
            <a:avLst/>
          </a:prstGeom>
          <a:noFill/>
        </p:spPr>
        <p:txBody>
          <a:bodyPr wrap="none" rtlCol="0">
            <a:spAutoFit/>
          </a:bodyPr>
          <a:lstStyle/>
          <a:p>
            <a:r>
              <a:rPr kumimoji="1" lang="ja-JP" altLang="en-US" sz="2000"/>
              <a:t>特異値分解の一部分から再構成した行列は元の行列よりランクが減る</a:t>
            </a:r>
          </a:p>
        </p:txBody>
      </p:sp>
      <p:sp>
        <p:nvSpPr>
          <p:cNvPr id="16" name="正方形/長方形 15">
            <a:extLst>
              <a:ext uri="{FF2B5EF4-FFF2-40B4-BE49-F238E27FC236}">
                <a16:creationId xmlns:a16="http://schemas.microsoft.com/office/drawing/2014/main" id="{2BA9E9E2-7AA1-FC46-ABD9-1C07ED34401D}"/>
              </a:ext>
            </a:extLst>
          </p:cNvPr>
          <p:cNvSpPr/>
          <p:nvPr/>
        </p:nvSpPr>
        <p:spPr>
          <a:xfrm>
            <a:off x="1907704" y="3789040"/>
            <a:ext cx="819748" cy="546499"/>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8C9CC0DE-7BA8-9D44-AAA6-1E179F03DC8C}"/>
                  </a:ext>
                </a:extLst>
              </p:cNvPr>
              <p:cNvSpPr txBox="1"/>
              <p:nvPr/>
            </p:nvSpPr>
            <p:spPr>
              <a:xfrm>
                <a:off x="2204197" y="3899707"/>
                <a:ext cx="2122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𝐴</m:t>
                      </m:r>
                    </m:oMath>
                  </m:oMathPara>
                </a14:m>
                <a:endParaRPr kumimoji="1" lang="ja-JP" altLang="en-US" dirty="0"/>
              </a:p>
            </p:txBody>
          </p:sp>
        </mc:Choice>
        <mc:Fallback xmlns="">
          <p:sp>
            <p:nvSpPr>
              <p:cNvPr id="17" name="テキスト ボックス 16">
                <a:extLst>
                  <a:ext uri="{FF2B5EF4-FFF2-40B4-BE49-F238E27FC236}">
                    <a16:creationId xmlns:a16="http://schemas.microsoft.com/office/drawing/2014/main" id="{8C9CC0DE-7BA8-9D44-AAA6-1E179F03DC8C}"/>
                  </a:ext>
                </a:extLst>
              </p:cNvPr>
              <p:cNvSpPr txBox="1">
                <a:spLocks noRot="1" noChangeAspect="1" noMove="1" noResize="1" noEditPoints="1" noAdjustHandles="1" noChangeArrowheads="1" noChangeShapeType="1" noTextEdit="1"/>
              </p:cNvSpPr>
              <p:nvPr/>
            </p:nvSpPr>
            <p:spPr>
              <a:xfrm>
                <a:off x="2204197" y="3899707"/>
                <a:ext cx="212238" cy="276999"/>
              </a:xfrm>
              <a:prstGeom prst="rect">
                <a:avLst/>
              </a:prstGeom>
              <a:blipFill>
                <a:blip r:embed="rId4"/>
                <a:stretch>
                  <a:fillRect l="-23529" r="-17647" b="-4348"/>
                </a:stretch>
              </a:blipFill>
            </p:spPr>
            <p:txBody>
              <a:bodyPr/>
              <a:lstStyle/>
              <a:p>
                <a:r>
                  <a:rPr lang="ja-JP" altLang="en-US">
                    <a:noFill/>
                  </a:rPr>
                  <a:t> </a:t>
                </a:r>
              </a:p>
            </p:txBody>
          </p:sp>
        </mc:Fallback>
      </mc:AlternateContent>
      <p:pic>
        <p:nvPicPr>
          <p:cNvPr id="18" name="図 17">
            <a:extLst>
              <a:ext uri="{FF2B5EF4-FFF2-40B4-BE49-F238E27FC236}">
                <a16:creationId xmlns:a16="http://schemas.microsoft.com/office/drawing/2014/main" id="{1990EC21-36B3-154D-AC4E-47319AF48119}"/>
              </a:ext>
            </a:extLst>
          </p:cNvPr>
          <p:cNvPicPr>
            <a:picLocks noChangeAspect="1"/>
          </p:cNvPicPr>
          <p:nvPr/>
        </p:nvPicPr>
        <p:blipFill>
          <a:blip r:embed="rId5"/>
          <a:stretch>
            <a:fillRect/>
          </a:stretch>
        </p:blipFill>
        <p:spPr>
          <a:xfrm>
            <a:off x="1763688" y="4509120"/>
            <a:ext cx="1080120" cy="327578"/>
          </a:xfrm>
          <a:prstGeom prst="rect">
            <a:avLst/>
          </a:prstGeom>
        </p:spPr>
      </p:pic>
      <p:pic>
        <p:nvPicPr>
          <p:cNvPr id="19" name="図 18">
            <a:extLst>
              <a:ext uri="{FF2B5EF4-FFF2-40B4-BE49-F238E27FC236}">
                <a16:creationId xmlns:a16="http://schemas.microsoft.com/office/drawing/2014/main" id="{4FA3FD45-C299-3C4C-B534-51FF5ADEBDA1}"/>
              </a:ext>
            </a:extLst>
          </p:cNvPr>
          <p:cNvPicPr>
            <a:picLocks noChangeAspect="1"/>
          </p:cNvPicPr>
          <p:nvPr/>
        </p:nvPicPr>
        <p:blipFill>
          <a:blip r:embed="rId6"/>
          <a:stretch>
            <a:fillRect/>
          </a:stretch>
        </p:blipFill>
        <p:spPr>
          <a:xfrm>
            <a:off x="4067944" y="4437112"/>
            <a:ext cx="1080120" cy="380698"/>
          </a:xfrm>
          <a:prstGeom prst="rect">
            <a:avLst/>
          </a:prstGeom>
        </p:spPr>
      </p:pic>
      <p:sp>
        <p:nvSpPr>
          <p:cNvPr id="20" name="テキスト ボックス 19">
            <a:extLst>
              <a:ext uri="{FF2B5EF4-FFF2-40B4-BE49-F238E27FC236}">
                <a16:creationId xmlns:a16="http://schemas.microsoft.com/office/drawing/2014/main" id="{6F7F3F5E-7899-3C4D-A117-64507F93917F}"/>
              </a:ext>
            </a:extLst>
          </p:cNvPr>
          <p:cNvSpPr txBox="1"/>
          <p:nvPr/>
        </p:nvSpPr>
        <p:spPr>
          <a:xfrm>
            <a:off x="3275856" y="4365104"/>
            <a:ext cx="394660" cy="523220"/>
          </a:xfrm>
          <a:prstGeom prst="rect">
            <a:avLst/>
          </a:prstGeom>
          <a:noFill/>
        </p:spPr>
        <p:txBody>
          <a:bodyPr wrap="none" rtlCol="0">
            <a:spAutoFit/>
          </a:bodyPr>
          <a:lstStyle/>
          <a:p>
            <a:r>
              <a:rPr lang="en-US" altLang="ja-JP" sz="2800"/>
              <a:t>&gt;</a:t>
            </a:r>
            <a:endParaRPr kumimoji="1" lang="ja-JP" altLang="en-US" sz="2800"/>
          </a:p>
        </p:txBody>
      </p:sp>
      <p:sp>
        <p:nvSpPr>
          <p:cNvPr id="21" name="テキスト ボックス 20">
            <a:extLst>
              <a:ext uri="{FF2B5EF4-FFF2-40B4-BE49-F238E27FC236}">
                <a16:creationId xmlns:a16="http://schemas.microsoft.com/office/drawing/2014/main" id="{D0B323A4-A107-B644-A784-186D5968E489}"/>
              </a:ext>
            </a:extLst>
          </p:cNvPr>
          <p:cNvSpPr txBox="1"/>
          <p:nvPr/>
        </p:nvSpPr>
        <p:spPr>
          <a:xfrm>
            <a:off x="827584" y="6381328"/>
            <a:ext cx="7721986" cy="369332"/>
          </a:xfrm>
          <a:prstGeom prst="rect">
            <a:avLst/>
          </a:prstGeom>
          <a:noFill/>
        </p:spPr>
        <p:txBody>
          <a:bodyPr wrap="none" rtlCol="0">
            <a:spAutoFit/>
          </a:bodyPr>
          <a:lstStyle/>
          <a:p>
            <a:r>
              <a:rPr kumimoji="1" lang="en-US" altLang="ja-JP"/>
              <a:t>※ </a:t>
            </a:r>
            <a:r>
              <a:rPr kumimoji="1" lang="ja-JP" altLang="en-US"/>
              <a:t>ランク</a:t>
            </a:r>
            <a:r>
              <a:rPr kumimoji="1" lang="en-US" altLang="ja-JP"/>
              <a:t>(</a:t>
            </a:r>
            <a:r>
              <a:rPr kumimoji="1" lang="ja-JP" altLang="en-US"/>
              <a:t>階数</a:t>
            </a:r>
            <a:r>
              <a:rPr kumimoji="1" lang="en-US" altLang="ja-JP"/>
              <a:t>)</a:t>
            </a:r>
            <a:r>
              <a:rPr kumimoji="1" lang="ja-JP" altLang="en-US"/>
              <a:t>：行列の一次独立な固有ベクトルの本数＝行列の情報量</a:t>
            </a:r>
          </a:p>
        </p:txBody>
      </p:sp>
      <p:sp>
        <p:nvSpPr>
          <p:cNvPr id="22" name="テキスト ボックス 21">
            <a:extLst>
              <a:ext uri="{FF2B5EF4-FFF2-40B4-BE49-F238E27FC236}">
                <a16:creationId xmlns:a16="http://schemas.microsoft.com/office/drawing/2014/main" id="{533DBC43-9C89-294E-B518-B9929CFBE8F6}"/>
              </a:ext>
            </a:extLst>
          </p:cNvPr>
          <p:cNvSpPr txBox="1"/>
          <p:nvPr/>
        </p:nvSpPr>
        <p:spPr>
          <a:xfrm>
            <a:off x="395536" y="4869160"/>
            <a:ext cx="8135560" cy="400110"/>
          </a:xfrm>
          <a:prstGeom prst="rect">
            <a:avLst/>
          </a:prstGeom>
          <a:noFill/>
        </p:spPr>
        <p:txBody>
          <a:bodyPr wrap="none" rtlCol="0">
            <a:spAutoFit/>
          </a:bodyPr>
          <a:lstStyle/>
          <a:p>
            <a:r>
              <a:rPr kumimoji="1" lang="ja-JP" altLang="en-US" sz="2000"/>
              <a:t>特異値分解は、フロベニウスノルムの意味で最良近似行列を与える</a:t>
            </a:r>
          </a:p>
        </p:txBody>
      </p:sp>
      <p:pic>
        <p:nvPicPr>
          <p:cNvPr id="23" name="図 22">
            <a:extLst>
              <a:ext uri="{FF2B5EF4-FFF2-40B4-BE49-F238E27FC236}">
                <a16:creationId xmlns:a16="http://schemas.microsoft.com/office/drawing/2014/main" id="{3B83FB32-F3B8-7D46-AB40-C5070265B250}"/>
              </a:ext>
            </a:extLst>
          </p:cNvPr>
          <p:cNvPicPr>
            <a:picLocks noChangeAspect="1"/>
          </p:cNvPicPr>
          <p:nvPr/>
        </p:nvPicPr>
        <p:blipFill>
          <a:blip r:embed="rId7"/>
          <a:stretch>
            <a:fillRect/>
          </a:stretch>
        </p:blipFill>
        <p:spPr>
          <a:xfrm>
            <a:off x="683568" y="5445224"/>
            <a:ext cx="3240360" cy="721565"/>
          </a:xfrm>
          <a:prstGeom prst="rect">
            <a:avLst/>
          </a:prstGeom>
        </p:spPr>
      </p:pic>
    </p:spTree>
    <p:extLst>
      <p:ext uri="{BB962C8B-B14F-4D97-AF65-F5344CB8AC3E}">
        <p14:creationId xmlns:p14="http://schemas.microsoft.com/office/powerpoint/2010/main" val="1221090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32C7614-23FB-484E-90AE-DE6F7D6CE417}"/>
              </a:ext>
            </a:extLst>
          </p:cNvPr>
          <p:cNvSpPr>
            <a:spLocks noGrp="1"/>
          </p:cNvSpPr>
          <p:nvPr>
            <p:ph type="body" sz="quarter" idx="10"/>
          </p:nvPr>
        </p:nvSpPr>
        <p:spPr/>
        <p:txBody>
          <a:bodyPr/>
          <a:lstStyle/>
          <a:p>
            <a:r>
              <a:rPr lang="ja-JP" altLang="en-US" dirty="0"/>
              <a:t>前回の解説：画像の低ランク近似</a:t>
            </a:r>
            <a:endParaRPr lang="en-US" altLang="ja-JP" dirty="0"/>
          </a:p>
        </p:txBody>
      </p:sp>
      <p:pic>
        <p:nvPicPr>
          <p:cNvPr id="5" name="図 4">
            <a:extLst>
              <a:ext uri="{FF2B5EF4-FFF2-40B4-BE49-F238E27FC236}">
                <a16:creationId xmlns:a16="http://schemas.microsoft.com/office/drawing/2014/main" id="{CB400698-5833-B74D-B4EA-3CDB85D6B5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3645024"/>
            <a:ext cx="1917700" cy="1333500"/>
          </a:xfrm>
          <a:prstGeom prst="rect">
            <a:avLst/>
          </a:prstGeom>
        </p:spPr>
      </p:pic>
      <p:pic>
        <p:nvPicPr>
          <p:cNvPr id="7" name="図 6">
            <a:extLst>
              <a:ext uri="{FF2B5EF4-FFF2-40B4-BE49-F238E27FC236}">
                <a16:creationId xmlns:a16="http://schemas.microsoft.com/office/drawing/2014/main" id="{D87F7A99-D3CB-5E4E-A163-B9F7F8286A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792" y="3645024"/>
            <a:ext cx="1917700" cy="1333500"/>
          </a:xfrm>
          <a:prstGeom prst="rect">
            <a:avLst/>
          </a:prstGeom>
        </p:spPr>
      </p:pic>
      <p:pic>
        <p:nvPicPr>
          <p:cNvPr id="9" name="図 8">
            <a:extLst>
              <a:ext uri="{FF2B5EF4-FFF2-40B4-BE49-F238E27FC236}">
                <a16:creationId xmlns:a16="http://schemas.microsoft.com/office/drawing/2014/main" id="{A261A074-6F72-FB49-98D0-C41279D3F0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0112" y="3573016"/>
            <a:ext cx="127000" cy="1333500"/>
          </a:xfrm>
          <a:prstGeom prst="rect">
            <a:avLst/>
          </a:prstGeom>
        </p:spPr>
      </p:pic>
      <p:pic>
        <p:nvPicPr>
          <p:cNvPr id="11" name="図 10">
            <a:extLst>
              <a:ext uri="{FF2B5EF4-FFF2-40B4-BE49-F238E27FC236}">
                <a16:creationId xmlns:a16="http://schemas.microsoft.com/office/drawing/2014/main" id="{A5C52D00-64FC-EF4A-B34C-8AF11FFA41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4248" y="4149080"/>
            <a:ext cx="1917700" cy="127000"/>
          </a:xfrm>
          <a:prstGeom prst="rect">
            <a:avLst/>
          </a:prstGeom>
        </p:spPr>
      </p:pic>
      <p:sp>
        <p:nvSpPr>
          <p:cNvPr id="12" name="正方形/長方形 11">
            <a:extLst>
              <a:ext uri="{FF2B5EF4-FFF2-40B4-BE49-F238E27FC236}">
                <a16:creationId xmlns:a16="http://schemas.microsoft.com/office/drawing/2014/main" id="{6554D74C-6BA0-014A-A76A-1D89EC4E0F6F}"/>
              </a:ext>
            </a:extLst>
          </p:cNvPr>
          <p:cNvSpPr/>
          <p:nvPr/>
        </p:nvSpPr>
        <p:spPr>
          <a:xfrm>
            <a:off x="3203848" y="2636912"/>
            <a:ext cx="819748" cy="54649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DF5C95B-2DB0-5949-A5DB-AEC9A5A0516A}"/>
                  </a:ext>
                </a:extLst>
              </p:cNvPr>
              <p:cNvSpPr txBox="1"/>
              <p:nvPr/>
            </p:nvSpPr>
            <p:spPr>
              <a:xfrm>
                <a:off x="3500341" y="2747579"/>
                <a:ext cx="212238" cy="2827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𝐴</m:t>
                          </m:r>
                        </m:e>
                      </m:acc>
                    </m:oMath>
                  </m:oMathPara>
                </a14:m>
                <a:endParaRPr kumimoji="1" lang="ja-JP" altLang="en-US" dirty="0"/>
              </a:p>
            </p:txBody>
          </p:sp>
        </mc:Choice>
        <mc:Fallback xmlns="">
          <p:sp>
            <p:nvSpPr>
              <p:cNvPr id="14" name="テキスト ボックス 13">
                <a:extLst>
                  <a:ext uri="{FF2B5EF4-FFF2-40B4-BE49-F238E27FC236}">
                    <a16:creationId xmlns:a16="http://schemas.microsoft.com/office/drawing/2014/main" id="{FDF5C95B-2DB0-5949-A5DB-AEC9A5A0516A}"/>
                  </a:ext>
                </a:extLst>
              </p:cNvPr>
              <p:cNvSpPr txBox="1">
                <a:spLocks noRot="1" noChangeAspect="1" noMove="1" noResize="1" noEditPoints="1" noAdjustHandles="1" noChangeArrowheads="1" noChangeShapeType="1" noTextEdit="1"/>
              </p:cNvSpPr>
              <p:nvPr/>
            </p:nvSpPr>
            <p:spPr>
              <a:xfrm>
                <a:off x="3500341" y="2747579"/>
                <a:ext cx="212238" cy="282706"/>
              </a:xfrm>
              <a:prstGeom prst="rect">
                <a:avLst/>
              </a:prstGeom>
              <a:blipFill>
                <a:blip r:embed="rId6"/>
                <a:stretch>
                  <a:fillRect l="-31250" t="-13043" r="-18750" b="-4348"/>
                </a:stretch>
              </a:blipFill>
            </p:spPr>
            <p:txBody>
              <a:bodyPr/>
              <a:lstStyle/>
              <a:p>
                <a:r>
                  <a:rPr lang="ja-JP" altLang="en-US">
                    <a:noFill/>
                  </a:rPr>
                  <a:t> </a:t>
                </a:r>
              </a:p>
            </p:txBody>
          </p:sp>
        </mc:Fallback>
      </mc:AlternateContent>
      <p:sp>
        <p:nvSpPr>
          <p:cNvPr id="15" name="正方形/長方形 14">
            <a:extLst>
              <a:ext uri="{FF2B5EF4-FFF2-40B4-BE49-F238E27FC236}">
                <a16:creationId xmlns:a16="http://schemas.microsoft.com/office/drawing/2014/main" id="{1479CD08-407F-AB4A-AD9F-EFF6B9F5C924}"/>
              </a:ext>
            </a:extLst>
          </p:cNvPr>
          <p:cNvSpPr/>
          <p:nvPr/>
        </p:nvSpPr>
        <p:spPr>
          <a:xfrm>
            <a:off x="5076056" y="2420888"/>
            <a:ext cx="156632" cy="74327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6" name="正方形/長方形 15">
            <a:extLst>
              <a:ext uri="{FF2B5EF4-FFF2-40B4-BE49-F238E27FC236}">
                <a16:creationId xmlns:a16="http://schemas.microsoft.com/office/drawing/2014/main" id="{0212B30B-4246-6A47-BB25-CEEC6A617D82}"/>
              </a:ext>
            </a:extLst>
          </p:cNvPr>
          <p:cNvSpPr/>
          <p:nvPr/>
        </p:nvSpPr>
        <p:spPr>
          <a:xfrm>
            <a:off x="5859760" y="2700536"/>
            <a:ext cx="144016" cy="144016"/>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17" name="正方形/長方形 16">
            <a:extLst>
              <a:ext uri="{FF2B5EF4-FFF2-40B4-BE49-F238E27FC236}">
                <a16:creationId xmlns:a16="http://schemas.microsoft.com/office/drawing/2014/main" id="{9F646996-A851-6840-9A58-7A61A351C910}"/>
              </a:ext>
            </a:extLst>
          </p:cNvPr>
          <p:cNvSpPr/>
          <p:nvPr/>
        </p:nvSpPr>
        <p:spPr>
          <a:xfrm>
            <a:off x="6012160" y="2852936"/>
            <a:ext cx="144016" cy="144016"/>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18" name="正方形/長方形 17">
            <a:extLst>
              <a:ext uri="{FF2B5EF4-FFF2-40B4-BE49-F238E27FC236}">
                <a16:creationId xmlns:a16="http://schemas.microsoft.com/office/drawing/2014/main" id="{064D0A74-CE2A-6A41-BC56-F035089884C8}"/>
              </a:ext>
            </a:extLst>
          </p:cNvPr>
          <p:cNvSpPr/>
          <p:nvPr/>
        </p:nvSpPr>
        <p:spPr>
          <a:xfrm>
            <a:off x="7631705" y="2780928"/>
            <a:ext cx="1116759" cy="165591"/>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9" name="テキスト ボックス 18">
            <a:extLst>
              <a:ext uri="{FF2B5EF4-FFF2-40B4-BE49-F238E27FC236}">
                <a16:creationId xmlns:a16="http://schemas.microsoft.com/office/drawing/2014/main" id="{142123E2-2D26-CB4F-9789-9A646791C1ED}"/>
              </a:ext>
            </a:extLst>
          </p:cNvPr>
          <p:cNvSpPr txBox="1"/>
          <p:nvPr/>
        </p:nvSpPr>
        <p:spPr>
          <a:xfrm>
            <a:off x="5305678" y="2708920"/>
            <a:ext cx="274434" cy="307777"/>
          </a:xfrm>
          <a:prstGeom prst="rect">
            <a:avLst/>
          </a:prstGeom>
          <a:noFill/>
        </p:spPr>
        <p:txBody>
          <a:bodyPr wrap="none" rtlCol="0">
            <a:spAutoFit/>
          </a:bodyPr>
          <a:lstStyle/>
          <a:p>
            <a:r>
              <a:rPr kumimoji="1" lang="en-US" altLang="ja-JP" sz="1400" dirty="0"/>
              <a:t>x</a:t>
            </a:r>
            <a:endParaRPr kumimoji="1" lang="ja-JP" altLang="en-US" sz="1400" dirty="0"/>
          </a:p>
        </p:txBody>
      </p:sp>
      <p:sp>
        <p:nvSpPr>
          <p:cNvPr id="20" name="テキスト ボックス 19">
            <a:extLst>
              <a:ext uri="{FF2B5EF4-FFF2-40B4-BE49-F238E27FC236}">
                <a16:creationId xmlns:a16="http://schemas.microsoft.com/office/drawing/2014/main" id="{20C2D277-3F44-F24E-BCF3-59540B301ADA}"/>
              </a:ext>
            </a:extLst>
          </p:cNvPr>
          <p:cNvSpPr txBox="1"/>
          <p:nvPr/>
        </p:nvSpPr>
        <p:spPr>
          <a:xfrm>
            <a:off x="7271665" y="2708920"/>
            <a:ext cx="274434" cy="307777"/>
          </a:xfrm>
          <a:prstGeom prst="rect">
            <a:avLst/>
          </a:prstGeom>
          <a:noFill/>
        </p:spPr>
        <p:txBody>
          <a:bodyPr wrap="none" rtlCol="0">
            <a:spAutoFit/>
          </a:bodyPr>
          <a:lstStyle/>
          <a:p>
            <a:r>
              <a:rPr kumimoji="1" lang="en-US" altLang="ja-JP" sz="1400" dirty="0"/>
              <a:t>x</a:t>
            </a:r>
            <a:endParaRPr kumimoji="1" lang="ja-JP" altLang="en-US" sz="1400" dirty="0"/>
          </a:p>
        </p:txBody>
      </p:sp>
      <p:sp>
        <p:nvSpPr>
          <p:cNvPr id="21" name="正方形/長方形 20">
            <a:extLst>
              <a:ext uri="{FF2B5EF4-FFF2-40B4-BE49-F238E27FC236}">
                <a16:creationId xmlns:a16="http://schemas.microsoft.com/office/drawing/2014/main" id="{AB86F748-35BD-F944-98AF-BF2C492908C5}"/>
              </a:ext>
            </a:extLst>
          </p:cNvPr>
          <p:cNvSpPr/>
          <p:nvPr/>
        </p:nvSpPr>
        <p:spPr>
          <a:xfrm>
            <a:off x="899592" y="2636912"/>
            <a:ext cx="819748" cy="546499"/>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D49FDBBE-6FB7-AB47-8023-9E721876DC28}"/>
                  </a:ext>
                </a:extLst>
              </p:cNvPr>
              <p:cNvSpPr txBox="1"/>
              <p:nvPr/>
            </p:nvSpPr>
            <p:spPr>
              <a:xfrm>
                <a:off x="1196085" y="2747579"/>
                <a:ext cx="2122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𝐴</m:t>
                      </m:r>
                    </m:oMath>
                  </m:oMathPara>
                </a14:m>
                <a:endParaRPr kumimoji="1" lang="ja-JP" altLang="en-US" dirty="0"/>
              </a:p>
            </p:txBody>
          </p:sp>
        </mc:Choice>
        <mc:Fallback xmlns="">
          <p:sp>
            <p:nvSpPr>
              <p:cNvPr id="22" name="テキスト ボックス 21">
                <a:extLst>
                  <a:ext uri="{FF2B5EF4-FFF2-40B4-BE49-F238E27FC236}">
                    <a16:creationId xmlns:a16="http://schemas.microsoft.com/office/drawing/2014/main" id="{D49FDBBE-6FB7-AB47-8023-9E721876DC28}"/>
                  </a:ext>
                </a:extLst>
              </p:cNvPr>
              <p:cNvSpPr txBox="1">
                <a:spLocks noRot="1" noChangeAspect="1" noMove="1" noResize="1" noEditPoints="1" noAdjustHandles="1" noChangeArrowheads="1" noChangeShapeType="1" noTextEdit="1"/>
              </p:cNvSpPr>
              <p:nvPr/>
            </p:nvSpPr>
            <p:spPr>
              <a:xfrm>
                <a:off x="1196085" y="2747579"/>
                <a:ext cx="212238" cy="276999"/>
              </a:xfrm>
              <a:prstGeom prst="rect">
                <a:avLst/>
              </a:prstGeom>
              <a:blipFill>
                <a:blip r:embed="rId7"/>
                <a:stretch>
                  <a:fillRect l="-16667" r="-16667" b="-4545"/>
                </a:stretch>
              </a:blipFill>
            </p:spPr>
            <p:txBody>
              <a:bodyPr/>
              <a:lstStyle/>
              <a:p>
                <a:r>
                  <a:rPr lang="ja-JP" altLang="en-US">
                    <a:noFill/>
                  </a:rPr>
                  <a:t> </a:t>
                </a:r>
              </a:p>
            </p:txBody>
          </p:sp>
        </mc:Fallback>
      </mc:AlternateContent>
      <p:sp>
        <p:nvSpPr>
          <p:cNvPr id="23" name="テキスト ボックス 22">
            <a:extLst>
              <a:ext uri="{FF2B5EF4-FFF2-40B4-BE49-F238E27FC236}">
                <a16:creationId xmlns:a16="http://schemas.microsoft.com/office/drawing/2014/main" id="{12378B8B-6DDE-CA4B-9148-6D228A0DA382}"/>
              </a:ext>
            </a:extLst>
          </p:cNvPr>
          <p:cNvSpPr txBox="1"/>
          <p:nvPr/>
        </p:nvSpPr>
        <p:spPr>
          <a:xfrm>
            <a:off x="2339752" y="2708920"/>
            <a:ext cx="377026" cy="400110"/>
          </a:xfrm>
          <a:prstGeom prst="rect">
            <a:avLst/>
          </a:prstGeom>
          <a:noFill/>
        </p:spPr>
        <p:txBody>
          <a:bodyPr wrap="none" rtlCol="0">
            <a:spAutoFit/>
          </a:bodyPr>
          <a:lstStyle/>
          <a:p>
            <a:r>
              <a:rPr kumimoji="1" lang="ja-JP" altLang="en-US" sz="2000" dirty="0"/>
              <a:t>≒</a:t>
            </a:r>
          </a:p>
        </p:txBody>
      </p:sp>
      <p:sp>
        <p:nvSpPr>
          <p:cNvPr id="24" name="テキスト ボックス 23">
            <a:extLst>
              <a:ext uri="{FF2B5EF4-FFF2-40B4-BE49-F238E27FC236}">
                <a16:creationId xmlns:a16="http://schemas.microsoft.com/office/drawing/2014/main" id="{682FEA55-ED98-3D41-A7FD-DBF710329554}"/>
              </a:ext>
            </a:extLst>
          </p:cNvPr>
          <p:cNvSpPr txBox="1"/>
          <p:nvPr/>
        </p:nvSpPr>
        <p:spPr>
          <a:xfrm>
            <a:off x="2339752" y="4077072"/>
            <a:ext cx="377026" cy="400110"/>
          </a:xfrm>
          <a:prstGeom prst="rect">
            <a:avLst/>
          </a:prstGeom>
          <a:noFill/>
        </p:spPr>
        <p:txBody>
          <a:bodyPr wrap="none" rtlCol="0">
            <a:spAutoFit/>
          </a:bodyPr>
          <a:lstStyle/>
          <a:p>
            <a:r>
              <a:rPr kumimoji="1" lang="ja-JP" altLang="en-US" sz="2000" dirty="0"/>
              <a:t>≒</a:t>
            </a:r>
          </a:p>
        </p:txBody>
      </p:sp>
      <p:sp>
        <p:nvSpPr>
          <p:cNvPr id="25" name="テキスト ボックス 24">
            <a:extLst>
              <a:ext uri="{FF2B5EF4-FFF2-40B4-BE49-F238E27FC236}">
                <a16:creationId xmlns:a16="http://schemas.microsoft.com/office/drawing/2014/main" id="{B82D2DE9-EAA4-DD4E-8826-2399A3497EE0}"/>
              </a:ext>
            </a:extLst>
          </p:cNvPr>
          <p:cNvSpPr txBox="1"/>
          <p:nvPr/>
        </p:nvSpPr>
        <p:spPr>
          <a:xfrm>
            <a:off x="4788024" y="4149080"/>
            <a:ext cx="364202" cy="307777"/>
          </a:xfrm>
          <a:prstGeom prst="rect">
            <a:avLst/>
          </a:prstGeom>
          <a:noFill/>
        </p:spPr>
        <p:txBody>
          <a:bodyPr wrap="square" rtlCol="0">
            <a:spAutoFit/>
          </a:bodyPr>
          <a:lstStyle/>
          <a:p>
            <a:r>
              <a:rPr kumimoji="1" lang="ja-JP" altLang="en-US" sz="1400" dirty="0"/>
              <a:t>＝</a:t>
            </a:r>
          </a:p>
        </p:txBody>
      </p:sp>
      <p:sp>
        <p:nvSpPr>
          <p:cNvPr id="26" name="テキスト ボックス 25">
            <a:extLst>
              <a:ext uri="{FF2B5EF4-FFF2-40B4-BE49-F238E27FC236}">
                <a16:creationId xmlns:a16="http://schemas.microsoft.com/office/drawing/2014/main" id="{354E212C-8DA3-3746-AE40-C6704447A94C}"/>
              </a:ext>
            </a:extLst>
          </p:cNvPr>
          <p:cNvSpPr txBox="1"/>
          <p:nvPr/>
        </p:nvSpPr>
        <p:spPr>
          <a:xfrm>
            <a:off x="5436096" y="2564904"/>
            <a:ext cx="437940" cy="646331"/>
          </a:xfrm>
          <a:prstGeom prst="rect">
            <a:avLst/>
          </a:prstGeom>
          <a:noFill/>
        </p:spPr>
        <p:txBody>
          <a:bodyPr wrap="none" rtlCol="0">
            <a:spAutoFit/>
          </a:bodyPr>
          <a:lstStyle/>
          <a:p>
            <a:r>
              <a:rPr kumimoji="1" lang="en-US" altLang="ja-JP" sz="3600"/>
              <a:t>√</a:t>
            </a:r>
            <a:endParaRPr kumimoji="1" lang="ja-JP" altLang="en-US" sz="3600"/>
          </a:p>
        </p:txBody>
      </p:sp>
      <p:sp>
        <p:nvSpPr>
          <p:cNvPr id="27" name="テキスト ボックス 26">
            <a:extLst>
              <a:ext uri="{FF2B5EF4-FFF2-40B4-BE49-F238E27FC236}">
                <a16:creationId xmlns:a16="http://schemas.microsoft.com/office/drawing/2014/main" id="{F9DF840D-0C2A-824F-A967-09B84E139AE9}"/>
              </a:ext>
            </a:extLst>
          </p:cNvPr>
          <p:cNvSpPr txBox="1"/>
          <p:nvPr/>
        </p:nvSpPr>
        <p:spPr>
          <a:xfrm>
            <a:off x="6228184" y="2708920"/>
            <a:ext cx="274434" cy="307777"/>
          </a:xfrm>
          <a:prstGeom prst="rect">
            <a:avLst/>
          </a:prstGeom>
          <a:noFill/>
        </p:spPr>
        <p:txBody>
          <a:bodyPr wrap="none" rtlCol="0">
            <a:spAutoFit/>
          </a:bodyPr>
          <a:lstStyle/>
          <a:p>
            <a:r>
              <a:rPr kumimoji="1" lang="en-US" altLang="ja-JP" sz="1400" dirty="0"/>
              <a:t>x</a:t>
            </a:r>
            <a:endParaRPr kumimoji="1" lang="ja-JP" altLang="en-US" sz="1400" dirty="0"/>
          </a:p>
        </p:txBody>
      </p:sp>
      <p:sp>
        <p:nvSpPr>
          <p:cNvPr id="28" name="正方形/長方形 27">
            <a:extLst>
              <a:ext uri="{FF2B5EF4-FFF2-40B4-BE49-F238E27FC236}">
                <a16:creationId xmlns:a16="http://schemas.microsoft.com/office/drawing/2014/main" id="{6F043F90-72D6-6B4C-BA29-93516DBC9715}"/>
              </a:ext>
            </a:extLst>
          </p:cNvPr>
          <p:cNvSpPr/>
          <p:nvPr/>
        </p:nvSpPr>
        <p:spPr>
          <a:xfrm>
            <a:off x="7011888" y="2700536"/>
            <a:ext cx="144016" cy="144016"/>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29" name="正方形/長方形 28">
            <a:extLst>
              <a:ext uri="{FF2B5EF4-FFF2-40B4-BE49-F238E27FC236}">
                <a16:creationId xmlns:a16="http://schemas.microsoft.com/office/drawing/2014/main" id="{8DF38127-8538-C84C-9398-477B8AAE1550}"/>
              </a:ext>
            </a:extLst>
          </p:cNvPr>
          <p:cNvSpPr/>
          <p:nvPr/>
        </p:nvSpPr>
        <p:spPr>
          <a:xfrm>
            <a:off x="7164288" y="2852936"/>
            <a:ext cx="144016" cy="144016"/>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30" name="テキスト ボックス 29">
            <a:extLst>
              <a:ext uri="{FF2B5EF4-FFF2-40B4-BE49-F238E27FC236}">
                <a16:creationId xmlns:a16="http://schemas.microsoft.com/office/drawing/2014/main" id="{938A4170-619B-C349-8843-3AFBD86C3561}"/>
              </a:ext>
            </a:extLst>
          </p:cNvPr>
          <p:cNvSpPr txBox="1"/>
          <p:nvPr/>
        </p:nvSpPr>
        <p:spPr>
          <a:xfrm>
            <a:off x="6588224" y="2564904"/>
            <a:ext cx="437940" cy="646331"/>
          </a:xfrm>
          <a:prstGeom prst="rect">
            <a:avLst/>
          </a:prstGeom>
          <a:noFill/>
        </p:spPr>
        <p:txBody>
          <a:bodyPr wrap="none" rtlCol="0">
            <a:spAutoFit/>
          </a:bodyPr>
          <a:lstStyle/>
          <a:p>
            <a:r>
              <a:rPr kumimoji="1" lang="en-US" altLang="ja-JP" sz="3600"/>
              <a:t>√</a:t>
            </a:r>
            <a:endParaRPr kumimoji="1" lang="ja-JP" altLang="en-US" sz="3600"/>
          </a:p>
        </p:txBody>
      </p:sp>
      <p:sp>
        <p:nvSpPr>
          <p:cNvPr id="31" name="テキスト ボックス 30">
            <a:extLst>
              <a:ext uri="{FF2B5EF4-FFF2-40B4-BE49-F238E27FC236}">
                <a16:creationId xmlns:a16="http://schemas.microsoft.com/office/drawing/2014/main" id="{67449DBB-BC12-2048-9D0F-8E9580A140D9}"/>
              </a:ext>
            </a:extLst>
          </p:cNvPr>
          <p:cNvSpPr txBox="1"/>
          <p:nvPr/>
        </p:nvSpPr>
        <p:spPr>
          <a:xfrm>
            <a:off x="4499992" y="2708920"/>
            <a:ext cx="364202" cy="307777"/>
          </a:xfrm>
          <a:prstGeom prst="rect">
            <a:avLst/>
          </a:prstGeom>
          <a:noFill/>
        </p:spPr>
        <p:txBody>
          <a:bodyPr wrap="none" rtlCol="0">
            <a:spAutoFit/>
          </a:bodyPr>
          <a:lstStyle/>
          <a:p>
            <a:r>
              <a:rPr kumimoji="1" lang="ja-JP" altLang="en-US" sz="1400" dirty="0"/>
              <a:t>＝</a:t>
            </a:r>
          </a:p>
        </p:txBody>
      </p:sp>
      <p:sp>
        <p:nvSpPr>
          <p:cNvPr id="35" name="テキスト ボックス 34">
            <a:extLst>
              <a:ext uri="{FF2B5EF4-FFF2-40B4-BE49-F238E27FC236}">
                <a16:creationId xmlns:a16="http://schemas.microsoft.com/office/drawing/2014/main" id="{F2D8E466-05BA-F041-BF42-9D7C7C637CFC}"/>
              </a:ext>
            </a:extLst>
          </p:cNvPr>
          <p:cNvSpPr txBox="1"/>
          <p:nvPr/>
        </p:nvSpPr>
        <p:spPr>
          <a:xfrm>
            <a:off x="6228184" y="4005064"/>
            <a:ext cx="274434" cy="307777"/>
          </a:xfrm>
          <a:prstGeom prst="rect">
            <a:avLst/>
          </a:prstGeom>
          <a:noFill/>
        </p:spPr>
        <p:txBody>
          <a:bodyPr wrap="none" rtlCol="0">
            <a:spAutoFit/>
          </a:bodyPr>
          <a:lstStyle/>
          <a:p>
            <a:r>
              <a:rPr kumimoji="1" lang="en-US" altLang="ja-JP" sz="1400" dirty="0"/>
              <a:t>x</a:t>
            </a:r>
            <a:endParaRPr kumimoji="1" lang="ja-JP" altLang="en-US" sz="1400" dirty="0"/>
          </a:p>
        </p:txBody>
      </p:sp>
      <p:pic>
        <p:nvPicPr>
          <p:cNvPr id="36" name="図 35">
            <a:extLst>
              <a:ext uri="{FF2B5EF4-FFF2-40B4-BE49-F238E27FC236}">
                <a16:creationId xmlns:a16="http://schemas.microsoft.com/office/drawing/2014/main" id="{2ED77C39-0C14-2447-820C-15BD99672554}"/>
              </a:ext>
            </a:extLst>
          </p:cNvPr>
          <p:cNvPicPr>
            <a:picLocks noChangeAspect="1"/>
          </p:cNvPicPr>
          <p:nvPr/>
        </p:nvPicPr>
        <p:blipFill>
          <a:blip r:embed="rId8"/>
          <a:stretch>
            <a:fillRect/>
          </a:stretch>
        </p:blipFill>
        <p:spPr>
          <a:xfrm>
            <a:off x="2555776" y="1556792"/>
            <a:ext cx="3528392" cy="785704"/>
          </a:xfrm>
          <a:prstGeom prst="rect">
            <a:avLst/>
          </a:prstGeom>
        </p:spPr>
      </p:pic>
      <p:sp>
        <p:nvSpPr>
          <p:cNvPr id="37" name="テキスト ボックス 36">
            <a:extLst>
              <a:ext uri="{FF2B5EF4-FFF2-40B4-BE49-F238E27FC236}">
                <a16:creationId xmlns:a16="http://schemas.microsoft.com/office/drawing/2014/main" id="{7FA8DAA2-91C3-1746-8E40-6B08E9DEE0DE}"/>
              </a:ext>
            </a:extLst>
          </p:cNvPr>
          <p:cNvSpPr txBox="1"/>
          <p:nvPr/>
        </p:nvSpPr>
        <p:spPr>
          <a:xfrm>
            <a:off x="1475656" y="1052736"/>
            <a:ext cx="6417141" cy="369332"/>
          </a:xfrm>
          <a:prstGeom prst="rect">
            <a:avLst/>
          </a:prstGeom>
          <a:noFill/>
        </p:spPr>
        <p:txBody>
          <a:bodyPr wrap="none" rtlCol="0">
            <a:spAutoFit/>
          </a:bodyPr>
          <a:lstStyle/>
          <a:p>
            <a:r>
              <a:rPr lang="ja-JP" altLang="en-US"/>
              <a:t>特異値分解は両者の画素値の</a:t>
            </a:r>
            <a:r>
              <a:rPr lang="ja-JP" altLang="en-US">
                <a:solidFill>
                  <a:srgbClr val="FF0000"/>
                </a:solidFill>
              </a:rPr>
              <a:t>差の二乗</a:t>
            </a:r>
            <a:r>
              <a:rPr lang="ja-JP" altLang="en-US"/>
              <a:t>を小さくしようとする</a:t>
            </a:r>
            <a:endParaRPr kumimoji="1" lang="ja-JP" altLang="en-US"/>
          </a:p>
        </p:txBody>
      </p:sp>
      <p:sp>
        <p:nvSpPr>
          <p:cNvPr id="38" name="テキスト ボックス 37">
            <a:extLst>
              <a:ext uri="{FF2B5EF4-FFF2-40B4-BE49-F238E27FC236}">
                <a16:creationId xmlns:a16="http://schemas.microsoft.com/office/drawing/2014/main" id="{5472A7DC-26A0-8B47-A0C4-CF8598AA4EEF}"/>
              </a:ext>
            </a:extLst>
          </p:cNvPr>
          <p:cNvSpPr txBox="1"/>
          <p:nvPr/>
        </p:nvSpPr>
        <p:spPr>
          <a:xfrm>
            <a:off x="683568" y="5949280"/>
            <a:ext cx="2557110" cy="369332"/>
          </a:xfrm>
          <a:prstGeom prst="rect">
            <a:avLst/>
          </a:prstGeom>
          <a:noFill/>
        </p:spPr>
        <p:txBody>
          <a:bodyPr wrap="none" rtlCol="0">
            <a:spAutoFit/>
          </a:bodyPr>
          <a:lstStyle/>
          <a:p>
            <a:r>
              <a:rPr kumimoji="1" lang="ja-JP" altLang="en-US"/>
              <a:t>例えば</a:t>
            </a:r>
            <a:r>
              <a:rPr kumimoji="1" lang="en-US" altLang="ja-JP"/>
              <a:t>255</a:t>
            </a:r>
            <a:r>
              <a:rPr kumimoji="1" lang="ja-JP" altLang="en-US"/>
              <a:t>を</a:t>
            </a:r>
            <a:r>
              <a:rPr kumimoji="1" lang="en-US" altLang="ja-JP"/>
              <a:t> 258</a:t>
            </a:r>
            <a:r>
              <a:rPr kumimoji="1" lang="ja-JP" altLang="en-US"/>
              <a:t>と近似</a:t>
            </a:r>
          </a:p>
        </p:txBody>
      </p:sp>
      <p:sp>
        <p:nvSpPr>
          <p:cNvPr id="39" name="右矢印 38">
            <a:extLst>
              <a:ext uri="{FF2B5EF4-FFF2-40B4-BE49-F238E27FC236}">
                <a16:creationId xmlns:a16="http://schemas.microsoft.com/office/drawing/2014/main" id="{6EAF333A-7182-4E4D-9341-C228EAE1BF2E}"/>
              </a:ext>
            </a:extLst>
          </p:cNvPr>
          <p:cNvSpPr/>
          <p:nvPr/>
        </p:nvSpPr>
        <p:spPr>
          <a:xfrm>
            <a:off x="3275856" y="6021288"/>
            <a:ext cx="360040"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ECBAAE34-A5F3-964F-8F77-51CD24CD2822}"/>
              </a:ext>
            </a:extLst>
          </p:cNvPr>
          <p:cNvSpPr txBox="1"/>
          <p:nvPr/>
        </p:nvSpPr>
        <p:spPr>
          <a:xfrm>
            <a:off x="3635896" y="5949280"/>
            <a:ext cx="1800493" cy="369332"/>
          </a:xfrm>
          <a:prstGeom prst="rect">
            <a:avLst/>
          </a:prstGeom>
          <a:noFill/>
        </p:spPr>
        <p:txBody>
          <a:bodyPr wrap="none" rtlCol="0">
            <a:spAutoFit/>
          </a:bodyPr>
          <a:lstStyle/>
          <a:p>
            <a:r>
              <a:rPr kumimoji="1" lang="ja-JP" altLang="en-US"/>
              <a:t>オーバーフロー</a:t>
            </a:r>
          </a:p>
        </p:txBody>
      </p:sp>
      <p:sp>
        <p:nvSpPr>
          <p:cNvPr id="41" name="右矢印 40">
            <a:extLst>
              <a:ext uri="{FF2B5EF4-FFF2-40B4-BE49-F238E27FC236}">
                <a16:creationId xmlns:a16="http://schemas.microsoft.com/office/drawing/2014/main" id="{4441C4E5-202A-D348-A907-498BA53CBFDF}"/>
              </a:ext>
            </a:extLst>
          </p:cNvPr>
          <p:cNvSpPr/>
          <p:nvPr/>
        </p:nvSpPr>
        <p:spPr>
          <a:xfrm>
            <a:off x="5436096" y="6021288"/>
            <a:ext cx="360040"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D0A0FBBC-9428-7B41-A8F3-4722043FFF06}"/>
              </a:ext>
            </a:extLst>
          </p:cNvPr>
          <p:cNvSpPr txBox="1"/>
          <p:nvPr/>
        </p:nvSpPr>
        <p:spPr>
          <a:xfrm>
            <a:off x="5940152" y="5949280"/>
            <a:ext cx="877163" cy="369332"/>
          </a:xfrm>
          <a:prstGeom prst="rect">
            <a:avLst/>
          </a:prstGeom>
          <a:noFill/>
        </p:spPr>
        <p:txBody>
          <a:bodyPr wrap="none" rtlCol="0">
            <a:spAutoFit/>
          </a:bodyPr>
          <a:lstStyle/>
          <a:p>
            <a:r>
              <a:rPr kumimoji="1" lang="ja-JP" altLang="en-US"/>
              <a:t>黒飛び</a:t>
            </a:r>
          </a:p>
        </p:txBody>
      </p:sp>
      <p:sp>
        <p:nvSpPr>
          <p:cNvPr id="43" name="円/楕円 42">
            <a:extLst>
              <a:ext uri="{FF2B5EF4-FFF2-40B4-BE49-F238E27FC236}">
                <a16:creationId xmlns:a16="http://schemas.microsoft.com/office/drawing/2014/main" id="{FFBBFE70-E7A6-5748-9B2D-4F76F68D518B}"/>
              </a:ext>
            </a:extLst>
          </p:cNvPr>
          <p:cNvSpPr/>
          <p:nvPr/>
        </p:nvSpPr>
        <p:spPr>
          <a:xfrm>
            <a:off x="3923928" y="3933056"/>
            <a:ext cx="648072"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a:extLst>
              <a:ext uri="{FF2B5EF4-FFF2-40B4-BE49-F238E27FC236}">
                <a16:creationId xmlns:a16="http://schemas.microsoft.com/office/drawing/2014/main" id="{98F64DE7-B338-F142-BF72-EE6F84C8D2A3}"/>
              </a:ext>
            </a:extLst>
          </p:cNvPr>
          <p:cNvSpPr/>
          <p:nvPr/>
        </p:nvSpPr>
        <p:spPr>
          <a:xfrm>
            <a:off x="2987824" y="3861048"/>
            <a:ext cx="360040" cy="216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A410C714-D664-8249-878E-380CCA64CE6F}"/>
              </a:ext>
            </a:extLst>
          </p:cNvPr>
          <p:cNvSpPr txBox="1"/>
          <p:nvPr/>
        </p:nvSpPr>
        <p:spPr>
          <a:xfrm>
            <a:off x="3059832" y="5013176"/>
            <a:ext cx="1173719" cy="369332"/>
          </a:xfrm>
          <a:prstGeom prst="rect">
            <a:avLst/>
          </a:prstGeom>
          <a:noFill/>
        </p:spPr>
        <p:txBody>
          <a:bodyPr wrap="none" rtlCol="0">
            <a:spAutoFit/>
          </a:bodyPr>
          <a:lstStyle/>
          <a:p>
            <a:r>
              <a:rPr lang="en-US" altLang="ja-JP"/>
              <a:t>ratio = 0.1</a:t>
            </a:r>
            <a:endParaRPr kumimoji="1" lang="ja-JP" altLang="en-US"/>
          </a:p>
        </p:txBody>
      </p:sp>
    </p:spTree>
    <p:extLst>
      <p:ext uri="{BB962C8B-B14F-4D97-AF65-F5344CB8AC3E}">
        <p14:creationId xmlns:p14="http://schemas.microsoft.com/office/powerpoint/2010/main" val="3673105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E31AD8B-6DF7-5740-8CF0-42491DB15156}"/>
              </a:ext>
            </a:extLst>
          </p:cNvPr>
          <p:cNvSpPr>
            <a:spLocks noGrp="1"/>
          </p:cNvSpPr>
          <p:nvPr>
            <p:ph type="body" sz="quarter" idx="10"/>
          </p:nvPr>
        </p:nvSpPr>
        <p:spPr/>
        <p:txBody>
          <a:bodyPr/>
          <a:lstStyle/>
          <a:p>
            <a:r>
              <a:rPr lang="ja-JP" altLang="en-US" dirty="0"/>
              <a:t>前回の解説：画像の低ランク近似</a:t>
            </a:r>
            <a:endParaRPr lang="en-US" altLang="ja-JP" dirty="0"/>
          </a:p>
        </p:txBody>
      </p:sp>
      <p:sp>
        <p:nvSpPr>
          <p:cNvPr id="5" name="正方形/長方形 4">
            <a:extLst>
              <a:ext uri="{FF2B5EF4-FFF2-40B4-BE49-F238E27FC236}">
                <a16:creationId xmlns:a16="http://schemas.microsoft.com/office/drawing/2014/main" id="{E8092BC5-A3FD-4442-A7EB-6770F3A7B16A}"/>
              </a:ext>
            </a:extLst>
          </p:cNvPr>
          <p:cNvSpPr/>
          <p:nvPr/>
        </p:nvSpPr>
        <p:spPr>
          <a:xfrm>
            <a:off x="107504" y="980728"/>
            <a:ext cx="6048672" cy="2677656"/>
          </a:xfrm>
          <a:prstGeom prst="rect">
            <a:avLst/>
          </a:prstGeom>
        </p:spPr>
        <p:txBody>
          <a:bodyPr wrap="square">
            <a:spAutoFit/>
          </a:bodyPr>
          <a:lstStyle/>
          <a:p>
            <a:r>
              <a:rPr lang="en" altLang="ja-JP" sz="1400" b="0">
                <a:solidFill>
                  <a:srgbClr val="0991B6"/>
                </a:solidFill>
                <a:effectLst/>
                <a:latin typeface="Menlo" panose="020B0609030804020204" pitchFamily="49" charset="0"/>
              </a:rPr>
              <a:t>def</a:t>
            </a:r>
            <a:r>
              <a:rPr lang="en" altLang="ja-JP" sz="1400" b="0">
                <a:solidFill>
                  <a:srgbClr val="236EBF"/>
                </a:solidFill>
                <a:effectLst/>
                <a:latin typeface="Menlo" panose="020B0609030804020204" pitchFamily="49" charset="0"/>
              </a:rPr>
              <a:t> </a:t>
            </a:r>
            <a:r>
              <a:rPr lang="en" altLang="ja-JP" sz="1400" b="0">
                <a:solidFill>
                  <a:srgbClr val="B1108E"/>
                </a:solidFill>
                <a:effectLst/>
                <a:latin typeface="Menlo" panose="020B0609030804020204" pitchFamily="49" charset="0"/>
              </a:rPr>
              <a:t>svd</a:t>
            </a:r>
            <a:r>
              <a:rPr lang="en" altLang="ja-JP" sz="1400" b="0">
                <a:solidFill>
                  <a:srgbClr val="236EBF"/>
                </a:solidFill>
                <a:effectLst/>
                <a:latin typeface="Menlo" panose="020B0609030804020204" pitchFamily="49" charset="0"/>
              </a:rPr>
              <a:t>(</a:t>
            </a:r>
            <a:r>
              <a:rPr lang="en" altLang="ja-JP" sz="1400" b="0">
                <a:solidFill>
                  <a:srgbClr val="B1108E"/>
                </a:solidFill>
                <a:effectLst/>
                <a:latin typeface="Menlo" panose="020B0609030804020204" pitchFamily="49" charset="0"/>
              </a:rPr>
              <a:t>url</a:t>
            </a:r>
            <a:r>
              <a:rPr lang="en" altLang="ja-JP" sz="1400" b="0">
                <a:solidFill>
                  <a:srgbClr val="236EBF"/>
                </a:solidFill>
                <a:effectLst/>
                <a:latin typeface="Menlo" panose="020B0609030804020204" pitchFamily="49" charset="0"/>
              </a:rPr>
              <a:t>, </a:t>
            </a:r>
            <a:r>
              <a:rPr lang="en" altLang="ja-JP" sz="1400" b="0">
                <a:solidFill>
                  <a:srgbClr val="B1108E"/>
                </a:solidFill>
                <a:effectLst/>
                <a:latin typeface="Menlo" panose="020B0609030804020204" pitchFamily="49" charset="0"/>
              </a:rPr>
              <a:t>ratio</a:t>
            </a:r>
            <a:r>
              <a:rPr lang="en" altLang="ja-JP" sz="1400" b="0">
                <a:solidFill>
                  <a:srgbClr val="7B30D0"/>
                </a:solidFill>
                <a:effectLst/>
                <a:latin typeface="Menlo" panose="020B0609030804020204" pitchFamily="49" charset="0"/>
              </a:rPr>
              <a:t>=</a:t>
            </a:r>
            <a:r>
              <a:rPr lang="en" altLang="ja-JP" sz="1400" b="0">
                <a:solidFill>
                  <a:srgbClr val="174781"/>
                </a:solidFill>
                <a:effectLst/>
                <a:latin typeface="Menlo" panose="020B0609030804020204" pitchFamily="49" charset="0"/>
              </a:rPr>
              <a:t>0.1</a:t>
            </a:r>
            <a:r>
              <a:rPr lang="en" altLang="ja-JP" sz="1400" b="0">
                <a:solidFill>
                  <a:srgbClr val="236EBF"/>
                </a:solidFill>
                <a:effectLst/>
                <a:latin typeface="Menlo" panose="020B0609030804020204" pitchFamily="49" charset="0"/>
              </a:rPr>
              <a:t>):</a:t>
            </a:r>
          </a:p>
          <a:p>
            <a:r>
              <a:rPr lang="en" altLang="ja-JP" sz="1400" b="0">
                <a:solidFill>
                  <a:schemeClr val="bg1">
                    <a:lumMod val="65000"/>
                  </a:schemeClr>
                </a:solidFill>
                <a:effectLst/>
                <a:latin typeface="Menlo" panose="020B0609030804020204" pitchFamily="49" charset="0"/>
              </a:rPr>
              <a:t>  gray_img = mono(url)</a:t>
            </a:r>
          </a:p>
          <a:p>
            <a:r>
              <a:rPr lang="en" altLang="ja-JP" sz="1400" b="0">
                <a:solidFill>
                  <a:schemeClr val="bg1">
                    <a:lumMod val="65000"/>
                  </a:schemeClr>
                </a:solidFill>
                <a:effectLst/>
                <a:latin typeface="Menlo" panose="020B0609030804020204" pitchFamily="49" charset="0"/>
              </a:rPr>
              <a:t>  a = np.asarray(gray_img)</a:t>
            </a:r>
          </a:p>
          <a:p>
            <a:r>
              <a:rPr lang="en" altLang="ja-JP" sz="1400" b="0">
                <a:solidFill>
                  <a:schemeClr val="bg1">
                    <a:lumMod val="65000"/>
                  </a:schemeClr>
                </a:solidFill>
                <a:effectLst/>
                <a:latin typeface="Menlo" panose="020B0609030804020204" pitchFamily="49" charset="0"/>
              </a:rPr>
              <a:t>  w, _ = a.shape</a:t>
            </a:r>
          </a:p>
          <a:p>
            <a:r>
              <a:rPr lang="en" altLang="ja-JP" sz="1400" b="0">
                <a:solidFill>
                  <a:schemeClr val="bg1">
                    <a:lumMod val="65000"/>
                  </a:schemeClr>
                </a:solidFill>
                <a:effectLst/>
                <a:latin typeface="Menlo" panose="020B0609030804020204" pitchFamily="49" charset="0"/>
              </a:rPr>
              <a:t>  rank = int(w*ratio)</a:t>
            </a:r>
          </a:p>
          <a:p>
            <a:r>
              <a:rPr lang="en" altLang="ja-JP" sz="1400" b="0">
                <a:solidFill>
                  <a:schemeClr val="bg1">
                    <a:lumMod val="65000"/>
                  </a:schemeClr>
                </a:solidFill>
                <a:effectLst/>
                <a:latin typeface="Menlo" panose="020B0609030804020204" pitchFamily="49" charset="0"/>
              </a:rPr>
              <a:t>  u, s, v = linalg.svd(a)</a:t>
            </a:r>
          </a:p>
          <a:p>
            <a:r>
              <a:rPr lang="en" altLang="ja-JP" sz="1400" b="0">
                <a:solidFill>
                  <a:schemeClr val="bg1">
                    <a:lumMod val="65000"/>
                  </a:schemeClr>
                </a:solidFill>
                <a:effectLst/>
                <a:latin typeface="Menlo" panose="020B0609030804020204" pitchFamily="49" charset="0"/>
              </a:rPr>
              <a:t>  ur = u[:, :rank]</a:t>
            </a:r>
          </a:p>
          <a:p>
            <a:r>
              <a:rPr lang="en" altLang="ja-JP" sz="1400" b="0">
                <a:solidFill>
                  <a:schemeClr val="bg1">
                    <a:lumMod val="65000"/>
                  </a:schemeClr>
                </a:solidFill>
                <a:effectLst/>
                <a:latin typeface="Menlo" panose="020B0609030804020204" pitchFamily="49" charset="0"/>
              </a:rPr>
              <a:t>  sr = np.matrix(linalg.diagsvd(s[:rank], rank, rank))</a:t>
            </a:r>
          </a:p>
          <a:p>
            <a:r>
              <a:rPr lang="en" altLang="ja-JP" sz="1400" b="0">
                <a:solidFill>
                  <a:schemeClr val="bg1">
                    <a:lumMod val="65000"/>
                  </a:schemeClr>
                </a:solidFill>
                <a:effectLst/>
                <a:latin typeface="Menlo" panose="020B0609030804020204" pitchFamily="49" charset="0"/>
              </a:rPr>
              <a:t>  vr = v[:rank, :]</a:t>
            </a:r>
          </a:p>
          <a:p>
            <a:r>
              <a:rPr lang="en" altLang="ja-JP" sz="1400" b="0">
                <a:solidFill>
                  <a:schemeClr val="bg1">
                    <a:lumMod val="65000"/>
                  </a:schemeClr>
                </a:solidFill>
                <a:effectLst/>
                <a:latin typeface="Menlo" panose="020B0609030804020204" pitchFamily="49" charset="0"/>
              </a:rPr>
              <a:t>  b = np.asarray(ur*sr*vr)</a:t>
            </a:r>
          </a:p>
          <a:p>
            <a:r>
              <a:rPr lang="en" altLang="ja-JP" sz="1400" b="0">
                <a:solidFill>
                  <a:srgbClr val="236EBF"/>
                </a:solidFill>
                <a:effectLst/>
                <a:latin typeface="Menlo" panose="020B0609030804020204" pitchFamily="49" charset="0"/>
              </a:rPr>
              <a:t>  b </a:t>
            </a:r>
            <a:r>
              <a:rPr lang="en" altLang="ja-JP" sz="1400" b="0">
                <a:solidFill>
                  <a:srgbClr val="7B30D0"/>
                </a:solidFill>
                <a:effectLst/>
                <a:latin typeface="Menlo" panose="020B0609030804020204" pitchFamily="49" charset="0"/>
              </a:rPr>
              <a:t>=</a:t>
            </a:r>
            <a:r>
              <a:rPr lang="en" altLang="ja-JP" sz="1400" b="0">
                <a:solidFill>
                  <a:srgbClr val="236EBF"/>
                </a:solidFill>
                <a:effectLst/>
                <a:latin typeface="Menlo" panose="020B0609030804020204" pitchFamily="49" charset="0"/>
              </a:rPr>
              <a:t> np.clip(b, </a:t>
            </a:r>
            <a:r>
              <a:rPr lang="en" altLang="ja-JP" sz="1400" b="0">
                <a:solidFill>
                  <a:srgbClr val="174781"/>
                </a:solidFill>
                <a:effectLst/>
                <a:latin typeface="Menlo" panose="020B0609030804020204" pitchFamily="49" charset="0"/>
              </a:rPr>
              <a:t>0</a:t>
            </a:r>
            <a:r>
              <a:rPr lang="en" altLang="ja-JP" sz="1400" b="0">
                <a:solidFill>
                  <a:srgbClr val="236EBF"/>
                </a:solidFill>
                <a:effectLst/>
                <a:latin typeface="Menlo" panose="020B0609030804020204" pitchFamily="49" charset="0"/>
              </a:rPr>
              <a:t>,</a:t>
            </a:r>
            <a:r>
              <a:rPr lang="en" altLang="ja-JP" sz="1400" b="0">
                <a:solidFill>
                  <a:srgbClr val="174781"/>
                </a:solidFill>
                <a:effectLst/>
                <a:latin typeface="Menlo" panose="020B0609030804020204" pitchFamily="49" charset="0"/>
              </a:rPr>
              <a:t>255</a:t>
            </a:r>
            <a:r>
              <a:rPr lang="en" altLang="ja-JP" sz="1400" b="0">
                <a:solidFill>
                  <a:srgbClr val="236EBF"/>
                </a:solidFill>
                <a:effectLst/>
                <a:latin typeface="Menlo" panose="020B0609030804020204" pitchFamily="49" charset="0"/>
              </a:rPr>
              <a:t>)</a:t>
            </a:r>
          </a:p>
          <a:p>
            <a:r>
              <a:rPr lang="en" altLang="ja-JP" sz="1400" b="0">
                <a:solidFill>
                  <a:srgbClr val="7B30D0"/>
                </a:solidFill>
                <a:effectLst/>
                <a:latin typeface="Menlo" panose="020B0609030804020204" pitchFamily="49" charset="0"/>
              </a:rPr>
              <a:t>  </a:t>
            </a:r>
            <a:r>
              <a:rPr lang="en" altLang="ja-JP" sz="1400" b="0">
                <a:solidFill>
                  <a:schemeClr val="bg1">
                    <a:lumMod val="65000"/>
                  </a:schemeClr>
                </a:solidFill>
                <a:effectLst/>
                <a:latin typeface="Menlo" panose="020B0609030804020204" pitchFamily="49" charset="0"/>
              </a:rPr>
              <a:t>return Image.fromarray(np.uint8(b))</a:t>
            </a:r>
          </a:p>
        </p:txBody>
      </p:sp>
      <p:sp>
        <p:nvSpPr>
          <p:cNvPr id="6" name="テキスト ボックス 5">
            <a:extLst>
              <a:ext uri="{FF2B5EF4-FFF2-40B4-BE49-F238E27FC236}">
                <a16:creationId xmlns:a16="http://schemas.microsoft.com/office/drawing/2014/main" id="{F65B925F-1D8F-FD43-AC3A-B801D1E2497D}"/>
              </a:ext>
            </a:extLst>
          </p:cNvPr>
          <p:cNvSpPr txBox="1"/>
          <p:nvPr/>
        </p:nvSpPr>
        <p:spPr>
          <a:xfrm>
            <a:off x="4355976" y="3131676"/>
            <a:ext cx="3070071" cy="369332"/>
          </a:xfrm>
          <a:prstGeom prst="rect">
            <a:avLst/>
          </a:prstGeom>
          <a:noFill/>
        </p:spPr>
        <p:txBody>
          <a:bodyPr wrap="none" rtlCol="0">
            <a:spAutoFit/>
          </a:bodyPr>
          <a:lstStyle/>
          <a:p>
            <a:r>
              <a:rPr kumimoji="1" lang="ja-JP" altLang="en-US"/>
              <a:t>最大値を</a:t>
            </a:r>
            <a:r>
              <a:rPr kumimoji="1" lang="en-US" altLang="ja-JP"/>
              <a:t>255</a:t>
            </a:r>
            <a:r>
              <a:rPr kumimoji="1" lang="ja-JP" altLang="en-US"/>
              <a:t>に制限してやる</a:t>
            </a:r>
          </a:p>
        </p:txBody>
      </p:sp>
      <p:cxnSp>
        <p:nvCxnSpPr>
          <p:cNvPr id="8" name="直線矢印コネクタ 7">
            <a:extLst>
              <a:ext uri="{FF2B5EF4-FFF2-40B4-BE49-F238E27FC236}">
                <a16:creationId xmlns:a16="http://schemas.microsoft.com/office/drawing/2014/main" id="{E22E4135-D182-4749-B936-85697F701BB5}"/>
              </a:ext>
            </a:extLst>
          </p:cNvPr>
          <p:cNvCxnSpPr>
            <a:cxnSpLocks/>
            <a:stCxn id="6" idx="1"/>
          </p:cNvCxnSpPr>
          <p:nvPr/>
        </p:nvCxnSpPr>
        <p:spPr>
          <a:xfrm flipH="1">
            <a:off x="2771800" y="3316342"/>
            <a:ext cx="158417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2" name="図 11">
            <a:extLst>
              <a:ext uri="{FF2B5EF4-FFF2-40B4-BE49-F238E27FC236}">
                <a16:creationId xmlns:a16="http://schemas.microsoft.com/office/drawing/2014/main" id="{2432749C-5A6D-A249-B621-F9ACCAE08E10}"/>
              </a:ext>
            </a:extLst>
          </p:cNvPr>
          <p:cNvPicPr>
            <a:picLocks noChangeAspect="1"/>
          </p:cNvPicPr>
          <p:nvPr/>
        </p:nvPicPr>
        <p:blipFill>
          <a:blip r:embed="rId2"/>
          <a:stretch>
            <a:fillRect/>
          </a:stretch>
        </p:blipFill>
        <p:spPr>
          <a:xfrm>
            <a:off x="179512" y="4149080"/>
            <a:ext cx="3727957" cy="2592288"/>
          </a:xfrm>
          <a:prstGeom prst="rect">
            <a:avLst/>
          </a:prstGeom>
        </p:spPr>
      </p:pic>
      <p:pic>
        <p:nvPicPr>
          <p:cNvPr id="13" name="図 12">
            <a:extLst>
              <a:ext uri="{FF2B5EF4-FFF2-40B4-BE49-F238E27FC236}">
                <a16:creationId xmlns:a16="http://schemas.microsoft.com/office/drawing/2014/main" id="{E599E412-25AB-E044-8E98-4FD3D1BA2E7D}"/>
              </a:ext>
            </a:extLst>
          </p:cNvPr>
          <p:cNvPicPr>
            <a:picLocks noChangeAspect="1"/>
          </p:cNvPicPr>
          <p:nvPr/>
        </p:nvPicPr>
        <p:blipFill>
          <a:blip r:embed="rId3"/>
          <a:stretch>
            <a:fillRect/>
          </a:stretch>
        </p:blipFill>
        <p:spPr>
          <a:xfrm>
            <a:off x="4788024" y="4149080"/>
            <a:ext cx="3727957" cy="2592288"/>
          </a:xfrm>
          <a:prstGeom prst="rect">
            <a:avLst/>
          </a:prstGeom>
        </p:spPr>
      </p:pic>
      <p:sp>
        <p:nvSpPr>
          <p:cNvPr id="14" name="テキスト ボックス 13">
            <a:extLst>
              <a:ext uri="{FF2B5EF4-FFF2-40B4-BE49-F238E27FC236}">
                <a16:creationId xmlns:a16="http://schemas.microsoft.com/office/drawing/2014/main" id="{BA83186E-CF05-194D-AD3C-2816C1BED85C}"/>
              </a:ext>
            </a:extLst>
          </p:cNvPr>
          <p:cNvSpPr txBox="1"/>
          <p:nvPr/>
        </p:nvSpPr>
        <p:spPr>
          <a:xfrm>
            <a:off x="827584" y="3717032"/>
            <a:ext cx="2284600" cy="369332"/>
          </a:xfrm>
          <a:prstGeom prst="rect">
            <a:avLst/>
          </a:prstGeom>
          <a:noFill/>
        </p:spPr>
        <p:txBody>
          <a:bodyPr wrap="none" rtlCol="0">
            <a:spAutoFit/>
          </a:bodyPr>
          <a:lstStyle/>
          <a:p>
            <a:r>
              <a:rPr lang="en-US" altLang="ja-JP"/>
              <a:t>ratio = 0.05 (clip</a:t>
            </a:r>
            <a:r>
              <a:rPr lang="ja-JP" altLang="en-US"/>
              <a:t>なし</a:t>
            </a:r>
            <a:r>
              <a:rPr lang="en-US" altLang="ja-JP"/>
              <a:t>)</a:t>
            </a:r>
            <a:endParaRPr kumimoji="1" lang="ja-JP" altLang="en-US"/>
          </a:p>
        </p:txBody>
      </p:sp>
      <p:sp>
        <p:nvSpPr>
          <p:cNvPr id="15" name="テキスト ボックス 14">
            <a:extLst>
              <a:ext uri="{FF2B5EF4-FFF2-40B4-BE49-F238E27FC236}">
                <a16:creationId xmlns:a16="http://schemas.microsoft.com/office/drawing/2014/main" id="{996B6517-CE2B-6F4A-84D9-3D74C4BD3658}"/>
              </a:ext>
            </a:extLst>
          </p:cNvPr>
          <p:cNvSpPr txBox="1"/>
          <p:nvPr/>
        </p:nvSpPr>
        <p:spPr>
          <a:xfrm>
            <a:off x="5652120" y="3717032"/>
            <a:ext cx="2284600" cy="369332"/>
          </a:xfrm>
          <a:prstGeom prst="rect">
            <a:avLst/>
          </a:prstGeom>
          <a:noFill/>
        </p:spPr>
        <p:txBody>
          <a:bodyPr wrap="none" rtlCol="0">
            <a:spAutoFit/>
          </a:bodyPr>
          <a:lstStyle/>
          <a:p>
            <a:r>
              <a:rPr lang="en-US" altLang="ja-JP"/>
              <a:t>ratio = 0.05 (clip</a:t>
            </a:r>
            <a:r>
              <a:rPr lang="ja-JP" altLang="en-US"/>
              <a:t>あり</a:t>
            </a:r>
            <a:r>
              <a:rPr lang="en-US" altLang="ja-JP"/>
              <a:t>)</a:t>
            </a:r>
            <a:endParaRPr kumimoji="1" lang="ja-JP" altLang="en-US"/>
          </a:p>
        </p:txBody>
      </p:sp>
      <p:sp>
        <p:nvSpPr>
          <p:cNvPr id="16" name="円/楕円 15">
            <a:extLst>
              <a:ext uri="{FF2B5EF4-FFF2-40B4-BE49-F238E27FC236}">
                <a16:creationId xmlns:a16="http://schemas.microsoft.com/office/drawing/2014/main" id="{44EFC3CA-BDA0-C141-956A-C99023A8D2F4}"/>
              </a:ext>
            </a:extLst>
          </p:cNvPr>
          <p:cNvSpPr/>
          <p:nvPr/>
        </p:nvSpPr>
        <p:spPr>
          <a:xfrm>
            <a:off x="3419872" y="4797152"/>
            <a:ext cx="360040"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a:extLst>
              <a:ext uri="{FF2B5EF4-FFF2-40B4-BE49-F238E27FC236}">
                <a16:creationId xmlns:a16="http://schemas.microsoft.com/office/drawing/2014/main" id="{67E8B0B4-0B8E-034C-B7B4-751CB0B5D7E3}"/>
              </a:ext>
            </a:extLst>
          </p:cNvPr>
          <p:cNvSpPr/>
          <p:nvPr/>
        </p:nvSpPr>
        <p:spPr>
          <a:xfrm>
            <a:off x="7956376" y="4797152"/>
            <a:ext cx="360040"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2520DC60-45CB-874A-8EE5-9D0691829977}"/>
              </a:ext>
            </a:extLst>
          </p:cNvPr>
          <p:cNvSpPr/>
          <p:nvPr/>
        </p:nvSpPr>
        <p:spPr>
          <a:xfrm>
            <a:off x="2339752" y="4293096"/>
            <a:ext cx="360040"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91BF523E-8E05-DD45-95A6-C76C48AF518D}"/>
              </a:ext>
            </a:extLst>
          </p:cNvPr>
          <p:cNvSpPr/>
          <p:nvPr/>
        </p:nvSpPr>
        <p:spPr>
          <a:xfrm>
            <a:off x="6876256" y="4293096"/>
            <a:ext cx="360040"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91892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A276777-F683-0948-9AFE-D599DC0BB85C}"/>
              </a:ext>
            </a:extLst>
          </p:cNvPr>
          <p:cNvSpPr>
            <a:spLocks noGrp="1"/>
          </p:cNvSpPr>
          <p:nvPr>
            <p:ph type="body" sz="quarter" idx="10"/>
          </p:nvPr>
        </p:nvSpPr>
        <p:spPr/>
        <p:txBody>
          <a:bodyPr/>
          <a:lstStyle/>
          <a:p>
            <a:r>
              <a:rPr kumimoji="1" lang="ja-JP" altLang="en-US"/>
              <a:t>本講義で学ぶこと</a:t>
            </a:r>
          </a:p>
        </p:txBody>
      </p:sp>
      <p:sp>
        <p:nvSpPr>
          <p:cNvPr id="3" name="テキスト ボックス 2">
            <a:extLst>
              <a:ext uri="{FF2B5EF4-FFF2-40B4-BE49-F238E27FC236}">
                <a16:creationId xmlns:a16="http://schemas.microsoft.com/office/drawing/2014/main" id="{C1DBE75C-56B0-7040-B99F-CE953BF491EF}"/>
              </a:ext>
            </a:extLst>
          </p:cNvPr>
          <p:cNvSpPr txBox="1"/>
          <p:nvPr/>
        </p:nvSpPr>
        <p:spPr>
          <a:xfrm>
            <a:off x="251520" y="1412776"/>
            <a:ext cx="4262705" cy="646331"/>
          </a:xfrm>
          <a:prstGeom prst="rect">
            <a:avLst/>
          </a:prstGeom>
          <a:noFill/>
        </p:spPr>
        <p:txBody>
          <a:bodyPr wrap="none" rtlCol="0">
            <a:spAutoFit/>
          </a:bodyPr>
          <a:lstStyle/>
          <a:p>
            <a:r>
              <a:rPr kumimoji="1" lang="en-US" altLang="ja-JP" sz="3600"/>
              <a:t>Python</a:t>
            </a:r>
            <a:r>
              <a:rPr kumimoji="1" lang="ja-JP" altLang="en-US" sz="3600"/>
              <a:t>が動く仕組み</a:t>
            </a:r>
          </a:p>
        </p:txBody>
      </p:sp>
      <p:sp>
        <p:nvSpPr>
          <p:cNvPr id="4" name="テキスト ボックス 3">
            <a:extLst>
              <a:ext uri="{FF2B5EF4-FFF2-40B4-BE49-F238E27FC236}">
                <a16:creationId xmlns:a16="http://schemas.microsoft.com/office/drawing/2014/main" id="{9E4447BA-A136-5D48-9233-151B127A7F73}"/>
              </a:ext>
            </a:extLst>
          </p:cNvPr>
          <p:cNvSpPr txBox="1"/>
          <p:nvPr/>
        </p:nvSpPr>
        <p:spPr>
          <a:xfrm>
            <a:off x="827584" y="2132856"/>
            <a:ext cx="5724644" cy="1200329"/>
          </a:xfrm>
          <a:prstGeom prst="rect">
            <a:avLst/>
          </a:prstGeom>
          <a:noFill/>
        </p:spPr>
        <p:txBody>
          <a:bodyPr wrap="none" rtlCol="0">
            <a:spAutoFit/>
          </a:bodyPr>
          <a:lstStyle/>
          <a:p>
            <a:r>
              <a:rPr kumimoji="1" lang="ja-JP" altLang="en-US" sz="3600"/>
              <a:t>抽象構文木</a:t>
            </a:r>
            <a:endParaRPr kumimoji="1" lang="en-US" altLang="ja-JP" sz="3600"/>
          </a:p>
          <a:p>
            <a:r>
              <a:rPr lang="ja-JP" altLang="en-US" sz="3600"/>
              <a:t>仮想マシンとバイトコード</a:t>
            </a:r>
            <a:endParaRPr kumimoji="1" lang="ja-JP" altLang="en-US" sz="3600"/>
          </a:p>
        </p:txBody>
      </p:sp>
    </p:spTree>
    <p:extLst>
      <p:ext uri="{BB962C8B-B14F-4D97-AF65-F5344CB8AC3E}">
        <p14:creationId xmlns:p14="http://schemas.microsoft.com/office/powerpoint/2010/main" val="3850672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997E0F9-4511-8045-A426-9CD8DDE9D0C2}"/>
              </a:ext>
            </a:extLst>
          </p:cNvPr>
          <p:cNvSpPr>
            <a:spLocks noGrp="1"/>
          </p:cNvSpPr>
          <p:nvPr>
            <p:ph type="body" sz="quarter" idx="10"/>
          </p:nvPr>
        </p:nvSpPr>
        <p:spPr/>
        <p:txBody>
          <a:bodyPr/>
          <a:lstStyle/>
          <a:p>
            <a:r>
              <a:rPr kumimoji="1" lang="ja-JP" altLang="en-US"/>
              <a:t>コンピュータの仕組み</a:t>
            </a:r>
          </a:p>
        </p:txBody>
      </p:sp>
      <p:sp>
        <p:nvSpPr>
          <p:cNvPr id="3" name="テキスト ボックス 2">
            <a:extLst>
              <a:ext uri="{FF2B5EF4-FFF2-40B4-BE49-F238E27FC236}">
                <a16:creationId xmlns:a16="http://schemas.microsoft.com/office/drawing/2014/main" id="{3565F82A-6611-0D4E-870D-07905AB713F8}"/>
              </a:ext>
            </a:extLst>
          </p:cNvPr>
          <p:cNvSpPr txBox="1"/>
          <p:nvPr/>
        </p:nvSpPr>
        <p:spPr>
          <a:xfrm>
            <a:off x="395536" y="1052736"/>
            <a:ext cx="3057247" cy="584775"/>
          </a:xfrm>
          <a:prstGeom prst="rect">
            <a:avLst/>
          </a:prstGeom>
          <a:noFill/>
        </p:spPr>
        <p:txBody>
          <a:bodyPr wrap="none" rtlCol="0">
            <a:spAutoFit/>
          </a:bodyPr>
          <a:lstStyle/>
          <a:p>
            <a:r>
              <a:rPr lang="ja-JP" altLang="en-US" sz="3200"/>
              <a:t>コンピュータは</a:t>
            </a:r>
            <a:endParaRPr kumimoji="1" lang="ja-JP" altLang="en-US" sz="3200"/>
          </a:p>
        </p:txBody>
      </p:sp>
      <p:sp>
        <p:nvSpPr>
          <p:cNvPr id="5" name="テキスト ボックス 4">
            <a:extLst>
              <a:ext uri="{FF2B5EF4-FFF2-40B4-BE49-F238E27FC236}">
                <a16:creationId xmlns:a16="http://schemas.microsoft.com/office/drawing/2014/main" id="{C0A92B93-85FD-2640-953C-58E18DC2CB4A}"/>
              </a:ext>
            </a:extLst>
          </p:cNvPr>
          <p:cNvSpPr txBox="1"/>
          <p:nvPr/>
        </p:nvSpPr>
        <p:spPr>
          <a:xfrm>
            <a:off x="1115616" y="1556792"/>
            <a:ext cx="5799986" cy="1015663"/>
          </a:xfrm>
          <a:prstGeom prst="rect">
            <a:avLst/>
          </a:prstGeom>
          <a:noFill/>
        </p:spPr>
        <p:txBody>
          <a:bodyPr wrap="none" rtlCol="0">
            <a:spAutoFit/>
          </a:bodyPr>
          <a:lstStyle/>
          <a:p>
            <a:r>
              <a:rPr kumimoji="1" lang="en-US" altLang="ja-JP" sz="2000"/>
              <a:t>1. </a:t>
            </a:r>
            <a:r>
              <a:rPr kumimoji="1" lang="ja-JP" altLang="en-US" sz="2000"/>
              <a:t>メモリから命令</a:t>
            </a:r>
            <a:r>
              <a:rPr lang="ja-JP" altLang="en-US" sz="2000"/>
              <a:t>とデータを取ってくる</a:t>
            </a:r>
            <a:endParaRPr lang="en-US" altLang="ja-JP" sz="2000"/>
          </a:p>
          <a:p>
            <a:r>
              <a:rPr kumimoji="1" lang="en-US" altLang="ja-JP" sz="2000"/>
              <a:t>2. </a:t>
            </a:r>
            <a:r>
              <a:rPr kumimoji="1" lang="ja-JP" altLang="en-US" sz="2000"/>
              <a:t>命令に従って演算器にデータを投げる</a:t>
            </a:r>
            <a:endParaRPr kumimoji="1" lang="en-US" altLang="ja-JP" sz="2000"/>
          </a:p>
          <a:p>
            <a:r>
              <a:rPr lang="en-US" altLang="ja-JP" sz="2000"/>
              <a:t>3. </a:t>
            </a:r>
            <a:r>
              <a:rPr lang="ja-JP" altLang="en-US" sz="2000"/>
              <a:t>演算器から返ってきた結果をメモリに書き戻す</a:t>
            </a:r>
            <a:endParaRPr kumimoji="1" lang="ja-JP" altLang="en-US" sz="2000"/>
          </a:p>
        </p:txBody>
      </p:sp>
      <p:sp>
        <p:nvSpPr>
          <p:cNvPr id="6" name="テキスト ボックス 5">
            <a:extLst>
              <a:ext uri="{FF2B5EF4-FFF2-40B4-BE49-F238E27FC236}">
                <a16:creationId xmlns:a16="http://schemas.microsoft.com/office/drawing/2014/main" id="{545DA1FB-E2CF-314D-9DF3-A68F9E204E6B}"/>
              </a:ext>
            </a:extLst>
          </p:cNvPr>
          <p:cNvSpPr txBox="1"/>
          <p:nvPr/>
        </p:nvSpPr>
        <p:spPr>
          <a:xfrm>
            <a:off x="467544" y="2564904"/>
            <a:ext cx="3262432" cy="461665"/>
          </a:xfrm>
          <a:prstGeom prst="rect">
            <a:avLst/>
          </a:prstGeom>
          <a:noFill/>
        </p:spPr>
        <p:txBody>
          <a:bodyPr wrap="none" rtlCol="0">
            <a:spAutoFit/>
          </a:bodyPr>
          <a:lstStyle/>
          <a:p>
            <a:r>
              <a:rPr kumimoji="1" lang="ja-JP" altLang="en-US" sz="2400"/>
              <a:t>という処理を繰り返す</a:t>
            </a:r>
          </a:p>
        </p:txBody>
      </p:sp>
      <p:pic>
        <p:nvPicPr>
          <p:cNvPr id="7" name="Picture 2" descr="ä¼ç¤¾ã®å»ºç©ã®ã¢ã¤ã³ã³ï¼å·¥å ´ï¼">
            <a:extLst>
              <a:ext uri="{FF2B5EF4-FFF2-40B4-BE49-F238E27FC236}">
                <a16:creationId xmlns:a16="http://schemas.microsoft.com/office/drawing/2014/main" id="{DF9F06D8-A5EF-A243-9999-3193A26113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5301208"/>
            <a:ext cx="800754" cy="74470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ä¼ç¤¾ã®å»ºç©ã®ã¢ã¤ã³ã³ï¼å·¥å ´ï¼">
            <a:extLst>
              <a:ext uri="{FF2B5EF4-FFF2-40B4-BE49-F238E27FC236}">
                <a16:creationId xmlns:a16="http://schemas.microsoft.com/office/drawing/2014/main" id="{18CA2B8F-207F-2E4D-8F8A-96A368201F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0033" y="4213205"/>
            <a:ext cx="800754" cy="744702"/>
          </a:xfrm>
          <a:prstGeom prst="rect">
            <a:avLst/>
          </a:prstGeom>
          <a:noFill/>
          <a:extLst>
            <a:ext uri="{909E8E84-426E-40DD-AFC4-6F175D3DCCD1}">
              <a14:hiddenFill xmlns:a14="http://schemas.microsoft.com/office/drawing/2010/main">
                <a:solidFill>
                  <a:srgbClr val="FFFFFF"/>
                </a:solidFill>
              </a14:hiddenFill>
            </a:ext>
          </a:extLst>
        </p:spPr>
      </p:pic>
      <p:pic>
        <p:nvPicPr>
          <p:cNvPr id="11" name="図 10">
            <a:extLst>
              <a:ext uri="{FF2B5EF4-FFF2-40B4-BE49-F238E27FC236}">
                <a16:creationId xmlns:a16="http://schemas.microsoft.com/office/drawing/2014/main" id="{88D7B76E-D412-C249-9ADD-915B602D4D05}"/>
              </a:ext>
            </a:extLst>
          </p:cNvPr>
          <p:cNvPicPr>
            <a:picLocks noChangeAspect="1"/>
          </p:cNvPicPr>
          <p:nvPr/>
        </p:nvPicPr>
        <p:blipFill>
          <a:blip r:embed="rId3"/>
          <a:stretch>
            <a:fillRect/>
          </a:stretch>
        </p:blipFill>
        <p:spPr>
          <a:xfrm>
            <a:off x="4427984" y="4725144"/>
            <a:ext cx="1133455" cy="977605"/>
          </a:xfrm>
          <a:prstGeom prst="rect">
            <a:avLst/>
          </a:prstGeom>
        </p:spPr>
      </p:pic>
      <p:pic>
        <p:nvPicPr>
          <p:cNvPr id="12" name="図 11">
            <a:extLst>
              <a:ext uri="{FF2B5EF4-FFF2-40B4-BE49-F238E27FC236}">
                <a16:creationId xmlns:a16="http://schemas.microsoft.com/office/drawing/2014/main" id="{CE5C902D-88F5-C949-A7D1-12B81511C4EF}"/>
              </a:ext>
            </a:extLst>
          </p:cNvPr>
          <p:cNvPicPr>
            <a:picLocks noChangeAspect="1"/>
          </p:cNvPicPr>
          <p:nvPr/>
        </p:nvPicPr>
        <p:blipFill>
          <a:blip r:embed="rId4"/>
          <a:stretch>
            <a:fillRect/>
          </a:stretch>
        </p:blipFill>
        <p:spPr>
          <a:xfrm>
            <a:off x="1763688" y="3789040"/>
            <a:ext cx="1143000" cy="1143000"/>
          </a:xfrm>
          <a:prstGeom prst="rect">
            <a:avLst/>
          </a:prstGeom>
        </p:spPr>
      </p:pic>
      <p:pic>
        <p:nvPicPr>
          <p:cNvPr id="13" name="図 12">
            <a:extLst>
              <a:ext uri="{FF2B5EF4-FFF2-40B4-BE49-F238E27FC236}">
                <a16:creationId xmlns:a16="http://schemas.microsoft.com/office/drawing/2014/main" id="{9772ECD2-EECC-3F43-B702-85ACF6714B69}"/>
              </a:ext>
            </a:extLst>
          </p:cNvPr>
          <p:cNvPicPr>
            <a:picLocks noChangeAspect="1"/>
          </p:cNvPicPr>
          <p:nvPr/>
        </p:nvPicPr>
        <p:blipFill>
          <a:blip r:embed="rId4"/>
          <a:stretch>
            <a:fillRect/>
          </a:stretch>
        </p:blipFill>
        <p:spPr>
          <a:xfrm>
            <a:off x="1475656" y="3861048"/>
            <a:ext cx="1143000" cy="1143000"/>
          </a:xfrm>
          <a:prstGeom prst="rect">
            <a:avLst/>
          </a:prstGeom>
        </p:spPr>
      </p:pic>
      <p:pic>
        <p:nvPicPr>
          <p:cNvPr id="14" name="図 13">
            <a:extLst>
              <a:ext uri="{FF2B5EF4-FFF2-40B4-BE49-F238E27FC236}">
                <a16:creationId xmlns:a16="http://schemas.microsoft.com/office/drawing/2014/main" id="{DADFD88D-1FEF-DF45-898B-06554D7EB581}"/>
              </a:ext>
            </a:extLst>
          </p:cNvPr>
          <p:cNvPicPr>
            <a:picLocks noChangeAspect="1"/>
          </p:cNvPicPr>
          <p:nvPr/>
        </p:nvPicPr>
        <p:blipFill>
          <a:blip r:embed="rId4"/>
          <a:stretch>
            <a:fillRect/>
          </a:stretch>
        </p:blipFill>
        <p:spPr>
          <a:xfrm>
            <a:off x="1043608" y="3933056"/>
            <a:ext cx="1143000" cy="1143000"/>
          </a:xfrm>
          <a:prstGeom prst="rect">
            <a:avLst/>
          </a:prstGeom>
        </p:spPr>
      </p:pic>
      <p:pic>
        <p:nvPicPr>
          <p:cNvPr id="15" name="図 14">
            <a:extLst>
              <a:ext uri="{FF2B5EF4-FFF2-40B4-BE49-F238E27FC236}">
                <a16:creationId xmlns:a16="http://schemas.microsoft.com/office/drawing/2014/main" id="{D4741250-9FF9-8D4E-8711-063172159978}"/>
              </a:ext>
            </a:extLst>
          </p:cNvPr>
          <p:cNvPicPr>
            <a:picLocks noChangeAspect="1"/>
          </p:cNvPicPr>
          <p:nvPr/>
        </p:nvPicPr>
        <p:blipFill>
          <a:blip r:embed="rId5"/>
          <a:stretch>
            <a:fillRect/>
          </a:stretch>
        </p:blipFill>
        <p:spPr>
          <a:xfrm>
            <a:off x="1403648" y="5445224"/>
            <a:ext cx="715516" cy="715516"/>
          </a:xfrm>
          <a:prstGeom prst="rect">
            <a:avLst/>
          </a:prstGeom>
        </p:spPr>
      </p:pic>
      <p:pic>
        <p:nvPicPr>
          <p:cNvPr id="17" name="図 16">
            <a:extLst>
              <a:ext uri="{FF2B5EF4-FFF2-40B4-BE49-F238E27FC236}">
                <a16:creationId xmlns:a16="http://schemas.microsoft.com/office/drawing/2014/main" id="{B61F9470-4633-F44D-9F07-C85D9934A297}"/>
              </a:ext>
            </a:extLst>
          </p:cNvPr>
          <p:cNvPicPr>
            <a:picLocks noChangeAspect="1"/>
          </p:cNvPicPr>
          <p:nvPr/>
        </p:nvPicPr>
        <p:blipFill>
          <a:blip r:embed="rId5"/>
          <a:stretch>
            <a:fillRect/>
          </a:stretch>
        </p:blipFill>
        <p:spPr>
          <a:xfrm>
            <a:off x="1115616" y="5733256"/>
            <a:ext cx="715516" cy="715516"/>
          </a:xfrm>
          <a:prstGeom prst="rect">
            <a:avLst/>
          </a:prstGeom>
        </p:spPr>
      </p:pic>
      <p:pic>
        <p:nvPicPr>
          <p:cNvPr id="18" name="図 17">
            <a:extLst>
              <a:ext uri="{FF2B5EF4-FFF2-40B4-BE49-F238E27FC236}">
                <a16:creationId xmlns:a16="http://schemas.microsoft.com/office/drawing/2014/main" id="{96DF8686-E77F-B74B-8FD7-CBD46BBD92E8}"/>
              </a:ext>
            </a:extLst>
          </p:cNvPr>
          <p:cNvPicPr>
            <a:picLocks noChangeAspect="1"/>
          </p:cNvPicPr>
          <p:nvPr/>
        </p:nvPicPr>
        <p:blipFill>
          <a:blip r:embed="rId5"/>
          <a:stretch>
            <a:fillRect/>
          </a:stretch>
        </p:blipFill>
        <p:spPr>
          <a:xfrm>
            <a:off x="2051720" y="5445224"/>
            <a:ext cx="715516" cy="715516"/>
          </a:xfrm>
          <a:prstGeom prst="rect">
            <a:avLst/>
          </a:prstGeom>
        </p:spPr>
      </p:pic>
      <p:pic>
        <p:nvPicPr>
          <p:cNvPr id="19" name="図 18">
            <a:extLst>
              <a:ext uri="{FF2B5EF4-FFF2-40B4-BE49-F238E27FC236}">
                <a16:creationId xmlns:a16="http://schemas.microsoft.com/office/drawing/2014/main" id="{2444C3F1-1B02-8849-9BDF-93FA6D46BC04}"/>
              </a:ext>
            </a:extLst>
          </p:cNvPr>
          <p:cNvPicPr>
            <a:picLocks noChangeAspect="1"/>
          </p:cNvPicPr>
          <p:nvPr/>
        </p:nvPicPr>
        <p:blipFill>
          <a:blip r:embed="rId5"/>
          <a:stretch>
            <a:fillRect/>
          </a:stretch>
        </p:blipFill>
        <p:spPr>
          <a:xfrm>
            <a:off x="1835696" y="5733256"/>
            <a:ext cx="715516" cy="715516"/>
          </a:xfrm>
          <a:prstGeom prst="rect">
            <a:avLst/>
          </a:prstGeom>
        </p:spPr>
      </p:pic>
      <p:sp>
        <p:nvSpPr>
          <p:cNvPr id="20" name="テキスト ボックス 19">
            <a:extLst>
              <a:ext uri="{FF2B5EF4-FFF2-40B4-BE49-F238E27FC236}">
                <a16:creationId xmlns:a16="http://schemas.microsoft.com/office/drawing/2014/main" id="{1707A47C-44DD-7E4A-B5E4-ABB1B753BF61}"/>
              </a:ext>
            </a:extLst>
          </p:cNvPr>
          <p:cNvSpPr txBox="1"/>
          <p:nvPr/>
        </p:nvSpPr>
        <p:spPr>
          <a:xfrm>
            <a:off x="1547664" y="3140968"/>
            <a:ext cx="1107996" cy="461665"/>
          </a:xfrm>
          <a:prstGeom prst="rect">
            <a:avLst/>
          </a:prstGeom>
          <a:noFill/>
        </p:spPr>
        <p:txBody>
          <a:bodyPr wrap="none" rtlCol="0">
            <a:spAutoFit/>
          </a:bodyPr>
          <a:lstStyle/>
          <a:p>
            <a:r>
              <a:rPr kumimoji="1" lang="ja-JP" altLang="en-US" sz="2400"/>
              <a:t>メモリ</a:t>
            </a:r>
          </a:p>
        </p:txBody>
      </p:sp>
      <p:sp>
        <p:nvSpPr>
          <p:cNvPr id="21" name="テキスト ボックス 20">
            <a:extLst>
              <a:ext uri="{FF2B5EF4-FFF2-40B4-BE49-F238E27FC236}">
                <a16:creationId xmlns:a16="http://schemas.microsoft.com/office/drawing/2014/main" id="{B096E21E-0DDA-9D4A-8662-065FD7D39EA9}"/>
              </a:ext>
            </a:extLst>
          </p:cNvPr>
          <p:cNvSpPr txBox="1"/>
          <p:nvPr/>
        </p:nvSpPr>
        <p:spPr>
          <a:xfrm>
            <a:off x="5580112" y="3284984"/>
            <a:ext cx="777777" cy="461665"/>
          </a:xfrm>
          <a:prstGeom prst="rect">
            <a:avLst/>
          </a:prstGeom>
          <a:noFill/>
        </p:spPr>
        <p:txBody>
          <a:bodyPr wrap="none" rtlCol="0">
            <a:spAutoFit/>
          </a:bodyPr>
          <a:lstStyle/>
          <a:p>
            <a:r>
              <a:rPr kumimoji="1" lang="en-US" altLang="ja-JP" sz="2400"/>
              <a:t>CPU</a:t>
            </a:r>
            <a:endParaRPr kumimoji="1" lang="ja-JP" altLang="en-US" sz="2400"/>
          </a:p>
        </p:txBody>
      </p:sp>
      <p:sp>
        <p:nvSpPr>
          <p:cNvPr id="22" name="テキスト ボックス 21">
            <a:extLst>
              <a:ext uri="{FF2B5EF4-FFF2-40B4-BE49-F238E27FC236}">
                <a16:creationId xmlns:a16="http://schemas.microsoft.com/office/drawing/2014/main" id="{9B717CB0-6489-514C-8BCF-7DA2B46D2A00}"/>
              </a:ext>
            </a:extLst>
          </p:cNvPr>
          <p:cNvSpPr txBox="1"/>
          <p:nvPr/>
        </p:nvSpPr>
        <p:spPr>
          <a:xfrm>
            <a:off x="6516216" y="3789040"/>
            <a:ext cx="1107996" cy="461665"/>
          </a:xfrm>
          <a:prstGeom prst="rect">
            <a:avLst/>
          </a:prstGeom>
          <a:noFill/>
        </p:spPr>
        <p:txBody>
          <a:bodyPr wrap="none" rtlCol="0">
            <a:spAutoFit/>
          </a:bodyPr>
          <a:lstStyle/>
          <a:p>
            <a:r>
              <a:rPr kumimoji="1" lang="ja-JP" altLang="en-US" sz="2400"/>
              <a:t>演算器</a:t>
            </a:r>
          </a:p>
        </p:txBody>
      </p:sp>
      <p:sp>
        <p:nvSpPr>
          <p:cNvPr id="23" name="右矢印 22">
            <a:extLst>
              <a:ext uri="{FF2B5EF4-FFF2-40B4-BE49-F238E27FC236}">
                <a16:creationId xmlns:a16="http://schemas.microsoft.com/office/drawing/2014/main" id="{E7162678-D795-5741-B004-BFD833BC7AF6}"/>
              </a:ext>
            </a:extLst>
          </p:cNvPr>
          <p:cNvSpPr/>
          <p:nvPr/>
        </p:nvSpPr>
        <p:spPr>
          <a:xfrm rot="2063692">
            <a:off x="3400006" y="4621713"/>
            <a:ext cx="504056"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右矢印 23">
            <a:extLst>
              <a:ext uri="{FF2B5EF4-FFF2-40B4-BE49-F238E27FC236}">
                <a16:creationId xmlns:a16="http://schemas.microsoft.com/office/drawing/2014/main" id="{A213E643-E30E-F547-BCC3-CFE38F9A9EE9}"/>
              </a:ext>
            </a:extLst>
          </p:cNvPr>
          <p:cNvSpPr/>
          <p:nvPr/>
        </p:nvSpPr>
        <p:spPr>
          <a:xfrm>
            <a:off x="5796136" y="4797152"/>
            <a:ext cx="504056"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右矢印 24">
            <a:extLst>
              <a:ext uri="{FF2B5EF4-FFF2-40B4-BE49-F238E27FC236}">
                <a16:creationId xmlns:a16="http://schemas.microsoft.com/office/drawing/2014/main" id="{054467B4-4035-D145-8D5A-FAF994482A56}"/>
              </a:ext>
            </a:extLst>
          </p:cNvPr>
          <p:cNvSpPr/>
          <p:nvPr/>
        </p:nvSpPr>
        <p:spPr>
          <a:xfrm rot="10800000">
            <a:off x="5796136" y="5445224"/>
            <a:ext cx="504056"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右矢印 25">
            <a:extLst>
              <a:ext uri="{FF2B5EF4-FFF2-40B4-BE49-F238E27FC236}">
                <a16:creationId xmlns:a16="http://schemas.microsoft.com/office/drawing/2014/main" id="{24848890-3244-ED47-8F6B-DA507EB6A117}"/>
              </a:ext>
            </a:extLst>
          </p:cNvPr>
          <p:cNvSpPr/>
          <p:nvPr/>
        </p:nvSpPr>
        <p:spPr>
          <a:xfrm rot="8100000">
            <a:off x="3491880" y="5733256"/>
            <a:ext cx="504056"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角丸四角形 26">
            <a:extLst>
              <a:ext uri="{FF2B5EF4-FFF2-40B4-BE49-F238E27FC236}">
                <a16:creationId xmlns:a16="http://schemas.microsoft.com/office/drawing/2014/main" id="{05676730-B4BE-C248-9793-F19C29969559}"/>
              </a:ext>
            </a:extLst>
          </p:cNvPr>
          <p:cNvSpPr/>
          <p:nvPr/>
        </p:nvSpPr>
        <p:spPr>
          <a:xfrm>
            <a:off x="4283968" y="3789040"/>
            <a:ext cx="3600400" cy="2664296"/>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角丸四角形 27">
            <a:extLst>
              <a:ext uri="{FF2B5EF4-FFF2-40B4-BE49-F238E27FC236}">
                <a16:creationId xmlns:a16="http://schemas.microsoft.com/office/drawing/2014/main" id="{3DB49831-D76B-504C-A923-E5CCD5DF390F}"/>
              </a:ext>
            </a:extLst>
          </p:cNvPr>
          <p:cNvSpPr/>
          <p:nvPr/>
        </p:nvSpPr>
        <p:spPr>
          <a:xfrm>
            <a:off x="755576" y="3789040"/>
            <a:ext cx="2520280" cy="2664296"/>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8A4574C5-39B1-6144-A942-74565574C07C}"/>
              </a:ext>
            </a:extLst>
          </p:cNvPr>
          <p:cNvSpPr txBox="1"/>
          <p:nvPr/>
        </p:nvSpPr>
        <p:spPr>
          <a:xfrm>
            <a:off x="3419872" y="4149080"/>
            <a:ext cx="646331" cy="369332"/>
          </a:xfrm>
          <a:prstGeom prst="rect">
            <a:avLst/>
          </a:prstGeom>
          <a:noFill/>
        </p:spPr>
        <p:txBody>
          <a:bodyPr wrap="none" rtlCol="0">
            <a:spAutoFit/>
          </a:bodyPr>
          <a:lstStyle/>
          <a:p>
            <a:r>
              <a:rPr kumimoji="1" lang="ja-JP" altLang="en-US"/>
              <a:t>発注</a:t>
            </a:r>
          </a:p>
        </p:txBody>
      </p:sp>
      <p:sp>
        <p:nvSpPr>
          <p:cNvPr id="30" name="テキスト ボックス 29">
            <a:extLst>
              <a:ext uri="{FF2B5EF4-FFF2-40B4-BE49-F238E27FC236}">
                <a16:creationId xmlns:a16="http://schemas.microsoft.com/office/drawing/2014/main" id="{EE321CA8-4616-144A-B64E-AC16BB54C8AC}"/>
              </a:ext>
            </a:extLst>
          </p:cNvPr>
          <p:cNvSpPr txBox="1"/>
          <p:nvPr/>
        </p:nvSpPr>
        <p:spPr>
          <a:xfrm>
            <a:off x="5508104" y="4293096"/>
            <a:ext cx="1107996" cy="369332"/>
          </a:xfrm>
          <a:prstGeom prst="rect">
            <a:avLst/>
          </a:prstGeom>
          <a:noFill/>
        </p:spPr>
        <p:txBody>
          <a:bodyPr wrap="none" rtlCol="0">
            <a:spAutoFit/>
          </a:bodyPr>
          <a:lstStyle/>
          <a:p>
            <a:r>
              <a:rPr kumimoji="1" lang="ja-JP" altLang="en-US"/>
              <a:t>製造依頼</a:t>
            </a:r>
          </a:p>
        </p:txBody>
      </p:sp>
      <p:sp>
        <p:nvSpPr>
          <p:cNvPr id="31" name="テキスト ボックス 30">
            <a:extLst>
              <a:ext uri="{FF2B5EF4-FFF2-40B4-BE49-F238E27FC236}">
                <a16:creationId xmlns:a16="http://schemas.microsoft.com/office/drawing/2014/main" id="{421643D7-5C77-5042-A50B-EF8424227232}"/>
              </a:ext>
            </a:extLst>
          </p:cNvPr>
          <p:cNvSpPr txBox="1"/>
          <p:nvPr/>
        </p:nvSpPr>
        <p:spPr>
          <a:xfrm>
            <a:off x="5724128" y="5805264"/>
            <a:ext cx="646331" cy="369332"/>
          </a:xfrm>
          <a:prstGeom prst="rect">
            <a:avLst/>
          </a:prstGeom>
          <a:noFill/>
        </p:spPr>
        <p:txBody>
          <a:bodyPr wrap="none" rtlCol="0">
            <a:spAutoFit/>
          </a:bodyPr>
          <a:lstStyle/>
          <a:p>
            <a:r>
              <a:rPr kumimoji="1" lang="ja-JP" altLang="en-US"/>
              <a:t>製品</a:t>
            </a:r>
          </a:p>
        </p:txBody>
      </p:sp>
      <p:sp>
        <p:nvSpPr>
          <p:cNvPr id="32" name="テキスト ボックス 31">
            <a:extLst>
              <a:ext uri="{FF2B5EF4-FFF2-40B4-BE49-F238E27FC236}">
                <a16:creationId xmlns:a16="http://schemas.microsoft.com/office/drawing/2014/main" id="{80CF244E-5946-8A47-A830-A3F6A1BD3BF7}"/>
              </a:ext>
            </a:extLst>
          </p:cNvPr>
          <p:cNvSpPr txBox="1"/>
          <p:nvPr/>
        </p:nvSpPr>
        <p:spPr>
          <a:xfrm>
            <a:off x="3347864" y="6237312"/>
            <a:ext cx="646331" cy="369332"/>
          </a:xfrm>
          <a:prstGeom prst="rect">
            <a:avLst/>
          </a:prstGeom>
          <a:noFill/>
        </p:spPr>
        <p:txBody>
          <a:bodyPr wrap="none" rtlCol="0">
            <a:spAutoFit/>
          </a:bodyPr>
          <a:lstStyle/>
          <a:p>
            <a:r>
              <a:rPr kumimoji="1" lang="ja-JP" altLang="en-US"/>
              <a:t>納品</a:t>
            </a:r>
          </a:p>
        </p:txBody>
      </p:sp>
    </p:spTree>
    <p:extLst>
      <p:ext uri="{BB962C8B-B14F-4D97-AF65-F5344CB8AC3E}">
        <p14:creationId xmlns:p14="http://schemas.microsoft.com/office/powerpoint/2010/main" val="182884772"/>
      </p:ext>
    </p:extLst>
  </p:cSld>
  <p:clrMapOvr>
    <a:masterClrMapping/>
  </p:clrMapOvr>
</p:sld>
</file>

<file path=ppt/theme/theme1.xml><?xml version="1.0" encoding="utf-8"?>
<a:theme xmlns:a="http://schemas.openxmlformats.org/drawingml/2006/main" name="パーセル">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パーセル">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{11DA09EC-ABC8-2D40-8DBB-00E840906C4E}tf10001120</Template>
  <TotalTime>6364</TotalTime>
  <Words>937</Words>
  <Application>Microsoft Macintosh PowerPoint</Application>
  <PresentationFormat>画面に合わせる (4:3)</PresentationFormat>
  <Paragraphs>244</Paragraphs>
  <Slides>15</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15</vt:i4>
      </vt:variant>
    </vt:vector>
  </HeadingPairs>
  <TitlesOfParts>
    <vt:vector size="22" baseType="lpstr">
      <vt:lpstr>HGｺﾞｼｯｸE</vt:lpstr>
      <vt:lpstr>游ゴシック</vt:lpstr>
      <vt:lpstr>Arial</vt:lpstr>
      <vt:lpstr>Cambria Math</vt:lpstr>
      <vt:lpstr>Gill Sans MT</vt:lpstr>
      <vt:lpstr>Menlo</vt:lpstr>
      <vt:lpstr>パーセル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Microsoft Office ユーザー</cp:lastModifiedBy>
  <cp:revision>1213</cp:revision>
  <dcterms:created xsi:type="dcterms:W3CDTF">2019-01-02T05:23:01Z</dcterms:created>
  <dcterms:modified xsi:type="dcterms:W3CDTF">2019-12-05T10:31:13Z</dcterms:modified>
</cp:coreProperties>
</file>