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67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406E819-7BB3-F54F-B2EA-98B1166F55C7}"/>
              </a:ext>
            </a:extLst>
          </p:cNvPr>
          <p:cNvSpPr txBox="1"/>
          <p:nvPr/>
        </p:nvSpPr>
        <p:spPr>
          <a:xfrm>
            <a:off x="911424" y="188640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再帰的定義：定義の記述に自分自身があらわれること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ADDDA4E-802F-E24E-9F10-A45FB56C6AB2}"/>
              </a:ext>
            </a:extLst>
          </p:cNvPr>
          <p:cNvSpPr txBox="1"/>
          <p:nvPr/>
        </p:nvSpPr>
        <p:spPr>
          <a:xfrm>
            <a:off x="551384" y="1700808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solidFill>
                  <a:srgbClr val="FF0000"/>
                </a:solidFill>
              </a:rPr>
              <a:t>フォルダ</a:t>
            </a:r>
            <a:r>
              <a:rPr kumimoji="1" lang="ja-JP" altLang="en-US" sz="2400"/>
              <a:t>：その中に</a:t>
            </a:r>
            <a:r>
              <a:rPr kumimoji="1" lang="ja-JP" altLang="en-US" sz="2400">
                <a:solidFill>
                  <a:srgbClr val="FF0000"/>
                </a:solidFill>
              </a:rPr>
              <a:t>フォルダ</a:t>
            </a:r>
            <a:r>
              <a:rPr kumimoji="1" lang="ja-JP" altLang="en-US" sz="2400"/>
              <a:t>とファイルを含むもの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BEE866C-3676-1849-8E1C-8B3B6DAE2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672" y="2348880"/>
            <a:ext cx="648072" cy="54114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A7DD4A0-44DF-F04E-985A-C0231BA1B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672" y="3068960"/>
            <a:ext cx="648072" cy="54114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7BAE97A-9225-754B-B586-145425B4B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672" y="3933056"/>
            <a:ext cx="492855" cy="57606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9179E5A-6BD8-ED40-A1AF-11C58F54D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672" y="4797152"/>
            <a:ext cx="492855" cy="57606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350589E-E9F2-9046-A871-177940C22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2348880"/>
            <a:ext cx="648072" cy="541140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BF8CEAF-82A3-A446-A9EF-A83B3DAA49C8}"/>
              </a:ext>
            </a:extLst>
          </p:cNvPr>
          <p:cNvCxnSpPr>
            <a:stCxn id="8" idx="3"/>
            <a:endCxn id="4" idx="1"/>
          </p:cNvCxnSpPr>
          <p:nvPr/>
        </p:nvCxnSpPr>
        <p:spPr>
          <a:xfrm>
            <a:off x="2279576" y="2619450"/>
            <a:ext cx="86409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カギ線コネクタ 9">
            <a:extLst>
              <a:ext uri="{FF2B5EF4-FFF2-40B4-BE49-F238E27FC236}">
                <a16:creationId xmlns:a16="http://schemas.microsoft.com/office/drawing/2014/main" id="{4A485843-05C4-6848-B1D4-17F40679B033}"/>
              </a:ext>
            </a:extLst>
          </p:cNvPr>
          <p:cNvCxnSpPr>
            <a:stCxn id="8" idx="3"/>
            <a:endCxn id="5" idx="1"/>
          </p:cNvCxnSpPr>
          <p:nvPr/>
        </p:nvCxnSpPr>
        <p:spPr>
          <a:xfrm>
            <a:off x="2279576" y="2619450"/>
            <a:ext cx="864096" cy="72008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カギ線コネクタ 10">
            <a:extLst>
              <a:ext uri="{FF2B5EF4-FFF2-40B4-BE49-F238E27FC236}">
                <a16:creationId xmlns:a16="http://schemas.microsoft.com/office/drawing/2014/main" id="{2D9CF27C-837B-DB42-AF2B-EE139C611095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2279576" y="2619450"/>
            <a:ext cx="864096" cy="160163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カギ線コネクタ 11">
            <a:extLst>
              <a:ext uri="{FF2B5EF4-FFF2-40B4-BE49-F238E27FC236}">
                <a16:creationId xmlns:a16="http://schemas.microsoft.com/office/drawing/2014/main" id="{3377980D-D246-7A45-8A41-FA5D3EB368AD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2279576" y="2619450"/>
            <a:ext cx="864096" cy="246573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7E9F39F2-261C-4C46-9C0B-C94204290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872" y="3068960"/>
            <a:ext cx="648072" cy="54114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F06D2BF-D681-BF47-A707-F9EAA0F33F1F}"/>
              </a:ext>
            </a:extLst>
          </p:cNvPr>
          <p:cNvSpPr txBox="1"/>
          <p:nvPr/>
        </p:nvSpPr>
        <p:spPr>
          <a:xfrm>
            <a:off x="3287688" y="249289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D7F77FF-09AB-394C-BE99-AF89688153FC}"/>
              </a:ext>
            </a:extLst>
          </p:cNvPr>
          <p:cNvSpPr txBox="1"/>
          <p:nvPr/>
        </p:nvSpPr>
        <p:spPr>
          <a:xfrm>
            <a:off x="3287688" y="3212976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479F432-D8A4-E54B-A140-AB43C0B6485F}"/>
              </a:ext>
            </a:extLst>
          </p:cNvPr>
          <p:cNvSpPr txBox="1"/>
          <p:nvPr/>
        </p:nvSpPr>
        <p:spPr>
          <a:xfrm>
            <a:off x="5087888" y="3212976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B</a:t>
            </a:r>
            <a:endParaRPr kumimoji="1" lang="ja-JP" altLang="en-US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DA4BBE5E-8B2C-C244-8A81-B75AF4415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032" y="3068960"/>
            <a:ext cx="648072" cy="54114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A03390C-955D-004F-ACBA-3A69535BEBEE}"/>
              </a:ext>
            </a:extLst>
          </p:cNvPr>
          <p:cNvSpPr txBox="1"/>
          <p:nvPr/>
        </p:nvSpPr>
        <p:spPr>
          <a:xfrm>
            <a:off x="6528048" y="3212976"/>
            <a:ext cx="34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X</a:t>
            </a:r>
            <a:endParaRPr kumimoji="1" lang="ja-JP" altLang="en-US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478523DB-02C3-AF4C-AC94-CD49E2E8C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032" y="3789040"/>
            <a:ext cx="648072" cy="541140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BC7E806-24E1-D043-861F-4205ED9AA8BF}"/>
              </a:ext>
            </a:extLst>
          </p:cNvPr>
          <p:cNvSpPr txBox="1"/>
          <p:nvPr/>
        </p:nvSpPr>
        <p:spPr>
          <a:xfrm>
            <a:off x="6528048" y="3933056"/>
            <a:ext cx="34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Y</a:t>
            </a:r>
            <a:endParaRPr kumimoji="1" lang="ja-JP" altLang="en-US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2CA5F0CB-4AD1-E94C-ADCF-0B8BBA036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032" y="4509120"/>
            <a:ext cx="648072" cy="541140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F4A9E58-DD6F-A946-8909-DE03EDFF08B7}"/>
              </a:ext>
            </a:extLst>
          </p:cNvPr>
          <p:cNvSpPr txBox="1"/>
          <p:nvPr/>
        </p:nvSpPr>
        <p:spPr>
          <a:xfrm>
            <a:off x="6528048" y="4653136"/>
            <a:ext cx="34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Z</a:t>
            </a:r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49AC0665-5A35-5048-9F25-316C3D09E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32" y="5301208"/>
            <a:ext cx="492855" cy="576064"/>
          </a:xfrm>
          <a:prstGeom prst="rect">
            <a:avLst/>
          </a:prstGeom>
        </p:spPr>
      </p:pic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56C35C59-203E-6F4C-96AC-8570645948FE}"/>
              </a:ext>
            </a:extLst>
          </p:cNvPr>
          <p:cNvCxnSpPr>
            <a:stCxn id="13" idx="3"/>
            <a:endCxn id="17" idx="1"/>
          </p:cNvCxnSpPr>
          <p:nvPr/>
        </p:nvCxnSpPr>
        <p:spPr>
          <a:xfrm>
            <a:off x="5591944" y="3339530"/>
            <a:ext cx="792088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>
            <a:extLst>
              <a:ext uri="{FF2B5EF4-FFF2-40B4-BE49-F238E27FC236}">
                <a16:creationId xmlns:a16="http://schemas.microsoft.com/office/drawing/2014/main" id="{0C53B81E-9B02-9D4D-8A59-08EF17CF9EAF}"/>
              </a:ext>
            </a:extLst>
          </p:cNvPr>
          <p:cNvCxnSpPr>
            <a:stCxn id="13" idx="3"/>
            <a:endCxn id="19" idx="1"/>
          </p:cNvCxnSpPr>
          <p:nvPr/>
        </p:nvCxnSpPr>
        <p:spPr>
          <a:xfrm>
            <a:off x="5591944" y="3339530"/>
            <a:ext cx="792088" cy="72008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カギ線コネクタ 25">
            <a:extLst>
              <a:ext uri="{FF2B5EF4-FFF2-40B4-BE49-F238E27FC236}">
                <a16:creationId xmlns:a16="http://schemas.microsoft.com/office/drawing/2014/main" id="{524461D7-E86E-2042-A9CB-9E21F5348894}"/>
              </a:ext>
            </a:extLst>
          </p:cNvPr>
          <p:cNvCxnSpPr>
            <a:stCxn id="13" idx="3"/>
            <a:endCxn id="21" idx="1"/>
          </p:cNvCxnSpPr>
          <p:nvPr/>
        </p:nvCxnSpPr>
        <p:spPr>
          <a:xfrm>
            <a:off x="5591944" y="3339530"/>
            <a:ext cx="792088" cy="144016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2E9BA8F6-B30A-0C49-96D8-159E834B939E}"/>
              </a:ext>
            </a:extLst>
          </p:cNvPr>
          <p:cNvCxnSpPr>
            <a:stCxn id="13" idx="3"/>
            <a:endCxn id="23" idx="1"/>
          </p:cNvCxnSpPr>
          <p:nvPr/>
        </p:nvCxnSpPr>
        <p:spPr>
          <a:xfrm>
            <a:off x="5591944" y="3339530"/>
            <a:ext cx="792088" cy="224971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8F888B1-D7A0-E543-87FD-F5F9FC1FA06C}"/>
              </a:ext>
            </a:extLst>
          </p:cNvPr>
          <p:cNvSpPr txBox="1"/>
          <p:nvPr/>
        </p:nvSpPr>
        <p:spPr>
          <a:xfrm>
            <a:off x="335360" y="105273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例：</a:t>
            </a:r>
          </a:p>
        </p:txBody>
      </p:sp>
      <p:sp>
        <p:nvSpPr>
          <p:cNvPr id="29" name="右矢印 28">
            <a:extLst>
              <a:ext uri="{FF2B5EF4-FFF2-40B4-BE49-F238E27FC236}">
                <a16:creationId xmlns:a16="http://schemas.microsoft.com/office/drawing/2014/main" id="{DDA8C065-D8C9-C249-A64A-AD7E4833FC3A}"/>
              </a:ext>
            </a:extLst>
          </p:cNvPr>
          <p:cNvSpPr/>
          <p:nvPr/>
        </p:nvSpPr>
        <p:spPr>
          <a:xfrm>
            <a:off x="4151784" y="3140968"/>
            <a:ext cx="477904" cy="42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3027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B0D83D9F-6E79-EC4A-9882-B76ED219BC33}"/>
              </a:ext>
            </a:extLst>
          </p:cNvPr>
          <p:cNvGrpSpPr/>
          <p:nvPr/>
        </p:nvGrpSpPr>
        <p:grpSpPr>
          <a:xfrm>
            <a:off x="3474719" y="0"/>
            <a:ext cx="2194561" cy="1470356"/>
            <a:chOff x="3413759" y="2504744"/>
            <a:chExt cx="2194561" cy="1470356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BEADE1DB-C41C-8A46-947C-87C02BD06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13759" y="2504744"/>
              <a:ext cx="2194561" cy="1470356"/>
            </a:xfrm>
            <a:prstGeom prst="rect">
              <a:avLst/>
            </a:prstGeom>
          </p:spPr>
        </p:pic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6B2B4C35-70A2-BA49-837B-F0253CCD428F}"/>
                </a:ext>
              </a:extLst>
            </p:cNvPr>
            <p:cNvSpPr txBox="1"/>
            <p:nvPr/>
          </p:nvSpPr>
          <p:spPr>
            <a:xfrm>
              <a:off x="3649265" y="2942000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>
                  <a:latin typeface="Osaka Regular-Mono" panose="020B0600000000000000" pitchFamily="34" charset="-128"/>
                  <a:ea typeface="Osaka Regular-Mono" panose="020B0600000000000000" pitchFamily="34" charset="-128"/>
                </a:rPr>
                <a:t>再帰三カ条</a:t>
              </a:r>
            </a:p>
          </p:txBody>
        </p:sp>
      </p:grp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237316B-7CC3-954D-945E-CF24E76960A2}"/>
              </a:ext>
            </a:extLst>
          </p:cNvPr>
          <p:cNvSpPr/>
          <p:nvPr/>
        </p:nvSpPr>
        <p:spPr>
          <a:xfrm>
            <a:off x="802640" y="1582896"/>
            <a:ext cx="80670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0" i="0">
                <a:effectLst/>
                <a:latin typeface="-apple-system"/>
              </a:rPr>
              <a:t>1. </a:t>
            </a:r>
            <a:r>
              <a:rPr lang="ja-JP" altLang="en-US" sz="2000" b="0" i="0">
                <a:effectLst/>
                <a:latin typeface="-apple-system"/>
              </a:rPr>
              <a:t>再帰とは、自分自身を呼び出す関数である</a:t>
            </a:r>
          </a:p>
          <a:p>
            <a:r>
              <a:rPr lang="en-US" altLang="ja-JP" sz="2000" b="0" i="0">
                <a:effectLst/>
                <a:latin typeface="-apple-system"/>
              </a:rPr>
              <a:t>2. </a:t>
            </a:r>
            <a:r>
              <a:rPr lang="ja-JP" altLang="en-US" sz="2000" b="0" i="0">
                <a:effectLst/>
                <a:latin typeface="-apple-system"/>
              </a:rPr>
              <a:t>関数の最初に「終端条件」を記述する</a:t>
            </a:r>
          </a:p>
          <a:p>
            <a:r>
              <a:rPr lang="en-US" altLang="ja-JP" sz="2000" b="0" i="0">
                <a:effectLst/>
                <a:latin typeface="-apple-system"/>
              </a:rPr>
              <a:t>3.</a:t>
            </a:r>
            <a:r>
              <a:rPr lang="ja-JP" altLang="en-US" sz="2000" b="0" i="0">
                <a:effectLst/>
                <a:latin typeface="-apple-system"/>
              </a:rPr>
              <a:t>「解きたい問題より小さな問題」に分解して自分自身を呼び出す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6D9CC5D-2CE4-7B40-A659-29611F7AB196}"/>
              </a:ext>
            </a:extLst>
          </p:cNvPr>
          <p:cNvSpPr txBox="1"/>
          <p:nvPr/>
        </p:nvSpPr>
        <p:spPr>
          <a:xfrm>
            <a:off x="426720" y="306832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階乗を計算する関数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7ADAF4B-0F0F-A241-AC17-A3E1A6A17503}"/>
              </a:ext>
            </a:extLst>
          </p:cNvPr>
          <p:cNvSpPr/>
          <p:nvPr/>
        </p:nvSpPr>
        <p:spPr>
          <a:xfrm>
            <a:off x="1402080" y="3807936"/>
            <a:ext cx="373888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b="0">
                <a:effectLst/>
                <a:latin typeface="Menlo" panose="020B0609030804020204" pitchFamily="49" charset="0"/>
              </a:rPr>
              <a:t> </a:t>
            </a:r>
            <a:r>
              <a:rPr lang="en" altLang="ja-JP" b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fact</a:t>
            </a:r>
            <a:r>
              <a:rPr lang="en" altLang="ja-JP" b="0">
                <a:effectLst/>
                <a:latin typeface="Menlo" panose="020B0609030804020204" pitchFamily="49" charset="0"/>
              </a:rPr>
              <a:t>(n):</a:t>
            </a:r>
          </a:p>
          <a:p>
            <a:r>
              <a:rPr lang="en" altLang="ja-JP">
                <a:latin typeface="Menlo" panose="020B0609030804020204" pitchFamily="49" charset="0"/>
              </a:rPr>
              <a:t>    </a:t>
            </a:r>
            <a:r>
              <a:rPr lang="en" altLang="ja-JP" b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 b="0">
                <a:effectLst/>
                <a:latin typeface="Menlo" panose="020B0609030804020204" pitchFamily="49" charset="0"/>
              </a:rPr>
              <a:t> n == 1:</a:t>
            </a:r>
          </a:p>
          <a:p>
            <a:r>
              <a:rPr lang="en" altLang="ja-JP" b="0">
                <a:effectLst/>
                <a:latin typeface="Menlo" panose="020B0609030804020204" pitchFamily="49" charset="0"/>
              </a:rPr>
              <a:t>        </a:t>
            </a:r>
            <a:r>
              <a:rPr lang="en" altLang="ja-JP" b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ja-JP" b="0">
                <a:effectLst/>
                <a:latin typeface="Menlo" panose="020B0609030804020204" pitchFamily="49" charset="0"/>
              </a:rPr>
              <a:t> 1</a:t>
            </a:r>
          </a:p>
          <a:p>
            <a:endParaRPr lang="en" altLang="ja-JP">
              <a:latin typeface="Menlo" panose="020B0609030804020204" pitchFamily="49" charset="0"/>
            </a:endParaRPr>
          </a:p>
          <a:p>
            <a:r>
              <a:rPr lang="en" altLang="ja-JP" b="0">
                <a:effectLst/>
                <a:latin typeface="Menlo" panose="020B0609030804020204" pitchFamily="49" charset="0"/>
              </a:rPr>
              <a:t>    </a:t>
            </a:r>
            <a:r>
              <a:rPr lang="en" altLang="ja-JP" b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ja-JP" b="0">
                <a:effectLst/>
                <a:latin typeface="Menlo" panose="020B0609030804020204" pitchFamily="49" charset="0"/>
              </a:rPr>
              <a:t> n * </a:t>
            </a:r>
            <a:r>
              <a:rPr lang="en" altLang="ja-JP" b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fact</a:t>
            </a:r>
            <a:r>
              <a:rPr lang="en" altLang="ja-JP" b="0">
                <a:effectLst/>
                <a:latin typeface="Menlo" panose="020B0609030804020204" pitchFamily="49" charset="0"/>
              </a:rPr>
              <a:t>(</a:t>
            </a:r>
            <a:r>
              <a:rPr lang="en" altLang="ja-JP" b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n-1</a:t>
            </a:r>
            <a:r>
              <a:rPr lang="en" altLang="ja-JP" b="0">
                <a:effectLst/>
                <a:latin typeface="Menlo" panose="020B0609030804020204" pitchFamily="49" charset="0"/>
              </a:rPr>
              <a:t>)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F57554AA-99EF-D044-A196-3EE0AAD8B3FE}"/>
              </a:ext>
            </a:extLst>
          </p:cNvPr>
          <p:cNvCxnSpPr>
            <a:cxnSpLocks/>
          </p:cNvCxnSpPr>
          <p:nvPr/>
        </p:nvCxnSpPr>
        <p:spPr>
          <a:xfrm flipV="1">
            <a:off x="2306320" y="3616960"/>
            <a:ext cx="0" cy="19304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48206BD1-E316-8747-BE5E-83147B76B911}"/>
              </a:ext>
            </a:extLst>
          </p:cNvPr>
          <p:cNvCxnSpPr>
            <a:cxnSpLocks/>
          </p:cNvCxnSpPr>
          <p:nvPr/>
        </p:nvCxnSpPr>
        <p:spPr>
          <a:xfrm flipV="1">
            <a:off x="3820160" y="5293360"/>
            <a:ext cx="0" cy="23368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C77CF1DF-BE52-D940-8BD1-221EEF5FC9C5}"/>
              </a:ext>
            </a:extLst>
          </p:cNvPr>
          <p:cNvCxnSpPr>
            <a:cxnSpLocks/>
          </p:cNvCxnSpPr>
          <p:nvPr/>
        </p:nvCxnSpPr>
        <p:spPr>
          <a:xfrm>
            <a:off x="873760" y="3616960"/>
            <a:ext cx="0" cy="191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962A6FA1-553F-C94B-B504-1467256B8894}"/>
              </a:ext>
            </a:extLst>
          </p:cNvPr>
          <p:cNvCxnSpPr/>
          <p:nvPr/>
        </p:nvCxnSpPr>
        <p:spPr>
          <a:xfrm flipH="1">
            <a:off x="873760" y="3616960"/>
            <a:ext cx="14325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56CB841-52C2-4842-BD9D-5B30FBB60763}"/>
              </a:ext>
            </a:extLst>
          </p:cNvPr>
          <p:cNvCxnSpPr>
            <a:cxnSpLocks/>
          </p:cNvCxnSpPr>
          <p:nvPr/>
        </p:nvCxnSpPr>
        <p:spPr>
          <a:xfrm flipH="1">
            <a:off x="873760" y="5527040"/>
            <a:ext cx="2946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BC119D5-0969-904A-AA1F-0B24AE5032DE}"/>
              </a:ext>
            </a:extLst>
          </p:cNvPr>
          <p:cNvSpPr txBox="1"/>
          <p:nvPr/>
        </p:nvSpPr>
        <p:spPr>
          <a:xfrm>
            <a:off x="132080" y="5648960"/>
            <a:ext cx="4158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1.  </a:t>
            </a:r>
            <a:r>
              <a:rPr kumimoji="1" lang="ja-JP" altLang="en-US"/>
              <a:t>定義中に</a:t>
            </a:r>
            <a:r>
              <a:rPr kumimoji="1" lang="ja-JP" altLang="en-US">
                <a:solidFill>
                  <a:srgbClr val="0070C0"/>
                </a:solidFill>
              </a:rPr>
              <a:t>自分自身</a:t>
            </a:r>
            <a:r>
              <a:rPr kumimoji="1" lang="ja-JP" altLang="en-US"/>
              <a:t>を呼び出している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7F8346A-63F2-5B41-9A3B-6177A6DEEBE6}"/>
              </a:ext>
            </a:extLst>
          </p:cNvPr>
          <p:cNvSpPr txBox="1"/>
          <p:nvPr/>
        </p:nvSpPr>
        <p:spPr>
          <a:xfrm>
            <a:off x="5259809" y="4226560"/>
            <a:ext cx="346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2.  </a:t>
            </a:r>
            <a:r>
              <a:rPr kumimoji="1" lang="ja-JP" altLang="en-US"/>
              <a:t>関数の最初に</a:t>
            </a:r>
            <a:r>
              <a:rPr lang="ja-JP" altLang="en-US">
                <a:solidFill>
                  <a:srgbClr val="0070C0"/>
                </a:solidFill>
                <a:latin typeface="-apple-system"/>
              </a:rPr>
              <a:t>終端</a:t>
            </a:r>
            <a:r>
              <a:rPr kumimoji="1" lang="ja-JP" altLang="en-US">
                <a:solidFill>
                  <a:srgbClr val="0070C0"/>
                </a:solidFill>
              </a:rPr>
              <a:t>条件</a:t>
            </a:r>
            <a:r>
              <a:rPr kumimoji="1" lang="ja-JP" altLang="en-US"/>
              <a:t>がある</a:t>
            </a:r>
          </a:p>
        </p:txBody>
      </p:sp>
      <p:sp>
        <p:nvSpPr>
          <p:cNvPr id="35" name="右中かっこ 34">
            <a:extLst>
              <a:ext uri="{FF2B5EF4-FFF2-40B4-BE49-F238E27FC236}">
                <a16:creationId xmlns:a16="http://schemas.microsoft.com/office/drawing/2014/main" id="{419CE4E9-00C4-8344-8265-4C77BA121DA0}"/>
              </a:ext>
            </a:extLst>
          </p:cNvPr>
          <p:cNvSpPr/>
          <p:nvPr/>
        </p:nvSpPr>
        <p:spPr>
          <a:xfrm>
            <a:off x="3718560" y="4114800"/>
            <a:ext cx="193040" cy="56896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1C37457B-7F0A-4B49-9C07-0DAAEAF6DEFF}"/>
              </a:ext>
            </a:extLst>
          </p:cNvPr>
          <p:cNvCxnSpPr>
            <a:stCxn id="34" idx="1"/>
          </p:cNvCxnSpPr>
          <p:nvPr/>
        </p:nvCxnSpPr>
        <p:spPr>
          <a:xfrm flipH="1" flipV="1">
            <a:off x="3982721" y="4399281"/>
            <a:ext cx="1277088" cy="119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FDE6903-3700-B64B-98DB-73AB34A930EC}"/>
              </a:ext>
            </a:extLst>
          </p:cNvPr>
          <p:cNvSpPr txBox="1"/>
          <p:nvPr/>
        </p:nvSpPr>
        <p:spPr>
          <a:xfrm>
            <a:off x="3906912" y="6075680"/>
            <a:ext cx="4851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3.  </a:t>
            </a:r>
            <a:r>
              <a:rPr kumimoji="1" lang="ja-JP" altLang="en-US"/>
              <a:t>「</a:t>
            </a:r>
            <a:r>
              <a:rPr kumimoji="1" lang="ja-JP" altLang="en-US">
                <a:solidFill>
                  <a:srgbClr val="0070C0"/>
                </a:solidFill>
              </a:rPr>
              <a:t>より小さな問題</a:t>
            </a:r>
            <a:r>
              <a:rPr kumimoji="1" lang="ja-JP" altLang="en-US"/>
              <a:t>」として自分を呼び</a:t>
            </a:r>
            <a:r>
              <a:rPr lang="ja-JP" altLang="en-US"/>
              <a:t>だす</a:t>
            </a:r>
            <a:endParaRPr kumimoji="1" lang="ja-JP" altLang="en-US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58210109-80E7-1E48-8E07-A339F964E3CA}"/>
              </a:ext>
            </a:extLst>
          </p:cNvPr>
          <p:cNvCxnSpPr/>
          <p:nvPr/>
        </p:nvCxnSpPr>
        <p:spPr>
          <a:xfrm flipV="1">
            <a:off x="4460240" y="5293360"/>
            <a:ext cx="0" cy="762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323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3D38DA9-6392-B64E-AF05-F5B30130F30F}"/>
              </a:ext>
            </a:extLst>
          </p:cNvPr>
          <p:cNvSpPr txBox="1"/>
          <p:nvPr/>
        </p:nvSpPr>
        <p:spPr>
          <a:xfrm>
            <a:off x="1717040" y="3068320"/>
            <a:ext cx="7941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/>
              <a:t>fact(3)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CC59F84-52DB-CA4A-8423-0A6092996B28}"/>
              </a:ext>
            </a:extLst>
          </p:cNvPr>
          <p:cNvSpPr txBox="1"/>
          <p:nvPr/>
        </p:nvSpPr>
        <p:spPr>
          <a:xfrm>
            <a:off x="1696720" y="4160520"/>
            <a:ext cx="7941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/>
              <a:t>fact(2)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914804B-DC77-8447-8792-D427FB2F3B14}"/>
              </a:ext>
            </a:extLst>
          </p:cNvPr>
          <p:cNvSpPr txBox="1"/>
          <p:nvPr/>
        </p:nvSpPr>
        <p:spPr>
          <a:xfrm>
            <a:off x="1717040" y="5252720"/>
            <a:ext cx="7941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/>
              <a:t>fact(1)</a:t>
            </a:r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AABFB2-5D29-6143-9EC2-0F3ECF3BEF38}"/>
              </a:ext>
            </a:extLst>
          </p:cNvPr>
          <p:cNvSpPr/>
          <p:nvPr/>
        </p:nvSpPr>
        <p:spPr>
          <a:xfrm>
            <a:off x="5090160" y="3310096"/>
            <a:ext cx="373888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b="0">
                <a:effectLst/>
                <a:latin typeface="Menlo" panose="020B0609030804020204" pitchFamily="49" charset="0"/>
              </a:rPr>
              <a:t> </a:t>
            </a:r>
            <a:r>
              <a:rPr lang="en" altLang="ja-JP" b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fact</a:t>
            </a:r>
            <a:r>
              <a:rPr lang="en" altLang="ja-JP" b="0">
                <a:effectLst/>
                <a:latin typeface="Menlo" panose="020B0609030804020204" pitchFamily="49" charset="0"/>
              </a:rPr>
              <a:t>(n):</a:t>
            </a:r>
          </a:p>
          <a:p>
            <a:r>
              <a:rPr lang="en" altLang="ja-JP">
                <a:latin typeface="Menlo" panose="020B0609030804020204" pitchFamily="49" charset="0"/>
              </a:rPr>
              <a:t>    </a:t>
            </a:r>
            <a:r>
              <a:rPr lang="en" altLang="ja-JP" b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 b="0">
                <a:effectLst/>
                <a:latin typeface="Menlo" panose="020B0609030804020204" pitchFamily="49" charset="0"/>
              </a:rPr>
              <a:t> n == 1:</a:t>
            </a:r>
          </a:p>
          <a:p>
            <a:r>
              <a:rPr lang="en" altLang="ja-JP" b="0">
                <a:effectLst/>
                <a:latin typeface="Menlo" panose="020B0609030804020204" pitchFamily="49" charset="0"/>
              </a:rPr>
              <a:t>        </a:t>
            </a:r>
            <a:r>
              <a:rPr lang="en" altLang="ja-JP" b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ja-JP" b="0">
                <a:effectLst/>
                <a:latin typeface="Menlo" panose="020B0609030804020204" pitchFamily="49" charset="0"/>
              </a:rPr>
              <a:t> 1</a:t>
            </a:r>
          </a:p>
          <a:p>
            <a:endParaRPr lang="en" altLang="ja-JP">
              <a:latin typeface="Menlo" panose="020B0609030804020204" pitchFamily="49" charset="0"/>
            </a:endParaRPr>
          </a:p>
          <a:p>
            <a:r>
              <a:rPr lang="en" altLang="ja-JP" b="0">
                <a:effectLst/>
                <a:latin typeface="Menlo" panose="020B0609030804020204" pitchFamily="49" charset="0"/>
              </a:rPr>
              <a:t>    </a:t>
            </a:r>
            <a:r>
              <a:rPr lang="en" altLang="ja-JP" b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ja-JP" b="0">
                <a:effectLst/>
                <a:latin typeface="Menlo" panose="020B0609030804020204" pitchFamily="49" charset="0"/>
              </a:rPr>
              <a:t> n * </a:t>
            </a:r>
            <a:r>
              <a:rPr lang="en" altLang="ja-JP" b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fact</a:t>
            </a:r>
            <a:r>
              <a:rPr lang="en" altLang="ja-JP" b="0">
                <a:effectLst/>
                <a:latin typeface="Menlo" panose="020B0609030804020204" pitchFamily="49" charset="0"/>
              </a:rPr>
              <a:t>(</a:t>
            </a:r>
            <a:r>
              <a:rPr lang="en" altLang="ja-JP" b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n-1</a:t>
            </a:r>
            <a:r>
              <a:rPr lang="en" altLang="ja-JP" b="0">
                <a:effectLst/>
                <a:latin typeface="Menlo" panose="020B0609030804020204" pitchFamily="49" charset="0"/>
              </a:rPr>
              <a:t>)</a:t>
            </a:r>
          </a:p>
        </p:txBody>
      </p:sp>
      <p:cxnSp>
        <p:nvCxnSpPr>
          <p:cNvPr id="7" name="カギ線コネクタ 6">
            <a:extLst>
              <a:ext uri="{FF2B5EF4-FFF2-40B4-BE49-F238E27FC236}">
                <a16:creationId xmlns:a16="http://schemas.microsoft.com/office/drawing/2014/main" id="{6C44A894-3795-8544-91FA-B7A78474CF23}"/>
              </a:ext>
            </a:extLst>
          </p:cNvPr>
          <p:cNvCxnSpPr>
            <a:cxnSpLocks/>
          </p:cNvCxnSpPr>
          <p:nvPr/>
        </p:nvCxnSpPr>
        <p:spPr>
          <a:xfrm rot="5400000">
            <a:off x="1145540" y="3753366"/>
            <a:ext cx="1051560" cy="10160"/>
          </a:xfrm>
          <a:prstGeom prst="bentConnector4">
            <a:avLst>
              <a:gd name="adj1" fmla="val 639"/>
              <a:gd name="adj2" fmla="val 23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カギ線コネクタ 9">
            <a:extLst>
              <a:ext uri="{FF2B5EF4-FFF2-40B4-BE49-F238E27FC236}">
                <a16:creationId xmlns:a16="http://schemas.microsoft.com/office/drawing/2014/main" id="{C2F9C971-BE1C-A348-8C12-165722A096EB}"/>
              </a:ext>
            </a:extLst>
          </p:cNvPr>
          <p:cNvCxnSpPr>
            <a:cxnSpLocks/>
          </p:cNvCxnSpPr>
          <p:nvPr/>
        </p:nvCxnSpPr>
        <p:spPr>
          <a:xfrm rot="5400000">
            <a:off x="1135380" y="4911606"/>
            <a:ext cx="1051560" cy="10160"/>
          </a:xfrm>
          <a:prstGeom prst="bentConnector4">
            <a:avLst>
              <a:gd name="adj1" fmla="val 639"/>
              <a:gd name="adj2" fmla="val 23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カギ線コネクタ 10">
            <a:extLst>
              <a:ext uri="{FF2B5EF4-FFF2-40B4-BE49-F238E27FC236}">
                <a16:creationId xmlns:a16="http://schemas.microsoft.com/office/drawing/2014/main" id="{BFAEE57E-5DB2-BE4A-95D5-F71C0B073D9C}"/>
              </a:ext>
            </a:extLst>
          </p:cNvPr>
          <p:cNvCxnSpPr>
            <a:cxnSpLocks/>
          </p:cNvCxnSpPr>
          <p:nvPr/>
        </p:nvCxnSpPr>
        <p:spPr>
          <a:xfrm flipH="1" flipV="1">
            <a:off x="2511168" y="4446786"/>
            <a:ext cx="30480" cy="1000760"/>
          </a:xfrm>
          <a:prstGeom prst="bentConnector4">
            <a:avLst>
              <a:gd name="adj1" fmla="val -750000"/>
              <a:gd name="adj2" fmla="val 99835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17">
            <a:extLst>
              <a:ext uri="{FF2B5EF4-FFF2-40B4-BE49-F238E27FC236}">
                <a16:creationId xmlns:a16="http://schemas.microsoft.com/office/drawing/2014/main" id="{8A4BD9D7-5E8F-0A47-AD88-AD1611C69235}"/>
              </a:ext>
            </a:extLst>
          </p:cNvPr>
          <p:cNvCxnSpPr>
            <a:cxnSpLocks/>
          </p:cNvCxnSpPr>
          <p:nvPr/>
        </p:nvCxnSpPr>
        <p:spPr>
          <a:xfrm flipH="1" flipV="1">
            <a:off x="2551808" y="3258066"/>
            <a:ext cx="30480" cy="1000760"/>
          </a:xfrm>
          <a:prstGeom prst="bentConnector4">
            <a:avLst>
              <a:gd name="adj1" fmla="val -750000"/>
              <a:gd name="adj2" fmla="val 99835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75D6939-2F70-4D44-878C-6168BA09F8BA}"/>
              </a:ext>
            </a:extLst>
          </p:cNvPr>
          <p:cNvSpPr txBox="1"/>
          <p:nvPr/>
        </p:nvSpPr>
        <p:spPr>
          <a:xfrm>
            <a:off x="335280" y="3606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呼び出し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AF775C1-DAD0-AC42-BC0D-3590F3E32980}"/>
              </a:ext>
            </a:extLst>
          </p:cNvPr>
          <p:cNvSpPr txBox="1"/>
          <p:nvPr/>
        </p:nvSpPr>
        <p:spPr>
          <a:xfrm>
            <a:off x="294640" y="47955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呼び出し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A21119D-99A6-8042-B6FD-910E6251A253}"/>
              </a:ext>
            </a:extLst>
          </p:cNvPr>
          <p:cNvSpPr txBox="1"/>
          <p:nvPr/>
        </p:nvSpPr>
        <p:spPr>
          <a:xfrm>
            <a:off x="822960" y="584200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ここで終端条件にマッチ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21D0387-F41C-A141-969C-3AAF22DA76F9}"/>
              </a:ext>
            </a:extLst>
          </p:cNvPr>
          <p:cNvSpPr txBox="1"/>
          <p:nvPr/>
        </p:nvSpPr>
        <p:spPr>
          <a:xfrm>
            <a:off x="2926080" y="4856480"/>
            <a:ext cx="113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fact(1) = 1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91A411D-C786-294F-B023-5A2D34BA070F}"/>
              </a:ext>
            </a:extLst>
          </p:cNvPr>
          <p:cNvSpPr txBox="1"/>
          <p:nvPr/>
        </p:nvSpPr>
        <p:spPr>
          <a:xfrm>
            <a:off x="2946400" y="3627120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fact(2) = 2 * fact(1)</a:t>
            </a:r>
            <a:endParaRPr kumimoji="1" lang="ja-JP" altLang="en-US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695CA75A-650B-9A4B-9A92-688641A2E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150" y="1460668"/>
            <a:ext cx="709930" cy="1041231"/>
          </a:xfrm>
          <a:prstGeom prst="rect">
            <a:avLst/>
          </a:prstGeom>
        </p:spPr>
      </p:pic>
      <p:sp>
        <p:nvSpPr>
          <p:cNvPr id="25" name="角丸四角形吹き出し 24">
            <a:extLst>
              <a:ext uri="{FF2B5EF4-FFF2-40B4-BE49-F238E27FC236}">
                <a16:creationId xmlns:a16="http://schemas.microsoft.com/office/drawing/2014/main" id="{239BCD40-ECC1-9848-9FDD-95B004E90068}"/>
              </a:ext>
            </a:extLst>
          </p:cNvPr>
          <p:cNvSpPr/>
          <p:nvPr/>
        </p:nvSpPr>
        <p:spPr>
          <a:xfrm>
            <a:off x="2499360" y="1056640"/>
            <a:ext cx="1849120" cy="629920"/>
          </a:xfrm>
          <a:prstGeom prst="wedgeRoundRectCallout">
            <a:avLst>
              <a:gd name="adj1" fmla="val -52691"/>
              <a:gd name="adj2" fmla="val 7500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F3A2D55-EB9C-C342-BA5F-256E41334053}"/>
              </a:ext>
            </a:extLst>
          </p:cNvPr>
          <p:cNvSpPr txBox="1"/>
          <p:nvPr/>
        </p:nvSpPr>
        <p:spPr>
          <a:xfrm>
            <a:off x="2560320" y="1229360"/>
            <a:ext cx="1717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fact(3)</a:t>
            </a:r>
            <a:r>
              <a:rPr kumimoji="1" lang="ja-JP" altLang="en-US"/>
              <a:t>ください</a:t>
            </a:r>
          </a:p>
        </p:txBody>
      </p: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EA99AB82-8A10-004E-8430-57E15FFE0FC4}"/>
              </a:ext>
            </a:extLst>
          </p:cNvPr>
          <p:cNvCxnSpPr>
            <a:cxnSpLocks/>
          </p:cNvCxnSpPr>
          <p:nvPr/>
        </p:nvCxnSpPr>
        <p:spPr>
          <a:xfrm rot="5400000">
            <a:off x="1155700" y="2615446"/>
            <a:ext cx="1051560" cy="10160"/>
          </a:xfrm>
          <a:prstGeom prst="bentConnector4">
            <a:avLst>
              <a:gd name="adj1" fmla="val 639"/>
              <a:gd name="adj2" fmla="val 23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>
            <a:extLst>
              <a:ext uri="{FF2B5EF4-FFF2-40B4-BE49-F238E27FC236}">
                <a16:creationId xmlns:a16="http://schemas.microsoft.com/office/drawing/2014/main" id="{0BCF1A0D-8A22-474E-A468-C500ED2078A7}"/>
              </a:ext>
            </a:extLst>
          </p:cNvPr>
          <p:cNvCxnSpPr>
            <a:cxnSpLocks/>
          </p:cNvCxnSpPr>
          <p:nvPr/>
        </p:nvCxnSpPr>
        <p:spPr>
          <a:xfrm flipH="1" flipV="1">
            <a:off x="2572128" y="2099826"/>
            <a:ext cx="30480" cy="1000760"/>
          </a:xfrm>
          <a:prstGeom prst="bentConnector4">
            <a:avLst>
              <a:gd name="adj1" fmla="val -750000"/>
              <a:gd name="adj2" fmla="val 99835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F5BAD1F-6AA2-5E4D-98D5-03C9E5734CAE}"/>
              </a:ext>
            </a:extLst>
          </p:cNvPr>
          <p:cNvSpPr txBox="1"/>
          <p:nvPr/>
        </p:nvSpPr>
        <p:spPr>
          <a:xfrm>
            <a:off x="2905760" y="2407920"/>
            <a:ext cx="2301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fact(3) = 3 * fact(2) = 6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1243871-7AC2-B144-9981-034D854D7A16}"/>
              </a:ext>
            </a:extLst>
          </p:cNvPr>
          <p:cNvSpPr txBox="1"/>
          <p:nvPr/>
        </p:nvSpPr>
        <p:spPr>
          <a:xfrm>
            <a:off x="2204720" y="274320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再帰は「行って帰って」くる</a:t>
            </a:r>
          </a:p>
        </p:txBody>
      </p:sp>
    </p:spTree>
    <p:extLst>
      <p:ext uri="{BB962C8B-B14F-4D97-AF65-F5344CB8AC3E}">
        <p14:creationId xmlns:p14="http://schemas.microsoft.com/office/powerpoint/2010/main" val="2160156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D046CCD2-FAEB-CF42-93AB-490864C1EB5B}"/>
              </a:ext>
            </a:extLst>
          </p:cNvPr>
          <p:cNvGrpSpPr/>
          <p:nvPr/>
        </p:nvGrpSpPr>
        <p:grpSpPr>
          <a:xfrm>
            <a:off x="0" y="955968"/>
            <a:ext cx="8514704" cy="3568867"/>
            <a:chOff x="-793104" y="742608"/>
            <a:chExt cx="9937104" cy="4165054"/>
          </a:xfrm>
        </p:grpSpPr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F0B51326-0AE2-C64A-A95E-272C32E9B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-793104" y="2182768"/>
              <a:ext cx="2313132" cy="2724894"/>
            </a:xfrm>
            <a:prstGeom prst="rect">
              <a:avLst/>
            </a:prstGeom>
          </p:spPr>
        </p:pic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CD411C06-8ED7-2D40-A96D-B8BE98EB1391}"/>
                </a:ext>
              </a:extLst>
            </p:cNvPr>
            <p:cNvGrpSpPr/>
            <p:nvPr/>
          </p:nvGrpSpPr>
          <p:grpSpPr>
            <a:xfrm>
              <a:off x="2087216" y="3118872"/>
              <a:ext cx="2304256" cy="1728192"/>
              <a:chOff x="3287688" y="2996952"/>
              <a:chExt cx="2304256" cy="1728192"/>
            </a:xfrm>
          </p:grpSpPr>
          <p:cxnSp>
            <p:nvCxnSpPr>
              <p:cNvPr id="4" name="直線コネクタ 3">
                <a:extLst>
                  <a:ext uri="{FF2B5EF4-FFF2-40B4-BE49-F238E27FC236}">
                    <a16:creationId xmlns:a16="http://schemas.microsoft.com/office/drawing/2014/main" id="{F5C01515-0ADC-2F4D-A053-1FF1FA8E184D}"/>
                  </a:ext>
                </a:extLst>
              </p:cNvPr>
              <p:cNvCxnSpPr/>
              <p:nvPr/>
            </p:nvCxnSpPr>
            <p:spPr>
              <a:xfrm>
                <a:off x="3863752" y="4149080"/>
                <a:ext cx="0" cy="57606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線コネクタ 4">
                <a:extLst>
                  <a:ext uri="{FF2B5EF4-FFF2-40B4-BE49-F238E27FC236}">
                    <a16:creationId xmlns:a16="http://schemas.microsoft.com/office/drawing/2014/main" id="{2E0B490D-5DB5-9744-9E2C-83443EDAE3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63752" y="4149080"/>
                <a:ext cx="57606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コネクタ 5">
                <a:extLst>
                  <a:ext uri="{FF2B5EF4-FFF2-40B4-BE49-F238E27FC236}">
                    <a16:creationId xmlns:a16="http://schemas.microsoft.com/office/drawing/2014/main" id="{252CFAAB-CE4E-AB46-85EA-9DF53D037BD2}"/>
                  </a:ext>
                </a:extLst>
              </p:cNvPr>
              <p:cNvCxnSpPr/>
              <p:nvPr/>
            </p:nvCxnSpPr>
            <p:spPr>
              <a:xfrm>
                <a:off x="4439816" y="3573016"/>
                <a:ext cx="0" cy="57606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E90B2716-D404-814E-B1D9-42A65BACAC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39816" y="3573016"/>
                <a:ext cx="57606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7DF87B92-AFFA-D340-87D9-DA01F8BF66FC}"/>
                  </a:ext>
                </a:extLst>
              </p:cNvPr>
              <p:cNvCxnSpPr/>
              <p:nvPr/>
            </p:nvCxnSpPr>
            <p:spPr>
              <a:xfrm>
                <a:off x="5015880" y="2996952"/>
                <a:ext cx="0" cy="57606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コネクタ 8">
                <a:extLst>
                  <a:ext uri="{FF2B5EF4-FFF2-40B4-BE49-F238E27FC236}">
                    <a16:creationId xmlns:a16="http://schemas.microsoft.com/office/drawing/2014/main" id="{0F709BF1-74AD-B942-8199-EA8FC53336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880" y="2996952"/>
                <a:ext cx="57606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コネクタ 9">
                <a:extLst>
                  <a:ext uri="{FF2B5EF4-FFF2-40B4-BE49-F238E27FC236}">
                    <a16:creationId xmlns:a16="http://schemas.microsoft.com/office/drawing/2014/main" id="{2E1E5FFA-FC5F-744B-AA78-D9FECFD605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87688" y="4725144"/>
                <a:ext cx="57606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フリーフォーム 10">
              <a:extLst>
                <a:ext uri="{FF2B5EF4-FFF2-40B4-BE49-F238E27FC236}">
                  <a16:creationId xmlns:a16="http://schemas.microsoft.com/office/drawing/2014/main" id="{25C484E3-7DC5-9143-BA7B-0336637F994A}"/>
                </a:ext>
              </a:extLst>
            </p:cNvPr>
            <p:cNvSpPr/>
            <p:nvPr/>
          </p:nvSpPr>
          <p:spPr>
            <a:xfrm>
              <a:off x="2148370" y="4080446"/>
              <a:ext cx="795646" cy="755978"/>
            </a:xfrm>
            <a:custGeom>
              <a:avLst/>
              <a:gdLst>
                <a:gd name="connsiteX0" fmla="*/ 0 w 795646"/>
                <a:gd name="connsiteY0" fmla="*/ 755978 h 755978"/>
                <a:gd name="connsiteX1" fmla="*/ 570015 w 795646"/>
                <a:gd name="connsiteY1" fmla="*/ 31583 h 755978"/>
                <a:gd name="connsiteX2" fmla="*/ 795646 w 795646"/>
                <a:gd name="connsiteY2" fmla="*/ 197838 h 755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5646" h="755978">
                  <a:moveTo>
                    <a:pt x="0" y="755978"/>
                  </a:moveTo>
                  <a:cubicBezTo>
                    <a:pt x="218703" y="440292"/>
                    <a:pt x="437407" y="124606"/>
                    <a:pt x="570015" y="31583"/>
                  </a:cubicBezTo>
                  <a:cubicBezTo>
                    <a:pt x="702623" y="-61440"/>
                    <a:pt x="749134" y="68199"/>
                    <a:pt x="795646" y="197838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フリーフォーム 11">
              <a:extLst>
                <a:ext uri="{FF2B5EF4-FFF2-40B4-BE49-F238E27FC236}">
                  <a16:creationId xmlns:a16="http://schemas.microsoft.com/office/drawing/2014/main" id="{236D1633-DB24-5641-9B10-3705F9901BA8}"/>
                </a:ext>
              </a:extLst>
            </p:cNvPr>
            <p:cNvSpPr/>
            <p:nvPr/>
          </p:nvSpPr>
          <p:spPr>
            <a:xfrm>
              <a:off x="2807296" y="3515022"/>
              <a:ext cx="795646" cy="755978"/>
            </a:xfrm>
            <a:custGeom>
              <a:avLst/>
              <a:gdLst>
                <a:gd name="connsiteX0" fmla="*/ 0 w 795646"/>
                <a:gd name="connsiteY0" fmla="*/ 755978 h 755978"/>
                <a:gd name="connsiteX1" fmla="*/ 570015 w 795646"/>
                <a:gd name="connsiteY1" fmla="*/ 31583 h 755978"/>
                <a:gd name="connsiteX2" fmla="*/ 795646 w 795646"/>
                <a:gd name="connsiteY2" fmla="*/ 197838 h 755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5646" h="755978">
                  <a:moveTo>
                    <a:pt x="0" y="755978"/>
                  </a:moveTo>
                  <a:cubicBezTo>
                    <a:pt x="218703" y="440292"/>
                    <a:pt x="437407" y="124606"/>
                    <a:pt x="570015" y="31583"/>
                  </a:cubicBezTo>
                  <a:cubicBezTo>
                    <a:pt x="702623" y="-61440"/>
                    <a:pt x="749134" y="68199"/>
                    <a:pt x="795646" y="197838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フリーフォーム 12">
              <a:extLst>
                <a:ext uri="{FF2B5EF4-FFF2-40B4-BE49-F238E27FC236}">
                  <a16:creationId xmlns:a16="http://schemas.microsoft.com/office/drawing/2014/main" id="{C849B858-797A-814A-BD72-F0AA8C952B42}"/>
                </a:ext>
              </a:extLst>
            </p:cNvPr>
            <p:cNvSpPr/>
            <p:nvPr/>
          </p:nvSpPr>
          <p:spPr>
            <a:xfrm>
              <a:off x="3451810" y="2938958"/>
              <a:ext cx="795646" cy="755978"/>
            </a:xfrm>
            <a:custGeom>
              <a:avLst/>
              <a:gdLst>
                <a:gd name="connsiteX0" fmla="*/ 0 w 795646"/>
                <a:gd name="connsiteY0" fmla="*/ 755978 h 755978"/>
                <a:gd name="connsiteX1" fmla="*/ 570015 w 795646"/>
                <a:gd name="connsiteY1" fmla="*/ 31583 h 755978"/>
                <a:gd name="connsiteX2" fmla="*/ 795646 w 795646"/>
                <a:gd name="connsiteY2" fmla="*/ 197838 h 755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5646" h="755978">
                  <a:moveTo>
                    <a:pt x="0" y="755978"/>
                  </a:moveTo>
                  <a:cubicBezTo>
                    <a:pt x="218703" y="440292"/>
                    <a:pt x="437407" y="124606"/>
                    <a:pt x="570015" y="31583"/>
                  </a:cubicBezTo>
                  <a:cubicBezTo>
                    <a:pt x="702623" y="-61440"/>
                    <a:pt x="749134" y="68199"/>
                    <a:pt x="795646" y="197838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085E7832-171E-9347-981C-B0588425221F}"/>
                </a:ext>
              </a:extLst>
            </p:cNvPr>
            <p:cNvGrpSpPr/>
            <p:nvPr/>
          </p:nvGrpSpPr>
          <p:grpSpPr>
            <a:xfrm>
              <a:off x="4463480" y="3118872"/>
              <a:ext cx="2304256" cy="1728192"/>
              <a:chOff x="3287688" y="2996952"/>
              <a:chExt cx="2304256" cy="1728192"/>
            </a:xfrm>
          </p:grpSpPr>
          <p:cxnSp>
            <p:nvCxnSpPr>
              <p:cNvPr id="15" name="直線コネクタ 14">
                <a:extLst>
                  <a:ext uri="{FF2B5EF4-FFF2-40B4-BE49-F238E27FC236}">
                    <a16:creationId xmlns:a16="http://schemas.microsoft.com/office/drawing/2014/main" id="{8A00F30B-F728-D545-B55B-0E0AA60310C8}"/>
                  </a:ext>
                </a:extLst>
              </p:cNvPr>
              <p:cNvCxnSpPr/>
              <p:nvPr/>
            </p:nvCxnSpPr>
            <p:spPr>
              <a:xfrm>
                <a:off x="3863752" y="4149080"/>
                <a:ext cx="0" cy="57606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コネクタ 15">
                <a:extLst>
                  <a:ext uri="{FF2B5EF4-FFF2-40B4-BE49-F238E27FC236}">
                    <a16:creationId xmlns:a16="http://schemas.microsoft.com/office/drawing/2014/main" id="{D5596C94-9664-7146-B643-04CDD341CC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63752" y="4149080"/>
                <a:ext cx="57606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37F1B230-3677-7E47-A19A-B8465B8FC855}"/>
                  </a:ext>
                </a:extLst>
              </p:cNvPr>
              <p:cNvCxnSpPr/>
              <p:nvPr/>
            </p:nvCxnSpPr>
            <p:spPr>
              <a:xfrm>
                <a:off x="4439816" y="3573016"/>
                <a:ext cx="0" cy="57606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>
                <a:extLst>
                  <a:ext uri="{FF2B5EF4-FFF2-40B4-BE49-F238E27FC236}">
                    <a16:creationId xmlns:a16="http://schemas.microsoft.com/office/drawing/2014/main" id="{9C1C9321-218F-7649-B8E3-72A4828BA1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39816" y="3573016"/>
                <a:ext cx="57606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A7DF937A-9B33-B348-8B80-FC9399C7FBBE}"/>
                  </a:ext>
                </a:extLst>
              </p:cNvPr>
              <p:cNvCxnSpPr/>
              <p:nvPr/>
            </p:nvCxnSpPr>
            <p:spPr>
              <a:xfrm>
                <a:off x="5015880" y="2996952"/>
                <a:ext cx="0" cy="57606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コネクタ 19">
                <a:extLst>
                  <a:ext uri="{FF2B5EF4-FFF2-40B4-BE49-F238E27FC236}">
                    <a16:creationId xmlns:a16="http://schemas.microsoft.com/office/drawing/2014/main" id="{040C1AF3-BAED-E14B-91BC-9588208EED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880" y="2996952"/>
                <a:ext cx="57606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コネクタ 20">
                <a:extLst>
                  <a:ext uri="{FF2B5EF4-FFF2-40B4-BE49-F238E27FC236}">
                    <a16:creationId xmlns:a16="http://schemas.microsoft.com/office/drawing/2014/main" id="{FA3AC4C3-83FD-A84C-95E8-FADB60C2EC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87688" y="4725144"/>
                <a:ext cx="57606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660CC285-1DE2-9B46-B9B8-65E3AAE646CE}"/>
                </a:ext>
              </a:extLst>
            </p:cNvPr>
            <p:cNvGrpSpPr/>
            <p:nvPr/>
          </p:nvGrpSpPr>
          <p:grpSpPr>
            <a:xfrm>
              <a:off x="6839744" y="3118872"/>
              <a:ext cx="2304256" cy="1728192"/>
              <a:chOff x="3287688" y="2996952"/>
              <a:chExt cx="2304256" cy="1728192"/>
            </a:xfrm>
          </p:grpSpPr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9381AD97-506E-6245-8F24-7AC5585A4313}"/>
                  </a:ext>
                </a:extLst>
              </p:cNvPr>
              <p:cNvCxnSpPr/>
              <p:nvPr/>
            </p:nvCxnSpPr>
            <p:spPr>
              <a:xfrm>
                <a:off x="3863752" y="4149080"/>
                <a:ext cx="0" cy="57606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8811F036-3E14-E541-B048-95BE4C86E7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63752" y="4149080"/>
                <a:ext cx="57606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ED43C74A-1A07-A442-B2A6-0938287586B6}"/>
                  </a:ext>
                </a:extLst>
              </p:cNvPr>
              <p:cNvCxnSpPr/>
              <p:nvPr/>
            </p:nvCxnSpPr>
            <p:spPr>
              <a:xfrm>
                <a:off x="4439816" y="3573016"/>
                <a:ext cx="0" cy="57606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27E90418-D415-4F40-9BB5-88628184D9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39816" y="3573016"/>
                <a:ext cx="57606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B85683C3-F00C-0943-A7A4-1F520C8E353E}"/>
                  </a:ext>
                </a:extLst>
              </p:cNvPr>
              <p:cNvCxnSpPr/>
              <p:nvPr/>
            </p:nvCxnSpPr>
            <p:spPr>
              <a:xfrm>
                <a:off x="5015880" y="2996952"/>
                <a:ext cx="0" cy="57606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7DDC20F8-0AA6-2D42-9564-A687D9785C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880" y="2996952"/>
                <a:ext cx="57606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C316270E-A1AD-7B4F-A917-713C41206F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87688" y="4725144"/>
                <a:ext cx="57606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フリーフォーム 29">
              <a:extLst>
                <a:ext uri="{FF2B5EF4-FFF2-40B4-BE49-F238E27FC236}">
                  <a16:creationId xmlns:a16="http://schemas.microsoft.com/office/drawing/2014/main" id="{6FE918D8-F62E-D648-9553-9C87AFA5CED0}"/>
                </a:ext>
              </a:extLst>
            </p:cNvPr>
            <p:cNvSpPr/>
            <p:nvPr/>
          </p:nvSpPr>
          <p:spPr>
            <a:xfrm>
              <a:off x="4535488" y="4054976"/>
              <a:ext cx="795646" cy="755978"/>
            </a:xfrm>
            <a:custGeom>
              <a:avLst/>
              <a:gdLst>
                <a:gd name="connsiteX0" fmla="*/ 0 w 795646"/>
                <a:gd name="connsiteY0" fmla="*/ 755978 h 755978"/>
                <a:gd name="connsiteX1" fmla="*/ 570015 w 795646"/>
                <a:gd name="connsiteY1" fmla="*/ 31583 h 755978"/>
                <a:gd name="connsiteX2" fmla="*/ 795646 w 795646"/>
                <a:gd name="connsiteY2" fmla="*/ 197838 h 755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5646" h="755978">
                  <a:moveTo>
                    <a:pt x="0" y="755978"/>
                  </a:moveTo>
                  <a:cubicBezTo>
                    <a:pt x="218703" y="440292"/>
                    <a:pt x="437407" y="124606"/>
                    <a:pt x="570015" y="31583"/>
                  </a:cubicBezTo>
                  <a:cubicBezTo>
                    <a:pt x="702623" y="-61440"/>
                    <a:pt x="749134" y="68199"/>
                    <a:pt x="795646" y="197838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 30">
              <a:extLst>
                <a:ext uri="{FF2B5EF4-FFF2-40B4-BE49-F238E27FC236}">
                  <a16:creationId xmlns:a16="http://schemas.microsoft.com/office/drawing/2014/main" id="{F68050DE-C9DE-5042-8341-C0BCC8150C34}"/>
                </a:ext>
              </a:extLst>
            </p:cNvPr>
            <p:cNvSpPr/>
            <p:nvPr/>
          </p:nvSpPr>
          <p:spPr>
            <a:xfrm>
              <a:off x="8135888" y="2902848"/>
              <a:ext cx="795646" cy="755978"/>
            </a:xfrm>
            <a:custGeom>
              <a:avLst/>
              <a:gdLst>
                <a:gd name="connsiteX0" fmla="*/ 0 w 795646"/>
                <a:gd name="connsiteY0" fmla="*/ 755978 h 755978"/>
                <a:gd name="connsiteX1" fmla="*/ 570015 w 795646"/>
                <a:gd name="connsiteY1" fmla="*/ 31583 h 755978"/>
                <a:gd name="connsiteX2" fmla="*/ 795646 w 795646"/>
                <a:gd name="connsiteY2" fmla="*/ 197838 h 755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5646" h="755978">
                  <a:moveTo>
                    <a:pt x="0" y="755978"/>
                  </a:moveTo>
                  <a:cubicBezTo>
                    <a:pt x="218703" y="440292"/>
                    <a:pt x="437407" y="124606"/>
                    <a:pt x="570015" y="31583"/>
                  </a:cubicBezTo>
                  <a:cubicBezTo>
                    <a:pt x="702623" y="-61440"/>
                    <a:pt x="749134" y="68199"/>
                    <a:pt x="795646" y="197838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フリーフォーム 31">
              <a:extLst>
                <a:ext uri="{FF2B5EF4-FFF2-40B4-BE49-F238E27FC236}">
                  <a16:creationId xmlns:a16="http://schemas.microsoft.com/office/drawing/2014/main" id="{C6D56F3C-2DB3-8344-AEEE-AC0EE0E2AD34}"/>
                </a:ext>
              </a:extLst>
            </p:cNvPr>
            <p:cNvSpPr/>
            <p:nvPr/>
          </p:nvSpPr>
          <p:spPr>
            <a:xfrm>
              <a:off x="5255568" y="2686824"/>
              <a:ext cx="1224136" cy="1548066"/>
            </a:xfrm>
            <a:custGeom>
              <a:avLst/>
              <a:gdLst>
                <a:gd name="connsiteX0" fmla="*/ 0 w 795646"/>
                <a:gd name="connsiteY0" fmla="*/ 755978 h 755978"/>
                <a:gd name="connsiteX1" fmla="*/ 570015 w 795646"/>
                <a:gd name="connsiteY1" fmla="*/ 31583 h 755978"/>
                <a:gd name="connsiteX2" fmla="*/ 795646 w 795646"/>
                <a:gd name="connsiteY2" fmla="*/ 197838 h 755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5646" h="755978">
                  <a:moveTo>
                    <a:pt x="0" y="755978"/>
                  </a:moveTo>
                  <a:cubicBezTo>
                    <a:pt x="218703" y="440292"/>
                    <a:pt x="437407" y="124606"/>
                    <a:pt x="570015" y="31583"/>
                  </a:cubicBezTo>
                  <a:cubicBezTo>
                    <a:pt x="702623" y="-61440"/>
                    <a:pt x="749134" y="68199"/>
                    <a:pt x="795646" y="197838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フリーフォーム 32">
              <a:extLst>
                <a:ext uri="{FF2B5EF4-FFF2-40B4-BE49-F238E27FC236}">
                  <a16:creationId xmlns:a16="http://schemas.microsoft.com/office/drawing/2014/main" id="{E37A97F0-0360-8D4D-BC7C-149999D498A0}"/>
                </a:ext>
              </a:extLst>
            </p:cNvPr>
            <p:cNvSpPr/>
            <p:nvPr/>
          </p:nvSpPr>
          <p:spPr>
            <a:xfrm>
              <a:off x="7055768" y="3262888"/>
              <a:ext cx="1224136" cy="1548066"/>
            </a:xfrm>
            <a:custGeom>
              <a:avLst/>
              <a:gdLst>
                <a:gd name="connsiteX0" fmla="*/ 0 w 795646"/>
                <a:gd name="connsiteY0" fmla="*/ 755978 h 755978"/>
                <a:gd name="connsiteX1" fmla="*/ 570015 w 795646"/>
                <a:gd name="connsiteY1" fmla="*/ 31583 h 755978"/>
                <a:gd name="connsiteX2" fmla="*/ 795646 w 795646"/>
                <a:gd name="connsiteY2" fmla="*/ 197838 h 755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5646" h="755978">
                  <a:moveTo>
                    <a:pt x="0" y="755978"/>
                  </a:moveTo>
                  <a:cubicBezTo>
                    <a:pt x="218703" y="440292"/>
                    <a:pt x="437407" y="124606"/>
                    <a:pt x="570015" y="31583"/>
                  </a:cubicBezTo>
                  <a:cubicBezTo>
                    <a:pt x="702623" y="-61440"/>
                    <a:pt x="749134" y="68199"/>
                    <a:pt x="795646" y="197838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1B1F478E-663F-3C46-A8F6-D929538304CA}"/>
                </a:ext>
              </a:extLst>
            </p:cNvPr>
            <p:cNvSpPr txBox="1"/>
            <p:nvPr/>
          </p:nvSpPr>
          <p:spPr>
            <a:xfrm>
              <a:off x="2231232" y="2110760"/>
              <a:ext cx="1592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3 = 1 + 1 + 1</a:t>
              </a:r>
              <a:endParaRPr kumimoji="1" lang="ja-JP" altLang="en-US"/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B3FAF0FE-7CDC-1F48-A2BC-F10BFDBF9FD4}"/>
                </a:ext>
              </a:extLst>
            </p:cNvPr>
            <p:cNvSpPr txBox="1"/>
            <p:nvPr/>
          </p:nvSpPr>
          <p:spPr>
            <a:xfrm>
              <a:off x="5183560" y="2110760"/>
              <a:ext cx="1165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3 = 1 + 2</a:t>
              </a:r>
              <a:endParaRPr kumimoji="1" lang="ja-JP" altLang="en-US"/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5E72C95D-03C1-A54B-A7EE-0AF0E4562E92}"/>
                </a:ext>
              </a:extLst>
            </p:cNvPr>
            <p:cNvSpPr txBox="1"/>
            <p:nvPr/>
          </p:nvSpPr>
          <p:spPr>
            <a:xfrm>
              <a:off x="7703840" y="2110760"/>
              <a:ext cx="1165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3 = 2 + 1</a:t>
              </a:r>
              <a:endParaRPr kumimoji="1" lang="ja-JP" altLang="en-US"/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71BC1147-7A3E-4C41-9953-7A529804B91D}"/>
                </a:ext>
              </a:extLst>
            </p:cNvPr>
            <p:cNvSpPr txBox="1"/>
            <p:nvPr/>
          </p:nvSpPr>
          <p:spPr>
            <a:xfrm>
              <a:off x="575048" y="1318672"/>
              <a:ext cx="77700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n</a:t>
              </a:r>
              <a:r>
                <a:rPr lang="ja-JP" altLang="en-US"/>
                <a:t>段の階段を</a:t>
              </a:r>
              <a:r>
                <a:rPr lang="en-US" altLang="ja-JP"/>
                <a:t>1</a:t>
              </a:r>
              <a:r>
                <a:rPr lang="ja-JP" altLang="en-US"/>
                <a:t>段もしくは</a:t>
              </a:r>
              <a:r>
                <a:rPr lang="en-US" altLang="ja-JP"/>
                <a:t>2</a:t>
              </a:r>
              <a:r>
                <a:rPr lang="ja-JP" altLang="en-US"/>
                <a:t>段を混ぜて登る時、何通りの登り方があるか？</a:t>
              </a:r>
              <a:endParaRPr kumimoji="1" lang="en-US" altLang="ja-JP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18BC9621-3434-454B-B357-48692A35AEE5}"/>
                </a:ext>
              </a:extLst>
            </p:cNvPr>
            <p:cNvSpPr/>
            <p:nvPr/>
          </p:nvSpPr>
          <p:spPr>
            <a:xfrm>
              <a:off x="3599384" y="742608"/>
              <a:ext cx="2236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2000"/>
                <a:t>階段の登り方問題</a:t>
              </a:r>
              <a:endParaRPr lang="en-US" altLang="ja-JP" sz="2000"/>
            </a:p>
          </p:txBody>
        </p:sp>
      </p:grpSp>
    </p:spTree>
    <p:extLst>
      <p:ext uri="{BB962C8B-B14F-4D97-AF65-F5344CB8AC3E}">
        <p14:creationId xmlns:p14="http://schemas.microsoft.com/office/powerpoint/2010/main" val="3297848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479</TotalTime>
  <Words>262</Words>
  <Application>Microsoft Macintosh PowerPoint</Application>
  <PresentationFormat>画面に合わせる (4:3)</PresentationFormat>
  <Paragraphs>43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-apple-system</vt:lpstr>
      <vt:lpstr>Osaka Regular-Mono</vt:lpstr>
      <vt:lpstr>游ゴシック</vt:lpstr>
      <vt:lpstr>Arial</vt:lpstr>
      <vt:lpstr>Calibri</vt:lpstr>
      <vt:lpstr>Menlo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Microsoft Office ユーザー</cp:lastModifiedBy>
  <cp:revision>126</cp:revision>
  <dcterms:created xsi:type="dcterms:W3CDTF">2019-01-02T05:23:01Z</dcterms:created>
  <dcterms:modified xsi:type="dcterms:W3CDTF">2019-08-19T07:46:02Z</dcterms:modified>
</cp:coreProperties>
</file>