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6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8.tiff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D39A258-9D0D-C646-98FA-B9D69C6062E2}"/>
              </a:ext>
            </a:extLst>
          </p:cNvPr>
          <p:cNvGrpSpPr/>
          <p:nvPr/>
        </p:nvGrpSpPr>
        <p:grpSpPr>
          <a:xfrm>
            <a:off x="401752" y="1481625"/>
            <a:ext cx="3644901" cy="1850856"/>
            <a:chOff x="899592" y="404664"/>
            <a:chExt cx="4348937" cy="22083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C88C0FA-32A8-634C-9B1D-1CB32E197EF4}"/>
                </a:ext>
              </a:extLst>
            </p:cNvPr>
            <p:cNvSpPr/>
            <p:nvPr/>
          </p:nvSpPr>
          <p:spPr>
            <a:xfrm>
              <a:off x="899592" y="404664"/>
              <a:ext cx="1440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4DBE63E-ADD6-AE47-AE6A-71B0890CE922}"/>
                </a:ext>
              </a:extLst>
            </p:cNvPr>
            <p:cNvSpPr/>
            <p:nvPr/>
          </p:nvSpPr>
          <p:spPr>
            <a:xfrm>
              <a:off x="899592" y="1412776"/>
              <a:ext cx="3168352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6970A2F-D4FF-1348-A3E9-187540FB7CF2}"/>
                </a:ext>
              </a:extLst>
            </p:cNvPr>
            <p:cNvGrpSpPr/>
            <p:nvPr/>
          </p:nvGrpSpPr>
          <p:grpSpPr>
            <a:xfrm>
              <a:off x="1043608" y="692696"/>
              <a:ext cx="2736304" cy="504056"/>
              <a:chOff x="899592" y="2492896"/>
              <a:chExt cx="6768752" cy="1152128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C378F132-7703-8F49-B1E4-17D1BF1FEA8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D0CDA916-086A-B643-B083-77BA470910F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3F4B9D72-DD91-6A49-B147-BF655D4469BF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2FB0379-F79D-584E-9B3E-BD55B26AB44A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C2715745-36B4-A448-B332-4BC306C1CDA5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806707BA-318A-B54D-B641-91D420C73F9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1AD029EB-F2F7-AB4B-BDD0-EB2EFB433E63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39DF72F2-23D2-AB46-9845-8C5BE5F07D27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2FD10B17-AEEE-824B-92E3-57A5B95DF108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2E9FA94D-0ACD-B441-89B8-8E2A962F11D3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AF3C9A0E-FAE9-9248-AFD2-87E5BE351EF3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25B0732E-4B99-3F44-A90C-070407ACD716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F3C945C3-3657-ED4B-850F-F4BDCD273A1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EF738DF-5B12-144F-913D-18DB333F7A7B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851BF36-639B-5E44-9CEA-EF6DCAB989C5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A50E955-9057-CF41-B23C-094E41D697A4}"/>
                </a:ext>
              </a:extLst>
            </p:cNvPr>
            <p:cNvGrpSpPr/>
            <p:nvPr/>
          </p:nvGrpSpPr>
          <p:grpSpPr>
            <a:xfrm>
              <a:off x="4067944" y="946820"/>
              <a:ext cx="648072" cy="648072"/>
              <a:chOff x="4067944" y="908720"/>
              <a:chExt cx="648072" cy="648072"/>
            </a:xfrm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251169FF-7047-134F-89BA-0BF5CA4F7754}"/>
                  </a:ext>
                </a:extLst>
              </p:cNvPr>
              <p:cNvSpPr/>
              <p:nvPr/>
            </p:nvSpPr>
            <p:spPr>
              <a:xfrm>
                <a:off x="4067944" y="908720"/>
                <a:ext cx="648072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DFCABA17-0D50-C84F-85CD-070BAA72E3C6}"/>
                  </a:ext>
                </a:extLst>
              </p:cNvPr>
              <p:cNvSpPr/>
              <p:nvPr/>
            </p:nvSpPr>
            <p:spPr>
              <a:xfrm>
                <a:off x="4283968" y="1124744"/>
                <a:ext cx="207640" cy="207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9069430-495C-6C4E-8891-8640690B1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900" y="946150"/>
              <a:ext cx="6127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690AD9B-B1F7-A547-BA66-D537A5667EF3}"/>
                </a:ext>
              </a:extLst>
            </p:cNvPr>
            <p:cNvCxnSpPr>
              <a:stCxn id="26" idx="6"/>
            </p:cNvCxnSpPr>
            <p:nvPr/>
          </p:nvCxnSpPr>
          <p:spPr>
            <a:xfrm>
              <a:off x="4716016" y="1270856"/>
              <a:ext cx="2034" cy="427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07787427-86D4-3F4D-8318-77F1828B7816}"/>
                </a:ext>
              </a:extLst>
            </p:cNvPr>
            <p:cNvSpPr/>
            <p:nvPr/>
          </p:nvSpPr>
          <p:spPr>
            <a:xfrm>
              <a:off x="4187825" y="1698625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9FC8E59-0A96-1444-83A7-709D807B2082}"/>
                </a:ext>
              </a:extLst>
            </p:cNvPr>
            <p:cNvGrpSpPr/>
            <p:nvPr/>
          </p:nvGrpSpPr>
          <p:grpSpPr>
            <a:xfrm>
              <a:off x="4473575" y="2171700"/>
              <a:ext cx="494220" cy="422401"/>
              <a:chOff x="5168900" y="1403350"/>
              <a:chExt cx="501650" cy="428751"/>
            </a:xfrm>
          </p:grpSpPr>
          <p:sp>
            <p:nvSpPr>
              <p:cNvPr id="37" name="台形 36">
                <a:extLst>
                  <a:ext uri="{FF2B5EF4-FFF2-40B4-BE49-F238E27FC236}">
                    <a16:creationId xmlns:a16="http://schemas.microsoft.com/office/drawing/2014/main" id="{2DF3D59C-10D5-4246-8F83-C4FA66933FE5}"/>
                  </a:ext>
                </a:extLst>
              </p:cNvPr>
              <p:cNvSpPr/>
              <p:nvPr/>
            </p:nvSpPr>
            <p:spPr>
              <a:xfrm>
                <a:off x="5168900" y="1539874"/>
                <a:ext cx="501650" cy="292227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アーチ 37">
                <a:extLst>
                  <a:ext uri="{FF2B5EF4-FFF2-40B4-BE49-F238E27FC236}">
                    <a16:creationId xmlns:a16="http://schemas.microsoft.com/office/drawing/2014/main" id="{8912AB93-D298-BE47-B1FB-9DA84F06B28A}"/>
                  </a:ext>
                </a:extLst>
              </p:cNvPr>
              <p:cNvSpPr/>
              <p:nvPr/>
            </p:nvSpPr>
            <p:spPr>
              <a:xfrm>
                <a:off x="5299075" y="1403350"/>
                <a:ext cx="231775" cy="320675"/>
              </a:xfrm>
              <a:prstGeom prst="blockArc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B8326D2-6E1E-3D4B-87E3-908BE017E0BE}"/>
              </a:ext>
            </a:extLst>
          </p:cNvPr>
          <p:cNvCxnSpPr/>
          <p:nvPr/>
        </p:nvCxnSpPr>
        <p:spPr>
          <a:xfrm flipV="1">
            <a:off x="5161280" y="1046480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60EB659-7CF8-934B-9263-981D9E8790A0}"/>
              </a:ext>
            </a:extLst>
          </p:cNvPr>
          <p:cNvCxnSpPr>
            <a:cxnSpLocks/>
          </p:cNvCxnSpPr>
          <p:nvPr/>
        </p:nvCxnSpPr>
        <p:spPr>
          <a:xfrm>
            <a:off x="4826000" y="3474720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98B94F9-D937-2F43-9C0E-F759B6A5E644}"/>
              </a:ext>
            </a:extLst>
          </p:cNvPr>
          <p:cNvSpPr txBox="1"/>
          <p:nvPr/>
        </p:nvSpPr>
        <p:spPr>
          <a:xfrm>
            <a:off x="4815840" y="352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098BB3-8E58-D44B-9946-3E92209C3080}"/>
              </a:ext>
            </a:extLst>
          </p:cNvPr>
          <p:cNvSpPr txBox="1"/>
          <p:nvPr/>
        </p:nvSpPr>
        <p:spPr>
          <a:xfrm>
            <a:off x="8168640" y="3291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2045C5-0A62-B745-9E46-8C4820975715}"/>
              </a:ext>
            </a:extLst>
          </p:cNvPr>
          <p:cNvSpPr txBox="1"/>
          <p:nvPr/>
        </p:nvSpPr>
        <p:spPr>
          <a:xfrm>
            <a:off x="4815840" y="65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FC1325C-C56E-E04C-AC32-4B16AC8BC8B9}"/>
              </a:ext>
            </a:extLst>
          </p:cNvPr>
          <p:cNvSpPr/>
          <p:nvPr/>
        </p:nvSpPr>
        <p:spPr>
          <a:xfrm>
            <a:off x="5455920" y="3088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6FA01AF-CD57-0C47-BBFA-CD9BB54B883D}"/>
              </a:ext>
            </a:extLst>
          </p:cNvPr>
          <p:cNvCxnSpPr/>
          <p:nvPr/>
        </p:nvCxnSpPr>
        <p:spPr>
          <a:xfrm flipV="1">
            <a:off x="5171440" y="1615440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4630404-D16D-0C40-8A88-05FAEA924BCB}"/>
              </a:ext>
            </a:extLst>
          </p:cNvPr>
          <p:cNvSpPr/>
          <p:nvPr/>
        </p:nvSpPr>
        <p:spPr>
          <a:xfrm>
            <a:off x="6126480" y="28752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6C23137D-E7AD-8E4A-8347-860D8D597C6F}"/>
              </a:ext>
            </a:extLst>
          </p:cNvPr>
          <p:cNvSpPr/>
          <p:nvPr/>
        </p:nvSpPr>
        <p:spPr>
          <a:xfrm>
            <a:off x="6786880" y="24079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B14C40E-95B6-8944-9B6C-84BEF886F70B}"/>
              </a:ext>
            </a:extLst>
          </p:cNvPr>
          <p:cNvSpPr/>
          <p:nvPr/>
        </p:nvSpPr>
        <p:spPr>
          <a:xfrm>
            <a:off x="7345680" y="19608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A6D38B71-F40F-9D46-8C67-F278DC2BE01E}"/>
              </a:ext>
            </a:extLst>
          </p:cNvPr>
          <p:cNvSpPr/>
          <p:nvPr/>
        </p:nvSpPr>
        <p:spPr>
          <a:xfrm>
            <a:off x="8006080" y="167640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FD1C2BF-09F3-604B-B7B8-A6C752340EB6}"/>
              </a:ext>
            </a:extLst>
          </p:cNvPr>
          <p:cNvSpPr txBox="1"/>
          <p:nvPr/>
        </p:nvSpPr>
        <p:spPr>
          <a:xfrm>
            <a:off x="2702560" y="1117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バネの伸びと荷重の関係</a:t>
            </a:r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E4F40C4F-2F03-384A-811B-5FAEAC045184}"/>
              </a:ext>
            </a:extLst>
          </p:cNvPr>
          <p:cNvSpPr/>
          <p:nvPr/>
        </p:nvSpPr>
        <p:spPr>
          <a:xfrm>
            <a:off x="4013200" y="272288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0248B7E-852E-9F4E-A900-E13E4FFFE025}"/>
              </a:ext>
            </a:extLst>
          </p:cNvPr>
          <p:cNvSpPr txBox="1"/>
          <p:nvPr/>
        </p:nvSpPr>
        <p:spPr>
          <a:xfrm>
            <a:off x="3810000" y="2296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8A53BF9-B604-7549-894C-FF41F6892BEB}"/>
              </a:ext>
            </a:extLst>
          </p:cNvPr>
          <p:cNvGrpSpPr/>
          <p:nvPr/>
        </p:nvGrpSpPr>
        <p:grpSpPr>
          <a:xfrm>
            <a:off x="2788920" y="1486524"/>
            <a:ext cx="147320" cy="454035"/>
            <a:chOff x="1264920" y="3657600"/>
            <a:chExt cx="309880" cy="955040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AC70157-A90B-C240-B4D2-9914C0E426AD}"/>
                </a:ext>
              </a:extLst>
            </p:cNvPr>
            <p:cNvCxnSpPr/>
            <p:nvPr/>
          </p:nvCxnSpPr>
          <p:spPr>
            <a:xfrm flipV="1">
              <a:off x="1270000" y="3657600"/>
              <a:ext cx="0" cy="955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C0FB6B40-ABA8-F64A-AD29-080AA8663E18}"/>
                </a:ext>
              </a:extLst>
            </p:cNvPr>
            <p:cNvSpPr/>
            <p:nvPr/>
          </p:nvSpPr>
          <p:spPr>
            <a:xfrm rot="5400000">
              <a:off x="1198880" y="3723640"/>
              <a:ext cx="441960" cy="30988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下矢印 64">
            <a:extLst>
              <a:ext uri="{FF2B5EF4-FFF2-40B4-BE49-F238E27FC236}">
                <a16:creationId xmlns:a16="http://schemas.microsoft.com/office/drawing/2014/main" id="{0242AC6F-F10D-7143-B16B-D9DF14009B9E}"/>
              </a:ext>
            </a:extLst>
          </p:cNvPr>
          <p:cNvSpPr/>
          <p:nvPr/>
        </p:nvSpPr>
        <p:spPr>
          <a:xfrm rot="16200000">
            <a:off x="2997200" y="125984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BD8030-8842-3647-AFF7-793322F414E5}"/>
              </a:ext>
            </a:extLst>
          </p:cNvPr>
          <p:cNvSpPr txBox="1"/>
          <p:nvPr/>
        </p:nvSpPr>
        <p:spPr>
          <a:xfrm>
            <a:off x="262128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FDAF251-6A4E-A04F-8A6B-9FF7CC5FBC8C}"/>
              </a:ext>
            </a:extLst>
          </p:cNvPr>
          <p:cNvSpPr/>
          <p:nvPr/>
        </p:nvSpPr>
        <p:spPr>
          <a:xfrm>
            <a:off x="5537200" y="13817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FEDFC-D460-2443-98C8-FD4EC689922A}"/>
              </a:ext>
            </a:extLst>
          </p:cNvPr>
          <p:cNvSpPr txBox="1"/>
          <p:nvPr/>
        </p:nvSpPr>
        <p:spPr>
          <a:xfrm>
            <a:off x="5648960" y="1280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観測値</a:t>
            </a:r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3AEDDB84-DD6E-2B44-8E94-AE56B296608E}"/>
              </a:ext>
            </a:extLst>
          </p:cNvPr>
          <p:cNvSpPr/>
          <p:nvPr/>
        </p:nvSpPr>
        <p:spPr>
          <a:xfrm>
            <a:off x="5394960" y="1249680"/>
            <a:ext cx="1127760" cy="4267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/>
          <p:cNvCxnSpPr/>
          <p:nvPr/>
        </p:nvCxnSpPr>
        <p:spPr>
          <a:xfrm>
            <a:off x="6034617" y="5583948"/>
            <a:ext cx="1647" cy="2746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064471" y="4655701"/>
            <a:ext cx="1647" cy="2746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339850" y="5820926"/>
            <a:ext cx="0" cy="863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152535" y="5029660"/>
            <a:ext cx="0" cy="2959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52942" y="4649351"/>
            <a:ext cx="1647" cy="274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6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397878" y="73432"/>
            <a:ext cx="24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データセット</a:t>
            </a:r>
            <a:endParaRPr kumimoji="1" lang="ja-JP" altLang="en-US" sz="2400" dirty="0"/>
          </a:p>
        </p:txBody>
      </p:sp>
      <p:pic>
        <p:nvPicPr>
          <p:cNvPr id="5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30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94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58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2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81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90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99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A1E29A-A926-7B4E-AF73-E7542E1E8F7E}"/>
              </a:ext>
            </a:extLst>
          </p:cNvPr>
          <p:cNvCxnSpPr/>
          <p:nvPr/>
        </p:nvCxnSpPr>
        <p:spPr>
          <a:xfrm flipV="1">
            <a:off x="689033" y="3793371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5A935D9-8808-D24E-8CFC-3E5EF3BDA839}"/>
              </a:ext>
            </a:extLst>
          </p:cNvPr>
          <p:cNvCxnSpPr>
            <a:cxnSpLocks/>
          </p:cNvCxnSpPr>
          <p:nvPr/>
        </p:nvCxnSpPr>
        <p:spPr>
          <a:xfrm>
            <a:off x="353753" y="6221611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316541-64CB-DB48-9C63-DED12F774356}"/>
              </a:ext>
            </a:extLst>
          </p:cNvPr>
          <p:cNvSpPr txBox="1"/>
          <p:nvPr/>
        </p:nvSpPr>
        <p:spPr>
          <a:xfrm>
            <a:off x="343593" y="6272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95218F-2524-314E-BD0D-A4BEC06D1137}"/>
              </a:ext>
            </a:extLst>
          </p:cNvPr>
          <p:cNvSpPr txBox="1"/>
          <p:nvPr/>
        </p:nvSpPr>
        <p:spPr>
          <a:xfrm>
            <a:off x="3696393" y="6038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AD7F97-A469-8A4A-97B4-F94776B920C6}"/>
              </a:ext>
            </a:extLst>
          </p:cNvPr>
          <p:cNvSpPr txBox="1"/>
          <p:nvPr/>
        </p:nvSpPr>
        <p:spPr>
          <a:xfrm>
            <a:off x="365867" y="3424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AB48C9-7888-7F41-801D-B2CEBE7F2896}"/>
              </a:ext>
            </a:extLst>
          </p:cNvPr>
          <p:cNvCxnSpPr/>
          <p:nvPr/>
        </p:nvCxnSpPr>
        <p:spPr>
          <a:xfrm flipV="1">
            <a:off x="699193" y="4362331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2086495" y="48975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/>
              <p:nvPr/>
            </p:nvSpPr>
            <p:spPr>
              <a:xfrm>
                <a:off x="2314633" y="6277491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3" y="6277491"/>
                <a:ext cx="248722" cy="276999"/>
              </a:xfrm>
              <a:prstGeom prst="rect">
                <a:avLst/>
              </a:prstGeom>
              <a:blipFill>
                <a:blip r:embed="rId4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/>
              <p:nvPr/>
            </p:nvSpPr>
            <p:spPr>
              <a:xfrm>
                <a:off x="394393" y="4682371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3" y="4682371"/>
                <a:ext cx="250390" cy="276999"/>
              </a:xfrm>
              <a:prstGeom prst="rect">
                <a:avLst/>
              </a:prstGeom>
              <a:blipFill>
                <a:blip r:embed="rId5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3190077" y="49303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1273810" y="5916812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37694" y="1504767"/>
            <a:ext cx="205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訓練データ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10451" y="1439873"/>
            <a:ext cx="242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テスト</a:t>
            </a:r>
            <a:r>
              <a:rPr kumimoji="1" lang="ja-JP" altLang="en-US" sz="2400" dirty="0"/>
              <a:t>データ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96025" y="29719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赤い点で傾きを決める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3456" y="500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訓練誤差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6" idx="3"/>
          </p:cNvCxnSpPr>
          <p:nvPr/>
        </p:nvCxnSpPr>
        <p:spPr>
          <a:xfrm>
            <a:off x="1781452" y="5188874"/>
            <a:ext cx="355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ãã¡ã¤ã«ã¢ã¤ã³ã³ï¼éï¼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010" y="2049725"/>
            <a:ext cx="521710" cy="6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ãã¡ã¤ã«ã¢ã¤ã³ã³ï¼éï¼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57" y="2049725"/>
            <a:ext cx="521710" cy="6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3A1E29A-A926-7B4E-AF73-E7542E1E8F7E}"/>
              </a:ext>
            </a:extLst>
          </p:cNvPr>
          <p:cNvCxnSpPr/>
          <p:nvPr/>
        </p:nvCxnSpPr>
        <p:spPr>
          <a:xfrm flipV="1">
            <a:off x="5003636" y="3783211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5A935D9-8808-D24E-8CFC-3E5EF3BDA839}"/>
              </a:ext>
            </a:extLst>
          </p:cNvPr>
          <p:cNvCxnSpPr>
            <a:cxnSpLocks/>
          </p:cNvCxnSpPr>
          <p:nvPr/>
        </p:nvCxnSpPr>
        <p:spPr>
          <a:xfrm>
            <a:off x="4668356" y="6211451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316541-64CB-DB48-9C63-DED12F774356}"/>
              </a:ext>
            </a:extLst>
          </p:cNvPr>
          <p:cNvSpPr txBox="1"/>
          <p:nvPr/>
        </p:nvSpPr>
        <p:spPr>
          <a:xfrm>
            <a:off x="4658196" y="626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95218F-2524-314E-BD0D-A4BEC06D1137}"/>
              </a:ext>
            </a:extLst>
          </p:cNvPr>
          <p:cNvSpPr txBox="1"/>
          <p:nvPr/>
        </p:nvSpPr>
        <p:spPr>
          <a:xfrm>
            <a:off x="8010996" y="6028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AD7F97-A469-8A4A-97B4-F94776B920C6}"/>
              </a:ext>
            </a:extLst>
          </p:cNvPr>
          <p:cNvSpPr txBox="1"/>
          <p:nvPr/>
        </p:nvSpPr>
        <p:spPr>
          <a:xfrm>
            <a:off x="4680470" y="3413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4AB48C9-7888-7F41-801D-B2CEBE7F2896}"/>
              </a:ext>
            </a:extLst>
          </p:cNvPr>
          <p:cNvCxnSpPr/>
          <p:nvPr/>
        </p:nvCxnSpPr>
        <p:spPr>
          <a:xfrm flipV="1">
            <a:off x="5013796" y="4352171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/>
              <p:nvPr/>
            </p:nvSpPr>
            <p:spPr>
              <a:xfrm>
                <a:off x="6629236" y="6267331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36" y="6267331"/>
                <a:ext cx="248722" cy="276999"/>
              </a:xfrm>
              <a:prstGeom prst="rect">
                <a:avLst/>
              </a:prstGeom>
              <a:blipFill>
                <a:blip r:embed="rId7"/>
                <a:stretch>
                  <a:fillRect l="-14634" r="-9756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/>
              <p:nvPr/>
            </p:nvSpPr>
            <p:spPr>
              <a:xfrm>
                <a:off x="4708996" y="4672211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96" y="4672211"/>
                <a:ext cx="250390" cy="276999"/>
              </a:xfrm>
              <a:prstGeom prst="rect">
                <a:avLst/>
              </a:prstGeom>
              <a:blipFill>
                <a:blip r:embed="rId8"/>
                <a:stretch>
                  <a:fillRect l="-23810" r="-714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/>
          <p:cNvSpPr txBox="1"/>
          <p:nvPr/>
        </p:nvSpPr>
        <p:spPr>
          <a:xfrm>
            <a:off x="5319421" y="298173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青</a:t>
            </a:r>
            <a:r>
              <a:rPr kumimoji="1" lang="ja-JP" altLang="en-US" dirty="0"/>
              <a:t>い点でモデルの精度を確認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45905" y="4636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汎化誤差</a:t>
            </a:r>
            <a:endParaRPr kumimoji="1" lang="ja-JP" altLang="en-US" dirty="0"/>
          </a:p>
        </p:txBody>
      </p:sp>
      <p:sp>
        <p:nvSpPr>
          <p:cNvPr id="62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7000078" y="4583960"/>
            <a:ext cx="132080" cy="132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5970226" y="5789303"/>
            <a:ext cx="132080" cy="132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6644650" y="4807239"/>
            <a:ext cx="355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641600" y="535097"/>
            <a:ext cx="3393017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1189661" y="1988624"/>
            <a:ext cx="2208217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5970227" y="1981139"/>
            <a:ext cx="1400392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カギ線コネクタ 42"/>
          <p:cNvCxnSpPr>
            <a:stCxn id="77" idx="4"/>
            <a:endCxn id="68" idx="3"/>
          </p:cNvCxnSpPr>
          <p:nvPr/>
        </p:nvCxnSpPr>
        <p:spPr>
          <a:xfrm rot="5400000">
            <a:off x="3264235" y="1556044"/>
            <a:ext cx="952753" cy="6854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82" idx="4"/>
          </p:cNvCxnSpPr>
          <p:nvPr/>
        </p:nvCxnSpPr>
        <p:spPr>
          <a:xfrm rot="16200000" flipH="1">
            <a:off x="4799425" y="1182877"/>
            <a:ext cx="938464" cy="1417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/>
          <p:cNvSpPr/>
          <p:nvPr/>
        </p:nvSpPr>
        <p:spPr>
          <a:xfrm>
            <a:off x="4019558" y="1308155"/>
            <a:ext cx="127569" cy="1142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/>
          <p:cNvSpPr/>
          <p:nvPr/>
        </p:nvSpPr>
        <p:spPr>
          <a:xfrm>
            <a:off x="4507345" y="1308155"/>
            <a:ext cx="105114" cy="1142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>
            <a:off x="3963270" y="4688331"/>
            <a:ext cx="476560" cy="4590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3908617" y="90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過学習</a:t>
            </a:r>
          </a:p>
        </p:txBody>
      </p:sp>
      <p:grpSp>
        <p:nvGrpSpPr>
          <p:cNvPr id="61" name="グループ化 60"/>
          <p:cNvGrpSpPr/>
          <p:nvPr/>
        </p:nvGrpSpPr>
        <p:grpSpPr>
          <a:xfrm>
            <a:off x="244290" y="1204567"/>
            <a:ext cx="4026734" cy="3217704"/>
            <a:chOff x="605332" y="631377"/>
            <a:chExt cx="4026734" cy="3217704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3A1E29A-A926-7B4E-AF73-E7542E1E8F7E}"/>
                </a:ext>
              </a:extLst>
            </p:cNvPr>
            <p:cNvCxnSpPr/>
            <p:nvPr/>
          </p:nvCxnSpPr>
          <p:spPr>
            <a:xfrm flipV="1">
              <a:off x="950772" y="1000709"/>
              <a:ext cx="0" cy="2783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5A935D9-8808-D24E-8CFC-3E5EF3B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2" y="3428949"/>
              <a:ext cx="3322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605332" y="34797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/>
                <p:nvPr/>
              </p:nvSpPr>
              <p:spPr>
                <a:xfrm>
                  <a:off x="2576372" y="3484829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372" y="3484829"/>
                  <a:ext cx="24872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634" r="-9756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/>
                <p:nvPr/>
              </p:nvSpPr>
              <p:spPr>
                <a:xfrm>
                  <a:off x="656132" y="1889709"/>
                  <a:ext cx="2503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2" y="1889709"/>
                  <a:ext cx="2503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390" r="-9756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/>
            <p:cNvSpPr/>
            <p:nvPr/>
          </p:nvSpPr>
          <p:spPr>
            <a:xfrm>
              <a:off x="945229" y="1603848"/>
              <a:ext cx="2299855" cy="1828800"/>
            </a:xfrm>
            <a:custGeom>
              <a:avLst/>
              <a:gdLst>
                <a:gd name="connsiteX0" fmla="*/ 0 w 2299855"/>
                <a:gd name="connsiteY0" fmla="*/ 1828800 h 1828800"/>
                <a:gd name="connsiteX1" fmla="*/ 1671782 w 2299855"/>
                <a:gd name="connsiteY1" fmla="*/ 1071418 h 1828800"/>
                <a:gd name="connsiteX2" fmla="*/ 2299855 w 229985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9855" h="1828800">
                  <a:moveTo>
                    <a:pt x="0" y="1828800"/>
                  </a:moveTo>
                  <a:cubicBezTo>
                    <a:pt x="644236" y="1602509"/>
                    <a:pt x="1288473" y="1376218"/>
                    <a:pt x="1671782" y="1071418"/>
                  </a:cubicBezTo>
                  <a:cubicBezTo>
                    <a:pt x="2055091" y="766618"/>
                    <a:pt x="2177473" y="383309"/>
                    <a:pt x="229985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2404123" y="2704795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2978163" y="2082749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1899808" y="2995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627606" y="63137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3946974" y="3212407"/>
              <a:ext cx="685092" cy="37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入力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5023199" y="1175949"/>
            <a:ext cx="3935157" cy="3217704"/>
            <a:chOff x="4947930" y="630040"/>
            <a:chExt cx="3935157" cy="321770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3A1E29A-A926-7B4E-AF73-E7542E1E8F7E}"/>
                </a:ext>
              </a:extLst>
            </p:cNvPr>
            <p:cNvCxnSpPr/>
            <p:nvPr/>
          </p:nvCxnSpPr>
          <p:spPr>
            <a:xfrm flipV="1">
              <a:off x="5293370" y="999372"/>
              <a:ext cx="0" cy="2783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5A935D9-8808-D24E-8CFC-3E5EF3B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90" y="3427612"/>
              <a:ext cx="3322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4947930" y="3478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4970204" y="630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/>
                <p:nvPr/>
              </p:nvSpPr>
              <p:spPr>
                <a:xfrm>
                  <a:off x="6918970" y="3483492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970" y="3483492"/>
                  <a:ext cx="2487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634" r="-9756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/>
                <p:nvPr/>
              </p:nvSpPr>
              <p:spPr>
                <a:xfrm>
                  <a:off x="4998730" y="1888372"/>
                  <a:ext cx="2503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730" y="1888372"/>
                  <a:ext cx="25039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390" r="-9756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フリーフォーム 24"/>
            <p:cNvSpPr/>
            <p:nvPr/>
          </p:nvSpPr>
          <p:spPr>
            <a:xfrm>
              <a:off x="5287827" y="1602511"/>
              <a:ext cx="2299855" cy="1828800"/>
            </a:xfrm>
            <a:custGeom>
              <a:avLst/>
              <a:gdLst>
                <a:gd name="connsiteX0" fmla="*/ 0 w 2299855"/>
                <a:gd name="connsiteY0" fmla="*/ 1828800 h 1828800"/>
                <a:gd name="connsiteX1" fmla="*/ 1671782 w 2299855"/>
                <a:gd name="connsiteY1" fmla="*/ 1071418 h 1828800"/>
                <a:gd name="connsiteX2" fmla="*/ 2299855 w 229985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9855" h="1828800">
                  <a:moveTo>
                    <a:pt x="0" y="1828800"/>
                  </a:moveTo>
                  <a:cubicBezTo>
                    <a:pt x="644236" y="1602509"/>
                    <a:pt x="1288473" y="1376218"/>
                    <a:pt x="1671782" y="1071418"/>
                  </a:cubicBezTo>
                  <a:cubicBezTo>
                    <a:pt x="2055091" y="766618"/>
                    <a:pt x="2177473" y="383309"/>
                    <a:pt x="229985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746721" y="2703458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320761" y="2081412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242406" y="2993963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5745959" y="1938254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498726" y="3309851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657889" y="2972729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8236756" y="3252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入力</a:t>
              </a:r>
              <a:endParaRPr kumimoji="1" lang="ja-JP" altLang="en-US" dirty="0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1391398" y="4422271"/>
            <a:ext cx="2985288" cy="2391046"/>
            <a:chOff x="3585932" y="4385347"/>
            <a:chExt cx="2985288" cy="2391046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3585932" y="64070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3596092" y="4385347"/>
              <a:ext cx="2975128" cy="2326513"/>
              <a:chOff x="3610515" y="3559692"/>
              <a:chExt cx="4032253" cy="3153172"/>
            </a:xfrm>
          </p:grpSpPr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3A1E29A-A926-7B4E-AF73-E7542E1E8F7E}"/>
                  </a:ext>
                </a:extLst>
              </p:cNvPr>
              <p:cNvCxnSpPr/>
              <p:nvPr/>
            </p:nvCxnSpPr>
            <p:spPr>
              <a:xfrm flipV="1">
                <a:off x="3945795" y="3929024"/>
                <a:ext cx="0" cy="2783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C5A935D9-8808-D24E-8CFC-3E5EF3BDA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515" y="6357264"/>
                <a:ext cx="3322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9AD7F97-A469-8A4A-97B4-F94776B920C6}"/>
                  </a:ext>
                </a:extLst>
              </p:cNvPr>
              <p:cNvSpPr txBox="1"/>
              <p:nvPr/>
            </p:nvSpPr>
            <p:spPr>
              <a:xfrm>
                <a:off x="3622629" y="3559692"/>
                <a:ext cx="736941" cy="41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出力</a:t>
                </a:r>
                <a:endParaRPr kumimoji="1" lang="ja-JP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7F777ACB-A0BA-4C4A-9430-AAF5C2BBC0EC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396" y="6413143"/>
                    <a:ext cx="261492" cy="2919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7F777ACB-A0BA-4C4A-9430-AAF5C2BBC0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396" y="6413143"/>
                    <a:ext cx="261492" cy="2919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312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12137DB7-CB9F-9D4D-950E-B3B1151B1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1156" y="4818024"/>
                    <a:ext cx="262969" cy="2919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12137DB7-CB9F-9D4D-950E-B3B1151B1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1156" y="4818024"/>
                    <a:ext cx="262969" cy="2919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フリーフォーム 53"/>
              <p:cNvSpPr/>
              <p:nvPr/>
            </p:nvSpPr>
            <p:spPr>
              <a:xfrm>
                <a:off x="3940252" y="4915469"/>
                <a:ext cx="3380509" cy="1450110"/>
              </a:xfrm>
              <a:custGeom>
                <a:avLst/>
                <a:gdLst>
                  <a:gd name="connsiteX0" fmla="*/ 0 w 3380509"/>
                  <a:gd name="connsiteY0" fmla="*/ 1450110 h 1450110"/>
                  <a:gd name="connsiteX1" fmla="*/ 535709 w 3380509"/>
                  <a:gd name="connsiteY1" fmla="*/ 18473 h 1450110"/>
                  <a:gd name="connsiteX2" fmla="*/ 1256145 w 3380509"/>
                  <a:gd name="connsiteY2" fmla="*/ 1385455 h 1450110"/>
                  <a:gd name="connsiteX3" fmla="*/ 1921164 w 3380509"/>
                  <a:gd name="connsiteY3" fmla="*/ 1 h 1450110"/>
                  <a:gd name="connsiteX4" fmla="*/ 2650836 w 3380509"/>
                  <a:gd name="connsiteY4" fmla="*/ 1394691 h 1450110"/>
                  <a:gd name="connsiteX5" fmla="*/ 3380509 w 3380509"/>
                  <a:gd name="connsiteY5" fmla="*/ 18473 h 1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0509" h="1450110">
                    <a:moveTo>
                      <a:pt x="0" y="1450110"/>
                    </a:moveTo>
                    <a:cubicBezTo>
                      <a:pt x="163176" y="739679"/>
                      <a:pt x="326352" y="29249"/>
                      <a:pt x="535709" y="18473"/>
                    </a:cubicBezTo>
                    <a:cubicBezTo>
                      <a:pt x="745066" y="7697"/>
                      <a:pt x="1025236" y="1388534"/>
                      <a:pt x="1256145" y="1385455"/>
                    </a:cubicBezTo>
                    <a:cubicBezTo>
                      <a:pt x="1487054" y="1382376"/>
                      <a:pt x="1688716" y="-1538"/>
                      <a:pt x="1921164" y="1"/>
                    </a:cubicBezTo>
                    <a:cubicBezTo>
                      <a:pt x="2153612" y="1540"/>
                      <a:pt x="2407612" y="1391612"/>
                      <a:pt x="2650836" y="1394691"/>
                    </a:cubicBezTo>
                    <a:cubicBezTo>
                      <a:pt x="2894060" y="1397770"/>
                      <a:pt x="3137284" y="708121"/>
                      <a:pt x="3380509" y="1847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5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4398384" y="4867906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6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151151" y="6239503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1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399146" y="5633110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2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973186" y="5011064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3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4894831" y="5923615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7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6310314" y="5902381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9AD7F97-A469-8A4A-97B4-F94776B920C6}"/>
                  </a:ext>
                </a:extLst>
              </p:cNvPr>
              <p:cNvSpPr txBox="1"/>
              <p:nvPr/>
            </p:nvSpPr>
            <p:spPr>
              <a:xfrm>
                <a:off x="6905827" y="6204696"/>
                <a:ext cx="736941" cy="41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入力</a:t>
                </a:r>
                <a:endParaRPr kumimoji="1" lang="ja-JP" altLang="en-US" sz="1400" dirty="0"/>
              </a:p>
            </p:txBody>
          </p:sp>
        </p:grpSp>
      </p:grpSp>
      <p:sp>
        <p:nvSpPr>
          <p:cNvPr id="66" name="右矢印 65"/>
          <p:cNvSpPr/>
          <p:nvPr/>
        </p:nvSpPr>
        <p:spPr>
          <a:xfrm>
            <a:off x="4048632" y="2367945"/>
            <a:ext cx="476560" cy="4590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7118600" y="1217472"/>
            <a:ext cx="1972989" cy="807296"/>
            <a:chOff x="7071859" y="574431"/>
            <a:chExt cx="1972989" cy="807296"/>
          </a:xfrm>
        </p:grpSpPr>
        <p:sp>
          <p:nvSpPr>
            <p:cNvPr id="71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234062" y="728219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7399196" y="619851"/>
              <a:ext cx="1363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訓練データ</a:t>
              </a:r>
              <a:endParaRPr kumimoji="1" lang="ja-JP" altLang="en-US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1859" y="574431"/>
              <a:ext cx="1972989" cy="807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238683" y="1120762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403816" y="1012394"/>
              <a:ext cx="1625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テストデータ</a:t>
              </a:r>
              <a:endParaRPr kumimoji="1" lang="ja-JP" altLang="en-US" dirty="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696006" y="73893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訓練データは完璧に再現するが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650217" y="7341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テストデータが全然合わない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45309" y="55371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実はこんな関数だった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0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294D5-706E-CF45-BD28-38EF7A9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76174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F699D63-7F4D-B544-8460-A1175000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2472658"/>
            <a:ext cx="1772097" cy="8293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211BBB-4C5E-884F-8E55-238FE41E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90080" y="2103120"/>
            <a:ext cx="1150620" cy="1534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82046D-6B75-564B-B369-24DAED4D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1361440"/>
            <a:ext cx="1032662" cy="11734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C7350-0B1D-6E48-94B8-E69DAC0C4069}"/>
              </a:ext>
            </a:extLst>
          </p:cNvPr>
          <p:cNvSpPr txBox="1"/>
          <p:nvPr/>
        </p:nvSpPr>
        <p:spPr>
          <a:xfrm>
            <a:off x="3139440" y="1320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BB976D-43E3-B94A-B4DB-2DB8B8A5F433}"/>
              </a:ext>
            </a:extLst>
          </p:cNvPr>
          <p:cNvSpPr txBox="1"/>
          <p:nvPr/>
        </p:nvSpPr>
        <p:spPr>
          <a:xfrm>
            <a:off x="636819" y="7112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銀行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4CFEEF-3E26-2248-923B-2C92427B225A}"/>
              </a:ext>
            </a:extLst>
          </p:cNvPr>
          <p:cNvSpPr txBox="1"/>
          <p:nvPr/>
        </p:nvSpPr>
        <p:spPr>
          <a:xfrm>
            <a:off x="782716" y="302768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偽造者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3880D9-AABD-124B-86AD-5CF0A5B237D3}"/>
              </a:ext>
            </a:extLst>
          </p:cNvPr>
          <p:cNvSpPr txBox="1"/>
          <p:nvPr/>
        </p:nvSpPr>
        <p:spPr>
          <a:xfrm>
            <a:off x="6768704" y="121920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F9D8A6-0881-BD4D-B3DB-C5A75E1425D4}"/>
              </a:ext>
            </a:extLst>
          </p:cNvPr>
          <p:cNvSpPr/>
          <p:nvPr/>
        </p:nvSpPr>
        <p:spPr>
          <a:xfrm>
            <a:off x="2099801" y="4128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025B41-7B79-204D-9B7B-B4A89740583A}"/>
              </a:ext>
            </a:extLst>
          </p:cNvPr>
          <p:cNvSpPr/>
          <p:nvPr/>
        </p:nvSpPr>
        <p:spPr>
          <a:xfrm>
            <a:off x="2038841" y="16187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32018DF3-B4CA-7440-9097-E9701929FB74}"/>
              </a:ext>
            </a:extLst>
          </p:cNvPr>
          <p:cNvSpPr/>
          <p:nvPr/>
        </p:nvSpPr>
        <p:spPr>
          <a:xfrm rot="1800000">
            <a:off x="2753360" y="221488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42FF5A67-AB98-8E43-A1B8-74BBA4A7A679}"/>
              </a:ext>
            </a:extLst>
          </p:cNvPr>
          <p:cNvSpPr/>
          <p:nvPr/>
        </p:nvSpPr>
        <p:spPr>
          <a:xfrm rot="18900000">
            <a:off x="2804159" y="330200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7B6BF-D03C-194D-8329-A1C60F9AD363}"/>
              </a:ext>
            </a:extLst>
          </p:cNvPr>
          <p:cNvSpPr/>
          <p:nvPr/>
        </p:nvSpPr>
        <p:spPr>
          <a:xfrm>
            <a:off x="6356841" y="3792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</p:spTree>
    <p:extLst>
      <p:ext uri="{BB962C8B-B14F-4D97-AF65-F5344CB8AC3E}">
        <p14:creationId xmlns:p14="http://schemas.microsoft.com/office/powerpoint/2010/main" val="313122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54F7A3-32F6-244C-A720-A82DE92B8364}"/>
              </a:ext>
            </a:extLst>
          </p:cNvPr>
          <p:cNvSpPr txBox="1"/>
          <p:nvPr/>
        </p:nvSpPr>
        <p:spPr>
          <a:xfrm>
            <a:off x="752236" y="367792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偽造者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6DE5C2-C689-4640-8F4C-7EC7E10E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348480"/>
            <a:ext cx="2286000" cy="20688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BC0BEE-6736-3445-8881-D49B6633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1849120"/>
            <a:ext cx="1479712" cy="10325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E5274B-D93C-0040-89DF-84BB8B185276}"/>
              </a:ext>
            </a:extLst>
          </p:cNvPr>
          <p:cNvSpPr txBox="1"/>
          <p:nvPr/>
        </p:nvSpPr>
        <p:spPr>
          <a:xfrm>
            <a:off x="626660" y="10160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博物館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8AEC57-B6CF-E649-B919-B28A66D88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530" y="1778000"/>
            <a:ext cx="915755" cy="121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3ECE98-560E-C340-8AA7-CCBA675DB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78320" y="2753360"/>
            <a:ext cx="1150620" cy="15341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38B88-9940-DD40-8ED9-60A0CCAE0869}"/>
              </a:ext>
            </a:extLst>
          </p:cNvPr>
          <p:cNvSpPr txBox="1"/>
          <p:nvPr/>
        </p:nvSpPr>
        <p:spPr>
          <a:xfrm>
            <a:off x="6656944" y="186944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3E346D-DF5C-D24F-958C-AC1AB9B62904}"/>
              </a:ext>
            </a:extLst>
          </p:cNvPr>
          <p:cNvSpPr/>
          <p:nvPr/>
        </p:nvSpPr>
        <p:spPr>
          <a:xfrm>
            <a:off x="6245081" y="444321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06BE2D-D706-AA4F-A589-83258407FA68}"/>
              </a:ext>
            </a:extLst>
          </p:cNvPr>
          <p:cNvSpPr/>
          <p:nvPr/>
        </p:nvSpPr>
        <p:spPr>
          <a:xfrm>
            <a:off x="2739881" y="451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EDBD7E-F963-1B4A-8D11-5568009E7DA4}"/>
              </a:ext>
            </a:extLst>
          </p:cNvPr>
          <p:cNvSpPr/>
          <p:nvPr/>
        </p:nvSpPr>
        <p:spPr>
          <a:xfrm>
            <a:off x="2678921" y="200481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27F279EE-6524-9742-932C-33EEB0B0B952}"/>
              </a:ext>
            </a:extLst>
          </p:cNvPr>
          <p:cNvSpPr/>
          <p:nvPr/>
        </p:nvSpPr>
        <p:spPr>
          <a:xfrm rot="18900000">
            <a:off x="4170150" y="3939361"/>
            <a:ext cx="611195" cy="494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179062-1057-B74A-AA19-31A7E8233931}"/>
              </a:ext>
            </a:extLst>
          </p:cNvPr>
          <p:cNvSpPr txBox="1"/>
          <p:nvPr/>
        </p:nvSpPr>
        <p:spPr>
          <a:xfrm>
            <a:off x="2865120" y="812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EABA9DD-FDA4-6E49-86AF-22CA93D5F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2600959"/>
            <a:ext cx="1347470" cy="1522565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F827E77E-76DA-D74C-88B4-98E95389A8BD}"/>
              </a:ext>
            </a:extLst>
          </p:cNvPr>
          <p:cNvSpPr/>
          <p:nvPr/>
        </p:nvSpPr>
        <p:spPr>
          <a:xfrm rot="2700000">
            <a:off x="4119349" y="2435681"/>
            <a:ext cx="611195" cy="494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152</Words>
  <Application>Microsoft Macintosh PowerPoint</Application>
  <PresentationFormat>画面に合わせる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85</cp:revision>
  <dcterms:created xsi:type="dcterms:W3CDTF">2019-01-02T05:23:01Z</dcterms:created>
  <dcterms:modified xsi:type="dcterms:W3CDTF">2019-09-13T07:11:58Z</dcterms:modified>
</cp:coreProperties>
</file>