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56" r:id="rId2"/>
    <p:sldId id="344" r:id="rId3"/>
    <p:sldId id="306" r:id="rId4"/>
    <p:sldId id="346" r:id="rId5"/>
    <p:sldId id="345" r:id="rId6"/>
    <p:sldId id="261" r:id="rId7"/>
    <p:sldId id="311" r:id="rId8"/>
    <p:sldId id="347" r:id="rId9"/>
    <p:sldId id="34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2019/11/6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rgbClr val="011893"/>
                </a:solidFill>
              </a:rPr>
              <a:t>再帰呼び出し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2019/11/12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#</a:t>
            </a:r>
            <a:r>
              <a:rPr kumimoji="1" lang="ja-JP" altLang="en-US" sz="3200" dirty="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85453-3AFE-544E-9D49-37AFCDEB2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テストについて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36A0D-196F-CD47-957D-47DAE53A01F3}"/>
              </a:ext>
            </a:extLst>
          </p:cNvPr>
          <p:cNvSpPr txBox="1"/>
          <p:nvPr/>
        </p:nvSpPr>
        <p:spPr>
          <a:xfrm>
            <a:off x="1907704" y="191683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毎回のレポート及びテストで評価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11EDF1-3CB8-D341-8ACE-285960820306}"/>
              </a:ext>
            </a:extLst>
          </p:cNvPr>
          <p:cNvSpPr txBox="1"/>
          <p:nvPr/>
        </p:nvSpPr>
        <p:spPr>
          <a:xfrm>
            <a:off x="1259632" y="249289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原則として毎回のレポート</a:t>
            </a:r>
            <a:r>
              <a:rPr kumimoji="1" lang="en-US" altLang="ja-JP" sz="2000" dirty="0"/>
              <a:t>(14</a:t>
            </a:r>
            <a:r>
              <a:rPr kumimoji="1" lang="ja-JP" altLang="en-US" sz="2000" dirty="0"/>
              <a:t>回分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で評価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49C06-06BD-A84F-A066-AF3AA038EC04}"/>
              </a:ext>
            </a:extLst>
          </p:cNvPr>
          <p:cNvSpPr txBox="1"/>
          <p:nvPr/>
        </p:nvSpPr>
        <p:spPr>
          <a:xfrm>
            <a:off x="1475656" y="3356992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・欠席が目立つ</a:t>
            </a:r>
            <a:endParaRPr lang="en-US" altLang="ja-JP" sz="2000" dirty="0"/>
          </a:p>
          <a:p>
            <a:r>
              <a:rPr lang="ja-JP" altLang="en-US" sz="2000" dirty="0"/>
              <a:t>・レポートの内容に著しく問題がある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3BD793-40FB-5D49-BABF-DC953763B56D}"/>
              </a:ext>
            </a:extLst>
          </p:cNvPr>
          <p:cNvSpPr txBox="1"/>
          <p:nvPr/>
        </p:nvSpPr>
        <p:spPr>
          <a:xfrm>
            <a:off x="1259632" y="292494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以下にあてはまる場合は期末テストを行う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0B2CCD-93D4-C148-B565-E4269F66C257}"/>
              </a:ext>
            </a:extLst>
          </p:cNvPr>
          <p:cNvSpPr txBox="1"/>
          <p:nvPr/>
        </p:nvSpPr>
        <p:spPr>
          <a:xfrm>
            <a:off x="395536" y="119675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ガイダンスで伝えたこと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C873C9-DC56-9943-8CAF-175F266B5159}"/>
              </a:ext>
            </a:extLst>
          </p:cNvPr>
          <p:cNvSpPr/>
          <p:nvPr/>
        </p:nvSpPr>
        <p:spPr>
          <a:xfrm>
            <a:off x="899592" y="1772816"/>
            <a:ext cx="7056784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2C9353B1-ADEF-DD44-9CAA-E38861B5246D}"/>
              </a:ext>
            </a:extLst>
          </p:cNvPr>
          <p:cNvSpPr/>
          <p:nvPr/>
        </p:nvSpPr>
        <p:spPr>
          <a:xfrm>
            <a:off x="3851920" y="4293096"/>
            <a:ext cx="648072" cy="57606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81E475-FD78-F44D-ABF9-592A15AE49E7}"/>
              </a:ext>
            </a:extLst>
          </p:cNvPr>
          <p:cNvSpPr txBox="1"/>
          <p:nvPr/>
        </p:nvSpPr>
        <p:spPr>
          <a:xfrm>
            <a:off x="539552" y="5085184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これまでの出席状況を鑑み、テストはしないことにしました</a:t>
            </a:r>
            <a:endParaRPr kumimoji="1" lang="en-US" altLang="ja-JP" sz="2000"/>
          </a:p>
          <a:p>
            <a:r>
              <a:rPr lang="ja-JP" altLang="en-US" sz="2000"/>
              <a:t>もし今後欠席が目立つ人がいた場合、追加レポートで対応します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115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94908F-6458-6345-AA07-AF2C4ADC7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エラーメッセージの読み方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868274-EEA3-1748-9B46-13D3D352B261}"/>
              </a:ext>
            </a:extLst>
          </p:cNvPr>
          <p:cNvSpPr txBox="1"/>
          <p:nvPr/>
        </p:nvSpPr>
        <p:spPr>
          <a:xfrm>
            <a:off x="314960" y="110744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人口地図を作るプログラム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AE4AD7-AAD1-1E4D-A947-8F0B450494B1}"/>
              </a:ext>
            </a:extLst>
          </p:cNvPr>
          <p:cNvSpPr/>
          <p:nvPr/>
        </p:nvSpPr>
        <p:spPr>
          <a:xfrm>
            <a:off x="1331640" y="1700808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nx, ny, nn = [], [], []</a:t>
            </a:r>
          </a:p>
          <a:p>
            <a:r>
              <a:rPr lang="en" altLang="ja-JP" sz="2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x, y, n </a:t>
            </a:r>
            <a:r>
              <a:rPr lang="en" altLang="ja-JP" sz="2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data: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   nx.append(x)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" altLang="ja-JP" sz="2000" b="1">
                <a:solidFill>
                  <a:srgbClr val="FF0000"/>
                </a:solidFill>
                <a:latin typeface="Courier New" panose="02070309020205020404" pitchFamily="49" charset="0"/>
              </a:rPr>
              <a:t>nx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.append(y)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   nn.append(n ** </a:t>
            </a:r>
            <a:r>
              <a:rPr lang="en" altLang="ja-JP" sz="2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" altLang="ja-JP" sz="2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plt.figure(figsize=(</a:t>
            </a:r>
            <a:r>
              <a:rPr lang="en" altLang="ja-JP" sz="2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" altLang="ja-JP" sz="2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), dpi=</a:t>
            </a:r>
            <a:r>
              <a:rPr lang="en" altLang="ja-JP" sz="2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plt.scatter(nx, ny, c=nn, s=nn, cmap=cm.seismic)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344312-8346-3743-89D7-55F556ADD784}"/>
              </a:ext>
            </a:extLst>
          </p:cNvPr>
          <p:cNvSpPr txBox="1"/>
          <p:nvPr/>
        </p:nvSpPr>
        <p:spPr>
          <a:xfrm>
            <a:off x="899592" y="3501008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</a:rPr>
              <a:t>-&gt;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10A29-AA05-BA49-8C6C-932F57E26D76}"/>
              </a:ext>
            </a:extLst>
          </p:cNvPr>
          <p:cNvSpPr/>
          <p:nvPr/>
        </p:nvSpPr>
        <p:spPr>
          <a:xfrm>
            <a:off x="1187624" y="501317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 i="0">
                <a:effectLst/>
                <a:latin typeface="Courier New" panose="02070309020205020404" pitchFamily="49" charset="0"/>
              </a:rPr>
              <a:t>ValueError</a:t>
            </a:r>
            <a:r>
              <a:rPr lang="en" altLang="ja-JP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x and y must be the same size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EFCDAB-0292-E047-A47E-76F9A3A27583}"/>
              </a:ext>
            </a:extLst>
          </p:cNvPr>
          <p:cNvSpPr txBox="1"/>
          <p:nvPr/>
        </p:nvSpPr>
        <p:spPr>
          <a:xfrm>
            <a:off x="899592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エラーが起きた場所</a:t>
            </a:r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11ED00D4-8F2A-4C41-BC59-CA18646A1127}"/>
              </a:ext>
            </a:extLst>
          </p:cNvPr>
          <p:cNvCxnSpPr>
            <a:stCxn id="13" idx="1"/>
            <a:endCxn id="11" idx="1"/>
          </p:cNvCxnSpPr>
          <p:nvPr/>
        </p:nvCxnSpPr>
        <p:spPr>
          <a:xfrm rot="10800000">
            <a:off x="899592" y="3731842"/>
            <a:ext cx="12700" cy="52989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238779-B552-4241-94DD-01BD18A957E0}"/>
              </a:ext>
            </a:extLst>
          </p:cNvPr>
          <p:cNvSpPr txBox="1"/>
          <p:nvPr/>
        </p:nvSpPr>
        <p:spPr>
          <a:xfrm>
            <a:off x="899592" y="46531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エラーメッセージ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BB8F01-54D0-8B43-A43E-0B6E171FCB3B}"/>
              </a:ext>
            </a:extLst>
          </p:cNvPr>
          <p:cNvSpPr txBox="1"/>
          <p:nvPr/>
        </p:nvSpPr>
        <p:spPr>
          <a:xfrm>
            <a:off x="1187624" y="5373216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プロットする時は</a:t>
            </a:r>
            <a:r>
              <a:rPr kumimoji="1" lang="en-US" altLang="ja-JP"/>
              <a:t>x</a:t>
            </a:r>
            <a:r>
              <a:rPr kumimoji="1" lang="ja-JP" altLang="en-US"/>
              <a:t>と</a:t>
            </a:r>
            <a:r>
              <a:rPr kumimoji="1" lang="en-US" altLang="ja-JP"/>
              <a:t>y</a:t>
            </a:r>
            <a:r>
              <a:rPr kumimoji="1" lang="ja-JP" altLang="en-US"/>
              <a:t>は同じサイズでなければならない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EBB4A7C-7CD1-7D49-9797-02DCFD9AD708}"/>
              </a:ext>
            </a:extLst>
          </p:cNvPr>
          <p:cNvSpPr/>
          <p:nvPr/>
        </p:nvSpPr>
        <p:spPr>
          <a:xfrm>
            <a:off x="1835696" y="27402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D0C6E2-1D7E-6049-A9E3-0008220F7FF6}"/>
              </a:ext>
            </a:extLst>
          </p:cNvPr>
          <p:cNvSpPr txBox="1"/>
          <p:nvPr/>
        </p:nvSpPr>
        <p:spPr>
          <a:xfrm>
            <a:off x="924560" y="58724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実際に問題のあった場所</a:t>
            </a: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43B4C9E0-BDA6-1B46-AAF1-C87C7F0108FA}"/>
              </a:ext>
            </a:extLst>
          </p:cNvPr>
          <p:cNvCxnSpPr>
            <a:stCxn id="19" idx="1"/>
            <a:endCxn id="18" idx="2"/>
          </p:cNvCxnSpPr>
          <p:nvPr/>
        </p:nvCxnSpPr>
        <p:spPr>
          <a:xfrm rot="10800000" flipH="1">
            <a:off x="924560" y="2812296"/>
            <a:ext cx="911136" cy="3244850"/>
          </a:xfrm>
          <a:prstGeom prst="bentConnector3">
            <a:avLst>
              <a:gd name="adj1" fmla="val -507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9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6B05C5-DB31-D548-A68F-AD6C926AF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デバッグの仕方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708B78-4F96-C54B-83FE-E65446774A3A}"/>
              </a:ext>
            </a:extLst>
          </p:cNvPr>
          <p:cNvSpPr txBox="1"/>
          <p:nvPr/>
        </p:nvSpPr>
        <p:spPr>
          <a:xfrm>
            <a:off x="121920" y="9652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変数の中身を見てみる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3A2569-1F29-1849-BCEA-9F260AE3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1972310"/>
            <a:ext cx="2768600" cy="23241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75E0B2-B2B4-FD4F-A5F8-6B54001BC512}"/>
              </a:ext>
            </a:extLst>
          </p:cNvPr>
          <p:cNvSpPr txBox="1"/>
          <p:nvPr/>
        </p:nvSpPr>
        <p:spPr>
          <a:xfrm>
            <a:off x="243840" y="153416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新しくセルを作り、</a:t>
            </a:r>
            <a:r>
              <a:rPr lang="en-US" altLang="ja-JP"/>
              <a:t>nx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評価</a:t>
            </a:r>
            <a:r>
              <a:rPr lang="ja-JP" altLang="en-US"/>
              <a:t>してみる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64413D-2B3A-E842-8C64-25245999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20" y="1965960"/>
            <a:ext cx="2590800" cy="1117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D57EBC-B160-3E45-8DD3-DB35D08F4503}"/>
              </a:ext>
            </a:extLst>
          </p:cNvPr>
          <p:cNvSpPr txBox="1"/>
          <p:nvPr/>
        </p:nvSpPr>
        <p:spPr>
          <a:xfrm>
            <a:off x="4429760" y="1534160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次に</a:t>
            </a:r>
            <a:r>
              <a:rPr lang="en-US" altLang="ja-JP"/>
              <a:t>ny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評価</a:t>
            </a:r>
            <a:r>
              <a:rPr lang="ja-JP" altLang="en-US"/>
              <a:t>してみると・・・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340A1E-39D1-2848-A849-B5F86FD2CB72}"/>
              </a:ext>
            </a:extLst>
          </p:cNvPr>
          <p:cNvSpPr txBox="1"/>
          <p:nvPr/>
        </p:nvSpPr>
        <p:spPr>
          <a:xfrm>
            <a:off x="4541520" y="32105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あれ？空リストになっている</a:t>
            </a: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946CD6CA-308E-D841-90CC-6D6FEC853263}"/>
              </a:ext>
            </a:extLst>
          </p:cNvPr>
          <p:cNvSpPr/>
          <p:nvPr/>
        </p:nvSpPr>
        <p:spPr>
          <a:xfrm>
            <a:off x="345440" y="4998720"/>
            <a:ext cx="410678" cy="3251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23EEE9-DB74-9C4E-BE4F-AB479F563853}"/>
              </a:ext>
            </a:extLst>
          </p:cNvPr>
          <p:cNvSpPr txBox="1"/>
          <p:nvPr/>
        </p:nvSpPr>
        <p:spPr>
          <a:xfrm>
            <a:off x="4531360" y="3657600"/>
            <a:ext cx="406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ny</a:t>
            </a:r>
            <a:r>
              <a:rPr kumimoji="1" lang="ja-JP" altLang="en-US"/>
              <a:t>への数値の</a:t>
            </a:r>
            <a:r>
              <a:rPr kumimoji="1" lang="en-US" altLang="ja-JP"/>
              <a:t>append</a:t>
            </a:r>
            <a:r>
              <a:rPr kumimoji="1" lang="ja-JP" altLang="en-US"/>
              <a:t>がされていない？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9FB8C1-8572-C246-9C72-2CB484759EC3}"/>
              </a:ext>
            </a:extLst>
          </p:cNvPr>
          <p:cNvSpPr/>
          <p:nvPr/>
        </p:nvSpPr>
        <p:spPr>
          <a:xfrm>
            <a:off x="1412920" y="5399048"/>
            <a:ext cx="39312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nx, ny, nn = [], [], []</a:t>
            </a:r>
          </a:p>
          <a:p>
            <a:r>
              <a:rPr lang="en" altLang="ja-JP" sz="2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x, y, n </a:t>
            </a:r>
            <a:r>
              <a:rPr lang="en" altLang="ja-JP" sz="2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data: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   nx.append(x)</a:t>
            </a:r>
          </a:p>
          <a:p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" altLang="ja-JP" sz="2000" b="1">
                <a:solidFill>
                  <a:srgbClr val="FF0000"/>
                </a:solidFill>
                <a:latin typeface="Courier New" panose="02070309020205020404" pitchFamily="49" charset="0"/>
              </a:rPr>
              <a:t>nx</a:t>
            </a:r>
            <a:r>
              <a:rPr lang="en" altLang="ja-JP" sz="2000">
                <a:solidFill>
                  <a:srgbClr val="000000"/>
                </a:solidFill>
                <a:latin typeface="Courier New" panose="02070309020205020404" pitchFamily="49" charset="0"/>
              </a:rPr>
              <a:t>.append(y)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75B81C-E545-504C-AA69-C9657D7B12D5}"/>
              </a:ext>
            </a:extLst>
          </p:cNvPr>
          <p:cNvSpPr txBox="1"/>
          <p:nvPr/>
        </p:nvSpPr>
        <p:spPr>
          <a:xfrm>
            <a:off x="863600" y="4389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なんか大丈夫そう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324220-6BB0-A44B-9EA0-8F772A66453C}"/>
              </a:ext>
            </a:extLst>
          </p:cNvPr>
          <p:cNvSpPr txBox="1"/>
          <p:nvPr/>
        </p:nvSpPr>
        <p:spPr>
          <a:xfrm>
            <a:off x="914400" y="4978400"/>
            <a:ext cx="455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ny</a:t>
            </a:r>
            <a:r>
              <a:rPr kumimoji="1" lang="ja-JP" altLang="en-US"/>
              <a:t>に値を入れているはずの場所を見てみる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133207-63F6-7C45-9859-7600D58877D2}"/>
              </a:ext>
            </a:extLst>
          </p:cNvPr>
          <p:cNvSpPr txBox="1"/>
          <p:nvPr/>
        </p:nvSpPr>
        <p:spPr>
          <a:xfrm>
            <a:off x="1046480" y="63195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あっ</a:t>
            </a:r>
            <a:r>
              <a:rPr kumimoji="1" lang="en-US" altLang="ja-JP"/>
              <a:t> </a:t>
            </a:r>
            <a:r>
              <a:rPr kumimoji="1" lang="ja-JP" altLang="en-US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23110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C73360-0B42-3C4D-9DE1-A8AC3684C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エラーメッセージの読み方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13382D-FB5E-A848-9D19-614E092A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4160520"/>
            <a:ext cx="1600200" cy="2540000"/>
          </a:xfrm>
          <a:prstGeom prst="rect">
            <a:avLst/>
          </a:prstGeom>
        </p:spPr>
      </p:pic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17C9D8F6-FA10-EA42-B6DB-B71373CC2117}"/>
              </a:ext>
            </a:extLst>
          </p:cNvPr>
          <p:cNvSpPr txBox="1">
            <a:spLocks/>
          </p:cNvSpPr>
          <p:nvPr/>
        </p:nvSpPr>
        <p:spPr>
          <a:xfrm>
            <a:off x="152400" y="1175653"/>
            <a:ext cx="7355840" cy="16081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kumimoji="1" sz="4000" kern="1200">
                <a:ln>
                  <a:solidFill>
                    <a:srgbClr val="011893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/>
              <a:t>エラーが</a:t>
            </a:r>
            <a:r>
              <a:rPr lang="ja-JP" altLang="en-US">
                <a:solidFill>
                  <a:srgbClr val="FF0000"/>
                </a:solidFill>
              </a:rPr>
              <a:t>起きる場所</a:t>
            </a:r>
            <a:r>
              <a:rPr lang="ja-JP" altLang="en-US"/>
              <a:t>と</a:t>
            </a:r>
            <a:endParaRPr lang="en-US" altLang="ja-JP"/>
          </a:p>
          <a:p>
            <a:pPr algn="l"/>
            <a:r>
              <a:rPr lang="ja-JP" altLang="en-US"/>
              <a:t>バグを</a:t>
            </a:r>
            <a:r>
              <a:rPr lang="ja-JP" altLang="en-US">
                <a:solidFill>
                  <a:srgbClr val="FF0000"/>
                </a:solidFill>
              </a:rPr>
              <a:t>入れた場所</a:t>
            </a:r>
            <a:r>
              <a:rPr lang="ja-JP" altLang="en-US"/>
              <a:t>は異なる</a:t>
            </a:r>
            <a:endParaRPr lang="en-US" altLang="ja-JP"/>
          </a:p>
        </p:txBody>
      </p:sp>
      <p:sp>
        <p:nvSpPr>
          <p:cNvPr id="5" name="テキスト プレースホルダー 1">
            <a:extLst>
              <a:ext uri="{FF2B5EF4-FFF2-40B4-BE49-F238E27FC236}">
                <a16:creationId xmlns:a16="http://schemas.microsoft.com/office/drawing/2014/main" id="{8D864A05-85F2-6B42-8D45-0B378A41731A}"/>
              </a:ext>
            </a:extLst>
          </p:cNvPr>
          <p:cNvSpPr txBox="1">
            <a:spLocks/>
          </p:cNvSpPr>
          <p:nvPr/>
        </p:nvSpPr>
        <p:spPr>
          <a:xfrm>
            <a:off x="172720" y="2953653"/>
            <a:ext cx="7355840" cy="16081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kumimoji="1" sz="4000" kern="1200">
                <a:ln>
                  <a:solidFill>
                    <a:srgbClr val="011893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/>
              <a:t>デバッグには変数の評価が有効</a:t>
            </a:r>
            <a:endParaRPr lang="en-US" altLang="ja-JP"/>
          </a:p>
          <a:p>
            <a:pPr algn="l"/>
            <a:r>
              <a:rPr lang="en-US" altLang="ja-JP"/>
              <a:t>(print</a:t>
            </a:r>
            <a:r>
              <a:rPr lang="ja-JP" altLang="en-US"/>
              <a:t>文デバッグ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7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本講義で学ぶこと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67304" y="2339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再帰呼び出し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6E0C7E-C9E2-274A-AA29-854CD42E7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再帰とは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A30C7-6696-7549-B156-B8E496622317}"/>
              </a:ext>
            </a:extLst>
          </p:cNvPr>
          <p:cNvSpPr txBox="1"/>
          <p:nvPr/>
        </p:nvSpPr>
        <p:spPr>
          <a:xfrm>
            <a:off x="223520" y="120904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再帰的定義：定義の記述に自分自身があらわれるもの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D2DD4A-6122-024F-9DBE-4C486C858E76}"/>
              </a:ext>
            </a:extLst>
          </p:cNvPr>
          <p:cNvSpPr txBox="1"/>
          <p:nvPr/>
        </p:nvSpPr>
        <p:spPr>
          <a:xfrm>
            <a:off x="754584" y="23104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5C762E58-A7F4-3D4C-9B37-DE5B2750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92" y="2988960"/>
            <a:ext cx="648072" cy="54114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2B574BF-3EE3-1E47-90D2-29D92ABF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92" y="3709040"/>
            <a:ext cx="648072" cy="5411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49FD59E-04EF-B346-BDB5-30EB7C3F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792" y="4573136"/>
            <a:ext cx="492855" cy="5760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1235079F-1909-7240-8CA9-B8DF0925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792" y="5437232"/>
            <a:ext cx="492855" cy="57606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94F6513-1338-7240-80DB-8FF8EE8A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24" y="2988960"/>
            <a:ext cx="648072" cy="541140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4C3813-3073-5C4D-8021-828BACD0F8DF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2350696" y="325953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8D9245E5-5DC6-8746-9899-51E03C13BEB5}"/>
              </a:ext>
            </a:extLst>
          </p:cNvPr>
          <p:cNvCxnSpPr>
            <a:stCxn id="28" idx="3"/>
            <a:endCxn id="25" idx="1"/>
          </p:cNvCxnSpPr>
          <p:nvPr/>
        </p:nvCxnSpPr>
        <p:spPr>
          <a:xfrm>
            <a:off x="2350696" y="325953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CB4FF2E7-E740-0D4A-99D9-4E5C315589EB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2350696" y="325953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6F386B08-1671-DB44-9D30-5D94790B20DE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2350696" y="325953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7BF2B037-5FEF-3B48-ABC2-47CEE281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92" y="3709040"/>
            <a:ext cx="648072" cy="54114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A389D35-664F-C04E-A09B-BEFB818327DA}"/>
              </a:ext>
            </a:extLst>
          </p:cNvPr>
          <p:cNvSpPr txBox="1"/>
          <p:nvPr/>
        </p:nvSpPr>
        <p:spPr>
          <a:xfrm>
            <a:off x="3358808" y="3132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634537-AA9C-D14E-96EE-FBDC0B1B77DB}"/>
              </a:ext>
            </a:extLst>
          </p:cNvPr>
          <p:cNvSpPr txBox="1"/>
          <p:nvPr/>
        </p:nvSpPr>
        <p:spPr>
          <a:xfrm>
            <a:off x="3358808" y="385305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A27859-54CF-8B4D-A239-B8D6C8E34531}"/>
              </a:ext>
            </a:extLst>
          </p:cNvPr>
          <p:cNvSpPr txBox="1"/>
          <p:nvPr/>
        </p:nvSpPr>
        <p:spPr>
          <a:xfrm>
            <a:off x="5159008" y="385305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7FFD17C3-2805-A44C-B1CD-87B6072B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52" y="3709040"/>
            <a:ext cx="648072" cy="54114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E5535A-9545-ED43-ABA8-8BD7BE343423}"/>
              </a:ext>
            </a:extLst>
          </p:cNvPr>
          <p:cNvSpPr txBox="1"/>
          <p:nvPr/>
        </p:nvSpPr>
        <p:spPr>
          <a:xfrm>
            <a:off x="6599168" y="385305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D8E388A7-795F-3E4B-8C8D-E05B71AC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52" y="4429120"/>
            <a:ext cx="648072" cy="54114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E749D48-D690-5E44-B247-689C0007724A}"/>
              </a:ext>
            </a:extLst>
          </p:cNvPr>
          <p:cNvSpPr txBox="1"/>
          <p:nvPr/>
        </p:nvSpPr>
        <p:spPr>
          <a:xfrm>
            <a:off x="6599168" y="457313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68D4A735-9FFC-FE42-B6CA-9EA2268E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52" y="5149200"/>
            <a:ext cx="648072" cy="54114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F7F5713-B122-C746-ABCC-14DD8CBCE072}"/>
              </a:ext>
            </a:extLst>
          </p:cNvPr>
          <p:cNvSpPr txBox="1"/>
          <p:nvPr/>
        </p:nvSpPr>
        <p:spPr>
          <a:xfrm>
            <a:off x="6599168" y="529321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60D70B9-78EB-344A-82F6-2DA1B901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52" y="5941288"/>
            <a:ext cx="492855" cy="576064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DA180C5-6C8E-5C4C-BCD6-A1197337D107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5663064" y="397961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9258C90B-988B-6847-8936-47D362B9027B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5663064" y="397961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4051C062-AAAA-0D4C-B032-DC49534159CD}"/>
              </a:ext>
            </a:extLst>
          </p:cNvPr>
          <p:cNvCxnSpPr>
            <a:stCxn id="33" idx="3"/>
            <a:endCxn id="41" idx="1"/>
          </p:cNvCxnSpPr>
          <p:nvPr/>
        </p:nvCxnSpPr>
        <p:spPr>
          <a:xfrm>
            <a:off x="5663064" y="397961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1F44015F-3CD8-2C45-A6AF-9D65C12C31F3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5663064" y="397961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>
            <a:extLst>
              <a:ext uri="{FF2B5EF4-FFF2-40B4-BE49-F238E27FC236}">
                <a16:creationId xmlns:a16="http://schemas.microsoft.com/office/drawing/2014/main" id="{7D9B1428-6A86-1D42-8F54-D775114B8592}"/>
              </a:ext>
            </a:extLst>
          </p:cNvPr>
          <p:cNvSpPr/>
          <p:nvPr/>
        </p:nvSpPr>
        <p:spPr>
          <a:xfrm>
            <a:off x="4222904" y="378104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9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7C574A4-D5D8-A24B-953D-B2C99AF85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プログラムにおける再帰呼び出しとは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5BAFEF-CF1A-0F43-B2E8-A6787001013A}"/>
              </a:ext>
            </a:extLst>
          </p:cNvPr>
          <p:cNvSpPr txBox="1"/>
          <p:nvPr/>
        </p:nvSpPr>
        <p:spPr>
          <a:xfrm>
            <a:off x="863600" y="14224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ある関数が、自分自身を呼び出すこと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A511D8-E4E6-DF4D-9173-2DF614EF03FF}"/>
              </a:ext>
            </a:extLst>
          </p:cNvPr>
          <p:cNvSpPr/>
          <p:nvPr/>
        </p:nvSpPr>
        <p:spPr>
          <a:xfrm>
            <a:off x="2580640" y="2564676"/>
            <a:ext cx="301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" altLang="ja-JP" sz="32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" altLang="ja-JP" sz="32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</a:t>
            </a:r>
            <a:r>
              <a:rPr lang="en" altLang="ja-JP" sz="320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" altLang="ja-JP" sz="3200">
                <a:solidFill>
                  <a:srgbClr val="000000"/>
                </a:solidFill>
                <a:latin typeface="Courier New" panose="02070309020205020404" pitchFamily="49" charset="0"/>
              </a:rPr>
              <a:t>    func()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51FDD5-15C5-FA4B-A33D-10661688F046}"/>
              </a:ext>
            </a:extLst>
          </p:cNvPr>
          <p:cNvSpPr txBox="1"/>
          <p:nvPr/>
        </p:nvSpPr>
        <p:spPr>
          <a:xfrm>
            <a:off x="477520" y="3789680"/>
            <a:ext cx="840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上記のプログラムは、</a:t>
            </a:r>
            <a:r>
              <a:rPr kumimoji="1" lang="en-US" altLang="ja-JP" sz="2800"/>
              <a:t>func</a:t>
            </a:r>
            <a:r>
              <a:rPr kumimoji="1" lang="ja-JP" altLang="en-US" sz="2800"/>
              <a:t>が</a:t>
            </a:r>
            <a:r>
              <a:rPr kumimoji="1" lang="en-US" altLang="ja-JP" sz="2800"/>
              <a:t>func</a:t>
            </a:r>
            <a:r>
              <a:rPr kumimoji="1" lang="ja-JP" altLang="en-US" sz="2800"/>
              <a:t>を呼び、呼び出された</a:t>
            </a:r>
            <a:r>
              <a:rPr kumimoji="1" lang="en-US" altLang="ja-JP" sz="2800"/>
              <a:t>func</a:t>
            </a:r>
            <a:r>
              <a:rPr kumimoji="1" lang="ja-JP" altLang="en-US" sz="2800"/>
              <a:t>がまた</a:t>
            </a:r>
            <a:r>
              <a:rPr kumimoji="1" lang="en-US" altLang="ja-JP" sz="2800"/>
              <a:t>func</a:t>
            </a:r>
            <a:r>
              <a:rPr kumimoji="1" lang="ja-JP" altLang="en-US" sz="2800"/>
              <a:t>を呼び</a:t>
            </a:r>
            <a:r>
              <a:rPr kumimoji="1" lang="en-US" altLang="ja-JP" sz="2800"/>
              <a:t>…</a:t>
            </a:r>
            <a:r>
              <a:rPr lang="ja-JP" altLang="en-US" sz="2800"/>
              <a:t>と、実行が終わらない</a:t>
            </a:r>
            <a:endParaRPr kumimoji="1" lang="ja-JP" altLang="en-US" sz="2800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29F71A25-E2C7-6945-A0B0-42B760A2AF49}"/>
              </a:ext>
            </a:extLst>
          </p:cNvPr>
          <p:cNvSpPr/>
          <p:nvPr/>
        </p:nvSpPr>
        <p:spPr>
          <a:xfrm>
            <a:off x="859944" y="524408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DE7A5B-15C5-5849-95EC-2727EBE72BCD}"/>
              </a:ext>
            </a:extLst>
          </p:cNvPr>
          <p:cNvSpPr txBox="1"/>
          <p:nvPr/>
        </p:nvSpPr>
        <p:spPr>
          <a:xfrm>
            <a:off x="1483360" y="515112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再帰呼び出しには、必ず</a:t>
            </a:r>
            <a:r>
              <a:rPr kumimoji="1" lang="ja-JP" altLang="en-US" sz="2800">
                <a:solidFill>
                  <a:srgbClr val="FF0000"/>
                </a:solidFill>
              </a:rPr>
              <a:t>終了条件</a:t>
            </a:r>
            <a:r>
              <a:rPr kumimoji="1" lang="ja-JP" altLang="en-US" sz="2800"/>
              <a:t>が必要</a:t>
            </a:r>
          </a:p>
        </p:txBody>
      </p:sp>
    </p:spTree>
    <p:extLst>
      <p:ext uri="{BB962C8B-B14F-4D97-AF65-F5344CB8AC3E}">
        <p14:creationId xmlns:p14="http://schemas.microsoft.com/office/powerpoint/2010/main" val="417151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7EA291-D8B2-0A41-B2A2-E0B7E95B1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8065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4002</TotalTime>
  <Words>323</Words>
  <Application>Microsoft Macintosh PowerPoint</Application>
  <PresentationFormat>画面に合わせる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HGｺﾞｼｯｸE</vt:lpstr>
      <vt:lpstr>游ゴシック</vt:lpstr>
      <vt:lpstr>Arial</vt:lpstr>
      <vt:lpstr>Courier New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848</cp:revision>
  <dcterms:created xsi:type="dcterms:W3CDTF">2019-01-02T05:23:01Z</dcterms:created>
  <dcterms:modified xsi:type="dcterms:W3CDTF">2019-11-06T10:37:30Z</dcterms:modified>
</cp:coreProperties>
</file>