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条件分岐と繰り返し処理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2019/10/01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BB51255-A827-5044-B912-48A6B5B50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変数の作成と上書き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A7B41E-9CAB-434C-958D-6BB36042E085}"/>
              </a:ext>
            </a:extLst>
          </p:cNvPr>
          <p:cNvSpPr/>
          <p:nvPr/>
        </p:nvSpPr>
        <p:spPr>
          <a:xfrm>
            <a:off x="1475656" y="350100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74830-AF43-184F-84D1-4277E48E4E56}"/>
              </a:ext>
            </a:extLst>
          </p:cNvPr>
          <p:cNvSpPr/>
          <p:nvPr/>
        </p:nvSpPr>
        <p:spPr>
          <a:xfrm>
            <a:off x="1475656" y="38610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DC0C9E-A0D8-BA4D-B52B-113B7B517CB5}"/>
              </a:ext>
            </a:extLst>
          </p:cNvPr>
          <p:cNvSpPr/>
          <p:nvPr/>
        </p:nvSpPr>
        <p:spPr>
          <a:xfrm>
            <a:off x="1475656" y="42210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D00F6C-32BB-004F-8ACC-8E08099662A3}"/>
              </a:ext>
            </a:extLst>
          </p:cNvPr>
          <p:cNvSpPr txBox="1"/>
          <p:nvPr/>
        </p:nvSpPr>
        <p:spPr>
          <a:xfrm>
            <a:off x="2915816" y="35010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4B6CEB-CC94-544E-8656-379F49DD2F7A}"/>
              </a:ext>
            </a:extLst>
          </p:cNvPr>
          <p:cNvSpPr txBox="1"/>
          <p:nvPr/>
        </p:nvSpPr>
        <p:spPr>
          <a:xfrm>
            <a:off x="2915816" y="38610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7DAFB-FE61-AA41-8765-7CF1F056011A}"/>
              </a:ext>
            </a:extLst>
          </p:cNvPr>
          <p:cNvSpPr txBox="1"/>
          <p:nvPr/>
        </p:nvSpPr>
        <p:spPr>
          <a:xfrm>
            <a:off x="2915816" y="42210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3526F32-32C1-3E44-9EEC-72125AB76EE2}"/>
              </a:ext>
            </a:extLst>
          </p:cNvPr>
          <p:cNvSpPr/>
          <p:nvPr/>
        </p:nvSpPr>
        <p:spPr>
          <a:xfrm>
            <a:off x="323528" y="3537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31249E6E-1310-534E-98A3-31A05B749434}"/>
              </a:ext>
            </a:extLst>
          </p:cNvPr>
          <p:cNvSpPr/>
          <p:nvPr/>
        </p:nvSpPr>
        <p:spPr>
          <a:xfrm>
            <a:off x="323528" y="38970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9BFEC2-43A2-7247-A025-603D5076A3F9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187624" y="3681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600440B-89C3-7440-8351-459E766CFF19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>
            <a:off x="1187624" y="40410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308AB9-3CC6-4740-BD71-D8A0897AB50A}"/>
              </a:ext>
            </a:extLst>
          </p:cNvPr>
          <p:cNvSpPr/>
          <p:nvPr/>
        </p:nvSpPr>
        <p:spPr>
          <a:xfrm>
            <a:off x="971600" y="270892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6965F5-EE29-E542-BF04-F4CF66DFB582}"/>
              </a:ext>
            </a:extLst>
          </p:cNvPr>
          <p:cNvSpPr/>
          <p:nvPr/>
        </p:nvSpPr>
        <p:spPr>
          <a:xfrm>
            <a:off x="5508104" y="191683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FE1061-21DF-2644-ACB3-C578EDCCF7C5}"/>
              </a:ext>
            </a:extLst>
          </p:cNvPr>
          <p:cNvSpPr/>
          <p:nvPr/>
        </p:nvSpPr>
        <p:spPr>
          <a:xfrm>
            <a:off x="550810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04685E-9C9B-9644-AECE-5FE55D8D0204}"/>
              </a:ext>
            </a:extLst>
          </p:cNvPr>
          <p:cNvSpPr/>
          <p:nvPr/>
        </p:nvSpPr>
        <p:spPr>
          <a:xfrm>
            <a:off x="550810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034F9E-5971-6F40-B666-8B8FB218219B}"/>
              </a:ext>
            </a:extLst>
          </p:cNvPr>
          <p:cNvSpPr/>
          <p:nvPr/>
        </p:nvSpPr>
        <p:spPr>
          <a:xfrm>
            <a:off x="550810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D4136-07FD-9744-8EBC-48749F01C3CA}"/>
              </a:ext>
            </a:extLst>
          </p:cNvPr>
          <p:cNvSpPr txBox="1"/>
          <p:nvPr/>
        </p:nvSpPr>
        <p:spPr>
          <a:xfrm>
            <a:off x="6948264" y="26369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27F198-145B-B04C-8D99-86A3554E701E}"/>
              </a:ext>
            </a:extLst>
          </p:cNvPr>
          <p:cNvSpPr txBox="1"/>
          <p:nvPr/>
        </p:nvSpPr>
        <p:spPr>
          <a:xfrm>
            <a:off x="6948264" y="29969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86CAF-1B34-6B47-90EE-A64D194F8FC5}"/>
              </a:ext>
            </a:extLst>
          </p:cNvPr>
          <p:cNvSpPr txBox="1"/>
          <p:nvPr/>
        </p:nvSpPr>
        <p:spPr>
          <a:xfrm>
            <a:off x="6948264" y="33569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1" name="1 つの角を切り取った四角形 20">
            <a:extLst>
              <a:ext uri="{FF2B5EF4-FFF2-40B4-BE49-F238E27FC236}">
                <a16:creationId xmlns:a16="http://schemas.microsoft.com/office/drawing/2014/main" id="{F3EB40D8-6CA6-064E-97DE-F5CA1FA7D28C}"/>
              </a:ext>
            </a:extLst>
          </p:cNvPr>
          <p:cNvSpPr/>
          <p:nvPr/>
        </p:nvSpPr>
        <p:spPr>
          <a:xfrm>
            <a:off x="435597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CF34945D-4B94-804B-8639-40C7D346C9E0}"/>
              </a:ext>
            </a:extLst>
          </p:cNvPr>
          <p:cNvSpPr/>
          <p:nvPr/>
        </p:nvSpPr>
        <p:spPr>
          <a:xfrm>
            <a:off x="435597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D41E1F-754B-C14D-B817-0DEA2C230FFA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>
            <a:off x="522007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EE1D8B2-2998-6349-8B40-4F6AD2F02E7B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>
            <a:off x="522007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1CEE745-AA1E-EE4E-A9DF-6D8B291FCBBC}"/>
              </a:ext>
            </a:extLst>
          </p:cNvPr>
          <p:cNvSpPr/>
          <p:nvPr/>
        </p:nvSpPr>
        <p:spPr>
          <a:xfrm>
            <a:off x="5508104" y="400506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CC1121-5EB5-8C41-AA15-AB158CD0A7AC}"/>
              </a:ext>
            </a:extLst>
          </p:cNvPr>
          <p:cNvSpPr/>
          <p:nvPr/>
        </p:nvSpPr>
        <p:spPr>
          <a:xfrm>
            <a:off x="5508104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F84ADC1-8096-2346-9DCD-5250792EB9C5}"/>
              </a:ext>
            </a:extLst>
          </p:cNvPr>
          <p:cNvSpPr/>
          <p:nvPr/>
        </p:nvSpPr>
        <p:spPr>
          <a:xfrm>
            <a:off x="5508104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1E215E1-90D5-C544-BC8B-7E7C8C9ED5CF}"/>
              </a:ext>
            </a:extLst>
          </p:cNvPr>
          <p:cNvSpPr/>
          <p:nvPr/>
        </p:nvSpPr>
        <p:spPr>
          <a:xfrm>
            <a:off x="5508104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123286-F587-504A-AAC8-4D203A6690A6}"/>
              </a:ext>
            </a:extLst>
          </p:cNvPr>
          <p:cNvSpPr txBox="1"/>
          <p:nvPr/>
        </p:nvSpPr>
        <p:spPr>
          <a:xfrm>
            <a:off x="6948264" y="47251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08E350-F16F-9E4C-B138-EEA1EC82B66E}"/>
              </a:ext>
            </a:extLst>
          </p:cNvPr>
          <p:cNvSpPr txBox="1"/>
          <p:nvPr/>
        </p:nvSpPr>
        <p:spPr>
          <a:xfrm>
            <a:off x="6948264" y="50851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51E128-3484-4843-B77F-827341227B4F}"/>
              </a:ext>
            </a:extLst>
          </p:cNvPr>
          <p:cNvSpPr txBox="1"/>
          <p:nvPr/>
        </p:nvSpPr>
        <p:spPr>
          <a:xfrm>
            <a:off x="6948264" y="544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AEAD72D3-1F54-3647-A37F-B180B0FB1B24}"/>
              </a:ext>
            </a:extLst>
          </p:cNvPr>
          <p:cNvSpPr/>
          <p:nvPr/>
        </p:nvSpPr>
        <p:spPr>
          <a:xfrm>
            <a:off x="4355976" y="476114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F791C37B-2378-6C48-B56A-97B6E50A1C97}"/>
              </a:ext>
            </a:extLst>
          </p:cNvPr>
          <p:cNvSpPr/>
          <p:nvPr/>
        </p:nvSpPr>
        <p:spPr>
          <a:xfrm>
            <a:off x="4355976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45293F9-CF7C-4943-8042-DE457D36932C}"/>
              </a:ext>
            </a:extLst>
          </p:cNvPr>
          <p:cNvCxnSpPr>
            <a:stCxn id="32" idx="0"/>
            <a:endCxn id="26" idx="1"/>
          </p:cNvCxnSpPr>
          <p:nvPr/>
        </p:nvCxnSpPr>
        <p:spPr>
          <a:xfrm>
            <a:off x="5220072" y="490516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C37A59-5993-064A-9478-8662413D5F6C}"/>
              </a:ext>
            </a:extLst>
          </p:cNvPr>
          <p:cNvCxnSpPr>
            <a:cxnSpLocks/>
            <a:stCxn id="33" idx="0"/>
            <a:endCxn id="27" idx="1"/>
          </p:cNvCxnSpPr>
          <p:nvPr/>
        </p:nvCxnSpPr>
        <p:spPr>
          <a:xfrm>
            <a:off x="5220072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 つの角を切り取った四角形 35">
            <a:extLst>
              <a:ext uri="{FF2B5EF4-FFF2-40B4-BE49-F238E27FC236}">
                <a16:creationId xmlns:a16="http://schemas.microsoft.com/office/drawing/2014/main" id="{25435DA5-EDF3-144A-A645-9866E610F358}"/>
              </a:ext>
            </a:extLst>
          </p:cNvPr>
          <p:cNvSpPr/>
          <p:nvPr/>
        </p:nvSpPr>
        <p:spPr>
          <a:xfrm>
            <a:off x="4355976" y="342900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2C724A5-6059-2B44-8E88-B4DA117FEE7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220072" y="357301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>
            <a:extLst>
              <a:ext uri="{FF2B5EF4-FFF2-40B4-BE49-F238E27FC236}">
                <a16:creationId xmlns:a16="http://schemas.microsoft.com/office/drawing/2014/main" id="{C75EB756-A4BB-1746-87FB-BB10879C7BBE}"/>
              </a:ext>
            </a:extLst>
          </p:cNvPr>
          <p:cNvSpPr/>
          <p:nvPr/>
        </p:nvSpPr>
        <p:spPr>
          <a:xfrm rot="20700000">
            <a:off x="3739044" y="311064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3173AD1B-36AF-EE42-AAF4-3C78C4055C5D}"/>
              </a:ext>
            </a:extLst>
          </p:cNvPr>
          <p:cNvSpPr/>
          <p:nvPr/>
        </p:nvSpPr>
        <p:spPr>
          <a:xfrm rot="1800000">
            <a:off x="3683787" y="443581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1DFFAE-31E4-0B4E-BC80-261CDAE01B2C}"/>
              </a:ext>
            </a:extLst>
          </p:cNvPr>
          <p:cNvSpPr txBox="1"/>
          <p:nvPr/>
        </p:nvSpPr>
        <p:spPr>
          <a:xfrm>
            <a:off x="3563888" y="126876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変数がなければ新しく作成される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35219F4-BC34-714A-A961-65A1727D0C41}"/>
              </a:ext>
            </a:extLst>
          </p:cNvPr>
          <p:cNvSpPr txBox="1"/>
          <p:nvPr/>
        </p:nvSpPr>
        <p:spPr>
          <a:xfrm>
            <a:off x="3851920" y="609329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変数が既にあれば上書きされる</a:t>
            </a:r>
          </a:p>
        </p:txBody>
      </p:sp>
    </p:spTree>
    <p:extLst>
      <p:ext uri="{BB962C8B-B14F-4D97-AF65-F5344CB8AC3E}">
        <p14:creationId xmlns:p14="http://schemas.microsoft.com/office/powerpoint/2010/main" val="31297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3B0C0-BB4C-2149-A545-B23C68631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A755ED-FE4E-534E-BEF4-D1F08EC80EE9}"/>
              </a:ext>
            </a:extLst>
          </p:cNvPr>
          <p:cNvSpPr/>
          <p:nvPr/>
        </p:nvSpPr>
        <p:spPr>
          <a:xfrm>
            <a:off x="611560" y="50131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E4C3566-98B5-DE46-8B4A-8BEC40837D87}"/>
              </a:ext>
            </a:extLst>
          </p:cNvPr>
          <p:cNvSpPr/>
          <p:nvPr/>
        </p:nvSpPr>
        <p:spPr>
          <a:xfrm>
            <a:off x="611560" y="53732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095A1E-59ED-ED4D-B03B-3DFBDDCD9D58}"/>
              </a:ext>
            </a:extLst>
          </p:cNvPr>
          <p:cNvSpPr/>
          <p:nvPr/>
        </p:nvSpPr>
        <p:spPr>
          <a:xfrm>
            <a:off x="611560" y="57332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B7A3F4-B1B6-2641-9147-6A4673DE118C}"/>
              </a:ext>
            </a:extLst>
          </p:cNvPr>
          <p:cNvSpPr/>
          <p:nvPr/>
        </p:nvSpPr>
        <p:spPr>
          <a:xfrm>
            <a:off x="611560" y="60932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61A5D5-423B-1747-A585-9861FE6D31C7}"/>
              </a:ext>
            </a:extLst>
          </p:cNvPr>
          <p:cNvSpPr/>
          <p:nvPr/>
        </p:nvSpPr>
        <p:spPr>
          <a:xfrm>
            <a:off x="61156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DBFB5A-16EF-A247-911D-9EDC59836B25}"/>
              </a:ext>
            </a:extLst>
          </p:cNvPr>
          <p:cNvSpPr/>
          <p:nvPr/>
        </p:nvSpPr>
        <p:spPr>
          <a:xfrm>
            <a:off x="611560" y="3933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47E82D7-21AD-9843-945D-B74989B04E72}"/>
              </a:ext>
            </a:extLst>
          </p:cNvPr>
          <p:cNvSpPr/>
          <p:nvPr/>
        </p:nvSpPr>
        <p:spPr>
          <a:xfrm>
            <a:off x="611560" y="42930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D74F6D4-C0C1-244B-A9B0-AB28488428F0}"/>
              </a:ext>
            </a:extLst>
          </p:cNvPr>
          <p:cNvSpPr/>
          <p:nvPr/>
        </p:nvSpPr>
        <p:spPr>
          <a:xfrm>
            <a:off x="611560" y="46531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0D33F69-6F53-C849-93B1-679A2BC71DAC}"/>
              </a:ext>
            </a:extLst>
          </p:cNvPr>
          <p:cNvSpPr/>
          <p:nvPr/>
        </p:nvSpPr>
        <p:spPr>
          <a:xfrm>
            <a:off x="61156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688D38-A8C5-5443-9C62-6DFE3270818D}"/>
              </a:ext>
            </a:extLst>
          </p:cNvPr>
          <p:cNvSpPr/>
          <p:nvPr/>
        </p:nvSpPr>
        <p:spPr>
          <a:xfrm>
            <a:off x="61156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EF3AFE3-7011-5D42-A3A4-19835150F1FB}"/>
              </a:ext>
            </a:extLst>
          </p:cNvPr>
          <p:cNvSpPr/>
          <p:nvPr/>
        </p:nvSpPr>
        <p:spPr>
          <a:xfrm>
            <a:off x="61156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FD2A59-B549-B748-AD91-8A8491A1FFA4}"/>
              </a:ext>
            </a:extLst>
          </p:cNvPr>
          <p:cNvSpPr/>
          <p:nvPr/>
        </p:nvSpPr>
        <p:spPr>
          <a:xfrm>
            <a:off x="61156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76E169-29E9-4643-B00D-EC313DE6BFBA}"/>
              </a:ext>
            </a:extLst>
          </p:cNvPr>
          <p:cNvSpPr txBox="1"/>
          <p:nvPr/>
        </p:nvSpPr>
        <p:spPr>
          <a:xfrm>
            <a:off x="683568" y="15567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43FDE72-0258-4B41-8D2B-F59F54A4AB72}"/>
              </a:ext>
            </a:extLst>
          </p:cNvPr>
          <p:cNvSpPr txBox="1"/>
          <p:nvPr/>
        </p:nvSpPr>
        <p:spPr>
          <a:xfrm>
            <a:off x="2771800" y="112474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メモリに保存できるのは整数のみ</a:t>
            </a:r>
            <a:endParaRPr kumimoji="1" lang="ja-JP" altLang="en-US" sz="280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3A60F7C2-908F-4A4C-A588-0CB9134B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2816"/>
            <a:ext cx="1986428" cy="172819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538EBB-C864-634E-8FF2-E086FD8C0FA6}"/>
              </a:ext>
            </a:extLst>
          </p:cNvPr>
          <p:cNvSpPr txBox="1"/>
          <p:nvPr/>
        </p:nvSpPr>
        <p:spPr>
          <a:xfrm>
            <a:off x="2699792" y="357301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浮動小数点数や文字列も</a:t>
            </a:r>
            <a:r>
              <a:rPr kumimoji="1" lang="ja-JP" altLang="en-US" sz="2800"/>
              <a:t>使いたい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1A001417-D427-764A-81B4-835914F90634}"/>
              </a:ext>
            </a:extLst>
          </p:cNvPr>
          <p:cNvSpPr/>
          <p:nvPr/>
        </p:nvSpPr>
        <p:spPr>
          <a:xfrm rot="5400000">
            <a:off x="5088761" y="4280391"/>
            <a:ext cx="466759" cy="4921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8944D0-6BC9-0145-ABD3-4CCE269493FF}"/>
              </a:ext>
            </a:extLst>
          </p:cNvPr>
          <p:cNvSpPr txBox="1"/>
          <p:nvPr/>
        </p:nvSpPr>
        <p:spPr>
          <a:xfrm>
            <a:off x="4211960" y="49411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変数の型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42831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7A19E-818A-384E-A1E6-34B6E77EA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型とは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6BEEE2-9DDB-0749-85D6-12E469442AAD}"/>
              </a:ext>
            </a:extLst>
          </p:cNvPr>
          <p:cNvSpPr txBox="1"/>
          <p:nvPr/>
        </p:nvSpPr>
        <p:spPr>
          <a:xfrm>
            <a:off x="2051720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データを解釈する「約束」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B26985-167C-DC4C-AD9B-D7D19C1AE1F4}"/>
              </a:ext>
            </a:extLst>
          </p:cNvPr>
          <p:cNvSpPr/>
          <p:nvPr/>
        </p:nvSpPr>
        <p:spPr>
          <a:xfrm>
            <a:off x="1259632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DE4AED-D0E1-E54E-88D9-ED12E5CEB786}"/>
              </a:ext>
            </a:extLst>
          </p:cNvPr>
          <p:cNvSpPr/>
          <p:nvPr/>
        </p:nvSpPr>
        <p:spPr>
          <a:xfrm>
            <a:off x="1259632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EC4092-34E5-B847-A37F-CB0F4D2F9975}"/>
              </a:ext>
            </a:extLst>
          </p:cNvPr>
          <p:cNvSpPr/>
          <p:nvPr/>
        </p:nvSpPr>
        <p:spPr>
          <a:xfrm>
            <a:off x="1259632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7C9F64-A1A7-A148-B8D0-C16271725088}"/>
              </a:ext>
            </a:extLst>
          </p:cNvPr>
          <p:cNvSpPr/>
          <p:nvPr/>
        </p:nvSpPr>
        <p:spPr>
          <a:xfrm>
            <a:off x="1259632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968D23-CFB3-2643-8DEB-EBEAC61B94F2}"/>
              </a:ext>
            </a:extLst>
          </p:cNvPr>
          <p:cNvSpPr/>
          <p:nvPr/>
        </p:nvSpPr>
        <p:spPr>
          <a:xfrm>
            <a:off x="1259632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88805E-1721-4340-B040-FF2B352EFCDD}"/>
              </a:ext>
            </a:extLst>
          </p:cNvPr>
          <p:cNvSpPr/>
          <p:nvPr/>
        </p:nvSpPr>
        <p:spPr>
          <a:xfrm>
            <a:off x="1259632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F0C9F3-96F4-3946-B8DF-4B0CB9B7AD31}"/>
              </a:ext>
            </a:extLst>
          </p:cNvPr>
          <p:cNvSpPr/>
          <p:nvPr/>
        </p:nvSpPr>
        <p:spPr>
          <a:xfrm>
            <a:off x="1259632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B81BE2-AADB-894A-8F05-23D1907A4A3C}"/>
              </a:ext>
            </a:extLst>
          </p:cNvPr>
          <p:cNvSpPr/>
          <p:nvPr/>
        </p:nvSpPr>
        <p:spPr>
          <a:xfrm>
            <a:off x="1259632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BAE2D0-D490-6D42-B883-ABAAC60B2F14}"/>
              </a:ext>
            </a:extLst>
          </p:cNvPr>
          <p:cNvSpPr/>
          <p:nvPr/>
        </p:nvSpPr>
        <p:spPr>
          <a:xfrm>
            <a:off x="1259632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AF4E14-EC19-1B4E-B339-8811F464D1C9}"/>
              </a:ext>
            </a:extLst>
          </p:cNvPr>
          <p:cNvSpPr/>
          <p:nvPr/>
        </p:nvSpPr>
        <p:spPr>
          <a:xfrm>
            <a:off x="1259632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F3328D-F55D-4B41-8CDC-23BB8876DAFC}"/>
              </a:ext>
            </a:extLst>
          </p:cNvPr>
          <p:cNvSpPr/>
          <p:nvPr/>
        </p:nvSpPr>
        <p:spPr>
          <a:xfrm>
            <a:off x="1259632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60E1F32-4B41-C84C-B9D0-5F85F9198FDF}"/>
              </a:ext>
            </a:extLst>
          </p:cNvPr>
          <p:cNvSpPr/>
          <p:nvPr/>
        </p:nvSpPr>
        <p:spPr>
          <a:xfrm>
            <a:off x="1259632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28EFE8-B9CC-3D4B-A118-5017551E952F}"/>
              </a:ext>
            </a:extLst>
          </p:cNvPr>
          <p:cNvSpPr txBox="1"/>
          <p:nvPr/>
        </p:nvSpPr>
        <p:spPr>
          <a:xfrm>
            <a:off x="1331640" y="17008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07A26C5-F2CB-EF43-A9B0-0DD37E1C8F01}"/>
              </a:ext>
            </a:extLst>
          </p:cNvPr>
          <p:cNvSpPr/>
          <p:nvPr/>
        </p:nvSpPr>
        <p:spPr>
          <a:xfrm>
            <a:off x="3275856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20B3A8-661B-AE49-83B4-07B62B1F8867}"/>
              </a:ext>
            </a:extLst>
          </p:cNvPr>
          <p:cNvSpPr/>
          <p:nvPr/>
        </p:nvSpPr>
        <p:spPr>
          <a:xfrm>
            <a:off x="3275856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C1949-A820-9D42-868A-A4B62EF0B08D}"/>
              </a:ext>
            </a:extLst>
          </p:cNvPr>
          <p:cNvSpPr/>
          <p:nvPr/>
        </p:nvSpPr>
        <p:spPr>
          <a:xfrm>
            <a:off x="3275856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97C19-E3C5-B643-A7E1-B87A8C7D4F98}"/>
              </a:ext>
            </a:extLst>
          </p:cNvPr>
          <p:cNvSpPr/>
          <p:nvPr/>
        </p:nvSpPr>
        <p:spPr>
          <a:xfrm>
            <a:off x="3275856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6437519-7EA9-1445-AAE3-4E955A2B1159}"/>
              </a:ext>
            </a:extLst>
          </p:cNvPr>
          <p:cNvSpPr/>
          <p:nvPr/>
        </p:nvSpPr>
        <p:spPr>
          <a:xfrm>
            <a:off x="3275856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9C19E1-6A2E-5249-A3C6-E64ED7657144}"/>
              </a:ext>
            </a:extLst>
          </p:cNvPr>
          <p:cNvSpPr/>
          <p:nvPr/>
        </p:nvSpPr>
        <p:spPr>
          <a:xfrm>
            <a:off x="3275856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AD9FD1E-E4CF-B446-B011-BD161DA93C15}"/>
              </a:ext>
            </a:extLst>
          </p:cNvPr>
          <p:cNvSpPr/>
          <p:nvPr/>
        </p:nvSpPr>
        <p:spPr>
          <a:xfrm>
            <a:off x="3275856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B0287E8-DAB9-434D-9014-E7AF337B7041}"/>
              </a:ext>
            </a:extLst>
          </p:cNvPr>
          <p:cNvSpPr/>
          <p:nvPr/>
        </p:nvSpPr>
        <p:spPr>
          <a:xfrm>
            <a:off x="3275856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CCFE77BE-BD4C-9244-8F7C-6D93975D0425}"/>
              </a:ext>
            </a:extLst>
          </p:cNvPr>
          <p:cNvSpPr/>
          <p:nvPr/>
        </p:nvSpPr>
        <p:spPr>
          <a:xfrm>
            <a:off x="4860032" y="2348880"/>
            <a:ext cx="288032" cy="273630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79E84A-7B11-924B-BBEA-252F99732539}"/>
              </a:ext>
            </a:extLst>
          </p:cNvPr>
          <p:cNvCxnSpPr>
            <a:cxnSpLocks/>
          </p:cNvCxnSpPr>
          <p:nvPr/>
        </p:nvCxnSpPr>
        <p:spPr>
          <a:xfrm>
            <a:off x="2267744" y="2276872"/>
            <a:ext cx="165618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A67462-E491-3547-9366-86A4ACF4CEAD}"/>
              </a:ext>
            </a:extLst>
          </p:cNvPr>
          <p:cNvCxnSpPr>
            <a:cxnSpLocks/>
          </p:cNvCxnSpPr>
          <p:nvPr/>
        </p:nvCxnSpPr>
        <p:spPr>
          <a:xfrm>
            <a:off x="2267744" y="515719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4C37F7-54A1-5A4F-AC0C-BC4E8374FF92}"/>
              </a:ext>
            </a:extLst>
          </p:cNvPr>
          <p:cNvSpPr txBox="1"/>
          <p:nvPr/>
        </p:nvSpPr>
        <p:spPr>
          <a:xfrm>
            <a:off x="5292080" y="3573016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float</a:t>
            </a:r>
            <a:r>
              <a:rPr kumimoji="1" lang="ja-JP" altLang="en-US"/>
              <a:t>型</a:t>
            </a:r>
          </a:p>
        </p:txBody>
      </p:sp>
      <p:sp>
        <p:nvSpPr>
          <p:cNvPr id="47" name="1 つの角を切り取った四角形 46">
            <a:extLst>
              <a:ext uri="{FF2B5EF4-FFF2-40B4-BE49-F238E27FC236}">
                <a16:creationId xmlns:a16="http://schemas.microsoft.com/office/drawing/2014/main" id="{302B90F0-FBF6-9A44-9CC5-C3C784864B18}"/>
              </a:ext>
            </a:extLst>
          </p:cNvPr>
          <p:cNvSpPr/>
          <p:nvPr/>
        </p:nvSpPr>
        <p:spPr>
          <a:xfrm>
            <a:off x="107504" y="23488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868B206-764D-AD45-9A1F-8BF5EC00C547}"/>
              </a:ext>
            </a:extLst>
          </p:cNvPr>
          <p:cNvCxnSpPr>
            <a:stCxn id="47" idx="0"/>
          </p:cNvCxnSpPr>
          <p:nvPr/>
        </p:nvCxnSpPr>
        <p:spPr>
          <a:xfrm>
            <a:off x="971600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FAA204C-59FD-5040-A73B-D29CCF85E204}"/>
              </a:ext>
            </a:extLst>
          </p:cNvPr>
          <p:cNvSpPr/>
          <p:nvPr/>
        </p:nvSpPr>
        <p:spPr>
          <a:xfrm>
            <a:off x="5364088" y="2996952"/>
            <a:ext cx="148630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2BEBC70-340C-F749-A113-3EC3632C4CC8}"/>
              </a:ext>
            </a:extLst>
          </p:cNvPr>
          <p:cNvSpPr/>
          <p:nvPr/>
        </p:nvSpPr>
        <p:spPr>
          <a:xfrm>
            <a:off x="5076056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E405C3-0F7C-B748-BF8F-B05908A28699}"/>
              </a:ext>
            </a:extLst>
          </p:cNvPr>
          <p:cNvSpPr/>
          <p:nvPr/>
        </p:nvSpPr>
        <p:spPr>
          <a:xfrm>
            <a:off x="5076056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6AC5681-153C-234E-8B46-163ED1723A58}"/>
              </a:ext>
            </a:extLst>
          </p:cNvPr>
          <p:cNvSpPr/>
          <p:nvPr/>
        </p:nvSpPr>
        <p:spPr>
          <a:xfrm>
            <a:off x="5076056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F91ACAA-95C3-C543-A1D0-EF2F41CEC980}"/>
              </a:ext>
            </a:extLst>
          </p:cNvPr>
          <p:cNvSpPr/>
          <p:nvPr/>
        </p:nvSpPr>
        <p:spPr>
          <a:xfrm>
            <a:off x="5076056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B7C9067-7647-EB42-9649-66D28F9D0DE9}"/>
              </a:ext>
            </a:extLst>
          </p:cNvPr>
          <p:cNvCxnSpPr>
            <a:cxnSpLocks/>
          </p:cNvCxnSpPr>
          <p:nvPr/>
        </p:nvCxnSpPr>
        <p:spPr>
          <a:xfrm>
            <a:off x="2339752" y="659735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 つの角を切り取った四角形 56">
            <a:extLst>
              <a:ext uri="{FF2B5EF4-FFF2-40B4-BE49-F238E27FC236}">
                <a16:creationId xmlns:a16="http://schemas.microsoft.com/office/drawing/2014/main" id="{9FD905F9-E950-DC48-BEFA-7D9DF24CBCCB}"/>
              </a:ext>
            </a:extLst>
          </p:cNvPr>
          <p:cNvSpPr/>
          <p:nvPr/>
        </p:nvSpPr>
        <p:spPr>
          <a:xfrm>
            <a:off x="107504" y="51571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2D3993-3D51-6443-8B2F-411ABDE2881C}"/>
              </a:ext>
            </a:extLst>
          </p:cNvPr>
          <p:cNvCxnSpPr>
            <a:stCxn id="57" idx="0"/>
          </p:cNvCxnSpPr>
          <p:nvPr/>
        </p:nvCxnSpPr>
        <p:spPr>
          <a:xfrm>
            <a:off x="971600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1AE4641-AE23-9246-8CFF-50C96F4F21C1}"/>
              </a:ext>
            </a:extLst>
          </p:cNvPr>
          <p:cNvSpPr/>
          <p:nvPr/>
        </p:nvSpPr>
        <p:spPr>
          <a:xfrm>
            <a:off x="6876256" y="5229200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EAE5B38-53A4-834F-84AC-E599102C3EEA}"/>
              </a:ext>
            </a:extLst>
          </p:cNvPr>
          <p:cNvSpPr txBox="1"/>
          <p:nvPr/>
        </p:nvSpPr>
        <p:spPr>
          <a:xfrm>
            <a:off x="6804248" y="5661248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</a:t>
            </a:r>
            <a:r>
              <a:rPr kumimoji="1" lang="ja-JP" altLang="en-US"/>
              <a:t>型</a:t>
            </a: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E45E9DF0-10C0-AF43-9057-D0443147880A}"/>
              </a:ext>
            </a:extLst>
          </p:cNvPr>
          <p:cNvSpPr/>
          <p:nvPr/>
        </p:nvSpPr>
        <p:spPr>
          <a:xfrm>
            <a:off x="6588224" y="5229200"/>
            <a:ext cx="144016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0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8F87B0-0941-DA47-BE97-239555AFB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様々な型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845A6-2485-B145-8D19-11AF9A895BCB}"/>
              </a:ext>
            </a:extLst>
          </p:cNvPr>
          <p:cNvSpPr txBox="1"/>
          <p:nvPr/>
        </p:nvSpPr>
        <p:spPr>
          <a:xfrm>
            <a:off x="251520" y="1196752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真偽値</a:t>
            </a:r>
            <a:r>
              <a:rPr kumimoji="1" lang="en-US" altLang="ja-JP" sz="3600">
                <a:solidFill>
                  <a:srgbClr val="011893"/>
                </a:solidFill>
              </a:rPr>
              <a:t>(bool)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AB685-1CA1-1945-9A69-0172D44223A1}"/>
              </a:ext>
            </a:extLst>
          </p:cNvPr>
          <p:cNvSpPr txBox="1"/>
          <p:nvPr/>
        </p:nvSpPr>
        <p:spPr>
          <a:xfrm>
            <a:off x="3315542" y="1268760"/>
            <a:ext cx="56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真</a:t>
            </a:r>
            <a:r>
              <a:rPr lang="en-US" altLang="ja-JP" sz="2800"/>
              <a:t>(True)</a:t>
            </a:r>
            <a:r>
              <a:rPr lang="ja-JP" altLang="en-US" sz="2800"/>
              <a:t>か偽</a:t>
            </a:r>
            <a:r>
              <a:rPr lang="en-US" altLang="ja-JP" sz="2800"/>
              <a:t>(False)</a:t>
            </a:r>
            <a:r>
              <a:rPr lang="ja-JP" altLang="en-US" sz="2800"/>
              <a:t>しか取れない型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501512-B8D4-B343-A7A7-0DA184889249}"/>
              </a:ext>
            </a:extLst>
          </p:cNvPr>
          <p:cNvSpPr txBox="1"/>
          <p:nvPr/>
        </p:nvSpPr>
        <p:spPr>
          <a:xfrm>
            <a:off x="251520" y="198884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整数</a:t>
            </a:r>
            <a:r>
              <a:rPr kumimoji="1" lang="en-US" altLang="ja-JP" sz="3600">
                <a:solidFill>
                  <a:srgbClr val="011893"/>
                </a:solidFill>
              </a:rPr>
              <a:t>(int)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4F6C4B-A857-CD41-A40F-722EEC772BD1}"/>
              </a:ext>
            </a:extLst>
          </p:cNvPr>
          <p:cNvSpPr txBox="1"/>
          <p:nvPr/>
        </p:nvSpPr>
        <p:spPr>
          <a:xfrm>
            <a:off x="3347864" y="2132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整数の値を取る型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82614E-1F11-6842-8BC6-8C8D03D675F9}"/>
              </a:ext>
            </a:extLst>
          </p:cNvPr>
          <p:cNvSpPr txBox="1"/>
          <p:nvPr/>
        </p:nvSpPr>
        <p:spPr>
          <a:xfrm>
            <a:off x="251520" y="2780928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浮動小数点数</a:t>
            </a:r>
            <a:r>
              <a:rPr kumimoji="1" lang="en-US" altLang="ja-JP" sz="3600">
                <a:solidFill>
                  <a:srgbClr val="011893"/>
                </a:solidFill>
              </a:rPr>
              <a:t>(float)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A3340F-04D4-CD4E-B78A-71AB9A9FF656}"/>
              </a:ext>
            </a:extLst>
          </p:cNvPr>
          <p:cNvSpPr txBox="1"/>
          <p:nvPr/>
        </p:nvSpPr>
        <p:spPr>
          <a:xfrm>
            <a:off x="4355976" y="28529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369535-ACC7-6F40-A086-504FB01DE3EE}"/>
              </a:ext>
            </a:extLst>
          </p:cNvPr>
          <p:cNvSpPr txBox="1"/>
          <p:nvPr/>
        </p:nvSpPr>
        <p:spPr>
          <a:xfrm>
            <a:off x="251520" y="4365104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文字列</a:t>
            </a:r>
            <a:r>
              <a:rPr lang="en-US" altLang="ja-JP" sz="3600">
                <a:solidFill>
                  <a:srgbClr val="011893"/>
                </a:solidFill>
              </a:rPr>
              <a:t>(str)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90FDBC-D967-1B48-BF8A-5E2B724BCE23}"/>
              </a:ext>
            </a:extLst>
          </p:cNvPr>
          <p:cNvSpPr txBox="1"/>
          <p:nvPr/>
        </p:nvSpPr>
        <p:spPr>
          <a:xfrm>
            <a:off x="2699792" y="443711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文字列を表現する型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495E95-8C09-7D47-A6AD-B74FE0B58FC5}"/>
              </a:ext>
            </a:extLst>
          </p:cNvPr>
          <p:cNvSpPr txBox="1"/>
          <p:nvPr/>
        </p:nvSpPr>
        <p:spPr>
          <a:xfrm>
            <a:off x="251520" y="3573016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複素数</a:t>
            </a:r>
            <a:r>
              <a:rPr kumimoji="1" lang="en-US" altLang="ja-JP" sz="3600">
                <a:solidFill>
                  <a:srgbClr val="011893"/>
                </a:solidFill>
              </a:rPr>
              <a:t>(complex)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964A58-9757-C947-80E2-C34AE9D10DD7}"/>
              </a:ext>
            </a:extLst>
          </p:cNvPr>
          <p:cNvSpPr txBox="1"/>
          <p:nvPr/>
        </p:nvSpPr>
        <p:spPr>
          <a:xfrm>
            <a:off x="4355976" y="36978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複素数を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DD6E25-C8B8-2742-9CF5-520E67B3D1D0}"/>
              </a:ext>
            </a:extLst>
          </p:cNvPr>
          <p:cNvSpPr txBox="1"/>
          <p:nvPr/>
        </p:nvSpPr>
        <p:spPr>
          <a:xfrm>
            <a:off x="2627784" y="5733256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型は</a:t>
            </a:r>
            <a:r>
              <a:rPr kumimoji="1" lang="en-US" altLang="ja-JP" sz="3200"/>
              <a:t>type</a:t>
            </a:r>
            <a:r>
              <a:rPr kumimoji="1" lang="ja-JP" altLang="en-US" sz="3200"/>
              <a:t>で判定可能</a:t>
            </a:r>
          </a:p>
        </p:txBody>
      </p:sp>
    </p:spTree>
    <p:extLst>
      <p:ext uri="{BB962C8B-B14F-4D97-AF65-F5344CB8AC3E}">
        <p14:creationId xmlns:p14="http://schemas.microsoft.com/office/powerpoint/2010/main" val="167848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E10C97-1919-2E4C-9C26-2CCBDB2B3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演算の注意</a:t>
            </a:r>
            <a:r>
              <a:rPr kumimoji="1" lang="en-US" altLang="ja-JP"/>
              <a:t>(</a:t>
            </a:r>
            <a:r>
              <a:rPr lang="en-US" altLang="ja-JP"/>
              <a:t>1/2)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871A24-D50F-AC4C-B9AE-40C4BE72396A}"/>
              </a:ext>
            </a:extLst>
          </p:cNvPr>
          <p:cNvSpPr txBox="1"/>
          <p:nvPr/>
        </p:nvSpPr>
        <p:spPr>
          <a:xfrm>
            <a:off x="337934" y="126876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整数と浮動小数点数の演算結果は浮動小数点数になる</a:t>
            </a:r>
            <a:endParaRPr kumimoji="1" lang="ja-JP" altLang="en-US" sz="2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FDB724-2498-E445-B128-7665DEDEF84D}"/>
              </a:ext>
            </a:extLst>
          </p:cNvPr>
          <p:cNvSpPr/>
          <p:nvPr/>
        </p:nvSpPr>
        <p:spPr>
          <a:xfrm>
            <a:off x="1763688" y="2132856"/>
            <a:ext cx="235032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98FAC1-2313-A241-9DAF-7D37A05E3E9D}"/>
              </a:ext>
            </a:extLst>
          </p:cNvPr>
          <p:cNvSpPr/>
          <p:nvPr/>
        </p:nvSpPr>
        <p:spPr>
          <a:xfrm>
            <a:off x="5148064" y="2132856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F98764E-6CFB-164B-806B-DD8955EA6878}"/>
              </a:ext>
            </a:extLst>
          </p:cNvPr>
          <p:cNvSpPr/>
          <p:nvPr/>
        </p:nvSpPr>
        <p:spPr>
          <a:xfrm>
            <a:off x="4355976" y="2276872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95A84C-47B9-D945-9B01-39D33BB85435}"/>
              </a:ext>
            </a:extLst>
          </p:cNvPr>
          <p:cNvSpPr txBox="1"/>
          <p:nvPr/>
        </p:nvSpPr>
        <p:spPr>
          <a:xfrm>
            <a:off x="308654" y="314096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整数と整数の除算は浮動小数点数になる</a:t>
            </a:r>
            <a:endParaRPr kumimoji="1" lang="ja-JP" altLang="en-US" sz="2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6EDF33-F8C6-014A-A3C8-4EF1459352C6}"/>
              </a:ext>
            </a:extLst>
          </p:cNvPr>
          <p:cNvSpPr/>
          <p:nvPr/>
        </p:nvSpPr>
        <p:spPr>
          <a:xfrm>
            <a:off x="1763688" y="3789040"/>
            <a:ext cx="1731564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A7A66A-330A-3E47-926B-72CEB733C2F8}"/>
              </a:ext>
            </a:extLst>
          </p:cNvPr>
          <p:cNvSpPr/>
          <p:nvPr/>
        </p:nvSpPr>
        <p:spPr>
          <a:xfrm>
            <a:off x="5076056" y="3789040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709FA8C-4BD8-E343-A296-E65CF84FAF5D}"/>
              </a:ext>
            </a:extLst>
          </p:cNvPr>
          <p:cNvSpPr/>
          <p:nvPr/>
        </p:nvSpPr>
        <p:spPr>
          <a:xfrm>
            <a:off x="4283968" y="393305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1BF86A-4F5A-6D43-92FD-1BAAB7D539CF}"/>
              </a:ext>
            </a:extLst>
          </p:cNvPr>
          <p:cNvSpPr txBox="1"/>
          <p:nvPr/>
        </p:nvSpPr>
        <p:spPr>
          <a:xfrm>
            <a:off x="323528" y="4941168"/>
            <a:ext cx="7568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整数と整数の除算を整数にしたければ</a:t>
            </a:r>
            <a:r>
              <a:rPr lang="en-US" altLang="ja-JP" sz="2800"/>
              <a:t>//</a:t>
            </a:r>
            <a:r>
              <a:rPr lang="ja-JP" altLang="en-US" sz="2800"/>
              <a:t>を使う</a:t>
            </a:r>
            <a:endParaRPr kumimoji="1" lang="ja-JP" altLang="en-US" sz="28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811F95-1D53-6943-9828-3034CA632F67}"/>
              </a:ext>
            </a:extLst>
          </p:cNvPr>
          <p:cNvSpPr/>
          <p:nvPr/>
        </p:nvSpPr>
        <p:spPr>
          <a:xfrm>
            <a:off x="1763688" y="5661248"/>
            <a:ext cx="204094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921C87A-5682-8E41-B3B5-9BA7C9902793}"/>
              </a:ext>
            </a:extLst>
          </p:cNvPr>
          <p:cNvSpPr/>
          <p:nvPr/>
        </p:nvSpPr>
        <p:spPr>
          <a:xfrm>
            <a:off x="5076056" y="5661248"/>
            <a:ext cx="108012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A3269DF1-8278-704E-A704-2A9B16462702}"/>
              </a:ext>
            </a:extLst>
          </p:cNvPr>
          <p:cNvSpPr/>
          <p:nvPr/>
        </p:nvSpPr>
        <p:spPr>
          <a:xfrm>
            <a:off x="4283968" y="5805264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03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E5212A-8F18-CC49-92DD-0D2AD5D31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演算の注意</a:t>
            </a:r>
            <a:r>
              <a:rPr lang="en-US" altLang="ja-JP"/>
              <a:t>(2/2)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6C6ABD-3E78-934E-86C1-BF1C7C364ACF}"/>
              </a:ext>
            </a:extLst>
          </p:cNvPr>
          <p:cNvSpPr/>
          <p:nvPr/>
        </p:nvSpPr>
        <p:spPr>
          <a:xfrm>
            <a:off x="395536" y="2060848"/>
            <a:ext cx="4344459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DD487-A2A0-C64E-B216-266E3F0D2E05}"/>
              </a:ext>
            </a:extLst>
          </p:cNvPr>
          <p:cNvSpPr/>
          <p:nvPr/>
        </p:nvSpPr>
        <p:spPr>
          <a:xfrm>
            <a:off x="3419872" y="2924944"/>
            <a:ext cx="5453737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0.30000000000000004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83518F6E-748B-1542-9157-527660EEE834}"/>
              </a:ext>
            </a:extLst>
          </p:cNvPr>
          <p:cNvSpPr/>
          <p:nvPr/>
        </p:nvSpPr>
        <p:spPr>
          <a:xfrm>
            <a:off x="2699792" y="3068960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4867B341-4A87-3044-AF1C-638E501243CF}"/>
              </a:ext>
            </a:extLst>
          </p:cNvPr>
          <p:cNvSpPr/>
          <p:nvPr/>
        </p:nvSpPr>
        <p:spPr>
          <a:xfrm>
            <a:off x="8316416" y="2780928"/>
            <a:ext cx="648072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C19D51-55CF-7A4F-ACEA-405CE58A48AE}"/>
              </a:ext>
            </a:extLst>
          </p:cNvPr>
          <p:cNvSpPr/>
          <p:nvPr/>
        </p:nvSpPr>
        <p:spPr>
          <a:xfrm>
            <a:off x="467544" y="4221088"/>
            <a:ext cx="364715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FA019E7A-678C-E247-AA0A-CC8D737055E3}"/>
              </a:ext>
            </a:extLst>
          </p:cNvPr>
          <p:cNvSpPr/>
          <p:nvPr/>
        </p:nvSpPr>
        <p:spPr>
          <a:xfrm>
            <a:off x="4355976" y="429309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9CBB4-FD68-D94D-AE36-7A442B941630}"/>
              </a:ext>
            </a:extLst>
          </p:cNvPr>
          <p:cNvSpPr/>
          <p:nvPr/>
        </p:nvSpPr>
        <p:spPr>
          <a:xfrm>
            <a:off x="5148064" y="4221088"/>
            <a:ext cx="105028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089AC0-18FD-BD46-BDE3-75993928D353}"/>
              </a:ext>
            </a:extLst>
          </p:cNvPr>
          <p:cNvSpPr/>
          <p:nvPr/>
        </p:nvSpPr>
        <p:spPr>
          <a:xfrm>
            <a:off x="539552" y="5229200"/>
            <a:ext cx="4945585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F4E9804-63B3-E244-B72C-172760427DA1}"/>
              </a:ext>
            </a:extLst>
          </p:cNvPr>
          <p:cNvSpPr/>
          <p:nvPr/>
        </p:nvSpPr>
        <p:spPr>
          <a:xfrm>
            <a:off x="5652120" y="5301208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2AE335-4F1A-0943-AC61-EDE69AF8F396}"/>
              </a:ext>
            </a:extLst>
          </p:cNvPr>
          <p:cNvSpPr/>
          <p:nvPr/>
        </p:nvSpPr>
        <p:spPr>
          <a:xfrm>
            <a:off x="6372200" y="5229200"/>
            <a:ext cx="126669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80B9A1-49BC-FC47-BC12-CBB580B5311B}"/>
              </a:ext>
            </a:extLst>
          </p:cNvPr>
          <p:cNvSpPr txBox="1"/>
          <p:nvPr/>
        </p:nvSpPr>
        <p:spPr>
          <a:xfrm>
            <a:off x="118762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浮動小数点同士の等号比較は信頼できない</a:t>
            </a:r>
            <a:endParaRPr kumimoji="1"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83D89-983C-8A4D-B374-0BF35ED156D7}"/>
              </a:ext>
            </a:extLst>
          </p:cNvPr>
          <p:cNvSpPr txBox="1"/>
          <p:nvPr/>
        </p:nvSpPr>
        <p:spPr>
          <a:xfrm>
            <a:off x="323528" y="119675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浮動小数点は実数を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95289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51331F-BF4B-E24F-93EF-209CAE6BA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</p:spTree>
    <p:extLst>
      <p:ext uri="{BB962C8B-B14F-4D97-AF65-F5344CB8AC3E}">
        <p14:creationId xmlns:p14="http://schemas.microsoft.com/office/powerpoint/2010/main" val="363204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E32189-CB37-B44B-9B1B-D61E6921E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</p:spTree>
    <p:extLst>
      <p:ext uri="{BB962C8B-B14F-4D97-AF65-F5344CB8AC3E}">
        <p14:creationId xmlns:p14="http://schemas.microsoft.com/office/powerpoint/2010/main" val="322828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53C28E-8BB6-AC4F-8FA6-2571E9AE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ニュートン法</a:t>
            </a:r>
          </a:p>
        </p:txBody>
      </p:sp>
    </p:spTree>
    <p:extLst>
      <p:ext uri="{BB962C8B-B14F-4D97-AF65-F5344CB8AC3E}">
        <p14:creationId xmlns:p14="http://schemas.microsoft.com/office/powerpoint/2010/main" val="35859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変数と型について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924944"/>
            <a:ext cx="420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lang="ja-JP" altLang="en-US" sz="2800"/>
              <a:t>文による繰り返し処理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400506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if</a:t>
            </a:r>
            <a:r>
              <a:rPr kumimoji="1" lang="ja-JP" altLang="en-US" sz="2800"/>
              <a:t>文による条件分岐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変数とは何か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F3CBF-1A28-3441-BD9D-6A565CDE7021}"/>
              </a:ext>
            </a:extLst>
          </p:cNvPr>
          <p:cNvSpPr/>
          <p:nvPr/>
        </p:nvSpPr>
        <p:spPr>
          <a:xfrm>
            <a:off x="323528" y="1556792"/>
            <a:ext cx="20162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3D154A-B604-C84B-BBA9-C0A3747A50F6}"/>
              </a:ext>
            </a:extLst>
          </p:cNvPr>
          <p:cNvSpPr txBox="1"/>
          <p:nvPr/>
        </p:nvSpPr>
        <p:spPr>
          <a:xfrm>
            <a:off x="2699792" y="1628800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という値に、</a:t>
            </a:r>
            <a:r>
              <a:rPr kumimoji="1" lang="en-US" altLang="ja-JP" sz="2800"/>
              <a:t>a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D0EF1-6B96-234F-81BB-9818822A20CD}"/>
              </a:ext>
            </a:extLst>
          </p:cNvPr>
          <p:cNvSpPr txBox="1"/>
          <p:nvPr/>
        </p:nvSpPr>
        <p:spPr>
          <a:xfrm>
            <a:off x="323528" y="285293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</a:t>
            </a:r>
            <a:r>
              <a:rPr kumimoji="1" lang="en-US" altLang="ja-JP" sz="3200"/>
              <a:t>a</a:t>
            </a:r>
            <a:r>
              <a:rPr kumimoji="1" lang="ja-JP" altLang="en-US" sz="3200"/>
              <a:t>を「</a:t>
            </a:r>
            <a:r>
              <a:rPr kumimoji="1" lang="ja-JP" altLang="en-US" sz="3200">
                <a:solidFill>
                  <a:srgbClr val="011893"/>
                </a:solidFill>
              </a:rPr>
              <a:t>変数</a:t>
            </a:r>
            <a:r>
              <a:rPr kumimoji="1" lang="en-US" altLang="ja-JP" sz="3200">
                <a:solidFill>
                  <a:srgbClr val="011893"/>
                </a:solidFill>
              </a:rPr>
              <a:t>(variable)</a:t>
            </a:r>
            <a:r>
              <a:rPr kumimoji="1" lang="ja-JP" altLang="en-US" sz="3200"/>
              <a:t>」と呼ぶ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2A05A9-7763-7B44-AF9C-7F6E012EF2D1}"/>
              </a:ext>
            </a:extLst>
          </p:cNvPr>
          <p:cNvCxnSpPr/>
          <p:nvPr/>
        </p:nvCxnSpPr>
        <p:spPr>
          <a:xfrm flipV="1">
            <a:off x="539552" y="220486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5FFE0C-922B-FC4B-96C3-970FD3177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変数の値の確認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DC00E6-B3C3-A94B-80E8-98CA5EFF0308}"/>
              </a:ext>
            </a:extLst>
          </p:cNvPr>
          <p:cNvSpPr/>
          <p:nvPr/>
        </p:nvSpPr>
        <p:spPr>
          <a:xfrm>
            <a:off x="323528" y="2060848"/>
            <a:ext cx="2403222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F2CE8-2873-3B43-A5E6-E4892D3256A8}"/>
              </a:ext>
            </a:extLst>
          </p:cNvPr>
          <p:cNvSpPr/>
          <p:nvPr/>
        </p:nvSpPr>
        <p:spPr>
          <a:xfrm>
            <a:off x="251520" y="4725144"/>
            <a:ext cx="46198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F3B4C1-608C-3F4E-96E0-BCE8D43CF495}"/>
              </a:ext>
            </a:extLst>
          </p:cNvPr>
          <p:cNvSpPr txBox="1"/>
          <p:nvPr/>
        </p:nvSpPr>
        <p:spPr>
          <a:xfrm>
            <a:off x="251520" y="112474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print</a:t>
            </a:r>
            <a:r>
              <a:rPr kumimoji="1" lang="ja-JP" altLang="en-US" sz="2400"/>
              <a:t>文を実行することで、値を表示することができる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05EE8D-38E0-794F-AC8C-0B16F9B34774}"/>
              </a:ext>
            </a:extLst>
          </p:cNvPr>
          <p:cNvSpPr txBox="1"/>
          <p:nvPr/>
        </p:nvSpPr>
        <p:spPr>
          <a:xfrm>
            <a:off x="251520" y="33569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変数そのものを「評価」することでも値を表示できる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DE3964-2C40-E34C-87BA-4AF8EC69BABD}"/>
              </a:ext>
            </a:extLst>
          </p:cNvPr>
          <p:cNvSpPr txBox="1"/>
          <p:nvPr/>
        </p:nvSpPr>
        <p:spPr>
          <a:xfrm>
            <a:off x="2411760" y="378904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セルで実行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198F74-B1C9-F44C-AE07-D1C9189C1A73}"/>
              </a:ext>
            </a:extLst>
          </p:cNvPr>
          <p:cNvSpPr/>
          <p:nvPr/>
        </p:nvSpPr>
        <p:spPr>
          <a:xfrm>
            <a:off x="3707904" y="2060848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7C03E606-2F47-4B49-BD04-796F7C721D7C}"/>
              </a:ext>
            </a:extLst>
          </p:cNvPr>
          <p:cNvSpPr/>
          <p:nvPr/>
        </p:nvSpPr>
        <p:spPr>
          <a:xfrm>
            <a:off x="2987824" y="2132856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D2F470A-3140-0046-B977-25814FD041B2}"/>
              </a:ext>
            </a:extLst>
          </p:cNvPr>
          <p:cNvSpPr/>
          <p:nvPr/>
        </p:nvSpPr>
        <p:spPr>
          <a:xfrm>
            <a:off x="899592" y="4797152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F473EA-2FCE-AC4B-B9DD-F97D732907D4}"/>
              </a:ext>
            </a:extLst>
          </p:cNvPr>
          <p:cNvSpPr/>
          <p:nvPr/>
        </p:nvSpPr>
        <p:spPr>
          <a:xfrm>
            <a:off x="1547664" y="4725144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10A6AC-0886-2846-8C1A-D14F35603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変数同士の演算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6E3FE-EEE1-8140-8802-EF3EE860A9D7}"/>
              </a:ext>
            </a:extLst>
          </p:cNvPr>
          <p:cNvSpPr/>
          <p:nvPr/>
        </p:nvSpPr>
        <p:spPr>
          <a:xfrm>
            <a:off x="323528" y="1412776"/>
            <a:ext cx="28083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 + b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482FD5-E9C2-6A42-861A-5C85112C918D}"/>
              </a:ext>
            </a:extLst>
          </p:cNvPr>
          <p:cNvSpPr txBox="1"/>
          <p:nvPr/>
        </p:nvSpPr>
        <p:spPr>
          <a:xfrm>
            <a:off x="3563888" y="1412776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に</a:t>
            </a:r>
            <a:r>
              <a:rPr lang="en-US" altLang="ja-JP" sz="2800"/>
              <a:t>10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CB9B7-1915-F046-B8B8-7FCDA0EA13AC}"/>
              </a:ext>
            </a:extLst>
          </p:cNvPr>
          <p:cNvSpPr txBox="1"/>
          <p:nvPr/>
        </p:nvSpPr>
        <p:spPr>
          <a:xfrm>
            <a:off x="3563888" y="19168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b</a:t>
            </a:r>
            <a:r>
              <a:rPr kumimoji="1" lang="ja-JP" altLang="en-US" sz="2800"/>
              <a:t>に</a:t>
            </a:r>
            <a:r>
              <a:rPr lang="en-US" altLang="ja-JP" sz="2800"/>
              <a:t>20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499EC0-F731-D04F-9E94-66BBB021A0AF}"/>
              </a:ext>
            </a:extLst>
          </p:cNvPr>
          <p:cNvSpPr txBox="1"/>
          <p:nvPr/>
        </p:nvSpPr>
        <p:spPr>
          <a:xfrm>
            <a:off x="1763688" y="3356992"/>
            <a:ext cx="698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a+b</a:t>
            </a:r>
            <a:r>
              <a:rPr kumimoji="1" lang="ja-JP" altLang="en-US" sz="2800"/>
              <a:t>を実行し、結果に</a:t>
            </a:r>
            <a:r>
              <a:rPr kumimoji="1" lang="en-US" altLang="ja-JP" sz="2800"/>
              <a:t>c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4D699-FDBD-F745-A9F2-45E796F7B306}"/>
              </a:ext>
            </a:extLst>
          </p:cNvPr>
          <p:cNvSpPr txBox="1"/>
          <p:nvPr/>
        </p:nvSpPr>
        <p:spPr>
          <a:xfrm>
            <a:off x="0" y="5373216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以上の動作は、</a:t>
            </a:r>
            <a:r>
              <a:rPr lang="ja-JP" altLang="en-US" sz="2400"/>
              <a:t>計算機上で</a:t>
            </a:r>
            <a:r>
              <a:rPr kumimoji="1" lang="ja-JP" altLang="en-US" sz="2400"/>
              <a:t>どうやって「実現」されているのか？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272618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55A8BB-1326-004F-8C59-9E878ACF2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計算機とは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3BC3C2-66C2-7649-B332-1A86C6BD488C}"/>
              </a:ext>
            </a:extLst>
          </p:cNvPr>
          <p:cNvSpPr txBox="1"/>
          <p:nvPr/>
        </p:nvSpPr>
        <p:spPr>
          <a:xfrm>
            <a:off x="2987824" y="119675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メモリからデータを取得し</a:t>
            </a:r>
            <a:endParaRPr kumimoji="1" lang="en-US" altLang="ja-JP" sz="2000"/>
          </a:p>
          <a:p>
            <a:r>
              <a:rPr lang="ja-JP" altLang="en-US" sz="2000"/>
              <a:t>何か計算し</a:t>
            </a:r>
            <a:endParaRPr lang="en-US" altLang="ja-JP" sz="2000"/>
          </a:p>
          <a:p>
            <a:r>
              <a:rPr kumimoji="1" lang="ja-JP" altLang="en-US" sz="2000"/>
              <a:t>結果をメモリに書き戻す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CF3AAA-EF19-9B49-8C58-AE9D61CBAD78}"/>
              </a:ext>
            </a:extLst>
          </p:cNvPr>
          <p:cNvSpPr txBox="1"/>
          <p:nvPr/>
        </p:nvSpPr>
        <p:spPr>
          <a:xfrm>
            <a:off x="68356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計算機とは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7D1B0-6CDF-8A42-96EA-8AA3C532A908}"/>
              </a:ext>
            </a:extLst>
          </p:cNvPr>
          <p:cNvSpPr txBox="1"/>
          <p:nvPr/>
        </p:nvSpPr>
        <p:spPr>
          <a:xfrm>
            <a:off x="644420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機械のこと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9A4E71-A780-C44B-891B-9532DD49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725144"/>
            <a:ext cx="1224136" cy="113844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DEA2A89-ECD5-2C41-83ED-4772DC9E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645024"/>
            <a:ext cx="648072" cy="648072"/>
          </a:xfrm>
          <a:prstGeom prst="rect">
            <a:avLst/>
          </a:prstGeom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445FEF5B-1FCC-1948-B829-AA3F00E48B5C}"/>
              </a:ext>
            </a:extLst>
          </p:cNvPr>
          <p:cNvSpPr/>
          <p:nvPr/>
        </p:nvSpPr>
        <p:spPr>
          <a:xfrm>
            <a:off x="2555776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496DFC-FA7D-FE48-9196-4DF00FA0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645024"/>
            <a:ext cx="648072" cy="648072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EF66DA4E-8B68-574C-AEEB-5588DACB378B}"/>
              </a:ext>
            </a:extLst>
          </p:cNvPr>
          <p:cNvSpPr/>
          <p:nvPr/>
        </p:nvSpPr>
        <p:spPr>
          <a:xfrm>
            <a:off x="5724128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15C580-B317-F54E-A654-D3B5ED8246DA}"/>
              </a:ext>
            </a:extLst>
          </p:cNvPr>
          <p:cNvSpPr txBox="1"/>
          <p:nvPr/>
        </p:nvSpPr>
        <p:spPr>
          <a:xfrm>
            <a:off x="611560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倉庫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メモリ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4B2BAE-C7F9-9742-9D88-38C6C10A7F4C}"/>
              </a:ext>
            </a:extLst>
          </p:cNvPr>
          <p:cNvSpPr txBox="1"/>
          <p:nvPr/>
        </p:nvSpPr>
        <p:spPr>
          <a:xfrm>
            <a:off x="7236296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工場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演算器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402A38C-511B-FE44-8441-02EE70B7E492}"/>
              </a:ext>
            </a:extLst>
          </p:cNvPr>
          <p:cNvSpPr/>
          <p:nvPr/>
        </p:nvSpPr>
        <p:spPr>
          <a:xfrm rot="10800000">
            <a:off x="5724128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CEE24E0-7B99-704F-955C-53B8881DE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5085184"/>
            <a:ext cx="720080" cy="720080"/>
          </a:xfrm>
          <a:prstGeom prst="rect">
            <a:avLst/>
          </a:prstGeom>
        </p:spPr>
      </p:pic>
      <p:sp>
        <p:nvSpPr>
          <p:cNvPr id="23" name="右矢印 22">
            <a:extLst>
              <a:ext uri="{FF2B5EF4-FFF2-40B4-BE49-F238E27FC236}">
                <a16:creationId xmlns:a16="http://schemas.microsoft.com/office/drawing/2014/main" id="{736BCBB6-4DB0-2D43-9309-7811270C9094}"/>
              </a:ext>
            </a:extLst>
          </p:cNvPr>
          <p:cNvSpPr/>
          <p:nvPr/>
        </p:nvSpPr>
        <p:spPr>
          <a:xfrm rot="10800000">
            <a:off x="2555776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061AF88-F76F-8C42-91D0-C21D4B02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085184"/>
            <a:ext cx="720080" cy="7200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C7468AA-2548-3D4B-AE6E-31EB971E2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365104"/>
            <a:ext cx="1174370" cy="124053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865B63A-9BB5-F046-81AC-4FA47F4CE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293096"/>
            <a:ext cx="1982519" cy="153645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1B51C7-B1C4-BF4C-9159-55EB0389791B}"/>
              </a:ext>
            </a:extLst>
          </p:cNvPr>
          <p:cNvSpPr txBox="1"/>
          <p:nvPr/>
        </p:nvSpPr>
        <p:spPr>
          <a:xfrm>
            <a:off x="3635896" y="2636912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/>
              <a:t>物流センター</a:t>
            </a:r>
            <a:endParaRPr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制御ユニット</a:t>
            </a:r>
            <a:r>
              <a:rPr lang="en-US" altLang="ja-JP" sz="2800"/>
              <a:t>)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655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A251AB-C3F6-A646-B3F1-7F3EEF76B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A986D5-AC02-CB4F-BEC8-BA4715C12BFF}"/>
              </a:ext>
            </a:extLst>
          </p:cNvPr>
          <p:cNvSpPr txBox="1"/>
          <p:nvPr/>
        </p:nvSpPr>
        <p:spPr>
          <a:xfrm>
            <a:off x="323528" y="1196752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</a:t>
            </a:r>
            <a:r>
              <a:rPr kumimoji="1" lang="en-US" altLang="ja-JP" sz="2400"/>
              <a:t>(</a:t>
            </a:r>
            <a:r>
              <a:rPr kumimoji="1" lang="ja-JP" altLang="en-US" sz="2400"/>
              <a:t>主記憶</a:t>
            </a:r>
            <a:r>
              <a:rPr kumimoji="1" lang="en-US" altLang="ja-JP" sz="2400"/>
              <a:t>)</a:t>
            </a:r>
            <a:r>
              <a:rPr kumimoji="1" lang="ja-JP" altLang="en-US" sz="2400"/>
              <a:t>は、連番の「番地」がふってある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A0E32E-4B82-A042-BF37-BA54792CD279}"/>
              </a:ext>
            </a:extLst>
          </p:cNvPr>
          <p:cNvSpPr/>
          <p:nvPr/>
        </p:nvSpPr>
        <p:spPr>
          <a:xfrm>
            <a:off x="6300192" y="321297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F01212-B5D5-194F-B72B-B9C03D0A8107}"/>
              </a:ext>
            </a:extLst>
          </p:cNvPr>
          <p:cNvSpPr/>
          <p:nvPr/>
        </p:nvSpPr>
        <p:spPr>
          <a:xfrm>
            <a:off x="6300192" y="371703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591ACD-E5F4-A448-9A5F-3464393D1695}"/>
              </a:ext>
            </a:extLst>
          </p:cNvPr>
          <p:cNvSpPr/>
          <p:nvPr/>
        </p:nvSpPr>
        <p:spPr>
          <a:xfrm>
            <a:off x="6300192" y="422108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D8FF4C-5965-3444-AEAD-D75811EEA8B8}"/>
              </a:ext>
            </a:extLst>
          </p:cNvPr>
          <p:cNvSpPr/>
          <p:nvPr/>
        </p:nvSpPr>
        <p:spPr>
          <a:xfrm>
            <a:off x="6300192" y="472514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6685AB-7C36-E940-86BC-34F1DF9C7AEE}"/>
              </a:ext>
            </a:extLst>
          </p:cNvPr>
          <p:cNvSpPr/>
          <p:nvPr/>
        </p:nvSpPr>
        <p:spPr>
          <a:xfrm>
            <a:off x="6300192" y="522920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EA0A68-13E1-264D-B095-E57320DDF375}"/>
              </a:ext>
            </a:extLst>
          </p:cNvPr>
          <p:cNvSpPr/>
          <p:nvPr/>
        </p:nvSpPr>
        <p:spPr>
          <a:xfrm>
            <a:off x="6300192" y="573325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E90477-E62D-0943-A8ED-CE6D09A0654F}"/>
              </a:ext>
            </a:extLst>
          </p:cNvPr>
          <p:cNvSpPr txBox="1"/>
          <p:nvPr/>
        </p:nvSpPr>
        <p:spPr>
          <a:xfrm>
            <a:off x="6372200" y="27089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F95EED6-49EA-C549-9BE3-D727DE70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284984"/>
            <a:ext cx="368424" cy="3684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E0F78F9-21F6-7544-A6D4-B1EC64B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789040"/>
            <a:ext cx="368424" cy="3684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8D6DF6-4655-1D46-80D1-62A7B2BC1FA7}"/>
              </a:ext>
            </a:extLst>
          </p:cNvPr>
          <p:cNvSpPr txBox="1"/>
          <p:nvPr/>
        </p:nvSpPr>
        <p:spPr>
          <a:xfrm>
            <a:off x="8028384" y="32849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EC00FF-C90A-E64A-AF17-7D960E651AFA}"/>
              </a:ext>
            </a:extLst>
          </p:cNvPr>
          <p:cNvSpPr txBox="1"/>
          <p:nvPr/>
        </p:nvSpPr>
        <p:spPr>
          <a:xfrm>
            <a:off x="8028384" y="37890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0FCEF8-7BBC-264C-BDED-C8A7D6D63C0A}"/>
              </a:ext>
            </a:extLst>
          </p:cNvPr>
          <p:cNvSpPr txBox="1"/>
          <p:nvPr/>
        </p:nvSpPr>
        <p:spPr>
          <a:xfrm>
            <a:off x="8028384" y="42930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9BE44-05CF-6A43-9E0C-F9276F3F5B9A}"/>
              </a:ext>
            </a:extLst>
          </p:cNvPr>
          <p:cNvSpPr txBox="1"/>
          <p:nvPr/>
        </p:nvSpPr>
        <p:spPr>
          <a:xfrm>
            <a:off x="8028384" y="4797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5F7B66-B7FE-2549-B1EB-82AAFAD30286}"/>
              </a:ext>
            </a:extLst>
          </p:cNvPr>
          <p:cNvSpPr txBox="1"/>
          <p:nvPr/>
        </p:nvSpPr>
        <p:spPr>
          <a:xfrm>
            <a:off x="8028384" y="53012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D213DD-360A-9B45-9E5E-D3FC4CF4E104}"/>
              </a:ext>
            </a:extLst>
          </p:cNvPr>
          <p:cNvSpPr txBox="1"/>
          <p:nvPr/>
        </p:nvSpPr>
        <p:spPr>
          <a:xfrm>
            <a:off x="8028384" y="58052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4458D88-5D13-0C4C-9DBA-19BED6B8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1028700" cy="142875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2EE7295-D2ED-0340-A44E-9A7557C1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05064"/>
            <a:ext cx="648072" cy="64807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C969228-29CB-6340-B7AA-36145EDB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149080"/>
            <a:ext cx="648072" cy="648072"/>
          </a:xfrm>
          <a:prstGeom prst="rect">
            <a:avLst/>
          </a:prstGeom>
        </p:spPr>
      </p:pic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ED908089-D482-D54E-8C7E-331DA6565DA6}"/>
              </a:ext>
            </a:extLst>
          </p:cNvPr>
          <p:cNvSpPr/>
          <p:nvPr/>
        </p:nvSpPr>
        <p:spPr>
          <a:xfrm>
            <a:off x="971600" y="2780928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E0B6495-DA7E-7341-AFC8-A47441948E71}"/>
              </a:ext>
            </a:extLst>
          </p:cNvPr>
          <p:cNvSpPr txBox="1"/>
          <p:nvPr/>
        </p:nvSpPr>
        <p:spPr>
          <a:xfrm>
            <a:off x="1043608" y="28529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en-US" altLang="ja-JP"/>
              <a:t>0</a:t>
            </a:r>
            <a:r>
              <a:rPr kumimoji="1" lang="ja-JP" altLang="en-US"/>
              <a:t>番地と</a:t>
            </a:r>
            <a:r>
              <a:rPr kumimoji="1" lang="en-US" altLang="ja-JP"/>
              <a:t>1</a:t>
            </a:r>
            <a:r>
              <a:rPr kumimoji="1" lang="ja-JP" altLang="en-US"/>
              <a:t>番地に</a:t>
            </a:r>
            <a:endParaRPr kumimoji="1" lang="en-US" altLang="ja-JP"/>
          </a:p>
          <a:p>
            <a:r>
              <a:rPr lang="ja-JP" altLang="en-US"/>
              <a:t>置いてください</a:t>
            </a:r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45DECF24-AA1D-3F42-ADDC-D5A6B29FE958}"/>
              </a:ext>
            </a:extLst>
          </p:cNvPr>
          <p:cNvSpPr/>
          <p:nvPr/>
        </p:nvSpPr>
        <p:spPr>
          <a:xfrm>
            <a:off x="2267744" y="4797152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3356FDF4-49B7-414C-978B-47856DD90D8E}"/>
              </a:ext>
            </a:extLst>
          </p:cNvPr>
          <p:cNvSpPr/>
          <p:nvPr/>
        </p:nvSpPr>
        <p:spPr>
          <a:xfrm rot="19800000">
            <a:off x="4931694" y="3967768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0015E1-99B4-2748-AD93-0A242DDA2B75}"/>
              </a:ext>
            </a:extLst>
          </p:cNvPr>
          <p:cNvSpPr txBox="1"/>
          <p:nvPr/>
        </p:nvSpPr>
        <p:spPr>
          <a:xfrm>
            <a:off x="323528" y="177281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メモリアクセスは番地を指定して行う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FF5E8FA4-F43C-B645-AE27-1040AC0A5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365104"/>
            <a:ext cx="1174370" cy="124053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0BE2EC-9057-FB40-9A42-FFA2519EA69B}"/>
              </a:ext>
            </a:extLst>
          </p:cNvPr>
          <p:cNvSpPr txBox="1"/>
          <p:nvPr/>
        </p:nvSpPr>
        <p:spPr>
          <a:xfrm>
            <a:off x="179512" y="616530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どこに何を置いたか覚えるのが面倒くさい</a:t>
            </a:r>
          </a:p>
        </p:txBody>
      </p:sp>
    </p:spTree>
    <p:extLst>
      <p:ext uri="{BB962C8B-B14F-4D97-AF65-F5344CB8AC3E}">
        <p14:creationId xmlns:p14="http://schemas.microsoft.com/office/powerpoint/2010/main" val="33431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93BA44-98BF-1646-B47A-61B3B2396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763688" y="1052736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539551" y="1844824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ja-JP" altLang="en-US">
                <a:solidFill>
                  <a:srgbClr val="FF0000"/>
                </a:solidFill>
              </a:rPr>
              <a:t>どこかに</a:t>
            </a:r>
            <a:r>
              <a:rPr kumimoji="1" lang="ja-JP" altLang="en-US"/>
              <a:t>置いてください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38055-CD71-334E-BC1F-2C19832B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27CFA6-82AA-FB47-A2B3-E35AF6E9AF63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5E7A07EB-7A0B-0249-9907-3EE80383560C}"/>
              </a:ext>
            </a:extLst>
          </p:cNvPr>
          <p:cNvSpPr/>
          <p:nvPr/>
        </p:nvSpPr>
        <p:spPr>
          <a:xfrm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40CDE6-747F-5F49-A31E-966538C3170F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52A516-08F9-924C-8D55-B1CBAA45C7BD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6D4E25-3ECD-3945-9999-7F108126FA4B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E10657-8F36-3240-9826-B58E5482D760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44DDF5-5BB0-3B4D-B0B4-52C4C295446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7E9B32-EEC2-0F4D-948D-227209D3B566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CD3B65-14E4-334D-84F4-33E54C274C92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C1AB6FA-BAFF-684B-A445-1167D7FB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6360B7-3EB6-614F-82B6-BFEBD3A574BA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AF58BB-D334-7348-A158-A53E50E0B3E0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60E502-0CA9-5A42-BC44-E8323C2436CA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3F197F-C3B9-DC4C-8330-BAB30A8DDB86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3B83E9-5968-1741-B387-B621BF0C53A7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8D866A-FC10-694D-81D1-FEA317235A92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B949703A-986B-CB43-931C-9471EC24D076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3AFC6D-E634-EB42-931D-113060C9DF4A}"/>
              </a:ext>
            </a:extLst>
          </p:cNvPr>
          <p:cNvCxnSpPr>
            <a:stCxn id="29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>
            <a:extLst>
              <a:ext uri="{FF2B5EF4-FFF2-40B4-BE49-F238E27FC236}">
                <a16:creationId xmlns:a16="http://schemas.microsoft.com/office/drawing/2014/main" id="{8C7AB335-4044-A647-8D96-9F2493AFDB73}"/>
              </a:ext>
            </a:extLst>
          </p:cNvPr>
          <p:cNvSpPr/>
          <p:nvPr/>
        </p:nvSpPr>
        <p:spPr>
          <a:xfrm rot="1800000">
            <a:off x="5721544" y="3544075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B8EADC3-1B33-E040-B95A-4EA60B96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3CB6971-E7B0-F743-92B2-4A12DBB59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74AC675-15DF-5B49-8500-FFFB799F0AA0}"/>
              </a:ext>
            </a:extLst>
          </p:cNvPr>
          <p:cNvSpPr/>
          <p:nvPr/>
        </p:nvSpPr>
        <p:spPr>
          <a:xfrm>
            <a:off x="539551" y="1844824"/>
            <a:ext cx="2448273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94B3D-32B6-D14F-8416-2CE6CA8EC508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a</a:t>
            </a:r>
            <a:r>
              <a:rPr lang="ja-JP" altLang="en-US"/>
              <a:t>」の荷札がついた</a:t>
            </a:r>
            <a:endParaRPr lang="en-US" altLang="ja-JP"/>
          </a:p>
          <a:p>
            <a:r>
              <a:rPr lang="ja-JP" altLang="en-US"/>
              <a:t>荷物をください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88B9E1-50B8-C349-81BC-14AA8869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80C114-39F0-0048-82D3-2124956C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7" name="1 つの角を切り取った四角形 6">
            <a:extLst>
              <a:ext uri="{FF2B5EF4-FFF2-40B4-BE49-F238E27FC236}">
                <a16:creationId xmlns:a16="http://schemas.microsoft.com/office/drawing/2014/main" id="{91CC0E42-2748-AF4D-86B6-83C1101B9218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C8F48C-4EFA-8848-BCB5-CBC28B8E33CE}"/>
              </a:ext>
            </a:extLst>
          </p:cNvPr>
          <p:cNvCxnSpPr>
            <a:stCxn id="7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B9F58-7422-B948-AE6F-50C8BB570BCE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6AE10D04-01D7-7443-8811-C29654AE79CA}"/>
              </a:ext>
            </a:extLst>
          </p:cNvPr>
          <p:cNvSpPr/>
          <p:nvPr/>
        </p:nvSpPr>
        <p:spPr>
          <a:xfrm rot="10800000"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1D8431-1067-5C4E-858F-88862718FBA5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DAFD34-66D6-174A-9206-6823AB055B60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ED8752-031B-334E-865F-CAD24C65B404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B55E45-32E0-7A46-8B53-275DCBA7BDE2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F49CCBC-C8F0-FE4C-84E0-7D1FC733E50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6FC9B8-95A8-8F4F-AF83-62015D5E87EC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BE5481-2756-2743-AA2D-B0D83C8E318B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63F19CF-04C1-CC4A-A89C-12FB0B2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718D86-343B-C544-B9BC-7C6B831F96BB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22C709-1325-7943-B8C0-E45C562B0E8C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82A0D8-9044-0D4F-9853-F7E162C2E433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8B2457-69EF-C54B-A93C-26938C581562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8C5435-79FF-7B4C-A5E3-88AC0E324AA5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E83C43-4089-2A41-B596-7CFAB5B481A3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C941044F-3237-DA49-9900-328C41F6D472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E87B4F4-165E-D447-A386-3DB10929F93C}"/>
              </a:ext>
            </a:extLst>
          </p:cNvPr>
          <p:cNvCxnSpPr>
            <a:stCxn id="26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27">
            <a:extLst>
              <a:ext uri="{FF2B5EF4-FFF2-40B4-BE49-F238E27FC236}">
                <a16:creationId xmlns:a16="http://schemas.microsoft.com/office/drawing/2014/main" id="{405A5A9A-0B72-8D4C-A983-E7EF811C9FFE}"/>
              </a:ext>
            </a:extLst>
          </p:cNvPr>
          <p:cNvSpPr/>
          <p:nvPr/>
        </p:nvSpPr>
        <p:spPr>
          <a:xfrm rot="12600000">
            <a:off x="5649535" y="3400058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8E2DD16-2F73-D945-B092-DFE9BF05F734}"/>
              </a:ext>
            </a:extLst>
          </p:cNvPr>
          <p:cNvSpPr txBox="1"/>
          <p:nvPr/>
        </p:nvSpPr>
        <p:spPr>
          <a:xfrm>
            <a:off x="1547664" y="1124744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ラベル</a:t>
            </a:r>
            <a:r>
              <a:rPr kumimoji="1" lang="en-US" altLang="ja-JP" sz="2400"/>
              <a:t>(</a:t>
            </a:r>
            <a:r>
              <a:rPr kumimoji="1" lang="ja-JP" altLang="en-US" sz="2400"/>
              <a:t>荷札</a:t>
            </a:r>
            <a:r>
              <a:rPr kumimoji="1" lang="en-US" altLang="ja-JP" sz="2400"/>
              <a:t>)</a:t>
            </a:r>
            <a:r>
              <a:rPr kumimoji="1" lang="ja-JP" altLang="en-US" sz="2400"/>
              <a:t>を指定して荷物を受け取れる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945CE5-67F9-8647-A1B9-218C0437A1F2}"/>
              </a:ext>
            </a:extLst>
          </p:cNvPr>
          <p:cNvSpPr txBox="1"/>
          <p:nvPr/>
        </p:nvSpPr>
        <p:spPr>
          <a:xfrm>
            <a:off x="323528" y="587727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メモリのどこに何を置いたかを人間が管理しなくて良い</a:t>
            </a:r>
            <a:endParaRPr kumimoji="1" lang="en-US" altLang="ja-JP" sz="2400"/>
          </a:p>
          <a:p>
            <a:r>
              <a:rPr lang="en-US" altLang="ja-JP" sz="2400"/>
              <a:t>(</a:t>
            </a:r>
            <a:r>
              <a:rPr lang="ja-JP" altLang="en-US" sz="2400"/>
              <a:t>計算機が代わりに管理してくれる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57298CE-DD2A-9C45-A6DB-21DA4488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467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1744</TotalTime>
  <Words>653</Words>
  <Application>Microsoft Macintosh PowerPoint</Application>
  <PresentationFormat>画面に合わせる (4:3)</PresentationFormat>
  <Paragraphs>197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HGｺﾞｼｯｸE</vt:lpstr>
      <vt:lpstr>游ゴシック</vt:lpstr>
      <vt:lpstr>Arial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318</cp:revision>
  <dcterms:created xsi:type="dcterms:W3CDTF">2019-01-02T05:23:01Z</dcterms:created>
  <dcterms:modified xsi:type="dcterms:W3CDTF">2019-09-25T01:02:20Z</dcterms:modified>
</cp:coreProperties>
</file>