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256" r:id="rId2"/>
    <p:sldId id="313" r:id="rId3"/>
    <p:sldId id="312" r:id="rId4"/>
    <p:sldId id="314" r:id="rId5"/>
    <p:sldId id="315" r:id="rId6"/>
    <p:sldId id="316" r:id="rId7"/>
    <p:sldId id="261" r:id="rId8"/>
    <p:sldId id="289" r:id="rId9"/>
    <p:sldId id="290" r:id="rId10"/>
    <p:sldId id="291" r:id="rId11"/>
    <p:sldId id="292" r:id="rId12"/>
    <p:sldId id="293" r:id="rId13"/>
    <p:sldId id="294" r:id="rId14"/>
    <p:sldId id="299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17" r:id="rId23"/>
    <p:sldId id="318" r:id="rId24"/>
    <p:sldId id="31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20" r:id="rId34"/>
    <p:sldId id="311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333260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一度作られたタプルは修正できない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972DFE-4D2B-0B4A-AAD4-9803BF90BB9D}"/>
              </a:ext>
            </a:extLst>
          </p:cNvPr>
          <p:cNvSpPr/>
          <p:nvPr/>
        </p:nvSpPr>
        <p:spPr>
          <a:xfrm>
            <a:off x="323528" y="2276872"/>
            <a:ext cx="309634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76F2C-D5F0-474D-8001-FACABB5578F4}"/>
              </a:ext>
            </a:extLst>
          </p:cNvPr>
          <p:cNvSpPr/>
          <p:nvPr/>
        </p:nvSpPr>
        <p:spPr>
          <a:xfrm>
            <a:off x="4499992" y="2276872"/>
            <a:ext cx="4752528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TypeError: 'tuple' object does not support item assignment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5A834B65-DE29-8245-8148-616A2DA3072D}"/>
              </a:ext>
            </a:extLst>
          </p:cNvPr>
          <p:cNvSpPr/>
          <p:nvPr/>
        </p:nvSpPr>
        <p:spPr>
          <a:xfrm>
            <a:off x="3707904" y="24208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0B31CC-E929-6F40-9648-9489286A3C05}"/>
              </a:ext>
            </a:extLst>
          </p:cNvPr>
          <p:cNvSpPr txBox="1"/>
          <p:nvPr/>
        </p:nvSpPr>
        <p:spPr>
          <a:xfrm>
            <a:off x="4499992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タプルのアイテムに代入はできません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4E7B95-DE48-E54E-B6D3-1733548F39F1}"/>
              </a:ext>
            </a:extLst>
          </p:cNvPr>
          <p:cNvSpPr txBox="1"/>
          <p:nvPr/>
        </p:nvSpPr>
        <p:spPr>
          <a:xfrm>
            <a:off x="251520" y="37170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その他はリストと同様に使える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3BEC0-602E-E44D-B6D9-F660270C357A}"/>
              </a:ext>
            </a:extLst>
          </p:cNvPr>
          <p:cNvSpPr/>
          <p:nvPr/>
        </p:nvSpPr>
        <p:spPr>
          <a:xfrm>
            <a:off x="395536" y="4581128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3CD804-383D-5E45-A821-66A0938C339F}"/>
              </a:ext>
            </a:extLst>
          </p:cNvPr>
          <p:cNvSpPr txBox="1"/>
          <p:nvPr/>
        </p:nvSpPr>
        <p:spPr>
          <a:xfrm>
            <a:off x="3275856" y="46531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インデックスを使って要素にアクセスできる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60C3FD-BB4B-8E48-94DF-48C63E91F8C7}"/>
              </a:ext>
            </a:extLst>
          </p:cNvPr>
          <p:cNvSpPr/>
          <p:nvPr/>
        </p:nvSpPr>
        <p:spPr>
          <a:xfrm>
            <a:off x="395536" y="5301208"/>
            <a:ext cx="252028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2AC31-57EF-0347-8B59-92D8FB0FA8F7}"/>
              </a:ext>
            </a:extLst>
          </p:cNvPr>
          <p:cNvSpPr txBox="1"/>
          <p:nvPr/>
        </p:nvSpPr>
        <p:spPr>
          <a:xfrm>
            <a:off x="3347864" y="537321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len</a:t>
            </a:r>
            <a:r>
              <a:rPr kumimoji="1" lang="ja-JP" altLang="en-US"/>
              <a:t>を使って長さが取れる</a:t>
            </a:r>
          </a:p>
        </p:txBody>
      </p:sp>
    </p:spTree>
    <p:extLst>
      <p:ext uri="{BB962C8B-B14F-4D97-AF65-F5344CB8AC3E}">
        <p14:creationId xmlns:p14="http://schemas.microsoft.com/office/powerpoint/2010/main" val="9607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F25B4E-0F9E-4943-895C-59365118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タプルの使い所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DDA1CA-4DDF-F344-9335-B597BF1A53B3}"/>
              </a:ext>
            </a:extLst>
          </p:cNvPr>
          <p:cNvSpPr txBox="1"/>
          <p:nvPr/>
        </p:nvSpPr>
        <p:spPr>
          <a:xfrm>
            <a:off x="3779912" y="299695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関数で複数の値を返したいときによく使われる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F1AA5-0486-AA4C-B9A5-74E1917D9D21}"/>
              </a:ext>
            </a:extLst>
          </p:cNvPr>
          <p:cNvSpPr/>
          <p:nvPr/>
        </p:nvSpPr>
        <p:spPr>
          <a:xfrm>
            <a:off x="251520" y="2924944"/>
            <a:ext cx="331236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func()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1F9036-AAB1-8148-9E44-E920C25FEFDF}"/>
              </a:ext>
            </a:extLst>
          </p:cNvPr>
          <p:cNvSpPr/>
          <p:nvPr/>
        </p:nvSpPr>
        <p:spPr>
          <a:xfrm>
            <a:off x="251520" y="1340768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B9716C-2133-744A-BABD-1961B1546DBC}"/>
              </a:ext>
            </a:extLst>
          </p:cNvPr>
          <p:cNvSpPr txBox="1"/>
          <p:nvPr/>
        </p:nvSpPr>
        <p:spPr>
          <a:xfrm>
            <a:off x="3779912" y="126876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複数の変数を一度に初期化する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B7547-070E-A44D-9F49-3BCCFB1311DE}"/>
              </a:ext>
            </a:extLst>
          </p:cNvPr>
          <p:cNvSpPr/>
          <p:nvPr/>
        </p:nvSpPr>
        <p:spPr>
          <a:xfrm>
            <a:off x="251520" y="2132856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b, 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03BF6-A6FC-F44C-8C8C-DD02A246FC31}"/>
              </a:ext>
            </a:extLst>
          </p:cNvPr>
          <p:cNvSpPr txBox="1"/>
          <p:nvPr/>
        </p:nvSpPr>
        <p:spPr>
          <a:xfrm>
            <a:off x="3779912" y="20608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変数の値を入れ替える</a:t>
            </a:r>
          </a:p>
        </p:txBody>
      </p:sp>
    </p:spTree>
    <p:extLst>
      <p:ext uri="{BB962C8B-B14F-4D97-AF65-F5344CB8AC3E}">
        <p14:creationId xmlns:p14="http://schemas.microsoft.com/office/powerpoint/2010/main" val="201059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C8B13F-C14E-344B-A3D9-443C1FF1BBEA}"/>
              </a:ext>
            </a:extLst>
          </p:cNvPr>
          <p:cNvSpPr txBox="1"/>
          <p:nvPr/>
        </p:nvSpPr>
        <p:spPr>
          <a:xfrm>
            <a:off x="638488" y="56002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このような情報の保持の仕方を「</a:t>
            </a:r>
            <a:r>
              <a:rPr kumimoji="1" lang="ja-JP" altLang="en-US" sz="2800">
                <a:solidFill>
                  <a:srgbClr val="FF0000"/>
                </a:solidFill>
              </a:rPr>
              <a:t>参照</a:t>
            </a:r>
            <a:r>
              <a:rPr kumimoji="1" lang="ja-JP" altLang="en-US" sz="28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1044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597048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3052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464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064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7904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1505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990040-1920-3148-B0B2-CF7EFC2EC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リスト変数の上書き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B8731-3646-904B-BD4D-A1AAF7E1C437}"/>
              </a:ext>
            </a:extLst>
          </p:cNvPr>
          <p:cNvSpPr txBox="1"/>
          <p:nvPr/>
        </p:nvSpPr>
        <p:spPr>
          <a:xfrm>
            <a:off x="467544" y="21328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は同じリストを指す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A6D14-F0A2-1045-A7EC-C3A5CC4DDAD4}"/>
              </a:ext>
            </a:extLst>
          </p:cNvPr>
          <p:cNvSpPr/>
          <p:nvPr/>
        </p:nvSpPr>
        <p:spPr>
          <a:xfrm>
            <a:off x="539552" y="1340768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33D15F-D8B1-1E4B-A155-6AD6443A4777}"/>
              </a:ext>
            </a:extLst>
          </p:cNvPr>
          <p:cNvSpPr/>
          <p:nvPr/>
        </p:nvSpPr>
        <p:spPr>
          <a:xfrm>
            <a:off x="5796136" y="2016358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24256-CEE9-BB49-90DA-30DB231C400D}"/>
              </a:ext>
            </a:extLst>
          </p:cNvPr>
          <p:cNvSpPr/>
          <p:nvPr/>
        </p:nvSpPr>
        <p:spPr>
          <a:xfrm>
            <a:off x="5796136" y="2318149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758F43-23BA-5C44-AF45-293EA26F503C}"/>
              </a:ext>
            </a:extLst>
          </p:cNvPr>
          <p:cNvSpPr/>
          <p:nvPr/>
        </p:nvSpPr>
        <p:spPr>
          <a:xfrm>
            <a:off x="5796136" y="261994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0CD4C6-9A49-454F-AE06-51F873A6F66C}"/>
              </a:ext>
            </a:extLst>
          </p:cNvPr>
          <p:cNvSpPr/>
          <p:nvPr/>
        </p:nvSpPr>
        <p:spPr>
          <a:xfrm>
            <a:off x="5796136" y="141277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B2A71E-E0EF-E048-A7B7-DD91DC61D49D}"/>
              </a:ext>
            </a:extLst>
          </p:cNvPr>
          <p:cNvSpPr/>
          <p:nvPr/>
        </p:nvSpPr>
        <p:spPr>
          <a:xfrm>
            <a:off x="5796136" y="1714567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9D083-F39B-C142-8A4A-351E608D66A7}"/>
              </a:ext>
            </a:extLst>
          </p:cNvPr>
          <p:cNvSpPr/>
          <p:nvPr/>
        </p:nvSpPr>
        <p:spPr>
          <a:xfrm>
            <a:off x="5796136" y="141277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2D01039D-307B-2E45-B40F-6A33467C5E8D}"/>
              </a:ext>
            </a:extLst>
          </p:cNvPr>
          <p:cNvSpPr/>
          <p:nvPr/>
        </p:nvSpPr>
        <p:spPr>
          <a:xfrm>
            <a:off x="4770047" y="2378507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A9F3CD-97CE-F64D-94A1-9DD909D88DC6}"/>
              </a:ext>
            </a:extLst>
          </p:cNvPr>
          <p:cNvCxnSpPr>
            <a:stCxn id="13" idx="0"/>
          </p:cNvCxnSpPr>
          <p:nvPr/>
        </p:nvCxnSpPr>
        <p:spPr>
          <a:xfrm>
            <a:off x="5494345" y="249922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2BC30FF-2739-0F49-A41F-ACBA4C786EF4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003299" y="156367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49E36B1E-6D19-C14F-BBF1-493401CAD9CB}"/>
              </a:ext>
            </a:extLst>
          </p:cNvPr>
          <p:cNvSpPr/>
          <p:nvPr/>
        </p:nvSpPr>
        <p:spPr>
          <a:xfrm>
            <a:off x="4770047" y="2680298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A9C363-C621-3747-AB64-437907C45797}"/>
              </a:ext>
            </a:extLst>
          </p:cNvPr>
          <p:cNvCxnSpPr>
            <a:stCxn id="16" idx="0"/>
          </p:cNvCxnSpPr>
          <p:nvPr/>
        </p:nvCxnSpPr>
        <p:spPr>
          <a:xfrm>
            <a:off x="5494345" y="280101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2CE4C5B5-875D-824F-BA5A-7B4C50D024A2}"/>
              </a:ext>
            </a:extLst>
          </p:cNvPr>
          <p:cNvCxnSpPr>
            <a:cxnSpLocks/>
          </p:cNvCxnSpPr>
          <p:nvPr/>
        </p:nvCxnSpPr>
        <p:spPr>
          <a:xfrm flipV="1">
            <a:off x="7063658" y="153349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0EA8A1-F3D9-9E4C-93EE-8C4FA43DE68F}"/>
              </a:ext>
            </a:extLst>
          </p:cNvPr>
          <p:cNvSpPr/>
          <p:nvPr/>
        </p:nvSpPr>
        <p:spPr>
          <a:xfrm>
            <a:off x="539552" y="3933056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D50AC4-C293-0949-876D-7C120E7CF86F}"/>
              </a:ext>
            </a:extLst>
          </p:cNvPr>
          <p:cNvSpPr/>
          <p:nvPr/>
        </p:nvSpPr>
        <p:spPr>
          <a:xfrm>
            <a:off x="5796136" y="4392622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0FD01A-FDF5-364F-8B16-825B20D65F94}"/>
              </a:ext>
            </a:extLst>
          </p:cNvPr>
          <p:cNvSpPr/>
          <p:nvPr/>
        </p:nvSpPr>
        <p:spPr>
          <a:xfrm>
            <a:off x="5796136" y="4694413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285F2-72EE-3048-8BAD-DFF71E54D16C}"/>
              </a:ext>
            </a:extLst>
          </p:cNvPr>
          <p:cNvSpPr/>
          <p:nvPr/>
        </p:nvSpPr>
        <p:spPr>
          <a:xfrm>
            <a:off x="5796136" y="499620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2DCEED-FE93-0046-938B-1E4DE0B0B9C2}"/>
              </a:ext>
            </a:extLst>
          </p:cNvPr>
          <p:cNvSpPr/>
          <p:nvPr/>
        </p:nvSpPr>
        <p:spPr>
          <a:xfrm>
            <a:off x="5796136" y="529799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B62ECD-0319-064C-9436-B9BA94545F60}"/>
              </a:ext>
            </a:extLst>
          </p:cNvPr>
          <p:cNvSpPr/>
          <p:nvPr/>
        </p:nvSpPr>
        <p:spPr>
          <a:xfrm>
            <a:off x="5796136" y="378904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CC5112-83F6-5B45-B43A-A3F8DC987A2D}"/>
              </a:ext>
            </a:extLst>
          </p:cNvPr>
          <p:cNvSpPr/>
          <p:nvPr/>
        </p:nvSpPr>
        <p:spPr>
          <a:xfrm>
            <a:off x="5796136" y="4090831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C74362-5E65-654A-A38E-14C5A9947219}"/>
              </a:ext>
            </a:extLst>
          </p:cNvPr>
          <p:cNvSpPr/>
          <p:nvPr/>
        </p:nvSpPr>
        <p:spPr>
          <a:xfrm>
            <a:off x="5796136" y="378904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6A5A2B0-88B8-2440-B2A5-96F06BFDFDAC}"/>
              </a:ext>
            </a:extLst>
          </p:cNvPr>
          <p:cNvSpPr/>
          <p:nvPr/>
        </p:nvSpPr>
        <p:spPr>
          <a:xfrm>
            <a:off x="4770047" y="4754771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129162-4E98-644E-9629-B144E4769A42}"/>
              </a:ext>
            </a:extLst>
          </p:cNvPr>
          <p:cNvCxnSpPr>
            <a:stCxn id="27" idx="0"/>
          </p:cNvCxnSpPr>
          <p:nvPr/>
        </p:nvCxnSpPr>
        <p:spPr>
          <a:xfrm>
            <a:off x="5494345" y="487548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960BCA1-65C6-1D44-9921-4ACAA3E3875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7003299" y="393993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D26794E-26DE-E24D-BD6F-9DC0760604CC}"/>
              </a:ext>
            </a:extLst>
          </p:cNvPr>
          <p:cNvSpPr/>
          <p:nvPr/>
        </p:nvSpPr>
        <p:spPr>
          <a:xfrm>
            <a:off x="4770047" y="5056562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BA6E77-A142-C34F-8DBA-6138BD17C7CB}"/>
              </a:ext>
            </a:extLst>
          </p:cNvPr>
          <p:cNvCxnSpPr>
            <a:stCxn id="30" idx="0"/>
          </p:cNvCxnSpPr>
          <p:nvPr/>
        </p:nvCxnSpPr>
        <p:spPr>
          <a:xfrm>
            <a:off x="5494345" y="517727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06541F7-CB4A-C740-8028-8E21B8BBA8B9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7003300" y="514710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7D3B10-9C19-344B-8F49-24C77E261EB1}"/>
              </a:ext>
            </a:extLst>
          </p:cNvPr>
          <p:cNvSpPr/>
          <p:nvPr/>
        </p:nvSpPr>
        <p:spPr>
          <a:xfrm>
            <a:off x="5796136" y="5599785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68CF09D-D8E2-1544-9E2C-1990C72FE663}"/>
              </a:ext>
            </a:extLst>
          </p:cNvPr>
          <p:cNvSpPr/>
          <p:nvPr/>
        </p:nvSpPr>
        <p:spPr>
          <a:xfrm>
            <a:off x="5796136" y="590157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8F254-D9E7-D041-9443-238F9FCD5FB2}"/>
              </a:ext>
            </a:extLst>
          </p:cNvPr>
          <p:cNvSpPr/>
          <p:nvPr/>
        </p:nvSpPr>
        <p:spPr>
          <a:xfrm>
            <a:off x="5806480" y="529641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11CBF7-2253-7C41-B7D3-377EAEDE5307}"/>
              </a:ext>
            </a:extLst>
          </p:cNvPr>
          <p:cNvSpPr txBox="1"/>
          <p:nvPr/>
        </p:nvSpPr>
        <p:spPr>
          <a:xfrm>
            <a:off x="467544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にリストを代入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FB3CD9-7F05-DE4C-96C2-7DE842E39F5D}"/>
              </a:ext>
            </a:extLst>
          </p:cNvPr>
          <p:cNvSpPr txBox="1"/>
          <p:nvPr/>
        </p:nvSpPr>
        <p:spPr>
          <a:xfrm>
            <a:off x="467544" y="44371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メモリ上に</a:t>
            </a:r>
            <a:r>
              <a:rPr kumimoji="1" lang="en-US" altLang="ja-JP"/>
              <a:t>[4, 5, 6]</a:t>
            </a:r>
            <a:r>
              <a:rPr kumimoji="1" lang="ja-JP" altLang="en-US"/>
              <a:t>が作られ、</a:t>
            </a:r>
            <a:r>
              <a:rPr kumimoji="1" lang="en-US" altLang="ja-JP"/>
              <a:t>b</a:t>
            </a:r>
            <a:r>
              <a:rPr kumimoji="1" lang="ja-JP" altLang="en-US"/>
              <a:t>はそこを指す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C8BC25-789B-BA4C-93E4-E13A5048DE84}"/>
              </a:ext>
            </a:extLst>
          </p:cNvPr>
          <p:cNvSpPr txBox="1"/>
          <p:nvPr/>
        </p:nvSpPr>
        <p:spPr>
          <a:xfrm>
            <a:off x="467544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と</a:t>
            </a:r>
            <a:r>
              <a:rPr kumimoji="1" lang="en-US" altLang="ja-JP"/>
              <a:t>b</a:t>
            </a:r>
            <a:r>
              <a:rPr kumimoji="1" lang="ja-JP" altLang="en-US"/>
              <a:t>は別のリストになる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5800599B-F7FE-404D-A78F-75DB7A388B37}"/>
              </a:ext>
            </a:extLst>
          </p:cNvPr>
          <p:cNvSpPr/>
          <p:nvPr/>
        </p:nvSpPr>
        <p:spPr>
          <a:xfrm rot="5400000">
            <a:off x="1511660" y="51931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207F0F-7D96-E949-9C3D-251091BE0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前回の解説：完全数、友愛数の列挙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66C4C-FFC7-EB42-9E62-81A33C989C1E}"/>
              </a:ext>
            </a:extLst>
          </p:cNvPr>
          <p:cNvSpPr txBox="1"/>
          <p:nvPr/>
        </p:nvSpPr>
        <p:spPr>
          <a:xfrm>
            <a:off x="436880" y="1056640"/>
            <a:ext cx="815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ある数</a:t>
            </a:r>
            <a:r>
              <a:rPr kumimoji="1" lang="en-US" altLang="ja-JP" sz="2400"/>
              <a:t>n</a:t>
            </a:r>
            <a:r>
              <a:rPr kumimoji="1" lang="ja-JP" altLang="en-US" sz="2400"/>
              <a:t>について、自分自身を除いた約数の和を</a:t>
            </a:r>
            <a:r>
              <a:rPr kumimoji="1" lang="en-US" altLang="ja-JP" sz="2400"/>
              <a:t>f(n)</a:t>
            </a:r>
            <a:r>
              <a:rPr kumimoji="1" lang="ja-JP" altLang="en-US" sz="2400"/>
              <a:t>とする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B868C7-0C92-D74A-9ACF-82E440026AA7}"/>
              </a:ext>
            </a:extLst>
          </p:cNvPr>
          <p:cNvSpPr/>
          <p:nvPr/>
        </p:nvSpPr>
        <p:spPr>
          <a:xfrm>
            <a:off x="233680" y="2432596"/>
            <a:ext cx="460248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perfect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n+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f(i):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BCE2B-47ED-AC4F-8D02-87BB1E1DB30F}"/>
              </a:ext>
            </a:extLst>
          </p:cNvPr>
          <p:cNvSpPr txBox="1"/>
          <p:nvPr/>
        </p:nvSpPr>
        <p:spPr>
          <a:xfrm>
            <a:off x="223520" y="184912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以下の完全数の列挙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EEE2C5-152D-1F42-BEDD-28C5A43985D7}"/>
              </a:ext>
            </a:extLst>
          </p:cNvPr>
          <p:cNvSpPr/>
          <p:nvPr/>
        </p:nvSpPr>
        <p:spPr>
          <a:xfrm>
            <a:off x="152400" y="4736237"/>
            <a:ext cx="4572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amicable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 +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f(i):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== f(f(i)):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(i, f(i))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02B14B-6E8E-1C4C-ACCC-70DA6B86EDCC}"/>
              </a:ext>
            </a:extLst>
          </p:cNvPr>
          <p:cNvSpPr txBox="1"/>
          <p:nvPr/>
        </p:nvSpPr>
        <p:spPr>
          <a:xfrm>
            <a:off x="142240" y="417576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以下の友愛数の列挙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E08D00-FF67-8E43-A5CA-D053F48BA1B6}"/>
              </a:ext>
            </a:extLst>
          </p:cNvPr>
          <p:cNvSpPr txBox="1"/>
          <p:nvPr/>
        </p:nvSpPr>
        <p:spPr>
          <a:xfrm>
            <a:off x="5303520" y="22148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完全数の定義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54E191-C83E-F947-A721-4D04BC30E7C3}"/>
              </a:ext>
            </a:extLst>
          </p:cNvPr>
          <p:cNvSpPr/>
          <p:nvPr/>
        </p:nvSpPr>
        <p:spPr>
          <a:xfrm>
            <a:off x="5577603" y="2644894"/>
            <a:ext cx="1441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i == f(i)</a:t>
            </a:r>
            <a:endParaRPr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2C7E01-707C-3E46-B9EB-5DDA8154709B}"/>
              </a:ext>
            </a:extLst>
          </p:cNvPr>
          <p:cNvSpPr txBox="1"/>
          <p:nvPr/>
        </p:nvSpPr>
        <p:spPr>
          <a:xfrm>
            <a:off x="5313680" y="45720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友愛数の定義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86BA65-4B1F-C24F-85D9-9BC6E8F6CFA2}"/>
              </a:ext>
            </a:extLst>
          </p:cNvPr>
          <p:cNvSpPr/>
          <p:nvPr/>
        </p:nvSpPr>
        <p:spPr>
          <a:xfrm>
            <a:off x="5394723" y="5520174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i == f(f(i))</a:t>
            </a:r>
            <a:endParaRPr lang="ja-JP" altLang="en-US" sz="3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9C6-87F2-5948-BBE7-21AC8DA8A769}"/>
              </a:ext>
            </a:extLst>
          </p:cNvPr>
          <p:cNvSpPr txBox="1"/>
          <p:nvPr/>
        </p:nvSpPr>
        <p:spPr>
          <a:xfrm>
            <a:off x="5364480" y="511048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完全数ではなく</a:t>
            </a:r>
            <a:r>
              <a:rPr kumimoji="1" lang="ja-JP" altLang="en-US" sz="2000"/>
              <a:t>、かつ</a:t>
            </a:r>
          </a:p>
        </p:txBody>
      </p:sp>
    </p:spTree>
    <p:extLst>
      <p:ext uri="{BB962C8B-B14F-4D97-AF65-F5344CB8AC3E}">
        <p14:creationId xmlns:p14="http://schemas.microsoft.com/office/powerpoint/2010/main" val="26247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330380-5ADA-B340-B92B-13DED829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D0631A-C91F-A14E-B161-DC00A22EA693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8D29A-9831-8644-AB6F-97645C799933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850B5-9B23-CA43-AF38-125CD19E102B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5DB163-1F6E-8446-8681-1510AC9E28FE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0128-AFD6-884B-BDA4-E9F36B94BDCC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A0AB9ECF-F8EF-FB4F-9D14-42E06ED1BB81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8E5E9C-381F-F54F-8A2E-7F5B694E1D9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FF917E-F7CD-C344-90FF-6CCA9A123F53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D963F8-FCEC-404E-A4ED-D51DB4DD929D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35B508-123C-3045-B022-9A6C098D1912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A35276-4EED-3A44-AAA7-F7CF50E430EC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FF36C25-C9BA-9841-80F8-50F103FCF45A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A49AE3-BD25-C041-836A-584FA6DFF368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72971-5B80-9E4A-80E2-49C4FE25EFF1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>
            <a:extLst>
              <a:ext uri="{FF2B5EF4-FFF2-40B4-BE49-F238E27FC236}">
                <a16:creationId xmlns:a16="http://schemas.microsoft.com/office/drawing/2014/main" id="{D80BEA54-2036-0D44-AA34-89C28541D345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BC678E-13D6-E243-BC10-E317865FBCB8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54A8F3-94C5-034F-ADE1-F4E8AE7A81B2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A7631E-BEF3-EB47-9B5D-A8BFFEAE3E2C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0FA7BC-F567-A34D-BF92-FF67BA8CBC0E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E2B4E8D3-4873-EF49-A535-3DB8E688641E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D1987D73-C53A-F443-B482-F0338B3AE25D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DAF33-EB7A-EB45-AD49-27A743597A11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CDBAAF-6893-1045-81B0-5390DCB4E71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>
            <a:extLst>
              <a:ext uri="{FF2B5EF4-FFF2-40B4-BE49-F238E27FC236}">
                <a16:creationId xmlns:a16="http://schemas.microsoft.com/office/drawing/2014/main" id="{11271E9D-DCCD-B943-8425-E3A937011E35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57F6DB-E892-7C46-902B-EBCFCC3AAE27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3588FB-557B-D848-BD88-6F30920F044A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855CB1-DB2B-8C48-A53F-109E96361505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5461789-7386-3A4D-B88C-21AA2F63BDB1}"/>
              </a:ext>
            </a:extLst>
          </p:cNvPr>
          <p:cNvCxnSpPr>
            <a:stCxn id="28" idx="1"/>
            <a:endCxn id="4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D943A-83DD-2A4A-80D1-2327BC0D4905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D57F54-E8DD-2049-A8C4-8C043849301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3800D5-4068-3740-B6D0-A1142C9C5BEE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F67397-08DE-AE41-B50B-CB69A08FF5F0}"/>
              </a:ext>
            </a:extLst>
          </p:cNvPr>
          <p:cNvSpPr txBox="1"/>
          <p:nvPr/>
        </p:nvSpPr>
        <p:spPr>
          <a:xfrm>
            <a:off x="323528" y="56612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値渡し</a:t>
            </a:r>
            <a:r>
              <a:rPr kumimoji="1" lang="ja-JP" altLang="en-US" sz="24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199894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B636AD-662B-8047-8C50-6CA4E0AFA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84EEB3-3163-FF46-AA02-6E18B2C5F42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6CCE8-9F97-2C4A-BD9C-6F02FD855876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70A3A-4E74-1444-8D72-090F0CACF90D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56A9A2-56E5-5F43-8788-30316464A90D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7AD97-21DA-D749-8627-C4EBDBD48D02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6CA206-5A61-3D41-A862-4D663CC5BE70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2B4F98-19F3-2F43-B278-B79D83A0D859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46100-21B8-7947-9E91-FE302E2E8AA4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48216E-D067-C34D-B96F-465704DA39A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9A645DBF-A80D-0741-9B80-6539DFC7ABBC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22E64A8-5F54-0D4D-B9D2-25562659C6FE}"/>
              </a:ext>
            </a:extLst>
          </p:cNvPr>
          <p:cNvCxnSpPr>
            <a:stCxn id="12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6561B179-CA5F-6547-B97E-90AA32C124E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317DDA-E436-D443-B6BD-B20C1DF7075E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93AFBC63-F908-B245-8FAF-202D3794F5A2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 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51BEB2-646F-7247-A82A-7EDF53609617}"/>
              </a:ext>
            </a:extLst>
          </p:cNvPr>
          <p:cNvCxnSpPr>
            <a:stCxn id="16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97D7F38-6B91-CF4C-A660-7D210EFF23B6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56BB3A-C57E-6548-B03D-C2AAADAA2DD4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CAEAF-08D9-474A-8314-4CFE46C16D88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BDB898-AB93-EF4A-9407-ED9B674F1AA9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4F1475-FE9B-2543-82D6-B464791A2DC4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FB301A-4040-824C-8B15-161DD371CC8C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B482D4-7F07-C444-A610-04353C1807DE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74E2447-E9B9-CA43-B4C8-ABC78486D396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8441834-5715-8542-8F11-3BD3290DB3E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2A8107-EA2D-044C-A1B0-57D9ED7711A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A7ADFA1C-89D2-BD4F-8C14-EAD1642359FD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45B209-6DAF-D14F-9887-9FC9EAD58546}"/>
              </a:ext>
            </a:extLst>
          </p:cNvPr>
          <p:cNvCxnSpPr>
            <a:stCxn id="28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0877066-89B6-BD4B-AA47-2E23CDD323B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3075607-C565-DF4A-B34D-5C1147E98BF4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ADD035-A5FA-5145-A640-F84293C2E77A}"/>
              </a:ext>
            </a:extLst>
          </p:cNvPr>
          <p:cNvSpPr txBox="1"/>
          <p:nvPr/>
        </p:nvSpPr>
        <p:spPr>
          <a:xfrm>
            <a:off x="4946144" y="2403296"/>
            <a:ext cx="39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ローカル変数を通じてリストを修正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グローバル変数の指すリストも書き換わる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C9CFFBA2-6848-7F47-9ABE-1F96D7527C40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F33EBD-F39F-084B-83B0-4130A60EDD0C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FE7BC52A-B56F-1841-BD0F-9D6D96B85C0C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C3E866C-FD51-2D40-9529-847C2B5D66DE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00E81261-56F2-F648-9B7C-D9E6649B7E1D}"/>
              </a:ext>
            </a:extLst>
          </p:cNvPr>
          <p:cNvCxnSpPr>
            <a:cxnSpLocks/>
            <a:stCxn id="35" idx="0"/>
            <a:endCxn id="15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3FAC9AC0-3CD1-3443-B8BF-6DBD6EF32377}"/>
              </a:ext>
            </a:extLst>
          </p:cNvPr>
          <p:cNvCxnSpPr>
            <a:cxnSpLocks/>
            <a:stCxn id="32" idx="0"/>
            <a:endCxn id="36" idx="6"/>
          </p:cNvCxnSpPr>
          <p:nvPr/>
        </p:nvCxnSpPr>
        <p:spPr>
          <a:xfrm rot="16200000" flipV="1">
            <a:off x="5673668" y="1135660"/>
            <a:ext cx="540112" cy="19951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43032E-D090-3D44-9D26-CFF4D473621A}"/>
              </a:ext>
            </a:extLst>
          </p:cNvPr>
          <p:cNvSpPr txBox="1"/>
          <p:nvPr/>
        </p:nvSpPr>
        <p:spPr>
          <a:xfrm>
            <a:off x="683568" y="587727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参照の値渡し</a:t>
            </a:r>
            <a:r>
              <a:rPr kumimoji="1" lang="ja-JP" altLang="en-US" sz="2400"/>
              <a:t>」と呼ぶ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1DB6E8-BEBA-8943-A007-86C692EF9CBF}"/>
              </a:ext>
            </a:extLst>
          </p:cNvPr>
          <p:cNvSpPr txBox="1"/>
          <p:nvPr/>
        </p:nvSpPr>
        <p:spPr>
          <a:xfrm>
            <a:off x="4644008" y="6453336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※ </a:t>
            </a:r>
            <a:r>
              <a:rPr kumimoji="1" lang="ja-JP" altLang="en-US" sz="1600"/>
              <a:t>「参照の値渡し」も「値渡し」の一種</a:t>
            </a:r>
          </a:p>
        </p:txBody>
      </p:sp>
    </p:spTree>
    <p:extLst>
      <p:ext uri="{BB962C8B-B14F-4D97-AF65-F5344CB8AC3E}">
        <p14:creationId xmlns:p14="http://schemas.microsoft.com/office/powerpoint/2010/main" val="271431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7388CD-941C-224E-94A8-F2E06FD58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A17364-F86B-734C-B185-C9EF66D6EC31}"/>
              </a:ext>
            </a:extLst>
          </p:cNvPr>
          <p:cNvSpPr/>
          <p:nvPr/>
        </p:nvSpPr>
        <p:spPr>
          <a:xfrm>
            <a:off x="714936" y="1411064"/>
            <a:ext cx="2312744" cy="1718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51090-8C45-DA44-B13A-3A0908685451}"/>
              </a:ext>
            </a:extLst>
          </p:cNvPr>
          <p:cNvSpPr/>
          <p:nvPr/>
        </p:nvSpPr>
        <p:spPr>
          <a:xfrm>
            <a:off x="1381552" y="1795512"/>
            <a:ext cx="1625808" cy="297448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4871536-85D7-F542-AB80-285EFF550C2D}"/>
              </a:ext>
            </a:extLst>
          </p:cNvPr>
          <p:cNvSpPr/>
          <p:nvPr/>
        </p:nvSpPr>
        <p:spPr>
          <a:xfrm>
            <a:off x="3086864" y="18682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97C1B-E6C4-554E-B024-20111F8CB1D2}"/>
              </a:ext>
            </a:extLst>
          </p:cNvPr>
          <p:cNvSpPr/>
          <p:nvPr/>
        </p:nvSpPr>
        <p:spPr>
          <a:xfrm>
            <a:off x="760224" y="148012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CF174A-0FB6-574D-A28D-302F565E2A11}"/>
              </a:ext>
            </a:extLst>
          </p:cNvPr>
          <p:cNvSpPr/>
          <p:nvPr/>
        </p:nvSpPr>
        <p:spPr>
          <a:xfrm>
            <a:off x="1782936" y="4932278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BFEF21-3EEB-5A4A-852A-6EAAEF10E6E6}"/>
              </a:ext>
            </a:extLst>
          </p:cNvPr>
          <p:cNvSpPr/>
          <p:nvPr/>
        </p:nvSpPr>
        <p:spPr>
          <a:xfrm>
            <a:off x="1782936" y="5234069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973FBD-083D-844E-9231-5089B1388B22}"/>
              </a:ext>
            </a:extLst>
          </p:cNvPr>
          <p:cNvSpPr/>
          <p:nvPr/>
        </p:nvSpPr>
        <p:spPr>
          <a:xfrm>
            <a:off x="1782936" y="55358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D8A7C1-8510-8642-B931-0C7A076A11A3}"/>
              </a:ext>
            </a:extLst>
          </p:cNvPr>
          <p:cNvSpPr/>
          <p:nvPr/>
        </p:nvSpPr>
        <p:spPr>
          <a:xfrm>
            <a:off x="1782936" y="43286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174A5E-935D-BB41-B105-E1CF56735678}"/>
              </a:ext>
            </a:extLst>
          </p:cNvPr>
          <p:cNvSpPr/>
          <p:nvPr/>
        </p:nvSpPr>
        <p:spPr>
          <a:xfrm>
            <a:off x="1782936" y="4630487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F1E1F5-BFE5-B643-9202-D867A7B25E05}"/>
              </a:ext>
            </a:extLst>
          </p:cNvPr>
          <p:cNvSpPr/>
          <p:nvPr/>
        </p:nvSpPr>
        <p:spPr>
          <a:xfrm>
            <a:off x="1782936" y="432869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AF8063B5-52F7-E04C-946F-1C29EF0E99B6}"/>
              </a:ext>
            </a:extLst>
          </p:cNvPr>
          <p:cNvSpPr/>
          <p:nvPr/>
        </p:nvSpPr>
        <p:spPr>
          <a:xfrm>
            <a:off x="756847" y="5294427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53ECE5-4FE5-AE44-99A7-2B28BD0342BF}"/>
              </a:ext>
            </a:extLst>
          </p:cNvPr>
          <p:cNvCxnSpPr>
            <a:stCxn id="13" idx="0"/>
          </p:cNvCxnSpPr>
          <p:nvPr/>
        </p:nvCxnSpPr>
        <p:spPr>
          <a:xfrm>
            <a:off x="1481145" y="541514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1AB1D80A-E6E8-B541-8D43-077A50C41567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2990099" y="447959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D2DE7CA3-E690-074D-B641-CEFF45920A92}"/>
              </a:ext>
            </a:extLst>
          </p:cNvPr>
          <p:cNvSpPr/>
          <p:nvPr/>
        </p:nvSpPr>
        <p:spPr>
          <a:xfrm>
            <a:off x="756847" y="5596218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9FE662-A540-4848-A9A3-EBFC241B887E}"/>
              </a:ext>
            </a:extLst>
          </p:cNvPr>
          <p:cNvCxnSpPr>
            <a:stCxn id="16" idx="0"/>
          </p:cNvCxnSpPr>
          <p:nvPr/>
        </p:nvCxnSpPr>
        <p:spPr>
          <a:xfrm>
            <a:off x="1481145" y="571693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6040A91B-6A17-7748-9554-6D1B2C3228E0}"/>
              </a:ext>
            </a:extLst>
          </p:cNvPr>
          <p:cNvCxnSpPr>
            <a:cxnSpLocks/>
          </p:cNvCxnSpPr>
          <p:nvPr/>
        </p:nvCxnSpPr>
        <p:spPr>
          <a:xfrm flipV="1">
            <a:off x="3050458" y="444941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5E712F-733B-5549-A30B-CC73DD938BBD}"/>
              </a:ext>
            </a:extLst>
          </p:cNvPr>
          <p:cNvSpPr/>
          <p:nvPr/>
        </p:nvSpPr>
        <p:spPr>
          <a:xfrm>
            <a:off x="6608936" y="4870142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38D0CE2-EE4D-4445-B956-251B21226618}"/>
              </a:ext>
            </a:extLst>
          </p:cNvPr>
          <p:cNvSpPr/>
          <p:nvPr/>
        </p:nvSpPr>
        <p:spPr>
          <a:xfrm>
            <a:off x="6608936" y="5171933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D4830A-76C9-634D-A112-080D194FAE8D}"/>
              </a:ext>
            </a:extLst>
          </p:cNvPr>
          <p:cNvSpPr/>
          <p:nvPr/>
        </p:nvSpPr>
        <p:spPr>
          <a:xfrm>
            <a:off x="6608936" y="547372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C2BCF6E-50CE-3546-916E-E3D496EF04F1}"/>
              </a:ext>
            </a:extLst>
          </p:cNvPr>
          <p:cNvSpPr/>
          <p:nvPr/>
        </p:nvSpPr>
        <p:spPr>
          <a:xfrm>
            <a:off x="6608936" y="577551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032F19-D720-AF4E-BE1A-EC0857D8B771}"/>
              </a:ext>
            </a:extLst>
          </p:cNvPr>
          <p:cNvSpPr/>
          <p:nvPr/>
        </p:nvSpPr>
        <p:spPr>
          <a:xfrm>
            <a:off x="6608936" y="42665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A70636E-FFB3-1F4D-9E64-EB6C0630674C}"/>
              </a:ext>
            </a:extLst>
          </p:cNvPr>
          <p:cNvSpPr/>
          <p:nvPr/>
        </p:nvSpPr>
        <p:spPr>
          <a:xfrm>
            <a:off x="6608936" y="4568351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78D5E7-A1E9-5F4B-90CC-D7EE34F4AE03}"/>
              </a:ext>
            </a:extLst>
          </p:cNvPr>
          <p:cNvSpPr/>
          <p:nvPr/>
        </p:nvSpPr>
        <p:spPr>
          <a:xfrm>
            <a:off x="6608936" y="426656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EE1571F-1BD3-CD44-86FC-11F9D015E765}"/>
              </a:ext>
            </a:extLst>
          </p:cNvPr>
          <p:cNvSpPr/>
          <p:nvPr/>
        </p:nvSpPr>
        <p:spPr>
          <a:xfrm>
            <a:off x="5582847" y="5232291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6B3254C-0576-C74D-8008-3DA12449C417}"/>
              </a:ext>
            </a:extLst>
          </p:cNvPr>
          <p:cNvCxnSpPr>
            <a:stCxn id="26" idx="0"/>
          </p:cNvCxnSpPr>
          <p:nvPr/>
        </p:nvCxnSpPr>
        <p:spPr>
          <a:xfrm>
            <a:off x="6307145" y="535300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6CD1E673-EE85-934F-BD42-D325A3208073}"/>
              </a:ext>
            </a:extLst>
          </p:cNvPr>
          <p:cNvCxnSpPr>
            <a:cxnSpLocks/>
            <a:stCxn id="20" idx="3"/>
            <a:endCxn id="23" idx="3"/>
          </p:cNvCxnSpPr>
          <p:nvPr/>
        </p:nvCxnSpPr>
        <p:spPr>
          <a:xfrm flipV="1">
            <a:off x="7816099" y="441745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DA79AF0A-D0B2-8B4B-B1C2-43616195BC6C}"/>
              </a:ext>
            </a:extLst>
          </p:cNvPr>
          <p:cNvSpPr/>
          <p:nvPr/>
        </p:nvSpPr>
        <p:spPr>
          <a:xfrm>
            <a:off x="5582847" y="5534082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824927B-1222-5F47-A809-3F2CD388873E}"/>
              </a:ext>
            </a:extLst>
          </p:cNvPr>
          <p:cNvCxnSpPr>
            <a:stCxn id="29" idx="0"/>
          </p:cNvCxnSpPr>
          <p:nvPr/>
        </p:nvCxnSpPr>
        <p:spPr>
          <a:xfrm>
            <a:off x="6307145" y="565479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89B85963-E3F9-4E40-85AF-92F6A001C838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816100" y="562462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03AC81-C44F-0842-9333-8B7367EDA38E}"/>
              </a:ext>
            </a:extLst>
          </p:cNvPr>
          <p:cNvSpPr/>
          <p:nvPr/>
        </p:nvSpPr>
        <p:spPr>
          <a:xfrm>
            <a:off x="6608936" y="6077305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F1C66ED-0F3F-0945-80C8-D10698076205}"/>
              </a:ext>
            </a:extLst>
          </p:cNvPr>
          <p:cNvSpPr/>
          <p:nvPr/>
        </p:nvSpPr>
        <p:spPr>
          <a:xfrm>
            <a:off x="6608936" y="63790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07E0D5-A5A1-0942-BB4C-172AFACADDAA}"/>
              </a:ext>
            </a:extLst>
          </p:cNvPr>
          <p:cNvSpPr/>
          <p:nvPr/>
        </p:nvSpPr>
        <p:spPr>
          <a:xfrm>
            <a:off x="6619280" y="577393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BF86B81-F095-7A45-8A34-4AF2B1A3D8B1}"/>
              </a:ext>
            </a:extLst>
          </p:cNvPr>
          <p:cNvSpPr/>
          <p:nvPr/>
        </p:nvSpPr>
        <p:spPr>
          <a:xfrm>
            <a:off x="3086864" y="154314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C7A628-400B-3A4E-A4AE-AF041042AECF}"/>
              </a:ext>
            </a:extLst>
          </p:cNvPr>
          <p:cNvSpPr txBox="1"/>
          <p:nvPr/>
        </p:nvSpPr>
        <p:spPr>
          <a:xfrm>
            <a:off x="3484880" y="145288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リストが関数の引数として渡されている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446378-2047-4B41-8F8F-069B8118CD45}"/>
              </a:ext>
            </a:extLst>
          </p:cNvPr>
          <p:cNvSpPr txBox="1"/>
          <p:nvPr/>
        </p:nvSpPr>
        <p:spPr>
          <a:xfrm>
            <a:off x="3484880" y="178816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</a:t>
            </a:r>
            <a:r>
              <a:rPr lang="en-US" altLang="ja-JP"/>
              <a:t> </a:t>
            </a:r>
            <a:r>
              <a:rPr lang="ja-JP" altLang="en-US"/>
              <a:t>ローカル変数に新しいリストを代入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C3FCD-FB1F-6E43-9D07-FFB9715B97F6}"/>
              </a:ext>
            </a:extLst>
          </p:cNvPr>
          <p:cNvSpPr txBox="1"/>
          <p:nvPr/>
        </p:nvSpPr>
        <p:spPr>
          <a:xfrm>
            <a:off x="142240" y="347472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この時点では同じものを指している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1A615B-29FA-CA4F-B361-079F517D0229}"/>
              </a:ext>
            </a:extLst>
          </p:cNvPr>
          <p:cNvSpPr txBox="1"/>
          <p:nvPr/>
        </p:nvSpPr>
        <p:spPr>
          <a:xfrm>
            <a:off x="4573518" y="343408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 </a:t>
            </a:r>
            <a:r>
              <a:rPr kumimoji="1" lang="ja-JP" altLang="en-US"/>
              <a:t>ローカル変数が別のリストを指す</a:t>
            </a:r>
            <a:endParaRPr kumimoji="1" lang="en-US" altLang="ja-JP"/>
          </a:p>
          <a:p>
            <a:r>
              <a:rPr lang="ja-JP" altLang="en-US"/>
              <a:t>　以後、グローバル変数は影響を受けない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1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3E2115-7D69-8A41-A84C-00F1EE83C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なぜ参照の値渡しが大事なのか？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C12669-5647-514C-B195-F0AA36D1E654}"/>
              </a:ext>
            </a:extLst>
          </p:cNvPr>
          <p:cNvSpPr txBox="1"/>
          <p:nvPr/>
        </p:nvSpPr>
        <p:spPr>
          <a:xfrm>
            <a:off x="1767840" y="1219200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意図しない動作</a:t>
            </a:r>
            <a:r>
              <a:rPr kumimoji="1" lang="en-US" altLang="ja-JP" sz="2800"/>
              <a:t>(</a:t>
            </a:r>
            <a:r>
              <a:rPr kumimoji="1" lang="ja-JP" altLang="en-US" sz="2800"/>
              <a:t>バグ</a:t>
            </a:r>
            <a:r>
              <a:rPr kumimoji="1" lang="en-US" altLang="ja-JP" sz="2800"/>
              <a:t>)</a:t>
            </a:r>
            <a:r>
              <a:rPr kumimoji="1" lang="ja-JP" altLang="en-US" sz="2800"/>
              <a:t>の元になるから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B9C9A-B74C-2348-A6F3-7C1225DED5A5}"/>
              </a:ext>
            </a:extLst>
          </p:cNvPr>
          <p:cNvSpPr txBox="1"/>
          <p:nvPr/>
        </p:nvSpPr>
        <p:spPr>
          <a:xfrm>
            <a:off x="162560" y="21031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参照の値渡しの仕組みを知らないと・・・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BAA2BB-59C7-9948-BD07-6E0491AA6AF2}"/>
              </a:ext>
            </a:extLst>
          </p:cNvPr>
          <p:cNvSpPr txBox="1"/>
          <p:nvPr/>
        </p:nvSpPr>
        <p:spPr>
          <a:xfrm>
            <a:off x="436880" y="295656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関数の引数としてリストを渡して、内部で修正したら関数の外も影響を受けた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739DDA-2830-6041-876B-BC1FAD3ACABF}"/>
              </a:ext>
            </a:extLst>
          </p:cNvPr>
          <p:cNvSpPr txBox="1"/>
          <p:nvPr/>
        </p:nvSpPr>
        <p:spPr>
          <a:xfrm>
            <a:off x="528320" y="387096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「リストを渡したら関数の中と外で同じものを指す」と理解してしまう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309D5D-0278-FC49-BE6A-DF562C5126E3}"/>
              </a:ext>
            </a:extLst>
          </p:cNvPr>
          <p:cNvSpPr txBox="1"/>
          <p:nvPr/>
        </p:nvSpPr>
        <p:spPr>
          <a:xfrm>
            <a:off x="660400" y="482600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関数内で新しいリストを代入したら、外のリストは影響を受けなくなる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819A5-0A4A-9A49-B7FF-CD4966291DAD}"/>
              </a:ext>
            </a:extLst>
          </p:cNvPr>
          <p:cNvSpPr txBox="1"/>
          <p:nvPr/>
        </p:nvSpPr>
        <p:spPr>
          <a:xfrm>
            <a:off x="3535680" y="5892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理解不能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A908116-9ACF-2947-A112-F67231E2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5497374"/>
            <a:ext cx="916940" cy="1132025"/>
          </a:xfrm>
          <a:prstGeom prst="rect">
            <a:avLst/>
          </a:prstGeom>
        </p:spPr>
      </p:pic>
      <p:sp>
        <p:nvSpPr>
          <p:cNvPr id="10" name="下矢印 9">
            <a:extLst>
              <a:ext uri="{FF2B5EF4-FFF2-40B4-BE49-F238E27FC236}">
                <a16:creationId xmlns:a16="http://schemas.microsoft.com/office/drawing/2014/main" id="{87906405-F3AA-9049-BB75-866542D4620E}"/>
              </a:ext>
            </a:extLst>
          </p:cNvPr>
          <p:cNvSpPr/>
          <p:nvPr/>
        </p:nvSpPr>
        <p:spPr>
          <a:xfrm>
            <a:off x="4135120" y="338328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9F45AA10-5135-2C49-B5F1-27293C94A00F}"/>
              </a:ext>
            </a:extLst>
          </p:cNvPr>
          <p:cNvSpPr/>
          <p:nvPr/>
        </p:nvSpPr>
        <p:spPr>
          <a:xfrm>
            <a:off x="4135120" y="433832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6B35F481-F534-9248-BD5B-72B12F1AF467}"/>
              </a:ext>
            </a:extLst>
          </p:cNvPr>
          <p:cNvSpPr/>
          <p:nvPr/>
        </p:nvSpPr>
        <p:spPr>
          <a:xfrm>
            <a:off x="4135120" y="5323840"/>
            <a:ext cx="406400" cy="4267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7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090200-528B-1448-A2C4-2D7224A9F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今日これだけは覚えて欲しい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0872B9-0734-2B4F-9C72-72783608917A}"/>
              </a:ext>
            </a:extLst>
          </p:cNvPr>
          <p:cNvSpPr txBox="1"/>
          <p:nvPr/>
        </p:nvSpPr>
        <p:spPr>
          <a:xfrm>
            <a:off x="132080" y="1574800"/>
            <a:ext cx="82477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・変数のコピーは値のコピー</a:t>
            </a:r>
            <a:endParaRPr kumimoji="1" lang="en-US" altLang="ja-JP" sz="3200"/>
          </a:p>
          <a:p>
            <a:r>
              <a:rPr lang="ja-JP" altLang="en-US" sz="3200"/>
              <a:t>・リストを指す変数は</a:t>
            </a:r>
            <a:r>
              <a:rPr lang="ja-JP" altLang="en-US" sz="3200">
                <a:solidFill>
                  <a:srgbClr val="FF0000"/>
                </a:solidFill>
              </a:rPr>
              <a:t>参照</a:t>
            </a:r>
            <a:r>
              <a:rPr lang="ja-JP" altLang="en-US" sz="3200"/>
              <a:t>を保存している</a:t>
            </a:r>
            <a:endParaRPr lang="en-US" altLang="ja-JP" sz="3200"/>
          </a:p>
          <a:p>
            <a:r>
              <a:rPr lang="ja-JP" altLang="en-US" sz="3200"/>
              <a:t>・関数の引数は</a:t>
            </a:r>
            <a:r>
              <a:rPr lang="ja-JP" altLang="en-US" sz="3200">
                <a:solidFill>
                  <a:srgbClr val="011893"/>
                </a:solidFill>
              </a:rPr>
              <a:t>ローカル変数</a:t>
            </a:r>
            <a:endParaRPr lang="en-US" altLang="ja-JP" sz="3200">
              <a:solidFill>
                <a:srgbClr val="011893"/>
              </a:solidFill>
            </a:endParaRPr>
          </a:p>
          <a:p>
            <a:r>
              <a:rPr lang="ja-JP" altLang="en-US" sz="3200"/>
              <a:t>・引数には値がコピーして渡される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値渡し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・参照もコピーして渡される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参照の値渡し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85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3FF4D2-693B-B340-9231-6B7EC08B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0F1EC-B4B6-6646-A9F0-3E74380B279D}"/>
              </a:ext>
            </a:extLst>
          </p:cNvPr>
          <p:cNvSpPr/>
          <p:nvPr/>
        </p:nvSpPr>
        <p:spPr>
          <a:xfrm>
            <a:off x="0" y="1412776"/>
            <a:ext cx="907300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78638-D46F-6543-927A-8820904199F5}"/>
              </a:ext>
            </a:extLst>
          </p:cNvPr>
          <p:cNvSpPr txBox="1"/>
          <p:nvPr/>
        </p:nvSpPr>
        <p:spPr>
          <a:xfrm>
            <a:off x="1259632" y="22768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99D083-7B2D-384B-B483-3A95BEFDF075}"/>
              </a:ext>
            </a:extLst>
          </p:cNvPr>
          <p:cNvSpPr/>
          <p:nvPr/>
        </p:nvSpPr>
        <p:spPr>
          <a:xfrm>
            <a:off x="1835696" y="3717032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1D604-15AD-D947-BC59-B4EDCC99827F}"/>
              </a:ext>
            </a:extLst>
          </p:cNvPr>
          <p:cNvSpPr txBox="1"/>
          <p:nvPr/>
        </p:nvSpPr>
        <p:spPr>
          <a:xfrm>
            <a:off x="5508104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6861A-008F-D341-B781-1ECF4FE7A92E}"/>
              </a:ext>
            </a:extLst>
          </p:cNvPr>
          <p:cNvSpPr txBox="1"/>
          <p:nvPr/>
        </p:nvSpPr>
        <p:spPr>
          <a:xfrm>
            <a:off x="3779912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77545E-C71A-FF4D-86A8-BECEDBC55CDD}"/>
              </a:ext>
            </a:extLst>
          </p:cNvPr>
          <p:cNvSpPr txBox="1"/>
          <p:nvPr/>
        </p:nvSpPr>
        <p:spPr>
          <a:xfrm>
            <a:off x="2195736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18024-0D66-FC4E-B07C-BA26CB39E4F3}"/>
              </a:ext>
            </a:extLst>
          </p:cNvPr>
          <p:cNvSpPr txBox="1"/>
          <p:nvPr/>
        </p:nvSpPr>
        <p:spPr>
          <a:xfrm>
            <a:off x="323528" y="4581128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(1)  source</a:t>
            </a:r>
            <a:r>
              <a:rPr lang="ja-JP" altLang="en-US" sz="2400"/>
              <a:t>というリストに含まれる</a:t>
            </a:r>
            <a:r>
              <a:rPr lang="en-US" altLang="ja-JP" sz="2400"/>
              <a:t>(</a:t>
            </a:r>
            <a:r>
              <a:rPr lang="en-US" altLang="ja-JP" sz="2400">
                <a:solidFill>
                  <a:srgbClr val="0070C0"/>
                </a:solidFill>
              </a:rPr>
              <a:t>in </a:t>
            </a:r>
            <a:r>
              <a:rPr lang="en-US" altLang="ja-JP" sz="2400"/>
              <a:t>source)</a:t>
            </a:r>
          </a:p>
          <a:p>
            <a:r>
              <a:rPr kumimoji="1" lang="en-US" altLang="ja-JP" sz="2400"/>
              <a:t>(2) </a:t>
            </a:r>
            <a:r>
              <a:rPr kumimoji="1" lang="ja-JP" altLang="en-US" sz="2400"/>
              <a:t>それぞれの要素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について</a:t>
            </a:r>
            <a:r>
              <a:rPr kumimoji="1" lang="en-US" altLang="ja-JP" sz="2400"/>
              <a:t>(</a:t>
            </a:r>
            <a:r>
              <a:rPr kumimoji="1" lang="en-US" altLang="ja-JP" sz="2400">
                <a:solidFill>
                  <a:srgbClr val="0070C0"/>
                </a:solidFill>
              </a:rPr>
              <a:t>for</a:t>
            </a:r>
            <a:r>
              <a:rPr kumimoji="1" lang="en-US" altLang="ja-JP" sz="2400"/>
              <a:t> i)</a:t>
            </a:r>
          </a:p>
          <a:p>
            <a:r>
              <a:rPr lang="en-US" altLang="ja-JP" sz="2400"/>
              <a:t>(3) 2*i</a:t>
            </a:r>
            <a:r>
              <a:rPr lang="ja-JP" altLang="en-US" sz="2400"/>
              <a:t>を要素とするような新しいリストを作ってください</a:t>
            </a:r>
            <a:r>
              <a:rPr lang="en-US" altLang="ja-JP" sz="2400"/>
              <a:t>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93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94CDE4-9F27-3C46-9E03-618DF2CC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リスト内包表記の例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4AF7B3-3AF9-CF45-A061-9D6CE3A58942}"/>
              </a:ext>
            </a:extLst>
          </p:cNvPr>
          <p:cNvSpPr txBox="1"/>
          <p:nvPr/>
        </p:nvSpPr>
        <p:spPr>
          <a:xfrm>
            <a:off x="107504" y="112474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あるリストの要素をすべて二倍したい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C1440-156F-8046-9646-83A38E976A89}"/>
              </a:ext>
            </a:extLst>
          </p:cNvPr>
          <p:cNvSpPr/>
          <p:nvPr/>
        </p:nvSpPr>
        <p:spPr>
          <a:xfrm>
            <a:off x="107504" y="1772816"/>
            <a:ext cx="59046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source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source]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BB539-162C-7143-9993-0D24F75B5BA1}"/>
              </a:ext>
            </a:extLst>
          </p:cNvPr>
          <p:cNvSpPr txBox="1"/>
          <p:nvPr/>
        </p:nvSpPr>
        <p:spPr>
          <a:xfrm>
            <a:off x="107504" y="292494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「元のリスト」に直接リストを突っ込んでも良い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5C8AA-96C2-9B4D-9DAB-4A0872414E62}"/>
              </a:ext>
            </a:extLst>
          </p:cNvPr>
          <p:cNvSpPr/>
          <p:nvPr/>
        </p:nvSpPr>
        <p:spPr>
          <a:xfrm>
            <a:off x="107504" y="3429000"/>
            <a:ext cx="64807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724798-304E-3E43-8195-E0B576B21DA3}"/>
              </a:ext>
            </a:extLst>
          </p:cNvPr>
          <p:cNvSpPr txBox="1"/>
          <p:nvPr/>
        </p:nvSpPr>
        <p:spPr>
          <a:xfrm>
            <a:off x="107504" y="443711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range</a:t>
            </a:r>
            <a:r>
              <a:rPr lang="ja-JP" altLang="en-US" sz="2400"/>
              <a:t>を使うこともできる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7D0FAC-903A-EE43-82B6-404A29544192}"/>
              </a:ext>
            </a:extLst>
          </p:cNvPr>
          <p:cNvSpPr/>
          <p:nvPr/>
        </p:nvSpPr>
        <p:spPr>
          <a:xfrm>
            <a:off x="107504" y="4941168"/>
            <a:ext cx="61206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7CEF85-A9A6-0B4F-B124-801A5F9121C3}"/>
              </a:ext>
            </a:extLst>
          </p:cNvPr>
          <p:cNvSpPr txBox="1"/>
          <p:nvPr/>
        </p:nvSpPr>
        <p:spPr>
          <a:xfrm>
            <a:off x="395536" y="5805264"/>
            <a:ext cx="809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リスト内包表記は「</a:t>
            </a:r>
            <a:r>
              <a:rPr kumimoji="1" lang="en-US" altLang="ja-JP" sz="2000"/>
              <a:t>Python</a:t>
            </a:r>
            <a:r>
              <a:rPr kumimoji="1" lang="ja-JP" altLang="en-US" sz="2000"/>
              <a:t>らしい」書き方だが、使いすぎに注意</a:t>
            </a:r>
          </a:p>
        </p:txBody>
      </p:sp>
    </p:spTree>
    <p:extLst>
      <p:ext uri="{BB962C8B-B14F-4D97-AF65-F5344CB8AC3E}">
        <p14:creationId xmlns:p14="http://schemas.microsoft.com/office/powerpoint/2010/main" val="131826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4448-C8C0-E841-88E0-9B8666272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：コッホ曲線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351DD24-4352-834F-9933-A82F1E7C92BC}"/>
              </a:ext>
            </a:extLst>
          </p:cNvPr>
          <p:cNvCxnSpPr/>
          <p:nvPr/>
        </p:nvCxnSpPr>
        <p:spPr>
          <a:xfrm>
            <a:off x="747204" y="2705419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54C808-882C-1A4A-80BA-A3E9DF1579B0}"/>
              </a:ext>
            </a:extLst>
          </p:cNvPr>
          <p:cNvCxnSpPr/>
          <p:nvPr/>
        </p:nvCxnSpPr>
        <p:spPr>
          <a:xfrm>
            <a:off x="146728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7C35E9-F5EB-C548-BB30-CD34AACCDCA5}"/>
              </a:ext>
            </a:extLst>
          </p:cNvPr>
          <p:cNvCxnSpPr/>
          <p:nvPr/>
        </p:nvCxnSpPr>
        <p:spPr>
          <a:xfrm>
            <a:off x="218736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矢印 20">
            <a:extLst>
              <a:ext uri="{FF2B5EF4-FFF2-40B4-BE49-F238E27FC236}">
                <a16:creationId xmlns:a16="http://schemas.microsoft.com/office/drawing/2014/main" id="{53B2F673-8C86-DB4B-BE24-9F0E25BA831F}"/>
              </a:ext>
            </a:extLst>
          </p:cNvPr>
          <p:cNvSpPr/>
          <p:nvPr/>
        </p:nvSpPr>
        <p:spPr>
          <a:xfrm>
            <a:off x="3480172" y="2511513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F1612E-0940-5448-AC3B-1894771121BE}"/>
              </a:ext>
            </a:extLst>
          </p:cNvPr>
          <p:cNvSpPr txBox="1"/>
          <p:nvPr/>
        </p:nvSpPr>
        <p:spPr>
          <a:xfrm>
            <a:off x="926518" y="16543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30DD82-A2DE-B345-B6A7-6A8D6D6AFE72}"/>
              </a:ext>
            </a:extLst>
          </p:cNvPr>
          <p:cNvSpPr txBox="1"/>
          <p:nvPr/>
        </p:nvSpPr>
        <p:spPr>
          <a:xfrm>
            <a:off x="3920284" y="164447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4717D0-C7C2-AB4E-AB90-B4B7861292B2}"/>
              </a:ext>
            </a:extLst>
          </p:cNvPr>
          <p:cNvSpPr txBox="1"/>
          <p:nvPr/>
        </p:nvSpPr>
        <p:spPr>
          <a:xfrm>
            <a:off x="483961" y="3799167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D6CD4B72-B92B-7A4A-B63E-E6B8AD2A23B9}"/>
              </a:ext>
            </a:extLst>
          </p:cNvPr>
          <p:cNvSpPr/>
          <p:nvPr/>
        </p:nvSpPr>
        <p:spPr>
          <a:xfrm>
            <a:off x="3447596" y="468973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711256C0-2C0A-4F46-8A60-20F5FA43AAB2}"/>
              </a:ext>
            </a:extLst>
          </p:cNvPr>
          <p:cNvSpPr/>
          <p:nvPr/>
        </p:nvSpPr>
        <p:spPr>
          <a:xfrm rot="8496491">
            <a:off x="3488236" y="343532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4A37B0-4589-E341-9184-7BC6FDC423F1}"/>
              </a:ext>
            </a:extLst>
          </p:cNvPr>
          <p:cNvSpPr txBox="1"/>
          <p:nvPr/>
        </p:nvSpPr>
        <p:spPr>
          <a:xfrm>
            <a:off x="4384680" y="3878704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CBB2E35-0211-F14B-9009-2F8777D76512}"/>
              </a:ext>
            </a:extLst>
          </p:cNvPr>
          <p:cNvGrpSpPr/>
          <p:nvPr/>
        </p:nvGrpSpPr>
        <p:grpSpPr>
          <a:xfrm>
            <a:off x="4498975" y="2457450"/>
            <a:ext cx="2187575" cy="631825"/>
            <a:chOff x="4498975" y="2457450"/>
            <a:chExt cx="2187575" cy="631825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A348A80-99FD-3040-A68B-AFBBBFA07425}"/>
                </a:ext>
              </a:extLst>
            </p:cNvPr>
            <p:cNvCxnSpPr/>
            <p:nvPr/>
          </p:nvCxnSpPr>
          <p:spPr>
            <a:xfrm flipH="1">
              <a:off x="4498975" y="3086100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06E4647-BB23-7A4A-A86A-9B3C26549D0E}"/>
                </a:ext>
              </a:extLst>
            </p:cNvPr>
            <p:cNvCxnSpPr/>
            <p:nvPr/>
          </p:nvCxnSpPr>
          <p:spPr>
            <a:xfrm flipH="1">
              <a:off x="5956300" y="3089275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5DB4471-12A7-8C48-9AEE-33307ADE86BC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2463800"/>
              <a:ext cx="368300" cy="6254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0B9FCA-EFF8-7345-A646-A72DB611F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226" y="2457450"/>
              <a:ext cx="358774" cy="6318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0ADC20E6-B078-1E40-823D-2494A30F4EB6}"/>
              </a:ext>
            </a:extLst>
          </p:cNvPr>
          <p:cNvGrpSpPr/>
          <p:nvPr/>
        </p:nvGrpSpPr>
        <p:grpSpPr>
          <a:xfrm>
            <a:off x="661670" y="4373245"/>
            <a:ext cx="2187575" cy="664341"/>
            <a:chOff x="1352550" y="4149725"/>
            <a:chExt cx="2187575" cy="66434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2152BB1-B826-9D4E-88F6-558C5F166A7E}"/>
                </a:ext>
              </a:extLst>
            </p:cNvPr>
            <p:cNvGrpSpPr/>
            <p:nvPr/>
          </p:nvGrpSpPr>
          <p:grpSpPr>
            <a:xfrm>
              <a:off x="1352550" y="4149725"/>
              <a:ext cx="2187575" cy="631825"/>
              <a:chOff x="4498975" y="2457450"/>
              <a:chExt cx="2187575" cy="631825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48A03E3-BB1F-4A42-B85B-C6098A24C8BF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F53AF87B-8E54-4146-8A40-6DD7D9FC7F2A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E9706DF4-EE2F-6F4E-8C8D-D22B7EBDC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5D1CFA31-0A5B-9644-8FD6-5B4DDDEE0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2122AC5-B18F-264C-83A9-1AB72E93A2BB}"/>
                </a:ext>
              </a:extLst>
            </p:cNvPr>
            <p:cNvCxnSpPr/>
            <p:nvPr/>
          </p:nvCxnSpPr>
          <p:spPr>
            <a:xfrm>
              <a:off x="183959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8D9FCDF-9009-6B46-B320-74D3C71C58FA}"/>
                </a:ext>
              </a:extLst>
            </p:cNvPr>
            <p:cNvCxnSpPr/>
            <p:nvPr/>
          </p:nvCxnSpPr>
          <p:spPr>
            <a:xfrm>
              <a:off x="159194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50ED0DF-B778-D04C-8682-EB07F76C111D}"/>
                </a:ext>
              </a:extLst>
            </p:cNvPr>
            <p:cNvGrpSpPr/>
            <p:nvPr/>
          </p:nvGrpSpPr>
          <p:grpSpPr>
            <a:xfrm>
              <a:off x="3049272" y="4746625"/>
              <a:ext cx="247650" cy="67441"/>
              <a:chOff x="1933577" y="3409950"/>
              <a:chExt cx="247650" cy="67441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011E723E-3DCC-0848-9CAF-4065CE7CD42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EE4F66E2-D77F-8D40-8E14-0101203A1C9E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8335D1D-5C12-D74D-86BE-1062DD6DF5FA}"/>
                </a:ext>
              </a:extLst>
            </p:cNvPr>
            <p:cNvGrpSpPr/>
            <p:nvPr/>
          </p:nvGrpSpPr>
          <p:grpSpPr>
            <a:xfrm rot="3520920">
              <a:off x="2503273" y="4436699"/>
              <a:ext cx="247650" cy="67441"/>
              <a:chOff x="1933577" y="3409950"/>
              <a:chExt cx="247650" cy="67441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BA0CB6B6-9839-8B48-9E2F-65BFE34268A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28F5C63-7FFE-6248-8556-93FFA244EB8D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3E4EE0B-BE63-3348-B22E-61AC87506C5D}"/>
                </a:ext>
              </a:extLst>
            </p:cNvPr>
            <p:cNvGrpSpPr/>
            <p:nvPr/>
          </p:nvGrpSpPr>
          <p:grpSpPr>
            <a:xfrm rot="18016243">
              <a:off x="2128623" y="4435852"/>
              <a:ext cx="247650" cy="67441"/>
              <a:chOff x="1933577" y="3409950"/>
              <a:chExt cx="247650" cy="67441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BEC2DCA-FB99-814B-B714-BD966F246680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3DA66CF5-FA27-524D-97B3-7A4A96EC2335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4817821-2443-534D-B255-8D83B991C763}"/>
              </a:ext>
            </a:extLst>
          </p:cNvPr>
          <p:cNvGrpSpPr/>
          <p:nvPr/>
        </p:nvGrpSpPr>
        <p:grpSpPr>
          <a:xfrm>
            <a:off x="4632960" y="4310333"/>
            <a:ext cx="2119630" cy="712517"/>
            <a:chOff x="4165600" y="4107133"/>
            <a:chExt cx="2119630" cy="712517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FC705C0-B55A-3548-A447-3E3BA169A8A1}"/>
                </a:ext>
              </a:extLst>
            </p:cNvPr>
            <p:cNvGrpSpPr/>
            <p:nvPr/>
          </p:nvGrpSpPr>
          <p:grpSpPr>
            <a:xfrm>
              <a:off x="5583555" y="4616989"/>
              <a:ext cx="701675" cy="202661"/>
              <a:chOff x="4498975" y="2457450"/>
              <a:chExt cx="2187575" cy="631825"/>
            </a:xfrm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C9774EC1-947A-F545-BC51-A3C185F0723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CCF88B1-2213-0743-B8FB-E0C0A6181949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C153C2D-AAEC-9843-ACE7-85EEB216C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EBA4DADE-23ED-F047-9875-E19FF21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4F1440C-8654-3044-83AD-85B18D405E15}"/>
                </a:ext>
              </a:extLst>
            </p:cNvPr>
            <p:cNvGrpSpPr/>
            <p:nvPr/>
          </p:nvGrpSpPr>
          <p:grpSpPr>
            <a:xfrm rot="3565389">
              <a:off x="5153025" y="4359815"/>
              <a:ext cx="701675" cy="202661"/>
              <a:chOff x="4498975" y="2457450"/>
              <a:chExt cx="2187575" cy="631825"/>
            </a:xfrm>
          </p:grpSpPr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E8C80C4F-DF30-3449-80A7-2E7DDF72F507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F24CA49B-6F20-7F4B-9BA1-FE52616861AD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7170AD03-147D-A442-B7B4-939FC4C4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C710FA4A-FBCD-AD45-9A15-0D143D4CA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1EC4438-9ED9-F646-A7F9-EC5334469980}"/>
                </a:ext>
              </a:extLst>
            </p:cNvPr>
            <p:cNvGrpSpPr/>
            <p:nvPr/>
          </p:nvGrpSpPr>
          <p:grpSpPr>
            <a:xfrm rot="18016193">
              <a:off x="4616450" y="4356640"/>
              <a:ext cx="701675" cy="202661"/>
              <a:chOff x="4498975" y="2457450"/>
              <a:chExt cx="2187575" cy="631825"/>
            </a:xfrm>
          </p:grpSpPr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BA0E2E0-7CE0-3F4E-A6B6-88C401A53F71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974B8A7-4C66-124B-A984-36925275A12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37C30B1-9573-FC44-A385-529AC0FA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D8F9B3F1-85A4-304B-A522-3C1CB7A59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0B226A55-E22F-3A46-91CB-B1845F2177DE}"/>
                </a:ext>
              </a:extLst>
            </p:cNvPr>
            <p:cNvGrpSpPr/>
            <p:nvPr/>
          </p:nvGrpSpPr>
          <p:grpSpPr>
            <a:xfrm>
              <a:off x="4165600" y="4603654"/>
              <a:ext cx="701675" cy="202661"/>
              <a:chOff x="4498975" y="2457450"/>
              <a:chExt cx="2187575" cy="631825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FF2C23CB-B55F-0144-BDF3-3C1F5771257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1C9BC91-2B5C-1E4F-9193-5D0C8CA1248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9471FF1-2C15-2B4C-9963-932B86B13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D69BC52-DCC9-0644-AD6A-4B38FB6FE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2AE0E40-FB96-BD4C-B684-E9FB34E55D74}"/>
              </a:ext>
            </a:extLst>
          </p:cNvPr>
          <p:cNvSpPr txBox="1"/>
          <p:nvPr/>
        </p:nvSpPr>
        <p:spPr>
          <a:xfrm>
            <a:off x="984044" y="5444315"/>
            <a:ext cx="698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以下、全ての直線について上記の操作を繰り返す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383980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8405BF-B522-A344-BE2E-55F10C6A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ja-JP" altLang="en-US"/>
              <a:t>：コッホ曲線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C7A42A3-8F47-664C-96EA-5B40D9F2BA83}"/>
              </a:ext>
            </a:extLst>
          </p:cNvPr>
          <p:cNvSpPr/>
          <p:nvPr/>
        </p:nvSpPr>
        <p:spPr>
          <a:xfrm>
            <a:off x="2344717" y="157480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CE86E4-025A-5041-A40E-DCC4E8C1B0E0}"/>
              </a:ext>
            </a:extLst>
          </p:cNvPr>
          <p:cNvCxnSpPr/>
          <p:nvPr/>
        </p:nvCxnSpPr>
        <p:spPr>
          <a:xfrm>
            <a:off x="491282" y="4683492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D701B0-B81F-CC45-824E-72E2A7063FAA}"/>
              </a:ext>
            </a:extLst>
          </p:cNvPr>
          <p:cNvGrpSpPr/>
          <p:nvPr/>
        </p:nvGrpSpPr>
        <p:grpSpPr>
          <a:xfrm>
            <a:off x="4159815" y="4175493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9D1B96-F299-7148-8810-1AB3209F118E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940C5F18-0E2D-B14F-AF3D-6948D47317CE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0415269-A38B-9940-8EA3-D30650A7B713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7ED6B48-93A7-0F44-A795-F8A7DDACEC27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DA23D8-CFC5-BB48-9733-2F2602F9AD28}"/>
              </a:ext>
            </a:extLst>
          </p:cNvPr>
          <p:cNvSpPr txBox="1"/>
          <p:nvPr/>
        </p:nvSpPr>
        <p:spPr>
          <a:xfrm>
            <a:off x="486976" y="3877920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4D120F-293E-604D-9A1B-6EE82D1DE796}"/>
              </a:ext>
            </a:extLst>
          </p:cNvPr>
          <p:cNvSpPr txBox="1"/>
          <p:nvPr/>
        </p:nvSpPr>
        <p:spPr>
          <a:xfrm>
            <a:off x="4189259" y="380331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FDBB13C-68C3-4D4A-8F4D-4FF6E6A28922}"/>
              </a:ext>
            </a:extLst>
          </p:cNvPr>
          <p:cNvSpPr/>
          <p:nvPr/>
        </p:nvSpPr>
        <p:spPr>
          <a:xfrm>
            <a:off x="2990010" y="446746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7ADB70-ADC8-4145-A8A6-79B3E9DDE1FB}"/>
              </a:ext>
            </a:extLst>
          </p:cNvPr>
          <p:cNvCxnSpPr/>
          <p:nvPr/>
        </p:nvCxnSpPr>
        <p:spPr>
          <a:xfrm flipV="1">
            <a:off x="1067151" y="5352952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矢印 13">
            <a:extLst>
              <a:ext uri="{FF2B5EF4-FFF2-40B4-BE49-F238E27FC236}">
                <a16:creationId xmlns:a16="http://schemas.microsoft.com/office/drawing/2014/main" id="{90D30B97-B2FD-9649-A102-F4DE2F8DD93A}"/>
              </a:ext>
            </a:extLst>
          </p:cNvPr>
          <p:cNvSpPr/>
          <p:nvPr/>
        </p:nvSpPr>
        <p:spPr>
          <a:xfrm>
            <a:off x="3071290" y="60117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CFB4917-71D1-CE43-8BB8-4918B4EA236C}"/>
              </a:ext>
            </a:extLst>
          </p:cNvPr>
          <p:cNvGrpSpPr/>
          <p:nvPr/>
        </p:nvGrpSpPr>
        <p:grpSpPr>
          <a:xfrm rot="18421979">
            <a:off x="4051437" y="5548829"/>
            <a:ext cx="1744663" cy="511610"/>
            <a:chOff x="3779559" y="2160470"/>
            <a:chExt cx="1744663" cy="51161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6F00419-7431-9D43-8B42-942B5E5869CA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E475F80-27F4-4644-88D3-D4803012A0D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98928A2-AEC1-EC48-86AA-95B399960075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8390B8D-D985-724F-AB93-F5B94ACDCB28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5B571E8-26C8-3E4D-B3FE-76DC92436C89}"/>
              </a:ext>
            </a:extLst>
          </p:cNvPr>
          <p:cNvGrpSpPr/>
          <p:nvPr/>
        </p:nvGrpSpPr>
        <p:grpSpPr>
          <a:xfrm>
            <a:off x="2529639" y="2143877"/>
            <a:ext cx="3892780" cy="1141530"/>
            <a:chOff x="3779559" y="2160470"/>
            <a:chExt cx="1744663" cy="511610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674FC-90CA-7746-B65B-279F91F63F4D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F27C05A-0225-D040-B810-D8A09158FC6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919F87-2F4C-C846-B911-07771582E11A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1D5176D-69AF-6346-A9AD-021A0DEB34F1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B06B06-1A4A-604A-AC82-566E2B1979C1}"/>
              </a:ext>
            </a:extLst>
          </p:cNvPr>
          <p:cNvSpPr txBox="1"/>
          <p:nvPr/>
        </p:nvSpPr>
        <p:spPr>
          <a:xfrm>
            <a:off x="3464941" y="167367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D93D01-ACC2-6549-8980-D9D6C42B355E}"/>
              </a:ext>
            </a:extLst>
          </p:cNvPr>
          <p:cNvSpPr txBox="1"/>
          <p:nvPr/>
        </p:nvSpPr>
        <p:spPr>
          <a:xfrm>
            <a:off x="6622757" y="446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7CDDEA-2606-9B43-8A86-666188304270}"/>
              </a:ext>
            </a:extLst>
          </p:cNvPr>
          <p:cNvSpPr txBox="1"/>
          <p:nvPr/>
        </p:nvSpPr>
        <p:spPr>
          <a:xfrm>
            <a:off x="6945029" y="53880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BCE053-7DF0-F940-9BC6-DA63E724D288}"/>
              </a:ext>
            </a:extLst>
          </p:cNvPr>
          <p:cNvSpPr txBox="1"/>
          <p:nvPr/>
        </p:nvSpPr>
        <p:spPr>
          <a:xfrm>
            <a:off x="447040" y="84328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入力ベクトルを、支点と終点を一致させつつ変換ベクトルリストで変換する</a:t>
            </a:r>
          </a:p>
        </p:txBody>
      </p:sp>
    </p:spTree>
    <p:extLst>
      <p:ext uri="{BB962C8B-B14F-4D97-AF65-F5344CB8AC3E}">
        <p14:creationId xmlns:p14="http://schemas.microsoft.com/office/powerpoint/2010/main" val="161470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B1E7A2-928C-0B4B-86C6-B92EEFCE7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en-US" altLang="ja-JP">
                <a:sym typeface="Wingdings" pitchFamily="2" charset="2"/>
              </a:rPr>
              <a:t> (2)</a:t>
            </a:r>
            <a:r>
              <a:rPr kumimoji="1" lang="ja-JP" altLang="en-US">
                <a:sym typeface="Wingdings" pitchFamily="2" charset="2"/>
              </a:rPr>
              <a:t>：ベクトルの長さ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1CEB8-7DA0-9B4D-982F-AA4A7EDB0CD1}"/>
              </a:ext>
            </a:extLst>
          </p:cNvPr>
          <p:cNvSpPr txBox="1"/>
          <p:nvPr/>
        </p:nvSpPr>
        <p:spPr>
          <a:xfrm>
            <a:off x="1187624" y="1196752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ベクトルの長さを計算する関数</a:t>
            </a:r>
            <a:r>
              <a:rPr kumimoji="1" lang="en-US" altLang="ja-JP" sz="2400"/>
              <a:t>length</a:t>
            </a:r>
            <a:r>
              <a:rPr kumimoji="1" lang="ja-JP" altLang="en-US" sz="2400"/>
              <a:t>の実装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2FD1E8-6243-1346-9DB5-9D73910D11FA}"/>
              </a:ext>
            </a:extLst>
          </p:cNvPr>
          <p:cNvCxnSpPr/>
          <p:nvPr/>
        </p:nvCxnSpPr>
        <p:spPr>
          <a:xfrm>
            <a:off x="1043608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94365-4EAB-944A-A6BC-3D8D83F2076F}"/>
              </a:ext>
            </a:extLst>
          </p:cNvPr>
          <p:cNvCxnSpPr/>
          <p:nvPr/>
        </p:nvCxnSpPr>
        <p:spPr>
          <a:xfrm flipV="1">
            <a:off x="3059832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EB06D-6A34-FE46-AB7A-00B8D9F4FE7E}"/>
              </a:ext>
            </a:extLst>
          </p:cNvPr>
          <p:cNvCxnSpPr/>
          <p:nvPr/>
        </p:nvCxnSpPr>
        <p:spPr>
          <a:xfrm>
            <a:off x="5436096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EB483F5-CED1-5B43-8B42-15C7F28ADFDD}"/>
              </a:ext>
            </a:extLst>
          </p:cNvPr>
          <p:cNvCxnSpPr/>
          <p:nvPr/>
        </p:nvCxnSpPr>
        <p:spPr>
          <a:xfrm flipV="1">
            <a:off x="7452320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FB9D74-35A6-C545-AABD-5714E53F2647}"/>
              </a:ext>
            </a:extLst>
          </p:cNvPr>
          <p:cNvCxnSpPr/>
          <p:nvPr/>
        </p:nvCxnSpPr>
        <p:spPr>
          <a:xfrm flipH="1">
            <a:off x="5436096" y="3501008"/>
            <a:ext cx="2016224" cy="20162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33294-8CEF-CD49-8A67-F3D7702F4BAA}"/>
              </a:ext>
            </a:extLst>
          </p:cNvPr>
          <p:cNvSpPr/>
          <p:nvPr/>
        </p:nvSpPr>
        <p:spPr>
          <a:xfrm>
            <a:off x="683568" y="256490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1B9E91-021F-7441-9525-A2566F781CA7}"/>
              </a:ext>
            </a:extLst>
          </p:cNvPr>
          <p:cNvSpPr txBox="1"/>
          <p:nvPr/>
        </p:nvSpPr>
        <p:spPr>
          <a:xfrm>
            <a:off x="1619672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7F2DF-04DF-E541-830B-C5C248346DB2}"/>
              </a:ext>
            </a:extLst>
          </p:cNvPr>
          <p:cNvSpPr txBox="1"/>
          <p:nvPr/>
        </p:nvSpPr>
        <p:spPr>
          <a:xfrm>
            <a:off x="3131840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CC75E3-82BB-BB49-B11C-10150C3115B5}"/>
              </a:ext>
            </a:extLst>
          </p:cNvPr>
          <p:cNvSpPr/>
          <p:nvPr/>
        </p:nvSpPr>
        <p:spPr>
          <a:xfrm>
            <a:off x="5724128" y="2564904"/>
            <a:ext cx="156966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length(a)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D05BEF-C472-F94A-AED1-4C9722241F08}"/>
              </a:ext>
            </a:extLst>
          </p:cNvPr>
          <p:cNvSpPr txBox="1"/>
          <p:nvPr/>
        </p:nvSpPr>
        <p:spPr>
          <a:xfrm>
            <a:off x="6012160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74697A-32EA-F34E-9674-A6FB70AD5216}"/>
              </a:ext>
            </a:extLst>
          </p:cNvPr>
          <p:cNvSpPr txBox="1"/>
          <p:nvPr/>
        </p:nvSpPr>
        <p:spPr>
          <a:xfrm>
            <a:off x="7524328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/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blipFill>
                <a:blip r:embed="rId2"/>
                <a:stretch>
                  <a:fillRect r="-122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A4787C-F407-E746-827E-25145116C0E4}"/>
              </a:ext>
            </a:extLst>
          </p:cNvPr>
          <p:cNvSpPr txBox="1"/>
          <p:nvPr/>
        </p:nvSpPr>
        <p:spPr>
          <a:xfrm>
            <a:off x="5148064" y="6165304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1.41421356... </a:t>
            </a:r>
            <a:r>
              <a:rPr kumimoji="1" lang="ja-JP" altLang="en-US"/>
              <a:t>が出力されるはず</a:t>
            </a:r>
          </a:p>
        </p:txBody>
      </p:sp>
    </p:spTree>
    <p:extLst>
      <p:ext uri="{BB962C8B-B14F-4D97-AF65-F5344CB8AC3E}">
        <p14:creationId xmlns:p14="http://schemas.microsoft.com/office/powerpoint/2010/main" val="18686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EEEDCE-E768-3B48-AFB9-D3CA1A623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前回の解説：約数の和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F94BD-BCC1-8F4F-97EC-2FE41DEE7D0F}"/>
              </a:ext>
            </a:extLst>
          </p:cNvPr>
          <p:cNvSpPr txBox="1"/>
          <p:nvPr/>
        </p:nvSpPr>
        <p:spPr>
          <a:xfrm>
            <a:off x="355600" y="11277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普通のプログラム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781E4C-8FA2-F04F-9F74-5EE2D6F6DE34}"/>
              </a:ext>
            </a:extLst>
          </p:cNvPr>
          <p:cNvSpPr/>
          <p:nvPr/>
        </p:nvSpPr>
        <p:spPr>
          <a:xfrm>
            <a:off x="792480" y="1759357"/>
            <a:ext cx="724408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n//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% i ==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s += i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FE5E45-CDA8-9C4D-B47B-4108D8C2040B}"/>
              </a:ext>
            </a:extLst>
          </p:cNvPr>
          <p:cNvSpPr txBox="1"/>
          <p:nvPr/>
        </p:nvSpPr>
        <p:spPr>
          <a:xfrm>
            <a:off x="396240" y="4602480"/>
            <a:ext cx="775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r>
              <a:rPr kumimoji="1" lang="ja-JP" altLang="en-US" sz="2400"/>
              <a:t>から</a:t>
            </a:r>
            <a:r>
              <a:rPr kumimoji="1" lang="en-US" altLang="ja-JP" sz="2400">
                <a:solidFill>
                  <a:srgbClr val="FF0000"/>
                </a:solidFill>
              </a:rPr>
              <a:t>n/2+1</a:t>
            </a:r>
            <a:r>
              <a:rPr kumimoji="1" lang="ja-JP" altLang="en-US" sz="2400"/>
              <a:t>まで、</a:t>
            </a:r>
            <a:r>
              <a:rPr kumimoji="1" lang="en-US" altLang="ja-JP" sz="2400"/>
              <a:t>n</a:t>
            </a:r>
            <a:r>
              <a:rPr kumimoji="1" lang="ja-JP" altLang="en-US" sz="2400"/>
              <a:t>が</a:t>
            </a:r>
            <a:r>
              <a:rPr kumimoji="1" lang="en-US" altLang="ja-JP" sz="2400"/>
              <a:t>i</a:t>
            </a:r>
            <a:r>
              <a:rPr kumimoji="1" lang="ja-JP" altLang="en-US" sz="2400"/>
              <a:t>で割り切れたらそれを足していく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44FC48-09F8-A94D-A9F6-A5EA316182AD}"/>
              </a:ext>
            </a:extLst>
          </p:cNvPr>
          <p:cNvSpPr txBox="1"/>
          <p:nvPr/>
        </p:nvSpPr>
        <p:spPr>
          <a:xfrm>
            <a:off x="213360" y="547624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自身を含まない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27857C9-5470-964E-A11B-8E1EACBAFBB6}"/>
              </a:ext>
            </a:extLst>
          </p:cNvPr>
          <p:cNvCxnSpPr/>
          <p:nvPr/>
        </p:nvCxnSpPr>
        <p:spPr>
          <a:xfrm flipV="1">
            <a:off x="1463040" y="5059680"/>
            <a:ext cx="0" cy="325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98D6FC-AD0F-5142-B21B-592679D6811B}"/>
                  </a:ext>
                </a:extLst>
              </p:cNvPr>
              <p:cNvSpPr txBox="1"/>
              <p:nvPr/>
            </p:nvSpPr>
            <p:spPr>
              <a:xfrm>
                <a:off x="3423920" y="1163320"/>
                <a:ext cx="9200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98D6FC-AD0F-5142-B21B-592679D6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20" y="1163320"/>
                <a:ext cx="920060" cy="430887"/>
              </a:xfrm>
              <a:prstGeom prst="rect">
                <a:avLst/>
              </a:prstGeom>
              <a:blipFill>
                <a:blip r:embed="rId2"/>
                <a:stretch>
                  <a:fillRect l="-6849" r="-10959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3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EA5A25-6843-EF4D-B485-63FAFC9BD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(3)</a:t>
            </a:r>
            <a:r>
              <a:rPr lang="ja-JP" altLang="en-US">
                <a:sym typeface="Wingdings" pitchFamily="2" charset="2"/>
              </a:rPr>
              <a:t>：ベクトルの変換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9643DD-B2BB-2D4E-9AC3-93B3C4537EF8}"/>
              </a:ext>
            </a:extLst>
          </p:cNvPr>
          <p:cNvSpPr txBox="1"/>
          <p:nvPr/>
        </p:nvSpPr>
        <p:spPr>
          <a:xfrm>
            <a:off x="0" y="1268760"/>
            <a:ext cx="92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ベクトル一つを変換ベクトルリストで変換する関数</a:t>
            </a:r>
            <a:r>
              <a:rPr kumimoji="1" lang="en-US" altLang="ja-JP" sz="2400"/>
              <a:t> convert</a:t>
            </a:r>
            <a:r>
              <a:rPr kumimoji="1" lang="ja-JP" altLang="en-US" sz="2400"/>
              <a:t>の実装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A65286-261D-8541-ACC2-8A38258C3BF6}"/>
              </a:ext>
            </a:extLst>
          </p:cNvPr>
          <p:cNvSpPr/>
          <p:nvPr/>
        </p:nvSpPr>
        <p:spPr>
          <a:xfrm>
            <a:off x="3131840" y="2780928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9CED4-8174-F245-B210-E2ACD49EF4F5}"/>
              </a:ext>
            </a:extLst>
          </p:cNvPr>
          <p:cNvSpPr txBox="1"/>
          <p:nvPr/>
        </p:nvSpPr>
        <p:spPr>
          <a:xfrm>
            <a:off x="3347864" y="2924944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F2ADD4-526F-0642-9D0F-4D235F20C8E8}"/>
              </a:ext>
            </a:extLst>
          </p:cNvPr>
          <p:cNvCxnSpPr/>
          <p:nvPr/>
        </p:nvCxnSpPr>
        <p:spPr>
          <a:xfrm flipV="1">
            <a:off x="370790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95CFD5-B148-6747-B327-D7C927708294}"/>
              </a:ext>
            </a:extLst>
          </p:cNvPr>
          <p:cNvCxnSpPr/>
          <p:nvPr/>
        </p:nvCxnSpPr>
        <p:spPr>
          <a:xfrm>
            <a:off x="442798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ACA51-8C0F-8C4C-9ACB-B2BFDF1B6DE0}"/>
              </a:ext>
            </a:extLst>
          </p:cNvPr>
          <p:cNvSpPr/>
          <p:nvPr/>
        </p:nvSpPr>
        <p:spPr>
          <a:xfrm>
            <a:off x="755576" y="3356992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8C2742-B20D-8241-8725-3F2A89666B30}"/>
              </a:ext>
            </a:extLst>
          </p:cNvPr>
          <p:cNvSpPr/>
          <p:nvPr/>
        </p:nvSpPr>
        <p:spPr>
          <a:xfrm>
            <a:off x="2915816" y="2204864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8A7A5-B188-164D-ABDC-65753CAC83B3}"/>
              </a:ext>
            </a:extLst>
          </p:cNvPr>
          <p:cNvSpPr/>
          <p:nvPr/>
        </p:nvSpPr>
        <p:spPr>
          <a:xfrm>
            <a:off x="6372200" y="328498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convert(a, b)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EC8AA4-3243-754C-B0BF-1A760EA014D1}"/>
              </a:ext>
            </a:extLst>
          </p:cNvPr>
          <p:cNvCxnSpPr/>
          <p:nvPr/>
        </p:nvCxnSpPr>
        <p:spPr>
          <a:xfrm flipV="1">
            <a:off x="1619672" y="4293096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13E6962-A351-4546-9CE3-4F3E19BA2F27}"/>
              </a:ext>
            </a:extLst>
          </p:cNvPr>
          <p:cNvGrpSpPr/>
          <p:nvPr/>
        </p:nvGrpSpPr>
        <p:grpSpPr>
          <a:xfrm>
            <a:off x="6804248" y="4221088"/>
            <a:ext cx="720080" cy="1440160"/>
            <a:chOff x="5436096" y="3501008"/>
            <a:chExt cx="72008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E4FF881-E641-554A-B371-210D6D084AE0}"/>
                </a:ext>
              </a:extLst>
            </p:cNvPr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C64C9C2-3642-0747-836C-BCA36E5C64C4}"/>
                </a:ext>
              </a:extLst>
            </p:cNvPr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2BFA7-B40A-C242-8B44-B25B275920BC}"/>
              </a:ext>
            </a:extLst>
          </p:cNvPr>
          <p:cNvCxnSpPr/>
          <p:nvPr/>
        </p:nvCxnSpPr>
        <p:spPr>
          <a:xfrm flipV="1">
            <a:off x="7596162" y="4221088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69BD302A-A02B-1D45-BF20-350E598391A3}"/>
              </a:ext>
            </a:extLst>
          </p:cNvPr>
          <p:cNvSpPr/>
          <p:nvPr/>
        </p:nvSpPr>
        <p:spPr>
          <a:xfrm>
            <a:off x="4211960" y="472514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53552DF-063A-AD45-8045-12E067070C73}"/>
              </a:ext>
            </a:extLst>
          </p:cNvPr>
          <p:cNvSpPr/>
          <p:nvPr/>
        </p:nvSpPr>
        <p:spPr>
          <a:xfrm>
            <a:off x="5076056" y="5877272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31680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32D3901-1A35-5A45-8150-979E22B74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(4)</a:t>
            </a:r>
            <a:r>
              <a:rPr lang="ja-JP" altLang="en-US">
                <a:sym typeface="Wingdings" pitchFamily="2" charset="2"/>
              </a:rPr>
              <a:t>：複数のベクトルの変換</a:t>
            </a:r>
            <a:endParaRPr lang="ja-JP" altLang="en-US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0A1B054-612E-A247-B233-8D8C625A4830}"/>
              </a:ext>
            </a:extLst>
          </p:cNvPr>
          <p:cNvSpPr/>
          <p:nvPr/>
        </p:nvSpPr>
        <p:spPr>
          <a:xfrm>
            <a:off x="3275856" y="1412776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E7649E-B34A-514D-A9BF-03D98748A999}"/>
              </a:ext>
            </a:extLst>
          </p:cNvPr>
          <p:cNvSpPr txBox="1"/>
          <p:nvPr/>
        </p:nvSpPr>
        <p:spPr>
          <a:xfrm>
            <a:off x="3491880" y="1556792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43A47B-DEBB-9449-97C1-05CEA1576206}"/>
              </a:ext>
            </a:extLst>
          </p:cNvPr>
          <p:cNvCxnSpPr/>
          <p:nvPr/>
        </p:nvCxnSpPr>
        <p:spPr>
          <a:xfrm flipV="1">
            <a:off x="385192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78F36B4-61A1-0142-9B49-22E6EB9D0AB5}"/>
              </a:ext>
            </a:extLst>
          </p:cNvPr>
          <p:cNvCxnSpPr/>
          <p:nvPr/>
        </p:nvCxnSpPr>
        <p:spPr>
          <a:xfrm>
            <a:off x="457200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7DD5C2-CE61-EA4C-8977-54F6F5D38F09}"/>
              </a:ext>
            </a:extLst>
          </p:cNvPr>
          <p:cNvCxnSpPr>
            <a:cxnSpLocks/>
          </p:cNvCxnSpPr>
          <p:nvPr/>
        </p:nvCxnSpPr>
        <p:spPr>
          <a:xfrm>
            <a:off x="1090856" y="4218528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982D75-3D7D-254D-9B13-8FFD9C499A3A}"/>
              </a:ext>
            </a:extLst>
          </p:cNvPr>
          <p:cNvCxnSpPr>
            <a:cxnSpLocks/>
          </p:cNvCxnSpPr>
          <p:nvPr/>
        </p:nvCxnSpPr>
        <p:spPr>
          <a:xfrm flipV="1">
            <a:off x="2339752" y="422108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D8AC7E-B001-244A-B79C-A88E2F88124D}"/>
              </a:ext>
            </a:extLst>
          </p:cNvPr>
          <p:cNvSpPr/>
          <p:nvPr/>
        </p:nvSpPr>
        <p:spPr>
          <a:xfrm>
            <a:off x="384488" y="3164840"/>
            <a:ext cx="269496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8CA0DD4F-67C8-4840-B482-F82658B556CC}"/>
              </a:ext>
            </a:extLst>
          </p:cNvPr>
          <p:cNvSpPr/>
          <p:nvPr/>
        </p:nvSpPr>
        <p:spPr>
          <a:xfrm>
            <a:off x="4283968" y="4509120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39B562-B5A1-7D43-88D3-889AEA79E93C}"/>
              </a:ext>
            </a:extLst>
          </p:cNvPr>
          <p:cNvSpPr/>
          <p:nvPr/>
        </p:nvSpPr>
        <p:spPr>
          <a:xfrm>
            <a:off x="3059832" y="980728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A74E1DB-A5DE-1B42-9A69-B971C6CCE963}"/>
              </a:ext>
            </a:extLst>
          </p:cNvPr>
          <p:cNvGrpSpPr/>
          <p:nvPr/>
        </p:nvGrpSpPr>
        <p:grpSpPr>
          <a:xfrm>
            <a:off x="6059408" y="3850640"/>
            <a:ext cx="1217136" cy="608568"/>
            <a:chOff x="5846048" y="2733680"/>
            <a:chExt cx="2448272" cy="1224136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82AB6B9-B529-B546-B711-2F44EB479807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B922BDE-2470-7B44-B91F-F898006DDB27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69FEEB8-770F-704F-9F86-044FA5FB2335}"/>
              </a:ext>
            </a:extLst>
          </p:cNvPr>
          <p:cNvGrpSpPr/>
          <p:nvPr/>
        </p:nvGrpSpPr>
        <p:grpSpPr>
          <a:xfrm rot="5400000">
            <a:off x="7034768" y="4805680"/>
            <a:ext cx="1176496" cy="588248"/>
            <a:chOff x="5846048" y="2733680"/>
            <a:chExt cx="2448272" cy="1224136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5B41540-3543-F24B-AD89-176ED8E7431F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DAC2882-0323-0C40-BC52-C0B2B0F8F684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E61F7B8-200F-7F45-A7A6-4AADEDF4605F}"/>
              </a:ext>
            </a:extLst>
          </p:cNvPr>
          <p:cNvCxnSpPr>
            <a:cxnSpLocks/>
          </p:cNvCxnSpPr>
          <p:nvPr/>
        </p:nvCxnSpPr>
        <p:spPr>
          <a:xfrm>
            <a:off x="6059096" y="4482688"/>
            <a:ext cx="122413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FE063B6-8292-8B43-88D5-4E5FA73A94D4}"/>
              </a:ext>
            </a:extLst>
          </p:cNvPr>
          <p:cNvCxnSpPr>
            <a:cxnSpLocks/>
          </p:cNvCxnSpPr>
          <p:nvPr/>
        </p:nvCxnSpPr>
        <p:spPr>
          <a:xfrm flipV="1">
            <a:off x="7307992" y="4485248"/>
            <a:ext cx="0" cy="122413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E9043CE-76E1-1A48-859F-EA584C0795B9}"/>
              </a:ext>
            </a:extLst>
          </p:cNvPr>
          <p:cNvSpPr/>
          <p:nvPr/>
        </p:nvSpPr>
        <p:spPr>
          <a:xfrm>
            <a:off x="5945480" y="3173224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apply(a, b)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F06282-8DB1-7243-99A8-36AB073FBADD}"/>
              </a:ext>
            </a:extLst>
          </p:cNvPr>
          <p:cNvSpPr/>
          <p:nvPr/>
        </p:nvSpPr>
        <p:spPr>
          <a:xfrm>
            <a:off x="4358640" y="5873095"/>
            <a:ext cx="41148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(0.5, 0.5), (0.5, -0.5),</a:t>
            </a:r>
          </a:p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(0.5, -0.5) ,(-0.5, -0.5) ]</a:t>
            </a:r>
          </a:p>
        </p:txBody>
      </p:sp>
    </p:spTree>
    <p:extLst>
      <p:ext uri="{BB962C8B-B14F-4D97-AF65-F5344CB8AC3E}">
        <p14:creationId xmlns:p14="http://schemas.microsoft.com/office/powerpoint/2010/main" val="27567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BBD84B-EAD5-3444-B685-79E7E4019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(5, 6)</a:t>
            </a:r>
            <a:r>
              <a:rPr lang="ja-JP" altLang="en-US">
                <a:sym typeface="Wingdings" pitchFamily="2" charset="2"/>
              </a:rPr>
              <a:t>：描画</a:t>
            </a:r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227C33D3-E6F4-3A47-A0C0-BD65D17CE244}"/>
              </a:ext>
            </a:extLst>
          </p:cNvPr>
          <p:cNvSpPr/>
          <p:nvPr/>
        </p:nvSpPr>
        <p:spPr>
          <a:xfrm>
            <a:off x="2385357" y="158496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16C9B45-2267-B542-A74E-B812032D3D34}"/>
              </a:ext>
            </a:extLst>
          </p:cNvPr>
          <p:cNvGrpSpPr/>
          <p:nvPr/>
        </p:nvGrpSpPr>
        <p:grpSpPr>
          <a:xfrm>
            <a:off x="2570279" y="2154037"/>
            <a:ext cx="3892780" cy="1141530"/>
            <a:chOff x="3779559" y="2160470"/>
            <a:chExt cx="1744663" cy="51161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0BE2251-C896-F346-A9DD-E622121A0B57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CC4732D-E39C-2A48-B393-58D5E3134571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410F8A-91CA-5341-841E-BF07AABDA05E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880E347-6721-1E45-9B00-6FB601423792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503DAC-C138-A446-8272-D51E8AABE166}"/>
              </a:ext>
            </a:extLst>
          </p:cNvPr>
          <p:cNvSpPr txBox="1"/>
          <p:nvPr/>
        </p:nvSpPr>
        <p:spPr>
          <a:xfrm>
            <a:off x="3505581" y="168383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79FE3-6FE1-964D-AF7C-A5F9B2E93CC3}"/>
              </a:ext>
            </a:extLst>
          </p:cNvPr>
          <p:cNvCxnSpPr/>
          <p:nvPr/>
        </p:nvCxnSpPr>
        <p:spPr>
          <a:xfrm>
            <a:off x="798004" y="5560379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E6AD34-A1D9-0246-8653-ECF002A00D6D}"/>
              </a:ext>
            </a:extLst>
          </p:cNvPr>
          <p:cNvSpPr/>
          <p:nvPr/>
        </p:nvSpPr>
        <p:spPr>
          <a:xfrm>
            <a:off x="781947" y="4961374"/>
            <a:ext cx="22765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[(size,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D5C019F-12AC-2644-8DC3-300D235B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358640"/>
            <a:ext cx="2341880" cy="2341880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5F489F4C-226C-D84B-87FA-A2E20B10B449}"/>
              </a:ext>
            </a:extLst>
          </p:cNvPr>
          <p:cNvSpPr/>
          <p:nvPr/>
        </p:nvSpPr>
        <p:spPr>
          <a:xfrm>
            <a:off x="4252600" y="525346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479D5D-4B8C-E643-8A3E-22E286BBF81B}"/>
              </a:ext>
            </a:extLst>
          </p:cNvPr>
          <p:cNvSpPr/>
          <p:nvPr/>
        </p:nvSpPr>
        <p:spPr>
          <a:xfrm>
            <a:off x="304800" y="1043355"/>
            <a:ext cx="87172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A6E2B6-B3F0-AD43-A454-351262366529}"/>
              </a:ext>
            </a:extLst>
          </p:cNvPr>
          <p:cNvSpPr txBox="1"/>
          <p:nvPr/>
        </p:nvSpPr>
        <p:spPr>
          <a:xfrm>
            <a:off x="149352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54DDDC-20B4-1446-956B-CB5D88B44300}"/>
              </a:ext>
            </a:extLst>
          </p:cNvPr>
          <p:cNvSpPr txBox="1"/>
          <p:nvPr/>
        </p:nvSpPr>
        <p:spPr>
          <a:xfrm>
            <a:off x="654304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出</a:t>
            </a:r>
            <a:r>
              <a:rPr kumimoji="1" lang="ja-JP" altLang="en-US" sz="2400"/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325903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2728D0-4060-F141-BC3C-7883398C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1-2: </a:t>
            </a:r>
            <a:r>
              <a:rPr kumimoji="1" lang="ja-JP" altLang="en-US"/>
              <a:t>オリジナルのフラクタル曲線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1E0F6F-D692-CD44-9137-9D808F5E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3093720"/>
            <a:ext cx="3647440" cy="36474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34F592-EF12-1F4C-AC2E-A789C8F95698}"/>
              </a:ext>
            </a:extLst>
          </p:cNvPr>
          <p:cNvSpPr txBox="1"/>
          <p:nvPr/>
        </p:nvSpPr>
        <p:spPr>
          <a:xfrm>
            <a:off x="233680" y="1270000"/>
            <a:ext cx="877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変換リスト</a:t>
            </a:r>
            <a:r>
              <a:rPr kumimoji="1" lang="en-US" altLang="ja-JP" sz="2000"/>
              <a:t>b</a:t>
            </a:r>
            <a:r>
              <a:rPr kumimoji="1" lang="ja-JP" altLang="en-US" sz="2000"/>
              <a:t>に好きなベクトル列を入れて、オリジナルのコッホ曲線を作れ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293401-8BD6-DB45-891C-4473D4ED4CCB}"/>
              </a:ext>
            </a:extLst>
          </p:cNvPr>
          <p:cNvSpPr txBox="1"/>
          <p:nvPr/>
        </p:nvSpPr>
        <p:spPr>
          <a:xfrm>
            <a:off x="2580640" y="265176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渡辺が作ってみたコッホ曲線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2397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522EAE-5893-1B4E-B3F8-D200B0601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発展課題：色付きのコッホ曲線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808880-B804-E04F-9C93-E06EF574E7F2}"/>
              </a:ext>
            </a:extLst>
          </p:cNvPr>
          <p:cNvSpPr txBox="1"/>
          <p:nvPr/>
        </p:nvSpPr>
        <p:spPr>
          <a:xfrm>
            <a:off x="0" y="1595120"/>
            <a:ext cx="915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</a:t>
            </a:r>
            <a:r>
              <a:rPr kumimoji="1" lang="en-US" altLang="ja-JP" sz="2000"/>
              <a:t> draw_line_color</a:t>
            </a:r>
            <a:r>
              <a:rPr kumimoji="1" lang="ja-JP" altLang="en-US" sz="2000"/>
              <a:t>は、与えられた色を順番につかって色付きの線を描画する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CA72EE-3689-034E-A318-4891E2564D0A}"/>
              </a:ext>
            </a:extLst>
          </p:cNvPr>
          <p:cNvSpPr txBox="1"/>
          <p:nvPr/>
        </p:nvSpPr>
        <p:spPr>
          <a:xfrm>
            <a:off x="294640" y="2540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色の与え方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A37F48-5AAC-F14F-A90A-DA3591FE0993}"/>
              </a:ext>
            </a:extLst>
          </p:cNvPr>
          <p:cNvSpPr txBox="1"/>
          <p:nvPr/>
        </p:nvSpPr>
        <p:spPr>
          <a:xfrm>
            <a:off x="822960" y="3261360"/>
            <a:ext cx="4290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色は</a:t>
            </a:r>
            <a:r>
              <a:rPr kumimoji="1" lang="en-US" altLang="ja-JP" sz="2400"/>
              <a:t>(R, G, B)</a:t>
            </a:r>
            <a:r>
              <a:rPr kumimoji="1" lang="ja-JP" altLang="en-US" sz="2400"/>
              <a:t>のタプルのリスト</a:t>
            </a:r>
            <a:endParaRPr kumimoji="1" lang="en-US" altLang="ja-JP" sz="2400"/>
          </a:p>
          <a:p>
            <a:r>
              <a:rPr lang="ja-JP" altLang="en-US" sz="2400"/>
              <a:t>それぞれ輝度が</a:t>
            </a:r>
            <a:r>
              <a:rPr lang="en-US" altLang="ja-JP" sz="2400"/>
              <a:t>0</a:t>
            </a:r>
            <a:r>
              <a:rPr lang="ja-JP" altLang="en-US" sz="2400"/>
              <a:t>から</a:t>
            </a:r>
            <a:r>
              <a:rPr lang="en-US" altLang="ja-JP" sz="2400"/>
              <a:t>255</a:t>
            </a:r>
            <a:r>
              <a:rPr lang="ja-JP" altLang="en-US" sz="2400"/>
              <a:t>まで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48592E-9AE3-5E42-BFA0-897DB0138CA6}"/>
              </a:ext>
            </a:extLst>
          </p:cNvPr>
          <p:cNvSpPr txBox="1"/>
          <p:nvPr/>
        </p:nvSpPr>
        <p:spPr>
          <a:xfrm>
            <a:off x="2407920" y="519176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2F1F11-1E5D-FA49-BC52-BEBA1C42ADCB}"/>
              </a:ext>
            </a:extLst>
          </p:cNvPr>
          <p:cNvSpPr txBox="1"/>
          <p:nvPr/>
        </p:nvSpPr>
        <p:spPr>
          <a:xfrm>
            <a:off x="4663440" y="51816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B050"/>
                </a:solidFill>
              </a:rPr>
              <a:t>緑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E5E648-AB2D-DE48-8081-A040FDCE7B53}"/>
              </a:ext>
            </a:extLst>
          </p:cNvPr>
          <p:cNvSpPr/>
          <p:nvPr/>
        </p:nvSpPr>
        <p:spPr>
          <a:xfrm>
            <a:off x="660400" y="4548554"/>
            <a:ext cx="7772400" cy="5416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[(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D851FB-180C-1546-B97D-2DA9AA561C18}"/>
              </a:ext>
            </a:extLst>
          </p:cNvPr>
          <p:cNvSpPr txBox="1"/>
          <p:nvPr/>
        </p:nvSpPr>
        <p:spPr>
          <a:xfrm>
            <a:off x="6817360" y="516128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B16422-C14D-0A4E-A5C6-0D35023EE625}"/>
              </a:ext>
            </a:extLst>
          </p:cNvPr>
          <p:cNvSpPr txBox="1"/>
          <p:nvPr/>
        </p:nvSpPr>
        <p:spPr>
          <a:xfrm>
            <a:off x="294640" y="5882640"/>
            <a:ext cx="723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色は何色与えても良い</a:t>
            </a:r>
            <a:r>
              <a:rPr kumimoji="1" lang="en-US" altLang="ja-JP" sz="2800"/>
              <a:t>(</a:t>
            </a:r>
            <a:r>
              <a:rPr kumimoji="1" lang="ja-JP" altLang="en-US" sz="2800"/>
              <a:t>リストの長さは自由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6945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582D36-2DCC-D94B-9FAC-AEBA27A72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前回の解説：約数の和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E1BB60-2637-B342-910E-C3D0FD1FE425}"/>
              </a:ext>
            </a:extLst>
          </p:cNvPr>
          <p:cNvSpPr txBox="1"/>
          <p:nvPr/>
        </p:nvSpPr>
        <p:spPr>
          <a:xfrm>
            <a:off x="121920" y="10769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高速なプログラム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3EB4E4-2CBC-FF43-AEF1-CE08E827D555}"/>
                  </a:ext>
                </a:extLst>
              </p:cNvPr>
              <p:cNvSpPr txBox="1"/>
              <p:nvPr/>
            </p:nvSpPr>
            <p:spPr>
              <a:xfrm>
                <a:off x="3159760" y="1102360"/>
                <a:ext cx="1155893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F3EB4E4-2CBC-FF43-AEF1-CE08E827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1102360"/>
                <a:ext cx="1155893" cy="478785"/>
              </a:xfrm>
              <a:prstGeom prst="rect">
                <a:avLst/>
              </a:prstGeom>
              <a:blipFill>
                <a:blip r:embed="rId2"/>
                <a:stretch>
                  <a:fillRect l="-5435" r="-869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324BFF-6FCB-6A4F-A71C-85A9AA6DEC6E}"/>
              </a:ext>
            </a:extLst>
          </p:cNvPr>
          <p:cNvSpPr/>
          <p:nvPr/>
        </p:nvSpPr>
        <p:spPr>
          <a:xfrm>
            <a:off x="518160" y="1658819"/>
            <a:ext cx="57099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(n**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)+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% i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s += i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!= n // i: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    s += n//i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- 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D0751-7513-7E4A-B5A0-A3F1E555258A}"/>
              </a:ext>
            </a:extLst>
          </p:cNvPr>
          <p:cNvSpPr txBox="1"/>
          <p:nvPr/>
        </p:nvSpPr>
        <p:spPr>
          <a:xfrm>
            <a:off x="457200" y="46736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496</a:t>
            </a:r>
            <a:r>
              <a:rPr kumimoji="1" lang="ja-JP" altLang="en-US" sz="2800"/>
              <a:t>の約数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8F4CD-C63D-AC4F-A793-507C680C0BC2}"/>
              </a:ext>
            </a:extLst>
          </p:cNvPr>
          <p:cNvSpPr txBox="1"/>
          <p:nvPr/>
        </p:nvSpPr>
        <p:spPr>
          <a:xfrm>
            <a:off x="2550160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23CDA4-2E10-3E43-9805-718062DCBD88}"/>
              </a:ext>
            </a:extLst>
          </p:cNvPr>
          <p:cNvSpPr txBox="1"/>
          <p:nvPr/>
        </p:nvSpPr>
        <p:spPr>
          <a:xfrm>
            <a:off x="3048543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2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DBA67F-207F-184C-A971-73524904EA32}"/>
              </a:ext>
            </a:extLst>
          </p:cNvPr>
          <p:cNvSpPr txBox="1"/>
          <p:nvPr/>
        </p:nvSpPr>
        <p:spPr>
          <a:xfrm>
            <a:off x="3546926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4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5814DA-FBAF-3D40-A9BB-13106AD09F23}"/>
              </a:ext>
            </a:extLst>
          </p:cNvPr>
          <p:cNvSpPr txBox="1"/>
          <p:nvPr/>
        </p:nvSpPr>
        <p:spPr>
          <a:xfrm>
            <a:off x="4045309" y="4693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8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B63EA7-B94B-A045-96CA-D010590B71A2}"/>
              </a:ext>
            </a:extLst>
          </p:cNvPr>
          <p:cNvSpPr txBox="1"/>
          <p:nvPr/>
        </p:nvSpPr>
        <p:spPr>
          <a:xfrm>
            <a:off x="4543692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16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EA86C-D6EB-C247-B37F-0F4F829D15C2}"/>
              </a:ext>
            </a:extLst>
          </p:cNvPr>
          <p:cNvSpPr txBox="1"/>
          <p:nvPr/>
        </p:nvSpPr>
        <p:spPr>
          <a:xfrm>
            <a:off x="5157491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31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E9AFF4-F861-B843-98C3-8AEE6E9A812A}"/>
              </a:ext>
            </a:extLst>
          </p:cNvPr>
          <p:cNvSpPr txBox="1"/>
          <p:nvPr/>
        </p:nvSpPr>
        <p:spPr>
          <a:xfrm>
            <a:off x="5771290" y="469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62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2F0BF0-B6EC-AC47-94D1-26BC1A3596F6}"/>
              </a:ext>
            </a:extLst>
          </p:cNvPr>
          <p:cNvSpPr txBox="1"/>
          <p:nvPr/>
        </p:nvSpPr>
        <p:spPr>
          <a:xfrm>
            <a:off x="6385089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128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399F65-1E0B-B443-BE5D-26FF740FC57D}"/>
              </a:ext>
            </a:extLst>
          </p:cNvPr>
          <p:cNvSpPr txBox="1"/>
          <p:nvPr/>
        </p:nvSpPr>
        <p:spPr>
          <a:xfrm>
            <a:off x="7114305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248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7EC71F-A553-0248-A089-A4E194D57AC6}"/>
              </a:ext>
            </a:extLst>
          </p:cNvPr>
          <p:cNvSpPr txBox="1"/>
          <p:nvPr/>
        </p:nvSpPr>
        <p:spPr>
          <a:xfrm>
            <a:off x="7843520" y="46939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496</a:t>
            </a:r>
            <a:endParaRPr kumimoji="1" lang="ja-JP" altLang="en-US" sz="2400"/>
          </a:p>
        </p:txBody>
      </p: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46494720-FCBF-094A-9967-14129AF22E6F}"/>
              </a:ext>
            </a:extLst>
          </p:cNvPr>
          <p:cNvCxnSpPr>
            <a:stCxn id="8" idx="0"/>
            <a:endCxn id="17" idx="0"/>
          </p:cNvCxnSpPr>
          <p:nvPr/>
        </p:nvCxnSpPr>
        <p:spPr>
          <a:xfrm rot="5400000" flipH="1" flipV="1">
            <a:off x="5443061" y="1970296"/>
            <a:ext cx="12700" cy="5447249"/>
          </a:xfrm>
          <a:prstGeom prst="bentConnector3">
            <a:avLst>
              <a:gd name="adj1" fmla="val 484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E349E5B2-E337-6941-A35C-D5D64249DD4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16200000" flipH="1">
            <a:off x="5327645" y="3045759"/>
            <a:ext cx="12700" cy="4219651"/>
          </a:xfrm>
          <a:prstGeom prst="bentConnector3">
            <a:avLst>
              <a:gd name="adj1" fmla="val 404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ACEFBA7D-FA1F-AA48-B120-849ADFDB5799}"/>
              </a:ext>
            </a:extLst>
          </p:cNvPr>
          <p:cNvCxnSpPr>
            <a:stCxn id="10" idx="0"/>
            <a:endCxn id="15" idx="0"/>
          </p:cNvCxnSpPr>
          <p:nvPr/>
        </p:nvCxnSpPr>
        <p:spPr>
          <a:xfrm rot="5400000" flipH="1" flipV="1">
            <a:off x="5212229" y="3197894"/>
            <a:ext cx="12700" cy="2992052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CA387FBB-E72B-874D-8987-3BD11A85EA26}"/>
              </a:ext>
            </a:extLst>
          </p:cNvPr>
          <p:cNvCxnSpPr>
            <a:stCxn id="11" idx="2"/>
            <a:endCxn id="14" idx="2"/>
          </p:cNvCxnSpPr>
          <p:nvPr/>
        </p:nvCxnSpPr>
        <p:spPr>
          <a:xfrm rot="16200000" flipH="1">
            <a:off x="5116049" y="4254122"/>
            <a:ext cx="12700" cy="180292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35627D9A-06C0-BA4E-A2B7-DAFAC17270F0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5096813" y="4387021"/>
            <a:ext cx="12700" cy="6137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1F6B7D-75D2-2C4E-B12F-201BB37253EE}"/>
              </a:ext>
            </a:extLst>
          </p:cNvPr>
          <p:cNvSpPr txBox="1"/>
          <p:nvPr/>
        </p:nvSpPr>
        <p:spPr>
          <a:xfrm>
            <a:off x="619760" y="60858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9</a:t>
            </a:r>
            <a:r>
              <a:rPr kumimoji="1" lang="ja-JP" altLang="en-US" sz="2800"/>
              <a:t>の約数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6FD784-36E6-B44C-A12A-B71775E97698}"/>
              </a:ext>
            </a:extLst>
          </p:cNvPr>
          <p:cNvSpPr txBox="1"/>
          <p:nvPr/>
        </p:nvSpPr>
        <p:spPr>
          <a:xfrm>
            <a:off x="6299200" y="205232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約数を見つけたら</a:t>
            </a:r>
            <a:endParaRPr lang="en-US" altLang="ja-JP" sz="2400"/>
          </a:p>
          <a:p>
            <a:r>
              <a:rPr kumimoji="1" lang="ja-JP" altLang="en-US" sz="2400"/>
              <a:t>「相方」も足す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63495DA-F95B-614F-9035-F55A5D59DD9D}"/>
              </a:ext>
            </a:extLst>
          </p:cNvPr>
          <p:cNvSpPr txBox="1"/>
          <p:nvPr/>
        </p:nvSpPr>
        <p:spPr>
          <a:xfrm>
            <a:off x="6319520" y="302768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平方数の場合は</a:t>
            </a:r>
            <a:endParaRPr lang="en-US" altLang="ja-JP"/>
          </a:p>
          <a:p>
            <a:r>
              <a:rPr kumimoji="1" lang="ja-JP" altLang="en-US"/>
              <a:t>ダブルカウントしない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56ACC65-2781-E34F-B049-E30A9B92666F}"/>
              </a:ext>
            </a:extLst>
          </p:cNvPr>
          <p:cNvSpPr txBox="1"/>
          <p:nvPr/>
        </p:nvSpPr>
        <p:spPr>
          <a:xfrm>
            <a:off x="2377440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B1D809-A19D-B44D-94AA-F0193F05EBF3}"/>
              </a:ext>
            </a:extLst>
          </p:cNvPr>
          <p:cNvSpPr txBox="1"/>
          <p:nvPr/>
        </p:nvSpPr>
        <p:spPr>
          <a:xfrm>
            <a:off x="2875823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3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6E5C1DD-2251-F44A-B90D-666EA57AF3EA}"/>
              </a:ext>
            </a:extLst>
          </p:cNvPr>
          <p:cNvSpPr txBox="1"/>
          <p:nvPr/>
        </p:nvSpPr>
        <p:spPr>
          <a:xfrm>
            <a:off x="3374206" y="612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9</a:t>
            </a:r>
            <a:endParaRPr kumimoji="1" lang="ja-JP" altLang="en-US" sz="2400"/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2F7A3734-BAB7-3C4F-97CA-ABA371981E55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6200000" flipH="1">
            <a:off x="3045100" y="6089762"/>
            <a:ext cx="12700" cy="996766"/>
          </a:xfrm>
          <a:prstGeom prst="bentConnector3">
            <a:avLst>
              <a:gd name="adj1" fmla="val 116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4C602168-8C87-D84D-AE2A-9BB71F82BF30}"/>
              </a:ext>
            </a:extLst>
          </p:cNvPr>
          <p:cNvSpPr/>
          <p:nvPr/>
        </p:nvSpPr>
        <p:spPr>
          <a:xfrm flipV="1">
            <a:off x="2885129" y="5902960"/>
            <a:ext cx="355911" cy="284480"/>
          </a:xfrm>
          <a:custGeom>
            <a:avLst/>
            <a:gdLst>
              <a:gd name="connsiteX0" fmla="*/ 203511 w 520030"/>
              <a:gd name="connsiteY0" fmla="*/ 0 h 376792"/>
              <a:gd name="connsiteX1" fmla="*/ 311 w 520030"/>
              <a:gd name="connsiteY1" fmla="*/ 213360 h 376792"/>
              <a:gd name="connsiteX2" fmla="*/ 244151 w 520030"/>
              <a:gd name="connsiteY2" fmla="*/ 375920 h 376792"/>
              <a:gd name="connsiteX3" fmla="*/ 518471 w 520030"/>
              <a:gd name="connsiteY3" fmla="*/ 142240 h 376792"/>
              <a:gd name="connsiteX4" fmla="*/ 335591 w 520030"/>
              <a:gd name="connsiteY4" fmla="*/ 10160 h 37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030" h="376792">
                <a:moveTo>
                  <a:pt x="203511" y="0"/>
                </a:moveTo>
                <a:cubicBezTo>
                  <a:pt x="98524" y="75353"/>
                  <a:pt x="-6462" y="150707"/>
                  <a:pt x="311" y="213360"/>
                </a:cubicBezTo>
                <a:cubicBezTo>
                  <a:pt x="7084" y="276013"/>
                  <a:pt x="157791" y="387773"/>
                  <a:pt x="244151" y="375920"/>
                </a:cubicBezTo>
                <a:cubicBezTo>
                  <a:pt x="330511" y="364067"/>
                  <a:pt x="503231" y="203200"/>
                  <a:pt x="518471" y="142240"/>
                </a:cubicBezTo>
                <a:cubicBezTo>
                  <a:pt x="533711" y="81280"/>
                  <a:pt x="434651" y="45720"/>
                  <a:pt x="335591" y="101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EF2003-4BC5-BB43-944E-57AFD055A104}"/>
              </a:ext>
            </a:extLst>
          </p:cNvPr>
          <p:cNvSpPr txBox="1"/>
          <p:nvPr/>
        </p:nvSpPr>
        <p:spPr>
          <a:xfrm>
            <a:off x="3901440" y="614680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9/3 = 3</a:t>
            </a:r>
            <a:r>
              <a:rPr kumimoji="1" lang="ja-JP" altLang="en-US"/>
              <a:t>なので、</a:t>
            </a:r>
            <a:r>
              <a:rPr kumimoji="1" lang="en-US" altLang="ja-JP"/>
              <a:t>3</a:t>
            </a:r>
            <a:r>
              <a:rPr kumimoji="1" lang="ja-JP" altLang="en-US"/>
              <a:t>を二度足さないようにする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28195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700940-BD4E-CE48-934C-DBA238272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前回の解説：実行速度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4A8745-B218-4B42-A7BA-B7511A066C9A}"/>
              </a:ext>
            </a:extLst>
          </p:cNvPr>
          <p:cNvSpPr txBox="1"/>
          <p:nvPr/>
        </p:nvSpPr>
        <p:spPr>
          <a:xfrm>
            <a:off x="254000" y="1046480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以下の完全数の列挙にかかった時間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FAA77-9DEB-3443-98D1-4823E79D5FAC}"/>
              </a:ext>
            </a:extLst>
          </p:cNvPr>
          <p:cNvSpPr txBox="1"/>
          <p:nvPr/>
        </p:nvSpPr>
        <p:spPr>
          <a:xfrm>
            <a:off x="284480" y="23063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普通のプログラム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68056-3829-1141-90DA-2E3AC68EA259}"/>
              </a:ext>
            </a:extLst>
          </p:cNvPr>
          <p:cNvSpPr txBox="1"/>
          <p:nvPr/>
        </p:nvSpPr>
        <p:spPr>
          <a:xfrm>
            <a:off x="32207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n=10000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5BA6E-1064-7443-8912-28F8C5C3A998}"/>
              </a:ext>
            </a:extLst>
          </p:cNvPr>
          <p:cNvSpPr txBox="1"/>
          <p:nvPr/>
        </p:nvSpPr>
        <p:spPr>
          <a:xfrm>
            <a:off x="52019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n=20000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6BE6B2-EE31-7545-B404-E64BE5EC2DF1}"/>
              </a:ext>
            </a:extLst>
          </p:cNvPr>
          <p:cNvSpPr txBox="1"/>
          <p:nvPr/>
        </p:nvSpPr>
        <p:spPr>
          <a:xfrm>
            <a:off x="3484880" y="231140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1.4 </a:t>
            </a:r>
            <a:r>
              <a:rPr kumimoji="1" lang="ja-JP" altLang="en-US" sz="3200"/>
              <a:t>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9E303B-3EF0-7943-A0F0-B05386C52ACB}"/>
              </a:ext>
            </a:extLst>
          </p:cNvPr>
          <p:cNvSpPr txBox="1"/>
          <p:nvPr/>
        </p:nvSpPr>
        <p:spPr>
          <a:xfrm>
            <a:off x="5450840" y="231140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5.8 </a:t>
            </a:r>
            <a:r>
              <a:rPr kumimoji="1" lang="ja-JP" altLang="en-US" sz="3200"/>
              <a:t>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92E93B-9782-B241-A48D-F39DCD4AF9B2}"/>
              </a:ext>
            </a:extLst>
          </p:cNvPr>
          <p:cNvSpPr txBox="1"/>
          <p:nvPr/>
        </p:nvSpPr>
        <p:spPr>
          <a:xfrm>
            <a:off x="294640" y="33991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高速なプログラム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C1A089-59C8-4043-A1FA-A68A931D4C67}"/>
              </a:ext>
            </a:extLst>
          </p:cNvPr>
          <p:cNvSpPr txBox="1"/>
          <p:nvPr/>
        </p:nvSpPr>
        <p:spPr>
          <a:xfrm>
            <a:off x="343408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0.12 </a:t>
            </a:r>
            <a:r>
              <a:rPr kumimoji="1" lang="ja-JP" altLang="en-US" sz="3200"/>
              <a:t>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501683-5778-0A4D-80C2-058CE5C3A8CC}"/>
              </a:ext>
            </a:extLst>
          </p:cNvPr>
          <p:cNvSpPr txBox="1"/>
          <p:nvPr/>
        </p:nvSpPr>
        <p:spPr>
          <a:xfrm>
            <a:off x="538480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0.18 </a:t>
            </a:r>
            <a:r>
              <a:rPr kumimoji="1" lang="ja-JP" altLang="en-US" sz="3200"/>
              <a:t>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686A89-B58E-4A44-A424-766633E91861}"/>
              </a:ext>
            </a:extLst>
          </p:cNvPr>
          <p:cNvSpPr txBox="1"/>
          <p:nvPr/>
        </p:nvSpPr>
        <p:spPr>
          <a:xfrm>
            <a:off x="7335520" y="333756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0.34 </a:t>
            </a:r>
            <a:r>
              <a:rPr kumimoji="1" lang="ja-JP" altLang="en-US" sz="320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1CAA4F-3A19-D446-AD29-DB35D8CA0E61}"/>
              </a:ext>
            </a:extLst>
          </p:cNvPr>
          <p:cNvSpPr txBox="1"/>
          <p:nvPr/>
        </p:nvSpPr>
        <p:spPr>
          <a:xfrm>
            <a:off x="7416800" y="2311400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23 </a:t>
            </a:r>
            <a:r>
              <a:rPr kumimoji="1" lang="ja-JP" altLang="en-US" sz="3200"/>
              <a:t>秒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0399D9-529F-B34C-907F-4728C6731151}"/>
              </a:ext>
            </a:extLst>
          </p:cNvPr>
          <p:cNvSpPr txBox="1"/>
          <p:nvPr/>
        </p:nvSpPr>
        <p:spPr>
          <a:xfrm>
            <a:off x="7183120" y="157480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n=40000</a:t>
            </a:r>
            <a:endParaRPr kumimoji="1" lang="ja-JP" altLang="en-US" sz="3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24AFEC-9C57-3043-B7B8-28DA31AECD43}"/>
              </a:ext>
            </a:extLst>
          </p:cNvPr>
          <p:cNvSpPr txBox="1"/>
          <p:nvPr/>
        </p:nvSpPr>
        <p:spPr>
          <a:xfrm>
            <a:off x="436880" y="412496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普通のプログラムは、サイズが大きくなると急激に実行時間が増えるが</a:t>
            </a:r>
            <a:endParaRPr kumimoji="1" lang="en-US" altLang="ja-JP" sz="2000"/>
          </a:p>
          <a:p>
            <a:r>
              <a:rPr lang="ja-JP" altLang="en-US" sz="2000"/>
              <a:t>高速なプログラムはさほど増えない</a:t>
            </a:r>
            <a:endParaRPr kumimoji="1" lang="ja-JP" altLang="en-US" sz="2000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B1E46656-AF8F-5543-9045-1F99C10D5322}"/>
              </a:ext>
            </a:extLst>
          </p:cNvPr>
          <p:cNvSpPr/>
          <p:nvPr/>
        </p:nvSpPr>
        <p:spPr>
          <a:xfrm>
            <a:off x="2286000" y="4927600"/>
            <a:ext cx="467360" cy="4368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DC6B73-09FD-0F4A-B17B-1EDC3131573F}"/>
              </a:ext>
            </a:extLst>
          </p:cNvPr>
          <p:cNvSpPr txBox="1"/>
          <p:nvPr/>
        </p:nvSpPr>
        <p:spPr>
          <a:xfrm>
            <a:off x="2997200" y="49174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アルゴリズムは大事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6C1B19-AB80-5043-9C01-975467C40933}"/>
              </a:ext>
            </a:extLst>
          </p:cNvPr>
          <p:cNvSpPr/>
          <p:nvPr/>
        </p:nvSpPr>
        <p:spPr>
          <a:xfrm>
            <a:off x="3281680" y="5755978"/>
            <a:ext cx="53238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sympy</a:t>
            </a:r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(sympy.divisors(n)) - n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646DA1-DBE5-E24A-B86F-7356882C8CE2}"/>
              </a:ext>
            </a:extLst>
          </p:cNvPr>
          <p:cNvSpPr txBox="1"/>
          <p:nvPr/>
        </p:nvSpPr>
        <p:spPr>
          <a:xfrm>
            <a:off x="203200" y="60350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ちなみに一番早いのはコレ</a:t>
            </a:r>
          </a:p>
        </p:txBody>
      </p:sp>
    </p:spTree>
    <p:extLst>
      <p:ext uri="{BB962C8B-B14F-4D97-AF65-F5344CB8AC3E}">
        <p14:creationId xmlns:p14="http://schemas.microsoft.com/office/powerpoint/2010/main" val="16997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DDB3B8-5AC3-0449-86E4-DC6AEF8A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前回の解説：社交数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1223A-807B-FF41-8D08-A41527EC2C93}"/>
              </a:ext>
            </a:extLst>
          </p:cNvPr>
          <p:cNvSpPr txBox="1"/>
          <p:nvPr/>
        </p:nvSpPr>
        <p:spPr>
          <a:xfrm>
            <a:off x="213360" y="1046480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n</a:t>
            </a:r>
            <a:r>
              <a:rPr kumimoji="1" lang="ja-JP" altLang="en-US" sz="2800"/>
              <a:t>が社交数かどうか調べる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F2F7E8-D499-EC4E-B0D3-498D52052A68}"/>
              </a:ext>
            </a:extLst>
          </p:cNvPr>
          <p:cNvSpPr/>
          <p:nvPr/>
        </p:nvSpPr>
        <p:spPr>
          <a:xfrm>
            <a:off x="274320" y="5639415"/>
            <a:ext cx="4572000" cy="101566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sociable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n):</a:t>
            </a:r>
          </a:p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sociable_sub(i)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68931C-EA9C-E04F-8E84-0314F93852F5}"/>
              </a:ext>
            </a:extLst>
          </p:cNvPr>
          <p:cNvSpPr txBox="1"/>
          <p:nvPr/>
        </p:nvSpPr>
        <p:spPr>
          <a:xfrm>
            <a:off x="264160" y="505968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n</a:t>
            </a:r>
            <a:r>
              <a:rPr kumimoji="1" lang="ja-JP" altLang="en-US" sz="2800"/>
              <a:t>以下の社交数を列挙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4A2863-C9F6-544E-8B06-2CBD1FE3D7D2}"/>
              </a:ext>
            </a:extLst>
          </p:cNvPr>
          <p:cNvSpPr/>
          <p:nvPr/>
        </p:nvSpPr>
        <p:spPr>
          <a:xfrm>
            <a:off x="304800" y="1839020"/>
            <a:ext cx="470408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is_sociable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s = n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[]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n !=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a.append(n)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n = f(n)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== n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BD67E1-1FD7-F245-8354-391420F878D3}"/>
                  </a:ext>
                </a:extLst>
              </p:cNvPr>
              <p:cNvSpPr txBox="1"/>
              <p:nvPr/>
            </p:nvSpPr>
            <p:spPr>
              <a:xfrm>
                <a:off x="5191760" y="1925320"/>
                <a:ext cx="2056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BD67E1-1FD7-F245-8354-391420F87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60" y="1925320"/>
                <a:ext cx="2056204" cy="430887"/>
              </a:xfrm>
              <a:prstGeom prst="rect">
                <a:avLst/>
              </a:prstGeom>
              <a:blipFill>
                <a:blip r:embed="rId2"/>
                <a:stretch>
                  <a:fillRect l="-1227" r="-4908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824B22-7EFC-044E-9E75-0F34DA13E604}"/>
              </a:ext>
            </a:extLst>
          </p:cNvPr>
          <p:cNvSpPr txBox="1"/>
          <p:nvPr/>
        </p:nvSpPr>
        <p:spPr>
          <a:xfrm>
            <a:off x="7244080" y="20116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をリストに登録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ECBD2E-6AFE-BF48-94C0-8B8304F691C1}"/>
              </a:ext>
            </a:extLst>
          </p:cNvPr>
          <p:cNvSpPr txBox="1"/>
          <p:nvPr/>
        </p:nvSpPr>
        <p:spPr>
          <a:xfrm>
            <a:off x="5648960" y="26517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が既にリストにある</a:t>
            </a:r>
            <a:r>
              <a:rPr lang="ja-JP" altLang="en-US"/>
              <a:t>、もしくは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91D9A99-795C-C84D-8A21-CEA6FB19FEFE}"/>
                  </a:ext>
                </a:extLst>
              </p:cNvPr>
              <p:cNvSpPr/>
              <p:nvPr/>
            </p:nvSpPr>
            <p:spPr>
              <a:xfrm>
                <a:off x="5199158" y="2451854"/>
                <a:ext cx="604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91D9A99-795C-C84D-8A21-CEA6FB19F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58" y="2451854"/>
                <a:ext cx="60439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22713E-C5B7-0747-BECB-C055838F1EE2}"/>
              </a:ext>
            </a:extLst>
          </p:cNvPr>
          <p:cNvSpPr txBox="1"/>
          <p:nvPr/>
        </p:nvSpPr>
        <p:spPr>
          <a:xfrm>
            <a:off x="5669280" y="306832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</a:t>
            </a:r>
            <a:r>
              <a:rPr kumimoji="1" lang="en-US" altLang="ja-JP"/>
              <a:t>1</a:t>
            </a:r>
            <a:r>
              <a:rPr kumimoji="1" lang="ja-JP" altLang="en-US"/>
              <a:t>になったら終了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ECE9B6C-9D9D-8F42-AEAD-E2EF59E3541A}"/>
                  </a:ext>
                </a:extLst>
              </p:cNvPr>
              <p:cNvSpPr/>
              <p:nvPr/>
            </p:nvSpPr>
            <p:spPr>
              <a:xfrm>
                <a:off x="5219478" y="2909054"/>
                <a:ext cx="604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ECE9B6C-9D9D-8F42-AEAD-E2EF59E35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78" y="2909054"/>
                <a:ext cx="604396" cy="52322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B3100E-385E-C444-B799-0B804C73714D}"/>
              </a:ext>
            </a:extLst>
          </p:cNvPr>
          <p:cNvSpPr txBox="1"/>
          <p:nvPr/>
        </p:nvSpPr>
        <p:spPr>
          <a:xfrm>
            <a:off x="5171440" y="390144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リストがループになっており、かつ</a:t>
            </a:r>
            <a:endParaRPr kumimoji="1" lang="en-US" altLang="ja-JP"/>
          </a:p>
          <a:p>
            <a:r>
              <a:rPr lang="ja-JP" altLang="en-US"/>
              <a:t>長さが</a:t>
            </a:r>
            <a:r>
              <a:rPr lang="en-US" altLang="ja-JP"/>
              <a:t>3</a:t>
            </a:r>
            <a:r>
              <a:rPr lang="ja-JP" altLang="en-US"/>
              <a:t>以上なら出力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64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2649</TotalTime>
  <Words>1819</Words>
  <Application>Microsoft Macintosh PowerPoint</Application>
  <PresentationFormat>画面に合わせる (4:3)</PresentationFormat>
  <Paragraphs>440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4" baseType="lpstr">
      <vt:lpstr>HGｺﾞｼｯｸE</vt:lpstr>
      <vt:lpstr>游ゴシック</vt:lpstr>
      <vt:lpstr>Arial</vt:lpstr>
      <vt:lpstr>Cambria Math</vt:lpstr>
      <vt:lpstr>Consolas</vt:lpstr>
      <vt:lpstr>Gill Sans MT</vt:lpstr>
      <vt:lpstr>Menlo</vt:lpstr>
      <vt:lpstr>Monaco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533</cp:revision>
  <dcterms:created xsi:type="dcterms:W3CDTF">2019-01-02T05:23:01Z</dcterms:created>
  <dcterms:modified xsi:type="dcterms:W3CDTF">2019-10-11T02:47:42Z</dcterms:modified>
</cp:coreProperties>
</file>