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7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文字列処理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2019/10/29</a:t>
            </a:r>
            <a:endParaRPr kumimoji="1" lang="ja-JP" altLang="en-US" sz="4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D4ADEE-9E59-8A4A-88B8-D34187A71FF4}"/>
              </a:ext>
            </a:extLst>
          </p:cNvPr>
          <p:cNvSpPr txBox="1"/>
          <p:nvPr/>
        </p:nvSpPr>
        <p:spPr>
          <a:xfrm>
            <a:off x="1043608" y="5949280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>
                <a:solidFill>
                  <a:srgbClr val="00B050"/>
                </a:solidFill>
              </a:rPr>
              <a:t>#</a:t>
            </a:r>
            <a:r>
              <a:rPr kumimoji="1" lang="ja-JP" altLang="en-US" sz="3200">
                <a:solidFill>
                  <a:srgbClr val="00B050"/>
                </a:solidFill>
              </a:rPr>
              <a:t>プロ同演習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9F7F85-26CF-EB44-87B9-1825A2C5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949280"/>
            <a:ext cx="710444" cy="64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E843EE-EFC4-574C-8418-83E484659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5C</a:t>
            </a:r>
            <a:r>
              <a:rPr kumimoji="1" lang="ja-JP" altLang="en-US"/>
              <a:t>問題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8A27DB-CD84-FD45-8EEC-378F664462AB}"/>
              </a:ext>
            </a:extLst>
          </p:cNvPr>
          <p:cNvSpPr txBox="1"/>
          <p:nvPr/>
        </p:nvSpPr>
        <p:spPr>
          <a:xfrm>
            <a:off x="2339752" y="980728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「表</a:t>
            </a:r>
            <a:r>
              <a:rPr kumimoji="1" lang="en-US" altLang="ja-JP" sz="2800"/>
              <a:t>1</a:t>
            </a:r>
            <a:r>
              <a:rPr kumimoji="1" lang="ja-JP" altLang="en-US" sz="2800"/>
              <a:t>」という文字列を</a:t>
            </a:r>
            <a:r>
              <a:rPr kumimoji="1" lang="en-US" altLang="ja-JP" sz="2800"/>
              <a:t>……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9AD8C9-F6BB-AB45-864F-1E4D883E89C4}"/>
              </a:ext>
            </a:extLst>
          </p:cNvPr>
          <p:cNvSpPr txBox="1"/>
          <p:nvPr/>
        </p:nvSpPr>
        <p:spPr>
          <a:xfrm>
            <a:off x="329248" y="2162448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シフト</a:t>
            </a:r>
            <a:r>
              <a:rPr kumimoji="1" lang="en-US" altLang="ja-JP"/>
              <a:t>JIS</a:t>
            </a:r>
            <a:r>
              <a:rPr kumimoji="1" lang="ja-JP" altLang="en-US"/>
              <a:t>で表す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707B51-B71E-B949-9DF7-FD95344E2367}"/>
              </a:ext>
            </a:extLst>
          </p:cNvPr>
          <p:cNvSpPr txBox="1"/>
          <p:nvPr/>
        </p:nvSpPr>
        <p:spPr>
          <a:xfrm>
            <a:off x="3353584" y="2162448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EUC-JP</a:t>
            </a:r>
            <a:r>
              <a:rPr kumimoji="1" lang="ja-JP" altLang="en-US"/>
              <a:t>で表す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83ED5A-C5A9-F349-A224-48F5F6EC6547}"/>
              </a:ext>
            </a:extLst>
          </p:cNvPr>
          <p:cNvSpPr txBox="1"/>
          <p:nvPr/>
        </p:nvSpPr>
        <p:spPr>
          <a:xfrm>
            <a:off x="5990168" y="2141240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/>
              <a:t>JIS</a:t>
            </a:r>
            <a:r>
              <a:rPr lang="ja-JP" altLang="en-US"/>
              <a:t>コードで表す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C06C96-2D2B-B040-9E32-EF5D069C2CA7}"/>
              </a:ext>
            </a:extLst>
          </p:cNvPr>
          <p:cNvSpPr/>
          <p:nvPr/>
        </p:nvSpPr>
        <p:spPr>
          <a:xfrm>
            <a:off x="5990952" y="2578452"/>
            <a:ext cx="19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24:00100100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49:01001001</a:t>
            </a:r>
          </a:p>
          <a:p>
            <a:r>
              <a:rPr lang="en" altLang="ja-JP">
                <a:effectLst/>
                <a:latin typeface="Monaco" pitchFamily="2" charset="0"/>
              </a:rPr>
              <a:t>3d:00111101</a:t>
            </a:r>
          </a:p>
          <a:p>
            <a:r>
              <a:rPr lang="en" altLang="ja-JP">
                <a:effectLst/>
                <a:latin typeface="Monaco" pitchFamily="2" charset="0"/>
              </a:rPr>
              <a:t>1b:00011011</a:t>
            </a:r>
          </a:p>
          <a:p>
            <a:r>
              <a:rPr lang="en" altLang="ja-JP">
                <a:effectLst/>
                <a:latin typeface="Monaco" pitchFamily="2" charset="0"/>
              </a:rPr>
              <a:t>28:00101000</a:t>
            </a:r>
          </a:p>
          <a:p>
            <a:r>
              <a:rPr lang="en" altLang="ja-JP">
                <a:effectLst/>
                <a:latin typeface="Monaco" pitchFamily="2" charset="0"/>
              </a:rPr>
              <a:t>42:01000010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E21709-4A16-E044-BBA4-FFD4C0725E3D}"/>
              </a:ext>
            </a:extLst>
          </p:cNvPr>
          <p:cNvSpPr/>
          <p:nvPr/>
        </p:nvSpPr>
        <p:spPr>
          <a:xfrm>
            <a:off x="401256" y="2743676"/>
            <a:ext cx="1853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95:10010101</a:t>
            </a:r>
          </a:p>
          <a:p>
            <a:r>
              <a:rPr lang="en" altLang="ja-JP">
                <a:effectLst/>
                <a:latin typeface="Monaco" pitchFamily="2" charset="0"/>
              </a:rPr>
              <a:t>5c:01011100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F5257E-E571-7E41-8D5C-D7446C39B521}"/>
              </a:ext>
            </a:extLst>
          </p:cNvPr>
          <p:cNvSpPr/>
          <p:nvPr/>
        </p:nvSpPr>
        <p:spPr>
          <a:xfrm>
            <a:off x="3098696" y="2763996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c9:11001001</a:t>
            </a:r>
          </a:p>
          <a:p>
            <a:r>
              <a:rPr lang="en" altLang="ja-JP">
                <a:effectLst/>
                <a:latin typeface="Monaco" pitchFamily="2" charset="0"/>
              </a:rPr>
              <a:t>bd:10111101</a:t>
            </a:r>
          </a:p>
          <a:p>
            <a:r>
              <a:rPr lang="en" altLang="ja-JP">
                <a:effectLst/>
                <a:latin typeface="Monaco" pitchFamily="2" charset="0"/>
              </a:rPr>
              <a:t>31:00110001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2CF60E-9C75-A044-B575-37EA119F2DEB}"/>
              </a:ext>
            </a:extLst>
          </p:cNvPr>
          <p:cNvSpPr/>
          <p:nvPr/>
        </p:nvSpPr>
        <p:spPr>
          <a:xfrm>
            <a:off x="3572272" y="2786092"/>
            <a:ext cx="135632" cy="5844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4C2B9F9-6E71-8744-BEAA-BD150CA408D5}"/>
              </a:ext>
            </a:extLst>
          </p:cNvPr>
          <p:cNvSpPr/>
          <p:nvPr/>
        </p:nvSpPr>
        <p:spPr>
          <a:xfrm>
            <a:off x="864672" y="3052028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C835A3-0C56-F141-878C-E784068916A8}"/>
              </a:ext>
            </a:extLst>
          </p:cNvPr>
          <p:cNvSpPr txBox="1"/>
          <p:nvPr/>
        </p:nvSpPr>
        <p:spPr>
          <a:xfrm>
            <a:off x="257240" y="3895804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バイト目に</a:t>
            </a:r>
            <a:r>
              <a:rPr kumimoji="1" lang="en-US" altLang="ja-JP"/>
              <a:t>ASCII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ja-JP" altLang="en-US"/>
              <a:t>表れる</a:t>
            </a:r>
            <a:endParaRPr kumimoji="1" lang="en-US" altLang="ja-JP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432341-1A95-254D-9FB6-38EAE56CF1FC}"/>
              </a:ext>
            </a:extLst>
          </p:cNvPr>
          <p:cNvSpPr/>
          <p:nvPr/>
        </p:nvSpPr>
        <p:spPr>
          <a:xfrm>
            <a:off x="6468368" y="2625308"/>
            <a:ext cx="162560" cy="250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C21CCE5-F62A-8B48-9E75-9B2E325057AF}"/>
              </a:ext>
            </a:extLst>
          </p:cNvPr>
          <p:cNvSpPr txBox="1"/>
          <p:nvPr/>
        </p:nvSpPr>
        <p:spPr>
          <a:xfrm>
            <a:off x="6021328" y="536392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最上位ビットが</a:t>
            </a:r>
            <a:r>
              <a:rPr lang="ja-JP" altLang="en-US"/>
              <a:t>必ず</a:t>
            </a:r>
            <a:r>
              <a:rPr lang="en-US" altLang="ja-JP"/>
              <a:t>0</a:t>
            </a:r>
            <a:endParaRPr kumimoji="1" lang="ja-JP" altLang="en-US"/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54599613-A627-474B-A3AE-EDE2428B9F1B}"/>
              </a:ext>
            </a:extLst>
          </p:cNvPr>
          <p:cNvSpPr/>
          <p:nvPr/>
        </p:nvSpPr>
        <p:spPr>
          <a:xfrm>
            <a:off x="7596128" y="2630884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66E7AE46-9026-674A-87C3-B09CE4185DE0}"/>
              </a:ext>
            </a:extLst>
          </p:cNvPr>
          <p:cNvSpPr/>
          <p:nvPr/>
        </p:nvSpPr>
        <p:spPr>
          <a:xfrm>
            <a:off x="7606288" y="3474164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EA91BBA8-D54B-1E46-97B5-5A6109594543}"/>
              </a:ext>
            </a:extLst>
          </p:cNvPr>
          <p:cNvSpPr/>
          <p:nvPr/>
        </p:nvSpPr>
        <p:spPr>
          <a:xfrm>
            <a:off x="7596128" y="3982164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BDA4249E-E959-A44D-825E-AFE49283A1BB}"/>
              </a:ext>
            </a:extLst>
          </p:cNvPr>
          <p:cNvSpPr/>
          <p:nvPr/>
        </p:nvSpPr>
        <p:spPr>
          <a:xfrm>
            <a:off x="7606288" y="4825444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B0647A-909E-7F49-B3E3-420DC87C2B6A}"/>
              </a:ext>
            </a:extLst>
          </p:cNvPr>
          <p:cNvSpPr txBox="1"/>
          <p:nvPr/>
        </p:nvSpPr>
        <p:spPr>
          <a:xfrm>
            <a:off x="7809488" y="28848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漢字スタート</a:t>
            </a:r>
            <a:endParaRPr kumimoji="1" lang="ja-JP" altLang="en-US" sz="14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7077F5-CA6C-0B44-A8E2-26E0AA26E9F3}"/>
              </a:ext>
            </a:extLst>
          </p:cNvPr>
          <p:cNvSpPr txBox="1"/>
          <p:nvPr/>
        </p:nvSpPr>
        <p:spPr>
          <a:xfrm>
            <a:off x="7789168" y="4236164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/>
              <a:t>ASCII</a:t>
            </a:r>
            <a:r>
              <a:rPr lang="ja-JP" altLang="en-US" sz="1400"/>
              <a:t>スタート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9A7528-1CE8-8F4A-BA5D-53D985713CBA}"/>
              </a:ext>
            </a:extLst>
          </p:cNvPr>
          <p:cNvSpPr txBox="1"/>
          <p:nvPr/>
        </p:nvSpPr>
        <p:spPr>
          <a:xfrm>
            <a:off x="7819648" y="35757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219543-4718-7D45-B98A-19D615DA6D0B}"/>
              </a:ext>
            </a:extLst>
          </p:cNvPr>
          <p:cNvSpPr txBox="1"/>
          <p:nvPr/>
        </p:nvSpPr>
        <p:spPr>
          <a:xfrm>
            <a:off x="7789168" y="48051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171DD89-9791-874B-8A36-5B3BD66F5717}"/>
              </a:ext>
            </a:extLst>
          </p:cNvPr>
          <p:cNvSpPr/>
          <p:nvPr/>
        </p:nvSpPr>
        <p:spPr>
          <a:xfrm>
            <a:off x="4710688" y="2834084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5D495-6CAC-2B4C-B4B7-D89A1E07AC68}"/>
              </a:ext>
            </a:extLst>
          </p:cNvPr>
          <p:cNvSpPr txBox="1"/>
          <p:nvPr/>
        </p:nvSpPr>
        <p:spPr>
          <a:xfrm>
            <a:off x="4913888" y="29356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1AFEF3F0-4CBA-FC45-B965-EAD370EEBA79}"/>
              </a:ext>
            </a:extLst>
          </p:cNvPr>
          <p:cNvSpPr/>
          <p:nvPr/>
        </p:nvSpPr>
        <p:spPr>
          <a:xfrm>
            <a:off x="2028448" y="2813764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75AD1F-B0EC-C14C-BDCD-177B8CC1D635}"/>
              </a:ext>
            </a:extLst>
          </p:cNvPr>
          <p:cNvSpPr txBox="1"/>
          <p:nvPr/>
        </p:nvSpPr>
        <p:spPr>
          <a:xfrm>
            <a:off x="2226568" y="29153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表</a:t>
            </a: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C6CDE667-AEAE-1647-94E5-5989DFF1E58D}"/>
              </a:ext>
            </a:extLst>
          </p:cNvPr>
          <p:cNvSpPr/>
          <p:nvPr/>
        </p:nvSpPr>
        <p:spPr>
          <a:xfrm>
            <a:off x="4720848" y="3352244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87672A-C9F1-DA4E-830C-70D9C2F9CFD8}"/>
              </a:ext>
            </a:extLst>
          </p:cNvPr>
          <p:cNvSpPr txBox="1"/>
          <p:nvPr/>
        </p:nvSpPr>
        <p:spPr>
          <a:xfrm>
            <a:off x="4957970" y="33319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AE5636E7-A487-5440-AAA6-D1B62F382855}"/>
              </a:ext>
            </a:extLst>
          </p:cNvPr>
          <p:cNvSpPr/>
          <p:nvPr/>
        </p:nvSpPr>
        <p:spPr>
          <a:xfrm>
            <a:off x="2028448" y="3342084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7DDECA-EFBE-7640-8BFD-1D5EF64B043F}"/>
              </a:ext>
            </a:extLst>
          </p:cNvPr>
          <p:cNvSpPr txBox="1"/>
          <p:nvPr/>
        </p:nvSpPr>
        <p:spPr>
          <a:xfrm>
            <a:off x="2270650" y="33217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endParaRPr kumimoji="1" lang="ja-JP" altLang="en-US" sz="140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8785BE4-C738-EB4B-84AD-7C5BA474275C}"/>
              </a:ext>
            </a:extLst>
          </p:cNvPr>
          <p:cNvSpPr/>
          <p:nvPr/>
        </p:nvSpPr>
        <p:spPr>
          <a:xfrm>
            <a:off x="323528" y="4874324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latin typeface="Monaco" pitchFamily="2" charset="0"/>
              </a:rPr>
              <a:t>5c:01011100</a:t>
            </a:r>
          </a:p>
        </p:txBody>
      </p:sp>
      <p:sp>
        <p:nvSpPr>
          <p:cNvPr id="34" name="右中かっこ 33">
            <a:extLst>
              <a:ext uri="{FF2B5EF4-FFF2-40B4-BE49-F238E27FC236}">
                <a16:creationId xmlns:a16="http://schemas.microsoft.com/office/drawing/2014/main" id="{AE0C36A5-C2D1-B64B-9E40-126995D4D156}"/>
              </a:ext>
            </a:extLst>
          </p:cNvPr>
          <p:cNvSpPr/>
          <p:nvPr/>
        </p:nvSpPr>
        <p:spPr>
          <a:xfrm>
            <a:off x="1895442" y="493199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596798-A585-C047-9868-8FD151FF80C1}"/>
              </a:ext>
            </a:extLst>
          </p:cNvPr>
          <p:cNvSpPr txBox="1"/>
          <p:nvPr/>
        </p:nvSpPr>
        <p:spPr>
          <a:xfrm>
            <a:off x="2078322" y="4911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\</a:t>
            </a:r>
            <a:endParaRPr kumimoji="1" lang="ja-JP" altLang="en-US" sz="1400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A808F346-5E31-954E-8331-FDEB24460D2A}"/>
              </a:ext>
            </a:extLst>
          </p:cNvPr>
          <p:cNvSpPr/>
          <p:nvPr/>
        </p:nvSpPr>
        <p:spPr>
          <a:xfrm rot="2700000">
            <a:off x="5767328" y="156336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90A1E9DB-0F0F-0043-939C-2BEFE0E27C58}"/>
              </a:ext>
            </a:extLst>
          </p:cNvPr>
          <p:cNvSpPr/>
          <p:nvPr/>
        </p:nvSpPr>
        <p:spPr>
          <a:xfrm rot="5400000">
            <a:off x="3948688" y="161416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8E32D220-2C1A-784E-9A62-3B08661EF3AA}"/>
              </a:ext>
            </a:extLst>
          </p:cNvPr>
          <p:cNvSpPr/>
          <p:nvPr/>
        </p:nvSpPr>
        <p:spPr>
          <a:xfrm rot="8100000">
            <a:off x="2018289" y="15836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FEA1749-83CC-F242-8AC2-7839A9DB5A54}"/>
              </a:ext>
            </a:extLst>
          </p:cNvPr>
          <p:cNvSpPr/>
          <p:nvPr/>
        </p:nvSpPr>
        <p:spPr>
          <a:xfrm>
            <a:off x="3059832" y="386621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最上位ビットが必ず</a:t>
            </a:r>
            <a:r>
              <a:rPr lang="en-US" altLang="ja-JP"/>
              <a:t>1</a:t>
            </a:r>
            <a:endParaRPr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26EAF74-7780-254F-8A71-B94DE5EF3699}"/>
              </a:ext>
            </a:extLst>
          </p:cNvPr>
          <p:cNvSpPr txBox="1"/>
          <p:nvPr/>
        </p:nvSpPr>
        <p:spPr>
          <a:xfrm>
            <a:off x="179512" y="6165304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5c</a:t>
            </a:r>
            <a:r>
              <a:rPr lang="ja-JP" altLang="en-US"/>
              <a:t>は特別な文字</a:t>
            </a:r>
            <a:r>
              <a:rPr lang="en-US" altLang="ja-JP"/>
              <a:t>(</a:t>
            </a:r>
            <a:r>
              <a:rPr lang="ja-JP" altLang="en-US"/>
              <a:t>エスケープ</a:t>
            </a:r>
            <a:r>
              <a:rPr lang="en-US" altLang="ja-JP"/>
              <a:t>/</a:t>
            </a:r>
            <a:r>
              <a:rPr lang="ja-JP" altLang="en-US"/>
              <a:t>パスの区切り</a:t>
            </a:r>
            <a:r>
              <a:rPr lang="en-US" altLang="ja-JP"/>
              <a:t>)</a:t>
            </a:r>
            <a:r>
              <a:rPr lang="ja-JP" altLang="en-US"/>
              <a:t>であるため、不具合を起こしやすい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26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DAA93B-9351-1D4D-9CFC-E502766ED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UTF-8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7ED3AD-F290-1F43-9EC2-3D60B1A21AF5}"/>
              </a:ext>
            </a:extLst>
          </p:cNvPr>
          <p:cNvSpPr/>
          <p:nvPr/>
        </p:nvSpPr>
        <p:spPr>
          <a:xfrm>
            <a:off x="3635896" y="2780928"/>
            <a:ext cx="350608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1110....</a:t>
            </a:r>
          </a:p>
          <a:p>
            <a:r>
              <a:rPr lang="en-US" altLang="ja-JP" sz="54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10......</a:t>
            </a:r>
          </a:p>
          <a:p>
            <a:r>
              <a:rPr lang="en-US" altLang="ja-JP" sz="54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10......</a:t>
            </a:r>
            <a:endParaRPr lang="ja-JP" altLang="en-US" sz="5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21A08E-E6CA-0840-BA74-BAA21140BDC4}"/>
              </a:ext>
            </a:extLst>
          </p:cNvPr>
          <p:cNvSpPr txBox="1"/>
          <p:nvPr/>
        </p:nvSpPr>
        <p:spPr>
          <a:xfrm>
            <a:off x="827584" y="980728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最初に「何バイト続くか」をビットで表現</a:t>
            </a:r>
            <a:endParaRPr kumimoji="1" lang="en-US" altLang="ja-JP" sz="2400"/>
          </a:p>
          <a:p>
            <a:r>
              <a:rPr lang="en-US" altLang="ja-JP" sz="2400"/>
              <a:t>2</a:t>
            </a:r>
            <a:r>
              <a:rPr lang="ja-JP" altLang="en-US" sz="2400"/>
              <a:t>バイト目以降は「</a:t>
            </a:r>
            <a:r>
              <a:rPr lang="en-US" altLang="ja-JP" sz="2400"/>
              <a:t>10</a:t>
            </a:r>
            <a:r>
              <a:rPr lang="ja-JP" altLang="en-US" sz="2400"/>
              <a:t>」からスタート</a:t>
            </a:r>
            <a:endParaRPr kumimoji="1" lang="ja-JP" altLang="en-US" sz="2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38B78C4-EA0D-9D46-A5B2-EC203BDCBAF9}"/>
              </a:ext>
            </a:extLst>
          </p:cNvPr>
          <p:cNvSpPr/>
          <p:nvPr/>
        </p:nvSpPr>
        <p:spPr>
          <a:xfrm>
            <a:off x="3635896" y="2852936"/>
            <a:ext cx="1800200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F4361F-3D84-024C-92C6-3A84455DDF58}"/>
              </a:ext>
            </a:extLst>
          </p:cNvPr>
          <p:cNvSpPr txBox="1"/>
          <p:nvPr/>
        </p:nvSpPr>
        <p:spPr>
          <a:xfrm>
            <a:off x="1331640" y="2924944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</a:t>
            </a:r>
            <a:r>
              <a:rPr kumimoji="1" lang="ja-JP" altLang="en-US" sz="2800"/>
              <a:t>バイト目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693673-2CB3-7B41-A0C1-131008639B59}"/>
              </a:ext>
            </a:extLst>
          </p:cNvPr>
          <p:cNvSpPr txBox="1"/>
          <p:nvPr/>
        </p:nvSpPr>
        <p:spPr>
          <a:xfrm>
            <a:off x="1331640" y="378904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2</a:t>
            </a:r>
            <a:r>
              <a:rPr kumimoji="1" lang="ja-JP" altLang="en-US" sz="2800"/>
              <a:t>バイト目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9B7A97-AF32-7542-84F7-9F3C8DAB6989}"/>
              </a:ext>
            </a:extLst>
          </p:cNvPr>
          <p:cNvSpPr txBox="1"/>
          <p:nvPr/>
        </p:nvSpPr>
        <p:spPr>
          <a:xfrm>
            <a:off x="1331640" y="465313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3</a:t>
            </a:r>
            <a:r>
              <a:rPr kumimoji="1" lang="ja-JP" altLang="en-US" sz="2800"/>
              <a:t>バイト目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FCEEC4-3585-5D47-AD23-D799711DFCF9}"/>
              </a:ext>
            </a:extLst>
          </p:cNvPr>
          <p:cNvSpPr txBox="1"/>
          <p:nvPr/>
        </p:nvSpPr>
        <p:spPr>
          <a:xfrm>
            <a:off x="2915816" y="1916832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全部で</a:t>
            </a:r>
            <a:r>
              <a:rPr kumimoji="1" lang="en-US" altLang="ja-JP" sz="2800"/>
              <a:t>3</a:t>
            </a:r>
            <a:r>
              <a:rPr kumimoji="1" lang="ja-JP" altLang="en-US" sz="2800"/>
              <a:t>バイトです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934BAA8-79AE-EF40-B8B1-0BC7FBBFC4F8}"/>
              </a:ext>
            </a:extLst>
          </p:cNvPr>
          <p:cNvSpPr/>
          <p:nvPr/>
        </p:nvSpPr>
        <p:spPr>
          <a:xfrm>
            <a:off x="3635896" y="3717032"/>
            <a:ext cx="936104" cy="648072"/>
          </a:xfrm>
          <a:prstGeom prst="round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0FACAF51-4423-984B-A8F2-B6B572C40423}"/>
              </a:ext>
            </a:extLst>
          </p:cNvPr>
          <p:cNvSpPr/>
          <p:nvPr/>
        </p:nvSpPr>
        <p:spPr>
          <a:xfrm>
            <a:off x="3635896" y="4509120"/>
            <a:ext cx="936104" cy="648072"/>
          </a:xfrm>
          <a:prstGeom prst="round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61DFDF9-4FE4-7745-A5BF-C7537182049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34208" y="2440052"/>
            <a:ext cx="0" cy="4128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DE3974-E04D-1141-837A-3C13DA9D5A13}"/>
              </a:ext>
            </a:extLst>
          </p:cNvPr>
          <p:cNvSpPr txBox="1"/>
          <p:nvPr/>
        </p:nvSpPr>
        <p:spPr>
          <a:xfrm>
            <a:off x="1907704" y="5589240"/>
            <a:ext cx="4530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UTF</a:t>
            </a:r>
            <a:r>
              <a:rPr lang="en-US" altLang="ja-JP" sz="2800"/>
              <a:t>-8</a:t>
            </a:r>
            <a:r>
              <a:rPr lang="ja-JP" altLang="en-US" sz="2800"/>
              <a:t>の</a:t>
            </a:r>
            <a:r>
              <a:rPr lang="en-US" altLang="ja-JP" sz="2800"/>
              <a:t>2</a:t>
            </a:r>
            <a:r>
              <a:rPr lang="ja-JP" altLang="en-US" sz="2800"/>
              <a:t>バイト目以降です</a:t>
            </a:r>
            <a:endParaRPr kumimoji="1" lang="ja-JP" altLang="en-US" sz="280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3195D4-973B-2A4D-9ADB-7AA7AB71157B}"/>
              </a:ext>
            </a:extLst>
          </p:cNvPr>
          <p:cNvCxnSpPr>
            <a:cxnSpLocks/>
          </p:cNvCxnSpPr>
          <p:nvPr/>
        </p:nvCxnSpPr>
        <p:spPr>
          <a:xfrm flipV="1">
            <a:off x="4067944" y="522920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E6BF7D-3FD1-C647-AE66-9C63109BFE77}"/>
              </a:ext>
            </a:extLst>
          </p:cNvPr>
          <p:cNvSpPr txBox="1"/>
          <p:nvPr/>
        </p:nvSpPr>
        <p:spPr>
          <a:xfrm>
            <a:off x="5004048" y="638132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 </a:t>
            </a:r>
            <a:r>
              <a:rPr kumimoji="1" lang="ja-JP" altLang="en-US"/>
              <a:t>必ず最上位ビットが</a:t>
            </a:r>
            <a:r>
              <a:rPr kumimoji="1" lang="en-US" altLang="ja-JP"/>
              <a:t>1</a:t>
            </a:r>
            <a:r>
              <a:rPr kumimoji="1" lang="ja-JP" altLang="en-US"/>
              <a:t>になる</a:t>
            </a:r>
          </a:p>
        </p:txBody>
      </p:sp>
    </p:spTree>
    <p:extLst>
      <p:ext uri="{BB962C8B-B14F-4D97-AF65-F5344CB8AC3E}">
        <p14:creationId xmlns:p14="http://schemas.microsoft.com/office/powerpoint/2010/main" val="429395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CBB8DB-049A-3449-8DAA-04D712EDF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UTF-8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020B2F-E930-B845-A5D8-BE5BEEF12AB6}"/>
              </a:ext>
            </a:extLst>
          </p:cNvPr>
          <p:cNvSpPr txBox="1"/>
          <p:nvPr/>
        </p:nvSpPr>
        <p:spPr>
          <a:xfrm>
            <a:off x="783991" y="2706948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AAAA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BBBB</a:t>
            </a:r>
            <a:r>
              <a:rPr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DDDD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73E2C-D332-D347-8B4C-BD5D08C5A695}"/>
              </a:ext>
            </a:extLst>
          </p:cNvPr>
          <p:cNvSpPr txBox="1"/>
          <p:nvPr/>
        </p:nvSpPr>
        <p:spPr>
          <a:xfrm>
            <a:off x="467544" y="2044712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連続する</a:t>
            </a:r>
            <a:r>
              <a:rPr lang="en-US" altLang="ja-JP" dirty="0"/>
              <a:t>1</a:t>
            </a:r>
            <a:r>
              <a:rPr lang="ja-JP" altLang="en-US" dirty="0"/>
              <a:t>がバイト数を表現</a:t>
            </a:r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1318B9-7716-4441-B9D8-C441625EE3B2}"/>
              </a:ext>
            </a:extLst>
          </p:cNvPr>
          <p:cNvSpPr/>
          <p:nvPr/>
        </p:nvSpPr>
        <p:spPr>
          <a:xfrm>
            <a:off x="855471" y="3364093"/>
            <a:ext cx="554181" cy="997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563CB9-355A-3041-982A-D00951C0EA7F}"/>
              </a:ext>
            </a:extLst>
          </p:cNvPr>
          <p:cNvSpPr txBox="1"/>
          <p:nvPr/>
        </p:nvSpPr>
        <p:spPr>
          <a:xfrm>
            <a:off x="467544" y="4797152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lang="ja-JP" altLang="en-US" dirty="0"/>
              <a:t>バイト目以降の予約ビット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984412-06C8-714F-8633-C22DDC580146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1132562" y="4361620"/>
            <a:ext cx="1" cy="43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97465D8-8264-F143-A296-A1B0D1E88868}"/>
              </a:ext>
            </a:extLst>
          </p:cNvPr>
          <p:cNvSpPr/>
          <p:nvPr/>
        </p:nvSpPr>
        <p:spPr>
          <a:xfrm>
            <a:off x="855472" y="2791438"/>
            <a:ext cx="1099127" cy="443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050A7-9DBD-8A4F-864A-1A3004DA5132}"/>
              </a:ext>
            </a:extLst>
          </p:cNvPr>
          <p:cNvCxnSpPr/>
          <p:nvPr/>
        </p:nvCxnSpPr>
        <p:spPr>
          <a:xfrm>
            <a:off x="1331144" y="2385038"/>
            <a:ext cx="0" cy="40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7E4390-1CA8-234E-8FF4-04FDE1338F55}"/>
              </a:ext>
            </a:extLst>
          </p:cNvPr>
          <p:cNvSpPr/>
          <p:nvPr/>
        </p:nvSpPr>
        <p:spPr>
          <a:xfrm>
            <a:off x="3065385" y="2883802"/>
            <a:ext cx="283905" cy="13854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F915DB-C6ED-254F-979C-5F8A9DC16032}"/>
              </a:ext>
            </a:extLst>
          </p:cNvPr>
          <p:cNvSpPr txBox="1"/>
          <p:nvPr/>
        </p:nvSpPr>
        <p:spPr>
          <a:xfrm>
            <a:off x="3345665" y="33994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データ部分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196884-AD13-CF4A-A9A9-76549B587CE3}"/>
              </a:ext>
            </a:extLst>
          </p:cNvPr>
          <p:cNvSpPr txBox="1"/>
          <p:nvPr/>
        </p:nvSpPr>
        <p:spPr>
          <a:xfrm>
            <a:off x="5076056" y="3861048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52F00A-226E-FB4C-BD44-47E9520B931E}"/>
              </a:ext>
            </a:extLst>
          </p:cNvPr>
          <p:cNvSpPr txBox="1"/>
          <p:nvPr/>
        </p:nvSpPr>
        <p:spPr>
          <a:xfrm>
            <a:off x="5652120" y="1916832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  <a:r>
              <a:rPr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C45B1-89B2-444C-BAE1-2B5C040DB348}"/>
              </a:ext>
            </a:extLst>
          </p:cNvPr>
          <p:cNvSpPr txBox="1"/>
          <p:nvPr/>
        </p:nvSpPr>
        <p:spPr>
          <a:xfrm>
            <a:off x="8055342" y="1897776"/>
            <a:ext cx="739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E3</a:t>
            </a:r>
            <a:endParaRPr kumimoji="1" lang="en-US" altLang="ja-JP" sz="3600" dirty="0">
              <a:solidFill>
                <a:srgbClr val="FF0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81</a:t>
            </a:r>
            <a:endParaRPr lang="en-US" altLang="ja-JP" sz="3600" dirty="0">
              <a:solidFill>
                <a:srgbClr val="FFC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82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C14C79-9604-B04D-9ED9-400C2727250C}"/>
              </a:ext>
            </a:extLst>
          </p:cNvPr>
          <p:cNvSpPr txBox="1"/>
          <p:nvPr/>
        </p:nvSpPr>
        <p:spPr>
          <a:xfrm>
            <a:off x="6130253" y="4379450"/>
            <a:ext cx="1293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</a:p>
          <a:p>
            <a:r>
              <a:rPr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  <a:r>
              <a:rPr kumimoji="1"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</a:p>
          <a:p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FAE7AF-D864-F04B-B91A-DF9B36EE22D9}"/>
              </a:ext>
            </a:extLst>
          </p:cNvPr>
          <p:cNvSpPr txBox="1"/>
          <p:nvPr/>
        </p:nvSpPr>
        <p:spPr>
          <a:xfrm>
            <a:off x="5570366" y="4379450"/>
            <a:ext cx="461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3</a:t>
            </a:r>
            <a:endParaRPr lang="en-US" altLang="ja-JP" sz="3600" dirty="0"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4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484685-B762-4944-9BB1-2210D96B3A68}"/>
              </a:ext>
            </a:extLst>
          </p:cNvPr>
          <p:cNvSpPr txBox="1"/>
          <p:nvPr/>
        </p:nvSpPr>
        <p:spPr>
          <a:xfrm>
            <a:off x="1691680" y="1124744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r>
              <a:rPr kumimoji="1" lang="ja-JP" altLang="en-US" sz="2800" dirty="0"/>
              <a:t>のビット表現</a:t>
            </a: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9F56BE16-B052-1845-832C-B2CE01C17EB1}"/>
              </a:ext>
            </a:extLst>
          </p:cNvPr>
          <p:cNvSpPr/>
          <p:nvPr/>
        </p:nvSpPr>
        <p:spPr>
          <a:xfrm rot="13500000">
            <a:off x="4406325" y="4621628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CB342490-1750-B946-83AE-B841AE88FA35}"/>
              </a:ext>
            </a:extLst>
          </p:cNvPr>
          <p:cNvSpPr/>
          <p:nvPr/>
        </p:nvSpPr>
        <p:spPr>
          <a:xfrm>
            <a:off x="4927046" y="2540954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00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143EFC-178A-2341-A833-D08A26377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文字コードのまとめ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84585F-570E-B04A-A3EF-927B59A667A4}"/>
              </a:ext>
            </a:extLst>
          </p:cNvPr>
          <p:cNvSpPr txBox="1"/>
          <p:nvPr/>
        </p:nvSpPr>
        <p:spPr>
          <a:xfrm>
            <a:off x="971600" y="1340768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日本語を扱うのはややこしい</a:t>
            </a:r>
            <a:endParaRPr lang="en-US" altLang="ja-JP" sz="3200"/>
          </a:p>
          <a:p>
            <a:r>
              <a:rPr kumimoji="1" lang="en-US" altLang="ja-JP" sz="3200"/>
              <a:t>(</a:t>
            </a:r>
            <a:r>
              <a:rPr kumimoji="1" lang="ja-JP" altLang="en-US" sz="3200"/>
              <a:t>国際化はややこしい</a:t>
            </a:r>
            <a:r>
              <a:rPr kumimoji="1"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98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4DBF49-94A8-5C44-A29D-F8CF5AFC6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辞書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891B01-5931-494F-B9C2-F56A870031BD}"/>
              </a:ext>
            </a:extLst>
          </p:cNvPr>
          <p:cNvSpPr txBox="1"/>
          <p:nvPr/>
        </p:nvSpPr>
        <p:spPr>
          <a:xfrm>
            <a:off x="107504" y="1412776"/>
            <a:ext cx="831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リストは、数字</a:t>
            </a:r>
            <a:r>
              <a:rPr kumimoji="1" lang="en-US" altLang="ja-JP" sz="2800"/>
              <a:t>(</a:t>
            </a:r>
            <a:r>
              <a:rPr lang="ja-JP" altLang="en-US" sz="2800"/>
              <a:t>インデックス</a:t>
            </a:r>
            <a:r>
              <a:rPr kumimoji="1" lang="en-US" altLang="ja-JP" sz="2800"/>
              <a:t>)</a:t>
            </a:r>
            <a:r>
              <a:rPr kumimoji="1" lang="ja-JP" altLang="en-US" sz="2800"/>
              <a:t>と要素を結びつける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ACB6AA-3D76-384B-A018-350D6B16523D}"/>
              </a:ext>
            </a:extLst>
          </p:cNvPr>
          <p:cNvSpPr txBox="1"/>
          <p:nvPr/>
        </p:nvSpPr>
        <p:spPr>
          <a:xfrm>
            <a:off x="107504" y="357301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辞書は、一般のキーと要素を結びつける</a:t>
            </a:r>
          </a:p>
        </p:txBody>
      </p:sp>
    </p:spTree>
    <p:extLst>
      <p:ext uri="{BB962C8B-B14F-4D97-AF65-F5344CB8AC3E}">
        <p14:creationId xmlns:p14="http://schemas.microsoft.com/office/powerpoint/2010/main" val="98901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7666E3-B6BB-C74D-83D9-87CB5001A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辞書のキー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B04C7F-0751-AC47-A503-131B9B56378A}"/>
              </a:ext>
            </a:extLst>
          </p:cNvPr>
          <p:cNvSpPr txBox="1"/>
          <p:nvPr/>
        </p:nvSpPr>
        <p:spPr>
          <a:xfrm>
            <a:off x="2411760" y="6381328"/>
            <a:ext cx="6154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※ </a:t>
            </a:r>
            <a:r>
              <a:rPr kumimoji="1" lang="ja-JP" altLang="en-US" sz="2000"/>
              <a:t>辞書のキーはイミュータブルでなければならない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90743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96896" y="22401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文字列処理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96896" y="30322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66491-36D2-7947-B56D-71820EF6BFC4}"/>
              </a:ext>
            </a:extLst>
          </p:cNvPr>
          <p:cNvSpPr txBox="1"/>
          <p:nvPr/>
        </p:nvSpPr>
        <p:spPr>
          <a:xfrm>
            <a:off x="1217216" y="39060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正規表現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B56843-F36C-5844-AD9B-65C3409D2CE6}"/>
              </a:ext>
            </a:extLst>
          </p:cNvPr>
          <p:cNvSpPr txBox="1"/>
          <p:nvPr/>
        </p:nvSpPr>
        <p:spPr>
          <a:xfrm>
            <a:off x="1186736" y="1457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文字とはなにか？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5B6CFD-7A31-AF4B-A03D-04DCF720C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376E2F-44D8-3B4F-870B-A0BA474C2934}"/>
              </a:ext>
            </a:extLst>
          </p:cNvPr>
          <p:cNvSpPr/>
          <p:nvPr/>
        </p:nvSpPr>
        <p:spPr>
          <a:xfrm>
            <a:off x="987480" y="4081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FE8678-2149-F440-AEE5-E29494C1FC2D}"/>
              </a:ext>
            </a:extLst>
          </p:cNvPr>
          <p:cNvSpPr/>
          <p:nvPr/>
        </p:nvSpPr>
        <p:spPr>
          <a:xfrm>
            <a:off x="987480" y="4441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5C107C-1070-E542-9A85-19786156D218}"/>
              </a:ext>
            </a:extLst>
          </p:cNvPr>
          <p:cNvSpPr/>
          <p:nvPr/>
        </p:nvSpPr>
        <p:spPr>
          <a:xfrm>
            <a:off x="987480" y="2640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EC6251-366D-9549-B53F-7E78A4A7D61C}"/>
              </a:ext>
            </a:extLst>
          </p:cNvPr>
          <p:cNvSpPr/>
          <p:nvPr/>
        </p:nvSpPr>
        <p:spPr>
          <a:xfrm>
            <a:off x="987480" y="3000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81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D0BAF4-E017-7749-BD8A-AEC3DAB23107}"/>
              </a:ext>
            </a:extLst>
          </p:cNvPr>
          <p:cNvSpPr/>
          <p:nvPr/>
        </p:nvSpPr>
        <p:spPr>
          <a:xfrm>
            <a:off x="987480" y="3360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82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308E65-CAB3-F24B-818B-B3637B9F9E28}"/>
              </a:ext>
            </a:extLst>
          </p:cNvPr>
          <p:cNvSpPr/>
          <p:nvPr/>
        </p:nvSpPr>
        <p:spPr>
          <a:xfrm>
            <a:off x="987480" y="3720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B7311F-1878-9E4F-A824-DFCAD73A341C}"/>
              </a:ext>
            </a:extLst>
          </p:cNvPr>
          <p:cNvSpPr txBox="1"/>
          <p:nvPr/>
        </p:nvSpPr>
        <p:spPr>
          <a:xfrm>
            <a:off x="297488" y="17193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メモリ上のデータ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5B28674-E02F-CF47-9FC5-6E5E1874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2495550"/>
            <a:ext cx="2540000" cy="18669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1D9696-CEB1-A04D-AD76-3AE71F6E2656}"/>
              </a:ext>
            </a:extLst>
          </p:cNvPr>
          <p:cNvSpPr txBox="1"/>
          <p:nvPr/>
        </p:nvSpPr>
        <p:spPr>
          <a:xfrm>
            <a:off x="6421120" y="291592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/>
              <a:t>あ</a:t>
            </a:r>
            <a:endParaRPr kumimoji="1" lang="ja-JP" altLang="en-US" sz="4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6E6D91-37EC-BC4E-A79B-FE5150BBF4A0}"/>
              </a:ext>
            </a:extLst>
          </p:cNvPr>
          <p:cNvSpPr txBox="1"/>
          <p:nvPr/>
        </p:nvSpPr>
        <p:spPr>
          <a:xfrm>
            <a:off x="4544368" y="17295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ディスプレイに文字を表示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6D77DAE0-1230-1E42-B6F4-CDA76A5552DE}"/>
              </a:ext>
            </a:extLst>
          </p:cNvPr>
          <p:cNvSpPr/>
          <p:nvPr/>
        </p:nvSpPr>
        <p:spPr>
          <a:xfrm>
            <a:off x="3576320" y="3048000"/>
            <a:ext cx="975360" cy="7721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406C6E-6D5B-374C-A86E-36A74501A229}"/>
              </a:ext>
            </a:extLst>
          </p:cNvPr>
          <p:cNvSpPr txBox="1"/>
          <p:nvPr/>
        </p:nvSpPr>
        <p:spPr>
          <a:xfrm>
            <a:off x="1879600" y="52628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この間に何が行われている？</a:t>
            </a:r>
          </a:p>
        </p:txBody>
      </p:sp>
    </p:spTree>
    <p:extLst>
      <p:ext uri="{BB962C8B-B14F-4D97-AF65-F5344CB8AC3E}">
        <p14:creationId xmlns:p14="http://schemas.microsoft.com/office/powerpoint/2010/main" val="28730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C45DD9-68C3-E744-8F3E-013B80891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</p:spPr>
        <p:txBody>
          <a:bodyPr/>
          <a:lstStyle/>
          <a:p>
            <a:r>
              <a:rPr kumimoji="1" lang="ja-JP" altLang="en-US"/>
              <a:t>文字とはなにか？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53E6BCC-9762-F642-B3F6-5836F8DD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83E9C-076A-1E4F-B75C-9A88AEDF1868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49185921-228A-7F46-B5E3-93F2B5C82C42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01D17D6B-BBEA-E64B-ACCC-9900D5970374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910EBE55-95AF-E442-9E5F-F10A714EFC9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43CC69-6FE5-A448-A38A-D5DEDB00331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ある文字の持つ</a:t>
            </a:r>
            <a:endParaRPr lang="en-US" altLang="ja-JP" sz="1600"/>
          </a:p>
          <a:p>
            <a:r>
              <a:rPr kumimoji="1" lang="ja-JP" altLang="en-US" sz="1600"/>
              <a:t>共通的な特徴</a:t>
            </a:r>
            <a:r>
              <a:rPr kumimoji="1" lang="en-US" altLang="ja-JP" sz="1600"/>
              <a:t>(</a:t>
            </a:r>
            <a:r>
              <a:rPr kumimoji="1" lang="ja-JP" altLang="en-US" sz="1600"/>
              <a:t>イデア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B23AEF-B776-0A4F-95E1-66479DF60A1E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文字コード</a:t>
            </a:r>
            <a:endParaRPr lang="en-US" altLang="ja-JP" sz="2000"/>
          </a:p>
          <a:p>
            <a:r>
              <a:rPr kumimoji="1" lang="en-US" altLang="ja-JP" sz="2000"/>
              <a:t>(</a:t>
            </a:r>
            <a:r>
              <a:rPr kumimoji="1" lang="ja-JP" altLang="en-US" sz="2000"/>
              <a:t>コードポイント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2730DD-754A-7348-92A3-54908D9A0FD8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U+3042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CF6E9-7591-C848-AF13-29F39EF174ED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符号化方法</a:t>
            </a:r>
            <a:endParaRPr kumimoji="1" lang="en-US" altLang="ja-JP" sz="2000"/>
          </a:p>
          <a:p>
            <a:r>
              <a:rPr lang="en-US" altLang="ja-JP" sz="2000"/>
              <a:t>(</a:t>
            </a:r>
            <a:r>
              <a:rPr lang="ja-JP" altLang="en-US" sz="2000"/>
              <a:t>例</a:t>
            </a:r>
            <a:r>
              <a:rPr lang="en-US" altLang="ja-JP" sz="2000"/>
              <a:t>: UTF-8)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05CDE7-C06D-BF4F-B960-6EC05410E0F9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11100011</a:t>
            </a:r>
          </a:p>
          <a:p>
            <a:r>
              <a:rPr lang="en-US" altLang="ja-JP" sz="2400"/>
              <a:t>10000001</a:t>
            </a:r>
          </a:p>
          <a:p>
            <a:r>
              <a:rPr kumimoji="1" lang="en-US" altLang="ja-JP" sz="2400"/>
              <a:t>10000010</a:t>
            </a:r>
            <a:endParaRPr kumimoji="1" lang="ja-JP" altLang="en-US" sz="2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EC2A05-46C2-8B48-9C2A-E5B423E61A14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0F4A2E-43F2-A24D-98C8-FCB0A0CF1F69}"/>
              </a:ext>
            </a:extLst>
          </p:cNvPr>
          <p:cNvSpPr txBox="1"/>
          <p:nvPr/>
        </p:nvSpPr>
        <p:spPr>
          <a:xfrm>
            <a:off x="7933412" y="237744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0">
                <a:latin typeface="YuKyokasho Medium" panose="02000500000000000000" pitchFamily="2" charset="-128"/>
                <a:ea typeface="YuKyokasho Medium" panose="02000500000000000000" pitchFamily="2" charset="-128"/>
              </a:rPr>
              <a:t>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7AC89C-47AA-3C43-94E5-86349FBC0B91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MS </a:t>
            </a:r>
            <a:r>
              <a:rPr kumimoji="1" lang="ja-JP" altLang="en-US" sz="1200"/>
              <a:t>ゴシック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A010AD-EA2A-B145-807B-E8AF780520DC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字体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4791B-3AD8-504E-A4C7-59E5D53B5B1A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文字に振られた</a:t>
            </a:r>
            <a:endParaRPr lang="en-US" altLang="ja-JP" sz="1600"/>
          </a:p>
          <a:p>
            <a:r>
              <a:rPr kumimoji="1" lang="ja-JP" altLang="en-US" sz="1600"/>
              <a:t>識別番号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E65FF0-F8D9-F042-B807-D0B72DC82424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メモリ上での</a:t>
            </a:r>
            <a:endParaRPr lang="en-US" altLang="ja-JP" sz="1600"/>
          </a:p>
          <a:p>
            <a:r>
              <a:rPr kumimoji="1" lang="ja-JP" altLang="en-US" sz="1600"/>
              <a:t>表現方法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0A5BC7-54F2-6643-AABE-235D3CD079C5}"/>
              </a:ext>
            </a:extLst>
          </p:cNvPr>
          <p:cNvSpPr txBox="1"/>
          <p:nvPr/>
        </p:nvSpPr>
        <p:spPr>
          <a:xfrm>
            <a:off x="8028692" y="242824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遊教科書体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8779660-5CB3-114A-84E9-95292AD3C799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/>
              <a:t>字形</a:t>
            </a:r>
            <a:endParaRPr lang="en-US" altLang="ja-JP" sz="2000"/>
          </a:p>
          <a:p>
            <a:pPr algn="ctr"/>
            <a:r>
              <a:rPr kumimoji="1" lang="en-US" altLang="ja-JP" sz="2000"/>
              <a:t>(</a:t>
            </a:r>
            <a:r>
              <a:rPr kumimoji="1" lang="ja-JP" altLang="en-US" sz="2000"/>
              <a:t>フォント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D0C048-4A07-D643-9D91-9131C060F6BA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画面に表示する</a:t>
            </a:r>
            <a:endParaRPr lang="en-US" altLang="ja-JP" sz="1600"/>
          </a:p>
          <a:p>
            <a:r>
              <a:rPr kumimoji="1" lang="ja-JP" altLang="en-US" sz="1600"/>
              <a:t>「字の形」</a:t>
            </a:r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0FE2A52-2682-3C48-91AA-229766B88ECC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EC2589B2-0185-404F-9F49-FBC457EF1169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BE6ED8F9-962E-174A-A958-29AC77684A1A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7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04F7CA-C901-C24B-A385-BE2B24CD6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75ADA9-04FA-DA40-B361-0A21AA0536BC}"/>
              </a:ext>
            </a:extLst>
          </p:cNvPr>
          <p:cNvSpPr txBox="1"/>
          <p:nvPr/>
        </p:nvSpPr>
        <p:spPr>
          <a:xfrm>
            <a:off x="91440" y="1168400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文字コードとは、コンピュータで「文字」を表示するために割り当てた数字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E8FB4B-C60C-FA48-8F5B-CE17E61158FA}"/>
              </a:ext>
            </a:extLst>
          </p:cNvPr>
          <p:cNvSpPr txBox="1"/>
          <p:nvPr/>
        </p:nvSpPr>
        <p:spPr>
          <a:xfrm>
            <a:off x="107504" y="1628800"/>
            <a:ext cx="822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ASCII</a:t>
            </a:r>
            <a:r>
              <a:rPr kumimoji="1" lang="ja-JP" altLang="en-US" sz="2000"/>
              <a:t>コードとは、ラテン文字や数字、記号などを表現する</a:t>
            </a:r>
            <a:r>
              <a:rPr kumimoji="1" lang="en-US" altLang="ja-JP" sz="2000">
                <a:solidFill>
                  <a:srgbClr val="FF0000"/>
                </a:solidFill>
              </a:rPr>
              <a:t>7</a:t>
            </a:r>
            <a:r>
              <a:rPr kumimoji="1" lang="ja-JP" altLang="en-US" sz="2000">
                <a:solidFill>
                  <a:srgbClr val="FF0000"/>
                </a:solidFill>
              </a:rPr>
              <a:t>桁の</a:t>
            </a:r>
            <a:r>
              <a:rPr kumimoji="1" lang="en-US" altLang="ja-JP" sz="2000">
                <a:solidFill>
                  <a:srgbClr val="FF0000"/>
                </a:solidFill>
              </a:rPr>
              <a:t>2</a:t>
            </a:r>
            <a:r>
              <a:rPr kumimoji="1" lang="ja-JP" altLang="en-US" sz="2000">
                <a:solidFill>
                  <a:srgbClr val="FF0000"/>
                </a:solidFill>
              </a:rPr>
              <a:t>進数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08940A-B4E0-594D-854A-F3827CCE58D9}"/>
              </a:ext>
            </a:extLst>
          </p:cNvPr>
          <p:cNvSpPr txBox="1"/>
          <p:nvPr/>
        </p:nvSpPr>
        <p:spPr>
          <a:xfrm>
            <a:off x="5070247" y="422108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0x74: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1110100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A6CE1B-40F7-8345-9B16-67B5D22C3656}"/>
              </a:ext>
            </a:extLst>
          </p:cNvPr>
          <p:cNvSpPr txBox="1"/>
          <p:nvPr/>
        </p:nvSpPr>
        <p:spPr>
          <a:xfrm>
            <a:off x="5076056" y="458112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0x65: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1100101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B91B76-5ADE-C246-8489-EAF894543FBD}"/>
              </a:ext>
            </a:extLst>
          </p:cNvPr>
          <p:cNvSpPr txBox="1"/>
          <p:nvPr/>
        </p:nvSpPr>
        <p:spPr>
          <a:xfrm>
            <a:off x="5076056" y="494116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0x73: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1110011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C8E75A-8377-6242-BCE9-8841A0894821}"/>
              </a:ext>
            </a:extLst>
          </p:cNvPr>
          <p:cNvSpPr txBox="1"/>
          <p:nvPr/>
        </p:nvSpPr>
        <p:spPr>
          <a:xfrm>
            <a:off x="5076056" y="5301208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0x74: </a:t>
            </a:r>
            <a:r>
              <a:rPr lang="en-US" altLang="ja-JP">
                <a:solidFill>
                  <a:srgbClr val="FF0000"/>
                </a:solidFill>
              </a:rPr>
              <a:t>0</a:t>
            </a:r>
            <a:r>
              <a:rPr lang="en-US" altLang="ja-JP"/>
              <a:t>1110001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AF5D4F-B27C-6443-AF39-0585E2656E96}"/>
              </a:ext>
            </a:extLst>
          </p:cNvPr>
          <p:cNvSpPr/>
          <p:nvPr/>
        </p:nvSpPr>
        <p:spPr>
          <a:xfrm>
            <a:off x="1475656" y="2852936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6F0D0D-47A4-F945-9ACD-2C22D249F193}"/>
              </a:ext>
            </a:extLst>
          </p:cNvPr>
          <p:cNvSpPr/>
          <p:nvPr/>
        </p:nvSpPr>
        <p:spPr>
          <a:xfrm>
            <a:off x="2658834" y="420748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291821-1374-EA49-BE33-413F3BFCE4FD}"/>
              </a:ext>
            </a:extLst>
          </p:cNvPr>
          <p:cNvSpPr/>
          <p:nvPr/>
        </p:nvSpPr>
        <p:spPr>
          <a:xfrm>
            <a:off x="2658834" y="456752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D0AA67-FEF4-124C-B84C-46E4BEB451F0}"/>
              </a:ext>
            </a:extLst>
          </p:cNvPr>
          <p:cNvSpPr/>
          <p:nvPr/>
        </p:nvSpPr>
        <p:spPr>
          <a:xfrm>
            <a:off x="2658834" y="49275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6BF140-4B2A-804C-B91A-286D8F109427}"/>
              </a:ext>
            </a:extLst>
          </p:cNvPr>
          <p:cNvSpPr/>
          <p:nvPr/>
        </p:nvSpPr>
        <p:spPr>
          <a:xfrm>
            <a:off x="2658834" y="528760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5530479D-2647-4D4B-AE07-14654DAFFE8A}"/>
              </a:ext>
            </a:extLst>
          </p:cNvPr>
          <p:cNvSpPr/>
          <p:nvPr/>
        </p:nvSpPr>
        <p:spPr>
          <a:xfrm>
            <a:off x="1506706" y="4207480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D82C05-3274-9E44-9895-869F50C79614}"/>
              </a:ext>
            </a:extLst>
          </p:cNvPr>
          <p:cNvCxnSpPr>
            <a:stCxn id="15" idx="0"/>
          </p:cNvCxnSpPr>
          <p:nvPr/>
        </p:nvCxnSpPr>
        <p:spPr>
          <a:xfrm>
            <a:off x="2370802" y="43514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BC05C-0CCC-4449-B7A6-FA58FE3991DD}"/>
              </a:ext>
            </a:extLst>
          </p:cNvPr>
          <p:cNvSpPr txBox="1"/>
          <p:nvPr/>
        </p:nvSpPr>
        <p:spPr>
          <a:xfrm>
            <a:off x="2849617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B4C04C-10DD-6B45-B630-D202A159A302}"/>
              </a:ext>
            </a:extLst>
          </p:cNvPr>
          <p:cNvSpPr txBox="1"/>
          <p:nvPr/>
        </p:nvSpPr>
        <p:spPr>
          <a:xfrm>
            <a:off x="4649817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16</a:t>
            </a:r>
            <a:r>
              <a:rPr kumimoji="1" lang="ja-JP" altLang="en-US"/>
              <a:t>進数：ビット表現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B07BEC-2D71-6345-850B-5167DE3AC84A}"/>
              </a:ext>
            </a:extLst>
          </p:cNvPr>
          <p:cNvSpPr txBox="1"/>
          <p:nvPr/>
        </p:nvSpPr>
        <p:spPr>
          <a:xfrm>
            <a:off x="395536" y="6021288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現代の計算機では</a:t>
            </a:r>
            <a:r>
              <a:rPr kumimoji="1" lang="en-US" altLang="ja-JP"/>
              <a:t> 1</a:t>
            </a:r>
            <a:r>
              <a:rPr kumimoji="1" lang="ja-JP" altLang="en-US"/>
              <a:t>バイト</a:t>
            </a:r>
            <a:r>
              <a:rPr kumimoji="1" lang="en-US" altLang="ja-JP"/>
              <a:t> = 8</a:t>
            </a:r>
            <a:r>
              <a:rPr kumimoji="1" lang="ja-JP" altLang="en-US"/>
              <a:t>ビット</a:t>
            </a:r>
            <a:r>
              <a:rPr kumimoji="1" lang="en-US" altLang="ja-JP"/>
              <a:t> </a:t>
            </a:r>
            <a:r>
              <a:rPr kumimoji="1" lang="ja-JP" altLang="en-US"/>
              <a:t>なので、最上位ビットが必ずゼロになる</a:t>
            </a:r>
          </a:p>
        </p:txBody>
      </p:sp>
    </p:spTree>
    <p:extLst>
      <p:ext uri="{BB962C8B-B14F-4D97-AF65-F5344CB8AC3E}">
        <p14:creationId xmlns:p14="http://schemas.microsoft.com/office/powerpoint/2010/main" val="13908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A35334-720C-9748-886F-55F7D61107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8640"/>
            <a:ext cx="9144000" cy="754062"/>
          </a:xfrm>
        </p:spPr>
        <p:txBody>
          <a:bodyPr/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D2F6A0-9301-C240-A75B-CADAA764720A}"/>
              </a:ext>
            </a:extLst>
          </p:cNvPr>
          <p:cNvSpPr txBox="1"/>
          <p:nvPr/>
        </p:nvSpPr>
        <p:spPr>
          <a:xfrm>
            <a:off x="2015331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01100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41AC07-8283-8544-9B01-67A5822D89F3}"/>
              </a:ext>
            </a:extLst>
          </p:cNvPr>
          <p:cNvSpPr txBox="1"/>
          <p:nvPr/>
        </p:nvSpPr>
        <p:spPr>
          <a:xfrm>
            <a:off x="3724587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01111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1F53FA-4877-074F-B331-63D099656EA4}"/>
              </a:ext>
            </a:extLst>
          </p:cNvPr>
          <p:cNvSpPr txBox="1"/>
          <p:nvPr/>
        </p:nvSpPr>
        <p:spPr>
          <a:xfrm>
            <a:off x="5615731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10110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F9FECC-E117-3B40-AA78-8308B446B1A8}"/>
              </a:ext>
            </a:extLst>
          </p:cNvPr>
          <p:cNvSpPr txBox="1"/>
          <p:nvPr/>
        </p:nvSpPr>
        <p:spPr>
          <a:xfrm>
            <a:off x="7487939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00101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836CF6-7BAB-C345-9695-44ABA2952900}"/>
              </a:ext>
            </a:extLst>
          </p:cNvPr>
          <p:cNvSpPr txBox="1"/>
          <p:nvPr/>
        </p:nvSpPr>
        <p:spPr>
          <a:xfrm>
            <a:off x="2666150" y="908720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l</a:t>
            </a:r>
            <a:endParaRPr kumimoji="1" lang="ja-JP" altLang="en-US" sz="4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B58EE5-8549-6C4D-BD75-E8B3584938C6}"/>
              </a:ext>
            </a:extLst>
          </p:cNvPr>
          <p:cNvSpPr txBox="1"/>
          <p:nvPr/>
        </p:nvSpPr>
        <p:spPr>
          <a:xfrm>
            <a:off x="4272814" y="908720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o</a:t>
            </a:r>
            <a:endParaRPr kumimoji="1" lang="ja-JP" altLang="en-US" sz="4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3926AB-E224-804F-A364-4509F0D1C180}"/>
              </a:ext>
            </a:extLst>
          </p:cNvPr>
          <p:cNvSpPr txBox="1"/>
          <p:nvPr/>
        </p:nvSpPr>
        <p:spPr>
          <a:xfrm>
            <a:off x="6199224" y="908720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v</a:t>
            </a:r>
            <a:endParaRPr kumimoji="1" lang="ja-JP" altLang="en-US" sz="4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E1D465-BFF9-A54C-BDB9-37B188E1CD93}"/>
              </a:ext>
            </a:extLst>
          </p:cNvPr>
          <p:cNvSpPr txBox="1"/>
          <p:nvPr/>
        </p:nvSpPr>
        <p:spPr>
          <a:xfrm>
            <a:off x="8058608" y="908720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e</a:t>
            </a:r>
            <a:endParaRPr kumimoji="1" lang="ja-JP" altLang="en-US" sz="4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20B82B-3007-894F-9A69-1468666DBAE2}"/>
              </a:ext>
            </a:extLst>
          </p:cNvPr>
          <p:cNvSpPr txBox="1"/>
          <p:nvPr/>
        </p:nvSpPr>
        <p:spPr>
          <a:xfrm>
            <a:off x="2582794" y="4653136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L</a:t>
            </a:r>
            <a:endParaRPr kumimoji="1" lang="ja-JP" altLang="en-US" sz="4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3B11CA-AC88-BB4E-94DA-1351CB63CFC8}"/>
              </a:ext>
            </a:extLst>
          </p:cNvPr>
          <p:cNvSpPr txBox="1"/>
          <p:nvPr/>
        </p:nvSpPr>
        <p:spPr>
          <a:xfrm>
            <a:off x="4189458" y="4653136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O</a:t>
            </a:r>
            <a:endParaRPr kumimoji="1" lang="ja-JP" altLang="en-US" sz="4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B0509A-D1DA-5F4F-BD6E-6FADB0373A51}"/>
              </a:ext>
            </a:extLst>
          </p:cNvPr>
          <p:cNvSpPr txBox="1"/>
          <p:nvPr/>
        </p:nvSpPr>
        <p:spPr>
          <a:xfrm>
            <a:off x="6147928" y="4653136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V</a:t>
            </a:r>
            <a:endParaRPr kumimoji="1" lang="ja-JP" altLang="en-US" sz="4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CDA797-48C6-9641-A958-6ED959CF92E1}"/>
              </a:ext>
            </a:extLst>
          </p:cNvPr>
          <p:cNvSpPr txBox="1"/>
          <p:nvPr/>
        </p:nvSpPr>
        <p:spPr>
          <a:xfrm>
            <a:off x="7975252" y="4653136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/>
              <a:t>E</a:t>
            </a:r>
            <a:endParaRPr kumimoji="1" lang="ja-JP" altLang="en-US" sz="48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A353C6-80DF-1443-8205-D44437F58C11}"/>
              </a:ext>
            </a:extLst>
          </p:cNvPr>
          <p:cNvSpPr/>
          <p:nvPr/>
        </p:nvSpPr>
        <p:spPr>
          <a:xfrm>
            <a:off x="2015331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01100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A65E7E-FAB1-BE4E-8BF9-202A31B2B624}"/>
              </a:ext>
            </a:extLst>
          </p:cNvPr>
          <p:cNvSpPr/>
          <p:nvPr/>
        </p:nvSpPr>
        <p:spPr>
          <a:xfrm>
            <a:off x="3724587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01111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793B6F-D410-CF4E-B0C8-A8FA4B5CE907}"/>
              </a:ext>
            </a:extLst>
          </p:cNvPr>
          <p:cNvSpPr/>
          <p:nvPr/>
        </p:nvSpPr>
        <p:spPr>
          <a:xfrm>
            <a:off x="5615731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10110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2035550-ACD1-104A-A4AA-A67279F878F4}"/>
              </a:ext>
            </a:extLst>
          </p:cNvPr>
          <p:cNvSpPr/>
          <p:nvPr/>
        </p:nvSpPr>
        <p:spPr>
          <a:xfrm>
            <a:off x="7487939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01</a:t>
            </a:r>
            <a:r>
              <a:rPr lang="ja-JP" altLang="en-US" sz="2800">
                <a:solidFill>
                  <a:srgbClr val="FF0000"/>
                </a:solidFill>
              </a:rPr>
              <a:t>0</a:t>
            </a:r>
            <a:r>
              <a:rPr lang="ja-JP" altLang="en-US" sz="2800"/>
              <a:t>00101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5CC4C0-BB73-EF40-90B3-9488D22A010B}"/>
              </a:ext>
            </a:extLst>
          </p:cNvPr>
          <p:cNvSpPr txBox="1"/>
          <p:nvPr/>
        </p:nvSpPr>
        <p:spPr>
          <a:xfrm>
            <a:off x="85323" y="2677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二進表現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47E621-5626-CA4D-9A74-8E757EBF1559}"/>
              </a:ext>
            </a:extLst>
          </p:cNvPr>
          <p:cNvSpPr txBox="1"/>
          <p:nvPr/>
        </p:nvSpPr>
        <p:spPr>
          <a:xfrm>
            <a:off x="93707" y="3397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二進表現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3C873-C6A7-CE45-8BA2-EDF014FD2DDC}"/>
              </a:ext>
            </a:extLst>
          </p:cNvPr>
          <p:cNvSpPr txBox="1"/>
          <p:nvPr/>
        </p:nvSpPr>
        <p:spPr>
          <a:xfrm>
            <a:off x="107627" y="19217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57DCF0-28CF-8148-8F16-E0112D51A1B3}"/>
              </a:ext>
            </a:extLst>
          </p:cNvPr>
          <p:cNvSpPr txBox="1"/>
          <p:nvPr/>
        </p:nvSpPr>
        <p:spPr>
          <a:xfrm>
            <a:off x="107627" y="41540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ASCII</a:t>
            </a:r>
            <a:r>
              <a:rPr kumimoji="1" lang="ja-JP" altLang="en-US"/>
              <a:t>コード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B056CB-7F32-F44F-A32B-492540FF079F}"/>
              </a:ext>
            </a:extLst>
          </p:cNvPr>
          <p:cNvSpPr txBox="1"/>
          <p:nvPr/>
        </p:nvSpPr>
        <p:spPr>
          <a:xfrm>
            <a:off x="2464172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108</a:t>
            </a:r>
            <a:endParaRPr kumimoji="1" lang="ja-JP" altLang="en-US" sz="28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243F5A-4D2D-3048-9E1F-CDBA22E24DC7}"/>
              </a:ext>
            </a:extLst>
          </p:cNvPr>
          <p:cNvSpPr txBox="1"/>
          <p:nvPr/>
        </p:nvSpPr>
        <p:spPr>
          <a:xfrm>
            <a:off x="4173428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111</a:t>
            </a:r>
            <a:endParaRPr kumimoji="1" lang="ja-JP" altLang="en-US" sz="28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1CA2A6-6041-CC40-928F-15E602D4DD8B}"/>
              </a:ext>
            </a:extLst>
          </p:cNvPr>
          <p:cNvSpPr txBox="1"/>
          <p:nvPr/>
        </p:nvSpPr>
        <p:spPr>
          <a:xfrm>
            <a:off x="6064572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118</a:t>
            </a:r>
            <a:endParaRPr kumimoji="1" lang="ja-JP" altLang="en-US" sz="28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168F11B-8473-8C4A-9214-96303C3E99B4}"/>
              </a:ext>
            </a:extLst>
          </p:cNvPr>
          <p:cNvSpPr txBox="1"/>
          <p:nvPr/>
        </p:nvSpPr>
        <p:spPr>
          <a:xfrm>
            <a:off x="7936780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101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3558E8-55AF-8641-AA73-5200623D59F6}"/>
              </a:ext>
            </a:extLst>
          </p:cNvPr>
          <p:cNvSpPr txBox="1"/>
          <p:nvPr/>
        </p:nvSpPr>
        <p:spPr>
          <a:xfrm>
            <a:off x="2553940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76</a:t>
            </a:r>
            <a:endParaRPr kumimoji="1" lang="ja-JP" altLang="en-US" sz="28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A19057-D90C-7F4C-AB84-3F1F34C67F09}"/>
              </a:ext>
            </a:extLst>
          </p:cNvPr>
          <p:cNvSpPr txBox="1"/>
          <p:nvPr/>
        </p:nvSpPr>
        <p:spPr>
          <a:xfrm>
            <a:off x="4263196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79</a:t>
            </a:r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E3FDD4-0A9E-BA4C-9D1C-571CE8A30EF3}"/>
              </a:ext>
            </a:extLst>
          </p:cNvPr>
          <p:cNvSpPr txBox="1"/>
          <p:nvPr/>
        </p:nvSpPr>
        <p:spPr>
          <a:xfrm>
            <a:off x="6154340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86</a:t>
            </a:r>
            <a:endParaRPr kumimoji="1" lang="ja-JP" altLang="en-US" sz="28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D5BE9C-48FC-6B41-A902-5F9ECAD9E8B5}"/>
              </a:ext>
            </a:extLst>
          </p:cNvPr>
          <p:cNvSpPr txBox="1"/>
          <p:nvPr/>
        </p:nvSpPr>
        <p:spPr>
          <a:xfrm>
            <a:off x="8026548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69</a:t>
            </a:r>
            <a:endParaRPr kumimoji="1" lang="ja-JP" altLang="en-US" sz="28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11807D2-A3E4-1244-A437-156648C334DA}"/>
              </a:ext>
            </a:extLst>
          </p:cNvPr>
          <p:cNvSpPr txBox="1"/>
          <p:nvPr/>
        </p:nvSpPr>
        <p:spPr>
          <a:xfrm>
            <a:off x="116691" y="116074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</a:t>
            </a:r>
            <a:r>
              <a:rPr kumimoji="1" lang="en-US" altLang="ja-JP"/>
              <a:t>(</a:t>
            </a:r>
            <a:r>
              <a:rPr kumimoji="1" lang="ja-JP" altLang="en-US"/>
              <a:t>小文字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9D109C8-7960-ED4B-B4D3-A83C0F8C6C61}"/>
              </a:ext>
            </a:extLst>
          </p:cNvPr>
          <p:cNvSpPr txBox="1"/>
          <p:nvPr/>
        </p:nvSpPr>
        <p:spPr>
          <a:xfrm>
            <a:off x="106531" y="490516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文字</a:t>
            </a:r>
            <a:r>
              <a:rPr kumimoji="1" lang="en-US" altLang="ja-JP"/>
              <a:t>(</a:t>
            </a:r>
            <a:r>
              <a:rPr lang="ja-JP" altLang="en-US"/>
              <a:t>大</a:t>
            </a:r>
            <a:r>
              <a:rPr kumimoji="1" lang="ja-JP" altLang="en-US"/>
              <a:t>文字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8C4C02-CA2A-B347-8E80-AF058B5B9247}"/>
              </a:ext>
            </a:extLst>
          </p:cNvPr>
          <p:cNvSpPr txBox="1"/>
          <p:nvPr/>
        </p:nvSpPr>
        <p:spPr>
          <a:xfrm>
            <a:off x="899592" y="6165304"/>
            <a:ext cx="741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6</a:t>
            </a:r>
            <a:r>
              <a:rPr kumimoji="1" lang="ja-JP" altLang="en-US" sz="2400"/>
              <a:t>ビット目を反転すると大文字と小文字が入れ替わる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B690D7-1DD4-144A-93AE-F61079C00BB0}"/>
              </a:ext>
            </a:extLst>
          </p:cNvPr>
          <p:cNvSpPr txBox="1"/>
          <p:nvPr/>
        </p:nvSpPr>
        <p:spPr>
          <a:xfrm>
            <a:off x="323528" y="566124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大文字と小文字のアスキーコードの差は</a:t>
            </a:r>
            <a:r>
              <a:rPr kumimoji="1" lang="en-US" altLang="ja-JP" sz="2400">
                <a:solidFill>
                  <a:srgbClr val="FF0000"/>
                </a:solidFill>
              </a:rPr>
              <a:t>32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CB411A00-EB4E-CF40-96A5-D94D377E3AF2}"/>
              </a:ext>
            </a:extLst>
          </p:cNvPr>
          <p:cNvSpPr/>
          <p:nvPr/>
        </p:nvSpPr>
        <p:spPr>
          <a:xfrm>
            <a:off x="467544" y="6237312"/>
            <a:ext cx="403139" cy="3191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2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6DB843-5DA2-FB45-86A7-DD216AE1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日本語の文字コード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228B57-14CA-F14E-93DA-4C661D99A8FC}"/>
              </a:ext>
            </a:extLst>
          </p:cNvPr>
          <p:cNvSpPr txBox="1"/>
          <p:nvPr/>
        </p:nvSpPr>
        <p:spPr>
          <a:xfrm>
            <a:off x="755576" y="1196752"/>
            <a:ext cx="6030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英語は大文字</a:t>
            </a:r>
            <a:r>
              <a:rPr kumimoji="1" lang="en-US" altLang="ja-JP" sz="2800"/>
              <a:t>/</a:t>
            </a:r>
            <a:r>
              <a:rPr kumimoji="1" lang="ja-JP" altLang="en-US" sz="2800"/>
              <a:t>小文字合わせて</a:t>
            </a:r>
            <a:r>
              <a:rPr kumimoji="1" lang="en-US" altLang="ja-JP" sz="2800"/>
              <a:t>52</a:t>
            </a:r>
            <a:r>
              <a:rPr kumimoji="1" lang="ja-JP" altLang="en-US" sz="2800"/>
              <a:t>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22762D-C8CE-914A-AD75-0D0881B3E491}"/>
              </a:ext>
            </a:extLst>
          </p:cNvPr>
          <p:cNvSpPr txBox="1"/>
          <p:nvPr/>
        </p:nvSpPr>
        <p:spPr>
          <a:xfrm>
            <a:off x="755576" y="27089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日本語は？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815A22-B41A-5742-B7FE-7E1FC0E325D8}"/>
              </a:ext>
            </a:extLst>
          </p:cNvPr>
          <p:cNvSpPr/>
          <p:nvPr/>
        </p:nvSpPr>
        <p:spPr>
          <a:xfrm>
            <a:off x="1691680" y="1772816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数字記号含めても</a:t>
            </a:r>
            <a:r>
              <a:rPr lang="en-US" altLang="ja-JP" sz="2800"/>
              <a:t>1</a:t>
            </a:r>
            <a:r>
              <a:rPr lang="ja-JP" altLang="en-US" sz="2800"/>
              <a:t>バイトで表現可能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0DE55324-32AE-D74A-9946-41AE1D7EAA8E}"/>
              </a:ext>
            </a:extLst>
          </p:cNvPr>
          <p:cNvSpPr/>
          <p:nvPr/>
        </p:nvSpPr>
        <p:spPr>
          <a:xfrm>
            <a:off x="1115616" y="1844824"/>
            <a:ext cx="504056" cy="3990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AD9B1C-018D-B44E-974E-485B9914C206}"/>
              </a:ext>
            </a:extLst>
          </p:cNvPr>
          <p:cNvSpPr txBox="1"/>
          <p:nvPr/>
        </p:nvSpPr>
        <p:spPr>
          <a:xfrm>
            <a:off x="2771800" y="2708920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(JIS X 0208</a:t>
            </a:r>
            <a:r>
              <a:rPr lang="ja-JP" altLang="en-US" sz="2400"/>
              <a:t>の</a:t>
            </a:r>
            <a:r>
              <a:rPr kumimoji="1" lang="ja-JP" altLang="en-US" sz="2400"/>
              <a:t>規定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C972F3-EF81-4E4E-B47D-CFB58379FA12}"/>
              </a:ext>
            </a:extLst>
          </p:cNvPr>
          <p:cNvSpPr txBox="1"/>
          <p:nvPr/>
        </p:nvSpPr>
        <p:spPr>
          <a:xfrm>
            <a:off x="1187624" y="335699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ひらがな：</a:t>
            </a:r>
            <a:r>
              <a:rPr lang="en-US" altLang="ja-JP" sz="2800"/>
              <a:t>83</a:t>
            </a:r>
            <a:r>
              <a:rPr lang="ja-JP" altLang="en-US" sz="2800"/>
              <a:t>文字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4C9B6B-0AC1-E245-9C9D-C2027B317A20}"/>
              </a:ext>
            </a:extLst>
          </p:cNvPr>
          <p:cNvSpPr txBox="1"/>
          <p:nvPr/>
        </p:nvSpPr>
        <p:spPr>
          <a:xfrm>
            <a:off x="1187624" y="38610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カタカナ：</a:t>
            </a:r>
            <a:r>
              <a:rPr lang="en-US" altLang="ja-JP" sz="2800"/>
              <a:t>86</a:t>
            </a:r>
            <a:r>
              <a:rPr lang="ja-JP" altLang="en-US" sz="2800"/>
              <a:t>文字</a:t>
            </a:r>
            <a:endParaRPr kumimoji="1" lang="ja-JP" altLang="en-US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2511D-8856-6A4E-A623-794208C90AFF}"/>
              </a:ext>
            </a:extLst>
          </p:cNvPr>
          <p:cNvSpPr txBox="1"/>
          <p:nvPr/>
        </p:nvSpPr>
        <p:spPr>
          <a:xfrm>
            <a:off x="1187624" y="4437112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漢字</a:t>
            </a:r>
            <a:r>
              <a:rPr lang="en-US" altLang="ja-JP" sz="2800"/>
              <a:t>(JIS</a:t>
            </a:r>
            <a:r>
              <a:rPr lang="ja-JP" altLang="en-US" sz="2800"/>
              <a:t>第一</a:t>
            </a:r>
            <a:r>
              <a:rPr lang="en-US" altLang="ja-JP" sz="2800"/>
              <a:t>/</a:t>
            </a:r>
            <a:r>
              <a:rPr lang="ja-JP" altLang="en-US" sz="2800"/>
              <a:t>第二水準</a:t>
            </a:r>
            <a:r>
              <a:rPr lang="en-US" altLang="ja-JP" sz="2800"/>
              <a:t>)</a:t>
            </a:r>
            <a:r>
              <a:rPr lang="ja-JP" altLang="en-US" sz="2800"/>
              <a:t>：</a:t>
            </a:r>
            <a:r>
              <a:rPr lang="en-US" altLang="ja-JP" sz="2800"/>
              <a:t>6355</a:t>
            </a:r>
            <a:r>
              <a:rPr lang="ja-JP" altLang="en-US" sz="2800"/>
              <a:t>文字</a:t>
            </a:r>
            <a:endParaRPr kumimoji="1" lang="ja-JP" altLang="en-US" sz="28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D11616-60D9-3D4A-A7ED-286A9243BD72}"/>
              </a:ext>
            </a:extLst>
          </p:cNvPr>
          <p:cNvSpPr/>
          <p:nvPr/>
        </p:nvSpPr>
        <p:spPr>
          <a:xfrm>
            <a:off x="1763688" y="544522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/>
              <a:t>文字をマルチバイトで表現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8E0B82AE-D41B-9D48-ABC0-96C79B8EBAAB}"/>
              </a:ext>
            </a:extLst>
          </p:cNvPr>
          <p:cNvSpPr/>
          <p:nvPr/>
        </p:nvSpPr>
        <p:spPr>
          <a:xfrm>
            <a:off x="1115616" y="5517232"/>
            <a:ext cx="504056" cy="3990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26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1655B1-C025-3F42-B4AE-D648D3319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代表的な文字コード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4E7860-527E-1F41-BFB8-FA1BE3C3B5A4}"/>
              </a:ext>
            </a:extLst>
          </p:cNvPr>
          <p:cNvSpPr txBox="1"/>
          <p:nvPr/>
        </p:nvSpPr>
        <p:spPr>
          <a:xfrm>
            <a:off x="323528" y="908720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シフト</a:t>
            </a:r>
            <a:r>
              <a:rPr kumimoji="1" lang="en-US" altLang="ja-JP" sz="2800"/>
              <a:t>JIS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6687-9FF3-484B-916C-AB57771BB37D}"/>
              </a:ext>
            </a:extLst>
          </p:cNvPr>
          <p:cNvSpPr txBox="1"/>
          <p:nvPr/>
        </p:nvSpPr>
        <p:spPr>
          <a:xfrm>
            <a:off x="971600" y="1484784"/>
            <a:ext cx="649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rgbClr val="011893"/>
                </a:solidFill>
              </a:rPr>
              <a:t>MS-DOS</a:t>
            </a:r>
            <a:r>
              <a:rPr lang="ja-JP" altLang="en-US" sz="2400"/>
              <a:t>や</a:t>
            </a:r>
            <a:r>
              <a:rPr kumimoji="1" lang="en-US" altLang="ja-JP" sz="2400">
                <a:solidFill>
                  <a:srgbClr val="011893"/>
                </a:solidFill>
              </a:rPr>
              <a:t>Windows</a:t>
            </a:r>
            <a:r>
              <a:rPr kumimoji="1" lang="ja-JP" altLang="en-US" sz="2400"/>
              <a:t>のデフォルトの文字コード</a:t>
            </a:r>
            <a:endParaRPr kumimoji="1" lang="en-US" altLang="ja-JP" sz="2400"/>
          </a:p>
          <a:p>
            <a:r>
              <a:rPr lang="ja-JP" altLang="en-US" sz="2400"/>
              <a:t>日本語を</a:t>
            </a:r>
            <a:r>
              <a:rPr lang="en-US" altLang="ja-JP" sz="2400"/>
              <a:t>2</a:t>
            </a:r>
            <a:r>
              <a:rPr lang="ja-JP" altLang="en-US" sz="2400"/>
              <a:t>バイトで表現</a:t>
            </a:r>
            <a:endParaRPr kumimoji="1" lang="en-US" altLang="ja-JP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AB1E8-DE5D-7B4D-AE01-BEEB39BD1EDC}"/>
              </a:ext>
            </a:extLst>
          </p:cNvPr>
          <p:cNvSpPr txBox="1"/>
          <p:nvPr/>
        </p:nvSpPr>
        <p:spPr>
          <a:xfrm>
            <a:off x="323528" y="24928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EUC-JP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DE791C-5B6E-2142-BE5D-6900CD9FF9D2}"/>
              </a:ext>
            </a:extLst>
          </p:cNvPr>
          <p:cNvSpPr txBox="1"/>
          <p:nvPr/>
        </p:nvSpPr>
        <p:spPr>
          <a:xfrm>
            <a:off x="971600" y="2996952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>
                <a:solidFill>
                  <a:srgbClr val="011893"/>
                </a:solidFill>
              </a:rPr>
              <a:t>UNIX</a:t>
            </a:r>
            <a:r>
              <a:rPr lang="ja-JP" altLang="en-US" sz="2400">
                <a:solidFill>
                  <a:srgbClr val="011893"/>
                </a:solidFill>
              </a:rPr>
              <a:t>系</a:t>
            </a:r>
            <a:r>
              <a:rPr lang="en-US" altLang="ja-JP" sz="2400">
                <a:solidFill>
                  <a:srgbClr val="011893"/>
                </a:solidFill>
              </a:rPr>
              <a:t>OS</a:t>
            </a:r>
            <a:r>
              <a:rPr lang="ja-JP" altLang="en-US" sz="2400"/>
              <a:t>で広く使われている文字コード</a:t>
            </a:r>
            <a:endParaRPr lang="en-US" altLang="ja-JP" sz="2400"/>
          </a:p>
          <a:p>
            <a:r>
              <a:rPr lang="ja-JP" altLang="en-US" sz="2400"/>
              <a:t>日本語を</a:t>
            </a:r>
            <a:r>
              <a:rPr lang="en-US" altLang="ja-JP" sz="2400"/>
              <a:t>2</a:t>
            </a:r>
            <a:r>
              <a:rPr lang="ja-JP" altLang="en-US" sz="2400"/>
              <a:t>もしくは</a:t>
            </a:r>
            <a:r>
              <a:rPr lang="en-US" altLang="ja-JP" sz="2400"/>
              <a:t>3</a:t>
            </a:r>
            <a:r>
              <a:rPr lang="ja-JP" altLang="en-US" sz="2400"/>
              <a:t>バイトで表現</a:t>
            </a:r>
            <a:endParaRPr lang="en-US" altLang="ja-JP" sz="2400"/>
          </a:p>
          <a:p>
            <a:r>
              <a:rPr kumimoji="1" lang="ja-JP" altLang="en-US" sz="2400"/>
              <a:t>最上位ビットが必ず</a:t>
            </a:r>
            <a:r>
              <a:rPr kumimoji="1" lang="en-US" altLang="ja-JP" sz="2400"/>
              <a:t>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53F224-585B-174E-B70F-1E9B95AE731C}"/>
              </a:ext>
            </a:extLst>
          </p:cNvPr>
          <p:cNvSpPr txBox="1"/>
          <p:nvPr/>
        </p:nvSpPr>
        <p:spPr>
          <a:xfrm>
            <a:off x="395536" y="4365104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JIS</a:t>
            </a:r>
            <a:r>
              <a:rPr kumimoji="1" lang="ja-JP" altLang="en-US" sz="2800"/>
              <a:t>コード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72AFE-C940-8B42-A4BF-C834F6C2FDAF}"/>
              </a:ext>
            </a:extLst>
          </p:cNvPr>
          <p:cNvSpPr txBox="1"/>
          <p:nvPr/>
        </p:nvSpPr>
        <p:spPr>
          <a:xfrm>
            <a:off x="971600" y="4941168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011893"/>
                </a:solidFill>
              </a:rPr>
              <a:t>電子メールに</a:t>
            </a:r>
            <a:r>
              <a:rPr lang="ja-JP" altLang="en-US" sz="2400"/>
              <a:t>広く使われてた文字コード</a:t>
            </a:r>
            <a:endParaRPr lang="en-US" altLang="ja-JP" sz="2400"/>
          </a:p>
          <a:p>
            <a:r>
              <a:rPr lang="ja-JP" altLang="en-US" sz="2400"/>
              <a:t>文字種を切り替える</a:t>
            </a:r>
            <a:endParaRPr lang="en-US" altLang="ja-JP" sz="2400"/>
          </a:p>
          <a:p>
            <a:r>
              <a:rPr lang="ja-JP" altLang="en-US" sz="2400"/>
              <a:t>最上位ビットが必ず</a:t>
            </a:r>
            <a:r>
              <a:rPr lang="en-US" altLang="ja-JP" sz="2400"/>
              <a:t>0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9D5312-FA94-9749-B624-95D0017AC270}"/>
              </a:ext>
            </a:extLst>
          </p:cNvPr>
          <p:cNvSpPr txBox="1"/>
          <p:nvPr/>
        </p:nvSpPr>
        <p:spPr>
          <a:xfrm>
            <a:off x="6300192" y="616530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UTF</a:t>
            </a:r>
            <a:r>
              <a:rPr kumimoji="1" lang="ja-JP" altLang="en-US" sz="2800"/>
              <a:t>は後述</a:t>
            </a:r>
          </a:p>
        </p:txBody>
      </p:sp>
    </p:spTree>
    <p:extLst>
      <p:ext uri="{BB962C8B-B14F-4D97-AF65-F5344CB8AC3E}">
        <p14:creationId xmlns:p14="http://schemas.microsoft.com/office/powerpoint/2010/main" val="14423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7C7756-1AF8-1748-9608-B49AD83E6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文字化け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056C58-748D-7744-9802-6C72EF4D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967131" cy="96713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51442A-88AF-8848-AF57-569BA52CC2E7}"/>
              </a:ext>
            </a:extLst>
          </p:cNvPr>
          <p:cNvSpPr txBox="1"/>
          <p:nvPr/>
        </p:nvSpPr>
        <p:spPr>
          <a:xfrm>
            <a:off x="539552" y="357301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Windows</a:t>
            </a:r>
            <a:r>
              <a:rPr kumimoji="1" lang="ja-JP" altLang="en-US"/>
              <a:t>マシンで</a:t>
            </a:r>
            <a:endParaRPr kumimoji="1" lang="en-US" altLang="ja-JP"/>
          </a:p>
          <a:p>
            <a:r>
              <a:rPr lang="ja-JP" altLang="en-US"/>
              <a:t>ウェブページを作成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DBDDD6-05FD-CB40-8BF7-8DF37E70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60848"/>
            <a:ext cx="893872" cy="13681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022AB5-B812-424A-B01D-7C66665E1991}"/>
              </a:ext>
            </a:extLst>
          </p:cNvPr>
          <p:cNvSpPr txBox="1"/>
          <p:nvPr/>
        </p:nvSpPr>
        <p:spPr>
          <a:xfrm>
            <a:off x="3347864" y="3645024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Web</a:t>
            </a:r>
            <a:r>
              <a:rPr kumimoji="1" lang="ja-JP" altLang="en-US"/>
              <a:t>サーバにアップロード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F094FD30-6CAD-4440-AD7D-614D19BEBF1E}"/>
              </a:ext>
            </a:extLst>
          </p:cNvPr>
          <p:cNvSpPr/>
          <p:nvPr/>
        </p:nvSpPr>
        <p:spPr>
          <a:xfrm>
            <a:off x="2843808" y="2564904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010CA7-9D45-7B4F-AA7C-87C993402EF9}"/>
              </a:ext>
            </a:extLst>
          </p:cNvPr>
          <p:cNvSpPr txBox="1"/>
          <p:nvPr/>
        </p:nvSpPr>
        <p:spPr>
          <a:xfrm>
            <a:off x="755576" y="16288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シフト</a:t>
            </a:r>
            <a:r>
              <a:rPr kumimoji="1" lang="en-US" altLang="ja-JP"/>
              <a:t>JIS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D2CF56-E07C-AF48-A8C6-E9C9B59F4267}"/>
              </a:ext>
            </a:extLst>
          </p:cNvPr>
          <p:cNvSpPr txBox="1"/>
          <p:nvPr/>
        </p:nvSpPr>
        <p:spPr>
          <a:xfrm>
            <a:off x="413995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EUC-JP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889CD98-F8ED-2543-A67C-86C0BDA9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1916832"/>
            <a:ext cx="1440160" cy="1440160"/>
          </a:xfrm>
          <a:prstGeom prst="rect">
            <a:avLst/>
          </a:prstGeom>
        </p:spPr>
      </p:pic>
      <p:sp>
        <p:nvSpPr>
          <p:cNvPr id="12" name="右矢印 11">
            <a:extLst>
              <a:ext uri="{FF2B5EF4-FFF2-40B4-BE49-F238E27FC236}">
                <a16:creationId xmlns:a16="http://schemas.microsoft.com/office/drawing/2014/main" id="{0B8CDC2D-876A-6340-B1D5-852D8BFAC21B}"/>
              </a:ext>
            </a:extLst>
          </p:cNvPr>
          <p:cNvSpPr/>
          <p:nvPr/>
        </p:nvSpPr>
        <p:spPr>
          <a:xfrm>
            <a:off x="5724128" y="2564904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B9D3A-7CCD-6B49-8C46-25D5863FF15F}"/>
              </a:ext>
            </a:extLst>
          </p:cNvPr>
          <p:cNvSpPr txBox="1"/>
          <p:nvPr/>
        </p:nvSpPr>
        <p:spPr>
          <a:xfrm>
            <a:off x="6876256" y="3645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ウェブ閲覧者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BC3FD1-7B55-5E42-96FE-18BD34C7B510}"/>
              </a:ext>
            </a:extLst>
          </p:cNvPr>
          <p:cNvSpPr txBox="1"/>
          <p:nvPr/>
        </p:nvSpPr>
        <p:spPr>
          <a:xfrm>
            <a:off x="7164288" y="1556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文字化け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958087-B61E-0243-9CF4-2123251A27A3}"/>
              </a:ext>
            </a:extLst>
          </p:cNvPr>
          <p:cNvSpPr txBox="1"/>
          <p:nvPr/>
        </p:nvSpPr>
        <p:spPr>
          <a:xfrm>
            <a:off x="611560" y="1052736"/>
            <a:ext cx="804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不適切な文字コードでデコードすると表示がおかしくなる</a:t>
            </a:r>
            <a:r>
              <a:rPr lang="en-US" altLang="ja-JP" sz="2000"/>
              <a:t>(</a:t>
            </a:r>
            <a:r>
              <a:rPr lang="ja-JP" altLang="en-US" sz="2000"/>
              <a:t>文字化け</a:t>
            </a:r>
            <a:r>
              <a:rPr lang="en-US" altLang="ja-JP" sz="2000"/>
              <a:t>)</a:t>
            </a:r>
            <a:endParaRPr kumimoji="1" lang="ja-JP" altLang="en-US" sz="200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1B2267-B722-C042-933A-6783B479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157192"/>
            <a:ext cx="967131" cy="96713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959BDD-150E-2541-8EB3-4E2F9A557649}"/>
              </a:ext>
            </a:extLst>
          </p:cNvPr>
          <p:cNvSpPr txBox="1"/>
          <p:nvPr/>
        </p:nvSpPr>
        <p:spPr>
          <a:xfrm>
            <a:off x="395536" y="61653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Windows</a:t>
            </a:r>
            <a:r>
              <a:rPr kumimoji="1" lang="ja-JP" altLang="en-US"/>
              <a:t>マシンで</a:t>
            </a:r>
            <a:endParaRPr kumimoji="1" lang="en-US" altLang="ja-JP"/>
          </a:p>
          <a:p>
            <a:r>
              <a:rPr lang="ja-JP" altLang="en-US"/>
              <a:t>メールを送信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D7842D-1DC4-E94F-AD82-16075EB5818E}"/>
              </a:ext>
            </a:extLst>
          </p:cNvPr>
          <p:cNvSpPr txBox="1"/>
          <p:nvPr/>
        </p:nvSpPr>
        <p:spPr>
          <a:xfrm>
            <a:off x="611560" y="465313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シフト</a:t>
            </a:r>
            <a:r>
              <a:rPr kumimoji="1" lang="en-US" altLang="ja-JP"/>
              <a:t>JIS</a:t>
            </a:r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5906DFD4-6855-AE48-A5E7-F818CF7D02E8}"/>
              </a:ext>
            </a:extLst>
          </p:cNvPr>
          <p:cNvSpPr/>
          <p:nvPr/>
        </p:nvSpPr>
        <p:spPr>
          <a:xfrm>
            <a:off x="2771800" y="5301208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443C879-55D6-C242-B996-53752397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5013176"/>
            <a:ext cx="1008112" cy="1008112"/>
          </a:xfrm>
          <a:prstGeom prst="rect">
            <a:avLst/>
          </a:prstGeom>
        </p:spPr>
      </p:pic>
      <p:sp>
        <p:nvSpPr>
          <p:cNvPr id="22" name="右矢印 21">
            <a:extLst>
              <a:ext uri="{FF2B5EF4-FFF2-40B4-BE49-F238E27FC236}">
                <a16:creationId xmlns:a16="http://schemas.microsoft.com/office/drawing/2014/main" id="{4EE7ED18-CC53-3C4B-9C95-B2C237C342FA}"/>
              </a:ext>
            </a:extLst>
          </p:cNvPr>
          <p:cNvSpPr/>
          <p:nvPr/>
        </p:nvSpPr>
        <p:spPr>
          <a:xfrm>
            <a:off x="5652120" y="5229200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E6AD90-2744-FD4E-9192-2D2D83DF10FF}"/>
              </a:ext>
            </a:extLst>
          </p:cNvPr>
          <p:cNvSpPr txBox="1"/>
          <p:nvPr/>
        </p:nvSpPr>
        <p:spPr>
          <a:xfrm>
            <a:off x="3995936" y="458112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JIS</a:t>
            </a:r>
            <a:r>
              <a:rPr kumimoji="1" lang="ja-JP" altLang="en-US"/>
              <a:t>コード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EA9486-9BEC-8F47-8A9F-4476B0A5D6BB}"/>
              </a:ext>
            </a:extLst>
          </p:cNvPr>
          <p:cNvSpPr txBox="1"/>
          <p:nvPr/>
        </p:nvSpPr>
        <p:spPr>
          <a:xfrm>
            <a:off x="3779912" y="609329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メールソフトは</a:t>
            </a:r>
            <a:endParaRPr kumimoji="1" lang="en-US" altLang="ja-JP"/>
          </a:p>
          <a:p>
            <a:r>
              <a:rPr lang="en-US" altLang="ja-JP"/>
              <a:t>JIS</a:t>
            </a:r>
            <a:r>
              <a:rPr lang="ja-JP" altLang="en-US"/>
              <a:t>に変換</a:t>
            </a:r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8C6A0DB-A562-274B-8EE8-A3E1EBDDA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4941168"/>
            <a:ext cx="1224136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EA4099D-0E21-414E-AEE0-529918F900A2}"/>
              </a:ext>
            </a:extLst>
          </p:cNvPr>
          <p:cNvSpPr txBox="1"/>
          <p:nvPr/>
        </p:nvSpPr>
        <p:spPr>
          <a:xfrm>
            <a:off x="6804248" y="62373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メール受信者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6194EFF-6EF7-1E43-9150-02AFC01B9469}"/>
              </a:ext>
            </a:extLst>
          </p:cNvPr>
          <p:cNvSpPr txBox="1"/>
          <p:nvPr/>
        </p:nvSpPr>
        <p:spPr>
          <a:xfrm>
            <a:off x="6876256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文字化け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455644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2959</TotalTime>
  <Words>700</Words>
  <Application>Microsoft Macintosh PowerPoint</Application>
  <PresentationFormat>画面に合わせる (4:3)</PresentationFormat>
  <Paragraphs>209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6" baseType="lpstr">
      <vt:lpstr>HGｺﾞｼｯｸE</vt:lpstr>
      <vt:lpstr>ＭＳ ゴシック</vt:lpstr>
      <vt:lpstr>ＭＳ ゴシック</vt:lpstr>
      <vt:lpstr>YuKyokasho Medium</vt:lpstr>
      <vt:lpstr>游ゴシック</vt:lpstr>
      <vt:lpstr>Arial</vt:lpstr>
      <vt:lpstr>Courier New</vt:lpstr>
      <vt:lpstr>Gill Sans MT</vt:lpstr>
      <vt:lpstr>Menlo</vt:lpstr>
      <vt:lpstr>Monaco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609</cp:revision>
  <dcterms:created xsi:type="dcterms:W3CDTF">2019-01-02T05:23:01Z</dcterms:created>
  <dcterms:modified xsi:type="dcterms:W3CDTF">2019-10-23T08:58:13Z</dcterms:modified>
</cp:coreProperties>
</file>