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304" r:id="rId3"/>
    <p:sldId id="305" r:id="rId4"/>
    <p:sldId id="306" r:id="rId5"/>
    <p:sldId id="307" r:id="rId6"/>
    <p:sldId id="308" r:id="rId7"/>
    <p:sldId id="309"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ACEC"/>
    <a:srgbClr val="FF8AD8"/>
    <a:srgbClr val="000000"/>
    <a:srgbClr val="01189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1" autoAdjust="0"/>
    <p:restoredTop sz="88991" autoAdjust="0"/>
  </p:normalViewPr>
  <p:slideViewPr>
    <p:cSldViewPr>
      <p:cViewPr varScale="1">
        <p:scale>
          <a:sx n="159" d="100"/>
          <a:sy n="159" d="100"/>
        </p:scale>
        <p:origin x="5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2019/12/4</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dirty="0"/>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dirty="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en-US" altLang="ja-JP" sz="3200">
                <a:solidFill>
                  <a:srgbClr val="011893"/>
                </a:solidFill>
              </a:rPr>
              <a:t>Python</a:t>
            </a:r>
            <a:r>
              <a:rPr kumimoji="1" lang="ja-JP" altLang="en-US" sz="3200">
                <a:solidFill>
                  <a:srgbClr val="011893"/>
                </a:solidFill>
              </a:rPr>
              <a:t>はどうやって動くのか</a:t>
            </a:r>
            <a:endParaRPr kumimoji="1" lang="ja-JP" altLang="en-US" sz="3200" dirty="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lang="ja-JP" altLang="en-US" sz="2800" dirty="0"/>
              <a:t>プログラミング基礎同演習</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D5E05EE1-8957-9F44-8F8E-6BD27683056C}"/>
              </a:ext>
            </a:extLst>
          </p:cNvPr>
          <p:cNvSpPr txBox="1"/>
          <p:nvPr/>
        </p:nvSpPr>
        <p:spPr>
          <a:xfrm>
            <a:off x="3271520" y="4338320"/>
            <a:ext cx="2525050" cy="707886"/>
          </a:xfrm>
          <a:prstGeom prst="rect">
            <a:avLst/>
          </a:prstGeom>
          <a:noFill/>
        </p:spPr>
        <p:txBody>
          <a:bodyPr wrap="none" rtlCol="0">
            <a:spAutoFit/>
          </a:bodyPr>
          <a:lstStyle/>
          <a:p>
            <a:r>
              <a:rPr kumimoji="1" lang="en-US" altLang="ja-JP" sz="4000" dirty="0"/>
              <a:t>2019/12/10</a:t>
            </a:r>
            <a:endParaRPr kumimoji="1" lang="ja-JP" altLang="en-US" sz="4000" dirty="0"/>
          </a:p>
        </p:txBody>
      </p:sp>
      <p:sp>
        <p:nvSpPr>
          <p:cNvPr id="8" name="テキスト ボックス 7">
            <a:extLst>
              <a:ext uri="{FF2B5EF4-FFF2-40B4-BE49-F238E27FC236}">
                <a16:creationId xmlns:a16="http://schemas.microsoft.com/office/drawing/2014/main" id="{71D4ADEE-9E59-8A4A-88B8-D34187A71FF4}"/>
              </a:ext>
            </a:extLst>
          </p:cNvPr>
          <p:cNvSpPr txBox="1"/>
          <p:nvPr/>
        </p:nvSpPr>
        <p:spPr>
          <a:xfrm>
            <a:off x="1043608" y="5949280"/>
            <a:ext cx="2476960" cy="584775"/>
          </a:xfrm>
          <a:prstGeom prst="rect">
            <a:avLst/>
          </a:prstGeom>
          <a:noFill/>
        </p:spPr>
        <p:txBody>
          <a:bodyPr wrap="none" rtlCol="0">
            <a:spAutoFit/>
          </a:bodyPr>
          <a:lstStyle/>
          <a:p>
            <a:r>
              <a:rPr kumimoji="1" lang="en-US" altLang="ja-JP" sz="3200" dirty="0">
                <a:solidFill>
                  <a:srgbClr val="00B050"/>
                </a:solidFill>
              </a:rPr>
              <a:t>#</a:t>
            </a:r>
            <a:r>
              <a:rPr kumimoji="1" lang="ja-JP" altLang="en-US" sz="3200" dirty="0">
                <a:solidFill>
                  <a:srgbClr val="00B050"/>
                </a:solidFill>
              </a:rPr>
              <a:t>プロ同演習</a:t>
            </a:r>
          </a:p>
        </p:txBody>
      </p:sp>
      <p:pic>
        <p:nvPicPr>
          <p:cNvPr id="9" name="図 8">
            <a:extLst>
              <a:ext uri="{FF2B5EF4-FFF2-40B4-BE49-F238E27FC236}">
                <a16:creationId xmlns:a16="http://schemas.microsoft.com/office/drawing/2014/main" id="{FB9F7F85-26CF-EB44-87B9-1825A2C5A76C}"/>
              </a:ext>
            </a:extLst>
          </p:cNvPr>
          <p:cNvPicPr>
            <a:picLocks noChangeAspect="1"/>
          </p:cNvPicPr>
          <p:nvPr/>
        </p:nvPicPr>
        <p:blipFill>
          <a:blip r:embed="rId2"/>
          <a:stretch>
            <a:fillRect/>
          </a:stretch>
        </p:blipFill>
        <p:spPr>
          <a:xfrm>
            <a:off x="323528" y="5949280"/>
            <a:ext cx="710444" cy="640978"/>
          </a:xfrm>
          <a:prstGeom prst="rect">
            <a:avLst/>
          </a:prstGeom>
        </p:spPr>
      </p:pic>
    </p:spTree>
    <p:extLst>
      <p:ext uri="{BB962C8B-B14F-4D97-AF65-F5344CB8AC3E}">
        <p14:creationId xmlns:p14="http://schemas.microsoft.com/office/powerpoint/2010/main" val="40795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0" y="190133"/>
            <a:ext cx="9144000" cy="754062"/>
          </a:xfrm>
        </p:spPr>
        <p:txBody>
          <a:bodyPr/>
          <a:lstStyle/>
          <a:p>
            <a:r>
              <a:rPr lang="ja-JP" altLang="en-US" dirty="0"/>
              <a:t>前回の解説：画像の低ランク近似</a:t>
            </a:r>
            <a:endParaRPr lang="en-US" altLang="ja-JP" dirty="0"/>
          </a:p>
        </p:txBody>
      </p:sp>
      <p:pic>
        <p:nvPicPr>
          <p:cNvPr id="8" name="図 7">
            <a:extLst>
              <a:ext uri="{FF2B5EF4-FFF2-40B4-BE49-F238E27FC236}">
                <a16:creationId xmlns:a16="http://schemas.microsoft.com/office/drawing/2014/main" id="{D16AAF10-8CC4-0645-BB37-DD3CF7242F99}"/>
              </a:ext>
            </a:extLst>
          </p:cNvPr>
          <p:cNvPicPr>
            <a:picLocks noChangeAspect="1"/>
          </p:cNvPicPr>
          <p:nvPr/>
        </p:nvPicPr>
        <p:blipFill>
          <a:blip r:embed="rId2"/>
          <a:stretch>
            <a:fillRect/>
          </a:stretch>
        </p:blipFill>
        <p:spPr>
          <a:xfrm>
            <a:off x="755576" y="1196752"/>
            <a:ext cx="2588859" cy="1800200"/>
          </a:xfrm>
          <a:prstGeom prst="rect">
            <a:avLst/>
          </a:prstGeom>
        </p:spPr>
      </p:pic>
      <p:grpSp>
        <p:nvGrpSpPr>
          <p:cNvPr id="9" name="グループ化 8">
            <a:extLst>
              <a:ext uri="{FF2B5EF4-FFF2-40B4-BE49-F238E27FC236}">
                <a16:creationId xmlns:a16="http://schemas.microsoft.com/office/drawing/2014/main" id="{A993C923-64C0-7E41-AC4C-F4790F477BE4}"/>
              </a:ext>
            </a:extLst>
          </p:cNvPr>
          <p:cNvGrpSpPr/>
          <p:nvPr/>
        </p:nvGrpSpPr>
        <p:grpSpPr>
          <a:xfrm>
            <a:off x="4283968" y="1916832"/>
            <a:ext cx="4291997" cy="1208405"/>
            <a:chOff x="841477" y="5134286"/>
            <a:chExt cx="5883194" cy="1656404"/>
          </a:xfrm>
        </p:grpSpPr>
        <p:sp>
          <p:nvSpPr>
            <p:cNvPr id="10" name="正方形/長方形 9">
              <a:extLst>
                <a:ext uri="{FF2B5EF4-FFF2-40B4-BE49-F238E27FC236}">
                  <a16:creationId xmlns:a16="http://schemas.microsoft.com/office/drawing/2014/main" id="{C8CDC3C0-7B75-0E4E-9C8B-121FC51BBD86}"/>
                </a:ext>
              </a:extLst>
            </p:cNvPr>
            <p:cNvSpPr/>
            <p:nvPr/>
          </p:nvSpPr>
          <p:spPr>
            <a:xfrm>
              <a:off x="841477" y="5341919"/>
              <a:ext cx="1656184" cy="1104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E52EC7-497D-6947-AADB-08CED6AB4728}"/>
                    </a:ext>
                  </a:extLst>
                </p:cNvPr>
                <p:cNvSpPr txBox="1"/>
                <p:nvPr/>
              </p:nvSpPr>
              <p:spPr>
                <a:xfrm>
                  <a:off x="1440500" y="5565504"/>
                  <a:ext cx="399205" cy="515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B9FC5765-00A4-7046-B141-47AD5E9A7984}"/>
                    </a:ext>
                  </a:extLst>
                </p:cNvPr>
                <p:cNvSpPr txBox="1">
                  <a:spLocks noRot="1" noChangeAspect="1" noMove="1" noResize="1" noEditPoints="1" noAdjustHandles="1" noChangeArrowheads="1" noChangeShapeType="1" noTextEdit="1"/>
                </p:cNvSpPr>
                <p:nvPr/>
              </p:nvSpPr>
              <p:spPr>
                <a:xfrm>
                  <a:off x="1440500" y="5565504"/>
                  <a:ext cx="399205" cy="515310"/>
                </a:xfrm>
                <a:prstGeom prst="rect">
                  <a:avLst/>
                </a:prstGeom>
                <a:blipFill>
                  <a:blip r:embed="rId4"/>
                  <a:stretch>
                    <a:fillRect l="-16667" t="-9677" r="-12500" b="-645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F1881D2E-3EFD-464D-8EB8-C5C09916D4F2}"/>
                </a:ext>
              </a:extLst>
            </p:cNvPr>
            <p:cNvSpPr txBox="1"/>
            <p:nvPr/>
          </p:nvSpPr>
          <p:spPr>
            <a:xfrm>
              <a:off x="2785693" y="5581946"/>
              <a:ext cx="437701" cy="506257"/>
            </a:xfrm>
            <a:prstGeom prst="rect">
              <a:avLst/>
            </a:prstGeom>
            <a:noFill/>
          </p:spPr>
          <p:txBody>
            <a:bodyPr wrap="none" rtlCol="0">
              <a:spAutoFit/>
            </a:bodyPr>
            <a:lstStyle/>
            <a:p>
              <a:r>
                <a:rPr lang="en-US" altLang="ja-JP" dirty="0"/>
                <a:t>=</a:t>
              </a:r>
              <a:endParaRPr kumimoji="1" lang="ja-JP" altLang="en-US" dirty="0"/>
            </a:p>
          </p:txBody>
        </p:sp>
        <p:sp>
          <p:nvSpPr>
            <p:cNvPr id="13" name="正方形/長方形 12">
              <a:extLst>
                <a:ext uri="{FF2B5EF4-FFF2-40B4-BE49-F238E27FC236}">
                  <a16:creationId xmlns:a16="http://schemas.microsoft.com/office/drawing/2014/main" id="{DE8E0B9E-0D61-D544-A085-07023BA16F38}"/>
                </a:ext>
              </a:extLst>
            </p:cNvPr>
            <p:cNvSpPr/>
            <p:nvPr/>
          </p:nvSpPr>
          <p:spPr>
            <a:xfrm>
              <a:off x="3417114" y="5410427"/>
              <a:ext cx="1104123" cy="1104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ABD7CB80-45EB-974C-B55D-F3E43C26E35E}"/>
                </a:ext>
              </a:extLst>
            </p:cNvPr>
            <p:cNvSpPr/>
            <p:nvPr/>
          </p:nvSpPr>
          <p:spPr>
            <a:xfrm>
              <a:off x="5065736" y="5134286"/>
              <a:ext cx="1658935" cy="1656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テキスト ボックス 14">
              <a:extLst>
                <a:ext uri="{FF2B5EF4-FFF2-40B4-BE49-F238E27FC236}">
                  <a16:creationId xmlns:a16="http://schemas.microsoft.com/office/drawing/2014/main" id="{CF403019-407D-2B44-9A57-CA4D25140FEB}"/>
                </a:ext>
              </a:extLst>
            </p:cNvPr>
            <p:cNvSpPr txBox="1"/>
            <p:nvPr/>
          </p:nvSpPr>
          <p:spPr>
            <a:xfrm>
              <a:off x="4611069" y="5670101"/>
              <a:ext cx="408460" cy="506257"/>
            </a:xfrm>
            <a:prstGeom prst="rect">
              <a:avLst/>
            </a:prstGeom>
            <a:noFill/>
          </p:spPr>
          <p:txBody>
            <a:bodyPr wrap="square" rtlCol="0">
              <a:spAutoFit/>
            </a:bodyPr>
            <a:lstStyle/>
            <a:p>
              <a:r>
                <a:rPr kumimoji="1" lang="en-US" altLang="ja-JP" dirty="0"/>
                <a:t>x</a:t>
              </a:r>
              <a:endParaRPr kumimoji="1" lang="ja-JP" altLang="en-US" dirty="0"/>
            </a:p>
          </p:txBody>
        </p:sp>
        <p:sp>
          <p:nvSpPr>
            <p:cNvPr id="16" name="正方形/長方形 15">
              <a:extLst>
                <a:ext uri="{FF2B5EF4-FFF2-40B4-BE49-F238E27FC236}">
                  <a16:creationId xmlns:a16="http://schemas.microsoft.com/office/drawing/2014/main" id="{EBD0FE26-D4F3-C64D-96EE-F25D65288A31}"/>
                </a:ext>
              </a:extLst>
            </p:cNvPr>
            <p:cNvSpPr/>
            <p:nvPr/>
          </p:nvSpPr>
          <p:spPr>
            <a:xfrm>
              <a:off x="3417114" y="5410427"/>
              <a:ext cx="232675" cy="110412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 name="正方形/長方形 16">
              <a:extLst>
                <a:ext uri="{FF2B5EF4-FFF2-40B4-BE49-F238E27FC236}">
                  <a16:creationId xmlns:a16="http://schemas.microsoft.com/office/drawing/2014/main" id="{C9D921F8-A2A5-3541-99C4-157794B0E5B8}"/>
                </a:ext>
              </a:extLst>
            </p:cNvPr>
            <p:cNvSpPr/>
            <p:nvPr/>
          </p:nvSpPr>
          <p:spPr>
            <a:xfrm>
              <a:off x="5065736" y="5134286"/>
              <a:ext cx="1658934" cy="24598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22AED5F-D1BC-7845-84DD-4A7148DEBD79}"/>
                    </a:ext>
                  </a:extLst>
                </p:cNvPr>
                <p:cNvSpPr txBox="1"/>
                <p:nvPr/>
              </p:nvSpPr>
              <p:spPr>
                <a:xfrm>
                  <a:off x="3399393" y="5581946"/>
                  <a:ext cx="922512" cy="5625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75000"/>
                              </a:schemeClr>
                            </a:solidFill>
                            <a:latin typeface="Cambria Math" panose="02040503050406030204" pitchFamily="18" charset="0"/>
                          </a:rPr>
                          <m:t>𝑈</m:t>
                        </m:r>
                        <m:rad>
                          <m:radPr>
                            <m:degHide m:val="on"/>
                            <m:ctrlPr>
                              <a:rPr kumimoji="1" lang="en-US" altLang="ja-JP" sz="2400" b="0" i="1" smtClean="0">
                                <a:solidFill>
                                  <a:schemeClr val="bg1">
                                    <a:lumMod val="75000"/>
                                  </a:schemeClr>
                                </a:solidFill>
                                <a:latin typeface="Cambria Math" panose="02040503050406030204" pitchFamily="18" charset="0"/>
                              </a:rPr>
                            </m:ctrlPr>
                          </m:radPr>
                          <m:deg/>
                          <m:e>
                            <m:r>
                              <m:rPr>
                                <m:sty m:val="p"/>
                              </m:rP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t>Σ</m:t>
                            </m:r>
                          </m:e>
                        </m:rad>
                      </m:oMath>
                    </m:oMathPara>
                  </a14:m>
                  <a:endParaRPr kumimoji="1" lang="ja-JP" altLang="en-US" sz="2400" dirty="0">
                    <a:solidFill>
                      <a:schemeClr val="bg1">
                        <a:lumMod val="75000"/>
                      </a:schemeClr>
                    </a:solidFill>
                  </a:endParaRPr>
                </a:p>
              </p:txBody>
            </p:sp>
          </mc:Choice>
          <mc:Fallback xmlns="">
            <p:sp>
              <p:nvSpPr>
                <p:cNvPr id="20" name="テキスト ボックス 19">
                  <a:extLst>
                    <a:ext uri="{FF2B5EF4-FFF2-40B4-BE49-F238E27FC236}">
                      <a16:creationId xmlns:a16="http://schemas.microsoft.com/office/drawing/2014/main" id="{AFE072D4-BA94-BD45-ACC2-39C3C984B4D7}"/>
                    </a:ext>
                  </a:extLst>
                </p:cNvPr>
                <p:cNvSpPr txBox="1">
                  <a:spLocks noRot="1" noChangeAspect="1" noMove="1" noResize="1" noEditPoints="1" noAdjustHandles="1" noChangeArrowheads="1" noChangeShapeType="1" noTextEdit="1"/>
                </p:cNvSpPr>
                <p:nvPr/>
              </p:nvSpPr>
              <p:spPr>
                <a:xfrm>
                  <a:off x="3399393" y="5581946"/>
                  <a:ext cx="922512" cy="562595"/>
                </a:xfrm>
                <a:prstGeom prst="rect">
                  <a:avLst/>
                </a:prstGeom>
                <a:blipFill>
                  <a:blip r:embed="rId5"/>
                  <a:stretch>
                    <a:fillRect l="-7407" r="-7407" b="-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878DEAA-8269-6648-896E-2E0345594F55}"/>
                    </a:ext>
                  </a:extLst>
                </p:cNvPr>
                <p:cNvSpPr txBox="1"/>
                <p:nvPr/>
              </p:nvSpPr>
              <p:spPr>
                <a:xfrm>
                  <a:off x="5281050" y="5620439"/>
                  <a:ext cx="1108842" cy="5625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altLang="ja-JP" sz="2400" i="1" smtClean="0">
                                <a:solidFill>
                                  <a:schemeClr val="bg1">
                                    <a:lumMod val="75000"/>
                                  </a:schemeClr>
                                </a:solidFill>
                                <a:latin typeface="Cambria Math" panose="02040503050406030204" pitchFamily="18" charset="0"/>
                              </a:rPr>
                            </m:ctrlPr>
                          </m:radPr>
                          <m:deg/>
                          <m:e>
                            <m:r>
                              <m:rPr>
                                <m:sty m:val="p"/>
                              </m:rPr>
                              <a:rPr lang="el-GR" altLang="ja-JP" sz="2400" i="1">
                                <a:solidFill>
                                  <a:schemeClr val="bg1">
                                    <a:lumMod val="75000"/>
                                  </a:schemeClr>
                                </a:solidFill>
                                <a:latin typeface="Cambria Math" panose="02040503050406030204" pitchFamily="18" charset="0"/>
                                <a:ea typeface="Cambria Math" panose="02040503050406030204" pitchFamily="18" charset="0"/>
                              </a:rPr>
                              <m:t>Σ</m:t>
                            </m:r>
                          </m:e>
                        </m:rad>
                        <m:sSup>
                          <m:sSupPr>
                            <m:ctrlP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ja-JP" sz="2400" b="0" i="1" smtClean="0">
                                <a:solidFill>
                                  <a:schemeClr val="bg1">
                                    <a:lumMod val="75000"/>
                                  </a:schemeClr>
                                </a:solidFill>
                                <a:latin typeface="Cambria Math" panose="02040503050406030204" pitchFamily="18" charset="0"/>
                                <a:ea typeface="Cambria Math" panose="02040503050406030204" pitchFamily="18" charset="0"/>
                              </a:rPr>
                              <m:t>𝑉</m:t>
                            </m:r>
                          </m:e>
                          <m:sup>
                            <m: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t>†</m:t>
                            </m:r>
                          </m:sup>
                        </m:sSup>
                      </m:oMath>
                    </m:oMathPara>
                  </a14:m>
                  <a:endParaRPr kumimoji="1" lang="ja-JP" altLang="en-US" sz="2400" dirty="0">
                    <a:solidFill>
                      <a:schemeClr val="bg1">
                        <a:lumMod val="75000"/>
                      </a:schemeClr>
                    </a:solidFill>
                  </a:endParaRPr>
                </a:p>
              </p:txBody>
            </p:sp>
          </mc:Choice>
          <mc:Fallback xmlns="">
            <p:sp>
              <p:nvSpPr>
                <p:cNvPr id="21" name="テキスト ボックス 20">
                  <a:extLst>
                    <a:ext uri="{FF2B5EF4-FFF2-40B4-BE49-F238E27FC236}">
                      <a16:creationId xmlns:a16="http://schemas.microsoft.com/office/drawing/2014/main" id="{925FA7B8-8119-2040-A757-AF049BE5C0E2}"/>
                    </a:ext>
                  </a:extLst>
                </p:cNvPr>
                <p:cNvSpPr txBox="1">
                  <a:spLocks noRot="1" noChangeAspect="1" noMove="1" noResize="1" noEditPoints="1" noAdjustHandles="1" noChangeArrowheads="1" noChangeShapeType="1" noTextEdit="1"/>
                </p:cNvSpPr>
                <p:nvPr/>
              </p:nvSpPr>
              <p:spPr>
                <a:xfrm>
                  <a:off x="5281050" y="5620439"/>
                  <a:ext cx="1108842" cy="562595"/>
                </a:xfrm>
                <a:prstGeom prst="rect">
                  <a:avLst/>
                </a:prstGeom>
                <a:blipFill>
                  <a:blip r:embed="rId6"/>
                  <a:stretch>
                    <a:fillRect r="-3077" b="-3030"/>
                  </a:stretch>
                </a:blipFill>
              </p:spPr>
              <p:txBody>
                <a:bodyPr/>
                <a:lstStyle/>
                <a:p>
                  <a:r>
                    <a:rPr lang="ja-JP" altLang="en-US">
                      <a:noFill/>
                    </a:rPr>
                    <a:t> </a:t>
                  </a:r>
                </a:p>
              </p:txBody>
            </p:sp>
          </mc:Fallback>
        </mc:AlternateContent>
      </p:grpSp>
      <p:sp>
        <p:nvSpPr>
          <p:cNvPr id="20" name="テキスト ボックス 19">
            <a:extLst>
              <a:ext uri="{FF2B5EF4-FFF2-40B4-BE49-F238E27FC236}">
                <a16:creationId xmlns:a16="http://schemas.microsoft.com/office/drawing/2014/main" id="{DA592FFE-0AD6-7C42-9FF3-4A5CEC08FB83}"/>
              </a:ext>
            </a:extLst>
          </p:cNvPr>
          <p:cNvSpPr txBox="1"/>
          <p:nvPr/>
        </p:nvSpPr>
        <p:spPr>
          <a:xfrm>
            <a:off x="4516042" y="1260727"/>
            <a:ext cx="3185487" cy="369332"/>
          </a:xfrm>
          <a:prstGeom prst="rect">
            <a:avLst/>
          </a:prstGeom>
          <a:noFill/>
        </p:spPr>
        <p:txBody>
          <a:bodyPr wrap="none" rtlCol="0">
            <a:spAutoFit/>
          </a:bodyPr>
          <a:lstStyle/>
          <a:p>
            <a:r>
              <a:rPr kumimoji="1" lang="ja-JP" altLang="en-US"/>
              <a:t>行列とみなして低ランク近似</a:t>
            </a:r>
          </a:p>
        </p:txBody>
      </p:sp>
      <p:sp>
        <p:nvSpPr>
          <p:cNvPr id="21" name="右矢印 20">
            <a:extLst>
              <a:ext uri="{FF2B5EF4-FFF2-40B4-BE49-F238E27FC236}">
                <a16:creationId xmlns:a16="http://schemas.microsoft.com/office/drawing/2014/main" id="{8B260DFB-61F4-A545-9E32-7EA05044D033}"/>
              </a:ext>
            </a:extLst>
          </p:cNvPr>
          <p:cNvSpPr/>
          <p:nvPr/>
        </p:nvSpPr>
        <p:spPr>
          <a:xfrm rot="5400000">
            <a:off x="1790691" y="3546013"/>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542D7BC-FEDC-A545-BF00-1E3A2D2B773C}"/>
              </a:ext>
            </a:extLst>
          </p:cNvPr>
          <p:cNvSpPr txBox="1"/>
          <p:nvPr/>
        </p:nvSpPr>
        <p:spPr>
          <a:xfrm>
            <a:off x="4139952" y="4365104"/>
            <a:ext cx="3877985" cy="369332"/>
          </a:xfrm>
          <a:prstGeom prst="rect">
            <a:avLst/>
          </a:prstGeom>
          <a:noFill/>
        </p:spPr>
        <p:txBody>
          <a:bodyPr wrap="none" rtlCol="0">
            <a:spAutoFit/>
          </a:bodyPr>
          <a:lstStyle/>
          <a:p>
            <a:r>
              <a:rPr kumimoji="1" lang="ja-JP" altLang="en-US"/>
              <a:t>画像が黒飛びしているところがある</a:t>
            </a:r>
          </a:p>
        </p:txBody>
      </p:sp>
      <p:sp>
        <p:nvSpPr>
          <p:cNvPr id="25" name="テキスト ボックス 24">
            <a:extLst>
              <a:ext uri="{FF2B5EF4-FFF2-40B4-BE49-F238E27FC236}">
                <a16:creationId xmlns:a16="http://schemas.microsoft.com/office/drawing/2014/main" id="{3B733169-FC70-4547-8C8A-3054A18F8079}"/>
              </a:ext>
            </a:extLst>
          </p:cNvPr>
          <p:cNvSpPr txBox="1"/>
          <p:nvPr/>
        </p:nvSpPr>
        <p:spPr>
          <a:xfrm>
            <a:off x="4211960" y="5013176"/>
            <a:ext cx="3416320" cy="369332"/>
          </a:xfrm>
          <a:prstGeom prst="rect">
            <a:avLst/>
          </a:prstGeom>
          <a:noFill/>
        </p:spPr>
        <p:txBody>
          <a:bodyPr wrap="none" rtlCol="0">
            <a:spAutoFit/>
          </a:bodyPr>
          <a:lstStyle/>
          <a:p>
            <a:r>
              <a:rPr kumimoji="1" lang="ja-JP" altLang="en-US"/>
              <a:t>これは、オーバーフローが原因</a:t>
            </a:r>
          </a:p>
        </p:txBody>
      </p:sp>
      <p:sp>
        <p:nvSpPr>
          <p:cNvPr id="27" name="テキスト ボックス 26">
            <a:extLst>
              <a:ext uri="{FF2B5EF4-FFF2-40B4-BE49-F238E27FC236}">
                <a16:creationId xmlns:a16="http://schemas.microsoft.com/office/drawing/2014/main" id="{34653609-890C-CC40-8724-92A281DAE8AE}"/>
              </a:ext>
            </a:extLst>
          </p:cNvPr>
          <p:cNvSpPr txBox="1"/>
          <p:nvPr/>
        </p:nvSpPr>
        <p:spPr>
          <a:xfrm>
            <a:off x="1331640" y="6237312"/>
            <a:ext cx="1289135" cy="369332"/>
          </a:xfrm>
          <a:prstGeom prst="rect">
            <a:avLst/>
          </a:prstGeom>
          <a:noFill/>
        </p:spPr>
        <p:txBody>
          <a:bodyPr wrap="none" rtlCol="0">
            <a:spAutoFit/>
          </a:bodyPr>
          <a:lstStyle/>
          <a:p>
            <a:r>
              <a:rPr lang="en-US" altLang="ja-JP"/>
              <a:t>ratio = 0.05</a:t>
            </a:r>
            <a:endParaRPr kumimoji="1" lang="ja-JP" altLang="en-US"/>
          </a:p>
        </p:txBody>
      </p:sp>
      <p:grpSp>
        <p:nvGrpSpPr>
          <p:cNvPr id="30" name="グループ化 29">
            <a:extLst>
              <a:ext uri="{FF2B5EF4-FFF2-40B4-BE49-F238E27FC236}">
                <a16:creationId xmlns:a16="http://schemas.microsoft.com/office/drawing/2014/main" id="{EAFB40C3-E267-F645-B3FF-452F9B5C891D}"/>
              </a:ext>
            </a:extLst>
          </p:cNvPr>
          <p:cNvGrpSpPr/>
          <p:nvPr/>
        </p:nvGrpSpPr>
        <p:grpSpPr>
          <a:xfrm>
            <a:off x="755576" y="4293096"/>
            <a:ext cx="2588859" cy="1800200"/>
            <a:chOff x="179512" y="4149080"/>
            <a:chExt cx="3727957" cy="2592288"/>
          </a:xfrm>
        </p:grpSpPr>
        <p:pic>
          <p:nvPicPr>
            <p:cNvPr id="26" name="図 25">
              <a:extLst>
                <a:ext uri="{FF2B5EF4-FFF2-40B4-BE49-F238E27FC236}">
                  <a16:creationId xmlns:a16="http://schemas.microsoft.com/office/drawing/2014/main" id="{7AB70A08-A79F-654E-84D1-9582377213CE}"/>
                </a:ext>
              </a:extLst>
            </p:cNvPr>
            <p:cNvPicPr>
              <a:picLocks noChangeAspect="1"/>
            </p:cNvPicPr>
            <p:nvPr/>
          </p:nvPicPr>
          <p:blipFill>
            <a:blip r:embed="rId7"/>
            <a:stretch>
              <a:fillRect/>
            </a:stretch>
          </p:blipFill>
          <p:spPr>
            <a:xfrm>
              <a:off x="179512" y="4149080"/>
              <a:ext cx="3727957" cy="2592288"/>
            </a:xfrm>
            <a:prstGeom prst="rect">
              <a:avLst/>
            </a:prstGeom>
          </p:spPr>
        </p:pic>
        <p:sp>
          <p:nvSpPr>
            <p:cNvPr id="28" name="円/楕円 27">
              <a:extLst>
                <a:ext uri="{FF2B5EF4-FFF2-40B4-BE49-F238E27FC236}">
                  <a16:creationId xmlns:a16="http://schemas.microsoft.com/office/drawing/2014/main" id="{BC3DE981-0F92-9A40-BD26-3ADD0EB0F26C}"/>
                </a:ext>
              </a:extLst>
            </p:cNvPr>
            <p:cNvSpPr/>
            <p:nvPr/>
          </p:nvSpPr>
          <p:spPr>
            <a:xfrm>
              <a:off x="3419872"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C300073-E3F6-144F-A069-6628B501809F}"/>
                </a:ext>
              </a:extLst>
            </p:cNvPr>
            <p:cNvSpPr/>
            <p:nvPr/>
          </p:nvSpPr>
          <p:spPr>
            <a:xfrm>
              <a:off x="2339752"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9713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2147D4-363B-AD43-BC43-D2C4B7A670AC}"/>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4" name="正方形/長方形 3">
            <a:extLst>
              <a:ext uri="{FF2B5EF4-FFF2-40B4-BE49-F238E27FC236}">
                <a16:creationId xmlns:a16="http://schemas.microsoft.com/office/drawing/2014/main" id="{8C363F58-DCB5-C647-BB44-B4972EB9A213}"/>
              </a:ext>
            </a:extLst>
          </p:cNvPr>
          <p:cNvSpPr/>
          <p:nvPr/>
        </p:nvSpPr>
        <p:spPr>
          <a:xfrm>
            <a:off x="611560" y="1484784"/>
            <a:ext cx="3392275" cy="369332"/>
          </a:xfrm>
          <a:prstGeom prst="rect">
            <a:avLst/>
          </a:prstGeom>
        </p:spPr>
        <p:txBody>
          <a:bodyPr wrap="none">
            <a:spAutoFit/>
          </a:bodyPr>
          <a:lstStyle/>
          <a:p>
            <a:r>
              <a:rPr lang="en" altLang="ja-JP" b="0">
                <a:solidFill>
                  <a:srgbClr val="236EBF"/>
                </a:solidFill>
                <a:effectLst/>
                <a:latin typeface="Menlo" panose="020B0609030804020204" pitchFamily="49" charset="0"/>
              </a:rPr>
              <a:t>u, s, v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linalg.svd(a)</a:t>
            </a:r>
          </a:p>
        </p:txBody>
      </p:sp>
      <p:sp>
        <p:nvSpPr>
          <p:cNvPr id="17" name="正方形/長方形 16">
            <a:extLst>
              <a:ext uri="{FF2B5EF4-FFF2-40B4-BE49-F238E27FC236}">
                <a16:creationId xmlns:a16="http://schemas.microsoft.com/office/drawing/2014/main" id="{6D8DE22F-DE32-AE43-980D-D138AE44BA15}"/>
              </a:ext>
            </a:extLst>
          </p:cNvPr>
          <p:cNvSpPr/>
          <p:nvPr/>
        </p:nvSpPr>
        <p:spPr>
          <a:xfrm>
            <a:off x="4283968" y="1591058"/>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18" name="正方形/長方形 17">
            <a:extLst>
              <a:ext uri="{FF2B5EF4-FFF2-40B4-BE49-F238E27FC236}">
                <a16:creationId xmlns:a16="http://schemas.microsoft.com/office/drawing/2014/main" id="{35F9C125-44C1-1842-A59D-4D7D11A68579}"/>
              </a:ext>
            </a:extLst>
          </p:cNvPr>
          <p:cNvSpPr/>
          <p:nvPr/>
        </p:nvSpPr>
        <p:spPr>
          <a:xfrm>
            <a:off x="5593665" y="1590949"/>
            <a:ext cx="546499" cy="54649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9" name="正方形/長方形 18">
            <a:extLst>
              <a:ext uri="{FF2B5EF4-FFF2-40B4-BE49-F238E27FC236}">
                <a16:creationId xmlns:a16="http://schemas.microsoft.com/office/drawing/2014/main" id="{61ADDC45-1976-674B-8E80-24CB5479B9DB}"/>
              </a:ext>
            </a:extLst>
          </p:cNvPr>
          <p:cNvSpPr/>
          <p:nvPr/>
        </p:nvSpPr>
        <p:spPr>
          <a:xfrm>
            <a:off x="6344982" y="1590949"/>
            <a:ext cx="546499" cy="54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正方形/長方形 19">
            <a:extLst>
              <a:ext uri="{FF2B5EF4-FFF2-40B4-BE49-F238E27FC236}">
                <a16:creationId xmlns:a16="http://schemas.microsoft.com/office/drawing/2014/main" id="{4D579748-3AFC-084E-9417-3527226CAD98}"/>
              </a:ext>
            </a:extLst>
          </p:cNvPr>
          <p:cNvSpPr/>
          <p:nvPr/>
        </p:nvSpPr>
        <p:spPr>
          <a:xfrm>
            <a:off x="7135266" y="1412776"/>
            <a:ext cx="821110" cy="819857"/>
          </a:xfrm>
          <a:prstGeom prst="rect">
            <a:avLst/>
          </a:prstGeom>
          <a:solidFill>
            <a:srgbClr val="EBAC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1" name="テキスト ボックス 20">
            <a:extLst>
              <a:ext uri="{FF2B5EF4-FFF2-40B4-BE49-F238E27FC236}">
                <a16:creationId xmlns:a16="http://schemas.microsoft.com/office/drawing/2014/main" id="{844B200B-B4D0-DB4B-ADFD-4FC615FF3600}"/>
              </a:ext>
            </a:extLst>
          </p:cNvPr>
          <p:cNvSpPr txBox="1"/>
          <p:nvPr/>
        </p:nvSpPr>
        <p:spPr>
          <a:xfrm>
            <a:off x="6084168" y="170547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2" name="テキスト ボックス 21">
            <a:extLst>
              <a:ext uri="{FF2B5EF4-FFF2-40B4-BE49-F238E27FC236}">
                <a16:creationId xmlns:a16="http://schemas.microsoft.com/office/drawing/2014/main" id="{BF47F2A6-CF73-AA4E-A281-141BECAD6F00}"/>
              </a:ext>
            </a:extLst>
          </p:cNvPr>
          <p:cNvSpPr txBox="1"/>
          <p:nvPr/>
        </p:nvSpPr>
        <p:spPr>
          <a:xfrm>
            <a:off x="6894254" y="1705476"/>
            <a:ext cx="202172" cy="307777"/>
          </a:xfrm>
          <a:prstGeom prst="rect">
            <a:avLst/>
          </a:prstGeom>
          <a:noFill/>
        </p:spPr>
        <p:txBody>
          <a:bodyPr wrap="square" rtlCol="0">
            <a:spAutoFit/>
          </a:bodyPr>
          <a:lstStyle/>
          <a:p>
            <a:r>
              <a:rPr kumimoji="1" lang="en-US" altLang="ja-JP" sz="1400" dirty="0"/>
              <a:t>x</a:t>
            </a:r>
            <a:endParaRPr kumimoji="1" lang="ja-JP" altLang="en-US" sz="1400" dirty="0"/>
          </a:p>
        </p:txBody>
      </p:sp>
      <p:sp>
        <p:nvSpPr>
          <p:cNvPr id="23" name="テキスト ボックス 22">
            <a:extLst>
              <a:ext uri="{FF2B5EF4-FFF2-40B4-BE49-F238E27FC236}">
                <a16:creationId xmlns:a16="http://schemas.microsoft.com/office/drawing/2014/main" id="{E9AA1E68-E8F5-E44E-9AE3-8FF2E6786805}"/>
              </a:ext>
            </a:extLst>
          </p:cNvPr>
          <p:cNvSpPr txBox="1"/>
          <p:nvPr/>
        </p:nvSpPr>
        <p:spPr>
          <a:xfrm>
            <a:off x="5280655" y="1698015"/>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E75B322-1CC2-7747-BFE9-F1B5F5C3FA50}"/>
                  </a:ext>
                </a:extLst>
              </p:cNvPr>
              <p:cNvSpPr txBox="1"/>
              <p:nvPr/>
            </p:nvSpPr>
            <p:spPr>
              <a:xfrm>
                <a:off x="4580461" y="1701725"/>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p:sp>
            <p:nvSpPr>
              <p:cNvPr id="24" name="テキスト ボックス 23">
                <a:extLst>
                  <a:ext uri="{FF2B5EF4-FFF2-40B4-BE49-F238E27FC236}">
                    <a16:creationId xmlns:a16="http://schemas.microsoft.com/office/drawing/2014/main" id="{EE75B322-1CC2-7747-BFE9-F1B5F5C3FA50}"/>
                  </a:ext>
                </a:extLst>
              </p:cNvPr>
              <p:cNvSpPr txBox="1">
                <a:spLocks noRot="1" noChangeAspect="1" noMove="1" noResize="1" noEditPoints="1" noAdjustHandles="1" noChangeArrowheads="1" noChangeShapeType="1" noTextEdit="1"/>
              </p:cNvSpPr>
              <p:nvPr/>
            </p:nvSpPr>
            <p:spPr>
              <a:xfrm>
                <a:off x="4580461" y="1701725"/>
                <a:ext cx="212238" cy="276999"/>
              </a:xfrm>
              <a:prstGeom prst="rect">
                <a:avLst/>
              </a:prstGeom>
              <a:blipFill>
                <a:blip r:embed="rId2"/>
                <a:stretch>
                  <a:fillRect l="-17647" r="-17647" b="-43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CD8E16C0-3F48-AC4E-AF94-E8848D229ABD}"/>
                  </a:ext>
                </a:extLst>
              </p:cNvPr>
              <p:cNvSpPr txBox="1"/>
              <p:nvPr/>
            </p:nvSpPr>
            <p:spPr>
              <a:xfrm>
                <a:off x="5726933" y="1701725"/>
                <a:ext cx="227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oMath>
                  </m:oMathPara>
                </a14:m>
                <a:endParaRPr kumimoji="1" lang="ja-JP" altLang="en-US" dirty="0"/>
              </a:p>
            </p:txBody>
          </p:sp>
        </mc:Choice>
        <mc:Fallback>
          <p:sp>
            <p:nvSpPr>
              <p:cNvPr id="25" name="テキスト ボックス 24">
                <a:extLst>
                  <a:ext uri="{FF2B5EF4-FFF2-40B4-BE49-F238E27FC236}">
                    <a16:creationId xmlns:a16="http://schemas.microsoft.com/office/drawing/2014/main" id="{CD8E16C0-3F48-AC4E-AF94-E8848D229ABD}"/>
                  </a:ext>
                </a:extLst>
              </p:cNvPr>
              <p:cNvSpPr txBox="1">
                <a:spLocks noRot="1" noChangeAspect="1" noMove="1" noResize="1" noEditPoints="1" noAdjustHandles="1" noChangeArrowheads="1" noChangeShapeType="1" noTextEdit="1"/>
              </p:cNvSpPr>
              <p:nvPr/>
            </p:nvSpPr>
            <p:spPr>
              <a:xfrm>
                <a:off x="5726933" y="1701725"/>
                <a:ext cx="227306" cy="276999"/>
              </a:xfrm>
              <a:prstGeom prst="rect">
                <a:avLst/>
              </a:prstGeom>
              <a:blipFill>
                <a:blip r:embed="rId3"/>
                <a:stretch>
                  <a:fillRect l="-15789" r="-15789" b="-43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3944AE31-F575-AA49-B883-D714308DAB3F}"/>
                  </a:ext>
                </a:extLst>
              </p:cNvPr>
              <p:cNvSpPr txBox="1"/>
              <p:nvPr/>
            </p:nvSpPr>
            <p:spPr>
              <a:xfrm>
                <a:off x="7420396" y="1642069"/>
                <a:ext cx="328423" cy="284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l-GR"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l-GR" altLang="ja-JP" b="0" i="1" smtClean="0">
                              <a:latin typeface="Cambria Math" panose="02040503050406030204" pitchFamily="18" charset="0"/>
                              <a:ea typeface="Cambria Math" panose="02040503050406030204" pitchFamily="18" charset="0"/>
                            </a:rPr>
                            <m:t>†</m:t>
                          </m:r>
                        </m:sup>
                      </m:sSup>
                    </m:oMath>
                  </m:oMathPara>
                </a14:m>
                <a:endParaRPr kumimoji="1" lang="ja-JP" altLang="en-US" dirty="0"/>
              </a:p>
            </p:txBody>
          </p:sp>
        </mc:Choice>
        <mc:Fallback>
          <p:sp>
            <p:nvSpPr>
              <p:cNvPr id="26" name="テキスト ボックス 25">
                <a:extLst>
                  <a:ext uri="{FF2B5EF4-FFF2-40B4-BE49-F238E27FC236}">
                    <a16:creationId xmlns:a16="http://schemas.microsoft.com/office/drawing/2014/main" id="{3944AE31-F575-AA49-B883-D714308DAB3F}"/>
                  </a:ext>
                </a:extLst>
              </p:cNvPr>
              <p:cNvSpPr txBox="1">
                <a:spLocks noRot="1" noChangeAspect="1" noMove="1" noResize="1" noEditPoints="1" noAdjustHandles="1" noChangeArrowheads="1" noChangeShapeType="1" noTextEdit="1"/>
              </p:cNvSpPr>
              <p:nvPr/>
            </p:nvSpPr>
            <p:spPr>
              <a:xfrm>
                <a:off x="7420396" y="1642069"/>
                <a:ext cx="328423" cy="284117"/>
              </a:xfrm>
              <a:prstGeom prst="rect">
                <a:avLst/>
              </a:prstGeom>
              <a:blipFill>
                <a:blip r:embed="rId4"/>
                <a:stretch>
                  <a:fillRect l="-11111" r="-7407" b="-41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AA94AA34-0DD6-F64B-B425-DBD57BF2E263}"/>
                  </a:ext>
                </a:extLst>
              </p:cNvPr>
              <p:cNvSpPr txBox="1"/>
              <p:nvPr/>
            </p:nvSpPr>
            <p:spPr>
              <a:xfrm>
                <a:off x="6493724" y="1697906"/>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Σ</m:t>
                      </m:r>
                    </m:oMath>
                  </m:oMathPara>
                </a14:m>
                <a:endParaRPr kumimoji="1" lang="ja-JP" altLang="en-US" dirty="0"/>
              </a:p>
            </p:txBody>
          </p:sp>
        </mc:Choice>
        <mc:Fallback>
          <p:sp>
            <p:nvSpPr>
              <p:cNvPr id="27" name="テキスト ボックス 26">
                <a:extLst>
                  <a:ext uri="{FF2B5EF4-FFF2-40B4-BE49-F238E27FC236}">
                    <a16:creationId xmlns:a16="http://schemas.microsoft.com/office/drawing/2014/main" id="{AA94AA34-0DD6-F64B-B425-DBD57BF2E263}"/>
                  </a:ext>
                </a:extLst>
              </p:cNvPr>
              <p:cNvSpPr txBox="1">
                <a:spLocks noRot="1" noChangeAspect="1" noMove="1" noResize="1" noEditPoints="1" noAdjustHandles="1" noChangeArrowheads="1" noChangeShapeType="1" noTextEdit="1"/>
              </p:cNvSpPr>
              <p:nvPr/>
            </p:nvSpPr>
            <p:spPr>
              <a:xfrm>
                <a:off x="6493724" y="1697906"/>
                <a:ext cx="190757" cy="276999"/>
              </a:xfrm>
              <a:prstGeom prst="rect">
                <a:avLst/>
              </a:prstGeom>
              <a:blipFill>
                <a:blip r:embed="rId5"/>
                <a:stretch>
                  <a:fillRect l="-18750" r="-18750"/>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BC9469C9-4FB1-354A-A5F9-32A9B21E99EF}"/>
              </a:ext>
            </a:extLst>
          </p:cNvPr>
          <p:cNvSpPr/>
          <p:nvPr/>
        </p:nvSpPr>
        <p:spPr>
          <a:xfrm>
            <a:off x="467544" y="2564904"/>
            <a:ext cx="2416046" cy="369332"/>
          </a:xfrm>
          <a:prstGeom prst="rect">
            <a:avLst/>
          </a:prstGeom>
        </p:spPr>
        <p:txBody>
          <a:bodyPr wrap="none">
            <a:spAutoFit/>
          </a:bodyPr>
          <a:lstStyle/>
          <a:p>
            <a:r>
              <a:rPr lang="en" altLang="ja-JP" b="0">
                <a:solidFill>
                  <a:srgbClr val="236EBF"/>
                </a:solidFill>
                <a:effectLst/>
                <a:latin typeface="Menlo" panose="020B0609030804020204" pitchFamily="49" charset="0"/>
              </a:rPr>
              <a:t>ur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u[:, :rank]</a:t>
            </a:r>
          </a:p>
        </p:txBody>
      </p:sp>
      <p:grpSp>
        <p:nvGrpSpPr>
          <p:cNvPr id="38" name="グループ化 37">
            <a:extLst>
              <a:ext uri="{FF2B5EF4-FFF2-40B4-BE49-F238E27FC236}">
                <a16:creationId xmlns:a16="http://schemas.microsoft.com/office/drawing/2014/main" id="{4A3EC988-4CD7-184B-ABE7-FAB165DF01D9}"/>
              </a:ext>
            </a:extLst>
          </p:cNvPr>
          <p:cNvGrpSpPr/>
          <p:nvPr/>
        </p:nvGrpSpPr>
        <p:grpSpPr>
          <a:xfrm>
            <a:off x="1259632" y="3501008"/>
            <a:ext cx="743272" cy="743272"/>
            <a:chOff x="4355976" y="2636912"/>
            <a:chExt cx="743272" cy="743272"/>
          </a:xfrm>
        </p:grpSpPr>
        <p:sp>
          <p:nvSpPr>
            <p:cNvPr id="30" name="正方形/長方形 29">
              <a:extLst>
                <a:ext uri="{FF2B5EF4-FFF2-40B4-BE49-F238E27FC236}">
                  <a16:creationId xmlns:a16="http://schemas.microsoft.com/office/drawing/2014/main" id="{EE4A1389-4589-F744-8291-CE3E757E4FEE}"/>
                </a:ext>
              </a:extLst>
            </p:cNvPr>
            <p:cNvSpPr/>
            <p:nvPr/>
          </p:nvSpPr>
          <p:spPr>
            <a:xfrm>
              <a:off x="4355976" y="2636912"/>
              <a:ext cx="743272" cy="743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1" name="正方形/長方形 30">
              <a:extLst>
                <a:ext uri="{FF2B5EF4-FFF2-40B4-BE49-F238E27FC236}">
                  <a16:creationId xmlns:a16="http://schemas.microsoft.com/office/drawing/2014/main" id="{CB3F5226-DCC2-E641-A2DB-B97A5390EBD1}"/>
                </a:ext>
              </a:extLst>
            </p:cNvPr>
            <p:cNvSpPr/>
            <p:nvPr/>
          </p:nvSpPr>
          <p:spPr>
            <a:xfrm>
              <a:off x="4355976" y="2636912"/>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662FAE16-6CC8-9341-85B2-D011F0835BCC}"/>
                    </a:ext>
                  </a:extLst>
                </p:cNvPr>
                <p:cNvSpPr txBox="1"/>
                <p:nvPr/>
              </p:nvSpPr>
              <p:spPr>
                <a:xfrm>
                  <a:off x="4644008" y="2852936"/>
                  <a:ext cx="227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oMath>
                    </m:oMathPara>
                  </a14:m>
                  <a:endParaRPr kumimoji="1" lang="ja-JP" altLang="en-US" dirty="0"/>
                </a:p>
              </p:txBody>
            </p:sp>
          </mc:Choice>
          <mc:Fallback>
            <p:sp>
              <p:nvSpPr>
                <p:cNvPr id="32" name="テキスト ボックス 31">
                  <a:extLst>
                    <a:ext uri="{FF2B5EF4-FFF2-40B4-BE49-F238E27FC236}">
                      <a16:creationId xmlns:a16="http://schemas.microsoft.com/office/drawing/2014/main" id="{662FAE16-6CC8-9341-85B2-D011F0835BCC}"/>
                    </a:ext>
                  </a:extLst>
                </p:cNvPr>
                <p:cNvSpPr txBox="1">
                  <a:spLocks noRot="1" noChangeAspect="1" noMove="1" noResize="1" noEditPoints="1" noAdjustHandles="1" noChangeArrowheads="1" noChangeShapeType="1" noTextEdit="1"/>
                </p:cNvSpPr>
                <p:nvPr/>
              </p:nvSpPr>
              <p:spPr>
                <a:xfrm>
                  <a:off x="4644008" y="2852936"/>
                  <a:ext cx="227306" cy="276999"/>
                </a:xfrm>
                <a:prstGeom prst="rect">
                  <a:avLst/>
                </a:prstGeom>
                <a:blipFill>
                  <a:blip r:embed="rId6"/>
                  <a:stretch>
                    <a:fillRect l="-15789" r="-15789" b="-4545"/>
                  </a:stretch>
                </a:blipFill>
              </p:spPr>
              <p:txBody>
                <a:bodyPr/>
                <a:lstStyle/>
                <a:p>
                  <a:r>
                    <a:rPr lang="ja-JP" altLang="en-US">
                      <a:noFill/>
                    </a:rPr>
                    <a:t> </a:t>
                  </a:r>
                </a:p>
              </p:txBody>
            </p:sp>
          </mc:Fallback>
        </mc:AlternateContent>
      </p:grpSp>
      <p:grpSp>
        <p:nvGrpSpPr>
          <p:cNvPr id="39" name="グループ化 38">
            <a:extLst>
              <a:ext uri="{FF2B5EF4-FFF2-40B4-BE49-F238E27FC236}">
                <a16:creationId xmlns:a16="http://schemas.microsoft.com/office/drawing/2014/main" id="{62BBBA35-72AE-DE4A-B78A-F4AFA689D434}"/>
              </a:ext>
            </a:extLst>
          </p:cNvPr>
          <p:cNvGrpSpPr/>
          <p:nvPr/>
        </p:nvGrpSpPr>
        <p:grpSpPr>
          <a:xfrm>
            <a:off x="7092280" y="3356992"/>
            <a:ext cx="1116759" cy="1115056"/>
            <a:chOff x="4211960" y="3068960"/>
            <a:chExt cx="1116759" cy="1115056"/>
          </a:xfrm>
        </p:grpSpPr>
        <p:sp>
          <p:nvSpPr>
            <p:cNvPr id="33" name="正方形/長方形 32">
              <a:extLst>
                <a:ext uri="{FF2B5EF4-FFF2-40B4-BE49-F238E27FC236}">
                  <a16:creationId xmlns:a16="http://schemas.microsoft.com/office/drawing/2014/main" id="{6B5E03E8-70A9-654D-9385-BBBA1058E8A5}"/>
                </a:ext>
              </a:extLst>
            </p:cNvPr>
            <p:cNvSpPr/>
            <p:nvPr/>
          </p:nvSpPr>
          <p:spPr>
            <a:xfrm>
              <a:off x="4211960" y="3068960"/>
              <a:ext cx="1116759" cy="1115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4" name="正方形/長方形 33">
              <a:extLst>
                <a:ext uri="{FF2B5EF4-FFF2-40B4-BE49-F238E27FC236}">
                  <a16:creationId xmlns:a16="http://schemas.microsoft.com/office/drawing/2014/main" id="{5B76BD7D-3407-074D-B088-3EDFF5069E97}"/>
                </a:ext>
              </a:extLst>
            </p:cNvPr>
            <p:cNvSpPr/>
            <p:nvPr/>
          </p:nvSpPr>
          <p:spPr>
            <a:xfrm>
              <a:off x="4211960" y="3068960"/>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E61B4378-972F-6342-A3D7-BDCADC18F850}"/>
                    </a:ext>
                  </a:extLst>
                </p:cNvPr>
                <p:cNvSpPr txBox="1"/>
                <p:nvPr/>
              </p:nvSpPr>
              <p:spPr>
                <a:xfrm>
                  <a:off x="4572000" y="3501008"/>
                  <a:ext cx="328423" cy="284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l-GR"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l-GR" altLang="ja-JP" b="0" i="1" smtClean="0">
                                <a:latin typeface="Cambria Math" panose="02040503050406030204" pitchFamily="18" charset="0"/>
                                <a:ea typeface="Cambria Math" panose="02040503050406030204" pitchFamily="18" charset="0"/>
                              </a:rPr>
                              <m:t>†</m:t>
                            </m:r>
                          </m:sup>
                        </m:sSup>
                      </m:oMath>
                    </m:oMathPara>
                  </a14:m>
                  <a:endParaRPr kumimoji="1" lang="ja-JP" altLang="en-US" dirty="0"/>
                </a:p>
              </p:txBody>
            </p:sp>
          </mc:Choice>
          <mc:Fallback>
            <p:sp>
              <p:nvSpPr>
                <p:cNvPr id="36" name="テキスト ボックス 35">
                  <a:extLst>
                    <a:ext uri="{FF2B5EF4-FFF2-40B4-BE49-F238E27FC236}">
                      <a16:creationId xmlns:a16="http://schemas.microsoft.com/office/drawing/2014/main" id="{E61B4378-972F-6342-A3D7-BDCADC18F850}"/>
                    </a:ext>
                  </a:extLst>
                </p:cNvPr>
                <p:cNvSpPr txBox="1">
                  <a:spLocks noRot="1" noChangeAspect="1" noMove="1" noResize="1" noEditPoints="1" noAdjustHandles="1" noChangeArrowheads="1" noChangeShapeType="1" noTextEdit="1"/>
                </p:cNvSpPr>
                <p:nvPr/>
              </p:nvSpPr>
              <p:spPr>
                <a:xfrm>
                  <a:off x="4572000" y="3501008"/>
                  <a:ext cx="328423" cy="284117"/>
                </a:xfrm>
                <a:prstGeom prst="rect">
                  <a:avLst/>
                </a:prstGeom>
                <a:blipFill>
                  <a:blip r:embed="rId7"/>
                  <a:stretch>
                    <a:fillRect l="-11111" r="-3704" b="-4167"/>
                  </a:stretch>
                </a:blipFill>
              </p:spPr>
              <p:txBody>
                <a:bodyPr/>
                <a:lstStyle/>
                <a:p>
                  <a:r>
                    <a:rPr lang="ja-JP" altLang="en-US">
                      <a:noFill/>
                    </a:rPr>
                    <a:t> </a:t>
                  </a:r>
                </a:p>
              </p:txBody>
            </p:sp>
          </mc:Fallback>
        </mc:AlternateContent>
      </p:grpSp>
      <p:sp>
        <p:nvSpPr>
          <p:cNvPr id="37" name="正方形/長方形 36">
            <a:extLst>
              <a:ext uri="{FF2B5EF4-FFF2-40B4-BE49-F238E27FC236}">
                <a16:creationId xmlns:a16="http://schemas.microsoft.com/office/drawing/2014/main" id="{871812F3-DD5B-844E-BB04-9B6E64313B1B}"/>
              </a:ext>
            </a:extLst>
          </p:cNvPr>
          <p:cNvSpPr/>
          <p:nvPr/>
        </p:nvSpPr>
        <p:spPr>
          <a:xfrm>
            <a:off x="6444208" y="2564904"/>
            <a:ext cx="2416046" cy="369332"/>
          </a:xfrm>
          <a:prstGeom prst="rect">
            <a:avLst/>
          </a:prstGeom>
        </p:spPr>
        <p:txBody>
          <a:bodyPr wrap="none">
            <a:spAutoFit/>
          </a:bodyPr>
          <a:lstStyle/>
          <a:p>
            <a:r>
              <a:rPr lang="en" altLang="ja-JP" b="0">
                <a:solidFill>
                  <a:srgbClr val="236EBF"/>
                </a:solidFill>
                <a:effectLst/>
                <a:latin typeface="Menlo" panose="020B0609030804020204" pitchFamily="49" charset="0"/>
              </a:rPr>
              <a:t>vr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v[:rank, :]</a:t>
            </a:r>
          </a:p>
        </p:txBody>
      </p:sp>
      <p:sp>
        <p:nvSpPr>
          <p:cNvPr id="40" name="正方形/長方形 39">
            <a:extLst>
              <a:ext uri="{FF2B5EF4-FFF2-40B4-BE49-F238E27FC236}">
                <a16:creationId xmlns:a16="http://schemas.microsoft.com/office/drawing/2014/main" id="{FD290205-28BC-1B49-8530-DC250FDACB0A}"/>
              </a:ext>
            </a:extLst>
          </p:cNvPr>
          <p:cNvSpPr/>
          <p:nvPr/>
        </p:nvSpPr>
        <p:spPr>
          <a:xfrm>
            <a:off x="3059832" y="2564904"/>
            <a:ext cx="3168352" cy="830997"/>
          </a:xfrm>
          <a:prstGeom prst="rect">
            <a:avLst/>
          </a:prstGeom>
        </p:spPr>
        <p:txBody>
          <a:bodyPr wrap="square">
            <a:spAutoFit/>
          </a:bodyPr>
          <a:lstStyle/>
          <a:p>
            <a:r>
              <a:rPr lang="en" altLang="ja-JP" sz="1600" b="0">
                <a:solidFill>
                  <a:srgbClr val="236EBF"/>
                </a:solidFill>
                <a:effectLst/>
                <a:latin typeface="Menlo" panose="020B0609030804020204" pitchFamily="49" charset="0"/>
              </a:rPr>
              <a:t>sr </a:t>
            </a:r>
            <a:r>
              <a:rPr lang="en" altLang="ja-JP" sz="1600" b="0">
                <a:solidFill>
                  <a:srgbClr val="7B30D0"/>
                </a:solidFill>
                <a:effectLst/>
                <a:latin typeface="Menlo" panose="020B0609030804020204" pitchFamily="49" charset="0"/>
              </a:rPr>
              <a:t>=</a:t>
            </a:r>
            <a:r>
              <a:rPr lang="en" altLang="ja-JP" sz="1600" b="0">
                <a:solidFill>
                  <a:srgbClr val="236EBF"/>
                </a:solidFill>
                <a:effectLst/>
                <a:latin typeface="Menlo" panose="020B0609030804020204" pitchFamily="49" charset="0"/>
              </a:rPr>
              <a:t> np.matrix(</a:t>
            </a:r>
          </a:p>
          <a:p>
            <a:r>
              <a:rPr lang="en" altLang="ja-JP" sz="1600" b="0">
                <a:solidFill>
                  <a:srgbClr val="236EBF"/>
                </a:solidFill>
                <a:effectLst/>
                <a:latin typeface="Menlo" panose="020B0609030804020204" pitchFamily="49" charset="0"/>
              </a:rPr>
              <a:t>linalg.diagsvd(</a:t>
            </a:r>
          </a:p>
          <a:p>
            <a:r>
              <a:rPr lang="en" altLang="ja-JP" sz="1600" b="0">
                <a:solidFill>
                  <a:srgbClr val="236EBF"/>
                </a:solidFill>
                <a:effectLst/>
                <a:latin typeface="Menlo" panose="020B0609030804020204" pitchFamily="49" charset="0"/>
              </a:rPr>
              <a:t>s[:rank], rank, rank))</a:t>
            </a:r>
          </a:p>
        </p:txBody>
      </p:sp>
      <p:grpSp>
        <p:nvGrpSpPr>
          <p:cNvPr id="47" name="グループ化 46">
            <a:extLst>
              <a:ext uri="{FF2B5EF4-FFF2-40B4-BE49-F238E27FC236}">
                <a16:creationId xmlns:a16="http://schemas.microsoft.com/office/drawing/2014/main" id="{3CF9146C-936B-BF45-A121-33DD2A54C6A6}"/>
              </a:ext>
            </a:extLst>
          </p:cNvPr>
          <p:cNvGrpSpPr/>
          <p:nvPr/>
        </p:nvGrpSpPr>
        <p:grpSpPr>
          <a:xfrm>
            <a:off x="3923928" y="3501008"/>
            <a:ext cx="864096" cy="864096"/>
            <a:chOff x="3923928" y="3933056"/>
            <a:chExt cx="864096" cy="864096"/>
          </a:xfrm>
        </p:grpSpPr>
        <p:sp>
          <p:nvSpPr>
            <p:cNvPr id="41" name="正方形/長方形 40">
              <a:extLst>
                <a:ext uri="{FF2B5EF4-FFF2-40B4-BE49-F238E27FC236}">
                  <a16:creationId xmlns:a16="http://schemas.microsoft.com/office/drawing/2014/main" id="{330B24BD-1AA3-FA45-A330-94D048DD93B5}"/>
                </a:ext>
              </a:extLst>
            </p:cNvPr>
            <p:cNvSpPr/>
            <p:nvPr/>
          </p:nvSpPr>
          <p:spPr>
            <a:xfrm>
              <a:off x="3923929" y="3933057"/>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正方形/長方形 43">
              <a:extLst>
                <a:ext uri="{FF2B5EF4-FFF2-40B4-BE49-F238E27FC236}">
                  <a16:creationId xmlns:a16="http://schemas.microsoft.com/office/drawing/2014/main" id="{3BE7E10E-362E-B44C-849A-E68E419EB6AD}"/>
                </a:ext>
              </a:extLst>
            </p:cNvPr>
            <p:cNvSpPr/>
            <p:nvPr/>
          </p:nvSpPr>
          <p:spPr>
            <a:xfrm>
              <a:off x="3923928" y="3933056"/>
              <a:ext cx="86409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5" name="正方形/長方形 44">
              <a:extLst>
                <a:ext uri="{FF2B5EF4-FFF2-40B4-BE49-F238E27FC236}">
                  <a16:creationId xmlns:a16="http://schemas.microsoft.com/office/drawing/2014/main" id="{4E5550B5-D7D0-D24C-A0C8-3AA5C58EE4C9}"/>
                </a:ext>
              </a:extLst>
            </p:cNvPr>
            <p:cNvSpPr/>
            <p:nvPr/>
          </p:nvSpPr>
          <p:spPr>
            <a:xfrm>
              <a:off x="4076329" y="4085457"/>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E8634530-0D1B-9B4A-88E5-59659A84DC6A}"/>
                    </a:ext>
                  </a:extLst>
                </p:cNvPr>
                <p:cNvSpPr txBox="1"/>
                <p:nvPr/>
              </p:nvSpPr>
              <p:spPr>
                <a:xfrm>
                  <a:off x="4211960" y="4221088"/>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Σ</m:t>
                        </m:r>
                      </m:oMath>
                    </m:oMathPara>
                  </a14:m>
                  <a:endParaRPr kumimoji="1" lang="ja-JP" altLang="en-US" dirty="0"/>
                </a:p>
              </p:txBody>
            </p:sp>
          </mc:Choice>
          <mc:Fallback>
            <p:sp>
              <p:nvSpPr>
                <p:cNvPr id="46" name="テキスト ボックス 45">
                  <a:extLst>
                    <a:ext uri="{FF2B5EF4-FFF2-40B4-BE49-F238E27FC236}">
                      <a16:creationId xmlns:a16="http://schemas.microsoft.com/office/drawing/2014/main" id="{E8634530-0D1B-9B4A-88E5-59659A84DC6A}"/>
                    </a:ext>
                  </a:extLst>
                </p:cNvPr>
                <p:cNvSpPr txBox="1">
                  <a:spLocks noRot="1" noChangeAspect="1" noMove="1" noResize="1" noEditPoints="1" noAdjustHandles="1" noChangeArrowheads="1" noChangeShapeType="1" noTextEdit="1"/>
                </p:cNvSpPr>
                <p:nvPr/>
              </p:nvSpPr>
              <p:spPr>
                <a:xfrm>
                  <a:off x="4211960" y="4221088"/>
                  <a:ext cx="190757" cy="276999"/>
                </a:xfrm>
                <a:prstGeom prst="rect">
                  <a:avLst/>
                </a:prstGeom>
                <a:blipFill>
                  <a:blip r:embed="rId8"/>
                  <a:stretch>
                    <a:fillRect l="-25000" r="-18750" b="-4348"/>
                  </a:stretch>
                </a:blipFill>
              </p:spPr>
              <p:txBody>
                <a:bodyPr/>
                <a:lstStyle/>
                <a:p>
                  <a:r>
                    <a:rPr lang="ja-JP" altLang="en-US">
                      <a:noFill/>
                    </a:rPr>
                    <a:t> </a:t>
                  </a:r>
                </a:p>
              </p:txBody>
            </p:sp>
          </mc:Fallback>
        </mc:AlternateContent>
      </p:grpSp>
      <p:sp>
        <p:nvSpPr>
          <p:cNvPr id="51" name="正方形/長方形 50">
            <a:extLst>
              <a:ext uri="{FF2B5EF4-FFF2-40B4-BE49-F238E27FC236}">
                <a16:creationId xmlns:a16="http://schemas.microsoft.com/office/drawing/2014/main" id="{65C726A3-A379-704C-A8F3-75F8EC1DDD58}"/>
              </a:ext>
            </a:extLst>
          </p:cNvPr>
          <p:cNvSpPr/>
          <p:nvPr/>
        </p:nvSpPr>
        <p:spPr>
          <a:xfrm>
            <a:off x="2123728" y="5661248"/>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7" name="テキスト ボックス 56">
            <a:extLst>
              <a:ext uri="{FF2B5EF4-FFF2-40B4-BE49-F238E27FC236}">
                <a16:creationId xmlns:a16="http://schemas.microsoft.com/office/drawing/2014/main" id="{900022C1-B6E1-7846-93F9-0FCAF6D97240}"/>
              </a:ext>
            </a:extLst>
          </p:cNvPr>
          <p:cNvSpPr txBox="1"/>
          <p:nvPr/>
        </p:nvSpPr>
        <p:spPr>
          <a:xfrm>
            <a:off x="3120415" y="5768205"/>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1617A6CD-7D64-854C-BD3E-13F3EA819B57}"/>
                  </a:ext>
                </a:extLst>
              </p:cNvPr>
              <p:cNvSpPr txBox="1"/>
              <p:nvPr/>
            </p:nvSpPr>
            <p:spPr>
              <a:xfrm>
                <a:off x="2420221" y="5771915"/>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p:sp>
            <p:nvSpPr>
              <p:cNvPr id="58" name="テキスト ボックス 57">
                <a:extLst>
                  <a:ext uri="{FF2B5EF4-FFF2-40B4-BE49-F238E27FC236}">
                    <a16:creationId xmlns:a16="http://schemas.microsoft.com/office/drawing/2014/main" id="{1617A6CD-7D64-854C-BD3E-13F3EA819B57}"/>
                  </a:ext>
                </a:extLst>
              </p:cNvPr>
              <p:cNvSpPr txBox="1">
                <a:spLocks noRot="1" noChangeAspect="1" noMove="1" noResize="1" noEditPoints="1" noAdjustHandles="1" noChangeArrowheads="1" noChangeShapeType="1" noTextEdit="1"/>
              </p:cNvSpPr>
              <p:nvPr/>
            </p:nvSpPr>
            <p:spPr>
              <a:xfrm>
                <a:off x="2420221" y="5771915"/>
                <a:ext cx="212238" cy="282706"/>
              </a:xfrm>
              <a:prstGeom prst="rect">
                <a:avLst/>
              </a:prstGeom>
              <a:blipFill>
                <a:blip r:embed="rId9"/>
                <a:stretch>
                  <a:fillRect l="-23529" t="-8333" r="-17647" b="-4167"/>
                </a:stretch>
              </a:blipFill>
            </p:spPr>
            <p:txBody>
              <a:bodyPr/>
              <a:lstStyle/>
              <a:p>
                <a:r>
                  <a:rPr lang="ja-JP" altLang="en-US">
                    <a:noFill/>
                  </a:rPr>
                  <a:t> </a:t>
                </a:r>
              </a:p>
            </p:txBody>
          </p:sp>
        </mc:Fallback>
      </mc:AlternateContent>
      <p:sp>
        <p:nvSpPr>
          <p:cNvPr id="62" name="正方形/長方形 61">
            <a:extLst>
              <a:ext uri="{FF2B5EF4-FFF2-40B4-BE49-F238E27FC236}">
                <a16:creationId xmlns:a16="http://schemas.microsoft.com/office/drawing/2014/main" id="{B3DF9D0A-4A97-3548-892B-C02CA1BB42E7}"/>
              </a:ext>
            </a:extLst>
          </p:cNvPr>
          <p:cNvSpPr/>
          <p:nvPr/>
        </p:nvSpPr>
        <p:spPr>
          <a:xfrm>
            <a:off x="3563888" y="5589240"/>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3" name="正方形/長方形 62">
            <a:extLst>
              <a:ext uri="{FF2B5EF4-FFF2-40B4-BE49-F238E27FC236}">
                <a16:creationId xmlns:a16="http://schemas.microsoft.com/office/drawing/2014/main" id="{8A9A1E83-3CAB-BD4A-80C1-E66918F7D307}"/>
              </a:ext>
            </a:extLst>
          </p:cNvPr>
          <p:cNvSpPr/>
          <p:nvPr/>
        </p:nvSpPr>
        <p:spPr>
          <a:xfrm>
            <a:off x="4283968" y="5805264"/>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4" name="正方形/長方形 63">
            <a:extLst>
              <a:ext uri="{FF2B5EF4-FFF2-40B4-BE49-F238E27FC236}">
                <a16:creationId xmlns:a16="http://schemas.microsoft.com/office/drawing/2014/main" id="{0313975F-32B8-6145-AD05-A4061F109AE8}"/>
              </a:ext>
            </a:extLst>
          </p:cNvPr>
          <p:cNvSpPr/>
          <p:nvPr/>
        </p:nvSpPr>
        <p:spPr>
          <a:xfrm>
            <a:off x="4436368" y="5957664"/>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5" name="正方形/長方形 64">
            <a:extLst>
              <a:ext uri="{FF2B5EF4-FFF2-40B4-BE49-F238E27FC236}">
                <a16:creationId xmlns:a16="http://schemas.microsoft.com/office/drawing/2014/main" id="{A22B5AF0-87B7-3843-A715-229384E56A02}"/>
              </a:ext>
            </a:extLst>
          </p:cNvPr>
          <p:cNvSpPr/>
          <p:nvPr/>
        </p:nvSpPr>
        <p:spPr>
          <a:xfrm>
            <a:off x="5076056" y="5877272"/>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6" name="テキスト ボックス 65">
            <a:extLst>
              <a:ext uri="{FF2B5EF4-FFF2-40B4-BE49-F238E27FC236}">
                <a16:creationId xmlns:a16="http://schemas.microsoft.com/office/drawing/2014/main" id="{AD604B49-E840-B545-A6D3-DE3DA95D0549}"/>
              </a:ext>
            </a:extLst>
          </p:cNvPr>
          <p:cNvSpPr txBox="1"/>
          <p:nvPr/>
        </p:nvSpPr>
        <p:spPr>
          <a:xfrm>
            <a:off x="3851920" y="58052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67" name="テキスト ボックス 66">
            <a:extLst>
              <a:ext uri="{FF2B5EF4-FFF2-40B4-BE49-F238E27FC236}">
                <a16:creationId xmlns:a16="http://schemas.microsoft.com/office/drawing/2014/main" id="{62794FA8-421D-6748-8A5E-20C044287AE4}"/>
              </a:ext>
            </a:extLst>
          </p:cNvPr>
          <p:cNvSpPr txBox="1"/>
          <p:nvPr/>
        </p:nvSpPr>
        <p:spPr>
          <a:xfrm>
            <a:off x="4716016" y="58052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69" name="正方形/長方形 68">
            <a:extLst>
              <a:ext uri="{FF2B5EF4-FFF2-40B4-BE49-F238E27FC236}">
                <a16:creationId xmlns:a16="http://schemas.microsoft.com/office/drawing/2014/main" id="{F18D504D-F2CA-364E-8127-D58B2A7CA653}"/>
              </a:ext>
            </a:extLst>
          </p:cNvPr>
          <p:cNvSpPr/>
          <p:nvPr/>
        </p:nvSpPr>
        <p:spPr>
          <a:xfrm>
            <a:off x="539552" y="5157192"/>
            <a:ext cx="3531736" cy="369332"/>
          </a:xfrm>
          <a:prstGeom prst="rect">
            <a:avLst/>
          </a:prstGeom>
        </p:spPr>
        <p:txBody>
          <a:bodyPr wrap="none">
            <a:spAutoFit/>
          </a:bodyPr>
          <a:lstStyle/>
          <a:p>
            <a:r>
              <a:rPr lang="en" altLang="ja-JP" b="0">
                <a:solidFill>
                  <a:srgbClr val="236EBF"/>
                </a:solidFill>
                <a:effectLst/>
                <a:latin typeface="Menlo" panose="020B0609030804020204" pitchFamily="49" charset="0"/>
              </a:rPr>
              <a:t>b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np.asarray(ur</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sr</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vr)</a:t>
            </a:r>
          </a:p>
        </p:txBody>
      </p:sp>
      <p:sp>
        <p:nvSpPr>
          <p:cNvPr id="70" name="テキスト ボックス 69">
            <a:extLst>
              <a:ext uri="{FF2B5EF4-FFF2-40B4-BE49-F238E27FC236}">
                <a16:creationId xmlns:a16="http://schemas.microsoft.com/office/drawing/2014/main" id="{B21DCA2F-B7CA-284D-A12A-EE636D21FA6D}"/>
              </a:ext>
            </a:extLst>
          </p:cNvPr>
          <p:cNvSpPr txBox="1"/>
          <p:nvPr/>
        </p:nvSpPr>
        <p:spPr>
          <a:xfrm>
            <a:off x="395536" y="1196752"/>
            <a:ext cx="1338828" cy="369332"/>
          </a:xfrm>
          <a:prstGeom prst="rect">
            <a:avLst/>
          </a:prstGeom>
          <a:noFill/>
        </p:spPr>
        <p:txBody>
          <a:bodyPr wrap="none" rtlCol="0">
            <a:spAutoFit/>
          </a:bodyPr>
          <a:lstStyle/>
          <a:p>
            <a:r>
              <a:rPr kumimoji="1" lang="ja-JP" altLang="en-US"/>
              <a:t>特異値分解</a:t>
            </a:r>
          </a:p>
        </p:txBody>
      </p:sp>
      <p:sp>
        <p:nvSpPr>
          <p:cNvPr id="71" name="テキスト ボックス 70">
            <a:extLst>
              <a:ext uri="{FF2B5EF4-FFF2-40B4-BE49-F238E27FC236}">
                <a16:creationId xmlns:a16="http://schemas.microsoft.com/office/drawing/2014/main" id="{B1883E00-D63D-E54D-B43F-1562AE1DA2A8}"/>
              </a:ext>
            </a:extLst>
          </p:cNvPr>
          <p:cNvSpPr txBox="1"/>
          <p:nvPr/>
        </p:nvSpPr>
        <p:spPr>
          <a:xfrm>
            <a:off x="395536" y="2276872"/>
            <a:ext cx="2262158" cy="369332"/>
          </a:xfrm>
          <a:prstGeom prst="rect">
            <a:avLst/>
          </a:prstGeom>
          <a:noFill/>
        </p:spPr>
        <p:txBody>
          <a:bodyPr wrap="none" rtlCol="0">
            <a:spAutoFit/>
          </a:bodyPr>
          <a:lstStyle/>
          <a:p>
            <a:r>
              <a:rPr kumimoji="1" lang="ja-JP" altLang="en-US"/>
              <a:t>一部分だけ取り出す</a:t>
            </a:r>
          </a:p>
        </p:txBody>
      </p:sp>
      <p:sp>
        <p:nvSpPr>
          <p:cNvPr id="72" name="テキスト ボックス 71">
            <a:extLst>
              <a:ext uri="{FF2B5EF4-FFF2-40B4-BE49-F238E27FC236}">
                <a16:creationId xmlns:a16="http://schemas.microsoft.com/office/drawing/2014/main" id="{3EF16077-4417-C04B-B370-0BA40EB74B28}"/>
              </a:ext>
            </a:extLst>
          </p:cNvPr>
          <p:cNvSpPr txBox="1"/>
          <p:nvPr/>
        </p:nvSpPr>
        <p:spPr>
          <a:xfrm>
            <a:off x="395536" y="4797152"/>
            <a:ext cx="3105337" cy="369332"/>
          </a:xfrm>
          <a:prstGeom prst="rect">
            <a:avLst/>
          </a:prstGeom>
          <a:noFill/>
        </p:spPr>
        <p:txBody>
          <a:bodyPr wrap="none" rtlCol="0">
            <a:spAutoFit/>
          </a:bodyPr>
          <a:lstStyle/>
          <a:p>
            <a:r>
              <a:rPr kumimoji="1" lang="ja-JP" altLang="en-US"/>
              <a:t>行列の再構成</a:t>
            </a:r>
            <a:r>
              <a:rPr kumimoji="1" lang="en-US" altLang="ja-JP"/>
              <a:t>(</a:t>
            </a:r>
            <a:r>
              <a:rPr kumimoji="1" lang="ja-JP" altLang="en-US"/>
              <a:t>低ランク近似</a:t>
            </a:r>
            <a:r>
              <a:rPr kumimoji="1" lang="en-US" altLang="ja-JP"/>
              <a:t>)</a:t>
            </a:r>
            <a:endParaRPr kumimoji="1" lang="ja-JP" altLang="en-US"/>
          </a:p>
        </p:txBody>
      </p:sp>
    </p:spTree>
    <p:extLst>
      <p:ext uri="{BB962C8B-B14F-4D97-AF65-F5344CB8AC3E}">
        <p14:creationId xmlns:p14="http://schemas.microsoft.com/office/powerpoint/2010/main" val="2678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A81330-03CA-9D42-A1E5-8E06A201412E}"/>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3" name="テキスト ボックス 2">
            <a:extLst>
              <a:ext uri="{FF2B5EF4-FFF2-40B4-BE49-F238E27FC236}">
                <a16:creationId xmlns:a16="http://schemas.microsoft.com/office/drawing/2014/main" id="{DD5FB442-536D-3947-A899-5017C0F236E4}"/>
              </a:ext>
            </a:extLst>
          </p:cNvPr>
          <p:cNvSpPr txBox="1"/>
          <p:nvPr/>
        </p:nvSpPr>
        <p:spPr>
          <a:xfrm>
            <a:off x="539552" y="1124744"/>
            <a:ext cx="3024336" cy="461665"/>
          </a:xfrm>
          <a:prstGeom prst="rect">
            <a:avLst/>
          </a:prstGeom>
          <a:noFill/>
        </p:spPr>
        <p:txBody>
          <a:bodyPr wrap="square" rtlCol="0">
            <a:spAutoFit/>
          </a:bodyPr>
          <a:lstStyle/>
          <a:p>
            <a:r>
              <a:rPr kumimoji="1" lang="ja-JP" altLang="en-US" sz="2400"/>
              <a:t>フロベニウスノルム</a:t>
            </a:r>
            <a:endParaRPr kumimoji="1" lang="ja-JP" altLang="en-US" sz="2000"/>
          </a:p>
        </p:txBody>
      </p:sp>
      <p:pic>
        <p:nvPicPr>
          <p:cNvPr id="4" name="図 3">
            <a:extLst>
              <a:ext uri="{FF2B5EF4-FFF2-40B4-BE49-F238E27FC236}">
                <a16:creationId xmlns:a16="http://schemas.microsoft.com/office/drawing/2014/main" id="{9A024176-6489-2344-9CB9-A797F4F5821A}"/>
              </a:ext>
            </a:extLst>
          </p:cNvPr>
          <p:cNvPicPr>
            <a:picLocks noChangeAspect="1"/>
          </p:cNvPicPr>
          <p:nvPr/>
        </p:nvPicPr>
        <p:blipFill>
          <a:blip r:embed="rId2"/>
          <a:stretch>
            <a:fillRect/>
          </a:stretch>
        </p:blipFill>
        <p:spPr>
          <a:xfrm>
            <a:off x="683568" y="1772816"/>
            <a:ext cx="3096344" cy="1054906"/>
          </a:xfrm>
          <a:prstGeom prst="rect">
            <a:avLst/>
          </a:prstGeom>
        </p:spPr>
      </p:pic>
      <p:sp>
        <p:nvSpPr>
          <p:cNvPr id="5" name="テキスト ボックス 4">
            <a:extLst>
              <a:ext uri="{FF2B5EF4-FFF2-40B4-BE49-F238E27FC236}">
                <a16:creationId xmlns:a16="http://schemas.microsoft.com/office/drawing/2014/main" id="{4A0AD737-4A7D-4543-9521-302099217F1A}"/>
              </a:ext>
            </a:extLst>
          </p:cNvPr>
          <p:cNvSpPr txBox="1"/>
          <p:nvPr/>
        </p:nvSpPr>
        <p:spPr>
          <a:xfrm>
            <a:off x="4644008" y="2132856"/>
            <a:ext cx="4339650" cy="369332"/>
          </a:xfrm>
          <a:prstGeom prst="rect">
            <a:avLst/>
          </a:prstGeom>
          <a:noFill/>
        </p:spPr>
        <p:txBody>
          <a:bodyPr wrap="none" rtlCol="0">
            <a:spAutoFit/>
          </a:bodyPr>
          <a:lstStyle/>
          <a:p>
            <a:r>
              <a:rPr kumimoji="1" lang="ja-JP" altLang="en-US"/>
              <a:t>ベクトルの長さを行列に一般化したもの</a:t>
            </a:r>
          </a:p>
        </p:txBody>
      </p:sp>
      <p:sp>
        <p:nvSpPr>
          <p:cNvPr id="6" name="正方形/長方形 5">
            <a:extLst>
              <a:ext uri="{FF2B5EF4-FFF2-40B4-BE49-F238E27FC236}">
                <a16:creationId xmlns:a16="http://schemas.microsoft.com/office/drawing/2014/main" id="{D5EB756F-C131-8848-A4C8-CF40CA69275D}"/>
              </a:ext>
            </a:extLst>
          </p:cNvPr>
          <p:cNvSpPr/>
          <p:nvPr/>
        </p:nvSpPr>
        <p:spPr>
          <a:xfrm>
            <a:off x="4211960" y="3789040"/>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7" name="テキスト ボックス 6">
            <a:extLst>
              <a:ext uri="{FF2B5EF4-FFF2-40B4-BE49-F238E27FC236}">
                <a16:creationId xmlns:a16="http://schemas.microsoft.com/office/drawing/2014/main" id="{9B4FC135-5E0C-614E-8414-994537A57239}"/>
              </a:ext>
            </a:extLst>
          </p:cNvPr>
          <p:cNvSpPr txBox="1"/>
          <p:nvPr/>
        </p:nvSpPr>
        <p:spPr>
          <a:xfrm>
            <a:off x="5208647" y="3895997"/>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A3A3313-0BCF-2A49-B276-82D12684B11B}"/>
                  </a:ext>
                </a:extLst>
              </p:cNvPr>
              <p:cNvSpPr txBox="1"/>
              <p:nvPr/>
            </p:nvSpPr>
            <p:spPr>
              <a:xfrm>
                <a:off x="4508453" y="3899707"/>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6A3A3313-0BCF-2A49-B276-82D12684B11B}"/>
                  </a:ext>
                </a:extLst>
              </p:cNvPr>
              <p:cNvSpPr txBox="1">
                <a:spLocks noRot="1" noChangeAspect="1" noMove="1" noResize="1" noEditPoints="1" noAdjustHandles="1" noChangeArrowheads="1" noChangeShapeType="1" noTextEdit="1"/>
              </p:cNvSpPr>
              <p:nvPr/>
            </p:nvSpPr>
            <p:spPr>
              <a:xfrm>
                <a:off x="4508453" y="3899707"/>
                <a:ext cx="212238" cy="282706"/>
              </a:xfrm>
              <a:prstGeom prst="rect">
                <a:avLst/>
              </a:prstGeom>
              <a:blipFill>
                <a:blip r:embed="rId3"/>
                <a:stretch>
                  <a:fillRect l="-16667" t="-8696" r="-16667" b="-8696"/>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AC6718A6-27A9-7849-B483-037D52C40191}"/>
              </a:ext>
            </a:extLst>
          </p:cNvPr>
          <p:cNvSpPr/>
          <p:nvPr/>
        </p:nvSpPr>
        <p:spPr>
          <a:xfrm>
            <a:off x="5652120" y="3717032"/>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38C183DD-D6E4-5A48-9455-508E1E694C51}"/>
              </a:ext>
            </a:extLst>
          </p:cNvPr>
          <p:cNvSpPr/>
          <p:nvPr/>
        </p:nvSpPr>
        <p:spPr>
          <a:xfrm>
            <a:off x="6372200" y="393305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 name="正方形/長方形 10">
            <a:extLst>
              <a:ext uri="{FF2B5EF4-FFF2-40B4-BE49-F238E27FC236}">
                <a16:creationId xmlns:a16="http://schemas.microsoft.com/office/drawing/2014/main" id="{CCDDEF3B-F266-C24F-8C8B-EF5CAF659A99}"/>
              </a:ext>
            </a:extLst>
          </p:cNvPr>
          <p:cNvSpPr/>
          <p:nvPr/>
        </p:nvSpPr>
        <p:spPr>
          <a:xfrm>
            <a:off x="6524600" y="408545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 name="正方形/長方形 11">
            <a:extLst>
              <a:ext uri="{FF2B5EF4-FFF2-40B4-BE49-F238E27FC236}">
                <a16:creationId xmlns:a16="http://schemas.microsoft.com/office/drawing/2014/main" id="{E1ADB63F-EF52-0D4E-8D96-F2E84FDEE7A8}"/>
              </a:ext>
            </a:extLst>
          </p:cNvPr>
          <p:cNvSpPr/>
          <p:nvPr/>
        </p:nvSpPr>
        <p:spPr>
          <a:xfrm>
            <a:off x="7164288" y="4005064"/>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テキスト ボックス 12">
            <a:extLst>
              <a:ext uri="{FF2B5EF4-FFF2-40B4-BE49-F238E27FC236}">
                <a16:creationId xmlns:a16="http://schemas.microsoft.com/office/drawing/2014/main" id="{CDC71237-11B6-2C4F-AB44-92A634A4B8EA}"/>
              </a:ext>
            </a:extLst>
          </p:cNvPr>
          <p:cNvSpPr txBox="1"/>
          <p:nvPr/>
        </p:nvSpPr>
        <p:spPr>
          <a:xfrm>
            <a:off x="5940152" y="393305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14" name="テキスト ボックス 13">
            <a:extLst>
              <a:ext uri="{FF2B5EF4-FFF2-40B4-BE49-F238E27FC236}">
                <a16:creationId xmlns:a16="http://schemas.microsoft.com/office/drawing/2014/main" id="{9B45BEBF-8B56-1945-8765-A9ED92E4417A}"/>
              </a:ext>
            </a:extLst>
          </p:cNvPr>
          <p:cNvSpPr txBox="1"/>
          <p:nvPr/>
        </p:nvSpPr>
        <p:spPr>
          <a:xfrm>
            <a:off x="6804248" y="393305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15" name="テキスト ボックス 14">
            <a:extLst>
              <a:ext uri="{FF2B5EF4-FFF2-40B4-BE49-F238E27FC236}">
                <a16:creationId xmlns:a16="http://schemas.microsoft.com/office/drawing/2014/main" id="{19D6C430-DBBF-654C-BFC2-0BC0C99E079B}"/>
              </a:ext>
            </a:extLst>
          </p:cNvPr>
          <p:cNvSpPr txBox="1"/>
          <p:nvPr/>
        </p:nvSpPr>
        <p:spPr>
          <a:xfrm>
            <a:off x="467544" y="3068960"/>
            <a:ext cx="8135560" cy="400110"/>
          </a:xfrm>
          <a:prstGeom prst="rect">
            <a:avLst/>
          </a:prstGeom>
          <a:noFill/>
        </p:spPr>
        <p:txBody>
          <a:bodyPr wrap="none" rtlCol="0">
            <a:spAutoFit/>
          </a:bodyPr>
          <a:lstStyle/>
          <a:p>
            <a:r>
              <a:rPr kumimoji="1" lang="ja-JP" altLang="en-US" sz="2000"/>
              <a:t>特異値分解の一部分から再構成した行列は元の行列よりランクが減る</a:t>
            </a:r>
          </a:p>
        </p:txBody>
      </p:sp>
      <p:sp>
        <p:nvSpPr>
          <p:cNvPr id="16" name="正方形/長方形 15">
            <a:extLst>
              <a:ext uri="{FF2B5EF4-FFF2-40B4-BE49-F238E27FC236}">
                <a16:creationId xmlns:a16="http://schemas.microsoft.com/office/drawing/2014/main" id="{2BA9E9E2-7AA1-FC46-ABD9-1C07ED34401D}"/>
              </a:ext>
            </a:extLst>
          </p:cNvPr>
          <p:cNvSpPr/>
          <p:nvPr/>
        </p:nvSpPr>
        <p:spPr>
          <a:xfrm>
            <a:off x="1907704" y="3789040"/>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8C9CC0DE-7BA8-9D44-AAA6-1E179F03DC8C}"/>
                  </a:ext>
                </a:extLst>
              </p:cNvPr>
              <p:cNvSpPr txBox="1"/>
              <p:nvPr/>
            </p:nvSpPr>
            <p:spPr>
              <a:xfrm>
                <a:off x="2204197" y="3899707"/>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p:sp>
            <p:nvSpPr>
              <p:cNvPr id="17" name="テキスト ボックス 16">
                <a:extLst>
                  <a:ext uri="{FF2B5EF4-FFF2-40B4-BE49-F238E27FC236}">
                    <a16:creationId xmlns:a16="http://schemas.microsoft.com/office/drawing/2014/main" id="{8C9CC0DE-7BA8-9D44-AAA6-1E179F03DC8C}"/>
                  </a:ext>
                </a:extLst>
              </p:cNvPr>
              <p:cNvSpPr txBox="1">
                <a:spLocks noRot="1" noChangeAspect="1" noMove="1" noResize="1" noEditPoints="1" noAdjustHandles="1" noChangeArrowheads="1" noChangeShapeType="1" noTextEdit="1"/>
              </p:cNvSpPr>
              <p:nvPr/>
            </p:nvSpPr>
            <p:spPr>
              <a:xfrm>
                <a:off x="2204197" y="3899707"/>
                <a:ext cx="212238" cy="276999"/>
              </a:xfrm>
              <a:prstGeom prst="rect">
                <a:avLst/>
              </a:prstGeom>
              <a:blipFill>
                <a:blip r:embed="rId4"/>
                <a:stretch>
                  <a:fillRect l="-23529" r="-17647" b="-4348"/>
                </a:stretch>
              </a:blipFill>
            </p:spPr>
            <p:txBody>
              <a:bodyPr/>
              <a:lstStyle/>
              <a:p>
                <a:r>
                  <a:rPr lang="ja-JP" altLang="en-US">
                    <a:noFill/>
                  </a:rPr>
                  <a:t> </a:t>
                </a:r>
              </a:p>
            </p:txBody>
          </p:sp>
        </mc:Fallback>
      </mc:AlternateContent>
      <p:pic>
        <p:nvPicPr>
          <p:cNvPr id="18" name="図 17">
            <a:extLst>
              <a:ext uri="{FF2B5EF4-FFF2-40B4-BE49-F238E27FC236}">
                <a16:creationId xmlns:a16="http://schemas.microsoft.com/office/drawing/2014/main" id="{1990EC21-36B3-154D-AC4E-47319AF48119}"/>
              </a:ext>
            </a:extLst>
          </p:cNvPr>
          <p:cNvPicPr>
            <a:picLocks noChangeAspect="1"/>
          </p:cNvPicPr>
          <p:nvPr/>
        </p:nvPicPr>
        <p:blipFill>
          <a:blip r:embed="rId5"/>
          <a:stretch>
            <a:fillRect/>
          </a:stretch>
        </p:blipFill>
        <p:spPr>
          <a:xfrm>
            <a:off x="1763688" y="4509120"/>
            <a:ext cx="1080120" cy="327578"/>
          </a:xfrm>
          <a:prstGeom prst="rect">
            <a:avLst/>
          </a:prstGeom>
        </p:spPr>
      </p:pic>
      <p:pic>
        <p:nvPicPr>
          <p:cNvPr id="19" name="図 18">
            <a:extLst>
              <a:ext uri="{FF2B5EF4-FFF2-40B4-BE49-F238E27FC236}">
                <a16:creationId xmlns:a16="http://schemas.microsoft.com/office/drawing/2014/main" id="{4FA3FD45-C299-3C4C-B534-51FF5ADEBDA1}"/>
              </a:ext>
            </a:extLst>
          </p:cNvPr>
          <p:cNvPicPr>
            <a:picLocks noChangeAspect="1"/>
          </p:cNvPicPr>
          <p:nvPr/>
        </p:nvPicPr>
        <p:blipFill>
          <a:blip r:embed="rId6"/>
          <a:stretch>
            <a:fillRect/>
          </a:stretch>
        </p:blipFill>
        <p:spPr>
          <a:xfrm>
            <a:off x="4067944" y="4437112"/>
            <a:ext cx="1080120" cy="380698"/>
          </a:xfrm>
          <a:prstGeom prst="rect">
            <a:avLst/>
          </a:prstGeom>
        </p:spPr>
      </p:pic>
      <p:sp>
        <p:nvSpPr>
          <p:cNvPr id="20" name="テキスト ボックス 19">
            <a:extLst>
              <a:ext uri="{FF2B5EF4-FFF2-40B4-BE49-F238E27FC236}">
                <a16:creationId xmlns:a16="http://schemas.microsoft.com/office/drawing/2014/main" id="{6F7F3F5E-7899-3C4D-A117-64507F93917F}"/>
              </a:ext>
            </a:extLst>
          </p:cNvPr>
          <p:cNvSpPr txBox="1"/>
          <p:nvPr/>
        </p:nvSpPr>
        <p:spPr>
          <a:xfrm>
            <a:off x="3275856" y="4365104"/>
            <a:ext cx="394660" cy="523220"/>
          </a:xfrm>
          <a:prstGeom prst="rect">
            <a:avLst/>
          </a:prstGeom>
          <a:noFill/>
        </p:spPr>
        <p:txBody>
          <a:bodyPr wrap="none" rtlCol="0">
            <a:spAutoFit/>
          </a:bodyPr>
          <a:lstStyle/>
          <a:p>
            <a:r>
              <a:rPr lang="en-US" altLang="ja-JP" sz="2800"/>
              <a:t>&gt;</a:t>
            </a:r>
            <a:endParaRPr kumimoji="1" lang="ja-JP" altLang="en-US" sz="2800"/>
          </a:p>
        </p:txBody>
      </p:sp>
      <p:sp>
        <p:nvSpPr>
          <p:cNvPr id="21" name="テキスト ボックス 20">
            <a:extLst>
              <a:ext uri="{FF2B5EF4-FFF2-40B4-BE49-F238E27FC236}">
                <a16:creationId xmlns:a16="http://schemas.microsoft.com/office/drawing/2014/main" id="{D0B323A4-A107-B644-A784-186D5968E489}"/>
              </a:ext>
            </a:extLst>
          </p:cNvPr>
          <p:cNvSpPr txBox="1"/>
          <p:nvPr/>
        </p:nvSpPr>
        <p:spPr>
          <a:xfrm>
            <a:off x="827584" y="6381328"/>
            <a:ext cx="7721986" cy="369332"/>
          </a:xfrm>
          <a:prstGeom prst="rect">
            <a:avLst/>
          </a:prstGeom>
          <a:noFill/>
        </p:spPr>
        <p:txBody>
          <a:bodyPr wrap="none" rtlCol="0">
            <a:spAutoFit/>
          </a:bodyPr>
          <a:lstStyle/>
          <a:p>
            <a:r>
              <a:rPr kumimoji="1" lang="en-US" altLang="ja-JP"/>
              <a:t>※ </a:t>
            </a:r>
            <a:r>
              <a:rPr kumimoji="1" lang="ja-JP" altLang="en-US"/>
              <a:t>ランク</a:t>
            </a:r>
            <a:r>
              <a:rPr kumimoji="1" lang="en-US" altLang="ja-JP"/>
              <a:t>(</a:t>
            </a:r>
            <a:r>
              <a:rPr kumimoji="1" lang="ja-JP" altLang="en-US"/>
              <a:t>階数</a:t>
            </a:r>
            <a:r>
              <a:rPr kumimoji="1" lang="en-US" altLang="ja-JP"/>
              <a:t>)</a:t>
            </a:r>
            <a:r>
              <a:rPr kumimoji="1" lang="ja-JP" altLang="en-US"/>
              <a:t>：行列の一次独立な固有ベクトルの本数＝行列の情報量</a:t>
            </a:r>
          </a:p>
        </p:txBody>
      </p:sp>
      <p:sp>
        <p:nvSpPr>
          <p:cNvPr id="22" name="テキスト ボックス 21">
            <a:extLst>
              <a:ext uri="{FF2B5EF4-FFF2-40B4-BE49-F238E27FC236}">
                <a16:creationId xmlns:a16="http://schemas.microsoft.com/office/drawing/2014/main" id="{533DBC43-9C89-294E-B518-B9929CFBE8F6}"/>
              </a:ext>
            </a:extLst>
          </p:cNvPr>
          <p:cNvSpPr txBox="1"/>
          <p:nvPr/>
        </p:nvSpPr>
        <p:spPr>
          <a:xfrm>
            <a:off x="395536" y="4869160"/>
            <a:ext cx="8135560" cy="400110"/>
          </a:xfrm>
          <a:prstGeom prst="rect">
            <a:avLst/>
          </a:prstGeom>
          <a:noFill/>
        </p:spPr>
        <p:txBody>
          <a:bodyPr wrap="none" rtlCol="0">
            <a:spAutoFit/>
          </a:bodyPr>
          <a:lstStyle/>
          <a:p>
            <a:r>
              <a:rPr kumimoji="1" lang="ja-JP" altLang="en-US" sz="2000"/>
              <a:t>特異値分解は、フロベニウスノルムの意味で最良近似行列を与える</a:t>
            </a:r>
          </a:p>
        </p:txBody>
      </p:sp>
      <p:pic>
        <p:nvPicPr>
          <p:cNvPr id="23" name="図 22">
            <a:extLst>
              <a:ext uri="{FF2B5EF4-FFF2-40B4-BE49-F238E27FC236}">
                <a16:creationId xmlns:a16="http://schemas.microsoft.com/office/drawing/2014/main" id="{3B83FB32-F3B8-7D46-AB40-C5070265B250}"/>
              </a:ext>
            </a:extLst>
          </p:cNvPr>
          <p:cNvPicPr>
            <a:picLocks noChangeAspect="1"/>
          </p:cNvPicPr>
          <p:nvPr/>
        </p:nvPicPr>
        <p:blipFill>
          <a:blip r:embed="rId7"/>
          <a:stretch>
            <a:fillRect/>
          </a:stretch>
        </p:blipFill>
        <p:spPr>
          <a:xfrm>
            <a:off x="683568" y="5445224"/>
            <a:ext cx="3240360" cy="721565"/>
          </a:xfrm>
          <a:prstGeom prst="rect">
            <a:avLst/>
          </a:prstGeom>
        </p:spPr>
      </p:pic>
    </p:spTree>
    <p:extLst>
      <p:ext uri="{BB962C8B-B14F-4D97-AF65-F5344CB8AC3E}">
        <p14:creationId xmlns:p14="http://schemas.microsoft.com/office/powerpoint/2010/main" val="122109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C7614-23FB-484E-90AE-DE6F7D6CE417}"/>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pic>
        <p:nvPicPr>
          <p:cNvPr id="5" name="図 4">
            <a:extLst>
              <a:ext uri="{FF2B5EF4-FFF2-40B4-BE49-F238E27FC236}">
                <a16:creationId xmlns:a16="http://schemas.microsoft.com/office/drawing/2014/main" id="{CB400698-5833-B74D-B4EA-3CDB85D6B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645024"/>
            <a:ext cx="1917700" cy="1333500"/>
          </a:xfrm>
          <a:prstGeom prst="rect">
            <a:avLst/>
          </a:prstGeom>
        </p:spPr>
      </p:pic>
      <p:pic>
        <p:nvPicPr>
          <p:cNvPr id="7" name="図 6">
            <a:extLst>
              <a:ext uri="{FF2B5EF4-FFF2-40B4-BE49-F238E27FC236}">
                <a16:creationId xmlns:a16="http://schemas.microsoft.com/office/drawing/2014/main" id="{D87F7A99-D3CB-5E4E-A163-B9F7F8286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645024"/>
            <a:ext cx="1917700" cy="1333500"/>
          </a:xfrm>
          <a:prstGeom prst="rect">
            <a:avLst/>
          </a:prstGeom>
        </p:spPr>
      </p:pic>
      <p:pic>
        <p:nvPicPr>
          <p:cNvPr id="9" name="図 8">
            <a:extLst>
              <a:ext uri="{FF2B5EF4-FFF2-40B4-BE49-F238E27FC236}">
                <a16:creationId xmlns:a16="http://schemas.microsoft.com/office/drawing/2014/main" id="{A261A074-6F72-FB49-98D0-C41279D3F0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3573016"/>
            <a:ext cx="127000" cy="1333500"/>
          </a:xfrm>
          <a:prstGeom prst="rect">
            <a:avLst/>
          </a:prstGeom>
        </p:spPr>
      </p:pic>
      <p:pic>
        <p:nvPicPr>
          <p:cNvPr id="11" name="図 10">
            <a:extLst>
              <a:ext uri="{FF2B5EF4-FFF2-40B4-BE49-F238E27FC236}">
                <a16:creationId xmlns:a16="http://schemas.microsoft.com/office/drawing/2014/main" id="{A5C52D00-64FC-EF4A-B34C-8AF11FFA4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4248" y="4149080"/>
            <a:ext cx="1917700" cy="127000"/>
          </a:xfrm>
          <a:prstGeom prst="rect">
            <a:avLst/>
          </a:prstGeom>
        </p:spPr>
      </p:pic>
      <p:sp>
        <p:nvSpPr>
          <p:cNvPr id="12" name="正方形/長方形 11">
            <a:extLst>
              <a:ext uri="{FF2B5EF4-FFF2-40B4-BE49-F238E27FC236}">
                <a16:creationId xmlns:a16="http://schemas.microsoft.com/office/drawing/2014/main" id="{6554D74C-6BA0-014A-A76A-1D89EC4E0F6F}"/>
              </a:ext>
            </a:extLst>
          </p:cNvPr>
          <p:cNvSpPr/>
          <p:nvPr/>
        </p:nvSpPr>
        <p:spPr>
          <a:xfrm>
            <a:off x="3203848" y="2636912"/>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FDF5C95B-2DB0-5949-A5DB-AEC9A5A0516A}"/>
                  </a:ext>
                </a:extLst>
              </p:cNvPr>
              <p:cNvSpPr txBox="1"/>
              <p:nvPr/>
            </p:nvSpPr>
            <p:spPr>
              <a:xfrm>
                <a:off x="3500341" y="2747579"/>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FDF5C95B-2DB0-5949-A5DB-AEC9A5A0516A}"/>
                  </a:ext>
                </a:extLst>
              </p:cNvPr>
              <p:cNvSpPr txBox="1">
                <a:spLocks noRot="1" noChangeAspect="1" noMove="1" noResize="1" noEditPoints="1" noAdjustHandles="1" noChangeArrowheads="1" noChangeShapeType="1" noTextEdit="1"/>
              </p:cNvSpPr>
              <p:nvPr/>
            </p:nvSpPr>
            <p:spPr>
              <a:xfrm>
                <a:off x="3500341" y="2747579"/>
                <a:ext cx="212238" cy="282706"/>
              </a:xfrm>
              <a:prstGeom prst="rect">
                <a:avLst/>
              </a:prstGeom>
              <a:blipFill>
                <a:blip r:embed="rId6"/>
                <a:stretch>
                  <a:fillRect l="-31250" t="-13043" r="-18750" b="-4348"/>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1479CD08-407F-AB4A-AD9F-EFF6B9F5C924}"/>
              </a:ext>
            </a:extLst>
          </p:cNvPr>
          <p:cNvSpPr/>
          <p:nvPr/>
        </p:nvSpPr>
        <p:spPr>
          <a:xfrm>
            <a:off x="4932040" y="2420888"/>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0212B30B-4246-6A47-BB25-CEEC6A617D82}"/>
              </a:ext>
            </a:extLst>
          </p:cNvPr>
          <p:cNvSpPr/>
          <p:nvPr/>
        </p:nvSpPr>
        <p:spPr>
          <a:xfrm>
            <a:off x="5715744" y="27005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7" name="正方形/長方形 16">
            <a:extLst>
              <a:ext uri="{FF2B5EF4-FFF2-40B4-BE49-F238E27FC236}">
                <a16:creationId xmlns:a16="http://schemas.microsoft.com/office/drawing/2014/main" id="{9F646996-A851-6840-9A58-7A61A351C910}"/>
              </a:ext>
            </a:extLst>
          </p:cNvPr>
          <p:cNvSpPr/>
          <p:nvPr/>
        </p:nvSpPr>
        <p:spPr>
          <a:xfrm>
            <a:off x="5868144" y="28529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8" name="正方形/長方形 17">
            <a:extLst>
              <a:ext uri="{FF2B5EF4-FFF2-40B4-BE49-F238E27FC236}">
                <a16:creationId xmlns:a16="http://schemas.microsoft.com/office/drawing/2014/main" id="{064D0A74-CE2A-6A41-BC56-F035089884C8}"/>
              </a:ext>
            </a:extLst>
          </p:cNvPr>
          <p:cNvSpPr/>
          <p:nvPr/>
        </p:nvSpPr>
        <p:spPr>
          <a:xfrm>
            <a:off x="7524328" y="2780928"/>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 name="テキスト ボックス 18">
            <a:extLst>
              <a:ext uri="{FF2B5EF4-FFF2-40B4-BE49-F238E27FC236}">
                <a16:creationId xmlns:a16="http://schemas.microsoft.com/office/drawing/2014/main" id="{142123E2-2D26-CB4F-9789-9A646791C1ED}"/>
              </a:ext>
            </a:extLst>
          </p:cNvPr>
          <p:cNvSpPr txBox="1"/>
          <p:nvPr/>
        </p:nvSpPr>
        <p:spPr>
          <a:xfrm>
            <a:off x="5076056"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0" name="テキスト ボックス 19">
            <a:extLst>
              <a:ext uri="{FF2B5EF4-FFF2-40B4-BE49-F238E27FC236}">
                <a16:creationId xmlns:a16="http://schemas.microsoft.com/office/drawing/2014/main" id="{20C2D277-3F44-F24E-BCF3-59540B301ADA}"/>
              </a:ext>
            </a:extLst>
          </p:cNvPr>
          <p:cNvSpPr txBox="1"/>
          <p:nvPr/>
        </p:nvSpPr>
        <p:spPr>
          <a:xfrm>
            <a:off x="7164288"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1" name="正方形/長方形 20">
            <a:extLst>
              <a:ext uri="{FF2B5EF4-FFF2-40B4-BE49-F238E27FC236}">
                <a16:creationId xmlns:a16="http://schemas.microsoft.com/office/drawing/2014/main" id="{AB86F748-35BD-F944-98AF-BF2C492908C5}"/>
              </a:ext>
            </a:extLst>
          </p:cNvPr>
          <p:cNvSpPr/>
          <p:nvPr/>
        </p:nvSpPr>
        <p:spPr>
          <a:xfrm>
            <a:off x="899592" y="2636912"/>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D49FDBBE-6FB7-AB47-8023-9E721876DC28}"/>
                  </a:ext>
                </a:extLst>
              </p:cNvPr>
              <p:cNvSpPr txBox="1"/>
              <p:nvPr/>
            </p:nvSpPr>
            <p:spPr>
              <a:xfrm>
                <a:off x="1196085" y="2747579"/>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D49FDBBE-6FB7-AB47-8023-9E721876DC28}"/>
                  </a:ext>
                </a:extLst>
              </p:cNvPr>
              <p:cNvSpPr txBox="1">
                <a:spLocks noRot="1" noChangeAspect="1" noMove="1" noResize="1" noEditPoints="1" noAdjustHandles="1" noChangeArrowheads="1" noChangeShapeType="1" noTextEdit="1"/>
              </p:cNvSpPr>
              <p:nvPr/>
            </p:nvSpPr>
            <p:spPr>
              <a:xfrm>
                <a:off x="1196085" y="2747579"/>
                <a:ext cx="212238" cy="276999"/>
              </a:xfrm>
              <a:prstGeom prst="rect">
                <a:avLst/>
              </a:prstGeom>
              <a:blipFill>
                <a:blip r:embed="rId7"/>
                <a:stretch>
                  <a:fillRect l="-16667" r="-16667" b="-4545"/>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12378B8B-6DDE-CA4B-9148-6D228A0DA382}"/>
              </a:ext>
            </a:extLst>
          </p:cNvPr>
          <p:cNvSpPr txBox="1"/>
          <p:nvPr/>
        </p:nvSpPr>
        <p:spPr>
          <a:xfrm>
            <a:off x="2339752" y="2708920"/>
            <a:ext cx="377026" cy="400110"/>
          </a:xfrm>
          <a:prstGeom prst="rect">
            <a:avLst/>
          </a:prstGeom>
          <a:noFill/>
        </p:spPr>
        <p:txBody>
          <a:bodyPr wrap="none" rtlCol="0">
            <a:spAutoFit/>
          </a:bodyPr>
          <a:lstStyle/>
          <a:p>
            <a:r>
              <a:rPr kumimoji="1" lang="ja-JP" altLang="en-US" sz="2000" dirty="0"/>
              <a:t>≒</a:t>
            </a:r>
          </a:p>
        </p:txBody>
      </p:sp>
      <p:sp>
        <p:nvSpPr>
          <p:cNvPr id="24" name="テキスト ボックス 23">
            <a:extLst>
              <a:ext uri="{FF2B5EF4-FFF2-40B4-BE49-F238E27FC236}">
                <a16:creationId xmlns:a16="http://schemas.microsoft.com/office/drawing/2014/main" id="{682FEA55-ED98-3D41-A7FD-DBF710329554}"/>
              </a:ext>
            </a:extLst>
          </p:cNvPr>
          <p:cNvSpPr txBox="1"/>
          <p:nvPr/>
        </p:nvSpPr>
        <p:spPr>
          <a:xfrm>
            <a:off x="2339752" y="4077072"/>
            <a:ext cx="377026" cy="400110"/>
          </a:xfrm>
          <a:prstGeom prst="rect">
            <a:avLst/>
          </a:prstGeom>
          <a:noFill/>
        </p:spPr>
        <p:txBody>
          <a:bodyPr wrap="none" rtlCol="0">
            <a:spAutoFit/>
          </a:bodyPr>
          <a:lstStyle/>
          <a:p>
            <a:r>
              <a:rPr kumimoji="1" lang="ja-JP" altLang="en-US" sz="2000" dirty="0"/>
              <a:t>≒</a:t>
            </a:r>
          </a:p>
        </p:txBody>
      </p:sp>
      <p:sp>
        <p:nvSpPr>
          <p:cNvPr id="25" name="テキスト ボックス 24">
            <a:extLst>
              <a:ext uri="{FF2B5EF4-FFF2-40B4-BE49-F238E27FC236}">
                <a16:creationId xmlns:a16="http://schemas.microsoft.com/office/drawing/2014/main" id="{B82D2DE9-EAA4-DD4E-8826-2399A3497EE0}"/>
              </a:ext>
            </a:extLst>
          </p:cNvPr>
          <p:cNvSpPr txBox="1"/>
          <p:nvPr/>
        </p:nvSpPr>
        <p:spPr>
          <a:xfrm>
            <a:off x="4788024" y="4149080"/>
            <a:ext cx="364202" cy="307777"/>
          </a:xfrm>
          <a:prstGeom prst="rect">
            <a:avLst/>
          </a:prstGeom>
          <a:noFill/>
        </p:spPr>
        <p:txBody>
          <a:bodyPr wrap="square" rtlCol="0">
            <a:spAutoFit/>
          </a:bodyPr>
          <a:lstStyle/>
          <a:p>
            <a:r>
              <a:rPr kumimoji="1" lang="ja-JP" altLang="en-US" sz="1400" dirty="0"/>
              <a:t>＝</a:t>
            </a:r>
          </a:p>
        </p:txBody>
      </p:sp>
      <p:sp>
        <p:nvSpPr>
          <p:cNvPr id="26" name="テキスト ボックス 25">
            <a:extLst>
              <a:ext uri="{FF2B5EF4-FFF2-40B4-BE49-F238E27FC236}">
                <a16:creationId xmlns:a16="http://schemas.microsoft.com/office/drawing/2014/main" id="{354E212C-8DA3-3746-AE40-C6704447A94C}"/>
              </a:ext>
            </a:extLst>
          </p:cNvPr>
          <p:cNvSpPr txBox="1"/>
          <p:nvPr/>
        </p:nvSpPr>
        <p:spPr>
          <a:xfrm>
            <a:off x="5292080" y="2564904"/>
            <a:ext cx="437940" cy="646331"/>
          </a:xfrm>
          <a:prstGeom prst="rect">
            <a:avLst/>
          </a:prstGeom>
          <a:noFill/>
        </p:spPr>
        <p:txBody>
          <a:bodyPr wrap="none" rtlCol="0">
            <a:spAutoFit/>
          </a:bodyPr>
          <a:lstStyle/>
          <a:p>
            <a:r>
              <a:rPr kumimoji="1" lang="en-US" altLang="ja-JP" sz="3600"/>
              <a:t>√</a:t>
            </a:r>
            <a:endParaRPr kumimoji="1" lang="ja-JP" altLang="en-US" sz="3600"/>
          </a:p>
        </p:txBody>
      </p:sp>
      <p:sp>
        <p:nvSpPr>
          <p:cNvPr id="27" name="テキスト ボックス 26">
            <a:extLst>
              <a:ext uri="{FF2B5EF4-FFF2-40B4-BE49-F238E27FC236}">
                <a16:creationId xmlns:a16="http://schemas.microsoft.com/office/drawing/2014/main" id="{F9DF840D-0C2A-824F-A967-09B84E139AE9}"/>
              </a:ext>
            </a:extLst>
          </p:cNvPr>
          <p:cNvSpPr txBox="1"/>
          <p:nvPr/>
        </p:nvSpPr>
        <p:spPr>
          <a:xfrm>
            <a:off x="6228184"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8" name="正方形/長方形 27">
            <a:extLst>
              <a:ext uri="{FF2B5EF4-FFF2-40B4-BE49-F238E27FC236}">
                <a16:creationId xmlns:a16="http://schemas.microsoft.com/office/drawing/2014/main" id="{6F043F90-72D6-6B4C-BA29-93516DBC9715}"/>
              </a:ext>
            </a:extLst>
          </p:cNvPr>
          <p:cNvSpPr/>
          <p:nvPr/>
        </p:nvSpPr>
        <p:spPr>
          <a:xfrm>
            <a:off x="6904511" y="27005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9" name="正方形/長方形 28">
            <a:extLst>
              <a:ext uri="{FF2B5EF4-FFF2-40B4-BE49-F238E27FC236}">
                <a16:creationId xmlns:a16="http://schemas.microsoft.com/office/drawing/2014/main" id="{8DF38127-8538-C84C-9398-477B8AAE1550}"/>
              </a:ext>
            </a:extLst>
          </p:cNvPr>
          <p:cNvSpPr/>
          <p:nvPr/>
        </p:nvSpPr>
        <p:spPr>
          <a:xfrm>
            <a:off x="7056911" y="28529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0" name="テキスト ボックス 29">
            <a:extLst>
              <a:ext uri="{FF2B5EF4-FFF2-40B4-BE49-F238E27FC236}">
                <a16:creationId xmlns:a16="http://schemas.microsoft.com/office/drawing/2014/main" id="{938A4170-619B-C349-8843-3AFBD86C3561}"/>
              </a:ext>
            </a:extLst>
          </p:cNvPr>
          <p:cNvSpPr txBox="1"/>
          <p:nvPr/>
        </p:nvSpPr>
        <p:spPr>
          <a:xfrm>
            <a:off x="6480847" y="2564904"/>
            <a:ext cx="437940" cy="646331"/>
          </a:xfrm>
          <a:prstGeom prst="rect">
            <a:avLst/>
          </a:prstGeom>
          <a:noFill/>
        </p:spPr>
        <p:txBody>
          <a:bodyPr wrap="none" rtlCol="0">
            <a:spAutoFit/>
          </a:bodyPr>
          <a:lstStyle/>
          <a:p>
            <a:r>
              <a:rPr kumimoji="1" lang="en-US" altLang="ja-JP" sz="3600"/>
              <a:t>√</a:t>
            </a:r>
            <a:endParaRPr kumimoji="1" lang="ja-JP" altLang="en-US" sz="3600"/>
          </a:p>
        </p:txBody>
      </p:sp>
      <p:sp>
        <p:nvSpPr>
          <p:cNvPr id="31" name="テキスト ボックス 30">
            <a:extLst>
              <a:ext uri="{FF2B5EF4-FFF2-40B4-BE49-F238E27FC236}">
                <a16:creationId xmlns:a16="http://schemas.microsoft.com/office/drawing/2014/main" id="{67449DBB-BC12-2048-9D0F-8E9580A140D9}"/>
              </a:ext>
            </a:extLst>
          </p:cNvPr>
          <p:cNvSpPr txBox="1"/>
          <p:nvPr/>
        </p:nvSpPr>
        <p:spPr>
          <a:xfrm>
            <a:off x="4499992" y="2708920"/>
            <a:ext cx="364202" cy="307777"/>
          </a:xfrm>
          <a:prstGeom prst="rect">
            <a:avLst/>
          </a:prstGeom>
          <a:noFill/>
        </p:spPr>
        <p:txBody>
          <a:bodyPr wrap="none" rtlCol="0">
            <a:spAutoFit/>
          </a:bodyPr>
          <a:lstStyle/>
          <a:p>
            <a:r>
              <a:rPr kumimoji="1" lang="ja-JP" altLang="en-US" sz="1400" dirty="0"/>
              <a:t>＝</a:t>
            </a:r>
          </a:p>
        </p:txBody>
      </p:sp>
      <p:sp>
        <p:nvSpPr>
          <p:cNvPr id="35" name="テキスト ボックス 34">
            <a:extLst>
              <a:ext uri="{FF2B5EF4-FFF2-40B4-BE49-F238E27FC236}">
                <a16:creationId xmlns:a16="http://schemas.microsoft.com/office/drawing/2014/main" id="{F2D8E466-05BA-F041-BF42-9D7C7C637CFC}"/>
              </a:ext>
            </a:extLst>
          </p:cNvPr>
          <p:cNvSpPr txBox="1"/>
          <p:nvPr/>
        </p:nvSpPr>
        <p:spPr>
          <a:xfrm>
            <a:off x="6228184" y="40050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pic>
        <p:nvPicPr>
          <p:cNvPr id="36" name="図 35">
            <a:extLst>
              <a:ext uri="{FF2B5EF4-FFF2-40B4-BE49-F238E27FC236}">
                <a16:creationId xmlns:a16="http://schemas.microsoft.com/office/drawing/2014/main" id="{2ED77C39-0C14-2447-820C-15BD99672554}"/>
              </a:ext>
            </a:extLst>
          </p:cNvPr>
          <p:cNvPicPr>
            <a:picLocks noChangeAspect="1"/>
          </p:cNvPicPr>
          <p:nvPr/>
        </p:nvPicPr>
        <p:blipFill>
          <a:blip r:embed="rId8"/>
          <a:stretch>
            <a:fillRect/>
          </a:stretch>
        </p:blipFill>
        <p:spPr>
          <a:xfrm>
            <a:off x="2555776" y="1556792"/>
            <a:ext cx="3528392" cy="785704"/>
          </a:xfrm>
          <a:prstGeom prst="rect">
            <a:avLst/>
          </a:prstGeom>
        </p:spPr>
      </p:pic>
      <p:sp>
        <p:nvSpPr>
          <p:cNvPr id="37" name="テキスト ボックス 36">
            <a:extLst>
              <a:ext uri="{FF2B5EF4-FFF2-40B4-BE49-F238E27FC236}">
                <a16:creationId xmlns:a16="http://schemas.microsoft.com/office/drawing/2014/main" id="{7FA8DAA2-91C3-1746-8E40-6B08E9DEE0DE}"/>
              </a:ext>
            </a:extLst>
          </p:cNvPr>
          <p:cNvSpPr txBox="1"/>
          <p:nvPr/>
        </p:nvSpPr>
        <p:spPr>
          <a:xfrm>
            <a:off x="1547664" y="1052736"/>
            <a:ext cx="5724644" cy="369332"/>
          </a:xfrm>
          <a:prstGeom prst="rect">
            <a:avLst/>
          </a:prstGeom>
          <a:noFill/>
        </p:spPr>
        <p:txBody>
          <a:bodyPr wrap="none" rtlCol="0">
            <a:spAutoFit/>
          </a:bodyPr>
          <a:lstStyle/>
          <a:p>
            <a:r>
              <a:rPr lang="ja-JP" altLang="en-US"/>
              <a:t>特異値分解は両者の画素値の差を小さくしようとする</a:t>
            </a:r>
            <a:endParaRPr kumimoji="1" lang="ja-JP" altLang="en-US"/>
          </a:p>
        </p:txBody>
      </p:sp>
      <p:sp>
        <p:nvSpPr>
          <p:cNvPr id="38" name="テキスト ボックス 37">
            <a:extLst>
              <a:ext uri="{FF2B5EF4-FFF2-40B4-BE49-F238E27FC236}">
                <a16:creationId xmlns:a16="http://schemas.microsoft.com/office/drawing/2014/main" id="{5472A7DC-26A0-8B47-A0C4-CF8598AA4EEF}"/>
              </a:ext>
            </a:extLst>
          </p:cNvPr>
          <p:cNvSpPr txBox="1"/>
          <p:nvPr/>
        </p:nvSpPr>
        <p:spPr>
          <a:xfrm>
            <a:off x="683568" y="5949280"/>
            <a:ext cx="2557110" cy="369332"/>
          </a:xfrm>
          <a:prstGeom prst="rect">
            <a:avLst/>
          </a:prstGeom>
          <a:noFill/>
        </p:spPr>
        <p:txBody>
          <a:bodyPr wrap="none" rtlCol="0">
            <a:spAutoFit/>
          </a:bodyPr>
          <a:lstStyle/>
          <a:p>
            <a:r>
              <a:rPr kumimoji="1" lang="ja-JP" altLang="en-US"/>
              <a:t>例えば</a:t>
            </a:r>
            <a:r>
              <a:rPr kumimoji="1" lang="en-US" altLang="ja-JP"/>
              <a:t>255</a:t>
            </a:r>
            <a:r>
              <a:rPr kumimoji="1" lang="ja-JP" altLang="en-US"/>
              <a:t>を</a:t>
            </a:r>
            <a:r>
              <a:rPr kumimoji="1" lang="en-US" altLang="ja-JP"/>
              <a:t> 258</a:t>
            </a:r>
            <a:r>
              <a:rPr kumimoji="1" lang="ja-JP" altLang="en-US"/>
              <a:t>と近似</a:t>
            </a:r>
          </a:p>
        </p:txBody>
      </p:sp>
      <p:sp>
        <p:nvSpPr>
          <p:cNvPr id="39" name="右矢印 38">
            <a:extLst>
              <a:ext uri="{FF2B5EF4-FFF2-40B4-BE49-F238E27FC236}">
                <a16:creationId xmlns:a16="http://schemas.microsoft.com/office/drawing/2014/main" id="{6EAF333A-7182-4E4D-9341-C228EAE1BF2E}"/>
              </a:ext>
            </a:extLst>
          </p:cNvPr>
          <p:cNvSpPr/>
          <p:nvPr/>
        </p:nvSpPr>
        <p:spPr>
          <a:xfrm>
            <a:off x="3275856" y="6021288"/>
            <a:ext cx="360040"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CBAAE34-A5F3-964F-8F77-51CD24CD2822}"/>
              </a:ext>
            </a:extLst>
          </p:cNvPr>
          <p:cNvSpPr txBox="1"/>
          <p:nvPr/>
        </p:nvSpPr>
        <p:spPr>
          <a:xfrm>
            <a:off x="3635896" y="5949280"/>
            <a:ext cx="1800493" cy="369332"/>
          </a:xfrm>
          <a:prstGeom prst="rect">
            <a:avLst/>
          </a:prstGeom>
          <a:noFill/>
        </p:spPr>
        <p:txBody>
          <a:bodyPr wrap="none" rtlCol="0">
            <a:spAutoFit/>
          </a:bodyPr>
          <a:lstStyle/>
          <a:p>
            <a:r>
              <a:rPr kumimoji="1" lang="ja-JP" altLang="en-US"/>
              <a:t>オーバーフロー</a:t>
            </a:r>
          </a:p>
        </p:txBody>
      </p:sp>
      <p:sp>
        <p:nvSpPr>
          <p:cNvPr id="41" name="右矢印 40">
            <a:extLst>
              <a:ext uri="{FF2B5EF4-FFF2-40B4-BE49-F238E27FC236}">
                <a16:creationId xmlns:a16="http://schemas.microsoft.com/office/drawing/2014/main" id="{4441C4E5-202A-D348-A907-498BA53CBFDF}"/>
              </a:ext>
            </a:extLst>
          </p:cNvPr>
          <p:cNvSpPr/>
          <p:nvPr/>
        </p:nvSpPr>
        <p:spPr>
          <a:xfrm>
            <a:off x="5436096" y="6021288"/>
            <a:ext cx="360040"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0A0FBBC-9428-7B41-A8F3-4722043FFF06}"/>
              </a:ext>
            </a:extLst>
          </p:cNvPr>
          <p:cNvSpPr txBox="1"/>
          <p:nvPr/>
        </p:nvSpPr>
        <p:spPr>
          <a:xfrm>
            <a:off x="5940152" y="5949280"/>
            <a:ext cx="877163" cy="369332"/>
          </a:xfrm>
          <a:prstGeom prst="rect">
            <a:avLst/>
          </a:prstGeom>
          <a:noFill/>
        </p:spPr>
        <p:txBody>
          <a:bodyPr wrap="none" rtlCol="0">
            <a:spAutoFit/>
          </a:bodyPr>
          <a:lstStyle/>
          <a:p>
            <a:r>
              <a:rPr kumimoji="1" lang="ja-JP" altLang="en-US"/>
              <a:t>黒飛び</a:t>
            </a:r>
          </a:p>
        </p:txBody>
      </p:sp>
      <p:sp>
        <p:nvSpPr>
          <p:cNvPr id="43" name="円/楕円 42">
            <a:extLst>
              <a:ext uri="{FF2B5EF4-FFF2-40B4-BE49-F238E27FC236}">
                <a16:creationId xmlns:a16="http://schemas.microsoft.com/office/drawing/2014/main" id="{FFBBFE70-E7A6-5748-9B2D-4F76F68D518B}"/>
              </a:ext>
            </a:extLst>
          </p:cNvPr>
          <p:cNvSpPr/>
          <p:nvPr/>
        </p:nvSpPr>
        <p:spPr>
          <a:xfrm>
            <a:off x="3923928" y="3933056"/>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98F64DE7-B338-F142-BF72-EE6F84C8D2A3}"/>
              </a:ext>
            </a:extLst>
          </p:cNvPr>
          <p:cNvSpPr/>
          <p:nvPr/>
        </p:nvSpPr>
        <p:spPr>
          <a:xfrm>
            <a:off x="2987824" y="3861048"/>
            <a:ext cx="36004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410C714-D664-8249-878E-380CCA64CE6F}"/>
              </a:ext>
            </a:extLst>
          </p:cNvPr>
          <p:cNvSpPr txBox="1"/>
          <p:nvPr/>
        </p:nvSpPr>
        <p:spPr>
          <a:xfrm>
            <a:off x="3059832" y="5013176"/>
            <a:ext cx="1173719" cy="369332"/>
          </a:xfrm>
          <a:prstGeom prst="rect">
            <a:avLst/>
          </a:prstGeom>
          <a:noFill/>
        </p:spPr>
        <p:txBody>
          <a:bodyPr wrap="none" rtlCol="0">
            <a:spAutoFit/>
          </a:bodyPr>
          <a:lstStyle/>
          <a:p>
            <a:r>
              <a:rPr lang="en-US" altLang="ja-JP"/>
              <a:t>ratio = 0.1</a:t>
            </a:r>
            <a:endParaRPr kumimoji="1" lang="ja-JP" altLang="en-US"/>
          </a:p>
        </p:txBody>
      </p:sp>
    </p:spTree>
    <p:extLst>
      <p:ext uri="{BB962C8B-B14F-4D97-AF65-F5344CB8AC3E}">
        <p14:creationId xmlns:p14="http://schemas.microsoft.com/office/powerpoint/2010/main" val="36731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31AD8B-6DF7-5740-8CF0-42491DB15156}"/>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5" name="正方形/長方形 4">
            <a:extLst>
              <a:ext uri="{FF2B5EF4-FFF2-40B4-BE49-F238E27FC236}">
                <a16:creationId xmlns:a16="http://schemas.microsoft.com/office/drawing/2014/main" id="{E8092BC5-A3FD-4442-A7EB-6770F3A7B16A}"/>
              </a:ext>
            </a:extLst>
          </p:cNvPr>
          <p:cNvSpPr/>
          <p:nvPr/>
        </p:nvSpPr>
        <p:spPr>
          <a:xfrm>
            <a:off x="107504" y="980728"/>
            <a:ext cx="6048672" cy="2677656"/>
          </a:xfrm>
          <a:prstGeom prst="rect">
            <a:avLst/>
          </a:prstGeom>
        </p:spPr>
        <p:txBody>
          <a:bodyPr wrap="square">
            <a:spAutoFit/>
          </a:bodyPr>
          <a:lstStyle/>
          <a:p>
            <a:r>
              <a:rPr lang="en" altLang="ja-JP" sz="1400" b="0">
                <a:solidFill>
                  <a:srgbClr val="0991B6"/>
                </a:solidFill>
                <a:effectLst/>
                <a:latin typeface="Menlo" panose="020B0609030804020204" pitchFamily="49" charset="0"/>
              </a:rPr>
              <a:t>def</a:t>
            </a:r>
            <a:r>
              <a:rPr lang="en" altLang="ja-JP" sz="1400" b="0">
                <a:solidFill>
                  <a:srgbClr val="236EBF"/>
                </a:solidFill>
                <a:effectLst/>
                <a:latin typeface="Menlo" panose="020B0609030804020204" pitchFamily="49" charset="0"/>
              </a:rPr>
              <a:t> </a:t>
            </a:r>
            <a:r>
              <a:rPr lang="en" altLang="ja-JP" sz="1400" b="0">
                <a:solidFill>
                  <a:srgbClr val="B1108E"/>
                </a:solidFill>
                <a:effectLst/>
                <a:latin typeface="Menlo" panose="020B0609030804020204" pitchFamily="49" charset="0"/>
              </a:rPr>
              <a:t>svd</a:t>
            </a:r>
            <a:r>
              <a:rPr lang="en" altLang="ja-JP" sz="1400" b="0">
                <a:solidFill>
                  <a:srgbClr val="236EBF"/>
                </a:solidFill>
                <a:effectLst/>
                <a:latin typeface="Menlo" panose="020B0609030804020204" pitchFamily="49" charset="0"/>
              </a:rPr>
              <a:t>(</a:t>
            </a:r>
            <a:r>
              <a:rPr lang="en" altLang="ja-JP" sz="1400" b="0">
                <a:solidFill>
                  <a:srgbClr val="B1108E"/>
                </a:solidFill>
                <a:effectLst/>
                <a:latin typeface="Menlo" panose="020B0609030804020204" pitchFamily="49" charset="0"/>
              </a:rPr>
              <a:t>url</a:t>
            </a:r>
            <a:r>
              <a:rPr lang="en" altLang="ja-JP" sz="1400" b="0">
                <a:solidFill>
                  <a:srgbClr val="236EBF"/>
                </a:solidFill>
                <a:effectLst/>
                <a:latin typeface="Menlo" panose="020B0609030804020204" pitchFamily="49" charset="0"/>
              </a:rPr>
              <a:t>, </a:t>
            </a:r>
            <a:r>
              <a:rPr lang="en" altLang="ja-JP" sz="1400" b="0">
                <a:solidFill>
                  <a:srgbClr val="B1108E"/>
                </a:solidFill>
                <a:effectLst/>
                <a:latin typeface="Menlo" panose="020B0609030804020204" pitchFamily="49" charset="0"/>
              </a:rPr>
              <a:t>ratio</a:t>
            </a:r>
            <a:r>
              <a:rPr lang="en" altLang="ja-JP" sz="1400" b="0">
                <a:solidFill>
                  <a:srgbClr val="7B30D0"/>
                </a:solidFill>
                <a:effectLst/>
                <a:latin typeface="Menlo" panose="020B0609030804020204" pitchFamily="49" charset="0"/>
              </a:rPr>
              <a:t>=</a:t>
            </a:r>
            <a:r>
              <a:rPr lang="en" altLang="ja-JP" sz="1400" b="0">
                <a:solidFill>
                  <a:srgbClr val="174781"/>
                </a:solidFill>
                <a:effectLst/>
                <a:latin typeface="Menlo" panose="020B0609030804020204" pitchFamily="49" charset="0"/>
              </a:rPr>
              <a:t>0.1</a:t>
            </a:r>
            <a:r>
              <a:rPr lang="en" altLang="ja-JP" sz="1400" b="0">
                <a:solidFill>
                  <a:srgbClr val="236EBF"/>
                </a:solidFill>
                <a:effectLst/>
                <a:latin typeface="Menlo" panose="020B0609030804020204" pitchFamily="49" charset="0"/>
              </a:rPr>
              <a:t>):</a:t>
            </a:r>
          </a:p>
          <a:p>
            <a:r>
              <a:rPr lang="en" altLang="ja-JP" sz="1400" b="0">
                <a:solidFill>
                  <a:schemeClr val="bg1">
                    <a:lumMod val="65000"/>
                  </a:schemeClr>
                </a:solidFill>
                <a:effectLst/>
                <a:latin typeface="Menlo" panose="020B0609030804020204" pitchFamily="49" charset="0"/>
              </a:rPr>
              <a:t>  gray_img = mono(url)</a:t>
            </a:r>
          </a:p>
          <a:p>
            <a:r>
              <a:rPr lang="en" altLang="ja-JP" sz="1400" b="0">
                <a:solidFill>
                  <a:schemeClr val="bg1">
                    <a:lumMod val="65000"/>
                  </a:schemeClr>
                </a:solidFill>
                <a:effectLst/>
                <a:latin typeface="Menlo" panose="020B0609030804020204" pitchFamily="49" charset="0"/>
              </a:rPr>
              <a:t>  a = np.asarray(gray_img)</a:t>
            </a:r>
          </a:p>
          <a:p>
            <a:r>
              <a:rPr lang="en" altLang="ja-JP" sz="1400" b="0">
                <a:solidFill>
                  <a:schemeClr val="bg1">
                    <a:lumMod val="65000"/>
                  </a:schemeClr>
                </a:solidFill>
                <a:effectLst/>
                <a:latin typeface="Menlo" panose="020B0609030804020204" pitchFamily="49" charset="0"/>
              </a:rPr>
              <a:t>  w, _ = a.shape</a:t>
            </a:r>
          </a:p>
          <a:p>
            <a:r>
              <a:rPr lang="en" altLang="ja-JP" sz="1400" b="0">
                <a:solidFill>
                  <a:schemeClr val="bg1">
                    <a:lumMod val="65000"/>
                  </a:schemeClr>
                </a:solidFill>
                <a:effectLst/>
                <a:latin typeface="Menlo" panose="020B0609030804020204" pitchFamily="49" charset="0"/>
              </a:rPr>
              <a:t>  rank = int(w*ratio)</a:t>
            </a:r>
          </a:p>
          <a:p>
            <a:r>
              <a:rPr lang="en" altLang="ja-JP" sz="1400" b="0">
                <a:solidFill>
                  <a:schemeClr val="bg1">
                    <a:lumMod val="65000"/>
                  </a:schemeClr>
                </a:solidFill>
                <a:effectLst/>
                <a:latin typeface="Menlo" panose="020B0609030804020204" pitchFamily="49" charset="0"/>
              </a:rPr>
              <a:t>  u, s, v = linalg.svd(a)</a:t>
            </a:r>
          </a:p>
          <a:p>
            <a:r>
              <a:rPr lang="en" altLang="ja-JP" sz="1400" b="0">
                <a:solidFill>
                  <a:schemeClr val="bg1">
                    <a:lumMod val="65000"/>
                  </a:schemeClr>
                </a:solidFill>
                <a:effectLst/>
                <a:latin typeface="Menlo" panose="020B0609030804020204" pitchFamily="49" charset="0"/>
              </a:rPr>
              <a:t>  ur = u[:, :rank]</a:t>
            </a:r>
          </a:p>
          <a:p>
            <a:r>
              <a:rPr lang="en" altLang="ja-JP" sz="1400" b="0">
                <a:solidFill>
                  <a:schemeClr val="bg1">
                    <a:lumMod val="65000"/>
                  </a:schemeClr>
                </a:solidFill>
                <a:effectLst/>
                <a:latin typeface="Menlo" panose="020B0609030804020204" pitchFamily="49" charset="0"/>
              </a:rPr>
              <a:t>  sr = np.matrix(linalg.diagsvd(s[:rank], rank, rank))</a:t>
            </a:r>
          </a:p>
          <a:p>
            <a:r>
              <a:rPr lang="en" altLang="ja-JP" sz="1400" b="0">
                <a:solidFill>
                  <a:schemeClr val="bg1">
                    <a:lumMod val="65000"/>
                  </a:schemeClr>
                </a:solidFill>
                <a:effectLst/>
                <a:latin typeface="Menlo" panose="020B0609030804020204" pitchFamily="49" charset="0"/>
              </a:rPr>
              <a:t>  vr = v[:rank, :]</a:t>
            </a:r>
          </a:p>
          <a:p>
            <a:r>
              <a:rPr lang="en" altLang="ja-JP" sz="1400" b="0">
                <a:solidFill>
                  <a:schemeClr val="bg1">
                    <a:lumMod val="65000"/>
                  </a:schemeClr>
                </a:solidFill>
                <a:effectLst/>
                <a:latin typeface="Menlo" panose="020B0609030804020204" pitchFamily="49" charset="0"/>
              </a:rPr>
              <a:t>  b = np.asarray(ur*sr*vr)</a:t>
            </a:r>
          </a:p>
          <a:p>
            <a:r>
              <a:rPr lang="en" altLang="ja-JP" sz="1400" b="0">
                <a:solidFill>
                  <a:srgbClr val="236EBF"/>
                </a:solidFill>
                <a:effectLst/>
                <a:latin typeface="Menlo" panose="020B0609030804020204" pitchFamily="49" charset="0"/>
              </a:rPr>
              <a:t>  b </a:t>
            </a:r>
            <a:r>
              <a:rPr lang="en" altLang="ja-JP" sz="1400" b="0">
                <a:solidFill>
                  <a:srgbClr val="7B30D0"/>
                </a:solidFill>
                <a:effectLst/>
                <a:latin typeface="Menlo" panose="020B0609030804020204" pitchFamily="49" charset="0"/>
              </a:rPr>
              <a:t>=</a:t>
            </a:r>
            <a:r>
              <a:rPr lang="en" altLang="ja-JP" sz="1400" b="0">
                <a:solidFill>
                  <a:srgbClr val="236EBF"/>
                </a:solidFill>
                <a:effectLst/>
                <a:latin typeface="Menlo" panose="020B0609030804020204" pitchFamily="49" charset="0"/>
              </a:rPr>
              <a:t> np.clip(b, </a:t>
            </a:r>
            <a:r>
              <a:rPr lang="en" altLang="ja-JP" sz="1400" b="0">
                <a:solidFill>
                  <a:srgbClr val="174781"/>
                </a:solidFill>
                <a:effectLst/>
                <a:latin typeface="Menlo" panose="020B0609030804020204" pitchFamily="49" charset="0"/>
              </a:rPr>
              <a:t>0</a:t>
            </a:r>
            <a:r>
              <a:rPr lang="en" altLang="ja-JP" sz="1400" b="0">
                <a:solidFill>
                  <a:srgbClr val="236EBF"/>
                </a:solidFill>
                <a:effectLst/>
                <a:latin typeface="Menlo" panose="020B0609030804020204" pitchFamily="49" charset="0"/>
              </a:rPr>
              <a:t>,</a:t>
            </a:r>
            <a:r>
              <a:rPr lang="en" altLang="ja-JP" sz="1400" b="0">
                <a:solidFill>
                  <a:srgbClr val="174781"/>
                </a:solidFill>
                <a:effectLst/>
                <a:latin typeface="Menlo" panose="020B0609030804020204" pitchFamily="49" charset="0"/>
              </a:rPr>
              <a:t>255</a:t>
            </a:r>
            <a:r>
              <a:rPr lang="en" altLang="ja-JP" sz="1400" b="0">
                <a:solidFill>
                  <a:srgbClr val="236EBF"/>
                </a:solidFill>
                <a:effectLst/>
                <a:latin typeface="Menlo" panose="020B0609030804020204" pitchFamily="49" charset="0"/>
              </a:rPr>
              <a:t>)</a:t>
            </a:r>
          </a:p>
          <a:p>
            <a:r>
              <a:rPr lang="en" altLang="ja-JP" sz="1400" b="0">
                <a:solidFill>
                  <a:srgbClr val="7B30D0"/>
                </a:solidFill>
                <a:effectLst/>
                <a:latin typeface="Menlo" panose="020B0609030804020204" pitchFamily="49" charset="0"/>
              </a:rPr>
              <a:t>  </a:t>
            </a:r>
            <a:r>
              <a:rPr lang="en" altLang="ja-JP" sz="1400" b="0">
                <a:solidFill>
                  <a:schemeClr val="bg1">
                    <a:lumMod val="65000"/>
                  </a:schemeClr>
                </a:solidFill>
                <a:effectLst/>
                <a:latin typeface="Menlo" panose="020B0609030804020204" pitchFamily="49" charset="0"/>
              </a:rPr>
              <a:t>return Image.fromarray(np.uint8(b))</a:t>
            </a:r>
          </a:p>
        </p:txBody>
      </p:sp>
      <p:sp>
        <p:nvSpPr>
          <p:cNvPr id="6" name="テキスト ボックス 5">
            <a:extLst>
              <a:ext uri="{FF2B5EF4-FFF2-40B4-BE49-F238E27FC236}">
                <a16:creationId xmlns:a16="http://schemas.microsoft.com/office/drawing/2014/main" id="{F65B925F-1D8F-FD43-AC3A-B801D1E2497D}"/>
              </a:ext>
            </a:extLst>
          </p:cNvPr>
          <p:cNvSpPr txBox="1"/>
          <p:nvPr/>
        </p:nvSpPr>
        <p:spPr>
          <a:xfrm>
            <a:off x="4355976" y="3131676"/>
            <a:ext cx="3070071" cy="369332"/>
          </a:xfrm>
          <a:prstGeom prst="rect">
            <a:avLst/>
          </a:prstGeom>
          <a:noFill/>
        </p:spPr>
        <p:txBody>
          <a:bodyPr wrap="none" rtlCol="0">
            <a:spAutoFit/>
          </a:bodyPr>
          <a:lstStyle/>
          <a:p>
            <a:r>
              <a:rPr kumimoji="1" lang="ja-JP" altLang="en-US"/>
              <a:t>最大値を</a:t>
            </a:r>
            <a:r>
              <a:rPr kumimoji="1" lang="en-US" altLang="ja-JP"/>
              <a:t>255</a:t>
            </a:r>
            <a:r>
              <a:rPr kumimoji="1" lang="ja-JP" altLang="en-US"/>
              <a:t>に制限してやる</a:t>
            </a:r>
          </a:p>
        </p:txBody>
      </p:sp>
      <p:cxnSp>
        <p:nvCxnSpPr>
          <p:cNvPr id="8" name="直線矢印コネクタ 7">
            <a:extLst>
              <a:ext uri="{FF2B5EF4-FFF2-40B4-BE49-F238E27FC236}">
                <a16:creationId xmlns:a16="http://schemas.microsoft.com/office/drawing/2014/main" id="{E22E4135-D182-4749-B936-85697F701BB5}"/>
              </a:ext>
            </a:extLst>
          </p:cNvPr>
          <p:cNvCxnSpPr>
            <a:cxnSpLocks/>
            <a:stCxn id="6" idx="1"/>
          </p:cNvCxnSpPr>
          <p:nvPr/>
        </p:nvCxnSpPr>
        <p:spPr>
          <a:xfrm flipH="1">
            <a:off x="2771800" y="3316342"/>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2432749C-5A6D-A249-B621-F9ACCAE08E10}"/>
              </a:ext>
            </a:extLst>
          </p:cNvPr>
          <p:cNvPicPr>
            <a:picLocks noChangeAspect="1"/>
          </p:cNvPicPr>
          <p:nvPr/>
        </p:nvPicPr>
        <p:blipFill>
          <a:blip r:embed="rId2"/>
          <a:stretch>
            <a:fillRect/>
          </a:stretch>
        </p:blipFill>
        <p:spPr>
          <a:xfrm>
            <a:off x="179512" y="4149080"/>
            <a:ext cx="3727957" cy="2592288"/>
          </a:xfrm>
          <a:prstGeom prst="rect">
            <a:avLst/>
          </a:prstGeom>
        </p:spPr>
      </p:pic>
      <p:pic>
        <p:nvPicPr>
          <p:cNvPr id="13" name="図 12">
            <a:extLst>
              <a:ext uri="{FF2B5EF4-FFF2-40B4-BE49-F238E27FC236}">
                <a16:creationId xmlns:a16="http://schemas.microsoft.com/office/drawing/2014/main" id="{E599E412-25AB-E044-8E98-4FD3D1BA2E7D}"/>
              </a:ext>
            </a:extLst>
          </p:cNvPr>
          <p:cNvPicPr>
            <a:picLocks noChangeAspect="1"/>
          </p:cNvPicPr>
          <p:nvPr/>
        </p:nvPicPr>
        <p:blipFill>
          <a:blip r:embed="rId3"/>
          <a:stretch>
            <a:fillRect/>
          </a:stretch>
        </p:blipFill>
        <p:spPr>
          <a:xfrm>
            <a:off x="4788024" y="4149080"/>
            <a:ext cx="3727957" cy="2592288"/>
          </a:xfrm>
          <a:prstGeom prst="rect">
            <a:avLst/>
          </a:prstGeom>
        </p:spPr>
      </p:pic>
      <p:sp>
        <p:nvSpPr>
          <p:cNvPr id="14" name="テキスト ボックス 13">
            <a:extLst>
              <a:ext uri="{FF2B5EF4-FFF2-40B4-BE49-F238E27FC236}">
                <a16:creationId xmlns:a16="http://schemas.microsoft.com/office/drawing/2014/main" id="{BA83186E-CF05-194D-AD3C-2816C1BED85C}"/>
              </a:ext>
            </a:extLst>
          </p:cNvPr>
          <p:cNvSpPr txBox="1"/>
          <p:nvPr/>
        </p:nvSpPr>
        <p:spPr>
          <a:xfrm>
            <a:off x="827584" y="3717032"/>
            <a:ext cx="2284600" cy="369332"/>
          </a:xfrm>
          <a:prstGeom prst="rect">
            <a:avLst/>
          </a:prstGeom>
          <a:noFill/>
        </p:spPr>
        <p:txBody>
          <a:bodyPr wrap="none" rtlCol="0">
            <a:spAutoFit/>
          </a:bodyPr>
          <a:lstStyle/>
          <a:p>
            <a:r>
              <a:rPr lang="en-US" altLang="ja-JP"/>
              <a:t>ratio = 0.05 (clip</a:t>
            </a:r>
            <a:r>
              <a:rPr lang="ja-JP" altLang="en-US"/>
              <a:t>なし</a:t>
            </a:r>
            <a:r>
              <a:rPr lang="en-US" altLang="ja-JP"/>
              <a:t>)</a:t>
            </a:r>
            <a:endParaRPr kumimoji="1" lang="ja-JP" altLang="en-US"/>
          </a:p>
        </p:txBody>
      </p:sp>
      <p:sp>
        <p:nvSpPr>
          <p:cNvPr id="15" name="テキスト ボックス 14">
            <a:extLst>
              <a:ext uri="{FF2B5EF4-FFF2-40B4-BE49-F238E27FC236}">
                <a16:creationId xmlns:a16="http://schemas.microsoft.com/office/drawing/2014/main" id="{996B6517-CE2B-6F4A-84D9-3D74C4BD3658}"/>
              </a:ext>
            </a:extLst>
          </p:cNvPr>
          <p:cNvSpPr txBox="1"/>
          <p:nvPr/>
        </p:nvSpPr>
        <p:spPr>
          <a:xfrm>
            <a:off x="5652120" y="3717032"/>
            <a:ext cx="2284600" cy="369332"/>
          </a:xfrm>
          <a:prstGeom prst="rect">
            <a:avLst/>
          </a:prstGeom>
          <a:noFill/>
        </p:spPr>
        <p:txBody>
          <a:bodyPr wrap="none" rtlCol="0">
            <a:spAutoFit/>
          </a:bodyPr>
          <a:lstStyle/>
          <a:p>
            <a:r>
              <a:rPr lang="en-US" altLang="ja-JP"/>
              <a:t>ratio = 0.05 (clip</a:t>
            </a:r>
            <a:r>
              <a:rPr lang="ja-JP" altLang="en-US"/>
              <a:t>あり</a:t>
            </a:r>
            <a:r>
              <a:rPr lang="en-US" altLang="ja-JP"/>
              <a:t>)</a:t>
            </a:r>
            <a:endParaRPr kumimoji="1" lang="ja-JP" altLang="en-US"/>
          </a:p>
        </p:txBody>
      </p:sp>
      <p:sp>
        <p:nvSpPr>
          <p:cNvPr id="16" name="円/楕円 15">
            <a:extLst>
              <a:ext uri="{FF2B5EF4-FFF2-40B4-BE49-F238E27FC236}">
                <a16:creationId xmlns:a16="http://schemas.microsoft.com/office/drawing/2014/main" id="{44EFC3CA-BDA0-C141-956A-C99023A8D2F4}"/>
              </a:ext>
            </a:extLst>
          </p:cNvPr>
          <p:cNvSpPr/>
          <p:nvPr/>
        </p:nvSpPr>
        <p:spPr>
          <a:xfrm>
            <a:off x="3419872"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67E8B0B4-0B8E-034C-B7B4-751CB0B5D7E3}"/>
              </a:ext>
            </a:extLst>
          </p:cNvPr>
          <p:cNvSpPr/>
          <p:nvPr/>
        </p:nvSpPr>
        <p:spPr>
          <a:xfrm>
            <a:off x="7956376"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520DC60-45CB-874A-8EE5-9D0691829977}"/>
              </a:ext>
            </a:extLst>
          </p:cNvPr>
          <p:cNvSpPr/>
          <p:nvPr/>
        </p:nvSpPr>
        <p:spPr>
          <a:xfrm>
            <a:off x="2339752"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1BF523E-8E05-DD45-95A6-C76C48AF518D}"/>
              </a:ext>
            </a:extLst>
          </p:cNvPr>
          <p:cNvSpPr/>
          <p:nvPr/>
        </p:nvSpPr>
        <p:spPr>
          <a:xfrm>
            <a:off x="6876256"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189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276777-F683-0948-9AFE-D599DC0BB85C}"/>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850672467"/>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6234</TotalTime>
  <Words>428</Words>
  <Application>Microsoft Macintosh PowerPoint</Application>
  <PresentationFormat>画面に合わせる (4:3)</PresentationFormat>
  <Paragraphs>87</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HGｺﾞｼｯｸE</vt:lpstr>
      <vt:lpstr>游ゴシック</vt:lpstr>
      <vt:lpstr>Arial</vt:lpstr>
      <vt:lpstr>Cambria Math</vt:lpstr>
      <vt:lpstr>Gill Sans MT</vt:lpstr>
      <vt:lpstr>Menlo</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Microsoft Office ユーザー</cp:lastModifiedBy>
  <cp:revision>1178</cp:revision>
  <dcterms:created xsi:type="dcterms:W3CDTF">2019-01-02T05:23:01Z</dcterms:created>
  <dcterms:modified xsi:type="dcterms:W3CDTF">2019-12-04T05:56:33Z</dcterms:modified>
</cp:coreProperties>
</file>