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61" r:id="rId3"/>
    <p:sldId id="289" r:id="rId4"/>
    <p:sldId id="26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関数とスコープ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2019/10/08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0DD334-FE29-EB47-97F5-3F3A42C8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0BF9AD-7503-6743-B813-D4A55B16587A}"/>
              </a:ext>
            </a:extLst>
          </p:cNvPr>
          <p:cNvSpPr txBox="1"/>
          <p:nvPr/>
        </p:nvSpPr>
        <p:spPr>
          <a:xfrm>
            <a:off x="323528" y="112474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よく使う処理をまとめて、後で呼び出すことができるもの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B330F-E960-C340-B2FA-8167F026286C}"/>
              </a:ext>
            </a:extLst>
          </p:cNvPr>
          <p:cNvSpPr txBox="1"/>
          <p:nvPr/>
        </p:nvSpPr>
        <p:spPr>
          <a:xfrm>
            <a:off x="755576" y="1844824"/>
            <a:ext cx="451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def </a:t>
            </a:r>
            <a:r>
              <a:rPr kumimoji="1" lang="ja-JP" altLang="en-US" sz="4000"/>
              <a:t>関数名</a:t>
            </a:r>
            <a:r>
              <a:rPr kumimoji="1" lang="en-US" altLang="ja-JP" sz="4000"/>
              <a:t> (</a:t>
            </a:r>
            <a:r>
              <a:rPr kumimoji="1" lang="ja-JP" altLang="en-US" sz="4000"/>
              <a:t>引数</a:t>
            </a:r>
            <a:r>
              <a:rPr kumimoji="1" lang="en-US" altLang="ja-JP" sz="4000"/>
              <a:t>)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7EF30A-4B3B-1140-9FAA-DEFA8A7FDC01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処理したいブロック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0534DC7-DEAD-874D-879A-BCCCCD0600DF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F94FB-8F75-7B47-B575-3043ED408FE0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270163-23E3-D144-AF5D-78890598566F}"/>
              </a:ext>
            </a:extLst>
          </p:cNvPr>
          <p:cNvSpPr txBox="1"/>
          <p:nvPr/>
        </p:nvSpPr>
        <p:spPr>
          <a:xfrm>
            <a:off x="594015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9A58E8-0D94-E948-90BD-E847A4FFD13A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094521-BB16-874B-BB7C-46D83EFB4E8F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AB8987-4CBF-AA45-A8EB-0D3A5F3AFCB0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11086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210719-9867-E14C-B412-E1EB5363E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D918EB-4A7F-284E-823D-6206C251DA5E}"/>
              </a:ext>
            </a:extLst>
          </p:cNvPr>
          <p:cNvSpPr/>
          <p:nvPr/>
        </p:nvSpPr>
        <p:spPr>
          <a:xfrm>
            <a:off x="251520" y="112474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"Hello!"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EF5AC7-2F13-5F4B-93E9-458C3617B382}"/>
              </a:ext>
            </a:extLst>
          </p:cNvPr>
          <p:cNvSpPr txBox="1"/>
          <p:nvPr/>
        </p:nvSpPr>
        <p:spPr>
          <a:xfrm>
            <a:off x="395536" y="242088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def</a:t>
            </a:r>
            <a:r>
              <a:rPr kumimoji="1" lang="ja-JP" altLang="en-US" sz="2800"/>
              <a:t>で始まる内容を実行すると、関数が定義される</a:t>
            </a:r>
            <a:endParaRPr kumimoji="1" lang="en-US" altLang="ja-JP" sz="2800"/>
          </a:p>
          <a:p>
            <a:r>
              <a:rPr lang="en-US" altLang="ja-JP" sz="2800"/>
              <a:t>(</a:t>
            </a:r>
            <a:r>
              <a:rPr lang="ja-JP" altLang="en-US" sz="2800"/>
              <a:t>定義時には内容は実行されない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59288-3AA6-D943-9C99-EE7D2B34ADC3}"/>
              </a:ext>
            </a:extLst>
          </p:cNvPr>
          <p:cNvSpPr/>
          <p:nvPr/>
        </p:nvSpPr>
        <p:spPr>
          <a:xfrm>
            <a:off x="323528" y="3717032"/>
            <a:ext cx="2653290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sayhello()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7A2D73-E3F9-B34A-819D-BBA94F4A51A2}"/>
              </a:ext>
            </a:extLst>
          </p:cNvPr>
          <p:cNvSpPr txBox="1"/>
          <p:nvPr/>
        </p:nvSpPr>
        <p:spPr>
          <a:xfrm>
            <a:off x="467544" y="443711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関数名</a:t>
            </a:r>
            <a:r>
              <a:rPr kumimoji="1" lang="en-US" altLang="ja-JP" sz="2800"/>
              <a:t>()</a:t>
            </a:r>
            <a:r>
              <a:rPr kumimoji="1" lang="ja-JP" altLang="en-US" sz="2800"/>
              <a:t>を実行することで、関数の中のブロックを</a:t>
            </a:r>
            <a:endParaRPr kumimoji="1" lang="en-US" altLang="ja-JP" sz="2800"/>
          </a:p>
          <a:p>
            <a:r>
              <a:rPr lang="ja-JP" altLang="en-US" sz="2800"/>
              <a:t>何度でも実行することができる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155584-C5C3-5347-8764-A0D0FB4FB926}"/>
              </a:ext>
            </a:extLst>
          </p:cNvPr>
          <p:cNvSpPr txBox="1"/>
          <p:nvPr/>
        </p:nvSpPr>
        <p:spPr>
          <a:xfrm>
            <a:off x="467544" y="580526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関数の実行を</a:t>
            </a:r>
            <a:r>
              <a:rPr kumimoji="1" lang="ja-JP" altLang="en-US" sz="2800">
                <a:solidFill>
                  <a:srgbClr val="FF0000"/>
                </a:solidFill>
              </a:rPr>
              <a:t>関数呼び出し</a:t>
            </a:r>
            <a:r>
              <a:rPr kumimoji="1" lang="ja-JP" altLang="en-US" sz="280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4108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0F63DE-7F7C-C747-AD13-50AEA510A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090A70-516E-874E-84C2-F2CBA18030D9}"/>
              </a:ext>
            </a:extLst>
          </p:cNvPr>
          <p:cNvSpPr txBox="1"/>
          <p:nvPr/>
        </p:nvSpPr>
        <p:spPr>
          <a:xfrm>
            <a:off x="5395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関数には入力を与えることができる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8DE288-438B-7C4F-A1BB-3497DED91FF8}"/>
              </a:ext>
            </a:extLst>
          </p:cNvPr>
          <p:cNvSpPr/>
          <p:nvPr/>
        </p:nvSpPr>
        <p:spPr>
          <a:xfrm>
            <a:off x="899592" y="2060848"/>
            <a:ext cx="329411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3941D0-C544-6743-84FA-FD737B20C879}"/>
              </a:ext>
            </a:extLst>
          </p:cNvPr>
          <p:cNvSpPr txBox="1"/>
          <p:nvPr/>
        </p:nvSpPr>
        <p:spPr>
          <a:xfrm>
            <a:off x="4355976" y="2132856"/>
            <a:ext cx="4612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入力を</a:t>
            </a:r>
            <a:r>
              <a:rPr lang="en-US" altLang="ja-JP" sz="2400"/>
              <a:t>s</a:t>
            </a:r>
            <a:r>
              <a:rPr lang="ja-JP" altLang="en-US" sz="2400"/>
              <a:t>という名前で受け取り、</a:t>
            </a:r>
            <a:endParaRPr lang="en-US" altLang="ja-JP" sz="2400"/>
          </a:p>
          <a:p>
            <a:r>
              <a:rPr kumimoji="1" lang="ja-JP" altLang="en-US" sz="2400"/>
              <a:t>それを</a:t>
            </a:r>
            <a:r>
              <a:rPr lang="ja-JP" altLang="en-US" sz="2400"/>
              <a:t>表示する関数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D7AAFC-0460-6940-AF13-1F7B2FF39836}"/>
              </a:ext>
            </a:extLst>
          </p:cNvPr>
          <p:cNvSpPr txBox="1"/>
          <p:nvPr/>
        </p:nvSpPr>
        <p:spPr>
          <a:xfrm>
            <a:off x="611560" y="3356992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関数への入力を</a:t>
            </a:r>
            <a:r>
              <a:rPr kumimoji="1" lang="ja-JP" altLang="en-US" sz="2800">
                <a:solidFill>
                  <a:srgbClr val="FF0000"/>
                </a:solidFill>
              </a:rPr>
              <a:t>引数</a:t>
            </a:r>
            <a:r>
              <a:rPr kumimoji="1" lang="en-US" altLang="ja-JP" sz="2800">
                <a:solidFill>
                  <a:srgbClr val="FF0000"/>
                </a:solidFill>
              </a:rPr>
              <a:t>(</a:t>
            </a:r>
            <a:r>
              <a:rPr kumimoji="1" lang="ja-JP" altLang="en-US" sz="2800">
                <a:solidFill>
                  <a:srgbClr val="FF0000"/>
                </a:solidFill>
              </a:rPr>
              <a:t>ひきすう</a:t>
            </a:r>
            <a:r>
              <a:rPr kumimoji="1" lang="en-US" altLang="ja-JP" sz="2800">
                <a:solidFill>
                  <a:srgbClr val="FF0000"/>
                </a:solidFill>
              </a:rPr>
              <a:t>)</a:t>
            </a:r>
            <a:r>
              <a:rPr kumimoji="1" lang="ja-JP" altLang="en-US" sz="2800"/>
              <a:t>と呼ぶ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CAA3AB-F9EB-E14B-840C-02262E03AE76}"/>
              </a:ext>
            </a:extLst>
          </p:cNvPr>
          <p:cNvSpPr/>
          <p:nvPr/>
        </p:nvSpPr>
        <p:spPr>
          <a:xfrm>
            <a:off x="1043608" y="4509120"/>
            <a:ext cx="35125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7A8A0F-4EB3-1C43-B8B9-59198BE34A12}"/>
              </a:ext>
            </a:extLst>
          </p:cNvPr>
          <p:cNvSpPr txBox="1"/>
          <p:nvPr/>
        </p:nvSpPr>
        <p:spPr>
          <a:xfrm>
            <a:off x="5004048" y="4509120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Hello</a:t>
            </a:r>
            <a:r>
              <a:rPr kumimoji="1" lang="ja-JP" altLang="en-US" sz="3200"/>
              <a:t>と表示される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C77908-08AB-8646-92F9-8FC14B87D698}"/>
              </a:ext>
            </a:extLst>
          </p:cNvPr>
          <p:cNvSpPr/>
          <p:nvPr/>
        </p:nvSpPr>
        <p:spPr>
          <a:xfrm>
            <a:off x="1043608" y="5661248"/>
            <a:ext cx="295786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12345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27F652-D806-364B-A5FC-9437924D8878}"/>
              </a:ext>
            </a:extLst>
          </p:cNvPr>
          <p:cNvSpPr txBox="1"/>
          <p:nvPr/>
        </p:nvSpPr>
        <p:spPr>
          <a:xfrm>
            <a:off x="5004048" y="5589240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12345</a:t>
            </a:r>
            <a:r>
              <a:rPr kumimoji="1" lang="ja-JP" altLang="en-US" sz="3200"/>
              <a:t>と表示される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23520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F235FD-D9B3-6D40-8639-748F00A3F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返り値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C75601-BE65-0640-A33A-B38B6FCB0968}"/>
              </a:ext>
            </a:extLst>
          </p:cNvPr>
          <p:cNvSpPr txBox="1"/>
          <p:nvPr/>
        </p:nvSpPr>
        <p:spPr>
          <a:xfrm>
            <a:off x="467544" y="1124744"/>
            <a:ext cx="649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</a:t>
            </a:r>
            <a:r>
              <a:rPr kumimoji="1" lang="en-US" altLang="ja-JP" sz="2800"/>
              <a:t>return</a:t>
            </a:r>
            <a:r>
              <a:rPr kumimoji="1" lang="ja-JP" altLang="en-US" sz="2800"/>
              <a:t>文で値を返すことができる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C0F386-A51D-8F4C-8895-0CCF262FF430}"/>
              </a:ext>
            </a:extLst>
          </p:cNvPr>
          <p:cNvSpPr/>
          <p:nvPr/>
        </p:nvSpPr>
        <p:spPr>
          <a:xfrm>
            <a:off x="611560" y="184482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+ b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BA7BFE-041A-124E-8201-210001250BA7}"/>
              </a:ext>
            </a:extLst>
          </p:cNvPr>
          <p:cNvSpPr txBox="1"/>
          <p:nvPr/>
        </p:nvSpPr>
        <p:spPr>
          <a:xfrm>
            <a:off x="539552" y="30689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関数が返す値を</a:t>
            </a:r>
            <a:r>
              <a:rPr kumimoji="1" lang="ja-JP" altLang="en-US" sz="2800">
                <a:solidFill>
                  <a:srgbClr val="FF0000"/>
                </a:solidFill>
              </a:rPr>
              <a:t>返り値</a:t>
            </a:r>
            <a:r>
              <a:rPr kumimoji="1" lang="ja-JP" altLang="en-US" sz="2800"/>
              <a:t>と呼ぶ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156150-09BB-C441-86B5-C2A166B72754}"/>
              </a:ext>
            </a:extLst>
          </p:cNvPr>
          <p:cNvSpPr txBox="1"/>
          <p:nvPr/>
        </p:nvSpPr>
        <p:spPr>
          <a:xfrm>
            <a:off x="467544" y="400506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関数は、その返り値を持つ変数のように振る舞う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6FC2D2-A157-D744-B85E-DE5CAEB2ECEF}"/>
              </a:ext>
            </a:extLst>
          </p:cNvPr>
          <p:cNvSpPr/>
          <p:nvPr/>
        </p:nvSpPr>
        <p:spPr>
          <a:xfrm>
            <a:off x="611560" y="4797152"/>
            <a:ext cx="273630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83CDB2-57C2-9C4A-8521-7568A9207557}"/>
              </a:ext>
            </a:extLst>
          </p:cNvPr>
          <p:cNvSpPr/>
          <p:nvPr/>
        </p:nvSpPr>
        <p:spPr>
          <a:xfrm>
            <a:off x="611560" y="5877272"/>
            <a:ext cx="36724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9FA729-DA56-0D4C-BDCC-CA51243BA884}"/>
              </a:ext>
            </a:extLst>
          </p:cNvPr>
          <p:cNvSpPr txBox="1"/>
          <p:nvPr/>
        </p:nvSpPr>
        <p:spPr>
          <a:xfrm>
            <a:off x="4572000" y="50131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返り値を別の変数に代入できる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A47549-1F32-A24C-B7F2-2A8545DCE38B}"/>
              </a:ext>
            </a:extLst>
          </p:cNvPr>
          <p:cNvSpPr txBox="1"/>
          <p:nvPr/>
        </p:nvSpPr>
        <p:spPr>
          <a:xfrm>
            <a:off x="4572000" y="6021288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</a:t>
            </a:r>
            <a:r>
              <a:rPr kumimoji="1" lang="en-US" altLang="ja-JP" sz="2400"/>
              <a:t>if</a:t>
            </a:r>
            <a:r>
              <a:rPr kumimoji="1" lang="ja-JP" altLang="en-US" sz="2400"/>
              <a:t>文の条件内に使える</a:t>
            </a:r>
          </a:p>
        </p:txBody>
      </p:sp>
    </p:spTree>
    <p:extLst>
      <p:ext uri="{BB962C8B-B14F-4D97-AF65-F5344CB8AC3E}">
        <p14:creationId xmlns:p14="http://schemas.microsoft.com/office/powerpoint/2010/main" val="38077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ループのスキップと脱出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2849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153DF-8EC2-4B44-8ED2-6A0E658A924F}"/>
              </a:ext>
            </a:extLst>
          </p:cNvPr>
          <p:cNvSpPr txBox="1"/>
          <p:nvPr/>
        </p:nvSpPr>
        <p:spPr>
          <a:xfrm>
            <a:off x="1115616" y="40770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for</a:t>
            </a:r>
            <a:r>
              <a:rPr kumimoji="1" lang="ja-JP" altLang="en-US"/>
              <a:t>文</a:t>
            </a:r>
            <a:r>
              <a:rPr kumimoji="1" lang="en-US" altLang="ja-JP"/>
              <a:t> 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ED6AED-27E7-2441-B42A-EBDE6FBD0328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99CA9-898B-9D42-95DE-FC0882223EC2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E9A3CB8-6AF3-8149-8ED5-0D14347DEDA2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F9EFC5-8CBE-274D-A8B3-3C79FC313637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EC1DE5-C5B8-934B-BA27-82B866983FB4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C12D2E-CAC2-6549-B11F-DAB01734555E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69BC56-1219-9343-A512-020020907AFA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E548E-9A69-6A48-A36C-59AE5A10F196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31F953-F900-BD4A-8CC4-23E12F6A3831}"/>
              </a:ext>
            </a:extLst>
          </p:cNvPr>
          <p:cNvSpPr/>
          <p:nvPr/>
        </p:nvSpPr>
        <p:spPr>
          <a:xfrm>
            <a:off x="467544" y="3861048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3C192E-59FD-174F-9F09-0E5390E81598}"/>
              </a:ext>
            </a:extLst>
          </p:cNvPr>
          <p:cNvSpPr txBox="1"/>
          <p:nvPr/>
        </p:nvSpPr>
        <p:spPr>
          <a:xfrm>
            <a:off x="179512" y="522920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ループカウンタ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が、</a:t>
            </a:r>
            <a:r>
              <a:rPr kumimoji="1" lang="en-US" altLang="ja-JP" sz="2000"/>
              <a:t>0</a:t>
            </a:r>
            <a:r>
              <a:rPr kumimoji="1" lang="ja-JP" altLang="en-US" sz="2000"/>
              <a:t>から</a:t>
            </a:r>
            <a:r>
              <a:rPr kumimoji="1" lang="en-US" altLang="ja-JP" sz="2000"/>
              <a:t>9</a:t>
            </a:r>
            <a:r>
              <a:rPr kumimoji="1" lang="ja-JP" altLang="en-US" sz="2000"/>
              <a:t>まで変化しながら、ループブロックを実行する</a:t>
            </a: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en-US" altLang="ja-JP"/>
              <a:t>while</a:t>
            </a:r>
            <a:r>
              <a:rPr kumimoji="1" lang="ja-JP" altLang="en-US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BAF15-B957-3B4F-A6AE-C96DD44A57DF}"/>
              </a:ext>
            </a:extLst>
          </p:cNvPr>
          <p:cNvSpPr txBox="1"/>
          <p:nvPr/>
        </p:nvSpPr>
        <p:spPr>
          <a:xfrm>
            <a:off x="755576" y="1844824"/>
            <a:ext cx="2961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while </a:t>
            </a:r>
            <a:r>
              <a:rPr kumimoji="1"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554C55-F9C3-814B-A3AE-352386AAE372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70880EE-C676-FE44-B6D4-029ECBCFE986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36EDC2-3C4F-8F40-89CE-7AF342E10571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B3C082-2914-E149-88A9-47671624713F}"/>
              </a:ext>
            </a:extLst>
          </p:cNvPr>
          <p:cNvSpPr txBox="1"/>
          <p:nvPr/>
        </p:nvSpPr>
        <p:spPr>
          <a:xfrm>
            <a:off x="5724128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262571-4F7E-4441-AA43-7D9F96E63850}"/>
              </a:ext>
            </a:extLst>
          </p:cNvPr>
          <p:cNvCxnSpPr>
            <a:cxnSpLocks/>
          </p:cNvCxnSpPr>
          <p:nvPr/>
        </p:nvCxnSpPr>
        <p:spPr>
          <a:xfrm flipH="1">
            <a:off x="4716016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503712-981E-8841-9053-B70DCC86CE8B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3828A6-4171-B448-B777-401F457D2D6D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9E7B45-775E-4248-A028-D8021026BE3B}"/>
              </a:ext>
            </a:extLst>
          </p:cNvPr>
          <p:cNvSpPr txBox="1"/>
          <p:nvPr/>
        </p:nvSpPr>
        <p:spPr>
          <a:xfrm>
            <a:off x="467544" y="1052736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条件が成立している限り実行し続ける繰り返し文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1880133-EAD3-A344-A5E9-1104F1CFB9AF}"/>
              </a:ext>
            </a:extLst>
          </p:cNvPr>
          <p:cNvSpPr/>
          <p:nvPr/>
        </p:nvSpPr>
        <p:spPr>
          <a:xfrm>
            <a:off x="2195736" y="4293096"/>
            <a:ext cx="4572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-=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9D9671-FE81-4948-8DE0-49F52AEA790C}"/>
              </a:ext>
            </a:extLst>
          </p:cNvPr>
          <p:cNvSpPr txBox="1"/>
          <p:nvPr/>
        </p:nvSpPr>
        <p:spPr>
          <a:xfrm>
            <a:off x="1619672" y="6165304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が</a:t>
            </a:r>
            <a:r>
              <a:rPr kumimoji="1" lang="en-US" altLang="ja-JP"/>
              <a:t>10</a:t>
            </a:r>
            <a:r>
              <a:rPr kumimoji="1" lang="ja-JP" altLang="en-US"/>
              <a:t>から正の間だけカウントダウンするプログラム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30EC1C-5928-1F47-A370-FFC259968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445E47-4CB0-5A44-911E-2A2CA003E48E}"/>
              </a:ext>
            </a:extLst>
          </p:cNvPr>
          <p:cNvSpPr/>
          <p:nvPr/>
        </p:nvSpPr>
        <p:spPr>
          <a:xfrm>
            <a:off x="1547664" y="2348880"/>
            <a:ext cx="516632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==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4F0B64-E02F-4946-A991-29A18323587E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322C1E-731C-7146-85A8-512DE00359A1}"/>
              </a:ext>
            </a:extLst>
          </p:cNvPr>
          <p:cNvSpPr txBox="1"/>
          <p:nvPr/>
        </p:nvSpPr>
        <p:spPr>
          <a:xfrm>
            <a:off x="1763688" y="4365104"/>
            <a:ext cx="491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が偶数の時だけ</a:t>
            </a:r>
            <a:r>
              <a:rPr lang="en-US" altLang="ja-JP" sz="2800"/>
              <a:t>print</a:t>
            </a:r>
            <a:r>
              <a:rPr lang="ja-JP" altLang="en-US" sz="2800"/>
              <a:t>文を実行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5132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D4470-BC60-604D-83BE-AD96CD0C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E63885-06CA-2B40-BCB4-72F0EE4CBBC1}"/>
              </a:ext>
            </a:extLst>
          </p:cNvPr>
          <p:cNvSpPr/>
          <p:nvPr/>
        </p:nvSpPr>
        <p:spPr>
          <a:xfrm>
            <a:off x="251520" y="2492896"/>
            <a:ext cx="487828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AEE740-29C5-3B4E-8189-E6DFD1082FEC}"/>
              </a:ext>
            </a:extLst>
          </p:cNvPr>
          <p:cNvSpPr txBox="1"/>
          <p:nvPr/>
        </p:nvSpPr>
        <p:spPr>
          <a:xfrm>
            <a:off x="395536" y="5733256"/>
            <a:ext cx="834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</a:t>
            </a:r>
            <a:r>
              <a:rPr kumimoji="1" lang="en-US" altLang="ja-JP" sz="2400"/>
              <a:t>continue</a:t>
            </a:r>
            <a:r>
              <a:rPr kumimoji="1" lang="ja-JP" altLang="en-US" sz="2400"/>
              <a:t>」を使うと、ループをスキップすることができる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67C75-2E57-6A4B-BE70-15DC83D18983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D4E69A-6BE5-0244-A3D6-FF8FB95D0EB2}"/>
              </a:ext>
            </a:extLst>
          </p:cNvPr>
          <p:cNvSpPr txBox="1"/>
          <p:nvPr/>
        </p:nvSpPr>
        <p:spPr>
          <a:xfrm>
            <a:off x="6008205" y="2924944"/>
            <a:ext cx="313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が偶数でなければ</a:t>
            </a:r>
            <a:endParaRPr lang="en-US" altLang="ja-JP" sz="2800"/>
          </a:p>
          <a:p>
            <a:r>
              <a:rPr lang="ja-JP" altLang="en-US" sz="2800"/>
              <a:t>ループをスキップ</a:t>
            </a:r>
            <a:endParaRPr kumimoji="1" lang="ja-JP" altLang="en-US" sz="28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AB7413-AB18-6544-97AD-E6947DDC0BB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64088" y="3401998"/>
            <a:ext cx="6441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C93DA0-A74E-1847-AFD4-CDEAD3609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continue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24210E-63C8-604F-9A34-ACF1CD83D60F}"/>
              </a:ext>
            </a:extLst>
          </p:cNvPr>
          <p:cNvSpPr/>
          <p:nvPr/>
        </p:nvSpPr>
        <p:spPr>
          <a:xfrm>
            <a:off x="5868144" y="2060848"/>
            <a:ext cx="2736304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FB6E78-171A-F949-8991-27DAAB8E1FB4}"/>
              </a:ext>
            </a:extLst>
          </p:cNvPr>
          <p:cNvSpPr/>
          <p:nvPr/>
        </p:nvSpPr>
        <p:spPr>
          <a:xfrm>
            <a:off x="6372200" y="2318400"/>
            <a:ext cx="1368152" cy="360040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A17C52-0481-964D-A5FD-A26645CA4EA2}"/>
              </a:ext>
            </a:extLst>
          </p:cNvPr>
          <p:cNvSpPr/>
          <p:nvPr/>
        </p:nvSpPr>
        <p:spPr>
          <a:xfrm>
            <a:off x="763464" y="2050688"/>
            <a:ext cx="302433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C5655F-8FC8-E147-BA88-851248670E8B}"/>
              </a:ext>
            </a:extLst>
          </p:cNvPr>
          <p:cNvSpPr/>
          <p:nvPr/>
        </p:nvSpPr>
        <p:spPr>
          <a:xfrm>
            <a:off x="197560" y="174233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条件: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E5729A-F3EC-B342-9285-4F5DE8BABFC1}"/>
              </a:ext>
            </a:extLst>
          </p:cNvPr>
          <p:cNvSpPr/>
          <p:nvPr/>
        </p:nvSpPr>
        <p:spPr>
          <a:xfrm>
            <a:off x="1277680" y="2390408"/>
            <a:ext cx="2376264" cy="1944216"/>
          </a:xfrm>
          <a:prstGeom prst="rect">
            <a:avLst/>
          </a:prstGeom>
          <a:solidFill>
            <a:srgbClr val="FF8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72FD5C-904A-8448-9B35-583C2E4B359B}"/>
              </a:ext>
            </a:extLst>
          </p:cNvPr>
          <p:cNvSpPr/>
          <p:nvPr/>
        </p:nvSpPr>
        <p:spPr>
          <a:xfrm>
            <a:off x="5297304" y="174233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ja-JP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条件:</a:t>
            </a:r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    continue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ja-JP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6FCA12-1522-8046-AD98-1A62376014FB}"/>
              </a:ext>
            </a:extLst>
          </p:cNvPr>
          <p:cNvSpPr/>
          <p:nvPr/>
        </p:nvSpPr>
        <p:spPr>
          <a:xfrm>
            <a:off x="5940152" y="2750448"/>
            <a:ext cx="237626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C2580F4-5505-1841-9720-CBADEDAF224C}"/>
              </a:ext>
            </a:extLst>
          </p:cNvPr>
          <p:cNvSpPr/>
          <p:nvPr/>
        </p:nvSpPr>
        <p:spPr>
          <a:xfrm>
            <a:off x="4472072" y="300711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8D5F9A-6EF2-E548-8995-5800EDFC96BF}"/>
              </a:ext>
            </a:extLst>
          </p:cNvPr>
          <p:cNvSpPr txBox="1"/>
          <p:nvPr/>
        </p:nvSpPr>
        <p:spPr>
          <a:xfrm>
            <a:off x="3348752" y="4871080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</a:t>
            </a:r>
            <a:r>
              <a:rPr kumimoji="1" lang="ja-JP" altLang="en-US"/>
              <a:t>文が作るブロック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B854E0-AB8B-C34D-BB71-D514D7FF7D23}"/>
              </a:ext>
            </a:extLst>
          </p:cNvPr>
          <p:cNvSpPr txBox="1"/>
          <p:nvPr/>
        </p:nvSpPr>
        <p:spPr>
          <a:xfrm>
            <a:off x="3887232" y="230060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if</a:t>
            </a:r>
            <a:r>
              <a:rPr kumimoji="1" lang="ja-JP" altLang="en-US" sz="1600"/>
              <a:t>文が作るブロック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A50994-5B8E-D045-8938-5D704DA22C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22377" y="2469877"/>
            <a:ext cx="554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E4B327C-08FD-9A4C-9843-5361AC9AFC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2912" y="2469877"/>
            <a:ext cx="274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79FE8C8-2248-B243-B7CB-EDF7A04634DD}"/>
              </a:ext>
            </a:extLst>
          </p:cNvPr>
          <p:cNvCxnSpPr>
            <a:stCxn id="11" idx="3"/>
          </p:cNvCxnSpPr>
          <p:nvPr/>
        </p:nvCxnSpPr>
        <p:spPr>
          <a:xfrm flipV="1">
            <a:off x="5647715" y="4789800"/>
            <a:ext cx="220717" cy="265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D4BFA66-B198-7B4B-9418-813A634DF01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871232" y="4444360"/>
            <a:ext cx="477520" cy="611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96879B-C79D-C048-9C29-6338F994570E}"/>
              </a:ext>
            </a:extLst>
          </p:cNvPr>
          <p:cNvSpPr txBox="1"/>
          <p:nvPr/>
        </p:nvSpPr>
        <p:spPr>
          <a:xfrm>
            <a:off x="1259632" y="980728"/>
            <a:ext cx="621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continue</a:t>
            </a:r>
            <a:r>
              <a:rPr kumimoji="1" lang="ja-JP" altLang="en-US" sz="2000"/>
              <a:t>を使うことで、深いブロックを小さくできる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154BC2B-4F0F-ED4C-9720-C0D63224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73216"/>
            <a:ext cx="1163783" cy="135674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8566A2-1257-1F49-A9BE-95814873014E}"/>
              </a:ext>
            </a:extLst>
          </p:cNvPr>
          <p:cNvSpPr txBox="1"/>
          <p:nvPr/>
        </p:nvSpPr>
        <p:spPr>
          <a:xfrm>
            <a:off x="1403648" y="602128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処理の対象外とする条件を、ブロックの最初で弾いてしまう手法</a:t>
            </a:r>
            <a:endParaRPr lang="en-US" altLang="ja-JP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1F034D-36CA-B145-B7CB-FFB649105AFC}"/>
              </a:ext>
            </a:extLst>
          </p:cNvPr>
          <p:cNvSpPr txBox="1"/>
          <p:nvPr/>
        </p:nvSpPr>
        <p:spPr>
          <a:xfrm>
            <a:off x="13316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ガード節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27165-2A25-A84B-91DD-E658C04A6BC1}"/>
              </a:ext>
            </a:extLst>
          </p:cNvPr>
          <p:cNvSpPr txBox="1"/>
          <p:nvPr/>
        </p:nvSpPr>
        <p:spPr>
          <a:xfrm>
            <a:off x="4211960" y="2564904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2)</a:t>
            </a:r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49BD29-D14D-9C46-8588-CD26379D9216}"/>
              </a:ext>
            </a:extLst>
          </p:cNvPr>
          <p:cNvSpPr txBox="1"/>
          <p:nvPr/>
        </p:nvSpPr>
        <p:spPr>
          <a:xfrm>
            <a:off x="3995936" y="5157192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1)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758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228DCF-0354-6343-88DB-635386A9D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ループの脱出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94AD04-2D75-5D48-B551-32432086BDAD}"/>
              </a:ext>
            </a:extLst>
          </p:cNvPr>
          <p:cNvSpPr txBox="1"/>
          <p:nvPr/>
        </p:nvSpPr>
        <p:spPr>
          <a:xfrm>
            <a:off x="1547664" y="6093296"/>
            <a:ext cx="566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ループを終了するには</a:t>
            </a:r>
            <a:r>
              <a:rPr kumimoji="1" lang="en-US" altLang="ja-JP" sz="2800"/>
              <a:t>break</a:t>
            </a:r>
            <a:r>
              <a:rPr kumimoji="1" lang="ja-JP" altLang="en-US" sz="2800"/>
              <a:t>を使う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07504" y="1124744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例：確率</a:t>
            </a:r>
            <a:r>
              <a:rPr kumimoji="1" lang="en-US" altLang="ja-JP"/>
              <a:t>1/2</a:t>
            </a:r>
            <a:r>
              <a:rPr kumimoji="1" lang="ja-JP" altLang="en-US"/>
              <a:t>で所持金が</a:t>
            </a:r>
            <a:r>
              <a:rPr kumimoji="1" lang="en-US" altLang="ja-JP"/>
              <a:t>1</a:t>
            </a:r>
            <a:r>
              <a:rPr kumimoji="1" lang="ja-JP" altLang="en-US"/>
              <a:t>万円増えるか減るかするギャンブルがある。</a:t>
            </a:r>
            <a:endParaRPr kumimoji="1" lang="en-US" altLang="ja-JP"/>
          </a:p>
          <a:p>
            <a:r>
              <a:rPr lang="ja-JP" altLang="en-US"/>
              <a:t>　　所持金</a:t>
            </a:r>
            <a:r>
              <a:rPr lang="en-US" altLang="ja-JP"/>
              <a:t>5</a:t>
            </a:r>
            <a:r>
              <a:rPr lang="ja-JP" altLang="en-US"/>
              <a:t>万円からスタートして、</a:t>
            </a:r>
            <a:r>
              <a:rPr lang="en-US" altLang="ja-JP"/>
              <a:t>0</a:t>
            </a:r>
            <a:r>
              <a:rPr lang="ja-JP" altLang="en-US"/>
              <a:t>円になったら負け、</a:t>
            </a:r>
            <a:r>
              <a:rPr lang="en-US" altLang="ja-JP"/>
              <a:t>10</a:t>
            </a:r>
            <a:r>
              <a:rPr lang="ja-JP" altLang="en-US"/>
              <a:t>万円になったら勝ち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680D1-66D8-4948-A90F-FBAEC31C550D}"/>
              </a:ext>
            </a:extLst>
          </p:cNvPr>
          <p:cNvSpPr/>
          <p:nvPr/>
        </p:nvSpPr>
        <p:spPr>
          <a:xfrm>
            <a:off x="251520" y="2492896"/>
            <a:ext cx="554461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49CEB-E152-1249-9565-3B01903AF75D}"/>
              </a:ext>
            </a:extLst>
          </p:cNvPr>
          <p:cNvSpPr txBox="1"/>
          <p:nvPr/>
        </p:nvSpPr>
        <p:spPr>
          <a:xfrm>
            <a:off x="323528" y="1916832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何回ループが回るか事前にわからない場合は</a:t>
            </a:r>
            <a:r>
              <a:rPr lang="en-US" altLang="ja-JP"/>
              <a:t>while</a:t>
            </a:r>
            <a:r>
              <a:rPr lang="ja-JP" altLang="en-US"/>
              <a:t>を使うと良い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0DDFFB-8272-8542-90F2-A4EF3F69B24D}"/>
              </a:ext>
            </a:extLst>
          </p:cNvPr>
          <p:cNvSpPr txBox="1"/>
          <p:nvPr/>
        </p:nvSpPr>
        <p:spPr>
          <a:xfrm>
            <a:off x="6084168" y="34290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常にループが実行される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無限ループ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084CDB-F8EB-A748-815D-C1EB33765CAC}"/>
              </a:ext>
            </a:extLst>
          </p:cNvPr>
          <p:cNvSpPr txBox="1"/>
          <p:nvPr/>
        </p:nvSpPr>
        <p:spPr>
          <a:xfrm>
            <a:off x="6012160" y="436510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</a:t>
            </a:r>
            <a:r>
              <a:rPr kumimoji="1" lang="en-US" altLang="ja-JP"/>
              <a:t>0</a:t>
            </a:r>
            <a:r>
              <a:rPr kumimoji="1" lang="ja-JP" altLang="en-US"/>
              <a:t>で終了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ループ脱出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4762C1-9172-EC42-987C-E8F2BDBA206E}"/>
              </a:ext>
            </a:extLst>
          </p:cNvPr>
          <p:cNvSpPr txBox="1"/>
          <p:nvPr/>
        </p:nvSpPr>
        <p:spPr>
          <a:xfrm>
            <a:off x="6012160" y="51571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</a:t>
            </a:r>
            <a:r>
              <a:rPr kumimoji="1" lang="en-US" altLang="ja-JP"/>
              <a:t>10</a:t>
            </a:r>
            <a:r>
              <a:rPr kumimoji="1" lang="ja-JP" altLang="en-US"/>
              <a:t>万円で終了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ループ脱出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AED640DB-564C-C848-A8A0-2CFF7A134261}"/>
              </a:ext>
            </a:extLst>
          </p:cNvPr>
          <p:cNvSpPr/>
          <p:nvPr/>
        </p:nvSpPr>
        <p:spPr>
          <a:xfrm>
            <a:off x="3347864" y="4221088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22B56905-6B09-054B-ADC9-34F3AC497E81}"/>
              </a:ext>
            </a:extLst>
          </p:cNvPr>
          <p:cNvSpPr/>
          <p:nvPr/>
        </p:nvSpPr>
        <p:spPr>
          <a:xfrm>
            <a:off x="3347864" y="5085184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26A6131E-FBE6-EA47-B30A-221EE8DFAD5E}"/>
              </a:ext>
            </a:extLst>
          </p:cNvPr>
          <p:cNvSpPr/>
          <p:nvPr/>
        </p:nvSpPr>
        <p:spPr>
          <a:xfrm>
            <a:off x="1907704" y="3645024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1905F9-C6B9-0042-814C-AE4FAE845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ループの脱出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264913-0965-C142-833A-01C2B43C250B}"/>
              </a:ext>
            </a:extLst>
          </p:cNvPr>
          <p:cNvSpPr/>
          <p:nvPr/>
        </p:nvSpPr>
        <p:spPr>
          <a:xfrm>
            <a:off x="413897" y="2276872"/>
            <a:ext cx="547260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&lt; money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AEFCB2-424D-EA41-A573-0BC17E448906}"/>
              </a:ext>
            </a:extLst>
          </p:cNvPr>
          <p:cNvSpPr txBox="1"/>
          <p:nvPr/>
        </p:nvSpPr>
        <p:spPr>
          <a:xfrm>
            <a:off x="107504" y="1124744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例：確率</a:t>
            </a:r>
            <a:r>
              <a:rPr kumimoji="1" lang="en-US" altLang="ja-JP"/>
              <a:t>1/2</a:t>
            </a:r>
            <a:r>
              <a:rPr kumimoji="1" lang="ja-JP" altLang="en-US"/>
              <a:t>で所持金が</a:t>
            </a:r>
            <a:r>
              <a:rPr kumimoji="1" lang="en-US" altLang="ja-JP"/>
              <a:t>1</a:t>
            </a:r>
            <a:r>
              <a:rPr kumimoji="1" lang="ja-JP" altLang="en-US"/>
              <a:t>万円増えるか減るかするギャンブルがある。</a:t>
            </a:r>
            <a:endParaRPr kumimoji="1" lang="en-US" altLang="ja-JP"/>
          </a:p>
          <a:p>
            <a:r>
              <a:rPr lang="ja-JP" altLang="en-US"/>
              <a:t>　　所持金</a:t>
            </a:r>
            <a:r>
              <a:rPr lang="en-US" altLang="ja-JP"/>
              <a:t>5</a:t>
            </a:r>
            <a:r>
              <a:rPr lang="ja-JP" altLang="en-US"/>
              <a:t>万円からスタートして、</a:t>
            </a:r>
            <a:r>
              <a:rPr lang="en-US" altLang="ja-JP"/>
              <a:t>0</a:t>
            </a:r>
            <a:r>
              <a:rPr lang="ja-JP" altLang="en-US"/>
              <a:t>円になったら負け、</a:t>
            </a:r>
            <a:r>
              <a:rPr lang="en-US" altLang="ja-JP"/>
              <a:t>10</a:t>
            </a:r>
            <a:r>
              <a:rPr lang="ja-JP" altLang="en-US"/>
              <a:t>万円になったら勝ち</a:t>
            </a:r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744B3D6-F9DA-8F46-9C06-D2A5A4B2A625}"/>
              </a:ext>
            </a:extLst>
          </p:cNvPr>
          <p:cNvSpPr/>
          <p:nvPr/>
        </p:nvSpPr>
        <p:spPr>
          <a:xfrm>
            <a:off x="3438233" y="3429000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D6EFB-4562-B740-AFFB-61AA8028E590}"/>
              </a:ext>
            </a:extLst>
          </p:cNvPr>
          <p:cNvSpPr txBox="1"/>
          <p:nvPr/>
        </p:nvSpPr>
        <p:spPr>
          <a:xfrm>
            <a:off x="6030521" y="33569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所持金が</a:t>
            </a:r>
            <a:r>
              <a:rPr kumimoji="1" lang="en-US" altLang="ja-JP"/>
              <a:t>1</a:t>
            </a:r>
            <a:r>
              <a:rPr kumimoji="1" lang="ja-JP" altLang="en-US"/>
              <a:t>以上</a:t>
            </a:r>
            <a:r>
              <a:rPr kumimoji="1" lang="en-US" altLang="ja-JP"/>
              <a:t>9</a:t>
            </a:r>
            <a:r>
              <a:rPr kumimoji="1" lang="ja-JP" altLang="en-US"/>
              <a:t>以下の時だけ</a:t>
            </a:r>
            <a:endParaRPr kumimoji="1" lang="en-US" altLang="ja-JP"/>
          </a:p>
          <a:p>
            <a:r>
              <a:rPr lang="ja-JP" altLang="en-US"/>
              <a:t>ループ</a:t>
            </a:r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C659170-BA0C-3149-873E-C3C47B512114}"/>
              </a:ext>
            </a:extLst>
          </p:cNvPr>
          <p:cNvSpPr/>
          <p:nvPr/>
        </p:nvSpPr>
        <p:spPr>
          <a:xfrm>
            <a:off x="2862169" y="4293096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E8A58A-A814-8F4C-B046-ADDC8F66AA4A}"/>
              </a:ext>
            </a:extLst>
          </p:cNvPr>
          <p:cNvSpPr txBox="1"/>
          <p:nvPr/>
        </p:nvSpPr>
        <p:spPr>
          <a:xfrm>
            <a:off x="5958513" y="44371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ループ</a:t>
            </a:r>
            <a:r>
              <a:rPr kumimoji="1" lang="ja-JP" altLang="en-US"/>
              <a:t>終了後に勝敗チェック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2FF9EE-F6CE-6942-BFBA-19E649A3DE10}"/>
              </a:ext>
            </a:extLst>
          </p:cNvPr>
          <p:cNvSpPr txBox="1"/>
          <p:nvPr/>
        </p:nvSpPr>
        <p:spPr>
          <a:xfrm>
            <a:off x="467544" y="573325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同じ処理内容を実現する異なる実装方法がある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52255A-C898-5343-A096-1CAD5A3CD79F}"/>
              </a:ext>
            </a:extLst>
          </p:cNvPr>
          <p:cNvSpPr txBox="1"/>
          <p:nvPr/>
        </p:nvSpPr>
        <p:spPr>
          <a:xfrm>
            <a:off x="539552" y="638132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簡潔さ、わかりやすさなどで使い分ける</a:t>
            </a:r>
          </a:p>
        </p:txBody>
      </p:sp>
    </p:spTree>
    <p:extLst>
      <p:ext uri="{BB962C8B-B14F-4D97-AF65-F5344CB8AC3E}">
        <p14:creationId xmlns:p14="http://schemas.microsoft.com/office/powerpoint/2010/main" val="147405974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2143</TotalTime>
  <Words>577</Words>
  <Application>Microsoft Macintosh PowerPoint</Application>
  <PresentationFormat>画面に合わせる (4:3)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HGｺﾞｼｯｸE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375</cp:revision>
  <dcterms:created xsi:type="dcterms:W3CDTF">2019-01-02T05:23:01Z</dcterms:created>
  <dcterms:modified xsi:type="dcterms:W3CDTF">2019-09-27T05:50:24Z</dcterms:modified>
</cp:coreProperties>
</file>