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sldIdLst>
    <p:sldId id="256" r:id="rId2"/>
    <p:sldId id="261" r:id="rId3"/>
    <p:sldId id="289" r:id="rId4"/>
    <p:sldId id="290" r:id="rId5"/>
    <p:sldId id="291" r:id="rId6"/>
    <p:sldId id="292" r:id="rId7"/>
    <p:sldId id="293" r:id="rId8"/>
    <p:sldId id="294" r:id="rId9"/>
    <p:sldId id="299" r:id="rId10"/>
    <p:sldId id="295" r:id="rId11"/>
    <p:sldId id="296" r:id="rId12"/>
    <p:sldId id="297" r:id="rId13"/>
    <p:sldId id="298" r:id="rId14"/>
    <p:sldId id="300" r:id="rId15"/>
    <p:sldId id="301" r:id="rId16"/>
    <p:sldId id="302" r:id="rId17"/>
    <p:sldId id="303" r:id="rId18"/>
    <p:sldId id="304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>
      <p:cViewPr varScale="1">
        <p:scale>
          <a:sx n="126" d="100"/>
          <a:sy n="126" d="100"/>
        </p:scale>
        <p:origin x="8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リストとタプル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2019/10/15</a:t>
            </a:r>
            <a:endParaRPr kumimoji="1" lang="ja-JP" altLang="en-US" sz="4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D4ADEE-9E59-8A4A-88B8-D34187A71FF4}"/>
              </a:ext>
            </a:extLst>
          </p:cNvPr>
          <p:cNvSpPr txBox="1"/>
          <p:nvPr/>
        </p:nvSpPr>
        <p:spPr>
          <a:xfrm>
            <a:off x="1043608" y="5949280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solidFill>
                  <a:srgbClr val="00B050"/>
                </a:solidFill>
              </a:rPr>
              <a:t>#</a:t>
            </a:r>
            <a:r>
              <a:rPr kumimoji="1" lang="ja-JP" altLang="en-US" sz="3200">
                <a:solidFill>
                  <a:srgbClr val="00B050"/>
                </a:solidFill>
              </a:rPr>
              <a:t>プロ同演習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B9F7F85-26CF-EB44-87B9-1825A2C5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49280"/>
            <a:ext cx="710444" cy="6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A85B767-A9F3-AB41-A828-76BA5797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メモリ上でのリストの表現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4E4B958-7F33-D14B-86AF-1AF0B4A5EC2D}"/>
              </a:ext>
            </a:extLst>
          </p:cNvPr>
          <p:cNvSpPr/>
          <p:nvPr/>
        </p:nvSpPr>
        <p:spPr>
          <a:xfrm>
            <a:off x="2411760" y="1196752"/>
            <a:ext cx="347723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a = [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058CFD-B7E9-A642-B7CF-33ECDFCB3FDF}"/>
              </a:ext>
            </a:extLst>
          </p:cNvPr>
          <p:cNvSpPr/>
          <p:nvPr/>
        </p:nvSpPr>
        <p:spPr>
          <a:xfrm>
            <a:off x="1475656" y="37890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8D97A6C-0BA4-824E-9134-C05DCE0D315C}"/>
              </a:ext>
            </a:extLst>
          </p:cNvPr>
          <p:cNvSpPr/>
          <p:nvPr/>
        </p:nvSpPr>
        <p:spPr>
          <a:xfrm>
            <a:off x="1475656" y="41490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CE51CBC-5D2B-2346-A3AA-CDEBEE7636D9}"/>
              </a:ext>
            </a:extLst>
          </p:cNvPr>
          <p:cNvSpPr/>
          <p:nvPr/>
        </p:nvSpPr>
        <p:spPr>
          <a:xfrm>
            <a:off x="1475656" y="45091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C233BA-E1AF-A24B-96F6-9369BF6F889F}"/>
              </a:ext>
            </a:extLst>
          </p:cNvPr>
          <p:cNvSpPr/>
          <p:nvPr/>
        </p:nvSpPr>
        <p:spPr>
          <a:xfrm>
            <a:off x="1475656" y="48691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5D8FDA6-BAAE-F947-90F7-B7A426BDAE6F}"/>
              </a:ext>
            </a:extLst>
          </p:cNvPr>
          <p:cNvSpPr/>
          <p:nvPr/>
        </p:nvSpPr>
        <p:spPr>
          <a:xfrm>
            <a:off x="1475656" y="30689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0F128F3-DE15-304F-9184-630A74D762DE}"/>
              </a:ext>
            </a:extLst>
          </p:cNvPr>
          <p:cNvSpPr/>
          <p:nvPr/>
        </p:nvSpPr>
        <p:spPr>
          <a:xfrm>
            <a:off x="1475656" y="34290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C2B55E-D67E-CA48-9EB7-3A4DEFCBAEC2}"/>
              </a:ext>
            </a:extLst>
          </p:cNvPr>
          <p:cNvSpPr txBox="1"/>
          <p:nvPr/>
        </p:nvSpPr>
        <p:spPr>
          <a:xfrm>
            <a:off x="755576" y="30689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8BB29A-A0DA-E84D-B312-12165D9F0A62}"/>
              </a:ext>
            </a:extLst>
          </p:cNvPr>
          <p:cNvSpPr txBox="1"/>
          <p:nvPr/>
        </p:nvSpPr>
        <p:spPr>
          <a:xfrm>
            <a:off x="755576" y="34290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FE16CD-5201-3143-BF13-1E62CBDA60EB}"/>
              </a:ext>
            </a:extLst>
          </p:cNvPr>
          <p:cNvSpPr txBox="1"/>
          <p:nvPr/>
        </p:nvSpPr>
        <p:spPr>
          <a:xfrm>
            <a:off x="755576" y="37890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51921D-1E47-844D-9587-B38C1C83F594}"/>
              </a:ext>
            </a:extLst>
          </p:cNvPr>
          <p:cNvSpPr txBox="1"/>
          <p:nvPr/>
        </p:nvSpPr>
        <p:spPr>
          <a:xfrm>
            <a:off x="755576" y="414908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F825A44-E50E-8C49-893B-798BCBBE5A0D}"/>
              </a:ext>
            </a:extLst>
          </p:cNvPr>
          <p:cNvSpPr txBox="1"/>
          <p:nvPr/>
        </p:nvSpPr>
        <p:spPr>
          <a:xfrm>
            <a:off x="755576" y="45091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B6682AA-7F11-284C-B5B7-6BCCC19A6234}"/>
              </a:ext>
            </a:extLst>
          </p:cNvPr>
          <p:cNvSpPr txBox="1"/>
          <p:nvPr/>
        </p:nvSpPr>
        <p:spPr>
          <a:xfrm>
            <a:off x="755576" y="48691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8B5E711-6A17-B04F-AA4C-0964326B506B}"/>
              </a:ext>
            </a:extLst>
          </p:cNvPr>
          <p:cNvSpPr/>
          <p:nvPr/>
        </p:nvSpPr>
        <p:spPr>
          <a:xfrm>
            <a:off x="1475656" y="30689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6CB1B7D-15E3-9243-AD3C-EA4F5CCA7D83}"/>
              </a:ext>
            </a:extLst>
          </p:cNvPr>
          <p:cNvSpPr txBox="1"/>
          <p:nvPr/>
        </p:nvSpPr>
        <p:spPr>
          <a:xfrm>
            <a:off x="323528" y="227687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メモリ上にリストが作成される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D7E146A-1445-EF4C-B522-FDB5B0CB3C20}"/>
              </a:ext>
            </a:extLst>
          </p:cNvPr>
          <p:cNvSpPr/>
          <p:nvPr/>
        </p:nvSpPr>
        <p:spPr>
          <a:xfrm>
            <a:off x="6372200" y="37170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1FC296C-71B2-7243-8DEC-12FA79348B4F}"/>
              </a:ext>
            </a:extLst>
          </p:cNvPr>
          <p:cNvSpPr/>
          <p:nvPr/>
        </p:nvSpPr>
        <p:spPr>
          <a:xfrm>
            <a:off x="6372200" y="40770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6F08C6C-6476-354F-8C5B-282F1667CE8B}"/>
              </a:ext>
            </a:extLst>
          </p:cNvPr>
          <p:cNvSpPr/>
          <p:nvPr/>
        </p:nvSpPr>
        <p:spPr>
          <a:xfrm>
            <a:off x="6372200" y="44371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B768D98-51BC-984B-989F-3017B457F0B9}"/>
              </a:ext>
            </a:extLst>
          </p:cNvPr>
          <p:cNvSpPr/>
          <p:nvPr/>
        </p:nvSpPr>
        <p:spPr>
          <a:xfrm>
            <a:off x="6372200" y="47971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D5FABB5-52E2-7A4B-8A3F-E25A1938305F}"/>
              </a:ext>
            </a:extLst>
          </p:cNvPr>
          <p:cNvSpPr/>
          <p:nvPr/>
        </p:nvSpPr>
        <p:spPr>
          <a:xfrm>
            <a:off x="6372200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2B88606-3231-B94C-BCD0-173006D1A1C1}"/>
              </a:ext>
            </a:extLst>
          </p:cNvPr>
          <p:cNvSpPr/>
          <p:nvPr/>
        </p:nvSpPr>
        <p:spPr>
          <a:xfrm>
            <a:off x="6372200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352D1CC-136D-3243-AC98-6097651103F2}"/>
              </a:ext>
            </a:extLst>
          </p:cNvPr>
          <p:cNvSpPr/>
          <p:nvPr/>
        </p:nvSpPr>
        <p:spPr>
          <a:xfrm>
            <a:off x="6372200" y="2996952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0AD966-644E-B047-A118-DDA6E7CEF864}"/>
              </a:ext>
            </a:extLst>
          </p:cNvPr>
          <p:cNvSpPr txBox="1"/>
          <p:nvPr/>
        </p:nvSpPr>
        <p:spPr>
          <a:xfrm>
            <a:off x="4788024" y="220486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その先頭位置を指すラベルを作成する</a:t>
            </a:r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715863D8-2B00-8441-8C82-103BE1AE9C3D}"/>
              </a:ext>
            </a:extLst>
          </p:cNvPr>
          <p:cNvSpPr/>
          <p:nvPr/>
        </p:nvSpPr>
        <p:spPr>
          <a:xfrm>
            <a:off x="5148064" y="4149080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72984E5-0056-0249-8FF2-47AC99274638}"/>
              </a:ext>
            </a:extLst>
          </p:cNvPr>
          <p:cNvCxnSpPr>
            <a:stCxn id="26" idx="0"/>
          </p:cNvCxnSpPr>
          <p:nvPr/>
        </p:nvCxnSpPr>
        <p:spPr>
          <a:xfrm>
            <a:off x="6012160" y="42930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DDD81743-4FE0-DC49-B4E9-38E7948D9C63}"/>
              </a:ext>
            </a:extLst>
          </p:cNvPr>
          <p:cNvCxnSpPr>
            <a:cxnSpLocks/>
            <a:stCxn id="19" idx="3"/>
            <a:endCxn id="22" idx="3"/>
          </p:cNvCxnSpPr>
          <p:nvPr/>
        </p:nvCxnSpPr>
        <p:spPr>
          <a:xfrm flipV="1">
            <a:off x="7812360" y="3176972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矢印 28">
            <a:extLst>
              <a:ext uri="{FF2B5EF4-FFF2-40B4-BE49-F238E27FC236}">
                <a16:creationId xmlns:a16="http://schemas.microsoft.com/office/drawing/2014/main" id="{C759BF12-D685-B54D-9824-1A7FDCF1B8CB}"/>
              </a:ext>
            </a:extLst>
          </p:cNvPr>
          <p:cNvSpPr/>
          <p:nvPr/>
        </p:nvSpPr>
        <p:spPr>
          <a:xfrm>
            <a:off x="4139952" y="3933056"/>
            <a:ext cx="360040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43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E0E20D-B575-204E-94EB-F4D9D3AD8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リストの要素の書き換え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0098B8D-13E7-BE4F-8A3D-BEEFA3356BA6}"/>
              </a:ext>
            </a:extLst>
          </p:cNvPr>
          <p:cNvSpPr/>
          <p:nvPr/>
        </p:nvSpPr>
        <p:spPr>
          <a:xfrm>
            <a:off x="1475656" y="40050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20A650-CEE4-2D49-85DB-FE484527C690}"/>
              </a:ext>
            </a:extLst>
          </p:cNvPr>
          <p:cNvSpPr/>
          <p:nvPr/>
        </p:nvSpPr>
        <p:spPr>
          <a:xfrm>
            <a:off x="1475656" y="43651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55B166D-4F40-0246-ADDC-6076F4683EAC}"/>
              </a:ext>
            </a:extLst>
          </p:cNvPr>
          <p:cNvSpPr/>
          <p:nvPr/>
        </p:nvSpPr>
        <p:spPr>
          <a:xfrm>
            <a:off x="1475656" y="47251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C44A367-30F7-B14E-AF2E-AB76E31E9CDD}"/>
              </a:ext>
            </a:extLst>
          </p:cNvPr>
          <p:cNvSpPr/>
          <p:nvPr/>
        </p:nvSpPr>
        <p:spPr>
          <a:xfrm>
            <a:off x="1475656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5C681D-7A69-244B-85A4-6171425CB48D}"/>
              </a:ext>
            </a:extLst>
          </p:cNvPr>
          <p:cNvSpPr/>
          <p:nvPr/>
        </p:nvSpPr>
        <p:spPr>
          <a:xfrm>
            <a:off x="1475656" y="32849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63F677F-9A33-814D-8A3F-E6863A50C0B3}"/>
              </a:ext>
            </a:extLst>
          </p:cNvPr>
          <p:cNvSpPr/>
          <p:nvPr/>
        </p:nvSpPr>
        <p:spPr>
          <a:xfrm>
            <a:off x="1475656" y="36450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0DEC06-E3B1-7E4C-85D6-2AF1925A13C5}"/>
              </a:ext>
            </a:extLst>
          </p:cNvPr>
          <p:cNvSpPr/>
          <p:nvPr/>
        </p:nvSpPr>
        <p:spPr>
          <a:xfrm>
            <a:off x="1475656" y="328498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9C11B64E-69BA-B842-B664-DB9C919B498F}"/>
              </a:ext>
            </a:extLst>
          </p:cNvPr>
          <p:cNvSpPr/>
          <p:nvPr/>
        </p:nvSpPr>
        <p:spPr>
          <a:xfrm>
            <a:off x="251520" y="443711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39A6A2D-1C83-D242-BFA3-3841D0B0CE46}"/>
              </a:ext>
            </a:extLst>
          </p:cNvPr>
          <p:cNvCxnSpPr>
            <a:stCxn id="10" idx="0"/>
          </p:cNvCxnSpPr>
          <p:nvPr/>
        </p:nvCxnSpPr>
        <p:spPr>
          <a:xfrm>
            <a:off x="1115616" y="45811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84B25199-3CA4-FC47-AC04-BF159D8A96D9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 flipV="1">
            <a:off x="2915816" y="3465004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394C0B4-C101-D447-A499-758F643C272C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 flipV="1">
            <a:off x="1475656" y="346500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092C2C7-10BE-344F-BAD8-0AFC23377C59}"/>
              </a:ext>
            </a:extLst>
          </p:cNvPr>
          <p:cNvSpPr txBox="1"/>
          <p:nvPr/>
        </p:nvSpPr>
        <p:spPr>
          <a:xfrm>
            <a:off x="0" y="2492896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solidFill>
                  <a:srgbClr val="FF0000"/>
                </a:solidFill>
              </a:rPr>
              <a:t>リストの先頭</a:t>
            </a:r>
            <a:r>
              <a:rPr kumimoji="1" lang="ja-JP" altLang="en-US" sz="2000"/>
              <a:t>から</a:t>
            </a:r>
            <a:r>
              <a:rPr kumimoji="1" lang="ja-JP" altLang="en-US" sz="2000">
                <a:solidFill>
                  <a:srgbClr val="0070C0"/>
                </a:solidFill>
              </a:rPr>
              <a:t>二番目</a:t>
            </a:r>
            <a:r>
              <a:rPr kumimoji="1" lang="ja-JP" altLang="en-US" sz="2000"/>
              <a:t>の場所を探す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362C400-C9F6-9348-A56C-AF94AA8C2842}"/>
              </a:ext>
            </a:extLst>
          </p:cNvPr>
          <p:cNvSpPr/>
          <p:nvPr/>
        </p:nvSpPr>
        <p:spPr>
          <a:xfrm>
            <a:off x="3419872" y="1412776"/>
            <a:ext cx="215956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CECD4AA9-87A3-5546-B745-6DF78181F509}"/>
              </a:ext>
            </a:extLst>
          </p:cNvPr>
          <p:cNvSpPr/>
          <p:nvPr/>
        </p:nvSpPr>
        <p:spPr>
          <a:xfrm>
            <a:off x="3995936" y="4005064"/>
            <a:ext cx="360040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0A2787A-A46B-7E48-8001-C37D68858996}"/>
              </a:ext>
            </a:extLst>
          </p:cNvPr>
          <p:cNvSpPr/>
          <p:nvPr/>
        </p:nvSpPr>
        <p:spPr>
          <a:xfrm>
            <a:off x="6300192" y="40050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3F7BD04-F8F2-3341-8BC3-6690C4EA9710}"/>
              </a:ext>
            </a:extLst>
          </p:cNvPr>
          <p:cNvSpPr/>
          <p:nvPr/>
        </p:nvSpPr>
        <p:spPr>
          <a:xfrm>
            <a:off x="6300192" y="43651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0D0AE50-E6E1-3F48-A65C-1500FAC526AB}"/>
              </a:ext>
            </a:extLst>
          </p:cNvPr>
          <p:cNvSpPr/>
          <p:nvPr/>
        </p:nvSpPr>
        <p:spPr>
          <a:xfrm>
            <a:off x="6300192" y="47251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5184797-800B-8045-B779-36AF311E73D9}"/>
              </a:ext>
            </a:extLst>
          </p:cNvPr>
          <p:cNvSpPr/>
          <p:nvPr/>
        </p:nvSpPr>
        <p:spPr>
          <a:xfrm>
            <a:off x="6300192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174A6C5-EF0A-1D4C-97EB-E41DC98FE934}"/>
              </a:ext>
            </a:extLst>
          </p:cNvPr>
          <p:cNvSpPr/>
          <p:nvPr/>
        </p:nvSpPr>
        <p:spPr>
          <a:xfrm>
            <a:off x="6300192" y="32849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7CA8620-893F-EA4F-959D-C5E939C08793}"/>
              </a:ext>
            </a:extLst>
          </p:cNvPr>
          <p:cNvSpPr/>
          <p:nvPr/>
        </p:nvSpPr>
        <p:spPr>
          <a:xfrm>
            <a:off x="6300192" y="36450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2968DC3-03BD-9042-9B4C-0B81A0400411}"/>
              </a:ext>
            </a:extLst>
          </p:cNvPr>
          <p:cNvSpPr/>
          <p:nvPr/>
        </p:nvSpPr>
        <p:spPr>
          <a:xfrm>
            <a:off x="6300192" y="328498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>
            <a:extLst>
              <a:ext uri="{FF2B5EF4-FFF2-40B4-BE49-F238E27FC236}">
                <a16:creationId xmlns:a16="http://schemas.microsoft.com/office/drawing/2014/main" id="{DC64D05F-C5BC-7847-A17A-0126BA24ED5A}"/>
              </a:ext>
            </a:extLst>
          </p:cNvPr>
          <p:cNvSpPr/>
          <p:nvPr/>
        </p:nvSpPr>
        <p:spPr>
          <a:xfrm>
            <a:off x="5076056" y="443711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BA36DEC-871B-254D-806A-FF3F38D86464}"/>
              </a:ext>
            </a:extLst>
          </p:cNvPr>
          <p:cNvCxnSpPr>
            <a:stCxn id="24" idx="0"/>
          </p:cNvCxnSpPr>
          <p:nvPr/>
        </p:nvCxnSpPr>
        <p:spPr>
          <a:xfrm>
            <a:off x="5940152" y="45811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12D02D7C-4B2A-6A49-AB43-CA4ED77589C5}"/>
              </a:ext>
            </a:extLst>
          </p:cNvPr>
          <p:cNvCxnSpPr>
            <a:cxnSpLocks/>
            <a:stCxn id="18" idx="3"/>
            <a:endCxn id="21" idx="3"/>
          </p:cNvCxnSpPr>
          <p:nvPr/>
        </p:nvCxnSpPr>
        <p:spPr>
          <a:xfrm flipV="1">
            <a:off x="7740352" y="3465004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E4747F4E-8541-734B-AB38-26C196B1762D}"/>
              </a:ext>
            </a:extLst>
          </p:cNvPr>
          <p:cNvCxnSpPr>
            <a:cxnSpLocks/>
            <a:stCxn id="21" idx="1"/>
            <a:endCxn id="22" idx="1"/>
          </p:cNvCxnSpPr>
          <p:nvPr/>
        </p:nvCxnSpPr>
        <p:spPr>
          <a:xfrm rot="10800000" flipV="1">
            <a:off x="6300192" y="346500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722F411-E56A-6948-A608-3DFB6EF531D5}"/>
              </a:ext>
            </a:extLst>
          </p:cNvPr>
          <p:cNvSpPr txBox="1"/>
          <p:nvPr/>
        </p:nvSpPr>
        <p:spPr>
          <a:xfrm>
            <a:off x="5508104" y="249289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該当箇所を書き換える</a:t>
            </a:r>
          </a:p>
        </p:txBody>
      </p:sp>
    </p:spTree>
    <p:extLst>
      <p:ext uri="{BB962C8B-B14F-4D97-AF65-F5344CB8AC3E}">
        <p14:creationId xmlns:p14="http://schemas.microsoft.com/office/powerpoint/2010/main" val="284524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FDFDE6-C46C-9049-9F78-5BD2FF2712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変数のコピー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B7B7B13-E223-D14C-93A9-751680245E51}"/>
              </a:ext>
            </a:extLst>
          </p:cNvPr>
          <p:cNvSpPr/>
          <p:nvPr/>
        </p:nvSpPr>
        <p:spPr>
          <a:xfrm>
            <a:off x="1763688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E4670B9-A234-2040-8DF8-EA1C46EEE0B6}"/>
              </a:ext>
            </a:extLst>
          </p:cNvPr>
          <p:cNvSpPr/>
          <p:nvPr/>
        </p:nvSpPr>
        <p:spPr>
          <a:xfrm>
            <a:off x="1763688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7BADB1D-FEF8-E643-A83F-92856C649F1A}"/>
              </a:ext>
            </a:extLst>
          </p:cNvPr>
          <p:cNvSpPr/>
          <p:nvPr/>
        </p:nvSpPr>
        <p:spPr>
          <a:xfrm>
            <a:off x="1763688" y="32849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24BD91-19E9-E549-8F07-2818AE0094CC}"/>
              </a:ext>
            </a:extLst>
          </p:cNvPr>
          <p:cNvSpPr txBox="1"/>
          <p:nvPr/>
        </p:nvSpPr>
        <p:spPr>
          <a:xfrm>
            <a:off x="3203848" y="25649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1C1183-7FEB-D042-AEFC-445D9FE6D8D9}"/>
              </a:ext>
            </a:extLst>
          </p:cNvPr>
          <p:cNvSpPr txBox="1"/>
          <p:nvPr/>
        </p:nvSpPr>
        <p:spPr>
          <a:xfrm>
            <a:off x="3203848" y="29249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FC1185-9865-6342-A007-18F821BF1981}"/>
              </a:ext>
            </a:extLst>
          </p:cNvPr>
          <p:cNvSpPr txBox="1"/>
          <p:nvPr/>
        </p:nvSpPr>
        <p:spPr>
          <a:xfrm>
            <a:off x="3203848" y="32849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F962623A-BA34-E748-9000-B6B214C7065D}"/>
              </a:ext>
            </a:extLst>
          </p:cNvPr>
          <p:cNvSpPr/>
          <p:nvPr/>
        </p:nvSpPr>
        <p:spPr>
          <a:xfrm>
            <a:off x="611560" y="260090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F86315F-0240-2241-A654-C07E2093B4C0}"/>
              </a:ext>
            </a:extLst>
          </p:cNvPr>
          <p:cNvCxnSpPr>
            <a:stCxn id="9" idx="0"/>
            <a:endCxn id="3" idx="1"/>
          </p:cNvCxnSpPr>
          <p:nvPr/>
        </p:nvCxnSpPr>
        <p:spPr>
          <a:xfrm>
            <a:off x="1475656" y="274492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0D2BFD4-5A44-4C46-ADCB-94DD00B04C16}"/>
              </a:ext>
            </a:extLst>
          </p:cNvPr>
          <p:cNvSpPr/>
          <p:nvPr/>
        </p:nvSpPr>
        <p:spPr>
          <a:xfrm>
            <a:off x="1763688" y="1412776"/>
            <a:ext cx="112313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5B81E1C-E387-6348-BBEA-8FAA5C210C46}"/>
              </a:ext>
            </a:extLst>
          </p:cNvPr>
          <p:cNvSpPr/>
          <p:nvPr/>
        </p:nvSpPr>
        <p:spPr>
          <a:xfrm>
            <a:off x="6228184" y="26369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1B174FE-D8B9-D843-8ACC-36DD04A6966F}"/>
              </a:ext>
            </a:extLst>
          </p:cNvPr>
          <p:cNvSpPr/>
          <p:nvPr/>
        </p:nvSpPr>
        <p:spPr>
          <a:xfrm>
            <a:off x="6228184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D6B4D3-B5D9-6F46-AC2A-0E558BCEC6D9}"/>
              </a:ext>
            </a:extLst>
          </p:cNvPr>
          <p:cNvSpPr/>
          <p:nvPr/>
        </p:nvSpPr>
        <p:spPr>
          <a:xfrm>
            <a:off x="6228184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FCC04973-A691-204C-97F0-E08CCBFB457C}"/>
              </a:ext>
            </a:extLst>
          </p:cNvPr>
          <p:cNvSpPr/>
          <p:nvPr/>
        </p:nvSpPr>
        <p:spPr>
          <a:xfrm>
            <a:off x="5076056" y="267291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6" name="1 つの角を切り取った四角形 15">
            <a:extLst>
              <a:ext uri="{FF2B5EF4-FFF2-40B4-BE49-F238E27FC236}">
                <a16:creationId xmlns:a16="http://schemas.microsoft.com/office/drawing/2014/main" id="{8FB3D267-C14E-114A-92C9-B5520198B736}"/>
              </a:ext>
            </a:extLst>
          </p:cNvPr>
          <p:cNvSpPr/>
          <p:nvPr/>
        </p:nvSpPr>
        <p:spPr>
          <a:xfrm>
            <a:off x="5076056" y="303295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EEDFA11-D62B-A145-87A5-BF3A25FCE2B5}"/>
              </a:ext>
            </a:extLst>
          </p:cNvPr>
          <p:cNvCxnSpPr>
            <a:stCxn id="15" idx="0"/>
            <a:endCxn id="12" idx="1"/>
          </p:cNvCxnSpPr>
          <p:nvPr/>
        </p:nvCxnSpPr>
        <p:spPr>
          <a:xfrm>
            <a:off x="5940152" y="281693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70F9D41-A176-D542-A9AB-6D52BE861F93}"/>
              </a:ext>
            </a:extLst>
          </p:cNvPr>
          <p:cNvCxnSpPr>
            <a:cxnSpLocks/>
            <a:stCxn id="16" idx="0"/>
            <a:endCxn id="13" idx="1"/>
          </p:cNvCxnSpPr>
          <p:nvPr/>
        </p:nvCxnSpPr>
        <p:spPr>
          <a:xfrm>
            <a:off x="5940152" y="31769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01CF550-F91C-3C42-9411-68C83B013A9C}"/>
              </a:ext>
            </a:extLst>
          </p:cNvPr>
          <p:cNvSpPr/>
          <p:nvPr/>
        </p:nvSpPr>
        <p:spPr>
          <a:xfrm>
            <a:off x="6084168" y="1412776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7C03E43-9C84-1349-AD14-C354C2D7D9B4}"/>
              </a:ext>
            </a:extLst>
          </p:cNvPr>
          <p:cNvSpPr txBox="1"/>
          <p:nvPr/>
        </p:nvSpPr>
        <p:spPr>
          <a:xfrm>
            <a:off x="5076056" y="1916832"/>
            <a:ext cx="323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ラベル</a:t>
            </a:r>
            <a:r>
              <a:rPr kumimoji="1" lang="en-US" altLang="ja-JP" sz="1400"/>
              <a:t>a</a:t>
            </a:r>
            <a:r>
              <a:rPr kumimoji="1" lang="ja-JP" altLang="en-US" sz="1400"/>
              <a:t>の指す内容が</a:t>
            </a:r>
            <a:r>
              <a:rPr kumimoji="1" lang="en-US" altLang="ja-JP" sz="1400"/>
              <a:t>b</a:t>
            </a:r>
            <a:r>
              <a:rPr kumimoji="1" lang="ja-JP" altLang="en-US" sz="1400"/>
              <a:t>にコピーされる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37A65B1-ED21-B64B-B21C-FCC9B7456ADB}"/>
              </a:ext>
            </a:extLst>
          </p:cNvPr>
          <p:cNvSpPr/>
          <p:nvPr/>
        </p:nvSpPr>
        <p:spPr>
          <a:xfrm>
            <a:off x="2267744" y="566124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4D4FA7D-2A59-494A-828A-59CA3EC6318E}"/>
              </a:ext>
            </a:extLst>
          </p:cNvPr>
          <p:cNvSpPr/>
          <p:nvPr/>
        </p:nvSpPr>
        <p:spPr>
          <a:xfrm>
            <a:off x="2267744" y="602128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A1C407D-8F95-C242-82A4-A5461C93965B}"/>
              </a:ext>
            </a:extLst>
          </p:cNvPr>
          <p:cNvSpPr/>
          <p:nvPr/>
        </p:nvSpPr>
        <p:spPr>
          <a:xfrm>
            <a:off x="2267744" y="638132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1 つの角を切り取った四角形 23">
            <a:extLst>
              <a:ext uri="{FF2B5EF4-FFF2-40B4-BE49-F238E27FC236}">
                <a16:creationId xmlns:a16="http://schemas.microsoft.com/office/drawing/2014/main" id="{4930CA2F-3379-D742-93A8-B77EDDCD9CF8}"/>
              </a:ext>
            </a:extLst>
          </p:cNvPr>
          <p:cNvSpPr/>
          <p:nvPr/>
        </p:nvSpPr>
        <p:spPr>
          <a:xfrm>
            <a:off x="1115616" y="56972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5" name="1 つの角を切り取った四角形 24">
            <a:extLst>
              <a:ext uri="{FF2B5EF4-FFF2-40B4-BE49-F238E27FC236}">
                <a16:creationId xmlns:a16="http://schemas.microsoft.com/office/drawing/2014/main" id="{2E97F5CA-F61C-2842-BD86-D06A5941C5A2}"/>
              </a:ext>
            </a:extLst>
          </p:cNvPr>
          <p:cNvSpPr/>
          <p:nvPr/>
        </p:nvSpPr>
        <p:spPr>
          <a:xfrm>
            <a:off x="1115616" y="605729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8A10F8E-3921-054C-BB51-5FA598F0B495}"/>
              </a:ext>
            </a:extLst>
          </p:cNvPr>
          <p:cNvCxnSpPr>
            <a:stCxn id="24" idx="0"/>
            <a:endCxn id="21" idx="1"/>
          </p:cNvCxnSpPr>
          <p:nvPr/>
        </p:nvCxnSpPr>
        <p:spPr>
          <a:xfrm>
            <a:off x="1979712" y="58412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CCAA81C-705D-F94B-AB25-0BE0C56E86B2}"/>
              </a:ext>
            </a:extLst>
          </p:cNvPr>
          <p:cNvCxnSpPr>
            <a:cxnSpLocks/>
            <a:stCxn id="25" idx="0"/>
            <a:endCxn id="22" idx="1"/>
          </p:cNvCxnSpPr>
          <p:nvPr/>
        </p:nvCxnSpPr>
        <p:spPr>
          <a:xfrm>
            <a:off x="1979712" y="62013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DF92683-D3F3-704A-A1AE-D7A9955E28C9}"/>
              </a:ext>
            </a:extLst>
          </p:cNvPr>
          <p:cNvSpPr/>
          <p:nvPr/>
        </p:nvSpPr>
        <p:spPr>
          <a:xfrm>
            <a:off x="2123728" y="4437112"/>
            <a:ext cx="102143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20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02D9975-6522-C44A-8FA0-DE1DAEE8FF23}"/>
              </a:ext>
            </a:extLst>
          </p:cNvPr>
          <p:cNvSpPr txBox="1"/>
          <p:nvPr/>
        </p:nvSpPr>
        <p:spPr>
          <a:xfrm>
            <a:off x="827584" y="5085184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その後</a:t>
            </a:r>
            <a:r>
              <a:rPr kumimoji="1" lang="en-US" altLang="ja-JP" sz="1400"/>
              <a:t>b</a:t>
            </a:r>
            <a:r>
              <a:rPr kumimoji="1" lang="ja-JP" altLang="en-US" sz="1400"/>
              <a:t>を書き換えても</a:t>
            </a:r>
            <a:r>
              <a:rPr kumimoji="1" lang="en-US" altLang="ja-JP" sz="1400"/>
              <a:t>a</a:t>
            </a:r>
            <a:r>
              <a:rPr kumimoji="1" lang="ja-JP" altLang="en-US" sz="1400"/>
              <a:t>は影響を受けない</a:t>
            </a:r>
          </a:p>
        </p:txBody>
      </p:sp>
      <p:sp>
        <p:nvSpPr>
          <p:cNvPr id="30" name="右矢印 29">
            <a:extLst>
              <a:ext uri="{FF2B5EF4-FFF2-40B4-BE49-F238E27FC236}">
                <a16:creationId xmlns:a16="http://schemas.microsoft.com/office/drawing/2014/main" id="{04CA92E4-1ADA-7444-A2C5-AB7781D4D0E8}"/>
              </a:ext>
            </a:extLst>
          </p:cNvPr>
          <p:cNvSpPr/>
          <p:nvPr/>
        </p:nvSpPr>
        <p:spPr>
          <a:xfrm>
            <a:off x="4283968" y="292494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A390DDB7-78BE-4A4D-AD8A-8B53605AB8CC}"/>
              </a:ext>
            </a:extLst>
          </p:cNvPr>
          <p:cNvSpPr/>
          <p:nvPr/>
        </p:nvSpPr>
        <p:spPr>
          <a:xfrm rot="8100000">
            <a:off x="4117052" y="4378208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AAE556-DC83-D64F-A699-BC055D19BA06}"/>
              </a:ext>
            </a:extLst>
          </p:cNvPr>
          <p:cNvSpPr txBox="1"/>
          <p:nvPr/>
        </p:nvSpPr>
        <p:spPr>
          <a:xfrm>
            <a:off x="611560" y="1916832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メモリ上に「</a:t>
            </a:r>
            <a:r>
              <a:rPr lang="en-US" altLang="ja-JP" sz="1400"/>
              <a:t>10</a:t>
            </a:r>
            <a:r>
              <a:rPr lang="ja-JP" altLang="en-US" sz="1400"/>
              <a:t>」を表現する場所が作られ、そこに</a:t>
            </a:r>
            <a:r>
              <a:rPr lang="en-US" altLang="ja-JP" sz="1400"/>
              <a:t>a</a:t>
            </a:r>
            <a:r>
              <a:rPr lang="ja-JP" altLang="en-US" sz="1400"/>
              <a:t>というラベルを貼る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79959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677A4D3-13F3-4449-B23F-057D4C7A1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リストのコピー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B75CDE2-0B67-7541-9E90-5FA42149D0D3}"/>
              </a:ext>
            </a:extLst>
          </p:cNvPr>
          <p:cNvSpPr/>
          <p:nvPr/>
        </p:nvSpPr>
        <p:spPr>
          <a:xfrm>
            <a:off x="1763688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6A4930-D427-D243-8260-A8AB920B30A5}"/>
              </a:ext>
            </a:extLst>
          </p:cNvPr>
          <p:cNvSpPr/>
          <p:nvPr/>
        </p:nvSpPr>
        <p:spPr>
          <a:xfrm>
            <a:off x="1763688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0B51A4-FFCE-5C4A-8EEF-064BED302C54}"/>
              </a:ext>
            </a:extLst>
          </p:cNvPr>
          <p:cNvSpPr/>
          <p:nvPr/>
        </p:nvSpPr>
        <p:spPr>
          <a:xfrm>
            <a:off x="1763688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4D2DB0D-43E1-0C4B-8708-41271258CA7B}"/>
              </a:ext>
            </a:extLst>
          </p:cNvPr>
          <p:cNvSpPr/>
          <p:nvPr/>
        </p:nvSpPr>
        <p:spPr>
          <a:xfrm>
            <a:off x="1763688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10F623-2838-844D-BBE2-6814ADCEAC4D}"/>
              </a:ext>
            </a:extLst>
          </p:cNvPr>
          <p:cNvSpPr/>
          <p:nvPr/>
        </p:nvSpPr>
        <p:spPr>
          <a:xfrm>
            <a:off x="1763688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20C1EB2-5EB5-D344-B006-D946BE136001}"/>
              </a:ext>
            </a:extLst>
          </p:cNvPr>
          <p:cNvSpPr/>
          <p:nvPr/>
        </p:nvSpPr>
        <p:spPr>
          <a:xfrm>
            <a:off x="1763688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C3CBD8D6-643D-C24F-9C2F-5F9D40A2656C}"/>
              </a:ext>
            </a:extLst>
          </p:cNvPr>
          <p:cNvSpPr/>
          <p:nvPr/>
        </p:nvSpPr>
        <p:spPr>
          <a:xfrm>
            <a:off x="539552" y="29249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4AF33FA-CAAE-6D42-A505-B1CF2EEBBD84}"/>
              </a:ext>
            </a:extLst>
          </p:cNvPr>
          <p:cNvCxnSpPr>
            <a:stCxn id="10" idx="0"/>
          </p:cNvCxnSpPr>
          <p:nvPr/>
        </p:nvCxnSpPr>
        <p:spPr>
          <a:xfrm>
            <a:off x="1403648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0166B2CD-538A-CE4C-9867-B555A5C17D91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 flipV="1">
            <a:off x="3203848" y="1952836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CAE01AE-4FF8-654A-9107-AD2B8274040B}"/>
              </a:ext>
            </a:extLst>
          </p:cNvPr>
          <p:cNvSpPr/>
          <p:nvPr/>
        </p:nvSpPr>
        <p:spPr>
          <a:xfrm>
            <a:off x="1907704" y="908720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B20D84-B298-3A4D-A1B1-1FEBF44B66DB}"/>
              </a:ext>
            </a:extLst>
          </p:cNvPr>
          <p:cNvSpPr txBox="1"/>
          <p:nvPr/>
        </p:nvSpPr>
        <p:spPr>
          <a:xfrm>
            <a:off x="1259632" y="141277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a</a:t>
            </a:r>
            <a:r>
              <a:rPr lang="ja-JP" altLang="en-US" sz="1400"/>
              <a:t>の指す内容がコピーされる</a:t>
            </a:r>
            <a:endParaRPr kumimoji="1" lang="ja-JP" altLang="en-US" sz="1400"/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C0232879-556C-6047-A219-DBDA4BF6C026}"/>
              </a:ext>
            </a:extLst>
          </p:cNvPr>
          <p:cNvSpPr/>
          <p:nvPr/>
        </p:nvSpPr>
        <p:spPr>
          <a:xfrm>
            <a:off x="539552" y="328498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2808D7F-AFCA-3841-8233-4493596A1C4A}"/>
              </a:ext>
            </a:extLst>
          </p:cNvPr>
          <p:cNvCxnSpPr>
            <a:stCxn id="15" idx="0"/>
          </p:cNvCxnSpPr>
          <p:nvPr/>
        </p:nvCxnSpPr>
        <p:spPr>
          <a:xfrm>
            <a:off x="1403648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AC0679E8-2514-344A-97D3-779D72FDAA02}"/>
              </a:ext>
            </a:extLst>
          </p:cNvPr>
          <p:cNvCxnSpPr>
            <a:cxnSpLocks/>
          </p:cNvCxnSpPr>
          <p:nvPr/>
        </p:nvCxnSpPr>
        <p:spPr>
          <a:xfrm flipV="1">
            <a:off x="3275856" y="1916832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2FBAA8F-31CE-CA44-95C6-D79056FFF08E}"/>
              </a:ext>
            </a:extLst>
          </p:cNvPr>
          <p:cNvSpPr/>
          <p:nvPr/>
        </p:nvSpPr>
        <p:spPr>
          <a:xfrm>
            <a:off x="6084168" y="908720"/>
            <a:ext cx="130035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b[1] = 4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7F353C8-37EC-694F-A8FB-1E0B1792AA5B}"/>
              </a:ext>
            </a:extLst>
          </p:cNvPr>
          <p:cNvSpPr/>
          <p:nvPr/>
        </p:nvSpPr>
        <p:spPr>
          <a:xfrm>
            <a:off x="6300192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A7FA353-F8A2-734A-8C6D-6EB10115607D}"/>
              </a:ext>
            </a:extLst>
          </p:cNvPr>
          <p:cNvSpPr/>
          <p:nvPr/>
        </p:nvSpPr>
        <p:spPr>
          <a:xfrm>
            <a:off x="6300192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C95C70F-F3B9-3B41-8AF0-B6961A972ACA}"/>
              </a:ext>
            </a:extLst>
          </p:cNvPr>
          <p:cNvSpPr/>
          <p:nvPr/>
        </p:nvSpPr>
        <p:spPr>
          <a:xfrm>
            <a:off x="6300192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7412FDC-CC97-7641-A0A5-5EA1D05D3244}"/>
              </a:ext>
            </a:extLst>
          </p:cNvPr>
          <p:cNvSpPr/>
          <p:nvPr/>
        </p:nvSpPr>
        <p:spPr>
          <a:xfrm>
            <a:off x="6300192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36E56A2-9C93-FB46-8E09-23269F7FC21D}"/>
              </a:ext>
            </a:extLst>
          </p:cNvPr>
          <p:cNvSpPr/>
          <p:nvPr/>
        </p:nvSpPr>
        <p:spPr>
          <a:xfrm>
            <a:off x="6300192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DCA0461-3F46-3A4F-9F24-C8D3753C6F83}"/>
              </a:ext>
            </a:extLst>
          </p:cNvPr>
          <p:cNvSpPr/>
          <p:nvPr/>
        </p:nvSpPr>
        <p:spPr>
          <a:xfrm>
            <a:off x="6300192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5A690153-86A2-7948-8E74-78F2E72DACC9}"/>
              </a:ext>
            </a:extLst>
          </p:cNvPr>
          <p:cNvSpPr/>
          <p:nvPr/>
        </p:nvSpPr>
        <p:spPr>
          <a:xfrm>
            <a:off x="5076056" y="29249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129D039-F995-3242-84D2-CA8F20964491}"/>
              </a:ext>
            </a:extLst>
          </p:cNvPr>
          <p:cNvCxnSpPr>
            <a:cxnSpLocks/>
            <a:stCxn id="26" idx="0"/>
          </p:cNvCxnSpPr>
          <p:nvPr/>
        </p:nvCxnSpPr>
        <p:spPr>
          <a:xfrm>
            <a:off x="5940152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 つの角を切り取った四角形 27">
            <a:extLst>
              <a:ext uri="{FF2B5EF4-FFF2-40B4-BE49-F238E27FC236}">
                <a16:creationId xmlns:a16="http://schemas.microsoft.com/office/drawing/2014/main" id="{D5E440BB-F24D-2846-90AA-789A413BAA44}"/>
              </a:ext>
            </a:extLst>
          </p:cNvPr>
          <p:cNvSpPr/>
          <p:nvPr/>
        </p:nvSpPr>
        <p:spPr>
          <a:xfrm>
            <a:off x="5076056" y="328498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F78A1CD-72A0-364C-A2BB-30F917DEA31E}"/>
              </a:ext>
            </a:extLst>
          </p:cNvPr>
          <p:cNvCxnSpPr>
            <a:stCxn id="28" idx="0"/>
          </p:cNvCxnSpPr>
          <p:nvPr/>
        </p:nvCxnSpPr>
        <p:spPr>
          <a:xfrm>
            <a:off x="5940152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9F438852-8951-864E-ADDA-0DC105DF9D3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740352" y="1916832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>
            <a:extLst>
              <a:ext uri="{FF2B5EF4-FFF2-40B4-BE49-F238E27FC236}">
                <a16:creationId xmlns:a16="http://schemas.microsoft.com/office/drawing/2014/main" id="{01863308-FEDE-AC46-B806-2B0665C78C41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 flipV="1">
            <a:off x="6300192" y="1952836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E7829A6-F61A-F04E-A7A2-B874566AEE85}"/>
              </a:ext>
            </a:extLst>
          </p:cNvPr>
          <p:cNvSpPr txBox="1"/>
          <p:nvPr/>
        </p:nvSpPr>
        <p:spPr>
          <a:xfrm>
            <a:off x="5724128" y="141277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b</a:t>
            </a:r>
            <a:r>
              <a:rPr lang="ja-JP" altLang="en-US" sz="1400"/>
              <a:t>を通じてリストを修正する</a:t>
            </a:r>
            <a:endParaRPr kumimoji="1" lang="ja-JP" altLang="en-US" sz="1400"/>
          </a:p>
        </p:txBody>
      </p:sp>
      <p:sp>
        <p:nvSpPr>
          <p:cNvPr id="33" name="右矢印 32">
            <a:extLst>
              <a:ext uri="{FF2B5EF4-FFF2-40B4-BE49-F238E27FC236}">
                <a16:creationId xmlns:a16="http://schemas.microsoft.com/office/drawing/2014/main" id="{851E8528-BAB1-B24E-AC95-5E7239718A95}"/>
              </a:ext>
            </a:extLst>
          </p:cNvPr>
          <p:cNvSpPr/>
          <p:nvPr/>
        </p:nvSpPr>
        <p:spPr>
          <a:xfrm>
            <a:off x="4355976" y="2492896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>
            <a:extLst>
              <a:ext uri="{FF2B5EF4-FFF2-40B4-BE49-F238E27FC236}">
                <a16:creationId xmlns:a16="http://schemas.microsoft.com/office/drawing/2014/main" id="{9C1F0A08-A69D-AB49-BA8F-E2F1A6D910B7}"/>
              </a:ext>
            </a:extLst>
          </p:cNvPr>
          <p:cNvSpPr/>
          <p:nvPr/>
        </p:nvSpPr>
        <p:spPr>
          <a:xfrm rot="8100000">
            <a:off x="4405084" y="416218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15D80E9-9B3F-D345-8473-76E0BA2828A5}"/>
              </a:ext>
            </a:extLst>
          </p:cNvPr>
          <p:cNvSpPr/>
          <p:nvPr/>
        </p:nvSpPr>
        <p:spPr>
          <a:xfrm>
            <a:off x="1619672" y="4293096"/>
            <a:ext cx="171874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ja-JP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=&gt; 4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3DE13A8-6B21-7341-A0C7-5F84F609CD31}"/>
              </a:ext>
            </a:extLst>
          </p:cNvPr>
          <p:cNvSpPr/>
          <p:nvPr/>
        </p:nvSpPr>
        <p:spPr>
          <a:xfrm>
            <a:off x="1835696" y="55892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C0C70C0-2C5A-9342-BF6C-0B699610546A}"/>
              </a:ext>
            </a:extLst>
          </p:cNvPr>
          <p:cNvSpPr/>
          <p:nvPr/>
        </p:nvSpPr>
        <p:spPr>
          <a:xfrm>
            <a:off x="1835696" y="59492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0E1AFC7-82F1-A940-8625-3B853F2EAC15}"/>
              </a:ext>
            </a:extLst>
          </p:cNvPr>
          <p:cNvSpPr/>
          <p:nvPr/>
        </p:nvSpPr>
        <p:spPr>
          <a:xfrm>
            <a:off x="1835696" y="63093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5CF70C6-6B39-164D-B5D5-7D50F093E9E2}"/>
              </a:ext>
            </a:extLst>
          </p:cNvPr>
          <p:cNvSpPr/>
          <p:nvPr/>
        </p:nvSpPr>
        <p:spPr>
          <a:xfrm>
            <a:off x="1835696" y="48691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437855D-5242-3C44-A998-90006C400893}"/>
              </a:ext>
            </a:extLst>
          </p:cNvPr>
          <p:cNvSpPr/>
          <p:nvPr/>
        </p:nvSpPr>
        <p:spPr>
          <a:xfrm>
            <a:off x="1835696" y="52292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A7B69FD-FC1C-BE47-B175-127DF5867A96}"/>
              </a:ext>
            </a:extLst>
          </p:cNvPr>
          <p:cNvSpPr/>
          <p:nvPr/>
        </p:nvSpPr>
        <p:spPr>
          <a:xfrm>
            <a:off x="1835696" y="48691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1 つの角を切り取った四角形 42">
            <a:extLst>
              <a:ext uri="{FF2B5EF4-FFF2-40B4-BE49-F238E27FC236}">
                <a16:creationId xmlns:a16="http://schemas.microsoft.com/office/drawing/2014/main" id="{75F4FE47-F1EF-BB4C-BEEC-283D47016BD0}"/>
              </a:ext>
            </a:extLst>
          </p:cNvPr>
          <p:cNvSpPr/>
          <p:nvPr/>
        </p:nvSpPr>
        <p:spPr>
          <a:xfrm>
            <a:off x="611560" y="60212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1DFFA23-D11F-5547-8801-2BB572A8B2A3}"/>
              </a:ext>
            </a:extLst>
          </p:cNvPr>
          <p:cNvCxnSpPr>
            <a:cxnSpLocks/>
            <a:stCxn id="43" idx="0"/>
          </p:cNvCxnSpPr>
          <p:nvPr/>
        </p:nvCxnSpPr>
        <p:spPr>
          <a:xfrm>
            <a:off x="1475656" y="61653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 つの角を切り取った四角形 44">
            <a:extLst>
              <a:ext uri="{FF2B5EF4-FFF2-40B4-BE49-F238E27FC236}">
                <a16:creationId xmlns:a16="http://schemas.microsoft.com/office/drawing/2014/main" id="{D7B20CF6-ADCB-8446-802A-B1112C57CC6B}"/>
              </a:ext>
            </a:extLst>
          </p:cNvPr>
          <p:cNvSpPr/>
          <p:nvPr/>
        </p:nvSpPr>
        <p:spPr>
          <a:xfrm>
            <a:off x="611560" y="63813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9E874F6-72EF-E944-A838-1431A0A3C2B1}"/>
              </a:ext>
            </a:extLst>
          </p:cNvPr>
          <p:cNvCxnSpPr>
            <a:stCxn id="45" idx="0"/>
          </p:cNvCxnSpPr>
          <p:nvPr/>
        </p:nvCxnSpPr>
        <p:spPr>
          <a:xfrm>
            <a:off x="1475656" y="65253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>
            <a:extLst>
              <a:ext uri="{FF2B5EF4-FFF2-40B4-BE49-F238E27FC236}">
                <a16:creationId xmlns:a16="http://schemas.microsoft.com/office/drawing/2014/main" id="{9BBBA99C-EB39-D641-B34F-4C3BFB90F19C}"/>
              </a:ext>
            </a:extLst>
          </p:cNvPr>
          <p:cNvCxnSpPr>
            <a:cxnSpLocks/>
            <a:stCxn id="37" idx="3"/>
            <a:endCxn id="40" idx="3"/>
          </p:cNvCxnSpPr>
          <p:nvPr/>
        </p:nvCxnSpPr>
        <p:spPr>
          <a:xfrm flipV="1">
            <a:off x="3275856" y="5049180"/>
            <a:ext cx="12700" cy="1080120"/>
          </a:xfrm>
          <a:prstGeom prst="bentConnector3">
            <a:avLst>
              <a:gd name="adj1" fmla="val 292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>
            <a:extLst>
              <a:ext uri="{FF2B5EF4-FFF2-40B4-BE49-F238E27FC236}">
                <a16:creationId xmlns:a16="http://schemas.microsoft.com/office/drawing/2014/main" id="{4D9FC3BF-A26C-974C-9136-C466F8B24148}"/>
              </a:ext>
            </a:extLst>
          </p:cNvPr>
          <p:cNvCxnSpPr>
            <a:cxnSpLocks/>
            <a:stCxn id="40" idx="1"/>
            <a:endCxn id="41" idx="1"/>
          </p:cNvCxnSpPr>
          <p:nvPr/>
        </p:nvCxnSpPr>
        <p:spPr>
          <a:xfrm rot="10800000" flipV="1">
            <a:off x="1835696" y="5049180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3B4BFAB-DFAB-4B4A-9807-D72B29F174F8}"/>
              </a:ext>
            </a:extLst>
          </p:cNvPr>
          <p:cNvSpPr txBox="1"/>
          <p:nvPr/>
        </p:nvSpPr>
        <p:spPr>
          <a:xfrm>
            <a:off x="3995936" y="5301208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この時、</a:t>
            </a:r>
            <a:r>
              <a:rPr kumimoji="1" lang="en-US" altLang="ja-JP"/>
              <a:t>a</a:t>
            </a:r>
            <a:r>
              <a:rPr kumimoji="1" lang="ja-JP" altLang="en-US"/>
              <a:t>の指す先も書き換わっている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同じリストを共有しているから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47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990040-1920-3148-B0B2-CF7EFC2EC2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リスト変数の上書き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5B8731-3646-904B-BD4D-A1AAF7E1C437}"/>
              </a:ext>
            </a:extLst>
          </p:cNvPr>
          <p:cNvSpPr txBox="1"/>
          <p:nvPr/>
        </p:nvSpPr>
        <p:spPr>
          <a:xfrm>
            <a:off x="467544" y="213285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a</a:t>
            </a:r>
            <a:r>
              <a:rPr lang="ja-JP" altLang="en-US"/>
              <a:t>と</a:t>
            </a:r>
            <a:r>
              <a:rPr lang="en-US" altLang="ja-JP"/>
              <a:t>b</a:t>
            </a:r>
            <a:r>
              <a:rPr lang="ja-JP" altLang="en-US"/>
              <a:t>は同じリストを指す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86A6D14-F0A2-1045-A7EC-C3A5CC4DDAD4}"/>
              </a:ext>
            </a:extLst>
          </p:cNvPr>
          <p:cNvSpPr/>
          <p:nvPr/>
        </p:nvSpPr>
        <p:spPr>
          <a:xfrm>
            <a:off x="539552" y="1340768"/>
            <a:ext cx="206997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33D15F-D8B1-1E4B-A155-6AD6443A4777}"/>
              </a:ext>
            </a:extLst>
          </p:cNvPr>
          <p:cNvSpPr/>
          <p:nvPr/>
        </p:nvSpPr>
        <p:spPr>
          <a:xfrm>
            <a:off x="5796136" y="2016358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1424256-CEE9-BB49-90DA-30DB231C400D}"/>
              </a:ext>
            </a:extLst>
          </p:cNvPr>
          <p:cNvSpPr/>
          <p:nvPr/>
        </p:nvSpPr>
        <p:spPr>
          <a:xfrm>
            <a:off x="5796136" y="2318149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9758F43-23BA-5C44-AF45-293EA26F503C}"/>
              </a:ext>
            </a:extLst>
          </p:cNvPr>
          <p:cNvSpPr/>
          <p:nvPr/>
        </p:nvSpPr>
        <p:spPr>
          <a:xfrm>
            <a:off x="5796136" y="261994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0</a:t>
            </a:r>
            <a:r>
              <a:rPr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F0CD4C6-9A49-454F-AE06-51F873A6F66C}"/>
              </a:ext>
            </a:extLst>
          </p:cNvPr>
          <p:cNvSpPr/>
          <p:nvPr/>
        </p:nvSpPr>
        <p:spPr>
          <a:xfrm>
            <a:off x="5796136" y="141277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EB2A71E-E0EF-E048-A7B7-DD91DC61D49D}"/>
              </a:ext>
            </a:extLst>
          </p:cNvPr>
          <p:cNvSpPr/>
          <p:nvPr/>
        </p:nvSpPr>
        <p:spPr>
          <a:xfrm>
            <a:off x="5796136" y="1714567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B9D083-F39B-C142-8A4A-351E608D66A7}"/>
              </a:ext>
            </a:extLst>
          </p:cNvPr>
          <p:cNvSpPr/>
          <p:nvPr/>
        </p:nvSpPr>
        <p:spPr>
          <a:xfrm>
            <a:off x="5796136" y="1412776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2D01039D-307B-2E45-B40F-6A33467C5E8D}"/>
              </a:ext>
            </a:extLst>
          </p:cNvPr>
          <p:cNvSpPr/>
          <p:nvPr/>
        </p:nvSpPr>
        <p:spPr>
          <a:xfrm>
            <a:off x="4770047" y="2378507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4A9F3CD-97CE-F64D-94A1-9DD909D88DC6}"/>
              </a:ext>
            </a:extLst>
          </p:cNvPr>
          <p:cNvCxnSpPr>
            <a:stCxn id="13" idx="0"/>
          </p:cNvCxnSpPr>
          <p:nvPr/>
        </p:nvCxnSpPr>
        <p:spPr>
          <a:xfrm>
            <a:off x="5494345" y="2499223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82BC30FF-2739-0F49-A41F-ACBA4C786EF4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 flipV="1">
            <a:off x="7003299" y="1563671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 つの角を切り取った四角形 15">
            <a:extLst>
              <a:ext uri="{FF2B5EF4-FFF2-40B4-BE49-F238E27FC236}">
                <a16:creationId xmlns:a16="http://schemas.microsoft.com/office/drawing/2014/main" id="{49E36B1E-6D19-C14F-BBF1-493401CAD9CB}"/>
              </a:ext>
            </a:extLst>
          </p:cNvPr>
          <p:cNvSpPr/>
          <p:nvPr/>
        </p:nvSpPr>
        <p:spPr>
          <a:xfrm>
            <a:off x="4770047" y="2680298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FA9C363-C621-3747-AB64-437907C45797}"/>
              </a:ext>
            </a:extLst>
          </p:cNvPr>
          <p:cNvCxnSpPr>
            <a:stCxn id="16" idx="0"/>
          </p:cNvCxnSpPr>
          <p:nvPr/>
        </p:nvCxnSpPr>
        <p:spPr>
          <a:xfrm>
            <a:off x="5494345" y="2801014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2CE4C5B5-875D-824F-BA5A-7B4C50D024A2}"/>
              </a:ext>
            </a:extLst>
          </p:cNvPr>
          <p:cNvCxnSpPr>
            <a:cxnSpLocks/>
          </p:cNvCxnSpPr>
          <p:nvPr/>
        </p:nvCxnSpPr>
        <p:spPr>
          <a:xfrm flipV="1">
            <a:off x="7063658" y="1533492"/>
            <a:ext cx="10645" cy="1237343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40EA8A1-F3D9-9E4C-93EE-8C4FA43DE68F}"/>
              </a:ext>
            </a:extLst>
          </p:cNvPr>
          <p:cNvSpPr/>
          <p:nvPr/>
        </p:nvSpPr>
        <p:spPr>
          <a:xfrm>
            <a:off x="539552" y="3933056"/>
            <a:ext cx="199766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2D50AC4-C293-0949-876D-7C120E7CF86F}"/>
              </a:ext>
            </a:extLst>
          </p:cNvPr>
          <p:cNvSpPr/>
          <p:nvPr/>
        </p:nvSpPr>
        <p:spPr>
          <a:xfrm>
            <a:off x="5796136" y="4392622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40FD01A-FDF5-364F-8B16-825B20D65F94}"/>
              </a:ext>
            </a:extLst>
          </p:cNvPr>
          <p:cNvSpPr/>
          <p:nvPr/>
        </p:nvSpPr>
        <p:spPr>
          <a:xfrm>
            <a:off x="5796136" y="4694413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2A285F2-72EE-3048-8BAD-DFF71E54D16C}"/>
              </a:ext>
            </a:extLst>
          </p:cNvPr>
          <p:cNvSpPr/>
          <p:nvPr/>
        </p:nvSpPr>
        <p:spPr>
          <a:xfrm>
            <a:off x="5796136" y="499620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5</a:t>
            </a:r>
            <a:r>
              <a:rPr lang="ja-JP" altLang="en-US" sz="14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32DCEED-FE93-0046-938B-1E4DE0B0B9C2}"/>
              </a:ext>
            </a:extLst>
          </p:cNvPr>
          <p:cNvSpPr/>
          <p:nvPr/>
        </p:nvSpPr>
        <p:spPr>
          <a:xfrm>
            <a:off x="5796136" y="529799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4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CB62ECD-0319-064C-9436-B9BA94545F60}"/>
              </a:ext>
            </a:extLst>
          </p:cNvPr>
          <p:cNvSpPr/>
          <p:nvPr/>
        </p:nvSpPr>
        <p:spPr>
          <a:xfrm>
            <a:off x="5796136" y="378904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DCC5112-83F6-5B45-B43A-A3F8DC987A2D}"/>
              </a:ext>
            </a:extLst>
          </p:cNvPr>
          <p:cNvSpPr/>
          <p:nvPr/>
        </p:nvSpPr>
        <p:spPr>
          <a:xfrm>
            <a:off x="5796136" y="4090831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DC74362-5E65-654A-A38E-14C5A9947219}"/>
              </a:ext>
            </a:extLst>
          </p:cNvPr>
          <p:cNvSpPr/>
          <p:nvPr/>
        </p:nvSpPr>
        <p:spPr>
          <a:xfrm>
            <a:off x="5796136" y="3789040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7" name="1 つの角を切り取った四角形 26">
            <a:extLst>
              <a:ext uri="{FF2B5EF4-FFF2-40B4-BE49-F238E27FC236}">
                <a16:creationId xmlns:a16="http://schemas.microsoft.com/office/drawing/2014/main" id="{A6A5A2B0-88B8-2440-B2A5-96F06BFDFDAC}"/>
              </a:ext>
            </a:extLst>
          </p:cNvPr>
          <p:cNvSpPr/>
          <p:nvPr/>
        </p:nvSpPr>
        <p:spPr>
          <a:xfrm>
            <a:off x="4770047" y="4754771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F129162-4E98-644E-9629-B144E4769A42}"/>
              </a:ext>
            </a:extLst>
          </p:cNvPr>
          <p:cNvCxnSpPr>
            <a:stCxn id="27" idx="0"/>
          </p:cNvCxnSpPr>
          <p:nvPr/>
        </p:nvCxnSpPr>
        <p:spPr>
          <a:xfrm>
            <a:off x="5494345" y="4875487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9960BCA1-65C6-1D44-9921-4ACAA3E3875F}"/>
              </a:ext>
            </a:extLst>
          </p:cNvPr>
          <p:cNvCxnSpPr>
            <a:cxnSpLocks/>
            <a:stCxn id="21" idx="3"/>
            <a:endCxn id="24" idx="3"/>
          </p:cNvCxnSpPr>
          <p:nvPr/>
        </p:nvCxnSpPr>
        <p:spPr>
          <a:xfrm flipV="1">
            <a:off x="7003299" y="3939935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1 つの角を切り取った四角形 29">
            <a:extLst>
              <a:ext uri="{FF2B5EF4-FFF2-40B4-BE49-F238E27FC236}">
                <a16:creationId xmlns:a16="http://schemas.microsoft.com/office/drawing/2014/main" id="{3D26794E-26DE-E24D-BD6F-9DC0760604CC}"/>
              </a:ext>
            </a:extLst>
          </p:cNvPr>
          <p:cNvSpPr/>
          <p:nvPr/>
        </p:nvSpPr>
        <p:spPr>
          <a:xfrm>
            <a:off x="4770047" y="5056562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FBA6E77-A142-C34F-8DBA-6138BD17C7CB}"/>
              </a:ext>
            </a:extLst>
          </p:cNvPr>
          <p:cNvCxnSpPr>
            <a:stCxn id="30" idx="0"/>
          </p:cNvCxnSpPr>
          <p:nvPr/>
        </p:nvCxnSpPr>
        <p:spPr>
          <a:xfrm>
            <a:off x="5494345" y="5177278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506541F7-CB4A-C740-8028-8E21B8BBA8B9}"/>
              </a:ext>
            </a:extLst>
          </p:cNvPr>
          <p:cNvCxnSpPr>
            <a:cxnSpLocks/>
            <a:stCxn id="22" idx="3"/>
            <a:endCxn id="23" idx="3"/>
          </p:cNvCxnSpPr>
          <p:nvPr/>
        </p:nvCxnSpPr>
        <p:spPr>
          <a:xfrm>
            <a:off x="7003300" y="5147100"/>
            <a:ext cx="12700" cy="30179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B7D3B10-9C19-344B-8F49-24C77E261EB1}"/>
              </a:ext>
            </a:extLst>
          </p:cNvPr>
          <p:cNvSpPr/>
          <p:nvPr/>
        </p:nvSpPr>
        <p:spPr>
          <a:xfrm>
            <a:off x="5796136" y="559978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5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68CF09D-D8E2-1544-9E2C-1990C72FE663}"/>
              </a:ext>
            </a:extLst>
          </p:cNvPr>
          <p:cNvSpPr/>
          <p:nvPr/>
        </p:nvSpPr>
        <p:spPr>
          <a:xfrm>
            <a:off x="5796136" y="590157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6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338F254-D9E7-D041-9443-238F9FCD5FB2}"/>
              </a:ext>
            </a:extLst>
          </p:cNvPr>
          <p:cNvSpPr/>
          <p:nvPr/>
        </p:nvSpPr>
        <p:spPr>
          <a:xfrm>
            <a:off x="5806480" y="5296416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C11CBF7-2253-7C41-B7D3-377EAEDE5307}"/>
              </a:ext>
            </a:extLst>
          </p:cNvPr>
          <p:cNvSpPr txBox="1"/>
          <p:nvPr/>
        </p:nvSpPr>
        <p:spPr>
          <a:xfrm>
            <a:off x="467544" y="350100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b</a:t>
            </a:r>
            <a:r>
              <a:rPr lang="ja-JP" altLang="en-US"/>
              <a:t>にリストを代入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5FB3CD9-7F05-DE4C-96C2-7DE842E39F5D}"/>
              </a:ext>
            </a:extLst>
          </p:cNvPr>
          <p:cNvSpPr txBox="1"/>
          <p:nvPr/>
        </p:nvSpPr>
        <p:spPr>
          <a:xfrm>
            <a:off x="467544" y="443711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メモリ上に</a:t>
            </a:r>
            <a:r>
              <a:rPr kumimoji="1" lang="en-US" altLang="ja-JP"/>
              <a:t>[4, 5, 6]</a:t>
            </a:r>
            <a:r>
              <a:rPr kumimoji="1" lang="ja-JP" altLang="en-US"/>
              <a:t>が作られ、</a:t>
            </a:r>
            <a:r>
              <a:rPr kumimoji="1" lang="en-US" altLang="ja-JP"/>
              <a:t>b</a:t>
            </a:r>
            <a:r>
              <a:rPr kumimoji="1" lang="ja-JP" altLang="en-US"/>
              <a:t>はそこを指す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4C8BC25-789B-BA4C-93E4-E13A5048DE84}"/>
              </a:ext>
            </a:extLst>
          </p:cNvPr>
          <p:cNvSpPr txBox="1"/>
          <p:nvPr/>
        </p:nvSpPr>
        <p:spPr>
          <a:xfrm>
            <a:off x="467544" y="55892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</a:t>
            </a:r>
            <a:r>
              <a:rPr kumimoji="1" lang="ja-JP" altLang="en-US"/>
              <a:t>と</a:t>
            </a:r>
            <a:r>
              <a:rPr kumimoji="1" lang="en-US" altLang="ja-JP"/>
              <a:t>b</a:t>
            </a:r>
            <a:r>
              <a:rPr kumimoji="1" lang="ja-JP" altLang="en-US"/>
              <a:t>は別のリストになる</a:t>
            </a:r>
          </a:p>
        </p:txBody>
      </p:sp>
      <p:sp>
        <p:nvSpPr>
          <p:cNvPr id="40" name="右矢印 39">
            <a:extLst>
              <a:ext uri="{FF2B5EF4-FFF2-40B4-BE49-F238E27FC236}">
                <a16:creationId xmlns:a16="http://schemas.microsoft.com/office/drawing/2014/main" id="{5800599B-F7FE-404D-A78F-75DB7A388B37}"/>
              </a:ext>
            </a:extLst>
          </p:cNvPr>
          <p:cNvSpPr/>
          <p:nvPr/>
        </p:nvSpPr>
        <p:spPr>
          <a:xfrm rot="5400000">
            <a:off x="1511660" y="5193196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0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330380-5ADA-B340-B92B-13DED8296C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関数の引数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FD0631A-C91F-A14E-B161-DC00A22EA693}"/>
              </a:ext>
            </a:extLst>
          </p:cNvPr>
          <p:cNvSpPr/>
          <p:nvPr/>
        </p:nvSpPr>
        <p:spPr>
          <a:xfrm>
            <a:off x="394752" y="1330216"/>
            <a:ext cx="1955368" cy="172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18D29A-9831-8644-AB6F-97645C799933}"/>
              </a:ext>
            </a:extLst>
          </p:cNvPr>
          <p:cNvSpPr/>
          <p:nvPr/>
        </p:nvSpPr>
        <p:spPr>
          <a:xfrm>
            <a:off x="1000408" y="1674024"/>
            <a:ext cx="1319232" cy="31659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FC850B5-9B23-CA43-AF38-125CD19E102B}"/>
              </a:ext>
            </a:extLst>
          </p:cNvPr>
          <p:cNvSpPr/>
          <p:nvPr/>
        </p:nvSpPr>
        <p:spPr>
          <a:xfrm>
            <a:off x="1455440" y="4230360"/>
            <a:ext cx="7206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F5DB163-1F6E-8446-8681-1510AC9E28FE}"/>
              </a:ext>
            </a:extLst>
          </p:cNvPr>
          <p:cNvSpPr/>
          <p:nvPr/>
        </p:nvSpPr>
        <p:spPr>
          <a:xfrm>
            <a:off x="1455440" y="4590400"/>
            <a:ext cx="7206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150128-AFD6-884B-BDA4-E9F36B94BDCC}"/>
              </a:ext>
            </a:extLst>
          </p:cNvPr>
          <p:cNvSpPr/>
          <p:nvPr/>
        </p:nvSpPr>
        <p:spPr>
          <a:xfrm>
            <a:off x="1455440" y="4950440"/>
            <a:ext cx="7206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1 つの角を切り取った四角形 7">
            <a:extLst>
              <a:ext uri="{FF2B5EF4-FFF2-40B4-BE49-F238E27FC236}">
                <a16:creationId xmlns:a16="http://schemas.microsoft.com/office/drawing/2014/main" id="{A0AB9ECF-F8EF-FB4F-9D14-42E06ED1BB81}"/>
              </a:ext>
            </a:extLst>
          </p:cNvPr>
          <p:cNvSpPr/>
          <p:nvPr/>
        </p:nvSpPr>
        <p:spPr>
          <a:xfrm>
            <a:off x="303312" y="426636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18E5E9C-381F-F54F-8A2E-7F5B694E1D9F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>
            <a:off x="1167408" y="441038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7FF917E-F7CD-C344-90FF-6CCA9A123F53}"/>
              </a:ext>
            </a:extLst>
          </p:cNvPr>
          <p:cNvSpPr/>
          <p:nvPr/>
        </p:nvSpPr>
        <p:spPr>
          <a:xfrm>
            <a:off x="4588976" y="426172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6D963F8-FCEC-404E-A4ED-D51DB4DD929D}"/>
              </a:ext>
            </a:extLst>
          </p:cNvPr>
          <p:cNvSpPr/>
          <p:nvPr/>
        </p:nvSpPr>
        <p:spPr>
          <a:xfrm>
            <a:off x="4588976" y="462176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535B508-123C-3045-B022-9A6C098D1912}"/>
              </a:ext>
            </a:extLst>
          </p:cNvPr>
          <p:cNvSpPr/>
          <p:nvPr/>
        </p:nvSpPr>
        <p:spPr>
          <a:xfrm>
            <a:off x="4588976" y="498180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14A35276-4EED-3A44-AAA7-F7CF50E430EC}"/>
              </a:ext>
            </a:extLst>
          </p:cNvPr>
          <p:cNvSpPr/>
          <p:nvPr/>
        </p:nvSpPr>
        <p:spPr>
          <a:xfrm>
            <a:off x="3436848" y="429773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4" name="1 つの角を切り取った四角形 13">
            <a:extLst>
              <a:ext uri="{FF2B5EF4-FFF2-40B4-BE49-F238E27FC236}">
                <a16:creationId xmlns:a16="http://schemas.microsoft.com/office/drawing/2014/main" id="{CFF36C25-C9BA-9841-80F8-50F103FCF45A}"/>
              </a:ext>
            </a:extLst>
          </p:cNvPr>
          <p:cNvSpPr/>
          <p:nvPr/>
        </p:nvSpPr>
        <p:spPr>
          <a:xfrm>
            <a:off x="2907640" y="4657772"/>
            <a:ext cx="1393304" cy="28630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関数</a:t>
            </a:r>
            <a:r>
              <a:rPr lang="ja-JP" altLang="en-US" sz="2000">
                <a:solidFill>
                  <a:schemeClr val="tx1"/>
                </a:solidFill>
              </a:rPr>
              <a:t>内の</a:t>
            </a:r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0A49AE3-BD25-C041-836A-584FA6DFF368}"/>
              </a:ext>
            </a:extLst>
          </p:cNvPr>
          <p:cNvCxnSpPr>
            <a:stCxn id="13" idx="0"/>
            <a:endCxn id="10" idx="1"/>
          </p:cNvCxnSpPr>
          <p:nvPr/>
        </p:nvCxnSpPr>
        <p:spPr>
          <a:xfrm>
            <a:off x="4300944" y="444174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EA72971-5B80-9E4A-80E2-49C4FE25EFF1}"/>
              </a:ext>
            </a:extLst>
          </p:cNvPr>
          <p:cNvCxnSpPr>
            <a:cxnSpLocks/>
            <a:stCxn id="14" idx="0"/>
            <a:endCxn id="11" idx="1"/>
          </p:cNvCxnSpPr>
          <p:nvPr/>
        </p:nvCxnSpPr>
        <p:spPr>
          <a:xfrm>
            <a:off x="4300944" y="4800926"/>
            <a:ext cx="288032" cy="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矢印 16">
            <a:extLst>
              <a:ext uri="{FF2B5EF4-FFF2-40B4-BE49-F238E27FC236}">
                <a16:creationId xmlns:a16="http://schemas.microsoft.com/office/drawing/2014/main" id="{D80BEA54-2036-0D44-AA34-89C28541D345}"/>
              </a:ext>
            </a:extLst>
          </p:cNvPr>
          <p:cNvSpPr/>
          <p:nvPr/>
        </p:nvSpPr>
        <p:spPr>
          <a:xfrm>
            <a:off x="2370440" y="46310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1BC678E-13D6-E243-BC10-E317865FBCB8}"/>
              </a:ext>
            </a:extLst>
          </p:cNvPr>
          <p:cNvSpPr/>
          <p:nvPr/>
        </p:nvSpPr>
        <p:spPr>
          <a:xfrm>
            <a:off x="470520" y="1348472"/>
            <a:ext cx="228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func(a):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a = 2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1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854A8F3-94C5-034F-ADE1-F4E8AE7A81B2}"/>
              </a:ext>
            </a:extLst>
          </p:cNvPr>
          <p:cNvSpPr/>
          <p:nvPr/>
        </p:nvSpPr>
        <p:spPr>
          <a:xfrm>
            <a:off x="7596336" y="422108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FA7631E-BEF3-EB47-9B5D-A8BFFEAE3E2C}"/>
              </a:ext>
            </a:extLst>
          </p:cNvPr>
          <p:cNvSpPr/>
          <p:nvPr/>
        </p:nvSpPr>
        <p:spPr>
          <a:xfrm>
            <a:off x="7596336" y="458112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60FA7BC-F567-A34D-BF92-FF67BA8CBC0E}"/>
              </a:ext>
            </a:extLst>
          </p:cNvPr>
          <p:cNvSpPr/>
          <p:nvPr/>
        </p:nvSpPr>
        <p:spPr>
          <a:xfrm>
            <a:off x="7596336" y="494116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1 つの角を切り取った四角形 21">
            <a:extLst>
              <a:ext uri="{FF2B5EF4-FFF2-40B4-BE49-F238E27FC236}">
                <a16:creationId xmlns:a16="http://schemas.microsoft.com/office/drawing/2014/main" id="{E2B4E8D3-4873-EF49-A535-3DB8E688641E}"/>
              </a:ext>
            </a:extLst>
          </p:cNvPr>
          <p:cNvSpPr/>
          <p:nvPr/>
        </p:nvSpPr>
        <p:spPr>
          <a:xfrm>
            <a:off x="6444208" y="425709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3" name="1 つの角を切り取った四角形 22">
            <a:extLst>
              <a:ext uri="{FF2B5EF4-FFF2-40B4-BE49-F238E27FC236}">
                <a16:creationId xmlns:a16="http://schemas.microsoft.com/office/drawing/2014/main" id="{D1987D73-C53A-F443-B482-F0338B3AE25D}"/>
              </a:ext>
            </a:extLst>
          </p:cNvPr>
          <p:cNvSpPr/>
          <p:nvPr/>
        </p:nvSpPr>
        <p:spPr>
          <a:xfrm>
            <a:off x="5915000" y="4617132"/>
            <a:ext cx="1393304" cy="28630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関数</a:t>
            </a:r>
            <a:r>
              <a:rPr lang="ja-JP" altLang="en-US" sz="2000">
                <a:solidFill>
                  <a:schemeClr val="tx1"/>
                </a:solidFill>
              </a:rPr>
              <a:t>内の</a:t>
            </a:r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91DAF33-EB7A-EB45-AD49-27A743597A11}"/>
              </a:ext>
            </a:extLst>
          </p:cNvPr>
          <p:cNvCxnSpPr>
            <a:stCxn id="22" idx="0"/>
            <a:endCxn id="19" idx="1"/>
          </p:cNvCxnSpPr>
          <p:nvPr/>
        </p:nvCxnSpPr>
        <p:spPr>
          <a:xfrm>
            <a:off x="7308304" y="44011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FCDBAAF-6893-1045-81B0-5390DCB4E712}"/>
              </a:ext>
            </a:extLst>
          </p:cNvPr>
          <p:cNvCxnSpPr>
            <a:cxnSpLocks/>
            <a:stCxn id="23" idx="0"/>
            <a:endCxn id="20" idx="1"/>
          </p:cNvCxnSpPr>
          <p:nvPr/>
        </p:nvCxnSpPr>
        <p:spPr>
          <a:xfrm>
            <a:off x="7308304" y="4760286"/>
            <a:ext cx="288032" cy="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矢印 25">
            <a:extLst>
              <a:ext uri="{FF2B5EF4-FFF2-40B4-BE49-F238E27FC236}">
                <a16:creationId xmlns:a16="http://schemas.microsoft.com/office/drawing/2014/main" id="{11271E9D-DCCD-B943-8425-E3A937011E35}"/>
              </a:ext>
            </a:extLst>
          </p:cNvPr>
          <p:cNvSpPr/>
          <p:nvPr/>
        </p:nvSpPr>
        <p:spPr>
          <a:xfrm>
            <a:off x="5377800" y="459040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157F6DB-E892-7C46-902B-EBCFCC3AAE27}"/>
              </a:ext>
            </a:extLst>
          </p:cNvPr>
          <p:cNvSpPr txBox="1"/>
          <p:nvPr/>
        </p:nvSpPr>
        <p:spPr>
          <a:xfrm>
            <a:off x="3203848" y="1340768"/>
            <a:ext cx="4140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a</a:t>
            </a:r>
            <a:r>
              <a:rPr lang="ja-JP" altLang="en-US" sz="2000"/>
              <a:t>の値がコピーされて渡されてくる</a:t>
            </a:r>
            <a:endParaRPr kumimoji="1" lang="ja-JP" altLang="en-US" sz="2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33588FB-557B-D848-BD88-6F30920F044A}"/>
              </a:ext>
            </a:extLst>
          </p:cNvPr>
          <p:cNvSpPr txBox="1"/>
          <p:nvPr/>
        </p:nvSpPr>
        <p:spPr>
          <a:xfrm>
            <a:off x="3275856" y="2276872"/>
            <a:ext cx="3114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関数内の</a:t>
            </a:r>
            <a:r>
              <a:rPr kumimoji="1" lang="en-US" altLang="ja-JP" sz="2000"/>
              <a:t>a</a:t>
            </a:r>
            <a:r>
              <a:rPr kumimoji="1" lang="ja-JP" altLang="en-US" sz="2000"/>
              <a:t>が修正されても</a:t>
            </a:r>
            <a:endParaRPr kumimoji="1" lang="en-US" altLang="ja-JP" sz="2000"/>
          </a:p>
          <a:p>
            <a:r>
              <a:rPr kumimoji="1" lang="ja-JP" altLang="en-US" sz="2000"/>
              <a:t>元の</a:t>
            </a:r>
            <a:r>
              <a:rPr kumimoji="1" lang="en-US" altLang="ja-JP" sz="2000"/>
              <a:t>a</a:t>
            </a:r>
            <a:r>
              <a:rPr kumimoji="1" lang="ja-JP" altLang="en-US" sz="2000"/>
              <a:t>は</a:t>
            </a:r>
            <a:r>
              <a:rPr lang="ja-JP" altLang="en-US" sz="2000"/>
              <a:t>影響を受けない</a:t>
            </a:r>
            <a:endParaRPr kumimoji="1" lang="ja-JP" altLang="en-US" sz="200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8855CB1-DB2B-8C48-A53F-109E96361505}"/>
              </a:ext>
            </a:extLst>
          </p:cNvPr>
          <p:cNvCxnSpPr>
            <a:cxnSpLocks/>
          </p:cNvCxnSpPr>
          <p:nvPr/>
        </p:nvCxnSpPr>
        <p:spPr>
          <a:xfrm flipH="1">
            <a:off x="2401208" y="1535594"/>
            <a:ext cx="8229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A5461789-7386-3A4D-B88C-21AA2F63BDB1}"/>
              </a:ext>
            </a:extLst>
          </p:cNvPr>
          <p:cNvCxnSpPr>
            <a:stCxn id="28" idx="1"/>
            <a:endCxn id="4" idx="3"/>
          </p:cNvCxnSpPr>
          <p:nvPr/>
        </p:nvCxnSpPr>
        <p:spPr>
          <a:xfrm rot="10800000">
            <a:off x="2319640" y="1832321"/>
            <a:ext cx="956216" cy="79849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73D943A-83DD-2A4A-80D1-2327BC0D4905}"/>
              </a:ext>
            </a:extLst>
          </p:cNvPr>
          <p:cNvSpPr txBox="1"/>
          <p:nvPr/>
        </p:nvSpPr>
        <p:spPr>
          <a:xfrm>
            <a:off x="231304" y="3510280"/>
            <a:ext cx="216024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グローバル変数</a:t>
            </a:r>
            <a:r>
              <a:rPr kumimoji="1" lang="en-US" altLang="ja-JP"/>
              <a:t>a</a:t>
            </a:r>
            <a:r>
              <a:rPr lang="ja-JP" altLang="en-US"/>
              <a:t>が作られる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6D57F54-E8DD-2049-A8C4-8C0438493013}"/>
              </a:ext>
            </a:extLst>
          </p:cNvPr>
          <p:cNvSpPr txBox="1"/>
          <p:nvPr/>
        </p:nvSpPr>
        <p:spPr>
          <a:xfrm>
            <a:off x="3255640" y="343827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関数内のローカル変数</a:t>
            </a:r>
            <a:r>
              <a:rPr kumimoji="1" lang="en-US" altLang="ja-JP"/>
              <a:t>a</a:t>
            </a:r>
            <a:r>
              <a:rPr kumimoji="1" lang="ja-JP" altLang="en-US"/>
              <a:t>が作られる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83800D5-4068-3740-B6D0-A1142C9C5BEE}"/>
              </a:ext>
            </a:extLst>
          </p:cNvPr>
          <p:cNvSpPr txBox="1"/>
          <p:nvPr/>
        </p:nvSpPr>
        <p:spPr>
          <a:xfrm>
            <a:off x="6351984" y="336626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ローカル変数の値が更新される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3F67397-08DE-AE41-B50B-CB69A08FF5F0}"/>
              </a:ext>
            </a:extLst>
          </p:cNvPr>
          <p:cNvSpPr txBox="1"/>
          <p:nvPr/>
        </p:nvSpPr>
        <p:spPr>
          <a:xfrm>
            <a:off x="323528" y="5661248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このような情報の渡し方を「</a:t>
            </a:r>
            <a:r>
              <a:rPr kumimoji="1" lang="ja-JP" altLang="en-US" sz="2400">
                <a:solidFill>
                  <a:srgbClr val="FF0000"/>
                </a:solidFill>
              </a:rPr>
              <a:t>値渡し</a:t>
            </a:r>
            <a:r>
              <a:rPr kumimoji="1" lang="ja-JP" altLang="en-US" sz="2400"/>
              <a:t>」と呼ぶ</a:t>
            </a:r>
          </a:p>
        </p:txBody>
      </p:sp>
    </p:spTree>
    <p:extLst>
      <p:ext uri="{BB962C8B-B14F-4D97-AF65-F5344CB8AC3E}">
        <p14:creationId xmlns:p14="http://schemas.microsoft.com/office/powerpoint/2010/main" val="1998940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9B636AD-662B-8047-8C50-6CA4E0AFA4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関数の引数にリストを渡す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C84EEB3-3163-FF46-AA02-6E18B2C5F420}"/>
              </a:ext>
            </a:extLst>
          </p:cNvPr>
          <p:cNvSpPr/>
          <p:nvPr/>
        </p:nvSpPr>
        <p:spPr>
          <a:xfrm>
            <a:off x="2777416" y="1319624"/>
            <a:ext cx="1955368" cy="172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76CCE8-9F97-2C4A-BD9C-6F02FD855876}"/>
              </a:ext>
            </a:extLst>
          </p:cNvPr>
          <p:cNvSpPr/>
          <p:nvPr/>
        </p:nvSpPr>
        <p:spPr>
          <a:xfrm>
            <a:off x="3403392" y="1693912"/>
            <a:ext cx="1319232" cy="31659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070A3A-4E74-1444-8D72-090F0CACF90D}"/>
              </a:ext>
            </a:extLst>
          </p:cNvPr>
          <p:cNvSpPr/>
          <p:nvPr/>
        </p:nvSpPr>
        <p:spPr>
          <a:xfrm>
            <a:off x="1403648" y="436510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956A9A2-56E5-5F43-8788-30316464A90D}"/>
              </a:ext>
            </a:extLst>
          </p:cNvPr>
          <p:cNvSpPr/>
          <p:nvPr/>
        </p:nvSpPr>
        <p:spPr>
          <a:xfrm>
            <a:off x="1403648" y="472514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6F7AD97-21DA-D749-8627-C4EBDBD48D02}"/>
              </a:ext>
            </a:extLst>
          </p:cNvPr>
          <p:cNvSpPr/>
          <p:nvPr/>
        </p:nvSpPr>
        <p:spPr>
          <a:xfrm>
            <a:off x="1403648" y="508518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36CA206-5A61-3D41-A862-4D663CC5BE70}"/>
              </a:ext>
            </a:extLst>
          </p:cNvPr>
          <p:cNvSpPr/>
          <p:nvPr/>
        </p:nvSpPr>
        <p:spPr>
          <a:xfrm>
            <a:off x="1403648" y="54452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F2B4F98-19F3-2F43-B278-B79D83A0D859}"/>
              </a:ext>
            </a:extLst>
          </p:cNvPr>
          <p:cNvSpPr/>
          <p:nvPr/>
        </p:nvSpPr>
        <p:spPr>
          <a:xfrm>
            <a:off x="1403648" y="36450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D46100-21B8-7947-9E91-FE302E2E8AA4}"/>
              </a:ext>
            </a:extLst>
          </p:cNvPr>
          <p:cNvSpPr/>
          <p:nvPr/>
        </p:nvSpPr>
        <p:spPr>
          <a:xfrm>
            <a:off x="1403648" y="400506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848216E-D067-C34D-B96F-465704DA39AA}"/>
              </a:ext>
            </a:extLst>
          </p:cNvPr>
          <p:cNvSpPr/>
          <p:nvPr/>
        </p:nvSpPr>
        <p:spPr>
          <a:xfrm>
            <a:off x="1403648" y="36450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1 つの角を切り取った四角形 11">
            <a:extLst>
              <a:ext uri="{FF2B5EF4-FFF2-40B4-BE49-F238E27FC236}">
                <a16:creationId xmlns:a16="http://schemas.microsoft.com/office/drawing/2014/main" id="{9A645DBF-A80D-0741-9B80-6539DFC7ABBC}"/>
              </a:ext>
            </a:extLst>
          </p:cNvPr>
          <p:cNvSpPr/>
          <p:nvPr/>
        </p:nvSpPr>
        <p:spPr>
          <a:xfrm>
            <a:off x="179512" y="479715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22E64A8-5F54-0D4D-B9D2-25562659C6FE}"/>
              </a:ext>
            </a:extLst>
          </p:cNvPr>
          <p:cNvCxnSpPr>
            <a:stCxn id="12" idx="0"/>
          </p:cNvCxnSpPr>
          <p:nvPr/>
        </p:nvCxnSpPr>
        <p:spPr>
          <a:xfrm>
            <a:off x="1043608" y="49411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>
            <a:extLst>
              <a:ext uri="{FF2B5EF4-FFF2-40B4-BE49-F238E27FC236}">
                <a16:creationId xmlns:a16="http://schemas.microsoft.com/office/drawing/2014/main" id="{6561B179-CA5F-6547-B97E-90AA32C124E4}"/>
              </a:ext>
            </a:extLst>
          </p:cNvPr>
          <p:cNvCxnSpPr>
            <a:cxnSpLocks/>
            <a:stCxn id="6" idx="3"/>
            <a:endCxn id="9" idx="3"/>
          </p:cNvCxnSpPr>
          <p:nvPr/>
        </p:nvCxnSpPr>
        <p:spPr>
          <a:xfrm flipV="1">
            <a:off x="2843808" y="3825044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317DDA-E436-D443-B6BD-B20C1DF7075E}"/>
              </a:ext>
            </a:extLst>
          </p:cNvPr>
          <p:cNvSpPr txBox="1"/>
          <p:nvPr/>
        </p:nvSpPr>
        <p:spPr>
          <a:xfrm>
            <a:off x="545168" y="3183384"/>
            <a:ext cx="323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a</a:t>
            </a:r>
            <a:r>
              <a:rPr lang="ja-JP" altLang="en-US"/>
              <a:t>の指す内容がコピーされる</a:t>
            </a:r>
            <a:endParaRPr kumimoji="1" lang="ja-JP" altLang="en-US"/>
          </a:p>
        </p:txBody>
      </p:sp>
      <p:sp>
        <p:nvSpPr>
          <p:cNvPr id="16" name="1 つの角を切り取った四角形 15">
            <a:extLst>
              <a:ext uri="{FF2B5EF4-FFF2-40B4-BE49-F238E27FC236}">
                <a16:creationId xmlns:a16="http://schemas.microsoft.com/office/drawing/2014/main" id="{93AFBC63-F908-B245-8FAF-202D3794F5A2}"/>
              </a:ext>
            </a:extLst>
          </p:cNvPr>
          <p:cNvSpPr/>
          <p:nvPr/>
        </p:nvSpPr>
        <p:spPr>
          <a:xfrm>
            <a:off x="179512" y="515719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351BEB2-646F-7247-A82A-7EDF53609617}"/>
              </a:ext>
            </a:extLst>
          </p:cNvPr>
          <p:cNvCxnSpPr>
            <a:stCxn id="16" idx="0"/>
          </p:cNvCxnSpPr>
          <p:nvPr/>
        </p:nvCxnSpPr>
        <p:spPr>
          <a:xfrm>
            <a:off x="1043608" y="53012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597D7F38-6B91-CF4C-A660-7D210EFF23B6}"/>
              </a:ext>
            </a:extLst>
          </p:cNvPr>
          <p:cNvCxnSpPr>
            <a:cxnSpLocks/>
          </p:cNvCxnSpPr>
          <p:nvPr/>
        </p:nvCxnSpPr>
        <p:spPr>
          <a:xfrm flipV="1">
            <a:off x="2915816" y="3789040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356BB3A-C57E-6548-B03D-C2AAADAA2DD4}"/>
              </a:ext>
            </a:extLst>
          </p:cNvPr>
          <p:cNvSpPr/>
          <p:nvPr/>
        </p:nvSpPr>
        <p:spPr>
          <a:xfrm>
            <a:off x="5940152" y="436510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CDCAEAF-08D9-474A-8314-4CFE46C16D88}"/>
              </a:ext>
            </a:extLst>
          </p:cNvPr>
          <p:cNvSpPr/>
          <p:nvPr/>
        </p:nvSpPr>
        <p:spPr>
          <a:xfrm>
            <a:off x="5940152" y="472514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0BDB898-AB93-EF4A-9407-ED9B674F1AA9}"/>
              </a:ext>
            </a:extLst>
          </p:cNvPr>
          <p:cNvSpPr/>
          <p:nvPr/>
        </p:nvSpPr>
        <p:spPr>
          <a:xfrm>
            <a:off x="5940152" y="508518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84F1475-FE9B-2543-82D6-B464791A2DC4}"/>
              </a:ext>
            </a:extLst>
          </p:cNvPr>
          <p:cNvSpPr/>
          <p:nvPr/>
        </p:nvSpPr>
        <p:spPr>
          <a:xfrm>
            <a:off x="5940152" y="54452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FB301A-4040-824C-8B15-161DD371CC8C}"/>
              </a:ext>
            </a:extLst>
          </p:cNvPr>
          <p:cNvSpPr/>
          <p:nvPr/>
        </p:nvSpPr>
        <p:spPr>
          <a:xfrm>
            <a:off x="5940152" y="36450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FB482D4-7F07-C444-A610-04353C1807DE}"/>
              </a:ext>
            </a:extLst>
          </p:cNvPr>
          <p:cNvSpPr/>
          <p:nvPr/>
        </p:nvSpPr>
        <p:spPr>
          <a:xfrm>
            <a:off x="5940152" y="400506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74E2447-E9B9-CA43-B4C8-ABC78486D396}"/>
              </a:ext>
            </a:extLst>
          </p:cNvPr>
          <p:cNvSpPr/>
          <p:nvPr/>
        </p:nvSpPr>
        <p:spPr>
          <a:xfrm>
            <a:off x="5940152" y="36450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88441834-5715-8542-8F11-3BD3290DB3E0}"/>
              </a:ext>
            </a:extLst>
          </p:cNvPr>
          <p:cNvSpPr/>
          <p:nvPr/>
        </p:nvSpPr>
        <p:spPr>
          <a:xfrm>
            <a:off x="4716016" y="479715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42A8107-EA2D-044C-A1B0-57D9ED7711A8}"/>
              </a:ext>
            </a:extLst>
          </p:cNvPr>
          <p:cNvCxnSpPr>
            <a:cxnSpLocks/>
            <a:stCxn id="26" idx="0"/>
          </p:cNvCxnSpPr>
          <p:nvPr/>
        </p:nvCxnSpPr>
        <p:spPr>
          <a:xfrm>
            <a:off x="5580112" y="49411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 つの角を切り取った四角形 27">
            <a:extLst>
              <a:ext uri="{FF2B5EF4-FFF2-40B4-BE49-F238E27FC236}">
                <a16:creationId xmlns:a16="http://schemas.microsoft.com/office/drawing/2014/main" id="{A7ADFA1C-89D2-BD4F-8C14-EAD1642359FD}"/>
              </a:ext>
            </a:extLst>
          </p:cNvPr>
          <p:cNvSpPr/>
          <p:nvPr/>
        </p:nvSpPr>
        <p:spPr>
          <a:xfrm>
            <a:off x="4716016" y="515719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745B209-6DAF-D14F-9887-9FC9EAD58546}"/>
              </a:ext>
            </a:extLst>
          </p:cNvPr>
          <p:cNvCxnSpPr>
            <a:stCxn id="28" idx="0"/>
          </p:cNvCxnSpPr>
          <p:nvPr/>
        </p:nvCxnSpPr>
        <p:spPr>
          <a:xfrm>
            <a:off x="5580112" y="53012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60877066-89B6-BD4B-AA47-2E23CDD323B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380312" y="3789040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>
            <a:extLst>
              <a:ext uri="{FF2B5EF4-FFF2-40B4-BE49-F238E27FC236}">
                <a16:creationId xmlns:a16="http://schemas.microsoft.com/office/drawing/2014/main" id="{B3075607-C565-DF4A-B34D-5C1147E98BF4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 flipV="1">
            <a:off x="5940152" y="382504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8ADD035-A5FA-5145-A640-F84293C2E77A}"/>
              </a:ext>
            </a:extLst>
          </p:cNvPr>
          <p:cNvSpPr txBox="1"/>
          <p:nvPr/>
        </p:nvSpPr>
        <p:spPr>
          <a:xfrm>
            <a:off x="5153680" y="2687776"/>
            <a:ext cx="325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b</a:t>
            </a:r>
            <a:r>
              <a:rPr lang="ja-JP" altLang="en-US"/>
              <a:t>を通じてリストを修正する</a:t>
            </a:r>
            <a:endParaRPr lang="en-US" altLang="ja-JP"/>
          </a:p>
          <a:p>
            <a:r>
              <a:rPr kumimoji="1" lang="en-US" altLang="ja-JP"/>
              <a:t>(a</a:t>
            </a:r>
            <a:r>
              <a:rPr kumimoji="1" lang="ja-JP" altLang="en-US"/>
              <a:t>の指すリストも書き換わる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3" name="右矢印 32">
            <a:extLst>
              <a:ext uri="{FF2B5EF4-FFF2-40B4-BE49-F238E27FC236}">
                <a16:creationId xmlns:a16="http://schemas.microsoft.com/office/drawing/2014/main" id="{C9CFFBA2-6848-7F47-9ABE-1F96D7527C40}"/>
              </a:ext>
            </a:extLst>
          </p:cNvPr>
          <p:cNvSpPr/>
          <p:nvPr/>
        </p:nvSpPr>
        <p:spPr>
          <a:xfrm>
            <a:off x="3995936" y="436510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8F33EBD-F39F-084B-83B0-4130A60EDD0C}"/>
              </a:ext>
            </a:extLst>
          </p:cNvPr>
          <p:cNvSpPr/>
          <p:nvPr/>
        </p:nvSpPr>
        <p:spPr>
          <a:xfrm>
            <a:off x="2822704" y="1388680"/>
            <a:ext cx="2407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func(b):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b[1] = 4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[1,2,3]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FE7BC52A-B56F-1841-BD0F-9D6D96B85C0C}"/>
              </a:ext>
            </a:extLst>
          </p:cNvPr>
          <p:cNvSpPr/>
          <p:nvPr/>
        </p:nvSpPr>
        <p:spPr>
          <a:xfrm>
            <a:off x="4113024" y="1258664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AC3E866C-FD51-2D40-9529-847C2B5D66DE}"/>
              </a:ext>
            </a:extLst>
          </p:cNvPr>
          <p:cNvSpPr/>
          <p:nvPr/>
        </p:nvSpPr>
        <p:spPr>
          <a:xfrm>
            <a:off x="4753104" y="1766664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00E81261-56F2-F648-9B7C-D9E6649B7E1D}"/>
              </a:ext>
            </a:extLst>
          </p:cNvPr>
          <p:cNvCxnSpPr>
            <a:cxnSpLocks/>
            <a:stCxn id="35" idx="0"/>
            <a:endCxn id="15" idx="0"/>
          </p:cNvCxnSpPr>
          <p:nvPr/>
        </p:nvCxnSpPr>
        <p:spPr>
          <a:xfrm rot="16200000" flipH="1" flipV="1">
            <a:off x="2223506" y="1197346"/>
            <a:ext cx="1924720" cy="2047356"/>
          </a:xfrm>
          <a:prstGeom prst="bentConnector3">
            <a:avLst>
              <a:gd name="adj1" fmla="val -11877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>
            <a:extLst>
              <a:ext uri="{FF2B5EF4-FFF2-40B4-BE49-F238E27FC236}">
                <a16:creationId xmlns:a16="http://schemas.microsoft.com/office/drawing/2014/main" id="{3FAC9AC0-3CD1-3443-B8BF-6DBD6EF32377}"/>
              </a:ext>
            </a:extLst>
          </p:cNvPr>
          <p:cNvCxnSpPr>
            <a:cxnSpLocks/>
            <a:stCxn id="32" idx="0"/>
            <a:endCxn id="36" idx="6"/>
          </p:cNvCxnSpPr>
          <p:nvPr/>
        </p:nvCxnSpPr>
        <p:spPr>
          <a:xfrm rot="16200000" flipV="1">
            <a:off x="5451206" y="1358122"/>
            <a:ext cx="824592" cy="183471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143032E-D090-3D44-9D26-CFF4D473621A}"/>
              </a:ext>
            </a:extLst>
          </p:cNvPr>
          <p:cNvSpPr txBox="1"/>
          <p:nvPr/>
        </p:nvSpPr>
        <p:spPr>
          <a:xfrm>
            <a:off x="683568" y="5877272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このような情報の渡し方を「</a:t>
            </a:r>
            <a:r>
              <a:rPr kumimoji="1" lang="ja-JP" altLang="en-US" sz="2400">
                <a:solidFill>
                  <a:srgbClr val="FF0000"/>
                </a:solidFill>
              </a:rPr>
              <a:t>参照の値渡し</a:t>
            </a:r>
            <a:r>
              <a:rPr kumimoji="1" lang="ja-JP" altLang="en-US" sz="2400"/>
              <a:t>」と呼ぶ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C1DB6E8-BEBA-8943-A007-86C692EF9CBF}"/>
              </a:ext>
            </a:extLst>
          </p:cNvPr>
          <p:cNvSpPr txBox="1"/>
          <p:nvPr/>
        </p:nvSpPr>
        <p:spPr>
          <a:xfrm>
            <a:off x="4644008" y="6453336"/>
            <a:ext cx="3935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※ </a:t>
            </a:r>
            <a:r>
              <a:rPr kumimoji="1" lang="ja-JP" altLang="en-US" sz="1600"/>
              <a:t>「参照の値渡し」も「値渡し」の一種</a:t>
            </a:r>
          </a:p>
        </p:txBody>
      </p:sp>
    </p:spTree>
    <p:extLst>
      <p:ext uri="{BB962C8B-B14F-4D97-AF65-F5344CB8AC3E}">
        <p14:creationId xmlns:p14="http://schemas.microsoft.com/office/powerpoint/2010/main" val="271431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13FF4D2-693B-B340-9231-6B7EC08B9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リスト内包表記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0F1EC-B4B6-6646-A9F0-3E74380B279D}"/>
              </a:ext>
            </a:extLst>
          </p:cNvPr>
          <p:cNvSpPr/>
          <p:nvPr/>
        </p:nvSpPr>
        <p:spPr>
          <a:xfrm>
            <a:off x="0" y="1412776"/>
            <a:ext cx="907300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ja-JP" altLang="en-US" sz="2400">
                <a:latin typeface="Menlo" panose="020B0609030804020204" pitchFamily="49" charset="0"/>
                <a:cs typeface="Menlo" panose="020B0609030804020204" pitchFamily="49" charset="0"/>
              </a:rPr>
              <a:t>新しいリストの要素 </a:t>
            </a:r>
            <a:r>
              <a:rPr lang="ja-JP" altLang="en-US" sz="24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ja-JP" altLang="en-US" sz="2400">
                <a:latin typeface="Menlo" panose="020B0609030804020204" pitchFamily="49" charset="0"/>
                <a:cs typeface="Menlo" panose="020B0609030804020204" pitchFamily="49" charset="0"/>
              </a:rPr>
              <a:t> 元のリストの要素 </a:t>
            </a:r>
            <a:r>
              <a:rPr lang="ja-JP" altLang="en-US" sz="24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ja-JP" altLang="en-US" sz="2400">
                <a:latin typeface="Menlo" panose="020B0609030804020204" pitchFamily="49" charset="0"/>
                <a:cs typeface="Menlo" panose="020B0609030804020204" pitchFamily="49" charset="0"/>
              </a:rPr>
              <a:t> 元のリスト</a:t>
            </a:r>
            <a:r>
              <a:rPr lang="ja-JP" altLang="en-US" sz="24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878638-D46F-6543-927A-8820904199F5}"/>
              </a:ext>
            </a:extLst>
          </p:cNvPr>
          <p:cNvSpPr txBox="1"/>
          <p:nvPr/>
        </p:nvSpPr>
        <p:spPr>
          <a:xfrm>
            <a:off x="1259632" y="2276872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リスト内包表記は「後ろから」読む</a:t>
            </a:r>
            <a:endParaRPr kumimoji="1" lang="ja-JP" altLang="en-US" sz="28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699D083-7B2D-384B-B483-3A95BEFDF075}"/>
              </a:ext>
            </a:extLst>
          </p:cNvPr>
          <p:cNvSpPr/>
          <p:nvPr/>
        </p:nvSpPr>
        <p:spPr>
          <a:xfrm>
            <a:off x="1835696" y="3717032"/>
            <a:ext cx="5112568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8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ja-JP" sz="2800">
                <a:latin typeface="Menlo" panose="020B0609030804020204" pitchFamily="49" charset="0"/>
                <a:cs typeface="Menlo" panose="020B0609030804020204" pitchFamily="49" charset="0"/>
              </a:rPr>
              <a:t>2*i</a:t>
            </a:r>
            <a:r>
              <a:rPr lang="ja-JP" altLang="en-US" sz="2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ja-JP" altLang="en-US" sz="28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ja-JP" altLang="en-US" sz="2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ja-JP" sz="2800">
                <a:latin typeface="Menlo" panose="020B0609030804020204" pitchFamily="49" charset="0"/>
                <a:cs typeface="Menlo" panose="020B0609030804020204" pitchFamily="49" charset="0"/>
              </a:rPr>
              <a:t>i </a:t>
            </a:r>
            <a:r>
              <a:rPr lang="ja-JP" altLang="en-US" sz="28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ja-JP" altLang="en-US" sz="2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ja-JP" sz="2800">
                <a:latin typeface="Menlo" panose="020B0609030804020204" pitchFamily="49" charset="0"/>
                <a:cs typeface="Menlo" panose="020B0609030804020204" pitchFamily="49" charset="0"/>
              </a:rPr>
              <a:t>source</a:t>
            </a:r>
            <a:r>
              <a:rPr lang="ja-JP" altLang="en-US" sz="28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EE1D604-15AD-D947-BC59-B4EDCC99827F}"/>
              </a:ext>
            </a:extLst>
          </p:cNvPr>
          <p:cNvSpPr txBox="1"/>
          <p:nvPr/>
        </p:nvSpPr>
        <p:spPr>
          <a:xfrm>
            <a:off x="5508104" y="32849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(1)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66861A-008F-D341-B781-1ECF4FE7A92E}"/>
              </a:ext>
            </a:extLst>
          </p:cNvPr>
          <p:cNvSpPr txBox="1"/>
          <p:nvPr/>
        </p:nvSpPr>
        <p:spPr>
          <a:xfrm>
            <a:off x="3779912" y="32849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(2)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77545E-C71A-FF4D-86A8-BECEDBC55CDD}"/>
              </a:ext>
            </a:extLst>
          </p:cNvPr>
          <p:cNvSpPr txBox="1"/>
          <p:nvPr/>
        </p:nvSpPr>
        <p:spPr>
          <a:xfrm>
            <a:off x="2195736" y="32849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(3)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618024-0D66-FC4E-B07C-BA26CB39E4F3}"/>
              </a:ext>
            </a:extLst>
          </p:cNvPr>
          <p:cNvSpPr txBox="1"/>
          <p:nvPr/>
        </p:nvSpPr>
        <p:spPr>
          <a:xfrm>
            <a:off x="323528" y="4581128"/>
            <a:ext cx="8135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(1)  source</a:t>
            </a:r>
            <a:r>
              <a:rPr lang="ja-JP" altLang="en-US" sz="2400"/>
              <a:t>というリストに含まれる</a:t>
            </a:r>
            <a:r>
              <a:rPr lang="en-US" altLang="ja-JP" sz="2400"/>
              <a:t>(</a:t>
            </a:r>
            <a:r>
              <a:rPr lang="en-US" altLang="ja-JP" sz="2400">
                <a:solidFill>
                  <a:srgbClr val="0070C0"/>
                </a:solidFill>
              </a:rPr>
              <a:t>in </a:t>
            </a:r>
            <a:r>
              <a:rPr lang="en-US" altLang="ja-JP" sz="2400"/>
              <a:t>source)</a:t>
            </a:r>
          </a:p>
          <a:p>
            <a:r>
              <a:rPr kumimoji="1" lang="en-US" altLang="ja-JP" sz="2400"/>
              <a:t>(2) </a:t>
            </a:r>
            <a:r>
              <a:rPr kumimoji="1" lang="ja-JP" altLang="en-US" sz="2400"/>
              <a:t>それぞれの要素</a:t>
            </a:r>
            <a:r>
              <a:rPr kumimoji="1" lang="en-US" altLang="ja-JP" sz="2400"/>
              <a:t> i </a:t>
            </a:r>
            <a:r>
              <a:rPr kumimoji="1" lang="ja-JP" altLang="en-US" sz="2400"/>
              <a:t>について</a:t>
            </a:r>
            <a:r>
              <a:rPr kumimoji="1" lang="en-US" altLang="ja-JP" sz="2400"/>
              <a:t>(</a:t>
            </a:r>
            <a:r>
              <a:rPr kumimoji="1" lang="en-US" altLang="ja-JP" sz="2400">
                <a:solidFill>
                  <a:srgbClr val="0070C0"/>
                </a:solidFill>
              </a:rPr>
              <a:t>for</a:t>
            </a:r>
            <a:r>
              <a:rPr kumimoji="1" lang="en-US" altLang="ja-JP" sz="2400"/>
              <a:t> i)</a:t>
            </a:r>
          </a:p>
          <a:p>
            <a:r>
              <a:rPr lang="en-US" altLang="ja-JP" sz="2400"/>
              <a:t>(3) 2*i</a:t>
            </a:r>
            <a:r>
              <a:rPr lang="ja-JP" altLang="en-US" sz="2400"/>
              <a:t>を要素とするような新しいリストを作ってください</a:t>
            </a:r>
            <a:r>
              <a:rPr lang="en-US" altLang="ja-JP" sz="2400"/>
              <a:t>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0935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D94CDE4-9F27-3C46-9E03-618DF2CC4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リスト内包表記の例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4AF7B3-3AF9-CF45-A061-9D6CE3A58942}"/>
              </a:ext>
            </a:extLst>
          </p:cNvPr>
          <p:cNvSpPr txBox="1"/>
          <p:nvPr/>
        </p:nvSpPr>
        <p:spPr>
          <a:xfrm>
            <a:off x="107504" y="1124744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あるリストの要素をすべて二倍したい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BC1440-156F-8046-9646-83A38E976A89}"/>
              </a:ext>
            </a:extLst>
          </p:cNvPr>
          <p:cNvSpPr/>
          <p:nvPr/>
        </p:nvSpPr>
        <p:spPr>
          <a:xfrm>
            <a:off x="107504" y="1772816"/>
            <a:ext cx="5904656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source =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result =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*i </a:t>
            </a:r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source]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FBB539-162C-7143-9993-0D24F75B5BA1}"/>
              </a:ext>
            </a:extLst>
          </p:cNvPr>
          <p:cNvSpPr txBox="1"/>
          <p:nvPr/>
        </p:nvSpPr>
        <p:spPr>
          <a:xfrm>
            <a:off x="107504" y="2924944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「元のリスト」に直接リストを突っ込んでも良い</a:t>
            </a:r>
            <a:endParaRPr kumimoji="1" lang="ja-JP" altLang="en-US" sz="24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55C8AA-96C2-9B4D-9DAB-4A0872414E62}"/>
              </a:ext>
            </a:extLst>
          </p:cNvPr>
          <p:cNvSpPr/>
          <p:nvPr/>
        </p:nvSpPr>
        <p:spPr>
          <a:xfrm>
            <a:off x="107504" y="3429000"/>
            <a:ext cx="648072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result =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*i </a:t>
            </a:r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724798-304E-3E43-8195-E0B576B21DA3}"/>
              </a:ext>
            </a:extLst>
          </p:cNvPr>
          <p:cNvSpPr txBox="1"/>
          <p:nvPr/>
        </p:nvSpPr>
        <p:spPr>
          <a:xfrm>
            <a:off x="107504" y="4437112"/>
            <a:ext cx="36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range</a:t>
            </a:r>
            <a:r>
              <a:rPr lang="ja-JP" altLang="en-US" sz="2400"/>
              <a:t>を使うこともできる</a:t>
            </a:r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7D0FAC-903A-EE43-82B6-404A29544192}"/>
              </a:ext>
            </a:extLst>
          </p:cNvPr>
          <p:cNvSpPr/>
          <p:nvPr/>
        </p:nvSpPr>
        <p:spPr>
          <a:xfrm>
            <a:off x="107504" y="4941168"/>
            <a:ext cx="612068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result =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*i </a:t>
            </a:r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27CEF85-A9A6-0B4F-B124-801A5F9121C3}"/>
              </a:ext>
            </a:extLst>
          </p:cNvPr>
          <p:cNvSpPr txBox="1"/>
          <p:nvPr/>
        </p:nvSpPr>
        <p:spPr>
          <a:xfrm>
            <a:off x="395536" y="5805264"/>
            <a:ext cx="809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※ </a:t>
            </a:r>
            <a:r>
              <a:rPr kumimoji="1" lang="ja-JP" altLang="en-US" sz="2000"/>
              <a:t>リスト内包表記は「</a:t>
            </a:r>
            <a:r>
              <a:rPr kumimoji="1" lang="en-US" altLang="ja-JP" sz="2000"/>
              <a:t>Python</a:t>
            </a:r>
            <a:r>
              <a:rPr kumimoji="1" lang="ja-JP" altLang="en-US" sz="2000"/>
              <a:t>らしい」書き方だが、使いすぎに注意</a:t>
            </a:r>
          </a:p>
        </p:txBody>
      </p:sp>
    </p:spTree>
    <p:extLst>
      <p:ext uri="{BB962C8B-B14F-4D97-AF65-F5344CB8AC3E}">
        <p14:creationId xmlns:p14="http://schemas.microsoft.com/office/powerpoint/2010/main" val="131826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15616" y="177281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リストとタプル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15616" y="256490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値のコピーとリストのコピー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9F36FE-BF4D-874B-AAAA-885EDBF9B6BF}"/>
              </a:ext>
            </a:extLst>
          </p:cNvPr>
          <p:cNvSpPr txBox="1"/>
          <p:nvPr/>
        </p:nvSpPr>
        <p:spPr>
          <a:xfrm>
            <a:off x="1115616" y="335699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参照の値渡し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98E96DB-F416-8B4E-81B0-D4BF18CFAD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リストとは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9512" y="1556792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複数の値をまとめて管理するデータ構造</a:t>
            </a:r>
            <a:endParaRPr kumimoji="1" lang="ja-JP" altLang="en-US" sz="3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3528" y="5085184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角かっこで囲み、カンマで区切る</a:t>
            </a:r>
            <a:endParaRPr kumimoji="1" lang="ja-JP" altLang="en-US" sz="3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91680" y="2924944"/>
            <a:ext cx="52314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rgbClr val="FF0000"/>
                </a:solidFill>
              </a:rPr>
              <a:t>[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1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2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3</a:t>
            </a:r>
            <a:r>
              <a:rPr kumimoji="1" lang="en-US" altLang="ja-JP" sz="6600" dirty="0">
                <a:solidFill>
                  <a:srgbClr val="FF0000"/>
                </a:solidFill>
              </a:rPr>
              <a:t>]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1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リストの例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112474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なんでもリストにできる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1115616" y="1988840"/>
            <a:ext cx="257403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67944" y="206084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整数のリスト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115616" y="3212976"/>
            <a:ext cx="3983783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6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64088" y="328498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文字列のリスト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4365104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異なる種類のデータを混ぜることができる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115616" y="5157192"/>
            <a:ext cx="36004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6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79912" y="594928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文字列と整数と浮動小数のリスト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931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リストの操作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42640" y="3501008"/>
            <a:ext cx="347723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a = [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504" y="270892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リストを変数に代入できる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6F97E-1546-E04D-8EF7-0B2E6080CD46}"/>
              </a:ext>
            </a:extLst>
          </p:cNvPr>
          <p:cNvSpPr txBox="1"/>
          <p:nvPr/>
        </p:nvSpPr>
        <p:spPr>
          <a:xfrm>
            <a:off x="179512" y="4509120"/>
            <a:ext cx="4370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len</a:t>
            </a:r>
            <a:r>
              <a:rPr kumimoji="1" lang="ja-JP" altLang="en-US" sz="3200" dirty="0"/>
              <a:t>で長さを取得できる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6758E9-7643-6D43-B26A-8E1C3A01962A}"/>
              </a:ext>
            </a:extLst>
          </p:cNvPr>
          <p:cNvSpPr/>
          <p:nvPr/>
        </p:nvSpPr>
        <p:spPr>
          <a:xfrm>
            <a:off x="251520" y="5373216"/>
            <a:ext cx="194421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765FBB8-6C06-8C44-9B1D-FD3F56947A10}"/>
              </a:ext>
            </a:extLst>
          </p:cNvPr>
          <p:cNvSpPr/>
          <p:nvPr/>
        </p:nvSpPr>
        <p:spPr>
          <a:xfrm>
            <a:off x="179512" y="1772816"/>
            <a:ext cx="4079963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 + [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6FC85D-56D4-0041-8034-BD9E4001F834}"/>
              </a:ext>
            </a:extLst>
          </p:cNvPr>
          <p:cNvSpPr txBox="1"/>
          <p:nvPr/>
        </p:nvSpPr>
        <p:spPr>
          <a:xfrm>
            <a:off x="107504" y="105273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リストは結合できる</a:t>
            </a:r>
            <a:endParaRPr kumimoji="1" lang="ja-JP" altLang="en-US" sz="32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DB0B2B0-8284-6A4B-B3D5-88428438DA27}"/>
              </a:ext>
            </a:extLst>
          </p:cNvPr>
          <p:cNvSpPr/>
          <p:nvPr/>
        </p:nvSpPr>
        <p:spPr>
          <a:xfrm>
            <a:off x="5148064" y="1772816"/>
            <a:ext cx="3430747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C4E04B31-2D00-1140-8821-1E2360084B7B}"/>
              </a:ext>
            </a:extLst>
          </p:cNvPr>
          <p:cNvSpPr/>
          <p:nvPr/>
        </p:nvSpPr>
        <p:spPr>
          <a:xfrm>
            <a:off x="4499992" y="1844824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14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5BBC973-CA40-4D4B-B618-433EA1A284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リストへのアクセス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435CF03-CF72-EA48-A31A-2812BEC5124D}"/>
              </a:ext>
            </a:extLst>
          </p:cNvPr>
          <p:cNvSpPr/>
          <p:nvPr/>
        </p:nvSpPr>
        <p:spPr>
          <a:xfrm>
            <a:off x="251520" y="1196752"/>
            <a:ext cx="347723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a = [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8DF915-6FD7-8940-9CC6-C8094C95DA24}"/>
              </a:ext>
            </a:extLst>
          </p:cNvPr>
          <p:cNvSpPr txBox="1"/>
          <p:nvPr/>
        </p:nvSpPr>
        <p:spPr>
          <a:xfrm>
            <a:off x="179512" y="2060848"/>
            <a:ext cx="6529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リスト名</a:t>
            </a:r>
            <a:r>
              <a:rPr kumimoji="1" lang="en-US" altLang="ja-JP" sz="2800"/>
              <a:t>[</a:t>
            </a:r>
            <a:r>
              <a:rPr kumimoji="1" lang="ja-JP" altLang="en-US" sz="2800"/>
              <a:t>番号</a:t>
            </a:r>
            <a:r>
              <a:rPr kumimoji="1" lang="en-US" altLang="ja-JP" sz="2800"/>
              <a:t>]</a:t>
            </a:r>
            <a:r>
              <a:rPr kumimoji="1" lang="ja-JP" altLang="en-US" sz="2800"/>
              <a:t>で要素にアクセスできる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1357732-CE0E-7743-82FB-679E4D1838A1}"/>
              </a:ext>
            </a:extLst>
          </p:cNvPr>
          <p:cNvSpPr/>
          <p:nvPr/>
        </p:nvSpPr>
        <p:spPr>
          <a:xfrm>
            <a:off x="251520" y="2852936"/>
            <a:ext cx="117211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E9E155C2-F8A9-A849-A8ED-CB859248F668}"/>
              </a:ext>
            </a:extLst>
          </p:cNvPr>
          <p:cNvSpPr/>
          <p:nvPr/>
        </p:nvSpPr>
        <p:spPr>
          <a:xfrm>
            <a:off x="1691680" y="2924944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E63838-7C0D-8A4C-BC85-12825FD1E93A}"/>
              </a:ext>
            </a:extLst>
          </p:cNvPr>
          <p:cNvSpPr/>
          <p:nvPr/>
        </p:nvSpPr>
        <p:spPr>
          <a:xfrm>
            <a:off x="2411760" y="2852936"/>
            <a:ext cx="43152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ja-JP" altLang="en-US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4733187-DC2E-A44E-9A2D-1851684FCE07}"/>
              </a:ext>
            </a:extLst>
          </p:cNvPr>
          <p:cNvSpPr/>
          <p:nvPr/>
        </p:nvSpPr>
        <p:spPr>
          <a:xfrm>
            <a:off x="251520" y="5589240"/>
            <a:ext cx="215956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 =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083759-BB7F-CA4E-AD55-F5BE31DBEADF}"/>
              </a:ext>
            </a:extLst>
          </p:cNvPr>
          <p:cNvSpPr txBox="1"/>
          <p:nvPr/>
        </p:nvSpPr>
        <p:spPr>
          <a:xfrm>
            <a:off x="107504" y="5013176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リストの要素を書き換えることができる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44CA33-10C9-2542-94F9-74C8AD8555AA}"/>
              </a:ext>
            </a:extLst>
          </p:cNvPr>
          <p:cNvSpPr/>
          <p:nvPr/>
        </p:nvSpPr>
        <p:spPr>
          <a:xfrm>
            <a:off x="3275856" y="5589240"/>
            <a:ext cx="33938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4CCEE2B9-8588-C54B-B6C9-363FFE1797A6}"/>
              </a:ext>
            </a:extLst>
          </p:cNvPr>
          <p:cNvSpPr/>
          <p:nvPr/>
        </p:nvSpPr>
        <p:spPr>
          <a:xfrm>
            <a:off x="2555776" y="5661248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712561-02AE-BC4A-B602-0AC6F202B510}"/>
              </a:ext>
            </a:extLst>
          </p:cNvPr>
          <p:cNvSpPr txBox="1"/>
          <p:nvPr/>
        </p:nvSpPr>
        <p:spPr>
          <a:xfrm>
            <a:off x="179512" y="3645024"/>
            <a:ext cx="6288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括弧の中の数字を</a:t>
            </a:r>
            <a:r>
              <a:rPr kumimoji="1" lang="ja-JP" altLang="en-US" sz="2800">
                <a:solidFill>
                  <a:srgbClr val="FF0000"/>
                </a:solidFill>
              </a:rPr>
              <a:t>インデックス</a:t>
            </a:r>
            <a:r>
              <a:rPr kumimoji="1" lang="ja-JP" altLang="en-US" sz="2800"/>
              <a:t>と呼ぶ</a:t>
            </a:r>
            <a:endParaRPr kumimoji="1" lang="en-US" altLang="ja-JP" sz="2800"/>
          </a:p>
          <a:p>
            <a:r>
              <a:rPr lang="en-US" altLang="ja-JP" sz="2800"/>
              <a:t>(0</a:t>
            </a:r>
            <a:r>
              <a:rPr lang="ja-JP" altLang="en-US" sz="2800"/>
              <a:t>スタートなのに注意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79545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29D9BD-9F28-0E46-B07C-9EB819500C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タプルとは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A7F396-C620-8E46-B3CD-4C6549E2B461}"/>
              </a:ext>
            </a:extLst>
          </p:cNvPr>
          <p:cNvSpPr txBox="1"/>
          <p:nvPr/>
        </p:nvSpPr>
        <p:spPr>
          <a:xfrm>
            <a:off x="179512" y="1268760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複数の値をまとめて管理するデータ構造</a:t>
            </a:r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8C56C8-D37D-1642-9016-CA3D498107EB}"/>
              </a:ext>
            </a:extLst>
          </p:cNvPr>
          <p:cNvSpPr txBox="1"/>
          <p:nvPr/>
        </p:nvSpPr>
        <p:spPr>
          <a:xfrm>
            <a:off x="395536" y="306896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カンマで区切る</a:t>
            </a:r>
            <a:endParaRPr kumimoji="1" lang="ja-JP" altLang="en-US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F65FC2-EAA8-BB41-A1AA-20C23FFEDD4D}"/>
              </a:ext>
            </a:extLst>
          </p:cNvPr>
          <p:cNvSpPr txBox="1"/>
          <p:nvPr/>
        </p:nvSpPr>
        <p:spPr>
          <a:xfrm>
            <a:off x="1979712" y="1988840"/>
            <a:ext cx="46671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/>
              <a:t>値</a:t>
            </a:r>
            <a:r>
              <a:rPr kumimoji="1" lang="en-US" altLang="ja-JP" sz="6600" dirty="0"/>
              <a:t>1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2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3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35540F-2C8C-2742-B855-715CB2AF12EB}"/>
              </a:ext>
            </a:extLst>
          </p:cNvPr>
          <p:cNvSpPr txBox="1"/>
          <p:nvPr/>
        </p:nvSpPr>
        <p:spPr>
          <a:xfrm>
            <a:off x="1763688" y="3933056"/>
            <a:ext cx="52314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rgbClr val="FF0000"/>
                </a:solidFill>
              </a:rPr>
              <a:t>(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1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2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3</a:t>
            </a:r>
            <a:r>
              <a:rPr kumimoji="1" lang="en-US" altLang="ja-JP" sz="6600" dirty="0">
                <a:solidFill>
                  <a:srgbClr val="FF0000"/>
                </a:solidFill>
              </a:rPr>
              <a:t>)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1D7750-86AB-1644-84EA-CF16617DEC11}"/>
              </a:ext>
            </a:extLst>
          </p:cNvPr>
          <p:cNvSpPr txBox="1"/>
          <p:nvPr/>
        </p:nvSpPr>
        <p:spPr>
          <a:xfrm>
            <a:off x="467544" y="530120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丸括弧で</a:t>
            </a:r>
            <a:r>
              <a:rPr kumimoji="1" lang="ja-JP" altLang="en-US" sz="3600" dirty="0">
                <a:solidFill>
                  <a:srgbClr val="FF0000"/>
                </a:solidFill>
              </a:rPr>
              <a:t>囲んでも良い</a:t>
            </a:r>
          </a:p>
        </p:txBody>
      </p:sp>
    </p:spTree>
    <p:extLst>
      <p:ext uri="{BB962C8B-B14F-4D97-AF65-F5344CB8AC3E}">
        <p14:creationId xmlns:p14="http://schemas.microsoft.com/office/powerpoint/2010/main" val="333260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72886B7-2430-0042-B11B-480E55F28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タプルとリスト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02FC62-7517-8E4C-ACF3-C1B053F25BD1}"/>
              </a:ext>
            </a:extLst>
          </p:cNvPr>
          <p:cNvSpPr txBox="1"/>
          <p:nvPr/>
        </p:nvSpPr>
        <p:spPr>
          <a:xfrm>
            <a:off x="323528" y="1412776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一度作られたタプルは修正できない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972DFE-4D2B-0B4A-AAD4-9803BF90BB9D}"/>
              </a:ext>
            </a:extLst>
          </p:cNvPr>
          <p:cNvSpPr/>
          <p:nvPr/>
        </p:nvSpPr>
        <p:spPr>
          <a:xfrm>
            <a:off x="323528" y="2276872"/>
            <a:ext cx="3096344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 =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476F2C-D5F0-474D-8001-FACABB5578F4}"/>
              </a:ext>
            </a:extLst>
          </p:cNvPr>
          <p:cNvSpPr/>
          <p:nvPr/>
        </p:nvSpPr>
        <p:spPr>
          <a:xfrm>
            <a:off x="4499992" y="2276872"/>
            <a:ext cx="4752528" cy="64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TypeError: 'tuple' object does not support item assignment</a:t>
            </a: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5A834B65-DE29-8245-8148-616A2DA3072D}"/>
              </a:ext>
            </a:extLst>
          </p:cNvPr>
          <p:cNvSpPr/>
          <p:nvPr/>
        </p:nvSpPr>
        <p:spPr>
          <a:xfrm>
            <a:off x="3707904" y="2420888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0B31CC-E929-6F40-9648-9489286A3C05}"/>
              </a:ext>
            </a:extLst>
          </p:cNvPr>
          <p:cNvSpPr txBox="1"/>
          <p:nvPr/>
        </p:nvSpPr>
        <p:spPr>
          <a:xfrm>
            <a:off x="4499992" y="292494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タプルのアイテムに代入はできません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04E7B95-DE48-E54E-B6D3-1733548F39F1}"/>
              </a:ext>
            </a:extLst>
          </p:cNvPr>
          <p:cNvSpPr txBox="1"/>
          <p:nvPr/>
        </p:nvSpPr>
        <p:spPr>
          <a:xfrm>
            <a:off x="251520" y="371703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その他はリストと同様に使える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393BEC0-602E-E44D-B6D9-F660270C357A}"/>
              </a:ext>
            </a:extLst>
          </p:cNvPr>
          <p:cNvSpPr/>
          <p:nvPr/>
        </p:nvSpPr>
        <p:spPr>
          <a:xfrm>
            <a:off x="395536" y="4581128"/>
            <a:ext cx="2565126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(a[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C3CD804-383D-5E45-A821-66A0938C339F}"/>
              </a:ext>
            </a:extLst>
          </p:cNvPr>
          <p:cNvSpPr txBox="1"/>
          <p:nvPr/>
        </p:nvSpPr>
        <p:spPr>
          <a:xfrm>
            <a:off x="3275856" y="465313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インデックスを使って要素にアクセスできる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F60C3FD-BB4B-8E48-94DF-48C63E91F8C7}"/>
              </a:ext>
            </a:extLst>
          </p:cNvPr>
          <p:cNvSpPr/>
          <p:nvPr/>
        </p:nvSpPr>
        <p:spPr>
          <a:xfrm>
            <a:off x="395536" y="5301208"/>
            <a:ext cx="2520280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002AC31-57EF-0347-8B59-92D8FB0FA8F7}"/>
              </a:ext>
            </a:extLst>
          </p:cNvPr>
          <p:cNvSpPr txBox="1"/>
          <p:nvPr/>
        </p:nvSpPr>
        <p:spPr>
          <a:xfrm>
            <a:off x="3347864" y="5373216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len</a:t>
            </a:r>
            <a:r>
              <a:rPr kumimoji="1" lang="ja-JP" altLang="en-US"/>
              <a:t>を使って長さが取れる</a:t>
            </a:r>
          </a:p>
        </p:txBody>
      </p:sp>
    </p:spTree>
    <p:extLst>
      <p:ext uri="{BB962C8B-B14F-4D97-AF65-F5344CB8AC3E}">
        <p14:creationId xmlns:p14="http://schemas.microsoft.com/office/powerpoint/2010/main" val="9607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BF25B4E-0F9E-4943-895C-593651182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タプルの使い所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DDA1CA-4DDF-F344-9335-B597BF1A53B3}"/>
              </a:ext>
            </a:extLst>
          </p:cNvPr>
          <p:cNvSpPr txBox="1"/>
          <p:nvPr/>
        </p:nvSpPr>
        <p:spPr>
          <a:xfrm>
            <a:off x="3779912" y="2996952"/>
            <a:ext cx="5184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関数で複数の値を返したいときによく使われる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14F1AA5-0486-AA4C-B9A5-74E1917D9D21}"/>
              </a:ext>
            </a:extLst>
          </p:cNvPr>
          <p:cNvSpPr/>
          <p:nvPr/>
        </p:nvSpPr>
        <p:spPr>
          <a:xfrm>
            <a:off x="251520" y="2924944"/>
            <a:ext cx="3312368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en" altLang="ja-JP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a, b = func()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E1F9036-AAB1-8148-9E44-E920C25FEFDF}"/>
              </a:ext>
            </a:extLst>
          </p:cNvPr>
          <p:cNvSpPr/>
          <p:nvPr/>
        </p:nvSpPr>
        <p:spPr>
          <a:xfrm>
            <a:off x="251520" y="1340768"/>
            <a:ext cx="324036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a, b =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en" altLang="ja-JP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B9716C-2133-744A-BABD-1961B1546DBC}"/>
              </a:ext>
            </a:extLst>
          </p:cNvPr>
          <p:cNvSpPr txBox="1"/>
          <p:nvPr/>
        </p:nvSpPr>
        <p:spPr>
          <a:xfrm>
            <a:off x="3779912" y="1268760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複数の変数を一度に初期化する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7B7547-070E-A44D-9F49-3BCCFB1311DE}"/>
              </a:ext>
            </a:extLst>
          </p:cNvPr>
          <p:cNvSpPr/>
          <p:nvPr/>
        </p:nvSpPr>
        <p:spPr>
          <a:xfrm>
            <a:off x="251520" y="2132856"/>
            <a:ext cx="324036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a, b = b, a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603BF6-A6FC-F44C-8C8C-DD02A246FC31}"/>
              </a:ext>
            </a:extLst>
          </p:cNvPr>
          <p:cNvSpPr txBox="1"/>
          <p:nvPr/>
        </p:nvSpPr>
        <p:spPr>
          <a:xfrm>
            <a:off x="3779912" y="20608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変数の値を入れ替える</a:t>
            </a:r>
          </a:p>
        </p:txBody>
      </p:sp>
    </p:spTree>
    <p:extLst>
      <p:ext uri="{BB962C8B-B14F-4D97-AF65-F5344CB8AC3E}">
        <p14:creationId xmlns:p14="http://schemas.microsoft.com/office/powerpoint/2010/main" val="2010593299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2464</TotalTime>
  <Words>964</Words>
  <Application>Microsoft Macintosh PowerPoint</Application>
  <PresentationFormat>画面に合わせる (4:3)</PresentationFormat>
  <Paragraphs>238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HGｺﾞｼｯｸE</vt:lpstr>
      <vt:lpstr>游ゴシック</vt:lpstr>
      <vt:lpstr>Arial</vt:lpstr>
      <vt:lpstr>Consolas</vt:lpstr>
      <vt:lpstr>Gill Sans MT</vt:lpstr>
      <vt:lpstr>Menlo</vt:lpstr>
      <vt:lpstr>Monaco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467</cp:revision>
  <dcterms:created xsi:type="dcterms:W3CDTF">2019-01-02T05:23:01Z</dcterms:created>
  <dcterms:modified xsi:type="dcterms:W3CDTF">2019-10-07T08:57:38Z</dcterms:modified>
</cp:coreProperties>
</file>