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7"/>
  </p:notesMasterIdLst>
  <p:sldIdLst>
    <p:sldId id="256" r:id="rId2"/>
    <p:sldId id="331" r:id="rId3"/>
    <p:sldId id="332" r:id="rId4"/>
    <p:sldId id="333" r:id="rId5"/>
    <p:sldId id="334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11893"/>
    <a:srgbClr val="EBACEC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11" autoAdjust="0"/>
    <p:restoredTop sz="88991" autoAdjust="0"/>
  </p:normalViewPr>
  <p:slideViewPr>
    <p:cSldViewPr>
      <p:cViewPr varScale="1">
        <p:scale>
          <a:sx n="159" d="100"/>
          <a:sy n="159" d="100"/>
        </p:scale>
        <p:origin x="5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2019/12/9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>
                <a:solidFill>
                  <a:srgbClr val="011893"/>
                </a:solidFill>
              </a:rPr>
              <a:t>乱数を使ったプログラム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FA400E-C243-F347-9BE6-46E657DCD3B8}"/>
              </a:ext>
            </a:extLst>
          </p:cNvPr>
          <p:cNvSpPr txBox="1"/>
          <p:nvPr/>
        </p:nvSpPr>
        <p:spPr>
          <a:xfrm>
            <a:off x="0" y="1625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プログラミング基礎同演習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8172400" y="56612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E05EE1-8957-9F44-8F8E-6BD27683056C}"/>
              </a:ext>
            </a:extLst>
          </p:cNvPr>
          <p:cNvSpPr txBox="1"/>
          <p:nvPr/>
        </p:nvSpPr>
        <p:spPr>
          <a:xfrm>
            <a:off x="3271520" y="4338320"/>
            <a:ext cx="2525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2019/12/24</a:t>
            </a:r>
            <a:endParaRPr kumimoji="1" lang="ja-JP" altLang="en-US" sz="4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1D4ADEE-9E59-8A4A-88B8-D34187A71FF4}"/>
              </a:ext>
            </a:extLst>
          </p:cNvPr>
          <p:cNvSpPr txBox="1"/>
          <p:nvPr/>
        </p:nvSpPr>
        <p:spPr>
          <a:xfrm>
            <a:off x="1043608" y="5949280"/>
            <a:ext cx="2476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00B050"/>
                </a:solidFill>
              </a:rPr>
              <a:t>#</a:t>
            </a:r>
            <a:r>
              <a:rPr kumimoji="1" lang="ja-JP" altLang="en-US" sz="3200" dirty="0">
                <a:solidFill>
                  <a:srgbClr val="00B050"/>
                </a:solidFill>
              </a:rPr>
              <a:t>プロ同演習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B9F7F85-26CF-EB44-87B9-1825A2C5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5949280"/>
            <a:ext cx="710444" cy="64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じゃんけんの「あいこ」の確率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3F2F83B-EE7B-1E43-AB53-C505F7F0F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069" y="2588134"/>
            <a:ext cx="3079416" cy="188460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C38441A-C63E-5F4A-9905-59A34098E27A}"/>
              </a:ext>
            </a:extLst>
          </p:cNvPr>
          <p:cNvSpPr txBox="1"/>
          <p:nvPr/>
        </p:nvSpPr>
        <p:spPr>
          <a:xfrm>
            <a:off x="385010" y="1459831"/>
            <a:ext cx="8119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N</a:t>
            </a:r>
            <a:r>
              <a:rPr kumimoji="1" lang="ja-JP" altLang="en-US" sz="2400"/>
              <a:t>人が一斉に「グー」「チョキ」「パー」の三種類を出す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1FB1F9E6-B190-4F49-9C73-FFCFEC85E369}"/>
              </a:ext>
            </a:extLst>
          </p:cNvPr>
          <p:cNvSpPr txBox="1"/>
          <p:nvPr/>
        </p:nvSpPr>
        <p:spPr>
          <a:xfrm>
            <a:off x="360947" y="5117431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「あいこ」になる確率はどれくらいか？</a:t>
            </a:r>
          </a:p>
        </p:txBody>
      </p:sp>
    </p:spTree>
    <p:extLst>
      <p:ext uri="{BB962C8B-B14F-4D97-AF65-F5344CB8AC3E}">
        <p14:creationId xmlns:p14="http://schemas.microsoft.com/office/powerpoint/2010/main" val="352178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E70BB5E-6898-604E-BD2B-4AEF43C03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「シミュレーション」で試す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9F2E86D-C2F9-4947-8790-AA706ADB9993}"/>
              </a:ext>
            </a:extLst>
          </p:cNvPr>
          <p:cNvSpPr txBox="1"/>
          <p:nvPr/>
        </p:nvSpPr>
        <p:spPr>
          <a:xfrm>
            <a:off x="539552" y="3645024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ランダムに「グー」「チョキ」「パー」を出す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AC55749-0848-B546-A1A6-2F613A4894A1}"/>
              </a:ext>
            </a:extLst>
          </p:cNvPr>
          <p:cNvSpPr/>
          <p:nvPr/>
        </p:nvSpPr>
        <p:spPr>
          <a:xfrm>
            <a:off x="827584" y="4581128"/>
            <a:ext cx="5598695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0460B1"/>
                </a:solidFill>
                <a:effectLst/>
                <a:latin typeface="Menlo" panose="020B0609030804020204" pitchFamily="49" charset="0"/>
              </a:rPr>
              <a:t>random.choice([</a:t>
            </a:r>
            <a:r>
              <a:rPr lang="en" altLang="ja-JP" sz="2400" b="0">
                <a:solidFill>
                  <a:srgbClr val="A44185"/>
                </a:solidFill>
                <a:effectLst/>
                <a:latin typeface="Menlo" panose="020B0609030804020204" pitchFamily="49" charset="0"/>
              </a:rPr>
              <a:t>'G'</a:t>
            </a:r>
            <a:r>
              <a:rPr lang="en" altLang="ja-JP" sz="2400" b="0">
                <a:solidFill>
                  <a:srgbClr val="0460B1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sz="2400" b="0">
                <a:solidFill>
                  <a:srgbClr val="A44185"/>
                </a:solidFill>
                <a:effectLst/>
                <a:latin typeface="Menlo" panose="020B0609030804020204" pitchFamily="49" charset="0"/>
              </a:rPr>
              <a:t>'C'</a:t>
            </a:r>
            <a:r>
              <a:rPr lang="en" altLang="ja-JP" sz="2400" b="0">
                <a:solidFill>
                  <a:srgbClr val="0460B1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sz="2400" b="0">
                <a:solidFill>
                  <a:srgbClr val="A44185"/>
                </a:solidFill>
                <a:effectLst/>
                <a:latin typeface="Menlo" panose="020B0609030804020204" pitchFamily="49" charset="0"/>
              </a:rPr>
              <a:t>'P'</a:t>
            </a:r>
            <a:r>
              <a:rPr lang="en" altLang="ja-JP" sz="2400" b="0">
                <a:solidFill>
                  <a:srgbClr val="0460B1"/>
                </a:solidFill>
                <a:effectLst/>
                <a:latin typeface="Menlo" panose="020B0609030804020204" pitchFamily="49" charset="0"/>
              </a:rPr>
              <a:t>])</a:t>
            </a:r>
            <a:endParaRPr lang="en" altLang="ja-JP" sz="2400" b="0">
              <a:solidFill>
                <a:srgbClr val="236EB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C009997-9A7F-214B-93B3-BE3FA3ED29D1}"/>
              </a:ext>
            </a:extLst>
          </p:cNvPr>
          <p:cNvSpPr txBox="1"/>
          <p:nvPr/>
        </p:nvSpPr>
        <p:spPr>
          <a:xfrm>
            <a:off x="2915816" y="4077072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G</a:t>
            </a:r>
            <a:endParaRPr kumimoji="1" lang="ja-JP" altLang="en-US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B8FEEF1-04A7-1249-B285-FC432D9CB052}"/>
              </a:ext>
            </a:extLst>
          </p:cNvPr>
          <p:cNvSpPr txBox="1"/>
          <p:nvPr/>
        </p:nvSpPr>
        <p:spPr>
          <a:xfrm>
            <a:off x="4499992" y="4077072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C</a:t>
            </a:r>
            <a:endParaRPr kumimoji="1" lang="ja-JP" altLang="en-US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607A7D2-FD95-1A46-8D4E-A0CA1EF48732}"/>
              </a:ext>
            </a:extLst>
          </p:cNvPr>
          <p:cNvSpPr txBox="1"/>
          <p:nvPr/>
        </p:nvSpPr>
        <p:spPr>
          <a:xfrm>
            <a:off x="6012160" y="4077072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P</a:t>
            </a:r>
            <a:endParaRPr kumimoji="1" lang="ja-JP" altLang="en-US" sz="24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00690BD-1CDB-804C-9BC4-1A0C8D0B2F91}"/>
              </a:ext>
            </a:extLst>
          </p:cNvPr>
          <p:cNvSpPr/>
          <p:nvPr/>
        </p:nvSpPr>
        <p:spPr>
          <a:xfrm>
            <a:off x="899592" y="2060848"/>
            <a:ext cx="4507965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" altLang="ja-JP" sz="2800">
                <a:solidFill>
                  <a:srgbClr val="7B30D0"/>
                </a:solidFill>
                <a:latin typeface="Menlo" panose="020B0609030804020204" pitchFamily="49" charset="0"/>
              </a:rPr>
              <a:t>import</a:t>
            </a:r>
            <a:r>
              <a:rPr lang="en" altLang="ja-JP" sz="2800">
                <a:solidFill>
                  <a:srgbClr val="0460B1"/>
                </a:solidFill>
                <a:latin typeface="Menlo" panose="020B0609030804020204" pitchFamily="49" charset="0"/>
              </a:rPr>
              <a:t> random</a:t>
            </a:r>
            <a:endParaRPr lang="en" altLang="ja-JP" sz="2800">
              <a:solidFill>
                <a:srgbClr val="236EBF"/>
              </a:solidFill>
              <a:latin typeface="Menlo" panose="020B0609030804020204" pitchFamily="49" charset="0"/>
            </a:endParaRPr>
          </a:p>
          <a:p>
            <a:r>
              <a:rPr lang="en" altLang="ja-JP" sz="2800">
                <a:solidFill>
                  <a:srgbClr val="0460B1"/>
                </a:solidFill>
                <a:latin typeface="Menlo" panose="020B0609030804020204" pitchFamily="49" charset="0"/>
              </a:rPr>
              <a:t>random.choice(</a:t>
            </a:r>
            <a:r>
              <a:rPr lang="ja-JP" altLang="en-US" sz="2800">
                <a:solidFill>
                  <a:srgbClr val="000000"/>
                </a:solidFill>
                <a:latin typeface="Menlo" panose="020B0609030804020204" pitchFamily="49" charset="0"/>
              </a:rPr>
              <a:t>リスト</a:t>
            </a:r>
            <a:r>
              <a:rPr lang="en" altLang="ja-JP" sz="2800">
                <a:solidFill>
                  <a:srgbClr val="0460B1"/>
                </a:solidFill>
                <a:latin typeface="Menlo" panose="020B0609030804020204" pitchFamily="49" charset="0"/>
              </a:rPr>
              <a:t>)</a:t>
            </a:r>
            <a:endParaRPr lang="ja-JP" altLang="en-US" sz="28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5236291-3E3E-9440-825A-306321BBFDCB}"/>
              </a:ext>
            </a:extLst>
          </p:cNvPr>
          <p:cNvSpPr txBox="1"/>
          <p:nvPr/>
        </p:nvSpPr>
        <p:spPr>
          <a:xfrm>
            <a:off x="395536" y="1268760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与えられたリストから要素を一つランダムに選ぶ</a:t>
            </a:r>
          </a:p>
        </p:txBody>
      </p:sp>
    </p:spTree>
    <p:extLst>
      <p:ext uri="{BB962C8B-B14F-4D97-AF65-F5344CB8AC3E}">
        <p14:creationId xmlns:p14="http://schemas.microsoft.com/office/powerpoint/2010/main" val="35727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E361704-6F47-B346-8C01-062C145AF7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「シミュレーション」で試す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0E00D98-0EC9-DE44-A0F3-26723FD05F35}"/>
              </a:ext>
            </a:extLst>
          </p:cNvPr>
          <p:cNvSpPr txBox="1"/>
          <p:nvPr/>
        </p:nvSpPr>
        <p:spPr>
          <a:xfrm>
            <a:off x="395536" y="1196752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リスト内包表記を使って、</a:t>
            </a:r>
            <a:r>
              <a:rPr kumimoji="1" lang="en-US" altLang="ja-JP" sz="2400"/>
              <a:t>10</a:t>
            </a:r>
            <a:r>
              <a:rPr kumimoji="1" lang="ja-JP" altLang="en-US" sz="2400"/>
              <a:t>個の「手」を生成する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5C599F2-B304-2E49-BC39-84B97AC2B901}"/>
              </a:ext>
            </a:extLst>
          </p:cNvPr>
          <p:cNvSpPr/>
          <p:nvPr/>
        </p:nvSpPr>
        <p:spPr>
          <a:xfrm>
            <a:off x="755576" y="1844824"/>
            <a:ext cx="7056784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0460B1"/>
                </a:solidFill>
                <a:effectLst/>
                <a:latin typeface="Menlo" panose="020B0609030804020204" pitchFamily="49" charset="0"/>
              </a:rPr>
              <a:t>N </a:t>
            </a:r>
            <a:r>
              <a:rPr lang="en" altLang="ja-JP" b="0">
                <a:solidFill>
                  <a:srgbClr val="7B30D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ja-JP" b="0">
                <a:solidFill>
                  <a:srgbClr val="0460B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b="0">
                <a:solidFill>
                  <a:srgbClr val="174781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b="0">
              <a:solidFill>
                <a:srgbClr val="236EB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b="0">
                <a:solidFill>
                  <a:srgbClr val="0460B1"/>
                </a:solidFill>
                <a:effectLst/>
                <a:latin typeface="Menlo" panose="020B0609030804020204" pitchFamily="49" charset="0"/>
              </a:rPr>
              <a:t>[random.choice([</a:t>
            </a:r>
            <a:r>
              <a:rPr lang="en" altLang="ja-JP" b="0">
                <a:solidFill>
                  <a:srgbClr val="A44185"/>
                </a:solidFill>
                <a:effectLst/>
                <a:latin typeface="Menlo" panose="020B0609030804020204" pitchFamily="49" charset="0"/>
              </a:rPr>
              <a:t>'G'</a:t>
            </a:r>
            <a:r>
              <a:rPr lang="en" altLang="ja-JP" b="0">
                <a:solidFill>
                  <a:srgbClr val="0460B1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b="0">
                <a:solidFill>
                  <a:srgbClr val="A44185"/>
                </a:solidFill>
                <a:effectLst/>
                <a:latin typeface="Menlo" panose="020B0609030804020204" pitchFamily="49" charset="0"/>
              </a:rPr>
              <a:t>'C'</a:t>
            </a:r>
            <a:r>
              <a:rPr lang="en" altLang="ja-JP" b="0">
                <a:solidFill>
                  <a:srgbClr val="0460B1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b="0">
                <a:solidFill>
                  <a:srgbClr val="A44185"/>
                </a:solidFill>
                <a:effectLst/>
                <a:latin typeface="Menlo" panose="020B0609030804020204" pitchFamily="49" charset="0"/>
              </a:rPr>
              <a:t>'P'</a:t>
            </a:r>
            <a:r>
              <a:rPr lang="en" altLang="ja-JP" b="0">
                <a:solidFill>
                  <a:srgbClr val="0460B1"/>
                </a:solidFill>
                <a:effectLst/>
                <a:latin typeface="Menlo" panose="020B0609030804020204" pitchFamily="49" charset="0"/>
              </a:rPr>
              <a:t>]) </a:t>
            </a:r>
            <a:r>
              <a:rPr lang="en" altLang="ja-JP" b="0">
                <a:solidFill>
                  <a:srgbClr val="7B30D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b="0">
                <a:solidFill>
                  <a:srgbClr val="0460B1"/>
                </a:solidFill>
                <a:effectLst/>
                <a:latin typeface="Menlo" panose="020B0609030804020204" pitchFamily="49" charset="0"/>
              </a:rPr>
              <a:t> _ </a:t>
            </a:r>
            <a:r>
              <a:rPr lang="en" altLang="ja-JP" b="0">
                <a:solidFill>
                  <a:srgbClr val="7B30D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b="0">
                <a:solidFill>
                  <a:srgbClr val="0460B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b="0">
                <a:solidFill>
                  <a:srgbClr val="08134A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b="0">
                <a:solidFill>
                  <a:srgbClr val="0460B1"/>
                </a:solidFill>
                <a:effectLst/>
                <a:latin typeface="Menlo" panose="020B0609030804020204" pitchFamily="49" charset="0"/>
              </a:rPr>
              <a:t>(N)]</a:t>
            </a:r>
            <a:endParaRPr lang="en" altLang="ja-JP" b="0">
              <a:solidFill>
                <a:srgbClr val="236EB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57E34B3-5334-A644-A9EC-71FB8D58136A}"/>
              </a:ext>
            </a:extLst>
          </p:cNvPr>
          <p:cNvSpPr/>
          <p:nvPr/>
        </p:nvSpPr>
        <p:spPr>
          <a:xfrm>
            <a:off x="1907704" y="2852936"/>
            <a:ext cx="7164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0460B1"/>
                </a:solidFill>
                <a:effectLst/>
                <a:latin typeface="Menlo" panose="020B0609030804020204" pitchFamily="49" charset="0"/>
              </a:rPr>
              <a:t>['G', 'G', 'G', 'G', 'P', 'G', 'C', 'G', 'C', 'P']</a:t>
            </a:r>
            <a:endParaRPr lang="en" altLang="ja-JP" b="0">
              <a:solidFill>
                <a:srgbClr val="236EB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235C2D38-580A-ED4F-91A6-249D547F1A8B}"/>
              </a:ext>
            </a:extLst>
          </p:cNvPr>
          <p:cNvSpPr/>
          <p:nvPr/>
        </p:nvSpPr>
        <p:spPr>
          <a:xfrm>
            <a:off x="1475656" y="2852936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6AF3B6F-7695-6748-8D91-A7FD51349035}"/>
              </a:ext>
            </a:extLst>
          </p:cNvPr>
          <p:cNvSpPr txBox="1"/>
          <p:nvPr/>
        </p:nvSpPr>
        <p:spPr>
          <a:xfrm>
            <a:off x="467544" y="3573016"/>
            <a:ext cx="7016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set</a:t>
            </a:r>
            <a:r>
              <a:rPr kumimoji="1" lang="ja-JP" altLang="en-US" sz="2400"/>
              <a:t>を使うと、リストの重複する要素を削除できる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F1846EE-4E43-6B43-BD2A-D28793139CAA}"/>
              </a:ext>
            </a:extLst>
          </p:cNvPr>
          <p:cNvSpPr/>
          <p:nvPr/>
        </p:nvSpPr>
        <p:spPr>
          <a:xfrm>
            <a:off x="683568" y="4365104"/>
            <a:ext cx="813690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C3EB7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" altLang="ja-JP" b="0">
                <a:solidFill>
                  <a:srgbClr val="0460B1"/>
                </a:solidFill>
                <a:effectLst/>
                <a:latin typeface="Menlo" panose="020B0609030804020204" pitchFamily="49" charset="0"/>
              </a:rPr>
              <a:t>([</a:t>
            </a:r>
            <a:r>
              <a:rPr lang="en" altLang="ja-JP" b="0">
                <a:solidFill>
                  <a:srgbClr val="A44185"/>
                </a:solidFill>
                <a:effectLst/>
                <a:latin typeface="Menlo" panose="020B0609030804020204" pitchFamily="49" charset="0"/>
              </a:rPr>
              <a:t>'G'</a:t>
            </a:r>
            <a:r>
              <a:rPr lang="en" altLang="ja-JP" b="0">
                <a:solidFill>
                  <a:srgbClr val="0460B1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b="0">
                <a:solidFill>
                  <a:srgbClr val="A44185"/>
                </a:solidFill>
                <a:effectLst/>
                <a:latin typeface="Menlo" panose="020B0609030804020204" pitchFamily="49" charset="0"/>
              </a:rPr>
              <a:t>'G'</a:t>
            </a:r>
            <a:r>
              <a:rPr lang="en" altLang="ja-JP" b="0">
                <a:solidFill>
                  <a:srgbClr val="0460B1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b="0">
                <a:solidFill>
                  <a:srgbClr val="A44185"/>
                </a:solidFill>
                <a:effectLst/>
                <a:latin typeface="Menlo" panose="020B0609030804020204" pitchFamily="49" charset="0"/>
              </a:rPr>
              <a:t>'G'</a:t>
            </a:r>
            <a:r>
              <a:rPr lang="en" altLang="ja-JP" b="0">
                <a:solidFill>
                  <a:srgbClr val="0460B1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b="0">
                <a:solidFill>
                  <a:srgbClr val="A44185"/>
                </a:solidFill>
                <a:effectLst/>
                <a:latin typeface="Menlo" panose="020B0609030804020204" pitchFamily="49" charset="0"/>
              </a:rPr>
              <a:t>'G'</a:t>
            </a:r>
            <a:r>
              <a:rPr lang="en" altLang="ja-JP" b="0">
                <a:solidFill>
                  <a:srgbClr val="0460B1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b="0">
                <a:solidFill>
                  <a:srgbClr val="A44185"/>
                </a:solidFill>
                <a:effectLst/>
                <a:latin typeface="Menlo" panose="020B0609030804020204" pitchFamily="49" charset="0"/>
              </a:rPr>
              <a:t>'P'</a:t>
            </a:r>
            <a:r>
              <a:rPr lang="en" altLang="ja-JP" b="0">
                <a:solidFill>
                  <a:srgbClr val="0460B1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b="0">
                <a:solidFill>
                  <a:srgbClr val="A44185"/>
                </a:solidFill>
                <a:effectLst/>
                <a:latin typeface="Menlo" panose="020B0609030804020204" pitchFamily="49" charset="0"/>
              </a:rPr>
              <a:t>'G'</a:t>
            </a:r>
            <a:r>
              <a:rPr lang="en" altLang="ja-JP" b="0">
                <a:solidFill>
                  <a:srgbClr val="0460B1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b="0">
                <a:solidFill>
                  <a:srgbClr val="A44185"/>
                </a:solidFill>
                <a:effectLst/>
                <a:latin typeface="Menlo" panose="020B0609030804020204" pitchFamily="49" charset="0"/>
              </a:rPr>
              <a:t>'C'</a:t>
            </a:r>
            <a:r>
              <a:rPr lang="en" altLang="ja-JP" b="0">
                <a:solidFill>
                  <a:srgbClr val="0460B1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b="0">
                <a:solidFill>
                  <a:srgbClr val="A44185"/>
                </a:solidFill>
                <a:effectLst/>
                <a:latin typeface="Menlo" panose="020B0609030804020204" pitchFamily="49" charset="0"/>
              </a:rPr>
              <a:t>'G'</a:t>
            </a:r>
            <a:r>
              <a:rPr lang="en" altLang="ja-JP" b="0">
                <a:solidFill>
                  <a:srgbClr val="0460B1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b="0">
                <a:solidFill>
                  <a:srgbClr val="A44185"/>
                </a:solidFill>
                <a:effectLst/>
                <a:latin typeface="Menlo" panose="020B0609030804020204" pitchFamily="49" charset="0"/>
              </a:rPr>
              <a:t>'C'</a:t>
            </a:r>
            <a:r>
              <a:rPr lang="en" altLang="ja-JP" b="0">
                <a:solidFill>
                  <a:srgbClr val="0460B1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b="0">
                <a:solidFill>
                  <a:srgbClr val="A44185"/>
                </a:solidFill>
                <a:effectLst/>
                <a:latin typeface="Menlo" panose="020B0609030804020204" pitchFamily="49" charset="0"/>
              </a:rPr>
              <a:t>'P'</a:t>
            </a:r>
            <a:r>
              <a:rPr lang="en" altLang="ja-JP" b="0">
                <a:solidFill>
                  <a:srgbClr val="0460B1"/>
                </a:solidFill>
                <a:effectLst/>
                <a:latin typeface="Menlo" panose="020B0609030804020204" pitchFamily="49" charset="0"/>
              </a:rPr>
              <a:t>])</a:t>
            </a:r>
            <a:endParaRPr lang="en" altLang="ja-JP" b="0">
              <a:solidFill>
                <a:srgbClr val="236EB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2FA4BEEE-1ECB-EE49-83E5-3623291189F6}"/>
              </a:ext>
            </a:extLst>
          </p:cNvPr>
          <p:cNvSpPr/>
          <p:nvPr/>
        </p:nvSpPr>
        <p:spPr>
          <a:xfrm>
            <a:off x="1475656" y="5157192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35849D9-89B7-0046-A14E-D6E395825BBB}"/>
              </a:ext>
            </a:extLst>
          </p:cNvPr>
          <p:cNvSpPr/>
          <p:nvPr/>
        </p:nvSpPr>
        <p:spPr>
          <a:xfrm>
            <a:off x="2051720" y="5229200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b="0" i="1">
                <a:solidFill>
                  <a:srgbClr val="0460B1"/>
                </a:solidFill>
                <a:effectLst/>
                <a:latin typeface="Menlo" panose="020B0609030804020204" pitchFamily="49" charset="0"/>
              </a:rPr>
              <a:t>{'C', 'G', 'P'}</a:t>
            </a:r>
            <a:endParaRPr lang="en" altLang="ja-JP" b="0">
              <a:solidFill>
                <a:srgbClr val="236EB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6D1242B-75FD-4348-9D9E-08CB854FAF2C}"/>
              </a:ext>
            </a:extLst>
          </p:cNvPr>
          <p:cNvSpPr txBox="1"/>
          <p:nvPr/>
        </p:nvSpPr>
        <p:spPr>
          <a:xfrm>
            <a:off x="611560" y="5949280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これを利用して「あいこ」判定ができる</a:t>
            </a:r>
          </a:p>
        </p:txBody>
      </p:sp>
    </p:spTree>
    <p:extLst>
      <p:ext uri="{BB962C8B-B14F-4D97-AF65-F5344CB8AC3E}">
        <p14:creationId xmlns:p14="http://schemas.microsoft.com/office/powerpoint/2010/main" val="393604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1C6FC28-372E-9A4A-A375-E3AD13E8C6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「シミュレーション」で試す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B6410E3-016B-504B-AD18-D90F0CE8F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549623" y="1903700"/>
            <a:ext cx="514286" cy="51428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23418D7-6497-6C4C-A801-F6D05A670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648039" y="1786818"/>
            <a:ext cx="575065" cy="63116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B330637-2AF8-3B4C-A42F-EC9DAA37F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802793" y="1796167"/>
            <a:ext cx="677922" cy="62181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F7F13AD-2B1C-9F4E-91C6-2BA44817D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807234" y="1903700"/>
            <a:ext cx="514286" cy="51428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3500C1F-9960-0748-9254-91A777992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390428" y="1796167"/>
            <a:ext cx="677922" cy="62181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3B271CD-E996-414D-9160-358485053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394869" y="1903700"/>
            <a:ext cx="514286" cy="514286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8E41C82-CA2A-9849-A5FC-0CED35700789}"/>
              </a:ext>
            </a:extLst>
          </p:cNvPr>
          <p:cNvSpPr txBox="1"/>
          <p:nvPr/>
        </p:nvSpPr>
        <p:spPr>
          <a:xfrm flipH="1">
            <a:off x="2519819" y="1710100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84E203F-4C0E-2C47-8056-A6C52DCE4957}"/>
              </a:ext>
            </a:extLst>
          </p:cNvPr>
          <p:cNvSpPr txBox="1"/>
          <p:nvPr/>
        </p:nvSpPr>
        <p:spPr>
          <a:xfrm flipH="1">
            <a:off x="251520" y="1484784"/>
            <a:ext cx="17281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400">
                <a:solidFill>
                  <a:srgbClr val="FF0000"/>
                </a:solidFill>
              </a:rPr>
              <a:t>set(</a:t>
            </a:r>
            <a:r>
              <a:rPr kumimoji="1" lang="en-US" altLang="ja-JP" sz="6400"/>
              <a:t>[</a:t>
            </a:r>
            <a:endParaRPr kumimoji="1" lang="ja-JP" altLang="en-US" sz="64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01640CF-78ED-F948-8C47-54E61EC74DD8}"/>
              </a:ext>
            </a:extLst>
          </p:cNvPr>
          <p:cNvSpPr txBox="1"/>
          <p:nvPr/>
        </p:nvSpPr>
        <p:spPr>
          <a:xfrm flipH="1">
            <a:off x="6948264" y="1484784"/>
            <a:ext cx="720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400"/>
              <a:t>]</a:t>
            </a:r>
            <a:r>
              <a:rPr lang="en-US" altLang="ja-JP" sz="6400">
                <a:solidFill>
                  <a:srgbClr val="FF0000"/>
                </a:solidFill>
              </a:rPr>
              <a:t>)</a:t>
            </a:r>
            <a:endParaRPr kumimoji="1" lang="ja-JP" altLang="en-US" sz="6400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D83F086-A0C9-8B45-A7C2-05EEC59A5779}"/>
              </a:ext>
            </a:extLst>
          </p:cNvPr>
          <p:cNvSpPr txBox="1"/>
          <p:nvPr/>
        </p:nvSpPr>
        <p:spPr>
          <a:xfrm flipH="1">
            <a:off x="3360624" y="1710100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7868E77-1EB5-5D40-BBF2-10BA36D7B4F4}"/>
              </a:ext>
            </a:extLst>
          </p:cNvPr>
          <p:cNvSpPr txBox="1"/>
          <p:nvPr/>
        </p:nvSpPr>
        <p:spPr>
          <a:xfrm flipH="1">
            <a:off x="4262208" y="1710100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46CE8A4-3880-AB43-8E62-3E09A1982952}"/>
              </a:ext>
            </a:extLst>
          </p:cNvPr>
          <p:cNvSpPr txBox="1"/>
          <p:nvPr/>
        </p:nvSpPr>
        <p:spPr>
          <a:xfrm flipH="1">
            <a:off x="5103013" y="1710100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44EE46A-F49E-BF48-84A4-AF01DAF23AEC}"/>
              </a:ext>
            </a:extLst>
          </p:cNvPr>
          <p:cNvSpPr txBox="1"/>
          <p:nvPr/>
        </p:nvSpPr>
        <p:spPr>
          <a:xfrm flipH="1">
            <a:off x="6107454" y="1710100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77ACF72-43C4-EF43-ACA6-E1FCB8858F9F}"/>
              </a:ext>
            </a:extLst>
          </p:cNvPr>
          <p:cNvSpPr txBox="1"/>
          <p:nvPr/>
        </p:nvSpPr>
        <p:spPr>
          <a:xfrm flipH="1">
            <a:off x="1475656" y="2564904"/>
            <a:ext cx="9361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400"/>
              <a:t>=</a:t>
            </a:r>
            <a:r>
              <a:rPr kumimoji="1" lang="en-US" altLang="ja-JP" sz="6400">
                <a:solidFill>
                  <a:srgbClr val="0070C0"/>
                </a:solidFill>
              </a:rPr>
              <a:t>{</a:t>
            </a:r>
            <a:endParaRPr kumimoji="1" lang="ja-JP" altLang="en-US" sz="6400">
              <a:solidFill>
                <a:srgbClr val="0070C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AFCBFBA-0571-E540-8E7C-EFFE8AFFF263}"/>
              </a:ext>
            </a:extLst>
          </p:cNvPr>
          <p:cNvSpPr txBox="1"/>
          <p:nvPr/>
        </p:nvSpPr>
        <p:spPr>
          <a:xfrm flipH="1">
            <a:off x="4499992" y="2564904"/>
            <a:ext cx="504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400">
                <a:solidFill>
                  <a:srgbClr val="0070C0"/>
                </a:solidFill>
              </a:rPr>
              <a:t>}</a:t>
            </a:r>
            <a:endParaRPr kumimoji="1" lang="ja-JP" altLang="en-US" sz="6400">
              <a:solidFill>
                <a:srgbClr val="0070C0"/>
              </a:solidFill>
            </a:endParaRP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01193259-9AA5-7E4C-82ED-7DCC5B98A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067944" y="2852936"/>
            <a:ext cx="575065" cy="63116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E63C3BD5-85AE-AE46-91BE-209E9151C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222698" y="2862285"/>
            <a:ext cx="677922" cy="621819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F5072D86-A749-9240-AD63-83DF569D6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227139" y="2969818"/>
            <a:ext cx="514286" cy="514286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6CE303F-B5F1-AF45-8A94-22C9179E8917}"/>
              </a:ext>
            </a:extLst>
          </p:cNvPr>
          <p:cNvSpPr txBox="1"/>
          <p:nvPr/>
        </p:nvSpPr>
        <p:spPr>
          <a:xfrm flipH="1">
            <a:off x="2939724" y="2776218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C3B7805-08D4-3E40-BEE4-7A936A62A29E}"/>
              </a:ext>
            </a:extLst>
          </p:cNvPr>
          <p:cNvSpPr txBox="1"/>
          <p:nvPr/>
        </p:nvSpPr>
        <p:spPr>
          <a:xfrm flipH="1">
            <a:off x="3780529" y="2776218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302333C-913A-314F-BF1E-EDCF1C15BEAC}"/>
              </a:ext>
            </a:extLst>
          </p:cNvPr>
          <p:cNvSpPr txBox="1"/>
          <p:nvPr/>
        </p:nvSpPr>
        <p:spPr>
          <a:xfrm>
            <a:off x="4932040" y="2924944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三種類なので「あいこ」</a:t>
            </a: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B9F487CE-99B8-484E-BCFE-10F2BC4CC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508104" y="4005064"/>
            <a:ext cx="514286" cy="51428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A1C2DD6B-1495-0B45-8026-96C3F6DDC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802793" y="3884399"/>
            <a:ext cx="677922" cy="621819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82D4CD7-2E4D-E34F-93E8-D51718CDD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807234" y="3991932"/>
            <a:ext cx="514286" cy="514286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5E0D674-D381-8346-BE91-00759B8B3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499992" y="3861048"/>
            <a:ext cx="677922" cy="621819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6B0A2B6D-4F53-954E-809E-5EC63DF85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394869" y="3991932"/>
            <a:ext cx="514286" cy="514286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695FE77-22DE-AF4E-B9D0-16F170278AB1}"/>
              </a:ext>
            </a:extLst>
          </p:cNvPr>
          <p:cNvSpPr txBox="1"/>
          <p:nvPr/>
        </p:nvSpPr>
        <p:spPr>
          <a:xfrm flipH="1">
            <a:off x="2519819" y="3798332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0C96A90-C8AA-4F4A-86C6-AECE45B2F728}"/>
              </a:ext>
            </a:extLst>
          </p:cNvPr>
          <p:cNvSpPr txBox="1"/>
          <p:nvPr/>
        </p:nvSpPr>
        <p:spPr>
          <a:xfrm flipH="1">
            <a:off x="3360624" y="3798332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69B8E02-5050-C546-AAD8-D1C4FAF4F77C}"/>
              </a:ext>
            </a:extLst>
          </p:cNvPr>
          <p:cNvSpPr txBox="1"/>
          <p:nvPr/>
        </p:nvSpPr>
        <p:spPr>
          <a:xfrm flipH="1">
            <a:off x="4262208" y="3798332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C4867D0-AFF1-604C-ABCD-C525F3811BB0}"/>
              </a:ext>
            </a:extLst>
          </p:cNvPr>
          <p:cNvSpPr txBox="1"/>
          <p:nvPr/>
        </p:nvSpPr>
        <p:spPr>
          <a:xfrm flipH="1">
            <a:off x="5103013" y="3798332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D53FB0-37F9-D641-A167-29349CD04D9C}"/>
              </a:ext>
            </a:extLst>
          </p:cNvPr>
          <p:cNvSpPr txBox="1"/>
          <p:nvPr/>
        </p:nvSpPr>
        <p:spPr>
          <a:xfrm flipH="1">
            <a:off x="6107454" y="3798332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E42320F1-B199-C341-BD40-6AE648B2C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635896" y="3861048"/>
            <a:ext cx="677922" cy="621819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C5DCCF9-0C0C-C347-95C5-3C60375C42BC}"/>
              </a:ext>
            </a:extLst>
          </p:cNvPr>
          <p:cNvSpPr txBox="1"/>
          <p:nvPr/>
        </p:nvSpPr>
        <p:spPr>
          <a:xfrm flipH="1">
            <a:off x="251520" y="3573016"/>
            <a:ext cx="17281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400">
                <a:solidFill>
                  <a:srgbClr val="FF0000"/>
                </a:solidFill>
              </a:rPr>
              <a:t>set(</a:t>
            </a:r>
            <a:r>
              <a:rPr kumimoji="1" lang="en-US" altLang="ja-JP" sz="6400"/>
              <a:t>[</a:t>
            </a:r>
            <a:endParaRPr kumimoji="1" lang="ja-JP" altLang="en-US" sz="640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61990BA-0EBC-7B4D-BFBE-952FD12A2FA5}"/>
              </a:ext>
            </a:extLst>
          </p:cNvPr>
          <p:cNvSpPr txBox="1"/>
          <p:nvPr/>
        </p:nvSpPr>
        <p:spPr>
          <a:xfrm flipH="1">
            <a:off x="6948264" y="3645024"/>
            <a:ext cx="720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400"/>
              <a:t>]</a:t>
            </a:r>
            <a:r>
              <a:rPr lang="en-US" altLang="ja-JP" sz="6400">
                <a:solidFill>
                  <a:srgbClr val="FF0000"/>
                </a:solidFill>
              </a:rPr>
              <a:t>)</a:t>
            </a:r>
            <a:endParaRPr kumimoji="1" lang="ja-JP" altLang="en-US" sz="6400">
              <a:solidFill>
                <a:srgbClr val="FF000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03DCE2E-5E33-B744-9550-FF163119A779}"/>
              </a:ext>
            </a:extLst>
          </p:cNvPr>
          <p:cNvSpPr txBox="1"/>
          <p:nvPr/>
        </p:nvSpPr>
        <p:spPr>
          <a:xfrm flipH="1">
            <a:off x="1475656" y="4653136"/>
            <a:ext cx="9361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400"/>
              <a:t>=</a:t>
            </a:r>
            <a:r>
              <a:rPr kumimoji="1" lang="en-US" altLang="ja-JP" sz="6400">
                <a:solidFill>
                  <a:srgbClr val="0070C0"/>
                </a:solidFill>
              </a:rPr>
              <a:t>{</a:t>
            </a:r>
            <a:endParaRPr kumimoji="1" lang="ja-JP" altLang="en-US" sz="6400">
              <a:solidFill>
                <a:srgbClr val="0070C0"/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2230C55-A1CC-904A-A1E2-E081F312C1BF}"/>
              </a:ext>
            </a:extLst>
          </p:cNvPr>
          <p:cNvSpPr txBox="1"/>
          <p:nvPr/>
        </p:nvSpPr>
        <p:spPr>
          <a:xfrm flipH="1">
            <a:off x="3707904" y="4653136"/>
            <a:ext cx="504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400">
                <a:solidFill>
                  <a:srgbClr val="0070C0"/>
                </a:solidFill>
              </a:rPr>
              <a:t>}</a:t>
            </a:r>
            <a:endParaRPr kumimoji="1" lang="ja-JP" altLang="en-US" sz="6400">
              <a:solidFill>
                <a:srgbClr val="0070C0"/>
              </a:solidFill>
            </a:endParaRPr>
          </a:p>
        </p:txBody>
      </p:sp>
      <p:pic>
        <p:nvPicPr>
          <p:cNvPr id="39" name="図 38">
            <a:extLst>
              <a:ext uri="{FF2B5EF4-FFF2-40B4-BE49-F238E27FC236}">
                <a16:creationId xmlns:a16="http://schemas.microsoft.com/office/drawing/2014/main" id="{9852C6B6-88F4-2348-86B4-04414F296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222698" y="4950517"/>
            <a:ext cx="677922" cy="621819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B6D31DE-F121-7F48-B01C-0E9D2B1B6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227139" y="5058050"/>
            <a:ext cx="514286" cy="514286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F621B7A-D6F1-C444-9429-D84A4CBDAA95}"/>
              </a:ext>
            </a:extLst>
          </p:cNvPr>
          <p:cNvSpPr txBox="1"/>
          <p:nvPr/>
        </p:nvSpPr>
        <p:spPr>
          <a:xfrm flipH="1">
            <a:off x="2939724" y="4864450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15EB2FD-1991-D74D-9130-2F7D8CC4DB0D}"/>
              </a:ext>
            </a:extLst>
          </p:cNvPr>
          <p:cNvSpPr txBox="1"/>
          <p:nvPr/>
        </p:nvSpPr>
        <p:spPr>
          <a:xfrm>
            <a:off x="4283968" y="5013176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二種類なので「勝負あり」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DC918DB-10B6-1E4B-A2A7-F6D3D4699138}"/>
              </a:ext>
            </a:extLst>
          </p:cNvPr>
          <p:cNvSpPr txBox="1"/>
          <p:nvPr/>
        </p:nvSpPr>
        <p:spPr>
          <a:xfrm>
            <a:off x="251520" y="1052736"/>
            <a:ext cx="787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N</a:t>
            </a:r>
            <a:r>
              <a:rPr kumimoji="1" lang="ja-JP" altLang="en-US" sz="2400"/>
              <a:t>個の「手」をランダムに作り、</a:t>
            </a:r>
            <a:r>
              <a:rPr kumimoji="1" lang="en-US" altLang="ja-JP" sz="2400"/>
              <a:t>set</a:t>
            </a:r>
            <a:r>
              <a:rPr kumimoji="1" lang="ja-JP" altLang="en-US" sz="2400"/>
              <a:t>で「種類」を数える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66E5544-69A9-BF4D-8355-01A3198C57D6}"/>
              </a:ext>
            </a:extLst>
          </p:cNvPr>
          <p:cNvSpPr txBox="1"/>
          <p:nvPr/>
        </p:nvSpPr>
        <p:spPr>
          <a:xfrm>
            <a:off x="3347864" y="623731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※</a:t>
            </a:r>
            <a:r>
              <a:rPr kumimoji="1" lang="ja-JP" altLang="en-US" sz="2400"/>
              <a:t>一種類でも「あいこ」なのに注意</a:t>
            </a:r>
          </a:p>
        </p:txBody>
      </p:sp>
    </p:spTree>
    <p:extLst>
      <p:ext uri="{BB962C8B-B14F-4D97-AF65-F5344CB8AC3E}">
        <p14:creationId xmlns:p14="http://schemas.microsoft.com/office/powerpoint/2010/main" val="2351853033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パーセル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6487</TotalTime>
  <Words>288</Words>
  <Application>Microsoft Macintosh PowerPoint</Application>
  <PresentationFormat>画面に合わせる (4:3)</PresentationFormat>
  <Paragraphs>53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HGｺﾞｼｯｸE</vt:lpstr>
      <vt:lpstr>游ゴシック</vt:lpstr>
      <vt:lpstr>Arial</vt:lpstr>
      <vt:lpstr>Gill Sans MT</vt:lpstr>
      <vt:lpstr>Menlo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1267</cp:revision>
  <dcterms:created xsi:type="dcterms:W3CDTF">2019-01-02T05:23:01Z</dcterms:created>
  <dcterms:modified xsi:type="dcterms:W3CDTF">2019-12-09T08:20:53Z</dcterms:modified>
</cp:coreProperties>
</file>