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2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672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2641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0913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C861815-EC00-6D46-8123-DBA436F4A98A}"/>
              </a:ext>
            </a:extLst>
          </p:cNvPr>
          <p:cNvSpPr txBox="1"/>
          <p:nvPr/>
        </p:nvSpPr>
        <p:spPr>
          <a:xfrm>
            <a:off x="2262024" y="159048"/>
            <a:ext cx="44550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「表</a:t>
            </a:r>
            <a:r>
              <a:rPr kumimoji="1" lang="en-US" altLang="ja-JP" sz="2800"/>
              <a:t>1</a:t>
            </a:r>
            <a:r>
              <a:rPr kumimoji="1" lang="ja-JP" altLang="en-US" sz="2800"/>
              <a:t>」という文字列を</a:t>
            </a:r>
            <a:r>
              <a:rPr kumimoji="1" lang="en-US" altLang="ja-JP" sz="2800"/>
              <a:t>……</a:t>
            </a:r>
            <a:endParaRPr kumimoji="1" lang="ja-JP" altLang="en-US" sz="280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23C41E9-B983-C54A-855A-C4E3C8713880}"/>
              </a:ext>
            </a:extLst>
          </p:cNvPr>
          <p:cNvSpPr txBox="1"/>
          <p:nvPr/>
        </p:nvSpPr>
        <p:spPr>
          <a:xfrm>
            <a:off x="251520" y="1340768"/>
            <a:ext cx="180690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/>
              <a:t>シフト</a:t>
            </a:r>
            <a:r>
              <a:rPr kumimoji="1" lang="en-US" altLang="ja-JP"/>
              <a:t>JIS</a:t>
            </a:r>
            <a:r>
              <a:rPr kumimoji="1" lang="ja-JP" altLang="en-US"/>
              <a:t>で表す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7A01C1E-5E8B-324A-B141-6985F35B0329}"/>
              </a:ext>
            </a:extLst>
          </p:cNvPr>
          <p:cNvSpPr txBox="1"/>
          <p:nvPr/>
        </p:nvSpPr>
        <p:spPr>
          <a:xfrm>
            <a:off x="3275856" y="1340768"/>
            <a:ext cx="15231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/>
              <a:t>EUC-JP</a:t>
            </a:r>
            <a:r>
              <a:rPr kumimoji="1" lang="ja-JP" altLang="en-US"/>
              <a:t>で表す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6DAA969-0CCA-8543-8F1F-4840A0508073}"/>
              </a:ext>
            </a:extLst>
          </p:cNvPr>
          <p:cNvSpPr txBox="1"/>
          <p:nvPr/>
        </p:nvSpPr>
        <p:spPr>
          <a:xfrm>
            <a:off x="5912440" y="1319560"/>
            <a:ext cx="180690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/>
              <a:t>JIS</a:t>
            </a:r>
            <a:r>
              <a:rPr lang="ja-JP" altLang="en-US"/>
              <a:t>コードで表す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39BB24E-97A9-E64B-9616-27CB3CEE9B4F}"/>
              </a:ext>
            </a:extLst>
          </p:cNvPr>
          <p:cNvSpPr/>
          <p:nvPr/>
        </p:nvSpPr>
        <p:spPr>
          <a:xfrm>
            <a:off x="5913224" y="2111648"/>
            <a:ext cx="192596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ja-JP">
                <a:effectLst/>
                <a:latin typeface="Monaco" pitchFamily="2" charset="0"/>
              </a:rPr>
              <a:t>1b:00011011</a:t>
            </a:r>
          </a:p>
          <a:p>
            <a:r>
              <a:rPr lang="en" altLang="ja-JP">
                <a:effectLst/>
                <a:latin typeface="Monaco" pitchFamily="2" charset="0"/>
              </a:rPr>
              <a:t>24:00100100</a:t>
            </a:r>
          </a:p>
          <a:p>
            <a:r>
              <a:rPr lang="en" altLang="ja-JP">
                <a:effectLst/>
                <a:latin typeface="Monaco" pitchFamily="2" charset="0"/>
              </a:rPr>
              <a:t>42:01000010</a:t>
            </a:r>
          </a:p>
          <a:p>
            <a:r>
              <a:rPr lang="en" altLang="ja-JP">
                <a:effectLst/>
                <a:latin typeface="Monaco" pitchFamily="2" charset="0"/>
              </a:rPr>
              <a:t>49:01001001</a:t>
            </a:r>
          </a:p>
          <a:p>
            <a:r>
              <a:rPr lang="en" altLang="ja-JP">
                <a:effectLst/>
                <a:latin typeface="Monaco" pitchFamily="2" charset="0"/>
              </a:rPr>
              <a:t>3d:00111101</a:t>
            </a:r>
          </a:p>
          <a:p>
            <a:r>
              <a:rPr lang="en" altLang="ja-JP">
                <a:effectLst/>
                <a:latin typeface="Monaco" pitchFamily="2" charset="0"/>
              </a:rPr>
              <a:t>1b:00011011</a:t>
            </a:r>
          </a:p>
          <a:p>
            <a:r>
              <a:rPr lang="en" altLang="ja-JP">
                <a:effectLst/>
                <a:latin typeface="Monaco" pitchFamily="2" charset="0"/>
              </a:rPr>
              <a:t>28:00101000</a:t>
            </a:r>
          </a:p>
          <a:p>
            <a:r>
              <a:rPr lang="en" altLang="ja-JP">
                <a:effectLst/>
                <a:latin typeface="Monaco" pitchFamily="2" charset="0"/>
              </a:rPr>
              <a:t>42:01000010</a:t>
            </a:r>
          </a:p>
          <a:p>
            <a:r>
              <a:rPr lang="en" altLang="ja-JP">
                <a:effectLst/>
                <a:latin typeface="Monaco" pitchFamily="2" charset="0"/>
              </a:rPr>
              <a:t>31:00110001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79658435-D4E1-F741-8229-F5FC5FFBA006}"/>
              </a:ext>
            </a:extLst>
          </p:cNvPr>
          <p:cNvSpPr/>
          <p:nvPr/>
        </p:nvSpPr>
        <p:spPr>
          <a:xfrm>
            <a:off x="323528" y="2276872"/>
            <a:ext cx="18539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ja-JP">
                <a:effectLst/>
                <a:latin typeface="Monaco" pitchFamily="2" charset="0"/>
              </a:rPr>
              <a:t>95:10010101</a:t>
            </a:r>
          </a:p>
          <a:p>
            <a:r>
              <a:rPr lang="en" altLang="ja-JP">
                <a:effectLst/>
                <a:latin typeface="Monaco" pitchFamily="2" charset="0"/>
              </a:rPr>
              <a:t>5c:01011100</a:t>
            </a:r>
          </a:p>
          <a:p>
            <a:r>
              <a:rPr lang="en" altLang="ja-JP">
                <a:effectLst/>
                <a:latin typeface="Monaco" pitchFamily="2" charset="0"/>
              </a:rPr>
              <a:t>31:00110001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D209A893-8873-CC42-8439-BE24E16FF748}"/>
              </a:ext>
            </a:extLst>
          </p:cNvPr>
          <p:cNvSpPr/>
          <p:nvPr/>
        </p:nvSpPr>
        <p:spPr>
          <a:xfrm>
            <a:off x="3020968" y="2297192"/>
            <a:ext cx="17819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ja-JP">
                <a:effectLst/>
                <a:latin typeface="Monaco" pitchFamily="2" charset="0"/>
              </a:rPr>
              <a:t>c9:11001001</a:t>
            </a:r>
          </a:p>
          <a:p>
            <a:r>
              <a:rPr lang="en" altLang="ja-JP">
                <a:effectLst/>
                <a:latin typeface="Monaco" pitchFamily="2" charset="0"/>
              </a:rPr>
              <a:t>bd:10111101</a:t>
            </a:r>
          </a:p>
          <a:p>
            <a:r>
              <a:rPr lang="en" altLang="ja-JP">
                <a:effectLst/>
                <a:latin typeface="Monaco" pitchFamily="2" charset="0"/>
              </a:rPr>
              <a:t>31:00110001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DB673F10-E468-494E-8CBD-950F161F342F}"/>
              </a:ext>
            </a:extLst>
          </p:cNvPr>
          <p:cNvSpPr/>
          <p:nvPr/>
        </p:nvSpPr>
        <p:spPr>
          <a:xfrm>
            <a:off x="3494544" y="2615704"/>
            <a:ext cx="1152128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D20FEC9-E2CD-BB44-889D-A537BDCF8F27}"/>
              </a:ext>
            </a:extLst>
          </p:cNvPr>
          <p:cNvSpPr txBox="1"/>
          <p:nvPr/>
        </p:nvSpPr>
        <p:spPr>
          <a:xfrm>
            <a:off x="2815992" y="3429000"/>
            <a:ext cx="27510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2</a:t>
            </a:r>
            <a:r>
              <a:rPr kumimoji="1" lang="ja-JP" altLang="en-US"/>
              <a:t>バイト目に</a:t>
            </a:r>
            <a:r>
              <a:rPr kumimoji="1" lang="en-US" altLang="ja-JP"/>
              <a:t>ASCII</a:t>
            </a:r>
            <a:r>
              <a:rPr kumimoji="1" lang="ja-JP" altLang="en-US"/>
              <a:t>が</a:t>
            </a:r>
            <a:endParaRPr kumimoji="1" lang="en-US" altLang="ja-JP"/>
          </a:p>
          <a:p>
            <a:r>
              <a:rPr lang="ja-JP" altLang="en-US"/>
              <a:t>現れない</a:t>
            </a:r>
            <a:endParaRPr lang="en-US" altLang="ja-JP"/>
          </a:p>
          <a:p>
            <a:r>
              <a:rPr kumimoji="1" lang="en-US" altLang="ja-JP"/>
              <a:t>(</a:t>
            </a:r>
            <a:r>
              <a:rPr kumimoji="1" lang="ja-JP" altLang="en-US"/>
              <a:t>最上位ビットが</a:t>
            </a:r>
            <a:r>
              <a:rPr kumimoji="1" lang="en-US" altLang="ja-JP"/>
              <a:t>1</a:t>
            </a:r>
            <a:r>
              <a:rPr kumimoji="1" lang="ja-JP" altLang="en-US"/>
              <a:t>になる</a:t>
            </a:r>
            <a:r>
              <a:rPr kumimoji="1" lang="en-US" altLang="ja-JP"/>
              <a:t>)</a:t>
            </a:r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C0A09EFB-BE11-B04D-ABC1-5F4A1D6F6109}"/>
              </a:ext>
            </a:extLst>
          </p:cNvPr>
          <p:cNvSpPr/>
          <p:nvPr/>
        </p:nvSpPr>
        <p:spPr>
          <a:xfrm>
            <a:off x="786944" y="2585224"/>
            <a:ext cx="1152128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ADE827C6-BFE3-A847-A28D-6A01A667C3E8}"/>
              </a:ext>
            </a:extLst>
          </p:cNvPr>
          <p:cNvSpPr txBox="1"/>
          <p:nvPr/>
        </p:nvSpPr>
        <p:spPr>
          <a:xfrm>
            <a:off x="179512" y="3429000"/>
            <a:ext cx="21643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2</a:t>
            </a:r>
            <a:r>
              <a:rPr kumimoji="1" lang="ja-JP" altLang="en-US"/>
              <a:t>バイト目に</a:t>
            </a:r>
            <a:r>
              <a:rPr kumimoji="1" lang="en-US" altLang="ja-JP"/>
              <a:t>ASCII</a:t>
            </a:r>
            <a:r>
              <a:rPr lang="ja-JP" altLang="en-US"/>
              <a:t>が</a:t>
            </a:r>
            <a:endParaRPr lang="en-US" altLang="ja-JP"/>
          </a:p>
          <a:p>
            <a:r>
              <a:rPr kumimoji="1" lang="ja-JP" altLang="en-US"/>
              <a:t>表れる</a:t>
            </a:r>
            <a:endParaRPr kumimoji="1" lang="en-US" altLang="ja-JP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6B1E3F90-E3BB-1842-9045-88F8490F8E58}"/>
              </a:ext>
            </a:extLst>
          </p:cNvPr>
          <p:cNvSpPr/>
          <p:nvPr/>
        </p:nvSpPr>
        <p:spPr>
          <a:xfrm>
            <a:off x="6390640" y="2158504"/>
            <a:ext cx="162560" cy="25049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00AB478-346A-0642-BA20-92AE615CA225}"/>
              </a:ext>
            </a:extLst>
          </p:cNvPr>
          <p:cNvSpPr txBox="1"/>
          <p:nvPr/>
        </p:nvSpPr>
        <p:spPr>
          <a:xfrm>
            <a:off x="5943600" y="4897120"/>
            <a:ext cx="2379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最上位ビットが</a:t>
            </a:r>
            <a:r>
              <a:rPr lang="ja-JP" altLang="en-US"/>
              <a:t>必ず</a:t>
            </a:r>
            <a:r>
              <a:rPr lang="en-US" altLang="ja-JP"/>
              <a:t>0</a:t>
            </a:r>
            <a:endParaRPr kumimoji="1" lang="ja-JP" altLang="en-US"/>
          </a:p>
        </p:txBody>
      </p:sp>
      <p:sp>
        <p:nvSpPr>
          <p:cNvPr id="21" name="右中かっこ 20">
            <a:extLst>
              <a:ext uri="{FF2B5EF4-FFF2-40B4-BE49-F238E27FC236}">
                <a16:creationId xmlns:a16="http://schemas.microsoft.com/office/drawing/2014/main" id="{A38C1CC6-2A7B-B14B-8BC0-7F3C14047F43}"/>
              </a:ext>
            </a:extLst>
          </p:cNvPr>
          <p:cNvSpPr/>
          <p:nvPr/>
        </p:nvSpPr>
        <p:spPr>
          <a:xfrm>
            <a:off x="7518400" y="2164080"/>
            <a:ext cx="182880" cy="812800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右中かっこ 21">
            <a:extLst>
              <a:ext uri="{FF2B5EF4-FFF2-40B4-BE49-F238E27FC236}">
                <a16:creationId xmlns:a16="http://schemas.microsoft.com/office/drawing/2014/main" id="{688A9C3B-D1B4-7F42-8332-97CD2CDAA8F5}"/>
              </a:ext>
            </a:extLst>
          </p:cNvPr>
          <p:cNvSpPr/>
          <p:nvPr/>
        </p:nvSpPr>
        <p:spPr>
          <a:xfrm>
            <a:off x="7528560" y="3007360"/>
            <a:ext cx="172720" cy="487680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右中かっこ 22">
            <a:extLst>
              <a:ext uri="{FF2B5EF4-FFF2-40B4-BE49-F238E27FC236}">
                <a16:creationId xmlns:a16="http://schemas.microsoft.com/office/drawing/2014/main" id="{6E6A7F9C-6E42-DC45-A7FF-EF9E517AD663}"/>
              </a:ext>
            </a:extLst>
          </p:cNvPr>
          <p:cNvSpPr/>
          <p:nvPr/>
        </p:nvSpPr>
        <p:spPr>
          <a:xfrm>
            <a:off x="7518400" y="3515360"/>
            <a:ext cx="182880" cy="812800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右中かっこ 23">
            <a:extLst>
              <a:ext uri="{FF2B5EF4-FFF2-40B4-BE49-F238E27FC236}">
                <a16:creationId xmlns:a16="http://schemas.microsoft.com/office/drawing/2014/main" id="{70229BBC-284B-CD41-82DC-34B0893F3FF6}"/>
              </a:ext>
            </a:extLst>
          </p:cNvPr>
          <p:cNvSpPr/>
          <p:nvPr/>
        </p:nvSpPr>
        <p:spPr>
          <a:xfrm>
            <a:off x="7528560" y="4358640"/>
            <a:ext cx="152400" cy="254000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CD3A3DB9-CC25-094B-BE9F-B870CEDA7DDF}"/>
              </a:ext>
            </a:extLst>
          </p:cNvPr>
          <p:cNvSpPr txBox="1"/>
          <p:nvPr/>
        </p:nvSpPr>
        <p:spPr>
          <a:xfrm>
            <a:off x="7731760" y="2418080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/>
              <a:t>漢字スタート</a:t>
            </a:r>
            <a:endParaRPr kumimoji="1" lang="ja-JP" altLang="en-US" sz="140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EC26D03B-9625-7E4E-83CF-8E3ABBA752F7}"/>
              </a:ext>
            </a:extLst>
          </p:cNvPr>
          <p:cNvSpPr txBox="1"/>
          <p:nvPr/>
        </p:nvSpPr>
        <p:spPr>
          <a:xfrm>
            <a:off x="7711440" y="3769360"/>
            <a:ext cx="12747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/>
              <a:t>ASCII</a:t>
            </a:r>
            <a:r>
              <a:rPr lang="ja-JP" altLang="en-US" sz="1400"/>
              <a:t>スタート</a:t>
            </a:r>
            <a:endParaRPr kumimoji="1" lang="ja-JP" altLang="en-US" sz="140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7BDCA688-A26C-0F47-BA8A-28CC017200B3}"/>
              </a:ext>
            </a:extLst>
          </p:cNvPr>
          <p:cNvSpPr txBox="1"/>
          <p:nvPr/>
        </p:nvSpPr>
        <p:spPr>
          <a:xfrm>
            <a:off x="7741920" y="3108960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表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972CD31D-8931-D145-8069-DBB39F511451}"/>
              </a:ext>
            </a:extLst>
          </p:cNvPr>
          <p:cNvSpPr txBox="1"/>
          <p:nvPr/>
        </p:nvSpPr>
        <p:spPr>
          <a:xfrm>
            <a:off x="7711440" y="433832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/>
              <a:t>1</a:t>
            </a:r>
            <a:endParaRPr kumimoji="1" lang="ja-JP" altLang="en-US" sz="1400"/>
          </a:p>
        </p:txBody>
      </p:sp>
      <p:sp>
        <p:nvSpPr>
          <p:cNvPr id="31" name="右中かっこ 30">
            <a:extLst>
              <a:ext uri="{FF2B5EF4-FFF2-40B4-BE49-F238E27FC236}">
                <a16:creationId xmlns:a16="http://schemas.microsoft.com/office/drawing/2014/main" id="{77A161EF-F63C-3143-82BC-0B416338C3A9}"/>
              </a:ext>
            </a:extLst>
          </p:cNvPr>
          <p:cNvSpPr/>
          <p:nvPr/>
        </p:nvSpPr>
        <p:spPr>
          <a:xfrm>
            <a:off x="4632960" y="2367280"/>
            <a:ext cx="172720" cy="487680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25265070-9D9F-BC4E-9E15-A8A8C7E99830}"/>
              </a:ext>
            </a:extLst>
          </p:cNvPr>
          <p:cNvSpPr txBox="1"/>
          <p:nvPr/>
        </p:nvSpPr>
        <p:spPr>
          <a:xfrm>
            <a:off x="4836160" y="2468880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表</a:t>
            </a:r>
          </a:p>
        </p:txBody>
      </p:sp>
      <p:sp>
        <p:nvSpPr>
          <p:cNvPr id="33" name="右中かっこ 32">
            <a:extLst>
              <a:ext uri="{FF2B5EF4-FFF2-40B4-BE49-F238E27FC236}">
                <a16:creationId xmlns:a16="http://schemas.microsoft.com/office/drawing/2014/main" id="{23E625E1-C00B-7447-BBFF-B9DAD7BD0E8A}"/>
              </a:ext>
            </a:extLst>
          </p:cNvPr>
          <p:cNvSpPr/>
          <p:nvPr/>
        </p:nvSpPr>
        <p:spPr>
          <a:xfrm>
            <a:off x="1950720" y="2346960"/>
            <a:ext cx="172720" cy="487680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8E9F17BD-2963-E34E-8908-DEA0660037A3}"/>
              </a:ext>
            </a:extLst>
          </p:cNvPr>
          <p:cNvSpPr txBox="1"/>
          <p:nvPr/>
        </p:nvSpPr>
        <p:spPr>
          <a:xfrm>
            <a:off x="2148840" y="2448560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表</a:t>
            </a:r>
          </a:p>
        </p:txBody>
      </p:sp>
      <p:sp>
        <p:nvSpPr>
          <p:cNvPr id="35" name="右中かっこ 34">
            <a:extLst>
              <a:ext uri="{FF2B5EF4-FFF2-40B4-BE49-F238E27FC236}">
                <a16:creationId xmlns:a16="http://schemas.microsoft.com/office/drawing/2014/main" id="{F3CC0726-D990-CD4D-BAEA-E701ACA01ACD}"/>
              </a:ext>
            </a:extLst>
          </p:cNvPr>
          <p:cNvSpPr/>
          <p:nvPr/>
        </p:nvSpPr>
        <p:spPr>
          <a:xfrm>
            <a:off x="4643120" y="2885440"/>
            <a:ext cx="152400" cy="254000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7D016846-5D13-0D41-8BFB-89B355966FBC}"/>
              </a:ext>
            </a:extLst>
          </p:cNvPr>
          <p:cNvSpPr txBox="1"/>
          <p:nvPr/>
        </p:nvSpPr>
        <p:spPr>
          <a:xfrm>
            <a:off x="4880242" y="286512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/>
              <a:t>1</a:t>
            </a:r>
            <a:endParaRPr kumimoji="1" lang="ja-JP" altLang="en-US" sz="1400"/>
          </a:p>
        </p:txBody>
      </p:sp>
      <p:sp>
        <p:nvSpPr>
          <p:cNvPr id="37" name="右中かっこ 36">
            <a:extLst>
              <a:ext uri="{FF2B5EF4-FFF2-40B4-BE49-F238E27FC236}">
                <a16:creationId xmlns:a16="http://schemas.microsoft.com/office/drawing/2014/main" id="{D27F9015-CD17-8A4A-ADED-3855A53EB321}"/>
              </a:ext>
            </a:extLst>
          </p:cNvPr>
          <p:cNvSpPr/>
          <p:nvPr/>
        </p:nvSpPr>
        <p:spPr>
          <a:xfrm>
            <a:off x="1950720" y="2875280"/>
            <a:ext cx="152400" cy="254000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3203D9E0-FA69-BA43-A0C8-457B185BA2DC}"/>
              </a:ext>
            </a:extLst>
          </p:cNvPr>
          <p:cNvSpPr txBox="1"/>
          <p:nvPr/>
        </p:nvSpPr>
        <p:spPr>
          <a:xfrm>
            <a:off x="2192922" y="285496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/>
              <a:t>1</a:t>
            </a:r>
            <a:endParaRPr kumimoji="1" lang="ja-JP" altLang="en-US" sz="1400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98D8FED7-DF95-AC40-87FB-391BF490102B}"/>
              </a:ext>
            </a:extLst>
          </p:cNvPr>
          <p:cNvSpPr/>
          <p:nvPr/>
        </p:nvSpPr>
        <p:spPr>
          <a:xfrm>
            <a:off x="256886" y="4646414"/>
            <a:ext cx="1701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ja-JP">
                <a:latin typeface="Monaco" pitchFamily="2" charset="0"/>
              </a:rPr>
              <a:t>5c:01011100</a:t>
            </a:r>
          </a:p>
        </p:txBody>
      </p:sp>
      <p:sp>
        <p:nvSpPr>
          <p:cNvPr id="41" name="右中かっこ 40">
            <a:extLst>
              <a:ext uri="{FF2B5EF4-FFF2-40B4-BE49-F238E27FC236}">
                <a16:creationId xmlns:a16="http://schemas.microsoft.com/office/drawing/2014/main" id="{AF1378E7-552C-2B4D-AF20-0465BC958CA4}"/>
              </a:ext>
            </a:extLst>
          </p:cNvPr>
          <p:cNvSpPr/>
          <p:nvPr/>
        </p:nvSpPr>
        <p:spPr>
          <a:xfrm>
            <a:off x="1828800" y="4704080"/>
            <a:ext cx="152400" cy="254000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47B102AF-3639-DB41-9A36-E0067B0C2282}"/>
              </a:ext>
            </a:extLst>
          </p:cNvPr>
          <p:cNvSpPr txBox="1"/>
          <p:nvPr/>
        </p:nvSpPr>
        <p:spPr>
          <a:xfrm>
            <a:off x="2011680" y="468376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/>
              <a:t>\</a:t>
            </a:r>
            <a:endParaRPr kumimoji="1" lang="ja-JP" altLang="en-US" sz="1400"/>
          </a:p>
        </p:txBody>
      </p:sp>
      <p:sp>
        <p:nvSpPr>
          <p:cNvPr id="43" name="右矢印 42">
            <a:extLst>
              <a:ext uri="{FF2B5EF4-FFF2-40B4-BE49-F238E27FC236}">
                <a16:creationId xmlns:a16="http://schemas.microsoft.com/office/drawing/2014/main" id="{E74CA0FC-82FB-904C-BE15-594E4B694F87}"/>
              </a:ext>
            </a:extLst>
          </p:cNvPr>
          <p:cNvSpPr/>
          <p:nvPr/>
        </p:nvSpPr>
        <p:spPr>
          <a:xfrm rot="2700000">
            <a:off x="5689600" y="741680"/>
            <a:ext cx="467360" cy="42672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右矢印 43">
            <a:extLst>
              <a:ext uri="{FF2B5EF4-FFF2-40B4-BE49-F238E27FC236}">
                <a16:creationId xmlns:a16="http://schemas.microsoft.com/office/drawing/2014/main" id="{B3C85507-032B-D341-83FD-E2F86ED8EAAF}"/>
              </a:ext>
            </a:extLst>
          </p:cNvPr>
          <p:cNvSpPr/>
          <p:nvPr/>
        </p:nvSpPr>
        <p:spPr>
          <a:xfrm rot="5400000">
            <a:off x="3870960" y="792480"/>
            <a:ext cx="467360" cy="42672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右矢印 44">
            <a:extLst>
              <a:ext uri="{FF2B5EF4-FFF2-40B4-BE49-F238E27FC236}">
                <a16:creationId xmlns:a16="http://schemas.microsoft.com/office/drawing/2014/main" id="{5DDD1BD1-01F9-1748-921F-3FBC5694163E}"/>
              </a:ext>
            </a:extLst>
          </p:cNvPr>
          <p:cNvSpPr/>
          <p:nvPr/>
        </p:nvSpPr>
        <p:spPr>
          <a:xfrm rot="8100000">
            <a:off x="1940561" y="762000"/>
            <a:ext cx="467360" cy="42672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2938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351</TotalTime>
  <Words>86</Words>
  <Application>Microsoft Macintosh PowerPoint</Application>
  <PresentationFormat>画面に合わせる (4:3)</PresentationFormat>
  <Paragraphs>35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游ゴシック</vt:lpstr>
      <vt:lpstr>Arial</vt:lpstr>
      <vt:lpstr>Calibri</vt:lpstr>
      <vt:lpstr>Monaco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Microsoft Office ユーザー</cp:lastModifiedBy>
  <cp:revision>97</cp:revision>
  <dcterms:created xsi:type="dcterms:W3CDTF">2019-01-02T05:23:01Z</dcterms:created>
  <dcterms:modified xsi:type="dcterms:W3CDTF">2019-05-27T08:23:21Z</dcterms:modified>
</cp:coreProperties>
</file>