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A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2" autoAdjust="0"/>
    <p:restoredTop sz="94660"/>
  </p:normalViewPr>
  <p:slideViewPr>
    <p:cSldViewPr snapToGrid="0">
      <p:cViewPr varScale="1">
        <p:scale>
          <a:sx n="126" d="100"/>
          <a:sy n="126" d="100"/>
        </p:scale>
        <p:origin x="672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2641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0913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tiff"/><Relationship Id="rId5" Type="http://schemas.openxmlformats.org/officeDocument/2006/relationships/image" Target="../media/image4.tiff"/><Relationship Id="rId4" Type="http://schemas.openxmlformats.org/officeDocument/2006/relationships/image" Target="../media/image3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E4026D19-9CC5-0248-8CAE-58F4FFAD55B2}"/>
              </a:ext>
            </a:extLst>
          </p:cNvPr>
          <p:cNvSpPr/>
          <p:nvPr/>
        </p:nvSpPr>
        <p:spPr>
          <a:xfrm>
            <a:off x="5790912" y="1731288"/>
            <a:ext cx="2736304" cy="27363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FF8647F3-2DBC-714A-B03C-F7F077F4AECB}"/>
              </a:ext>
            </a:extLst>
          </p:cNvPr>
          <p:cNvSpPr/>
          <p:nvPr/>
        </p:nvSpPr>
        <p:spPr>
          <a:xfrm>
            <a:off x="6294968" y="1988840"/>
            <a:ext cx="1368152" cy="360040"/>
          </a:xfrm>
          <a:prstGeom prst="rect">
            <a:avLst/>
          </a:prstGeom>
          <a:solidFill>
            <a:srgbClr val="FF8A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9774206F-E2C7-9D40-B7ED-92B0E94D4776}"/>
              </a:ext>
            </a:extLst>
          </p:cNvPr>
          <p:cNvSpPr/>
          <p:nvPr/>
        </p:nvSpPr>
        <p:spPr>
          <a:xfrm>
            <a:off x="686232" y="1721128"/>
            <a:ext cx="3024336" cy="23762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2D5DA2D8-71D2-864E-BADD-A5F4A64B5DD5}"/>
              </a:ext>
            </a:extLst>
          </p:cNvPr>
          <p:cNvSpPr/>
          <p:nvPr/>
        </p:nvSpPr>
        <p:spPr>
          <a:xfrm>
            <a:off x="120328" y="1412776"/>
            <a:ext cx="30243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>
                <a:latin typeface="Menlo" panose="020B0609030804020204" pitchFamily="49" charset="0"/>
                <a:cs typeface="Menlo" panose="020B0609030804020204" pitchFamily="49" charset="0"/>
              </a:rPr>
              <a:t>for i in range(10):</a:t>
            </a:r>
          </a:p>
          <a:p>
            <a:r>
              <a:rPr lang="ja-JP" altLang="en-US">
                <a:latin typeface="Menlo" panose="020B0609030804020204" pitchFamily="49" charset="0"/>
                <a:cs typeface="Menlo" panose="020B0609030804020204" pitchFamily="49" charset="0"/>
              </a:rPr>
              <a:t>    if 条件: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FBE54241-E4C0-5C4D-9052-34CD7268562D}"/>
              </a:ext>
            </a:extLst>
          </p:cNvPr>
          <p:cNvSpPr/>
          <p:nvPr/>
        </p:nvSpPr>
        <p:spPr>
          <a:xfrm>
            <a:off x="1200448" y="2060848"/>
            <a:ext cx="2376264" cy="1944216"/>
          </a:xfrm>
          <a:prstGeom prst="rect">
            <a:avLst/>
          </a:prstGeom>
          <a:solidFill>
            <a:srgbClr val="FF8AD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solidFill>
                  <a:schemeClr val="tx1"/>
                </a:solidFill>
              </a:rPr>
              <a:t>何かやりたい処理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58D0EA21-9FA3-3E46-8E86-782204530691}"/>
              </a:ext>
            </a:extLst>
          </p:cNvPr>
          <p:cNvSpPr/>
          <p:nvPr/>
        </p:nvSpPr>
        <p:spPr>
          <a:xfrm>
            <a:off x="5220072" y="1412776"/>
            <a:ext cx="331236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>
                <a:latin typeface="Menlo" panose="020B0609030804020204" pitchFamily="49" charset="0"/>
                <a:cs typeface="Menlo" panose="020B0609030804020204" pitchFamily="49" charset="0"/>
              </a:rPr>
              <a:t>for i in range(10):</a:t>
            </a:r>
          </a:p>
          <a:p>
            <a:r>
              <a:rPr lang="ja-JP" altLang="en-US">
                <a:latin typeface="Menlo" panose="020B0609030804020204" pitchFamily="49" charset="0"/>
                <a:cs typeface="Menlo" panose="020B0609030804020204" pitchFamily="49" charset="0"/>
              </a:rPr>
              <a:t>    if </a:t>
            </a:r>
            <a:r>
              <a:rPr lang="en-US" altLang="ja-JP">
                <a:solidFill>
                  <a:srgbClr val="FF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not</a:t>
            </a:r>
            <a:r>
              <a:rPr lang="en-US" altLang="ja-JP">
                <a:latin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ja-JP" altLang="en-US">
                <a:latin typeface="Menlo" panose="020B0609030804020204" pitchFamily="49" charset="0"/>
                <a:cs typeface="Menlo" panose="020B0609030804020204" pitchFamily="49" charset="0"/>
              </a:rPr>
              <a:t>条件:</a:t>
            </a:r>
            <a:endParaRPr lang="en-US" altLang="ja-JP">
              <a:latin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altLang="ja-JP">
                <a:latin typeface="Menlo" panose="020B0609030804020204" pitchFamily="49" charset="0"/>
                <a:cs typeface="Menlo" panose="020B0609030804020204" pitchFamily="49" charset="0"/>
              </a:rPr>
              <a:t>        continue</a:t>
            </a:r>
          </a:p>
          <a:p>
            <a:r>
              <a:rPr lang="en-US" altLang="ja-JP">
                <a:latin typeface="Menlo" panose="020B0609030804020204" pitchFamily="49" charset="0"/>
                <a:cs typeface="Menlo" panose="020B0609030804020204" pitchFamily="49" charset="0"/>
              </a:rPr>
              <a:t>    </a:t>
            </a:r>
            <a:endParaRPr lang="ja-JP" altLang="en-US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8F675EED-7184-EF4B-AE6A-EB8A943B1F99}"/>
              </a:ext>
            </a:extLst>
          </p:cNvPr>
          <p:cNvSpPr/>
          <p:nvPr/>
        </p:nvSpPr>
        <p:spPr>
          <a:xfrm>
            <a:off x="5862920" y="2420888"/>
            <a:ext cx="2376264" cy="19442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solidFill>
                  <a:schemeClr val="tx1"/>
                </a:solidFill>
              </a:rPr>
              <a:t>何かやりたい処理</a:t>
            </a:r>
          </a:p>
        </p:txBody>
      </p:sp>
      <p:sp>
        <p:nvSpPr>
          <p:cNvPr id="12" name="右矢印 11">
            <a:extLst>
              <a:ext uri="{FF2B5EF4-FFF2-40B4-BE49-F238E27FC236}">
                <a16:creationId xmlns:a16="http://schemas.microsoft.com/office/drawing/2014/main" id="{A8770A75-89E6-CE40-B960-8F25FA7DF708}"/>
              </a:ext>
            </a:extLst>
          </p:cNvPr>
          <p:cNvSpPr/>
          <p:nvPr/>
        </p:nvSpPr>
        <p:spPr>
          <a:xfrm>
            <a:off x="4394840" y="2677552"/>
            <a:ext cx="576064" cy="504056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50690B62-185A-0C48-AAA3-83C22D7F5BB4}"/>
              </a:ext>
            </a:extLst>
          </p:cNvPr>
          <p:cNvSpPr txBox="1"/>
          <p:nvPr/>
        </p:nvSpPr>
        <p:spPr>
          <a:xfrm>
            <a:off x="1673136" y="755432"/>
            <a:ext cx="5627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continue</a:t>
            </a:r>
            <a:r>
              <a:rPr kumimoji="1" lang="ja-JP" altLang="en-US"/>
              <a:t>を使うことで、深いブロックを小さくできる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AFF3BE1D-52DB-9647-ACFA-1F64FBADD9D0}"/>
              </a:ext>
            </a:extLst>
          </p:cNvPr>
          <p:cNvSpPr txBox="1"/>
          <p:nvPr/>
        </p:nvSpPr>
        <p:spPr>
          <a:xfrm>
            <a:off x="3271520" y="4541520"/>
            <a:ext cx="2298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for</a:t>
            </a:r>
            <a:r>
              <a:rPr kumimoji="1" lang="ja-JP" altLang="en-US"/>
              <a:t>文が作るブロック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955E6D94-82D8-E64C-B4AD-4AEB6D52FD20}"/>
              </a:ext>
            </a:extLst>
          </p:cNvPr>
          <p:cNvSpPr txBox="1"/>
          <p:nvPr/>
        </p:nvSpPr>
        <p:spPr>
          <a:xfrm>
            <a:off x="3810000" y="1971040"/>
            <a:ext cx="19351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/>
              <a:t>if</a:t>
            </a:r>
            <a:r>
              <a:rPr kumimoji="1" lang="ja-JP" altLang="en-US" sz="1600"/>
              <a:t>文が作るブロック</a:t>
            </a:r>
          </a:p>
        </p:txBody>
      </p: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71340F52-2FF3-F74E-96AB-6BD0FBEA97C3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5745145" y="2140317"/>
            <a:ext cx="55405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DF8EF75B-38C4-B741-8090-BBA4A9CB12F4}"/>
              </a:ext>
            </a:extLst>
          </p:cNvPr>
          <p:cNvCxnSpPr>
            <a:cxnSpLocks/>
            <a:stCxn id="15" idx="1"/>
          </p:cNvCxnSpPr>
          <p:nvPr/>
        </p:nvCxnSpPr>
        <p:spPr>
          <a:xfrm flipH="1">
            <a:off x="3535680" y="2140317"/>
            <a:ext cx="27432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7891F85E-0066-7E41-AD18-0F181F19E2B7}"/>
              </a:ext>
            </a:extLst>
          </p:cNvPr>
          <p:cNvCxnSpPr>
            <a:stCxn id="14" idx="3"/>
          </p:cNvCxnSpPr>
          <p:nvPr/>
        </p:nvCxnSpPr>
        <p:spPr>
          <a:xfrm flipV="1">
            <a:off x="5570483" y="4460240"/>
            <a:ext cx="220717" cy="26594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9E8C072C-DF7D-B242-835A-C5D0BCF44DF2}"/>
              </a:ext>
            </a:extLst>
          </p:cNvPr>
          <p:cNvCxnSpPr>
            <a:stCxn id="14" idx="1"/>
          </p:cNvCxnSpPr>
          <p:nvPr/>
        </p:nvCxnSpPr>
        <p:spPr>
          <a:xfrm flipH="1" flipV="1">
            <a:off x="2794000" y="4114800"/>
            <a:ext cx="477520" cy="61138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5806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205790C0-59CE-9C4C-BCC2-DFA13D60BCDF}"/>
              </a:ext>
            </a:extLst>
          </p:cNvPr>
          <p:cNvSpPr/>
          <p:nvPr/>
        </p:nvSpPr>
        <p:spPr>
          <a:xfrm>
            <a:off x="5756072" y="782320"/>
            <a:ext cx="2707208" cy="17576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B6F10AF0-12A6-594D-BA3C-74B213226DE0}"/>
              </a:ext>
            </a:extLst>
          </p:cNvPr>
          <p:cNvSpPr/>
          <p:nvPr/>
        </p:nvSpPr>
        <p:spPr>
          <a:xfrm>
            <a:off x="6392208" y="1634128"/>
            <a:ext cx="2060912" cy="357232"/>
          </a:xfrm>
          <a:prstGeom prst="rect">
            <a:avLst/>
          </a:prstGeom>
          <a:solidFill>
            <a:srgbClr val="FF8A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491E54B8-D9D9-BE44-A057-D16176663610}"/>
              </a:ext>
            </a:extLst>
          </p:cNvPr>
          <p:cNvSpPr/>
          <p:nvPr/>
        </p:nvSpPr>
        <p:spPr>
          <a:xfrm>
            <a:off x="462712" y="3241040"/>
            <a:ext cx="3601288" cy="26482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A2A19895-B0EB-1645-8369-30B081700D7B}"/>
              </a:ext>
            </a:extLst>
          </p:cNvPr>
          <p:cNvSpPr/>
          <p:nvPr/>
        </p:nvSpPr>
        <p:spPr>
          <a:xfrm>
            <a:off x="452552" y="802640"/>
            <a:ext cx="2707208" cy="17576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61997428-4F3A-914E-9AD7-C3579B2C6F14}"/>
              </a:ext>
            </a:extLst>
          </p:cNvPr>
          <p:cNvSpPr/>
          <p:nvPr/>
        </p:nvSpPr>
        <p:spPr>
          <a:xfrm>
            <a:off x="966768" y="1126128"/>
            <a:ext cx="2182832" cy="692512"/>
          </a:xfrm>
          <a:prstGeom prst="rect">
            <a:avLst/>
          </a:prstGeom>
          <a:solidFill>
            <a:srgbClr val="FF8A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41F7F20B-1EE7-614C-B361-B4343B7F88C4}"/>
              </a:ext>
            </a:extLst>
          </p:cNvPr>
          <p:cNvSpPr/>
          <p:nvPr/>
        </p:nvSpPr>
        <p:spPr>
          <a:xfrm>
            <a:off x="394648" y="813336"/>
            <a:ext cx="302433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>
                <a:latin typeface="Menlo" panose="020B0609030804020204" pitchFamily="49" charset="0"/>
                <a:cs typeface="Menlo" panose="020B0609030804020204" pitchFamily="49" charset="0"/>
              </a:rPr>
              <a:t>def func():</a:t>
            </a:r>
          </a:p>
          <a:p>
            <a:r>
              <a:rPr lang="en-US" altLang="ja-JP">
                <a:latin typeface="Menlo" panose="020B0609030804020204" pitchFamily="49" charset="0"/>
                <a:cs typeface="Menlo" panose="020B0609030804020204" pitchFamily="49" charset="0"/>
              </a:rPr>
              <a:t>    a = 10</a:t>
            </a:r>
          </a:p>
          <a:p>
            <a:r>
              <a:rPr lang="en-US" altLang="ja-JP">
                <a:latin typeface="Menlo" panose="020B0609030804020204" pitchFamily="49" charset="0"/>
                <a:cs typeface="Menlo" panose="020B0609030804020204" pitchFamily="49" charset="0"/>
              </a:rPr>
              <a:t>    print(a)</a:t>
            </a:r>
          </a:p>
          <a:p>
            <a:endParaRPr lang="en-US" altLang="ja-JP">
              <a:latin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altLang="ja-JP">
                <a:latin typeface="Menlo" panose="020B0609030804020204" pitchFamily="49" charset="0"/>
                <a:cs typeface="Menlo" panose="020B0609030804020204" pitchFamily="49" charset="0"/>
              </a:rPr>
              <a:t>func()</a:t>
            </a:r>
          </a:p>
          <a:p>
            <a:r>
              <a:rPr lang="en-US" altLang="ja-JP" b="1">
                <a:solidFill>
                  <a:srgbClr val="FF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print(a)</a:t>
            </a:r>
            <a:endParaRPr lang="ja-JP" altLang="en-US" b="1">
              <a:solidFill>
                <a:srgbClr val="FF0000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07199D7D-593E-4846-897A-052FE907EDA4}"/>
              </a:ext>
            </a:extLst>
          </p:cNvPr>
          <p:cNvSpPr/>
          <p:nvPr/>
        </p:nvSpPr>
        <p:spPr>
          <a:xfrm>
            <a:off x="2204720" y="3767728"/>
            <a:ext cx="1645920" cy="1728832"/>
          </a:xfrm>
          <a:prstGeom prst="rect">
            <a:avLst/>
          </a:prstGeom>
          <a:solidFill>
            <a:srgbClr val="FF8A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F485EC68-7A6B-9045-8D45-C4C89D27D4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1580" y="4061460"/>
            <a:ext cx="1130300" cy="1130300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29BE1457-3A53-D448-AB7E-7B7F0C7DDA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487703" y="3870960"/>
            <a:ext cx="1461974" cy="1615440"/>
          </a:xfrm>
          <a:prstGeom prst="rect">
            <a:avLst/>
          </a:prstGeom>
        </p:spPr>
      </p:pic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B0F8CA87-1152-9E48-899A-18FA8DEA6AE1}"/>
              </a:ext>
            </a:extLst>
          </p:cNvPr>
          <p:cNvCxnSpPr>
            <a:cxnSpLocks/>
          </p:cNvCxnSpPr>
          <p:nvPr/>
        </p:nvCxnSpPr>
        <p:spPr>
          <a:xfrm>
            <a:off x="1788160" y="4429760"/>
            <a:ext cx="772160" cy="0"/>
          </a:xfrm>
          <a:prstGeom prst="straightConnector1">
            <a:avLst/>
          </a:prstGeom>
          <a:ln w="762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図 14">
            <a:extLst>
              <a:ext uri="{FF2B5EF4-FFF2-40B4-BE49-F238E27FC236}">
                <a16:creationId xmlns:a16="http://schemas.microsoft.com/office/drawing/2014/main" id="{B7181F8F-7295-E84F-977D-48FF4B8B53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7380" y="3840480"/>
            <a:ext cx="535940" cy="535940"/>
          </a:xfrm>
          <a:prstGeom prst="rect">
            <a:avLst/>
          </a:prstGeom>
        </p:spPr>
      </p:pic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BEB7F15C-CF90-0242-AF5F-D25FD9E249BD}"/>
              </a:ext>
            </a:extLst>
          </p:cNvPr>
          <p:cNvSpPr txBox="1"/>
          <p:nvPr/>
        </p:nvSpPr>
        <p:spPr>
          <a:xfrm>
            <a:off x="1645920" y="219456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エラーになる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21B51163-AA17-4F43-B5E9-B0D6BE135FCB}"/>
              </a:ext>
            </a:extLst>
          </p:cNvPr>
          <p:cNvSpPr txBox="1"/>
          <p:nvPr/>
        </p:nvSpPr>
        <p:spPr>
          <a:xfrm>
            <a:off x="538480" y="2824480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外から中を見ることはできない</a:t>
            </a: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29BF243B-636E-3446-B516-DB08090C8BCC}"/>
              </a:ext>
            </a:extLst>
          </p:cNvPr>
          <p:cNvSpPr/>
          <p:nvPr/>
        </p:nvSpPr>
        <p:spPr>
          <a:xfrm>
            <a:off x="5799768" y="782856"/>
            <a:ext cx="302433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>
                <a:latin typeface="Menlo" panose="020B0609030804020204" pitchFamily="49" charset="0"/>
                <a:cs typeface="Menlo" panose="020B0609030804020204" pitchFamily="49" charset="0"/>
              </a:rPr>
              <a:t>a = 10</a:t>
            </a:r>
          </a:p>
          <a:p>
            <a:endParaRPr lang="en-US" altLang="ja-JP">
              <a:latin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altLang="ja-JP">
                <a:latin typeface="Menlo" panose="020B0609030804020204" pitchFamily="49" charset="0"/>
                <a:cs typeface="Menlo" panose="020B0609030804020204" pitchFamily="49" charset="0"/>
              </a:rPr>
              <a:t>def func():</a:t>
            </a:r>
          </a:p>
          <a:p>
            <a:r>
              <a:rPr lang="en-US" altLang="ja-JP">
                <a:latin typeface="Menlo" panose="020B0609030804020204" pitchFamily="49" charset="0"/>
                <a:cs typeface="Menlo" panose="020B0609030804020204" pitchFamily="49" charset="0"/>
              </a:rPr>
              <a:t>    print(a)</a:t>
            </a:r>
          </a:p>
          <a:p>
            <a:endParaRPr lang="en-US" altLang="ja-JP">
              <a:latin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altLang="ja-JP">
                <a:latin typeface="Menlo" panose="020B0609030804020204" pitchFamily="49" charset="0"/>
                <a:cs typeface="Menlo" panose="020B0609030804020204" pitchFamily="49" charset="0"/>
              </a:rPr>
              <a:t>func()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45F802F6-88F8-5542-BBCC-642191295D2C}"/>
              </a:ext>
            </a:extLst>
          </p:cNvPr>
          <p:cNvSpPr txBox="1"/>
          <p:nvPr/>
        </p:nvSpPr>
        <p:spPr>
          <a:xfrm>
            <a:off x="3302000" y="142240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グローバルスコープ</a:t>
            </a:r>
          </a:p>
        </p:txBody>
      </p: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08A367E7-A928-FC4E-BF50-6D371072E63C}"/>
              </a:ext>
            </a:extLst>
          </p:cNvPr>
          <p:cNvCxnSpPr/>
          <p:nvPr/>
        </p:nvCxnSpPr>
        <p:spPr>
          <a:xfrm flipH="1">
            <a:off x="2956560" y="508000"/>
            <a:ext cx="335280" cy="27432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A9FB93D6-06A6-C745-9478-AE014C0AE4AD}"/>
              </a:ext>
            </a:extLst>
          </p:cNvPr>
          <p:cNvCxnSpPr/>
          <p:nvPr/>
        </p:nvCxnSpPr>
        <p:spPr>
          <a:xfrm>
            <a:off x="5476240" y="426720"/>
            <a:ext cx="335280" cy="3048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D85DD5E6-23CE-AC43-AED3-6209A084B02E}"/>
              </a:ext>
            </a:extLst>
          </p:cNvPr>
          <p:cNvSpPr txBox="1"/>
          <p:nvPr/>
        </p:nvSpPr>
        <p:spPr>
          <a:xfrm>
            <a:off x="3434080" y="1402080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関数が作る</a:t>
            </a:r>
            <a:endParaRPr kumimoji="1" lang="en-US" altLang="ja-JP"/>
          </a:p>
          <a:p>
            <a:r>
              <a:rPr lang="ja-JP" altLang="en-US"/>
              <a:t>ローカルスコープ</a:t>
            </a:r>
            <a:endParaRPr kumimoji="1" lang="ja-JP" altLang="en-US"/>
          </a:p>
        </p:txBody>
      </p: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A19D8AF2-842A-2140-919A-A2106843DA22}"/>
              </a:ext>
            </a:extLst>
          </p:cNvPr>
          <p:cNvCxnSpPr>
            <a:cxnSpLocks/>
          </p:cNvCxnSpPr>
          <p:nvPr/>
        </p:nvCxnSpPr>
        <p:spPr>
          <a:xfrm>
            <a:off x="5476240" y="1808480"/>
            <a:ext cx="94488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8DC97F23-AB31-164D-9B33-37D7FF293EA1}"/>
              </a:ext>
            </a:extLst>
          </p:cNvPr>
          <p:cNvCxnSpPr/>
          <p:nvPr/>
        </p:nvCxnSpPr>
        <p:spPr>
          <a:xfrm flipH="1">
            <a:off x="3027680" y="1524000"/>
            <a:ext cx="48768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0DE6D84E-B62F-2947-8045-D9222AFA1CDC}"/>
              </a:ext>
            </a:extLst>
          </p:cNvPr>
          <p:cNvSpPr/>
          <p:nvPr/>
        </p:nvSpPr>
        <p:spPr>
          <a:xfrm>
            <a:off x="5248072" y="3261360"/>
            <a:ext cx="3245688" cy="26482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8F252DC7-6FED-354E-BACB-B2FABFBB281A}"/>
              </a:ext>
            </a:extLst>
          </p:cNvPr>
          <p:cNvSpPr/>
          <p:nvPr/>
        </p:nvSpPr>
        <p:spPr>
          <a:xfrm>
            <a:off x="6990080" y="3788048"/>
            <a:ext cx="1300480" cy="1728832"/>
          </a:xfrm>
          <a:prstGeom prst="rect">
            <a:avLst/>
          </a:prstGeom>
          <a:solidFill>
            <a:srgbClr val="FF8A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37" name="図 36">
            <a:extLst>
              <a:ext uri="{FF2B5EF4-FFF2-40B4-BE49-F238E27FC236}">
                <a16:creationId xmlns:a16="http://schemas.microsoft.com/office/drawing/2014/main" id="{3FC9E12F-9B1F-554F-A26C-2751C95E0A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5273063" y="3891280"/>
            <a:ext cx="1461974" cy="1615440"/>
          </a:xfrm>
          <a:prstGeom prst="rect">
            <a:avLst/>
          </a:prstGeom>
        </p:spPr>
      </p:pic>
      <p:pic>
        <p:nvPicPr>
          <p:cNvPr id="2" name="図 1">
            <a:extLst>
              <a:ext uri="{FF2B5EF4-FFF2-40B4-BE49-F238E27FC236}">
                <a16:creationId xmlns:a16="http://schemas.microsoft.com/office/drawing/2014/main" id="{D0B59833-5622-D349-BC74-AC2AABCC9A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36409" y="3891280"/>
            <a:ext cx="1186053" cy="1437640"/>
          </a:xfrm>
          <a:prstGeom prst="rect">
            <a:avLst/>
          </a:prstGeom>
        </p:spPr>
      </p:pic>
      <p:pic>
        <p:nvPicPr>
          <p:cNvPr id="38" name="図 37">
            <a:extLst>
              <a:ext uri="{FF2B5EF4-FFF2-40B4-BE49-F238E27FC236}">
                <a16:creationId xmlns:a16="http://schemas.microsoft.com/office/drawing/2014/main" id="{687736E2-71D6-2C40-B0BA-CC93363D65B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81140" y="3891280"/>
            <a:ext cx="464820" cy="464820"/>
          </a:xfrm>
          <a:prstGeom prst="rect">
            <a:avLst/>
          </a:prstGeom>
        </p:spPr>
      </p:pic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1CCEC3DA-AE45-BE4A-BBE2-70B51EC22E55}"/>
              </a:ext>
            </a:extLst>
          </p:cNvPr>
          <p:cNvSpPr txBox="1"/>
          <p:nvPr/>
        </p:nvSpPr>
        <p:spPr>
          <a:xfrm>
            <a:off x="5201920" y="2763520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中から外を見ることはできる</a:t>
            </a:r>
          </a:p>
        </p:txBody>
      </p:sp>
    </p:spTree>
    <p:extLst>
      <p:ext uri="{BB962C8B-B14F-4D97-AF65-F5344CB8AC3E}">
        <p14:creationId xmlns:p14="http://schemas.microsoft.com/office/powerpoint/2010/main" val="3080785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F9CC5FEE-1C80-0840-821F-22190BA414C4}"/>
              </a:ext>
            </a:extLst>
          </p:cNvPr>
          <p:cNvSpPr/>
          <p:nvPr/>
        </p:nvSpPr>
        <p:spPr>
          <a:xfrm>
            <a:off x="737032" y="1869440"/>
            <a:ext cx="2504008" cy="23164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20A70D9-092E-8144-A211-BE0F821177A4}"/>
              </a:ext>
            </a:extLst>
          </p:cNvPr>
          <p:cNvSpPr/>
          <p:nvPr/>
        </p:nvSpPr>
        <p:spPr>
          <a:xfrm>
            <a:off x="1330960" y="2700928"/>
            <a:ext cx="1899920" cy="651872"/>
          </a:xfrm>
          <a:prstGeom prst="rect">
            <a:avLst/>
          </a:prstGeom>
          <a:solidFill>
            <a:srgbClr val="FF8A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A203B846-EEA9-9043-9F89-D4368F977820}"/>
              </a:ext>
            </a:extLst>
          </p:cNvPr>
          <p:cNvSpPr/>
          <p:nvPr/>
        </p:nvSpPr>
        <p:spPr>
          <a:xfrm>
            <a:off x="770568" y="1859816"/>
            <a:ext cx="302433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>
                <a:latin typeface="Menlo" panose="020B0609030804020204" pitchFamily="49" charset="0"/>
                <a:cs typeface="Menlo" panose="020B0609030804020204" pitchFamily="49" charset="0"/>
              </a:rPr>
              <a:t>a = 10</a:t>
            </a:r>
          </a:p>
          <a:p>
            <a:endParaRPr lang="en-US" altLang="ja-JP">
              <a:latin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altLang="ja-JP">
                <a:latin typeface="Menlo" panose="020B0609030804020204" pitchFamily="49" charset="0"/>
                <a:cs typeface="Menlo" panose="020B0609030804020204" pitchFamily="49" charset="0"/>
              </a:rPr>
              <a:t>def func():</a:t>
            </a:r>
          </a:p>
          <a:p>
            <a:r>
              <a:rPr lang="en-US" altLang="ja-JP">
                <a:latin typeface="Menlo" panose="020B0609030804020204" pitchFamily="49" charset="0"/>
                <a:cs typeface="Menlo" panose="020B0609030804020204" pitchFamily="49" charset="0"/>
              </a:rPr>
              <a:t>    print(a)</a:t>
            </a:r>
          </a:p>
          <a:p>
            <a:r>
              <a:rPr lang="en-US" altLang="ja-JP">
                <a:latin typeface="Menlo" panose="020B0609030804020204" pitchFamily="49" charset="0"/>
                <a:cs typeface="Menlo" panose="020B0609030804020204" pitchFamily="49" charset="0"/>
              </a:rPr>
              <a:t>    a = 20</a:t>
            </a:r>
          </a:p>
          <a:p>
            <a:endParaRPr lang="en-US" altLang="ja-JP">
              <a:latin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altLang="ja-JP">
                <a:latin typeface="Menlo" panose="020B0609030804020204" pitchFamily="49" charset="0"/>
                <a:cs typeface="Menlo" panose="020B0609030804020204" pitchFamily="49" charset="0"/>
              </a:rPr>
              <a:t>func()</a:t>
            </a:r>
          </a:p>
          <a:p>
            <a:r>
              <a:rPr lang="en-US" altLang="ja-JP">
                <a:latin typeface="Menlo" panose="020B0609030804020204" pitchFamily="49" charset="0"/>
                <a:cs typeface="Menlo" panose="020B0609030804020204" pitchFamily="49" charset="0"/>
              </a:rPr>
              <a:t>print(a)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5C425D7-D492-6E4A-9EE3-1D048AD57C11}"/>
              </a:ext>
            </a:extLst>
          </p:cNvPr>
          <p:cNvSpPr txBox="1"/>
          <p:nvPr/>
        </p:nvSpPr>
        <p:spPr>
          <a:xfrm>
            <a:off x="4124960" y="2519680"/>
            <a:ext cx="4450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この時点ではグローバル変数</a:t>
            </a:r>
            <a:r>
              <a:rPr kumimoji="1" lang="en-US" altLang="ja-JP"/>
              <a:t>a</a:t>
            </a:r>
            <a:r>
              <a:rPr kumimoji="1" lang="ja-JP" altLang="en-US"/>
              <a:t>を参照する</a:t>
            </a:r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A92C78DE-22DA-E14A-9A0D-1A0F8D3302B2}"/>
              </a:ext>
            </a:extLst>
          </p:cNvPr>
          <p:cNvCxnSpPr>
            <a:stCxn id="5" idx="1"/>
          </p:cNvCxnSpPr>
          <p:nvPr/>
        </p:nvCxnSpPr>
        <p:spPr>
          <a:xfrm flipH="1">
            <a:off x="2519680" y="2704346"/>
            <a:ext cx="1605280" cy="17093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2EB2CB9B-14DF-EB4E-9FF5-3A7E2AB87BBE}"/>
              </a:ext>
            </a:extLst>
          </p:cNvPr>
          <p:cNvSpPr txBox="1"/>
          <p:nvPr/>
        </p:nvSpPr>
        <p:spPr>
          <a:xfrm>
            <a:off x="4185920" y="3251200"/>
            <a:ext cx="37577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ここで</a:t>
            </a:r>
            <a:r>
              <a:rPr lang="en-US" altLang="ja-JP"/>
              <a:t>(</a:t>
            </a:r>
            <a:r>
              <a:rPr lang="ja-JP" altLang="en-US"/>
              <a:t>グローバル変数</a:t>
            </a:r>
            <a:r>
              <a:rPr lang="en-US" altLang="ja-JP"/>
              <a:t>a</a:t>
            </a:r>
            <a:r>
              <a:rPr lang="ja-JP" altLang="en-US"/>
              <a:t>とは別の</a:t>
            </a:r>
            <a:r>
              <a:rPr lang="en-US" altLang="ja-JP"/>
              <a:t>)</a:t>
            </a:r>
          </a:p>
          <a:p>
            <a:r>
              <a:rPr kumimoji="1" lang="ja-JP" altLang="en-US"/>
              <a:t>あらたなローカル変数</a:t>
            </a:r>
            <a:r>
              <a:rPr kumimoji="1" lang="en-US" altLang="ja-JP"/>
              <a:t>a</a:t>
            </a:r>
            <a:r>
              <a:rPr lang="ja-JP" altLang="en-US"/>
              <a:t>が</a:t>
            </a:r>
            <a:r>
              <a:rPr kumimoji="1" lang="ja-JP" altLang="en-US"/>
              <a:t>作られる</a:t>
            </a:r>
            <a:endParaRPr kumimoji="1" lang="en-US" altLang="ja-JP"/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1A48525A-9429-9B49-981F-0864E32ECB59}"/>
              </a:ext>
            </a:extLst>
          </p:cNvPr>
          <p:cNvCxnSpPr>
            <a:stCxn id="8" idx="1"/>
          </p:cNvCxnSpPr>
          <p:nvPr/>
        </p:nvCxnSpPr>
        <p:spPr>
          <a:xfrm flipH="1" flipV="1">
            <a:off x="2326640" y="3159760"/>
            <a:ext cx="1859280" cy="41460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A1484138-C6C4-C04D-8CA5-CACCA1E6A44E}"/>
              </a:ext>
            </a:extLst>
          </p:cNvPr>
          <p:cNvSpPr txBox="1"/>
          <p:nvPr/>
        </p:nvSpPr>
        <p:spPr>
          <a:xfrm>
            <a:off x="1412240" y="1087120"/>
            <a:ext cx="63401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ローカル変数によるグローバル変数の上書き</a:t>
            </a:r>
          </a:p>
        </p:txBody>
      </p:sp>
    </p:spTree>
    <p:extLst>
      <p:ext uri="{BB962C8B-B14F-4D97-AF65-F5344CB8AC3E}">
        <p14:creationId xmlns:p14="http://schemas.microsoft.com/office/powerpoint/2010/main" val="39077690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98</TotalTime>
  <Words>170</Words>
  <Application>Microsoft Macintosh PowerPoint</Application>
  <PresentationFormat>画面に合わせる (4:3)</PresentationFormat>
  <Paragraphs>41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8" baseType="lpstr">
      <vt:lpstr>游ゴシック</vt:lpstr>
      <vt:lpstr>Arial</vt:lpstr>
      <vt:lpstr>Calibri</vt:lpstr>
      <vt:lpstr>Menlo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watanabe</dc:creator>
  <cp:lastModifiedBy>Microsoft Office ユーザー</cp:lastModifiedBy>
  <cp:revision>41</cp:revision>
  <dcterms:created xsi:type="dcterms:W3CDTF">2019-01-02T05:23:01Z</dcterms:created>
  <dcterms:modified xsi:type="dcterms:W3CDTF">2019-06-17T10:09:52Z</dcterms:modified>
</cp:coreProperties>
</file>