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2CA5A5-3530-EB4D-8D0E-744BA42D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60" y="1529080"/>
            <a:ext cx="1729740" cy="17297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97F120-C0E3-1A44-A875-9E94734F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955040"/>
            <a:ext cx="1232297" cy="10515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E4FD6CE-F1D4-F943-B3A8-50315D7E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90" y="1778000"/>
            <a:ext cx="1232297" cy="10515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ABD9D8-C9C4-2546-9F9A-9B43FFDE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1859280"/>
            <a:ext cx="1232297" cy="10515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768305-7614-7042-AB04-983A17E0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80" y="2961640"/>
            <a:ext cx="734060" cy="7340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15A82A-46ED-3642-9098-B5BA7910E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51" y="950336"/>
            <a:ext cx="603250" cy="893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F48CE7-8CC4-764A-9B82-4B507ACFDF91}"/>
              </a:ext>
            </a:extLst>
          </p:cNvPr>
          <p:cNvSpPr txBox="1"/>
          <p:nvPr/>
        </p:nvSpPr>
        <p:spPr>
          <a:xfrm>
            <a:off x="2692400" y="4368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ナップサック問題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A6B82C-4BAF-F546-8C6B-53C68995B7C9}"/>
              </a:ext>
            </a:extLst>
          </p:cNvPr>
          <p:cNvSpPr txBox="1"/>
          <p:nvPr/>
        </p:nvSpPr>
        <p:spPr>
          <a:xfrm>
            <a:off x="1666240" y="398272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ナップサックに入り切る範囲で、価値を最大化したい</a:t>
            </a:r>
          </a:p>
        </p:txBody>
      </p:sp>
    </p:spTree>
    <p:extLst>
      <p:ext uri="{BB962C8B-B14F-4D97-AF65-F5344CB8AC3E}">
        <p14:creationId xmlns:p14="http://schemas.microsoft.com/office/powerpoint/2010/main" val="37414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5DEB3F5-CF17-9E4A-9129-2ABF4370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639820"/>
            <a:ext cx="1143000" cy="1143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F088B53-E5B2-6945-9C5A-0123EEFF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0" y="3548380"/>
            <a:ext cx="1143000" cy="1143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6996255-AAC3-0D47-8BB7-15C67033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130" y="467360"/>
            <a:ext cx="1530200" cy="11493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3D621F6-1DD3-8A42-A756-D6D734151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170" y="2153920"/>
            <a:ext cx="1040525" cy="14541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0C86FF-50F3-F049-8192-C71D07416224}"/>
              </a:ext>
            </a:extLst>
          </p:cNvPr>
          <p:cNvSpPr txBox="1"/>
          <p:nvPr/>
        </p:nvSpPr>
        <p:spPr>
          <a:xfrm>
            <a:off x="3017520" y="475488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・スーパーで買い物をする</a:t>
            </a:r>
            <a:endParaRPr lang="en-US" altLang="ja-JP"/>
          </a:p>
          <a:p>
            <a:r>
              <a:rPr lang="ja-JP" altLang="en-US"/>
              <a:t>・図書館に本を返却する</a:t>
            </a:r>
            <a:endParaRPr lang="en-US" altLang="ja-JP"/>
          </a:p>
          <a:p>
            <a:r>
              <a:rPr lang="ja-JP" altLang="en-US"/>
              <a:t>・郵便局で手紙を出す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18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D10D2-8413-3441-ADCA-8A7537E92220}"/>
              </a:ext>
            </a:extLst>
          </p:cNvPr>
          <p:cNvSpPr txBox="1"/>
          <p:nvPr/>
        </p:nvSpPr>
        <p:spPr>
          <a:xfrm>
            <a:off x="3474720" y="31496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最短経路探索</a:t>
            </a:r>
            <a:r>
              <a:rPr kumimoji="1" lang="ja-JP" altLang="en-US" sz="2000"/>
              <a:t>問題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E415F5E-F632-0944-83AD-E6D233AAFA7F}"/>
              </a:ext>
            </a:extLst>
          </p:cNvPr>
          <p:cNvSpPr/>
          <p:nvPr/>
        </p:nvSpPr>
        <p:spPr>
          <a:xfrm>
            <a:off x="2082800" y="250952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BB3F5A8A-039A-E84A-AE65-E832B9702E40}"/>
              </a:ext>
            </a:extLst>
          </p:cNvPr>
          <p:cNvSpPr/>
          <p:nvPr/>
        </p:nvSpPr>
        <p:spPr>
          <a:xfrm>
            <a:off x="3190240" y="1767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5A18CD47-9BB9-B94E-9D4F-A113665A6FE7}"/>
              </a:ext>
            </a:extLst>
          </p:cNvPr>
          <p:cNvSpPr/>
          <p:nvPr/>
        </p:nvSpPr>
        <p:spPr>
          <a:xfrm>
            <a:off x="3190240" y="3200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5A05C399-86D2-E344-9F9A-58ED297D3B16}"/>
              </a:ext>
            </a:extLst>
          </p:cNvPr>
          <p:cNvSpPr/>
          <p:nvPr/>
        </p:nvSpPr>
        <p:spPr>
          <a:xfrm>
            <a:off x="4348480" y="1005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E6392A16-07C2-1543-ACB5-BEA7A1E9F41D}"/>
              </a:ext>
            </a:extLst>
          </p:cNvPr>
          <p:cNvSpPr/>
          <p:nvPr/>
        </p:nvSpPr>
        <p:spPr>
          <a:xfrm>
            <a:off x="4348480" y="2438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E5C878F-6EA5-294F-A021-FCAA83CE5837}"/>
              </a:ext>
            </a:extLst>
          </p:cNvPr>
          <p:cNvSpPr/>
          <p:nvPr/>
        </p:nvSpPr>
        <p:spPr>
          <a:xfrm>
            <a:off x="4348480" y="37896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C145A07F-63F1-4A4F-BBD8-CB7E0A64913B}"/>
              </a:ext>
            </a:extLst>
          </p:cNvPr>
          <p:cNvSpPr/>
          <p:nvPr/>
        </p:nvSpPr>
        <p:spPr>
          <a:xfrm>
            <a:off x="5445760" y="174752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55B08A19-11EA-394A-8011-5677DCB4670E}"/>
              </a:ext>
            </a:extLst>
          </p:cNvPr>
          <p:cNvSpPr/>
          <p:nvPr/>
        </p:nvSpPr>
        <p:spPr>
          <a:xfrm>
            <a:off x="5445760" y="31800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27560531-80BF-8743-A0C1-498A3F0BA814}"/>
              </a:ext>
            </a:extLst>
          </p:cNvPr>
          <p:cNvSpPr/>
          <p:nvPr/>
        </p:nvSpPr>
        <p:spPr>
          <a:xfrm>
            <a:off x="6685280" y="248920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3ABDCB3-8709-A144-875A-BE4A4E41AC20}"/>
              </a:ext>
            </a:extLst>
          </p:cNvPr>
          <p:cNvCxnSpPr>
            <a:cxnSpLocks/>
            <a:stCxn id="7" idx="7"/>
            <a:endCxn id="39" idx="2"/>
          </p:cNvCxnSpPr>
          <p:nvPr/>
        </p:nvCxnSpPr>
        <p:spPr>
          <a:xfrm flipV="1">
            <a:off x="2403668" y="1935480"/>
            <a:ext cx="78657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DAADE34-D95B-B747-B753-A3F7D36530F3}"/>
              </a:ext>
            </a:extLst>
          </p:cNvPr>
          <p:cNvCxnSpPr>
            <a:cxnSpLocks/>
            <a:stCxn id="39" idx="7"/>
            <a:endCxn id="47" idx="2"/>
          </p:cNvCxnSpPr>
          <p:nvPr/>
        </p:nvCxnSpPr>
        <p:spPr>
          <a:xfrm flipV="1">
            <a:off x="3511108" y="1173480"/>
            <a:ext cx="837372" cy="64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96B43E6-C0A4-BD43-BEAB-46CB0341AC04}"/>
              </a:ext>
            </a:extLst>
          </p:cNvPr>
          <p:cNvCxnSpPr>
            <a:cxnSpLocks/>
            <a:stCxn id="47" idx="6"/>
            <a:endCxn id="50" idx="1"/>
          </p:cNvCxnSpPr>
          <p:nvPr/>
        </p:nvCxnSpPr>
        <p:spPr>
          <a:xfrm>
            <a:off x="4724400" y="1173480"/>
            <a:ext cx="77641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82F76F0-1AC1-AE4E-9C22-3F982C8850DB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5821680" y="1915160"/>
            <a:ext cx="91865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99ED5AF-D6AB-8A42-B79C-523FEF534A45}"/>
              </a:ext>
            </a:extLst>
          </p:cNvPr>
          <p:cNvCxnSpPr>
            <a:stCxn id="7" idx="5"/>
            <a:endCxn id="46" idx="2"/>
          </p:cNvCxnSpPr>
          <p:nvPr/>
        </p:nvCxnSpPr>
        <p:spPr>
          <a:xfrm>
            <a:off x="2403668" y="2795699"/>
            <a:ext cx="78657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EB52833-AF8C-D94C-9697-207362256D08}"/>
              </a:ext>
            </a:extLst>
          </p:cNvPr>
          <p:cNvCxnSpPr>
            <a:stCxn id="46" idx="5"/>
            <a:endCxn id="49" idx="2"/>
          </p:cNvCxnSpPr>
          <p:nvPr/>
        </p:nvCxnSpPr>
        <p:spPr>
          <a:xfrm>
            <a:off x="3511108" y="3486579"/>
            <a:ext cx="837372" cy="470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BA65CFD-B716-4A4F-8511-1905D7692CBC}"/>
              </a:ext>
            </a:extLst>
          </p:cNvPr>
          <p:cNvCxnSpPr>
            <a:stCxn id="49" idx="6"/>
            <a:endCxn id="51" idx="3"/>
          </p:cNvCxnSpPr>
          <p:nvPr/>
        </p:nvCxnSpPr>
        <p:spPr>
          <a:xfrm flipV="1">
            <a:off x="4724400" y="3466259"/>
            <a:ext cx="776412" cy="491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A17DB01-6E4E-894A-BCDD-7B9FC615F489}"/>
              </a:ext>
            </a:extLst>
          </p:cNvPr>
          <p:cNvCxnSpPr>
            <a:stCxn id="51" idx="6"/>
            <a:endCxn id="52" idx="3"/>
          </p:cNvCxnSpPr>
          <p:nvPr/>
        </p:nvCxnSpPr>
        <p:spPr>
          <a:xfrm flipV="1">
            <a:off x="5821680" y="2775379"/>
            <a:ext cx="91865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474C5F1-5DCF-024C-A19D-36E3C0B51CAF}"/>
              </a:ext>
            </a:extLst>
          </p:cNvPr>
          <p:cNvCxnSpPr>
            <a:stCxn id="39" idx="6"/>
            <a:endCxn id="48" idx="1"/>
          </p:cNvCxnSpPr>
          <p:nvPr/>
        </p:nvCxnSpPr>
        <p:spPr>
          <a:xfrm>
            <a:off x="3566160" y="1935480"/>
            <a:ext cx="837372" cy="552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EEDBE19-327A-9846-AE2E-4BB22E595191}"/>
              </a:ext>
            </a:extLst>
          </p:cNvPr>
          <p:cNvCxnSpPr>
            <a:cxnSpLocks/>
            <a:stCxn id="46" idx="7"/>
            <a:endCxn id="48" idx="3"/>
          </p:cNvCxnSpPr>
          <p:nvPr/>
        </p:nvCxnSpPr>
        <p:spPr>
          <a:xfrm flipV="1">
            <a:off x="3511108" y="2724579"/>
            <a:ext cx="892424" cy="524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01E2220-65FF-8C43-AF39-3650269F82FE}"/>
              </a:ext>
            </a:extLst>
          </p:cNvPr>
          <p:cNvCxnSpPr>
            <a:stCxn id="48" idx="7"/>
            <a:endCxn id="50" idx="3"/>
          </p:cNvCxnSpPr>
          <p:nvPr/>
        </p:nvCxnSpPr>
        <p:spPr>
          <a:xfrm flipV="1">
            <a:off x="4669348" y="2033699"/>
            <a:ext cx="831464" cy="453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C529988-150B-1549-A9AD-7CDAA7622ECF}"/>
              </a:ext>
            </a:extLst>
          </p:cNvPr>
          <p:cNvCxnSpPr>
            <a:stCxn id="48" idx="5"/>
            <a:endCxn id="51" idx="1"/>
          </p:cNvCxnSpPr>
          <p:nvPr/>
        </p:nvCxnSpPr>
        <p:spPr>
          <a:xfrm>
            <a:off x="4669348" y="2724579"/>
            <a:ext cx="831464" cy="504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120C16B-304E-4747-8EB7-07A4F402DE11}"/>
              </a:ext>
            </a:extLst>
          </p:cNvPr>
          <p:cNvSpPr txBox="1"/>
          <p:nvPr/>
        </p:nvSpPr>
        <p:spPr>
          <a:xfrm>
            <a:off x="2631440" y="194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A05397-2BC9-6944-9DE0-798AC41DDC0F}"/>
              </a:ext>
            </a:extLst>
          </p:cNvPr>
          <p:cNvSpPr txBox="1"/>
          <p:nvPr/>
        </p:nvSpPr>
        <p:spPr>
          <a:xfrm>
            <a:off x="260096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EBB9032-34DD-8347-853A-A53D4A8E8C75}"/>
              </a:ext>
            </a:extLst>
          </p:cNvPr>
          <p:cNvSpPr txBox="1"/>
          <p:nvPr/>
        </p:nvSpPr>
        <p:spPr>
          <a:xfrm>
            <a:off x="3708400" y="120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FAC8E8-A265-744B-96AD-761E6AC37960}"/>
              </a:ext>
            </a:extLst>
          </p:cNvPr>
          <p:cNvSpPr txBox="1"/>
          <p:nvPr/>
        </p:nvSpPr>
        <p:spPr>
          <a:xfrm>
            <a:off x="3921760" y="193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C279A76-7D63-E54E-8351-D7DEBC6DA368}"/>
              </a:ext>
            </a:extLst>
          </p:cNvPr>
          <p:cNvSpPr txBox="1"/>
          <p:nvPr/>
        </p:nvSpPr>
        <p:spPr>
          <a:xfrm>
            <a:off x="3759200" y="2702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44FB53E-6E00-DB48-BFA4-A1623306695E}"/>
              </a:ext>
            </a:extLst>
          </p:cNvPr>
          <p:cNvSpPr txBox="1"/>
          <p:nvPr/>
        </p:nvSpPr>
        <p:spPr>
          <a:xfrm>
            <a:off x="3769360" y="3688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241C17A-70EF-9A4E-B150-F4FF58463A3C}"/>
              </a:ext>
            </a:extLst>
          </p:cNvPr>
          <p:cNvSpPr txBox="1"/>
          <p:nvPr/>
        </p:nvSpPr>
        <p:spPr>
          <a:xfrm>
            <a:off x="5222240" y="1239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15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984DFF0-1CF3-4F40-8355-6EF933C153A3}"/>
              </a:ext>
            </a:extLst>
          </p:cNvPr>
          <p:cNvSpPr txBox="1"/>
          <p:nvPr/>
        </p:nvSpPr>
        <p:spPr>
          <a:xfrm>
            <a:off x="5008880" y="2255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2A88DCC-D11C-9F4C-8B6A-C7AC45DBF0E1}"/>
              </a:ext>
            </a:extLst>
          </p:cNvPr>
          <p:cNvSpPr txBox="1"/>
          <p:nvPr/>
        </p:nvSpPr>
        <p:spPr>
          <a:xfrm>
            <a:off x="4775200" y="2915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12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FB2B90C-ABCD-694B-AFF2-20370E0A4539}"/>
              </a:ext>
            </a:extLst>
          </p:cNvPr>
          <p:cNvSpPr txBox="1"/>
          <p:nvPr/>
        </p:nvSpPr>
        <p:spPr>
          <a:xfrm>
            <a:off x="6289040" y="196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4D674A7-CBBF-D943-8487-56E3E2E48457}"/>
              </a:ext>
            </a:extLst>
          </p:cNvPr>
          <p:cNvSpPr txBox="1"/>
          <p:nvPr/>
        </p:nvSpPr>
        <p:spPr>
          <a:xfrm>
            <a:off x="5008880" y="3677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3F16161-FDF9-0E49-B590-F5E60A37B1A2}"/>
              </a:ext>
            </a:extLst>
          </p:cNvPr>
          <p:cNvSpPr txBox="1"/>
          <p:nvPr/>
        </p:nvSpPr>
        <p:spPr>
          <a:xfrm>
            <a:off x="625856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3DEFAD7B-A29D-924A-82C5-43E96B104C01}"/>
              </a:ext>
            </a:extLst>
          </p:cNvPr>
          <p:cNvSpPr/>
          <p:nvPr/>
        </p:nvSpPr>
        <p:spPr>
          <a:xfrm>
            <a:off x="2895600" y="4426466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3046352A-F558-FD43-B7C5-5D96ED854A84}"/>
              </a:ext>
            </a:extLst>
          </p:cNvPr>
          <p:cNvSpPr/>
          <p:nvPr/>
        </p:nvSpPr>
        <p:spPr>
          <a:xfrm>
            <a:off x="3911600" y="4426466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BCDE8E-9E67-C340-A74D-297E7B41FA8F}"/>
              </a:ext>
            </a:extLst>
          </p:cNvPr>
          <p:cNvSpPr txBox="1"/>
          <p:nvPr/>
        </p:nvSpPr>
        <p:spPr>
          <a:xfrm>
            <a:off x="3291840" y="4409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から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ADC4E2D-A0DE-5E4A-B099-4F642F8F4EDE}"/>
              </a:ext>
            </a:extLst>
          </p:cNvPr>
          <p:cNvSpPr txBox="1"/>
          <p:nvPr/>
        </p:nvSpPr>
        <p:spPr>
          <a:xfrm>
            <a:off x="4348480" y="4409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まで行きたい</a:t>
            </a:r>
            <a:endParaRPr kumimoji="1" lang="en-US" altLang="ja-JP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2E2D32F-DD46-EF49-ADE8-D0F51E637D71}"/>
              </a:ext>
            </a:extLst>
          </p:cNvPr>
          <p:cNvSpPr/>
          <p:nvPr/>
        </p:nvSpPr>
        <p:spPr>
          <a:xfrm>
            <a:off x="2256279" y="486993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その際、辺のコストの合計を最小にしたい</a:t>
            </a:r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441E7A-83CE-DC41-BC6D-D1F7354E8BCD}"/>
              </a:ext>
            </a:extLst>
          </p:cNvPr>
          <p:cNvSpPr txBox="1"/>
          <p:nvPr/>
        </p:nvSpPr>
        <p:spPr>
          <a:xfrm>
            <a:off x="3474720" y="31496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最短経路探索</a:t>
            </a:r>
            <a:r>
              <a:rPr kumimoji="1" lang="ja-JP" altLang="en-US" sz="2000"/>
              <a:t>問題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3434E037-066C-0041-B7E1-B8D25CECE696}"/>
              </a:ext>
            </a:extLst>
          </p:cNvPr>
          <p:cNvSpPr/>
          <p:nvPr/>
        </p:nvSpPr>
        <p:spPr>
          <a:xfrm>
            <a:off x="2082800" y="250952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8928EDC-FAE2-B44E-B943-932711AF85D1}"/>
              </a:ext>
            </a:extLst>
          </p:cNvPr>
          <p:cNvSpPr/>
          <p:nvPr/>
        </p:nvSpPr>
        <p:spPr>
          <a:xfrm>
            <a:off x="3190240" y="1767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053614F-1413-BE4B-8965-00155C812B54}"/>
              </a:ext>
            </a:extLst>
          </p:cNvPr>
          <p:cNvSpPr/>
          <p:nvPr/>
        </p:nvSpPr>
        <p:spPr>
          <a:xfrm>
            <a:off x="3190240" y="3200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66A453F-305F-D34D-8C26-F8B213CE14B3}"/>
              </a:ext>
            </a:extLst>
          </p:cNvPr>
          <p:cNvSpPr/>
          <p:nvPr/>
        </p:nvSpPr>
        <p:spPr>
          <a:xfrm>
            <a:off x="4348480" y="1005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DE6FFFC-4ABE-3845-A36A-9D8E7E8FA93C}"/>
              </a:ext>
            </a:extLst>
          </p:cNvPr>
          <p:cNvSpPr/>
          <p:nvPr/>
        </p:nvSpPr>
        <p:spPr>
          <a:xfrm>
            <a:off x="4348480" y="2438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835E599-7926-F04B-9052-6F9577C4C967}"/>
              </a:ext>
            </a:extLst>
          </p:cNvPr>
          <p:cNvSpPr/>
          <p:nvPr/>
        </p:nvSpPr>
        <p:spPr>
          <a:xfrm>
            <a:off x="4348480" y="37896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1F3A624-B66A-3546-AD5F-19766FDE7CFE}"/>
              </a:ext>
            </a:extLst>
          </p:cNvPr>
          <p:cNvSpPr/>
          <p:nvPr/>
        </p:nvSpPr>
        <p:spPr>
          <a:xfrm>
            <a:off x="5445760" y="174752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EE16042-3DA0-6546-AA9F-A43E395C60C3}"/>
              </a:ext>
            </a:extLst>
          </p:cNvPr>
          <p:cNvSpPr/>
          <p:nvPr/>
        </p:nvSpPr>
        <p:spPr>
          <a:xfrm>
            <a:off x="5445760" y="31800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B2F20F-75DF-EA44-A0ED-EF671BEBB7B7}"/>
              </a:ext>
            </a:extLst>
          </p:cNvPr>
          <p:cNvSpPr/>
          <p:nvPr/>
        </p:nvSpPr>
        <p:spPr>
          <a:xfrm>
            <a:off x="6685280" y="248920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C6D73D4-4303-BE49-8710-38247C2EE173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403668" y="1935480"/>
            <a:ext cx="786572" cy="6231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FFA4E0F-81C5-7C48-BED4-169DA79F7A3B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3511108" y="1173480"/>
            <a:ext cx="837372" cy="64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641D195-8693-5848-AD1E-89A5C3298C45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24400" y="1173480"/>
            <a:ext cx="77641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2364D65-A87C-1C44-9194-D11BCB082C30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5821680" y="1915160"/>
            <a:ext cx="91865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A1FB297-9150-7E4E-8222-4A3B96B36F57}"/>
              </a:ext>
            </a:extLst>
          </p:cNvPr>
          <p:cNvCxnSpPr>
            <a:stCxn id="3" idx="5"/>
            <a:endCxn id="5" idx="2"/>
          </p:cNvCxnSpPr>
          <p:nvPr/>
        </p:nvCxnSpPr>
        <p:spPr>
          <a:xfrm>
            <a:off x="2403668" y="2795699"/>
            <a:ext cx="78657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28306ED-C7D2-204E-AFC8-0AAA2806B8FF}"/>
              </a:ext>
            </a:extLst>
          </p:cNvPr>
          <p:cNvCxnSpPr>
            <a:stCxn id="5" idx="5"/>
            <a:endCxn id="8" idx="2"/>
          </p:cNvCxnSpPr>
          <p:nvPr/>
        </p:nvCxnSpPr>
        <p:spPr>
          <a:xfrm>
            <a:off x="3511108" y="3486579"/>
            <a:ext cx="837372" cy="470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C7A0C14-1B3D-2741-B2DD-744E6C63668F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4724400" y="3466259"/>
            <a:ext cx="776412" cy="4910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9FDA3E-CC96-7A4F-8D75-8B5C82247FE3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5821680" y="2775379"/>
            <a:ext cx="918652" cy="572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67F4ED4-05BB-9649-B9A9-11D64A4721DC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566160" y="1935480"/>
            <a:ext cx="837372" cy="5520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4B16A12-7556-CF40-B99D-EE1082CF1549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3511108" y="2724579"/>
            <a:ext cx="892424" cy="5249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86132BA-0817-A243-BA79-71C80E00AD41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4669348" y="2033699"/>
            <a:ext cx="831464" cy="453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E0927F3-D95A-C64F-90AB-EE87626D11E0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669348" y="2724579"/>
            <a:ext cx="831464" cy="504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C06DA0-2D9D-8943-B5AC-70E37F5D214B}"/>
              </a:ext>
            </a:extLst>
          </p:cNvPr>
          <p:cNvSpPr txBox="1"/>
          <p:nvPr/>
        </p:nvSpPr>
        <p:spPr>
          <a:xfrm>
            <a:off x="2631440" y="194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3F61EE-C67E-1B43-A5A9-319A6E51E260}"/>
              </a:ext>
            </a:extLst>
          </p:cNvPr>
          <p:cNvSpPr txBox="1"/>
          <p:nvPr/>
        </p:nvSpPr>
        <p:spPr>
          <a:xfrm>
            <a:off x="260096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EDF906-EFFD-EF4F-B8C4-DB8B56DFD409}"/>
              </a:ext>
            </a:extLst>
          </p:cNvPr>
          <p:cNvSpPr txBox="1"/>
          <p:nvPr/>
        </p:nvSpPr>
        <p:spPr>
          <a:xfrm>
            <a:off x="3708400" y="120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8BF1035-AEB6-C047-B46A-D41BA1032A13}"/>
              </a:ext>
            </a:extLst>
          </p:cNvPr>
          <p:cNvSpPr txBox="1"/>
          <p:nvPr/>
        </p:nvSpPr>
        <p:spPr>
          <a:xfrm>
            <a:off x="3921760" y="193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4108A0-49E1-F44D-B4DE-A3ECF93C51D5}"/>
              </a:ext>
            </a:extLst>
          </p:cNvPr>
          <p:cNvSpPr txBox="1"/>
          <p:nvPr/>
        </p:nvSpPr>
        <p:spPr>
          <a:xfrm>
            <a:off x="3759200" y="2702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6F1B09-CC27-5D41-8BF4-530B3347CC94}"/>
              </a:ext>
            </a:extLst>
          </p:cNvPr>
          <p:cNvSpPr txBox="1"/>
          <p:nvPr/>
        </p:nvSpPr>
        <p:spPr>
          <a:xfrm>
            <a:off x="3769360" y="3688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723B79-8142-7C48-A843-A9833B23598A}"/>
              </a:ext>
            </a:extLst>
          </p:cNvPr>
          <p:cNvSpPr txBox="1"/>
          <p:nvPr/>
        </p:nvSpPr>
        <p:spPr>
          <a:xfrm>
            <a:off x="5222240" y="1239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15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F6D4B5-D7AB-7C43-B4EA-E9B60D0447E3}"/>
              </a:ext>
            </a:extLst>
          </p:cNvPr>
          <p:cNvSpPr txBox="1"/>
          <p:nvPr/>
        </p:nvSpPr>
        <p:spPr>
          <a:xfrm>
            <a:off x="5008880" y="2255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BBB6A8-2D39-A942-8B5A-97C9DCE47466}"/>
              </a:ext>
            </a:extLst>
          </p:cNvPr>
          <p:cNvSpPr txBox="1"/>
          <p:nvPr/>
        </p:nvSpPr>
        <p:spPr>
          <a:xfrm>
            <a:off x="4775200" y="2915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0A3364-72D3-354F-B737-63AC71514D56}"/>
              </a:ext>
            </a:extLst>
          </p:cNvPr>
          <p:cNvSpPr txBox="1"/>
          <p:nvPr/>
        </p:nvSpPr>
        <p:spPr>
          <a:xfrm>
            <a:off x="6289040" y="196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E35AAD0-0976-7D4E-80AE-420128D7D081}"/>
              </a:ext>
            </a:extLst>
          </p:cNvPr>
          <p:cNvSpPr txBox="1"/>
          <p:nvPr/>
        </p:nvSpPr>
        <p:spPr>
          <a:xfrm>
            <a:off x="5008880" y="3677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E2A3B9F-CEF5-EB43-97E7-04C0783AD9FC}"/>
              </a:ext>
            </a:extLst>
          </p:cNvPr>
          <p:cNvSpPr txBox="1"/>
          <p:nvPr/>
        </p:nvSpPr>
        <p:spPr>
          <a:xfrm>
            <a:off x="625856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90A13F8-3213-0543-9291-C9BE45DE4534}"/>
              </a:ext>
            </a:extLst>
          </p:cNvPr>
          <p:cNvSpPr/>
          <p:nvPr/>
        </p:nvSpPr>
        <p:spPr>
          <a:xfrm>
            <a:off x="3343399" y="4392414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最短経路</a:t>
            </a:r>
            <a:endParaRPr lang="en-US" altLang="ja-JP"/>
          </a:p>
          <a:p>
            <a:r>
              <a:rPr lang="ja-JP" altLang="en-US"/>
              <a:t>コストの合計：</a:t>
            </a:r>
            <a:r>
              <a:rPr lang="en-US" altLang="ja-JP"/>
              <a:t>13</a:t>
            </a:r>
            <a:endParaRPr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D8CB90E-65CF-CB40-9148-F9E9F7667E9C}"/>
              </a:ext>
            </a:extLst>
          </p:cNvPr>
          <p:cNvCxnSpPr>
            <a:cxnSpLocks/>
          </p:cNvCxnSpPr>
          <p:nvPr/>
        </p:nvCxnSpPr>
        <p:spPr>
          <a:xfrm flipV="1">
            <a:off x="4429760" y="4556761"/>
            <a:ext cx="8229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フリーフォーム 36">
            <a:extLst>
              <a:ext uri="{FF2B5EF4-FFF2-40B4-BE49-F238E27FC236}">
                <a16:creationId xmlns:a16="http://schemas.microsoft.com/office/drawing/2014/main" id="{1C4B2578-5B4E-D043-97B6-CEBCB4D8EC0F}"/>
              </a:ext>
            </a:extLst>
          </p:cNvPr>
          <p:cNvSpPr/>
          <p:nvPr/>
        </p:nvSpPr>
        <p:spPr>
          <a:xfrm>
            <a:off x="2265680" y="1787954"/>
            <a:ext cx="2204720" cy="752046"/>
          </a:xfrm>
          <a:custGeom>
            <a:avLst/>
            <a:gdLst>
              <a:gd name="connsiteX0" fmla="*/ 0 w 2286000"/>
              <a:gd name="connsiteY0" fmla="*/ 782526 h 782526"/>
              <a:gd name="connsiteX1" fmla="*/ 1229360 w 2286000"/>
              <a:gd name="connsiteY1" fmla="*/ 206 h 782526"/>
              <a:gd name="connsiteX2" fmla="*/ 2286000 w 2286000"/>
              <a:gd name="connsiteY2" fmla="*/ 721566 h 78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82526">
                <a:moveTo>
                  <a:pt x="0" y="782526"/>
                </a:moveTo>
                <a:cubicBezTo>
                  <a:pt x="424180" y="396446"/>
                  <a:pt x="848360" y="10366"/>
                  <a:pt x="1229360" y="206"/>
                </a:cubicBezTo>
                <a:cubicBezTo>
                  <a:pt x="1610360" y="-9954"/>
                  <a:pt x="1948180" y="355806"/>
                  <a:pt x="2286000" y="7215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 37">
            <a:extLst>
              <a:ext uri="{FF2B5EF4-FFF2-40B4-BE49-F238E27FC236}">
                <a16:creationId xmlns:a16="http://schemas.microsoft.com/office/drawing/2014/main" id="{708A623A-699C-C745-BFBA-DB87EBC5360E}"/>
              </a:ext>
            </a:extLst>
          </p:cNvPr>
          <p:cNvSpPr/>
          <p:nvPr/>
        </p:nvSpPr>
        <p:spPr>
          <a:xfrm>
            <a:off x="4561840" y="1777794"/>
            <a:ext cx="2245360" cy="843486"/>
          </a:xfrm>
          <a:custGeom>
            <a:avLst/>
            <a:gdLst>
              <a:gd name="connsiteX0" fmla="*/ 0 w 2286000"/>
              <a:gd name="connsiteY0" fmla="*/ 782526 h 782526"/>
              <a:gd name="connsiteX1" fmla="*/ 1229360 w 2286000"/>
              <a:gd name="connsiteY1" fmla="*/ 206 h 782526"/>
              <a:gd name="connsiteX2" fmla="*/ 2286000 w 2286000"/>
              <a:gd name="connsiteY2" fmla="*/ 721566 h 78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82526">
                <a:moveTo>
                  <a:pt x="0" y="782526"/>
                </a:moveTo>
                <a:cubicBezTo>
                  <a:pt x="424180" y="396446"/>
                  <a:pt x="848360" y="10366"/>
                  <a:pt x="1229360" y="206"/>
                </a:cubicBezTo>
                <a:cubicBezTo>
                  <a:pt x="1610360" y="-9954"/>
                  <a:pt x="1948180" y="355806"/>
                  <a:pt x="2286000" y="72156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 38">
            <a:extLst>
              <a:ext uri="{FF2B5EF4-FFF2-40B4-BE49-F238E27FC236}">
                <a16:creationId xmlns:a16="http://schemas.microsoft.com/office/drawing/2014/main" id="{7669D91D-848E-E14F-AFA3-6DB87EC8DFC3}"/>
              </a:ext>
            </a:extLst>
          </p:cNvPr>
          <p:cNvSpPr/>
          <p:nvPr/>
        </p:nvSpPr>
        <p:spPr>
          <a:xfrm rot="10800000">
            <a:off x="2296160" y="2773474"/>
            <a:ext cx="2204720" cy="752046"/>
          </a:xfrm>
          <a:custGeom>
            <a:avLst/>
            <a:gdLst>
              <a:gd name="connsiteX0" fmla="*/ 0 w 2286000"/>
              <a:gd name="connsiteY0" fmla="*/ 782526 h 782526"/>
              <a:gd name="connsiteX1" fmla="*/ 1229360 w 2286000"/>
              <a:gd name="connsiteY1" fmla="*/ 206 h 782526"/>
              <a:gd name="connsiteX2" fmla="*/ 2286000 w 2286000"/>
              <a:gd name="connsiteY2" fmla="*/ 721566 h 78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82526">
                <a:moveTo>
                  <a:pt x="0" y="782526"/>
                </a:moveTo>
                <a:cubicBezTo>
                  <a:pt x="424180" y="396446"/>
                  <a:pt x="848360" y="10366"/>
                  <a:pt x="1229360" y="206"/>
                </a:cubicBezTo>
                <a:cubicBezTo>
                  <a:pt x="1610360" y="-9954"/>
                  <a:pt x="1948180" y="355806"/>
                  <a:pt x="2286000" y="72156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 39">
            <a:extLst>
              <a:ext uri="{FF2B5EF4-FFF2-40B4-BE49-F238E27FC236}">
                <a16:creationId xmlns:a16="http://schemas.microsoft.com/office/drawing/2014/main" id="{C526472F-A1EA-C043-8989-3297802C5A21}"/>
              </a:ext>
            </a:extLst>
          </p:cNvPr>
          <p:cNvSpPr/>
          <p:nvPr/>
        </p:nvSpPr>
        <p:spPr>
          <a:xfrm rot="10800000">
            <a:off x="4602480" y="2702354"/>
            <a:ext cx="2245360" cy="843486"/>
          </a:xfrm>
          <a:custGeom>
            <a:avLst/>
            <a:gdLst>
              <a:gd name="connsiteX0" fmla="*/ 0 w 2286000"/>
              <a:gd name="connsiteY0" fmla="*/ 782526 h 782526"/>
              <a:gd name="connsiteX1" fmla="*/ 1229360 w 2286000"/>
              <a:gd name="connsiteY1" fmla="*/ 206 h 782526"/>
              <a:gd name="connsiteX2" fmla="*/ 2286000 w 2286000"/>
              <a:gd name="connsiteY2" fmla="*/ 721566 h 78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782526">
                <a:moveTo>
                  <a:pt x="0" y="782526"/>
                </a:moveTo>
                <a:cubicBezTo>
                  <a:pt x="424180" y="396446"/>
                  <a:pt x="848360" y="10366"/>
                  <a:pt x="1229360" y="206"/>
                </a:cubicBezTo>
                <a:cubicBezTo>
                  <a:pt x="1610360" y="-9954"/>
                  <a:pt x="1948180" y="355806"/>
                  <a:pt x="2286000" y="7215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AF953D13-2078-A849-9395-D86F75192821}"/>
              </a:ext>
            </a:extLst>
          </p:cNvPr>
          <p:cNvSpPr/>
          <p:nvPr/>
        </p:nvSpPr>
        <p:spPr>
          <a:xfrm>
            <a:off x="2082800" y="250952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8CF50CD-DF04-5646-B6D8-53168FA5ADDE}"/>
              </a:ext>
            </a:extLst>
          </p:cNvPr>
          <p:cNvSpPr/>
          <p:nvPr/>
        </p:nvSpPr>
        <p:spPr>
          <a:xfrm>
            <a:off x="4348480" y="2438400"/>
            <a:ext cx="37592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59FA4133-1791-CA48-99FB-ECB23929E555}"/>
              </a:ext>
            </a:extLst>
          </p:cNvPr>
          <p:cNvSpPr/>
          <p:nvPr/>
        </p:nvSpPr>
        <p:spPr>
          <a:xfrm>
            <a:off x="6685280" y="248920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E0C10C2-C2B4-AF4F-900D-8093589B5EC1}"/>
              </a:ext>
            </a:extLst>
          </p:cNvPr>
          <p:cNvSpPr txBox="1"/>
          <p:nvPr/>
        </p:nvSpPr>
        <p:spPr>
          <a:xfrm>
            <a:off x="2580640" y="3870960"/>
            <a:ext cx="4086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最短パスが</a:t>
            </a:r>
            <a:r>
              <a:rPr kumimoji="1" lang="en-US" altLang="ja-JP"/>
              <a:t>A-E-I</a:t>
            </a:r>
            <a:r>
              <a:rPr kumimoji="1" lang="ja-JP" altLang="en-US"/>
              <a:t>という経路であれば、</a:t>
            </a:r>
            <a:endParaRPr kumimoji="1" lang="en-US" altLang="ja-JP"/>
          </a:p>
          <a:p>
            <a:r>
              <a:rPr lang="en-US" altLang="ja-JP"/>
              <a:t>A-E</a:t>
            </a:r>
            <a:r>
              <a:rPr lang="ja-JP" altLang="en-US"/>
              <a:t>のパス、</a:t>
            </a:r>
            <a:r>
              <a:rPr lang="en-US" altLang="ja-JP"/>
              <a:t>E-I</a:t>
            </a:r>
            <a:r>
              <a:rPr lang="ja-JP" altLang="en-US"/>
              <a:t>のパスも最短である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3233C18-241D-534A-A9E4-34F10BAD9F33}"/>
              </a:ext>
            </a:extLst>
          </p:cNvPr>
          <p:cNvSpPr txBox="1"/>
          <p:nvPr/>
        </p:nvSpPr>
        <p:spPr>
          <a:xfrm>
            <a:off x="2834640" y="72136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最短経路探索問題の部分問題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3D3656-CE45-3346-8E93-2604103E18E1}"/>
              </a:ext>
            </a:extLst>
          </p:cNvPr>
          <p:cNvSpPr txBox="1"/>
          <p:nvPr/>
        </p:nvSpPr>
        <p:spPr>
          <a:xfrm>
            <a:off x="3251200" y="1402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5E3E0AC-F048-2849-8769-2ACCD77EE88D}"/>
              </a:ext>
            </a:extLst>
          </p:cNvPr>
          <p:cNvSpPr txBox="1"/>
          <p:nvPr/>
        </p:nvSpPr>
        <p:spPr>
          <a:xfrm>
            <a:off x="5496560" y="3129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9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>
            <a:extLst>
              <a:ext uri="{FF2B5EF4-FFF2-40B4-BE49-F238E27FC236}">
                <a16:creationId xmlns:a16="http://schemas.microsoft.com/office/drawing/2014/main" id="{E3099D6A-5E54-624C-BE6F-C0765C1A2CAD}"/>
              </a:ext>
            </a:extLst>
          </p:cNvPr>
          <p:cNvSpPr/>
          <p:nvPr/>
        </p:nvSpPr>
        <p:spPr>
          <a:xfrm>
            <a:off x="2082800" y="272288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6F160F01-CB2E-5F4C-8348-7B94A0C5F12A}"/>
              </a:ext>
            </a:extLst>
          </p:cNvPr>
          <p:cNvSpPr/>
          <p:nvPr/>
        </p:nvSpPr>
        <p:spPr>
          <a:xfrm>
            <a:off x="5445760" y="19608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7B4CF4EE-5B54-044C-BA87-014E24F6A1EE}"/>
              </a:ext>
            </a:extLst>
          </p:cNvPr>
          <p:cNvSpPr/>
          <p:nvPr/>
        </p:nvSpPr>
        <p:spPr>
          <a:xfrm>
            <a:off x="6685280" y="270256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2BE652F-E035-7042-A6A9-77FA73E18BA1}"/>
              </a:ext>
            </a:extLst>
          </p:cNvPr>
          <p:cNvCxnSpPr>
            <a:cxnSpLocks/>
          </p:cNvCxnSpPr>
          <p:nvPr/>
        </p:nvCxnSpPr>
        <p:spPr>
          <a:xfrm>
            <a:off x="5821680" y="2128520"/>
            <a:ext cx="91865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90F81DD-D824-1440-870A-CE5954CF4099}"/>
              </a:ext>
            </a:extLst>
          </p:cNvPr>
          <p:cNvCxnSpPr/>
          <p:nvPr/>
        </p:nvCxnSpPr>
        <p:spPr>
          <a:xfrm flipV="1">
            <a:off x="5821680" y="2988739"/>
            <a:ext cx="91865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6ED50A-2210-1B46-933A-661648A476BB}"/>
              </a:ext>
            </a:extLst>
          </p:cNvPr>
          <p:cNvSpPr txBox="1"/>
          <p:nvPr/>
        </p:nvSpPr>
        <p:spPr>
          <a:xfrm>
            <a:off x="6289040" y="2174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54A81E-681E-A847-BCD0-97E7EB3F48D4}"/>
              </a:ext>
            </a:extLst>
          </p:cNvPr>
          <p:cNvSpPr txBox="1"/>
          <p:nvPr/>
        </p:nvSpPr>
        <p:spPr>
          <a:xfrm>
            <a:off x="6258560" y="3302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BA96B6-E0DF-0943-B9B6-A22F3E6079A7}"/>
              </a:ext>
            </a:extLst>
          </p:cNvPr>
          <p:cNvSpPr txBox="1"/>
          <p:nvPr/>
        </p:nvSpPr>
        <p:spPr>
          <a:xfrm>
            <a:off x="3840480" y="2052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CFDC02-F357-4F4E-B151-82755314FEEC}"/>
              </a:ext>
            </a:extLst>
          </p:cNvPr>
          <p:cNvSpPr txBox="1"/>
          <p:nvPr/>
        </p:nvSpPr>
        <p:spPr>
          <a:xfrm>
            <a:off x="1727200" y="843280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部分問題が解けている時の「最後の仕上げ」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B8D03F-6984-0F4E-AA42-463C20CAE0DE}"/>
              </a:ext>
            </a:extLst>
          </p:cNvPr>
          <p:cNvSpPr txBox="1"/>
          <p:nvPr/>
        </p:nvSpPr>
        <p:spPr>
          <a:xfrm>
            <a:off x="3820160" y="3312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47883A-41D6-E146-9526-39F298B90830}"/>
              </a:ext>
            </a:extLst>
          </p:cNvPr>
          <p:cNvSpPr txBox="1"/>
          <p:nvPr/>
        </p:nvSpPr>
        <p:spPr>
          <a:xfrm>
            <a:off x="2032000" y="149352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A</a:t>
            </a:r>
            <a:r>
              <a:rPr kumimoji="1" lang="ja-JP" altLang="en-US"/>
              <a:t>から</a:t>
            </a:r>
            <a:r>
              <a:rPr kumimoji="1" lang="en-US" altLang="ja-JP"/>
              <a:t>G</a:t>
            </a:r>
            <a:r>
              <a:rPr kumimoji="1" lang="ja-JP" altLang="en-US"/>
              <a:t>」の最短パスのコストは</a:t>
            </a:r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CC8FA7-EA11-3C42-A8DE-BF3D8451C894}"/>
              </a:ext>
            </a:extLst>
          </p:cNvPr>
          <p:cNvSpPr txBox="1"/>
          <p:nvPr/>
        </p:nvSpPr>
        <p:spPr>
          <a:xfrm>
            <a:off x="1910080" y="393192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A</a:t>
            </a:r>
            <a:r>
              <a:rPr kumimoji="1" lang="ja-JP" altLang="en-US"/>
              <a:t>から</a:t>
            </a:r>
            <a:r>
              <a:rPr kumimoji="1" lang="en-US" altLang="ja-JP"/>
              <a:t>H</a:t>
            </a:r>
            <a:r>
              <a:rPr kumimoji="1" lang="ja-JP" altLang="en-US"/>
              <a:t>」の最短パスのコストは</a:t>
            </a:r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9900D12-DA83-E046-8D91-ED0C3A4171EF}"/>
              </a:ext>
            </a:extLst>
          </p:cNvPr>
          <p:cNvSpPr/>
          <p:nvPr/>
        </p:nvSpPr>
        <p:spPr>
          <a:xfrm>
            <a:off x="5445760" y="3393440"/>
            <a:ext cx="37592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B1F2A9-DE77-B644-AE69-248C7F356F54}"/>
              </a:ext>
            </a:extLst>
          </p:cNvPr>
          <p:cNvCxnSpPr>
            <a:stCxn id="4" idx="2"/>
            <a:endCxn id="3" idx="7"/>
          </p:cNvCxnSpPr>
          <p:nvPr/>
        </p:nvCxnSpPr>
        <p:spPr>
          <a:xfrm flipH="1">
            <a:off x="2403668" y="2128520"/>
            <a:ext cx="3042092" cy="64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5828169-5B9A-6248-B60C-CDD83DAE3B19}"/>
              </a:ext>
            </a:extLst>
          </p:cNvPr>
          <p:cNvCxnSpPr>
            <a:stCxn id="5" idx="2"/>
            <a:endCxn id="3" idx="5"/>
          </p:cNvCxnSpPr>
          <p:nvPr/>
        </p:nvCxnSpPr>
        <p:spPr>
          <a:xfrm flipH="1" flipV="1">
            <a:off x="2403668" y="3009059"/>
            <a:ext cx="3042092" cy="552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B3A6F0-F1B5-BC4A-96FC-FD468429EB1C}"/>
              </a:ext>
            </a:extLst>
          </p:cNvPr>
          <p:cNvSpPr txBox="1"/>
          <p:nvPr/>
        </p:nvSpPr>
        <p:spPr>
          <a:xfrm>
            <a:off x="2875280" y="4460240"/>
            <a:ext cx="26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A-G-I (13+1) &gt; </a:t>
            </a:r>
            <a:r>
              <a:rPr kumimoji="1" lang="en-US" altLang="ja-JP">
                <a:solidFill>
                  <a:srgbClr val="FF0000"/>
                </a:solidFill>
              </a:rPr>
              <a:t>A-H-I (11+2)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10203A-A14A-044A-9C0C-67B0B663D8DE}"/>
              </a:ext>
            </a:extLst>
          </p:cNvPr>
          <p:cNvSpPr txBox="1"/>
          <p:nvPr/>
        </p:nvSpPr>
        <p:spPr>
          <a:xfrm>
            <a:off x="2021840" y="4998720"/>
            <a:ext cx="50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上記から</a:t>
            </a:r>
            <a:r>
              <a:rPr kumimoji="1" lang="en-US" altLang="ja-JP"/>
              <a:t>A-H-I</a:t>
            </a:r>
            <a:r>
              <a:rPr kumimoji="1" lang="ja-JP" altLang="en-US"/>
              <a:t>の経路が最短であることがわかる</a:t>
            </a:r>
          </a:p>
        </p:txBody>
      </p:sp>
    </p:spTree>
    <p:extLst>
      <p:ext uri="{BB962C8B-B14F-4D97-AF65-F5344CB8AC3E}">
        <p14:creationId xmlns:p14="http://schemas.microsoft.com/office/powerpoint/2010/main" val="27091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å¤§çãã®ç¼ããã°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764704"/>
            <a:ext cx="940905" cy="7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09" y="1982356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46" y="3080360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98" y="1982356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21" y="3080360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79" y="3032882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68" y="3032881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矢印 8"/>
          <p:cNvSpPr/>
          <p:nvPr/>
        </p:nvSpPr>
        <p:spPr>
          <a:xfrm rot="2251612">
            <a:off x="5150711" y="1469799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8675736">
            <a:off x="3375795" y="1474075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7467923">
            <a:off x="1684141" y="2596775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7467923">
            <a:off x="5647357" y="2573035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3242327">
            <a:off x="2917696" y="2548580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3242327">
            <a:off x="6757172" y="2548578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7467923">
            <a:off x="837752" y="4031864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3286064">
            <a:off x="1738195" y="4023697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7467923">
            <a:off x="2762314" y="4048200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3286064">
            <a:off x="3662757" y="4040033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7467923">
            <a:off x="4893192" y="3996017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rot="3286064">
            <a:off x="5793635" y="3987850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7467923">
            <a:off x="6817754" y="4012353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3286064">
            <a:off x="7718197" y="4004186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1561791" y="681042"/>
            <a:ext cx="65959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>
            <a:off x="1561791" y="1301170"/>
            <a:ext cx="659590" cy="50405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8350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注文す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03423" y="13685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注文しな</a:t>
            </a:r>
            <a:r>
              <a:rPr lang="ja-JP" altLang="en-US" dirty="0"/>
              <a:t>い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107504" y="620688"/>
            <a:ext cx="2300855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0376" y="24332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再帰による「全探索」</a:t>
            </a:r>
            <a:endParaRPr kumimoji="1" lang="ja-JP" altLang="en-US" sz="2400" dirty="0"/>
          </a:p>
        </p:txBody>
      </p:sp>
      <p:pic>
        <p:nvPicPr>
          <p:cNvPr id="35" name="Picture 2" descr="å¤§çãã®ç¼ããã°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9" y="4581128"/>
            <a:ext cx="940905" cy="7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9" y="5386659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958922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å¤§çãã®ç¼ããã°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96298"/>
            <a:ext cx="940905" cy="7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01829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å¤§çãã®ç¼ããã°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83" y="4606616"/>
            <a:ext cx="940905" cy="7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84410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å¤§çãã®ç¼ããã°ã®ã¤ã©ã¹ã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095" y="4612908"/>
            <a:ext cx="940905" cy="7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15" y="5380367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952630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å·ããä¸­è¯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95537"/>
            <a:ext cx="897370" cy="63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å³åã«ãã®ã¤ã©ã¹ã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978118"/>
            <a:ext cx="980831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539552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1547664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角丸四角形 60"/>
          <p:cNvSpPr/>
          <p:nvPr/>
        </p:nvSpPr>
        <p:spPr>
          <a:xfrm>
            <a:off x="2555776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角丸四角形 61"/>
          <p:cNvSpPr/>
          <p:nvPr/>
        </p:nvSpPr>
        <p:spPr>
          <a:xfrm>
            <a:off x="3569301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4644008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5652120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角丸四角形 64"/>
          <p:cNvSpPr/>
          <p:nvPr/>
        </p:nvSpPr>
        <p:spPr>
          <a:xfrm>
            <a:off x="6660232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7673757" y="4581128"/>
            <a:ext cx="1002699" cy="21939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212</Words>
  <Application>Microsoft Office PowerPoint</Application>
  <PresentationFormat>画面に合わせる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131</cp:revision>
  <dcterms:created xsi:type="dcterms:W3CDTF">2019-01-02T05:23:01Z</dcterms:created>
  <dcterms:modified xsi:type="dcterms:W3CDTF">2019-06-08T03:09:25Z</dcterms:modified>
</cp:coreProperties>
</file>